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7" r:id="rId3"/>
    <p:sldId id="259" r:id="rId4"/>
    <p:sldId id="261" r:id="rId5"/>
    <p:sldId id="263" r:id="rId6"/>
    <p:sldId id="280" r:id="rId7"/>
    <p:sldId id="265" r:id="rId8"/>
    <p:sldId id="268" r:id="rId9"/>
    <p:sldId id="267" r:id="rId10"/>
    <p:sldId id="281" r:id="rId11"/>
    <p:sldId id="271" r:id="rId12"/>
    <p:sldId id="282" r:id="rId13"/>
    <p:sldId id="270" r:id="rId14"/>
    <p:sldId id="278" r:id="rId15"/>
    <p:sldId id="266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023"/>
    <a:srgbClr val="A36E17"/>
    <a:srgbClr val="FFAC32"/>
    <a:srgbClr val="FBAB2F"/>
    <a:srgbClr val="C5D5DF"/>
    <a:srgbClr val="C4D5DF"/>
    <a:srgbClr val="C7D5DE"/>
    <a:srgbClr val="D9E4EA"/>
    <a:srgbClr val="0D142E"/>
    <a:srgbClr val="111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3B60A-820B-4A63-A849-B0BAE051672E}" v="275" dt="2022-06-01T21:31:53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0B97-00D6-0449-B8C1-4993A0E2C067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D00A-9C39-7B48-A160-7EB6B8BF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BBC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2D00A-9C39-7B48-A160-7EB6B8BF2C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4249-9F71-D8D1-A697-B6727DA1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F92F2-6AE7-C78B-96F9-4FF6F3DAE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CD01-DB72-23E9-910E-4F450B9F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895B3-CDE2-4B58-403B-2D12A2BF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43DF2-74DB-EE46-FD98-01892419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7E7F-1FFF-E008-4593-6A543BC5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3ADBC-2FE6-BAEB-1C0F-C0EA3718C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EC9E-10FC-0D50-E342-55AFF84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D4-D46D-AC28-51F7-6AB3F4F1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D713-EDF2-1D23-F3E1-5CE16AB7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0BAAF-ABEA-F5BB-9B29-9E28A77FF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72077-C30A-7511-CC5C-0CD049725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C714D-2F1D-F00A-088C-ADF0E27E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7B3DD-89BA-58E5-1CDD-9BAED0E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82F5-14DC-E432-A3C9-75FE0F1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1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9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5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1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7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0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8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8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0493-483F-2794-CADE-F34C6326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B1F9-5EFB-4852-47E8-A45682D4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F04B4-65DD-4D32-3AE6-C95E7A86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23A5A-8B84-6AE8-9C57-20567FE7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4AAD-3330-FEB8-7DC3-BE954389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0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0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5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5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50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37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93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80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6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BD2E-DB9F-1761-685A-8765628B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0CDD-E8DB-3439-97BC-F481296C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F0A3-4C32-F1EF-3883-683FF31D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E867E-CD65-F3BD-6E26-0A3594F0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98D97-B7C1-44AD-A2F3-378650AC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9894-41C3-75C8-DFF3-E913A414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31F5-F870-2A98-9B68-9CD49778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0C1BE-C28F-9FB3-4687-A9327013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96DD0-1DBF-FF58-6E23-FF75469B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181B2-8732-2010-E341-C2CF2D3A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621B0-B56F-4087-5556-E0654416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4F91-8BC5-0012-2D81-D5C3E9CC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5BC2C-8296-5C2E-B16C-E0E1BE2C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8EEC-5A65-71C6-D9A2-2C09B0E9C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54F07-3DB5-9D3F-7075-875097C88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AD6C7-73CE-5418-7636-C7BC87436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2C12C-C6D9-6A12-A580-7B27DF0A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607CA-00F9-47CA-FE07-EC488FF5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F68D6-790D-A01E-1235-E23EB06A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88FD-FC15-B7C2-ADAC-86FA06DD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18440-C9BE-B462-AEED-B5783FE0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A0BA8-5F44-8CD5-A15C-E7785555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7978E-6E7D-E9F7-54AC-5951BAFF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88444-510D-15B3-7846-E5C9FE49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A58DD-18F0-F715-C306-3584789B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9386D-C07F-8A20-AFA6-010056A6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5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6512-B61E-0943-9842-DCEF7CCC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F5F8-449A-F37F-EF6E-25FDA55E6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CA960-C274-34C6-6E9D-9F294E2C6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128EF-5191-0B0A-1F5E-265A35B1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7D5F2-F5F5-440E-EDD5-7E173F8E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7F137-3CBF-9C31-FC77-D2C8C4E9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6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A342-D130-A87F-7C02-89781C93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615BE-8677-7CA2-3677-9E038A0BD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AB90-F9E1-6DEC-08C5-D8B9BF3D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BB0CD-1D5A-90F3-D7E7-6A7669BE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BDAF-8580-C20D-E407-4EBCE52E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85C39-A5B5-A875-EF57-B431EA25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EFABB-2893-151F-20F4-B505FE3E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908FC-E5C5-DF35-5B2B-71CFE2CE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BCB8-AEE5-27DC-E1FC-8F648EBC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765E-6B5E-4534-B753-D43BD87D1E9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3AB1-104B-9C04-7ED6-ADA36A32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61A8-A578-6DBC-6C48-5C259ECAE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0906-8B90-4FD5-B320-AEF76554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6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FFD69-1D25-B1E3-7411-4EC9EDA32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620334" cy="3499549"/>
          </a:xfrm>
        </p:spPr>
        <p:txBody>
          <a:bodyPr>
            <a:noAutofit/>
          </a:bodyPr>
          <a:lstStyle/>
          <a:p>
            <a:pPr algn="l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I Won't Come Down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Part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40307-F74F-E2A9-43B0-5255E295D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917786" cy="1185333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dirty="0">
                <a:solidFill>
                  <a:srgbClr val="E72972"/>
                </a:solidFill>
              </a:rPr>
              <a:t>A Bible Webinar By, </a:t>
            </a:r>
          </a:p>
          <a:p>
            <a:pPr algn="l">
              <a:lnSpc>
                <a:spcPct val="50000"/>
              </a:lnSpc>
            </a:pPr>
            <a:r>
              <a:rPr lang="en-US" dirty="0">
                <a:solidFill>
                  <a:srgbClr val="E72972"/>
                </a:solidFill>
              </a:rPr>
              <a:t>Bishop Andy C. </a:t>
            </a:r>
            <a:r>
              <a:rPr lang="en-US" dirty="0" err="1">
                <a:solidFill>
                  <a:srgbClr val="E72972"/>
                </a:solidFill>
              </a:rPr>
              <a:t>Lewter</a:t>
            </a:r>
            <a:r>
              <a:rPr lang="en-US" dirty="0">
                <a:solidFill>
                  <a:srgbClr val="E72972"/>
                </a:solidFill>
              </a:rPr>
              <a:t>, D. Min.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E719E-1830-295C-3B7A-906A8BFE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9000"/>
          </a:blip>
          <a:srcRect r="17567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pic>
        <p:nvPicPr>
          <p:cNvPr id="6" name="Picture 5" descr="A picture containing text, person, outdoor, people&#10;&#10;Description automatically generated">
            <a:extLst>
              <a:ext uri="{FF2B5EF4-FFF2-40B4-BE49-F238E27FC236}">
                <a16:creationId xmlns:a16="http://schemas.microsoft.com/office/drawing/2014/main" id="{C8C95206-2EFB-F65F-9999-1EC74B0F3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4"/>
          <a:stretch/>
        </p:blipFill>
        <p:spPr>
          <a:xfrm>
            <a:off x="-13440" y="0"/>
            <a:ext cx="7564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9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461CC-79E5-44BF-8DFB-0C86B078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II Maccabees, Nehemiah is credited for returning the Holy fire back to the altar of the temple and building a library to hold the Holy Scriptures</a:t>
            </a:r>
          </a:p>
        </p:txBody>
      </p:sp>
      <p:pic>
        <p:nvPicPr>
          <p:cNvPr id="5" name="Content Placeholder 4" descr="A group of men in white robes&#10;&#10;Description automatically generated with low confidence">
            <a:extLst>
              <a:ext uri="{FF2B5EF4-FFF2-40B4-BE49-F238E27FC236}">
                <a16:creationId xmlns:a16="http://schemas.microsoft.com/office/drawing/2014/main" id="{DF6F559F-C241-4321-B1AC-3D656A366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 r="1" b="3027"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461CC-79E5-44BF-8DFB-0C86B078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5251316" cy="6168197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role as leader becomes the basis for the "Hasmonean Dynasty" that is crucial during the Inter-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Testamental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F559F-C241-4321-B1AC-3D656A366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003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B640F3C-8BF9-44CB-8E98-E0DAC0DE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" r="-2" b="29235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32EB9-5332-4170-A847-AADC926D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235" y="3962400"/>
            <a:ext cx="5846229" cy="2491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The Hasmoneans began with John Hyrcanus and ended with Herod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DABBB-3B85-D549-7474-58D07906D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8212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54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5E093-3C46-4D04-A2D8-6847D375F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F41976-AE95-D9A1-7D49-39505F31D5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79AEC-48D1-4582-AF5A-DEC99ECB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5" y="874643"/>
            <a:ext cx="11306010" cy="4829245"/>
          </a:xfrm>
          <a:solidFill>
            <a:schemeClr val="bg1">
              <a:alpha val="16000"/>
            </a:schemeClr>
          </a:solidFill>
          <a:effectLst>
            <a:softEdge rad="63500"/>
          </a:effectLst>
        </p:spPr>
        <p:txBody>
          <a:bodyPr vert="horz" lIns="109728" tIns="109728" rIns="109728" bIns="9144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description of worship in Nehemiah 8 becomes the example for worship in the synagogues that remains until this day</a:t>
            </a:r>
          </a:p>
        </p:txBody>
      </p:sp>
    </p:spTree>
    <p:extLst>
      <p:ext uri="{BB962C8B-B14F-4D97-AF65-F5344CB8AC3E}">
        <p14:creationId xmlns:p14="http://schemas.microsoft.com/office/powerpoint/2010/main" val="16897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69FF02-5CD3-410A-A839-01EBD2A2E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9" b="28369"/>
          <a:stretch/>
        </p:blipFill>
        <p:spPr>
          <a:xfrm>
            <a:off x="0" y="2398643"/>
            <a:ext cx="12192001" cy="4483255"/>
          </a:xfrm>
          <a:effectLst>
            <a:softEdge rad="381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4EADB-91CD-4E16-A23F-79DF3C36B510}"/>
              </a:ext>
            </a:extLst>
          </p:cNvPr>
          <p:cNvSpPr txBox="1"/>
          <p:nvPr/>
        </p:nvSpPr>
        <p:spPr>
          <a:xfrm>
            <a:off x="0" y="-1"/>
            <a:ext cx="12191997" cy="2398643"/>
          </a:xfrm>
          <a:prstGeom prst="rect">
            <a:avLst/>
          </a:prstGeom>
          <a:solidFill>
            <a:srgbClr val="D79023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endParaRPr lang="en-US">
              <a:solidFill>
                <a:srgbClr val="FBAB2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945D6-1606-4FB2-831F-CF58124F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5155"/>
            <a:ext cx="12191999" cy="2232561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Nehemiah in Jewish, and subsequently Christian worship can not be overstated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6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6B108299-2134-420D-98F0-9531980B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r="3481"/>
          <a:stretch/>
        </p:blipFill>
        <p:spPr>
          <a:xfrm>
            <a:off x="-419509" y="-235974"/>
            <a:ext cx="13031018" cy="7329948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F822D978-C07A-46A2-BB7C-E0C6D8C33D59}"/>
              </a:ext>
            </a:extLst>
          </p:cNvPr>
          <p:cNvSpPr/>
          <p:nvPr/>
        </p:nvSpPr>
        <p:spPr>
          <a:xfrm>
            <a:off x="4562167" y="0"/>
            <a:ext cx="10953135" cy="6858000"/>
          </a:xfrm>
          <a:prstGeom prst="parallelogram">
            <a:avLst>
              <a:gd name="adj" fmla="val 37473"/>
            </a:avLst>
          </a:prstGeom>
          <a:gradFill>
            <a:gsLst>
              <a:gs pos="0">
                <a:schemeClr val="bg1">
                  <a:alpha val="10000"/>
                </a:schemeClr>
              </a:gs>
              <a:gs pos="85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E81BAB7-5BD7-494D-A8C6-A9BE168EBF96}"/>
              </a:ext>
            </a:extLst>
          </p:cNvPr>
          <p:cNvSpPr/>
          <p:nvPr/>
        </p:nvSpPr>
        <p:spPr>
          <a:xfrm>
            <a:off x="1828800" y="1028700"/>
            <a:ext cx="8534400" cy="4800600"/>
          </a:xfrm>
          <a:prstGeom prst="frame">
            <a:avLst>
              <a:gd name="adj1" fmla="val 128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9D51B-209A-4652-A691-54D21B591DB6}"/>
              </a:ext>
            </a:extLst>
          </p:cNvPr>
          <p:cNvGrpSpPr/>
          <p:nvPr/>
        </p:nvGrpSpPr>
        <p:grpSpPr>
          <a:xfrm>
            <a:off x="3126741" y="2391366"/>
            <a:ext cx="5645007" cy="1627395"/>
            <a:chOff x="3273496" y="2233773"/>
            <a:chExt cx="5645007" cy="16273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0F77C8-BE03-41BC-9E61-66C2C1AFEF9C}"/>
                </a:ext>
              </a:extLst>
            </p:cNvPr>
            <p:cNvSpPr txBox="1"/>
            <p:nvPr/>
          </p:nvSpPr>
          <p:spPr>
            <a:xfrm>
              <a:off x="3273496" y="2233773"/>
              <a:ext cx="56450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ileron Light" panose="00000400000000000000" pitchFamily="50" charset="0"/>
                  <a:ea typeface="+mn-ea"/>
                  <a:cs typeface="+mn-cs"/>
                </a:rPr>
                <a:t>THANK YOU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07B4DB-93C0-43B8-B50C-23CFB34736F1}"/>
                </a:ext>
              </a:extLst>
            </p:cNvPr>
            <p:cNvSpPr txBox="1"/>
            <p:nvPr/>
          </p:nvSpPr>
          <p:spPr>
            <a:xfrm>
              <a:off x="5022885" y="3399503"/>
              <a:ext cx="2146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ileron Light" panose="00000400000000000000" pitchFamily="50" charset="0"/>
                  <a:ea typeface="+mn-ea"/>
                  <a:cs typeface="+mn-cs"/>
                </a:rPr>
                <a:t>FOR WATCHING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7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87CB1F-46A4-46BF-BE03-393673280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B682E-E8FA-4C8E-8315-B397D83F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099671"/>
            <a:ext cx="4972511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This 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completes</a:t>
            </a:r>
            <a:r>
              <a:rPr 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my series on Nehemiah from </a:t>
            </a:r>
            <a:r>
              <a:rPr lang="en-US" sz="46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Old </a:t>
            </a:r>
            <a:r>
              <a:rPr 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Testament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42C07B-AABD-4F38-8367-3389CB798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3" b="3572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693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BFB90B-E188-4527-9DB1-05292435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building, outdoor, brick&#10;&#10;Description automatically generated">
            <a:extLst>
              <a:ext uri="{FF2B5EF4-FFF2-40B4-BE49-F238E27FC236}">
                <a16:creationId xmlns:a16="http://schemas.microsoft.com/office/drawing/2014/main" id="{BFD44D4E-BDD1-8CBD-20DB-97331493B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5" b="4195"/>
          <a:stretch/>
        </p:blipFill>
        <p:spPr>
          <a:xfrm>
            <a:off x="6095997" y="10"/>
            <a:ext cx="6096000" cy="3428990"/>
          </a:xfrm>
          <a:prstGeom prst="rect">
            <a:avLst/>
          </a:prstGeom>
        </p:spPr>
      </p:pic>
      <p:pic>
        <p:nvPicPr>
          <p:cNvPr id="5" name="Picture 4" descr="A picture containing text, person, outdoor, people&#10;&#10;Description automatically generated">
            <a:extLst>
              <a:ext uri="{FF2B5EF4-FFF2-40B4-BE49-F238E27FC236}">
                <a16:creationId xmlns:a16="http://schemas.microsoft.com/office/drawing/2014/main" id="{E0815E7B-7D02-D4D5-0C57-472F34F0D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29000"/>
            <a:ext cx="6096003" cy="3429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0821D-2F5D-44D2-90A2-EF08149A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2952" y="3429000"/>
            <a:ext cx="609904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2BF15-215B-4A71-A63A-8641E974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60" y="799039"/>
            <a:ext cx="6103678" cy="4861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way of Review, Nehemiah escapes to Persia, returns to Jerusalem, rebuilds the walls of the city and refuses to meet with </a:t>
            </a:r>
            <a:r>
              <a:rPr lang="en-US" sz="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Sanballet</a:t>
            </a: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Tobias</a:t>
            </a:r>
            <a:endParaRPr lang="en-US" sz="3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3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985B0-B194-49A9-AE9D-197BB7A1004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 trans="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4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3EA86-CEE3-4FBE-A4EA-D35EDEE5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4985987"/>
            <a:ext cx="11939665" cy="1706217"/>
          </a:xfrm>
          <a:solidFill>
            <a:schemeClr val="tx1">
              <a:alpha val="8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Opposition to Nehemiah came from the Philistines, Arabs (</a:t>
            </a:r>
            <a:r>
              <a:rPr lang="en-US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descendents</a:t>
            </a:r>
            <a:r>
              <a:rPr 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Ishmael), Ammonites and Samaritans</a:t>
            </a:r>
          </a:p>
        </p:txBody>
      </p:sp>
    </p:spTree>
    <p:extLst>
      <p:ext uri="{BB962C8B-B14F-4D97-AF65-F5344CB8AC3E}">
        <p14:creationId xmlns:p14="http://schemas.microsoft.com/office/powerpoint/2010/main" val="30053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B696C-5882-17D8-84D4-7C3552ED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575129"/>
            <a:ext cx="6829520" cy="16824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gates of the city included: Golden, Fish, Sheep, Dung, East gates, all built within 52 days.</a:t>
            </a:r>
          </a:p>
        </p:txBody>
      </p:sp>
      <p:pic>
        <p:nvPicPr>
          <p:cNvPr id="9" name="Picture 8" descr="A picture containing text, outdoor, building, old&#10;&#10;Description automatically generated">
            <a:extLst>
              <a:ext uri="{FF2B5EF4-FFF2-40B4-BE49-F238E27FC236}">
                <a16:creationId xmlns:a16="http://schemas.microsoft.com/office/drawing/2014/main" id="{CFF46CAF-65F7-64D8-2B8D-128C37B9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r="13386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3" name="Picture 12" descr="A picture containing tree, building, outdoor, old&#10;&#10;Description automatically generated">
            <a:extLst>
              <a:ext uri="{FF2B5EF4-FFF2-40B4-BE49-F238E27FC236}">
                <a16:creationId xmlns:a16="http://schemas.microsoft.com/office/drawing/2014/main" id="{A70F3CFF-187F-49AF-BCBE-92F388BB2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7" r="1" b="2820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1" name="Picture 10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50750100-A5C5-A6D5-2F90-097315928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" b="21236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5" name="Content Placeholder 4" descr="A picture containing building, brick, stone, bastion&#10;&#10;Description automatically generated">
            <a:extLst>
              <a:ext uri="{FF2B5EF4-FFF2-40B4-BE49-F238E27FC236}">
                <a16:creationId xmlns:a16="http://schemas.microsoft.com/office/drawing/2014/main" id="{C75F0C51-A678-9DD7-B2EF-A6F67FE8B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r="10156" b="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7" name="Picture 6" descr="A picture containing building, outdoor, stone, old&#10;&#10;Description automatically generated">
            <a:extLst>
              <a:ext uri="{FF2B5EF4-FFF2-40B4-BE49-F238E27FC236}">
                <a16:creationId xmlns:a16="http://schemas.microsoft.com/office/drawing/2014/main" id="{58F1CB17-6C01-31CC-801E-F306BF1F59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1" b="1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5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CFDD6-4F3B-431C-BF38-BE5B2EE85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13815" r="125"/>
          <a:stretch/>
        </p:blipFill>
        <p:spPr>
          <a:xfrm>
            <a:off x="-121186" y="-10"/>
            <a:ext cx="7954179" cy="68580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27EA8F-F771-44D1-A9DB-FEFBFE6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E0985-D609-4158-AB9F-4D02F9BC2708}"/>
              </a:ext>
            </a:extLst>
          </p:cNvPr>
          <p:cNvSpPr txBox="1"/>
          <p:nvPr/>
        </p:nvSpPr>
        <p:spPr>
          <a:xfrm>
            <a:off x="6095980" y="-10"/>
            <a:ext cx="6096000" cy="6858000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5E45F-C00E-479F-B529-5739FB7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280" y="537613"/>
            <a:ext cx="4806184" cy="57827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reforms of Nehemiah included the cancellation of debt, promulgation of the Laws of Moses and the enforcement of divorce of Jewish men from non-Jewish women</a:t>
            </a:r>
          </a:p>
        </p:txBody>
      </p:sp>
    </p:spTree>
    <p:extLst>
      <p:ext uri="{BB962C8B-B14F-4D97-AF65-F5344CB8AC3E}">
        <p14:creationId xmlns:p14="http://schemas.microsoft.com/office/powerpoint/2010/main" val="41047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4AC5-D437-4A7F-B1D1-C972EBB8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439155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12 years as governor, Nehemiah returns to Susa for a short period of time.  When he returns he finds that the people had fallen back into their old ways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4072C-ECD9-4BA8-8646-ADCABA1E4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2117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877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08369-FD88-40A8-966D-127A6B61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D4E1A-4A51-435A-A518-2E90AC42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3944952" cy="653332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the infractions of the people were the allowance of non-jews to set up and do business on the Sabbath and to keep rooms inside the Great Temple</a:t>
            </a:r>
          </a:p>
        </p:txBody>
      </p:sp>
    </p:spTree>
    <p:extLst>
      <p:ext uri="{BB962C8B-B14F-4D97-AF65-F5344CB8AC3E}">
        <p14:creationId xmlns:p14="http://schemas.microsoft.com/office/powerpoint/2010/main" val="849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08369-FD88-40A8-966D-127A6B61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r="733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D4E1A-4A51-435A-A518-2E90AC42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59" y="649358"/>
            <a:ext cx="4316013" cy="588396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response, he rids the temple of its priests and Levites and restores again the Laws of Moses</a:t>
            </a:r>
          </a:p>
        </p:txBody>
      </p:sp>
    </p:spTree>
    <p:extLst>
      <p:ext uri="{BB962C8B-B14F-4D97-AF65-F5344CB8AC3E}">
        <p14:creationId xmlns:p14="http://schemas.microsoft.com/office/powerpoint/2010/main" val="197555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1B302B"/>
      </a:dk2>
      <a:lt2>
        <a:srgbClr val="F0F3F2"/>
      </a:lt2>
      <a:accent1>
        <a:srgbClr val="E72972"/>
      </a:accent1>
      <a:accent2>
        <a:srgbClr val="D517AF"/>
      </a:accent2>
      <a:accent3>
        <a:srgbClr val="BD29E7"/>
      </a:accent3>
      <a:accent4>
        <a:srgbClr val="6C2DD9"/>
      </a:accent4>
      <a:accent5>
        <a:srgbClr val="2933E7"/>
      </a:accent5>
      <a:accent6>
        <a:srgbClr val="1770D5"/>
      </a:accent6>
      <a:hlink>
        <a:srgbClr val="4E3F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311</Words>
  <Application>Microsoft Office PowerPoint</Application>
  <PresentationFormat>Widescreen</PresentationFormat>
  <Paragraphs>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Aharoni</vt:lpstr>
      <vt:lpstr>Aileron Light</vt:lpstr>
      <vt:lpstr>Arial</vt:lpstr>
      <vt:lpstr>Bookman Old Style</vt:lpstr>
      <vt:lpstr>Calibri</vt:lpstr>
      <vt:lpstr>Calibri Light</vt:lpstr>
      <vt:lpstr>Franklin Gothic Book</vt:lpstr>
      <vt:lpstr>Wingdings 2</vt:lpstr>
      <vt:lpstr>Office Theme</vt:lpstr>
      <vt:lpstr>SlateVTI</vt:lpstr>
      <vt:lpstr>I Won't Come Down Part 2</vt:lpstr>
      <vt:lpstr> This completes my series on Nehemiah from the Old Testament</vt:lpstr>
      <vt:lpstr>By way of Review, Nehemiah escapes to Persia, returns to Jerusalem, rebuilds the walls of the city and refuses to meet with Sanballet and Tobias</vt:lpstr>
      <vt:lpstr>Opposition to Nehemiah came from the Philistines, Arabs (descendents of Ishmael), Ammonites and Samaritans</vt:lpstr>
      <vt:lpstr>The gates of the city included: Golden, Fish, Sheep, Dung, East gates, all built within 52 days.</vt:lpstr>
      <vt:lpstr>The reforms of Nehemiah included the cancellation of debt, promulgation of the Laws of Moses and the enforcement of divorce of Jewish men from non-Jewish women</vt:lpstr>
      <vt:lpstr>After 12 years as governor, Nehemiah returns to Susa for a short period of time.  When he returns he finds that the people had fallen back into their old ways</vt:lpstr>
      <vt:lpstr> Among the infractions of the people were the allowance of non-jews to set up and do business on the Sabbath and to keep rooms inside the Great Temple</vt:lpstr>
      <vt:lpstr>In response, he rids the temple of its priests and Levites and restores again the Laws of Moses</vt:lpstr>
      <vt:lpstr>According to II Maccabees, Nehemiah is credited for returning the Holy fire back to the altar of the temple and building a library to hold the Holy Scriptures</vt:lpstr>
      <vt:lpstr>His role as leader becomes the basis for the "Hasmonean Dynasty" that is crucial during the Inter-Testamental Period</vt:lpstr>
      <vt:lpstr> The Hasmoneans began with John Hyrcanus and ended with Herod</vt:lpstr>
      <vt:lpstr>The description of worship in Nehemiah 8 becomes the example for worship in the synagogues that remains until this day</vt:lpstr>
      <vt:lpstr>The importance of Nehemiah in Jewish, and subsequently Christian worship can not be overstated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Won't Come Down Part 2</dc:title>
  <dc:creator>Taisha Waterman</dc:creator>
  <cp:lastModifiedBy>Taisha Waterman</cp:lastModifiedBy>
  <cp:revision>3</cp:revision>
  <dcterms:created xsi:type="dcterms:W3CDTF">2022-05-26T14:54:28Z</dcterms:created>
  <dcterms:modified xsi:type="dcterms:W3CDTF">2022-06-01T21:38:59Z</dcterms:modified>
</cp:coreProperties>
</file>