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C951B-33BB-4EB0-96DC-4C1A7A85A5E5}" v="93" dt="2022-04-30T19:21:32.441"/>
    <p1510:client id="{A21E71E8-89CF-4896-A9F6-9E69F0D4333A}" v="13" dt="2022-04-30T22:02:18.104"/>
    <p1510:client id="{E5A48CA8-9453-4148-BE57-4D6AC39E7328}" v="158" dt="2022-04-30T23:57:05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7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0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8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7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6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0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0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3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1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42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F26B43"/>
          </p15:clr>
        </p15:guide>
        <p15:guide id="2" pos="3840">
          <p15:clr>
            <a:srgbClr val="F26B43"/>
          </p15:clr>
        </p15:guide>
        <p15:guide id="3" pos="7200">
          <p15:clr>
            <a:srgbClr val="F26B43"/>
          </p15:clr>
        </p15:guide>
        <p15:guide id="4" pos="6720">
          <p15:clr>
            <a:srgbClr val="F26B43"/>
          </p15:clr>
        </p15:guide>
        <p15:guide id="16" pos="480">
          <p15:clr>
            <a:srgbClr val="F26B43"/>
          </p15:clr>
        </p15:guide>
        <p15:guide id="23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EE2BC33-F8B8-4768-AE46-E7CF6E3D7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5EB5AC-4150-4206-9DBE-37DD0EBFB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03866-2207-9F2E-E1F6-26D4C4D67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059" b="9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23999" y="1524000"/>
            <a:ext cx="3216673" cy="38099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C000"/>
                </a:solidFill>
              </a:rPr>
              <a:t>The Meaning of the Lord's Supper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C4C6B-41CE-C5BF-143E-71895235BEDE}"/>
              </a:ext>
            </a:extLst>
          </p:cNvPr>
          <p:cNvSpPr txBox="1"/>
          <p:nvPr/>
        </p:nvSpPr>
        <p:spPr>
          <a:xfrm>
            <a:off x="3953775" y="3048000"/>
            <a:ext cx="5334000" cy="36374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r>
              <a:rPr lang="en-US">
                <a:solidFill>
                  <a:srgbClr val="FFFFFF"/>
                </a:solidFill>
              </a:rPr>
              <a:t>A Sermon by </a:t>
            </a:r>
          </a:p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r>
              <a:rPr lang="en-US">
                <a:solidFill>
                  <a:srgbClr val="FFFFFF"/>
                </a:solidFill>
              </a:rPr>
              <a:t>Bishop Andy C. Lewter, D. Min. </a:t>
            </a:r>
          </a:p>
        </p:txBody>
      </p:sp>
    </p:spTree>
    <p:extLst>
      <p:ext uri="{BB962C8B-B14F-4D97-AF65-F5344CB8AC3E}">
        <p14:creationId xmlns:p14="http://schemas.microsoft.com/office/powerpoint/2010/main" val="98638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CCA1F03-1978-4993-9625-ECC9A327C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ooden, close&#10;&#10;Description automatically generated">
            <a:extLst>
              <a:ext uri="{FF2B5EF4-FFF2-40B4-BE49-F238E27FC236}">
                <a16:creationId xmlns:a16="http://schemas.microsoft.com/office/drawing/2014/main" id="{7E6B0954-6E67-9055-80E8-1F054F06E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DF5ECF7-5D31-4B53-8384-8D36C1065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1" y="762000"/>
            <a:ext cx="10668000" cy="533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69606-03F5-C5F3-BDE1-28EA3FDF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5" y="1524000"/>
            <a:ext cx="9174320" cy="381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dirty="0"/>
              <a:t>37 They were startled and frightened, thinking they saw a ghost. 38 He said to them, “Why are you troubled, and why do doubts rise in your minds? 39 Look at my hands and my feet. It is I myself! Touch me and see; a ghost does not have flesh and bones, as you see I have.”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218290-08E7-4AB8-8549-F625B01F0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2D4CA-DBDB-BD89-7F61-8AE75140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762001"/>
            <a:ext cx="5008696" cy="476409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0" dirty="0">
                <a:ea typeface="+mj-lt"/>
                <a:cs typeface="+mj-lt"/>
              </a:rPr>
              <a:t>The very next verse says that they still did not believe. I would argue that if seeing Jesus was not enough to believe, what was enough</a:t>
            </a:r>
            <a:endParaRPr lang="en-US"/>
          </a:p>
          <a:p>
            <a:pPr>
              <a:lnSpc>
                <a:spcPct val="110000"/>
              </a:lnSpc>
            </a:pPr>
            <a:endParaRPr lang="en-US" sz="1100"/>
          </a:p>
        </p:txBody>
      </p:sp>
      <p:pic>
        <p:nvPicPr>
          <p:cNvPr id="4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BCA97173-294E-401A-1901-F44EB5457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43" r="21556"/>
          <a:stretch/>
        </p:blipFill>
        <p:spPr>
          <a:xfrm>
            <a:off x="6639965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318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13D4-A967-6002-1F9B-E09A7F4C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1763332"/>
          </a:xfrm>
        </p:spPr>
        <p:txBody>
          <a:bodyPr/>
          <a:lstStyle/>
          <a:p>
            <a:pPr algn="ctr"/>
            <a:r>
              <a:rPr lang="en-US" b="0" dirty="0">
                <a:ea typeface="+mj-lt"/>
                <a:cs typeface="+mj-lt"/>
              </a:rPr>
              <a:t>I closed my sermon last week by asking what is it going to take for you to recognize Jesus in your life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DF3E23-12A7-65C4-787A-A4790A132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967" y="2943225"/>
            <a:ext cx="6329632" cy="3918908"/>
          </a:xfrm>
        </p:spPr>
      </p:pic>
    </p:spTree>
    <p:extLst>
      <p:ext uri="{BB962C8B-B14F-4D97-AF65-F5344CB8AC3E}">
        <p14:creationId xmlns:p14="http://schemas.microsoft.com/office/powerpoint/2010/main" val="76361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260DCC-8B80-4B50-5DB2-E16A9F2FA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5063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64DCA07-5992-4B87-B944-642B4A38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85763" y="-385762"/>
            <a:ext cx="6857999" cy="762952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6000"/>
                </a:srgbClr>
              </a:gs>
              <a:gs pos="100000">
                <a:srgbClr val="000000">
                  <a:alpha val="0"/>
                </a:srgbClr>
              </a:gs>
              <a:gs pos="56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4155057" cy="2750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The story of Joseph HAROUTUNIAN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09725" y="4572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59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23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B4383245-12D0-362B-7050-616B1F084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34" name="Rectangle 27">
            <a:extLst>
              <a:ext uri="{FF2B5EF4-FFF2-40B4-BE49-F238E27FC236}">
                <a16:creationId xmlns:a16="http://schemas.microsoft.com/office/drawing/2014/main" id="{87B080E6-308F-4DD8-A448-707DFB83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286000" y="1825924"/>
            <a:ext cx="7620000" cy="19050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Thank You for Watching</a:t>
            </a:r>
          </a:p>
        </p:txBody>
      </p:sp>
      <p:cxnSp>
        <p:nvCxnSpPr>
          <p:cNvPr id="35" name="Straight Connector 29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3228" y="3795164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71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218290-08E7-4AB8-8549-F625B01F0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0714D-B80C-2272-8B95-96846A67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762001"/>
            <a:ext cx="5008696" cy="56842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b="0" dirty="0">
                <a:ea typeface="+mj-lt"/>
                <a:cs typeface="+mj-lt"/>
              </a:rPr>
              <a:t>Our gathering today commemorates the final time that Jesus would assemble with his disciples prior to him being arrested in the Garden of Gethsemane</a:t>
            </a:r>
            <a:endParaRPr lang="en-US" sz="3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B1488C-234B-4E17-ECA1-D5B374AC2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r="25694"/>
          <a:stretch/>
        </p:blipFill>
        <p:spPr>
          <a:xfrm>
            <a:off x="6639965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322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5EE7921-CE89-5610-CC31-F32CD6498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b="2174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B080E6-308F-4DD8-A448-707DFB83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4C19D-247D-4045-7302-E6145621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3999"/>
            <a:ext cx="7620000" cy="19050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</a:rPr>
              <a:t>While this meal and fellowship would be the last time that the disciples would gather prior to the crucifixion it was not the only time Jesus shared a meal with his disciples 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3228" y="3795164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60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9">
            <a:extLst>
              <a:ext uri="{FF2B5EF4-FFF2-40B4-BE49-F238E27FC236}">
                <a16:creationId xmlns:a16="http://schemas.microsoft.com/office/drawing/2014/main" id="{71B088FF-3FBC-4E49-9F96-ACC586DBF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BQ utensils on a blue picnic table">
            <a:extLst>
              <a:ext uri="{FF2B5EF4-FFF2-40B4-BE49-F238E27FC236}">
                <a16:creationId xmlns:a16="http://schemas.microsoft.com/office/drawing/2014/main" id="{C0B3AA83-795A-B1F7-0F90-DACE54FE4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668" b="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264DCA07-5992-4B87-B944-642B4A38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85763" y="-385762"/>
            <a:ext cx="6857999" cy="762952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09725" y="4572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Freeform: Shape 25">
            <a:extLst>
              <a:ext uri="{FF2B5EF4-FFF2-40B4-BE49-F238E27FC236}">
                <a16:creationId xmlns:a16="http://schemas.microsoft.com/office/drawing/2014/main" id="{7B11767C-FA34-4498-BB14-050A036FC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62000 w 12192000"/>
              <a:gd name="connsiteY0" fmla="*/ 762000 h 6858000"/>
              <a:gd name="connsiteX1" fmla="*/ 762000 w 12192000"/>
              <a:gd name="connsiteY1" fmla="*/ 6096000 h 6858000"/>
              <a:gd name="connsiteX2" fmla="*/ 11423469 w 12192000"/>
              <a:gd name="connsiteY2" fmla="*/ 6096000 h 6858000"/>
              <a:gd name="connsiteX3" fmla="*/ 11423469 w 12192000"/>
              <a:gd name="connsiteY3" fmla="*/ 762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762000" y="762000"/>
                </a:moveTo>
                <a:lnTo>
                  <a:pt x="762000" y="6096000"/>
                </a:lnTo>
                <a:lnTo>
                  <a:pt x="11423469" y="6096000"/>
                </a:lnTo>
                <a:lnTo>
                  <a:pt x="11423469" y="762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E5BC1-4B4B-F38C-38F3-AFEBCB73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524000"/>
            <a:ext cx="4590661" cy="2750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The symbolic meaning of a meal has always been identified as fellowship </a:t>
            </a:r>
          </a:p>
        </p:txBody>
      </p:sp>
    </p:spTree>
    <p:extLst>
      <p:ext uri="{BB962C8B-B14F-4D97-AF65-F5344CB8AC3E}">
        <p14:creationId xmlns:p14="http://schemas.microsoft.com/office/powerpoint/2010/main" val="293608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4F4927-E645-48C1-B709-AC214B1B7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9" y="-786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5C3A0317-07C5-421D-8353-23737ABD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3067C4-B937-3878-C109-DBC056E65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8000" y="1143001"/>
            <a:ext cx="4572000" cy="4572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073D0E0-4AE0-0602-DBDE-77B1CB69FA1E}"/>
              </a:ext>
            </a:extLst>
          </p:cNvPr>
          <p:cNvSpPr/>
          <p:nvPr/>
        </p:nvSpPr>
        <p:spPr>
          <a:xfrm>
            <a:off x="735222" y="799921"/>
            <a:ext cx="5190224" cy="52621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3F262-E771-744C-2747-D0BC7ECD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78" y="1394603"/>
            <a:ext cx="4597632" cy="43421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dirty="0"/>
              <a:t>The very core of Jesus' ministry was to bring fellowship to people who under other circumstances would not gather together</a:t>
            </a:r>
          </a:p>
        </p:txBody>
      </p:sp>
    </p:spTree>
    <p:extLst>
      <p:ext uri="{BB962C8B-B14F-4D97-AF65-F5344CB8AC3E}">
        <p14:creationId xmlns:p14="http://schemas.microsoft.com/office/powerpoint/2010/main" val="1412699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001635A-1605-9FA6-7A15-7C37FC5D0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111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60B2A-DD4E-2713-705F-19545EAD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587" y="508133"/>
            <a:ext cx="4661499" cy="6510442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b="0" dirty="0">
                <a:solidFill>
                  <a:srgbClr val="FFFFFF"/>
                </a:solidFill>
                <a:ea typeface="+mj-lt"/>
                <a:cs typeface="+mj-lt"/>
              </a:rPr>
              <a:t>WHEN WE REMEMBER THAT AT LEAST HALF OF JESUS' DISCIPLES WERE "ZEALOTS" AND THAT AT LEAST ONE OF HIS DISCIPLES WAS A BUREAUCRAT THAT HAD WORKED FOR THE ROMAN EMPIRE IT IS HARD TO IGNORE THE TREMENDOUS POWER OF JESUS</a:t>
            </a:r>
          </a:p>
          <a:p>
            <a:pPr algn="ctr">
              <a:lnSpc>
                <a:spcPct val="110000"/>
              </a:lnSpc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86D9B6-2849-7FD7-EACC-D5C37F63E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71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56F57-ED0F-4E1E-218C-4F0CCD7C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612" y="1013984"/>
            <a:ext cx="6952388" cy="32606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 am convinced that part of our mission as Christians is to offer fellowship to those who would not probably have fellowship with each other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8595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04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906F54D-04EF-4345-A564-7A7B57B6C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5F6DAB-03BF-4557-B78A-2B71C16E1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A63FA5D-402E-473D-AF05-018BE28B2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3"/>
            <a:ext cx="10667999" cy="5333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5B6C5-8A1B-2D6C-9AC4-7DDDF05B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0"/>
            <a:ext cx="4572000" cy="2581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10000"/>
              </a:lnSpc>
            </a:pPr>
            <a:r>
              <a:rPr lang="en-US" sz="2000" dirty="0"/>
              <a:t>   On the heels of Jesus' appearance to the disciples on the road to Emmaus, they return to the other 11 original disciples</a:t>
            </a:r>
          </a:p>
          <a:p>
            <a:pPr>
              <a:lnSpc>
                <a:spcPct val="110000"/>
              </a:lnSpc>
            </a:pPr>
            <a:endParaRPr lang="en-US"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63AFD8-67FC-5AF1-47F6-6B65FF0DA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63" r="7927" b="1"/>
          <a:stretch/>
        </p:blipFill>
        <p:spPr>
          <a:xfrm>
            <a:off x="6858001" y="2353801"/>
            <a:ext cx="3822920" cy="2150398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0D3D82-8B25-4DD9-9924-4CEAD450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1206" y="4572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76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7A66C70-FE73-4B1C-C6B4-2FED56EB0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8083" b="79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34AA6-7A88-1B0E-976A-69F4B1AF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258" y="1424473"/>
            <a:ext cx="7714388" cy="28501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It is there that Luke records that Jesus appears to the original 11 back in Jerusalem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EDB048-C82F-4E9B-BCE9-3D1DBE5D5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875" y="4578595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5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PortalVTI">
  <a:themeElements>
    <a:clrScheme name="AnalogousFromLightSeedLeftStep">
      <a:dk1>
        <a:srgbClr val="000000"/>
      </a:dk1>
      <a:lt1>
        <a:srgbClr val="FFFFFF"/>
      </a:lt1>
      <a:dk2>
        <a:srgbClr val="312E1C"/>
      </a:dk2>
      <a:lt2>
        <a:srgbClr val="F1F0F3"/>
      </a:lt2>
      <a:accent1>
        <a:srgbClr val="9DA577"/>
      </a:accent1>
      <a:accent2>
        <a:srgbClr val="B0A070"/>
      </a:accent2>
      <a:accent3>
        <a:srgbClr val="C2967F"/>
      </a:accent3>
      <a:accent4>
        <a:srgbClr val="BF7A7F"/>
      </a:accent4>
      <a:accent5>
        <a:srgbClr val="C98FAC"/>
      </a:accent5>
      <a:accent6>
        <a:srgbClr val="BF7AB9"/>
      </a:accent6>
      <a:hlink>
        <a:srgbClr val="796EB0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PortalVTI</vt:lpstr>
      <vt:lpstr>The Meaning of the Lord's Supper</vt:lpstr>
      <vt:lpstr>Our gathering today commemorates the final time that Jesus would assemble with his disciples prior to him being arrested in the Garden of Gethsemane</vt:lpstr>
      <vt:lpstr>While this meal and fellowship would be the last time that the disciples would gather prior to the crucifixion it was not the only time Jesus shared a meal with his disciples </vt:lpstr>
      <vt:lpstr>The symbolic meaning of a meal has always been identified as fellowship </vt:lpstr>
      <vt:lpstr>The very core of Jesus' ministry was to bring fellowship to people who under other circumstances would not gather together</vt:lpstr>
      <vt:lpstr>WHEN WE REMEMBER THAT AT LEAST HALF OF JESUS' DISCIPLES WERE "ZEALOTS" AND THAT AT LEAST ONE OF HIS DISCIPLES WAS A BUREAUCRAT THAT HAD WORKED FOR THE ROMAN EMPIRE IT IS HARD TO IGNORE THE TREMENDOUS POWER OF JESUS </vt:lpstr>
      <vt:lpstr>I am convinced that part of our mission as Christians is to offer fellowship to those who would not probably have fellowship with each other</vt:lpstr>
      <vt:lpstr>   On the heels of Jesus' appearance to the disciples on the road to Emmaus, they return to the other 11 original disciples </vt:lpstr>
      <vt:lpstr>It is there that Luke records that Jesus appears to the original 11 back in Jerusalem</vt:lpstr>
      <vt:lpstr>37 They were startled and frightened, thinking they saw a ghost. 38 He said to them, “Why are you troubled, and why do doubts rise in your minds? 39 Look at my hands and my feet. It is I myself! Touch me and see; a ghost does not have flesh and bones, as you see I have.”</vt:lpstr>
      <vt:lpstr>The very next verse says that they still did not believe. I would argue that if seeing Jesus was not enough to believe, what was enough </vt:lpstr>
      <vt:lpstr>I closed my sermon last week by asking what is it going to take for you to recognize Jesus in your life</vt:lpstr>
      <vt:lpstr>The story of Joseph HAROUTUNIAN</vt:lpstr>
      <vt:lpstr>Thank You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revision>121</cp:revision>
  <dcterms:created xsi:type="dcterms:W3CDTF">2022-04-30T18:45:33Z</dcterms:created>
  <dcterms:modified xsi:type="dcterms:W3CDTF">2022-04-30T23:57:38Z</dcterms:modified>
</cp:coreProperties>
</file>