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8" r:id="rId2"/>
    <p:sldId id="256" r:id="rId3"/>
    <p:sldId id="281" r:id="rId4"/>
    <p:sldId id="272" r:id="rId5"/>
    <p:sldId id="269" r:id="rId6"/>
    <p:sldId id="270" r:id="rId7"/>
    <p:sldId id="284" r:id="rId8"/>
    <p:sldId id="280" r:id="rId9"/>
  </p:sldIdLst>
  <p:sldSz cx="18288000" cy="10287000"/>
  <p:notesSz cx="6858000" cy="9144000"/>
  <p:embeddedFontLst>
    <p:embeddedFont>
      <p:font typeface="Britannic Bold" panose="020B0903060703020204" pitchFamily="34" charset="0"/>
      <p:regular r:id="rId10"/>
    </p:embeddedFont>
    <p:embeddedFont>
      <p:font typeface="Carelia" panose="020B0604020202020204" charset="0"/>
      <p:regular r:id="rId11"/>
    </p:embeddedFont>
    <p:embeddedFont>
      <p:font typeface="Georgia Pro Semibold" panose="02040702050405020303" pitchFamily="18" charset="0"/>
      <p:bold r:id="rId12"/>
      <p:boldItalic r:id="rId13"/>
    </p:embeddedFont>
    <p:embeddedFont>
      <p:font typeface="Meiryo" panose="020B0604030504040204" pitchFamily="34" charset="-128"/>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1" d="100"/>
          <a:sy n="41" d="100"/>
        </p:scale>
        <p:origin x="72" y="10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342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7F98C32-A0B1-AD2D-7F03-7AF270AA7F05}"/>
              </a:ext>
            </a:extLst>
          </p:cNvPr>
          <p:cNvPicPr>
            <a:picLocks noChangeAspect="1"/>
          </p:cNvPicPr>
          <p:nvPr/>
        </p:nvPicPr>
        <p:blipFill>
          <a:blip r:embed="rId2">
            <a:extLst>
              <a:ext uri="{28A0092B-C50C-407E-A947-70E740481C1C}">
                <a14:useLocalDpi xmlns:a14="http://schemas.microsoft.com/office/drawing/2010/main" val="0"/>
              </a:ext>
            </a:extLst>
          </a:blip>
          <a:srcRect l="889"/>
          <a:stretch>
            <a:fillRect/>
          </a:stretch>
        </p:blipFill>
        <p:spPr>
          <a:xfrm>
            <a:off x="20" y="-33"/>
            <a:ext cx="18287975" cy="10287033"/>
          </a:xfrm>
          <a:prstGeom prst="rect">
            <a:avLst/>
          </a:prstGeom>
        </p:spPr>
      </p:pic>
      <p:sp>
        <p:nvSpPr>
          <p:cNvPr id="68" name="Rectangle 67">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655066" y="1650474"/>
            <a:ext cx="10287005" cy="6986021"/>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D7FF20-2439-12FE-0881-732545D8D093}"/>
              </a:ext>
            </a:extLst>
          </p:cNvPr>
          <p:cNvSpPr>
            <a:spLocks noGrp="1"/>
          </p:cNvSpPr>
          <p:nvPr>
            <p:ph type="ctrTitle"/>
          </p:nvPr>
        </p:nvSpPr>
        <p:spPr>
          <a:xfrm>
            <a:off x="965199" y="965200"/>
            <a:ext cx="8178793" cy="5353863"/>
          </a:xfrm>
        </p:spPr>
        <p:txBody>
          <a:bodyPr anchor="t">
            <a:normAutofit/>
          </a:bodyPr>
          <a:lstStyle/>
          <a:p>
            <a:pPr algn="l"/>
            <a:r>
              <a:rPr lang="en-US" sz="7800" b="1">
                <a:solidFill>
                  <a:srgbClr val="FFFFFF"/>
                </a:solidFill>
              </a:rPr>
              <a:t>Faith in the Face of a Crisis: The Healing of Jairus’ Daughter</a:t>
            </a:r>
          </a:p>
        </p:txBody>
      </p:sp>
      <p:sp>
        <p:nvSpPr>
          <p:cNvPr id="3" name="Subtitle 2">
            <a:extLst>
              <a:ext uri="{FF2B5EF4-FFF2-40B4-BE49-F238E27FC236}">
                <a16:creationId xmlns:a16="http://schemas.microsoft.com/office/drawing/2014/main" id="{228B1737-3877-CEF6-B748-9860EFD1B4FF}"/>
              </a:ext>
            </a:extLst>
          </p:cNvPr>
          <p:cNvSpPr>
            <a:spLocks noGrp="1"/>
          </p:cNvSpPr>
          <p:nvPr>
            <p:ph type="subTitle" idx="1"/>
          </p:nvPr>
        </p:nvSpPr>
        <p:spPr>
          <a:xfrm>
            <a:off x="965199" y="6826555"/>
            <a:ext cx="8174218" cy="2367081"/>
          </a:xfrm>
        </p:spPr>
        <p:txBody>
          <a:bodyPr anchor="b">
            <a:normAutofit/>
          </a:bodyPr>
          <a:lstStyle/>
          <a:p>
            <a:pPr algn="l"/>
            <a:r>
              <a:rPr lang="en-US" b="1">
                <a:solidFill>
                  <a:srgbClr val="FFFFFF"/>
                </a:solidFill>
              </a:rPr>
              <a:t>A Webinar By</a:t>
            </a:r>
            <a:br>
              <a:rPr lang="en-US" b="1">
                <a:solidFill>
                  <a:srgbClr val="FFFFFF"/>
                </a:solidFill>
              </a:rPr>
            </a:br>
            <a:r>
              <a:rPr lang="en-US" b="1">
                <a:solidFill>
                  <a:srgbClr val="FFFFFF"/>
                </a:solidFill>
              </a:rPr>
              <a:t>Bishop Andy C. Lewter, D. Min</a:t>
            </a:r>
          </a:p>
        </p:txBody>
      </p:sp>
      <p:sp>
        <p:nvSpPr>
          <p:cNvPr id="70" name="Rectangle 69">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310281" y="3309276"/>
            <a:ext cx="10287005" cy="3668436"/>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110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11"/>
            </p:par>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999926" y="-3999282"/>
            <a:ext cx="10287000" cy="18286850"/>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466" y="0"/>
            <a:ext cx="13606268" cy="10286358"/>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474237" y="-2528760"/>
            <a:ext cx="7341846" cy="18290319"/>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ABE27D6-067B-77B8-365F-61127F2B237C}"/>
              </a:ext>
            </a:extLst>
          </p:cNvPr>
          <p:cNvPicPr>
            <a:picLocks noChangeAspect="1"/>
          </p:cNvPicPr>
          <p:nvPr/>
        </p:nvPicPr>
        <p:blipFill>
          <a:blip r:embed="rId2">
            <a:extLst>
              <a:ext uri="{28A0092B-C50C-407E-A947-70E740481C1C}">
                <a14:useLocalDpi xmlns:a14="http://schemas.microsoft.com/office/drawing/2010/main" val="0"/>
              </a:ext>
            </a:extLst>
          </a:blip>
          <a:srcRect t="12452" b="12452"/>
          <a:stretch/>
        </p:blipFill>
        <p:spPr>
          <a:xfrm>
            <a:off x="-575" y="-322"/>
            <a:ext cx="18288000" cy="10287000"/>
          </a:xfrm>
          <a:prstGeom prst="rect">
            <a:avLst/>
          </a:prstGeom>
        </p:spPr>
      </p:pic>
      <p:sp>
        <p:nvSpPr>
          <p:cNvPr id="3" name="Freeform 3"/>
          <p:cNvSpPr/>
          <p:nvPr/>
        </p:nvSpPr>
        <p:spPr>
          <a:xfrm>
            <a:off x="12628891" y="1188870"/>
            <a:ext cx="4209992" cy="4336531"/>
          </a:xfrm>
          <a:custGeom>
            <a:avLst/>
            <a:gdLst/>
            <a:ahLst/>
            <a:cxnLst/>
            <a:rect l="l" t="t" r="r" b="b"/>
            <a:pathLst>
              <a:path w="4857683" h="5003690">
                <a:moveTo>
                  <a:pt x="0" y="0"/>
                </a:moveTo>
                <a:lnTo>
                  <a:pt x="4857682" y="0"/>
                </a:lnTo>
                <a:lnTo>
                  <a:pt x="4857682" y="5003690"/>
                </a:lnTo>
                <a:lnTo>
                  <a:pt x="0" y="5003690"/>
                </a:lnTo>
                <a:lnTo>
                  <a:pt x="0" y="0"/>
                </a:lnTo>
                <a:close/>
              </a:path>
            </a:pathLst>
          </a:custGeom>
          <a:blipFill>
            <a:blip r:embed="rId3"/>
            <a:stretch>
              <a:fillRect l="-90538" t="-63243"/>
            </a:stretch>
          </a:blipFill>
        </p:spPr>
        <p:txBody>
          <a:bodyPr/>
          <a:lstStyle/>
          <a:p>
            <a:endParaRPr lang="en-US"/>
          </a:p>
        </p:txBody>
      </p:sp>
      <p:sp>
        <p:nvSpPr>
          <p:cNvPr id="4" name="TextBox 4"/>
          <p:cNvSpPr txBox="1"/>
          <p:nvPr/>
        </p:nvSpPr>
        <p:spPr>
          <a:xfrm>
            <a:off x="12731593" y="1181100"/>
            <a:ext cx="4004587" cy="679673"/>
          </a:xfrm>
          <a:prstGeom prst="rect">
            <a:avLst/>
          </a:prstGeom>
        </p:spPr>
        <p:txBody>
          <a:bodyPr lIns="0" tIns="0" rIns="0" bIns="0" rtlCol="0" anchor="t">
            <a:spAutoFit/>
          </a:bodyPr>
          <a:lstStyle/>
          <a:p>
            <a:pPr algn="ctr" defTabSz="786384">
              <a:lnSpc>
                <a:spcPts val="5298"/>
              </a:lnSpc>
              <a:spcBef>
                <a:spcPct val="0"/>
              </a:spcBef>
              <a:spcAft>
                <a:spcPts val="600"/>
              </a:spcAft>
            </a:pPr>
            <a:r>
              <a:rPr lang="en-US" sz="3200" spc="189" dirty="0">
                <a:solidFill>
                  <a:srgbClr val="605048"/>
                </a:solidFill>
                <a:latin typeface="Carelia"/>
              </a:rPr>
              <a:t>What We’ll Cover</a:t>
            </a:r>
            <a:endParaRPr lang="en-US" sz="3200" spc="220" dirty="0">
              <a:solidFill>
                <a:srgbClr val="605048"/>
              </a:solidFill>
              <a:latin typeface="Carelia"/>
            </a:endParaRPr>
          </a:p>
        </p:txBody>
      </p:sp>
      <p:sp>
        <p:nvSpPr>
          <p:cNvPr id="5" name="TextBox 5"/>
          <p:cNvSpPr txBox="1"/>
          <p:nvPr/>
        </p:nvSpPr>
        <p:spPr>
          <a:xfrm>
            <a:off x="12758097" y="1943100"/>
            <a:ext cx="3621490" cy="2200602"/>
          </a:xfrm>
          <a:prstGeom prst="rect">
            <a:avLst/>
          </a:prstGeom>
        </p:spPr>
        <p:txBody>
          <a:bodyPr lIns="0" tIns="0" rIns="0" bIns="0" rtlCol="0" anchor="t">
            <a:spAutoFit/>
          </a:bodyPr>
          <a:lstStyle/>
          <a:p>
            <a:pPr marL="457200" indent="-457200" defTabSz="786384">
              <a:spcAft>
                <a:spcPts val="600"/>
              </a:spcAft>
              <a:buFont typeface="Wingdings" panose="05000000000000000000" pitchFamily="2" charset="2"/>
              <a:buChar char="q"/>
            </a:pPr>
            <a:r>
              <a:rPr lang="en-US" sz="3200" dirty="0">
                <a:solidFill>
                  <a:srgbClr val="605048"/>
                </a:solidFill>
                <a:latin typeface="Georgia Pro Semibold" panose="020F0502020204030204" pitchFamily="18" charset="0"/>
              </a:rPr>
              <a:t>The Antecedent</a:t>
            </a:r>
          </a:p>
          <a:p>
            <a:pPr marL="457200" indent="-457200" defTabSz="786384">
              <a:spcAft>
                <a:spcPts val="600"/>
              </a:spcAft>
              <a:buFont typeface="Wingdings" panose="05000000000000000000" pitchFamily="2" charset="2"/>
              <a:buChar char="q"/>
            </a:pPr>
            <a:r>
              <a:rPr lang="en-US" sz="3200" dirty="0">
                <a:solidFill>
                  <a:srgbClr val="605048"/>
                </a:solidFill>
                <a:latin typeface="Georgia Pro Semibold" panose="020F0502020204030204" pitchFamily="18" charset="0"/>
              </a:rPr>
              <a:t>Jairus</a:t>
            </a:r>
          </a:p>
          <a:p>
            <a:pPr marL="457200" indent="-457200" defTabSz="786384">
              <a:spcAft>
                <a:spcPts val="600"/>
              </a:spcAft>
              <a:buFont typeface="Wingdings" panose="05000000000000000000" pitchFamily="2" charset="2"/>
              <a:buChar char="q"/>
            </a:pPr>
            <a:r>
              <a:rPr lang="en-US" sz="3200" dirty="0">
                <a:solidFill>
                  <a:srgbClr val="605048"/>
                </a:solidFill>
                <a:latin typeface="Georgia Pro Semibold" panose="020F0502020204030204" pitchFamily="18" charset="0"/>
              </a:rPr>
              <a:t>The Commotion</a:t>
            </a:r>
          </a:p>
          <a:p>
            <a:pPr marL="457200" indent="-457200" defTabSz="786384">
              <a:spcAft>
                <a:spcPts val="600"/>
              </a:spcAft>
              <a:buFont typeface="Wingdings" panose="05000000000000000000" pitchFamily="2" charset="2"/>
              <a:buChar char="q"/>
            </a:pPr>
            <a:r>
              <a:rPr lang="en-US" sz="3200" dirty="0">
                <a:solidFill>
                  <a:srgbClr val="605048"/>
                </a:solidFill>
                <a:latin typeface="Georgia Pro Semibold" panose="020F0502020204030204" pitchFamily="18" charset="0"/>
              </a:rPr>
              <a:t>The Healing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BE27D6-067B-77B8-365F-61127F2B237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flipH="1">
            <a:off x="0" y="39872"/>
            <a:ext cx="18287999" cy="10207255"/>
          </a:xfrm>
          <a:prstGeom prst="rect">
            <a:avLst/>
          </a:prstGeom>
        </p:spPr>
      </p:pic>
      <p:sp>
        <p:nvSpPr>
          <p:cNvPr id="3" name="Freeform 3"/>
          <p:cNvSpPr/>
          <p:nvPr/>
        </p:nvSpPr>
        <p:spPr>
          <a:xfrm>
            <a:off x="12899741" y="580465"/>
            <a:ext cx="4857683" cy="5003690"/>
          </a:xfrm>
          <a:custGeom>
            <a:avLst/>
            <a:gdLst/>
            <a:ahLst/>
            <a:cxnLst/>
            <a:rect l="l" t="t" r="r" b="b"/>
            <a:pathLst>
              <a:path w="4857683" h="5003690">
                <a:moveTo>
                  <a:pt x="0" y="0"/>
                </a:moveTo>
                <a:lnTo>
                  <a:pt x="4857682" y="0"/>
                </a:lnTo>
                <a:lnTo>
                  <a:pt x="4857682" y="5003690"/>
                </a:lnTo>
                <a:lnTo>
                  <a:pt x="0" y="5003690"/>
                </a:lnTo>
                <a:lnTo>
                  <a:pt x="0" y="0"/>
                </a:lnTo>
                <a:close/>
              </a:path>
            </a:pathLst>
          </a:custGeom>
          <a:blipFill>
            <a:blip r:embed="rId3"/>
            <a:stretch>
              <a:fillRect l="-90538" t="-63243"/>
            </a:stretch>
          </a:blipFill>
        </p:spPr>
        <p:txBody>
          <a:bodyPr/>
          <a:lstStyle/>
          <a:p>
            <a:endParaRPr lang="en-US"/>
          </a:p>
        </p:txBody>
      </p:sp>
      <p:sp>
        <p:nvSpPr>
          <p:cNvPr id="4" name="TextBox 4"/>
          <p:cNvSpPr txBox="1"/>
          <p:nvPr/>
        </p:nvSpPr>
        <p:spPr>
          <a:xfrm>
            <a:off x="13018243" y="571500"/>
            <a:ext cx="4620678" cy="795089"/>
          </a:xfrm>
          <a:prstGeom prst="rect">
            <a:avLst/>
          </a:prstGeom>
        </p:spPr>
        <p:txBody>
          <a:bodyPr lIns="0" tIns="0" rIns="0" bIns="0" rtlCol="0" anchor="t">
            <a:spAutoFit/>
          </a:bodyPr>
          <a:lstStyle/>
          <a:p>
            <a:pPr algn="ctr">
              <a:lnSpc>
                <a:spcPts val="6160"/>
              </a:lnSpc>
              <a:spcBef>
                <a:spcPct val="0"/>
              </a:spcBef>
            </a:pPr>
            <a:r>
              <a:rPr lang="en-US" sz="4400" spc="220" dirty="0">
                <a:solidFill>
                  <a:srgbClr val="605048"/>
                </a:solidFill>
                <a:latin typeface="Carelia"/>
              </a:rPr>
              <a:t>Mark 5</a:t>
            </a:r>
          </a:p>
        </p:txBody>
      </p:sp>
      <p:sp>
        <p:nvSpPr>
          <p:cNvPr id="5" name="TextBox 5"/>
          <p:cNvSpPr txBox="1"/>
          <p:nvPr/>
        </p:nvSpPr>
        <p:spPr>
          <a:xfrm>
            <a:off x="13018242" y="1181100"/>
            <a:ext cx="4507757" cy="3447098"/>
          </a:xfrm>
          <a:prstGeom prst="rect">
            <a:avLst/>
          </a:prstGeom>
        </p:spPr>
        <p:txBody>
          <a:bodyPr wrap="square" lIns="0" tIns="0" rIns="0" bIns="0" rtlCol="0" anchor="t">
            <a:spAutoFit/>
          </a:bodyPr>
          <a:lstStyle/>
          <a:p>
            <a:pPr algn="ctr"/>
            <a:r>
              <a:rPr lang="en-US" sz="3200" dirty="0">
                <a:solidFill>
                  <a:srgbClr val="605048"/>
                </a:solidFill>
                <a:latin typeface="Georgia Pro Semibold" panose="020F0502020204030204" pitchFamily="18" charset="0"/>
              </a:rPr>
              <a:t>Begins with a return from the Sea of Galilee to a crowd where a woman who had suffered 12 years pressed through the crowd to see Jesus</a:t>
            </a:r>
          </a:p>
        </p:txBody>
      </p:sp>
    </p:spTree>
    <p:extLst>
      <p:ext uri="{BB962C8B-B14F-4D97-AF65-F5344CB8AC3E}">
        <p14:creationId xmlns:p14="http://schemas.microsoft.com/office/powerpoint/2010/main" val="175731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999926" y="-3999282"/>
            <a:ext cx="10287000" cy="18286850"/>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466" y="0"/>
            <a:ext cx="13606268" cy="10286358"/>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474237" y="-2528760"/>
            <a:ext cx="7341846" cy="18290319"/>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ABE27D6-067B-77B8-365F-61127F2B237C}"/>
              </a:ext>
            </a:extLst>
          </p:cNvPr>
          <p:cNvPicPr>
            <a:picLocks noChangeAspect="1"/>
          </p:cNvPicPr>
          <p:nvPr/>
        </p:nvPicPr>
        <p:blipFill>
          <a:blip r:embed="rId2">
            <a:extLst>
              <a:ext uri="{28A0092B-C50C-407E-A947-70E740481C1C}">
                <a14:useLocalDpi xmlns:a14="http://schemas.microsoft.com/office/drawing/2010/main" val="0"/>
              </a:ext>
            </a:extLst>
          </a:blip>
          <a:srcRect l="460" r="460"/>
          <a:stretch/>
        </p:blipFill>
        <p:spPr>
          <a:xfrm>
            <a:off x="13435" y="5443"/>
            <a:ext cx="18261130" cy="10287000"/>
          </a:xfrm>
          <a:prstGeom prst="rect">
            <a:avLst/>
          </a:prstGeom>
        </p:spPr>
      </p:pic>
      <p:sp>
        <p:nvSpPr>
          <p:cNvPr id="3" name="Freeform 3"/>
          <p:cNvSpPr/>
          <p:nvPr/>
        </p:nvSpPr>
        <p:spPr>
          <a:xfrm>
            <a:off x="12628586" y="1188826"/>
            <a:ext cx="4209624" cy="4336152"/>
          </a:xfrm>
          <a:custGeom>
            <a:avLst/>
            <a:gdLst/>
            <a:ahLst/>
            <a:cxnLst/>
            <a:rect l="l" t="t" r="r" b="b"/>
            <a:pathLst>
              <a:path w="4857683" h="5003690">
                <a:moveTo>
                  <a:pt x="0" y="0"/>
                </a:moveTo>
                <a:lnTo>
                  <a:pt x="4857682" y="0"/>
                </a:lnTo>
                <a:lnTo>
                  <a:pt x="4857682" y="5003690"/>
                </a:lnTo>
                <a:lnTo>
                  <a:pt x="0" y="5003690"/>
                </a:lnTo>
                <a:lnTo>
                  <a:pt x="0" y="0"/>
                </a:lnTo>
                <a:close/>
              </a:path>
            </a:pathLst>
          </a:custGeom>
          <a:blipFill>
            <a:blip r:embed="rId3"/>
            <a:stretch>
              <a:fillRect l="-90538" t="-63243"/>
            </a:stretch>
          </a:blipFill>
        </p:spPr>
        <p:txBody>
          <a:bodyPr/>
          <a:lstStyle/>
          <a:p>
            <a:endParaRPr lang="en-US"/>
          </a:p>
        </p:txBody>
      </p:sp>
      <p:sp>
        <p:nvSpPr>
          <p:cNvPr id="4" name="TextBox 4"/>
          <p:cNvSpPr txBox="1"/>
          <p:nvPr/>
        </p:nvSpPr>
        <p:spPr>
          <a:xfrm>
            <a:off x="12731279" y="1028700"/>
            <a:ext cx="4004237" cy="603948"/>
          </a:xfrm>
          <a:prstGeom prst="rect">
            <a:avLst/>
          </a:prstGeom>
        </p:spPr>
        <p:txBody>
          <a:bodyPr lIns="0" tIns="0" rIns="0" bIns="0" rtlCol="0" anchor="t">
            <a:spAutoFit/>
          </a:bodyPr>
          <a:lstStyle/>
          <a:p>
            <a:pPr algn="ctr" defTabSz="786384">
              <a:lnSpc>
                <a:spcPts val="5298"/>
              </a:lnSpc>
              <a:spcBef>
                <a:spcPct val="0"/>
              </a:spcBef>
              <a:spcAft>
                <a:spcPts val="600"/>
              </a:spcAft>
            </a:pPr>
            <a:r>
              <a:rPr lang="en-US" sz="3200" spc="189" dirty="0">
                <a:solidFill>
                  <a:srgbClr val="605048"/>
                </a:solidFill>
                <a:latin typeface="Britannic Bold" panose="020B0903060703020204" pitchFamily="34" charset="0"/>
              </a:rPr>
              <a:t>Jairus</a:t>
            </a:r>
            <a:endParaRPr lang="en-US" sz="3200" spc="220" dirty="0">
              <a:solidFill>
                <a:srgbClr val="605048"/>
              </a:solidFill>
              <a:latin typeface="Britannic Bold" panose="020B0903060703020204" pitchFamily="34" charset="0"/>
            </a:endParaRPr>
          </a:p>
        </p:txBody>
      </p:sp>
      <p:sp>
        <p:nvSpPr>
          <p:cNvPr id="5" name="TextBox 5"/>
          <p:cNvSpPr txBox="1"/>
          <p:nvPr/>
        </p:nvSpPr>
        <p:spPr>
          <a:xfrm>
            <a:off x="12737905" y="1646081"/>
            <a:ext cx="3733800" cy="3555140"/>
          </a:xfrm>
          <a:prstGeom prst="rect">
            <a:avLst/>
          </a:prstGeom>
        </p:spPr>
        <p:txBody>
          <a:bodyPr wrap="square" lIns="0" tIns="0" rIns="0" bIns="0" rtlCol="0" anchor="t">
            <a:spAutoFit/>
          </a:bodyPr>
          <a:lstStyle/>
          <a:p>
            <a:pPr algn="l">
              <a:buNone/>
            </a:pPr>
            <a:r>
              <a:rPr lang="en-US" sz="2600" dirty="0">
                <a:solidFill>
                  <a:srgbClr val="000000"/>
                </a:solidFill>
                <a:latin typeface="system-ui"/>
              </a:rPr>
              <a:t>Was a religious leader with a name with meaning, God Enlightens, like that of Nicodemus.  The fact that he was a synagogue leader meant he was more a teacher than a governing official</a:t>
            </a:r>
            <a:endParaRPr lang="en-US" sz="2600" b="0" i="0" dirty="0">
              <a:solidFill>
                <a:srgbClr val="000000"/>
              </a:solidFill>
              <a:effectLst/>
              <a:latin typeface="system-ui"/>
            </a:endParaRPr>
          </a:p>
          <a:p>
            <a:pPr algn="ctr" defTabSz="786384">
              <a:lnSpc>
                <a:spcPts val="2408"/>
              </a:lnSpc>
              <a:spcAft>
                <a:spcPts val="600"/>
              </a:spcAft>
              <a:defRPr/>
            </a:pPr>
            <a:endParaRPr kumimoji="0" lang="en-US" sz="3600" b="0" i="0" u="none" strike="noStrike" kern="1200" cap="none" spc="0" normalizeH="0" baseline="0" noProof="0" dirty="0">
              <a:ln>
                <a:noFill/>
              </a:ln>
              <a:solidFill>
                <a:srgbClr val="605048"/>
              </a:solidFill>
              <a:effectLst/>
              <a:uLnTx/>
              <a:uFillTx/>
              <a:latin typeface="Georgia Pro Semibold" panose="020F0502020204030204" pitchFamily="18" charset="0"/>
              <a:ea typeface="+mn-ea"/>
              <a:cs typeface="+mn-cs"/>
            </a:endParaRPr>
          </a:p>
        </p:txBody>
      </p:sp>
    </p:spTree>
    <p:extLst>
      <p:ext uri="{BB962C8B-B14F-4D97-AF65-F5344CB8AC3E}">
        <p14:creationId xmlns:p14="http://schemas.microsoft.com/office/powerpoint/2010/main" val="3938850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BE27D6-067B-77B8-365F-61127F2B237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9872"/>
            <a:ext cx="18288000" cy="10207255"/>
          </a:xfrm>
          <a:prstGeom prst="rect">
            <a:avLst/>
          </a:prstGeom>
        </p:spPr>
      </p:pic>
      <p:sp>
        <p:nvSpPr>
          <p:cNvPr id="3" name="Freeform 3"/>
          <p:cNvSpPr/>
          <p:nvPr/>
        </p:nvSpPr>
        <p:spPr>
          <a:xfrm>
            <a:off x="12899741" y="580465"/>
            <a:ext cx="4857683" cy="5003690"/>
          </a:xfrm>
          <a:custGeom>
            <a:avLst/>
            <a:gdLst/>
            <a:ahLst/>
            <a:cxnLst/>
            <a:rect l="l" t="t" r="r" b="b"/>
            <a:pathLst>
              <a:path w="4857683" h="5003690">
                <a:moveTo>
                  <a:pt x="0" y="0"/>
                </a:moveTo>
                <a:lnTo>
                  <a:pt x="4857682" y="0"/>
                </a:lnTo>
                <a:lnTo>
                  <a:pt x="4857682" y="5003690"/>
                </a:lnTo>
                <a:lnTo>
                  <a:pt x="0" y="5003690"/>
                </a:lnTo>
                <a:lnTo>
                  <a:pt x="0" y="0"/>
                </a:lnTo>
                <a:close/>
              </a:path>
            </a:pathLst>
          </a:custGeom>
          <a:blipFill>
            <a:blip r:embed="rId3"/>
            <a:stretch>
              <a:fillRect l="-90538" t="-63243"/>
            </a:stretch>
          </a:blipFill>
        </p:spPr>
        <p:txBody>
          <a:bodyPr/>
          <a:lstStyle/>
          <a:p>
            <a:endParaRPr lang="en-US"/>
          </a:p>
        </p:txBody>
      </p:sp>
      <p:sp>
        <p:nvSpPr>
          <p:cNvPr id="4" name="TextBox 4"/>
          <p:cNvSpPr txBox="1"/>
          <p:nvPr/>
        </p:nvSpPr>
        <p:spPr>
          <a:xfrm>
            <a:off x="13018243" y="875030"/>
            <a:ext cx="4620678" cy="795089"/>
          </a:xfrm>
          <a:prstGeom prst="rect">
            <a:avLst/>
          </a:prstGeom>
        </p:spPr>
        <p:txBody>
          <a:bodyPr lIns="0" tIns="0" rIns="0" bIns="0" rtlCol="0" anchor="t">
            <a:spAutoFit/>
          </a:bodyPr>
          <a:lstStyle/>
          <a:p>
            <a:pPr algn="ctr">
              <a:lnSpc>
                <a:spcPts val="6160"/>
              </a:lnSpc>
              <a:spcBef>
                <a:spcPct val="0"/>
              </a:spcBef>
            </a:pPr>
            <a:r>
              <a:rPr lang="en-US" sz="4400" spc="220" dirty="0">
                <a:solidFill>
                  <a:srgbClr val="605048"/>
                </a:solidFill>
                <a:latin typeface="Carelia"/>
              </a:rPr>
              <a:t>Arrival</a:t>
            </a:r>
          </a:p>
        </p:txBody>
      </p:sp>
      <p:sp>
        <p:nvSpPr>
          <p:cNvPr id="5" name="TextBox 5"/>
          <p:cNvSpPr txBox="1"/>
          <p:nvPr/>
        </p:nvSpPr>
        <p:spPr>
          <a:xfrm>
            <a:off x="13335000" y="1638300"/>
            <a:ext cx="4178642" cy="3278975"/>
          </a:xfrm>
          <a:prstGeom prst="rect">
            <a:avLst/>
          </a:prstGeom>
        </p:spPr>
        <p:txBody>
          <a:bodyPr lIns="0" tIns="0" rIns="0" bIns="0" rtlCol="0" anchor="t">
            <a:spAutoFit/>
          </a:bodyPr>
          <a:lstStyle/>
          <a:p>
            <a:pPr marL="0" marR="0" lvl="0" indent="0" algn="ctr" defTabSz="914400" rtl="0" eaLnBrk="1" fontAlgn="auto" latinLnBrk="0" hangingPunct="1">
              <a:lnSpc>
                <a:spcPts val="2800"/>
              </a:lnSpc>
              <a:spcBef>
                <a:spcPts val="0"/>
              </a:spcBef>
              <a:spcAft>
                <a:spcPts val="0"/>
              </a:spcAft>
              <a:buClrTx/>
              <a:buSzTx/>
              <a:buFontTx/>
              <a:buNone/>
              <a:tabLst/>
              <a:defRPr/>
            </a:pPr>
            <a:r>
              <a:rPr lang="en-US" sz="4000" baseline="30000" dirty="0">
                <a:solidFill>
                  <a:srgbClr val="000000"/>
                </a:solidFill>
                <a:latin typeface="system-ui"/>
              </a:rPr>
              <a:t>Upon his arrival, Jesus encounters professional mourners who he removes with the exception of Peter, James and John.  Mourners were hired and not sincere with their emotions or beliefs which is why Jesus needed them removed </a:t>
            </a:r>
            <a:endParaRPr lang="en-US" sz="4000" dirty="0">
              <a:solidFill>
                <a:srgbClr val="605048"/>
              </a:solidFill>
              <a:latin typeface="Georgia Pro Semibold" panose="020F0502020204030204" pitchFamily="18" charset="0"/>
            </a:endParaRPr>
          </a:p>
        </p:txBody>
      </p:sp>
    </p:spTree>
    <p:extLst>
      <p:ext uri="{BB962C8B-B14F-4D97-AF65-F5344CB8AC3E}">
        <p14:creationId xmlns:p14="http://schemas.microsoft.com/office/powerpoint/2010/main" val="1183989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999926" y="-3999282"/>
            <a:ext cx="10287000" cy="18286850"/>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466" y="0"/>
            <a:ext cx="13606268" cy="10286358"/>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474237" y="-2528760"/>
            <a:ext cx="7341846" cy="18290319"/>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ABE27D6-067B-77B8-365F-61127F2B237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39872"/>
            <a:ext cx="18286850" cy="10206613"/>
          </a:xfrm>
          <a:prstGeom prst="rect">
            <a:avLst/>
          </a:prstGeom>
        </p:spPr>
      </p:pic>
      <p:sp>
        <p:nvSpPr>
          <p:cNvPr id="3" name="Freeform 3"/>
          <p:cNvSpPr/>
          <p:nvPr/>
        </p:nvSpPr>
        <p:spPr>
          <a:xfrm>
            <a:off x="12628891" y="1188870"/>
            <a:ext cx="4209992" cy="4336531"/>
          </a:xfrm>
          <a:custGeom>
            <a:avLst/>
            <a:gdLst/>
            <a:ahLst/>
            <a:cxnLst/>
            <a:rect l="l" t="t" r="r" b="b"/>
            <a:pathLst>
              <a:path w="4857683" h="5003690">
                <a:moveTo>
                  <a:pt x="0" y="0"/>
                </a:moveTo>
                <a:lnTo>
                  <a:pt x="4857682" y="0"/>
                </a:lnTo>
                <a:lnTo>
                  <a:pt x="4857682" y="5003690"/>
                </a:lnTo>
                <a:lnTo>
                  <a:pt x="0" y="5003690"/>
                </a:lnTo>
                <a:lnTo>
                  <a:pt x="0" y="0"/>
                </a:lnTo>
                <a:close/>
              </a:path>
            </a:pathLst>
          </a:custGeom>
          <a:blipFill>
            <a:blip r:embed="rId3"/>
            <a:stretch>
              <a:fillRect l="-90538" t="-63243"/>
            </a:stretch>
          </a:blipFill>
        </p:spPr>
        <p:txBody>
          <a:bodyPr/>
          <a:lstStyle/>
          <a:p>
            <a:endParaRPr lang="en-US"/>
          </a:p>
        </p:txBody>
      </p:sp>
      <p:sp>
        <p:nvSpPr>
          <p:cNvPr id="4" name="TextBox 4"/>
          <p:cNvSpPr txBox="1"/>
          <p:nvPr/>
        </p:nvSpPr>
        <p:spPr>
          <a:xfrm>
            <a:off x="12731593" y="1444159"/>
            <a:ext cx="4004587" cy="679673"/>
          </a:xfrm>
          <a:prstGeom prst="rect">
            <a:avLst/>
          </a:prstGeom>
        </p:spPr>
        <p:txBody>
          <a:bodyPr lIns="0" tIns="0" rIns="0" bIns="0" rtlCol="0" anchor="t">
            <a:spAutoFit/>
          </a:bodyPr>
          <a:lstStyle/>
          <a:p>
            <a:pPr algn="ctr" defTabSz="786384">
              <a:lnSpc>
                <a:spcPts val="5298"/>
              </a:lnSpc>
              <a:spcBef>
                <a:spcPct val="0"/>
              </a:spcBef>
              <a:spcAft>
                <a:spcPts val="600"/>
              </a:spcAft>
            </a:pPr>
            <a:r>
              <a:rPr lang="en-US" sz="3400" spc="189" dirty="0">
                <a:solidFill>
                  <a:srgbClr val="605048"/>
                </a:solidFill>
                <a:latin typeface="Carelia"/>
              </a:rPr>
              <a:t>The Healing</a:t>
            </a:r>
            <a:endParaRPr lang="en-US" sz="3400" spc="220" dirty="0">
              <a:solidFill>
                <a:srgbClr val="605048"/>
              </a:solidFill>
              <a:latin typeface="Carelia"/>
            </a:endParaRPr>
          </a:p>
        </p:txBody>
      </p:sp>
      <p:sp>
        <p:nvSpPr>
          <p:cNvPr id="5" name="TextBox 5"/>
          <p:cNvSpPr txBox="1"/>
          <p:nvPr/>
        </p:nvSpPr>
        <p:spPr>
          <a:xfrm>
            <a:off x="12923141" y="2095500"/>
            <a:ext cx="3621490" cy="2864310"/>
          </a:xfrm>
          <a:prstGeom prst="rect">
            <a:avLst/>
          </a:prstGeom>
        </p:spPr>
        <p:txBody>
          <a:bodyPr lIns="0" tIns="0" rIns="0" bIns="0" rtlCol="0" anchor="t">
            <a:spAutoFit/>
          </a:bodyPr>
          <a:lstStyle/>
          <a:p>
            <a:pPr algn="ctr" defTabSz="786384">
              <a:lnSpc>
                <a:spcPts val="2408"/>
              </a:lnSpc>
              <a:spcAft>
                <a:spcPts val="600"/>
              </a:spcAft>
              <a:defRPr/>
            </a:pPr>
            <a:r>
              <a:rPr lang="en-US" sz="3200" dirty="0">
                <a:solidFill>
                  <a:srgbClr val="000000"/>
                </a:solidFill>
                <a:latin typeface="system-ui"/>
              </a:rPr>
              <a:t>Jesus took her by the hand, according to Levitical law it may one unclean to touch a dead corpse.  Notice that Mark switches from Greek to Aramaic in the text</a:t>
            </a:r>
            <a:endParaRPr lang="en-US" sz="3200" kern="1200" dirty="0">
              <a:solidFill>
                <a:srgbClr val="605048"/>
              </a:solidFill>
              <a:latin typeface="Georgia Pro Semibold" panose="020F0502020204030204" pitchFamily="18" charset="0"/>
              <a:ea typeface="+mn-ea"/>
              <a:cs typeface="+mn-cs"/>
            </a:endParaRPr>
          </a:p>
          <a:p>
            <a:pPr algn="ctr" defTabSz="786384">
              <a:lnSpc>
                <a:spcPts val="2408"/>
              </a:lnSpc>
              <a:spcAft>
                <a:spcPts val="600"/>
              </a:spcAft>
            </a:pPr>
            <a:r>
              <a:rPr lang="en-US" sz="2752" kern="1200" dirty="0">
                <a:solidFill>
                  <a:srgbClr val="605048"/>
                </a:solidFill>
                <a:latin typeface="Georgia Pro Semibold" panose="020F0502020204030204" pitchFamily="18" charset="0"/>
                <a:ea typeface="+mn-ea"/>
                <a:cs typeface="+mn-cs"/>
              </a:rPr>
              <a:t> </a:t>
            </a:r>
            <a:endParaRPr lang="en-US" sz="3200" dirty="0">
              <a:solidFill>
                <a:srgbClr val="605048"/>
              </a:solidFill>
              <a:latin typeface="Georgia Pro Semibold" panose="020F0502020204030204" pitchFamily="18" charset="0"/>
            </a:endParaRPr>
          </a:p>
        </p:txBody>
      </p:sp>
    </p:spTree>
    <p:extLst>
      <p:ext uri="{BB962C8B-B14F-4D97-AF65-F5344CB8AC3E}">
        <p14:creationId xmlns:p14="http://schemas.microsoft.com/office/powerpoint/2010/main" val="1532186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043F04-3F4D-E159-EBFB-DDC9D8188F2B}"/>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6D2A6E6-C85C-49E3-5EE2-EB2F5FFF5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3DC27A9-DC02-DFCC-1889-F1542E82AA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999926" y="-3999282"/>
            <a:ext cx="10287000" cy="18286850"/>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0794B8B-1C27-C015-9A50-07AEED904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466" y="0"/>
            <a:ext cx="13606268" cy="10286358"/>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EF4E51C-B31B-6FC2-CB0A-67C0E999E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474237" y="-2528760"/>
            <a:ext cx="7341846" cy="18290319"/>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35E3C64-8764-0A79-01F9-B3CA54A70C0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937" y="34716"/>
            <a:ext cx="18300723" cy="10214357"/>
          </a:xfrm>
          <a:prstGeom prst="rect">
            <a:avLst/>
          </a:prstGeom>
        </p:spPr>
      </p:pic>
      <p:sp>
        <p:nvSpPr>
          <p:cNvPr id="3" name="Freeform 3">
            <a:extLst>
              <a:ext uri="{FF2B5EF4-FFF2-40B4-BE49-F238E27FC236}">
                <a16:creationId xmlns:a16="http://schemas.microsoft.com/office/drawing/2014/main" id="{6BCE91AD-C95B-DF33-8365-95E45ED28832}"/>
              </a:ext>
            </a:extLst>
          </p:cNvPr>
          <p:cNvSpPr/>
          <p:nvPr/>
        </p:nvSpPr>
        <p:spPr>
          <a:xfrm>
            <a:off x="12628891" y="1188870"/>
            <a:ext cx="4209992" cy="4336531"/>
          </a:xfrm>
          <a:custGeom>
            <a:avLst/>
            <a:gdLst/>
            <a:ahLst/>
            <a:cxnLst/>
            <a:rect l="l" t="t" r="r" b="b"/>
            <a:pathLst>
              <a:path w="4857683" h="5003690">
                <a:moveTo>
                  <a:pt x="0" y="0"/>
                </a:moveTo>
                <a:lnTo>
                  <a:pt x="4857682" y="0"/>
                </a:lnTo>
                <a:lnTo>
                  <a:pt x="4857682" y="5003690"/>
                </a:lnTo>
                <a:lnTo>
                  <a:pt x="0" y="5003690"/>
                </a:lnTo>
                <a:lnTo>
                  <a:pt x="0" y="0"/>
                </a:lnTo>
                <a:close/>
              </a:path>
            </a:pathLst>
          </a:custGeom>
          <a:blipFill>
            <a:blip r:embed="rId3"/>
            <a:stretch>
              <a:fillRect l="-90538" t="-63243"/>
            </a:stretch>
          </a:blipFill>
        </p:spPr>
        <p:txBody>
          <a:bodyPr/>
          <a:lstStyle/>
          <a:p>
            <a:endParaRPr lang="en-US"/>
          </a:p>
        </p:txBody>
      </p:sp>
      <p:sp>
        <p:nvSpPr>
          <p:cNvPr id="4" name="TextBox 4">
            <a:extLst>
              <a:ext uri="{FF2B5EF4-FFF2-40B4-BE49-F238E27FC236}">
                <a16:creationId xmlns:a16="http://schemas.microsoft.com/office/drawing/2014/main" id="{573F7355-91BA-FED6-4991-3D3824CAF45F}"/>
              </a:ext>
            </a:extLst>
          </p:cNvPr>
          <p:cNvSpPr txBox="1"/>
          <p:nvPr/>
        </p:nvSpPr>
        <p:spPr>
          <a:xfrm>
            <a:off x="12731593" y="1187227"/>
            <a:ext cx="4004587" cy="679673"/>
          </a:xfrm>
          <a:prstGeom prst="rect">
            <a:avLst/>
          </a:prstGeom>
        </p:spPr>
        <p:txBody>
          <a:bodyPr lIns="0" tIns="0" rIns="0" bIns="0" rtlCol="0" anchor="t">
            <a:spAutoFit/>
          </a:bodyPr>
          <a:lstStyle/>
          <a:p>
            <a:pPr algn="ctr" defTabSz="786384">
              <a:lnSpc>
                <a:spcPts val="5298"/>
              </a:lnSpc>
              <a:spcBef>
                <a:spcPct val="0"/>
              </a:spcBef>
              <a:spcAft>
                <a:spcPts val="600"/>
              </a:spcAft>
            </a:pPr>
            <a:r>
              <a:rPr lang="en-US" sz="3784" spc="189" dirty="0">
                <a:solidFill>
                  <a:srgbClr val="605048"/>
                </a:solidFill>
                <a:latin typeface="Carelia"/>
              </a:rPr>
              <a:t>The Miracle</a:t>
            </a:r>
            <a:endParaRPr lang="en-US" sz="4400" spc="220" dirty="0">
              <a:solidFill>
                <a:srgbClr val="605048"/>
              </a:solidFill>
              <a:latin typeface="Carelia"/>
            </a:endParaRPr>
          </a:p>
        </p:txBody>
      </p:sp>
      <p:sp>
        <p:nvSpPr>
          <p:cNvPr id="5" name="TextBox 5">
            <a:extLst>
              <a:ext uri="{FF2B5EF4-FFF2-40B4-BE49-F238E27FC236}">
                <a16:creationId xmlns:a16="http://schemas.microsoft.com/office/drawing/2014/main" id="{10CBA361-B791-BC92-4945-1C34765BCBE0}"/>
              </a:ext>
            </a:extLst>
          </p:cNvPr>
          <p:cNvSpPr txBox="1"/>
          <p:nvPr/>
        </p:nvSpPr>
        <p:spPr>
          <a:xfrm>
            <a:off x="12877800" y="1714500"/>
            <a:ext cx="3858379" cy="3016210"/>
          </a:xfrm>
          <a:prstGeom prst="rect">
            <a:avLst/>
          </a:prstGeom>
        </p:spPr>
        <p:txBody>
          <a:bodyPr wrap="square" lIns="0" tIns="0" rIns="0" bIns="0" rtlCol="0" anchor="t">
            <a:spAutoFit/>
          </a:bodyPr>
          <a:lstStyle/>
          <a:p>
            <a:pPr algn="l">
              <a:buNone/>
            </a:pPr>
            <a:r>
              <a:rPr lang="en-US" sz="2800" dirty="0">
                <a:solidFill>
                  <a:srgbClr val="000000"/>
                </a:solidFill>
                <a:latin typeface="system-ui"/>
              </a:rPr>
              <a:t>Jesus announces that she is asleep and not dead, re-defining her situation.  She immediately walks showing the return of life and eats which proved she was not a ghost or illusion</a:t>
            </a:r>
            <a:endParaRPr lang="en-US" sz="2800" dirty="0">
              <a:solidFill>
                <a:srgbClr val="605048"/>
              </a:solidFill>
              <a:latin typeface="Georgia Pro Semibold" panose="020F0502020204030204" pitchFamily="18" charset="0"/>
            </a:endParaRPr>
          </a:p>
        </p:txBody>
      </p:sp>
    </p:spTree>
    <p:extLst>
      <p:ext uri="{BB962C8B-B14F-4D97-AF65-F5344CB8AC3E}">
        <p14:creationId xmlns:p14="http://schemas.microsoft.com/office/powerpoint/2010/main" val="1260784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C8EEB0F-BA72-49AC-956F-331B60FDE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 y="0"/>
            <a:ext cx="18287543"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5" name="Picture 4" descr="A candle lit open book&#10;&#10;Description automatically generated">
            <a:extLst>
              <a:ext uri="{FF2B5EF4-FFF2-40B4-BE49-F238E27FC236}">
                <a16:creationId xmlns:a16="http://schemas.microsoft.com/office/drawing/2014/main" id="{E7F98C32-A0B1-AD2D-7F03-7AF270AA7F05}"/>
              </a:ext>
            </a:extLst>
          </p:cNvPr>
          <p:cNvPicPr>
            <a:picLocks noChangeAspect="1"/>
          </p:cNvPicPr>
          <p:nvPr/>
        </p:nvPicPr>
        <p:blipFill rotWithShape="1">
          <a:blip r:embed="rId2">
            <a:extLst>
              <a:ext uri="{28A0092B-C50C-407E-A947-70E740481C1C}">
                <a14:useLocalDpi xmlns:a14="http://schemas.microsoft.com/office/drawing/2010/main" val="0"/>
              </a:ext>
            </a:extLst>
          </a:blip>
          <a:srcRect t="4349" r="1" b="20633"/>
          <a:stretch/>
        </p:blipFill>
        <p:spPr>
          <a:xfrm>
            <a:off x="2286" y="10"/>
            <a:ext cx="18283428" cy="10286990"/>
          </a:xfrm>
          <a:prstGeom prst="rect">
            <a:avLst/>
          </a:prstGeom>
        </p:spPr>
      </p:pic>
      <p:sp>
        <p:nvSpPr>
          <p:cNvPr id="28" name="Freeform: Shape 27">
            <a:extLst>
              <a:ext uri="{FF2B5EF4-FFF2-40B4-BE49-F238E27FC236}">
                <a16:creationId xmlns:a16="http://schemas.microsoft.com/office/drawing/2014/main" id="{1BE70332-ECAF-47BB-8C7B-BD049452F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5505" y="1313637"/>
            <a:ext cx="7829828" cy="7664308"/>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716D9361-A35A-4DC8-AAB9-04FD2D6FE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2979" y="1010386"/>
            <a:ext cx="8348869" cy="8123109"/>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87FC31AD-FBB3-4219-A758-D6F7594A0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6601" y="1562431"/>
            <a:ext cx="7430047" cy="720228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eiryo"/>
            </a:endParaRPr>
          </a:p>
        </p:txBody>
      </p:sp>
      <p:sp>
        <p:nvSpPr>
          <p:cNvPr id="2" name="Title 1">
            <a:extLst>
              <a:ext uri="{FF2B5EF4-FFF2-40B4-BE49-F238E27FC236}">
                <a16:creationId xmlns:a16="http://schemas.microsoft.com/office/drawing/2014/main" id="{7CD7FF20-2439-12FE-0881-732545D8D093}"/>
              </a:ext>
            </a:extLst>
          </p:cNvPr>
          <p:cNvSpPr>
            <a:spLocks noGrp="1"/>
          </p:cNvSpPr>
          <p:nvPr>
            <p:ph type="ctrTitle"/>
          </p:nvPr>
        </p:nvSpPr>
        <p:spPr>
          <a:xfrm>
            <a:off x="2125306" y="2528515"/>
            <a:ext cx="6272166" cy="3544010"/>
          </a:xfrm>
        </p:spPr>
        <p:txBody>
          <a:bodyPr anchor="b">
            <a:normAutofit/>
          </a:bodyPr>
          <a:lstStyle/>
          <a:p>
            <a:r>
              <a:rPr lang="en-US" sz="8100" b="1">
                <a:solidFill>
                  <a:schemeClr val="tx1">
                    <a:lumMod val="75000"/>
                    <a:lumOff val="25000"/>
                  </a:schemeClr>
                </a:solidFill>
              </a:rPr>
              <a:t>Thank You for Watching</a:t>
            </a:r>
          </a:p>
        </p:txBody>
      </p:sp>
      <p:sp>
        <p:nvSpPr>
          <p:cNvPr id="3" name="Subtitle 2">
            <a:extLst>
              <a:ext uri="{FF2B5EF4-FFF2-40B4-BE49-F238E27FC236}">
                <a16:creationId xmlns:a16="http://schemas.microsoft.com/office/drawing/2014/main" id="{228B1737-3877-CEF6-B748-9860EFD1B4FF}"/>
              </a:ext>
            </a:extLst>
          </p:cNvPr>
          <p:cNvSpPr>
            <a:spLocks noGrp="1"/>
          </p:cNvSpPr>
          <p:nvPr>
            <p:ph type="subTitle" idx="1"/>
          </p:nvPr>
        </p:nvSpPr>
        <p:spPr>
          <a:xfrm>
            <a:off x="2798472" y="6304216"/>
            <a:ext cx="4925832" cy="1224452"/>
          </a:xfrm>
        </p:spPr>
        <p:txBody>
          <a:bodyPr anchor="t">
            <a:normAutofit/>
          </a:bodyPr>
          <a:lstStyle/>
          <a:p>
            <a:pPr>
              <a:lnSpc>
                <a:spcPct val="90000"/>
              </a:lnSpc>
            </a:pPr>
            <a:r>
              <a:rPr lang="en-US" sz="2700" b="1" dirty="0">
                <a:solidFill>
                  <a:schemeClr val="tx1">
                    <a:lumMod val="75000"/>
                    <a:lumOff val="25000"/>
                  </a:schemeClr>
                </a:solidFill>
              </a:rPr>
              <a:t>A Sermon By</a:t>
            </a:r>
            <a:br>
              <a:rPr lang="en-US" sz="2700" b="1" dirty="0">
                <a:solidFill>
                  <a:schemeClr val="tx1">
                    <a:lumMod val="75000"/>
                    <a:lumOff val="25000"/>
                  </a:schemeClr>
                </a:solidFill>
              </a:rPr>
            </a:br>
            <a:r>
              <a:rPr lang="en-US" sz="2700" b="1" dirty="0">
                <a:solidFill>
                  <a:schemeClr val="tx1">
                    <a:lumMod val="75000"/>
                    <a:lumOff val="25000"/>
                  </a:schemeClr>
                </a:solidFill>
              </a:rPr>
              <a:t>Bishop Andy C. Lewter, D. Min</a:t>
            </a:r>
          </a:p>
        </p:txBody>
      </p:sp>
    </p:spTree>
    <p:extLst>
      <p:ext uri="{BB962C8B-B14F-4D97-AF65-F5344CB8AC3E}">
        <p14:creationId xmlns:p14="http://schemas.microsoft.com/office/powerpoint/2010/main" val="61755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623</TotalTime>
  <Words>230</Words>
  <Application>Microsoft Office PowerPoint</Application>
  <PresentationFormat>Custom</PresentationFormat>
  <Paragraphs>20</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system-ui</vt:lpstr>
      <vt:lpstr>Arial</vt:lpstr>
      <vt:lpstr>Georgia Pro Semibold</vt:lpstr>
      <vt:lpstr>Calibri</vt:lpstr>
      <vt:lpstr>Carelia</vt:lpstr>
      <vt:lpstr>Britannic Bold</vt:lpstr>
      <vt:lpstr>Wingdings</vt:lpstr>
      <vt:lpstr>Meiryo</vt:lpstr>
      <vt:lpstr>Office Theme</vt:lpstr>
      <vt:lpstr>Faith in the Face of a Crisis: The Healing of Jairus’ Daughter</vt:lpstr>
      <vt:lpstr>PowerPoint Presentation</vt:lpstr>
      <vt:lpstr>PowerPoint Presentation</vt:lpstr>
      <vt:lpstr>PowerPoint Presentation</vt:lpstr>
      <vt:lpstr>PowerPoint Presentation</vt:lpstr>
      <vt:lpstr>PowerPoint Presentation</vt:lpstr>
      <vt:lpstr>PowerPoint Presentation</vt:lpstr>
      <vt:lpstr>Thank You for Watching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Nehemiah</dc:title>
  <dc:creator>Bishop Andy Lewter</dc:creator>
  <cp:lastModifiedBy>Andy Lewter</cp:lastModifiedBy>
  <cp:revision>15</cp:revision>
  <dcterms:created xsi:type="dcterms:W3CDTF">2006-08-16T00:00:00Z</dcterms:created>
  <dcterms:modified xsi:type="dcterms:W3CDTF">2025-07-23T16:38:03Z</dcterms:modified>
  <dc:identifier>DAGBOld7fRc</dc:identifier>
</cp:coreProperties>
</file>