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68" r:id="rId4"/>
    <p:sldId id="258" r:id="rId5"/>
    <p:sldId id="259" r:id="rId6"/>
    <p:sldId id="260" r:id="rId7"/>
    <p:sldId id="261" r:id="rId8"/>
    <p:sldId id="262" r:id="rId9"/>
    <p:sldId id="263" r:id="rId10"/>
    <p:sldId id="264" r:id="rId11"/>
    <p:sldId id="265" r:id="rId12"/>
    <p:sldId id="266" r:id="rId13"/>
    <p:sldId id="267" r:id="rId14"/>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3" d="100"/>
          <a:sy n="63" d="100"/>
        </p:scale>
        <p:origin x="78"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511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64CA5-65B0-B063-A9B3-170CC87163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5452AC-128F-AE3C-492E-E09794C57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F988D3-A2F6-F731-8ACF-CD9D5F8115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7F47E2-D91A-84AC-10CF-78F5AD03D674}"/>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920912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RMON_MASTER">
    <p:bg>
      <p:bgPr>
        <a:solidFill>
          <a:srgbClr val="1E3A5F"/>
        </a:solidFill>
        <a:effectLst/>
      </p:bgPr>
    </p:bg>
    <p:spTree>
      <p:nvGrpSpPr>
        <p:cNvPr id="1" name=""/>
        <p:cNvGrpSpPr/>
        <p:nvPr/>
      </p:nvGrpSpPr>
      <p:grpSpPr>
        <a:xfrm>
          <a:off x="0" y="0"/>
          <a:ext cx="0" cy="0"/>
          <a:chOff x="0" y="0"/>
          <a:chExt cx="0" cy="0"/>
        </a:xfrm>
      </p:grpSpPr>
      <p:sp>
        <p:nvSpPr>
          <p:cNvPr id="2" name="Shape 0"/>
          <p:cNvSpPr/>
          <p:nvPr/>
        </p:nvSpPr>
        <p:spPr>
          <a:xfrm>
            <a:off x="0" y="0"/>
            <a:ext cx="9144000" cy="109728"/>
          </a:xfrm>
          <a:prstGeom prst="rect">
            <a:avLst/>
          </a:prstGeom>
          <a:solidFill>
            <a:srgbClr val="C9A962"/>
          </a:solidFill>
          <a:ln/>
        </p:spPr>
        <p:txBody>
          <a:bodyPr/>
          <a:lstStyle/>
          <a:p>
            <a:endParaRPr lang="en-US"/>
          </a:p>
        </p:txBody>
      </p:sp>
      <p:sp>
        <p:nvSpPr>
          <p:cNvPr id="3" name="Shape 1"/>
          <p:cNvSpPr/>
          <p:nvPr/>
        </p:nvSpPr>
        <p:spPr>
          <a:xfrm>
            <a:off x="0" y="4919472"/>
            <a:ext cx="9144000" cy="109728"/>
          </a:xfrm>
          <a:prstGeom prst="rect">
            <a:avLst/>
          </a:prstGeom>
          <a:solidFill>
            <a:srgbClr val="C9A962"/>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132640">
              <a:alpha val="50000"/>
            </a:srgbClr>
          </a:solidFill>
          <a:ln/>
        </p:spPr>
        <p:txBody>
          <a:bodyPr/>
          <a:lstStyle/>
          <a:p>
            <a:endParaRPr lang="en-US"/>
          </a:p>
        </p:txBody>
      </p:sp>
      <p:sp>
        <p:nvSpPr>
          <p:cNvPr id="4" name="Text 1"/>
          <p:cNvSpPr/>
          <p:nvPr/>
        </p:nvSpPr>
        <p:spPr>
          <a:xfrm>
            <a:off x="457200" y="3375498"/>
            <a:ext cx="8229600" cy="1097280"/>
          </a:xfrm>
          <a:prstGeom prst="rect">
            <a:avLst/>
          </a:prstGeom>
          <a:noFill/>
          <a:ln/>
          <a:effectLst>
            <a:outerShdw blurRad="101600" dist="38100" dir="2700000" algn="bl" rotWithShape="0">
              <a:srgbClr val="000000">
                <a:alpha val="50000"/>
              </a:srgbClr>
            </a:outerShdw>
          </a:effectLst>
        </p:spPr>
        <p:txBody>
          <a:bodyPr wrap="square" rtlCol="0" anchor="ctr"/>
          <a:lstStyle/>
          <a:p>
            <a:pPr marL="0" indent="0" algn="ctr">
              <a:buNone/>
            </a:pPr>
            <a:r>
              <a:rPr lang="en-US" sz="4400" b="1" dirty="0">
                <a:solidFill>
                  <a:srgbClr val="FAF8F5"/>
                </a:solidFill>
                <a:latin typeface="Georgia" pitchFamily="34" charset="0"/>
                <a:ea typeface="Georgia" pitchFamily="34" charset="-122"/>
                <a:cs typeface="Georgia" pitchFamily="34" charset="-120"/>
              </a:rPr>
              <a:t>Living Water for a Thirsty Soul</a:t>
            </a:r>
            <a:endParaRPr lang="en-US" sz="4400" dirty="0"/>
          </a:p>
        </p:txBody>
      </p:sp>
      <p:sp>
        <p:nvSpPr>
          <p:cNvPr id="5" name="Text 2"/>
          <p:cNvSpPr/>
          <p:nvPr/>
        </p:nvSpPr>
        <p:spPr>
          <a:xfrm>
            <a:off x="457200" y="4480560"/>
            <a:ext cx="8229600" cy="457200"/>
          </a:xfrm>
          <a:prstGeom prst="rect">
            <a:avLst/>
          </a:prstGeom>
          <a:noFill/>
          <a:ln/>
        </p:spPr>
        <p:txBody>
          <a:bodyPr wrap="square" rtlCol="0" anchor="ctr"/>
          <a:lstStyle/>
          <a:p>
            <a:pPr marL="0" indent="0" algn="ctr">
              <a:buNone/>
            </a:pPr>
            <a:r>
              <a:rPr lang="en-US" sz="2400" b="1" dirty="0">
                <a:solidFill>
                  <a:srgbClr val="C9A962"/>
                </a:solidFill>
                <a:latin typeface="Arial" pitchFamily="34" charset="0"/>
                <a:cs typeface="Arial" pitchFamily="34" charset="-120"/>
              </a:rPr>
              <a:t>John 4:1-42</a:t>
            </a:r>
            <a:endParaRPr lang="en-US" sz="24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109728"/>
            <a:ext cx="3657600" cy="4809744"/>
          </a:xfrm>
          <a:prstGeom prst="rect">
            <a:avLst/>
          </a:prstGeom>
        </p:spPr>
      </p:pic>
      <p:sp>
        <p:nvSpPr>
          <p:cNvPr id="3" name="Shape 0"/>
          <p:cNvSpPr/>
          <p:nvPr/>
        </p:nvSpPr>
        <p:spPr>
          <a:xfrm>
            <a:off x="2743200" y="109728"/>
            <a:ext cx="1371600" cy="4809744"/>
          </a:xfrm>
          <a:prstGeom prst="rect">
            <a:avLst/>
          </a:prstGeom>
          <a:solidFill>
            <a:srgbClr val="1E3A5F">
              <a:alpha val="70000"/>
            </a:srgbClr>
          </a:solidFill>
          <a:ln/>
        </p:spPr>
        <p:txBody>
          <a:bodyPr/>
          <a:lstStyle/>
          <a:p>
            <a:endParaRPr lang="en-US"/>
          </a:p>
        </p:txBody>
      </p:sp>
      <p:sp>
        <p:nvSpPr>
          <p:cNvPr id="4" name="Text 1"/>
          <p:cNvSpPr/>
          <p:nvPr/>
        </p:nvSpPr>
        <p:spPr>
          <a:xfrm>
            <a:off x="3931920" y="320040"/>
            <a:ext cx="4754880" cy="365760"/>
          </a:xfrm>
          <a:prstGeom prst="rect">
            <a:avLst/>
          </a:prstGeom>
          <a:noFill/>
          <a:ln/>
        </p:spPr>
        <p:txBody>
          <a:bodyPr wrap="square" rtlCol="0" anchor="ctr"/>
          <a:lstStyle/>
          <a:p>
            <a:pPr marL="0" indent="0">
              <a:buNone/>
            </a:pPr>
            <a:r>
              <a:rPr lang="en-US" sz="1100" b="1" dirty="0">
                <a:solidFill>
                  <a:srgbClr val="C9A962"/>
                </a:solidFill>
                <a:latin typeface="Arial" pitchFamily="34" charset="0"/>
                <a:ea typeface="Arial" pitchFamily="34" charset="-122"/>
                <a:cs typeface="Arial" pitchFamily="34" charset="-120"/>
              </a:rPr>
              <a:t>Illustrations 1/3</a:t>
            </a:r>
            <a:endParaRPr lang="en-US" sz="1100" dirty="0"/>
          </a:p>
        </p:txBody>
      </p:sp>
      <p:sp>
        <p:nvSpPr>
          <p:cNvPr id="5" name="Text 2"/>
          <p:cNvSpPr/>
          <p:nvPr/>
        </p:nvSpPr>
        <p:spPr>
          <a:xfrm>
            <a:off x="3931920" y="822960"/>
            <a:ext cx="4754880" cy="914400"/>
          </a:xfrm>
          <a:prstGeom prst="rect">
            <a:avLst/>
          </a:prstGeom>
          <a:noFill/>
          <a:ln/>
        </p:spPr>
        <p:txBody>
          <a:bodyPr wrap="square" rtlCol="0" anchor="ctr"/>
          <a:lstStyle/>
          <a:p>
            <a:pPr marL="0" indent="0">
              <a:buNone/>
            </a:pPr>
            <a:r>
              <a:rPr lang="en-US" sz="2600" b="1" dirty="0">
                <a:solidFill>
                  <a:srgbClr val="FAF8F5"/>
                </a:solidFill>
                <a:latin typeface="Georgia" pitchFamily="34" charset="0"/>
                <a:ea typeface="Georgia" pitchFamily="34" charset="-122"/>
                <a:cs typeface="Georgia" pitchFamily="34" charset="-120"/>
              </a:rPr>
              <a:t>The Abandoned Water Jar</a:t>
            </a:r>
            <a:endParaRPr lang="en-US" sz="2600" dirty="0"/>
          </a:p>
        </p:txBody>
      </p:sp>
      <p:sp>
        <p:nvSpPr>
          <p:cNvPr id="6" name="Shape 3"/>
          <p:cNvSpPr/>
          <p:nvPr/>
        </p:nvSpPr>
        <p:spPr>
          <a:xfrm>
            <a:off x="3931920" y="1783080"/>
            <a:ext cx="1371600" cy="36576"/>
          </a:xfrm>
          <a:prstGeom prst="rect">
            <a:avLst/>
          </a:prstGeom>
          <a:solidFill>
            <a:srgbClr val="C9A962"/>
          </a:solidFill>
          <a:ln/>
        </p:spPr>
        <p:txBody>
          <a:bodyPr/>
          <a:lstStyle/>
          <a:p>
            <a:endParaRPr lang="en-US"/>
          </a:p>
        </p:txBody>
      </p:sp>
      <p:sp>
        <p:nvSpPr>
          <p:cNvPr id="7" name="Shape 4"/>
          <p:cNvSpPr/>
          <p:nvPr/>
        </p:nvSpPr>
        <p:spPr>
          <a:xfrm>
            <a:off x="3931920" y="1965960"/>
            <a:ext cx="4754880" cy="2743200"/>
          </a:xfrm>
          <a:prstGeom prst="roundRect">
            <a:avLst/>
          </a:prstGeom>
          <a:solidFill>
            <a:srgbClr val="132640">
              <a:alpha val="80000"/>
            </a:srgbClr>
          </a:solidFill>
          <a:ln w="6350">
            <a:solidFill>
              <a:srgbClr val="C9A962"/>
            </a:solidFill>
            <a:prstDash val="solid"/>
          </a:ln>
        </p:spPr>
        <p:txBody>
          <a:bodyPr/>
          <a:lstStyle/>
          <a:p>
            <a:endParaRPr lang="en-US"/>
          </a:p>
        </p:txBody>
      </p:sp>
      <p:sp>
        <p:nvSpPr>
          <p:cNvPr id="8" name="Text 5"/>
          <p:cNvSpPr/>
          <p:nvPr/>
        </p:nvSpPr>
        <p:spPr>
          <a:xfrm>
            <a:off x="4114800" y="2148840"/>
            <a:ext cx="4480560" cy="2377440"/>
          </a:xfrm>
          <a:prstGeom prst="rect">
            <a:avLst/>
          </a:prstGeom>
          <a:noFill/>
          <a:ln/>
        </p:spPr>
        <p:txBody>
          <a:bodyPr wrap="square" rtlCol="0" anchor="t"/>
          <a:lstStyle/>
          <a:p>
            <a:pPr marL="0" indent="0" algn="l">
              <a:buNone/>
            </a:pPr>
            <a:r>
              <a:rPr lang="en-US" sz="1700" dirty="0">
                <a:solidFill>
                  <a:srgbClr val="FAF8F5"/>
                </a:solidFill>
                <a:latin typeface="Arial" pitchFamily="34" charset="0"/>
                <a:ea typeface="Arial" pitchFamily="34" charset="-122"/>
                <a:cs typeface="Arial" pitchFamily="34" charset="-120"/>
              </a:rPr>
              <a:t>Imagine the woman leaving her heavy jar at the well; it represents the weight of her old life and her futile cycles of seeking satisfaction. When she found Christ, the very thing she thought she needed most became secondary to her new mission.</a:t>
            </a:r>
            <a:endParaRPr lang="en-US" sz="17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109728"/>
            <a:ext cx="3657600" cy="4809744"/>
          </a:xfrm>
          <a:prstGeom prst="rect">
            <a:avLst/>
          </a:prstGeom>
        </p:spPr>
      </p:pic>
      <p:sp>
        <p:nvSpPr>
          <p:cNvPr id="3" name="Shape 0"/>
          <p:cNvSpPr/>
          <p:nvPr/>
        </p:nvSpPr>
        <p:spPr>
          <a:xfrm>
            <a:off x="2743200" y="109728"/>
            <a:ext cx="1371600" cy="4809744"/>
          </a:xfrm>
          <a:prstGeom prst="rect">
            <a:avLst/>
          </a:prstGeom>
          <a:solidFill>
            <a:srgbClr val="1E3A5F">
              <a:alpha val="70000"/>
            </a:srgbClr>
          </a:solidFill>
          <a:ln/>
        </p:spPr>
        <p:txBody>
          <a:bodyPr/>
          <a:lstStyle/>
          <a:p>
            <a:endParaRPr lang="en-US"/>
          </a:p>
        </p:txBody>
      </p:sp>
      <p:sp>
        <p:nvSpPr>
          <p:cNvPr id="4" name="Text 1"/>
          <p:cNvSpPr/>
          <p:nvPr/>
        </p:nvSpPr>
        <p:spPr>
          <a:xfrm>
            <a:off x="3931920" y="320040"/>
            <a:ext cx="4754880" cy="365760"/>
          </a:xfrm>
          <a:prstGeom prst="rect">
            <a:avLst/>
          </a:prstGeom>
          <a:noFill/>
          <a:ln/>
        </p:spPr>
        <p:txBody>
          <a:bodyPr wrap="square" rtlCol="0" anchor="ctr"/>
          <a:lstStyle/>
          <a:p>
            <a:pPr marL="0" indent="0">
              <a:buNone/>
            </a:pPr>
            <a:r>
              <a:rPr lang="en-US" sz="1100" b="1" dirty="0">
                <a:solidFill>
                  <a:srgbClr val="C9A962"/>
                </a:solidFill>
                <a:latin typeface="Arial" pitchFamily="34" charset="0"/>
                <a:ea typeface="Arial" pitchFamily="34" charset="-122"/>
                <a:cs typeface="Arial" pitchFamily="34" charset="-120"/>
              </a:rPr>
              <a:t>Illustrations 2/3</a:t>
            </a:r>
            <a:endParaRPr lang="en-US" sz="1100" dirty="0"/>
          </a:p>
        </p:txBody>
      </p:sp>
      <p:sp>
        <p:nvSpPr>
          <p:cNvPr id="5" name="Text 2"/>
          <p:cNvSpPr/>
          <p:nvPr/>
        </p:nvSpPr>
        <p:spPr>
          <a:xfrm>
            <a:off x="3931920" y="822960"/>
            <a:ext cx="4754880" cy="914400"/>
          </a:xfrm>
          <a:prstGeom prst="rect">
            <a:avLst/>
          </a:prstGeom>
          <a:noFill/>
          <a:ln/>
        </p:spPr>
        <p:txBody>
          <a:bodyPr wrap="square" rtlCol="0" anchor="ctr"/>
          <a:lstStyle/>
          <a:p>
            <a:pPr marL="0" indent="0">
              <a:buNone/>
            </a:pPr>
            <a:r>
              <a:rPr lang="en-US" sz="2600" b="1" dirty="0">
                <a:solidFill>
                  <a:srgbClr val="FAF8F5"/>
                </a:solidFill>
                <a:latin typeface="Georgia" pitchFamily="34" charset="0"/>
                <a:ea typeface="Georgia" pitchFamily="34" charset="-122"/>
                <a:cs typeface="Georgia" pitchFamily="34" charset="-120"/>
              </a:rPr>
              <a:t>The Mirror of the Well</a:t>
            </a:r>
            <a:endParaRPr lang="en-US" sz="2600" dirty="0"/>
          </a:p>
        </p:txBody>
      </p:sp>
      <p:sp>
        <p:nvSpPr>
          <p:cNvPr id="6" name="Shape 3"/>
          <p:cNvSpPr/>
          <p:nvPr/>
        </p:nvSpPr>
        <p:spPr>
          <a:xfrm>
            <a:off x="3931920" y="1783080"/>
            <a:ext cx="1371600" cy="36576"/>
          </a:xfrm>
          <a:prstGeom prst="rect">
            <a:avLst/>
          </a:prstGeom>
          <a:solidFill>
            <a:srgbClr val="C9A962"/>
          </a:solidFill>
          <a:ln/>
        </p:spPr>
        <p:txBody>
          <a:bodyPr/>
          <a:lstStyle/>
          <a:p>
            <a:endParaRPr lang="en-US"/>
          </a:p>
        </p:txBody>
      </p:sp>
      <p:sp>
        <p:nvSpPr>
          <p:cNvPr id="7" name="Shape 4"/>
          <p:cNvSpPr/>
          <p:nvPr/>
        </p:nvSpPr>
        <p:spPr>
          <a:xfrm>
            <a:off x="3931920" y="1965960"/>
            <a:ext cx="4754880" cy="2743200"/>
          </a:xfrm>
          <a:prstGeom prst="roundRect">
            <a:avLst/>
          </a:prstGeom>
          <a:solidFill>
            <a:srgbClr val="132640">
              <a:alpha val="80000"/>
            </a:srgbClr>
          </a:solidFill>
          <a:ln w="6350">
            <a:solidFill>
              <a:srgbClr val="C9A962"/>
            </a:solidFill>
            <a:prstDash val="solid"/>
          </a:ln>
        </p:spPr>
        <p:txBody>
          <a:bodyPr/>
          <a:lstStyle/>
          <a:p>
            <a:endParaRPr lang="en-US"/>
          </a:p>
        </p:txBody>
      </p:sp>
      <p:sp>
        <p:nvSpPr>
          <p:cNvPr id="8" name="Text 5"/>
          <p:cNvSpPr/>
          <p:nvPr/>
        </p:nvSpPr>
        <p:spPr>
          <a:xfrm>
            <a:off x="4114800" y="2148840"/>
            <a:ext cx="4480560" cy="2377440"/>
          </a:xfrm>
          <a:prstGeom prst="rect">
            <a:avLst/>
          </a:prstGeom>
          <a:noFill/>
          <a:ln/>
        </p:spPr>
        <p:txBody>
          <a:bodyPr wrap="square" rtlCol="0" anchor="t"/>
          <a:lstStyle/>
          <a:p>
            <a:pPr marL="0" indent="0" algn="l">
              <a:buNone/>
            </a:pPr>
            <a:r>
              <a:rPr lang="en-US" sz="1700" dirty="0">
                <a:solidFill>
                  <a:srgbClr val="FAF8F5"/>
                </a:solidFill>
                <a:latin typeface="Arial" pitchFamily="34" charset="0"/>
                <a:ea typeface="Arial" pitchFamily="34" charset="-122"/>
                <a:cs typeface="Arial" pitchFamily="34" charset="-120"/>
              </a:rPr>
              <a:t>In ancient times, a well was the center of community, yet this woman came at noon to avoid being seen. Jesus turned the well into a mirror where she finally saw her true value not as a social outcast, but as a child of God.</a:t>
            </a:r>
            <a:endParaRPr lang="en-US" sz="17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109728"/>
            <a:ext cx="3657600" cy="4809744"/>
          </a:xfrm>
          <a:prstGeom prst="rect">
            <a:avLst/>
          </a:prstGeom>
        </p:spPr>
      </p:pic>
      <p:sp>
        <p:nvSpPr>
          <p:cNvPr id="3" name="Shape 0"/>
          <p:cNvSpPr/>
          <p:nvPr/>
        </p:nvSpPr>
        <p:spPr>
          <a:xfrm>
            <a:off x="2743200" y="109728"/>
            <a:ext cx="1371600" cy="4809744"/>
          </a:xfrm>
          <a:prstGeom prst="rect">
            <a:avLst/>
          </a:prstGeom>
          <a:solidFill>
            <a:srgbClr val="1E3A5F">
              <a:alpha val="70000"/>
            </a:srgbClr>
          </a:solidFill>
          <a:ln/>
        </p:spPr>
        <p:txBody>
          <a:bodyPr/>
          <a:lstStyle/>
          <a:p>
            <a:endParaRPr lang="en-US"/>
          </a:p>
        </p:txBody>
      </p:sp>
      <p:sp>
        <p:nvSpPr>
          <p:cNvPr id="4" name="Text 1"/>
          <p:cNvSpPr/>
          <p:nvPr/>
        </p:nvSpPr>
        <p:spPr>
          <a:xfrm>
            <a:off x="3931920" y="320040"/>
            <a:ext cx="4754880" cy="365760"/>
          </a:xfrm>
          <a:prstGeom prst="rect">
            <a:avLst/>
          </a:prstGeom>
          <a:noFill/>
          <a:ln/>
        </p:spPr>
        <p:txBody>
          <a:bodyPr wrap="square" rtlCol="0" anchor="ctr"/>
          <a:lstStyle/>
          <a:p>
            <a:pPr marL="0" indent="0">
              <a:buNone/>
            </a:pPr>
            <a:r>
              <a:rPr lang="en-US" sz="1100" b="1" dirty="0">
                <a:solidFill>
                  <a:srgbClr val="C9A962"/>
                </a:solidFill>
                <a:latin typeface="Arial" pitchFamily="34" charset="0"/>
                <a:ea typeface="Arial" pitchFamily="34" charset="-122"/>
                <a:cs typeface="Arial" pitchFamily="34" charset="-120"/>
              </a:rPr>
              <a:t>Illustrations 3/3</a:t>
            </a:r>
            <a:endParaRPr lang="en-US" sz="1100" dirty="0"/>
          </a:p>
        </p:txBody>
      </p:sp>
      <p:sp>
        <p:nvSpPr>
          <p:cNvPr id="5" name="Text 2"/>
          <p:cNvSpPr/>
          <p:nvPr/>
        </p:nvSpPr>
        <p:spPr>
          <a:xfrm>
            <a:off x="3931920" y="822960"/>
            <a:ext cx="4754880" cy="914400"/>
          </a:xfrm>
          <a:prstGeom prst="rect">
            <a:avLst/>
          </a:prstGeom>
          <a:noFill/>
          <a:ln/>
        </p:spPr>
        <p:txBody>
          <a:bodyPr wrap="square" rtlCol="0" anchor="ctr"/>
          <a:lstStyle/>
          <a:p>
            <a:pPr marL="0" indent="0">
              <a:buNone/>
            </a:pPr>
            <a:r>
              <a:rPr lang="en-US" sz="2600" b="1" dirty="0">
                <a:solidFill>
                  <a:srgbClr val="FAF8F5"/>
                </a:solidFill>
                <a:latin typeface="Georgia" pitchFamily="34" charset="0"/>
                <a:ea typeface="Georgia" pitchFamily="34" charset="-122"/>
                <a:cs typeface="Georgia" pitchFamily="34" charset="-120"/>
              </a:rPr>
              <a:t>The Artesian Spring</a:t>
            </a:r>
            <a:endParaRPr lang="en-US" sz="2600" dirty="0"/>
          </a:p>
        </p:txBody>
      </p:sp>
      <p:sp>
        <p:nvSpPr>
          <p:cNvPr id="6" name="Shape 3"/>
          <p:cNvSpPr/>
          <p:nvPr/>
        </p:nvSpPr>
        <p:spPr>
          <a:xfrm>
            <a:off x="3931920" y="1783080"/>
            <a:ext cx="1371600" cy="36576"/>
          </a:xfrm>
          <a:prstGeom prst="rect">
            <a:avLst/>
          </a:prstGeom>
          <a:solidFill>
            <a:srgbClr val="C9A962"/>
          </a:solidFill>
          <a:ln/>
        </p:spPr>
        <p:txBody>
          <a:bodyPr/>
          <a:lstStyle/>
          <a:p>
            <a:endParaRPr lang="en-US"/>
          </a:p>
        </p:txBody>
      </p:sp>
      <p:sp>
        <p:nvSpPr>
          <p:cNvPr id="7" name="Shape 4"/>
          <p:cNvSpPr/>
          <p:nvPr/>
        </p:nvSpPr>
        <p:spPr>
          <a:xfrm>
            <a:off x="3931920" y="1965960"/>
            <a:ext cx="4754880" cy="2743200"/>
          </a:xfrm>
          <a:prstGeom prst="roundRect">
            <a:avLst/>
          </a:prstGeom>
          <a:solidFill>
            <a:srgbClr val="132640">
              <a:alpha val="80000"/>
            </a:srgbClr>
          </a:solidFill>
          <a:ln w="6350">
            <a:solidFill>
              <a:srgbClr val="C9A962"/>
            </a:solidFill>
            <a:prstDash val="solid"/>
          </a:ln>
        </p:spPr>
        <p:txBody>
          <a:bodyPr/>
          <a:lstStyle/>
          <a:p>
            <a:endParaRPr lang="en-US"/>
          </a:p>
        </p:txBody>
      </p:sp>
      <p:sp>
        <p:nvSpPr>
          <p:cNvPr id="8" name="Text 5"/>
          <p:cNvSpPr/>
          <p:nvPr/>
        </p:nvSpPr>
        <p:spPr>
          <a:xfrm>
            <a:off x="4114800" y="2148840"/>
            <a:ext cx="4480560" cy="2377440"/>
          </a:xfrm>
          <a:prstGeom prst="rect">
            <a:avLst/>
          </a:prstGeom>
          <a:noFill/>
          <a:ln/>
        </p:spPr>
        <p:txBody>
          <a:bodyPr wrap="square" rtlCol="0" anchor="t"/>
          <a:lstStyle/>
          <a:p>
            <a:pPr marL="0" indent="0" algn="l">
              <a:buNone/>
            </a:pPr>
            <a:r>
              <a:rPr lang="en-US" sz="1700" dirty="0">
                <a:solidFill>
                  <a:srgbClr val="FAF8F5"/>
                </a:solidFill>
                <a:latin typeface="Arial" pitchFamily="34" charset="0"/>
                <a:ea typeface="Arial" pitchFamily="34" charset="-122"/>
                <a:cs typeface="Arial" pitchFamily="34" charset="-120"/>
              </a:rPr>
              <a:t>Think of a stagnant pond versus a bubbling artesian spring that cleanses itself. Jesus offers a faith that isn't a stagnant list of rules, but a self-sustaining source of life that flows outward to impact everyone around us.</a:t>
            </a:r>
            <a:endParaRPr lang="en-US" sz="17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32640"/>
          </a:solidFill>
          <a:ln/>
        </p:spPr>
        <p:txBody>
          <a:bodyPr/>
          <a:lstStyle/>
          <a:p>
            <a:endParaRPr lang="en-US"/>
          </a:p>
        </p:txBody>
      </p:sp>
      <p:sp>
        <p:nvSpPr>
          <p:cNvPr id="3" name="Text 1"/>
          <p:cNvSpPr/>
          <p:nvPr/>
        </p:nvSpPr>
        <p:spPr>
          <a:xfrm>
            <a:off x="457200" y="2011680"/>
            <a:ext cx="8229600" cy="914400"/>
          </a:xfrm>
          <a:prstGeom prst="rect">
            <a:avLst/>
          </a:prstGeom>
          <a:noFill/>
          <a:ln/>
        </p:spPr>
        <p:txBody>
          <a:bodyPr wrap="square" rtlCol="0" anchor="ctr"/>
          <a:lstStyle/>
          <a:p>
            <a:pPr marL="0" indent="0" algn="ctr">
              <a:buNone/>
            </a:pPr>
            <a:r>
              <a:rPr lang="en-US" sz="4800" b="1" dirty="0">
                <a:solidFill>
                  <a:srgbClr val="FAF8F5"/>
                </a:solidFill>
                <a:latin typeface="Georgia" pitchFamily="34" charset="0"/>
                <a:ea typeface="Georgia" pitchFamily="34" charset="-122"/>
                <a:cs typeface="Georgia" pitchFamily="34" charset="-120"/>
              </a:rPr>
              <a:t>Go in Peace</a:t>
            </a:r>
            <a:endParaRPr lang="en-US" sz="4800" dirty="0"/>
          </a:p>
        </p:txBody>
      </p:sp>
      <p:sp>
        <p:nvSpPr>
          <p:cNvPr id="4" name="Text 2"/>
          <p:cNvSpPr/>
          <p:nvPr/>
        </p:nvSpPr>
        <p:spPr>
          <a:xfrm>
            <a:off x="457200" y="3108960"/>
            <a:ext cx="8229600" cy="548640"/>
          </a:xfrm>
          <a:prstGeom prst="rect">
            <a:avLst/>
          </a:prstGeom>
          <a:noFill/>
          <a:ln/>
        </p:spPr>
        <p:txBody>
          <a:bodyPr wrap="square" rtlCol="0" anchor="ctr"/>
          <a:lstStyle/>
          <a:p>
            <a:pPr marL="0" indent="0" algn="ctr">
              <a:buNone/>
            </a:pPr>
            <a:r>
              <a:rPr lang="en-US" sz="1600" i="1" dirty="0">
                <a:solidFill>
                  <a:srgbClr val="C9A962"/>
                </a:solidFill>
                <a:latin typeface="Georgia" pitchFamily="34" charset="0"/>
                <a:ea typeface="Georgia" pitchFamily="34" charset="-122"/>
                <a:cs typeface="Georgia" pitchFamily="34" charset="-120"/>
              </a:rPr>
              <a:t>"Your word is a lamp to my feet and a light to my path." - Psalm 119:105</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p:cNvPicPr>
            <a:picLocks noChangeAspect="1"/>
          </p:cNvPicPr>
          <p:nvPr/>
        </p:nvPicPr>
        <p:blipFill>
          <a:blip r:embed="rId3"/>
          <a:srcRect/>
          <a:stretch/>
        </p:blipFill>
        <p:spPr>
          <a:xfrm>
            <a:off x="0" y="109728"/>
            <a:ext cx="3230880" cy="4809744"/>
          </a:xfrm>
          <a:prstGeom prst="rect">
            <a:avLst/>
          </a:prstGeom>
        </p:spPr>
      </p:pic>
      <p:sp>
        <p:nvSpPr>
          <p:cNvPr id="3" name="Shape 0"/>
          <p:cNvSpPr/>
          <p:nvPr/>
        </p:nvSpPr>
        <p:spPr>
          <a:xfrm>
            <a:off x="2743200" y="109728"/>
            <a:ext cx="1371600" cy="4809744"/>
          </a:xfrm>
          <a:prstGeom prst="rect">
            <a:avLst/>
          </a:prstGeom>
          <a:solidFill>
            <a:srgbClr val="1E3A5F">
              <a:alpha val="70000"/>
            </a:srgbClr>
          </a:solidFill>
          <a:ln/>
        </p:spPr>
        <p:txBody>
          <a:bodyPr/>
          <a:lstStyle/>
          <a:p>
            <a:endParaRPr lang="en-US"/>
          </a:p>
        </p:txBody>
      </p:sp>
      <p:sp>
        <p:nvSpPr>
          <p:cNvPr id="4" name="Text 1"/>
          <p:cNvSpPr/>
          <p:nvPr/>
        </p:nvSpPr>
        <p:spPr>
          <a:xfrm>
            <a:off x="3931920" y="320040"/>
            <a:ext cx="4754880" cy="365760"/>
          </a:xfrm>
          <a:prstGeom prst="rect">
            <a:avLst/>
          </a:prstGeom>
          <a:noFill/>
          <a:ln/>
        </p:spPr>
        <p:txBody>
          <a:bodyPr wrap="square" rtlCol="0" anchor="ctr"/>
          <a:lstStyle/>
          <a:p>
            <a:pPr marL="0" indent="0">
              <a:buNone/>
            </a:pPr>
            <a:r>
              <a:rPr lang="en-US" sz="1100" b="1" dirty="0">
                <a:solidFill>
                  <a:srgbClr val="C9A962"/>
                </a:solidFill>
                <a:latin typeface="Arial" pitchFamily="34" charset="0"/>
                <a:cs typeface="Arial" pitchFamily="34" charset="-120"/>
              </a:rPr>
              <a:t>Scripture</a:t>
            </a:r>
            <a:endParaRPr lang="en-US" sz="1100" dirty="0"/>
          </a:p>
        </p:txBody>
      </p:sp>
      <p:sp>
        <p:nvSpPr>
          <p:cNvPr id="5" name="Text 2"/>
          <p:cNvSpPr/>
          <p:nvPr/>
        </p:nvSpPr>
        <p:spPr>
          <a:xfrm>
            <a:off x="3931920" y="822960"/>
            <a:ext cx="4754880" cy="914400"/>
          </a:xfrm>
          <a:prstGeom prst="rect">
            <a:avLst/>
          </a:prstGeom>
          <a:noFill/>
          <a:ln/>
        </p:spPr>
        <p:txBody>
          <a:bodyPr wrap="square" rtlCol="0" anchor="ctr"/>
          <a:lstStyle/>
          <a:p>
            <a:pPr marL="0" indent="0">
              <a:buNone/>
            </a:pPr>
            <a:r>
              <a:rPr lang="en-US" sz="2600" b="1" dirty="0">
                <a:solidFill>
                  <a:srgbClr val="FAF8F5"/>
                </a:solidFill>
                <a:latin typeface="Georgia" pitchFamily="34" charset="0"/>
                <a:ea typeface="Georgia" pitchFamily="34" charset="-122"/>
                <a:cs typeface="Georgia" pitchFamily="34" charset="-120"/>
              </a:rPr>
              <a:t>Historical Context</a:t>
            </a:r>
            <a:endParaRPr lang="en-US" sz="2600" dirty="0"/>
          </a:p>
        </p:txBody>
      </p:sp>
      <p:sp>
        <p:nvSpPr>
          <p:cNvPr id="6" name="Shape 3"/>
          <p:cNvSpPr/>
          <p:nvPr/>
        </p:nvSpPr>
        <p:spPr>
          <a:xfrm>
            <a:off x="3931920" y="1783080"/>
            <a:ext cx="1371600" cy="36576"/>
          </a:xfrm>
          <a:prstGeom prst="rect">
            <a:avLst/>
          </a:prstGeom>
          <a:solidFill>
            <a:srgbClr val="C9A962"/>
          </a:solidFill>
          <a:ln/>
        </p:spPr>
        <p:txBody>
          <a:bodyPr/>
          <a:lstStyle/>
          <a:p>
            <a:endParaRPr lang="en-US"/>
          </a:p>
        </p:txBody>
      </p:sp>
      <p:sp>
        <p:nvSpPr>
          <p:cNvPr id="7" name="Shape 4"/>
          <p:cNvSpPr/>
          <p:nvPr/>
        </p:nvSpPr>
        <p:spPr>
          <a:xfrm>
            <a:off x="3931920" y="1965960"/>
            <a:ext cx="4754880" cy="2743200"/>
          </a:xfrm>
          <a:prstGeom prst="roundRect">
            <a:avLst/>
          </a:prstGeom>
          <a:solidFill>
            <a:srgbClr val="132640">
              <a:alpha val="80000"/>
            </a:srgbClr>
          </a:solidFill>
          <a:ln w="6350">
            <a:solidFill>
              <a:srgbClr val="C9A962"/>
            </a:solidFill>
            <a:prstDash val="solid"/>
          </a:ln>
        </p:spPr>
        <p:txBody>
          <a:bodyPr/>
          <a:lstStyle/>
          <a:p>
            <a:r>
              <a:rPr lang="en-US" b="1" baseline="30000" dirty="0">
                <a:solidFill>
                  <a:schemeClr val="bg1"/>
                </a:solidFill>
              </a:rPr>
              <a:t>13 </a:t>
            </a:r>
            <a:r>
              <a:rPr lang="en-US" dirty="0">
                <a:solidFill>
                  <a:schemeClr val="bg1"/>
                </a:solidFill>
              </a:rPr>
              <a:t>Jesus answered, “Everyone who drinks this water will be thirsty again, </a:t>
            </a:r>
            <a:r>
              <a:rPr lang="en-US" b="1" baseline="30000" dirty="0">
                <a:solidFill>
                  <a:schemeClr val="bg1"/>
                </a:solidFill>
              </a:rPr>
              <a:t>14 </a:t>
            </a:r>
            <a:r>
              <a:rPr lang="en-US" dirty="0">
                <a:solidFill>
                  <a:schemeClr val="bg1"/>
                </a:solidFill>
              </a:rPr>
              <a:t>but whoever drinks the water I give them will never thirst. Indeed, the water I give them will become in them a spring of water welling up to eternal life.”</a:t>
            </a:r>
          </a:p>
          <a:p>
            <a:r>
              <a:rPr lang="en-US" b="1" baseline="30000" dirty="0">
                <a:solidFill>
                  <a:schemeClr val="bg1"/>
                </a:solidFill>
              </a:rPr>
              <a:t>15 </a:t>
            </a:r>
            <a:r>
              <a:rPr lang="en-US" dirty="0">
                <a:solidFill>
                  <a:schemeClr val="bg1"/>
                </a:solidFill>
              </a:rPr>
              <a:t>The woman said to him, “Sir, give me this water so that I won’t get thirsty and have to keep coming here to draw water.”</a:t>
            </a:r>
          </a:p>
        </p:txBody>
      </p:sp>
      <p:sp>
        <p:nvSpPr>
          <p:cNvPr id="8" name="Text 5"/>
          <p:cNvSpPr/>
          <p:nvPr/>
        </p:nvSpPr>
        <p:spPr>
          <a:xfrm>
            <a:off x="4114800" y="2148840"/>
            <a:ext cx="4480560" cy="2377440"/>
          </a:xfrm>
          <a:prstGeom prst="rect">
            <a:avLst/>
          </a:prstGeom>
          <a:noFill/>
          <a:ln/>
        </p:spPr>
        <p:txBody>
          <a:bodyPr wrap="square" rtlCol="0" anchor="t"/>
          <a:lstStyle/>
          <a:p>
            <a:pPr marL="0" indent="0" algn="l">
              <a:buNone/>
            </a:pPr>
            <a:endParaRPr lang="en-US"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AA9AF-57C1-0B69-BDFC-3C92391BE355}"/>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3D3E41A3-695C-5B63-B805-C01D8B202B3B}"/>
              </a:ext>
            </a:extLst>
          </p:cNvPr>
          <p:cNvPicPr>
            <a:picLocks noChangeAspect="1"/>
          </p:cNvPicPr>
          <p:nvPr/>
        </p:nvPicPr>
        <p:blipFill>
          <a:blip r:embed="rId3"/>
          <a:srcRect/>
          <a:stretch/>
        </p:blipFill>
        <p:spPr>
          <a:xfrm>
            <a:off x="0" y="109728"/>
            <a:ext cx="3657600" cy="4809744"/>
          </a:xfrm>
          <a:prstGeom prst="rect">
            <a:avLst/>
          </a:prstGeom>
        </p:spPr>
      </p:pic>
      <p:sp>
        <p:nvSpPr>
          <p:cNvPr id="3" name="Shape 0">
            <a:extLst>
              <a:ext uri="{FF2B5EF4-FFF2-40B4-BE49-F238E27FC236}">
                <a16:creationId xmlns:a16="http://schemas.microsoft.com/office/drawing/2014/main" id="{8349E791-ED5E-D050-778C-F85CDCB88746}"/>
              </a:ext>
            </a:extLst>
          </p:cNvPr>
          <p:cNvSpPr/>
          <p:nvPr/>
        </p:nvSpPr>
        <p:spPr>
          <a:xfrm>
            <a:off x="2743200" y="109728"/>
            <a:ext cx="1371600" cy="4809744"/>
          </a:xfrm>
          <a:prstGeom prst="rect">
            <a:avLst/>
          </a:prstGeom>
          <a:solidFill>
            <a:srgbClr val="1E3A5F">
              <a:alpha val="70000"/>
            </a:srgbClr>
          </a:solidFill>
          <a:ln/>
        </p:spPr>
        <p:txBody>
          <a:bodyPr/>
          <a:lstStyle/>
          <a:p>
            <a:endParaRPr lang="en-US"/>
          </a:p>
        </p:txBody>
      </p:sp>
      <p:sp>
        <p:nvSpPr>
          <p:cNvPr id="4" name="Text 1">
            <a:extLst>
              <a:ext uri="{FF2B5EF4-FFF2-40B4-BE49-F238E27FC236}">
                <a16:creationId xmlns:a16="http://schemas.microsoft.com/office/drawing/2014/main" id="{BF37236A-0967-DF7C-43D9-28B03EA0C826}"/>
              </a:ext>
            </a:extLst>
          </p:cNvPr>
          <p:cNvSpPr/>
          <p:nvPr/>
        </p:nvSpPr>
        <p:spPr>
          <a:xfrm>
            <a:off x="3931920" y="320040"/>
            <a:ext cx="4754880" cy="365760"/>
          </a:xfrm>
          <a:prstGeom prst="rect">
            <a:avLst/>
          </a:prstGeom>
          <a:noFill/>
          <a:ln/>
        </p:spPr>
        <p:txBody>
          <a:bodyPr wrap="square" rtlCol="0" anchor="ctr"/>
          <a:lstStyle/>
          <a:p>
            <a:pPr marL="0" indent="0">
              <a:buNone/>
            </a:pPr>
            <a:r>
              <a:rPr lang="en-US" sz="1100" b="1" dirty="0">
                <a:solidFill>
                  <a:srgbClr val="C9A962"/>
                </a:solidFill>
                <a:latin typeface="Arial" pitchFamily="34" charset="0"/>
                <a:ea typeface="Arial" pitchFamily="34" charset="-122"/>
                <a:cs typeface="Arial" pitchFamily="34" charset="-120"/>
              </a:rPr>
              <a:t>Exegesis 1/3</a:t>
            </a:r>
            <a:endParaRPr lang="en-US" sz="1100" dirty="0"/>
          </a:p>
        </p:txBody>
      </p:sp>
      <p:sp>
        <p:nvSpPr>
          <p:cNvPr id="5" name="Text 2">
            <a:extLst>
              <a:ext uri="{FF2B5EF4-FFF2-40B4-BE49-F238E27FC236}">
                <a16:creationId xmlns:a16="http://schemas.microsoft.com/office/drawing/2014/main" id="{96EBDD2D-5C78-C8D6-D3E4-9BDCD62FC107}"/>
              </a:ext>
            </a:extLst>
          </p:cNvPr>
          <p:cNvSpPr/>
          <p:nvPr/>
        </p:nvSpPr>
        <p:spPr>
          <a:xfrm>
            <a:off x="3931920" y="822960"/>
            <a:ext cx="4754880" cy="914400"/>
          </a:xfrm>
          <a:prstGeom prst="rect">
            <a:avLst/>
          </a:prstGeom>
          <a:noFill/>
          <a:ln/>
        </p:spPr>
        <p:txBody>
          <a:bodyPr wrap="square" rtlCol="0" anchor="ctr"/>
          <a:lstStyle/>
          <a:p>
            <a:pPr marL="0" indent="0">
              <a:buNone/>
            </a:pPr>
            <a:r>
              <a:rPr lang="en-US" sz="2600" b="1" dirty="0">
                <a:solidFill>
                  <a:srgbClr val="FAF8F5"/>
                </a:solidFill>
                <a:latin typeface="Georgia" pitchFamily="34" charset="0"/>
                <a:ea typeface="Georgia" pitchFamily="34" charset="-122"/>
                <a:cs typeface="Georgia" pitchFamily="34" charset="-120"/>
              </a:rPr>
              <a:t>Historical Context</a:t>
            </a:r>
            <a:endParaRPr lang="en-US" sz="2600" dirty="0"/>
          </a:p>
        </p:txBody>
      </p:sp>
      <p:sp>
        <p:nvSpPr>
          <p:cNvPr id="6" name="Shape 3">
            <a:extLst>
              <a:ext uri="{FF2B5EF4-FFF2-40B4-BE49-F238E27FC236}">
                <a16:creationId xmlns:a16="http://schemas.microsoft.com/office/drawing/2014/main" id="{6388223B-86FF-4D9D-99A8-9A6A46FBFD59}"/>
              </a:ext>
            </a:extLst>
          </p:cNvPr>
          <p:cNvSpPr/>
          <p:nvPr/>
        </p:nvSpPr>
        <p:spPr>
          <a:xfrm>
            <a:off x="3931920" y="1783080"/>
            <a:ext cx="1371600" cy="36576"/>
          </a:xfrm>
          <a:prstGeom prst="rect">
            <a:avLst/>
          </a:prstGeom>
          <a:solidFill>
            <a:srgbClr val="C9A962"/>
          </a:solidFill>
          <a:ln/>
        </p:spPr>
        <p:txBody>
          <a:bodyPr/>
          <a:lstStyle/>
          <a:p>
            <a:endParaRPr lang="en-US"/>
          </a:p>
        </p:txBody>
      </p:sp>
      <p:sp>
        <p:nvSpPr>
          <p:cNvPr id="7" name="Shape 4">
            <a:extLst>
              <a:ext uri="{FF2B5EF4-FFF2-40B4-BE49-F238E27FC236}">
                <a16:creationId xmlns:a16="http://schemas.microsoft.com/office/drawing/2014/main" id="{6F1BE8C3-209E-E004-6A85-15D4C14043EA}"/>
              </a:ext>
            </a:extLst>
          </p:cNvPr>
          <p:cNvSpPr/>
          <p:nvPr/>
        </p:nvSpPr>
        <p:spPr>
          <a:xfrm>
            <a:off x="3931920" y="1965960"/>
            <a:ext cx="4754880" cy="2743200"/>
          </a:xfrm>
          <a:prstGeom prst="roundRect">
            <a:avLst/>
          </a:prstGeom>
          <a:solidFill>
            <a:srgbClr val="132640">
              <a:alpha val="80000"/>
            </a:srgbClr>
          </a:solidFill>
          <a:ln w="6350">
            <a:solidFill>
              <a:srgbClr val="C9A962"/>
            </a:solidFill>
            <a:prstDash val="solid"/>
          </a:ln>
        </p:spPr>
        <p:txBody>
          <a:bodyPr/>
          <a:lstStyle/>
          <a:p>
            <a:endParaRPr lang="en-US"/>
          </a:p>
        </p:txBody>
      </p:sp>
      <p:sp>
        <p:nvSpPr>
          <p:cNvPr id="8" name="Text 5">
            <a:extLst>
              <a:ext uri="{FF2B5EF4-FFF2-40B4-BE49-F238E27FC236}">
                <a16:creationId xmlns:a16="http://schemas.microsoft.com/office/drawing/2014/main" id="{2B3B2F74-9AE0-DF2F-724E-0C63DF23228D}"/>
              </a:ext>
            </a:extLst>
          </p:cNvPr>
          <p:cNvSpPr/>
          <p:nvPr/>
        </p:nvSpPr>
        <p:spPr>
          <a:xfrm>
            <a:off x="4114800" y="2148840"/>
            <a:ext cx="4480560" cy="2377440"/>
          </a:xfrm>
          <a:prstGeom prst="rect">
            <a:avLst/>
          </a:prstGeom>
          <a:noFill/>
          <a:ln/>
        </p:spPr>
        <p:txBody>
          <a:bodyPr wrap="square" rtlCol="0" anchor="t"/>
          <a:lstStyle/>
          <a:p>
            <a:pPr marL="0" indent="0" algn="l">
              <a:buNone/>
            </a:pPr>
            <a:r>
              <a:rPr lang="en-US" sz="1700" dirty="0">
                <a:solidFill>
                  <a:srgbClr val="FAF8F5"/>
                </a:solidFill>
                <a:latin typeface="Arial" pitchFamily="34" charset="0"/>
                <a:ea typeface="Arial" pitchFamily="34" charset="-122"/>
                <a:cs typeface="Arial" pitchFamily="34" charset="-120"/>
              </a:rPr>
              <a:t>In the first century, the animosity between Jews and Samaritans was deeply rooted in centuries of religious and ethnic conflict. By traveling through Samaria and speaking to a woman, Jesus intentionally shattered societal norms regarding gender, race, and religious purity.</a:t>
            </a:r>
            <a:endParaRPr lang="en-US" sz="1700" dirty="0"/>
          </a:p>
        </p:txBody>
      </p:sp>
    </p:spTree>
    <p:extLst>
      <p:ext uri="{BB962C8B-B14F-4D97-AF65-F5344CB8AC3E}">
        <p14:creationId xmlns:p14="http://schemas.microsoft.com/office/powerpoint/2010/main" val="1229747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p:cNvPicPr>
            <a:picLocks noChangeAspect="1"/>
          </p:cNvPicPr>
          <p:nvPr/>
        </p:nvPicPr>
        <p:blipFill>
          <a:blip r:embed="rId3"/>
          <a:srcRect/>
          <a:stretch/>
        </p:blipFill>
        <p:spPr>
          <a:xfrm>
            <a:off x="0" y="109728"/>
            <a:ext cx="3139440" cy="4809744"/>
          </a:xfrm>
          <a:prstGeom prst="rect">
            <a:avLst/>
          </a:prstGeom>
        </p:spPr>
      </p:pic>
      <p:sp>
        <p:nvSpPr>
          <p:cNvPr id="3" name="Shape 0"/>
          <p:cNvSpPr/>
          <p:nvPr/>
        </p:nvSpPr>
        <p:spPr>
          <a:xfrm>
            <a:off x="2743200" y="109728"/>
            <a:ext cx="1371600" cy="4809744"/>
          </a:xfrm>
          <a:prstGeom prst="rect">
            <a:avLst/>
          </a:prstGeom>
          <a:solidFill>
            <a:srgbClr val="1E3A5F">
              <a:alpha val="70000"/>
            </a:srgbClr>
          </a:solidFill>
          <a:ln/>
        </p:spPr>
        <p:txBody>
          <a:bodyPr/>
          <a:lstStyle/>
          <a:p>
            <a:endParaRPr lang="en-US"/>
          </a:p>
        </p:txBody>
      </p:sp>
      <p:sp>
        <p:nvSpPr>
          <p:cNvPr id="4" name="Text 1"/>
          <p:cNvSpPr/>
          <p:nvPr/>
        </p:nvSpPr>
        <p:spPr>
          <a:xfrm>
            <a:off x="3931920" y="320040"/>
            <a:ext cx="4754880" cy="365760"/>
          </a:xfrm>
          <a:prstGeom prst="rect">
            <a:avLst/>
          </a:prstGeom>
          <a:noFill/>
          <a:ln/>
        </p:spPr>
        <p:txBody>
          <a:bodyPr wrap="square" rtlCol="0" anchor="ctr"/>
          <a:lstStyle/>
          <a:p>
            <a:pPr marL="0" indent="0">
              <a:buNone/>
            </a:pPr>
            <a:r>
              <a:rPr lang="en-US" sz="1100" b="1" dirty="0">
                <a:solidFill>
                  <a:srgbClr val="C9A962"/>
                </a:solidFill>
                <a:latin typeface="Arial" pitchFamily="34" charset="0"/>
                <a:ea typeface="Arial" pitchFamily="34" charset="-122"/>
                <a:cs typeface="Arial" pitchFamily="34" charset="-120"/>
              </a:rPr>
              <a:t>Exegesis 2/3</a:t>
            </a:r>
            <a:endParaRPr lang="en-US" sz="1100" dirty="0"/>
          </a:p>
        </p:txBody>
      </p:sp>
      <p:sp>
        <p:nvSpPr>
          <p:cNvPr id="5" name="Text 2"/>
          <p:cNvSpPr/>
          <p:nvPr/>
        </p:nvSpPr>
        <p:spPr>
          <a:xfrm>
            <a:off x="3931920" y="822960"/>
            <a:ext cx="4754880" cy="914400"/>
          </a:xfrm>
          <a:prstGeom prst="rect">
            <a:avLst/>
          </a:prstGeom>
          <a:noFill/>
          <a:ln/>
        </p:spPr>
        <p:txBody>
          <a:bodyPr wrap="square" rtlCol="0" anchor="ctr"/>
          <a:lstStyle/>
          <a:p>
            <a:pPr marL="0" indent="0">
              <a:buNone/>
            </a:pPr>
            <a:r>
              <a:rPr lang="en-US" sz="2600" b="1" dirty="0">
                <a:solidFill>
                  <a:srgbClr val="FAF8F5"/>
                </a:solidFill>
                <a:latin typeface="Georgia" pitchFamily="34" charset="0"/>
                <a:ea typeface="Georgia" pitchFamily="34" charset="-122"/>
                <a:cs typeface="Georgia" pitchFamily="34" charset="-120"/>
              </a:rPr>
              <a:t>The Author's Intent</a:t>
            </a:r>
            <a:endParaRPr lang="en-US" sz="2600" dirty="0"/>
          </a:p>
        </p:txBody>
      </p:sp>
      <p:sp>
        <p:nvSpPr>
          <p:cNvPr id="6" name="Shape 3"/>
          <p:cNvSpPr/>
          <p:nvPr/>
        </p:nvSpPr>
        <p:spPr>
          <a:xfrm>
            <a:off x="3931920" y="1783080"/>
            <a:ext cx="1371600" cy="36576"/>
          </a:xfrm>
          <a:prstGeom prst="rect">
            <a:avLst/>
          </a:prstGeom>
          <a:solidFill>
            <a:srgbClr val="C9A962"/>
          </a:solidFill>
          <a:ln/>
        </p:spPr>
        <p:txBody>
          <a:bodyPr/>
          <a:lstStyle/>
          <a:p>
            <a:endParaRPr lang="en-US"/>
          </a:p>
        </p:txBody>
      </p:sp>
      <p:sp>
        <p:nvSpPr>
          <p:cNvPr id="7" name="Shape 4"/>
          <p:cNvSpPr/>
          <p:nvPr/>
        </p:nvSpPr>
        <p:spPr>
          <a:xfrm>
            <a:off x="3931920" y="1965960"/>
            <a:ext cx="4754880" cy="2743200"/>
          </a:xfrm>
          <a:prstGeom prst="roundRect">
            <a:avLst/>
          </a:prstGeom>
          <a:solidFill>
            <a:srgbClr val="132640">
              <a:alpha val="80000"/>
            </a:srgbClr>
          </a:solidFill>
          <a:ln w="6350">
            <a:solidFill>
              <a:srgbClr val="C9A962"/>
            </a:solidFill>
            <a:prstDash val="solid"/>
          </a:ln>
        </p:spPr>
        <p:txBody>
          <a:bodyPr/>
          <a:lstStyle/>
          <a:p>
            <a:endParaRPr lang="en-US"/>
          </a:p>
        </p:txBody>
      </p:sp>
      <p:sp>
        <p:nvSpPr>
          <p:cNvPr id="8" name="Text 5"/>
          <p:cNvSpPr/>
          <p:nvPr/>
        </p:nvSpPr>
        <p:spPr>
          <a:xfrm>
            <a:off x="4114800" y="2148840"/>
            <a:ext cx="4480560" cy="2377440"/>
          </a:xfrm>
          <a:prstGeom prst="rect">
            <a:avLst/>
          </a:prstGeom>
          <a:noFill/>
          <a:ln/>
        </p:spPr>
        <p:txBody>
          <a:bodyPr wrap="square" rtlCol="0" anchor="t"/>
          <a:lstStyle/>
          <a:p>
            <a:pPr marL="0" indent="0" algn="l">
              <a:buNone/>
            </a:pPr>
            <a:r>
              <a:rPr lang="en-US" sz="1700" dirty="0">
                <a:solidFill>
                  <a:srgbClr val="FAF8F5"/>
                </a:solidFill>
                <a:latin typeface="Arial" pitchFamily="34" charset="0"/>
                <a:ea typeface="Arial" pitchFamily="34" charset="-122"/>
                <a:cs typeface="Arial" pitchFamily="34" charset="-120"/>
              </a:rPr>
              <a:t>John presents this encounter as a pivotal moment revealing Jesus as the Messiah who transcends human barriers. The author emphasizes that the 'living water' Jesus offers is a spiritual reality that fulfills the deepest human longings which physical rituals cannot satisfy.</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109728"/>
            <a:ext cx="3657600" cy="4809744"/>
          </a:xfrm>
          <a:prstGeom prst="rect">
            <a:avLst/>
          </a:prstGeom>
        </p:spPr>
      </p:pic>
      <p:sp>
        <p:nvSpPr>
          <p:cNvPr id="3" name="Shape 0"/>
          <p:cNvSpPr/>
          <p:nvPr/>
        </p:nvSpPr>
        <p:spPr>
          <a:xfrm>
            <a:off x="2743200" y="109728"/>
            <a:ext cx="1371600" cy="4809744"/>
          </a:xfrm>
          <a:prstGeom prst="rect">
            <a:avLst/>
          </a:prstGeom>
          <a:solidFill>
            <a:srgbClr val="1E3A5F">
              <a:alpha val="70000"/>
            </a:srgbClr>
          </a:solidFill>
          <a:ln/>
        </p:spPr>
        <p:txBody>
          <a:bodyPr/>
          <a:lstStyle/>
          <a:p>
            <a:endParaRPr lang="en-US"/>
          </a:p>
        </p:txBody>
      </p:sp>
      <p:sp>
        <p:nvSpPr>
          <p:cNvPr id="4" name="Text 1"/>
          <p:cNvSpPr/>
          <p:nvPr/>
        </p:nvSpPr>
        <p:spPr>
          <a:xfrm>
            <a:off x="3931920" y="320040"/>
            <a:ext cx="4754880" cy="365760"/>
          </a:xfrm>
          <a:prstGeom prst="rect">
            <a:avLst/>
          </a:prstGeom>
          <a:noFill/>
          <a:ln/>
        </p:spPr>
        <p:txBody>
          <a:bodyPr wrap="square" rtlCol="0" anchor="ctr"/>
          <a:lstStyle/>
          <a:p>
            <a:pPr marL="0" indent="0">
              <a:buNone/>
            </a:pPr>
            <a:r>
              <a:rPr lang="en-US" sz="1100" b="1" dirty="0">
                <a:solidFill>
                  <a:srgbClr val="C9A962"/>
                </a:solidFill>
                <a:latin typeface="Arial" pitchFamily="34" charset="0"/>
                <a:ea typeface="Arial" pitchFamily="34" charset="-122"/>
                <a:cs typeface="Arial" pitchFamily="34" charset="-120"/>
              </a:rPr>
              <a:t>Exegesis 3/3</a:t>
            </a:r>
            <a:endParaRPr lang="en-US" sz="1100" dirty="0"/>
          </a:p>
        </p:txBody>
      </p:sp>
      <p:sp>
        <p:nvSpPr>
          <p:cNvPr id="5" name="Text 2"/>
          <p:cNvSpPr/>
          <p:nvPr/>
        </p:nvSpPr>
        <p:spPr>
          <a:xfrm>
            <a:off x="3931920" y="822960"/>
            <a:ext cx="4754880" cy="914400"/>
          </a:xfrm>
          <a:prstGeom prst="rect">
            <a:avLst/>
          </a:prstGeom>
          <a:noFill/>
          <a:ln/>
        </p:spPr>
        <p:txBody>
          <a:bodyPr wrap="square" rtlCol="0" anchor="ctr"/>
          <a:lstStyle/>
          <a:p>
            <a:pPr marL="0" indent="0">
              <a:buNone/>
            </a:pPr>
            <a:r>
              <a:rPr lang="en-US" sz="2600" b="1" dirty="0">
                <a:solidFill>
                  <a:srgbClr val="FAF8F5"/>
                </a:solidFill>
                <a:latin typeface="Georgia" pitchFamily="34" charset="0"/>
                <a:ea typeface="Georgia" pitchFamily="34" charset="-122"/>
                <a:cs typeface="Georgia" pitchFamily="34" charset="-120"/>
              </a:rPr>
              <a:t>The Narrative Arc</a:t>
            </a:r>
            <a:endParaRPr lang="en-US" sz="2600" dirty="0"/>
          </a:p>
        </p:txBody>
      </p:sp>
      <p:sp>
        <p:nvSpPr>
          <p:cNvPr id="6" name="Shape 3"/>
          <p:cNvSpPr/>
          <p:nvPr/>
        </p:nvSpPr>
        <p:spPr>
          <a:xfrm>
            <a:off x="3931920" y="1783080"/>
            <a:ext cx="1371600" cy="36576"/>
          </a:xfrm>
          <a:prstGeom prst="rect">
            <a:avLst/>
          </a:prstGeom>
          <a:solidFill>
            <a:srgbClr val="C9A962"/>
          </a:solidFill>
          <a:ln/>
        </p:spPr>
        <p:txBody>
          <a:bodyPr/>
          <a:lstStyle/>
          <a:p>
            <a:endParaRPr lang="en-US"/>
          </a:p>
        </p:txBody>
      </p:sp>
      <p:sp>
        <p:nvSpPr>
          <p:cNvPr id="7" name="Shape 4"/>
          <p:cNvSpPr/>
          <p:nvPr/>
        </p:nvSpPr>
        <p:spPr>
          <a:xfrm>
            <a:off x="3931920" y="1965960"/>
            <a:ext cx="4754880" cy="2743200"/>
          </a:xfrm>
          <a:prstGeom prst="roundRect">
            <a:avLst/>
          </a:prstGeom>
          <a:solidFill>
            <a:srgbClr val="132640">
              <a:alpha val="80000"/>
            </a:srgbClr>
          </a:solidFill>
          <a:ln w="6350">
            <a:solidFill>
              <a:srgbClr val="C9A962"/>
            </a:solidFill>
            <a:prstDash val="solid"/>
          </a:ln>
        </p:spPr>
        <p:txBody>
          <a:bodyPr/>
          <a:lstStyle/>
          <a:p>
            <a:endParaRPr lang="en-US"/>
          </a:p>
        </p:txBody>
      </p:sp>
      <p:sp>
        <p:nvSpPr>
          <p:cNvPr id="8" name="Text 5"/>
          <p:cNvSpPr/>
          <p:nvPr/>
        </p:nvSpPr>
        <p:spPr>
          <a:xfrm>
            <a:off x="4114800" y="2148840"/>
            <a:ext cx="4480560" cy="2377440"/>
          </a:xfrm>
          <a:prstGeom prst="rect">
            <a:avLst/>
          </a:prstGeom>
          <a:noFill/>
          <a:ln/>
        </p:spPr>
        <p:txBody>
          <a:bodyPr wrap="square" rtlCol="0" anchor="t"/>
          <a:lstStyle/>
          <a:p>
            <a:pPr marL="0" indent="0" algn="l">
              <a:buNone/>
            </a:pPr>
            <a:r>
              <a:rPr lang="en-US" sz="1700" dirty="0">
                <a:solidFill>
                  <a:srgbClr val="FAF8F5"/>
                </a:solidFill>
                <a:latin typeface="Arial" pitchFamily="34" charset="0"/>
                <a:ea typeface="Arial" pitchFamily="34" charset="-122"/>
                <a:cs typeface="Arial" pitchFamily="34" charset="-120"/>
              </a:rPr>
              <a:t>The story progresses from a simple request for physical water to a profound theological discussion and finally to a city-wide revival. It highlights a transformation where a woman defined by her past becomes the first evangelist to the Samaritans through her encounter with Christ.</a:t>
            </a:r>
            <a:endParaRPr lang="en-US" sz="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p:cNvPicPr>
            <a:picLocks noChangeAspect="1"/>
          </p:cNvPicPr>
          <p:nvPr/>
        </p:nvPicPr>
        <p:blipFill>
          <a:blip r:embed="rId3"/>
          <a:srcRect/>
          <a:stretch/>
        </p:blipFill>
        <p:spPr>
          <a:xfrm>
            <a:off x="0" y="109728"/>
            <a:ext cx="3108960" cy="4809744"/>
          </a:xfrm>
          <a:prstGeom prst="rect">
            <a:avLst/>
          </a:prstGeom>
        </p:spPr>
      </p:pic>
      <p:sp>
        <p:nvSpPr>
          <p:cNvPr id="3" name="Shape 0"/>
          <p:cNvSpPr/>
          <p:nvPr/>
        </p:nvSpPr>
        <p:spPr>
          <a:xfrm>
            <a:off x="2743200" y="109728"/>
            <a:ext cx="1371600" cy="4809744"/>
          </a:xfrm>
          <a:prstGeom prst="rect">
            <a:avLst/>
          </a:prstGeom>
          <a:solidFill>
            <a:srgbClr val="1E3A5F">
              <a:alpha val="70000"/>
            </a:srgbClr>
          </a:solidFill>
          <a:ln/>
        </p:spPr>
        <p:txBody>
          <a:bodyPr/>
          <a:lstStyle/>
          <a:p>
            <a:endParaRPr lang="en-US"/>
          </a:p>
        </p:txBody>
      </p:sp>
      <p:sp>
        <p:nvSpPr>
          <p:cNvPr id="4" name="Text 1"/>
          <p:cNvSpPr/>
          <p:nvPr/>
        </p:nvSpPr>
        <p:spPr>
          <a:xfrm>
            <a:off x="3931920" y="320040"/>
            <a:ext cx="4754880" cy="365760"/>
          </a:xfrm>
          <a:prstGeom prst="rect">
            <a:avLst/>
          </a:prstGeom>
          <a:noFill/>
          <a:ln/>
        </p:spPr>
        <p:txBody>
          <a:bodyPr wrap="square" rtlCol="0" anchor="ctr"/>
          <a:lstStyle/>
          <a:p>
            <a:pPr marL="0" indent="0">
              <a:buNone/>
            </a:pPr>
            <a:r>
              <a:rPr lang="en-US" sz="1100" b="1" dirty="0">
                <a:solidFill>
                  <a:srgbClr val="C9A962"/>
                </a:solidFill>
                <a:latin typeface="Arial" pitchFamily="34" charset="0"/>
                <a:ea typeface="Arial" pitchFamily="34" charset="-122"/>
                <a:cs typeface="Arial" pitchFamily="34" charset="-120"/>
              </a:rPr>
              <a:t>Life Lessons 1/4</a:t>
            </a:r>
            <a:endParaRPr lang="en-US" sz="1100" dirty="0"/>
          </a:p>
        </p:txBody>
      </p:sp>
      <p:sp>
        <p:nvSpPr>
          <p:cNvPr id="5" name="Text 2"/>
          <p:cNvSpPr/>
          <p:nvPr/>
        </p:nvSpPr>
        <p:spPr>
          <a:xfrm>
            <a:off x="3931920" y="822960"/>
            <a:ext cx="4754880" cy="914400"/>
          </a:xfrm>
          <a:prstGeom prst="rect">
            <a:avLst/>
          </a:prstGeom>
          <a:noFill/>
          <a:ln/>
        </p:spPr>
        <p:txBody>
          <a:bodyPr wrap="square" rtlCol="0" anchor="ctr"/>
          <a:lstStyle/>
          <a:p>
            <a:pPr marL="0" indent="0">
              <a:buNone/>
            </a:pPr>
            <a:r>
              <a:rPr lang="en-US" sz="2600" b="1" dirty="0">
                <a:solidFill>
                  <a:srgbClr val="FAF8F5"/>
                </a:solidFill>
                <a:latin typeface="Georgia" pitchFamily="34" charset="0"/>
                <a:ea typeface="Georgia" pitchFamily="34" charset="-122"/>
                <a:cs typeface="Georgia" pitchFamily="34" charset="-120"/>
              </a:rPr>
              <a:t>Grace Beyond Boundaries</a:t>
            </a:r>
            <a:endParaRPr lang="en-US" sz="2600" dirty="0"/>
          </a:p>
        </p:txBody>
      </p:sp>
      <p:sp>
        <p:nvSpPr>
          <p:cNvPr id="6" name="Shape 3"/>
          <p:cNvSpPr/>
          <p:nvPr/>
        </p:nvSpPr>
        <p:spPr>
          <a:xfrm>
            <a:off x="3931920" y="1783080"/>
            <a:ext cx="1371600" cy="36576"/>
          </a:xfrm>
          <a:prstGeom prst="rect">
            <a:avLst/>
          </a:prstGeom>
          <a:solidFill>
            <a:srgbClr val="D4B978"/>
          </a:solidFill>
          <a:ln/>
        </p:spPr>
        <p:txBody>
          <a:bodyPr/>
          <a:lstStyle/>
          <a:p>
            <a:endParaRPr lang="en-US"/>
          </a:p>
        </p:txBody>
      </p:sp>
      <p:sp>
        <p:nvSpPr>
          <p:cNvPr id="7" name="Shape 4"/>
          <p:cNvSpPr/>
          <p:nvPr/>
        </p:nvSpPr>
        <p:spPr>
          <a:xfrm>
            <a:off x="3931920" y="1965960"/>
            <a:ext cx="4754880" cy="2743200"/>
          </a:xfrm>
          <a:prstGeom prst="roundRect">
            <a:avLst/>
          </a:prstGeom>
          <a:solidFill>
            <a:srgbClr val="132640">
              <a:alpha val="80000"/>
            </a:srgbClr>
          </a:solidFill>
          <a:ln w="6350">
            <a:solidFill>
              <a:srgbClr val="D4B978"/>
            </a:solidFill>
            <a:prstDash val="solid"/>
          </a:ln>
        </p:spPr>
        <p:txBody>
          <a:bodyPr/>
          <a:lstStyle/>
          <a:p>
            <a:endParaRPr lang="en-US"/>
          </a:p>
        </p:txBody>
      </p:sp>
      <p:sp>
        <p:nvSpPr>
          <p:cNvPr id="8" name="Text 5"/>
          <p:cNvSpPr/>
          <p:nvPr/>
        </p:nvSpPr>
        <p:spPr>
          <a:xfrm>
            <a:off x="4114800" y="2148840"/>
            <a:ext cx="4480560" cy="2377440"/>
          </a:xfrm>
          <a:prstGeom prst="rect">
            <a:avLst/>
          </a:prstGeom>
          <a:noFill/>
          <a:ln/>
        </p:spPr>
        <p:txBody>
          <a:bodyPr wrap="square" rtlCol="0" anchor="t"/>
          <a:lstStyle/>
          <a:p>
            <a:pPr marL="0" indent="0" algn="l">
              <a:buNone/>
            </a:pPr>
            <a:r>
              <a:rPr lang="en-US" sz="1700" dirty="0">
                <a:solidFill>
                  <a:srgbClr val="FAF8F5"/>
                </a:solidFill>
                <a:latin typeface="Arial" pitchFamily="34" charset="0"/>
                <a:ea typeface="Arial" pitchFamily="34" charset="-122"/>
                <a:cs typeface="Arial" pitchFamily="34" charset="-120"/>
              </a:rPr>
              <a:t>Jesus seeks out those whom society has marginalized or deemed unworthy. This lesson reminds us that no one is beyond the reach of God's grace, and we are called to cross our own 'Samarias' to share the Gospel.</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109728"/>
            <a:ext cx="3657600" cy="4809744"/>
          </a:xfrm>
          <a:prstGeom prst="rect">
            <a:avLst/>
          </a:prstGeom>
        </p:spPr>
      </p:pic>
      <p:sp>
        <p:nvSpPr>
          <p:cNvPr id="3" name="Shape 0"/>
          <p:cNvSpPr/>
          <p:nvPr/>
        </p:nvSpPr>
        <p:spPr>
          <a:xfrm>
            <a:off x="2743200" y="109728"/>
            <a:ext cx="1371600" cy="4809744"/>
          </a:xfrm>
          <a:prstGeom prst="rect">
            <a:avLst/>
          </a:prstGeom>
          <a:solidFill>
            <a:srgbClr val="1E3A5F">
              <a:alpha val="70000"/>
            </a:srgbClr>
          </a:solidFill>
          <a:ln/>
        </p:spPr>
        <p:txBody>
          <a:bodyPr/>
          <a:lstStyle/>
          <a:p>
            <a:endParaRPr lang="en-US"/>
          </a:p>
        </p:txBody>
      </p:sp>
      <p:sp>
        <p:nvSpPr>
          <p:cNvPr id="4" name="Text 1"/>
          <p:cNvSpPr/>
          <p:nvPr/>
        </p:nvSpPr>
        <p:spPr>
          <a:xfrm>
            <a:off x="3931920" y="320040"/>
            <a:ext cx="4754880" cy="365760"/>
          </a:xfrm>
          <a:prstGeom prst="rect">
            <a:avLst/>
          </a:prstGeom>
          <a:noFill/>
          <a:ln/>
        </p:spPr>
        <p:txBody>
          <a:bodyPr wrap="square" rtlCol="0" anchor="ctr"/>
          <a:lstStyle/>
          <a:p>
            <a:pPr marL="0" indent="0">
              <a:buNone/>
            </a:pPr>
            <a:r>
              <a:rPr lang="en-US" sz="1100" b="1" dirty="0">
                <a:solidFill>
                  <a:srgbClr val="C9A962"/>
                </a:solidFill>
                <a:latin typeface="Arial" pitchFamily="34" charset="0"/>
                <a:ea typeface="Arial" pitchFamily="34" charset="-122"/>
                <a:cs typeface="Arial" pitchFamily="34" charset="-120"/>
              </a:rPr>
              <a:t>Life Lessons 2/4</a:t>
            </a:r>
            <a:endParaRPr lang="en-US" sz="1100" dirty="0"/>
          </a:p>
        </p:txBody>
      </p:sp>
      <p:sp>
        <p:nvSpPr>
          <p:cNvPr id="5" name="Text 2"/>
          <p:cNvSpPr/>
          <p:nvPr/>
        </p:nvSpPr>
        <p:spPr>
          <a:xfrm>
            <a:off x="3931920" y="822960"/>
            <a:ext cx="4754880" cy="914400"/>
          </a:xfrm>
          <a:prstGeom prst="rect">
            <a:avLst/>
          </a:prstGeom>
          <a:noFill/>
          <a:ln/>
        </p:spPr>
        <p:txBody>
          <a:bodyPr wrap="square" rtlCol="0" anchor="ctr"/>
          <a:lstStyle/>
          <a:p>
            <a:pPr marL="0" indent="0">
              <a:buNone/>
            </a:pPr>
            <a:r>
              <a:rPr lang="en-US" sz="2600" b="1" dirty="0">
                <a:solidFill>
                  <a:srgbClr val="FAF8F5"/>
                </a:solidFill>
                <a:latin typeface="Georgia" pitchFamily="34" charset="0"/>
                <a:ea typeface="Georgia" pitchFamily="34" charset="-122"/>
                <a:cs typeface="Georgia" pitchFamily="34" charset="-120"/>
              </a:rPr>
              <a:t>Honesty as the Path to Healing</a:t>
            </a:r>
            <a:endParaRPr lang="en-US" sz="2600" dirty="0"/>
          </a:p>
        </p:txBody>
      </p:sp>
      <p:sp>
        <p:nvSpPr>
          <p:cNvPr id="6" name="Shape 3"/>
          <p:cNvSpPr/>
          <p:nvPr/>
        </p:nvSpPr>
        <p:spPr>
          <a:xfrm>
            <a:off x="3931920" y="1783080"/>
            <a:ext cx="1371600" cy="36576"/>
          </a:xfrm>
          <a:prstGeom prst="rect">
            <a:avLst/>
          </a:prstGeom>
          <a:solidFill>
            <a:srgbClr val="D4B978"/>
          </a:solidFill>
          <a:ln/>
        </p:spPr>
        <p:txBody>
          <a:bodyPr/>
          <a:lstStyle/>
          <a:p>
            <a:endParaRPr lang="en-US"/>
          </a:p>
        </p:txBody>
      </p:sp>
      <p:sp>
        <p:nvSpPr>
          <p:cNvPr id="7" name="Shape 4"/>
          <p:cNvSpPr/>
          <p:nvPr/>
        </p:nvSpPr>
        <p:spPr>
          <a:xfrm>
            <a:off x="3931920" y="1965960"/>
            <a:ext cx="4754880" cy="2743200"/>
          </a:xfrm>
          <a:prstGeom prst="roundRect">
            <a:avLst/>
          </a:prstGeom>
          <a:solidFill>
            <a:srgbClr val="132640">
              <a:alpha val="80000"/>
            </a:srgbClr>
          </a:solidFill>
          <a:ln w="6350">
            <a:solidFill>
              <a:srgbClr val="D4B978"/>
            </a:solidFill>
            <a:prstDash val="solid"/>
          </a:ln>
        </p:spPr>
        <p:txBody>
          <a:bodyPr/>
          <a:lstStyle/>
          <a:p>
            <a:endParaRPr lang="en-US"/>
          </a:p>
        </p:txBody>
      </p:sp>
      <p:sp>
        <p:nvSpPr>
          <p:cNvPr id="8" name="Text 5"/>
          <p:cNvSpPr/>
          <p:nvPr/>
        </p:nvSpPr>
        <p:spPr>
          <a:xfrm>
            <a:off x="4114800" y="2148840"/>
            <a:ext cx="4480560" cy="2377440"/>
          </a:xfrm>
          <a:prstGeom prst="rect">
            <a:avLst/>
          </a:prstGeom>
          <a:noFill/>
          <a:ln/>
        </p:spPr>
        <p:txBody>
          <a:bodyPr wrap="square" rtlCol="0" anchor="t"/>
          <a:lstStyle/>
          <a:p>
            <a:pPr marL="0" indent="0" algn="l">
              <a:buNone/>
            </a:pPr>
            <a:r>
              <a:rPr lang="en-US" sz="1700" dirty="0">
                <a:solidFill>
                  <a:srgbClr val="FAF8F5"/>
                </a:solidFill>
                <a:latin typeface="Arial" pitchFamily="34" charset="0"/>
                <a:ea typeface="Arial" pitchFamily="34" charset="-122"/>
                <a:cs typeface="Arial" pitchFamily="34" charset="-120"/>
              </a:rPr>
              <a:t>The woman’s transformation began when she confronted the truth about her life in front of Jesus. Real spiritual growth requires us to stop hiding our scars and bring our authentic, broken selves into the light of God’s presence.</a:t>
            </a:r>
            <a:endParaRPr lang="en-US" sz="1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109728"/>
            <a:ext cx="3657600" cy="4809744"/>
          </a:xfrm>
          <a:prstGeom prst="rect">
            <a:avLst/>
          </a:prstGeom>
        </p:spPr>
      </p:pic>
      <p:sp>
        <p:nvSpPr>
          <p:cNvPr id="3" name="Shape 0"/>
          <p:cNvSpPr/>
          <p:nvPr/>
        </p:nvSpPr>
        <p:spPr>
          <a:xfrm>
            <a:off x="2743200" y="109728"/>
            <a:ext cx="1371600" cy="4809744"/>
          </a:xfrm>
          <a:prstGeom prst="rect">
            <a:avLst/>
          </a:prstGeom>
          <a:solidFill>
            <a:srgbClr val="1E3A5F">
              <a:alpha val="70000"/>
            </a:srgbClr>
          </a:solidFill>
          <a:ln/>
        </p:spPr>
        <p:txBody>
          <a:bodyPr/>
          <a:lstStyle/>
          <a:p>
            <a:endParaRPr lang="en-US"/>
          </a:p>
        </p:txBody>
      </p:sp>
      <p:sp>
        <p:nvSpPr>
          <p:cNvPr id="4" name="Text 1"/>
          <p:cNvSpPr/>
          <p:nvPr/>
        </p:nvSpPr>
        <p:spPr>
          <a:xfrm>
            <a:off x="3931920" y="320040"/>
            <a:ext cx="4754880" cy="365760"/>
          </a:xfrm>
          <a:prstGeom prst="rect">
            <a:avLst/>
          </a:prstGeom>
          <a:noFill/>
          <a:ln/>
        </p:spPr>
        <p:txBody>
          <a:bodyPr wrap="square" rtlCol="0" anchor="ctr"/>
          <a:lstStyle/>
          <a:p>
            <a:pPr marL="0" indent="0">
              <a:buNone/>
            </a:pPr>
            <a:r>
              <a:rPr lang="en-US" sz="1100" b="1" dirty="0">
                <a:solidFill>
                  <a:srgbClr val="C9A962"/>
                </a:solidFill>
                <a:latin typeface="Arial" pitchFamily="34" charset="0"/>
                <a:ea typeface="Arial" pitchFamily="34" charset="-122"/>
                <a:cs typeface="Arial" pitchFamily="34" charset="-120"/>
              </a:rPr>
              <a:t>Life Lessons 3/4</a:t>
            </a:r>
            <a:endParaRPr lang="en-US" sz="1100" dirty="0"/>
          </a:p>
        </p:txBody>
      </p:sp>
      <p:sp>
        <p:nvSpPr>
          <p:cNvPr id="5" name="Text 2"/>
          <p:cNvSpPr/>
          <p:nvPr/>
        </p:nvSpPr>
        <p:spPr>
          <a:xfrm>
            <a:off x="3931920" y="822960"/>
            <a:ext cx="4754880" cy="914400"/>
          </a:xfrm>
          <a:prstGeom prst="rect">
            <a:avLst/>
          </a:prstGeom>
          <a:noFill/>
          <a:ln/>
        </p:spPr>
        <p:txBody>
          <a:bodyPr wrap="square" rtlCol="0" anchor="ctr"/>
          <a:lstStyle/>
          <a:p>
            <a:pPr marL="0" indent="0">
              <a:buNone/>
            </a:pPr>
            <a:r>
              <a:rPr lang="en-US" sz="2600" b="1" dirty="0">
                <a:solidFill>
                  <a:srgbClr val="FAF8F5"/>
                </a:solidFill>
                <a:latin typeface="Georgia" pitchFamily="34" charset="0"/>
                <a:ea typeface="Georgia" pitchFamily="34" charset="-122"/>
                <a:cs typeface="Georgia" pitchFamily="34" charset="-120"/>
              </a:rPr>
              <a:t>The Search for Satisfaction</a:t>
            </a:r>
            <a:endParaRPr lang="en-US" sz="2600" dirty="0"/>
          </a:p>
        </p:txBody>
      </p:sp>
      <p:sp>
        <p:nvSpPr>
          <p:cNvPr id="6" name="Shape 3"/>
          <p:cNvSpPr/>
          <p:nvPr/>
        </p:nvSpPr>
        <p:spPr>
          <a:xfrm>
            <a:off x="3931920" y="1783080"/>
            <a:ext cx="1371600" cy="36576"/>
          </a:xfrm>
          <a:prstGeom prst="rect">
            <a:avLst/>
          </a:prstGeom>
          <a:solidFill>
            <a:srgbClr val="D4B978"/>
          </a:solidFill>
          <a:ln/>
        </p:spPr>
        <p:txBody>
          <a:bodyPr/>
          <a:lstStyle/>
          <a:p>
            <a:endParaRPr lang="en-US"/>
          </a:p>
        </p:txBody>
      </p:sp>
      <p:sp>
        <p:nvSpPr>
          <p:cNvPr id="7" name="Shape 4"/>
          <p:cNvSpPr/>
          <p:nvPr/>
        </p:nvSpPr>
        <p:spPr>
          <a:xfrm>
            <a:off x="3931920" y="1965960"/>
            <a:ext cx="4754880" cy="2743200"/>
          </a:xfrm>
          <a:prstGeom prst="roundRect">
            <a:avLst/>
          </a:prstGeom>
          <a:solidFill>
            <a:srgbClr val="132640">
              <a:alpha val="80000"/>
            </a:srgbClr>
          </a:solidFill>
          <a:ln w="6350">
            <a:solidFill>
              <a:srgbClr val="D4B978"/>
            </a:solidFill>
            <a:prstDash val="solid"/>
          </a:ln>
        </p:spPr>
        <p:txBody>
          <a:bodyPr/>
          <a:lstStyle/>
          <a:p>
            <a:endParaRPr lang="en-US"/>
          </a:p>
        </p:txBody>
      </p:sp>
      <p:sp>
        <p:nvSpPr>
          <p:cNvPr id="8" name="Text 5"/>
          <p:cNvSpPr/>
          <p:nvPr/>
        </p:nvSpPr>
        <p:spPr>
          <a:xfrm>
            <a:off x="4114800" y="2148840"/>
            <a:ext cx="4480560" cy="2377440"/>
          </a:xfrm>
          <a:prstGeom prst="rect">
            <a:avLst/>
          </a:prstGeom>
          <a:noFill/>
          <a:ln/>
        </p:spPr>
        <p:txBody>
          <a:bodyPr wrap="square" rtlCol="0" anchor="t"/>
          <a:lstStyle/>
          <a:p>
            <a:pPr marL="0" indent="0" algn="l">
              <a:buNone/>
            </a:pPr>
            <a:r>
              <a:rPr lang="en-US" sz="1700" dirty="0">
                <a:solidFill>
                  <a:srgbClr val="FAF8F5"/>
                </a:solidFill>
                <a:latin typeface="Arial" pitchFamily="34" charset="0"/>
                <a:ea typeface="Arial" pitchFamily="34" charset="-122"/>
                <a:cs typeface="Arial" pitchFamily="34" charset="-120"/>
              </a:rPr>
              <a:t>This narrative teaches us that we often try to fill our spiritual thirst with temporary relationships, status, or possessions. Only the 'living water' of a relationship with Christ provides the permanent internal peace we are searching for.</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109728"/>
            <a:ext cx="3657600" cy="4809744"/>
          </a:xfrm>
          <a:prstGeom prst="rect">
            <a:avLst/>
          </a:prstGeom>
        </p:spPr>
      </p:pic>
      <p:sp>
        <p:nvSpPr>
          <p:cNvPr id="3" name="Shape 0"/>
          <p:cNvSpPr/>
          <p:nvPr/>
        </p:nvSpPr>
        <p:spPr>
          <a:xfrm>
            <a:off x="2743200" y="109728"/>
            <a:ext cx="1371600" cy="4809744"/>
          </a:xfrm>
          <a:prstGeom prst="rect">
            <a:avLst/>
          </a:prstGeom>
          <a:solidFill>
            <a:srgbClr val="1E3A5F">
              <a:alpha val="70000"/>
            </a:srgbClr>
          </a:solidFill>
          <a:ln/>
        </p:spPr>
        <p:txBody>
          <a:bodyPr/>
          <a:lstStyle/>
          <a:p>
            <a:endParaRPr lang="en-US"/>
          </a:p>
        </p:txBody>
      </p:sp>
      <p:sp>
        <p:nvSpPr>
          <p:cNvPr id="4" name="Text 1"/>
          <p:cNvSpPr/>
          <p:nvPr/>
        </p:nvSpPr>
        <p:spPr>
          <a:xfrm>
            <a:off x="3931920" y="320040"/>
            <a:ext cx="4754880" cy="365760"/>
          </a:xfrm>
          <a:prstGeom prst="rect">
            <a:avLst/>
          </a:prstGeom>
          <a:noFill/>
          <a:ln/>
        </p:spPr>
        <p:txBody>
          <a:bodyPr wrap="square" rtlCol="0" anchor="ctr"/>
          <a:lstStyle/>
          <a:p>
            <a:pPr marL="0" indent="0">
              <a:buNone/>
            </a:pPr>
            <a:r>
              <a:rPr lang="en-US" sz="1100" b="1" dirty="0">
                <a:solidFill>
                  <a:srgbClr val="C9A962"/>
                </a:solidFill>
                <a:latin typeface="Arial" pitchFamily="34" charset="0"/>
                <a:ea typeface="Arial" pitchFamily="34" charset="-122"/>
                <a:cs typeface="Arial" pitchFamily="34" charset="-120"/>
              </a:rPr>
              <a:t>Life Lessons 4/4</a:t>
            </a:r>
            <a:endParaRPr lang="en-US" sz="1100" dirty="0"/>
          </a:p>
        </p:txBody>
      </p:sp>
      <p:sp>
        <p:nvSpPr>
          <p:cNvPr id="5" name="Text 2"/>
          <p:cNvSpPr/>
          <p:nvPr/>
        </p:nvSpPr>
        <p:spPr>
          <a:xfrm>
            <a:off x="3931920" y="822960"/>
            <a:ext cx="4754880" cy="914400"/>
          </a:xfrm>
          <a:prstGeom prst="rect">
            <a:avLst/>
          </a:prstGeom>
          <a:noFill/>
          <a:ln/>
        </p:spPr>
        <p:txBody>
          <a:bodyPr wrap="square" rtlCol="0" anchor="ctr"/>
          <a:lstStyle/>
          <a:p>
            <a:pPr marL="0" indent="0">
              <a:buNone/>
            </a:pPr>
            <a:r>
              <a:rPr lang="en-US" sz="2600" b="1" dirty="0">
                <a:solidFill>
                  <a:srgbClr val="FAF8F5"/>
                </a:solidFill>
                <a:latin typeface="Georgia" pitchFamily="34" charset="0"/>
                <a:ea typeface="Georgia" pitchFamily="34" charset="-122"/>
                <a:cs typeface="Georgia" pitchFamily="34" charset="-120"/>
              </a:rPr>
              <a:t>Your Testimony is a Tool</a:t>
            </a:r>
            <a:endParaRPr lang="en-US" sz="2600" dirty="0"/>
          </a:p>
        </p:txBody>
      </p:sp>
      <p:sp>
        <p:nvSpPr>
          <p:cNvPr id="6" name="Shape 3"/>
          <p:cNvSpPr/>
          <p:nvPr/>
        </p:nvSpPr>
        <p:spPr>
          <a:xfrm>
            <a:off x="3931920" y="1783080"/>
            <a:ext cx="1371600" cy="36576"/>
          </a:xfrm>
          <a:prstGeom prst="rect">
            <a:avLst/>
          </a:prstGeom>
          <a:solidFill>
            <a:srgbClr val="D4B978"/>
          </a:solidFill>
          <a:ln/>
        </p:spPr>
        <p:txBody>
          <a:bodyPr/>
          <a:lstStyle/>
          <a:p>
            <a:endParaRPr lang="en-US"/>
          </a:p>
        </p:txBody>
      </p:sp>
      <p:sp>
        <p:nvSpPr>
          <p:cNvPr id="7" name="Shape 4"/>
          <p:cNvSpPr/>
          <p:nvPr/>
        </p:nvSpPr>
        <p:spPr>
          <a:xfrm>
            <a:off x="3931920" y="1965960"/>
            <a:ext cx="4754880" cy="2743200"/>
          </a:xfrm>
          <a:prstGeom prst="roundRect">
            <a:avLst/>
          </a:prstGeom>
          <a:solidFill>
            <a:srgbClr val="132640">
              <a:alpha val="80000"/>
            </a:srgbClr>
          </a:solidFill>
          <a:ln w="6350">
            <a:solidFill>
              <a:srgbClr val="D4B978"/>
            </a:solidFill>
            <a:prstDash val="solid"/>
          </a:ln>
        </p:spPr>
        <p:txBody>
          <a:bodyPr/>
          <a:lstStyle/>
          <a:p>
            <a:endParaRPr lang="en-US"/>
          </a:p>
        </p:txBody>
      </p:sp>
      <p:sp>
        <p:nvSpPr>
          <p:cNvPr id="8" name="Text 5"/>
          <p:cNvSpPr/>
          <p:nvPr/>
        </p:nvSpPr>
        <p:spPr>
          <a:xfrm>
            <a:off x="4114800" y="2148840"/>
            <a:ext cx="4480560" cy="2377440"/>
          </a:xfrm>
          <a:prstGeom prst="rect">
            <a:avLst/>
          </a:prstGeom>
          <a:noFill/>
          <a:ln/>
        </p:spPr>
        <p:txBody>
          <a:bodyPr wrap="square" rtlCol="0" anchor="t"/>
          <a:lstStyle/>
          <a:p>
            <a:pPr marL="0" indent="0" algn="l">
              <a:buNone/>
            </a:pPr>
            <a:r>
              <a:rPr lang="en-US" sz="1700" dirty="0">
                <a:solidFill>
                  <a:srgbClr val="FAF8F5"/>
                </a:solidFill>
                <a:latin typeface="Arial" pitchFamily="34" charset="0"/>
                <a:ea typeface="Arial" pitchFamily="34" charset="-122"/>
                <a:cs typeface="Arial" pitchFamily="34" charset="-120"/>
              </a:rPr>
              <a:t>The woman left her water jar behind to tell others about Jesus, showing that our past encounters with God are meant to be shared. You do not need a theology degree to lead others to Christ; you only need to share what He has done for you.</a:t>
            </a:r>
            <a:endParaRPr lang="en-US" sz="1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TotalTime>
  <Words>637</Words>
  <Application>Microsoft Office PowerPoint</Application>
  <PresentationFormat>On-screen Show (16:9)</PresentationFormat>
  <Paragraphs>51</Paragraphs>
  <Slides>13</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Water for a Thirsty Soul</dc:title>
  <dc:subject>PptxGenJS Presentation</dc:subject>
  <dc:creator>Sermon Builder</dc:creator>
  <cp:lastModifiedBy>Andy Lewter</cp:lastModifiedBy>
  <cp:revision>2</cp:revision>
  <dcterms:created xsi:type="dcterms:W3CDTF">2026-01-24T21:06:42Z</dcterms:created>
  <dcterms:modified xsi:type="dcterms:W3CDTF">2026-01-25T13:36:59Z</dcterms:modified>
</cp:coreProperties>
</file>