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2" r:id="rId3"/>
  </p:sldMasterIdLst>
  <p:sldIdLst>
    <p:sldId id="259" r:id="rId4"/>
    <p:sldId id="272" r:id="rId5"/>
    <p:sldId id="262" r:id="rId6"/>
    <p:sldId id="263" r:id="rId7"/>
    <p:sldId id="260" r:id="rId8"/>
    <p:sldId id="277" r:id="rId9"/>
    <p:sldId id="261" r:id="rId10"/>
    <p:sldId id="264" r:id="rId11"/>
    <p:sldId id="265" r:id="rId12"/>
    <p:sldId id="266" r:id="rId13"/>
    <p:sldId id="267" r:id="rId14"/>
    <p:sldId id="268" r:id="rId15"/>
    <p:sldId id="269" r:id="rId16"/>
    <p:sldId id="270" r:id="rId17"/>
    <p:sldId id="279" r:id="rId18"/>
    <p:sldId id="271" r:id="rId19"/>
    <p:sldId id="278" r:id="rId20"/>
    <p:sldId id="274" r:id="rId21"/>
    <p:sldId id="273"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4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6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784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94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3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030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5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6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709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221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931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22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91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31511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39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76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777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113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7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21" Type="http://schemas.openxmlformats.org/officeDocument/2006/relationships/image" Target="../media/image4.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8196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0822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xeinc.com/" TargetMode="External"/><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908" y="1053164"/>
            <a:ext cx="5648854" cy="1143000"/>
          </a:xfrm>
        </p:spPr>
        <p:txBody>
          <a:bodyPr>
            <a:normAutofit fontScale="90000"/>
          </a:bodyPr>
          <a:lstStyle/>
          <a:p>
            <a:r>
              <a:rPr lang="en-US" dirty="0" smtClean="0"/>
              <a:t>Designed by biologists, for turtle researchers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87424" y="1117191"/>
            <a:ext cx="5430538" cy="3838004"/>
          </a:xfrm>
          <a:prstGeom prst="snip2DiagRect">
            <a:avLst>
              <a:gd name="adj1" fmla="val 0"/>
              <a:gd name="adj2" fmla="val 0"/>
            </a:avLst>
          </a:prstGeom>
        </p:spPr>
      </p:pic>
      <p:sp>
        <p:nvSpPr>
          <p:cNvPr id="4" name="Text Placeholder 3"/>
          <p:cNvSpPr>
            <a:spLocks noGrp="1"/>
          </p:cNvSpPr>
          <p:nvPr>
            <p:ph type="body" sz="half" idx="2"/>
          </p:nvPr>
        </p:nvSpPr>
        <p:spPr>
          <a:xfrm>
            <a:off x="5988908" y="2382430"/>
            <a:ext cx="5650442" cy="3491148"/>
          </a:xfrm>
        </p:spPr>
        <p:txBody>
          <a:bodyPr>
            <a:normAutofit/>
          </a:bodyPr>
          <a:lstStyle/>
          <a:p>
            <a:r>
              <a:rPr lang="en-US" dirty="0" smtClean="0">
                <a:solidFill>
                  <a:schemeClr val="tx1"/>
                </a:solidFill>
              </a:rPr>
              <a:t>Data collection and presentation is designed to simplify and streamline turtle research.</a:t>
            </a:r>
          </a:p>
          <a:p>
            <a:pPr marL="285750" indent="-285750">
              <a:buFont typeface="Arial" panose="020B0604020202020204" pitchFamily="34" charset="0"/>
              <a:buChar char="•"/>
            </a:pPr>
            <a:r>
              <a:rPr lang="en-US" dirty="0" smtClean="0">
                <a:solidFill>
                  <a:schemeClr val="tx1"/>
                </a:solidFill>
              </a:rPr>
              <a:t>Access all of the most-commonly used functions directly from a user-based Home page.</a:t>
            </a:r>
          </a:p>
          <a:p>
            <a:pPr marL="285750" indent="-285750">
              <a:buFont typeface="Arial" panose="020B0604020202020204" pitchFamily="34" charset="0"/>
              <a:buChar char="•"/>
            </a:pPr>
            <a:r>
              <a:rPr lang="en-US" dirty="0" smtClean="0">
                <a:solidFill>
                  <a:schemeClr val="tx1"/>
                </a:solidFill>
              </a:rPr>
              <a:t>Specific functions only available to certain user roles.</a:t>
            </a:r>
          </a:p>
          <a:p>
            <a:pPr marL="285750" indent="-285750">
              <a:buFont typeface="Arial" panose="020B0604020202020204" pitchFamily="34" charset="0"/>
              <a:buChar char="•"/>
            </a:pPr>
            <a:r>
              <a:rPr lang="en-US" dirty="0" smtClean="0">
                <a:solidFill>
                  <a:schemeClr val="tx1"/>
                </a:solidFill>
              </a:rPr>
              <a:t>Custom-defined “Welcome” message, easily changed for “daily message” or notifications.</a:t>
            </a:r>
          </a:p>
          <a:p>
            <a:pPr marL="285750" indent="-285750">
              <a:buFont typeface="Arial" panose="020B0604020202020204" pitchFamily="34" charset="0"/>
              <a:buChar char="•"/>
            </a:pPr>
            <a:r>
              <a:rPr lang="en-US" dirty="0" smtClean="0"/>
              <a:t>Designed by Axe Inc </a:t>
            </a:r>
            <a:r>
              <a:rPr lang="en-US" dirty="0" smtClean="0"/>
              <a:t>Technologies</a:t>
            </a:r>
          </a:p>
          <a:p>
            <a:pPr marL="742950" lvl="1" indent="-285750">
              <a:buFont typeface="Arial" panose="020B0604020202020204" pitchFamily="34" charset="0"/>
              <a:buChar char="•"/>
            </a:pPr>
            <a:r>
              <a:rPr lang="en-US" dirty="0" smtClean="0">
                <a:hlinkClick r:id="rId3"/>
              </a:rPr>
              <a:t>http</a:t>
            </a:r>
            <a:r>
              <a:rPr lang="en-US" dirty="0" smtClean="0">
                <a:hlinkClick r:id="rId3"/>
              </a:rPr>
              <a:t>://</a:t>
            </a:r>
            <a:r>
              <a:rPr lang="en-US" dirty="0" smtClean="0">
                <a:hlinkClick r:id="rId3"/>
              </a:rPr>
              <a:t>www.axeinc.com</a:t>
            </a:r>
            <a:endParaRPr lang="en-US" dirty="0"/>
          </a:p>
          <a:p>
            <a:pPr marL="742950" lvl="1" indent="-285750">
              <a:buFont typeface="Arial" panose="020B0604020202020204" pitchFamily="34" charset="0"/>
              <a:buChar char="•"/>
            </a:pPr>
            <a:r>
              <a:rPr lang="en-US" dirty="0" smtClean="0"/>
              <a:t>(941</a:t>
            </a:r>
            <a:r>
              <a:rPr lang="en-US" dirty="0" smtClean="0"/>
              <a:t>) 359-1507</a:t>
            </a:r>
            <a:endParaRPr lang="en-US" dirty="0">
              <a:solidFill>
                <a:schemeClr val="tx1"/>
              </a:solidFill>
            </a:endParaRPr>
          </a:p>
        </p:txBody>
      </p:sp>
    </p:spTree>
    <p:extLst>
      <p:ext uri="{BB962C8B-B14F-4D97-AF65-F5344CB8AC3E}">
        <p14:creationId xmlns:p14="http://schemas.microsoft.com/office/powerpoint/2010/main" val="244967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753" y="1783642"/>
            <a:ext cx="6019800" cy="1143000"/>
          </a:xfrm>
        </p:spPr>
        <p:txBody>
          <a:bodyPr/>
          <a:lstStyle/>
          <a:p>
            <a:r>
              <a:rPr lang="en-US" dirty="0" smtClean="0"/>
              <a:t>Manage Tags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89450" y="388899"/>
            <a:ext cx="4931403" cy="1421666"/>
          </a:xfrm>
          <a:prstGeom prst="snip2DiagRect">
            <a:avLst>
              <a:gd name="adj1" fmla="val 0"/>
              <a:gd name="adj2" fmla="val 0"/>
            </a:avLst>
          </a:prstGeom>
        </p:spPr>
      </p:pic>
      <p:sp>
        <p:nvSpPr>
          <p:cNvPr id="4" name="Text Placeholder 3"/>
          <p:cNvSpPr>
            <a:spLocks noGrp="1"/>
          </p:cNvSpPr>
          <p:nvPr>
            <p:ph type="body" sz="half" idx="2"/>
          </p:nvPr>
        </p:nvSpPr>
        <p:spPr>
          <a:xfrm>
            <a:off x="5785753" y="3112908"/>
            <a:ext cx="6021388" cy="2571200"/>
          </a:xfrm>
        </p:spPr>
        <p:txBody>
          <a:bodyPr>
            <a:normAutofit/>
          </a:bodyPr>
          <a:lstStyle/>
          <a:p>
            <a:r>
              <a:rPr lang="en-US" dirty="0" smtClean="0">
                <a:solidFill>
                  <a:schemeClr val="tx1"/>
                </a:solidFill>
              </a:rPr>
              <a:t>Easily display all Activities associated with a specific, tagged turtle:</a:t>
            </a:r>
          </a:p>
          <a:p>
            <a:pPr marL="285750" indent="-285750">
              <a:buFont typeface="Arial" panose="020B0604020202020204" pitchFamily="34" charset="0"/>
              <a:buChar char="•"/>
            </a:pPr>
            <a:r>
              <a:rPr lang="en-US" dirty="0" smtClean="0">
                <a:solidFill>
                  <a:schemeClr val="tx1"/>
                </a:solidFill>
              </a:rPr>
              <a:t>Collect important data for all of your Tagging Events.</a:t>
            </a:r>
          </a:p>
          <a:p>
            <a:pPr marL="285750" indent="-285750">
              <a:buFont typeface="Arial" panose="020B0604020202020204" pitchFamily="34" charset="0"/>
              <a:buChar char="•"/>
            </a:pPr>
            <a:r>
              <a:rPr lang="en-US" dirty="0" smtClean="0">
                <a:solidFill>
                  <a:schemeClr val="tx1"/>
                </a:solidFill>
              </a:rPr>
              <a:t>Tag </a:t>
            </a:r>
            <a:r>
              <a:rPr lang="en-US" dirty="0">
                <a:solidFill>
                  <a:schemeClr val="tx1"/>
                </a:solidFill>
              </a:rPr>
              <a:t>records can be added/associated to Activities.</a:t>
            </a:r>
          </a:p>
          <a:p>
            <a:pPr marL="285750" indent="-285750">
              <a:buFont typeface="Arial" panose="020B0604020202020204" pitchFamily="34" charset="0"/>
              <a:buChar char="•"/>
            </a:pPr>
            <a:r>
              <a:rPr lang="en-US" dirty="0" smtClean="0">
                <a:solidFill>
                  <a:schemeClr val="tx1"/>
                </a:solidFill>
              </a:rPr>
              <a:t>Refine searches to display specifically the Activities you are looking for.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797" y="1977081"/>
            <a:ext cx="2388378" cy="4716162"/>
          </a:xfrm>
          <a:prstGeom prst="rect">
            <a:avLst/>
          </a:prstGeom>
        </p:spPr>
      </p:pic>
    </p:spTree>
    <p:extLst>
      <p:ext uri="{BB962C8B-B14F-4D97-AF65-F5344CB8AC3E}">
        <p14:creationId xmlns:p14="http://schemas.microsoft.com/office/powerpoint/2010/main" val="357129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753" y="1783642"/>
            <a:ext cx="6019800" cy="1143000"/>
          </a:xfrm>
        </p:spPr>
        <p:txBody>
          <a:bodyPr/>
          <a:lstStyle/>
          <a:p>
            <a:r>
              <a:rPr lang="en-US" dirty="0" smtClean="0"/>
              <a:t>Manage Turtles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83989" y="2347733"/>
            <a:ext cx="5107922" cy="1530349"/>
          </a:xfrm>
          <a:prstGeom prst="snip2DiagRect">
            <a:avLst>
              <a:gd name="adj1" fmla="val 0"/>
              <a:gd name="adj2" fmla="val 0"/>
            </a:avLst>
          </a:prstGeom>
        </p:spPr>
      </p:pic>
      <p:sp>
        <p:nvSpPr>
          <p:cNvPr id="4" name="Text Placeholder 3"/>
          <p:cNvSpPr>
            <a:spLocks noGrp="1"/>
          </p:cNvSpPr>
          <p:nvPr>
            <p:ph type="body" sz="half" idx="2"/>
          </p:nvPr>
        </p:nvSpPr>
        <p:spPr>
          <a:xfrm>
            <a:off x="5785753" y="3112908"/>
            <a:ext cx="6021388" cy="1772130"/>
          </a:xfrm>
        </p:spPr>
        <p:txBody>
          <a:bodyPr>
            <a:normAutofit/>
          </a:bodyPr>
          <a:lstStyle/>
          <a:p>
            <a:r>
              <a:rPr lang="en-US" dirty="0" smtClean="0">
                <a:solidFill>
                  <a:schemeClr val="tx1"/>
                </a:solidFill>
              </a:rPr>
              <a:t>Assign each tagged turtle with a unique Turtle Number:</a:t>
            </a:r>
          </a:p>
          <a:p>
            <a:pPr marL="285750" indent="-285750">
              <a:buFont typeface="Arial" panose="020B0604020202020204" pitchFamily="34" charset="0"/>
              <a:buChar char="•"/>
            </a:pPr>
            <a:r>
              <a:rPr lang="en-US" dirty="0" smtClean="0">
                <a:solidFill>
                  <a:schemeClr val="tx1"/>
                </a:solidFill>
              </a:rPr>
              <a:t>The Turtle Number is used to track all Activities associated with the defined turtle.</a:t>
            </a:r>
          </a:p>
        </p:txBody>
      </p:sp>
    </p:spTree>
    <p:extLst>
      <p:ext uri="{BB962C8B-B14F-4D97-AF65-F5344CB8AC3E}">
        <p14:creationId xmlns:p14="http://schemas.microsoft.com/office/powerpoint/2010/main" val="76331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997" y="811577"/>
            <a:ext cx="6019800" cy="547666"/>
          </a:xfrm>
        </p:spPr>
        <p:txBody>
          <a:bodyPr>
            <a:normAutofit fontScale="90000"/>
          </a:bodyPr>
          <a:lstStyle/>
          <a:p>
            <a:r>
              <a:rPr lang="en-US" dirty="0" smtClean="0"/>
              <a:t>Manage Users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8085" y="2812885"/>
            <a:ext cx="5649445" cy="1215418"/>
          </a:xfrm>
          <a:prstGeom prst="snip2DiagRect">
            <a:avLst>
              <a:gd name="adj1" fmla="val 0"/>
              <a:gd name="adj2" fmla="val 0"/>
            </a:avLst>
          </a:prstGeom>
        </p:spPr>
      </p:pic>
      <p:sp>
        <p:nvSpPr>
          <p:cNvPr id="4" name="Text Placeholder 3"/>
          <p:cNvSpPr>
            <a:spLocks noGrp="1"/>
          </p:cNvSpPr>
          <p:nvPr>
            <p:ph type="body" sz="half" idx="2"/>
          </p:nvPr>
        </p:nvSpPr>
        <p:spPr>
          <a:xfrm>
            <a:off x="5619409" y="1515763"/>
            <a:ext cx="6021388" cy="4489622"/>
          </a:xfrm>
        </p:spPr>
        <p:txBody>
          <a:bodyPr>
            <a:normAutofit/>
          </a:bodyPr>
          <a:lstStyle/>
          <a:p>
            <a:r>
              <a:rPr lang="en-US" dirty="0" smtClean="0">
                <a:solidFill>
                  <a:schemeClr val="tx1"/>
                </a:solidFill>
              </a:rPr>
              <a:t>Manage all Users, and what they have access to:</a:t>
            </a:r>
          </a:p>
          <a:p>
            <a:pPr marL="285750" indent="-285750">
              <a:buFont typeface="Arial" panose="020B0604020202020204" pitchFamily="34" charset="0"/>
              <a:buChar char="•"/>
            </a:pPr>
            <a:r>
              <a:rPr lang="en-US" dirty="0" smtClean="0">
                <a:solidFill>
                  <a:schemeClr val="tx1"/>
                </a:solidFill>
              </a:rPr>
              <a:t>Assign Users to Roles</a:t>
            </a:r>
          </a:p>
          <a:p>
            <a:pPr marL="742950" lvl="1" indent="-285750">
              <a:buFont typeface="Arial" panose="020B0604020202020204" pitchFamily="34" charset="0"/>
              <a:buChar char="•"/>
            </a:pPr>
            <a:r>
              <a:rPr lang="en-US" dirty="0" smtClean="0">
                <a:solidFill>
                  <a:schemeClr val="tx1"/>
                </a:solidFill>
              </a:rPr>
              <a:t>Admins</a:t>
            </a:r>
          </a:p>
          <a:p>
            <a:pPr marL="1200150" lvl="2" indent="-285750">
              <a:buFont typeface="Arial" panose="020B0604020202020204" pitchFamily="34" charset="0"/>
              <a:buChar char="•"/>
            </a:pPr>
            <a:r>
              <a:rPr lang="en-US" dirty="0" smtClean="0">
                <a:solidFill>
                  <a:schemeClr val="tx1"/>
                </a:solidFill>
              </a:rPr>
              <a:t>Administrators can manage all records for all years, as well as modify the admin-level data (Addresses, Projects, Turtles, etc.)</a:t>
            </a:r>
          </a:p>
          <a:p>
            <a:pPr marL="742950" lvl="1" indent="-285750">
              <a:buFont typeface="Arial" panose="020B0604020202020204" pitchFamily="34" charset="0"/>
              <a:buChar char="•"/>
            </a:pPr>
            <a:r>
              <a:rPr lang="en-US" dirty="0" smtClean="0">
                <a:solidFill>
                  <a:schemeClr val="tx1"/>
                </a:solidFill>
              </a:rPr>
              <a:t>Interns</a:t>
            </a:r>
          </a:p>
          <a:p>
            <a:pPr marL="1200150" lvl="2" indent="-285750">
              <a:buFont typeface="Arial" panose="020B0604020202020204" pitchFamily="34" charset="0"/>
              <a:buChar char="•"/>
            </a:pPr>
            <a:r>
              <a:rPr lang="en-US" dirty="0" smtClean="0">
                <a:solidFill>
                  <a:schemeClr val="tx1"/>
                </a:solidFill>
              </a:rPr>
              <a:t>Interns can add and modify Activities for the current year. They can view prior Activities, but cannot make any modifications – nor can they modify records that have been approved by an Admin.</a:t>
            </a:r>
          </a:p>
          <a:p>
            <a:pPr marL="742950" lvl="1" indent="-285750">
              <a:buFont typeface="Arial" panose="020B0604020202020204" pitchFamily="34" charset="0"/>
              <a:buChar char="•"/>
            </a:pPr>
            <a:r>
              <a:rPr lang="en-US" dirty="0" smtClean="0">
                <a:solidFill>
                  <a:schemeClr val="tx1"/>
                </a:solidFill>
              </a:rPr>
              <a:t>Volunteers</a:t>
            </a:r>
          </a:p>
          <a:p>
            <a:pPr marL="1200150" lvl="2" indent="-285750">
              <a:buFont typeface="Arial" panose="020B0604020202020204" pitchFamily="34" charset="0"/>
              <a:buChar char="•"/>
            </a:pPr>
            <a:r>
              <a:rPr lang="en-US" dirty="0" smtClean="0">
                <a:solidFill>
                  <a:schemeClr val="tx1"/>
                </a:solidFill>
              </a:rPr>
              <a:t>Volunteers can only view activities.</a:t>
            </a:r>
          </a:p>
          <a:p>
            <a:pPr marL="742950" lvl="1" indent="-285750">
              <a:buFont typeface="Arial" panose="020B0604020202020204" pitchFamily="34" charset="0"/>
              <a:buChar char="•"/>
            </a:pPr>
            <a:r>
              <a:rPr lang="en-US" dirty="0" smtClean="0">
                <a:solidFill>
                  <a:schemeClr val="tx1"/>
                </a:solidFill>
              </a:rPr>
              <a:t>Test Account</a:t>
            </a:r>
          </a:p>
          <a:p>
            <a:pPr marL="1200150" lvl="2" indent="-285750">
              <a:buFont typeface="Arial" panose="020B0604020202020204" pitchFamily="34" charset="0"/>
              <a:buChar char="•"/>
            </a:pPr>
            <a:r>
              <a:rPr lang="en-US" dirty="0" smtClean="0">
                <a:solidFill>
                  <a:schemeClr val="tx1"/>
                </a:solidFill>
              </a:rPr>
              <a:t>Users assigned to the Test Account Role can add and modify records (like an Intern), but the records are flagged as “test”, and are not included in searches, reports, etc. This Role is helpful for training users on the new system.</a:t>
            </a:r>
          </a:p>
          <a:p>
            <a:pPr marL="285750" indent="-285750">
              <a:buFont typeface="Arial" panose="020B0604020202020204" pitchFamily="34" charset="0"/>
              <a:buChar char="•"/>
            </a:pPr>
            <a:r>
              <a:rPr lang="en-US" dirty="0" smtClean="0">
                <a:solidFill>
                  <a:schemeClr val="tx1"/>
                </a:solidFill>
              </a:rPr>
              <a:t>Enable, disable, and remove specific Users.</a:t>
            </a:r>
          </a:p>
        </p:txBody>
      </p:sp>
    </p:spTree>
    <p:extLst>
      <p:ext uri="{BB962C8B-B14F-4D97-AF65-F5344CB8AC3E}">
        <p14:creationId xmlns:p14="http://schemas.microsoft.com/office/powerpoint/2010/main" val="90489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prestige"/>
      </p:transition>
    </mc:Choice>
    <mc:Fallback xmlns="">
      <p:transition spd="slow" advTm="2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012" y="1025761"/>
            <a:ext cx="6019800" cy="1143000"/>
          </a:xfrm>
        </p:spPr>
        <p:txBody>
          <a:bodyPr/>
          <a:lstStyle/>
          <a:p>
            <a:r>
              <a:rPr lang="en-US" dirty="0" smtClean="0"/>
              <a:t>Approve activities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1609" y="1367704"/>
            <a:ext cx="5093597" cy="4005350"/>
          </a:xfrm>
          <a:prstGeom prst="snip2DiagRect">
            <a:avLst>
              <a:gd name="adj1" fmla="val 0"/>
              <a:gd name="adj2" fmla="val 0"/>
            </a:avLst>
          </a:prstGeom>
        </p:spPr>
      </p:pic>
      <p:sp>
        <p:nvSpPr>
          <p:cNvPr id="4" name="Text Placeholder 3"/>
          <p:cNvSpPr>
            <a:spLocks noGrp="1"/>
          </p:cNvSpPr>
          <p:nvPr>
            <p:ph type="body" sz="half" idx="2"/>
          </p:nvPr>
        </p:nvSpPr>
        <p:spPr>
          <a:xfrm>
            <a:off x="5670424" y="2496064"/>
            <a:ext cx="6021388" cy="4184821"/>
          </a:xfrm>
        </p:spPr>
        <p:txBody>
          <a:bodyPr>
            <a:normAutofit/>
          </a:bodyPr>
          <a:lstStyle/>
          <a:p>
            <a:r>
              <a:rPr lang="en-US" dirty="0" smtClean="0">
                <a:solidFill>
                  <a:schemeClr val="tx1"/>
                </a:solidFill>
              </a:rPr>
              <a:t>Administrators can easily approve Activities:</a:t>
            </a:r>
          </a:p>
          <a:p>
            <a:pPr marL="285750" indent="-285750">
              <a:buFont typeface="Arial" panose="020B0604020202020204" pitchFamily="34" charset="0"/>
              <a:buChar char="•"/>
            </a:pPr>
            <a:r>
              <a:rPr lang="en-US" dirty="0" smtClean="0">
                <a:solidFill>
                  <a:schemeClr val="tx1"/>
                </a:solidFill>
              </a:rPr>
              <a:t>Once an Activity has been approved, it cannot be modified (except by Admins).</a:t>
            </a:r>
          </a:p>
          <a:p>
            <a:pPr marL="285750" indent="-285750">
              <a:buFont typeface="Arial" panose="020B0604020202020204" pitchFamily="34" charset="0"/>
              <a:buChar char="•"/>
            </a:pPr>
            <a:r>
              <a:rPr lang="en-US" dirty="0" smtClean="0">
                <a:solidFill>
                  <a:schemeClr val="tx1"/>
                </a:solidFill>
              </a:rPr>
              <a:t>Search for a specific subset of unapproved Activities (i.e.: a specific Key, Zone, or Date-Range).</a:t>
            </a:r>
          </a:p>
          <a:p>
            <a:pPr marL="285750" indent="-285750">
              <a:buFont typeface="Arial" panose="020B0604020202020204" pitchFamily="34" charset="0"/>
              <a:buChar char="•"/>
            </a:pPr>
            <a:r>
              <a:rPr lang="en-US" dirty="0" smtClean="0">
                <a:solidFill>
                  <a:schemeClr val="tx1"/>
                </a:solidFill>
              </a:rPr>
              <a:t>Quickly see all details for each Activity, including map/location and all associated data.</a:t>
            </a:r>
          </a:p>
          <a:p>
            <a:pPr marL="285750" indent="-285750">
              <a:buFont typeface="Arial" panose="020B0604020202020204" pitchFamily="34" charset="0"/>
              <a:buChar char="•"/>
            </a:pPr>
            <a:r>
              <a:rPr lang="en-US" dirty="0" smtClean="0">
                <a:solidFill>
                  <a:schemeClr val="tx1"/>
                </a:solidFill>
              </a:rPr>
              <a:t>Approve multiple Activities with a single action </a:t>
            </a:r>
            <a:r>
              <a:rPr lang="en-US" dirty="0" smtClean="0"/>
              <a:t>with </a:t>
            </a:r>
            <a:r>
              <a:rPr lang="en-US" dirty="0" smtClean="0">
                <a:solidFill>
                  <a:schemeClr val="tx1"/>
                </a:solidFill>
              </a:rPr>
              <a:t>“Approve All Selected”.</a:t>
            </a:r>
          </a:p>
        </p:txBody>
      </p:sp>
    </p:spTree>
    <p:extLst>
      <p:ext uri="{BB962C8B-B14F-4D97-AF65-F5344CB8AC3E}">
        <p14:creationId xmlns:p14="http://schemas.microsoft.com/office/powerpoint/2010/main" val="318397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prestige"/>
      </p:transition>
    </mc:Choice>
    <mc:Fallback xmlns="">
      <p:transition spd="slow" advTm="2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677" y="1215231"/>
            <a:ext cx="6019800" cy="1143000"/>
          </a:xfrm>
        </p:spPr>
        <p:txBody>
          <a:bodyPr>
            <a:normAutofit fontScale="90000"/>
          </a:bodyPr>
          <a:lstStyle/>
          <a:p>
            <a:r>
              <a:rPr lang="en-US" dirty="0" smtClean="0"/>
              <a:t>View and Modify Activities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26324" y="1578118"/>
            <a:ext cx="5069459" cy="4455735"/>
          </a:xfrm>
          <a:prstGeom prst="snip2DiagRect">
            <a:avLst>
              <a:gd name="adj1" fmla="val 0"/>
              <a:gd name="adj2" fmla="val 0"/>
            </a:avLst>
          </a:prstGeom>
        </p:spPr>
      </p:pic>
      <p:sp>
        <p:nvSpPr>
          <p:cNvPr id="4" name="Text Placeholder 3"/>
          <p:cNvSpPr>
            <a:spLocks noGrp="1"/>
          </p:cNvSpPr>
          <p:nvPr>
            <p:ph type="body" sz="half" idx="2"/>
          </p:nvPr>
        </p:nvSpPr>
        <p:spPr>
          <a:xfrm>
            <a:off x="5728089" y="2552734"/>
            <a:ext cx="6021388" cy="2892477"/>
          </a:xfrm>
        </p:spPr>
        <p:txBody>
          <a:bodyPr>
            <a:normAutofit fontScale="92500"/>
          </a:bodyPr>
          <a:lstStyle/>
          <a:p>
            <a:r>
              <a:rPr lang="en-US" dirty="0" smtClean="0">
                <a:solidFill>
                  <a:schemeClr val="tx1"/>
                </a:solidFill>
              </a:rPr>
              <a:t>View all associated data with any Activity on a single page:</a:t>
            </a:r>
          </a:p>
          <a:p>
            <a:pPr marL="285750" indent="-285750">
              <a:buFont typeface="Arial" panose="020B0604020202020204" pitchFamily="34" charset="0"/>
              <a:buChar char="•"/>
            </a:pPr>
            <a:r>
              <a:rPr lang="en-US" dirty="0" smtClean="0">
                <a:solidFill>
                  <a:schemeClr val="tx1"/>
                </a:solidFill>
              </a:rPr>
              <a:t>Using the “Activity Data” dropdown, you can select any of the defined data (Depredations, Drops/Hatches, Water Damages, etc.)</a:t>
            </a:r>
          </a:p>
          <a:p>
            <a:pPr marL="285750" indent="-285750">
              <a:buFont typeface="Arial" panose="020B0604020202020204" pitchFamily="34" charset="0"/>
              <a:buChar char="•"/>
            </a:pPr>
            <a:r>
              <a:rPr lang="en-US" dirty="0" smtClean="0">
                <a:solidFill>
                  <a:schemeClr val="tx1"/>
                </a:solidFill>
              </a:rPr>
              <a:t>View an embedded map using geolocation based on the entered latitude and longitude to see exactly where the Activity is located.</a:t>
            </a:r>
          </a:p>
          <a:p>
            <a:pPr marL="285750" indent="-285750">
              <a:buFont typeface="Arial" panose="020B0604020202020204" pitchFamily="34" charset="0"/>
              <a:buChar char="•"/>
            </a:pPr>
            <a:r>
              <a:rPr lang="en-US" dirty="0" smtClean="0">
                <a:solidFill>
                  <a:schemeClr val="tx1"/>
                </a:solidFill>
              </a:rPr>
              <a:t>The Info Panel (bottom left area) displays read-only data that is calculated “on-the-fly” for each Activity (Days Since Observed, Assigned Project, Samples Collected, etc.).</a:t>
            </a:r>
          </a:p>
          <a:p>
            <a:pPr marL="285750" indent="-285750">
              <a:buFont typeface="Arial" panose="020B0604020202020204" pitchFamily="34" charset="0"/>
              <a:buChar char="•"/>
            </a:pPr>
            <a:r>
              <a:rPr lang="en-US" dirty="0" smtClean="0"/>
              <a:t>Record “status” is automatically calculated each time any Activity is loaded (based on numerous factors – i.e. “Excavated” changes the status from “Active” to “Inactive”).</a:t>
            </a:r>
            <a:endParaRPr lang="en-US" dirty="0" smtClean="0">
              <a:solidFill>
                <a:schemeClr val="tx1"/>
              </a:solidFill>
            </a:endParaRPr>
          </a:p>
        </p:txBody>
      </p:sp>
    </p:spTree>
    <p:extLst>
      <p:ext uri="{BB962C8B-B14F-4D97-AF65-F5344CB8AC3E}">
        <p14:creationId xmlns:p14="http://schemas.microsoft.com/office/powerpoint/2010/main" val="2841981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32" y="1014630"/>
            <a:ext cx="6019800" cy="1143000"/>
          </a:xfrm>
        </p:spPr>
        <p:txBody>
          <a:bodyPr/>
          <a:lstStyle/>
          <a:p>
            <a:r>
              <a:rPr lang="en-US" dirty="0" smtClean="0"/>
              <a:t>Mobile Access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5111" y="137938"/>
            <a:ext cx="2270575" cy="4620174"/>
          </a:xfrm>
          <a:prstGeom prst="snip2DiagRect">
            <a:avLst>
              <a:gd name="adj1" fmla="val 0"/>
              <a:gd name="adj2" fmla="val 0"/>
            </a:avLst>
          </a:prstGeom>
        </p:spPr>
      </p:pic>
      <p:sp>
        <p:nvSpPr>
          <p:cNvPr id="4" name="Text Placeholder 3"/>
          <p:cNvSpPr>
            <a:spLocks noGrp="1"/>
          </p:cNvSpPr>
          <p:nvPr>
            <p:ph type="body" sz="half" idx="2"/>
          </p:nvPr>
        </p:nvSpPr>
        <p:spPr>
          <a:xfrm>
            <a:off x="5868132" y="2343895"/>
            <a:ext cx="6021388" cy="2550757"/>
          </a:xfrm>
        </p:spPr>
        <p:txBody>
          <a:bodyPr>
            <a:normAutofit/>
          </a:bodyPr>
          <a:lstStyle/>
          <a:p>
            <a:r>
              <a:rPr lang="en-US" dirty="0" smtClean="0">
                <a:solidFill>
                  <a:schemeClr val="tx1"/>
                </a:solidFill>
              </a:rPr>
              <a:t>View and enter data directly from the field:</a:t>
            </a:r>
          </a:p>
          <a:p>
            <a:pPr marL="285750" indent="-285750">
              <a:buFont typeface="Arial" panose="020B0604020202020204" pitchFamily="34" charset="0"/>
              <a:buChar char="•"/>
            </a:pPr>
            <a:r>
              <a:rPr lang="en-US" dirty="0" smtClean="0">
                <a:solidFill>
                  <a:schemeClr val="tx1"/>
                </a:solidFill>
              </a:rPr>
              <a:t>Access </a:t>
            </a:r>
            <a:r>
              <a:rPr lang="en-US" u="sng" dirty="0" smtClean="0">
                <a:solidFill>
                  <a:schemeClr val="tx1"/>
                </a:solidFill>
              </a:rPr>
              <a:t>all</a:t>
            </a:r>
            <a:r>
              <a:rPr lang="en-US" dirty="0" smtClean="0">
                <a:solidFill>
                  <a:schemeClr val="tx1"/>
                </a:solidFill>
              </a:rPr>
              <a:t> functionality and data with any mobile device (iPhone, iPad, Android, etc.)</a:t>
            </a:r>
          </a:p>
          <a:p>
            <a:pPr marL="285750" indent="-285750">
              <a:buFont typeface="Arial" panose="020B0604020202020204" pitchFamily="34" charset="0"/>
              <a:buChar char="•"/>
            </a:pPr>
            <a:r>
              <a:rPr lang="en-US" dirty="0" smtClean="0">
                <a:solidFill>
                  <a:schemeClr val="tx1"/>
                </a:solidFill>
              </a:rPr>
              <a:t>Lookup Activity details, enter new Activities, view reports, verify GPS coordinates – all from your mobile device.</a:t>
            </a:r>
          </a:p>
          <a:p>
            <a:pPr marL="285750" indent="-285750">
              <a:buFont typeface="Arial" panose="020B0604020202020204" pitchFamily="34" charset="0"/>
              <a:buChar char="•"/>
            </a:pPr>
            <a:r>
              <a:rPr lang="en-US" dirty="0">
                <a:solidFill>
                  <a:schemeClr val="tx1"/>
                </a:solidFill>
              </a:rPr>
              <a:t>Mobile-friendly versions of the most-used pages</a:t>
            </a:r>
          </a:p>
          <a:p>
            <a:endParaRPr lang="en-US" dirty="0" smtClean="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873" y="197938"/>
            <a:ext cx="2461801" cy="50025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298" y="1892111"/>
            <a:ext cx="3401482" cy="4867034"/>
          </a:xfrm>
          <a:prstGeom prst="rect">
            <a:avLst/>
          </a:prstGeom>
        </p:spPr>
      </p:pic>
    </p:spTree>
    <p:extLst>
      <p:ext uri="{BB962C8B-B14F-4D97-AF65-F5344CB8AC3E}">
        <p14:creationId xmlns:p14="http://schemas.microsoft.com/office/powerpoint/2010/main" val="80391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181" y="0"/>
            <a:ext cx="6019800" cy="1143000"/>
          </a:xfrm>
        </p:spPr>
        <p:txBody>
          <a:bodyPr/>
          <a:lstStyle/>
          <a:p>
            <a:r>
              <a:rPr lang="en-US" dirty="0" smtClean="0"/>
              <a:t>Quickly Find </a:t>
            </a:r>
            <a:r>
              <a:rPr lang="en-US" dirty="0"/>
              <a:t>Y</a:t>
            </a:r>
            <a:r>
              <a:rPr lang="en-US" dirty="0" smtClean="0"/>
              <a:t>our Data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29458" y="1051813"/>
            <a:ext cx="5427989" cy="4195689"/>
          </a:xfrm>
          <a:prstGeom prst="snip2DiagRect">
            <a:avLst>
              <a:gd name="adj1" fmla="val 0"/>
              <a:gd name="adj2" fmla="val 0"/>
            </a:avLst>
          </a:prstGeom>
        </p:spPr>
      </p:pic>
      <p:sp>
        <p:nvSpPr>
          <p:cNvPr id="4" name="Text Placeholder 3"/>
          <p:cNvSpPr>
            <a:spLocks noGrp="1"/>
          </p:cNvSpPr>
          <p:nvPr>
            <p:ph type="body" sz="half" idx="2"/>
          </p:nvPr>
        </p:nvSpPr>
        <p:spPr>
          <a:xfrm>
            <a:off x="5835181" y="1329265"/>
            <a:ext cx="6021388" cy="5141406"/>
          </a:xfrm>
        </p:spPr>
        <p:txBody>
          <a:bodyPr>
            <a:normAutofit/>
          </a:bodyPr>
          <a:lstStyle/>
          <a:p>
            <a:r>
              <a:rPr lang="en-US" dirty="0" smtClean="0">
                <a:solidFill>
                  <a:schemeClr val="tx1"/>
                </a:solidFill>
              </a:rPr>
              <a:t>Simple, streamlined search page to quickly find the Activities you are looking for:</a:t>
            </a:r>
          </a:p>
          <a:p>
            <a:pPr marL="285750" indent="-285750">
              <a:buFont typeface="Arial" panose="020B0604020202020204" pitchFamily="34" charset="0"/>
              <a:buChar char="•"/>
            </a:pPr>
            <a:r>
              <a:rPr lang="en-US" dirty="0" smtClean="0">
                <a:solidFill>
                  <a:schemeClr val="tx1"/>
                </a:solidFill>
              </a:rPr>
              <a:t>Search for specific data:</a:t>
            </a:r>
          </a:p>
          <a:p>
            <a:pPr marL="742950" lvl="1" indent="-285750">
              <a:buFont typeface="Arial" panose="020B0604020202020204" pitchFamily="34" charset="0"/>
              <a:buChar char="•"/>
            </a:pPr>
            <a:r>
              <a:rPr lang="en-US" dirty="0" smtClean="0">
                <a:solidFill>
                  <a:schemeClr val="tx1"/>
                </a:solidFill>
              </a:rPr>
              <a:t>Activity Type (Nest, False Crawl, etc.)</a:t>
            </a:r>
          </a:p>
          <a:p>
            <a:pPr marL="742950" lvl="1" indent="-285750">
              <a:buFont typeface="Arial" panose="020B0604020202020204" pitchFamily="34" charset="0"/>
              <a:buChar char="•"/>
            </a:pPr>
            <a:r>
              <a:rPr lang="en-US" dirty="0" smtClean="0">
                <a:solidFill>
                  <a:schemeClr val="tx1"/>
                </a:solidFill>
              </a:rPr>
              <a:t>Key and/or Zone</a:t>
            </a:r>
          </a:p>
          <a:p>
            <a:pPr marL="742950" lvl="1" indent="-285750">
              <a:buFont typeface="Arial" panose="020B0604020202020204" pitchFamily="34" charset="0"/>
              <a:buChar char="•"/>
            </a:pPr>
            <a:r>
              <a:rPr lang="en-US" dirty="0" smtClean="0">
                <a:solidFill>
                  <a:schemeClr val="tx1"/>
                </a:solidFill>
              </a:rPr>
              <a:t>Date Range</a:t>
            </a:r>
          </a:p>
          <a:p>
            <a:pPr marL="285750" indent="-285750">
              <a:buFont typeface="Arial" panose="020B0604020202020204" pitchFamily="34" charset="0"/>
              <a:buChar char="•"/>
            </a:pPr>
            <a:r>
              <a:rPr lang="en-US" dirty="0" smtClean="0">
                <a:solidFill>
                  <a:schemeClr val="tx1"/>
                </a:solidFill>
              </a:rPr>
              <a:t>Easily search for text in numerous fields with a single entry:</a:t>
            </a:r>
          </a:p>
          <a:p>
            <a:pPr marL="742950" lvl="1" indent="-285750">
              <a:buFont typeface="Arial" panose="020B0604020202020204" pitchFamily="34" charset="0"/>
              <a:buChar char="•"/>
            </a:pPr>
            <a:r>
              <a:rPr lang="en-US" dirty="0" smtClean="0">
                <a:solidFill>
                  <a:schemeClr val="tx1"/>
                </a:solidFill>
              </a:rPr>
              <a:t>Activity ID</a:t>
            </a:r>
          </a:p>
          <a:p>
            <a:pPr marL="742950" lvl="1" indent="-285750">
              <a:buFont typeface="Arial" panose="020B0604020202020204" pitchFamily="34" charset="0"/>
              <a:buChar char="•"/>
            </a:pPr>
            <a:r>
              <a:rPr lang="en-US" dirty="0" smtClean="0">
                <a:solidFill>
                  <a:schemeClr val="tx1"/>
                </a:solidFill>
              </a:rPr>
              <a:t>Observer</a:t>
            </a:r>
          </a:p>
          <a:p>
            <a:pPr marL="742950" lvl="1" indent="-285750">
              <a:buFont typeface="Arial" panose="020B0604020202020204" pitchFamily="34" charset="0"/>
              <a:buChar char="•"/>
            </a:pPr>
            <a:r>
              <a:rPr lang="en-US" dirty="0" smtClean="0">
                <a:solidFill>
                  <a:schemeClr val="tx1"/>
                </a:solidFill>
              </a:rPr>
              <a:t>Key Name</a:t>
            </a:r>
          </a:p>
          <a:p>
            <a:pPr marL="742950" lvl="1" indent="-285750">
              <a:buFont typeface="Arial" panose="020B0604020202020204" pitchFamily="34" charset="0"/>
              <a:buChar char="•"/>
            </a:pPr>
            <a:r>
              <a:rPr lang="en-US" dirty="0" smtClean="0">
                <a:solidFill>
                  <a:schemeClr val="tx1"/>
                </a:solidFill>
              </a:rPr>
              <a:t>Address</a:t>
            </a:r>
          </a:p>
          <a:p>
            <a:pPr marL="742950" lvl="1" indent="-285750">
              <a:buFont typeface="Arial" panose="020B0604020202020204" pitchFamily="34" charset="0"/>
              <a:buChar char="•"/>
            </a:pPr>
            <a:r>
              <a:rPr lang="en-US" dirty="0" smtClean="0">
                <a:solidFill>
                  <a:schemeClr val="tx1"/>
                </a:solidFill>
              </a:rPr>
              <a:t>Hotel</a:t>
            </a:r>
          </a:p>
          <a:p>
            <a:pPr marL="742950" lvl="1" indent="-285750">
              <a:buFont typeface="Arial" panose="020B0604020202020204" pitchFamily="34" charset="0"/>
              <a:buChar char="•"/>
            </a:pPr>
            <a:r>
              <a:rPr lang="en-US" dirty="0" smtClean="0">
                <a:solidFill>
                  <a:schemeClr val="tx1"/>
                </a:solidFill>
              </a:rPr>
              <a:t>Latitude/Longitude</a:t>
            </a:r>
          </a:p>
          <a:p>
            <a:pPr marL="742950" lvl="1" indent="-285750">
              <a:buFont typeface="Arial" panose="020B0604020202020204" pitchFamily="34" charset="0"/>
              <a:buChar char="•"/>
            </a:pPr>
            <a:r>
              <a:rPr lang="en-US" dirty="0" smtClean="0">
                <a:solidFill>
                  <a:schemeClr val="tx1"/>
                </a:solidFill>
              </a:rPr>
              <a:t>Turtle Name/Number</a:t>
            </a:r>
          </a:p>
          <a:p>
            <a:pPr marL="742950" lvl="1" indent="-285750">
              <a:buFont typeface="Arial" panose="020B0604020202020204" pitchFamily="34" charset="0"/>
              <a:buChar char="•"/>
            </a:pPr>
            <a:r>
              <a:rPr lang="en-US" dirty="0" smtClean="0">
                <a:solidFill>
                  <a:schemeClr val="tx1"/>
                </a:solidFill>
              </a:rPr>
              <a:t>Nest Name</a:t>
            </a:r>
          </a:p>
          <a:p>
            <a:pPr marL="285750" indent="-285750">
              <a:buFont typeface="Arial" panose="020B0604020202020204" pitchFamily="34" charset="0"/>
              <a:buChar char="•"/>
            </a:pPr>
            <a:r>
              <a:rPr lang="en-US" dirty="0" smtClean="0">
                <a:solidFill>
                  <a:schemeClr val="tx1"/>
                </a:solidFill>
              </a:rPr>
              <a:t>Display a map of all Activities matching your search.</a:t>
            </a:r>
          </a:p>
        </p:txBody>
      </p:sp>
    </p:spTree>
    <p:extLst>
      <p:ext uri="{BB962C8B-B14F-4D97-AF65-F5344CB8AC3E}">
        <p14:creationId xmlns:p14="http://schemas.microsoft.com/office/powerpoint/2010/main" val="290431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663" y="1224531"/>
            <a:ext cx="4036845" cy="1143000"/>
          </a:xfrm>
        </p:spPr>
        <p:txBody>
          <a:bodyPr/>
          <a:lstStyle/>
          <a:p>
            <a:pPr algn="ctr"/>
            <a:r>
              <a:rPr lang="en-US" dirty="0" smtClean="0"/>
              <a:t>Validation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1193" y="268076"/>
            <a:ext cx="3621660" cy="2137373"/>
          </a:xfrm>
          <a:prstGeom prst="snip2DiagRect">
            <a:avLst>
              <a:gd name="adj1" fmla="val 0"/>
              <a:gd name="adj2" fmla="val 0"/>
            </a:avLst>
          </a:prstGeom>
        </p:spPr>
      </p:pic>
      <p:sp>
        <p:nvSpPr>
          <p:cNvPr id="4" name="Text Placeholder 3"/>
          <p:cNvSpPr>
            <a:spLocks noGrp="1"/>
          </p:cNvSpPr>
          <p:nvPr>
            <p:ph type="body" sz="half" idx="2"/>
          </p:nvPr>
        </p:nvSpPr>
        <p:spPr>
          <a:xfrm>
            <a:off x="3508640" y="2643035"/>
            <a:ext cx="6021388" cy="2550757"/>
          </a:xfrm>
        </p:spPr>
        <p:txBody>
          <a:bodyPr>
            <a:normAutofit/>
          </a:bodyPr>
          <a:lstStyle/>
          <a:p>
            <a:r>
              <a:rPr lang="en-US" dirty="0" smtClean="0">
                <a:solidFill>
                  <a:schemeClr val="tx1"/>
                </a:solidFill>
              </a:rPr>
              <a:t>Automatically validate all data to ensure only accurate data is saved to your database:</a:t>
            </a:r>
          </a:p>
          <a:p>
            <a:pPr marL="285750" indent="-285750">
              <a:buFont typeface="Arial" panose="020B0604020202020204" pitchFamily="34" charset="0"/>
              <a:buChar char="•"/>
            </a:pPr>
            <a:r>
              <a:rPr lang="en-US" dirty="0" smtClean="0">
                <a:solidFill>
                  <a:schemeClr val="tx1"/>
                </a:solidFill>
              </a:rPr>
              <a:t>Popup messages let you know if a save was successful (passed validation) or unsuccessful (failed validation).</a:t>
            </a:r>
          </a:p>
          <a:p>
            <a:pPr marL="285750" indent="-285750">
              <a:buFont typeface="Arial" panose="020B0604020202020204" pitchFamily="34" charset="0"/>
              <a:buChar char="•"/>
            </a:pPr>
            <a:r>
              <a:rPr lang="en-US" dirty="0" smtClean="0">
                <a:solidFill>
                  <a:schemeClr val="tx1"/>
                </a:solidFill>
              </a:rPr>
              <a:t>Automatically display the “next step” based on the saved data.</a:t>
            </a:r>
          </a:p>
          <a:p>
            <a:pPr marL="285750" indent="-285750">
              <a:buFont typeface="Arial" panose="020B0604020202020204" pitchFamily="34" charset="0"/>
              <a:buChar char="•"/>
            </a:pPr>
            <a:r>
              <a:rPr lang="en-US" dirty="0" smtClean="0">
                <a:solidFill>
                  <a:schemeClr val="tx1"/>
                </a:solidFill>
              </a:rPr>
              <a:t>Prompt for confirmations when the user needs to verify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93" y="4538334"/>
            <a:ext cx="3281156" cy="2134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456" y="268076"/>
            <a:ext cx="3537664" cy="20994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5999" y="4913407"/>
            <a:ext cx="3698929" cy="1747304"/>
          </a:xfrm>
          <a:prstGeom prst="rect">
            <a:avLst/>
          </a:prstGeom>
        </p:spPr>
      </p:pic>
    </p:spTree>
    <p:extLst>
      <p:ext uri="{BB962C8B-B14F-4D97-AF65-F5344CB8AC3E}">
        <p14:creationId xmlns:p14="http://schemas.microsoft.com/office/powerpoint/2010/main" val="59739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941" y="65347"/>
            <a:ext cx="5462418" cy="516924"/>
          </a:xfrm>
        </p:spPr>
        <p:txBody>
          <a:bodyPr>
            <a:normAutofit fontScale="90000"/>
          </a:bodyPr>
          <a:lstStyle/>
          <a:p>
            <a:r>
              <a:rPr lang="en-US" dirty="0" smtClean="0"/>
              <a:t>Reports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9690" y="65347"/>
            <a:ext cx="5555322" cy="3416108"/>
          </a:xfrm>
          <a:prstGeom prst="snip2DiagRect">
            <a:avLst>
              <a:gd name="adj1" fmla="val 0"/>
              <a:gd name="adj2" fmla="val 0"/>
            </a:avLst>
          </a:prstGeom>
        </p:spPr>
      </p:pic>
      <p:sp>
        <p:nvSpPr>
          <p:cNvPr id="4" name="Text Placeholder 3"/>
          <p:cNvSpPr>
            <a:spLocks noGrp="1"/>
          </p:cNvSpPr>
          <p:nvPr>
            <p:ph type="body" sz="half" idx="2"/>
          </p:nvPr>
        </p:nvSpPr>
        <p:spPr>
          <a:xfrm>
            <a:off x="6474941" y="768535"/>
            <a:ext cx="5464006" cy="6020173"/>
          </a:xfrm>
        </p:spPr>
        <p:txBody>
          <a:bodyPr>
            <a:normAutofit/>
          </a:bodyPr>
          <a:lstStyle/>
          <a:p>
            <a:r>
              <a:rPr lang="en-US" dirty="0" smtClean="0">
                <a:solidFill>
                  <a:schemeClr val="tx1"/>
                </a:solidFill>
              </a:rPr>
              <a:t>Quickly generate, print, and export reports for your data:</a:t>
            </a:r>
          </a:p>
          <a:p>
            <a:pPr marL="285750" indent="-285750">
              <a:buFont typeface="Arial" panose="020B0604020202020204" pitchFamily="34" charset="0"/>
              <a:buChar char="•"/>
            </a:pPr>
            <a:r>
              <a:rPr lang="en-US" dirty="0" smtClean="0">
                <a:solidFill>
                  <a:schemeClr val="tx1"/>
                </a:solidFill>
              </a:rPr>
              <a:t>Monitored Report</a:t>
            </a:r>
          </a:p>
          <a:p>
            <a:pPr marL="742950" lvl="1" indent="-285750">
              <a:buFont typeface="Arial" panose="020B0604020202020204" pitchFamily="34" charset="0"/>
              <a:buChar char="•"/>
            </a:pPr>
            <a:r>
              <a:rPr lang="en-US" dirty="0">
                <a:solidFill>
                  <a:schemeClr val="tx1"/>
                </a:solidFill>
              </a:rPr>
              <a:t>This report shows the Activity Count for each Year, Key, Zone, and Activity Type - and includes sub-counts for those activities that are Monitored. </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Inventory Report</a:t>
            </a:r>
          </a:p>
          <a:p>
            <a:pPr marL="742950" lvl="1" indent="-285750">
              <a:buFont typeface="Arial" panose="020B0604020202020204" pitchFamily="34" charset="0"/>
              <a:buChar char="•"/>
            </a:pPr>
            <a:r>
              <a:rPr lang="en-US" dirty="0">
                <a:solidFill>
                  <a:schemeClr val="tx1"/>
                </a:solidFill>
              </a:rPr>
              <a:t>This report shows the Activity Count for each Year, Key, Zone, and Activity Type. You are able to drill down to the specific </a:t>
            </a:r>
            <a:r>
              <a:rPr lang="en-US" dirty="0" smtClean="0">
                <a:solidFill>
                  <a:schemeClr val="tx1"/>
                </a:solidFill>
              </a:rPr>
              <a:t>Activity, </a:t>
            </a:r>
            <a:r>
              <a:rPr lang="en-US" dirty="0">
                <a:solidFill>
                  <a:schemeClr val="tx1"/>
                </a:solidFill>
              </a:rPr>
              <a:t>and sort by any of the columns (including Latitude). The status for each activity is also displayed. You can click on an </a:t>
            </a:r>
            <a:r>
              <a:rPr lang="en-US" dirty="0" smtClean="0">
                <a:solidFill>
                  <a:schemeClr val="tx1"/>
                </a:solidFill>
              </a:rPr>
              <a:t>Activity </a:t>
            </a:r>
            <a:r>
              <a:rPr lang="en-US" dirty="0">
                <a:solidFill>
                  <a:schemeClr val="tx1"/>
                </a:solidFill>
              </a:rPr>
              <a:t>to view the associated record data. </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Zone Inventory Report</a:t>
            </a:r>
          </a:p>
          <a:p>
            <a:pPr marL="742950" lvl="1" indent="-285750">
              <a:buFont typeface="Arial" panose="020B0604020202020204" pitchFamily="34" charset="0"/>
              <a:buChar char="•"/>
            </a:pPr>
            <a:r>
              <a:rPr lang="en-US" dirty="0">
                <a:solidFill>
                  <a:schemeClr val="tx1"/>
                </a:solidFill>
              </a:rPr>
              <a:t>This report shows </a:t>
            </a:r>
            <a:r>
              <a:rPr lang="en-US" dirty="0" smtClean="0">
                <a:solidFill>
                  <a:schemeClr val="tx1"/>
                </a:solidFill>
              </a:rPr>
              <a:t>active Activities </a:t>
            </a:r>
            <a:r>
              <a:rPr lang="en-US" dirty="0">
                <a:solidFill>
                  <a:schemeClr val="tx1"/>
                </a:solidFill>
              </a:rPr>
              <a:t>for the selected Year, Key, Zone, and Activity Type. The results also include if the address is Beach Cleaned, as well as the Verified Type, and Triangulation A and B measurements. </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Daily Excavation Log</a:t>
            </a:r>
          </a:p>
          <a:p>
            <a:pPr marL="742950" lvl="1" indent="-285750">
              <a:buFont typeface="Arial" panose="020B0604020202020204" pitchFamily="34" charset="0"/>
              <a:buChar char="•"/>
            </a:pPr>
            <a:r>
              <a:rPr lang="en-US" dirty="0">
                <a:solidFill>
                  <a:schemeClr val="tx1"/>
                </a:solidFill>
              </a:rPr>
              <a:t>This report shows which activities are due to be excavated for the </a:t>
            </a:r>
            <a:r>
              <a:rPr lang="en-US" u="sng" dirty="0">
                <a:solidFill>
                  <a:schemeClr val="tx1"/>
                </a:solidFill>
              </a:rPr>
              <a:t>following day</a:t>
            </a:r>
            <a:r>
              <a:rPr lang="en-US" dirty="0">
                <a:solidFill>
                  <a:schemeClr val="tx1"/>
                </a:solidFill>
              </a:rPr>
              <a:t>, based on </a:t>
            </a:r>
            <a:r>
              <a:rPr lang="en-US" dirty="0" smtClean="0">
                <a:solidFill>
                  <a:schemeClr val="tx1"/>
                </a:solidFill>
              </a:rPr>
              <a:t>Observed and Hatch Dates. </a:t>
            </a:r>
          </a:p>
          <a:p>
            <a:pPr marL="285750" indent="-285750">
              <a:buFont typeface="Arial" panose="020B0604020202020204" pitchFamily="34" charset="0"/>
              <a:buChar char="•"/>
            </a:pPr>
            <a:r>
              <a:rPr lang="en-US" dirty="0" smtClean="0">
                <a:solidFill>
                  <a:schemeClr val="tx1"/>
                </a:solidFill>
              </a:rPr>
              <a:t>Weekly Summary</a:t>
            </a:r>
          </a:p>
          <a:p>
            <a:pPr marL="742950" lvl="1" indent="-285750">
              <a:buFont typeface="Arial" panose="020B0604020202020204" pitchFamily="34" charset="0"/>
              <a:buChar char="•"/>
            </a:pPr>
            <a:r>
              <a:rPr lang="en-US" dirty="0">
                <a:solidFill>
                  <a:schemeClr val="tx1"/>
                </a:solidFill>
              </a:rPr>
              <a:t>This report shows the weekly totals for each Key, Species, and Activity Type. You may select multiple years for comparison. </a:t>
            </a:r>
            <a:endParaRPr lang="en-US" dirty="0" smtClean="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023" y="1815714"/>
            <a:ext cx="5016730" cy="3181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65" y="3735948"/>
            <a:ext cx="4590150" cy="3052761"/>
          </a:xfrm>
          <a:prstGeom prst="rect">
            <a:avLst/>
          </a:prstGeom>
        </p:spPr>
      </p:pic>
    </p:spTree>
    <p:extLst>
      <p:ext uri="{BB962C8B-B14F-4D97-AF65-F5344CB8AC3E}">
        <p14:creationId xmlns:p14="http://schemas.microsoft.com/office/powerpoint/2010/main" val="444487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0">
        <p15:prstTrans prst="prestige"/>
      </p:transition>
    </mc:Choice>
    <mc:Fallback xmlns="">
      <p:transition spd="slow" advTm="3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32" y="1014630"/>
            <a:ext cx="6019800" cy="1143000"/>
          </a:xfrm>
        </p:spPr>
        <p:txBody>
          <a:bodyPr/>
          <a:lstStyle/>
          <a:p>
            <a:r>
              <a:rPr lang="en-US" dirty="0" smtClean="0"/>
              <a:t>Mass editor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43945" y="1185731"/>
            <a:ext cx="5303511" cy="4676157"/>
          </a:xfrm>
          <a:prstGeom prst="snip2DiagRect">
            <a:avLst>
              <a:gd name="adj1" fmla="val 0"/>
              <a:gd name="adj2" fmla="val 0"/>
            </a:avLst>
          </a:prstGeom>
        </p:spPr>
      </p:pic>
      <p:sp>
        <p:nvSpPr>
          <p:cNvPr id="4" name="Text Placeholder 3"/>
          <p:cNvSpPr>
            <a:spLocks noGrp="1"/>
          </p:cNvSpPr>
          <p:nvPr>
            <p:ph type="body" sz="half" idx="2"/>
          </p:nvPr>
        </p:nvSpPr>
        <p:spPr>
          <a:xfrm>
            <a:off x="5868132" y="2343895"/>
            <a:ext cx="6021388" cy="2550757"/>
          </a:xfrm>
        </p:spPr>
        <p:txBody>
          <a:bodyPr>
            <a:normAutofit/>
          </a:bodyPr>
          <a:lstStyle/>
          <a:p>
            <a:r>
              <a:rPr lang="en-US" dirty="0" smtClean="0">
                <a:solidFill>
                  <a:schemeClr val="tx1"/>
                </a:solidFill>
              </a:rPr>
              <a:t>Quickly add data for multiple Activities:</a:t>
            </a:r>
          </a:p>
          <a:p>
            <a:pPr marL="285750" indent="-285750">
              <a:buFont typeface="Arial" panose="020B0604020202020204" pitchFamily="34" charset="0"/>
              <a:buChar char="•"/>
            </a:pPr>
            <a:r>
              <a:rPr lang="en-US" dirty="0" smtClean="0">
                <a:solidFill>
                  <a:schemeClr val="tx1"/>
                </a:solidFill>
              </a:rPr>
              <a:t>Water Damage (useful when a storm or hurricane affects numerous Activities).</a:t>
            </a:r>
          </a:p>
          <a:p>
            <a:pPr marL="285750" indent="-285750">
              <a:buFont typeface="Arial" panose="020B0604020202020204" pitchFamily="34" charset="0"/>
              <a:buChar char="•"/>
            </a:pPr>
            <a:r>
              <a:rPr lang="en-US" dirty="0" smtClean="0">
                <a:solidFill>
                  <a:schemeClr val="tx1"/>
                </a:solidFill>
              </a:rPr>
              <a:t>Drop/Hatch (useful near the end of the season when there are multiple drops/hatches each day).</a:t>
            </a:r>
          </a:p>
          <a:p>
            <a:pPr marL="285750" indent="-285750">
              <a:buFont typeface="Arial" panose="020B0604020202020204" pitchFamily="34" charset="0"/>
              <a:buChar char="•"/>
            </a:pPr>
            <a:r>
              <a:rPr lang="en-US" dirty="0" smtClean="0">
                <a:solidFill>
                  <a:schemeClr val="tx1"/>
                </a:solidFill>
              </a:rPr>
              <a:t>Inactivate (useful to inactivate multiple Activities due to washouts, etc.).</a:t>
            </a:r>
          </a:p>
        </p:txBody>
      </p:sp>
    </p:spTree>
    <p:extLst>
      <p:ext uri="{BB962C8B-B14F-4D97-AF65-F5344CB8AC3E}">
        <p14:creationId xmlns:p14="http://schemas.microsoft.com/office/powerpoint/2010/main" val="403630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32" y="1014630"/>
            <a:ext cx="6019800" cy="1143000"/>
          </a:xfrm>
        </p:spPr>
        <p:txBody>
          <a:bodyPr/>
          <a:lstStyle/>
          <a:p>
            <a:r>
              <a:rPr lang="en-US" dirty="0" smtClean="0"/>
              <a:t>Login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29458" y="1586130"/>
            <a:ext cx="5427989" cy="3127054"/>
          </a:xfrm>
          <a:prstGeom prst="snip2DiagRect">
            <a:avLst>
              <a:gd name="adj1" fmla="val 0"/>
              <a:gd name="adj2" fmla="val 0"/>
            </a:avLst>
          </a:prstGeom>
        </p:spPr>
      </p:pic>
      <p:sp>
        <p:nvSpPr>
          <p:cNvPr id="4" name="Text Placeholder 3"/>
          <p:cNvSpPr>
            <a:spLocks noGrp="1"/>
          </p:cNvSpPr>
          <p:nvPr>
            <p:ph type="body" sz="half" idx="2"/>
          </p:nvPr>
        </p:nvSpPr>
        <p:spPr>
          <a:xfrm>
            <a:off x="5868132" y="2343895"/>
            <a:ext cx="6021388" cy="2550757"/>
          </a:xfrm>
        </p:spPr>
        <p:txBody>
          <a:bodyPr>
            <a:normAutofit/>
          </a:bodyPr>
          <a:lstStyle/>
          <a:p>
            <a:r>
              <a:rPr lang="en-US" dirty="0" smtClean="0">
                <a:solidFill>
                  <a:schemeClr val="tx1"/>
                </a:solidFill>
              </a:rPr>
              <a:t>Log into the site, and your assigned Roles are used to determine which data you have access to:</a:t>
            </a:r>
          </a:p>
          <a:p>
            <a:pPr marL="285750" indent="-285750">
              <a:buFont typeface="Arial" panose="020B0604020202020204" pitchFamily="34" charset="0"/>
              <a:buChar char="•"/>
            </a:pPr>
            <a:r>
              <a:rPr lang="en-US" dirty="0" smtClean="0">
                <a:solidFill>
                  <a:schemeClr val="tx1"/>
                </a:solidFill>
              </a:rPr>
              <a:t>Modify records</a:t>
            </a:r>
          </a:p>
          <a:p>
            <a:pPr marL="285750" indent="-285750">
              <a:buFont typeface="Arial" panose="020B0604020202020204" pitchFamily="34" charset="0"/>
              <a:buChar char="•"/>
            </a:pPr>
            <a:r>
              <a:rPr lang="en-US" dirty="0" smtClean="0">
                <a:solidFill>
                  <a:schemeClr val="tx1"/>
                </a:solidFill>
              </a:rPr>
              <a:t>Add records</a:t>
            </a:r>
          </a:p>
          <a:p>
            <a:pPr marL="285750" indent="-285750">
              <a:buFont typeface="Arial" panose="020B0604020202020204" pitchFamily="34" charset="0"/>
              <a:buChar char="•"/>
            </a:pPr>
            <a:r>
              <a:rPr lang="en-US" dirty="0" smtClean="0">
                <a:solidFill>
                  <a:schemeClr val="tx1"/>
                </a:solidFill>
              </a:rPr>
              <a:t>Modify data from previous years</a:t>
            </a:r>
          </a:p>
          <a:p>
            <a:pPr marL="285750" indent="-285750">
              <a:buFont typeface="Arial" panose="020B0604020202020204" pitchFamily="34" charset="0"/>
              <a:buChar char="•"/>
            </a:pPr>
            <a:r>
              <a:rPr lang="en-US" dirty="0" smtClean="0">
                <a:solidFill>
                  <a:schemeClr val="tx1"/>
                </a:solidFill>
              </a:rPr>
              <a:t>Administer data</a:t>
            </a:r>
          </a:p>
        </p:txBody>
      </p:sp>
    </p:spTree>
    <p:extLst>
      <p:ext uri="{BB962C8B-B14F-4D97-AF65-F5344CB8AC3E}">
        <p14:creationId xmlns:p14="http://schemas.microsoft.com/office/powerpoint/2010/main" val="3983157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32" y="1014630"/>
            <a:ext cx="6019800" cy="1143000"/>
          </a:xfrm>
        </p:spPr>
        <p:txBody>
          <a:bodyPr/>
          <a:lstStyle/>
          <a:p>
            <a:r>
              <a:rPr lang="en-US" dirty="0" smtClean="0"/>
              <a:t>Summary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72158" y="1182131"/>
            <a:ext cx="4438036" cy="4880918"/>
          </a:xfrm>
          <a:prstGeom prst="snip2DiagRect">
            <a:avLst>
              <a:gd name="adj1" fmla="val 0"/>
              <a:gd name="adj2" fmla="val 0"/>
            </a:avLst>
          </a:prstGeom>
        </p:spPr>
      </p:pic>
      <p:sp>
        <p:nvSpPr>
          <p:cNvPr id="4" name="Text Placeholder 3"/>
          <p:cNvSpPr>
            <a:spLocks noGrp="1"/>
          </p:cNvSpPr>
          <p:nvPr>
            <p:ph type="body" sz="half" idx="2"/>
          </p:nvPr>
        </p:nvSpPr>
        <p:spPr>
          <a:xfrm>
            <a:off x="5868132" y="2343895"/>
            <a:ext cx="6021388" cy="2550757"/>
          </a:xfrm>
        </p:spPr>
        <p:txBody>
          <a:bodyPr>
            <a:normAutofit/>
          </a:bodyPr>
          <a:lstStyle/>
          <a:p>
            <a:r>
              <a:rPr lang="en-US" dirty="0" smtClean="0">
                <a:solidFill>
                  <a:schemeClr val="tx1"/>
                </a:solidFill>
              </a:rPr>
              <a:t>Quickly view all data associated with any Activity:</a:t>
            </a:r>
          </a:p>
          <a:p>
            <a:pPr marL="285750" indent="-285750">
              <a:buFont typeface="Arial" panose="020B0604020202020204" pitchFamily="34" charset="0"/>
              <a:buChar char="•"/>
            </a:pPr>
            <a:r>
              <a:rPr lang="en-US" dirty="0" smtClean="0">
                <a:solidFill>
                  <a:schemeClr val="tx1"/>
                </a:solidFill>
              </a:rPr>
              <a:t>All associated data (Depredations, Disorientations, Drops/Hatches, etc.) are displayed in chronological order.</a:t>
            </a:r>
          </a:p>
          <a:p>
            <a:pPr marL="285750" indent="-285750">
              <a:buFont typeface="Arial" panose="020B0604020202020204" pitchFamily="34" charset="0"/>
              <a:buChar char="•"/>
            </a:pPr>
            <a:r>
              <a:rPr lang="en-US" dirty="0" smtClean="0">
                <a:solidFill>
                  <a:schemeClr val="tx1"/>
                </a:solidFill>
              </a:rPr>
              <a:t>Easily see which data has been approved (</a:t>
            </a:r>
            <a:r>
              <a:rPr lang="en-US" dirty="0" smtClean="0">
                <a:solidFill>
                  <a:schemeClr val="accent4">
                    <a:lumMod val="60000"/>
                    <a:lumOff val="40000"/>
                  </a:schemeClr>
                </a:solidFill>
              </a:rPr>
              <a:t>green</a:t>
            </a:r>
            <a:r>
              <a:rPr lang="en-US" dirty="0" smtClean="0">
                <a:solidFill>
                  <a:schemeClr val="tx1"/>
                </a:solidFill>
              </a:rPr>
              <a:t>) and not approved (</a:t>
            </a:r>
            <a:r>
              <a:rPr lang="en-US" dirty="0" smtClean="0">
                <a:solidFill>
                  <a:srgbClr val="FFC000"/>
                </a:solidFill>
              </a:rPr>
              <a:t>orange</a:t>
            </a:r>
            <a:r>
              <a:rPr lang="en-US" dirty="0" smtClean="0">
                <a:solidFill>
                  <a:schemeClr val="tx1"/>
                </a:solidFill>
              </a:rPr>
              <a:t>).</a:t>
            </a:r>
          </a:p>
          <a:p>
            <a:pPr marL="285750" indent="-285750">
              <a:buFont typeface="Arial" panose="020B0604020202020204" pitchFamily="34" charset="0"/>
              <a:buChar char="•"/>
            </a:pPr>
            <a:r>
              <a:rPr lang="en-US" dirty="0" smtClean="0">
                <a:solidFill>
                  <a:schemeClr val="tx1"/>
                </a:solidFill>
              </a:rPr>
              <a:t>Print all summary data for any Activity.</a:t>
            </a:r>
          </a:p>
        </p:txBody>
      </p:sp>
    </p:spTree>
    <p:extLst>
      <p:ext uri="{BB962C8B-B14F-4D97-AF65-F5344CB8AC3E}">
        <p14:creationId xmlns:p14="http://schemas.microsoft.com/office/powerpoint/2010/main" val="180505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32" y="1014630"/>
            <a:ext cx="6019800" cy="1143000"/>
          </a:xfrm>
        </p:spPr>
        <p:txBody>
          <a:bodyPr/>
          <a:lstStyle/>
          <a:p>
            <a:r>
              <a:rPr lang="en-US" dirty="0" smtClean="0"/>
              <a:t>Uploads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94733" y="1299009"/>
            <a:ext cx="4023537" cy="4121488"/>
          </a:xfrm>
          <a:prstGeom prst="snip2DiagRect">
            <a:avLst>
              <a:gd name="adj1" fmla="val 0"/>
              <a:gd name="adj2" fmla="val 0"/>
            </a:avLst>
          </a:prstGeom>
        </p:spPr>
      </p:pic>
      <p:sp>
        <p:nvSpPr>
          <p:cNvPr id="4" name="Text Placeholder 3"/>
          <p:cNvSpPr>
            <a:spLocks noGrp="1"/>
          </p:cNvSpPr>
          <p:nvPr>
            <p:ph type="body" sz="half" idx="2"/>
          </p:nvPr>
        </p:nvSpPr>
        <p:spPr>
          <a:xfrm>
            <a:off x="5868132" y="2343895"/>
            <a:ext cx="6021388" cy="2550757"/>
          </a:xfrm>
        </p:spPr>
        <p:txBody>
          <a:bodyPr>
            <a:normAutofit/>
          </a:bodyPr>
          <a:lstStyle/>
          <a:p>
            <a:r>
              <a:rPr lang="en-US" dirty="0" smtClean="0">
                <a:solidFill>
                  <a:schemeClr val="tx1"/>
                </a:solidFill>
              </a:rPr>
              <a:t>Upload various file formats (pictures, PDFs, etc.) to associate with the current Activity:</a:t>
            </a:r>
          </a:p>
          <a:p>
            <a:pPr marL="285750" indent="-285750">
              <a:buFont typeface="Arial" panose="020B0604020202020204" pitchFamily="34" charset="0"/>
              <a:buChar char="•"/>
            </a:pPr>
            <a:r>
              <a:rPr lang="en-US" dirty="0" smtClean="0">
                <a:solidFill>
                  <a:schemeClr val="tx1"/>
                </a:solidFill>
              </a:rPr>
              <a:t>Uploaded files are stored on the server, and are viewable by all validated users.</a:t>
            </a:r>
          </a:p>
          <a:p>
            <a:pPr marL="285750" indent="-285750">
              <a:buFont typeface="Arial" panose="020B0604020202020204" pitchFamily="34" charset="0"/>
              <a:buChar char="•"/>
            </a:pPr>
            <a:r>
              <a:rPr lang="en-US" dirty="0" smtClean="0">
                <a:solidFill>
                  <a:schemeClr val="tx1"/>
                </a:solidFill>
              </a:rPr>
              <a:t>Click any upload to view the file directly from the browser.</a:t>
            </a:r>
          </a:p>
          <a:p>
            <a:pPr marL="285750" indent="-285750">
              <a:buFont typeface="Arial" panose="020B0604020202020204" pitchFamily="34" charset="0"/>
              <a:buChar char="•"/>
            </a:pPr>
            <a:r>
              <a:rPr lang="en-US" dirty="0" smtClean="0">
                <a:solidFill>
                  <a:schemeClr val="tx1"/>
                </a:solidFill>
              </a:rPr>
              <a:t>Easily see all uploads from the Manage Uploads administration page.</a:t>
            </a:r>
          </a:p>
        </p:txBody>
      </p:sp>
    </p:spTree>
    <p:extLst>
      <p:ext uri="{BB962C8B-B14F-4D97-AF65-F5344CB8AC3E}">
        <p14:creationId xmlns:p14="http://schemas.microsoft.com/office/powerpoint/2010/main" val="1619951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962" y="1053164"/>
            <a:ext cx="6019800" cy="1143000"/>
          </a:xfrm>
        </p:spPr>
        <p:txBody>
          <a:bodyPr/>
          <a:lstStyle/>
          <a:p>
            <a:r>
              <a:rPr lang="en-US" dirty="0" smtClean="0"/>
              <a:t>Activity log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0551" y="785499"/>
            <a:ext cx="4384977" cy="4972750"/>
          </a:xfrm>
          <a:prstGeom prst="snip2DiagRect">
            <a:avLst>
              <a:gd name="adj1" fmla="val 0"/>
              <a:gd name="adj2" fmla="val 0"/>
            </a:avLst>
          </a:prstGeom>
        </p:spPr>
      </p:pic>
      <p:sp>
        <p:nvSpPr>
          <p:cNvPr id="4" name="Text Placeholder 3"/>
          <p:cNvSpPr>
            <a:spLocks noGrp="1"/>
          </p:cNvSpPr>
          <p:nvPr>
            <p:ph type="body" sz="half" idx="2"/>
          </p:nvPr>
        </p:nvSpPr>
        <p:spPr>
          <a:xfrm>
            <a:off x="5617962" y="2382430"/>
            <a:ext cx="6021388" cy="2048933"/>
          </a:xfrm>
        </p:spPr>
        <p:txBody>
          <a:bodyPr>
            <a:normAutofit/>
          </a:bodyPr>
          <a:lstStyle/>
          <a:p>
            <a:r>
              <a:rPr lang="en-US" dirty="0" smtClean="0">
                <a:solidFill>
                  <a:schemeClr val="tx1"/>
                </a:solidFill>
              </a:rPr>
              <a:t>See everything that has ever happened, for each Activity:</a:t>
            </a:r>
          </a:p>
          <a:p>
            <a:pPr marL="285750" indent="-285750">
              <a:buFont typeface="Arial" panose="020B0604020202020204" pitchFamily="34" charset="0"/>
              <a:buChar char="•"/>
            </a:pPr>
            <a:r>
              <a:rPr lang="en-US" dirty="0" smtClean="0">
                <a:solidFill>
                  <a:schemeClr val="tx1"/>
                </a:solidFill>
              </a:rPr>
              <a:t>Every time the data changes</a:t>
            </a:r>
          </a:p>
          <a:p>
            <a:pPr marL="285750" indent="-285750">
              <a:buFont typeface="Arial" panose="020B0604020202020204" pitchFamily="34" charset="0"/>
              <a:buChar char="•"/>
            </a:pPr>
            <a:r>
              <a:rPr lang="en-US" dirty="0" smtClean="0">
                <a:solidFill>
                  <a:schemeClr val="tx1"/>
                </a:solidFill>
              </a:rPr>
              <a:t>Every time the Activity is loaded</a:t>
            </a:r>
          </a:p>
          <a:p>
            <a:pPr marL="285750" indent="-285750">
              <a:buFont typeface="Arial" panose="020B0604020202020204" pitchFamily="34" charset="0"/>
              <a:buChar char="•"/>
            </a:pPr>
            <a:r>
              <a:rPr lang="en-US" dirty="0" smtClean="0">
                <a:solidFill>
                  <a:schemeClr val="tx1"/>
                </a:solidFill>
              </a:rPr>
              <a:t>Date/Time and User Name logged with each entry</a:t>
            </a:r>
            <a:endParaRPr lang="en-US" dirty="0">
              <a:solidFill>
                <a:schemeClr val="tx1"/>
              </a:solidFill>
            </a:endParaRPr>
          </a:p>
        </p:txBody>
      </p:sp>
    </p:spTree>
    <p:extLst>
      <p:ext uri="{BB962C8B-B14F-4D97-AF65-F5344CB8AC3E}">
        <p14:creationId xmlns:p14="http://schemas.microsoft.com/office/powerpoint/2010/main" val="3878445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092" y="196516"/>
            <a:ext cx="6019800" cy="1143000"/>
          </a:xfrm>
        </p:spPr>
        <p:txBody>
          <a:bodyPr/>
          <a:lstStyle/>
          <a:p>
            <a:r>
              <a:rPr lang="en-US" dirty="0" smtClean="0"/>
              <a:t>Administration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4373" y="1177869"/>
            <a:ext cx="5533589" cy="4000521"/>
          </a:xfrm>
          <a:prstGeom prst="snip2DiagRect">
            <a:avLst>
              <a:gd name="adj1" fmla="val 0"/>
              <a:gd name="adj2" fmla="val 0"/>
            </a:avLst>
          </a:prstGeom>
        </p:spPr>
      </p:pic>
      <p:sp>
        <p:nvSpPr>
          <p:cNvPr id="4" name="Text Placeholder 3"/>
          <p:cNvSpPr>
            <a:spLocks noGrp="1"/>
          </p:cNvSpPr>
          <p:nvPr>
            <p:ph type="body" sz="half" idx="2"/>
          </p:nvPr>
        </p:nvSpPr>
        <p:spPr>
          <a:xfrm>
            <a:off x="5820092" y="1525782"/>
            <a:ext cx="6021388" cy="4355254"/>
          </a:xfrm>
        </p:spPr>
        <p:txBody>
          <a:bodyPr>
            <a:normAutofit/>
          </a:bodyPr>
          <a:lstStyle/>
          <a:p>
            <a:r>
              <a:rPr lang="en-US" dirty="0" smtClean="0">
                <a:solidFill>
                  <a:schemeClr val="tx1"/>
                </a:solidFill>
              </a:rPr>
              <a:t>Define how the site will function for your users:</a:t>
            </a:r>
          </a:p>
          <a:p>
            <a:pPr marL="285750" indent="-285750">
              <a:buFont typeface="Arial" panose="020B0604020202020204" pitchFamily="34" charset="0"/>
              <a:buChar char="•"/>
            </a:pPr>
            <a:r>
              <a:rPr lang="en-US" dirty="0" smtClean="0">
                <a:solidFill>
                  <a:schemeClr val="tx1"/>
                </a:solidFill>
              </a:rPr>
              <a:t>Each user can be configured to only view data for a specific year, current year, or all years.</a:t>
            </a:r>
          </a:p>
          <a:p>
            <a:pPr marL="285750" indent="-285750">
              <a:buFont typeface="Arial" panose="020B0604020202020204" pitchFamily="34" charset="0"/>
              <a:buChar char="•"/>
            </a:pPr>
            <a:r>
              <a:rPr lang="en-US" dirty="0" smtClean="0">
                <a:solidFill>
                  <a:schemeClr val="tx1"/>
                </a:solidFill>
              </a:rPr>
              <a:t>Define “Welcome” message the all users will see on the Home page.</a:t>
            </a:r>
          </a:p>
          <a:p>
            <a:pPr marL="285750" indent="-285750">
              <a:buFont typeface="Arial" panose="020B0604020202020204" pitchFamily="34" charset="0"/>
              <a:buChar char="•"/>
            </a:pPr>
            <a:r>
              <a:rPr lang="en-US" dirty="0" smtClean="0">
                <a:solidFill>
                  <a:schemeClr val="tx1"/>
                </a:solidFill>
              </a:rPr>
              <a:t>Admin functions</a:t>
            </a:r>
          </a:p>
          <a:p>
            <a:pPr marL="742950" lvl="1" indent="-285750">
              <a:buFont typeface="Arial" panose="020B0604020202020204" pitchFamily="34" charset="0"/>
              <a:buChar char="•"/>
            </a:pPr>
            <a:r>
              <a:rPr lang="en-US" dirty="0" smtClean="0">
                <a:solidFill>
                  <a:schemeClr val="tx1"/>
                </a:solidFill>
              </a:rPr>
              <a:t>Manage Users and Roles</a:t>
            </a:r>
          </a:p>
          <a:p>
            <a:pPr marL="742950" lvl="1" indent="-285750">
              <a:buFont typeface="Arial" panose="020B0604020202020204" pitchFamily="34" charset="0"/>
              <a:buChar char="•"/>
            </a:pPr>
            <a:r>
              <a:rPr lang="en-US" dirty="0" smtClean="0">
                <a:solidFill>
                  <a:schemeClr val="tx1"/>
                </a:solidFill>
              </a:rPr>
              <a:t>Create Users</a:t>
            </a:r>
          </a:p>
          <a:p>
            <a:pPr marL="742950" lvl="1" indent="-285750">
              <a:buFont typeface="Arial" panose="020B0604020202020204" pitchFamily="34" charset="0"/>
              <a:buChar char="•"/>
            </a:pPr>
            <a:r>
              <a:rPr lang="en-US" dirty="0" smtClean="0">
                <a:solidFill>
                  <a:schemeClr val="tx1"/>
                </a:solidFill>
              </a:rPr>
              <a:t>Manage Addresses</a:t>
            </a:r>
          </a:p>
          <a:p>
            <a:pPr marL="742950" lvl="1" indent="-285750">
              <a:buFont typeface="Arial" panose="020B0604020202020204" pitchFamily="34" charset="0"/>
              <a:buChar char="•"/>
            </a:pPr>
            <a:r>
              <a:rPr lang="en-US" dirty="0" smtClean="0">
                <a:solidFill>
                  <a:schemeClr val="tx1"/>
                </a:solidFill>
              </a:rPr>
              <a:t>Manage FDEP Projects</a:t>
            </a:r>
          </a:p>
          <a:p>
            <a:pPr marL="742950" lvl="1" indent="-285750">
              <a:buFont typeface="Arial" panose="020B0604020202020204" pitchFamily="34" charset="0"/>
              <a:buChar char="•"/>
            </a:pPr>
            <a:r>
              <a:rPr lang="en-US" dirty="0" smtClean="0">
                <a:solidFill>
                  <a:schemeClr val="tx1"/>
                </a:solidFill>
              </a:rPr>
              <a:t>Manage Uploads</a:t>
            </a:r>
          </a:p>
          <a:p>
            <a:pPr marL="742950" lvl="1" indent="-285750">
              <a:buFont typeface="Arial" panose="020B0604020202020204" pitchFamily="34" charset="0"/>
              <a:buChar char="•"/>
            </a:pPr>
            <a:r>
              <a:rPr lang="en-US" dirty="0" smtClean="0">
                <a:solidFill>
                  <a:schemeClr val="tx1"/>
                </a:solidFill>
              </a:rPr>
              <a:t>Manage Turtles</a:t>
            </a:r>
          </a:p>
          <a:p>
            <a:pPr marL="742950" lvl="1" indent="-285750">
              <a:buFont typeface="Arial" panose="020B0604020202020204" pitchFamily="34" charset="0"/>
              <a:buChar char="•"/>
            </a:pPr>
            <a:r>
              <a:rPr lang="en-US" dirty="0" smtClean="0">
                <a:solidFill>
                  <a:schemeClr val="tx1"/>
                </a:solidFill>
              </a:rPr>
              <a:t>Manage Tags</a:t>
            </a:r>
          </a:p>
          <a:p>
            <a:pPr marL="742950" lvl="1" indent="-285750">
              <a:buFont typeface="Arial" panose="020B0604020202020204" pitchFamily="34" charset="0"/>
              <a:buChar char="•"/>
            </a:pPr>
            <a:r>
              <a:rPr lang="en-US" dirty="0" smtClean="0">
                <a:solidFill>
                  <a:schemeClr val="tx1"/>
                </a:solidFill>
              </a:rPr>
              <a:t>Approve All Activities</a:t>
            </a:r>
            <a:endParaRPr lang="en-US" dirty="0">
              <a:solidFill>
                <a:schemeClr val="tx1"/>
              </a:solidFill>
            </a:endParaRPr>
          </a:p>
        </p:txBody>
      </p:sp>
    </p:spTree>
    <p:extLst>
      <p:ext uri="{BB962C8B-B14F-4D97-AF65-F5344CB8AC3E}">
        <p14:creationId xmlns:p14="http://schemas.microsoft.com/office/powerpoint/2010/main" val="1489818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86" y="822157"/>
            <a:ext cx="6019800" cy="1143000"/>
          </a:xfrm>
        </p:spPr>
        <p:txBody>
          <a:bodyPr/>
          <a:lstStyle/>
          <a:p>
            <a:r>
              <a:rPr lang="en-US" dirty="0" smtClean="0"/>
              <a:t>Fool-proof your data!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27469" y="2031140"/>
            <a:ext cx="5221395" cy="3392870"/>
          </a:xfrm>
          <a:prstGeom prst="snip2DiagRect">
            <a:avLst>
              <a:gd name="adj1" fmla="val 0"/>
              <a:gd name="adj2" fmla="val 0"/>
            </a:avLst>
          </a:prstGeom>
        </p:spPr>
      </p:pic>
      <p:sp>
        <p:nvSpPr>
          <p:cNvPr id="4" name="Text Placeholder 3"/>
          <p:cNvSpPr>
            <a:spLocks noGrp="1"/>
          </p:cNvSpPr>
          <p:nvPr>
            <p:ph type="body" sz="half" idx="2"/>
          </p:nvPr>
        </p:nvSpPr>
        <p:spPr>
          <a:xfrm>
            <a:off x="5589086" y="2151423"/>
            <a:ext cx="6021388" cy="3594858"/>
          </a:xfrm>
        </p:spPr>
        <p:txBody>
          <a:bodyPr>
            <a:normAutofit/>
          </a:bodyPr>
          <a:lstStyle/>
          <a:p>
            <a:r>
              <a:rPr lang="en-US" dirty="0" smtClean="0">
                <a:solidFill>
                  <a:schemeClr val="tx1"/>
                </a:solidFill>
              </a:rPr>
              <a:t>Add all of the activity associated data from a single page:</a:t>
            </a:r>
          </a:p>
          <a:p>
            <a:pPr marL="285750" indent="-285750">
              <a:buFont typeface="Arial" panose="020B0604020202020204" pitchFamily="34" charset="0"/>
              <a:buChar char="•"/>
            </a:pPr>
            <a:r>
              <a:rPr lang="en-US" dirty="0" smtClean="0">
                <a:solidFill>
                  <a:schemeClr val="tx1"/>
                </a:solidFill>
              </a:rPr>
              <a:t>Add Nests, False Crawls, Unmarked Nests, etc.</a:t>
            </a:r>
          </a:p>
          <a:p>
            <a:pPr marL="285750" indent="-285750">
              <a:buFont typeface="Arial" panose="020B0604020202020204" pitchFamily="34" charset="0"/>
              <a:buChar char="•"/>
            </a:pPr>
            <a:r>
              <a:rPr lang="en-US" dirty="0">
                <a:solidFill>
                  <a:schemeClr val="tx1"/>
                </a:solidFill>
              </a:rPr>
              <a:t>Different data-collection based on the selected Activity </a:t>
            </a:r>
            <a:r>
              <a:rPr lang="en-US" dirty="0" smtClean="0">
                <a:solidFill>
                  <a:schemeClr val="tx1"/>
                </a:solidFill>
              </a:rPr>
              <a:t>Type (i.e.: different fields are collected based on the Type and other selections).</a:t>
            </a:r>
          </a:p>
          <a:p>
            <a:pPr marL="285750" indent="-285750">
              <a:buFont typeface="Arial" panose="020B0604020202020204" pitchFamily="34" charset="0"/>
              <a:buChar char="•"/>
            </a:pPr>
            <a:r>
              <a:rPr lang="en-US" dirty="0" smtClean="0">
                <a:solidFill>
                  <a:schemeClr val="tx1"/>
                </a:solidFill>
              </a:rPr>
              <a:t>Validation process ensures that all of the data being saved to the database is valid.</a:t>
            </a: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User defined required fields.</a:t>
            </a:r>
          </a:p>
          <a:p>
            <a:pPr marL="285750" indent="-285750">
              <a:buFont typeface="Arial" panose="020B0604020202020204" pitchFamily="34" charset="0"/>
              <a:buChar char="•"/>
            </a:pPr>
            <a:r>
              <a:rPr lang="en-US" dirty="0" smtClean="0">
                <a:solidFill>
                  <a:schemeClr val="tx1"/>
                </a:solidFill>
              </a:rPr>
              <a:t>User selections are all data-driven (choices defined in the database).</a:t>
            </a:r>
          </a:p>
          <a:p>
            <a:pPr marL="285750" indent="-285750">
              <a:buFont typeface="Arial" panose="020B0604020202020204" pitchFamily="34" charset="0"/>
              <a:buChar char="•"/>
            </a:pPr>
            <a:r>
              <a:rPr lang="en-US" dirty="0" smtClean="0">
                <a:solidFill>
                  <a:schemeClr val="tx1"/>
                </a:solidFill>
              </a:rPr>
              <a:t>Streamlined data (i.e.: available Zone selections based on selected Key, FDEP based on Zone, etc.)</a:t>
            </a:r>
          </a:p>
        </p:txBody>
      </p:sp>
    </p:spTree>
    <p:extLst>
      <p:ext uri="{BB962C8B-B14F-4D97-AF65-F5344CB8AC3E}">
        <p14:creationId xmlns:p14="http://schemas.microsoft.com/office/powerpoint/2010/main" val="189829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86" y="822157"/>
            <a:ext cx="6019800" cy="1143000"/>
          </a:xfrm>
        </p:spPr>
        <p:txBody>
          <a:bodyPr/>
          <a:lstStyle/>
          <a:p>
            <a:r>
              <a:rPr lang="en-US" dirty="0" smtClean="0"/>
              <a:t>Activity Map</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81518" y="1238638"/>
            <a:ext cx="5252705" cy="4025340"/>
          </a:xfrm>
          <a:prstGeom prst="snip2DiagRect">
            <a:avLst>
              <a:gd name="adj1" fmla="val 0"/>
              <a:gd name="adj2" fmla="val 0"/>
            </a:avLst>
          </a:prstGeom>
        </p:spPr>
      </p:pic>
      <p:sp>
        <p:nvSpPr>
          <p:cNvPr id="4" name="Text Placeholder 3"/>
          <p:cNvSpPr>
            <a:spLocks noGrp="1"/>
          </p:cNvSpPr>
          <p:nvPr>
            <p:ph type="body" sz="half" idx="2"/>
          </p:nvPr>
        </p:nvSpPr>
        <p:spPr>
          <a:xfrm>
            <a:off x="5589086" y="2151423"/>
            <a:ext cx="6021388" cy="3594858"/>
          </a:xfrm>
        </p:spPr>
        <p:txBody>
          <a:bodyPr>
            <a:normAutofit/>
          </a:bodyPr>
          <a:lstStyle/>
          <a:p>
            <a:r>
              <a:rPr lang="en-US" dirty="0" smtClean="0">
                <a:solidFill>
                  <a:schemeClr val="tx1"/>
                </a:solidFill>
              </a:rPr>
              <a:t>Quickly view the Activity’s geolocation (using the entered latitude and longitude):</a:t>
            </a:r>
          </a:p>
          <a:p>
            <a:pPr marL="285750" indent="-285750">
              <a:buFont typeface="Arial" panose="020B0604020202020204" pitchFamily="34" charset="0"/>
              <a:buChar char="•"/>
            </a:pPr>
            <a:r>
              <a:rPr lang="en-US" dirty="0" smtClean="0">
                <a:solidFill>
                  <a:schemeClr val="tx1"/>
                </a:solidFill>
              </a:rPr>
              <a:t>Admin-defined FDEP and Address markers are also displayed</a:t>
            </a:r>
          </a:p>
          <a:p>
            <a:pPr marL="285750" indent="-285750">
              <a:buFont typeface="Arial" panose="020B0604020202020204" pitchFamily="34" charset="0"/>
              <a:buChar char="•"/>
            </a:pPr>
            <a:r>
              <a:rPr lang="en-US" dirty="0" smtClean="0">
                <a:solidFill>
                  <a:schemeClr val="tx1"/>
                </a:solidFill>
              </a:rPr>
              <a:t>Drag/Drop the Activity icon, and click “Save Activity GPS” to update the latitude and longitude (useful to visually verify the Activity is in the correct location).</a:t>
            </a:r>
          </a:p>
        </p:txBody>
      </p:sp>
    </p:spTree>
    <p:extLst>
      <p:ext uri="{BB962C8B-B14F-4D97-AF65-F5344CB8AC3E}">
        <p14:creationId xmlns:p14="http://schemas.microsoft.com/office/powerpoint/2010/main" val="343751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13" y="177264"/>
            <a:ext cx="5404754" cy="547666"/>
          </a:xfrm>
        </p:spPr>
        <p:txBody>
          <a:bodyPr>
            <a:normAutofit fontScale="90000"/>
          </a:bodyPr>
          <a:lstStyle/>
          <a:p>
            <a:r>
              <a:rPr lang="en-US" dirty="0" smtClean="0"/>
              <a:t>Activity Data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5385" y="334711"/>
            <a:ext cx="2557612" cy="3850110"/>
          </a:xfrm>
          <a:prstGeom prst="snip2DiagRect">
            <a:avLst>
              <a:gd name="adj1" fmla="val 0"/>
              <a:gd name="adj2" fmla="val 0"/>
            </a:avLst>
          </a:prstGeom>
        </p:spPr>
      </p:pic>
      <p:sp>
        <p:nvSpPr>
          <p:cNvPr id="4" name="Text Placeholder 3"/>
          <p:cNvSpPr>
            <a:spLocks noGrp="1"/>
          </p:cNvSpPr>
          <p:nvPr>
            <p:ph type="body" sz="half" idx="2"/>
          </p:nvPr>
        </p:nvSpPr>
        <p:spPr>
          <a:xfrm>
            <a:off x="6425513" y="724930"/>
            <a:ext cx="5495369" cy="6003128"/>
          </a:xfrm>
        </p:spPr>
        <p:txBody>
          <a:bodyPr>
            <a:normAutofit/>
          </a:bodyPr>
          <a:lstStyle/>
          <a:p>
            <a:r>
              <a:rPr lang="en-US" dirty="0" smtClean="0">
                <a:solidFill>
                  <a:schemeClr val="tx1"/>
                </a:solidFill>
              </a:rPr>
              <a:t>Collect all associated data for the current Activity on a single page:</a:t>
            </a:r>
          </a:p>
          <a:p>
            <a:pPr marL="285750" indent="-285750">
              <a:buFont typeface="Arial" panose="020B0604020202020204" pitchFamily="34" charset="0"/>
              <a:buChar char="•"/>
            </a:pPr>
            <a:r>
              <a:rPr lang="en-US" dirty="0" smtClean="0">
                <a:solidFill>
                  <a:schemeClr val="tx1"/>
                </a:solidFill>
              </a:rPr>
              <a:t>Multiple (one-to-many) associations</a:t>
            </a:r>
          </a:p>
          <a:p>
            <a:pPr marL="742950" lvl="1" indent="-285750">
              <a:buFont typeface="Arial" panose="020B0604020202020204" pitchFamily="34" charset="0"/>
              <a:buChar char="•"/>
            </a:pPr>
            <a:r>
              <a:rPr lang="en-US" dirty="0" smtClean="0">
                <a:solidFill>
                  <a:schemeClr val="tx1"/>
                </a:solidFill>
              </a:rPr>
              <a:t>Obstructions</a:t>
            </a:r>
          </a:p>
          <a:p>
            <a:pPr marL="742950" lvl="1" indent="-285750">
              <a:buFont typeface="Arial" panose="020B0604020202020204" pitchFamily="34" charset="0"/>
              <a:buChar char="•"/>
            </a:pPr>
            <a:r>
              <a:rPr lang="en-US" dirty="0" smtClean="0">
                <a:solidFill>
                  <a:schemeClr val="tx1"/>
                </a:solidFill>
              </a:rPr>
              <a:t>Relocations</a:t>
            </a:r>
          </a:p>
          <a:p>
            <a:pPr marL="742950" lvl="1" indent="-285750">
              <a:buFont typeface="Arial" panose="020B0604020202020204" pitchFamily="34" charset="0"/>
              <a:buChar char="•"/>
            </a:pPr>
            <a:r>
              <a:rPr lang="en-US" dirty="0" smtClean="0">
                <a:solidFill>
                  <a:schemeClr val="tx1"/>
                </a:solidFill>
              </a:rPr>
              <a:t>Depredations</a:t>
            </a:r>
          </a:p>
          <a:p>
            <a:pPr marL="742950" lvl="1" indent="-285750">
              <a:buFont typeface="Arial" panose="020B0604020202020204" pitchFamily="34" charset="0"/>
              <a:buChar char="•"/>
            </a:pPr>
            <a:r>
              <a:rPr lang="en-US" dirty="0" smtClean="0">
                <a:solidFill>
                  <a:schemeClr val="tx1"/>
                </a:solidFill>
              </a:rPr>
              <a:t>Cages/Screens</a:t>
            </a:r>
          </a:p>
          <a:p>
            <a:pPr marL="742950" lvl="1" indent="-285750">
              <a:buFont typeface="Arial" panose="020B0604020202020204" pitchFamily="34" charset="0"/>
              <a:buChar char="•"/>
            </a:pPr>
            <a:r>
              <a:rPr lang="en-US" dirty="0" smtClean="0">
                <a:solidFill>
                  <a:schemeClr val="tx1"/>
                </a:solidFill>
              </a:rPr>
              <a:t>Fire Ants</a:t>
            </a:r>
          </a:p>
          <a:p>
            <a:pPr marL="742950" lvl="1" indent="-285750">
              <a:buFont typeface="Arial" panose="020B0604020202020204" pitchFamily="34" charset="0"/>
              <a:buChar char="•"/>
            </a:pPr>
            <a:r>
              <a:rPr lang="en-US" dirty="0" smtClean="0">
                <a:solidFill>
                  <a:schemeClr val="tx1"/>
                </a:solidFill>
              </a:rPr>
              <a:t>Water Damages</a:t>
            </a:r>
          </a:p>
          <a:p>
            <a:pPr marL="742950" lvl="1" indent="-285750">
              <a:buFont typeface="Arial" panose="020B0604020202020204" pitchFamily="34" charset="0"/>
              <a:buChar char="•"/>
            </a:pPr>
            <a:r>
              <a:rPr lang="en-US" dirty="0" smtClean="0">
                <a:solidFill>
                  <a:schemeClr val="tx1"/>
                </a:solidFill>
              </a:rPr>
              <a:t>Human Damages</a:t>
            </a:r>
          </a:p>
          <a:p>
            <a:pPr marL="742950" lvl="1" indent="-285750">
              <a:buFont typeface="Arial" panose="020B0604020202020204" pitchFamily="34" charset="0"/>
              <a:buChar char="•"/>
            </a:pPr>
            <a:r>
              <a:rPr lang="en-US" dirty="0" smtClean="0">
                <a:solidFill>
                  <a:schemeClr val="tx1"/>
                </a:solidFill>
              </a:rPr>
              <a:t>Drops and/or Hatches</a:t>
            </a:r>
          </a:p>
          <a:p>
            <a:pPr marL="742950" lvl="1" indent="-285750">
              <a:buFont typeface="Arial" panose="020B0604020202020204" pitchFamily="34" charset="0"/>
              <a:buChar char="•"/>
            </a:pPr>
            <a:r>
              <a:rPr lang="en-US" dirty="0" smtClean="0">
                <a:solidFill>
                  <a:schemeClr val="tx1"/>
                </a:solidFill>
              </a:rPr>
              <a:t>Disorientations</a:t>
            </a:r>
          </a:p>
          <a:p>
            <a:pPr marL="742950" lvl="1" indent="-285750">
              <a:buFont typeface="Arial" panose="020B0604020202020204" pitchFamily="34" charset="0"/>
              <a:buChar char="•"/>
            </a:pPr>
            <a:r>
              <a:rPr lang="en-US" dirty="0" smtClean="0">
                <a:solidFill>
                  <a:schemeClr val="tx1"/>
                </a:solidFill>
              </a:rPr>
              <a:t>Samples</a:t>
            </a:r>
          </a:p>
          <a:p>
            <a:pPr marL="742950" lvl="1" indent="-285750">
              <a:buFont typeface="Arial" panose="020B0604020202020204" pitchFamily="34" charset="0"/>
              <a:buChar char="•"/>
            </a:pPr>
            <a:r>
              <a:rPr lang="en-US" dirty="0" smtClean="0">
                <a:solidFill>
                  <a:schemeClr val="tx1"/>
                </a:solidFill>
              </a:rPr>
              <a:t>Uploads</a:t>
            </a:r>
          </a:p>
          <a:p>
            <a:pPr marL="742950" lvl="1" indent="-285750">
              <a:buFont typeface="Arial" panose="020B0604020202020204" pitchFamily="34" charset="0"/>
              <a:buChar char="•"/>
            </a:pPr>
            <a:r>
              <a:rPr lang="en-US" dirty="0" smtClean="0">
                <a:solidFill>
                  <a:schemeClr val="tx1"/>
                </a:solidFill>
              </a:rPr>
              <a:t>Damage to Other Nests</a:t>
            </a:r>
          </a:p>
          <a:p>
            <a:pPr marL="285750" indent="-285750">
              <a:buFont typeface="Arial" panose="020B0604020202020204" pitchFamily="34" charset="0"/>
              <a:buChar char="•"/>
            </a:pPr>
            <a:r>
              <a:rPr lang="en-US" dirty="0" smtClean="0">
                <a:solidFill>
                  <a:schemeClr val="tx1"/>
                </a:solidFill>
              </a:rPr>
              <a:t>Single (one-to-one) associations</a:t>
            </a:r>
          </a:p>
          <a:p>
            <a:pPr marL="742950" lvl="1" indent="-285750">
              <a:buFont typeface="Arial" panose="020B0604020202020204" pitchFamily="34" charset="0"/>
              <a:buChar char="•"/>
            </a:pPr>
            <a:r>
              <a:rPr lang="en-US" dirty="0" smtClean="0">
                <a:solidFill>
                  <a:schemeClr val="tx1"/>
                </a:solidFill>
              </a:rPr>
              <a:t>Activity Details</a:t>
            </a:r>
          </a:p>
          <a:p>
            <a:pPr marL="742950" lvl="1" indent="-285750">
              <a:buFont typeface="Arial" panose="020B0604020202020204" pitchFamily="34" charset="0"/>
              <a:buChar char="•"/>
            </a:pPr>
            <a:r>
              <a:rPr lang="en-US" dirty="0" smtClean="0">
                <a:solidFill>
                  <a:schemeClr val="tx1"/>
                </a:solidFill>
              </a:rPr>
              <a:t>Excavations</a:t>
            </a:r>
          </a:p>
          <a:p>
            <a:pPr marL="742950" lvl="1" indent="-285750">
              <a:buFont typeface="Arial" panose="020B0604020202020204" pitchFamily="34" charset="0"/>
              <a:buChar char="•"/>
            </a:pPr>
            <a:r>
              <a:rPr lang="en-US" dirty="0" smtClean="0">
                <a:solidFill>
                  <a:schemeClr val="tx1"/>
                </a:solidFill>
              </a:rPr>
              <a:t>Tags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71" y="2474885"/>
            <a:ext cx="2767643" cy="42702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150" y="180486"/>
            <a:ext cx="2915803" cy="281590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358" y="2474885"/>
            <a:ext cx="2248316" cy="423609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5507" y="3726911"/>
            <a:ext cx="3036162" cy="2840701"/>
          </a:xfrm>
          <a:prstGeom prst="rect">
            <a:avLst/>
          </a:prstGeom>
        </p:spPr>
      </p:pic>
    </p:spTree>
    <p:extLst>
      <p:ext uri="{BB962C8B-B14F-4D97-AF65-F5344CB8AC3E}">
        <p14:creationId xmlns:p14="http://schemas.microsoft.com/office/powerpoint/2010/main" val="135796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prestige"/>
      </p:transition>
    </mc:Choice>
    <mc:Fallback xmlns="">
      <p:transition spd="slow" advTm="2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467" y="720961"/>
            <a:ext cx="6019800" cy="1143000"/>
          </a:xfrm>
        </p:spPr>
        <p:txBody>
          <a:bodyPr/>
          <a:lstStyle/>
          <a:p>
            <a:r>
              <a:rPr lang="en-US" dirty="0" smtClean="0"/>
              <a:t>Manage addresses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27471" y="1673591"/>
            <a:ext cx="5437906" cy="3081925"/>
          </a:xfrm>
          <a:prstGeom prst="snip2DiagRect">
            <a:avLst>
              <a:gd name="adj1" fmla="val 0"/>
              <a:gd name="adj2" fmla="val 0"/>
            </a:avLst>
          </a:prstGeom>
        </p:spPr>
      </p:pic>
      <p:sp>
        <p:nvSpPr>
          <p:cNvPr id="4" name="Text Placeholder 3"/>
          <p:cNvSpPr>
            <a:spLocks noGrp="1"/>
          </p:cNvSpPr>
          <p:nvPr>
            <p:ph type="body" sz="half" idx="2"/>
          </p:nvPr>
        </p:nvSpPr>
        <p:spPr>
          <a:xfrm>
            <a:off x="5808879" y="2116129"/>
            <a:ext cx="6021388" cy="4188101"/>
          </a:xfrm>
        </p:spPr>
        <p:txBody>
          <a:bodyPr>
            <a:normAutofit/>
          </a:bodyPr>
          <a:lstStyle/>
          <a:p>
            <a:r>
              <a:rPr lang="en-US" dirty="0" smtClean="0">
                <a:solidFill>
                  <a:schemeClr val="tx1"/>
                </a:solidFill>
              </a:rPr>
              <a:t>Define all addresses (including latitude and longitude) for your area:</a:t>
            </a:r>
          </a:p>
          <a:p>
            <a:pPr marL="285750" indent="-285750">
              <a:buFont typeface="Arial" panose="020B0604020202020204" pitchFamily="34" charset="0"/>
              <a:buChar char="•"/>
            </a:pPr>
            <a:r>
              <a:rPr lang="en-US" dirty="0" smtClean="0">
                <a:solidFill>
                  <a:schemeClr val="tx1"/>
                </a:solidFill>
              </a:rPr>
              <a:t>Each address can be defined for a specific year, or all years.</a:t>
            </a:r>
          </a:p>
          <a:p>
            <a:pPr marL="285750" indent="-285750">
              <a:buFont typeface="Arial" panose="020B0604020202020204" pitchFamily="34" charset="0"/>
              <a:buChar char="•"/>
            </a:pPr>
            <a:r>
              <a:rPr lang="en-US" dirty="0" smtClean="0">
                <a:solidFill>
                  <a:schemeClr val="tx1"/>
                </a:solidFill>
              </a:rPr>
              <a:t>Easily copy previous annual addresses to another year.</a:t>
            </a:r>
          </a:p>
          <a:p>
            <a:pPr marL="285750" indent="-285750">
              <a:buFont typeface="Arial" panose="020B0604020202020204" pitchFamily="34" charset="0"/>
              <a:buChar char="•"/>
            </a:pPr>
            <a:r>
              <a:rPr lang="en-US" dirty="0" smtClean="0">
                <a:solidFill>
                  <a:schemeClr val="tx1"/>
                </a:solidFill>
              </a:rPr>
              <a:t>Addresses defined here displayed as a special icon on the various map screens.</a:t>
            </a:r>
          </a:p>
          <a:p>
            <a:pPr marL="285750" indent="-285750">
              <a:buFont typeface="Arial" panose="020B0604020202020204" pitchFamily="34" charset="0"/>
              <a:buChar char="•"/>
            </a:pPr>
            <a:r>
              <a:rPr lang="en-US" dirty="0" smtClean="0">
                <a:solidFill>
                  <a:schemeClr val="tx1"/>
                </a:solidFill>
              </a:rPr>
              <a:t>Addresses are defined for a specific Key, Zone, and FDEP. Only the addresses defined for a specific FDEP and year are displayed for selection during Activity entry.</a:t>
            </a:r>
          </a:p>
        </p:txBody>
      </p:sp>
    </p:spTree>
    <p:extLst>
      <p:ext uri="{BB962C8B-B14F-4D97-AF65-F5344CB8AC3E}">
        <p14:creationId xmlns:p14="http://schemas.microsoft.com/office/powerpoint/2010/main" val="109711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753" y="1783642"/>
            <a:ext cx="6019800" cy="1143000"/>
          </a:xfrm>
        </p:spPr>
        <p:txBody>
          <a:bodyPr/>
          <a:lstStyle/>
          <a:p>
            <a:r>
              <a:rPr lang="en-US" dirty="0" smtClean="0"/>
              <a:t>Manage projects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43945" y="1783642"/>
            <a:ext cx="5306629" cy="3702758"/>
          </a:xfrm>
          <a:prstGeom prst="snip2DiagRect">
            <a:avLst>
              <a:gd name="adj1" fmla="val 0"/>
              <a:gd name="adj2" fmla="val 0"/>
            </a:avLst>
          </a:prstGeom>
        </p:spPr>
      </p:pic>
      <p:sp>
        <p:nvSpPr>
          <p:cNvPr id="4" name="Text Placeholder 3"/>
          <p:cNvSpPr>
            <a:spLocks noGrp="1"/>
          </p:cNvSpPr>
          <p:nvPr>
            <p:ph type="body" sz="half" idx="2"/>
          </p:nvPr>
        </p:nvSpPr>
        <p:spPr>
          <a:xfrm>
            <a:off x="5785753" y="3112908"/>
            <a:ext cx="6021388" cy="1772130"/>
          </a:xfrm>
        </p:spPr>
        <p:txBody>
          <a:bodyPr>
            <a:normAutofit/>
          </a:bodyPr>
          <a:lstStyle/>
          <a:p>
            <a:r>
              <a:rPr lang="en-US" dirty="0" smtClean="0">
                <a:solidFill>
                  <a:schemeClr val="tx1"/>
                </a:solidFill>
              </a:rPr>
              <a:t>Define all Projects in your area, on an annual basis:</a:t>
            </a:r>
          </a:p>
          <a:p>
            <a:pPr marL="285750" indent="-285750">
              <a:buFont typeface="Arial" panose="020B0604020202020204" pitchFamily="34" charset="0"/>
              <a:buChar char="•"/>
            </a:pPr>
            <a:r>
              <a:rPr lang="en-US" dirty="0" smtClean="0">
                <a:solidFill>
                  <a:schemeClr val="tx1"/>
                </a:solidFill>
              </a:rPr>
              <a:t>Projects can be defined for specific days only (Monday – Sunday).</a:t>
            </a:r>
          </a:p>
        </p:txBody>
      </p:sp>
    </p:spTree>
    <p:extLst>
      <p:ext uri="{BB962C8B-B14F-4D97-AF65-F5344CB8AC3E}">
        <p14:creationId xmlns:p14="http://schemas.microsoft.com/office/powerpoint/2010/main" val="3525957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0">
        <p15:prstTrans prst="prestige"/>
      </p:transition>
    </mc:Choice>
    <mc:Fallback xmlns="">
      <p:transition spd="slow" advTm="15000">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4104</TotalTime>
  <Words>1497</Words>
  <Application>Microsoft Office PowerPoint</Application>
  <PresentationFormat>Widescreen</PresentationFormat>
  <Paragraphs>157</Paragraphs>
  <Slides>21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Century Gothic</vt:lpstr>
      <vt:lpstr>Wingdings 3</vt:lpstr>
      <vt:lpstr>Slice</vt:lpstr>
      <vt:lpstr>Storyboard Layouts</vt:lpstr>
      <vt:lpstr>Ion</vt:lpstr>
      <vt:lpstr>Designed by biologists, for turtle researchers</vt:lpstr>
      <vt:lpstr>Login</vt:lpstr>
      <vt:lpstr>Activity log</vt:lpstr>
      <vt:lpstr>Administration</vt:lpstr>
      <vt:lpstr>Fool-proof your data!</vt:lpstr>
      <vt:lpstr>Activity Map</vt:lpstr>
      <vt:lpstr>Activity Data</vt:lpstr>
      <vt:lpstr>Manage addresses</vt:lpstr>
      <vt:lpstr>Manage projects</vt:lpstr>
      <vt:lpstr>Manage Tags</vt:lpstr>
      <vt:lpstr>Manage Turtles</vt:lpstr>
      <vt:lpstr>Manage Users</vt:lpstr>
      <vt:lpstr>Approve activities</vt:lpstr>
      <vt:lpstr>View and Modify Activities</vt:lpstr>
      <vt:lpstr>Mobile Access</vt:lpstr>
      <vt:lpstr>Quickly Find Your Data</vt:lpstr>
      <vt:lpstr>Validation</vt:lpstr>
      <vt:lpstr>Reports</vt:lpstr>
      <vt:lpstr>Mass editor</vt:lpstr>
      <vt:lpstr>Summary</vt:lpstr>
      <vt:lpstr>Uploads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Turtle Conference 2018</dc:title>
  <dc:creator>Andy Rosebrock</dc:creator>
  <cp:keywords>Turtle;Tracker;Database;Axe Inc</cp:keywords>
  <cp:lastModifiedBy>Andy Rosebrock</cp:lastModifiedBy>
  <cp:revision>53</cp:revision>
  <dcterms:created xsi:type="dcterms:W3CDTF">2018-01-22T14:13:58Z</dcterms:created>
  <dcterms:modified xsi:type="dcterms:W3CDTF">2018-02-02T13:39:43Z</dcterms:modified>
</cp:coreProperties>
</file>