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62" r:id="rId5"/>
    <p:sldId id="263" r:id="rId6"/>
    <p:sldId id="267" r:id="rId7"/>
    <p:sldId id="266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55827E-4144-5C71-6125-3DB27D1A5D46}" v="34" dt="2024-12-21T20:43:07.4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6C6E3-A130-62A9-3D61-69B3C50CA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62CA37-A99C-C994-C9FA-E3A45D72D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3D6BB3-16C2-AF7E-2C09-C3537D03A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6F7E-1522-4655-B503-0B421EED6951}" type="datetimeFigureOut">
              <a:rPr lang="es-MX" smtClean="0"/>
              <a:t>27/12/2024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6F4D04-8207-75B5-4FBD-76609BCA0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21B9F8-C201-6D91-79D7-BDABF9B2E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1804-20F1-4705-8239-39524EFCE6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344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03CF8-789A-A8B2-57B8-760692B36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55DBA7-E7B9-AC6A-5C8E-5F6DCBEB0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D26F52-CE1E-A6C4-C602-6DB79EF3D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6F7E-1522-4655-B503-0B421EED6951}" type="datetimeFigureOut">
              <a:rPr lang="es-MX" smtClean="0"/>
              <a:t>27/12/2024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0F6F3B-09AA-CEDC-E807-B5966AE15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4AF01C-4D3B-C635-E45C-C79417F9C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1804-20F1-4705-8239-39524EFCE6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892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40282F8-7410-3FBC-93EE-EFECC40352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F329BB-A7E9-AA94-21A7-B81D9591E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68B212-CEA4-BDF3-DE19-726DB86B6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6F7E-1522-4655-B503-0B421EED6951}" type="datetimeFigureOut">
              <a:rPr lang="es-MX" smtClean="0"/>
              <a:t>27/12/2024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A098CA-0339-1765-F88C-3FF624D1D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3E8463-2767-2BDF-D8CC-2824C31FF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1804-20F1-4705-8239-39524EFCE6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734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51F923-DDBC-AEF3-CAD6-E441A303F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26CC11-5A14-A7E2-E480-F1B1F511A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6A6137-2E66-95C7-0375-692600731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6F7E-1522-4655-B503-0B421EED6951}" type="datetimeFigureOut">
              <a:rPr lang="es-MX" smtClean="0"/>
              <a:t>27/12/2024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CEFFB8-6473-C78F-13C0-469B4A980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C6BB3F-F815-0ED3-DE28-84C70FAAE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1804-20F1-4705-8239-39524EFCE6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4887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396097-E259-904E-CC07-93BE11BD0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FFF086-765E-C661-CA1D-7126D042D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98D7FA-6D09-77F0-DB1D-66C8E1613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6F7E-1522-4655-B503-0B421EED6951}" type="datetimeFigureOut">
              <a:rPr lang="es-MX" smtClean="0"/>
              <a:t>27/12/2024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0652F6-BD80-4C4B-2C89-24F3CC657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64179B-843F-D61A-80F9-5A25F0B0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1804-20F1-4705-8239-39524EFCE6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641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597B47-5F8B-A494-9AA0-E813A5F0E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436BD7-4C01-37AB-2E7D-68E114782C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B6FB7A-E35A-F4DE-9CC2-43B02998C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924093-7444-C941-2FE6-45B4CA711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6F7E-1522-4655-B503-0B421EED6951}" type="datetimeFigureOut">
              <a:rPr lang="es-MX" smtClean="0"/>
              <a:t>27/12/2024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C52190-76AF-4AA2-C1AC-9CF3E2F7B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AE1C76-B016-3BB2-419B-321261A9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1804-20F1-4705-8239-39524EFCE6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384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B6BB1B-D0D4-9784-3345-0FAFB474C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AE0549-AA16-976F-B667-4F47695D2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CD11E8-2542-5782-580D-E113ECFDA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4BF78F5-37A2-9EB4-AE4D-C12ABE4F0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50612DA-758F-52D6-A6F0-406ECB3ABF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902C56A-9A53-ADB2-7C2E-EC499CD7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6F7E-1522-4655-B503-0B421EED6951}" type="datetimeFigureOut">
              <a:rPr lang="es-MX" smtClean="0"/>
              <a:t>27/12/2024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4C8AC34-C1A5-0BB6-0783-C3EB3AA34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1F1CCDA-0290-0790-B82F-9313FCE64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1804-20F1-4705-8239-39524EFCE6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445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327C86-B1F0-F884-DAB6-5CE34A0EC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39D35C4-1554-BDB3-7DA2-C4231EED6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6F7E-1522-4655-B503-0B421EED6951}" type="datetimeFigureOut">
              <a:rPr lang="es-MX" smtClean="0"/>
              <a:t>27/12/2024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8D5A92C-5FB8-2823-840C-DFE1595EA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BF55E51-C50F-0F75-C0A8-9BC22C0FB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1804-20F1-4705-8239-39524EFCE6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4387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1593BD4-F4D9-61CB-96D9-85D968338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6F7E-1522-4655-B503-0B421EED6951}" type="datetimeFigureOut">
              <a:rPr lang="es-MX" smtClean="0"/>
              <a:t>27/12/2024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0E4A96A-1B9C-AC2D-438E-E80E0EF82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2B6A7F7-E9D2-0A89-C601-0142E2578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1804-20F1-4705-8239-39524EFCE6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2502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94D3B-0058-ED02-F80F-1A8AD6066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94F5CA-5013-CD22-413A-55F788D15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CD6919-1622-834B-3478-FD9683B4E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01871B-D750-1E43-7DC2-AF330C238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6F7E-1522-4655-B503-0B421EED6951}" type="datetimeFigureOut">
              <a:rPr lang="es-MX" smtClean="0"/>
              <a:t>27/12/2024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190D60-DCC2-928A-628E-619C5244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5F522F-54C5-91D1-F3F4-F2616AC6D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1804-20F1-4705-8239-39524EFCE6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4663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72A395-C79E-AA42-46B9-479F9E514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6AFFF07-4F93-EC88-7676-7F0F96A827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231A83B-34B7-467D-05BC-5DE5F00336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515A04-28AB-0310-D463-5D6A0B2CE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86F7E-1522-4655-B503-0B421EED6951}" type="datetimeFigureOut">
              <a:rPr lang="es-MX" smtClean="0"/>
              <a:t>27/12/2024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2F3E2C-4DF1-EE18-88C9-1BB364750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F41CDF-07DD-44F5-5E40-67AE399A6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41804-20F1-4705-8239-39524EFCE6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853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628DF26-12F0-B64E-0492-9C7A33D3A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2EA976-9B29-AC17-B458-488EF9EAC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B9EA70-CB9B-FC6F-37E9-FD4B8E3CA2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486F7E-1522-4655-B503-0B421EED6951}" type="datetimeFigureOut">
              <a:rPr lang="es-MX" smtClean="0"/>
              <a:t>27/12/2024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874611-6415-7947-0DFB-BE3C6AE63A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7634AE-CAA4-555F-D749-0D9FABD80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641804-20F1-4705-8239-39524EFCE6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288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ADD2A8-ACEB-7081-863C-46C175F82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11835"/>
            <a:ext cx="9144000" cy="2387600"/>
          </a:xfrm>
        </p:spPr>
        <p:txBody>
          <a:bodyPr>
            <a:normAutofit/>
          </a:bodyPr>
          <a:lstStyle/>
          <a:p>
            <a:r>
              <a:rPr lang="es-ES" b="1">
                <a:latin typeface="Calibri"/>
                <a:ea typeface="Calibri"/>
                <a:cs typeface="Calibri"/>
              </a:rPr>
              <a:t>CÁLCULOS DE ESQUEMAS FISCALES</a:t>
            </a:r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A1A6965-C5FE-C13D-F5E1-152FBF0998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s-MX" b="1" i="1" u="sng"/>
          </a:p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42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BD525-6351-0672-9F4C-1DD562B0E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000" b="1">
                <a:latin typeface="Calibri"/>
                <a:ea typeface="Calibri"/>
                <a:cs typeface="Calibri"/>
              </a:rPr>
              <a:t>Preguntas más frecuentes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A1E2F6-F77D-6BCC-5538-48ED60D17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6229"/>
            <a:ext cx="10515600" cy="4480734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s-ES"/>
              <a:t>¿Se va a disminuir mi sueldo?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s-ES">
                <a:solidFill>
                  <a:schemeClr val="accent1"/>
                </a:solidFill>
              </a:rPr>
              <a:t>NO, por ejemplo, si tu ingreso es de $10,000 ahora serán $10,000 + IVA, dando un total de $11,600.</a:t>
            </a:r>
          </a:p>
          <a:p>
            <a:r>
              <a:rPr lang="es-ES"/>
              <a:t>¿El registro en el IMSS se pierde?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s-ES">
                <a:solidFill>
                  <a:schemeClr val="accent1"/>
                </a:solidFill>
              </a:rPr>
              <a:t>NO, se conserva con el mismo estatus.</a:t>
            </a:r>
          </a:p>
          <a:p>
            <a:r>
              <a:rPr lang="es-ES"/>
              <a:t>¿Cómo se garantiza que lo que se facturará será parte de mi sueldo?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s-ES">
                <a:solidFill>
                  <a:schemeClr val="accent1"/>
                </a:solidFill>
              </a:rPr>
              <a:t>Cuentas con un contrato y una carta oferta que garantizan las condiciones contractuales.</a:t>
            </a:r>
          </a:p>
          <a:p>
            <a:r>
              <a:rPr lang="es-ES"/>
              <a:t>¿Voy a perder mis prestaciones?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s-ES" sz="2600">
                <a:solidFill>
                  <a:schemeClr val="accent1"/>
                </a:solidFill>
              </a:rPr>
              <a:t>NO, siguen vigentes.</a:t>
            </a:r>
            <a:endParaRPr lang="es-ES">
              <a:solidFill>
                <a:schemeClr val="accent1"/>
              </a:solidFill>
            </a:endParaRPr>
          </a:p>
          <a:p>
            <a:r>
              <a:rPr lang="es-ES">
                <a:solidFill>
                  <a:srgbClr val="000000"/>
                </a:solidFill>
              </a:rPr>
              <a:t>¿Ocupare asesoramiento contable?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s-ES">
                <a:solidFill>
                  <a:schemeClr val="accent1"/>
                </a:solidFill>
              </a:rPr>
              <a:t>SI, habrá asesoramiento contable por parte del departamento de </a:t>
            </a:r>
            <a:r>
              <a:rPr lang="es-ES" err="1">
                <a:solidFill>
                  <a:schemeClr val="accent1"/>
                </a:solidFill>
              </a:rPr>
              <a:t>Creatoris</a:t>
            </a:r>
            <a:r>
              <a:rPr lang="es-ES">
                <a:solidFill>
                  <a:schemeClr val="accent1"/>
                </a:solidFill>
              </a:rPr>
              <a:t>.</a:t>
            </a:r>
          </a:p>
          <a:p>
            <a:r>
              <a:rPr lang="es-ES" b="1">
                <a:solidFill>
                  <a:schemeClr val="accent2"/>
                </a:solidFill>
              </a:rPr>
              <a:t>Beneficios al facturar: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s-ES" b="1">
                <a:solidFill>
                  <a:schemeClr val="accent2"/>
                </a:solidFill>
              </a:rPr>
              <a:t>Comprobación de ingresos para créditos hipotecarios, automotrices, trámites de VISA, etc.</a:t>
            </a:r>
          </a:p>
        </p:txBody>
      </p:sp>
    </p:spTree>
    <p:extLst>
      <p:ext uri="{BB962C8B-B14F-4D97-AF65-F5344CB8AC3E}">
        <p14:creationId xmlns:p14="http://schemas.microsoft.com/office/powerpoint/2010/main" val="690082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5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B0F5977-CE99-3D6B-B821-BD105D38F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DEDUCCIONES MENSUALES</a:t>
            </a:r>
            <a:endParaRPr lang="en-US" sz="2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Marcador de contenido 10">
            <a:extLst>
              <a:ext uri="{FF2B5EF4-FFF2-40B4-BE49-F238E27FC236}">
                <a16:creationId xmlns:a16="http://schemas.microsoft.com/office/drawing/2014/main" id="{095C59CD-5B63-789D-E963-F263AB0D51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524500"/>
              </p:ext>
            </p:extLst>
          </p:nvPr>
        </p:nvGraphicFramePr>
        <p:xfrm>
          <a:off x="5027522" y="631133"/>
          <a:ext cx="5411637" cy="5710710"/>
        </p:xfrm>
        <a:graphic>
          <a:graphicData uri="http://schemas.openxmlformats.org/drawingml/2006/table">
            <a:tbl>
              <a:tblPr firstRow="1" firstCol="1" bandRow="1">
                <a:solidFill>
                  <a:schemeClr val="bg1">
                    <a:lumMod val="95000"/>
                  </a:schemeClr>
                </a:solidFill>
                <a:tableStyleId>{5C22544A-7EE6-4342-B048-85BDC9FD1C3A}</a:tableStyleId>
              </a:tblPr>
              <a:tblGrid>
                <a:gridCol w="3804871">
                  <a:extLst>
                    <a:ext uri="{9D8B030D-6E8A-4147-A177-3AD203B41FA5}">
                      <a16:colId xmlns:a16="http://schemas.microsoft.com/office/drawing/2014/main" val="1421123456"/>
                    </a:ext>
                  </a:extLst>
                </a:gridCol>
                <a:gridCol w="1606766">
                  <a:extLst>
                    <a:ext uri="{9D8B030D-6E8A-4147-A177-3AD203B41FA5}">
                      <a16:colId xmlns:a16="http://schemas.microsoft.com/office/drawing/2014/main" val="3068432873"/>
                    </a:ext>
                  </a:extLst>
                </a:gridCol>
              </a:tblGrid>
              <a:tr h="378087">
                <a:tc>
                  <a:txBody>
                    <a:bodyPr/>
                    <a:lstStyle/>
                    <a:p>
                      <a:r>
                        <a:rPr lang="es-ES" sz="1800" b="1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Gastos mensuales</a:t>
                      </a:r>
                    </a:p>
                  </a:txBody>
                  <a:tcPr marL="55523" marR="8262" marT="15864" marB="118978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400" b="1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523" marR="8262" marT="15864" marB="118978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84996"/>
                  </a:ext>
                </a:extLst>
              </a:tr>
              <a:tr h="325208">
                <a:tc>
                  <a:txBody>
                    <a:bodyPr/>
                    <a:lstStyle/>
                    <a:p>
                      <a:r>
                        <a:rPr lang="es-ES" sz="1600" b="1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Suministros</a:t>
                      </a:r>
                    </a:p>
                  </a:txBody>
                  <a:tcPr marL="55523" marR="8262" marT="15864" marB="118978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700.00</a:t>
                      </a:r>
                    </a:p>
                  </a:txBody>
                  <a:tcPr marL="55523" marR="8262" marT="15864" marB="11897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720548"/>
                  </a:ext>
                </a:extLst>
              </a:tr>
              <a:tr h="325208">
                <a:tc>
                  <a:txBody>
                    <a:bodyPr/>
                    <a:lstStyle/>
                    <a:p>
                      <a:r>
                        <a:rPr lang="es-ES" sz="1600" b="1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Gasolina</a:t>
                      </a:r>
                    </a:p>
                  </a:txBody>
                  <a:tcPr marL="55523" marR="8262" marT="15864" marB="118978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4,000.00</a:t>
                      </a:r>
                    </a:p>
                  </a:txBody>
                  <a:tcPr marL="55523" marR="8262" marT="15864" marB="11897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48407"/>
                  </a:ext>
                </a:extLst>
              </a:tr>
              <a:tr h="325208">
                <a:tc>
                  <a:txBody>
                    <a:bodyPr/>
                    <a:lstStyle/>
                    <a:p>
                      <a:r>
                        <a:rPr lang="es-ES" sz="1600" b="1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Internet</a:t>
                      </a:r>
                    </a:p>
                  </a:txBody>
                  <a:tcPr marL="55523" marR="8262" marT="15864" marB="118978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750.00</a:t>
                      </a:r>
                    </a:p>
                  </a:txBody>
                  <a:tcPr marL="55523" marR="8262" marT="15864" marB="11897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034348"/>
                  </a:ext>
                </a:extLst>
              </a:tr>
              <a:tr h="325208">
                <a:tc>
                  <a:txBody>
                    <a:bodyPr/>
                    <a:lstStyle/>
                    <a:p>
                      <a:r>
                        <a:rPr lang="es-ES" sz="1600" b="1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Energía eléctrica</a:t>
                      </a:r>
                    </a:p>
                  </a:txBody>
                  <a:tcPr marL="55523" marR="8262" marT="15864" marB="118978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300.00</a:t>
                      </a:r>
                    </a:p>
                  </a:txBody>
                  <a:tcPr marL="55523" marR="8262" marT="15864" marB="11897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764009"/>
                  </a:ext>
                </a:extLst>
              </a:tr>
              <a:tr h="325208">
                <a:tc>
                  <a:txBody>
                    <a:bodyPr/>
                    <a:lstStyle/>
                    <a:p>
                      <a:r>
                        <a:rPr lang="es-ES" sz="1600" b="1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Gas</a:t>
                      </a:r>
                    </a:p>
                  </a:txBody>
                  <a:tcPr marL="55523" marR="8262" marT="15864" marB="118978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900.00</a:t>
                      </a:r>
                    </a:p>
                  </a:txBody>
                  <a:tcPr marL="55523" marR="8262" marT="15864" marB="11897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54844"/>
                  </a:ext>
                </a:extLst>
              </a:tr>
              <a:tr h="325208">
                <a:tc>
                  <a:txBody>
                    <a:bodyPr/>
                    <a:lstStyle/>
                    <a:p>
                      <a:r>
                        <a:rPr lang="es-ES" sz="1600" b="1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Agua</a:t>
                      </a:r>
                    </a:p>
                  </a:txBody>
                  <a:tcPr marL="55523" marR="8262" marT="15864" marB="118978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400.00</a:t>
                      </a:r>
                    </a:p>
                  </a:txBody>
                  <a:tcPr marL="55523" marR="8262" marT="15864" marB="11897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6298"/>
                  </a:ext>
                </a:extLst>
              </a:tr>
              <a:tr h="325208">
                <a:tc>
                  <a:txBody>
                    <a:bodyPr/>
                    <a:lstStyle/>
                    <a:p>
                      <a:r>
                        <a:rPr lang="es-ES" sz="1600" b="1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Curso</a:t>
                      </a:r>
                    </a:p>
                  </a:txBody>
                  <a:tcPr marL="55523" marR="8262" marT="15864" marB="118978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1,000.00</a:t>
                      </a:r>
                    </a:p>
                  </a:txBody>
                  <a:tcPr marL="55523" marR="8262" marT="15864" marB="11897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148951"/>
                  </a:ext>
                </a:extLst>
              </a:tr>
              <a:tr h="325208">
                <a:tc>
                  <a:txBody>
                    <a:bodyPr/>
                    <a:lstStyle/>
                    <a:p>
                      <a:r>
                        <a:rPr lang="es-ES" sz="1600" b="1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Mouse y funda para laptop</a:t>
                      </a:r>
                    </a:p>
                  </a:txBody>
                  <a:tcPr marL="55523" marR="8262" marT="15864" marB="118978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600.00</a:t>
                      </a:r>
                    </a:p>
                  </a:txBody>
                  <a:tcPr marL="55523" marR="8262" marT="15864" marB="11897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771281"/>
                  </a:ext>
                </a:extLst>
              </a:tr>
              <a:tr h="325208">
                <a:tc>
                  <a:txBody>
                    <a:bodyPr/>
                    <a:lstStyle/>
                    <a:p>
                      <a:r>
                        <a:rPr lang="es-ES" sz="1600" b="1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Servicios contables</a:t>
                      </a:r>
                    </a:p>
                  </a:txBody>
                  <a:tcPr marL="55523" marR="8262" marT="15864" marB="118978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1,000.00</a:t>
                      </a:r>
                    </a:p>
                  </a:txBody>
                  <a:tcPr marL="55523" marR="8262" marT="15864" marB="11897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279322"/>
                  </a:ext>
                </a:extLst>
              </a:tr>
              <a:tr h="325208">
                <a:tc>
                  <a:txBody>
                    <a:bodyPr/>
                    <a:lstStyle/>
                    <a:p>
                      <a:r>
                        <a:rPr lang="es-ES" sz="1600" b="1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Artículos de limpieza</a:t>
                      </a:r>
                    </a:p>
                  </a:txBody>
                  <a:tcPr marL="55523" marR="8262" marT="15864" marB="118978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1,000.00</a:t>
                      </a:r>
                    </a:p>
                  </a:txBody>
                  <a:tcPr marL="55523" marR="8262" marT="15864" marB="11897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703158"/>
                  </a:ext>
                </a:extLst>
              </a:tr>
              <a:tr h="325208">
                <a:tc>
                  <a:txBody>
                    <a:bodyPr/>
                    <a:lstStyle/>
                    <a:p>
                      <a:r>
                        <a:rPr lang="es-ES" sz="1600" b="1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Seguros auto</a:t>
                      </a:r>
                    </a:p>
                  </a:txBody>
                  <a:tcPr marL="55523" marR="8262" marT="15864" marB="118978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1,200.00</a:t>
                      </a:r>
                    </a:p>
                  </a:txBody>
                  <a:tcPr marL="55523" marR="8262" marT="15864" marB="11897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57126"/>
                  </a:ext>
                </a:extLst>
              </a:tr>
              <a:tr h="325208">
                <a:tc>
                  <a:txBody>
                    <a:bodyPr/>
                    <a:lstStyle/>
                    <a:p>
                      <a:r>
                        <a:rPr lang="es-ES" sz="1600" b="1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Subtotal</a:t>
                      </a:r>
                    </a:p>
                  </a:txBody>
                  <a:tcPr marL="55523" marR="8262" marT="15864" marB="118978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 cap="none" spc="0" dirty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10,215.52</a:t>
                      </a:r>
                      <a:endParaRPr lang="es-ES" sz="1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523" marR="8262" marT="15864" marB="11897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653654"/>
                  </a:ext>
                </a:extLst>
              </a:tr>
              <a:tr h="325208">
                <a:tc>
                  <a:txBody>
                    <a:bodyPr/>
                    <a:lstStyle/>
                    <a:p>
                      <a:r>
                        <a:rPr lang="es-ES" sz="1600" b="1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IVA</a:t>
                      </a:r>
                    </a:p>
                  </a:txBody>
                  <a:tcPr marL="55523" marR="8262" marT="15864" marB="118978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 cap="none" spc="0" dirty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1,634.48</a:t>
                      </a:r>
                      <a:endParaRPr lang="es-ES" sz="1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523" marR="8262" marT="15864" marB="11897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132274"/>
                  </a:ext>
                </a:extLst>
              </a:tr>
              <a:tr h="325208">
                <a:tc>
                  <a:txBody>
                    <a:bodyPr/>
                    <a:lstStyle/>
                    <a:p>
                      <a:r>
                        <a:rPr lang="es-ES" sz="1600" b="1" cap="none" spc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Total</a:t>
                      </a:r>
                    </a:p>
                  </a:txBody>
                  <a:tcPr marL="55523" marR="8262" marT="15864" marB="118978" anchor="b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 cap="none" spc="0" dirty="0">
                          <a:solidFill>
                            <a:schemeClr val="tx1"/>
                          </a:solidFill>
                          <a:effectLst/>
                          <a:latin typeface="Arial Narrow"/>
                        </a:rPr>
                        <a:t>11,850.00</a:t>
                      </a:r>
                      <a:endParaRPr lang="es-ES" sz="16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523" marR="8262" marT="15864" marB="118978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353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648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925EECE-12A9-341C-F84C-9330ABADB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1967266"/>
            <a:ext cx="2628900" cy="2547257"/>
          </a:xfrm>
          <a:prstGeom prst="ellipse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3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Régimen Simplificado de Confianza (RESICO)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50C8771-BB6C-FAE1-88B0-F0ADF716E0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4536" y="748663"/>
            <a:ext cx="6268764" cy="5360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126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5045D46-481B-3D1B-C373-53A33B2D5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3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Persona Física con Actividad Empresarial y Profesional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4444613-8865-EA86-EF45-A0A6A4BB2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7026" y="691923"/>
            <a:ext cx="5676900" cy="547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854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A4B3D6D-3E9C-C2CB-B06E-791596FBEC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500756B-6632-0C28-8D61-4227A5173399}"/>
              </a:ext>
            </a:extLst>
          </p:cNvPr>
          <p:cNvSpPr txBox="1"/>
          <p:nvPr/>
        </p:nvSpPr>
        <p:spPr>
          <a:xfrm>
            <a:off x="3568" y="579460"/>
            <a:ext cx="12176876" cy="769441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b="1" err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Asimilados</a:t>
            </a:r>
            <a:r>
              <a:rPr lang="en-US" sz="4400" b="1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 a </a:t>
            </a:r>
            <a:r>
              <a:rPr lang="en-US" sz="4400" b="1" err="1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salarios</a:t>
            </a:r>
            <a:endParaRPr lang="en-US" err="1">
              <a:solidFill>
                <a:srgbClr val="FFFFFF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0A0D06F-B0ED-5EA0-42AC-A3B44CAD3A39}"/>
              </a:ext>
            </a:extLst>
          </p:cNvPr>
          <p:cNvSpPr/>
          <p:nvPr/>
        </p:nvSpPr>
        <p:spPr>
          <a:xfrm>
            <a:off x="5000625" y="2686050"/>
            <a:ext cx="942975" cy="3714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Marcador de contenido 9">
            <a:extLst>
              <a:ext uri="{FF2B5EF4-FFF2-40B4-BE49-F238E27FC236}">
                <a16:creationId xmlns:a16="http://schemas.microsoft.com/office/drawing/2014/main" id="{08EBD17E-F2F6-DB9B-FF11-12D3A3893F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3234" y="1792264"/>
            <a:ext cx="10497544" cy="4357688"/>
          </a:xfrm>
        </p:spPr>
      </p:pic>
    </p:spTree>
    <p:extLst>
      <p:ext uri="{BB962C8B-B14F-4D97-AF65-F5344CB8AC3E}">
        <p14:creationId xmlns:p14="http://schemas.microsoft.com/office/powerpoint/2010/main" val="1241622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AEEF3B-7539-70D2-1694-B69260E6E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/>
              <a:t>SESIONES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3D3E31-B78A-8F38-AB32-EDA920A1E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Régimen Simplificado de Confianza (RESICO):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s-ES" dirty="0"/>
              <a:t>Horario: Jueves 26 de diciembre a la 1:00pm.</a:t>
            </a:r>
          </a:p>
          <a:p>
            <a:pPr marL="457200" lvl="1" indent="0">
              <a:buNone/>
            </a:pPr>
            <a:endParaRPr lang="es-ES" dirty="0"/>
          </a:p>
          <a:p>
            <a:r>
              <a:rPr lang="es-ES" dirty="0"/>
              <a:t>Persona Física con Actividad Empresarial y Profesional: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s-ES" dirty="0"/>
              <a:t>Horario: Jueves 26 de diciembre a las 2:00pm.</a:t>
            </a:r>
          </a:p>
          <a:p>
            <a:pPr marL="457200" lvl="1" indent="0">
              <a:buNone/>
            </a:pPr>
            <a:endParaRPr lang="es-ES" dirty="0"/>
          </a:p>
          <a:p>
            <a:r>
              <a:rPr lang="es-ES" dirty="0"/>
              <a:t>Asimilados a salarios: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s-ES" dirty="0"/>
              <a:t>Horario: Viernes 27 de diciembre a la 1:00pm.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70085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244</Words>
  <Application>Microsoft Office PowerPoint</Application>
  <PresentationFormat>Panorámica</PresentationFormat>
  <Paragraphs>56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Aptos</vt:lpstr>
      <vt:lpstr>Aptos Display</vt:lpstr>
      <vt:lpstr>Arial</vt:lpstr>
      <vt:lpstr>Arial Narrow</vt:lpstr>
      <vt:lpstr>Calibri</vt:lpstr>
      <vt:lpstr>Courier New</vt:lpstr>
      <vt:lpstr>Tema de Office</vt:lpstr>
      <vt:lpstr>CÁLCULOS DE ESQUEMAS FISCALES</vt:lpstr>
      <vt:lpstr>Preguntas más frecuentes</vt:lpstr>
      <vt:lpstr>DEDUCCIONES MENSUALES</vt:lpstr>
      <vt:lpstr>Régimen Simplificado de Confianza (RESICO)</vt:lpstr>
      <vt:lpstr>Persona Física con Actividad Empresarial y Profesional </vt:lpstr>
      <vt:lpstr>Presentación de PowerPoint</vt:lpstr>
      <vt:lpstr>SESIONES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Rosa Isela Gonzalez Ramirez</dc:creator>
  <cp:lastModifiedBy>Fatima Rodríguez Salinas</cp:lastModifiedBy>
  <cp:revision>30</cp:revision>
  <dcterms:created xsi:type="dcterms:W3CDTF">2024-12-19T15:21:59Z</dcterms:created>
  <dcterms:modified xsi:type="dcterms:W3CDTF">2024-12-27T21:37:14Z</dcterms:modified>
</cp:coreProperties>
</file>