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9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7" r:id="rId18"/>
    <p:sldId id="273" r:id="rId19"/>
    <p:sldId id="274" r:id="rId20"/>
    <p:sldId id="275" r:id="rId21"/>
    <p:sldId id="276" r:id="rId22"/>
    <p:sldId id="278" r:id="rId23"/>
    <p:sldId id="291" r:id="rId24"/>
    <p:sldId id="277" r:id="rId25"/>
    <p:sldId id="279" r:id="rId26"/>
    <p:sldId id="280" r:id="rId27"/>
    <p:sldId id="282" r:id="rId28"/>
    <p:sldId id="285" r:id="rId29"/>
    <p:sldId id="283" r:id="rId30"/>
    <p:sldId id="284" r:id="rId31"/>
    <p:sldId id="288" r:id="rId32"/>
    <p:sldId id="289" r:id="rId33"/>
    <p:sldId id="271" r:id="rId34"/>
    <p:sldId id="272" r:id="rId35"/>
    <p:sldId id="290" r:id="rId36"/>
    <p:sldId id="2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782"/>
  </p:normalViewPr>
  <p:slideViewPr>
    <p:cSldViewPr snapToGrid="0">
      <p:cViewPr varScale="1">
        <p:scale>
          <a:sx n="104" d="100"/>
          <a:sy n="104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C3770-8601-964C-A906-9B0A4FEB7A6A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BB410-FB73-9A45-AA1A-19FF41E4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2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cover the roadmap / journey from identifying the need to scratch build to planning and execution.</a:t>
            </a:r>
          </a:p>
          <a:p>
            <a:r>
              <a:rPr lang="en-US" dirty="0"/>
              <a:t>We won’t cover details like making tar paper roofs etc. We will go from a design to a completed scene. </a:t>
            </a:r>
          </a:p>
          <a:p>
            <a:r>
              <a:rPr lang="en-US" dirty="0"/>
              <a:t>I have some samples here to share as well.</a:t>
            </a:r>
          </a:p>
          <a:p>
            <a:r>
              <a:rPr lang="en-US" dirty="0"/>
              <a:t>This is a story of building a module / scene and a majority of the structures are </a:t>
            </a:r>
            <a:r>
              <a:rPr lang="en-US" dirty="0" err="1"/>
              <a:t>scratchbuilt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8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the foam board model is set it can be used as a base for the structure.</a:t>
            </a:r>
          </a:p>
          <a:p>
            <a:r>
              <a:rPr lang="en-US" dirty="0"/>
              <a:t>Here I used ”Evergreen” siding.</a:t>
            </a:r>
          </a:p>
          <a:p>
            <a:r>
              <a:rPr lang="en-US" dirty="0"/>
              <a:t>I had spare doors and windows in my spare parts bin.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30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angles at the corners are not attached initially</a:t>
            </a:r>
          </a:p>
          <a:p>
            <a:r>
              <a:rPr lang="en-US" dirty="0"/>
              <a:t>Glue the doors and windows to the siding and then glue the sidings to the foam board structure.</a:t>
            </a:r>
          </a:p>
          <a:p>
            <a:r>
              <a:rPr lang="en-US" dirty="0"/>
              <a:t>90 degree Evergreen angle is used to hide the corners.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95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another plant storage building.</a:t>
            </a:r>
          </a:p>
          <a:p>
            <a:r>
              <a:rPr lang="en-US" dirty="0"/>
              <a:t>The truck shed is a section from the parts bin but could have been scratch built.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4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now we have the roughed out main buildings and we can take the buildings and their base to the workbench.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9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first base and buildings at the work bench.</a:t>
            </a:r>
          </a:p>
          <a:p>
            <a:r>
              <a:rPr lang="en-US" dirty="0"/>
              <a:t>The base is painted a light sealer </a:t>
            </a:r>
            <a:r>
              <a:rPr lang="en-US" dirty="0" err="1"/>
              <a:t>colour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0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scratch built buildings at the workbench.</a:t>
            </a:r>
          </a:p>
          <a:p>
            <a:r>
              <a:rPr lang="en-US" dirty="0"/>
              <a:t>The oil tank is water pipe with cotton thread added.</a:t>
            </a:r>
          </a:p>
          <a:p>
            <a:r>
              <a:rPr lang="en-US" dirty="0"/>
              <a:t>The pipes at the side of the tank is a spline from a plastic kit – a sprue.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9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pipes, footpaths and some details in this scene.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7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another look at the southern end of the module with several more scratch built structures.</a:t>
            </a:r>
          </a:p>
          <a:p>
            <a:r>
              <a:rPr lang="en-US" dirty="0"/>
              <a:t>I needed to build a gate house and as this is at the front of the layout it needed to have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01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is as per any kit except we cut the pieces from sheets.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84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finished gate house.</a:t>
            </a:r>
          </a:p>
          <a:p>
            <a:r>
              <a:rPr lang="en-US" dirty="0"/>
              <a:t>There are internal details plus ceiling lights.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72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 was my challenge.</a:t>
            </a:r>
          </a:p>
          <a:p>
            <a:r>
              <a:rPr lang="en-US" dirty="0"/>
              <a:t>I have a 22x20 ft room with a double deck N Scale layout – largely fully </a:t>
            </a:r>
            <a:r>
              <a:rPr lang="en-US" dirty="0" err="1"/>
              <a:t>sceniced</a:t>
            </a:r>
            <a:r>
              <a:rPr lang="en-US" dirty="0"/>
              <a:t>.</a:t>
            </a:r>
          </a:p>
          <a:p>
            <a:r>
              <a:rPr lang="en-US" dirty="0"/>
              <a:t>This section was behind the entrance door, but sub consciously I always knew I would build something here.</a:t>
            </a:r>
          </a:p>
          <a:p>
            <a:r>
              <a:rPr lang="en-US" dirty="0"/>
              <a:t>I built the base using 1x3inch frame that is attached to the </a:t>
            </a:r>
            <a:r>
              <a:rPr lang="en-US" dirty="0" err="1"/>
              <a:t>wals</a:t>
            </a:r>
            <a:r>
              <a:rPr lang="en-US" dirty="0"/>
              <a:t>. </a:t>
            </a:r>
          </a:p>
          <a:p>
            <a:r>
              <a:rPr lang="en-US" dirty="0"/>
              <a:t>The top is 12mm (1/2inch) plywood sheet with 12mm strengthening pieces around the perimeter.</a:t>
            </a:r>
          </a:p>
          <a:p>
            <a:r>
              <a:rPr lang="en-US" dirty="0"/>
              <a:t>The top sits on the frame so it is a portable / modular section.</a:t>
            </a:r>
          </a:p>
          <a:p>
            <a:r>
              <a:rPr lang="en-US" dirty="0"/>
              <a:t>It could have been a frame with 1 or 2 inch foam, but I chose plywood.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89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Peninsular enabling rise between 2 levels. Maximum grade is 1.5%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6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took ages to decide on the theme.</a:t>
            </a:r>
          </a:p>
          <a:p>
            <a:r>
              <a:rPr lang="en-US" dirty="0"/>
              <a:t>Eventually an ethanol plant seemed to make sense.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1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Googling ethanol plant brings up a number of sites. This is a good representation of the buildings at such a plant. </a:t>
            </a:r>
          </a:p>
          <a:p>
            <a:r>
              <a:rPr lang="en-US" dirty="0"/>
              <a:t>The </a:t>
            </a:r>
            <a:r>
              <a:rPr lang="en-US" dirty="0" err="1"/>
              <a:t>forfront</a:t>
            </a:r>
            <a:r>
              <a:rPr lang="en-US" dirty="0"/>
              <a:t> building could be built out of Evergreen metal siding styrene?</a:t>
            </a:r>
          </a:p>
          <a:p>
            <a:r>
              <a:rPr lang="en-US" dirty="0"/>
              <a:t>The tanks and piping look complicated but can be dissected into simple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9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0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key to a good outcome. </a:t>
            </a:r>
          </a:p>
          <a:p>
            <a:r>
              <a:rPr lang="en-US" dirty="0"/>
              <a:t>The track has to work for switching.</a:t>
            </a:r>
          </a:p>
          <a:p>
            <a:r>
              <a:rPr lang="en-US" dirty="0"/>
              <a:t>Storage of cars is important. </a:t>
            </a:r>
          </a:p>
          <a:p>
            <a:r>
              <a:rPr lang="en-US" dirty="0"/>
              <a:t>Laying out the track plan ensured I could bring in a double loco train and reverse the engines out on the run a round track</a:t>
            </a:r>
          </a:p>
          <a:p>
            <a:r>
              <a:rPr lang="en-US" dirty="0"/>
              <a:t>There was also plenty of options to switch and several locations to build the next train exiting the plant.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6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the track plan was finalized I started to lay out where possible buildings could go.</a:t>
            </a:r>
          </a:p>
          <a:p>
            <a:r>
              <a:rPr lang="en-US" dirty="0"/>
              <a:t>This first step we built boxes to represent buildings, and tubes to represent fuel tanks and silos.</a:t>
            </a:r>
          </a:p>
          <a:p>
            <a:r>
              <a:rPr lang="en-US" dirty="0"/>
              <a:t>It is quick and will give you a picture.</a:t>
            </a:r>
          </a:p>
          <a:p>
            <a:r>
              <a:rPr lang="en-US" dirty="0"/>
              <a:t>Of course if you have structures they can be positioned now to test fit in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9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 first plan was in place I cut </a:t>
            </a:r>
            <a:r>
              <a:rPr lang="en-US" dirty="0" err="1"/>
              <a:t>persplex</a:t>
            </a:r>
            <a:r>
              <a:rPr lang="en-US" dirty="0"/>
              <a:t> bases for sections of the structures.</a:t>
            </a:r>
          </a:p>
          <a:p>
            <a:r>
              <a:rPr lang="en-US" dirty="0"/>
              <a:t>Styrene could also be used as a base.</a:t>
            </a:r>
          </a:p>
          <a:p>
            <a:r>
              <a:rPr lang="en-US" dirty="0"/>
              <a:t>This base can be moved to the work bench so that a diorama can be created.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9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simple mock up. </a:t>
            </a:r>
          </a:p>
          <a:p>
            <a:r>
              <a:rPr lang="en-US" dirty="0"/>
              <a:t>If this is part of the solution make sure the sides are </a:t>
            </a:r>
            <a:r>
              <a:rPr lang="en-US" dirty="0" err="1"/>
              <a:t>verical</a:t>
            </a:r>
            <a:r>
              <a:rPr lang="en-US" dirty="0"/>
              <a:t> using a square.</a:t>
            </a:r>
          </a:p>
          <a:p>
            <a:r>
              <a:rPr lang="en-US" dirty="0"/>
              <a:t>Cut out the windows and doors.</a:t>
            </a:r>
          </a:p>
          <a:p>
            <a:r>
              <a:rPr lang="en-US" dirty="0"/>
              <a:t>PVA white glue works fine with foam board.</a:t>
            </a:r>
          </a:p>
          <a:p>
            <a:r>
              <a:rPr lang="en-US" dirty="0"/>
              <a:t>Balsa wood, cardboard, </a:t>
            </a:r>
            <a:r>
              <a:rPr lang="en-US" dirty="0" err="1"/>
              <a:t>etc</a:t>
            </a:r>
            <a:r>
              <a:rPr lang="en-US" dirty="0"/>
              <a:t> also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B410-FB73-9A45-AA1A-19FF41E407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70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854F-F739-EA09-55B1-53E484B22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B1EF6-5EF3-B08C-91BF-81C5C3289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9550F-9871-0CFD-72E5-F28D0984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83D59-76C9-1D1A-32F1-2AA32675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EA6BC-2059-6712-644A-96B2A1657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4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DCB3-A288-18CB-07F0-E065ADFE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1B55C-60CC-33DE-9A69-54553A77E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3D0F9-4D08-7AC2-2805-D3800ECE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A43B9-F11C-1463-4E79-29BFCF54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1CC6D-CB62-E821-B54D-7C44FAF9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9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1BB3E-CFB4-D60E-C0CA-BFD6D0417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89C76-F820-395A-E2A8-DBD73C93E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35271-6CF7-E4E5-A478-CF03CC2F1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9388D-70F9-803B-53F4-2D933BD6C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63222-C6CD-7418-6C18-2C2442DE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1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27B4-9E8D-9681-26E0-59B11A8E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E570-42B2-EC9D-8095-7680B9EF1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F132A-E508-57EE-E452-B0B707B77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6257-FFB8-F440-4D57-72D38484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4CEE2-7785-C14D-AF3D-6759BD2C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5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1E6B-4C6A-C42D-664E-F56CA6CE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1F627-9AC6-20F1-59C3-A071CE4E6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A48FF-16C0-7187-7DBC-0A05CBE5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94A08-9BE9-80BC-7282-26C6D9A3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9CFE4-8B35-E093-464C-0A2135CF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3667-56F5-CE6F-811B-63E11D22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684B6-49B8-E239-42A1-8C77B129C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7F752-62BA-3A71-0316-10C23C4C0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B1238-1F0A-7D48-1E22-F196F74D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7793C-5249-B07B-A3F0-14FA1655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92480-C929-641B-25CB-F6343CCD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9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132E-6532-B2AC-7B8F-2E59D8F9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EE2B-A2A9-A493-9DED-86FA4254D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47E85-B39F-9EFE-02C4-D3ADAFBEA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623A0-236F-FAD4-1C3E-B8DC338D3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3A6AC-9B50-8257-3175-36B65900C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5722F-7E3C-5DD8-9EF5-AA37B11B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103E4-6A6B-9FFB-39A6-2C6EC835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6EE4CF-307E-61AB-8A92-8C49ECC2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5D35-1B34-1A96-B105-42B19E6A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A3E84-9042-3098-8221-77B3B04C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C3C90-3A65-68AF-749B-151A9ACB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F059D-CE3B-26B9-15D0-A8D32BBE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1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C16C9-7C0E-52B3-1355-1DC8A3C68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35036-5DD7-6BC0-4E93-A7B77891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79C91-9F82-0E62-CC80-8F9373D0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1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E708-04B1-5B5F-142C-F86E2075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B37BA-6E78-BC24-FBBE-632A9929C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E7FFA-59C6-8AE5-F6B5-EE1FAE72F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20BE4-231D-8BE5-6EFF-AD5D1374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D6C1B-0786-8186-C887-4145D70C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3D408-6467-F9D9-9583-E7514411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8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CBB4-D7AA-A898-F96B-04ED003C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F1A0F-C3AF-1547-D53B-09797CB01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9F044-F727-7B70-9B9F-5693F9870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8F76B-64F8-16BA-81E3-3A3A189EB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7960C-F63D-A560-C083-D193E26E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7CD99-A313-D05B-E713-47EDE7E90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3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4338F-BFA6-A38F-1F4A-B146516B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A6A8D-4062-84B4-6B05-8B6F70DDA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A987B-53B9-9E64-5814-ED7FE00F8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C39E4-FCB7-9848-959C-AF7DF8249393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30DD0-5C22-F6CF-B26D-17FC3934B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3AC8E-284F-7ECB-CF69-3B97DA362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92E41-E729-BD49-AE35-8A5D1ACB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6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2193-08A4-0D75-CB0C-396C64060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7266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Scratch Building</a:t>
            </a:r>
            <a:br>
              <a:rPr lang="en-US" dirty="0"/>
            </a:br>
            <a:r>
              <a:rPr lang="en-US" dirty="0"/>
              <a:t>Experiences to share with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A6662-B9CD-92EB-300E-70DBF509B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778843" cy="1377735"/>
          </a:xfrm>
        </p:spPr>
        <p:txBody>
          <a:bodyPr/>
          <a:lstStyle/>
          <a:p>
            <a:r>
              <a:rPr lang="en-US" dirty="0"/>
              <a:t>Jeff Lee  MMR</a:t>
            </a:r>
          </a:p>
          <a:p>
            <a:endParaRPr lang="en-US" dirty="0"/>
          </a:p>
          <a:p>
            <a:r>
              <a:rPr lang="en-US" dirty="0"/>
              <a:t>jefflee393@gmail.com</a:t>
            </a:r>
          </a:p>
        </p:txBody>
      </p:sp>
      <p:pic>
        <p:nvPicPr>
          <p:cNvPr id="7" name="Picture 6" descr="A picture containing text, sky, outdoor, yellow&#10;&#10;Description automatically generated">
            <a:extLst>
              <a:ext uri="{FF2B5EF4-FFF2-40B4-BE49-F238E27FC236}">
                <a16:creationId xmlns:a16="http://schemas.microsoft.com/office/drawing/2014/main" id="{4D98AD15-53AC-03E3-4171-AD4BF914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832" y="2323028"/>
            <a:ext cx="4434016" cy="44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4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4E87-0061-A03D-4592-37E38F9B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Mock-Ups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06C88-0ADC-88AE-C720-546076B31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Aim is flexibility </a:t>
            </a:r>
            <a:br>
              <a:rPr lang="en-US" sz="1800" dirty="0"/>
            </a:br>
            <a:r>
              <a:rPr lang="en-US" sz="1800" dirty="0"/>
              <a:t>– able to change shape and size</a:t>
            </a:r>
            <a:br>
              <a:rPr lang="en-US" sz="1800" dirty="0"/>
            </a:br>
            <a:r>
              <a:rPr lang="en-US" sz="1800" dirty="0"/>
              <a:t>of buildings to fit.</a:t>
            </a:r>
          </a:p>
          <a:p>
            <a:r>
              <a:rPr lang="en-US" sz="1800" dirty="0"/>
              <a:t>Material: </a:t>
            </a:r>
            <a:br>
              <a:rPr lang="en-US" sz="1800" dirty="0"/>
            </a:br>
            <a:r>
              <a:rPr lang="en-US" sz="1800" dirty="0"/>
              <a:t>Balsa, Foamboard, Heavy cardboard</a:t>
            </a:r>
          </a:p>
          <a:p>
            <a:r>
              <a:rPr lang="en-US" sz="1800" dirty="0"/>
              <a:t>Glue (PVA, tacky glue) or tape together.</a:t>
            </a:r>
          </a:p>
          <a:p>
            <a:r>
              <a:rPr lang="en-US" sz="1800" dirty="0"/>
              <a:t>Draw potential windows and doors.</a:t>
            </a:r>
          </a:p>
          <a:p>
            <a:r>
              <a:rPr lang="en-US" sz="1800" dirty="0"/>
              <a:t>Cut bases for mini scenes so they</a:t>
            </a:r>
            <a:br>
              <a:rPr lang="en-US" sz="1800" dirty="0"/>
            </a:br>
            <a:r>
              <a:rPr lang="en-US" sz="1800" dirty="0"/>
              <a:t>can be constructed at the workbench.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NOTE: Water pipe for silos. </a:t>
            </a:r>
            <a:br>
              <a:rPr lang="en-US" sz="1800" dirty="0"/>
            </a:br>
            <a:r>
              <a:rPr lang="en-US" sz="1800" dirty="0"/>
              <a:t>Cigar tubes , toothpaste tubes for </a:t>
            </a:r>
            <a:br>
              <a:rPr lang="en-US" sz="1800" dirty="0"/>
            </a:br>
            <a:r>
              <a:rPr lang="en-US" sz="1800" dirty="0"/>
              <a:t>tanks.</a:t>
            </a:r>
          </a:p>
        </p:txBody>
      </p:sp>
      <p:pic>
        <p:nvPicPr>
          <p:cNvPr id="7" name="Picture 6" descr="A picture containing floor, wooden, several&#10;&#10;Description automatically generated">
            <a:extLst>
              <a:ext uri="{FF2B5EF4-FFF2-40B4-BE49-F238E27FC236}">
                <a16:creationId xmlns:a16="http://schemas.microsoft.com/office/drawing/2014/main" id="{7854EC7B-0F39-1DDB-7EC2-74BC8E2A2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13" y="1371600"/>
            <a:ext cx="730568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5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DF07-1D44-A9A1-0B3E-6CA0C9736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Mock-Up: A shed / office.</a:t>
            </a:r>
          </a:p>
        </p:txBody>
      </p:sp>
      <p:pic>
        <p:nvPicPr>
          <p:cNvPr id="5" name="Content Placeholder 4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AB9AB5E0-6FBD-346D-3C1D-129B6E591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7587" y="1297459"/>
            <a:ext cx="7404413" cy="55605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E18CB-EDEF-41C2-B263-B3241040662E}"/>
              </a:ext>
            </a:extLst>
          </p:cNvPr>
          <p:cNvSpPr txBox="1"/>
          <p:nvPr/>
        </p:nvSpPr>
        <p:spPr>
          <a:xfrm>
            <a:off x="838200" y="2150918"/>
            <a:ext cx="35152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Foam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tool to ensure sides</a:t>
            </a:r>
            <a:br>
              <a:rPr lang="en-US" sz="2400" dirty="0"/>
            </a:br>
            <a:r>
              <a:rPr lang="en-US" sz="2400" dirty="0"/>
              <a:t>are square.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PVA glue and clamp</a:t>
            </a:r>
          </a:p>
        </p:txBody>
      </p:sp>
    </p:spTree>
    <p:extLst>
      <p:ext uri="{BB962C8B-B14F-4D97-AF65-F5344CB8AC3E}">
        <p14:creationId xmlns:p14="http://schemas.microsoft.com/office/powerpoint/2010/main" val="411852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0D21-D995-4FA9-F10C-499DA577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65" y="985751"/>
            <a:ext cx="4228070" cy="4886497"/>
          </a:xfrm>
        </p:spPr>
        <p:txBody>
          <a:bodyPr>
            <a:normAutofit fontScale="90000"/>
          </a:bodyPr>
          <a:lstStyle/>
          <a:p>
            <a:r>
              <a:rPr lang="en-US" dirty="0"/>
              <a:t>Mock-Up sidings:</a:t>
            </a:r>
            <a:br>
              <a:rPr lang="en-US" dirty="0"/>
            </a:br>
            <a:r>
              <a:rPr lang="en-US" sz="2800" dirty="0"/>
              <a:t>Evergreen “metal” sidings</a:t>
            </a:r>
            <a:r>
              <a:rPr lang="en-US" dirty="0"/>
              <a:t>.</a:t>
            </a:r>
            <a:br>
              <a:rPr lang="en-US" dirty="0"/>
            </a:br>
            <a:r>
              <a:rPr lang="en-US" sz="2800" dirty="0"/>
              <a:t>Spare Parts from “bin”</a:t>
            </a:r>
            <a:br>
              <a:rPr lang="en-US" sz="2800" dirty="0"/>
            </a:br>
            <a:r>
              <a:rPr lang="en-US" sz="2800" dirty="0"/>
              <a:t>Windows, doors from “bin” </a:t>
            </a:r>
            <a:br>
              <a:rPr lang="en-US" sz="2800" dirty="0"/>
            </a:br>
            <a:r>
              <a:rPr lang="en-US" b="1" dirty="0"/>
              <a:t>Tools:</a:t>
            </a:r>
            <a:br>
              <a:rPr lang="en-US" b="1" dirty="0"/>
            </a:br>
            <a:r>
              <a:rPr lang="en-US" sz="2800" b="1" dirty="0" err="1"/>
              <a:t>Knibbler</a:t>
            </a:r>
            <a:br>
              <a:rPr lang="en-US" sz="2800" b="1" dirty="0"/>
            </a:br>
            <a:r>
              <a:rPr lang="en-US" sz="2800" b="1" dirty="0"/>
              <a:t>sharp knife</a:t>
            </a:r>
            <a:br>
              <a:rPr lang="en-US" sz="2800" b="1" dirty="0"/>
            </a:br>
            <a:r>
              <a:rPr lang="en-US" sz="2800" b="1" dirty="0"/>
              <a:t>File</a:t>
            </a:r>
            <a:br>
              <a:rPr lang="en-US" sz="2800" b="1" dirty="0"/>
            </a:br>
            <a:r>
              <a:rPr lang="en-US" sz="2800" b="1" dirty="0"/>
              <a:t>sandpaper </a:t>
            </a:r>
            <a:br>
              <a:rPr lang="en-US" sz="2800" b="1" dirty="0"/>
            </a:br>
            <a:r>
              <a:rPr lang="en-US" sz="2800" b="1" dirty="0"/>
              <a:t>Square</a:t>
            </a:r>
            <a:br>
              <a:rPr lang="en-US" sz="2800" b="1" dirty="0"/>
            </a:br>
            <a:r>
              <a:rPr lang="en-US" sz="2800" b="1" dirty="0"/>
              <a:t>Level surface – glass sheet to assemble and make square.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4243E10-CB97-2595-745B-85E4924BD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4941" y="13029"/>
            <a:ext cx="5140411" cy="6844971"/>
          </a:xfrm>
        </p:spPr>
      </p:pic>
    </p:spTree>
    <p:extLst>
      <p:ext uri="{BB962C8B-B14F-4D97-AF65-F5344CB8AC3E}">
        <p14:creationId xmlns:p14="http://schemas.microsoft.com/office/powerpoint/2010/main" val="77997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4F4A-B020-9AEF-2E30-B759428A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 sidings to Mock-Up</a:t>
            </a:r>
          </a:p>
        </p:txBody>
      </p:sp>
      <p:pic>
        <p:nvPicPr>
          <p:cNvPr id="13" name="Content Placeholder 12" descr="A picture containing indoor, stack&#10;&#10;Description automatically generated">
            <a:extLst>
              <a:ext uri="{FF2B5EF4-FFF2-40B4-BE49-F238E27FC236}">
                <a16:creationId xmlns:a16="http://schemas.microsoft.com/office/drawing/2014/main" id="{64712394-C3B5-9D02-6D15-A6897C568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8585" y="1433385"/>
            <a:ext cx="7223415" cy="542461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5C30C7-DADB-A3CD-AD2D-FCDCB36376B9}"/>
              </a:ext>
            </a:extLst>
          </p:cNvPr>
          <p:cNvSpPr txBox="1"/>
          <p:nvPr/>
        </p:nvSpPr>
        <p:spPr>
          <a:xfrm>
            <a:off x="417442" y="1490516"/>
            <a:ext cx="42745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Glue sides and let dry.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angles for corners.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Insert widows and doors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Glue on level surface.</a:t>
            </a:r>
          </a:p>
          <a:p>
            <a:r>
              <a:rPr lang="en-US" sz="3200" u="sng" dirty="0"/>
              <a:t>Next Steps</a:t>
            </a:r>
            <a:r>
              <a:rPr lang="en-US" sz="3200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Roof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Lights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Painting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Interior details?</a:t>
            </a:r>
          </a:p>
        </p:txBody>
      </p:sp>
    </p:spTree>
    <p:extLst>
      <p:ext uri="{BB962C8B-B14F-4D97-AF65-F5344CB8AC3E}">
        <p14:creationId xmlns:p14="http://schemas.microsoft.com/office/powerpoint/2010/main" val="3788609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254E-676A-838A-C106-F9A9B57A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Mock-Up</a:t>
            </a:r>
          </a:p>
        </p:txBody>
      </p:sp>
      <p:pic>
        <p:nvPicPr>
          <p:cNvPr id="9" name="Content Placeholder 8" descr="A picture containing text, table, indoor, worktable&#10;&#10;Description automatically generated">
            <a:extLst>
              <a:ext uri="{FF2B5EF4-FFF2-40B4-BE49-F238E27FC236}">
                <a16:creationId xmlns:a16="http://schemas.microsoft.com/office/drawing/2014/main" id="{33A1221D-6938-9819-58D9-D35CD2EC0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8880" y="1825624"/>
            <a:ext cx="6701107" cy="50323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6955-39B1-AB81-3D69-C321F79F7DBD}"/>
              </a:ext>
            </a:extLst>
          </p:cNvPr>
          <p:cNvSpPr txBox="1"/>
          <p:nvPr/>
        </p:nvSpPr>
        <p:spPr>
          <a:xfrm>
            <a:off x="592282" y="2036618"/>
            <a:ext cx="243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Magnetic clamps for </a:t>
            </a:r>
            <a:br>
              <a:rPr lang="en-US" dirty="0"/>
            </a:br>
            <a:r>
              <a:rPr lang="en-US" dirty="0"/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71913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B6FD-F2D4-47A8-859B-2AEF38A3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Mock-Ups</a:t>
            </a:r>
          </a:p>
        </p:txBody>
      </p:sp>
      <p:pic>
        <p:nvPicPr>
          <p:cNvPr id="5" name="Content Placeholder 4" descr="A picture containing floor, wooden, several&#10;&#10;Description automatically generated">
            <a:extLst>
              <a:ext uri="{FF2B5EF4-FFF2-40B4-BE49-F238E27FC236}">
                <a16:creationId xmlns:a16="http://schemas.microsoft.com/office/drawing/2014/main" id="{17C4CD75-B6C9-0166-5830-0A8BEAFF9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5388" y="1823778"/>
            <a:ext cx="6553019" cy="49211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A344A-65D1-2524-66EF-DF13CF37BEE1}"/>
              </a:ext>
            </a:extLst>
          </p:cNvPr>
          <p:cNvSpPr txBox="1"/>
          <p:nvPr/>
        </p:nvSpPr>
        <p:spPr>
          <a:xfrm>
            <a:off x="94881" y="2649987"/>
            <a:ext cx="52249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Layout mock-ups for fit.</a:t>
            </a:r>
          </a:p>
          <a:p>
            <a:endParaRPr lang="en-US" sz="2400" dirty="0"/>
          </a:p>
          <a:p>
            <a:r>
              <a:rPr lang="en-US" sz="2400" dirty="0"/>
              <a:t>Cut base for several structures to create </a:t>
            </a:r>
          </a:p>
          <a:p>
            <a:r>
              <a:rPr lang="en-US" sz="2400" dirty="0"/>
              <a:t>Mini scene and build at workbench</a:t>
            </a:r>
          </a:p>
          <a:p>
            <a:endParaRPr lang="en-US" sz="2400" dirty="0"/>
          </a:p>
          <a:p>
            <a:r>
              <a:rPr lang="en-US" sz="2400" dirty="0"/>
              <a:t>Identify where wires may go for lighting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506AA-AA25-9341-AEFC-E63957F2CD7D}"/>
              </a:ext>
            </a:extLst>
          </p:cNvPr>
          <p:cNvSpPr txBox="1"/>
          <p:nvPr/>
        </p:nvSpPr>
        <p:spPr>
          <a:xfrm>
            <a:off x="94881" y="5969655"/>
            <a:ext cx="4831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Now we can take it to the workbench</a:t>
            </a:r>
          </a:p>
        </p:txBody>
      </p:sp>
    </p:spTree>
    <p:extLst>
      <p:ext uri="{BB962C8B-B14F-4D97-AF65-F5344CB8AC3E}">
        <p14:creationId xmlns:p14="http://schemas.microsoft.com/office/powerpoint/2010/main" val="4084075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B90DB-761F-507D-073F-ACEA4F52F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Workbench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A4DB482-7AE4-371D-83DA-55049F3F8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4443" y="1355177"/>
            <a:ext cx="7327557" cy="55028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D566C-1A33-EFE8-A782-DB0483627BEC}"/>
              </a:ext>
            </a:extLst>
          </p:cNvPr>
          <p:cNvSpPr txBox="1"/>
          <p:nvPr/>
        </p:nvSpPr>
        <p:spPr>
          <a:xfrm>
            <a:off x="446809" y="1475509"/>
            <a:ext cx="42705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Basic structures “complete”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details like pipes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Storage tanks positioned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Structures glued to 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Complete as much as possible</a:t>
            </a:r>
            <a:br>
              <a:rPr lang="en-US" sz="2400" dirty="0"/>
            </a:br>
            <a:r>
              <a:rPr lang="en-US" sz="2400" dirty="0"/>
              <a:t> at workbench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EBA67-1B63-E494-A3E1-4EAD57E0489B}"/>
              </a:ext>
            </a:extLst>
          </p:cNvPr>
          <p:cNvSpPr txBox="1"/>
          <p:nvPr/>
        </p:nvSpPr>
        <p:spPr>
          <a:xfrm>
            <a:off x="716058" y="4707082"/>
            <a:ext cx="36929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Move to layout to check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Alignment / wires </a:t>
            </a:r>
            <a:r>
              <a:rPr lang="en-US" sz="2800" dirty="0" err="1">
                <a:solidFill>
                  <a:srgbClr val="FF0000"/>
                </a:solidFill>
              </a:rPr>
              <a:t>etc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41679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bottle, wall, tool&#10;&#10;Description automatically generated">
            <a:extLst>
              <a:ext uri="{FF2B5EF4-FFF2-40B4-BE49-F238E27FC236}">
                <a16:creationId xmlns:a16="http://schemas.microsoft.com/office/drawing/2014/main" id="{3E8EB748-A6A1-D279-3744-F2608266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2" y="1024774"/>
            <a:ext cx="12147488" cy="5780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D2094E-A8E6-D366-82E8-7BA99AABD1F3}"/>
              </a:ext>
            </a:extLst>
          </p:cNvPr>
          <p:cNvSpPr txBox="1"/>
          <p:nvPr/>
        </p:nvSpPr>
        <p:spPr>
          <a:xfrm>
            <a:off x="2610041" y="316888"/>
            <a:ext cx="5513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Mock Up’s at Workbench</a:t>
            </a:r>
          </a:p>
        </p:txBody>
      </p:sp>
    </p:spTree>
    <p:extLst>
      <p:ext uri="{BB962C8B-B14F-4D97-AF65-F5344CB8AC3E}">
        <p14:creationId xmlns:p14="http://schemas.microsoft.com/office/powerpoint/2010/main" val="2330731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&#10;&#10;Description automatically generated">
            <a:extLst>
              <a:ext uri="{FF2B5EF4-FFF2-40B4-BE49-F238E27FC236}">
                <a16:creationId xmlns:a16="http://schemas.microsoft.com/office/drawing/2014/main" id="{AFA9EBC8-16E2-AA52-2D78-32FA00BAE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9" y="1410661"/>
            <a:ext cx="12065062" cy="5447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AD1841-646C-B39D-09FC-EC7AB009664C}"/>
              </a:ext>
            </a:extLst>
          </p:cNvPr>
          <p:cNvSpPr txBox="1"/>
          <p:nvPr/>
        </p:nvSpPr>
        <p:spPr>
          <a:xfrm>
            <a:off x="593124" y="358346"/>
            <a:ext cx="851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Diorama installed on layout - scenery hides edges of base</a:t>
            </a:r>
          </a:p>
        </p:txBody>
      </p:sp>
    </p:spTree>
    <p:extLst>
      <p:ext uri="{BB962C8B-B14F-4D97-AF65-F5344CB8AC3E}">
        <p14:creationId xmlns:p14="http://schemas.microsoft.com/office/powerpoint/2010/main" val="3828432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4334-BEBA-D799-DCAF-D04ECDAE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Gatehouse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13B5B-79E4-606A-BEAD-ECA192DF7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Front of layout structure:</a:t>
            </a:r>
            <a:br>
              <a:rPr lang="en-US" dirty="0"/>
            </a:br>
            <a:r>
              <a:rPr lang="en-US" dirty="0"/>
              <a:t>- interior detail so no </a:t>
            </a:r>
            <a:br>
              <a:rPr lang="en-US" dirty="0"/>
            </a:br>
            <a:r>
              <a:rPr lang="en-US" dirty="0"/>
              <a:t>foam board once design </a:t>
            </a:r>
            <a:br>
              <a:rPr lang="en-US" dirty="0"/>
            </a:br>
            <a:r>
              <a:rPr lang="en-US" dirty="0"/>
              <a:t>made.</a:t>
            </a:r>
          </a:p>
          <a:p>
            <a:r>
              <a:rPr lang="en-US" dirty="0"/>
              <a:t>Activity: people, trucks, </a:t>
            </a:r>
            <a:br>
              <a:rPr lang="en-US" dirty="0"/>
            </a:br>
            <a:r>
              <a:rPr lang="en-US" dirty="0"/>
              <a:t>gates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sky, several&#10;&#10;Description automatically generated">
            <a:extLst>
              <a:ext uri="{FF2B5EF4-FFF2-40B4-BE49-F238E27FC236}">
                <a16:creationId xmlns:a16="http://schemas.microsoft.com/office/drawing/2014/main" id="{80495919-6F0F-8B7A-CFDC-FBB82A3D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12" y="1371600"/>
            <a:ext cx="73056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0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4A8CF-AF65-1A63-67E0-27D1B5DC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78D59-6348-65B7-8948-6EFC8EF6B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the Scene:</a:t>
            </a:r>
            <a:br>
              <a:rPr lang="en-US" dirty="0"/>
            </a:br>
            <a:r>
              <a:rPr lang="en-US" dirty="0"/>
              <a:t>- Research</a:t>
            </a:r>
            <a:br>
              <a:rPr lang="en-US" dirty="0"/>
            </a:br>
            <a:r>
              <a:rPr lang="en-US" dirty="0"/>
              <a:t>- Design challenges</a:t>
            </a:r>
          </a:p>
          <a:p>
            <a:r>
              <a:rPr lang="en-US" dirty="0"/>
              <a:t>Mock Ups</a:t>
            </a:r>
            <a:br>
              <a:rPr lang="en-US" dirty="0"/>
            </a:br>
            <a:r>
              <a:rPr lang="en-US" dirty="0"/>
              <a:t>- scratch and kit bashing</a:t>
            </a:r>
          </a:p>
          <a:p>
            <a:r>
              <a:rPr lang="en-US" dirty="0"/>
              <a:t>Building Process:</a:t>
            </a:r>
            <a:br>
              <a:rPr lang="en-US" dirty="0"/>
            </a:br>
            <a:r>
              <a:rPr lang="en-US" dirty="0"/>
              <a:t>- my experiences – ideas.</a:t>
            </a:r>
          </a:p>
          <a:p>
            <a:r>
              <a:rPr lang="en-US" dirty="0"/>
              <a:t>Do’s and Don’ts</a:t>
            </a:r>
          </a:p>
        </p:txBody>
      </p:sp>
      <p:pic>
        <p:nvPicPr>
          <p:cNvPr id="5" name="Picture 4" descr="A train travels down the tracks&#10;&#10;Description automatically generated with medium confidence">
            <a:extLst>
              <a:ext uri="{FF2B5EF4-FFF2-40B4-BE49-F238E27FC236}">
                <a16:creationId xmlns:a16="http://schemas.microsoft.com/office/drawing/2014/main" id="{B814A57E-AB75-6A44-A7E7-E2FF493D6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334" y="1538867"/>
            <a:ext cx="6852594" cy="51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A71-EE45-D2DB-7C94-2E5EBB1C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Gatehouse construction: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B3B99-A74A-6200-0326-FDF82DFF2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Evergreen “metal” sidings.</a:t>
            </a:r>
          </a:p>
          <a:p>
            <a:r>
              <a:rPr lang="en-US" dirty="0"/>
              <a:t>Clear Perspex for window</a:t>
            </a:r>
          </a:p>
          <a:p>
            <a:r>
              <a:rPr lang="en-US" dirty="0"/>
              <a:t>Interior: desk, shelves, people, lights.</a:t>
            </a:r>
          </a:p>
          <a:p>
            <a:r>
              <a:rPr lang="en-US" dirty="0"/>
              <a:t>Strengthen sides with interior braces – hidden from view.</a:t>
            </a:r>
          </a:p>
          <a:p>
            <a:r>
              <a:rPr lang="en-US" dirty="0"/>
              <a:t>Primer paint: </a:t>
            </a:r>
            <a:r>
              <a:rPr lang="en-US" dirty="0" err="1"/>
              <a:t>Rustoleum</a:t>
            </a:r>
            <a:r>
              <a:rPr lang="en-US" dirty="0"/>
              <a:t> grey primer - then off white.</a:t>
            </a:r>
          </a:p>
          <a:p>
            <a:r>
              <a:rPr lang="en-US" dirty="0"/>
              <a:t>Hand paint doors / windows frames, awnings, roof.</a:t>
            </a:r>
          </a:p>
          <a:p>
            <a:r>
              <a:rPr lang="en-US" dirty="0"/>
              <a:t>Interior LEDs from roof – wires hidden in small tube.</a:t>
            </a:r>
          </a:p>
        </p:txBody>
      </p:sp>
    </p:spTree>
    <p:extLst>
      <p:ext uri="{BB962C8B-B14F-4D97-AF65-F5344CB8AC3E}">
        <p14:creationId xmlns:p14="http://schemas.microsoft.com/office/powerpoint/2010/main" val="1090762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highway&#10;&#10;Description automatically generated">
            <a:extLst>
              <a:ext uri="{FF2B5EF4-FFF2-40B4-BE49-F238E27FC236}">
                <a16:creationId xmlns:a16="http://schemas.microsoft.com/office/drawing/2014/main" id="{711030F2-52AD-6668-BD71-8186B608C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44" y="-1"/>
            <a:ext cx="9084509" cy="682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01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14474-3C62-AE24-DA19-48E5734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Detail: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FA0E2-53BC-754B-0965-A3AD1B4AC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People: walking, sitting, lifting</a:t>
            </a:r>
          </a:p>
          <a:p>
            <a:r>
              <a:rPr lang="en-US" dirty="0"/>
              <a:t>Road barriers / Bollards</a:t>
            </a:r>
          </a:p>
          <a:p>
            <a:r>
              <a:rPr lang="en-US" dirty="0"/>
              <a:t>Lights – interior, exterior, and street lights</a:t>
            </a:r>
          </a:p>
          <a:p>
            <a:r>
              <a:rPr lang="en-US" dirty="0"/>
              <a:t>Garbage tins (use tops of DPDT switches)</a:t>
            </a:r>
          </a:p>
          <a:p>
            <a:r>
              <a:rPr lang="en-US" dirty="0"/>
              <a:t>Gardens: colored flowers, trees, shrubs</a:t>
            </a:r>
          </a:p>
          <a:p>
            <a:r>
              <a:rPr lang="en-US" dirty="0"/>
              <a:t>Cars, trucks.</a:t>
            </a:r>
          </a:p>
          <a:p>
            <a:r>
              <a:rPr lang="en-US" dirty="0"/>
              <a:t>Road signs</a:t>
            </a:r>
          </a:p>
          <a:p>
            <a:r>
              <a:rPr lang="en-US" dirty="0"/>
              <a:t>Scraps – rubbish, construction materials</a:t>
            </a:r>
          </a:p>
          <a:p>
            <a:r>
              <a:rPr lang="en-US" dirty="0"/>
              <a:t>Look at photos for examples of real scenes</a:t>
            </a:r>
          </a:p>
        </p:txBody>
      </p:sp>
    </p:spTree>
    <p:extLst>
      <p:ext uri="{BB962C8B-B14F-4D97-AF65-F5344CB8AC3E}">
        <p14:creationId xmlns:p14="http://schemas.microsoft.com/office/powerpoint/2010/main" val="1451646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BA2FB-E987-09AB-96EC-2A185E58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Uniform Roof Lighting</a:t>
            </a:r>
          </a:p>
        </p:txBody>
      </p:sp>
      <p:pic>
        <p:nvPicPr>
          <p:cNvPr id="5" name="Picture 4" descr="A yellow lights on a wall&#10;&#10;Description automatically generated">
            <a:extLst>
              <a:ext uri="{FF2B5EF4-FFF2-40B4-BE49-F238E27FC236}">
                <a16:creationId xmlns:a16="http://schemas.microsoft.com/office/drawing/2014/main" id="{21B5E8CB-E155-5E4B-859B-FD29B849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882" y="318150"/>
            <a:ext cx="2961750" cy="5385001"/>
          </a:xfrm>
          <a:prstGeom prst="rect">
            <a:avLst/>
          </a:prstGeom>
        </p:spPr>
      </p:pic>
      <p:pic>
        <p:nvPicPr>
          <p:cNvPr id="7" name="Picture 6" descr="A black and yellow object&#10;&#10;Description automatically generated">
            <a:extLst>
              <a:ext uri="{FF2B5EF4-FFF2-40B4-BE49-F238E27FC236}">
                <a16:creationId xmlns:a16="http://schemas.microsoft.com/office/drawing/2014/main" id="{1849468D-E0AA-C765-9445-49CEE93E2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770" y="318150"/>
            <a:ext cx="2571462" cy="53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92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5DA1-06FD-4FE2-D13D-8683D6A1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0C2D8-4983-0F59-08C4-CBD814BAA8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u="sng" dirty="0"/>
              <a:t>Do</a:t>
            </a:r>
            <a:br>
              <a:rPr lang="en-US" dirty="0"/>
            </a:br>
            <a:r>
              <a:rPr lang="en-US" dirty="0"/>
              <a:t>- Use very sharp knife</a:t>
            </a:r>
            <a:br>
              <a:rPr lang="en-US" dirty="0"/>
            </a:br>
            <a:r>
              <a:rPr lang="en-US" dirty="0"/>
              <a:t>- Use square</a:t>
            </a:r>
            <a:br>
              <a:rPr lang="en-US" dirty="0"/>
            </a:br>
            <a:r>
              <a:rPr lang="en-US" dirty="0"/>
              <a:t>- Use 90 degree clamps</a:t>
            </a:r>
            <a:br>
              <a:rPr lang="en-US" dirty="0"/>
            </a:br>
            <a:r>
              <a:rPr lang="en-US" dirty="0"/>
              <a:t>- Plan next steps – how will it work?</a:t>
            </a:r>
            <a:br>
              <a:rPr lang="en-US" dirty="0"/>
            </a:br>
            <a:r>
              <a:rPr lang="en-US" dirty="0"/>
              <a:t>- use workbench to assemble.</a:t>
            </a:r>
            <a:br>
              <a:rPr lang="en-US" dirty="0"/>
            </a:br>
            <a:r>
              <a:rPr lang="en-US" dirty="0"/>
              <a:t>- use flat base to assemble – </a:t>
            </a:r>
            <a:r>
              <a:rPr lang="en-US" dirty="0" err="1"/>
              <a:t>eg</a:t>
            </a:r>
            <a:r>
              <a:rPr lang="en-US" dirty="0"/>
              <a:t> glass sheet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1A96E-8FC9-313F-BFDF-48600352D1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u="sng" dirty="0"/>
              <a:t>Don’t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Fail to plan.</a:t>
            </a:r>
            <a:br>
              <a:rPr lang="en-US" dirty="0"/>
            </a:br>
            <a:r>
              <a:rPr lang="en-US" dirty="0"/>
              <a:t>- Use blunt knife</a:t>
            </a:r>
            <a:br>
              <a:rPr lang="en-US" dirty="0"/>
            </a:br>
            <a:r>
              <a:rPr lang="en-US" dirty="0"/>
              <a:t>- glue outside sections – glue inside of walls</a:t>
            </a:r>
            <a:br>
              <a:rPr lang="en-US" dirty="0"/>
            </a:br>
            <a:r>
              <a:rPr lang="en-US" dirty="0"/>
              <a:t>- rush – wait until right.(paint, glue, lights, building size </a:t>
            </a:r>
            <a:r>
              <a:rPr lang="en-US" dirty="0" err="1"/>
              <a:t>etc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- underestimate what you can 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4F478-FEEE-84D0-22C9-6A0CE680C17B}"/>
              </a:ext>
            </a:extLst>
          </p:cNvPr>
          <p:cNvSpPr txBox="1"/>
          <p:nvPr/>
        </p:nvSpPr>
        <p:spPr>
          <a:xfrm>
            <a:off x="4623955" y="5850082"/>
            <a:ext cx="2520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Have Fun!!!!</a:t>
            </a:r>
          </a:p>
        </p:txBody>
      </p:sp>
    </p:spTree>
    <p:extLst>
      <p:ext uri="{BB962C8B-B14F-4D97-AF65-F5344CB8AC3E}">
        <p14:creationId xmlns:p14="http://schemas.microsoft.com/office/powerpoint/2010/main" val="321968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5CD509-5DE7-1822-6C36-D38F758A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“Finished” module:</a:t>
            </a:r>
          </a:p>
        </p:txBody>
      </p:sp>
      <p:pic>
        <p:nvPicPr>
          <p:cNvPr id="7" name="Picture 6" descr="A picture containing sky, several&#10;&#10;Description automatically generated">
            <a:extLst>
              <a:ext uri="{FF2B5EF4-FFF2-40B4-BE49-F238E27FC236}">
                <a16:creationId xmlns:a16="http://schemas.microsoft.com/office/drawing/2014/main" id="{1DB5773D-8CC1-AACC-9B17-D591A683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4" y="1301220"/>
            <a:ext cx="7399404" cy="55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34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A98D4B-F92A-AD48-7BB5-2CC26FED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4" y="-1"/>
            <a:ext cx="9084509" cy="682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78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heel, outdoor, vehicle&#10;&#10;Description automatically generated">
            <a:extLst>
              <a:ext uri="{FF2B5EF4-FFF2-40B4-BE49-F238E27FC236}">
                <a16:creationId xmlns:a16="http://schemas.microsoft.com/office/drawing/2014/main" id="{AE9DF53E-6912-F435-6920-1F945F2F1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-1"/>
            <a:ext cx="9158650" cy="6877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09DB64-6773-3F54-595B-53D646B8EF8F}"/>
              </a:ext>
            </a:extLst>
          </p:cNvPr>
          <p:cNvSpPr txBox="1"/>
          <p:nvPr/>
        </p:nvSpPr>
        <p:spPr>
          <a:xfrm>
            <a:off x="3299254" y="457200"/>
            <a:ext cx="5213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Truck Transfer station</a:t>
            </a:r>
          </a:p>
        </p:txBody>
      </p:sp>
    </p:spTree>
    <p:extLst>
      <p:ext uri="{BB962C8B-B14F-4D97-AF65-F5344CB8AC3E}">
        <p14:creationId xmlns:p14="http://schemas.microsoft.com/office/powerpoint/2010/main" val="1532889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vehicle, wheel, land vehicle&#10;&#10;Description automatically generated">
            <a:extLst>
              <a:ext uri="{FF2B5EF4-FFF2-40B4-BE49-F238E27FC236}">
                <a16:creationId xmlns:a16="http://schemas.microsoft.com/office/drawing/2014/main" id="{86C9639D-2D31-0741-42F3-740DA0B4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D3E4E-6BF8-0FA5-1733-3C41F377D5A0}"/>
              </a:ext>
            </a:extLst>
          </p:cNvPr>
          <p:cNvSpPr txBox="1"/>
          <p:nvPr/>
        </p:nvSpPr>
        <p:spPr>
          <a:xfrm>
            <a:off x="4547286" y="481914"/>
            <a:ext cx="3464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Truck Transfer</a:t>
            </a:r>
          </a:p>
        </p:txBody>
      </p:sp>
    </p:spTree>
    <p:extLst>
      <p:ext uri="{BB962C8B-B14F-4D97-AF65-F5344CB8AC3E}">
        <p14:creationId xmlns:p14="http://schemas.microsoft.com/office/powerpoint/2010/main" val="653231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railroad, outdoor, track&#10;&#10;Description automatically generated">
            <a:extLst>
              <a:ext uri="{FF2B5EF4-FFF2-40B4-BE49-F238E27FC236}">
                <a16:creationId xmlns:a16="http://schemas.microsoft.com/office/drawing/2014/main" id="{661E2781-AB85-B6F1-00F4-E64DB8AAF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4" y="-1"/>
            <a:ext cx="9146293" cy="6868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87CE0D-BA30-903F-7620-52059EF707AD}"/>
              </a:ext>
            </a:extLst>
          </p:cNvPr>
          <p:cNvSpPr txBox="1"/>
          <p:nvPr/>
        </p:nvSpPr>
        <p:spPr>
          <a:xfrm>
            <a:off x="4302708" y="445127"/>
            <a:ext cx="3317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New Delivery</a:t>
            </a:r>
          </a:p>
        </p:txBody>
      </p:sp>
    </p:spTree>
    <p:extLst>
      <p:ext uri="{BB962C8B-B14F-4D97-AF65-F5344CB8AC3E}">
        <p14:creationId xmlns:p14="http://schemas.microsoft.com/office/powerpoint/2010/main" val="59679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E7BDAC-8761-6D0F-70F8-90D38D14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Opportunity: 1800x500mm. (6x2ft)</a:t>
            </a:r>
          </a:p>
        </p:txBody>
      </p:sp>
      <p:pic>
        <p:nvPicPr>
          <p:cNvPr id="6" name="Picture 5" descr="A picture containing desk&#10;&#10;Description automatically generated">
            <a:extLst>
              <a:ext uri="{FF2B5EF4-FFF2-40B4-BE49-F238E27FC236}">
                <a16:creationId xmlns:a16="http://schemas.microsoft.com/office/drawing/2014/main" id="{4C04866F-DB1E-50CE-5656-F9A81342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573" y="1431136"/>
            <a:ext cx="7226410" cy="54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03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track, vehicle&#10;&#10;Description automatically generated">
            <a:extLst>
              <a:ext uri="{FF2B5EF4-FFF2-40B4-BE49-F238E27FC236}">
                <a16:creationId xmlns:a16="http://schemas.microsoft.com/office/drawing/2014/main" id="{0DEED842-4C6E-5214-2531-B84D2B626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4" y="-1"/>
            <a:ext cx="9109223" cy="6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22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DA43-F3BC-B0FD-E8D2-48FC333E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A09B-D329-830E-C54D-A29EACFB0F91}"/>
              </a:ext>
            </a:extLst>
          </p:cNvPr>
          <p:cNvSpPr txBox="1"/>
          <p:nvPr/>
        </p:nvSpPr>
        <p:spPr>
          <a:xfrm>
            <a:off x="1260389" y="1952368"/>
            <a:ext cx="101841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Better models at front.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Ensure logical positioning of buildings, paths, roads etc.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Use lights to highlight people work areas.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Study prototype photos for scenery details.</a:t>
            </a:r>
            <a:br>
              <a:rPr lang="en-US" sz="3200" dirty="0"/>
            </a:br>
            <a:r>
              <a:rPr lang="en-US" sz="3200" dirty="0"/>
              <a:t>- fuel tanks, rubbish, materials, maintenance works </a:t>
            </a:r>
            <a:r>
              <a:rPr lang="en-US" sz="3200" dirty="0" err="1"/>
              <a:t>etc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Vegetation: Grass?, soil?, rocks?, gravel?, shrubs?, trees?</a:t>
            </a:r>
          </a:p>
        </p:txBody>
      </p:sp>
    </p:spTree>
    <p:extLst>
      <p:ext uri="{BB962C8B-B14F-4D97-AF65-F5344CB8AC3E}">
        <p14:creationId xmlns:p14="http://schemas.microsoft.com/office/powerpoint/2010/main" val="283428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odel train track with a small building in the background&#10;&#10;Description automatically generated">
            <a:extLst>
              <a:ext uri="{FF2B5EF4-FFF2-40B4-BE49-F238E27FC236}">
                <a16:creationId xmlns:a16="http://schemas.microsoft.com/office/drawing/2014/main" id="{76023BBD-B588-E1AB-915B-68FDD6C9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34" y="0"/>
            <a:ext cx="8518123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2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mountain, road, way&#10;&#10;Description automatically generated">
            <a:extLst>
              <a:ext uri="{FF2B5EF4-FFF2-40B4-BE49-F238E27FC236}">
                <a16:creationId xmlns:a16="http://schemas.microsoft.com/office/drawing/2014/main" id="{45CAF0F9-07DA-56DD-51D6-D0C38477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-1"/>
            <a:ext cx="9016930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33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4C9C2-E0A3-9538-C689-07158D13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8979243" cy="67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15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oy train and car in a garage&#10;&#10;Description automatically generated">
            <a:extLst>
              <a:ext uri="{FF2B5EF4-FFF2-40B4-BE49-F238E27FC236}">
                <a16:creationId xmlns:a16="http://schemas.microsoft.com/office/drawing/2014/main" id="{0C5C473C-AB6A-34EB-47B4-7C1C3E7D7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2" y="98856"/>
            <a:ext cx="8863910" cy="6647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23D54-1F62-4171-7D5D-E465FACF6018}"/>
              </a:ext>
            </a:extLst>
          </p:cNvPr>
          <p:cNvSpPr txBox="1"/>
          <p:nvPr/>
        </p:nvSpPr>
        <p:spPr>
          <a:xfrm>
            <a:off x="4806778" y="691978"/>
            <a:ext cx="2475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Welder</a:t>
            </a:r>
            <a:r>
              <a:rPr lang="en-US" sz="28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2800" dirty="0">
                <a:highlight>
                  <a:srgbClr val="FFFF00"/>
                </a:highlight>
              </a:rPr>
              <a:t>at Work</a:t>
            </a:r>
          </a:p>
        </p:txBody>
      </p:sp>
    </p:spTree>
    <p:extLst>
      <p:ext uri="{BB962C8B-B14F-4D97-AF65-F5344CB8AC3E}">
        <p14:creationId xmlns:p14="http://schemas.microsoft.com/office/powerpoint/2010/main" val="3884703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A425-9490-B383-72FD-E4654D7159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96C42-539D-4ED5-C574-95DF7AD22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9199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B6B0F-D1D4-074D-87D6-2FD261650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it be?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8F972-DDA5-B284-7D32-C8F5390FC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Obviously, a stub-end terminal.</a:t>
            </a:r>
            <a:br>
              <a:rPr lang="en-US" dirty="0"/>
            </a:br>
            <a:endParaRPr lang="en-US" dirty="0"/>
          </a:p>
          <a:p>
            <a:r>
              <a:rPr lang="en-US" dirty="0"/>
              <a:t>“modern era” so industrial, small industry, engine facility?????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Let’s go for one industry rather than clutter!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Ethanol Plant suits layout.</a:t>
            </a:r>
          </a:p>
        </p:txBody>
      </p:sp>
    </p:spTree>
    <p:extLst>
      <p:ext uri="{BB962C8B-B14F-4D97-AF65-F5344CB8AC3E}">
        <p14:creationId xmlns:p14="http://schemas.microsoft.com/office/powerpoint/2010/main" val="99360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19F7-F494-0DA7-E09A-23C15546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Ethanol Plant</a:t>
            </a:r>
          </a:p>
        </p:txBody>
      </p:sp>
      <p:pic>
        <p:nvPicPr>
          <p:cNvPr id="5" name="Content Placeholder 4" descr="A picture containing outdoor, factory, tarmac&#10;&#10;Description automatically generated">
            <a:extLst>
              <a:ext uri="{FF2B5EF4-FFF2-40B4-BE49-F238E27FC236}">
                <a16:creationId xmlns:a16="http://schemas.microsoft.com/office/drawing/2014/main" id="{EFA955EE-E013-8A0F-7BB7-CDB791392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6607" y="1470454"/>
            <a:ext cx="8771781" cy="5387546"/>
          </a:xfrm>
        </p:spPr>
      </p:pic>
    </p:spTree>
    <p:extLst>
      <p:ext uri="{BB962C8B-B14F-4D97-AF65-F5344CB8AC3E}">
        <p14:creationId xmlns:p14="http://schemas.microsoft.com/office/powerpoint/2010/main" val="242329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8AFC37-4EAC-2AA0-ACEF-6178458B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Arco Buildings </a:t>
            </a:r>
          </a:p>
        </p:txBody>
      </p:sp>
      <p:pic>
        <p:nvPicPr>
          <p:cNvPr id="6" name="Picture 5" descr="A tree next to a storage building&#10;&#10;Description automatically generated">
            <a:extLst>
              <a:ext uri="{FF2B5EF4-FFF2-40B4-BE49-F238E27FC236}">
                <a16:creationId xmlns:a16="http://schemas.microsoft.com/office/drawing/2014/main" id="{BF38D352-D45B-8F75-A53B-E81F388A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18" y="1519881"/>
            <a:ext cx="10622749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7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41B8-7EAC-8613-E651-60BF0520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Ethanol Plant: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826C8-83F7-2AE0-A589-57B14F5DC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kits in N Scale</a:t>
            </a:r>
          </a:p>
          <a:p>
            <a:r>
              <a:rPr lang="en-US" dirty="0"/>
              <a:t>Some structures maybe with modifications?</a:t>
            </a:r>
            <a:br>
              <a:rPr lang="en-US" dirty="0"/>
            </a:br>
            <a:r>
              <a:rPr lang="en-US" dirty="0"/>
              <a:t>- Pike’s warehouses, sheds?</a:t>
            </a:r>
            <a:br>
              <a:rPr lang="en-US" dirty="0"/>
            </a:br>
            <a:r>
              <a:rPr lang="en-US" dirty="0"/>
              <a:t>- Oil pipelines, tanks?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However, the main structures are not that complicated so let’s scratch build.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53183-8C39-C964-C31D-A0C53E489399}"/>
              </a:ext>
            </a:extLst>
          </p:cNvPr>
          <p:cNvSpPr txBox="1"/>
          <p:nvPr/>
        </p:nvSpPr>
        <p:spPr>
          <a:xfrm>
            <a:off x="4052455" y="5507182"/>
            <a:ext cx="36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 what is the 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step?</a:t>
            </a:r>
          </a:p>
        </p:txBody>
      </p:sp>
    </p:spTree>
    <p:extLst>
      <p:ext uri="{BB962C8B-B14F-4D97-AF65-F5344CB8AC3E}">
        <p14:creationId xmlns:p14="http://schemas.microsoft.com/office/powerpoint/2010/main" val="88317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FC85-A150-A87E-7EAD-108BD43D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26A85-9768-BD6F-ECDE-C162B8728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Plan: </a:t>
            </a:r>
            <a:br>
              <a:rPr lang="en-US" dirty="0"/>
            </a:br>
            <a:r>
              <a:rPr lang="en-US" dirty="0"/>
              <a:t>- track layout (room for locos, xxx tank cars, assembling train etc.</a:t>
            </a:r>
            <a:br>
              <a:rPr lang="en-US" dirty="0"/>
            </a:br>
            <a:r>
              <a:rPr lang="en-US" dirty="0"/>
              <a:t>- Buildings – key structures, where to fit, size.</a:t>
            </a:r>
            <a:br>
              <a:rPr lang="en-US" dirty="0"/>
            </a:br>
            <a:r>
              <a:rPr lang="en-US" dirty="0"/>
              <a:t>- layout plan.</a:t>
            </a:r>
          </a:p>
          <a:p>
            <a:r>
              <a:rPr lang="en-US" dirty="0"/>
              <a:t>Use templates for</a:t>
            </a:r>
            <a:br>
              <a:rPr lang="en-US" dirty="0"/>
            </a:br>
            <a:r>
              <a:rPr lang="en-US" dirty="0"/>
              <a:t>switches</a:t>
            </a:r>
          </a:p>
          <a:p>
            <a:r>
              <a:rPr lang="en-US" dirty="0"/>
              <a:t>Use pencil then</a:t>
            </a:r>
            <a:br>
              <a:rPr lang="en-US" dirty="0"/>
            </a:br>
            <a:r>
              <a:rPr lang="en-US" dirty="0"/>
              <a:t>pen for tracks,</a:t>
            </a:r>
            <a:br>
              <a:rPr lang="en-US" dirty="0"/>
            </a:br>
            <a:r>
              <a:rPr lang="en-US" dirty="0"/>
              <a:t>buildings</a:t>
            </a:r>
          </a:p>
          <a:p>
            <a:r>
              <a:rPr lang="en-US" dirty="0"/>
              <a:t>Test with loco,</a:t>
            </a:r>
            <a:br>
              <a:rPr lang="en-US" dirty="0"/>
            </a:br>
            <a:r>
              <a:rPr lang="en-US" dirty="0"/>
              <a:t>cars.</a:t>
            </a:r>
          </a:p>
          <a:p>
            <a:endParaRPr lang="en-US" dirty="0"/>
          </a:p>
        </p:txBody>
      </p:sp>
      <p:pic>
        <p:nvPicPr>
          <p:cNvPr id="5" name="Picture 4" descr="A picture containing wooden, deck, wood&#10;&#10;Description automatically generated">
            <a:extLst>
              <a:ext uri="{FF2B5EF4-FFF2-40B4-BE49-F238E27FC236}">
                <a16:creationId xmlns:a16="http://schemas.microsoft.com/office/drawing/2014/main" id="{3688FB19-A48E-D93F-95FE-3B03B42A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665" y="3045792"/>
            <a:ext cx="5076334" cy="38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2DF2-DB22-C8AE-AE3B-F8D73A3F1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 </a:t>
            </a:r>
            <a:r>
              <a:rPr lang="en-US" dirty="0" err="1"/>
              <a:t>ctd</a:t>
            </a:r>
            <a:r>
              <a:rPr lang="en-US" dirty="0"/>
              <a:t>.</a:t>
            </a:r>
          </a:p>
        </p:txBody>
      </p:sp>
      <p:pic>
        <p:nvPicPr>
          <p:cNvPr id="5" name="Content Placeholder 4" descr="A high angle view of 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949502F7-1F00-AA69-3041-B7D2360D8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2214" y="1445741"/>
            <a:ext cx="7206960" cy="54122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44A18-C1B7-3B32-EDA7-213014DADD7F}"/>
              </a:ext>
            </a:extLst>
          </p:cNvPr>
          <p:cNvSpPr txBox="1"/>
          <p:nvPr/>
        </p:nvSpPr>
        <p:spPr>
          <a:xfrm>
            <a:off x="5205845" y="987136"/>
            <a:ext cx="386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“Rough positioning” of buildings to test</a:t>
            </a:r>
          </a:p>
        </p:txBody>
      </p:sp>
    </p:spTree>
    <p:extLst>
      <p:ext uri="{BB962C8B-B14F-4D97-AF65-F5344CB8AC3E}">
        <p14:creationId xmlns:p14="http://schemas.microsoft.com/office/powerpoint/2010/main" val="3611486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22679</TotalTime>
  <Words>1623</Words>
  <Application>Microsoft Macintosh PowerPoint</Application>
  <PresentationFormat>Widescreen</PresentationFormat>
  <Paragraphs>184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Scratch Building Experiences to share with you</vt:lpstr>
      <vt:lpstr>What we will cover:</vt:lpstr>
      <vt:lpstr>My Opportunity: 1800x500mm. (6x2ft)</vt:lpstr>
      <vt:lpstr>What will it be?</vt:lpstr>
      <vt:lpstr>Ethanol Plant</vt:lpstr>
      <vt:lpstr>Google Arco Buildings </vt:lpstr>
      <vt:lpstr>Ethanol Plant:</vt:lpstr>
      <vt:lpstr>First Steps:</vt:lpstr>
      <vt:lpstr>First Steps ctd.</vt:lpstr>
      <vt:lpstr>Building Mock-Ups</vt:lpstr>
      <vt:lpstr>Simple Mock-Up: A shed / office.</vt:lpstr>
      <vt:lpstr>Mock-Up sidings: Evergreen “metal” sidings. Spare Parts from “bin” Windows, doors from “bin”  Tools: Knibbler sharp knife File sandpaper  Square Level surface – glass sheet to assemble and make square.   </vt:lpstr>
      <vt:lpstr>Attach sidings to Mock-Up</vt:lpstr>
      <vt:lpstr>Another Mock-Up</vt:lpstr>
      <vt:lpstr>Mock-Ups</vt:lpstr>
      <vt:lpstr>Workbench</vt:lpstr>
      <vt:lpstr>PowerPoint Presentation</vt:lpstr>
      <vt:lpstr>PowerPoint Presentation</vt:lpstr>
      <vt:lpstr>Building the Gatehouse</vt:lpstr>
      <vt:lpstr>Gatehouse construction:</vt:lpstr>
      <vt:lpstr>PowerPoint Presentation</vt:lpstr>
      <vt:lpstr>Add Detail:</vt:lpstr>
      <vt:lpstr>Uniform Roof Lighting</vt:lpstr>
      <vt:lpstr>Lessons:</vt:lpstr>
      <vt:lpstr>“Finished” module: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Rules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 Building Experiences to share with you</dc:title>
  <dc:creator>Jeffrey Lee</dc:creator>
  <cp:lastModifiedBy>Jeffrey Lee</cp:lastModifiedBy>
  <cp:revision>15</cp:revision>
  <dcterms:created xsi:type="dcterms:W3CDTF">2023-04-01T04:52:54Z</dcterms:created>
  <dcterms:modified xsi:type="dcterms:W3CDTF">2023-08-13T00:40:42Z</dcterms:modified>
</cp:coreProperties>
</file>