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2" r:id="rId6"/>
    <p:sldId id="269" r:id="rId7"/>
    <p:sldId id="263" r:id="rId8"/>
    <p:sldId id="265" r:id="rId9"/>
    <p:sldId id="266" r:id="rId10"/>
    <p:sldId id="264" r:id="rId11"/>
    <p:sldId id="270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4CB708E-2DC9-7A4A-9E14-AF7B515B15C3}">
          <p14:sldIdLst>
            <p14:sldId id="256"/>
            <p14:sldId id="257"/>
            <p14:sldId id="260"/>
            <p14:sldId id="261"/>
            <p14:sldId id="262"/>
            <p14:sldId id="269"/>
            <p14:sldId id="263"/>
            <p14:sldId id="265"/>
            <p14:sldId id="266"/>
            <p14:sldId id="264"/>
            <p14:sldId id="270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2A2FE-C1A8-0E46-A31F-C4B9D667FF79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61F1A-789E-6B41-A97B-06BC3A7FD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9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month I had an almost finished dual level N Scale layout in its own 6x6.5 meter room.</a:t>
            </a:r>
          </a:p>
          <a:p>
            <a:r>
              <a:rPr lang="en-US" dirty="0"/>
              <a:t>It was started in 2019 after an NMRA convention that encouraged me to re-build and go dual level.</a:t>
            </a:r>
          </a:p>
          <a:p>
            <a:r>
              <a:rPr lang="en-US" dirty="0"/>
              <a:t>The layout ran well and reliably.</a:t>
            </a:r>
          </a:p>
          <a:p>
            <a:r>
              <a:rPr lang="en-US" dirty="0"/>
              <a:t>However trends have moved on and there were challenges for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picture of the “</a:t>
            </a:r>
            <a:r>
              <a:rPr lang="en-US" dirty="0" err="1"/>
              <a:t>Noelix</a:t>
            </a:r>
            <a:r>
              <a:rPr lang="en-US" dirty="0"/>
              <a:t>” where the trains move from one level to the other at less than 2% grade.</a:t>
            </a:r>
          </a:p>
          <a:p>
            <a:r>
              <a:rPr lang="en-US" dirty="0"/>
              <a:t>The room is walk in and there are no duck </a:t>
            </a:r>
            <a:r>
              <a:rPr lang="en-US" dirty="0" err="1"/>
              <a:t>unders</a:t>
            </a:r>
            <a:r>
              <a:rPr lang="en-US" dirty="0"/>
              <a:t>.</a:t>
            </a:r>
          </a:p>
          <a:p>
            <a:r>
              <a:rPr lang="en-US" dirty="0"/>
              <a:t>Except for the peninsular the layout is attached to the walls and benches are 50-70cm deep.</a:t>
            </a:r>
          </a:p>
          <a:p>
            <a:r>
              <a:rPr lang="en-US" dirty="0"/>
              <a:t>The upper level is shorter averaging from 25/30 cm to 60cm.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5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Wiring on the upper level became very busy once the signals were added to the servos controlling all switches.</a:t>
            </a:r>
          </a:p>
          <a:p>
            <a:r>
              <a:rPr lang="en-US" dirty="0"/>
              <a:t>I installed drop down panels on the fasci for the lower level.</a:t>
            </a:r>
          </a:p>
          <a:p>
            <a:r>
              <a:rPr lang="en-US" dirty="0"/>
              <a:t>The upper level had many electrical boxes with sliding covers that formed part of the fascia.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forward I realized I needed (or wanted) a large layout but one that was simpler and easier to maintain.</a:t>
            </a:r>
          </a:p>
          <a:p>
            <a:r>
              <a:rPr lang="en-US" dirty="0"/>
              <a:t>I liked the idea of </a:t>
            </a:r>
            <a:r>
              <a:rPr lang="en-US" dirty="0" err="1"/>
              <a:t>FreemoN</a:t>
            </a:r>
            <a:r>
              <a:rPr lang="en-US" dirty="0"/>
              <a:t> but realized I was not going to move modules across the country.</a:t>
            </a:r>
          </a:p>
          <a:p>
            <a:r>
              <a:rPr lang="en-US" dirty="0"/>
              <a:t>Maybe I could use the ideas of </a:t>
            </a:r>
            <a:r>
              <a:rPr lang="en-US" dirty="0" err="1"/>
              <a:t>FreeMoN</a:t>
            </a:r>
            <a:r>
              <a:rPr lang="en-US" dirty="0"/>
              <a:t> to build my sections (</a:t>
            </a:r>
            <a:r>
              <a:rPr lang="en-US" dirty="0" err="1"/>
              <a:t>modiules</a:t>
            </a:r>
            <a:r>
              <a:rPr lang="en-US" dirty="0"/>
              <a:t>) so they could be “portable” if required or form the basis  </a:t>
            </a:r>
          </a:p>
          <a:p>
            <a:r>
              <a:rPr lang="en-US" dirty="0"/>
              <a:t>of an even smaller layout if conditions in the future required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28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the layout 138cm tall is a good height for me. It enables me to work underneath easily.</a:t>
            </a:r>
          </a:p>
          <a:p>
            <a:r>
              <a:rPr lang="en-US" dirty="0"/>
              <a:t>It also allows a work bench underneath.</a:t>
            </a:r>
          </a:p>
          <a:p>
            <a:r>
              <a:rPr lang="en-US" dirty="0"/>
              <a:t>I have step up platforms for shorter folks.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1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scribbled many designs but realized I was caught in a rut.</a:t>
            </a:r>
          </a:p>
          <a:p>
            <a:r>
              <a:rPr lang="en-US" dirty="0"/>
              <a:t>My gut told me this was not right but I needed to be told by people I respected.</a:t>
            </a:r>
          </a:p>
          <a:p>
            <a:r>
              <a:rPr lang="en-US" dirty="0"/>
              <a:t>Some N Scalers attended the last operating session and suggested I may not need the scenery divider on the peninsular.</a:t>
            </a:r>
          </a:p>
          <a:p>
            <a:r>
              <a:rPr lang="en-US" dirty="0"/>
              <a:t>It was becoming obvious that I was putting in tracks to service my too large collection of locomotives and cars.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6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Byron Henderson heads up the LDSIG.</a:t>
            </a:r>
          </a:p>
          <a:p>
            <a:r>
              <a:rPr lang="en-US" dirty="0"/>
              <a:t>I have worked with them as a consultant at previous conventions.</a:t>
            </a:r>
          </a:p>
          <a:p>
            <a:r>
              <a:rPr lang="en-US" dirty="0"/>
              <a:t>Byron helped me with 2 previous layouts. </a:t>
            </a:r>
          </a:p>
          <a:p>
            <a:r>
              <a:rPr lang="en-US" dirty="0"/>
              <a:t>He is an excellent consultant, and there are several in the LDSIG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Cork roadbed carefully sanded and then sealed with a water based earth </a:t>
            </a:r>
            <a:r>
              <a:rPr lang="en-US" dirty="0" err="1"/>
              <a:t>colour</a:t>
            </a:r>
            <a:r>
              <a:rPr lang="en-US" dirty="0"/>
              <a:t> paint.</a:t>
            </a:r>
          </a:p>
          <a:p>
            <a:r>
              <a:rPr lang="en-US" dirty="0"/>
              <a:t>Recessed switches – in water pipe caps.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SIGs cost US$10 per year – great value.</a:t>
            </a:r>
          </a:p>
          <a:p>
            <a:r>
              <a:rPr lang="en-US" dirty="0"/>
              <a:t>NSE and NMRA getting much closer and supportive of each other.</a:t>
            </a:r>
          </a:p>
          <a:p>
            <a:r>
              <a:rPr lang="en-US" dirty="0"/>
              <a:t>Magazine has great articles and guidance</a:t>
            </a:r>
          </a:p>
          <a:p>
            <a:r>
              <a:rPr lang="en-US" dirty="0"/>
              <a:t>Once a new plan is created there is a wealth of expertise to add value to any plans.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1F1A-789E-6B41-A97B-06BC3A7FD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98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9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3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6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0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5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23FB3B-24E7-5304-70D8-3CA40290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toy train on a track&#10;&#10;Description automatically generated">
            <a:extLst>
              <a:ext uri="{FF2B5EF4-FFF2-40B4-BE49-F238E27FC236}">
                <a16:creationId xmlns:a16="http://schemas.microsoft.com/office/drawing/2014/main" id="{E16555BB-01B2-0306-BF34-50F5A6C9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-1" b="24942"/>
          <a:stretch/>
        </p:blipFill>
        <p:spPr>
          <a:xfrm>
            <a:off x="-149" y="-5292"/>
            <a:ext cx="12192149" cy="686329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5E06A5-89B1-CB13-4A3D-5EEDA36AB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31611" y="-1331760"/>
            <a:ext cx="6857999" cy="952152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6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80111-A1DE-B773-F2C9-B03DA094C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882" y="1750219"/>
            <a:ext cx="4838106" cy="1932461"/>
          </a:xfrm>
          <a:noFill/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Moving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48D75-753F-BF75-B0EF-760BA52F1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882" y="3682682"/>
            <a:ext cx="4326866" cy="753372"/>
          </a:xfrm>
          <a:noFill/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Jeff Lee MMR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552D-5198-E785-21D5-E18D8D8C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66" y="268014"/>
            <a:ext cx="9903941" cy="1309687"/>
          </a:xfrm>
        </p:spPr>
        <p:txBody>
          <a:bodyPr/>
          <a:lstStyle/>
          <a:p>
            <a:r>
              <a:rPr lang="en-US" b="1" u="sng" dirty="0"/>
              <a:t>Other Will </a:t>
            </a:r>
            <a:r>
              <a:rPr lang="en-US" b="1" u="sng" dirty="0" err="1"/>
              <a:t>Do’S</a:t>
            </a:r>
            <a:r>
              <a:rPr lang="en-US" b="1" u="sng" dirty="0"/>
              <a:t> based 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4164C-94EE-9F8C-CF09-931FC243A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2650"/>
            <a:ext cx="5486400" cy="44373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NCE plus WIFI and wireless (</a:t>
            </a:r>
            <a:r>
              <a:rPr lang="en-US" dirty="0" err="1"/>
              <a:t>wifiTrax</a:t>
            </a:r>
            <a:r>
              <a:rPr lang="en-US" dirty="0"/>
              <a:t>)</a:t>
            </a:r>
          </a:p>
          <a:p>
            <a:r>
              <a:rPr lang="en-US" dirty="0"/>
              <a:t>PVA white glue to hold cork roadbed / track</a:t>
            </a:r>
          </a:p>
          <a:p>
            <a:r>
              <a:rPr lang="en-US" dirty="0"/>
              <a:t>Seal and paint all timber – white for visibility</a:t>
            </a:r>
          </a:p>
          <a:p>
            <a:r>
              <a:rPr lang="en-US" dirty="0"/>
              <a:t>Fascia painted an earth </a:t>
            </a:r>
            <a:r>
              <a:rPr lang="en-US" dirty="0" err="1"/>
              <a:t>colour</a:t>
            </a:r>
            <a:r>
              <a:rPr lang="en-US" dirty="0"/>
              <a:t> to match scenery</a:t>
            </a:r>
          </a:p>
          <a:p>
            <a:r>
              <a:rPr lang="en-US" dirty="0"/>
              <a:t>Accessory Bus – heavy (10 amp) to carry loads.</a:t>
            </a:r>
          </a:p>
          <a:p>
            <a:r>
              <a:rPr lang="en-US" dirty="0"/>
              <a:t>Recessed switches on fascia for Power Districts,</a:t>
            </a:r>
            <a:br>
              <a:rPr lang="en-US" dirty="0"/>
            </a:br>
            <a:r>
              <a:rPr lang="en-US" dirty="0"/>
              <a:t>Tortoise: Light Hubs?</a:t>
            </a:r>
          </a:p>
          <a:p>
            <a:r>
              <a:rPr lang="en-US" dirty="0"/>
              <a:t>Light weight modules – 3mm ply + 30mm EPS Foam</a:t>
            </a:r>
            <a:br>
              <a:rPr lang="en-US" dirty="0"/>
            </a:br>
            <a:r>
              <a:rPr lang="en-US" dirty="0"/>
              <a:t>- 12mm x 100mm frame – 40mm holes for Bus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3mm cork roadbed – sanded and sealed </a:t>
            </a:r>
          </a:p>
          <a:p>
            <a:r>
              <a:rPr lang="en-US" dirty="0"/>
              <a:t>Curtains (black) on spring wire support.</a:t>
            </a:r>
          </a:p>
          <a:p>
            <a:r>
              <a:rPr lang="en-US" dirty="0"/>
              <a:t>Scenery / Buildings as dioramas built at workbench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lose-up of wires&#10;&#10;Description automatically generated">
            <a:extLst>
              <a:ext uri="{FF2B5EF4-FFF2-40B4-BE49-F238E27FC236}">
                <a16:creationId xmlns:a16="http://schemas.microsoft.com/office/drawing/2014/main" id="{3E321EC4-083B-D2BB-7836-1FF76362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62" y="2152649"/>
            <a:ext cx="6359066" cy="47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7DD6-CA3D-0033-5831-172FF99029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0412"/>
            <a:ext cx="9601200" cy="565707"/>
          </a:xfrm>
        </p:spPr>
        <p:txBody>
          <a:bodyPr>
            <a:normAutofit/>
          </a:bodyPr>
          <a:lstStyle/>
          <a:p>
            <a:r>
              <a:rPr lang="en-US" b="1" u="sng" dirty="0"/>
              <a:t>It has started!</a:t>
            </a:r>
          </a:p>
        </p:txBody>
      </p:sp>
      <p:pic>
        <p:nvPicPr>
          <p:cNvPr id="5" name="Picture 4" descr="A model train on a table&#10;&#10;Description automatically generated">
            <a:extLst>
              <a:ext uri="{FF2B5EF4-FFF2-40B4-BE49-F238E27FC236}">
                <a16:creationId xmlns:a16="http://schemas.microsoft.com/office/drawing/2014/main" id="{06B3A02D-491D-64FF-02AE-4B54F65F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670" y="2199502"/>
            <a:ext cx="6211330" cy="4658498"/>
          </a:xfrm>
          <a:prstGeom prst="rect">
            <a:avLst/>
          </a:prstGeom>
        </p:spPr>
      </p:pic>
      <p:pic>
        <p:nvPicPr>
          <p:cNvPr id="7" name="Picture 6" descr="A room with a few objects and a wall&#10;&#10;Description automatically generated with medium confidence">
            <a:extLst>
              <a:ext uri="{FF2B5EF4-FFF2-40B4-BE49-F238E27FC236}">
                <a16:creationId xmlns:a16="http://schemas.microsoft.com/office/drawing/2014/main" id="{AE109A39-7D7B-1278-ADBD-22696755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99502"/>
            <a:ext cx="5980670" cy="4658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32D75D-2FBA-B11F-EDA1-2FF49FE66C3C}"/>
              </a:ext>
            </a:extLst>
          </p:cNvPr>
          <p:cNvSpPr txBox="1"/>
          <p:nvPr/>
        </p:nvSpPr>
        <p:spPr>
          <a:xfrm>
            <a:off x="1285103" y="128510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Demolition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1CFBA-5E57-84EF-3AB3-F57F35EB79F6}"/>
              </a:ext>
            </a:extLst>
          </p:cNvPr>
          <p:cNvSpPr txBox="1"/>
          <p:nvPr/>
        </p:nvSpPr>
        <p:spPr>
          <a:xfrm>
            <a:off x="7883610" y="129814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Module in place</a:t>
            </a:r>
          </a:p>
        </p:txBody>
      </p:sp>
    </p:spTree>
    <p:extLst>
      <p:ext uri="{BB962C8B-B14F-4D97-AF65-F5344CB8AC3E}">
        <p14:creationId xmlns:p14="http://schemas.microsoft.com/office/powerpoint/2010/main" val="7120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7EB8-F7FA-92E0-497D-FB3CD2A6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123568"/>
            <a:ext cx="4302210" cy="1309687"/>
          </a:xfrm>
        </p:spPr>
        <p:txBody>
          <a:bodyPr/>
          <a:lstStyle/>
          <a:p>
            <a:r>
              <a:rPr lang="en-US" b="1" u="sng" dirty="0"/>
              <a:t>Value of NMRA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F541D-54AB-7E2B-304F-0A9DC4A09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73" y="1556050"/>
            <a:ext cx="4759411" cy="5178382"/>
          </a:xfrm>
        </p:spPr>
        <p:txBody>
          <a:bodyPr/>
          <a:lstStyle/>
          <a:p>
            <a:r>
              <a:rPr lang="en-US" dirty="0"/>
              <a:t>Networking:</a:t>
            </a:r>
            <a:br>
              <a:rPr lang="en-US" dirty="0"/>
            </a:br>
            <a:r>
              <a:rPr lang="en-US" dirty="0"/>
              <a:t>- members and their guidance / advice</a:t>
            </a:r>
          </a:p>
          <a:p>
            <a:r>
              <a:rPr lang="en-US" dirty="0"/>
              <a:t>Resources:</a:t>
            </a:r>
            <a:br>
              <a:rPr lang="en-US" dirty="0"/>
            </a:br>
            <a:r>
              <a:rPr lang="en-US" dirty="0"/>
              <a:t>- LDSIG, OPSIG, Member’s web pages</a:t>
            </a:r>
          </a:p>
          <a:p>
            <a:r>
              <a:rPr lang="en-US" dirty="0"/>
              <a:t>Conventions:</a:t>
            </a:r>
            <a:br>
              <a:rPr lang="en-US" dirty="0"/>
            </a:br>
            <a:r>
              <a:rPr lang="en-US" dirty="0"/>
              <a:t>- Local, “National”, NSE and other </a:t>
            </a:r>
            <a:r>
              <a:rPr lang="en-US" dirty="0" err="1"/>
              <a:t>asscociations</a:t>
            </a:r>
            <a:endParaRPr lang="en-US" dirty="0"/>
          </a:p>
          <a:p>
            <a:r>
              <a:rPr lang="en-US" dirty="0"/>
              <a:t>Magazine. (don’t start me on Digital)</a:t>
            </a:r>
          </a:p>
        </p:txBody>
      </p:sp>
      <p:pic>
        <p:nvPicPr>
          <p:cNvPr id="5" name="Picture 4" descr="A toy train on a track&#10;&#10;Description automatically generated">
            <a:extLst>
              <a:ext uri="{FF2B5EF4-FFF2-40B4-BE49-F238E27FC236}">
                <a16:creationId xmlns:a16="http://schemas.microsoft.com/office/drawing/2014/main" id="{D23A24D7-B550-C894-C35D-DE632A84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490" y="1692876"/>
            <a:ext cx="6904509" cy="5178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53622-1F0E-498C-B832-58C23554606A}"/>
              </a:ext>
            </a:extLst>
          </p:cNvPr>
          <p:cNvSpPr txBox="1"/>
          <p:nvPr/>
        </p:nvSpPr>
        <p:spPr>
          <a:xfrm>
            <a:off x="8204886" y="140867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Belmont Shores Model Railroad Club</a:t>
            </a:r>
          </a:p>
        </p:txBody>
      </p:sp>
    </p:spTree>
    <p:extLst>
      <p:ext uri="{BB962C8B-B14F-4D97-AF65-F5344CB8AC3E}">
        <p14:creationId xmlns:p14="http://schemas.microsoft.com/office/powerpoint/2010/main" val="366938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35AE9C-9EC4-B556-E8D6-E2C71FCE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884" y="3035901"/>
            <a:ext cx="8412190" cy="2388476"/>
          </a:xfrm>
        </p:spPr>
        <p:txBody>
          <a:bodyPr>
            <a:normAutofit/>
          </a:bodyPr>
          <a:lstStyle/>
          <a:p>
            <a:r>
              <a:rPr lang="en-US" sz="8000" dirty="0"/>
              <a:t>  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DEF2A-CED1-FD60-1C70-52CA3E838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Happy modelling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59797-6330-BAD4-3449-0AF653B53089}"/>
              </a:ext>
            </a:extLst>
          </p:cNvPr>
          <p:cNvSpPr txBox="1"/>
          <p:nvPr/>
        </p:nvSpPr>
        <p:spPr>
          <a:xfrm>
            <a:off x="8346558" y="5837274"/>
            <a:ext cx="255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More Questions?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jefflee393@gmail.com</a:t>
            </a:r>
          </a:p>
        </p:txBody>
      </p:sp>
    </p:spTree>
    <p:extLst>
      <p:ext uri="{BB962C8B-B14F-4D97-AF65-F5344CB8AC3E}">
        <p14:creationId xmlns:p14="http://schemas.microsoft.com/office/powerpoint/2010/main" val="278527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FF0D-3181-0228-E4AF-7395C656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cover: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CDFE-66D6-DF3F-2214-19B116FFA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2019/24 Layout</a:t>
            </a:r>
          </a:p>
          <a:p>
            <a:r>
              <a:rPr lang="en-US" dirty="0"/>
              <a:t>Strengths and Weaknesses</a:t>
            </a:r>
          </a:p>
          <a:p>
            <a:r>
              <a:rPr lang="en-US" dirty="0"/>
              <a:t>Why Change?</a:t>
            </a:r>
          </a:p>
          <a:p>
            <a:r>
              <a:rPr lang="en-US" dirty="0"/>
              <a:t>New Plan</a:t>
            </a:r>
          </a:p>
          <a:p>
            <a:r>
              <a:rPr lang="en-US" dirty="0"/>
              <a:t>Elements of new layout</a:t>
            </a:r>
          </a:p>
        </p:txBody>
      </p:sp>
      <p:pic>
        <p:nvPicPr>
          <p:cNvPr id="5" name="Picture 4" descr="A model train track with cars and buildings&#10;&#10;Description automatically generated">
            <a:extLst>
              <a:ext uri="{FF2B5EF4-FFF2-40B4-BE49-F238E27FC236}">
                <a16:creationId xmlns:a16="http://schemas.microsoft.com/office/drawing/2014/main" id="{F95B686C-48F7-ACCC-D897-A4F17E05C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1590931"/>
            <a:ext cx="5453449" cy="409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486FC-E0B0-A2F0-D7C8-95F52D8331E4}"/>
              </a:ext>
            </a:extLst>
          </p:cNvPr>
          <p:cNvSpPr txBox="1"/>
          <p:nvPr/>
        </p:nvSpPr>
        <p:spPr>
          <a:xfrm>
            <a:off x="667265" y="5338119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Note: These are my views – they may not</a:t>
            </a:r>
          </a:p>
          <a:p>
            <a:r>
              <a:rPr lang="en-US" dirty="0">
                <a:solidFill>
                  <a:srgbClr val="0070C0"/>
                </a:solidFill>
              </a:rPr>
              <a:t>Work in all cases!</a:t>
            </a:r>
          </a:p>
        </p:txBody>
      </p:sp>
    </p:spTree>
    <p:extLst>
      <p:ext uri="{BB962C8B-B14F-4D97-AF65-F5344CB8AC3E}">
        <p14:creationId xmlns:p14="http://schemas.microsoft.com/office/powerpoint/2010/main" val="13398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ACB5-BDB5-33F7-F112-C187943B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664561"/>
          </a:xfrm>
        </p:spPr>
        <p:txBody>
          <a:bodyPr/>
          <a:lstStyle/>
          <a:p>
            <a:r>
              <a:rPr lang="en-US" dirty="0"/>
              <a:t>Latest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3793-8D04-7243-AD80-540E88B8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07523"/>
            <a:ext cx="9601200" cy="45075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 Levels:</a:t>
            </a:r>
            <a:br>
              <a:rPr lang="en-US" dirty="0"/>
            </a:br>
            <a:r>
              <a:rPr lang="en-US" dirty="0"/>
              <a:t>- No Helix </a:t>
            </a:r>
            <a:br>
              <a:rPr lang="en-US" dirty="0"/>
            </a:br>
            <a:r>
              <a:rPr lang="en-US" dirty="0"/>
              <a:t>- Max Grade 1.75%</a:t>
            </a:r>
          </a:p>
          <a:p>
            <a:r>
              <a:rPr lang="en-US" dirty="0"/>
              <a:t>Atlas Code 55 N Scale</a:t>
            </a:r>
          </a:p>
          <a:p>
            <a:r>
              <a:rPr lang="en-US" dirty="0"/>
              <a:t>Pacific Northwest – Contemporary Era</a:t>
            </a:r>
          </a:p>
          <a:p>
            <a:r>
              <a:rPr lang="en-US" dirty="0"/>
              <a:t>Tam Valley Servos</a:t>
            </a:r>
          </a:p>
          <a:p>
            <a:r>
              <a:rPr lang="en-US" dirty="0"/>
              <a:t>NCE – Wireless Plus </a:t>
            </a:r>
          </a:p>
          <a:p>
            <a:r>
              <a:rPr lang="en-US" dirty="0"/>
              <a:t>Signals – Atlas and </a:t>
            </a:r>
            <a:r>
              <a:rPr lang="en-US"/>
              <a:t>Azatrak</a:t>
            </a:r>
            <a:endParaRPr lang="en-US" dirty="0"/>
          </a:p>
          <a:p>
            <a:r>
              <a:rPr lang="en-US" dirty="0"/>
              <a:t>”Fully” </a:t>
            </a:r>
            <a:r>
              <a:rPr lang="en-US" dirty="0" err="1"/>
              <a:t>sceniced</a:t>
            </a:r>
            <a:endParaRPr lang="en-US" dirty="0"/>
          </a:p>
          <a:p>
            <a:r>
              <a:rPr lang="en-US" dirty="0"/>
              <a:t>Walk in – around the wall plus peninsular (</a:t>
            </a:r>
            <a:r>
              <a:rPr lang="en-US" dirty="0" err="1"/>
              <a:t>noelix</a:t>
            </a:r>
            <a:r>
              <a:rPr lang="en-US" dirty="0"/>
              <a:t>)</a:t>
            </a:r>
          </a:p>
          <a:p>
            <a:r>
              <a:rPr lang="en-US" dirty="0"/>
              <a:t>Mostly Kato, Scale Trains, Micro Trains, Atlas.</a:t>
            </a:r>
          </a:p>
          <a:p>
            <a:r>
              <a:rPr lang="en-US" dirty="0"/>
              <a:t>Mostly metal wheels</a:t>
            </a:r>
          </a:p>
          <a:p>
            <a:r>
              <a:rPr lang="en-US" dirty="0"/>
              <a:t>Woodland </a:t>
            </a:r>
            <a:r>
              <a:rPr lang="en-US" dirty="0" err="1"/>
              <a:t>Scenics</a:t>
            </a:r>
            <a:r>
              <a:rPr lang="en-US" dirty="0"/>
              <a:t> Light Hubs</a:t>
            </a:r>
          </a:p>
          <a:p>
            <a:endParaRPr lang="en-US" dirty="0"/>
          </a:p>
        </p:txBody>
      </p:sp>
      <p:pic>
        <p:nvPicPr>
          <p:cNvPr id="7" name="Picture 6" descr="A model train track with a small building in the background&#10;&#10;Description automatically generated">
            <a:extLst>
              <a:ext uri="{FF2B5EF4-FFF2-40B4-BE49-F238E27FC236}">
                <a16:creationId xmlns:a16="http://schemas.microsoft.com/office/drawing/2014/main" id="{F2306D54-11AE-5626-DB4F-DA7FB4132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842" y="1346886"/>
            <a:ext cx="6393157" cy="50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8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9529-038F-CE8B-4DB8-24F52610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4"/>
            <a:ext cx="9601200" cy="676918"/>
          </a:xfrm>
        </p:spPr>
        <p:txBody>
          <a:bodyPr/>
          <a:lstStyle/>
          <a:p>
            <a:r>
              <a:rPr lang="en-US" b="1" u="sng" dirty="0"/>
              <a:t>Strengths of Current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E129F-580B-E660-E9CF-E546E21D0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85269"/>
            <a:ext cx="4462849" cy="50997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Runs Reliably</a:t>
            </a:r>
          </a:p>
          <a:p>
            <a:r>
              <a:rPr lang="en-US" dirty="0"/>
              <a:t>Long Run – 25 minutes for Amtrak, Fast freights</a:t>
            </a:r>
          </a:p>
          <a:p>
            <a:r>
              <a:rPr lang="en-US" dirty="0"/>
              <a:t>Signals and animation (signs, welder, Building fire, </a:t>
            </a:r>
            <a:br>
              <a:rPr lang="en-US" dirty="0"/>
            </a:br>
            <a:r>
              <a:rPr lang="en-US" dirty="0"/>
              <a:t>emergency vehicles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Visible staging</a:t>
            </a:r>
          </a:p>
          <a:p>
            <a:r>
              <a:rPr lang="en-US" dirty="0"/>
              <a:t>Servos with dwarf signals (via Tam Valley relays)</a:t>
            </a:r>
          </a:p>
          <a:p>
            <a:r>
              <a:rPr lang="en-US" dirty="0"/>
              <a:t>Wiring robust.</a:t>
            </a:r>
          </a:p>
          <a:p>
            <a:r>
              <a:rPr lang="en-US" dirty="0"/>
              <a:t>NCE and 8 Power districts</a:t>
            </a:r>
          </a:p>
          <a:p>
            <a:r>
              <a:rPr lang="en-US" dirty="0"/>
              <a:t>Large radius – 18inch minimum</a:t>
            </a:r>
          </a:p>
          <a:p>
            <a:r>
              <a:rPr lang="en-US" dirty="0"/>
              <a:t>Drop down fascia for access to wiring.</a:t>
            </a:r>
          </a:p>
          <a:p>
            <a:r>
              <a:rPr lang="en-US" dirty="0"/>
              <a:t>Wide aisles – no pinch points</a:t>
            </a:r>
          </a:p>
          <a:p>
            <a:r>
              <a:rPr lang="en-US" dirty="0"/>
              <a:t>Limited hidden track</a:t>
            </a:r>
          </a:p>
        </p:txBody>
      </p:sp>
      <p:pic>
        <p:nvPicPr>
          <p:cNvPr id="5" name="Picture 4" descr="A model train tracks and buildings&#10;&#10;Description automatically generated">
            <a:extLst>
              <a:ext uri="{FF2B5EF4-FFF2-40B4-BE49-F238E27FC236}">
                <a16:creationId xmlns:a16="http://schemas.microsoft.com/office/drawing/2014/main" id="{806CC7EC-64A0-2BED-2164-099438C33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020" y="2125362"/>
            <a:ext cx="6301979" cy="47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D986-9445-1A4B-A9BE-E447AF31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Current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17104-D77F-1B24-6233-009CF4D0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7" y="2152650"/>
            <a:ext cx="5253681" cy="4705350"/>
          </a:xfrm>
        </p:spPr>
        <p:txBody>
          <a:bodyPr>
            <a:normAutofit/>
          </a:bodyPr>
          <a:lstStyle/>
          <a:p>
            <a:r>
              <a:rPr lang="en-US" sz="2000" dirty="0"/>
              <a:t>Dual level creates tight areas for maintenance</a:t>
            </a:r>
          </a:p>
          <a:p>
            <a:r>
              <a:rPr lang="en-US" sz="2000" dirty="0"/>
              <a:t>Lower level “low” – not easy to work under.</a:t>
            </a:r>
          </a:p>
          <a:p>
            <a:r>
              <a:rPr lang="en-US" sz="2000" dirty="0"/>
              <a:t>Wiring with all servos, signals </a:t>
            </a:r>
            <a:br>
              <a:rPr lang="en-US" sz="2000" dirty="0"/>
            </a:br>
            <a:r>
              <a:rPr lang="en-US" sz="2000" dirty="0"/>
              <a:t>and live frogs </a:t>
            </a:r>
            <a:r>
              <a:rPr lang="en-US" sz="2000" dirty="0" err="1"/>
              <a:t>etc</a:t>
            </a:r>
            <a:r>
              <a:rPr lang="en-US" sz="2000" dirty="0"/>
              <a:t> is busy.</a:t>
            </a:r>
          </a:p>
          <a:p>
            <a:r>
              <a:rPr lang="en-US" sz="2000" dirty="0"/>
              <a:t>Peninsular divides room – scene divider </a:t>
            </a:r>
            <a:br>
              <a:rPr lang="en-US" sz="2000" dirty="0"/>
            </a:br>
            <a:r>
              <a:rPr lang="en-US" sz="2000" dirty="0"/>
              <a:t>down the middle.</a:t>
            </a:r>
          </a:p>
          <a:p>
            <a:r>
              <a:rPr lang="en-US" sz="2000" dirty="0"/>
              <a:t>Drop down fascia area is busy with circuits, </a:t>
            </a:r>
            <a:br>
              <a:rPr lang="en-US" sz="2000" dirty="0"/>
            </a:br>
            <a:r>
              <a:rPr lang="en-US" sz="2000" dirty="0"/>
              <a:t>terminal boards, wires.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toy train on a railroad track&#10;&#10;Description automatically generated">
            <a:extLst>
              <a:ext uri="{FF2B5EF4-FFF2-40B4-BE49-F238E27FC236}">
                <a16:creationId xmlns:a16="http://schemas.microsoft.com/office/drawing/2014/main" id="{0B306CBA-54A9-CB6A-FC99-F660C9262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93" y="2990335"/>
            <a:ext cx="6024907" cy="38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5BCB-F7BE-F9F1-4F5D-26C4E683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Decision to build new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22141-FF5B-C96E-9B02-4B66CC84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62188"/>
            <a:ext cx="4978586" cy="3643312"/>
          </a:xfrm>
        </p:spPr>
        <p:txBody>
          <a:bodyPr/>
          <a:lstStyle/>
          <a:p>
            <a:r>
              <a:rPr lang="en-US" dirty="0"/>
              <a:t>Created my “Druthers”</a:t>
            </a:r>
          </a:p>
          <a:p>
            <a:r>
              <a:rPr lang="en-US" dirty="0"/>
              <a:t>Planned to review with LDSIG at Long Beach convention.</a:t>
            </a:r>
            <a:br>
              <a:rPr lang="en-US" dirty="0"/>
            </a:br>
            <a:r>
              <a:rPr lang="en-US" dirty="0"/>
              <a:t>- Byron Henderson</a:t>
            </a:r>
          </a:p>
          <a:p>
            <a:r>
              <a:rPr lang="en-US" dirty="0"/>
              <a:t>Asked local N Scalers and other NMRA members </a:t>
            </a:r>
          </a:p>
          <a:p>
            <a:r>
              <a:rPr lang="en-US" dirty="0"/>
              <a:t>Began documenting my new standards</a:t>
            </a:r>
            <a:br>
              <a:rPr lang="en-US" dirty="0"/>
            </a:br>
            <a:r>
              <a:rPr lang="en-US" dirty="0"/>
              <a:t>- wire </a:t>
            </a:r>
            <a:r>
              <a:rPr lang="en-US" dirty="0" err="1"/>
              <a:t>colours</a:t>
            </a:r>
            <a:r>
              <a:rPr lang="en-US" dirty="0"/>
              <a:t>, Bus and Power district wiring etc.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1333E-8E48-DFC2-365B-9FA6200898F6}"/>
              </a:ext>
            </a:extLst>
          </p:cNvPr>
          <p:cNvSpPr txBox="1"/>
          <p:nvPr/>
        </p:nvSpPr>
        <p:spPr>
          <a:xfrm>
            <a:off x="2364828" y="5773479"/>
            <a:ext cx="355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Aim: Easier to maintain.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         Simpler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         Even better</a:t>
            </a:r>
          </a:p>
        </p:txBody>
      </p:sp>
      <p:pic>
        <p:nvPicPr>
          <p:cNvPr id="6" name="Picture 5" descr="A model train track with a factory building&#10;&#10;Description automatically generated with medium confidence">
            <a:extLst>
              <a:ext uri="{FF2B5EF4-FFF2-40B4-BE49-F238E27FC236}">
                <a16:creationId xmlns:a16="http://schemas.microsoft.com/office/drawing/2014/main" id="{19F950D9-C64F-A2D6-8B9A-FD0B966C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986" y="2413710"/>
            <a:ext cx="5918014" cy="44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0DAE9-0769-D0CC-1E09-223366AB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7" y="0"/>
            <a:ext cx="9601200" cy="1309687"/>
          </a:xfrm>
        </p:spPr>
        <p:txBody>
          <a:bodyPr/>
          <a:lstStyle/>
          <a:p>
            <a:r>
              <a:rPr lang="en-US" dirty="0"/>
              <a:t>“Druthers”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79E5D-6FB0-10EC-D819-F4DC66619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6" y="1137684"/>
            <a:ext cx="10354340" cy="4108598"/>
          </a:xfrm>
        </p:spPr>
        <p:txBody>
          <a:bodyPr>
            <a:noAutofit/>
          </a:bodyPr>
          <a:lstStyle/>
          <a:p>
            <a:r>
              <a:rPr lang="en-US" sz="1200" b="1" dirty="0"/>
              <a:t>Single deck – 138cm height</a:t>
            </a:r>
          </a:p>
          <a:p>
            <a:r>
              <a:rPr lang="en-US" sz="1200" b="1" dirty="0"/>
              <a:t>California scenery – contemporary era </a:t>
            </a:r>
          </a:p>
          <a:p>
            <a:r>
              <a:rPr lang="en-US" sz="1200" b="1" dirty="0" err="1"/>
              <a:t>Peco</a:t>
            </a:r>
            <a:r>
              <a:rPr lang="en-US" sz="1200" b="1" dirty="0"/>
              <a:t> Code 55 track – mainly dead frogs.</a:t>
            </a:r>
            <a:br>
              <a:rPr lang="en-US" sz="1200" b="1" dirty="0"/>
            </a:br>
            <a:r>
              <a:rPr lang="en-US" sz="1200" b="1" dirty="0"/>
              <a:t>- manual throw </a:t>
            </a:r>
          </a:p>
          <a:p>
            <a:r>
              <a:rPr lang="en-US" sz="1200" b="1" dirty="0"/>
              <a:t>18 inch minimum radius</a:t>
            </a:r>
          </a:p>
          <a:p>
            <a:r>
              <a:rPr lang="en-US" sz="1200" b="1" dirty="0"/>
              <a:t>Long trains – up to 30 cars</a:t>
            </a:r>
          </a:p>
          <a:p>
            <a:r>
              <a:rPr lang="en-US" sz="1200" b="1" dirty="0"/>
              <a:t>“No” grades</a:t>
            </a:r>
          </a:p>
          <a:p>
            <a:r>
              <a:rPr lang="en-US" sz="1200" b="1" dirty="0"/>
              <a:t>Tortoise for mainline switches</a:t>
            </a:r>
            <a:br>
              <a:rPr lang="en-US" sz="1200" b="1" dirty="0"/>
            </a:br>
            <a:r>
              <a:rPr lang="en-US" sz="1200" b="1" dirty="0"/>
              <a:t>- switches on fascia in line with turnout</a:t>
            </a:r>
          </a:p>
          <a:p>
            <a:r>
              <a:rPr lang="en-US" sz="1200" b="1" dirty="0"/>
              <a:t>“1.5M” aisles minimum</a:t>
            </a:r>
          </a:p>
          <a:p>
            <a:r>
              <a:rPr lang="en-US" sz="1200" b="1" dirty="0"/>
              <a:t>Develop as modules – build in garage.</a:t>
            </a:r>
          </a:p>
          <a:p>
            <a:r>
              <a:rPr lang="en-US" sz="1200" b="1" dirty="0"/>
              <a:t>Signals</a:t>
            </a:r>
          </a:p>
          <a:p>
            <a:r>
              <a:rPr lang="en-US" sz="1200" b="1" dirty="0"/>
              <a:t>Operations – long runs, industrial switching</a:t>
            </a:r>
          </a:p>
          <a:p>
            <a:r>
              <a:rPr lang="en-US" sz="1200" b="1" dirty="0"/>
              <a:t>Photo Backdrops</a:t>
            </a:r>
          </a:p>
          <a:p>
            <a:r>
              <a:rPr lang="en-US" sz="1200" b="1" dirty="0"/>
              <a:t>Dioramas built at workbench</a:t>
            </a:r>
          </a:p>
          <a:p>
            <a:r>
              <a:rPr lang="en-US" sz="1200" b="1" dirty="0"/>
              <a:t>No hidden staging tunnels. (scenery / hills as view blocks</a:t>
            </a:r>
          </a:p>
        </p:txBody>
      </p:sp>
      <p:pic>
        <p:nvPicPr>
          <p:cNvPr id="5" name="Picture 4" descr="A model train tracks and buildings&#10;&#10;Description automatically generated">
            <a:extLst>
              <a:ext uri="{FF2B5EF4-FFF2-40B4-BE49-F238E27FC236}">
                <a16:creationId xmlns:a16="http://schemas.microsoft.com/office/drawing/2014/main" id="{6FFBC274-7ECB-92D8-82E9-38EF64DB3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675" y="1408670"/>
            <a:ext cx="7256325" cy="54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62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race track&#10;&#10;Description automatically generated">
            <a:extLst>
              <a:ext uri="{FF2B5EF4-FFF2-40B4-BE49-F238E27FC236}">
                <a16:creationId xmlns:a16="http://schemas.microsoft.com/office/drawing/2014/main" id="{73668361-F2EA-08E7-374B-1B7977AA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8918" y="40157"/>
            <a:ext cx="11316729" cy="6718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6AFC7-8692-03CB-D238-2C8A0FDBC3D7}"/>
              </a:ext>
            </a:extLst>
          </p:cNvPr>
          <p:cNvSpPr txBox="1"/>
          <p:nvPr/>
        </p:nvSpPr>
        <p:spPr>
          <a:xfrm>
            <a:off x="2354317" y="125073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BUSY – many tracks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2CCCF66C-BC5E-71E9-6EE1-059CF5FFAB2F}"/>
              </a:ext>
            </a:extLst>
          </p:cNvPr>
          <p:cNvSpPr/>
          <p:nvPr/>
        </p:nvSpPr>
        <p:spPr>
          <a:xfrm>
            <a:off x="2354317" y="714704"/>
            <a:ext cx="346842" cy="5360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73A25-9909-7D91-C92C-3382AE940081}"/>
              </a:ext>
            </a:extLst>
          </p:cNvPr>
          <p:cNvSpPr txBox="1"/>
          <p:nvPr/>
        </p:nvSpPr>
        <p:spPr>
          <a:xfrm>
            <a:off x="5517931" y="241737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Train swaps sides – Operations?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4C69B6-BC50-A166-2233-9C98B14FB04A}"/>
              </a:ext>
            </a:extLst>
          </p:cNvPr>
          <p:cNvCxnSpPr/>
          <p:nvPr/>
        </p:nvCxnSpPr>
        <p:spPr>
          <a:xfrm>
            <a:off x="7493876" y="2786711"/>
            <a:ext cx="0" cy="471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>
            <a:extLst>
              <a:ext uri="{FF2B5EF4-FFF2-40B4-BE49-F238E27FC236}">
                <a16:creationId xmlns:a16="http://schemas.microsoft.com/office/drawing/2014/main" id="{CB565F4F-B73B-7CA2-58B0-11272F9758DC}"/>
              </a:ext>
            </a:extLst>
          </p:cNvPr>
          <p:cNvSpPr/>
          <p:nvPr/>
        </p:nvSpPr>
        <p:spPr>
          <a:xfrm>
            <a:off x="7595302" y="2786711"/>
            <a:ext cx="371536" cy="4714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3158-53CE-23F1-E3C7-7458724A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2" y="-157934"/>
            <a:ext cx="9601200" cy="1309687"/>
          </a:xfrm>
        </p:spPr>
        <p:txBody>
          <a:bodyPr/>
          <a:lstStyle/>
          <a:p>
            <a:r>
              <a:rPr lang="en-US" b="1" u="sng" dirty="0"/>
              <a:t>Comments on Plan- LDSIG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9B37-6847-4516-B426-C2ECD91A5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2262188"/>
            <a:ext cx="3978876" cy="4175682"/>
          </a:xfrm>
        </p:spPr>
        <p:txBody>
          <a:bodyPr/>
          <a:lstStyle/>
          <a:p>
            <a:r>
              <a:rPr lang="en-US" sz="2000" dirty="0"/>
              <a:t>Too busy – a lot of staging</a:t>
            </a:r>
          </a:p>
          <a:p>
            <a:r>
              <a:rPr lang="en-US" sz="2000" dirty="0"/>
              <a:t>How many trains will you run?</a:t>
            </a:r>
          </a:p>
          <a:p>
            <a:r>
              <a:rPr lang="en-US" sz="2000" dirty="0"/>
              <a:t>Peninsular not ideal for operations – View block?</a:t>
            </a:r>
          </a:p>
          <a:p>
            <a:r>
              <a:rPr lang="en-US" sz="2000" dirty="0"/>
              <a:t>More industry needed.</a:t>
            </a:r>
          </a:p>
          <a:p>
            <a:r>
              <a:rPr lang="en-US" sz="2000" dirty="0"/>
              <a:t>Countryside?</a:t>
            </a:r>
          </a:p>
          <a:p>
            <a:r>
              <a:rPr lang="en-US" sz="2000" dirty="0"/>
              <a:t>Good luck – keep me updated.</a:t>
            </a:r>
          </a:p>
          <a:p>
            <a:endParaRPr lang="en-US" dirty="0"/>
          </a:p>
        </p:txBody>
      </p:sp>
      <p:pic>
        <p:nvPicPr>
          <p:cNvPr id="5" name="Picture 4" descr="A model train tracks on a hill&#10;&#10;Description automatically generated">
            <a:extLst>
              <a:ext uri="{FF2B5EF4-FFF2-40B4-BE49-F238E27FC236}">
                <a16:creationId xmlns:a16="http://schemas.microsoft.com/office/drawing/2014/main" id="{112F2E8A-B158-6671-3CBC-5A7A4DFF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287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6587"/>
      </p:ext>
    </p:extLst>
  </p:cSld>
  <p:clrMapOvr>
    <a:masterClrMapping/>
  </p:clrMapOvr>
</p:sld>
</file>

<file path=ppt/theme/theme1.xml><?xml version="1.0" encoding="utf-8"?>
<a:theme xmlns:a="http://schemas.openxmlformats.org/drawingml/2006/main" name="PoiseVTI">
  <a:themeElements>
    <a:clrScheme name="AnalogousFromLightSeedRightStep">
      <a:dk1>
        <a:srgbClr val="000000"/>
      </a:dk1>
      <a:lt1>
        <a:srgbClr val="FFFFFF"/>
      </a:lt1>
      <a:dk2>
        <a:srgbClr val="412428"/>
      </a:dk2>
      <a:lt2>
        <a:srgbClr val="E2E8E8"/>
      </a:lt2>
      <a:accent1>
        <a:srgbClr val="C69996"/>
      </a:accent1>
      <a:accent2>
        <a:srgbClr val="BA9B7F"/>
      </a:accent2>
      <a:accent3>
        <a:srgbClr val="A9A480"/>
      </a:accent3>
      <a:accent4>
        <a:srgbClr val="99AA74"/>
      </a:accent4>
      <a:accent5>
        <a:srgbClr val="8EAC82"/>
      </a:accent5>
      <a:accent6>
        <a:srgbClr val="78AF80"/>
      </a:accent6>
      <a:hlink>
        <a:srgbClr val="578D90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17420</TotalTime>
  <Words>1121</Words>
  <Application>Microsoft Macintosh PowerPoint</Application>
  <PresentationFormat>Widescreen</PresentationFormat>
  <Paragraphs>139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Goudy Old Style</vt:lpstr>
      <vt:lpstr>Univers Light</vt:lpstr>
      <vt:lpstr>PoiseVTI</vt:lpstr>
      <vt:lpstr>Moving Forward</vt:lpstr>
      <vt:lpstr>We will cover:</vt:lpstr>
      <vt:lpstr>Latest Layout</vt:lpstr>
      <vt:lpstr>Strengths of Current Layout</vt:lpstr>
      <vt:lpstr>Challenges of Current Layout</vt:lpstr>
      <vt:lpstr>Decision to build new layout</vt:lpstr>
      <vt:lpstr>“Druthers” </vt:lpstr>
      <vt:lpstr>PowerPoint Presentation</vt:lpstr>
      <vt:lpstr>Comments on Plan- LDSIG</vt:lpstr>
      <vt:lpstr>Other Will Do’S based on Experience</vt:lpstr>
      <vt:lpstr>It has started!</vt:lpstr>
      <vt:lpstr>Value of NMRA</vt:lpstr>
      <vt:lpstr>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Jeffrey Lee</dc:creator>
  <cp:lastModifiedBy>Jeffrey Lee</cp:lastModifiedBy>
  <cp:revision>22</cp:revision>
  <dcterms:created xsi:type="dcterms:W3CDTF">2024-09-08T10:59:52Z</dcterms:created>
  <dcterms:modified xsi:type="dcterms:W3CDTF">2024-10-06T21:30:07Z</dcterms:modified>
</cp:coreProperties>
</file>