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9" r:id="rId2"/>
    <p:sldId id="265" r:id="rId3"/>
    <p:sldId id="305" r:id="rId4"/>
    <p:sldId id="336" r:id="rId5"/>
    <p:sldId id="337" r:id="rId6"/>
    <p:sldId id="338" r:id="rId7"/>
    <p:sldId id="339" r:id="rId8"/>
    <p:sldId id="340" r:id="rId9"/>
    <p:sldId id="341" r:id="rId10"/>
    <p:sldId id="342" r:id="rId11"/>
    <p:sldId id="313" r:id="rId12"/>
  </p:sldIdLst>
  <p:sldSz cx="12192000" cy="6858000"/>
  <p:notesSz cx="6858000" cy="9144000"/>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7F3D"/>
    <a:srgbClr val="F6F7F9"/>
    <a:srgbClr val="161616"/>
    <a:srgbClr val="2174BB"/>
    <a:srgbClr val="E7EBEB"/>
    <a:srgbClr val="FAFAFA"/>
    <a:srgbClr val="FFFFFF"/>
    <a:srgbClr val="0071BC"/>
    <a:srgbClr val="EBF2F9"/>
    <a:srgbClr val="5CA4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85" autoAdjust="0"/>
    <p:restoredTop sz="94660"/>
  </p:normalViewPr>
  <p:slideViewPr>
    <p:cSldViewPr snapToGrid="0">
      <p:cViewPr varScale="1">
        <p:scale>
          <a:sx n="114" d="100"/>
          <a:sy n="114" d="100"/>
        </p:scale>
        <p:origin x="21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64A92-6DEE-484F-82D9-007ADEB269D1}" type="datetimeFigureOut">
              <a:rPr lang="en-US" smtClean="0"/>
              <a:t>2/21/2021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2BCE9-0D24-5240-8E5B-7598F6F8E8E7}" type="slidenum">
              <a:rPr lang="en-US" smtClean="0"/>
              <a:t>‹#›</a:t>
            </a:fld>
            <a:endParaRPr lang="en-US"/>
          </a:p>
        </p:txBody>
      </p:sp>
    </p:spTree>
    <p:extLst>
      <p:ext uri="{BB962C8B-B14F-4D97-AF65-F5344CB8AC3E}">
        <p14:creationId xmlns:p14="http://schemas.microsoft.com/office/powerpoint/2010/main" val="1277841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84E60B-C080-4BE6-8071-7079D80EF909}" type="datetimeFigureOut">
              <a:rPr lang="en-US" smtClean="0"/>
              <a:t>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AD029-17C5-42D3-839D-C578479DEE8E}" type="slidenum">
              <a:rPr lang="en-US" smtClean="0"/>
              <a:t>‹#›</a:t>
            </a:fld>
            <a:endParaRPr lang="en-US"/>
          </a:p>
        </p:txBody>
      </p:sp>
    </p:spTree>
    <p:extLst>
      <p:ext uri="{BB962C8B-B14F-4D97-AF65-F5344CB8AC3E}">
        <p14:creationId xmlns:p14="http://schemas.microsoft.com/office/powerpoint/2010/main" val="1078028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4E60B-C080-4BE6-8071-7079D80EF909}" type="datetimeFigureOut">
              <a:rPr lang="en-US" smtClean="0"/>
              <a:t>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AD029-17C5-42D3-839D-C578479DEE8E}" type="slidenum">
              <a:rPr lang="en-US" smtClean="0"/>
              <a:t>‹#›</a:t>
            </a:fld>
            <a:endParaRPr lang="en-US"/>
          </a:p>
        </p:txBody>
      </p:sp>
    </p:spTree>
    <p:extLst>
      <p:ext uri="{BB962C8B-B14F-4D97-AF65-F5344CB8AC3E}">
        <p14:creationId xmlns:p14="http://schemas.microsoft.com/office/powerpoint/2010/main" val="240092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4E60B-C080-4BE6-8071-7079D80EF909}" type="datetimeFigureOut">
              <a:rPr lang="en-US" smtClean="0"/>
              <a:t>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AD029-17C5-42D3-839D-C578479DEE8E}" type="slidenum">
              <a:rPr lang="en-US" smtClean="0"/>
              <a:t>‹#›</a:t>
            </a:fld>
            <a:endParaRPr lang="en-US"/>
          </a:p>
        </p:txBody>
      </p:sp>
    </p:spTree>
    <p:extLst>
      <p:ext uri="{BB962C8B-B14F-4D97-AF65-F5344CB8AC3E}">
        <p14:creationId xmlns:p14="http://schemas.microsoft.com/office/powerpoint/2010/main" val="2411252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4E60B-C080-4BE6-8071-7079D80EF909}" type="datetimeFigureOut">
              <a:rPr lang="en-US" smtClean="0"/>
              <a:t>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AD029-17C5-42D3-839D-C578479DEE8E}" type="slidenum">
              <a:rPr lang="en-US" smtClean="0"/>
              <a:t>‹#›</a:t>
            </a:fld>
            <a:endParaRPr lang="en-US"/>
          </a:p>
        </p:txBody>
      </p:sp>
    </p:spTree>
    <p:extLst>
      <p:ext uri="{BB962C8B-B14F-4D97-AF65-F5344CB8AC3E}">
        <p14:creationId xmlns:p14="http://schemas.microsoft.com/office/powerpoint/2010/main" val="1663706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84E60B-C080-4BE6-8071-7079D80EF909}" type="datetimeFigureOut">
              <a:rPr lang="en-US" smtClean="0"/>
              <a:t>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AD029-17C5-42D3-839D-C578479DEE8E}" type="slidenum">
              <a:rPr lang="en-US" smtClean="0"/>
              <a:t>‹#›</a:t>
            </a:fld>
            <a:endParaRPr lang="en-US"/>
          </a:p>
        </p:txBody>
      </p:sp>
    </p:spTree>
    <p:extLst>
      <p:ext uri="{BB962C8B-B14F-4D97-AF65-F5344CB8AC3E}">
        <p14:creationId xmlns:p14="http://schemas.microsoft.com/office/powerpoint/2010/main" val="3041890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84E60B-C080-4BE6-8071-7079D80EF909}" type="datetimeFigureOut">
              <a:rPr lang="en-US" smtClean="0"/>
              <a:t>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3AD029-17C5-42D3-839D-C578479DEE8E}" type="slidenum">
              <a:rPr lang="en-US" smtClean="0"/>
              <a:t>‹#›</a:t>
            </a:fld>
            <a:endParaRPr lang="en-US"/>
          </a:p>
        </p:txBody>
      </p:sp>
    </p:spTree>
    <p:extLst>
      <p:ext uri="{BB962C8B-B14F-4D97-AF65-F5344CB8AC3E}">
        <p14:creationId xmlns:p14="http://schemas.microsoft.com/office/powerpoint/2010/main" val="3417065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84E60B-C080-4BE6-8071-7079D80EF909}" type="datetimeFigureOut">
              <a:rPr lang="en-US" smtClean="0"/>
              <a:t>2/21/2021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3AD029-17C5-42D3-839D-C578479DEE8E}" type="slidenum">
              <a:rPr lang="en-US" smtClean="0"/>
              <a:t>‹#›</a:t>
            </a:fld>
            <a:endParaRPr lang="en-US"/>
          </a:p>
        </p:txBody>
      </p:sp>
    </p:spTree>
    <p:extLst>
      <p:ext uri="{BB962C8B-B14F-4D97-AF65-F5344CB8AC3E}">
        <p14:creationId xmlns:p14="http://schemas.microsoft.com/office/powerpoint/2010/main" val="171267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84E60B-C080-4BE6-8071-7079D80EF909}" type="datetimeFigureOut">
              <a:rPr lang="en-US" smtClean="0"/>
              <a:t>2/21/2021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3AD029-17C5-42D3-839D-C578479DEE8E}" type="slidenum">
              <a:rPr lang="en-US" smtClean="0"/>
              <a:t>‹#›</a:t>
            </a:fld>
            <a:endParaRPr lang="en-US"/>
          </a:p>
        </p:txBody>
      </p:sp>
    </p:spTree>
    <p:extLst>
      <p:ext uri="{BB962C8B-B14F-4D97-AF65-F5344CB8AC3E}">
        <p14:creationId xmlns:p14="http://schemas.microsoft.com/office/powerpoint/2010/main" val="3114650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4E60B-C080-4BE6-8071-7079D80EF909}" type="datetimeFigureOut">
              <a:rPr lang="en-US" smtClean="0"/>
              <a:t>2/21/2021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3AD029-17C5-42D3-839D-C578479DEE8E}" type="slidenum">
              <a:rPr lang="en-US" smtClean="0"/>
              <a:t>‹#›</a:t>
            </a:fld>
            <a:endParaRPr lang="en-US"/>
          </a:p>
        </p:txBody>
      </p:sp>
    </p:spTree>
    <p:extLst>
      <p:ext uri="{BB962C8B-B14F-4D97-AF65-F5344CB8AC3E}">
        <p14:creationId xmlns:p14="http://schemas.microsoft.com/office/powerpoint/2010/main" val="1831544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84E60B-C080-4BE6-8071-7079D80EF909}" type="datetimeFigureOut">
              <a:rPr lang="en-US" smtClean="0"/>
              <a:t>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3AD029-17C5-42D3-839D-C578479DEE8E}" type="slidenum">
              <a:rPr lang="en-US" smtClean="0"/>
              <a:t>‹#›</a:t>
            </a:fld>
            <a:endParaRPr lang="en-US"/>
          </a:p>
        </p:txBody>
      </p:sp>
    </p:spTree>
    <p:extLst>
      <p:ext uri="{BB962C8B-B14F-4D97-AF65-F5344CB8AC3E}">
        <p14:creationId xmlns:p14="http://schemas.microsoft.com/office/powerpoint/2010/main" val="643638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84E60B-C080-4BE6-8071-7079D80EF909}" type="datetimeFigureOut">
              <a:rPr lang="en-US" smtClean="0"/>
              <a:t>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3AD029-17C5-42D3-839D-C578479DEE8E}" type="slidenum">
              <a:rPr lang="en-US" smtClean="0"/>
              <a:t>‹#›</a:t>
            </a:fld>
            <a:endParaRPr lang="en-US"/>
          </a:p>
        </p:txBody>
      </p:sp>
    </p:spTree>
    <p:extLst>
      <p:ext uri="{BB962C8B-B14F-4D97-AF65-F5344CB8AC3E}">
        <p14:creationId xmlns:p14="http://schemas.microsoft.com/office/powerpoint/2010/main" val="542772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4E60B-C080-4BE6-8071-7079D80EF909}" type="datetimeFigureOut">
              <a:rPr lang="en-US" smtClean="0"/>
              <a:t>2/21/2021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3AD029-17C5-42D3-839D-C578479DEE8E}" type="slidenum">
              <a:rPr lang="en-US" smtClean="0"/>
              <a:t>‹#›</a:t>
            </a:fld>
            <a:endParaRPr lang="en-US"/>
          </a:p>
        </p:txBody>
      </p:sp>
    </p:spTree>
    <p:extLst>
      <p:ext uri="{BB962C8B-B14F-4D97-AF65-F5344CB8AC3E}">
        <p14:creationId xmlns:p14="http://schemas.microsoft.com/office/powerpoint/2010/main" val="2250441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9A65576-DC7E-4A5D-890C-6D2A05CD5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7505" y="16933"/>
            <a:ext cx="4864135" cy="6858000"/>
          </a:xfrm>
          <a:prstGeom prst="rect">
            <a:avLst/>
          </a:prstGeom>
        </p:spPr>
      </p:pic>
      <p:sp>
        <p:nvSpPr>
          <p:cNvPr id="17" name="Rectangle 16">
            <a:extLst>
              <a:ext uri="{FF2B5EF4-FFF2-40B4-BE49-F238E27FC236}">
                <a16:creationId xmlns:a16="http://schemas.microsoft.com/office/drawing/2014/main" id="{8B15BFC4-9B5E-EE45-9779-446EE84EE691}"/>
              </a:ext>
            </a:extLst>
          </p:cNvPr>
          <p:cNvSpPr/>
          <p:nvPr/>
        </p:nvSpPr>
        <p:spPr>
          <a:xfrm rot="17100000">
            <a:off x="4437185" y="2615283"/>
            <a:ext cx="12192000" cy="526774"/>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C607FD19-2D43-4142-AA40-C7F81B745AF3}"/>
              </a:ext>
            </a:extLst>
          </p:cNvPr>
          <p:cNvSpPr/>
          <p:nvPr/>
        </p:nvSpPr>
        <p:spPr>
          <a:xfrm>
            <a:off x="-16933" y="-8467"/>
            <a:ext cx="11192933" cy="6883400"/>
          </a:xfrm>
          <a:custGeom>
            <a:avLst/>
            <a:gdLst>
              <a:gd name="connsiteX0" fmla="*/ 11192933 w 11192933"/>
              <a:gd name="connsiteY0" fmla="*/ 0 h 6883400"/>
              <a:gd name="connsiteX1" fmla="*/ 9347200 w 11192933"/>
              <a:gd name="connsiteY1" fmla="*/ 6883400 h 6883400"/>
              <a:gd name="connsiteX2" fmla="*/ 0 w 11192933"/>
              <a:gd name="connsiteY2" fmla="*/ 6883400 h 6883400"/>
              <a:gd name="connsiteX3" fmla="*/ 0 w 11192933"/>
              <a:gd name="connsiteY3" fmla="*/ 0 h 6883400"/>
              <a:gd name="connsiteX4" fmla="*/ 11192933 w 11192933"/>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2933" h="6883400">
                <a:moveTo>
                  <a:pt x="11192933" y="0"/>
                </a:moveTo>
                <a:lnTo>
                  <a:pt x="9347200" y="6883400"/>
                </a:lnTo>
                <a:lnTo>
                  <a:pt x="0" y="6883400"/>
                </a:lnTo>
                <a:lnTo>
                  <a:pt x="0" y="0"/>
                </a:lnTo>
                <a:lnTo>
                  <a:pt x="11192933"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367733E-A6BA-E949-9138-086915E14ADC}"/>
              </a:ext>
            </a:extLst>
          </p:cNvPr>
          <p:cNvSpPr/>
          <p:nvPr/>
        </p:nvSpPr>
        <p:spPr>
          <a:xfrm>
            <a:off x="0" y="761450"/>
            <a:ext cx="12192000" cy="526774"/>
          </a:xfrm>
          <a:prstGeom prst="rect">
            <a:avLst/>
          </a:prstGeom>
          <a:solidFill>
            <a:srgbClr val="FFFFFF">
              <a:alpha val="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1407DD0-B42D-EB45-B7FE-1A389693E928}"/>
              </a:ext>
            </a:extLst>
          </p:cNvPr>
          <p:cNvPicPr>
            <a:picLocks noChangeAspect="1"/>
          </p:cNvPicPr>
          <p:nvPr/>
        </p:nvPicPr>
        <p:blipFill rotWithShape="1">
          <a:blip r:embed="rId3">
            <a:alphaModFix amt="25000"/>
            <a:extLst>
              <a:ext uri="{28A0092B-C50C-407E-A947-70E740481C1C}">
                <a14:useLocalDpi xmlns:a14="http://schemas.microsoft.com/office/drawing/2010/main"/>
              </a:ext>
            </a:extLst>
          </a:blip>
          <a:srcRect/>
          <a:stretch/>
        </p:blipFill>
        <p:spPr>
          <a:xfrm>
            <a:off x="-16933" y="2116164"/>
            <a:ext cx="4629924" cy="4758769"/>
          </a:xfrm>
          <a:prstGeom prst="rect">
            <a:avLst/>
          </a:prstGeom>
        </p:spPr>
      </p:pic>
      <p:sp>
        <p:nvSpPr>
          <p:cNvPr id="10" name="Rectangle 9">
            <a:extLst>
              <a:ext uri="{FF2B5EF4-FFF2-40B4-BE49-F238E27FC236}">
                <a16:creationId xmlns:a16="http://schemas.microsoft.com/office/drawing/2014/main" id="{4A91BFA8-2A81-054F-A455-9D9FAD3D0BEF}"/>
              </a:ext>
            </a:extLst>
          </p:cNvPr>
          <p:cNvSpPr/>
          <p:nvPr/>
        </p:nvSpPr>
        <p:spPr>
          <a:xfrm rot="17100000">
            <a:off x="4473573" y="2462883"/>
            <a:ext cx="12192000" cy="526774"/>
          </a:xfrm>
          <a:prstGeom prst="rect">
            <a:avLst/>
          </a:prstGeom>
          <a:solidFill>
            <a:srgbClr val="FFFFFF">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p:cNvSpPr txBox="1">
            <a:spLocks/>
          </p:cNvSpPr>
          <p:nvPr/>
        </p:nvSpPr>
        <p:spPr>
          <a:xfrm>
            <a:off x="910168" y="5438915"/>
            <a:ext cx="8818032" cy="7029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4000" b="1" i="0" dirty="0">
                <a:solidFill>
                  <a:srgbClr val="F2F2F2"/>
                </a:solidFill>
                <a:effectLst/>
                <a:latin typeface="Montserrat" panose="00000500000000000000" pitchFamily="50" charset="0"/>
              </a:rPr>
              <a:t>Enhance your nitrogen.</a:t>
            </a:r>
          </a:p>
        </p:txBody>
      </p:sp>
      <p:pic>
        <p:nvPicPr>
          <p:cNvPr id="5" name="Picture 4">
            <a:extLst>
              <a:ext uri="{FF2B5EF4-FFF2-40B4-BE49-F238E27FC236}">
                <a16:creationId xmlns:a16="http://schemas.microsoft.com/office/drawing/2014/main" id="{36EDAB2A-FCF8-4B25-BEE5-A91B6F15B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167" y="874215"/>
            <a:ext cx="4446365" cy="359267"/>
          </a:xfrm>
          <a:prstGeom prst="rect">
            <a:avLst/>
          </a:prstGeom>
        </p:spPr>
      </p:pic>
    </p:spTree>
    <p:extLst>
      <p:ext uri="{BB962C8B-B14F-4D97-AF65-F5344CB8AC3E}">
        <p14:creationId xmlns:p14="http://schemas.microsoft.com/office/powerpoint/2010/main" val="224256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7F9"/>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FE9BA4A7-A447-B54E-B3FB-EE9F0B2AD6D7}"/>
              </a:ext>
            </a:extLst>
          </p:cNvPr>
          <p:cNvSpPr/>
          <p:nvPr/>
        </p:nvSpPr>
        <p:spPr>
          <a:xfrm>
            <a:off x="-18854" y="-9427"/>
            <a:ext cx="12235992" cy="904973"/>
          </a:xfrm>
          <a:custGeom>
            <a:avLst/>
            <a:gdLst>
              <a:gd name="connsiteX0" fmla="*/ 12235992 w 12235992"/>
              <a:gd name="connsiteY0" fmla="*/ 904973 h 904973"/>
              <a:gd name="connsiteX1" fmla="*/ 8182466 w 12235992"/>
              <a:gd name="connsiteY1" fmla="*/ 904973 h 904973"/>
              <a:gd name="connsiteX2" fmla="*/ 7748833 w 12235992"/>
              <a:gd name="connsiteY2" fmla="*/ 188536 h 904973"/>
              <a:gd name="connsiteX3" fmla="*/ 0 w 12235992"/>
              <a:gd name="connsiteY3" fmla="*/ 188536 h 904973"/>
              <a:gd name="connsiteX4" fmla="*/ 0 w 12235992"/>
              <a:gd name="connsiteY4" fmla="*/ 0 h 904973"/>
              <a:gd name="connsiteX5" fmla="*/ 12226565 w 12235992"/>
              <a:gd name="connsiteY5" fmla="*/ 0 h 904973"/>
              <a:gd name="connsiteX6" fmla="*/ 12235992 w 12235992"/>
              <a:gd name="connsiteY6" fmla="*/ 904973 h 9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5992" h="904973">
                <a:moveTo>
                  <a:pt x="12235992" y="904973"/>
                </a:moveTo>
                <a:lnTo>
                  <a:pt x="8182466" y="904973"/>
                </a:lnTo>
                <a:lnTo>
                  <a:pt x="7748833" y="188536"/>
                </a:lnTo>
                <a:lnTo>
                  <a:pt x="0" y="188536"/>
                </a:lnTo>
                <a:lnTo>
                  <a:pt x="0" y="0"/>
                </a:lnTo>
                <a:lnTo>
                  <a:pt x="12226565" y="0"/>
                </a:lnTo>
                <a:cubicBezTo>
                  <a:pt x="12229707" y="301658"/>
                  <a:pt x="12232850" y="603315"/>
                  <a:pt x="12235992" y="90497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459CB407-B933-884F-86C1-CF4D902984BB}"/>
              </a:ext>
            </a:extLst>
          </p:cNvPr>
          <p:cNvSpPr txBox="1">
            <a:spLocks/>
          </p:cNvSpPr>
          <p:nvPr/>
        </p:nvSpPr>
        <p:spPr>
          <a:xfrm>
            <a:off x="9730050" y="6304126"/>
            <a:ext cx="1640265" cy="2639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1200" dirty="0">
                <a:solidFill>
                  <a:schemeClr val="bg1">
                    <a:lumMod val="65000"/>
                  </a:schemeClr>
                </a:solidFill>
                <a:latin typeface="Seravek Light" panose="020B0503040000020004" pitchFamily="34" charset="0"/>
                <a:ea typeface="Futura Medium" charset="0"/>
                <a:cs typeface="Futura Medium" charset="0"/>
              </a:rPr>
              <a:t>© </a:t>
            </a:r>
            <a:r>
              <a:rPr lang="en-US" sz="1200" dirty="0" err="1">
                <a:solidFill>
                  <a:schemeClr val="bg1">
                    <a:lumMod val="65000"/>
                  </a:schemeClr>
                </a:solidFill>
                <a:latin typeface="Seravek Light" panose="020B0503040000020004" pitchFamily="34" charset="0"/>
                <a:ea typeface="Futura Medium" charset="0"/>
                <a:cs typeface="Futura Medium" charset="0"/>
              </a:rPr>
              <a:t>CarbonWorks</a:t>
            </a:r>
            <a:r>
              <a:rPr lang="en-US" sz="1200" dirty="0">
                <a:solidFill>
                  <a:schemeClr val="bg1">
                    <a:lumMod val="65000"/>
                  </a:schemeClr>
                </a:solidFill>
                <a:latin typeface="Seravek Light" panose="020B0503040000020004" pitchFamily="34" charset="0"/>
                <a:ea typeface="Futura Medium" charset="0"/>
                <a:cs typeface="Futura Medium" charset="0"/>
              </a:rPr>
              <a:t> 2021</a:t>
            </a:r>
          </a:p>
        </p:txBody>
      </p:sp>
      <p:pic>
        <p:nvPicPr>
          <p:cNvPr id="9" name="Picture 8" descr="Logo&#10;&#10;Description automatically generated">
            <a:extLst>
              <a:ext uri="{FF2B5EF4-FFF2-40B4-BE49-F238E27FC236}">
                <a16:creationId xmlns:a16="http://schemas.microsoft.com/office/drawing/2014/main" id="{64281D37-F693-49C1-8E72-939C41DEA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1430" y="226564"/>
            <a:ext cx="2278885" cy="432989"/>
          </a:xfrm>
          <a:prstGeom prst="rect">
            <a:avLst/>
          </a:prstGeom>
        </p:spPr>
      </p:pic>
      <p:sp>
        <p:nvSpPr>
          <p:cNvPr id="33" name="TextBox 32">
            <a:extLst>
              <a:ext uri="{FF2B5EF4-FFF2-40B4-BE49-F238E27FC236}">
                <a16:creationId xmlns:a16="http://schemas.microsoft.com/office/drawing/2014/main" id="{5B1D0DE1-56F5-4B0C-B184-D09DC17A6B75}"/>
              </a:ext>
            </a:extLst>
          </p:cNvPr>
          <p:cNvSpPr txBox="1"/>
          <p:nvPr/>
        </p:nvSpPr>
        <p:spPr>
          <a:xfrm>
            <a:off x="656017" y="2005751"/>
            <a:ext cx="5876863" cy="1323439"/>
          </a:xfrm>
          <a:prstGeom prst="rect">
            <a:avLst/>
          </a:prstGeom>
          <a:noFill/>
        </p:spPr>
        <p:txBody>
          <a:bodyPr wrap="square" rtlCol="0">
            <a:spAutoFit/>
          </a:bodyPr>
          <a:lstStyle/>
          <a:p>
            <a:pPr algn="l"/>
            <a:r>
              <a:rPr lang="en-US" sz="4000" b="1" i="0" dirty="0">
                <a:solidFill>
                  <a:srgbClr val="252525"/>
                </a:solidFill>
                <a:effectLst/>
                <a:latin typeface="Montserrat" panose="00000500000000000000" pitchFamily="50" charset="0"/>
              </a:rPr>
              <a:t>Enhancing every nitrogen application.</a:t>
            </a:r>
          </a:p>
        </p:txBody>
      </p:sp>
      <p:sp>
        <p:nvSpPr>
          <p:cNvPr id="34" name="Rectangle 33">
            <a:extLst>
              <a:ext uri="{FF2B5EF4-FFF2-40B4-BE49-F238E27FC236}">
                <a16:creationId xmlns:a16="http://schemas.microsoft.com/office/drawing/2014/main" id="{59160019-28C0-4A78-8584-4AB4C24CC7D4}"/>
              </a:ext>
            </a:extLst>
          </p:cNvPr>
          <p:cNvSpPr/>
          <p:nvPr/>
        </p:nvSpPr>
        <p:spPr>
          <a:xfrm>
            <a:off x="793429" y="1619429"/>
            <a:ext cx="2350792" cy="116840"/>
          </a:xfrm>
          <a:prstGeom prst="rect">
            <a:avLst/>
          </a:prstGeom>
          <a:solidFill>
            <a:srgbClr val="B57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68AE888-B9CB-4C7F-9854-CAC9355B5DB9}"/>
              </a:ext>
            </a:extLst>
          </p:cNvPr>
          <p:cNvSpPr txBox="1"/>
          <p:nvPr/>
        </p:nvSpPr>
        <p:spPr>
          <a:xfrm>
            <a:off x="712148" y="3528810"/>
            <a:ext cx="5643212" cy="1899494"/>
          </a:xfrm>
          <a:prstGeom prst="rect">
            <a:avLst/>
          </a:prstGeom>
          <a:noFill/>
        </p:spPr>
        <p:txBody>
          <a:bodyPr wrap="square" rtlCol="0">
            <a:spAutoFit/>
          </a:bodyPr>
          <a:lstStyle/>
          <a:p>
            <a:pPr>
              <a:lnSpc>
                <a:spcPct val="150000"/>
              </a:lnSpc>
            </a:pPr>
            <a:r>
              <a:rPr lang="en-US" sz="1600" b="0" i="0" dirty="0" err="1">
                <a:solidFill>
                  <a:srgbClr val="333333"/>
                </a:solidFill>
                <a:effectLst/>
                <a:latin typeface="Montserrat Light" panose="00000400000000000000" pitchFamily="50" charset="0"/>
              </a:rPr>
              <a:t>CarbonWorks</a:t>
            </a:r>
            <a:r>
              <a:rPr lang="en-US" sz="1600" b="0" i="0" dirty="0">
                <a:solidFill>
                  <a:srgbClr val="333333"/>
                </a:solidFill>
                <a:effectLst/>
                <a:latin typeface="Montserrat Light" panose="00000400000000000000" pitchFamily="50" charset="0"/>
              </a:rPr>
              <a:t> </a:t>
            </a:r>
            <a:r>
              <a:rPr lang="en-US" sz="1600" b="0" i="0" dirty="0" err="1">
                <a:solidFill>
                  <a:srgbClr val="333333"/>
                </a:solidFill>
                <a:effectLst/>
                <a:latin typeface="Montserrat Light" panose="00000400000000000000" pitchFamily="50" charset="0"/>
              </a:rPr>
              <a:t>CetaiN</a:t>
            </a:r>
            <a:r>
              <a:rPr lang="en-US" sz="1600" b="0" i="0" dirty="0">
                <a:solidFill>
                  <a:srgbClr val="333333"/>
                </a:solidFill>
                <a:effectLst/>
                <a:latin typeface="Montserrat Light" panose="00000400000000000000" pitchFamily="50" charset="0"/>
              </a:rPr>
              <a:t> enhances both pre-plant and in-season nitrogen applications when added to urea, UAN 28%, or UAN 32%. For optimal application rates based on timing and application method, contact us or your nearest authorized </a:t>
            </a:r>
            <a:r>
              <a:rPr lang="en-US" sz="1600" b="0" i="0" dirty="0" err="1">
                <a:solidFill>
                  <a:srgbClr val="333333"/>
                </a:solidFill>
                <a:effectLst/>
                <a:latin typeface="Montserrat Light" panose="00000400000000000000" pitchFamily="50" charset="0"/>
              </a:rPr>
              <a:t>CarbonWorks</a:t>
            </a:r>
            <a:r>
              <a:rPr lang="en-US" sz="1600" b="0" i="0" dirty="0">
                <a:solidFill>
                  <a:srgbClr val="333333"/>
                </a:solidFill>
                <a:effectLst/>
                <a:latin typeface="Montserrat Light" panose="00000400000000000000" pitchFamily="50" charset="0"/>
              </a:rPr>
              <a:t> Distributor.</a:t>
            </a:r>
            <a:endParaRPr lang="en-US" sz="1600" dirty="0">
              <a:latin typeface="Montserrat Light" panose="00000400000000000000" pitchFamily="50" charset="0"/>
              <a:ea typeface="Futura Medium" charset="0"/>
              <a:cs typeface="Futura Medium" charset="0"/>
            </a:endParaRPr>
          </a:p>
        </p:txBody>
      </p:sp>
      <p:pic>
        <p:nvPicPr>
          <p:cNvPr id="3" name="Picture 2" descr="A picture containing nature, dark&#10;&#10;Description automatically generated">
            <a:extLst>
              <a:ext uri="{FF2B5EF4-FFF2-40B4-BE49-F238E27FC236}">
                <a16:creationId xmlns:a16="http://schemas.microsoft.com/office/drawing/2014/main" id="{5700F26C-4263-4088-AFF6-AD5F290E3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360" y="683163"/>
            <a:ext cx="4525999" cy="6381258"/>
          </a:xfrm>
          <a:prstGeom prst="rect">
            <a:avLst/>
          </a:prstGeom>
        </p:spPr>
      </p:pic>
    </p:spTree>
    <p:extLst>
      <p:ext uri="{BB962C8B-B14F-4D97-AF65-F5344CB8AC3E}">
        <p14:creationId xmlns:p14="http://schemas.microsoft.com/office/powerpoint/2010/main" val="2603651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7F9"/>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0CA1D57-5B03-E140-B19B-F002C01A340C}"/>
              </a:ext>
            </a:extLst>
          </p:cNvPr>
          <p:cNvSpPr/>
          <p:nvPr/>
        </p:nvSpPr>
        <p:spPr>
          <a:xfrm>
            <a:off x="-18854" y="-9427"/>
            <a:ext cx="12235992" cy="904973"/>
          </a:xfrm>
          <a:custGeom>
            <a:avLst/>
            <a:gdLst>
              <a:gd name="connsiteX0" fmla="*/ 12235992 w 12235992"/>
              <a:gd name="connsiteY0" fmla="*/ 904973 h 904973"/>
              <a:gd name="connsiteX1" fmla="*/ 8182466 w 12235992"/>
              <a:gd name="connsiteY1" fmla="*/ 904973 h 904973"/>
              <a:gd name="connsiteX2" fmla="*/ 7748833 w 12235992"/>
              <a:gd name="connsiteY2" fmla="*/ 188536 h 904973"/>
              <a:gd name="connsiteX3" fmla="*/ 0 w 12235992"/>
              <a:gd name="connsiteY3" fmla="*/ 188536 h 904973"/>
              <a:gd name="connsiteX4" fmla="*/ 0 w 12235992"/>
              <a:gd name="connsiteY4" fmla="*/ 0 h 904973"/>
              <a:gd name="connsiteX5" fmla="*/ 12226565 w 12235992"/>
              <a:gd name="connsiteY5" fmla="*/ 0 h 904973"/>
              <a:gd name="connsiteX6" fmla="*/ 12235992 w 12235992"/>
              <a:gd name="connsiteY6" fmla="*/ 904973 h 9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5992" h="904973">
                <a:moveTo>
                  <a:pt x="12235992" y="904973"/>
                </a:moveTo>
                <a:lnTo>
                  <a:pt x="8182466" y="904973"/>
                </a:lnTo>
                <a:lnTo>
                  <a:pt x="7748833" y="188536"/>
                </a:lnTo>
                <a:lnTo>
                  <a:pt x="0" y="188536"/>
                </a:lnTo>
                <a:lnTo>
                  <a:pt x="0" y="0"/>
                </a:lnTo>
                <a:lnTo>
                  <a:pt x="12226565" y="0"/>
                </a:lnTo>
                <a:cubicBezTo>
                  <a:pt x="12229707" y="301658"/>
                  <a:pt x="12232850" y="603315"/>
                  <a:pt x="12235992" y="90497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1615440" y="5791715"/>
            <a:ext cx="8616620" cy="5124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800" b="1" dirty="0" err="1">
                <a:solidFill>
                  <a:schemeClr val="tx1">
                    <a:lumMod val="85000"/>
                    <a:lumOff val="15000"/>
                  </a:schemeClr>
                </a:solidFill>
                <a:latin typeface="Montserrat" pitchFamily="2" charset="77"/>
                <a:ea typeface="Futura Medium" charset="0"/>
                <a:cs typeface="Futura Medium" charset="0"/>
              </a:rPr>
              <a:t>www.carbonworks.com</a:t>
            </a:r>
            <a:endParaRPr lang="en-US" sz="1800" b="1" dirty="0">
              <a:solidFill>
                <a:schemeClr val="tx1">
                  <a:lumMod val="85000"/>
                  <a:lumOff val="15000"/>
                </a:schemeClr>
              </a:solidFill>
              <a:latin typeface="Montserrat" pitchFamily="2" charset="77"/>
              <a:ea typeface="Futura Medium" charset="0"/>
              <a:cs typeface="Futura Medium" charset="0"/>
            </a:endParaRPr>
          </a:p>
        </p:txBody>
      </p:sp>
      <p:pic>
        <p:nvPicPr>
          <p:cNvPr id="8" name="Picture 7" descr="Logo&#10;&#10;Description automatically generated">
            <a:extLst>
              <a:ext uri="{FF2B5EF4-FFF2-40B4-BE49-F238E27FC236}">
                <a16:creationId xmlns:a16="http://schemas.microsoft.com/office/drawing/2014/main" id="{794A6A47-7A47-4512-AC4E-5542A2CAA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1430" y="226564"/>
            <a:ext cx="2278885" cy="432989"/>
          </a:xfrm>
          <a:prstGeom prst="rect">
            <a:avLst/>
          </a:prstGeom>
        </p:spPr>
      </p:pic>
      <p:pic>
        <p:nvPicPr>
          <p:cNvPr id="5" name="Picture 4">
            <a:extLst>
              <a:ext uri="{FF2B5EF4-FFF2-40B4-BE49-F238E27FC236}">
                <a16:creationId xmlns:a16="http://schemas.microsoft.com/office/drawing/2014/main" id="{4439D34D-69CD-4877-8769-8F17F2146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190" y="3022647"/>
            <a:ext cx="7945120" cy="641966"/>
          </a:xfrm>
          <a:prstGeom prst="rect">
            <a:avLst/>
          </a:prstGeom>
        </p:spPr>
      </p:pic>
      <p:sp>
        <p:nvSpPr>
          <p:cNvPr id="11" name="TextBox 10">
            <a:extLst>
              <a:ext uri="{FF2B5EF4-FFF2-40B4-BE49-F238E27FC236}">
                <a16:creationId xmlns:a16="http://schemas.microsoft.com/office/drawing/2014/main" id="{F5C7DBAB-FF39-4CE9-BBAE-9855F42AFB75}"/>
              </a:ext>
            </a:extLst>
          </p:cNvPr>
          <p:cNvSpPr txBox="1"/>
          <p:nvPr/>
        </p:nvSpPr>
        <p:spPr>
          <a:xfrm>
            <a:off x="2606275" y="3865031"/>
            <a:ext cx="6979450" cy="707886"/>
          </a:xfrm>
          <a:prstGeom prst="rect">
            <a:avLst/>
          </a:prstGeom>
          <a:noFill/>
        </p:spPr>
        <p:txBody>
          <a:bodyPr wrap="square" rtlCol="0">
            <a:spAutoFit/>
          </a:bodyPr>
          <a:lstStyle/>
          <a:p>
            <a:pPr algn="l"/>
            <a:r>
              <a:rPr lang="en-US" sz="4000" b="1" i="0" dirty="0">
                <a:solidFill>
                  <a:srgbClr val="252525"/>
                </a:solidFill>
                <a:effectLst/>
                <a:latin typeface="Montserrat" panose="00000500000000000000" pitchFamily="50" charset="0"/>
              </a:rPr>
              <a:t>Enhancing your nitrogen.</a:t>
            </a:r>
          </a:p>
        </p:txBody>
      </p:sp>
    </p:spTree>
    <p:extLst>
      <p:ext uri="{BB962C8B-B14F-4D97-AF65-F5344CB8AC3E}">
        <p14:creationId xmlns:p14="http://schemas.microsoft.com/office/powerpoint/2010/main" val="211379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83D38F-78D8-3F4A-9710-5A8BD279C57D}"/>
              </a:ext>
            </a:extLst>
          </p:cNvPr>
          <p:cNvSpPr txBox="1"/>
          <p:nvPr/>
        </p:nvSpPr>
        <p:spPr>
          <a:xfrm>
            <a:off x="5721023" y="4004193"/>
            <a:ext cx="1035108" cy="430887"/>
          </a:xfrm>
          <a:prstGeom prst="rect">
            <a:avLst/>
          </a:prstGeom>
          <a:noFill/>
        </p:spPr>
        <p:txBody>
          <a:bodyPr wrap="square" rtlCol="0">
            <a:spAutoFit/>
          </a:bodyPr>
          <a:lstStyle/>
          <a:p>
            <a:r>
              <a:rPr lang="en-US" sz="1100" b="1" dirty="0">
                <a:solidFill>
                  <a:schemeClr val="tx1">
                    <a:lumMod val="85000"/>
                    <a:lumOff val="15000"/>
                  </a:schemeClr>
                </a:solidFill>
                <a:latin typeface="Montserrat Light" pitchFamily="2" charset="77"/>
                <a:ea typeface="Futura Medium" charset="0"/>
                <a:cs typeface="Futura Medium" charset="0"/>
              </a:rPr>
              <a:t>STABILIZE </a:t>
            </a:r>
          </a:p>
          <a:p>
            <a:r>
              <a:rPr lang="en-US" sz="1100" b="1" dirty="0">
                <a:solidFill>
                  <a:schemeClr val="tx1">
                    <a:lumMod val="85000"/>
                    <a:lumOff val="15000"/>
                  </a:schemeClr>
                </a:solidFill>
                <a:latin typeface="Montserrat Light" pitchFamily="2" charset="77"/>
                <a:ea typeface="Futura Medium" charset="0"/>
                <a:cs typeface="Futura Medium" charset="0"/>
              </a:rPr>
              <a:t>NUTRIENTS</a:t>
            </a:r>
            <a:endParaRPr lang="en-US" sz="1100" b="1" dirty="0">
              <a:solidFill>
                <a:schemeClr val="tx1">
                  <a:lumMod val="85000"/>
                  <a:lumOff val="15000"/>
                </a:schemeClr>
              </a:solidFill>
              <a:latin typeface="Montserrat" pitchFamily="2" charset="77"/>
              <a:ea typeface="Futura Medium" charset="0"/>
              <a:cs typeface="Futura Medium" charset="0"/>
            </a:endParaRPr>
          </a:p>
        </p:txBody>
      </p:sp>
      <p:sp>
        <p:nvSpPr>
          <p:cNvPr id="10" name="TextBox 9">
            <a:extLst>
              <a:ext uri="{FF2B5EF4-FFF2-40B4-BE49-F238E27FC236}">
                <a16:creationId xmlns:a16="http://schemas.microsoft.com/office/drawing/2014/main" id="{6F58D93A-8A53-E743-B220-D90BC0CA8E41}"/>
              </a:ext>
            </a:extLst>
          </p:cNvPr>
          <p:cNvSpPr txBox="1"/>
          <p:nvPr/>
        </p:nvSpPr>
        <p:spPr>
          <a:xfrm>
            <a:off x="5130800" y="2361998"/>
            <a:ext cx="5875868" cy="1323439"/>
          </a:xfrm>
          <a:prstGeom prst="rect">
            <a:avLst/>
          </a:prstGeom>
          <a:noFill/>
        </p:spPr>
        <p:txBody>
          <a:bodyPr wrap="square" rtlCol="0">
            <a:spAutoFit/>
          </a:bodyPr>
          <a:lstStyle/>
          <a:p>
            <a:r>
              <a:rPr lang="en-US" sz="1600" b="0" i="0" dirty="0">
                <a:effectLst/>
                <a:latin typeface="Montserrat Light" panose="00000400000000000000" pitchFamily="50" charset="0"/>
              </a:rPr>
              <a:t>Adding </a:t>
            </a:r>
            <a:r>
              <a:rPr lang="en-US" sz="1600" b="0" i="0" dirty="0" err="1">
                <a:effectLst/>
                <a:latin typeface="Montserrat Light" panose="00000400000000000000" pitchFamily="50" charset="0"/>
              </a:rPr>
              <a:t>CarbonWorks</a:t>
            </a:r>
            <a:r>
              <a:rPr lang="en-US" sz="1600" b="0" i="0" dirty="0">
                <a:effectLst/>
                <a:latin typeface="Montserrat Light" panose="00000400000000000000" pitchFamily="50" charset="0"/>
              </a:rPr>
              <a:t> </a:t>
            </a:r>
            <a:r>
              <a:rPr lang="en-US" sz="1600" b="0" i="0" dirty="0" err="1">
                <a:effectLst/>
                <a:latin typeface="Montserrat Light" panose="00000400000000000000" pitchFamily="50" charset="0"/>
              </a:rPr>
              <a:t>CetaiN</a:t>
            </a:r>
            <a:r>
              <a:rPr lang="en-US" sz="1600" b="0" i="0" dirty="0">
                <a:effectLst/>
                <a:latin typeface="Montserrat Light" panose="00000400000000000000" pitchFamily="50" charset="0"/>
              </a:rPr>
              <a:t> to your nitrogen keeps your nutrients in the soil until your crop is able to use them. At the same time, it stimulates microbial activity in saturated soils by delivering a timely supply of molecular oxygen to the root zone.</a:t>
            </a:r>
            <a:endParaRPr lang="en-US" sz="1600" dirty="0">
              <a:latin typeface="Montserrat Light" panose="00000400000000000000" pitchFamily="50" charset="0"/>
              <a:ea typeface="Futura Medium" charset="0"/>
              <a:cs typeface="Futura Medium" charset="0"/>
            </a:endParaRPr>
          </a:p>
        </p:txBody>
      </p:sp>
      <p:sp>
        <p:nvSpPr>
          <p:cNvPr id="11" name="Rectangle 10">
            <a:extLst>
              <a:ext uri="{FF2B5EF4-FFF2-40B4-BE49-F238E27FC236}">
                <a16:creationId xmlns:a16="http://schemas.microsoft.com/office/drawing/2014/main" id="{DD349558-CD90-A347-9B6E-C2DB4030A6DE}"/>
              </a:ext>
            </a:extLst>
          </p:cNvPr>
          <p:cNvSpPr/>
          <p:nvPr/>
        </p:nvSpPr>
        <p:spPr>
          <a:xfrm>
            <a:off x="5232400" y="2064896"/>
            <a:ext cx="1490133" cy="104297"/>
          </a:xfrm>
          <a:prstGeom prst="rect">
            <a:avLst/>
          </a:prstGeom>
          <a:solidFill>
            <a:srgbClr val="B57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AF9704ED-CC4A-B546-A1C7-9BF988BC18B8}"/>
              </a:ext>
            </a:extLst>
          </p:cNvPr>
          <p:cNvSpPr/>
          <p:nvPr/>
        </p:nvSpPr>
        <p:spPr>
          <a:xfrm>
            <a:off x="-18854" y="-9427"/>
            <a:ext cx="12235992" cy="904973"/>
          </a:xfrm>
          <a:custGeom>
            <a:avLst/>
            <a:gdLst>
              <a:gd name="connsiteX0" fmla="*/ 12235992 w 12235992"/>
              <a:gd name="connsiteY0" fmla="*/ 904973 h 904973"/>
              <a:gd name="connsiteX1" fmla="*/ 8182466 w 12235992"/>
              <a:gd name="connsiteY1" fmla="*/ 904973 h 904973"/>
              <a:gd name="connsiteX2" fmla="*/ 7748833 w 12235992"/>
              <a:gd name="connsiteY2" fmla="*/ 188536 h 904973"/>
              <a:gd name="connsiteX3" fmla="*/ 0 w 12235992"/>
              <a:gd name="connsiteY3" fmla="*/ 188536 h 904973"/>
              <a:gd name="connsiteX4" fmla="*/ 0 w 12235992"/>
              <a:gd name="connsiteY4" fmla="*/ 0 h 904973"/>
              <a:gd name="connsiteX5" fmla="*/ 12226565 w 12235992"/>
              <a:gd name="connsiteY5" fmla="*/ 0 h 904973"/>
              <a:gd name="connsiteX6" fmla="*/ 12235992 w 12235992"/>
              <a:gd name="connsiteY6" fmla="*/ 904973 h 9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5992" h="904973">
                <a:moveTo>
                  <a:pt x="12235992" y="904973"/>
                </a:moveTo>
                <a:lnTo>
                  <a:pt x="8182466" y="904973"/>
                </a:lnTo>
                <a:lnTo>
                  <a:pt x="7748833" y="188536"/>
                </a:lnTo>
                <a:lnTo>
                  <a:pt x="0" y="188536"/>
                </a:lnTo>
                <a:lnTo>
                  <a:pt x="0" y="0"/>
                </a:lnTo>
                <a:lnTo>
                  <a:pt x="12226565" y="0"/>
                </a:lnTo>
                <a:cubicBezTo>
                  <a:pt x="12229707" y="301658"/>
                  <a:pt x="12232850" y="603315"/>
                  <a:pt x="12235992" y="90497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C5E94E9-6A8B-174B-9D2D-D840CED5984A}"/>
              </a:ext>
            </a:extLst>
          </p:cNvPr>
          <p:cNvSpPr txBox="1">
            <a:spLocks/>
          </p:cNvSpPr>
          <p:nvPr/>
        </p:nvSpPr>
        <p:spPr>
          <a:xfrm>
            <a:off x="9730050" y="6304126"/>
            <a:ext cx="1640265" cy="2639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1200" dirty="0">
                <a:solidFill>
                  <a:schemeClr val="bg1">
                    <a:lumMod val="65000"/>
                  </a:schemeClr>
                </a:solidFill>
                <a:latin typeface="Seravek Light" panose="020B0503040000020004" pitchFamily="34" charset="0"/>
                <a:ea typeface="Futura Medium" charset="0"/>
                <a:cs typeface="Futura Medium" charset="0"/>
              </a:rPr>
              <a:t>© </a:t>
            </a:r>
            <a:r>
              <a:rPr lang="en-US" sz="1200" dirty="0" err="1">
                <a:solidFill>
                  <a:schemeClr val="bg1">
                    <a:lumMod val="65000"/>
                  </a:schemeClr>
                </a:solidFill>
                <a:latin typeface="Seravek Light" panose="020B0503040000020004" pitchFamily="34" charset="0"/>
                <a:ea typeface="Futura Medium" charset="0"/>
                <a:cs typeface="Futura Medium" charset="0"/>
              </a:rPr>
              <a:t>CarbonWorks</a:t>
            </a:r>
            <a:r>
              <a:rPr lang="en-US" sz="1200" dirty="0">
                <a:solidFill>
                  <a:schemeClr val="bg1">
                    <a:lumMod val="65000"/>
                  </a:schemeClr>
                </a:solidFill>
                <a:latin typeface="Seravek Light" panose="020B0503040000020004" pitchFamily="34" charset="0"/>
                <a:ea typeface="Futura Medium" charset="0"/>
                <a:cs typeface="Futura Medium" charset="0"/>
              </a:rPr>
              <a:t> 2021</a:t>
            </a:r>
          </a:p>
        </p:txBody>
      </p:sp>
      <p:pic>
        <p:nvPicPr>
          <p:cNvPr id="4" name="Picture 3" descr="Logo&#10;&#10;Description automatically generated">
            <a:extLst>
              <a:ext uri="{FF2B5EF4-FFF2-40B4-BE49-F238E27FC236}">
                <a16:creationId xmlns:a16="http://schemas.microsoft.com/office/drawing/2014/main" id="{C022B358-59DB-405D-8801-B5960029E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1430" y="226564"/>
            <a:ext cx="2278885" cy="432989"/>
          </a:xfrm>
          <a:prstGeom prst="rect">
            <a:avLst/>
          </a:prstGeom>
        </p:spPr>
      </p:pic>
      <p:pic>
        <p:nvPicPr>
          <p:cNvPr id="7" name="Picture 6" descr="A picture containing dewdrop&#10;&#10;Description automatically generated">
            <a:extLst>
              <a:ext uri="{FF2B5EF4-FFF2-40B4-BE49-F238E27FC236}">
                <a16:creationId xmlns:a16="http://schemas.microsoft.com/office/drawing/2014/main" id="{0B8A6255-5558-4271-9F18-DF949C89A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53" y="1664047"/>
            <a:ext cx="2873229" cy="2873229"/>
          </a:xfrm>
          <a:prstGeom prst="rect">
            <a:avLst/>
          </a:prstGeom>
        </p:spPr>
      </p:pic>
      <p:pic>
        <p:nvPicPr>
          <p:cNvPr id="9" name="Graphic 8">
            <a:extLst>
              <a:ext uri="{FF2B5EF4-FFF2-40B4-BE49-F238E27FC236}">
                <a16:creationId xmlns:a16="http://schemas.microsoft.com/office/drawing/2014/main" id="{FCBDE1AC-B9C4-46B3-8183-E2D338514A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29426" y="3946457"/>
            <a:ext cx="488623" cy="488623"/>
          </a:xfrm>
          <a:prstGeom prst="rect">
            <a:avLst/>
          </a:prstGeom>
        </p:spPr>
      </p:pic>
      <p:pic>
        <p:nvPicPr>
          <p:cNvPr id="16" name="Graphic 15">
            <a:extLst>
              <a:ext uri="{FF2B5EF4-FFF2-40B4-BE49-F238E27FC236}">
                <a16:creationId xmlns:a16="http://schemas.microsoft.com/office/drawing/2014/main" id="{84398057-568F-4146-A5B3-E0A959D05B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75834" y="4774332"/>
            <a:ext cx="488623" cy="488623"/>
          </a:xfrm>
          <a:prstGeom prst="rect">
            <a:avLst/>
          </a:prstGeom>
        </p:spPr>
      </p:pic>
      <p:pic>
        <p:nvPicPr>
          <p:cNvPr id="18" name="Graphic 17">
            <a:extLst>
              <a:ext uri="{FF2B5EF4-FFF2-40B4-BE49-F238E27FC236}">
                <a16:creationId xmlns:a16="http://schemas.microsoft.com/office/drawing/2014/main" id="{7C9A2B9A-6A13-4D07-A739-78DBBEB465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32400" y="4809720"/>
            <a:ext cx="488623" cy="488623"/>
          </a:xfrm>
          <a:prstGeom prst="rect">
            <a:avLst/>
          </a:prstGeom>
        </p:spPr>
      </p:pic>
      <p:pic>
        <p:nvPicPr>
          <p:cNvPr id="20" name="Graphic 19">
            <a:extLst>
              <a:ext uri="{FF2B5EF4-FFF2-40B4-BE49-F238E27FC236}">
                <a16:creationId xmlns:a16="http://schemas.microsoft.com/office/drawing/2014/main" id="{E2D4397C-59B7-499D-85A2-37B283DE4B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32400" y="3975326"/>
            <a:ext cx="488623" cy="488623"/>
          </a:xfrm>
          <a:prstGeom prst="rect">
            <a:avLst/>
          </a:prstGeom>
        </p:spPr>
      </p:pic>
      <p:sp>
        <p:nvSpPr>
          <p:cNvPr id="21" name="TextBox 20">
            <a:extLst>
              <a:ext uri="{FF2B5EF4-FFF2-40B4-BE49-F238E27FC236}">
                <a16:creationId xmlns:a16="http://schemas.microsoft.com/office/drawing/2014/main" id="{B327D551-2B08-4059-AFF0-CC62FE351888}"/>
              </a:ext>
            </a:extLst>
          </p:cNvPr>
          <p:cNvSpPr txBox="1"/>
          <p:nvPr/>
        </p:nvSpPr>
        <p:spPr>
          <a:xfrm>
            <a:off x="8064456" y="4774332"/>
            <a:ext cx="1415234" cy="430887"/>
          </a:xfrm>
          <a:prstGeom prst="rect">
            <a:avLst/>
          </a:prstGeom>
          <a:noFill/>
        </p:spPr>
        <p:txBody>
          <a:bodyPr wrap="square" rtlCol="0">
            <a:spAutoFit/>
          </a:bodyPr>
          <a:lstStyle/>
          <a:p>
            <a:r>
              <a:rPr lang="en-US" sz="1100" b="1" i="0" cap="all" dirty="0">
                <a:effectLst/>
                <a:latin typeface="Montserrat Light" panose="00000400000000000000" pitchFamily="50" charset="0"/>
              </a:rPr>
              <a:t>INCREASE ROOT GROWTH</a:t>
            </a:r>
            <a:endParaRPr lang="en-US" sz="1100" b="1" dirty="0">
              <a:latin typeface="Montserrat Light" panose="00000400000000000000" pitchFamily="50" charset="0"/>
              <a:ea typeface="Futura Medium" charset="0"/>
              <a:cs typeface="Futura Medium" charset="0"/>
            </a:endParaRPr>
          </a:p>
        </p:txBody>
      </p:sp>
      <p:sp>
        <p:nvSpPr>
          <p:cNvPr id="22" name="TextBox 21">
            <a:extLst>
              <a:ext uri="{FF2B5EF4-FFF2-40B4-BE49-F238E27FC236}">
                <a16:creationId xmlns:a16="http://schemas.microsoft.com/office/drawing/2014/main" id="{959A1B64-2CB5-4203-B46E-182D4C7C54F5}"/>
              </a:ext>
            </a:extLst>
          </p:cNvPr>
          <p:cNvSpPr txBox="1"/>
          <p:nvPr/>
        </p:nvSpPr>
        <p:spPr>
          <a:xfrm>
            <a:off x="8018049" y="3975324"/>
            <a:ext cx="1988460" cy="430887"/>
          </a:xfrm>
          <a:prstGeom prst="rect">
            <a:avLst/>
          </a:prstGeom>
          <a:noFill/>
        </p:spPr>
        <p:txBody>
          <a:bodyPr wrap="square" rtlCol="0">
            <a:spAutoFit/>
          </a:bodyPr>
          <a:lstStyle/>
          <a:p>
            <a:r>
              <a:rPr lang="en-US" sz="1100" b="1" i="0" cap="all" dirty="0">
                <a:effectLst/>
                <a:latin typeface="Montserrat Light" panose="00000400000000000000" pitchFamily="50" charset="0"/>
              </a:rPr>
              <a:t>CLEANSE THE SOIL OF SALTS &amp; OTHER TOXINS</a:t>
            </a:r>
            <a:endParaRPr lang="en-US" sz="1100" b="1" dirty="0">
              <a:latin typeface="Montserrat Light" panose="00000400000000000000" pitchFamily="50" charset="0"/>
              <a:ea typeface="Futura Medium" charset="0"/>
              <a:cs typeface="Futura Medium" charset="0"/>
            </a:endParaRPr>
          </a:p>
        </p:txBody>
      </p:sp>
      <p:sp>
        <p:nvSpPr>
          <p:cNvPr id="23" name="TextBox 22">
            <a:extLst>
              <a:ext uri="{FF2B5EF4-FFF2-40B4-BE49-F238E27FC236}">
                <a16:creationId xmlns:a16="http://schemas.microsoft.com/office/drawing/2014/main" id="{9A46AC71-51B4-46A7-840E-DBF06C7B9C45}"/>
              </a:ext>
            </a:extLst>
          </p:cNvPr>
          <p:cNvSpPr txBox="1"/>
          <p:nvPr/>
        </p:nvSpPr>
        <p:spPr>
          <a:xfrm>
            <a:off x="5721022" y="4832068"/>
            <a:ext cx="1456155" cy="430887"/>
          </a:xfrm>
          <a:prstGeom prst="rect">
            <a:avLst/>
          </a:prstGeom>
          <a:noFill/>
        </p:spPr>
        <p:txBody>
          <a:bodyPr wrap="square" rtlCol="0">
            <a:spAutoFit/>
          </a:bodyPr>
          <a:lstStyle/>
          <a:p>
            <a:r>
              <a:rPr lang="en-US" sz="1100" b="1" i="0" cap="all" dirty="0">
                <a:effectLst/>
                <a:latin typeface="Montserrat Light" panose="00000400000000000000" pitchFamily="50" charset="0"/>
              </a:rPr>
              <a:t>STIMULATE SOIL MICROBES</a:t>
            </a:r>
            <a:endParaRPr lang="en-US" sz="1100" b="1" dirty="0">
              <a:latin typeface="Montserrat Light" panose="00000400000000000000" pitchFamily="50" charset="0"/>
              <a:ea typeface="Futura Medium" charset="0"/>
              <a:cs typeface="Futura Medium" charset="0"/>
            </a:endParaRPr>
          </a:p>
        </p:txBody>
      </p:sp>
      <p:sp>
        <p:nvSpPr>
          <p:cNvPr id="24" name="TextBox 23">
            <a:extLst>
              <a:ext uri="{FF2B5EF4-FFF2-40B4-BE49-F238E27FC236}">
                <a16:creationId xmlns:a16="http://schemas.microsoft.com/office/drawing/2014/main" id="{2AB32888-93CF-4AB6-9CA0-0C60D031A483}"/>
              </a:ext>
            </a:extLst>
          </p:cNvPr>
          <p:cNvSpPr txBox="1"/>
          <p:nvPr/>
        </p:nvSpPr>
        <p:spPr>
          <a:xfrm>
            <a:off x="2216644" y="2423552"/>
            <a:ext cx="626646" cy="1200329"/>
          </a:xfrm>
          <a:prstGeom prst="rect">
            <a:avLst/>
          </a:prstGeom>
          <a:noFill/>
        </p:spPr>
        <p:txBody>
          <a:bodyPr wrap="square" rtlCol="0">
            <a:spAutoFit/>
          </a:bodyPr>
          <a:lstStyle/>
          <a:p>
            <a:pPr algn="ctr"/>
            <a:r>
              <a:rPr lang="en-US" sz="7200" b="1" i="0" dirty="0">
                <a:solidFill>
                  <a:schemeClr val="bg1"/>
                </a:solidFill>
                <a:effectLst/>
                <a:latin typeface="Montserrat" panose="00000500000000000000" pitchFamily="50" charset="0"/>
              </a:rPr>
              <a:t>N</a:t>
            </a:r>
          </a:p>
        </p:txBody>
      </p:sp>
      <p:sp>
        <p:nvSpPr>
          <p:cNvPr id="25" name="Oval 24">
            <a:extLst>
              <a:ext uri="{FF2B5EF4-FFF2-40B4-BE49-F238E27FC236}">
                <a16:creationId xmlns:a16="http://schemas.microsoft.com/office/drawing/2014/main" id="{CAC966E6-91DD-48C2-A1E6-6A5670C814E0}"/>
              </a:ext>
            </a:extLst>
          </p:cNvPr>
          <p:cNvSpPr/>
          <p:nvPr/>
        </p:nvSpPr>
        <p:spPr>
          <a:xfrm>
            <a:off x="1028797" y="1599491"/>
            <a:ext cx="3002339" cy="3002339"/>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571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9F94DE2-F1A6-4580-BCFD-4D3AE9BB3B6E}"/>
              </a:ext>
            </a:extLst>
          </p:cNvPr>
          <p:cNvSpPr/>
          <p:nvPr/>
        </p:nvSpPr>
        <p:spPr>
          <a:xfrm>
            <a:off x="0" y="2267802"/>
            <a:ext cx="12192000" cy="380033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CBBFC98-AF8B-694A-A87F-F0CB17495CB1}"/>
              </a:ext>
            </a:extLst>
          </p:cNvPr>
          <p:cNvSpPr txBox="1"/>
          <p:nvPr/>
        </p:nvSpPr>
        <p:spPr>
          <a:xfrm>
            <a:off x="4386488" y="1420892"/>
            <a:ext cx="2808775" cy="707886"/>
          </a:xfrm>
          <a:prstGeom prst="rect">
            <a:avLst/>
          </a:prstGeom>
          <a:noFill/>
        </p:spPr>
        <p:txBody>
          <a:bodyPr wrap="square" rtlCol="0">
            <a:spAutoFit/>
          </a:bodyPr>
          <a:lstStyle/>
          <a:p>
            <a:r>
              <a:rPr lang="en-US" sz="4000" b="1" dirty="0">
                <a:solidFill>
                  <a:schemeClr val="tx1">
                    <a:lumMod val="85000"/>
                    <a:lumOff val="15000"/>
                  </a:schemeClr>
                </a:solidFill>
                <a:latin typeface="Montserrat" pitchFamily="2" charset="77"/>
                <a:ea typeface="Futura Medium" charset="0"/>
                <a:cs typeface="Futura Medium" charset="0"/>
              </a:rPr>
              <a:t>Net Profit</a:t>
            </a:r>
          </a:p>
        </p:txBody>
      </p:sp>
      <p:sp>
        <p:nvSpPr>
          <p:cNvPr id="19" name="Freeform 18">
            <a:extLst>
              <a:ext uri="{FF2B5EF4-FFF2-40B4-BE49-F238E27FC236}">
                <a16:creationId xmlns:a16="http://schemas.microsoft.com/office/drawing/2014/main" id="{FE9BA4A7-A447-B54E-B3FB-EE9F0B2AD6D7}"/>
              </a:ext>
            </a:extLst>
          </p:cNvPr>
          <p:cNvSpPr/>
          <p:nvPr/>
        </p:nvSpPr>
        <p:spPr>
          <a:xfrm>
            <a:off x="-18854" y="-9427"/>
            <a:ext cx="12235992" cy="904973"/>
          </a:xfrm>
          <a:custGeom>
            <a:avLst/>
            <a:gdLst>
              <a:gd name="connsiteX0" fmla="*/ 12235992 w 12235992"/>
              <a:gd name="connsiteY0" fmla="*/ 904973 h 904973"/>
              <a:gd name="connsiteX1" fmla="*/ 8182466 w 12235992"/>
              <a:gd name="connsiteY1" fmla="*/ 904973 h 904973"/>
              <a:gd name="connsiteX2" fmla="*/ 7748833 w 12235992"/>
              <a:gd name="connsiteY2" fmla="*/ 188536 h 904973"/>
              <a:gd name="connsiteX3" fmla="*/ 0 w 12235992"/>
              <a:gd name="connsiteY3" fmla="*/ 188536 h 904973"/>
              <a:gd name="connsiteX4" fmla="*/ 0 w 12235992"/>
              <a:gd name="connsiteY4" fmla="*/ 0 h 904973"/>
              <a:gd name="connsiteX5" fmla="*/ 12226565 w 12235992"/>
              <a:gd name="connsiteY5" fmla="*/ 0 h 904973"/>
              <a:gd name="connsiteX6" fmla="*/ 12235992 w 12235992"/>
              <a:gd name="connsiteY6" fmla="*/ 904973 h 9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5992" h="904973">
                <a:moveTo>
                  <a:pt x="12235992" y="904973"/>
                </a:moveTo>
                <a:lnTo>
                  <a:pt x="8182466" y="904973"/>
                </a:lnTo>
                <a:lnTo>
                  <a:pt x="7748833" y="188536"/>
                </a:lnTo>
                <a:lnTo>
                  <a:pt x="0" y="188536"/>
                </a:lnTo>
                <a:lnTo>
                  <a:pt x="0" y="0"/>
                </a:lnTo>
                <a:lnTo>
                  <a:pt x="12226565" y="0"/>
                </a:lnTo>
                <a:cubicBezTo>
                  <a:pt x="12229707" y="301658"/>
                  <a:pt x="12232850" y="603315"/>
                  <a:pt x="12235992" y="90497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459CB407-B933-884F-86C1-CF4D902984BB}"/>
              </a:ext>
            </a:extLst>
          </p:cNvPr>
          <p:cNvSpPr txBox="1">
            <a:spLocks/>
          </p:cNvSpPr>
          <p:nvPr/>
        </p:nvSpPr>
        <p:spPr>
          <a:xfrm>
            <a:off x="9730050" y="6304126"/>
            <a:ext cx="1640265" cy="2639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1200" dirty="0">
                <a:solidFill>
                  <a:schemeClr val="bg1">
                    <a:lumMod val="65000"/>
                  </a:schemeClr>
                </a:solidFill>
                <a:latin typeface="Seravek Light" panose="020B0503040000020004" pitchFamily="34" charset="0"/>
                <a:ea typeface="Futura Medium" charset="0"/>
                <a:cs typeface="Futura Medium" charset="0"/>
              </a:rPr>
              <a:t>© </a:t>
            </a:r>
            <a:r>
              <a:rPr lang="en-US" sz="1200" dirty="0" err="1">
                <a:solidFill>
                  <a:schemeClr val="bg1">
                    <a:lumMod val="65000"/>
                  </a:schemeClr>
                </a:solidFill>
                <a:latin typeface="Seravek Light" panose="020B0503040000020004" pitchFamily="34" charset="0"/>
                <a:ea typeface="Futura Medium" charset="0"/>
                <a:cs typeface="Futura Medium" charset="0"/>
              </a:rPr>
              <a:t>CarbonWorks</a:t>
            </a:r>
            <a:r>
              <a:rPr lang="en-US" sz="1200" dirty="0">
                <a:solidFill>
                  <a:schemeClr val="bg1">
                    <a:lumMod val="65000"/>
                  </a:schemeClr>
                </a:solidFill>
                <a:latin typeface="Seravek Light" panose="020B0503040000020004" pitchFamily="34" charset="0"/>
                <a:ea typeface="Futura Medium" charset="0"/>
                <a:cs typeface="Futura Medium" charset="0"/>
              </a:rPr>
              <a:t> 2021</a:t>
            </a:r>
          </a:p>
        </p:txBody>
      </p:sp>
      <p:pic>
        <p:nvPicPr>
          <p:cNvPr id="9" name="Picture 8" descr="Logo&#10;&#10;Description automatically generated">
            <a:extLst>
              <a:ext uri="{FF2B5EF4-FFF2-40B4-BE49-F238E27FC236}">
                <a16:creationId xmlns:a16="http://schemas.microsoft.com/office/drawing/2014/main" id="{64281D37-F693-49C1-8E72-939C41DEA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1430" y="226564"/>
            <a:ext cx="2278885" cy="432989"/>
          </a:xfrm>
          <a:prstGeom prst="rect">
            <a:avLst/>
          </a:prstGeom>
        </p:spPr>
      </p:pic>
      <p:sp>
        <p:nvSpPr>
          <p:cNvPr id="10" name="Rectangle 9">
            <a:extLst>
              <a:ext uri="{FF2B5EF4-FFF2-40B4-BE49-F238E27FC236}">
                <a16:creationId xmlns:a16="http://schemas.microsoft.com/office/drawing/2014/main" id="{0D66EDCE-6313-4AE9-9AA0-0F117EDBB82B}"/>
              </a:ext>
            </a:extLst>
          </p:cNvPr>
          <p:cNvSpPr/>
          <p:nvPr/>
        </p:nvSpPr>
        <p:spPr>
          <a:xfrm>
            <a:off x="4542469" y="1165028"/>
            <a:ext cx="2350792" cy="116840"/>
          </a:xfrm>
          <a:prstGeom prst="rect">
            <a:avLst/>
          </a:prstGeom>
          <a:solidFill>
            <a:srgbClr val="B57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C3369792-7FBC-4BE2-87CF-A3DFF1E53F5B}"/>
              </a:ext>
            </a:extLst>
          </p:cNvPr>
          <p:cNvCxnSpPr/>
          <p:nvPr/>
        </p:nvCxnSpPr>
        <p:spPr>
          <a:xfrm>
            <a:off x="5717865" y="2867934"/>
            <a:ext cx="0" cy="27935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6" name="Picture 25" descr="A picture containing dark&#10;&#10;Description automatically generated">
            <a:extLst>
              <a:ext uri="{FF2B5EF4-FFF2-40B4-BE49-F238E27FC236}">
                <a16:creationId xmlns:a16="http://schemas.microsoft.com/office/drawing/2014/main" id="{4D66586A-F020-4E6B-84B5-63B891877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84337" y="3820891"/>
            <a:ext cx="3015108" cy="1840577"/>
          </a:xfrm>
          <a:prstGeom prst="rect">
            <a:avLst/>
          </a:prstGeom>
        </p:spPr>
      </p:pic>
      <p:pic>
        <p:nvPicPr>
          <p:cNvPr id="3" name="Picture 2" descr="A picture containing dark&#10;&#10;Description automatically generated">
            <a:extLst>
              <a:ext uri="{FF2B5EF4-FFF2-40B4-BE49-F238E27FC236}">
                <a16:creationId xmlns:a16="http://schemas.microsoft.com/office/drawing/2014/main" id="{B29B8976-D70C-4E4D-9255-09AA3000A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15" y="2267802"/>
            <a:ext cx="2695440" cy="3800331"/>
          </a:xfrm>
          <a:prstGeom prst="rect">
            <a:avLst/>
          </a:prstGeom>
        </p:spPr>
      </p:pic>
      <p:sp>
        <p:nvSpPr>
          <p:cNvPr id="15" name="TextBox 14">
            <a:extLst>
              <a:ext uri="{FF2B5EF4-FFF2-40B4-BE49-F238E27FC236}">
                <a16:creationId xmlns:a16="http://schemas.microsoft.com/office/drawing/2014/main" id="{C67DAEA8-C7A6-46D3-B0C1-B2B8DCED74FC}"/>
              </a:ext>
            </a:extLst>
          </p:cNvPr>
          <p:cNvSpPr txBox="1"/>
          <p:nvPr/>
        </p:nvSpPr>
        <p:spPr>
          <a:xfrm>
            <a:off x="1731197" y="3501034"/>
            <a:ext cx="3354067" cy="1323439"/>
          </a:xfrm>
          <a:prstGeom prst="rect">
            <a:avLst/>
          </a:prstGeom>
          <a:noFill/>
        </p:spPr>
        <p:txBody>
          <a:bodyPr wrap="square" rtlCol="0">
            <a:spAutoFit/>
          </a:bodyPr>
          <a:lstStyle/>
          <a:p>
            <a:r>
              <a:rPr lang="en-US" sz="8000" b="1" dirty="0">
                <a:solidFill>
                  <a:srgbClr val="B57F3D"/>
                </a:solidFill>
                <a:latin typeface="Montserrat" pitchFamily="2" charset="77"/>
                <a:ea typeface="Futura Medium" charset="0"/>
                <a:cs typeface="Futura Medium" charset="0"/>
              </a:rPr>
              <a:t>+$34</a:t>
            </a:r>
            <a:r>
              <a:rPr lang="en-US" sz="2000" b="1" dirty="0">
                <a:solidFill>
                  <a:srgbClr val="B57F3D"/>
                </a:solidFill>
                <a:latin typeface="Montserrat" pitchFamily="2" charset="77"/>
                <a:ea typeface="Futura Medium" charset="0"/>
                <a:cs typeface="Futura Medium" charset="0"/>
              </a:rPr>
              <a:t>/AC*</a:t>
            </a:r>
          </a:p>
        </p:txBody>
      </p:sp>
      <p:sp>
        <p:nvSpPr>
          <p:cNvPr id="17" name="TextBox 16">
            <a:extLst>
              <a:ext uri="{FF2B5EF4-FFF2-40B4-BE49-F238E27FC236}">
                <a16:creationId xmlns:a16="http://schemas.microsoft.com/office/drawing/2014/main" id="{315E39B8-1CC2-44C7-88FD-BC60FBB08B21}"/>
              </a:ext>
            </a:extLst>
          </p:cNvPr>
          <p:cNvSpPr txBox="1"/>
          <p:nvPr/>
        </p:nvSpPr>
        <p:spPr>
          <a:xfrm>
            <a:off x="1630103" y="4826780"/>
            <a:ext cx="3370029" cy="646331"/>
          </a:xfrm>
          <a:prstGeom prst="rect">
            <a:avLst/>
          </a:prstGeom>
          <a:noFill/>
        </p:spPr>
        <p:txBody>
          <a:bodyPr wrap="square" rtlCol="0">
            <a:spAutoFit/>
          </a:bodyPr>
          <a:lstStyle/>
          <a:p>
            <a:pPr algn="ctr"/>
            <a:r>
              <a:rPr lang="en-US" sz="1200" b="0" i="0" dirty="0">
                <a:solidFill>
                  <a:schemeClr val="tx1">
                    <a:lumMod val="65000"/>
                    <a:lumOff val="35000"/>
                  </a:schemeClr>
                </a:solidFill>
                <a:effectLst/>
                <a:latin typeface="Montserrat Light" panose="00000400000000000000" pitchFamily="50" charset="0"/>
              </a:rPr>
              <a:t>*Base on the 3-year average yield increase of 10.4 </a:t>
            </a:r>
            <a:r>
              <a:rPr lang="en-US" sz="1200" b="0" i="0" dirty="0" err="1">
                <a:solidFill>
                  <a:schemeClr val="tx1">
                    <a:lumMod val="65000"/>
                    <a:lumOff val="35000"/>
                  </a:schemeClr>
                </a:solidFill>
                <a:effectLst/>
                <a:latin typeface="Montserrat Light" panose="00000400000000000000" pitchFamily="50" charset="0"/>
              </a:rPr>
              <a:t>bu</a:t>
            </a:r>
            <a:r>
              <a:rPr lang="en-US" sz="1200" b="0" i="0" dirty="0">
                <a:solidFill>
                  <a:schemeClr val="tx1">
                    <a:lumMod val="65000"/>
                    <a:lumOff val="35000"/>
                  </a:schemeClr>
                </a:solidFill>
                <a:effectLst/>
                <a:latin typeface="Montserrat Light" panose="00000400000000000000" pitchFamily="50" charset="0"/>
              </a:rPr>
              <a:t>/ac when added to urea at corn price of $3.72/bu.</a:t>
            </a:r>
            <a:endParaRPr lang="en-US" sz="1200" dirty="0">
              <a:solidFill>
                <a:schemeClr val="tx1">
                  <a:lumMod val="65000"/>
                  <a:lumOff val="35000"/>
                </a:schemeClr>
              </a:solidFill>
              <a:latin typeface="Montserrat Light" panose="00000400000000000000" pitchFamily="50" charset="0"/>
              <a:ea typeface="Futura Medium" charset="0"/>
              <a:cs typeface="Futura Medium" charset="0"/>
            </a:endParaRPr>
          </a:p>
        </p:txBody>
      </p:sp>
      <p:sp>
        <p:nvSpPr>
          <p:cNvPr id="18" name="TextBox 17">
            <a:extLst>
              <a:ext uri="{FF2B5EF4-FFF2-40B4-BE49-F238E27FC236}">
                <a16:creationId xmlns:a16="http://schemas.microsoft.com/office/drawing/2014/main" id="{44D11F70-FF72-4531-99DF-5C5D05F1D653}"/>
              </a:ext>
            </a:extLst>
          </p:cNvPr>
          <p:cNvSpPr txBox="1"/>
          <p:nvPr/>
        </p:nvSpPr>
        <p:spPr>
          <a:xfrm>
            <a:off x="6731329" y="3501034"/>
            <a:ext cx="3086240" cy="1323439"/>
          </a:xfrm>
          <a:prstGeom prst="rect">
            <a:avLst/>
          </a:prstGeom>
          <a:noFill/>
        </p:spPr>
        <p:txBody>
          <a:bodyPr wrap="square" rtlCol="0">
            <a:spAutoFit/>
          </a:bodyPr>
          <a:lstStyle/>
          <a:p>
            <a:r>
              <a:rPr lang="en-US" sz="8000" b="1" dirty="0">
                <a:solidFill>
                  <a:srgbClr val="B57F3D"/>
                </a:solidFill>
                <a:latin typeface="Montserrat" pitchFamily="2" charset="77"/>
                <a:ea typeface="Futura Medium" charset="0"/>
                <a:cs typeface="Futura Medium" charset="0"/>
              </a:rPr>
              <a:t>+$19</a:t>
            </a:r>
            <a:r>
              <a:rPr lang="en-US" sz="2000" b="1" dirty="0">
                <a:solidFill>
                  <a:srgbClr val="B57F3D"/>
                </a:solidFill>
                <a:latin typeface="Montserrat" pitchFamily="2" charset="77"/>
                <a:ea typeface="Futura Medium" charset="0"/>
                <a:cs typeface="Futura Medium" charset="0"/>
              </a:rPr>
              <a:t>/AC*</a:t>
            </a:r>
          </a:p>
        </p:txBody>
      </p:sp>
      <p:sp>
        <p:nvSpPr>
          <p:cNvPr id="20" name="TextBox 19">
            <a:extLst>
              <a:ext uri="{FF2B5EF4-FFF2-40B4-BE49-F238E27FC236}">
                <a16:creationId xmlns:a16="http://schemas.microsoft.com/office/drawing/2014/main" id="{A1ED4FB3-65A1-43CB-8BED-BA5177DE25AE}"/>
              </a:ext>
            </a:extLst>
          </p:cNvPr>
          <p:cNvSpPr txBox="1"/>
          <p:nvPr/>
        </p:nvSpPr>
        <p:spPr>
          <a:xfrm>
            <a:off x="6630234" y="4826780"/>
            <a:ext cx="3370029" cy="646331"/>
          </a:xfrm>
          <a:prstGeom prst="rect">
            <a:avLst/>
          </a:prstGeom>
          <a:noFill/>
        </p:spPr>
        <p:txBody>
          <a:bodyPr wrap="square" rtlCol="0">
            <a:spAutoFit/>
          </a:bodyPr>
          <a:lstStyle/>
          <a:p>
            <a:pPr algn="ctr"/>
            <a:r>
              <a:rPr lang="en-US" sz="1200" b="0" i="0" dirty="0">
                <a:solidFill>
                  <a:schemeClr val="tx1">
                    <a:lumMod val="65000"/>
                    <a:lumOff val="35000"/>
                  </a:schemeClr>
                </a:solidFill>
                <a:effectLst/>
                <a:latin typeface="Montserrat Light" panose="00000400000000000000" pitchFamily="50" charset="0"/>
              </a:rPr>
              <a:t>*Base on the 3-year average yield increase of 6.6 </a:t>
            </a:r>
            <a:r>
              <a:rPr lang="en-US" sz="1200" b="0" i="0" dirty="0" err="1">
                <a:solidFill>
                  <a:schemeClr val="tx1">
                    <a:lumMod val="65000"/>
                    <a:lumOff val="35000"/>
                  </a:schemeClr>
                </a:solidFill>
                <a:effectLst/>
                <a:latin typeface="Montserrat Light" panose="00000400000000000000" pitchFamily="50" charset="0"/>
              </a:rPr>
              <a:t>bu</a:t>
            </a:r>
            <a:r>
              <a:rPr lang="en-US" sz="1200" b="0" i="0" dirty="0">
                <a:solidFill>
                  <a:schemeClr val="tx1">
                    <a:lumMod val="65000"/>
                    <a:lumOff val="35000"/>
                  </a:schemeClr>
                </a:solidFill>
                <a:effectLst/>
                <a:latin typeface="Montserrat Light" panose="00000400000000000000" pitchFamily="50" charset="0"/>
              </a:rPr>
              <a:t>/ac when added to UAN at corn price of $3.72/bu.</a:t>
            </a:r>
            <a:endParaRPr lang="en-US" sz="1200" dirty="0">
              <a:solidFill>
                <a:schemeClr val="tx1">
                  <a:lumMod val="65000"/>
                  <a:lumOff val="35000"/>
                </a:schemeClr>
              </a:solidFill>
              <a:latin typeface="Montserrat Light" panose="00000400000000000000" pitchFamily="50" charset="0"/>
              <a:ea typeface="Futura Medium" charset="0"/>
              <a:cs typeface="Futura Medium" charset="0"/>
            </a:endParaRPr>
          </a:p>
        </p:txBody>
      </p:sp>
    </p:spTree>
    <p:extLst>
      <p:ext uri="{BB962C8B-B14F-4D97-AF65-F5344CB8AC3E}">
        <p14:creationId xmlns:p14="http://schemas.microsoft.com/office/powerpoint/2010/main" val="377239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CBBFC98-AF8B-694A-A87F-F0CB17495CB1}"/>
              </a:ext>
            </a:extLst>
          </p:cNvPr>
          <p:cNvSpPr txBox="1"/>
          <p:nvPr/>
        </p:nvSpPr>
        <p:spPr>
          <a:xfrm>
            <a:off x="2472154" y="1551350"/>
            <a:ext cx="6491421" cy="1077218"/>
          </a:xfrm>
          <a:prstGeom prst="rect">
            <a:avLst/>
          </a:prstGeom>
          <a:noFill/>
        </p:spPr>
        <p:txBody>
          <a:bodyPr wrap="square" rtlCol="0">
            <a:spAutoFit/>
          </a:bodyPr>
          <a:lstStyle/>
          <a:p>
            <a:pPr algn="ctr"/>
            <a:r>
              <a:rPr lang="en-US" sz="2400" dirty="0">
                <a:solidFill>
                  <a:schemeClr val="tx1">
                    <a:lumMod val="85000"/>
                    <a:lumOff val="15000"/>
                  </a:schemeClr>
                </a:solidFill>
                <a:latin typeface="Montserrat Light" pitchFamily="2" charset="77"/>
                <a:ea typeface="Futura Medium" charset="0"/>
                <a:cs typeface="Futura Medium" charset="0"/>
              </a:rPr>
              <a:t>A nitrogen additive that</a:t>
            </a:r>
            <a:endParaRPr lang="en-US" sz="2400" b="1" i="0" dirty="0">
              <a:solidFill>
                <a:srgbClr val="252525"/>
              </a:solidFill>
              <a:effectLst/>
              <a:latin typeface="Montserrat" panose="00000500000000000000" pitchFamily="50" charset="0"/>
            </a:endParaRPr>
          </a:p>
          <a:p>
            <a:pPr algn="ctr"/>
            <a:r>
              <a:rPr lang="en-US" sz="4000" b="1" i="0" dirty="0">
                <a:solidFill>
                  <a:srgbClr val="252525"/>
                </a:solidFill>
                <a:effectLst/>
                <a:latin typeface="Montserrat" panose="00000500000000000000" pitchFamily="50" charset="0"/>
              </a:rPr>
              <a:t>does more for your soil.</a:t>
            </a:r>
          </a:p>
        </p:txBody>
      </p:sp>
      <p:sp>
        <p:nvSpPr>
          <p:cNvPr id="19" name="Freeform 18">
            <a:extLst>
              <a:ext uri="{FF2B5EF4-FFF2-40B4-BE49-F238E27FC236}">
                <a16:creationId xmlns:a16="http://schemas.microsoft.com/office/drawing/2014/main" id="{FE9BA4A7-A447-B54E-B3FB-EE9F0B2AD6D7}"/>
              </a:ext>
            </a:extLst>
          </p:cNvPr>
          <p:cNvSpPr/>
          <p:nvPr/>
        </p:nvSpPr>
        <p:spPr>
          <a:xfrm>
            <a:off x="-18854" y="-9427"/>
            <a:ext cx="12235992" cy="904973"/>
          </a:xfrm>
          <a:custGeom>
            <a:avLst/>
            <a:gdLst>
              <a:gd name="connsiteX0" fmla="*/ 12235992 w 12235992"/>
              <a:gd name="connsiteY0" fmla="*/ 904973 h 904973"/>
              <a:gd name="connsiteX1" fmla="*/ 8182466 w 12235992"/>
              <a:gd name="connsiteY1" fmla="*/ 904973 h 904973"/>
              <a:gd name="connsiteX2" fmla="*/ 7748833 w 12235992"/>
              <a:gd name="connsiteY2" fmla="*/ 188536 h 904973"/>
              <a:gd name="connsiteX3" fmla="*/ 0 w 12235992"/>
              <a:gd name="connsiteY3" fmla="*/ 188536 h 904973"/>
              <a:gd name="connsiteX4" fmla="*/ 0 w 12235992"/>
              <a:gd name="connsiteY4" fmla="*/ 0 h 904973"/>
              <a:gd name="connsiteX5" fmla="*/ 12226565 w 12235992"/>
              <a:gd name="connsiteY5" fmla="*/ 0 h 904973"/>
              <a:gd name="connsiteX6" fmla="*/ 12235992 w 12235992"/>
              <a:gd name="connsiteY6" fmla="*/ 904973 h 9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5992" h="904973">
                <a:moveTo>
                  <a:pt x="12235992" y="904973"/>
                </a:moveTo>
                <a:lnTo>
                  <a:pt x="8182466" y="904973"/>
                </a:lnTo>
                <a:lnTo>
                  <a:pt x="7748833" y="188536"/>
                </a:lnTo>
                <a:lnTo>
                  <a:pt x="0" y="188536"/>
                </a:lnTo>
                <a:lnTo>
                  <a:pt x="0" y="0"/>
                </a:lnTo>
                <a:lnTo>
                  <a:pt x="12226565" y="0"/>
                </a:lnTo>
                <a:cubicBezTo>
                  <a:pt x="12229707" y="301658"/>
                  <a:pt x="12232850" y="603315"/>
                  <a:pt x="12235992" y="90497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459CB407-B933-884F-86C1-CF4D902984BB}"/>
              </a:ext>
            </a:extLst>
          </p:cNvPr>
          <p:cNvSpPr txBox="1">
            <a:spLocks/>
          </p:cNvSpPr>
          <p:nvPr/>
        </p:nvSpPr>
        <p:spPr>
          <a:xfrm>
            <a:off x="9730050" y="6304126"/>
            <a:ext cx="1640265" cy="2639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1200" dirty="0">
                <a:solidFill>
                  <a:schemeClr val="bg1">
                    <a:lumMod val="65000"/>
                  </a:schemeClr>
                </a:solidFill>
                <a:latin typeface="Seravek Light" panose="020B0503040000020004" pitchFamily="34" charset="0"/>
                <a:ea typeface="Futura Medium" charset="0"/>
                <a:cs typeface="Futura Medium" charset="0"/>
              </a:rPr>
              <a:t>© </a:t>
            </a:r>
            <a:r>
              <a:rPr lang="en-US" sz="1200" dirty="0" err="1">
                <a:solidFill>
                  <a:schemeClr val="bg1">
                    <a:lumMod val="65000"/>
                  </a:schemeClr>
                </a:solidFill>
                <a:latin typeface="Seravek Light" panose="020B0503040000020004" pitchFamily="34" charset="0"/>
                <a:ea typeface="Futura Medium" charset="0"/>
                <a:cs typeface="Futura Medium" charset="0"/>
              </a:rPr>
              <a:t>CarbonWorks</a:t>
            </a:r>
            <a:r>
              <a:rPr lang="en-US" sz="1200" dirty="0">
                <a:solidFill>
                  <a:schemeClr val="bg1">
                    <a:lumMod val="65000"/>
                  </a:schemeClr>
                </a:solidFill>
                <a:latin typeface="Seravek Light" panose="020B0503040000020004" pitchFamily="34" charset="0"/>
                <a:ea typeface="Futura Medium" charset="0"/>
                <a:cs typeface="Futura Medium" charset="0"/>
              </a:rPr>
              <a:t> 2021</a:t>
            </a:r>
          </a:p>
        </p:txBody>
      </p:sp>
      <p:pic>
        <p:nvPicPr>
          <p:cNvPr id="9" name="Picture 8" descr="Logo&#10;&#10;Description automatically generated">
            <a:extLst>
              <a:ext uri="{FF2B5EF4-FFF2-40B4-BE49-F238E27FC236}">
                <a16:creationId xmlns:a16="http://schemas.microsoft.com/office/drawing/2014/main" id="{64281D37-F693-49C1-8E72-939C41DEA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1430" y="226564"/>
            <a:ext cx="2278885" cy="432989"/>
          </a:xfrm>
          <a:prstGeom prst="rect">
            <a:avLst/>
          </a:prstGeom>
        </p:spPr>
      </p:pic>
      <p:sp>
        <p:nvSpPr>
          <p:cNvPr id="10" name="Rectangle 9">
            <a:extLst>
              <a:ext uri="{FF2B5EF4-FFF2-40B4-BE49-F238E27FC236}">
                <a16:creationId xmlns:a16="http://schemas.microsoft.com/office/drawing/2014/main" id="{0D66EDCE-6313-4AE9-9AA0-0F117EDBB82B}"/>
              </a:ext>
            </a:extLst>
          </p:cNvPr>
          <p:cNvSpPr/>
          <p:nvPr/>
        </p:nvSpPr>
        <p:spPr>
          <a:xfrm>
            <a:off x="4542469" y="1165028"/>
            <a:ext cx="2350792" cy="116840"/>
          </a:xfrm>
          <a:prstGeom prst="rect">
            <a:avLst/>
          </a:prstGeom>
          <a:solidFill>
            <a:srgbClr val="B57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8E4842A-57C1-45CC-8F52-2C9B2EFAC2B3}"/>
              </a:ext>
            </a:extLst>
          </p:cNvPr>
          <p:cNvSpPr txBox="1"/>
          <p:nvPr/>
        </p:nvSpPr>
        <p:spPr>
          <a:xfrm>
            <a:off x="2233527" y="2898050"/>
            <a:ext cx="6968673" cy="1754326"/>
          </a:xfrm>
          <a:prstGeom prst="rect">
            <a:avLst/>
          </a:prstGeom>
          <a:noFill/>
        </p:spPr>
        <p:txBody>
          <a:bodyPr wrap="square" rtlCol="0">
            <a:spAutoFit/>
          </a:bodyPr>
          <a:lstStyle/>
          <a:p>
            <a:pPr algn="ctr"/>
            <a:r>
              <a:rPr lang="en-US" b="0" i="0" dirty="0">
                <a:solidFill>
                  <a:srgbClr val="333333"/>
                </a:solidFill>
                <a:effectLst/>
                <a:latin typeface="Montserrat Light" panose="00000400000000000000" pitchFamily="50" charset="0"/>
              </a:rPr>
              <a:t>The carbon, hydrogen energy, and oxygen compounds of </a:t>
            </a:r>
            <a:r>
              <a:rPr lang="en-US" b="0" i="0" dirty="0" err="1">
                <a:solidFill>
                  <a:srgbClr val="333333"/>
                </a:solidFill>
                <a:effectLst/>
                <a:latin typeface="Montserrat Light" panose="00000400000000000000" pitchFamily="50" charset="0"/>
              </a:rPr>
              <a:t>CarbonWorks</a:t>
            </a:r>
            <a:r>
              <a:rPr lang="en-US" b="0" i="0" dirty="0">
                <a:solidFill>
                  <a:srgbClr val="333333"/>
                </a:solidFill>
                <a:effectLst/>
                <a:latin typeface="Montserrat Light" panose="00000400000000000000" pitchFamily="50" charset="0"/>
              </a:rPr>
              <a:t> </a:t>
            </a:r>
            <a:r>
              <a:rPr lang="en-US" b="0" i="0" dirty="0" err="1">
                <a:solidFill>
                  <a:srgbClr val="333333"/>
                </a:solidFill>
                <a:effectLst/>
                <a:latin typeface="Montserrat Light" panose="00000400000000000000" pitchFamily="50" charset="0"/>
              </a:rPr>
              <a:t>CetaiN</a:t>
            </a:r>
            <a:r>
              <a:rPr lang="en-US" b="0" i="0" dirty="0">
                <a:solidFill>
                  <a:srgbClr val="333333"/>
                </a:solidFill>
                <a:effectLst/>
                <a:latin typeface="Montserrat Light" panose="00000400000000000000" pitchFamily="50" charset="0"/>
              </a:rPr>
              <a:t> work together to stabilize nutrients, feed soil microbes, cleanse the soil of salts and harmful heavy metals, and promote increased root growth.  We’re doing more than stabilize your nitrogen. We’re transforming your soil into a corn-producing workhorse.</a:t>
            </a:r>
            <a:endParaRPr lang="en-US" dirty="0">
              <a:latin typeface="Montserrat Light" panose="00000400000000000000" pitchFamily="50" charset="0"/>
              <a:ea typeface="Futura Medium" charset="0"/>
              <a:cs typeface="Futura Medium" charset="0"/>
            </a:endParaRPr>
          </a:p>
        </p:txBody>
      </p:sp>
      <p:sp>
        <p:nvSpPr>
          <p:cNvPr id="15" name="TextBox 14">
            <a:extLst>
              <a:ext uri="{FF2B5EF4-FFF2-40B4-BE49-F238E27FC236}">
                <a16:creationId xmlns:a16="http://schemas.microsoft.com/office/drawing/2014/main" id="{F9F39ABE-53DD-4723-8B19-04079A7AAD52}"/>
              </a:ext>
            </a:extLst>
          </p:cNvPr>
          <p:cNvSpPr txBox="1"/>
          <p:nvPr/>
        </p:nvSpPr>
        <p:spPr>
          <a:xfrm>
            <a:off x="2315604" y="5233216"/>
            <a:ext cx="1035108" cy="430887"/>
          </a:xfrm>
          <a:prstGeom prst="rect">
            <a:avLst/>
          </a:prstGeom>
          <a:noFill/>
        </p:spPr>
        <p:txBody>
          <a:bodyPr wrap="square" rtlCol="0">
            <a:spAutoFit/>
          </a:bodyPr>
          <a:lstStyle/>
          <a:p>
            <a:r>
              <a:rPr lang="en-US" sz="1100" b="1" dirty="0">
                <a:solidFill>
                  <a:schemeClr val="tx1">
                    <a:lumMod val="85000"/>
                    <a:lumOff val="15000"/>
                  </a:schemeClr>
                </a:solidFill>
                <a:latin typeface="Montserrat Light" pitchFamily="2" charset="77"/>
                <a:ea typeface="Futura Medium" charset="0"/>
                <a:cs typeface="Futura Medium" charset="0"/>
              </a:rPr>
              <a:t>STABILIZE </a:t>
            </a:r>
          </a:p>
          <a:p>
            <a:r>
              <a:rPr lang="en-US" sz="1100" b="1" dirty="0">
                <a:solidFill>
                  <a:schemeClr val="tx1">
                    <a:lumMod val="85000"/>
                    <a:lumOff val="15000"/>
                  </a:schemeClr>
                </a:solidFill>
                <a:latin typeface="Montserrat Light" pitchFamily="2" charset="77"/>
                <a:ea typeface="Futura Medium" charset="0"/>
                <a:cs typeface="Futura Medium" charset="0"/>
              </a:rPr>
              <a:t>NUTRIENTS</a:t>
            </a:r>
            <a:endParaRPr lang="en-US" sz="1100" b="1" dirty="0">
              <a:solidFill>
                <a:schemeClr val="tx1">
                  <a:lumMod val="85000"/>
                  <a:lumOff val="15000"/>
                </a:schemeClr>
              </a:solidFill>
              <a:latin typeface="Montserrat" pitchFamily="2" charset="77"/>
              <a:ea typeface="Futura Medium" charset="0"/>
              <a:cs typeface="Futura Medium" charset="0"/>
            </a:endParaRPr>
          </a:p>
        </p:txBody>
      </p:sp>
      <p:pic>
        <p:nvPicPr>
          <p:cNvPr id="17" name="Graphic 16">
            <a:extLst>
              <a:ext uri="{FF2B5EF4-FFF2-40B4-BE49-F238E27FC236}">
                <a16:creationId xmlns:a16="http://schemas.microsoft.com/office/drawing/2014/main" id="{B480AA77-3453-465D-8DEC-E40DF871C3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1688" y="5204349"/>
            <a:ext cx="488623" cy="488623"/>
          </a:xfrm>
          <a:prstGeom prst="rect">
            <a:avLst/>
          </a:prstGeom>
        </p:spPr>
      </p:pic>
      <p:pic>
        <p:nvPicPr>
          <p:cNvPr id="18" name="Graphic 17">
            <a:extLst>
              <a:ext uri="{FF2B5EF4-FFF2-40B4-BE49-F238E27FC236}">
                <a16:creationId xmlns:a16="http://schemas.microsoft.com/office/drawing/2014/main" id="{82F5B987-BA13-4074-96BC-6314A880E7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13577" y="5204349"/>
            <a:ext cx="488623" cy="488623"/>
          </a:xfrm>
          <a:prstGeom prst="rect">
            <a:avLst/>
          </a:prstGeom>
        </p:spPr>
      </p:pic>
      <p:pic>
        <p:nvPicPr>
          <p:cNvPr id="20" name="Graphic 19">
            <a:extLst>
              <a:ext uri="{FF2B5EF4-FFF2-40B4-BE49-F238E27FC236}">
                <a16:creationId xmlns:a16="http://schemas.microsoft.com/office/drawing/2014/main" id="{60590435-7174-4C6A-A7C5-40DFE2FAC2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95023" y="5204349"/>
            <a:ext cx="488623" cy="488623"/>
          </a:xfrm>
          <a:prstGeom prst="rect">
            <a:avLst/>
          </a:prstGeom>
        </p:spPr>
      </p:pic>
      <p:pic>
        <p:nvPicPr>
          <p:cNvPr id="23" name="Graphic 22">
            <a:extLst>
              <a:ext uri="{FF2B5EF4-FFF2-40B4-BE49-F238E27FC236}">
                <a16:creationId xmlns:a16="http://schemas.microsoft.com/office/drawing/2014/main" id="{42E70321-0A4E-4A7B-A090-D43804845C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26981" y="5204349"/>
            <a:ext cx="488623" cy="488623"/>
          </a:xfrm>
          <a:prstGeom prst="rect">
            <a:avLst/>
          </a:prstGeom>
        </p:spPr>
      </p:pic>
      <p:sp>
        <p:nvSpPr>
          <p:cNvPr id="24" name="TextBox 23">
            <a:extLst>
              <a:ext uri="{FF2B5EF4-FFF2-40B4-BE49-F238E27FC236}">
                <a16:creationId xmlns:a16="http://schemas.microsoft.com/office/drawing/2014/main" id="{8C374B94-2D29-4389-BD43-C7FBDA999929}"/>
              </a:ext>
            </a:extLst>
          </p:cNvPr>
          <p:cNvSpPr txBox="1"/>
          <p:nvPr/>
        </p:nvSpPr>
        <p:spPr>
          <a:xfrm>
            <a:off x="9202199" y="5204349"/>
            <a:ext cx="1415234" cy="430887"/>
          </a:xfrm>
          <a:prstGeom prst="rect">
            <a:avLst/>
          </a:prstGeom>
          <a:noFill/>
        </p:spPr>
        <p:txBody>
          <a:bodyPr wrap="square" rtlCol="0">
            <a:spAutoFit/>
          </a:bodyPr>
          <a:lstStyle/>
          <a:p>
            <a:r>
              <a:rPr lang="en-US" sz="1100" b="1" i="0" cap="all" dirty="0">
                <a:effectLst/>
                <a:latin typeface="Montserrat Light" panose="00000400000000000000" pitchFamily="50" charset="0"/>
              </a:rPr>
              <a:t>INCREASE ROOT GROWTH</a:t>
            </a:r>
            <a:endParaRPr lang="en-US" sz="1100" b="1" dirty="0">
              <a:latin typeface="Montserrat Light" panose="00000400000000000000" pitchFamily="50" charset="0"/>
              <a:ea typeface="Futura Medium" charset="0"/>
              <a:cs typeface="Futura Medium" charset="0"/>
            </a:endParaRPr>
          </a:p>
        </p:txBody>
      </p:sp>
      <p:sp>
        <p:nvSpPr>
          <p:cNvPr id="25" name="TextBox 24">
            <a:extLst>
              <a:ext uri="{FF2B5EF4-FFF2-40B4-BE49-F238E27FC236}">
                <a16:creationId xmlns:a16="http://schemas.microsoft.com/office/drawing/2014/main" id="{E706479B-DBE8-4285-AA7E-F277327D07E0}"/>
              </a:ext>
            </a:extLst>
          </p:cNvPr>
          <p:cNvSpPr txBox="1"/>
          <p:nvPr/>
        </p:nvSpPr>
        <p:spPr>
          <a:xfrm>
            <a:off x="6340311" y="5233216"/>
            <a:ext cx="1988460" cy="430887"/>
          </a:xfrm>
          <a:prstGeom prst="rect">
            <a:avLst/>
          </a:prstGeom>
          <a:noFill/>
        </p:spPr>
        <p:txBody>
          <a:bodyPr wrap="square" rtlCol="0">
            <a:spAutoFit/>
          </a:bodyPr>
          <a:lstStyle/>
          <a:p>
            <a:r>
              <a:rPr lang="en-US" sz="1100" b="1" i="0" cap="all" dirty="0">
                <a:effectLst/>
                <a:latin typeface="Montserrat Light" panose="00000400000000000000" pitchFamily="50" charset="0"/>
              </a:rPr>
              <a:t>CLEANSE THE SOIL OF SALTS &amp; OTHER TOXINS</a:t>
            </a:r>
            <a:endParaRPr lang="en-US" sz="1100" b="1" dirty="0">
              <a:latin typeface="Montserrat Light" panose="00000400000000000000" pitchFamily="50" charset="0"/>
              <a:ea typeface="Futura Medium" charset="0"/>
              <a:cs typeface="Futura Medium" charset="0"/>
            </a:endParaRPr>
          </a:p>
        </p:txBody>
      </p:sp>
      <p:sp>
        <p:nvSpPr>
          <p:cNvPr id="27" name="TextBox 26">
            <a:extLst>
              <a:ext uri="{FF2B5EF4-FFF2-40B4-BE49-F238E27FC236}">
                <a16:creationId xmlns:a16="http://schemas.microsoft.com/office/drawing/2014/main" id="{2441ED32-F493-4FEE-A2F1-668D6FAD1574}"/>
              </a:ext>
            </a:extLst>
          </p:cNvPr>
          <p:cNvSpPr txBox="1"/>
          <p:nvPr/>
        </p:nvSpPr>
        <p:spPr>
          <a:xfrm>
            <a:off x="4083645" y="5226697"/>
            <a:ext cx="1385501" cy="430887"/>
          </a:xfrm>
          <a:prstGeom prst="rect">
            <a:avLst/>
          </a:prstGeom>
          <a:noFill/>
        </p:spPr>
        <p:txBody>
          <a:bodyPr wrap="square" rtlCol="0">
            <a:spAutoFit/>
          </a:bodyPr>
          <a:lstStyle/>
          <a:p>
            <a:r>
              <a:rPr lang="en-US" sz="1100" b="1" i="0" cap="all" dirty="0">
                <a:effectLst/>
                <a:latin typeface="Montserrat Light" panose="00000400000000000000" pitchFamily="50" charset="0"/>
              </a:rPr>
              <a:t>STIMULATE SOIL MICROBES</a:t>
            </a:r>
            <a:endParaRPr lang="en-US" sz="1100" b="1" dirty="0">
              <a:latin typeface="Montserrat Light" panose="00000400000000000000" pitchFamily="50" charset="0"/>
              <a:ea typeface="Futura Medium" charset="0"/>
              <a:cs typeface="Futura Medium" charset="0"/>
            </a:endParaRPr>
          </a:p>
        </p:txBody>
      </p:sp>
    </p:spTree>
    <p:extLst>
      <p:ext uri="{BB962C8B-B14F-4D97-AF65-F5344CB8AC3E}">
        <p14:creationId xmlns:p14="http://schemas.microsoft.com/office/powerpoint/2010/main" val="461382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AE0799BE-E442-4E3B-98DA-3AC222658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4" y="-9427"/>
            <a:ext cx="13470173" cy="6867427"/>
          </a:xfrm>
          <a:prstGeom prst="rect">
            <a:avLst/>
          </a:prstGeom>
        </p:spPr>
      </p:pic>
      <p:sp>
        <p:nvSpPr>
          <p:cNvPr id="26" name="Rectangle 25">
            <a:extLst>
              <a:ext uri="{FF2B5EF4-FFF2-40B4-BE49-F238E27FC236}">
                <a16:creationId xmlns:a16="http://schemas.microsoft.com/office/drawing/2014/main" id="{A615A162-FADD-47C5-B761-7F554165DA08}"/>
              </a:ext>
            </a:extLst>
          </p:cNvPr>
          <p:cNvSpPr/>
          <p:nvPr/>
        </p:nvSpPr>
        <p:spPr>
          <a:xfrm>
            <a:off x="5906409" y="2926869"/>
            <a:ext cx="6008879" cy="2661407"/>
          </a:xfrm>
          <a:prstGeom prst="rect">
            <a:avLst/>
          </a:prstGeom>
          <a:solidFill>
            <a:schemeClr val="tx1"/>
          </a:solidFill>
          <a:ln w="28575">
            <a:solidFill>
              <a:srgbClr val="B57F3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CBBFC98-AF8B-694A-A87F-F0CB17495CB1}"/>
              </a:ext>
            </a:extLst>
          </p:cNvPr>
          <p:cNvSpPr txBox="1"/>
          <p:nvPr/>
        </p:nvSpPr>
        <p:spPr>
          <a:xfrm>
            <a:off x="6123984" y="3159789"/>
            <a:ext cx="4921090" cy="830997"/>
          </a:xfrm>
          <a:prstGeom prst="rect">
            <a:avLst/>
          </a:prstGeom>
          <a:noFill/>
        </p:spPr>
        <p:txBody>
          <a:bodyPr wrap="square" rtlCol="0">
            <a:spAutoFit/>
          </a:bodyPr>
          <a:lstStyle/>
          <a:p>
            <a:r>
              <a:rPr lang="en-US" sz="2400" b="1" dirty="0">
                <a:solidFill>
                  <a:schemeClr val="bg1"/>
                </a:solidFill>
                <a:latin typeface="Montserrat Light" pitchFamily="2" charset="77"/>
                <a:ea typeface="Futura Medium" charset="0"/>
                <a:cs typeface="Futura Medium" charset="0"/>
              </a:rPr>
              <a:t>Nitrogen molecules and soil particles repel each other</a:t>
            </a:r>
            <a:endParaRPr lang="en-US" sz="2400" b="1" i="0" dirty="0">
              <a:solidFill>
                <a:schemeClr val="bg1"/>
              </a:solidFill>
              <a:effectLst/>
              <a:latin typeface="Montserrat" panose="00000500000000000000" pitchFamily="50" charset="0"/>
            </a:endParaRPr>
          </a:p>
        </p:txBody>
      </p:sp>
      <p:sp>
        <p:nvSpPr>
          <p:cNvPr id="19" name="Freeform 18">
            <a:extLst>
              <a:ext uri="{FF2B5EF4-FFF2-40B4-BE49-F238E27FC236}">
                <a16:creationId xmlns:a16="http://schemas.microsoft.com/office/drawing/2014/main" id="{FE9BA4A7-A447-B54E-B3FB-EE9F0B2AD6D7}"/>
              </a:ext>
            </a:extLst>
          </p:cNvPr>
          <p:cNvSpPr/>
          <p:nvPr/>
        </p:nvSpPr>
        <p:spPr>
          <a:xfrm>
            <a:off x="-18854" y="-9427"/>
            <a:ext cx="12235992" cy="904973"/>
          </a:xfrm>
          <a:custGeom>
            <a:avLst/>
            <a:gdLst>
              <a:gd name="connsiteX0" fmla="*/ 12235992 w 12235992"/>
              <a:gd name="connsiteY0" fmla="*/ 904973 h 904973"/>
              <a:gd name="connsiteX1" fmla="*/ 8182466 w 12235992"/>
              <a:gd name="connsiteY1" fmla="*/ 904973 h 904973"/>
              <a:gd name="connsiteX2" fmla="*/ 7748833 w 12235992"/>
              <a:gd name="connsiteY2" fmla="*/ 188536 h 904973"/>
              <a:gd name="connsiteX3" fmla="*/ 0 w 12235992"/>
              <a:gd name="connsiteY3" fmla="*/ 188536 h 904973"/>
              <a:gd name="connsiteX4" fmla="*/ 0 w 12235992"/>
              <a:gd name="connsiteY4" fmla="*/ 0 h 904973"/>
              <a:gd name="connsiteX5" fmla="*/ 12226565 w 12235992"/>
              <a:gd name="connsiteY5" fmla="*/ 0 h 904973"/>
              <a:gd name="connsiteX6" fmla="*/ 12235992 w 12235992"/>
              <a:gd name="connsiteY6" fmla="*/ 904973 h 9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5992" h="904973">
                <a:moveTo>
                  <a:pt x="12235992" y="904973"/>
                </a:moveTo>
                <a:lnTo>
                  <a:pt x="8182466" y="904973"/>
                </a:lnTo>
                <a:lnTo>
                  <a:pt x="7748833" y="188536"/>
                </a:lnTo>
                <a:lnTo>
                  <a:pt x="0" y="188536"/>
                </a:lnTo>
                <a:lnTo>
                  <a:pt x="0" y="0"/>
                </a:lnTo>
                <a:lnTo>
                  <a:pt x="12226565" y="0"/>
                </a:lnTo>
                <a:cubicBezTo>
                  <a:pt x="12229707" y="301658"/>
                  <a:pt x="12232850" y="603315"/>
                  <a:pt x="12235992" y="90497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459CB407-B933-884F-86C1-CF4D902984BB}"/>
              </a:ext>
            </a:extLst>
          </p:cNvPr>
          <p:cNvSpPr txBox="1">
            <a:spLocks/>
          </p:cNvSpPr>
          <p:nvPr/>
        </p:nvSpPr>
        <p:spPr>
          <a:xfrm>
            <a:off x="9730050" y="6304126"/>
            <a:ext cx="1640265" cy="2639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1200" dirty="0">
                <a:solidFill>
                  <a:schemeClr val="bg1">
                    <a:lumMod val="65000"/>
                  </a:schemeClr>
                </a:solidFill>
                <a:latin typeface="Seravek Light" panose="020B0503040000020004" pitchFamily="34" charset="0"/>
                <a:ea typeface="Futura Medium" charset="0"/>
                <a:cs typeface="Futura Medium" charset="0"/>
              </a:rPr>
              <a:t>© </a:t>
            </a:r>
            <a:r>
              <a:rPr lang="en-US" sz="1200" dirty="0" err="1">
                <a:solidFill>
                  <a:schemeClr val="bg1">
                    <a:lumMod val="65000"/>
                  </a:schemeClr>
                </a:solidFill>
                <a:latin typeface="Seravek Light" panose="020B0503040000020004" pitchFamily="34" charset="0"/>
                <a:ea typeface="Futura Medium" charset="0"/>
                <a:cs typeface="Futura Medium" charset="0"/>
              </a:rPr>
              <a:t>CarbonWorks</a:t>
            </a:r>
            <a:r>
              <a:rPr lang="en-US" sz="1200" dirty="0">
                <a:solidFill>
                  <a:schemeClr val="bg1">
                    <a:lumMod val="65000"/>
                  </a:schemeClr>
                </a:solidFill>
                <a:latin typeface="Seravek Light" panose="020B0503040000020004" pitchFamily="34" charset="0"/>
                <a:ea typeface="Futura Medium" charset="0"/>
                <a:cs typeface="Futura Medium" charset="0"/>
              </a:rPr>
              <a:t> 2021</a:t>
            </a:r>
          </a:p>
        </p:txBody>
      </p:sp>
      <p:pic>
        <p:nvPicPr>
          <p:cNvPr id="9" name="Picture 8" descr="Logo&#10;&#10;Description automatically generated">
            <a:extLst>
              <a:ext uri="{FF2B5EF4-FFF2-40B4-BE49-F238E27FC236}">
                <a16:creationId xmlns:a16="http://schemas.microsoft.com/office/drawing/2014/main" id="{64281D37-F693-49C1-8E72-939C41DEA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430" y="226564"/>
            <a:ext cx="2278885" cy="432989"/>
          </a:xfrm>
          <a:prstGeom prst="rect">
            <a:avLst/>
          </a:prstGeom>
        </p:spPr>
      </p:pic>
      <p:sp>
        <p:nvSpPr>
          <p:cNvPr id="13" name="TextBox 12">
            <a:extLst>
              <a:ext uri="{FF2B5EF4-FFF2-40B4-BE49-F238E27FC236}">
                <a16:creationId xmlns:a16="http://schemas.microsoft.com/office/drawing/2014/main" id="{C8E4842A-57C1-45CC-8F52-2C9B2EFAC2B3}"/>
              </a:ext>
            </a:extLst>
          </p:cNvPr>
          <p:cNvSpPr txBox="1"/>
          <p:nvPr/>
        </p:nvSpPr>
        <p:spPr>
          <a:xfrm>
            <a:off x="6123984" y="4025935"/>
            <a:ext cx="5643212" cy="1323439"/>
          </a:xfrm>
          <a:prstGeom prst="rect">
            <a:avLst/>
          </a:prstGeom>
          <a:noFill/>
        </p:spPr>
        <p:txBody>
          <a:bodyPr wrap="square" rtlCol="0">
            <a:spAutoFit/>
          </a:bodyPr>
          <a:lstStyle/>
          <a:p>
            <a:r>
              <a:rPr lang="en-US" sz="1600" b="0" i="0" dirty="0">
                <a:solidFill>
                  <a:schemeClr val="bg1">
                    <a:lumMod val="85000"/>
                  </a:schemeClr>
                </a:solidFill>
                <a:effectLst/>
                <a:latin typeface="Montserrat Light" panose="00000400000000000000" pitchFamily="50" charset="0"/>
              </a:rPr>
              <a:t>Both soil particles and nitrogen molecules have negative charges. In the same way that two negatively charged magnets repel each other, so do the soil and nitrogen molecules. This causes you to lose your nutrients before your plants can use them.</a:t>
            </a:r>
            <a:endParaRPr lang="en-US" sz="1600" dirty="0">
              <a:solidFill>
                <a:schemeClr val="bg1">
                  <a:lumMod val="85000"/>
                </a:schemeClr>
              </a:solidFill>
              <a:latin typeface="Montserrat Light" panose="00000400000000000000" pitchFamily="50" charset="0"/>
              <a:ea typeface="Futura Medium" charset="0"/>
              <a:cs typeface="Futura Medium" charset="0"/>
            </a:endParaRPr>
          </a:p>
        </p:txBody>
      </p:sp>
      <p:sp>
        <p:nvSpPr>
          <p:cNvPr id="35" name="TextBox 34">
            <a:extLst>
              <a:ext uri="{FF2B5EF4-FFF2-40B4-BE49-F238E27FC236}">
                <a16:creationId xmlns:a16="http://schemas.microsoft.com/office/drawing/2014/main" id="{749CD7AB-44F1-401C-95D3-B2A3703C071B}"/>
              </a:ext>
            </a:extLst>
          </p:cNvPr>
          <p:cNvSpPr txBox="1"/>
          <p:nvPr/>
        </p:nvSpPr>
        <p:spPr>
          <a:xfrm>
            <a:off x="6957868" y="1761106"/>
            <a:ext cx="3894861" cy="707886"/>
          </a:xfrm>
          <a:prstGeom prst="rect">
            <a:avLst/>
          </a:prstGeom>
          <a:noFill/>
        </p:spPr>
        <p:txBody>
          <a:bodyPr wrap="square" rtlCol="0">
            <a:spAutoFit/>
          </a:bodyPr>
          <a:lstStyle/>
          <a:p>
            <a:r>
              <a:rPr lang="en-US" sz="4000" b="1" dirty="0">
                <a:solidFill>
                  <a:schemeClr val="bg1"/>
                </a:solidFill>
                <a:latin typeface="Montserrat" pitchFamily="2" charset="77"/>
                <a:ea typeface="Futura Medium" charset="0"/>
                <a:cs typeface="Futura Medium" charset="0"/>
              </a:rPr>
              <a:t>How It Works</a:t>
            </a:r>
          </a:p>
        </p:txBody>
      </p:sp>
      <p:sp>
        <p:nvSpPr>
          <p:cNvPr id="36" name="Rectangle 35">
            <a:extLst>
              <a:ext uri="{FF2B5EF4-FFF2-40B4-BE49-F238E27FC236}">
                <a16:creationId xmlns:a16="http://schemas.microsoft.com/office/drawing/2014/main" id="{F49F2628-16E5-4353-8D66-8D8AFE65921D}"/>
              </a:ext>
            </a:extLst>
          </p:cNvPr>
          <p:cNvSpPr/>
          <p:nvPr/>
        </p:nvSpPr>
        <p:spPr>
          <a:xfrm>
            <a:off x="7729902" y="1472632"/>
            <a:ext cx="2350792" cy="116840"/>
          </a:xfrm>
          <a:prstGeom prst="rect">
            <a:avLst/>
          </a:prstGeom>
          <a:solidFill>
            <a:srgbClr val="B57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466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6EFFD603-E831-460E-9DFA-F72DAB565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4" y="0"/>
            <a:ext cx="13227140" cy="6858000"/>
          </a:xfrm>
          <a:prstGeom prst="rect">
            <a:avLst/>
          </a:prstGeom>
        </p:spPr>
      </p:pic>
      <p:sp>
        <p:nvSpPr>
          <p:cNvPr id="26" name="Rectangle 25">
            <a:extLst>
              <a:ext uri="{FF2B5EF4-FFF2-40B4-BE49-F238E27FC236}">
                <a16:creationId xmlns:a16="http://schemas.microsoft.com/office/drawing/2014/main" id="{A615A162-FADD-47C5-B761-7F554165DA08}"/>
              </a:ext>
            </a:extLst>
          </p:cNvPr>
          <p:cNvSpPr/>
          <p:nvPr/>
        </p:nvSpPr>
        <p:spPr>
          <a:xfrm>
            <a:off x="5768312" y="2501138"/>
            <a:ext cx="6008879" cy="2661407"/>
          </a:xfrm>
          <a:prstGeom prst="rect">
            <a:avLst/>
          </a:prstGeom>
          <a:solidFill>
            <a:schemeClr val="tx1"/>
          </a:solidFill>
          <a:ln w="28575">
            <a:solidFill>
              <a:srgbClr val="B57F3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CBBFC98-AF8B-694A-A87F-F0CB17495CB1}"/>
              </a:ext>
            </a:extLst>
          </p:cNvPr>
          <p:cNvSpPr txBox="1"/>
          <p:nvPr/>
        </p:nvSpPr>
        <p:spPr>
          <a:xfrm>
            <a:off x="5985887" y="2734058"/>
            <a:ext cx="5187046" cy="830997"/>
          </a:xfrm>
          <a:prstGeom prst="rect">
            <a:avLst/>
          </a:prstGeom>
          <a:noFill/>
        </p:spPr>
        <p:txBody>
          <a:bodyPr wrap="square" rtlCol="0">
            <a:spAutoFit/>
          </a:bodyPr>
          <a:lstStyle/>
          <a:p>
            <a:r>
              <a:rPr lang="en-US" sz="2400" b="1" dirty="0">
                <a:solidFill>
                  <a:schemeClr val="bg1"/>
                </a:solidFill>
                <a:latin typeface="Montserrat Light" pitchFamily="2" charset="77"/>
                <a:ea typeface="Futura Medium" charset="0"/>
                <a:cs typeface="Futura Medium" charset="0"/>
              </a:rPr>
              <a:t>Carbon creates a link that holds your nitrogen to the soil.</a:t>
            </a:r>
            <a:endParaRPr lang="en-US" sz="2400" b="1" i="0" dirty="0">
              <a:solidFill>
                <a:schemeClr val="bg1"/>
              </a:solidFill>
              <a:effectLst/>
              <a:latin typeface="Montserrat" panose="00000500000000000000" pitchFamily="50" charset="0"/>
            </a:endParaRPr>
          </a:p>
        </p:txBody>
      </p:sp>
      <p:sp>
        <p:nvSpPr>
          <p:cNvPr id="19" name="Freeform 18">
            <a:extLst>
              <a:ext uri="{FF2B5EF4-FFF2-40B4-BE49-F238E27FC236}">
                <a16:creationId xmlns:a16="http://schemas.microsoft.com/office/drawing/2014/main" id="{FE9BA4A7-A447-B54E-B3FB-EE9F0B2AD6D7}"/>
              </a:ext>
            </a:extLst>
          </p:cNvPr>
          <p:cNvSpPr/>
          <p:nvPr/>
        </p:nvSpPr>
        <p:spPr>
          <a:xfrm>
            <a:off x="-18854" y="-9427"/>
            <a:ext cx="12235992" cy="904973"/>
          </a:xfrm>
          <a:custGeom>
            <a:avLst/>
            <a:gdLst>
              <a:gd name="connsiteX0" fmla="*/ 12235992 w 12235992"/>
              <a:gd name="connsiteY0" fmla="*/ 904973 h 904973"/>
              <a:gd name="connsiteX1" fmla="*/ 8182466 w 12235992"/>
              <a:gd name="connsiteY1" fmla="*/ 904973 h 904973"/>
              <a:gd name="connsiteX2" fmla="*/ 7748833 w 12235992"/>
              <a:gd name="connsiteY2" fmla="*/ 188536 h 904973"/>
              <a:gd name="connsiteX3" fmla="*/ 0 w 12235992"/>
              <a:gd name="connsiteY3" fmla="*/ 188536 h 904973"/>
              <a:gd name="connsiteX4" fmla="*/ 0 w 12235992"/>
              <a:gd name="connsiteY4" fmla="*/ 0 h 904973"/>
              <a:gd name="connsiteX5" fmla="*/ 12226565 w 12235992"/>
              <a:gd name="connsiteY5" fmla="*/ 0 h 904973"/>
              <a:gd name="connsiteX6" fmla="*/ 12235992 w 12235992"/>
              <a:gd name="connsiteY6" fmla="*/ 904973 h 9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5992" h="904973">
                <a:moveTo>
                  <a:pt x="12235992" y="904973"/>
                </a:moveTo>
                <a:lnTo>
                  <a:pt x="8182466" y="904973"/>
                </a:lnTo>
                <a:lnTo>
                  <a:pt x="7748833" y="188536"/>
                </a:lnTo>
                <a:lnTo>
                  <a:pt x="0" y="188536"/>
                </a:lnTo>
                <a:lnTo>
                  <a:pt x="0" y="0"/>
                </a:lnTo>
                <a:lnTo>
                  <a:pt x="12226565" y="0"/>
                </a:lnTo>
                <a:cubicBezTo>
                  <a:pt x="12229707" y="301658"/>
                  <a:pt x="12232850" y="603315"/>
                  <a:pt x="12235992" y="90497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459CB407-B933-884F-86C1-CF4D902984BB}"/>
              </a:ext>
            </a:extLst>
          </p:cNvPr>
          <p:cNvSpPr txBox="1">
            <a:spLocks/>
          </p:cNvSpPr>
          <p:nvPr/>
        </p:nvSpPr>
        <p:spPr>
          <a:xfrm>
            <a:off x="9730050" y="6304126"/>
            <a:ext cx="1640265" cy="2639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1200" dirty="0">
                <a:solidFill>
                  <a:schemeClr val="bg1">
                    <a:lumMod val="65000"/>
                  </a:schemeClr>
                </a:solidFill>
                <a:latin typeface="Seravek Light" panose="020B0503040000020004" pitchFamily="34" charset="0"/>
                <a:ea typeface="Futura Medium" charset="0"/>
                <a:cs typeface="Futura Medium" charset="0"/>
              </a:rPr>
              <a:t>© </a:t>
            </a:r>
            <a:r>
              <a:rPr lang="en-US" sz="1200" dirty="0" err="1">
                <a:solidFill>
                  <a:schemeClr val="bg1">
                    <a:lumMod val="65000"/>
                  </a:schemeClr>
                </a:solidFill>
                <a:latin typeface="Seravek Light" panose="020B0503040000020004" pitchFamily="34" charset="0"/>
                <a:ea typeface="Futura Medium" charset="0"/>
                <a:cs typeface="Futura Medium" charset="0"/>
              </a:rPr>
              <a:t>CarbonWorks</a:t>
            </a:r>
            <a:r>
              <a:rPr lang="en-US" sz="1200" dirty="0">
                <a:solidFill>
                  <a:schemeClr val="bg1">
                    <a:lumMod val="65000"/>
                  </a:schemeClr>
                </a:solidFill>
                <a:latin typeface="Seravek Light" panose="020B0503040000020004" pitchFamily="34" charset="0"/>
                <a:ea typeface="Futura Medium" charset="0"/>
                <a:cs typeface="Futura Medium" charset="0"/>
              </a:rPr>
              <a:t> 2021</a:t>
            </a:r>
          </a:p>
        </p:txBody>
      </p:sp>
      <p:pic>
        <p:nvPicPr>
          <p:cNvPr id="9" name="Picture 8" descr="Logo&#10;&#10;Description automatically generated">
            <a:extLst>
              <a:ext uri="{FF2B5EF4-FFF2-40B4-BE49-F238E27FC236}">
                <a16:creationId xmlns:a16="http://schemas.microsoft.com/office/drawing/2014/main" id="{64281D37-F693-49C1-8E72-939C41DEA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430" y="226564"/>
            <a:ext cx="2278885" cy="432989"/>
          </a:xfrm>
          <a:prstGeom prst="rect">
            <a:avLst/>
          </a:prstGeom>
        </p:spPr>
      </p:pic>
      <p:sp>
        <p:nvSpPr>
          <p:cNvPr id="13" name="TextBox 12">
            <a:extLst>
              <a:ext uri="{FF2B5EF4-FFF2-40B4-BE49-F238E27FC236}">
                <a16:creationId xmlns:a16="http://schemas.microsoft.com/office/drawing/2014/main" id="{C8E4842A-57C1-45CC-8F52-2C9B2EFAC2B3}"/>
              </a:ext>
            </a:extLst>
          </p:cNvPr>
          <p:cNvSpPr txBox="1"/>
          <p:nvPr/>
        </p:nvSpPr>
        <p:spPr>
          <a:xfrm>
            <a:off x="5985887" y="3600204"/>
            <a:ext cx="5643212" cy="1323439"/>
          </a:xfrm>
          <a:prstGeom prst="rect">
            <a:avLst/>
          </a:prstGeom>
          <a:noFill/>
        </p:spPr>
        <p:txBody>
          <a:bodyPr wrap="square" rtlCol="0">
            <a:spAutoFit/>
          </a:bodyPr>
          <a:lstStyle/>
          <a:p>
            <a:r>
              <a:rPr lang="en-US" sz="1600" b="0" i="0" dirty="0">
                <a:solidFill>
                  <a:schemeClr val="bg1">
                    <a:lumMod val="85000"/>
                  </a:schemeClr>
                </a:solidFill>
                <a:effectLst/>
                <a:latin typeface="Montserrat Light" panose="00000400000000000000" pitchFamily="50" charset="0"/>
              </a:rPr>
              <a:t>Carbon’s unique ability to hold positive and negatively charged elements enables it to act as a middle link between soil and nitrogen molecules. This prevents you from losing a costly nitrogen application before your plants can use it.</a:t>
            </a:r>
            <a:endParaRPr lang="en-US" sz="1600" dirty="0">
              <a:solidFill>
                <a:schemeClr val="bg1">
                  <a:lumMod val="85000"/>
                </a:schemeClr>
              </a:solidFill>
              <a:latin typeface="Montserrat Light" panose="00000400000000000000" pitchFamily="50" charset="0"/>
              <a:ea typeface="Futura Medium" charset="0"/>
              <a:cs typeface="Futura Medium" charset="0"/>
            </a:endParaRPr>
          </a:p>
        </p:txBody>
      </p:sp>
    </p:spTree>
    <p:extLst>
      <p:ext uri="{BB962C8B-B14F-4D97-AF65-F5344CB8AC3E}">
        <p14:creationId xmlns:p14="http://schemas.microsoft.com/office/powerpoint/2010/main" val="3758049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8D789F6B-0DB8-4757-BA81-A16D495BB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5" y="4006"/>
            <a:ext cx="13154343" cy="6853994"/>
          </a:xfrm>
          <a:prstGeom prst="rect">
            <a:avLst/>
          </a:prstGeom>
        </p:spPr>
      </p:pic>
      <p:sp>
        <p:nvSpPr>
          <p:cNvPr id="26" name="Rectangle 25">
            <a:extLst>
              <a:ext uri="{FF2B5EF4-FFF2-40B4-BE49-F238E27FC236}">
                <a16:creationId xmlns:a16="http://schemas.microsoft.com/office/drawing/2014/main" id="{A615A162-FADD-47C5-B761-7F554165DA08}"/>
              </a:ext>
            </a:extLst>
          </p:cNvPr>
          <p:cNvSpPr/>
          <p:nvPr/>
        </p:nvSpPr>
        <p:spPr>
          <a:xfrm>
            <a:off x="5923799" y="2455032"/>
            <a:ext cx="6008879" cy="3251200"/>
          </a:xfrm>
          <a:prstGeom prst="rect">
            <a:avLst/>
          </a:prstGeom>
          <a:solidFill>
            <a:schemeClr val="tx1"/>
          </a:solidFill>
          <a:ln w="28575">
            <a:solidFill>
              <a:srgbClr val="B57F3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CBBFC98-AF8B-694A-A87F-F0CB17495CB1}"/>
              </a:ext>
            </a:extLst>
          </p:cNvPr>
          <p:cNvSpPr txBox="1"/>
          <p:nvPr/>
        </p:nvSpPr>
        <p:spPr>
          <a:xfrm>
            <a:off x="6141374" y="2740530"/>
            <a:ext cx="5187046" cy="830997"/>
          </a:xfrm>
          <a:prstGeom prst="rect">
            <a:avLst/>
          </a:prstGeom>
          <a:noFill/>
        </p:spPr>
        <p:txBody>
          <a:bodyPr wrap="square" rtlCol="0">
            <a:spAutoFit/>
          </a:bodyPr>
          <a:lstStyle/>
          <a:p>
            <a:r>
              <a:rPr lang="en-US" sz="2400" b="1" i="0" dirty="0">
                <a:solidFill>
                  <a:schemeClr val="bg1"/>
                </a:solidFill>
                <a:effectLst/>
                <a:latin typeface="Montserrat Light" pitchFamily="2" charset="77"/>
              </a:rPr>
              <a:t>Delivering a timely supply of oxygen for your microbes.</a:t>
            </a:r>
            <a:endParaRPr lang="en-US" sz="2400" b="1" i="0" dirty="0">
              <a:solidFill>
                <a:schemeClr val="bg1"/>
              </a:solidFill>
              <a:effectLst/>
              <a:latin typeface="Montserrat" panose="00000500000000000000" pitchFamily="50" charset="0"/>
            </a:endParaRPr>
          </a:p>
        </p:txBody>
      </p:sp>
      <p:sp>
        <p:nvSpPr>
          <p:cNvPr id="19" name="Freeform 18">
            <a:extLst>
              <a:ext uri="{FF2B5EF4-FFF2-40B4-BE49-F238E27FC236}">
                <a16:creationId xmlns:a16="http://schemas.microsoft.com/office/drawing/2014/main" id="{FE9BA4A7-A447-B54E-B3FB-EE9F0B2AD6D7}"/>
              </a:ext>
            </a:extLst>
          </p:cNvPr>
          <p:cNvSpPr/>
          <p:nvPr/>
        </p:nvSpPr>
        <p:spPr>
          <a:xfrm>
            <a:off x="-18854" y="-9427"/>
            <a:ext cx="12235992" cy="904973"/>
          </a:xfrm>
          <a:custGeom>
            <a:avLst/>
            <a:gdLst>
              <a:gd name="connsiteX0" fmla="*/ 12235992 w 12235992"/>
              <a:gd name="connsiteY0" fmla="*/ 904973 h 904973"/>
              <a:gd name="connsiteX1" fmla="*/ 8182466 w 12235992"/>
              <a:gd name="connsiteY1" fmla="*/ 904973 h 904973"/>
              <a:gd name="connsiteX2" fmla="*/ 7748833 w 12235992"/>
              <a:gd name="connsiteY2" fmla="*/ 188536 h 904973"/>
              <a:gd name="connsiteX3" fmla="*/ 0 w 12235992"/>
              <a:gd name="connsiteY3" fmla="*/ 188536 h 904973"/>
              <a:gd name="connsiteX4" fmla="*/ 0 w 12235992"/>
              <a:gd name="connsiteY4" fmla="*/ 0 h 904973"/>
              <a:gd name="connsiteX5" fmla="*/ 12226565 w 12235992"/>
              <a:gd name="connsiteY5" fmla="*/ 0 h 904973"/>
              <a:gd name="connsiteX6" fmla="*/ 12235992 w 12235992"/>
              <a:gd name="connsiteY6" fmla="*/ 904973 h 9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5992" h="904973">
                <a:moveTo>
                  <a:pt x="12235992" y="904973"/>
                </a:moveTo>
                <a:lnTo>
                  <a:pt x="8182466" y="904973"/>
                </a:lnTo>
                <a:lnTo>
                  <a:pt x="7748833" y="188536"/>
                </a:lnTo>
                <a:lnTo>
                  <a:pt x="0" y="188536"/>
                </a:lnTo>
                <a:lnTo>
                  <a:pt x="0" y="0"/>
                </a:lnTo>
                <a:lnTo>
                  <a:pt x="12226565" y="0"/>
                </a:lnTo>
                <a:cubicBezTo>
                  <a:pt x="12229707" y="301658"/>
                  <a:pt x="12232850" y="603315"/>
                  <a:pt x="12235992" y="90497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459CB407-B933-884F-86C1-CF4D902984BB}"/>
              </a:ext>
            </a:extLst>
          </p:cNvPr>
          <p:cNvSpPr txBox="1">
            <a:spLocks/>
          </p:cNvSpPr>
          <p:nvPr/>
        </p:nvSpPr>
        <p:spPr>
          <a:xfrm>
            <a:off x="9730050" y="6304126"/>
            <a:ext cx="1640265" cy="2639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1200" dirty="0">
                <a:solidFill>
                  <a:schemeClr val="bg1">
                    <a:lumMod val="65000"/>
                  </a:schemeClr>
                </a:solidFill>
                <a:latin typeface="Seravek Light" panose="020B0503040000020004" pitchFamily="34" charset="0"/>
                <a:ea typeface="Futura Medium" charset="0"/>
                <a:cs typeface="Futura Medium" charset="0"/>
              </a:rPr>
              <a:t>© </a:t>
            </a:r>
            <a:r>
              <a:rPr lang="en-US" sz="1200" dirty="0" err="1">
                <a:solidFill>
                  <a:schemeClr val="bg1">
                    <a:lumMod val="65000"/>
                  </a:schemeClr>
                </a:solidFill>
                <a:latin typeface="Seravek Light" panose="020B0503040000020004" pitchFamily="34" charset="0"/>
                <a:ea typeface="Futura Medium" charset="0"/>
                <a:cs typeface="Futura Medium" charset="0"/>
              </a:rPr>
              <a:t>CarbonWorks</a:t>
            </a:r>
            <a:r>
              <a:rPr lang="en-US" sz="1200" dirty="0">
                <a:solidFill>
                  <a:schemeClr val="bg1">
                    <a:lumMod val="65000"/>
                  </a:schemeClr>
                </a:solidFill>
                <a:latin typeface="Seravek Light" panose="020B0503040000020004" pitchFamily="34" charset="0"/>
                <a:ea typeface="Futura Medium" charset="0"/>
                <a:cs typeface="Futura Medium" charset="0"/>
              </a:rPr>
              <a:t> 2021</a:t>
            </a:r>
          </a:p>
        </p:txBody>
      </p:sp>
      <p:pic>
        <p:nvPicPr>
          <p:cNvPr id="9" name="Picture 8" descr="Logo&#10;&#10;Description automatically generated">
            <a:extLst>
              <a:ext uri="{FF2B5EF4-FFF2-40B4-BE49-F238E27FC236}">
                <a16:creationId xmlns:a16="http://schemas.microsoft.com/office/drawing/2014/main" id="{64281D37-F693-49C1-8E72-939C41DEA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430" y="226564"/>
            <a:ext cx="2278885" cy="432989"/>
          </a:xfrm>
          <a:prstGeom prst="rect">
            <a:avLst/>
          </a:prstGeom>
        </p:spPr>
      </p:pic>
      <p:sp>
        <p:nvSpPr>
          <p:cNvPr id="13" name="TextBox 12">
            <a:extLst>
              <a:ext uri="{FF2B5EF4-FFF2-40B4-BE49-F238E27FC236}">
                <a16:creationId xmlns:a16="http://schemas.microsoft.com/office/drawing/2014/main" id="{C8E4842A-57C1-45CC-8F52-2C9B2EFAC2B3}"/>
              </a:ext>
            </a:extLst>
          </p:cNvPr>
          <p:cNvSpPr txBox="1"/>
          <p:nvPr/>
        </p:nvSpPr>
        <p:spPr>
          <a:xfrm>
            <a:off x="6141374" y="3606676"/>
            <a:ext cx="5643212" cy="1815882"/>
          </a:xfrm>
          <a:prstGeom prst="rect">
            <a:avLst/>
          </a:prstGeom>
          <a:noFill/>
        </p:spPr>
        <p:txBody>
          <a:bodyPr wrap="square" rtlCol="0">
            <a:spAutoFit/>
          </a:bodyPr>
          <a:lstStyle/>
          <a:p>
            <a:r>
              <a:rPr lang="en-US" sz="1600" b="0" i="0" dirty="0">
                <a:solidFill>
                  <a:schemeClr val="bg1">
                    <a:lumMod val="85000"/>
                  </a:schemeClr>
                </a:solidFill>
                <a:effectLst/>
                <a:latin typeface="Montserrat Light" panose="00000400000000000000" pitchFamily="50" charset="0"/>
              </a:rPr>
              <a:t>Overly saturated soils are often the culprit behind yellow corn fields. Like us, the aerobic bacteria responsible for making nutrients available for your crop cannot survive without air. </a:t>
            </a:r>
            <a:r>
              <a:rPr lang="en-US" sz="1600" b="0" i="0" dirty="0" err="1">
                <a:solidFill>
                  <a:schemeClr val="bg1">
                    <a:lumMod val="85000"/>
                  </a:schemeClr>
                </a:solidFill>
                <a:effectLst/>
                <a:latin typeface="Montserrat Light" panose="00000400000000000000" pitchFamily="50" charset="0"/>
              </a:rPr>
              <a:t>CarbonWorks</a:t>
            </a:r>
            <a:r>
              <a:rPr lang="en-US" sz="1600" b="0" i="0" dirty="0">
                <a:solidFill>
                  <a:schemeClr val="bg1">
                    <a:lumMod val="85000"/>
                  </a:schemeClr>
                </a:solidFill>
                <a:effectLst/>
                <a:latin typeface="Montserrat Light" panose="00000400000000000000" pitchFamily="50" charset="0"/>
              </a:rPr>
              <a:t> Certain delivers a timely supply of oxygen that gives those crucial microbes a boost and greens up your corn fields faster.</a:t>
            </a:r>
            <a:endParaRPr lang="en-US" sz="1600" dirty="0">
              <a:solidFill>
                <a:schemeClr val="bg1">
                  <a:lumMod val="85000"/>
                </a:schemeClr>
              </a:solidFill>
              <a:latin typeface="Montserrat Light" panose="00000400000000000000" pitchFamily="50" charset="0"/>
              <a:ea typeface="Futura Medium" charset="0"/>
              <a:cs typeface="Futura Medium" charset="0"/>
            </a:endParaRPr>
          </a:p>
        </p:txBody>
      </p:sp>
    </p:spTree>
    <p:extLst>
      <p:ext uri="{BB962C8B-B14F-4D97-AF65-F5344CB8AC3E}">
        <p14:creationId xmlns:p14="http://schemas.microsoft.com/office/powerpoint/2010/main" val="102939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61616"/>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615A162-FADD-47C5-B761-7F554165DA08}"/>
              </a:ext>
            </a:extLst>
          </p:cNvPr>
          <p:cNvSpPr/>
          <p:nvPr/>
        </p:nvSpPr>
        <p:spPr>
          <a:xfrm>
            <a:off x="3961428" y="1066347"/>
            <a:ext cx="2367883" cy="3444693"/>
          </a:xfrm>
          <a:prstGeom prst="rect">
            <a:avLst/>
          </a:prstGeom>
          <a:solidFill>
            <a:srgbClr val="161616"/>
          </a:solidFill>
          <a:ln w="12700">
            <a:solidFill>
              <a:srgbClr val="B57F3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CBBFC98-AF8B-694A-A87F-F0CB17495CB1}"/>
              </a:ext>
            </a:extLst>
          </p:cNvPr>
          <p:cNvSpPr txBox="1"/>
          <p:nvPr/>
        </p:nvSpPr>
        <p:spPr>
          <a:xfrm>
            <a:off x="4306079" y="2318580"/>
            <a:ext cx="1692006" cy="369332"/>
          </a:xfrm>
          <a:prstGeom prst="rect">
            <a:avLst/>
          </a:prstGeom>
          <a:noFill/>
        </p:spPr>
        <p:txBody>
          <a:bodyPr wrap="square" rtlCol="0">
            <a:spAutoFit/>
          </a:bodyPr>
          <a:lstStyle/>
          <a:p>
            <a:r>
              <a:rPr lang="en-US" b="1" i="0" dirty="0">
                <a:solidFill>
                  <a:schemeClr val="bg1"/>
                </a:solidFill>
                <a:effectLst/>
                <a:latin typeface="Montserrat" panose="00000500000000000000" pitchFamily="50" charset="0"/>
              </a:rPr>
              <a:t>AMMONIUM</a:t>
            </a:r>
          </a:p>
        </p:txBody>
      </p:sp>
      <p:sp>
        <p:nvSpPr>
          <p:cNvPr id="19" name="Freeform 18">
            <a:extLst>
              <a:ext uri="{FF2B5EF4-FFF2-40B4-BE49-F238E27FC236}">
                <a16:creationId xmlns:a16="http://schemas.microsoft.com/office/drawing/2014/main" id="{FE9BA4A7-A447-B54E-B3FB-EE9F0B2AD6D7}"/>
              </a:ext>
            </a:extLst>
          </p:cNvPr>
          <p:cNvSpPr/>
          <p:nvPr/>
        </p:nvSpPr>
        <p:spPr>
          <a:xfrm>
            <a:off x="-18854" y="-9427"/>
            <a:ext cx="12235992" cy="904973"/>
          </a:xfrm>
          <a:custGeom>
            <a:avLst/>
            <a:gdLst>
              <a:gd name="connsiteX0" fmla="*/ 12235992 w 12235992"/>
              <a:gd name="connsiteY0" fmla="*/ 904973 h 904973"/>
              <a:gd name="connsiteX1" fmla="*/ 8182466 w 12235992"/>
              <a:gd name="connsiteY1" fmla="*/ 904973 h 904973"/>
              <a:gd name="connsiteX2" fmla="*/ 7748833 w 12235992"/>
              <a:gd name="connsiteY2" fmla="*/ 188536 h 904973"/>
              <a:gd name="connsiteX3" fmla="*/ 0 w 12235992"/>
              <a:gd name="connsiteY3" fmla="*/ 188536 h 904973"/>
              <a:gd name="connsiteX4" fmla="*/ 0 w 12235992"/>
              <a:gd name="connsiteY4" fmla="*/ 0 h 904973"/>
              <a:gd name="connsiteX5" fmla="*/ 12226565 w 12235992"/>
              <a:gd name="connsiteY5" fmla="*/ 0 h 904973"/>
              <a:gd name="connsiteX6" fmla="*/ 12235992 w 12235992"/>
              <a:gd name="connsiteY6" fmla="*/ 904973 h 9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5992" h="904973">
                <a:moveTo>
                  <a:pt x="12235992" y="904973"/>
                </a:moveTo>
                <a:lnTo>
                  <a:pt x="8182466" y="904973"/>
                </a:lnTo>
                <a:lnTo>
                  <a:pt x="7748833" y="188536"/>
                </a:lnTo>
                <a:lnTo>
                  <a:pt x="0" y="188536"/>
                </a:lnTo>
                <a:lnTo>
                  <a:pt x="0" y="0"/>
                </a:lnTo>
                <a:lnTo>
                  <a:pt x="12226565" y="0"/>
                </a:lnTo>
                <a:cubicBezTo>
                  <a:pt x="12229707" y="301658"/>
                  <a:pt x="12232850" y="603315"/>
                  <a:pt x="12235992" y="90497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459CB407-B933-884F-86C1-CF4D902984BB}"/>
              </a:ext>
            </a:extLst>
          </p:cNvPr>
          <p:cNvSpPr txBox="1">
            <a:spLocks/>
          </p:cNvSpPr>
          <p:nvPr/>
        </p:nvSpPr>
        <p:spPr>
          <a:xfrm>
            <a:off x="9730050" y="6304126"/>
            <a:ext cx="1640265" cy="2639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1200" dirty="0">
                <a:solidFill>
                  <a:schemeClr val="bg1">
                    <a:lumMod val="65000"/>
                  </a:schemeClr>
                </a:solidFill>
                <a:latin typeface="Seravek Light" panose="020B0503040000020004" pitchFamily="34" charset="0"/>
                <a:ea typeface="Futura Medium" charset="0"/>
                <a:cs typeface="Futura Medium" charset="0"/>
              </a:rPr>
              <a:t>© </a:t>
            </a:r>
            <a:r>
              <a:rPr lang="en-US" sz="1200" dirty="0" err="1">
                <a:solidFill>
                  <a:schemeClr val="bg1">
                    <a:lumMod val="65000"/>
                  </a:schemeClr>
                </a:solidFill>
                <a:latin typeface="Seravek Light" panose="020B0503040000020004" pitchFamily="34" charset="0"/>
                <a:ea typeface="Futura Medium" charset="0"/>
                <a:cs typeface="Futura Medium" charset="0"/>
              </a:rPr>
              <a:t>CarbonWorks</a:t>
            </a:r>
            <a:r>
              <a:rPr lang="en-US" sz="1200" dirty="0">
                <a:solidFill>
                  <a:schemeClr val="bg1">
                    <a:lumMod val="65000"/>
                  </a:schemeClr>
                </a:solidFill>
                <a:latin typeface="Seravek Light" panose="020B0503040000020004" pitchFamily="34" charset="0"/>
                <a:ea typeface="Futura Medium" charset="0"/>
                <a:cs typeface="Futura Medium" charset="0"/>
              </a:rPr>
              <a:t> 2021</a:t>
            </a:r>
          </a:p>
        </p:txBody>
      </p:sp>
      <p:pic>
        <p:nvPicPr>
          <p:cNvPr id="9" name="Picture 8" descr="Logo&#10;&#10;Description automatically generated">
            <a:extLst>
              <a:ext uri="{FF2B5EF4-FFF2-40B4-BE49-F238E27FC236}">
                <a16:creationId xmlns:a16="http://schemas.microsoft.com/office/drawing/2014/main" id="{64281D37-F693-49C1-8E72-939C41DEA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1430" y="226564"/>
            <a:ext cx="2278885" cy="432989"/>
          </a:xfrm>
          <a:prstGeom prst="rect">
            <a:avLst/>
          </a:prstGeom>
        </p:spPr>
      </p:pic>
      <p:sp>
        <p:nvSpPr>
          <p:cNvPr id="13" name="TextBox 12">
            <a:extLst>
              <a:ext uri="{FF2B5EF4-FFF2-40B4-BE49-F238E27FC236}">
                <a16:creationId xmlns:a16="http://schemas.microsoft.com/office/drawing/2014/main" id="{C8E4842A-57C1-45CC-8F52-2C9B2EFAC2B3}"/>
              </a:ext>
            </a:extLst>
          </p:cNvPr>
          <p:cNvSpPr txBox="1"/>
          <p:nvPr/>
        </p:nvSpPr>
        <p:spPr>
          <a:xfrm>
            <a:off x="4134086" y="2695158"/>
            <a:ext cx="2017126" cy="1815882"/>
          </a:xfrm>
          <a:prstGeom prst="rect">
            <a:avLst/>
          </a:prstGeom>
          <a:noFill/>
        </p:spPr>
        <p:txBody>
          <a:bodyPr wrap="square" rtlCol="0">
            <a:spAutoFit/>
          </a:bodyPr>
          <a:lstStyle/>
          <a:p>
            <a:pPr algn="ctr"/>
            <a:r>
              <a:rPr lang="en-US" sz="1600" b="0" i="0" dirty="0">
                <a:solidFill>
                  <a:schemeClr val="bg1">
                    <a:lumMod val="85000"/>
                  </a:schemeClr>
                </a:solidFill>
                <a:effectLst/>
                <a:latin typeface="Montserrat Light" panose="00000400000000000000" pitchFamily="50" charset="0"/>
              </a:rPr>
              <a:t>Initial form of many fertilizers. Readily converts to the nitrate form of nitrogen which can be easily lost.</a:t>
            </a:r>
            <a:endParaRPr lang="en-US" sz="1600" dirty="0">
              <a:solidFill>
                <a:schemeClr val="bg1">
                  <a:lumMod val="85000"/>
                </a:schemeClr>
              </a:solidFill>
              <a:latin typeface="Montserrat Light" panose="00000400000000000000" pitchFamily="50" charset="0"/>
              <a:ea typeface="Futura Medium" charset="0"/>
              <a:cs typeface="Futura Medium" charset="0"/>
            </a:endParaRPr>
          </a:p>
        </p:txBody>
      </p:sp>
      <p:sp>
        <p:nvSpPr>
          <p:cNvPr id="17" name="TextBox 16">
            <a:extLst>
              <a:ext uri="{FF2B5EF4-FFF2-40B4-BE49-F238E27FC236}">
                <a16:creationId xmlns:a16="http://schemas.microsoft.com/office/drawing/2014/main" id="{803BF4C4-1EBA-43DE-B181-092A6BA69125}"/>
              </a:ext>
            </a:extLst>
          </p:cNvPr>
          <p:cNvSpPr txBox="1"/>
          <p:nvPr/>
        </p:nvSpPr>
        <p:spPr>
          <a:xfrm>
            <a:off x="215650" y="1340760"/>
            <a:ext cx="3604510" cy="1938992"/>
          </a:xfrm>
          <a:prstGeom prst="rect">
            <a:avLst/>
          </a:prstGeom>
          <a:noFill/>
        </p:spPr>
        <p:txBody>
          <a:bodyPr wrap="square" rtlCol="0">
            <a:spAutoFit/>
          </a:bodyPr>
          <a:lstStyle/>
          <a:p>
            <a:r>
              <a:rPr lang="en-US" sz="4000" b="1" i="0" dirty="0">
                <a:solidFill>
                  <a:srgbClr val="FFFFFF"/>
                </a:solidFill>
                <a:effectLst/>
                <a:latin typeface="Montserrat" panose="00000500000000000000" pitchFamily="50" charset="0"/>
              </a:rPr>
              <a:t>Enhancing all 3 forms of nitrogen.</a:t>
            </a:r>
          </a:p>
        </p:txBody>
      </p:sp>
      <p:sp>
        <p:nvSpPr>
          <p:cNvPr id="18" name="Rectangle 17">
            <a:extLst>
              <a:ext uri="{FF2B5EF4-FFF2-40B4-BE49-F238E27FC236}">
                <a16:creationId xmlns:a16="http://schemas.microsoft.com/office/drawing/2014/main" id="{6D4EDE91-F471-4D7F-A12C-8FC73439E05C}"/>
              </a:ext>
            </a:extLst>
          </p:cNvPr>
          <p:cNvSpPr/>
          <p:nvPr/>
        </p:nvSpPr>
        <p:spPr>
          <a:xfrm>
            <a:off x="313129" y="1066347"/>
            <a:ext cx="2350792" cy="116840"/>
          </a:xfrm>
          <a:prstGeom prst="rect">
            <a:avLst/>
          </a:prstGeom>
          <a:solidFill>
            <a:srgbClr val="B57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E67226-C3AA-4880-8091-FDFBBE736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7072" y="1290743"/>
            <a:ext cx="928370" cy="928370"/>
          </a:xfrm>
          <a:prstGeom prst="rect">
            <a:avLst/>
          </a:prstGeom>
        </p:spPr>
      </p:pic>
      <p:sp>
        <p:nvSpPr>
          <p:cNvPr id="23" name="Rectangle 22">
            <a:extLst>
              <a:ext uri="{FF2B5EF4-FFF2-40B4-BE49-F238E27FC236}">
                <a16:creationId xmlns:a16="http://schemas.microsoft.com/office/drawing/2014/main" id="{AC9BBF83-06A1-448E-B567-858B4C92426D}"/>
              </a:ext>
            </a:extLst>
          </p:cNvPr>
          <p:cNvSpPr/>
          <p:nvPr/>
        </p:nvSpPr>
        <p:spPr>
          <a:xfrm>
            <a:off x="6442688" y="1066346"/>
            <a:ext cx="2367883" cy="3444693"/>
          </a:xfrm>
          <a:prstGeom prst="rect">
            <a:avLst/>
          </a:prstGeom>
          <a:solidFill>
            <a:srgbClr val="161616"/>
          </a:solidFill>
          <a:ln w="12700">
            <a:solidFill>
              <a:srgbClr val="B57F3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718259C-330F-473D-AB62-996B1C58F363}"/>
              </a:ext>
            </a:extLst>
          </p:cNvPr>
          <p:cNvSpPr txBox="1"/>
          <p:nvPr/>
        </p:nvSpPr>
        <p:spPr>
          <a:xfrm>
            <a:off x="7055358" y="2318580"/>
            <a:ext cx="1342581" cy="369332"/>
          </a:xfrm>
          <a:prstGeom prst="rect">
            <a:avLst/>
          </a:prstGeom>
          <a:noFill/>
        </p:spPr>
        <p:txBody>
          <a:bodyPr wrap="square" rtlCol="0">
            <a:spAutoFit/>
          </a:bodyPr>
          <a:lstStyle/>
          <a:p>
            <a:r>
              <a:rPr lang="en-US" b="1" i="0" dirty="0">
                <a:solidFill>
                  <a:schemeClr val="bg1"/>
                </a:solidFill>
                <a:effectLst/>
                <a:latin typeface="Montserrat" panose="00000500000000000000" pitchFamily="50" charset="0"/>
              </a:rPr>
              <a:t>NITRITE</a:t>
            </a:r>
          </a:p>
        </p:txBody>
      </p:sp>
      <p:sp>
        <p:nvSpPr>
          <p:cNvPr id="25" name="TextBox 24">
            <a:extLst>
              <a:ext uri="{FF2B5EF4-FFF2-40B4-BE49-F238E27FC236}">
                <a16:creationId xmlns:a16="http://schemas.microsoft.com/office/drawing/2014/main" id="{8CEAA861-F40B-4BE2-923A-4DAF53E61453}"/>
              </a:ext>
            </a:extLst>
          </p:cNvPr>
          <p:cNvSpPr txBox="1"/>
          <p:nvPr/>
        </p:nvSpPr>
        <p:spPr>
          <a:xfrm>
            <a:off x="6478966" y="2697915"/>
            <a:ext cx="2261332" cy="1815882"/>
          </a:xfrm>
          <a:prstGeom prst="rect">
            <a:avLst/>
          </a:prstGeom>
          <a:noFill/>
        </p:spPr>
        <p:txBody>
          <a:bodyPr wrap="square" rtlCol="0">
            <a:spAutoFit/>
          </a:bodyPr>
          <a:lstStyle/>
          <a:p>
            <a:pPr algn="ctr"/>
            <a:r>
              <a:rPr lang="en-US" sz="1600" b="0" i="0" dirty="0">
                <a:solidFill>
                  <a:schemeClr val="bg1">
                    <a:lumMod val="85000"/>
                  </a:schemeClr>
                </a:solidFill>
                <a:effectLst/>
                <a:latin typeface="Montserrat Light" panose="00000400000000000000" pitchFamily="50" charset="0"/>
              </a:rPr>
              <a:t>An intermediate step in the nitrogen conversion process that is NOT plant available but can be lost through leaching </a:t>
            </a:r>
            <a:endParaRPr lang="en-US" sz="1600" dirty="0">
              <a:solidFill>
                <a:schemeClr val="bg1">
                  <a:lumMod val="85000"/>
                </a:schemeClr>
              </a:solidFill>
              <a:latin typeface="Montserrat Light" panose="00000400000000000000" pitchFamily="50" charset="0"/>
              <a:ea typeface="Futura Medium" charset="0"/>
              <a:cs typeface="Futura Medium" charset="0"/>
            </a:endParaRPr>
          </a:p>
        </p:txBody>
      </p:sp>
      <p:pic>
        <p:nvPicPr>
          <p:cNvPr id="27" name="Picture 26">
            <a:extLst>
              <a:ext uri="{FF2B5EF4-FFF2-40B4-BE49-F238E27FC236}">
                <a16:creationId xmlns:a16="http://schemas.microsoft.com/office/drawing/2014/main" id="{7BAD06AF-A3B5-4A08-99EB-B755E3D07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384" y="1211453"/>
            <a:ext cx="1114281" cy="1114281"/>
          </a:xfrm>
          <a:prstGeom prst="rect">
            <a:avLst/>
          </a:prstGeom>
        </p:spPr>
      </p:pic>
      <p:sp>
        <p:nvSpPr>
          <p:cNvPr id="28" name="Rectangle 27">
            <a:extLst>
              <a:ext uri="{FF2B5EF4-FFF2-40B4-BE49-F238E27FC236}">
                <a16:creationId xmlns:a16="http://schemas.microsoft.com/office/drawing/2014/main" id="{23201C97-6ABE-4446-8A60-E6EFD5F418B8}"/>
              </a:ext>
            </a:extLst>
          </p:cNvPr>
          <p:cNvSpPr/>
          <p:nvPr/>
        </p:nvSpPr>
        <p:spPr>
          <a:xfrm>
            <a:off x="8898548" y="1056186"/>
            <a:ext cx="2367883" cy="3444693"/>
          </a:xfrm>
          <a:prstGeom prst="rect">
            <a:avLst/>
          </a:prstGeom>
          <a:solidFill>
            <a:srgbClr val="161616"/>
          </a:solidFill>
          <a:ln w="12700">
            <a:solidFill>
              <a:srgbClr val="B57F3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AC9FD6C-FD5A-4910-8BFD-FAD679143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0637" y="1308554"/>
            <a:ext cx="1022535" cy="919546"/>
          </a:xfrm>
          <a:prstGeom prst="rect">
            <a:avLst/>
          </a:prstGeom>
        </p:spPr>
      </p:pic>
      <p:sp>
        <p:nvSpPr>
          <p:cNvPr id="29" name="TextBox 28">
            <a:extLst>
              <a:ext uri="{FF2B5EF4-FFF2-40B4-BE49-F238E27FC236}">
                <a16:creationId xmlns:a16="http://schemas.microsoft.com/office/drawing/2014/main" id="{CBC19696-FB1A-481F-8DF8-B8678245CC2C}"/>
              </a:ext>
            </a:extLst>
          </p:cNvPr>
          <p:cNvSpPr txBox="1"/>
          <p:nvPr/>
        </p:nvSpPr>
        <p:spPr>
          <a:xfrm>
            <a:off x="9529692" y="2310256"/>
            <a:ext cx="1470925" cy="369332"/>
          </a:xfrm>
          <a:prstGeom prst="rect">
            <a:avLst/>
          </a:prstGeom>
          <a:noFill/>
        </p:spPr>
        <p:txBody>
          <a:bodyPr wrap="square" rtlCol="0">
            <a:spAutoFit/>
          </a:bodyPr>
          <a:lstStyle/>
          <a:p>
            <a:r>
              <a:rPr lang="en-US" b="1" i="0" dirty="0">
                <a:solidFill>
                  <a:schemeClr val="bg1"/>
                </a:solidFill>
                <a:effectLst/>
                <a:latin typeface="Montserrat" panose="00000500000000000000" pitchFamily="50" charset="0"/>
              </a:rPr>
              <a:t>NITRATE</a:t>
            </a:r>
          </a:p>
        </p:txBody>
      </p:sp>
      <p:sp>
        <p:nvSpPr>
          <p:cNvPr id="30" name="TextBox 29">
            <a:extLst>
              <a:ext uri="{FF2B5EF4-FFF2-40B4-BE49-F238E27FC236}">
                <a16:creationId xmlns:a16="http://schemas.microsoft.com/office/drawing/2014/main" id="{A3692FA1-F814-453E-9C6C-37D4341B41C3}"/>
              </a:ext>
            </a:extLst>
          </p:cNvPr>
          <p:cNvSpPr txBox="1"/>
          <p:nvPr/>
        </p:nvSpPr>
        <p:spPr>
          <a:xfrm>
            <a:off x="9011925" y="2683424"/>
            <a:ext cx="2159955" cy="1569660"/>
          </a:xfrm>
          <a:prstGeom prst="rect">
            <a:avLst/>
          </a:prstGeom>
          <a:noFill/>
        </p:spPr>
        <p:txBody>
          <a:bodyPr wrap="square" rtlCol="0">
            <a:spAutoFit/>
          </a:bodyPr>
          <a:lstStyle/>
          <a:p>
            <a:pPr algn="ctr"/>
            <a:r>
              <a:rPr lang="en-US" sz="1600" b="0" i="0" dirty="0">
                <a:solidFill>
                  <a:schemeClr val="bg1">
                    <a:lumMod val="85000"/>
                  </a:schemeClr>
                </a:solidFill>
                <a:effectLst/>
                <a:latin typeface="Montserrat Light" panose="00000400000000000000" pitchFamily="50" charset="0"/>
              </a:rPr>
              <a:t>A readily available form of nitrogen for plants but is the most easily lost through leaching and denitrification</a:t>
            </a:r>
            <a:endParaRPr lang="en-US" sz="1600" dirty="0">
              <a:solidFill>
                <a:schemeClr val="bg1">
                  <a:lumMod val="85000"/>
                </a:schemeClr>
              </a:solidFill>
              <a:latin typeface="Montserrat Light" panose="00000400000000000000" pitchFamily="50" charset="0"/>
              <a:ea typeface="Futura Medium" charset="0"/>
              <a:cs typeface="Futura Medium" charset="0"/>
            </a:endParaRPr>
          </a:p>
        </p:txBody>
      </p:sp>
      <p:sp>
        <p:nvSpPr>
          <p:cNvPr id="35" name="TextBox 34">
            <a:extLst>
              <a:ext uri="{FF2B5EF4-FFF2-40B4-BE49-F238E27FC236}">
                <a16:creationId xmlns:a16="http://schemas.microsoft.com/office/drawing/2014/main" id="{F0CB0FF6-60C1-467A-B89C-9ED3FF57FA97}"/>
              </a:ext>
            </a:extLst>
          </p:cNvPr>
          <p:cNvSpPr txBox="1"/>
          <p:nvPr/>
        </p:nvSpPr>
        <p:spPr>
          <a:xfrm>
            <a:off x="1250434" y="5103541"/>
            <a:ext cx="2891768" cy="1319464"/>
          </a:xfrm>
          <a:prstGeom prst="rect">
            <a:avLst/>
          </a:prstGeom>
          <a:noFill/>
        </p:spPr>
        <p:txBody>
          <a:bodyPr wrap="square" rtlCol="0">
            <a:spAutoFit/>
          </a:bodyPr>
          <a:lstStyle/>
          <a:p>
            <a:pPr algn="just">
              <a:lnSpc>
                <a:spcPct val="200000"/>
              </a:lnSpc>
            </a:pPr>
            <a:r>
              <a:rPr lang="en-US" sz="1400" b="1" i="0" dirty="0">
                <a:solidFill>
                  <a:schemeClr val="bg1"/>
                </a:solidFill>
                <a:effectLst/>
                <a:latin typeface="Montserrat" panose="00000500000000000000" pitchFamily="50" charset="0"/>
              </a:rPr>
              <a:t>Bactericides (Instinct)</a:t>
            </a:r>
          </a:p>
          <a:p>
            <a:pPr algn="just">
              <a:lnSpc>
                <a:spcPct val="200000"/>
              </a:lnSpc>
            </a:pPr>
            <a:r>
              <a:rPr lang="en-US" sz="1400" b="1" dirty="0">
                <a:solidFill>
                  <a:schemeClr val="bg1"/>
                </a:solidFill>
                <a:latin typeface="Montserrat" panose="00000500000000000000" pitchFamily="50" charset="0"/>
              </a:rPr>
              <a:t>Urease Inhibitors (</a:t>
            </a:r>
            <a:r>
              <a:rPr lang="en-US" sz="1400" b="1" dirty="0" err="1">
                <a:solidFill>
                  <a:schemeClr val="bg1"/>
                </a:solidFill>
                <a:latin typeface="Montserrat" panose="00000500000000000000" pitchFamily="50" charset="0"/>
              </a:rPr>
              <a:t>Agrotain</a:t>
            </a:r>
            <a:r>
              <a:rPr lang="en-US" sz="1400" b="1" dirty="0">
                <a:solidFill>
                  <a:schemeClr val="bg1"/>
                </a:solidFill>
                <a:latin typeface="Montserrat" panose="00000500000000000000" pitchFamily="50" charset="0"/>
              </a:rPr>
              <a:t>)</a:t>
            </a:r>
          </a:p>
          <a:p>
            <a:pPr algn="just">
              <a:lnSpc>
                <a:spcPct val="200000"/>
              </a:lnSpc>
            </a:pPr>
            <a:r>
              <a:rPr lang="en-US" sz="1400" b="1" i="0" dirty="0">
                <a:solidFill>
                  <a:schemeClr val="bg1"/>
                </a:solidFill>
                <a:effectLst/>
                <a:latin typeface="Montserrat" panose="00000500000000000000" pitchFamily="50" charset="0"/>
              </a:rPr>
              <a:t>Ammonium Thiosulfate</a:t>
            </a:r>
          </a:p>
        </p:txBody>
      </p:sp>
      <p:sp>
        <p:nvSpPr>
          <p:cNvPr id="36" name="TextBox 35">
            <a:extLst>
              <a:ext uri="{FF2B5EF4-FFF2-40B4-BE49-F238E27FC236}">
                <a16:creationId xmlns:a16="http://schemas.microsoft.com/office/drawing/2014/main" id="{AEEF360F-2D30-4B9C-8683-0C0FF341B500}"/>
              </a:ext>
            </a:extLst>
          </p:cNvPr>
          <p:cNvSpPr txBox="1"/>
          <p:nvPr/>
        </p:nvSpPr>
        <p:spPr>
          <a:xfrm>
            <a:off x="1250434" y="4446371"/>
            <a:ext cx="3055645" cy="509883"/>
          </a:xfrm>
          <a:prstGeom prst="rect">
            <a:avLst/>
          </a:prstGeom>
          <a:noFill/>
        </p:spPr>
        <p:txBody>
          <a:bodyPr wrap="square" rtlCol="0">
            <a:spAutoFit/>
          </a:bodyPr>
          <a:lstStyle/>
          <a:p>
            <a:pPr>
              <a:lnSpc>
                <a:spcPct val="200000"/>
              </a:lnSpc>
            </a:pPr>
            <a:r>
              <a:rPr lang="en-US" sz="1600" b="1" i="0" dirty="0" err="1">
                <a:solidFill>
                  <a:srgbClr val="B57F3D"/>
                </a:solidFill>
                <a:effectLst/>
                <a:latin typeface="Montserrat" panose="00000500000000000000" pitchFamily="50" charset="0"/>
              </a:rPr>
              <a:t>CarbonWorks</a:t>
            </a:r>
            <a:r>
              <a:rPr lang="en-US" sz="1600" b="1" i="0" dirty="0">
                <a:solidFill>
                  <a:srgbClr val="B57F3D"/>
                </a:solidFill>
                <a:effectLst/>
                <a:latin typeface="Montserrat" panose="00000500000000000000" pitchFamily="50" charset="0"/>
              </a:rPr>
              <a:t> </a:t>
            </a:r>
            <a:r>
              <a:rPr lang="en-US" sz="1600" b="1" i="0" dirty="0" err="1">
                <a:solidFill>
                  <a:srgbClr val="B57F3D"/>
                </a:solidFill>
                <a:effectLst/>
                <a:latin typeface="Montserrat" panose="00000500000000000000" pitchFamily="50" charset="0"/>
              </a:rPr>
              <a:t>CetaiN</a:t>
            </a:r>
            <a:endParaRPr lang="en-US" sz="1600" b="1" i="0" dirty="0">
              <a:solidFill>
                <a:srgbClr val="B57F3D"/>
              </a:solidFill>
              <a:effectLst/>
              <a:latin typeface="Montserrat" panose="00000500000000000000" pitchFamily="50" charset="0"/>
            </a:endParaRPr>
          </a:p>
        </p:txBody>
      </p:sp>
      <p:pic>
        <p:nvPicPr>
          <p:cNvPr id="38" name="Picture 37" descr="Icon&#10;&#10;Description automatically generated">
            <a:extLst>
              <a:ext uri="{FF2B5EF4-FFF2-40B4-BE49-F238E27FC236}">
                <a16:creationId xmlns:a16="http://schemas.microsoft.com/office/drawing/2014/main" id="{257407EC-16B2-42FC-9B5A-8080BF431D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2789" y="4518286"/>
            <a:ext cx="2458585" cy="711233"/>
          </a:xfrm>
          <a:prstGeom prst="rect">
            <a:avLst/>
          </a:prstGeom>
        </p:spPr>
      </p:pic>
      <p:pic>
        <p:nvPicPr>
          <p:cNvPr id="39" name="Picture 38" descr="Icon&#10;&#10;Description automatically generated">
            <a:extLst>
              <a:ext uri="{FF2B5EF4-FFF2-40B4-BE49-F238E27FC236}">
                <a16:creationId xmlns:a16="http://schemas.microsoft.com/office/drawing/2014/main" id="{C9E3FEF6-DF89-4B2C-8BF3-B643443346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7336" y="4518286"/>
            <a:ext cx="2458585" cy="711233"/>
          </a:xfrm>
          <a:prstGeom prst="rect">
            <a:avLst/>
          </a:prstGeom>
        </p:spPr>
      </p:pic>
      <p:pic>
        <p:nvPicPr>
          <p:cNvPr id="40" name="Picture 39" descr="Icon&#10;&#10;Description automatically generated">
            <a:extLst>
              <a:ext uri="{FF2B5EF4-FFF2-40B4-BE49-F238E27FC236}">
                <a16:creationId xmlns:a16="http://schemas.microsoft.com/office/drawing/2014/main" id="{71F44B74-9B9F-46E8-A18F-EA5AC24C58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2331" y="4518286"/>
            <a:ext cx="2458585" cy="711233"/>
          </a:xfrm>
          <a:prstGeom prst="rect">
            <a:avLst/>
          </a:prstGeom>
        </p:spPr>
      </p:pic>
      <p:pic>
        <p:nvPicPr>
          <p:cNvPr id="42" name="Picture 41">
            <a:extLst>
              <a:ext uri="{FF2B5EF4-FFF2-40B4-BE49-F238E27FC236}">
                <a16:creationId xmlns:a16="http://schemas.microsoft.com/office/drawing/2014/main" id="{7231C8CF-5EA7-4CE2-9CFA-0102C307DD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3566" y="5234008"/>
            <a:ext cx="396274" cy="342930"/>
          </a:xfrm>
          <a:prstGeom prst="rect">
            <a:avLst/>
          </a:prstGeom>
        </p:spPr>
      </p:pic>
      <p:pic>
        <p:nvPicPr>
          <p:cNvPr id="44" name="Picture 43">
            <a:extLst>
              <a:ext uri="{FF2B5EF4-FFF2-40B4-BE49-F238E27FC236}">
                <a16:creationId xmlns:a16="http://schemas.microsoft.com/office/drawing/2014/main" id="{30A373B4-B42B-45B2-9260-55223C64FF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4512" y="5224327"/>
            <a:ext cx="396274" cy="342930"/>
          </a:xfrm>
          <a:prstGeom prst="rect">
            <a:avLst/>
          </a:prstGeom>
        </p:spPr>
      </p:pic>
      <p:pic>
        <p:nvPicPr>
          <p:cNvPr id="45" name="Picture 44">
            <a:extLst>
              <a:ext uri="{FF2B5EF4-FFF2-40B4-BE49-F238E27FC236}">
                <a16:creationId xmlns:a16="http://schemas.microsoft.com/office/drawing/2014/main" id="{2E4702A6-6CDE-4099-89B9-51A9F0E34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4512" y="5633270"/>
            <a:ext cx="396274" cy="342930"/>
          </a:xfrm>
          <a:prstGeom prst="rect">
            <a:avLst/>
          </a:prstGeom>
        </p:spPr>
      </p:pic>
      <p:pic>
        <p:nvPicPr>
          <p:cNvPr id="46" name="Picture 45">
            <a:extLst>
              <a:ext uri="{FF2B5EF4-FFF2-40B4-BE49-F238E27FC236}">
                <a16:creationId xmlns:a16="http://schemas.microsoft.com/office/drawing/2014/main" id="{D790AF5A-E720-443F-9F63-DB2419D84D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4512" y="6040962"/>
            <a:ext cx="396274" cy="342930"/>
          </a:xfrm>
          <a:prstGeom prst="rect">
            <a:avLst/>
          </a:prstGeom>
        </p:spPr>
      </p:pic>
      <p:pic>
        <p:nvPicPr>
          <p:cNvPr id="47" name="Picture 46">
            <a:extLst>
              <a:ext uri="{FF2B5EF4-FFF2-40B4-BE49-F238E27FC236}">
                <a16:creationId xmlns:a16="http://schemas.microsoft.com/office/drawing/2014/main" id="{AB751B3B-6B11-4CA5-9306-27F0F0B52D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3566" y="5637475"/>
            <a:ext cx="396274" cy="342930"/>
          </a:xfrm>
          <a:prstGeom prst="rect">
            <a:avLst/>
          </a:prstGeom>
        </p:spPr>
      </p:pic>
      <p:pic>
        <p:nvPicPr>
          <p:cNvPr id="48" name="Picture 47">
            <a:extLst>
              <a:ext uri="{FF2B5EF4-FFF2-40B4-BE49-F238E27FC236}">
                <a16:creationId xmlns:a16="http://schemas.microsoft.com/office/drawing/2014/main" id="{4BC9B90F-1A76-44DD-984A-AB4A9A6E4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1495" y="6040942"/>
            <a:ext cx="396274" cy="342930"/>
          </a:xfrm>
          <a:prstGeom prst="rect">
            <a:avLst/>
          </a:prstGeom>
        </p:spPr>
      </p:pic>
      <p:pic>
        <p:nvPicPr>
          <p:cNvPr id="49" name="Picture 48">
            <a:extLst>
              <a:ext uri="{FF2B5EF4-FFF2-40B4-BE49-F238E27FC236}">
                <a16:creationId xmlns:a16="http://schemas.microsoft.com/office/drawing/2014/main" id="{A37ED3CF-6208-40A6-8B5A-6CE1260ED6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8478" y="5229803"/>
            <a:ext cx="396274" cy="342930"/>
          </a:xfrm>
          <a:prstGeom prst="rect">
            <a:avLst/>
          </a:prstGeom>
        </p:spPr>
      </p:pic>
      <p:pic>
        <p:nvPicPr>
          <p:cNvPr id="50" name="Picture 49">
            <a:extLst>
              <a:ext uri="{FF2B5EF4-FFF2-40B4-BE49-F238E27FC236}">
                <a16:creationId xmlns:a16="http://schemas.microsoft.com/office/drawing/2014/main" id="{08D69FA4-C3AA-430C-9B86-CA7248744C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8478" y="5633270"/>
            <a:ext cx="396274" cy="342930"/>
          </a:xfrm>
          <a:prstGeom prst="rect">
            <a:avLst/>
          </a:prstGeom>
        </p:spPr>
      </p:pic>
      <p:pic>
        <p:nvPicPr>
          <p:cNvPr id="51" name="Picture 50">
            <a:extLst>
              <a:ext uri="{FF2B5EF4-FFF2-40B4-BE49-F238E27FC236}">
                <a16:creationId xmlns:a16="http://schemas.microsoft.com/office/drawing/2014/main" id="{267D686B-F54C-4E69-836E-0026C6168F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96407" y="6036737"/>
            <a:ext cx="396274" cy="342930"/>
          </a:xfrm>
          <a:prstGeom prst="rect">
            <a:avLst/>
          </a:prstGeom>
        </p:spPr>
      </p:pic>
    </p:spTree>
    <p:extLst>
      <p:ext uri="{BB962C8B-B14F-4D97-AF65-F5344CB8AC3E}">
        <p14:creationId xmlns:p14="http://schemas.microsoft.com/office/powerpoint/2010/main" val="2393909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7F9"/>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D088A3-B960-4BF2-A8A5-81B980F20CF7}"/>
              </a:ext>
            </a:extLst>
          </p:cNvPr>
          <p:cNvSpPr/>
          <p:nvPr/>
        </p:nvSpPr>
        <p:spPr>
          <a:xfrm>
            <a:off x="520117" y="5230101"/>
            <a:ext cx="5275935" cy="12119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62E937C8-2B02-4C5B-BA4B-3B54F436CB5A}"/>
              </a:ext>
            </a:extLst>
          </p:cNvPr>
          <p:cNvSpPr txBox="1"/>
          <p:nvPr/>
        </p:nvSpPr>
        <p:spPr>
          <a:xfrm>
            <a:off x="6386766" y="4794483"/>
            <a:ext cx="1406573" cy="923330"/>
          </a:xfrm>
          <a:prstGeom prst="rect">
            <a:avLst/>
          </a:prstGeom>
          <a:noFill/>
        </p:spPr>
        <p:txBody>
          <a:bodyPr wrap="square" rtlCol="0">
            <a:spAutoFit/>
          </a:bodyPr>
          <a:lstStyle/>
          <a:p>
            <a:pPr algn="l"/>
            <a:r>
              <a:rPr lang="en-US" sz="5400" b="1" i="0" dirty="0">
                <a:solidFill>
                  <a:schemeClr val="bg2">
                    <a:lumMod val="90000"/>
                  </a:schemeClr>
                </a:solidFill>
                <a:effectLst/>
                <a:latin typeface="Montserrat" panose="00000500000000000000" pitchFamily="50" charset="0"/>
              </a:rPr>
              <a:t>NO</a:t>
            </a:r>
          </a:p>
        </p:txBody>
      </p:sp>
      <p:sp>
        <p:nvSpPr>
          <p:cNvPr id="19" name="Freeform 18">
            <a:extLst>
              <a:ext uri="{FF2B5EF4-FFF2-40B4-BE49-F238E27FC236}">
                <a16:creationId xmlns:a16="http://schemas.microsoft.com/office/drawing/2014/main" id="{FE9BA4A7-A447-B54E-B3FB-EE9F0B2AD6D7}"/>
              </a:ext>
            </a:extLst>
          </p:cNvPr>
          <p:cNvSpPr/>
          <p:nvPr/>
        </p:nvSpPr>
        <p:spPr>
          <a:xfrm>
            <a:off x="-18854" y="-9427"/>
            <a:ext cx="12235992" cy="904973"/>
          </a:xfrm>
          <a:custGeom>
            <a:avLst/>
            <a:gdLst>
              <a:gd name="connsiteX0" fmla="*/ 12235992 w 12235992"/>
              <a:gd name="connsiteY0" fmla="*/ 904973 h 904973"/>
              <a:gd name="connsiteX1" fmla="*/ 8182466 w 12235992"/>
              <a:gd name="connsiteY1" fmla="*/ 904973 h 904973"/>
              <a:gd name="connsiteX2" fmla="*/ 7748833 w 12235992"/>
              <a:gd name="connsiteY2" fmla="*/ 188536 h 904973"/>
              <a:gd name="connsiteX3" fmla="*/ 0 w 12235992"/>
              <a:gd name="connsiteY3" fmla="*/ 188536 h 904973"/>
              <a:gd name="connsiteX4" fmla="*/ 0 w 12235992"/>
              <a:gd name="connsiteY4" fmla="*/ 0 h 904973"/>
              <a:gd name="connsiteX5" fmla="*/ 12226565 w 12235992"/>
              <a:gd name="connsiteY5" fmla="*/ 0 h 904973"/>
              <a:gd name="connsiteX6" fmla="*/ 12235992 w 12235992"/>
              <a:gd name="connsiteY6" fmla="*/ 904973 h 9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5992" h="904973">
                <a:moveTo>
                  <a:pt x="12235992" y="904973"/>
                </a:moveTo>
                <a:lnTo>
                  <a:pt x="8182466" y="904973"/>
                </a:lnTo>
                <a:lnTo>
                  <a:pt x="7748833" y="188536"/>
                </a:lnTo>
                <a:lnTo>
                  <a:pt x="0" y="188536"/>
                </a:lnTo>
                <a:lnTo>
                  <a:pt x="0" y="0"/>
                </a:lnTo>
                <a:lnTo>
                  <a:pt x="12226565" y="0"/>
                </a:lnTo>
                <a:cubicBezTo>
                  <a:pt x="12229707" y="301658"/>
                  <a:pt x="12232850" y="603315"/>
                  <a:pt x="12235992" y="90497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459CB407-B933-884F-86C1-CF4D902984BB}"/>
              </a:ext>
            </a:extLst>
          </p:cNvPr>
          <p:cNvSpPr txBox="1">
            <a:spLocks/>
          </p:cNvSpPr>
          <p:nvPr/>
        </p:nvSpPr>
        <p:spPr>
          <a:xfrm>
            <a:off x="9730050" y="6304126"/>
            <a:ext cx="1640265" cy="2639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1200" dirty="0">
                <a:solidFill>
                  <a:schemeClr val="bg1">
                    <a:lumMod val="65000"/>
                  </a:schemeClr>
                </a:solidFill>
                <a:latin typeface="Seravek Light" panose="020B0503040000020004" pitchFamily="34" charset="0"/>
                <a:ea typeface="Futura Medium" charset="0"/>
                <a:cs typeface="Futura Medium" charset="0"/>
              </a:rPr>
              <a:t>© </a:t>
            </a:r>
            <a:r>
              <a:rPr lang="en-US" sz="1200" dirty="0" err="1">
                <a:solidFill>
                  <a:schemeClr val="bg1">
                    <a:lumMod val="65000"/>
                  </a:schemeClr>
                </a:solidFill>
                <a:latin typeface="Seravek Light" panose="020B0503040000020004" pitchFamily="34" charset="0"/>
                <a:ea typeface="Futura Medium" charset="0"/>
                <a:cs typeface="Futura Medium" charset="0"/>
              </a:rPr>
              <a:t>CarbonWorks</a:t>
            </a:r>
            <a:r>
              <a:rPr lang="en-US" sz="1200" dirty="0">
                <a:solidFill>
                  <a:schemeClr val="bg1">
                    <a:lumMod val="65000"/>
                  </a:schemeClr>
                </a:solidFill>
                <a:latin typeface="Seravek Light" panose="020B0503040000020004" pitchFamily="34" charset="0"/>
                <a:ea typeface="Futura Medium" charset="0"/>
                <a:cs typeface="Futura Medium" charset="0"/>
              </a:rPr>
              <a:t> 2021</a:t>
            </a:r>
          </a:p>
        </p:txBody>
      </p:sp>
      <p:pic>
        <p:nvPicPr>
          <p:cNvPr id="9" name="Picture 8" descr="Logo&#10;&#10;Description automatically generated">
            <a:extLst>
              <a:ext uri="{FF2B5EF4-FFF2-40B4-BE49-F238E27FC236}">
                <a16:creationId xmlns:a16="http://schemas.microsoft.com/office/drawing/2014/main" id="{64281D37-F693-49C1-8E72-939C41DEA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1430" y="226564"/>
            <a:ext cx="2278885" cy="432989"/>
          </a:xfrm>
          <a:prstGeom prst="rect">
            <a:avLst/>
          </a:prstGeom>
        </p:spPr>
      </p:pic>
      <p:sp>
        <p:nvSpPr>
          <p:cNvPr id="33" name="TextBox 32">
            <a:extLst>
              <a:ext uri="{FF2B5EF4-FFF2-40B4-BE49-F238E27FC236}">
                <a16:creationId xmlns:a16="http://schemas.microsoft.com/office/drawing/2014/main" id="{5B1D0DE1-56F5-4B0C-B184-D09DC17A6B75}"/>
              </a:ext>
            </a:extLst>
          </p:cNvPr>
          <p:cNvSpPr txBox="1"/>
          <p:nvPr/>
        </p:nvSpPr>
        <p:spPr>
          <a:xfrm>
            <a:off x="1914582" y="1315964"/>
            <a:ext cx="7606566" cy="1077218"/>
          </a:xfrm>
          <a:prstGeom prst="rect">
            <a:avLst/>
          </a:prstGeom>
          <a:noFill/>
        </p:spPr>
        <p:txBody>
          <a:bodyPr wrap="square" rtlCol="0">
            <a:spAutoFit/>
          </a:bodyPr>
          <a:lstStyle/>
          <a:p>
            <a:pPr algn="ctr"/>
            <a:r>
              <a:rPr lang="en-US" sz="2400" b="0" i="0" dirty="0">
                <a:solidFill>
                  <a:srgbClr val="252525"/>
                </a:solidFill>
                <a:effectLst/>
                <a:latin typeface="Montserrat" panose="00000500000000000000" pitchFamily="50" charset="0"/>
              </a:rPr>
              <a:t>Your UAN nitrogen is</a:t>
            </a:r>
          </a:p>
          <a:p>
            <a:pPr algn="ctr"/>
            <a:r>
              <a:rPr lang="en-US" sz="4000" b="1" i="0" dirty="0">
                <a:effectLst/>
                <a:latin typeface="Montserrat" panose="00000500000000000000" pitchFamily="50" charset="0"/>
              </a:rPr>
              <a:t>100% in need of protection.</a:t>
            </a:r>
            <a:endParaRPr lang="en-US" sz="4000" b="0" i="0" dirty="0">
              <a:effectLst/>
              <a:latin typeface="Montserrat" panose="00000500000000000000" pitchFamily="50" charset="0"/>
            </a:endParaRPr>
          </a:p>
        </p:txBody>
      </p:sp>
      <p:sp>
        <p:nvSpPr>
          <p:cNvPr id="34" name="Rectangle 33">
            <a:extLst>
              <a:ext uri="{FF2B5EF4-FFF2-40B4-BE49-F238E27FC236}">
                <a16:creationId xmlns:a16="http://schemas.microsoft.com/office/drawing/2014/main" id="{59160019-28C0-4A78-8584-4AB4C24CC7D4}"/>
              </a:ext>
            </a:extLst>
          </p:cNvPr>
          <p:cNvSpPr/>
          <p:nvPr/>
        </p:nvSpPr>
        <p:spPr>
          <a:xfrm>
            <a:off x="4542469" y="929642"/>
            <a:ext cx="2350792" cy="116840"/>
          </a:xfrm>
          <a:prstGeom prst="rect">
            <a:avLst/>
          </a:prstGeom>
          <a:solidFill>
            <a:srgbClr val="B57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D822791-3E0A-47DB-B59C-A4624E033AFA}"/>
              </a:ext>
            </a:extLst>
          </p:cNvPr>
          <p:cNvSpPr txBox="1"/>
          <p:nvPr/>
        </p:nvSpPr>
        <p:spPr>
          <a:xfrm>
            <a:off x="452788" y="2662664"/>
            <a:ext cx="5187046" cy="830997"/>
          </a:xfrm>
          <a:prstGeom prst="rect">
            <a:avLst/>
          </a:prstGeom>
          <a:noFill/>
        </p:spPr>
        <p:txBody>
          <a:bodyPr wrap="square" rtlCol="0">
            <a:spAutoFit/>
          </a:bodyPr>
          <a:lstStyle/>
          <a:p>
            <a:pPr algn="l"/>
            <a:r>
              <a:rPr lang="en-US" sz="2400" b="1" i="0" dirty="0" err="1">
                <a:solidFill>
                  <a:srgbClr val="333333"/>
                </a:solidFill>
                <a:effectLst/>
                <a:latin typeface="Montserrat" panose="00000500000000000000" pitchFamily="50" charset="0"/>
              </a:rPr>
              <a:t>CarbonWorks</a:t>
            </a:r>
            <a:r>
              <a:rPr lang="en-US" sz="2400" b="1" i="0" dirty="0">
                <a:solidFill>
                  <a:srgbClr val="333333"/>
                </a:solidFill>
                <a:effectLst/>
                <a:latin typeface="Montserrat" panose="00000500000000000000" pitchFamily="50" charset="0"/>
              </a:rPr>
              <a:t> </a:t>
            </a:r>
            <a:r>
              <a:rPr lang="en-US" sz="2400" b="1" i="0" dirty="0" err="1">
                <a:solidFill>
                  <a:srgbClr val="333333"/>
                </a:solidFill>
                <a:effectLst/>
                <a:latin typeface="Montserrat" panose="00000500000000000000" pitchFamily="50" charset="0"/>
              </a:rPr>
              <a:t>CetaiN</a:t>
            </a:r>
            <a:r>
              <a:rPr lang="en-US" sz="2400" b="1" i="0" dirty="0">
                <a:solidFill>
                  <a:srgbClr val="333333"/>
                </a:solidFill>
                <a:effectLst/>
                <a:latin typeface="Montserrat" panose="00000500000000000000" pitchFamily="50" charset="0"/>
              </a:rPr>
              <a:t> protects all of your UAN.</a:t>
            </a:r>
          </a:p>
        </p:txBody>
      </p:sp>
      <p:sp>
        <p:nvSpPr>
          <p:cNvPr id="41" name="TextBox 40">
            <a:extLst>
              <a:ext uri="{FF2B5EF4-FFF2-40B4-BE49-F238E27FC236}">
                <a16:creationId xmlns:a16="http://schemas.microsoft.com/office/drawing/2014/main" id="{168AE888-B9CB-4C7F-9854-CAC9355B5DB9}"/>
              </a:ext>
            </a:extLst>
          </p:cNvPr>
          <p:cNvSpPr txBox="1"/>
          <p:nvPr/>
        </p:nvSpPr>
        <p:spPr>
          <a:xfrm>
            <a:off x="452788" y="3528810"/>
            <a:ext cx="5643212" cy="1525546"/>
          </a:xfrm>
          <a:prstGeom prst="rect">
            <a:avLst/>
          </a:prstGeom>
          <a:noFill/>
        </p:spPr>
        <p:txBody>
          <a:bodyPr wrap="square" rtlCol="0">
            <a:spAutoFit/>
          </a:bodyPr>
          <a:lstStyle/>
          <a:p>
            <a:pPr>
              <a:lnSpc>
                <a:spcPct val="150000"/>
              </a:lnSpc>
            </a:pPr>
            <a:r>
              <a:rPr lang="en-US" sz="1600" b="0" i="0" dirty="0">
                <a:solidFill>
                  <a:srgbClr val="333333"/>
                </a:solidFill>
                <a:effectLst/>
                <a:latin typeface="Montserrat Light" panose="00000400000000000000" pitchFamily="50" charset="0"/>
              </a:rPr>
              <a:t>UAN 28% and 32% contains 3 forms of nitrogen so it is subject to all 3 forms of nitrogen loss. </a:t>
            </a:r>
            <a:r>
              <a:rPr lang="en-US" sz="1600" b="0" i="0" dirty="0" err="1">
                <a:solidFill>
                  <a:srgbClr val="333333"/>
                </a:solidFill>
                <a:effectLst/>
                <a:latin typeface="Montserrat Light" panose="00000400000000000000" pitchFamily="50" charset="0"/>
              </a:rPr>
              <a:t>CarbonWorks</a:t>
            </a:r>
            <a:r>
              <a:rPr lang="en-US" sz="1600" b="0" i="0" dirty="0">
                <a:solidFill>
                  <a:srgbClr val="333333"/>
                </a:solidFill>
                <a:effectLst/>
                <a:latin typeface="Montserrat Light" panose="00000400000000000000" pitchFamily="50" charset="0"/>
              </a:rPr>
              <a:t> </a:t>
            </a:r>
            <a:r>
              <a:rPr lang="en-US" sz="1600" b="0" i="0" dirty="0" err="1">
                <a:solidFill>
                  <a:srgbClr val="333333"/>
                </a:solidFill>
                <a:effectLst/>
                <a:latin typeface="Montserrat Light" panose="00000400000000000000" pitchFamily="50" charset="0"/>
              </a:rPr>
              <a:t>CetaiN</a:t>
            </a:r>
            <a:r>
              <a:rPr lang="en-US" sz="1600" b="0" i="0" dirty="0">
                <a:solidFill>
                  <a:srgbClr val="333333"/>
                </a:solidFill>
                <a:effectLst/>
                <a:latin typeface="Montserrat Light" panose="00000400000000000000" pitchFamily="50" charset="0"/>
              </a:rPr>
              <a:t> gives you the most complete protection by holding all 3 forms of nitrogen in the soil.</a:t>
            </a:r>
            <a:endParaRPr lang="en-US" sz="1600" dirty="0">
              <a:latin typeface="Montserrat Light" panose="00000400000000000000" pitchFamily="50" charset="0"/>
              <a:ea typeface="Futura Medium" charset="0"/>
              <a:cs typeface="Futura Medium" charset="0"/>
            </a:endParaRPr>
          </a:p>
        </p:txBody>
      </p:sp>
      <p:sp>
        <p:nvSpPr>
          <p:cNvPr id="43" name="TextBox 42">
            <a:extLst>
              <a:ext uri="{FF2B5EF4-FFF2-40B4-BE49-F238E27FC236}">
                <a16:creationId xmlns:a16="http://schemas.microsoft.com/office/drawing/2014/main" id="{7E2FFA0B-87DB-4522-A949-8CA9B7FF86C8}"/>
              </a:ext>
            </a:extLst>
          </p:cNvPr>
          <p:cNvSpPr txBox="1"/>
          <p:nvPr/>
        </p:nvSpPr>
        <p:spPr>
          <a:xfrm>
            <a:off x="6426787" y="2590651"/>
            <a:ext cx="1406573" cy="923330"/>
          </a:xfrm>
          <a:prstGeom prst="rect">
            <a:avLst/>
          </a:prstGeom>
          <a:noFill/>
        </p:spPr>
        <p:txBody>
          <a:bodyPr wrap="square" rtlCol="0">
            <a:spAutoFit/>
          </a:bodyPr>
          <a:lstStyle/>
          <a:p>
            <a:pPr algn="l"/>
            <a:r>
              <a:rPr lang="en-US" sz="5400" b="1" i="0" dirty="0">
                <a:solidFill>
                  <a:schemeClr val="bg2">
                    <a:lumMod val="90000"/>
                  </a:schemeClr>
                </a:solidFill>
                <a:effectLst/>
                <a:latin typeface="Montserrat" panose="00000500000000000000" pitchFamily="50" charset="0"/>
              </a:rPr>
              <a:t>NH</a:t>
            </a:r>
          </a:p>
        </p:txBody>
      </p:sp>
      <p:sp>
        <p:nvSpPr>
          <p:cNvPr id="52" name="TextBox 51">
            <a:extLst>
              <a:ext uri="{FF2B5EF4-FFF2-40B4-BE49-F238E27FC236}">
                <a16:creationId xmlns:a16="http://schemas.microsoft.com/office/drawing/2014/main" id="{CF0161CB-ABE5-40CD-893E-0B7C1CD3D73B}"/>
              </a:ext>
            </a:extLst>
          </p:cNvPr>
          <p:cNvSpPr txBox="1"/>
          <p:nvPr/>
        </p:nvSpPr>
        <p:spPr>
          <a:xfrm>
            <a:off x="6273341" y="3159886"/>
            <a:ext cx="716740" cy="318535"/>
          </a:xfrm>
          <a:prstGeom prst="rect">
            <a:avLst/>
          </a:prstGeom>
          <a:noFill/>
        </p:spPr>
        <p:txBody>
          <a:bodyPr wrap="square" rtlCol="0">
            <a:spAutoFit/>
          </a:bodyPr>
          <a:lstStyle/>
          <a:p>
            <a:pPr algn="l"/>
            <a:r>
              <a:rPr lang="en-US" sz="1400" b="1" i="0" dirty="0">
                <a:solidFill>
                  <a:srgbClr val="B57F3D"/>
                </a:solidFill>
                <a:effectLst/>
                <a:latin typeface="Montserrat" panose="00000500000000000000" pitchFamily="50" charset="0"/>
              </a:rPr>
              <a:t>UREA</a:t>
            </a:r>
          </a:p>
        </p:txBody>
      </p:sp>
      <p:sp>
        <p:nvSpPr>
          <p:cNvPr id="53" name="TextBox 52">
            <a:extLst>
              <a:ext uri="{FF2B5EF4-FFF2-40B4-BE49-F238E27FC236}">
                <a16:creationId xmlns:a16="http://schemas.microsoft.com/office/drawing/2014/main" id="{7BC5E7AD-A6B7-483D-858B-32644A70BDDF}"/>
              </a:ext>
            </a:extLst>
          </p:cNvPr>
          <p:cNvSpPr txBox="1"/>
          <p:nvPr/>
        </p:nvSpPr>
        <p:spPr>
          <a:xfrm>
            <a:off x="7581374" y="3031996"/>
            <a:ext cx="593773" cy="523220"/>
          </a:xfrm>
          <a:prstGeom prst="rect">
            <a:avLst/>
          </a:prstGeom>
          <a:noFill/>
        </p:spPr>
        <p:txBody>
          <a:bodyPr wrap="square" rtlCol="0">
            <a:spAutoFit/>
          </a:bodyPr>
          <a:lstStyle/>
          <a:p>
            <a:pPr algn="l"/>
            <a:r>
              <a:rPr lang="en-US" sz="2800" b="1" i="0" dirty="0">
                <a:solidFill>
                  <a:schemeClr val="bg2">
                    <a:lumMod val="90000"/>
                  </a:schemeClr>
                </a:solidFill>
                <a:effectLst/>
                <a:latin typeface="Montserrat" panose="00000500000000000000" pitchFamily="50" charset="0"/>
              </a:rPr>
              <a:t>3</a:t>
            </a:r>
          </a:p>
        </p:txBody>
      </p:sp>
      <p:sp>
        <p:nvSpPr>
          <p:cNvPr id="54" name="TextBox 53">
            <a:extLst>
              <a:ext uri="{FF2B5EF4-FFF2-40B4-BE49-F238E27FC236}">
                <a16:creationId xmlns:a16="http://schemas.microsoft.com/office/drawing/2014/main" id="{CA268E3D-AABC-4626-B565-C6B8666F81E1}"/>
              </a:ext>
            </a:extLst>
          </p:cNvPr>
          <p:cNvSpPr txBox="1"/>
          <p:nvPr/>
        </p:nvSpPr>
        <p:spPr>
          <a:xfrm>
            <a:off x="8175147" y="2691021"/>
            <a:ext cx="3438700" cy="417550"/>
          </a:xfrm>
          <a:prstGeom prst="rect">
            <a:avLst/>
          </a:prstGeom>
          <a:noFill/>
        </p:spPr>
        <p:txBody>
          <a:bodyPr wrap="square" rtlCol="0">
            <a:spAutoFit/>
          </a:bodyPr>
          <a:lstStyle/>
          <a:p>
            <a:pPr>
              <a:lnSpc>
                <a:spcPct val="150000"/>
              </a:lnSpc>
            </a:pPr>
            <a:r>
              <a:rPr lang="en-US" sz="1600" dirty="0">
                <a:solidFill>
                  <a:schemeClr val="bg2">
                    <a:lumMod val="50000"/>
                  </a:schemeClr>
                </a:solidFill>
                <a:latin typeface="Montserrat Light" panose="00000400000000000000" pitchFamily="50" charset="0"/>
                <a:ea typeface="Futura Medium" charset="0"/>
                <a:cs typeface="Futura Medium" charset="0"/>
              </a:rPr>
              <a:t>SUBJECT TO VOLATILIZATION</a:t>
            </a:r>
          </a:p>
        </p:txBody>
      </p:sp>
      <p:sp>
        <p:nvSpPr>
          <p:cNvPr id="55" name="Rectangle 54">
            <a:extLst>
              <a:ext uri="{FF2B5EF4-FFF2-40B4-BE49-F238E27FC236}">
                <a16:creationId xmlns:a16="http://schemas.microsoft.com/office/drawing/2014/main" id="{27A994CE-A4B0-40A0-AE9E-3124948BB876}"/>
              </a:ext>
            </a:extLst>
          </p:cNvPr>
          <p:cNvSpPr/>
          <p:nvPr/>
        </p:nvSpPr>
        <p:spPr>
          <a:xfrm>
            <a:off x="8245697" y="3101466"/>
            <a:ext cx="1203103" cy="149734"/>
          </a:xfrm>
          <a:prstGeom prst="rect">
            <a:avLst/>
          </a:prstGeom>
          <a:solidFill>
            <a:srgbClr val="B57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E93B00CD-A235-4B1C-8B5C-A0149F285E79}"/>
              </a:ext>
            </a:extLst>
          </p:cNvPr>
          <p:cNvSpPr txBox="1"/>
          <p:nvPr/>
        </p:nvSpPr>
        <p:spPr>
          <a:xfrm>
            <a:off x="9519350" y="2960957"/>
            <a:ext cx="563294" cy="376898"/>
          </a:xfrm>
          <a:prstGeom prst="rect">
            <a:avLst/>
          </a:prstGeom>
          <a:noFill/>
        </p:spPr>
        <p:txBody>
          <a:bodyPr wrap="square" rtlCol="0">
            <a:spAutoFit/>
          </a:bodyPr>
          <a:lstStyle/>
          <a:p>
            <a:pPr>
              <a:lnSpc>
                <a:spcPct val="150000"/>
              </a:lnSpc>
            </a:pPr>
            <a:r>
              <a:rPr lang="en-US" sz="1400" b="1" dirty="0">
                <a:solidFill>
                  <a:srgbClr val="B57F3D"/>
                </a:solidFill>
                <a:latin typeface="Montserrat Light" panose="00000400000000000000" pitchFamily="50" charset="0"/>
                <a:ea typeface="Futura Medium" charset="0"/>
                <a:cs typeface="Futura Medium" charset="0"/>
              </a:rPr>
              <a:t>50%</a:t>
            </a:r>
          </a:p>
        </p:txBody>
      </p:sp>
      <p:sp>
        <p:nvSpPr>
          <p:cNvPr id="57" name="TextBox 56">
            <a:extLst>
              <a:ext uri="{FF2B5EF4-FFF2-40B4-BE49-F238E27FC236}">
                <a16:creationId xmlns:a16="http://schemas.microsoft.com/office/drawing/2014/main" id="{1ABED308-F872-4372-BA23-24EDB9B35D18}"/>
              </a:ext>
            </a:extLst>
          </p:cNvPr>
          <p:cNvSpPr txBox="1"/>
          <p:nvPr/>
        </p:nvSpPr>
        <p:spPr>
          <a:xfrm>
            <a:off x="6404386" y="3718767"/>
            <a:ext cx="1406573" cy="923330"/>
          </a:xfrm>
          <a:prstGeom prst="rect">
            <a:avLst/>
          </a:prstGeom>
          <a:noFill/>
        </p:spPr>
        <p:txBody>
          <a:bodyPr wrap="square" rtlCol="0">
            <a:spAutoFit/>
          </a:bodyPr>
          <a:lstStyle/>
          <a:p>
            <a:pPr algn="l"/>
            <a:r>
              <a:rPr lang="en-US" sz="5400" b="1" i="0" dirty="0">
                <a:solidFill>
                  <a:schemeClr val="bg2">
                    <a:lumMod val="90000"/>
                  </a:schemeClr>
                </a:solidFill>
                <a:effectLst/>
                <a:latin typeface="Montserrat" panose="00000500000000000000" pitchFamily="50" charset="0"/>
              </a:rPr>
              <a:t>NH</a:t>
            </a:r>
          </a:p>
        </p:txBody>
      </p:sp>
      <p:sp>
        <p:nvSpPr>
          <p:cNvPr id="58" name="TextBox 57">
            <a:extLst>
              <a:ext uri="{FF2B5EF4-FFF2-40B4-BE49-F238E27FC236}">
                <a16:creationId xmlns:a16="http://schemas.microsoft.com/office/drawing/2014/main" id="{3F9F9AC3-48BA-42AC-B1CC-AB8620EC38A6}"/>
              </a:ext>
            </a:extLst>
          </p:cNvPr>
          <p:cNvSpPr txBox="1"/>
          <p:nvPr/>
        </p:nvSpPr>
        <p:spPr>
          <a:xfrm>
            <a:off x="7558973" y="4160112"/>
            <a:ext cx="593773" cy="523220"/>
          </a:xfrm>
          <a:prstGeom prst="rect">
            <a:avLst/>
          </a:prstGeom>
          <a:noFill/>
        </p:spPr>
        <p:txBody>
          <a:bodyPr wrap="square" rtlCol="0">
            <a:spAutoFit/>
          </a:bodyPr>
          <a:lstStyle/>
          <a:p>
            <a:pPr algn="l"/>
            <a:r>
              <a:rPr lang="en-US" sz="2800" b="1" dirty="0">
                <a:solidFill>
                  <a:schemeClr val="bg2">
                    <a:lumMod val="90000"/>
                  </a:schemeClr>
                </a:solidFill>
                <a:latin typeface="Montserrat" panose="00000500000000000000" pitchFamily="50" charset="0"/>
              </a:rPr>
              <a:t>4</a:t>
            </a:r>
            <a:endParaRPr lang="en-US" sz="2800" b="1" i="0" dirty="0">
              <a:solidFill>
                <a:schemeClr val="bg2">
                  <a:lumMod val="90000"/>
                </a:schemeClr>
              </a:solidFill>
              <a:effectLst/>
              <a:latin typeface="Montserrat" panose="00000500000000000000" pitchFamily="50" charset="0"/>
            </a:endParaRPr>
          </a:p>
        </p:txBody>
      </p:sp>
      <p:sp>
        <p:nvSpPr>
          <p:cNvPr id="59" name="TextBox 58">
            <a:extLst>
              <a:ext uri="{FF2B5EF4-FFF2-40B4-BE49-F238E27FC236}">
                <a16:creationId xmlns:a16="http://schemas.microsoft.com/office/drawing/2014/main" id="{84E2322B-6A04-4B2B-B77D-CE9BDFFCBBD8}"/>
              </a:ext>
            </a:extLst>
          </p:cNvPr>
          <p:cNvSpPr txBox="1"/>
          <p:nvPr/>
        </p:nvSpPr>
        <p:spPr>
          <a:xfrm>
            <a:off x="8152746" y="3819137"/>
            <a:ext cx="3438700" cy="584775"/>
          </a:xfrm>
          <a:prstGeom prst="rect">
            <a:avLst/>
          </a:prstGeom>
          <a:noFill/>
        </p:spPr>
        <p:txBody>
          <a:bodyPr wrap="square" rtlCol="0">
            <a:spAutoFit/>
          </a:bodyPr>
          <a:lstStyle/>
          <a:p>
            <a:r>
              <a:rPr lang="en-US" sz="1600" dirty="0">
                <a:solidFill>
                  <a:schemeClr val="bg2">
                    <a:lumMod val="50000"/>
                  </a:schemeClr>
                </a:solidFill>
                <a:latin typeface="Montserrat Light" panose="00000400000000000000" pitchFamily="50" charset="0"/>
                <a:ea typeface="Futura Medium" charset="0"/>
                <a:cs typeface="Futura Medium" charset="0"/>
              </a:rPr>
              <a:t>STABLE BUT WILL CONVERT TO NITRITE &amp; NITRATE FORMS</a:t>
            </a:r>
          </a:p>
        </p:txBody>
      </p:sp>
      <p:sp>
        <p:nvSpPr>
          <p:cNvPr id="60" name="Rectangle 59">
            <a:extLst>
              <a:ext uri="{FF2B5EF4-FFF2-40B4-BE49-F238E27FC236}">
                <a16:creationId xmlns:a16="http://schemas.microsoft.com/office/drawing/2014/main" id="{B7DF56F3-32B5-46A6-ADED-10BA96E4AB02}"/>
              </a:ext>
            </a:extLst>
          </p:cNvPr>
          <p:cNvSpPr/>
          <p:nvPr/>
        </p:nvSpPr>
        <p:spPr>
          <a:xfrm>
            <a:off x="8223296" y="4403912"/>
            <a:ext cx="914247" cy="151530"/>
          </a:xfrm>
          <a:prstGeom prst="rect">
            <a:avLst/>
          </a:prstGeom>
          <a:solidFill>
            <a:srgbClr val="B57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E809B5C5-BBD1-4D83-ADA5-683098A62707}"/>
              </a:ext>
            </a:extLst>
          </p:cNvPr>
          <p:cNvSpPr txBox="1"/>
          <p:nvPr/>
        </p:nvSpPr>
        <p:spPr>
          <a:xfrm>
            <a:off x="9197683" y="4257005"/>
            <a:ext cx="563294" cy="376898"/>
          </a:xfrm>
          <a:prstGeom prst="rect">
            <a:avLst/>
          </a:prstGeom>
          <a:noFill/>
        </p:spPr>
        <p:txBody>
          <a:bodyPr wrap="square" rtlCol="0">
            <a:spAutoFit/>
          </a:bodyPr>
          <a:lstStyle/>
          <a:p>
            <a:pPr>
              <a:lnSpc>
                <a:spcPct val="150000"/>
              </a:lnSpc>
            </a:pPr>
            <a:r>
              <a:rPr lang="en-US" sz="1400" b="1" dirty="0">
                <a:solidFill>
                  <a:srgbClr val="B57F3D"/>
                </a:solidFill>
                <a:latin typeface="Montserrat Light" panose="00000400000000000000" pitchFamily="50" charset="0"/>
                <a:ea typeface="Futura Medium" charset="0"/>
                <a:cs typeface="Futura Medium" charset="0"/>
              </a:rPr>
              <a:t>25%</a:t>
            </a:r>
          </a:p>
        </p:txBody>
      </p:sp>
      <p:sp>
        <p:nvSpPr>
          <p:cNvPr id="62" name="TextBox 61">
            <a:extLst>
              <a:ext uri="{FF2B5EF4-FFF2-40B4-BE49-F238E27FC236}">
                <a16:creationId xmlns:a16="http://schemas.microsoft.com/office/drawing/2014/main" id="{9A1AB938-5361-41B0-9DC8-53E7DDFA1B2F}"/>
              </a:ext>
            </a:extLst>
          </p:cNvPr>
          <p:cNvSpPr txBox="1"/>
          <p:nvPr/>
        </p:nvSpPr>
        <p:spPr>
          <a:xfrm>
            <a:off x="6310637" y="4291583"/>
            <a:ext cx="1406572" cy="307777"/>
          </a:xfrm>
          <a:prstGeom prst="rect">
            <a:avLst/>
          </a:prstGeom>
          <a:noFill/>
        </p:spPr>
        <p:txBody>
          <a:bodyPr wrap="square" rtlCol="0">
            <a:spAutoFit/>
          </a:bodyPr>
          <a:lstStyle/>
          <a:p>
            <a:pPr algn="l"/>
            <a:r>
              <a:rPr lang="en-US" sz="1400" b="1" i="0" dirty="0">
                <a:solidFill>
                  <a:srgbClr val="B57F3D"/>
                </a:solidFill>
                <a:effectLst/>
                <a:latin typeface="Montserrat" panose="00000500000000000000" pitchFamily="50" charset="0"/>
              </a:rPr>
              <a:t>AMMONIUM</a:t>
            </a:r>
          </a:p>
        </p:txBody>
      </p:sp>
      <p:sp>
        <p:nvSpPr>
          <p:cNvPr id="63" name="TextBox 62">
            <a:extLst>
              <a:ext uri="{FF2B5EF4-FFF2-40B4-BE49-F238E27FC236}">
                <a16:creationId xmlns:a16="http://schemas.microsoft.com/office/drawing/2014/main" id="{7288A2DB-90E6-486F-A860-ED3D1D5847A7}"/>
              </a:ext>
            </a:extLst>
          </p:cNvPr>
          <p:cNvSpPr txBox="1"/>
          <p:nvPr/>
        </p:nvSpPr>
        <p:spPr>
          <a:xfrm>
            <a:off x="7535079" y="5245021"/>
            <a:ext cx="593773" cy="523220"/>
          </a:xfrm>
          <a:prstGeom prst="rect">
            <a:avLst/>
          </a:prstGeom>
          <a:noFill/>
        </p:spPr>
        <p:txBody>
          <a:bodyPr wrap="square" rtlCol="0">
            <a:spAutoFit/>
          </a:bodyPr>
          <a:lstStyle/>
          <a:p>
            <a:pPr algn="l"/>
            <a:r>
              <a:rPr lang="en-US" sz="2800" b="1" i="0" dirty="0">
                <a:solidFill>
                  <a:schemeClr val="bg2">
                    <a:lumMod val="90000"/>
                  </a:schemeClr>
                </a:solidFill>
                <a:effectLst/>
                <a:latin typeface="Montserrat" panose="00000500000000000000" pitchFamily="50" charset="0"/>
              </a:rPr>
              <a:t>3</a:t>
            </a:r>
          </a:p>
        </p:txBody>
      </p:sp>
      <p:sp>
        <p:nvSpPr>
          <p:cNvPr id="64" name="TextBox 63">
            <a:extLst>
              <a:ext uri="{FF2B5EF4-FFF2-40B4-BE49-F238E27FC236}">
                <a16:creationId xmlns:a16="http://schemas.microsoft.com/office/drawing/2014/main" id="{AA98DBD2-3C89-4EB3-AC63-DC0F26AEE246}"/>
              </a:ext>
            </a:extLst>
          </p:cNvPr>
          <p:cNvSpPr txBox="1"/>
          <p:nvPr/>
        </p:nvSpPr>
        <p:spPr>
          <a:xfrm>
            <a:off x="8128852" y="5111244"/>
            <a:ext cx="3438700" cy="338554"/>
          </a:xfrm>
          <a:prstGeom prst="rect">
            <a:avLst/>
          </a:prstGeom>
          <a:noFill/>
        </p:spPr>
        <p:txBody>
          <a:bodyPr wrap="square" rtlCol="0">
            <a:spAutoFit/>
          </a:bodyPr>
          <a:lstStyle/>
          <a:p>
            <a:r>
              <a:rPr lang="en-US" sz="1600" dirty="0">
                <a:solidFill>
                  <a:schemeClr val="bg2">
                    <a:lumMod val="50000"/>
                  </a:schemeClr>
                </a:solidFill>
                <a:latin typeface="Montserrat Light" panose="00000400000000000000" pitchFamily="50" charset="0"/>
                <a:ea typeface="Futura Medium" charset="0"/>
                <a:cs typeface="Futura Medium" charset="0"/>
              </a:rPr>
              <a:t>SUBJECT TO VOLATILIZATION</a:t>
            </a:r>
          </a:p>
        </p:txBody>
      </p:sp>
      <p:sp>
        <p:nvSpPr>
          <p:cNvPr id="65" name="Rectangle 64">
            <a:extLst>
              <a:ext uri="{FF2B5EF4-FFF2-40B4-BE49-F238E27FC236}">
                <a16:creationId xmlns:a16="http://schemas.microsoft.com/office/drawing/2014/main" id="{219EF27F-4ADC-4372-85A0-FECFCE971288}"/>
              </a:ext>
            </a:extLst>
          </p:cNvPr>
          <p:cNvSpPr/>
          <p:nvPr/>
        </p:nvSpPr>
        <p:spPr>
          <a:xfrm>
            <a:off x="8199403" y="5463314"/>
            <a:ext cx="938140" cy="177037"/>
          </a:xfrm>
          <a:prstGeom prst="rect">
            <a:avLst/>
          </a:prstGeom>
          <a:solidFill>
            <a:srgbClr val="B57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2C041E89-B462-4DD3-9BAC-4F8E3BDB8816}"/>
              </a:ext>
            </a:extLst>
          </p:cNvPr>
          <p:cNvSpPr txBox="1"/>
          <p:nvPr/>
        </p:nvSpPr>
        <p:spPr>
          <a:xfrm>
            <a:off x="9208094" y="5350108"/>
            <a:ext cx="563294" cy="376898"/>
          </a:xfrm>
          <a:prstGeom prst="rect">
            <a:avLst/>
          </a:prstGeom>
          <a:noFill/>
        </p:spPr>
        <p:txBody>
          <a:bodyPr wrap="square" rtlCol="0">
            <a:spAutoFit/>
          </a:bodyPr>
          <a:lstStyle/>
          <a:p>
            <a:pPr>
              <a:lnSpc>
                <a:spcPct val="150000"/>
              </a:lnSpc>
            </a:pPr>
            <a:r>
              <a:rPr lang="en-US" sz="1400" b="1" dirty="0">
                <a:solidFill>
                  <a:srgbClr val="B57F3D"/>
                </a:solidFill>
                <a:latin typeface="Montserrat Light" panose="00000400000000000000" pitchFamily="50" charset="0"/>
                <a:ea typeface="Futura Medium" charset="0"/>
                <a:cs typeface="Futura Medium" charset="0"/>
              </a:rPr>
              <a:t>25%</a:t>
            </a:r>
          </a:p>
        </p:txBody>
      </p:sp>
      <p:sp>
        <p:nvSpPr>
          <p:cNvPr id="67" name="TextBox 66">
            <a:extLst>
              <a:ext uri="{FF2B5EF4-FFF2-40B4-BE49-F238E27FC236}">
                <a16:creationId xmlns:a16="http://schemas.microsoft.com/office/drawing/2014/main" id="{714A2F0E-31BC-4F98-869E-264C2BF1BAF2}"/>
              </a:ext>
            </a:extLst>
          </p:cNvPr>
          <p:cNvSpPr txBox="1"/>
          <p:nvPr/>
        </p:nvSpPr>
        <p:spPr>
          <a:xfrm>
            <a:off x="6286743" y="5376492"/>
            <a:ext cx="1406572" cy="307777"/>
          </a:xfrm>
          <a:prstGeom prst="rect">
            <a:avLst/>
          </a:prstGeom>
          <a:noFill/>
        </p:spPr>
        <p:txBody>
          <a:bodyPr wrap="square" rtlCol="0">
            <a:spAutoFit/>
          </a:bodyPr>
          <a:lstStyle/>
          <a:p>
            <a:pPr algn="l"/>
            <a:r>
              <a:rPr lang="en-US" sz="1400" b="1" i="0" dirty="0">
                <a:solidFill>
                  <a:srgbClr val="B57F3D"/>
                </a:solidFill>
                <a:effectLst/>
                <a:latin typeface="Montserrat" panose="00000500000000000000" pitchFamily="50" charset="0"/>
              </a:rPr>
              <a:t>NITRATE</a:t>
            </a:r>
          </a:p>
        </p:txBody>
      </p:sp>
      <p:pic>
        <p:nvPicPr>
          <p:cNvPr id="5" name="Picture 4" descr="Icon&#10;&#10;Description automatically generated with medium confidence">
            <a:extLst>
              <a:ext uri="{FF2B5EF4-FFF2-40B4-BE49-F238E27FC236}">
                <a16:creationId xmlns:a16="http://schemas.microsoft.com/office/drawing/2014/main" id="{EB314924-1683-4BD6-85E6-BDBF1BDC5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88" y="5687645"/>
            <a:ext cx="5052498" cy="754445"/>
          </a:xfrm>
          <a:prstGeom prst="rect">
            <a:avLst/>
          </a:prstGeom>
        </p:spPr>
      </p:pic>
      <p:sp>
        <p:nvSpPr>
          <p:cNvPr id="31" name="TextBox 30">
            <a:extLst>
              <a:ext uri="{FF2B5EF4-FFF2-40B4-BE49-F238E27FC236}">
                <a16:creationId xmlns:a16="http://schemas.microsoft.com/office/drawing/2014/main" id="{B5AD6436-C462-4F8B-BD58-ADADA22B37F4}"/>
              </a:ext>
            </a:extLst>
          </p:cNvPr>
          <p:cNvSpPr txBox="1"/>
          <p:nvPr/>
        </p:nvSpPr>
        <p:spPr>
          <a:xfrm>
            <a:off x="819144" y="5383990"/>
            <a:ext cx="1264451" cy="276999"/>
          </a:xfrm>
          <a:prstGeom prst="rect">
            <a:avLst/>
          </a:prstGeom>
          <a:noFill/>
        </p:spPr>
        <p:txBody>
          <a:bodyPr wrap="square" rtlCol="0">
            <a:spAutoFit/>
          </a:bodyPr>
          <a:lstStyle/>
          <a:p>
            <a:pPr algn="l"/>
            <a:r>
              <a:rPr lang="en-US" sz="1200" b="1" dirty="0">
                <a:solidFill>
                  <a:srgbClr val="B57F3D"/>
                </a:solidFill>
                <a:latin typeface="Montserrat" panose="00000500000000000000" pitchFamily="50" charset="0"/>
              </a:rPr>
              <a:t>BROADCAST</a:t>
            </a:r>
            <a:endParaRPr lang="en-US" sz="1200" b="1" i="0" dirty="0">
              <a:solidFill>
                <a:srgbClr val="B57F3D"/>
              </a:solidFill>
              <a:effectLst/>
              <a:latin typeface="Montserrat" panose="00000500000000000000" pitchFamily="50" charset="0"/>
            </a:endParaRPr>
          </a:p>
        </p:txBody>
      </p:sp>
      <p:sp>
        <p:nvSpPr>
          <p:cNvPr id="32" name="TextBox 31">
            <a:extLst>
              <a:ext uri="{FF2B5EF4-FFF2-40B4-BE49-F238E27FC236}">
                <a16:creationId xmlns:a16="http://schemas.microsoft.com/office/drawing/2014/main" id="{03258F58-A0F7-4C37-8491-0BBCCCD58E4A}"/>
              </a:ext>
            </a:extLst>
          </p:cNvPr>
          <p:cNvSpPr txBox="1"/>
          <p:nvPr/>
        </p:nvSpPr>
        <p:spPr>
          <a:xfrm>
            <a:off x="2674309" y="5383989"/>
            <a:ext cx="1082241" cy="276999"/>
          </a:xfrm>
          <a:prstGeom prst="rect">
            <a:avLst/>
          </a:prstGeom>
          <a:noFill/>
        </p:spPr>
        <p:txBody>
          <a:bodyPr wrap="square" rtlCol="0">
            <a:spAutoFit/>
          </a:bodyPr>
          <a:lstStyle/>
          <a:p>
            <a:pPr algn="l"/>
            <a:r>
              <a:rPr lang="en-US" sz="1200" b="1" i="0" cap="all" dirty="0">
                <a:solidFill>
                  <a:srgbClr val="B57F3D"/>
                </a:solidFill>
                <a:effectLst/>
                <a:latin typeface="Montserrat" panose="00000500000000000000" pitchFamily="50" charset="0"/>
              </a:rPr>
              <a:t>INJECTION</a:t>
            </a:r>
            <a:endParaRPr lang="en-US" sz="1200" b="1" i="0" dirty="0">
              <a:solidFill>
                <a:srgbClr val="B57F3D"/>
              </a:solidFill>
              <a:effectLst/>
              <a:latin typeface="Montserrat" panose="00000500000000000000" pitchFamily="50" charset="0"/>
            </a:endParaRPr>
          </a:p>
        </p:txBody>
      </p:sp>
      <p:sp>
        <p:nvSpPr>
          <p:cNvPr id="35" name="TextBox 34">
            <a:extLst>
              <a:ext uri="{FF2B5EF4-FFF2-40B4-BE49-F238E27FC236}">
                <a16:creationId xmlns:a16="http://schemas.microsoft.com/office/drawing/2014/main" id="{9FA615B0-973F-46FF-B44F-9C1A6DD9E8C6}"/>
              </a:ext>
            </a:extLst>
          </p:cNvPr>
          <p:cNvSpPr txBox="1"/>
          <p:nvPr/>
        </p:nvSpPr>
        <p:spPr>
          <a:xfrm>
            <a:off x="4211448" y="5383988"/>
            <a:ext cx="1264451" cy="276999"/>
          </a:xfrm>
          <a:prstGeom prst="rect">
            <a:avLst/>
          </a:prstGeom>
          <a:noFill/>
        </p:spPr>
        <p:txBody>
          <a:bodyPr wrap="square" rtlCol="0">
            <a:spAutoFit/>
          </a:bodyPr>
          <a:lstStyle/>
          <a:p>
            <a:pPr algn="l"/>
            <a:r>
              <a:rPr lang="en-US" sz="1200" b="1" i="0" cap="all" dirty="0">
                <a:solidFill>
                  <a:srgbClr val="B57F3D"/>
                </a:solidFill>
                <a:effectLst/>
                <a:latin typeface="Montserrat" panose="00000500000000000000" pitchFamily="50" charset="0"/>
              </a:rPr>
              <a:t>DROP HOSES</a:t>
            </a:r>
            <a:endParaRPr lang="en-US" sz="1200" b="1" i="0" dirty="0">
              <a:solidFill>
                <a:srgbClr val="B57F3D"/>
              </a:solidFill>
              <a:effectLst/>
              <a:latin typeface="Montserrat" panose="00000500000000000000" pitchFamily="50" charset="0"/>
            </a:endParaRPr>
          </a:p>
        </p:txBody>
      </p:sp>
    </p:spTree>
    <p:extLst>
      <p:ext uri="{BB962C8B-B14F-4D97-AF65-F5344CB8AC3E}">
        <p14:creationId xmlns:p14="http://schemas.microsoft.com/office/powerpoint/2010/main" val="12502193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13592</TotalTime>
  <Words>641</Words>
  <Application>Microsoft Office PowerPoint</Application>
  <PresentationFormat>Widescreen</PresentationFormat>
  <Paragraphs>74</Paragraphs>
  <Slides>11</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Slide Titles</vt:lpstr>
      </vt:variant>
      <vt:variant>
        <vt:i4>11</vt:i4>
      </vt:variant>
      <vt:variant>
        <vt:lpstr>Custom Shows</vt:lpstr>
      </vt:variant>
      <vt:variant>
        <vt:i4>1</vt:i4>
      </vt:variant>
    </vt:vector>
  </HeadingPairs>
  <TitlesOfParts>
    <vt:vector size="19" baseType="lpstr">
      <vt:lpstr>Arial</vt:lpstr>
      <vt:lpstr>Calibri</vt:lpstr>
      <vt:lpstr>Calibri Light</vt:lpstr>
      <vt:lpstr>Montserrat</vt:lpstr>
      <vt:lpstr>Montserrat Light</vt:lpstr>
      <vt:lpstr>Seravek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George Sims</cp:lastModifiedBy>
  <cp:revision>269</cp:revision>
  <dcterms:created xsi:type="dcterms:W3CDTF">2017-01-17T20:34:10Z</dcterms:created>
  <dcterms:modified xsi:type="dcterms:W3CDTF">2021-02-22T04:42:04Z</dcterms:modified>
</cp:coreProperties>
</file>