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5"/>
    <p:sldMasterId id="2147483696" r:id="rId6"/>
    <p:sldMasterId id="2147483721" r:id="rId7"/>
    <p:sldMasterId id="2147483741" r:id="rId8"/>
    <p:sldMasterId id="2147483766" r:id="rId9"/>
    <p:sldMasterId id="2147483781" r:id="rId10"/>
  </p:sldMasterIdLst>
  <p:notesMasterIdLst>
    <p:notesMasterId r:id="rId31"/>
  </p:notesMasterIdLst>
  <p:handoutMasterIdLst>
    <p:handoutMasterId r:id="rId32"/>
  </p:handoutMasterIdLst>
  <p:sldIdLst>
    <p:sldId id="259" r:id="rId11"/>
    <p:sldId id="2147469272" r:id="rId12"/>
    <p:sldId id="2147469264" r:id="rId13"/>
    <p:sldId id="2147469269" r:id="rId14"/>
    <p:sldId id="2147469267" r:id="rId15"/>
    <p:sldId id="2147469268" r:id="rId16"/>
    <p:sldId id="257" r:id="rId17"/>
    <p:sldId id="2147469281" r:id="rId18"/>
    <p:sldId id="277" r:id="rId19"/>
    <p:sldId id="2147469535" r:id="rId20"/>
    <p:sldId id="2147469525" r:id="rId21"/>
    <p:sldId id="2147469273" r:id="rId22"/>
    <p:sldId id="2147469536" r:id="rId23"/>
    <p:sldId id="2147469278" r:id="rId24"/>
    <p:sldId id="325" r:id="rId25"/>
    <p:sldId id="335" r:id="rId26"/>
    <p:sldId id="334" r:id="rId27"/>
    <p:sldId id="336" r:id="rId28"/>
    <p:sldId id="2147469277" r:id="rId29"/>
    <p:sldId id="2147469271" r:id="rId30"/>
  </p:sldIdLst>
  <p:sldSz cx="12192000" cy="6858000"/>
  <p:notesSz cx="6858000" cy="91440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tter, Lucy E" initials="SLE" lastIdx="1" clrIdx="0">
    <p:extLst>
      <p:ext uri="{19B8F6BF-5375-455C-9EA6-DF929625EA0E}">
        <p15:presenceInfo xmlns:p15="http://schemas.microsoft.com/office/powerpoint/2012/main" userId="S::Lucy.Sutter@dhhs.nc.gov::ca100eb7-a22a-4c92-8cdf-841331d39a39" providerId="AD"/>
      </p:ext>
    </p:extLst>
  </p:cmAuthor>
  <p:cmAuthor id="2" name="Maya Punjwani" initials="MP" lastIdx="1" clrIdx="1">
    <p:extLst>
      <p:ext uri="{19B8F6BF-5375-455C-9EA6-DF929625EA0E}">
        <p15:presenceInfo xmlns:p15="http://schemas.microsoft.com/office/powerpoint/2012/main" userId="S::mpunjwani@unfoundation.org::3bb56eb2-1490-45a1-b96a-63e2c60c0c65" providerId="AD"/>
      </p:ext>
    </p:extLst>
  </p:cmAuthor>
  <p:cmAuthor id="3" name="Lindsay Cobb" initials="LC" lastIdx="1" clrIdx="2">
    <p:extLst>
      <p:ext uri="{19B8F6BF-5375-455C-9EA6-DF929625EA0E}">
        <p15:presenceInfo xmlns:p15="http://schemas.microsoft.com/office/powerpoint/2012/main" userId="S::lcobb@unfoundation.org::46ef4f58-5e8e-453e-8d91-cda207f5ee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49" autoAdjust="0"/>
  </p:normalViewPr>
  <p:slideViewPr>
    <p:cSldViewPr snapToGrid="0">
      <p:cViewPr varScale="1">
        <p:scale>
          <a:sx n="54" d="100"/>
          <a:sy n="54" d="100"/>
        </p:scale>
        <p:origin x="400" y="60"/>
      </p:cViewPr>
      <p:guideLst/>
    </p:cSldViewPr>
  </p:slideViewPr>
  <p:outlineViewPr>
    <p:cViewPr>
      <p:scale>
        <a:sx n="33" d="100"/>
        <a:sy n="33" d="100"/>
      </p:scale>
      <p:origin x="0" y="-3389"/>
    </p:cViewPr>
  </p:outlineViewPr>
  <p:notesTextViewPr>
    <p:cViewPr>
      <p:scale>
        <a:sx n="1" d="1"/>
        <a:sy n="1" d="1"/>
      </p:scale>
      <p:origin x="0" y="0"/>
    </p:cViewPr>
  </p:notesTextViewPr>
  <p:sorterViewPr>
    <p:cViewPr varScale="1">
      <p:scale>
        <a:sx n="1" d="1"/>
        <a:sy n="1" d="1"/>
      </p:scale>
      <p:origin x="0" y="-1872"/>
    </p:cViewPr>
  </p:sorterViewPr>
  <p:notesViewPr>
    <p:cSldViewPr snapToGrid="0">
      <p:cViewPr varScale="1">
        <p:scale>
          <a:sx n="84" d="100"/>
          <a:sy n="84" d="100"/>
        </p:scale>
        <p:origin x="390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E589A-279C-44B2-A808-510660FB10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8DA93F-9B96-4CF8-969D-947E6EE6D8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5F3C65-85F0-4B9A-AB4B-E77D9F6578B7}" type="datetimeFigureOut">
              <a:rPr lang="en-US" smtClean="0"/>
              <a:t>3/28/2025</a:t>
            </a:fld>
            <a:endParaRPr lang="en-US" dirty="0"/>
          </a:p>
        </p:txBody>
      </p:sp>
      <p:sp>
        <p:nvSpPr>
          <p:cNvPr id="4" name="Footer Placeholder 3">
            <a:extLst>
              <a:ext uri="{FF2B5EF4-FFF2-40B4-BE49-F238E27FC236}">
                <a16:creationId xmlns:a16="http://schemas.microsoft.com/office/drawing/2014/main" id="{FAE8C21F-CCF7-4BAE-91B6-B24C844A3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67BBAED-3A91-4C00-BDE1-1D4E84ACB4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F16B3C-1FE4-47F9-B20B-BD7AD04CEAE9}" type="slidenum">
              <a:rPr lang="en-US" smtClean="0"/>
              <a:t>‹#›</a:t>
            </a:fld>
            <a:endParaRPr lang="en-US" dirty="0"/>
          </a:p>
        </p:txBody>
      </p:sp>
    </p:spTree>
    <p:extLst>
      <p:ext uri="{BB962C8B-B14F-4D97-AF65-F5344CB8AC3E}">
        <p14:creationId xmlns:p14="http://schemas.microsoft.com/office/powerpoint/2010/main" val="4206514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2C120-C688-406D-8CD8-EEEA936FA6AE}" type="datetimeFigureOut">
              <a:rPr lang="en-US" smtClean="0"/>
              <a:t>3/28/2025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BB24E-B9F7-479D-8F70-C056C65182BD}" type="slidenum">
              <a:rPr lang="en-US" smtClean="0"/>
              <a:t>‹#›</a:t>
            </a:fld>
            <a:endParaRPr lang="en-US" dirty="0"/>
          </a:p>
        </p:txBody>
      </p:sp>
    </p:spTree>
    <p:extLst>
      <p:ext uri="{BB962C8B-B14F-4D97-AF65-F5344CB8AC3E}">
        <p14:creationId xmlns:p14="http://schemas.microsoft.com/office/powerpoint/2010/main" val="98373163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ADFBB24E-B9F7-479D-8F70-C056C65182BD}" type="slidenum">
              <a:rPr lang="en-US" smtClean="0"/>
              <a:t>1</a:t>
            </a:fld>
            <a:endParaRPr lang="en-US" dirty="0"/>
          </a:p>
        </p:txBody>
      </p:sp>
    </p:spTree>
    <p:extLst>
      <p:ext uri="{BB962C8B-B14F-4D97-AF65-F5344CB8AC3E}">
        <p14:creationId xmlns:p14="http://schemas.microsoft.com/office/powerpoint/2010/main" val="2965011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FBB24E-B9F7-479D-8F70-C056C6518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333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CDA69-9880-1B26-E6BF-CCB6AFF64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47FFF-91F9-4F61-5440-5773157B6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19AAE-E10B-0E36-FE86-DE4B1124C9B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A99996C9-ABB1-7AE0-3A90-0723587EC1C1}"/>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875EC8-75D8-4C74-04C0-1BDAB42AB1B8}"/>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F096FE-EBDD-122D-1E09-EAE3721B446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FBB24E-B9F7-479D-8F70-C056C6518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995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FBB24E-B9F7-479D-8F70-C056C6518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195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FBB24E-B9F7-479D-8F70-C056C6518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213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FBB24E-B9F7-479D-8F70-C056C6518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9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FBB24E-B9F7-479D-8F70-C056C6518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49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FBB24E-B9F7-479D-8F70-C056C6518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13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FBB24E-B9F7-479D-8F70-C056C6518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164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FBB24E-B9F7-479D-8F70-C056C6518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09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As the respiratory season draws to a close, we want to take a moment to highlight the extraordinary work of our providers in ensuring that North Carolinians are protected. Thanks to your dedication, we’ve seen substantial progress in vaccination efforts. As of March 3, 2025, we are proud to share the following vaccination totals: </a:t>
            </a:r>
            <a:br>
              <a:rPr lang="en-US"/>
            </a:br>
            <a:r>
              <a:rPr lang="en-US" sz="1200">
                <a:solidFill>
                  <a:schemeClr val="bg1"/>
                </a:solidFill>
              </a:rPr>
              <a:t>•  </a:t>
            </a:r>
            <a:r>
              <a:rPr lang="en-US" sz="1200" b="1">
                <a:solidFill>
                  <a:schemeClr val="bg1"/>
                </a:solidFill>
              </a:rPr>
              <a:t>1,024,379 </a:t>
            </a:r>
            <a:r>
              <a:rPr lang="en-US" sz="1200">
                <a:solidFill>
                  <a:schemeClr val="bg1"/>
                </a:solidFill>
              </a:rPr>
              <a:t>COVID-19 doses have been administered</a:t>
            </a:r>
          </a:p>
          <a:p>
            <a:r>
              <a:rPr lang="en-US" sz="1200">
                <a:solidFill>
                  <a:schemeClr val="bg1"/>
                </a:solidFill>
              </a:rPr>
              <a:t>•  </a:t>
            </a:r>
            <a:r>
              <a:rPr lang="en-US" sz="1200" b="1">
                <a:solidFill>
                  <a:schemeClr val="bg1"/>
                </a:solidFill>
              </a:rPr>
              <a:t>2,359,598</a:t>
            </a:r>
            <a:r>
              <a:rPr lang="en-US" sz="1200">
                <a:solidFill>
                  <a:schemeClr val="bg1"/>
                </a:solidFill>
              </a:rPr>
              <a:t> flu doses administered*</a:t>
            </a:r>
          </a:p>
          <a:p>
            <a:r>
              <a:rPr lang="en-US" sz="1200">
                <a:solidFill>
                  <a:schemeClr val="bg1"/>
                </a:solidFill>
              </a:rPr>
              <a:t>•  </a:t>
            </a:r>
            <a:r>
              <a:rPr lang="en-US" sz="1200" b="1">
                <a:solidFill>
                  <a:schemeClr val="bg1"/>
                </a:solidFill>
              </a:rPr>
              <a:t>131,391</a:t>
            </a:r>
            <a:r>
              <a:rPr lang="en-US" sz="1200">
                <a:solidFill>
                  <a:schemeClr val="bg1"/>
                </a:solidFill>
              </a:rPr>
              <a:t> adult RSV doses administered</a:t>
            </a:r>
          </a:p>
          <a:p>
            <a:r>
              <a:rPr lang="en-US" sz="1200">
                <a:solidFill>
                  <a:schemeClr val="bg1"/>
                </a:solidFill>
              </a:rPr>
              <a:t>•  </a:t>
            </a:r>
            <a:r>
              <a:rPr lang="en-US" sz="1200" b="1">
                <a:solidFill>
                  <a:schemeClr val="bg1"/>
                </a:solidFill>
              </a:rPr>
              <a:t>46,823 </a:t>
            </a:r>
            <a:r>
              <a:rPr lang="en-US" sz="1200">
                <a:solidFill>
                  <a:schemeClr val="bg1"/>
                </a:solidFill>
              </a:rPr>
              <a:t>pediatric RSV doses administered</a:t>
            </a:r>
          </a:p>
          <a:p>
            <a:br>
              <a:rPr lang="en-US"/>
            </a:br>
            <a:r>
              <a:rPr lang="en-US" sz="1800">
                <a:effectLst/>
                <a:latin typeface="Calibri" panose="020F0502020204030204" pitchFamily="34" charset="0"/>
                <a:ea typeface="Calibri" panose="020F0502020204030204" pitchFamily="34" charset="0"/>
              </a:rPr>
              <a:t>Your ongoing commitment to administering these vaccines plays a vital role in protecting our communities, and we appreciate the incredible work you've done throughout this season. </a:t>
            </a:r>
            <a:br>
              <a:rPr lang="en-US" sz="1800">
                <a:effectLst/>
                <a:latin typeface="Aptos" panose="020B0004020202020204" pitchFamily="34" charset="0"/>
                <a:ea typeface="Yu Mincho" panose="02020400000000000000" pitchFamily="18" charset="-128"/>
                <a:cs typeface="Arial" panose="020B0604020202020204" pitchFamily="34" charset="0"/>
              </a:rPr>
            </a:b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54669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5A9A-4B73-E997-2F36-807CF9FDD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EC4E1-B765-300F-0B27-B7B378F9406D}"/>
              </a:ext>
            </a:extLst>
          </p:cNvPr>
          <p:cNvSpPr>
            <a:spLocks noGrp="1" noRot="1" noChangeAspect="1"/>
          </p:cNvSpPr>
          <p:nvPr>
            <p:ph type="sldImg"/>
          </p:nvPr>
        </p:nvSpPr>
        <p:spPr>
          <a:xfrm>
            <a:off x="736600" y="1154113"/>
            <a:ext cx="5537200" cy="3116262"/>
          </a:xfrm>
        </p:spPr>
      </p:sp>
      <p:sp>
        <p:nvSpPr>
          <p:cNvPr id="3" name="Notes Placeholder 2">
            <a:extLst>
              <a:ext uri="{FF2B5EF4-FFF2-40B4-BE49-F238E27FC236}">
                <a16:creationId xmlns:a16="http://schemas.microsoft.com/office/drawing/2014/main" id="{71683919-93FB-A1FD-DB0A-1B3D5E684AA3}"/>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F8BF402B-5FD6-F4F7-B74C-DFF1BFCFFD5B}"/>
              </a:ext>
            </a:extLst>
          </p:cNvPr>
          <p:cNvSpPr>
            <a:spLocks noGrp="1"/>
          </p:cNvSpPr>
          <p:nvPr>
            <p:ph type="sldNum" sz="quarter" idx="5"/>
          </p:nvPr>
        </p:nvSpPr>
        <p:spPr/>
        <p:txBody>
          <a:bodyPr/>
          <a:lstStyle/>
          <a:p>
            <a:fld id="{DBCC7D24-0DC9-4E9C-89C0-35D79A09D337}" type="slidenum">
              <a:rPr lang="en-US" smtClean="0"/>
              <a:t>10</a:t>
            </a:fld>
            <a:endParaRPr lang="en-US"/>
          </a:p>
        </p:txBody>
      </p:sp>
    </p:spTree>
    <p:extLst>
      <p:ext uri="{BB962C8B-B14F-4D97-AF65-F5344CB8AC3E}">
        <p14:creationId xmlns:p14="http://schemas.microsoft.com/office/powerpoint/2010/main" val="123335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459AA-38CE-3126-1049-54461F958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C859A-A963-C174-AE79-13754736B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BFDF0-AA31-2B75-20C3-8AEAD24CC3EC}"/>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5E1E3C80-001E-B180-706E-8A23FE9EDB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741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88C28B5-590C-4B6D-BF1A-FCB9AB08FAB1}" type="datetime1">
              <a:rPr lang="en-US" smtClean="0"/>
              <a:t>3/28/2025</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To join NCIC please email: director@letsimmunizenc.org</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25297080-3D5C-41F2-B233-F939D8C7BB7C}" type="slidenum">
              <a:rPr lang="en-US" smtClean="0"/>
              <a:t>‹#›</a:t>
            </a:fld>
            <a:endParaRPr lang="en-US" dirty="0"/>
          </a:p>
        </p:txBody>
      </p:sp>
    </p:spTree>
    <p:extLst>
      <p:ext uri="{BB962C8B-B14F-4D97-AF65-F5344CB8AC3E}">
        <p14:creationId xmlns:p14="http://schemas.microsoft.com/office/powerpoint/2010/main" val="180192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70F7AE-1615-491F-AF34-C9CAE3EDE7BE}" type="datetime1">
              <a:rPr lang="en-US" smtClean="0"/>
              <a:t>3/28/2025</a:t>
            </a:fld>
            <a:endParaRPr lang="en-US" dirty="0"/>
          </a:p>
        </p:txBody>
      </p:sp>
      <p:sp>
        <p:nvSpPr>
          <p:cNvPr id="6" name="Footer Placeholder 5"/>
          <p:cNvSpPr>
            <a:spLocks noGrp="1"/>
          </p:cNvSpPr>
          <p:nvPr>
            <p:ph type="ftr" sz="quarter" idx="11"/>
          </p:nvPr>
        </p:nvSpPr>
        <p:spPr/>
        <p:txBody>
          <a:bodyPr/>
          <a:lstStyle/>
          <a:p>
            <a:r>
              <a:rPr lang="en-US"/>
              <a:t>To join NCIC please email: director@letsimmunizenc.org</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3732524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78F78D9-1B9E-442E-93D7-E62982263BEE}" type="datetime1">
              <a:rPr lang="en-US" smtClean="0"/>
              <a:t>3/28/2025</a:t>
            </a:fld>
            <a:endParaRPr lang="en-US" dirty="0"/>
          </a:p>
        </p:txBody>
      </p:sp>
      <p:sp>
        <p:nvSpPr>
          <p:cNvPr id="5" name="Footer Placeholder 4"/>
          <p:cNvSpPr>
            <a:spLocks noGrp="1"/>
          </p:cNvSpPr>
          <p:nvPr>
            <p:ph type="ftr" sz="quarter" idx="11"/>
          </p:nvPr>
        </p:nvSpPr>
        <p:spPr/>
        <p:txBody>
          <a:bodyPr/>
          <a:lstStyle/>
          <a:p>
            <a:r>
              <a:rPr lang="en-US"/>
              <a:t>To join NCIC please email: director@letsimmunizenc.org</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3127314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F6E102F-E986-4742-B393-823CA2A7A89D}" type="datetime1">
              <a:rPr lang="en-US" smtClean="0"/>
              <a:t>3/28/2025</a:t>
            </a:fld>
            <a:endParaRPr lang="en-US" dirty="0"/>
          </a:p>
        </p:txBody>
      </p:sp>
      <p:sp>
        <p:nvSpPr>
          <p:cNvPr id="5" name="Footer Placeholder 4"/>
          <p:cNvSpPr>
            <a:spLocks noGrp="1"/>
          </p:cNvSpPr>
          <p:nvPr>
            <p:ph type="ftr" sz="quarter" idx="11"/>
          </p:nvPr>
        </p:nvSpPr>
        <p:spPr/>
        <p:txBody>
          <a:bodyPr/>
          <a:lstStyle/>
          <a:p>
            <a:r>
              <a:rPr lang="en-US"/>
              <a:t>To join NCIC please email: director@letsimmunizenc.org</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3733549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255397-D847-4BF3-9F26-D4ECE042687F}" type="datetime1">
              <a:rPr lang="en-US" smtClean="0"/>
              <a:t>3/28/2025</a:t>
            </a:fld>
            <a:endParaRPr lang="en-US" dirty="0"/>
          </a:p>
        </p:txBody>
      </p:sp>
      <p:sp>
        <p:nvSpPr>
          <p:cNvPr id="5" name="Footer Placeholder 4"/>
          <p:cNvSpPr>
            <a:spLocks noGrp="1"/>
          </p:cNvSpPr>
          <p:nvPr>
            <p:ph type="ftr" sz="quarter" idx="11"/>
          </p:nvPr>
        </p:nvSpPr>
        <p:spPr/>
        <p:txBody>
          <a:bodyPr/>
          <a:lstStyle/>
          <a:p>
            <a:r>
              <a:rPr lang="en-US"/>
              <a:t>To join NCIC please email: director@letsimmunizenc.org</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1401796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11E3D6B-E891-4D81-AE04-847F6CF136DD}" type="datetime1">
              <a:rPr lang="en-US" smtClean="0"/>
              <a:t>3/28/2025</a:t>
            </a:fld>
            <a:endParaRPr lang="en-US" dirty="0"/>
          </a:p>
        </p:txBody>
      </p:sp>
      <p:sp>
        <p:nvSpPr>
          <p:cNvPr id="8" name="Footer Placeholder 7"/>
          <p:cNvSpPr>
            <a:spLocks noGrp="1"/>
          </p:cNvSpPr>
          <p:nvPr>
            <p:ph type="ftr" sz="quarter" idx="11"/>
          </p:nvPr>
        </p:nvSpPr>
        <p:spPr/>
        <p:txBody>
          <a:bodyPr/>
          <a:lstStyle/>
          <a:p>
            <a:r>
              <a:rPr lang="en-US"/>
              <a:t>To join NCIC please email: director@letsimmunizenc.org</a:t>
            </a:r>
            <a:endParaRPr lang="en-US" dirty="0"/>
          </a:p>
        </p:txBody>
      </p:sp>
      <p:sp>
        <p:nvSpPr>
          <p:cNvPr id="9" name="Slide Number Placeholder 8"/>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41602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12C697E-3F1A-45B2-A75E-D7239BEB1C8D}" type="datetime1">
              <a:rPr lang="en-US" smtClean="0"/>
              <a:t>3/28/2025</a:t>
            </a:fld>
            <a:endParaRPr lang="en-US" dirty="0"/>
          </a:p>
        </p:txBody>
      </p:sp>
      <p:sp>
        <p:nvSpPr>
          <p:cNvPr id="8" name="Footer Placeholder 7"/>
          <p:cNvSpPr>
            <a:spLocks noGrp="1"/>
          </p:cNvSpPr>
          <p:nvPr>
            <p:ph type="ftr" sz="quarter" idx="11"/>
          </p:nvPr>
        </p:nvSpPr>
        <p:spPr/>
        <p:txBody>
          <a:bodyPr/>
          <a:lstStyle/>
          <a:p>
            <a:r>
              <a:rPr lang="en-US"/>
              <a:t>To join NCIC please email: director@letsimmunizenc.org</a:t>
            </a:r>
            <a:endParaRPr lang="en-US" dirty="0"/>
          </a:p>
        </p:txBody>
      </p:sp>
      <p:sp>
        <p:nvSpPr>
          <p:cNvPr id="9" name="Slide Number Placeholder 8"/>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3017451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A25C33-9CDE-497F-99C7-5BBE626778D8}" type="datetime1">
              <a:rPr lang="en-US" smtClean="0"/>
              <a:t>3/28/2025</a:t>
            </a:fld>
            <a:endParaRPr lang="en-US" dirty="0"/>
          </a:p>
        </p:txBody>
      </p:sp>
      <p:sp>
        <p:nvSpPr>
          <p:cNvPr id="5" name="Footer Placeholder 4"/>
          <p:cNvSpPr>
            <a:spLocks noGrp="1"/>
          </p:cNvSpPr>
          <p:nvPr>
            <p:ph type="ftr" sz="quarter" idx="11"/>
          </p:nvPr>
        </p:nvSpPr>
        <p:spPr/>
        <p:txBody>
          <a:bodyPr/>
          <a:lstStyle/>
          <a:p>
            <a:r>
              <a:rPr lang="en-US"/>
              <a:t>To join NCIC please email: director@letsimmunizenc.org</a:t>
            </a:r>
            <a:endParaRPr lang="en-US" dirty="0"/>
          </a:p>
        </p:txBody>
      </p:sp>
      <p:sp>
        <p:nvSpPr>
          <p:cNvPr id="6" name="Slide Number Placeholder 5"/>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250402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B16501-D015-43B6-B318-851659B29207}" type="datetime1">
              <a:rPr lang="en-US" smtClean="0"/>
              <a:t>3/28/2025</a:t>
            </a:fld>
            <a:endParaRPr lang="en-US" dirty="0"/>
          </a:p>
        </p:txBody>
      </p:sp>
      <p:sp>
        <p:nvSpPr>
          <p:cNvPr id="5" name="Footer Placeholder 4"/>
          <p:cNvSpPr>
            <a:spLocks noGrp="1"/>
          </p:cNvSpPr>
          <p:nvPr>
            <p:ph type="ftr" sz="quarter" idx="11"/>
          </p:nvPr>
        </p:nvSpPr>
        <p:spPr/>
        <p:txBody>
          <a:bodyPr/>
          <a:lstStyle/>
          <a:p>
            <a:r>
              <a:rPr lang="en-US"/>
              <a:t>To join NCIC please email: director@letsimmunizenc.org</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764176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1"/>
                </a:solidFill>
                <a:latin typeface="+mn-lt"/>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0" i="0">
                <a:latin typeface="+mn-lt"/>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0" i="0">
                <a:latin typeface="+mn-lt"/>
                <a:ea typeface="Arial" panose="020B0604020202020204" pitchFamily="34" charset="0"/>
                <a:cs typeface="Arial" panose="020B0604020202020204" pitchFamily="34" charset="0"/>
              </a:defRPr>
            </a:lvl2pPr>
            <a:lvl3pPr marL="973138" indent="-228600">
              <a:lnSpc>
                <a:spcPct val="100000"/>
              </a:lnSpc>
              <a:defRPr sz="2000" b="0" i="0">
                <a:latin typeface="+mn-lt"/>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367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34"/>
          <a:stretch/>
        </p:blipFill>
        <p:spPr>
          <a:xfrm>
            <a:off x="1" y="1421233"/>
            <a:ext cx="5469731" cy="5103195"/>
          </a:xfrm>
          <a:prstGeom prst="rect">
            <a:avLst/>
          </a:prstGeom>
        </p:spPr>
      </p:pic>
      <p:sp>
        <p:nvSpPr>
          <p:cNvPr id="17" name="Title 1"/>
          <p:cNvSpPr>
            <a:spLocks noGrp="1"/>
          </p:cNvSpPr>
          <p:nvPr>
            <p:ph type="ctrTitle" hasCustomPrompt="1"/>
          </p:nvPr>
        </p:nvSpPr>
        <p:spPr>
          <a:xfrm>
            <a:off x="395363" y="2758588"/>
            <a:ext cx="3835980" cy="1333699"/>
          </a:xfrm>
          <a:prstGeom prst="rect">
            <a:avLst/>
          </a:prstGeom>
        </p:spPr>
        <p:txBody>
          <a:bodyPr anchor="b" anchorCtr="0"/>
          <a:lstStyle>
            <a:lvl1pPr>
              <a:lnSpc>
                <a:spcPts val="3467"/>
              </a:lnSpc>
              <a:defRPr sz="3467">
                <a:solidFill>
                  <a:schemeClr val="bg1"/>
                </a:solidFill>
              </a:defRPr>
            </a:lvl1pPr>
          </a:lstStyle>
          <a:p>
            <a:r>
              <a:rPr lang="en-US" dirty="0"/>
              <a:t>Click to edit Master heading style</a:t>
            </a:r>
            <a:endParaRPr lang="en-GB" dirty="0"/>
          </a:p>
        </p:txBody>
      </p:sp>
      <p:sp>
        <p:nvSpPr>
          <p:cNvPr id="20" name="Subtitle 2"/>
          <p:cNvSpPr>
            <a:spLocks noGrp="1"/>
          </p:cNvSpPr>
          <p:nvPr>
            <p:ph type="subTitle" idx="1" hasCustomPrompt="1"/>
          </p:nvPr>
        </p:nvSpPr>
        <p:spPr>
          <a:xfrm>
            <a:off x="395361" y="4570121"/>
            <a:ext cx="3405675" cy="656591"/>
          </a:xfrm>
          <a:prstGeom prst="rect">
            <a:avLst/>
          </a:prstGeom>
        </p:spPr>
        <p:txBody>
          <a:bodyPr wrap="square" lIns="0" tIns="0" rIns="0" bIns="0" anchor="t" anchorCtr="0">
            <a:spAutoFit/>
          </a:bodyPr>
          <a:lstStyle>
            <a:lvl1pPr marL="0" indent="0" algn="l">
              <a:spcAft>
                <a:spcPts val="0"/>
              </a:spcAft>
              <a:buNone/>
              <a:defRPr i="0">
                <a:solidFill>
                  <a:schemeClr val="bg1"/>
                </a:solidFill>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subheading</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719" y="316145"/>
            <a:ext cx="1952861" cy="963168"/>
          </a:xfrm>
          <a:prstGeom prst="rect">
            <a:avLst/>
          </a:prstGeom>
        </p:spPr>
      </p:pic>
    </p:spTree>
    <p:extLst>
      <p:ext uri="{BB962C8B-B14F-4D97-AF65-F5344CB8AC3E}">
        <p14:creationId xmlns:p14="http://schemas.microsoft.com/office/powerpoint/2010/main" val="39579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25085D-1F9B-4409-A2F5-8E3E2B921285}" type="datetime1">
              <a:rPr lang="en-US" smtClean="0"/>
              <a:t>3/28/2025</a:t>
            </a:fld>
            <a:endParaRPr lang="en-US" dirty="0"/>
          </a:p>
        </p:txBody>
      </p:sp>
      <p:sp>
        <p:nvSpPr>
          <p:cNvPr id="5" name="Footer Placeholder 4"/>
          <p:cNvSpPr>
            <a:spLocks noGrp="1"/>
          </p:cNvSpPr>
          <p:nvPr>
            <p:ph type="ftr" sz="quarter" idx="11"/>
          </p:nvPr>
        </p:nvSpPr>
        <p:spPr/>
        <p:txBody>
          <a:bodyPr/>
          <a:lstStyle/>
          <a:p>
            <a:r>
              <a:rPr lang="en-US" dirty="0"/>
              <a:t>To join NCIC please email: director@letsimmunizenc.org</a:t>
            </a:r>
          </a:p>
        </p:txBody>
      </p:sp>
      <p:sp>
        <p:nvSpPr>
          <p:cNvPr id="6" name="Slide Number Placeholder 5"/>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3503327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95362" y="3203155"/>
            <a:ext cx="6723193" cy="889132"/>
          </a:xfrm>
          <a:prstGeom prst="rect">
            <a:avLst/>
          </a:prstGeom>
        </p:spPr>
        <p:txBody>
          <a:bodyPr anchor="b" anchorCtr="0"/>
          <a:lstStyle>
            <a:lvl1pPr>
              <a:lnSpc>
                <a:spcPts val="3467"/>
              </a:lnSpc>
              <a:defRPr sz="3467">
                <a:solidFill>
                  <a:schemeClr val="bg2"/>
                </a:solidFill>
              </a:defRPr>
            </a:lvl1pPr>
          </a:lstStyle>
          <a:p>
            <a:r>
              <a:rPr lang="en-US" dirty="0"/>
              <a:t>Click to edit Master </a:t>
            </a:r>
            <a:br>
              <a:rPr lang="en-US" dirty="0"/>
            </a:br>
            <a:r>
              <a:rPr lang="en-US" dirty="0"/>
              <a:t>heading style</a:t>
            </a:r>
            <a:endParaRPr lang="en-GB" dirty="0"/>
          </a:p>
        </p:txBody>
      </p:sp>
      <p:sp>
        <p:nvSpPr>
          <p:cNvPr id="10" name="Subtitle 2"/>
          <p:cNvSpPr>
            <a:spLocks noGrp="1"/>
          </p:cNvSpPr>
          <p:nvPr>
            <p:ph type="subTitle" idx="1" hasCustomPrompt="1"/>
          </p:nvPr>
        </p:nvSpPr>
        <p:spPr>
          <a:xfrm>
            <a:off x="395362" y="4570120"/>
            <a:ext cx="6723193" cy="420564"/>
          </a:xfrm>
          <a:prstGeom prst="rect">
            <a:avLst/>
          </a:prstGeom>
        </p:spPr>
        <p:txBody>
          <a:bodyPr wrap="square" lIns="0" anchor="t" anchorCtr="0">
            <a:spAutoFit/>
          </a:bodyPr>
          <a:lstStyle>
            <a:lvl1pPr marL="0" indent="0" algn="l">
              <a:spcAft>
                <a:spcPts val="0"/>
              </a:spcAft>
              <a:buNone/>
              <a:defRPr i="0">
                <a:solidFill>
                  <a:schemeClr val="tx1"/>
                </a:solidFill>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subheading</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719" y="316145"/>
            <a:ext cx="1952861" cy="963168"/>
          </a:xfrm>
          <a:prstGeom prst="rect">
            <a:avLst/>
          </a:prstGeom>
        </p:spPr>
      </p:pic>
    </p:spTree>
    <p:extLst>
      <p:ext uri="{BB962C8B-B14F-4D97-AF65-F5344CB8AC3E}">
        <p14:creationId xmlns:p14="http://schemas.microsoft.com/office/powerpoint/2010/main" val="1954064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Text and Table">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395361" y="1479614"/>
            <a:ext cx="6723192" cy="889132"/>
          </a:xfrm>
          <a:prstGeom prst="rect">
            <a:avLst/>
          </a:prstGeom>
        </p:spPr>
        <p:txBody>
          <a:bodyPr anchor="b" anchorCtr="0"/>
          <a:lstStyle>
            <a:lvl1pPr>
              <a:lnSpc>
                <a:spcPts val="3467"/>
              </a:lnSpc>
              <a:defRPr sz="3467">
                <a:solidFill>
                  <a:schemeClr val="bg2"/>
                </a:solidFill>
              </a:defRPr>
            </a:lvl1pPr>
          </a:lstStyle>
          <a:p>
            <a:r>
              <a:rPr lang="en-US" dirty="0"/>
              <a:t>Click to edit Master </a:t>
            </a:r>
            <a:br>
              <a:rPr lang="en-US" dirty="0"/>
            </a:br>
            <a:r>
              <a:rPr lang="en-US" dirty="0"/>
              <a:t>heading style</a:t>
            </a:r>
            <a:endParaRPr lang="en-GB" dirty="0"/>
          </a:p>
        </p:txBody>
      </p:sp>
      <p:sp>
        <p:nvSpPr>
          <p:cNvPr id="22" name="Subtitle 2"/>
          <p:cNvSpPr>
            <a:spLocks noGrp="1"/>
          </p:cNvSpPr>
          <p:nvPr>
            <p:ph type="subTitle" idx="1" hasCustomPrompt="1"/>
          </p:nvPr>
        </p:nvSpPr>
        <p:spPr>
          <a:xfrm>
            <a:off x="395362" y="2846576"/>
            <a:ext cx="6679881" cy="420564"/>
          </a:xfrm>
          <a:prstGeom prst="rect">
            <a:avLst/>
          </a:prstGeom>
        </p:spPr>
        <p:txBody>
          <a:bodyPr wrap="square" lIns="0" anchor="t" anchorCtr="0">
            <a:spAutoFit/>
          </a:bodyPr>
          <a:lstStyle>
            <a:lvl1pPr marL="0" indent="0" algn="l">
              <a:spcAft>
                <a:spcPts val="0"/>
              </a:spcAft>
              <a:buNone/>
              <a:defRPr i="0">
                <a:solidFill>
                  <a:schemeClr val="tx1"/>
                </a:solidFill>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subheading</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719" y="316145"/>
            <a:ext cx="1952861" cy="963168"/>
          </a:xfrm>
          <a:prstGeom prst="rect">
            <a:avLst/>
          </a:prstGeom>
        </p:spPr>
      </p:pic>
    </p:spTree>
    <p:extLst>
      <p:ext uri="{BB962C8B-B14F-4D97-AF65-F5344CB8AC3E}">
        <p14:creationId xmlns:p14="http://schemas.microsoft.com/office/powerpoint/2010/main" val="1527888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478872" y="1589851"/>
            <a:ext cx="11231033" cy="409340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478869" y="5670298"/>
            <a:ext cx="11232000" cy="256545"/>
          </a:xfrm>
          <a:prstGeom prst="rect">
            <a:avLst/>
          </a:prstGeom>
        </p:spPr>
        <p:txBody>
          <a:bodyPr wrap="square" anchor="b" anchorCtr="0">
            <a:spAutoFit/>
          </a:bodyPr>
          <a:lstStyle>
            <a:lvl1pPr marL="0" indent="0">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dirty="0"/>
              <a:t>Insert Source text here</a:t>
            </a:r>
          </a:p>
        </p:txBody>
      </p:sp>
      <p:sp>
        <p:nvSpPr>
          <p:cNvPr id="4" name="Title 3"/>
          <p:cNvSpPr>
            <a:spLocks noGrp="1"/>
          </p:cNvSpPr>
          <p:nvPr>
            <p:ph type="title" hasCustomPrompt="1"/>
          </p:nvPr>
        </p:nvSpPr>
        <p:spPr>
          <a:xfrm>
            <a:off x="478871" y="384852"/>
            <a:ext cx="10102852" cy="451405"/>
          </a:xfrm>
        </p:spPr>
        <p:txBody>
          <a:bodyPr/>
          <a:lstStyle/>
          <a:p>
            <a:r>
              <a:rPr lang="en-US" dirty="0"/>
              <a:t>Click to edit Master heading style</a:t>
            </a:r>
            <a:endParaRPr lang="en-GB" dirty="0"/>
          </a:p>
        </p:txBody>
      </p:sp>
      <p:sp>
        <p:nvSpPr>
          <p:cNvPr id="7" name="Date Placeholder 6"/>
          <p:cNvSpPr>
            <a:spLocks noGrp="1"/>
          </p:cNvSpPr>
          <p:nvPr>
            <p:ph type="dt" sz="half" idx="19"/>
          </p:nvPr>
        </p:nvSpPr>
        <p:spPr/>
        <p:txBody>
          <a:bodyPr/>
          <a:lstStyle/>
          <a:p>
            <a:pPr algn="ctr"/>
            <a:fld id="{88FF10F7-8640-4464-A912-5AD6CE0953C0}" type="datetime1">
              <a:rPr lang="en-US" smtClean="0"/>
              <a:t>3/28/2025</a:t>
            </a:fld>
            <a:endParaRPr lang="en-GB" dirty="0"/>
          </a:p>
        </p:txBody>
      </p:sp>
      <p:sp>
        <p:nvSpPr>
          <p:cNvPr id="9" name="Footer Placeholder 8"/>
          <p:cNvSpPr>
            <a:spLocks noGrp="1"/>
          </p:cNvSpPr>
          <p:nvPr>
            <p:ph type="ftr" sz="quarter" idx="20"/>
          </p:nvPr>
        </p:nvSpPr>
        <p:spPr/>
        <p:txBody>
          <a:bodyPr/>
          <a:lstStyle>
            <a:lvl1pPr>
              <a:defRPr/>
            </a:lvl1pPr>
          </a:lstStyle>
          <a:p>
            <a:r>
              <a:rPr lang="en-US"/>
              <a:t>To join NCIC please email: director@letsimmunizenc.org</a:t>
            </a:r>
            <a:endParaRPr lang="en-GB" dirty="0"/>
          </a:p>
        </p:txBody>
      </p:sp>
      <p:sp>
        <p:nvSpPr>
          <p:cNvPr id="10" name="Slide Number Placeholder 9"/>
          <p:cNvSpPr>
            <a:spLocks noGrp="1"/>
          </p:cNvSpPr>
          <p:nvPr>
            <p:ph type="sldNum" sz="quarter" idx="21"/>
          </p:nvPr>
        </p:nvSpPr>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914632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noChangeAspect="1"/>
          </p:cNvSpPr>
          <p:nvPr>
            <p:ph sz="quarter" idx="19"/>
          </p:nvPr>
        </p:nvSpPr>
        <p:spPr>
          <a:xfrm>
            <a:off x="480002" y="2052915"/>
            <a:ext cx="11224684" cy="3638805"/>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478871" y="1588948"/>
            <a:ext cx="11224684" cy="420564"/>
          </a:xfrm>
          <a:prstGeom prst="rect">
            <a:avLst/>
          </a:prstGeom>
        </p:spPr>
        <p:txBody>
          <a:bodyPr lIns="0" anchor="t" anchorCtr="0">
            <a:spAutoFit/>
          </a:bodyPr>
          <a:lstStyle>
            <a:lvl1pPr marL="0" indent="0">
              <a:spcAft>
                <a:spcPts val="0"/>
              </a:spcAft>
              <a:buNone/>
              <a:defRPr sz="2133" b="1">
                <a:solidFill>
                  <a:schemeClr val="accent1"/>
                </a:solidFill>
              </a:defRPr>
            </a:lvl1pPr>
            <a:lvl2pPr marL="361934" indent="0">
              <a:buNone/>
              <a:defRPr/>
            </a:lvl2pPr>
            <a:lvl3pPr marL="711165" indent="0">
              <a:buNone/>
              <a:defRPr/>
            </a:lvl3pPr>
            <a:lvl4pPr marL="1087911" indent="0">
              <a:buNone/>
              <a:defRPr/>
            </a:lvl4pPr>
            <a:lvl5pPr marL="1473126" indent="0">
              <a:buNone/>
              <a:defRPr/>
            </a:lvl5pPr>
          </a:lstStyle>
          <a:p>
            <a:pPr lvl="0"/>
            <a:r>
              <a:rPr lang="en-US" dirty="0"/>
              <a:t>Subheading here if required</a:t>
            </a:r>
          </a:p>
        </p:txBody>
      </p:sp>
      <p:sp>
        <p:nvSpPr>
          <p:cNvPr id="14" name="Text Placeholder 2"/>
          <p:cNvSpPr>
            <a:spLocks noGrp="1"/>
          </p:cNvSpPr>
          <p:nvPr>
            <p:ph type="body" sz="quarter" idx="14"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6" name="Text Placeholder 5"/>
          <p:cNvSpPr>
            <a:spLocks noGrp="1"/>
          </p:cNvSpPr>
          <p:nvPr>
            <p:ph type="body" sz="quarter" idx="18" hasCustomPrompt="1"/>
          </p:nvPr>
        </p:nvSpPr>
        <p:spPr>
          <a:xfrm>
            <a:off x="478869" y="5670298"/>
            <a:ext cx="11232000" cy="256545"/>
          </a:xfrm>
          <a:prstGeom prst="rect">
            <a:avLst/>
          </a:prstGeom>
        </p:spPr>
        <p:txBody>
          <a:bodyPr wrap="square" anchor="b" anchorCtr="0">
            <a:spAutoFit/>
          </a:bodyPr>
          <a:lstStyle>
            <a:lvl1pPr marL="0" marR="0" indent="0" algn="l" defTabSz="1219140" rtl="0" eaLnBrk="1" fontAlgn="auto" latinLnBrk="0" hangingPunct="1">
              <a:lnSpc>
                <a:spcPct val="100000"/>
              </a:lnSpc>
              <a:spcBef>
                <a:spcPts val="0"/>
              </a:spcBef>
              <a:spcAft>
                <a:spcPts val="800"/>
              </a:spcAft>
              <a:buClr>
                <a:schemeClr val="tx1"/>
              </a:buClr>
              <a:buSzTx/>
              <a:buFont typeface="Arial" pitchFamily="34" charset="0"/>
              <a:buNone/>
              <a:tabLst/>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dirty="0"/>
              <a:t>Insert Source text here</a:t>
            </a:r>
          </a:p>
        </p:txBody>
      </p:sp>
      <p:sp>
        <p:nvSpPr>
          <p:cNvPr id="20" name="Title 19"/>
          <p:cNvSpPr>
            <a:spLocks noGrp="1"/>
          </p:cNvSpPr>
          <p:nvPr>
            <p:ph type="title" hasCustomPrompt="1"/>
          </p:nvPr>
        </p:nvSpPr>
        <p:spPr/>
        <p:txBody>
          <a:bodyPr/>
          <a:lstStyle/>
          <a:p>
            <a:r>
              <a:rPr lang="en-US" dirty="0"/>
              <a:t>Click to edit Master heading style</a:t>
            </a:r>
            <a:endParaRPr lang="en-GB" dirty="0"/>
          </a:p>
        </p:txBody>
      </p:sp>
      <p:sp>
        <p:nvSpPr>
          <p:cNvPr id="5" name="Date Placeholder 4"/>
          <p:cNvSpPr>
            <a:spLocks noGrp="1"/>
          </p:cNvSpPr>
          <p:nvPr>
            <p:ph type="dt" sz="half" idx="20"/>
          </p:nvPr>
        </p:nvSpPr>
        <p:spPr/>
        <p:txBody>
          <a:bodyPr/>
          <a:lstStyle/>
          <a:p>
            <a:pPr algn="ctr"/>
            <a:fld id="{4D920070-2F80-4898-B409-5CFCED759C7A}" type="datetime1">
              <a:rPr lang="en-US" smtClean="0"/>
              <a:t>3/28/2025</a:t>
            </a:fld>
            <a:endParaRPr lang="en-GB" dirty="0"/>
          </a:p>
        </p:txBody>
      </p:sp>
      <p:sp>
        <p:nvSpPr>
          <p:cNvPr id="6" name="Footer Placeholder 5"/>
          <p:cNvSpPr>
            <a:spLocks noGrp="1"/>
          </p:cNvSpPr>
          <p:nvPr>
            <p:ph type="ftr" sz="quarter" idx="21"/>
          </p:nvPr>
        </p:nvSpPr>
        <p:spPr/>
        <p:txBody>
          <a:bodyPr/>
          <a:lstStyle>
            <a:lvl1pPr>
              <a:defRPr/>
            </a:lvl1pPr>
          </a:lstStyle>
          <a:p>
            <a:r>
              <a:rPr lang="en-US"/>
              <a:t>To join NCIC please email: director@letsimmunizenc.org</a:t>
            </a:r>
            <a:endParaRPr lang="en-GB" dirty="0"/>
          </a:p>
        </p:txBody>
      </p:sp>
      <p:sp>
        <p:nvSpPr>
          <p:cNvPr id="7" name="Slide Number Placeholder 6"/>
          <p:cNvSpPr>
            <a:spLocks noGrp="1"/>
          </p:cNvSpPr>
          <p:nvPr>
            <p:ph type="sldNum" sz="quarter" idx="22"/>
          </p:nvPr>
        </p:nvSpPr>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454289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4" name="Text Placeholder 2"/>
          <p:cNvSpPr>
            <a:spLocks noGrp="1"/>
          </p:cNvSpPr>
          <p:nvPr>
            <p:ph type="body" sz="quarter" idx="14" hasCustomPrompt="1"/>
          </p:nvPr>
        </p:nvSpPr>
        <p:spPr>
          <a:xfrm>
            <a:off x="480000"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5" name="Text Placeholder 5"/>
          <p:cNvSpPr>
            <a:spLocks noGrp="1"/>
          </p:cNvSpPr>
          <p:nvPr>
            <p:ph type="body" sz="quarter" idx="18" hasCustomPrompt="1"/>
          </p:nvPr>
        </p:nvSpPr>
        <p:spPr>
          <a:xfrm>
            <a:off x="480000" y="5670298"/>
            <a:ext cx="11232000" cy="256545"/>
          </a:xfrm>
          <a:prstGeom prst="rect">
            <a:avLst/>
          </a:prstGeom>
        </p:spPr>
        <p:txBody>
          <a:bodyPr wrap="square" lIns="0" anchor="b" anchorCtr="0">
            <a:spAutoFit/>
          </a:bodyPr>
          <a:lstStyle>
            <a:lvl1pPr marL="0" indent="0">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dirty="0"/>
              <a:t>Insert Source text here</a:t>
            </a:r>
          </a:p>
        </p:txBody>
      </p:sp>
      <p:sp>
        <p:nvSpPr>
          <p:cNvPr id="19" name="Title 18"/>
          <p:cNvSpPr>
            <a:spLocks noGrp="1"/>
          </p:cNvSpPr>
          <p:nvPr>
            <p:ph type="title" hasCustomPrompt="1"/>
          </p:nvPr>
        </p:nvSpPr>
        <p:spPr>
          <a:xfrm>
            <a:off x="480002" y="384852"/>
            <a:ext cx="10102852" cy="451405"/>
          </a:xfrm>
        </p:spPr>
        <p:txBody>
          <a:bodyPr/>
          <a:lstStyle/>
          <a:p>
            <a:r>
              <a:rPr lang="en-US" dirty="0"/>
              <a:t>Click to edit Master heading style</a:t>
            </a:r>
            <a:endParaRPr lang="en-GB" dirty="0"/>
          </a:p>
        </p:txBody>
      </p:sp>
      <p:sp>
        <p:nvSpPr>
          <p:cNvPr id="5" name="Date Placeholder 4"/>
          <p:cNvSpPr>
            <a:spLocks noGrp="1"/>
          </p:cNvSpPr>
          <p:nvPr>
            <p:ph type="dt" sz="half" idx="19"/>
          </p:nvPr>
        </p:nvSpPr>
        <p:spPr/>
        <p:txBody>
          <a:bodyPr/>
          <a:lstStyle/>
          <a:p>
            <a:pPr algn="ctr"/>
            <a:fld id="{29D014B3-23DF-4B41-91D5-F5055090825F}" type="datetime1">
              <a:rPr lang="en-US" smtClean="0"/>
              <a:t>3/28/2025</a:t>
            </a:fld>
            <a:endParaRPr lang="en-GB" dirty="0"/>
          </a:p>
        </p:txBody>
      </p:sp>
      <p:sp>
        <p:nvSpPr>
          <p:cNvPr id="6" name="Footer Placeholder 5"/>
          <p:cNvSpPr>
            <a:spLocks noGrp="1"/>
          </p:cNvSpPr>
          <p:nvPr>
            <p:ph type="ftr" sz="quarter" idx="20"/>
          </p:nvPr>
        </p:nvSpPr>
        <p:spPr/>
        <p:txBody>
          <a:bodyPr/>
          <a:lstStyle>
            <a:lvl1pPr>
              <a:defRPr/>
            </a:lvl1pPr>
          </a:lstStyle>
          <a:p>
            <a:r>
              <a:rPr lang="en-US"/>
              <a:t>To join NCIC please email: director@letsimmunizenc.org</a:t>
            </a:r>
            <a:endParaRPr lang="en-GB" dirty="0"/>
          </a:p>
        </p:txBody>
      </p:sp>
      <p:sp>
        <p:nvSpPr>
          <p:cNvPr id="7" name="Slide Number Placeholder 6"/>
          <p:cNvSpPr>
            <a:spLocks noGrp="1"/>
          </p:cNvSpPr>
          <p:nvPr>
            <p:ph type="sldNum" sz="quarter" idx="21"/>
          </p:nvPr>
        </p:nvSpPr>
        <p:spPr/>
        <p:txBody>
          <a:bodyPr/>
          <a:lstStyle/>
          <a:p>
            <a:fld id="{9F9F533D-B52E-4A2F-BF72-0ADD2D94BD75}" type="slidenum">
              <a:rPr lang="en-GB" smtClean="0"/>
              <a:pPr/>
              <a:t>‹#›</a:t>
            </a:fld>
            <a:endParaRPr lang="en-GB" dirty="0"/>
          </a:p>
        </p:txBody>
      </p:sp>
      <p:sp>
        <p:nvSpPr>
          <p:cNvPr id="9" name="Content Placeholder 12"/>
          <p:cNvSpPr>
            <a:spLocks noGrp="1" noChangeAspect="1"/>
          </p:cNvSpPr>
          <p:nvPr>
            <p:ph sz="quarter" idx="17"/>
          </p:nvPr>
        </p:nvSpPr>
        <p:spPr>
          <a:xfrm>
            <a:off x="480002" y="1589853"/>
            <a:ext cx="11231033" cy="4101867"/>
          </a:xfrm>
          <a:prstGeom prst="rect">
            <a:avLst/>
          </a:prstGeom>
        </p:spPr>
        <p:txBody>
          <a:bodyPr lIns="0"/>
          <a:lstStyle>
            <a:lvl1pPr>
              <a:defRPr sz="3200"/>
            </a:lvl1pPr>
            <a:lvl2pPr>
              <a:defRPr sz="3200"/>
            </a:lvl2pPr>
            <a:lvl3pPr>
              <a:defRPr sz="3200"/>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8646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13"/>
          <p:cNvSpPr>
            <a:spLocks noGrp="1" noChangeAspect="1"/>
          </p:cNvSpPr>
          <p:nvPr>
            <p:ph sz="quarter" idx="18"/>
          </p:nvPr>
        </p:nvSpPr>
        <p:spPr>
          <a:xfrm>
            <a:off x="6407153" y="1591735"/>
            <a:ext cx="5304367" cy="4087284"/>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478871" y="384852"/>
            <a:ext cx="10102852" cy="451405"/>
          </a:xfrm>
        </p:spPr>
        <p:txBody>
          <a:bodyPr/>
          <a:lstStyle/>
          <a:p>
            <a:r>
              <a:rPr lang="en-US" dirty="0"/>
              <a:t>Click to edit Master heading style</a:t>
            </a:r>
            <a:endParaRPr lang="en-GB" dirty="0"/>
          </a:p>
        </p:txBody>
      </p:sp>
      <p:sp>
        <p:nvSpPr>
          <p:cNvPr id="18" name="Text Placeholder 2"/>
          <p:cNvSpPr>
            <a:spLocks noGrp="1"/>
          </p:cNvSpPr>
          <p:nvPr>
            <p:ph type="body" sz="quarter" idx="14"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9" name="Text Placeholder 5"/>
          <p:cNvSpPr>
            <a:spLocks noGrp="1"/>
          </p:cNvSpPr>
          <p:nvPr>
            <p:ph type="body" sz="quarter" idx="19" hasCustomPrompt="1"/>
          </p:nvPr>
        </p:nvSpPr>
        <p:spPr>
          <a:xfrm>
            <a:off x="478871" y="5670298"/>
            <a:ext cx="5305981" cy="256545"/>
          </a:xfrm>
          <a:prstGeom prst="rect">
            <a:avLst/>
          </a:prstGeom>
        </p:spPr>
        <p:txBody>
          <a:bodyPr wrap="square" lIns="0" anchor="b" anchorCtr="0">
            <a:spAutoFit/>
          </a:bodyPr>
          <a:lstStyle>
            <a:lvl1pPr marL="0" indent="0">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dirty="0"/>
              <a:t>Insert Source text here</a:t>
            </a:r>
          </a:p>
        </p:txBody>
      </p:sp>
      <p:sp>
        <p:nvSpPr>
          <p:cNvPr id="20" name="Text Placeholder 5"/>
          <p:cNvSpPr>
            <a:spLocks noGrp="1"/>
          </p:cNvSpPr>
          <p:nvPr>
            <p:ph type="body" sz="quarter" idx="20" hasCustomPrompt="1"/>
          </p:nvPr>
        </p:nvSpPr>
        <p:spPr>
          <a:xfrm>
            <a:off x="6396289" y="5670298"/>
            <a:ext cx="5328000" cy="256545"/>
          </a:xfrm>
          <a:prstGeom prst="rect">
            <a:avLst/>
          </a:prstGeom>
        </p:spPr>
        <p:txBody>
          <a:bodyPr wrap="square" lIns="0" anchor="b" anchorCtr="0">
            <a:spAutoFit/>
          </a:bodyPr>
          <a:lstStyle>
            <a:lvl1pPr marL="0" indent="0">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dirty="0"/>
              <a:t>Insert Source text here</a:t>
            </a:r>
          </a:p>
        </p:txBody>
      </p:sp>
      <p:sp>
        <p:nvSpPr>
          <p:cNvPr id="3" name="Date Placeholder 2"/>
          <p:cNvSpPr>
            <a:spLocks noGrp="1"/>
          </p:cNvSpPr>
          <p:nvPr>
            <p:ph type="dt" sz="half" idx="21"/>
          </p:nvPr>
        </p:nvSpPr>
        <p:spPr/>
        <p:txBody>
          <a:bodyPr/>
          <a:lstStyle/>
          <a:p>
            <a:pPr algn="ctr"/>
            <a:fld id="{DC783FCE-3FBE-47EC-84BA-B26E9EBB7CF6}" type="datetime1">
              <a:rPr lang="en-US" smtClean="0"/>
              <a:t>3/28/2025</a:t>
            </a:fld>
            <a:endParaRPr lang="en-GB" dirty="0"/>
          </a:p>
        </p:txBody>
      </p:sp>
      <p:sp>
        <p:nvSpPr>
          <p:cNvPr id="4" name="Footer Placeholder 3"/>
          <p:cNvSpPr>
            <a:spLocks noGrp="1"/>
          </p:cNvSpPr>
          <p:nvPr>
            <p:ph type="ftr" sz="quarter" idx="22"/>
          </p:nvPr>
        </p:nvSpPr>
        <p:spPr/>
        <p:txBody>
          <a:bodyPr/>
          <a:lstStyle>
            <a:lvl1pPr>
              <a:defRPr/>
            </a:lvl1pPr>
          </a:lstStyle>
          <a:p>
            <a:r>
              <a:rPr lang="en-US"/>
              <a:t>To join NCIC please email: director@letsimmunizenc.org</a:t>
            </a:r>
            <a:endParaRPr lang="en-GB" dirty="0"/>
          </a:p>
        </p:txBody>
      </p:sp>
      <p:sp>
        <p:nvSpPr>
          <p:cNvPr id="5" name="Slide Number Placeholder 4"/>
          <p:cNvSpPr>
            <a:spLocks noGrp="1"/>
          </p:cNvSpPr>
          <p:nvPr>
            <p:ph type="sldNum" sz="quarter" idx="23"/>
          </p:nvPr>
        </p:nvSpPr>
        <p:spPr/>
        <p:txBody>
          <a:bodyPr/>
          <a:lstStyle/>
          <a:p>
            <a:fld id="{9F9F533D-B52E-4A2F-BF72-0ADD2D94BD75}" type="slidenum">
              <a:rPr lang="en-GB" smtClean="0"/>
              <a:pPr/>
              <a:t>‹#›</a:t>
            </a:fld>
            <a:endParaRPr lang="en-GB" dirty="0"/>
          </a:p>
        </p:txBody>
      </p:sp>
      <p:sp>
        <p:nvSpPr>
          <p:cNvPr id="11" name="Content Placeholder 11"/>
          <p:cNvSpPr>
            <a:spLocks noGrp="1" noChangeAspect="1"/>
          </p:cNvSpPr>
          <p:nvPr>
            <p:ph sz="quarter" idx="17"/>
          </p:nvPr>
        </p:nvSpPr>
        <p:spPr>
          <a:xfrm>
            <a:off x="480002" y="1591735"/>
            <a:ext cx="5298500" cy="4087284"/>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60345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480002" y="1592272"/>
            <a:ext cx="5298500" cy="420564"/>
          </a:xfrm>
          <a:prstGeom prst="rect">
            <a:avLst/>
          </a:prstGeom>
        </p:spPr>
        <p:txBody>
          <a:bodyPr wrap="square" lIns="0" anchor="t" anchorCtr="0">
            <a:spAutoFit/>
          </a:bodyPr>
          <a:lstStyle>
            <a:lvl1pPr marL="0" indent="0">
              <a:buNone/>
              <a:defRPr sz="2133"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Subheading here if required</a:t>
            </a:r>
          </a:p>
        </p:txBody>
      </p:sp>
      <p:sp>
        <p:nvSpPr>
          <p:cNvPr id="20" name="Text Placeholder 2"/>
          <p:cNvSpPr>
            <a:spLocks noGrp="1"/>
          </p:cNvSpPr>
          <p:nvPr>
            <p:ph type="body" idx="21" hasCustomPrompt="1"/>
          </p:nvPr>
        </p:nvSpPr>
        <p:spPr>
          <a:xfrm>
            <a:off x="6407153" y="1592274"/>
            <a:ext cx="5304367" cy="420564"/>
          </a:xfrm>
          <a:prstGeom prst="rect">
            <a:avLst/>
          </a:prstGeom>
        </p:spPr>
        <p:txBody>
          <a:bodyPr wrap="square" anchor="t" anchorCtr="0">
            <a:spAutoFit/>
          </a:bodyPr>
          <a:lstStyle>
            <a:lvl1pPr marL="0" indent="0">
              <a:buNone/>
              <a:defRPr sz="2133"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Subheading here if required</a:t>
            </a:r>
          </a:p>
        </p:txBody>
      </p:sp>
      <p:sp>
        <p:nvSpPr>
          <p:cNvPr id="2" name="Title 1"/>
          <p:cNvSpPr>
            <a:spLocks noGrp="1"/>
          </p:cNvSpPr>
          <p:nvPr>
            <p:ph type="title" hasCustomPrompt="1"/>
          </p:nvPr>
        </p:nvSpPr>
        <p:spPr>
          <a:xfrm>
            <a:off x="480002" y="384852"/>
            <a:ext cx="10102852" cy="451405"/>
          </a:xfrm>
        </p:spPr>
        <p:txBody>
          <a:bodyPr/>
          <a:lstStyle/>
          <a:p>
            <a:r>
              <a:rPr lang="en-US" dirty="0"/>
              <a:t>Click to edit Master heading style</a:t>
            </a:r>
            <a:endParaRPr lang="en-GB" dirty="0"/>
          </a:p>
        </p:txBody>
      </p:sp>
      <p:sp>
        <p:nvSpPr>
          <p:cNvPr id="17" name="Content Placeholder 11"/>
          <p:cNvSpPr>
            <a:spLocks noGrp="1" noChangeAspect="1"/>
          </p:cNvSpPr>
          <p:nvPr>
            <p:ph sz="quarter" idx="17"/>
          </p:nvPr>
        </p:nvSpPr>
        <p:spPr>
          <a:xfrm>
            <a:off x="480002" y="2021981"/>
            <a:ext cx="5298500" cy="3657039"/>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Content Placeholder 13"/>
          <p:cNvSpPr>
            <a:spLocks noGrp="1" noChangeAspect="1"/>
          </p:cNvSpPr>
          <p:nvPr>
            <p:ph sz="quarter" idx="18"/>
          </p:nvPr>
        </p:nvSpPr>
        <p:spPr>
          <a:xfrm>
            <a:off x="6407153" y="2021979"/>
            <a:ext cx="5304367" cy="3661272"/>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5"/>
          <p:cNvSpPr>
            <a:spLocks noGrp="1"/>
          </p:cNvSpPr>
          <p:nvPr>
            <p:ph type="body" sz="quarter" idx="31" hasCustomPrompt="1"/>
          </p:nvPr>
        </p:nvSpPr>
        <p:spPr>
          <a:xfrm>
            <a:off x="480002" y="5670298"/>
            <a:ext cx="5298500" cy="256545"/>
          </a:xfrm>
          <a:prstGeom prst="rect">
            <a:avLst/>
          </a:prstGeom>
        </p:spPr>
        <p:txBody>
          <a:bodyPr wrap="square" lIns="0" anchor="b" anchorCtr="0">
            <a:spAutoFit/>
          </a:bodyPr>
          <a:lstStyle>
            <a:lvl1pPr marL="0" indent="0">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dirty="0"/>
              <a:t>Insert Source text here</a:t>
            </a:r>
          </a:p>
        </p:txBody>
      </p:sp>
      <p:sp>
        <p:nvSpPr>
          <p:cNvPr id="24" name="Text Placeholder 5"/>
          <p:cNvSpPr>
            <a:spLocks noGrp="1"/>
          </p:cNvSpPr>
          <p:nvPr>
            <p:ph type="body" sz="quarter" idx="20" hasCustomPrompt="1"/>
          </p:nvPr>
        </p:nvSpPr>
        <p:spPr>
          <a:xfrm>
            <a:off x="6398400" y="5670298"/>
            <a:ext cx="5313117" cy="256545"/>
          </a:xfrm>
          <a:prstGeom prst="rect">
            <a:avLst/>
          </a:prstGeom>
        </p:spPr>
        <p:txBody>
          <a:bodyPr wrap="square" lIns="0" anchor="b" anchorCtr="0">
            <a:spAutoFit/>
          </a:bodyPr>
          <a:lstStyle>
            <a:lvl1pPr marL="0" indent="0">
              <a:buNone/>
              <a:defRPr sz="1067" baseline="0"/>
            </a:lvl1pPr>
            <a:lvl2pPr marL="357534" indent="0">
              <a:buNone/>
              <a:defRPr sz="1067"/>
            </a:lvl2pPr>
            <a:lvl3pPr marL="719965" indent="0">
              <a:buNone/>
              <a:defRPr sz="1067"/>
            </a:lvl3pPr>
            <a:lvl4pPr marL="1081397" indent="0">
              <a:buNone/>
              <a:defRPr sz="1067"/>
            </a:lvl4pPr>
            <a:lvl5pPr marL="1439928" indent="0">
              <a:buNone/>
              <a:defRPr sz="1067"/>
            </a:lvl5pPr>
          </a:lstStyle>
          <a:p>
            <a:pPr lvl="0"/>
            <a:r>
              <a:rPr lang="en-US" dirty="0"/>
              <a:t>Insert Source text here</a:t>
            </a:r>
          </a:p>
        </p:txBody>
      </p:sp>
      <p:sp>
        <p:nvSpPr>
          <p:cNvPr id="28" name="Text Placeholder 2"/>
          <p:cNvSpPr>
            <a:spLocks noGrp="1"/>
          </p:cNvSpPr>
          <p:nvPr>
            <p:ph type="body" sz="quarter" idx="14" hasCustomPrompt="1"/>
          </p:nvPr>
        </p:nvSpPr>
        <p:spPr>
          <a:xfrm>
            <a:off x="480000"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Date Placeholder 5"/>
          <p:cNvSpPr>
            <a:spLocks noGrp="1"/>
          </p:cNvSpPr>
          <p:nvPr>
            <p:ph type="dt" sz="half" idx="32"/>
          </p:nvPr>
        </p:nvSpPr>
        <p:spPr/>
        <p:txBody>
          <a:bodyPr/>
          <a:lstStyle/>
          <a:p>
            <a:pPr algn="ctr"/>
            <a:fld id="{4E93FD3A-923D-4BBA-BFCB-29D36CADA288}" type="datetime1">
              <a:rPr lang="en-US" smtClean="0"/>
              <a:t>3/28/2025</a:t>
            </a:fld>
            <a:endParaRPr lang="en-GB" dirty="0"/>
          </a:p>
        </p:txBody>
      </p:sp>
      <p:sp>
        <p:nvSpPr>
          <p:cNvPr id="7" name="Footer Placeholder 6"/>
          <p:cNvSpPr>
            <a:spLocks noGrp="1"/>
          </p:cNvSpPr>
          <p:nvPr>
            <p:ph type="ftr" sz="quarter" idx="33"/>
          </p:nvPr>
        </p:nvSpPr>
        <p:spPr/>
        <p:txBody>
          <a:bodyPr/>
          <a:lstStyle>
            <a:lvl1pPr>
              <a:defRPr/>
            </a:lvl1pPr>
          </a:lstStyle>
          <a:p>
            <a:r>
              <a:rPr lang="en-US"/>
              <a:t>To join NCIC please email: director@letsimmunizenc.org</a:t>
            </a:r>
            <a:endParaRPr lang="en-GB" dirty="0"/>
          </a:p>
        </p:txBody>
      </p:sp>
      <p:sp>
        <p:nvSpPr>
          <p:cNvPr id="8" name="Slide Number Placeholder 7"/>
          <p:cNvSpPr>
            <a:spLocks noGrp="1"/>
          </p:cNvSpPr>
          <p:nvPr>
            <p:ph type="sldNum" sz="quarter" idx="34"/>
          </p:nvPr>
        </p:nvSpPr>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1883866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3151200" y="1591735"/>
            <a:ext cx="5889600" cy="4415367"/>
          </a:xfrm>
          <a:prstGeom prst="rect">
            <a:avLst/>
          </a:prstGeom>
        </p:spPr>
        <p:txBody>
          <a:bodyPr lIns="108000" tIns="108000"/>
          <a:lstStyle>
            <a:lvl1pPr marL="0" indent="0">
              <a:buNone/>
              <a:defRPr baseline="0">
                <a:solidFill>
                  <a:schemeClr val="tx1"/>
                </a:solidFill>
              </a:defRPr>
            </a:lvl1pPr>
          </a:lstStyle>
          <a:p>
            <a:r>
              <a:rPr lang="en-GB" dirty="0"/>
              <a:t>Click on the film icon to insert your Standard (4x3 video)</a:t>
            </a:r>
          </a:p>
        </p:txBody>
      </p:sp>
      <p:sp>
        <p:nvSpPr>
          <p:cNvPr id="2" name="Title 1"/>
          <p:cNvSpPr>
            <a:spLocks noGrp="1"/>
          </p:cNvSpPr>
          <p:nvPr>
            <p:ph type="title" hasCustomPrompt="1"/>
          </p:nvPr>
        </p:nvSpPr>
        <p:spPr/>
        <p:txBody>
          <a:bodyPr/>
          <a:lstStyle/>
          <a:p>
            <a:r>
              <a:rPr lang="en-US" dirty="0"/>
              <a:t>Click to edit Master heading style</a:t>
            </a:r>
            <a:endParaRPr lang="en-GB" dirty="0"/>
          </a:p>
        </p:txBody>
      </p:sp>
      <p:sp>
        <p:nvSpPr>
          <p:cNvPr id="3" name="Date Placeholder 2"/>
          <p:cNvSpPr>
            <a:spLocks noGrp="1"/>
          </p:cNvSpPr>
          <p:nvPr>
            <p:ph type="dt" sz="half" idx="15"/>
          </p:nvPr>
        </p:nvSpPr>
        <p:spPr/>
        <p:txBody>
          <a:bodyPr/>
          <a:lstStyle/>
          <a:p>
            <a:pPr algn="ctr"/>
            <a:fld id="{73FF94C7-9628-474E-8B3C-24E2C9679E1C}" type="datetime1">
              <a:rPr lang="en-US" smtClean="0"/>
              <a:t>3/28/2025</a:t>
            </a:fld>
            <a:endParaRPr lang="en-GB" dirty="0"/>
          </a:p>
        </p:txBody>
      </p:sp>
      <p:sp>
        <p:nvSpPr>
          <p:cNvPr id="4" name="Footer Placeholder 3"/>
          <p:cNvSpPr>
            <a:spLocks noGrp="1"/>
          </p:cNvSpPr>
          <p:nvPr>
            <p:ph type="ftr" sz="quarter" idx="16"/>
          </p:nvPr>
        </p:nvSpPr>
        <p:spPr/>
        <p:txBody>
          <a:bodyPr/>
          <a:lstStyle>
            <a:lvl1pPr>
              <a:defRPr/>
            </a:lvl1pPr>
          </a:lstStyle>
          <a:p>
            <a:r>
              <a:rPr lang="en-US"/>
              <a:t>To join NCIC please email: director@letsimmunizenc.org</a:t>
            </a:r>
            <a:endParaRPr lang="en-GB" dirty="0"/>
          </a:p>
        </p:txBody>
      </p:sp>
      <p:sp>
        <p:nvSpPr>
          <p:cNvPr id="9" name="Slide Number Placeholder 8"/>
          <p:cNvSpPr>
            <a:spLocks noGrp="1"/>
          </p:cNvSpPr>
          <p:nvPr>
            <p:ph type="sldNum" sz="quarter" idx="17"/>
          </p:nvPr>
        </p:nvSpPr>
        <p:spPr/>
        <p:txBody>
          <a:bodyPr/>
          <a:lstStyle/>
          <a:p>
            <a:fld id="{9F9F533D-B52E-4A2F-BF72-0ADD2D94BD75}" type="slidenum">
              <a:rPr lang="en-GB" smtClean="0"/>
              <a:pPr/>
              <a:t>‹#›</a:t>
            </a:fld>
            <a:endParaRPr lang="en-GB" dirty="0"/>
          </a:p>
        </p:txBody>
      </p:sp>
      <p:sp>
        <p:nvSpPr>
          <p:cNvPr id="8" name="Text Placeholder 2"/>
          <p:cNvSpPr>
            <a:spLocks noGrp="1"/>
          </p:cNvSpPr>
          <p:nvPr>
            <p:ph type="body" sz="quarter" idx="14" hasCustomPrompt="1"/>
          </p:nvPr>
        </p:nvSpPr>
        <p:spPr>
          <a:xfrm>
            <a:off x="480000"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805712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Widescreen (16x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2169600" y="1591733"/>
            <a:ext cx="7852800" cy="4416000"/>
          </a:xfrm>
          <a:prstGeom prst="rect">
            <a:avLst/>
          </a:prstGeom>
        </p:spPr>
        <p:txBody>
          <a:bodyPr lIns="108000" tIns="108000"/>
          <a:lstStyle>
            <a:lvl1pPr marL="0" indent="0">
              <a:buNone/>
              <a:defRPr baseline="0">
                <a:solidFill>
                  <a:schemeClr val="tx1"/>
                </a:solidFill>
              </a:defRPr>
            </a:lvl1pPr>
          </a:lstStyle>
          <a:p>
            <a:r>
              <a:rPr lang="en-GB" dirty="0"/>
              <a:t>Click on the film icon to insert your widescreen (16x9) video</a:t>
            </a:r>
          </a:p>
        </p:txBody>
      </p:sp>
      <p:sp>
        <p:nvSpPr>
          <p:cNvPr id="10" name="Title 9"/>
          <p:cNvSpPr>
            <a:spLocks noGrp="1"/>
          </p:cNvSpPr>
          <p:nvPr>
            <p:ph type="title" hasCustomPrompt="1"/>
          </p:nvPr>
        </p:nvSpPr>
        <p:spPr/>
        <p:txBody>
          <a:bodyPr/>
          <a:lstStyle/>
          <a:p>
            <a:r>
              <a:rPr lang="en-US" dirty="0"/>
              <a:t>Click to edit Master heading style</a:t>
            </a:r>
            <a:endParaRPr lang="en-GB" dirty="0"/>
          </a:p>
        </p:txBody>
      </p:sp>
      <p:sp>
        <p:nvSpPr>
          <p:cNvPr id="2" name="Date Placeholder 1"/>
          <p:cNvSpPr>
            <a:spLocks noGrp="1"/>
          </p:cNvSpPr>
          <p:nvPr>
            <p:ph type="dt" sz="half" idx="17"/>
          </p:nvPr>
        </p:nvSpPr>
        <p:spPr/>
        <p:txBody>
          <a:bodyPr/>
          <a:lstStyle/>
          <a:p>
            <a:pPr algn="ctr"/>
            <a:fld id="{B935C46B-7E82-46E1-81B1-8D1010934052}" type="datetime1">
              <a:rPr lang="en-US" smtClean="0"/>
              <a:t>3/28/2025</a:t>
            </a:fld>
            <a:endParaRPr lang="en-GB" dirty="0"/>
          </a:p>
        </p:txBody>
      </p:sp>
      <p:sp>
        <p:nvSpPr>
          <p:cNvPr id="3" name="Footer Placeholder 2"/>
          <p:cNvSpPr>
            <a:spLocks noGrp="1"/>
          </p:cNvSpPr>
          <p:nvPr>
            <p:ph type="ftr" sz="quarter" idx="18"/>
          </p:nvPr>
        </p:nvSpPr>
        <p:spPr/>
        <p:txBody>
          <a:bodyPr/>
          <a:lstStyle>
            <a:lvl1pPr>
              <a:defRPr/>
            </a:lvl1pPr>
          </a:lstStyle>
          <a:p>
            <a:r>
              <a:rPr lang="en-US"/>
              <a:t>To join NCIC please email: director@letsimmunizenc.org</a:t>
            </a:r>
            <a:endParaRPr lang="en-GB" dirty="0"/>
          </a:p>
        </p:txBody>
      </p:sp>
      <p:sp>
        <p:nvSpPr>
          <p:cNvPr id="4" name="Slide Number Placeholder 3"/>
          <p:cNvSpPr>
            <a:spLocks noGrp="1"/>
          </p:cNvSpPr>
          <p:nvPr>
            <p:ph type="sldNum" sz="quarter" idx="19"/>
          </p:nvPr>
        </p:nvSpPr>
        <p:spPr/>
        <p:txBody>
          <a:bodyPr/>
          <a:lstStyle/>
          <a:p>
            <a:fld id="{9F9F533D-B52E-4A2F-BF72-0ADD2D94BD75}" type="slidenum">
              <a:rPr lang="en-GB" smtClean="0"/>
              <a:pPr/>
              <a:t>‹#›</a:t>
            </a:fld>
            <a:endParaRPr lang="en-GB" dirty="0"/>
          </a:p>
        </p:txBody>
      </p:sp>
      <p:sp>
        <p:nvSpPr>
          <p:cNvPr id="8" name="Text Placeholder 2"/>
          <p:cNvSpPr>
            <a:spLocks noGrp="1"/>
          </p:cNvSpPr>
          <p:nvPr>
            <p:ph type="body" sz="quarter" idx="14" hasCustomPrompt="1"/>
          </p:nvPr>
        </p:nvSpPr>
        <p:spPr>
          <a:xfrm>
            <a:off x="480000"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625229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Non Bulleted Text">
    <p:spTree>
      <p:nvGrpSpPr>
        <p:cNvPr id="1" name=""/>
        <p:cNvGrpSpPr/>
        <p:nvPr/>
      </p:nvGrpSpPr>
      <p:grpSpPr>
        <a:xfrm>
          <a:off x="0" y="0"/>
          <a:ext cx="0" cy="0"/>
          <a:chOff x="0" y="0"/>
          <a:chExt cx="0" cy="0"/>
        </a:xfrm>
      </p:grpSpPr>
      <p:sp>
        <p:nvSpPr>
          <p:cNvPr id="16" name="Text Placeholder 6"/>
          <p:cNvSpPr>
            <a:spLocks noGrp="1"/>
          </p:cNvSpPr>
          <p:nvPr>
            <p:ph type="body" sz="quarter" idx="13"/>
          </p:nvPr>
        </p:nvSpPr>
        <p:spPr>
          <a:xfrm>
            <a:off x="478872" y="1590985"/>
            <a:ext cx="5305979" cy="4413504"/>
          </a:xfrm>
          <a:prstGeom prst="rect">
            <a:avLst/>
          </a:prstGeom>
        </p:spPr>
        <p:txBody>
          <a:bodyPr lIns="0"/>
          <a:lstStyle>
            <a:lvl1pPr marL="0" indent="0">
              <a:buNone/>
              <a:defRPr/>
            </a:lvl1pPr>
          </a:lstStyle>
          <a:p>
            <a:pPr lvl="0"/>
            <a:r>
              <a:rPr lang="en-US"/>
              <a:t>Click to edit Master text styles</a:t>
            </a:r>
          </a:p>
        </p:txBody>
      </p:sp>
      <p:sp>
        <p:nvSpPr>
          <p:cNvPr id="6" name="Title 5"/>
          <p:cNvSpPr>
            <a:spLocks noGrp="1"/>
          </p:cNvSpPr>
          <p:nvPr>
            <p:ph type="title" hasCustomPrompt="1"/>
          </p:nvPr>
        </p:nvSpPr>
        <p:spPr>
          <a:xfrm>
            <a:off x="478871" y="384852"/>
            <a:ext cx="10102852" cy="451405"/>
          </a:xfrm>
        </p:spPr>
        <p:txBody>
          <a:bodyPr/>
          <a:lstStyle/>
          <a:p>
            <a:r>
              <a:rPr lang="en-US" dirty="0"/>
              <a:t>Click to edit Master heading style</a:t>
            </a:r>
            <a:endParaRPr lang="en-GB" dirty="0"/>
          </a:p>
        </p:txBody>
      </p:sp>
      <p:sp>
        <p:nvSpPr>
          <p:cNvPr id="12" name="Text Placeholder 2"/>
          <p:cNvSpPr>
            <a:spLocks noGrp="1"/>
          </p:cNvSpPr>
          <p:nvPr>
            <p:ph type="body" sz="quarter" idx="27"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2" name="Date Placeholder 1"/>
          <p:cNvSpPr>
            <a:spLocks noGrp="1"/>
          </p:cNvSpPr>
          <p:nvPr>
            <p:ph type="dt" sz="half" idx="28"/>
          </p:nvPr>
        </p:nvSpPr>
        <p:spPr/>
        <p:txBody>
          <a:bodyPr/>
          <a:lstStyle/>
          <a:p>
            <a:pPr algn="ctr"/>
            <a:fld id="{944B4388-5976-4747-BBFA-465D53F563AE}" type="datetime1">
              <a:rPr lang="en-US" smtClean="0"/>
              <a:t>3/28/2025</a:t>
            </a:fld>
            <a:endParaRPr lang="en-GB" dirty="0"/>
          </a:p>
        </p:txBody>
      </p:sp>
      <p:sp>
        <p:nvSpPr>
          <p:cNvPr id="3" name="Footer Placeholder 2"/>
          <p:cNvSpPr>
            <a:spLocks noGrp="1"/>
          </p:cNvSpPr>
          <p:nvPr>
            <p:ph type="ftr" sz="quarter" idx="29"/>
          </p:nvPr>
        </p:nvSpPr>
        <p:spPr/>
        <p:txBody>
          <a:bodyPr/>
          <a:lstStyle>
            <a:lvl1pPr>
              <a:defRPr/>
            </a:lvl1pPr>
          </a:lstStyle>
          <a:p>
            <a:r>
              <a:rPr lang="en-US"/>
              <a:t>To join NCIC please email: director@letsimmunizenc.org</a:t>
            </a:r>
            <a:endParaRPr lang="en-GB" dirty="0"/>
          </a:p>
        </p:txBody>
      </p:sp>
      <p:sp>
        <p:nvSpPr>
          <p:cNvPr id="4" name="Slide Number Placeholder 3"/>
          <p:cNvSpPr>
            <a:spLocks noGrp="1"/>
          </p:cNvSpPr>
          <p:nvPr>
            <p:ph type="sldNum" sz="quarter" idx="30"/>
          </p:nvPr>
        </p:nvSpPr>
        <p:spPr/>
        <p:txBody>
          <a:bodyPr/>
          <a:lstStyle/>
          <a:p>
            <a:fld id="{9F9F533D-B52E-4A2F-BF72-0ADD2D94BD75}" type="slidenum">
              <a:rPr lang="en-GB" smtClean="0"/>
              <a:pPr/>
              <a:t>‹#›</a:t>
            </a:fld>
            <a:endParaRPr lang="en-GB" dirty="0"/>
          </a:p>
        </p:txBody>
      </p:sp>
      <p:sp>
        <p:nvSpPr>
          <p:cNvPr id="13" name="Picture Placeholder 8"/>
          <p:cNvSpPr>
            <a:spLocks noGrp="1"/>
          </p:cNvSpPr>
          <p:nvPr>
            <p:ph type="pic" sz="quarter" idx="14" hasCustomPrompt="1"/>
          </p:nvPr>
        </p:nvSpPr>
        <p:spPr>
          <a:xfrm>
            <a:off x="6398402" y="1591734"/>
            <a:ext cx="5310263" cy="4412756"/>
          </a:xfrm>
          <a:prstGeom prst="rect">
            <a:avLst/>
          </a:prstGeom>
        </p:spPr>
        <p:txBody>
          <a:bodyPr lIns="0" tIns="0"/>
          <a:lstStyle>
            <a:lvl1pPr marL="0" indent="0">
              <a:buNone/>
              <a:defRPr sz="1467" baseline="0"/>
            </a:lvl1pPr>
          </a:lstStyle>
          <a:p>
            <a:r>
              <a:rPr lang="en-GB" dirty="0"/>
              <a:t>Click on the picture icon to insert your picture</a:t>
            </a:r>
          </a:p>
        </p:txBody>
      </p:sp>
    </p:spTree>
    <p:extLst>
      <p:ext uri="{BB962C8B-B14F-4D97-AF65-F5344CB8AC3E}">
        <p14:creationId xmlns:p14="http://schemas.microsoft.com/office/powerpoint/2010/main" val="567218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DA188D-8F2C-47BA-A773-7162B0BA3CDA}" type="datetime1">
              <a:rPr lang="en-US" smtClean="0"/>
              <a:t>3/28/2025</a:t>
            </a:fld>
            <a:endParaRPr lang="en-US" dirty="0"/>
          </a:p>
        </p:txBody>
      </p:sp>
      <p:sp>
        <p:nvSpPr>
          <p:cNvPr id="5" name="Footer Placeholder 4"/>
          <p:cNvSpPr>
            <a:spLocks noGrp="1"/>
          </p:cNvSpPr>
          <p:nvPr>
            <p:ph type="ftr" sz="quarter" idx="11"/>
          </p:nvPr>
        </p:nvSpPr>
        <p:spPr>
          <a:xfrm>
            <a:off x="4165390" y="5987148"/>
            <a:ext cx="3859795" cy="304801"/>
          </a:xfrm>
        </p:spPr>
        <p:txBody>
          <a:bodyPr/>
          <a:lstStyle>
            <a:lvl1pPr>
              <a:defRPr>
                <a:solidFill>
                  <a:schemeClr val="bg1"/>
                </a:solidFill>
              </a:defRPr>
            </a:lvl1pPr>
          </a:lstStyle>
          <a:p>
            <a:r>
              <a:rPr lang="en-US" dirty="0"/>
              <a:t>To join NCIC please email: director@letsimmunizenc.org</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3744273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478871" y="384852"/>
            <a:ext cx="10102852" cy="451405"/>
          </a:xfrm>
        </p:spPr>
        <p:txBody>
          <a:bodyPr/>
          <a:lstStyle/>
          <a:p>
            <a:r>
              <a:rPr lang="en-US" dirty="0"/>
              <a:t>Click to edit Master heading style</a:t>
            </a:r>
            <a:endParaRPr lang="en-GB" dirty="0"/>
          </a:p>
        </p:txBody>
      </p:sp>
      <p:sp>
        <p:nvSpPr>
          <p:cNvPr id="12" name="Text Placeholder 2"/>
          <p:cNvSpPr>
            <a:spLocks noGrp="1"/>
          </p:cNvSpPr>
          <p:nvPr>
            <p:ph type="body" sz="quarter" idx="27"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2" name="Date Placeholder 1"/>
          <p:cNvSpPr>
            <a:spLocks noGrp="1"/>
          </p:cNvSpPr>
          <p:nvPr>
            <p:ph type="dt" sz="half" idx="28"/>
          </p:nvPr>
        </p:nvSpPr>
        <p:spPr/>
        <p:txBody>
          <a:bodyPr/>
          <a:lstStyle/>
          <a:p>
            <a:pPr algn="ctr"/>
            <a:fld id="{E5A678B2-2E66-4EAD-9091-D1A650A99FD7}" type="datetime1">
              <a:rPr lang="en-US" smtClean="0"/>
              <a:t>3/28/2025</a:t>
            </a:fld>
            <a:endParaRPr lang="en-GB" dirty="0"/>
          </a:p>
        </p:txBody>
      </p:sp>
      <p:sp>
        <p:nvSpPr>
          <p:cNvPr id="3" name="Footer Placeholder 2"/>
          <p:cNvSpPr>
            <a:spLocks noGrp="1"/>
          </p:cNvSpPr>
          <p:nvPr>
            <p:ph type="ftr" sz="quarter" idx="29"/>
          </p:nvPr>
        </p:nvSpPr>
        <p:spPr/>
        <p:txBody>
          <a:bodyPr/>
          <a:lstStyle>
            <a:lvl1pPr>
              <a:defRPr/>
            </a:lvl1pPr>
          </a:lstStyle>
          <a:p>
            <a:r>
              <a:rPr lang="en-US"/>
              <a:t>To join NCIC please email: director@letsimmunizenc.org</a:t>
            </a:r>
            <a:endParaRPr lang="en-GB" dirty="0"/>
          </a:p>
        </p:txBody>
      </p:sp>
      <p:sp>
        <p:nvSpPr>
          <p:cNvPr id="4" name="Slide Number Placeholder 3"/>
          <p:cNvSpPr>
            <a:spLocks noGrp="1"/>
          </p:cNvSpPr>
          <p:nvPr>
            <p:ph type="sldNum" sz="quarter" idx="30"/>
          </p:nvPr>
        </p:nvSpPr>
        <p:spPr/>
        <p:txBody>
          <a:bodyPr/>
          <a:lstStyle/>
          <a:p>
            <a:fld id="{9F9F533D-B52E-4A2F-BF72-0ADD2D94BD75}" type="slidenum">
              <a:rPr lang="en-GB" smtClean="0"/>
              <a:pPr/>
              <a:t>‹#›</a:t>
            </a:fld>
            <a:endParaRPr lang="en-GB" dirty="0"/>
          </a:p>
        </p:txBody>
      </p:sp>
      <p:sp>
        <p:nvSpPr>
          <p:cNvPr id="13" name="Picture Placeholder 8"/>
          <p:cNvSpPr>
            <a:spLocks noGrp="1"/>
          </p:cNvSpPr>
          <p:nvPr>
            <p:ph type="pic" sz="quarter" idx="14" hasCustomPrompt="1"/>
          </p:nvPr>
        </p:nvSpPr>
        <p:spPr>
          <a:xfrm>
            <a:off x="6398402" y="1591734"/>
            <a:ext cx="5310263" cy="4412756"/>
          </a:xfrm>
          <a:prstGeom prst="rect">
            <a:avLst/>
          </a:prstGeom>
        </p:spPr>
        <p:txBody>
          <a:bodyPr lIns="0" tIns="0"/>
          <a:lstStyle>
            <a:lvl1pPr marL="0" indent="0">
              <a:buNone/>
              <a:defRPr sz="1467" baseline="0"/>
            </a:lvl1pPr>
          </a:lstStyle>
          <a:p>
            <a:r>
              <a:rPr lang="en-GB" dirty="0"/>
              <a:t>Click on the picture icon to insert your picture</a:t>
            </a:r>
          </a:p>
        </p:txBody>
      </p:sp>
      <p:sp>
        <p:nvSpPr>
          <p:cNvPr id="9" name="Text Placeholder 6"/>
          <p:cNvSpPr>
            <a:spLocks noGrp="1"/>
          </p:cNvSpPr>
          <p:nvPr>
            <p:ph type="body" sz="quarter" idx="13"/>
          </p:nvPr>
        </p:nvSpPr>
        <p:spPr>
          <a:xfrm>
            <a:off x="478871" y="1587502"/>
            <a:ext cx="5314951" cy="4416988"/>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08271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dirty="0"/>
              <a:t>Click to edit Master heading style</a:t>
            </a:r>
            <a:endParaRPr lang="en-GB" dirty="0"/>
          </a:p>
        </p:txBody>
      </p:sp>
      <p:sp>
        <p:nvSpPr>
          <p:cNvPr id="19" name="Text Placeholder 6"/>
          <p:cNvSpPr>
            <a:spLocks noGrp="1"/>
          </p:cNvSpPr>
          <p:nvPr>
            <p:ph type="body" sz="quarter" idx="13"/>
          </p:nvPr>
        </p:nvSpPr>
        <p:spPr>
          <a:xfrm>
            <a:off x="478871" y="1587502"/>
            <a:ext cx="5314951" cy="4416988"/>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8"/>
          <p:cNvSpPr>
            <a:spLocks noGrp="1" noChangeAspect="1"/>
          </p:cNvSpPr>
          <p:nvPr>
            <p:ph type="pic" sz="quarter" idx="14" hasCustomPrompt="1"/>
          </p:nvPr>
        </p:nvSpPr>
        <p:spPr>
          <a:xfrm>
            <a:off x="6398401" y="1587501"/>
            <a:ext cx="5329059" cy="1638299"/>
          </a:xfrm>
          <a:prstGeom prst="rect">
            <a:avLst/>
          </a:prstGeom>
        </p:spPr>
        <p:txBody>
          <a:bodyPr lIns="0" tIns="0"/>
          <a:lstStyle>
            <a:lvl1pPr marL="0" indent="0">
              <a:buNone/>
              <a:defRPr sz="1467" baseline="0"/>
            </a:lvl1pPr>
          </a:lstStyle>
          <a:p>
            <a:r>
              <a:rPr lang="en-GB" dirty="0"/>
              <a:t>Click on the picture icon to insert your picture</a:t>
            </a:r>
          </a:p>
        </p:txBody>
      </p:sp>
      <p:sp>
        <p:nvSpPr>
          <p:cNvPr id="21" name="Text Placeholder 7"/>
          <p:cNvSpPr>
            <a:spLocks noGrp="1"/>
          </p:cNvSpPr>
          <p:nvPr>
            <p:ph type="body" sz="quarter" idx="26" hasCustomPrompt="1"/>
          </p:nvPr>
        </p:nvSpPr>
        <p:spPr>
          <a:xfrm>
            <a:off x="6398401" y="3357037"/>
            <a:ext cx="5328355" cy="338665"/>
          </a:xfrm>
          <a:prstGeom prst="rect">
            <a:avLst/>
          </a:prstGeom>
        </p:spPr>
        <p:txBody>
          <a:bodyPr lIns="0" tIns="0" rIns="0" bIns="0"/>
          <a:lstStyle>
            <a:lvl1pPr marL="0" indent="0">
              <a:spcAft>
                <a:spcPts val="0"/>
              </a:spcAft>
              <a:buNone/>
              <a:defRPr sz="1067">
                <a:solidFill>
                  <a:schemeClr val="accent1"/>
                </a:solidFill>
              </a:defRPr>
            </a:lvl1pPr>
            <a:lvl2pPr marL="357534" indent="0">
              <a:buNone/>
              <a:defRPr sz="1067">
                <a:solidFill>
                  <a:schemeClr val="bg2"/>
                </a:solidFill>
              </a:defRPr>
            </a:lvl2pPr>
            <a:lvl3pPr marL="719965" indent="0">
              <a:buNone/>
              <a:defRPr sz="1067">
                <a:solidFill>
                  <a:schemeClr val="bg2"/>
                </a:solidFill>
              </a:defRPr>
            </a:lvl3pPr>
            <a:lvl4pPr marL="1081397" indent="0">
              <a:buNone/>
              <a:defRPr sz="1067">
                <a:solidFill>
                  <a:schemeClr val="bg2"/>
                </a:solidFill>
              </a:defRPr>
            </a:lvl4pPr>
            <a:lvl5pPr marL="1439928" indent="0">
              <a:buNone/>
              <a:defRPr sz="1067">
                <a:solidFill>
                  <a:schemeClr val="bg2"/>
                </a:solidFill>
              </a:defRPr>
            </a:lvl5pPr>
          </a:lstStyle>
          <a:p>
            <a:pPr lvl="0"/>
            <a:r>
              <a:rPr lang="en-US" dirty="0"/>
              <a:t>Enter your image caption text here</a:t>
            </a:r>
          </a:p>
        </p:txBody>
      </p:sp>
      <p:sp>
        <p:nvSpPr>
          <p:cNvPr id="35" name="Picture Placeholder 8"/>
          <p:cNvSpPr>
            <a:spLocks noGrp="1" noChangeAspect="1"/>
          </p:cNvSpPr>
          <p:nvPr>
            <p:ph type="pic" sz="quarter" idx="27" hasCustomPrompt="1"/>
          </p:nvPr>
        </p:nvSpPr>
        <p:spPr>
          <a:xfrm>
            <a:off x="6398401" y="3896289"/>
            <a:ext cx="5329059" cy="1638299"/>
          </a:xfrm>
          <a:prstGeom prst="rect">
            <a:avLst/>
          </a:prstGeom>
        </p:spPr>
        <p:txBody>
          <a:bodyPr lIns="0" tIns="0"/>
          <a:lstStyle>
            <a:lvl1pPr marL="0" indent="0">
              <a:buNone/>
              <a:defRPr sz="1467" baseline="0"/>
            </a:lvl1pPr>
          </a:lstStyle>
          <a:p>
            <a:r>
              <a:rPr lang="en-GB" dirty="0"/>
              <a:t>Click on the picture icon to insert your picture</a:t>
            </a:r>
          </a:p>
        </p:txBody>
      </p:sp>
      <p:sp>
        <p:nvSpPr>
          <p:cNvPr id="36" name="Text Placeholder 7"/>
          <p:cNvSpPr>
            <a:spLocks noGrp="1"/>
          </p:cNvSpPr>
          <p:nvPr>
            <p:ph type="body" sz="quarter" idx="28" hasCustomPrompt="1"/>
          </p:nvPr>
        </p:nvSpPr>
        <p:spPr>
          <a:xfrm>
            <a:off x="6398401" y="5665825"/>
            <a:ext cx="5328355" cy="338665"/>
          </a:xfrm>
          <a:prstGeom prst="rect">
            <a:avLst/>
          </a:prstGeom>
        </p:spPr>
        <p:txBody>
          <a:bodyPr lIns="0" tIns="0" rIns="0" bIns="0"/>
          <a:lstStyle>
            <a:lvl1pPr marL="0" indent="0">
              <a:spcAft>
                <a:spcPts val="0"/>
              </a:spcAft>
              <a:buNone/>
              <a:defRPr sz="1067">
                <a:solidFill>
                  <a:schemeClr val="accent1"/>
                </a:solidFill>
              </a:defRPr>
            </a:lvl1pPr>
            <a:lvl2pPr marL="357534" indent="0">
              <a:buNone/>
              <a:defRPr sz="1067">
                <a:solidFill>
                  <a:schemeClr val="bg2"/>
                </a:solidFill>
              </a:defRPr>
            </a:lvl2pPr>
            <a:lvl3pPr marL="719965" indent="0">
              <a:buNone/>
              <a:defRPr sz="1067">
                <a:solidFill>
                  <a:schemeClr val="bg2"/>
                </a:solidFill>
              </a:defRPr>
            </a:lvl3pPr>
            <a:lvl4pPr marL="1081397" indent="0">
              <a:buNone/>
              <a:defRPr sz="1067">
                <a:solidFill>
                  <a:schemeClr val="bg2"/>
                </a:solidFill>
              </a:defRPr>
            </a:lvl4pPr>
            <a:lvl5pPr marL="1439928" indent="0">
              <a:buNone/>
              <a:defRPr sz="1067">
                <a:solidFill>
                  <a:schemeClr val="bg2"/>
                </a:solidFill>
              </a:defRPr>
            </a:lvl5pPr>
          </a:lstStyle>
          <a:p>
            <a:pPr lvl="0"/>
            <a:r>
              <a:rPr lang="en-US" dirty="0"/>
              <a:t>Enter your image caption text here</a:t>
            </a:r>
          </a:p>
        </p:txBody>
      </p:sp>
      <p:sp>
        <p:nvSpPr>
          <p:cNvPr id="37" name="Text Placeholder 2"/>
          <p:cNvSpPr>
            <a:spLocks noGrp="1"/>
          </p:cNvSpPr>
          <p:nvPr>
            <p:ph type="body" sz="quarter" idx="29"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5" name="Date Placeholder 4"/>
          <p:cNvSpPr>
            <a:spLocks noGrp="1"/>
          </p:cNvSpPr>
          <p:nvPr>
            <p:ph type="dt" sz="half" idx="30"/>
          </p:nvPr>
        </p:nvSpPr>
        <p:spPr/>
        <p:txBody>
          <a:bodyPr/>
          <a:lstStyle/>
          <a:p>
            <a:pPr algn="ctr"/>
            <a:fld id="{17BBED4B-B286-4F80-B974-B55A586C6057}" type="datetime1">
              <a:rPr lang="en-US" smtClean="0"/>
              <a:t>3/28/2025</a:t>
            </a:fld>
            <a:endParaRPr lang="en-GB" dirty="0"/>
          </a:p>
        </p:txBody>
      </p:sp>
      <p:sp>
        <p:nvSpPr>
          <p:cNvPr id="7" name="Footer Placeholder 6"/>
          <p:cNvSpPr>
            <a:spLocks noGrp="1"/>
          </p:cNvSpPr>
          <p:nvPr>
            <p:ph type="ftr" sz="quarter" idx="31"/>
          </p:nvPr>
        </p:nvSpPr>
        <p:spPr/>
        <p:txBody>
          <a:bodyPr/>
          <a:lstStyle>
            <a:lvl1pPr>
              <a:defRPr/>
            </a:lvl1pPr>
          </a:lstStyle>
          <a:p>
            <a:r>
              <a:rPr lang="en-US"/>
              <a:t>To join NCIC please email: director@letsimmunizenc.org</a:t>
            </a:r>
            <a:endParaRPr lang="en-GB" dirty="0"/>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1338917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heading style</a:t>
            </a:r>
            <a:endParaRPr lang="en-GB" dirty="0"/>
          </a:p>
        </p:txBody>
      </p:sp>
      <p:sp>
        <p:nvSpPr>
          <p:cNvPr id="11" name="Text Placeholder 2"/>
          <p:cNvSpPr>
            <a:spLocks noGrp="1"/>
          </p:cNvSpPr>
          <p:nvPr>
            <p:ph type="body" sz="quarter" idx="29" hasCustomPrompt="1"/>
          </p:nvPr>
        </p:nvSpPr>
        <p:spPr>
          <a:xfrm>
            <a:off x="478869" y="924739"/>
            <a:ext cx="10104000" cy="369332"/>
          </a:xfrm>
          <a:prstGeom prst="rect">
            <a:avLst/>
          </a:prstGeom>
        </p:spPr>
        <p:txBody>
          <a:bodyPr lIns="0" anchor="t" anchorCtr="0">
            <a:noAutofit/>
          </a:bodyPr>
          <a:lstStyle>
            <a:lvl1pPr marL="0" marR="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sz="2133" i="0">
                <a:latin typeface="+mn-lt"/>
              </a:defRPr>
            </a:lvl1pPr>
            <a:lvl2pPr marL="361934" indent="0">
              <a:buNone/>
              <a:defRPr/>
            </a:lvl2pPr>
            <a:lvl3pPr marL="711165" indent="0">
              <a:buNone/>
              <a:defRPr/>
            </a:lvl3pPr>
            <a:lvl4pPr marL="1087911" indent="0">
              <a:buNone/>
              <a:defRPr/>
            </a:lvl4pPr>
            <a:lvl5pPr marL="1473126" indent="0">
              <a:buNone/>
              <a:defRPr/>
            </a:lvl5pPr>
          </a:lstStyle>
          <a:p>
            <a:pPr marL="0" marR="0" lvl="0" indent="0" algn="l" defTabSz="121914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Date Placeholder 5"/>
          <p:cNvSpPr>
            <a:spLocks noGrp="1"/>
          </p:cNvSpPr>
          <p:nvPr>
            <p:ph type="dt" sz="half" idx="30"/>
          </p:nvPr>
        </p:nvSpPr>
        <p:spPr/>
        <p:txBody>
          <a:bodyPr/>
          <a:lstStyle/>
          <a:p>
            <a:pPr algn="ctr"/>
            <a:fld id="{7F90F41D-C12A-4B50-87C7-9DC004C94AA5}" type="datetime1">
              <a:rPr lang="en-US" smtClean="0"/>
              <a:t>3/28/2025</a:t>
            </a:fld>
            <a:endParaRPr lang="en-GB" dirty="0"/>
          </a:p>
        </p:txBody>
      </p:sp>
      <p:sp>
        <p:nvSpPr>
          <p:cNvPr id="7" name="Footer Placeholder 6"/>
          <p:cNvSpPr>
            <a:spLocks noGrp="1"/>
          </p:cNvSpPr>
          <p:nvPr>
            <p:ph type="ftr" sz="quarter" idx="31"/>
          </p:nvPr>
        </p:nvSpPr>
        <p:spPr/>
        <p:txBody>
          <a:bodyPr/>
          <a:lstStyle>
            <a:lvl1pPr>
              <a:defRPr/>
            </a:lvl1pPr>
          </a:lstStyle>
          <a:p>
            <a:r>
              <a:rPr lang="en-US"/>
              <a:t>To join NCIC please email: director@letsimmunizenc.org</a:t>
            </a:r>
            <a:endParaRPr lang="en-GB" dirty="0"/>
          </a:p>
        </p:txBody>
      </p:sp>
      <p:sp>
        <p:nvSpPr>
          <p:cNvPr id="8" name="Slide Number Placeholder 7"/>
          <p:cNvSpPr>
            <a:spLocks noGrp="1"/>
          </p:cNvSpPr>
          <p:nvPr>
            <p:ph type="sldNum" sz="quarter" idx="32"/>
          </p:nvPr>
        </p:nvSpPr>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3166592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12" name="Straight Connector 11"/>
          <p:cNvCxnSpPr/>
          <p:nvPr userDrawn="1"/>
        </p:nvCxnSpPr>
        <p:spPr>
          <a:xfrm>
            <a:off x="478869" y="6132244"/>
            <a:ext cx="1123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pPr algn="ctr"/>
            <a:fld id="{956490D2-1CCE-4198-BD03-9F5896D033FE}" type="datetime1">
              <a:rPr lang="en-US" smtClean="0"/>
              <a:t>3/28/2025</a:t>
            </a:fld>
            <a:endParaRPr lang="en-GB" dirty="0"/>
          </a:p>
        </p:txBody>
      </p:sp>
      <p:sp>
        <p:nvSpPr>
          <p:cNvPr id="6" name="Footer Placeholder 5"/>
          <p:cNvSpPr>
            <a:spLocks noGrp="1"/>
          </p:cNvSpPr>
          <p:nvPr>
            <p:ph type="ftr" sz="quarter" idx="11"/>
          </p:nvPr>
        </p:nvSpPr>
        <p:spPr/>
        <p:txBody>
          <a:bodyPr/>
          <a:lstStyle>
            <a:lvl1pPr>
              <a:defRPr/>
            </a:lvl1pPr>
          </a:lstStyle>
          <a:p>
            <a:r>
              <a:rPr lang="en-US"/>
              <a:t>To join NCIC please email: director@letsimmunizenc.org</a:t>
            </a:r>
            <a:endParaRPr lang="en-GB" dirty="0"/>
          </a:p>
        </p:txBody>
      </p:sp>
      <p:sp>
        <p:nvSpPr>
          <p:cNvPr id="7" name="Slide Number Placeholder 6"/>
          <p:cNvSpPr>
            <a:spLocks noGrp="1"/>
          </p:cNvSpPr>
          <p:nvPr>
            <p:ph type="sldNum" sz="quarter" idx="12"/>
          </p:nvPr>
        </p:nvSpPr>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3197733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480000" y="4990682"/>
            <a:ext cx="10924032" cy="502702"/>
          </a:xfrm>
          <a:prstGeom prst="rect">
            <a:avLst/>
          </a:prstGeom>
        </p:spPr>
        <p:txBody>
          <a:bodyPr lIns="0" anchor="t" anchorCtr="0">
            <a:spAutoFit/>
          </a:bodyPr>
          <a:lstStyle>
            <a:lvl1pPr marL="0" marR="0" indent="0" algn="l" defTabSz="1219140" rtl="0" eaLnBrk="1" fontAlgn="auto" latinLnBrk="0" hangingPunct="1">
              <a:lnSpc>
                <a:spcPts val="3200"/>
              </a:lnSpc>
              <a:spcBef>
                <a:spcPts val="0"/>
              </a:spcBef>
              <a:spcAft>
                <a:spcPts val="0"/>
              </a:spcAft>
              <a:buClr>
                <a:schemeClr val="tx1"/>
              </a:buClr>
              <a:buSzTx/>
              <a:buFont typeface="Arial" pitchFamily="34" charset="0"/>
              <a:buNone/>
              <a:tabLst/>
              <a:defRPr sz="2933" i="0">
                <a:solidFill>
                  <a:schemeClr val="bg2"/>
                </a:solidFill>
                <a:latin typeface="+mn-lt"/>
              </a:defRPr>
            </a:lvl1pPr>
            <a:lvl2pPr marL="361934" indent="0">
              <a:spcAft>
                <a:spcPts val="0"/>
              </a:spcAft>
              <a:buNone/>
              <a:defRPr>
                <a:solidFill>
                  <a:schemeClr val="bg1"/>
                </a:solidFill>
              </a:defRPr>
            </a:lvl2pPr>
            <a:lvl3pPr marL="711165" indent="0">
              <a:spcAft>
                <a:spcPts val="0"/>
              </a:spcAft>
              <a:buNone/>
              <a:defRPr>
                <a:solidFill>
                  <a:schemeClr val="bg1"/>
                </a:solidFill>
              </a:defRPr>
            </a:lvl3pPr>
            <a:lvl4pPr marL="1087911" indent="0">
              <a:spcAft>
                <a:spcPts val="0"/>
              </a:spcAft>
              <a:buNone/>
              <a:defRPr>
                <a:solidFill>
                  <a:schemeClr val="bg1"/>
                </a:solidFill>
              </a:defRPr>
            </a:lvl4pPr>
            <a:lvl5pPr marL="1473126" indent="0">
              <a:spcAft>
                <a:spcPts val="0"/>
              </a:spcAft>
              <a:buNone/>
              <a:defRPr>
                <a:solidFill>
                  <a:schemeClr val="bg1"/>
                </a:solidFill>
              </a:defRPr>
            </a:lvl5pPr>
          </a:lstStyle>
          <a:p>
            <a:pPr marL="0" marR="0" lvl="0" indent="0" algn="l" defTabSz="1219140" rtl="0" eaLnBrk="1" fontAlgn="auto" latinLnBrk="0" hangingPunct="1">
              <a:lnSpc>
                <a:spcPts val="32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480000" y="3787180"/>
            <a:ext cx="10928936" cy="1097736"/>
          </a:xfrm>
          <a:prstGeom prst="rect">
            <a:avLst/>
          </a:prstGeom>
        </p:spPr>
        <p:txBody>
          <a:bodyPr wrap="square" lIns="0" anchor="b" anchorCtr="0">
            <a:spAutoFit/>
          </a:bodyPr>
          <a:lstStyle>
            <a:lvl1pPr marL="0" indent="0">
              <a:lnSpc>
                <a:spcPts val="7600"/>
              </a:lnSpc>
              <a:spcAft>
                <a:spcPts val="0"/>
              </a:spcAft>
              <a:buNone/>
              <a:defRPr sz="7333" b="1">
                <a:solidFill>
                  <a:schemeClr val="bg2"/>
                </a:solidFill>
              </a:defRPr>
            </a:lvl1pPr>
            <a:lvl2pPr marL="361934" indent="0">
              <a:buNone/>
              <a:defRPr sz="3467" b="1">
                <a:solidFill>
                  <a:schemeClr val="bg1"/>
                </a:solidFill>
              </a:defRPr>
            </a:lvl2pPr>
            <a:lvl3pPr marL="711165" indent="0">
              <a:buNone/>
              <a:defRPr sz="3467" b="1">
                <a:solidFill>
                  <a:schemeClr val="bg1"/>
                </a:solidFill>
              </a:defRPr>
            </a:lvl3pPr>
            <a:lvl4pPr marL="1087911" indent="0">
              <a:buNone/>
              <a:defRPr sz="3467" b="1">
                <a:solidFill>
                  <a:schemeClr val="bg1"/>
                </a:solidFill>
              </a:defRPr>
            </a:lvl4pPr>
            <a:lvl5pPr marL="1473126" indent="0">
              <a:buNone/>
              <a:defRPr sz="3467"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4051086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480000" y="4990682"/>
            <a:ext cx="10924032" cy="502702"/>
          </a:xfrm>
          <a:prstGeom prst="rect">
            <a:avLst/>
          </a:prstGeom>
        </p:spPr>
        <p:txBody>
          <a:bodyPr lIns="0" anchor="t" anchorCtr="0">
            <a:spAutoFit/>
          </a:bodyPr>
          <a:lstStyle>
            <a:lvl1pPr marL="0" marR="0" indent="0" algn="l" defTabSz="1219140" rtl="0" eaLnBrk="1" fontAlgn="auto" latinLnBrk="0" hangingPunct="1">
              <a:lnSpc>
                <a:spcPts val="3200"/>
              </a:lnSpc>
              <a:spcBef>
                <a:spcPts val="0"/>
              </a:spcBef>
              <a:spcAft>
                <a:spcPts val="0"/>
              </a:spcAft>
              <a:buClr>
                <a:schemeClr val="tx1"/>
              </a:buClr>
              <a:buSzTx/>
              <a:buFont typeface="Arial" pitchFamily="34" charset="0"/>
              <a:buNone/>
              <a:tabLst/>
              <a:defRPr sz="2933" i="0">
                <a:solidFill>
                  <a:schemeClr val="tx1"/>
                </a:solidFill>
                <a:latin typeface="+mn-lt"/>
              </a:defRPr>
            </a:lvl1pPr>
            <a:lvl2pPr marL="361934" indent="0">
              <a:spcAft>
                <a:spcPts val="0"/>
              </a:spcAft>
              <a:buNone/>
              <a:defRPr>
                <a:solidFill>
                  <a:schemeClr val="bg1"/>
                </a:solidFill>
              </a:defRPr>
            </a:lvl2pPr>
            <a:lvl3pPr marL="711165" indent="0">
              <a:spcAft>
                <a:spcPts val="0"/>
              </a:spcAft>
              <a:buNone/>
              <a:defRPr>
                <a:solidFill>
                  <a:schemeClr val="bg1"/>
                </a:solidFill>
              </a:defRPr>
            </a:lvl3pPr>
            <a:lvl4pPr marL="1087911" indent="0">
              <a:spcAft>
                <a:spcPts val="0"/>
              </a:spcAft>
              <a:buNone/>
              <a:defRPr>
                <a:solidFill>
                  <a:schemeClr val="bg1"/>
                </a:solidFill>
              </a:defRPr>
            </a:lvl4pPr>
            <a:lvl5pPr marL="1473126" indent="0">
              <a:spcAft>
                <a:spcPts val="0"/>
              </a:spcAft>
              <a:buNone/>
              <a:defRPr>
                <a:solidFill>
                  <a:schemeClr val="bg1"/>
                </a:solidFill>
              </a:defRPr>
            </a:lvl5pPr>
          </a:lstStyle>
          <a:p>
            <a:pPr marL="0" marR="0" lvl="0" indent="0" algn="l" defTabSz="1219140" rtl="0" eaLnBrk="1" fontAlgn="auto" latinLnBrk="0" hangingPunct="1">
              <a:lnSpc>
                <a:spcPts val="32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480000" y="3787180"/>
            <a:ext cx="10928936" cy="1097736"/>
          </a:xfrm>
          <a:prstGeom prst="rect">
            <a:avLst/>
          </a:prstGeom>
        </p:spPr>
        <p:txBody>
          <a:bodyPr wrap="square" lIns="0" anchor="b" anchorCtr="0">
            <a:spAutoFit/>
          </a:bodyPr>
          <a:lstStyle>
            <a:lvl1pPr marL="0" indent="0">
              <a:lnSpc>
                <a:spcPts val="7600"/>
              </a:lnSpc>
              <a:spcAft>
                <a:spcPts val="0"/>
              </a:spcAft>
              <a:buNone/>
              <a:defRPr sz="7333" b="1">
                <a:solidFill>
                  <a:schemeClr val="tx1"/>
                </a:solidFill>
              </a:defRPr>
            </a:lvl1pPr>
            <a:lvl2pPr marL="361934" indent="0">
              <a:buNone/>
              <a:defRPr sz="3467" b="1">
                <a:solidFill>
                  <a:schemeClr val="bg1"/>
                </a:solidFill>
              </a:defRPr>
            </a:lvl2pPr>
            <a:lvl3pPr marL="711165" indent="0">
              <a:buNone/>
              <a:defRPr sz="3467" b="1">
                <a:solidFill>
                  <a:schemeClr val="bg1"/>
                </a:solidFill>
              </a:defRPr>
            </a:lvl3pPr>
            <a:lvl4pPr marL="1087911" indent="0">
              <a:buNone/>
              <a:defRPr sz="3467" b="1">
                <a:solidFill>
                  <a:schemeClr val="bg1"/>
                </a:solidFill>
              </a:defRPr>
            </a:lvl4pPr>
            <a:lvl5pPr marL="1473126" indent="0">
              <a:buNone/>
              <a:defRPr sz="3467"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1486791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6" name="TextBox 5"/>
          <p:cNvSpPr txBox="1"/>
          <p:nvPr userDrawn="1"/>
        </p:nvSpPr>
        <p:spPr>
          <a:xfrm>
            <a:off x="475788" y="3937840"/>
            <a:ext cx="10497013" cy="964944"/>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lvl="0"/>
            <a:r>
              <a:rPr lang="en-US" sz="9333" dirty="0">
                <a:solidFill>
                  <a:schemeClr val="accent5"/>
                </a:solidFill>
              </a:rPr>
              <a:t>Innovation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1683796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8" name="TextBox 7"/>
          <p:cNvSpPr txBox="1"/>
          <p:nvPr userDrawn="1"/>
        </p:nvSpPr>
        <p:spPr>
          <a:xfrm>
            <a:off x="475788" y="3671678"/>
            <a:ext cx="10497013" cy="1231106"/>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marL="0" marR="0" lvl="0" indent="0" algn="l" defTabSz="1219140" rtl="0" eaLnBrk="1" fontAlgn="auto" latinLnBrk="0" hangingPunct="1">
              <a:lnSpc>
                <a:spcPts val="9600"/>
              </a:lnSpc>
              <a:spcBef>
                <a:spcPts val="0"/>
              </a:spcBef>
              <a:spcAft>
                <a:spcPts val="0"/>
              </a:spcAft>
              <a:buClr>
                <a:schemeClr val="tx1"/>
              </a:buClr>
              <a:buSzTx/>
              <a:buFont typeface="Arial" pitchFamily="34" charset="0"/>
              <a:buNone/>
              <a:tabLst/>
              <a:defRPr/>
            </a:pPr>
            <a:r>
              <a:rPr lang="en-US" sz="9333" dirty="0">
                <a:solidFill>
                  <a:schemeClr val="accent4"/>
                </a:solidFill>
              </a:rPr>
              <a:t>Pe</a:t>
            </a:r>
            <a:r>
              <a:rPr lang="en-US" sz="9333" spc="667" baseline="0" dirty="0">
                <a:solidFill>
                  <a:schemeClr val="accent4"/>
                </a:solidFill>
              </a:rPr>
              <a:t>r</a:t>
            </a:r>
            <a:r>
              <a:rPr lang="en-US" sz="9333" dirty="0">
                <a:solidFill>
                  <a:schemeClr val="accent4"/>
                </a:solidFill>
              </a:rPr>
              <a:t>formance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22076699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6" name="TextBox 5"/>
          <p:cNvSpPr txBox="1"/>
          <p:nvPr userDrawn="1"/>
        </p:nvSpPr>
        <p:spPr>
          <a:xfrm>
            <a:off x="475788" y="3937840"/>
            <a:ext cx="10497013" cy="964944"/>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lvl="0"/>
            <a:r>
              <a:rPr lang="en-US" sz="9333" dirty="0">
                <a:solidFill>
                  <a:schemeClr val="accent3"/>
                </a:solidFill>
              </a:rPr>
              <a:t>Trust</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4246808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9875" y="1200589"/>
            <a:ext cx="11217476" cy="5261175"/>
          </a:xfrm>
        </p:spPr>
        <p:txBody>
          <a:bodyPr/>
          <a:lstStyle>
            <a:lvl1pPr marL="230172" indent="-230172">
              <a:spcBef>
                <a:spcPts val="1800"/>
              </a:spcBef>
              <a:buSzPct val="120000"/>
              <a:buFont typeface="Arial" panose="020B0604020202020204" pitchFamily="34" charset="0"/>
              <a:buChar char="•"/>
              <a:defRPr sz="2133"/>
            </a:lvl1pPr>
            <a:lvl2pPr marL="517486" indent="-287315">
              <a:buFont typeface="Arial" panose="020B0604020202020204" pitchFamily="34" charset="0"/>
              <a:buChar char="•"/>
              <a:defRPr sz="1867"/>
            </a:lvl2pPr>
            <a:lvl3pPr marL="738134" indent="-220646">
              <a:buSzPct val="125000"/>
              <a:buFont typeface="Arial" panose="020B0604020202020204" pitchFamily="34" charset="0"/>
              <a:buChar char="•"/>
              <a:defRPr sz="1600"/>
            </a:lvl3pPr>
            <a:lvl4pPr marL="969890" indent="-231758">
              <a:buFont typeface="Arial" panose="020B0604020202020204" pitchFamily="34" charset="0"/>
              <a:buChar char="•"/>
              <a:defRPr sz="1600"/>
            </a:lvl4pPr>
            <a:lvl5pPr marL="1144502" indent="-174613">
              <a:buSzPct val="125000"/>
              <a:buFont typeface="Arial" panose="020B0604020202020204" pitchFamily="34" charset="0"/>
              <a:buChar char="•"/>
              <a:defRPr sz="1600"/>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7" name="Title 6"/>
          <p:cNvSpPr>
            <a:spLocks noGrp="1"/>
          </p:cNvSpPr>
          <p:nvPr>
            <p:ph type="title"/>
          </p:nvPr>
        </p:nvSpPr>
        <p:spPr>
          <a:xfrm>
            <a:off x="499873" y="294811"/>
            <a:ext cx="10450760" cy="451405"/>
          </a:xfrm>
        </p:spPr>
        <p:txBody>
          <a:bodyPr/>
          <a:lstStyle>
            <a:lvl1pPr>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8139C7D2-FA76-48D0-992E-73A1AC6C7F74}"/>
              </a:ext>
            </a:extLst>
          </p:cNvPr>
          <p:cNvSpPr>
            <a:spLocks noGrp="1"/>
          </p:cNvSpPr>
          <p:nvPr>
            <p:ph type="sldNum" sz="quarter" idx="4"/>
          </p:nvPr>
        </p:nvSpPr>
        <p:spPr>
          <a:xfrm>
            <a:off x="10606807" y="6694517"/>
            <a:ext cx="1106831" cy="107923"/>
          </a:xfrm>
          <a:prstGeom prst="rect">
            <a:avLst/>
          </a:prstGeom>
        </p:spPr>
        <p:txBody>
          <a:bodyPr vert="horz" lIns="0" tIns="0" rIns="0" bIns="0" rtlCol="0" anchor="t" anchorCtr="0"/>
          <a:lstStyle>
            <a:lvl1pPr algn="r">
              <a:defRPr sz="800">
                <a:solidFill>
                  <a:schemeClr val="accent2"/>
                </a:solidFill>
              </a:defRPr>
            </a:lvl1pPr>
          </a:lstStyle>
          <a:p>
            <a:fld id="{9F9F533D-B52E-4A2F-BF72-0ADD2D94BD75}" type="slidenum">
              <a:rPr lang="en-GB" smtClean="0"/>
              <a:pPr/>
              <a:t>‹#›</a:t>
            </a:fld>
            <a:endParaRPr lang="en-GB" dirty="0"/>
          </a:p>
        </p:txBody>
      </p:sp>
      <p:sp>
        <p:nvSpPr>
          <p:cNvPr id="5" name="Date Placeholder 6">
            <a:extLst>
              <a:ext uri="{FF2B5EF4-FFF2-40B4-BE49-F238E27FC236}">
                <a16:creationId xmlns:a16="http://schemas.microsoft.com/office/drawing/2014/main" id="{FD0AF9D2-CB5E-451C-A4D9-0DE42806239C}"/>
              </a:ext>
            </a:extLst>
          </p:cNvPr>
          <p:cNvSpPr>
            <a:spLocks noGrp="1"/>
          </p:cNvSpPr>
          <p:nvPr>
            <p:ph type="dt" sz="half" idx="2"/>
          </p:nvPr>
        </p:nvSpPr>
        <p:spPr>
          <a:xfrm>
            <a:off x="3980329" y="6694517"/>
            <a:ext cx="4219640" cy="107923"/>
          </a:xfrm>
          <a:prstGeom prst="rect">
            <a:avLst/>
          </a:prstGeom>
        </p:spPr>
        <p:txBody>
          <a:bodyPr vert="horz" lIns="72000" tIns="0" rIns="72000" bIns="0" rtlCol="0" anchor="t" anchorCtr="1"/>
          <a:lstStyle>
            <a:lvl1pPr algn="l">
              <a:defRPr sz="800">
                <a:solidFill>
                  <a:schemeClr val="accent2"/>
                </a:solidFill>
              </a:defRPr>
            </a:lvl1pPr>
          </a:lstStyle>
          <a:p>
            <a:pPr algn="ctr"/>
            <a:fld id="{B7F8D6BC-BAF5-458F-B3C0-51352635F188}" type="datetime1">
              <a:rPr lang="en-US" smtClean="0"/>
              <a:t>3/28/2025</a:t>
            </a:fld>
            <a:endParaRPr lang="en-GB" dirty="0"/>
          </a:p>
        </p:txBody>
      </p:sp>
      <p:cxnSp>
        <p:nvCxnSpPr>
          <p:cNvPr id="6" name="Straight Connector 5">
            <a:extLst>
              <a:ext uri="{FF2B5EF4-FFF2-40B4-BE49-F238E27FC236}">
                <a16:creationId xmlns:a16="http://schemas.microsoft.com/office/drawing/2014/main" id="{484A4FAE-BE9E-4389-8E87-784139AE5509}"/>
              </a:ext>
            </a:extLst>
          </p:cNvPr>
          <p:cNvCxnSpPr>
            <a:cxnSpLocks/>
          </p:cNvCxnSpPr>
          <p:nvPr userDrawn="1"/>
        </p:nvCxnSpPr>
        <p:spPr>
          <a:xfrm>
            <a:off x="499535" y="6567133"/>
            <a:ext cx="1122163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67222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84962C-45E2-41A3-B435-C54A3C9FCB46}" type="datetime1">
              <a:rPr lang="en-US" smtClean="0"/>
              <a:t>3/28/2025</a:t>
            </a:fld>
            <a:endParaRPr lang="en-US" dirty="0"/>
          </a:p>
        </p:txBody>
      </p:sp>
      <p:sp>
        <p:nvSpPr>
          <p:cNvPr id="6" name="Footer Placeholder 5"/>
          <p:cNvSpPr>
            <a:spLocks noGrp="1"/>
          </p:cNvSpPr>
          <p:nvPr>
            <p:ph type="ftr" sz="quarter" idx="11"/>
          </p:nvPr>
        </p:nvSpPr>
        <p:spPr/>
        <p:txBody>
          <a:bodyPr/>
          <a:lstStyle/>
          <a:p>
            <a:r>
              <a:rPr lang="en-US"/>
              <a:t>To join NCIC please email: director@letsimmunizenc.org</a:t>
            </a:r>
            <a:endParaRPr lang="en-US" dirty="0"/>
          </a:p>
        </p:txBody>
      </p:sp>
      <p:sp>
        <p:nvSpPr>
          <p:cNvPr id="7" name="Slide Number Placeholder 6"/>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5058402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400" b="1">
                <a:solidFill>
                  <a:srgbClr val="D40029"/>
                </a:solidFill>
              </a:defRPr>
            </a:lvl1pPr>
          </a:lstStyle>
          <a:p>
            <a:r>
              <a:rPr lang="en-US" dirty="0"/>
              <a:t>Click to edit master title style</a:t>
            </a:r>
          </a:p>
        </p:txBody>
      </p:sp>
      <p:sp>
        <p:nvSpPr>
          <p:cNvPr id="3" name="Content Placeholder 2"/>
          <p:cNvSpPr>
            <a:spLocks noGrp="1"/>
          </p:cNvSpPr>
          <p:nvPr>
            <p:ph idx="1"/>
          </p:nvPr>
        </p:nvSpPr>
        <p:spPr>
          <a:xfrm>
            <a:off x="609600" y="1297176"/>
            <a:ext cx="10972800" cy="4525963"/>
          </a:xfrm>
          <a:prstGeom prst="rect">
            <a:avLst/>
          </a:prstGeom>
        </p:spPr>
        <p:txBody>
          <a:bodyPr/>
          <a:lstStyle>
            <a:lvl1pPr marL="225414" indent="-225414">
              <a:buClr>
                <a:srgbClr val="D40029"/>
              </a:buClr>
              <a:defRPr/>
            </a:lvl1pPr>
            <a:lvl2pPr marL="461939" indent="-236527">
              <a:buClr>
                <a:srgbClr val="8D0028"/>
              </a:buClr>
              <a:defRPr/>
            </a:lvl2pPr>
            <a:lvl3pPr marL="628619" indent="-166680">
              <a:buClr>
                <a:srgbClr val="0091A0"/>
              </a:buClr>
              <a:buSzPct val="50000"/>
              <a:buFont typeface="Wingdings" charset="2"/>
              <a:buChar char="u"/>
              <a:defRPr/>
            </a:lvl3pPr>
            <a:lvl4pPr marL="796885" indent="-168266">
              <a:defRPr/>
            </a:lvl4pPr>
            <a:lvl5pPr marL="973090" indent="-17620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p:nvPr>
        </p:nvSpPr>
        <p:spPr>
          <a:xfrm>
            <a:off x="609600" y="6145827"/>
            <a:ext cx="10972800" cy="265112"/>
          </a:xfrm>
          <a:prstGeom prst="rect">
            <a:avLst/>
          </a:prstGeom>
        </p:spPr>
        <p:txBody>
          <a:bodyPr anchor="b">
            <a:normAutofit/>
          </a:bodyPr>
          <a:lstStyle>
            <a:lvl1pPr>
              <a:buNone/>
              <a:defRPr sz="1000"/>
            </a:lvl1pPr>
            <a:lvl2pPr>
              <a:buNone/>
              <a:defRPr/>
            </a:lvl2pPr>
            <a:lvl3pPr>
              <a:buNone/>
              <a:defRPr/>
            </a:lvl3pPr>
            <a:lvl4pPr>
              <a:buNone/>
              <a:defRPr/>
            </a:lvl4pPr>
            <a:lvl5pPr>
              <a:buNone/>
              <a:defRPr/>
            </a:lvl5pPr>
          </a:lstStyle>
          <a:p>
            <a:pPr lvl="0"/>
            <a:r>
              <a:rPr lang="en-US" dirty="0"/>
              <a:t>Click to edit Master text styles</a:t>
            </a:r>
          </a:p>
        </p:txBody>
      </p:sp>
    </p:spTree>
    <p:extLst>
      <p:ext uri="{BB962C8B-B14F-4D97-AF65-F5344CB8AC3E}">
        <p14:creationId xmlns:p14="http://schemas.microsoft.com/office/powerpoint/2010/main" val="2538219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Title Only">
    <p:bg bwMode="auto">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347" imgH="346" progId="TCLayout.ActiveDocument.1">
                  <p:embed/>
                </p:oleObj>
              </mc:Choice>
              <mc:Fallback>
                <p:oleObj name="think-cell Slide" r:id="rId3" imgW="347" imgH="346" progId="TCLayout.ActiveDocument.1">
                  <p:embed/>
                  <p:pic>
                    <p:nvPicPr>
                      <p:cNvPr id="3" name="Object 2"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lvl1pPr>
              <a:defRPr>
                <a:latin typeface="+mj-lt"/>
                <a:ea typeface="Arial Unicode MS" pitchFamily="34" charset="-128"/>
                <a:cs typeface="Arial Unicode MS" pitchFamily="34" charset="-128"/>
              </a:defRPr>
            </a:lvl1pPr>
          </a:lstStyle>
          <a:p>
            <a:r>
              <a:rPr lang="en-GB" dirty="0"/>
              <a:t>Click to edit Master title style</a:t>
            </a:r>
          </a:p>
        </p:txBody>
      </p:sp>
    </p:spTree>
    <p:extLst>
      <p:ext uri="{BB962C8B-B14F-4D97-AF65-F5344CB8AC3E}">
        <p14:creationId xmlns:p14="http://schemas.microsoft.com/office/powerpoint/2010/main" val="42047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9878" y="1200593"/>
            <a:ext cx="11217476" cy="1015663"/>
          </a:xfrm>
        </p:spPr>
        <p:txBody>
          <a:bodyPr/>
          <a:lstStyle>
            <a:lvl1pPr marL="172633" indent="-172633">
              <a:spcBef>
                <a:spcPts val="1351"/>
              </a:spcBef>
              <a:buSzPct val="120000"/>
              <a:buFont typeface="Arial" panose="020B0604020202020204" pitchFamily="34" charset="0"/>
              <a:buChar char="•"/>
              <a:defRPr sz="1600"/>
            </a:lvl1pPr>
            <a:lvl2pPr marL="388125" indent="-215493">
              <a:buFont typeface="Arial" panose="020B0604020202020204" pitchFamily="34" charset="0"/>
              <a:buChar char="•"/>
              <a:defRPr sz="1400"/>
            </a:lvl2pPr>
            <a:lvl3pPr marL="553613" indent="-165489">
              <a:buSzPct val="125000"/>
              <a:buFont typeface="Arial" panose="020B0604020202020204" pitchFamily="34" charset="0"/>
              <a:buChar char="•"/>
              <a:defRPr sz="1200"/>
            </a:lvl3pPr>
            <a:lvl4pPr marL="727436" indent="-173822">
              <a:buFont typeface="Arial" panose="020B0604020202020204" pitchFamily="34" charset="0"/>
              <a:buChar char="•"/>
              <a:defRPr sz="1200"/>
            </a:lvl4pPr>
            <a:lvl5pPr marL="858399" indent="-130963">
              <a:buSzPct val="125000"/>
              <a:buFont typeface="Arial" panose="020B0604020202020204" pitchFamily="34" charset="0"/>
              <a:buChar char="•"/>
              <a:defRPr sz="1200"/>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7" name="Title 6"/>
          <p:cNvSpPr>
            <a:spLocks noGrp="1"/>
          </p:cNvSpPr>
          <p:nvPr>
            <p:ph type="title"/>
          </p:nvPr>
        </p:nvSpPr>
        <p:spPr>
          <a:xfrm>
            <a:off x="499873" y="294811"/>
            <a:ext cx="10450760" cy="451405"/>
          </a:xfrm>
        </p:spPr>
        <p:txBody>
          <a:bodyPr/>
          <a:lstStyle>
            <a:lvl1pPr>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8139C7D2-FA76-48D0-992E-73A1AC6C7F74}"/>
              </a:ext>
            </a:extLst>
          </p:cNvPr>
          <p:cNvSpPr>
            <a:spLocks noGrp="1"/>
          </p:cNvSpPr>
          <p:nvPr>
            <p:ph type="sldNum" sz="quarter" idx="4"/>
          </p:nvPr>
        </p:nvSpPr>
        <p:spPr>
          <a:xfrm>
            <a:off x="10606811" y="6694521"/>
            <a:ext cx="1106831" cy="107923"/>
          </a:xfrm>
          <a:prstGeom prst="rect">
            <a:avLst/>
          </a:prstGeom>
        </p:spPr>
        <p:txBody>
          <a:bodyPr vert="horz" lIns="0" tIns="0" rIns="0" bIns="0" rtlCol="0" anchor="t" anchorCtr="0"/>
          <a:lstStyle>
            <a:lvl1pPr algn="r">
              <a:defRPr sz="600">
                <a:solidFill>
                  <a:schemeClr val="accent2"/>
                </a:solidFill>
              </a:defRPr>
            </a:lvl1pPr>
          </a:lstStyle>
          <a:p>
            <a:fld id="{9F9F533D-B52E-4A2F-BF72-0ADD2D94BD75}" type="slidenum">
              <a:rPr lang="en-GB" smtClean="0"/>
              <a:pPr/>
              <a:t>‹#›</a:t>
            </a:fld>
            <a:endParaRPr lang="en-GB" dirty="0"/>
          </a:p>
        </p:txBody>
      </p:sp>
      <p:sp>
        <p:nvSpPr>
          <p:cNvPr id="5" name="Date Placeholder 6">
            <a:extLst>
              <a:ext uri="{FF2B5EF4-FFF2-40B4-BE49-F238E27FC236}">
                <a16:creationId xmlns:a16="http://schemas.microsoft.com/office/drawing/2014/main" id="{FD0AF9D2-CB5E-451C-A4D9-0DE42806239C}"/>
              </a:ext>
            </a:extLst>
          </p:cNvPr>
          <p:cNvSpPr>
            <a:spLocks noGrp="1"/>
          </p:cNvSpPr>
          <p:nvPr>
            <p:ph type="dt" sz="half" idx="2"/>
          </p:nvPr>
        </p:nvSpPr>
        <p:spPr>
          <a:xfrm>
            <a:off x="3980329" y="6694521"/>
            <a:ext cx="4219640" cy="107923"/>
          </a:xfrm>
          <a:prstGeom prst="rect">
            <a:avLst/>
          </a:prstGeom>
        </p:spPr>
        <p:txBody>
          <a:bodyPr vert="horz" lIns="72000" tIns="0" rIns="72000" bIns="0" rtlCol="0" anchor="t" anchorCtr="1"/>
          <a:lstStyle>
            <a:lvl1pPr algn="l">
              <a:defRPr sz="600">
                <a:solidFill>
                  <a:schemeClr val="accent2"/>
                </a:solidFill>
              </a:defRPr>
            </a:lvl1pPr>
          </a:lstStyle>
          <a:p>
            <a:pPr algn="ctr"/>
            <a:fld id="{732F847E-CD8F-45F3-BCFC-A6F751C9B98B}" type="datetime1">
              <a:rPr lang="en-US" smtClean="0"/>
              <a:t>3/28/2025</a:t>
            </a:fld>
            <a:endParaRPr lang="en-GB" dirty="0"/>
          </a:p>
        </p:txBody>
      </p:sp>
      <p:cxnSp>
        <p:nvCxnSpPr>
          <p:cNvPr id="6" name="Straight Connector 5">
            <a:extLst>
              <a:ext uri="{FF2B5EF4-FFF2-40B4-BE49-F238E27FC236}">
                <a16:creationId xmlns:a16="http://schemas.microsoft.com/office/drawing/2014/main" id="{484A4FAE-BE9E-4389-8E87-784139AE5509}"/>
              </a:ext>
            </a:extLst>
          </p:cNvPr>
          <p:cNvCxnSpPr>
            <a:cxnSpLocks/>
          </p:cNvCxnSpPr>
          <p:nvPr userDrawn="1"/>
        </p:nvCxnSpPr>
        <p:spPr>
          <a:xfrm>
            <a:off x="499535" y="6567133"/>
            <a:ext cx="1122163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71432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02782" y="232219"/>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4229406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089469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8355" y="2061986"/>
            <a:ext cx="2698311" cy="199887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3707259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301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636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0675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8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50EDA2-5898-4FEE-9B52-96DC0A4764C9}" type="datetime1">
              <a:rPr lang="en-US" smtClean="0"/>
              <a:t>3/28/2025</a:t>
            </a:fld>
            <a:endParaRPr lang="en-US" dirty="0"/>
          </a:p>
        </p:txBody>
      </p:sp>
      <p:sp>
        <p:nvSpPr>
          <p:cNvPr id="8" name="Footer Placeholder 7"/>
          <p:cNvSpPr>
            <a:spLocks noGrp="1"/>
          </p:cNvSpPr>
          <p:nvPr>
            <p:ph type="ftr" sz="quarter" idx="11"/>
          </p:nvPr>
        </p:nvSpPr>
        <p:spPr/>
        <p:txBody>
          <a:bodyPr/>
          <a:lstStyle/>
          <a:p>
            <a:r>
              <a:rPr lang="en-US"/>
              <a:t>To join NCIC please email: director@letsimmunizenc.org</a:t>
            </a:r>
            <a:endParaRPr lang="en-US" dirty="0"/>
          </a:p>
        </p:txBody>
      </p:sp>
      <p:sp>
        <p:nvSpPr>
          <p:cNvPr id="9" name="Slide Number Placeholder 8"/>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2420231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9439"/>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6220600" y="1840560"/>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319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177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6" y="2051009"/>
            <a:ext cx="2483470"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1106103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A62D-BD7B-4322-A04F-1AE3701A02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21A1F6-2699-46B5-8B48-4B00A2842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7B836-2DD2-4305-82A5-8D67D305B68A}"/>
              </a:ext>
            </a:extLst>
          </p:cNvPr>
          <p:cNvSpPr>
            <a:spLocks noGrp="1"/>
          </p:cNvSpPr>
          <p:nvPr>
            <p:ph type="dt" sz="half" idx="10"/>
          </p:nvPr>
        </p:nvSpPr>
        <p:spPr/>
        <p:txBody>
          <a:bodyPr/>
          <a:lstStyle/>
          <a:p>
            <a:fld id="{3AEDFFCA-565D-4BF5-8FAA-49BBCF619597}" type="datetime1">
              <a:rPr lang="en-US" smtClean="0"/>
              <a:t>3/28/2025</a:t>
            </a:fld>
            <a:endParaRPr lang="en-US" dirty="0"/>
          </a:p>
        </p:txBody>
      </p:sp>
      <p:sp>
        <p:nvSpPr>
          <p:cNvPr id="5" name="Footer Placeholder 4">
            <a:extLst>
              <a:ext uri="{FF2B5EF4-FFF2-40B4-BE49-F238E27FC236}">
                <a16:creationId xmlns:a16="http://schemas.microsoft.com/office/drawing/2014/main" id="{14A6B34C-79B6-43EA-B8AC-8D66BADBF1CD}"/>
              </a:ext>
            </a:extLst>
          </p:cNvPr>
          <p:cNvSpPr>
            <a:spLocks noGrp="1"/>
          </p:cNvSpPr>
          <p:nvPr>
            <p:ph type="ftr" sz="quarter" idx="11"/>
          </p:nvPr>
        </p:nvSpPr>
        <p:spPr/>
        <p:txBody>
          <a:bodyPr/>
          <a:lstStyle/>
          <a:p>
            <a:r>
              <a:rPr lang="en-US"/>
              <a:t>To join NCIC please email: director@letsimmunizenc.org</a:t>
            </a:r>
            <a:endParaRPr lang="en-US" dirty="0"/>
          </a:p>
        </p:txBody>
      </p:sp>
      <p:sp>
        <p:nvSpPr>
          <p:cNvPr id="6" name="Slide Number Placeholder 5">
            <a:extLst>
              <a:ext uri="{FF2B5EF4-FFF2-40B4-BE49-F238E27FC236}">
                <a16:creationId xmlns:a16="http://schemas.microsoft.com/office/drawing/2014/main" id="{16D9E6A4-08B9-4BD5-A9B4-E21F10DB18B9}"/>
              </a:ext>
            </a:extLst>
          </p:cNvPr>
          <p:cNvSpPr>
            <a:spLocks noGrp="1"/>
          </p:cNvSpPr>
          <p:nvPr>
            <p:ph type="sldNum" sz="quarter" idx="12"/>
          </p:nvPr>
        </p:nvSpPr>
        <p:spPr/>
        <p:txBody>
          <a:bodyPr/>
          <a:lstStyle/>
          <a:p>
            <a:fld id="{E52F713D-D923-40A5-A6A3-8C75F77974CA}" type="slidenum">
              <a:rPr lang="en-US" smtClean="0"/>
              <a:t>‹#›</a:t>
            </a:fld>
            <a:endParaRPr lang="en-US" dirty="0"/>
          </a:p>
        </p:txBody>
      </p:sp>
    </p:spTree>
    <p:extLst>
      <p:ext uri="{BB962C8B-B14F-4D97-AF65-F5344CB8AC3E}">
        <p14:creationId xmlns:p14="http://schemas.microsoft.com/office/powerpoint/2010/main" val="542646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6" y="2051009"/>
            <a:ext cx="2483470"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41425439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2D5EC-7B35-4237-B905-16AB14F8F348}" type="datetime1">
              <a:rPr lang="en-US" smtClean="0"/>
              <a:t>3/28/2025</a:t>
            </a:fld>
            <a:endParaRPr lang="en-US"/>
          </a:p>
        </p:txBody>
      </p:sp>
      <p:sp>
        <p:nvSpPr>
          <p:cNvPr id="3" name="Footer Placeholder 2"/>
          <p:cNvSpPr>
            <a:spLocks noGrp="1"/>
          </p:cNvSpPr>
          <p:nvPr>
            <p:ph type="ftr" sz="quarter" idx="11"/>
          </p:nvPr>
        </p:nvSpPr>
        <p:spPr/>
        <p:txBody>
          <a:bodyPr/>
          <a:lstStyle/>
          <a:p>
            <a:r>
              <a:rPr lang="en-US"/>
              <a:t>To join NCIC please email: director@letsimmunizenc.org</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82149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185313"/>
            <a:ext cx="11350753"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927330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562533" y="6508582"/>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ctr"/>
            <a:fld id="{81D60167-4931-47E6-BA6A-407CBD079E47}" type="slidenum">
              <a:rPr lang="en-US" sz="999" smtClean="0">
                <a:solidFill>
                  <a:srgbClr val="808080"/>
                </a:solidFill>
                <a:latin typeface="Century Gothic" panose="020B0502020202020204" pitchFamily="34" charset="0"/>
              </a:rPr>
              <a:pPr marL="19049" algn="ctr"/>
              <a:t>‹#›</a:t>
            </a:fld>
            <a:endParaRPr lang="en-US" sz="999">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4F3CD28-3307-4B78-9D9F-54A02908B3B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420624" y="6233421"/>
            <a:ext cx="1131146" cy="624579"/>
          </a:xfrm>
          <a:prstGeom prst="rect">
            <a:avLst/>
          </a:prstGeom>
        </p:spPr>
      </p:pic>
    </p:spTree>
    <p:extLst>
      <p:ext uri="{BB962C8B-B14F-4D97-AF65-F5344CB8AC3E}">
        <p14:creationId xmlns:p14="http://schemas.microsoft.com/office/powerpoint/2010/main" val="41080996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845512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cs typeface="Arial" panose="020B0604020202020204" pitchFamily="34" charset="0"/>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3637772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9ED2E5-AEEC-4964-B57F-F5542F2B36AC}" type="datetime1">
              <a:rPr lang="en-US" smtClean="0"/>
              <a:t>3/28/2025</a:t>
            </a:fld>
            <a:endParaRPr lang="en-US" dirty="0"/>
          </a:p>
        </p:txBody>
      </p:sp>
      <p:sp>
        <p:nvSpPr>
          <p:cNvPr id="4" name="Footer Placeholder 3"/>
          <p:cNvSpPr>
            <a:spLocks noGrp="1"/>
          </p:cNvSpPr>
          <p:nvPr>
            <p:ph type="ftr" sz="quarter" idx="11"/>
          </p:nvPr>
        </p:nvSpPr>
        <p:spPr/>
        <p:txBody>
          <a:bodyPr/>
          <a:lstStyle/>
          <a:p>
            <a:r>
              <a:rPr lang="en-US"/>
              <a:t>To join NCIC please email: director@letsimmunizenc.org</a:t>
            </a:r>
            <a:endParaRPr lang="en-US" dirty="0"/>
          </a:p>
        </p:txBody>
      </p:sp>
      <p:sp>
        <p:nvSpPr>
          <p:cNvPr id="5" name="Slide Number Placeholder 4"/>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1871943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644723" y="0"/>
            <a:ext cx="6555474"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80791" y="4224271"/>
            <a:ext cx="3745970" cy="328101"/>
          </a:xfrm>
          <a:prstGeom prst="rect">
            <a:avLst/>
          </a:prstGeom>
        </p:spPr>
        <p:txBody>
          <a:bodyPr anchor="b">
            <a:normAutofit lnSpcReduction="10000"/>
          </a:bodyPr>
          <a:lstStyle>
            <a:lvl1pPr marL="0" indent="0">
              <a:buNone/>
              <a:defRPr/>
            </a:lvl1pPr>
          </a:lstStyle>
          <a:p>
            <a:pPr algn="l"/>
            <a:endParaRPr lang="en-US" sz="14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21920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284" y="4664730"/>
            <a:ext cx="3330783" cy="1268870"/>
          </a:xfrm>
          <a:prstGeom prst="rect">
            <a:avLst/>
          </a:prstGeom>
        </p:spPr>
      </p:pic>
    </p:spTree>
    <p:extLst>
      <p:ext uri="{BB962C8B-B14F-4D97-AF65-F5344CB8AC3E}">
        <p14:creationId xmlns:p14="http://schemas.microsoft.com/office/powerpoint/2010/main" val="4738917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050"/>
            </a:lvl4pPr>
            <a:lvl5pPr>
              <a:lnSpc>
                <a:spcPct val="100000"/>
              </a:lnSpc>
              <a:spcBef>
                <a:spcPts val="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Tree>
    <p:extLst>
      <p:ext uri="{BB962C8B-B14F-4D97-AF65-F5344CB8AC3E}">
        <p14:creationId xmlns:p14="http://schemas.microsoft.com/office/powerpoint/2010/main" val="38446069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1"/>
                </a:solidFill>
                <a:latin typeface="+mn-lt"/>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0" i="0">
                <a:latin typeface="+mn-lt"/>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0" i="0">
                <a:latin typeface="+mn-lt"/>
                <a:ea typeface="Arial" panose="020B0604020202020204" pitchFamily="34" charset="0"/>
                <a:cs typeface="Arial" panose="020B0604020202020204" pitchFamily="34" charset="0"/>
              </a:defRPr>
            </a:lvl2pPr>
            <a:lvl3pPr marL="973138" indent="-228600">
              <a:lnSpc>
                <a:spcPct val="100000"/>
              </a:lnSpc>
              <a:defRPr sz="2000" b="0" i="0">
                <a:latin typeface="+mn-lt"/>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10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595D2-527C-42E7-3E3D-DC1D1F7859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4F8DF-2239-BF9E-F28E-EEA85A9ABC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D5C72-37FC-AB6D-D398-5D68D2E4EB62}"/>
              </a:ext>
            </a:extLst>
          </p:cNvPr>
          <p:cNvSpPr>
            <a:spLocks noGrp="1"/>
          </p:cNvSpPr>
          <p:nvPr>
            <p:ph type="dt" sz="half" idx="10"/>
          </p:nvPr>
        </p:nvSpPr>
        <p:spPr/>
        <p:txBody>
          <a:bodyPr/>
          <a:lstStyle/>
          <a:p>
            <a:fld id="{36C39916-EE8D-4C81-9A18-B0A06B3FDA82}" type="datetimeFigureOut">
              <a:rPr lang="en-US" smtClean="0"/>
              <a:t>3/28/2025</a:t>
            </a:fld>
            <a:endParaRPr lang="en-US"/>
          </a:p>
        </p:txBody>
      </p:sp>
      <p:sp>
        <p:nvSpPr>
          <p:cNvPr id="5" name="Footer Placeholder 4">
            <a:extLst>
              <a:ext uri="{FF2B5EF4-FFF2-40B4-BE49-F238E27FC236}">
                <a16:creationId xmlns:a16="http://schemas.microsoft.com/office/drawing/2014/main" id="{0FF9F03D-E0C2-DA59-6CCC-A23FF65EE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6A9D7-3320-0A8A-5920-3C01BA4B7554}"/>
              </a:ext>
            </a:extLst>
          </p:cNvPr>
          <p:cNvSpPr>
            <a:spLocks noGrp="1"/>
          </p:cNvSpPr>
          <p:nvPr>
            <p:ph type="sldNum" sz="quarter" idx="12"/>
          </p:nvPr>
        </p:nvSpPr>
        <p:spPr/>
        <p:txBody>
          <a:bodyPr/>
          <a:lstStyle/>
          <a:p>
            <a:fld id="{0A007FD4-678D-47E2-A80F-90F1B95F7DCD}" type="slidenum">
              <a:rPr lang="en-US" smtClean="0"/>
              <a:t>‹#›</a:t>
            </a:fld>
            <a:endParaRPr lang="en-US"/>
          </a:p>
        </p:txBody>
      </p:sp>
    </p:spTree>
    <p:extLst>
      <p:ext uri="{BB962C8B-B14F-4D97-AF65-F5344CB8AC3E}">
        <p14:creationId xmlns:p14="http://schemas.microsoft.com/office/powerpoint/2010/main" val="2177569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6" y="2051009"/>
            <a:ext cx="2483470" cy="2020824"/>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2" y="4071833"/>
            <a:ext cx="7699023"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2" y="5020585"/>
            <a:ext cx="7699023"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1560728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31B87E-AF4E-4650-BAB0-242889A8FA28}"/>
              </a:ext>
            </a:extLst>
          </p:cNvPr>
          <p:cNvSpPr>
            <a:spLocks noGrp="1"/>
          </p:cNvSpPr>
          <p:nvPr>
            <p:ph type="dt" sz="half" idx="10"/>
          </p:nvPr>
        </p:nvSpPr>
        <p:spPr/>
        <p:txBody>
          <a:bodyPr/>
          <a:lstStyle/>
          <a:p>
            <a:fld id="{90F0902D-6CEF-4BA1-9466-501EC1764987}" type="datetime1">
              <a:rPr lang="en-US" smtClean="0"/>
              <a:t>3/28/2025</a:t>
            </a:fld>
            <a:endParaRPr lang="en-US"/>
          </a:p>
        </p:txBody>
      </p:sp>
      <p:sp>
        <p:nvSpPr>
          <p:cNvPr id="3" name="Footer Placeholder 2">
            <a:extLst>
              <a:ext uri="{FF2B5EF4-FFF2-40B4-BE49-F238E27FC236}">
                <a16:creationId xmlns:a16="http://schemas.microsoft.com/office/drawing/2014/main" id="{15C2768F-C7AB-4906-AEF4-AD9336E4AA26}"/>
              </a:ext>
            </a:extLst>
          </p:cNvPr>
          <p:cNvSpPr>
            <a:spLocks noGrp="1"/>
          </p:cNvSpPr>
          <p:nvPr>
            <p:ph type="ftr" sz="quarter" idx="11"/>
          </p:nvPr>
        </p:nvSpPr>
        <p:spPr>
          <a:xfrm>
            <a:off x="838200" y="6356352"/>
            <a:ext cx="7315200" cy="365125"/>
          </a:xfrm>
          <a:prstGeom prst="rect">
            <a:avLst/>
          </a:prstGeom>
        </p:spPr>
        <p:txBody>
          <a:bodyPr/>
          <a:lstStyle/>
          <a:p>
            <a:r>
              <a:rPr lang="en-US"/>
              <a:t>To join NCIC please email: director@letsimmunizenc.org</a:t>
            </a:r>
          </a:p>
        </p:txBody>
      </p:sp>
      <p:sp>
        <p:nvSpPr>
          <p:cNvPr id="4" name="Slide Number Placeholder 3">
            <a:extLst>
              <a:ext uri="{FF2B5EF4-FFF2-40B4-BE49-F238E27FC236}">
                <a16:creationId xmlns:a16="http://schemas.microsoft.com/office/drawing/2014/main" id="{EC6C8CF8-8D79-4172-A9E0-4068CCC766A5}"/>
              </a:ext>
            </a:extLst>
          </p:cNvPr>
          <p:cNvSpPr>
            <a:spLocks noGrp="1"/>
          </p:cNvSpPr>
          <p:nvPr>
            <p:ph type="sldNum" sz="quarter" idx="12"/>
          </p:nvPr>
        </p:nvSpPr>
        <p:spPr/>
        <p:txBody>
          <a:bodyPr/>
          <a:lstStyle/>
          <a:p>
            <a:fld id="{69F4572A-1715-4CA8-B7D6-EE0A3B8C2B35}" type="slidenum">
              <a:rPr lang="en-US" smtClean="0"/>
              <a:t>‹#›</a:t>
            </a:fld>
            <a:endParaRPr lang="en-US"/>
          </a:p>
        </p:txBody>
      </p:sp>
    </p:spTree>
    <p:extLst>
      <p:ext uri="{BB962C8B-B14F-4D97-AF65-F5344CB8AC3E}">
        <p14:creationId xmlns:p14="http://schemas.microsoft.com/office/powerpoint/2010/main" val="32600914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185" y="121332"/>
            <a:ext cx="11493631" cy="592562"/>
          </a:xfrm>
        </p:spPr>
        <p:txBody>
          <a:bodyPr anchor="ctr"/>
          <a:lstStyle>
            <a:lvl1pPr>
              <a:defRPr sz="2399">
                <a:solidFill>
                  <a:srgbClr val="014374"/>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562534" y="6461968"/>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3" algn="ctr"/>
            <a:fld id="{81D60167-4931-47E6-BA6A-407CBD079E47}" type="slidenum">
              <a:rPr lang="en-US" sz="999" smtClean="0">
                <a:solidFill>
                  <a:schemeClr val="bg1">
                    <a:lumMod val="65000"/>
                  </a:schemeClr>
                </a:solidFill>
                <a:latin typeface="+mn-lt"/>
              </a:rPr>
              <a:pPr marL="19043" algn="ctr"/>
              <a:t>‹#›</a:t>
            </a:fld>
            <a:endParaRPr lang="en-US" sz="999">
              <a:solidFill>
                <a:schemeClr val="bg1">
                  <a:lumMod val="65000"/>
                </a:schemeClr>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flipV="1">
            <a:off x="349186" y="713894"/>
            <a:ext cx="11474771" cy="930"/>
          </a:xfrm>
          <a:prstGeom prst="straightConnector1">
            <a:avLst/>
          </a:prstGeom>
          <a:noFill/>
          <a:ln w="28575" cap="flat" cmpd="sng" algn="ctr">
            <a:solidFill>
              <a:srgbClr val="014374"/>
            </a:solidFill>
            <a:prstDash val="solid"/>
            <a:miter lim="800000"/>
            <a:headEnd type="none" w="med" len="med"/>
            <a:tailEnd type="none" w="med" len="med"/>
          </a:ln>
          <a:effectLst/>
        </p:spPr>
      </p:cxnSp>
      <p:sp>
        <p:nvSpPr>
          <p:cNvPr id="5" name="Footer Placeholder 3">
            <a:extLst>
              <a:ext uri="{FF2B5EF4-FFF2-40B4-BE49-F238E27FC236}">
                <a16:creationId xmlns:a16="http://schemas.microsoft.com/office/drawing/2014/main" id="{FF71A40E-C080-4848-AEC0-2158466A919B}"/>
              </a:ext>
            </a:extLst>
          </p:cNvPr>
          <p:cNvSpPr>
            <a:spLocks noGrp="1"/>
          </p:cNvSpPr>
          <p:nvPr>
            <p:ph type="ftr" sz="quarter" idx="11"/>
          </p:nvPr>
        </p:nvSpPr>
        <p:spPr>
          <a:xfrm>
            <a:off x="4038601" y="6356352"/>
            <a:ext cx="4114800" cy="365125"/>
          </a:xfrm>
          <a:prstGeom prst="rect">
            <a:avLst/>
          </a:prstGeom>
        </p:spPr>
        <p:txBody>
          <a:bodyPr anchor="ctr"/>
          <a:lstStyle>
            <a:lvl1pPr algn="ctr">
              <a:defRPr sz="1000">
                <a:solidFill>
                  <a:schemeClr val="bg1">
                    <a:lumMod val="65000"/>
                  </a:schemeClr>
                </a:solidFill>
                <a:latin typeface="+mn-lt"/>
              </a:defRPr>
            </a:lvl1pPr>
          </a:lstStyle>
          <a:p>
            <a:r>
              <a:rPr lang="en-US"/>
              <a:t>To join NCIC please email: director@letsimmunizenc.org</a:t>
            </a:r>
          </a:p>
        </p:txBody>
      </p:sp>
      <p:sp>
        <p:nvSpPr>
          <p:cNvPr id="4" name="Content Placeholder 3">
            <a:extLst>
              <a:ext uri="{FF2B5EF4-FFF2-40B4-BE49-F238E27FC236}">
                <a16:creationId xmlns:a16="http://schemas.microsoft.com/office/drawing/2014/main" id="{16485AB1-B509-4976-860F-F15A61831E11}"/>
              </a:ext>
            </a:extLst>
          </p:cNvPr>
          <p:cNvSpPr>
            <a:spLocks noGrp="1"/>
          </p:cNvSpPr>
          <p:nvPr>
            <p:ph sz="quarter" idx="12"/>
          </p:nvPr>
        </p:nvSpPr>
        <p:spPr>
          <a:xfrm>
            <a:off x="348930" y="865186"/>
            <a:ext cx="11474771" cy="819247"/>
          </a:xfrm>
          <a:prstGeom prst="rect">
            <a:avLst/>
          </a:prstGeom>
        </p:spPr>
        <p:txBody>
          <a:bodyPr/>
          <a:lstStyle>
            <a:lvl1pPr marL="0" indent="0">
              <a:lnSpc>
                <a:spcPct val="100000"/>
              </a:lnSpc>
              <a:buNone/>
              <a:defRPr sz="1799"/>
            </a:lvl1pPr>
            <a:lvl2pPr marL="342797" indent="0">
              <a:lnSpc>
                <a:spcPct val="100000"/>
              </a:lnSpc>
              <a:buNone/>
              <a:defRPr sz="1600"/>
            </a:lvl2pPr>
            <a:lvl3pPr marL="685594" indent="0">
              <a:lnSpc>
                <a:spcPct val="100000"/>
              </a:lnSpc>
              <a:buNone/>
              <a:defRPr sz="1600"/>
            </a:lvl3pPr>
            <a:lvl4pPr marL="1028391" indent="0">
              <a:lnSpc>
                <a:spcPct val="100000"/>
              </a:lnSpc>
              <a:buNone/>
              <a:defRPr sz="1600"/>
            </a:lvl4pPr>
            <a:lvl5pPr marL="1371189" indent="0">
              <a:lnSpc>
                <a:spcPct val="100000"/>
              </a:lnSpc>
              <a:buNone/>
              <a:defRPr sz="1600"/>
            </a:lvl5pPr>
          </a:lstStyle>
          <a:p>
            <a:pPr lvl="0"/>
            <a:r>
              <a:rPr lang="en-US"/>
              <a:t>Click to edit Master text styles</a:t>
            </a:r>
          </a:p>
        </p:txBody>
      </p:sp>
    </p:spTree>
    <p:extLst>
      <p:ext uri="{BB962C8B-B14F-4D97-AF65-F5344CB8AC3E}">
        <p14:creationId xmlns:p14="http://schemas.microsoft.com/office/powerpoint/2010/main" val="23027637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969264"/>
            <a:ext cx="11350752" cy="1123384"/>
          </a:xfrm>
          <a:prstGeom prst="rect">
            <a:avLst/>
          </a:prstGeom>
        </p:spPr>
        <p:txBody>
          <a:bodyPr wrap="square" lIns="0" rIns="0">
            <a:spAutoFit/>
          </a:bodyPr>
          <a:lstStyle>
            <a:lvl1pPr>
              <a:lnSpc>
                <a:spcPct val="100000"/>
              </a:lnSpc>
              <a:spcBef>
                <a:spcPts val="0"/>
              </a:spcBef>
              <a:defRPr sz="1600">
                <a:latin typeface="Arial" panose="020B0604020202020204" pitchFamily="34" charset="0"/>
                <a:cs typeface="Arial" panose="020B0604020202020204" pitchFamily="34" charset="0"/>
              </a:defRPr>
            </a:lvl1pPr>
            <a:lvl2pPr>
              <a:lnSpc>
                <a:spcPct val="100000"/>
              </a:lnSpc>
              <a:spcBef>
                <a:spcPts val="0"/>
              </a:spcBef>
              <a:defRPr sz="1600">
                <a:latin typeface="Arial" panose="020B0604020202020204" pitchFamily="34" charset="0"/>
                <a:cs typeface="Arial" panose="020B0604020202020204" pitchFamily="34" charset="0"/>
              </a:defRPr>
            </a:lvl2pPr>
            <a:lvl3pPr>
              <a:lnSpc>
                <a:spcPct val="100000"/>
              </a:lnSpc>
              <a:spcBef>
                <a:spcPts val="0"/>
              </a:spcBef>
              <a:defRPr sz="1400">
                <a:latin typeface="Arial" panose="020B0604020202020204" pitchFamily="34" charset="0"/>
                <a:cs typeface="Arial" panose="020B0604020202020204" pitchFamily="34" charset="0"/>
              </a:defRPr>
            </a:lvl3pPr>
            <a:lvl4pPr>
              <a:lnSpc>
                <a:spcPct val="100000"/>
              </a:lnSpc>
              <a:spcBef>
                <a:spcPts val="0"/>
              </a:spcBef>
              <a:defRPr sz="1050">
                <a:latin typeface="Arial" panose="020B0604020202020204" pitchFamily="34" charset="0"/>
                <a:cs typeface="Arial" panose="020B0604020202020204" pitchFamily="34" charset="0"/>
              </a:defRPr>
            </a:lvl4pPr>
            <a:lvl5pPr>
              <a:lnSpc>
                <a:spcPct val="100000"/>
              </a:lnSpc>
              <a:spcBef>
                <a:spcPts val="0"/>
              </a:spcBef>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20624" y="185313"/>
            <a:ext cx="11350752" cy="592562"/>
          </a:xfrm>
        </p:spPr>
        <p:txBody>
          <a:bodyPr lIns="0" rIns="0" anchor="ctr"/>
          <a:lstStyle>
            <a:lvl1pPr>
              <a:defRPr sz="2000" b="1" cap="all" spc="130" baseline="0">
                <a:solidFill>
                  <a:srgbClr val="014373"/>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20624" y="777875"/>
            <a:ext cx="13716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20624" y="6229553"/>
            <a:ext cx="1131146"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16"/>
            <a:ext cx="419008"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EYInterstate" panose="02000503020000020004" pitchFamily="2" charset="0"/>
              </a:rPr>
              <a:pPr marL="19049" algn="r"/>
              <a:t>‹#›</a:t>
            </a:fld>
            <a:endParaRPr lang="en-US" sz="999">
              <a:solidFill>
                <a:srgbClr val="808080"/>
              </a:solidFill>
              <a:latin typeface="EYInterstate" panose="02000503020000020004" pitchFamily="2" charset="0"/>
            </a:endParaRPr>
          </a:p>
        </p:txBody>
      </p:sp>
    </p:spTree>
    <p:extLst>
      <p:ext uri="{BB962C8B-B14F-4D97-AF65-F5344CB8AC3E}">
        <p14:creationId xmlns:p14="http://schemas.microsoft.com/office/powerpoint/2010/main" val="85804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66B54-C72B-4318-8A4B-72B192DF9A85}" type="datetime1">
              <a:rPr lang="en-US" smtClean="0"/>
              <a:t>3/28/2025</a:t>
            </a:fld>
            <a:endParaRPr lang="en-US"/>
          </a:p>
        </p:txBody>
      </p:sp>
      <p:sp>
        <p:nvSpPr>
          <p:cNvPr id="5" name="Footer Placeholder 4"/>
          <p:cNvSpPr>
            <a:spLocks noGrp="1"/>
          </p:cNvSpPr>
          <p:nvPr>
            <p:ph type="ftr" sz="quarter" idx="11"/>
          </p:nvPr>
        </p:nvSpPr>
        <p:spPr>
          <a:xfrm>
            <a:off x="838200" y="6356352"/>
            <a:ext cx="7315200" cy="365125"/>
          </a:xfrm>
          <a:prstGeom prst="rect">
            <a:avLst/>
          </a:prstGeom>
        </p:spPr>
        <p:txBody>
          <a:bodyPr/>
          <a:lstStyle/>
          <a:p>
            <a:r>
              <a:rPr lang="en-US"/>
              <a:t>To join NCIC please email: director@letsimmunizenc.org</a:t>
            </a:r>
          </a:p>
        </p:txBody>
      </p:sp>
      <p:sp>
        <p:nvSpPr>
          <p:cNvPr id="6" name="Slide Number Placeholder 5"/>
          <p:cNvSpPr>
            <a:spLocks noGrp="1"/>
          </p:cNvSpPr>
          <p:nvPr>
            <p:ph type="sldNum" sz="quarter" idx="12"/>
          </p:nvPr>
        </p:nvSpPr>
        <p:spPr/>
        <p:txBody>
          <a:bodyPr/>
          <a:lstStyle/>
          <a:p>
            <a:fld id="{8314A078-3EA9-40CD-8ABE-83ACDEE805A4}" type="slidenum">
              <a:rPr lang="en-US" smtClean="0"/>
              <a:t>‹#›</a:t>
            </a:fld>
            <a:endParaRPr lang="en-US"/>
          </a:p>
        </p:txBody>
      </p:sp>
    </p:spTree>
    <p:extLst>
      <p:ext uri="{BB962C8B-B14F-4D97-AF65-F5344CB8AC3E}">
        <p14:creationId xmlns:p14="http://schemas.microsoft.com/office/powerpoint/2010/main" val="41597732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Bullets">
    <p:spTree>
      <p:nvGrpSpPr>
        <p:cNvPr id="1" name=""/>
        <p:cNvGrpSpPr/>
        <p:nvPr/>
      </p:nvGrpSpPr>
      <p:grpSpPr>
        <a:xfrm>
          <a:off x="0" y="0"/>
          <a:ext cx="0" cy="0"/>
          <a:chOff x="0" y="0"/>
          <a:chExt cx="0" cy="0"/>
        </a:xfrm>
      </p:grpSpPr>
      <p:sp>
        <p:nvSpPr>
          <p:cNvPr id="8" name="Rectangle 7"/>
          <p:cNvSpPr/>
          <p:nvPr userDrawn="1"/>
        </p:nvSpPr>
        <p:spPr>
          <a:xfrm>
            <a:off x="0" y="0"/>
            <a:ext cx="12192000" cy="1028693"/>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22" name="Slide Number Placeholder 21"/>
          <p:cNvSpPr>
            <a:spLocks noGrp="1"/>
          </p:cNvSpPr>
          <p:nvPr>
            <p:ph type="sldNum" sz="quarter" idx="14"/>
          </p:nvPr>
        </p:nvSpPr>
        <p:spPr>
          <a:xfrm>
            <a:off x="11074400"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5725" y="-8973"/>
            <a:ext cx="12106275" cy="1028692"/>
          </a:xfrm>
        </p:spPr>
        <p:txBody>
          <a:bodyPr anchor="t">
            <a:noAutofit/>
          </a:bodyPr>
          <a:lstStyle>
            <a:lvl1pPr algn="l">
              <a:defRPr sz="1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CDEF484-0EE8-4E31-BF12-BBFBA278C7F2}"/>
              </a:ext>
            </a:extLst>
          </p:cNvPr>
          <p:cNvSpPr/>
          <p:nvPr userDrawn="1"/>
        </p:nvSpPr>
        <p:spPr>
          <a:xfrm>
            <a:off x="1" y="1095296"/>
            <a:ext cx="12192000" cy="494922"/>
          </a:xfrm>
          <a:prstGeom prst="rect">
            <a:avLst/>
          </a:prstGeom>
          <a:solidFill>
            <a:srgbClr val="1737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B5A3F0E2-6080-4ACE-BA81-977C4AE9A8ED}"/>
              </a:ext>
            </a:extLst>
          </p:cNvPr>
          <p:cNvSpPr>
            <a:spLocks noGrp="1"/>
          </p:cNvSpPr>
          <p:nvPr>
            <p:ph type="body" sz="quarter" idx="18"/>
          </p:nvPr>
        </p:nvSpPr>
        <p:spPr>
          <a:xfrm>
            <a:off x="0" y="1095375"/>
            <a:ext cx="12192000" cy="495300"/>
          </a:xfrm>
        </p:spPr>
        <p:txBody>
          <a:bodyPr>
            <a:noAutofit/>
          </a:bodyPr>
          <a:lstStyle>
            <a:lvl1pPr marL="0" indent="0">
              <a:buNone/>
              <a:defRPr sz="1000">
                <a:solidFill>
                  <a:schemeClr val="bg1"/>
                </a:solidFill>
              </a:defRPr>
            </a:lvl1pPr>
            <a:lvl2pPr>
              <a:defRPr sz="1000"/>
            </a:lvl2pPr>
            <a:lvl3pPr>
              <a:defRPr sz="1000"/>
            </a:lvl3pPr>
            <a:lvl4pPr>
              <a:defRPr sz="1000"/>
            </a:lvl4pPr>
            <a:lvl5pPr>
              <a:defRPr sz="1000"/>
            </a:lvl5pPr>
          </a:lstStyle>
          <a:p>
            <a:pPr lvl="0"/>
            <a:r>
              <a:rPr lang="en-US"/>
              <a:t>Click to edit Master text styles</a:t>
            </a:r>
          </a:p>
        </p:txBody>
      </p:sp>
      <p:sp>
        <p:nvSpPr>
          <p:cNvPr id="5" name="Table Placeholder 4">
            <a:extLst>
              <a:ext uri="{FF2B5EF4-FFF2-40B4-BE49-F238E27FC236}">
                <a16:creationId xmlns:a16="http://schemas.microsoft.com/office/drawing/2014/main" id="{7B6BD078-8E0A-40EE-B528-CFAD74048F58}"/>
              </a:ext>
            </a:extLst>
          </p:cNvPr>
          <p:cNvSpPr>
            <a:spLocks noGrp="1"/>
          </p:cNvSpPr>
          <p:nvPr>
            <p:ph type="tbl" sz="quarter" idx="19"/>
          </p:nvPr>
        </p:nvSpPr>
        <p:spPr>
          <a:xfrm>
            <a:off x="85725" y="1714536"/>
            <a:ext cx="6200775" cy="4800600"/>
          </a:xfrm>
        </p:spPr>
        <p:txBody>
          <a:bodyPr>
            <a:normAutofit/>
          </a:bodyPr>
          <a:lstStyle>
            <a:lvl1pPr>
              <a:defRPr sz="1200"/>
            </a:lvl1pPr>
          </a:lstStyle>
          <a:p>
            <a:endParaRPr lang="en-US"/>
          </a:p>
        </p:txBody>
      </p:sp>
      <p:sp>
        <p:nvSpPr>
          <p:cNvPr id="7" name="Table Placeholder 6">
            <a:extLst>
              <a:ext uri="{FF2B5EF4-FFF2-40B4-BE49-F238E27FC236}">
                <a16:creationId xmlns:a16="http://schemas.microsoft.com/office/drawing/2014/main" id="{5DFC3C9A-8A09-4984-8CA6-749D20CAD6FD}"/>
              </a:ext>
            </a:extLst>
          </p:cNvPr>
          <p:cNvSpPr>
            <a:spLocks noGrp="1"/>
          </p:cNvSpPr>
          <p:nvPr>
            <p:ph type="tbl" sz="quarter" idx="20"/>
          </p:nvPr>
        </p:nvSpPr>
        <p:spPr>
          <a:xfrm>
            <a:off x="6657975" y="1714500"/>
            <a:ext cx="5448300" cy="1524000"/>
          </a:xfrm>
        </p:spPr>
        <p:txBody>
          <a:bodyPr>
            <a:normAutofit/>
          </a:bodyPr>
          <a:lstStyle>
            <a:lvl1pPr>
              <a:defRPr sz="1200"/>
            </a:lvl1pPr>
          </a:lstStyle>
          <a:p>
            <a:endParaRPr lang="en-US"/>
          </a:p>
        </p:txBody>
      </p:sp>
      <p:sp>
        <p:nvSpPr>
          <p:cNvPr id="16" name="Table Placeholder 6">
            <a:extLst>
              <a:ext uri="{FF2B5EF4-FFF2-40B4-BE49-F238E27FC236}">
                <a16:creationId xmlns:a16="http://schemas.microsoft.com/office/drawing/2014/main" id="{4C70D845-DC24-4801-9361-104F528C4190}"/>
              </a:ext>
            </a:extLst>
          </p:cNvPr>
          <p:cNvSpPr>
            <a:spLocks noGrp="1"/>
          </p:cNvSpPr>
          <p:nvPr>
            <p:ph type="tbl" sz="quarter" idx="21"/>
          </p:nvPr>
        </p:nvSpPr>
        <p:spPr>
          <a:xfrm>
            <a:off x="6657975" y="3362325"/>
            <a:ext cx="5448300" cy="1524000"/>
          </a:xfrm>
        </p:spPr>
        <p:txBody>
          <a:bodyPr>
            <a:normAutofit/>
          </a:bodyPr>
          <a:lstStyle>
            <a:lvl1pPr>
              <a:defRPr sz="1200"/>
            </a:lvl1pPr>
          </a:lstStyle>
          <a:p>
            <a:endParaRPr lang="en-US"/>
          </a:p>
        </p:txBody>
      </p:sp>
      <p:sp>
        <p:nvSpPr>
          <p:cNvPr id="17" name="Table Placeholder 6">
            <a:extLst>
              <a:ext uri="{FF2B5EF4-FFF2-40B4-BE49-F238E27FC236}">
                <a16:creationId xmlns:a16="http://schemas.microsoft.com/office/drawing/2014/main" id="{E33986CE-696D-4516-B3BF-5AB8E7CE216C}"/>
              </a:ext>
            </a:extLst>
          </p:cNvPr>
          <p:cNvSpPr>
            <a:spLocks noGrp="1"/>
          </p:cNvSpPr>
          <p:nvPr>
            <p:ph type="tbl" sz="quarter" idx="22"/>
          </p:nvPr>
        </p:nvSpPr>
        <p:spPr>
          <a:xfrm>
            <a:off x="6657975" y="4986445"/>
            <a:ext cx="5448300" cy="1524000"/>
          </a:xfrm>
        </p:spPr>
        <p:txBody>
          <a:bodyPr>
            <a:normAutofit/>
          </a:bodyPr>
          <a:lstStyle>
            <a:lvl1pPr>
              <a:defRPr sz="1200"/>
            </a:lvl1pPr>
          </a:lstStyle>
          <a:p>
            <a:endParaRPr lang="en-US"/>
          </a:p>
        </p:txBody>
      </p:sp>
    </p:spTree>
    <p:extLst>
      <p:ext uri="{BB962C8B-B14F-4D97-AF65-F5344CB8AC3E}">
        <p14:creationId xmlns:p14="http://schemas.microsoft.com/office/powerpoint/2010/main" val="213993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923EA5-AF7C-4046-8CC4-5E97C691C6B0}" type="datetime1">
              <a:rPr lang="en-US" smtClean="0"/>
              <a:t>3/28/2025</a:t>
            </a:fld>
            <a:endParaRPr lang="en-US" dirty="0"/>
          </a:p>
        </p:txBody>
      </p:sp>
      <p:sp>
        <p:nvSpPr>
          <p:cNvPr id="3" name="Footer Placeholder 2"/>
          <p:cNvSpPr>
            <a:spLocks noGrp="1"/>
          </p:cNvSpPr>
          <p:nvPr>
            <p:ph type="ftr" sz="quarter" idx="11"/>
          </p:nvPr>
        </p:nvSpPr>
        <p:spPr/>
        <p:txBody>
          <a:bodyPr/>
          <a:lstStyle/>
          <a:p>
            <a:r>
              <a:rPr lang="en-US"/>
              <a:t>To join NCIC please email: director@letsimmunizenc.org</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1565332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069A48-008E-4D32-A1E4-20C21EDA93CF}" type="datetime1">
              <a:rPr lang="en-US" smtClean="0"/>
              <a:t>3/28/2025</a:t>
            </a:fld>
            <a:endParaRPr lang="en-US" dirty="0"/>
          </a:p>
        </p:txBody>
      </p:sp>
      <p:sp>
        <p:nvSpPr>
          <p:cNvPr id="6" name="Footer Placeholder 5"/>
          <p:cNvSpPr>
            <a:spLocks noGrp="1"/>
          </p:cNvSpPr>
          <p:nvPr>
            <p:ph type="ftr" sz="quarter" idx="11"/>
          </p:nvPr>
        </p:nvSpPr>
        <p:spPr/>
        <p:txBody>
          <a:bodyPr/>
          <a:lstStyle/>
          <a:p>
            <a:r>
              <a:rPr lang="en-US"/>
              <a:t>To join NCIC please email: director@letsimmunizenc.org</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570606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DD177A-DFD9-432B-A445-9AEACDBA9B48}" type="datetime1">
              <a:rPr lang="en-US" smtClean="0"/>
              <a:t>3/28/2025</a:t>
            </a:fld>
            <a:endParaRPr lang="en-US" dirty="0"/>
          </a:p>
        </p:txBody>
      </p:sp>
      <p:sp>
        <p:nvSpPr>
          <p:cNvPr id="6" name="Footer Placeholder 5"/>
          <p:cNvSpPr>
            <a:spLocks noGrp="1"/>
          </p:cNvSpPr>
          <p:nvPr>
            <p:ph type="ftr" sz="quarter" idx="11"/>
          </p:nvPr>
        </p:nvSpPr>
        <p:spPr/>
        <p:txBody>
          <a:bodyPr/>
          <a:lstStyle/>
          <a:p>
            <a:r>
              <a:rPr lang="en-US"/>
              <a:t>To join NCIC please email: director@letsimmunizenc.org</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5297080-3D5C-41F2-B233-F939D8C7BB7C}" type="slidenum">
              <a:rPr lang="en-US" smtClean="0"/>
              <a:t>‹#›</a:t>
            </a:fld>
            <a:endParaRPr lang="en-US" dirty="0"/>
          </a:p>
        </p:txBody>
      </p:sp>
    </p:spTree>
    <p:extLst>
      <p:ext uri="{BB962C8B-B14F-4D97-AF65-F5344CB8AC3E}">
        <p14:creationId xmlns:p14="http://schemas.microsoft.com/office/powerpoint/2010/main" val="1446872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2.pn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5.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0">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DC5D7911-3715-4F0A-9364-8D72C14ADFD9}" type="datetime1">
              <a:rPr lang="en-US" smtClean="0"/>
              <a:t>3/28/2025</a:t>
            </a:fld>
            <a:endParaRPr lang="en-US" dirty="0"/>
          </a:p>
        </p:txBody>
      </p:sp>
      <p:sp>
        <p:nvSpPr>
          <p:cNvPr id="5" name="Footer Placeholder 4"/>
          <p:cNvSpPr>
            <a:spLocks noGrp="1"/>
          </p:cNvSpPr>
          <p:nvPr>
            <p:ph type="ftr" sz="quarter" idx="3"/>
          </p:nvPr>
        </p:nvSpPr>
        <p:spPr>
          <a:xfrm>
            <a:off x="3403533" y="6133356"/>
            <a:ext cx="3859795" cy="304801"/>
          </a:xfrm>
          <a:prstGeom prst="rect">
            <a:avLst/>
          </a:prstGeom>
        </p:spPr>
        <p:txBody>
          <a:bodyPr vert="horz" lIns="91440" tIns="45720" rIns="91440" bIns="45720" rtlCol="0" anchor="b"/>
          <a:lstStyle>
            <a:lvl1pPr algn="l">
              <a:defRPr sz="1000" b="1" i="0">
                <a:solidFill>
                  <a:schemeClr val="bg1"/>
                </a:solidFill>
                <a:latin typeface="+mn-lt"/>
              </a:defRPr>
            </a:lvl1pPr>
          </a:lstStyle>
          <a:p>
            <a:r>
              <a:rPr lang="en-US" dirty="0"/>
              <a:t>To join NCIC please email: director@letsimmunizenc.org</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25297080-3D5C-41F2-B233-F939D8C7BB7C}" type="slidenum">
              <a:rPr lang="en-US" smtClean="0"/>
              <a:t>‹#›</a:t>
            </a:fld>
            <a:endParaRPr lang="en-US" dirty="0"/>
          </a:p>
        </p:txBody>
      </p:sp>
    </p:spTree>
    <p:extLst>
      <p:ext uri="{BB962C8B-B14F-4D97-AF65-F5344CB8AC3E}">
        <p14:creationId xmlns:p14="http://schemas.microsoft.com/office/powerpoint/2010/main" val="34538659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789" r:id="rId18"/>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78869" y="6272003"/>
            <a:ext cx="3420032" cy="365125"/>
          </a:xfrm>
          <a:prstGeom prst="rect">
            <a:avLst/>
          </a:prstGeom>
        </p:spPr>
        <p:txBody>
          <a:bodyPr vert="horz" lIns="0" tIns="0" rIns="0" bIns="0" rtlCol="0" anchor="t" anchorCtr="0"/>
          <a:lstStyle>
            <a:lvl1pPr algn="l">
              <a:defRPr sz="1067">
                <a:solidFill>
                  <a:schemeClr val="tx1"/>
                </a:solidFill>
              </a:defRPr>
            </a:lvl1pPr>
          </a:lstStyle>
          <a:p>
            <a:r>
              <a:rPr lang="en-US"/>
              <a:t>To join NCIC please email: director@letsimmunizenc.org</a:t>
            </a:r>
            <a:endParaRPr lang="en-GB" dirty="0"/>
          </a:p>
        </p:txBody>
      </p:sp>
      <p:sp>
        <p:nvSpPr>
          <p:cNvPr id="6" name="Slide Number Placeholder 5"/>
          <p:cNvSpPr>
            <a:spLocks noGrp="1"/>
          </p:cNvSpPr>
          <p:nvPr>
            <p:ph type="sldNum" sz="quarter" idx="4"/>
          </p:nvPr>
        </p:nvSpPr>
        <p:spPr>
          <a:xfrm>
            <a:off x="10604041" y="6272003"/>
            <a:ext cx="1106831" cy="365125"/>
          </a:xfrm>
          <a:prstGeom prst="rect">
            <a:avLst/>
          </a:prstGeom>
        </p:spPr>
        <p:txBody>
          <a:bodyPr vert="horz" lIns="72000" tIns="0" rIns="0" bIns="0" rtlCol="0" anchor="t" anchorCtr="0"/>
          <a:lstStyle>
            <a:lvl1pPr algn="r">
              <a:defRPr sz="1067">
                <a:solidFill>
                  <a:schemeClr val="tx1"/>
                </a:solidFill>
              </a:defRPr>
            </a:lvl1pPr>
          </a:lstStyle>
          <a:p>
            <a:fld id="{9F9F533D-B52E-4A2F-BF72-0ADD2D94BD75}" type="slidenum">
              <a:rPr lang="en-GB" smtClean="0"/>
              <a:pPr/>
              <a:t>‹#›</a:t>
            </a:fld>
            <a:endParaRPr lang="en-GB" dirty="0"/>
          </a:p>
        </p:txBody>
      </p:sp>
      <p:sp>
        <p:nvSpPr>
          <p:cNvPr id="4" name="Title Placeholder 3"/>
          <p:cNvSpPr>
            <a:spLocks noGrp="1"/>
          </p:cNvSpPr>
          <p:nvPr>
            <p:ph type="title"/>
          </p:nvPr>
        </p:nvSpPr>
        <p:spPr>
          <a:xfrm>
            <a:off x="478871" y="384852"/>
            <a:ext cx="10102852" cy="451405"/>
          </a:xfrm>
          <a:prstGeom prst="rect">
            <a:avLst/>
          </a:prstGeom>
        </p:spPr>
        <p:txBody>
          <a:bodyPr vert="horz" lIns="0" tIns="0" rIns="0" bIns="0" rtlCol="0" anchor="t" anchorCtr="0">
            <a:spAutoFit/>
          </a:bodyPr>
          <a:lstStyle/>
          <a:p>
            <a:r>
              <a:rPr lang="en-US" dirty="0"/>
              <a:t>Click to edit Master heading style</a:t>
            </a:r>
            <a:endParaRPr lang="en-GB" dirty="0"/>
          </a:p>
        </p:txBody>
      </p:sp>
      <p:sp>
        <p:nvSpPr>
          <p:cNvPr id="7" name="Date Placeholder 6"/>
          <p:cNvSpPr>
            <a:spLocks noGrp="1"/>
          </p:cNvSpPr>
          <p:nvPr>
            <p:ph type="dt" sz="half" idx="2"/>
          </p:nvPr>
        </p:nvSpPr>
        <p:spPr>
          <a:xfrm>
            <a:off x="3980329" y="6272003"/>
            <a:ext cx="4219640" cy="365125"/>
          </a:xfrm>
          <a:prstGeom prst="rect">
            <a:avLst/>
          </a:prstGeom>
        </p:spPr>
        <p:txBody>
          <a:bodyPr vert="horz" lIns="72000" tIns="0" rIns="72000" bIns="0" rtlCol="0" anchor="t" anchorCtr="1"/>
          <a:lstStyle>
            <a:lvl1pPr algn="l">
              <a:defRPr sz="1067">
                <a:solidFill>
                  <a:schemeClr val="tx1"/>
                </a:solidFill>
              </a:defRPr>
            </a:lvl1pPr>
          </a:lstStyle>
          <a:p>
            <a:pPr algn="ctr"/>
            <a:fld id="{31102FA0-35F7-42A8-BD12-7338FAB31320}" type="datetime1">
              <a:rPr lang="en-US" smtClean="0"/>
              <a:t>3/28/2025</a:t>
            </a:fld>
            <a:endParaRPr lang="en-GB" dirty="0"/>
          </a:p>
        </p:txBody>
      </p:sp>
      <p:cxnSp>
        <p:nvCxnSpPr>
          <p:cNvPr id="10" name="Straight Connector 9"/>
          <p:cNvCxnSpPr/>
          <p:nvPr userDrawn="1"/>
        </p:nvCxnSpPr>
        <p:spPr>
          <a:xfrm>
            <a:off x="478869" y="6132244"/>
            <a:ext cx="1123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78869" y="1438055"/>
            <a:ext cx="11232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842380" y="316147"/>
            <a:ext cx="999577" cy="959319"/>
          </a:xfrm>
          <a:prstGeom prst="rect">
            <a:avLst/>
          </a:prstGeom>
        </p:spPr>
      </p:pic>
    </p:spTree>
    <p:extLst>
      <p:ext uri="{BB962C8B-B14F-4D97-AF65-F5344CB8AC3E}">
        <p14:creationId xmlns:p14="http://schemas.microsoft.com/office/powerpoint/2010/main" val="27579707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Lst>
  <p:hf sldNum="0" hdr="0" dt="0"/>
  <p:txStyles>
    <p:titleStyle>
      <a:lvl1pPr algn="l" defTabSz="1219140" rtl="0" eaLnBrk="1" latinLnBrk="0" hangingPunct="1">
        <a:lnSpc>
          <a:spcPct val="100000"/>
        </a:lnSpc>
        <a:spcBef>
          <a:spcPct val="0"/>
        </a:spcBef>
        <a:buNone/>
        <a:defRPr sz="2933" b="1" kern="1200">
          <a:solidFill>
            <a:schemeClr val="bg2"/>
          </a:solidFill>
          <a:latin typeface="+mj-lt"/>
          <a:ea typeface="+mj-ea"/>
          <a:cs typeface="+mj-cs"/>
        </a:defRPr>
      </a:lvl1pPr>
    </p:titleStyle>
    <p:bodyStyle>
      <a:lvl1pPr marL="359982" indent="-359982" algn="l" defTabSz="1219140" rtl="0" eaLnBrk="1" latinLnBrk="0" hangingPunct="1">
        <a:spcBef>
          <a:spcPts val="0"/>
        </a:spcBef>
        <a:spcAft>
          <a:spcPts val="800"/>
        </a:spcAft>
        <a:buClr>
          <a:schemeClr val="tx1"/>
        </a:buClr>
        <a:buFont typeface="Arial" pitchFamily="34" charset="0"/>
        <a:buChar char="–"/>
        <a:defRPr sz="2133" kern="1200">
          <a:solidFill>
            <a:schemeClr val="tx1"/>
          </a:solidFill>
          <a:latin typeface="+mn-lt"/>
          <a:ea typeface="+mn-ea"/>
          <a:cs typeface="+mn-cs"/>
        </a:defRPr>
      </a:lvl1pPr>
      <a:lvl2pPr marL="717515" indent="-359982" algn="l" defTabSz="1219140" rtl="0" eaLnBrk="1" latinLnBrk="0" hangingPunct="1">
        <a:spcBef>
          <a:spcPts val="0"/>
        </a:spcBef>
        <a:spcAft>
          <a:spcPts val="800"/>
        </a:spcAft>
        <a:buFont typeface="Arial" pitchFamily="34" charset="0"/>
        <a:buChar char="–"/>
        <a:defRPr sz="1867" kern="1200">
          <a:solidFill>
            <a:schemeClr val="tx1"/>
          </a:solidFill>
          <a:latin typeface="+mn-lt"/>
          <a:ea typeface="+mn-ea"/>
          <a:cs typeface="+mn-cs"/>
        </a:defRPr>
      </a:lvl2pPr>
      <a:lvl3pPr marL="1079946"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3pPr>
      <a:lvl4pPr marL="1441379"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4pPr>
      <a:lvl5pPr marL="1799910" indent="-359982" algn="l" defTabSz="1219140" rtl="0" eaLnBrk="1" latinLnBrk="0" hangingPunct="1">
        <a:spcBef>
          <a:spcPts val="0"/>
        </a:spcBef>
        <a:spcAft>
          <a:spcPts val="800"/>
        </a:spcAft>
        <a:buFont typeface="Arial" pitchFamily="34" charset="0"/>
        <a:buChar char="–"/>
        <a:defRPr sz="1600" b="0" kern="1200">
          <a:solidFill>
            <a:schemeClr val="tx1"/>
          </a:solidFill>
          <a:latin typeface="+mn-lt"/>
          <a:ea typeface="+mn-ea"/>
          <a:cs typeface="+mn-cs"/>
        </a:defRPr>
      </a:lvl5pPr>
      <a:lvl6pPr marL="2159893"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6pPr>
      <a:lvl7pPr marL="2399880"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7pPr>
      <a:lvl8pPr marL="2759862"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8pPr>
      <a:lvl9pPr marL="3119845" indent="-359982" algn="l" defTabSz="1219140"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i="0" dirty="0">
                <a:latin typeface="Arial" panose="020B0604020202020204" pitchFamily="34" charset="0"/>
                <a:cs typeface="Arial" panose="020B0604020202020204" pitchFamily="34" charset="0"/>
              </a:rPr>
              <a:t>NCDHHS, Division of Public Health, Immunization Branch | NCIC Update | November 2020</a:t>
            </a:r>
          </a:p>
        </p:txBody>
      </p:sp>
      <p:sp>
        <p:nvSpPr>
          <p:cNvPr id="5" name="Text Placeholder 13"/>
          <p:cNvSpPr txBox="1">
            <a:spLocks/>
          </p:cNvSpPr>
          <p:nvPr userDrawn="1"/>
        </p:nvSpPr>
        <p:spPr>
          <a:xfrm>
            <a:off x="11503025" y="6600158"/>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5953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hf sldNum="0"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Franklin Gothic Demi Cond" panose="020B0706030402020204" pitchFamily="34" charset="0"/>
              </a:defRPr>
            </a:lvl1pPr>
          </a:lstStyle>
          <a:p>
            <a:r>
              <a:rPr lang="en-US"/>
              <a:t>To join NCIC please email: director@letsimmunizenc.org</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381366829"/>
      </p:ext>
    </p:extLst>
  </p:cSld>
  <p:clrMap bg1="lt1" tx1="dk1" bg2="lt2" tx2="dk2" accent1="accent1" accent2="accent2" accent3="accent3" accent4="accent4" accent5="accent5" accent6="accent6" hlink="hlink" folHlink="folHlink"/>
  <p:sldLayoutIdLst>
    <p:sldLayoutId id="2147483742" r:id="rId1"/>
    <p:sldLayoutId id="2147483744" r:id="rId2"/>
  </p:sldLayoutIdLst>
  <p:hf sldNum="0" hdr="0" dt="0"/>
  <p:txStyles>
    <p:titleStyle>
      <a:lvl1pPr algn="l" defTabSz="685800" rtl="0" eaLnBrk="1" latinLnBrk="0" hangingPunct="1">
        <a:lnSpc>
          <a:spcPct val="90000"/>
        </a:lnSpc>
        <a:spcBef>
          <a:spcPct val="0"/>
        </a:spcBef>
        <a:buNone/>
        <a:defRPr sz="3600" kern="1200">
          <a:solidFill>
            <a:srgbClr val="002060"/>
          </a:solidFill>
          <a:latin typeface="Franklin Gothic Demi Cond" panose="020B07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838200" y="6356352"/>
            <a:ext cx="7315200" cy="365125"/>
          </a:xfrm>
          <a:prstGeom prst="rect">
            <a:avLst/>
          </a:prstGeom>
        </p:spPr>
        <p:txBody>
          <a:bodyPr vert="horz" lIns="91440" tIns="45720" rIns="91440" bIns="45720" rtlCol="0" anchor="ctr"/>
          <a:lstStyle>
            <a:lvl1pPr algn="l">
              <a:defRPr sz="1000">
                <a:solidFill>
                  <a:schemeClr val="tx1"/>
                </a:solidFill>
                <a:latin typeface="Franklin Gothic Demi Cond" panose="020B0706030402020204" pitchFamily="34" charset="0"/>
              </a:defRPr>
            </a:lvl1pPr>
          </a:lstStyle>
          <a:p>
            <a:r>
              <a:rPr lang="en-US"/>
              <a:t>To join NCIC please email: director@letsimmunizenc.org</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3844322165"/>
      </p:ext>
    </p:extLst>
  </p:cSld>
  <p:clrMap bg1="lt1" tx1="dk1" bg2="lt2" tx2="dk2" accent1="accent1" accent2="accent2" accent3="accent3" accent4="accent4" accent5="accent5" accent6="accent6" hlink="hlink" folHlink="folHlink"/>
  <p:sldLayoutIdLst>
    <p:sldLayoutId id="2147483767" r:id="rId1"/>
    <p:sldLayoutId id="2147483769" r:id="rId2"/>
    <p:sldLayoutId id="2147483771" r:id="rId3"/>
    <p:sldLayoutId id="2147483772" r:id="rId4"/>
    <p:sldLayoutId id="2147483773" r:id="rId5"/>
    <p:sldLayoutId id="2147483774" r:id="rId6"/>
    <p:sldLayoutId id="2147483775" r:id="rId7"/>
    <p:sldLayoutId id="2147483776" r:id="rId8"/>
    <p:sldLayoutId id="2147483790" r:id="rId9"/>
    <p:sldLayoutId id="2147483791" r:id="rId10"/>
  </p:sldLayoutIdLst>
  <p:hf sldNum="0" hdr="0" dt="0"/>
  <p:txStyles>
    <p:titleStyle>
      <a:lvl1pPr algn="l" defTabSz="685800" rtl="0" eaLnBrk="1" latinLnBrk="0" hangingPunct="1">
        <a:lnSpc>
          <a:spcPct val="90000"/>
        </a:lnSpc>
        <a:spcBef>
          <a:spcPct val="0"/>
        </a:spcBef>
        <a:buNone/>
        <a:defRPr sz="3600" kern="1200">
          <a:solidFill>
            <a:srgbClr val="002060"/>
          </a:solidFill>
          <a:latin typeface="Franklin Gothic Demi Cond" panose="020B07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584086337"/>
      </p:ext>
    </p:extLst>
  </p:cSld>
  <p:clrMap bg1="lt1" tx1="dk1" bg2="lt2" tx2="dk2" accent1="accent1" accent2="accent2" accent3="accent3" accent4="accent4" accent5="accent5" accent6="accent6" hlink="hlink" folHlink="folHlink"/>
  <p:sldLayoutIdLst>
    <p:sldLayoutId id="2147483782" r:id="rId1"/>
    <p:sldLayoutId id="2147483784" r:id="rId2"/>
    <p:sldLayoutId id="2147483785" r:id="rId3"/>
    <p:sldLayoutId id="2147483786" r:id="rId4"/>
    <p:sldLayoutId id="2147483787" r:id="rId5"/>
    <p:sldLayoutId id="2147483788" r:id="rId6"/>
  </p:sldLayoutIdLst>
  <p:hf sldNum="0" hdr="0" dt="0"/>
  <p:txStyles>
    <p:titleStyle>
      <a:lvl1pPr algn="l" defTabSz="685800" rtl="0" eaLnBrk="1" latinLnBrk="0" hangingPunct="1">
        <a:lnSpc>
          <a:spcPct val="90000"/>
        </a:lnSpc>
        <a:spcBef>
          <a:spcPct val="0"/>
        </a:spcBef>
        <a:buNone/>
        <a:defRPr sz="3600" kern="1200">
          <a:solidFill>
            <a:srgbClr val="002060"/>
          </a:solidFill>
          <a:latin typeface="Franklin Gothic Demi Cond" panose="020B07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576263" indent="-233363" algn="l" defTabSz="685800" rtl="0" eaLnBrk="1" latinLnBrk="0" hangingPunct="1">
        <a:lnSpc>
          <a:spcPct val="90000"/>
        </a:lnSpc>
        <a:spcBef>
          <a:spcPts val="375"/>
        </a:spcBef>
        <a:buFont typeface="Franklin Gothic Medium" panose="020B0603020102020204" pitchFamily="34" charset="0"/>
        <a:buChar char="–"/>
        <a:defRPr sz="2400" kern="1200">
          <a:solidFill>
            <a:schemeClr val="tx1"/>
          </a:solidFill>
          <a:latin typeface="Franklin Gothic Medium" panose="020B06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hyperlink" Target="https://letsimmunizenc.org/"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hyperlink" Target="https://www.dph.ncdhhs.gov/news/press-releases/2025/03/06/explore-our-newly-designed-website-new-look-and-improved-navigation"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www.dph.ncdhhs.gov/programs/epidemiology/immunization" TargetMode="External"/><Relationship Id="rId4" Type="http://schemas.openxmlformats.org/officeDocument/2006/relationships/hyperlink" Target="https://www.dph.ncdhhs.gov/programs/epidemiology/immunization/provider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DE46-7809-4EDB-9732-E394024B323C}"/>
              </a:ext>
            </a:extLst>
          </p:cNvPr>
          <p:cNvSpPr>
            <a:spLocks noGrp="1"/>
          </p:cNvSpPr>
          <p:nvPr>
            <p:ph type="ctrTitle"/>
          </p:nvPr>
        </p:nvSpPr>
        <p:spPr>
          <a:xfrm>
            <a:off x="5376539" y="1241266"/>
            <a:ext cx="6114421" cy="4184174"/>
          </a:xfrm>
        </p:spPr>
        <p:txBody>
          <a:bodyPr>
            <a:normAutofit/>
          </a:bodyPr>
          <a:lstStyle/>
          <a:p>
            <a:pPr>
              <a:lnSpc>
                <a:spcPct val="90000"/>
              </a:lnSpc>
              <a:spcBef>
                <a:spcPts val="0"/>
              </a:spcBef>
              <a:spcAft>
                <a:spcPts val="600"/>
              </a:spcAft>
            </a:pPr>
            <a:r>
              <a:rPr lang="en-US" sz="3800" b="1" dirty="0"/>
              <a:t>March 2025 NCIC Membership Meeting</a:t>
            </a:r>
            <a:br>
              <a:rPr lang="en-US" sz="4200" dirty="0"/>
            </a:br>
            <a:br>
              <a:rPr lang="en-US" sz="4200" dirty="0"/>
            </a:br>
            <a:r>
              <a:rPr lang="en-US" sz="2400" b="1" dirty="0">
                <a:latin typeface="Calibri"/>
                <a:cs typeface="Calibri"/>
              </a:rPr>
              <a:t>March 11th, 2025</a:t>
            </a:r>
            <a:br>
              <a:rPr lang="en-US" sz="2400" b="1" dirty="0">
                <a:latin typeface="Calibri"/>
                <a:cs typeface="Calibri"/>
              </a:rPr>
            </a:br>
            <a:br>
              <a:rPr lang="en-US" sz="2400" b="1" dirty="0">
                <a:latin typeface="Calibri"/>
                <a:cs typeface="Calibri"/>
              </a:rPr>
            </a:br>
            <a:r>
              <a:rPr lang="en-US" sz="2400" b="1" dirty="0">
                <a:latin typeface="Calibri"/>
                <a:cs typeface="Calibri"/>
              </a:rPr>
              <a:t>Rachael Baartmans, MPH </a:t>
            </a:r>
            <a:br>
              <a:rPr lang="en-US" sz="2400" b="1" dirty="0">
                <a:latin typeface="Calibri"/>
                <a:cs typeface="Calibri"/>
              </a:rPr>
            </a:br>
            <a:r>
              <a:rPr lang="en-US" sz="2400" b="1" dirty="0">
                <a:latin typeface="Calibri"/>
                <a:cs typeface="Calibri"/>
              </a:rPr>
              <a:t>Brandon Young, Ph. D.</a:t>
            </a:r>
            <a:br>
              <a:rPr lang="en-US" sz="2400" dirty="0">
                <a:latin typeface="Calibri"/>
                <a:cs typeface="Calibri"/>
              </a:rPr>
            </a:br>
            <a:br>
              <a:rPr lang="en-US" sz="2400" dirty="0">
                <a:latin typeface="Calibri"/>
                <a:cs typeface="Calibri"/>
              </a:rPr>
            </a:br>
            <a:endParaRPr lang="en-US" sz="2400" dirty="0">
              <a:latin typeface="Calibri"/>
              <a:cs typeface="Calibri"/>
            </a:endParaRPr>
          </a:p>
        </p:txBody>
      </p:sp>
      <p:grpSp>
        <p:nvGrpSpPr>
          <p:cNvPr id="13" name="Group 12">
            <a:extLst>
              <a:ext uri="{FF2B5EF4-FFF2-40B4-BE49-F238E27FC236}">
                <a16:creationId xmlns:a16="http://schemas.microsoft.com/office/drawing/2014/main" id="{0C5EAE72-3D24-4A03-9BDF-FBE8C100AF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5" y="396836"/>
            <a:ext cx="4992158" cy="6058999"/>
            <a:chOff x="423335" y="396836"/>
            <a:chExt cx="4992158" cy="6058999"/>
          </a:xfrm>
        </p:grpSpPr>
        <p:sp>
          <p:nvSpPr>
            <p:cNvPr id="14" name="Rectangle 13">
              <a:extLst>
                <a:ext uri="{FF2B5EF4-FFF2-40B4-BE49-F238E27FC236}">
                  <a16:creationId xmlns:a16="http://schemas.microsoft.com/office/drawing/2014/main" id="{B76F2A6D-EB50-477B-BD17-230CCC8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5"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8FBA8B6C-1D72-481E-A101-FBBBF888B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170217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6" name="Freeform 5">
              <a:extLst>
                <a:ext uri="{FF2B5EF4-FFF2-40B4-BE49-F238E27FC236}">
                  <a16:creationId xmlns:a16="http://schemas.microsoft.com/office/drawing/2014/main" id="{46FCD9A8-07DA-4FCE-B3CC-44762A40B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3545327"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pic>
        <p:nvPicPr>
          <p:cNvPr id="8" name="Picture 7" descr="Graphical user interface, application&#10;&#10;Description automatically generated">
            <a:extLst>
              <a:ext uri="{FF2B5EF4-FFF2-40B4-BE49-F238E27FC236}">
                <a16:creationId xmlns:a16="http://schemas.microsoft.com/office/drawing/2014/main" id="{638A8E80-58C3-4AC2-8683-8357E786D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764" y="1665878"/>
            <a:ext cx="3526244" cy="3526244"/>
          </a:xfrm>
          <a:prstGeom prst="rect">
            <a:avLst/>
          </a:prstGeom>
        </p:spPr>
      </p:pic>
    </p:spTree>
    <p:custDataLst>
      <p:tags r:id="rId1"/>
    </p:custDataLst>
    <p:extLst>
      <p:ext uri="{BB962C8B-B14F-4D97-AF65-F5344CB8AC3E}">
        <p14:creationId xmlns:p14="http://schemas.microsoft.com/office/powerpoint/2010/main" val="330645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2A69C-1EC1-98D9-5ADA-6157D27D7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447CE-B54C-E76D-C138-92783CAD8778}"/>
              </a:ext>
            </a:extLst>
          </p:cNvPr>
          <p:cNvSpPr>
            <a:spLocks noGrp="1"/>
          </p:cNvSpPr>
          <p:nvPr>
            <p:ph type="title" idx="4294967295"/>
          </p:nvPr>
        </p:nvSpPr>
        <p:spPr>
          <a:xfrm>
            <a:off x="0" y="541338"/>
            <a:ext cx="7843838" cy="549275"/>
          </a:xfrm>
        </p:spPr>
        <p:txBody>
          <a:bodyPr lIns="91440" tIns="45720" rIns="91440" bIns="45720" anchor="t">
            <a:noAutofit/>
          </a:bodyPr>
          <a:lstStyle/>
          <a:p>
            <a:r>
              <a:rPr lang="en-US">
                <a:solidFill>
                  <a:schemeClr val="tx1"/>
                </a:solidFill>
                <a:latin typeface="+mn-lt"/>
                <a:cs typeface="Arial"/>
              </a:rPr>
              <a:t>VFC Provider Finder: Coming Soon! </a:t>
            </a:r>
          </a:p>
        </p:txBody>
      </p:sp>
      <p:sp>
        <p:nvSpPr>
          <p:cNvPr id="3" name="TextBox 2">
            <a:extLst>
              <a:ext uri="{FF2B5EF4-FFF2-40B4-BE49-F238E27FC236}">
                <a16:creationId xmlns:a16="http://schemas.microsoft.com/office/drawing/2014/main" id="{23AF969E-21E8-0602-B8DE-7351E29E8F0F}"/>
              </a:ext>
            </a:extLst>
          </p:cNvPr>
          <p:cNvSpPr txBox="1"/>
          <p:nvPr/>
        </p:nvSpPr>
        <p:spPr>
          <a:xfrm>
            <a:off x="222737" y="1397674"/>
            <a:ext cx="11295185" cy="3754874"/>
          </a:xfrm>
          <a:prstGeom prst="rect">
            <a:avLst/>
          </a:prstGeom>
          <a:noFill/>
        </p:spPr>
        <p:txBody>
          <a:bodyPr wrap="square" lIns="91440" tIns="45720" rIns="91440" bIns="45720" rtlCol="0" anchor="t">
            <a:spAutoFit/>
          </a:bodyPr>
          <a:lstStyle/>
          <a:p>
            <a:pPr marL="342900" indent="-342900">
              <a:buFont typeface="Arial"/>
              <a:buChar char="•"/>
            </a:pPr>
            <a:r>
              <a:rPr lang="en-US" sz="2000" dirty="0">
                <a:ea typeface="Calibri"/>
                <a:cs typeface="Calibri"/>
              </a:rPr>
              <a:t>We are </a:t>
            </a:r>
            <a:r>
              <a:rPr lang="en-US" sz="2000" b="1" dirty="0">
                <a:ea typeface="Calibri"/>
                <a:cs typeface="Calibri"/>
              </a:rPr>
              <a:t>developing a provider finder for the VFC program</a:t>
            </a:r>
            <a:r>
              <a:rPr lang="en-US" sz="2000" dirty="0">
                <a:ea typeface="Calibri"/>
                <a:cs typeface="Calibri"/>
              </a:rPr>
              <a:t> on our NCIP website.</a:t>
            </a:r>
            <a:endParaRPr lang="en-US" sz="1800" dirty="0">
              <a:ea typeface="Calibri" panose="020F0502020204030204"/>
              <a:cs typeface="Calibri" panose="020F0502020204030204"/>
            </a:endParaRPr>
          </a:p>
          <a:p>
            <a:endParaRPr lang="en-US" sz="2000" dirty="0">
              <a:ea typeface="Calibri"/>
              <a:cs typeface="Calibri"/>
            </a:endParaRPr>
          </a:p>
          <a:p>
            <a:pPr marL="342900" indent="-342900">
              <a:buFont typeface="Arial"/>
              <a:buChar char="•"/>
            </a:pPr>
            <a:r>
              <a:rPr lang="en-US" sz="2000" dirty="0">
                <a:ea typeface="Calibri"/>
                <a:cs typeface="Calibri"/>
              </a:rPr>
              <a:t>This provider finder will be a </a:t>
            </a:r>
            <a:r>
              <a:rPr lang="en-US" sz="2000" b="1" dirty="0">
                <a:ea typeface="Calibri"/>
                <a:cs typeface="Calibri"/>
              </a:rPr>
              <a:t>searchable, online map</a:t>
            </a:r>
            <a:r>
              <a:rPr lang="en-US" sz="2000" dirty="0">
                <a:ea typeface="Calibri"/>
                <a:cs typeface="Calibri"/>
              </a:rPr>
              <a:t> of all enrolled VFC providers in North Carolina.</a:t>
            </a:r>
            <a:endParaRPr lang="en-US" sz="1800" dirty="0"/>
          </a:p>
          <a:p>
            <a:pPr marL="342900" indent="-342900">
              <a:buFont typeface="Arial"/>
              <a:buChar char="•"/>
            </a:pPr>
            <a:endParaRPr lang="en-US" sz="2000" dirty="0">
              <a:ea typeface="Calibri"/>
              <a:cs typeface="Calibri"/>
            </a:endParaRPr>
          </a:p>
          <a:p>
            <a:pPr marL="342900" indent="-342900">
              <a:buFont typeface="Arial"/>
              <a:buChar char="•"/>
            </a:pPr>
            <a:r>
              <a:rPr lang="en-US" sz="2000" dirty="0"/>
              <a:t>Designed for </a:t>
            </a:r>
            <a:r>
              <a:rPr lang="en-US" sz="2000" b="1" dirty="0"/>
              <a:t>families and community health workers</a:t>
            </a:r>
            <a:r>
              <a:rPr lang="en-US" sz="2000" dirty="0"/>
              <a:t>, it will make it easier to find local </a:t>
            </a:r>
            <a:r>
              <a:rPr lang="en-US" sz="2000" b="1" dirty="0"/>
              <a:t>VFC providers</a:t>
            </a:r>
            <a:r>
              <a:rPr lang="en-US" sz="2000" dirty="0"/>
              <a:t>.</a:t>
            </a:r>
          </a:p>
          <a:p>
            <a:endParaRPr lang="en-US" sz="2000" dirty="0">
              <a:ea typeface="Calibri"/>
              <a:cs typeface="Calibri"/>
            </a:endParaRPr>
          </a:p>
          <a:p>
            <a:pPr marL="342900" indent="-342900">
              <a:buFont typeface="Arial"/>
              <a:buChar char="•"/>
            </a:pPr>
            <a:r>
              <a:rPr lang="en-US" sz="2000" b="1" dirty="0"/>
              <a:t>Expected launch: Early May</a:t>
            </a:r>
            <a:r>
              <a:rPr lang="en-US" sz="2000" dirty="0"/>
              <a:t>.</a:t>
            </a:r>
          </a:p>
          <a:p>
            <a:endParaRPr lang="en-US" sz="2000" dirty="0">
              <a:ea typeface="Calibri"/>
              <a:cs typeface="Calibri"/>
            </a:endParaRPr>
          </a:p>
          <a:p>
            <a:endParaRPr lang="en-US" sz="2000" dirty="0">
              <a:ea typeface="Calibri"/>
              <a:cs typeface="Calibri"/>
            </a:endParaRPr>
          </a:p>
          <a:p>
            <a:endParaRPr lang="en-US" sz="1800" dirty="0">
              <a:ea typeface="Calibri" panose="020F0502020204030204"/>
              <a:cs typeface="Calibri" panose="020F0502020204030204"/>
            </a:endParaRPr>
          </a:p>
        </p:txBody>
      </p:sp>
      <p:pic>
        <p:nvPicPr>
          <p:cNvPr id="7" name="Picture 6">
            <a:extLst>
              <a:ext uri="{FF2B5EF4-FFF2-40B4-BE49-F238E27FC236}">
                <a16:creationId xmlns:a16="http://schemas.microsoft.com/office/drawing/2014/main" id="{8BB3838B-0FAB-631B-779A-7C7CCF5A1F49}"/>
              </a:ext>
            </a:extLst>
          </p:cNvPr>
          <p:cNvPicPr>
            <a:picLocks noChangeAspect="1"/>
          </p:cNvPicPr>
          <p:nvPr/>
        </p:nvPicPr>
        <p:blipFill>
          <a:blip r:embed="rId3"/>
          <a:stretch>
            <a:fillRect/>
          </a:stretch>
        </p:blipFill>
        <p:spPr>
          <a:xfrm>
            <a:off x="7156539" y="3540369"/>
            <a:ext cx="4812724" cy="2675714"/>
          </a:xfrm>
          <a:prstGeom prst="rect">
            <a:avLst/>
          </a:prstGeom>
        </p:spPr>
      </p:pic>
    </p:spTree>
    <p:extLst>
      <p:ext uri="{BB962C8B-B14F-4D97-AF65-F5344CB8AC3E}">
        <p14:creationId xmlns:p14="http://schemas.microsoft.com/office/powerpoint/2010/main" val="14621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2B00C-0898-72D8-E2BA-5DD5A8456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45275-F87F-BF2A-0521-CD45972BFF4E}"/>
              </a:ext>
            </a:extLst>
          </p:cNvPr>
          <p:cNvSpPr>
            <a:spLocks noGrp="1"/>
          </p:cNvSpPr>
          <p:nvPr>
            <p:ph type="title"/>
          </p:nvPr>
        </p:nvSpPr>
        <p:spPr>
          <a:xfrm>
            <a:off x="339970" y="624054"/>
            <a:ext cx="11365522" cy="548640"/>
          </a:xfrm>
        </p:spPr>
        <p:txBody>
          <a:bodyPr/>
          <a:lstStyle/>
          <a:p>
            <a:r>
              <a:rPr lang="en-US" b="1"/>
              <a:t>Relaunching the North Carolina Immunization Advisory Committee (NCIAC)</a:t>
            </a:r>
            <a:endParaRPr lang="en-US"/>
          </a:p>
        </p:txBody>
      </p:sp>
      <p:sp>
        <p:nvSpPr>
          <p:cNvPr id="4" name="Text Placeholder 3">
            <a:extLst>
              <a:ext uri="{FF2B5EF4-FFF2-40B4-BE49-F238E27FC236}">
                <a16:creationId xmlns:a16="http://schemas.microsoft.com/office/drawing/2014/main" id="{7BE4E0E0-63E1-CFD8-6305-04B5B53ECE68}"/>
              </a:ext>
            </a:extLst>
          </p:cNvPr>
          <p:cNvSpPr>
            <a:spLocks noGrp="1"/>
          </p:cNvSpPr>
          <p:nvPr>
            <p:ph type="body" sz="quarter" idx="11"/>
          </p:nvPr>
        </p:nvSpPr>
        <p:spPr>
          <a:xfrm flipV="1">
            <a:off x="2046288" y="7174230"/>
            <a:ext cx="6373813" cy="45719"/>
          </a:xfrm>
        </p:spPr>
        <p:txBody>
          <a:bodyPr/>
          <a:lstStyle/>
          <a:p>
            <a:endParaRPr lang="en-US"/>
          </a:p>
        </p:txBody>
      </p:sp>
      <p:sp>
        <p:nvSpPr>
          <p:cNvPr id="3" name="TextBox 2">
            <a:extLst>
              <a:ext uri="{FF2B5EF4-FFF2-40B4-BE49-F238E27FC236}">
                <a16:creationId xmlns:a16="http://schemas.microsoft.com/office/drawing/2014/main" id="{75D4DE45-D5A3-3CB5-65EE-02F8332EC793}"/>
              </a:ext>
            </a:extLst>
          </p:cNvPr>
          <p:cNvSpPr txBox="1"/>
          <p:nvPr/>
        </p:nvSpPr>
        <p:spPr>
          <a:xfrm>
            <a:off x="580291" y="2477812"/>
            <a:ext cx="10755923" cy="3108543"/>
          </a:xfrm>
          <a:prstGeom prst="rect">
            <a:avLst/>
          </a:prstGeom>
          <a:noFill/>
        </p:spPr>
        <p:txBody>
          <a:bodyPr wrap="square" rtlCol="0">
            <a:spAutoFit/>
          </a:bodyPr>
          <a:lstStyle/>
          <a:p>
            <a:pPr marL="285750" indent="-285750">
              <a:buFont typeface="Arial" panose="020B0604020202020204" pitchFamily="34" charset="0"/>
              <a:buChar char="•"/>
            </a:pPr>
            <a:r>
              <a:rPr lang="en-US" sz="2000" b="1">
                <a:solidFill>
                  <a:prstClr val="black"/>
                </a:solidFill>
                <a:latin typeface="Calibri" panose="020F0502020204030204"/>
              </a:rPr>
              <a:t>Purpose: </a:t>
            </a:r>
            <a:r>
              <a:rPr lang="en-US" sz="2000">
                <a:solidFill>
                  <a:prstClr val="black"/>
                </a:solidFill>
                <a:latin typeface="Calibri" panose="020F0502020204030204"/>
              </a:rPr>
              <a:t>The North Carolina Immunization Advisory Committee (NCIAC) will</a:t>
            </a:r>
            <a:r>
              <a:rPr lang="en-US" sz="2000"/>
              <a:t> provide </a:t>
            </a:r>
            <a:r>
              <a:rPr lang="en-US" sz="2000" b="1"/>
              <a:t>expert advice</a:t>
            </a:r>
            <a:r>
              <a:rPr lang="en-US" sz="2000"/>
              <a:t> and </a:t>
            </a:r>
            <a:r>
              <a:rPr lang="en-US" sz="2000" b="1"/>
              <a:t>guidance</a:t>
            </a:r>
            <a:r>
              <a:rPr lang="en-US" sz="2000"/>
              <a:t> on immunization policies and practices within the state.</a:t>
            </a:r>
          </a:p>
          <a:p>
            <a:endParaRPr lang="en-US" sz="2000"/>
          </a:p>
          <a:p>
            <a:pPr marL="285750" indent="-285750">
              <a:buFont typeface="Arial" panose="020B0604020202020204" pitchFamily="34" charset="0"/>
              <a:buChar char="•"/>
            </a:pPr>
            <a:r>
              <a:rPr lang="en-US" sz="2000"/>
              <a:t>The committee will play a crucial role in shaping the future of immunization strategies and ensuring the health and safety of North Carolinians.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b="1"/>
              <a:t>Stay tuned </a:t>
            </a:r>
            <a:r>
              <a:rPr lang="en-US" sz="2000"/>
              <a:t>for more updates on the NCIAC and how it will support immunization efforts across North Carolina</a:t>
            </a:r>
            <a:r>
              <a:rPr lang="en-US"/>
              <a:t>!</a:t>
            </a:r>
          </a:p>
          <a:p>
            <a:endParaRPr lang="en-US">
              <a:solidFill>
                <a:prstClr val="black"/>
              </a:solidFill>
              <a:latin typeface="Calibri" panose="020F0502020204030204"/>
            </a:endParaRPr>
          </a:p>
          <a:p>
            <a:endParaRPr lang="en-US">
              <a:solidFill>
                <a:prstClr val="black"/>
              </a:solidFill>
              <a:latin typeface="Calibri" panose="020F0502020204030204"/>
            </a:endParaRPr>
          </a:p>
        </p:txBody>
      </p:sp>
    </p:spTree>
    <p:extLst>
      <p:ext uri="{BB962C8B-B14F-4D97-AF65-F5344CB8AC3E}">
        <p14:creationId xmlns:p14="http://schemas.microsoft.com/office/powerpoint/2010/main" val="1029253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grpSp>
        <p:nvGrpSpPr>
          <p:cNvPr id="35" name="Group 6">
            <a:extLst>
              <a:ext uri="{FF2B5EF4-FFF2-40B4-BE49-F238E27FC236}">
                <a16:creationId xmlns:a16="http://schemas.microsoft.com/office/drawing/2014/main" id="{46AC64B6-5299-4EDC-A5BA-C486DE6052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36" name="Rectangle 7">
              <a:extLst>
                <a:ext uri="{FF2B5EF4-FFF2-40B4-BE49-F238E27FC236}">
                  <a16:creationId xmlns:a16="http://schemas.microsoft.com/office/drawing/2014/main" id="{BA11BA08-D406-4EBC-80F9-8C9B13860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Oval 8">
              <a:extLst>
                <a:ext uri="{FF2B5EF4-FFF2-40B4-BE49-F238E27FC236}">
                  <a16:creationId xmlns:a16="http://schemas.microsoft.com/office/drawing/2014/main" id="{1CD848F9-F2DE-446B-8417-F43DDB436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2950ADE9-C1AB-43FC-837A-4805DF5D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B4A32DB1-B927-4CC4-86F7-62404124F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D096476B-32CF-4EEC-A4D2-18B931E582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4" name="Rectangle 13">
            <a:extLst>
              <a:ext uri="{FF2B5EF4-FFF2-40B4-BE49-F238E27FC236}">
                <a16:creationId xmlns:a16="http://schemas.microsoft.com/office/drawing/2014/main" id="{CB300B9C-C1F6-47BC-A43F-3B172CD7F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38" name="Group 15">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7" name="Rectangle 16">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C346EE44-FE06-4B8E-8D49-C2BF43E27AA0}"/>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b="1" dirty="0">
                <a:solidFill>
                  <a:schemeClr val="tx1"/>
                </a:solidFill>
              </a:rPr>
              <a:t>Consequences of Low Immunization Rates </a:t>
            </a:r>
          </a:p>
        </p:txBody>
      </p:sp>
      <p:cxnSp>
        <p:nvCxnSpPr>
          <p:cNvPr id="40" name="Straight Connector 19">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F821A16-B7A2-0246-9FDD-CC6F94FA23E7}"/>
              </a:ext>
            </a:extLst>
          </p:cNvPr>
          <p:cNvSpPr txBox="1"/>
          <p:nvPr/>
        </p:nvSpPr>
        <p:spPr>
          <a:xfrm>
            <a:off x="3992699" y="4531667"/>
            <a:ext cx="4206601" cy="461665"/>
          </a:xfrm>
          <a:prstGeom prst="rect">
            <a:avLst/>
          </a:prstGeom>
          <a:noFill/>
        </p:spPr>
        <p:txBody>
          <a:bodyPr wrap="none" rtlCol="0">
            <a:spAutoFit/>
          </a:bodyPr>
          <a:lstStyle/>
          <a:p>
            <a:r>
              <a:rPr lang="en-US" sz="2400" dirty="0"/>
              <a:t>Christoph Diasio, MD, FAAP</a:t>
            </a:r>
          </a:p>
        </p:txBody>
      </p:sp>
    </p:spTree>
    <p:custDataLst>
      <p:tags r:id="rId1"/>
    </p:custDataLst>
    <p:extLst>
      <p:ext uri="{BB962C8B-B14F-4D97-AF65-F5344CB8AC3E}">
        <p14:creationId xmlns:p14="http://schemas.microsoft.com/office/powerpoint/2010/main" val="191157140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3994FB-53AE-F6F0-EC1A-2BC09955FFE9}"/>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1EC8D985-E2FE-4A47-8C03-634C3D74C93B}"/>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A116B78-C509-387F-52A7-2F1865AEF96B}"/>
              </a:ext>
            </a:extLst>
          </p:cNvPr>
          <p:cNvSpPr>
            <a:spLocks noGrp="1"/>
          </p:cNvSpPr>
          <p:nvPr>
            <p:ph type="ftr" sz="quarter" idx="11"/>
          </p:nvPr>
        </p:nvSpPr>
        <p:spPr/>
        <p:txBody>
          <a:bodyPr/>
          <a:lstStyle/>
          <a:p>
            <a:r>
              <a:rPr lang="en-US"/>
              <a:t>To join NCIC please email: director@letsimmunizenc.org</a:t>
            </a:r>
            <a:endParaRPr lang="en-US" dirty="0"/>
          </a:p>
        </p:txBody>
      </p:sp>
      <p:pic>
        <p:nvPicPr>
          <p:cNvPr id="1026" name="Picture 2">
            <a:extLst>
              <a:ext uri="{FF2B5EF4-FFF2-40B4-BE49-F238E27FC236}">
                <a16:creationId xmlns:a16="http://schemas.microsoft.com/office/drawing/2014/main" id="{66A660C4-20EA-77FF-59C4-5F35D0E6E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924" y="213126"/>
            <a:ext cx="8588601" cy="645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068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4CCE67F3-6A67-4FEB-9B09-9FA7D535FCBB}"/>
            </a:ext>
          </a:extLst>
        </p:cNvPr>
        <p:cNvGrpSpPr/>
        <p:nvPr/>
      </p:nvGrpSpPr>
      <p:grpSpPr>
        <a:xfrm>
          <a:off x="0" y="0"/>
          <a:ext cx="0" cy="0"/>
          <a:chOff x="0" y="0"/>
          <a:chExt cx="0" cy="0"/>
        </a:xfrm>
      </p:grpSpPr>
      <p:grpSp>
        <p:nvGrpSpPr>
          <p:cNvPr id="35" name="Group 6">
            <a:extLst>
              <a:ext uri="{FF2B5EF4-FFF2-40B4-BE49-F238E27FC236}">
                <a16:creationId xmlns:a16="http://schemas.microsoft.com/office/drawing/2014/main" id="{F44DECB4-A1A0-0434-D703-C094F9E5AE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36" name="Rectangle 7">
              <a:extLst>
                <a:ext uri="{FF2B5EF4-FFF2-40B4-BE49-F238E27FC236}">
                  <a16:creationId xmlns:a16="http://schemas.microsoft.com/office/drawing/2014/main" id="{EF209E44-4D65-E13A-D828-16D0FD4156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Oval 8">
              <a:extLst>
                <a:ext uri="{FF2B5EF4-FFF2-40B4-BE49-F238E27FC236}">
                  <a16:creationId xmlns:a16="http://schemas.microsoft.com/office/drawing/2014/main" id="{689C42E2-5268-1751-CFDD-ED2CFB6CA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F2E473A0-10E8-6A97-A684-75B6086A8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0AD9EA3F-B324-1A22-6E93-CCF7CBD0C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4A1AA000-E29B-48DE-A312-C7916607CE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4" name="Rectangle 13">
            <a:extLst>
              <a:ext uri="{FF2B5EF4-FFF2-40B4-BE49-F238E27FC236}">
                <a16:creationId xmlns:a16="http://schemas.microsoft.com/office/drawing/2014/main" id="{CC05D1B2-B8CE-EA3A-D082-5EE61ACFD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38" name="Group 15">
            <a:extLst>
              <a:ext uri="{FF2B5EF4-FFF2-40B4-BE49-F238E27FC236}">
                <a16:creationId xmlns:a16="http://schemas.microsoft.com/office/drawing/2014/main" id="{F7C09F4B-E8C4-BE15-2B93-EA511797C6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7" name="Rectangle 16">
              <a:extLst>
                <a:ext uri="{FF2B5EF4-FFF2-40B4-BE49-F238E27FC236}">
                  <a16:creationId xmlns:a16="http://schemas.microsoft.com/office/drawing/2014/main" id="{A19BD102-1B23-1385-183D-34681645C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Freeform 5">
              <a:extLst>
                <a:ext uri="{FF2B5EF4-FFF2-40B4-BE49-F238E27FC236}">
                  <a16:creationId xmlns:a16="http://schemas.microsoft.com/office/drawing/2014/main" id="{3245CE6F-2473-0910-1A77-3897E8DA62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1D75D45D-790B-3C6D-BADB-CEEFB74A05E7}"/>
              </a:ext>
            </a:extLst>
          </p:cNvPr>
          <p:cNvSpPr>
            <a:spLocks noGrp="1"/>
          </p:cNvSpPr>
          <p:nvPr>
            <p:ph type="title"/>
          </p:nvPr>
        </p:nvSpPr>
        <p:spPr>
          <a:xfrm>
            <a:off x="1683171" y="2389416"/>
            <a:ext cx="8825658" cy="2870161"/>
          </a:xfrm>
        </p:spPr>
        <p:txBody>
          <a:bodyPr vert="horz" lIns="91440" tIns="45720" rIns="91440" bIns="45720" rtlCol="0" anchor="b">
            <a:normAutofit/>
          </a:bodyPr>
          <a:lstStyle/>
          <a:p>
            <a:pPr marL="0" marR="0" algn="ctr">
              <a:lnSpc>
                <a:spcPct val="107000"/>
              </a:lnSpc>
              <a:spcAft>
                <a:spcPts val="800"/>
              </a:spcAft>
            </a:pPr>
            <a:r>
              <a:rPr lang="en-US" b="1" dirty="0">
                <a:solidFill>
                  <a:schemeClr val="tx1"/>
                </a:solidFill>
              </a:rPr>
              <a:t>H5 Influenza Update </a:t>
            </a:r>
            <a:br>
              <a:rPr lang="en-US" b="1" dirty="0">
                <a:solidFill>
                  <a:schemeClr val="tx1"/>
                </a:solidFill>
              </a:rPr>
            </a:br>
            <a:br>
              <a:rPr lang="en-US" b="1" dirty="0">
                <a:solidFill>
                  <a:schemeClr val="tx1"/>
                </a:solidFill>
              </a:rPr>
            </a:br>
            <a:r>
              <a:rPr lang="en-US" sz="2400" dirty="0">
                <a:solidFill>
                  <a:schemeClr val="tx1"/>
                </a:solidFill>
                <a:latin typeface="+mn-lt"/>
                <a:ea typeface="+mn-ea"/>
                <a:cs typeface="+mn-cs"/>
              </a:rPr>
              <a:t>Brandon Young PhD MSL </a:t>
            </a:r>
            <a:br>
              <a:rPr lang="en-US" sz="2400" dirty="0">
                <a:solidFill>
                  <a:schemeClr val="tx1"/>
                </a:solidFill>
                <a:latin typeface="+mn-lt"/>
                <a:ea typeface="+mn-ea"/>
                <a:cs typeface="+mn-cs"/>
              </a:rPr>
            </a:br>
            <a:r>
              <a:rPr lang="en-US" sz="2400" dirty="0">
                <a:solidFill>
                  <a:schemeClr val="tx1"/>
                </a:solidFill>
                <a:latin typeface="+mn-lt"/>
                <a:ea typeface="+mn-ea"/>
                <a:cs typeface="+mn-cs"/>
              </a:rPr>
              <a:t>CSL Seqirus</a:t>
            </a:r>
          </a:p>
        </p:txBody>
      </p:sp>
      <p:cxnSp>
        <p:nvCxnSpPr>
          <p:cNvPr id="40" name="Straight Connector 19">
            <a:extLst>
              <a:ext uri="{FF2B5EF4-FFF2-40B4-BE49-F238E27FC236}">
                <a16:creationId xmlns:a16="http://schemas.microsoft.com/office/drawing/2014/main" id="{57310B30-1AE6-C498-6AF6-E13350897E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6292444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DA7848-7D0B-D47E-D6DA-C2E032643026}"/>
              </a:ext>
            </a:extLst>
          </p:cNvPr>
          <p:cNvSpPr>
            <a:spLocks noGrp="1"/>
          </p:cNvSpPr>
          <p:nvPr>
            <p:ph type="title" idx="4294967295"/>
          </p:nvPr>
        </p:nvSpPr>
        <p:spPr>
          <a:xfrm>
            <a:off x="0" y="973138"/>
            <a:ext cx="8761413" cy="708025"/>
          </a:xfrm>
        </p:spPr>
        <p:txBody>
          <a:bodyPr/>
          <a:lstStyle/>
          <a:p>
            <a:r>
              <a:rPr lang="en-US" sz="3682" dirty="0">
                <a:solidFill>
                  <a:srgbClr val="000000"/>
                </a:solidFill>
                <a:latin typeface="Tw Cen MT"/>
              </a:rPr>
              <a:t>H5N1: RESERVOIRS AND TRANSMISSION</a:t>
            </a:r>
            <a:endParaRPr lang="en-US" dirty="0"/>
          </a:p>
        </p:txBody>
      </p:sp>
      <p:sp>
        <p:nvSpPr>
          <p:cNvPr id="9" name="Content Placeholder 8">
            <a:extLst>
              <a:ext uri="{FF2B5EF4-FFF2-40B4-BE49-F238E27FC236}">
                <a16:creationId xmlns:a16="http://schemas.microsoft.com/office/drawing/2014/main" id="{982C8872-B7DC-A686-604A-43808CC98D97}"/>
              </a:ext>
            </a:extLst>
          </p:cNvPr>
          <p:cNvSpPr>
            <a:spLocks noGrp="1"/>
          </p:cNvSpPr>
          <p:nvPr>
            <p:ph sz="quarter" idx="4294967295"/>
          </p:nvPr>
        </p:nvSpPr>
        <p:spPr>
          <a:xfrm>
            <a:off x="300831" y="3678238"/>
            <a:ext cx="4079875" cy="3581400"/>
          </a:xfrm>
        </p:spPr>
        <p:txBody>
          <a:bodyPr>
            <a:normAutofit/>
          </a:bodyPr>
          <a:lstStyle/>
          <a:p>
            <a:pPr marL="476202" lvl="1" indent="0">
              <a:buSzPct val="83333"/>
              <a:buNone/>
              <a:tabLst>
                <a:tab pos="631617" algn="l"/>
              </a:tabLst>
            </a:pPr>
            <a:r>
              <a:rPr lang="en-US" sz="2182" dirty="0">
                <a:latin typeface="+mj-lt"/>
              </a:rPr>
              <a:t>Wild birds are natural reservoirs for H5N1. The virus has also been detected in poultry and, more recently, in dairy cows.  There are also cases involving domestic cats.</a:t>
            </a:r>
          </a:p>
          <a:p>
            <a:pPr marL="631617" lvl="1" indent="-155416">
              <a:buSzPct val="83333"/>
              <a:buFont typeface="Courier New"/>
              <a:buChar char="o"/>
              <a:tabLst>
                <a:tab pos="631617" algn="l"/>
              </a:tabLst>
            </a:pPr>
            <a:endParaRPr lang="en-US" sz="2182" dirty="0">
              <a:latin typeface="+mj-lt"/>
            </a:endParaRPr>
          </a:p>
        </p:txBody>
      </p:sp>
      <p:sp>
        <p:nvSpPr>
          <p:cNvPr id="11" name="Content Placeholder 10">
            <a:extLst>
              <a:ext uri="{FF2B5EF4-FFF2-40B4-BE49-F238E27FC236}">
                <a16:creationId xmlns:a16="http://schemas.microsoft.com/office/drawing/2014/main" id="{2C9A8468-A0D4-BB89-A3C4-32623D95F579}"/>
              </a:ext>
            </a:extLst>
          </p:cNvPr>
          <p:cNvSpPr>
            <a:spLocks noGrp="1"/>
          </p:cNvSpPr>
          <p:nvPr>
            <p:ph sz="quarter" idx="4294967295"/>
          </p:nvPr>
        </p:nvSpPr>
        <p:spPr>
          <a:xfrm>
            <a:off x="7367588" y="3429000"/>
            <a:ext cx="3698875" cy="3581400"/>
          </a:xfrm>
        </p:spPr>
        <p:txBody>
          <a:bodyPr>
            <a:normAutofit/>
          </a:bodyPr>
          <a:lstStyle/>
          <a:p>
            <a:pPr marL="0" indent="0">
              <a:buNone/>
            </a:pPr>
            <a:r>
              <a:rPr lang="en-US" sz="2182" dirty="0"/>
              <a:t>Human infections occur through direct contact with infected animals or contaminated environments. As of March 2025, there is no evidence of sustained human-to-human transmission.</a:t>
            </a:r>
          </a:p>
        </p:txBody>
      </p:sp>
      <p:sp>
        <p:nvSpPr>
          <p:cNvPr id="8" name="Text Placeholder 7">
            <a:extLst>
              <a:ext uri="{FF2B5EF4-FFF2-40B4-BE49-F238E27FC236}">
                <a16:creationId xmlns:a16="http://schemas.microsoft.com/office/drawing/2014/main" id="{7C08A552-B185-6D82-CD18-797466B87BC0}"/>
              </a:ext>
            </a:extLst>
          </p:cNvPr>
          <p:cNvSpPr>
            <a:spLocks noGrp="1"/>
          </p:cNvSpPr>
          <p:nvPr>
            <p:ph type="body" sz="quarter" idx="4294967295"/>
          </p:nvPr>
        </p:nvSpPr>
        <p:spPr>
          <a:xfrm>
            <a:off x="0" y="2603500"/>
            <a:ext cx="4824413" cy="576263"/>
          </a:xfrm>
        </p:spPr>
        <p:txBody>
          <a:bodyPr/>
          <a:lstStyle/>
          <a:p>
            <a:r>
              <a:rPr lang="en-US" dirty="0"/>
              <a:t>Primary Hosts</a:t>
            </a:r>
          </a:p>
        </p:txBody>
      </p:sp>
      <p:sp>
        <p:nvSpPr>
          <p:cNvPr id="10" name="Text Placeholder 9">
            <a:extLst>
              <a:ext uri="{FF2B5EF4-FFF2-40B4-BE49-F238E27FC236}">
                <a16:creationId xmlns:a16="http://schemas.microsoft.com/office/drawing/2014/main" id="{824A9961-1CB2-9564-980A-27FDEB328ABF}"/>
              </a:ext>
            </a:extLst>
          </p:cNvPr>
          <p:cNvSpPr>
            <a:spLocks noGrp="1"/>
          </p:cNvSpPr>
          <p:nvPr>
            <p:ph type="body" sz="quarter" idx="4294967295"/>
          </p:nvPr>
        </p:nvSpPr>
        <p:spPr>
          <a:xfrm>
            <a:off x="7367588" y="2603500"/>
            <a:ext cx="4824412" cy="576263"/>
          </a:xfrm>
        </p:spPr>
        <p:txBody>
          <a:bodyPr/>
          <a:lstStyle/>
          <a:p>
            <a:r>
              <a:rPr lang="en-US" dirty="0"/>
              <a:t>Transmission to Humans</a:t>
            </a:r>
          </a:p>
        </p:txBody>
      </p:sp>
    </p:spTree>
    <p:extLst>
      <p:ext uri="{BB962C8B-B14F-4D97-AF65-F5344CB8AC3E}">
        <p14:creationId xmlns:p14="http://schemas.microsoft.com/office/powerpoint/2010/main" val="3204599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8B501-6A67-C87A-1E14-6CAEBDC9D08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F5C072-0658-9496-2A4B-0D5E5CFB3667}"/>
              </a:ext>
            </a:extLst>
          </p:cNvPr>
          <p:cNvSpPr>
            <a:spLocks noGrp="1"/>
          </p:cNvSpPr>
          <p:nvPr>
            <p:ph type="title"/>
          </p:nvPr>
        </p:nvSpPr>
        <p:spPr/>
        <p:txBody>
          <a:bodyPr/>
          <a:lstStyle/>
          <a:p>
            <a:r>
              <a:rPr lang="en-US" dirty="0"/>
              <a:t>DETECTIONS IN ANIMALS</a:t>
            </a:r>
          </a:p>
        </p:txBody>
      </p:sp>
      <p:sp>
        <p:nvSpPr>
          <p:cNvPr id="3" name="Content Placeholder 2">
            <a:extLst>
              <a:ext uri="{FF2B5EF4-FFF2-40B4-BE49-F238E27FC236}">
                <a16:creationId xmlns:a16="http://schemas.microsoft.com/office/drawing/2014/main" id="{FEFA3DCD-98D7-028D-659B-F7A1830203D5}"/>
              </a:ext>
            </a:extLst>
          </p:cNvPr>
          <p:cNvSpPr>
            <a:spLocks noGrp="1"/>
          </p:cNvSpPr>
          <p:nvPr>
            <p:ph sz="quarter" idx="1"/>
          </p:nvPr>
        </p:nvSpPr>
        <p:spPr/>
        <p:txBody>
          <a:bodyPr>
            <a:normAutofit/>
          </a:bodyPr>
          <a:lstStyle/>
          <a:p>
            <a:r>
              <a:rPr lang="en-US" dirty="0"/>
              <a:t>12,467 wild birds detected as of 3/4/2025</a:t>
            </a:r>
          </a:p>
          <a:p>
            <a:r>
              <a:rPr lang="en-US" dirty="0"/>
              <a:t>52 jurisdictions with bird flu in wild birds</a:t>
            </a:r>
          </a:p>
          <a:p>
            <a:r>
              <a:rPr lang="en-US" dirty="0"/>
              <a:t>166,414,821 poultry affected as of 3/4/2025</a:t>
            </a:r>
          </a:p>
          <a:p>
            <a:r>
              <a:rPr lang="en-US" dirty="0"/>
              <a:t>51 jurisdictions with outbreaks in poultry</a:t>
            </a:r>
          </a:p>
          <a:p>
            <a:r>
              <a:rPr lang="en-US" dirty="0"/>
              <a:t>983 dairy herds affected as of 3/10/2025</a:t>
            </a:r>
          </a:p>
          <a:p>
            <a:r>
              <a:rPr lang="en-US" dirty="0"/>
              <a:t>17 states with outbreaks in dairy cows</a:t>
            </a:r>
          </a:p>
        </p:txBody>
      </p:sp>
      <p:sp>
        <p:nvSpPr>
          <p:cNvPr id="2" name="TextBox 1">
            <a:extLst>
              <a:ext uri="{FF2B5EF4-FFF2-40B4-BE49-F238E27FC236}">
                <a16:creationId xmlns:a16="http://schemas.microsoft.com/office/drawing/2014/main" id="{5880FCA4-320A-5C6A-4FF0-9553B0D5EEDE}"/>
              </a:ext>
            </a:extLst>
          </p:cNvPr>
          <p:cNvSpPr txBox="1"/>
          <p:nvPr/>
        </p:nvSpPr>
        <p:spPr>
          <a:xfrm>
            <a:off x="355322" y="6354375"/>
            <a:ext cx="8410991" cy="276999"/>
          </a:xfrm>
          <a:prstGeom prst="rect">
            <a:avLst/>
          </a:prstGeom>
          <a:noFill/>
        </p:spPr>
        <p:txBody>
          <a:bodyPr wrap="square">
            <a:spAutoFit/>
          </a:bodyPr>
          <a:lstStyle/>
          <a:p>
            <a:r>
              <a:rPr lang="en-US" sz="1200" dirty="0"/>
              <a:t>https://www.cdc.gov/bird-flu/situation-summary/?CDC_AAref_Val=https://www.cdc.gov/flu/avianflu/avian-flu-summary.htm</a:t>
            </a:r>
          </a:p>
        </p:txBody>
      </p:sp>
    </p:spTree>
    <p:extLst>
      <p:ext uri="{BB962C8B-B14F-4D97-AF65-F5344CB8AC3E}">
        <p14:creationId xmlns:p14="http://schemas.microsoft.com/office/powerpoint/2010/main" val="3122010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7866-4F49-A6EB-30D4-1D22A19ECDF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2745BB6-C652-9575-7EAE-9D85D51C49D6}"/>
              </a:ext>
            </a:extLst>
          </p:cNvPr>
          <p:cNvSpPr>
            <a:spLocks noGrp="1"/>
          </p:cNvSpPr>
          <p:nvPr>
            <p:ph type="title"/>
          </p:nvPr>
        </p:nvSpPr>
        <p:spPr/>
        <p:txBody>
          <a:bodyPr/>
          <a:lstStyle/>
          <a:p>
            <a:r>
              <a:rPr lang="en-US" dirty="0"/>
              <a:t>H5N1 Distribution in Wild Birds</a:t>
            </a:r>
          </a:p>
        </p:txBody>
      </p:sp>
      <p:pic>
        <p:nvPicPr>
          <p:cNvPr id="5" name="Picture 4">
            <a:extLst>
              <a:ext uri="{FF2B5EF4-FFF2-40B4-BE49-F238E27FC236}">
                <a16:creationId xmlns:a16="http://schemas.microsoft.com/office/drawing/2014/main" id="{589162C2-F90F-D1D3-2D78-C5F61ECD747D}"/>
              </a:ext>
            </a:extLst>
          </p:cNvPr>
          <p:cNvPicPr>
            <a:picLocks noChangeAspect="1"/>
          </p:cNvPicPr>
          <p:nvPr/>
        </p:nvPicPr>
        <p:blipFill>
          <a:blip r:embed="rId2"/>
          <a:srcRect l="16250" t="17630" r="35083" b="24148"/>
          <a:stretch/>
        </p:blipFill>
        <p:spPr>
          <a:xfrm>
            <a:off x="2259495" y="1467458"/>
            <a:ext cx="6914322" cy="4652960"/>
          </a:xfrm>
          <a:prstGeom prst="rect">
            <a:avLst/>
          </a:prstGeom>
        </p:spPr>
      </p:pic>
      <p:sp>
        <p:nvSpPr>
          <p:cNvPr id="8" name="TextBox 7">
            <a:extLst>
              <a:ext uri="{FF2B5EF4-FFF2-40B4-BE49-F238E27FC236}">
                <a16:creationId xmlns:a16="http://schemas.microsoft.com/office/drawing/2014/main" id="{E39FE1FC-EC2B-4122-3389-05379D2A644C}"/>
              </a:ext>
            </a:extLst>
          </p:cNvPr>
          <p:cNvSpPr txBox="1"/>
          <p:nvPr/>
        </p:nvSpPr>
        <p:spPr>
          <a:xfrm>
            <a:off x="355322" y="6354375"/>
            <a:ext cx="7576103" cy="276999"/>
          </a:xfrm>
          <a:prstGeom prst="rect">
            <a:avLst/>
          </a:prstGeom>
          <a:noFill/>
        </p:spPr>
        <p:txBody>
          <a:bodyPr wrap="square">
            <a:spAutoFit/>
          </a:bodyPr>
          <a:lstStyle/>
          <a:p>
            <a:r>
              <a:rPr lang="en-US" sz="1200" dirty="0"/>
              <a:t>https://www.cdc.gov/bird-flu/situation-summary/data-map-wild-birds.html </a:t>
            </a:r>
          </a:p>
        </p:txBody>
      </p:sp>
    </p:spTree>
    <p:extLst>
      <p:ext uri="{BB962C8B-B14F-4D97-AF65-F5344CB8AC3E}">
        <p14:creationId xmlns:p14="http://schemas.microsoft.com/office/powerpoint/2010/main" val="3974656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2CFAB-FE86-7DAA-2043-2F0CF2A2E11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8EF7AF7-B434-1814-2C9C-BD42FA1F94EF}"/>
              </a:ext>
            </a:extLst>
          </p:cNvPr>
          <p:cNvSpPr>
            <a:spLocks noGrp="1"/>
          </p:cNvSpPr>
          <p:nvPr>
            <p:ph type="title"/>
          </p:nvPr>
        </p:nvSpPr>
        <p:spPr/>
        <p:txBody>
          <a:bodyPr/>
          <a:lstStyle/>
          <a:p>
            <a:r>
              <a:rPr lang="en-US" dirty="0"/>
              <a:t>H5N1 Confirmed Human Cases</a:t>
            </a:r>
          </a:p>
        </p:txBody>
      </p:sp>
      <p:pic>
        <p:nvPicPr>
          <p:cNvPr id="3" name="Picture 2">
            <a:extLst>
              <a:ext uri="{FF2B5EF4-FFF2-40B4-BE49-F238E27FC236}">
                <a16:creationId xmlns:a16="http://schemas.microsoft.com/office/drawing/2014/main" id="{0BD26A99-CB1F-3C72-F868-4159507AEB04}"/>
              </a:ext>
            </a:extLst>
          </p:cNvPr>
          <p:cNvPicPr>
            <a:picLocks noChangeAspect="1"/>
          </p:cNvPicPr>
          <p:nvPr/>
        </p:nvPicPr>
        <p:blipFill>
          <a:blip r:embed="rId2"/>
          <a:srcRect l="13749" t="16179" r="6875" b="14308"/>
          <a:stretch/>
        </p:blipFill>
        <p:spPr>
          <a:xfrm>
            <a:off x="1361439" y="1526169"/>
            <a:ext cx="9677402" cy="4767210"/>
          </a:xfrm>
          <a:prstGeom prst="rect">
            <a:avLst/>
          </a:prstGeom>
        </p:spPr>
      </p:pic>
      <p:sp>
        <p:nvSpPr>
          <p:cNvPr id="8" name="TextBox 7">
            <a:extLst>
              <a:ext uri="{FF2B5EF4-FFF2-40B4-BE49-F238E27FC236}">
                <a16:creationId xmlns:a16="http://schemas.microsoft.com/office/drawing/2014/main" id="{768D42EC-9F23-CB16-8C73-4286BA8E6159}"/>
              </a:ext>
            </a:extLst>
          </p:cNvPr>
          <p:cNvSpPr txBox="1"/>
          <p:nvPr/>
        </p:nvSpPr>
        <p:spPr>
          <a:xfrm>
            <a:off x="355322" y="6354375"/>
            <a:ext cx="8410991" cy="276999"/>
          </a:xfrm>
          <a:prstGeom prst="rect">
            <a:avLst/>
          </a:prstGeom>
          <a:noFill/>
        </p:spPr>
        <p:txBody>
          <a:bodyPr wrap="square">
            <a:spAutoFit/>
          </a:bodyPr>
          <a:lstStyle/>
          <a:p>
            <a:r>
              <a:rPr lang="en-US" sz="1200" dirty="0"/>
              <a:t>https://www.cdc.gov/bird-flu/situation-summary/?CDC_AAref_Val=https://www.cdc.gov/flu/avianflu/avian-flu-summary.htm</a:t>
            </a:r>
          </a:p>
        </p:txBody>
      </p:sp>
    </p:spTree>
    <p:extLst>
      <p:ext uri="{BB962C8B-B14F-4D97-AF65-F5344CB8AC3E}">
        <p14:creationId xmlns:p14="http://schemas.microsoft.com/office/powerpoint/2010/main" val="257554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grpSp>
        <p:nvGrpSpPr>
          <p:cNvPr id="35" name="Group 6">
            <a:extLst>
              <a:ext uri="{FF2B5EF4-FFF2-40B4-BE49-F238E27FC236}">
                <a16:creationId xmlns:a16="http://schemas.microsoft.com/office/drawing/2014/main" id="{46AC64B6-5299-4EDC-A5BA-C486DE6052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36" name="Rectangle 7">
              <a:extLst>
                <a:ext uri="{FF2B5EF4-FFF2-40B4-BE49-F238E27FC236}">
                  <a16:creationId xmlns:a16="http://schemas.microsoft.com/office/drawing/2014/main" id="{BA11BA08-D406-4EBC-80F9-8C9B13860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Oval 8">
              <a:extLst>
                <a:ext uri="{FF2B5EF4-FFF2-40B4-BE49-F238E27FC236}">
                  <a16:creationId xmlns:a16="http://schemas.microsoft.com/office/drawing/2014/main" id="{1CD848F9-F2DE-446B-8417-F43DDB436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2950ADE9-C1AB-43FC-837A-4805DF5D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B4A32DB1-B927-4CC4-86F7-62404124F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5">
              <a:extLst>
                <a:ext uri="{FF2B5EF4-FFF2-40B4-BE49-F238E27FC236}">
                  <a16:creationId xmlns:a16="http://schemas.microsoft.com/office/drawing/2014/main" id="{D096476B-32CF-4EEC-A4D2-18B931E582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4" name="Rectangle 13">
            <a:extLst>
              <a:ext uri="{FF2B5EF4-FFF2-40B4-BE49-F238E27FC236}">
                <a16:creationId xmlns:a16="http://schemas.microsoft.com/office/drawing/2014/main" id="{CB300B9C-C1F6-47BC-A43F-3B172CD7F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38" name="Group 15">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7" name="Rectangle 16">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C346EE44-FE06-4B8E-8D49-C2BF43E27AA0}"/>
              </a:ext>
            </a:extLst>
          </p:cNvPr>
          <p:cNvSpPr>
            <a:spLocks noGrp="1"/>
          </p:cNvSpPr>
          <p:nvPr>
            <p:ph type="title"/>
          </p:nvPr>
        </p:nvSpPr>
        <p:spPr>
          <a:xfrm>
            <a:off x="1683171" y="1169773"/>
            <a:ext cx="8825658" cy="2870161"/>
          </a:xfrm>
        </p:spPr>
        <p:txBody>
          <a:bodyPr vert="horz" lIns="91440" tIns="45720" rIns="91440" bIns="45720" rtlCol="0" anchor="b">
            <a:normAutofit/>
          </a:bodyPr>
          <a:lstStyle/>
          <a:p>
            <a:pPr algn="ctr"/>
            <a:r>
              <a:rPr lang="en-US" b="1" dirty="0">
                <a:solidFill>
                  <a:schemeClr val="tx1"/>
                </a:solidFill>
              </a:rPr>
              <a:t>Manufacturer Updates</a:t>
            </a:r>
          </a:p>
        </p:txBody>
      </p:sp>
      <p:cxnSp>
        <p:nvCxnSpPr>
          <p:cNvPr id="40" name="Straight Connector 19">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0878394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C8E92A9B-56BB-484E-A885-6FF999C15F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65" name="Rectangle 64">
              <a:extLst>
                <a:ext uri="{FF2B5EF4-FFF2-40B4-BE49-F238E27FC236}">
                  <a16:creationId xmlns:a16="http://schemas.microsoft.com/office/drawing/2014/main" id="{882D236D-EC3D-4158-9972-C92C36D60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6" name="Oval 65">
              <a:extLst>
                <a:ext uri="{FF2B5EF4-FFF2-40B4-BE49-F238E27FC236}">
                  <a16:creationId xmlns:a16="http://schemas.microsoft.com/office/drawing/2014/main" id="{9F1A34D6-00E0-4160-B42C-C0F61837F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Oval 66">
              <a:extLst>
                <a:ext uri="{FF2B5EF4-FFF2-40B4-BE49-F238E27FC236}">
                  <a16:creationId xmlns:a16="http://schemas.microsoft.com/office/drawing/2014/main" id="{8F0CCB13-1DEC-47CE-B46A-6F8911527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Oval 67">
              <a:extLst>
                <a:ext uri="{FF2B5EF4-FFF2-40B4-BE49-F238E27FC236}">
                  <a16:creationId xmlns:a16="http://schemas.microsoft.com/office/drawing/2014/main" id="{1287698F-BA3C-4B14-8EFD-4BB510CA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Freeform 5">
              <a:extLst>
                <a:ext uri="{FF2B5EF4-FFF2-40B4-BE49-F238E27FC236}">
                  <a16:creationId xmlns:a16="http://schemas.microsoft.com/office/drawing/2014/main" id="{E098F9C4-2AE2-4FA4-974F-9C9F4ED35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70" name="Freeform 5">
              <a:extLst>
                <a:ext uri="{FF2B5EF4-FFF2-40B4-BE49-F238E27FC236}">
                  <a16:creationId xmlns:a16="http://schemas.microsoft.com/office/drawing/2014/main" id="{BD6C01FB-DF9D-42FE-9C82-DEF119DB6A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71" name="Freeform 5">
              <a:extLst>
                <a:ext uri="{FF2B5EF4-FFF2-40B4-BE49-F238E27FC236}">
                  <a16:creationId xmlns:a16="http://schemas.microsoft.com/office/drawing/2014/main" id="{7B264309-727F-43C4-9E15-AB69155D89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73" name="Rectangle 72">
            <a:extLst>
              <a:ext uri="{FF2B5EF4-FFF2-40B4-BE49-F238E27FC236}">
                <a16:creationId xmlns:a16="http://schemas.microsoft.com/office/drawing/2014/main" id="{3E20E404-0173-46F6-9DC4-C960A5778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5" name="Rectangle 74">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8" name="Rectangle 77">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9"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C346EE44-FE06-4B8E-8D49-C2BF43E27AA0}"/>
              </a:ext>
            </a:extLst>
          </p:cNvPr>
          <p:cNvSpPr>
            <a:spLocks noGrp="1"/>
          </p:cNvSpPr>
          <p:nvPr>
            <p:ph type="title"/>
          </p:nvPr>
        </p:nvSpPr>
        <p:spPr>
          <a:xfrm>
            <a:off x="836247" y="1085549"/>
            <a:ext cx="3430947" cy="4686903"/>
          </a:xfrm>
        </p:spPr>
        <p:txBody>
          <a:bodyPr vert="horz" lIns="91440" tIns="45720" rIns="91440" bIns="45720" rtlCol="0" anchor="ctr">
            <a:normAutofit/>
          </a:bodyPr>
          <a:lstStyle/>
          <a:p>
            <a:pPr algn="r"/>
            <a:r>
              <a:rPr lang="en-US" sz="3600" b="1" dirty="0">
                <a:solidFill>
                  <a:schemeClr val="tx1"/>
                </a:solidFill>
              </a:rPr>
              <a:t>Welcome Members</a:t>
            </a:r>
          </a:p>
        </p:txBody>
      </p:sp>
      <p:cxnSp>
        <p:nvCxnSpPr>
          <p:cNvPr id="81" name="Straight Connector 80">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C10A617-966A-4B54-9A9E-D888A6544234}"/>
              </a:ext>
            </a:extLst>
          </p:cNvPr>
          <p:cNvSpPr>
            <a:spLocks noGrp="1"/>
          </p:cNvSpPr>
          <p:nvPr>
            <p:ph type="body" idx="1"/>
          </p:nvPr>
        </p:nvSpPr>
        <p:spPr>
          <a:xfrm>
            <a:off x="5041399" y="1085549"/>
            <a:ext cx="5579707" cy="4686903"/>
          </a:xfrm>
        </p:spPr>
        <p:txBody>
          <a:bodyPr vert="horz" lIns="91440" tIns="45720" rIns="91440" bIns="45720" rtlCol="0" anchor="ctr">
            <a:normAutofit/>
          </a:bodyPr>
          <a:lstStyle/>
          <a:p>
            <a:r>
              <a:rPr lang="en-US" sz="2800" b="1" dirty="0">
                <a:solidFill>
                  <a:schemeClr val="tx1"/>
                </a:solidFill>
              </a:rPr>
              <a:t>Rachael Baartmans, MPH </a:t>
            </a:r>
          </a:p>
          <a:p>
            <a:r>
              <a:rPr lang="en-US" sz="2400" b="1" dirty="0">
                <a:solidFill>
                  <a:srgbClr val="92D050"/>
                </a:solidFill>
                <a:effectLst/>
              </a:rPr>
              <a:t>NCIC Executive Committee Member </a:t>
            </a:r>
          </a:p>
        </p:txBody>
      </p:sp>
      <p:sp>
        <p:nvSpPr>
          <p:cNvPr id="83"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85"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
        <p:nvSpPr>
          <p:cNvPr id="4" name="Footer Placeholder 3">
            <a:extLst>
              <a:ext uri="{FF2B5EF4-FFF2-40B4-BE49-F238E27FC236}">
                <a16:creationId xmlns:a16="http://schemas.microsoft.com/office/drawing/2014/main" id="{08FEF2B0-EA00-3CBD-EC28-5E1E7AFF99C4}"/>
              </a:ext>
            </a:extLst>
          </p:cNvPr>
          <p:cNvSpPr>
            <a:spLocks noGrp="1"/>
          </p:cNvSpPr>
          <p:nvPr>
            <p:ph type="ftr" sz="quarter" idx="11"/>
          </p:nvPr>
        </p:nvSpPr>
        <p:spPr>
          <a:xfrm>
            <a:off x="4166102" y="5837033"/>
            <a:ext cx="3859795" cy="304801"/>
          </a:xfrm>
        </p:spPr>
        <p:txBody>
          <a:bodyPr/>
          <a:lstStyle/>
          <a:p>
            <a:r>
              <a:rPr lang="en-US" dirty="0">
                <a:solidFill>
                  <a:schemeClr val="tx1"/>
                </a:solidFill>
              </a:rPr>
              <a:t>To join NCIC please email: director@letsimmunizenc.org</a:t>
            </a:r>
          </a:p>
        </p:txBody>
      </p:sp>
    </p:spTree>
    <p:custDataLst>
      <p:tags r:id="rId1"/>
    </p:custDataLst>
    <p:extLst>
      <p:ext uri="{BB962C8B-B14F-4D97-AF65-F5344CB8AC3E}">
        <p14:creationId xmlns:p14="http://schemas.microsoft.com/office/powerpoint/2010/main" val="55247786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EE44-FE06-4B8E-8D49-C2BF43E27AA0}"/>
              </a:ext>
            </a:extLst>
          </p:cNvPr>
          <p:cNvSpPr>
            <a:spLocks noGrp="1"/>
          </p:cNvSpPr>
          <p:nvPr>
            <p:ph type="title"/>
          </p:nvPr>
        </p:nvSpPr>
        <p:spPr/>
        <p:txBody>
          <a:bodyPr vert="horz" lIns="91440" tIns="45720" rIns="91440" bIns="45720" rtlCol="0" anchor="ctr">
            <a:normAutofit/>
          </a:bodyPr>
          <a:lstStyle/>
          <a:p>
            <a:pPr>
              <a:lnSpc>
                <a:spcPct val="90000"/>
              </a:lnSpc>
            </a:pPr>
            <a:r>
              <a:rPr lang="en-US" sz="3600" b="1" dirty="0">
                <a:ea typeface="Calibri" panose="020F0502020204030204" pitchFamily="34" charset="0"/>
              </a:rPr>
              <a:t>Closing</a:t>
            </a:r>
          </a:p>
        </p:txBody>
      </p:sp>
      <p:sp>
        <p:nvSpPr>
          <p:cNvPr id="5" name="Content Placeholder 4">
            <a:extLst>
              <a:ext uri="{FF2B5EF4-FFF2-40B4-BE49-F238E27FC236}">
                <a16:creationId xmlns:a16="http://schemas.microsoft.com/office/drawing/2014/main" id="{BCA79D65-42ED-3803-0C7A-3DDE165A94FB}"/>
              </a:ext>
            </a:extLst>
          </p:cNvPr>
          <p:cNvSpPr>
            <a:spLocks noGrp="1"/>
          </p:cNvSpPr>
          <p:nvPr>
            <p:ph idx="1"/>
          </p:nvPr>
        </p:nvSpPr>
        <p:spPr>
          <a:xfrm>
            <a:off x="5781145" y="1447800"/>
            <a:ext cx="5734579" cy="4572000"/>
          </a:xfrm>
        </p:spPr>
        <p:txBody>
          <a:bodyPr>
            <a:normAutofit fontScale="92500" lnSpcReduction="20000"/>
          </a:bodyPr>
          <a:lstStyle/>
          <a:p>
            <a:pPr marL="228600" marR="719455" indent="-223838">
              <a:spcBef>
                <a:spcPts val="600"/>
              </a:spcBef>
              <a:spcAft>
                <a:spcPts val="0"/>
              </a:spcAft>
            </a:pPr>
            <a:r>
              <a:rPr lang="en-US" sz="2800" b="1" dirty="0"/>
              <a:t>Upcoming NCIC Meetings</a:t>
            </a:r>
          </a:p>
          <a:p>
            <a:pPr marL="628650" lvl="1" indent="-228600"/>
            <a:r>
              <a:rPr lang="en-US" sz="2200" dirty="0"/>
              <a:t>May 13th, 2025 (virtual)</a:t>
            </a:r>
          </a:p>
          <a:p>
            <a:pPr marL="628650" lvl="1" indent="-228600"/>
            <a:r>
              <a:rPr lang="en-US" sz="2200" dirty="0"/>
              <a:t>August 12th, 2025 (hybrid)</a:t>
            </a:r>
          </a:p>
          <a:p>
            <a:pPr marL="628650" lvl="1" indent="-228600"/>
            <a:r>
              <a:rPr lang="en-US" sz="2200" dirty="0"/>
              <a:t>November 18th, 2025 (virtual)</a:t>
            </a:r>
          </a:p>
          <a:p>
            <a:pPr marL="400050" lvl="1" indent="0">
              <a:buNone/>
            </a:pPr>
            <a:endParaRPr lang="en-US" sz="2200" dirty="0"/>
          </a:p>
          <a:p>
            <a:pPr marL="228600" indent="-228600"/>
            <a:r>
              <a:rPr lang="en-US" sz="2400" dirty="0"/>
              <a:t>Check our website for updates!</a:t>
            </a:r>
          </a:p>
          <a:p>
            <a:pPr marL="0" indent="0">
              <a:buNone/>
            </a:pPr>
            <a:r>
              <a:rPr lang="en-US" sz="2400" u="sng" dirty="0">
                <a:solidFill>
                  <a:schemeClr val="accent1">
                    <a:lumMod val="75000"/>
                  </a:schemeClr>
                </a:solidFill>
                <a:hlinkClick r:id="rId4">
                  <a:extLst>
                    <a:ext uri="{A12FA001-AC4F-418D-AE19-62706E023703}">
                      <ahyp:hlinkClr xmlns:ahyp="http://schemas.microsoft.com/office/drawing/2018/hyperlinkcolor" val="tx"/>
                    </a:ext>
                  </a:extLst>
                </a:hlinkClick>
              </a:rPr>
              <a:t>https://letsimmunizenc.</a:t>
            </a:r>
            <a:r>
              <a:rPr lang="en-US" sz="2400" u="sng">
                <a:solidFill>
                  <a:schemeClr val="accent1">
                    <a:lumMod val="75000"/>
                  </a:schemeClr>
                </a:solidFill>
                <a:hlinkClick r:id="rId4">
                  <a:extLst>
                    <a:ext uri="{A12FA001-AC4F-418D-AE19-62706E023703}">
                      <ahyp:hlinkClr xmlns:ahyp="http://schemas.microsoft.com/office/drawing/2018/hyperlinkcolor" val="tx"/>
                    </a:ext>
                  </a:extLst>
                </a:hlinkClick>
              </a:rPr>
              <a:t>org</a:t>
            </a:r>
            <a:r>
              <a:rPr lang="en-US" sz="2400">
                <a:solidFill>
                  <a:schemeClr val="accent1">
                    <a:lumMod val="75000"/>
                  </a:schemeClr>
                </a:solidFill>
              </a:rPr>
              <a:t> </a:t>
            </a:r>
          </a:p>
          <a:p>
            <a:pPr marL="0" indent="0">
              <a:buNone/>
            </a:pPr>
            <a:endParaRPr lang="en-US" sz="2400" dirty="0"/>
          </a:p>
          <a:p>
            <a:pPr marL="228600" indent="-228600"/>
            <a:r>
              <a:rPr lang="en-US" sz="2400" dirty="0"/>
              <a:t>To join NCIC please email: director@letsimmunizenc.org</a:t>
            </a:r>
          </a:p>
          <a:p>
            <a:pPr marL="228600" indent="-228600"/>
            <a:endParaRPr lang="en-US" sz="2400" dirty="0"/>
          </a:p>
          <a:p>
            <a:pPr marL="0" indent="0">
              <a:buNone/>
            </a:pPr>
            <a:r>
              <a:rPr lang="en-US" sz="2400" dirty="0"/>
              <a:t> 	</a:t>
            </a:r>
            <a:endParaRPr lang="en-US" sz="1600" dirty="0"/>
          </a:p>
          <a:p>
            <a:endParaRPr lang="en-US" dirty="0"/>
          </a:p>
        </p:txBody>
      </p:sp>
      <p:sp>
        <p:nvSpPr>
          <p:cNvPr id="3" name="Text Placeholder 2">
            <a:extLst>
              <a:ext uri="{FF2B5EF4-FFF2-40B4-BE49-F238E27FC236}">
                <a16:creationId xmlns:a16="http://schemas.microsoft.com/office/drawing/2014/main" id="{BC10A617-966A-4B54-9A9E-D888A6544234}"/>
              </a:ext>
            </a:extLst>
          </p:cNvPr>
          <p:cNvSpPr>
            <a:spLocks noGrp="1"/>
          </p:cNvSpPr>
          <p:nvPr>
            <p:ph type="body" sz="half" idx="2"/>
          </p:nvPr>
        </p:nvSpPr>
        <p:spPr/>
        <p:txBody>
          <a:bodyPr vert="horz" lIns="91440" tIns="45720" rIns="91440" bIns="45720" rtlCol="0" anchor="ctr">
            <a:normAutofit/>
          </a:bodyPr>
          <a:lstStyle/>
          <a:p>
            <a:r>
              <a:rPr lang="en-US" sz="2800" dirty="0">
                <a:solidFill>
                  <a:schemeClr val="bg1"/>
                </a:solidFill>
              </a:rPr>
              <a:t>Brandon Young</a:t>
            </a:r>
          </a:p>
        </p:txBody>
      </p:sp>
    </p:spTree>
    <p:custDataLst>
      <p:tags r:id="rId1"/>
    </p:custDataLst>
    <p:extLst>
      <p:ext uri="{BB962C8B-B14F-4D97-AF65-F5344CB8AC3E}">
        <p14:creationId xmlns:p14="http://schemas.microsoft.com/office/powerpoint/2010/main" val="1997449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E5965-758F-4E0B-AA69-7B8551936474}"/>
              </a:ext>
            </a:extLst>
          </p:cNvPr>
          <p:cNvSpPr>
            <a:spLocks noGrp="1"/>
          </p:cNvSpPr>
          <p:nvPr>
            <p:ph type="title"/>
          </p:nvPr>
        </p:nvSpPr>
        <p:spPr>
          <a:xfrm>
            <a:off x="1026937" y="845652"/>
            <a:ext cx="8761413" cy="706964"/>
          </a:xfrm>
        </p:spPr>
        <p:txBody>
          <a:bodyPr/>
          <a:lstStyle/>
          <a:p>
            <a:r>
              <a:rPr lang="en-US" b="1" dirty="0"/>
              <a:t>Agenda</a:t>
            </a:r>
          </a:p>
        </p:txBody>
      </p:sp>
      <p:sp>
        <p:nvSpPr>
          <p:cNvPr id="8" name="TextBox 7">
            <a:extLst>
              <a:ext uri="{FF2B5EF4-FFF2-40B4-BE49-F238E27FC236}">
                <a16:creationId xmlns:a16="http://schemas.microsoft.com/office/drawing/2014/main" id="{09DDE17B-EE14-74D7-4CF6-8053AC642B38}"/>
              </a:ext>
            </a:extLst>
          </p:cNvPr>
          <p:cNvSpPr txBox="1"/>
          <p:nvPr/>
        </p:nvSpPr>
        <p:spPr>
          <a:xfrm>
            <a:off x="4617522" y="32443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56D6DC18-EE19-0845-847E-7B926BAB9CEE}"/>
              </a:ext>
            </a:extLst>
          </p:cNvPr>
          <p:cNvGraphicFramePr>
            <a:graphicFrameLocks noGrp="1"/>
          </p:cNvGraphicFramePr>
          <p:nvPr>
            <p:extLst>
              <p:ext uri="{D42A27DB-BD31-4B8C-83A1-F6EECF244321}">
                <p14:modId xmlns:p14="http://schemas.microsoft.com/office/powerpoint/2010/main" val="2677890770"/>
              </p:ext>
            </p:extLst>
          </p:nvPr>
        </p:nvGraphicFramePr>
        <p:xfrm>
          <a:off x="1583376" y="2390440"/>
          <a:ext cx="9025247" cy="4401320"/>
        </p:xfrm>
        <a:graphic>
          <a:graphicData uri="http://schemas.openxmlformats.org/drawingml/2006/table">
            <a:tbl>
              <a:tblPr firstRow="1" firstCol="1" bandRow="1"/>
              <a:tblGrid>
                <a:gridCol w="3957219">
                  <a:extLst>
                    <a:ext uri="{9D8B030D-6E8A-4147-A177-3AD203B41FA5}">
                      <a16:colId xmlns:a16="http://schemas.microsoft.com/office/drawing/2014/main" val="4131857370"/>
                    </a:ext>
                  </a:extLst>
                </a:gridCol>
                <a:gridCol w="5068028">
                  <a:extLst>
                    <a:ext uri="{9D8B030D-6E8A-4147-A177-3AD203B41FA5}">
                      <a16:colId xmlns:a16="http://schemas.microsoft.com/office/drawing/2014/main" val="3540400952"/>
                    </a:ext>
                  </a:extLst>
                </a:gridCol>
              </a:tblGrid>
              <a:tr h="414454">
                <a:tc>
                  <a:txBody>
                    <a:bodyPr/>
                    <a:lstStyle/>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Welcome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Rachael Baartmans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52724"/>
                  </a:ext>
                </a:extLst>
              </a:tr>
              <a:tr h="364409">
                <a:tc>
                  <a:txBody>
                    <a:bodyPr/>
                    <a:lstStyle/>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NCIC Update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Nadja Vielot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2367153"/>
                  </a:ext>
                </a:extLst>
              </a:tr>
              <a:tr h="357533">
                <a:tc>
                  <a:txBody>
                    <a:bodyPr/>
                    <a:lstStyle/>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HPV Task Force Update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Lacie </a:t>
                      </a: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Mckamey</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and Nadja Vielot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1491288"/>
                  </a:ext>
                </a:extLst>
              </a:tr>
              <a:tr h="829857">
                <a:tc>
                  <a: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DHHS Immunization Updates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Juliette Pailin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Education, Outreach, and Communications Unit Manager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273671"/>
                  </a:ext>
                </a:extLst>
              </a:tr>
              <a:tr h="787274">
                <a:tc>
                  <a:txBody>
                    <a:bodyPr/>
                    <a:lstStyle/>
                    <a:p>
                      <a:pPr marL="0" marR="0">
                        <a:lnSpc>
                          <a:spcPct val="107000"/>
                        </a:lnSpc>
                        <a:spcBef>
                          <a:spcPts val="0"/>
                        </a:spcBef>
                        <a:spcAft>
                          <a:spcPts val="0"/>
                        </a:spcAft>
                      </a:pPr>
                      <a:r>
                        <a:rPr lang="en-US" sz="1800" kern="100" dirty="0">
                          <a:solidFill>
                            <a:schemeClr val="tx1"/>
                          </a:solidFill>
                          <a:effectLst/>
                          <a:latin typeface="Calibri" panose="020F0502020204030204" pitchFamily="34" charset="0"/>
                          <a:ea typeface="+mn-ea"/>
                          <a:cs typeface="Times New Roman" panose="02020603050405020304" pitchFamily="18" charset="0"/>
                        </a:rPr>
                        <a:t>Consequences of Low Immunization Rates </a:t>
                      </a:r>
                      <a:endPar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kern="100" dirty="0">
                          <a:solidFill>
                            <a:schemeClr val="tx1"/>
                          </a:solidFill>
                          <a:effectLst/>
                          <a:latin typeface="Calibri" panose="020F0502020204030204" pitchFamily="34" charset="0"/>
                          <a:ea typeface="+mn-ea"/>
                          <a:cs typeface="Times New Roman" panose="02020603050405020304" pitchFamily="18" charset="0"/>
                        </a:rPr>
                        <a:t>Christoph Diasio, MD, FAAP</a:t>
                      </a:r>
                    </a:p>
                    <a:p>
                      <a:r>
                        <a:rPr lang="en-US" sz="1800" kern="100" dirty="0">
                          <a:solidFill>
                            <a:schemeClr val="tx1"/>
                          </a:solidFill>
                          <a:effectLst/>
                          <a:latin typeface="Calibri" panose="020F0502020204030204" pitchFamily="34" charset="0"/>
                          <a:ea typeface="+mn-ea"/>
                          <a:cs typeface="Times New Roman" panose="02020603050405020304" pitchFamily="18" charset="0"/>
                        </a:rPr>
                        <a:t>Pediatrician </a:t>
                      </a:r>
                    </a:p>
                    <a:p>
                      <a:r>
                        <a:rPr lang="en-US" sz="1800" kern="100" dirty="0">
                          <a:solidFill>
                            <a:schemeClr val="tx1"/>
                          </a:solidFill>
                          <a:effectLst/>
                          <a:latin typeface="Calibri" panose="020F0502020204030204" pitchFamily="34" charset="0"/>
                          <a:ea typeface="+mn-ea"/>
                          <a:cs typeface="Times New Roman" panose="02020603050405020304" pitchFamily="18" charset="0"/>
                        </a:rPr>
                        <a:t>Sandhills Pediatrics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9116262"/>
                  </a:ext>
                </a:extLst>
              </a:tr>
              <a:tr h="646282">
                <a:tc>
                  <a: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H5 Influenza Update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Aft>
                          <a:spcPts val="800"/>
                        </a:spcAft>
                      </a:pPr>
                      <a:r>
                        <a:rPr lang="en-US"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Brandon Young PhD MSL </a:t>
                      </a:r>
                    </a:p>
                    <a:p>
                      <a:pPr marL="0" marR="0">
                        <a:lnSpc>
                          <a:spcPct val="107000"/>
                        </a:lnSpc>
                        <a:spcAft>
                          <a:spcPts val="800"/>
                        </a:spcAft>
                      </a:pPr>
                      <a:r>
                        <a:rPr lang="en-US" sz="18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CSL Seqirus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7942424"/>
                  </a:ext>
                </a:extLst>
              </a:tr>
              <a:tr h="324936">
                <a:tc>
                  <a: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Manufacturer Updates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Aft>
                          <a:spcPts val="800"/>
                        </a:spcAft>
                      </a:pPr>
                      <a:r>
                        <a:rPr lang="en-US" sz="1800" dirty="0">
                          <a:effectLst/>
                          <a:latin typeface="Calibri" panose="020F0502020204030204" pitchFamily="34" charset="0"/>
                          <a:ea typeface="Calibri" panose="020F0502020204030204" pitchFamily="34" charset="0"/>
                        </a:rPr>
                        <a:t>One minute time slots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8101135"/>
                  </a:ext>
                </a:extLst>
              </a:tr>
              <a:tr h="549087">
                <a:tc>
                  <a:txBody>
                    <a:bodyPr/>
                    <a:lstStyle/>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Closing and Adjourn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Brandon Young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148028"/>
                  </a:ext>
                </a:extLst>
              </a:tr>
            </a:tbl>
          </a:graphicData>
        </a:graphic>
      </p:graphicFrame>
    </p:spTree>
    <p:custDataLst>
      <p:tags r:id="rId1"/>
    </p:custDataLst>
    <p:extLst>
      <p:ext uri="{BB962C8B-B14F-4D97-AF65-F5344CB8AC3E}">
        <p14:creationId xmlns:p14="http://schemas.microsoft.com/office/powerpoint/2010/main" val="2733167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grpSp>
        <p:nvGrpSpPr>
          <p:cNvPr id="33" name="Group 35">
            <a:extLst>
              <a:ext uri="{FF2B5EF4-FFF2-40B4-BE49-F238E27FC236}">
                <a16:creationId xmlns:a16="http://schemas.microsoft.com/office/drawing/2014/main" id="{C8E92A9B-56BB-484E-A885-6FF999C15F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37" name="Rectangle 36">
              <a:extLst>
                <a:ext uri="{FF2B5EF4-FFF2-40B4-BE49-F238E27FC236}">
                  <a16:creationId xmlns:a16="http://schemas.microsoft.com/office/drawing/2014/main" id="{882D236D-EC3D-4158-9972-C92C36D60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Oval 37">
              <a:extLst>
                <a:ext uri="{FF2B5EF4-FFF2-40B4-BE49-F238E27FC236}">
                  <a16:creationId xmlns:a16="http://schemas.microsoft.com/office/drawing/2014/main" id="{9F1A34D6-00E0-4160-B42C-C0F61837F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Oval 38">
              <a:extLst>
                <a:ext uri="{FF2B5EF4-FFF2-40B4-BE49-F238E27FC236}">
                  <a16:creationId xmlns:a16="http://schemas.microsoft.com/office/drawing/2014/main" id="{8F0CCB13-1DEC-47CE-B46A-6F8911527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Oval 39">
              <a:extLst>
                <a:ext uri="{FF2B5EF4-FFF2-40B4-BE49-F238E27FC236}">
                  <a16:creationId xmlns:a16="http://schemas.microsoft.com/office/drawing/2014/main" id="{1287698F-BA3C-4B14-8EFD-4BB510CA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Freeform 5">
              <a:extLst>
                <a:ext uri="{FF2B5EF4-FFF2-40B4-BE49-F238E27FC236}">
                  <a16:creationId xmlns:a16="http://schemas.microsoft.com/office/drawing/2014/main" id="{E098F9C4-2AE2-4FA4-974F-9C9F4ED35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42" name="Freeform 5">
              <a:extLst>
                <a:ext uri="{FF2B5EF4-FFF2-40B4-BE49-F238E27FC236}">
                  <a16:creationId xmlns:a16="http://schemas.microsoft.com/office/drawing/2014/main" id="{BD6C01FB-DF9D-42FE-9C82-DEF119DB6A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43" name="Freeform 5">
              <a:extLst>
                <a:ext uri="{FF2B5EF4-FFF2-40B4-BE49-F238E27FC236}">
                  <a16:creationId xmlns:a16="http://schemas.microsoft.com/office/drawing/2014/main" id="{7B264309-727F-43C4-9E15-AB69155D89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4" name="Rectangle 44">
            <a:extLst>
              <a:ext uri="{FF2B5EF4-FFF2-40B4-BE49-F238E27FC236}">
                <a16:creationId xmlns:a16="http://schemas.microsoft.com/office/drawing/2014/main" id="{3E20E404-0173-46F6-9DC4-C960A5778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5" name="Rectangle 46">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8">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0" name="Rectangle 49">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C346EE44-FE06-4B8E-8D49-C2BF43E27AA0}"/>
              </a:ext>
            </a:extLst>
          </p:cNvPr>
          <p:cNvSpPr>
            <a:spLocks noGrp="1"/>
          </p:cNvSpPr>
          <p:nvPr>
            <p:ph type="title"/>
          </p:nvPr>
        </p:nvSpPr>
        <p:spPr>
          <a:xfrm>
            <a:off x="836247" y="1085549"/>
            <a:ext cx="3430947" cy="4686903"/>
          </a:xfrm>
        </p:spPr>
        <p:txBody>
          <a:bodyPr vert="horz" lIns="91440" tIns="45720" rIns="91440" bIns="45720" rtlCol="0" anchor="ctr">
            <a:normAutofit/>
          </a:bodyPr>
          <a:lstStyle/>
          <a:p>
            <a:pPr algn="r"/>
            <a:r>
              <a:rPr lang="en-US" sz="3600" b="1" dirty="0">
                <a:solidFill>
                  <a:schemeClr val="tx1"/>
                </a:solidFill>
              </a:rPr>
              <a:t>NCIC Update</a:t>
            </a:r>
          </a:p>
        </p:txBody>
      </p:sp>
      <p:cxnSp>
        <p:nvCxnSpPr>
          <p:cNvPr id="46" name="Straight Connector 52">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C10A617-966A-4B54-9A9E-D888A6544234}"/>
              </a:ext>
            </a:extLst>
          </p:cNvPr>
          <p:cNvSpPr>
            <a:spLocks noGrp="1"/>
          </p:cNvSpPr>
          <p:nvPr>
            <p:ph type="body" idx="1"/>
          </p:nvPr>
        </p:nvSpPr>
        <p:spPr>
          <a:xfrm>
            <a:off x="5041399" y="1085549"/>
            <a:ext cx="5579707" cy="4686903"/>
          </a:xfrm>
        </p:spPr>
        <p:txBody>
          <a:bodyPr vert="horz" lIns="91440" tIns="45720" rIns="91440" bIns="45720" rtlCol="0" anchor="ctr">
            <a:normAutofit/>
          </a:bodyPr>
          <a:lstStyle/>
          <a:p>
            <a:r>
              <a:rPr lang="en-US" dirty="0">
                <a:solidFill>
                  <a:schemeClr val="tx1"/>
                </a:solidFill>
              </a:rPr>
              <a:t>Dr. Nadja Vielot</a:t>
            </a:r>
          </a:p>
          <a:p>
            <a:r>
              <a:rPr lang="en-US" dirty="0">
                <a:effectLst/>
              </a:rPr>
              <a:t>NCIC Executive Committee</a:t>
            </a:r>
          </a:p>
        </p:txBody>
      </p:sp>
      <p:sp>
        <p:nvSpPr>
          <p:cNvPr id="48"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52"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custDataLst>
      <p:tags r:id="rId1"/>
    </p:custDataLst>
    <p:extLst>
      <p:ext uri="{BB962C8B-B14F-4D97-AF65-F5344CB8AC3E}">
        <p14:creationId xmlns:p14="http://schemas.microsoft.com/office/powerpoint/2010/main" val="157559429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C8E92A9B-56BB-484E-A885-6FF999C15F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37" name="Rectangle 36">
              <a:extLst>
                <a:ext uri="{FF2B5EF4-FFF2-40B4-BE49-F238E27FC236}">
                  <a16:creationId xmlns:a16="http://schemas.microsoft.com/office/drawing/2014/main" id="{882D236D-EC3D-4158-9972-C92C36D60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Oval 37">
              <a:extLst>
                <a:ext uri="{FF2B5EF4-FFF2-40B4-BE49-F238E27FC236}">
                  <a16:creationId xmlns:a16="http://schemas.microsoft.com/office/drawing/2014/main" id="{9F1A34D6-00E0-4160-B42C-C0F61837F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Oval 38">
              <a:extLst>
                <a:ext uri="{FF2B5EF4-FFF2-40B4-BE49-F238E27FC236}">
                  <a16:creationId xmlns:a16="http://schemas.microsoft.com/office/drawing/2014/main" id="{8F0CCB13-1DEC-47CE-B46A-6F8911527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Oval 39">
              <a:extLst>
                <a:ext uri="{FF2B5EF4-FFF2-40B4-BE49-F238E27FC236}">
                  <a16:creationId xmlns:a16="http://schemas.microsoft.com/office/drawing/2014/main" id="{1287698F-BA3C-4B14-8EFD-4BB510CA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Freeform 5">
              <a:extLst>
                <a:ext uri="{FF2B5EF4-FFF2-40B4-BE49-F238E27FC236}">
                  <a16:creationId xmlns:a16="http://schemas.microsoft.com/office/drawing/2014/main" id="{E098F9C4-2AE2-4FA4-974F-9C9F4ED35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42" name="Freeform 5">
              <a:extLst>
                <a:ext uri="{FF2B5EF4-FFF2-40B4-BE49-F238E27FC236}">
                  <a16:creationId xmlns:a16="http://schemas.microsoft.com/office/drawing/2014/main" id="{BD6C01FB-DF9D-42FE-9C82-DEF119DB6A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43" name="Freeform 5">
              <a:extLst>
                <a:ext uri="{FF2B5EF4-FFF2-40B4-BE49-F238E27FC236}">
                  <a16:creationId xmlns:a16="http://schemas.microsoft.com/office/drawing/2014/main" id="{7B264309-727F-43C4-9E15-AB69155D89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5" name="Rectangle 44">
            <a:extLst>
              <a:ext uri="{FF2B5EF4-FFF2-40B4-BE49-F238E27FC236}">
                <a16:creationId xmlns:a16="http://schemas.microsoft.com/office/drawing/2014/main" id="{3E20E404-0173-46F6-9DC4-C960A5778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7" name="Rectangle 46">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0" name="Rectangle 49">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C346EE44-FE06-4B8E-8D49-C2BF43E27AA0}"/>
              </a:ext>
            </a:extLst>
          </p:cNvPr>
          <p:cNvSpPr>
            <a:spLocks noGrp="1"/>
          </p:cNvSpPr>
          <p:nvPr>
            <p:ph type="title"/>
          </p:nvPr>
        </p:nvSpPr>
        <p:spPr>
          <a:xfrm>
            <a:off x="836247" y="1085549"/>
            <a:ext cx="3430947" cy="4686903"/>
          </a:xfrm>
        </p:spPr>
        <p:txBody>
          <a:bodyPr vert="horz" lIns="91440" tIns="45720" rIns="91440" bIns="45720" rtlCol="0" anchor="ctr">
            <a:normAutofit/>
          </a:bodyPr>
          <a:lstStyle/>
          <a:p>
            <a:pPr algn="r"/>
            <a:r>
              <a:rPr lang="en-US" sz="3600" b="1" dirty="0">
                <a:solidFill>
                  <a:schemeClr val="tx1"/>
                </a:solidFill>
              </a:rPr>
              <a:t>HPV Task Force Update</a:t>
            </a:r>
          </a:p>
        </p:txBody>
      </p:sp>
      <p:cxnSp>
        <p:nvCxnSpPr>
          <p:cNvPr id="53" name="Straight Connector 52">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C10A617-966A-4B54-9A9E-D888A6544234}"/>
              </a:ext>
            </a:extLst>
          </p:cNvPr>
          <p:cNvSpPr>
            <a:spLocks noGrp="1"/>
          </p:cNvSpPr>
          <p:nvPr>
            <p:ph type="body" idx="1"/>
          </p:nvPr>
        </p:nvSpPr>
        <p:spPr>
          <a:xfrm>
            <a:off x="5041399" y="1085549"/>
            <a:ext cx="5579707" cy="4686903"/>
          </a:xfrm>
        </p:spPr>
        <p:txBody>
          <a:bodyPr vert="horz" lIns="91440" tIns="45720" rIns="91440" bIns="45720" rtlCol="0" anchor="ctr">
            <a:normAutofit/>
          </a:bodyPr>
          <a:lstStyle/>
          <a:p>
            <a:r>
              <a:rPr lang="en-US" dirty="0">
                <a:solidFill>
                  <a:schemeClr val="tx1"/>
                </a:solidFill>
              </a:rPr>
              <a:t>Lacie </a:t>
            </a:r>
            <a:r>
              <a:rPr lang="en-US" dirty="0" err="1">
                <a:solidFill>
                  <a:schemeClr val="tx1"/>
                </a:solidFill>
              </a:rPr>
              <a:t>Mckamey</a:t>
            </a:r>
            <a:r>
              <a:rPr lang="en-US" dirty="0">
                <a:solidFill>
                  <a:schemeClr val="tx1"/>
                </a:solidFill>
              </a:rPr>
              <a:t> &amp; Dr. Nadja Vielot</a:t>
            </a:r>
          </a:p>
          <a:p>
            <a:r>
              <a:rPr lang="en-US" dirty="0"/>
              <a:t>NCIC HPV Task Force</a:t>
            </a:r>
          </a:p>
        </p:txBody>
      </p:sp>
      <p:sp>
        <p:nvSpPr>
          <p:cNvPr id="55"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57"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
        <p:nvSpPr>
          <p:cNvPr id="4" name="Footer Placeholder 3">
            <a:extLst>
              <a:ext uri="{FF2B5EF4-FFF2-40B4-BE49-F238E27FC236}">
                <a16:creationId xmlns:a16="http://schemas.microsoft.com/office/drawing/2014/main" id="{9C01616E-B740-E180-9E17-0325266E1025}"/>
              </a:ext>
            </a:extLst>
          </p:cNvPr>
          <p:cNvSpPr>
            <a:spLocks noGrp="1"/>
          </p:cNvSpPr>
          <p:nvPr>
            <p:ph type="ftr" sz="quarter" idx="11"/>
          </p:nvPr>
        </p:nvSpPr>
        <p:spPr>
          <a:xfrm>
            <a:off x="4166102" y="5848899"/>
            <a:ext cx="3859795" cy="304801"/>
          </a:xfrm>
        </p:spPr>
        <p:txBody>
          <a:bodyPr/>
          <a:lstStyle/>
          <a:p>
            <a:r>
              <a:rPr lang="en-US" dirty="0">
                <a:solidFill>
                  <a:schemeClr val="tx1"/>
                </a:solidFill>
              </a:rPr>
              <a:t>To join NCIC please email: director@letsimmunizenc.org</a:t>
            </a:r>
          </a:p>
        </p:txBody>
      </p:sp>
    </p:spTree>
    <p:custDataLst>
      <p:tags r:id="rId1"/>
    </p:custDataLst>
    <p:extLst>
      <p:ext uri="{BB962C8B-B14F-4D97-AF65-F5344CB8AC3E}">
        <p14:creationId xmlns:p14="http://schemas.microsoft.com/office/powerpoint/2010/main" val="410596525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C8E92A9B-56BB-484E-A885-6FF999C15F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37" name="Rectangle 36">
              <a:extLst>
                <a:ext uri="{FF2B5EF4-FFF2-40B4-BE49-F238E27FC236}">
                  <a16:creationId xmlns:a16="http://schemas.microsoft.com/office/drawing/2014/main" id="{882D236D-EC3D-4158-9972-C92C36D60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Oval 37">
              <a:extLst>
                <a:ext uri="{FF2B5EF4-FFF2-40B4-BE49-F238E27FC236}">
                  <a16:creationId xmlns:a16="http://schemas.microsoft.com/office/drawing/2014/main" id="{9F1A34D6-00E0-4160-B42C-C0F61837F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Oval 38">
              <a:extLst>
                <a:ext uri="{FF2B5EF4-FFF2-40B4-BE49-F238E27FC236}">
                  <a16:creationId xmlns:a16="http://schemas.microsoft.com/office/drawing/2014/main" id="{8F0CCB13-1DEC-47CE-B46A-6F8911527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Oval 39">
              <a:extLst>
                <a:ext uri="{FF2B5EF4-FFF2-40B4-BE49-F238E27FC236}">
                  <a16:creationId xmlns:a16="http://schemas.microsoft.com/office/drawing/2014/main" id="{1287698F-BA3C-4B14-8EFD-4BB510CA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Freeform 5">
              <a:extLst>
                <a:ext uri="{FF2B5EF4-FFF2-40B4-BE49-F238E27FC236}">
                  <a16:creationId xmlns:a16="http://schemas.microsoft.com/office/drawing/2014/main" id="{E098F9C4-2AE2-4FA4-974F-9C9F4ED35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42" name="Freeform 5">
              <a:extLst>
                <a:ext uri="{FF2B5EF4-FFF2-40B4-BE49-F238E27FC236}">
                  <a16:creationId xmlns:a16="http://schemas.microsoft.com/office/drawing/2014/main" id="{BD6C01FB-DF9D-42FE-9C82-DEF119DB6A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43" name="Freeform 5">
              <a:extLst>
                <a:ext uri="{FF2B5EF4-FFF2-40B4-BE49-F238E27FC236}">
                  <a16:creationId xmlns:a16="http://schemas.microsoft.com/office/drawing/2014/main" id="{7B264309-727F-43C4-9E15-AB69155D89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5" name="Rectangle 44">
            <a:extLst>
              <a:ext uri="{FF2B5EF4-FFF2-40B4-BE49-F238E27FC236}">
                <a16:creationId xmlns:a16="http://schemas.microsoft.com/office/drawing/2014/main" id="{3E20E404-0173-46F6-9DC4-C960A5778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7" name="Rectangle 46">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0" name="Rectangle 49">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C346EE44-FE06-4B8E-8D49-C2BF43E27AA0}"/>
              </a:ext>
            </a:extLst>
          </p:cNvPr>
          <p:cNvSpPr>
            <a:spLocks noGrp="1"/>
          </p:cNvSpPr>
          <p:nvPr>
            <p:ph type="title"/>
          </p:nvPr>
        </p:nvSpPr>
        <p:spPr>
          <a:xfrm>
            <a:off x="836247" y="1085549"/>
            <a:ext cx="3430947" cy="4686903"/>
          </a:xfrm>
        </p:spPr>
        <p:txBody>
          <a:bodyPr vert="horz" lIns="91440" tIns="45720" rIns="91440" bIns="45720" rtlCol="0" anchor="ctr">
            <a:normAutofit/>
          </a:bodyPr>
          <a:lstStyle/>
          <a:p>
            <a:pPr algn="r"/>
            <a:r>
              <a:rPr lang="en-US" sz="3600" b="1" dirty="0">
                <a:solidFill>
                  <a:schemeClr val="tx1"/>
                </a:solidFill>
              </a:rPr>
              <a:t>DHHS Immunization Update</a:t>
            </a:r>
          </a:p>
        </p:txBody>
      </p:sp>
      <p:cxnSp>
        <p:nvCxnSpPr>
          <p:cNvPr id="53" name="Straight Connector 52">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C10A617-966A-4B54-9A9E-D888A6544234}"/>
              </a:ext>
            </a:extLst>
          </p:cNvPr>
          <p:cNvSpPr>
            <a:spLocks noGrp="1"/>
          </p:cNvSpPr>
          <p:nvPr>
            <p:ph type="body" idx="1"/>
          </p:nvPr>
        </p:nvSpPr>
        <p:spPr>
          <a:xfrm>
            <a:off x="5041399" y="1085549"/>
            <a:ext cx="5579707" cy="4686903"/>
          </a:xfrm>
        </p:spPr>
        <p:txBody>
          <a:bodyPr vert="horz" lIns="91440" tIns="45720" rIns="91440" bIns="45720" rtlCol="0" anchor="ctr">
            <a:normAutofit/>
          </a:bodyPr>
          <a:lstStyle/>
          <a:p>
            <a:r>
              <a:rPr lang="en-US" dirty="0">
                <a:solidFill>
                  <a:schemeClr val="tx1"/>
                </a:solidFill>
              </a:rPr>
              <a:t>Juliette Pailin </a:t>
            </a:r>
          </a:p>
          <a:p>
            <a:r>
              <a:rPr lang="en-US" dirty="0"/>
              <a:t>Education, Outreach, and Communications Unit Manager</a:t>
            </a:r>
          </a:p>
        </p:txBody>
      </p:sp>
      <p:sp>
        <p:nvSpPr>
          <p:cNvPr id="55"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57"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custDataLst>
      <p:tags r:id="rId1"/>
    </p:custDataLst>
    <p:extLst>
      <p:ext uri="{BB962C8B-B14F-4D97-AF65-F5344CB8AC3E}">
        <p14:creationId xmlns:p14="http://schemas.microsoft.com/office/powerpoint/2010/main" val="426530466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1177" y="871611"/>
            <a:ext cx="11529646" cy="5658729"/>
            <a:chOff x="0" y="0"/>
            <a:chExt cx="4554922" cy="2235547"/>
          </a:xfrm>
        </p:grpSpPr>
        <p:sp>
          <p:nvSpPr>
            <p:cNvPr id="3" name="Freeform 3"/>
            <p:cNvSpPr/>
            <p:nvPr/>
          </p:nvSpPr>
          <p:spPr>
            <a:xfrm>
              <a:off x="0" y="0"/>
              <a:ext cx="4554922" cy="2235547"/>
            </a:xfrm>
            <a:custGeom>
              <a:avLst/>
              <a:gdLst/>
              <a:ahLst/>
              <a:cxnLst/>
              <a:rect l="l" t="t" r="r" b="b"/>
              <a:pathLst>
                <a:path w="4554922" h="2235547">
                  <a:moveTo>
                    <a:pt x="0" y="0"/>
                  </a:moveTo>
                  <a:lnTo>
                    <a:pt x="4554922" y="0"/>
                  </a:lnTo>
                  <a:lnTo>
                    <a:pt x="4554922" y="2235547"/>
                  </a:lnTo>
                  <a:lnTo>
                    <a:pt x="0" y="2235547"/>
                  </a:lnTo>
                  <a:close/>
                </a:path>
              </a:pathLst>
            </a:custGeom>
            <a:solidFill>
              <a:srgbClr val="FFFFFF"/>
            </a:solidFill>
          </p:spPr>
          <p:txBody>
            <a:bodyPr/>
            <a:lstStyle/>
            <a:p>
              <a:endParaRPr lang="en-US" sz="1200"/>
            </a:p>
          </p:txBody>
        </p:sp>
        <p:sp>
          <p:nvSpPr>
            <p:cNvPr id="4" name="TextBox 4"/>
            <p:cNvSpPr txBox="1"/>
            <p:nvPr/>
          </p:nvSpPr>
          <p:spPr>
            <a:xfrm>
              <a:off x="0" y="-38100"/>
              <a:ext cx="4554922" cy="227364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p:cNvGrpSpPr/>
          <p:nvPr/>
        </p:nvGrpSpPr>
        <p:grpSpPr>
          <a:xfrm>
            <a:off x="7340927" y="946419"/>
            <a:ext cx="4342585" cy="5295631"/>
            <a:chOff x="0" y="0"/>
            <a:chExt cx="1889886" cy="2304650"/>
          </a:xfrm>
        </p:grpSpPr>
        <p:sp>
          <p:nvSpPr>
            <p:cNvPr id="6" name="Freeform 6"/>
            <p:cNvSpPr/>
            <p:nvPr/>
          </p:nvSpPr>
          <p:spPr>
            <a:xfrm>
              <a:off x="0" y="0"/>
              <a:ext cx="1889886" cy="2304650"/>
            </a:xfrm>
            <a:custGeom>
              <a:avLst/>
              <a:gdLst/>
              <a:ahLst/>
              <a:cxnLst/>
              <a:rect l="l" t="t" r="r" b="b"/>
              <a:pathLst>
                <a:path w="1889886" h="2304650">
                  <a:moveTo>
                    <a:pt x="35656" y="0"/>
                  </a:moveTo>
                  <a:lnTo>
                    <a:pt x="1854230" y="0"/>
                  </a:lnTo>
                  <a:cubicBezTo>
                    <a:pt x="1873922" y="0"/>
                    <a:pt x="1889886" y="15964"/>
                    <a:pt x="1889886" y="35656"/>
                  </a:cubicBezTo>
                  <a:lnTo>
                    <a:pt x="1889886" y="2268995"/>
                  </a:lnTo>
                  <a:cubicBezTo>
                    <a:pt x="1889886" y="2288687"/>
                    <a:pt x="1873922" y="2304650"/>
                    <a:pt x="1854230" y="2304650"/>
                  </a:cubicBezTo>
                  <a:lnTo>
                    <a:pt x="35656" y="2304650"/>
                  </a:lnTo>
                  <a:cubicBezTo>
                    <a:pt x="15964" y="2304650"/>
                    <a:pt x="0" y="2288687"/>
                    <a:pt x="0" y="2268995"/>
                  </a:cubicBezTo>
                  <a:lnTo>
                    <a:pt x="0" y="35656"/>
                  </a:lnTo>
                  <a:cubicBezTo>
                    <a:pt x="0" y="15964"/>
                    <a:pt x="15964" y="0"/>
                    <a:pt x="35656" y="0"/>
                  </a:cubicBezTo>
                  <a:close/>
                </a:path>
              </a:pathLst>
            </a:custGeom>
            <a:blipFill>
              <a:blip r:embed="rId2"/>
              <a:stretch>
                <a:fillRect l="-41345" r="-41345"/>
              </a:stretch>
            </a:blipFill>
          </p:spPr>
          <p:txBody>
            <a:bodyPr/>
            <a:lstStyle/>
            <a:p>
              <a:endParaRPr lang="en-US" sz="1200"/>
            </a:p>
          </p:txBody>
        </p:sp>
      </p:grpSp>
      <p:grpSp>
        <p:nvGrpSpPr>
          <p:cNvPr id="7" name="Group 7"/>
          <p:cNvGrpSpPr/>
          <p:nvPr/>
        </p:nvGrpSpPr>
        <p:grpSpPr>
          <a:xfrm>
            <a:off x="391865" y="6277818"/>
            <a:ext cx="11175023" cy="229557"/>
            <a:chOff x="0" y="0"/>
            <a:chExt cx="4414824" cy="90689"/>
          </a:xfrm>
        </p:grpSpPr>
        <p:sp>
          <p:nvSpPr>
            <p:cNvPr id="8" name="Freeform 8"/>
            <p:cNvSpPr/>
            <p:nvPr/>
          </p:nvSpPr>
          <p:spPr>
            <a:xfrm>
              <a:off x="0" y="0"/>
              <a:ext cx="4414824" cy="90689"/>
            </a:xfrm>
            <a:custGeom>
              <a:avLst/>
              <a:gdLst/>
              <a:ahLst/>
              <a:cxnLst/>
              <a:rect l="l" t="t" r="r" b="b"/>
              <a:pathLst>
                <a:path w="4414824" h="90689">
                  <a:moveTo>
                    <a:pt x="45344" y="0"/>
                  </a:moveTo>
                  <a:lnTo>
                    <a:pt x="4369479" y="0"/>
                  </a:lnTo>
                  <a:cubicBezTo>
                    <a:pt x="4394522" y="0"/>
                    <a:pt x="4414824" y="20301"/>
                    <a:pt x="4414824" y="45344"/>
                  </a:cubicBezTo>
                  <a:lnTo>
                    <a:pt x="4414824" y="45344"/>
                  </a:lnTo>
                  <a:cubicBezTo>
                    <a:pt x="4414824" y="70388"/>
                    <a:pt x="4394522" y="90689"/>
                    <a:pt x="4369479" y="90689"/>
                  </a:cubicBezTo>
                  <a:lnTo>
                    <a:pt x="45344" y="90689"/>
                  </a:lnTo>
                  <a:cubicBezTo>
                    <a:pt x="20301" y="90689"/>
                    <a:pt x="0" y="70388"/>
                    <a:pt x="0" y="45344"/>
                  </a:cubicBezTo>
                  <a:lnTo>
                    <a:pt x="0" y="45344"/>
                  </a:lnTo>
                  <a:cubicBezTo>
                    <a:pt x="0" y="20301"/>
                    <a:pt x="20301" y="0"/>
                    <a:pt x="45344" y="0"/>
                  </a:cubicBezTo>
                  <a:close/>
                </a:path>
              </a:pathLst>
            </a:custGeom>
            <a:solidFill>
              <a:srgbClr val="156EA9"/>
            </a:solidFill>
          </p:spPr>
          <p:txBody>
            <a:bodyPr/>
            <a:lstStyle/>
            <a:p>
              <a:endParaRPr lang="en-US" sz="1200"/>
            </a:p>
          </p:txBody>
        </p:sp>
        <p:sp>
          <p:nvSpPr>
            <p:cNvPr id="9" name="TextBox 9"/>
            <p:cNvSpPr txBox="1"/>
            <p:nvPr/>
          </p:nvSpPr>
          <p:spPr>
            <a:xfrm>
              <a:off x="0" y="-38100"/>
              <a:ext cx="4414824" cy="128789"/>
            </a:xfrm>
            <a:prstGeom prst="rect">
              <a:avLst/>
            </a:prstGeom>
          </p:spPr>
          <p:txBody>
            <a:bodyPr lIns="33867" tIns="33867" rIns="33867" bIns="33867" rtlCol="0" anchor="ctr"/>
            <a:lstStyle/>
            <a:p>
              <a:pPr algn="ctr">
                <a:lnSpc>
                  <a:spcPts val="1773"/>
                </a:lnSpc>
                <a:spcBef>
                  <a:spcPct val="0"/>
                </a:spcBef>
              </a:pPr>
              <a:endParaRPr sz="1200"/>
            </a:p>
          </p:txBody>
        </p:sp>
      </p:grpSp>
      <p:sp>
        <p:nvSpPr>
          <p:cNvPr id="10" name="Freeform 10"/>
          <p:cNvSpPr/>
          <p:nvPr/>
        </p:nvSpPr>
        <p:spPr>
          <a:xfrm>
            <a:off x="685800" y="4756217"/>
            <a:ext cx="2919294" cy="1028585"/>
          </a:xfrm>
          <a:custGeom>
            <a:avLst/>
            <a:gdLst/>
            <a:ahLst/>
            <a:cxnLst/>
            <a:rect l="l" t="t" r="r" b="b"/>
            <a:pathLst>
              <a:path w="4378941" h="1542878">
                <a:moveTo>
                  <a:pt x="0" y="0"/>
                </a:moveTo>
                <a:lnTo>
                  <a:pt x="4378941" y="0"/>
                </a:lnTo>
                <a:lnTo>
                  <a:pt x="4378941" y="1542878"/>
                </a:lnTo>
                <a:lnTo>
                  <a:pt x="0" y="1542878"/>
                </a:lnTo>
                <a:lnTo>
                  <a:pt x="0" y="0"/>
                </a:lnTo>
                <a:close/>
              </a:path>
            </a:pathLst>
          </a:custGeom>
          <a:blipFill>
            <a:blip r:embed="rId3"/>
            <a:stretch>
              <a:fillRect/>
            </a:stretch>
          </a:blipFill>
        </p:spPr>
        <p:txBody>
          <a:bodyPr/>
          <a:lstStyle/>
          <a:p>
            <a:endParaRPr lang="en-US" sz="1200"/>
          </a:p>
        </p:txBody>
      </p:sp>
      <p:sp>
        <p:nvSpPr>
          <p:cNvPr id="11" name="AutoShape 11"/>
          <p:cNvSpPr/>
          <p:nvPr/>
        </p:nvSpPr>
        <p:spPr>
          <a:xfrm flipV="1">
            <a:off x="686341" y="3196899"/>
            <a:ext cx="4581399" cy="7511"/>
          </a:xfrm>
          <a:prstGeom prst="line">
            <a:avLst/>
          </a:prstGeom>
          <a:ln w="38100" cap="flat">
            <a:solidFill>
              <a:srgbClr val="1F2B5B"/>
            </a:solidFill>
            <a:prstDash val="solid"/>
            <a:headEnd type="none" w="sm" len="sm"/>
            <a:tailEnd type="none" w="sm" len="sm"/>
          </a:ln>
        </p:spPr>
        <p:txBody>
          <a:bodyPr/>
          <a:lstStyle/>
          <a:p>
            <a:endParaRPr lang="en-US" sz="1200"/>
          </a:p>
        </p:txBody>
      </p:sp>
      <p:sp>
        <p:nvSpPr>
          <p:cNvPr id="12" name="Freeform 12"/>
          <p:cNvSpPr/>
          <p:nvPr/>
        </p:nvSpPr>
        <p:spPr>
          <a:xfrm>
            <a:off x="4018208" y="3531111"/>
            <a:ext cx="2909605" cy="2918265"/>
          </a:xfrm>
          <a:custGeom>
            <a:avLst/>
            <a:gdLst/>
            <a:ahLst/>
            <a:cxnLst/>
            <a:rect l="l" t="t" r="r" b="b"/>
            <a:pathLst>
              <a:path w="4364408" h="4377398">
                <a:moveTo>
                  <a:pt x="0" y="0"/>
                </a:moveTo>
                <a:lnTo>
                  <a:pt x="4364409" y="0"/>
                </a:lnTo>
                <a:lnTo>
                  <a:pt x="4364409" y="4377398"/>
                </a:lnTo>
                <a:lnTo>
                  <a:pt x="0" y="4377398"/>
                </a:lnTo>
                <a:lnTo>
                  <a:pt x="0" y="0"/>
                </a:lnTo>
                <a:close/>
              </a:path>
            </a:pathLst>
          </a:custGeom>
          <a:blipFill>
            <a:blip r:embed="rId4"/>
            <a:stretch>
              <a:fillRect/>
            </a:stretch>
          </a:blipFill>
        </p:spPr>
        <p:txBody>
          <a:bodyPr/>
          <a:lstStyle/>
          <a:p>
            <a:endParaRPr lang="en-US" sz="1200"/>
          </a:p>
        </p:txBody>
      </p:sp>
      <p:sp>
        <p:nvSpPr>
          <p:cNvPr id="13" name="TextBox 13"/>
          <p:cNvSpPr txBox="1"/>
          <p:nvPr/>
        </p:nvSpPr>
        <p:spPr>
          <a:xfrm>
            <a:off x="685800" y="950013"/>
            <a:ext cx="7630996" cy="2269852"/>
          </a:xfrm>
          <a:prstGeom prst="rect">
            <a:avLst/>
          </a:prstGeom>
        </p:spPr>
        <p:txBody>
          <a:bodyPr lIns="0" tIns="0" rIns="0" bIns="0" rtlCol="0" anchor="t">
            <a:spAutoFit/>
          </a:bodyPr>
          <a:lstStyle/>
          <a:p>
            <a:pPr>
              <a:lnSpc>
                <a:spcPts val="5893"/>
              </a:lnSpc>
            </a:pPr>
            <a:r>
              <a:rPr lang="en-US" sz="5634" b="1" dirty="0">
                <a:solidFill>
                  <a:srgbClr val="02427E"/>
                </a:solidFill>
                <a:latin typeface="Calibri (MS) Bold"/>
                <a:ea typeface="Calibri (MS) Bold"/>
                <a:cs typeface="Calibri (MS) Bold"/>
                <a:sym typeface="Calibri (MS) Bold"/>
              </a:rPr>
              <a:t>North Carolina Immunization Coalition</a:t>
            </a:r>
            <a:endParaRPr lang="en-US" sz="5634" b="1" dirty="0">
              <a:solidFill>
                <a:srgbClr val="02427E"/>
              </a:solidFill>
              <a:latin typeface="Calibri (MS) Bold"/>
              <a:ea typeface="Calibri (MS) Bold"/>
              <a:cs typeface="Calibri (MS) Bold"/>
            </a:endParaRPr>
          </a:p>
        </p:txBody>
      </p:sp>
      <p:sp>
        <p:nvSpPr>
          <p:cNvPr id="14" name="TextBox 14"/>
          <p:cNvSpPr txBox="1"/>
          <p:nvPr/>
        </p:nvSpPr>
        <p:spPr>
          <a:xfrm>
            <a:off x="813731" y="3824421"/>
            <a:ext cx="5582727" cy="467436"/>
          </a:xfrm>
          <a:prstGeom prst="rect">
            <a:avLst/>
          </a:prstGeom>
        </p:spPr>
        <p:txBody>
          <a:bodyPr lIns="0" tIns="0" rIns="0" bIns="0" rtlCol="0" anchor="t">
            <a:spAutoFit/>
          </a:bodyPr>
          <a:lstStyle/>
          <a:p>
            <a:pPr>
              <a:lnSpc>
                <a:spcPts val="4013"/>
              </a:lnSpc>
            </a:pPr>
            <a:r>
              <a:rPr lang="en-US" sz="2833">
                <a:solidFill>
                  <a:srgbClr val="02427E"/>
                </a:solidFill>
                <a:latin typeface="Calibri (MS)"/>
                <a:ea typeface="Calibri (MS)"/>
                <a:cs typeface="Calibri (MS)"/>
                <a:sym typeface="Calibri (MS)"/>
              </a:rPr>
              <a:t>March 11,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991B7-52E9-8CD0-92AA-63F7BBBF4B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CAF63F2-FD2A-A5ED-8292-544A27BEAD8C}"/>
              </a:ext>
            </a:extLst>
          </p:cNvPr>
          <p:cNvSpPr/>
          <p:nvPr/>
        </p:nvSpPr>
        <p:spPr>
          <a:xfrm>
            <a:off x="1" y="-3313"/>
            <a:ext cx="12192000" cy="1400313"/>
          </a:xfrm>
          <a:custGeom>
            <a:avLst/>
            <a:gdLst/>
            <a:ahLst/>
            <a:cxnLst/>
            <a:rect l="l" t="t" r="r" b="b"/>
            <a:pathLst>
              <a:path w="18397729" h="3105664">
                <a:moveTo>
                  <a:pt x="0" y="0"/>
                </a:moveTo>
                <a:lnTo>
                  <a:pt x="18397729" y="0"/>
                </a:lnTo>
                <a:lnTo>
                  <a:pt x="18397729" y="3105664"/>
                </a:lnTo>
                <a:lnTo>
                  <a:pt x="0" y="3105664"/>
                </a:lnTo>
                <a:lnTo>
                  <a:pt x="0" y="0"/>
                </a:lnTo>
                <a:close/>
              </a:path>
            </a:pathLst>
          </a:custGeom>
          <a:blipFill>
            <a:blip r:embed="rId2">
              <a:extLst>
                <a:ext uri="{96DAC541-7B7A-43D3-8B79-37D633B846F1}">
                  <asvg:svgBlip xmlns:asvg="http://schemas.microsoft.com/office/drawing/2016/SVG/main" r:embed="rId3"/>
                </a:ext>
              </a:extLst>
            </a:blip>
            <a:stretch>
              <a:fillRect t="-37978"/>
            </a:stretch>
          </a:blipFill>
        </p:spPr>
        <p:txBody>
          <a:bodyPr/>
          <a:lstStyle/>
          <a:p>
            <a:endParaRPr lang="en-US" sz="1200"/>
          </a:p>
        </p:txBody>
      </p:sp>
      <p:sp>
        <p:nvSpPr>
          <p:cNvPr id="6" name="TextBox 6">
            <a:extLst>
              <a:ext uri="{FF2B5EF4-FFF2-40B4-BE49-F238E27FC236}">
                <a16:creationId xmlns:a16="http://schemas.microsoft.com/office/drawing/2014/main" id="{DE743252-1599-D5B4-DE88-80AD26B3AC2E}"/>
              </a:ext>
            </a:extLst>
          </p:cNvPr>
          <p:cNvSpPr txBox="1"/>
          <p:nvPr/>
        </p:nvSpPr>
        <p:spPr>
          <a:xfrm>
            <a:off x="3450784" y="1070058"/>
            <a:ext cx="9170481" cy="615553"/>
          </a:xfrm>
          <a:prstGeom prst="rect">
            <a:avLst/>
          </a:prstGeom>
        </p:spPr>
        <p:txBody>
          <a:bodyPr wrap="square" lIns="0" tIns="0" rIns="0" bIns="0" rtlCol="0" anchor="t">
            <a:spAutoFit/>
          </a:bodyPr>
          <a:lstStyle/>
          <a:p>
            <a:r>
              <a:rPr lang="en-US" sz="4000">
                <a:solidFill>
                  <a:srgbClr val="02427E"/>
                </a:solidFill>
                <a:latin typeface="Calibri"/>
                <a:cs typeface="Arial"/>
              </a:rPr>
              <a:t>Newly</a:t>
            </a:r>
            <a:r>
              <a:rPr lang="en-US" sz="4000">
                <a:solidFill>
                  <a:srgbClr val="000000"/>
                </a:solidFill>
                <a:latin typeface="Calibri"/>
                <a:cs typeface="Arial"/>
              </a:rPr>
              <a:t> </a:t>
            </a:r>
            <a:r>
              <a:rPr lang="en-US" sz="4000">
                <a:solidFill>
                  <a:srgbClr val="02427E"/>
                </a:solidFill>
                <a:latin typeface="Calibri"/>
                <a:cs typeface="Arial"/>
              </a:rPr>
              <a:t>Designed</a:t>
            </a:r>
            <a:r>
              <a:rPr lang="en-US" sz="4000">
                <a:solidFill>
                  <a:srgbClr val="000000"/>
                </a:solidFill>
                <a:latin typeface="Calibri"/>
                <a:cs typeface="Arial"/>
              </a:rPr>
              <a:t> </a:t>
            </a:r>
            <a:r>
              <a:rPr lang="en-US" sz="4000">
                <a:solidFill>
                  <a:srgbClr val="02427E"/>
                </a:solidFill>
                <a:latin typeface="Calibri"/>
                <a:cs typeface="Arial"/>
              </a:rPr>
              <a:t>Website!</a:t>
            </a:r>
            <a:endParaRPr lang="en-US" sz="4000" b="1">
              <a:solidFill>
                <a:srgbClr val="02427E"/>
              </a:solidFill>
            </a:endParaRPr>
          </a:p>
        </p:txBody>
      </p:sp>
      <p:sp>
        <p:nvSpPr>
          <p:cNvPr id="7" name="AutoShape 7">
            <a:extLst>
              <a:ext uri="{FF2B5EF4-FFF2-40B4-BE49-F238E27FC236}">
                <a16:creationId xmlns:a16="http://schemas.microsoft.com/office/drawing/2014/main" id="{36C55A8B-7FF7-6292-6CBF-AE60A6A56A00}"/>
              </a:ext>
            </a:extLst>
          </p:cNvPr>
          <p:cNvSpPr/>
          <p:nvPr/>
        </p:nvSpPr>
        <p:spPr>
          <a:xfrm flipV="1">
            <a:off x="2865065" y="1679272"/>
            <a:ext cx="6528871" cy="18907"/>
          </a:xfrm>
          <a:prstGeom prst="line">
            <a:avLst/>
          </a:prstGeom>
          <a:ln w="19050" cap="flat">
            <a:solidFill>
              <a:srgbClr val="0468C6"/>
            </a:solidFill>
            <a:prstDash val="solid"/>
            <a:headEnd type="none" w="sm" len="sm"/>
            <a:tailEnd type="none" w="sm" len="sm"/>
          </a:ln>
        </p:spPr>
        <p:txBody>
          <a:bodyPr/>
          <a:lstStyle/>
          <a:p>
            <a:endParaRPr lang="en-US" sz="1200"/>
          </a:p>
        </p:txBody>
      </p:sp>
      <p:sp>
        <p:nvSpPr>
          <p:cNvPr id="8" name="TextBox 7">
            <a:extLst>
              <a:ext uri="{FF2B5EF4-FFF2-40B4-BE49-F238E27FC236}">
                <a16:creationId xmlns:a16="http://schemas.microsoft.com/office/drawing/2014/main" id="{9C42839E-A098-4DF3-3BAB-FF6D7CB68031}"/>
              </a:ext>
            </a:extLst>
          </p:cNvPr>
          <p:cNvSpPr txBox="1"/>
          <p:nvPr/>
        </p:nvSpPr>
        <p:spPr>
          <a:xfrm>
            <a:off x="857174" y="1873226"/>
            <a:ext cx="10544654" cy="3293209"/>
          </a:xfrm>
          <a:prstGeom prst="rect">
            <a:avLst/>
          </a:prstGeom>
          <a:noFill/>
        </p:spPr>
        <p:txBody>
          <a:bodyPr wrap="square" rtlCol="0">
            <a:spAutoFit/>
          </a:bodyPr>
          <a:lstStyle/>
          <a:p>
            <a:pPr>
              <a:buFont typeface="Arial" panose="020B0604020202020204" pitchFamily="34" charset="0"/>
              <a:buChar char="•"/>
            </a:pPr>
            <a:r>
              <a:rPr lang="en-US" sz="1600" b="1">
                <a:solidFill>
                  <a:srgbClr val="02427E"/>
                </a:solidFill>
                <a:latin typeface="Calibri" panose="020F0502020204030204"/>
              </a:rPr>
              <a:t>A New Look and Improved Navigation: </a:t>
            </a:r>
            <a:r>
              <a:rPr lang="en-US" sz="1600">
                <a:solidFill>
                  <a:srgbClr val="02427E"/>
                </a:solidFill>
                <a:latin typeface="Calibri" panose="020F0502020204030204"/>
              </a:rPr>
              <a:t>We’ve transformed several pages with updated design features, making it </a:t>
            </a:r>
            <a:r>
              <a:rPr lang="en-US" sz="1600">
                <a:solidFill>
                  <a:srgbClr val="02427E"/>
                </a:solidFill>
              </a:rPr>
              <a:t>easier to find the information and tools you need</a:t>
            </a:r>
            <a:r>
              <a:rPr lang="en-US" sz="1600">
                <a:solidFill>
                  <a:srgbClr val="02427E"/>
                </a:solidFill>
                <a:latin typeface="Calibri" panose="020F0502020204030204"/>
              </a:rPr>
              <a:t>.</a:t>
            </a:r>
          </a:p>
          <a:p>
            <a:pPr>
              <a:buFont typeface="Arial" panose="020B0604020202020204" pitchFamily="34" charset="0"/>
              <a:buChar char="•"/>
            </a:pPr>
            <a:endParaRPr lang="en-US" sz="1600">
              <a:solidFill>
                <a:srgbClr val="02427E"/>
              </a:solidFill>
              <a:latin typeface="Calibri" panose="020F0502020204030204"/>
            </a:endParaRPr>
          </a:p>
          <a:p>
            <a:pPr>
              <a:buFont typeface="Arial" panose="020B0604020202020204" pitchFamily="34" charset="0"/>
              <a:buChar char="•"/>
            </a:pPr>
            <a:r>
              <a:rPr lang="en-US" sz="1600" b="1">
                <a:solidFill>
                  <a:srgbClr val="02427E"/>
                </a:solidFill>
                <a:latin typeface="Calibri" panose="020F0502020204030204" pitchFamily="34" charset="0"/>
              </a:rPr>
              <a:t>Resources for Providers:</a:t>
            </a:r>
            <a:r>
              <a:rPr lang="en-US" sz="1600">
                <a:solidFill>
                  <a:srgbClr val="02427E"/>
                </a:solidFill>
                <a:latin typeface="Calibri" panose="020F0502020204030204" pitchFamily="34" charset="0"/>
              </a:rPr>
              <a:t> All the essential information for providers is now conveniently located on the </a:t>
            </a:r>
            <a:r>
              <a:rPr lang="en-US" sz="1600" u="sng">
                <a:solidFill>
                  <a:srgbClr val="02427E"/>
                </a:solidFill>
                <a:latin typeface="Calibri" panose="020F0502020204030204" pitchFamily="34" charset="0"/>
                <a:hlinkClick r:id="rId4">
                  <a:extLst>
                    <a:ext uri="{A12FA001-AC4F-418D-AE19-62706E023703}">
                      <ahyp:hlinkClr xmlns:ahyp="http://schemas.microsoft.com/office/drawing/2018/hyperlinkcolor" val="tx"/>
                    </a:ext>
                  </a:extLst>
                </a:hlinkClick>
              </a:rPr>
              <a:t>Immunization Information for Providers page</a:t>
            </a:r>
            <a:r>
              <a:rPr lang="en-US" sz="1600">
                <a:solidFill>
                  <a:srgbClr val="02427E"/>
                </a:solidFill>
                <a:latin typeface="Calibri" panose="020F0502020204030204" pitchFamily="34" charset="0"/>
              </a:rPr>
              <a:t>, including your most accessed resources.</a:t>
            </a:r>
          </a:p>
          <a:p>
            <a:pPr>
              <a:buFont typeface="Arial" panose="020B0604020202020204" pitchFamily="34" charset="0"/>
              <a:buChar char="•"/>
            </a:pPr>
            <a:endParaRPr lang="en-US" sz="1600">
              <a:solidFill>
                <a:srgbClr val="02427E"/>
              </a:solidFill>
              <a:latin typeface="Calibri" panose="020F0502020204030204" pitchFamily="34" charset="0"/>
            </a:endParaRPr>
          </a:p>
          <a:p>
            <a:pPr>
              <a:buFont typeface="Arial" panose="020B0604020202020204" pitchFamily="34" charset="0"/>
              <a:buChar char="•"/>
            </a:pPr>
            <a:r>
              <a:rPr lang="en-US" sz="1600" b="1">
                <a:solidFill>
                  <a:srgbClr val="02427E"/>
                </a:solidFill>
                <a:latin typeface="Calibri" panose="020F0502020204030204" pitchFamily="34" charset="0"/>
              </a:rPr>
              <a:t>What’s Next: </a:t>
            </a:r>
            <a:r>
              <a:rPr lang="en-US" sz="1600">
                <a:solidFill>
                  <a:srgbClr val="02427E"/>
                </a:solidFill>
                <a:latin typeface="Calibri" panose="020F0502020204030204" pitchFamily="34" charset="0"/>
              </a:rPr>
              <a:t>The next phase of our design </a:t>
            </a:r>
            <a:r>
              <a:rPr lang="en-US" sz="1600">
                <a:solidFill>
                  <a:srgbClr val="02427E"/>
                </a:solidFill>
              </a:rPr>
              <a:t>focuses on </a:t>
            </a:r>
            <a:r>
              <a:rPr lang="en-US" sz="1600">
                <a:solidFill>
                  <a:srgbClr val="02427E"/>
                </a:solidFill>
                <a:latin typeface="Calibri" panose="020F0502020204030204" pitchFamily="34" charset="0"/>
              </a:rPr>
              <a:t>updating the website content to ensure you have access to </a:t>
            </a:r>
            <a:r>
              <a:rPr lang="en-US" sz="1600" b="1">
                <a:solidFill>
                  <a:srgbClr val="02427E"/>
                </a:solidFill>
                <a:latin typeface="Calibri" panose="020F0502020204030204" pitchFamily="34" charset="0"/>
              </a:rPr>
              <a:t>accurate</a:t>
            </a:r>
            <a:r>
              <a:rPr lang="en-US" sz="1600">
                <a:solidFill>
                  <a:srgbClr val="02427E"/>
                </a:solidFill>
                <a:latin typeface="Calibri" panose="020F0502020204030204" pitchFamily="34" charset="0"/>
              </a:rPr>
              <a:t> and </a:t>
            </a:r>
            <a:r>
              <a:rPr lang="en-US" sz="1600" b="1">
                <a:solidFill>
                  <a:srgbClr val="02427E"/>
                </a:solidFill>
                <a:latin typeface="Calibri" panose="020F0502020204030204" pitchFamily="34" charset="0"/>
              </a:rPr>
              <a:t>up-to-date</a:t>
            </a:r>
            <a:r>
              <a:rPr lang="en-US" sz="1600">
                <a:solidFill>
                  <a:srgbClr val="02427E"/>
                </a:solidFill>
                <a:latin typeface="Calibri" panose="020F0502020204030204" pitchFamily="34" charset="0"/>
              </a:rPr>
              <a:t> information. </a:t>
            </a:r>
          </a:p>
          <a:p>
            <a:pPr>
              <a:buFont typeface="Arial" panose="020B0604020202020204" pitchFamily="34" charset="0"/>
              <a:buChar char="•"/>
            </a:pPr>
            <a:endParaRPr lang="en-US" sz="1600">
              <a:solidFill>
                <a:srgbClr val="02427E"/>
              </a:solidFill>
              <a:latin typeface="Calibri" panose="020F0502020204030204" pitchFamily="34" charset="0"/>
            </a:endParaRPr>
          </a:p>
          <a:p>
            <a:pPr>
              <a:buFont typeface="Arial" panose="020B0604020202020204" pitchFamily="34" charset="0"/>
              <a:buChar char="•"/>
            </a:pPr>
            <a:r>
              <a:rPr lang="en-US" sz="1600">
                <a:solidFill>
                  <a:srgbClr val="02427E"/>
                </a:solidFill>
                <a:latin typeface="Calibri" panose="020F0502020204030204" pitchFamily="34" charset="0"/>
              </a:rPr>
              <a:t>Visit our site today!</a:t>
            </a:r>
            <a:r>
              <a:rPr lang="en-US" sz="1600">
                <a:solidFill>
                  <a:srgbClr val="02427E"/>
                </a:solidFill>
                <a:hlinkClick r:id="rId5">
                  <a:extLst>
                    <a:ext uri="{A12FA001-AC4F-418D-AE19-62706E023703}">
                      <ahyp:hlinkClr xmlns:ahyp="http://schemas.microsoft.com/office/drawing/2018/hyperlinkcolor" val="tx"/>
                    </a:ext>
                  </a:extLst>
                </a:hlinkClick>
              </a:rPr>
              <a:t> NC Immunization Branch | Division of Public Health</a:t>
            </a:r>
            <a:endParaRPr lang="en-US" sz="1600">
              <a:solidFill>
                <a:srgbClr val="02427E"/>
              </a:solidFill>
              <a:latin typeface="Calibri" panose="020F0502020204030204" pitchFamily="34" charset="0"/>
            </a:endParaRPr>
          </a:p>
          <a:p>
            <a:pPr>
              <a:buFont typeface="Arial" panose="020B0604020202020204" pitchFamily="34" charset="0"/>
              <a:buChar char="•"/>
            </a:pPr>
            <a:endParaRPr lang="en-US" sz="1200">
              <a:solidFill>
                <a:srgbClr val="000000"/>
              </a:solidFill>
              <a:latin typeface="Calibri" panose="020F0502020204030204" pitchFamily="34" charset="0"/>
            </a:endParaRPr>
          </a:p>
          <a:p>
            <a:pPr>
              <a:buFont typeface="Arial" panose="020B0604020202020204" pitchFamily="34" charset="0"/>
              <a:buChar char="•"/>
            </a:pPr>
            <a:endParaRPr lang="en-US" sz="1200">
              <a:solidFill>
                <a:srgbClr val="000000"/>
              </a:solidFill>
              <a:latin typeface="Calibri" panose="020F0502020204030204" pitchFamily="34" charset="0"/>
            </a:endParaRPr>
          </a:p>
          <a:p>
            <a:pPr>
              <a:buFont typeface="Arial" panose="020B0604020202020204" pitchFamily="34" charset="0"/>
              <a:buChar char="•"/>
            </a:pPr>
            <a:endParaRPr lang="en-US" sz="1200">
              <a:solidFill>
                <a:prstClr val="black"/>
              </a:solidFill>
              <a:latin typeface="Calibri" panose="020F0502020204030204"/>
            </a:endParaRPr>
          </a:p>
          <a:p>
            <a:endParaRPr lang="en-US" sz="1200">
              <a:solidFill>
                <a:prstClr val="black"/>
              </a:solidFill>
              <a:latin typeface="Calibri" panose="020F0502020204030204"/>
            </a:endParaRPr>
          </a:p>
        </p:txBody>
      </p:sp>
      <p:pic>
        <p:nvPicPr>
          <p:cNvPr id="10" name="Picture 9">
            <a:extLst>
              <a:ext uri="{FF2B5EF4-FFF2-40B4-BE49-F238E27FC236}">
                <a16:creationId xmlns:a16="http://schemas.microsoft.com/office/drawing/2014/main" id="{CF810B53-96E1-C112-DCB6-A529E7D5353C}"/>
              </a:ext>
            </a:extLst>
          </p:cNvPr>
          <p:cNvPicPr>
            <a:picLocks noChangeAspect="1"/>
          </p:cNvPicPr>
          <p:nvPr/>
        </p:nvPicPr>
        <p:blipFill>
          <a:blip r:embed="rId6"/>
          <a:srcRect t="2793" b="8864"/>
          <a:stretch/>
        </p:blipFill>
        <p:spPr>
          <a:xfrm>
            <a:off x="1618636" y="4462509"/>
            <a:ext cx="8954729" cy="2395491"/>
          </a:xfrm>
          <a:prstGeom prst="rect">
            <a:avLst/>
          </a:prstGeom>
        </p:spPr>
      </p:pic>
      <p:grpSp>
        <p:nvGrpSpPr>
          <p:cNvPr id="12" name="Group 11">
            <a:extLst>
              <a:ext uri="{FF2B5EF4-FFF2-40B4-BE49-F238E27FC236}">
                <a16:creationId xmlns:a16="http://schemas.microsoft.com/office/drawing/2014/main" id="{C775325F-00DE-C2D1-191D-86391C2C99B6}"/>
              </a:ext>
            </a:extLst>
          </p:cNvPr>
          <p:cNvGrpSpPr/>
          <p:nvPr/>
        </p:nvGrpSpPr>
        <p:grpSpPr>
          <a:xfrm>
            <a:off x="9393937" y="3504441"/>
            <a:ext cx="2547583" cy="829195"/>
            <a:chOff x="23833737" y="3231346"/>
            <a:chExt cx="5888568" cy="1799911"/>
          </a:xfrm>
        </p:grpSpPr>
        <p:sp>
          <p:nvSpPr>
            <p:cNvPr id="13" name="Rectangle: Rounded Corners 12">
              <a:extLst>
                <a:ext uri="{FF2B5EF4-FFF2-40B4-BE49-F238E27FC236}">
                  <a16:creationId xmlns:a16="http://schemas.microsoft.com/office/drawing/2014/main" id="{119FD251-A0D1-EB0F-34DD-D305C70418AD}"/>
                </a:ext>
              </a:extLst>
            </p:cNvPr>
            <p:cNvSpPr/>
            <p:nvPr/>
          </p:nvSpPr>
          <p:spPr>
            <a:xfrm>
              <a:off x="23833737" y="3886976"/>
              <a:ext cx="5888568" cy="1144281"/>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Box 13">
              <a:extLst>
                <a:ext uri="{FF2B5EF4-FFF2-40B4-BE49-F238E27FC236}">
                  <a16:creationId xmlns:a16="http://schemas.microsoft.com/office/drawing/2014/main" id="{DC42F9B8-AFE6-F0D7-B3CB-18EB7821CC72}"/>
                </a:ext>
              </a:extLst>
            </p:cNvPr>
            <p:cNvSpPr txBox="1"/>
            <p:nvPr/>
          </p:nvSpPr>
          <p:spPr>
            <a:xfrm>
              <a:off x="24115785" y="3231346"/>
              <a:ext cx="5324470" cy="1714606"/>
            </a:xfrm>
            <a:prstGeom prst="rect">
              <a:avLst/>
            </a:prstGeom>
            <a:noFill/>
          </p:spPr>
          <p:txBody>
            <a:bodyPr wrap="square" rtlCol="0">
              <a:spAutoFit/>
            </a:bodyPr>
            <a:lstStyle/>
            <a:p>
              <a:endParaRPr lang="en-US" sz="2133">
                <a:solidFill>
                  <a:srgbClr val="001F56"/>
                </a:solidFill>
                <a:hlinkClick r:id="rId7"/>
              </a:endParaRPr>
            </a:p>
            <a:p>
              <a:r>
                <a:rPr lang="en-US" sz="1200">
                  <a:solidFill>
                    <a:srgbClr val="001F56"/>
                  </a:solidFill>
                  <a:hlinkClick r:id="rId7"/>
                </a:rPr>
                <a:t>March 7, 2025</a:t>
              </a:r>
              <a:r>
                <a:rPr lang="en-US" sz="1200" baseline="30000">
                  <a:solidFill>
                    <a:srgbClr val="001F56"/>
                  </a:solidFill>
                  <a:hlinkClick r:id="rId7"/>
                </a:rPr>
                <a:t>, </a:t>
              </a:r>
              <a:r>
                <a:rPr lang="en-US" sz="1200">
                  <a:solidFill>
                    <a:srgbClr val="001F56"/>
                  </a:solidFill>
                  <a:hlinkClick r:id="rId7"/>
                </a:rPr>
                <a:t>Newly Designed Website: Communication</a:t>
              </a:r>
              <a:endParaRPr lang="en-US" sz="1200">
                <a:solidFill>
                  <a:srgbClr val="001F56"/>
                </a:solidFill>
              </a:endParaRPr>
            </a:p>
          </p:txBody>
        </p:sp>
      </p:grpSp>
    </p:spTree>
    <p:extLst>
      <p:ext uri="{BB962C8B-B14F-4D97-AF65-F5344CB8AC3E}">
        <p14:creationId xmlns:p14="http://schemas.microsoft.com/office/powerpoint/2010/main" val="412159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50E0C6-C26F-8EC7-3FC7-87262E7E74D3}"/>
              </a:ext>
            </a:extLst>
          </p:cNvPr>
          <p:cNvSpPr/>
          <p:nvPr/>
        </p:nvSpPr>
        <p:spPr>
          <a:xfrm>
            <a:off x="0" y="-2495"/>
            <a:ext cx="12192000" cy="6858000"/>
          </a:xfrm>
          <a:prstGeom prst="rect">
            <a:avLst/>
          </a:prstGeom>
          <a:gradFill flip="none" rotWithShape="1">
            <a:gsLst>
              <a:gs pos="0">
                <a:srgbClr val="02427E">
                  <a:shade val="30000"/>
                  <a:satMod val="115000"/>
                </a:srgbClr>
              </a:gs>
              <a:gs pos="50000">
                <a:srgbClr val="02427E">
                  <a:shade val="67500"/>
                  <a:satMod val="115000"/>
                </a:srgbClr>
              </a:gs>
              <a:gs pos="100000">
                <a:srgbClr val="02427E">
                  <a:shade val="100000"/>
                  <a:satMod val="115000"/>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1">
            <a:extLst>
              <a:ext uri="{FF2B5EF4-FFF2-40B4-BE49-F238E27FC236}">
                <a16:creationId xmlns:a16="http://schemas.microsoft.com/office/drawing/2014/main" id="{41207DCC-D662-3C86-920A-961E40919F46}"/>
              </a:ext>
            </a:extLst>
          </p:cNvPr>
          <p:cNvSpPr txBox="1"/>
          <p:nvPr/>
        </p:nvSpPr>
        <p:spPr>
          <a:xfrm>
            <a:off x="823141" y="272875"/>
            <a:ext cx="10106891" cy="1200329"/>
          </a:xfrm>
          <a:prstGeom prst="rect">
            <a:avLst/>
          </a:prstGeom>
          <a:noFill/>
        </p:spPr>
        <p:txBody>
          <a:bodyPr wrap="square" rtlCol="0">
            <a:spAutoFit/>
          </a:bodyPr>
          <a:lstStyle/>
          <a:p>
            <a:pPr algn="ctr"/>
            <a:r>
              <a:rPr lang="en-US" sz="3600" b="1" dirty="0">
                <a:solidFill>
                  <a:schemeClr val="bg1"/>
                </a:solidFill>
              </a:rPr>
              <a:t>2024-2025 Respiratory Season Vaccine Numbers</a:t>
            </a:r>
          </a:p>
        </p:txBody>
      </p:sp>
      <p:cxnSp>
        <p:nvCxnSpPr>
          <p:cNvPr id="4" name="Straight Connector 3">
            <a:extLst>
              <a:ext uri="{FF2B5EF4-FFF2-40B4-BE49-F238E27FC236}">
                <a16:creationId xmlns:a16="http://schemas.microsoft.com/office/drawing/2014/main" id="{9F4E0DD4-9F02-BBA4-1C0C-04B9D94EDC8D}"/>
              </a:ext>
            </a:extLst>
          </p:cNvPr>
          <p:cNvCxnSpPr>
            <a:cxnSpLocks/>
          </p:cNvCxnSpPr>
          <p:nvPr/>
        </p:nvCxnSpPr>
        <p:spPr>
          <a:xfrm>
            <a:off x="1623391" y="993913"/>
            <a:ext cx="859403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AAE533-BDF0-BB3C-2B3C-7093FB9C0F10}"/>
              </a:ext>
            </a:extLst>
          </p:cNvPr>
          <p:cNvSpPr txBox="1"/>
          <p:nvPr/>
        </p:nvSpPr>
        <p:spPr>
          <a:xfrm>
            <a:off x="731430" y="2838126"/>
            <a:ext cx="6179733" cy="1733488"/>
          </a:xfrm>
          <a:prstGeom prst="rect">
            <a:avLst/>
          </a:prstGeom>
          <a:noFill/>
        </p:spPr>
        <p:txBody>
          <a:bodyPr wrap="square" rtlCol="0">
            <a:spAutoFit/>
          </a:bodyPr>
          <a:lstStyle/>
          <a:p>
            <a:r>
              <a:rPr lang="en-US" sz="2133">
                <a:solidFill>
                  <a:schemeClr val="bg1"/>
                </a:solidFill>
              </a:rPr>
              <a:t>•  </a:t>
            </a:r>
            <a:r>
              <a:rPr lang="en-US" sz="2133" b="1">
                <a:solidFill>
                  <a:schemeClr val="bg1"/>
                </a:solidFill>
              </a:rPr>
              <a:t>1,024,379 </a:t>
            </a:r>
            <a:r>
              <a:rPr lang="en-US" sz="2133">
                <a:solidFill>
                  <a:schemeClr val="bg1"/>
                </a:solidFill>
              </a:rPr>
              <a:t>COVID-19 doses have been administered</a:t>
            </a:r>
          </a:p>
          <a:p>
            <a:r>
              <a:rPr lang="en-US" sz="2133">
                <a:solidFill>
                  <a:schemeClr val="bg1"/>
                </a:solidFill>
              </a:rPr>
              <a:t>•  </a:t>
            </a:r>
            <a:r>
              <a:rPr lang="en-US" sz="2133" b="1">
                <a:solidFill>
                  <a:schemeClr val="bg1"/>
                </a:solidFill>
              </a:rPr>
              <a:t>2,359,598</a:t>
            </a:r>
            <a:r>
              <a:rPr lang="en-US" sz="2133">
                <a:solidFill>
                  <a:schemeClr val="bg1"/>
                </a:solidFill>
              </a:rPr>
              <a:t> flu doses administered*</a:t>
            </a:r>
          </a:p>
          <a:p>
            <a:r>
              <a:rPr lang="en-US" sz="2133">
                <a:solidFill>
                  <a:schemeClr val="bg1"/>
                </a:solidFill>
              </a:rPr>
              <a:t>•  </a:t>
            </a:r>
            <a:r>
              <a:rPr lang="en-US" sz="2133" b="1">
                <a:solidFill>
                  <a:schemeClr val="bg1"/>
                </a:solidFill>
              </a:rPr>
              <a:t>131,391</a:t>
            </a:r>
            <a:r>
              <a:rPr lang="en-US" sz="2133">
                <a:solidFill>
                  <a:schemeClr val="bg1"/>
                </a:solidFill>
              </a:rPr>
              <a:t> adult RSV doses administered</a:t>
            </a:r>
          </a:p>
          <a:p>
            <a:r>
              <a:rPr lang="en-US" sz="2133">
                <a:solidFill>
                  <a:schemeClr val="bg1"/>
                </a:solidFill>
              </a:rPr>
              <a:t>•  </a:t>
            </a:r>
            <a:r>
              <a:rPr lang="en-US" sz="2133" b="1">
                <a:solidFill>
                  <a:schemeClr val="bg1"/>
                </a:solidFill>
              </a:rPr>
              <a:t>46,823 </a:t>
            </a:r>
            <a:r>
              <a:rPr lang="en-US" sz="2133">
                <a:solidFill>
                  <a:schemeClr val="bg1"/>
                </a:solidFill>
              </a:rPr>
              <a:t>pediatric RSV doses administered</a:t>
            </a:r>
          </a:p>
        </p:txBody>
      </p:sp>
      <p:sp>
        <p:nvSpPr>
          <p:cNvPr id="10" name="TextBox 9">
            <a:extLst>
              <a:ext uri="{FF2B5EF4-FFF2-40B4-BE49-F238E27FC236}">
                <a16:creationId xmlns:a16="http://schemas.microsoft.com/office/drawing/2014/main" id="{034BF25D-D9EA-BB1C-0354-12CD4A2A6A81}"/>
              </a:ext>
            </a:extLst>
          </p:cNvPr>
          <p:cNvSpPr txBox="1"/>
          <p:nvPr/>
        </p:nvSpPr>
        <p:spPr>
          <a:xfrm>
            <a:off x="731430" y="1363281"/>
            <a:ext cx="11012556" cy="830997"/>
          </a:xfrm>
          <a:prstGeom prst="rect">
            <a:avLst/>
          </a:prstGeom>
          <a:noFill/>
        </p:spPr>
        <p:txBody>
          <a:bodyPr wrap="square" rtlCol="0">
            <a:spAutoFit/>
          </a:bodyPr>
          <a:lstStyle/>
          <a:p>
            <a:r>
              <a:rPr lang="en-US" sz="2400">
                <a:solidFill>
                  <a:schemeClr val="bg1"/>
                </a:solidFill>
              </a:rPr>
              <a:t>Thanks to your dedication, we’ve seen substantial progress in vaccination efforts.</a:t>
            </a:r>
            <a:br>
              <a:rPr lang="en-US" sz="2400">
                <a:solidFill>
                  <a:schemeClr val="bg1"/>
                </a:solidFill>
              </a:rPr>
            </a:br>
            <a:r>
              <a:rPr lang="en-US" sz="2400">
                <a:solidFill>
                  <a:schemeClr val="bg1"/>
                </a:solidFill>
              </a:rPr>
              <a:t>As of March 3, 2025, we are proud to share the following vaccination totals: </a:t>
            </a:r>
          </a:p>
        </p:txBody>
      </p:sp>
      <p:sp>
        <p:nvSpPr>
          <p:cNvPr id="11" name="TextBox 10">
            <a:extLst>
              <a:ext uri="{FF2B5EF4-FFF2-40B4-BE49-F238E27FC236}">
                <a16:creationId xmlns:a16="http://schemas.microsoft.com/office/drawing/2014/main" id="{015677C4-C022-853C-D939-957F39ECDEDE}"/>
              </a:ext>
            </a:extLst>
          </p:cNvPr>
          <p:cNvSpPr txBox="1"/>
          <p:nvPr/>
        </p:nvSpPr>
        <p:spPr>
          <a:xfrm>
            <a:off x="823141" y="4906398"/>
            <a:ext cx="5074385" cy="1241622"/>
          </a:xfrm>
          <a:prstGeom prst="rect">
            <a:avLst/>
          </a:prstGeom>
          <a:noFill/>
        </p:spPr>
        <p:txBody>
          <a:bodyPr wrap="square" rtlCol="0">
            <a:spAutoFit/>
          </a:bodyPr>
          <a:lstStyle/>
          <a:p>
            <a:r>
              <a:rPr lang="en-US" sz="1867">
                <a:solidFill>
                  <a:schemeClr val="bg1"/>
                </a:solidFill>
              </a:rPr>
              <a:t>*Note that NC pharmacies are not required to report flu doses to the NC Immunization Registry (NCIR), so these totals reflect only those reported into the registry. </a:t>
            </a:r>
          </a:p>
        </p:txBody>
      </p:sp>
      <p:pic>
        <p:nvPicPr>
          <p:cNvPr id="16" name="Picture 15" descr="A picture containing person, indoor, wall&#10;&#10;Description automatically generated">
            <a:extLst>
              <a:ext uri="{FF2B5EF4-FFF2-40B4-BE49-F238E27FC236}">
                <a16:creationId xmlns:a16="http://schemas.microsoft.com/office/drawing/2014/main" id="{2FA5B0C9-14CA-2A82-5302-5F419A64D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263" y="3387158"/>
            <a:ext cx="6084999" cy="3215415"/>
          </a:xfrm>
          <a:prstGeom prst="rect">
            <a:avLst/>
          </a:prstGeom>
          <a:ln>
            <a:noFill/>
          </a:ln>
          <a:effectLst>
            <a:softEdge rad="112500"/>
          </a:effectLst>
        </p:spPr>
      </p:pic>
    </p:spTree>
    <p:extLst>
      <p:ext uri="{BB962C8B-B14F-4D97-AF65-F5344CB8AC3E}">
        <p14:creationId xmlns:p14="http://schemas.microsoft.com/office/powerpoint/2010/main" val="31797313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GSK ">
  <a:themeElements>
    <a:clrScheme name="GSK 2017 4">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extLst>
    <a:ext uri="{05A4C25C-085E-4340-85A3-A5531E510DB2}">
      <thm15:themeFamily xmlns:thm15="http://schemas.microsoft.com/office/thememl/2012/main" name="GSK_16x9 PowerPoint_V1_20170629" id="{B8F049B3-8A91-4FD3-B156-B44F80C0BC27}" vid="{B103CDC2-14D8-4A5C-86DD-96EA2A18BF34}"/>
    </a:ext>
  </a:extLst>
</a:theme>
</file>

<file path=ppt/theme/theme3.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9D2B6C07955A49BE2436863524FE23" ma:contentTypeVersion="13" ma:contentTypeDescription="Create a new document." ma:contentTypeScope="" ma:versionID="d181a01598b92f9581d418a004cd8e8e">
  <xsd:schema xmlns:xsd="http://www.w3.org/2001/XMLSchema" xmlns:xs="http://www.w3.org/2001/XMLSchema" xmlns:p="http://schemas.microsoft.com/office/2006/metadata/properties" xmlns:ns3="f501b0db-916b-4675-9c19-7592125da5f2" xmlns:ns4="3e262f27-ffdd-4080-9a87-d065f02b1979" targetNamespace="http://schemas.microsoft.com/office/2006/metadata/properties" ma:root="true" ma:fieldsID="32ec636e06219151a84e3ecc0c3088f2" ns3:_="" ns4:_="">
    <xsd:import namespace="f501b0db-916b-4675-9c19-7592125da5f2"/>
    <xsd:import namespace="3e262f27-ffdd-4080-9a87-d065f02b197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01b0db-916b-4675-9c19-7592125da5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262f27-ffdd-4080-9a87-d065f02b197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sisl xmlns:xsi="http://www.w3.org/2001/XMLSchema-instance" xmlns:xsd="http://www.w3.org/2001/XMLSchema" xmlns="http://www.boldonjames.com/2008/01/sie/internal/label" sislVersion="0" policy="a10f9ac0-5937-4b4f-b459-96aedd9ed2c5" origin="userSelected">
  <element uid="9920fcc9-9f43-4d43-9e3e-b98a219cfd55" value=""/>
</sisl>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6377402-DB49-4F1C-98A0-15D1DA508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01b0db-916b-4675-9c19-7592125da5f2"/>
    <ds:schemaRef ds:uri="3e262f27-ffdd-4080-9a87-d065f02b19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2CE832-5C93-4C9D-9FB2-5087C3C09F98}">
  <ds:schemaRefs>
    <ds:schemaRef ds:uri="http://www.w3.org/2001/XMLSchema"/>
    <ds:schemaRef ds:uri="http://www.boldonjames.com/2008/01/sie/internal/label"/>
  </ds:schemaRefs>
</ds:datastoreItem>
</file>

<file path=customXml/itemProps3.xml><?xml version="1.0" encoding="utf-8"?>
<ds:datastoreItem xmlns:ds="http://schemas.openxmlformats.org/officeDocument/2006/customXml" ds:itemID="{9EBB5944-B424-4C6C-8C11-B9DA59672954}">
  <ds:schemaRefs>
    <ds:schemaRef ds:uri="http://schemas.microsoft.com/sharepoint/v3/contenttype/forms"/>
  </ds:schemaRefs>
</ds:datastoreItem>
</file>

<file path=customXml/itemProps4.xml><?xml version="1.0" encoding="utf-8"?>
<ds:datastoreItem xmlns:ds="http://schemas.openxmlformats.org/officeDocument/2006/customXml" ds:itemID="{1A0FE34D-217A-426D-8CF2-9E598C4DB8E8}">
  <ds:schemaRefs>
    <ds:schemaRef ds:uri="http://purl.org/dc/terms/"/>
    <ds:schemaRef ds:uri="http://purl.org/dc/dcmitype/"/>
    <ds:schemaRef ds:uri="http://schemas.microsoft.com/office/2006/documentManagement/types"/>
    <ds:schemaRef ds:uri="f501b0db-916b-4675-9c19-7592125da5f2"/>
    <ds:schemaRef ds:uri="http://purl.org/dc/elements/1.1/"/>
    <ds:schemaRef ds:uri="http://www.w3.org/XML/1998/namespace"/>
    <ds:schemaRef ds:uri="http://schemas.microsoft.com/office/infopath/2007/PartnerControls"/>
    <ds:schemaRef ds:uri="3e262f27-ffdd-4080-9a87-d065f02b1979"/>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6728</TotalTime>
  <Words>937</Words>
  <Application>Microsoft Office PowerPoint</Application>
  <PresentationFormat>Widescreen</PresentationFormat>
  <Paragraphs>127</Paragraphs>
  <Slides>20</Slides>
  <Notes>13</Notes>
  <HiddenSlides>0</HiddenSlides>
  <MMClips>0</MMClips>
  <ScaleCrop>false</ScaleCrop>
  <HeadingPairs>
    <vt:vector size="8" baseType="variant">
      <vt:variant>
        <vt:lpstr>Fonts Used</vt:lpstr>
      </vt:variant>
      <vt:variant>
        <vt:i4>16</vt:i4>
      </vt:variant>
      <vt:variant>
        <vt:lpstr>Theme</vt:lpstr>
      </vt:variant>
      <vt:variant>
        <vt:i4>6</vt:i4>
      </vt:variant>
      <vt:variant>
        <vt:lpstr>Embedded OLE Servers</vt:lpstr>
      </vt:variant>
      <vt:variant>
        <vt:i4>1</vt:i4>
      </vt:variant>
      <vt:variant>
        <vt:lpstr>Slide Titles</vt:lpstr>
      </vt:variant>
      <vt:variant>
        <vt:i4>20</vt:i4>
      </vt:variant>
    </vt:vector>
  </HeadingPairs>
  <TitlesOfParts>
    <vt:vector size="43" baseType="lpstr">
      <vt:lpstr>Aptos</vt:lpstr>
      <vt:lpstr>Arial</vt:lpstr>
      <vt:lpstr>Calibri</vt:lpstr>
      <vt:lpstr>Calibri (MS)</vt:lpstr>
      <vt:lpstr>Calibri (MS) Bold</vt:lpstr>
      <vt:lpstr>Century Gothic</vt:lpstr>
      <vt:lpstr>Courier New</vt:lpstr>
      <vt:lpstr>EYInterstate</vt:lpstr>
      <vt:lpstr>Franklin Gothic Demi Cond</vt:lpstr>
      <vt:lpstr>Franklin Gothic Medium</vt:lpstr>
      <vt:lpstr>Franklin Gothic Medium Cond</vt:lpstr>
      <vt:lpstr>Gotham Bold</vt:lpstr>
      <vt:lpstr>Helvetica</vt:lpstr>
      <vt:lpstr>Tw Cen MT</vt:lpstr>
      <vt:lpstr>Wingdings</vt:lpstr>
      <vt:lpstr>Wingdings 3</vt:lpstr>
      <vt:lpstr>Ion Boardroom</vt:lpstr>
      <vt:lpstr>GSK </vt:lpstr>
      <vt:lpstr>3_Office Theme</vt:lpstr>
      <vt:lpstr>5_Office Theme</vt:lpstr>
      <vt:lpstr>6_Office Theme</vt:lpstr>
      <vt:lpstr>7_Office Theme</vt:lpstr>
      <vt:lpstr>think-cell Slide</vt:lpstr>
      <vt:lpstr>March 2025 NCIC Membership Meeting  March 11th, 2025  Rachael Baartmans, MPH  Brandon Young, Ph. D.  </vt:lpstr>
      <vt:lpstr>Welcome Members</vt:lpstr>
      <vt:lpstr>Agenda</vt:lpstr>
      <vt:lpstr>NCIC Update</vt:lpstr>
      <vt:lpstr>HPV Task Force Update</vt:lpstr>
      <vt:lpstr>DHHS Immunization Update</vt:lpstr>
      <vt:lpstr>PowerPoint Presentation</vt:lpstr>
      <vt:lpstr>PowerPoint Presentation</vt:lpstr>
      <vt:lpstr>PowerPoint Presentation</vt:lpstr>
      <vt:lpstr>VFC Provider Finder: Coming Soon! </vt:lpstr>
      <vt:lpstr>Relaunching the North Carolina Immunization Advisory Committee (NCIAC)</vt:lpstr>
      <vt:lpstr>Consequences of Low Immunization Rates </vt:lpstr>
      <vt:lpstr>PowerPoint Presentation</vt:lpstr>
      <vt:lpstr>H5 Influenza Update   Brandon Young PhD MSL  CSL Seqirus</vt:lpstr>
      <vt:lpstr>H5N1: RESERVOIRS AND TRANSMISSION</vt:lpstr>
      <vt:lpstr>DETECTIONS IN ANIMALS</vt:lpstr>
      <vt:lpstr>H5N1 Distribution in Wild Birds</vt:lpstr>
      <vt:lpstr>H5N1 Confirmed Human Cases</vt:lpstr>
      <vt:lpstr>Manufacturer Updates</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Have you connected to Audio?</dc:title>
  <dc:creator>Dawn Wilson</dc:creator>
  <cp:lastModifiedBy>Mcduffie, Josh</cp:lastModifiedBy>
  <cp:revision>99</cp:revision>
  <dcterms:created xsi:type="dcterms:W3CDTF">2020-11-17T13:34:36Z</dcterms:created>
  <dcterms:modified xsi:type="dcterms:W3CDTF">2025-03-28T17:09:32Z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d18ae12e-8e46-4919-93bd-33b15762c962</vt:lpwstr>
  </property>
  <property fmtid="{D5CDD505-2E9C-101B-9397-08002B2CF9AE}" pid="3" name="bjDocumentLabelXML">
    <vt:lpwstr>&lt;?xml version="1.0" encoding="us-ascii"?&gt;&lt;sisl xmlns:xsi="http://www.w3.org/2001/XMLSchema-instance" xmlns:xsd="http://www.w3.org/2001/XMLSchema" sislVersion="0" policy="a10f9ac0-5937-4b4f-b459-96aedd9ed2c5" origin="userSelected" xmlns="http://www.boldonj</vt:lpwstr>
  </property>
  <property fmtid="{D5CDD505-2E9C-101B-9397-08002B2CF9AE}" pid="4" name="bjDocumentLabelXML-0">
    <vt:lpwstr>ames.com/2008/01/sie/internal/label"&gt;&lt;element uid="9920fcc9-9f43-4d43-9e3e-b98a219cfd55" value="" /&gt;&lt;/sisl&gt;</vt:lpwstr>
  </property>
  <property fmtid="{D5CDD505-2E9C-101B-9397-08002B2CF9AE}" pid="5" name="bjDocumentSecurityLabel">
    <vt:lpwstr>Not Classified</vt:lpwstr>
  </property>
  <property fmtid="{D5CDD505-2E9C-101B-9397-08002B2CF9AE}" pid="6" name="bjSaver">
    <vt:lpwstr>C+/ERYqFeDUZ093M+4g91R3JoyhGefcg</vt:lpwstr>
  </property>
  <property fmtid="{D5CDD505-2E9C-101B-9397-08002B2CF9AE}" pid="7" name="ContentTypeId">
    <vt:lpwstr>0x0101003C9D2B6C07955A49BE2436863524FE23</vt:lpwstr>
  </property>
  <property fmtid="{D5CDD505-2E9C-101B-9397-08002B2CF9AE}" pid="8" name="MSIP_Label_e81acc0d-dcc4-4dc9-a2c5-be70b05a2fe6_Enabled">
    <vt:lpwstr>true</vt:lpwstr>
  </property>
  <property fmtid="{D5CDD505-2E9C-101B-9397-08002B2CF9AE}" pid="9" name="MSIP_Label_e81acc0d-dcc4-4dc9-a2c5-be70b05a2fe6_SetDate">
    <vt:lpwstr>2021-06-15T18:10:35Z</vt:lpwstr>
  </property>
  <property fmtid="{D5CDD505-2E9C-101B-9397-08002B2CF9AE}" pid="10" name="MSIP_Label_e81acc0d-dcc4-4dc9-a2c5-be70b05a2fe6_Method">
    <vt:lpwstr>Privileged</vt:lpwstr>
  </property>
  <property fmtid="{D5CDD505-2E9C-101B-9397-08002B2CF9AE}" pid="11" name="MSIP_Label_e81acc0d-dcc4-4dc9-a2c5-be70b05a2fe6_Name">
    <vt:lpwstr>e81acc0d-dcc4-4dc9-a2c5-be70b05a2fe6</vt:lpwstr>
  </property>
  <property fmtid="{D5CDD505-2E9C-101B-9397-08002B2CF9AE}" pid="12" name="MSIP_Label_e81acc0d-dcc4-4dc9-a2c5-be70b05a2fe6_SiteId">
    <vt:lpwstr>a00de4ec-48a8-43a6-be74-e31274e2060d</vt:lpwstr>
  </property>
  <property fmtid="{D5CDD505-2E9C-101B-9397-08002B2CF9AE}" pid="13" name="MSIP_Label_e81acc0d-dcc4-4dc9-a2c5-be70b05a2fe6_ActionId">
    <vt:lpwstr>0c473157-7a35-4932-8b54-38517bc28e2a</vt:lpwstr>
  </property>
  <property fmtid="{D5CDD505-2E9C-101B-9397-08002B2CF9AE}" pid="14" name="MSIP_Label_e81acc0d-dcc4-4dc9-a2c5-be70b05a2fe6_ContentBits">
    <vt:lpwstr>0</vt:lpwstr>
  </property>
  <property fmtid="{D5CDD505-2E9C-101B-9397-08002B2CF9AE}" pid="15" name="_NewReviewCycle">
    <vt:lpwstr/>
  </property>
  <property fmtid="{D5CDD505-2E9C-101B-9397-08002B2CF9AE}" pid="16" name="ArticulateGUID">
    <vt:lpwstr>AA4CF364-527C-4DA6-BA09-3E2803542D32</vt:lpwstr>
  </property>
  <property fmtid="{D5CDD505-2E9C-101B-9397-08002B2CF9AE}" pid="17" name="ArticulatePath">
    <vt:lpwstr>NCIC PPT Template</vt:lpwstr>
  </property>
</Properties>
</file>