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09" r:id="rId5"/>
    <p:sldMasterId id="2147483713" r:id="rId6"/>
  </p:sldMasterIdLst>
  <p:notesMasterIdLst>
    <p:notesMasterId r:id="rId23"/>
  </p:notesMasterIdLst>
  <p:handoutMasterIdLst>
    <p:handoutMasterId r:id="rId24"/>
  </p:handoutMasterIdLst>
  <p:sldIdLst>
    <p:sldId id="520" r:id="rId7"/>
    <p:sldId id="2147469647" r:id="rId8"/>
    <p:sldId id="2146850058" r:id="rId9"/>
    <p:sldId id="2146850055" r:id="rId10"/>
    <p:sldId id="2147469646" r:id="rId11"/>
    <p:sldId id="2146850057" r:id="rId12"/>
    <p:sldId id="2146850056" r:id="rId13"/>
    <p:sldId id="2146850049" r:id="rId14"/>
    <p:sldId id="2146850043" r:id="rId15"/>
    <p:sldId id="2146850044" r:id="rId16"/>
    <p:sldId id="2146850048" r:id="rId17"/>
    <p:sldId id="533" r:id="rId18"/>
    <p:sldId id="2146850045" r:id="rId19"/>
    <p:sldId id="2146850060" r:id="rId20"/>
    <p:sldId id="535" r:id="rId21"/>
    <p:sldId id="2146850050" r:id="rId2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B3300-354E-C2E7-33B1-12E274A210D6}" name="Carla Stancil" initials="CS" userId="S::Carla.Stancil@dhhs.nc.gov::29a1208e-3212-420c-bbf7-8d5596931f9e" providerId="AD"/>
  <p188:author id="{A20B3A76-F8C5-75BD-5CA1-E4FB65F456E4}" name="Meadows, Beth" initials="MB" userId="S::beth.meadows@dhhs.nc.gov::75b702a9-83e0-4374-8268-e89660dd8b4d" providerId="AD"/>
  <p188:author id="{AFAE8FCB-0163-8096-2663-C74DA0163A62}" name="Myers, Jenny K" initials="JM" userId="S::jenny.myers@dhhs.nc.gov::f6bfe31e-8831-4982-9a49-c919f1a3d6d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520D5-1DA6-4561-8F1D-DBAD548FA07B}" v="128" dt="2024-08-19T13:39:15.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2034" y="15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8/26/2024</a:t>
            </a:fld>
            <a:endParaRPr lang="en-US"/>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8/26/2024</a:t>
            </a:fld>
            <a:endParaRPr lang="en-US"/>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source</a:t>
            </a: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a:p>
        </p:txBody>
      </p:sp>
    </p:spTree>
    <p:extLst>
      <p:ext uri="{BB962C8B-B14F-4D97-AF65-F5344CB8AC3E}">
        <p14:creationId xmlns:p14="http://schemas.microsoft.com/office/powerpoint/2010/main" val="357217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https://www.newamerica.org/better-life-lab/blog/rural-north-carolinians-face-disproportionately-long-travel-distances-to-health-care/ </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a:p>
        </p:txBody>
      </p:sp>
    </p:spTree>
    <p:extLst>
      <p:ext uri="{BB962C8B-B14F-4D97-AF65-F5344CB8AC3E}">
        <p14:creationId xmlns:p14="http://schemas.microsoft.com/office/powerpoint/2010/main" val="364112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National Immunization Survey continues to observe disparities in coverage by race, ethnicity, socioeconomic status, insurance status, education level, etc. </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a:p>
        </p:txBody>
      </p:sp>
    </p:spTree>
    <p:extLst>
      <p:ext uri="{BB962C8B-B14F-4D97-AF65-F5344CB8AC3E}">
        <p14:creationId xmlns:p14="http://schemas.microsoft.com/office/powerpoint/2010/main" val="219005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100 counties spanning from the coast to the mountains</a:t>
            </a:r>
          </a:p>
          <a:p>
            <a:r>
              <a:rPr lang="en-US"/>
              <a:t>86 local health departments (several districts covering multiple counties)</a:t>
            </a:r>
          </a:p>
          <a:p>
            <a:r>
              <a:rPr lang="en-US"/>
              <a:t>Very diverse state geographically and culturally </a:t>
            </a:r>
          </a:p>
          <a:p>
            <a:r>
              <a:rPr lang="en-US"/>
              <a:t>Large urban counties and many rural counties, some in between</a:t>
            </a:r>
          </a:p>
          <a:p>
            <a:r>
              <a:rPr lang="en-US"/>
              <a:t>A lot of variation in coverage, vaccine hesitant and anti-vax populations, politics, etc. </a:t>
            </a:r>
          </a:p>
          <a:p>
            <a:r>
              <a:rPr lang="en-US"/>
              <a:t>Different messaging is needed in different areas – root causes for low coverage tend to vary. In some areas it may be access (hours of operation, lower provider county), other areas it may be higher rates of vaccine hesitancy, etc. </a:t>
            </a:r>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a:p>
        </p:txBody>
      </p:sp>
    </p:spTree>
    <p:extLst>
      <p:ext uri="{BB962C8B-B14F-4D97-AF65-F5344CB8AC3E}">
        <p14:creationId xmlns:p14="http://schemas.microsoft.com/office/powerpoint/2010/main" val="407254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a:p>
        </p:txBody>
      </p:sp>
    </p:spTree>
    <p:extLst>
      <p:ext uri="{BB962C8B-B14F-4D97-AF65-F5344CB8AC3E}">
        <p14:creationId xmlns:p14="http://schemas.microsoft.com/office/powerpoint/2010/main" val="4244735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operationalize this strategy, custom county-specific coverage reports were created for each county to guide discussion around immunization equity</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36077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Comprehensive vaccine equity toolkit was developed to train IQIP consultants and provider staff. </a:t>
            </a:r>
          </a:p>
        </p:txBody>
      </p:sp>
      <p:sp>
        <p:nvSpPr>
          <p:cNvPr id="4" name="Slide Number Placeholder 3"/>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1915920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131682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ith conference logo">
    <p:spTree>
      <p:nvGrpSpPr>
        <p:cNvPr id="1" name=""/>
        <p:cNvGrpSpPr/>
        <p:nvPr/>
      </p:nvGrpSpPr>
      <p:grpSpPr>
        <a:xfrm>
          <a:off x="0" y="0"/>
          <a:ext cx="0" cy="0"/>
          <a:chOff x="0" y="0"/>
          <a:chExt cx="0" cy="0"/>
        </a:xfrm>
      </p:grpSpPr>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A62D-BD7B-4322-A04F-1AE3701A024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121A1F6-2699-46B5-8B48-4B00A2842D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7B836-2DD2-4305-82A5-8D67D305B68A}"/>
              </a:ext>
            </a:extLst>
          </p:cNvPr>
          <p:cNvSpPr>
            <a:spLocks noGrp="1"/>
          </p:cNvSpPr>
          <p:nvPr>
            <p:ph type="dt" sz="half" idx="10"/>
          </p:nvPr>
        </p:nvSpPr>
        <p:spPr/>
        <p:txBody>
          <a:bodyPr/>
          <a:lstStyle/>
          <a:p>
            <a:fld id="{1B4C98FB-1A96-436E-87DF-EF93460AD49F}" type="datetimeFigureOut">
              <a:rPr lang="en-US" smtClean="0"/>
              <a:t>8/26/2024</a:t>
            </a:fld>
            <a:endParaRPr lang="en-US"/>
          </a:p>
        </p:txBody>
      </p:sp>
      <p:sp>
        <p:nvSpPr>
          <p:cNvPr id="5" name="Footer Placeholder 4">
            <a:extLst>
              <a:ext uri="{FF2B5EF4-FFF2-40B4-BE49-F238E27FC236}">
                <a16:creationId xmlns:a16="http://schemas.microsoft.com/office/drawing/2014/main" id="{14A6B34C-79B6-43EA-B8AC-8D66BADBF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9E6A4-08B9-4BD5-A9B4-E21F10DB18B9}"/>
              </a:ext>
            </a:extLst>
          </p:cNvPr>
          <p:cNvSpPr>
            <a:spLocks noGrp="1"/>
          </p:cNvSpPr>
          <p:nvPr>
            <p:ph type="sldNum" sz="quarter" idx="12"/>
          </p:nvPr>
        </p:nvSpPr>
        <p:spPr/>
        <p:txBody>
          <a:bodyPr/>
          <a:lstStyle/>
          <a:p>
            <a:fld id="{E52F713D-D923-40A5-A6A3-8C75F77974CA}" type="slidenum">
              <a:rPr lang="en-US" smtClean="0"/>
              <a:t>‹#›</a:t>
            </a:fld>
            <a:endParaRPr lang="en-US"/>
          </a:p>
        </p:txBody>
      </p:sp>
    </p:spTree>
    <p:extLst>
      <p:ext uri="{BB962C8B-B14F-4D97-AF65-F5344CB8AC3E}">
        <p14:creationId xmlns:p14="http://schemas.microsoft.com/office/powerpoint/2010/main" val="198764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1195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17873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1180166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87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060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Slide - TableChart">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119ED25D-12D1-4E20-BB8E-207AB3CC3A2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13676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32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447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62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318E7CBE-11E9-9595-F559-DFF3F4A7CAD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7" y="2051009"/>
            <a:ext cx="1862603" cy="2020824"/>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7" y="2051009"/>
            <a:ext cx="5774267" cy="2020824"/>
          </a:xfrm>
        </p:spPr>
        <p:txBody>
          <a:bodyPr anchor="ctr">
            <a:noAutofit/>
          </a:bodyPr>
          <a:lstStyle>
            <a:lvl1pPr marL="0" indent="0">
              <a:buNone/>
              <a:defRPr sz="2700" baseline="0">
                <a:latin typeface="Franklin Gothic Demi Cond" panose="020B07060304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2768597" y="4071833"/>
            <a:ext cx="5774267" cy="948752"/>
          </a:xfrm>
        </p:spPr>
        <p:txBody>
          <a:bodyPr anchor="b">
            <a:noAutofit/>
          </a:bodyPr>
          <a:lstStyle>
            <a:lvl1pPr marL="0" indent="0">
              <a:lnSpc>
                <a:spcPct val="100000"/>
              </a:lnSpc>
              <a:spcBef>
                <a:spcPts val="0"/>
              </a:spcBef>
              <a:buNone/>
              <a:defRPr sz="2100" baseline="0">
                <a:latin typeface="Franklin Gothic Demi Cond" panose="020B07060304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2768597" y="5020585"/>
            <a:ext cx="5774267" cy="488226"/>
          </a:xfrm>
        </p:spPr>
        <p:txBody>
          <a:bodyPr anchor="b">
            <a:normAutofit/>
          </a:bodyPr>
          <a:lstStyle>
            <a:lvl1pPr marL="0" indent="0">
              <a:buNone/>
              <a:defRPr sz="1800" baseline="0">
                <a:latin typeface="Franklin Gothic Demi Cond" panose="020B0706030402020204" pitchFamily="34" charset="0"/>
              </a:defRPr>
            </a:lvl1pPr>
          </a:lstStyle>
          <a:p>
            <a:pPr lvl="0"/>
            <a:r>
              <a:rPr lang="en-US"/>
              <a:t>Click to Add Date</a:t>
            </a:r>
          </a:p>
        </p:txBody>
      </p:sp>
    </p:spTree>
    <p:extLst>
      <p:ext uri="{BB962C8B-B14F-4D97-AF65-F5344CB8AC3E}">
        <p14:creationId xmlns:p14="http://schemas.microsoft.com/office/powerpoint/2010/main" val="326813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91" r:id="rId6"/>
    <p:sldLayoutId id="2147483692" r:id="rId7"/>
    <p:sldLayoutId id="2147483681" r:id="rId8"/>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628650" y="6356353"/>
            <a:ext cx="5486400" cy="365125"/>
          </a:xfrm>
          <a:prstGeom prst="rect">
            <a:avLst/>
          </a:prstGeom>
        </p:spPr>
        <p:txBody>
          <a:bodyPr vert="horz" lIns="91440" tIns="45720" rIns="91440" bIns="45720" rtlCol="0" anchor="ctr"/>
          <a:lstStyle>
            <a:lvl1pPr algn="l">
              <a:defRPr sz="750">
                <a:solidFill>
                  <a:schemeClr val="tx1"/>
                </a:solidFill>
                <a:latin typeface="Franklin Gothic Demi Cond" panose="020B0706030402020204" pitchFamily="34" charset="0"/>
              </a:defRPr>
            </a:lvl1pPr>
          </a:lstStyle>
          <a:p>
            <a:r>
              <a:rPr lang="en-US"/>
              <a:t>MEDICAID TRANSFORMATION PROGRAM STATUS REPORT | NOVEMBER 30, 2018</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750">
                <a:solidFill>
                  <a:schemeClr val="tx1"/>
                </a:solidFill>
                <a:latin typeface="Franklin Gothic Demi Cond" panose="020B07060304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227336249"/>
      </p:ext>
    </p:extLst>
  </p:cSld>
  <p:clrMap bg1="lt1" tx1="dk1" bg2="lt2" tx2="dk2" accent1="accent1" accent2="accent2" accent3="accent3" accent4="accent4" accent5="accent5" accent6="accent6" hlink="hlink" folHlink="folHlink"/>
  <p:sldLayoutIdLst>
    <p:sldLayoutId id="2147483710" r:id="rId1"/>
    <p:sldLayoutId id="2147483712" r:id="rId2"/>
  </p:sldLayoutIdLst>
  <p:hf sldNum="0" hdr="0" ftr="0" dt="0"/>
  <p:txStyles>
    <p:titleStyle>
      <a:lvl1pPr algn="l" defTabSz="514350" rtl="0" eaLnBrk="1" latinLnBrk="0" hangingPunct="1">
        <a:lnSpc>
          <a:spcPct val="90000"/>
        </a:lnSpc>
        <a:spcBef>
          <a:spcPct val="0"/>
        </a:spcBef>
        <a:buNone/>
        <a:defRPr sz="2700" kern="1200">
          <a:solidFill>
            <a:srgbClr val="002060"/>
          </a:solidFill>
          <a:latin typeface="Franklin Gothic Demi Cond" panose="020B0706030402020204" pitchFamily="34" charset="0"/>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kern="1200">
          <a:solidFill>
            <a:schemeClr val="tx1"/>
          </a:solidFill>
          <a:latin typeface="Franklin Gothic Medium" panose="020B0603020102020204" pitchFamily="34"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500" kern="1200">
          <a:solidFill>
            <a:schemeClr val="tx1"/>
          </a:solidFill>
          <a:latin typeface="Franklin Gothic Medium" panose="020B0603020102020204" pitchFamily="34"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870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ata.cdc.gov/stories/s/Vaccine-Hesitancy-for-COVID-19/cnd2-a6zw"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www.ncdhhs.gov/mpox-equity-report-update/download?attach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vaccines/vaxview/index.html%20/"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immunization.dph.ncdhhs.gov/schools/kindergartendashboard.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ncdhhs.gov/dhhs-strategic-plan-2024-2026/download?attachment"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8FABCC-895B-34E1-0AEA-D4AB9EC5EBE0}"/>
              </a:ext>
            </a:extLst>
          </p:cNvPr>
          <p:cNvSpPr>
            <a:spLocks noGrp="1"/>
          </p:cNvSpPr>
          <p:nvPr>
            <p:ph type="body" sz="quarter" idx="10"/>
          </p:nvPr>
        </p:nvSpPr>
        <p:spPr>
          <a:xfrm>
            <a:off x="419492" y="2563423"/>
            <a:ext cx="8305014" cy="2020824"/>
          </a:xfrm>
        </p:spPr>
        <p:txBody>
          <a:bodyPr/>
          <a:lstStyle/>
          <a:p>
            <a:pPr algn="ctr"/>
            <a:r>
              <a:rPr lang="en-US"/>
              <a:t>Health Equity IQIP Strategy: </a:t>
            </a:r>
          </a:p>
          <a:p>
            <a:pPr algn="ctr"/>
            <a:r>
              <a:rPr lang="en-US" i="1">
                <a:solidFill>
                  <a:schemeClr val="accent2"/>
                </a:solidFill>
              </a:rPr>
              <a:t>Address Health Disparities in Immunization Coverage</a:t>
            </a:r>
          </a:p>
        </p:txBody>
      </p:sp>
      <p:sp>
        <p:nvSpPr>
          <p:cNvPr id="4" name="Text Placeholder 3">
            <a:extLst>
              <a:ext uri="{FF2B5EF4-FFF2-40B4-BE49-F238E27FC236}">
                <a16:creationId xmlns:a16="http://schemas.microsoft.com/office/drawing/2014/main" id="{CDD2F4E2-FB2C-3032-E1C5-6F2EDC610C8C}"/>
              </a:ext>
            </a:extLst>
          </p:cNvPr>
          <p:cNvSpPr>
            <a:spLocks noGrp="1"/>
          </p:cNvSpPr>
          <p:nvPr>
            <p:ph type="body" sz="quarter" idx="12"/>
          </p:nvPr>
        </p:nvSpPr>
        <p:spPr>
          <a:xfrm>
            <a:off x="1297858" y="5005633"/>
            <a:ext cx="6794090" cy="708968"/>
          </a:xfrm>
        </p:spPr>
        <p:txBody>
          <a:bodyPr>
            <a:noAutofit/>
          </a:bodyPr>
          <a:lstStyle/>
          <a:p>
            <a:pPr algn="ctr"/>
            <a:r>
              <a:rPr lang="en-US" sz="1800"/>
              <a:t>North Carolina Immunization Coalition </a:t>
            </a:r>
          </a:p>
          <a:p>
            <a:pPr algn="ctr"/>
            <a:r>
              <a:rPr lang="en-US" sz="1800"/>
              <a:t>August 20</a:t>
            </a:r>
            <a:r>
              <a:rPr lang="en-US" sz="1800" baseline="30000"/>
              <a:t>th</a:t>
            </a:r>
            <a:r>
              <a:rPr lang="en-US" sz="1800"/>
              <a:t>, 2024</a:t>
            </a:r>
          </a:p>
        </p:txBody>
      </p:sp>
      <p:pic>
        <p:nvPicPr>
          <p:cNvPr id="6" name="Picture 5">
            <a:extLst>
              <a:ext uri="{FF2B5EF4-FFF2-40B4-BE49-F238E27FC236}">
                <a16:creationId xmlns:a16="http://schemas.microsoft.com/office/drawing/2014/main" id="{12C96A1F-2D46-95E2-3C44-C3A7E76A0B77}"/>
              </a:ext>
            </a:extLst>
          </p:cNvPr>
          <p:cNvPicPr>
            <a:picLocks noChangeAspect="1"/>
          </p:cNvPicPr>
          <p:nvPr/>
        </p:nvPicPr>
        <p:blipFill>
          <a:blip r:embed="rId2"/>
          <a:stretch>
            <a:fillRect/>
          </a:stretch>
        </p:blipFill>
        <p:spPr>
          <a:xfrm>
            <a:off x="2944988" y="851460"/>
            <a:ext cx="3254022" cy="1501270"/>
          </a:xfrm>
          <a:prstGeom prst="rect">
            <a:avLst/>
          </a:prstGeom>
        </p:spPr>
      </p:pic>
    </p:spTree>
    <p:extLst>
      <p:ext uri="{BB962C8B-B14F-4D97-AF65-F5344CB8AC3E}">
        <p14:creationId xmlns:p14="http://schemas.microsoft.com/office/powerpoint/2010/main" val="266512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6367-FC72-E087-7FA7-7E4F53BF3C5D}"/>
              </a:ext>
            </a:extLst>
          </p:cNvPr>
          <p:cNvSpPr>
            <a:spLocks noGrp="1"/>
          </p:cNvSpPr>
          <p:nvPr>
            <p:ph type="title"/>
          </p:nvPr>
        </p:nvSpPr>
        <p:spPr>
          <a:xfrm>
            <a:off x="0" y="0"/>
            <a:ext cx="8727311" cy="548640"/>
          </a:xfrm>
        </p:spPr>
        <p:txBody>
          <a:bodyPr/>
          <a:lstStyle/>
          <a:p>
            <a:r>
              <a:rPr lang="en-US"/>
              <a:t>County-specific Vaccine Coverage Reports</a:t>
            </a:r>
          </a:p>
        </p:txBody>
      </p:sp>
      <p:pic>
        <p:nvPicPr>
          <p:cNvPr id="6" name="Picture 5">
            <a:extLst>
              <a:ext uri="{FF2B5EF4-FFF2-40B4-BE49-F238E27FC236}">
                <a16:creationId xmlns:a16="http://schemas.microsoft.com/office/drawing/2014/main" id="{871748ED-F86F-43F2-6B50-40386A88AD02}"/>
              </a:ext>
            </a:extLst>
          </p:cNvPr>
          <p:cNvPicPr>
            <a:picLocks noChangeAspect="1"/>
          </p:cNvPicPr>
          <p:nvPr/>
        </p:nvPicPr>
        <p:blipFill>
          <a:blip r:embed="rId3"/>
          <a:stretch>
            <a:fillRect/>
          </a:stretch>
        </p:blipFill>
        <p:spPr>
          <a:xfrm>
            <a:off x="254643" y="682574"/>
            <a:ext cx="5924242" cy="565923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AE4BA5C-DDCC-EEC5-2B6D-8D600D1B91CE}"/>
              </a:ext>
            </a:extLst>
          </p:cNvPr>
          <p:cNvSpPr txBox="1"/>
          <p:nvPr/>
        </p:nvSpPr>
        <p:spPr>
          <a:xfrm>
            <a:off x="6567948" y="2210765"/>
            <a:ext cx="2321409" cy="2308324"/>
          </a:xfrm>
          <a:prstGeom prst="rect">
            <a:avLst/>
          </a:prstGeom>
          <a:noFill/>
        </p:spPr>
        <p:txBody>
          <a:bodyPr wrap="square" rtlCol="0">
            <a:spAutoFit/>
          </a:bodyPr>
          <a:lstStyle/>
          <a:p>
            <a:pPr algn="ctr"/>
            <a:r>
              <a:rPr lang="en-US"/>
              <a:t>County-specific coverage reports are used to guide discussion with providers around health equity in their practice and community. </a:t>
            </a:r>
          </a:p>
        </p:txBody>
      </p:sp>
    </p:spTree>
    <p:extLst>
      <p:ext uri="{BB962C8B-B14F-4D97-AF65-F5344CB8AC3E}">
        <p14:creationId xmlns:p14="http://schemas.microsoft.com/office/powerpoint/2010/main" val="243111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A3A5-4D56-6427-3B5D-A6895F112FA7}"/>
              </a:ext>
            </a:extLst>
          </p:cNvPr>
          <p:cNvSpPr>
            <a:spLocks noGrp="1"/>
          </p:cNvSpPr>
          <p:nvPr>
            <p:ph type="title"/>
          </p:nvPr>
        </p:nvSpPr>
        <p:spPr>
          <a:xfrm>
            <a:off x="0" y="-2632"/>
            <a:ext cx="7843267" cy="548640"/>
          </a:xfrm>
        </p:spPr>
        <p:txBody>
          <a:bodyPr/>
          <a:lstStyle/>
          <a:p>
            <a:r>
              <a:rPr lang="en-US"/>
              <a:t>Vaccine Equity Toolkit and Resources</a:t>
            </a:r>
          </a:p>
        </p:txBody>
      </p:sp>
      <p:pic>
        <p:nvPicPr>
          <p:cNvPr id="6" name="Picture 5">
            <a:extLst>
              <a:ext uri="{FF2B5EF4-FFF2-40B4-BE49-F238E27FC236}">
                <a16:creationId xmlns:a16="http://schemas.microsoft.com/office/drawing/2014/main" id="{9E2CAEC7-E41F-DBE3-144F-25207405AB60}"/>
              </a:ext>
            </a:extLst>
          </p:cNvPr>
          <p:cNvPicPr>
            <a:picLocks noChangeAspect="1"/>
          </p:cNvPicPr>
          <p:nvPr/>
        </p:nvPicPr>
        <p:blipFill>
          <a:blip r:embed="rId3"/>
          <a:stretch>
            <a:fillRect/>
          </a:stretch>
        </p:blipFill>
        <p:spPr>
          <a:xfrm>
            <a:off x="160255" y="777821"/>
            <a:ext cx="3695307" cy="206661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E5666EF-5413-AD84-BE01-796127B40C50}"/>
              </a:ext>
            </a:extLst>
          </p:cNvPr>
          <p:cNvPicPr>
            <a:picLocks noChangeAspect="1"/>
          </p:cNvPicPr>
          <p:nvPr/>
        </p:nvPicPr>
        <p:blipFill>
          <a:blip r:embed="rId4"/>
          <a:stretch>
            <a:fillRect/>
          </a:stretch>
        </p:blipFill>
        <p:spPr>
          <a:xfrm>
            <a:off x="1932494" y="1719456"/>
            <a:ext cx="3695307" cy="2077362"/>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EF191EB-82AA-CFDF-1144-256E6F7EB4B2}"/>
              </a:ext>
            </a:extLst>
          </p:cNvPr>
          <p:cNvPicPr>
            <a:picLocks noChangeAspect="1"/>
          </p:cNvPicPr>
          <p:nvPr/>
        </p:nvPicPr>
        <p:blipFill>
          <a:blip r:embed="rId5"/>
          <a:stretch>
            <a:fillRect/>
          </a:stretch>
        </p:blipFill>
        <p:spPr>
          <a:xfrm>
            <a:off x="5914881" y="556187"/>
            <a:ext cx="3068864" cy="3201196"/>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22BB57E-D473-5DFE-A22F-248D5AB8E970}"/>
              </a:ext>
            </a:extLst>
          </p:cNvPr>
          <p:cNvPicPr>
            <a:picLocks noChangeAspect="1"/>
          </p:cNvPicPr>
          <p:nvPr/>
        </p:nvPicPr>
        <p:blipFill>
          <a:blip r:embed="rId6"/>
          <a:stretch>
            <a:fillRect/>
          </a:stretch>
        </p:blipFill>
        <p:spPr>
          <a:xfrm>
            <a:off x="84842" y="3540715"/>
            <a:ext cx="3933813" cy="219078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A30F9929-540A-9216-612D-B162B8942941}"/>
              </a:ext>
            </a:extLst>
          </p:cNvPr>
          <p:cNvPicPr>
            <a:picLocks noChangeAspect="1"/>
          </p:cNvPicPr>
          <p:nvPr/>
        </p:nvPicPr>
        <p:blipFill>
          <a:blip r:embed="rId7"/>
          <a:stretch>
            <a:fillRect/>
          </a:stretch>
        </p:blipFill>
        <p:spPr>
          <a:xfrm>
            <a:off x="4157220" y="4003116"/>
            <a:ext cx="4089805" cy="2298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917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854B98-D65F-2A8A-C120-AA4FE8E15F7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98429539-6578-3A3B-9A33-73E9EEC4A888}"/>
              </a:ext>
            </a:extLst>
          </p:cNvPr>
          <p:cNvSpPr txBox="1"/>
          <p:nvPr/>
        </p:nvSpPr>
        <p:spPr>
          <a:xfrm>
            <a:off x="233652" y="880751"/>
            <a:ext cx="5610557" cy="520142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b="0" i="0">
                <a:solidFill>
                  <a:srgbClr val="000000"/>
                </a:solidFill>
                <a:effectLst/>
              </a:rPr>
              <a:t>Educate staff on the principles of health equity and raise awareness of county-specific disparities in immunization coverage </a:t>
            </a:r>
          </a:p>
          <a:p>
            <a:pPr marL="285750" indent="-285750">
              <a:spcAft>
                <a:spcPts val="1200"/>
              </a:spcAft>
              <a:buFont typeface="Arial" panose="020B0604020202020204" pitchFamily="34" charset="0"/>
              <a:buChar char="•"/>
            </a:pPr>
            <a:r>
              <a:rPr lang="en-US" sz="1600" b="0" i="0">
                <a:solidFill>
                  <a:srgbClr val="000000"/>
                </a:solidFill>
                <a:effectLst/>
              </a:rPr>
              <a:t>Implement processes to routinely and uniformly collect race and ethnicity data from patients and document in the NCIR </a:t>
            </a:r>
          </a:p>
          <a:p>
            <a:pPr marL="285750" indent="-285750">
              <a:spcAft>
                <a:spcPts val="1200"/>
              </a:spcAft>
              <a:buFont typeface="Arial" panose="020B0604020202020204" pitchFamily="34" charset="0"/>
              <a:buChar char="•"/>
            </a:pPr>
            <a:r>
              <a:rPr lang="en-US" sz="1600" b="0" i="0">
                <a:solidFill>
                  <a:srgbClr val="000000"/>
                </a:solidFill>
                <a:effectLst/>
              </a:rPr>
              <a:t>Actively explore barriers to immunization with patients and provide resources if available</a:t>
            </a:r>
          </a:p>
          <a:p>
            <a:pPr marL="285750" indent="-285750">
              <a:spcAft>
                <a:spcPts val="1200"/>
              </a:spcAft>
              <a:buFont typeface="Arial" panose="020B0604020202020204" pitchFamily="34" charset="0"/>
              <a:buChar char="•"/>
            </a:pPr>
            <a:r>
              <a:rPr lang="en-US" sz="1600" b="0" i="0">
                <a:solidFill>
                  <a:srgbClr val="000000"/>
                </a:solidFill>
                <a:effectLst/>
              </a:rPr>
              <a:t>Ensure that resources available to patients represent demographics of your patient population </a:t>
            </a:r>
          </a:p>
          <a:p>
            <a:pPr marL="285750" indent="-285750">
              <a:spcAft>
                <a:spcPts val="1200"/>
              </a:spcAft>
              <a:buFont typeface="Arial" panose="020B0604020202020204" pitchFamily="34" charset="0"/>
              <a:buChar char="•"/>
            </a:pPr>
            <a:r>
              <a:rPr lang="en-US" sz="1600" b="0" i="0">
                <a:solidFill>
                  <a:srgbClr val="000000"/>
                </a:solidFill>
                <a:effectLst/>
              </a:rPr>
              <a:t>Partner with community organizations (including your LHD) to recruit unvaccinated patients in underserved populations </a:t>
            </a:r>
          </a:p>
          <a:p>
            <a:pPr marL="285750" indent="-285750">
              <a:spcAft>
                <a:spcPts val="1200"/>
              </a:spcAft>
              <a:buFont typeface="Arial" panose="020B0604020202020204" pitchFamily="34" charset="0"/>
              <a:buChar char="•"/>
            </a:pPr>
            <a:r>
              <a:rPr lang="en-US" sz="1600" b="0" i="0">
                <a:solidFill>
                  <a:srgbClr val="000000"/>
                </a:solidFill>
                <a:effectLst/>
              </a:rPr>
              <a:t>Seek to have an inclusive workforce representative of your patient’s community (build trust, understanding of target population) </a:t>
            </a:r>
          </a:p>
          <a:p>
            <a:pPr marL="285750" indent="-285750">
              <a:spcAft>
                <a:spcPts val="1200"/>
              </a:spcAft>
              <a:buFont typeface="Arial" panose="020B0604020202020204" pitchFamily="34" charset="0"/>
              <a:buChar char="•"/>
            </a:pPr>
            <a:r>
              <a:rPr lang="en-US" sz="1600">
                <a:solidFill>
                  <a:srgbClr val="000000"/>
                </a:solidFill>
              </a:rPr>
              <a:t>Other</a:t>
            </a:r>
            <a:endParaRPr lang="en-US" sz="1600"/>
          </a:p>
        </p:txBody>
      </p:sp>
      <p:sp>
        <p:nvSpPr>
          <p:cNvPr id="8" name="Title 1">
            <a:extLst>
              <a:ext uri="{FF2B5EF4-FFF2-40B4-BE49-F238E27FC236}">
                <a16:creationId xmlns:a16="http://schemas.microsoft.com/office/drawing/2014/main" id="{92319CE4-52B0-CBBB-05CA-FF7EDA31E9C3}"/>
              </a:ext>
            </a:extLst>
          </p:cNvPr>
          <p:cNvSpPr txBox="1">
            <a:spLocks/>
          </p:cNvSpPr>
          <p:nvPr/>
        </p:nvSpPr>
        <p:spPr>
          <a:xfrm>
            <a:off x="0" y="0"/>
            <a:ext cx="8715737" cy="548640"/>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Custom Strategy Action Items:</a:t>
            </a:r>
          </a:p>
        </p:txBody>
      </p:sp>
      <p:pic>
        <p:nvPicPr>
          <p:cNvPr id="17" name="Picture 16">
            <a:extLst>
              <a:ext uri="{FF2B5EF4-FFF2-40B4-BE49-F238E27FC236}">
                <a16:creationId xmlns:a16="http://schemas.microsoft.com/office/drawing/2014/main" id="{9BD91A19-DFEE-CE98-879D-98E9F8FC1496}"/>
              </a:ext>
            </a:extLst>
          </p:cNvPr>
          <p:cNvPicPr>
            <a:picLocks noChangeAspect="1"/>
          </p:cNvPicPr>
          <p:nvPr/>
        </p:nvPicPr>
        <p:blipFill>
          <a:blip r:embed="rId3"/>
          <a:stretch>
            <a:fillRect/>
          </a:stretch>
        </p:blipFill>
        <p:spPr>
          <a:xfrm>
            <a:off x="6014497" y="1183083"/>
            <a:ext cx="2895851" cy="1348857"/>
          </a:xfrm>
          <a:prstGeom prst="rect">
            <a:avLst/>
          </a:prstGeom>
          <a:ln>
            <a:noFill/>
          </a:ln>
          <a:effectLst>
            <a:outerShdw blurRad="292100" dist="139700" dir="2700000" algn="tl" rotWithShape="0">
              <a:srgbClr val="333333">
                <a:alpha val="65000"/>
              </a:srgbClr>
            </a:outerShdw>
          </a:effectLst>
        </p:spPr>
      </p:pic>
      <p:sp>
        <p:nvSpPr>
          <p:cNvPr id="2" name="Star: 5 Points 1">
            <a:extLst>
              <a:ext uri="{FF2B5EF4-FFF2-40B4-BE49-F238E27FC236}">
                <a16:creationId xmlns:a16="http://schemas.microsoft.com/office/drawing/2014/main" id="{7225FF37-4E3F-3821-AE48-1BCCFDA95876}"/>
              </a:ext>
            </a:extLst>
          </p:cNvPr>
          <p:cNvSpPr/>
          <p:nvPr/>
        </p:nvSpPr>
        <p:spPr>
          <a:xfrm>
            <a:off x="1465310" y="1387537"/>
            <a:ext cx="311085" cy="273378"/>
          </a:xfrm>
          <a:prstGeom prst="star5">
            <a:avLst/>
          </a:prstGeom>
          <a:solidFill>
            <a:schemeClr val="accent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urse Urges Historic, Rural, Black ...">
            <a:extLst>
              <a:ext uri="{FF2B5EF4-FFF2-40B4-BE49-F238E27FC236}">
                <a16:creationId xmlns:a16="http://schemas.microsoft.com/office/drawing/2014/main" id="{8C360D39-0E76-39B2-43FB-CC17B901D9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287" y="2744640"/>
            <a:ext cx="2457450" cy="186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4B449422-4A15-5660-EAFB-BE4B93E1F595}"/>
              </a:ext>
            </a:extLst>
          </p:cNvPr>
          <p:cNvSpPr/>
          <p:nvPr/>
        </p:nvSpPr>
        <p:spPr>
          <a:xfrm>
            <a:off x="1465309" y="2258562"/>
            <a:ext cx="311085" cy="273378"/>
          </a:xfrm>
          <a:prstGeom prst="star5">
            <a:avLst/>
          </a:prstGeom>
          <a:solidFill>
            <a:schemeClr val="accent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B6A9CFF0-9171-C974-00F5-88BCA6864A9C}"/>
              </a:ext>
            </a:extLst>
          </p:cNvPr>
          <p:cNvSpPr/>
          <p:nvPr/>
        </p:nvSpPr>
        <p:spPr>
          <a:xfrm>
            <a:off x="1635845" y="4418310"/>
            <a:ext cx="311085" cy="273378"/>
          </a:xfrm>
          <a:prstGeom prst="star5">
            <a:avLst/>
          </a:prstGeom>
          <a:solidFill>
            <a:schemeClr val="accent6"/>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61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1B4D7-790B-9203-A941-66A49FB5FA5B}"/>
              </a:ext>
            </a:extLst>
          </p:cNvPr>
          <p:cNvSpPr>
            <a:spLocks noGrp="1"/>
          </p:cNvSpPr>
          <p:nvPr>
            <p:ph type="title"/>
          </p:nvPr>
        </p:nvSpPr>
        <p:spPr>
          <a:xfrm>
            <a:off x="108760" y="4022"/>
            <a:ext cx="7843267" cy="548640"/>
          </a:xfrm>
        </p:spPr>
        <p:txBody>
          <a:bodyPr/>
          <a:lstStyle/>
          <a:p>
            <a:r>
              <a:rPr lang="en-US"/>
              <a:t>PY5 Custom Strategy Uptake</a:t>
            </a:r>
          </a:p>
        </p:txBody>
      </p:sp>
      <p:sp>
        <p:nvSpPr>
          <p:cNvPr id="12" name="TextBox 11">
            <a:extLst>
              <a:ext uri="{FF2B5EF4-FFF2-40B4-BE49-F238E27FC236}">
                <a16:creationId xmlns:a16="http://schemas.microsoft.com/office/drawing/2014/main" id="{A966E667-B854-396C-E1E3-2BF7E06990EA}"/>
              </a:ext>
            </a:extLst>
          </p:cNvPr>
          <p:cNvSpPr txBox="1"/>
          <p:nvPr/>
        </p:nvSpPr>
        <p:spPr>
          <a:xfrm>
            <a:off x="5486400" y="3733379"/>
            <a:ext cx="3431808" cy="2693045"/>
          </a:xfrm>
          <a:prstGeom prst="rect">
            <a:avLst/>
          </a:prstGeom>
          <a:noFill/>
        </p:spPr>
        <p:txBody>
          <a:bodyPr wrap="square" rtlCol="0">
            <a:spAutoFit/>
          </a:bodyPr>
          <a:lstStyle/>
          <a:p>
            <a:r>
              <a:rPr lang="en-US" sz="1200" b="1" u="sng"/>
              <a:t>PY5 Highlights:</a:t>
            </a:r>
          </a:p>
          <a:p>
            <a:pPr marL="171450" indent="-171450">
              <a:spcAft>
                <a:spcPts val="600"/>
              </a:spcAft>
              <a:buFont typeface="Arial" panose="020B0604020202020204" pitchFamily="34" charset="0"/>
              <a:buChar char="•"/>
            </a:pPr>
            <a:r>
              <a:rPr lang="en-US" sz="1200" b="1"/>
              <a:t>~283 </a:t>
            </a:r>
            <a:r>
              <a:rPr lang="en-US" sz="1200"/>
              <a:t>NC Providers </a:t>
            </a:r>
            <a:r>
              <a:rPr lang="en-US" sz="1200" b="1"/>
              <a:t>(55%) </a:t>
            </a:r>
            <a:r>
              <a:rPr lang="en-US" sz="1200"/>
              <a:t>selected the custom strategy as part of their IQIP QI Plan. </a:t>
            </a:r>
          </a:p>
          <a:p>
            <a:pPr marL="171450" indent="-171450">
              <a:spcAft>
                <a:spcPts val="600"/>
              </a:spcAft>
              <a:buFont typeface="Arial" panose="020B0604020202020204" pitchFamily="34" charset="0"/>
              <a:buChar char="•"/>
            </a:pPr>
            <a:r>
              <a:rPr lang="en-US" sz="1200"/>
              <a:t>Custom strategy is </a:t>
            </a:r>
            <a:r>
              <a:rPr lang="en-US" sz="1200" b="1"/>
              <a:t>most frequently selected strategy after “Leverage IIS”</a:t>
            </a:r>
            <a:r>
              <a:rPr lang="en-US" sz="1200"/>
              <a:t>. </a:t>
            </a:r>
          </a:p>
          <a:p>
            <a:pPr marL="171450" indent="-171450">
              <a:spcAft>
                <a:spcPts val="600"/>
              </a:spcAft>
              <a:buFont typeface="Arial" panose="020B0604020202020204" pitchFamily="34" charset="0"/>
              <a:buChar char="•"/>
            </a:pPr>
            <a:r>
              <a:rPr lang="en-US" sz="1200"/>
              <a:t>At least one provider in </a:t>
            </a:r>
            <a:r>
              <a:rPr lang="en-US" sz="1200" b="1"/>
              <a:t>86 counties </a:t>
            </a:r>
            <a:r>
              <a:rPr lang="en-US" sz="1200"/>
              <a:t>selected the custom strategy as part of their QI Plan. </a:t>
            </a:r>
          </a:p>
          <a:p>
            <a:pPr marL="171450" indent="-171450">
              <a:spcAft>
                <a:spcPts val="600"/>
              </a:spcAft>
              <a:buFont typeface="Arial" panose="020B0604020202020204" pitchFamily="34" charset="0"/>
              <a:buChar char="•"/>
            </a:pPr>
            <a:r>
              <a:rPr lang="en-US" sz="1200"/>
              <a:t>Representation in </a:t>
            </a:r>
            <a:r>
              <a:rPr lang="en-US" sz="1200" b="1"/>
              <a:t>5/6 provider types </a:t>
            </a:r>
            <a:r>
              <a:rPr lang="en-US" sz="1200"/>
              <a:t>visited for IQIP (exception is CHCs)</a:t>
            </a:r>
          </a:p>
          <a:p>
            <a:pPr marL="171450" indent="-171450">
              <a:spcAft>
                <a:spcPts val="600"/>
              </a:spcAft>
              <a:buFont typeface="Arial" panose="020B0604020202020204" pitchFamily="34" charset="0"/>
              <a:buChar char="•"/>
            </a:pPr>
            <a:r>
              <a:rPr lang="en-US" sz="1200"/>
              <a:t>High uptake among </a:t>
            </a:r>
            <a:r>
              <a:rPr lang="en-US" sz="1200" b="1"/>
              <a:t>LHDs and private pediatric and family/primary care </a:t>
            </a:r>
            <a:r>
              <a:rPr lang="en-US" sz="1200"/>
              <a:t>practices</a:t>
            </a:r>
          </a:p>
          <a:p>
            <a:pPr marL="171450" indent="-171450">
              <a:buFont typeface="Arial" panose="020B0604020202020204" pitchFamily="34" charset="0"/>
              <a:buChar char="•"/>
            </a:pPr>
            <a:endParaRPr lang="en-US" sz="1200"/>
          </a:p>
        </p:txBody>
      </p:sp>
      <p:pic>
        <p:nvPicPr>
          <p:cNvPr id="4" name="Picture 3">
            <a:extLst>
              <a:ext uri="{FF2B5EF4-FFF2-40B4-BE49-F238E27FC236}">
                <a16:creationId xmlns:a16="http://schemas.microsoft.com/office/drawing/2014/main" id="{304C3D55-7CB9-B8E2-D2CE-ECB2772B8D90}"/>
              </a:ext>
            </a:extLst>
          </p:cNvPr>
          <p:cNvPicPr>
            <a:picLocks noChangeAspect="1"/>
          </p:cNvPicPr>
          <p:nvPr/>
        </p:nvPicPr>
        <p:blipFill>
          <a:blip r:embed="rId2"/>
          <a:stretch>
            <a:fillRect/>
          </a:stretch>
        </p:blipFill>
        <p:spPr>
          <a:xfrm>
            <a:off x="772656" y="655883"/>
            <a:ext cx="1877357" cy="1255596"/>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701B47F9-88C0-1C5D-147B-2D7491186C4D}"/>
              </a:ext>
            </a:extLst>
          </p:cNvPr>
          <p:cNvPicPr>
            <a:picLocks noChangeAspect="1"/>
          </p:cNvPicPr>
          <p:nvPr/>
        </p:nvPicPr>
        <p:blipFill>
          <a:blip r:embed="rId3"/>
          <a:stretch>
            <a:fillRect/>
          </a:stretch>
        </p:blipFill>
        <p:spPr>
          <a:xfrm>
            <a:off x="772657" y="2095174"/>
            <a:ext cx="1877356" cy="138814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1011FDD-7606-8FA8-04C1-AF9D219C971A}"/>
              </a:ext>
            </a:extLst>
          </p:cNvPr>
          <p:cNvPicPr>
            <a:picLocks noChangeAspect="1"/>
          </p:cNvPicPr>
          <p:nvPr/>
        </p:nvPicPr>
        <p:blipFill>
          <a:blip r:embed="rId4"/>
          <a:stretch>
            <a:fillRect/>
          </a:stretch>
        </p:blipFill>
        <p:spPr>
          <a:xfrm>
            <a:off x="3105801" y="655883"/>
            <a:ext cx="5812407" cy="282743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8115683B-8E5D-9722-54EE-46755D6AB106}"/>
              </a:ext>
            </a:extLst>
          </p:cNvPr>
          <p:cNvPicPr>
            <a:picLocks noChangeAspect="1"/>
          </p:cNvPicPr>
          <p:nvPr/>
        </p:nvPicPr>
        <p:blipFill>
          <a:blip r:embed="rId5"/>
          <a:stretch>
            <a:fillRect/>
          </a:stretch>
        </p:blipFill>
        <p:spPr>
          <a:xfrm>
            <a:off x="108760" y="3733379"/>
            <a:ext cx="5162227" cy="2626760"/>
          </a:xfrm>
          <a:prstGeom prst="rect">
            <a:avLst/>
          </a:prstGeom>
        </p:spPr>
      </p:pic>
    </p:spTree>
    <p:extLst>
      <p:ext uri="{BB962C8B-B14F-4D97-AF65-F5344CB8AC3E}">
        <p14:creationId xmlns:p14="http://schemas.microsoft.com/office/powerpoint/2010/main" val="327751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505E-3F73-7F48-1443-EADEDD3613B2}"/>
              </a:ext>
            </a:extLst>
          </p:cNvPr>
          <p:cNvSpPr>
            <a:spLocks noGrp="1"/>
          </p:cNvSpPr>
          <p:nvPr>
            <p:ph type="title"/>
          </p:nvPr>
        </p:nvSpPr>
        <p:spPr>
          <a:xfrm>
            <a:off x="0" y="0"/>
            <a:ext cx="7843267" cy="548640"/>
          </a:xfrm>
        </p:spPr>
        <p:txBody>
          <a:bodyPr/>
          <a:lstStyle/>
          <a:p>
            <a:r>
              <a:rPr lang="en-US"/>
              <a:t>Provider Survey</a:t>
            </a:r>
          </a:p>
        </p:txBody>
      </p:sp>
      <p:sp>
        <p:nvSpPr>
          <p:cNvPr id="3" name="TextBox 2">
            <a:extLst>
              <a:ext uri="{FF2B5EF4-FFF2-40B4-BE49-F238E27FC236}">
                <a16:creationId xmlns:a16="http://schemas.microsoft.com/office/drawing/2014/main" id="{9478DAE3-4605-5DB1-6D4F-1AF8B799DC8E}"/>
              </a:ext>
            </a:extLst>
          </p:cNvPr>
          <p:cNvSpPr txBox="1"/>
          <p:nvPr/>
        </p:nvSpPr>
        <p:spPr>
          <a:xfrm>
            <a:off x="247243" y="1686207"/>
            <a:ext cx="7843267" cy="3185487"/>
          </a:xfrm>
          <a:prstGeom prst="rect">
            <a:avLst/>
          </a:prstGeom>
          <a:noFill/>
        </p:spPr>
        <p:txBody>
          <a:bodyPr wrap="square" rtlCol="0">
            <a:spAutoFit/>
          </a:bodyPr>
          <a:lstStyle/>
          <a:p>
            <a:pPr>
              <a:spcAft>
                <a:spcPts val="600"/>
              </a:spcAft>
            </a:pPr>
            <a:r>
              <a:rPr lang="en-US" sz="1600" b="1"/>
              <a:t>Survey Questions </a:t>
            </a:r>
          </a:p>
          <a:p>
            <a:pPr marL="342900" indent="-342900">
              <a:spcAft>
                <a:spcPts val="600"/>
              </a:spcAft>
              <a:buFont typeface="+mj-lt"/>
              <a:buAutoNum type="arabicPeriod"/>
            </a:pPr>
            <a:r>
              <a:rPr lang="en-US" sz="1600"/>
              <a:t>How familiar is your practice with the term “health equity” and how it relates to immunization services and coverage levels? </a:t>
            </a:r>
          </a:p>
          <a:p>
            <a:pPr marL="342900" indent="-342900">
              <a:spcAft>
                <a:spcPts val="600"/>
              </a:spcAft>
              <a:buFont typeface="+mj-lt"/>
              <a:buAutoNum type="arabicPeriod"/>
            </a:pPr>
            <a:r>
              <a:rPr lang="en-US" sz="1600"/>
              <a:t>How comfortable is your practice discussing health equity with staff and colleagues? </a:t>
            </a:r>
          </a:p>
          <a:p>
            <a:pPr marL="342900" indent="-342900">
              <a:spcAft>
                <a:spcPts val="600"/>
              </a:spcAft>
              <a:buFont typeface="+mj-lt"/>
              <a:buAutoNum type="arabicPeriod"/>
            </a:pPr>
            <a:r>
              <a:rPr lang="en-US" sz="1600"/>
              <a:t>How knowledgeable is your practice about existing health disparities in your community and their contributing factors? </a:t>
            </a:r>
          </a:p>
          <a:p>
            <a:pPr marL="342900" indent="-342900">
              <a:spcAft>
                <a:spcPts val="600"/>
              </a:spcAft>
              <a:buFont typeface="+mj-lt"/>
              <a:buAutoNum type="arabicPeriod"/>
            </a:pPr>
            <a:r>
              <a:rPr lang="en-US" sz="1600"/>
              <a:t>How equipped is your practice at locating resources to support underserved populations in your community? </a:t>
            </a:r>
          </a:p>
          <a:p>
            <a:pPr marL="342900" indent="-342900">
              <a:spcAft>
                <a:spcPts val="600"/>
              </a:spcAft>
              <a:buFont typeface="+mj-lt"/>
              <a:buAutoNum type="arabicPeriod"/>
            </a:pPr>
            <a:r>
              <a:rPr lang="en-US" sz="1600"/>
              <a:t>How motivated/willing is your practice to address health disparities in your practice and community? </a:t>
            </a:r>
          </a:p>
        </p:txBody>
      </p:sp>
      <p:graphicFrame>
        <p:nvGraphicFramePr>
          <p:cNvPr id="6" name="Table 5">
            <a:extLst>
              <a:ext uri="{FF2B5EF4-FFF2-40B4-BE49-F238E27FC236}">
                <a16:creationId xmlns:a16="http://schemas.microsoft.com/office/drawing/2014/main" id="{66F0BE3F-2E33-5CB6-BF25-F5F070D97AF9}"/>
              </a:ext>
            </a:extLst>
          </p:cNvPr>
          <p:cNvGraphicFramePr>
            <a:graphicFrameLocks noGrp="1"/>
          </p:cNvGraphicFramePr>
          <p:nvPr>
            <p:extLst>
              <p:ext uri="{D42A27DB-BD31-4B8C-83A1-F6EECF244321}">
                <p14:modId xmlns:p14="http://schemas.microsoft.com/office/powerpoint/2010/main" val="1627533689"/>
              </p:ext>
            </p:extLst>
          </p:nvPr>
        </p:nvGraphicFramePr>
        <p:xfrm>
          <a:off x="247243" y="4998416"/>
          <a:ext cx="6252702" cy="1361116"/>
        </p:xfrm>
        <a:graphic>
          <a:graphicData uri="http://schemas.openxmlformats.org/drawingml/2006/table">
            <a:tbl>
              <a:tblPr/>
              <a:tblGrid>
                <a:gridCol w="730243">
                  <a:extLst>
                    <a:ext uri="{9D8B030D-6E8A-4147-A177-3AD203B41FA5}">
                      <a16:colId xmlns:a16="http://schemas.microsoft.com/office/drawing/2014/main" val="1405415430"/>
                    </a:ext>
                  </a:extLst>
                </a:gridCol>
                <a:gridCol w="5522459">
                  <a:extLst>
                    <a:ext uri="{9D8B030D-6E8A-4147-A177-3AD203B41FA5}">
                      <a16:colId xmlns:a16="http://schemas.microsoft.com/office/drawing/2014/main" val="2030009068"/>
                    </a:ext>
                  </a:extLst>
                </a:gridCol>
              </a:tblGrid>
              <a:tr h="294316">
                <a:tc>
                  <a:txBody>
                    <a:bodyPr/>
                    <a:lstStyle/>
                    <a:p>
                      <a:pPr algn="l" fontAlgn="b"/>
                      <a:r>
                        <a:rPr lang="en-US" sz="1050" b="1" i="1" u="none" strike="noStrike">
                          <a:solidFill>
                            <a:srgbClr val="000000"/>
                          </a:solidFill>
                          <a:effectLst/>
                          <a:latin typeface="Calibri" panose="020F0502020204030204" pitchFamily="34" charset="0"/>
                        </a:rPr>
                        <a:t>Legend:</a:t>
                      </a:r>
                    </a:p>
                  </a:txBody>
                  <a:tcPr marL="7620" marR="7620" marT="7620" anchor="b">
                    <a:lnL>
                      <a:noFill/>
                    </a:lnL>
                    <a:lnR>
                      <a:noFill/>
                    </a:lnR>
                    <a:lnT>
                      <a:noFill/>
                    </a:lnT>
                    <a:lnB>
                      <a:noFill/>
                    </a:lnB>
                    <a:noFill/>
                  </a:tcPr>
                </a:tc>
                <a:tc>
                  <a:txBody>
                    <a:bodyPr/>
                    <a:lstStyle/>
                    <a:p>
                      <a:pPr algn="l" fontAlgn="b"/>
                      <a:endParaRPr lang="en-US" sz="1050" b="1" i="1" u="none" strike="noStrike">
                        <a:solidFill>
                          <a:srgbClr val="000000"/>
                        </a:solidFill>
                        <a:effectLst/>
                        <a:latin typeface="Calibri" panose="020F0502020204030204" pitchFamily="34" charset="0"/>
                      </a:endParaRPr>
                    </a:p>
                  </a:txBody>
                  <a:tcPr marL="68580" marR="7620" marT="7620" anchor="b">
                    <a:lnL>
                      <a:noFill/>
                    </a:lnL>
                    <a:lnR>
                      <a:noFill/>
                    </a:lnR>
                    <a:lnT>
                      <a:noFill/>
                    </a:lnT>
                    <a:lnB>
                      <a:noFill/>
                    </a:lnB>
                    <a:noFill/>
                  </a:tcPr>
                </a:tc>
                <a:extLst>
                  <a:ext uri="{0D108BD9-81ED-4DB2-BD59-A6C34878D82A}">
                    <a16:rowId xmlns:a16="http://schemas.microsoft.com/office/drawing/2014/main" val="4234976138"/>
                  </a:ext>
                </a:extLst>
              </a:tr>
              <a:tr h="167356">
                <a:tc>
                  <a:txBody>
                    <a:bodyPr/>
                    <a:lstStyle/>
                    <a:p>
                      <a:pPr algn="r" fontAlgn="b"/>
                      <a:r>
                        <a:rPr lang="en-US" sz="1050" b="0" i="0" u="none" strike="noStrike">
                          <a:solidFill>
                            <a:srgbClr val="000000"/>
                          </a:solidFill>
                          <a:effectLst/>
                          <a:highlight>
                            <a:srgbClr val="F8696B"/>
                          </a:highlight>
                          <a:latin typeface="Calibri" panose="020F0502020204030204" pitchFamily="34" charset="0"/>
                        </a:rPr>
                        <a:t>1</a:t>
                      </a:r>
                    </a:p>
                  </a:txBody>
                  <a:tcPr marL="7620" marR="7620" marT="7620" anchor="b">
                    <a:lnL>
                      <a:noFill/>
                    </a:lnL>
                    <a:lnR>
                      <a:noFill/>
                    </a:lnR>
                    <a:lnT>
                      <a:noFill/>
                    </a:lnT>
                    <a:lnB>
                      <a:noFill/>
                    </a:lnB>
                    <a:solidFill>
                      <a:srgbClr val="F8696B"/>
                    </a:solidFill>
                  </a:tcPr>
                </a:tc>
                <a:tc>
                  <a:txBody>
                    <a:bodyPr/>
                    <a:lstStyle/>
                    <a:p>
                      <a:pPr algn="l" fontAlgn="b"/>
                      <a:r>
                        <a:rPr lang="en-US" sz="1050" b="0" i="1" u="none" strike="noStrike">
                          <a:solidFill>
                            <a:srgbClr val="000000"/>
                          </a:solidFill>
                          <a:effectLst/>
                          <a:highlight>
                            <a:srgbClr val="FFFFFF"/>
                          </a:highlight>
                          <a:latin typeface="Calibri" panose="020F0502020204030204" pitchFamily="34" charset="0"/>
                        </a:rPr>
                        <a:t>Very unfamiliar/uncomfortable/unknowledgeable/unequipped/unmotivated</a:t>
                      </a:r>
                    </a:p>
                  </a:txBody>
                  <a:tcPr marL="68580" marR="7620" marT="7620" anchor="b">
                    <a:lnL>
                      <a:noFill/>
                    </a:lnL>
                    <a:lnR>
                      <a:noFill/>
                    </a:lnR>
                    <a:lnT>
                      <a:noFill/>
                    </a:lnT>
                    <a:lnB>
                      <a:noFill/>
                    </a:lnB>
                    <a:solidFill>
                      <a:srgbClr val="FFFFFF"/>
                    </a:solidFill>
                  </a:tcPr>
                </a:tc>
                <a:extLst>
                  <a:ext uri="{0D108BD9-81ED-4DB2-BD59-A6C34878D82A}">
                    <a16:rowId xmlns:a16="http://schemas.microsoft.com/office/drawing/2014/main" val="1939645399"/>
                  </a:ext>
                </a:extLst>
              </a:tr>
              <a:tr h="167356">
                <a:tc>
                  <a:txBody>
                    <a:bodyPr/>
                    <a:lstStyle/>
                    <a:p>
                      <a:pPr algn="r" fontAlgn="b"/>
                      <a:r>
                        <a:rPr lang="en-US" sz="1050" b="0" i="0" u="none" strike="noStrike">
                          <a:solidFill>
                            <a:srgbClr val="000000"/>
                          </a:solidFill>
                          <a:effectLst/>
                          <a:highlight>
                            <a:srgbClr val="FBAA77"/>
                          </a:highlight>
                          <a:latin typeface="Calibri" panose="020F0502020204030204" pitchFamily="34" charset="0"/>
                        </a:rPr>
                        <a:t>2</a:t>
                      </a:r>
                    </a:p>
                  </a:txBody>
                  <a:tcPr marL="7620" marR="7620" marT="7620" anchor="b">
                    <a:lnL>
                      <a:noFill/>
                    </a:lnL>
                    <a:lnR>
                      <a:noFill/>
                    </a:lnR>
                    <a:lnT>
                      <a:noFill/>
                    </a:lnT>
                    <a:lnB>
                      <a:noFill/>
                    </a:lnB>
                    <a:solidFill>
                      <a:srgbClr val="FBAA77"/>
                    </a:solidFill>
                  </a:tcPr>
                </a:tc>
                <a:tc>
                  <a:txBody>
                    <a:bodyPr/>
                    <a:lstStyle/>
                    <a:p>
                      <a:pPr algn="l" fontAlgn="b"/>
                      <a:r>
                        <a:rPr lang="en-US" sz="1050" b="0" i="1" u="none" strike="noStrike">
                          <a:solidFill>
                            <a:srgbClr val="000000"/>
                          </a:solidFill>
                          <a:effectLst/>
                          <a:highlight>
                            <a:srgbClr val="FFFFFF"/>
                          </a:highlight>
                          <a:latin typeface="Calibri" panose="020F0502020204030204" pitchFamily="34" charset="0"/>
                        </a:rPr>
                        <a:t>Slightly unfamiliar/uncomfortable/unknowledgeable/uneqipped/unmotivated</a:t>
                      </a:r>
                    </a:p>
                  </a:txBody>
                  <a:tcPr marL="68580" marR="7620" marT="7620" anchor="b">
                    <a:lnL>
                      <a:noFill/>
                    </a:lnL>
                    <a:lnR>
                      <a:noFill/>
                    </a:lnR>
                    <a:lnT>
                      <a:noFill/>
                    </a:lnT>
                    <a:lnB>
                      <a:noFill/>
                    </a:lnB>
                    <a:solidFill>
                      <a:srgbClr val="FFFFFF"/>
                    </a:solidFill>
                  </a:tcPr>
                </a:tc>
                <a:extLst>
                  <a:ext uri="{0D108BD9-81ED-4DB2-BD59-A6C34878D82A}">
                    <a16:rowId xmlns:a16="http://schemas.microsoft.com/office/drawing/2014/main" val="4022092768"/>
                  </a:ext>
                </a:extLst>
              </a:tr>
              <a:tr h="167356">
                <a:tc>
                  <a:txBody>
                    <a:bodyPr/>
                    <a:lstStyle/>
                    <a:p>
                      <a:pPr algn="r" fontAlgn="b"/>
                      <a:r>
                        <a:rPr lang="en-US" sz="1050" b="0" i="0" u="none" strike="noStrike">
                          <a:solidFill>
                            <a:srgbClr val="000000"/>
                          </a:solidFill>
                          <a:effectLst/>
                          <a:highlight>
                            <a:srgbClr val="FFEB84"/>
                          </a:highlight>
                          <a:latin typeface="Calibri" panose="020F0502020204030204" pitchFamily="34" charset="0"/>
                        </a:rPr>
                        <a:t>3</a:t>
                      </a:r>
                    </a:p>
                  </a:txBody>
                  <a:tcPr marL="7620" marR="7620" marT="7620" anchor="b">
                    <a:lnL>
                      <a:noFill/>
                    </a:lnL>
                    <a:lnR>
                      <a:noFill/>
                    </a:lnR>
                    <a:lnT>
                      <a:noFill/>
                    </a:lnT>
                    <a:lnB>
                      <a:noFill/>
                    </a:lnB>
                    <a:solidFill>
                      <a:srgbClr val="FFEB84"/>
                    </a:solidFill>
                  </a:tcPr>
                </a:tc>
                <a:tc>
                  <a:txBody>
                    <a:bodyPr/>
                    <a:lstStyle/>
                    <a:p>
                      <a:pPr algn="l" fontAlgn="b"/>
                      <a:r>
                        <a:rPr lang="en-US" sz="1050" b="0" i="1" u="none" strike="noStrike">
                          <a:solidFill>
                            <a:srgbClr val="000000"/>
                          </a:solidFill>
                          <a:effectLst/>
                          <a:highlight>
                            <a:srgbClr val="FFFFFF"/>
                          </a:highlight>
                          <a:latin typeface="Calibri" panose="020F0502020204030204" pitchFamily="34" charset="0"/>
                        </a:rPr>
                        <a:t>Neutral</a:t>
                      </a:r>
                    </a:p>
                  </a:txBody>
                  <a:tcPr marL="68580" marR="7620" marT="7620" anchor="b">
                    <a:lnL>
                      <a:noFill/>
                    </a:lnL>
                    <a:lnR>
                      <a:noFill/>
                    </a:lnR>
                    <a:lnT>
                      <a:noFill/>
                    </a:lnT>
                    <a:lnB>
                      <a:noFill/>
                    </a:lnB>
                    <a:solidFill>
                      <a:srgbClr val="FFFFFF"/>
                    </a:solidFill>
                  </a:tcPr>
                </a:tc>
                <a:extLst>
                  <a:ext uri="{0D108BD9-81ED-4DB2-BD59-A6C34878D82A}">
                    <a16:rowId xmlns:a16="http://schemas.microsoft.com/office/drawing/2014/main" val="614399147"/>
                  </a:ext>
                </a:extLst>
              </a:tr>
              <a:tr h="167356">
                <a:tc>
                  <a:txBody>
                    <a:bodyPr/>
                    <a:lstStyle/>
                    <a:p>
                      <a:pPr algn="r" fontAlgn="b"/>
                      <a:r>
                        <a:rPr lang="en-US" sz="1050" b="0" i="0" u="none" strike="noStrike">
                          <a:solidFill>
                            <a:srgbClr val="000000"/>
                          </a:solidFill>
                          <a:effectLst/>
                          <a:highlight>
                            <a:srgbClr val="B1D580"/>
                          </a:highlight>
                          <a:latin typeface="Calibri" panose="020F0502020204030204" pitchFamily="34" charset="0"/>
                        </a:rPr>
                        <a:t>4</a:t>
                      </a:r>
                    </a:p>
                  </a:txBody>
                  <a:tcPr marL="7620" marR="7620" marT="7620" anchor="b">
                    <a:lnL>
                      <a:noFill/>
                    </a:lnL>
                    <a:lnR>
                      <a:noFill/>
                    </a:lnR>
                    <a:lnT>
                      <a:noFill/>
                    </a:lnT>
                    <a:lnB>
                      <a:noFill/>
                    </a:lnB>
                    <a:solidFill>
                      <a:srgbClr val="B1D580"/>
                    </a:solidFill>
                  </a:tcPr>
                </a:tc>
                <a:tc>
                  <a:txBody>
                    <a:bodyPr/>
                    <a:lstStyle/>
                    <a:p>
                      <a:pPr algn="l" fontAlgn="b"/>
                      <a:r>
                        <a:rPr lang="en-US" sz="1050" b="0" i="1" u="none" strike="noStrike">
                          <a:solidFill>
                            <a:srgbClr val="000000"/>
                          </a:solidFill>
                          <a:effectLst/>
                          <a:highlight>
                            <a:srgbClr val="FFFFFF"/>
                          </a:highlight>
                          <a:latin typeface="Calibri" panose="020F0502020204030204" pitchFamily="34" charset="0"/>
                        </a:rPr>
                        <a:t>Slightly familiar/comfortable/knowledgeable/equipped/motivated</a:t>
                      </a:r>
                    </a:p>
                  </a:txBody>
                  <a:tcPr marL="68580" marR="7620" marT="7620" anchor="b">
                    <a:lnL>
                      <a:noFill/>
                    </a:lnL>
                    <a:lnR>
                      <a:noFill/>
                    </a:lnR>
                    <a:lnT>
                      <a:noFill/>
                    </a:lnT>
                    <a:lnB>
                      <a:noFill/>
                    </a:lnB>
                    <a:solidFill>
                      <a:srgbClr val="FFFFFF"/>
                    </a:solidFill>
                  </a:tcPr>
                </a:tc>
                <a:extLst>
                  <a:ext uri="{0D108BD9-81ED-4DB2-BD59-A6C34878D82A}">
                    <a16:rowId xmlns:a16="http://schemas.microsoft.com/office/drawing/2014/main" val="1586839285"/>
                  </a:ext>
                </a:extLst>
              </a:tr>
              <a:tr h="167356">
                <a:tc>
                  <a:txBody>
                    <a:bodyPr/>
                    <a:lstStyle/>
                    <a:p>
                      <a:pPr algn="r" fontAlgn="b"/>
                      <a:r>
                        <a:rPr lang="en-US" sz="1050" b="0" i="0" u="none" strike="noStrike">
                          <a:solidFill>
                            <a:srgbClr val="000000"/>
                          </a:solidFill>
                          <a:effectLst/>
                          <a:highlight>
                            <a:srgbClr val="63BE7B"/>
                          </a:highlight>
                          <a:latin typeface="Calibri" panose="020F0502020204030204" pitchFamily="34" charset="0"/>
                        </a:rPr>
                        <a:t>5</a:t>
                      </a:r>
                    </a:p>
                  </a:txBody>
                  <a:tcPr marL="7620" marR="7620" marT="7620" anchor="b">
                    <a:lnL>
                      <a:noFill/>
                    </a:lnL>
                    <a:lnR>
                      <a:noFill/>
                    </a:lnR>
                    <a:lnT>
                      <a:noFill/>
                    </a:lnT>
                    <a:lnB>
                      <a:noFill/>
                    </a:lnB>
                    <a:solidFill>
                      <a:srgbClr val="63BE7B"/>
                    </a:solidFill>
                  </a:tcPr>
                </a:tc>
                <a:tc>
                  <a:txBody>
                    <a:bodyPr/>
                    <a:lstStyle/>
                    <a:p>
                      <a:pPr algn="l" fontAlgn="b"/>
                      <a:r>
                        <a:rPr lang="en-US" sz="1050" b="0" i="1" u="none" strike="noStrike">
                          <a:solidFill>
                            <a:srgbClr val="000000"/>
                          </a:solidFill>
                          <a:effectLst/>
                          <a:highlight>
                            <a:srgbClr val="FFFFFF"/>
                          </a:highlight>
                          <a:latin typeface="Calibri" panose="020F0502020204030204" pitchFamily="34" charset="0"/>
                        </a:rPr>
                        <a:t>Very familiar/comfortable/knowledgeable/equipped/motivated</a:t>
                      </a:r>
                    </a:p>
                  </a:txBody>
                  <a:tcPr marL="68580" marR="7620" marT="7620" anchor="b">
                    <a:lnL>
                      <a:noFill/>
                    </a:lnL>
                    <a:lnR>
                      <a:noFill/>
                    </a:lnR>
                    <a:lnT>
                      <a:noFill/>
                    </a:lnT>
                    <a:lnB>
                      <a:noFill/>
                    </a:lnB>
                    <a:solidFill>
                      <a:srgbClr val="FFFFFF"/>
                    </a:solidFill>
                  </a:tcPr>
                </a:tc>
                <a:extLst>
                  <a:ext uri="{0D108BD9-81ED-4DB2-BD59-A6C34878D82A}">
                    <a16:rowId xmlns:a16="http://schemas.microsoft.com/office/drawing/2014/main" val="4064766219"/>
                  </a:ext>
                </a:extLst>
              </a:tr>
            </a:tbl>
          </a:graphicData>
        </a:graphic>
      </p:graphicFrame>
      <p:sp>
        <p:nvSpPr>
          <p:cNvPr id="7" name="TextBox 6">
            <a:extLst>
              <a:ext uri="{FF2B5EF4-FFF2-40B4-BE49-F238E27FC236}">
                <a16:creationId xmlns:a16="http://schemas.microsoft.com/office/drawing/2014/main" id="{1DB417ED-17F5-8D4D-058F-38113D611294}"/>
              </a:ext>
            </a:extLst>
          </p:cNvPr>
          <p:cNvSpPr txBox="1"/>
          <p:nvPr/>
        </p:nvSpPr>
        <p:spPr>
          <a:xfrm>
            <a:off x="98322" y="581005"/>
            <a:ext cx="8740878" cy="830997"/>
          </a:xfrm>
          <a:prstGeom prst="rect">
            <a:avLst/>
          </a:prstGeom>
          <a:noFill/>
        </p:spPr>
        <p:txBody>
          <a:bodyPr wrap="square" rtlCol="0">
            <a:spAutoFit/>
          </a:bodyPr>
          <a:lstStyle/>
          <a:p>
            <a:pPr marL="285750" indent="-285750">
              <a:buFont typeface="Arial" panose="020B0604020202020204" pitchFamily="34" charset="0"/>
              <a:buChar char="•"/>
            </a:pPr>
            <a:r>
              <a:rPr lang="en-US" sz="1600"/>
              <a:t>Administered to all PY5 and PY6 providers, regardless of custom strategy selection</a:t>
            </a:r>
          </a:p>
          <a:p>
            <a:pPr marL="285750" indent="-285750">
              <a:buFont typeface="Arial" panose="020B0604020202020204" pitchFamily="34" charset="0"/>
              <a:buChar char="•"/>
            </a:pPr>
            <a:r>
              <a:rPr lang="en-US" sz="1600"/>
              <a:t>Pre and post QI plan implementation responses collected (initial visit vs. 12-month follow-up visit)</a:t>
            </a:r>
          </a:p>
        </p:txBody>
      </p:sp>
    </p:spTree>
    <p:extLst>
      <p:ext uri="{BB962C8B-B14F-4D97-AF65-F5344CB8AC3E}">
        <p14:creationId xmlns:p14="http://schemas.microsoft.com/office/powerpoint/2010/main" val="78431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2664-0232-6B43-4F75-420BC8543AEB}"/>
              </a:ext>
            </a:extLst>
          </p:cNvPr>
          <p:cNvSpPr>
            <a:spLocks noGrp="1"/>
          </p:cNvSpPr>
          <p:nvPr>
            <p:ph type="title"/>
          </p:nvPr>
        </p:nvSpPr>
        <p:spPr>
          <a:xfrm>
            <a:off x="0" y="0"/>
            <a:ext cx="9527458" cy="548640"/>
          </a:xfrm>
        </p:spPr>
        <p:txBody>
          <a:bodyPr lIns="91440" tIns="45720" rIns="91440" bIns="45720" anchor="t">
            <a:noAutofit/>
          </a:bodyPr>
          <a:lstStyle/>
          <a:p>
            <a:r>
              <a:rPr lang="en-US">
                <a:latin typeface="Arial"/>
                <a:cs typeface="Arial"/>
              </a:rPr>
              <a:t>Evaluation Metrics and Next Steps</a:t>
            </a:r>
            <a:endParaRPr lang="en-US"/>
          </a:p>
        </p:txBody>
      </p:sp>
      <p:sp>
        <p:nvSpPr>
          <p:cNvPr id="3" name="TextBox 2">
            <a:extLst>
              <a:ext uri="{FF2B5EF4-FFF2-40B4-BE49-F238E27FC236}">
                <a16:creationId xmlns:a16="http://schemas.microsoft.com/office/drawing/2014/main" id="{FC807351-FC31-5FD9-1835-FA799D0ADEFF}"/>
              </a:ext>
            </a:extLst>
          </p:cNvPr>
          <p:cNvSpPr txBox="1"/>
          <p:nvPr/>
        </p:nvSpPr>
        <p:spPr>
          <a:xfrm>
            <a:off x="122964" y="666627"/>
            <a:ext cx="8773611" cy="2416046"/>
          </a:xfrm>
          <a:prstGeom prst="rect">
            <a:avLst/>
          </a:prstGeom>
          <a:noFill/>
        </p:spPr>
        <p:txBody>
          <a:bodyPr wrap="square" rtlCol="0">
            <a:spAutoFit/>
          </a:bodyPr>
          <a:lstStyle/>
          <a:p>
            <a:pPr>
              <a:spcAft>
                <a:spcPts val="600"/>
              </a:spcAft>
            </a:pPr>
            <a:r>
              <a:rPr lang="en-US" b="1"/>
              <a:t>Evaluation Metrics (through July 2025):</a:t>
            </a:r>
            <a:endParaRPr lang="en-US"/>
          </a:p>
          <a:p>
            <a:pPr marL="285750" indent="-285750">
              <a:spcAft>
                <a:spcPts val="600"/>
              </a:spcAft>
              <a:buFont typeface="Arial" panose="020B0604020202020204" pitchFamily="34" charset="0"/>
              <a:buChar char="•"/>
            </a:pPr>
            <a:r>
              <a:rPr lang="en-US"/>
              <a:t>Provider familiarity/comfort/knowledge/motivation/capacity around health equity and ability to operationalize efforts to address health equity (via survey)</a:t>
            </a:r>
          </a:p>
          <a:p>
            <a:pPr marL="285750" indent="-285750">
              <a:spcAft>
                <a:spcPts val="600"/>
              </a:spcAft>
              <a:buFont typeface="Arial" panose="020B0604020202020204" pitchFamily="34" charset="0"/>
              <a:buChar char="•"/>
            </a:pPr>
            <a:r>
              <a:rPr lang="en-US"/>
              <a:t>Custom strategy uptake and distribution</a:t>
            </a:r>
          </a:p>
          <a:p>
            <a:pPr marL="285750" indent="-285750">
              <a:spcAft>
                <a:spcPts val="600"/>
              </a:spcAft>
              <a:buFont typeface="Arial" panose="020B0604020202020204" pitchFamily="34" charset="0"/>
              <a:buChar char="•"/>
            </a:pPr>
            <a:r>
              <a:rPr lang="en-US"/>
              <a:t>Operational/Implementation details</a:t>
            </a:r>
          </a:p>
          <a:p>
            <a:pPr marL="285750" indent="-285750">
              <a:spcAft>
                <a:spcPts val="600"/>
              </a:spcAft>
              <a:buFont typeface="Arial" panose="020B0604020202020204" pitchFamily="34" charset="0"/>
              <a:buChar char="•"/>
            </a:pPr>
            <a:r>
              <a:rPr lang="en-US"/>
              <a:t>Coverage levels (long-term; beyond two-year timeline)</a:t>
            </a:r>
          </a:p>
          <a:p>
            <a:pPr>
              <a:spcAft>
                <a:spcPts val="600"/>
              </a:spcAft>
            </a:pPr>
            <a:endParaRPr lang="en-US"/>
          </a:p>
        </p:txBody>
      </p:sp>
      <p:sp>
        <p:nvSpPr>
          <p:cNvPr id="9" name="TextBox 8">
            <a:extLst>
              <a:ext uri="{FF2B5EF4-FFF2-40B4-BE49-F238E27FC236}">
                <a16:creationId xmlns:a16="http://schemas.microsoft.com/office/drawing/2014/main" id="{E5A903A3-6E8E-1D6E-9364-4FF2D8120A69}"/>
              </a:ext>
            </a:extLst>
          </p:cNvPr>
          <p:cNvSpPr txBox="1"/>
          <p:nvPr/>
        </p:nvSpPr>
        <p:spPr>
          <a:xfrm>
            <a:off x="122964" y="3208034"/>
            <a:ext cx="8711381" cy="2693045"/>
          </a:xfrm>
          <a:prstGeom prst="rect">
            <a:avLst/>
          </a:prstGeom>
          <a:noFill/>
        </p:spPr>
        <p:txBody>
          <a:bodyPr wrap="square" rtlCol="0">
            <a:spAutoFit/>
          </a:bodyPr>
          <a:lstStyle/>
          <a:p>
            <a:pPr>
              <a:spcAft>
                <a:spcPts val="600"/>
              </a:spcAft>
            </a:pPr>
            <a:r>
              <a:rPr lang="en-US" b="1"/>
              <a:t>Next Steps</a:t>
            </a:r>
          </a:p>
          <a:p>
            <a:pPr marL="285750" indent="-285750">
              <a:spcAft>
                <a:spcPts val="600"/>
              </a:spcAft>
              <a:buFont typeface="Arial" panose="020B0604020202020204" pitchFamily="34" charset="0"/>
              <a:buChar char="•"/>
            </a:pPr>
            <a:r>
              <a:rPr lang="en-US"/>
              <a:t>Expand evaluation to include PY6 data</a:t>
            </a:r>
          </a:p>
          <a:p>
            <a:pPr marL="285750" indent="-285750">
              <a:spcAft>
                <a:spcPts val="600"/>
              </a:spcAft>
              <a:buFont typeface="Arial" panose="020B0604020202020204" pitchFamily="34" charset="0"/>
              <a:buChar char="•"/>
            </a:pPr>
            <a:r>
              <a:rPr lang="en-US"/>
              <a:t>Expand the list of action items to include others based on feedback from consultants and providers</a:t>
            </a:r>
          </a:p>
          <a:p>
            <a:pPr marL="285750" indent="-285750">
              <a:spcAft>
                <a:spcPts val="600"/>
              </a:spcAft>
              <a:buFont typeface="Arial" panose="020B0604020202020204" pitchFamily="34" charset="0"/>
              <a:buChar char="•"/>
            </a:pPr>
            <a:r>
              <a:rPr lang="en-US"/>
              <a:t>Develop process for monitoring coverage levels by race/ethnicity long-term</a:t>
            </a:r>
          </a:p>
          <a:p>
            <a:pPr marL="285750" indent="-285750">
              <a:spcAft>
                <a:spcPts val="600"/>
              </a:spcAft>
              <a:buFont typeface="Arial" panose="020B0604020202020204" pitchFamily="34" charset="0"/>
              <a:buChar char="•"/>
            </a:pPr>
            <a:r>
              <a:rPr lang="en-US"/>
              <a:t>Engage with CDC and other immunization partners on evaluation methodology and potential collaborations</a:t>
            </a:r>
          </a:p>
          <a:p>
            <a:pPr marL="285750" indent="-285750">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2503208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A0D733F-9632-A686-3F9E-0D797C7D5659}"/>
              </a:ext>
            </a:extLst>
          </p:cNvPr>
          <p:cNvSpPr>
            <a:spLocks noGrp="1"/>
          </p:cNvSpPr>
          <p:nvPr>
            <p:ph sz="quarter" idx="14"/>
          </p:nvPr>
        </p:nvSpPr>
        <p:spPr>
          <a:xfrm>
            <a:off x="647984" y="1319477"/>
            <a:ext cx="7894638" cy="2109523"/>
          </a:xfrm>
        </p:spPr>
        <p:txBody>
          <a:bodyPr lIns="91440" tIns="45720" rIns="91440" bIns="45720" anchor="t"/>
          <a:lstStyle/>
          <a:p>
            <a:pPr>
              <a:spcBef>
                <a:spcPts val="0"/>
              </a:spcBef>
              <a:spcAft>
                <a:spcPts val="600"/>
              </a:spcAft>
            </a:pPr>
            <a:r>
              <a:rPr lang="en-US" sz="1800" u="sng" dirty="0">
                <a:latin typeface="Arial"/>
                <a:cs typeface="Arial"/>
              </a:rPr>
              <a:t>Contact Information:</a:t>
            </a:r>
          </a:p>
          <a:p>
            <a:pPr>
              <a:spcBef>
                <a:spcPts val="0"/>
              </a:spcBef>
            </a:pPr>
            <a:r>
              <a:rPr lang="en-US" sz="1400" b="0" dirty="0">
                <a:latin typeface="Arial"/>
                <a:cs typeface="Arial"/>
              </a:rPr>
              <a:t>Rachael Baartmans, MPH</a:t>
            </a:r>
            <a:endParaRPr lang="en-US" sz="1400" dirty="0"/>
          </a:p>
          <a:p>
            <a:pPr>
              <a:spcBef>
                <a:spcPts val="0"/>
              </a:spcBef>
            </a:pPr>
            <a:r>
              <a:rPr lang="en-US" sz="1400" b="0" dirty="0">
                <a:latin typeface="Arial"/>
                <a:cs typeface="Arial"/>
              </a:rPr>
              <a:t>Regional Immunization Consultant </a:t>
            </a:r>
          </a:p>
          <a:p>
            <a:pPr>
              <a:spcBef>
                <a:spcPts val="0"/>
              </a:spcBef>
            </a:pPr>
            <a:r>
              <a:rPr lang="en-US" sz="1400" b="0" dirty="0">
                <a:latin typeface="Arial"/>
                <a:cs typeface="Arial"/>
              </a:rPr>
              <a:t>NC </a:t>
            </a:r>
            <a:r>
              <a:rPr lang="en-US" sz="1400" b="0">
                <a:latin typeface="Arial"/>
                <a:cs typeface="Arial"/>
              </a:rPr>
              <a:t>Immunization</a:t>
            </a:r>
            <a:r>
              <a:rPr lang="en-US" sz="1400" b="0" dirty="0">
                <a:latin typeface="Arial"/>
                <a:cs typeface="Arial"/>
              </a:rPr>
              <a:t> Brach </a:t>
            </a:r>
          </a:p>
          <a:p>
            <a:pPr>
              <a:spcBef>
                <a:spcPts val="0"/>
              </a:spcBef>
            </a:pPr>
            <a:r>
              <a:rPr lang="en-US" sz="1400" b="0">
                <a:latin typeface="Arial"/>
                <a:cs typeface="Arial"/>
              </a:rPr>
              <a:t>Rachael.baartmans@dhhs.nc.gov</a:t>
            </a:r>
            <a:endParaRPr lang="en-US" sz="1400" b="0" dirty="0">
              <a:latin typeface="Arial"/>
              <a:cs typeface="Arial"/>
            </a:endParaRPr>
          </a:p>
          <a:p>
            <a:pPr>
              <a:spcBef>
                <a:spcPts val="0"/>
              </a:spcBef>
            </a:pPr>
            <a:endParaRPr lang="en-US" sz="1400" b="0" dirty="0">
              <a:latin typeface="Arial"/>
              <a:cs typeface="Arial"/>
            </a:endParaRPr>
          </a:p>
          <a:p>
            <a:pPr>
              <a:spcBef>
                <a:spcPts val="0"/>
              </a:spcBef>
            </a:pPr>
            <a:r>
              <a:rPr lang="en-US" sz="1400" b="0">
                <a:latin typeface="Arial"/>
                <a:cs typeface="Arial"/>
              </a:rPr>
              <a:t>Isabel Reynolds</a:t>
            </a:r>
            <a:endParaRPr lang="en-US" sz="1400" b="0"/>
          </a:p>
          <a:p>
            <a:pPr>
              <a:lnSpc>
                <a:spcPct val="100000"/>
              </a:lnSpc>
              <a:spcBef>
                <a:spcPts val="0"/>
              </a:spcBef>
            </a:pPr>
            <a:r>
              <a:rPr lang="en-US" sz="1400" b="0" dirty="0">
                <a:latin typeface="Arial"/>
                <a:cs typeface="Arial"/>
              </a:rPr>
              <a:t>Regional Immunization Consultant Supervisor</a:t>
            </a:r>
            <a:endParaRPr lang="en-US" sz="1400" b="0" dirty="0"/>
          </a:p>
          <a:p>
            <a:pPr>
              <a:lnSpc>
                <a:spcPct val="100000"/>
              </a:lnSpc>
              <a:spcBef>
                <a:spcPts val="0"/>
              </a:spcBef>
            </a:pPr>
            <a:r>
              <a:rPr lang="en-US" sz="1400" b="0" dirty="0">
                <a:latin typeface="Arial"/>
                <a:cs typeface="Arial"/>
              </a:rPr>
              <a:t>NC Immunization Branch</a:t>
            </a:r>
          </a:p>
          <a:p>
            <a:pPr>
              <a:lnSpc>
                <a:spcPct val="100000"/>
              </a:lnSpc>
              <a:spcBef>
                <a:spcPts val="0"/>
              </a:spcBef>
            </a:pPr>
            <a:r>
              <a:rPr lang="en-US" sz="1400" b="0" dirty="0">
                <a:latin typeface="Arial"/>
                <a:cs typeface="Arial"/>
              </a:rPr>
              <a:t>Isabel.reynolds@dhhs.nc.gov</a:t>
            </a:r>
          </a:p>
          <a:p>
            <a:pPr>
              <a:lnSpc>
                <a:spcPct val="100000"/>
              </a:lnSpc>
              <a:spcBef>
                <a:spcPts val="0"/>
              </a:spcBef>
            </a:pPr>
            <a:endParaRPr lang="en-US" sz="1400" b="0" dirty="0">
              <a:latin typeface="Arial"/>
              <a:cs typeface="Arial"/>
            </a:endParaRPr>
          </a:p>
          <a:p>
            <a:pPr>
              <a:lnSpc>
                <a:spcPct val="100000"/>
              </a:lnSpc>
              <a:spcBef>
                <a:spcPts val="0"/>
              </a:spcBef>
            </a:pPr>
            <a:endParaRPr lang="en-US" sz="1400" b="0" dirty="0">
              <a:latin typeface="Arial"/>
              <a:cs typeface="Arial"/>
            </a:endParaRPr>
          </a:p>
        </p:txBody>
      </p:sp>
      <p:sp>
        <p:nvSpPr>
          <p:cNvPr id="3" name="TextBox 2">
            <a:extLst>
              <a:ext uri="{FF2B5EF4-FFF2-40B4-BE49-F238E27FC236}">
                <a16:creationId xmlns:a16="http://schemas.microsoft.com/office/drawing/2014/main" id="{C6D4731A-9A81-64AC-B9E5-2B4B39918DEC}"/>
              </a:ext>
            </a:extLst>
          </p:cNvPr>
          <p:cNvSpPr txBox="1"/>
          <p:nvPr/>
        </p:nvSpPr>
        <p:spPr>
          <a:xfrm>
            <a:off x="1867034" y="3640593"/>
            <a:ext cx="5604387" cy="1308050"/>
          </a:xfrm>
          <a:prstGeom prst="rect">
            <a:avLst/>
          </a:prstGeom>
          <a:noFill/>
        </p:spPr>
        <p:txBody>
          <a:bodyPr wrap="square" rtlCol="0">
            <a:spAutoFit/>
          </a:bodyPr>
          <a:lstStyle/>
          <a:p>
            <a:pPr algn="ctr">
              <a:spcAft>
                <a:spcPts val="600"/>
              </a:spcAft>
            </a:pPr>
            <a:r>
              <a:rPr lang="en-US" b="1" u="sng"/>
              <a:t>Acknowledgements: </a:t>
            </a:r>
          </a:p>
          <a:p>
            <a:pPr algn="ctr"/>
            <a:r>
              <a:rPr lang="en-US" sz="1400"/>
              <a:t>Carrie Blanchard, PharmD, MPH - NC Immunization Branch Director</a:t>
            </a:r>
          </a:p>
          <a:p>
            <a:pPr algn="ctr"/>
            <a:r>
              <a:rPr lang="en-US" sz="1400"/>
              <a:t>Catherine Guerrero, MPA - NC Immunization Branch Equity Lead</a:t>
            </a:r>
          </a:p>
          <a:p>
            <a:pPr algn="ctr"/>
            <a:r>
              <a:rPr lang="en-US" sz="1400"/>
              <a:t>Isabel Reynolds – Regional Immunization Consultant Supervisor</a:t>
            </a:r>
          </a:p>
          <a:p>
            <a:pPr algn="ctr"/>
            <a:r>
              <a:rPr lang="en-US" sz="1400"/>
              <a:t>Rachael Baartmans, MPH – Intern </a:t>
            </a:r>
          </a:p>
        </p:txBody>
      </p:sp>
      <p:pic>
        <p:nvPicPr>
          <p:cNvPr id="6" name="Picture 5">
            <a:extLst>
              <a:ext uri="{FF2B5EF4-FFF2-40B4-BE49-F238E27FC236}">
                <a16:creationId xmlns:a16="http://schemas.microsoft.com/office/drawing/2014/main" id="{2AA2AED9-E927-AC5D-8109-525ECB9CED49}"/>
              </a:ext>
            </a:extLst>
          </p:cNvPr>
          <p:cNvPicPr>
            <a:picLocks noChangeAspect="1"/>
          </p:cNvPicPr>
          <p:nvPr/>
        </p:nvPicPr>
        <p:blipFill>
          <a:blip r:embed="rId2"/>
          <a:stretch>
            <a:fillRect/>
          </a:stretch>
        </p:blipFill>
        <p:spPr>
          <a:xfrm>
            <a:off x="3123943" y="5160569"/>
            <a:ext cx="2103302" cy="617273"/>
          </a:xfrm>
          <a:prstGeom prst="rect">
            <a:avLst/>
          </a:prstGeom>
        </p:spPr>
      </p:pic>
      <p:pic>
        <p:nvPicPr>
          <p:cNvPr id="8" name="Picture 7">
            <a:extLst>
              <a:ext uri="{FF2B5EF4-FFF2-40B4-BE49-F238E27FC236}">
                <a16:creationId xmlns:a16="http://schemas.microsoft.com/office/drawing/2014/main" id="{815FF6CB-1019-299C-63C2-EF33576B00AE}"/>
              </a:ext>
            </a:extLst>
          </p:cNvPr>
          <p:cNvPicPr>
            <a:picLocks noChangeAspect="1"/>
          </p:cNvPicPr>
          <p:nvPr/>
        </p:nvPicPr>
        <p:blipFill>
          <a:blip r:embed="rId3"/>
          <a:stretch>
            <a:fillRect/>
          </a:stretch>
        </p:blipFill>
        <p:spPr>
          <a:xfrm>
            <a:off x="5482978" y="5140549"/>
            <a:ext cx="654353" cy="654353"/>
          </a:xfrm>
          <a:prstGeom prst="rect">
            <a:avLst/>
          </a:prstGeom>
        </p:spPr>
      </p:pic>
    </p:spTree>
    <p:extLst>
      <p:ext uri="{BB962C8B-B14F-4D97-AF65-F5344CB8AC3E}">
        <p14:creationId xmlns:p14="http://schemas.microsoft.com/office/powerpoint/2010/main" val="1721242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E318-0194-0B1D-AFC0-110A1FE4058A}"/>
              </a:ext>
            </a:extLst>
          </p:cNvPr>
          <p:cNvSpPr>
            <a:spLocks noGrp="1"/>
          </p:cNvSpPr>
          <p:nvPr>
            <p:ph type="title"/>
          </p:nvPr>
        </p:nvSpPr>
        <p:spPr>
          <a:xfrm>
            <a:off x="-1906" y="-4596"/>
            <a:ext cx="7843267" cy="548640"/>
          </a:xfrm>
        </p:spPr>
        <p:txBody>
          <a:bodyPr/>
          <a:lstStyle/>
          <a:p>
            <a:r>
              <a:rPr lang="en-US"/>
              <a:t>Social Determinants of Health </a:t>
            </a:r>
          </a:p>
        </p:txBody>
      </p:sp>
      <p:pic>
        <p:nvPicPr>
          <p:cNvPr id="5" name="Google Shape;671;p6">
            <a:extLst>
              <a:ext uri="{FF2B5EF4-FFF2-40B4-BE49-F238E27FC236}">
                <a16:creationId xmlns:a16="http://schemas.microsoft.com/office/drawing/2014/main" id="{E5DC01F6-9934-870B-45C9-8539F12EF85F}"/>
              </a:ext>
            </a:extLst>
          </p:cNvPr>
          <p:cNvPicPr preferRelativeResize="0"/>
          <p:nvPr/>
        </p:nvPicPr>
        <p:blipFill rotWithShape="1">
          <a:blip r:embed="rId2">
            <a:alphaModFix/>
          </a:blip>
          <a:srcRect/>
          <a:stretch/>
        </p:blipFill>
        <p:spPr>
          <a:xfrm>
            <a:off x="1100398" y="1358615"/>
            <a:ext cx="6841073" cy="4704921"/>
          </a:xfrm>
          <a:prstGeom prst="rect">
            <a:avLst/>
          </a:prstGeom>
          <a:noFill/>
          <a:ln>
            <a:noFill/>
          </a:ln>
        </p:spPr>
      </p:pic>
      <p:pic>
        <p:nvPicPr>
          <p:cNvPr id="7" name="Picture 6">
            <a:extLst>
              <a:ext uri="{FF2B5EF4-FFF2-40B4-BE49-F238E27FC236}">
                <a16:creationId xmlns:a16="http://schemas.microsoft.com/office/drawing/2014/main" id="{133D8578-D15B-FCE2-03B2-F3258413F83F}"/>
              </a:ext>
            </a:extLst>
          </p:cNvPr>
          <p:cNvPicPr>
            <a:picLocks noChangeAspect="1"/>
          </p:cNvPicPr>
          <p:nvPr/>
        </p:nvPicPr>
        <p:blipFill>
          <a:blip r:embed="rId3"/>
          <a:stretch>
            <a:fillRect/>
          </a:stretch>
        </p:blipFill>
        <p:spPr>
          <a:xfrm>
            <a:off x="841717" y="914872"/>
            <a:ext cx="7354285" cy="5363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592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674B-83C4-B6D1-E870-75B400070A7C}"/>
              </a:ext>
            </a:extLst>
          </p:cNvPr>
          <p:cNvSpPr>
            <a:spLocks noGrp="1"/>
          </p:cNvSpPr>
          <p:nvPr>
            <p:ph type="title"/>
          </p:nvPr>
        </p:nvSpPr>
        <p:spPr>
          <a:xfrm>
            <a:off x="0" y="0"/>
            <a:ext cx="7843267" cy="548640"/>
          </a:xfrm>
        </p:spPr>
        <p:txBody>
          <a:bodyPr/>
          <a:lstStyle/>
          <a:p>
            <a:r>
              <a:rPr lang="en-US"/>
              <a:t>Disparities in COVID-19 Vaccination </a:t>
            </a:r>
          </a:p>
        </p:txBody>
      </p:sp>
      <p:sp>
        <p:nvSpPr>
          <p:cNvPr id="7" name="Text Placeholder 2">
            <a:extLst>
              <a:ext uri="{FF2B5EF4-FFF2-40B4-BE49-F238E27FC236}">
                <a16:creationId xmlns:a16="http://schemas.microsoft.com/office/drawing/2014/main" id="{9438F24F-48A1-2A2C-DC9A-415A5D43554F}"/>
              </a:ext>
            </a:extLst>
          </p:cNvPr>
          <p:cNvSpPr txBox="1">
            <a:spLocks/>
          </p:cNvSpPr>
          <p:nvPr/>
        </p:nvSpPr>
        <p:spPr>
          <a:xfrm>
            <a:off x="146156" y="6249525"/>
            <a:ext cx="7992005" cy="330200"/>
          </a:xfrm>
          <a:prstGeom prst="rect">
            <a:avLst/>
          </a:prstGeom>
        </p:spPr>
        <p:txBody>
          <a:bodyPr anchor="b">
            <a:noAutofit/>
          </a:bodyPr>
          <a:lstStyle>
            <a:lvl1pPr marL="0" indent="0" algn="l" defTabSz="685800" rtl="0" eaLnBrk="1" latinLnBrk="0" hangingPunct="1">
              <a:lnSpc>
                <a:spcPct val="100000"/>
              </a:lnSpc>
              <a:spcBef>
                <a:spcPts val="0"/>
              </a:spcBef>
              <a:buFont typeface="Arial" panose="020B0604020202020204" pitchFamily="34" charset="0"/>
              <a:buNone/>
              <a:defRPr sz="12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1000" b="0" dirty="0"/>
          </a:p>
        </p:txBody>
      </p:sp>
      <p:sp>
        <p:nvSpPr>
          <p:cNvPr id="9" name="TextBox 8">
            <a:extLst>
              <a:ext uri="{FF2B5EF4-FFF2-40B4-BE49-F238E27FC236}">
                <a16:creationId xmlns:a16="http://schemas.microsoft.com/office/drawing/2014/main" id="{DFB2397D-4A60-8C98-8158-F74C1913C58C}"/>
              </a:ext>
            </a:extLst>
          </p:cNvPr>
          <p:cNvSpPr txBox="1"/>
          <p:nvPr/>
        </p:nvSpPr>
        <p:spPr>
          <a:xfrm>
            <a:off x="132017" y="6103842"/>
            <a:ext cx="8879965" cy="253916"/>
          </a:xfrm>
          <a:prstGeom prst="rect">
            <a:avLst/>
          </a:prstGeom>
          <a:noFill/>
        </p:spPr>
        <p:txBody>
          <a:bodyPr wrap="square" lIns="91440" tIns="45720" rIns="91440" bIns="45720" rtlCol="0" anchor="t">
            <a:spAutoFit/>
          </a:bodyPr>
          <a:lstStyle/>
          <a:p>
            <a:r>
              <a:rPr lang="en-US" sz="1000"/>
              <a:t>CDC Estimates of Vaccine Hesitancy for COVID-19 Vaccine; </a:t>
            </a:r>
            <a:r>
              <a:rPr lang="en-US" sz="1000">
                <a:ea typeface="+mn-lt"/>
                <a:cs typeface="+mn-lt"/>
                <a:hlinkClick r:id="rId2"/>
              </a:rPr>
              <a:t>https://data.cdc.gov/stories/s/Vaccine-Hesitancy-for-COVID-19/cnd2-a6zw</a:t>
            </a:r>
            <a:r>
              <a:rPr lang="en-US" sz="1000">
                <a:ea typeface="+mn-lt"/>
                <a:cs typeface="+mn-lt"/>
              </a:rPr>
              <a:t> </a:t>
            </a:r>
            <a:endParaRPr lang="en-US" sz="1000"/>
          </a:p>
        </p:txBody>
      </p:sp>
      <p:sp>
        <p:nvSpPr>
          <p:cNvPr id="15" name="TextBox 14">
            <a:extLst>
              <a:ext uri="{FF2B5EF4-FFF2-40B4-BE49-F238E27FC236}">
                <a16:creationId xmlns:a16="http://schemas.microsoft.com/office/drawing/2014/main" id="{1DB0879F-E4AA-C886-2A04-0E72C6ADCCBE}"/>
              </a:ext>
            </a:extLst>
          </p:cNvPr>
          <p:cNvSpPr txBox="1"/>
          <p:nvPr/>
        </p:nvSpPr>
        <p:spPr>
          <a:xfrm>
            <a:off x="1300733" y="533720"/>
            <a:ext cx="4721242" cy="307777"/>
          </a:xfrm>
          <a:prstGeom prst="rect">
            <a:avLst/>
          </a:prstGeom>
          <a:noFill/>
        </p:spPr>
        <p:txBody>
          <a:bodyPr wrap="square" rtlCol="0">
            <a:spAutoFit/>
          </a:bodyPr>
          <a:lstStyle/>
          <a:p>
            <a:r>
              <a:rPr lang="en-US" sz="1400" b="1"/>
              <a:t>NC COVID Vaccination Coverage by Race</a:t>
            </a:r>
          </a:p>
        </p:txBody>
      </p:sp>
      <p:sp>
        <p:nvSpPr>
          <p:cNvPr id="16" name="TextBox 15">
            <a:extLst>
              <a:ext uri="{FF2B5EF4-FFF2-40B4-BE49-F238E27FC236}">
                <a16:creationId xmlns:a16="http://schemas.microsoft.com/office/drawing/2014/main" id="{B8F543C6-B0B8-BB6E-3783-AB7144F47E44}"/>
              </a:ext>
            </a:extLst>
          </p:cNvPr>
          <p:cNvSpPr txBox="1"/>
          <p:nvPr/>
        </p:nvSpPr>
        <p:spPr>
          <a:xfrm>
            <a:off x="5332664" y="3905004"/>
            <a:ext cx="3679318" cy="307777"/>
          </a:xfrm>
          <a:prstGeom prst="rect">
            <a:avLst/>
          </a:prstGeom>
          <a:noFill/>
        </p:spPr>
        <p:txBody>
          <a:bodyPr wrap="square" rtlCol="0">
            <a:spAutoFit/>
          </a:bodyPr>
          <a:lstStyle/>
          <a:p>
            <a:r>
              <a:rPr lang="en-US" sz="1400" b="1"/>
              <a:t>Estimated COVID-19 Vaccine Hesitancy</a:t>
            </a:r>
          </a:p>
        </p:txBody>
      </p:sp>
      <p:pic>
        <p:nvPicPr>
          <p:cNvPr id="5" name="Picture 4">
            <a:extLst>
              <a:ext uri="{FF2B5EF4-FFF2-40B4-BE49-F238E27FC236}">
                <a16:creationId xmlns:a16="http://schemas.microsoft.com/office/drawing/2014/main" id="{E2BF34F1-0B68-DA3B-F8DE-237813AC1DBE}"/>
              </a:ext>
            </a:extLst>
          </p:cNvPr>
          <p:cNvPicPr>
            <a:picLocks noChangeAspect="1"/>
          </p:cNvPicPr>
          <p:nvPr/>
        </p:nvPicPr>
        <p:blipFill>
          <a:blip r:embed="rId3"/>
          <a:stretch>
            <a:fillRect/>
          </a:stretch>
        </p:blipFill>
        <p:spPr>
          <a:xfrm>
            <a:off x="5201953" y="4285623"/>
            <a:ext cx="3718821" cy="1677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029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5393-F611-D95D-39FA-30F52FAB428D}"/>
              </a:ext>
            </a:extLst>
          </p:cNvPr>
          <p:cNvSpPr>
            <a:spLocks noGrp="1"/>
          </p:cNvSpPr>
          <p:nvPr>
            <p:ph type="title"/>
          </p:nvPr>
        </p:nvSpPr>
        <p:spPr>
          <a:xfrm>
            <a:off x="84060" y="0"/>
            <a:ext cx="8840021" cy="548640"/>
          </a:xfrm>
        </p:spPr>
        <p:txBody>
          <a:bodyPr/>
          <a:lstStyle/>
          <a:p>
            <a:r>
              <a:rPr lang="en-US"/>
              <a:t>Disparities in mpox vaccination coverage</a:t>
            </a:r>
          </a:p>
        </p:txBody>
      </p:sp>
      <p:pic>
        <p:nvPicPr>
          <p:cNvPr id="14" name="Picture 13">
            <a:extLst>
              <a:ext uri="{FF2B5EF4-FFF2-40B4-BE49-F238E27FC236}">
                <a16:creationId xmlns:a16="http://schemas.microsoft.com/office/drawing/2014/main" id="{0DC9EE8B-4918-38D5-FE31-59CD2FE5EB0A}"/>
              </a:ext>
            </a:extLst>
          </p:cNvPr>
          <p:cNvPicPr>
            <a:picLocks noChangeAspect="1"/>
          </p:cNvPicPr>
          <p:nvPr/>
        </p:nvPicPr>
        <p:blipFill>
          <a:blip r:embed="rId3"/>
          <a:stretch>
            <a:fillRect/>
          </a:stretch>
        </p:blipFill>
        <p:spPr>
          <a:xfrm>
            <a:off x="870535" y="874644"/>
            <a:ext cx="7402930" cy="4929809"/>
          </a:xfrm>
          <a:prstGeom prst="rect">
            <a:avLst/>
          </a:prstGeom>
        </p:spPr>
      </p:pic>
      <p:sp>
        <p:nvSpPr>
          <p:cNvPr id="15" name="TextBox 14">
            <a:extLst>
              <a:ext uri="{FF2B5EF4-FFF2-40B4-BE49-F238E27FC236}">
                <a16:creationId xmlns:a16="http://schemas.microsoft.com/office/drawing/2014/main" id="{2879AC93-A446-5B00-D87E-883C42FF2912}"/>
              </a:ext>
            </a:extLst>
          </p:cNvPr>
          <p:cNvSpPr txBox="1"/>
          <p:nvPr/>
        </p:nvSpPr>
        <p:spPr>
          <a:xfrm>
            <a:off x="84059" y="6309360"/>
            <a:ext cx="8840020" cy="261610"/>
          </a:xfrm>
          <a:prstGeom prst="rect">
            <a:avLst/>
          </a:prstGeom>
          <a:noFill/>
        </p:spPr>
        <p:txBody>
          <a:bodyPr wrap="square" rtlCol="0">
            <a:spAutoFit/>
          </a:bodyPr>
          <a:lstStyle/>
          <a:p>
            <a:r>
              <a:rPr lang="en-US" sz="1100"/>
              <a:t>NCDHHS Mpox Equity Update Report: </a:t>
            </a:r>
            <a:r>
              <a:rPr lang="en-US" sz="1100">
                <a:hlinkClick r:id="rId4"/>
              </a:rPr>
              <a:t>https://www.ncdhhs.gov/mpox-equity-report-update/download?attachment</a:t>
            </a:r>
            <a:r>
              <a:rPr lang="en-US" sz="1100"/>
              <a:t> </a:t>
            </a:r>
          </a:p>
        </p:txBody>
      </p:sp>
    </p:spTree>
    <p:extLst>
      <p:ext uri="{BB962C8B-B14F-4D97-AF65-F5344CB8AC3E}">
        <p14:creationId xmlns:p14="http://schemas.microsoft.com/office/powerpoint/2010/main" val="390319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24FBD6-EC4E-FA8C-3593-4E222029AA2F}"/>
              </a:ext>
            </a:extLst>
          </p:cNvPr>
          <p:cNvSpPr>
            <a:spLocks noGrp="1"/>
          </p:cNvSpPr>
          <p:nvPr>
            <p:ph type="body" sz="quarter" idx="11"/>
          </p:nvPr>
        </p:nvSpPr>
        <p:spPr>
          <a:xfrm>
            <a:off x="179748" y="5903575"/>
            <a:ext cx="8856097" cy="792480"/>
          </a:xfrm>
        </p:spPr>
        <p:txBody>
          <a:bodyPr/>
          <a:lstStyle/>
          <a:p>
            <a:r>
              <a:rPr lang="en-US" sz="1100" b="0"/>
              <a:t>https://www.newamerica.org/better-life-lab/blog/rural-north-carolinians-face-disproportionately-long-travel-distances-to-health-care/ </a:t>
            </a:r>
          </a:p>
          <a:p>
            <a:r>
              <a:rPr lang="en-US" sz="1100" b="0"/>
              <a:t>https://nchealthworkforce.unc.edu/interactive/supply/</a:t>
            </a:r>
          </a:p>
          <a:p>
            <a:endParaRPr lang="en-US"/>
          </a:p>
        </p:txBody>
      </p:sp>
      <p:sp>
        <p:nvSpPr>
          <p:cNvPr id="4" name="Title 3">
            <a:extLst>
              <a:ext uri="{FF2B5EF4-FFF2-40B4-BE49-F238E27FC236}">
                <a16:creationId xmlns:a16="http://schemas.microsoft.com/office/drawing/2014/main" id="{4345363E-2B25-9504-7589-B3F3AA846673}"/>
              </a:ext>
            </a:extLst>
          </p:cNvPr>
          <p:cNvSpPr>
            <a:spLocks noGrp="1"/>
          </p:cNvSpPr>
          <p:nvPr>
            <p:ph type="title"/>
          </p:nvPr>
        </p:nvSpPr>
        <p:spPr>
          <a:xfrm>
            <a:off x="574939" y="558185"/>
            <a:ext cx="7886700" cy="1325563"/>
          </a:xfrm>
        </p:spPr>
        <p:txBody>
          <a:bodyPr/>
          <a:lstStyle/>
          <a:p>
            <a:r>
              <a:rPr lang="en-US">
                <a:latin typeface="+mn-lt"/>
              </a:rPr>
              <a:t>Where you live and work matters</a:t>
            </a:r>
          </a:p>
        </p:txBody>
      </p:sp>
      <p:pic>
        <p:nvPicPr>
          <p:cNvPr id="6" name="Picture 5" descr="A screenshot of a graph&#10;&#10;Description automatically generated">
            <a:extLst>
              <a:ext uri="{FF2B5EF4-FFF2-40B4-BE49-F238E27FC236}">
                <a16:creationId xmlns:a16="http://schemas.microsoft.com/office/drawing/2014/main" id="{304E6D8E-DD7D-9F66-7BD9-591A832679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48" y="1431134"/>
            <a:ext cx="3383259" cy="3887975"/>
          </a:xfrm>
          <a:prstGeom prst="rect">
            <a:avLst/>
          </a:prstGeom>
        </p:spPr>
      </p:pic>
      <p:pic>
        <p:nvPicPr>
          <p:cNvPr id="8" name="Picture 7" descr="A close-up of a map&#10;&#10;Description automatically generated">
            <a:extLst>
              <a:ext uri="{FF2B5EF4-FFF2-40B4-BE49-F238E27FC236}">
                <a16:creationId xmlns:a16="http://schemas.microsoft.com/office/drawing/2014/main" id="{7C85470C-C4CD-A264-B2B0-68B98EB67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600" y="1431134"/>
            <a:ext cx="5179652" cy="3995732"/>
          </a:xfrm>
          <a:prstGeom prst="rect">
            <a:avLst/>
          </a:prstGeom>
        </p:spPr>
      </p:pic>
    </p:spTree>
    <p:extLst>
      <p:ext uri="{BB962C8B-B14F-4D97-AF65-F5344CB8AC3E}">
        <p14:creationId xmlns:p14="http://schemas.microsoft.com/office/powerpoint/2010/main" val="108578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A6D5C-D024-2745-FFD5-C394922D1236}"/>
              </a:ext>
            </a:extLst>
          </p:cNvPr>
          <p:cNvSpPr>
            <a:spLocks noGrp="1"/>
          </p:cNvSpPr>
          <p:nvPr>
            <p:ph type="title"/>
          </p:nvPr>
        </p:nvSpPr>
        <p:spPr>
          <a:xfrm>
            <a:off x="0" y="4021"/>
            <a:ext cx="9144000" cy="615103"/>
          </a:xfrm>
        </p:spPr>
        <p:txBody>
          <a:bodyPr/>
          <a:lstStyle/>
          <a:p>
            <a:r>
              <a:rPr lang="en-US"/>
              <a:t>Disparities in Routine Immunization Coverage</a:t>
            </a:r>
          </a:p>
        </p:txBody>
      </p:sp>
      <p:sp>
        <p:nvSpPr>
          <p:cNvPr id="3" name="Text Placeholder 2">
            <a:extLst>
              <a:ext uri="{FF2B5EF4-FFF2-40B4-BE49-F238E27FC236}">
                <a16:creationId xmlns:a16="http://schemas.microsoft.com/office/drawing/2014/main" id="{413407A7-D6C9-9263-D868-A215045BCA02}"/>
              </a:ext>
            </a:extLst>
          </p:cNvPr>
          <p:cNvSpPr>
            <a:spLocks noGrp="1"/>
          </p:cNvSpPr>
          <p:nvPr>
            <p:ph type="body" sz="quarter" idx="11"/>
          </p:nvPr>
        </p:nvSpPr>
        <p:spPr>
          <a:xfrm>
            <a:off x="0" y="6583459"/>
            <a:ext cx="8716617" cy="330200"/>
          </a:xfrm>
        </p:spPr>
        <p:txBody>
          <a:bodyPr/>
          <a:lstStyle/>
          <a:p>
            <a:r>
              <a:rPr lang="en-US" sz="800" b="0"/>
              <a:t>CDC </a:t>
            </a:r>
            <a:r>
              <a:rPr lang="en-US" sz="800" b="0" err="1"/>
              <a:t>ChildVaxView</a:t>
            </a:r>
            <a:r>
              <a:rPr lang="en-US" sz="800" b="0"/>
              <a:t> and </a:t>
            </a:r>
            <a:r>
              <a:rPr lang="en-US" sz="800" b="0" err="1"/>
              <a:t>TeenVaxView</a:t>
            </a:r>
            <a:r>
              <a:rPr lang="en-US" sz="800" b="0"/>
              <a:t> - </a:t>
            </a:r>
            <a:r>
              <a:rPr lang="en-US" sz="800" b="0">
                <a:hlinkClick r:id="rId3"/>
              </a:rPr>
              <a:t>https://www.cdc.gov/vaccines/vaxview/index.html /</a:t>
            </a:r>
            <a:r>
              <a:rPr lang="en-US" sz="800" b="0"/>
              <a:t> NC Kindergarten Immunization Dashboard: </a:t>
            </a:r>
            <a:r>
              <a:rPr lang="en-US" sz="800" b="0">
                <a:hlinkClick r:id="rId4"/>
              </a:rPr>
              <a:t>https://immunization.dph.ncdhhs.gov/schools/kindergartendashboard.htm</a:t>
            </a:r>
            <a:r>
              <a:rPr lang="en-US" sz="800" b="0"/>
              <a:t> </a:t>
            </a:r>
          </a:p>
        </p:txBody>
      </p:sp>
      <p:pic>
        <p:nvPicPr>
          <p:cNvPr id="6" name="Content Placeholder 5">
            <a:extLst>
              <a:ext uri="{FF2B5EF4-FFF2-40B4-BE49-F238E27FC236}">
                <a16:creationId xmlns:a16="http://schemas.microsoft.com/office/drawing/2014/main" id="{2DCEF66B-08BA-ECA7-C4DF-31A2DE1A7D05}"/>
              </a:ext>
            </a:extLst>
          </p:cNvPr>
          <p:cNvPicPr>
            <a:picLocks noGrp="1" noChangeAspect="1"/>
          </p:cNvPicPr>
          <p:nvPr>
            <p:ph sz="quarter" idx="14"/>
          </p:nvPr>
        </p:nvPicPr>
        <p:blipFill>
          <a:blip r:embed="rId5"/>
          <a:stretch>
            <a:fillRect/>
          </a:stretch>
        </p:blipFill>
        <p:spPr>
          <a:xfrm>
            <a:off x="88054" y="542422"/>
            <a:ext cx="4963001" cy="348253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3592155-940D-1A33-E9DA-E4C3BD7703E7}"/>
              </a:ext>
            </a:extLst>
          </p:cNvPr>
          <p:cNvPicPr>
            <a:picLocks noChangeAspect="1"/>
          </p:cNvPicPr>
          <p:nvPr/>
        </p:nvPicPr>
        <p:blipFill>
          <a:blip r:embed="rId6"/>
          <a:stretch>
            <a:fillRect/>
          </a:stretch>
        </p:blipFill>
        <p:spPr>
          <a:xfrm>
            <a:off x="2633171" y="3003812"/>
            <a:ext cx="5025065" cy="348253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8A4BD64-CCA8-A81A-F391-2A69615057E4}"/>
              </a:ext>
            </a:extLst>
          </p:cNvPr>
          <p:cNvPicPr>
            <a:picLocks noChangeAspect="1"/>
          </p:cNvPicPr>
          <p:nvPr/>
        </p:nvPicPr>
        <p:blipFill rotWithShape="1">
          <a:blip r:embed="rId7"/>
          <a:srcRect l="-1140" t="83" r="20570" b="45231"/>
          <a:stretch/>
        </p:blipFill>
        <p:spPr>
          <a:xfrm>
            <a:off x="4722232" y="869056"/>
            <a:ext cx="4333714" cy="2353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5657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4204-2116-5E7D-DABF-C80B158C2067}"/>
              </a:ext>
            </a:extLst>
          </p:cNvPr>
          <p:cNvSpPr>
            <a:spLocks noGrp="1"/>
          </p:cNvSpPr>
          <p:nvPr>
            <p:ph type="title"/>
          </p:nvPr>
        </p:nvSpPr>
        <p:spPr>
          <a:xfrm>
            <a:off x="0" y="17653"/>
            <a:ext cx="7843267" cy="548640"/>
          </a:xfrm>
        </p:spPr>
        <p:txBody>
          <a:bodyPr/>
          <a:lstStyle/>
          <a:p>
            <a:r>
              <a:rPr lang="en-US"/>
              <a:t>Lessons Learned</a:t>
            </a:r>
          </a:p>
        </p:txBody>
      </p:sp>
      <p:sp>
        <p:nvSpPr>
          <p:cNvPr id="5" name="TextBox 4">
            <a:extLst>
              <a:ext uri="{FF2B5EF4-FFF2-40B4-BE49-F238E27FC236}">
                <a16:creationId xmlns:a16="http://schemas.microsoft.com/office/drawing/2014/main" id="{F9178C05-BB22-4F75-3A61-CD3EC9BF5CEE}"/>
              </a:ext>
            </a:extLst>
          </p:cNvPr>
          <p:cNvSpPr txBox="1"/>
          <p:nvPr/>
        </p:nvSpPr>
        <p:spPr>
          <a:xfrm>
            <a:off x="277791" y="729205"/>
            <a:ext cx="4930817" cy="581697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600" b="1"/>
              <a:t>Data-driven outreach and communication </a:t>
            </a:r>
            <a:r>
              <a:rPr lang="en-US" sz="1600"/>
              <a:t>is a vital component of a vaccine strategy</a:t>
            </a:r>
          </a:p>
          <a:p>
            <a:pPr marL="285750" indent="-285750">
              <a:spcAft>
                <a:spcPts val="600"/>
              </a:spcAft>
              <a:buFont typeface="Arial" panose="020B0604020202020204" pitchFamily="34" charset="0"/>
              <a:buChar char="•"/>
            </a:pPr>
            <a:r>
              <a:rPr lang="en-US" sz="1600" b="1"/>
              <a:t>Identifying and engaging populations with lower rates of vaccination coverage </a:t>
            </a:r>
            <a:r>
              <a:rPr lang="en-US" sz="1600"/>
              <a:t>is a critical step in eliminating health disparities</a:t>
            </a:r>
          </a:p>
          <a:p>
            <a:pPr marL="285750" indent="-285750">
              <a:spcAft>
                <a:spcPts val="600"/>
              </a:spcAft>
              <a:buFont typeface="Arial" panose="020B0604020202020204" pitchFamily="34" charset="0"/>
              <a:buChar char="•"/>
            </a:pPr>
            <a:r>
              <a:rPr lang="en-US" sz="1600" b="1"/>
              <a:t>Demographic</a:t>
            </a:r>
            <a:r>
              <a:rPr lang="en-US" sz="1600"/>
              <a:t> surveillance data:</a:t>
            </a:r>
          </a:p>
          <a:p>
            <a:pPr marL="742950" lvl="1" indent="-285750">
              <a:spcAft>
                <a:spcPts val="600"/>
              </a:spcAft>
              <a:buFont typeface="Arial" panose="020B0604020202020204" pitchFamily="34" charset="0"/>
              <a:buChar char="•"/>
            </a:pPr>
            <a:r>
              <a:rPr lang="en-US" sz="1600"/>
              <a:t>Shines light on susceptible populations and communities</a:t>
            </a:r>
          </a:p>
          <a:p>
            <a:pPr marL="742950" lvl="1" indent="-285750">
              <a:spcAft>
                <a:spcPts val="600"/>
              </a:spcAft>
              <a:buFont typeface="Arial" panose="020B0604020202020204" pitchFamily="34" charset="0"/>
              <a:buChar char="•"/>
            </a:pPr>
            <a:r>
              <a:rPr lang="en-US" sz="1600"/>
              <a:t>Draws attention to health disparities</a:t>
            </a:r>
          </a:p>
          <a:p>
            <a:pPr marL="742950" lvl="1" indent="-285750">
              <a:spcAft>
                <a:spcPts val="600"/>
              </a:spcAft>
              <a:buFont typeface="Arial" panose="020B0604020202020204" pitchFamily="34" charset="0"/>
              <a:buChar char="•"/>
            </a:pPr>
            <a:r>
              <a:rPr lang="en-US" sz="1600"/>
              <a:t>Mobilizes action to inform and protect those most at risk</a:t>
            </a:r>
          </a:p>
          <a:p>
            <a:pPr marL="742950" lvl="1" indent="-285750">
              <a:spcAft>
                <a:spcPts val="600"/>
              </a:spcAft>
              <a:buFont typeface="Arial" panose="020B0604020202020204" pitchFamily="34" charset="0"/>
              <a:buChar char="•"/>
            </a:pPr>
            <a:r>
              <a:rPr lang="en-US" sz="1600"/>
              <a:t>Creates ongoing accountability</a:t>
            </a:r>
          </a:p>
          <a:p>
            <a:pPr marL="285750" indent="-285750">
              <a:spcAft>
                <a:spcPts val="600"/>
              </a:spcAft>
              <a:buFont typeface="Arial" panose="020B0604020202020204" pitchFamily="34" charset="0"/>
              <a:buChar char="•"/>
            </a:pPr>
            <a:r>
              <a:rPr lang="en-US" sz="1600" b="1"/>
              <a:t>State-level data is not sufficient</a:t>
            </a:r>
            <a:r>
              <a:rPr lang="en-US" sz="1600"/>
              <a:t> for driving action. Availability of more granular data is critical. </a:t>
            </a:r>
          </a:p>
          <a:p>
            <a:pPr marL="285750" indent="-285750">
              <a:spcAft>
                <a:spcPts val="600"/>
              </a:spcAft>
              <a:buFont typeface="Arial" panose="020B0604020202020204" pitchFamily="34" charset="0"/>
              <a:buChar char="•"/>
            </a:pPr>
            <a:r>
              <a:rPr lang="en-US" sz="1600"/>
              <a:t>The most successful public health interventions happen at the </a:t>
            </a:r>
            <a:r>
              <a:rPr lang="en-US" sz="1600" b="1" i="1"/>
              <a:t>local</a:t>
            </a:r>
            <a:r>
              <a:rPr lang="en-US" sz="1600" b="1"/>
              <a:t> </a:t>
            </a:r>
            <a:r>
              <a:rPr lang="en-US" sz="1600"/>
              <a:t>level.</a:t>
            </a:r>
          </a:p>
          <a:p>
            <a:pPr marL="285750" indent="-285750">
              <a:spcAft>
                <a:spcPts val="600"/>
              </a:spcAft>
              <a:buFont typeface="Arial" panose="020B0604020202020204" pitchFamily="34" charset="0"/>
              <a:buChar char="•"/>
            </a:pPr>
            <a:r>
              <a:rPr lang="en-US" sz="1600" b="1"/>
              <a:t>Advancing health equity </a:t>
            </a:r>
            <a:r>
              <a:rPr lang="en-US" sz="1600"/>
              <a:t>is now the first goal of </a:t>
            </a:r>
            <a:r>
              <a:rPr lang="en-US" sz="1600">
                <a:hlinkClick r:id="rId2"/>
              </a:rPr>
              <a:t>NCDHHS’ 2024-2026 Strategic Plan</a:t>
            </a:r>
            <a:r>
              <a:rPr lang="en-US" sz="1600"/>
              <a:t>.</a:t>
            </a:r>
          </a:p>
          <a:p>
            <a:pPr marL="285750" indent="-285750">
              <a:spcAft>
                <a:spcPts val="600"/>
              </a:spcAft>
              <a:buFont typeface="Arial" panose="020B0604020202020204" pitchFamily="34" charset="0"/>
              <a:buChar char="•"/>
            </a:pPr>
            <a:endParaRPr lang="en-US"/>
          </a:p>
        </p:txBody>
      </p:sp>
      <p:pic>
        <p:nvPicPr>
          <p:cNvPr id="8" name="Picture 7" descr="228,500+ Checklist Stock Photos, Pictures &amp; Royalty-Free ...">
            <a:extLst>
              <a:ext uri="{FF2B5EF4-FFF2-40B4-BE49-F238E27FC236}">
                <a16:creationId xmlns:a16="http://schemas.microsoft.com/office/drawing/2014/main" id="{0DB55E29-3803-0294-6438-BDBEB97E47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75"/>
          <a:stretch/>
        </p:blipFill>
        <p:spPr bwMode="auto">
          <a:xfrm>
            <a:off x="5402625" y="1891572"/>
            <a:ext cx="3100604" cy="3074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13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F856-6152-430E-9388-88BD0A77E5A9}"/>
              </a:ext>
            </a:extLst>
          </p:cNvPr>
          <p:cNvSpPr>
            <a:spLocks noGrp="1"/>
          </p:cNvSpPr>
          <p:nvPr>
            <p:ph type="title"/>
          </p:nvPr>
        </p:nvSpPr>
        <p:spPr>
          <a:xfrm>
            <a:off x="0" y="11312"/>
            <a:ext cx="7843267" cy="548640"/>
          </a:xfrm>
        </p:spPr>
        <p:txBody>
          <a:bodyPr/>
          <a:lstStyle/>
          <a:p>
            <a:r>
              <a:rPr lang="en-US"/>
              <a:t>IQIP in North Carolina</a:t>
            </a:r>
          </a:p>
        </p:txBody>
      </p:sp>
      <p:sp>
        <p:nvSpPr>
          <p:cNvPr id="3" name="TextBox 2">
            <a:extLst>
              <a:ext uri="{FF2B5EF4-FFF2-40B4-BE49-F238E27FC236}">
                <a16:creationId xmlns:a16="http://schemas.microsoft.com/office/drawing/2014/main" id="{B08D7E41-4B04-902C-EECE-B67C0941B463}"/>
              </a:ext>
            </a:extLst>
          </p:cNvPr>
          <p:cNvSpPr txBox="1"/>
          <p:nvPr/>
        </p:nvSpPr>
        <p:spPr>
          <a:xfrm>
            <a:off x="255638" y="491126"/>
            <a:ext cx="8426246" cy="1646605"/>
          </a:xfrm>
          <a:prstGeom prst="rect">
            <a:avLst/>
          </a:prstGeom>
          <a:noFill/>
        </p:spPr>
        <p:txBody>
          <a:bodyPr wrap="square" rtlCol="0">
            <a:spAutoFit/>
          </a:bodyPr>
          <a:lstStyle/>
          <a:p>
            <a:pPr>
              <a:spcAft>
                <a:spcPts val="600"/>
              </a:spcAft>
            </a:pPr>
            <a:r>
              <a:rPr lang="en-US" sz="1200"/>
              <a:t>Immunization Quality Improvement for Providers (IQIP) is CDC’s national, Vaccines for Children (VFC) provider-level QI program. IQIP serves to assist and support health care providers by identifying opportunities to improve vaccine uptake. Providers select at least two strategies to implement over the course of 12 months. Four CDC-defined core strategies include:</a:t>
            </a:r>
          </a:p>
          <a:p>
            <a:pPr marL="800100" lvl="1" indent="-342900">
              <a:buFont typeface="+mj-lt"/>
              <a:buAutoNum type="arabicPeriod"/>
            </a:pPr>
            <a:r>
              <a:rPr lang="en-US" sz="1200"/>
              <a:t>Facilitate return for vaccination</a:t>
            </a:r>
          </a:p>
          <a:p>
            <a:pPr marL="800100" lvl="1" indent="-342900">
              <a:buFont typeface="+mj-lt"/>
              <a:buAutoNum type="arabicPeriod"/>
            </a:pPr>
            <a:r>
              <a:rPr lang="en-US" sz="1200"/>
              <a:t>Leverage IIS functionality to improve immunization practice</a:t>
            </a:r>
          </a:p>
          <a:p>
            <a:pPr marL="800100" lvl="1" indent="-342900">
              <a:buFont typeface="+mj-lt"/>
              <a:buAutoNum type="arabicPeriod"/>
            </a:pPr>
            <a:r>
              <a:rPr lang="en-US" sz="1200"/>
              <a:t>Give a strong vaccine recommendation</a:t>
            </a:r>
          </a:p>
          <a:p>
            <a:pPr marL="800100" lvl="1" indent="-342900">
              <a:buFont typeface="+mj-lt"/>
              <a:buAutoNum type="arabicPeriod"/>
            </a:pPr>
            <a:r>
              <a:rPr lang="en-US" sz="1200"/>
              <a:t>Strengthen vaccination communications</a:t>
            </a:r>
          </a:p>
        </p:txBody>
      </p:sp>
      <p:pic>
        <p:nvPicPr>
          <p:cNvPr id="4" name="Picture 3">
            <a:extLst>
              <a:ext uri="{FF2B5EF4-FFF2-40B4-BE49-F238E27FC236}">
                <a16:creationId xmlns:a16="http://schemas.microsoft.com/office/drawing/2014/main" id="{D2DC4582-D289-0E6E-4E9E-2256BAA81535}"/>
              </a:ext>
            </a:extLst>
          </p:cNvPr>
          <p:cNvPicPr>
            <a:picLocks noChangeAspect="1"/>
          </p:cNvPicPr>
          <p:nvPr/>
        </p:nvPicPr>
        <p:blipFill>
          <a:blip r:embed="rId3"/>
          <a:stretch>
            <a:fillRect/>
          </a:stretch>
        </p:blipFill>
        <p:spPr>
          <a:xfrm>
            <a:off x="419022" y="2137731"/>
            <a:ext cx="8099477" cy="43805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07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41DB0-1C2A-307F-5440-9874DB534400}"/>
              </a:ext>
            </a:extLst>
          </p:cNvPr>
          <p:cNvSpPr>
            <a:spLocks noGrp="1"/>
          </p:cNvSpPr>
          <p:nvPr>
            <p:ph type="title"/>
          </p:nvPr>
        </p:nvSpPr>
        <p:spPr>
          <a:xfrm>
            <a:off x="0" y="0"/>
            <a:ext cx="7843267" cy="548640"/>
          </a:xfrm>
        </p:spPr>
        <p:txBody>
          <a:bodyPr/>
          <a:lstStyle/>
          <a:p>
            <a:r>
              <a:rPr lang="en-US"/>
              <a:t>Custom Strategy Development</a:t>
            </a:r>
          </a:p>
        </p:txBody>
      </p:sp>
      <p:sp>
        <p:nvSpPr>
          <p:cNvPr id="4" name="Content Placeholder 3">
            <a:extLst>
              <a:ext uri="{FF2B5EF4-FFF2-40B4-BE49-F238E27FC236}">
                <a16:creationId xmlns:a16="http://schemas.microsoft.com/office/drawing/2014/main" id="{5D937C17-DBC7-7703-B2E0-956DE31D3664}"/>
              </a:ext>
            </a:extLst>
          </p:cNvPr>
          <p:cNvSpPr>
            <a:spLocks noGrp="1"/>
          </p:cNvSpPr>
          <p:nvPr>
            <p:ph sz="quarter" idx="14"/>
          </p:nvPr>
        </p:nvSpPr>
        <p:spPr>
          <a:xfrm>
            <a:off x="498728" y="4688036"/>
            <a:ext cx="8239144" cy="904356"/>
          </a:xfrm>
          <a:solidFill>
            <a:schemeClr val="accent4">
              <a:lumMod val="40000"/>
              <a:lumOff val="60000"/>
            </a:schemeClr>
          </a:solidFill>
          <a:ln>
            <a:solidFill>
              <a:schemeClr val="tx1"/>
            </a:solidFill>
          </a:ln>
        </p:spPr>
        <p:txBody>
          <a:bodyPr/>
          <a:lstStyle/>
          <a:p>
            <a:r>
              <a:rPr lang="en-US"/>
              <a:t>Strategy Title: </a:t>
            </a:r>
          </a:p>
          <a:p>
            <a:r>
              <a:rPr lang="en-US" b="0" i="1"/>
              <a:t>Address Health Disparities in Immunization Coverage </a:t>
            </a:r>
          </a:p>
        </p:txBody>
      </p:sp>
      <p:sp>
        <p:nvSpPr>
          <p:cNvPr id="8" name="TextBox 7">
            <a:extLst>
              <a:ext uri="{FF2B5EF4-FFF2-40B4-BE49-F238E27FC236}">
                <a16:creationId xmlns:a16="http://schemas.microsoft.com/office/drawing/2014/main" id="{DF00912E-A01A-1DBB-6586-BA8DD64F3A18}"/>
              </a:ext>
            </a:extLst>
          </p:cNvPr>
          <p:cNvSpPr txBox="1"/>
          <p:nvPr/>
        </p:nvSpPr>
        <p:spPr>
          <a:xfrm>
            <a:off x="289369" y="833234"/>
            <a:ext cx="8657862" cy="3570208"/>
          </a:xfrm>
          <a:prstGeom prst="rect">
            <a:avLst/>
          </a:prstGeom>
          <a:noFill/>
        </p:spPr>
        <p:txBody>
          <a:bodyPr wrap="square" lIns="91440" tIns="45720" rIns="91440" bIns="45720" rtlCol="0" anchor="t">
            <a:spAutoFit/>
          </a:bodyPr>
          <a:lstStyle/>
          <a:p>
            <a:r>
              <a:rPr lang="en-US" sz="1600" b="1"/>
              <a:t>Collaborative Effort – Branch Director, IQIP Coordinator, Immunization Equity lead, MPH student intern, IQIP Consultant Supervisor</a:t>
            </a:r>
            <a:endParaRPr lang="en-US" sz="1600" b="1" u="sng"/>
          </a:p>
          <a:p>
            <a:endParaRPr lang="en-US" sz="1600" b="1" u="sng"/>
          </a:p>
          <a:p>
            <a:r>
              <a:rPr lang="en-US" sz="1600" b="1" u="sng"/>
              <a:t>Development Efforts: </a:t>
            </a:r>
          </a:p>
          <a:p>
            <a:pPr marL="285750" indent="-285750">
              <a:buFont typeface="Arial" panose="020B0604020202020204" pitchFamily="34" charset="0"/>
              <a:buChar char="•"/>
            </a:pPr>
            <a:r>
              <a:rPr lang="en-US" sz="1600"/>
              <a:t>Cross-referenced lessons learned from COVID and mpox vaccine response efforts, CDC NIS MMWRs, and IQIP core strategies and action steps</a:t>
            </a:r>
          </a:p>
          <a:p>
            <a:pPr marL="285750" indent="-285750">
              <a:buFont typeface="Arial" panose="020B0604020202020204" pitchFamily="34" charset="0"/>
              <a:buChar char="•"/>
            </a:pPr>
            <a:r>
              <a:rPr lang="en-US" sz="1600"/>
              <a:t>Conducted an in-depth literature review and gap analysis</a:t>
            </a:r>
            <a:endParaRPr lang="en-US" sz="1600">
              <a:cs typeface="Arial"/>
            </a:endParaRPr>
          </a:p>
          <a:p>
            <a:pPr marL="285750" indent="-285750">
              <a:buFont typeface="Arial" panose="020B0604020202020204" pitchFamily="34" charset="0"/>
              <a:buChar char="•"/>
            </a:pPr>
            <a:r>
              <a:rPr lang="en-US" sz="1600"/>
              <a:t>Creation of custom county-level vaccine coverage reports by demographic</a:t>
            </a:r>
          </a:p>
          <a:p>
            <a:pPr marL="285750" indent="-285750">
              <a:buFont typeface="Arial" panose="020B0604020202020204" pitchFamily="34" charset="0"/>
              <a:buChar char="•"/>
            </a:pPr>
            <a:r>
              <a:rPr lang="en-US" sz="1600"/>
              <a:t>Creation of vaccine equity toolkit to train IQIP consultants and provider staff</a:t>
            </a:r>
          </a:p>
          <a:p>
            <a:pPr marL="285750" indent="-285750">
              <a:buFont typeface="Arial" panose="020B0604020202020204" pitchFamily="34" charset="0"/>
              <a:buChar char="•"/>
            </a:pPr>
            <a:r>
              <a:rPr lang="en-US" sz="1600"/>
              <a:t>Custom strategy proposal to CDC IQIP Team</a:t>
            </a:r>
          </a:p>
          <a:p>
            <a:pPr marL="285750" indent="-285750">
              <a:buFont typeface="Arial" panose="020B0604020202020204" pitchFamily="34" charset="0"/>
              <a:buChar char="•"/>
            </a:pPr>
            <a:r>
              <a:rPr lang="en-US" sz="1600"/>
              <a:t>Formally approved by CDC for implementation in NC IQIP Program in Spring 2023.</a:t>
            </a:r>
          </a:p>
          <a:p>
            <a:pPr marL="285750" indent="-285750">
              <a:buFont typeface="Arial" panose="020B0604020202020204" pitchFamily="34" charset="0"/>
              <a:buChar char="•"/>
            </a:pPr>
            <a:r>
              <a:rPr lang="en-US" sz="1600"/>
              <a:t>Extensive training with IQIP consultants on health equity concepts and SOG for implementing this custom strategy</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4149613289"/>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2d40c3-f00a-4c62-be47-ff15003d693e">
      <Terms xmlns="http://schemas.microsoft.com/office/infopath/2007/PartnerControls"/>
    </lcf76f155ced4ddcb4097134ff3c332f>
    <TaxCatchAll xmlns="6928921a-bb82-4719-967b-768715eca9e0" xsi:nil="true"/>
    <Date xmlns="202d40c3-f00a-4c62-be47-ff15003d693e" xsi:nil="true"/>
    <Count xmlns="202d40c3-f00a-4c62-be47-ff15003d693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DE97A8CFE4F24982FCDEE452B2FBB9" ma:contentTypeVersion="17" ma:contentTypeDescription="Create a new document." ma:contentTypeScope="" ma:versionID="ce35f968e39057ff035baeaf3da3d50d">
  <xsd:schema xmlns:xsd="http://www.w3.org/2001/XMLSchema" xmlns:xs="http://www.w3.org/2001/XMLSchema" xmlns:p="http://schemas.microsoft.com/office/2006/metadata/properties" xmlns:ns2="202d40c3-f00a-4c62-be47-ff15003d693e" xmlns:ns3="6928921a-bb82-4719-967b-768715eca9e0" targetNamespace="http://schemas.microsoft.com/office/2006/metadata/properties" ma:root="true" ma:fieldsID="8f3e7fed44c92eef960c31afc39b8178" ns2:_="" ns3:_="">
    <xsd:import namespace="202d40c3-f00a-4c62-be47-ff15003d693e"/>
    <xsd:import namespace="6928921a-bb82-4719-967b-768715eca9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element ref="ns2:Date" minOccurs="0"/>
                <xsd:element ref="ns2:MediaServiceLocation" minOccurs="0"/>
                <xsd:element ref="ns2:MediaServiceSearchProperties" minOccurs="0"/>
                <xsd:element ref="ns2: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d40c3-f00a-4c62-be47-ff15003d69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ate" ma:index="21" nillable="true" ma:displayName="Date" ma:description="date of creation" ma:format="DateOnly" ma:internalName="Date">
      <xsd:simpleType>
        <xsd:restriction base="dms:DateTim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Count" ma:index="24" nillable="true" ma:displayName="Count" ma:format="Dropdown" ma:internalName="Count"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28921a-bb82-4719-967b-768715eca9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bb4bdcf-2280-4493-8928-bcb23e6f068f}" ma:internalName="TaxCatchAll" ma:showField="CatchAllData" ma:web="6928921a-bb82-4719-967b-768715eca9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8A016-68E1-4AB1-97C8-0CD2ADB1EBAF}">
  <ds:schemaRefs>
    <ds:schemaRef ds:uri="http://schemas.microsoft.com/sharepoint/v3/contenttype/forms"/>
  </ds:schemaRefs>
</ds:datastoreItem>
</file>

<file path=customXml/itemProps2.xml><?xml version="1.0" encoding="utf-8"?>
<ds:datastoreItem xmlns:ds="http://schemas.openxmlformats.org/officeDocument/2006/customXml" ds:itemID="{9B039AFB-1CB1-42B3-9DD6-C85299B40BD6}">
  <ds:schemaRefs>
    <ds:schemaRef ds:uri="202d40c3-f00a-4c62-be47-ff15003d693e"/>
    <ds:schemaRef ds:uri="6928921a-bb82-4719-967b-768715eca9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9553D71-4288-43CD-8FD9-C5DB46B1702F}">
  <ds:schemaRefs>
    <ds:schemaRef ds:uri="202d40c3-f00a-4c62-be47-ff15003d693e"/>
    <ds:schemaRef ds:uri="6928921a-bb82-4719-967b-768715eca9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1216</Words>
  <Application>Microsoft Office PowerPoint</Application>
  <PresentationFormat>On-screen Show (4:3)</PresentationFormat>
  <Paragraphs>129</Paragraphs>
  <Slides>16</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Franklin Gothic Demi Cond</vt:lpstr>
      <vt:lpstr>Franklin Gothic Medium</vt:lpstr>
      <vt:lpstr>Franklin Gothic Medium Cond</vt:lpstr>
      <vt:lpstr>Gotham Bold</vt:lpstr>
      <vt:lpstr>Helvetica</vt:lpstr>
      <vt:lpstr>3_Office Theme</vt:lpstr>
      <vt:lpstr>5_Office Theme</vt:lpstr>
      <vt:lpstr>6_Office Theme</vt:lpstr>
      <vt:lpstr>PowerPoint Presentation</vt:lpstr>
      <vt:lpstr>Social Determinants of Health </vt:lpstr>
      <vt:lpstr>Disparities in COVID-19 Vaccination </vt:lpstr>
      <vt:lpstr>Disparities in mpox vaccination coverage</vt:lpstr>
      <vt:lpstr>Where you live and work matters</vt:lpstr>
      <vt:lpstr>Disparities in Routine Immunization Coverage</vt:lpstr>
      <vt:lpstr>Lessons Learned</vt:lpstr>
      <vt:lpstr>IQIP in North Carolina</vt:lpstr>
      <vt:lpstr>Custom Strategy Development</vt:lpstr>
      <vt:lpstr>County-specific Vaccine Coverage Reports</vt:lpstr>
      <vt:lpstr>Vaccine Equity Toolkit and Resources</vt:lpstr>
      <vt:lpstr>PowerPoint Presentation</vt:lpstr>
      <vt:lpstr>PY5 Custom Strategy Uptake</vt:lpstr>
      <vt:lpstr>Provider Survey</vt:lpstr>
      <vt:lpstr>Evaluation Metrics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Baartmans, Rachael L</cp:lastModifiedBy>
  <cp:revision>27</cp:revision>
  <cp:lastPrinted>2018-03-22T13:26:44Z</cp:lastPrinted>
  <dcterms:created xsi:type="dcterms:W3CDTF">2015-07-07T20:02:11Z</dcterms:created>
  <dcterms:modified xsi:type="dcterms:W3CDTF">2024-08-26T20:46:09Z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0x01010068DE97A8CFE4F24982FCDEE452B2FBB9</vt:lpwstr>
  </property>
  <property fmtid="{D5CDD505-2E9C-101B-9397-08002B2CF9AE}" pid="3" name="MediaServiceImageTags">
    <vt:lpwstr/>
  </property>
</Properties>
</file>