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63" r:id="rId4"/>
    <p:sldId id="261" r:id="rId5"/>
    <p:sldId id="258" r:id="rId6"/>
    <p:sldId id="259" r:id="rId7"/>
    <p:sldId id="260" r:id="rId8"/>
    <p:sldId id="262" r:id="rId9"/>
  </p:sldIdLst>
  <p:sldSz cx="12192000" cy="6858000"/>
  <p:notesSz cx="7053263"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327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C044874-F3A4-42C3-A8E1-81FC01B0231F}" type="datetimeFigureOut">
              <a:rPr lang="en-US" smtClean="0"/>
              <a:t>1/31/2019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28D736-9B9C-455F-8F17-9946586911D4}"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5655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C044874-F3A4-42C3-A8E1-81FC01B0231F}" type="datetimeFigureOut">
              <a:rPr lang="en-US" smtClean="0"/>
              <a:t>1/31/2019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28D736-9B9C-455F-8F17-9946586911D4}" type="slidenum">
              <a:rPr lang="en-US" smtClean="0"/>
              <a:t>‹#›</a:t>
            </a:fld>
            <a:endParaRPr lang="en-US"/>
          </a:p>
        </p:txBody>
      </p:sp>
    </p:spTree>
    <p:extLst>
      <p:ext uri="{BB962C8B-B14F-4D97-AF65-F5344CB8AC3E}">
        <p14:creationId xmlns:p14="http://schemas.microsoft.com/office/powerpoint/2010/main" val="544415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C044874-F3A4-42C3-A8E1-81FC01B0231F}" type="datetimeFigureOut">
              <a:rPr lang="en-US" smtClean="0"/>
              <a:t>1/31/2019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28D736-9B9C-455F-8F17-9946586911D4}" type="slidenum">
              <a:rPr lang="en-US" smtClean="0"/>
              <a:t>‹#›</a:t>
            </a:fld>
            <a:endParaRPr lang="en-US"/>
          </a:p>
        </p:txBody>
      </p:sp>
    </p:spTree>
    <p:extLst>
      <p:ext uri="{BB962C8B-B14F-4D97-AF65-F5344CB8AC3E}">
        <p14:creationId xmlns:p14="http://schemas.microsoft.com/office/powerpoint/2010/main" val="2427961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C044874-F3A4-42C3-A8E1-81FC01B0231F}" type="datetimeFigureOut">
              <a:rPr lang="en-US" smtClean="0"/>
              <a:t>1/31/2019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28D736-9B9C-455F-8F17-9946586911D4}" type="slidenum">
              <a:rPr lang="en-US" smtClean="0"/>
              <a:t>‹#›</a:t>
            </a:fld>
            <a:endParaRPr lang="en-US"/>
          </a:p>
        </p:txBody>
      </p:sp>
    </p:spTree>
    <p:extLst>
      <p:ext uri="{BB962C8B-B14F-4D97-AF65-F5344CB8AC3E}">
        <p14:creationId xmlns:p14="http://schemas.microsoft.com/office/powerpoint/2010/main" val="3468133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C044874-F3A4-42C3-A8E1-81FC01B0231F}" type="datetimeFigureOut">
              <a:rPr lang="en-US" smtClean="0"/>
              <a:t>1/31/2019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28D736-9B9C-455F-8F17-9946586911D4}"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0450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C044874-F3A4-42C3-A8E1-81FC01B0231F}" type="datetimeFigureOut">
              <a:rPr lang="en-US" smtClean="0"/>
              <a:t>1/31/2019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28D736-9B9C-455F-8F17-9946586911D4}" type="slidenum">
              <a:rPr lang="en-US" smtClean="0"/>
              <a:t>‹#›</a:t>
            </a:fld>
            <a:endParaRPr lang="en-US"/>
          </a:p>
        </p:txBody>
      </p:sp>
    </p:spTree>
    <p:extLst>
      <p:ext uri="{BB962C8B-B14F-4D97-AF65-F5344CB8AC3E}">
        <p14:creationId xmlns:p14="http://schemas.microsoft.com/office/powerpoint/2010/main" val="323240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C044874-F3A4-42C3-A8E1-81FC01B0231F}" type="datetimeFigureOut">
              <a:rPr lang="en-US" smtClean="0"/>
              <a:t>1/31/2019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28D736-9B9C-455F-8F17-9946586911D4}" type="slidenum">
              <a:rPr lang="en-US" smtClean="0"/>
              <a:t>‹#›</a:t>
            </a:fld>
            <a:endParaRPr lang="en-US"/>
          </a:p>
        </p:txBody>
      </p:sp>
    </p:spTree>
    <p:extLst>
      <p:ext uri="{BB962C8B-B14F-4D97-AF65-F5344CB8AC3E}">
        <p14:creationId xmlns:p14="http://schemas.microsoft.com/office/powerpoint/2010/main" val="3465731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C044874-F3A4-42C3-A8E1-81FC01B0231F}" type="datetimeFigureOut">
              <a:rPr lang="en-US" smtClean="0"/>
              <a:t>1/31/2019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28D736-9B9C-455F-8F17-9946586911D4}" type="slidenum">
              <a:rPr lang="en-US" smtClean="0"/>
              <a:t>‹#›</a:t>
            </a:fld>
            <a:endParaRPr lang="en-US"/>
          </a:p>
        </p:txBody>
      </p:sp>
    </p:spTree>
    <p:extLst>
      <p:ext uri="{BB962C8B-B14F-4D97-AF65-F5344CB8AC3E}">
        <p14:creationId xmlns:p14="http://schemas.microsoft.com/office/powerpoint/2010/main" val="1170795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C044874-F3A4-42C3-A8E1-81FC01B0231F}" type="datetimeFigureOut">
              <a:rPr lang="en-US" smtClean="0"/>
              <a:t>1/31/2019</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0A28D736-9B9C-455F-8F17-9946586911D4}" type="slidenum">
              <a:rPr lang="en-US" smtClean="0"/>
              <a:t>‹#›</a:t>
            </a:fld>
            <a:endParaRPr lang="en-US"/>
          </a:p>
        </p:txBody>
      </p:sp>
    </p:spTree>
    <p:extLst>
      <p:ext uri="{BB962C8B-B14F-4D97-AF65-F5344CB8AC3E}">
        <p14:creationId xmlns:p14="http://schemas.microsoft.com/office/powerpoint/2010/main" val="1117849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C044874-F3A4-42C3-A8E1-81FC01B0231F}" type="datetimeFigureOut">
              <a:rPr lang="en-US" smtClean="0"/>
              <a:t>1/31/2019</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A28D736-9B9C-455F-8F17-9946586911D4}" type="slidenum">
              <a:rPr lang="en-US" smtClean="0"/>
              <a:t>‹#›</a:t>
            </a:fld>
            <a:endParaRPr lang="en-US"/>
          </a:p>
        </p:txBody>
      </p:sp>
    </p:spTree>
    <p:extLst>
      <p:ext uri="{BB962C8B-B14F-4D97-AF65-F5344CB8AC3E}">
        <p14:creationId xmlns:p14="http://schemas.microsoft.com/office/powerpoint/2010/main" val="3600666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C044874-F3A4-42C3-A8E1-81FC01B0231F}" type="datetimeFigureOut">
              <a:rPr lang="en-US" smtClean="0"/>
              <a:t>1/31/2019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28D736-9B9C-455F-8F17-9946586911D4}" type="slidenum">
              <a:rPr lang="en-US" smtClean="0"/>
              <a:t>‹#›</a:t>
            </a:fld>
            <a:endParaRPr lang="en-US"/>
          </a:p>
        </p:txBody>
      </p:sp>
    </p:spTree>
    <p:extLst>
      <p:ext uri="{BB962C8B-B14F-4D97-AF65-F5344CB8AC3E}">
        <p14:creationId xmlns:p14="http://schemas.microsoft.com/office/powerpoint/2010/main" val="1611411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C044874-F3A4-42C3-A8E1-81FC01B0231F}" type="datetimeFigureOut">
              <a:rPr lang="en-US" smtClean="0"/>
              <a:t>1/31/2019</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A28D736-9B9C-455F-8F17-9946586911D4}"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8322291"/>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DC98A-292A-4CD3-A4F5-939B234E3754}"/>
              </a:ext>
            </a:extLst>
          </p:cNvPr>
          <p:cNvSpPr>
            <a:spLocks noGrp="1"/>
          </p:cNvSpPr>
          <p:nvPr>
            <p:ph type="ctrTitle"/>
          </p:nvPr>
        </p:nvSpPr>
        <p:spPr>
          <a:xfrm>
            <a:off x="1242288" y="4383788"/>
            <a:ext cx="9788701" cy="1813812"/>
          </a:xfrm>
        </p:spPr>
        <p:txBody>
          <a:bodyPr>
            <a:noAutofit/>
          </a:bodyPr>
          <a:lstStyle/>
          <a:p>
            <a:r>
              <a:rPr lang="en-US" sz="4200" dirty="0"/>
              <a:t>Substance Use Disorder</a:t>
            </a:r>
            <a:br>
              <a:rPr lang="en-US" sz="4200" dirty="0"/>
            </a:br>
            <a:r>
              <a:rPr lang="en-US" sz="4200" dirty="0"/>
              <a:t>Opiate Use Disorder</a:t>
            </a:r>
            <a:br>
              <a:rPr lang="en-US" sz="4200" dirty="0"/>
            </a:br>
            <a:r>
              <a:rPr lang="en-US" sz="4200" dirty="0"/>
              <a:t>Alcoholism</a:t>
            </a:r>
          </a:p>
        </p:txBody>
      </p:sp>
      <p:sp>
        <p:nvSpPr>
          <p:cNvPr id="3" name="Subtitle 2">
            <a:extLst>
              <a:ext uri="{FF2B5EF4-FFF2-40B4-BE49-F238E27FC236}">
                <a16:creationId xmlns:a16="http://schemas.microsoft.com/office/drawing/2014/main" id="{40DADF3C-FB9B-4DD0-A276-B09A28DC4764}"/>
              </a:ext>
            </a:extLst>
          </p:cNvPr>
          <p:cNvSpPr>
            <a:spLocks noGrp="1"/>
          </p:cNvSpPr>
          <p:nvPr>
            <p:ph type="subTitle" idx="1"/>
          </p:nvPr>
        </p:nvSpPr>
        <p:spPr>
          <a:xfrm>
            <a:off x="8057957" y="5724895"/>
            <a:ext cx="3284298" cy="472705"/>
          </a:xfrm>
        </p:spPr>
        <p:txBody>
          <a:bodyPr/>
          <a:lstStyle/>
          <a:p>
            <a:r>
              <a:rPr lang="en-US" dirty="0"/>
              <a:t>By: Brittany Stout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3138" y="397443"/>
            <a:ext cx="3844819" cy="3844819"/>
          </a:xfrm>
          <a:prstGeom prst="rect">
            <a:avLst/>
          </a:prstGeom>
        </p:spPr>
      </p:pic>
    </p:spTree>
    <p:extLst>
      <p:ext uri="{BB962C8B-B14F-4D97-AF65-F5344CB8AC3E}">
        <p14:creationId xmlns:p14="http://schemas.microsoft.com/office/powerpoint/2010/main" val="3790378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D8A69-11E9-49F4-9C66-1D1072E493B8}"/>
              </a:ext>
            </a:extLst>
          </p:cNvPr>
          <p:cNvSpPr>
            <a:spLocks noGrp="1"/>
          </p:cNvSpPr>
          <p:nvPr>
            <p:ph type="title"/>
          </p:nvPr>
        </p:nvSpPr>
        <p:spPr/>
        <p:txBody>
          <a:bodyPr/>
          <a:lstStyle/>
          <a:p>
            <a:r>
              <a:rPr lang="en-US" dirty="0">
                <a:solidFill>
                  <a:srgbClr val="93278F"/>
                </a:solidFill>
              </a:rPr>
              <a:t>Addiction: </a:t>
            </a:r>
            <a:r>
              <a:rPr lang="en-US" dirty="0" smtClean="0">
                <a:solidFill>
                  <a:srgbClr val="93278F"/>
                </a:solidFill>
              </a:rPr>
              <a:t>What </a:t>
            </a:r>
            <a:r>
              <a:rPr lang="en-US" dirty="0">
                <a:solidFill>
                  <a:srgbClr val="93278F"/>
                </a:solidFill>
              </a:rPr>
              <a:t>I</a:t>
            </a:r>
            <a:r>
              <a:rPr lang="en-US" dirty="0" smtClean="0">
                <a:solidFill>
                  <a:srgbClr val="93278F"/>
                </a:solidFill>
              </a:rPr>
              <a:t>s </a:t>
            </a:r>
            <a:r>
              <a:rPr lang="en-US" dirty="0">
                <a:solidFill>
                  <a:srgbClr val="93278F"/>
                </a:solidFill>
              </a:rPr>
              <a:t>I</a:t>
            </a:r>
            <a:r>
              <a:rPr lang="en-US" dirty="0" smtClean="0">
                <a:solidFill>
                  <a:srgbClr val="93278F"/>
                </a:solidFill>
              </a:rPr>
              <a:t>t</a:t>
            </a:r>
            <a:r>
              <a:rPr lang="en-US" dirty="0">
                <a:solidFill>
                  <a:srgbClr val="93278F"/>
                </a:solidFill>
              </a:rPr>
              <a:t>?</a:t>
            </a:r>
          </a:p>
        </p:txBody>
      </p:sp>
      <p:sp>
        <p:nvSpPr>
          <p:cNvPr id="3" name="Content Placeholder 2">
            <a:extLst>
              <a:ext uri="{FF2B5EF4-FFF2-40B4-BE49-F238E27FC236}">
                <a16:creationId xmlns:a16="http://schemas.microsoft.com/office/drawing/2014/main" id="{01B1B625-2639-494E-992A-A2BB2C152481}"/>
              </a:ext>
            </a:extLst>
          </p:cNvPr>
          <p:cNvSpPr>
            <a:spLocks noGrp="1"/>
          </p:cNvSpPr>
          <p:nvPr>
            <p:ph idx="1"/>
          </p:nvPr>
        </p:nvSpPr>
        <p:spPr>
          <a:xfrm>
            <a:off x="1546167" y="1870673"/>
            <a:ext cx="9609513" cy="4023360"/>
          </a:xfrm>
        </p:spPr>
        <p:txBody>
          <a:bodyPr>
            <a:normAutofit/>
          </a:bodyPr>
          <a:lstStyle/>
          <a:p>
            <a:r>
              <a:rPr lang="en-US" dirty="0"/>
              <a:t>Addiction, labeled as substance use disorder, opiate use disorder, or alcoholism is a chronic remitting, relapsing brain condition that causes intense urges and cravings for a person’s drug of choice. </a:t>
            </a:r>
          </a:p>
          <a:p>
            <a:r>
              <a:rPr lang="en-US" dirty="0"/>
              <a:t>The brain structure is faulty. Neurons and neurotransmitter levels are changed causing a vicious cycle of using, positive reinforcement for using, and continued use despite negative consequences. </a:t>
            </a:r>
          </a:p>
          <a:p>
            <a:r>
              <a:rPr lang="en-US" dirty="0"/>
              <a:t>When first using, euphoria is felt. After dependence forms, more and more of the drug is needed to achieve even normalcy. Eventually, use continues to only prevent withdrawals and to function somewhat normally throughout the day. </a:t>
            </a:r>
          </a:p>
        </p:txBody>
      </p:sp>
      <p:pic>
        <p:nvPicPr>
          <p:cNvPr id="4" name="Picture 3"/>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211715" y="1912238"/>
            <a:ext cx="276260" cy="276260"/>
          </a:xfrm>
          <a:prstGeom prst="rect">
            <a:avLst/>
          </a:prstGeom>
        </p:spPr>
      </p:pic>
      <p:pic>
        <p:nvPicPr>
          <p:cNvPr id="5" name="Picture 4"/>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211715" y="2920848"/>
            <a:ext cx="276260" cy="276260"/>
          </a:xfrm>
          <a:prstGeom prst="rect">
            <a:avLst/>
          </a:prstGeom>
        </p:spPr>
      </p:pic>
      <p:pic>
        <p:nvPicPr>
          <p:cNvPr id="6" name="Picture 5"/>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211715" y="3912832"/>
            <a:ext cx="276260" cy="276260"/>
          </a:xfrm>
          <a:prstGeom prst="rect">
            <a:avLst/>
          </a:prstGeom>
        </p:spPr>
      </p:pic>
    </p:spTree>
    <p:extLst>
      <p:ext uri="{BB962C8B-B14F-4D97-AF65-F5344CB8AC3E}">
        <p14:creationId xmlns:p14="http://schemas.microsoft.com/office/powerpoint/2010/main" val="78607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3D2BE4A-969B-49BA-B5F8-2387ADEA067D}"/>
              </a:ext>
            </a:extLst>
          </p:cNvPr>
          <p:cNvGraphicFramePr>
            <a:graphicFrameLocks noGrp="1"/>
          </p:cNvGraphicFramePr>
          <p:nvPr>
            <p:extLst>
              <p:ext uri="{D42A27DB-BD31-4B8C-83A1-F6EECF244321}">
                <p14:modId xmlns:p14="http://schemas.microsoft.com/office/powerpoint/2010/main" val="3077573669"/>
              </p:ext>
            </p:extLst>
          </p:nvPr>
        </p:nvGraphicFramePr>
        <p:xfrm>
          <a:off x="2032000" y="719666"/>
          <a:ext cx="8128000" cy="27432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790299154"/>
                    </a:ext>
                  </a:extLst>
                </a:gridCol>
                <a:gridCol w="4064000">
                  <a:extLst>
                    <a:ext uri="{9D8B030D-6E8A-4147-A177-3AD203B41FA5}">
                      <a16:colId xmlns:a16="http://schemas.microsoft.com/office/drawing/2014/main" val="4012232275"/>
                    </a:ext>
                  </a:extLst>
                </a:gridCol>
              </a:tblGrid>
              <a:tr h="370840">
                <a:tc>
                  <a:txBody>
                    <a:bodyPr/>
                    <a:lstStyle/>
                    <a:p>
                      <a:r>
                        <a:rPr lang="en-US" dirty="0"/>
                        <a:t>Substance Use Disorder</a:t>
                      </a:r>
                    </a:p>
                  </a:txBody>
                  <a:tcPr/>
                </a:tc>
                <a:tc>
                  <a:txBody>
                    <a:bodyPr/>
                    <a:lstStyle/>
                    <a:p>
                      <a:r>
                        <a:rPr lang="en-US" dirty="0"/>
                        <a:t>Encompasses all types of illicit drugs including, but not limited to, methamphetamines, cocaine, crack, </a:t>
                      </a:r>
                      <a:r>
                        <a:rPr lang="en-US" dirty="0" smtClean="0"/>
                        <a:t>ecstasy, </a:t>
                      </a:r>
                      <a:r>
                        <a:rPr lang="en-US" dirty="0"/>
                        <a:t>marijuana, spice, LSD, etc.</a:t>
                      </a:r>
                    </a:p>
                  </a:txBody>
                  <a:tcPr/>
                </a:tc>
                <a:extLst>
                  <a:ext uri="{0D108BD9-81ED-4DB2-BD59-A6C34878D82A}">
                    <a16:rowId xmlns:a16="http://schemas.microsoft.com/office/drawing/2014/main" val="1569383514"/>
                  </a:ext>
                </a:extLst>
              </a:tr>
              <a:tr h="370840">
                <a:tc>
                  <a:txBody>
                    <a:bodyPr/>
                    <a:lstStyle/>
                    <a:p>
                      <a:r>
                        <a:rPr lang="en-US" dirty="0"/>
                        <a:t>Opiate Use disorder</a:t>
                      </a:r>
                    </a:p>
                  </a:txBody>
                  <a:tcPr/>
                </a:tc>
                <a:tc>
                  <a:txBody>
                    <a:bodyPr/>
                    <a:lstStyle/>
                    <a:p>
                      <a:r>
                        <a:rPr lang="en-US" dirty="0"/>
                        <a:t>A subset of SUD: abuse of prescription opiate medication such as hydrocodone, oxycodone; or heroin/fentanyl</a:t>
                      </a:r>
                    </a:p>
                  </a:txBody>
                  <a:tcPr/>
                </a:tc>
                <a:extLst>
                  <a:ext uri="{0D108BD9-81ED-4DB2-BD59-A6C34878D82A}">
                    <a16:rowId xmlns:a16="http://schemas.microsoft.com/office/drawing/2014/main" val="2517223379"/>
                  </a:ext>
                </a:extLst>
              </a:tr>
              <a:tr h="370840">
                <a:tc>
                  <a:txBody>
                    <a:bodyPr/>
                    <a:lstStyle/>
                    <a:p>
                      <a:r>
                        <a:rPr lang="en-US" dirty="0"/>
                        <a:t>Alcoholism</a:t>
                      </a:r>
                    </a:p>
                  </a:txBody>
                  <a:tcPr/>
                </a:tc>
                <a:tc>
                  <a:txBody>
                    <a:bodyPr/>
                    <a:lstStyle/>
                    <a:p>
                      <a:r>
                        <a:rPr lang="en-US" dirty="0"/>
                        <a:t>A subset of SUD: the abuse and dependence of alcohol</a:t>
                      </a:r>
                    </a:p>
                  </a:txBody>
                  <a:tcPr/>
                </a:tc>
                <a:extLst>
                  <a:ext uri="{0D108BD9-81ED-4DB2-BD59-A6C34878D82A}">
                    <a16:rowId xmlns:a16="http://schemas.microsoft.com/office/drawing/2014/main" val="4020267847"/>
                  </a:ext>
                </a:extLst>
              </a:tr>
            </a:tbl>
          </a:graphicData>
        </a:graphic>
      </p:graphicFrame>
      <p:sp>
        <p:nvSpPr>
          <p:cNvPr id="3" name="TextBox 2">
            <a:extLst>
              <a:ext uri="{FF2B5EF4-FFF2-40B4-BE49-F238E27FC236}">
                <a16:creationId xmlns:a16="http://schemas.microsoft.com/office/drawing/2014/main" id="{D4A99B88-68D2-4752-9269-B490B5AD0C3E}"/>
              </a:ext>
            </a:extLst>
          </p:cNvPr>
          <p:cNvSpPr txBox="1"/>
          <p:nvPr/>
        </p:nvSpPr>
        <p:spPr>
          <a:xfrm>
            <a:off x="2032000" y="3843130"/>
            <a:ext cx="8128000" cy="369332"/>
          </a:xfrm>
          <a:prstGeom prst="rect">
            <a:avLst/>
          </a:prstGeom>
          <a:noFill/>
        </p:spPr>
        <p:txBody>
          <a:bodyPr wrap="square" rtlCol="0">
            <a:spAutoFit/>
          </a:bodyPr>
          <a:lstStyle/>
          <a:p>
            <a:r>
              <a:rPr lang="en-US" dirty="0"/>
              <a:t>Most people with SUD will struggle with most types of drugs, either legal or </a:t>
            </a:r>
            <a:r>
              <a:rPr lang="en-US" dirty="0" smtClean="0"/>
              <a:t>illegal.</a:t>
            </a:r>
            <a:endParaRPr lang="en-US" dirty="0"/>
          </a:p>
        </p:txBody>
      </p:sp>
    </p:spTree>
    <p:extLst>
      <p:ext uri="{BB962C8B-B14F-4D97-AF65-F5344CB8AC3E}">
        <p14:creationId xmlns:p14="http://schemas.microsoft.com/office/powerpoint/2010/main" val="277868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FD803-CB4D-422D-9FFC-D590EF300B7E}"/>
              </a:ext>
            </a:extLst>
          </p:cNvPr>
          <p:cNvSpPr>
            <a:spLocks noGrp="1"/>
          </p:cNvSpPr>
          <p:nvPr>
            <p:ph type="title"/>
          </p:nvPr>
        </p:nvSpPr>
        <p:spPr/>
        <p:txBody>
          <a:bodyPr/>
          <a:lstStyle/>
          <a:p>
            <a:r>
              <a:rPr lang="en-US" dirty="0">
                <a:solidFill>
                  <a:srgbClr val="93278F"/>
                </a:solidFill>
              </a:rPr>
              <a:t>Family Disease</a:t>
            </a:r>
          </a:p>
        </p:txBody>
      </p:sp>
      <p:sp>
        <p:nvSpPr>
          <p:cNvPr id="3" name="Content Placeholder 2">
            <a:extLst>
              <a:ext uri="{FF2B5EF4-FFF2-40B4-BE49-F238E27FC236}">
                <a16:creationId xmlns:a16="http://schemas.microsoft.com/office/drawing/2014/main" id="{D62EBD58-6C17-4CD6-A706-7663E90AA6F0}"/>
              </a:ext>
            </a:extLst>
          </p:cNvPr>
          <p:cNvSpPr>
            <a:spLocks noGrp="1"/>
          </p:cNvSpPr>
          <p:nvPr>
            <p:ph idx="1"/>
          </p:nvPr>
        </p:nvSpPr>
        <p:spPr>
          <a:xfrm>
            <a:off x="1496289" y="1845734"/>
            <a:ext cx="9659391" cy="4023360"/>
          </a:xfrm>
        </p:spPr>
        <p:txBody>
          <a:bodyPr/>
          <a:lstStyle/>
          <a:p>
            <a:r>
              <a:rPr lang="en-US" dirty="0"/>
              <a:t>Substance Use Disorder is a family disease. With the social and criminal ramifications that come along with SUD, it’s no surprise that the family suffers as well. </a:t>
            </a:r>
          </a:p>
          <a:p>
            <a:r>
              <a:rPr lang="en-US" dirty="0"/>
              <a:t>It is strongly recommended family also get help in some way, including peer support through 12 step groups or other support groups (Al-Anon, Nar-Anon, PALS</a:t>
            </a:r>
            <a:r>
              <a:rPr lang="en-US" dirty="0" smtClean="0"/>
              <a:t>).</a:t>
            </a:r>
            <a:endParaRPr lang="en-US" dirty="0"/>
          </a:p>
          <a:p>
            <a:r>
              <a:rPr lang="en-US" dirty="0"/>
              <a:t>Many family members have boundary issues, trust issues, and some form of codependency on their family member that is struggling. </a:t>
            </a:r>
          </a:p>
        </p:txBody>
      </p:sp>
      <p:pic>
        <p:nvPicPr>
          <p:cNvPr id="4" name="Picture 3"/>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211715" y="1895612"/>
            <a:ext cx="276260" cy="276260"/>
          </a:xfrm>
          <a:prstGeom prst="rect">
            <a:avLst/>
          </a:prstGeom>
        </p:spPr>
      </p:pic>
      <p:pic>
        <p:nvPicPr>
          <p:cNvPr id="5" name="Picture 4"/>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211715" y="2629904"/>
            <a:ext cx="276260" cy="276260"/>
          </a:xfrm>
          <a:prstGeom prst="rect">
            <a:avLst/>
          </a:prstGeom>
        </p:spPr>
      </p:pic>
      <p:pic>
        <p:nvPicPr>
          <p:cNvPr id="6" name="Picture 5"/>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211715" y="3364196"/>
            <a:ext cx="276260" cy="276260"/>
          </a:xfrm>
          <a:prstGeom prst="rect">
            <a:avLst/>
          </a:prstGeom>
        </p:spPr>
      </p:pic>
    </p:spTree>
    <p:extLst>
      <p:ext uri="{BB962C8B-B14F-4D97-AF65-F5344CB8AC3E}">
        <p14:creationId xmlns:p14="http://schemas.microsoft.com/office/powerpoint/2010/main" val="3501805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002AD-5E70-4631-8F7C-FD742BC0C3EC}"/>
              </a:ext>
            </a:extLst>
          </p:cNvPr>
          <p:cNvSpPr>
            <a:spLocks noGrp="1"/>
          </p:cNvSpPr>
          <p:nvPr>
            <p:ph type="title"/>
          </p:nvPr>
        </p:nvSpPr>
        <p:spPr/>
        <p:txBody>
          <a:bodyPr/>
          <a:lstStyle/>
          <a:p>
            <a:r>
              <a:rPr lang="en-US" dirty="0" smtClean="0">
                <a:solidFill>
                  <a:srgbClr val="93278F"/>
                </a:solidFill>
              </a:rPr>
              <a:t>How </a:t>
            </a:r>
            <a:r>
              <a:rPr lang="en-US" dirty="0">
                <a:solidFill>
                  <a:srgbClr val="93278F"/>
                </a:solidFill>
              </a:rPr>
              <a:t>I</a:t>
            </a:r>
            <a:r>
              <a:rPr lang="en-US" dirty="0" smtClean="0">
                <a:solidFill>
                  <a:srgbClr val="93278F"/>
                </a:solidFill>
              </a:rPr>
              <a:t>s </a:t>
            </a:r>
            <a:r>
              <a:rPr lang="en-US" dirty="0">
                <a:solidFill>
                  <a:srgbClr val="93278F"/>
                </a:solidFill>
              </a:rPr>
              <a:t>I</a:t>
            </a:r>
            <a:r>
              <a:rPr lang="en-US" dirty="0" smtClean="0">
                <a:solidFill>
                  <a:srgbClr val="93278F"/>
                </a:solidFill>
              </a:rPr>
              <a:t>t </a:t>
            </a:r>
            <a:r>
              <a:rPr lang="en-US" dirty="0">
                <a:solidFill>
                  <a:srgbClr val="93278F"/>
                </a:solidFill>
              </a:rPr>
              <a:t>T</a:t>
            </a:r>
            <a:r>
              <a:rPr lang="en-US" dirty="0" smtClean="0">
                <a:solidFill>
                  <a:srgbClr val="93278F"/>
                </a:solidFill>
              </a:rPr>
              <a:t>reated</a:t>
            </a:r>
            <a:r>
              <a:rPr lang="en-US" dirty="0">
                <a:solidFill>
                  <a:srgbClr val="93278F"/>
                </a:solidFill>
              </a:rPr>
              <a:t>? </a:t>
            </a:r>
          </a:p>
        </p:txBody>
      </p:sp>
      <p:sp>
        <p:nvSpPr>
          <p:cNvPr id="3" name="Content Placeholder 2">
            <a:extLst>
              <a:ext uri="{FF2B5EF4-FFF2-40B4-BE49-F238E27FC236}">
                <a16:creationId xmlns:a16="http://schemas.microsoft.com/office/drawing/2014/main" id="{94895A87-C0B9-4288-B72C-6B8E968C49FA}"/>
              </a:ext>
            </a:extLst>
          </p:cNvPr>
          <p:cNvSpPr>
            <a:spLocks noGrp="1"/>
          </p:cNvSpPr>
          <p:nvPr>
            <p:ph idx="1"/>
          </p:nvPr>
        </p:nvSpPr>
        <p:spPr>
          <a:xfrm>
            <a:off x="1487974" y="1845734"/>
            <a:ext cx="9667706" cy="4023360"/>
          </a:xfrm>
        </p:spPr>
        <p:txBody>
          <a:bodyPr>
            <a:normAutofit/>
          </a:bodyPr>
          <a:lstStyle/>
          <a:p>
            <a:r>
              <a:rPr lang="en-US" dirty="0"/>
              <a:t>SUD/OUD/Alcoholism requires an all inclusive treatment involving the physical, mental, emotional, and spiritual aspects of the disease. </a:t>
            </a:r>
          </a:p>
          <a:p>
            <a:r>
              <a:rPr lang="en-US" dirty="0"/>
              <a:t>Most people need to be taught new coping skills, how to handle day to day life stresses and events, as well as receive some sort of medical or psychological therapy. </a:t>
            </a:r>
          </a:p>
          <a:p>
            <a:r>
              <a:rPr lang="en-US" dirty="0"/>
              <a:t>Recommended treatments includes detox, residential treatment for 30-90 days, sober living or IOP for 12 weeks, and sustained care in an outpatient setting. This includes a combination of medical therapy, psychotherapy, and social supports including peer support from 12 step groups, SMART therapy, or faith based groups. </a:t>
            </a:r>
          </a:p>
        </p:txBody>
      </p:sp>
      <p:pic>
        <p:nvPicPr>
          <p:cNvPr id="4" name="Picture 3"/>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211715" y="1895612"/>
            <a:ext cx="276260" cy="276260"/>
          </a:xfrm>
          <a:prstGeom prst="rect">
            <a:avLst/>
          </a:prstGeom>
        </p:spPr>
      </p:pic>
      <p:pic>
        <p:nvPicPr>
          <p:cNvPr id="5" name="Picture 4"/>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211715" y="2627962"/>
            <a:ext cx="276260" cy="276260"/>
          </a:xfrm>
          <a:prstGeom prst="rect">
            <a:avLst/>
          </a:prstGeom>
        </p:spPr>
      </p:pic>
      <p:pic>
        <p:nvPicPr>
          <p:cNvPr id="6" name="Picture 5"/>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211715" y="3378048"/>
            <a:ext cx="276260" cy="276260"/>
          </a:xfrm>
          <a:prstGeom prst="rect">
            <a:avLst/>
          </a:prstGeom>
        </p:spPr>
      </p:pic>
    </p:spTree>
    <p:extLst>
      <p:ext uri="{BB962C8B-B14F-4D97-AF65-F5344CB8AC3E}">
        <p14:creationId xmlns:p14="http://schemas.microsoft.com/office/powerpoint/2010/main" val="647090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8173D-DE1F-49D5-9816-A3216552DC61}"/>
              </a:ext>
            </a:extLst>
          </p:cNvPr>
          <p:cNvSpPr>
            <a:spLocks noGrp="1"/>
          </p:cNvSpPr>
          <p:nvPr>
            <p:ph type="title"/>
          </p:nvPr>
        </p:nvSpPr>
        <p:spPr/>
        <p:txBody>
          <a:bodyPr/>
          <a:lstStyle/>
          <a:p>
            <a:r>
              <a:rPr lang="en-US" dirty="0">
                <a:solidFill>
                  <a:srgbClr val="93278F"/>
                </a:solidFill>
              </a:rPr>
              <a:t>Common </a:t>
            </a:r>
            <a:r>
              <a:rPr lang="en-US" dirty="0" smtClean="0">
                <a:solidFill>
                  <a:srgbClr val="93278F"/>
                </a:solidFill>
              </a:rPr>
              <a:t>Misconceptions</a:t>
            </a:r>
            <a:endParaRPr lang="en-US" dirty="0">
              <a:solidFill>
                <a:srgbClr val="93278F"/>
              </a:solidFill>
            </a:endParaRPr>
          </a:p>
        </p:txBody>
      </p:sp>
      <p:sp>
        <p:nvSpPr>
          <p:cNvPr id="3" name="Content Placeholder 2">
            <a:extLst>
              <a:ext uri="{FF2B5EF4-FFF2-40B4-BE49-F238E27FC236}">
                <a16:creationId xmlns:a16="http://schemas.microsoft.com/office/drawing/2014/main" id="{5233DE9A-EE90-493F-AA23-9AD2338D30B9}"/>
              </a:ext>
            </a:extLst>
          </p:cNvPr>
          <p:cNvSpPr>
            <a:spLocks noGrp="1"/>
          </p:cNvSpPr>
          <p:nvPr>
            <p:ph idx="1"/>
          </p:nvPr>
        </p:nvSpPr>
        <p:spPr>
          <a:xfrm>
            <a:off x="1487974" y="1845734"/>
            <a:ext cx="9667705" cy="4023360"/>
          </a:xfrm>
        </p:spPr>
        <p:txBody>
          <a:bodyPr>
            <a:normAutofit/>
          </a:bodyPr>
          <a:lstStyle/>
          <a:p>
            <a:r>
              <a:rPr lang="en-US" dirty="0"/>
              <a:t>Substance Use Disorder is a choice alone:  This is a myth. SUD is a disease state AND involves many choices a person can make to either treat or worsen their </a:t>
            </a:r>
            <a:r>
              <a:rPr lang="en-US" dirty="0" smtClean="0"/>
              <a:t>disease.</a:t>
            </a:r>
            <a:endParaRPr lang="en-US" dirty="0"/>
          </a:p>
          <a:p>
            <a:r>
              <a:rPr lang="en-US" dirty="0"/>
              <a:t>NIMBY Syndrome: Not in My Back Yard Syndrome. Many people think by offering treatment, we will bring more people that suffer from SUD into the community. This is a common myth. Truth is, fire hydrants don’t cause more fires, just like treatment doesn’t cause more drug use. </a:t>
            </a:r>
          </a:p>
          <a:p>
            <a:r>
              <a:rPr lang="en-US" dirty="0"/>
              <a:t>They should just stop: Truth is the brain changes, cravings, and withdrawal make it nearly impossible to stop alone. A large amount of social and community support is needed as well as professional treatment to overcome SUD. </a:t>
            </a:r>
          </a:p>
          <a:p>
            <a:pPr lvl="1"/>
            <a:endParaRPr lang="en-US" dirty="0"/>
          </a:p>
          <a:p>
            <a:pPr marL="457200" lvl="1" indent="0">
              <a:buNone/>
            </a:pPr>
            <a:endParaRPr lang="en-US" dirty="0"/>
          </a:p>
        </p:txBody>
      </p:sp>
      <p:pic>
        <p:nvPicPr>
          <p:cNvPr id="4" name="Picture 3"/>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211715" y="1912238"/>
            <a:ext cx="276260" cy="276260"/>
          </a:xfrm>
          <a:prstGeom prst="rect">
            <a:avLst/>
          </a:prstGeom>
        </p:spPr>
      </p:pic>
      <p:pic>
        <p:nvPicPr>
          <p:cNvPr id="5" name="Picture 4"/>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211715" y="2636275"/>
            <a:ext cx="276260" cy="276260"/>
          </a:xfrm>
          <a:prstGeom prst="rect">
            <a:avLst/>
          </a:prstGeom>
        </p:spPr>
      </p:pic>
      <p:pic>
        <p:nvPicPr>
          <p:cNvPr id="6" name="Picture 5"/>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211715" y="3912832"/>
            <a:ext cx="276260" cy="276260"/>
          </a:xfrm>
          <a:prstGeom prst="rect">
            <a:avLst/>
          </a:prstGeom>
        </p:spPr>
      </p:pic>
    </p:spTree>
    <p:extLst>
      <p:ext uri="{BB962C8B-B14F-4D97-AF65-F5344CB8AC3E}">
        <p14:creationId xmlns:p14="http://schemas.microsoft.com/office/powerpoint/2010/main" val="1110034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8055F-7C4D-40BE-8F3A-6CAC68E98F97}"/>
              </a:ext>
            </a:extLst>
          </p:cNvPr>
          <p:cNvSpPr>
            <a:spLocks noGrp="1"/>
          </p:cNvSpPr>
          <p:nvPr>
            <p:ph type="title"/>
          </p:nvPr>
        </p:nvSpPr>
        <p:spPr/>
        <p:txBody>
          <a:bodyPr/>
          <a:lstStyle/>
          <a:p>
            <a:r>
              <a:rPr lang="en-US" dirty="0">
                <a:solidFill>
                  <a:srgbClr val="93278F"/>
                </a:solidFill>
              </a:rPr>
              <a:t>Orange </a:t>
            </a:r>
            <a:r>
              <a:rPr lang="en-US" dirty="0" smtClean="0">
                <a:solidFill>
                  <a:srgbClr val="93278F"/>
                </a:solidFill>
              </a:rPr>
              <a:t>County, IN</a:t>
            </a:r>
            <a:endParaRPr lang="en-US" dirty="0">
              <a:solidFill>
                <a:srgbClr val="93278F"/>
              </a:solidFill>
            </a:endParaRPr>
          </a:p>
        </p:txBody>
      </p:sp>
      <p:sp>
        <p:nvSpPr>
          <p:cNvPr id="3" name="Content Placeholder 2">
            <a:extLst>
              <a:ext uri="{FF2B5EF4-FFF2-40B4-BE49-F238E27FC236}">
                <a16:creationId xmlns:a16="http://schemas.microsoft.com/office/drawing/2014/main" id="{660AFB6B-7372-4D31-9C8C-BE3779093ABC}"/>
              </a:ext>
            </a:extLst>
          </p:cNvPr>
          <p:cNvSpPr>
            <a:spLocks noGrp="1"/>
          </p:cNvSpPr>
          <p:nvPr>
            <p:ph idx="1"/>
          </p:nvPr>
        </p:nvSpPr>
        <p:spPr>
          <a:xfrm>
            <a:off x="1487974" y="1845734"/>
            <a:ext cx="9667705" cy="4023360"/>
          </a:xfrm>
        </p:spPr>
        <p:txBody>
          <a:bodyPr/>
          <a:lstStyle/>
          <a:p>
            <a:r>
              <a:rPr lang="en-US" dirty="0"/>
              <a:t>60-67% of criminal charges are related to drugs/alcohol</a:t>
            </a:r>
          </a:p>
          <a:p>
            <a:r>
              <a:rPr lang="en-US" dirty="0"/>
              <a:t>1800 people died in Indiana last year of overdoses</a:t>
            </a:r>
          </a:p>
          <a:p>
            <a:r>
              <a:rPr lang="en-US" dirty="0"/>
              <a:t>4</a:t>
            </a:r>
            <a:r>
              <a:rPr lang="en-US" baseline="30000" dirty="0"/>
              <a:t>th</a:t>
            </a:r>
            <a:r>
              <a:rPr lang="en-US" dirty="0"/>
              <a:t> worse state in Overdose Deaths in the USA</a:t>
            </a:r>
          </a:p>
          <a:p>
            <a:r>
              <a:rPr lang="en-US" dirty="0"/>
              <a:t>We have limited resources for local people to get the help that they need</a:t>
            </a:r>
          </a:p>
          <a:p>
            <a:r>
              <a:rPr lang="en-US" dirty="0"/>
              <a:t>72,000 people died in the USA in 2017 from overdoses</a:t>
            </a:r>
          </a:p>
          <a:p>
            <a:r>
              <a:rPr lang="en-US" dirty="0"/>
              <a:t>Mortality rate is nearly 20/100,000 population</a:t>
            </a:r>
          </a:p>
          <a:p>
            <a:endParaRPr lang="en-US" dirty="0"/>
          </a:p>
        </p:txBody>
      </p:sp>
      <p:pic>
        <p:nvPicPr>
          <p:cNvPr id="4" name="Picture 3"/>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211715" y="1912238"/>
            <a:ext cx="276260" cy="276260"/>
          </a:xfrm>
          <a:prstGeom prst="rect">
            <a:avLst/>
          </a:prstGeom>
        </p:spPr>
      </p:pic>
      <p:pic>
        <p:nvPicPr>
          <p:cNvPr id="5" name="Picture 4"/>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211715" y="2363376"/>
            <a:ext cx="276260" cy="276260"/>
          </a:xfrm>
          <a:prstGeom prst="rect">
            <a:avLst/>
          </a:prstGeom>
        </p:spPr>
      </p:pic>
      <p:pic>
        <p:nvPicPr>
          <p:cNvPr id="6" name="Picture 5"/>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211715" y="2814514"/>
            <a:ext cx="276260" cy="276260"/>
          </a:xfrm>
          <a:prstGeom prst="rect">
            <a:avLst/>
          </a:prstGeom>
        </p:spPr>
      </p:pic>
      <p:pic>
        <p:nvPicPr>
          <p:cNvPr id="7" name="Picture 6"/>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211715" y="3275800"/>
            <a:ext cx="276260" cy="276260"/>
          </a:xfrm>
          <a:prstGeom prst="rect">
            <a:avLst/>
          </a:prstGeom>
        </p:spPr>
      </p:pic>
      <p:pic>
        <p:nvPicPr>
          <p:cNvPr id="8" name="Picture 7"/>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211715" y="3730576"/>
            <a:ext cx="276260" cy="276260"/>
          </a:xfrm>
          <a:prstGeom prst="rect">
            <a:avLst/>
          </a:prstGeom>
        </p:spPr>
      </p:pic>
      <p:pic>
        <p:nvPicPr>
          <p:cNvPr id="9" name="Picture 8"/>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211715" y="4185352"/>
            <a:ext cx="276260" cy="276260"/>
          </a:xfrm>
          <a:prstGeom prst="rect">
            <a:avLst/>
          </a:prstGeom>
        </p:spPr>
      </p:pic>
    </p:spTree>
    <p:extLst>
      <p:ext uri="{BB962C8B-B14F-4D97-AF65-F5344CB8AC3E}">
        <p14:creationId xmlns:p14="http://schemas.microsoft.com/office/powerpoint/2010/main" val="2247307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3EC31-41BD-4478-9B15-618DED3A7B71}"/>
              </a:ext>
            </a:extLst>
          </p:cNvPr>
          <p:cNvSpPr>
            <a:spLocks noGrp="1"/>
          </p:cNvSpPr>
          <p:nvPr>
            <p:ph type="title"/>
          </p:nvPr>
        </p:nvSpPr>
        <p:spPr/>
        <p:txBody>
          <a:bodyPr/>
          <a:lstStyle/>
          <a:p>
            <a:r>
              <a:rPr lang="en-US" dirty="0">
                <a:solidFill>
                  <a:srgbClr val="93278F"/>
                </a:solidFill>
              </a:rPr>
              <a:t>How </a:t>
            </a:r>
            <a:r>
              <a:rPr lang="en-US" dirty="0" smtClean="0">
                <a:solidFill>
                  <a:srgbClr val="93278F"/>
                </a:solidFill>
              </a:rPr>
              <a:t>To </a:t>
            </a:r>
            <a:r>
              <a:rPr lang="en-US" dirty="0" smtClean="0">
                <a:solidFill>
                  <a:srgbClr val="93278F"/>
                </a:solidFill>
              </a:rPr>
              <a:t>Help</a:t>
            </a:r>
            <a:endParaRPr lang="en-US" dirty="0">
              <a:solidFill>
                <a:srgbClr val="93278F"/>
              </a:solidFill>
            </a:endParaRPr>
          </a:p>
        </p:txBody>
      </p:sp>
      <p:sp>
        <p:nvSpPr>
          <p:cNvPr id="3" name="Content Placeholder 2">
            <a:extLst>
              <a:ext uri="{FF2B5EF4-FFF2-40B4-BE49-F238E27FC236}">
                <a16:creationId xmlns:a16="http://schemas.microsoft.com/office/drawing/2014/main" id="{1AB8E59A-522F-4FA6-8B6B-5CDBC7EF8103}"/>
              </a:ext>
            </a:extLst>
          </p:cNvPr>
          <p:cNvSpPr>
            <a:spLocks noGrp="1"/>
          </p:cNvSpPr>
          <p:nvPr>
            <p:ph idx="1"/>
          </p:nvPr>
        </p:nvSpPr>
        <p:spPr>
          <a:xfrm>
            <a:off x="1487974" y="1845734"/>
            <a:ext cx="9667705" cy="4023360"/>
          </a:xfrm>
        </p:spPr>
        <p:txBody>
          <a:bodyPr>
            <a:normAutofit/>
          </a:bodyPr>
          <a:lstStyle/>
          <a:p>
            <a:r>
              <a:rPr lang="en-US" dirty="0"/>
              <a:t>No </a:t>
            </a:r>
            <a:r>
              <a:rPr lang="en-US" dirty="0" smtClean="0"/>
              <a:t>judgement.</a:t>
            </a:r>
            <a:endParaRPr lang="en-US" dirty="0"/>
          </a:p>
          <a:p>
            <a:r>
              <a:rPr lang="en-US" dirty="0"/>
              <a:t>Express sympathy, empathy, and caring for </a:t>
            </a:r>
            <a:r>
              <a:rPr lang="en-US" dirty="0" smtClean="0"/>
              <a:t>someone.</a:t>
            </a:r>
            <a:endParaRPr lang="en-US" dirty="0"/>
          </a:p>
          <a:p>
            <a:r>
              <a:rPr lang="en-US" dirty="0"/>
              <a:t>Offer what you can for them without enabling </a:t>
            </a:r>
            <a:r>
              <a:rPr lang="en-US" dirty="0" smtClean="0"/>
              <a:t>them.</a:t>
            </a:r>
            <a:endParaRPr lang="en-US" dirty="0"/>
          </a:p>
          <a:p>
            <a:r>
              <a:rPr lang="en-US" dirty="0"/>
              <a:t>Basic needs (food, water, shelter) must be met before a person will feel they are willing or able to work on any other aspect of their lives.</a:t>
            </a:r>
          </a:p>
          <a:p>
            <a:r>
              <a:rPr lang="en-US" dirty="0"/>
              <a:t>Stay calm, low voice, easy mannerisms, do not appear threatening or demanding. </a:t>
            </a:r>
          </a:p>
          <a:p>
            <a:r>
              <a:rPr lang="en-US" dirty="0"/>
              <a:t>Customer Service! How can you help them in their recovery today?</a:t>
            </a:r>
          </a:p>
          <a:p>
            <a:endParaRPr lang="en-US" dirty="0"/>
          </a:p>
        </p:txBody>
      </p:sp>
      <p:pic>
        <p:nvPicPr>
          <p:cNvPr id="4" name="Picture 3"/>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211715" y="1912238"/>
            <a:ext cx="276260" cy="276260"/>
          </a:xfrm>
          <a:prstGeom prst="rect">
            <a:avLst/>
          </a:prstGeom>
        </p:spPr>
      </p:pic>
      <p:pic>
        <p:nvPicPr>
          <p:cNvPr id="5" name="Picture 4"/>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211715" y="2363376"/>
            <a:ext cx="276260" cy="276260"/>
          </a:xfrm>
          <a:prstGeom prst="rect">
            <a:avLst/>
          </a:prstGeom>
        </p:spPr>
      </p:pic>
      <p:pic>
        <p:nvPicPr>
          <p:cNvPr id="6" name="Picture 5"/>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211715" y="2814514"/>
            <a:ext cx="276260" cy="276260"/>
          </a:xfrm>
          <a:prstGeom prst="rect">
            <a:avLst/>
          </a:prstGeom>
        </p:spPr>
      </p:pic>
      <p:pic>
        <p:nvPicPr>
          <p:cNvPr id="7" name="Picture 6"/>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211713" y="3265652"/>
            <a:ext cx="276260" cy="276260"/>
          </a:xfrm>
          <a:prstGeom prst="rect">
            <a:avLst/>
          </a:prstGeom>
        </p:spPr>
      </p:pic>
      <p:pic>
        <p:nvPicPr>
          <p:cNvPr id="8" name="Picture 7"/>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211713" y="3959142"/>
            <a:ext cx="276260" cy="276260"/>
          </a:xfrm>
          <a:prstGeom prst="rect">
            <a:avLst/>
          </a:prstGeom>
        </p:spPr>
      </p:pic>
      <p:pic>
        <p:nvPicPr>
          <p:cNvPr id="9" name="Picture 8"/>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211713" y="4431058"/>
            <a:ext cx="276260" cy="276260"/>
          </a:xfrm>
          <a:prstGeom prst="rect">
            <a:avLst/>
          </a:prstGeom>
        </p:spPr>
      </p:pic>
    </p:spTree>
    <p:extLst>
      <p:ext uri="{BB962C8B-B14F-4D97-AF65-F5344CB8AC3E}">
        <p14:creationId xmlns:p14="http://schemas.microsoft.com/office/powerpoint/2010/main" val="296402116"/>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632E62"/>
      </a:dk2>
      <a:lt2>
        <a:srgbClr val="EAE5EB"/>
      </a:lt2>
      <a:accent1>
        <a:srgbClr val="F28500"/>
      </a:accent1>
      <a:accent2>
        <a:srgbClr val="93278F"/>
      </a:accent2>
      <a:accent3>
        <a:srgbClr val="755DD9"/>
      </a:accent3>
      <a:accent4>
        <a:srgbClr val="665EB8"/>
      </a:accent4>
      <a:accent5>
        <a:srgbClr val="45A5ED"/>
      </a:accent5>
      <a:accent6>
        <a:srgbClr val="5982DB"/>
      </a:accent6>
      <a:hlink>
        <a:srgbClr val="0066FF"/>
      </a:hlink>
      <a:folHlink>
        <a:srgbClr val="666699"/>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7591</TotalTime>
  <Words>684</Words>
  <Application>Microsoft Office PowerPoint</Application>
  <PresentationFormat>Widescreen</PresentationFormat>
  <Paragraphs>39</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Calibri</vt:lpstr>
      <vt:lpstr>Calibri Light</vt:lpstr>
      <vt:lpstr>Retrospect</vt:lpstr>
      <vt:lpstr>Substance Use Disorder Opiate Use Disorder Alcoholism</vt:lpstr>
      <vt:lpstr>Addiction: What Is It?</vt:lpstr>
      <vt:lpstr>PowerPoint Presentation</vt:lpstr>
      <vt:lpstr>Family Disease</vt:lpstr>
      <vt:lpstr>How Is It Treated? </vt:lpstr>
      <vt:lpstr>Common Misconceptions</vt:lpstr>
      <vt:lpstr>Orange County, IN</vt:lpstr>
      <vt:lpstr>How To Help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Substance Use Disorder Obiate Use Disorder Alcoholism</dc:title>
  <dc:creator>Brittany Stout</dc:creator>
  <cp:lastModifiedBy>Higgs, Tessa</cp:lastModifiedBy>
  <cp:revision>12</cp:revision>
  <cp:lastPrinted>2019-01-18T18:43:26Z</cp:lastPrinted>
  <dcterms:created xsi:type="dcterms:W3CDTF">2019-01-02T18:37:00Z</dcterms:created>
  <dcterms:modified xsi:type="dcterms:W3CDTF">2019-01-31T14:17:18Z</dcterms:modified>
</cp:coreProperties>
</file>