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6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Lst>
  <p:sldSz cx="9144000" cy="6858000" type="screen4x3"/>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17DCF8F-BE94-46DF-8E6C-2479238B2BDC}">
  <a:tblStyle styleId="{417DCF8F-BE94-46DF-8E6C-2479238B2BDC}"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ECA7E9F9-BD6E-4ABD-822F-8174388631F6}"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535" autoAdjust="0"/>
  </p:normalViewPr>
  <p:slideViewPr>
    <p:cSldViewPr snapToGrid="0">
      <p:cViewPr>
        <p:scale>
          <a:sx n="75" d="100"/>
          <a:sy n="75" d="100"/>
        </p:scale>
        <p:origin x="2634" y="564"/>
      </p:cViewPr>
      <p:guideLst>
        <p:guide orient="horz" pos="2160"/>
        <p:guide pos="2880"/>
      </p:guideLst>
    </p:cSldViewPr>
  </p:slideViewPr>
  <p:notesTextViewPr>
    <p:cViewPr>
      <p:scale>
        <a:sx n="1" d="1"/>
        <a:sy n="1" d="1"/>
      </p:scale>
      <p:origin x="0" y="0"/>
    </p:cViewPr>
  </p:notesTextViewPr>
  <p:notesViewPr>
    <p:cSldViewPr snapToGrid="0">
      <p:cViewPr varScale="1">
        <p:scale>
          <a:sx n="86" d="100"/>
          <a:sy n="86" d="100"/>
        </p:scale>
        <p:origin x="382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C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 name="Google Shape;46;p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a:t>
            </a:r>
            <a:br>
              <a:rPr lang="en-CA"/>
            </a:br>
            <a:r>
              <a:rPr lang="en-CA"/>
              <a:t>The members of CanFRWG (see slide #50 for represented Agencies) have developed this slide library to assist forensic identification members when presenting expert testimony on fingerprint evidence in court.  It is recommended that this slide library be used in conjunction with the Guidance Document for the Slide Library and the Roadmap for Court Acceptance of Fingerprint Evidence.  (Both CanFRWG documents are listed on the CanFRWG website which can be accessed by typing CanFRWG into Google).</a:t>
            </a:r>
            <a:endParaRPr/>
          </a:p>
          <a:p>
            <a:pPr marL="0" lvl="0" indent="0" algn="l" rtl="0">
              <a:spcBef>
                <a:spcPts val="0"/>
              </a:spcBef>
              <a:spcAft>
                <a:spcPts val="0"/>
              </a:spcAft>
              <a:buNone/>
            </a:pPr>
            <a:endParaRPr/>
          </a:p>
        </p:txBody>
      </p:sp>
      <p:sp>
        <p:nvSpPr>
          <p:cNvPr id="47" name="Google Shape;47;p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1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a:t>
            </a:r>
            <a:endParaRPr/>
          </a:p>
          <a:p>
            <a:pPr marL="0" lvl="0" indent="0" algn="l" rtl="0">
              <a:spcBef>
                <a:spcPts val="0"/>
              </a:spcBef>
              <a:spcAft>
                <a:spcPts val="0"/>
              </a:spcAft>
              <a:buNone/>
            </a:pPr>
            <a:r>
              <a:rPr lang="en-CA"/>
              <a:t>Mandatory slide should be included to provide a comprehensive description of friction ridge evidence.</a:t>
            </a:r>
            <a:endParaRPr/>
          </a:p>
          <a:p>
            <a:pPr marL="0" lvl="0" indent="0" algn="l" rtl="0">
              <a:spcBef>
                <a:spcPts val="0"/>
              </a:spcBef>
              <a:spcAft>
                <a:spcPts val="0"/>
              </a:spcAft>
              <a:buNone/>
            </a:pPr>
            <a:r>
              <a:rPr lang="en-CA"/>
              <a:t>See CanFRWG position paper on use of the term identification (posted 2018-09-21).</a:t>
            </a:r>
            <a:endParaRPr/>
          </a:p>
        </p:txBody>
      </p:sp>
      <p:sp>
        <p:nvSpPr>
          <p:cNvPr id="149" name="Google Shape;149;p1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1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a:t>
            </a:r>
            <a:endParaRPr/>
          </a:p>
          <a:p>
            <a:pPr marL="0" lvl="0" indent="0" algn="l" rtl="0">
              <a:spcBef>
                <a:spcPts val="0"/>
              </a:spcBef>
              <a:spcAft>
                <a:spcPts val="0"/>
              </a:spcAft>
              <a:buNone/>
            </a:pPr>
            <a:r>
              <a:rPr lang="en-CA"/>
              <a:t>Mandatory slide should be included to provide a comprehensive description of friction ridge evidence.</a:t>
            </a:r>
            <a:endParaRPr/>
          </a:p>
          <a:p>
            <a:pPr marL="0" lvl="0" indent="0" algn="l" rtl="0">
              <a:spcBef>
                <a:spcPts val="0"/>
              </a:spcBef>
              <a:spcAft>
                <a:spcPts val="0"/>
              </a:spcAft>
              <a:buNone/>
            </a:pPr>
            <a:endParaRPr/>
          </a:p>
        </p:txBody>
      </p:sp>
      <p:sp>
        <p:nvSpPr>
          <p:cNvPr id="159" name="Google Shape;159;p1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1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a:t>
            </a:r>
            <a:endParaRPr/>
          </a:p>
          <a:p>
            <a:pPr marL="0" lvl="0" indent="0" algn="l" rtl="0">
              <a:spcBef>
                <a:spcPts val="0"/>
              </a:spcBef>
              <a:spcAft>
                <a:spcPts val="0"/>
              </a:spcAft>
              <a:buNone/>
            </a:pPr>
            <a:r>
              <a:rPr lang="en-CA"/>
              <a:t>Mandatory slide should be included to provide a comprehensive description of friction ridge evidence.</a:t>
            </a:r>
            <a:endParaRPr/>
          </a:p>
          <a:p>
            <a:pPr marL="0" lvl="0" indent="0" algn="l" rtl="0">
              <a:spcBef>
                <a:spcPts val="0"/>
              </a:spcBef>
              <a:spcAft>
                <a:spcPts val="0"/>
              </a:spcAft>
              <a:buNone/>
            </a:pPr>
            <a:r>
              <a:rPr lang="en-CA"/>
              <a:t>Slides 11 to 16 show factors that may cause an apparent dissimilarity between impressions from the same source and these factors must be considered during analysis.</a:t>
            </a:r>
            <a:endParaRPr/>
          </a:p>
          <a:p>
            <a:pPr marL="0" lvl="0" indent="0" algn="l" rtl="0">
              <a:spcBef>
                <a:spcPts val="0"/>
              </a:spcBef>
              <a:spcAft>
                <a:spcPts val="0"/>
              </a:spcAft>
              <a:buNone/>
            </a:pPr>
            <a:endParaRPr/>
          </a:p>
        </p:txBody>
      </p:sp>
      <p:sp>
        <p:nvSpPr>
          <p:cNvPr id="173" name="Google Shape;173;p1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1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a:t>
            </a:r>
            <a:endParaRPr/>
          </a:p>
          <a:p>
            <a:pPr marL="0" lvl="0" indent="0" algn="l" rtl="0">
              <a:spcBef>
                <a:spcPts val="0"/>
              </a:spcBef>
              <a:spcAft>
                <a:spcPts val="0"/>
              </a:spcAft>
              <a:buNone/>
            </a:pPr>
            <a:r>
              <a:rPr lang="en-CA"/>
              <a:t>Mandatory slide should be included to provide a comprehensive description of friction ridge evidence.</a:t>
            </a:r>
            <a:endParaRPr/>
          </a:p>
          <a:p>
            <a:pPr marL="0" lvl="0" indent="0" algn="l" rtl="0">
              <a:spcBef>
                <a:spcPts val="0"/>
              </a:spcBef>
              <a:spcAft>
                <a:spcPts val="0"/>
              </a:spcAft>
              <a:buNone/>
            </a:pPr>
            <a:endParaRPr/>
          </a:p>
        </p:txBody>
      </p:sp>
      <p:sp>
        <p:nvSpPr>
          <p:cNvPr id="183" name="Google Shape;183;p1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a:t>
            </a:r>
            <a:endParaRPr/>
          </a:p>
          <a:p>
            <a:pPr marL="0" lvl="0" indent="0" algn="l" rtl="0">
              <a:spcBef>
                <a:spcPts val="0"/>
              </a:spcBef>
              <a:spcAft>
                <a:spcPts val="0"/>
              </a:spcAft>
              <a:buNone/>
            </a:pPr>
            <a:r>
              <a:rPr lang="en-CA"/>
              <a:t>Mandatory slide should be included to provide a comprehensive description of friction ridge evidence.</a:t>
            </a:r>
            <a:endParaRPr/>
          </a:p>
          <a:p>
            <a:pPr marL="0" lvl="0" indent="0" algn="l" rtl="0">
              <a:spcBef>
                <a:spcPts val="0"/>
              </a:spcBef>
              <a:spcAft>
                <a:spcPts val="0"/>
              </a:spcAft>
              <a:buNone/>
            </a:pPr>
            <a:endParaRPr/>
          </a:p>
          <a:p>
            <a:pPr marL="0" lvl="0" indent="0" algn="l" rtl="0">
              <a:spcBef>
                <a:spcPts val="0"/>
              </a:spcBef>
              <a:spcAft>
                <a:spcPts val="0"/>
              </a:spcAft>
              <a:buNone/>
            </a:pPr>
            <a:r>
              <a:rPr lang="en-CA"/>
              <a:t>SWGFAST reference, section 3. “Factors Affecting Examinations” also includes reference to texture of surface e.g. smooth, rough, corrugated, pliable or textured surfaces.</a:t>
            </a:r>
            <a:endParaRPr/>
          </a:p>
          <a:p>
            <a:pPr marL="0" lvl="0" indent="0" algn="l" rtl="0">
              <a:spcBef>
                <a:spcPts val="0"/>
              </a:spcBef>
              <a:spcAft>
                <a:spcPts val="0"/>
              </a:spcAft>
              <a:buNone/>
            </a:pPr>
            <a:endParaRPr/>
          </a:p>
        </p:txBody>
      </p:sp>
      <p:sp>
        <p:nvSpPr>
          <p:cNvPr id="197" name="Google Shape;197;p1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a:t>
            </a:r>
            <a:endParaRPr/>
          </a:p>
          <a:p>
            <a:pPr marL="0" lvl="0" indent="0" algn="l" rtl="0">
              <a:spcBef>
                <a:spcPts val="0"/>
              </a:spcBef>
              <a:spcAft>
                <a:spcPts val="0"/>
              </a:spcAft>
              <a:buNone/>
            </a:pPr>
            <a:r>
              <a:rPr lang="en-CA"/>
              <a:t>Mandatory slide should be included to provide a comprehensive description of friction ridge evidence.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10" name="Google Shape;210;p15: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1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a:t>
            </a:r>
            <a:endParaRPr/>
          </a:p>
          <a:p>
            <a:pPr marL="0" lvl="0" indent="0" algn="l" rtl="0">
              <a:spcBef>
                <a:spcPts val="0"/>
              </a:spcBef>
              <a:spcAft>
                <a:spcPts val="0"/>
              </a:spcAft>
              <a:buNone/>
            </a:pPr>
            <a:r>
              <a:rPr lang="en-CA"/>
              <a:t>Mandatory slide should be included to provide a comprehensive description of friction ridge evidence.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21" name="Google Shape;221;p1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a:t>
            </a:r>
            <a:endParaRPr/>
          </a:p>
          <a:p>
            <a:pPr marL="0" lvl="0" indent="0" algn="l" rtl="0">
              <a:spcBef>
                <a:spcPts val="0"/>
              </a:spcBef>
              <a:spcAft>
                <a:spcPts val="0"/>
              </a:spcAft>
              <a:buNone/>
            </a:pPr>
            <a:r>
              <a:rPr lang="en-CA"/>
              <a:t>Mandatory slide should be included to provide a comprehensive description of friction ridge evidence.</a:t>
            </a:r>
            <a:endParaRPr/>
          </a:p>
          <a:p>
            <a:pPr marL="0" lvl="0" indent="0" algn="l" rtl="0">
              <a:spcBef>
                <a:spcPts val="0"/>
              </a:spcBef>
              <a:spcAft>
                <a:spcPts val="0"/>
              </a:spcAft>
              <a:buNone/>
            </a:pPr>
            <a:endParaRPr/>
          </a:p>
          <a:p>
            <a:pPr marL="0" lvl="0" indent="0" algn="l" rtl="0">
              <a:spcBef>
                <a:spcPts val="0"/>
              </a:spcBef>
              <a:spcAft>
                <a:spcPts val="0"/>
              </a:spcAft>
              <a:buNone/>
            </a:pPr>
            <a:r>
              <a:rPr lang="en-CA"/>
              <a:t>SWGFAST uses the term “Detection Techniques” rather than “Development Medium” as the former includes optical (light sources and illumination techniques), as well as physical (powders) and chemical processing.  Development Medium implies only the physical or chemical means of detecting latent fingerprints.</a:t>
            </a:r>
            <a:endParaRPr/>
          </a:p>
          <a:p>
            <a:pPr marL="0" lvl="0" indent="0" algn="l" rtl="0">
              <a:spcBef>
                <a:spcPts val="0"/>
              </a:spcBef>
              <a:spcAft>
                <a:spcPts val="0"/>
              </a:spcAft>
              <a:buNone/>
            </a:pPr>
            <a:endParaRPr/>
          </a:p>
        </p:txBody>
      </p:sp>
      <p:sp>
        <p:nvSpPr>
          <p:cNvPr id="232" name="Google Shape;232;p17: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a:t>
            </a:r>
            <a:endParaRPr/>
          </a:p>
          <a:p>
            <a:pPr marL="0" lvl="0" indent="0" algn="l" rtl="0">
              <a:spcBef>
                <a:spcPts val="0"/>
              </a:spcBef>
              <a:spcAft>
                <a:spcPts val="0"/>
              </a:spcAft>
              <a:buNone/>
            </a:pPr>
            <a:r>
              <a:rPr lang="en-CA"/>
              <a:t>Mandatory slide should be included to provide a comprehensive description of friction ridge evidence.</a:t>
            </a:r>
            <a:endParaRPr/>
          </a:p>
          <a:p>
            <a:pPr marL="0" lvl="0" indent="0" algn="l" rtl="0">
              <a:spcBef>
                <a:spcPts val="0"/>
              </a:spcBef>
              <a:spcAft>
                <a:spcPts val="0"/>
              </a:spcAft>
              <a:buNone/>
            </a:pPr>
            <a:endParaRPr/>
          </a:p>
          <a:p>
            <a:pPr marL="0" lvl="0" indent="0" algn="l" rtl="0">
              <a:spcBef>
                <a:spcPts val="0"/>
              </a:spcBef>
              <a:spcAft>
                <a:spcPts val="0"/>
              </a:spcAft>
              <a:buNone/>
            </a:pPr>
            <a:r>
              <a:rPr lang="en-CA"/>
              <a:t>The choice of technique depends on the substrate upon which the latent impression is located:</a:t>
            </a:r>
            <a:endParaRPr/>
          </a:p>
          <a:p>
            <a:pPr marL="0" lvl="0" indent="0" algn="l" rtl="0">
              <a:spcBef>
                <a:spcPts val="0"/>
              </a:spcBef>
              <a:spcAft>
                <a:spcPts val="0"/>
              </a:spcAft>
              <a:buNone/>
            </a:pPr>
            <a:r>
              <a:rPr lang="en-CA"/>
              <a:t>	- porous  e.g. paper, cardboard, wood etc.</a:t>
            </a:r>
            <a:endParaRPr/>
          </a:p>
          <a:p>
            <a:pPr marL="0" lvl="0" indent="0" algn="l" rtl="0">
              <a:spcBef>
                <a:spcPts val="0"/>
              </a:spcBef>
              <a:spcAft>
                <a:spcPts val="0"/>
              </a:spcAft>
              <a:buNone/>
            </a:pPr>
            <a:r>
              <a:rPr lang="en-CA"/>
              <a:t>	- non-porous e.g. glass, metal, plastics etc.</a:t>
            </a:r>
            <a:endParaRPr/>
          </a:p>
          <a:p>
            <a:pPr marL="0" lvl="0" indent="0" algn="l" rtl="0">
              <a:spcBef>
                <a:spcPts val="0"/>
              </a:spcBef>
              <a:spcAft>
                <a:spcPts val="0"/>
              </a:spcAft>
              <a:buNone/>
            </a:pPr>
            <a:r>
              <a:rPr lang="en-CA"/>
              <a:t>	- semi-porous e.g. glossy cardboard, some wood finishes.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44" name="Google Shape;244;p1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a:t>
            </a:r>
            <a:endParaRPr/>
          </a:p>
          <a:p>
            <a:pPr marL="0" lvl="0" indent="0" algn="l" rtl="0">
              <a:spcBef>
                <a:spcPts val="0"/>
              </a:spcBef>
              <a:spcAft>
                <a:spcPts val="0"/>
              </a:spcAft>
              <a:buNone/>
            </a:pPr>
            <a:r>
              <a:rPr lang="en-CA"/>
              <a:t>Select the appropriate slide from slides 19 to 29 that describes the development technique(s) used to detect the latent fingerprint.</a:t>
            </a:r>
            <a:endParaRPr/>
          </a:p>
        </p:txBody>
      </p:sp>
      <p:sp>
        <p:nvSpPr>
          <p:cNvPr id="254" name="Google Shape;254;p19: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 name="Google Shape;55;p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a:t>
            </a:r>
            <a:endParaRPr/>
          </a:p>
          <a:p>
            <a:pPr marL="0" lvl="0" indent="0" algn="l" rtl="0">
              <a:spcBef>
                <a:spcPts val="0"/>
              </a:spcBef>
              <a:spcAft>
                <a:spcPts val="0"/>
              </a:spcAft>
              <a:buNone/>
            </a:pPr>
            <a:r>
              <a:rPr lang="en-CA"/>
              <a:t>Key describing the colour coding of the slides.  Examples of the possible selections, in addition to the mandatory slides, have been given. </a:t>
            </a:r>
            <a:endParaRPr/>
          </a:p>
          <a:p>
            <a:pPr marL="0" lvl="0" indent="0" algn="l" rtl="0">
              <a:spcBef>
                <a:spcPts val="0"/>
              </a:spcBef>
              <a:spcAft>
                <a:spcPts val="0"/>
              </a:spcAft>
              <a:buNone/>
            </a:pPr>
            <a:endParaRPr/>
          </a:p>
          <a:p>
            <a:pPr marL="0" lvl="0" indent="0" algn="l" rtl="0">
              <a:spcBef>
                <a:spcPts val="0"/>
              </a:spcBef>
              <a:spcAft>
                <a:spcPts val="0"/>
              </a:spcAft>
              <a:buNone/>
            </a:pPr>
            <a:r>
              <a:rPr lang="en-CA"/>
              <a:t>The </a:t>
            </a:r>
            <a:r>
              <a:rPr lang="en-CA" u="sng"/>
              <a:t>header colours of the remaining slides should be removed</a:t>
            </a:r>
            <a:r>
              <a:rPr lang="en-CA"/>
              <a:t> by the following process: </a:t>
            </a:r>
            <a:endParaRPr/>
          </a:p>
          <a:p>
            <a:pPr marL="0" lvl="0" indent="0" algn="l" rtl="0">
              <a:spcBef>
                <a:spcPts val="0"/>
              </a:spcBef>
              <a:spcAft>
                <a:spcPts val="0"/>
              </a:spcAft>
              <a:buNone/>
            </a:pPr>
            <a:r>
              <a:rPr lang="en-CA"/>
              <a:t>click on the header, then click on Shape Fill located in the upper right of the Tool Bar and select No Fill.  The text should remain and the slide background seen.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6" name="Google Shape;56;p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2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a:t>
            </a:r>
            <a:endParaRPr/>
          </a:p>
          <a:p>
            <a:pPr marL="0" lvl="0" indent="0" algn="l" rtl="0">
              <a:spcBef>
                <a:spcPts val="0"/>
              </a:spcBef>
              <a:spcAft>
                <a:spcPts val="0"/>
              </a:spcAft>
              <a:buNone/>
            </a:pPr>
            <a:r>
              <a:rPr lang="en-CA"/>
              <a:t>Select the appropriate slide from slides 19 to 29 that describes the development technique(s) used to detect the latent fingerprint.</a:t>
            </a:r>
            <a:endParaRPr/>
          </a:p>
          <a:p>
            <a:pPr marL="0" lvl="0" indent="0" algn="l" rtl="0">
              <a:spcBef>
                <a:spcPts val="0"/>
              </a:spcBef>
              <a:spcAft>
                <a:spcPts val="0"/>
              </a:spcAft>
              <a:buNone/>
            </a:pPr>
            <a:endParaRPr/>
          </a:p>
          <a:p>
            <a:pPr marL="0" lvl="0" indent="0" algn="l" rtl="0">
              <a:spcBef>
                <a:spcPts val="0"/>
              </a:spcBef>
              <a:spcAft>
                <a:spcPts val="0"/>
              </a:spcAft>
              <a:buNone/>
            </a:pPr>
            <a:r>
              <a:rPr lang="en-CA"/>
              <a:t>Once developed with CA (superglue), fingerprints have a white appearance that can be difficult to see against lighter backgrounds.  The CA-developed fingerprint can be treated with fingerprint powders or fluorescent dyestains such as Brilliant Yellow 40 (BY40), Ardrox or Rhodamine 6G (R6G).</a:t>
            </a:r>
            <a:endParaRPr/>
          </a:p>
          <a:p>
            <a:pPr marL="0" lvl="0" indent="0" algn="l" rtl="0">
              <a:spcBef>
                <a:spcPts val="0"/>
              </a:spcBef>
              <a:spcAft>
                <a:spcPts val="0"/>
              </a:spcAft>
              <a:buNone/>
            </a:pPr>
            <a:endParaRPr/>
          </a:p>
        </p:txBody>
      </p:sp>
      <p:sp>
        <p:nvSpPr>
          <p:cNvPr id="266" name="Google Shape;266;p2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2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a:t>
            </a:r>
            <a:endParaRPr/>
          </a:p>
          <a:p>
            <a:pPr marL="0" lvl="0" indent="0" algn="l" rtl="0">
              <a:spcBef>
                <a:spcPts val="0"/>
              </a:spcBef>
              <a:spcAft>
                <a:spcPts val="0"/>
              </a:spcAft>
              <a:buNone/>
            </a:pPr>
            <a:r>
              <a:rPr lang="en-CA"/>
              <a:t>Select the appropriate slide from slides 19 to 29 that describes the development technique(s) used to detect the latent fingerprint.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82" name="Google Shape;282;p2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2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a:t>
            </a:r>
            <a:endParaRPr/>
          </a:p>
          <a:p>
            <a:pPr marL="0" lvl="0" indent="0" algn="l" rtl="0">
              <a:spcBef>
                <a:spcPts val="0"/>
              </a:spcBef>
              <a:spcAft>
                <a:spcPts val="0"/>
              </a:spcAft>
              <a:buNone/>
            </a:pPr>
            <a:r>
              <a:rPr lang="en-CA"/>
              <a:t>Select the appropriate slide from slides 19 to 29 that describes the development technique(s) used to detect the latent fingerprint.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97" name="Google Shape;297;p2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2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a:t>
            </a:r>
            <a:endParaRPr/>
          </a:p>
          <a:p>
            <a:pPr marL="0" lvl="0" indent="0" algn="l" rtl="0">
              <a:spcBef>
                <a:spcPts val="0"/>
              </a:spcBef>
              <a:spcAft>
                <a:spcPts val="0"/>
              </a:spcAft>
              <a:buNone/>
            </a:pPr>
            <a:r>
              <a:rPr lang="en-CA"/>
              <a:t>Select the appropriate slide from slides 19 to 29 that describes the development technique(s) used to detect the latent fingerprint.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12" name="Google Shape;312;p2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2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a:t>
            </a:r>
            <a:endParaRPr/>
          </a:p>
          <a:p>
            <a:pPr marL="0" lvl="0" indent="0" algn="l" rtl="0">
              <a:spcBef>
                <a:spcPts val="0"/>
              </a:spcBef>
              <a:spcAft>
                <a:spcPts val="0"/>
              </a:spcAft>
              <a:buNone/>
            </a:pPr>
            <a:r>
              <a:rPr lang="en-CA"/>
              <a:t>Select the appropriate slide from slides 19 to 29 that describes the development technique(s) used to detect the latent fingerprint.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29" name="Google Shape;329;p2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2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a:t>
            </a:r>
            <a:endParaRPr/>
          </a:p>
          <a:p>
            <a:pPr marL="0" lvl="0" indent="0" algn="l" rtl="0">
              <a:spcBef>
                <a:spcPts val="0"/>
              </a:spcBef>
              <a:spcAft>
                <a:spcPts val="0"/>
              </a:spcAft>
              <a:buNone/>
            </a:pPr>
            <a:r>
              <a:rPr lang="en-CA"/>
              <a:t>Select the appropriate slide from slides 19 to 29 that describes the development technique(s) used to detect the latent fingerprint.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70" name="Google Shape;370;p25: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2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a:t>
            </a:r>
            <a:endParaRPr/>
          </a:p>
          <a:p>
            <a:pPr marL="0" lvl="0" indent="0" algn="l" rtl="0">
              <a:spcBef>
                <a:spcPts val="0"/>
              </a:spcBef>
              <a:spcAft>
                <a:spcPts val="0"/>
              </a:spcAft>
              <a:buNone/>
            </a:pPr>
            <a:r>
              <a:rPr lang="en-CA"/>
              <a:t>Select the appropriate slide from slides 19 to 29 that describes the development technique(s) used to detect the latent fingerprint. Oil Red O stains the oils within the fingerprint residue.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82" name="Google Shape;382;p2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2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a:t>
            </a:r>
            <a:endParaRPr/>
          </a:p>
          <a:p>
            <a:pPr marL="0" lvl="0" indent="0" algn="l" rtl="0">
              <a:spcBef>
                <a:spcPts val="0"/>
              </a:spcBef>
              <a:spcAft>
                <a:spcPts val="0"/>
              </a:spcAft>
              <a:buNone/>
            </a:pPr>
            <a:r>
              <a:rPr lang="en-CA"/>
              <a:t>Select the appropriate slide from slides 19 to 29 that describes the development technique(s) used to detect the latent fingerprint.</a:t>
            </a:r>
            <a:endParaRPr/>
          </a:p>
          <a:p>
            <a:pPr marL="0" lvl="0" indent="0" algn="l" rtl="0">
              <a:spcBef>
                <a:spcPts val="0"/>
              </a:spcBef>
              <a:spcAft>
                <a:spcPts val="0"/>
              </a:spcAft>
              <a:buNone/>
            </a:pPr>
            <a:endParaRPr/>
          </a:p>
          <a:p>
            <a:pPr marL="0" lvl="0" indent="0" algn="l" rtl="0">
              <a:spcBef>
                <a:spcPts val="0"/>
              </a:spcBef>
              <a:spcAft>
                <a:spcPts val="0"/>
              </a:spcAft>
              <a:buNone/>
            </a:pPr>
            <a:r>
              <a:rPr lang="en-CA">
                <a:latin typeface="Times New Roman"/>
                <a:ea typeface="Times New Roman"/>
                <a:cs typeface="Times New Roman"/>
                <a:sym typeface="Times New Roman"/>
              </a:rPr>
              <a:t>Dyestains like Amido Black stain the proteins in blood to give it a blue-black colour.  Other stains can produce different colours, or fluorescent reaction products.  The choice of stain will depend on the colour of the substrate being examined.</a:t>
            </a:r>
            <a:endParaRPr/>
          </a:p>
          <a:p>
            <a:pPr marL="0" lvl="0" indent="0" algn="l" rtl="0">
              <a:spcBef>
                <a:spcPts val="0"/>
              </a:spcBef>
              <a:spcAft>
                <a:spcPts val="0"/>
              </a:spcAft>
              <a:buNone/>
            </a:pPr>
            <a:r>
              <a:rPr lang="en-CA">
                <a:latin typeface="Times New Roman"/>
                <a:ea typeface="Times New Roman"/>
                <a:cs typeface="Times New Roman"/>
                <a:sym typeface="Times New Roman"/>
              </a:rPr>
              <a:t>Amino acid reagents like ninhydrin and DFO may react with blood, but they are usually not the first choice for enhancing bloody impressions or stains.</a:t>
            </a:r>
            <a:endParaRPr>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394" name="Google Shape;394;p27: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2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a:t>
            </a:r>
            <a:endParaRPr/>
          </a:p>
          <a:p>
            <a:pPr marL="0" lvl="0" indent="0" algn="l" rtl="0">
              <a:spcBef>
                <a:spcPts val="0"/>
              </a:spcBef>
              <a:spcAft>
                <a:spcPts val="0"/>
              </a:spcAft>
              <a:buNone/>
            </a:pPr>
            <a:r>
              <a:rPr lang="en-CA"/>
              <a:t>Select the appropriate slide from slides 19 to 29 that describes the development technique(s) used to detect the latent fingerprint.</a:t>
            </a:r>
            <a:endParaRPr/>
          </a:p>
          <a:p>
            <a:pPr marL="0" lvl="0" indent="0" algn="l" rtl="0">
              <a:spcBef>
                <a:spcPts val="0"/>
              </a:spcBef>
              <a:spcAft>
                <a:spcPts val="0"/>
              </a:spcAft>
              <a:buNone/>
            </a:pPr>
            <a:endParaRPr/>
          </a:p>
          <a:p>
            <a:pPr marL="0" lvl="0" indent="0" algn="l" rtl="0">
              <a:spcBef>
                <a:spcPts val="0"/>
              </a:spcBef>
              <a:spcAft>
                <a:spcPts val="0"/>
              </a:spcAft>
              <a:buNone/>
            </a:pPr>
            <a:r>
              <a:rPr lang="en-CA">
                <a:latin typeface="Times New Roman"/>
                <a:ea typeface="Times New Roman"/>
                <a:cs typeface="Times New Roman"/>
                <a:sym typeface="Times New Roman"/>
              </a:rPr>
              <a:t>Dyestains like Amido Black stain the proteins in blood to give it a blue-black colour.  Other stains can produce different colours, or fluorescent reaction products.  The choice of stain will depend on the colour of the substrate being examined.</a:t>
            </a:r>
            <a:endParaRPr/>
          </a:p>
          <a:p>
            <a:pPr marL="0" lvl="0" indent="0" algn="l" rtl="0">
              <a:spcBef>
                <a:spcPts val="0"/>
              </a:spcBef>
              <a:spcAft>
                <a:spcPts val="0"/>
              </a:spcAft>
              <a:buNone/>
            </a:pPr>
            <a:r>
              <a:rPr lang="en-CA">
                <a:latin typeface="Times New Roman"/>
                <a:ea typeface="Times New Roman"/>
                <a:cs typeface="Times New Roman"/>
                <a:sym typeface="Times New Roman"/>
              </a:rPr>
              <a:t>Amino acid reagents like ninhydrin and DFO may react with blood, but they are usually not the first choice for enhancing bloody impressions or stains.</a:t>
            </a:r>
            <a:endParaRPr>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409" name="Google Shape;409;p2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2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2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a:t>
            </a:r>
            <a:endParaRPr/>
          </a:p>
          <a:p>
            <a:pPr marL="0" lvl="0" indent="0" algn="l" rtl="0">
              <a:spcBef>
                <a:spcPts val="0"/>
              </a:spcBef>
              <a:spcAft>
                <a:spcPts val="0"/>
              </a:spcAft>
              <a:buNone/>
            </a:pPr>
            <a:r>
              <a:rPr lang="en-CA"/>
              <a:t>Select the appropriate slide from slides 19 to 29 that describes the development technique(s) used to detect the latent fingerprint.</a:t>
            </a:r>
            <a:endParaRPr/>
          </a:p>
          <a:p>
            <a:pPr marL="0" lvl="0" indent="0" algn="l" rtl="0">
              <a:spcBef>
                <a:spcPts val="0"/>
              </a:spcBef>
              <a:spcAft>
                <a:spcPts val="0"/>
              </a:spcAft>
              <a:buNone/>
            </a:pPr>
            <a:endParaRPr>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422" name="Google Shape;422;p29: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a:t>
            </a:r>
            <a:endParaRPr/>
          </a:p>
          <a:p>
            <a:pPr marL="0" lvl="0" indent="0" algn="l" rtl="0">
              <a:spcBef>
                <a:spcPts val="0"/>
              </a:spcBef>
              <a:spcAft>
                <a:spcPts val="0"/>
              </a:spcAft>
              <a:buNone/>
            </a:pPr>
            <a:r>
              <a:rPr lang="en-CA"/>
              <a:t>Mandatory slide should be included to provide a comprehensive description of friction ridge evidence.</a:t>
            </a:r>
            <a:endParaRPr/>
          </a:p>
          <a:p>
            <a:pPr marL="0" lvl="0" indent="0" algn="l" rtl="0">
              <a:spcBef>
                <a:spcPts val="0"/>
              </a:spcBef>
              <a:spcAft>
                <a:spcPts val="0"/>
              </a:spcAft>
              <a:buNone/>
            </a:pPr>
            <a:r>
              <a:rPr lang="en-CA"/>
              <a:t>Reference roadmap for court testimony and slide library guidance document.</a:t>
            </a:r>
            <a:endParaRPr/>
          </a:p>
          <a:p>
            <a:pPr marL="0" lvl="0" indent="0" algn="l" rtl="0">
              <a:spcBef>
                <a:spcPts val="0"/>
              </a:spcBef>
              <a:spcAft>
                <a:spcPts val="0"/>
              </a:spcAft>
              <a:buNone/>
            </a:pPr>
            <a:endParaRPr/>
          </a:p>
        </p:txBody>
      </p:sp>
      <p:sp>
        <p:nvSpPr>
          <p:cNvPr id="65" name="Google Shape;65;p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3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3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sz="1600"/>
              <a:t>NOTES:</a:t>
            </a:r>
            <a:endParaRPr/>
          </a:p>
          <a:p>
            <a:pPr marL="0" lvl="0" indent="0" algn="l" rtl="0">
              <a:spcBef>
                <a:spcPts val="0"/>
              </a:spcBef>
              <a:spcAft>
                <a:spcPts val="0"/>
              </a:spcAft>
              <a:buNone/>
            </a:pPr>
            <a:r>
              <a:rPr lang="en-CA"/>
              <a:t>Optional slide that should be reviewed by Crown and the fingerprint expert to determine if they are relevant and admissible.  </a:t>
            </a:r>
            <a:r>
              <a:rPr lang="en-CA" sz="1600"/>
              <a:t>C</a:t>
            </a:r>
            <a:r>
              <a:rPr lang="en-CA"/>
              <a:t>an be included to help explain aspects of fingerprint evidence that may be raised by defence.</a:t>
            </a:r>
            <a:endParaRPr/>
          </a:p>
          <a:p>
            <a:pPr marL="0" lvl="0" indent="0" algn="l" rtl="0">
              <a:spcBef>
                <a:spcPts val="0"/>
              </a:spcBef>
              <a:spcAft>
                <a:spcPts val="0"/>
              </a:spcAft>
              <a:buNone/>
            </a:pPr>
            <a:endParaRPr/>
          </a:p>
        </p:txBody>
      </p:sp>
      <p:sp>
        <p:nvSpPr>
          <p:cNvPr id="435" name="Google Shape;435;p3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3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a:t>
            </a:r>
            <a:endParaRPr/>
          </a:p>
          <a:p>
            <a:pPr marL="0" lvl="0" indent="0" algn="l" rtl="0">
              <a:spcBef>
                <a:spcPts val="0"/>
              </a:spcBef>
              <a:spcAft>
                <a:spcPts val="0"/>
              </a:spcAft>
              <a:buNone/>
            </a:pPr>
            <a:r>
              <a:rPr lang="en-CA"/>
              <a:t>Mandatory slide should be included to provide a comprehensive description of friction ridge evidence.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44" name="Google Shape;444;p3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3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a:t>
            </a:r>
            <a:endParaRPr/>
          </a:p>
          <a:p>
            <a:pPr marL="0" lvl="0" indent="0" algn="l" rtl="0">
              <a:spcBef>
                <a:spcPts val="0"/>
              </a:spcBef>
              <a:spcAft>
                <a:spcPts val="0"/>
              </a:spcAft>
              <a:buNone/>
            </a:pPr>
            <a:r>
              <a:rPr lang="en-CA"/>
              <a:t>Mandatory slide should be included to provide a comprehensive description of friction ridge evidence.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58" name="Google Shape;458;p3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3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3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a:t>
            </a:r>
            <a:endParaRPr/>
          </a:p>
          <a:p>
            <a:pPr marL="0" lvl="0" indent="0" algn="l" rtl="0">
              <a:spcBef>
                <a:spcPts val="0"/>
              </a:spcBef>
              <a:spcAft>
                <a:spcPts val="0"/>
              </a:spcAft>
              <a:buNone/>
            </a:pPr>
            <a:r>
              <a:rPr lang="en-CA"/>
              <a:t>Mandatory slide should be included to provide a comprehensive description of friction ridge evidence.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80" name="Google Shape;480;p3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3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3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a:t>
            </a:r>
            <a:endParaRPr/>
          </a:p>
          <a:p>
            <a:pPr marL="0" lvl="0" indent="0" algn="l" rtl="0">
              <a:spcBef>
                <a:spcPts val="0"/>
              </a:spcBef>
              <a:spcAft>
                <a:spcPts val="0"/>
              </a:spcAft>
              <a:buNone/>
            </a:pPr>
            <a:r>
              <a:rPr lang="en-CA"/>
              <a:t>Optional slide.</a:t>
            </a:r>
            <a:endParaRPr/>
          </a:p>
          <a:p>
            <a:pPr marL="0" lvl="0" indent="0" algn="l" rtl="0">
              <a:spcBef>
                <a:spcPts val="0"/>
              </a:spcBef>
              <a:spcAft>
                <a:spcPts val="0"/>
              </a:spcAft>
              <a:buNone/>
            </a:pPr>
            <a:endParaRPr/>
          </a:p>
          <a:p>
            <a:pPr marL="0" lvl="0" indent="0" algn="l" rtl="0">
              <a:spcBef>
                <a:spcPts val="0"/>
              </a:spcBef>
              <a:spcAft>
                <a:spcPts val="0"/>
              </a:spcAft>
              <a:buNone/>
            </a:pPr>
            <a:r>
              <a:rPr lang="en-CA"/>
              <a:t>SWGFASTs quality table defines the demonstrable data upon which to form an opinion as to the quality of a latent friction ridge impression.  These quality terms are used in SWGFAST’s sufficiency graph (see slide 44).</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96" name="Google Shape;496;p3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3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3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a:t>
            </a:r>
            <a:endParaRPr/>
          </a:p>
          <a:p>
            <a:pPr marL="0" lvl="0" indent="0" algn="l" rtl="0">
              <a:spcBef>
                <a:spcPts val="0"/>
              </a:spcBef>
              <a:spcAft>
                <a:spcPts val="0"/>
              </a:spcAft>
              <a:buNone/>
            </a:pPr>
            <a:r>
              <a:rPr lang="en-CA"/>
              <a:t>Mandatory slide should be included to provide a comprehensive description of friction ridge evidence.</a:t>
            </a:r>
            <a:endParaRPr/>
          </a:p>
          <a:p>
            <a:pPr marL="0" lvl="0" indent="0" algn="l" rtl="0">
              <a:spcBef>
                <a:spcPts val="0"/>
              </a:spcBef>
              <a:spcAft>
                <a:spcPts val="0"/>
              </a:spcAft>
              <a:buNone/>
            </a:pPr>
            <a:endParaRPr/>
          </a:p>
          <a:p>
            <a:pPr marL="0" lvl="0" indent="0" algn="l" rtl="0">
              <a:spcBef>
                <a:spcPts val="0"/>
              </a:spcBef>
              <a:spcAft>
                <a:spcPts val="0"/>
              </a:spcAft>
              <a:buNone/>
            </a:pPr>
            <a:r>
              <a:rPr lang="en-CA"/>
              <a:t>SWGFAST’s definition of “Tolerance is the allowance of variation in appearance of friction ridge features (due to factors listed previously) that will be accepted during comparison…”  SWGFAST uses four terms to categorize quality (see Slide 34).</a:t>
            </a:r>
            <a:endParaRPr/>
          </a:p>
          <a:p>
            <a:pPr marL="0" lvl="0" indent="0" algn="l" rtl="0">
              <a:spcBef>
                <a:spcPts val="0"/>
              </a:spcBef>
              <a:spcAft>
                <a:spcPts val="0"/>
              </a:spcAft>
              <a:buNone/>
            </a:pPr>
            <a:endParaRPr/>
          </a:p>
        </p:txBody>
      </p:sp>
      <p:sp>
        <p:nvSpPr>
          <p:cNvPr id="506" name="Google Shape;506;p35: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3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3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a:t>
            </a:r>
            <a:endParaRPr/>
          </a:p>
          <a:p>
            <a:pPr marL="0" lvl="0" indent="0" algn="l" rtl="0">
              <a:spcBef>
                <a:spcPts val="0"/>
              </a:spcBef>
              <a:spcAft>
                <a:spcPts val="0"/>
              </a:spcAft>
              <a:buNone/>
            </a:pPr>
            <a:r>
              <a:rPr lang="en-CA"/>
              <a:t>Mandatory slide should be included to provide a comprehensive description of friction ridge evidence.</a:t>
            </a:r>
            <a:endParaRPr/>
          </a:p>
          <a:p>
            <a:pPr marL="0" lvl="0" indent="0" algn="l" rtl="0">
              <a:spcBef>
                <a:spcPts val="0"/>
              </a:spcBef>
              <a:spcAft>
                <a:spcPts val="0"/>
              </a:spcAft>
              <a:buNone/>
            </a:pPr>
            <a:endParaRPr/>
          </a:p>
          <a:p>
            <a:pPr marL="0" lvl="0" indent="0" algn="l" rtl="0">
              <a:spcBef>
                <a:spcPts val="0"/>
              </a:spcBef>
              <a:spcAft>
                <a:spcPts val="0"/>
              </a:spcAft>
              <a:buNone/>
            </a:pPr>
            <a:r>
              <a:rPr lang="en-CA"/>
              <a:t>If there is sufficient quantity and quality in the known impression a comparison can be made to the unknown.  Analysis of the known should be completed at this time.</a:t>
            </a:r>
            <a:endParaRPr/>
          </a:p>
          <a:p>
            <a:pPr marL="0" lvl="0" indent="0" algn="l" rtl="0">
              <a:spcBef>
                <a:spcPts val="0"/>
              </a:spcBef>
              <a:spcAft>
                <a:spcPts val="0"/>
              </a:spcAft>
              <a:buNone/>
            </a:pPr>
            <a:r>
              <a:rPr lang="en-CA"/>
              <a:t>The comparison is accomplished through side-by-side observations of all available levels of details.  It determines if the two impressions are in agreement or not based upon the features, in sequence and their spatial relationship within the tolerance of clarity and distortion.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16" name="Google Shape;516;p3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3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3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sz="1600"/>
              <a:t>NOTES:</a:t>
            </a:r>
            <a:endParaRPr/>
          </a:p>
          <a:p>
            <a:pPr marL="0" lvl="0" indent="0" algn="l" rtl="0">
              <a:spcBef>
                <a:spcPts val="0"/>
              </a:spcBef>
              <a:spcAft>
                <a:spcPts val="0"/>
              </a:spcAft>
              <a:buNone/>
            </a:pPr>
            <a:r>
              <a:rPr lang="en-CA"/>
              <a:t>These AFIS slides (slide #37-39) are presumptively irrelevant and inadmissible for court purposes but should be provided to and discussed with Crown as they can become relevant and admissible if the role of AFIS is raised by defence.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27" name="Google Shape;527;p37: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3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3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sz="1600"/>
              <a:t>NOTES:</a:t>
            </a:r>
            <a:endParaRPr/>
          </a:p>
          <a:p>
            <a:pPr marL="0" lvl="0" indent="0" algn="l" rtl="0">
              <a:spcBef>
                <a:spcPts val="0"/>
              </a:spcBef>
              <a:spcAft>
                <a:spcPts val="0"/>
              </a:spcAft>
              <a:buNone/>
            </a:pPr>
            <a:r>
              <a:rPr lang="en-CA"/>
              <a:t>These AFIS slides (slide #37-39) are presumptively irrelevant and inadmissible for court purposes but should be provided to and discussed with Crown as they can become relevant and admissible if the role of AFIS is raised by defence.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36" name="Google Shape;536;p3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3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p3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a:t>
            </a:r>
            <a:endParaRPr sz="1600"/>
          </a:p>
          <a:p>
            <a:pPr marL="0" lvl="0" indent="0" algn="l" rtl="0">
              <a:spcBef>
                <a:spcPts val="0"/>
              </a:spcBef>
              <a:spcAft>
                <a:spcPts val="0"/>
              </a:spcAft>
              <a:buNone/>
            </a:pPr>
            <a:r>
              <a:rPr lang="en-CA"/>
              <a:t>These AFIS slides (slide #37-39) are presumptively irrelevant and inadmissible for court purposes but should be provided to and discussed with Crown for inclusion in the disclosure package as they may become relevant and admissible if the role of AFIS is raised by defence.</a:t>
            </a:r>
            <a:endParaRPr/>
          </a:p>
          <a:p>
            <a:pPr marL="0" lvl="0" indent="0" algn="l" rtl="0">
              <a:spcBef>
                <a:spcPts val="0"/>
              </a:spcBef>
              <a:spcAft>
                <a:spcPts val="0"/>
              </a:spcAft>
              <a:buNone/>
            </a:pPr>
            <a:endParaRPr/>
          </a:p>
        </p:txBody>
      </p:sp>
      <p:sp>
        <p:nvSpPr>
          <p:cNvPr id="565" name="Google Shape;565;p39: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 name="Google Shape;73;p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a:t>
            </a:r>
            <a:endParaRPr/>
          </a:p>
          <a:p>
            <a:pPr marL="0" lvl="0" indent="0" algn="l" rtl="0">
              <a:spcBef>
                <a:spcPts val="0"/>
              </a:spcBef>
              <a:spcAft>
                <a:spcPts val="0"/>
              </a:spcAft>
              <a:buNone/>
            </a:pPr>
            <a:r>
              <a:rPr lang="en-CA"/>
              <a:t>Mandatory slide should be included to provide a comprehensive description of friction ridge evidence.</a:t>
            </a:r>
            <a:endParaRPr/>
          </a:p>
          <a:p>
            <a:pPr marL="0" lvl="0" indent="0" algn="l" rtl="0">
              <a:spcBef>
                <a:spcPts val="0"/>
              </a:spcBef>
              <a:spcAft>
                <a:spcPts val="0"/>
              </a:spcAft>
              <a:buNone/>
            </a:pPr>
            <a:endParaRPr/>
          </a:p>
        </p:txBody>
      </p:sp>
      <p:sp>
        <p:nvSpPr>
          <p:cNvPr id="74" name="Google Shape;74;p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4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p4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a:t>
            </a:r>
            <a:endParaRPr/>
          </a:p>
          <a:p>
            <a:pPr marL="0" lvl="0" indent="0" algn="l" rtl="0">
              <a:spcBef>
                <a:spcPts val="0"/>
              </a:spcBef>
              <a:spcAft>
                <a:spcPts val="0"/>
              </a:spcAft>
              <a:buNone/>
            </a:pPr>
            <a:r>
              <a:rPr lang="en-CA"/>
              <a:t>Optional slide if this best describes how you obtained the known impressions to compare.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80" name="Google Shape;580;p4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4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p4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a:t>
            </a:r>
            <a:endParaRPr/>
          </a:p>
          <a:p>
            <a:pPr marL="0" lvl="0" indent="0" algn="l" rtl="0">
              <a:spcBef>
                <a:spcPts val="0"/>
              </a:spcBef>
              <a:spcAft>
                <a:spcPts val="0"/>
              </a:spcAft>
              <a:buNone/>
            </a:pPr>
            <a:r>
              <a:rPr lang="en-CA"/>
              <a:t>Select the appropriate slide from slides 41 and 42 that introduces the chart style used by your agency.</a:t>
            </a:r>
            <a:endParaRPr/>
          </a:p>
          <a:p>
            <a:pPr marL="0" lvl="0" indent="0" algn="l" rtl="0">
              <a:spcBef>
                <a:spcPts val="0"/>
              </a:spcBef>
              <a:spcAft>
                <a:spcPts val="0"/>
              </a:spcAft>
              <a:buNone/>
            </a:pPr>
            <a:endParaRPr/>
          </a:p>
        </p:txBody>
      </p:sp>
      <p:sp>
        <p:nvSpPr>
          <p:cNvPr id="589" name="Google Shape;589;p4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4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0" name="Google Shape;600;p4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a:t>
            </a:r>
            <a:endParaRPr/>
          </a:p>
          <a:p>
            <a:pPr marL="0" lvl="0" indent="0" algn="l" rtl="0">
              <a:spcBef>
                <a:spcPts val="0"/>
              </a:spcBef>
              <a:spcAft>
                <a:spcPts val="0"/>
              </a:spcAft>
              <a:buNone/>
            </a:pPr>
            <a:r>
              <a:rPr lang="en-CA"/>
              <a:t>Select the appropriate slide from slides 41 and 42 that introduces the chart style used by your agency.</a:t>
            </a:r>
            <a:endParaRPr/>
          </a:p>
          <a:p>
            <a:pPr marL="0" lvl="0" indent="0" algn="l" rtl="0">
              <a:spcBef>
                <a:spcPts val="0"/>
              </a:spcBef>
              <a:spcAft>
                <a:spcPts val="0"/>
              </a:spcAft>
              <a:buNone/>
            </a:pPr>
            <a:endParaRPr/>
          </a:p>
          <a:p>
            <a:pPr marL="0" lvl="0" indent="0" algn="l" rtl="0">
              <a:spcBef>
                <a:spcPts val="0"/>
              </a:spcBef>
              <a:spcAft>
                <a:spcPts val="0"/>
              </a:spcAft>
              <a:buNone/>
            </a:pPr>
            <a:r>
              <a:rPr lang="en-CA"/>
              <a:t>Highlight agreement beginning with level 1 detail progressing through levels 2 and 3, explaining any distortions, presence of creases or wrinkles (white lines) and discrepancies as you proceed.</a:t>
            </a:r>
            <a:endParaRPr/>
          </a:p>
          <a:p>
            <a:pPr marL="0" lvl="0" indent="0" algn="l" rtl="0">
              <a:spcBef>
                <a:spcPts val="0"/>
              </a:spcBef>
              <a:spcAft>
                <a:spcPts val="0"/>
              </a:spcAft>
              <a:buNone/>
            </a:pPr>
            <a:endParaRPr/>
          </a:p>
        </p:txBody>
      </p:sp>
      <p:sp>
        <p:nvSpPr>
          <p:cNvPr id="601" name="Google Shape;601;p4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4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1" name="Google Shape;611;p4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80000"/>
              </a:lnSpc>
              <a:spcBef>
                <a:spcPts val="0"/>
              </a:spcBef>
              <a:spcAft>
                <a:spcPts val="0"/>
              </a:spcAft>
              <a:buNone/>
            </a:pPr>
            <a:r>
              <a:rPr lang="en-CA" sz="1110" dirty="0"/>
              <a:t>NOTES:</a:t>
            </a:r>
            <a:endParaRPr dirty="0"/>
          </a:p>
          <a:p>
            <a:pPr marL="0" lvl="0" indent="0" algn="l" rtl="0">
              <a:lnSpc>
                <a:spcPct val="80000"/>
              </a:lnSpc>
              <a:spcBef>
                <a:spcPts val="0"/>
              </a:spcBef>
              <a:spcAft>
                <a:spcPts val="0"/>
              </a:spcAft>
              <a:buNone/>
            </a:pPr>
            <a:r>
              <a:rPr lang="en-CA" sz="1110" dirty="0"/>
              <a:t>Mandatory slide should be included to provide a comprehensive description of friction ridge evidence.</a:t>
            </a:r>
            <a:endParaRPr dirty="0"/>
          </a:p>
          <a:p>
            <a:pPr marL="0" lvl="0" indent="0" algn="l" rtl="0">
              <a:lnSpc>
                <a:spcPct val="80000"/>
              </a:lnSpc>
              <a:spcBef>
                <a:spcPts val="0"/>
              </a:spcBef>
              <a:spcAft>
                <a:spcPts val="0"/>
              </a:spcAft>
              <a:buNone/>
            </a:pPr>
            <a:endParaRPr sz="1110" dirty="0"/>
          </a:p>
          <a:p>
            <a:pPr marL="0" lvl="0" indent="0" algn="l" rtl="0">
              <a:lnSpc>
                <a:spcPct val="80000"/>
              </a:lnSpc>
              <a:spcBef>
                <a:spcPts val="0"/>
              </a:spcBef>
              <a:spcAft>
                <a:spcPts val="0"/>
              </a:spcAft>
              <a:buNone/>
            </a:pPr>
            <a:r>
              <a:rPr lang="en-CA" sz="1110" dirty="0"/>
              <a:t>SWGFAST reference section 5.3.2.3. discusses the subtleties of inconclusive as quoted below:</a:t>
            </a:r>
            <a:endParaRPr dirty="0"/>
          </a:p>
          <a:p>
            <a:pPr marL="0" lvl="0" indent="0" algn="l" rtl="0">
              <a:lnSpc>
                <a:spcPct val="80000"/>
              </a:lnSpc>
              <a:spcBef>
                <a:spcPts val="0"/>
              </a:spcBef>
              <a:spcAft>
                <a:spcPts val="0"/>
              </a:spcAft>
              <a:buNone/>
            </a:pPr>
            <a:r>
              <a:rPr lang="en-CA" sz="1110" dirty="0"/>
              <a:t>“</a:t>
            </a:r>
            <a:r>
              <a:rPr lang="en-CA" sz="1110" b="1" dirty="0"/>
              <a:t>5.3.2.3. Inconclusive</a:t>
            </a:r>
            <a:endParaRPr dirty="0"/>
          </a:p>
          <a:p>
            <a:pPr marL="0" lvl="0" indent="0" algn="l" rtl="0">
              <a:lnSpc>
                <a:spcPct val="80000"/>
              </a:lnSpc>
              <a:spcBef>
                <a:spcPts val="0"/>
              </a:spcBef>
              <a:spcAft>
                <a:spcPts val="0"/>
              </a:spcAft>
              <a:buNone/>
            </a:pPr>
            <a:r>
              <a:rPr lang="en-CA" sz="1110" dirty="0"/>
              <a:t>Inconclusive is the </a:t>
            </a:r>
            <a:r>
              <a:rPr lang="en-CA" sz="1110" dirty="0" smtClean="0"/>
              <a:t>opinion </a:t>
            </a:r>
            <a:r>
              <a:rPr lang="en-CA" sz="1110" dirty="0"/>
              <a:t>by an examiner that an unknown impression of comparison value cannot be excluded or identified. The reason for each inconclusive </a:t>
            </a:r>
            <a:r>
              <a:rPr lang="en-CA" sz="1110" dirty="0" smtClean="0"/>
              <a:t>opinion </a:t>
            </a:r>
            <a:r>
              <a:rPr lang="en-CA" sz="1110" dirty="0"/>
              <a:t>must be documented and reported. Inconclusive </a:t>
            </a:r>
            <a:r>
              <a:rPr lang="en-CA" sz="1110" dirty="0" smtClean="0"/>
              <a:t>opinions </a:t>
            </a:r>
            <a:r>
              <a:rPr lang="en-CA" sz="1110" dirty="0"/>
              <a:t>do not apply to impressions determined to be of no value (see section 5.1.1). Reasons for inconclusive may include but not limited to:</a:t>
            </a:r>
            <a:endParaRPr dirty="0"/>
          </a:p>
          <a:p>
            <a:pPr marL="0" lvl="0" indent="0" algn="l" rtl="0">
              <a:lnSpc>
                <a:spcPct val="80000"/>
              </a:lnSpc>
              <a:spcBef>
                <a:spcPts val="0"/>
              </a:spcBef>
              <a:spcAft>
                <a:spcPts val="0"/>
              </a:spcAft>
              <a:buNone/>
            </a:pPr>
            <a:r>
              <a:rPr lang="en-CA" sz="1110" b="1" dirty="0"/>
              <a:t>5.3.2.3.1. Lack of Comparable Areas (LCA)</a:t>
            </a:r>
            <a:endParaRPr dirty="0"/>
          </a:p>
          <a:p>
            <a:pPr marL="0" lvl="0" indent="0" algn="l" rtl="0">
              <a:lnSpc>
                <a:spcPct val="80000"/>
              </a:lnSpc>
              <a:spcBef>
                <a:spcPts val="0"/>
              </a:spcBef>
              <a:spcAft>
                <a:spcPts val="0"/>
              </a:spcAft>
              <a:buNone/>
            </a:pPr>
            <a:r>
              <a:rPr lang="en-CA" sz="1110" dirty="0"/>
              <a:t>This inconclusive </a:t>
            </a:r>
            <a:r>
              <a:rPr lang="en-CA" sz="1110" dirty="0" smtClean="0"/>
              <a:t>opinion </a:t>
            </a:r>
            <a:r>
              <a:rPr lang="en-CA" sz="1110" dirty="0"/>
              <a:t>results from a lack of complete and legible known prints. This means comparisons were made to the extent possible, however additional clear and completely recorded exemplars, to include the required anatomical areas, are needed for </a:t>
            </a:r>
            <a:r>
              <a:rPr lang="en-CA" sz="1110" dirty="0" smtClean="0"/>
              <a:t>re-examination</a:t>
            </a:r>
            <a:r>
              <a:rPr lang="en-CA" sz="1110" dirty="0"/>
              <a:t>.</a:t>
            </a:r>
            <a:endParaRPr dirty="0"/>
          </a:p>
          <a:p>
            <a:pPr marL="0" lvl="0" indent="0" algn="l" rtl="0">
              <a:lnSpc>
                <a:spcPct val="80000"/>
              </a:lnSpc>
              <a:spcBef>
                <a:spcPts val="0"/>
              </a:spcBef>
              <a:spcAft>
                <a:spcPts val="0"/>
              </a:spcAft>
              <a:buNone/>
            </a:pPr>
            <a:r>
              <a:rPr lang="en-CA" sz="1110" b="1" dirty="0"/>
              <a:t>5.3.2.3.2. Lack of Sufficiency for Individualization (LSI)</a:t>
            </a:r>
            <a:endParaRPr dirty="0"/>
          </a:p>
          <a:p>
            <a:pPr marL="0" lvl="0" indent="0" algn="l" rtl="0">
              <a:lnSpc>
                <a:spcPct val="80000"/>
              </a:lnSpc>
              <a:spcBef>
                <a:spcPts val="0"/>
              </a:spcBef>
              <a:spcAft>
                <a:spcPts val="0"/>
              </a:spcAft>
              <a:buNone/>
            </a:pPr>
            <a:r>
              <a:rPr lang="en-CA" sz="1110" dirty="0"/>
              <a:t>Corresponding features are observed but not sufficient to individualize. No substantive dissimilar features are observed.</a:t>
            </a:r>
            <a:endParaRPr dirty="0"/>
          </a:p>
          <a:p>
            <a:pPr marL="0" lvl="0" indent="0" algn="l" rtl="0">
              <a:lnSpc>
                <a:spcPct val="80000"/>
              </a:lnSpc>
              <a:spcBef>
                <a:spcPts val="0"/>
              </a:spcBef>
              <a:spcAft>
                <a:spcPts val="0"/>
              </a:spcAft>
              <a:buNone/>
            </a:pPr>
            <a:r>
              <a:rPr lang="en-CA" sz="1110" b="1" dirty="0"/>
              <a:t>5.3.2.3.3. Lack of Sufficiency for Exclusion (LSE)</a:t>
            </a:r>
            <a:endParaRPr dirty="0"/>
          </a:p>
          <a:p>
            <a:pPr marL="0" lvl="0" indent="0" algn="l" rtl="0">
              <a:lnSpc>
                <a:spcPct val="80000"/>
              </a:lnSpc>
              <a:spcBef>
                <a:spcPts val="0"/>
              </a:spcBef>
              <a:spcAft>
                <a:spcPts val="0"/>
              </a:spcAft>
              <a:buNone/>
            </a:pPr>
            <a:r>
              <a:rPr lang="en-CA" sz="1110" dirty="0"/>
              <a:t>Dissimilar features are observed but not sufficient to exclude. No substantive correspondence is observed.</a:t>
            </a:r>
            <a:endParaRPr dirty="0"/>
          </a:p>
          <a:p>
            <a:pPr marL="0" lvl="0" indent="0" algn="l" rtl="0">
              <a:lnSpc>
                <a:spcPct val="80000"/>
              </a:lnSpc>
              <a:spcBef>
                <a:spcPts val="0"/>
              </a:spcBef>
              <a:spcAft>
                <a:spcPts val="0"/>
              </a:spcAft>
              <a:buNone/>
            </a:pPr>
            <a:r>
              <a:rPr lang="en-CA" sz="1110" b="1" dirty="0"/>
              <a:t>5.3.2.3.4. </a:t>
            </a:r>
            <a:r>
              <a:rPr lang="en-CA" sz="1110" dirty="0"/>
              <a:t>There may be other instances where agencies have adopted procedures to report inconclusive </a:t>
            </a:r>
            <a:r>
              <a:rPr lang="en-CA" sz="1110" dirty="0" smtClean="0"/>
              <a:t>opinions</a:t>
            </a:r>
            <a:r>
              <a:rPr lang="en-CA" sz="1110" dirty="0"/>
              <a:t>. These are left to the administrative policies and procedures of the individual agency. However, these policies and reporting procedures must be clearly defined by the agency.”</a:t>
            </a:r>
            <a:endParaRPr dirty="0"/>
          </a:p>
          <a:p>
            <a:pPr marL="0" lvl="0" indent="0" algn="l" rtl="0">
              <a:lnSpc>
                <a:spcPct val="80000"/>
              </a:lnSpc>
              <a:spcBef>
                <a:spcPts val="0"/>
              </a:spcBef>
              <a:spcAft>
                <a:spcPts val="0"/>
              </a:spcAft>
              <a:buNone/>
            </a:pPr>
            <a:endParaRPr sz="1110" dirty="0"/>
          </a:p>
          <a:p>
            <a:pPr marL="0" lvl="0" indent="0" algn="l" rtl="0">
              <a:lnSpc>
                <a:spcPct val="80000"/>
              </a:lnSpc>
              <a:spcBef>
                <a:spcPts val="0"/>
              </a:spcBef>
              <a:spcAft>
                <a:spcPts val="0"/>
              </a:spcAft>
              <a:buNone/>
            </a:pPr>
            <a:r>
              <a:rPr lang="en-CA" sz="1110" dirty="0"/>
              <a:t>Whatever your agency policy you will need to justify the reasons why an inconclusive decisions has been reached.</a:t>
            </a:r>
            <a:endParaRPr sz="1110" dirty="0"/>
          </a:p>
          <a:p>
            <a:pPr marL="0" lvl="0" indent="0" algn="l" rtl="0">
              <a:lnSpc>
                <a:spcPct val="80000"/>
              </a:lnSpc>
              <a:spcBef>
                <a:spcPts val="0"/>
              </a:spcBef>
              <a:spcAft>
                <a:spcPts val="0"/>
              </a:spcAft>
              <a:buNone/>
            </a:pPr>
            <a:endParaRPr sz="1110" dirty="0"/>
          </a:p>
        </p:txBody>
      </p:sp>
      <p:sp>
        <p:nvSpPr>
          <p:cNvPr id="612" name="Google Shape;612;p4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4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p4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dirty="0"/>
              <a:t>NOTES:</a:t>
            </a:r>
            <a:endParaRPr dirty="0"/>
          </a:p>
          <a:p>
            <a:pPr marL="0" lvl="0" indent="0" algn="l" rtl="0">
              <a:spcBef>
                <a:spcPts val="0"/>
              </a:spcBef>
              <a:spcAft>
                <a:spcPts val="0"/>
              </a:spcAft>
              <a:buNone/>
            </a:pPr>
            <a:r>
              <a:rPr lang="en-CA" dirty="0"/>
              <a:t>Optional slide.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CA" dirty="0"/>
              <a:t>SWGFAST’s sufficiency graph visually demonstrates the interplay of quality and quantity when reaching </a:t>
            </a:r>
            <a:r>
              <a:rPr lang="en-CA" dirty="0" smtClean="0"/>
              <a:t>an opinion</a:t>
            </a:r>
            <a:r>
              <a:rPr lang="en-CA" baseline="0" dirty="0" smtClean="0"/>
              <a:t> </a:t>
            </a:r>
            <a:r>
              <a:rPr lang="en-CA" dirty="0" smtClean="0"/>
              <a:t>during </a:t>
            </a:r>
            <a:r>
              <a:rPr lang="en-CA" dirty="0"/>
              <a:t>the evaluation of a fingerprint comparison.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CA" dirty="0"/>
              <a:t>Whatever your agency policy you will need to justify the reasons why an inconclusive decisions has been reached.</a:t>
            </a:r>
            <a:endParaRPr dirty="0"/>
          </a:p>
          <a:p>
            <a:pPr marL="0" lvl="0" indent="0" algn="l" rtl="0">
              <a:spcBef>
                <a:spcPts val="0"/>
              </a:spcBef>
              <a:spcAft>
                <a:spcPts val="0"/>
              </a:spcAft>
              <a:buNone/>
            </a:pPr>
            <a:endParaRPr dirty="0"/>
          </a:p>
        </p:txBody>
      </p:sp>
      <p:sp>
        <p:nvSpPr>
          <p:cNvPr id="622" name="Google Shape;622;p4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4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4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a:t>
            </a:r>
            <a:endParaRPr/>
          </a:p>
          <a:p>
            <a:pPr marL="0" lvl="0" indent="0" algn="l" rtl="0">
              <a:spcBef>
                <a:spcPts val="0"/>
              </a:spcBef>
              <a:spcAft>
                <a:spcPts val="0"/>
              </a:spcAft>
              <a:buNone/>
            </a:pPr>
            <a:r>
              <a:rPr lang="en-CA"/>
              <a:t>Mandatory slide should be included to provide a comprehensive description of friction ridge evidence.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33" name="Google Shape;633;p45: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4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p4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a:t>
            </a:r>
            <a:endParaRPr/>
          </a:p>
          <a:p>
            <a:pPr marL="0" lvl="0" indent="0" algn="l" rtl="0">
              <a:spcBef>
                <a:spcPts val="0"/>
              </a:spcBef>
              <a:spcAft>
                <a:spcPts val="0"/>
              </a:spcAft>
              <a:buNone/>
            </a:pPr>
            <a:r>
              <a:rPr lang="en-CA"/>
              <a:t>Mandatory slide should be included to provide a comprehensive description of friction ridge evidence.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43" name="Google Shape;643;p4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4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p4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sz="1600"/>
              <a:t>NOTES:</a:t>
            </a:r>
            <a:endParaRPr/>
          </a:p>
          <a:p>
            <a:pPr marL="0" lvl="0" indent="0" algn="l" rtl="0">
              <a:spcBef>
                <a:spcPts val="0"/>
              </a:spcBef>
              <a:spcAft>
                <a:spcPts val="0"/>
              </a:spcAft>
              <a:buNone/>
            </a:pPr>
            <a:r>
              <a:rPr lang="en-CA"/>
              <a:t>Optional slide that should be reviewed by Crown and the fingerprint expert to determine if they are relevant and admissible. </a:t>
            </a:r>
            <a:r>
              <a:rPr lang="en-CA" sz="1600"/>
              <a:t>C</a:t>
            </a:r>
            <a:r>
              <a:rPr lang="en-CA"/>
              <a:t>an be included to help explain aspects of fingerprint evidence that may be raised by defence.</a:t>
            </a:r>
            <a:endParaRPr/>
          </a:p>
          <a:p>
            <a:pPr marL="0" lvl="0" indent="0" algn="l" rtl="0">
              <a:spcBef>
                <a:spcPts val="0"/>
              </a:spcBef>
              <a:spcAft>
                <a:spcPts val="0"/>
              </a:spcAft>
              <a:buNone/>
            </a:pPr>
            <a:endParaRPr/>
          </a:p>
        </p:txBody>
      </p:sp>
      <p:sp>
        <p:nvSpPr>
          <p:cNvPr id="653" name="Google Shape;653;p47: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4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1" name="Google Shape;661;p4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sz="1600"/>
              <a:t>NOTES:</a:t>
            </a:r>
            <a:endParaRPr/>
          </a:p>
          <a:p>
            <a:pPr marL="0" lvl="0" indent="0" algn="l" rtl="0">
              <a:spcBef>
                <a:spcPts val="0"/>
              </a:spcBef>
              <a:spcAft>
                <a:spcPts val="0"/>
              </a:spcAft>
              <a:buNone/>
            </a:pPr>
            <a:r>
              <a:rPr lang="en-CA"/>
              <a:t>Optional slide that should be reviewed by Crown and the fingerprint expert to determine if they are relevant and admissible. </a:t>
            </a:r>
            <a:r>
              <a:rPr lang="en-CA" sz="1600"/>
              <a:t>C</a:t>
            </a:r>
            <a:r>
              <a:rPr lang="en-CA"/>
              <a:t>an be included to help explain aspects of fingerprint evidence that may be raised by defence.</a:t>
            </a:r>
            <a:endParaRPr/>
          </a:p>
          <a:p>
            <a:pPr marL="0" lvl="0" indent="0" algn="l" rtl="0">
              <a:spcBef>
                <a:spcPts val="0"/>
              </a:spcBef>
              <a:spcAft>
                <a:spcPts val="0"/>
              </a:spcAft>
              <a:buNone/>
            </a:pPr>
            <a:endParaRPr/>
          </a:p>
          <a:p>
            <a:pPr marL="0" lvl="0" indent="0" algn="l" rtl="0">
              <a:spcBef>
                <a:spcPts val="0"/>
              </a:spcBef>
              <a:spcAft>
                <a:spcPts val="0"/>
              </a:spcAft>
              <a:buNone/>
            </a:pPr>
            <a:r>
              <a:rPr lang="en-CA"/>
              <a:t>Some agencies/ countries use a minimum number of “points” as a threshold or safeguard against the possibility of false identifications being made.</a:t>
            </a:r>
            <a:endParaRPr/>
          </a:p>
          <a:p>
            <a:pPr marL="0" lvl="0" indent="0" algn="l" rtl="0">
              <a:spcBef>
                <a:spcPts val="0"/>
              </a:spcBef>
              <a:spcAft>
                <a:spcPts val="0"/>
              </a:spcAft>
              <a:buNone/>
            </a:pPr>
            <a:r>
              <a:rPr lang="en-CA"/>
              <a:t>Evett &amp; Williams reference describes a review of the 16 point rule (England and Wales) which required that a fingerprint identification should be based on 16 points of comparison before evidence could go to court.</a:t>
            </a:r>
            <a:endParaRPr/>
          </a:p>
          <a:p>
            <a:pPr marL="0" lvl="0" indent="0" algn="l" rtl="0">
              <a:spcBef>
                <a:spcPts val="0"/>
              </a:spcBef>
              <a:spcAft>
                <a:spcPts val="0"/>
              </a:spcAft>
              <a:buNone/>
            </a:pPr>
            <a:endParaRPr/>
          </a:p>
        </p:txBody>
      </p:sp>
      <p:sp>
        <p:nvSpPr>
          <p:cNvPr id="662" name="Google Shape;662;p4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4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4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sz="2000"/>
              <a:t>NOTES:</a:t>
            </a:r>
            <a:endParaRPr/>
          </a:p>
          <a:p>
            <a:pPr marL="0" lvl="0" indent="0" algn="l" rtl="0">
              <a:spcBef>
                <a:spcPts val="0"/>
              </a:spcBef>
              <a:spcAft>
                <a:spcPts val="0"/>
              </a:spcAft>
              <a:buNone/>
            </a:pPr>
            <a:r>
              <a:rPr lang="en-CA" sz="1600"/>
              <a:t>Optional slide that should be reviewed by Crown and the fingerprint expert to determine if they are relevant and admissible.  </a:t>
            </a:r>
            <a:r>
              <a:rPr lang="en-CA" sz="2000"/>
              <a:t>C</a:t>
            </a:r>
            <a:r>
              <a:rPr lang="en-CA" sz="1600"/>
              <a:t>an be included to help explain aspects of fingerprint evidence that may be raised by defence.</a:t>
            </a:r>
            <a:endParaRPr sz="1600"/>
          </a:p>
          <a:p>
            <a:pPr marL="0" lvl="0" indent="0" algn="l" rtl="0">
              <a:spcBef>
                <a:spcPts val="0"/>
              </a:spcBef>
              <a:spcAft>
                <a:spcPts val="0"/>
              </a:spcAft>
              <a:buNone/>
            </a:pPr>
            <a:endParaRPr/>
          </a:p>
          <a:p>
            <a:pPr marL="0" lvl="0" indent="0" algn="l" rtl="0">
              <a:spcBef>
                <a:spcPts val="0"/>
              </a:spcBef>
              <a:spcAft>
                <a:spcPts val="0"/>
              </a:spcAft>
              <a:buNone/>
            </a:pPr>
            <a:r>
              <a:rPr lang="en-CA"/>
              <a:t>Quotes from the IAI, Spokane, Washington – July 18</a:t>
            </a:r>
            <a:r>
              <a:rPr lang="en-CA" baseline="30000"/>
              <a:t>th</a:t>
            </a:r>
            <a:r>
              <a:rPr lang="en-CA"/>
              <a:t>, 2010.</a:t>
            </a:r>
            <a:endParaRPr/>
          </a:p>
          <a:p>
            <a:pPr marL="0" lvl="0" indent="0" algn="l" rtl="0">
              <a:spcBef>
                <a:spcPts val="0"/>
              </a:spcBef>
              <a:spcAft>
                <a:spcPts val="0"/>
              </a:spcAft>
              <a:buNone/>
            </a:pPr>
            <a:r>
              <a:rPr lang="en-CA" i="1"/>
              <a:t>“models may not be used as the sole determinant when concluding that friction ridge impressions share a common source.”</a:t>
            </a:r>
            <a:endParaRPr/>
          </a:p>
          <a:p>
            <a:pPr marL="0" lvl="0" indent="0" algn="l" rtl="0">
              <a:spcBef>
                <a:spcPts val="0"/>
              </a:spcBef>
              <a:spcAft>
                <a:spcPts val="0"/>
              </a:spcAft>
              <a:buNone/>
            </a:pPr>
            <a:r>
              <a:rPr lang="en-CA" i="1"/>
              <a:t>“does not relieve the examiner of responsibility for their expert opinion.”</a:t>
            </a:r>
            <a:endParaRPr/>
          </a:p>
          <a:p>
            <a:pPr marL="0" lvl="0" indent="0" algn="l" rtl="0">
              <a:spcBef>
                <a:spcPts val="0"/>
              </a:spcBef>
              <a:spcAft>
                <a:spcPts val="0"/>
              </a:spcAft>
              <a:buNone/>
            </a:pPr>
            <a:endParaRPr i="1"/>
          </a:p>
          <a:p>
            <a:pPr marL="0" lvl="0" indent="0" algn="l" rtl="0">
              <a:spcBef>
                <a:spcPts val="0"/>
              </a:spcBef>
              <a:spcAft>
                <a:spcPts val="0"/>
              </a:spcAft>
              <a:buNone/>
            </a:pPr>
            <a:endParaRPr i="0"/>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72" name="Google Shape;672;p49: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a:t>
            </a:r>
            <a:endParaRPr/>
          </a:p>
          <a:p>
            <a:pPr marL="0" lvl="0" indent="0" algn="l" rtl="0">
              <a:spcBef>
                <a:spcPts val="0"/>
              </a:spcBef>
              <a:spcAft>
                <a:spcPts val="0"/>
              </a:spcAft>
              <a:buNone/>
            </a:pPr>
            <a:r>
              <a:rPr lang="en-CA"/>
              <a:t>Mandatory slide should be included to provide a comprehensive description of friction ridge evidence.</a:t>
            </a:r>
            <a:endParaRPr/>
          </a:p>
          <a:p>
            <a:pPr marL="0" lvl="0" indent="0" algn="l" rtl="0">
              <a:spcBef>
                <a:spcPts val="0"/>
              </a:spcBef>
              <a:spcAft>
                <a:spcPts val="0"/>
              </a:spcAft>
              <a:buNone/>
            </a:pPr>
            <a:endParaRPr/>
          </a:p>
        </p:txBody>
      </p:sp>
      <p:sp>
        <p:nvSpPr>
          <p:cNvPr id="89" name="Google Shape;89;p5: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5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1" name="Google Shape;681;p5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sz="2000"/>
              <a:t>NOTES:</a:t>
            </a:r>
            <a:endParaRPr/>
          </a:p>
          <a:p>
            <a:pPr marL="0" lvl="0" indent="0" algn="l" rtl="0">
              <a:spcBef>
                <a:spcPts val="0"/>
              </a:spcBef>
              <a:spcAft>
                <a:spcPts val="0"/>
              </a:spcAft>
              <a:buNone/>
            </a:pPr>
            <a:r>
              <a:rPr lang="en-CA" sz="1600"/>
              <a:t>Optional slide that should be reviewed by Crown and the fingerprint expert to determine if they are relevant and admissible.   Can be included to help explain aspects of fingerprint evidence that may be raised by defence.</a:t>
            </a:r>
            <a:endParaRPr sz="1600" i="1"/>
          </a:p>
          <a:p>
            <a:pPr marL="0" lvl="0" indent="0" algn="l" rtl="0">
              <a:spcBef>
                <a:spcPts val="0"/>
              </a:spcBef>
              <a:spcAft>
                <a:spcPts val="0"/>
              </a:spcAft>
              <a:buNone/>
            </a:pPr>
            <a:endParaRPr sz="1600"/>
          </a:p>
          <a:p>
            <a:pPr marL="0" lvl="0" indent="0" algn="l" rtl="0">
              <a:spcBef>
                <a:spcPts val="0"/>
              </a:spcBef>
              <a:spcAft>
                <a:spcPts val="0"/>
              </a:spcAft>
              <a:buNone/>
            </a:pPr>
            <a:endParaRPr sz="1600"/>
          </a:p>
        </p:txBody>
      </p:sp>
      <p:sp>
        <p:nvSpPr>
          <p:cNvPr id="682" name="Google Shape;682;p5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5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1" name="Google Shape;691;p5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sz="1600"/>
              <a:t>NOTES:</a:t>
            </a:r>
            <a:endParaRPr/>
          </a:p>
          <a:p>
            <a:pPr marL="0" lvl="0" indent="0" algn="l" rtl="0">
              <a:spcBef>
                <a:spcPts val="0"/>
              </a:spcBef>
              <a:spcAft>
                <a:spcPts val="0"/>
              </a:spcAft>
              <a:buNone/>
            </a:pPr>
            <a:r>
              <a:rPr lang="en-CA"/>
              <a:t>Optional slide that should be reviewed by Crown and the fingerprint expert to determine if they are relevant and admissible. Can be included to help explain aspects of fingerprint evidence that may be raised by defence.</a:t>
            </a:r>
            <a:endParaRPr/>
          </a:p>
          <a:p>
            <a:pPr marL="0" lvl="0" indent="0" algn="l" rtl="0">
              <a:spcBef>
                <a:spcPts val="0"/>
              </a:spcBef>
              <a:spcAft>
                <a:spcPts val="0"/>
              </a:spcAft>
              <a:buNone/>
            </a:pPr>
            <a:endParaRPr i="1"/>
          </a:p>
          <a:p>
            <a:pPr marL="0" lvl="0" indent="0" algn="l" rtl="0">
              <a:spcBef>
                <a:spcPts val="0"/>
              </a:spcBef>
              <a:spcAft>
                <a:spcPts val="0"/>
              </a:spcAft>
              <a:buNone/>
            </a:pPr>
            <a:endParaRPr i="0"/>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92" name="Google Shape;692;p5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5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1" name="Google Shape;701;p5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sz="1600"/>
              <a:t>NOTES:</a:t>
            </a:r>
            <a:endParaRPr/>
          </a:p>
          <a:p>
            <a:pPr marL="0" lvl="0" indent="0" algn="l" rtl="0">
              <a:spcBef>
                <a:spcPts val="0"/>
              </a:spcBef>
              <a:spcAft>
                <a:spcPts val="0"/>
              </a:spcAft>
              <a:buNone/>
            </a:pPr>
            <a:r>
              <a:rPr lang="en-CA"/>
              <a:t>Optional slide that should be reviewed by Crown and the fingerprint expert to determine if they are relevant and admissible.   Can be included to help explain aspects of fingerprint evidence that may be raised by defence.</a:t>
            </a:r>
            <a:endParaRPr/>
          </a:p>
          <a:p>
            <a:pPr marL="0" lvl="0" indent="0" algn="l" rtl="0">
              <a:spcBef>
                <a:spcPts val="0"/>
              </a:spcBef>
              <a:spcAft>
                <a:spcPts val="0"/>
              </a:spcAft>
              <a:buNone/>
            </a:pPr>
            <a:endParaRPr i="1"/>
          </a:p>
          <a:p>
            <a:pPr marL="0" lvl="0" indent="0" algn="l" rtl="0">
              <a:spcBef>
                <a:spcPts val="0"/>
              </a:spcBef>
              <a:spcAft>
                <a:spcPts val="0"/>
              </a:spcAft>
              <a:buNone/>
            </a:pPr>
            <a:endParaRPr i="0"/>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02" name="Google Shape;702;p5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5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4" name="Google Shape;714;p5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a:t>
            </a:r>
            <a:endParaRPr/>
          </a:p>
          <a:p>
            <a:pPr marL="0" lvl="0" indent="0" algn="l" rtl="0">
              <a:spcBef>
                <a:spcPts val="0"/>
              </a:spcBef>
              <a:spcAft>
                <a:spcPts val="0"/>
              </a:spcAft>
              <a:buNone/>
            </a:pPr>
            <a:r>
              <a:rPr lang="en-CA"/>
              <a:t>Mandatory slide should be included to provide a comprehensive description of friction ridge evidence.</a:t>
            </a:r>
            <a:endParaRPr/>
          </a:p>
          <a:p>
            <a:pPr marL="0" lvl="0" indent="0" algn="l" rtl="0">
              <a:spcBef>
                <a:spcPts val="0"/>
              </a:spcBef>
              <a:spcAft>
                <a:spcPts val="0"/>
              </a:spcAft>
              <a:buNone/>
            </a:pPr>
            <a:endParaRPr/>
          </a:p>
          <a:p>
            <a:pPr marL="0" lvl="0" indent="0" algn="l" rtl="0">
              <a:spcBef>
                <a:spcPts val="0"/>
              </a:spcBef>
              <a:spcAft>
                <a:spcPts val="0"/>
              </a:spcAft>
              <a:buNone/>
            </a:pPr>
            <a:r>
              <a:rPr lang="en-CA"/>
              <a:t>If your organization has an internal certification process, add it to the slide.</a:t>
            </a:r>
            <a:endParaRPr/>
          </a:p>
          <a:p>
            <a:pPr marL="0" lvl="0" indent="0" algn="l" rtl="0">
              <a:spcBef>
                <a:spcPts val="0"/>
              </a:spcBef>
              <a:spcAft>
                <a:spcPts val="0"/>
              </a:spcAft>
              <a:buNone/>
            </a:pPr>
            <a:endParaRPr/>
          </a:p>
        </p:txBody>
      </p:sp>
      <p:sp>
        <p:nvSpPr>
          <p:cNvPr id="715" name="Google Shape;715;p5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5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3" name="Google Shape;723;p5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a:t>
            </a:r>
            <a:endParaRPr/>
          </a:p>
          <a:p>
            <a:pPr marL="0" lvl="0" indent="0" algn="l" rtl="0">
              <a:spcBef>
                <a:spcPts val="0"/>
              </a:spcBef>
              <a:spcAft>
                <a:spcPts val="0"/>
              </a:spcAft>
              <a:buNone/>
            </a:pPr>
            <a:r>
              <a:rPr lang="en-CA"/>
              <a:t>Mandatory slide should be included to provide a comprehensive description of friction ridge evidence.</a:t>
            </a:r>
            <a:endParaRPr/>
          </a:p>
          <a:p>
            <a:pPr marL="0" lvl="0" indent="0" algn="l" rtl="0">
              <a:spcBef>
                <a:spcPts val="0"/>
              </a:spcBef>
              <a:spcAft>
                <a:spcPts val="0"/>
              </a:spcAft>
              <a:buNone/>
            </a:pPr>
            <a:endParaRPr/>
          </a:p>
          <a:p>
            <a:pPr marL="0" lvl="0" indent="0" algn="l" rtl="0">
              <a:spcBef>
                <a:spcPts val="0"/>
              </a:spcBef>
              <a:spcAft>
                <a:spcPts val="0"/>
              </a:spcAft>
              <a:buNone/>
            </a:pPr>
            <a:r>
              <a:rPr lang="en-CA"/>
              <a:t>Each organisation is open to international members and has different categories of members i.e. student, associate and regular.</a:t>
            </a:r>
            <a:endParaRPr/>
          </a:p>
          <a:p>
            <a:pPr marL="0" lvl="0" indent="0" algn="l" rtl="0">
              <a:spcBef>
                <a:spcPts val="0"/>
              </a:spcBef>
              <a:spcAft>
                <a:spcPts val="0"/>
              </a:spcAft>
              <a:buNone/>
            </a:pPr>
            <a:endParaRPr/>
          </a:p>
        </p:txBody>
      </p:sp>
      <p:sp>
        <p:nvSpPr>
          <p:cNvPr id="724" name="Google Shape;724;p5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5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5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a:t>
            </a:r>
            <a:endParaRPr/>
          </a:p>
          <a:p>
            <a:pPr marL="0" lvl="0" indent="0" algn="l" rtl="0">
              <a:spcBef>
                <a:spcPts val="0"/>
              </a:spcBef>
              <a:spcAft>
                <a:spcPts val="0"/>
              </a:spcAft>
              <a:buNone/>
            </a:pPr>
            <a:r>
              <a:rPr lang="en-CA"/>
              <a:t>Mandatory slide should be included to provide a comprehensive description of friction ridge evidence.</a:t>
            </a:r>
            <a:endParaRPr/>
          </a:p>
          <a:p>
            <a:pPr marL="0" lvl="0" indent="0" algn="l" rtl="0">
              <a:spcBef>
                <a:spcPts val="0"/>
              </a:spcBef>
              <a:spcAft>
                <a:spcPts val="0"/>
              </a:spcAft>
              <a:buNone/>
            </a:pPr>
            <a:r>
              <a:rPr lang="en-CA"/>
              <a:t>Currently funded by National Institute of Standards and Technology (NIST) in the USA and are being reconfigured into Scientific Area Committees.</a:t>
            </a:r>
            <a:endParaRPr/>
          </a:p>
          <a:p>
            <a:pPr marL="0" lvl="0" indent="0" algn="l" rtl="0">
              <a:spcBef>
                <a:spcPts val="0"/>
              </a:spcBef>
              <a:spcAft>
                <a:spcPts val="0"/>
              </a:spcAft>
              <a:buNone/>
            </a:pPr>
            <a:endParaRPr/>
          </a:p>
        </p:txBody>
      </p:sp>
      <p:sp>
        <p:nvSpPr>
          <p:cNvPr id="733" name="Google Shape;733;p55: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5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p5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44" name="Google Shape;744;p5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56</a:t>
            </a:fld>
            <a:endParaRPr/>
          </a:p>
        </p:txBody>
      </p:sp>
      <p:sp>
        <p:nvSpPr>
          <p:cNvPr id="745" name="Google Shape;745;p56:notes"/>
          <p:cNvSpPr txBox="1">
            <a:spLocks noGrp="1"/>
          </p:cNvSpPr>
          <p:nvPr>
            <p:ph type="hdr" idx="3"/>
          </p:nvPr>
        </p:nvSpPr>
        <p:spPr>
          <a:xfrm>
            <a:off x="0" y="0"/>
            <a:ext cx="3037840" cy="46482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5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4" name="Google Shape;764;p5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65" name="Google Shape;765;p57: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57</a:t>
            </a:fld>
            <a:endParaRPr/>
          </a:p>
        </p:txBody>
      </p:sp>
      <p:sp>
        <p:nvSpPr>
          <p:cNvPr id="766" name="Google Shape;766;p57:notes"/>
          <p:cNvSpPr txBox="1">
            <a:spLocks noGrp="1"/>
          </p:cNvSpPr>
          <p:nvPr>
            <p:ph type="hdr" idx="3"/>
          </p:nvPr>
        </p:nvSpPr>
        <p:spPr>
          <a:xfrm>
            <a:off x="0" y="0"/>
            <a:ext cx="3037840" cy="46482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5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7" name="Google Shape;777;p5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78" name="Google Shape;778;p5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58</a:t>
            </a:fld>
            <a:endParaRPr/>
          </a:p>
        </p:txBody>
      </p:sp>
      <p:sp>
        <p:nvSpPr>
          <p:cNvPr id="779" name="Google Shape;779;p58:notes"/>
          <p:cNvSpPr txBox="1">
            <a:spLocks noGrp="1"/>
          </p:cNvSpPr>
          <p:nvPr>
            <p:ph type="hdr" idx="3"/>
          </p:nvPr>
        </p:nvSpPr>
        <p:spPr>
          <a:xfrm>
            <a:off x="0" y="0"/>
            <a:ext cx="3037840" cy="46482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5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0" name="Google Shape;790;p59:notes"/>
          <p:cNvSpPr txBox="1">
            <a:spLocks noGrp="1"/>
          </p:cNvSpPr>
          <p:nvPr>
            <p:ph type="body" idx="1"/>
          </p:nvPr>
        </p:nvSpPr>
        <p:spPr>
          <a:xfrm>
            <a:off x="701040" y="4415790"/>
            <a:ext cx="5608320" cy="4183380"/>
          </a:xfrm>
          <a:prstGeom prst="rect">
            <a:avLst/>
          </a:prstGeom>
          <a:noFill/>
          <a:ln>
            <a:noFill/>
          </a:ln>
        </p:spPr>
        <p:txBody>
          <a:bodyPr spcFirstLastPara="1" wrap="square" lIns="93150" tIns="46550" rIns="93150" bIns="46550" anchor="t" anchorCtr="0">
            <a:noAutofit/>
          </a:bodyPr>
          <a:lstStyle/>
          <a:p>
            <a:pPr marL="0" lvl="0" indent="0" algn="l" rtl="0">
              <a:spcBef>
                <a:spcPts val="0"/>
              </a:spcBef>
              <a:spcAft>
                <a:spcPts val="0"/>
              </a:spcAft>
              <a:buNone/>
            </a:pPr>
            <a:r>
              <a:rPr lang="en-CA">
                <a:solidFill>
                  <a:schemeClr val="dk1"/>
                </a:solidFill>
                <a:latin typeface="Calibri"/>
                <a:ea typeface="Calibri"/>
                <a:cs typeface="Calibri"/>
                <a:sym typeface="Calibri"/>
              </a:rPr>
              <a:t>Update OPS crest</a:t>
            </a:r>
            <a:endParaRPr/>
          </a:p>
          <a:p>
            <a:pPr marL="0" lvl="0" indent="0" algn="l" rtl="0">
              <a:spcBef>
                <a:spcPts val="0"/>
              </a:spcBef>
              <a:spcAft>
                <a:spcPts val="0"/>
              </a:spcAft>
              <a:buNone/>
            </a:pPr>
            <a:endParaRPr>
              <a:solidFill>
                <a:schemeClr val="dk1"/>
              </a:solidFill>
              <a:latin typeface="Calibri"/>
              <a:ea typeface="Calibri"/>
              <a:cs typeface="Calibri"/>
              <a:sym typeface="Calibri"/>
            </a:endParaRPr>
          </a:p>
        </p:txBody>
      </p:sp>
      <p:sp>
        <p:nvSpPr>
          <p:cNvPr id="791" name="Google Shape;791;p59: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lvl="0" indent="0" algn="r" rtl="0">
              <a:spcBef>
                <a:spcPts val="0"/>
              </a:spcBef>
              <a:spcAft>
                <a:spcPts val="0"/>
              </a:spcAft>
              <a:buNone/>
            </a:pPr>
            <a:fld id="{00000000-1234-1234-1234-123412341234}" type="slidenum">
              <a:rPr lang="en-CA">
                <a:solidFill>
                  <a:schemeClr val="dk1"/>
                </a:solidFill>
                <a:latin typeface="Calibri"/>
                <a:ea typeface="Calibri"/>
                <a:cs typeface="Calibri"/>
                <a:sym typeface="Calibri"/>
              </a:rPr>
              <a:t>59</a:t>
            </a:fld>
            <a:endParaRPr>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 </a:t>
            </a:r>
            <a:endParaRPr/>
          </a:p>
          <a:p>
            <a:pPr marL="0" lvl="0" indent="0" algn="l" rtl="0">
              <a:spcBef>
                <a:spcPts val="0"/>
              </a:spcBef>
              <a:spcAft>
                <a:spcPts val="0"/>
              </a:spcAft>
              <a:buNone/>
            </a:pPr>
            <a:r>
              <a:rPr lang="en-CA"/>
              <a:t>Select the appropriate slide(s) from slides 6 to 8 that best describes the type of fingerprint(s) that you are presenting to the court.</a:t>
            </a:r>
            <a:endParaRPr/>
          </a:p>
          <a:p>
            <a:pPr marL="0" lvl="0" indent="0" algn="l" rtl="0">
              <a:spcBef>
                <a:spcPts val="0"/>
              </a:spcBef>
              <a:spcAft>
                <a:spcPts val="0"/>
              </a:spcAft>
              <a:buNone/>
            </a:pPr>
            <a:endParaRPr/>
          </a:p>
        </p:txBody>
      </p:sp>
      <p:sp>
        <p:nvSpPr>
          <p:cNvPr id="100" name="Google Shape;100;p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5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0" name="Google Shape;790;p59:notes"/>
          <p:cNvSpPr txBox="1">
            <a:spLocks noGrp="1"/>
          </p:cNvSpPr>
          <p:nvPr>
            <p:ph type="body" idx="1"/>
          </p:nvPr>
        </p:nvSpPr>
        <p:spPr>
          <a:xfrm>
            <a:off x="701040" y="4415790"/>
            <a:ext cx="5608320" cy="4183380"/>
          </a:xfrm>
          <a:prstGeom prst="rect">
            <a:avLst/>
          </a:prstGeom>
          <a:noFill/>
          <a:ln>
            <a:noFill/>
          </a:ln>
        </p:spPr>
        <p:txBody>
          <a:bodyPr spcFirstLastPara="1" wrap="square" lIns="93150" tIns="46550" rIns="93150" bIns="46550" anchor="t" anchorCtr="0">
            <a:noAutofit/>
          </a:bodyPr>
          <a:lstStyle/>
          <a:p>
            <a:pPr marL="0" lvl="0" indent="0" algn="l" rtl="0">
              <a:spcBef>
                <a:spcPts val="0"/>
              </a:spcBef>
              <a:spcAft>
                <a:spcPts val="0"/>
              </a:spcAft>
              <a:buNone/>
            </a:pPr>
            <a:r>
              <a:rPr lang="en-CA">
                <a:solidFill>
                  <a:schemeClr val="dk1"/>
                </a:solidFill>
                <a:latin typeface="Calibri"/>
                <a:ea typeface="Calibri"/>
                <a:cs typeface="Calibri"/>
                <a:sym typeface="Calibri"/>
              </a:rPr>
              <a:t>Update OPS crest</a:t>
            </a:r>
            <a:endParaRPr/>
          </a:p>
          <a:p>
            <a:pPr marL="0" lvl="0" indent="0" algn="l" rtl="0">
              <a:spcBef>
                <a:spcPts val="0"/>
              </a:spcBef>
              <a:spcAft>
                <a:spcPts val="0"/>
              </a:spcAft>
              <a:buNone/>
            </a:pPr>
            <a:endParaRPr>
              <a:solidFill>
                <a:schemeClr val="dk1"/>
              </a:solidFill>
              <a:latin typeface="Calibri"/>
              <a:ea typeface="Calibri"/>
              <a:cs typeface="Calibri"/>
              <a:sym typeface="Calibri"/>
            </a:endParaRPr>
          </a:p>
        </p:txBody>
      </p:sp>
      <p:sp>
        <p:nvSpPr>
          <p:cNvPr id="791" name="Google Shape;791;p59: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lvl="0" indent="0" algn="r" rtl="0">
              <a:spcBef>
                <a:spcPts val="0"/>
              </a:spcBef>
              <a:spcAft>
                <a:spcPts val="0"/>
              </a:spcAft>
              <a:buNone/>
            </a:pPr>
            <a:fld id="{00000000-1234-1234-1234-123412341234}" type="slidenum">
              <a:rPr lang="en-CA">
                <a:solidFill>
                  <a:schemeClr val="dk1"/>
                </a:solidFill>
                <a:latin typeface="Calibri"/>
                <a:ea typeface="Calibri"/>
                <a:cs typeface="Calibri"/>
                <a:sym typeface="Calibri"/>
              </a:rPr>
              <a:t>60</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0142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 </a:t>
            </a:r>
            <a:endParaRPr/>
          </a:p>
          <a:p>
            <a:pPr marL="0" lvl="0" indent="0" algn="l" rtl="0">
              <a:spcBef>
                <a:spcPts val="0"/>
              </a:spcBef>
              <a:spcAft>
                <a:spcPts val="0"/>
              </a:spcAft>
              <a:buNone/>
            </a:pPr>
            <a:r>
              <a:rPr lang="en-CA"/>
              <a:t>Select the appropriate slide(s) from slides 6 to 8 that best describes the type of fingerprint(s) that you are presenting to the court.</a:t>
            </a:r>
            <a:endParaRPr/>
          </a:p>
          <a:p>
            <a:pPr marL="0" lvl="0" indent="0" algn="l" rtl="0">
              <a:spcBef>
                <a:spcPts val="0"/>
              </a:spcBef>
              <a:spcAft>
                <a:spcPts val="0"/>
              </a:spcAft>
              <a:buNone/>
            </a:pPr>
            <a:endParaRPr/>
          </a:p>
        </p:txBody>
      </p:sp>
      <p:sp>
        <p:nvSpPr>
          <p:cNvPr id="111" name="Google Shape;111;p7: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 </a:t>
            </a:r>
            <a:endParaRPr/>
          </a:p>
          <a:p>
            <a:pPr marL="0" lvl="0" indent="0" algn="l" rtl="0">
              <a:spcBef>
                <a:spcPts val="0"/>
              </a:spcBef>
              <a:spcAft>
                <a:spcPts val="0"/>
              </a:spcAft>
              <a:buNone/>
            </a:pPr>
            <a:r>
              <a:rPr lang="en-CA"/>
              <a:t>Select the appropriate slide(s) from slides 6 to 8 that best describes the type of fingerprint(s) that you are presenting to the court.</a:t>
            </a:r>
            <a:endParaRPr/>
          </a:p>
          <a:p>
            <a:pPr marL="0" lvl="0" indent="0" algn="l" rtl="0">
              <a:spcBef>
                <a:spcPts val="0"/>
              </a:spcBef>
              <a:spcAft>
                <a:spcPts val="0"/>
              </a:spcAft>
              <a:buNone/>
            </a:pPr>
            <a:endParaRPr/>
          </a:p>
        </p:txBody>
      </p:sp>
      <p:sp>
        <p:nvSpPr>
          <p:cNvPr id="122" name="Google Shape;122;p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CA"/>
              <a:t>NOTES:</a:t>
            </a:r>
            <a:endParaRPr/>
          </a:p>
          <a:p>
            <a:pPr marL="0" lvl="0" indent="0" algn="l" rtl="0">
              <a:spcBef>
                <a:spcPts val="0"/>
              </a:spcBef>
              <a:spcAft>
                <a:spcPts val="0"/>
              </a:spcAft>
              <a:buNone/>
            </a:pPr>
            <a:r>
              <a:rPr lang="en-CA"/>
              <a:t>Mandatory slide should be included to provide a comprehensive description of friction ridge evidence.</a:t>
            </a:r>
            <a:endParaRPr/>
          </a:p>
          <a:p>
            <a:pPr marL="0" lvl="0" indent="0" algn="l" rtl="0">
              <a:spcBef>
                <a:spcPts val="0"/>
              </a:spcBef>
              <a:spcAft>
                <a:spcPts val="0"/>
              </a:spcAft>
              <a:buNone/>
            </a:pPr>
            <a:endParaRPr/>
          </a:p>
          <a:p>
            <a:pPr marL="0" lvl="0" indent="0" algn="l" rtl="0">
              <a:spcBef>
                <a:spcPts val="0"/>
              </a:spcBef>
              <a:spcAft>
                <a:spcPts val="0"/>
              </a:spcAft>
              <a:buNone/>
            </a:pPr>
            <a:r>
              <a:rPr lang="en-CA"/>
              <a:t>The word "premises" is used to indicate that these statements are not necessarily proven, but are inferred. </a:t>
            </a:r>
            <a:endParaRPr/>
          </a:p>
          <a:p>
            <a:pPr marL="0" lvl="0" indent="0" algn="l" rtl="0">
              <a:spcBef>
                <a:spcPts val="0"/>
              </a:spcBef>
              <a:spcAft>
                <a:spcPts val="0"/>
              </a:spcAft>
              <a:buNone/>
            </a:pPr>
            <a:endParaRPr/>
          </a:p>
          <a:p>
            <a:pPr marL="0" lvl="0" indent="0" algn="l" rtl="0">
              <a:spcBef>
                <a:spcPts val="0"/>
              </a:spcBef>
              <a:spcAft>
                <a:spcPts val="0"/>
              </a:spcAft>
              <a:buNone/>
            </a:pPr>
            <a:r>
              <a:rPr lang="en-CA"/>
              <a:t>Fingerprint patterns are used to communicate information about the impression between forensic identification members but are no longer used to classify fingerprints in AFIS.</a:t>
            </a:r>
            <a:endParaRPr/>
          </a:p>
          <a:p>
            <a:pPr marL="0" lvl="0" indent="0" algn="l" rtl="0">
              <a:spcBef>
                <a:spcPts val="0"/>
              </a:spcBef>
              <a:spcAft>
                <a:spcPts val="0"/>
              </a:spcAft>
              <a:buNone/>
            </a:pPr>
            <a:endParaRPr/>
          </a:p>
        </p:txBody>
      </p:sp>
      <p:sp>
        <p:nvSpPr>
          <p:cNvPr id="133" name="Google Shape;133;p9: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CA"/>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Clr>
                <a:schemeClr val="dk1"/>
              </a:buClr>
              <a:buSzPts val="1800"/>
              <a:buNone/>
              <a:defRPr/>
            </a:lvl1pPr>
            <a:lvl2pPr marL="914400" lvl="1" indent="-228600" algn="l">
              <a:spcBef>
                <a:spcPts val="360"/>
              </a:spcBef>
              <a:spcAft>
                <a:spcPts val="0"/>
              </a:spcAft>
              <a:buClr>
                <a:schemeClr val="dk1"/>
              </a:buClr>
              <a:buSzPts val="1800"/>
              <a:buNone/>
              <a:defRPr/>
            </a:lvl2pPr>
            <a:lvl3pPr marL="1371600" lvl="2" indent="-228600" algn="l">
              <a:spcBef>
                <a:spcPts val="360"/>
              </a:spcBef>
              <a:spcAft>
                <a:spcPts val="0"/>
              </a:spcAft>
              <a:buClr>
                <a:schemeClr val="dk1"/>
              </a:buClr>
              <a:buSzPts val="1800"/>
              <a:buNone/>
              <a:defRPr/>
            </a:lvl3pPr>
            <a:lvl4pPr marL="1828800" lvl="3" indent="-228600" algn="l">
              <a:spcBef>
                <a:spcPts val="360"/>
              </a:spcBef>
              <a:spcAft>
                <a:spcPts val="0"/>
              </a:spcAft>
              <a:buClr>
                <a:schemeClr val="dk1"/>
              </a:buClr>
              <a:buSzPts val="1800"/>
              <a:buNone/>
              <a:defRPr/>
            </a:lvl4pPr>
            <a:lvl5pPr marL="2286000" lvl="4" indent="-228600" algn="l">
              <a:spcBef>
                <a:spcPts val="360"/>
              </a:spcBef>
              <a:spcAft>
                <a:spcPts val="0"/>
              </a:spcAft>
              <a:buClr>
                <a:schemeClr val="dk1"/>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 name="Google Shape;20;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nFRWG">
  <p:cSld name="CanFRWG">
    <p:spTree>
      <p:nvGrpSpPr>
        <p:cNvPr id="1" name="Shape 26"/>
        <p:cNvGrpSpPr/>
        <p:nvPr/>
      </p:nvGrpSpPr>
      <p:grpSpPr>
        <a:xfrm>
          <a:off x="0" y="0"/>
          <a:ext cx="0" cy="0"/>
          <a:chOff x="0" y="0"/>
          <a:chExt cx="0" cy="0"/>
        </a:xfrm>
      </p:grpSpPr>
      <p:sp>
        <p:nvSpPr>
          <p:cNvPr id="29" name="Google Shape;29;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
        <p:nvSpPr>
          <p:cNvPr id="31" name="Google Shape;31;p4"/>
          <p:cNvSpPr txBox="1"/>
          <p:nvPr/>
        </p:nvSpPr>
        <p:spPr>
          <a:xfrm>
            <a:off x="457200" y="0"/>
            <a:ext cx="8153400" cy="990599"/>
          </a:xfrm>
          <a:prstGeom prst="rect">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n-CA" sz="4400" b="0" i="0" u="none" strike="noStrike" cap="none" dirty="0">
                <a:solidFill>
                  <a:schemeClr val="dk1"/>
                </a:solidFill>
                <a:latin typeface="Calibri"/>
                <a:ea typeface="Calibri"/>
                <a:cs typeface="Calibri"/>
                <a:sym typeface="Calibri"/>
              </a:rPr>
              <a:t>Police Department Header</a:t>
            </a:r>
            <a:endParaRPr dirty="0"/>
          </a:p>
          <a:p>
            <a:pPr marL="0" marR="0" lvl="0" indent="0" algn="ctr" rtl="0">
              <a:lnSpc>
                <a:spcPct val="100000"/>
              </a:lnSpc>
              <a:spcBef>
                <a:spcPts val="0"/>
              </a:spcBef>
              <a:spcAft>
                <a:spcPts val="0"/>
              </a:spcAft>
              <a:buClr>
                <a:schemeClr val="dk1"/>
              </a:buClr>
              <a:buSzPts val="1200"/>
              <a:buFont typeface="Calibri"/>
              <a:buNone/>
            </a:pPr>
            <a:r>
              <a:rPr lang="en-CA" sz="1200" b="0" i="0" u="none" strike="noStrike" cap="none" dirty="0">
                <a:solidFill>
                  <a:schemeClr val="dk1"/>
                </a:solidFill>
                <a:latin typeface="Calibri"/>
                <a:ea typeface="Calibri"/>
                <a:cs typeface="Calibri"/>
                <a:sym typeface="Calibri"/>
              </a:rPr>
              <a:t>To apply a header to all slides: Go to the ‘VIEW’ tab – select ‘SLIDE MASTER’ view – Then replace this box with Custom Header</a:t>
            </a:r>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059" y="5731291"/>
            <a:ext cx="952885" cy="91477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CanFRWG">
  <p:cSld name="1_CanFRWG">
    <p:spTree>
      <p:nvGrpSpPr>
        <p:cNvPr id="1" name="Shape 32"/>
        <p:cNvGrpSpPr/>
        <p:nvPr/>
      </p:nvGrpSpPr>
      <p:grpSpPr>
        <a:xfrm>
          <a:off x="0" y="0"/>
          <a:ext cx="0" cy="0"/>
          <a:chOff x="0" y="0"/>
          <a:chExt cx="0" cy="0"/>
        </a:xfrm>
      </p:grpSpPr>
      <p:sp>
        <p:nvSpPr>
          <p:cNvPr id="34" name="Google Shape;34;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
        <p:nvSpPr>
          <p:cNvPr id="36" name="Google Shape;36;p5"/>
          <p:cNvSpPr txBox="1"/>
          <p:nvPr/>
        </p:nvSpPr>
        <p:spPr>
          <a:xfrm>
            <a:off x="457200" y="0"/>
            <a:ext cx="8153400" cy="990599"/>
          </a:xfrm>
          <a:prstGeom prst="rect">
            <a:avLst/>
          </a:prstGeom>
          <a:solidFill>
            <a:srgbClr val="FFF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n-CA" sz="4400" b="0" i="0" u="none" strike="noStrike" cap="none">
                <a:solidFill>
                  <a:schemeClr val="dk1"/>
                </a:solidFill>
                <a:latin typeface="Calibri"/>
                <a:ea typeface="Calibri"/>
                <a:cs typeface="Calibri"/>
                <a:sym typeface="Calibri"/>
              </a:rPr>
              <a:t>Police Department Header</a:t>
            </a:r>
            <a:endParaRPr/>
          </a:p>
          <a:p>
            <a:pPr marL="0" marR="0" lvl="0" indent="0" algn="ctr" rtl="0">
              <a:lnSpc>
                <a:spcPct val="100000"/>
              </a:lnSpc>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To apply a header to all slides: Go to the ‘VIEW’ tab – select ‘SLIDE MASTER’ view – Then replace this box with Custom Header</a:t>
            </a:r>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059" y="5731291"/>
            <a:ext cx="952885" cy="91477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CanFRWG">
  <p:cSld name="2_CanFRWG">
    <p:spTree>
      <p:nvGrpSpPr>
        <p:cNvPr id="1" name="Shape 38"/>
        <p:cNvGrpSpPr/>
        <p:nvPr/>
      </p:nvGrpSpPr>
      <p:grpSpPr>
        <a:xfrm>
          <a:off x="0" y="0"/>
          <a:ext cx="0" cy="0"/>
          <a:chOff x="0" y="0"/>
          <a:chExt cx="0" cy="0"/>
        </a:xfrm>
      </p:grpSpPr>
      <p:sp>
        <p:nvSpPr>
          <p:cNvPr id="40" name="Google Shape;40;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
        <p:nvSpPr>
          <p:cNvPr id="42" name="Google Shape;42;p6"/>
          <p:cNvSpPr txBox="1"/>
          <p:nvPr/>
        </p:nvSpPr>
        <p:spPr>
          <a:xfrm>
            <a:off x="457200" y="0"/>
            <a:ext cx="8153400" cy="990599"/>
          </a:xfrm>
          <a:prstGeom prst="rect">
            <a:avLst/>
          </a:prstGeom>
          <a:solidFill>
            <a:srgbClr val="F2DAD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n-CA" sz="4400" b="0" i="0" u="none" strike="noStrike" cap="none">
                <a:solidFill>
                  <a:schemeClr val="dk1"/>
                </a:solidFill>
                <a:latin typeface="Calibri"/>
                <a:ea typeface="Calibri"/>
                <a:cs typeface="Calibri"/>
                <a:sym typeface="Calibri"/>
              </a:rPr>
              <a:t>Police Department Header</a:t>
            </a:r>
            <a:endParaRPr/>
          </a:p>
          <a:p>
            <a:pPr marL="0" marR="0" lvl="0" indent="0" algn="ctr" rtl="0">
              <a:lnSpc>
                <a:spcPct val="100000"/>
              </a:lnSpc>
              <a:spcBef>
                <a:spcPts val="0"/>
              </a:spcBef>
              <a:spcAft>
                <a:spcPts val="0"/>
              </a:spcAft>
              <a:buClr>
                <a:schemeClr val="dk1"/>
              </a:buClr>
              <a:buSzPts val="1200"/>
              <a:buFont typeface="Calibri"/>
              <a:buNone/>
            </a:pPr>
            <a:r>
              <a:rPr lang="en-CA" sz="1200" b="0" i="0" u="none" strike="noStrike" cap="none">
                <a:solidFill>
                  <a:schemeClr val="dk1"/>
                </a:solidFill>
                <a:latin typeface="Calibri"/>
                <a:ea typeface="Calibri"/>
                <a:cs typeface="Calibri"/>
                <a:sym typeface="Calibri"/>
              </a:rPr>
              <a:t>To apply a header to all slides: Go to the ‘VIEW’ tab – select ‘SLIDE MASTER’ view – Then replace this box with Custom Header</a:t>
            </a:r>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059" y="5731291"/>
            <a:ext cx="952885" cy="91477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Lst>
  <p:hf hdr="0" ft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0.jpg"/><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jp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42.jp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jpg"/><Relationship Id="rId9"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5.jpg"/><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https://sites.google.com/site/canfrwg/home"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jpg"/><Relationship Id="rId7" Type="http://schemas.openxmlformats.org/officeDocument/2006/relationships/image" Target="../media/image62.jpg"/><Relationship Id="rId12" Type="http://schemas.openxmlformats.org/officeDocument/2006/relationships/image" Target="../media/image67.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61.jpg"/><Relationship Id="rId11" Type="http://schemas.openxmlformats.org/officeDocument/2006/relationships/image" Target="../media/image66.png"/><Relationship Id="rId5" Type="http://schemas.openxmlformats.org/officeDocument/2006/relationships/image" Target="../media/image60.jpg"/><Relationship Id="rId10" Type="http://schemas.openxmlformats.org/officeDocument/2006/relationships/image" Target="../media/image65.jpg"/><Relationship Id="rId4" Type="http://schemas.openxmlformats.org/officeDocument/2006/relationships/image" Target="../media/image59.jpg"/><Relationship Id="rId9" Type="http://schemas.openxmlformats.org/officeDocument/2006/relationships/image" Target="../media/image64.jpg"/><Relationship Id="rId14"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50" name="Google Shape;50;p7"/>
          <p:cNvSpPr txBox="1"/>
          <p:nvPr/>
        </p:nvSpPr>
        <p:spPr>
          <a:xfrm>
            <a:off x="0" y="5468815"/>
            <a:ext cx="9144000" cy="72096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1800" dirty="0" smtClean="0">
                <a:solidFill>
                  <a:schemeClr val="dk1"/>
                </a:solidFill>
                <a:latin typeface="Calibri"/>
                <a:ea typeface="Calibri"/>
                <a:cs typeface="Calibri"/>
                <a:sym typeface="Calibri"/>
              </a:rPr>
              <a:t> </a:t>
            </a:r>
            <a:r>
              <a:rPr lang="en-CA" sz="1800" dirty="0">
                <a:solidFill>
                  <a:schemeClr val="dk1"/>
                </a:solidFill>
                <a:latin typeface="Calibri"/>
                <a:ea typeface="Calibri"/>
                <a:cs typeface="Calibri"/>
                <a:sym typeface="Calibri"/>
              </a:rPr>
              <a:t>Slide Library for presentation of expert testimony on friction ridge comparison </a:t>
            </a:r>
            <a:r>
              <a:rPr lang="en-CA" sz="1800" dirty="0" smtClean="0">
                <a:solidFill>
                  <a:schemeClr val="dk1"/>
                </a:solidFill>
                <a:latin typeface="Calibri"/>
                <a:ea typeface="Calibri"/>
                <a:cs typeface="Calibri"/>
                <a:sym typeface="Calibri"/>
              </a:rPr>
              <a:t>evidence</a:t>
            </a:r>
          </a:p>
          <a:p>
            <a:pPr marL="0" marR="0" lvl="0" indent="0" algn="ctr" rtl="0">
              <a:spcBef>
                <a:spcPts val="0"/>
              </a:spcBef>
              <a:spcAft>
                <a:spcPts val="0"/>
              </a:spcAft>
              <a:buNone/>
            </a:pPr>
            <a:endParaRPr lang="en-CA" sz="1800" dirty="0" smtClean="0">
              <a:solidFill>
                <a:schemeClr val="dk1"/>
              </a:solidFill>
              <a:latin typeface="Calibri"/>
              <a:ea typeface="Calibri"/>
              <a:cs typeface="Calibri"/>
              <a:sym typeface="Calibri"/>
            </a:endParaRPr>
          </a:p>
          <a:p>
            <a:pPr marL="0" marR="0" lvl="0" indent="0" algn="ctr" rtl="0">
              <a:spcBef>
                <a:spcPts val="0"/>
              </a:spcBef>
              <a:spcAft>
                <a:spcPts val="0"/>
              </a:spcAft>
              <a:buNone/>
            </a:pPr>
            <a:endParaRPr lang="en-CA"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CA" sz="1800" dirty="0" smtClean="0">
                <a:solidFill>
                  <a:schemeClr val="dk1"/>
                </a:solidFill>
                <a:latin typeface="Calibri"/>
                <a:ea typeface="Calibri"/>
                <a:cs typeface="Calibri"/>
                <a:sym typeface="Calibri"/>
              </a:rPr>
              <a:t>Version 4.0 </a:t>
            </a:r>
            <a:endParaRPr dirty="0"/>
          </a:p>
        </p:txBody>
      </p:sp>
      <p:sp>
        <p:nvSpPr>
          <p:cNvPr id="52" name="Google Shape;52;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1</a:t>
            </a:f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404" y="752209"/>
            <a:ext cx="4779264" cy="443788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2" name="Google Shape;152;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10</a:t>
            </a:fld>
            <a:endParaRPr/>
          </a:p>
        </p:txBody>
      </p:sp>
      <p:sp>
        <p:nvSpPr>
          <p:cNvPr id="153" name="Google Shape;153;p16"/>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Philosophy of friction ridge identification</a:t>
            </a:r>
            <a:endParaRPr sz="3200" i="0" u="none" strike="noStrike" cap="none">
              <a:solidFill>
                <a:srgbClr val="0000FF"/>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154" name="Google Shape;154;p16"/>
          <p:cNvSpPr txBox="1"/>
          <p:nvPr/>
        </p:nvSpPr>
        <p:spPr>
          <a:xfrm>
            <a:off x="533400" y="1828800"/>
            <a:ext cx="7010400"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a:solidFill>
                  <a:schemeClr val="dk1"/>
                </a:solidFill>
                <a:latin typeface="Calibri"/>
                <a:ea typeface="Calibri"/>
                <a:cs typeface="Calibri"/>
                <a:sym typeface="Calibri"/>
              </a:rPr>
              <a:t>Friction ridge identification is established through the agreement of sufficient friction ridge formations, in sequence.</a:t>
            </a:r>
            <a:endParaRPr sz="1800">
              <a:solidFill>
                <a:schemeClr val="dk1"/>
              </a:solidFill>
              <a:latin typeface="Calibri"/>
              <a:ea typeface="Calibri"/>
              <a:cs typeface="Calibri"/>
              <a:sym typeface="Calibri"/>
            </a:endParaRPr>
          </a:p>
        </p:txBody>
      </p:sp>
      <p:sp>
        <p:nvSpPr>
          <p:cNvPr id="155" name="Google Shape;155;p16"/>
          <p:cNvSpPr txBox="1"/>
          <p:nvPr/>
        </p:nvSpPr>
        <p:spPr>
          <a:xfrm>
            <a:off x="3048000" y="6642556"/>
            <a:ext cx="60198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Based on Quantitative-Qualitative Friction Ridge Analysis: An Introduction to Basic and Advanced Ridgeology, Ashbaugh, DR.CRC Press, 1999.</a:t>
            </a:r>
            <a:endParaRPr sz="8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2" name="Google Shape;162;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11</a:t>
            </a:fld>
            <a:endParaRPr/>
          </a:p>
        </p:txBody>
      </p:sp>
      <p:sp>
        <p:nvSpPr>
          <p:cNvPr id="163" name="Google Shape;163;p17"/>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dirty="0" smtClean="0">
                <a:solidFill>
                  <a:srgbClr val="0000FF"/>
                </a:solidFill>
                <a:latin typeface="Calibri"/>
                <a:ea typeface="Calibri"/>
                <a:cs typeface="Calibri"/>
                <a:sym typeface="Calibri"/>
              </a:rPr>
              <a:t>ACE-V </a:t>
            </a:r>
            <a:r>
              <a:rPr lang="en-CA" sz="3200" i="0" u="none" strike="noStrike" cap="none" dirty="0">
                <a:solidFill>
                  <a:srgbClr val="0000FF"/>
                </a:solidFill>
                <a:latin typeface="Calibri"/>
                <a:ea typeface="Calibri"/>
                <a:cs typeface="Calibri"/>
                <a:sym typeface="Calibri"/>
              </a:rPr>
              <a:t>Methodology</a:t>
            </a:r>
            <a:endParaRPr dirty="0"/>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164" name="Google Shape;164;p17"/>
          <p:cNvSpPr txBox="1"/>
          <p:nvPr/>
        </p:nvSpPr>
        <p:spPr>
          <a:xfrm>
            <a:off x="533400" y="1828800"/>
            <a:ext cx="8305800" cy="39703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dirty="0">
                <a:solidFill>
                  <a:schemeClr val="dk1"/>
                </a:solidFill>
                <a:latin typeface="Calibri"/>
                <a:ea typeface="Calibri"/>
                <a:cs typeface="Calibri"/>
                <a:sym typeface="Calibri"/>
              </a:rPr>
              <a:t>ACE-V methodology is used for friction ridge analysis and consists of:</a:t>
            </a:r>
            <a:endParaRPr dirty="0"/>
          </a:p>
          <a:p>
            <a:pPr marL="914400" marR="0" lvl="1" indent="-457200" algn="l" rtl="0">
              <a:spcBef>
                <a:spcPts val="0"/>
              </a:spcBef>
              <a:spcAft>
                <a:spcPts val="0"/>
              </a:spcAft>
              <a:buClr>
                <a:schemeClr val="dk1"/>
              </a:buClr>
              <a:buSzPts val="2800"/>
              <a:buFont typeface="Calibri"/>
              <a:buAutoNum type="arabicPeriod"/>
            </a:pPr>
            <a:r>
              <a:rPr lang="en-CA" sz="2800" b="0" i="0" u="none" strike="noStrike" cap="none" dirty="0">
                <a:solidFill>
                  <a:schemeClr val="dk1"/>
                </a:solidFill>
                <a:latin typeface="Calibri"/>
                <a:ea typeface="Calibri"/>
                <a:cs typeface="Calibri"/>
                <a:sym typeface="Calibri"/>
              </a:rPr>
              <a:t> </a:t>
            </a:r>
            <a:r>
              <a:rPr lang="en-CA" sz="2800" b="1" i="0" u="none" strike="noStrike" cap="none" dirty="0">
                <a:solidFill>
                  <a:schemeClr val="dk1"/>
                </a:solidFill>
                <a:latin typeface="Calibri"/>
                <a:ea typeface="Calibri"/>
                <a:cs typeface="Calibri"/>
                <a:sym typeface="Calibri"/>
              </a:rPr>
              <a:t>A</a:t>
            </a:r>
            <a:r>
              <a:rPr lang="en-CA" sz="2400" b="0" i="0" u="none" strike="noStrike" cap="none" dirty="0">
                <a:solidFill>
                  <a:schemeClr val="dk1"/>
                </a:solidFill>
                <a:latin typeface="Calibri"/>
                <a:ea typeface="Calibri"/>
                <a:cs typeface="Calibri"/>
                <a:sym typeface="Calibri"/>
              </a:rPr>
              <a:t>nalysis		(Latent            Known)</a:t>
            </a:r>
            <a:endParaRPr dirty="0"/>
          </a:p>
          <a:p>
            <a:pPr marL="914400" marR="0" lvl="1" indent="-457200" algn="l" rtl="0">
              <a:spcBef>
                <a:spcPts val="0"/>
              </a:spcBef>
              <a:spcAft>
                <a:spcPts val="0"/>
              </a:spcAft>
              <a:buClr>
                <a:schemeClr val="dk1"/>
              </a:buClr>
              <a:buSzPts val="2800"/>
              <a:buFont typeface="Calibri"/>
              <a:buAutoNum type="arabicPeriod"/>
            </a:pPr>
            <a:r>
              <a:rPr lang="en-CA" sz="2800" b="0" i="0" u="none" strike="noStrike" cap="none" dirty="0">
                <a:solidFill>
                  <a:schemeClr val="dk1"/>
                </a:solidFill>
                <a:latin typeface="Calibri"/>
                <a:ea typeface="Calibri"/>
                <a:cs typeface="Calibri"/>
                <a:sym typeface="Calibri"/>
              </a:rPr>
              <a:t> </a:t>
            </a:r>
            <a:r>
              <a:rPr lang="en-CA" sz="2800" b="1" i="0" u="none" strike="noStrike" cap="none" dirty="0">
                <a:solidFill>
                  <a:schemeClr val="dk1"/>
                </a:solidFill>
                <a:latin typeface="Calibri"/>
                <a:ea typeface="Calibri"/>
                <a:cs typeface="Calibri"/>
                <a:sym typeface="Calibri"/>
              </a:rPr>
              <a:t>C</a:t>
            </a:r>
            <a:r>
              <a:rPr lang="en-CA" sz="2400" b="0" i="0" u="none" strike="noStrike" cap="none" dirty="0">
                <a:solidFill>
                  <a:schemeClr val="dk1"/>
                </a:solidFill>
                <a:latin typeface="Calibri"/>
                <a:ea typeface="Calibri"/>
                <a:cs typeface="Calibri"/>
                <a:sym typeface="Calibri"/>
              </a:rPr>
              <a:t>omparison			Latent</a:t>
            </a:r>
            <a:endParaRPr dirty="0"/>
          </a:p>
          <a:p>
            <a:pPr marL="914400" marR="0" lvl="1" indent="-457200" algn="l" rtl="0">
              <a:spcBef>
                <a:spcPts val="0"/>
              </a:spcBef>
              <a:spcAft>
                <a:spcPts val="0"/>
              </a:spcAft>
              <a:buClr>
                <a:schemeClr val="dk1"/>
              </a:buClr>
              <a:buSzPts val="2800"/>
              <a:buFont typeface="Calibri"/>
              <a:buAutoNum type="arabicPeriod"/>
            </a:pPr>
            <a:r>
              <a:rPr lang="en-CA" sz="2800" b="0" i="0" u="none" strike="noStrike" cap="none" dirty="0">
                <a:solidFill>
                  <a:schemeClr val="dk1"/>
                </a:solidFill>
                <a:latin typeface="Calibri"/>
                <a:ea typeface="Calibri"/>
                <a:cs typeface="Calibri"/>
                <a:sym typeface="Calibri"/>
              </a:rPr>
              <a:t> </a:t>
            </a:r>
            <a:r>
              <a:rPr lang="en-CA" sz="2800" b="1" i="0" u="none" strike="noStrike" cap="none" dirty="0">
                <a:solidFill>
                  <a:schemeClr val="dk1"/>
                </a:solidFill>
                <a:latin typeface="Calibri"/>
                <a:ea typeface="Calibri"/>
                <a:cs typeface="Calibri"/>
                <a:sym typeface="Calibri"/>
              </a:rPr>
              <a:t>E</a:t>
            </a:r>
            <a:r>
              <a:rPr lang="en-CA" sz="2400" b="0" i="0" u="none" strike="noStrike" cap="none" dirty="0">
                <a:solidFill>
                  <a:schemeClr val="dk1"/>
                </a:solidFill>
                <a:latin typeface="Calibri"/>
                <a:ea typeface="Calibri"/>
                <a:cs typeface="Calibri"/>
                <a:sym typeface="Calibri"/>
              </a:rPr>
              <a:t>valuation			Known</a:t>
            </a:r>
            <a:endParaRPr dirty="0"/>
          </a:p>
          <a:p>
            <a:pPr marL="914400" marR="0" lvl="1" indent="-457200" algn="l" rtl="0">
              <a:spcBef>
                <a:spcPts val="2400"/>
              </a:spcBef>
              <a:spcAft>
                <a:spcPts val="0"/>
              </a:spcAft>
              <a:buClr>
                <a:schemeClr val="dk1"/>
              </a:buClr>
              <a:buSzPts val="2800"/>
              <a:buFont typeface="Calibri"/>
              <a:buAutoNum type="arabicPeriod"/>
            </a:pPr>
            <a:r>
              <a:rPr lang="en-CA" sz="2800" b="0" i="0" u="none" strike="noStrike" cap="none" dirty="0">
                <a:solidFill>
                  <a:schemeClr val="dk1"/>
                </a:solidFill>
                <a:latin typeface="Calibri"/>
                <a:ea typeface="Calibri"/>
                <a:cs typeface="Calibri"/>
                <a:sym typeface="Calibri"/>
              </a:rPr>
              <a:t> </a:t>
            </a:r>
            <a:r>
              <a:rPr lang="en-CA" sz="2800" b="1" i="0" u="none" strike="noStrike" cap="none" dirty="0">
                <a:solidFill>
                  <a:schemeClr val="dk1"/>
                </a:solidFill>
                <a:latin typeface="Calibri"/>
                <a:ea typeface="Calibri"/>
                <a:cs typeface="Calibri"/>
                <a:sym typeface="Calibri"/>
              </a:rPr>
              <a:t>V</a:t>
            </a:r>
            <a:r>
              <a:rPr lang="en-CA" sz="2400" b="0" i="0" u="none" strike="noStrike" cap="none" dirty="0">
                <a:solidFill>
                  <a:schemeClr val="dk1"/>
                </a:solidFill>
                <a:latin typeface="Calibri"/>
                <a:ea typeface="Calibri"/>
                <a:cs typeface="Calibri"/>
                <a:sym typeface="Calibri"/>
              </a:rPr>
              <a:t>erification  / Quality Control</a:t>
            </a:r>
            <a:endParaRPr dirty="0"/>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CA" sz="1600" i="1" dirty="0">
                <a:solidFill>
                  <a:schemeClr val="dk1"/>
                </a:solidFill>
                <a:latin typeface="Calibri"/>
                <a:ea typeface="Calibri"/>
                <a:cs typeface="Calibri"/>
                <a:sym typeface="Calibri"/>
              </a:rPr>
              <a:t>“Appropriate documentation of the analysis of the latent is required prior to viewing the known.  </a:t>
            </a:r>
            <a:endParaRPr sz="1600" i="1" dirty="0">
              <a:solidFill>
                <a:schemeClr val="dk1"/>
              </a:solidFill>
              <a:latin typeface="Calibri"/>
              <a:ea typeface="Calibri"/>
              <a:cs typeface="Calibri"/>
              <a:sym typeface="Calibri"/>
            </a:endParaRPr>
          </a:p>
          <a:p>
            <a:pPr marL="0" marR="0" lvl="0" indent="0" algn="ctr" rtl="0">
              <a:spcBef>
                <a:spcPts val="0"/>
              </a:spcBef>
              <a:spcAft>
                <a:spcPts val="0"/>
              </a:spcAft>
              <a:buNone/>
            </a:pPr>
            <a:r>
              <a:rPr lang="en-CA" sz="1600" i="1" dirty="0">
                <a:solidFill>
                  <a:schemeClr val="dk1"/>
                </a:solidFill>
                <a:latin typeface="Calibri"/>
                <a:ea typeface="Calibri"/>
                <a:cs typeface="Calibri"/>
                <a:sym typeface="Calibri"/>
              </a:rPr>
              <a:t>During Comparison and Evaluation the examiner looks back and forth between the latent and the known to </a:t>
            </a:r>
            <a:r>
              <a:rPr lang="en-CA" sz="1600" i="1" dirty="0" smtClean="0">
                <a:solidFill>
                  <a:schemeClr val="dk1"/>
                </a:solidFill>
                <a:latin typeface="Calibri"/>
                <a:ea typeface="Calibri"/>
                <a:cs typeface="Calibri"/>
                <a:sym typeface="Calibri"/>
              </a:rPr>
              <a:t>form an opinion.”</a:t>
            </a:r>
            <a:endParaRPr sz="1600" i="1" dirty="0">
              <a:solidFill>
                <a:schemeClr val="dk1"/>
              </a:solidFill>
              <a:latin typeface="Calibri"/>
              <a:ea typeface="Calibri"/>
              <a:cs typeface="Calibri"/>
              <a:sym typeface="Calibri"/>
            </a:endParaRPr>
          </a:p>
        </p:txBody>
      </p:sp>
      <p:sp>
        <p:nvSpPr>
          <p:cNvPr id="165" name="Google Shape;165;p17"/>
          <p:cNvSpPr txBox="1"/>
          <p:nvPr/>
        </p:nvSpPr>
        <p:spPr>
          <a:xfrm>
            <a:off x="3200400" y="6650713"/>
            <a:ext cx="58674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SWGFAST  Document #10 (2013), Standards for Examining Friction Ridge Impressions and Resulting Conclusions (Latent/Tenprint Ver 2.0).</a:t>
            </a:r>
            <a:endParaRPr sz="800">
              <a:solidFill>
                <a:schemeClr val="dk1"/>
              </a:solidFill>
              <a:latin typeface="Calibri"/>
              <a:ea typeface="Calibri"/>
              <a:cs typeface="Calibri"/>
              <a:sym typeface="Calibri"/>
            </a:endParaRPr>
          </a:p>
        </p:txBody>
      </p:sp>
      <p:sp>
        <p:nvSpPr>
          <p:cNvPr id="166" name="Google Shape;166;p17"/>
          <p:cNvSpPr/>
          <p:nvPr/>
        </p:nvSpPr>
        <p:spPr>
          <a:xfrm>
            <a:off x="6172200" y="3276600"/>
            <a:ext cx="214086" cy="381000"/>
          </a:xfrm>
          <a:prstGeom prst="curvedLeftArrow">
            <a:avLst>
              <a:gd name="adj1" fmla="val 25000"/>
              <a:gd name="adj2" fmla="val 50000"/>
              <a:gd name="adj3" fmla="val 25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67" name="Google Shape;167;p17"/>
          <p:cNvSpPr/>
          <p:nvPr/>
        </p:nvSpPr>
        <p:spPr>
          <a:xfrm rot="10800000">
            <a:off x="4876800" y="3276600"/>
            <a:ext cx="214086" cy="381000"/>
          </a:xfrm>
          <a:prstGeom prst="curvedLeftArrow">
            <a:avLst>
              <a:gd name="adj1" fmla="val 25000"/>
              <a:gd name="adj2" fmla="val 50000"/>
              <a:gd name="adj3" fmla="val 25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68" name="Google Shape;168;p17"/>
          <p:cNvSpPr/>
          <p:nvPr/>
        </p:nvSpPr>
        <p:spPr>
          <a:xfrm>
            <a:off x="5334000" y="2819400"/>
            <a:ext cx="533400" cy="76200"/>
          </a:xfrm>
          <a:prstGeom prst="right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9" name="Google Shape;169;p17"/>
          <p:cNvSpPr/>
          <p:nvPr/>
        </p:nvSpPr>
        <p:spPr>
          <a:xfrm>
            <a:off x="3276600" y="3200400"/>
            <a:ext cx="214086" cy="609600"/>
          </a:xfrm>
          <a:prstGeom prst="rightBrace">
            <a:avLst>
              <a:gd name="adj1" fmla="val 8333"/>
              <a:gd name="adj2" fmla="val 50000"/>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8"/>
          <p:cNvSpPr txBox="1"/>
          <p:nvPr/>
        </p:nvSpPr>
        <p:spPr>
          <a:xfrm>
            <a:off x="533400" y="1828800"/>
            <a:ext cx="7467600" cy="230832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a:solidFill>
                  <a:schemeClr val="dk1"/>
                </a:solidFill>
                <a:latin typeface="Calibri"/>
                <a:ea typeface="Calibri"/>
                <a:cs typeface="Calibri"/>
                <a:sym typeface="Calibri"/>
              </a:rPr>
              <a:t>To determine if the impression is suitable for comparison by assessing if there is sufficient quantity and quality of detail in the impression.</a:t>
            </a:r>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CA" sz="2400">
                <a:solidFill>
                  <a:schemeClr val="dk1"/>
                </a:solidFill>
                <a:latin typeface="Calibri"/>
                <a:ea typeface="Calibri"/>
                <a:cs typeface="Calibri"/>
                <a:sym typeface="Calibri"/>
              </a:rPr>
              <a:t>If the impression is not suitable the examination stops at the analysis phase.</a:t>
            </a:r>
            <a:endParaRPr/>
          </a:p>
        </p:txBody>
      </p:sp>
      <p:sp>
        <p:nvSpPr>
          <p:cNvPr id="177" name="Google Shape;177;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12</a:t>
            </a:fld>
            <a:endParaRPr/>
          </a:p>
        </p:txBody>
      </p:sp>
      <p:sp>
        <p:nvSpPr>
          <p:cNvPr id="178" name="Google Shape;178;p18"/>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Analysis</a:t>
            </a:r>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179" name="Google Shape;179;p18"/>
          <p:cNvSpPr txBox="1"/>
          <p:nvPr/>
        </p:nvSpPr>
        <p:spPr>
          <a:xfrm>
            <a:off x="3200400" y="6642556"/>
            <a:ext cx="58674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SWGFAST  Document #10 (2013), Standards for Examining Friction Ridge Impressions and Resulting Conclusions (Latent/Tenprint Ver 2.0).</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6" name="Google Shape;186;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13</a:t>
            </a:fld>
            <a:endParaRPr/>
          </a:p>
        </p:txBody>
      </p:sp>
      <p:sp>
        <p:nvSpPr>
          <p:cNvPr id="187" name="Google Shape;187;p19"/>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Analysis continued…</a:t>
            </a:r>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188" name="Google Shape;188;p19"/>
          <p:cNvSpPr txBox="1"/>
          <p:nvPr/>
        </p:nvSpPr>
        <p:spPr>
          <a:xfrm>
            <a:off x="3200400" y="6642556"/>
            <a:ext cx="58674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SWGFAST  Document #10 (2013), Standards for Examining Friction Ridge Impressions and Resulting Conclusions (Latent/Tenprint Ver 2.0).</a:t>
            </a:r>
            <a:endParaRPr/>
          </a:p>
        </p:txBody>
      </p:sp>
      <p:pic>
        <p:nvPicPr>
          <p:cNvPr id="189" name="Google Shape;189;p19" descr="D:\_CPC2210.jpg"/>
          <p:cNvPicPr preferRelativeResize="0"/>
          <p:nvPr/>
        </p:nvPicPr>
        <p:blipFill rotWithShape="1">
          <a:blip r:embed="rId3">
            <a:alphaModFix/>
          </a:blip>
          <a:srcRect/>
          <a:stretch/>
        </p:blipFill>
        <p:spPr>
          <a:xfrm>
            <a:off x="4592960" y="2743201"/>
            <a:ext cx="4229490" cy="2819400"/>
          </a:xfrm>
          <a:prstGeom prst="rect">
            <a:avLst/>
          </a:prstGeom>
          <a:noFill/>
          <a:ln>
            <a:noFill/>
          </a:ln>
        </p:spPr>
      </p:pic>
      <p:pic>
        <p:nvPicPr>
          <p:cNvPr id="190" name="Google Shape;190;p19" descr="D:\_CPC2209.jpg"/>
          <p:cNvPicPr preferRelativeResize="0"/>
          <p:nvPr/>
        </p:nvPicPr>
        <p:blipFill rotWithShape="1">
          <a:blip r:embed="rId4">
            <a:alphaModFix/>
          </a:blip>
          <a:srcRect/>
          <a:stretch/>
        </p:blipFill>
        <p:spPr>
          <a:xfrm>
            <a:off x="266700" y="2743201"/>
            <a:ext cx="4229100" cy="2819400"/>
          </a:xfrm>
          <a:prstGeom prst="rect">
            <a:avLst/>
          </a:prstGeom>
          <a:noFill/>
          <a:ln>
            <a:noFill/>
          </a:ln>
        </p:spPr>
      </p:pic>
      <p:sp>
        <p:nvSpPr>
          <p:cNvPr id="191" name="Google Shape;191;p19"/>
          <p:cNvSpPr txBox="1"/>
          <p:nvPr/>
        </p:nvSpPr>
        <p:spPr>
          <a:xfrm>
            <a:off x="1752600" y="4038600"/>
            <a:ext cx="6019800"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800">
                <a:solidFill>
                  <a:srgbClr val="FF0000"/>
                </a:solidFill>
                <a:latin typeface="Calibri"/>
                <a:ea typeface="Calibri"/>
                <a:cs typeface="Calibri"/>
                <a:sym typeface="Calibri"/>
              </a:rPr>
              <a:t>Insert image relating to your case here.</a:t>
            </a:r>
            <a:endParaRPr sz="2800">
              <a:solidFill>
                <a:srgbClr val="FF0000"/>
              </a:solidFill>
              <a:latin typeface="Calibri"/>
              <a:ea typeface="Calibri"/>
              <a:cs typeface="Calibri"/>
              <a:sym typeface="Calibri"/>
            </a:endParaRPr>
          </a:p>
        </p:txBody>
      </p:sp>
      <p:sp>
        <p:nvSpPr>
          <p:cNvPr id="192" name="Google Shape;192;p19"/>
          <p:cNvSpPr txBox="1"/>
          <p:nvPr/>
        </p:nvSpPr>
        <p:spPr>
          <a:xfrm>
            <a:off x="2892694" y="5579499"/>
            <a:ext cx="3358612"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Images provided by Canadian Police College Forensic Identification Services.</a:t>
            </a:r>
            <a:endParaRPr sz="800">
              <a:solidFill>
                <a:schemeClr val="dk1"/>
              </a:solidFill>
              <a:latin typeface="Calibri"/>
              <a:ea typeface="Calibri"/>
              <a:cs typeface="Calibri"/>
              <a:sym typeface="Calibri"/>
            </a:endParaRPr>
          </a:p>
        </p:txBody>
      </p:sp>
      <p:sp>
        <p:nvSpPr>
          <p:cNvPr id="193" name="Google Shape;193;p19"/>
          <p:cNvSpPr txBox="1"/>
          <p:nvPr/>
        </p:nvSpPr>
        <p:spPr>
          <a:xfrm>
            <a:off x="533400" y="1806476"/>
            <a:ext cx="8001000"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b="1">
                <a:solidFill>
                  <a:schemeClr val="dk1"/>
                </a:solidFill>
                <a:latin typeface="Calibri"/>
                <a:ea typeface="Calibri"/>
                <a:cs typeface="Calibri"/>
                <a:sym typeface="Calibri"/>
              </a:rPr>
              <a:t>Anatomical Aspects: </a:t>
            </a:r>
            <a:r>
              <a:rPr lang="en-CA" sz="2000">
                <a:solidFill>
                  <a:schemeClr val="dk1"/>
                </a:solidFill>
                <a:latin typeface="Calibri"/>
                <a:ea typeface="Calibri"/>
                <a:cs typeface="Calibri"/>
                <a:sym typeface="Calibri"/>
              </a:rPr>
              <a:t>how the object was handled and the way the print was deposited.</a:t>
            </a:r>
            <a:endParaRPr sz="20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20"/>
          <p:cNvPicPr preferRelativeResize="0"/>
          <p:nvPr/>
        </p:nvPicPr>
        <p:blipFill rotWithShape="1">
          <a:blip r:embed="rId3">
            <a:alphaModFix/>
          </a:blip>
          <a:srcRect/>
          <a:stretch/>
        </p:blipFill>
        <p:spPr>
          <a:xfrm>
            <a:off x="2286000" y="2726037"/>
            <a:ext cx="4495800" cy="2994748"/>
          </a:xfrm>
          <a:prstGeom prst="rect">
            <a:avLst/>
          </a:prstGeom>
          <a:noFill/>
          <a:ln>
            <a:noFill/>
          </a:ln>
        </p:spPr>
      </p:pic>
      <p:sp>
        <p:nvSpPr>
          <p:cNvPr id="200" name="Google Shape;200;p20"/>
          <p:cNvSpPr txBox="1"/>
          <p:nvPr/>
        </p:nvSpPr>
        <p:spPr>
          <a:xfrm>
            <a:off x="2933776" y="5728156"/>
            <a:ext cx="3265638"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Image provided by Ottawa Police Services Forensic Identification Services.</a:t>
            </a:r>
            <a:endParaRPr sz="800">
              <a:solidFill>
                <a:schemeClr val="dk1"/>
              </a:solidFill>
              <a:latin typeface="Calibri"/>
              <a:ea typeface="Calibri"/>
              <a:cs typeface="Calibri"/>
              <a:sym typeface="Calibri"/>
            </a:endParaRPr>
          </a:p>
        </p:txBody>
      </p:sp>
      <p:sp>
        <p:nvSpPr>
          <p:cNvPr id="202" name="Google Shape;202;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14</a:t>
            </a:fld>
            <a:endParaRPr/>
          </a:p>
        </p:txBody>
      </p:sp>
      <p:sp>
        <p:nvSpPr>
          <p:cNvPr id="203" name="Google Shape;203;p20"/>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Analysis continued…</a:t>
            </a:r>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204" name="Google Shape;204;p20"/>
          <p:cNvSpPr txBox="1"/>
          <p:nvPr/>
        </p:nvSpPr>
        <p:spPr>
          <a:xfrm>
            <a:off x="3200400" y="6642556"/>
            <a:ext cx="58674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SWGFAST  Document #10 (2013), Standards for Examining Friction Ridge Impressions and Resulting Conclusions (Latent/Tenprint Ver 2.0).</a:t>
            </a:r>
            <a:endParaRPr/>
          </a:p>
        </p:txBody>
      </p:sp>
      <p:sp>
        <p:nvSpPr>
          <p:cNvPr id="205" name="Google Shape;205;p20"/>
          <p:cNvSpPr txBox="1"/>
          <p:nvPr/>
        </p:nvSpPr>
        <p:spPr>
          <a:xfrm>
            <a:off x="1752600" y="4038600"/>
            <a:ext cx="6019800"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800">
                <a:solidFill>
                  <a:srgbClr val="FF0000"/>
                </a:solidFill>
                <a:latin typeface="Calibri"/>
                <a:ea typeface="Calibri"/>
                <a:cs typeface="Calibri"/>
                <a:sym typeface="Calibri"/>
              </a:rPr>
              <a:t>Insert image relating to your case here.</a:t>
            </a:r>
            <a:endParaRPr sz="2800">
              <a:solidFill>
                <a:srgbClr val="FF0000"/>
              </a:solidFill>
              <a:latin typeface="Calibri"/>
              <a:ea typeface="Calibri"/>
              <a:cs typeface="Calibri"/>
              <a:sym typeface="Calibri"/>
            </a:endParaRPr>
          </a:p>
        </p:txBody>
      </p:sp>
      <p:sp>
        <p:nvSpPr>
          <p:cNvPr id="206" name="Google Shape;206;p20"/>
          <p:cNvSpPr txBox="1"/>
          <p:nvPr/>
        </p:nvSpPr>
        <p:spPr>
          <a:xfrm>
            <a:off x="533400" y="1806476"/>
            <a:ext cx="8001000"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b="1">
                <a:solidFill>
                  <a:schemeClr val="dk1"/>
                </a:solidFill>
                <a:latin typeface="Calibri"/>
                <a:ea typeface="Calibri"/>
                <a:cs typeface="Calibri"/>
                <a:sym typeface="Calibri"/>
              </a:rPr>
              <a:t>Substrate: </a:t>
            </a:r>
            <a:r>
              <a:rPr lang="en-CA" sz="2000">
                <a:solidFill>
                  <a:schemeClr val="dk1"/>
                </a:solidFill>
                <a:latin typeface="Calibri"/>
                <a:ea typeface="Calibri"/>
                <a:cs typeface="Calibri"/>
                <a:sym typeface="Calibri"/>
              </a:rPr>
              <a:t>the type of surface on which the impression was located and how it impacts the appearance of the fingerprint.</a:t>
            </a:r>
            <a:endParaRPr sz="20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3" name="Google Shape;213;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15</a:t>
            </a:fld>
            <a:endParaRPr/>
          </a:p>
        </p:txBody>
      </p:sp>
      <p:sp>
        <p:nvSpPr>
          <p:cNvPr id="214" name="Google Shape;214;p21"/>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Analysis continued…</a:t>
            </a:r>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215" name="Google Shape;215;p21"/>
          <p:cNvSpPr txBox="1"/>
          <p:nvPr/>
        </p:nvSpPr>
        <p:spPr>
          <a:xfrm>
            <a:off x="3200400" y="6642556"/>
            <a:ext cx="58674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SWGFAST  Document #10 (2013), Standards for Examining Friction Ridge Impressions and Resulting Conclusions (Latent/Tenprint Ver 2.0).</a:t>
            </a:r>
            <a:endParaRPr/>
          </a:p>
        </p:txBody>
      </p:sp>
      <p:sp>
        <p:nvSpPr>
          <p:cNvPr id="216" name="Google Shape;216;p21"/>
          <p:cNvSpPr txBox="1"/>
          <p:nvPr/>
        </p:nvSpPr>
        <p:spPr>
          <a:xfrm>
            <a:off x="533400" y="1806476"/>
            <a:ext cx="8001000"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b="1">
                <a:solidFill>
                  <a:schemeClr val="dk1"/>
                </a:solidFill>
                <a:latin typeface="Calibri"/>
                <a:ea typeface="Calibri"/>
                <a:cs typeface="Calibri"/>
                <a:sym typeface="Calibri"/>
              </a:rPr>
              <a:t>Matrix: </a:t>
            </a:r>
            <a:r>
              <a:rPr lang="en-CA" sz="2000">
                <a:solidFill>
                  <a:schemeClr val="dk1"/>
                </a:solidFill>
                <a:latin typeface="Calibri"/>
                <a:ea typeface="Calibri"/>
                <a:cs typeface="Calibri"/>
                <a:sym typeface="Calibri"/>
              </a:rPr>
              <a:t>what material or medium was deposited on the substrate by the finger e.g. sweat in combination with sebaceous oil, dirt, blood, grease etc.</a:t>
            </a:r>
            <a:endParaRPr sz="2000">
              <a:solidFill>
                <a:schemeClr val="dk1"/>
              </a:solidFill>
              <a:latin typeface="Calibri"/>
              <a:ea typeface="Calibri"/>
              <a:cs typeface="Calibri"/>
              <a:sym typeface="Calibri"/>
            </a:endParaRPr>
          </a:p>
        </p:txBody>
      </p:sp>
      <p:sp>
        <p:nvSpPr>
          <p:cNvPr id="217" name="Google Shape;217;p21"/>
          <p:cNvSpPr txBox="1"/>
          <p:nvPr/>
        </p:nvSpPr>
        <p:spPr>
          <a:xfrm>
            <a:off x="1752600" y="4048780"/>
            <a:ext cx="6019800"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800">
                <a:solidFill>
                  <a:srgbClr val="FF0000"/>
                </a:solidFill>
                <a:latin typeface="Calibri"/>
                <a:ea typeface="Calibri"/>
                <a:cs typeface="Calibri"/>
                <a:sym typeface="Calibri"/>
              </a:rPr>
              <a:t>Insert image relating to your case here.</a:t>
            </a:r>
            <a:endParaRPr sz="2800">
              <a:solidFill>
                <a:srgbClr val="FF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4" name="Google Shape;224;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16</a:t>
            </a:fld>
            <a:endParaRPr/>
          </a:p>
        </p:txBody>
      </p:sp>
      <p:sp>
        <p:nvSpPr>
          <p:cNvPr id="225" name="Google Shape;225;p22"/>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Composition of latent fingerprints</a:t>
            </a:r>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226" name="Google Shape;226;p22"/>
          <p:cNvSpPr txBox="1"/>
          <p:nvPr/>
        </p:nvSpPr>
        <p:spPr>
          <a:xfrm>
            <a:off x="533400" y="1821359"/>
            <a:ext cx="8153400"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000">
                <a:solidFill>
                  <a:schemeClr val="dk1"/>
                </a:solidFill>
                <a:latin typeface="Calibri"/>
                <a:ea typeface="Calibri"/>
                <a:cs typeface="Calibri"/>
                <a:sym typeface="Calibri"/>
              </a:rPr>
              <a:t>Latent fingerprints are typically comprised of sweat from the eccrine glands and oils from the sebaceous glands. </a:t>
            </a:r>
            <a:endParaRPr sz="2000">
              <a:solidFill>
                <a:schemeClr val="dk1"/>
              </a:solidFill>
              <a:latin typeface="Calibri"/>
              <a:ea typeface="Calibri"/>
              <a:cs typeface="Calibri"/>
              <a:sym typeface="Calibri"/>
            </a:endParaRPr>
          </a:p>
        </p:txBody>
      </p:sp>
      <p:pic>
        <p:nvPicPr>
          <p:cNvPr id="227" name="Google Shape;227;p22"/>
          <p:cNvPicPr preferRelativeResize="0"/>
          <p:nvPr/>
        </p:nvPicPr>
        <p:blipFill rotWithShape="1">
          <a:blip r:embed="rId3">
            <a:alphaModFix/>
          </a:blip>
          <a:srcRect l="2040" t="2325" r="2041" b="2326"/>
          <a:stretch/>
        </p:blipFill>
        <p:spPr>
          <a:xfrm>
            <a:off x="2743200" y="2686455"/>
            <a:ext cx="3733800" cy="3257145"/>
          </a:xfrm>
          <a:prstGeom prst="rect">
            <a:avLst/>
          </a:prstGeom>
          <a:noFill/>
          <a:ln>
            <a:noFill/>
          </a:ln>
        </p:spPr>
      </p:pic>
      <p:sp>
        <p:nvSpPr>
          <p:cNvPr id="228" name="Google Shape;228;p22"/>
          <p:cNvSpPr txBox="1"/>
          <p:nvPr/>
        </p:nvSpPr>
        <p:spPr>
          <a:xfrm>
            <a:off x="2362200" y="5943600"/>
            <a:ext cx="4495800" cy="21544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800">
                <a:solidFill>
                  <a:schemeClr val="dk1"/>
                </a:solidFill>
                <a:latin typeface="Calibri"/>
                <a:ea typeface="Calibri"/>
                <a:cs typeface="Calibri"/>
                <a:sym typeface="Calibri"/>
              </a:rPr>
              <a:t>The Fingerprint Sourcebook, National Institute of Justice, 2010.</a:t>
            </a:r>
            <a:endParaRPr sz="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5" name="Google Shape;235;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17</a:t>
            </a:fld>
            <a:endParaRPr/>
          </a:p>
        </p:txBody>
      </p:sp>
      <p:pic>
        <p:nvPicPr>
          <p:cNvPr id="236" name="Google Shape;236;p23"/>
          <p:cNvPicPr preferRelativeResize="0"/>
          <p:nvPr/>
        </p:nvPicPr>
        <p:blipFill rotWithShape="1">
          <a:blip r:embed="rId3">
            <a:alphaModFix/>
          </a:blip>
          <a:srcRect/>
          <a:stretch/>
        </p:blipFill>
        <p:spPr>
          <a:xfrm>
            <a:off x="2025788" y="2743200"/>
            <a:ext cx="4984612" cy="3023633"/>
          </a:xfrm>
          <a:prstGeom prst="rect">
            <a:avLst/>
          </a:prstGeom>
          <a:noFill/>
          <a:ln>
            <a:noFill/>
          </a:ln>
        </p:spPr>
      </p:pic>
      <p:sp>
        <p:nvSpPr>
          <p:cNvPr id="237" name="Google Shape;237;p23"/>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Analysis continued…</a:t>
            </a:r>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238" name="Google Shape;238;p23"/>
          <p:cNvSpPr txBox="1"/>
          <p:nvPr/>
        </p:nvSpPr>
        <p:spPr>
          <a:xfrm>
            <a:off x="3200400" y="6642556"/>
            <a:ext cx="58674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SWGFAST  Document #10 (2013), Standards for Examining Friction Ridge Impressions and Resulting Conclusions (Latent/Tenprint Ver 2.0).</a:t>
            </a:r>
            <a:endParaRPr/>
          </a:p>
        </p:txBody>
      </p:sp>
      <p:sp>
        <p:nvSpPr>
          <p:cNvPr id="239" name="Google Shape;239;p23"/>
          <p:cNvSpPr txBox="1"/>
          <p:nvPr/>
        </p:nvSpPr>
        <p:spPr>
          <a:xfrm>
            <a:off x="533400" y="1806476"/>
            <a:ext cx="8001000"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b="1">
                <a:solidFill>
                  <a:schemeClr val="dk1"/>
                </a:solidFill>
                <a:latin typeface="Calibri"/>
                <a:ea typeface="Calibri"/>
                <a:cs typeface="Calibri"/>
                <a:sym typeface="Calibri"/>
              </a:rPr>
              <a:t>Development techniques: </a:t>
            </a:r>
            <a:r>
              <a:rPr lang="en-CA" sz="2000">
                <a:solidFill>
                  <a:schemeClr val="dk1"/>
                </a:solidFill>
                <a:latin typeface="Calibri"/>
                <a:ea typeface="Calibri"/>
                <a:cs typeface="Calibri"/>
                <a:sym typeface="Calibri"/>
              </a:rPr>
              <a:t>what method was used to make the latent impression visible e.g. fingerprint powders, chemicals, etc.</a:t>
            </a:r>
            <a:endParaRPr sz="2000">
              <a:solidFill>
                <a:schemeClr val="dk1"/>
              </a:solidFill>
              <a:latin typeface="Calibri"/>
              <a:ea typeface="Calibri"/>
              <a:cs typeface="Calibri"/>
              <a:sym typeface="Calibri"/>
            </a:endParaRPr>
          </a:p>
        </p:txBody>
      </p:sp>
      <p:sp>
        <p:nvSpPr>
          <p:cNvPr id="240" name="Google Shape;240;p23"/>
          <p:cNvSpPr txBox="1"/>
          <p:nvPr/>
        </p:nvSpPr>
        <p:spPr>
          <a:xfrm>
            <a:off x="1752600" y="4038600"/>
            <a:ext cx="6019800"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800">
                <a:solidFill>
                  <a:srgbClr val="FF0000"/>
                </a:solidFill>
                <a:latin typeface="Calibri"/>
                <a:ea typeface="Calibri"/>
                <a:cs typeface="Calibri"/>
                <a:sym typeface="Calibri"/>
              </a:rPr>
              <a:t>Insert image relating to your case here.</a:t>
            </a:r>
            <a:endParaRPr sz="2800">
              <a:solidFill>
                <a:srgbClr val="FF000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4"/>
          <p:cNvSpPr txBox="1"/>
          <p:nvPr/>
        </p:nvSpPr>
        <p:spPr>
          <a:xfrm>
            <a:off x="533400" y="1806476"/>
            <a:ext cx="8001000" cy="34163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a:solidFill>
                  <a:schemeClr val="dk1"/>
                </a:solidFill>
                <a:latin typeface="Calibri"/>
                <a:ea typeface="Calibri"/>
                <a:cs typeface="Calibri"/>
                <a:sym typeface="Calibri"/>
              </a:rPr>
              <a:t>Latent fingerprint development may be achieved by a wide array of optical, physical or chemical techniques.</a:t>
            </a:r>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CA" sz="2400">
                <a:solidFill>
                  <a:schemeClr val="dk1"/>
                </a:solidFill>
                <a:latin typeface="Calibri"/>
                <a:ea typeface="Calibri"/>
                <a:cs typeface="Calibri"/>
                <a:sym typeface="Calibri"/>
              </a:rPr>
              <a:t>Certain fingerprint reagents can be used in sequence but the choice of technique(s) will be made based upon factors such as; type of residue suspected, texture, type and condition of substrate, environmental conditions, subsequent forensic examinations etc.</a:t>
            </a:r>
            <a:endParaRPr/>
          </a:p>
          <a:p>
            <a:pPr marL="0" marR="0" lvl="0" indent="0" algn="l" rtl="0">
              <a:spcBef>
                <a:spcPts val="0"/>
              </a:spcBef>
              <a:spcAft>
                <a:spcPts val="0"/>
              </a:spcAft>
              <a:buNone/>
            </a:pPr>
            <a:r>
              <a:rPr lang="en-CA" sz="24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p:txBody>
      </p:sp>
      <p:sp>
        <p:nvSpPr>
          <p:cNvPr id="247" name="Google Shape;247;p24"/>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Development of latent fingerprints</a:t>
            </a: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249" name="Google Shape;249;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18</a:t>
            </a:fld>
            <a:endParaRPr/>
          </a:p>
        </p:txBody>
      </p:sp>
      <p:sp>
        <p:nvSpPr>
          <p:cNvPr id="250" name="Google Shape;250;p24"/>
          <p:cNvSpPr txBox="1"/>
          <p:nvPr/>
        </p:nvSpPr>
        <p:spPr>
          <a:xfrm>
            <a:off x="5410200" y="6642556"/>
            <a:ext cx="4495800" cy="21544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800">
                <a:solidFill>
                  <a:schemeClr val="dk1"/>
                </a:solidFill>
                <a:latin typeface="Calibri"/>
                <a:ea typeface="Calibri"/>
                <a:cs typeface="Calibri"/>
                <a:sym typeface="Calibri"/>
              </a:rPr>
              <a:t>The Fingerprint Sourcebook, National Institute of Justice, 2010.</a:t>
            </a:r>
            <a:endParaRPr sz="8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7" name="Google Shape;257;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19</a:t>
            </a:fld>
            <a:endParaRPr/>
          </a:p>
        </p:txBody>
      </p:sp>
      <p:sp>
        <p:nvSpPr>
          <p:cNvPr id="258" name="Google Shape;258;p25"/>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Fingerprint reagents for nonporous surfaces</a:t>
            </a:r>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259" name="Google Shape;259;p25"/>
          <p:cNvSpPr txBox="1"/>
          <p:nvPr/>
        </p:nvSpPr>
        <p:spPr>
          <a:xfrm>
            <a:off x="533400" y="1806476"/>
            <a:ext cx="8001000" cy="10772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b="1">
                <a:solidFill>
                  <a:schemeClr val="dk1"/>
                </a:solidFill>
                <a:latin typeface="Calibri"/>
                <a:ea typeface="Calibri"/>
                <a:cs typeface="Calibri"/>
                <a:sym typeface="Calibri"/>
              </a:rPr>
              <a:t>Fingerprint powders: </a:t>
            </a:r>
            <a:r>
              <a:rPr lang="en-CA" sz="2000">
                <a:solidFill>
                  <a:schemeClr val="dk1"/>
                </a:solidFill>
                <a:latin typeface="Calibri"/>
                <a:ea typeface="Calibri"/>
                <a:cs typeface="Calibri"/>
                <a:sym typeface="Calibri"/>
              </a:rPr>
              <a:t>Application of fine particles that physically adhere to the sweat and oil components in latent fingerprints.</a:t>
            </a:r>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pic>
        <p:nvPicPr>
          <p:cNvPr id="260" name="Google Shape;260;p25" descr="F:\CanFRWG\Images\photos\powder on glass.jpg"/>
          <p:cNvPicPr preferRelativeResize="0"/>
          <p:nvPr/>
        </p:nvPicPr>
        <p:blipFill rotWithShape="1">
          <a:blip r:embed="rId3">
            <a:alphaModFix/>
          </a:blip>
          <a:srcRect/>
          <a:stretch/>
        </p:blipFill>
        <p:spPr>
          <a:xfrm>
            <a:off x="3119506" y="2743200"/>
            <a:ext cx="5262494" cy="3507459"/>
          </a:xfrm>
          <a:prstGeom prst="rect">
            <a:avLst/>
          </a:prstGeom>
          <a:noFill/>
          <a:ln>
            <a:noFill/>
          </a:ln>
        </p:spPr>
      </p:pic>
      <p:sp>
        <p:nvSpPr>
          <p:cNvPr id="261" name="Google Shape;261;p25"/>
          <p:cNvSpPr txBox="1"/>
          <p:nvPr/>
        </p:nvSpPr>
        <p:spPr>
          <a:xfrm>
            <a:off x="3581400" y="6255054"/>
            <a:ext cx="4576531" cy="221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800">
                <a:solidFill>
                  <a:schemeClr val="dk1"/>
                </a:solidFill>
                <a:latin typeface="Calibri"/>
                <a:ea typeface="Calibri"/>
                <a:cs typeface="Calibri"/>
                <a:sym typeface="Calibri"/>
              </a:rPr>
              <a:t>Image provided by Edmonton  Police Services Forensic Identification Services</a:t>
            </a:r>
            <a:endParaRPr sz="800">
              <a:solidFill>
                <a:schemeClr val="dk1"/>
              </a:solidFill>
              <a:latin typeface="Calibri"/>
              <a:ea typeface="Calibri"/>
              <a:cs typeface="Calibri"/>
              <a:sym typeface="Calibri"/>
            </a:endParaRPr>
          </a:p>
        </p:txBody>
      </p:sp>
      <p:sp>
        <p:nvSpPr>
          <p:cNvPr id="262" name="Google Shape;262;p25"/>
          <p:cNvSpPr txBox="1"/>
          <p:nvPr/>
        </p:nvSpPr>
        <p:spPr>
          <a:xfrm>
            <a:off x="533400" y="2743200"/>
            <a:ext cx="2819400" cy="16004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000">
                <a:solidFill>
                  <a:schemeClr val="dk1"/>
                </a:solidFill>
                <a:latin typeface="Calibri"/>
                <a:ea typeface="Calibri"/>
                <a:cs typeface="Calibri"/>
                <a:sym typeface="Calibri"/>
              </a:rPr>
              <a:t>Choice of powder will depend on adhesion quality and contrast to the substrate.</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graphicFrame>
        <p:nvGraphicFramePr>
          <p:cNvPr id="59" name="Google Shape;59;p8"/>
          <p:cNvGraphicFramePr/>
          <p:nvPr/>
        </p:nvGraphicFramePr>
        <p:xfrm>
          <a:off x="133350" y="1245622"/>
          <a:ext cx="8877300" cy="5151170"/>
        </p:xfrm>
        <a:graphic>
          <a:graphicData uri="http://schemas.openxmlformats.org/drawingml/2006/table">
            <a:tbl>
              <a:tblPr firstRow="1" bandRow="1">
                <a:noFill/>
                <a:tableStyleId>{417DCF8F-BE94-46DF-8E6C-2479238B2BDC}</a:tableStyleId>
              </a:tblPr>
              <a:tblGrid>
                <a:gridCol w="838200">
                  <a:extLst>
                    <a:ext uri="{9D8B030D-6E8A-4147-A177-3AD203B41FA5}">
                      <a16:colId xmlns:a16="http://schemas.microsoft.com/office/drawing/2014/main" val="20000"/>
                    </a:ext>
                  </a:extLst>
                </a:gridCol>
                <a:gridCol w="6248400">
                  <a:extLst>
                    <a:ext uri="{9D8B030D-6E8A-4147-A177-3AD203B41FA5}">
                      <a16:colId xmlns:a16="http://schemas.microsoft.com/office/drawing/2014/main" val="20001"/>
                    </a:ext>
                  </a:extLst>
                </a:gridCol>
                <a:gridCol w="1790700">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CA" sz="1400" u="none" strike="noStrike" cap="none"/>
                        <a:t>Slide  Colour</a:t>
                      </a:r>
                      <a:endParaRPr sz="1400"/>
                    </a:p>
                  </a:txBody>
                  <a:tcPr marL="91450" marR="91450" marT="45725" marB="45725"/>
                </a:tc>
                <a:tc>
                  <a:txBody>
                    <a:bodyPr/>
                    <a:lstStyle/>
                    <a:p>
                      <a:pPr marL="0" marR="0" lvl="0" indent="0" algn="l" rtl="0">
                        <a:spcBef>
                          <a:spcPts val="0"/>
                        </a:spcBef>
                        <a:spcAft>
                          <a:spcPts val="0"/>
                        </a:spcAft>
                        <a:buNone/>
                      </a:pPr>
                      <a:r>
                        <a:rPr lang="en-CA" sz="1400"/>
                        <a:t>Key</a:t>
                      </a:r>
                      <a:endParaRPr sz="1400"/>
                    </a:p>
                  </a:txBody>
                  <a:tcPr marL="91450" marR="91450" marT="45725" marB="45725"/>
                </a:tc>
                <a:tc>
                  <a:txBody>
                    <a:bodyPr/>
                    <a:lstStyle/>
                    <a:p>
                      <a:pPr marL="0" marR="0" lvl="0" indent="0" algn="l" rtl="0">
                        <a:spcBef>
                          <a:spcPts val="0"/>
                        </a:spcBef>
                        <a:spcAft>
                          <a:spcPts val="0"/>
                        </a:spcAft>
                        <a:buNone/>
                      </a:pPr>
                      <a:r>
                        <a:rPr lang="en-CA" sz="1400"/>
                        <a:t>Slide #</a:t>
                      </a:r>
                      <a:endParaRPr sz="140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CA" sz="1400"/>
                        <a:t>Green</a:t>
                      </a:r>
                      <a:endParaRPr sz="1400"/>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Calibri"/>
                        <a:buNone/>
                      </a:pPr>
                      <a:r>
                        <a:rPr lang="en-CA" sz="1400" u="sng"/>
                        <a:t>Mandatory slides</a:t>
                      </a:r>
                      <a:r>
                        <a:rPr lang="en-CA" sz="1400" u="none"/>
                        <a:t> </a:t>
                      </a:r>
                      <a:r>
                        <a:rPr lang="en-CA" sz="1400"/>
                        <a:t>that form an essential component of expert testimony</a:t>
                      </a:r>
                      <a:endParaRPr sz="1400"/>
                    </a:p>
                  </a:txBody>
                  <a:tcPr marL="91450" marR="91450" marT="45725" marB="45725"/>
                </a:tc>
                <a:tc>
                  <a:txBody>
                    <a:bodyPr/>
                    <a:lstStyle/>
                    <a:p>
                      <a:pPr marL="0" marR="0" lvl="0" indent="0" algn="l" rtl="0">
                        <a:spcBef>
                          <a:spcPts val="0"/>
                        </a:spcBef>
                        <a:spcAft>
                          <a:spcPts val="0"/>
                        </a:spcAft>
                        <a:buNone/>
                      </a:pPr>
                      <a:r>
                        <a:rPr lang="en-CA" sz="1400"/>
                        <a:t>3-5, 9-18, 31-33, 35-36, 43, 45-46, 53-55.</a:t>
                      </a:r>
                      <a:endParaRPr sz="140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CA" sz="1400"/>
                        <a:t>Yellow</a:t>
                      </a:r>
                      <a:endParaRPr sz="1400"/>
                    </a:p>
                  </a:txBody>
                  <a:tcPr marL="91450" marR="91450" marT="45725" marB="45725"/>
                </a:tc>
                <a:tc>
                  <a:txBody>
                    <a:bodyPr/>
                    <a:lstStyle/>
                    <a:p>
                      <a:pPr marL="0" marR="0" lvl="0" indent="0" algn="l" rtl="0">
                        <a:spcBef>
                          <a:spcPts val="0"/>
                        </a:spcBef>
                        <a:spcAft>
                          <a:spcPts val="0"/>
                        </a:spcAft>
                        <a:buNone/>
                      </a:pPr>
                      <a:r>
                        <a:rPr lang="en-CA" sz="1400" u="sng"/>
                        <a:t>Choose slide from a group</a:t>
                      </a:r>
                      <a:r>
                        <a:rPr lang="en-CA" sz="1400"/>
                        <a:t>, that relates directly to your case</a:t>
                      </a:r>
                      <a:endParaRPr/>
                    </a:p>
                    <a:p>
                      <a:pPr marL="0" marR="0" lvl="0" indent="0" algn="l" rtl="0">
                        <a:spcBef>
                          <a:spcPts val="0"/>
                        </a:spcBef>
                        <a:spcAft>
                          <a:spcPts val="0"/>
                        </a:spcAft>
                        <a:buNone/>
                      </a:pPr>
                      <a:r>
                        <a:rPr lang="en-CA" sz="1400"/>
                        <a:t>For example:</a:t>
                      </a:r>
                      <a:endParaRPr/>
                    </a:p>
                    <a:p>
                      <a:pPr marL="0" marR="0" lvl="0" indent="-88900" algn="l" rtl="0">
                        <a:spcBef>
                          <a:spcPts val="0"/>
                        </a:spcBef>
                        <a:spcAft>
                          <a:spcPts val="0"/>
                        </a:spcAft>
                        <a:buClr>
                          <a:schemeClr val="dk1"/>
                        </a:buClr>
                        <a:buSzPts val="1400"/>
                        <a:buFont typeface="Calibri"/>
                        <a:buChar char="-"/>
                      </a:pPr>
                      <a:r>
                        <a:rPr lang="en-CA" sz="1400"/>
                        <a:t> For a latent fingerprint case (#6 from 6 to 8) For agencies that trace ridges on their charts (#41 from 40 &amp; 41)</a:t>
                      </a:r>
                      <a:endParaRPr/>
                    </a:p>
                    <a:p>
                      <a:pPr marL="0" marR="0" lvl="0" indent="-88900" algn="l" rtl="0">
                        <a:spcBef>
                          <a:spcPts val="0"/>
                        </a:spcBef>
                        <a:spcAft>
                          <a:spcPts val="0"/>
                        </a:spcAft>
                        <a:buClr>
                          <a:schemeClr val="dk1"/>
                        </a:buClr>
                        <a:buSzPts val="1400"/>
                        <a:buFont typeface="Calibri"/>
                        <a:buChar char="-"/>
                      </a:pPr>
                      <a:r>
                        <a:rPr lang="en-CA" sz="1400"/>
                        <a:t> When CA was used to develop the latent (#20 from 19 to 29)</a:t>
                      </a:r>
                      <a:endParaRPr sz="1400"/>
                    </a:p>
                  </a:txBody>
                  <a:tcPr marL="91450" marR="91450" marT="45725" marB="45725"/>
                </a:tc>
                <a:tc>
                  <a:txBody>
                    <a:bodyPr/>
                    <a:lstStyle/>
                    <a:p>
                      <a:pPr marL="0" marR="0" lvl="0" indent="0" algn="l" rtl="0">
                        <a:spcBef>
                          <a:spcPts val="0"/>
                        </a:spcBef>
                        <a:spcAft>
                          <a:spcPts val="0"/>
                        </a:spcAft>
                        <a:buNone/>
                      </a:pPr>
                      <a:r>
                        <a:rPr lang="en-CA" sz="1400"/>
                        <a:t>6-8, 19-29, 34, 40-42, 44</a:t>
                      </a:r>
                      <a:endParaRPr sz="140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CA" sz="1400"/>
                        <a:t>Red</a:t>
                      </a:r>
                      <a:endParaRPr sz="1400"/>
                    </a:p>
                  </a:txBody>
                  <a:tcPr marL="91450" marR="91450" marT="45725" marB="45725"/>
                </a:tc>
                <a:tc>
                  <a:txBody>
                    <a:bodyPr/>
                    <a:lstStyle/>
                    <a:p>
                      <a:pPr marL="0" marR="0" lvl="0" indent="0" algn="l" rtl="0">
                        <a:spcBef>
                          <a:spcPts val="0"/>
                        </a:spcBef>
                        <a:spcAft>
                          <a:spcPts val="0"/>
                        </a:spcAft>
                        <a:buClr>
                          <a:schemeClr val="dk1"/>
                        </a:buClr>
                        <a:buSzPts val="1400"/>
                        <a:buFont typeface="Calibri"/>
                        <a:buNone/>
                      </a:pPr>
                      <a:r>
                        <a:rPr lang="en-CA" sz="1400" u="sng"/>
                        <a:t>Optional slides</a:t>
                      </a:r>
                      <a:r>
                        <a:rPr lang="en-CA" sz="1400"/>
                        <a:t> that are </a:t>
                      </a:r>
                      <a:r>
                        <a:rPr lang="en-CA" sz="1400" i="1"/>
                        <a:t>presumptively</a:t>
                      </a:r>
                      <a:r>
                        <a:rPr lang="en-CA" sz="1400"/>
                        <a:t> not included unless at the request of the Crown and have been reviewed by both Crown and the fingerprint expert to determine if they are </a:t>
                      </a:r>
                      <a:r>
                        <a:rPr lang="en-CA" sz="1400" i="1"/>
                        <a:t>relevant </a:t>
                      </a:r>
                      <a:r>
                        <a:rPr lang="en-CA" sz="1400"/>
                        <a:t>and </a:t>
                      </a:r>
                      <a:r>
                        <a:rPr lang="en-CA" sz="1400" i="1"/>
                        <a:t>admissible</a:t>
                      </a:r>
                      <a:r>
                        <a:rPr lang="en-CA" sz="1400"/>
                        <a:t>.</a:t>
                      </a:r>
                      <a:endParaRPr sz="1400"/>
                    </a:p>
                    <a:p>
                      <a:pPr marL="0" marR="0" lvl="0" indent="-88900" algn="l" rtl="0">
                        <a:spcBef>
                          <a:spcPts val="0"/>
                        </a:spcBef>
                        <a:spcAft>
                          <a:spcPts val="0"/>
                        </a:spcAft>
                        <a:buClr>
                          <a:schemeClr val="dk1"/>
                        </a:buClr>
                        <a:buSzPts val="1400"/>
                        <a:buFont typeface="Calibri"/>
                        <a:buChar char="-"/>
                      </a:pPr>
                      <a:r>
                        <a:rPr lang="en-CA" sz="1400"/>
                        <a:t> Will blood reagents only react with human blood (#30)</a:t>
                      </a:r>
                      <a:endParaRPr/>
                    </a:p>
                    <a:p>
                      <a:pPr marL="0" marR="0" lvl="0" indent="-88900" algn="l" rtl="0">
                        <a:spcBef>
                          <a:spcPts val="0"/>
                        </a:spcBef>
                        <a:spcAft>
                          <a:spcPts val="0"/>
                        </a:spcAft>
                        <a:buClr>
                          <a:schemeClr val="dk1"/>
                        </a:buClr>
                        <a:buSzPts val="1400"/>
                        <a:buFont typeface="Calibri"/>
                        <a:buChar char="-"/>
                      </a:pPr>
                      <a:r>
                        <a:rPr lang="en-CA" sz="1400"/>
                        <a:t> When AFIS was used in a case (#37 and perhaps #38 from 37 to 39)</a:t>
                      </a:r>
                      <a:endParaRPr/>
                    </a:p>
                    <a:p>
                      <a:pPr marL="0" marR="0" lvl="0" indent="-88900" algn="l" rtl="0">
                        <a:spcBef>
                          <a:spcPts val="0"/>
                        </a:spcBef>
                        <a:spcAft>
                          <a:spcPts val="0"/>
                        </a:spcAft>
                        <a:buClr>
                          <a:schemeClr val="dk1"/>
                        </a:buClr>
                        <a:buSzPts val="1400"/>
                        <a:buFont typeface="Calibri"/>
                        <a:buChar char="-"/>
                      </a:pPr>
                      <a:r>
                        <a:rPr lang="en-CA" sz="1400"/>
                        <a:t> Age of fingerprint (#46)</a:t>
                      </a:r>
                      <a:endParaRPr/>
                    </a:p>
                    <a:p>
                      <a:pPr marL="0" marR="0" lvl="0" indent="-88900" algn="l" rtl="0">
                        <a:spcBef>
                          <a:spcPts val="0"/>
                        </a:spcBef>
                        <a:spcAft>
                          <a:spcPts val="0"/>
                        </a:spcAft>
                        <a:buClr>
                          <a:schemeClr val="dk1"/>
                        </a:buClr>
                        <a:buSzPts val="1400"/>
                        <a:buFont typeface="Calibri"/>
                        <a:buChar char="-"/>
                      </a:pPr>
                      <a:r>
                        <a:rPr lang="en-CA" sz="1400"/>
                        <a:t> How many points required (#47)</a:t>
                      </a:r>
                      <a:endParaRPr/>
                    </a:p>
                    <a:p>
                      <a:pPr marL="0" marR="0" lvl="0" indent="-88900" algn="l" rtl="0">
                        <a:spcBef>
                          <a:spcPts val="0"/>
                        </a:spcBef>
                        <a:spcAft>
                          <a:spcPts val="0"/>
                        </a:spcAft>
                        <a:buClr>
                          <a:schemeClr val="dk1"/>
                        </a:buClr>
                        <a:buSzPts val="1400"/>
                        <a:buFont typeface="Calibri"/>
                        <a:buChar char="-"/>
                      </a:pPr>
                      <a:r>
                        <a:rPr lang="en-CA" sz="1400"/>
                        <a:t> Probability of people having the same fingerprint (#48)</a:t>
                      </a:r>
                      <a:endParaRPr/>
                    </a:p>
                    <a:p>
                      <a:pPr marL="0" marR="0" lvl="0" indent="-88900" algn="l" rtl="0">
                        <a:spcBef>
                          <a:spcPts val="0"/>
                        </a:spcBef>
                        <a:spcAft>
                          <a:spcPts val="0"/>
                        </a:spcAft>
                        <a:buClr>
                          <a:schemeClr val="dk1"/>
                        </a:buClr>
                        <a:buSzPts val="1400"/>
                        <a:buFont typeface="Calibri"/>
                        <a:buChar char="-"/>
                      </a:pPr>
                      <a:r>
                        <a:rPr lang="en-CA" sz="1400"/>
                        <a:t> What are the types of potential errors in your discipline (#49)</a:t>
                      </a:r>
                      <a:endParaRPr/>
                    </a:p>
                    <a:p>
                      <a:pPr marL="0" marR="0" lvl="0" indent="-88900" algn="l" rtl="0">
                        <a:spcBef>
                          <a:spcPts val="0"/>
                        </a:spcBef>
                        <a:spcAft>
                          <a:spcPts val="0"/>
                        </a:spcAft>
                        <a:buClr>
                          <a:schemeClr val="dk1"/>
                        </a:buClr>
                        <a:buSzPts val="1400"/>
                        <a:buFont typeface="Calibri"/>
                        <a:buChar char="-"/>
                      </a:pPr>
                      <a:r>
                        <a:rPr lang="en-CA" sz="1400"/>
                        <a:t> Have errors occurred in your discipline (#50)</a:t>
                      </a:r>
                      <a:endParaRPr/>
                    </a:p>
                    <a:p>
                      <a:pPr marL="0" marR="0" lvl="0" indent="-88900" algn="l" rtl="0">
                        <a:spcBef>
                          <a:spcPts val="0"/>
                        </a:spcBef>
                        <a:spcAft>
                          <a:spcPts val="0"/>
                        </a:spcAft>
                        <a:buClr>
                          <a:schemeClr val="dk1"/>
                        </a:buClr>
                        <a:buSzPts val="1400"/>
                        <a:buFont typeface="Calibri"/>
                        <a:buChar char="-"/>
                      </a:pPr>
                      <a:r>
                        <a:rPr lang="en-CA" sz="1400"/>
                        <a:t> Are you aware of controversial errors (#51)</a:t>
                      </a:r>
                      <a:endParaRPr sz="1400"/>
                    </a:p>
                  </a:txBody>
                  <a:tcPr marL="91450" marR="91450" marT="45725" marB="45725"/>
                </a:tc>
                <a:tc>
                  <a:txBody>
                    <a:bodyPr/>
                    <a:lstStyle/>
                    <a:p>
                      <a:pPr marL="0" marR="0" lvl="0" indent="0" algn="l" rtl="0">
                        <a:spcBef>
                          <a:spcPts val="0"/>
                        </a:spcBef>
                        <a:spcAft>
                          <a:spcPts val="0"/>
                        </a:spcAft>
                        <a:buNone/>
                      </a:pPr>
                      <a:r>
                        <a:rPr lang="en-CA" sz="1400"/>
                        <a:t>30, 37-39, 47-52</a:t>
                      </a:r>
                      <a:endParaRPr sz="1400"/>
                    </a:p>
                  </a:txBody>
                  <a:tcPr marL="91450" marR="91450" marT="45725" marB="45725"/>
                </a:tc>
                <a:extLst>
                  <a:ext uri="{0D108BD9-81ED-4DB2-BD59-A6C34878D82A}">
                    <a16:rowId xmlns:a16="http://schemas.microsoft.com/office/drawing/2014/main" val="10003"/>
                  </a:ext>
                </a:extLst>
              </a:tr>
              <a:tr h="370850">
                <a:tc gridSpan="3">
                  <a:txBody>
                    <a:bodyPr/>
                    <a:lstStyle/>
                    <a:p>
                      <a:pPr marL="0" marR="0" lvl="0" indent="0" algn="l" rtl="0">
                        <a:spcBef>
                          <a:spcPts val="0"/>
                        </a:spcBef>
                        <a:spcAft>
                          <a:spcPts val="0"/>
                        </a:spcAft>
                        <a:buNone/>
                      </a:pPr>
                      <a:r>
                        <a:rPr lang="en-CA" sz="1400" b="1"/>
                        <a:t>Consult the Guidance Document for the Slide Library.  </a:t>
                      </a:r>
                      <a:endParaRPr/>
                    </a:p>
                    <a:p>
                      <a:pPr marL="0" marR="0" lvl="0" indent="0" algn="l" rtl="0">
                        <a:spcBef>
                          <a:spcPts val="0"/>
                        </a:spcBef>
                        <a:spcAft>
                          <a:spcPts val="0"/>
                        </a:spcAft>
                        <a:buNone/>
                      </a:pPr>
                      <a:r>
                        <a:rPr lang="en-CA" sz="1400" b="1"/>
                        <a:t>Provide Crown with the Roadmap for Court Acceptance of Expert Fingerprint Testimony.</a:t>
                      </a:r>
                      <a:endParaRPr sz="1400" b="1"/>
                    </a:p>
                  </a:txBody>
                  <a:tcPr marL="91450" marR="91450" marT="45725" marB="45725"/>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61" name="Google Shape;61;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2</a:t>
            </a:f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526" y="158077"/>
            <a:ext cx="952885" cy="91477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9" name="Google Shape;269;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20</a:t>
            </a:fld>
            <a:endParaRPr/>
          </a:p>
        </p:txBody>
      </p:sp>
      <p:sp>
        <p:nvSpPr>
          <p:cNvPr id="270" name="Google Shape;270;p26"/>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Fingerprint reagents for nonporous surfaces</a:t>
            </a:r>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271" name="Google Shape;271;p26"/>
          <p:cNvSpPr txBox="1"/>
          <p:nvPr/>
        </p:nvSpPr>
        <p:spPr>
          <a:xfrm>
            <a:off x="495300" y="1653891"/>
            <a:ext cx="8001000" cy="138499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b="1" dirty="0">
                <a:solidFill>
                  <a:schemeClr val="dk1"/>
                </a:solidFill>
                <a:latin typeface="Calibri"/>
                <a:ea typeface="Calibri"/>
                <a:cs typeface="Calibri"/>
                <a:sym typeface="Calibri"/>
              </a:rPr>
              <a:t>Cyanoacrylate Fuming: </a:t>
            </a:r>
            <a:r>
              <a:rPr lang="en-CA" sz="2000" dirty="0">
                <a:solidFill>
                  <a:schemeClr val="dk1"/>
                </a:solidFill>
                <a:latin typeface="Calibri"/>
                <a:ea typeface="Calibri"/>
                <a:cs typeface="Calibri"/>
                <a:sym typeface="Calibri"/>
              </a:rPr>
              <a:t>The fumes of cyanoacrylate (CA) bond with components within the fingerprint residue forming a white layer on the ridges which can be further enhanced by powders or fluorescent dye stains.</a:t>
            </a:r>
            <a:endParaRPr dirty="0"/>
          </a:p>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p:txBody>
      </p:sp>
      <p:pic>
        <p:nvPicPr>
          <p:cNvPr id="272" name="Google Shape;272;p26"/>
          <p:cNvPicPr preferRelativeResize="0"/>
          <p:nvPr/>
        </p:nvPicPr>
        <p:blipFill rotWithShape="1">
          <a:blip r:embed="rId3">
            <a:alphaModFix/>
          </a:blip>
          <a:srcRect l="31224" t="7007" b="11040"/>
          <a:stretch/>
        </p:blipFill>
        <p:spPr>
          <a:xfrm>
            <a:off x="6248400" y="3352800"/>
            <a:ext cx="2237541" cy="2743200"/>
          </a:xfrm>
          <a:prstGeom prst="rect">
            <a:avLst/>
          </a:prstGeom>
          <a:noFill/>
          <a:ln>
            <a:noFill/>
          </a:ln>
        </p:spPr>
      </p:pic>
      <p:pic>
        <p:nvPicPr>
          <p:cNvPr id="273" name="Google Shape;273;p26"/>
          <p:cNvPicPr preferRelativeResize="0"/>
          <p:nvPr/>
        </p:nvPicPr>
        <p:blipFill rotWithShape="1">
          <a:blip r:embed="rId4">
            <a:alphaModFix/>
          </a:blip>
          <a:srcRect t="4646" b="5264"/>
          <a:stretch/>
        </p:blipFill>
        <p:spPr>
          <a:xfrm>
            <a:off x="762000" y="3352800"/>
            <a:ext cx="1812091" cy="2438400"/>
          </a:xfrm>
          <a:prstGeom prst="rect">
            <a:avLst/>
          </a:prstGeom>
          <a:noFill/>
          <a:ln>
            <a:noFill/>
          </a:ln>
        </p:spPr>
      </p:pic>
      <p:pic>
        <p:nvPicPr>
          <p:cNvPr id="274" name="Google Shape;274;p26" descr="Slide#6 - 3"/>
          <p:cNvPicPr preferRelativeResize="0"/>
          <p:nvPr/>
        </p:nvPicPr>
        <p:blipFill rotWithShape="1">
          <a:blip r:embed="rId5">
            <a:alphaModFix/>
          </a:blip>
          <a:srcRect l="5107" t="4347" r="2061" b="5653"/>
          <a:stretch/>
        </p:blipFill>
        <p:spPr>
          <a:xfrm>
            <a:off x="3352800" y="3352800"/>
            <a:ext cx="2057400" cy="2743200"/>
          </a:xfrm>
          <a:prstGeom prst="rect">
            <a:avLst/>
          </a:prstGeom>
          <a:noFill/>
          <a:ln>
            <a:noFill/>
          </a:ln>
        </p:spPr>
      </p:pic>
      <p:sp>
        <p:nvSpPr>
          <p:cNvPr id="275" name="Google Shape;275;p26"/>
          <p:cNvSpPr txBox="1"/>
          <p:nvPr/>
        </p:nvSpPr>
        <p:spPr>
          <a:xfrm>
            <a:off x="990600" y="2968823"/>
            <a:ext cx="1310230"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400">
                <a:solidFill>
                  <a:schemeClr val="dk1"/>
                </a:solidFill>
                <a:latin typeface="Calibri"/>
                <a:ea typeface="Calibri"/>
                <a:cs typeface="Calibri"/>
                <a:sym typeface="Calibri"/>
              </a:rPr>
              <a:t>CA on cartridge</a:t>
            </a:r>
            <a:endParaRPr sz="1400">
              <a:solidFill>
                <a:schemeClr val="dk1"/>
              </a:solidFill>
              <a:latin typeface="Calibri"/>
              <a:ea typeface="Calibri"/>
              <a:cs typeface="Calibri"/>
              <a:sym typeface="Calibri"/>
            </a:endParaRPr>
          </a:p>
        </p:txBody>
      </p:sp>
      <p:sp>
        <p:nvSpPr>
          <p:cNvPr id="276" name="Google Shape;276;p26"/>
          <p:cNvSpPr txBox="1"/>
          <p:nvPr/>
        </p:nvSpPr>
        <p:spPr>
          <a:xfrm>
            <a:off x="3120290" y="2968823"/>
            <a:ext cx="2518510"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400">
                <a:solidFill>
                  <a:schemeClr val="dk1"/>
                </a:solidFill>
                <a:latin typeface="Calibri"/>
                <a:ea typeface="Calibri"/>
                <a:cs typeface="Calibri"/>
                <a:sym typeface="Calibri"/>
              </a:rPr>
              <a:t>CA/ BY40 dyestain on Ziploc bag</a:t>
            </a:r>
            <a:endParaRPr sz="1400">
              <a:solidFill>
                <a:schemeClr val="dk1"/>
              </a:solidFill>
              <a:latin typeface="Calibri"/>
              <a:ea typeface="Calibri"/>
              <a:cs typeface="Calibri"/>
              <a:sym typeface="Calibri"/>
            </a:endParaRPr>
          </a:p>
        </p:txBody>
      </p:sp>
      <p:sp>
        <p:nvSpPr>
          <p:cNvPr id="277" name="Google Shape;277;p26"/>
          <p:cNvSpPr txBox="1"/>
          <p:nvPr/>
        </p:nvSpPr>
        <p:spPr>
          <a:xfrm>
            <a:off x="6092371" y="2968823"/>
            <a:ext cx="2523511"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400">
                <a:solidFill>
                  <a:schemeClr val="dk1"/>
                </a:solidFill>
                <a:latin typeface="Calibri"/>
                <a:ea typeface="Calibri"/>
                <a:cs typeface="Calibri"/>
                <a:sym typeface="Calibri"/>
              </a:rPr>
              <a:t>CA/ R6G dyestain on cellophane</a:t>
            </a:r>
            <a:endParaRPr sz="1400">
              <a:solidFill>
                <a:schemeClr val="dk1"/>
              </a:solidFill>
              <a:latin typeface="Calibri"/>
              <a:ea typeface="Calibri"/>
              <a:cs typeface="Calibri"/>
              <a:sym typeface="Calibri"/>
            </a:endParaRPr>
          </a:p>
        </p:txBody>
      </p:sp>
      <p:sp>
        <p:nvSpPr>
          <p:cNvPr id="278" name="Google Shape;278;p26"/>
          <p:cNvSpPr txBox="1"/>
          <p:nvPr/>
        </p:nvSpPr>
        <p:spPr>
          <a:xfrm>
            <a:off x="2176045" y="6192117"/>
            <a:ext cx="4495800" cy="21544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800">
                <a:solidFill>
                  <a:schemeClr val="dk1"/>
                </a:solidFill>
                <a:latin typeface="Calibri"/>
                <a:ea typeface="Calibri"/>
                <a:cs typeface="Calibri"/>
                <a:sym typeface="Calibri"/>
              </a:rPr>
              <a:t>Images provided by RCMP Forensic Identification Services.</a:t>
            </a:r>
            <a:endParaRPr sz="8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5" name="Google Shape;285;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21</a:t>
            </a:fld>
            <a:endParaRPr/>
          </a:p>
        </p:txBody>
      </p:sp>
      <p:sp>
        <p:nvSpPr>
          <p:cNvPr id="286" name="Google Shape;286;p27"/>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Fingerprint reagents for nonporous surfaces</a:t>
            </a:r>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287" name="Google Shape;287;p27"/>
          <p:cNvSpPr txBox="1"/>
          <p:nvPr/>
        </p:nvSpPr>
        <p:spPr>
          <a:xfrm>
            <a:off x="533400" y="1806476"/>
            <a:ext cx="8001000" cy="20005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b="1">
                <a:solidFill>
                  <a:schemeClr val="dk1"/>
                </a:solidFill>
                <a:latin typeface="Calibri"/>
                <a:ea typeface="Calibri"/>
                <a:cs typeface="Calibri"/>
                <a:sym typeface="Calibri"/>
              </a:rPr>
              <a:t>Vacuum Metal Deposition: </a:t>
            </a:r>
            <a:r>
              <a:rPr lang="en-CA" sz="2000">
                <a:solidFill>
                  <a:schemeClr val="dk1"/>
                </a:solidFill>
                <a:latin typeface="Calibri"/>
                <a:ea typeface="Calibri"/>
                <a:cs typeface="Calibri"/>
                <a:sym typeface="Calibri"/>
              </a:rPr>
              <a:t>Under vacuum gold vapour deposits onto the surface being examined.  Gold forms a thin coating on the surface but is absorbed by the oily residue of the fingerprint.  Zinc vapour condenses onto the exposed gold layer creating contrast.</a:t>
            </a:r>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288" name="Google Shape;288;p27"/>
          <p:cNvSpPr txBox="1"/>
          <p:nvPr/>
        </p:nvSpPr>
        <p:spPr>
          <a:xfrm>
            <a:off x="2514600" y="5943600"/>
            <a:ext cx="3810000" cy="21544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800">
                <a:solidFill>
                  <a:schemeClr val="dk1"/>
                </a:solidFill>
                <a:latin typeface="Calibri"/>
                <a:ea typeface="Calibri"/>
                <a:cs typeface="Calibri"/>
                <a:sym typeface="Calibri"/>
              </a:rPr>
              <a:t>Images provided by RCMP Forensic Identification Services</a:t>
            </a:r>
            <a:endParaRPr sz="800">
              <a:solidFill>
                <a:schemeClr val="dk1"/>
              </a:solidFill>
              <a:latin typeface="Calibri"/>
              <a:ea typeface="Calibri"/>
              <a:cs typeface="Calibri"/>
              <a:sym typeface="Calibri"/>
            </a:endParaRPr>
          </a:p>
        </p:txBody>
      </p:sp>
      <p:pic>
        <p:nvPicPr>
          <p:cNvPr id="289" name="Google Shape;289;p27" descr="_RJL4563b.jpg"/>
          <p:cNvPicPr preferRelativeResize="0"/>
          <p:nvPr/>
        </p:nvPicPr>
        <p:blipFill rotWithShape="1">
          <a:blip r:embed="rId3">
            <a:alphaModFix/>
          </a:blip>
          <a:srcRect/>
          <a:stretch/>
        </p:blipFill>
        <p:spPr>
          <a:xfrm rot="10800000">
            <a:off x="914401" y="3505200"/>
            <a:ext cx="3276601" cy="2361315"/>
          </a:xfrm>
          <a:prstGeom prst="rect">
            <a:avLst/>
          </a:prstGeom>
          <a:noFill/>
          <a:ln w="9525" cap="flat" cmpd="sng">
            <a:solidFill>
              <a:schemeClr val="lt2"/>
            </a:solidFill>
            <a:prstDash val="solid"/>
            <a:miter lim="800000"/>
            <a:headEnd type="none" w="sm" len="sm"/>
            <a:tailEnd type="none" w="sm" len="sm"/>
          </a:ln>
        </p:spPr>
      </p:pic>
      <p:sp>
        <p:nvSpPr>
          <p:cNvPr id="290" name="Google Shape;290;p27"/>
          <p:cNvSpPr txBox="1"/>
          <p:nvPr/>
        </p:nvSpPr>
        <p:spPr>
          <a:xfrm>
            <a:off x="1371600" y="3200400"/>
            <a:ext cx="2433358"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400">
                <a:solidFill>
                  <a:schemeClr val="dk1"/>
                </a:solidFill>
                <a:latin typeface="Calibri"/>
                <a:ea typeface="Calibri"/>
                <a:cs typeface="Calibri"/>
                <a:sym typeface="Calibri"/>
              </a:rPr>
              <a:t>CA/VMD on polymer banknote</a:t>
            </a:r>
            <a:endParaRPr sz="1400">
              <a:solidFill>
                <a:schemeClr val="dk1"/>
              </a:solidFill>
              <a:latin typeface="Calibri"/>
              <a:ea typeface="Calibri"/>
              <a:cs typeface="Calibri"/>
              <a:sym typeface="Calibri"/>
            </a:endParaRPr>
          </a:p>
        </p:txBody>
      </p:sp>
      <p:sp>
        <p:nvSpPr>
          <p:cNvPr id="291" name="Google Shape;291;p27"/>
          <p:cNvSpPr txBox="1"/>
          <p:nvPr/>
        </p:nvSpPr>
        <p:spPr>
          <a:xfrm>
            <a:off x="5562600" y="3200400"/>
            <a:ext cx="1712328"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400">
                <a:solidFill>
                  <a:schemeClr val="dk1"/>
                </a:solidFill>
                <a:latin typeface="Calibri"/>
                <a:ea typeface="Calibri"/>
                <a:cs typeface="Calibri"/>
                <a:sym typeface="Calibri"/>
              </a:rPr>
              <a:t>VMD on garbage bag</a:t>
            </a:r>
            <a:endParaRPr sz="1400">
              <a:solidFill>
                <a:schemeClr val="dk1"/>
              </a:solidFill>
              <a:latin typeface="Calibri"/>
              <a:ea typeface="Calibri"/>
              <a:cs typeface="Calibri"/>
              <a:sym typeface="Calibri"/>
            </a:endParaRPr>
          </a:p>
        </p:txBody>
      </p:sp>
      <p:pic>
        <p:nvPicPr>
          <p:cNvPr id="292" name="Google Shape;292;p27" descr="C:\Users\000099~1\AppData\Local\Temp\1\XPgrpwise\RJL_6304 black bag print.JPG"/>
          <p:cNvPicPr preferRelativeResize="0"/>
          <p:nvPr/>
        </p:nvPicPr>
        <p:blipFill rotWithShape="1">
          <a:blip r:embed="rId4">
            <a:alphaModFix/>
          </a:blip>
          <a:srcRect/>
          <a:stretch/>
        </p:blipFill>
        <p:spPr>
          <a:xfrm rot="-5400000">
            <a:off x="5238750" y="2914651"/>
            <a:ext cx="2362199" cy="3543298"/>
          </a:xfrm>
          <a:prstGeom prst="rect">
            <a:avLst/>
          </a:prstGeom>
          <a:noFill/>
          <a:ln>
            <a:noFill/>
          </a:ln>
        </p:spPr>
      </p:pic>
      <p:sp>
        <p:nvSpPr>
          <p:cNvPr id="293" name="Google Shape;293;p27"/>
          <p:cNvSpPr txBox="1"/>
          <p:nvPr/>
        </p:nvSpPr>
        <p:spPr>
          <a:xfrm>
            <a:off x="1447800" y="4114800"/>
            <a:ext cx="6711324"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3200">
                <a:solidFill>
                  <a:srgbClr val="FF0000"/>
                </a:solidFill>
                <a:latin typeface="Calibri"/>
                <a:ea typeface="Calibri"/>
                <a:cs typeface="Calibri"/>
                <a:sym typeface="Calibri"/>
              </a:rPr>
              <a:t>Insert image relating to your case HERE</a:t>
            </a:r>
            <a:endParaRPr sz="3200">
              <a:solidFill>
                <a:srgbClr val="FF000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300" name="Google Shape;300;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22</a:t>
            </a:fld>
            <a:endParaRPr/>
          </a:p>
        </p:txBody>
      </p:sp>
      <p:sp>
        <p:nvSpPr>
          <p:cNvPr id="301" name="Google Shape;301;p28"/>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Fingerprint reagents for porous surfaces</a:t>
            </a:r>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302" name="Google Shape;302;p28"/>
          <p:cNvSpPr txBox="1"/>
          <p:nvPr/>
        </p:nvSpPr>
        <p:spPr>
          <a:xfrm>
            <a:off x="533400" y="1806477"/>
            <a:ext cx="8001000" cy="169277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b="1">
                <a:solidFill>
                  <a:schemeClr val="dk1"/>
                </a:solidFill>
                <a:latin typeface="Calibri"/>
                <a:ea typeface="Calibri"/>
                <a:cs typeface="Calibri"/>
                <a:sym typeface="Calibri"/>
              </a:rPr>
              <a:t>Amino Acid Reagents: </a:t>
            </a:r>
            <a:r>
              <a:rPr lang="en-CA" sz="2000">
                <a:solidFill>
                  <a:schemeClr val="dk1"/>
                </a:solidFill>
                <a:latin typeface="Calibri"/>
                <a:ea typeface="Calibri"/>
                <a:cs typeface="Calibri"/>
                <a:sym typeface="Calibri"/>
              </a:rPr>
              <a:t>Pores on the friction ridges of the skin secrete amino acids in sweat which can be detected by a variety of reagents such as ninhydrin, DFO or IND-Zinc.</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303" name="Google Shape;303;p28"/>
          <p:cNvSpPr txBox="1"/>
          <p:nvPr/>
        </p:nvSpPr>
        <p:spPr>
          <a:xfrm>
            <a:off x="1371600" y="2968823"/>
            <a:ext cx="2505686"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1400">
                <a:solidFill>
                  <a:schemeClr val="dk1"/>
                </a:solidFill>
                <a:latin typeface="Calibri"/>
                <a:ea typeface="Calibri"/>
                <a:cs typeface="Calibri"/>
                <a:sym typeface="Calibri"/>
              </a:rPr>
              <a:t>IND-Zn on paper (ambient light)</a:t>
            </a:r>
            <a:endParaRPr sz="1400">
              <a:solidFill>
                <a:schemeClr val="dk1"/>
              </a:solidFill>
              <a:latin typeface="Calibri"/>
              <a:ea typeface="Calibri"/>
              <a:cs typeface="Calibri"/>
              <a:sym typeface="Calibri"/>
            </a:endParaRPr>
          </a:p>
        </p:txBody>
      </p:sp>
      <p:sp>
        <p:nvSpPr>
          <p:cNvPr id="304" name="Google Shape;304;p28"/>
          <p:cNvSpPr txBox="1"/>
          <p:nvPr/>
        </p:nvSpPr>
        <p:spPr>
          <a:xfrm>
            <a:off x="5257800" y="2968823"/>
            <a:ext cx="2581989"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400">
                <a:solidFill>
                  <a:schemeClr val="dk1"/>
                </a:solidFill>
                <a:latin typeface="Calibri"/>
                <a:ea typeface="Calibri"/>
                <a:cs typeface="Calibri"/>
                <a:sym typeface="Calibri"/>
              </a:rPr>
              <a:t>IND-Zinc on paper (fluorescence)</a:t>
            </a:r>
            <a:endParaRPr sz="1400">
              <a:solidFill>
                <a:schemeClr val="dk1"/>
              </a:solidFill>
              <a:latin typeface="Calibri"/>
              <a:ea typeface="Calibri"/>
              <a:cs typeface="Calibri"/>
              <a:sym typeface="Calibri"/>
            </a:endParaRPr>
          </a:p>
        </p:txBody>
      </p:sp>
      <p:sp>
        <p:nvSpPr>
          <p:cNvPr id="305" name="Google Shape;305;p28"/>
          <p:cNvSpPr txBox="1"/>
          <p:nvPr/>
        </p:nvSpPr>
        <p:spPr>
          <a:xfrm>
            <a:off x="2057400" y="5804356"/>
            <a:ext cx="4952999" cy="21544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800">
                <a:solidFill>
                  <a:schemeClr val="dk1"/>
                </a:solidFill>
                <a:latin typeface="Calibri"/>
                <a:ea typeface="Calibri"/>
                <a:cs typeface="Calibri"/>
                <a:sym typeface="Calibri"/>
              </a:rPr>
              <a:t>Images provided by Edmonton  Police Services Forensic Identification Services</a:t>
            </a:r>
            <a:endParaRPr sz="800">
              <a:solidFill>
                <a:schemeClr val="dk1"/>
              </a:solidFill>
              <a:latin typeface="Calibri"/>
              <a:ea typeface="Calibri"/>
              <a:cs typeface="Calibri"/>
              <a:sym typeface="Calibri"/>
            </a:endParaRPr>
          </a:p>
        </p:txBody>
      </p:sp>
      <p:pic>
        <p:nvPicPr>
          <p:cNvPr id="306" name="Google Shape;306;p28" descr="F:\CanFRWG\Images\photos\12 Ind Zn Ch on paper.jpg"/>
          <p:cNvPicPr preferRelativeResize="0"/>
          <p:nvPr/>
        </p:nvPicPr>
        <p:blipFill rotWithShape="1">
          <a:blip r:embed="rId3">
            <a:alphaModFix/>
          </a:blip>
          <a:srcRect l="20236" t="17932" r="15011" b="15291"/>
          <a:stretch/>
        </p:blipFill>
        <p:spPr>
          <a:xfrm>
            <a:off x="685800" y="3276600"/>
            <a:ext cx="3657600" cy="2514600"/>
          </a:xfrm>
          <a:prstGeom prst="rect">
            <a:avLst/>
          </a:prstGeom>
          <a:noFill/>
          <a:ln>
            <a:noFill/>
          </a:ln>
        </p:spPr>
      </p:pic>
      <p:pic>
        <p:nvPicPr>
          <p:cNvPr id="307" name="Google Shape;307;p28" descr="F:\CanFRWG\Images\photos\12Ind ZnCh on paper.jpg"/>
          <p:cNvPicPr preferRelativeResize="0"/>
          <p:nvPr/>
        </p:nvPicPr>
        <p:blipFill rotWithShape="1">
          <a:blip r:embed="rId4">
            <a:alphaModFix/>
          </a:blip>
          <a:srcRect/>
          <a:stretch/>
        </p:blipFill>
        <p:spPr>
          <a:xfrm>
            <a:off x="4724400" y="3276600"/>
            <a:ext cx="3772630" cy="2514600"/>
          </a:xfrm>
          <a:prstGeom prst="rect">
            <a:avLst/>
          </a:prstGeom>
          <a:noFill/>
          <a:ln>
            <a:noFill/>
          </a:ln>
        </p:spPr>
      </p:pic>
      <p:sp>
        <p:nvSpPr>
          <p:cNvPr id="308" name="Google Shape;308;p28"/>
          <p:cNvSpPr txBox="1"/>
          <p:nvPr/>
        </p:nvSpPr>
        <p:spPr>
          <a:xfrm>
            <a:off x="1447800" y="4114800"/>
            <a:ext cx="6711324"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3200">
                <a:solidFill>
                  <a:srgbClr val="FF0000"/>
                </a:solidFill>
                <a:latin typeface="Calibri"/>
                <a:ea typeface="Calibri"/>
                <a:cs typeface="Calibri"/>
                <a:sym typeface="Calibri"/>
              </a:rPr>
              <a:t>Insert image relating to your case HERE</a:t>
            </a:r>
            <a:endParaRPr sz="3200">
              <a:solidFill>
                <a:srgbClr val="FF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5" name="Google Shape;315;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23</a:t>
            </a:fld>
            <a:endParaRPr/>
          </a:p>
        </p:txBody>
      </p:sp>
      <p:sp>
        <p:nvSpPr>
          <p:cNvPr id="316" name="Google Shape;316;p29"/>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Forensic Examination</a:t>
            </a:r>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317" name="Google Shape;317;p29"/>
          <p:cNvSpPr txBox="1"/>
          <p:nvPr/>
        </p:nvSpPr>
        <p:spPr>
          <a:xfrm>
            <a:off x="533400" y="1806476"/>
            <a:ext cx="8001000" cy="169277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b="1">
                <a:solidFill>
                  <a:schemeClr val="dk1"/>
                </a:solidFill>
                <a:latin typeface="Calibri"/>
                <a:ea typeface="Calibri"/>
                <a:cs typeface="Calibri"/>
                <a:sym typeface="Calibri"/>
              </a:rPr>
              <a:t>Forensic Light Sources: </a:t>
            </a:r>
            <a:r>
              <a:rPr lang="en-CA" sz="2000">
                <a:solidFill>
                  <a:schemeClr val="dk1"/>
                </a:solidFill>
                <a:latin typeface="Calibri"/>
                <a:ea typeface="Calibri"/>
                <a:cs typeface="Calibri"/>
                <a:sym typeface="Calibri"/>
              </a:rPr>
              <a:t>Forensic Light Sources (FLS) generate coloured light that can be used to visualize fingerprints treated with fluorescent chemicals. Examples of FLS are shown below:</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pic>
        <p:nvPicPr>
          <p:cNvPr id="318" name="Google Shape;318;p29" descr="DSC_0267"/>
          <p:cNvPicPr preferRelativeResize="0"/>
          <p:nvPr/>
        </p:nvPicPr>
        <p:blipFill rotWithShape="1">
          <a:blip r:embed="rId3">
            <a:alphaModFix/>
          </a:blip>
          <a:srcRect l="2403" r="5914"/>
          <a:stretch/>
        </p:blipFill>
        <p:spPr>
          <a:xfrm>
            <a:off x="3352799" y="3530262"/>
            <a:ext cx="2592537" cy="1879937"/>
          </a:xfrm>
          <a:prstGeom prst="rect">
            <a:avLst/>
          </a:prstGeom>
          <a:noFill/>
          <a:ln>
            <a:noFill/>
          </a:ln>
        </p:spPr>
      </p:pic>
      <p:pic>
        <p:nvPicPr>
          <p:cNvPr id="319" name="Google Shape;319;p29"/>
          <p:cNvPicPr preferRelativeResize="0"/>
          <p:nvPr/>
        </p:nvPicPr>
        <p:blipFill rotWithShape="1">
          <a:blip r:embed="rId4">
            <a:alphaModFix/>
          </a:blip>
          <a:srcRect l="7499" r="4999"/>
          <a:stretch/>
        </p:blipFill>
        <p:spPr>
          <a:xfrm>
            <a:off x="6019800" y="3530262"/>
            <a:ext cx="2947833" cy="1879937"/>
          </a:xfrm>
          <a:prstGeom prst="rect">
            <a:avLst/>
          </a:prstGeom>
          <a:noFill/>
          <a:ln>
            <a:noFill/>
          </a:ln>
        </p:spPr>
      </p:pic>
      <p:sp>
        <p:nvSpPr>
          <p:cNvPr id="320" name="Google Shape;320;p29"/>
          <p:cNvSpPr txBox="1"/>
          <p:nvPr/>
        </p:nvSpPr>
        <p:spPr>
          <a:xfrm>
            <a:off x="880038" y="3222486"/>
            <a:ext cx="1405962"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400">
                <a:solidFill>
                  <a:schemeClr val="dk1"/>
                </a:solidFill>
                <a:latin typeface="Calibri"/>
                <a:ea typeface="Calibri"/>
                <a:cs typeface="Calibri"/>
                <a:sym typeface="Calibri"/>
              </a:rPr>
              <a:t>Lamp with filters</a:t>
            </a:r>
            <a:endParaRPr sz="1400">
              <a:solidFill>
                <a:schemeClr val="dk1"/>
              </a:solidFill>
              <a:latin typeface="Calibri"/>
              <a:ea typeface="Calibri"/>
              <a:cs typeface="Calibri"/>
              <a:sym typeface="Calibri"/>
            </a:endParaRPr>
          </a:p>
        </p:txBody>
      </p:sp>
      <p:sp>
        <p:nvSpPr>
          <p:cNvPr id="321" name="Google Shape;321;p29"/>
          <p:cNvSpPr txBox="1"/>
          <p:nvPr/>
        </p:nvSpPr>
        <p:spPr>
          <a:xfrm>
            <a:off x="3945517" y="3225957"/>
            <a:ext cx="1261884"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400">
                <a:solidFill>
                  <a:schemeClr val="dk1"/>
                </a:solidFill>
                <a:latin typeface="Calibri"/>
                <a:ea typeface="Calibri"/>
                <a:cs typeface="Calibri"/>
                <a:sym typeface="Calibri"/>
              </a:rPr>
              <a:t>Hand-held LED</a:t>
            </a:r>
            <a:endParaRPr sz="1400">
              <a:solidFill>
                <a:schemeClr val="dk1"/>
              </a:solidFill>
              <a:latin typeface="Calibri"/>
              <a:ea typeface="Calibri"/>
              <a:cs typeface="Calibri"/>
              <a:sym typeface="Calibri"/>
            </a:endParaRPr>
          </a:p>
        </p:txBody>
      </p:sp>
      <p:sp>
        <p:nvSpPr>
          <p:cNvPr id="322" name="Google Shape;322;p29"/>
          <p:cNvSpPr txBox="1"/>
          <p:nvPr/>
        </p:nvSpPr>
        <p:spPr>
          <a:xfrm>
            <a:off x="7239000" y="3222486"/>
            <a:ext cx="569387"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400">
                <a:solidFill>
                  <a:schemeClr val="dk1"/>
                </a:solidFill>
                <a:latin typeface="Calibri"/>
                <a:ea typeface="Calibri"/>
                <a:cs typeface="Calibri"/>
                <a:sym typeface="Calibri"/>
              </a:rPr>
              <a:t>Laser</a:t>
            </a:r>
            <a:endParaRPr sz="1400">
              <a:solidFill>
                <a:schemeClr val="dk1"/>
              </a:solidFill>
              <a:latin typeface="Calibri"/>
              <a:ea typeface="Calibri"/>
              <a:cs typeface="Calibri"/>
              <a:sym typeface="Calibri"/>
            </a:endParaRPr>
          </a:p>
        </p:txBody>
      </p:sp>
      <p:pic>
        <p:nvPicPr>
          <p:cNvPr id="323" name="Google Shape;323;p29"/>
          <p:cNvPicPr preferRelativeResize="0"/>
          <p:nvPr/>
        </p:nvPicPr>
        <p:blipFill rotWithShape="1">
          <a:blip r:embed="rId5">
            <a:alphaModFix/>
          </a:blip>
          <a:srcRect/>
          <a:stretch/>
        </p:blipFill>
        <p:spPr>
          <a:xfrm>
            <a:off x="154315" y="3530263"/>
            <a:ext cx="3122285" cy="1879937"/>
          </a:xfrm>
          <a:prstGeom prst="rect">
            <a:avLst/>
          </a:prstGeom>
          <a:noFill/>
          <a:ln>
            <a:noFill/>
          </a:ln>
        </p:spPr>
      </p:pic>
      <p:sp>
        <p:nvSpPr>
          <p:cNvPr id="324" name="Google Shape;324;p29"/>
          <p:cNvSpPr txBox="1"/>
          <p:nvPr/>
        </p:nvSpPr>
        <p:spPr>
          <a:xfrm>
            <a:off x="2286000" y="5564930"/>
            <a:ext cx="4800600" cy="21544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800">
                <a:solidFill>
                  <a:schemeClr val="dk1"/>
                </a:solidFill>
                <a:latin typeface="Calibri"/>
                <a:ea typeface="Calibri"/>
                <a:cs typeface="Calibri"/>
                <a:sym typeface="Calibri"/>
              </a:rPr>
              <a:t>Hand-held LED image provided by RCMP Forensic Identification Services</a:t>
            </a:r>
            <a:endParaRPr sz="800">
              <a:solidFill>
                <a:schemeClr val="dk1"/>
              </a:solidFill>
              <a:latin typeface="Calibri"/>
              <a:ea typeface="Calibri"/>
              <a:cs typeface="Calibri"/>
              <a:sym typeface="Calibri"/>
            </a:endParaRPr>
          </a:p>
        </p:txBody>
      </p:sp>
      <p:sp>
        <p:nvSpPr>
          <p:cNvPr id="325" name="Google Shape;325;p29"/>
          <p:cNvSpPr txBox="1"/>
          <p:nvPr/>
        </p:nvSpPr>
        <p:spPr>
          <a:xfrm>
            <a:off x="3516191" y="5410200"/>
            <a:ext cx="2125903" cy="21544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800">
                <a:solidFill>
                  <a:schemeClr val="dk1"/>
                </a:solidFill>
                <a:latin typeface="Calibri"/>
                <a:ea typeface="Calibri"/>
                <a:cs typeface="Calibri"/>
                <a:sym typeface="Calibri"/>
              </a:rPr>
              <a:t>Images obtained from manufactures websites.</a:t>
            </a:r>
            <a:endParaRPr sz="8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0"/>
          <p:cNvSpPr/>
          <p:nvPr/>
        </p:nvSpPr>
        <p:spPr>
          <a:xfrm rot="1081393">
            <a:off x="6373665" y="5538354"/>
            <a:ext cx="91082" cy="76473"/>
          </a:xfrm>
          <a:prstGeom prst="triangle">
            <a:avLst>
              <a:gd name="adj" fmla="val 37931"/>
            </a:avLst>
          </a:prstGeom>
          <a:solidFill>
            <a:srgbClr val="15F7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2" name="Google Shape;332;p30"/>
          <p:cNvSpPr txBox="1"/>
          <p:nvPr/>
        </p:nvSpPr>
        <p:spPr>
          <a:xfrm>
            <a:off x="2251532" y="2438400"/>
            <a:ext cx="6216650" cy="2345055"/>
          </a:xfrm>
          <a:prstGeom prst="rect">
            <a:avLst/>
          </a:prstGeom>
          <a:noFill/>
          <a:ln>
            <a:noFill/>
          </a:ln>
        </p:spPr>
        <p:txBody>
          <a:bodyPr spcFirstLastPara="1" wrap="square" lIns="0" tIns="0" rIns="0" bIns="0" anchor="t" anchorCtr="0">
            <a:noAutofit/>
          </a:bodyPr>
          <a:lstStyle/>
          <a:p>
            <a:pPr marL="0" marR="455930" lvl="0" indent="0" algn="r" rtl="0">
              <a:lnSpc>
                <a:spcPct val="100000"/>
              </a:lnSpc>
              <a:spcBef>
                <a:spcPts val="0"/>
              </a:spcBef>
              <a:spcAft>
                <a:spcPts val="0"/>
              </a:spcAft>
              <a:buNone/>
            </a:pPr>
            <a:r>
              <a:rPr lang="en-CA" sz="1200">
                <a:solidFill>
                  <a:schemeClr val="dk1"/>
                </a:solidFill>
                <a:latin typeface="Arial"/>
                <a:ea typeface="Arial"/>
                <a:cs typeface="Arial"/>
                <a:sym typeface="Arial"/>
              </a:rPr>
              <a:t>Observers eye</a:t>
            </a:r>
            <a:endParaRPr/>
          </a:p>
          <a:p>
            <a:pPr marL="0" marR="393065" lvl="0" indent="0" algn="ctr" rtl="0">
              <a:lnSpc>
                <a:spcPct val="100000"/>
              </a:lnSpc>
              <a:spcBef>
                <a:spcPts val="850"/>
              </a:spcBef>
              <a:spcAft>
                <a:spcPts val="0"/>
              </a:spcAft>
              <a:buNone/>
            </a:pPr>
            <a:r>
              <a:rPr lang="en-CA" sz="1200">
                <a:solidFill>
                  <a:schemeClr val="dk1"/>
                </a:solidFill>
                <a:latin typeface="Arial"/>
                <a:ea typeface="Arial"/>
                <a:cs typeface="Arial"/>
                <a:sym typeface="Arial"/>
              </a:rPr>
              <a:t>Viewing filter</a:t>
            </a:r>
            <a:endParaRPr/>
          </a:p>
          <a:p>
            <a:pPr marL="12700" marR="0" lvl="0" indent="0" algn="l" rtl="0">
              <a:lnSpc>
                <a:spcPct val="100000"/>
              </a:lnSpc>
              <a:spcBef>
                <a:spcPts val="405"/>
              </a:spcBef>
              <a:spcAft>
                <a:spcPts val="0"/>
              </a:spcAft>
              <a:buNone/>
            </a:pPr>
            <a:r>
              <a:rPr lang="en-CA" sz="1200">
                <a:solidFill>
                  <a:schemeClr val="dk1"/>
                </a:solidFill>
                <a:latin typeface="Arial"/>
                <a:ea typeface="Arial"/>
                <a:cs typeface="Arial"/>
                <a:sym typeface="Arial"/>
              </a:rPr>
              <a:t>Light source</a:t>
            </a:r>
            <a:endParaRPr sz="1200">
              <a:solidFill>
                <a:schemeClr val="dk1"/>
              </a:solidFill>
              <a:latin typeface="Arial"/>
              <a:ea typeface="Arial"/>
              <a:cs typeface="Arial"/>
              <a:sym typeface="Arial"/>
            </a:endParaRPr>
          </a:p>
          <a:p>
            <a:pPr marL="0" marR="0" lvl="0" indent="0" algn="l" rtl="0">
              <a:lnSpc>
                <a:spcPct val="100000"/>
              </a:lnSpc>
              <a:spcBef>
                <a:spcPts val="46"/>
              </a:spcBef>
              <a:spcAft>
                <a:spcPts val="0"/>
              </a:spcAft>
              <a:buNone/>
            </a:pPr>
            <a:endParaRPr sz="1700">
              <a:solidFill>
                <a:schemeClr val="dk1"/>
              </a:solidFill>
              <a:latin typeface="Times New Roman"/>
              <a:ea typeface="Times New Roman"/>
              <a:cs typeface="Times New Roman"/>
              <a:sym typeface="Times New Roman"/>
            </a:endParaRPr>
          </a:p>
          <a:p>
            <a:pPr marL="0" marR="1016000" lvl="0" indent="0" algn="r" rtl="0">
              <a:lnSpc>
                <a:spcPct val="100000"/>
              </a:lnSpc>
              <a:spcBef>
                <a:spcPts val="0"/>
              </a:spcBef>
              <a:spcAft>
                <a:spcPts val="0"/>
              </a:spcAft>
              <a:buNone/>
            </a:pPr>
            <a:r>
              <a:rPr lang="en-CA" sz="1200">
                <a:solidFill>
                  <a:schemeClr val="dk1"/>
                </a:solidFill>
                <a:latin typeface="Arial"/>
                <a:ea typeface="Arial"/>
                <a:cs typeface="Arial"/>
                <a:sym typeface="Arial"/>
              </a:rPr>
              <a:t>Fluorescence</a:t>
            </a:r>
            <a:endParaRPr/>
          </a:p>
          <a:p>
            <a:pPr marL="4271645" marR="494665" lvl="0" indent="0" algn="l" rtl="0">
              <a:lnSpc>
                <a:spcPct val="100000"/>
              </a:lnSpc>
              <a:spcBef>
                <a:spcPts val="30"/>
              </a:spcBef>
              <a:spcAft>
                <a:spcPts val="0"/>
              </a:spcAft>
              <a:buNone/>
            </a:pPr>
            <a:r>
              <a:rPr lang="en-CA" sz="1200">
                <a:solidFill>
                  <a:schemeClr val="dk1"/>
                </a:solidFill>
                <a:latin typeface="Arial"/>
                <a:ea typeface="Arial"/>
                <a:cs typeface="Arial"/>
                <a:sym typeface="Arial"/>
              </a:rPr>
              <a:t>(longer wavelength) - transmitted by filter</a:t>
            </a:r>
            <a:endParaRPr/>
          </a:p>
          <a:p>
            <a:pPr marL="179705" marR="4630420" lvl="0" indent="0" algn="l" rtl="0">
              <a:lnSpc>
                <a:spcPct val="102200"/>
              </a:lnSpc>
              <a:spcBef>
                <a:spcPts val="1060"/>
              </a:spcBef>
              <a:spcAft>
                <a:spcPts val="0"/>
              </a:spcAft>
              <a:buNone/>
            </a:pPr>
            <a:r>
              <a:rPr lang="en-CA" sz="1200">
                <a:solidFill>
                  <a:schemeClr val="dk1"/>
                </a:solidFill>
                <a:latin typeface="Arial"/>
                <a:ea typeface="Arial"/>
                <a:cs typeface="Arial"/>
                <a:sym typeface="Arial"/>
              </a:rPr>
              <a:t>Incident light (shorter wavelength)</a:t>
            </a:r>
            <a:endParaRPr sz="1200">
              <a:solidFill>
                <a:schemeClr val="dk1"/>
              </a:solidFill>
              <a:latin typeface="Arial"/>
              <a:ea typeface="Arial"/>
              <a:cs typeface="Arial"/>
              <a:sym typeface="Arial"/>
            </a:endParaRPr>
          </a:p>
          <a:p>
            <a:pPr marL="4876800" marR="0" lvl="0" indent="0" algn="l" rtl="0">
              <a:lnSpc>
                <a:spcPct val="93333"/>
              </a:lnSpc>
              <a:spcBef>
                <a:spcPts val="0"/>
              </a:spcBef>
              <a:spcAft>
                <a:spcPts val="0"/>
              </a:spcAft>
              <a:buNone/>
            </a:pPr>
            <a:r>
              <a:rPr lang="en-CA" sz="1200">
                <a:solidFill>
                  <a:schemeClr val="dk1"/>
                </a:solidFill>
                <a:latin typeface="Arial"/>
                <a:ea typeface="Arial"/>
                <a:cs typeface="Arial"/>
                <a:sym typeface="Arial"/>
              </a:rPr>
              <a:t>Reflected/scattered</a:t>
            </a:r>
            <a:endParaRPr/>
          </a:p>
          <a:p>
            <a:pPr marL="0" marR="1049655" lvl="0" indent="0" algn="r" rtl="0">
              <a:lnSpc>
                <a:spcPct val="100000"/>
              </a:lnSpc>
              <a:spcBef>
                <a:spcPts val="5"/>
              </a:spcBef>
              <a:spcAft>
                <a:spcPts val="0"/>
              </a:spcAft>
              <a:buNone/>
            </a:pPr>
            <a:r>
              <a:rPr lang="en-CA" sz="1200">
                <a:solidFill>
                  <a:schemeClr val="dk1"/>
                </a:solidFill>
                <a:latin typeface="Arial"/>
                <a:ea typeface="Arial"/>
                <a:cs typeface="Arial"/>
                <a:sym typeface="Arial"/>
              </a:rPr>
              <a:t>light</a:t>
            </a:r>
            <a:endParaRPr/>
          </a:p>
        </p:txBody>
      </p:sp>
      <p:sp>
        <p:nvSpPr>
          <p:cNvPr id="333" name="Google Shape;333;p30"/>
          <p:cNvSpPr/>
          <p:nvPr/>
        </p:nvSpPr>
        <p:spPr>
          <a:xfrm>
            <a:off x="6513015" y="2623211"/>
            <a:ext cx="437515" cy="435609"/>
          </a:xfrm>
          <a:custGeom>
            <a:avLst/>
            <a:gdLst/>
            <a:ahLst/>
            <a:cxnLst/>
            <a:rect l="l" t="t" r="r" b="b"/>
            <a:pathLst>
              <a:path w="437515" h="435610" extrusionOk="0">
                <a:moveTo>
                  <a:pt x="218624" y="435064"/>
                </a:moveTo>
                <a:lnTo>
                  <a:pt x="166085" y="428743"/>
                </a:lnTo>
                <a:lnTo>
                  <a:pt x="118151" y="410785"/>
                </a:lnTo>
                <a:lnTo>
                  <a:pt x="76344" y="382703"/>
                </a:lnTo>
                <a:lnTo>
                  <a:pt x="42180" y="346007"/>
                </a:lnTo>
                <a:lnTo>
                  <a:pt x="17179" y="302209"/>
                </a:lnTo>
                <a:lnTo>
                  <a:pt x="2861" y="252819"/>
                </a:lnTo>
                <a:lnTo>
                  <a:pt x="0" y="217532"/>
                </a:lnTo>
                <a:lnTo>
                  <a:pt x="724" y="199690"/>
                </a:lnTo>
                <a:lnTo>
                  <a:pt x="11145" y="148773"/>
                </a:lnTo>
                <a:lnTo>
                  <a:pt x="32753" y="102943"/>
                </a:lnTo>
                <a:lnTo>
                  <a:pt x="64031" y="63711"/>
                </a:lnTo>
                <a:lnTo>
                  <a:pt x="103460" y="32590"/>
                </a:lnTo>
                <a:lnTo>
                  <a:pt x="149520" y="11089"/>
                </a:lnTo>
                <a:lnTo>
                  <a:pt x="200693" y="721"/>
                </a:lnTo>
                <a:lnTo>
                  <a:pt x="218624" y="0"/>
                </a:lnTo>
                <a:lnTo>
                  <a:pt x="236556" y="721"/>
                </a:lnTo>
                <a:lnTo>
                  <a:pt x="287728" y="11089"/>
                </a:lnTo>
                <a:lnTo>
                  <a:pt x="333789" y="32590"/>
                </a:lnTo>
                <a:lnTo>
                  <a:pt x="373217" y="63711"/>
                </a:lnTo>
                <a:lnTo>
                  <a:pt x="404495" y="102943"/>
                </a:lnTo>
                <a:lnTo>
                  <a:pt x="426104" y="148773"/>
                </a:lnTo>
                <a:lnTo>
                  <a:pt x="436524" y="199690"/>
                </a:lnTo>
                <a:lnTo>
                  <a:pt x="437249" y="217532"/>
                </a:lnTo>
                <a:lnTo>
                  <a:pt x="436524" y="235374"/>
                </a:lnTo>
                <a:lnTo>
                  <a:pt x="426104" y="286292"/>
                </a:lnTo>
                <a:lnTo>
                  <a:pt x="404495" y="332123"/>
                </a:lnTo>
                <a:lnTo>
                  <a:pt x="373217" y="371354"/>
                </a:lnTo>
                <a:lnTo>
                  <a:pt x="333789" y="402475"/>
                </a:lnTo>
                <a:lnTo>
                  <a:pt x="287728" y="423975"/>
                </a:lnTo>
                <a:lnTo>
                  <a:pt x="236556" y="434343"/>
                </a:lnTo>
                <a:lnTo>
                  <a:pt x="218624" y="435064"/>
                </a:lnTo>
                <a:close/>
              </a:path>
            </a:pathLst>
          </a:custGeom>
          <a:solidFill>
            <a:srgbClr val="BBE0E3"/>
          </a:solid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4" name="Google Shape;334;p30"/>
          <p:cNvSpPr/>
          <p:nvPr/>
        </p:nvSpPr>
        <p:spPr>
          <a:xfrm>
            <a:off x="5363481" y="2953497"/>
            <a:ext cx="1534795" cy="1473835"/>
          </a:xfrm>
          <a:custGeom>
            <a:avLst/>
            <a:gdLst/>
            <a:ahLst/>
            <a:cxnLst/>
            <a:rect l="l" t="t" r="r" b="b"/>
            <a:pathLst>
              <a:path w="1534795" h="1473835" extrusionOk="0">
                <a:moveTo>
                  <a:pt x="1496629" y="1473648"/>
                </a:moveTo>
                <a:lnTo>
                  <a:pt x="0" y="38998"/>
                </a:lnTo>
                <a:lnTo>
                  <a:pt x="37552" y="0"/>
                </a:lnTo>
                <a:lnTo>
                  <a:pt x="1534185" y="1434650"/>
                </a:lnTo>
                <a:lnTo>
                  <a:pt x="1496629" y="1473648"/>
                </a:lnTo>
                <a:close/>
              </a:path>
            </a:pathLst>
          </a:custGeom>
          <a:solidFill>
            <a:srgbClr val="FF9933"/>
          </a:solid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5" name="Google Shape;335;p30"/>
          <p:cNvSpPr/>
          <p:nvPr/>
        </p:nvSpPr>
        <p:spPr>
          <a:xfrm>
            <a:off x="4655613" y="5529580"/>
            <a:ext cx="218440" cy="109220"/>
          </a:xfrm>
          <a:custGeom>
            <a:avLst/>
            <a:gdLst/>
            <a:ahLst/>
            <a:cxnLst/>
            <a:rect l="l" t="t" r="r" b="b"/>
            <a:pathLst>
              <a:path w="218439" h="109220" extrusionOk="0">
                <a:moveTo>
                  <a:pt x="218021" y="109085"/>
                </a:moveTo>
                <a:lnTo>
                  <a:pt x="0" y="109085"/>
                </a:lnTo>
                <a:lnTo>
                  <a:pt x="0" y="54400"/>
                </a:lnTo>
                <a:lnTo>
                  <a:pt x="22699" y="20991"/>
                </a:lnTo>
                <a:lnTo>
                  <a:pt x="63308" y="4737"/>
                </a:lnTo>
                <a:lnTo>
                  <a:pt x="97812" y="0"/>
                </a:lnTo>
                <a:lnTo>
                  <a:pt x="117745" y="586"/>
                </a:lnTo>
                <a:lnTo>
                  <a:pt x="168637" y="9564"/>
                </a:lnTo>
                <a:lnTo>
                  <a:pt x="203243" y="27239"/>
                </a:lnTo>
                <a:lnTo>
                  <a:pt x="218021" y="109085"/>
                </a:lnTo>
                <a:close/>
              </a:path>
            </a:pathLst>
          </a:custGeom>
          <a:solidFill>
            <a:srgbClr val="FF66CC"/>
          </a:solid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6" name="Google Shape;336;p30"/>
          <p:cNvSpPr/>
          <p:nvPr/>
        </p:nvSpPr>
        <p:spPr>
          <a:xfrm>
            <a:off x="6622643" y="2732578"/>
            <a:ext cx="218440" cy="217804"/>
          </a:xfrm>
          <a:custGeom>
            <a:avLst/>
            <a:gdLst/>
            <a:ahLst/>
            <a:cxnLst/>
            <a:rect l="l" t="t" r="r" b="b"/>
            <a:pathLst>
              <a:path w="218440" h="217805" extrusionOk="0">
                <a:moveTo>
                  <a:pt x="105609" y="217480"/>
                </a:moveTo>
                <a:lnTo>
                  <a:pt x="64366" y="207995"/>
                </a:lnTo>
                <a:lnTo>
                  <a:pt x="30808" y="184311"/>
                </a:lnTo>
                <a:lnTo>
                  <a:pt x="8248" y="149568"/>
                </a:lnTo>
                <a:lnTo>
                  <a:pt x="0" y="106906"/>
                </a:lnTo>
                <a:lnTo>
                  <a:pt x="1215" y="92363"/>
                </a:lnTo>
                <a:lnTo>
                  <a:pt x="15459" y="52871"/>
                </a:lnTo>
                <a:lnTo>
                  <a:pt x="42954" y="22222"/>
                </a:lnTo>
                <a:lnTo>
                  <a:pt x="80302" y="3806"/>
                </a:lnTo>
                <a:lnTo>
                  <a:pt x="108996" y="0"/>
                </a:lnTo>
                <a:lnTo>
                  <a:pt x="114664" y="144"/>
                </a:lnTo>
                <a:lnTo>
                  <a:pt x="155099" y="10271"/>
                </a:lnTo>
                <a:lnTo>
                  <a:pt x="187913" y="34378"/>
                </a:lnTo>
                <a:lnTo>
                  <a:pt x="209915" y="69682"/>
                </a:lnTo>
                <a:lnTo>
                  <a:pt x="217911" y="113401"/>
                </a:lnTo>
                <a:lnTo>
                  <a:pt x="216373" y="127618"/>
                </a:lnTo>
                <a:lnTo>
                  <a:pt x="201481" y="166139"/>
                </a:lnTo>
                <a:lnTo>
                  <a:pt x="173464" y="195949"/>
                </a:lnTo>
                <a:lnTo>
                  <a:pt x="135270" y="213811"/>
                </a:lnTo>
                <a:lnTo>
                  <a:pt x="105609" y="21748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8" name="Google Shape;338;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24</a:t>
            </a:fld>
            <a:endParaRPr/>
          </a:p>
        </p:txBody>
      </p:sp>
      <p:sp>
        <p:nvSpPr>
          <p:cNvPr id="339" name="Google Shape;339;p30"/>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Fluorescence Examination</a:t>
            </a:r>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340" name="Google Shape;340;p30"/>
          <p:cNvSpPr txBox="1"/>
          <p:nvPr/>
        </p:nvSpPr>
        <p:spPr>
          <a:xfrm>
            <a:off x="533400" y="1806476"/>
            <a:ext cx="8001000"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000">
                <a:solidFill>
                  <a:schemeClr val="dk1"/>
                </a:solidFill>
                <a:latin typeface="Calibri"/>
                <a:ea typeface="Calibri"/>
                <a:cs typeface="Calibri"/>
                <a:sym typeface="Calibri"/>
              </a:rPr>
              <a:t>Fluorescent materials absorb specific colours of light and emit different coloured light.</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341" name="Google Shape;341;p30"/>
          <p:cNvSpPr/>
          <p:nvPr/>
        </p:nvSpPr>
        <p:spPr>
          <a:xfrm>
            <a:off x="3563095" y="3172930"/>
            <a:ext cx="1704975" cy="2286000"/>
          </a:xfrm>
          <a:custGeom>
            <a:avLst/>
            <a:gdLst/>
            <a:ahLst/>
            <a:cxnLst/>
            <a:rect l="l" t="t" r="r" b="b"/>
            <a:pathLst>
              <a:path w="1704975" h="2286000" extrusionOk="0">
                <a:moveTo>
                  <a:pt x="0" y="0"/>
                </a:moveTo>
                <a:lnTo>
                  <a:pt x="1704645" y="2285738"/>
                </a:lnTo>
              </a:path>
            </a:pathLst>
          </a:custGeom>
          <a:noFill/>
          <a:ln w="28875"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2" name="Google Shape;342;p30"/>
          <p:cNvSpPr/>
          <p:nvPr/>
        </p:nvSpPr>
        <p:spPr>
          <a:xfrm>
            <a:off x="3507686" y="3281096"/>
            <a:ext cx="1437640" cy="2284095"/>
          </a:xfrm>
          <a:custGeom>
            <a:avLst/>
            <a:gdLst/>
            <a:ahLst/>
            <a:cxnLst/>
            <a:rect l="l" t="t" r="r" b="b"/>
            <a:pathLst>
              <a:path w="1437639" h="2284095" extrusionOk="0">
                <a:moveTo>
                  <a:pt x="0" y="0"/>
                </a:moveTo>
                <a:lnTo>
                  <a:pt x="1437131" y="2283720"/>
                </a:lnTo>
              </a:path>
            </a:pathLst>
          </a:custGeom>
          <a:noFill/>
          <a:ln w="28875"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3" name="Google Shape;343;p30"/>
          <p:cNvSpPr/>
          <p:nvPr/>
        </p:nvSpPr>
        <p:spPr>
          <a:xfrm>
            <a:off x="6458811" y="4678261"/>
            <a:ext cx="1159510" cy="948055"/>
          </a:xfrm>
          <a:custGeom>
            <a:avLst/>
            <a:gdLst/>
            <a:ahLst/>
            <a:cxnLst/>
            <a:rect l="l" t="t" r="r" b="b"/>
            <a:pathLst>
              <a:path w="1159509" h="948054" extrusionOk="0">
                <a:moveTo>
                  <a:pt x="0" y="947624"/>
                </a:moveTo>
                <a:lnTo>
                  <a:pt x="1159001" y="0"/>
                </a:lnTo>
              </a:path>
            </a:pathLst>
          </a:custGeom>
          <a:noFill/>
          <a:ln w="2165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4" name="Google Shape;344;p30"/>
          <p:cNvSpPr txBox="1"/>
          <p:nvPr/>
        </p:nvSpPr>
        <p:spPr>
          <a:xfrm>
            <a:off x="3126738" y="5948239"/>
            <a:ext cx="1865630" cy="1778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CA" sz="1200">
                <a:solidFill>
                  <a:schemeClr val="dk1"/>
                </a:solidFill>
                <a:latin typeface="Arial"/>
                <a:ea typeface="Arial"/>
                <a:cs typeface="Arial"/>
                <a:sym typeface="Arial"/>
              </a:rPr>
              <a:t>Surface under examination</a:t>
            </a:r>
            <a:endParaRPr sz="1200">
              <a:solidFill>
                <a:schemeClr val="dk1"/>
              </a:solidFill>
              <a:latin typeface="Arial"/>
              <a:ea typeface="Arial"/>
              <a:cs typeface="Arial"/>
              <a:sym typeface="Arial"/>
            </a:endParaRPr>
          </a:p>
        </p:txBody>
      </p:sp>
      <p:sp>
        <p:nvSpPr>
          <p:cNvPr id="345" name="Google Shape;345;p30"/>
          <p:cNvSpPr txBox="1"/>
          <p:nvPr/>
        </p:nvSpPr>
        <p:spPr>
          <a:xfrm>
            <a:off x="5586359" y="6003675"/>
            <a:ext cx="2188210" cy="369332"/>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CA" sz="1200">
                <a:solidFill>
                  <a:schemeClr val="dk1"/>
                </a:solidFill>
                <a:latin typeface="Arial"/>
                <a:ea typeface="Arial"/>
                <a:cs typeface="Arial"/>
                <a:sym typeface="Arial"/>
              </a:rPr>
              <a:t>Fingerprint ridges</a:t>
            </a:r>
            <a:endParaRPr sz="1200">
              <a:solidFill>
                <a:schemeClr val="dk1"/>
              </a:solidFill>
              <a:latin typeface="Arial"/>
              <a:ea typeface="Arial"/>
              <a:cs typeface="Arial"/>
              <a:sym typeface="Arial"/>
            </a:endParaRPr>
          </a:p>
          <a:p>
            <a:pPr marL="12700" marR="0" lvl="0" indent="0" algn="l" rtl="0">
              <a:lnSpc>
                <a:spcPct val="100000"/>
              </a:lnSpc>
              <a:spcBef>
                <a:spcPts val="5"/>
              </a:spcBef>
              <a:spcAft>
                <a:spcPts val="0"/>
              </a:spcAft>
              <a:buNone/>
            </a:pPr>
            <a:r>
              <a:rPr lang="en-CA" sz="1200">
                <a:solidFill>
                  <a:schemeClr val="dk1"/>
                </a:solidFill>
                <a:latin typeface="Arial"/>
                <a:ea typeface="Arial"/>
                <a:cs typeface="Arial"/>
                <a:sym typeface="Arial"/>
              </a:rPr>
              <a:t>(containing fluorescent material)</a:t>
            </a:r>
            <a:endParaRPr sz="1200">
              <a:solidFill>
                <a:schemeClr val="dk1"/>
              </a:solidFill>
              <a:latin typeface="Arial"/>
              <a:ea typeface="Arial"/>
              <a:cs typeface="Arial"/>
              <a:sym typeface="Arial"/>
            </a:endParaRPr>
          </a:p>
        </p:txBody>
      </p:sp>
      <p:sp>
        <p:nvSpPr>
          <p:cNvPr id="346" name="Google Shape;346;p30"/>
          <p:cNvSpPr/>
          <p:nvPr/>
        </p:nvSpPr>
        <p:spPr>
          <a:xfrm>
            <a:off x="6312453" y="2570957"/>
            <a:ext cx="813435" cy="542290"/>
          </a:xfrm>
          <a:custGeom>
            <a:avLst/>
            <a:gdLst/>
            <a:ahLst/>
            <a:cxnLst/>
            <a:rect l="l" t="t" r="r" b="b"/>
            <a:pathLst>
              <a:path w="813434" h="542289" extrusionOk="0">
                <a:moveTo>
                  <a:pt x="499577" y="73468"/>
                </a:moveTo>
                <a:lnTo>
                  <a:pt x="434175" y="45935"/>
                </a:lnTo>
                <a:lnTo>
                  <a:pt x="369765" y="24846"/>
                </a:lnTo>
                <a:lnTo>
                  <a:pt x="307351" y="10177"/>
                </a:lnTo>
                <a:lnTo>
                  <a:pt x="247940" y="1903"/>
                </a:lnTo>
                <a:lnTo>
                  <a:pt x="192537" y="0"/>
                </a:lnTo>
                <a:lnTo>
                  <a:pt x="166653" y="1430"/>
                </a:lnTo>
                <a:lnTo>
                  <a:pt x="119150" y="9038"/>
                </a:lnTo>
                <a:lnTo>
                  <a:pt x="78169" y="22957"/>
                </a:lnTo>
                <a:lnTo>
                  <a:pt x="44718" y="43162"/>
                </a:lnTo>
                <a:lnTo>
                  <a:pt x="10860" y="85205"/>
                </a:lnTo>
                <a:lnTo>
                  <a:pt x="0" y="138039"/>
                </a:lnTo>
                <a:lnTo>
                  <a:pt x="1622" y="157064"/>
                </a:lnTo>
                <a:lnTo>
                  <a:pt x="12265" y="196644"/>
                </a:lnTo>
                <a:lnTo>
                  <a:pt x="32251" y="237607"/>
                </a:lnTo>
                <a:lnTo>
                  <a:pt x="60958" y="279164"/>
                </a:lnTo>
                <a:lnTo>
                  <a:pt x="97763" y="320526"/>
                </a:lnTo>
                <a:lnTo>
                  <a:pt x="142043" y="360905"/>
                </a:lnTo>
                <a:lnTo>
                  <a:pt x="193175" y="399513"/>
                </a:lnTo>
                <a:lnTo>
                  <a:pt x="250535" y="435561"/>
                </a:lnTo>
                <a:lnTo>
                  <a:pt x="313502" y="468260"/>
                </a:lnTo>
                <a:lnTo>
                  <a:pt x="378904" y="495793"/>
                </a:lnTo>
                <a:lnTo>
                  <a:pt x="443314" y="516882"/>
                </a:lnTo>
                <a:lnTo>
                  <a:pt x="505728" y="531551"/>
                </a:lnTo>
                <a:lnTo>
                  <a:pt x="565140" y="539825"/>
                </a:lnTo>
                <a:lnTo>
                  <a:pt x="620542" y="541728"/>
                </a:lnTo>
                <a:lnTo>
                  <a:pt x="646426" y="540298"/>
                </a:lnTo>
                <a:lnTo>
                  <a:pt x="693930" y="532690"/>
                </a:lnTo>
                <a:lnTo>
                  <a:pt x="734910" y="518771"/>
                </a:lnTo>
                <a:lnTo>
                  <a:pt x="768361" y="498566"/>
                </a:lnTo>
                <a:lnTo>
                  <a:pt x="802219" y="456523"/>
                </a:lnTo>
                <a:lnTo>
                  <a:pt x="813078" y="403689"/>
                </a:lnTo>
                <a:lnTo>
                  <a:pt x="811455" y="384664"/>
                </a:lnTo>
                <a:lnTo>
                  <a:pt x="800812" y="345084"/>
                </a:lnTo>
                <a:lnTo>
                  <a:pt x="780826" y="304121"/>
                </a:lnTo>
                <a:lnTo>
                  <a:pt x="752119" y="262564"/>
                </a:lnTo>
                <a:lnTo>
                  <a:pt x="715314" y="221202"/>
                </a:lnTo>
                <a:lnTo>
                  <a:pt x="671034" y="180823"/>
                </a:lnTo>
                <a:lnTo>
                  <a:pt x="619903" y="142215"/>
                </a:lnTo>
                <a:lnTo>
                  <a:pt x="562543" y="106167"/>
                </a:lnTo>
                <a:lnTo>
                  <a:pt x="499577" y="73468"/>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7" name="Google Shape;347;p30"/>
          <p:cNvSpPr/>
          <p:nvPr/>
        </p:nvSpPr>
        <p:spPr>
          <a:xfrm>
            <a:off x="6353162" y="3117644"/>
            <a:ext cx="52705" cy="64769"/>
          </a:xfrm>
          <a:custGeom>
            <a:avLst/>
            <a:gdLst/>
            <a:ahLst/>
            <a:cxnLst/>
            <a:rect l="l" t="t" r="r" b="b"/>
            <a:pathLst>
              <a:path w="52704" h="64769" extrusionOk="0">
                <a:moveTo>
                  <a:pt x="52636" y="64452"/>
                </a:moveTo>
                <a:lnTo>
                  <a:pt x="0" y="40583"/>
                </a:lnTo>
                <a:lnTo>
                  <a:pt x="50239" y="0"/>
                </a:lnTo>
                <a:lnTo>
                  <a:pt x="52636" y="64452"/>
                </a:lnTo>
                <a:close/>
              </a:path>
            </a:pathLst>
          </a:custGeom>
          <a:solidFill>
            <a:srgbClr val="FF993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8" name="Google Shape;348;p30"/>
          <p:cNvSpPr/>
          <p:nvPr/>
        </p:nvSpPr>
        <p:spPr>
          <a:xfrm>
            <a:off x="5085444" y="3717360"/>
            <a:ext cx="54610" cy="64135"/>
          </a:xfrm>
          <a:custGeom>
            <a:avLst/>
            <a:gdLst/>
            <a:ahLst/>
            <a:cxnLst/>
            <a:rect l="l" t="t" r="r" b="b"/>
            <a:pathLst>
              <a:path w="54610" h="64135" extrusionOk="0">
                <a:moveTo>
                  <a:pt x="0" y="64072"/>
                </a:moveTo>
                <a:lnTo>
                  <a:pt x="7416" y="0"/>
                </a:lnTo>
                <a:lnTo>
                  <a:pt x="54336" y="44366"/>
                </a:lnTo>
                <a:lnTo>
                  <a:pt x="0" y="64072"/>
                </a:lnTo>
                <a:close/>
              </a:path>
            </a:pathLst>
          </a:custGeom>
          <a:solidFill>
            <a:srgbClr val="FF993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9" name="Google Shape;349;p30"/>
          <p:cNvSpPr/>
          <p:nvPr/>
        </p:nvSpPr>
        <p:spPr>
          <a:xfrm>
            <a:off x="4983249" y="4031057"/>
            <a:ext cx="1384935" cy="1595120"/>
          </a:xfrm>
          <a:custGeom>
            <a:avLst/>
            <a:gdLst/>
            <a:ahLst/>
            <a:cxnLst/>
            <a:rect l="l" t="t" r="r" b="b"/>
            <a:pathLst>
              <a:path w="1384935" h="1595120" extrusionOk="0">
                <a:moveTo>
                  <a:pt x="0" y="1594828"/>
                </a:moveTo>
                <a:lnTo>
                  <a:pt x="1384661" y="0"/>
                </a:lnTo>
              </a:path>
            </a:pathLst>
          </a:custGeom>
          <a:noFill/>
          <a:ln w="2165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0" name="Google Shape;350;p30"/>
          <p:cNvSpPr/>
          <p:nvPr/>
        </p:nvSpPr>
        <p:spPr>
          <a:xfrm>
            <a:off x="5224323" y="5421264"/>
            <a:ext cx="86995" cy="95250"/>
          </a:xfrm>
          <a:custGeom>
            <a:avLst/>
            <a:gdLst/>
            <a:ahLst/>
            <a:cxnLst/>
            <a:rect l="l" t="t" r="r" b="b"/>
            <a:pathLst>
              <a:path w="86995" h="95250" extrusionOk="0">
                <a:moveTo>
                  <a:pt x="86560" y="95254"/>
                </a:moveTo>
                <a:lnTo>
                  <a:pt x="0" y="51656"/>
                </a:lnTo>
                <a:lnTo>
                  <a:pt x="69579" y="0"/>
                </a:lnTo>
                <a:lnTo>
                  <a:pt x="86560" y="95254"/>
                </a:lnTo>
                <a:close/>
              </a:path>
            </a:pathLst>
          </a:custGeom>
          <a:solidFill>
            <a:srgbClr val="00F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1" name="Google Shape;351;p30"/>
          <p:cNvSpPr/>
          <p:nvPr/>
        </p:nvSpPr>
        <p:spPr>
          <a:xfrm>
            <a:off x="6336231" y="3990182"/>
            <a:ext cx="67310" cy="70485"/>
          </a:xfrm>
          <a:custGeom>
            <a:avLst/>
            <a:gdLst/>
            <a:ahLst/>
            <a:cxnLst/>
            <a:rect l="l" t="t" r="r" b="b"/>
            <a:pathLst>
              <a:path w="67310" h="70485" extrusionOk="0">
                <a:moveTo>
                  <a:pt x="49160" y="70295"/>
                </a:moveTo>
                <a:lnTo>
                  <a:pt x="0" y="27801"/>
                </a:lnTo>
                <a:lnTo>
                  <a:pt x="67171" y="0"/>
                </a:lnTo>
                <a:lnTo>
                  <a:pt x="49160" y="70295"/>
                </a:lnTo>
                <a:close/>
              </a:path>
            </a:pathLst>
          </a:custGeom>
          <a:solidFill>
            <a:srgbClr val="00F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2" name="Google Shape;352;p30"/>
          <p:cNvSpPr/>
          <p:nvPr/>
        </p:nvSpPr>
        <p:spPr>
          <a:xfrm>
            <a:off x="7588814" y="4643982"/>
            <a:ext cx="71120" cy="66675"/>
          </a:xfrm>
          <a:custGeom>
            <a:avLst/>
            <a:gdLst/>
            <a:ahLst/>
            <a:cxnLst/>
            <a:rect l="l" t="t" r="r" b="b"/>
            <a:pathLst>
              <a:path w="71120" h="66675" extrusionOk="0">
                <a:moveTo>
                  <a:pt x="41226" y="66231"/>
                </a:moveTo>
                <a:lnTo>
                  <a:pt x="0" y="16032"/>
                </a:lnTo>
                <a:lnTo>
                  <a:pt x="70921" y="0"/>
                </a:lnTo>
                <a:lnTo>
                  <a:pt x="41226" y="66231"/>
                </a:lnTo>
                <a:close/>
              </a:path>
            </a:pathLst>
          </a:custGeom>
          <a:solidFill>
            <a:srgbClr val="00F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3" name="Google Shape;353;p30"/>
          <p:cNvSpPr/>
          <p:nvPr/>
        </p:nvSpPr>
        <p:spPr>
          <a:xfrm>
            <a:off x="3726913" y="3172930"/>
            <a:ext cx="2029460" cy="2343150"/>
          </a:xfrm>
          <a:custGeom>
            <a:avLst/>
            <a:gdLst/>
            <a:ahLst/>
            <a:cxnLst/>
            <a:rect l="l" t="t" r="r" b="b"/>
            <a:pathLst>
              <a:path w="2029460" h="2343150" extrusionOk="0">
                <a:moveTo>
                  <a:pt x="0" y="0"/>
                </a:moveTo>
                <a:lnTo>
                  <a:pt x="2029372" y="2343109"/>
                </a:lnTo>
              </a:path>
            </a:pathLst>
          </a:custGeom>
          <a:noFill/>
          <a:ln w="28875"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4" name="Google Shape;354;p30"/>
          <p:cNvSpPr/>
          <p:nvPr/>
        </p:nvSpPr>
        <p:spPr>
          <a:xfrm>
            <a:off x="3781117" y="3063562"/>
            <a:ext cx="2624455" cy="2512695"/>
          </a:xfrm>
          <a:custGeom>
            <a:avLst/>
            <a:gdLst/>
            <a:ahLst/>
            <a:cxnLst/>
            <a:rect l="l" t="t" r="r" b="b"/>
            <a:pathLst>
              <a:path w="2624454" h="2512695" extrusionOk="0">
                <a:moveTo>
                  <a:pt x="0" y="0"/>
                </a:moveTo>
                <a:lnTo>
                  <a:pt x="2624339" y="2512398"/>
                </a:lnTo>
              </a:path>
            </a:pathLst>
          </a:custGeom>
          <a:noFill/>
          <a:ln w="2885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5" name="Google Shape;355;p30"/>
          <p:cNvSpPr/>
          <p:nvPr/>
        </p:nvSpPr>
        <p:spPr>
          <a:xfrm>
            <a:off x="5109271" y="3762476"/>
            <a:ext cx="758129" cy="1800124"/>
          </a:xfrm>
          <a:custGeom>
            <a:avLst/>
            <a:gdLst/>
            <a:ahLst/>
            <a:cxnLst/>
            <a:rect l="l" t="t" r="r" b="b"/>
            <a:pathLst>
              <a:path w="639445" h="1754504" extrusionOk="0">
                <a:moveTo>
                  <a:pt x="638865" y="1754031"/>
                </a:moveTo>
                <a:lnTo>
                  <a:pt x="0" y="0"/>
                </a:lnTo>
              </a:path>
            </a:pathLst>
          </a:custGeom>
          <a:noFill/>
          <a:ln w="14450" cap="flat" cmpd="sng">
            <a:solidFill>
              <a:srgbClr val="FF9933"/>
            </a:solidFill>
            <a:prstDash val="lgDash"/>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6" name="Google Shape;356;p30"/>
          <p:cNvSpPr/>
          <p:nvPr/>
        </p:nvSpPr>
        <p:spPr>
          <a:xfrm>
            <a:off x="5310883" y="3161411"/>
            <a:ext cx="1073150" cy="2355215"/>
          </a:xfrm>
          <a:custGeom>
            <a:avLst/>
            <a:gdLst/>
            <a:ahLst/>
            <a:cxnLst/>
            <a:rect l="l" t="t" r="r" b="b"/>
            <a:pathLst>
              <a:path w="1073150" h="2355215" extrusionOk="0">
                <a:moveTo>
                  <a:pt x="0" y="2355106"/>
                </a:moveTo>
                <a:lnTo>
                  <a:pt x="1072586" y="0"/>
                </a:lnTo>
              </a:path>
            </a:pathLst>
          </a:custGeom>
          <a:noFill/>
          <a:ln w="14450" cap="flat" cmpd="sng">
            <a:solidFill>
              <a:srgbClr val="FF9933"/>
            </a:solidFill>
            <a:prstDash val="lgDash"/>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7" name="Google Shape;357;p30"/>
          <p:cNvSpPr/>
          <p:nvPr/>
        </p:nvSpPr>
        <p:spPr>
          <a:xfrm>
            <a:off x="5748132" y="5512719"/>
            <a:ext cx="218440" cy="109220"/>
          </a:xfrm>
          <a:custGeom>
            <a:avLst/>
            <a:gdLst/>
            <a:ahLst/>
            <a:cxnLst/>
            <a:rect l="l" t="t" r="r" b="b"/>
            <a:pathLst>
              <a:path w="218439" h="109220" extrusionOk="0">
                <a:moveTo>
                  <a:pt x="218021" y="109085"/>
                </a:moveTo>
                <a:lnTo>
                  <a:pt x="0" y="109085"/>
                </a:lnTo>
                <a:lnTo>
                  <a:pt x="0" y="54400"/>
                </a:lnTo>
                <a:lnTo>
                  <a:pt x="22699" y="20991"/>
                </a:lnTo>
                <a:lnTo>
                  <a:pt x="63308" y="4737"/>
                </a:lnTo>
                <a:lnTo>
                  <a:pt x="97812" y="0"/>
                </a:lnTo>
                <a:lnTo>
                  <a:pt x="117745" y="586"/>
                </a:lnTo>
                <a:lnTo>
                  <a:pt x="168637" y="9564"/>
                </a:lnTo>
                <a:lnTo>
                  <a:pt x="203243" y="27239"/>
                </a:lnTo>
                <a:lnTo>
                  <a:pt x="218021" y="109085"/>
                </a:lnTo>
                <a:close/>
              </a:path>
            </a:pathLst>
          </a:custGeom>
          <a:solidFill>
            <a:srgbClr val="FF66CC"/>
          </a:solid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8" name="Google Shape;358;p30"/>
          <p:cNvSpPr/>
          <p:nvPr/>
        </p:nvSpPr>
        <p:spPr>
          <a:xfrm>
            <a:off x="5701665" y="5468620"/>
            <a:ext cx="89535" cy="93980"/>
          </a:xfrm>
          <a:custGeom>
            <a:avLst/>
            <a:gdLst/>
            <a:ahLst/>
            <a:cxnLst/>
            <a:rect l="l" t="t" r="r" b="b"/>
            <a:pathLst>
              <a:path w="89535" h="93979" extrusionOk="0">
                <a:moveTo>
                  <a:pt x="89516" y="93763"/>
                </a:moveTo>
                <a:lnTo>
                  <a:pt x="0" y="56574"/>
                </a:lnTo>
                <a:lnTo>
                  <a:pt x="65624" y="0"/>
                </a:lnTo>
                <a:lnTo>
                  <a:pt x="89516" y="93763"/>
                </a:lnTo>
                <a:close/>
              </a:path>
            </a:pathLst>
          </a:custGeom>
          <a:solidFill>
            <a:srgbClr val="00F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9" name="Google Shape;359;p30"/>
          <p:cNvSpPr/>
          <p:nvPr/>
        </p:nvSpPr>
        <p:spPr>
          <a:xfrm>
            <a:off x="5201270" y="5512719"/>
            <a:ext cx="218440" cy="109220"/>
          </a:xfrm>
          <a:custGeom>
            <a:avLst/>
            <a:gdLst/>
            <a:ahLst/>
            <a:cxnLst/>
            <a:rect l="l" t="t" r="r" b="b"/>
            <a:pathLst>
              <a:path w="218439" h="109220" extrusionOk="0">
                <a:moveTo>
                  <a:pt x="218021" y="109085"/>
                </a:moveTo>
                <a:lnTo>
                  <a:pt x="0" y="109085"/>
                </a:lnTo>
                <a:lnTo>
                  <a:pt x="0" y="54400"/>
                </a:lnTo>
                <a:lnTo>
                  <a:pt x="22699" y="20991"/>
                </a:lnTo>
                <a:lnTo>
                  <a:pt x="63308" y="4737"/>
                </a:lnTo>
                <a:lnTo>
                  <a:pt x="97812" y="0"/>
                </a:lnTo>
                <a:lnTo>
                  <a:pt x="117745" y="586"/>
                </a:lnTo>
                <a:lnTo>
                  <a:pt x="168637" y="9564"/>
                </a:lnTo>
                <a:lnTo>
                  <a:pt x="203243" y="27239"/>
                </a:lnTo>
                <a:lnTo>
                  <a:pt x="218021" y="109085"/>
                </a:lnTo>
                <a:close/>
              </a:path>
            </a:pathLst>
          </a:custGeom>
          <a:solidFill>
            <a:srgbClr val="FF66CC"/>
          </a:solid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0" name="Google Shape;360;p30"/>
          <p:cNvSpPr/>
          <p:nvPr/>
        </p:nvSpPr>
        <p:spPr>
          <a:xfrm>
            <a:off x="3125846" y="5621803"/>
            <a:ext cx="4917440" cy="217804"/>
          </a:xfrm>
          <a:custGeom>
            <a:avLst/>
            <a:gdLst/>
            <a:ahLst/>
            <a:cxnLst/>
            <a:rect l="l" t="t" r="r" b="b"/>
            <a:pathLst>
              <a:path w="4917440" h="217804" extrusionOk="0">
                <a:moveTo>
                  <a:pt x="0" y="0"/>
                </a:moveTo>
                <a:lnTo>
                  <a:pt x="4916931" y="0"/>
                </a:lnTo>
                <a:lnTo>
                  <a:pt x="4916931" y="217532"/>
                </a:lnTo>
                <a:lnTo>
                  <a:pt x="0" y="217532"/>
                </a:lnTo>
                <a:lnTo>
                  <a:pt x="0" y="0"/>
                </a:lnTo>
                <a:close/>
              </a:path>
            </a:pathLst>
          </a:custGeom>
          <a:solidFill>
            <a:srgbClr val="D8D8D8"/>
          </a:solid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61" name="Google Shape;361;p30"/>
          <p:cNvCxnSpPr/>
          <p:nvPr/>
        </p:nvCxnSpPr>
        <p:spPr>
          <a:xfrm rot="-5400000">
            <a:off x="3914836" y="5837970"/>
            <a:ext cx="246734" cy="794"/>
          </a:xfrm>
          <a:prstGeom prst="straightConnector1">
            <a:avLst/>
          </a:prstGeom>
          <a:noFill/>
          <a:ln w="9525" cap="flat" cmpd="sng">
            <a:solidFill>
              <a:schemeClr val="dk1"/>
            </a:solidFill>
            <a:prstDash val="solid"/>
            <a:round/>
            <a:headEnd type="none" w="sm" len="sm"/>
            <a:tailEnd type="stealth" w="med" len="med"/>
          </a:ln>
        </p:spPr>
      </p:cxnSp>
      <p:cxnSp>
        <p:nvCxnSpPr>
          <p:cNvPr id="362" name="Google Shape;362;p30"/>
          <p:cNvCxnSpPr/>
          <p:nvPr/>
        </p:nvCxnSpPr>
        <p:spPr>
          <a:xfrm rot="-5400000">
            <a:off x="5524500" y="5676900"/>
            <a:ext cx="457200" cy="228600"/>
          </a:xfrm>
          <a:prstGeom prst="straightConnector1">
            <a:avLst/>
          </a:prstGeom>
          <a:noFill/>
          <a:ln w="9525" cap="flat" cmpd="sng">
            <a:solidFill>
              <a:schemeClr val="dk1"/>
            </a:solidFill>
            <a:prstDash val="solid"/>
            <a:round/>
            <a:headEnd type="none" w="sm" len="sm"/>
            <a:tailEnd type="stealth" w="med" len="med"/>
          </a:ln>
        </p:spPr>
      </p:cxnSp>
      <p:cxnSp>
        <p:nvCxnSpPr>
          <p:cNvPr id="363" name="Google Shape;363;p30"/>
          <p:cNvCxnSpPr/>
          <p:nvPr/>
        </p:nvCxnSpPr>
        <p:spPr>
          <a:xfrm rot="5400000" flipH="1">
            <a:off x="5257801" y="5638801"/>
            <a:ext cx="457198" cy="304800"/>
          </a:xfrm>
          <a:prstGeom prst="straightConnector1">
            <a:avLst/>
          </a:prstGeom>
          <a:noFill/>
          <a:ln w="9525" cap="flat" cmpd="sng">
            <a:solidFill>
              <a:schemeClr val="dk1"/>
            </a:solidFill>
            <a:prstDash val="solid"/>
            <a:round/>
            <a:headEnd type="none" w="sm" len="sm"/>
            <a:tailEnd type="stealth" w="med" len="med"/>
          </a:ln>
        </p:spPr>
      </p:cxnSp>
      <p:sp>
        <p:nvSpPr>
          <p:cNvPr id="364" name="Google Shape;364;p30"/>
          <p:cNvSpPr/>
          <p:nvPr/>
        </p:nvSpPr>
        <p:spPr>
          <a:xfrm rot="8599370">
            <a:off x="4919635" y="5545103"/>
            <a:ext cx="91210" cy="75287"/>
          </a:xfrm>
          <a:prstGeom prst="triangle">
            <a:avLst>
              <a:gd name="adj" fmla="val 50000"/>
            </a:avLst>
          </a:prstGeom>
          <a:solidFill>
            <a:srgbClr val="15F7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5" name="Google Shape;365;p30"/>
          <p:cNvSpPr/>
          <p:nvPr/>
        </p:nvSpPr>
        <p:spPr>
          <a:xfrm>
            <a:off x="3069620" y="2506771"/>
            <a:ext cx="864869" cy="920115"/>
          </a:xfrm>
          <a:custGeom>
            <a:avLst/>
            <a:gdLst/>
            <a:ahLst/>
            <a:cxnLst/>
            <a:rect l="l" t="t" r="r" b="b"/>
            <a:pathLst>
              <a:path w="864870" h="920114" extrusionOk="0">
                <a:moveTo>
                  <a:pt x="395315" y="920037"/>
                </a:moveTo>
                <a:lnTo>
                  <a:pt x="0" y="187391"/>
                </a:lnTo>
                <a:lnTo>
                  <a:pt x="234617" y="0"/>
                </a:lnTo>
                <a:lnTo>
                  <a:pt x="864556" y="545255"/>
                </a:lnTo>
                <a:lnTo>
                  <a:pt x="395315" y="920037"/>
                </a:lnTo>
                <a:close/>
              </a:path>
            </a:pathLst>
          </a:custGeom>
          <a:solidFill>
            <a:srgbClr val="818181"/>
          </a:solid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6" name="Google Shape;366;p30"/>
          <p:cNvSpPr txBox="1"/>
          <p:nvPr/>
        </p:nvSpPr>
        <p:spPr>
          <a:xfrm>
            <a:off x="5913786" y="6705600"/>
            <a:ext cx="3306414" cy="123111"/>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CA" sz="800">
                <a:solidFill>
                  <a:schemeClr val="dk1"/>
                </a:solidFill>
                <a:latin typeface="Calibri"/>
                <a:ea typeface="Calibri"/>
                <a:cs typeface="Calibri"/>
                <a:sym typeface="Calibri"/>
              </a:rPr>
              <a:t>Based on a Diagram  from The Source Book, CAST, Home Office, UK, 2012.</a:t>
            </a:r>
            <a:endParaRPr sz="8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31" descr="http://t2.gstatic.com/images?q=tbn:ANd9GcQwWfr-vNSWepg7piZ-sNnfeEvzkM_aRCPF61I6p5LFdOCnvTGxx7lHXoWG"/>
          <p:cNvPicPr preferRelativeResize="0"/>
          <p:nvPr/>
        </p:nvPicPr>
        <p:blipFill rotWithShape="1">
          <a:blip r:embed="rId3">
            <a:alphaModFix/>
          </a:blip>
          <a:srcRect l="1515" t="3817" b="12182"/>
          <a:stretch/>
        </p:blipFill>
        <p:spPr>
          <a:xfrm>
            <a:off x="2133600" y="2743200"/>
            <a:ext cx="4800600" cy="3249637"/>
          </a:xfrm>
          <a:prstGeom prst="rect">
            <a:avLst/>
          </a:prstGeom>
          <a:noFill/>
          <a:ln>
            <a:noFill/>
          </a:ln>
        </p:spPr>
      </p:pic>
      <p:sp>
        <p:nvSpPr>
          <p:cNvPr id="374" name="Google Shape;374;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25</a:t>
            </a:fld>
            <a:endParaRPr/>
          </a:p>
        </p:txBody>
      </p:sp>
      <p:sp>
        <p:nvSpPr>
          <p:cNvPr id="375" name="Google Shape;375;p31"/>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Fingerprint reagents for porous surfaces</a:t>
            </a:r>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376" name="Google Shape;376;p31"/>
          <p:cNvSpPr txBox="1"/>
          <p:nvPr/>
        </p:nvSpPr>
        <p:spPr>
          <a:xfrm>
            <a:off x="533400" y="1806477"/>
            <a:ext cx="8001000" cy="138499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b="1">
                <a:solidFill>
                  <a:schemeClr val="dk1"/>
                </a:solidFill>
                <a:latin typeface="Calibri"/>
                <a:ea typeface="Calibri"/>
                <a:cs typeface="Calibri"/>
                <a:sym typeface="Calibri"/>
              </a:rPr>
              <a:t>Physical Developer: </a:t>
            </a:r>
            <a:r>
              <a:rPr lang="en-CA" sz="2000">
                <a:solidFill>
                  <a:schemeClr val="dk1"/>
                </a:solidFill>
                <a:latin typeface="Calibri"/>
                <a:ea typeface="Calibri"/>
                <a:cs typeface="Calibri"/>
                <a:sym typeface="Calibri"/>
              </a:rPr>
              <a:t>Physical developer is a water-based solution which deposits silver onto the fingerprint ridges.</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377" name="Google Shape;377;p31"/>
          <p:cNvSpPr txBox="1"/>
          <p:nvPr/>
        </p:nvSpPr>
        <p:spPr>
          <a:xfrm>
            <a:off x="2209800" y="6019800"/>
            <a:ext cx="4495800" cy="21544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800">
                <a:solidFill>
                  <a:schemeClr val="dk1"/>
                </a:solidFill>
                <a:latin typeface="Calibri"/>
                <a:ea typeface="Calibri"/>
                <a:cs typeface="Calibri"/>
                <a:sym typeface="Calibri"/>
              </a:rPr>
              <a:t>Image provided by RCMP Forensic Identification Services.</a:t>
            </a:r>
            <a:endParaRPr sz="800">
              <a:solidFill>
                <a:schemeClr val="dk1"/>
              </a:solidFill>
              <a:latin typeface="Calibri"/>
              <a:ea typeface="Calibri"/>
              <a:cs typeface="Calibri"/>
              <a:sym typeface="Calibri"/>
            </a:endParaRPr>
          </a:p>
        </p:txBody>
      </p:sp>
      <p:sp>
        <p:nvSpPr>
          <p:cNvPr id="378" name="Google Shape;378;p31"/>
          <p:cNvSpPr txBox="1"/>
          <p:nvPr/>
        </p:nvSpPr>
        <p:spPr>
          <a:xfrm>
            <a:off x="1137276" y="4191990"/>
            <a:ext cx="6711324"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3200">
                <a:solidFill>
                  <a:srgbClr val="FF0000"/>
                </a:solidFill>
                <a:latin typeface="Calibri"/>
                <a:ea typeface="Calibri"/>
                <a:cs typeface="Calibri"/>
                <a:sym typeface="Calibri"/>
              </a:rPr>
              <a:t>Insert image relating to your case HERE</a:t>
            </a:r>
            <a:endParaRPr sz="3200">
              <a:solidFill>
                <a:srgbClr val="FF00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32" descr="C:\Users\000099~1\AppData\Local\Temp\1\XPgrpwise\Oilredo_0003_7Y76_8666.jpg"/>
          <p:cNvPicPr preferRelativeResize="0"/>
          <p:nvPr/>
        </p:nvPicPr>
        <p:blipFill rotWithShape="1">
          <a:blip r:embed="rId3">
            <a:alphaModFix/>
          </a:blip>
          <a:srcRect/>
          <a:stretch/>
        </p:blipFill>
        <p:spPr>
          <a:xfrm rot="5400000">
            <a:off x="2895600" y="1981200"/>
            <a:ext cx="3276600" cy="4800600"/>
          </a:xfrm>
          <a:prstGeom prst="rect">
            <a:avLst/>
          </a:prstGeom>
          <a:noFill/>
          <a:ln>
            <a:noFill/>
          </a:ln>
        </p:spPr>
      </p:pic>
      <p:sp>
        <p:nvSpPr>
          <p:cNvPr id="385" name="Google Shape;385;p32"/>
          <p:cNvSpPr txBox="1"/>
          <p:nvPr/>
        </p:nvSpPr>
        <p:spPr>
          <a:xfrm>
            <a:off x="2438401" y="6019800"/>
            <a:ext cx="4038599" cy="21544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800">
                <a:solidFill>
                  <a:schemeClr val="dk1"/>
                </a:solidFill>
                <a:latin typeface="Calibri"/>
                <a:ea typeface="Calibri"/>
                <a:cs typeface="Calibri"/>
                <a:sym typeface="Calibri"/>
              </a:rPr>
              <a:t>Image provided by OPP Forensic Identification Services</a:t>
            </a:r>
            <a:endParaRPr sz="800">
              <a:solidFill>
                <a:schemeClr val="dk1"/>
              </a:solidFill>
              <a:latin typeface="Calibri"/>
              <a:ea typeface="Calibri"/>
              <a:cs typeface="Calibri"/>
              <a:sym typeface="Calibri"/>
            </a:endParaRPr>
          </a:p>
        </p:txBody>
      </p:sp>
      <p:sp>
        <p:nvSpPr>
          <p:cNvPr id="386" name="Google Shape;386;p32"/>
          <p:cNvSpPr txBox="1"/>
          <p:nvPr/>
        </p:nvSpPr>
        <p:spPr>
          <a:xfrm>
            <a:off x="1137276" y="4191990"/>
            <a:ext cx="6711324"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3200">
                <a:solidFill>
                  <a:srgbClr val="FF0000"/>
                </a:solidFill>
                <a:latin typeface="Calibri"/>
                <a:ea typeface="Calibri"/>
                <a:cs typeface="Calibri"/>
                <a:sym typeface="Calibri"/>
              </a:rPr>
              <a:t>Insert image relating to your case HERE</a:t>
            </a:r>
            <a:endParaRPr sz="3200">
              <a:solidFill>
                <a:srgbClr val="FF0000"/>
              </a:solidFill>
              <a:latin typeface="Calibri"/>
              <a:ea typeface="Calibri"/>
              <a:cs typeface="Calibri"/>
              <a:sym typeface="Calibri"/>
            </a:endParaRPr>
          </a:p>
        </p:txBody>
      </p:sp>
      <p:sp>
        <p:nvSpPr>
          <p:cNvPr id="388" name="Google Shape;388;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26</a:t>
            </a:fld>
            <a:endParaRPr/>
          </a:p>
        </p:txBody>
      </p:sp>
      <p:sp>
        <p:nvSpPr>
          <p:cNvPr id="389" name="Google Shape;389;p32"/>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Fingerprint reagents for porous surfaces</a:t>
            </a:r>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390" name="Google Shape;390;p32"/>
          <p:cNvSpPr txBox="1"/>
          <p:nvPr/>
        </p:nvSpPr>
        <p:spPr>
          <a:xfrm>
            <a:off x="533400" y="1806477"/>
            <a:ext cx="8001000" cy="10772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b="1">
                <a:solidFill>
                  <a:schemeClr val="dk1"/>
                </a:solidFill>
                <a:latin typeface="Calibri"/>
                <a:ea typeface="Calibri"/>
                <a:cs typeface="Calibri"/>
                <a:sym typeface="Calibri"/>
              </a:rPr>
              <a:t>Oil Red O: </a:t>
            </a:r>
            <a:r>
              <a:rPr lang="en-CA" sz="2000">
                <a:solidFill>
                  <a:schemeClr val="dk1"/>
                </a:solidFill>
                <a:latin typeface="Calibri"/>
                <a:ea typeface="Calibri"/>
                <a:cs typeface="Calibri"/>
                <a:sym typeface="Calibri"/>
              </a:rPr>
              <a:t>Oil Red O is a water-based solution that stains the fingerprint ridges red.</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p33"/>
          <p:cNvPicPr preferRelativeResize="0"/>
          <p:nvPr/>
        </p:nvPicPr>
        <p:blipFill rotWithShape="1">
          <a:blip r:embed="rId3">
            <a:alphaModFix/>
          </a:blip>
          <a:srcRect l="13483" r="1123"/>
          <a:stretch/>
        </p:blipFill>
        <p:spPr>
          <a:xfrm>
            <a:off x="685800" y="3580760"/>
            <a:ext cx="3294529" cy="2210440"/>
          </a:xfrm>
          <a:prstGeom prst="rect">
            <a:avLst/>
          </a:prstGeom>
          <a:noFill/>
          <a:ln>
            <a:noFill/>
          </a:ln>
        </p:spPr>
      </p:pic>
      <p:pic>
        <p:nvPicPr>
          <p:cNvPr id="397" name="Google Shape;397;p33" descr="Picture1.png"/>
          <p:cNvPicPr preferRelativeResize="0"/>
          <p:nvPr/>
        </p:nvPicPr>
        <p:blipFill rotWithShape="1">
          <a:blip r:embed="rId4">
            <a:alphaModFix/>
          </a:blip>
          <a:srcRect t="11490" b="42550"/>
          <a:stretch/>
        </p:blipFill>
        <p:spPr>
          <a:xfrm>
            <a:off x="4840940" y="3580760"/>
            <a:ext cx="3464859" cy="2211075"/>
          </a:xfrm>
          <a:prstGeom prst="rect">
            <a:avLst/>
          </a:prstGeom>
          <a:noFill/>
          <a:ln>
            <a:noFill/>
          </a:ln>
        </p:spPr>
      </p:pic>
      <p:sp>
        <p:nvSpPr>
          <p:cNvPr id="398" name="Google Shape;398;p33"/>
          <p:cNvSpPr txBox="1"/>
          <p:nvPr/>
        </p:nvSpPr>
        <p:spPr>
          <a:xfrm>
            <a:off x="2362200" y="5804356"/>
            <a:ext cx="4495800" cy="21544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800">
                <a:solidFill>
                  <a:schemeClr val="dk1"/>
                </a:solidFill>
                <a:latin typeface="Calibri"/>
                <a:ea typeface="Calibri"/>
                <a:cs typeface="Calibri"/>
                <a:sym typeface="Calibri"/>
              </a:rPr>
              <a:t>Images provided by RCMP Forensic Identification Services.</a:t>
            </a:r>
            <a:endParaRPr sz="800">
              <a:solidFill>
                <a:schemeClr val="dk1"/>
              </a:solidFill>
              <a:latin typeface="Calibri"/>
              <a:ea typeface="Calibri"/>
              <a:cs typeface="Calibri"/>
              <a:sym typeface="Calibri"/>
            </a:endParaRPr>
          </a:p>
        </p:txBody>
      </p:sp>
      <p:sp>
        <p:nvSpPr>
          <p:cNvPr id="400" name="Google Shape;400;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27</a:t>
            </a:fld>
            <a:endParaRPr/>
          </a:p>
        </p:txBody>
      </p:sp>
      <p:sp>
        <p:nvSpPr>
          <p:cNvPr id="401" name="Google Shape;401;p33"/>
          <p:cNvSpPr txBox="1"/>
          <p:nvPr/>
        </p:nvSpPr>
        <p:spPr>
          <a:xfrm>
            <a:off x="253573" y="975873"/>
            <a:ext cx="8433227" cy="449193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dirty="0">
                <a:solidFill>
                  <a:srgbClr val="0000FF"/>
                </a:solidFill>
                <a:latin typeface="Calibri"/>
                <a:ea typeface="Calibri"/>
                <a:cs typeface="Calibri"/>
                <a:sym typeface="Calibri"/>
              </a:rPr>
              <a:t>Blood enhancement reagents</a:t>
            </a:r>
            <a:endParaRPr dirty="0"/>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402" name="Google Shape;402;p33"/>
          <p:cNvSpPr txBox="1"/>
          <p:nvPr/>
        </p:nvSpPr>
        <p:spPr>
          <a:xfrm>
            <a:off x="353466" y="1498387"/>
            <a:ext cx="8257134" cy="14734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000" dirty="0">
                <a:solidFill>
                  <a:schemeClr val="dk1"/>
                </a:solidFill>
                <a:latin typeface="Calibri"/>
                <a:ea typeface="Calibri"/>
                <a:cs typeface="Calibri"/>
                <a:sym typeface="Calibri"/>
              </a:rPr>
              <a:t>Blood enhancement reagents are chemicals that react with, or stain, bloodstains in order to make latent blood visible, or weak bloodstains easier to observe</a:t>
            </a:r>
            <a:r>
              <a:rPr lang="en-CA" sz="2000" dirty="0" smtClean="0">
                <a:solidFill>
                  <a:schemeClr val="dk1"/>
                </a:solidFill>
                <a:latin typeface="Calibri"/>
                <a:ea typeface="Calibri"/>
                <a:cs typeface="Calibri"/>
                <a:sym typeface="Calibri"/>
              </a:rPr>
              <a:t>.</a:t>
            </a:r>
          </a:p>
          <a:p>
            <a:pPr marL="0" marR="0" lvl="0" indent="0" algn="l" rtl="0">
              <a:spcBef>
                <a:spcPts val="0"/>
              </a:spcBef>
              <a:spcAft>
                <a:spcPts val="0"/>
              </a:spcAft>
              <a:buNone/>
            </a:pPr>
            <a:endParaRPr sz="1000" dirty="0">
              <a:solidFill>
                <a:schemeClr val="dk1"/>
              </a:solidFill>
              <a:latin typeface="Calibri"/>
              <a:ea typeface="Calibri"/>
              <a:cs typeface="Calibri"/>
              <a:sym typeface="Calibri"/>
            </a:endParaRPr>
          </a:p>
          <a:p>
            <a:pPr marL="0" marR="0" lvl="0" indent="0" algn="l" rtl="0">
              <a:spcBef>
                <a:spcPts val="0"/>
              </a:spcBef>
              <a:spcAft>
                <a:spcPts val="0"/>
              </a:spcAft>
              <a:buNone/>
            </a:pPr>
            <a:r>
              <a:rPr lang="en-CA" sz="2000" dirty="0" smtClean="0">
                <a:solidFill>
                  <a:schemeClr val="dk1"/>
                </a:solidFill>
                <a:latin typeface="Calibri"/>
                <a:ea typeface="Calibri"/>
                <a:cs typeface="Calibri"/>
                <a:sym typeface="Calibri"/>
              </a:rPr>
              <a:t>All presumptive blood tests have the potential for false positive reactions and do not confirm the presence of blood.</a:t>
            </a:r>
            <a:endParaRPr sz="2000" dirty="0">
              <a:solidFill>
                <a:schemeClr val="dk1"/>
              </a:solidFill>
              <a:latin typeface="Calibri"/>
              <a:ea typeface="Calibri"/>
              <a:cs typeface="Calibri"/>
              <a:sym typeface="Calibri"/>
            </a:endParaRPr>
          </a:p>
        </p:txBody>
      </p:sp>
      <p:sp>
        <p:nvSpPr>
          <p:cNvPr id="403" name="Google Shape;403;p33"/>
          <p:cNvSpPr txBox="1"/>
          <p:nvPr/>
        </p:nvSpPr>
        <p:spPr>
          <a:xfrm>
            <a:off x="5577102" y="3243208"/>
            <a:ext cx="1992533"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600" dirty="0" err="1">
                <a:solidFill>
                  <a:schemeClr val="dk1"/>
                </a:solidFill>
                <a:latin typeface="Calibri"/>
                <a:ea typeface="Calibri"/>
                <a:cs typeface="Calibri"/>
                <a:sym typeface="Calibri"/>
              </a:rPr>
              <a:t>Amido</a:t>
            </a:r>
            <a:r>
              <a:rPr lang="en-CA" sz="1600" dirty="0">
                <a:solidFill>
                  <a:schemeClr val="dk1"/>
                </a:solidFill>
                <a:latin typeface="Calibri"/>
                <a:ea typeface="Calibri"/>
                <a:cs typeface="Calibri"/>
                <a:sym typeface="Calibri"/>
              </a:rPr>
              <a:t> Black on wood</a:t>
            </a:r>
            <a:endParaRPr sz="1600" dirty="0">
              <a:solidFill>
                <a:schemeClr val="dk1"/>
              </a:solidFill>
              <a:latin typeface="Calibri"/>
              <a:ea typeface="Calibri"/>
              <a:cs typeface="Calibri"/>
              <a:sym typeface="Calibri"/>
            </a:endParaRPr>
          </a:p>
        </p:txBody>
      </p:sp>
      <p:sp>
        <p:nvSpPr>
          <p:cNvPr id="404" name="Google Shape;404;p33"/>
          <p:cNvSpPr txBox="1"/>
          <p:nvPr/>
        </p:nvSpPr>
        <p:spPr>
          <a:xfrm>
            <a:off x="1671440" y="3233739"/>
            <a:ext cx="1323247"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600" dirty="0">
                <a:solidFill>
                  <a:schemeClr val="dk1"/>
                </a:solidFill>
                <a:latin typeface="Calibri"/>
                <a:ea typeface="Calibri"/>
                <a:cs typeface="Calibri"/>
                <a:sym typeface="Calibri"/>
              </a:rPr>
              <a:t>Acid Yellow 7 </a:t>
            </a:r>
            <a:endParaRPr sz="1600" dirty="0">
              <a:solidFill>
                <a:schemeClr val="dk1"/>
              </a:solidFill>
              <a:latin typeface="Calibri"/>
              <a:ea typeface="Calibri"/>
              <a:cs typeface="Calibri"/>
              <a:sym typeface="Calibri"/>
            </a:endParaRPr>
          </a:p>
        </p:txBody>
      </p:sp>
      <p:sp>
        <p:nvSpPr>
          <p:cNvPr id="405" name="Google Shape;405;p33"/>
          <p:cNvSpPr txBox="1"/>
          <p:nvPr/>
        </p:nvSpPr>
        <p:spPr>
          <a:xfrm>
            <a:off x="1447800" y="4114800"/>
            <a:ext cx="6711324"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3200">
                <a:solidFill>
                  <a:srgbClr val="FF0000"/>
                </a:solidFill>
                <a:latin typeface="Calibri"/>
                <a:ea typeface="Calibri"/>
                <a:cs typeface="Calibri"/>
                <a:sym typeface="Calibri"/>
              </a:rPr>
              <a:t>Insert image relating to your case HERE</a:t>
            </a:r>
            <a:endParaRPr sz="3200">
              <a:solidFill>
                <a:srgbClr val="FF0000"/>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2" name="Google Shape;412;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28</a:t>
            </a:fld>
            <a:endParaRPr/>
          </a:p>
        </p:txBody>
      </p:sp>
      <p:sp>
        <p:nvSpPr>
          <p:cNvPr id="413" name="Google Shape;413;p34"/>
          <p:cNvSpPr txBox="1"/>
          <p:nvPr/>
        </p:nvSpPr>
        <p:spPr>
          <a:xfrm>
            <a:off x="381000" y="1014293"/>
            <a:ext cx="8229600" cy="515790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dirty="0">
                <a:solidFill>
                  <a:srgbClr val="0000FF"/>
                </a:solidFill>
                <a:latin typeface="Calibri"/>
                <a:ea typeface="Calibri"/>
                <a:cs typeface="Calibri"/>
                <a:sym typeface="Calibri"/>
              </a:rPr>
              <a:t>Blood enhancement reagents</a:t>
            </a:r>
            <a:endParaRPr dirty="0"/>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414" name="Google Shape;414;p34"/>
          <p:cNvSpPr txBox="1"/>
          <p:nvPr/>
        </p:nvSpPr>
        <p:spPr>
          <a:xfrm>
            <a:off x="495300" y="1622306"/>
            <a:ext cx="8001000" cy="203745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000" dirty="0">
                <a:solidFill>
                  <a:schemeClr val="dk1"/>
                </a:solidFill>
                <a:latin typeface="Calibri"/>
                <a:ea typeface="Calibri"/>
                <a:cs typeface="Calibri"/>
                <a:sym typeface="Calibri"/>
              </a:rPr>
              <a:t>Other reagents react with the </a:t>
            </a:r>
            <a:r>
              <a:rPr lang="en-CA" sz="2000" dirty="0" err="1">
                <a:solidFill>
                  <a:schemeClr val="dk1"/>
                </a:solidFill>
                <a:latin typeface="Calibri"/>
                <a:ea typeface="Calibri"/>
                <a:cs typeface="Calibri"/>
                <a:sym typeface="Calibri"/>
              </a:rPr>
              <a:t>heme</a:t>
            </a:r>
            <a:r>
              <a:rPr lang="en-CA" sz="2000" dirty="0">
                <a:solidFill>
                  <a:schemeClr val="dk1"/>
                </a:solidFill>
                <a:latin typeface="Calibri"/>
                <a:ea typeface="Calibri"/>
                <a:cs typeface="Calibri"/>
                <a:sym typeface="Calibri"/>
              </a:rPr>
              <a:t> portion of a red blood cell to produce a coloured or luminescent product. </a:t>
            </a:r>
            <a:r>
              <a:rPr lang="en-CA" sz="2000" dirty="0" err="1">
                <a:solidFill>
                  <a:schemeClr val="dk1"/>
                </a:solidFill>
                <a:latin typeface="Calibri"/>
                <a:ea typeface="Calibri"/>
                <a:cs typeface="Calibri"/>
                <a:sym typeface="Calibri"/>
              </a:rPr>
              <a:t>Leuco</a:t>
            </a:r>
            <a:r>
              <a:rPr lang="en-CA" sz="2000" dirty="0">
                <a:solidFill>
                  <a:schemeClr val="dk1"/>
                </a:solidFill>
                <a:latin typeface="Calibri"/>
                <a:ea typeface="Calibri"/>
                <a:cs typeface="Calibri"/>
                <a:sym typeface="Calibri"/>
              </a:rPr>
              <a:t> dyes will go from colourless to coloured when they react with blood</a:t>
            </a:r>
            <a:r>
              <a:rPr lang="en-CA" sz="2000" dirty="0" smtClean="0">
                <a:solidFill>
                  <a:schemeClr val="dk1"/>
                </a:solidFill>
                <a:latin typeface="Calibri"/>
                <a:ea typeface="Calibri"/>
                <a:cs typeface="Calibri"/>
                <a:sym typeface="Calibri"/>
              </a:rPr>
              <a:t>.</a:t>
            </a:r>
          </a:p>
          <a:p>
            <a:pPr marL="0" marR="0" lvl="0" indent="0" algn="l" rtl="0">
              <a:spcBef>
                <a:spcPts val="0"/>
              </a:spcBef>
              <a:spcAft>
                <a:spcPts val="0"/>
              </a:spcAft>
              <a:buNone/>
            </a:pPr>
            <a:endParaRPr lang="en-CA" sz="1000" dirty="0" smtClean="0">
              <a:solidFill>
                <a:schemeClr val="dk1"/>
              </a:solidFill>
              <a:latin typeface="Calibri"/>
              <a:ea typeface="Calibri"/>
              <a:cs typeface="Calibri"/>
              <a:sym typeface="Calibri"/>
            </a:endParaRPr>
          </a:p>
          <a:p>
            <a:pPr marL="0" marR="0" lvl="0" indent="0" algn="l" rtl="0">
              <a:spcBef>
                <a:spcPts val="0"/>
              </a:spcBef>
              <a:spcAft>
                <a:spcPts val="0"/>
              </a:spcAft>
              <a:buNone/>
            </a:pPr>
            <a:r>
              <a:rPr lang="en-CA" sz="2000" dirty="0" smtClean="0">
                <a:solidFill>
                  <a:schemeClr val="dk1"/>
                </a:solidFill>
                <a:latin typeface="Calibri"/>
                <a:ea typeface="Calibri"/>
                <a:cs typeface="Calibri"/>
                <a:sym typeface="Calibri"/>
              </a:rPr>
              <a:t>All presumptive blood tests have the potential for false positive reactions and do not confirm the presence of blood.</a:t>
            </a:r>
            <a:endParaRPr sz="2000" dirty="0">
              <a:solidFill>
                <a:schemeClr val="dk1"/>
              </a:solidFill>
              <a:latin typeface="Calibri"/>
              <a:ea typeface="Calibri"/>
              <a:cs typeface="Calibri"/>
              <a:sym typeface="Calibri"/>
            </a:endParaRPr>
          </a:p>
        </p:txBody>
      </p:sp>
      <p:sp>
        <p:nvSpPr>
          <p:cNvPr id="415" name="Google Shape;415;p34"/>
          <p:cNvSpPr txBox="1"/>
          <p:nvPr/>
        </p:nvSpPr>
        <p:spPr>
          <a:xfrm>
            <a:off x="3733799" y="3578834"/>
            <a:ext cx="1819216"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600" dirty="0" err="1">
                <a:solidFill>
                  <a:schemeClr val="dk1"/>
                </a:solidFill>
                <a:latin typeface="Calibri"/>
                <a:ea typeface="Calibri"/>
                <a:cs typeface="Calibri"/>
                <a:sym typeface="Calibri"/>
              </a:rPr>
              <a:t>Leuco</a:t>
            </a:r>
            <a:r>
              <a:rPr lang="en-CA" sz="1600" dirty="0">
                <a:solidFill>
                  <a:schemeClr val="dk1"/>
                </a:solidFill>
                <a:latin typeface="Calibri"/>
                <a:ea typeface="Calibri"/>
                <a:cs typeface="Calibri"/>
                <a:sym typeface="Calibri"/>
              </a:rPr>
              <a:t> Crystal Violet</a:t>
            </a:r>
            <a:endParaRPr sz="1600" dirty="0">
              <a:solidFill>
                <a:schemeClr val="dk1"/>
              </a:solidFill>
              <a:latin typeface="Calibri"/>
              <a:ea typeface="Calibri"/>
              <a:cs typeface="Calibri"/>
              <a:sym typeface="Calibri"/>
            </a:endParaRPr>
          </a:p>
        </p:txBody>
      </p:sp>
      <p:pic>
        <p:nvPicPr>
          <p:cNvPr id="416" name="Google Shape;416;p34"/>
          <p:cNvPicPr preferRelativeResize="0"/>
          <p:nvPr/>
        </p:nvPicPr>
        <p:blipFill rotWithShape="1">
          <a:blip r:embed="rId3">
            <a:alphaModFix/>
          </a:blip>
          <a:srcRect/>
          <a:stretch/>
        </p:blipFill>
        <p:spPr>
          <a:xfrm rot="5400000">
            <a:off x="3469964" y="3424357"/>
            <a:ext cx="2346887" cy="3332950"/>
          </a:xfrm>
          <a:prstGeom prst="rect">
            <a:avLst/>
          </a:prstGeom>
          <a:noFill/>
          <a:ln>
            <a:noFill/>
          </a:ln>
        </p:spPr>
      </p:pic>
      <p:sp>
        <p:nvSpPr>
          <p:cNvPr id="417" name="Google Shape;417;p34"/>
          <p:cNvSpPr txBox="1"/>
          <p:nvPr/>
        </p:nvSpPr>
        <p:spPr>
          <a:xfrm>
            <a:off x="2438400" y="6248400"/>
            <a:ext cx="4495800" cy="21544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800">
                <a:solidFill>
                  <a:schemeClr val="dk1"/>
                </a:solidFill>
                <a:latin typeface="Calibri"/>
                <a:ea typeface="Calibri"/>
                <a:cs typeface="Calibri"/>
                <a:sym typeface="Calibri"/>
              </a:rPr>
              <a:t>Images provided by RCMP Forensic Identification Services.</a:t>
            </a:r>
            <a:endParaRPr sz="800">
              <a:solidFill>
                <a:schemeClr val="dk1"/>
              </a:solidFill>
              <a:latin typeface="Calibri"/>
              <a:ea typeface="Calibri"/>
              <a:cs typeface="Calibri"/>
              <a:sym typeface="Calibri"/>
            </a:endParaRPr>
          </a:p>
        </p:txBody>
      </p:sp>
      <p:sp>
        <p:nvSpPr>
          <p:cNvPr id="418" name="Google Shape;418;p34"/>
          <p:cNvSpPr txBox="1"/>
          <p:nvPr/>
        </p:nvSpPr>
        <p:spPr>
          <a:xfrm>
            <a:off x="1447800" y="4343400"/>
            <a:ext cx="6711324"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3200">
                <a:solidFill>
                  <a:srgbClr val="FF0000"/>
                </a:solidFill>
                <a:latin typeface="Calibri"/>
                <a:ea typeface="Calibri"/>
                <a:cs typeface="Calibri"/>
                <a:sym typeface="Calibri"/>
              </a:rPr>
              <a:t>Insert image relating to your case HERE</a:t>
            </a:r>
            <a:endParaRPr sz="3200">
              <a:solidFill>
                <a:srgbClr val="FF0000"/>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5" name="Google Shape;425;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29</a:t>
            </a:fld>
            <a:endParaRPr/>
          </a:p>
        </p:txBody>
      </p:sp>
      <p:sp>
        <p:nvSpPr>
          <p:cNvPr id="426" name="Google Shape;426;p35"/>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Blood enhancement reagents</a:t>
            </a:r>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427" name="Google Shape;427;p35"/>
          <p:cNvSpPr txBox="1"/>
          <p:nvPr/>
        </p:nvSpPr>
        <p:spPr>
          <a:xfrm>
            <a:off x="533400" y="1806477"/>
            <a:ext cx="8001000"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000">
                <a:solidFill>
                  <a:schemeClr val="dk1"/>
                </a:solidFill>
                <a:latin typeface="Calibri"/>
                <a:ea typeface="Calibri"/>
                <a:cs typeface="Calibri"/>
                <a:sym typeface="Calibri"/>
              </a:rPr>
              <a:t>Luminol will glow in a darkened room when it reacts with blood. Luminol is a good search tool for discovering blood trails or evidence of clean-up.</a:t>
            </a:r>
            <a:endParaRPr sz="2000">
              <a:solidFill>
                <a:schemeClr val="dk1"/>
              </a:solidFill>
              <a:latin typeface="Calibri"/>
              <a:ea typeface="Calibri"/>
              <a:cs typeface="Calibri"/>
              <a:sym typeface="Calibri"/>
            </a:endParaRPr>
          </a:p>
        </p:txBody>
      </p:sp>
      <p:sp>
        <p:nvSpPr>
          <p:cNvPr id="428" name="Google Shape;428;p35"/>
          <p:cNvSpPr txBox="1"/>
          <p:nvPr/>
        </p:nvSpPr>
        <p:spPr>
          <a:xfrm>
            <a:off x="2286000" y="6261556"/>
            <a:ext cx="4495800" cy="21544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800">
                <a:solidFill>
                  <a:schemeClr val="dk1"/>
                </a:solidFill>
                <a:latin typeface="Calibri"/>
                <a:ea typeface="Calibri"/>
                <a:cs typeface="Calibri"/>
                <a:sym typeface="Calibri"/>
              </a:rPr>
              <a:t>Image provided by RCMP Forensic Identification Services</a:t>
            </a:r>
            <a:endParaRPr sz="800">
              <a:solidFill>
                <a:schemeClr val="dk1"/>
              </a:solidFill>
              <a:latin typeface="Calibri"/>
              <a:ea typeface="Calibri"/>
              <a:cs typeface="Calibri"/>
              <a:sym typeface="Calibri"/>
            </a:endParaRPr>
          </a:p>
        </p:txBody>
      </p:sp>
      <p:sp>
        <p:nvSpPr>
          <p:cNvPr id="429" name="Google Shape;429;p35"/>
          <p:cNvSpPr txBox="1"/>
          <p:nvPr/>
        </p:nvSpPr>
        <p:spPr>
          <a:xfrm>
            <a:off x="3505200" y="2633246"/>
            <a:ext cx="2269789"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600">
                <a:solidFill>
                  <a:schemeClr val="dk1"/>
                </a:solidFill>
                <a:latin typeface="Calibri"/>
                <a:ea typeface="Calibri"/>
                <a:cs typeface="Calibri"/>
                <a:sym typeface="Calibri"/>
              </a:rPr>
              <a:t>Luminol used in a vehicle</a:t>
            </a:r>
            <a:endParaRPr sz="1600">
              <a:solidFill>
                <a:schemeClr val="dk1"/>
              </a:solidFill>
              <a:latin typeface="Calibri"/>
              <a:ea typeface="Calibri"/>
              <a:cs typeface="Calibri"/>
              <a:sym typeface="Calibri"/>
            </a:endParaRPr>
          </a:p>
        </p:txBody>
      </p:sp>
      <p:pic>
        <p:nvPicPr>
          <p:cNvPr id="430" name="Google Shape;430;p35" descr="51330015"/>
          <p:cNvPicPr preferRelativeResize="0"/>
          <p:nvPr/>
        </p:nvPicPr>
        <p:blipFill rotWithShape="1">
          <a:blip r:embed="rId3">
            <a:alphaModFix/>
          </a:blip>
          <a:srcRect/>
          <a:stretch/>
        </p:blipFill>
        <p:spPr>
          <a:xfrm>
            <a:off x="2285144" y="2971800"/>
            <a:ext cx="4703852" cy="3124200"/>
          </a:xfrm>
          <a:prstGeom prst="rect">
            <a:avLst/>
          </a:prstGeom>
          <a:noFill/>
          <a:ln>
            <a:noFill/>
          </a:ln>
        </p:spPr>
      </p:pic>
      <p:sp>
        <p:nvSpPr>
          <p:cNvPr id="431" name="Google Shape;431;p35"/>
          <p:cNvSpPr txBox="1"/>
          <p:nvPr/>
        </p:nvSpPr>
        <p:spPr>
          <a:xfrm>
            <a:off x="1447800" y="4343400"/>
            <a:ext cx="6711324"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3200">
                <a:solidFill>
                  <a:srgbClr val="FF0000"/>
                </a:solidFill>
                <a:latin typeface="Calibri"/>
                <a:ea typeface="Calibri"/>
                <a:cs typeface="Calibri"/>
                <a:sym typeface="Calibri"/>
              </a:rPr>
              <a:t>Insert image relating to your case HERE</a:t>
            </a:r>
            <a:endParaRPr sz="3200">
              <a:solidFill>
                <a:srgbClr val="FF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9"/>
          <p:cNvSpPr txBox="1">
            <a:spLocks noGrp="1"/>
          </p:cNvSpPr>
          <p:nvPr>
            <p:ph type="ctrTitle" idx="4294967295"/>
          </p:nvPr>
        </p:nvSpPr>
        <p:spPr>
          <a:xfrm>
            <a:off x="457200" y="0"/>
            <a:ext cx="8153400" cy="990599"/>
          </a:xfrm>
          <a:prstGeom prst="rect">
            <a:avLst/>
          </a:pr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en-CA" sz="4400" b="0" i="0" u="none" strike="noStrike" cap="none">
                <a:solidFill>
                  <a:schemeClr val="dk1"/>
                </a:solidFill>
                <a:latin typeface="Calibri"/>
                <a:ea typeface="Calibri"/>
                <a:cs typeface="Calibri"/>
                <a:sym typeface="Calibri"/>
              </a:rPr>
              <a:t>Case File</a:t>
            </a:r>
            <a:endParaRPr sz="4400" b="0" i="0" u="none" strike="noStrike" cap="none">
              <a:solidFill>
                <a:schemeClr val="dk1"/>
              </a:solidFill>
              <a:latin typeface="Calibri"/>
              <a:ea typeface="Calibri"/>
              <a:cs typeface="Calibri"/>
              <a:sym typeface="Calibri"/>
            </a:endParaRPr>
          </a:p>
        </p:txBody>
      </p:sp>
      <p:sp>
        <p:nvSpPr>
          <p:cNvPr id="68" name="Google Shape;68;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3</a:t>
            </a:fld>
            <a:endParaRPr/>
          </a:p>
        </p:txBody>
      </p:sp>
      <p:sp>
        <p:nvSpPr>
          <p:cNvPr id="70" name="Google Shape;70;p9"/>
          <p:cNvSpPr txBox="1"/>
          <p:nvPr/>
        </p:nvSpPr>
        <p:spPr>
          <a:xfrm>
            <a:off x="457200" y="1524000"/>
            <a:ext cx="8229600" cy="4525963"/>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3200"/>
              <a:buFont typeface="Arial"/>
              <a:buChar char="•"/>
            </a:pPr>
            <a:r>
              <a:rPr lang="en-CA" sz="3200" b="0" i="0" u="none" strike="noStrike" cap="none">
                <a:solidFill>
                  <a:schemeClr val="dk1"/>
                </a:solidFill>
                <a:latin typeface="Calibri"/>
                <a:ea typeface="Calibri"/>
                <a:cs typeface="Calibri"/>
                <a:sym typeface="Calibri"/>
              </a:rPr>
              <a:t>Introduce your case file impression.</a:t>
            </a:r>
            <a:endParaRPr/>
          </a:p>
          <a:p>
            <a:pPr marL="342900" marR="0" lvl="0" indent="-342900" algn="l" rtl="0">
              <a:lnSpc>
                <a:spcPct val="100000"/>
              </a:lnSpc>
              <a:spcBef>
                <a:spcPts val="640"/>
              </a:spcBef>
              <a:spcAft>
                <a:spcPts val="0"/>
              </a:spcAft>
              <a:buClr>
                <a:schemeClr val="dk1"/>
              </a:buClr>
              <a:buSzPts val="3200"/>
              <a:buFont typeface="Arial"/>
              <a:buChar char="•"/>
            </a:pPr>
            <a:r>
              <a:rPr lang="en-CA" sz="3200" b="0" i="0" u="none" strike="noStrike" cap="none">
                <a:solidFill>
                  <a:schemeClr val="dk1"/>
                </a:solidFill>
                <a:latin typeface="Calibri"/>
                <a:ea typeface="Calibri"/>
                <a:cs typeface="Calibri"/>
                <a:sym typeface="Calibri"/>
              </a:rPr>
              <a:t>Single picture of latent and overall.</a:t>
            </a:r>
            <a:endParaRPr/>
          </a:p>
          <a:p>
            <a:pPr marL="342900" marR="0" lvl="0" indent="-342900" algn="l" rtl="0">
              <a:lnSpc>
                <a:spcPct val="100000"/>
              </a:lnSpc>
              <a:spcBef>
                <a:spcPts val="640"/>
              </a:spcBef>
              <a:spcAft>
                <a:spcPts val="0"/>
              </a:spcAft>
              <a:buClr>
                <a:schemeClr val="dk1"/>
              </a:buClr>
              <a:buSzPts val="3200"/>
              <a:buFont typeface="Arial"/>
              <a:buChar char="•"/>
            </a:pPr>
            <a:r>
              <a:rPr lang="en-CA" sz="3200" b="0" i="0" u="none" strike="noStrike" cap="none">
                <a:solidFill>
                  <a:schemeClr val="dk1"/>
                </a:solidFill>
                <a:latin typeface="Calibri"/>
                <a:ea typeface="Calibri"/>
                <a:cs typeface="Calibri"/>
                <a:sym typeface="Calibri"/>
              </a:rPr>
              <a:t>Analysis</a:t>
            </a:r>
            <a:endParaRPr/>
          </a:p>
          <a:p>
            <a:pPr marL="342900" marR="0" lvl="0" indent="-139700" algn="l" rtl="0">
              <a:lnSpc>
                <a:spcPct val="100000"/>
              </a:lnSpc>
              <a:spcBef>
                <a:spcPts val="64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640"/>
              </a:spcBef>
              <a:spcAft>
                <a:spcPts val="0"/>
              </a:spcAft>
              <a:buClr>
                <a:schemeClr val="dk1"/>
              </a:buClr>
              <a:buSzPts val="3200"/>
              <a:buFont typeface="Arial"/>
              <a:buNone/>
            </a:pPr>
            <a:r>
              <a:rPr lang="en-CA" sz="3200" b="0" i="0" u="none" strike="noStrike" cap="none">
                <a:solidFill>
                  <a:schemeClr val="dk1"/>
                </a:solidFill>
                <a:latin typeface="Calibri"/>
                <a:ea typeface="Calibri"/>
                <a:cs typeface="Calibri"/>
                <a:sym typeface="Calibri"/>
              </a:rPr>
              <a:t>	</a:t>
            </a:r>
            <a:r>
              <a:rPr lang="en-CA" sz="3200" b="0" i="0" u="sng" strike="noStrike" cap="none">
                <a:solidFill>
                  <a:schemeClr val="dk1"/>
                </a:solidFill>
                <a:latin typeface="Calibri"/>
                <a:ea typeface="Calibri"/>
                <a:cs typeface="Calibri"/>
                <a:sym typeface="Calibri"/>
              </a:rPr>
              <a:t>NOTE:</a:t>
            </a:r>
            <a:r>
              <a:rPr lang="en-CA" sz="3200" b="0" i="0" u="none" strike="noStrike" cap="none">
                <a:solidFill>
                  <a:schemeClr val="dk1"/>
                </a:solidFill>
                <a:latin typeface="Calibri"/>
                <a:ea typeface="Calibri"/>
                <a:cs typeface="Calibri"/>
                <a:sym typeface="Calibri"/>
              </a:rPr>
              <a:t> Provide your crown prosecutor with the testimony roadmap to help them guide you through your testimony.</a:t>
            </a: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8" name="Google Shape;438;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30</a:t>
            </a:fld>
            <a:endParaRPr/>
          </a:p>
        </p:txBody>
      </p:sp>
      <p:sp>
        <p:nvSpPr>
          <p:cNvPr id="439" name="Google Shape;439;p36"/>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Frequently Asked Questions</a:t>
            </a:r>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440" name="Google Shape;440;p36"/>
          <p:cNvSpPr txBox="1"/>
          <p:nvPr/>
        </p:nvSpPr>
        <p:spPr>
          <a:xfrm>
            <a:off x="533400" y="1806477"/>
            <a:ext cx="8001000" cy="35394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b="1">
                <a:solidFill>
                  <a:schemeClr val="dk1"/>
                </a:solidFill>
                <a:latin typeface="Calibri"/>
                <a:ea typeface="Calibri"/>
                <a:cs typeface="Calibri"/>
                <a:sym typeface="Calibri"/>
              </a:rPr>
              <a:t>Will blood enhancement reagents only react with human blood? </a:t>
            </a:r>
            <a:endParaRPr/>
          </a:p>
          <a:p>
            <a:pPr marL="0" marR="0" lvl="0" indent="0" algn="l" rtl="0">
              <a:spcBef>
                <a:spcPts val="0"/>
              </a:spcBef>
              <a:spcAft>
                <a:spcPts val="0"/>
              </a:spcAft>
              <a:buNone/>
            </a:pPr>
            <a:endParaRPr sz="2400" b="1">
              <a:solidFill>
                <a:schemeClr val="dk1"/>
              </a:solidFill>
              <a:latin typeface="Calibri"/>
              <a:ea typeface="Calibri"/>
              <a:cs typeface="Calibri"/>
              <a:sym typeface="Calibri"/>
            </a:endParaRPr>
          </a:p>
          <a:p>
            <a:pPr marL="0" marR="0" lvl="0" indent="0" algn="l" rtl="0">
              <a:spcBef>
                <a:spcPts val="0"/>
              </a:spcBef>
              <a:spcAft>
                <a:spcPts val="0"/>
              </a:spcAft>
              <a:buNone/>
            </a:pPr>
            <a:r>
              <a:rPr lang="en-CA" sz="2200">
                <a:solidFill>
                  <a:schemeClr val="dk1"/>
                </a:solidFill>
                <a:latin typeface="Calibri"/>
                <a:ea typeface="Calibri"/>
                <a:cs typeface="Calibri"/>
                <a:sym typeface="Calibri"/>
              </a:rPr>
              <a:t>No. Blood enhancement reagents are not specific for human blood. Treatment of exhibits may produce “false positive” results due to some common household products. Friction ridges can still be compared, but the forensic laboratory will have to be consulted to confirm that it is human blood and, through DNA analysis, whose blood it is. </a:t>
            </a:r>
            <a:endParaRPr sz="2200">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7" name="Google Shape;447;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31</a:t>
            </a:fld>
            <a:endParaRPr/>
          </a:p>
        </p:txBody>
      </p:sp>
      <p:sp>
        <p:nvSpPr>
          <p:cNvPr id="448" name="Google Shape;448;p37"/>
          <p:cNvSpPr txBox="1"/>
          <p:nvPr/>
        </p:nvSpPr>
        <p:spPr>
          <a:xfrm>
            <a:off x="533400" y="1803499"/>
            <a:ext cx="3124200" cy="169277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b="1">
                <a:solidFill>
                  <a:schemeClr val="dk1"/>
                </a:solidFill>
                <a:latin typeface="Calibri"/>
                <a:ea typeface="Calibri"/>
                <a:cs typeface="Calibri"/>
                <a:sym typeface="Calibri"/>
              </a:rPr>
              <a:t>Deposition pressure</a:t>
            </a:r>
            <a:r>
              <a:rPr lang="en-CA" sz="2400">
                <a:solidFill>
                  <a:schemeClr val="dk1"/>
                </a:solidFill>
                <a:latin typeface="Calibri"/>
                <a:ea typeface="Calibri"/>
                <a:cs typeface="Calibri"/>
                <a:sym typeface="Calibri"/>
              </a:rPr>
              <a:t>:</a:t>
            </a:r>
            <a:endParaRPr/>
          </a:p>
          <a:p>
            <a:pPr marL="0" marR="0" lvl="0" indent="0" algn="l" rtl="0">
              <a:spcBef>
                <a:spcPts val="0"/>
              </a:spcBef>
              <a:spcAft>
                <a:spcPts val="0"/>
              </a:spcAft>
              <a:buNone/>
            </a:pPr>
            <a:r>
              <a:rPr lang="en-CA" sz="2000">
                <a:solidFill>
                  <a:schemeClr val="dk1"/>
                </a:solidFill>
                <a:latin typeface="Calibri"/>
                <a:ea typeface="Calibri"/>
                <a:cs typeface="Calibri"/>
                <a:sym typeface="Calibri"/>
              </a:rPr>
              <a:t>Assessment of downward pressure exerted by the finger on contact with the substrate.</a:t>
            </a:r>
            <a:endParaRPr sz="2000">
              <a:solidFill>
                <a:schemeClr val="dk1"/>
              </a:solidFill>
              <a:latin typeface="Calibri"/>
              <a:ea typeface="Calibri"/>
              <a:cs typeface="Calibri"/>
              <a:sym typeface="Calibri"/>
            </a:endParaRPr>
          </a:p>
        </p:txBody>
      </p:sp>
      <p:sp>
        <p:nvSpPr>
          <p:cNvPr id="449" name="Google Shape;449;p37"/>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Analysis continued…</a:t>
            </a:r>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450" name="Google Shape;450;p37"/>
          <p:cNvSpPr txBox="1"/>
          <p:nvPr/>
        </p:nvSpPr>
        <p:spPr>
          <a:xfrm>
            <a:off x="533400" y="3505200"/>
            <a:ext cx="3200400" cy="206210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b="1">
                <a:solidFill>
                  <a:schemeClr val="dk1"/>
                </a:solidFill>
                <a:latin typeface="Calibri"/>
                <a:ea typeface="Calibri"/>
                <a:cs typeface="Calibri"/>
                <a:sym typeface="Calibri"/>
              </a:rPr>
              <a:t>Lateral pressure distortion</a:t>
            </a:r>
            <a:r>
              <a:rPr lang="en-CA" sz="2400">
                <a:solidFill>
                  <a:schemeClr val="dk1"/>
                </a:solidFill>
                <a:latin typeface="Calibri"/>
                <a:ea typeface="Calibri"/>
                <a:cs typeface="Calibri"/>
                <a:sym typeface="Calibri"/>
              </a:rPr>
              <a:t>:</a:t>
            </a:r>
            <a:endParaRPr/>
          </a:p>
          <a:p>
            <a:pPr marL="0" marR="0" lvl="0" indent="0" algn="l" rtl="0">
              <a:spcBef>
                <a:spcPts val="0"/>
              </a:spcBef>
              <a:spcAft>
                <a:spcPts val="0"/>
              </a:spcAft>
              <a:buNone/>
            </a:pPr>
            <a:r>
              <a:rPr lang="en-CA" sz="2000">
                <a:solidFill>
                  <a:schemeClr val="dk1"/>
                </a:solidFill>
                <a:latin typeface="Calibri"/>
                <a:ea typeface="Calibri"/>
                <a:cs typeface="Calibri"/>
                <a:sym typeface="Calibri"/>
              </a:rPr>
              <a:t>Assessment of movement of the finger while in contact with the substrate e.g. twisting motion or slipping.</a:t>
            </a:r>
            <a:endParaRPr sz="2000">
              <a:solidFill>
                <a:schemeClr val="dk1"/>
              </a:solidFill>
              <a:latin typeface="Calibri"/>
              <a:ea typeface="Calibri"/>
              <a:cs typeface="Calibri"/>
              <a:sym typeface="Calibri"/>
            </a:endParaRPr>
          </a:p>
        </p:txBody>
      </p:sp>
      <p:pic>
        <p:nvPicPr>
          <p:cNvPr id="451" name="Google Shape;451;p37"/>
          <p:cNvPicPr preferRelativeResize="0"/>
          <p:nvPr/>
        </p:nvPicPr>
        <p:blipFill rotWithShape="1">
          <a:blip r:embed="rId3">
            <a:alphaModFix/>
          </a:blip>
          <a:srcRect/>
          <a:stretch/>
        </p:blipFill>
        <p:spPr>
          <a:xfrm>
            <a:off x="3810000" y="1981200"/>
            <a:ext cx="4926352" cy="2771074"/>
          </a:xfrm>
          <a:prstGeom prst="rect">
            <a:avLst/>
          </a:prstGeom>
          <a:noFill/>
          <a:ln>
            <a:noFill/>
          </a:ln>
        </p:spPr>
      </p:pic>
      <p:sp>
        <p:nvSpPr>
          <p:cNvPr id="452" name="Google Shape;452;p37"/>
          <p:cNvSpPr txBox="1"/>
          <p:nvPr/>
        </p:nvSpPr>
        <p:spPr>
          <a:xfrm>
            <a:off x="3200400" y="6642556"/>
            <a:ext cx="59436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SWGFAST  Document #10 (2013), Standards for Examining Friction Ridge Impressions and Resulting Conclusions (Latent/Tenprint Ver 2.0).</a:t>
            </a:r>
            <a:endParaRPr/>
          </a:p>
        </p:txBody>
      </p:sp>
      <p:pic>
        <p:nvPicPr>
          <p:cNvPr id="453" name="Google Shape;453;p37"/>
          <p:cNvPicPr preferRelativeResize="0"/>
          <p:nvPr/>
        </p:nvPicPr>
        <p:blipFill rotWithShape="1">
          <a:blip r:embed="rId4">
            <a:alphaModFix/>
          </a:blip>
          <a:srcRect/>
          <a:stretch/>
        </p:blipFill>
        <p:spPr>
          <a:xfrm>
            <a:off x="4038600" y="4800600"/>
            <a:ext cx="4493141" cy="237765"/>
          </a:xfrm>
          <a:prstGeom prst="rect">
            <a:avLst/>
          </a:prstGeom>
          <a:noFill/>
          <a:ln>
            <a:noFill/>
          </a:ln>
        </p:spPr>
      </p:pic>
      <p:sp>
        <p:nvSpPr>
          <p:cNvPr id="454" name="Google Shape;454;p37"/>
          <p:cNvSpPr txBox="1"/>
          <p:nvPr/>
        </p:nvSpPr>
        <p:spPr>
          <a:xfrm>
            <a:off x="4561931" y="2819400"/>
            <a:ext cx="3286669" cy="95410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2800">
                <a:solidFill>
                  <a:srgbClr val="FF0000"/>
                </a:solidFill>
                <a:latin typeface="Calibri"/>
                <a:ea typeface="Calibri"/>
                <a:cs typeface="Calibri"/>
                <a:sym typeface="Calibri"/>
              </a:rPr>
              <a:t>Insert video showing </a:t>
            </a:r>
            <a:endParaRPr sz="2800">
              <a:solidFill>
                <a:srgbClr val="FF0000"/>
              </a:solidFill>
              <a:latin typeface="Calibri"/>
              <a:ea typeface="Calibri"/>
              <a:cs typeface="Calibri"/>
              <a:sym typeface="Calibri"/>
            </a:endParaRPr>
          </a:p>
          <a:p>
            <a:pPr marL="0" marR="0" lvl="0" indent="0" algn="ctr" rtl="0">
              <a:spcBef>
                <a:spcPts val="0"/>
              </a:spcBef>
              <a:spcAft>
                <a:spcPts val="0"/>
              </a:spcAft>
              <a:buNone/>
            </a:pPr>
            <a:r>
              <a:rPr lang="en-CA" sz="2800">
                <a:solidFill>
                  <a:srgbClr val="FF0000"/>
                </a:solidFill>
                <a:latin typeface="Calibri"/>
                <a:ea typeface="Calibri"/>
                <a:cs typeface="Calibri"/>
                <a:sym typeface="Calibri"/>
              </a:rPr>
              <a:t>3D rotation of skin</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38"/>
          <p:cNvSpPr txBox="1"/>
          <p:nvPr/>
        </p:nvSpPr>
        <p:spPr>
          <a:xfrm>
            <a:off x="685800" y="3200400"/>
            <a:ext cx="4648200" cy="26161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b="1">
                <a:solidFill>
                  <a:schemeClr val="dk1"/>
                </a:solidFill>
                <a:latin typeface="Calibri"/>
                <a:ea typeface="Calibri"/>
                <a:cs typeface="Calibri"/>
                <a:sym typeface="Calibri"/>
              </a:rPr>
              <a:t>Level 2: </a:t>
            </a:r>
            <a:r>
              <a:rPr lang="en-CA" sz="2000">
                <a:solidFill>
                  <a:schemeClr val="dk1"/>
                </a:solidFill>
                <a:latin typeface="Calibri"/>
                <a:ea typeface="Calibri"/>
                <a:cs typeface="Calibri"/>
                <a:sym typeface="Calibri"/>
              </a:rPr>
              <a:t>specific ridge paths, major ridge path deviations (e.g. ridge events, characteristics or minutiae)</a:t>
            </a:r>
            <a:endParaRPr/>
          </a:p>
          <a:p>
            <a:pPr marL="0" marR="0" lvl="0" indent="0" algn="l" rtl="0">
              <a:spcBef>
                <a:spcPts val="0"/>
              </a:spcBef>
              <a:spcAft>
                <a:spcPts val="0"/>
              </a:spcAft>
              <a:buNone/>
            </a:pPr>
            <a:r>
              <a:rPr lang="en-CA" sz="2000">
                <a:solidFill>
                  <a:schemeClr val="dk1"/>
                </a:solidFill>
                <a:latin typeface="Calibri"/>
                <a:ea typeface="Calibri"/>
                <a:cs typeface="Calibri"/>
                <a:sym typeface="Calibri"/>
              </a:rPr>
              <a:t>		         -islands</a:t>
            </a:r>
            <a:endParaRPr/>
          </a:p>
          <a:p>
            <a:pPr marL="0" marR="0" lvl="0" indent="0" algn="l" rtl="0">
              <a:spcBef>
                <a:spcPts val="0"/>
              </a:spcBef>
              <a:spcAft>
                <a:spcPts val="0"/>
              </a:spcAft>
              <a:buNone/>
            </a:pPr>
            <a:r>
              <a:rPr lang="en-CA" sz="2000">
                <a:solidFill>
                  <a:schemeClr val="dk1"/>
                </a:solidFill>
                <a:latin typeface="Calibri"/>
                <a:ea typeface="Calibri"/>
                <a:cs typeface="Calibri"/>
                <a:sym typeface="Calibri"/>
              </a:rPr>
              <a:t>		         -bifurcations</a:t>
            </a:r>
            <a:endParaRPr/>
          </a:p>
          <a:p>
            <a:pPr marL="0" marR="0" lvl="0" indent="0" algn="l" rtl="0">
              <a:spcBef>
                <a:spcPts val="0"/>
              </a:spcBef>
              <a:spcAft>
                <a:spcPts val="0"/>
              </a:spcAft>
              <a:buNone/>
            </a:pPr>
            <a:r>
              <a:rPr lang="en-CA" sz="2000">
                <a:solidFill>
                  <a:schemeClr val="dk1"/>
                </a:solidFill>
                <a:latin typeface="Calibri"/>
                <a:ea typeface="Calibri"/>
                <a:cs typeface="Calibri"/>
                <a:sym typeface="Calibri"/>
              </a:rPr>
              <a:t>		         -ridge endings</a:t>
            </a:r>
            <a:endParaRPr/>
          </a:p>
          <a:p>
            <a:pPr marL="0" marR="0" lvl="0" indent="0" algn="l" rtl="0">
              <a:spcBef>
                <a:spcPts val="0"/>
              </a:spcBef>
              <a:spcAft>
                <a:spcPts val="0"/>
              </a:spcAft>
              <a:buNone/>
            </a:pPr>
            <a:r>
              <a:rPr lang="en-CA" sz="2000">
                <a:solidFill>
                  <a:schemeClr val="dk1"/>
                </a:solidFill>
                <a:latin typeface="Calibri"/>
                <a:ea typeface="Calibri"/>
                <a:cs typeface="Calibri"/>
                <a:sym typeface="Calibri"/>
              </a:rPr>
              <a:t>		         -lakes</a:t>
            </a:r>
            <a:endParaRPr/>
          </a:p>
          <a:p>
            <a:pPr marL="0" marR="0" lvl="0" indent="0" algn="l" rtl="0">
              <a:spcBef>
                <a:spcPts val="0"/>
              </a:spcBef>
              <a:spcAft>
                <a:spcPts val="0"/>
              </a:spcAft>
              <a:buNone/>
            </a:pPr>
            <a:r>
              <a:rPr lang="en-CA" sz="2000">
                <a:solidFill>
                  <a:schemeClr val="dk1"/>
                </a:solidFill>
                <a:latin typeface="Calibri"/>
                <a:ea typeface="Calibri"/>
                <a:cs typeface="Calibri"/>
                <a:sym typeface="Calibri"/>
              </a:rPr>
              <a:t>(can identify and exclude)</a:t>
            </a:r>
            <a:endParaRPr sz="2000">
              <a:solidFill>
                <a:schemeClr val="dk1"/>
              </a:solidFill>
              <a:latin typeface="Calibri"/>
              <a:ea typeface="Calibri"/>
              <a:cs typeface="Calibri"/>
              <a:sym typeface="Calibri"/>
            </a:endParaRPr>
          </a:p>
        </p:txBody>
      </p:sp>
      <p:pic>
        <p:nvPicPr>
          <p:cNvPr id="461" name="Google Shape;461;p38" descr="F:\CanFRWG\Images\photos\slide 18.jpg"/>
          <p:cNvPicPr preferRelativeResize="0"/>
          <p:nvPr/>
        </p:nvPicPr>
        <p:blipFill rotWithShape="1">
          <a:blip r:embed="rId3">
            <a:alphaModFix/>
          </a:blip>
          <a:srcRect/>
          <a:stretch/>
        </p:blipFill>
        <p:spPr>
          <a:xfrm>
            <a:off x="5283669" y="1219200"/>
            <a:ext cx="3326931" cy="4991754"/>
          </a:xfrm>
          <a:prstGeom prst="rect">
            <a:avLst/>
          </a:prstGeom>
          <a:noFill/>
          <a:ln>
            <a:noFill/>
          </a:ln>
        </p:spPr>
      </p:pic>
      <p:cxnSp>
        <p:nvCxnSpPr>
          <p:cNvPr id="462" name="Google Shape;462;p38"/>
          <p:cNvCxnSpPr/>
          <p:nvPr/>
        </p:nvCxnSpPr>
        <p:spPr>
          <a:xfrm rot="-5400000">
            <a:off x="4533900" y="3390900"/>
            <a:ext cx="1371600" cy="685800"/>
          </a:xfrm>
          <a:prstGeom prst="straightConnector1">
            <a:avLst/>
          </a:prstGeom>
          <a:noFill/>
          <a:ln w="9525" cap="flat" cmpd="sng">
            <a:solidFill>
              <a:srgbClr val="C00000"/>
            </a:solidFill>
            <a:prstDash val="solid"/>
            <a:round/>
            <a:headEnd type="none" w="sm" len="sm"/>
            <a:tailEnd type="stealth" w="med" len="med"/>
          </a:ln>
        </p:spPr>
      </p:cxnSp>
      <p:sp>
        <p:nvSpPr>
          <p:cNvPr id="464" name="Google Shape;464;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32</a:t>
            </a:fld>
            <a:endParaRPr/>
          </a:p>
        </p:txBody>
      </p:sp>
      <p:sp>
        <p:nvSpPr>
          <p:cNvPr id="465" name="Google Shape;465;p38"/>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Analysis continued…</a:t>
            </a:r>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466" name="Google Shape;466;p38"/>
          <p:cNvSpPr txBox="1"/>
          <p:nvPr/>
        </p:nvSpPr>
        <p:spPr>
          <a:xfrm>
            <a:off x="533400" y="1803499"/>
            <a:ext cx="3124200"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b="1">
                <a:solidFill>
                  <a:schemeClr val="dk1"/>
                </a:solidFill>
                <a:latin typeface="Calibri"/>
                <a:ea typeface="Calibri"/>
                <a:cs typeface="Calibri"/>
                <a:sym typeface="Calibri"/>
              </a:rPr>
              <a:t>Levels of Detail</a:t>
            </a:r>
            <a:endParaRPr sz="2400">
              <a:solidFill>
                <a:schemeClr val="dk1"/>
              </a:solidFill>
              <a:latin typeface="Calibri"/>
              <a:ea typeface="Calibri"/>
              <a:cs typeface="Calibri"/>
              <a:sym typeface="Calibri"/>
            </a:endParaRPr>
          </a:p>
        </p:txBody>
      </p:sp>
      <p:sp>
        <p:nvSpPr>
          <p:cNvPr id="467" name="Google Shape;467;p38"/>
          <p:cNvSpPr txBox="1"/>
          <p:nvPr/>
        </p:nvSpPr>
        <p:spPr>
          <a:xfrm>
            <a:off x="685800" y="2286000"/>
            <a:ext cx="4648200"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b="1">
                <a:solidFill>
                  <a:schemeClr val="dk1"/>
                </a:solidFill>
                <a:latin typeface="Calibri"/>
                <a:ea typeface="Calibri"/>
                <a:cs typeface="Calibri"/>
                <a:sym typeface="Calibri"/>
              </a:rPr>
              <a:t>Level 1: </a:t>
            </a:r>
            <a:r>
              <a:rPr lang="en-CA" sz="2000">
                <a:solidFill>
                  <a:schemeClr val="dk1"/>
                </a:solidFill>
                <a:latin typeface="Calibri"/>
                <a:ea typeface="Calibri"/>
                <a:cs typeface="Calibri"/>
                <a:sym typeface="Calibri"/>
              </a:rPr>
              <a:t>overall ridge flow or pattern type (cannot identify, but can exclude)</a:t>
            </a:r>
            <a:endParaRPr sz="2000">
              <a:solidFill>
                <a:schemeClr val="dk1"/>
              </a:solidFill>
              <a:latin typeface="Calibri"/>
              <a:ea typeface="Calibri"/>
              <a:cs typeface="Calibri"/>
              <a:sym typeface="Calibri"/>
            </a:endParaRPr>
          </a:p>
        </p:txBody>
      </p:sp>
      <p:cxnSp>
        <p:nvCxnSpPr>
          <p:cNvPr id="468" name="Google Shape;468;p38"/>
          <p:cNvCxnSpPr/>
          <p:nvPr/>
        </p:nvCxnSpPr>
        <p:spPr>
          <a:xfrm rot="-5400000">
            <a:off x="4742841" y="2914041"/>
            <a:ext cx="1944318" cy="1676400"/>
          </a:xfrm>
          <a:prstGeom prst="straightConnector1">
            <a:avLst/>
          </a:prstGeom>
          <a:noFill/>
          <a:ln w="9525" cap="flat" cmpd="sng">
            <a:solidFill>
              <a:srgbClr val="C00000"/>
            </a:solidFill>
            <a:prstDash val="solid"/>
            <a:round/>
            <a:headEnd type="none" w="sm" len="sm"/>
            <a:tailEnd type="stealth" w="med" len="med"/>
          </a:ln>
        </p:spPr>
      </p:cxnSp>
      <p:cxnSp>
        <p:nvCxnSpPr>
          <p:cNvPr id="469" name="Google Shape;469;p38"/>
          <p:cNvCxnSpPr/>
          <p:nvPr/>
        </p:nvCxnSpPr>
        <p:spPr>
          <a:xfrm rot="10800000" flipH="1">
            <a:off x="4876800" y="4038600"/>
            <a:ext cx="2590800" cy="1295400"/>
          </a:xfrm>
          <a:prstGeom prst="straightConnector1">
            <a:avLst/>
          </a:prstGeom>
          <a:noFill/>
          <a:ln w="9525" cap="flat" cmpd="sng">
            <a:solidFill>
              <a:srgbClr val="C00000"/>
            </a:solidFill>
            <a:prstDash val="solid"/>
            <a:round/>
            <a:headEnd type="none" w="sm" len="sm"/>
            <a:tailEnd type="stealth" w="med" len="med"/>
          </a:ln>
        </p:spPr>
      </p:cxnSp>
      <p:cxnSp>
        <p:nvCxnSpPr>
          <p:cNvPr id="470" name="Google Shape;470;p38"/>
          <p:cNvCxnSpPr/>
          <p:nvPr/>
        </p:nvCxnSpPr>
        <p:spPr>
          <a:xfrm rot="10800000" flipH="1">
            <a:off x="4876800" y="4114800"/>
            <a:ext cx="1447800" cy="914400"/>
          </a:xfrm>
          <a:prstGeom prst="straightConnector1">
            <a:avLst/>
          </a:prstGeom>
          <a:noFill/>
          <a:ln w="9525" cap="flat" cmpd="sng">
            <a:solidFill>
              <a:srgbClr val="C00000"/>
            </a:solidFill>
            <a:prstDash val="solid"/>
            <a:round/>
            <a:headEnd type="none" w="sm" len="sm"/>
            <a:tailEnd type="stealth" w="med" len="med"/>
          </a:ln>
        </p:spPr>
      </p:cxnSp>
      <p:sp>
        <p:nvSpPr>
          <p:cNvPr id="471" name="Google Shape;471;p38"/>
          <p:cNvSpPr txBox="1"/>
          <p:nvPr/>
        </p:nvSpPr>
        <p:spPr>
          <a:xfrm>
            <a:off x="5292063" y="6281188"/>
            <a:ext cx="3318537"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Image provided by Canadian Police College Forensic Identification Services.</a:t>
            </a:r>
            <a:endParaRPr sz="800">
              <a:solidFill>
                <a:schemeClr val="dk1"/>
              </a:solidFill>
              <a:latin typeface="Calibri"/>
              <a:ea typeface="Calibri"/>
              <a:cs typeface="Calibri"/>
              <a:sym typeface="Calibri"/>
            </a:endParaRPr>
          </a:p>
        </p:txBody>
      </p:sp>
      <p:cxnSp>
        <p:nvCxnSpPr>
          <p:cNvPr id="472" name="Google Shape;472;p38"/>
          <p:cNvCxnSpPr/>
          <p:nvPr/>
        </p:nvCxnSpPr>
        <p:spPr>
          <a:xfrm rot="10800000">
            <a:off x="3733800" y="5334000"/>
            <a:ext cx="1143000" cy="0"/>
          </a:xfrm>
          <a:prstGeom prst="straightConnector1">
            <a:avLst/>
          </a:prstGeom>
          <a:noFill/>
          <a:ln w="9525" cap="flat" cmpd="sng">
            <a:solidFill>
              <a:srgbClr val="C00000"/>
            </a:solidFill>
            <a:prstDash val="solid"/>
            <a:round/>
            <a:headEnd type="none" w="sm" len="sm"/>
            <a:tailEnd type="none" w="sm" len="sm"/>
          </a:ln>
        </p:spPr>
      </p:cxnSp>
      <p:cxnSp>
        <p:nvCxnSpPr>
          <p:cNvPr id="473" name="Google Shape;473;p38"/>
          <p:cNvCxnSpPr/>
          <p:nvPr/>
        </p:nvCxnSpPr>
        <p:spPr>
          <a:xfrm flipH="1">
            <a:off x="3962400" y="4419599"/>
            <a:ext cx="914400" cy="1"/>
          </a:xfrm>
          <a:prstGeom prst="straightConnector1">
            <a:avLst/>
          </a:prstGeom>
          <a:noFill/>
          <a:ln w="9525" cap="flat" cmpd="sng">
            <a:solidFill>
              <a:srgbClr val="C00000"/>
            </a:solidFill>
            <a:prstDash val="solid"/>
            <a:round/>
            <a:headEnd type="none" w="sm" len="sm"/>
            <a:tailEnd type="none" w="sm" len="sm"/>
          </a:ln>
        </p:spPr>
      </p:cxnSp>
      <p:cxnSp>
        <p:nvCxnSpPr>
          <p:cNvPr id="474" name="Google Shape;474;p38"/>
          <p:cNvCxnSpPr/>
          <p:nvPr/>
        </p:nvCxnSpPr>
        <p:spPr>
          <a:xfrm rot="10800000">
            <a:off x="4648200" y="5029200"/>
            <a:ext cx="228600" cy="1"/>
          </a:xfrm>
          <a:prstGeom prst="straightConnector1">
            <a:avLst/>
          </a:prstGeom>
          <a:noFill/>
          <a:ln w="9525" cap="flat" cmpd="sng">
            <a:solidFill>
              <a:srgbClr val="C00000"/>
            </a:solidFill>
            <a:prstDash val="solid"/>
            <a:round/>
            <a:headEnd type="none" w="sm" len="sm"/>
            <a:tailEnd type="none" w="sm" len="sm"/>
          </a:ln>
        </p:spPr>
      </p:cxnSp>
      <p:cxnSp>
        <p:nvCxnSpPr>
          <p:cNvPr id="475" name="Google Shape;475;p38"/>
          <p:cNvCxnSpPr/>
          <p:nvPr/>
        </p:nvCxnSpPr>
        <p:spPr>
          <a:xfrm rot="10800000">
            <a:off x="4419601" y="4724398"/>
            <a:ext cx="457200" cy="1"/>
          </a:xfrm>
          <a:prstGeom prst="straightConnector1">
            <a:avLst/>
          </a:prstGeom>
          <a:noFill/>
          <a:ln w="9525" cap="flat" cmpd="sng">
            <a:solidFill>
              <a:srgbClr val="C00000"/>
            </a:solidFill>
            <a:prstDash val="solid"/>
            <a:round/>
            <a:headEnd type="none" w="sm" len="sm"/>
            <a:tailEnd type="none" w="sm" len="sm"/>
          </a:ln>
        </p:spPr>
      </p:cxnSp>
      <p:sp>
        <p:nvSpPr>
          <p:cNvPr id="476" name="Google Shape;476;p38"/>
          <p:cNvSpPr txBox="1"/>
          <p:nvPr/>
        </p:nvSpPr>
        <p:spPr>
          <a:xfrm>
            <a:off x="3200400" y="6642556"/>
            <a:ext cx="58674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SWGFAST  Document #10 (2013), Standards for Examining Friction Ridge Impressions and Resulting Conclusions (Latent/Tenprint Ver 2.0).</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39"/>
          <p:cNvSpPr txBox="1"/>
          <p:nvPr/>
        </p:nvSpPr>
        <p:spPr>
          <a:xfrm>
            <a:off x="5292063" y="6281188"/>
            <a:ext cx="3318537"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Image provided by Canadian Police College Forensic Identification Services.</a:t>
            </a:r>
            <a:endParaRPr sz="800">
              <a:solidFill>
                <a:schemeClr val="dk1"/>
              </a:solidFill>
              <a:latin typeface="Calibri"/>
              <a:ea typeface="Calibri"/>
              <a:cs typeface="Calibri"/>
              <a:sym typeface="Calibri"/>
            </a:endParaRPr>
          </a:p>
        </p:txBody>
      </p:sp>
      <p:sp>
        <p:nvSpPr>
          <p:cNvPr id="483" name="Google Shape;483;p39"/>
          <p:cNvSpPr txBox="1"/>
          <p:nvPr/>
        </p:nvSpPr>
        <p:spPr>
          <a:xfrm>
            <a:off x="3200400" y="6642556"/>
            <a:ext cx="58674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SWGFAST  Document #10 (2013), Standards for Examining Friction Ridge Impressions and Resulting Conclusions (Latent/Tenprint Ver 2.0).</a:t>
            </a:r>
            <a:endParaRPr/>
          </a:p>
        </p:txBody>
      </p:sp>
      <p:sp>
        <p:nvSpPr>
          <p:cNvPr id="485" name="Google Shape;485;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33</a:t>
            </a:fld>
            <a:endParaRPr/>
          </a:p>
        </p:txBody>
      </p:sp>
      <p:sp>
        <p:nvSpPr>
          <p:cNvPr id="486" name="Google Shape;486;p39"/>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Analysis continued…</a:t>
            </a:r>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487" name="Google Shape;487;p39"/>
          <p:cNvSpPr txBox="1"/>
          <p:nvPr/>
        </p:nvSpPr>
        <p:spPr>
          <a:xfrm>
            <a:off x="533400" y="1803499"/>
            <a:ext cx="3124200"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b="1">
                <a:solidFill>
                  <a:schemeClr val="dk1"/>
                </a:solidFill>
                <a:latin typeface="Calibri"/>
                <a:ea typeface="Calibri"/>
                <a:cs typeface="Calibri"/>
                <a:sym typeface="Calibri"/>
              </a:rPr>
              <a:t>Levels of Detail</a:t>
            </a:r>
            <a:endParaRPr sz="2400">
              <a:solidFill>
                <a:schemeClr val="dk1"/>
              </a:solidFill>
              <a:latin typeface="Calibri"/>
              <a:ea typeface="Calibri"/>
              <a:cs typeface="Calibri"/>
              <a:sym typeface="Calibri"/>
            </a:endParaRPr>
          </a:p>
        </p:txBody>
      </p:sp>
      <p:sp>
        <p:nvSpPr>
          <p:cNvPr id="488" name="Google Shape;488;p39"/>
          <p:cNvSpPr txBox="1"/>
          <p:nvPr/>
        </p:nvSpPr>
        <p:spPr>
          <a:xfrm>
            <a:off x="685800" y="2286000"/>
            <a:ext cx="4648200" cy="138499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b="1">
                <a:solidFill>
                  <a:schemeClr val="dk1"/>
                </a:solidFill>
                <a:latin typeface="Calibri"/>
                <a:ea typeface="Calibri"/>
                <a:cs typeface="Calibri"/>
                <a:sym typeface="Calibri"/>
              </a:rPr>
              <a:t>Level 3: </a:t>
            </a:r>
            <a:r>
              <a:rPr lang="en-CA" sz="2000">
                <a:solidFill>
                  <a:schemeClr val="dk1"/>
                </a:solidFill>
                <a:latin typeface="Calibri"/>
                <a:ea typeface="Calibri"/>
                <a:cs typeface="Calibri"/>
                <a:sym typeface="Calibri"/>
              </a:rPr>
              <a:t>ridge structures and their relative arrangements e.g. ridge shapes, sizes, edges, pore locations and sizes</a:t>
            </a:r>
            <a:endParaRPr/>
          </a:p>
          <a:p>
            <a:pPr marL="0" marR="0" lvl="0" indent="0" algn="l" rtl="0">
              <a:spcBef>
                <a:spcPts val="0"/>
              </a:spcBef>
              <a:spcAft>
                <a:spcPts val="0"/>
              </a:spcAft>
              <a:buNone/>
            </a:pPr>
            <a:r>
              <a:rPr lang="en-CA" sz="2000">
                <a:solidFill>
                  <a:schemeClr val="dk1"/>
                </a:solidFill>
                <a:latin typeface="Calibri"/>
                <a:ea typeface="Calibri"/>
                <a:cs typeface="Calibri"/>
                <a:sym typeface="Calibri"/>
              </a:rPr>
              <a:t>(cannot exclusively identify or exclude) </a:t>
            </a:r>
            <a:endParaRPr sz="2000">
              <a:solidFill>
                <a:schemeClr val="dk1"/>
              </a:solidFill>
              <a:latin typeface="Calibri"/>
              <a:ea typeface="Calibri"/>
              <a:cs typeface="Calibri"/>
              <a:sym typeface="Calibri"/>
            </a:endParaRPr>
          </a:p>
        </p:txBody>
      </p:sp>
      <p:pic>
        <p:nvPicPr>
          <p:cNvPr id="489" name="Google Shape;489;p39" descr="F:\CanFRWG\Images\photos\slide 18 &amp; 19a.jpg"/>
          <p:cNvPicPr preferRelativeResize="0"/>
          <p:nvPr/>
        </p:nvPicPr>
        <p:blipFill rotWithShape="1">
          <a:blip r:embed="rId3">
            <a:alphaModFix/>
          </a:blip>
          <a:srcRect b="2989"/>
          <a:stretch/>
        </p:blipFill>
        <p:spPr>
          <a:xfrm>
            <a:off x="5210877" y="1225621"/>
            <a:ext cx="3399723" cy="4946579"/>
          </a:xfrm>
          <a:prstGeom prst="rect">
            <a:avLst/>
          </a:prstGeom>
          <a:noFill/>
          <a:ln>
            <a:noFill/>
          </a:ln>
        </p:spPr>
      </p:pic>
      <p:cxnSp>
        <p:nvCxnSpPr>
          <p:cNvPr id="490" name="Google Shape;490;p39"/>
          <p:cNvCxnSpPr/>
          <p:nvPr/>
        </p:nvCxnSpPr>
        <p:spPr>
          <a:xfrm rot="10800000" flipH="1">
            <a:off x="4953000" y="2057400"/>
            <a:ext cx="1143000" cy="762000"/>
          </a:xfrm>
          <a:prstGeom prst="straightConnector1">
            <a:avLst/>
          </a:prstGeom>
          <a:noFill/>
          <a:ln w="9525" cap="flat" cmpd="sng">
            <a:solidFill>
              <a:srgbClr val="C00000"/>
            </a:solidFill>
            <a:prstDash val="solid"/>
            <a:round/>
            <a:headEnd type="none" w="sm" len="sm"/>
            <a:tailEnd type="stealth" w="med" len="med"/>
          </a:ln>
        </p:spPr>
      </p:cxnSp>
      <p:cxnSp>
        <p:nvCxnSpPr>
          <p:cNvPr id="491" name="Google Shape;491;p39"/>
          <p:cNvCxnSpPr/>
          <p:nvPr/>
        </p:nvCxnSpPr>
        <p:spPr>
          <a:xfrm rot="10800000" flipH="1">
            <a:off x="4953000" y="2590800"/>
            <a:ext cx="2667000" cy="228600"/>
          </a:xfrm>
          <a:prstGeom prst="straightConnector1">
            <a:avLst/>
          </a:prstGeom>
          <a:noFill/>
          <a:ln w="9525" cap="flat" cmpd="sng">
            <a:solidFill>
              <a:srgbClr val="C00000"/>
            </a:solidFill>
            <a:prstDash val="solid"/>
            <a:round/>
            <a:headEnd type="none" w="sm" len="sm"/>
            <a:tailEnd type="stealth" w="med" len="med"/>
          </a:ln>
        </p:spPr>
      </p:cxnSp>
      <p:cxnSp>
        <p:nvCxnSpPr>
          <p:cNvPr id="492" name="Google Shape;492;p39"/>
          <p:cNvCxnSpPr/>
          <p:nvPr/>
        </p:nvCxnSpPr>
        <p:spPr>
          <a:xfrm>
            <a:off x="4953000" y="2819400"/>
            <a:ext cx="2667000" cy="990600"/>
          </a:xfrm>
          <a:prstGeom prst="straightConnector1">
            <a:avLst/>
          </a:prstGeom>
          <a:noFill/>
          <a:ln w="9525" cap="flat" cmpd="sng">
            <a:solidFill>
              <a:srgbClr val="C00000"/>
            </a:solidFill>
            <a:prstDash val="solid"/>
            <a:round/>
            <a:headEnd type="none" w="sm" len="sm"/>
            <a:tailEnd type="stealth" w="med" len="med"/>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9" name="Google Shape;499;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34</a:t>
            </a:fld>
            <a:endParaRPr/>
          </a:p>
        </p:txBody>
      </p:sp>
      <p:graphicFrame>
        <p:nvGraphicFramePr>
          <p:cNvPr id="500" name="Google Shape;500;p40"/>
          <p:cNvGraphicFramePr/>
          <p:nvPr/>
        </p:nvGraphicFramePr>
        <p:xfrm>
          <a:off x="1600200" y="1845308"/>
          <a:ext cx="5937250" cy="3717292"/>
        </p:xfrm>
        <a:graphic>
          <a:graphicData uri="http://schemas.openxmlformats.org/drawingml/2006/table">
            <a:tbl>
              <a:tblPr>
                <a:noFill/>
                <a:tableStyleId>{ECA7E9F9-BD6E-4ABD-822F-8174388631F6}</a:tableStyleId>
              </a:tblPr>
              <a:tblGrid>
                <a:gridCol w="1257300">
                  <a:extLst>
                    <a:ext uri="{9D8B030D-6E8A-4147-A177-3AD203B41FA5}">
                      <a16:colId xmlns:a16="http://schemas.microsoft.com/office/drawing/2014/main" val="20000"/>
                    </a:ext>
                  </a:extLst>
                </a:gridCol>
                <a:gridCol w="4679950">
                  <a:extLst>
                    <a:ext uri="{9D8B030D-6E8A-4147-A177-3AD203B41FA5}">
                      <a16:colId xmlns:a16="http://schemas.microsoft.com/office/drawing/2014/main" val="20001"/>
                    </a:ext>
                  </a:extLst>
                </a:gridCol>
              </a:tblGrid>
              <a:tr h="177800">
                <a:tc gridSpan="2">
                  <a:txBody>
                    <a:bodyPr/>
                    <a:lstStyle/>
                    <a:p>
                      <a:pPr marL="0" marR="0" lvl="0" indent="0" algn="ctr" rtl="0">
                        <a:lnSpc>
                          <a:spcPct val="100000"/>
                        </a:lnSpc>
                        <a:spcBef>
                          <a:spcPts val="0"/>
                        </a:spcBef>
                        <a:spcAft>
                          <a:spcPts val="0"/>
                        </a:spcAft>
                        <a:buNone/>
                      </a:pPr>
                      <a:endParaRPr sz="1100">
                        <a:latin typeface="Arial"/>
                        <a:ea typeface="Arial"/>
                        <a:cs typeface="Arial"/>
                        <a:sym typeface="Arial"/>
                      </a:endParaRPr>
                    </a:p>
                    <a:p>
                      <a:pPr marL="0" marR="0" lvl="0" indent="0" algn="ctr" rtl="0">
                        <a:lnSpc>
                          <a:spcPct val="100000"/>
                        </a:lnSpc>
                        <a:spcBef>
                          <a:spcPts val="800"/>
                        </a:spcBef>
                        <a:spcAft>
                          <a:spcPts val="0"/>
                        </a:spcAft>
                        <a:buNone/>
                      </a:pPr>
                      <a:r>
                        <a:rPr lang="en-CA" sz="1400">
                          <a:solidFill>
                            <a:schemeClr val="lt1"/>
                          </a:solidFill>
                          <a:latin typeface="Arial"/>
                          <a:ea typeface="Arial"/>
                          <a:cs typeface="Arial"/>
                          <a:sym typeface="Arial"/>
                        </a:rPr>
                        <a:t>Quality</a:t>
                      </a:r>
                      <a:endParaRPr/>
                    </a:p>
                    <a:p>
                      <a:pPr marL="0" marR="0" lvl="0" indent="0" algn="ctr" rtl="0">
                        <a:lnSpc>
                          <a:spcPct val="100000"/>
                        </a:lnSpc>
                        <a:spcBef>
                          <a:spcPts val="800"/>
                        </a:spcBef>
                        <a:spcAft>
                          <a:spcPts val="0"/>
                        </a:spcAft>
                        <a:buNone/>
                      </a:pPr>
                      <a:endParaRPr sz="1100">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00FF"/>
                    </a:solidFill>
                  </a:tcPr>
                </a:tc>
                <a:tc hMerge="1">
                  <a:txBody>
                    <a:bodyPr/>
                    <a:lstStyle/>
                    <a:p>
                      <a:endParaRPr lang="en-US"/>
                    </a:p>
                  </a:txBody>
                  <a:tcPr/>
                </a:tc>
                <a:extLst>
                  <a:ext uri="{0D108BD9-81ED-4DB2-BD59-A6C34878D82A}">
                    <a16:rowId xmlns:a16="http://schemas.microsoft.com/office/drawing/2014/main" val="10000"/>
                  </a:ext>
                </a:extLst>
              </a:tr>
              <a:tr h="139700">
                <a:tc>
                  <a:txBody>
                    <a:bodyPr/>
                    <a:lstStyle/>
                    <a:p>
                      <a:pPr marL="0" marR="0" lvl="0" indent="0" algn="l" rtl="0">
                        <a:lnSpc>
                          <a:spcPct val="107000"/>
                        </a:lnSpc>
                        <a:spcBef>
                          <a:spcPts val="0"/>
                        </a:spcBef>
                        <a:spcAft>
                          <a:spcPts val="0"/>
                        </a:spcAft>
                        <a:buNone/>
                      </a:pPr>
                      <a:r>
                        <a:rPr lang="en-CA" sz="1100">
                          <a:latin typeface="Arial"/>
                          <a:ea typeface="Arial"/>
                          <a:cs typeface="Arial"/>
                          <a:sym typeface="Arial"/>
                        </a:rPr>
                        <a:t>High</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l" rtl="0">
                        <a:lnSpc>
                          <a:spcPct val="107000"/>
                        </a:lnSpc>
                        <a:spcBef>
                          <a:spcPts val="0"/>
                        </a:spcBef>
                        <a:spcAft>
                          <a:spcPts val="0"/>
                        </a:spcAft>
                        <a:buNone/>
                      </a:pPr>
                      <a:r>
                        <a:rPr lang="en-CA" sz="1100">
                          <a:latin typeface="Arial"/>
                          <a:ea typeface="Arial"/>
                          <a:cs typeface="Arial"/>
                          <a:sym typeface="Arial"/>
                        </a:rPr>
                        <a:t>Level 1 detail is distinct</a:t>
                      </a:r>
                      <a:endParaRPr sz="1100">
                        <a:latin typeface="Calibri"/>
                        <a:ea typeface="Calibri"/>
                        <a:cs typeface="Calibri"/>
                        <a:sym typeface="Calibri"/>
                      </a:endParaRPr>
                    </a:p>
                    <a:p>
                      <a:pPr marL="0" marR="0" lvl="0" indent="0" algn="l" rtl="0">
                        <a:lnSpc>
                          <a:spcPct val="107000"/>
                        </a:lnSpc>
                        <a:spcBef>
                          <a:spcPts val="800"/>
                        </a:spcBef>
                        <a:spcAft>
                          <a:spcPts val="0"/>
                        </a:spcAft>
                        <a:buNone/>
                      </a:pPr>
                      <a:r>
                        <a:rPr lang="en-CA" sz="1100">
                          <a:latin typeface="Arial"/>
                          <a:ea typeface="Arial"/>
                          <a:cs typeface="Arial"/>
                          <a:sym typeface="Arial"/>
                        </a:rPr>
                        <a:t>Level 2 details are distinct</a:t>
                      </a:r>
                      <a:endParaRPr sz="1100">
                        <a:latin typeface="Calibri"/>
                        <a:ea typeface="Calibri"/>
                        <a:cs typeface="Calibri"/>
                        <a:sym typeface="Calibri"/>
                      </a:endParaRPr>
                    </a:p>
                    <a:p>
                      <a:pPr marL="0" marR="0" lvl="0" indent="0" algn="l" rtl="0">
                        <a:lnSpc>
                          <a:spcPct val="107000"/>
                        </a:lnSpc>
                        <a:spcBef>
                          <a:spcPts val="800"/>
                        </a:spcBef>
                        <a:spcAft>
                          <a:spcPts val="0"/>
                        </a:spcAft>
                        <a:buNone/>
                      </a:pPr>
                      <a:r>
                        <a:rPr lang="en-CA" sz="1100">
                          <a:latin typeface="Arial"/>
                          <a:ea typeface="Arial"/>
                          <a:cs typeface="Arial"/>
                          <a:sym typeface="Arial"/>
                        </a:rPr>
                        <a:t>There are abundant distinct Level 3 details</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39700">
                <a:tc>
                  <a:txBody>
                    <a:bodyPr/>
                    <a:lstStyle/>
                    <a:p>
                      <a:pPr marL="0" marR="0" lvl="0" indent="0" algn="l" rtl="0">
                        <a:lnSpc>
                          <a:spcPct val="107000"/>
                        </a:lnSpc>
                        <a:spcBef>
                          <a:spcPts val="0"/>
                        </a:spcBef>
                        <a:spcAft>
                          <a:spcPts val="0"/>
                        </a:spcAft>
                        <a:buNone/>
                      </a:pPr>
                      <a:r>
                        <a:rPr lang="en-CA" sz="1100">
                          <a:latin typeface="Arial"/>
                          <a:ea typeface="Arial"/>
                          <a:cs typeface="Arial"/>
                          <a:sym typeface="Arial"/>
                        </a:rPr>
                        <a:t>Medium High</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l" rtl="0">
                        <a:lnSpc>
                          <a:spcPct val="107000"/>
                        </a:lnSpc>
                        <a:spcBef>
                          <a:spcPts val="0"/>
                        </a:spcBef>
                        <a:spcAft>
                          <a:spcPts val="0"/>
                        </a:spcAft>
                        <a:buNone/>
                      </a:pPr>
                      <a:r>
                        <a:rPr lang="en-CA" sz="1100">
                          <a:latin typeface="Arial"/>
                          <a:ea typeface="Arial"/>
                          <a:cs typeface="Arial"/>
                          <a:sym typeface="Arial"/>
                        </a:rPr>
                        <a:t>Level 1 detail is distinct</a:t>
                      </a:r>
                      <a:endParaRPr sz="1100">
                        <a:latin typeface="Calibri"/>
                        <a:ea typeface="Calibri"/>
                        <a:cs typeface="Calibri"/>
                        <a:sym typeface="Calibri"/>
                      </a:endParaRPr>
                    </a:p>
                    <a:p>
                      <a:pPr marL="0" marR="0" lvl="0" indent="0" algn="l" rtl="0">
                        <a:lnSpc>
                          <a:spcPct val="107000"/>
                        </a:lnSpc>
                        <a:spcBef>
                          <a:spcPts val="800"/>
                        </a:spcBef>
                        <a:spcAft>
                          <a:spcPts val="0"/>
                        </a:spcAft>
                        <a:buNone/>
                      </a:pPr>
                      <a:r>
                        <a:rPr lang="en-CA" sz="1100">
                          <a:latin typeface="Arial"/>
                          <a:ea typeface="Arial"/>
                          <a:cs typeface="Arial"/>
                          <a:sym typeface="Arial"/>
                        </a:rPr>
                        <a:t>Most of the Level 2 details are distinct</a:t>
                      </a:r>
                      <a:endParaRPr sz="1100">
                        <a:latin typeface="Calibri"/>
                        <a:ea typeface="Calibri"/>
                        <a:cs typeface="Calibri"/>
                        <a:sym typeface="Calibri"/>
                      </a:endParaRPr>
                    </a:p>
                    <a:p>
                      <a:pPr marL="0" marR="0" lvl="0" indent="0" algn="l" rtl="0">
                        <a:lnSpc>
                          <a:spcPct val="107000"/>
                        </a:lnSpc>
                        <a:spcBef>
                          <a:spcPts val="800"/>
                        </a:spcBef>
                        <a:spcAft>
                          <a:spcPts val="0"/>
                        </a:spcAft>
                        <a:buNone/>
                      </a:pPr>
                      <a:r>
                        <a:rPr lang="en-CA" sz="1100">
                          <a:latin typeface="Arial"/>
                          <a:ea typeface="Arial"/>
                          <a:cs typeface="Arial"/>
                          <a:sym typeface="Arial"/>
                        </a:rPr>
                        <a:t>There are minimal distinct Level 3 details</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39700">
                <a:tc>
                  <a:txBody>
                    <a:bodyPr/>
                    <a:lstStyle/>
                    <a:p>
                      <a:pPr marL="0" marR="0" lvl="0" indent="0" algn="l" rtl="0">
                        <a:lnSpc>
                          <a:spcPct val="107000"/>
                        </a:lnSpc>
                        <a:spcBef>
                          <a:spcPts val="0"/>
                        </a:spcBef>
                        <a:spcAft>
                          <a:spcPts val="0"/>
                        </a:spcAft>
                        <a:buNone/>
                      </a:pPr>
                      <a:r>
                        <a:rPr lang="en-CA" sz="1100">
                          <a:latin typeface="Arial"/>
                          <a:ea typeface="Arial"/>
                          <a:cs typeface="Arial"/>
                          <a:sym typeface="Arial"/>
                        </a:rPr>
                        <a:t>Medium Low</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l" rtl="0">
                        <a:lnSpc>
                          <a:spcPct val="107000"/>
                        </a:lnSpc>
                        <a:spcBef>
                          <a:spcPts val="0"/>
                        </a:spcBef>
                        <a:spcAft>
                          <a:spcPts val="0"/>
                        </a:spcAft>
                        <a:buNone/>
                      </a:pPr>
                      <a:r>
                        <a:rPr lang="en-CA" sz="1100">
                          <a:latin typeface="Arial"/>
                          <a:ea typeface="Arial"/>
                          <a:cs typeface="Arial"/>
                          <a:sym typeface="Arial"/>
                        </a:rPr>
                        <a:t>Level 1 is distinct</a:t>
                      </a:r>
                      <a:endParaRPr sz="1100">
                        <a:latin typeface="Calibri"/>
                        <a:ea typeface="Calibri"/>
                        <a:cs typeface="Calibri"/>
                        <a:sym typeface="Calibri"/>
                      </a:endParaRPr>
                    </a:p>
                    <a:p>
                      <a:pPr marL="0" marR="0" lvl="0" indent="0" algn="l" rtl="0">
                        <a:lnSpc>
                          <a:spcPct val="107000"/>
                        </a:lnSpc>
                        <a:spcBef>
                          <a:spcPts val="800"/>
                        </a:spcBef>
                        <a:spcAft>
                          <a:spcPts val="0"/>
                        </a:spcAft>
                        <a:buNone/>
                      </a:pPr>
                      <a:r>
                        <a:rPr lang="en-CA" sz="1100">
                          <a:latin typeface="Arial"/>
                          <a:ea typeface="Arial"/>
                          <a:cs typeface="Arial"/>
                          <a:sym typeface="Arial"/>
                        </a:rPr>
                        <a:t>Few of the Level 2 details are distinct </a:t>
                      </a:r>
                      <a:endParaRPr sz="1100">
                        <a:latin typeface="Calibri"/>
                        <a:ea typeface="Calibri"/>
                        <a:cs typeface="Calibri"/>
                        <a:sym typeface="Calibri"/>
                      </a:endParaRPr>
                    </a:p>
                    <a:p>
                      <a:pPr marL="0" marR="0" lvl="0" indent="0" algn="l" rtl="0">
                        <a:lnSpc>
                          <a:spcPct val="107000"/>
                        </a:lnSpc>
                        <a:spcBef>
                          <a:spcPts val="800"/>
                        </a:spcBef>
                        <a:spcAft>
                          <a:spcPts val="0"/>
                        </a:spcAft>
                        <a:buNone/>
                      </a:pPr>
                      <a:r>
                        <a:rPr lang="en-CA" sz="1100">
                          <a:latin typeface="Arial"/>
                          <a:ea typeface="Arial"/>
                          <a:cs typeface="Arial"/>
                          <a:sym typeface="Arial"/>
                        </a:rPr>
                        <a:t>There are minimal distinct Level 3 details</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139700">
                <a:tc>
                  <a:txBody>
                    <a:bodyPr/>
                    <a:lstStyle/>
                    <a:p>
                      <a:pPr marL="0" marR="0" lvl="0" indent="0" algn="l" rtl="0">
                        <a:lnSpc>
                          <a:spcPct val="107000"/>
                        </a:lnSpc>
                        <a:spcBef>
                          <a:spcPts val="0"/>
                        </a:spcBef>
                        <a:spcAft>
                          <a:spcPts val="0"/>
                        </a:spcAft>
                        <a:buNone/>
                      </a:pPr>
                      <a:r>
                        <a:rPr lang="en-CA" sz="1100">
                          <a:latin typeface="Arial"/>
                          <a:ea typeface="Arial"/>
                          <a:cs typeface="Arial"/>
                          <a:sym typeface="Arial"/>
                        </a:rPr>
                        <a:t>Low</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l" rtl="0">
                        <a:lnSpc>
                          <a:spcPct val="107000"/>
                        </a:lnSpc>
                        <a:spcBef>
                          <a:spcPts val="0"/>
                        </a:spcBef>
                        <a:spcAft>
                          <a:spcPts val="0"/>
                        </a:spcAft>
                        <a:buNone/>
                      </a:pPr>
                      <a:r>
                        <a:rPr lang="en-CA" sz="1100">
                          <a:latin typeface="Arial"/>
                          <a:ea typeface="Arial"/>
                          <a:cs typeface="Arial"/>
                          <a:sym typeface="Arial"/>
                        </a:rPr>
                        <a:t>Level 1 may not be distinct</a:t>
                      </a:r>
                      <a:endParaRPr sz="1100">
                        <a:latin typeface="Calibri"/>
                        <a:ea typeface="Calibri"/>
                        <a:cs typeface="Calibri"/>
                        <a:sym typeface="Calibri"/>
                      </a:endParaRPr>
                    </a:p>
                    <a:p>
                      <a:pPr marL="0" marR="0" lvl="0" indent="0" algn="l" rtl="0">
                        <a:lnSpc>
                          <a:spcPct val="107000"/>
                        </a:lnSpc>
                        <a:spcBef>
                          <a:spcPts val="800"/>
                        </a:spcBef>
                        <a:spcAft>
                          <a:spcPts val="0"/>
                        </a:spcAft>
                        <a:buNone/>
                      </a:pPr>
                      <a:r>
                        <a:rPr lang="en-CA" sz="1100">
                          <a:latin typeface="Arial"/>
                          <a:ea typeface="Arial"/>
                          <a:cs typeface="Arial"/>
                          <a:sym typeface="Arial"/>
                        </a:rPr>
                        <a:t>Most of the Level 2 details are indistinct</a:t>
                      </a:r>
                      <a:endParaRPr sz="1100">
                        <a:latin typeface="Calibri"/>
                        <a:ea typeface="Calibri"/>
                        <a:cs typeface="Calibri"/>
                        <a:sym typeface="Calibri"/>
                      </a:endParaRPr>
                    </a:p>
                    <a:p>
                      <a:pPr marL="0" marR="0" lvl="0" indent="0" algn="l" rtl="0">
                        <a:lnSpc>
                          <a:spcPct val="107000"/>
                        </a:lnSpc>
                        <a:spcBef>
                          <a:spcPts val="800"/>
                        </a:spcBef>
                        <a:spcAft>
                          <a:spcPts val="0"/>
                        </a:spcAft>
                        <a:buNone/>
                      </a:pPr>
                      <a:r>
                        <a:rPr lang="en-CA" sz="1100">
                          <a:latin typeface="Arial"/>
                          <a:ea typeface="Arial"/>
                          <a:cs typeface="Arial"/>
                          <a:sym typeface="Arial"/>
                        </a:rPr>
                        <a:t>There are no distinct Level 3 details</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501" name="Google Shape;501;p40"/>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a:solidFill>
                  <a:srgbClr val="0000FF"/>
                </a:solidFill>
                <a:latin typeface="Calibri"/>
                <a:ea typeface="Calibri"/>
                <a:cs typeface="Calibri"/>
                <a:sym typeface="Calibri"/>
              </a:rPr>
              <a:t>Quality</a:t>
            </a:r>
            <a:endParaRPr sz="3200" i="0" u="none" strike="noStrike" cap="none">
              <a:solidFill>
                <a:srgbClr val="0000FF"/>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502" name="Google Shape;502;p40"/>
          <p:cNvSpPr txBox="1"/>
          <p:nvPr/>
        </p:nvSpPr>
        <p:spPr>
          <a:xfrm>
            <a:off x="3200400" y="6642556"/>
            <a:ext cx="58674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SWGFAST  Document #10 (2013), Standards for Examining Friction Ridge Impressions and Resulting Conclusions (Latent/Tenprint Ver 2.0).</a:t>
            </a:r>
            <a:endParaRPr sz="8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9" name="Google Shape;509;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35</a:t>
            </a:fld>
            <a:endParaRPr/>
          </a:p>
        </p:txBody>
      </p:sp>
      <p:sp>
        <p:nvSpPr>
          <p:cNvPr id="510" name="Google Shape;510;p41"/>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Analysis continued…</a:t>
            </a:r>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511" name="Google Shape;511;p41"/>
          <p:cNvSpPr txBox="1"/>
          <p:nvPr/>
        </p:nvSpPr>
        <p:spPr>
          <a:xfrm>
            <a:off x="533400" y="1806476"/>
            <a:ext cx="8001000" cy="35394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b="1">
                <a:solidFill>
                  <a:schemeClr val="dk1"/>
                </a:solidFill>
                <a:latin typeface="Calibri"/>
                <a:ea typeface="Calibri"/>
                <a:cs typeface="Calibri"/>
                <a:sym typeface="Calibri"/>
              </a:rPr>
              <a:t>Clarity: </a:t>
            </a:r>
            <a:r>
              <a:rPr lang="en-CA" sz="2000">
                <a:solidFill>
                  <a:schemeClr val="dk1"/>
                </a:solidFill>
                <a:latin typeface="Calibri"/>
                <a:ea typeface="Calibri"/>
                <a:cs typeface="Calibri"/>
                <a:sym typeface="Calibri"/>
              </a:rPr>
              <a:t>the visual quality of the friction ridge detail.</a:t>
            </a:r>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en-CA" sz="2400" b="1">
                <a:solidFill>
                  <a:schemeClr val="dk1"/>
                </a:solidFill>
                <a:latin typeface="Calibri"/>
                <a:ea typeface="Calibri"/>
                <a:cs typeface="Calibri"/>
                <a:sym typeface="Calibri"/>
              </a:rPr>
              <a:t>Tolerance for dissimilarities: </a:t>
            </a:r>
            <a:r>
              <a:rPr lang="en-CA" sz="2000">
                <a:solidFill>
                  <a:schemeClr val="dk1"/>
                </a:solidFill>
                <a:latin typeface="Calibri"/>
                <a:ea typeface="Calibri"/>
                <a:cs typeface="Calibri"/>
                <a:sym typeface="Calibri"/>
              </a:rPr>
              <a:t>The examiner assesses the friction ridge features in the impression to determine how much variation is reasonable in appearance and spatial relationships between the known and latent impression.</a:t>
            </a:r>
            <a:endParaRPr/>
          </a:p>
          <a:p>
            <a:pPr marL="0" marR="0" lvl="0" indent="0" algn="l" rtl="0">
              <a:spcBef>
                <a:spcPts val="0"/>
              </a:spcBef>
              <a:spcAft>
                <a:spcPts val="0"/>
              </a:spcAft>
              <a:buNone/>
            </a:pPr>
            <a:endParaRPr sz="2000" b="1">
              <a:solidFill>
                <a:schemeClr val="dk1"/>
              </a:solidFill>
              <a:latin typeface="Calibri"/>
              <a:ea typeface="Calibri"/>
              <a:cs typeface="Calibri"/>
              <a:sym typeface="Calibri"/>
            </a:endParaRPr>
          </a:p>
          <a:p>
            <a:pPr marL="0" marR="0" lvl="0" indent="0" algn="l" rtl="0">
              <a:spcBef>
                <a:spcPts val="0"/>
              </a:spcBef>
              <a:spcAft>
                <a:spcPts val="0"/>
              </a:spcAft>
              <a:buNone/>
            </a:pPr>
            <a:r>
              <a:rPr lang="en-CA" sz="2000" b="1">
                <a:solidFill>
                  <a:schemeClr val="dk1"/>
                </a:solidFill>
                <a:latin typeface="Calibri"/>
                <a:ea typeface="Calibri"/>
                <a:cs typeface="Calibri"/>
                <a:sym typeface="Calibri"/>
              </a:rPr>
              <a:t>	</a:t>
            </a:r>
            <a:r>
              <a:rPr lang="en-CA" sz="2400" b="1">
                <a:solidFill>
                  <a:schemeClr val="dk1"/>
                </a:solidFill>
                <a:latin typeface="Calibri"/>
                <a:ea typeface="Calibri"/>
                <a:cs typeface="Calibri"/>
                <a:sym typeface="Calibri"/>
              </a:rPr>
              <a:t>High Quality = Lower tolerance for dissimilarities</a:t>
            </a:r>
            <a:endParaRPr/>
          </a:p>
          <a:p>
            <a:pPr marL="0" marR="0" lvl="0" indent="0" algn="l" rtl="0">
              <a:spcBef>
                <a:spcPts val="0"/>
              </a:spcBef>
              <a:spcAft>
                <a:spcPts val="0"/>
              </a:spcAft>
              <a:buNone/>
            </a:pPr>
            <a:endParaRPr sz="2400" b="1">
              <a:solidFill>
                <a:schemeClr val="dk1"/>
              </a:solidFill>
              <a:latin typeface="Calibri"/>
              <a:ea typeface="Calibri"/>
              <a:cs typeface="Calibri"/>
              <a:sym typeface="Calibri"/>
            </a:endParaRPr>
          </a:p>
          <a:p>
            <a:pPr marL="0" marR="0" lvl="0" indent="0" algn="l" rtl="0">
              <a:spcBef>
                <a:spcPts val="0"/>
              </a:spcBef>
              <a:spcAft>
                <a:spcPts val="0"/>
              </a:spcAft>
              <a:buNone/>
            </a:pPr>
            <a:r>
              <a:rPr lang="en-CA" sz="2400" b="1">
                <a:solidFill>
                  <a:schemeClr val="dk1"/>
                </a:solidFill>
                <a:latin typeface="Calibri"/>
                <a:ea typeface="Calibri"/>
                <a:cs typeface="Calibri"/>
                <a:sym typeface="Calibri"/>
              </a:rPr>
              <a:t>	Low Quality = Higher tolerance for dissimilarities</a:t>
            </a:r>
            <a:endParaRPr sz="2800" b="1">
              <a:solidFill>
                <a:schemeClr val="dk1"/>
              </a:solidFill>
              <a:latin typeface="Calibri"/>
              <a:ea typeface="Calibri"/>
              <a:cs typeface="Calibri"/>
              <a:sym typeface="Calibri"/>
            </a:endParaRPr>
          </a:p>
        </p:txBody>
      </p:sp>
      <p:sp>
        <p:nvSpPr>
          <p:cNvPr id="512" name="Google Shape;512;p41"/>
          <p:cNvSpPr txBox="1"/>
          <p:nvPr/>
        </p:nvSpPr>
        <p:spPr>
          <a:xfrm>
            <a:off x="3200400" y="6642556"/>
            <a:ext cx="58674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SWGFAST  Document #10 (2013), Standards for Examining Friction Ridge Impressions and Resulting Conclusions (Latent/Tenprint Ver 2.0).</a:t>
            </a:r>
            <a:endParaRPr sz="8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9" name="Google Shape;519;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36</a:t>
            </a:fld>
            <a:endParaRPr/>
          </a:p>
        </p:txBody>
      </p:sp>
      <p:sp>
        <p:nvSpPr>
          <p:cNvPr id="520" name="Google Shape;520;p42"/>
          <p:cNvSpPr txBox="1"/>
          <p:nvPr/>
        </p:nvSpPr>
        <p:spPr>
          <a:xfrm>
            <a:off x="3200400" y="6642556"/>
            <a:ext cx="58674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SWGFAST  Document #10 (2013), Standards for Examining Friction Ridge Impressions and Resulting Conclusions (Latent/Tenprint Ver 2.0).</a:t>
            </a:r>
            <a:endParaRPr sz="800">
              <a:solidFill>
                <a:schemeClr val="dk1"/>
              </a:solidFill>
              <a:latin typeface="Calibri"/>
              <a:ea typeface="Calibri"/>
              <a:cs typeface="Calibri"/>
              <a:sym typeface="Calibri"/>
            </a:endParaRPr>
          </a:p>
        </p:txBody>
      </p:sp>
      <p:sp>
        <p:nvSpPr>
          <p:cNvPr id="521" name="Google Shape;521;p42"/>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Comparison</a:t>
            </a:r>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522" name="Google Shape;522;p42"/>
          <p:cNvSpPr txBox="1"/>
          <p:nvPr/>
        </p:nvSpPr>
        <p:spPr>
          <a:xfrm>
            <a:off x="533400" y="1806476"/>
            <a:ext cx="8001000"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b="1">
                <a:solidFill>
                  <a:schemeClr val="dk1"/>
                </a:solidFill>
                <a:latin typeface="Calibri"/>
                <a:ea typeface="Calibri"/>
                <a:cs typeface="Calibri"/>
                <a:sym typeface="Calibri"/>
              </a:rPr>
              <a:t>Introduces the known impression. </a:t>
            </a:r>
            <a:r>
              <a:rPr lang="en-CA" sz="2000">
                <a:solidFill>
                  <a:schemeClr val="dk1"/>
                </a:solidFill>
                <a:latin typeface="Calibri"/>
                <a:ea typeface="Calibri"/>
                <a:cs typeface="Calibri"/>
                <a:sym typeface="Calibri"/>
              </a:rPr>
              <a:t>The comparison is accomplished through side-by-side observations of all available levels of details.</a:t>
            </a:r>
            <a:endParaRPr/>
          </a:p>
        </p:txBody>
      </p:sp>
      <p:pic>
        <p:nvPicPr>
          <p:cNvPr id="523" name="Google Shape;523;p42"/>
          <p:cNvPicPr preferRelativeResize="0"/>
          <p:nvPr/>
        </p:nvPicPr>
        <p:blipFill rotWithShape="1">
          <a:blip r:embed="rId3">
            <a:alphaModFix/>
          </a:blip>
          <a:srcRect/>
          <a:stretch/>
        </p:blipFill>
        <p:spPr>
          <a:xfrm>
            <a:off x="1905000" y="2667000"/>
            <a:ext cx="5299363" cy="3429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30" name="Google Shape;530;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37</a:t>
            </a:fld>
            <a:endParaRPr/>
          </a:p>
        </p:txBody>
      </p:sp>
      <p:sp>
        <p:nvSpPr>
          <p:cNvPr id="531" name="Google Shape;531;p43"/>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Frequently Asked Questions</a:t>
            </a:r>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532" name="Google Shape;532;p43"/>
          <p:cNvSpPr txBox="1"/>
          <p:nvPr/>
        </p:nvSpPr>
        <p:spPr>
          <a:xfrm>
            <a:off x="533400" y="1806477"/>
            <a:ext cx="8001000" cy="389337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b="1" dirty="0">
                <a:solidFill>
                  <a:schemeClr val="dk1"/>
                </a:solidFill>
                <a:latin typeface="Calibri"/>
                <a:ea typeface="Calibri"/>
                <a:cs typeface="Calibri"/>
                <a:sym typeface="Calibri"/>
              </a:rPr>
              <a:t>How is the Automated Fingerprint Identification System (AFIS) used for fingerprint searches?</a:t>
            </a:r>
            <a:endParaRPr dirty="0"/>
          </a:p>
          <a:p>
            <a:pPr marL="0" marR="0" lvl="0" indent="0" algn="l" rtl="0">
              <a:spcBef>
                <a:spcPts val="0"/>
              </a:spcBef>
              <a:spcAft>
                <a:spcPts val="0"/>
              </a:spcAft>
              <a:buNone/>
            </a:pPr>
            <a:endParaRPr sz="2400" b="1" dirty="0">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2000"/>
              <a:buFont typeface="Calibri"/>
              <a:buAutoNum type="arabicPeriod"/>
            </a:pPr>
            <a:r>
              <a:rPr lang="en-CA" sz="2000" dirty="0">
                <a:solidFill>
                  <a:schemeClr val="dk1"/>
                </a:solidFill>
                <a:latin typeface="Calibri"/>
                <a:ea typeface="Calibri"/>
                <a:cs typeface="Calibri"/>
                <a:sym typeface="Calibri"/>
              </a:rPr>
              <a:t>A fingerprint is uploaded into an AFIS computer system for search against an database of known impressions.</a:t>
            </a:r>
            <a:endParaRPr dirty="0"/>
          </a:p>
          <a:p>
            <a:pPr marL="457200" marR="0" lvl="0" indent="-457200" algn="l" rtl="0">
              <a:spcBef>
                <a:spcPts val="600"/>
              </a:spcBef>
              <a:spcAft>
                <a:spcPts val="0"/>
              </a:spcAft>
              <a:buClr>
                <a:schemeClr val="dk1"/>
              </a:buClr>
              <a:buSzPts val="2000"/>
              <a:buFont typeface="Calibri"/>
              <a:buAutoNum type="arabicPeriod"/>
            </a:pPr>
            <a:r>
              <a:rPr lang="en-CA" sz="2000" dirty="0">
                <a:solidFill>
                  <a:schemeClr val="dk1"/>
                </a:solidFill>
                <a:latin typeface="Calibri"/>
                <a:ea typeface="Calibri"/>
                <a:cs typeface="Calibri"/>
                <a:sym typeface="Calibri"/>
              </a:rPr>
              <a:t>AFIS </a:t>
            </a:r>
            <a:r>
              <a:rPr lang="en-CA" sz="2000" i="1" dirty="0">
                <a:solidFill>
                  <a:schemeClr val="dk1"/>
                </a:solidFill>
                <a:latin typeface="Calibri"/>
                <a:ea typeface="Calibri"/>
                <a:cs typeface="Calibri"/>
                <a:sym typeface="Calibri"/>
              </a:rPr>
              <a:t>only provides a list of possible candidates.</a:t>
            </a:r>
            <a:endParaRPr dirty="0"/>
          </a:p>
          <a:p>
            <a:pPr marL="457200" marR="0" lvl="0" indent="-457200" algn="l" rtl="0">
              <a:spcBef>
                <a:spcPts val="600"/>
              </a:spcBef>
              <a:spcAft>
                <a:spcPts val="0"/>
              </a:spcAft>
              <a:buClr>
                <a:schemeClr val="dk1"/>
              </a:buClr>
              <a:buSzPts val="2000"/>
              <a:buFont typeface="Calibri"/>
              <a:buAutoNum type="arabicPeriod"/>
            </a:pPr>
            <a:r>
              <a:rPr lang="en-CA" sz="2000" dirty="0">
                <a:solidFill>
                  <a:schemeClr val="dk1"/>
                </a:solidFill>
                <a:latin typeface="Calibri"/>
                <a:ea typeface="Calibri"/>
                <a:cs typeface="Calibri"/>
                <a:sym typeface="Calibri"/>
              </a:rPr>
              <a:t>An AFIS technician will return the results of the evaluation to the submitting officer/ agency. </a:t>
            </a:r>
            <a:endParaRPr dirty="0"/>
          </a:p>
          <a:p>
            <a:pPr marL="457200" marR="0" lvl="0" indent="-457200" algn="l" rtl="0">
              <a:spcBef>
                <a:spcPts val="600"/>
              </a:spcBef>
              <a:spcAft>
                <a:spcPts val="0"/>
              </a:spcAft>
              <a:buClr>
                <a:schemeClr val="dk1"/>
              </a:buClr>
              <a:buSzPts val="2000"/>
              <a:buFont typeface="Calibri"/>
              <a:buAutoNum type="arabicPeriod"/>
            </a:pPr>
            <a:r>
              <a:rPr lang="en-CA" sz="2000" dirty="0">
                <a:solidFill>
                  <a:schemeClr val="dk1"/>
                </a:solidFill>
                <a:latin typeface="Calibri"/>
                <a:ea typeface="Calibri"/>
                <a:cs typeface="Calibri"/>
                <a:sym typeface="Calibri"/>
              </a:rPr>
              <a:t>A forensic identification examiner, using a new set of known impressions taken at the time of arrest, does a </a:t>
            </a:r>
            <a:r>
              <a:rPr lang="en-CA" sz="2000" i="1" dirty="0">
                <a:solidFill>
                  <a:schemeClr val="dk1"/>
                </a:solidFill>
                <a:latin typeface="Calibri"/>
                <a:ea typeface="Calibri"/>
                <a:cs typeface="Calibri"/>
                <a:sym typeface="Calibri"/>
              </a:rPr>
              <a:t>manual comparison of the latent to the known impression(s) and </a:t>
            </a:r>
            <a:r>
              <a:rPr lang="en-CA" sz="2000" i="1" dirty="0" smtClean="0">
                <a:solidFill>
                  <a:schemeClr val="dk1"/>
                </a:solidFill>
                <a:latin typeface="Calibri"/>
                <a:ea typeface="Calibri"/>
                <a:cs typeface="Calibri"/>
                <a:sym typeface="Calibri"/>
              </a:rPr>
              <a:t>forms an opinion.</a:t>
            </a:r>
            <a:endParaRPr sz="1800" dirty="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9" name="Google Shape;539;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38</a:t>
            </a:fld>
            <a:endParaRPr/>
          </a:p>
        </p:txBody>
      </p:sp>
      <p:sp>
        <p:nvSpPr>
          <p:cNvPr id="540" name="Google Shape;540;p44"/>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Frequently Asked Questions</a:t>
            </a:r>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541" name="Google Shape;541;p44"/>
          <p:cNvSpPr txBox="1"/>
          <p:nvPr/>
        </p:nvSpPr>
        <p:spPr>
          <a:xfrm>
            <a:off x="533400" y="1806477"/>
            <a:ext cx="8001000" cy="184665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b="1">
                <a:solidFill>
                  <a:schemeClr val="dk1"/>
                </a:solidFill>
                <a:latin typeface="Calibri"/>
                <a:ea typeface="Calibri"/>
                <a:cs typeface="Calibri"/>
                <a:sym typeface="Calibri"/>
              </a:rPr>
              <a:t>How does AFIS work? </a:t>
            </a:r>
            <a:endParaRPr/>
          </a:p>
          <a:p>
            <a:pPr marL="457200" marR="0" lvl="0" indent="-457200" algn="l" rtl="0">
              <a:spcBef>
                <a:spcPts val="0"/>
              </a:spcBef>
              <a:spcAft>
                <a:spcPts val="0"/>
              </a:spcAft>
              <a:buClr>
                <a:schemeClr val="dk1"/>
              </a:buClr>
              <a:buSzPts val="1800"/>
              <a:buFont typeface="Calibri"/>
              <a:buAutoNum type="arabicPeriod"/>
            </a:pPr>
            <a:r>
              <a:rPr lang="en-CA" sz="1800">
                <a:solidFill>
                  <a:schemeClr val="dk1"/>
                </a:solidFill>
                <a:latin typeface="Calibri"/>
                <a:ea typeface="Calibri"/>
                <a:cs typeface="Calibri"/>
                <a:sym typeface="Calibri"/>
              </a:rPr>
              <a:t>Latent fingerprint uploaded &amp; correct orientation determined</a:t>
            </a:r>
            <a:endParaRPr/>
          </a:p>
          <a:p>
            <a:pPr marL="457200" marR="0" lvl="0" indent="-457200" algn="l" rtl="0">
              <a:spcBef>
                <a:spcPts val="0"/>
              </a:spcBef>
              <a:spcAft>
                <a:spcPts val="0"/>
              </a:spcAft>
              <a:buClr>
                <a:schemeClr val="dk1"/>
              </a:buClr>
              <a:buSzPts val="1800"/>
              <a:buFont typeface="Calibri"/>
              <a:buAutoNum type="arabicPeriod"/>
            </a:pPr>
            <a:r>
              <a:rPr lang="en-CA" sz="1800">
                <a:solidFill>
                  <a:schemeClr val="dk1"/>
                </a:solidFill>
                <a:latin typeface="Calibri"/>
                <a:ea typeface="Calibri"/>
                <a:cs typeface="Calibri"/>
                <a:sym typeface="Calibri"/>
              </a:rPr>
              <a:t>Encoding of level 2 details recorded &amp; searched against database</a:t>
            </a:r>
            <a:endParaRPr/>
          </a:p>
          <a:p>
            <a:pPr marL="457200" marR="0" lvl="0" indent="-457200" algn="l" rtl="0">
              <a:spcBef>
                <a:spcPts val="0"/>
              </a:spcBef>
              <a:spcAft>
                <a:spcPts val="0"/>
              </a:spcAft>
              <a:buClr>
                <a:schemeClr val="dk1"/>
              </a:buClr>
              <a:buSzPts val="1800"/>
              <a:buFont typeface="Calibri"/>
              <a:buAutoNum type="arabicPeriod"/>
            </a:pPr>
            <a:r>
              <a:rPr lang="en-CA" sz="1800">
                <a:solidFill>
                  <a:schemeClr val="dk1"/>
                </a:solidFill>
                <a:latin typeface="Calibri"/>
                <a:ea typeface="Calibri"/>
                <a:cs typeface="Calibri"/>
                <a:sym typeface="Calibri"/>
              </a:rPr>
              <a:t>Results ranked</a:t>
            </a:r>
            <a:endParaRPr/>
          </a:p>
          <a:p>
            <a:pPr marL="457200" marR="0" lvl="0" indent="-457200" algn="l" rtl="0">
              <a:spcBef>
                <a:spcPts val="0"/>
              </a:spcBef>
              <a:spcAft>
                <a:spcPts val="0"/>
              </a:spcAft>
              <a:buClr>
                <a:schemeClr val="dk1"/>
              </a:buClr>
              <a:buSzPts val="1800"/>
              <a:buFont typeface="Calibri"/>
              <a:buAutoNum type="arabicPeriod"/>
            </a:pPr>
            <a:r>
              <a:rPr lang="en-CA" sz="1800">
                <a:solidFill>
                  <a:schemeClr val="dk1"/>
                </a:solidFill>
                <a:latin typeface="Calibri"/>
                <a:ea typeface="Calibri"/>
                <a:cs typeface="Calibri"/>
                <a:sym typeface="Calibri"/>
              </a:rPr>
              <a:t>AFIS technician compares images</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2" name="Google Shape;542;p44"/>
          <p:cNvSpPr txBox="1"/>
          <p:nvPr/>
        </p:nvSpPr>
        <p:spPr>
          <a:xfrm>
            <a:off x="2358570" y="6642556"/>
            <a:ext cx="442323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Images provided by the Canadian Criminal Real Time Identification Services (CCRTIS), Training Section.</a:t>
            </a:r>
            <a:endParaRPr sz="800">
              <a:solidFill>
                <a:schemeClr val="dk1"/>
              </a:solidFill>
              <a:latin typeface="Calibri"/>
              <a:ea typeface="Calibri"/>
              <a:cs typeface="Calibri"/>
              <a:sym typeface="Calibri"/>
            </a:endParaRPr>
          </a:p>
        </p:txBody>
      </p:sp>
      <p:sp>
        <p:nvSpPr>
          <p:cNvPr id="543" name="Google Shape;543;p44"/>
          <p:cNvSpPr txBox="1"/>
          <p:nvPr/>
        </p:nvSpPr>
        <p:spPr>
          <a:xfrm>
            <a:off x="415981" y="3625650"/>
            <a:ext cx="1025537"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1400">
                <a:solidFill>
                  <a:schemeClr val="dk1"/>
                </a:solidFill>
                <a:latin typeface="Calibri"/>
                <a:ea typeface="Calibri"/>
                <a:cs typeface="Calibri"/>
                <a:sym typeface="Calibri"/>
              </a:rPr>
              <a:t>Location &amp;</a:t>
            </a:r>
            <a:endParaRPr/>
          </a:p>
          <a:p>
            <a:pPr marL="0" marR="0" lvl="0" indent="0" algn="ctr" rtl="0">
              <a:spcBef>
                <a:spcPts val="0"/>
              </a:spcBef>
              <a:spcAft>
                <a:spcPts val="0"/>
              </a:spcAft>
              <a:buNone/>
            </a:pPr>
            <a:r>
              <a:rPr lang="en-CA" sz="1400">
                <a:solidFill>
                  <a:schemeClr val="dk1"/>
                </a:solidFill>
                <a:latin typeface="Calibri"/>
                <a:ea typeface="Calibri"/>
                <a:cs typeface="Calibri"/>
                <a:sym typeface="Calibri"/>
              </a:rPr>
              <a:t>Orientation</a:t>
            </a:r>
            <a:endParaRPr sz="1400">
              <a:solidFill>
                <a:schemeClr val="dk1"/>
              </a:solidFill>
              <a:latin typeface="Calibri"/>
              <a:ea typeface="Calibri"/>
              <a:cs typeface="Calibri"/>
              <a:sym typeface="Calibri"/>
            </a:endParaRPr>
          </a:p>
        </p:txBody>
      </p:sp>
      <p:sp>
        <p:nvSpPr>
          <p:cNvPr id="544" name="Google Shape;544;p44"/>
          <p:cNvSpPr txBox="1"/>
          <p:nvPr/>
        </p:nvSpPr>
        <p:spPr>
          <a:xfrm>
            <a:off x="4042585" y="3657763"/>
            <a:ext cx="851643"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1400">
                <a:solidFill>
                  <a:schemeClr val="dk1"/>
                </a:solidFill>
                <a:latin typeface="Calibri"/>
                <a:ea typeface="Calibri"/>
                <a:cs typeface="Calibri"/>
                <a:sym typeface="Calibri"/>
              </a:rPr>
              <a:t>Detail</a:t>
            </a:r>
            <a:br>
              <a:rPr lang="en-CA" sz="1400">
                <a:solidFill>
                  <a:schemeClr val="dk1"/>
                </a:solidFill>
                <a:latin typeface="Calibri"/>
                <a:ea typeface="Calibri"/>
                <a:cs typeface="Calibri"/>
                <a:sym typeface="Calibri"/>
              </a:rPr>
            </a:br>
            <a:r>
              <a:rPr lang="en-CA" sz="1400">
                <a:solidFill>
                  <a:schemeClr val="dk1"/>
                </a:solidFill>
                <a:latin typeface="Calibri"/>
                <a:ea typeface="Calibri"/>
                <a:cs typeface="Calibri"/>
                <a:sym typeface="Calibri"/>
              </a:rPr>
              <a:t>Encoding</a:t>
            </a:r>
            <a:endParaRPr sz="1400">
              <a:solidFill>
                <a:schemeClr val="dk1"/>
              </a:solidFill>
              <a:latin typeface="Calibri"/>
              <a:ea typeface="Calibri"/>
              <a:cs typeface="Calibri"/>
              <a:sym typeface="Calibri"/>
            </a:endParaRPr>
          </a:p>
        </p:txBody>
      </p:sp>
      <p:sp>
        <p:nvSpPr>
          <p:cNvPr id="545" name="Google Shape;545;p44"/>
          <p:cNvSpPr txBox="1"/>
          <p:nvPr/>
        </p:nvSpPr>
        <p:spPr>
          <a:xfrm>
            <a:off x="2340826" y="3657763"/>
            <a:ext cx="774507"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1400">
                <a:solidFill>
                  <a:schemeClr val="dk1"/>
                </a:solidFill>
                <a:latin typeface="Calibri"/>
                <a:ea typeface="Calibri"/>
                <a:cs typeface="Calibri"/>
                <a:sym typeface="Calibri"/>
              </a:rPr>
              <a:t>Latent </a:t>
            </a:r>
            <a:br>
              <a:rPr lang="en-CA" sz="1400">
                <a:solidFill>
                  <a:schemeClr val="dk1"/>
                </a:solidFill>
                <a:latin typeface="Calibri"/>
                <a:ea typeface="Calibri"/>
                <a:cs typeface="Calibri"/>
                <a:sym typeface="Calibri"/>
              </a:rPr>
            </a:br>
            <a:r>
              <a:rPr lang="en-CA" sz="1400">
                <a:solidFill>
                  <a:schemeClr val="dk1"/>
                </a:solidFill>
                <a:latin typeface="Calibri"/>
                <a:ea typeface="Calibri"/>
                <a:cs typeface="Calibri"/>
                <a:sym typeface="Calibri"/>
              </a:rPr>
              <a:t>Analysis</a:t>
            </a:r>
            <a:endParaRPr sz="1400">
              <a:solidFill>
                <a:schemeClr val="dk1"/>
              </a:solidFill>
              <a:latin typeface="Calibri"/>
              <a:ea typeface="Calibri"/>
              <a:cs typeface="Calibri"/>
              <a:sym typeface="Calibri"/>
            </a:endParaRPr>
          </a:p>
        </p:txBody>
      </p:sp>
      <p:pic>
        <p:nvPicPr>
          <p:cNvPr id="546" name="Google Shape;546;p44"/>
          <p:cNvPicPr preferRelativeResize="0"/>
          <p:nvPr/>
        </p:nvPicPr>
        <p:blipFill rotWithShape="1">
          <a:blip r:embed="rId3">
            <a:alphaModFix/>
          </a:blip>
          <a:srcRect l="12823" t="11364" r="38971" b="2273"/>
          <a:stretch/>
        </p:blipFill>
        <p:spPr>
          <a:xfrm>
            <a:off x="202636" y="4148870"/>
            <a:ext cx="1452229" cy="1561831"/>
          </a:xfrm>
          <a:prstGeom prst="rect">
            <a:avLst/>
          </a:prstGeom>
          <a:noFill/>
          <a:ln>
            <a:noFill/>
          </a:ln>
        </p:spPr>
      </p:pic>
      <p:pic>
        <p:nvPicPr>
          <p:cNvPr id="547" name="Google Shape;547;p44" descr="MWSnap030.jpg"/>
          <p:cNvPicPr preferRelativeResize="0"/>
          <p:nvPr/>
        </p:nvPicPr>
        <p:blipFill rotWithShape="1">
          <a:blip r:embed="rId4">
            <a:alphaModFix/>
          </a:blip>
          <a:srcRect l="1808" t="6205" r="61314" b="44921"/>
          <a:stretch/>
        </p:blipFill>
        <p:spPr>
          <a:xfrm>
            <a:off x="1970566" y="4140845"/>
            <a:ext cx="1473138" cy="1561831"/>
          </a:xfrm>
          <a:prstGeom prst="rect">
            <a:avLst/>
          </a:prstGeom>
          <a:noFill/>
          <a:ln>
            <a:noFill/>
          </a:ln>
        </p:spPr>
      </p:pic>
      <p:sp>
        <p:nvSpPr>
          <p:cNvPr id="548" name="Google Shape;548;p44"/>
          <p:cNvSpPr/>
          <p:nvPr/>
        </p:nvSpPr>
        <p:spPr>
          <a:xfrm>
            <a:off x="1657579" y="4642977"/>
            <a:ext cx="304800" cy="146516"/>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49" name="Google Shape;549;p44"/>
          <p:cNvPicPr preferRelativeResize="0"/>
          <p:nvPr/>
        </p:nvPicPr>
        <p:blipFill rotWithShape="1">
          <a:blip r:embed="rId5">
            <a:alphaModFix/>
          </a:blip>
          <a:srcRect l="30361" t="46218" r="23717" b="7393"/>
          <a:stretch/>
        </p:blipFill>
        <p:spPr>
          <a:xfrm>
            <a:off x="3744507" y="4157992"/>
            <a:ext cx="1447800" cy="1564903"/>
          </a:xfrm>
          <a:prstGeom prst="rect">
            <a:avLst/>
          </a:prstGeom>
          <a:noFill/>
          <a:ln>
            <a:noFill/>
          </a:ln>
        </p:spPr>
      </p:pic>
      <p:sp>
        <p:nvSpPr>
          <p:cNvPr id="550" name="Google Shape;550;p44"/>
          <p:cNvSpPr/>
          <p:nvPr/>
        </p:nvSpPr>
        <p:spPr>
          <a:xfrm>
            <a:off x="3450971" y="4655746"/>
            <a:ext cx="304800" cy="146516"/>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51" name="Google Shape;551;p44" descr="MWSnap031.jpg"/>
          <p:cNvPicPr preferRelativeResize="0"/>
          <p:nvPr/>
        </p:nvPicPr>
        <p:blipFill rotWithShape="1">
          <a:blip r:embed="rId6">
            <a:alphaModFix/>
          </a:blip>
          <a:srcRect l="1509" t="6022" r="19042" b="44707"/>
          <a:stretch/>
        </p:blipFill>
        <p:spPr>
          <a:xfrm>
            <a:off x="5392976" y="4755307"/>
            <a:ext cx="3163040" cy="1569293"/>
          </a:xfrm>
          <a:prstGeom prst="rect">
            <a:avLst/>
          </a:prstGeom>
          <a:noFill/>
          <a:ln>
            <a:noFill/>
          </a:ln>
        </p:spPr>
      </p:pic>
      <p:pic>
        <p:nvPicPr>
          <p:cNvPr id="552" name="Google Shape;552;p44" descr="MWSnap031.jpg"/>
          <p:cNvPicPr preferRelativeResize="0"/>
          <p:nvPr/>
        </p:nvPicPr>
        <p:blipFill rotWithShape="1">
          <a:blip r:embed="rId6">
            <a:alphaModFix/>
          </a:blip>
          <a:srcRect l="1509" t="6022" r="19042" b="44707"/>
          <a:stretch/>
        </p:blipFill>
        <p:spPr>
          <a:xfrm>
            <a:off x="5378070" y="3091192"/>
            <a:ext cx="3163040" cy="1569293"/>
          </a:xfrm>
          <a:prstGeom prst="rect">
            <a:avLst/>
          </a:prstGeom>
          <a:noFill/>
          <a:ln>
            <a:noFill/>
          </a:ln>
        </p:spPr>
      </p:pic>
      <p:pic>
        <p:nvPicPr>
          <p:cNvPr id="553" name="Google Shape;553;p44" descr="EXAMPLE4.jpg"/>
          <p:cNvPicPr preferRelativeResize="0"/>
          <p:nvPr/>
        </p:nvPicPr>
        <p:blipFill rotWithShape="1">
          <a:blip r:embed="rId7">
            <a:alphaModFix/>
          </a:blip>
          <a:srcRect l="46929" t="6488" r="23210" b="52150"/>
          <a:stretch/>
        </p:blipFill>
        <p:spPr>
          <a:xfrm>
            <a:off x="7119742" y="3183897"/>
            <a:ext cx="1260805" cy="1397148"/>
          </a:xfrm>
          <a:prstGeom prst="rect">
            <a:avLst/>
          </a:prstGeom>
          <a:noFill/>
          <a:ln>
            <a:noFill/>
          </a:ln>
          <a:effectLst>
            <a:outerShdw blurRad="254000" algn="bl" rotWithShape="0">
              <a:srgbClr val="000000">
                <a:alpha val="42745"/>
              </a:srgbClr>
            </a:outerShdw>
          </a:effectLst>
        </p:spPr>
      </p:pic>
      <p:pic>
        <p:nvPicPr>
          <p:cNvPr id="554" name="Google Shape;554;p44"/>
          <p:cNvPicPr preferRelativeResize="0"/>
          <p:nvPr/>
        </p:nvPicPr>
        <p:blipFill rotWithShape="1">
          <a:blip r:embed="rId8">
            <a:alphaModFix/>
          </a:blip>
          <a:srcRect/>
          <a:stretch/>
        </p:blipFill>
        <p:spPr>
          <a:xfrm>
            <a:off x="5383462" y="3097824"/>
            <a:ext cx="1485245" cy="1569293"/>
          </a:xfrm>
          <a:prstGeom prst="rect">
            <a:avLst/>
          </a:prstGeom>
          <a:noFill/>
          <a:ln>
            <a:noFill/>
          </a:ln>
        </p:spPr>
      </p:pic>
      <p:sp>
        <p:nvSpPr>
          <p:cNvPr id="555" name="Google Shape;555;p44"/>
          <p:cNvSpPr/>
          <p:nvPr/>
        </p:nvSpPr>
        <p:spPr>
          <a:xfrm>
            <a:off x="6781243" y="4626712"/>
            <a:ext cx="304800" cy="146516"/>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56" name="Google Shape;556;p44"/>
          <p:cNvPicPr preferRelativeResize="0"/>
          <p:nvPr/>
        </p:nvPicPr>
        <p:blipFill rotWithShape="1">
          <a:blip r:embed="rId9">
            <a:alphaModFix/>
          </a:blip>
          <a:srcRect/>
          <a:stretch/>
        </p:blipFill>
        <p:spPr>
          <a:xfrm>
            <a:off x="5153552" y="4612594"/>
            <a:ext cx="335309" cy="207282"/>
          </a:xfrm>
          <a:prstGeom prst="rect">
            <a:avLst/>
          </a:prstGeom>
          <a:noFill/>
          <a:ln>
            <a:noFill/>
          </a:ln>
        </p:spPr>
      </p:pic>
      <p:sp>
        <p:nvSpPr>
          <p:cNvPr id="557" name="Google Shape;557;p44"/>
          <p:cNvSpPr txBox="1"/>
          <p:nvPr/>
        </p:nvSpPr>
        <p:spPr>
          <a:xfrm>
            <a:off x="5566475" y="2830357"/>
            <a:ext cx="1119217"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400">
                <a:solidFill>
                  <a:schemeClr val="dk1"/>
                </a:solidFill>
                <a:latin typeface="Calibri"/>
                <a:ea typeface="Calibri"/>
                <a:cs typeface="Calibri"/>
                <a:sym typeface="Calibri"/>
              </a:rPr>
              <a:t>AFIS Ranking</a:t>
            </a:r>
            <a:endParaRPr sz="1400">
              <a:solidFill>
                <a:schemeClr val="dk1"/>
              </a:solidFill>
              <a:latin typeface="Calibri"/>
              <a:ea typeface="Calibri"/>
              <a:cs typeface="Calibri"/>
              <a:sym typeface="Calibri"/>
            </a:endParaRPr>
          </a:p>
        </p:txBody>
      </p:sp>
      <p:sp>
        <p:nvSpPr>
          <p:cNvPr id="558" name="Google Shape;558;p44"/>
          <p:cNvSpPr txBox="1"/>
          <p:nvPr/>
        </p:nvSpPr>
        <p:spPr>
          <a:xfrm>
            <a:off x="7213422" y="2830357"/>
            <a:ext cx="1063112"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400">
                <a:solidFill>
                  <a:schemeClr val="dk1"/>
                </a:solidFill>
                <a:latin typeface="Calibri"/>
                <a:ea typeface="Calibri"/>
                <a:cs typeface="Calibri"/>
                <a:sym typeface="Calibri"/>
              </a:rPr>
              <a:t>Comparison</a:t>
            </a:r>
            <a:endParaRPr sz="1400">
              <a:solidFill>
                <a:schemeClr val="dk1"/>
              </a:solidFill>
              <a:latin typeface="Calibri"/>
              <a:ea typeface="Calibri"/>
              <a:cs typeface="Calibri"/>
              <a:sym typeface="Calibri"/>
            </a:endParaRPr>
          </a:p>
        </p:txBody>
      </p:sp>
      <p:pic>
        <p:nvPicPr>
          <p:cNvPr id="559" name="Google Shape;559;p44"/>
          <p:cNvPicPr preferRelativeResize="0"/>
          <p:nvPr/>
        </p:nvPicPr>
        <p:blipFill rotWithShape="1">
          <a:blip r:embed="rId10">
            <a:alphaModFix/>
          </a:blip>
          <a:srcRect/>
          <a:stretch/>
        </p:blipFill>
        <p:spPr>
          <a:xfrm>
            <a:off x="8632564" y="3722489"/>
            <a:ext cx="282836" cy="316111"/>
          </a:xfrm>
          <a:prstGeom prst="rect">
            <a:avLst/>
          </a:prstGeom>
          <a:noFill/>
          <a:ln>
            <a:noFill/>
          </a:ln>
        </p:spPr>
      </p:pic>
      <p:pic>
        <p:nvPicPr>
          <p:cNvPr id="560" name="Google Shape;560;p44"/>
          <p:cNvPicPr preferRelativeResize="0"/>
          <p:nvPr/>
        </p:nvPicPr>
        <p:blipFill rotWithShape="1">
          <a:blip r:embed="rId11">
            <a:alphaModFix/>
          </a:blip>
          <a:srcRect/>
          <a:stretch/>
        </p:blipFill>
        <p:spPr>
          <a:xfrm>
            <a:off x="8630258" y="3713763"/>
            <a:ext cx="283191" cy="324837"/>
          </a:xfrm>
          <a:prstGeom prst="rect">
            <a:avLst/>
          </a:prstGeom>
          <a:noFill/>
          <a:ln>
            <a:noFill/>
          </a:ln>
        </p:spPr>
      </p:pic>
      <p:sp>
        <p:nvSpPr>
          <p:cNvPr id="561" name="Google Shape;561;p44"/>
          <p:cNvSpPr/>
          <p:nvPr/>
        </p:nvSpPr>
        <p:spPr>
          <a:xfrm>
            <a:off x="8654770" y="5182244"/>
            <a:ext cx="233011" cy="219655"/>
          </a:xfrm>
          <a:custGeom>
            <a:avLst/>
            <a:gdLst/>
            <a:ahLst/>
            <a:cxnLst/>
            <a:rect l="l" t="t" r="r" b="b"/>
            <a:pathLst>
              <a:path w="529771" h="326571" extrusionOk="0">
                <a:moveTo>
                  <a:pt x="0" y="254000"/>
                </a:moveTo>
                <a:cubicBezTo>
                  <a:pt x="7257" y="266095"/>
                  <a:pt x="11797" y="280312"/>
                  <a:pt x="21771" y="290286"/>
                </a:cubicBezTo>
                <a:cubicBezTo>
                  <a:pt x="27180" y="295695"/>
                  <a:pt x="38133" y="292134"/>
                  <a:pt x="43542" y="297543"/>
                </a:cubicBezTo>
                <a:cubicBezTo>
                  <a:pt x="82247" y="336247"/>
                  <a:pt x="14515" y="307219"/>
                  <a:pt x="72571" y="326571"/>
                </a:cubicBezTo>
                <a:cubicBezTo>
                  <a:pt x="92269" y="313439"/>
                  <a:pt x="109292" y="304146"/>
                  <a:pt x="123371" y="283028"/>
                </a:cubicBezTo>
                <a:cubicBezTo>
                  <a:pt x="128209" y="275771"/>
                  <a:pt x="132209" y="267879"/>
                  <a:pt x="137885" y="261257"/>
                </a:cubicBezTo>
                <a:cubicBezTo>
                  <a:pt x="175997" y="216793"/>
                  <a:pt x="153669" y="245726"/>
                  <a:pt x="188685" y="217714"/>
                </a:cubicBezTo>
                <a:cubicBezTo>
                  <a:pt x="194028" y="213440"/>
                  <a:pt x="196911" y="205895"/>
                  <a:pt x="203200" y="203200"/>
                </a:cubicBezTo>
                <a:cubicBezTo>
                  <a:pt x="214537" y="198341"/>
                  <a:pt x="227390" y="198362"/>
                  <a:pt x="239485" y="195943"/>
                </a:cubicBezTo>
                <a:cubicBezTo>
                  <a:pt x="244323" y="191105"/>
                  <a:pt x="249726" y="186771"/>
                  <a:pt x="254000" y="181428"/>
                </a:cubicBezTo>
                <a:cubicBezTo>
                  <a:pt x="259449" y="174617"/>
                  <a:pt x="261703" y="165105"/>
                  <a:pt x="268514" y="159657"/>
                </a:cubicBezTo>
                <a:cubicBezTo>
                  <a:pt x="274487" y="154878"/>
                  <a:pt x="283443" y="155821"/>
                  <a:pt x="290285" y="152400"/>
                </a:cubicBezTo>
                <a:cubicBezTo>
                  <a:pt x="298086" y="148499"/>
                  <a:pt x="304256" y="141787"/>
                  <a:pt x="312057" y="137886"/>
                </a:cubicBezTo>
                <a:cubicBezTo>
                  <a:pt x="318899" y="134465"/>
                  <a:pt x="326986" y="134049"/>
                  <a:pt x="333828" y="130628"/>
                </a:cubicBezTo>
                <a:cubicBezTo>
                  <a:pt x="381325" y="106879"/>
                  <a:pt x="329211" y="126449"/>
                  <a:pt x="377371" y="94343"/>
                </a:cubicBezTo>
                <a:cubicBezTo>
                  <a:pt x="383736" y="90100"/>
                  <a:pt x="391885" y="89505"/>
                  <a:pt x="399142" y="87086"/>
                </a:cubicBezTo>
                <a:cubicBezTo>
                  <a:pt x="416336" y="69892"/>
                  <a:pt x="432581" y="51749"/>
                  <a:pt x="457200" y="43543"/>
                </a:cubicBezTo>
                <a:lnTo>
                  <a:pt x="478971" y="36286"/>
                </a:lnTo>
                <a:cubicBezTo>
                  <a:pt x="483809" y="29029"/>
                  <a:pt x="486674" y="19963"/>
                  <a:pt x="493485" y="14514"/>
                </a:cubicBezTo>
                <a:cubicBezTo>
                  <a:pt x="499459" y="9735"/>
                  <a:pt x="508154" y="10098"/>
                  <a:pt x="515257" y="7257"/>
                </a:cubicBezTo>
                <a:cubicBezTo>
                  <a:pt x="520279" y="5248"/>
                  <a:pt x="524933" y="2419"/>
                  <a:pt x="529771" y="0"/>
                </a:cubicBezTo>
              </a:path>
            </a:pathLst>
          </a:custGeom>
          <a:noFill/>
          <a:ln w="381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8" name="Google Shape;568;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39</a:t>
            </a:fld>
            <a:endParaRPr/>
          </a:p>
        </p:txBody>
      </p:sp>
      <p:sp>
        <p:nvSpPr>
          <p:cNvPr id="569" name="Google Shape;569;p45"/>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Frequently Asked Questions</a:t>
            </a:r>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570" name="Google Shape;570;p45"/>
          <p:cNvSpPr txBox="1"/>
          <p:nvPr/>
        </p:nvSpPr>
        <p:spPr>
          <a:xfrm>
            <a:off x="533400" y="1806477"/>
            <a:ext cx="8001000"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b="1">
                <a:solidFill>
                  <a:schemeClr val="dk1"/>
                </a:solidFill>
                <a:latin typeface="Calibri"/>
                <a:ea typeface="Calibri"/>
                <a:cs typeface="Calibri"/>
                <a:sym typeface="Calibri"/>
              </a:rPr>
              <a:t>How are AFIS results assessed by humans? </a:t>
            </a:r>
            <a:endParaRPr/>
          </a:p>
        </p:txBody>
      </p:sp>
      <p:pic>
        <p:nvPicPr>
          <p:cNvPr id="571" name="Google Shape;571;p45"/>
          <p:cNvPicPr preferRelativeResize="0"/>
          <p:nvPr/>
        </p:nvPicPr>
        <p:blipFill rotWithShape="1">
          <a:blip r:embed="rId3">
            <a:alphaModFix/>
          </a:blip>
          <a:srcRect/>
          <a:stretch/>
        </p:blipFill>
        <p:spPr>
          <a:xfrm>
            <a:off x="2653396" y="2416334"/>
            <a:ext cx="1766204" cy="1867544"/>
          </a:xfrm>
          <a:prstGeom prst="rect">
            <a:avLst/>
          </a:prstGeom>
          <a:noFill/>
          <a:ln>
            <a:noFill/>
          </a:ln>
        </p:spPr>
      </p:pic>
      <p:pic>
        <p:nvPicPr>
          <p:cNvPr id="572" name="Google Shape;572;p45"/>
          <p:cNvPicPr preferRelativeResize="0"/>
          <p:nvPr/>
        </p:nvPicPr>
        <p:blipFill rotWithShape="1">
          <a:blip r:embed="rId4">
            <a:alphaModFix/>
          </a:blip>
          <a:srcRect/>
          <a:stretch/>
        </p:blipFill>
        <p:spPr>
          <a:xfrm>
            <a:off x="4267200" y="2057400"/>
            <a:ext cx="2388510" cy="2569083"/>
          </a:xfrm>
          <a:prstGeom prst="rect">
            <a:avLst/>
          </a:prstGeom>
          <a:noFill/>
          <a:ln>
            <a:noFill/>
          </a:ln>
        </p:spPr>
      </p:pic>
      <p:pic>
        <p:nvPicPr>
          <p:cNvPr id="573" name="Google Shape;573;p45"/>
          <p:cNvPicPr preferRelativeResize="0"/>
          <p:nvPr/>
        </p:nvPicPr>
        <p:blipFill rotWithShape="1">
          <a:blip r:embed="rId5">
            <a:alphaModFix/>
          </a:blip>
          <a:srcRect/>
          <a:stretch/>
        </p:blipFill>
        <p:spPr>
          <a:xfrm>
            <a:off x="2653396" y="4454031"/>
            <a:ext cx="3671204" cy="1817918"/>
          </a:xfrm>
          <a:prstGeom prst="rect">
            <a:avLst/>
          </a:prstGeom>
          <a:noFill/>
          <a:ln>
            <a:noFill/>
          </a:ln>
        </p:spPr>
      </p:pic>
      <p:sp>
        <p:nvSpPr>
          <p:cNvPr id="574" name="Google Shape;574;p45"/>
          <p:cNvSpPr txBox="1"/>
          <p:nvPr/>
        </p:nvSpPr>
        <p:spPr>
          <a:xfrm>
            <a:off x="6428013" y="3016989"/>
            <a:ext cx="2237279" cy="7386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1400">
                <a:solidFill>
                  <a:schemeClr val="dk1"/>
                </a:solidFill>
                <a:latin typeface="Calibri"/>
                <a:ea typeface="Calibri"/>
                <a:cs typeface="Calibri"/>
                <a:sym typeface="Calibri"/>
              </a:rPr>
              <a:t>Latent (left) &amp; Known (right)</a:t>
            </a:r>
            <a:endParaRPr/>
          </a:p>
          <a:p>
            <a:pPr marL="0" marR="0" lvl="0" indent="0" algn="ctr" rtl="0">
              <a:spcBef>
                <a:spcPts val="0"/>
              </a:spcBef>
              <a:spcAft>
                <a:spcPts val="0"/>
              </a:spcAft>
              <a:buNone/>
            </a:pPr>
            <a:r>
              <a:rPr lang="en-CA" sz="1400">
                <a:solidFill>
                  <a:schemeClr val="dk1"/>
                </a:solidFill>
                <a:latin typeface="Calibri"/>
                <a:ea typeface="Calibri"/>
                <a:cs typeface="Calibri"/>
                <a:sym typeface="Calibri"/>
              </a:rPr>
              <a:t>Visually assessed as </a:t>
            </a:r>
            <a:endParaRPr/>
          </a:p>
          <a:p>
            <a:pPr marL="0" marR="0" lvl="0" indent="0" algn="ctr" rtl="0">
              <a:spcBef>
                <a:spcPts val="0"/>
              </a:spcBef>
              <a:spcAft>
                <a:spcPts val="0"/>
              </a:spcAft>
              <a:buNone/>
            </a:pPr>
            <a:r>
              <a:rPr lang="en-CA" sz="1400" u="sng">
                <a:solidFill>
                  <a:schemeClr val="dk1"/>
                </a:solidFill>
                <a:latin typeface="Calibri"/>
                <a:ea typeface="Calibri"/>
                <a:cs typeface="Calibri"/>
                <a:sym typeface="Calibri"/>
              </a:rPr>
              <a:t>Not</a:t>
            </a:r>
            <a:r>
              <a:rPr lang="en-CA" sz="1400">
                <a:solidFill>
                  <a:schemeClr val="dk1"/>
                </a:solidFill>
                <a:latin typeface="Calibri"/>
                <a:ea typeface="Calibri"/>
                <a:cs typeface="Calibri"/>
                <a:sym typeface="Calibri"/>
              </a:rPr>
              <a:t> same source</a:t>
            </a:r>
            <a:endParaRPr sz="1400">
              <a:solidFill>
                <a:schemeClr val="dk1"/>
              </a:solidFill>
              <a:latin typeface="Calibri"/>
              <a:ea typeface="Calibri"/>
              <a:cs typeface="Calibri"/>
              <a:sym typeface="Calibri"/>
            </a:endParaRPr>
          </a:p>
        </p:txBody>
      </p:sp>
      <p:sp>
        <p:nvSpPr>
          <p:cNvPr id="575" name="Google Shape;575;p45"/>
          <p:cNvSpPr txBox="1"/>
          <p:nvPr/>
        </p:nvSpPr>
        <p:spPr>
          <a:xfrm>
            <a:off x="6431642" y="4991890"/>
            <a:ext cx="2237279" cy="7386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1400">
                <a:solidFill>
                  <a:schemeClr val="dk1"/>
                </a:solidFill>
                <a:latin typeface="Calibri"/>
                <a:ea typeface="Calibri"/>
                <a:cs typeface="Calibri"/>
                <a:sym typeface="Calibri"/>
              </a:rPr>
              <a:t>Latent (left) &amp; Known (right)</a:t>
            </a:r>
            <a:endParaRPr/>
          </a:p>
          <a:p>
            <a:pPr marL="0" marR="0" lvl="0" indent="0" algn="ctr" rtl="0">
              <a:spcBef>
                <a:spcPts val="0"/>
              </a:spcBef>
              <a:spcAft>
                <a:spcPts val="0"/>
              </a:spcAft>
              <a:buNone/>
            </a:pPr>
            <a:r>
              <a:rPr lang="en-CA" sz="1400">
                <a:solidFill>
                  <a:schemeClr val="dk1"/>
                </a:solidFill>
                <a:latin typeface="Calibri"/>
                <a:ea typeface="Calibri"/>
                <a:cs typeface="Calibri"/>
                <a:sym typeface="Calibri"/>
              </a:rPr>
              <a:t>Visually assessed as</a:t>
            </a:r>
            <a:endParaRPr/>
          </a:p>
          <a:p>
            <a:pPr marL="0" marR="0" lvl="0" indent="0" algn="ctr" rtl="0">
              <a:spcBef>
                <a:spcPts val="0"/>
              </a:spcBef>
              <a:spcAft>
                <a:spcPts val="0"/>
              </a:spcAft>
              <a:buNone/>
            </a:pPr>
            <a:r>
              <a:rPr lang="en-CA" sz="1400">
                <a:solidFill>
                  <a:schemeClr val="dk1"/>
                </a:solidFill>
                <a:latin typeface="Calibri"/>
                <a:ea typeface="Calibri"/>
                <a:cs typeface="Calibri"/>
                <a:sym typeface="Calibri"/>
              </a:rPr>
              <a:t>Possibly the same source</a:t>
            </a:r>
            <a:endParaRPr sz="1400">
              <a:solidFill>
                <a:schemeClr val="dk1"/>
              </a:solidFill>
              <a:latin typeface="Calibri"/>
              <a:ea typeface="Calibri"/>
              <a:cs typeface="Calibri"/>
              <a:sym typeface="Calibri"/>
            </a:endParaRPr>
          </a:p>
        </p:txBody>
      </p:sp>
      <p:sp>
        <p:nvSpPr>
          <p:cNvPr id="576" name="Google Shape;576;p45"/>
          <p:cNvSpPr txBox="1"/>
          <p:nvPr/>
        </p:nvSpPr>
        <p:spPr>
          <a:xfrm>
            <a:off x="2362200" y="6642556"/>
            <a:ext cx="442323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Images provided by the Canadian Criminal Real Time Identification Services (CCRTIS), Training Section.</a:t>
            </a:r>
            <a:endParaRPr sz="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0"/>
          <p:cNvSpPr txBox="1"/>
          <p:nvPr/>
        </p:nvSpPr>
        <p:spPr>
          <a:xfrm>
            <a:off x="605843" y="1836174"/>
            <a:ext cx="2590800" cy="3726426"/>
          </a:xfrm>
          <a:prstGeom prst="rect">
            <a:avLst/>
          </a:prstGeom>
          <a:noFill/>
          <a:ln>
            <a:noFill/>
          </a:ln>
        </p:spPr>
        <p:txBody>
          <a:bodyPr spcFirstLastPara="1" wrap="square" lIns="91425" tIns="45700" rIns="91425" bIns="45700" anchor="t" anchorCtr="0">
            <a:noAutofit/>
          </a:bodyPr>
          <a:lstStyle/>
          <a:p>
            <a:pPr lvl="0"/>
            <a:r>
              <a:rPr lang="en-CA" sz="2000" dirty="0">
                <a:solidFill>
                  <a:schemeClr val="dk1"/>
                </a:solidFill>
                <a:latin typeface="Calibri"/>
                <a:ea typeface="Calibri"/>
                <a:cs typeface="Calibri"/>
                <a:sym typeface="Calibri"/>
              </a:rPr>
              <a:t>A </a:t>
            </a:r>
            <a:r>
              <a:rPr lang="en-CA" sz="2000" i="1" dirty="0">
                <a:solidFill>
                  <a:schemeClr val="dk1"/>
                </a:solidFill>
                <a:latin typeface="Calibri"/>
                <a:ea typeface="Calibri"/>
                <a:cs typeface="Calibri"/>
                <a:sym typeface="Calibri"/>
              </a:rPr>
              <a:t>fingerprint</a:t>
            </a:r>
            <a:r>
              <a:rPr lang="en-CA" sz="2000" dirty="0">
                <a:solidFill>
                  <a:schemeClr val="dk1"/>
                </a:solidFill>
                <a:latin typeface="Calibri"/>
                <a:ea typeface="Calibri"/>
                <a:cs typeface="Calibri"/>
                <a:sym typeface="Calibri"/>
              </a:rPr>
              <a:t> is an impression made by the ridges of the skin on a finger or thumb on a surface. These ridges assist in gripping or obtaining traction. These areas are referred to as friction skin and are found on our hands and feet.</a:t>
            </a:r>
          </a:p>
          <a:p>
            <a:pPr marL="0" marR="0" lvl="0" indent="0" rtl="0">
              <a:lnSpc>
                <a:spcPct val="125000"/>
              </a:lnSpc>
              <a:spcBef>
                <a:spcPts val="0"/>
              </a:spcBef>
              <a:spcAft>
                <a:spcPts val="0"/>
              </a:spcAft>
              <a:buNone/>
            </a:pPr>
            <a:endParaRPr sz="2000" dirty="0">
              <a:solidFill>
                <a:schemeClr val="dk1"/>
              </a:solidFill>
              <a:latin typeface="Calibri"/>
              <a:ea typeface="Calibri"/>
              <a:cs typeface="Calibri"/>
              <a:sym typeface="Calibri"/>
            </a:endParaRPr>
          </a:p>
        </p:txBody>
      </p:sp>
      <p:pic>
        <p:nvPicPr>
          <p:cNvPr id="77" name="Google Shape;77;p10" descr="F:\CanFRWG\Images\photos\216 slide 4.jpg"/>
          <p:cNvPicPr preferRelativeResize="0"/>
          <p:nvPr/>
        </p:nvPicPr>
        <p:blipFill rotWithShape="1">
          <a:blip r:embed="rId3">
            <a:alphaModFix/>
          </a:blip>
          <a:srcRect/>
          <a:stretch/>
        </p:blipFill>
        <p:spPr>
          <a:xfrm>
            <a:off x="3352800" y="1918156"/>
            <a:ext cx="5239822" cy="3480179"/>
          </a:xfrm>
          <a:prstGeom prst="rect">
            <a:avLst/>
          </a:prstGeom>
          <a:noFill/>
          <a:ln>
            <a:noFill/>
          </a:ln>
        </p:spPr>
      </p:pic>
      <p:sp>
        <p:nvSpPr>
          <p:cNvPr id="78" name="Google Shape;78;p10"/>
          <p:cNvSpPr txBox="1"/>
          <p:nvPr/>
        </p:nvSpPr>
        <p:spPr>
          <a:xfrm>
            <a:off x="381000" y="1103294"/>
            <a:ext cx="3796489" cy="6374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3200" dirty="0">
                <a:solidFill>
                  <a:srgbClr val="0000FF"/>
                </a:solidFill>
                <a:latin typeface="Calibri"/>
                <a:ea typeface="Calibri"/>
                <a:cs typeface="Calibri"/>
                <a:sym typeface="Calibri"/>
              </a:rPr>
              <a:t>What is a fingerprint</a:t>
            </a:r>
            <a:r>
              <a:rPr lang="en-CA" sz="3200" dirty="0" smtClean="0">
                <a:solidFill>
                  <a:srgbClr val="0000FF"/>
                </a:solidFill>
                <a:latin typeface="Calibri"/>
                <a:ea typeface="Calibri"/>
                <a:cs typeface="Calibri"/>
                <a:sym typeface="Calibri"/>
              </a:rPr>
              <a:t>?</a:t>
            </a:r>
            <a:endParaRPr dirty="0"/>
          </a:p>
        </p:txBody>
      </p:sp>
      <p:sp>
        <p:nvSpPr>
          <p:cNvPr id="81" name="Google Shape;8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4</a:t>
            </a:fld>
            <a:endParaRPr/>
          </a:p>
        </p:txBody>
      </p:sp>
      <p:sp>
        <p:nvSpPr>
          <p:cNvPr id="82" name="Google Shape;82;p10"/>
          <p:cNvSpPr txBox="1"/>
          <p:nvPr/>
        </p:nvSpPr>
        <p:spPr>
          <a:xfrm>
            <a:off x="3429000" y="6649488"/>
            <a:ext cx="58674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Quantitative-Qualitative Friction Ridge Analysis: An Introduction to Basic and Advanced Ridgeology, Ashbaugh, DR. CRC Press, 1999.</a:t>
            </a:r>
            <a:endParaRPr/>
          </a:p>
        </p:txBody>
      </p:sp>
      <p:sp>
        <p:nvSpPr>
          <p:cNvPr id="83" name="Google Shape;83;p10"/>
          <p:cNvSpPr txBox="1"/>
          <p:nvPr/>
        </p:nvSpPr>
        <p:spPr>
          <a:xfrm>
            <a:off x="4343400" y="5562600"/>
            <a:ext cx="3355406"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dirty="0">
                <a:solidFill>
                  <a:schemeClr val="dk1"/>
                </a:solidFill>
                <a:latin typeface="Calibri"/>
                <a:ea typeface="Calibri"/>
                <a:cs typeface="Calibri"/>
                <a:sym typeface="Calibri"/>
              </a:rPr>
              <a:t>Images provided by </a:t>
            </a:r>
            <a:r>
              <a:rPr lang="en-CA" sz="800" dirty="0" smtClean="0">
                <a:solidFill>
                  <a:schemeClr val="dk1"/>
                </a:solidFill>
                <a:latin typeface="Calibri"/>
                <a:ea typeface="Calibri"/>
                <a:cs typeface="Calibri"/>
                <a:sym typeface="Calibri"/>
              </a:rPr>
              <a:t>Canadian Police College </a:t>
            </a:r>
            <a:r>
              <a:rPr lang="en-CA" sz="800" dirty="0">
                <a:solidFill>
                  <a:schemeClr val="dk1"/>
                </a:solidFill>
                <a:latin typeface="Calibri"/>
                <a:ea typeface="Calibri"/>
                <a:cs typeface="Calibri"/>
                <a:sym typeface="Calibri"/>
              </a:rPr>
              <a:t>Forensic Identification Services</a:t>
            </a:r>
            <a:endParaRPr sz="800" dirty="0">
              <a:solidFill>
                <a:schemeClr val="dk1"/>
              </a:solidFill>
              <a:latin typeface="Calibri"/>
              <a:ea typeface="Calibri"/>
              <a:cs typeface="Calibri"/>
              <a:sym typeface="Calibri"/>
            </a:endParaRPr>
          </a:p>
        </p:txBody>
      </p:sp>
      <p:pic>
        <p:nvPicPr>
          <p:cNvPr id="84" name="Google Shape;84;p10" descr="D:\_CPC2205.jpg"/>
          <p:cNvPicPr preferRelativeResize="0"/>
          <p:nvPr/>
        </p:nvPicPr>
        <p:blipFill rotWithShape="1">
          <a:blip r:embed="rId4">
            <a:alphaModFix/>
          </a:blip>
          <a:srcRect t="11414"/>
          <a:stretch/>
        </p:blipFill>
        <p:spPr>
          <a:xfrm>
            <a:off x="5867400" y="1905000"/>
            <a:ext cx="2746957" cy="3649721"/>
          </a:xfrm>
          <a:prstGeom prst="rect">
            <a:avLst/>
          </a:prstGeom>
          <a:noFill/>
          <a:ln>
            <a:noFill/>
          </a:ln>
        </p:spPr>
      </p:pic>
      <p:pic>
        <p:nvPicPr>
          <p:cNvPr id="85" name="Google Shape;85;p10" descr="D:\_CPC2199.jpg"/>
          <p:cNvPicPr preferRelativeResize="0"/>
          <p:nvPr/>
        </p:nvPicPr>
        <p:blipFill rotWithShape="1">
          <a:blip r:embed="rId5">
            <a:alphaModFix/>
          </a:blip>
          <a:srcRect b="3020"/>
          <a:stretch/>
        </p:blipFill>
        <p:spPr>
          <a:xfrm>
            <a:off x="3352800" y="1905000"/>
            <a:ext cx="2514600" cy="36576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3" name="Google Shape;583;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40</a:t>
            </a:fld>
            <a:endParaRPr/>
          </a:p>
        </p:txBody>
      </p:sp>
      <p:sp>
        <p:nvSpPr>
          <p:cNvPr id="584" name="Google Shape;584;p46"/>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Known Suspect</a:t>
            </a:r>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585" name="Google Shape;585;p46"/>
          <p:cNvSpPr txBox="1"/>
          <p:nvPr/>
        </p:nvSpPr>
        <p:spPr>
          <a:xfrm>
            <a:off x="533400" y="1828800"/>
            <a:ext cx="8077200" cy="15696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dirty="0">
                <a:solidFill>
                  <a:schemeClr val="dk1"/>
                </a:solidFill>
                <a:latin typeface="Calibri"/>
                <a:ea typeface="Calibri"/>
                <a:cs typeface="Calibri"/>
                <a:sym typeface="Calibri"/>
              </a:rPr>
              <a:t>If a known suspect is available then a forensic identification officer, using a new set of known impressions taken at the time of arrest, does a </a:t>
            </a:r>
            <a:r>
              <a:rPr lang="en-CA" sz="2400" i="1" dirty="0">
                <a:solidFill>
                  <a:schemeClr val="dk1"/>
                </a:solidFill>
                <a:latin typeface="Calibri"/>
                <a:ea typeface="Calibri"/>
                <a:cs typeface="Calibri"/>
                <a:sym typeface="Calibri"/>
              </a:rPr>
              <a:t>manual comparison of the latent to the known impression(s) and </a:t>
            </a:r>
            <a:r>
              <a:rPr lang="en-CA" sz="2400" i="1" dirty="0" smtClean="0">
                <a:solidFill>
                  <a:schemeClr val="dk1"/>
                </a:solidFill>
                <a:latin typeface="Calibri"/>
                <a:ea typeface="Calibri"/>
                <a:cs typeface="Calibri"/>
                <a:sym typeface="Calibri"/>
              </a:rPr>
              <a:t>forms an opinion.</a:t>
            </a:r>
            <a:endParaRPr sz="1800" dirty="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2" name="Google Shape;592;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41</a:t>
            </a:fld>
            <a:endParaRPr/>
          </a:p>
        </p:txBody>
      </p:sp>
      <p:sp>
        <p:nvSpPr>
          <p:cNvPr id="593" name="Google Shape;593;p47"/>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Demonstrative aids for court - Charts</a:t>
            </a:r>
            <a:endParaRPr sz="3200" i="0" u="none" strike="noStrike" cap="none">
              <a:solidFill>
                <a:srgbClr val="0000FF"/>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594" name="Google Shape;594;p47"/>
          <p:cNvSpPr txBox="1"/>
          <p:nvPr/>
        </p:nvSpPr>
        <p:spPr>
          <a:xfrm>
            <a:off x="3048000" y="6629400"/>
            <a:ext cx="3276600" cy="21544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800">
                <a:solidFill>
                  <a:schemeClr val="dk1"/>
                </a:solidFill>
                <a:latin typeface="Calibri"/>
                <a:ea typeface="Calibri"/>
                <a:cs typeface="Calibri"/>
                <a:sym typeface="Calibri"/>
              </a:rPr>
              <a:t>Chart provided by Ottawa Police Services Forensic Identification Services</a:t>
            </a:r>
            <a:endParaRPr sz="800">
              <a:solidFill>
                <a:schemeClr val="dk1"/>
              </a:solidFill>
              <a:latin typeface="Calibri"/>
              <a:ea typeface="Calibri"/>
              <a:cs typeface="Calibri"/>
              <a:sym typeface="Calibri"/>
            </a:endParaRPr>
          </a:p>
        </p:txBody>
      </p:sp>
      <p:pic>
        <p:nvPicPr>
          <p:cNvPr id="595" name="Google Shape;595;p47"/>
          <p:cNvPicPr preferRelativeResize="0"/>
          <p:nvPr/>
        </p:nvPicPr>
        <p:blipFill rotWithShape="1">
          <a:blip r:embed="rId3">
            <a:alphaModFix/>
          </a:blip>
          <a:srcRect/>
          <a:stretch/>
        </p:blipFill>
        <p:spPr>
          <a:xfrm>
            <a:off x="1219200" y="1862807"/>
            <a:ext cx="6858000" cy="4080793"/>
          </a:xfrm>
          <a:prstGeom prst="rect">
            <a:avLst/>
          </a:prstGeom>
          <a:noFill/>
          <a:ln>
            <a:noFill/>
          </a:ln>
        </p:spPr>
      </p:pic>
      <p:sp>
        <p:nvSpPr>
          <p:cNvPr id="596" name="Google Shape;596;p47"/>
          <p:cNvSpPr txBox="1"/>
          <p:nvPr/>
        </p:nvSpPr>
        <p:spPr>
          <a:xfrm>
            <a:off x="1143000" y="3893839"/>
            <a:ext cx="7543800"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3200">
                <a:solidFill>
                  <a:srgbClr val="FF0000"/>
                </a:solidFill>
                <a:latin typeface="Calibri"/>
                <a:ea typeface="Calibri"/>
                <a:cs typeface="Calibri"/>
                <a:sym typeface="Calibri"/>
              </a:rPr>
              <a:t>Insert image relating to your case HERE</a:t>
            </a:r>
            <a:endParaRPr sz="3200">
              <a:solidFill>
                <a:srgbClr val="FF0000"/>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pic>
        <p:nvPicPr>
          <p:cNvPr id="603" name="Google Shape;603;p48"/>
          <p:cNvPicPr preferRelativeResize="0"/>
          <p:nvPr/>
        </p:nvPicPr>
        <p:blipFill rotWithShape="1">
          <a:blip r:embed="rId3">
            <a:alphaModFix/>
          </a:blip>
          <a:srcRect l="5959" b="4224"/>
          <a:stretch/>
        </p:blipFill>
        <p:spPr>
          <a:xfrm>
            <a:off x="1752600" y="1981200"/>
            <a:ext cx="6012873" cy="3962400"/>
          </a:xfrm>
          <a:prstGeom prst="rect">
            <a:avLst/>
          </a:prstGeom>
          <a:noFill/>
          <a:ln>
            <a:noFill/>
          </a:ln>
        </p:spPr>
      </p:pic>
      <p:sp>
        <p:nvSpPr>
          <p:cNvPr id="605" name="Google Shape;605;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42</a:t>
            </a:fld>
            <a:endParaRPr/>
          </a:p>
        </p:txBody>
      </p:sp>
      <p:sp>
        <p:nvSpPr>
          <p:cNvPr id="606" name="Google Shape;606;p48"/>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Demonstrative aids for court - Charts</a:t>
            </a:r>
            <a:endParaRPr sz="3200" i="0" u="none" strike="noStrike" cap="none">
              <a:solidFill>
                <a:srgbClr val="0000FF"/>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607" name="Google Shape;607;p48"/>
          <p:cNvSpPr txBox="1"/>
          <p:nvPr/>
        </p:nvSpPr>
        <p:spPr>
          <a:xfrm>
            <a:off x="1143000" y="3893839"/>
            <a:ext cx="7543800"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3200">
                <a:solidFill>
                  <a:srgbClr val="FF0000"/>
                </a:solidFill>
                <a:latin typeface="Calibri"/>
                <a:ea typeface="Calibri"/>
                <a:cs typeface="Calibri"/>
                <a:sym typeface="Calibri"/>
              </a:rPr>
              <a:t>Insert image relating to your case HERE</a:t>
            </a:r>
            <a:endParaRPr sz="3200">
              <a:solidFill>
                <a:srgbClr val="FF0000"/>
              </a:solidFill>
              <a:latin typeface="Calibri"/>
              <a:ea typeface="Calibri"/>
              <a:cs typeface="Calibri"/>
              <a:sym typeface="Calibri"/>
            </a:endParaRPr>
          </a:p>
        </p:txBody>
      </p:sp>
      <p:sp>
        <p:nvSpPr>
          <p:cNvPr id="608" name="Google Shape;608;p48"/>
          <p:cNvSpPr txBox="1"/>
          <p:nvPr/>
        </p:nvSpPr>
        <p:spPr>
          <a:xfrm>
            <a:off x="2133600" y="6629400"/>
            <a:ext cx="5105400" cy="21544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800">
                <a:solidFill>
                  <a:schemeClr val="dk1"/>
                </a:solidFill>
                <a:latin typeface="Calibri"/>
                <a:ea typeface="Calibri"/>
                <a:cs typeface="Calibri"/>
                <a:sym typeface="Calibri"/>
              </a:rPr>
              <a:t>Chart provided by Canadian Police College Forensic Identification Services</a:t>
            </a:r>
            <a:endParaRPr sz="80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5" name="Google Shape;615;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43</a:t>
            </a:fld>
            <a:endParaRPr/>
          </a:p>
        </p:txBody>
      </p:sp>
      <p:sp>
        <p:nvSpPr>
          <p:cNvPr id="616" name="Google Shape;616;p49"/>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Evaluation</a:t>
            </a:r>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617" name="Google Shape;617;p49"/>
          <p:cNvSpPr txBox="1"/>
          <p:nvPr/>
        </p:nvSpPr>
        <p:spPr>
          <a:xfrm>
            <a:off x="533400" y="1828800"/>
            <a:ext cx="8077200" cy="38625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dirty="0">
                <a:solidFill>
                  <a:schemeClr val="dk1"/>
                </a:solidFill>
                <a:latin typeface="Calibri"/>
                <a:ea typeface="Calibri"/>
                <a:cs typeface="Calibri"/>
                <a:sym typeface="Calibri"/>
              </a:rPr>
              <a:t>A quantitative and qualitative evaluation to determine if there is agreement of sufficient friction ridge formations, in sequence.</a:t>
            </a:r>
            <a:endParaRPr dirty="0"/>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r>
              <a:rPr lang="en-CA" sz="2400" dirty="0">
                <a:solidFill>
                  <a:schemeClr val="dk1"/>
                </a:solidFill>
                <a:latin typeface="Calibri"/>
                <a:ea typeface="Calibri"/>
                <a:cs typeface="Calibri"/>
                <a:sym typeface="Calibri"/>
              </a:rPr>
              <a:t>The outcome of the evaluation is one of the following standard </a:t>
            </a:r>
            <a:r>
              <a:rPr lang="en-CA" sz="2400" dirty="0" smtClean="0">
                <a:solidFill>
                  <a:schemeClr val="dk1"/>
                </a:solidFill>
                <a:latin typeface="Calibri"/>
                <a:ea typeface="Calibri"/>
                <a:cs typeface="Calibri"/>
                <a:sym typeface="Calibri"/>
              </a:rPr>
              <a:t>opinions:</a:t>
            </a:r>
            <a:endParaRPr dirty="0"/>
          </a:p>
          <a:p>
            <a:pPr marL="457200" marR="0" lvl="1" indent="-152400" algn="l" rtl="0">
              <a:spcBef>
                <a:spcPts val="600"/>
              </a:spcBef>
              <a:spcAft>
                <a:spcPts val="0"/>
              </a:spcAft>
              <a:buClr>
                <a:schemeClr val="dk1"/>
              </a:buClr>
              <a:buSzPts val="2400"/>
              <a:buFont typeface="Arial"/>
              <a:buChar char="•"/>
            </a:pPr>
            <a:r>
              <a:rPr lang="en-CA" sz="2400" b="1" i="0" u="none" strike="noStrike" cap="none" dirty="0">
                <a:solidFill>
                  <a:schemeClr val="dk1"/>
                </a:solidFill>
                <a:latin typeface="Calibri"/>
                <a:ea typeface="Calibri"/>
                <a:cs typeface="Calibri"/>
                <a:sym typeface="Calibri"/>
              </a:rPr>
              <a:t> Identification: </a:t>
            </a:r>
            <a:r>
              <a:rPr lang="en-CA" sz="2400" b="0" i="0" u="none" strike="noStrike" cap="none" dirty="0">
                <a:solidFill>
                  <a:schemeClr val="dk1"/>
                </a:solidFill>
                <a:latin typeface="Calibri"/>
                <a:ea typeface="Calibri"/>
                <a:cs typeface="Calibri"/>
                <a:sym typeface="Calibri"/>
              </a:rPr>
              <a:t>same source.</a:t>
            </a:r>
            <a:endParaRPr dirty="0"/>
          </a:p>
          <a:p>
            <a:pPr marL="457200" marR="0" lvl="1" indent="-152400" algn="l" rtl="0">
              <a:spcBef>
                <a:spcPts val="0"/>
              </a:spcBef>
              <a:spcAft>
                <a:spcPts val="0"/>
              </a:spcAft>
              <a:buClr>
                <a:schemeClr val="dk1"/>
              </a:buClr>
              <a:buSzPts val="2400"/>
              <a:buFont typeface="Arial"/>
              <a:buChar char="•"/>
            </a:pPr>
            <a:r>
              <a:rPr lang="en-CA" sz="2400" b="1" i="0" u="none" strike="noStrike" cap="none" dirty="0">
                <a:solidFill>
                  <a:schemeClr val="dk1"/>
                </a:solidFill>
                <a:latin typeface="Calibri"/>
                <a:ea typeface="Calibri"/>
                <a:cs typeface="Calibri"/>
                <a:sym typeface="Calibri"/>
              </a:rPr>
              <a:t> Exclusion: </a:t>
            </a:r>
            <a:r>
              <a:rPr lang="en-CA" sz="2400" b="0" i="0" u="none" strike="noStrike" cap="none" dirty="0">
                <a:solidFill>
                  <a:schemeClr val="dk1"/>
                </a:solidFill>
                <a:latin typeface="Calibri"/>
                <a:ea typeface="Calibri"/>
                <a:cs typeface="Calibri"/>
                <a:sym typeface="Calibri"/>
              </a:rPr>
              <a:t>not the same source.</a:t>
            </a:r>
            <a:endParaRPr dirty="0"/>
          </a:p>
          <a:p>
            <a:pPr marL="457200" marR="0" lvl="1" indent="-152400" algn="l" rtl="0">
              <a:spcBef>
                <a:spcPts val="0"/>
              </a:spcBef>
              <a:spcAft>
                <a:spcPts val="0"/>
              </a:spcAft>
              <a:buClr>
                <a:schemeClr val="dk1"/>
              </a:buClr>
              <a:buSzPts val="2400"/>
              <a:buFont typeface="Arial"/>
              <a:buChar char="•"/>
            </a:pPr>
            <a:r>
              <a:rPr lang="en-CA" sz="2400" b="1" i="0" u="none" strike="noStrike" cap="none" dirty="0">
                <a:solidFill>
                  <a:schemeClr val="dk1"/>
                </a:solidFill>
                <a:latin typeface="Calibri"/>
                <a:ea typeface="Calibri"/>
                <a:cs typeface="Calibri"/>
                <a:sym typeface="Calibri"/>
              </a:rPr>
              <a:t> Inconclusive: </a:t>
            </a:r>
            <a:r>
              <a:rPr lang="en-CA" sz="2400" b="0" i="0" u="none" strike="noStrike" cap="none" dirty="0">
                <a:solidFill>
                  <a:schemeClr val="dk1"/>
                </a:solidFill>
                <a:latin typeface="Calibri"/>
                <a:ea typeface="Calibri"/>
                <a:cs typeface="Calibri"/>
                <a:sym typeface="Calibri"/>
              </a:rPr>
              <a:t>unable to identify or exclude as being from the same source.</a:t>
            </a:r>
            <a:endParaRPr sz="1800" b="0" i="0" u="none" strike="noStrike" cap="none" dirty="0">
              <a:solidFill>
                <a:schemeClr val="dk1"/>
              </a:solidFill>
              <a:latin typeface="Calibri"/>
              <a:ea typeface="Calibri"/>
              <a:cs typeface="Calibri"/>
              <a:sym typeface="Calibri"/>
            </a:endParaRPr>
          </a:p>
        </p:txBody>
      </p:sp>
      <p:sp>
        <p:nvSpPr>
          <p:cNvPr id="618" name="Google Shape;618;p49"/>
          <p:cNvSpPr txBox="1"/>
          <p:nvPr/>
        </p:nvSpPr>
        <p:spPr>
          <a:xfrm>
            <a:off x="3200400" y="6642556"/>
            <a:ext cx="58674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SWGFAST  Document #10 (2013), Standards for Examining Friction Ridge Impressions and Resulting Conclusions (Latent/Tenprint Ver 2.0).</a:t>
            </a:r>
            <a:endParaRPr sz="800">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50"/>
          <p:cNvSpPr txBox="1"/>
          <p:nvPr/>
        </p:nvSpPr>
        <p:spPr>
          <a:xfrm>
            <a:off x="533400" y="1828800"/>
            <a:ext cx="8305800" cy="36779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dirty="0">
                <a:solidFill>
                  <a:schemeClr val="dk1"/>
                </a:solidFill>
                <a:latin typeface="Calibri"/>
                <a:ea typeface="Calibri"/>
                <a:cs typeface="Calibri"/>
                <a:sym typeface="Calibri"/>
              </a:rPr>
              <a:t>The quality and the quantity of Level 2 details observed in the latent friction ridge impression are indicated on the vertical and horizontal axis, respectively.  </a:t>
            </a:r>
            <a:endParaRPr dirty="0"/>
          </a:p>
          <a:p>
            <a:pPr marL="0" marR="0" lvl="0" indent="0" algn="l" rtl="0">
              <a:spcBef>
                <a:spcPts val="600"/>
              </a:spcBef>
              <a:spcAft>
                <a:spcPts val="0"/>
              </a:spcAft>
              <a:buNone/>
            </a:pPr>
            <a:r>
              <a:rPr lang="en-CA" sz="2400" dirty="0">
                <a:solidFill>
                  <a:schemeClr val="dk1"/>
                </a:solidFill>
                <a:latin typeface="Calibri"/>
                <a:ea typeface="Calibri"/>
                <a:cs typeface="Calibri"/>
                <a:sym typeface="Calibri"/>
              </a:rPr>
              <a:t>Minutiae counts are not the sole criteria </a:t>
            </a:r>
            <a:r>
              <a:rPr lang="en-CA" sz="2400" dirty="0" smtClean="0">
                <a:solidFill>
                  <a:schemeClr val="dk1"/>
                </a:solidFill>
                <a:latin typeface="Calibri"/>
                <a:ea typeface="Calibri"/>
                <a:cs typeface="Calibri"/>
                <a:sym typeface="Calibri"/>
              </a:rPr>
              <a:t>upon which to base an opinion</a:t>
            </a:r>
            <a:r>
              <a:rPr lang="en-CA" sz="2400" dirty="0" smtClean="0">
                <a:solidFill>
                  <a:schemeClr val="dk1"/>
                </a:solidFill>
                <a:latin typeface="Calibri"/>
                <a:ea typeface="Calibri"/>
                <a:cs typeface="Calibri"/>
                <a:sym typeface="Calibri"/>
              </a:rPr>
              <a:t>.</a:t>
            </a: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r>
              <a:rPr lang="en-CA" sz="1200" b="1" dirty="0">
                <a:solidFill>
                  <a:schemeClr val="dk1"/>
                </a:solidFill>
                <a:latin typeface="Calibri"/>
                <a:ea typeface="Calibri"/>
                <a:cs typeface="Calibri"/>
                <a:sym typeface="Calibri"/>
              </a:rPr>
              <a:t>A</a:t>
            </a:r>
            <a:r>
              <a:rPr lang="en-CA" sz="1200" dirty="0">
                <a:solidFill>
                  <a:schemeClr val="dk1"/>
                </a:solidFill>
                <a:latin typeface="Calibri"/>
                <a:ea typeface="Calibri"/>
                <a:cs typeface="Calibri"/>
                <a:sym typeface="Calibri"/>
              </a:rPr>
              <a:t> – identification not warranted</a:t>
            </a:r>
            <a:endParaRPr dirty="0"/>
          </a:p>
          <a:p>
            <a:pPr marL="0" marR="0" lvl="0" indent="0" algn="l" rtl="0">
              <a:spcBef>
                <a:spcPts val="0"/>
              </a:spcBef>
              <a:spcAft>
                <a:spcPts val="0"/>
              </a:spcAft>
              <a:buNone/>
            </a:pPr>
            <a:r>
              <a:rPr lang="en-CA" sz="1200" b="1" dirty="0">
                <a:solidFill>
                  <a:schemeClr val="dk1"/>
                </a:solidFill>
                <a:latin typeface="Calibri"/>
                <a:ea typeface="Calibri"/>
                <a:cs typeface="Calibri"/>
                <a:sym typeface="Calibri"/>
              </a:rPr>
              <a:t>B</a:t>
            </a:r>
            <a:r>
              <a:rPr lang="en-CA" sz="1200" dirty="0">
                <a:solidFill>
                  <a:schemeClr val="dk1"/>
                </a:solidFill>
                <a:latin typeface="Calibri"/>
                <a:ea typeface="Calibri"/>
                <a:cs typeface="Calibri"/>
                <a:sym typeface="Calibri"/>
              </a:rPr>
              <a:t> – complex comparison, identification may be warranted</a:t>
            </a:r>
            <a:r>
              <a:rPr lang="en-CA" sz="1200" b="1" dirty="0">
                <a:solidFill>
                  <a:schemeClr val="dk1"/>
                </a:solidFill>
                <a:latin typeface="Calibri"/>
                <a:ea typeface="Calibri"/>
                <a:cs typeface="Calibri"/>
                <a:sym typeface="Calibri"/>
              </a:rPr>
              <a:t>.</a:t>
            </a:r>
            <a:endParaRPr dirty="0"/>
          </a:p>
          <a:p>
            <a:pPr marL="0" marR="0" lvl="0" indent="0" algn="l" rtl="0">
              <a:spcBef>
                <a:spcPts val="0"/>
              </a:spcBef>
              <a:spcAft>
                <a:spcPts val="0"/>
              </a:spcAft>
              <a:buNone/>
            </a:pPr>
            <a:r>
              <a:rPr lang="en-CA" sz="1200" b="1" dirty="0">
                <a:solidFill>
                  <a:schemeClr val="dk1"/>
                </a:solidFill>
                <a:latin typeface="Calibri"/>
                <a:ea typeface="Calibri"/>
                <a:cs typeface="Calibri"/>
                <a:sym typeface="Calibri"/>
              </a:rPr>
              <a:t>C</a:t>
            </a:r>
            <a:r>
              <a:rPr lang="en-CA" sz="1200" dirty="0">
                <a:solidFill>
                  <a:schemeClr val="dk1"/>
                </a:solidFill>
                <a:latin typeface="Calibri"/>
                <a:ea typeface="Calibri"/>
                <a:cs typeface="Calibri"/>
                <a:sym typeface="Calibri"/>
              </a:rPr>
              <a:t> – non-complex comparison, identification warranted</a:t>
            </a:r>
            <a:endParaRPr sz="1200" b="1" dirty="0">
              <a:solidFill>
                <a:schemeClr val="dk1"/>
              </a:solidFill>
              <a:latin typeface="Calibri"/>
              <a:ea typeface="Calibri"/>
              <a:cs typeface="Calibri"/>
              <a:sym typeface="Calibri"/>
            </a:endParaRPr>
          </a:p>
        </p:txBody>
      </p:sp>
      <p:pic>
        <p:nvPicPr>
          <p:cNvPr id="625" name="Google Shape;625;p50"/>
          <p:cNvPicPr preferRelativeResize="0"/>
          <p:nvPr/>
        </p:nvPicPr>
        <p:blipFill rotWithShape="1">
          <a:blip r:embed="rId3">
            <a:alphaModFix/>
          </a:blip>
          <a:srcRect l="4200" t="4678" r="9000"/>
          <a:stretch/>
        </p:blipFill>
        <p:spPr>
          <a:xfrm>
            <a:off x="4191000" y="3429000"/>
            <a:ext cx="4953000" cy="3144087"/>
          </a:xfrm>
          <a:prstGeom prst="rect">
            <a:avLst/>
          </a:prstGeom>
          <a:noFill/>
          <a:ln>
            <a:noFill/>
          </a:ln>
        </p:spPr>
      </p:pic>
      <p:sp>
        <p:nvSpPr>
          <p:cNvPr id="627" name="Google Shape;627;p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44</a:t>
            </a:fld>
            <a:endParaRPr/>
          </a:p>
        </p:txBody>
      </p:sp>
      <p:sp>
        <p:nvSpPr>
          <p:cNvPr id="628" name="Google Shape;628;p50"/>
          <p:cNvSpPr txBox="1"/>
          <p:nvPr/>
        </p:nvSpPr>
        <p:spPr>
          <a:xfrm>
            <a:off x="381000" y="1112838"/>
            <a:ext cx="8229600" cy="64649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dirty="0">
                <a:solidFill>
                  <a:srgbClr val="0000FF"/>
                </a:solidFill>
                <a:latin typeface="Calibri"/>
                <a:ea typeface="Calibri"/>
                <a:cs typeface="Calibri"/>
                <a:sym typeface="Calibri"/>
              </a:rPr>
              <a:t>Sufficiency</a:t>
            </a:r>
            <a:endParaRPr dirty="0"/>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629" name="Google Shape;629;p50"/>
          <p:cNvSpPr txBox="1"/>
          <p:nvPr/>
        </p:nvSpPr>
        <p:spPr>
          <a:xfrm>
            <a:off x="3200400" y="6642556"/>
            <a:ext cx="58674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dirty="0">
                <a:solidFill>
                  <a:schemeClr val="dk1"/>
                </a:solidFill>
                <a:latin typeface="Calibri"/>
                <a:ea typeface="Calibri"/>
                <a:cs typeface="Calibri"/>
                <a:sym typeface="Calibri"/>
              </a:rPr>
              <a:t>SWGFAST  Document #10 (2013), Standards for Examining Friction Ridge Impressions and Resulting Conclusions (Latent/</a:t>
            </a:r>
            <a:r>
              <a:rPr lang="en-CA" sz="800" dirty="0" err="1">
                <a:solidFill>
                  <a:schemeClr val="dk1"/>
                </a:solidFill>
                <a:latin typeface="Calibri"/>
                <a:ea typeface="Calibri"/>
                <a:cs typeface="Calibri"/>
                <a:sym typeface="Calibri"/>
              </a:rPr>
              <a:t>Tenprint</a:t>
            </a:r>
            <a:r>
              <a:rPr lang="en-CA" sz="800" dirty="0">
                <a:solidFill>
                  <a:schemeClr val="dk1"/>
                </a:solidFill>
                <a:latin typeface="Calibri"/>
                <a:ea typeface="Calibri"/>
                <a:cs typeface="Calibri"/>
                <a:sym typeface="Calibri"/>
              </a:rPr>
              <a:t> </a:t>
            </a:r>
            <a:r>
              <a:rPr lang="en-CA" sz="800" dirty="0" err="1">
                <a:solidFill>
                  <a:schemeClr val="dk1"/>
                </a:solidFill>
                <a:latin typeface="Calibri"/>
                <a:ea typeface="Calibri"/>
                <a:cs typeface="Calibri"/>
                <a:sym typeface="Calibri"/>
              </a:rPr>
              <a:t>Ver</a:t>
            </a:r>
            <a:r>
              <a:rPr lang="en-CA" sz="800" dirty="0">
                <a:solidFill>
                  <a:schemeClr val="dk1"/>
                </a:solidFill>
                <a:latin typeface="Calibri"/>
                <a:ea typeface="Calibri"/>
                <a:cs typeface="Calibri"/>
                <a:sym typeface="Calibri"/>
              </a:rPr>
              <a:t> 2.0).</a:t>
            </a:r>
            <a:endParaRPr sz="800" dirty="0">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6" name="Google Shape;636;p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45</a:t>
            </a:fld>
            <a:endParaRPr/>
          </a:p>
        </p:txBody>
      </p:sp>
      <p:sp>
        <p:nvSpPr>
          <p:cNvPr id="637" name="Google Shape;637;p51"/>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Identification</a:t>
            </a:r>
            <a:endParaRPr sz="3200" i="0" u="none" strike="noStrike" cap="none">
              <a:solidFill>
                <a:srgbClr val="0000FF"/>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638" name="Google Shape;638;p51"/>
          <p:cNvSpPr txBox="1"/>
          <p:nvPr/>
        </p:nvSpPr>
        <p:spPr>
          <a:xfrm>
            <a:off x="533400" y="1828800"/>
            <a:ext cx="8153400"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a:solidFill>
                  <a:schemeClr val="dk1"/>
                </a:solidFill>
                <a:latin typeface="Calibri"/>
                <a:ea typeface="Calibri"/>
                <a:cs typeface="Calibri"/>
                <a:sym typeface="Calibri"/>
              </a:rPr>
              <a:t>“</a:t>
            </a:r>
            <a:r>
              <a:rPr lang="en-CA" sz="2400" i="1">
                <a:solidFill>
                  <a:schemeClr val="dk1"/>
                </a:solidFill>
                <a:latin typeface="Calibri"/>
                <a:ea typeface="Calibri"/>
                <a:cs typeface="Calibri"/>
                <a:sym typeface="Calibri"/>
              </a:rPr>
              <a:t>Identification is the opinion by the examiner, based on training, knowledge, and experience, that the friction ridge impressions originated from the same source.</a:t>
            </a:r>
            <a:r>
              <a:rPr lang="en-CA" sz="24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639" name="Google Shape;639;p51"/>
          <p:cNvSpPr txBox="1"/>
          <p:nvPr/>
        </p:nvSpPr>
        <p:spPr>
          <a:xfrm>
            <a:off x="3799267" y="6638400"/>
            <a:ext cx="5344733"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CanFRWG position paper on use of the term “identification”, </a:t>
            </a:r>
            <a:r>
              <a:rPr lang="en-CA" sz="800" u="sng">
                <a:solidFill>
                  <a:schemeClr val="hlink"/>
                </a:solidFill>
                <a:latin typeface="Calibri"/>
                <a:ea typeface="Calibri"/>
                <a:cs typeface="Calibri"/>
                <a:sym typeface="Calibri"/>
                <a:hlinkClick r:id="rId3"/>
              </a:rPr>
              <a:t>https://sites.google.com/site/canfrwg/home</a:t>
            </a:r>
            <a:r>
              <a:rPr lang="en-CA" sz="800">
                <a:solidFill>
                  <a:schemeClr val="dk1"/>
                </a:solidFill>
                <a:latin typeface="Calibri"/>
                <a:ea typeface="Calibri"/>
                <a:cs typeface="Calibri"/>
                <a:sym typeface="Calibri"/>
              </a:rPr>
              <a:t>, posted 2018.</a:t>
            </a:r>
            <a:endParaRPr sz="800">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52"/>
          <p:cNvSpPr txBox="1"/>
          <p:nvPr/>
        </p:nvSpPr>
        <p:spPr>
          <a:xfrm>
            <a:off x="533400" y="1828800"/>
            <a:ext cx="8077200" cy="15696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a:solidFill>
                  <a:schemeClr val="dk1"/>
                </a:solidFill>
                <a:latin typeface="Calibri"/>
                <a:ea typeface="Calibri"/>
                <a:cs typeface="Calibri"/>
                <a:sym typeface="Calibri"/>
              </a:rPr>
              <a:t>The verification stage requires an independent examination by a qualified examiner.</a:t>
            </a:r>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CA" sz="2400">
                <a:solidFill>
                  <a:schemeClr val="dk1"/>
                </a:solidFill>
                <a:latin typeface="Calibri"/>
                <a:ea typeface="Calibri"/>
                <a:cs typeface="Calibri"/>
                <a:sym typeface="Calibri"/>
              </a:rPr>
              <a:t>Verification of findings is part of the quality assurance protocol.</a:t>
            </a:r>
            <a:endParaRPr sz="1200" b="1">
              <a:solidFill>
                <a:schemeClr val="dk1"/>
              </a:solidFill>
              <a:latin typeface="Calibri"/>
              <a:ea typeface="Calibri"/>
              <a:cs typeface="Calibri"/>
              <a:sym typeface="Calibri"/>
            </a:endParaRPr>
          </a:p>
        </p:txBody>
      </p:sp>
      <p:sp>
        <p:nvSpPr>
          <p:cNvPr id="647" name="Google Shape;647;p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46</a:t>
            </a:fld>
            <a:endParaRPr/>
          </a:p>
        </p:txBody>
      </p:sp>
      <p:sp>
        <p:nvSpPr>
          <p:cNvPr id="648" name="Google Shape;648;p52"/>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Verification</a:t>
            </a:r>
            <a:endParaRPr sz="3200" i="0" u="none" strike="noStrike" cap="none">
              <a:solidFill>
                <a:srgbClr val="0000FF"/>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649" name="Google Shape;649;p52"/>
          <p:cNvSpPr txBox="1"/>
          <p:nvPr/>
        </p:nvSpPr>
        <p:spPr>
          <a:xfrm>
            <a:off x="3200400" y="6642556"/>
            <a:ext cx="58674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SWGFAST  Document #10 (2013), Standards for Examining Friction Ridge Impressions and Resulting Conclusions (Latent/Tenprint Ver 2.0).</a:t>
            </a:r>
            <a:endParaRPr sz="800">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6" name="Google Shape;656;p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47</a:t>
            </a:fld>
            <a:endParaRPr/>
          </a:p>
        </p:txBody>
      </p:sp>
      <p:sp>
        <p:nvSpPr>
          <p:cNvPr id="657" name="Google Shape;657;p53"/>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Frequently Asked Questions</a:t>
            </a:r>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658" name="Google Shape;658;p53"/>
          <p:cNvSpPr txBox="1"/>
          <p:nvPr/>
        </p:nvSpPr>
        <p:spPr>
          <a:xfrm>
            <a:off x="533400" y="1806477"/>
            <a:ext cx="8001000" cy="14465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b="1">
                <a:solidFill>
                  <a:schemeClr val="dk1"/>
                </a:solidFill>
                <a:latin typeface="Calibri"/>
                <a:ea typeface="Calibri"/>
                <a:cs typeface="Calibri"/>
                <a:sym typeface="Calibri"/>
              </a:rPr>
              <a:t>Can the age of a fingerprint be determined?</a:t>
            </a:r>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en-CA" sz="2200">
                <a:solidFill>
                  <a:schemeClr val="dk1"/>
                </a:solidFill>
                <a:latin typeface="Calibri"/>
                <a:ea typeface="Calibri"/>
                <a:cs typeface="Calibri"/>
                <a:sym typeface="Calibri"/>
              </a:rPr>
              <a:t>No. Currently, fingerprints can only be aged circumstantially e.g. when the surface was last known to be cleaned. </a:t>
            </a:r>
            <a:endParaRPr sz="2200">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54"/>
          <p:cNvSpPr txBox="1"/>
          <p:nvPr/>
        </p:nvSpPr>
        <p:spPr>
          <a:xfrm>
            <a:off x="381000" y="1112837"/>
            <a:ext cx="83058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Frequently Asked Questions</a:t>
            </a:r>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665" name="Google Shape;665;p54"/>
          <p:cNvSpPr txBox="1"/>
          <p:nvPr/>
        </p:nvSpPr>
        <p:spPr>
          <a:xfrm>
            <a:off x="533400" y="1806477"/>
            <a:ext cx="8305800" cy="393954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b="1">
                <a:solidFill>
                  <a:schemeClr val="dk1"/>
                </a:solidFill>
                <a:latin typeface="Calibri"/>
                <a:ea typeface="Calibri"/>
                <a:cs typeface="Calibri"/>
                <a:sym typeface="Calibri"/>
              </a:rPr>
              <a:t>How many “points” are required to make an identification?</a:t>
            </a:r>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en-CA" sz="2200">
                <a:solidFill>
                  <a:schemeClr val="dk1"/>
                </a:solidFill>
                <a:latin typeface="Calibri"/>
                <a:ea typeface="Calibri"/>
                <a:cs typeface="Calibri"/>
                <a:sym typeface="Calibri"/>
              </a:rPr>
              <a:t>International Association for Identification (IAI), Jackson, Wyoming –August 1st, 1973. Standardization Committee stated:</a:t>
            </a:r>
            <a:endParaRPr/>
          </a:p>
          <a:p>
            <a:pPr marL="0" marR="0" lvl="0" indent="0" algn="l" rtl="0">
              <a:spcBef>
                <a:spcPts val="600"/>
              </a:spcBef>
              <a:spcAft>
                <a:spcPts val="0"/>
              </a:spcAft>
              <a:buNone/>
            </a:pPr>
            <a:r>
              <a:rPr lang="en-CA" sz="2000" i="1">
                <a:solidFill>
                  <a:schemeClr val="dk1"/>
                </a:solidFill>
                <a:latin typeface="Calibri"/>
                <a:ea typeface="Calibri"/>
                <a:cs typeface="Calibri"/>
                <a:sym typeface="Calibri"/>
              </a:rPr>
              <a:t>	“no valid basis exists at this time for requiring that a pre-determined minimum number of friction ridge characteristics must be present in two impressions in order to establish positive identification.”</a:t>
            </a:r>
            <a:endParaRPr/>
          </a:p>
          <a:p>
            <a:pPr marL="0" marR="0" lvl="0" indent="0" algn="l" rtl="0">
              <a:spcBef>
                <a:spcPts val="1200"/>
              </a:spcBef>
              <a:spcAft>
                <a:spcPts val="0"/>
              </a:spcAft>
              <a:buNone/>
            </a:pPr>
            <a:r>
              <a:rPr lang="en-CA" sz="2200">
                <a:solidFill>
                  <a:schemeClr val="dk1"/>
                </a:solidFill>
                <a:latin typeface="Calibri"/>
                <a:ea typeface="Calibri"/>
                <a:cs typeface="Calibri"/>
                <a:sym typeface="Calibri"/>
              </a:rPr>
              <a:t>International Symposium, Ne’urim, Israel –June 1995</a:t>
            </a:r>
            <a:endParaRPr/>
          </a:p>
          <a:p>
            <a:pPr marL="0" marR="0" lvl="0" indent="0" algn="l" rtl="0">
              <a:spcBef>
                <a:spcPts val="600"/>
              </a:spcBef>
              <a:spcAft>
                <a:spcPts val="0"/>
              </a:spcAft>
              <a:buNone/>
            </a:pPr>
            <a:r>
              <a:rPr lang="en-CA" sz="2000" i="1">
                <a:solidFill>
                  <a:schemeClr val="dk1"/>
                </a:solidFill>
                <a:latin typeface="Calibri"/>
                <a:ea typeface="Calibri"/>
                <a:cs typeface="Calibri"/>
                <a:sym typeface="Calibri"/>
              </a:rPr>
              <a:t>	“No scientific basis exists for requiring that a predetermined minimum number of friction ridge features must be present in two impressions in order to establish a positive identification.”</a:t>
            </a:r>
            <a:endParaRPr sz="2000">
              <a:solidFill>
                <a:schemeClr val="dk1"/>
              </a:solidFill>
              <a:latin typeface="Calibri"/>
              <a:ea typeface="Calibri"/>
              <a:cs typeface="Calibri"/>
              <a:sym typeface="Calibri"/>
            </a:endParaRPr>
          </a:p>
        </p:txBody>
      </p:sp>
      <p:sp>
        <p:nvSpPr>
          <p:cNvPr id="667" name="Google Shape;667;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48</a:t>
            </a:fld>
            <a:endParaRPr/>
          </a:p>
        </p:txBody>
      </p:sp>
      <p:sp>
        <p:nvSpPr>
          <p:cNvPr id="668" name="Google Shape;668;p54"/>
          <p:cNvSpPr txBox="1"/>
          <p:nvPr/>
        </p:nvSpPr>
        <p:spPr>
          <a:xfrm>
            <a:off x="2667000" y="6642556"/>
            <a:ext cx="6400800" cy="21544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800">
                <a:solidFill>
                  <a:schemeClr val="dk1"/>
                </a:solidFill>
                <a:latin typeface="Calibri"/>
                <a:ea typeface="Calibri"/>
                <a:cs typeface="Calibri"/>
                <a:sym typeface="Calibri"/>
              </a:rPr>
              <a:t>A Review of the Sixteen Points Fingerprint Standard in England and Wales. Evett, IW., Williams RL. </a:t>
            </a:r>
            <a:r>
              <a:rPr lang="en-CA" sz="800" i="1">
                <a:solidFill>
                  <a:schemeClr val="dk1"/>
                </a:solidFill>
                <a:latin typeface="Calibri"/>
                <a:ea typeface="Calibri"/>
                <a:cs typeface="Calibri"/>
                <a:sym typeface="Calibri"/>
              </a:rPr>
              <a:t>Journal of forensic Identification</a:t>
            </a:r>
            <a:r>
              <a:rPr lang="en-CA" sz="800">
                <a:solidFill>
                  <a:schemeClr val="dk1"/>
                </a:solidFill>
                <a:latin typeface="Calibri"/>
                <a:ea typeface="Calibri"/>
                <a:cs typeface="Calibri"/>
                <a:sym typeface="Calibri"/>
              </a:rPr>
              <a:t>. 1996;46(1):49-73.</a:t>
            </a:r>
            <a:endParaRPr sz="800">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5" name="Google Shape;675;p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49</a:t>
            </a:fld>
            <a:endParaRPr/>
          </a:p>
        </p:txBody>
      </p:sp>
      <p:sp>
        <p:nvSpPr>
          <p:cNvPr id="676" name="Google Shape;676;p55"/>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Frequently Asked Questions</a:t>
            </a:r>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677" name="Google Shape;677;p55"/>
          <p:cNvSpPr txBox="1"/>
          <p:nvPr/>
        </p:nvSpPr>
        <p:spPr>
          <a:xfrm>
            <a:off x="533400" y="1806477"/>
            <a:ext cx="8001000" cy="350865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b="1">
                <a:solidFill>
                  <a:schemeClr val="dk1"/>
                </a:solidFill>
                <a:latin typeface="Calibri"/>
                <a:ea typeface="Calibri"/>
                <a:cs typeface="Calibri"/>
                <a:sym typeface="Calibri"/>
              </a:rPr>
              <a:t>Can you give the probability of another person having the same fingerprint?</a:t>
            </a:r>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en-CA" sz="2200">
                <a:solidFill>
                  <a:schemeClr val="dk1"/>
                </a:solidFill>
                <a:latin typeface="Calibri"/>
                <a:ea typeface="Calibri"/>
                <a:cs typeface="Calibri"/>
                <a:sym typeface="Calibri"/>
              </a:rPr>
              <a:t>No. There are quantitative methods being developed for assessing the strength of association between a latent and an exemplar.</a:t>
            </a:r>
            <a:endParaRPr/>
          </a:p>
          <a:p>
            <a:pPr marL="0" marR="0" lvl="0" indent="0" algn="l" rtl="0">
              <a:spcBef>
                <a:spcPts val="0"/>
              </a:spcBef>
              <a:spcAft>
                <a:spcPts val="0"/>
              </a:spcAft>
              <a:buNone/>
            </a:pPr>
            <a:endParaRPr sz="2200">
              <a:solidFill>
                <a:schemeClr val="dk1"/>
              </a:solidFill>
              <a:latin typeface="Calibri"/>
              <a:ea typeface="Calibri"/>
              <a:cs typeface="Calibri"/>
              <a:sym typeface="Calibri"/>
            </a:endParaRPr>
          </a:p>
          <a:p>
            <a:pPr marL="0" marR="0" lvl="0" indent="0" algn="l" rtl="0">
              <a:spcBef>
                <a:spcPts val="0"/>
              </a:spcBef>
              <a:spcAft>
                <a:spcPts val="0"/>
              </a:spcAft>
              <a:buNone/>
            </a:pPr>
            <a:r>
              <a:rPr lang="en-CA" sz="2200">
                <a:solidFill>
                  <a:schemeClr val="dk1"/>
                </a:solidFill>
                <a:latin typeface="Calibri"/>
                <a:ea typeface="Calibri"/>
                <a:cs typeface="Calibri"/>
                <a:sym typeface="Calibri"/>
              </a:rPr>
              <a:t>For example, the Defense Forensic Science Center (DFSC), US Army have implemented a software application (</a:t>
            </a:r>
            <a:r>
              <a:rPr lang="en-CA" sz="2200" i="1">
                <a:solidFill>
                  <a:schemeClr val="dk1"/>
                </a:solidFill>
                <a:latin typeface="Calibri"/>
                <a:ea typeface="Calibri"/>
                <a:cs typeface="Calibri"/>
                <a:sym typeface="Calibri"/>
              </a:rPr>
              <a:t>FRStat) to report the statistical strength of friction ridge skin comparisons. </a:t>
            </a:r>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678" name="Google Shape;678;p55"/>
          <p:cNvSpPr txBox="1"/>
          <p:nvPr/>
        </p:nvSpPr>
        <p:spPr>
          <a:xfrm>
            <a:off x="1073530" y="6642556"/>
            <a:ext cx="807047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Swofford HJ. Information paper, on “Modification of Latent Print Technical Reports to Include Statistical Calculations’. Department of the Army, Defense Forensic Science Center, 2017-03-09.</a:t>
            </a:r>
            <a:endParaRPr sz="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2" name="Google Shape;92;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5</a:t>
            </a:fld>
            <a:endParaRPr/>
          </a:p>
        </p:txBody>
      </p:sp>
      <p:sp>
        <p:nvSpPr>
          <p:cNvPr id="93" name="Google Shape;93;p11"/>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Types of fingerprints</a:t>
            </a:r>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94" name="Google Shape;94;p11"/>
          <p:cNvSpPr txBox="1"/>
          <p:nvPr/>
        </p:nvSpPr>
        <p:spPr>
          <a:xfrm>
            <a:off x="533400" y="1806476"/>
            <a:ext cx="2667000" cy="230832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b="1" dirty="0">
                <a:solidFill>
                  <a:schemeClr val="dk1"/>
                </a:solidFill>
                <a:latin typeface="Calibri"/>
                <a:ea typeface="Calibri"/>
                <a:cs typeface="Calibri"/>
                <a:sym typeface="Calibri"/>
              </a:rPr>
              <a:t>Known</a:t>
            </a:r>
            <a:r>
              <a:rPr lang="en-CA" sz="2400" dirty="0">
                <a:solidFill>
                  <a:schemeClr val="dk1"/>
                </a:solidFill>
                <a:latin typeface="Calibri"/>
                <a:ea typeface="Calibri"/>
                <a:cs typeface="Calibri"/>
                <a:sym typeface="Calibri"/>
              </a:rPr>
              <a:t>:</a:t>
            </a:r>
            <a:endParaRPr dirty="0"/>
          </a:p>
          <a:p>
            <a:pPr marL="0" marR="0" lvl="0" indent="0" algn="l" rtl="0">
              <a:spcBef>
                <a:spcPts val="0"/>
              </a:spcBef>
              <a:spcAft>
                <a:spcPts val="0"/>
              </a:spcAft>
              <a:buNone/>
            </a:pPr>
            <a:r>
              <a:rPr lang="en-CA" sz="2000" dirty="0">
                <a:solidFill>
                  <a:schemeClr val="dk1"/>
                </a:solidFill>
                <a:latin typeface="Calibri"/>
                <a:ea typeface="Calibri"/>
                <a:cs typeface="Calibri"/>
                <a:sym typeface="Calibri"/>
              </a:rPr>
              <a:t>Fingerprint impressions that are lawfully obtained for identification or comparison purposes (inked or digitized).</a:t>
            </a:r>
            <a:endParaRPr sz="2000" dirty="0">
              <a:solidFill>
                <a:schemeClr val="dk1"/>
              </a:solidFill>
              <a:latin typeface="Calibri"/>
              <a:ea typeface="Calibri"/>
              <a:cs typeface="Calibri"/>
              <a:sym typeface="Calibri"/>
            </a:endParaRPr>
          </a:p>
        </p:txBody>
      </p:sp>
      <p:pic>
        <p:nvPicPr>
          <p:cNvPr id="95" name="Google Shape;95;p11" descr="F:\CanFRWG\Images\photos\216 slide 4.jpg"/>
          <p:cNvPicPr preferRelativeResize="0"/>
          <p:nvPr/>
        </p:nvPicPr>
        <p:blipFill rotWithShape="1">
          <a:blip r:embed="rId3">
            <a:alphaModFix/>
          </a:blip>
          <a:srcRect/>
          <a:stretch/>
        </p:blipFill>
        <p:spPr>
          <a:xfrm>
            <a:off x="3352800" y="1918156"/>
            <a:ext cx="5239822" cy="3480179"/>
          </a:xfrm>
          <a:prstGeom prst="rect">
            <a:avLst/>
          </a:prstGeom>
          <a:noFill/>
          <a:ln>
            <a:noFill/>
          </a:ln>
        </p:spPr>
      </p:pic>
      <p:sp>
        <p:nvSpPr>
          <p:cNvPr id="96" name="Google Shape;96;p11"/>
          <p:cNvSpPr txBox="1"/>
          <p:nvPr/>
        </p:nvSpPr>
        <p:spPr>
          <a:xfrm>
            <a:off x="3733800" y="5423356"/>
            <a:ext cx="4349393" cy="21544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800">
                <a:solidFill>
                  <a:schemeClr val="dk1"/>
                </a:solidFill>
                <a:latin typeface="Calibri"/>
                <a:ea typeface="Calibri"/>
                <a:cs typeface="Calibri"/>
                <a:sym typeface="Calibri"/>
              </a:rPr>
              <a:t>Image provided by Edmonton Police Services Forensic Identification Services</a:t>
            </a:r>
            <a:endParaRPr sz="800">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5" name="Google Shape;685;p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50</a:t>
            </a:fld>
            <a:endParaRPr/>
          </a:p>
        </p:txBody>
      </p:sp>
      <p:sp>
        <p:nvSpPr>
          <p:cNvPr id="686" name="Google Shape;686;p56"/>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Frequently Asked Questions</a:t>
            </a:r>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687" name="Google Shape;687;p56"/>
          <p:cNvSpPr txBox="1"/>
          <p:nvPr/>
        </p:nvSpPr>
        <p:spPr>
          <a:xfrm>
            <a:off x="533400" y="1806477"/>
            <a:ext cx="8001000" cy="320087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b="1" dirty="0">
                <a:solidFill>
                  <a:schemeClr val="dk1"/>
                </a:solidFill>
                <a:latin typeface="Calibri"/>
                <a:ea typeface="Calibri"/>
                <a:cs typeface="Calibri"/>
                <a:sym typeface="Calibri"/>
              </a:rPr>
              <a:t>What are the types of potential errors in your discipline?</a:t>
            </a:r>
            <a:endParaRPr dirty="0"/>
          </a:p>
          <a:p>
            <a:pPr marL="0" marR="0" lvl="0" indent="0" algn="l" rtl="0">
              <a:spcBef>
                <a:spcPts val="0"/>
              </a:spcBef>
              <a:spcAft>
                <a:spcPts val="0"/>
              </a:spcAft>
              <a:buNone/>
            </a:pPr>
            <a:endParaRPr sz="2400" b="1" dirty="0">
              <a:solidFill>
                <a:schemeClr val="dk1"/>
              </a:solidFill>
              <a:latin typeface="Calibri"/>
              <a:ea typeface="Calibri"/>
              <a:cs typeface="Calibri"/>
              <a:sym typeface="Calibri"/>
            </a:endParaRPr>
          </a:p>
          <a:p>
            <a:pPr marL="0" marR="0" lvl="0" indent="0" algn="l" rtl="0">
              <a:spcBef>
                <a:spcPts val="0"/>
              </a:spcBef>
              <a:spcAft>
                <a:spcPts val="0"/>
              </a:spcAft>
              <a:buNone/>
            </a:pPr>
            <a:r>
              <a:rPr lang="en-CA" sz="2200" dirty="0">
                <a:solidFill>
                  <a:schemeClr val="dk1"/>
                </a:solidFill>
                <a:latin typeface="Calibri"/>
                <a:ea typeface="Calibri"/>
                <a:cs typeface="Calibri"/>
                <a:sym typeface="Calibri"/>
              </a:rPr>
              <a:t>False positive error (erroneous identification) –the incorrect </a:t>
            </a:r>
            <a:r>
              <a:rPr lang="en-CA" sz="2200" dirty="0" smtClean="0">
                <a:solidFill>
                  <a:schemeClr val="dk1"/>
                </a:solidFill>
                <a:latin typeface="Calibri"/>
                <a:ea typeface="Calibri"/>
                <a:cs typeface="Calibri"/>
                <a:sym typeface="Calibri"/>
              </a:rPr>
              <a:t>opinion </a:t>
            </a:r>
            <a:r>
              <a:rPr lang="en-CA" sz="2200" dirty="0">
                <a:solidFill>
                  <a:schemeClr val="dk1"/>
                </a:solidFill>
                <a:latin typeface="Calibri"/>
                <a:ea typeface="Calibri"/>
                <a:cs typeface="Calibri"/>
                <a:sym typeface="Calibri"/>
              </a:rPr>
              <a:t>that two areas of friction ridge impressions originated from the same source.</a:t>
            </a:r>
            <a:endParaRPr dirty="0"/>
          </a:p>
          <a:p>
            <a:pPr marL="0" marR="0" lvl="0" indent="0" algn="l" rtl="0">
              <a:spcBef>
                <a:spcPts val="0"/>
              </a:spcBef>
              <a:spcAft>
                <a:spcPts val="0"/>
              </a:spcAft>
              <a:buNone/>
            </a:pPr>
            <a:endParaRPr sz="2200" dirty="0">
              <a:solidFill>
                <a:schemeClr val="dk1"/>
              </a:solidFill>
              <a:latin typeface="Calibri"/>
              <a:ea typeface="Calibri"/>
              <a:cs typeface="Calibri"/>
              <a:sym typeface="Calibri"/>
            </a:endParaRPr>
          </a:p>
          <a:p>
            <a:pPr marL="0" marR="0" lvl="0" indent="0" algn="l" rtl="0">
              <a:spcBef>
                <a:spcPts val="0"/>
              </a:spcBef>
              <a:spcAft>
                <a:spcPts val="0"/>
              </a:spcAft>
              <a:buNone/>
            </a:pPr>
            <a:r>
              <a:rPr lang="en-CA" sz="2200" dirty="0">
                <a:solidFill>
                  <a:schemeClr val="dk1"/>
                </a:solidFill>
                <a:latin typeface="Calibri"/>
                <a:ea typeface="Calibri"/>
                <a:cs typeface="Calibri"/>
                <a:sym typeface="Calibri"/>
              </a:rPr>
              <a:t>False negative (erroneous exclusion) –the incorrect </a:t>
            </a:r>
            <a:r>
              <a:rPr lang="en-CA" sz="2200" dirty="0" smtClean="0">
                <a:solidFill>
                  <a:schemeClr val="dk1"/>
                </a:solidFill>
                <a:latin typeface="Calibri"/>
                <a:ea typeface="Calibri"/>
                <a:cs typeface="Calibri"/>
                <a:sym typeface="Calibri"/>
              </a:rPr>
              <a:t>opinion </a:t>
            </a:r>
            <a:r>
              <a:rPr lang="en-CA" sz="2200" dirty="0">
                <a:solidFill>
                  <a:schemeClr val="dk1"/>
                </a:solidFill>
                <a:latin typeface="Calibri"/>
                <a:ea typeface="Calibri"/>
                <a:cs typeface="Calibri"/>
                <a:sym typeface="Calibri"/>
              </a:rPr>
              <a:t>that two areas of friction ridge impressions did not originate from the same source. </a:t>
            </a:r>
            <a:endParaRPr sz="2200" dirty="0">
              <a:solidFill>
                <a:schemeClr val="dk1"/>
              </a:solidFill>
              <a:latin typeface="Calibri"/>
              <a:ea typeface="Calibri"/>
              <a:cs typeface="Calibri"/>
              <a:sym typeface="Calibri"/>
            </a:endParaRPr>
          </a:p>
        </p:txBody>
      </p:sp>
      <p:sp>
        <p:nvSpPr>
          <p:cNvPr id="688" name="Google Shape;688;p56"/>
          <p:cNvSpPr txBox="1"/>
          <p:nvPr/>
        </p:nvSpPr>
        <p:spPr>
          <a:xfrm>
            <a:off x="4191000" y="6642556"/>
            <a:ext cx="487345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SWGFAST Document #19 (2013), Standard Terminology of Friction Ridge Examination (Latent/Tenprint Ver. 4.1).</a:t>
            </a:r>
            <a:endParaRPr sz="800">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5" name="Google Shape;695;p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51</a:t>
            </a:fld>
            <a:endParaRPr/>
          </a:p>
        </p:txBody>
      </p:sp>
      <p:sp>
        <p:nvSpPr>
          <p:cNvPr id="696" name="Google Shape;696;p57"/>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Frequently Asked Questions</a:t>
            </a:r>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697" name="Google Shape;697;p57"/>
          <p:cNvSpPr txBox="1"/>
          <p:nvPr/>
        </p:nvSpPr>
        <p:spPr>
          <a:xfrm>
            <a:off x="533400" y="1806477"/>
            <a:ext cx="8001000" cy="30931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b="1">
                <a:solidFill>
                  <a:schemeClr val="dk1"/>
                </a:solidFill>
                <a:latin typeface="Calibri"/>
                <a:ea typeface="Calibri"/>
                <a:cs typeface="Calibri"/>
                <a:sym typeface="Calibri"/>
              </a:rPr>
              <a:t>Have errors occurred in your discipline?</a:t>
            </a:r>
            <a:endParaRPr/>
          </a:p>
          <a:p>
            <a:pPr marL="0" marR="0" lvl="0" indent="0" algn="l" rtl="0">
              <a:spcBef>
                <a:spcPts val="0"/>
              </a:spcBef>
              <a:spcAft>
                <a:spcPts val="0"/>
              </a:spcAft>
              <a:buNone/>
            </a:pPr>
            <a:endParaRPr sz="2400" b="1">
              <a:solidFill>
                <a:schemeClr val="dk1"/>
              </a:solidFill>
              <a:latin typeface="Calibri"/>
              <a:ea typeface="Calibri"/>
              <a:cs typeface="Calibri"/>
              <a:sym typeface="Calibri"/>
            </a:endParaRPr>
          </a:p>
          <a:p>
            <a:pPr marL="0" marR="0" lvl="0" indent="0" algn="l" rtl="0">
              <a:spcBef>
                <a:spcPts val="0"/>
              </a:spcBef>
              <a:spcAft>
                <a:spcPts val="0"/>
              </a:spcAft>
              <a:buNone/>
            </a:pPr>
            <a:r>
              <a:rPr lang="en-CA" sz="2200">
                <a:solidFill>
                  <a:schemeClr val="dk1"/>
                </a:solidFill>
                <a:latin typeface="Calibri"/>
                <a:ea typeface="Calibri"/>
                <a:cs typeface="Calibri"/>
                <a:sym typeface="Calibri"/>
              </a:rPr>
              <a:t>Yes. We do not claim a zero error rate. </a:t>
            </a:r>
            <a:endParaRPr/>
          </a:p>
          <a:p>
            <a:pPr marL="0" marR="0" lvl="0" indent="0" algn="l" rtl="0">
              <a:spcBef>
                <a:spcPts val="0"/>
              </a:spcBef>
              <a:spcAft>
                <a:spcPts val="0"/>
              </a:spcAft>
              <a:buNone/>
            </a:pPr>
            <a:endParaRPr sz="2200">
              <a:solidFill>
                <a:schemeClr val="dk1"/>
              </a:solidFill>
              <a:latin typeface="Calibri"/>
              <a:ea typeface="Calibri"/>
              <a:cs typeface="Calibri"/>
              <a:sym typeface="Calibri"/>
            </a:endParaRPr>
          </a:p>
          <a:p>
            <a:pPr marL="0" marR="0" lvl="0" indent="0" algn="l" rtl="0">
              <a:spcBef>
                <a:spcPts val="0"/>
              </a:spcBef>
              <a:spcAft>
                <a:spcPts val="0"/>
              </a:spcAft>
              <a:buNone/>
            </a:pPr>
            <a:r>
              <a:rPr lang="en-CA" sz="2200">
                <a:solidFill>
                  <a:schemeClr val="dk1"/>
                </a:solidFill>
                <a:latin typeface="Calibri"/>
                <a:ea typeface="Calibri"/>
                <a:cs typeface="Calibri"/>
                <a:sym typeface="Calibri"/>
              </a:rPr>
              <a:t>According to a study published in the </a:t>
            </a:r>
            <a:r>
              <a:rPr lang="en-CA" sz="2200" i="1">
                <a:solidFill>
                  <a:schemeClr val="dk1"/>
                </a:solidFill>
                <a:latin typeface="Calibri"/>
                <a:ea typeface="Calibri"/>
                <a:cs typeface="Calibri"/>
                <a:sym typeface="Calibri"/>
              </a:rPr>
              <a:t>Proceedings of the National Academy of Sciences involving mainly US experts the rates of error:</a:t>
            </a:r>
            <a:endParaRPr/>
          </a:p>
          <a:p>
            <a:pPr marL="457200" marR="0" lvl="1" indent="-139700" algn="l" rtl="0">
              <a:spcBef>
                <a:spcPts val="1200"/>
              </a:spcBef>
              <a:spcAft>
                <a:spcPts val="0"/>
              </a:spcAft>
              <a:buClr>
                <a:schemeClr val="dk1"/>
              </a:buClr>
              <a:buSzPts val="2200"/>
              <a:buFont typeface="Arial"/>
              <a:buChar char="•"/>
            </a:pPr>
            <a:r>
              <a:rPr lang="en-CA" sz="2200" b="0" i="0" u="none" strike="noStrike" cap="none">
                <a:solidFill>
                  <a:schemeClr val="dk1"/>
                </a:solidFill>
                <a:latin typeface="Calibri"/>
                <a:ea typeface="Calibri"/>
                <a:cs typeface="Calibri"/>
                <a:sym typeface="Calibri"/>
              </a:rPr>
              <a:t>	False positive rate of 0.1% </a:t>
            </a:r>
            <a:r>
              <a:rPr lang="en-CA" sz="2200" b="0" i="0" u="sng" strike="noStrike" cap="none">
                <a:solidFill>
                  <a:schemeClr val="dk1"/>
                </a:solidFill>
                <a:latin typeface="Calibri"/>
                <a:ea typeface="Calibri"/>
                <a:cs typeface="Calibri"/>
                <a:sym typeface="Calibri"/>
              </a:rPr>
              <a:t>without verification.</a:t>
            </a:r>
            <a:endParaRPr/>
          </a:p>
          <a:p>
            <a:pPr marL="457200" marR="0" lvl="1" indent="-139700" algn="l" rtl="0">
              <a:spcBef>
                <a:spcPts val="600"/>
              </a:spcBef>
              <a:spcAft>
                <a:spcPts val="0"/>
              </a:spcAft>
              <a:buClr>
                <a:schemeClr val="dk1"/>
              </a:buClr>
              <a:buSzPts val="2200"/>
              <a:buFont typeface="Arial"/>
              <a:buChar char="•"/>
            </a:pPr>
            <a:r>
              <a:rPr lang="en-CA" sz="2200" b="0" i="0" u="none" strike="noStrike" cap="none">
                <a:solidFill>
                  <a:schemeClr val="dk1"/>
                </a:solidFill>
                <a:latin typeface="Calibri"/>
                <a:ea typeface="Calibri"/>
                <a:cs typeface="Calibri"/>
                <a:sym typeface="Calibri"/>
              </a:rPr>
              <a:t>	False negative rate of 7.5% </a:t>
            </a:r>
            <a:r>
              <a:rPr lang="en-CA" sz="2200" b="0" i="0" u="sng" strike="noStrike" cap="none">
                <a:solidFill>
                  <a:schemeClr val="dk1"/>
                </a:solidFill>
                <a:latin typeface="Calibri"/>
                <a:ea typeface="Calibri"/>
                <a:cs typeface="Calibri"/>
                <a:sym typeface="Calibri"/>
              </a:rPr>
              <a:t>without verification.</a:t>
            </a:r>
            <a:endParaRPr sz="2200" b="0" i="0" u="sng" strike="noStrike" cap="none">
              <a:solidFill>
                <a:schemeClr val="dk1"/>
              </a:solidFill>
              <a:latin typeface="Calibri"/>
              <a:ea typeface="Calibri"/>
              <a:cs typeface="Calibri"/>
              <a:sym typeface="Calibri"/>
            </a:endParaRPr>
          </a:p>
        </p:txBody>
      </p:sp>
      <p:sp>
        <p:nvSpPr>
          <p:cNvPr id="698" name="Google Shape;698;p57"/>
          <p:cNvSpPr txBox="1"/>
          <p:nvPr/>
        </p:nvSpPr>
        <p:spPr>
          <a:xfrm>
            <a:off x="1382683" y="6642556"/>
            <a:ext cx="7685117"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Ulery BT, Hicklin RA, Buscaglia J, Roberts MA. Accuracy and reliability of forensic latent fingerprint decisions. Proceedings of the National Academy of Sciences. 108(19);2011:7733-8</a:t>
            </a:r>
            <a:endParaRPr sz="800">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5" name="Google Shape;705;p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52</a:t>
            </a:fld>
            <a:endParaRPr/>
          </a:p>
        </p:txBody>
      </p:sp>
      <p:sp>
        <p:nvSpPr>
          <p:cNvPr id="706" name="Google Shape;706;p58"/>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Frequently Asked Questions</a:t>
            </a:r>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707" name="Google Shape;707;p58"/>
          <p:cNvSpPr txBox="1"/>
          <p:nvPr/>
        </p:nvSpPr>
        <p:spPr>
          <a:xfrm>
            <a:off x="533400" y="1806477"/>
            <a:ext cx="8001000"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b="1">
                <a:solidFill>
                  <a:schemeClr val="dk1"/>
                </a:solidFill>
                <a:latin typeface="Calibri"/>
                <a:ea typeface="Calibri"/>
                <a:cs typeface="Calibri"/>
                <a:sym typeface="Calibri"/>
              </a:rPr>
              <a:t>Are you aware of controversial errors?</a:t>
            </a:r>
            <a:endParaRPr/>
          </a:p>
          <a:p>
            <a:pPr marL="0" marR="0" lvl="0" indent="0" algn="l" rtl="0">
              <a:spcBef>
                <a:spcPts val="0"/>
              </a:spcBef>
              <a:spcAft>
                <a:spcPts val="0"/>
              </a:spcAft>
              <a:buNone/>
            </a:pPr>
            <a:endParaRPr sz="2400" b="1">
              <a:solidFill>
                <a:schemeClr val="dk1"/>
              </a:solidFill>
              <a:latin typeface="Calibri"/>
              <a:ea typeface="Calibri"/>
              <a:cs typeface="Calibri"/>
              <a:sym typeface="Calibri"/>
            </a:endParaRPr>
          </a:p>
          <a:p>
            <a:pPr marL="0" marR="0" lvl="0" indent="0" algn="l" rtl="0">
              <a:spcBef>
                <a:spcPts val="0"/>
              </a:spcBef>
              <a:spcAft>
                <a:spcPts val="0"/>
              </a:spcAft>
              <a:buNone/>
            </a:pPr>
            <a:r>
              <a:rPr lang="en-CA" sz="2200">
                <a:solidFill>
                  <a:schemeClr val="dk1"/>
                </a:solidFill>
                <a:latin typeface="Calibri"/>
                <a:ea typeface="Calibri"/>
                <a:cs typeface="Calibri"/>
                <a:sym typeface="Calibri"/>
              </a:rPr>
              <a:t>Yes.</a:t>
            </a:r>
            <a:endParaRPr sz="2200">
              <a:solidFill>
                <a:schemeClr val="dk1"/>
              </a:solidFill>
              <a:latin typeface="Calibri"/>
              <a:ea typeface="Calibri"/>
              <a:cs typeface="Calibri"/>
              <a:sym typeface="Calibri"/>
            </a:endParaRPr>
          </a:p>
        </p:txBody>
      </p:sp>
      <p:pic>
        <p:nvPicPr>
          <p:cNvPr id="708" name="Google Shape;708;p58"/>
          <p:cNvPicPr preferRelativeResize="0"/>
          <p:nvPr/>
        </p:nvPicPr>
        <p:blipFill rotWithShape="1">
          <a:blip r:embed="rId3">
            <a:alphaModFix/>
          </a:blip>
          <a:srcRect/>
          <a:stretch/>
        </p:blipFill>
        <p:spPr>
          <a:xfrm>
            <a:off x="6019800" y="2971800"/>
            <a:ext cx="2036806" cy="2598684"/>
          </a:xfrm>
          <a:prstGeom prst="rect">
            <a:avLst/>
          </a:prstGeom>
          <a:noFill/>
          <a:ln>
            <a:noFill/>
          </a:ln>
        </p:spPr>
      </p:pic>
      <p:sp>
        <p:nvSpPr>
          <p:cNvPr id="709" name="Google Shape;709;p58"/>
          <p:cNvSpPr txBox="1"/>
          <p:nvPr/>
        </p:nvSpPr>
        <p:spPr>
          <a:xfrm>
            <a:off x="6172200" y="5562600"/>
            <a:ext cx="181171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800">
                <a:solidFill>
                  <a:schemeClr val="dk1"/>
                </a:solidFill>
                <a:latin typeface="Calibri"/>
                <a:ea typeface="Calibri"/>
                <a:cs typeface="Calibri"/>
                <a:sym typeface="Calibri"/>
              </a:rPr>
              <a:t>Madrid Bombing </a:t>
            </a:r>
            <a:endParaRPr sz="1800">
              <a:solidFill>
                <a:schemeClr val="dk1"/>
              </a:solidFill>
              <a:latin typeface="Calibri"/>
              <a:ea typeface="Calibri"/>
              <a:cs typeface="Calibri"/>
              <a:sym typeface="Calibri"/>
            </a:endParaRPr>
          </a:p>
        </p:txBody>
      </p:sp>
      <p:pic>
        <p:nvPicPr>
          <p:cNvPr id="710" name="Google Shape;710;p58"/>
          <p:cNvPicPr preferRelativeResize="0"/>
          <p:nvPr/>
        </p:nvPicPr>
        <p:blipFill rotWithShape="1">
          <a:blip r:embed="rId4">
            <a:alphaModFix/>
          </a:blip>
          <a:srcRect l="2920" t="2492" r="2888" b="2797"/>
          <a:stretch/>
        </p:blipFill>
        <p:spPr>
          <a:xfrm>
            <a:off x="1295400" y="2971800"/>
            <a:ext cx="3925251" cy="2596055"/>
          </a:xfrm>
          <a:prstGeom prst="rect">
            <a:avLst/>
          </a:prstGeom>
          <a:noFill/>
          <a:ln>
            <a:noFill/>
          </a:ln>
        </p:spPr>
      </p:pic>
      <p:sp>
        <p:nvSpPr>
          <p:cNvPr id="711" name="Google Shape;711;p58"/>
          <p:cNvSpPr txBox="1"/>
          <p:nvPr/>
        </p:nvSpPr>
        <p:spPr>
          <a:xfrm>
            <a:off x="1600200" y="5562600"/>
            <a:ext cx="33528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800">
                <a:solidFill>
                  <a:schemeClr val="dk1"/>
                </a:solidFill>
                <a:latin typeface="Calibri"/>
                <a:ea typeface="Calibri"/>
                <a:cs typeface="Calibri"/>
                <a:sym typeface="Calibri"/>
              </a:rPr>
              <a:t>Scottish Criminal Records Office</a:t>
            </a:r>
            <a:endParaRPr sz="1800">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8" name="Google Shape;718;p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53</a:t>
            </a:fld>
            <a:endParaRPr/>
          </a:p>
        </p:txBody>
      </p:sp>
      <p:sp>
        <p:nvSpPr>
          <p:cNvPr id="719" name="Google Shape;719;p59"/>
          <p:cNvSpPr txBox="1"/>
          <p:nvPr/>
        </p:nvSpPr>
        <p:spPr>
          <a:xfrm>
            <a:off x="533400" y="1828800"/>
            <a:ext cx="8153400" cy="34778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000">
                <a:solidFill>
                  <a:schemeClr val="dk1"/>
                </a:solidFill>
                <a:latin typeface="Calibri"/>
                <a:ea typeface="Calibri"/>
                <a:cs typeface="Calibri"/>
                <a:sym typeface="Calibri"/>
              </a:rPr>
              <a:t>Certification in fingerprint examination is available through the International Association for Identification (IAI) and the RCMP.</a:t>
            </a:r>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en-CA" sz="2000">
                <a:solidFill>
                  <a:schemeClr val="dk1"/>
                </a:solidFill>
                <a:latin typeface="Calibri"/>
                <a:ea typeface="Calibri"/>
                <a:cs typeface="Calibri"/>
                <a:sym typeface="Calibri"/>
              </a:rPr>
              <a:t>A candidate who successfully completes the testing process is certified for a 5-year period.</a:t>
            </a:r>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en-CA" sz="2000">
                <a:solidFill>
                  <a:schemeClr val="dk1"/>
                </a:solidFill>
                <a:latin typeface="Calibri"/>
                <a:ea typeface="Calibri"/>
                <a:cs typeface="Calibri"/>
                <a:sym typeface="Calibri"/>
              </a:rPr>
              <a:t>The Ontario Police College has a 3-year certification process for Forensic Investigators.</a:t>
            </a:r>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en-CA" sz="2000">
                <a:solidFill>
                  <a:schemeClr val="dk1"/>
                </a:solidFill>
                <a:latin typeface="Calibri"/>
                <a:ea typeface="Calibri"/>
                <a:cs typeface="Calibri"/>
                <a:sym typeface="Calibri"/>
              </a:rPr>
              <a:t>Certification is not mandatory outside of the RCMP and Ontario-based Police Services.</a:t>
            </a:r>
            <a:endParaRPr sz="2000" b="1">
              <a:solidFill>
                <a:schemeClr val="dk1"/>
              </a:solidFill>
              <a:latin typeface="Calibri"/>
              <a:ea typeface="Calibri"/>
              <a:cs typeface="Calibri"/>
              <a:sym typeface="Calibri"/>
            </a:endParaRPr>
          </a:p>
        </p:txBody>
      </p:sp>
      <p:sp>
        <p:nvSpPr>
          <p:cNvPr id="720" name="Google Shape;720;p59"/>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Certification</a:t>
            </a:r>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7" name="Google Shape;727;p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54</a:t>
            </a:fld>
            <a:endParaRPr/>
          </a:p>
        </p:txBody>
      </p:sp>
      <p:sp>
        <p:nvSpPr>
          <p:cNvPr id="728" name="Google Shape;728;p60"/>
          <p:cNvSpPr txBox="1"/>
          <p:nvPr/>
        </p:nvSpPr>
        <p:spPr>
          <a:xfrm>
            <a:off x="533400" y="1828800"/>
            <a:ext cx="8458200" cy="33239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000">
                <a:solidFill>
                  <a:schemeClr val="dk1"/>
                </a:solidFill>
                <a:latin typeface="Calibri"/>
                <a:ea typeface="Calibri"/>
                <a:cs typeface="Calibri"/>
                <a:sym typeface="Calibri"/>
              </a:rPr>
              <a:t>The largest and most well known professional organizations that fingerprint examiners may belong to include:</a:t>
            </a:r>
            <a:endParaRPr/>
          </a:p>
          <a:p>
            <a:pPr marL="0" marR="0" lvl="0" indent="0" algn="l" rtl="0">
              <a:spcBef>
                <a:spcPts val="1200"/>
              </a:spcBef>
              <a:spcAft>
                <a:spcPts val="0"/>
              </a:spcAft>
              <a:buNone/>
            </a:pPr>
            <a:r>
              <a:rPr lang="en-CA" sz="2000">
                <a:solidFill>
                  <a:schemeClr val="dk1"/>
                </a:solidFill>
                <a:latin typeface="Calibri"/>
                <a:ea typeface="Calibri"/>
                <a:cs typeface="Calibri"/>
                <a:sym typeface="Calibri"/>
              </a:rPr>
              <a:t>	Canadian Identification Society (Canada)</a:t>
            </a:r>
            <a:endParaRPr/>
          </a:p>
          <a:p>
            <a:pPr marL="914400" marR="0" lvl="2" indent="0" algn="l" rtl="0">
              <a:spcBef>
                <a:spcPts val="1800"/>
              </a:spcBef>
              <a:spcAft>
                <a:spcPts val="0"/>
              </a:spcAft>
              <a:buNone/>
            </a:pPr>
            <a:r>
              <a:rPr lang="en-CA" sz="2000" b="0" i="0" u="none" strike="noStrike" cap="none">
                <a:solidFill>
                  <a:schemeClr val="dk1"/>
                </a:solidFill>
                <a:latin typeface="Calibri"/>
                <a:ea typeface="Calibri"/>
                <a:cs typeface="Calibri"/>
                <a:sym typeface="Calibri"/>
              </a:rPr>
              <a:t>International Association for Identification (USA)</a:t>
            </a:r>
            <a:endParaRPr/>
          </a:p>
          <a:p>
            <a:pPr marL="914400" marR="0" lvl="2" indent="0" algn="l" rtl="0">
              <a:spcBef>
                <a:spcPts val="1800"/>
              </a:spcBef>
              <a:spcAft>
                <a:spcPts val="0"/>
              </a:spcAft>
              <a:buNone/>
            </a:pPr>
            <a:r>
              <a:rPr lang="en-CA" sz="2000" b="0" i="0" u="none" strike="noStrike" cap="none">
                <a:solidFill>
                  <a:schemeClr val="dk1"/>
                </a:solidFill>
                <a:latin typeface="Calibri"/>
                <a:ea typeface="Calibri"/>
                <a:cs typeface="Calibri"/>
                <a:sym typeface="Calibri"/>
              </a:rPr>
              <a:t>Fingerprint Division of The Chartered Society of Forensic Sciences (UK)</a:t>
            </a:r>
            <a:endParaRPr/>
          </a:p>
          <a:p>
            <a:pPr marL="914400" marR="0" lvl="2" indent="0" algn="l" rtl="0">
              <a:spcBef>
                <a:spcPts val="1800"/>
              </a:spcBef>
              <a:spcAft>
                <a:spcPts val="0"/>
              </a:spcAft>
              <a:buNone/>
            </a:pPr>
            <a:r>
              <a:rPr lang="en-CA" sz="2000" b="0" i="0" u="none" strike="noStrike" cap="none">
                <a:solidFill>
                  <a:schemeClr val="dk1"/>
                </a:solidFill>
                <a:latin typeface="Calibri"/>
                <a:ea typeface="Calibri"/>
                <a:cs typeface="Calibri"/>
                <a:sym typeface="Calibri"/>
              </a:rPr>
              <a:t>Ontario Forensic Investigators Association (ON)</a:t>
            </a:r>
            <a:endParaRPr/>
          </a:p>
          <a:p>
            <a:pPr marL="914400" marR="0" lvl="2" indent="0" algn="l" rtl="0">
              <a:spcBef>
                <a:spcPts val="1800"/>
              </a:spcBef>
              <a:spcAft>
                <a:spcPts val="0"/>
              </a:spcAft>
              <a:buNone/>
            </a:pPr>
            <a:r>
              <a:rPr lang="en-CA" sz="2000" b="0" i="0" u="none" strike="noStrike" cap="none">
                <a:solidFill>
                  <a:schemeClr val="dk1"/>
                </a:solidFill>
                <a:latin typeface="Calibri"/>
                <a:ea typeface="Calibri"/>
                <a:cs typeface="Calibri"/>
                <a:sym typeface="Calibri"/>
              </a:rPr>
              <a:t>Associations Québécoise de Criminalistique(QC)</a:t>
            </a:r>
            <a:endParaRPr sz="2000" b="1" i="0" u="none" strike="noStrike" cap="none">
              <a:solidFill>
                <a:schemeClr val="dk1"/>
              </a:solidFill>
              <a:latin typeface="Calibri"/>
              <a:ea typeface="Calibri"/>
              <a:cs typeface="Calibri"/>
              <a:sym typeface="Calibri"/>
            </a:endParaRPr>
          </a:p>
        </p:txBody>
      </p:sp>
      <p:sp>
        <p:nvSpPr>
          <p:cNvPr id="729" name="Google Shape;729;p60"/>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Professional Affiliations</a:t>
            </a:r>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6" name="Google Shape;736;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55</a:t>
            </a:fld>
            <a:endParaRPr/>
          </a:p>
        </p:txBody>
      </p:sp>
      <p:pic>
        <p:nvPicPr>
          <p:cNvPr id="737" name="Google Shape;737;p61"/>
          <p:cNvPicPr preferRelativeResize="0"/>
          <p:nvPr/>
        </p:nvPicPr>
        <p:blipFill rotWithShape="1">
          <a:blip r:embed="rId3">
            <a:alphaModFix/>
          </a:blip>
          <a:srcRect/>
          <a:stretch/>
        </p:blipFill>
        <p:spPr>
          <a:xfrm>
            <a:off x="381000" y="1066800"/>
            <a:ext cx="4040188" cy="762000"/>
          </a:xfrm>
          <a:prstGeom prst="rect">
            <a:avLst/>
          </a:prstGeom>
          <a:noFill/>
          <a:ln>
            <a:noFill/>
          </a:ln>
        </p:spPr>
      </p:pic>
      <p:sp>
        <p:nvSpPr>
          <p:cNvPr id="738" name="Google Shape;738;p61"/>
          <p:cNvSpPr txBox="1"/>
          <p:nvPr/>
        </p:nvSpPr>
        <p:spPr>
          <a:xfrm>
            <a:off x="303212" y="1905000"/>
            <a:ext cx="4040188" cy="38861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CA" sz="1800" b="1" i="0" u="none" strike="noStrike" cap="none">
                <a:solidFill>
                  <a:schemeClr val="dk1"/>
                </a:solidFill>
                <a:latin typeface="Calibri"/>
                <a:ea typeface="Calibri"/>
                <a:cs typeface="Calibri"/>
                <a:sym typeface="Calibri"/>
              </a:rPr>
              <a:t>Established in 1995 as one of several SWGs. </a:t>
            </a:r>
            <a:endParaRPr/>
          </a:p>
          <a:p>
            <a:pPr marL="0" marR="0" lvl="0" indent="0" algn="l" rtl="0">
              <a:lnSpc>
                <a:spcPct val="100000"/>
              </a:lnSpc>
              <a:spcBef>
                <a:spcPts val="1200"/>
              </a:spcBef>
              <a:spcAft>
                <a:spcPts val="0"/>
              </a:spcAft>
              <a:buClr>
                <a:schemeClr val="dk1"/>
              </a:buClr>
              <a:buSzPts val="1800"/>
              <a:buFont typeface="Arial"/>
              <a:buNone/>
            </a:pPr>
            <a:r>
              <a:rPr lang="en-CA" sz="1800" b="1" i="0" u="none" strike="noStrike" cap="none">
                <a:solidFill>
                  <a:schemeClr val="dk1"/>
                </a:solidFill>
                <a:latin typeface="Calibri"/>
                <a:ea typeface="Calibri"/>
                <a:cs typeface="Calibri"/>
                <a:sym typeface="Calibri"/>
              </a:rPr>
              <a:t>Replaced by the Organization of Scientific Area Committees (OSAC) Friction Ridge Subcommittee in 2014.</a:t>
            </a:r>
            <a:endParaRPr/>
          </a:p>
          <a:p>
            <a:pPr marL="0" marR="0" lvl="0" indent="0" algn="l" rtl="0">
              <a:lnSpc>
                <a:spcPct val="100000"/>
              </a:lnSpc>
              <a:spcBef>
                <a:spcPts val="1200"/>
              </a:spcBef>
              <a:spcAft>
                <a:spcPts val="0"/>
              </a:spcAft>
              <a:buClr>
                <a:schemeClr val="dk1"/>
              </a:buClr>
              <a:buSzPts val="1800"/>
              <a:buFont typeface="Arial"/>
              <a:buNone/>
            </a:pPr>
            <a:r>
              <a:rPr lang="en-CA" sz="1800" b="1" i="0" u="none" strike="noStrike" cap="none">
                <a:solidFill>
                  <a:schemeClr val="dk1"/>
                </a:solidFill>
                <a:latin typeface="Calibri"/>
                <a:ea typeface="Calibri"/>
                <a:cs typeface="Calibri"/>
                <a:sym typeface="Calibri"/>
              </a:rPr>
              <a:t>Up to 50 members who were experts in the area of latent &amp; tenprint examination.</a:t>
            </a:r>
            <a:endParaRPr/>
          </a:p>
          <a:p>
            <a:pPr marL="0" marR="0" lvl="0" indent="0" algn="l" rtl="0">
              <a:lnSpc>
                <a:spcPct val="100000"/>
              </a:lnSpc>
              <a:spcBef>
                <a:spcPts val="1200"/>
              </a:spcBef>
              <a:spcAft>
                <a:spcPts val="0"/>
              </a:spcAft>
              <a:buClr>
                <a:schemeClr val="dk1"/>
              </a:buClr>
              <a:buSzPts val="1800"/>
              <a:buFont typeface="Arial"/>
              <a:buNone/>
            </a:pPr>
            <a:r>
              <a:rPr lang="en-CA" sz="1800" b="1" i="0" u="none" strike="noStrike" cap="none">
                <a:solidFill>
                  <a:schemeClr val="dk1"/>
                </a:solidFill>
                <a:latin typeface="Calibri"/>
                <a:ea typeface="Calibri"/>
                <a:cs typeface="Calibri"/>
                <a:sym typeface="Calibri"/>
              </a:rPr>
              <a:t>Establishes consensus guidelines &amp; standards for the forensic examination of fingerprints, palm prints and barefoot prints.</a:t>
            </a:r>
            <a:endParaRPr sz="1800" b="1" i="0" u="none" strike="noStrike" cap="none">
              <a:solidFill>
                <a:schemeClr val="dk1"/>
              </a:solidFill>
              <a:latin typeface="Calibri"/>
              <a:ea typeface="Calibri"/>
              <a:cs typeface="Calibri"/>
              <a:sym typeface="Calibri"/>
            </a:endParaRPr>
          </a:p>
        </p:txBody>
      </p:sp>
      <p:sp>
        <p:nvSpPr>
          <p:cNvPr id="739" name="Google Shape;739;p61"/>
          <p:cNvSpPr txBox="1"/>
          <p:nvPr/>
        </p:nvSpPr>
        <p:spPr>
          <a:xfrm>
            <a:off x="4721225" y="1905000"/>
            <a:ext cx="4041775" cy="43411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850" b="1">
                <a:solidFill>
                  <a:schemeClr val="dk1"/>
                </a:solidFill>
                <a:latin typeface="Calibri"/>
                <a:ea typeface="Calibri"/>
                <a:cs typeface="Calibri"/>
                <a:sym typeface="Calibri"/>
              </a:rPr>
              <a:t>Established in 2011 to assist members of the forensic identification community in preparation for court testimony.</a:t>
            </a:r>
            <a:endParaRPr/>
          </a:p>
          <a:p>
            <a:pPr marL="0" marR="0" lvl="0" indent="0" algn="l" rtl="0">
              <a:spcBef>
                <a:spcPts val="0"/>
              </a:spcBef>
              <a:spcAft>
                <a:spcPts val="0"/>
              </a:spcAft>
              <a:buNone/>
            </a:pPr>
            <a:endParaRPr sz="1850" b="1">
              <a:solidFill>
                <a:schemeClr val="dk1"/>
              </a:solidFill>
              <a:latin typeface="Calibri"/>
              <a:ea typeface="Calibri"/>
              <a:cs typeface="Calibri"/>
              <a:sym typeface="Calibri"/>
            </a:endParaRPr>
          </a:p>
          <a:p>
            <a:pPr marL="0" marR="0" lvl="0" indent="0" algn="l" rtl="0">
              <a:spcBef>
                <a:spcPts val="0"/>
              </a:spcBef>
              <a:spcAft>
                <a:spcPts val="0"/>
              </a:spcAft>
              <a:buNone/>
            </a:pPr>
            <a:r>
              <a:rPr lang="en-CA" sz="1850" b="1">
                <a:solidFill>
                  <a:schemeClr val="dk1"/>
                </a:solidFill>
                <a:latin typeface="Calibri"/>
                <a:ea typeface="Calibri"/>
                <a:cs typeface="Calibri"/>
                <a:sym typeface="Calibri"/>
              </a:rPr>
              <a:t>Comprised of the following members/ organizations: </a:t>
            </a:r>
            <a:endParaRPr/>
          </a:p>
          <a:p>
            <a:pPr marL="0" marR="0" lvl="0" indent="0" algn="l" rtl="0">
              <a:spcBef>
                <a:spcPts val="1200"/>
              </a:spcBef>
              <a:spcAft>
                <a:spcPts val="0"/>
              </a:spcAft>
              <a:buNone/>
            </a:pPr>
            <a:r>
              <a:rPr lang="en-CA" sz="1850" b="1">
                <a:solidFill>
                  <a:schemeClr val="dk1"/>
                </a:solidFill>
                <a:latin typeface="Calibri"/>
                <a:ea typeface="Calibri"/>
                <a:cs typeface="Calibri"/>
                <a:sym typeface="Calibri"/>
              </a:rPr>
              <a:t>CPC; OPC; Chair of the CIS Friction Ridge Certification Committee; RCMP IFIS; Canadian OSAC rep; research scientist; Crown Prosecutors; RCMP ‘E’ Division; OPP; SQ; Edmonton PS; Ottawa PS; York Regional PS; and Vancouver PD. </a:t>
            </a:r>
            <a:endParaRPr sz="1850" b="1" i="0" u="none" strike="noStrike" cap="none">
              <a:solidFill>
                <a:schemeClr val="dk1"/>
              </a:solidFill>
              <a:latin typeface="Calibri"/>
              <a:ea typeface="Calibri"/>
              <a:cs typeface="Calibri"/>
              <a:sym typeface="Calibri"/>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1225" y="990714"/>
            <a:ext cx="3790476" cy="914286"/>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62"/>
          <p:cNvSpPr txBox="1">
            <a:spLocks noGrp="1"/>
          </p:cNvSpPr>
          <p:nvPr>
            <p:ph type="body" idx="1"/>
          </p:nvPr>
        </p:nvSpPr>
        <p:spPr>
          <a:xfrm>
            <a:off x="457200" y="1524000"/>
            <a:ext cx="8229600" cy="4830763"/>
          </a:xfrm>
          <a:prstGeom prst="rect">
            <a:avLst/>
          </a:prstGeom>
          <a:noFill/>
          <a:ln>
            <a:noFill/>
          </a:ln>
        </p:spPr>
        <p:txBody>
          <a:bodyPr spcFirstLastPara="1" wrap="square" lIns="91425" tIns="45700" rIns="91425" bIns="45700" anchor="t" anchorCtr="0">
            <a:noAutofit/>
          </a:bodyPr>
          <a:lstStyle/>
          <a:p>
            <a:pPr marL="342900" lvl="0" indent="-342900" algn="ctr" rtl="0">
              <a:spcBef>
                <a:spcPts val="0"/>
              </a:spcBef>
              <a:spcAft>
                <a:spcPts val="0"/>
              </a:spcAft>
              <a:buClr>
                <a:srgbClr val="0000FF"/>
              </a:buClr>
              <a:buSzPts val="3200"/>
              <a:buNone/>
            </a:pPr>
            <a:r>
              <a:rPr lang="en-CA">
                <a:solidFill>
                  <a:srgbClr val="0000FF"/>
                </a:solidFill>
              </a:rPr>
              <a:t>Contributors</a:t>
            </a:r>
            <a:endParaRPr/>
          </a:p>
          <a:p>
            <a:pPr marL="342900" lvl="0" indent="-342900" algn="ctr" rtl="0">
              <a:spcBef>
                <a:spcPts val="320"/>
              </a:spcBef>
              <a:spcAft>
                <a:spcPts val="0"/>
              </a:spcAft>
              <a:buClr>
                <a:schemeClr val="dk1"/>
              </a:buClr>
              <a:buSzPts val="1600"/>
              <a:buNone/>
            </a:pPr>
            <a:r>
              <a:rPr lang="en-CA" sz="1600" i="1"/>
              <a:t>The following organizations are gratefully acknowledged for contributing to this slide catalogue:</a:t>
            </a:r>
            <a:endParaRPr sz="1600">
              <a:solidFill>
                <a:schemeClr val="dk2"/>
              </a:solidFill>
            </a:endParaRPr>
          </a:p>
          <a:p>
            <a:pPr marL="342900" lvl="0" indent="-342900" algn="l" rtl="0">
              <a:spcBef>
                <a:spcPts val="640"/>
              </a:spcBef>
              <a:spcAft>
                <a:spcPts val="0"/>
              </a:spcAft>
              <a:buClr>
                <a:schemeClr val="dk1"/>
              </a:buClr>
              <a:buSzPts val="3200"/>
              <a:buNone/>
            </a:pPr>
            <a:endParaRPr/>
          </a:p>
        </p:txBody>
      </p:sp>
      <p:pic>
        <p:nvPicPr>
          <p:cNvPr id="748" name="Google Shape;748;p62" descr="http://www.journalpioneer.com/media/photos/unis/2012/03/13/2012-03-13-10-50-27-rcmp%20logo.jpg"/>
          <p:cNvPicPr preferRelativeResize="0"/>
          <p:nvPr/>
        </p:nvPicPr>
        <p:blipFill rotWithShape="1">
          <a:blip r:embed="rId3">
            <a:alphaModFix/>
          </a:blip>
          <a:srcRect/>
          <a:stretch/>
        </p:blipFill>
        <p:spPr>
          <a:xfrm>
            <a:off x="304800" y="2590800"/>
            <a:ext cx="1200150" cy="1558219"/>
          </a:xfrm>
          <a:prstGeom prst="rect">
            <a:avLst/>
          </a:prstGeom>
          <a:noFill/>
          <a:ln>
            <a:noFill/>
          </a:ln>
        </p:spPr>
      </p:pic>
      <p:sp>
        <p:nvSpPr>
          <p:cNvPr id="749" name="Google Shape;749;p62" descr="data:image/jpeg;base64,/9j/4AAQSkZJRgABAQAAAQABAAD/2wCEAAkGBwgHBgkIBwgKCgkLDRYPDQwMDRsUFRAWIB0iIiAdHx8kKDQsJCYxJx8fLT0tMTU3Ojo6Iys/RD84QzQ5OjcBCgoKDQwNGg8PGjclHyU3Nzc3Nzc3Nzc3Nzc3Nzc3Nzc3Nzc3Nzc3Nzc3Nzc3Nzc3Nzc3Nzc3Nzc3Nzc3Nzc3N//AABEIAHoAZQMBIgACEQEDEQH/xAAcAAACAwEBAQEAAAAAAAAAAAAFBgAEBwMBAgj/xAA8EAACAQIFAgQEBAMGBwEAAAABAgMEEQAFEiExBhMiQVFhFDJxkQcjQoFSYqEVJIKSscFDRFOissLhM//EABkBAAIDAQAAAAAAAAAAAAAAAAMEAAEFAv/EACgRAAICAQMCBgMBAQAAAAAAAAECAAMRBCExEiITMkFhobFRgZHwcf/aAAwDAQACEQMRAD8A3HExMTEkkxMTHzIbITYm29hziSTnLUww7SOFPNr729ccmq6eSOTtzxnSmo2bgWvfCxNU0jGoqM1rYoafjVJKCG2tsPO9223FhxvgFX5/lMUQbK8yD31KY3RxyACRfa9uOALcHAmtAEKlNj7qplrpOmlh6jjeSeIhIzGQjkklgWGr0NgG/f6YezXUqsVM6agbWDAm++39D9sZfHJV5XKayprAzQv24i8YUbu4ueNXhQ8WwVoM06bcQR1GboZgigOysFWy6R4ja221xbAqXwMGdtS7bqMiaFHIko1RsGHqpuMfeFvJJ2jr3gSQPE41KQ4a9hbb2AXnnxC++GMcYZUhhkRcjE9xMTExckmJiYmJJJiYmPMSSe4+JAHQo24YWO/lgPmnUWX0q1sLVJSpp0+TSdTEgEaB+o7jYYWYK6unjoa5quSrki0SRKxVAQR4gbCxJUkXOBWXKnM7VC3EWPxLyqpirnqEDMscfcIJuSCDc3sANkG3P13sq1VGIMuhlM8UVUEZpVM4OoHSYwtr+Ignb2+mHb8R8yXMcsoqtWkgqYH/ADY4pmChZNQjuQAGPh48tXvgXlXTU6mmy58vgkyuWQM1RoDEG3lqvqPla2FrUy+00qdZbVSBnaU+oZ5p6KgiOY0pUle/IXCgOCy6mNhpsdV+dycCa+gkQ0nwf54lURuVcEmYAs4A50gcG29tsNSdPVte1XRVtPSNHl0bfBQpHGzi7bBlF9AItfYC/OF3OaDMKeYZhPTLR1Up7CxwG2tfIjmxIIG2KesqwBl6fWuvanvNT/DrKpKTLEedwwVmVWVtrrdfTfcub/zcbYdVO2E6ozR4cuTKqEmV+00EtQ0ml0kFgzceInVcHzN8VqXNnyqsy6Kor5VoTIYli0ghV0tbUbXsLDcnYc4OLEQiuZzBnJcx8xMUcuzWjzJ51opu6IWCs4B0m/oeCPcYvYYgpMTExMSSTA7PK+bLqB6mCFJWVlBV5NAAJAJvY8XwQbjCB1O8rZhV5fmtVOcvkKyoGCiPSeF1AalswO9xwN8cWP0LmdKMnErVgrWqJ60dgzVBLyRMxKRkLZSptfYAAja/titQV6ExxCnlRCQsRSM6LGw54Fm1C3sMSLNKaGCLXPI6lGCMyXeQCwtYDduDxuDf1wJ6pzunyygjp6ZAUQR6I0OnUbAqotwLWJPptycZYV7GxjcxrZRLGYz0FIaV4u2sMAZA+5N7j5NILMb34482Bxzqep6uQCRqd+1SlYo55ZRf5tDW0ksCrWB1SX3vvhGoMxaaWZszdy1T2wJo3KCFRfwgAGyWbdQPIHnDC+Z5WEaaOSSrrG1AIsckSMzEXJUFbXIXct5fKDjVGltqwpB/3vFfFrbJEJrnecOctYOJUrxYxvNUARKQCdTd1g3NrEC/OPgdRmpy1cvr6f4NJGDrCCrK2o2BtEAbEjzR/X3wu0dVUU1Uaiqog1PMyl41DjtaWKjQA4IswHmePa+CNTmuWRETUlW7si3EcsTFr7jwvpHiALCzXG9w1xi3osTYb/8AJQtQ87Rny6Wkjo4pHCiamhLntb6ltuVtsw9x5+hx9fGPLVRrFTeMHSonUprUqS1rjbcAXseB64zOkzepo6hmmeR6aZiWTkobW1L6bbEfqGxxplJnFHVUkNdMVMisU1IuoKStyb+SkC9z+/GENVpbNO3eM5jFVi2L2wrl1bX5OZJY0hqnqdAdJJWQB72AXY7bgW9r4fgdsZVVVGX1vZSpqWVAGeO11DMCVufU31FR52vbDn0jUV1atTV1c87xl+3EkyIpFr3YBQLXuBY7+HBdLYcdLTi1fWMeJiYmG4GfLmw5tjOXmEOcZjST9+QxuFFXKS6yjSGAJubW1Wtt6jzw+5nRxZhQT0k6B45lKkH+n9cZvS0lTPSQJJLTRxoCr/DpZJG3BBXjTe/+1sKas9uDDUjfMsdyngq66rD/AJ0UKmaP+AAE3/cW+wwg1VLDUx96rp6xotbBJaaIMkLA3a5P8xIt6KvFhhwrKIU/TcsUsUayJGwYxk732vfY7i1xhZo6I9mmrZoog0sscZZJJddmmGzbhCLM3lzt74DpmCHqBhLPLiBMkozVShDHK3bFyEUkr77XtY+xHrbDnQ5Ch7IZSshDeBAAFJ8wRewsA1vUAgD5SOyitqMwVYosu6aLJsfiKQ9x7bX9Cf3GC02Z5hQU9qSmygvCdPbXLjGEB/h8fB+lsPa283NhXwYDT0+GN1zL1VkMSRSuODu4Taw1Oxte/Bct/hHpbC/mWQqqAQxs69sCyobi2wUAXYAckbXPLb7XpOpc702WPJZWtZo1p223t5tY+9r8+lie08lXWgkUuQzyRL/zGXGy+19Zt67fbClHXSQWt+4xaocYCRDoVjWvZWihdgrCP4kXjQ3G7i/AF/Xe3OGPpKZabOUgUxvDKloTGGC6SL3AKjbUj22t4gMcaivlqKlqf4PJ0aJO4Hy6ApqYSJYauSN/IYkjxv1HRtFIJS7KsrgyGRvzI7XZgtxY7WAtv64b1lwuP6gdPX4YwY60nw0L1XakDH4hnlY/oY/pH3/1wX6Mk+JzOumX4iCOMKBDISolLfr0k7fLYbD9/ILPl2uuppo0ihEKH8xR4weBpFrbAtv74sZJl0lTnGXU9eKSYU8ZlZipLtosAQT/ADEG39fI52nIFghbB2zRRiY8AtiY1IrOVVAlTTyQTAmORSjgMVJBFjuNx+2M6rJFoq6pSmr0myyBkjUJD3GViQNGoHcg+x+4ONJY7Yzap+Aps1m+LpqahnkmMkEEqqrKPUHzuQW8PBOFdVjo3ELT5pTqZKrMKSqjpYPyu28TLrBMjHgpb02O9r6h6YUKCFmarSmglE5OsP249A31qzEjULFwDv8Ao/lIw9TVFJQiRwgVpiXCpxI4Hl5XO3198LGeUkSVjTNBqRwWemcH5h4j4QfFY3YAchnAwrQ2DjG0OwyJWpsqp6qWombN6eg7jd2mWZX3Rtzdhstm1KfpghBQdQRBbfCVVLp0ipNVG0QB89dwbD7/AGGBq5lmFDSGXL8wuWgWolaPTGArMQdNtgpASw5Y8eYxx/tlJgstTl2WVEw377wWLehYKQp+2NVFSxO8ZxF+qwHthqmpwzr8FnWRT1bbmIyOncO58DN4T/hsMcavK8wuBnma0mXRfoiSQOzH+WOO5P32wPm6grZfDVVVPVx2FqaWBGjI9AoHhtbyt/vj5XP6igV5MppKSgdra5qeG7gXA+Zy1hv5fTHSV0HuAkLXY5njUlLTSy9urSqpHKrG/akQsq+JvDzsQq7fzemLNDLNmXUkMsSrMIrWEc5dNvETuo079u4tjyqmJWSSoiiqKmQ6QszsVYW1KykMAyEHUWO6kk73tgr07HHl1KKmW8veYCWbyRSeSfUnkeQtfjGfc/J9YZPeFPjpKdmhrVKyx795V1K9z4bLyNueLW9xg30pTR1VfKcxq0lraWXXBCg7WlbW12vdgbkckfvwL15fpkqXMAjnQF3mIGteBcHywY6LWmNfPNRUkT08kQCVcKgKtjul/O53uL8WPAuHS4NnEluemOQxMQYmNOKzM+v+rKmnzFMlo2eFpZEiZ1YpoDG2okb+ewFrDc3vbBLrCPMUroqlkjjpo3WCF4lDsyvYHVfe99wALWB3udrP4h9MwZtlklbFRJPXU6XUAlXdBvpVh5jkXuPK2+FqL8TclzKnjTPaFgUbUGK30ta2pSL77nfw8nFPWGQ9IPvIrFW3lp8sVWab4mRZzMJWkAFiQALEDa1hb1sTj6zd6YUh+ICENtHcEkScra2978W3x5lyWpmqDLUyKxZ078uohL7bLtx6XxyWI5lOZrzLRtEVPisJTcEELvta/wA32xjEENueI96RczTpiqqaAaJ1hlkImftxERyPY21oPEpF7Ei4vclRhZXLM5oSBJQSTwO4USU1pk1E+RW/n5G2NVpY1p4Vh7s04X5WkFyN+L2HGB8jVsWZVNSIaWSFIwImUaJt+QS2x49uf2w9pdXYOzkTjwQzjHMT8ygIoVNNRV9RNTgd4aGvEdxpItvtbceWOWR5Vna1zy1FPFTiWMpoqPExUkf8EXZhtwbD3G2GLLs3qXrbJTg98ggGQKE2tv8AbjfnBjJ4qqFKiOsjpFUSExpTRkWB38V+Tv6Y7suNdRCjn8wltA2OdoIjypMulpp6sRNSMdEwkjuQoBIvp8KJcDwgEXNySd8MVRGKikMKy9nurYFLXC+w+lx++Piejjq545JJp7R7rGPCoPrxe/vfHCheSnKUdWZO9IzFXZy4k89mG4sP4vufPNZi2/rKAnlVT/AQVFXTSOLoutHUPcg2BJO9hff2GL2byZpkPQ8s0iRRtRyxNBrOl5QWAbVoPzHUTcG99zgZmNdl+R1XxWcGrno5E0rAZSyGQngru1rcbEbm9sDcx6nqOu5qfprLKFIqeWRTdrgIqb6iAQSo228PkMaOjqJHURmLXMM4j30B1HN1Fls0k0JDQsFLE3uSL2vYXI+g5GJg7k2V0uT5fFQ0MYjhiG1gBqPmT7k49wzt6QW/rLMkqRprkZVUcljYDGBdddNzRdT1rZRTPPRSkTI8S+BCwuy6uOQT9CMFOu67qalzmSnq62npIzvA4qEjMi25BYhrXvsLf74SquJqg6q3N6WU83ed5j/2g/64PSWU5DD5M4YdWxE5xQT5dKHNfDQup1aY5dbA8/Klx98aX0RlecP0tLmVIPjTVTPNH8RKVd7HSTpOwuVJ+bzxmkGX086j4c1lWDezQQrHHtufExPp6Ya6av6ogyeny2OpjyrLlHYjMjsXuW06SUAsdR87cjA9SEfzH4x8cw6ZA2jtQtLLSRyySiSVxuVUqo9gDwPrgfnuYfAzU9PTlTLMT3C99KIATqNvPyA874W0GaViR08ud1MUAJQiihWIBVl7JW5udQa219x54DSUGWzZpXy5tWTViLSRTpMJhrc2AIAsN7E2U8W388Z1Wnw+c/wRjxCOI3VAocuhFTlksclSqEhCzfmD9Qbbk2v63t64PUEqVVKlRGbs3z+zeYP04xmzZFkr0svwjxPMIWMGuoAM3gQqx3sp1lxbbYcbXxagyqaihpVy6uzBWnMIdKKYMEkMd9ZuOCSFtsNjza2C3Vh1ABx+p01rNH+Va9q6ngy1EnMty0Mm2lQRdg19rXG32wq9fUMmV5uxr82qMukrqcCNodUsLKpsVIADKbkEEA84qNW9QDM6iClzeOVcuQTColTQzfMCAU5Ftz/8xx6mlzXPDB/b9NVPJRoSGo3jfSr+qkAn5T9jiaetKyOqAcs3EX/7FqJZDJRVFJmDEfNBUrr/AHVyrftbGn/hDl0GVRVlXmZjpq+Z+zGkxCt2wASRf1b/AMRjLZMtohIYRmccMg37VbA8TD6mxGLVPltbAv8AdK+j08fk16KPsSMab2dS9PUAPcERbo7s4n6ZB2xMZR0VlnWkmXPJBmEUNMWHaLyhtfqRZWFuNxzviYTJIMIAPzGP8WMkjzTpOeoC/wB4oP7xGw5sPnH+W/7gemMxXM8hjH/5UtgISY4qYMZCAusfKAAfGOfQ/Te8wVWoahWAKmJgQRztjPZSadYDAe0WiUto8Nzfk2xbsCoDfci5ycRWlnzPNqYQQ5DLolGmR6kCFZNSlW5te6kC4/hBxej6O6nzVXNXPDTxSabpBGzlgCCty2kbW2Nz/U41eghiSljdIkViN2CgE4u4pFUDtGPn7kLE8mZdD+FZnZ3zHMKqYSPrdWmsGb1Khefe+CMP4U5GqkNGCb7HVIf/AHxoIx7jvf8AJ/s5iG/4X5FIArQxgA38KMD/AEfFGq/CTKJAxgdoiSbaGYW/zFsaVjw4gyOCf7JMjqPw2zilLtQZpI+r/q2luONybEbEjYHYkfUVX5Z1bQU9WlVQ08xqUKSywEo5Hi31EDgsTsPbG4Y+X3G+KIB8wBlgkcHEwJ83jaeojzulkg7xXRHURflgqh8R87lwl7C1l+uOVLlGW55VZRQ0gpRU1MqJUNTMQdPjLEDa3hUHgbkY1rqyngRUCwxqGtqsg33GBPSdJTRZzlskVPCjmGUllQAn98WvSDldv3tISSMGPtNDHBAkUKKkaKFRVFgoHAGJjriYqVP/2Q=="/>
          <p:cNvSpPr/>
          <p:nvPr/>
        </p:nvSpPr>
        <p:spPr>
          <a:xfrm>
            <a:off x="0" y="-817563"/>
            <a:ext cx="962025" cy="116205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50" name="Google Shape;750;p62" descr="http://www.acrodex.com/uploads/files/EPS%20logo.jpg"/>
          <p:cNvPicPr preferRelativeResize="0"/>
          <p:nvPr/>
        </p:nvPicPr>
        <p:blipFill rotWithShape="1">
          <a:blip r:embed="rId4">
            <a:alphaModFix/>
          </a:blip>
          <a:srcRect/>
          <a:stretch/>
        </p:blipFill>
        <p:spPr>
          <a:xfrm>
            <a:off x="1828800" y="2667000"/>
            <a:ext cx="1135684" cy="1371600"/>
          </a:xfrm>
          <a:prstGeom prst="rect">
            <a:avLst/>
          </a:prstGeom>
          <a:noFill/>
          <a:ln>
            <a:noFill/>
          </a:ln>
        </p:spPr>
      </p:pic>
      <p:pic>
        <p:nvPicPr>
          <p:cNvPr id="751" name="Google Shape;751;p62" descr="http://t0.gstatic.com/images?q=tbn:ANd9GcSQPMHyCSUUuBtmRGGSndI1BBMOjcxJ7nNIb6Gia6NwvzhzYa9fJSTUQlhGhQ"/>
          <p:cNvPicPr preferRelativeResize="0"/>
          <p:nvPr/>
        </p:nvPicPr>
        <p:blipFill rotWithShape="1">
          <a:blip r:embed="rId5">
            <a:alphaModFix/>
          </a:blip>
          <a:srcRect/>
          <a:stretch/>
        </p:blipFill>
        <p:spPr>
          <a:xfrm>
            <a:off x="3048000" y="2590800"/>
            <a:ext cx="1600200" cy="1600200"/>
          </a:xfrm>
          <a:prstGeom prst="rect">
            <a:avLst/>
          </a:prstGeom>
          <a:noFill/>
          <a:ln>
            <a:noFill/>
          </a:ln>
        </p:spPr>
      </p:pic>
      <p:pic>
        <p:nvPicPr>
          <p:cNvPr id="752" name="Google Shape;752;p62" descr="http://upload.wikimedia.org/wikipedia/en/e/ef/OPP_Crest.jpg"/>
          <p:cNvPicPr preferRelativeResize="0"/>
          <p:nvPr/>
        </p:nvPicPr>
        <p:blipFill rotWithShape="1">
          <a:blip r:embed="rId6">
            <a:alphaModFix/>
          </a:blip>
          <a:srcRect/>
          <a:stretch/>
        </p:blipFill>
        <p:spPr>
          <a:xfrm>
            <a:off x="4724400" y="2514600"/>
            <a:ext cx="1447800" cy="1711037"/>
          </a:xfrm>
          <a:prstGeom prst="rect">
            <a:avLst/>
          </a:prstGeom>
          <a:noFill/>
          <a:ln>
            <a:noFill/>
          </a:ln>
        </p:spPr>
      </p:pic>
      <p:pic>
        <p:nvPicPr>
          <p:cNvPr id="753" name="Google Shape;753;p62" descr="http://www.osgoodepd.ca/cle/2011-2012Fiscal/2011_tech_crime/images/OPCCrest_RGB.jpg"/>
          <p:cNvPicPr preferRelativeResize="0"/>
          <p:nvPr/>
        </p:nvPicPr>
        <p:blipFill rotWithShape="1">
          <a:blip r:embed="rId7">
            <a:alphaModFix/>
          </a:blip>
          <a:srcRect/>
          <a:stretch/>
        </p:blipFill>
        <p:spPr>
          <a:xfrm>
            <a:off x="6324600" y="2743200"/>
            <a:ext cx="1057275" cy="1241419"/>
          </a:xfrm>
          <a:prstGeom prst="rect">
            <a:avLst/>
          </a:prstGeom>
          <a:noFill/>
          <a:ln>
            <a:noFill/>
          </a:ln>
        </p:spPr>
      </p:pic>
      <p:sp>
        <p:nvSpPr>
          <p:cNvPr id="754" name="Google Shape;754;p62" descr="data:image/jpeg;base64,/9j/4AAQSkZJRgABAQAAAQABAAD/2wCEAAkGBwgHBgkIBwgKCgkLDRYPDQwMDRsUFRAWIB0iIiAdHx8kKDQsJCYxJx8fLT0tMTU3Ojo6Iys/RD84QzQ5OjcBCgoKDQwNGg8PGjclHyU3Nzc3Nzc3Nzc3Nzc3Nzc3Nzc3Nzc3Nzc3Nzc3Nzc3Nzc3Nzc3Nzc3Nzc3Nzc3Nzc3N//AABEIAFoAZAMBEQACEQEDEQH/xAAbAAABBQEBAAAAAAAAAAAAAAAGAAEEBQcCA//EAEUQAAEDAwIDBAYFCAgHAAAAAAECAwQABREGIQcSMRMUQVEiYXGBkcEyYnKh0RYjJDNCUrGyFXOSs8Lh8PE0Q0RTY6Kj/8QAGgEAAgMBAQAAAAAAAAAAAAAAAAMBAgQFBv/EADIRAAICAQMCAggGAgMAAAAAAAABAgMRBBIhMUEFExQiMlFhkbHwM0JScYHBI6Fi4fH/2gAMAwEAAhEDEQA/ANxoAVACoAVADE4FAFbcrxGh26XMS4hzuwIUAc4X0CT78VVySTY+rTzssjDHX6A3w4vBfiyocpYLjSi8FE9Qokq/9ifjSqZ5WGdHxbTqM42RXD4+QZR5DUplL0dxLjSvorScg09PJyZRlB7ZLDPWgqKgBUAKgBUAKgBUAKgCPPecYiPuspCnG21KSD0JAzUPoXrSlNJ9Ctseo4F6i9qy4G3EjLjKzhSPxHrqsZqSNGp0Vunlh8r3mTXWSJVymvtKPZvvKV9oZOPxrJJ5bPVUVuFUYy6pEYEpBCSRzDBA8R5Gq5G4NS0Tc4zekmFyH22xHK0OFSgOX0iR8RitdclsPL+I0zerais5x9Cx09fUXxctyO0UxmVhDa1bFe2SceA6VaEtwjVaV6dRUnyy5q5kFQAqAFQAqAOSsA48aAOqAOVALSQRkEYIoAwRbPZqLKwCWyUknzG1c/B7pS3esu4qAFQAxSCc43oJyzUuGrfJp4uY/WPrPwwPlWqn2Ty/i0s6jHuSCvNOOYMVgDJ2FADg5FAD0AKgAF4huy7bOt9zgPKaWUqaUodDjcAjxH0qRa3Fpo7Xhca7oTpsWe/9EZvX6nrc8zKYW3KLZDbzGOXmxscHcffUK/jDGS8I22KUHmPuZY6X1qxNQiLdFJYlDYOHZDn4GrQtT4Zn1nhkq8zq5j9AAvCOS8TkjoJC/wCY1nl1Z3tO80wfwRDqo4VACoA0XTd8g2PRsNcpzLqi6Usp3Wv84rw+daYSUILJ53V6WzU6ySj0457dEQbdr1SXJr1wacWVlPd2WscqBvnc+6qq7q2Pu8IT2xrfTq2QDe7jqi9RIbqg3GceH5hsnlIG55j47A1G9zlgf6LTo6ZTXLS6s1RPStR5lD0AMaAAXiNOfaa7g/EQqM/yrZkBRBQtJ3B8P8iaRdLtg7fhNMXLzIy5XVfAz2sx3xuvzoJH8OlBUcZUQACSegG5NBOT2lxJMNQTLjvMKUMpDiCnI9VS011KQshZ7DyeFQXFt/tQAs0AXGlbg7b7olcWGmTLdHZNJUogJJ6nb2UyttPgx66mNtXryxFcs2Nvm5Bz45vHHTNbDyP7HVACoAq9SQoM60vN3JaWmQObtVHHZnwIqs0muTRpbbK7U61lmV2Oxv3m5GLHXlls/nJASQAPPfxPgKyRg5PCPT6nVx09W+S57I046XsrkJuK5BbUhoYSrov+0N61eXHGMHm1rtQpual1+RVnQFmK+YKlpH7gdGPvBNV8mJpXi+px2+RcWnT1qtXpRIiQ7/3V+kv4mrxhGPQyXay6/icuCdLhRZrJZlsNvNn9lxORVms9RMLJVvMHgHZOgrI6vmbTIZ+q27t94NK8mJ0I+LamKw8P+CTA0dZIag4mJ2yxuC+rnx7ulWVcUKt8S1NixuwvhwDGudLCMVXO2t4ZO77SR9D6wHl50myvHKOl4br9/wDitfPZ/wBErhrAgHtJhfQ7PGR2XiynJGcevzq1MV1F+L225UMYj9Q9Ax0p5wx6AID16tTBw/cobZ8lvoHzqyhJ9EQ5Jdyumaq0uptTUq8W1bahhSFPJUD7qv5Fj/KQrlB5UsMHIepNLWKapdsvTCoTx/PRxzK5D4KQQPiDUR0dqfqo1Xa+Gohi1+suj/pk9fFDSrf/AFry/sx1n5U70O73GLz4EiBxG0tNWEJuaWSeneEFsH3naqy0tsewK6D7hS08282lxpaVoUMpUk5B99Zxp0TigClvGrbDZllu4XJlt4dWUnmX/ZG9NhRZP2UUlZGPVlKOKWlSrHeZPt7svH8Kb6Hd7ivnwPK5a+0/PYEWJeExg9kOPLaUChPjgEdT8BuapPSXdEh+n1FMJb5847fH4/AkWK+aItTQbt92t6CdlLW6OdftJ3qi0lkekWTfrpaiWZyL5rUdke2ZvFvWfJMpB+dQ6prrFit8feT2pDTyOdlxDiP3kKBFUeUWyZVrpNi/pPmuWjLqHyc94jciEv8AvQTn3710dP5m31ZozWqOeYg+2LGojumgbs8f/LJfIPup+bO9i/0L9XpsZObaeVjuvDEert0un+IqmV3uJx/wJKI2p85icPbKx/WRkq/xiq7qu9j+/wCCds+0EUt+S/HbzqPRrcEHpJt6VMY+BUg++m14b/x2Z/f7yLln80SLpPV0rS03EZ12Ta1HLkVQwcfVGcJV7Dg/wtdRG5c9QhY4P4BdxC4ilSU23TknAWgKfloO4yMhKT4HzPh088ZtNpPzWL+Btt3aID2gwkvBuNZ377cFHJ7Qq7MH7CfSV7VEeeBWue7HMtqErHZZCsQ9U8gKtAWNTfgjuaeb+8rPupz+I/n/ANDMT/Qvv+Txcano2lcM2D5llpwfy5qcx7Whh/oITq7Tn9L4fzWvPs330/KrLeuli/0R6veH1OYUjR/f2AdIXhxwqwmP25cCz9kkE+ypav2v10CdefZZtloUDb2uW3OW9ONoykoBQPYgkffXJs9rrk2LoCmpoevGpHPYLqzIjLOza2W0Lb95GD91aKpadrE0KmrfyspRZ+J8j9Zd2mR5dqkfypp3maRflKbbn3OxorXUj/idWcgP7jzh/gBUekaddIB5Vn6jtPC+6ug981fNc9SefH3rND1kO0Pv5B5En1kRJ2hNW2ltbtlvzs1GN2HFEEjywolJ9+KstTTP244IdU4rhmZ3DtEy1pfiiI+k4dZCCkJP2f2fZ08tq3rpw8md9SONjv0qxAdaXsOrL1CSm1KFotitw4CW+09eR6a/aTjyxWO22it5lyx0ITl04QRjhZcwnmTq2WHj9JYSvf8A+maT6ZD9H38hnkS/UcfkDrKMf0TVqlj67zqfmqj0mh9YfQPJs7SOTp/iZH/U31Do/rwf5k0ebpX1j9/MNly7npCicUDKQ07MjtoP0nnUtLCR7AMmok9JjoCV2TR7exKYiobmS+9Pj6TvZhGfcOlYZNN8I0Jccg1qHXMe1XYWiDb5V0uXLzLZjD6Axnc+eN+lPr0znHdJ4Qudyi9qWSRp/WUK+2ubLYZeZehJJfiu4C07Ej44PwqtunlXJJ8p9yYWKSbKFvim0uGJ/wCTt17jzYVISElKd8daf6E09u5ZF+fxnAQXjWlptVij3dbinmZQBjNtj03fZnpjxz0pMNPOc3D3DJWRjHcQbHr1m4Xhq03K1TLXLeTzMpkjZzYnHh4eqrT0zjHfFpoiNuXhrA3ETRrWoYBlRGwm6MJy2of84D9g/I+Bo02o8uWH0ZFte5ZXUA+GGjU3uSq5XVkmBHXyoaVt2zg6g+pJ6jxO3nW3V6jYtkerE017nlmqan1HA0vbRLnBRBIQyy2BzLPkPCubVVK2WEaZzUFllPZeIDM+7s2u42uba5EgZY7wn0XPIeGP9CnT0rjFyjJNIpG5N4awe+o9cRrPc0WmJBk3O5FPMqPGx6AxkZPs36dKrVp3OO9vCJnaovbjLPbTWsoWoIUx1lh5iTCBL8V4ALT1/A1FunlW0s5T7kwsU0ygZ4ptOwu//k7de5DZT6QkpT784pz0TT27lkX56xnHAc2u4sXa3x58FwLjvo5kKIwfh51jnFwltl1HpprKM40zIYtnFTUCbo6hl15JLK3TygglKhgnzTj4Gt1qctNDaZ4cWyyXFsuGnbgrVCrDCKH0ML71KCfReJCsYOd+hpU42R2bn+xeMovdgENHWXU980V3G3XGFHtLzi0rS4glw77746Z8q1X2VV3bmuRNUZSrwnwS9e2prTsjRjTilLt0JZbccUPHnQokj14Jx6jVdPN2Kz3sm1KG33BbebzpeTqizxnWEXC4rP6M6wQsMb5ycHboT7jWauu3y5NcLuOlKG5J9QyT0rMNPNhhqOjkZbS2nJVhIwMk5J95JNDbbyyEsGZ8Y0lq7aamyATBafIdOMgekhRGPWlKvga6Gi5jOK6/+mfUdYt9C9vt50tI1FZo77CLlcHFnurkdQX2O4OSQdumfcaRXXb5cmnhdxkpR3JMHrFIYtnF2+C5uoYW8kllbpCQQQkjBP1R9xp1ictLHaLjxa8l7aLlp64XHUn9CQyJaGld6mJHoO5zjBz5g/ClThbGMN747F4yi28AXoqz6nvWilwbZcIUa1vrWhxLiCXD05t8dDWu+yqFu6Sy0JrhOVeE+DWdOWduxWSJa2VlxMdGOcjHMSSSceG5Ncy2bsm5GqEdscADxtjsGDBkFlvt+0KO15BzcuemeuK2+Ht5kZ9SlwXmkWGWuHZ7JptHaRnFL5Ugcx5TufM0m6TdyyNikq+DvhWlKNHtBCQkds5sBjxqNU82kU+wW2s2GZGnJ6JDTbqQ1zBK0hQyOh3qlDasWC1vsmecEGGVPT3lNNl1ASELKRzJB6gHwzW3xFtcLoJ0yRryfo1zTUPQBTavYZkaduCJDTbqAyVcq0hQyOh3plLasWClnsszngpGYVNmvKZbLraQELKBzJz1wfCt2vb2pdhOnSLHjYwybVEfLTZeDnKHCkcwTkbZ8qpoW9zROpS2oudAx2WdAoLTLaC4wtSylIHMcHc+dJ1Dbu5L1fhjcJEJRo9sJSAO3XsB7KnW/jMrp/YDaso8/9k="/>
          <p:cNvSpPr/>
          <p:nvPr/>
        </p:nvSpPr>
        <p:spPr>
          <a:xfrm>
            <a:off x="0" y="-673100"/>
            <a:ext cx="952500" cy="8572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55" name="Google Shape;755;p62"/>
          <p:cNvPicPr preferRelativeResize="0"/>
          <p:nvPr/>
        </p:nvPicPr>
        <p:blipFill rotWithShape="1">
          <a:blip r:embed="rId8">
            <a:alphaModFix/>
          </a:blip>
          <a:srcRect/>
          <a:stretch/>
        </p:blipFill>
        <p:spPr>
          <a:xfrm>
            <a:off x="7543800" y="2819400"/>
            <a:ext cx="1219200" cy="1097280"/>
          </a:xfrm>
          <a:prstGeom prst="rect">
            <a:avLst/>
          </a:prstGeom>
          <a:noFill/>
          <a:ln>
            <a:noFill/>
          </a:ln>
        </p:spPr>
      </p:pic>
      <p:pic>
        <p:nvPicPr>
          <p:cNvPr id="756" name="Google Shape;756;p62"/>
          <p:cNvPicPr preferRelativeResize="0"/>
          <p:nvPr/>
        </p:nvPicPr>
        <p:blipFill rotWithShape="1">
          <a:blip r:embed="rId9">
            <a:alphaModFix/>
          </a:blip>
          <a:srcRect/>
          <a:stretch/>
        </p:blipFill>
        <p:spPr>
          <a:xfrm>
            <a:off x="3886200" y="4267200"/>
            <a:ext cx="1371600" cy="1828800"/>
          </a:xfrm>
          <a:prstGeom prst="rect">
            <a:avLst/>
          </a:prstGeom>
          <a:noFill/>
          <a:ln>
            <a:noFill/>
          </a:ln>
        </p:spPr>
      </p:pic>
      <p:sp>
        <p:nvSpPr>
          <p:cNvPr id="758" name="Google Shape;758;p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56</a:t>
            </a:fld>
            <a:endParaRPr/>
          </a:p>
        </p:txBody>
      </p:sp>
      <p:pic>
        <p:nvPicPr>
          <p:cNvPr id="759" name="Google Shape;759;p62"/>
          <p:cNvPicPr preferRelativeResize="0"/>
          <p:nvPr/>
        </p:nvPicPr>
        <p:blipFill rotWithShape="1">
          <a:blip r:embed="rId10">
            <a:alphaModFix/>
          </a:blip>
          <a:srcRect/>
          <a:stretch/>
        </p:blipFill>
        <p:spPr>
          <a:xfrm>
            <a:off x="5468604" y="4426061"/>
            <a:ext cx="1345270" cy="1615965"/>
          </a:xfrm>
          <a:prstGeom prst="rect">
            <a:avLst/>
          </a:prstGeom>
          <a:noFill/>
          <a:ln>
            <a:noFill/>
          </a:ln>
        </p:spPr>
      </p:pic>
      <p:pic>
        <p:nvPicPr>
          <p:cNvPr id="760" name="Google Shape;760;p62"/>
          <p:cNvPicPr preferRelativeResize="0"/>
          <p:nvPr/>
        </p:nvPicPr>
        <p:blipFill rotWithShape="1">
          <a:blip r:embed="rId11">
            <a:alphaModFix/>
          </a:blip>
          <a:srcRect/>
          <a:stretch/>
        </p:blipFill>
        <p:spPr>
          <a:xfrm>
            <a:off x="2420604" y="4419599"/>
            <a:ext cx="1254792" cy="1676401"/>
          </a:xfrm>
          <a:prstGeom prst="rect">
            <a:avLst/>
          </a:prstGeom>
          <a:noFill/>
          <a:ln>
            <a:noFill/>
          </a:ln>
        </p:spPr>
      </p:pic>
      <p:pic>
        <p:nvPicPr>
          <p:cNvPr id="2" name="Picture 1"/>
          <p:cNvPicPr>
            <a:picLocks noChangeAspect="1"/>
          </p:cNvPicPr>
          <p:nvPr/>
        </p:nvPicPr>
        <p:blipFill>
          <a:blip r:embed="rId12"/>
          <a:stretch>
            <a:fillRect/>
          </a:stretch>
        </p:blipFill>
        <p:spPr>
          <a:xfrm>
            <a:off x="1023618" y="4550655"/>
            <a:ext cx="1186182" cy="1482727"/>
          </a:xfrm>
          <a:prstGeom prst="rect">
            <a:avLst/>
          </a:prstGeom>
        </p:spPr>
      </p:pic>
      <p:pic>
        <p:nvPicPr>
          <p:cNvPr id="3" name="Picture 2"/>
          <p:cNvPicPr>
            <a:picLocks noChangeAspect="1"/>
          </p:cNvPicPr>
          <p:nvPr/>
        </p:nvPicPr>
        <p:blipFill>
          <a:blip r:embed="rId13"/>
          <a:stretch>
            <a:fillRect/>
          </a:stretch>
        </p:blipFill>
        <p:spPr>
          <a:xfrm>
            <a:off x="7024678" y="4634282"/>
            <a:ext cx="1738322" cy="1002878"/>
          </a:xfrm>
          <a:prstGeom prst="rect">
            <a:avLst/>
          </a:prstGeom>
        </p:spPr>
      </p:pic>
      <p:pic>
        <p:nvPicPr>
          <p:cNvPr id="4" name="Picture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4800" y="184150"/>
            <a:ext cx="3790476" cy="914286"/>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63"/>
          <p:cNvSpPr txBox="1">
            <a:spLocks noGrp="1"/>
          </p:cNvSpPr>
          <p:nvPr>
            <p:ph type="body" idx="1"/>
          </p:nvPr>
        </p:nvSpPr>
        <p:spPr>
          <a:xfrm>
            <a:off x="457200" y="1167312"/>
            <a:ext cx="8229600" cy="5187452"/>
          </a:xfrm>
          <a:prstGeom prst="rect">
            <a:avLst/>
          </a:prstGeom>
          <a:noFill/>
          <a:ln>
            <a:noFill/>
          </a:ln>
        </p:spPr>
        <p:txBody>
          <a:bodyPr spcFirstLastPara="1" wrap="square" lIns="91425" tIns="45700" rIns="91425" bIns="45700" anchor="t" anchorCtr="0">
            <a:noAutofit/>
          </a:bodyPr>
          <a:lstStyle/>
          <a:p>
            <a:pPr marL="342900" lvl="0" indent="-342900" algn="ctr" rtl="0">
              <a:spcBef>
                <a:spcPts val="0"/>
              </a:spcBef>
              <a:spcAft>
                <a:spcPts val="0"/>
              </a:spcAft>
              <a:buClr>
                <a:srgbClr val="0000FF"/>
              </a:buClr>
              <a:buSzPts val="3200"/>
              <a:buNone/>
            </a:pPr>
            <a:r>
              <a:rPr lang="en-CA">
                <a:solidFill>
                  <a:srgbClr val="0000FF"/>
                </a:solidFill>
              </a:rPr>
              <a:t>Record of Amendments</a:t>
            </a:r>
            <a:endParaRPr>
              <a:solidFill>
                <a:srgbClr val="0000FF"/>
              </a:solidFill>
            </a:endParaRPr>
          </a:p>
        </p:txBody>
      </p:sp>
      <p:sp>
        <p:nvSpPr>
          <p:cNvPr id="769" name="Google Shape;769;p63" descr="data:image/jpeg;base64,/9j/4AAQSkZJRgABAQAAAQABAAD/2wCEAAkGBwgHBgkIBwgKCgkLDRYPDQwMDRsUFRAWIB0iIiAdHx8kKDQsJCYxJx8fLT0tMTU3Ojo6Iys/RD84QzQ5OjcBCgoKDQwNGg8PGjclHyU3Nzc3Nzc3Nzc3Nzc3Nzc3Nzc3Nzc3Nzc3Nzc3Nzc3Nzc3Nzc3Nzc3Nzc3Nzc3Nzc3N//AABEIAHoAZQMBIgACEQEDEQH/xAAcAAACAwEBAQEAAAAAAAAAAAAFBgAEBwMBAgj/xAA8EAACAQIFAgQEBAMGBwEAAAABAgMEEQAFEiExBhMiQVFhFDJxkQcjQoFSYqEVJIKSscFDRFOissLhM//EABkBAAIDAQAAAAAAAAAAAAAAAAMEAAEFAv/EACgRAAICAQMCBgMBAQAAAAAAAAECAAMRBCExEiITMkFhobFRgZHwcf/aAAwDAQACEQMRAD8A3HExMTEkkxMTHzIbITYm29hziSTnLUww7SOFPNr729ccmq6eSOTtzxnSmo2bgWvfCxNU0jGoqM1rYoafjVJKCG2tsPO9223FhxvgFX5/lMUQbK8yD31KY3RxyACRfa9uOALcHAmtAEKlNj7qplrpOmlh6jjeSeIhIzGQjkklgWGr0NgG/f6YezXUqsVM6agbWDAm++39D9sZfHJV5XKayprAzQv24i8YUbu4ueNXhQ8WwVoM06bcQR1GboZgigOysFWy6R4ja221xbAqXwMGdtS7bqMiaFHIko1RsGHqpuMfeFvJJ2jr3gSQPE41KQ4a9hbb2AXnnxC++GMcYZUhhkRcjE9xMTExckmJiYmJJJiYmPMSSe4+JAHQo24YWO/lgPmnUWX0q1sLVJSpp0+TSdTEgEaB+o7jYYWYK6unjoa5quSrki0SRKxVAQR4gbCxJUkXOBWXKnM7VC3EWPxLyqpirnqEDMscfcIJuSCDc3sANkG3P13sq1VGIMuhlM8UVUEZpVM4OoHSYwtr+Ignb2+mHb8R8yXMcsoqtWkgqYH/ADY4pmChZNQjuQAGPh48tXvgXlXTU6mmy58vgkyuWQM1RoDEG3lqvqPla2FrUy+00qdZbVSBnaU+oZ5p6KgiOY0pUle/IXCgOCy6mNhpsdV+dycCa+gkQ0nwf54lURuVcEmYAs4A50gcG29tsNSdPVte1XRVtPSNHl0bfBQpHGzi7bBlF9AItfYC/OF3OaDMKeYZhPTLR1Up7CxwG2tfIjmxIIG2KesqwBl6fWuvanvNT/DrKpKTLEedwwVmVWVtrrdfTfcub/zcbYdVO2E6ozR4cuTKqEmV+00EtQ0ml0kFgzceInVcHzN8VqXNnyqsy6Kor5VoTIYli0ghV0tbUbXsLDcnYc4OLEQiuZzBnJcx8xMUcuzWjzJ51opu6IWCs4B0m/oeCPcYvYYgpMTExMSSTA7PK+bLqB6mCFJWVlBV5NAAJAJvY8XwQbjCB1O8rZhV5fmtVOcvkKyoGCiPSeF1AalswO9xwN8cWP0LmdKMnErVgrWqJ60dgzVBLyRMxKRkLZSptfYAAja/titQV6ExxCnlRCQsRSM6LGw54Fm1C3sMSLNKaGCLXPI6lGCMyXeQCwtYDduDxuDf1wJ6pzunyygjp6ZAUQR6I0OnUbAqotwLWJPptycZYV7GxjcxrZRLGYz0FIaV4u2sMAZA+5N7j5NILMb34482Bxzqep6uQCRqd+1SlYo55ZRf5tDW0ksCrWB1SX3vvhGoMxaaWZszdy1T2wJo3KCFRfwgAGyWbdQPIHnDC+Z5WEaaOSSrrG1AIsckSMzEXJUFbXIXct5fKDjVGltqwpB/3vFfFrbJEJrnecOctYOJUrxYxvNUARKQCdTd1g3NrEC/OPgdRmpy1cvr6f4NJGDrCCrK2o2BtEAbEjzR/X3wu0dVUU1Uaiqog1PMyl41DjtaWKjQA4IswHmePa+CNTmuWRETUlW7si3EcsTFr7jwvpHiALCzXG9w1xi3osTYb/8AJQtQ87Rny6Wkjo4pHCiamhLntb6ltuVtsw9x5+hx9fGPLVRrFTeMHSonUprUqS1rjbcAXseB64zOkzepo6hmmeR6aZiWTkobW1L6bbEfqGxxplJnFHVUkNdMVMisU1IuoKStyb+SkC9z+/GENVpbNO3eM5jFVi2L2wrl1bX5OZJY0hqnqdAdJJWQB72AXY7bgW9r4fgdsZVVVGX1vZSpqWVAGeO11DMCVufU31FR52vbDn0jUV1atTV1c87xl+3EkyIpFr3YBQLXuBY7+HBdLYcdLTi1fWMeJiYmG4GfLmw5tjOXmEOcZjST9+QxuFFXKS6yjSGAJubW1Wtt6jzw+5nRxZhQT0k6B45lKkH+n9cZvS0lTPSQJJLTRxoCr/DpZJG3BBXjTe/+1sKas9uDDUjfMsdyngq66rD/AJ0UKmaP+AAE3/cW+wwg1VLDUx96rp6xotbBJaaIMkLA3a5P8xIt6KvFhhwrKIU/TcsUsUayJGwYxk732vfY7i1xhZo6I9mmrZoog0sscZZJJddmmGzbhCLM3lzt74DpmCHqBhLPLiBMkozVShDHK3bFyEUkr77XtY+xHrbDnQ5Ch7IZSshDeBAAFJ8wRewsA1vUAgD5SOyitqMwVYosu6aLJsfiKQ9x7bX9Cf3GC02Z5hQU9qSmygvCdPbXLjGEB/h8fB+lsPa283NhXwYDT0+GN1zL1VkMSRSuODu4Taw1Oxte/Bct/hHpbC/mWQqqAQxs69sCyobi2wUAXYAckbXPLb7XpOpc702WPJZWtZo1p223t5tY+9r8+lie08lXWgkUuQzyRL/zGXGy+19Zt67fbClHXSQWt+4xaocYCRDoVjWvZWihdgrCP4kXjQ3G7i/AF/Xe3OGPpKZabOUgUxvDKloTGGC6SL3AKjbUj22t4gMcaivlqKlqf4PJ0aJO4Hy6ApqYSJYauSN/IYkjxv1HRtFIJS7KsrgyGRvzI7XZgtxY7WAtv64b1lwuP6gdPX4YwY60nw0L1XakDH4hnlY/oY/pH3/1wX6Mk+JzOumX4iCOMKBDISolLfr0k7fLYbD9/ILPl2uuppo0ihEKH8xR4weBpFrbAtv74sZJl0lTnGXU9eKSYU8ZlZipLtosAQT/ADEG39fI52nIFghbB2zRRiY8AtiY1IrOVVAlTTyQTAmORSjgMVJBFjuNx+2M6rJFoq6pSmr0myyBkjUJD3GViQNGoHcg+x+4ONJY7Yzap+Aps1m+LpqahnkmMkEEqqrKPUHzuQW8PBOFdVjo3ELT5pTqZKrMKSqjpYPyu28TLrBMjHgpb02O9r6h6YUKCFmarSmglE5OsP249A31qzEjULFwDv8Ao/lIw9TVFJQiRwgVpiXCpxI4Hl5XO3198LGeUkSVjTNBqRwWemcH5h4j4QfFY3YAchnAwrQ2DjG0OwyJWpsqp6qWombN6eg7jd2mWZX3Rtzdhstm1KfpghBQdQRBbfCVVLp0ipNVG0QB89dwbD7/AGGBq5lmFDSGXL8wuWgWolaPTGArMQdNtgpASw5Y8eYxx/tlJgstTl2WVEw377wWLehYKQp+2NVFSxO8ZxF+qwHthqmpwzr8FnWRT1bbmIyOncO58DN4T/hsMcavK8wuBnma0mXRfoiSQOzH+WOO5P32wPm6grZfDVVVPVx2FqaWBGjI9AoHhtbyt/vj5XP6igV5MppKSgdra5qeG7gXA+Zy1hv5fTHSV0HuAkLXY5njUlLTSy9urSqpHKrG/akQsq+JvDzsQq7fzemLNDLNmXUkMsSrMIrWEc5dNvETuo079u4tjyqmJWSSoiiqKmQ6QszsVYW1KykMAyEHUWO6kk73tgr07HHl1KKmW8veYCWbyRSeSfUnkeQtfjGfc/J9YZPeFPjpKdmhrVKyx795V1K9z4bLyNueLW9xg30pTR1VfKcxq0lraWXXBCg7WlbW12vdgbkckfvwL15fpkqXMAjnQF3mIGteBcHywY6LWmNfPNRUkT08kQCVcKgKtjul/O53uL8WPAuHS4NnEluemOQxMQYmNOKzM+v+rKmnzFMlo2eFpZEiZ1YpoDG2okb+ewFrDc3vbBLrCPMUroqlkjjpo3WCF4lDsyvYHVfe99wALWB3udrP4h9MwZtlklbFRJPXU6XUAlXdBvpVh5jkXuPK2+FqL8TclzKnjTPaFgUbUGK30ta2pSL77nfw8nFPWGQ9IPvIrFW3lp8sVWab4mRZzMJWkAFiQALEDa1hb1sTj6zd6YUh+ICENtHcEkScra2978W3x5lyWpmqDLUyKxZ078uohL7bLtx6XxyWI5lOZrzLRtEVPisJTcEELvta/wA32xjEENueI96RczTpiqqaAaJ1hlkImftxERyPY21oPEpF7Ei4vclRhZXLM5oSBJQSTwO4USU1pk1E+RW/n5G2NVpY1p4Vh7s04X5WkFyN+L2HGB8jVsWZVNSIaWSFIwImUaJt+QS2x49uf2w9pdXYOzkTjwQzjHMT8ygIoVNNRV9RNTgd4aGvEdxpItvtbceWOWR5Vna1zy1FPFTiWMpoqPExUkf8EXZhtwbD3G2GLLs3qXrbJTg98ggGQKE2tv8AbjfnBjJ4qqFKiOsjpFUSExpTRkWB38V+Tv6Y7suNdRCjn8wltA2OdoIjypMulpp6sRNSMdEwkjuQoBIvp8KJcDwgEXNySd8MVRGKikMKy9nurYFLXC+w+lx++Piejjq545JJp7R7rGPCoPrxe/vfHCheSnKUdWZO9IzFXZy4k89mG4sP4vufPNZi2/rKAnlVT/AQVFXTSOLoutHUPcg2BJO9hff2GL2byZpkPQ8s0iRRtRyxNBrOl5QWAbVoPzHUTcG99zgZmNdl+R1XxWcGrno5E0rAZSyGQngru1rcbEbm9sDcx6nqOu5qfprLKFIqeWRTdrgIqb6iAQSo228PkMaOjqJHURmLXMM4j30B1HN1Fls0k0JDQsFLE3uSL2vYXI+g5GJg7k2V0uT5fFQ0MYjhiG1gBqPmT7k49wzt6QW/rLMkqRprkZVUcljYDGBdddNzRdT1rZRTPPRSkTI8S+BCwuy6uOQT9CMFOu67qalzmSnq62npIzvA4qEjMi25BYhrXvsLf74SquJqg6q3N6WU83ed5j/2g/64PSWU5DD5M4YdWxE5xQT5dKHNfDQup1aY5dbA8/Klx98aX0RlecP0tLmVIPjTVTPNH8RKVd7HSTpOwuVJ+bzxmkGX086j4c1lWDezQQrHHtufExPp6Ya6av6ogyeny2OpjyrLlHYjMjsXuW06SUAsdR87cjA9SEfzH4x8cw6ZA2jtQtLLSRyySiSVxuVUqo9gDwPrgfnuYfAzU9PTlTLMT3C99KIATqNvPyA874W0GaViR08ud1MUAJQiihWIBVl7JW5udQa219x54DSUGWzZpXy5tWTViLSRTpMJhrc2AIAsN7E2U8W388Z1Wnw+c/wRjxCOI3VAocuhFTlksclSqEhCzfmD9Qbbk2v63t64PUEqVVKlRGbs3z+zeYP04xmzZFkr0svwjxPMIWMGuoAM3gQqx3sp1lxbbYcbXxagyqaihpVy6uzBWnMIdKKYMEkMd9ZuOCSFtsNjza2C3Vh1ABx+p01rNH+Va9q6ngy1EnMty0Mm2lQRdg19rXG32wq9fUMmV5uxr82qMukrqcCNodUsLKpsVIADKbkEEA84qNW9QDM6iClzeOVcuQTColTQzfMCAU5Ftz/8xx6mlzXPDB/b9NVPJRoSGo3jfSr+qkAn5T9jiaetKyOqAcs3EX/7FqJZDJRVFJmDEfNBUrr/AHVyrftbGn/hDl0GVRVlXmZjpq+Z+zGkxCt2wASRf1b/AMRjLZMtohIYRmccMg37VbA8TD6mxGLVPltbAv8AdK+j08fk16KPsSMab2dS9PUAPcERbo7s4n6ZB2xMZR0VlnWkmXPJBmEUNMWHaLyhtfqRZWFuNxzviYTJIMIAPzGP8WMkjzTpOeoC/wB4oP7xGw5sPnH+W/7gemMxXM8hjH/5UtgISY4qYMZCAusfKAAfGOfQ/Te8wVWoahWAKmJgQRztjPZSadYDAe0WiUto8Nzfk2xbsCoDfci5ycRWlnzPNqYQQ5DLolGmR6kCFZNSlW5te6kC4/hBxej6O6nzVXNXPDTxSabpBGzlgCCty2kbW2Nz/U41eghiSljdIkViN2CgE4u4pFUDtGPn7kLE8mZdD+FZnZ3zHMKqYSPrdWmsGb1Khefe+CMP4U5GqkNGCb7HVIf/AHxoIx7jvf8AJ/s5iG/4X5FIArQxgA38KMD/AEfFGq/CTKJAxgdoiSbaGYW/zFsaVjw4gyOCf7JMjqPw2zilLtQZpI+r/q2luONybEbEjYHYkfUVX5Z1bQU9WlVQ08xqUKSywEo5Hi31EDgsTsPbG4Y+X3G+KIB8wBlgkcHEwJ83jaeojzulkg7xXRHURflgqh8R87lwl7C1l+uOVLlGW55VZRQ0gpRU1MqJUNTMQdPjLEDa3hUHgbkY1rqyngRUCwxqGtqsg33GBPSdJTRZzlskVPCjmGUllQAn98WvSDldv3tISSMGPtNDHBAkUKKkaKFRVFgoHAGJjriYqVP/2Q=="/>
          <p:cNvSpPr/>
          <p:nvPr/>
        </p:nvSpPr>
        <p:spPr>
          <a:xfrm>
            <a:off x="0" y="-817563"/>
            <a:ext cx="962025" cy="116205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0" name="Google Shape;770;p63" descr="data:image/jpeg;base64,/9j/4AAQSkZJRgABAQAAAQABAAD/2wCEAAkGBwgHBgkIBwgKCgkLDRYPDQwMDRsUFRAWIB0iIiAdHx8kKDQsJCYxJx8fLT0tMTU3Ojo6Iys/RD84QzQ5OjcBCgoKDQwNGg8PGjclHyU3Nzc3Nzc3Nzc3Nzc3Nzc3Nzc3Nzc3Nzc3Nzc3Nzc3Nzc3Nzc3Nzc3Nzc3Nzc3Nzc3N//AABEIAFoAZAMBEQACEQEDEQH/xAAbAAABBQEBAAAAAAAAAAAAAAAGAAEEBQcCA//EAEUQAAEDAwIDBAYFCAgHAAAAAAECAwQABREGIQcSMRMUQVEiYXGBkcEyYnKh0RYjJDNCUrGyFXOSs8Lh8PE0Q0RTY6Kj/8QAGgEAAgMBAQAAAAAAAAAAAAAAAAMBAgQFBv/EADIRAAICAQMCAggGAgMAAAAAAAABAgMRBBIhMUEFExQiMlFhkbHwM0JScYHBI6Fi4fH/2gAMAwEAAhEDEQA/ANxoAVACoAVADE4FAFbcrxGh26XMS4hzuwIUAc4X0CT78VVySTY+rTzssjDHX6A3w4vBfiyocpYLjSi8FE9Qokq/9ifjSqZ5WGdHxbTqM42RXD4+QZR5DUplL0dxLjSvorScg09PJyZRlB7ZLDPWgqKgBUAKgBUAKgBUAKgCPPecYiPuspCnG21KSD0JAzUPoXrSlNJ9Ctseo4F6i9qy4G3EjLjKzhSPxHrqsZqSNGp0Vunlh8r3mTXWSJVymvtKPZvvKV9oZOPxrJJ5bPVUVuFUYy6pEYEpBCSRzDBA8R5Gq5G4NS0Tc4zekmFyH22xHK0OFSgOX0iR8RitdclsPL+I0zerais5x9Cx09fUXxctyO0UxmVhDa1bFe2SceA6VaEtwjVaV6dRUnyy5q5kFQAqAFQAqAOSsA48aAOqAOVALSQRkEYIoAwRbPZqLKwCWyUknzG1c/B7pS3esu4qAFQAxSCc43oJyzUuGrfJp4uY/WPrPwwPlWqn2Ty/i0s6jHuSCvNOOYMVgDJ2FADg5FAD0AKgAF4huy7bOt9zgPKaWUqaUodDjcAjxH0qRa3Fpo7Xhca7oTpsWe/9EZvX6nrc8zKYW3KLZDbzGOXmxscHcffUK/jDGS8I22KUHmPuZY6X1qxNQiLdFJYlDYOHZDn4GrQtT4Zn1nhkq8zq5j9AAvCOS8TkjoJC/wCY1nl1Z3tO80wfwRDqo4VACoA0XTd8g2PRsNcpzLqi6Usp3Wv84rw+daYSUILJ53V6WzU6ySj0457dEQbdr1SXJr1wacWVlPd2WscqBvnc+6qq7q2Pu8IT2xrfTq2QDe7jqi9RIbqg3GceH5hsnlIG55j47A1G9zlgf6LTo6ZTXLS6s1RPStR5lD0AMaAAXiNOfaa7g/EQqM/yrZkBRBQtJ3B8P8iaRdLtg7fhNMXLzIy5XVfAz2sx3xuvzoJH8OlBUcZUQACSegG5NBOT2lxJMNQTLjvMKUMpDiCnI9VS011KQshZ7DyeFQXFt/tQAs0AXGlbg7b7olcWGmTLdHZNJUogJJ6nb2UyttPgx66mNtXryxFcs2Nvm5Bz45vHHTNbDyP7HVACoAq9SQoM60vN3JaWmQObtVHHZnwIqs0muTRpbbK7U61lmV2Oxv3m5GLHXlls/nJASQAPPfxPgKyRg5PCPT6nVx09W+S57I046XsrkJuK5BbUhoYSrov+0N61eXHGMHm1rtQpual1+RVnQFmK+YKlpH7gdGPvBNV8mJpXi+px2+RcWnT1qtXpRIiQ7/3V+kv4mrxhGPQyXay6/icuCdLhRZrJZlsNvNn9lxORVms9RMLJVvMHgHZOgrI6vmbTIZ+q27t94NK8mJ0I+LamKw8P+CTA0dZIag4mJ2yxuC+rnx7ulWVcUKt8S1NixuwvhwDGudLCMVXO2t4ZO77SR9D6wHl50myvHKOl4br9/wDitfPZ/wBErhrAgHtJhfQ7PGR2XiynJGcevzq1MV1F+L225UMYj9Q9Ax0p5wx6AID16tTBw/cobZ8lvoHzqyhJ9EQ5Jdyumaq0uptTUq8W1bahhSFPJUD7qv5Fj/KQrlB5UsMHIepNLWKapdsvTCoTx/PRxzK5D4KQQPiDUR0dqfqo1Xa+Gohi1+suj/pk9fFDSrf/AFry/sx1n5U70O73GLz4EiBxG0tNWEJuaWSeneEFsH3naqy0tsewK6D7hS08282lxpaVoUMpUk5B99Zxp0TigClvGrbDZllu4XJlt4dWUnmX/ZG9NhRZP2UUlZGPVlKOKWlSrHeZPt7svH8Kb6Hd7ivnwPK5a+0/PYEWJeExg9kOPLaUChPjgEdT8BuapPSXdEh+n1FMJb5847fH4/AkWK+aItTQbt92t6CdlLW6OdftJ3qi0lkekWTfrpaiWZyL5rUdke2ZvFvWfJMpB+dQ6prrFit8feT2pDTyOdlxDiP3kKBFUeUWyZVrpNi/pPmuWjLqHyc94jciEv8AvQTn3710dP5m31ZozWqOeYg+2LGojumgbs8f/LJfIPup+bO9i/0L9XpsZObaeVjuvDEert0un+IqmV3uJx/wJKI2p85icPbKx/WRkq/xiq7qu9j+/wCCds+0EUt+S/HbzqPRrcEHpJt6VMY+BUg++m14b/x2Z/f7yLln80SLpPV0rS03EZ12Ta1HLkVQwcfVGcJV7Dg/wtdRG5c9QhY4P4BdxC4ilSU23TknAWgKfloO4yMhKT4HzPh088ZtNpPzWL+Btt3aID2gwkvBuNZ377cFHJ7Qq7MH7CfSV7VEeeBWue7HMtqErHZZCsQ9U8gKtAWNTfgjuaeb+8rPupz+I/n/ANDMT/Qvv+Txcano2lcM2D5llpwfy5qcx7Whh/oITq7Tn9L4fzWvPs330/KrLeuli/0R6veH1OYUjR/f2AdIXhxwqwmP25cCz9kkE+ypav2v10CdefZZtloUDb2uW3OW9ONoykoBQPYgkffXJs9rrk2LoCmpoevGpHPYLqzIjLOza2W0Lb95GD91aKpadrE0KmrfyspRZ+J8j9Zd2mR5dqkfypp3maRflKbbn3OxorXUj/idWcgP7jzh/gBUekaddIB5Vn6jtPC+6ug981fNc9SefH3rND1kO0Pv5B5En1kRJ2hNW2ltbtlvzs1GN2HFEEjywolJ9+KstTTP244IdU4rhmZ3DtEy1pfiiI+k4dZCCkJP2f2fZ08tq3rpw8md9SONjv0qxAdaXsOrL1CSm1KFotitw4CW+09eR6a/aTjyxWO22it5lyx0ITl04QRjhZcwnmTq2WHj9JYSvf8A+maT6ZD9H38hnkS/UcfkDrKMf0TVqlj67zqfmqj0mh9YfQPJs7SOTp/iZH/U31Do/rwf5k0ebpX1j9/MNly7npCicUDKQ07MjtoP0nnUtLCR7AMmok9JjoCV2TR7exKYiobmS+9Pj6TvZhGfcOlYZNN8I0Jccg1qHXMe1XYWiDb5V0uXLzLZjD6Axnc+eN+lPr0znHdJ4Qudyi9qWSRp/WUK+2ubLYZeZehJJfiu4C07Ej44PwqtunlXJJ8p9yYWKSbKFvim0uGJ/wCTt17jzYVISElKd8daf6E09u5ZF+fxnAQXjWlptVij3dbinmZQBjNtj03fZnpjxz0pMNPOc3D3DJWRjHcQbHr1m4Xhq03K1TLXLeTzMpkjZzYnHh4eqrT0zjHfFpoiNuXhrA3ETRrWoYBlRGwm6MJy2of84D9g/I+Bo02o8uWH0ZFte5ZXUA+GGjU3uSq5XVkmBHXyoaVt2zg6g+pJ6jxO3nW3V6jYtkerE017nlmqan1HA0vbRLnBRBIQyy2BzLPkPCubVVK2WEaZzUFllPZeIDM+7s2u42uba5EgZY7wn0XPIeGP9CnT0rjFyjJNIpG5N4awe+o9cRrPc0WmJBk3O5FPMqPGx6AxkZPs36dKrVp3OO9vCJnaovbjLPbTWsoWoIUx1lh5iTCBL8V4ALT1/A1FunlW0s5T7kwsU0ygZ4ptOwu//k7de5DZT6QkpT784pz0TT27lkX56xnHAc2u4sXa3x58FwLjvo5kKIwfh51jnFwltl1HpprKM40zIYtnFTUCbo6hl15JLK3TygglKhgnzTj4Gt1qctNDaZ4cWyyXFsuGnbgrVCrDCKH0ML71KCfReJCsYOd+hpU42R2bn+xeMovdgENHWXU980V3G3XGFHtLzi0rS4glw77746Z8q1X2VV3bmuRNUZSrwnwS9e2prTsjRjTilLt0JZbccUPHnQokj14Jx6jVdPN2Kz3sm1KG33BbebzpeTqizxnWEXC4rP6M6wQsMb5ycHboT7jWauu3y5NcLuOlKG5J9QyT0rMNPNhhqOjkZbS2nJVhIwMk5J95JNDbbyyEsGZ8Y0lq7aamyATBafIdOMgekhRGPWlKvga6Gi5jOK6/+mfUdYt9C9vt50tI1FZo77CLlcHFnurkdQX2O4OSQdumfcaRXXb5cmnhdxkpR3JMHrFIYtnF2+C5uoYW8kllbpCQQQkjBP1R9xp1ictLHaLjxa8l7aLlp64XHUn9CQyJaGld6mJHoO5zjBz5g/ClThbGMN747F4yi28AXoqz6nvWilwbZcIUa1vrWhxLiCXD05t8dDWu+yqFu6Sy0JrhOVeE+DWdOWduxWSJa2VlxMdGOcjHMSSSceG5Ncy2bsm5GqEdscADxtjsGDBkFlvt+0KO15BzcuemeuK2+Ht5kZ9SlwXmkWGWuHZ7JptHaRnFL5Ugcx5TufM0m6TdyyNikq+DvhWlKNHtBCQkds5sBjxqNU82kU+wW2s2GZGnJ6JDTbqQ1zBK0hQyOh3qlDasWC1vsmecEGGVPT3lNNl1ASELKRzJB6gHwzW3xFtcLoJ0yRryfo1zTUPQBTavYZkaduCJDTbqAyVcq0hQyOh3plLasWClnsszngpGYVNmvKZbLraQELKBzJz1wfCt2vb2pdhOnSLHjYwybVEfLTZeDnKHCkcwTkbZ8qpoW9zROpS2oudAx2WdAoLTLaC4wtSylIHMcHc+dJ1Dbu5L1fhjcJEJRo9sJSAO3XsB7KnW/jMrp/YDaso8/9k="/>
          <p:cNvSpPr/>
          <p:nvPr/>
        </p:nvSpPr>
        <p:spPr>
          <a:xfrm>
            <a:off x="0" y="-673100"/>
            <a:ext cx="952500" cy="8572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aphicFrame>
        <p:nvGraphicFramePr>
          <p:cNvPr id="771" name="Google Shape;771;p63"/>
          <p:cNvGraphicFramePr/>
          <p:nvPr/>
        </p:nvGraphicFramePr>
        <p:xfrm>
          <a:off x="190500" y="1752600"/>
          <a:ext cx="8763000" cy="4710240"/>
        </p:xfrm>
        <a:graphic>
          <a:graphicData uri="http://schemas.openxmlformats.org/drawingml/2006/table">
            <a:tbl>
              <a:tblPr firstRow="1" bandRow="1">
                <a:noFill/>
                <a:tableStyleId>{417DCF8F-BE94-46DF-8E6C-2479238B2BDC}</a:tableStyleId>
              </a:tblPr>
              <a:tblGrid>
                <a:gridCol w="13716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6400800">
                  <a:extLst>
                    <a:ext uri="{9D8B030D-6E8A-4147-A177-3AD203B41FA5}">
                      <a16:colId xmlns:a16="http://schemas.microsoft.com/office/drawing/2014/main" val="20002"/>
                    </a:ext>
                  </a:extLst>
                </a:gridCol>
              </a:tblGrid>
              <a:tr h="358675">
                <a:tc>
                  <a:txBody>
                    <a:bodyPr/>
                    <a:lstStyle/>
                    <a:p>
                      <a:pPr marL="0" marR="0" lvl="0" indent="0" algn="l" rtl="0">
                        <a:spcBef>
                          <a:spcPts val="0"/>
                        </a:spcBef>
                        <a:spcAft>
                          <a:spcPts val="0"/>
                        </a:spcAft>
                        <a:buNone/>
                      </a:pPr>
                      <a:r>
                        <a:rPr lang="en-CA" sz="800"/>
                        <a:t>Date</a:t>
                      </a:r>
                      <a:endParaRPr sz="800"/>
                    </a:p>
                  </a:txBody>
                  <a:tcPr marL="91450" marR="91450" marT="45725" marB="45725"/>
                </a:tc>
                <a:tc>
                  <a:txBody>
                    <a:bodyPr/>
                    <a:lstStyle/>
                    <a:p>
                      <a:pPr marL="0" marR="0" lvl="0" indent="0" algn="l" rtl="0">
                        <a:spcBef>
                          <a:spcPts val="0"/>
                        </a:spcBef>
                        <a:spcAft>
                          <a:spcPts val="0"/>
                        </a:spcAft>
                        <a:buNone/>
                      </a:pPr>
                      <a:r>
                        <a:rPr lang="en-CA" sz="800"/>
                        <a:t>Version</a:t>
                      </a:r>
                      <a:endParaRPr sz="800"/>
                    </a:p>
                  </a:txBody>
                  <a:tcPr marL="91450" marR="91450" marT="45725" marB="45725"/>
                </a:tc>
                <a:tc>
                  <a:txBody>
                    <a:bodyPr/>
                    <a:lstStyle/>
                    <a:p>
                      <a:pPr marL="0" marR="0" lvl="0" indent="0" algn="l" rtl="0">
                        <a:spcBef>
                          <a:spcPts val="0"/>
                        </a:spcBef>
                        <a:spcAft>
                          <a:spcPts val="0"/>
                        </a:spcAft>
                        <a:buNone/>
                      </a:pPr>
                      <a:r>
                        <a:rPr lang="en-CA" sz="800"/>
                        <a:t>Actions</a:t>
                      </a:r>
                      <a:endParaRPr sz="800"/>
                    </a:p>
                  </a:txBody>
                  <a:tcPr marL="91450" marR="91450" marT="45725" marB="45725"/>
                </a:tc>
                <a:extLst>
                  <a:ext uri="{0D108BD9-81ED-4DB2-BD59-A6C34878D82A}">
                    <a16:rowId xmlns:a16="http://schemas.microsoft.com/office/drawing/2014/main" val="10000"/>
                  </a:ext>
                </a:extLst>
              </a:tr>
              <a:tr h="358675">
                <a:tc>
                  <a:txBody>
                    <a:bodyPr/>
                    <a:lstStyle/>
                    <a:p>
                      <a:pPr marL="0" marR="0" lvl="0" indent="0" algn="l" rtl="0">
                        <a:spcBef>
                          <a:spcPts val="0"/>
                        </a:spcBef>
                        <a:spcAft>
                          <a:spcPts val="0"/>
                        </a:spcAft>
                        <a:buNone/>
                      </a:pPr>
                      <a:r>
                        <a:rPr lang="en-CA" sz="800"/>
                        <a:t>2014-10-31</a:t>
                      </a:r>
                      <a:endParaRPr sz="800"/>
                    </a:p>
                  </a:txBody>
                  <a:tcPr marL="91450" marR="91450" marT="45725" marB="45725"/>
                </a:tc>
                <a:tc>
                  <a:txBody>
                    <a:bodyPr/>
                    <a:lstStyle/>
                    <a:p>
                      <a:pPr marL="0" marR="0" lvl="0" indent="0" algn="l" rtl="0">
                        <a:spcBef>
                          <a:spcPts val="0"/>
                        </a:spcBef>
                        <a:spcAft>
                          <a:spcPts val="0"/>
                        </a:spcAft>
                        <a:buNone/>
                      </a:pPr>
                      <a:r>
                        <a:rPr lang="en-CA" sz="800"/>
                        <a:t>1.0</a:t>
                      </a:r>
                      <a:endParaRPr sz="800"/>
                    </a:p>
                  </a:txBody>
                  <a:tcPr marL="91450" marR="91450" marT="45725" marB="45725"/>
                </a:tc>
                <a:tc>
                  <a:txBody>
                    <a:bodyPr/>
                    <a:lstStyle/>
                    <a:p>
                      <a:pPr marL="0" marR="0" lvl="0" indent="0" algn="l" rtl="0">
                        <a:spcBef>
                          <a:spcPts val="0"/>
                        </a:spcBef>
                        <a:spcAft>
                          <a:spcPts val="0"/>
                        </a:spcAft>
                        <a:buNone/>
                      </a:pPr>
                      <a:r>
                        <a:rPr lang="en-CA" sz="800"/>
                        <a:t>Posted on CanFRWG website</a:t>
                      </a:r>
                      <a:endParaRPr sz="800"/>
                    </a:p>
                  </a:txBody>
                  <a:tcPr marL="91450" marR="91450" marT="45725" marB="45725"/>
                </a:tc>
                <a:extLst>
                  <a:ext uri="{0D108BD9-81ED-4DB2-BD59-A6C34878D82A}">
                    <a16:rowId xmlns:a16="http://schemas.microsoft.com/office/drawing/2014/main" val="10001"/>
                  </a:ext>
                </a:extLst>
              </a:tr>
              <a:tr h="3626050">
                <a:tc>
                  <a:txBody>
                    <a:bodyPr/>
                    <a:lstStyle/>
                    <a:p>
                      <a:pPr marL="0" marR="0" lvl="0" indent="0" algn="l" rtl="0">
                        <a:spcBef>
                          <a:spcPts val="0"/>
                        </a:spcBef>
                        <a:spcAft>
                          <a:spcPts val="0"/>
                        </a:spcAft>
                        <a:buNone/>
                      </a:pPr>
                      <a:r>
                        <a:rPr lang="en-CA" sz="800"/>
                        <a:t>2017-07-20</a:t>
                      </a:r>
                      <a:endParaRPr sz="800"/>
                    </a:p>
                  </a:txBody>
                  <a:tcPr marL="91450" marR="91450" marT="45725" marB="45725"/>
                </a:tc>
                <a:tc>
                  <a:txBody>
                    <a:bodyPr/>
                    <a:lstStyle/>
                    <a:p>
                      <a:pPr marL="0" marR="0" lvl="0" indent="0" algn="l" rtl="0">
                        <a:spcBef>
                          <a:spcPts val="0"/>
                        </a:spcBef>
                        <a:spcAft>
                          <a:spcPts val="0"/>
                        </a:spcAft>
                        <a:buNone/>
                      </a:pPr>
                      <a:r>
                        <a:rPr lang="en-CA" sz="800"/>
                        <a:t>2.0</a:t>
                      </a:r>
                      <a:endParaRPr sz="800"/>
                    </a:p>
                  </a:txBody>
                  <a:tcPr marL="91450" marR="91450" marT="45725" marB="45725"/>
                </a:tc>
                <a:tc>
                  <a:txBody>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Added version # and page #’s to all slides; </a:t>
                      </a:r>
                      <a:endParaRPr/>
                    </a:p>
                    <a:p>
                      <a:pPr marL="0" marR="0" lvl="0" indent="0" algn="l" rtl="0">
                        <a:spcBef>
                          <a:spcPts val="0"/>
                        </a:spcBef>
                        <a:spcAft>
                          <a:spcPts val="0"/>
                        </a:spcAft>
                        <a:buNone/>
                      </a:pPr>
                      <a:endParaRPr sz="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Calibri"/>
                        <a:buNone/>
                      </a:pPr>
                      <a:r>
                        <a:rPr lang="en-CA" sz="800">
                          <a:solidFill>
                            <a:schemeClr val="dk1"/>
                          </a:solidFill>
                          <a:latin typeface="Calibri"/>
                          <a:ea typeface="Calibri"/>
                          <a:cs typeface="Calibri"/>
                          <a:sym typeface="Calibri"/>
                        </a:rPr>
                        <a:t>Slide#2 – changed “Yellow” to “Green” for mandatory slides and “Green” to “Yellow” for choose from a group.  The colour of the header was amended to reflect this in all subsequent slides.  Moved AFIS slides 37-39 from “Yellow” to “Red” to reflect concerns about prejudicial content.  Changed wording for optional slides from “…that could be used to clarify an anticipated issue” to “</a:t>
                      </a:r>
                      <a:r>
                        <a:rPr lang="en-CA" sz="800"/>
                        <a:t>that are </a:t>
                      </a:r>
                      <a:r>
                        <a:rPr lang="en-CA" sz="800" i="1"/>
                        <a:t>presumptively</a:t>
                      </a:r>
                      <a:r>
                        <a:rPr lang="en-CA" sz="800"/>
                        <a:t> not included unless at the request of the Crown and have been reviewed by both Crown and the fingerprint expert to determine if they are </a:t>
                      </a:r>
                      <a:r>
                        <a:rPr lang="en-CA" sz="800" i="1"/>
                        <a:t>relevant </a:t>
                      </a:r>
                      <a:r>
                        <a:rPr lang="en-CA" sz="800"/>
                        <a:t>and </a:t>
                      </a:r>
                      <a:r>
                        <a:rPr lang="en-CA" sz="800" i="1"/>
                        <a:t>admissible</a:t>
                      </a:r>
                      <a:r>
                        <a:rPr lang="en-CA" sz="800"/>
                        <a:t>.”</a:t>
                      </a:r>
                      <a:endParaRPr sz="800"/>
                    </a:p>
                    <a:p>
                      <a:pPr marL="0" marR="0" lvl="0" indent="0" algn="l" rtl="0">
                        <a:spcBef>
                          <a:spcPts val="0"/>
                        </a:spcBef>
                        <a:spcAft>
                          <a:spcPts val="0"/>
                        </a:spcAft>
                        <a:buNone/>
                      </a:pPr>
                      <a:r>
                        <a:rPr lang="en-CA" sz="800">
                          <a:solidFill>
                            <a:schemeClr val="dk1"/>
                          </a:solidFill>
                          <a:latin typeface="Calibri"/>
                          <a:ea typeface="Calibri"/>
                          <a:cs typeface="Calibri"/>
                          <a:sym typeface="Calibri"/>
                        </a:rPr>
                        <a:t>Changed slide numbers to reflect the following additions.</a:t>
                      </a:r>
                      <a:endParaRPr/>
                    </a:p>
                    <a:p>
                      <a:pPr marL="0" marR="0" lvl="0" indent="0" algn="l" rtl="0">
                        <a:spcBef>
                          <a:spcPts val="0"/>
                        </a:spcBef>
                        <a:spcAft>
                          <a:spcPts val="0"/>
                        </a:spcAft>
                        <a:buNone/>
                      </a:pPr>
                      <a:endParaRPr sz="800">
                        <a:solidFill>
                          <a:schemeClr val="dk1"/>
                        </a:solidFill>
                        <a:latin typeface="Calibri"/>
                        <a:ea typeface="Calibri"/>
                        <a:cs typeface="Calibri"/>
                        <a:sym typeface="Calibri"/>
                      </a:endParaRPr>
                    </a:p>
                    <a:p>
                      <a:pPr marL="0" marR="0" lvl="0" indent="0" algn="l" rtl="0">
                        <a:spcBef>
                          <a:spcPts val="0"/>
                        </a:spcBef>
                        <a:spcAft>
                          <a:spcPts val="0"/>
                        </a:spcAft>
                        <a:buNone/>
                      </a:pPr>
                      <a:r>
                        <a:rPr lang="en-CA" sz="800">
                          <a:solidFill>
                            <a:schemeClr val="dk1"/>
                          </a:solidFill>
                          <a:latin typeface="Calibri"/>
                          <a:ea typeface="Calibri"/>
                          <a:cs typeface="Calibri"/>
                          <a:sym typeface="Calibri"/>
                        </a:rPr>
                        <a:t>Slide#10 - changed wording from “</a:t>
                      </a:r>
                      <a:r>
                        <a:rPr lang="en-CA" sz="800" i="1">
                          <a:solidFill>
                            <a:schemeClr val="dk1"/>
                          </a:solidFill>
                          <a:latin typeface="Calibri"/>
                          <a:ea typeface="Calibri"/>
                          <a:cs typeface="Calibri"/>
                          <a:sym typeface="Calibri"/>
                        </a:rPr>
                        <a:t>Friction ridge identification is established through the agreement of friction ridge formations, in sequence, having sufficient uniqueness to individualize</a:t>
                      </a:r>
                      <a:r>
                        <a:rPr lang="en-CA" sz="800">
                          <a:solidFill>
                            <a:schemeClr val="dk1"/>
                          </a:solidFill>
                          <a:latin typeface="Calibri"/>
                          <a:ea typeface="Calibri"/>
                          <a:cs typeface="Calibri"/>
                          <a:sym typeface="Calibri"/>
                        </a:rPr>
                        <a:t>” to “</a:t>
                      </a:r>
                      <a:r>
                        <a:rPr lang="en-CA" sz="800" i="1">
                          <a:solidFill>
                            <a:schemeClr val="dk1"/>
                          </a:solidFill>
                          <a:latin typeface="Calibri"/>
                          <a:ea typeface="Calibri"/>
                          <a:cs typeface="Calibri"/>
                          <a:sym typeface="Calibri"/>
                        </a:rPr>
                        <a:t>Friction ridge identification is established through the agreement of sufficient friction ridge formations, in sequence.</a:t>
                      </a:r>
                      <a:r>
                        <a:rPr lang="en-CA" sz="800">
                          <a:solidFill>
                            <a:schemeClr val="dk1"/>
                          </a:solidFill>
                          <a:latin typeface="Calibri"/>
                          <a:ea typeface="Calibri"/>
                          <a:cs typeface="Calibri"/>
                          <a:sym typeface="Calibri"/>
                        </a:rPr>
                        <a:t>” To avoid using ‘uniqueness’ with respect to latent fingerprints.  Removed quotation marks and italics.  Added “Based on” to reference;</a:t>
                      </a:r>
                      <a:endParaRPr/>
                    </a:p>
                    <a:p>
                      <a:pPr marL="0" marR="0" lvl="0" indent="0" algn="l" rtl="0">
                        <a:spcBef>
                          <a:spcPts val="0"/>
                        </a:spcBef>
                        <a:spcAft>
                          <a:spcPts val="0"/>
                        </a:spcAft>
                        <a:buNone/>
                      </a:pPr>
                      <a:endParaRPr sz="800">
                        <a:solidFill>
                          <a:schemeClr val="dk1"/>
                        </a:solidFill>
                        <a:latin typeface="Calibri"/>
                        <a:ea typeface="Calibri"/>
                        <a:cs typeface="Calibri"/>
                        <a:sym typeface="Calibri"/>
                      </a:endParaRPr>
                    </a:p>
                    <a:p>
                      <a:pPr marL="0" marR="0" lvl="0" indent="0" algn="l" rtl="0">
                        <a:spcBef>
                          <a:spcPts val="0"/>
                        </a:spcBef>
                        <a:spcAft>
                          <a:spcPts val="0"/>
                        </a:spcAft>
                        <a:buNone/>
                      </a:pPr>
                      <a:r>
                        <a:rPr lang="en-CA" sz="800">
                          <a:solidFill>
                            <a:schemeClr val="dk1"/>
                          </a:solidFill>
                          <a:latin typeface="Calibri"/>
                          <a:ea typeface="Calibri"/>
                          <a:cs typeface="Calibri"/>
                          <a:sym typeface="Calibri"/>
                        </a:rPr>
                        <a:t>Slide#11 – added graphics to demonstrate linear A and circular CE and changed wording from “</a:t>
                      </a:r>
                      <a:r>
                        <a:rPr lang="en-CA" sz="800" i="1">
                          <a:solidFill>
                            <a:schemeClr val="dk1"/>
                          </a:solidFill>
                          <a:latin typeface="Calibri"/>
                          <a:ea typeface="Calibri"/>
                          <a:cs typeface="Calibri"/>
                          <a:sym typeface="Calibri"/>
                        </a:rPr>
                        <a:t>ACE is not generally applied as a strictly linear process because it may include a return to any previous phase</a:t>
                      </a:r>
                      <a:r>
                        <a:rPr lang="en-CA" sz="800">
                          <a:solidFill>
                            <a:schemeClr val="dk1"/>
                          </a:solidFill>
                          <a:latin typeface="Calibri"/>
                          <a:ea typeface="Calibri"/>
                          <a:cs typeface="Calibri"/>
                          <a:sym typeface="Calibri"/>
                        </a:rPr>
                        <a:t>” to “</a:t>
                      </a:r>
                      <a:r>
                        <a:rPr lang="en-CA" sz="800" i="1">
                          <a:solidFill>
                            <a:schemeClr val="dk1"/>
                          </a:solidFill>
                          <a:latin typeface="Calibri"/>
                          <a:ea typeface="Calibri"/>
                          <a:cs typeface="Calibri"/>
                          <a:sym typeface="Calibri"/>
                        </a:rPr>
                        <a:t>Appropriate documentation of the analysis of the latent is required prior to viewing the known.  During Comparison and Evaluation the examiner looks back and forth between the latent and the known to reach a decision</a:t>
                      </a:r>
                      <a:r>
                        <a:rPr lang="en-CA" sz="800">
                          <a:solidFill>
                            <a:schemeClr val="dk1"/>
                          </a:solidFill>
                          <a:latin typeface="Calibri"/>
                          <a:ea typeface="Calibri"/>
                          <a:cs typeface="Calibri"/>
                          <a:sym typeface="Calibri"/>
                        </a:rPr>
                        <a:t>.”  Added / Quality Control to Verification;</a:t>
                      </a:r>
                      <a:endParaRPr/>
                    </a:p>
                    <a:p>
                      <a:pPr marL="0" marR="0" lvl="0" indent="0" algn="l" rtl="0">
                        <a:spcBef>
                          <a:spcPts val="0"/>
                        </a:spcBef>
                        <a:spcAft>
                          <a:spcPts val="0"/>
                        </a:spcAft>
                        <a:buNone/>
                      </a:pPr>
                      <a:endParaRPr sz="800">
                        <a:solidFill>
                          <a:schemeClr val="dk1"/>
                        </a:solidFill>
                        <a:latin typeface="Calibri"/>
                        <a:ea typeface="Calibri"/>
                        <a:cs typeface="Calibri"/>
                        <a:sym typeface="Calibri"/>
                      </a:endParaRPr>
                    </a:p>
                    <a:p>
                      <a:pPr marL="0" marR="0" lvl="0" indent="0" algn="l" rtl="0">
                        <a:spcBef>
                          <a:spcPts val="0"/>
                        </a:spcBef>
                        <a:spcAft>
                          <a:spcPts val="0"/>
                        </a:spcAft>
                        <a:buNone/>
                      </a:pPr>
                      <a:r>
                        <a:rPr lang="en-CA" sz="800">
                          <a:solidFill>
                            <a:schemeClr val="dk1"/>
                          </a:solidFill>
                          <a:latin typeface="Calibri"/>
                          <a:ea typeface="Calibri"/>
                          <a:cs typeface="Calibri"/>
                          <a:sym typeface="Calibri"/>
                        </a:rPr>
                        <a:t>Additional Slide#34 – Quality Table (referenced to SWGFAST Document #10); </a:t>
                      </a:r>
                      <a:endParaRPr/>
                    </a:p>
                    <a:p>
                      <a:pPr marL="0" marR="0" lvl="0" indent="0" algn="l" rtl="0">
                        <a:spcBef>
                          <a:spcPts val="0"/>
                        </a:spcBef>
                        <a:spcAft>
                          <a:spcPts val="0"/>
                        </a:spcAft>
                        <a:buNone/>
                      </a:pPr>
                      <a:endParaRPr sz="800">
                        <a:solidFill>
                          <a:schemeClr val="dk1"/>
                        </a:solidFill>
                        <a:latin typeface="Calibri"/>
                        <a:ea typeface="Calibri"/>
                        <a:cs typeface="Calibri"/>
                        <a:sym typeface="Calibri"/>
                      </a:endParaRPr>
                    </a:p>
                    <a:p>
                      <a:pPr marL="0" marR="0" lvl="0" indent="0" algn="l" rtl="0">
                        <a:spcBef>
                          <a:spcPts val="0"/>
                        </a:spcBef>
                        <a:spcAft>
                          <a:spcPts val="0"/>
                        </a:spcAft>
                        <a:buNone/>
                      </a:pPr>
                      <a:r>
                        <a:rPr lang="en-CA" sz="800">
                          <a:solidFill>
                            <a:schemeClr val="dk1"/>
                          </a:solidFill>
                          <a:latin typeface="Calibri"/>
                          <a:ea typeface="Calibri"/>
                          <a:cs typeface="Calibri"/>
                          <a:sym typeface="Calibri"/>
                        </a:rPr>
                        <a:t>Slide#35 – replaced ‘discrepancies’ with ‘dissimilarities’ to be consistent with SWGFAST Terminology (dissimilarity = difference in appearance; discrepancy = friction ridge detail that appears in one impression but not the other);</a:t>
                      </a:r>
                      <a:endParaRPr/>
                    </a:p>
                    <a:p>
                      <a:pPr marL="0" marR="0" lvl="0" indent="0" algn="l" rtl="0">
                        <a:spcBef>
                          <a:spcPts val="0"/>
                        </a:spcBef>
                        <a:spcAft>
                          <a:spcPts val="0"/>
                        </a:spcAft>
                        <a:buNone/>
                      </a:pPr>
                      <a:endParaRPr sz="800">
                        <a:solidFill>
                          <a:schemeClr val="dk1"/>
                        </a:solidFill>
                        <a:latin typeface="Calibri"/>
                        <a:ea typeface="Calibri"/>
                        <a:cs typeface="Calibri"/>
                        <a:sym typeface="Calibri"/>
                      </a:endParaRPr>
                    </a:p>
                    <a:p>
                      <a:pPr marL="0" marR="0" lvl="0" indent="0" algn="l" rtl="0">
                        <a:spcBef>
                          <a:spcPts val="0"/>
                        </a:spcBef>
                        <a:spcAft>
                          <a:spcPts val="0"/>
                        </a:spcAft>
                        <a:buNone/>
                      </a:pPr>
                      <a:r>
                        <a:rPr lang="en-CA" sz="800">
                          <a:solidFill>
                            <a:schemeClr val="dk1"/>
                          </a:solidFill>
                          <a:latin typeface="Calibri"/>
                          <a:ea typeface="Calibri"/>
                          <a:cs typeface="Calibri"/>
                          <a:sym typeface="Calibri"/>
                        </a:rPr>
                        <a:t>Slide#37 – changed wording from “forensic identification officer” to “forensic identification examiner”.  Changed slide to “Red” FAQ format as content is evidence of other discreditable conduct.  If AFIS topic is raised by defence during cross examination then Crown can include presenting the AFIS slides in re-examination.  Title is formatted as a question “How is the Automated Fingerprint Information System (AFIS) used for fingerprint searches?”</a:t>
                      </a:r>
                      <a:endParaRPr sz="800">
                        <a:solidFill>
                          <a:schemeClr val="dk1"/>
                        </a:solidFill>
                        <a:latin typeface="Calibri"/>
                        <a:ea typeface="Calibri"/>
                        <a:cs typeface="Calibri"/>
                        <a:sym typeface="Calibri"/>
                      </a:endParaRPr>
                    </a:p>
                    <a:p>
                      <a:pPr marL="0" marR="0" lvl="0" indent="0" algn="l" rtl="0">
                        <a:spcBef>
                          <a:spcPts val="0"/>
                        </a:spcBef>
                        <a:spcAft>
                          <a:spcPts val="0"/>
                        </a:spcAft>
                        <a:buNone/>
                      </a:pPr>
                      <a:endParaRPr sz="800">
                        <a:solidFill>
                          <a:schemeClr val="dk1"/>
                        </a:solidFill>
                        <a:latin typeface="Calibri"/>
                        <a:ea typeface="Calibri"/>
                        <a:cs typeface="Calibri"/>
                        <a:sym typeface="Calibri"/>
                      </a:endParaRPr>
                    </a:p>
                    <a:p>
                      <a:pPr marL="0" marR="0" lvl="0" indent="0" algn="l" rtl="0">
                        <a:spcBef>
                          <a:spcPts val="0"/>
                        </a:spcBef>
                        <a:spcAft>
                          <a:spcPts val="0"/>
                        </a:spcAft>
                        <a:buNone/>
                      </a:pPr>
                      <a:r>
                        <a:rPr lang="en-CA" sz="800">
                          <a:solidFill>
                            <a:schemeClr val="dk1"/>
                          </a:solidFill>
                          <a:latin typeface="Calibri"/>
                          <a:ea typeface="Calibri"/>
                          <a:cs typeface="Calibri"/>
                          <a:sym typeface="Calibri"/>
                        </a:rPr>
                        <a:t>Additional Slide#38 – FAQ format – How does AFIS work?; </a:t>
                      </a:r>
                      <a:endParaRPr/>
                    </a:p>
                    <a:p>
                      <a:pPr marL="0" marR="0" lvl="0" indent="0" algn="l" rtl="0">
                        <a:spcBef>
                          <a:spcPts val="0"/>
                        </a:spcBef>
                        <a:spcAft>
                          <a:spcPts val="0"/>
                        </a:spcAft>
                        <a:buNone/>
                      </a:pPr>
                      <a:endParaRPr sz="800">
                        <a:solidFill>
                          <a:schemeClr val="dk1"/>
                        </a:solidFill>
                        <a:latin typeface="Calibri"/>
                        <a:ea typeface="Calibri"/>
                        <a:cs typeface="Calibri"/>
                        <a:sym typeface="Calibri"/>
                      </a:endParaRPr>
                    </a:p>
                    <a:p>
                      <a:pPr marL="0" marR="0" lvl="0" indent="0" algn="l" rtl="0">
                        <a:spcBef>
                          <a:spcPts val="0"/>
                        </a:spcBef>
                        <a:spcAft>
                          <a:spcPts val="0"/>
                        </a:spcAft>
                        <a:buNone/>
                      </a:pPr>
                      <a:r>
                        <a:rPr lang="en-CA" sz="800">
                          <a:solidFill>
                            <a:schemeClr val="dk1"/>
                          </a:solidFill>
                          <a:latin typeface="Calibri"/>
                          <a:ea typeface="Calibri"/>
                          <a:cs typeface="Calibri"/>
                          <a:sym typeface="Calibri"/>
                        </a:rPr>
                        <a:t>Additional Slide#39 – FAQ format – How are AFIS results assessed by humans? (enlargement of images from slide#38);</a:t>
                      </a:r>
                      <a:endParaRPr/>
                    </a:p>
                    <a:p>
                      <a:pPr marL="0" marR="0" lvl="0" indent="0" algn="l" rtl="0">
                        <a:spcBef>
                          <a:spcPts val="0"/>
                        </a:spcBef>
                        <a:spcAft>
                          <a:spcPts val="0"/>
                        </a:spcAft>
                        <a:buNone/>
                      </a:pPr>
                      <a:endParaRPr sz="800">
                        <a:solidFill>
                          <a:schemeClr val="dk1"/>
                        </a:solidFill>
                        <a:latin typeface="Calibri"/>
                        <a:ea typeface="Calibri"/>
                        <a:cs typeface="Calibri"/>
                        <a:sym typeface="Calibri"/>
                      </a:endParaRPr>
                    </a:p>
                    <a:p>
                      <a:pPr marL="0" marR="0" lvl="0" indent="0" algn="l" rtl="0">
                        <a:spcBef>
                          <a:spcPts val="0"/>
                        </a:spcBef>
                        <a:spcAft>
                          <a:spcPts val="0"/>
                        </a:spcAft>
                        <a:buNone/>
                      </a:pPr>
                      <a:r>
                        <a:rPr lang="en-CA" sz="800">
                          <a:solidFill>
                            <a:schemeClr val="dk1"/>
                          </a:solidFill>
                          <a:latin typeface="Calibri"/>
                          <a:ea typeface="Calibri"/>
                          <a:cs typeface="Calibri"/>
                          <a:sym typeface="Calibri"/>
                        </a:rPr>
                        <a:t>Additional Slide#44 – Sufficiency (SWGFAST Document #10);</a:t>
                      </a:r>
                      <a:endParaRPr/>
                    </a:p>
                    <a:p>
                      <a:pPr marL="0" marR="0" lvl="0" indent="0" algn="l" rtl="0">
                        <a:spcBef>
                          <a:spcPts val="0"/>
                        </a:spcBef>
                        <a:spcAft>
                          <a:spcPts val="0"/>
                        </a:spcAft>
                        <a:buNone/>
                      </a:pPr>
                      <a:r>
                        <a:rPr lang="en-CA" sz="800">
                          <a:solidFill>
                            <a:schemeClr val="dk1"/>
                          </a:solidFill>
                          <a:latin typeface="Calibri"/>
                          <a:ea typeface="Calibri"/>
                          <a:cs typeface="Calibri"/>
                          <a:sym typeface="Calibri"/>
                        </a:rPr>
                        <a:t>Continued…</a:t>
                      </a:r>
                      <a:endParaRPr sz="800">
                        <a:solidFill>
                          <a:schemeClr val="dk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2"/>
                  </a:ext>
                </a:extLst>
              </a:tr>
            </a:tbl>
          </a:graphicData>
        </a:graphic>
      </p:graphicFrame>
      <p:sp>
        <p:nvSpPr>
          <p:cNvPr id="773" name="Google Shape;773;p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57</a:t>
            </a:fld>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84150"/>
            <a:ext cx="3790476" cy="914286"/>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64"/>
          <p:cNvSpPr txBox="1">
            <a:spLocks noGrp="1"/>
          </p:cNvSpPr>
          <p:nvPr>
            <p:ph type="body" idx="1"/>
          </p:nvPr>
        </p:nvSpPr>
        <p:spPr>
          <a:xfrm>
            <a:off x="457200" y="1167312"/>
            <a:ext cx="8229600" cy="5187452"/>
          </a:xfrm>
          <a:prstGeom prst="rect">
            <a:avLst/>
          </a:prstGeom>
          <a:noFill/>
          <a:ln>
            <a:noFill/>
          </a:ln>
        </p:spPr>
        <p:txBody>
          <a:bodyPr spcFirstLastPara="1" wrap="square" lIns="91425" tIns="45700" rIns="91425" bIns="45700" anchor="t" anchorCtr="0">
            <a:noAutofit/>
          </a:bodyPr>
          <a:lstStyle/>
          <a:p>
            <a:pPr marL="342900" lvl="0" indent="-342900" algn="ctr" rtl="0">
              <a:spcBef>
                <a:spcPts val="0"/>
              </a:spcBef>
              <a:spcAft>
                <a:spcPts val="0"/>
              </a:spcAft>
              <a:buClr>
                <a:srgbClr val="0000FF"/>
              </a:buClr>
              <a:buSzPts val="3200"/>
              <a:buNone/>
            </a:pPr>
            <a:r>
              <a:rPr lang="en-CA">
                <a:solidFill>
                  <a:srgbClr val="0000FF"/>
                </a:solidFill>
              </a:rPr>
              <a:t>Record of Amendments continued</a:t>
            </a:r>
            <a:endParaRPr>
              <a:solidFill>
                <a:srgbClr val="0000FF"/>
              </a:solidFill>
            </a:endParaRPr>
          </a:p>
        </p:txBody>
      </p:sp>
      <p:sp>
        <p:nvSpPr>
          <p:cNvPr id="782" name="Google Shape;782;p64" descr="data:image/jpeg;base64,/9j/4AAQSkZJRgABAQAAAQABAAD/2wCEAAkGBwgHBgkIBwgKCgkLDRYPDQwMDRsUFRAWIB0iIiAdHx8kKDQsJCYxJx8fLT0tMTU3Ojo6Iys/RD84QzQ5OjcBCgoKDQwNGg8PGjclHyU3Nzc3Nzc3Nzc3Nzc3Nzc3Nzc3Nzc3Nzc3Nzc3Nzc3Nzc3Nzc3Nzc3Nzc3Nzc3Nzc3N//AABEIAHoAZQMBIgACEQEDEQH/xAAcAAACAwEBAQEAAAAAAAAAAAAFBgAEBwMBAgj/xAA8EAACAQIFAgQEBAMGBwEAAAABAgMEEQAFEiExBhMiQVFhFDJxkQcjQoFSYqEVJIKSscFDRFOissLhM//EABkBAAIDAQAAAAAAAAAAAAAAAAMEAAEFAv/EACgRAAICAQMCBgMBAQAAAAAAAAECAAMRBCExEiITMkFhobFRgZHwcf/aAAwDAQACEQMRAD8A3HExMTEkkxMTHzIbITYm29hziSTnLUww7SOFPNr729ccmq6eSOTtzxnSmo2bgWvfCxNU0jGoqM1rYoafjVJKCG2tsPO9223FhxvgFX5/lMUQbK8yD31KY3RxyACRfa9uOALcHAmtAEKlNj7qplrpOmlh6jjeSeIhIzGQjkklgWGr0NgG/f6YezXUqsVM6agbWDAm++39D9sZfHJV5XKayprAzQv24i8YUbu4ueNXhQ8WwVoM06bcQR1GboZgigOysFWy6R4ja221xbAqXwMGdtS7bqMiaFHIko1RsGHqpuMfeFvJJ2jr3gSQPE41KQ4a9hbb2AXnnxC++GMcYZUhhkRcjE9xMTExckmJiYmJJJiYmPMSSe4+JAHQo24YWO/lgPmnUWX0q1sLVJSpp0+TSdTEgEaB+o7jYYWYK6unjoa5quSrki0SRKxVAQR4gbCxJUkXOBWXKnM7VC3EWPxLyqpirnqEDMscfcIJuSCDc3sANkG3P13sq1VGIMuhlM8UVUEZpVM4OoHSYwtr+Ignb2+mHb8R8yXMcsoqtWkgqYH/ADY4pmChZNQjuQAGPh48tXvgXlXTU6mmy58vgkyuWQM1RoDEG3lqvqPla2FrUy+00qdZbVSBnaU+oZ5p6KgiOY0pUle/IXCgOCy6mNhpsdV+dycCa+gkQ0nwf54lURuVcEmYAs4A50gcG29tsNSdPVte1XRVtPSNHl0bfBQpHGzi7bBlF9AItfYC/OF3OaDMKeYZhPTLR1Up7CxwG2tfIjmxIIG2KesqwBl6fWuvanvNT/DrKpKTLEedwwVmVWVtrrdfTfcub/zcbYdVO2E6ozR4cuTKqEmV+00EtQ0ml0kFgzceInVcHzN8VqXNnyqsy6Kor5VoTIYli0ghV0tbUbXsLDcnYc4OLEQiuZzBnJcx8xMUcuzWjzJ51opu6IWCs4B0m/oeCPcYvYYgpMTExMSSTA7PK+bLqB6mCFJWVlBV5NAAJAJvY8XwQbjCB1O8rZhV5fmtVOcvkKyoGCiPSeF1AalswO9xwN8cWP0LmdKMnErVgrWqJ60dgzVBLyRMxKRkLZSptfYAAja/titQV6ExxCnlRCQsRSM6LGw54Fm1C3sMSLNKaGCLXPI6lGCMyXeQCwtYDduDxuDf1wJ6pzunyygjp6ZAUQR6I0OnUbAqotwLWJPptycZYV7GxjcxrZRLGYz0FIaV4u2sMAZA+5N7j5NILMb34482Bxzqep6uQCRqd+1SlYo55ZRf5tDW0ksCrWB1SX3vvhGoMxaaWZszdy1T2wJo3KCFRfwgAGyWbdQPIHnDC+Z5WEaaOSSrrG1AIsckSMzEXJUFbXIXct5fKDjVGltqwpB/3vFfFrbJEJrnecOctYOJUrxYxvNUARKQCdTd1g3NrEC/OPgdRmpy1cvr6f4NJGDrCCrK2o2BtEAbEjzR/X3wu0dVUU1Uaiqog1PMyl41DjtaWKjQA4IswHmePa+CNTmuWRETUlW7si3EcsTFr7jwvpHiALCzXG9w1xi3osTYb/8AJQtQ87Rny6Wkjo4pHCiamhLntb6ltuVtsw9x5+hx9fGPLVRrFTeMHSonUprUqS1rjbcAXseB64zOkzepo6hmmeR6aZiWTkobW1L6bbEfqGxxplJnFHVUkNdMVMisU1IuoKStyb+SkC9z+/GENVpbNO3eM5jFVi2L2wrl1bX5OZJY0hqnqdAdJJWQB72AXY7bgW9r4fgdsZVVVGX1vZSpqWVAGeO11DMCVufU31FR52vbDn0jUV1atTV1c87xl+3EkyIpFr3YBQLXuBY7+HBdLYcdLTi1fWMeJiYmG4GfLmw5tjOXmEOcZjST9+QxuFFXKS6yjSGAJubW1Wtt6jzw+5nRxZhQT0k6B45lKkH+n9cZvS0lTPSQJJLTRxoCr/DpZJG3BBXjTe/+1sKas9uDDUjfMsdyngq66rD/AJ0UKmaP+AAE3/cW+wwg1VLDUx96rp6xotbBJaaIMkLA3a5P8xIt6KvFhhwrKIU/TcsUsUayJGwYxk732vfY7i1xhZo6I9mmrZoog0sscZZJJddmmGzbhCLM3lzt74DpmCHqBhLPLiBMkozVShDHK3bFyEUkr77XtY+xHrbDnQ5Ch7IZSshDeBAAFJ8wRewsA1vUAgD5SOyitqMwVYosu6aLJsfiKQ9x7bX9Cf3GC02Z5hQU9qSmygvCdPbXLjGEB/h8fB+lsPa283NhXwYDT0+GN1zL1VkMSRSuODu4Taw1Oxte/Bct/hHpbC/mWQqqAQxs69sCyobi2wUAXYAckbXPLb7XpOpc702WPJZWtZo1p223t5tY+9r8+lie08lXWgkUuQzyRL/zGXGy+19Zt67fbClHXSQWt+4xaocYCRDoVjWvZWihdgrCP4kXjQ3G7i/AF/Xe3OGPpKZabOUgUxvDKloTGGC6SL3AKjbUj22t4gMcaivlqKlqf4PJ0aJO4Hy6ApqYSJYauSN/IYkjxv1HRtFIJS7KsrgyGRvzI7XZgtxY7WAtv64b1lwuP6gdPX4YwY60nw0L1XakDH4hnlY/oY/pH3/1wX6Mk+JzOumX4iCOMKBDISolLfr0k7fLYbD9/ILPl2uuppo0ihEKH8xR4weBpFrbAtv74sZJl0lTnGXU9eKSYU8ZlZipLtosAQT/ADEG39fI52nIFghbB2zRRiY8AtiY1IrOVVAlTTyQTAmORSjgMVJBFjuNx+2M6rJFoq6pSmr0myyBkjUJD3GViQNGoHcg+x+4ONJY7Yzap+Aps1m+LpqahnkmMkEEqqrKPUHzuQW8PBOFdVjo3ELT5pTqZKrMKSqjpYPyu28TLrBMjHgpb02O9r6h6YUKCFmarSmglE5OsP249A31qzEjULFwDv8Ao/lIw9TVFJQiRwgVpiXCpxI4Hl5XO3198LGeUkSVjTNBqRwWemcH5h4j4QfFY3YAchnAwrQ2DjG0OwyJWpsqp6qWombN6eg7jd2mWZX3Rtzdhstm1KfpghBQdQRBbfCVVLp0ipNVG0QB89dwbD7/AGGBq5lmFDSGXL8wuWgWolaPTGArMQdNtgpASw5Y8eYxx/tlJgstTl2WVEw377wWLehYKQp+2NVFSxO8ZxF+qwHthqmpwzr8FnWRT1bbmIyOncO58DN4T/hsMcavK8wuBnma0mXRfoiSQOzH+WOO5P32wPm6grZfDVVVPVx2FqaWBGjI9AoHhtbyt/vj5XP6igV5MppKSgdra5qeG7gXA+Zy1hv5fTHSV0HuAkLXY5njUlLTSy9urSqpHKrG/akQsq+JvDzsQq7fzemLNDLNmXUkMsSrMIrWEc5dNvETuo079u4tjyqmJWSSoiiqKmQ6QszsVYW1KykMAyEHUWO6kk73tgr07HHl1KKmW8veYCWbyRSeSfUnkeQtfjGfc/J9YZPeFPjpKdmhrVKyx795V1K9z4bLyNueLW9xg30pTR1VfKcxq0lraWXXBCg7WlbW12vdgbkckfvwL15fpkqXMAjnQF3mIGteBcHywY6LWmNfPNRUkT08kQCVcKgKtjul/O53uL8WPAuHS4NnEluemOQxMQYmNOKzM+v+rKmnzFMlo2eFpZEiZ1YpoDG2okb+ewFrDc3vbBLrCPMUroqlkjjpo3WCF4lDsyvYHVfe99wALWB3udrP4h9MwZtlklbFRJPXU6XUAlXdBvpVh5jkXuPK2+FqL8TclzKnjTPaFgUbUGK30ta2pSL77nfw8nFPWGQ9IPvIrFW3lp8sVWab4mRZzMJWkAFiQALEDa1hb1sTj6zd6YUh+ICENtHcEkScra2978W3x5lyWpmqDLUyKxZ078uohL7bLtx6XxyWI5lOZrzLRtEVPisJTcEELvta/wA32xjEENueI96RczTpiqqaAaJ1hlkImftxERyPY21oPEpF7Ei4vclRhZXLM5oSBJQSTwO4USU1pk1E+RW/n5G2NVpY1p4Vh7s04X5WkFyN+L2HGB8jVsWZVNSIaWSFIwImUaJt+QS2x49uf2w9pdXYOzkTjwQzjHMT8ygIoVNNRV9RNTgd4aGvEdxpItvtbceWOWR5Vna1zy1FPFTiWMpoqPExUkf8EXZhtwbD3G2GLLs3qXrbJTg98ggGQKE2tv8AbjfnBjJ4qqFKiOsjpFUSExpTRkWB38V+Tv6Y7suNdRCjn8wltA2OdoIjypMulpp6sRNSMdEwkjuQoBIvp8KJcDwgEXNySd8MVRGKikMKy9nurYFLXC+w+lx++Piejjq545JJp7R7rGPCoPrxe/vfHCheSnKUdWZO9IzFXZy4k89mG4sP4vufPNZi2/rKAnlVT/AQVFXTSOLoutHUPcg2BJO9hff2GL2byZpkPQ8s0iRRtRyxNBrOl5QWAbVoPzHUTcG99zgZmNdl+R1XxWcGrno5E0rAZSyGQngru1rcbEbm9sDcx6nqOu5qfprLKFIqeWRTdrgIqb6iAQSo228PkMaOjqJHURmLXMM4j30B1HN1Fls0k0JDQsFLE3uSL2vYXI+g5GJg7k2V0uT5fFQ0MYjhiG1gBqPmT7k49wzt6QW/rLMkqRprkZVUcljYDGBdddNzRdT1rZRTPPRSkTI8S+BCwuy6uOQT9CMFOu67qalzmSnq62npIzvA4qEjMi25BYhrXvsLf74SquJqg6q3N6WU83ed5j/2g/64PSWU5DD5M4YdWxE5xQT5dKHNfDQup1aY5dbA8/Klx98aX0RlecP0tLmVIPjTVTPNH8RKVd7HSTpOwuVJ+bzxmkGX086j4c1lWDezQQrHHtufExPp6Ya6av6ogyeny2OpjyrLlHYjMjsXuW06SUAsdR87cjA9SEfzH4x8cw6ZA2jtQtLLSRyySiSVxuVUqo9gDwPrgfnuYfAzU9PTlTLMT3C99KIATqNvPyA874W0GaViR08ud1MUAJQiihWIBVl7JW5udQa219x54DSUGWzZpXy5tWTViLSRTpMJhrc2AIAsN7E2U8W388Z1Wnw+c/wRjxCOI3VAocuhFTlksclSqEhCzfmD9Qbbk2v63t64PUEqVVKlRGbs3z+zeYP04xmzZFkr0svwjxPMIWMGuoAM3gQqx3sp1lxbbYcbXxagyqaihpVy6uzBWnMIdKKYMEkMd9ZuOCSFtsNjza2C3Vh1ABx+p01rNH+Va9q6ngy1EnMty0Mm2lQRdg19rXG32wq9fUMmV5uxr82qMukrqcCNodUsLKpsVIADKbkEEA84qNW9QDM6iClzeOVcuQTColTQzfMCAU5Ftz/8xx6mlzXPDB/b9NVPJRoSGo3jfSr+qkAn5T9jiaetKyOqAcs3EX/7FqJZDJRVFJmDEfNBUrr/AHVyrftbGn/hDl0GVRVlXmZjpq+Z+zGkxCt2wASRf1b/AMRjLZMtohIYRmccMg37VbA8TD6mxGLVPltbAv8AdK+j08fk16KPsSMab2dS9PUAPcERbo7s4n6ZB2xMZR0VlnWkmXPJBmEUNMWHaLyhtfqRZWFuNxzviYTJIMIAPzGP8WMkjzTpOeoC/wB4oP7xGw5sPnH+W/7gemMxXM8hjH/5UtgISY4qYMZCAusfKAAfGOfQ/Te8wVWoahWAKmJgQRztjPZSadYDAe0WiUto8Nzfk2xbsCoDfci5ycRWlnzPNqYQQ5DLolGmR6kCFZNSlW5te6kC4/hBxej6O6nzVXNXPDTxSabpBGzlgCCty2kbW2Nz/U41eghiSljdIkViN2CgE4u4pFUDtGPn7kLE8mZdD+FZnZ3zHMKqYSPrdWmsGb1Khefe+CMP4U5GqkNGCb7HVIf/AHxoIx7jvf8AJ/s5iG/4X5FIArQxgA38KMD/AEfFGq/CTKJAxgdoiSbaGYW/zFsaVjw4gyOCf7JMjqPw2zilLtQZpI+r/q2luONybEbEjYHYkfUVX5Z1bQU9WlVQ08xqUKSywEo5Hi31EDgsTsPbG4Y+X3G+KIB8wBlgkcHEwJ83jaeojzulkg7xXRHURflgqh8R87lwl7C1l+uOVLlGW55VZRQ0gpRU1MqJUNTMQdPjLEDa3hUHgbkY1rqyngRUCwxqGtqsg33GBPSdJTRZzlskVPCjmGUllQAn98WvSDldv3tISSMGPtNDHBAkUKKkaKFRVFgoHAGJjriYqVP/2Q=="/>
          <p:cNvSpPr/>
          <p:nvPr/>
        </p:nvSpPr>
        <p:spPr>
          <a:xfrm>
            <a:off x="0" y="-817563"/>
            <a:ext cx="962025" cy="116205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3" name="Google Shape;783;p64" descr="data:image/jpeg;base64,/9j/4AAQSkZJRgABAQAAAQABAAD/2wCEAAkGBwgHBgkIBwgKCgkLDRYPDQwMDRsUFRAWIB0iIiAdHx8kKDQsJCYxJx8fLT0tMTU3Ojo6Iys/RD84QzQ5OjcBCgoKDQwNGg8PGjclHyU3Nzc3Nzc3Nzc3Nzc3Nzc3Nzc3Nzc3Nzc3Nzc3Nzc3Nzc3Nzc3Nzc3Nzc3Nzc3Nzc3N//AABEIAFoAZAMBEQACEQEDEQH/xAAbAAABBQEBAAAAAAAAAAAAAAAGAAEEBQcCA//EAEUQAAEDAwIDBAYFCAgHAAAAAAECAwQABREGIQcSMRMUQVEiYXGBkcEyYnKh0RYjJDNCUrGyFXOSs8Lh8PE0Q0RTY6Kj/8QAGgEAAgMBAQAAAAAAAAAAAAAAAAMBAgQFBv/EADIRAAICAQMCAggGAgMAAAAAAAABAgMRBBIhMUEFExQiMlFhkbHwM0JScYHBI6Fi4fH/2gAMAwEAAhEDEQA/ANxoAVACoAVADE4FAFbcrxGh26XMS4hzuwIUAc4X0CT78VVySTY+rTzssjDHX6A3w4vBfiyocpYLjSi8FE9Qokq/9ifjSqZ5WGdHxbTqM42RXD4+QZR5DUplL0dxLjSvorScg09PJyZRlB7ZLDPWgqKgBUAKgBUAKgBUAKgCPPecYiPuspCnG21KSD0JAzUPoXrSlNJ9Ctseo4F6i9qy4G3EjLjKzhSPxHrqsZqSNGp0Vunlh8r3mTXWSJVymvtKPZvvKV9oZOPxrJJ5bPVUVuFUYy6pEYEpBCSRzDBA8R5Gq5G4NS0Tc4zekmFyH22xHK0OFSgOX0iR8RitdclsPL+I0zerais5x9Cx09fUXxctyO0UxmVhDa1bFe2SceA6VaEtwjVaV6dRUnyy5q5kFQAqAFQAqAOSsA48aAOqAOVALSQRkEYIoAwRbPZqLKwCWyUknzG1c/B7pS3esu4qAFQAxSCc43oJyzUuGrfJp4uY/WPrPwwPlWqn2Ty/i0s6jHuSCvNOOYMVgDJ2FADg5FAD0AKgAF4huy7bOt9zgPKaWUqaUodDjcAjxH0qRa3Fpo7Xhca7oTpsWe/9EZvX6nrc8zKYW3KLZDbzGOXmxscHcffUK/jDGS8I22KUHmPuZY6X1qxNQiLdFJYlDYOHZDn4GrQtT4Zn1nhkq8zq5j9AAvCOS8TkjoJC/wCY1nl1Z3tO80wfwRDqo4VACoA0XTd8g2PRsNcpzLqi6Usp3Wv84rw+daYSUILJ53V6WzU6ySj0457dEQbdr1SXJr1wacWVlPd2WscqBvnc+6qq7q2Pu8IT2xrfTq2QDe7jqi9RIbqg3GceH5hsnlIG55j47A1G9zlgf6LTo6ZTXLS6s1RPStR5lD0AMaAAXiNOfaa7g/EQqM/yrZkBRBQtJ3B8P8iaRdLtg7fhNMXLzIy5XVfAz2sx3xuvzoJH8OlBUcZUQACSegG5NBOT2lxJMNQTLjvMKUMpDiCnI9VS011KQshZ7DyeFQXFt/tQAs0AXGlbg7b7olcWGmTLdHZNJUogJJ6nb2UyttPgx66mNtXryxFcs2Nvm5Bz45vHHTNbDyP7HVACoAq9SQoM60vN3JaWmQObtVHHZnwIqs0muTRpbbK7U61lmV2Oxv3m5GLHXlls/nJASQAPPfxPgKyRg5PCPT6nVx09W+S57I046XsrkJuK5BbUhoYSrov+0N61eXHGMHm1rtQpual1+RVnQFmK+YKlpH7gdGPvBNV8mJpXi+px2+RcWnT1qtXpRIiQ7/3V+kv4mrxhGPQyXay6/icuCdLhRZrJZlsNvNn9lxORVms9RMLJVvMHgHZOgrI6vmbTIZ+q27t94NK8mJ0I+LamKw8P+CTA0dZIag4mJ2yxuC+rnx7ulWVcUKt8S1NixuwvhwDGudLCMVXO2t4ZO77SR9D6wHl50myvHKOl4br9/wDitfPZ/wBErhrAgHtJhfQ7PGR2XiynJGcevzq1MV1F+L225UMYj9Q9Ax0p5wx6AID16tTBw/cobZ8lvoHzqyhJ9EQ5Jdyumaq0uptTUq8W1bahhSFPJUD7qv5Fj/KQrlB5UsMHIepNLWKapdsvTCoTx/PRxzK5D4KQQPiDUR0dqfqo1Xa+Gohi1+suj/pk9fFDSrf/AFry/sx1n5U70O73GLz4EiBxG0tNWEJuaWSeneEFsH3naqy0tsewK6D7hS08282lxpaVoUMpUk5B99Zxp0TigClvGrbDZllu4XJlt4dWUnmX/ZG9NhRZP2UUlZGPVlKOKWlSrHeZPt7svH8Kb6Hd7ivnwPK5a+0/PYEWJeExg9kOPLaUChPjgEdT8BuapPSXdEh+n1FMJb5847fH4/AkWK+aItTQbt92t6CdlLW6OdftJ3qi0lkekWTfrpaiWZyL5rUdke2ZvFvWfJMpB+dQ6prrFit8feT2pDTyOdlxDiP3kKBFUeUWyZVrpNi/pPmuWjLqHyc94jciEv8AvQTn3710dP5m31ZozWqOeYg+2LGojumgbs8f/LJfIPup+bO9i/0L9XpsZObaeVjuvDEert0un+IqmV3uJx/wJKI2p85icPbKx/WRkq/xiq7qu9j+/wCCds+0EUt+S/HbzqPRrcEHpJt6VMY+BUg++m14b/x2Z/f7yLln80SLpPV0rS03EZ12Ta1HLkVQwcfVGcJV7Dg/wtdRG5c9QhY4P4BdxC4ilSU23TknAWgKfloO4yMhKT4HzPh088ZtNpPzWL+Btt3aID2gwkvBuNZ377cFHJ7Qq7MH7CfSV7VEeeBWue7HMtqErHZZCsQ9U8gKtAWNTfgjuaeb+8rPupz+I/n/ANDMT/Qvv+Txcano2lcM2D5llpwfy5qcx7Whh/oITq7Tn9L4fzWvPs330/KrLeuli/0R6veH1OYUjR/f2AdIXhxwqwmP25cCz9kkE+ypav2v10CdefZZtloUDb2uW3OW9ONoykoBQPYgkffXJs9rrk2LoCmpoevGpHPYLqzIjLOza2W0Lb95GD91aKpadrE0KmrfyspRZ+J8j9Zd2mR5dqkfypp3maRflKbbn3OxorXUj/idWcgP7jzh/gBUekaddIB5Vn6jtPC+6ug981fNc9SefH3rND1kO0Pv5B5En1kRJ2hNW2ltbtlvzs1GN2HFEEjywolJ9+KstTTP244IdU4rhmZ3DtEy1pfiiI+k4dZCCkJP2f2fZ08tq3rpw8md9SONjv0qxAdaXsOrL1CSm1KFotitw4CW+09eR6a/aTjyxWO22it5lyx0ITl04QRjhZcwnmTq2WHj9JYSvf8A+maT6ZD9H38hnkS/UcfkDrKMf0TVqlj67zqfmqj0mh9YfQPJs7SOTp/iZH/U31Do/rwf5k0ebpX1j9/MNly7npCicUDKQ07MjtoP0nnUtLCR7AMmok9JjoCV2TR7exKYiobmS+9Pj6TvZhGfcOlYZNN8I0Jccg1qHXMe1XYWiDb5V0uXLzLZjD6Axnc+eN+lPr0znHdJ4Qudyi9qWSRp/WUK+2ubLYZeZehJJfiu4C07Ej44PwqtunlXJJ8p9yYWKSbKFvim0uGJ/wCTt17jzYVISElKd8daf6E09u5ZF+fxnAQXjWlptVij3dbinmZQBjNtj03fZnpjxz0pMNPOc3D3DJWRjHcQbHr1m4Xhq03K1TLXLeTzMpkjZzYnHh4eqrT0zjHfFpoiNuXhrA3ETRrWoYBlRGwm6MJy2of84D9g/I+Bo02o8uWH0ZFte5ZXUA+GGjU3uSq5XVkmBHXyoaVt2zg6g+pJ6jxO3nW3V6jYtkerE017nlmqan1HA0vbRLnBRBIQyy2BzLPkPCubVVK2WEaZzUFllPZeIDM+7s2u42uba5EgZY7wn0XPIeGP9CnT0rjFyjJNIpG5N4awe+o9cRrPc0WmJBk3O5FPMqPGx6AxkZPs36dKrVp3OO9vCJnaovbjLPbTWsoWoIUx1lh5iTCBL8V4ALT1/A1FunlW0s5T7kwsU0ygZ4ptOwu//k7de5DZT6QkpT784pz0TT27lkX56xnHAc2u4sXa3x58FwLjvo5kKIwfh51jnFwltl1HpprKM40zIYtnFTUCbo6hl15JLK3TygglKhgnzTj4Gt1qctNDaZ4cWyyXFsuGnbgrVCrDCKH0ML71KCfReJCsYOd+hpU42R2bn+xeMovdgENHWXU980V3G3XGFHtLzi0rS4glw77746Z8q1X2VV3bmuRNUZSrwnwS9e2prTsjRjTilLt0JZbccUPHnQokj14Jx6jVdPN2Kz3sm1KG33BbebzpeTqizxnWEXC4rP6M6wQsMb5ycHboT7jWauu3y5NcLuOlKG5J9QyT0rMNPNhhqOjkZbS2nJVhIwMk5J95JNDbbyyEsGZ8Y0lq7aamyATBafIdOMgekhRGPWlKvga6Gi5jOK6/+mfUdYt9C9vt50tI1FZo77CLlcHFnurkdQX2O4OSQdumfcaRXXb5cmnhdxkpR3JMHrFIYtnF2+C5uoYW8kllbpCQQQkjBP1R9xp1ictLHaLjxa8l7aLlp64XHUn9CQyJaGld6mJHoO5zjBz5g/ClThbGMN747F4yi28AXoqz6nvWilwbZcIUa1vrWhxLiCXD05t8dDWu+yqFu6Sy0JrhOVeE+DWdOWduxWSJa2VlxMdGOcjHMSSSceG5Ncy2bsm5GqEdscADxtjsGDBkFlvt+0KO15BzcuemeuK2+Ht5kZ9SlwXmkWGWuHZ7JptHaRnFL5Ugcx5TufM0m6TdyyNikq+DvhWlKNHtBCQkds5sBjxqNU82kU+wW2s2GZGnJ6JDTbqQ1zBK0hQyOh3qlDasWC1vsmecEGGVPT3lNNl1ASELKRzJB6gHwzW3xFtcLoJ0yRryfo1zTUPQBTavYZkaduCJDTbqAyVcq0hQyOh3plLasWClnsszngpGYVNmvKZbLraQELKBzJz1wfCt2vb2pdhOnSLHjYwybVEfLTZeDnKHCkcwTkbZ8qpoW9zROpS2oudAx2WdAoLTLaC4wtSylIHMcHc+dJ1Dbu5L1fhjcJEJRo9sJSAO3XsB7KnW/jMrp/YDaso8/9k="/>
          <p:cNvSpPr/>
          <p:nvPr/>
        </p:nvSpPr>
        <p:spPr>
          <a:xfrm>
            <a:off x="0" y="-673100"/>
            <a:ext cx="952500" cy="8572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aphicFrame>
        <p:nvGraphicFramePr>
          <p:cNvPr id="784" name="Google Shape;784;p64"/>
          <p:cNvGraphicFramePr/>
          <p:nvPr>
            <p:extLst>
              <p:ext uri="{D42A27DB-BD31-4B8C-83A1-F6EECF244321}">
                <p14:modId xmlns:p14="http://schemas.microsoft.com/office/powerpoint/2010/main" val="444452228"/>
              </p:ext>
            </p:extLst>
          </p:nvPr>
        </p:nvGraphicFramePr>
        <p:xfrm>
          <a:off x="152400" y="1752600"/>
          <a:ext cx="8763000" cy="4485660"/>
        </p:xfrm>
        <a:graphic>
          <a:graphicData uri="http://schemas.openxmlformats.org/drawingml/2006/table">
            <a:tbl>
              <a:tblPr firstRow="1" bandRow="1">
                <a:noFill/>
                <a:tableStyleId>{417DCF8F-BE94-46DF-8E6C-2479238B2BDC}</a:tableStyleId>
              </a:tblPr>
              <a:tblGrid>
                <a:gridCol w="13716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6400800">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CA" sz="800"/>
                        <a:t>Date</a:t>
                      </a:r>
                      <a:endParaRPr sz="800"/>
                    </a:p>
                  </a:txBody>
                  <a:tcPr marL="91450" marR="91450" marT="45725" marB="45725"/>
                </a:tc>
                <a:tc>
                  <a:txBody>
                    <a:bodyPr/>
                    <a:lstStyle/>
                    <a:p>
                      <a:pPr marL="0" marR="0" lvl="0" indent="0" algn="l" rtl="0">
                        <a:spcBef>
                          <a:spcPts val="0"/>
                        </a:spcBef>
                        <a:spcAft>
                          <a:spcPts val="0"/>
                        </a:spcAft>
                        <a:buNone/>
                      </a:pPr>
                      <a:r>
                        <a:rPr lang="en-CA" sz="800"/>
                        <a:t>Version</a:t>
                      </a:r>
                      <a:endParaRPr sz="800"/>
                    </a:p>
                  </a:txBody>
                  <a:tcPr marL="91450" marR="91450" marT="45725" marB="45725"/>
                </a:tc>
                <a:tc>
                  <a:txBody>
                    <a:bodyPr/>
                    <a:lstStyle/>
                    <a:p>
                      <a:pPr marL="0" marR="0" lvl="0" indent="0" algn="l" rtl="0">
                        <a:spcBef>
                          <a:spcPts val="0"/>
                        </a:spcBef>
                        <a:spcAft>
                          <a:spcPts val="0"/>
                        </a:spcAft>
                        <a:buNone/>
                      </a:pPr>
                      <a:r>
                        <a:rPr lang="en-CA" sz="800"/>
                        <a:t>Actions</a:t>
                      </a:r>
                      <a:endParaRPr sz="80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CA" sz="800" dirty="0"/>
                        <a:t>2017-07-20</a:t>
                      </a:r>
                      <a:endParaRPr sz="800" dirty="0"/>
                    </a:p>
                  </a:txBody>
                  <a:tcPr marL="91450" marR="91450" marT="45725" marB="45725"/>
                </a:tc>
                <a:tc>
                  <a:txBody>
                    <a:bodyPr/>
                    <a:lstStyle/>
                    <a:p>
                      <a:pPr marL="0" marR="0" lvl="0" indent="0" algn="l" rtl="0">
                        <a:spcBef>
                          <a:spcPts val="0"/>
                        </a:spcBef>
                        <a:spcAft>
                          <a:spcPts val="0"/>
                        </a:spcAft>
                        <a:buNone/>
                      </a:pPr>
                      <a:r>
                        <a:rPr lang="en-CA" sz="800"/>
                        <a:t>2.0</a:t>
                      </a:r>
                      <a:endParaRPr sz="800"/>
                    </a:p>
                  </a:txBody>
                  <a:tcPr marL="91450" marR="91450" marT="45725" marB="45725"/>
                </a:tc>
                <a:tc>
                  <a:txBody>
                    <a:bodyPr/>
                    <a:lstStyle/>
                    <a:p>
                      <a:pPr marL="0" marR="0" lvl="0" indent="0" algn="l" rtl="0">
                        <a:lnSpc>
                          <a:spcPct val="100000"/>
                        </a:lnSpc>
                        <a:spcBef>
                          <a:spcPts val="0"/>
                        </a:spcBef>
                        <a:spcAft>
                          <a:spcPts val="0"/>
                        </a:spcAft>
                        <a:buClr>
                          <a:schemeClr val="dk1"/>
                        </a:buClr>
                        <a:buSzPts val="800"/>
                        <a:buFont typeface="Calibri"/>
                        <a:buNone/>
                      </a:pPr>
                      <a:r>
                        <a:rPr lang="en-CA" sz="800" dirty="0">
                          <a:solidFill>
                            <a:schemeClr val="dk1"/>
                          </a:solidFill>
                          <a:latin typeface="Calibri"/>
                          <a:ea typeface="Calibri"/>
                          <a:cs typeface="Calibri"/>
                          <a:sym typeface="Calibri"/>
                        </a:rPr>
                        <a:t>Slide#49 – changed wording from “</a:t>
                      </a:r>
                      <a:r>
                        <a:rPr lang="en-CA" sz="800" i="1" dirty="0">
                          <a:solidFill>
                            <a:schemeClr val="dk1"/>
                          </a:solidFill>
                          <a:latin typeface="Calibri"/>
                          <a:ea typeface="Calibri"/>
                          <a:cs typeface="Calibri"/>
                          <a:sym typeface="Calibri"/>
                        </a:rPr>
                        <a:t>Mathematically based models are in the early stages of development</a:t>
                      </a:r>
                      <a:r>
                        <a:rPr lang="en-CA" sz="800" dirty="0">
                          <a:solidFill>
                            <a:schemeClr val="dk1"/>
                          </a:solidFill>
                          <a:latin typeface="Calibri"/>
                          <a:ea typeface="Calibri"/>
                          <a:cs typeface="Calibri"/>
                          <a:sym typeface="Calibri"/>
                        </a:rPr>
                        <a:t>” to “</a:t>
                      </a:r>
                      <a:r>
                        <a:rPr lang="en-CA" sz="800" i="1" dirty="0">
                          <a:solidFill>
                            <a:schemeClr val="dk1"/>
                          </a:solidFill>
                          <a:latin typeface="Calibri"/>
                          <a:ea typeface="Calibri"/>
                          <a:cs typeface="Calibri"/>
                          <a:sym typeface="Calibri"/>
                        </a:rPr>
                        <a:t>There are quantitative methods being developed for assessing the strength of association between a latent and an exemplar</a:t>
                      </a:r>
                      <a:r>
                        <a:rPr lang="en-CA" sz="800" dirty="0">
                          <a:solidFill>
                            <a:schemeClr val="dk1"/>
                          </a:solidFill>
                          <a:latin typeface="Calibri"/>
                          <a:ea typeface="Calibri"/>
                          <a:cs typeface="Calibri"/>
                          <a:sym typeface="Calibri"/>
                        </a:rPr>
                        <a:t>.” added “</a:t>
                      </a:r>
                      <a:r>
                        <a:rPr lang="en-CA" sz="800" i="1" dirty="0">
                          <a:solidFill>
                            <a:schemeClr val="dk1"/>
                          </a:solidFill>
                          <a:latin typeface="Calibri"/>
                          <a:ea typeface="Calibri"/>
                          <a:cs typeface="Calibri"/>
                          <a:sym typeface="Calibri"/>
                        </a:rPr>
                        <a:t>For example, the Defence Forensic Science Center (DFSC), US Army have implemented a software application (</a:t>
                      </a:r>
                      <a:r>
                        <a:rPr lang="en-CA" sz="800" i="1" dirty="0" err="1">
                          <a:solidFill>
                            <a:schemeClr val="dk1"/>
                          </a:solidFill>
                          <a:latin typeface="Calibri"/>
                          <a:ea typeface="Calibri"/>
                          <a:cs typeface="Calibri"/>
                          <a:sym typeface="Calibri"/>
                        </a:rPr>
                        <a:t>FRStat</a:t>
                      </a:r>
                      <a:r>
                        <a:rPr lang="en-CA" sz="800" i="1" dirty="0">
                          <a:solidFill>
                            <a:schemeClr val="dk1"/>
                          </a:solidFill>
                          <a:latin typeface="Calibri"/>
                          <a:ea typeface="Calibri"/>
                          <a:cs typeface="Calibri"/>
                          <a:sym typeface="Calibri"/>
                        </a:rPr>
                        <a:t>) to report the statistical strength of friction ridge skin comparisons</a:t>
                      </a:r>
                      <a:r>
                        <a:rPr lang="en-CA" sz="800" dirty="0">
                          <a:solidFill>
                            <a:schemeClr val="dk1"/>
                          </a:solidFill>
                          <a:latin typeface="Calibri"/>
                          <a:ea typeface="Calibri"/>
                          <a:cs typeface="Calibri"/>
                          <a:sym typeface="Calibri"/>
                        </a:rPr>
                        <a:t>.” and the reference “</a:t>
                      </a:r>
                      <a:r>
                        <a:rPr lang="en-CA" sz="800" dirty="0" err="1">
                          <a:solidFill>
                            <a:schemeClr val="dk1"/>
                          </a:solidFill>
                          <a:latin typeface="Calibri"/>
                          <a:ea typeface="Calibri"/>
                          <a:cs typeface="Calibri"/>
                          <a:sym typeface="Calibri"/>
                        </a:rPr>
                        <a:t>Swofford</a:t>
                      </a:r>
                      <a:r>
                        <a:rPr lang="en-CA" sz="800" dirty="0">
                          <a:solidFill>
                            <a:schemeClr val="dk1"/>
                          </a:solidFill>
                          <a:latin typeface="Calibri"/>
                          <a:ea typeface="Calibri"/>
                          <a:cs typeface="Calibri"/>
                          <a:sym typeface="Calibri"/>
                        </a:rPr>
                        <a:t> HJ. Information paper on ‘Modification of Latent Print Technical Reports to Include Statistical Calculations’. Department of the Army, Defense Forensic Science Center, 2017-03-09.”;</a:t>
                      </a:r>
                      <a:endParaRPr dirty="0"/>
                    </a:p>
                    <a:p>
                      <a:pPr marL="0" marR="0" lvl="0" indent="0" algn="l" rtl="0">
                        <a:lnSpc>
                          <a:spcPct val="100000"/>
                        </a:lnSpc>
                        <a:spcBef>
                          <a:spcPts val="0"/>
                        </a:spcBef>
                        <a:spcAft>
                          <a:spcPts val="0"/>
                        </a:spcAft>
                        <a:buClr>
                          <a:schemeClr val="dk1"/>
                        </a:buClr>
                        <a:buSzPts val="800"/>
                        <a:buFont typeface="Calibri"/>
                        <a:buNone/>
                      </a:pPr>
                      <a:endParaRPr sz="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Calibri"/>
                        <a:buNone/>
                      </a:pPr>
                      <a:r>
                        <a:rPr lang="en-CA" sz="800" dirty="0">
                          <a:solidFill>
                            <a:schemeClr val="dk1"/>
                          </a:solidFill>
                          <a:latin typeface="Calibri"/>
                          <a:ea typeface="Calibri"/>
                          <a:cs typeface="Calibri"/>
                          <a:sym typeface="Calibri"/>
                        </a:rPr>
                        <a:t>Additional Slide#50 – Frequently Asked Questions – “</a:t>
                      </a:r>
                      <a:r>
                        <a:rPr lang="en-CA" sz="800" i="1" dirty="0">
                          <a:solidFill>
                            <a:schemeClr val="dk1"/>
                          </a:solidFill>
                          <a:latin typeface="Calibri"/>
                          <a:ea typeface="Calibri"/>
                          <a:cs typeface="Calibri"/>
                          <a:sym typeface="Calibri"/>
                        </a:rPr>
                        <a:t>What are the types of potential errors in your discipline?  False positive error (erroneous identification) – the incorrect determination that two areas of friction ridge impressions originated from the same source.  False negative (erroneous exclusion) – the incorrect determination that two areas of friction ridge impressions did not originate from the same source.”  </a:t>
                      </a:r>
                      <a:r>
                        <a:rPr lang="en-CA" sz="800" dirty="0">
                          <a:solidFill>
                            <a:schemeClr val="dk1"/>
                          </a:solidFill>
                          <a:latin typeface="Calibri"/>
                          <a:ea typeface="Calibri"/>
                          <a:cs typeface="Calibri"/>
                          <a:sym typeface="Calibri"/>
                        </a:rPr>
                        <a:t>Referenced to SWGFAST Document #19 (2013), Standard Terminology of Friction Ridge Examination (Latent/</a:t>
                      </a:r>
                      <a:r>
                        <a:rPr lang="en-CA" sz="800" dirty="0" err="1">
                          <a:solidFill>
                            <a:schemeClr val="dk1"/>
                          </a:solidFill>
                          <a:latin typeface="Calibri"/>
                          <a:ea typeface="Calibri"/>
                          <a:cs typeface="Calibri"/>
                          <a:sym typeface="Calibri"/>
                        </a:rPr>
                        <a:t>Tenprint</a:t>
                      </a:r>
                      <a:r>
                        <a:rPr lang="en-CA" sz="800" dirty="0">
                          <a:solidFill>
                            <a:schemeClr val="dk1"/>
                          </a:solidFill>
                          <a:latin typeface="Calibri"/>
                          <a:ea typeface="Calibri"/>
                          <a:cs typeface="Calibri"/>
                          <a:sym typeface="Calibri"/>
                        </a:rPr>
                        <a:t> Ver. 4.1).”</a:t>
                      </a:r>
                      <a:endParaRPr dirty="0"/>
                    </a:p>
                    <a:p>
                      <a:pPr marL="0" marR="0" lvl="0" indent="0" algn="l" rtl="0">
                        <a:lnSpc>
                          <a:spcPct val="100000"/>
                        </a:lnSpc>
                        <a:spcBef>
                          <a:spcPts val="0"/>
                        </a:spcBef>
                        <a:spcAft>
                          <a:spcPts val="0"/>
                        </a:spcAft>
                        <a:buClr>
                          <a:schemeClr val="dk1"/>
                        </a:buClr>
                        <a:buSzPts val="800"/>
                        <a:buFont typeface="Calibri"/>
                        <a:buNone/>
                      </a:pPr>
                      <a:endParaRPr sz="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Calibri"/>
                        <a:buNone/>
                      </a:pPr>
                      <a:r>
                        <a:rPr lang="en-CA" sz="800" dirty="0">
                          <a:solidFill>
                            <a:schemeClr val="dk1"/>
                          </a:solidFill>
                          <a:latin typeface="Calibri"/>
                          <a:ea typeface="Calibri"/>
                          <a:cs typeface="Calibri"/>
                          <a:sym typeface="Calibri"/>
                        </a:rPr>
                        <a:t>Additional Slide#51 – Frequently Asked Questions – “</a:t>
                      </a:r>
                      <a:r>
                        <a:rPr lang="en-CA" sz="800" i="1" dirty="0">
                          <a:solidFill>
                            <a:schemeClr val="dk1"/>
                          </a:solidFill>
                          <a:latin typeface="Calibri"/>
                          <a:ea typeface="Calibri"/>
                          <a:cs typeface="Calibri"/>
                          <a:sym typeface="Calibri"/>
                        </a:rPr>
                        <a:t>Have errors occurred in your discipline?  Yes. We do not claim a zero error rate.  According to a study published in the Proceedings of the National Academy of Sciences involving mainly US experts the rates of error: False positive rate of 0.1% without verification.  False negative rate of 7.5% without verification.“  </a:t>
                      </a:r>
                      <a:r>
                        <a:rPr lang="en-CA" sz="800" dirty="0">
                          <a:solidFill>
                            <a:schemeClr val="dk1"/>
                          </a:solidFill>
                          <a:latin typeface="Calibri"/>
                          <a:ea typeface="Calibri"/>
                          <a:cs typeface="Calibri"/>
                          <a:sym typeface="Calibri"/>
                        </a:rPr>
                        <a:t>Referenced to </a:t>
                      </a:r>
                      <a:r>
                        <a:rPr lang="en-CA" sz="800" dirty="0" err="1">
                          <a:solidFill>
                            <a:schemeClr val="dk1"/>
                          </a:solidFill>
                          <a:latin typeface="Calibri"/>
                          <a:ea typeface="Calibri"/>
                          <a:cs typeface="Calibri"/>
                          <a:sym typeface="Calibri"/>
                        </a:rPr>
                        <a:t>Ulery</a:t>
                      </a:r>
                      <a:r>
                        <a:rPr lang="en-CA" sz="800" dirty="0">
                          <a:solidFill>
                            <a:schemeClr val="dk1"/>
                          </a:solidFill>
                          <a:latin typeface="Calibri"/>
                          <a:ea typeface="Calibri"/>
                          <a:cs typeface="Calibri"/>
                          <a:sym typeface="Calibri"/>
                        </a:rPr>
                        <a:t>, BT. Hicklin RA, </a:t>
                      </a:r>
                      <a:r>
                        <a:rPr lang="en-CA" sz="800" dirty="0" err="1">
                          <a:solidFill>
                            <a:schemeClr val="dk1"/>
                          </a:solidFill>
                          <a:latin typeface="Calibri"/>
                          <a:ea typeface="Calibri"/>
                          <a:cs typeface="Calibri"/>
                          <a:sym typeface="Calibri"/>
                        </a:rPr>
                        <a:t>Buscaglia</a:t>
                      </a:r>
                      <a:r>
                        <a:rPr lang="en-CA" sz="800" dirty="0">
                          <a:solidFill>
                            <a:schemeClr val="dk1"/>
                          </a:solidFill>
                          <a:latin typeface="Calibri"/>
                          <a:ea typeface="Calibri"/>
                          <a:cs typeface="Calibri"/>
                          <a:sym typeface="Calibri"/>
                        </a:rPr>
                        <a:t> J, Roberts MA. Accuracy and reliability of forensic latent fingerprint decisions. Proceedings of the National Academy of Sciences. 109;2011:7733-8.”</a:t>
                      </a:r>
                      <a:endParaRPr dirty="0"/>
                    </a:p>
                    <a:p>
                      <a:pPr marL="0" marR="0" lvl="0" indent="0" algn="l" rtl="0">
                        <a:spcBef>
                          <a:spcPts val="0"/>
                        </a:spcBef>
                        <a:spcAft>
                          <a:spcPts val="0"/>
                        </a:spcAft>
                        <a:buNone/>
                      </a:pPr>
                      <a:endParaRPr sz="800" dirty="0">
                        <a:solidFill>
                          <a:schemeClr val="dk1"/>
                        </a:solidFill>
                        <a:latin typeface="Calibri"/>
                        <a:ea typeface="Calibri"/>
                        <a:cs typeface="Calibri"/>
                        <a:sym typeface="Calibri"/>
                      </a:endParaRPr>
                    </a:p>
                    <a:p>
                      <a:pPr marL="0" marR="0" lvl="0" indent="0" algn="l" rtl="0">
                        <a:spcBef>
                          <a:spcPts val="0"/>
                        </a:spcBef>
                        <a:spcAft>
                          <a:spcPts val="0"/>
                        </a:spcAft>
                        <a:buNone/>
                      </a:pPr>
                      <a:r>
                        <a:rPr lang="en-CA" sz="800" dirty="0">
                          <a:solidFill>
                            <a:schemeClr val="dk1"/>
                          </a:solidFill>
                          <a:latin typeface="Calibri"/>
                          <a:ea typeface="Calibri"/>
                          <a:cs typeface="Calibri"/>
                          <a:sym typeface="Calibri"/>
                        </a:rPr>
                        <a:t>Additional Slide#52 – Frequently Asked Questions – “</a:t>
                      </a:r>
                      <a:r>
                        <a:rPr lang="en-CA" sz="800" i="1" dirty="0">
                          <a:solidFill>
                            <a:schemeClr val="dk1"/>
                          </a:solidFill>
                          <a:latin typeface="Calibri"/>
                          <a:ea typeface="Calibri"/>
                          <a:cs typeface="Calibri"/>
                          <a:sym typeface="Calibri"/>
                        </a:rPr>
                        <a:t>Are you aware of controversial errors?  Yes.”  </a:t>
                      </a:r>
                      <a:r>
                        <a:rPr lang="en-CA" sz="800" dirty="0">
                          <a:solidFill>
                            <a:schemeClr val="dk1"/>
                          </a:solidFill>
                          <a:latin typeface="Calibri"/>
                          <a:ea typeface="Calibri"/>
                          <a:cs typeface="Calibri"/>
                          <a:sym typeface="Calibri"/>
                        </a:rPr>
                        <a:t>Images of Madrid Bombing and Scottish Criminal Records Office erroneous identifications are shown. </a:t>
                      </a:r>
                      <a:endParaRPr dirty="0"/>
                    </a:p>
                    <a:p>
                      <a:pPr marL="0" marR="0" lvl="0" indent="0" algn="l" rtl="0">
                        <a:spcBef>
                          <a:spcPts val="0"/>
                        </a:spcBef>
                        <a:spcAft>
                          <a:spcPts val="0"/>
                        </a:spcAft>
                        <a:buNone/>
                      </a:pPr>
                      <a:endParaRPr sz="800" dirty="0">
                        <a:solidFill>
                          <a:schemeClr val="dk1"/>
                        </a:solidFill>
                        <a:latin typeface="Calibri"/>
                        <a:ea typeface="Calibri"/>
                        <a:cs typeface="Calibri"/>
                        <a:sym typeface="Calibri"/>
                      </a:endParaRPr>
                    </a:p>
                    <a:p>
                      <a:pPr marL="0" marR="0" lvl="0" indent="0" algn="l" rtl="0">
                        <a:spcBef>
                          <a:spcPts val="0"/>
                        </a:spcBef>
                        <a:spcAft>
                          <a:spcPts val="0"/>
                        </a:spcAft>
                        <a:buNone/>
                      </a:pPr>
                      <a:r>
                        <a:rPr lang="en-CA" sz="800" dirty="0">
                          <a:solidFill>
                            <a:schemeClr val="dk1"/>
                          </a:solidFill>
                          <a:latin typeface="Calibri"/>
                          <a:ea typeface="Calibri"/>
                          <a:cs typeface="Calibri"/>
                          <a:sym typeface="Calibri"/>
                        </a:rPr>
                        <a:t>Slide#53 – changed wording from “</a:t>
                      </a:r>
                      <a:r>
                        <a:rPr lang="en-CA" sz="800" i="1" dirty="0">
                          <a:solidFill>
                            <a:schemeClr val="dk1"/>
                          </a:solidFill>
                          <a:latin typeface="Calibri"/>
                          <a:ea typeface="Calibri"/>
                          <a:cs typeface="Calibri"/>
                          <a:sym typeface="Calibri"/>
                        </a:rPr>
                        <a:t>Certification in fingerprint examination is available through the Canadian Identification Society (CIS) and the International Association for Identification (IAI).</a:t>
                      </a:r>
                      <a:r>
                        <a:rPr lang="en-CA" sz="800" dirty="0">
                          <a:solidFill>
                            <a:schemeClr val="dk1"/>
                          </a:solidFill>
                          <a:latin typeface="Calibri"/>
                          <a:ea typeface="Calibri"/>
                          <a:cs typeface="Calibri"/>
                          <a:sym typeface="Calibri"/>
                        </a:rPr>
                        <a:t>” to “</a:t>
                      </a:r>
                      <a:r>
                        <a:rPr lang="en-CA" sz="800" i="1" dirty="0">
                          <a:solidFill>
                            <a:schemeClr val="dk1"/>
                          </a:solidFill>
                          <a:latin typeface="Calibri"/>
                          <a:ea typeface="Calibri"/>
                          <a:cs typeface="Calibri"/>
                          <a:sym typeface="Calibri"/>
                        </a:rPr>
                        <a:t>Certification in fingerprint examination is available through the Canadian Identification Society (CIS), the International Association for Identification (IAI) and the RCMP</a:t>
                      </a:r>
                      <a:r>
                        <a:rPr lang="en-CA" sz="800" dirty="0">
                          <a:solidFill>
                            <a:schemeClr val="dk1"/>
                          </a:solidFill>
                          <a:latin typeface="Calibri"/>
                          <a:ea typeface="Calibri"/>
                          <a:cs typeface="Calibri"/>
                          <a:sym typeface="Calibri"/>
                        </a:rPr>
                        <a:t>.”  Changed wording from “</a:t>
                      </a:r>
                      <a:r>
                        <a:rPr lang="en-CA" sz="800" i="1" dirty="0">
                          <a:solidFill>
                            <a:schemeClr val="dk1"/>
                          </a:solidFill>
                          <a:latin typeface="Calibri"/>
                          <a:ea typeface="Calibri"/>
                          <a:cs typeface="Calibri"/>
                          <a:sym typeface="Calibri"/>
                        </a:rPr>
                        <a:t>Certification is not mandatory for fingerprint examiners.</a:t>
                      </a:r>
                      <a:r>
                        <a:rPr lang="en-CA" sz="800" dirty="0">
                          <a:solidFill>
                            <a:schemeClr val="dk1"/>
                          </a:solidFill>
                          <a:latin typeface="Calibri"/>
                          <a:ea typeface="Calibri"/>
                          <a:cs typeface="Calibri"/>
                          <a:sym typeface="Calibri"/>
                        </a:rPr>
                        <a:t>” to “</a:t>
                      </a:r>
                      <a:r>
                        <a:rPr lang="en-CA" sz="800" i="1" dirty="0">
                          <a:solidFill>
                            <a:schemeClr val="dk1"/>
                          </a:solidFill>
                          <a:latin typeface="Calibri"/>
                          <a:ea typeface="Calibri"/>
                          <a:cs typeface="Calibri"/>
                          <a:sym typeface="Calibri"/>
                        </a:rPr>
                        <a:t>Certification is not mandatory outside of the RCMP and Ontario-based Police Services</a:t>
                      </a:r>
                      <a:r>
                        <a:rPr lang="en-CA" sz="800" dirty="0">
                          <a:solidFill>
                            <a:schemeClr val="dk1"/>
                          </a:solidFill>
                          <a:latin typeface="Calibri"/>
                          <a:ea typeface="Calibri"/>
                          <a:cs typeface="Calibri"/>
                          <a:sym typeface="Calibri"/>
                        </a:rPr>
                        <a:t>.”  Added “The Ontario Police College has a 3-year certification process for Forensic Investigators.”</a:t>
                      </a:r>
                      <a:endParaRPr dirty="0"/>
                    </a:p>
                    <a:p>
                      <a:pPr marL="0" marR="0" lvl="0" indent="0" algn="l" rtl="0">
                        <a:spcBef>
                          <a:spcPts val="0"/>
                        </a:spcBef>
                        <a:spcAft>
                          <a:spcPts val="0"/>
                        </a:spcAft>
                        <a:buNone/>
                      </a:pPr>
                      <a:endParaRPr sz="800" dirty="0">
                        <a:solidFill>
                          <a:schemeClr val="dk1"/>
                        </a:solidFill>
                        <a:latin typeface="Calibri"/>
                        <a:ea typeface="Calibri"/>
                        <a:cs typeface="Calibri"/>
                        <a:sym typeface="Calibri"/>
                      </a:endParaRPr>
                    </a:p>
                    <a:p>
                      <a:pPr marL="0" marR="0" lvl="0" indent="0" algn="l" rtl="0">
                        <a:spcBef>
                          <a:spcPts val="0"/>
                        </a:spcBef>
                        <a:spcAft>
                          <a:spcPts val="0"/>
                        </a:spcAft>
                        <a:buNone/>
                      </a:pPr>
                      <a:r>
                        <a:rPr lang="en-CA" sz="800" dirty="0">
                          <a:solidFill>
                            <a:schemeClr val="dk1"/>
                          </a:solidFill>
                          <a:latin typeface="Calibri"/>
                          <a:ea typeface="Calibri"/>
                          <a:cs typeface="Calibri"/>
                          <a:sym typeface="Calibri"/>
                        </a:rPr>
                        <a:t>Slide#54 – added “Ontario Forensic Investigators Association (ON) and ``Association Québécoise de </a:t>
                      </a:r>
                      <a:r>
                        <a:rPr lang="en-CA" sz="800" dirty="0" err="1">
                          <a:solidFill>
                            <a:schemeClr val="dk1"/>
                          </a:solidFill>
                          <a:latin typeface="Calibri"/>
                          <a:ea typeface="Calibri"/>
                          <a:cs typeface="Calibri"/>
                          <a:sym typeface="Calibri"/>
                        </a:rPr>
                        <a:t>Criminalistique</a:t>
                      </a:r>
                      <a:r>
                        <a:rPr lang="en-CA" sz="800" dirty="0">
                          <a:solidFill>
                            <a:schemeClr val="dk1"/>
                          </a:solidFill>
                          <a:latin typeface="Calibri"/>
                          <a:ea typeface="Calibri"/>
                          <a:cs typeface="Calibri"/>
                          <a:sym typeface="Calibri"/>
                        </a:rPr>
                        <a:t> (QC).”  As of April 2017,  The Fingerprint Society is now the Fingerprint Division of The Chartered Society of Forensic Sciences (CSFS) and the slide was changed to reflect this.</a:t>
                      </a:r>
                      <a:endParaRPr sz="800" dirty="0">
                        <a:solidFill>
                          <a:schemeClr val="dk1"/>
                        </a:solidFill>
                        <a:latin typeface="Calibri"/>
                        <a:ea typeface="Calibri"/>
                        <a:cs typeface="Calibri"/>
                        <a:sym typeface="Calibri"/>
                      </a:endParaRPr>
                    </a:p>
                    <a:p>
                      <a:pPr marL="0" marR="0" lvl="0" indent="0" algn="l" rtl="0">
                        <a:spcBef>
                          <a:spcPts val="0"/>
                        </a:spcBef>
                        <a:spcAft>
                          <a:spcPts val="0"/>
                        </a:spcAft>
                        <a:buNone/>
                      </a:pPr>
                      <a:endParaRPr sz="800" dirty="0">
                        <a:solidFill>
                          <a:schemeClr val="dk1"/>
                        </a:solidFill>
                        <a:latin typeface="Calibri"/>
                        <a:ea typeface="Calibri"/>
                        <a:cs typeface="Calibri"/>
                        <a:sym typeface="Calibri"/>
                      </a:endParaRPr>
                    </a:p>
                    <a:p>
                      <a:pPr marL="0" marR="0" lvl="0" indent="0" algn="l" rtl="0">
                        <a:spcBef>
                          <a:spcPts val="0"/>
                        </a:spcBef>
                        <a:spcAft>
                          <a:spcPts val="0"/>
                        </a:spcAft>
                        <a:buNone/>
                      </a:pPr>
                      <a:r>
                        <a:rPr lang="en-CA" sz="800" dirty="0">
                          <a:solidFill>
                            <a:schemeClr val="dk1"/>
                          </a:solidFill>
                          <a:latin typeface="Calibri"/>
                          <a:ea typeface="Calibri"/>
                          <a:cs typeface="Calibri"/>
                          <a:sym typeface="Calibri"/>
                        </a:rPr>
                        <a:t>Slide#55 – added wording under SWGFAST “</a:t>
                      </a:r>
                      <a:r>
                        <a:rPr lang="en-CA" sz="800" i="1" dirty="0">
                          <a:solidFill>
                            <a:schemeClr val="dk1"/>
                          </a:solidFill>
                          <a:latin typeface="Calibri"/>
                          <a:ea typeface="Calibri"/>
                          <a:cs typeface="Calibri"/>
                          <a:sym typeface="Calibri"/>
                        </a:rPr>
                        <a:t>Replaced by the Organizational of Scientific Area Committees (OSAC) Friction Ridge Subcommittee in 2014</a:t>
                      </a:r>
                      <a:r>
                        <a:rPr lang="en-CA" sz="800" dirty="0">
                          <a:solidFill>
                            <a:schemeClr val="dk1"/>
                          </a:solidFill>
                          <a:latin typeface="Calibri"/>
                          <a:ea typeface="Calibri"/>
                          <a:cs typeface="Calibri"/>
                          <a:sym typeface="Calibri"/>
                        </a:rPr>
                        <a:t>.” Added wording under </a:t>
                      </a:r>
                      <a:r>
                        <a:rPr lang="en-CA" sz="800" dirty="0" err="1">
                          <a:solidFill>
                            <a:schemeClr val="dk1"/>
                          </a:solidFill>
                          <a:latin typeface="Calibri"/>
                          <a:ea typeface="Calibri"/>
                          <a:cs typeface="Calibri"/>
                          <a:sym typeface="Calibri"/>
                        </a:rPr>
                        <a:t>CanFRWG</a:t>
                      </a:r>
                      <a:r>
                        <a:rPr lang="en-CA" sz="800" dirty="0">
                          <a:solidFill>
                            <a:schemeClr val="dk1"/>
                          </a:solidFill>
                          <a:latin typeface="Calibri"/>
                          <a:ea typeface="Calibri"/>
                          <a:cs typeface="Calibri"/>
                          <a:sym typeface="Calibri"/>
                        </a:rPr>
                        <a:t> “</a:t>
                      </a:r>
                      <a:r>
                        <a:rPr lang="en-CA" sz="800" i="1" dirty="0">
                          <a:solidFill>
                            <a:schemeClr val="dk1"/>
                          </a:solidFill>
                          <a:latin typeface="Calibri"/>
                          <a:ea typeface="Calibri"/>
                          <a:cs typeface="Calibri"/>
                          <a:sym typeface="Calibri"/>
                        </a:rPr>
                        <a:t>RCMP ‘E’ Division; OPP; SQ; Edmonton PS; Ottawa PS; and, York Regional PS</a:t>
                      </a:r>
                      <a:r>
                        <a:rPr lang="en-CA" sz="800" dirty="0">
                          <a:solidFill>
                            <a:schemeClr val="dk1"/>
                          </a:solidFill>
                          <a:latin typeface="Calibri"/>
                          <a:ea typeface="Calibri"/>
                          <a:cs typeface="Calibri"/>
                          <a:sym typeface="Calibri"/>
                        </a:rPr>
                        <a:t>.”</a:t>
                      </a:r>
                      <a:endParaRPr dirty="0"/>
                    </a:p>
                    <a:p>
                      <a:pPr marL="0" marR="0" lvl="0" indent="0" algn="l" rtl="0">
                        <a:spcBef>
                          <a:spcPts val="0"/>
                        </a:spcBef>
                        <a:spcAft>
                          <a:spcPts val="0"/>
                        </a:spcAft>
                        <a:buNone/>
                      </a:pPr>
                      <a:endParaRPr sz="800" dirty="0">
                        <a:solidFill>
                          <a:schemeClr val="dk1"/>
                        </a:solidFill>
                        <a:latin typeface="Calibri"/>
                        <a:ea typeface="Calibri"/>
                        <a:cs typeface="Calibri"/>
                        <a:sym typeface="Calibri"/>
                      </a:endParaRPr>
                    </a:p>
                    <a:p>
                      <a:pPr marL="0" marR="0" lvl="0" indent="0" algn="l" rtl="0">
                        <a:spcBef>
                          <a:spcPts val="0"/>
                        </a:spcBef>
                        <a:spcAft>
                          <a:spcPts val="0"/>
                        </a:spcAft>
                        <a:buNone/>
                      </a:pPr>
                      <a:r>
                        <a:rPr lang="en-CA" sz="800" dirty="0">
                          <a:solidFill>
                            <a:schemeClr val="dk1"/>
                          </a:solidFill>
                          <a:latin typeface="Calibri"/>
                          <a:ea typeface="Calibri"/>
                          <a:cs typeface="Calibri"/>
                          <a:sym typeface="Calibri"/>
                        </a:rPr>
                        <a:t>Slide#56 – added Police shield for SQ and York Regional to contributors.</a:t>
                      </a:r>
                      <a:endParaRPr dirty="0"/>
                    </a:p>
                    <a:p>
                      <a:pPr marL="0" marR="0" lvl="0" indent="0" algn="l" rtl="0">
                        <a:spcBef>
                          <a:spcPts val="0"/>
                        </a:spcBef>
                        <a:spcAft>
                          <a:spcPts val="0"/>
                        </a:spcAft>
                        <a:buNone/>
                      </a:pPr>
                      <a:endParaRPr sz="800" dirty="0">
                        <a:solidFill>
                          <a:schemeClr val="dk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bl>
          </a:graphicData>
        </a:graphic>
      </p:graphicFrame>
      <p:sp>
        <p:nvSpPr>
          <p:cNvPr id="786" name="Google Shape;786;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58</a:t>
            </a:fld>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84150"/>
            <a:ext cx="3790476" cy="914286"/>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65"/>
          <p:cNvSpPr txBox="1">
            <a:spLocks noGrp="1"/>
          </p:cNvSpPr>
          <p:nvPr>
            <p:ph type="body" idx="1"/>
          </p:nvPr>
        </p:nvSpPr>
        <p:spPr>
          <a:xfrm>
            <a:off x="457200" y="1167312"/>
            <a:ext cx="8229600" cy="5187452"/>
          </a:xfrm>
          <a:prstGeom prst="rect">
            <a:avLst/>
          </a:prstGeom>
          <a:noFill/>
          <a:ln>
            <a:noFill/>
          </a:ln>
        </p:spPr>
        <p:txBody>
          <a:bodyPr spcFirstLastPara="1" wrap="square" lIns="91425" tIns="45700" rIns="91425" bIns="45700" anchor="t" anchorCtr="0">
            <a:noAutofit/>
          </a:bodyPr>
          <a:lstStyle/>
          <a:p>
            <a:pPr marL="342900" marR="0" lvl="0" indent="-342900" algn="ctr" rtl="0">
              <a:spcBef>
                <a:spcPts val="0"/>
              </a:spcBef>
              <a:spcAft>
                <a:spcPts val="0"/>
              </a:spcAft>
              <a:buClr>
                <a:srgbClr val="0000FF"/>
              </a:buClr>
              <a:buSzPts val="3200"/>
              <a:buFont typeface="Arial"/>
              <a:buNone/>
            </a:pPr>
            <a:r>
              <a:rPr lang="en-CA" sz="3200" b="0" i="0" u="none" strike="noStrike" cap="none">
                <a:solidFill>
                  <a:srgbClr val="0000FF"/>
                </a:solidFill>
                <a:latin typeface="Calibri"/>
                <a:ea typeface="Calibri"/>
                <a:cs typeface="Calibri"/>
                <a:sym typeface="Calibri"/>
              </a:rPr>
              <a:t>Record of Amendments continued</a:t>
            </a:r>
            <a:endParaRPr sz="3200" b="0" i="0" u="none" strike="noStrike" cap="none">
              <a:solidFill>
                <a:srgbClr val="0000FF"/>
              </a:solidFill>
              <a:latin typeface="Calibri"/>
              <a:ea typeface="Calibri"/>
              <a:cs typeface="Calibri"/>
              <a:sym typeface="Calibri"/>
            </a:endParaRPr>
          </a:p>
        </p:txBody>
      </p:sp>
      <p:sp>
        <p:nvSpPr>
          <p:cNvPr id="794" name="Google Shape;794;p65" descr="data:image/jpeg;base64,/9j/4AAQSkZJRgABAQAAAQABAAD/2wCEAAkGBwgHBgkIBwgKCgkLDRYPDQwMDRsUFRAWIB0iIiAdHx8kKDQsJCYxJx8fLT0tMTU3Ojo6Iys/RD84QzQ5OjcBCgoKDQwNGg8PGjclHyU3Nzc3Nzc3Nzc3Nzc3Nzc3Nzc3Nzc3Nzc3Nzc3Nzc3Nzc3Nzc3Nzc3Nzc3Nzc3Nzc3N//AABEIAHoAZQMBIgACEQEDEQH/xAAcAAACAwEBAQEAAAAAAAAAAAAFBgAEBwMBAgj/xAA8EAACAQIFAgQEBAMGBwEAAAABAgMEEQAFEiExBhMiQVFhFDJxkQcjQoFSYqEVJIKSscFDRFOissLhM//EABkBAAIDAQAAAAAAAAAAAAAAAAMEAAEFAv/EACgRAAICAQMCBgMBAQAAAAAAAAECAAMRBCExEiITMkFhobFRgZHwcf/aAAwDAQACEQMRAD8A3HExMTEkkxMTHzIbITYm29hziSTnLUww7SOFPNr729ccmq6eSOTtzxnSmo2bgWvfCxNU0jGoqM1rYoafjVJKCG2tsPO9223FhxvgFX5/lMUQbK8yD31KY3RxyACRfa9uOALcHAmtAEKlNj7qplrpOmlh6jjeSeIhIzGQjkklgWGr0NgG/f6YezXUqsVM6agbWDAm++39D9sZfHJV5XKayprAzQv24i8YUbu4ueNXhQ8WwVoM06bcQR1GboZgigOysFWy6R4ja221xbAqXwMGdtS7bqMiaFHIko1RsGHqpuMfeFvJJ2jr3gSQPE41KQ4a9hbb2AXnnxC++GMcYZUhhkRcjE9xMTExckmJiYmJJJiYmPMSSe4+JAHQo24YWO/lgPmnUWX0q1sLVJSpp0+TSdTEgEaB+o7jYYWYK6unjoa5quSrki0SRKxVAQR4gbCxJUkXOBWXKnM7VC3EWPxLyqpirnqEDMscfcIJuSCDc3sANkG3P13sq1VGIMuhlM8UVUEZpVM4OoHSYwtr+Ignb2+mHb8R8yXMcsoqtWkgqYH/ADY4pmChZNQjuQAGPh48tXvgXlXTU6mmy58vgkyuWQM1RoDEG3lqvqPla2FrUy+00qdZbVSBnaU+oZ5p6KgiOY0pUle/IXCgOCy6mNhpsdV+dycCa+gkQ0nwf54lURuVcEmYAs4A50gcG29tsNSdPVte1XRVtPSNHl0bfBQpHGzi7bBlF9AItfYC/OF3OaDMKeYZhPTLR1Up7CxwG2tfIjmxIIG2KesqwBl6fWuvanvNT/DrKpKTLEedwwVmVWVtrrdfTfcub/zcbYdVO2E6ozR4cuTKqEmV+00EtQ0ml0kFgzceInVcHzN8VqXNnyqsy6Kor5VoTIYli0ghV0tbUbXsLDcnYc4OLEQiuZzBnJcx8xMUcuzWjzJ51opu6IWCs4B0m/oeCPcYvYYgpMTExMSSTA7PK+bLqB6mCFJWVlBV5NAAJAJvY8XwQbjCB1O8rZhV5fmtVOcvkKyoGCiPSeF1AalswO9xwN8cWP0LmdKMnErVgrWqJ60dgzVBLyRMxKRkLZSptfYAAja/titQV6ExxCnlRCQsRSM6LGw54Fm1C3sMSLNKaGCLXPI6lGCMyXeQCwtYDduDxuDf1wJ6pzunyygjp6ZAUQR6I0OnUbAqotwLWJPptycZYV7GxjcxrZRLGYz0FIaV4u2sMAZA+5N7j5NILMb34482Bxzqep6uQCRqd+1SlYo55ZRf5tDW0ksCrWB1SX3vvhGoMxaaWZszdy1T2wJo3KCFRfwgAGyWbdQPIHnDC+Z5WEaaOSSrrG1AIsckSMzEXJUFbXIXct5fKDjVGltqwpB/3vFfFrbJEJrnecOctYOJUrxYxvNUARKQCdTd1g3NrEC/OPgdRmpy1cvr6f4NJGDrCCrK2o2BtEAbEjzR/X3wu0dVUU1Uaiqog1PMyl41DjtaWKjQA4IswHmePa+CNTmuWRETUlW7si3EcsTFr7jwvpHiALCzXG9w1xi3osTYb/8AJQtQ87Rny6Wkjo4pHCiamhLntb6ltuVtsw9x5+hx9fGPLVRrFTeMHSonUprUqS1rjbcAXseB64zOkzepo6hmmeR6aZiWTkobW1L6bbEfqGxxplJnFHVUkNdMVMisU1IuoKStyb+SkC9z+/GENVpbNO3eM5jFVi2L2wrl1bX5OZJY0hqnqdAdJJWQB72AXY7bgW9r4fgdsZVVVGX1vZSpqWVAGeO11DMCVufU31FR52vbDn0jUV1atTV1c87xl+3EkyIpFr3YBQLXuBY7+HBdLYcdLTi1fWMeJiYmG4GfLmw5tjOXmEOcZjST9+QxuFFXKS6yjSGAJubW1Wtt6jzw+5nRxZhQT0k6B45lKkH+n9cZvS0lTPSQJJLTRxoCr/DpZJG3BBXjTe/+1sKas9uDDUjfMsdyngq66rD/AJ0UKmaP+AAE3/cW+wwg1VLDUx96rp6xotbBJaaIMkLA3a5P8xIt6KvFhhwrKIU/TcsUsUayJGwYxk732vfY7i1xhZo6I9mmrZoog0sscZZJJddmmGzbhCLM3lzt74DpmCHqBhLPLiBMkozVShDHK3bFyEUkr77XtY+xHrbDnQ5Ch7IZSshDeBAAFJ8wRewsA1vUAgD5SOyitqMwVYosu6aLJsfiKQ9x7bX9Cf3GC02Z5hQU9qSmygvCdPbXLjGEB/h8fB+lsPa283NhXwYDT0+GN1zL1VkMSRSuODu4Taw1Oxte/Bct/hHpbC/mWQqqAQxs69sCyobi2wUAXYAckbXPLb7XpOpc702WPJZWtZo1p223t5tY+9r8+lie08lXWgkUuQzyRL/zGXGy+19Zt67fbClHXSQWt+4xaocYCRDoVjWvZWihdgrCP4kXjQ3G7i/AF/Xe3OGPpKZabOUgUxvDKloTGGC6SL3AKjbUj22t4gMcaivlqKlqf4PJ0aJO4Hy6ApqYSJYauSN/IYkjxv1HRtFIJS7KsrgyGRvzI7XZgtxY7WAtv64b1lwuP6gdPX4YwY60nw0L1XakDH4hnlY/oY/pH3/1wX6Mk+JzOumX4iCOMKBDISolLfr0k7fLYbD9/ILPl2uuppo0ihEKH8xR4weBpFrbAtv74sZJl0lTnGXU9eKSYU8ZlZipLtosAQT/ADEG39fI52nIFghbB2zRRiY8AtiY1IrOVVAlTTyQTAmORSjgMVJBFjuNx+2M6rJFoq6pSmr0myyBkjUJD3GViQNGoHcg+x+4ONJY7Yzap+Aps1m+LpqahnkmMkEEqqrKPUHzuQW8PBOFdVjo3ELT5pTqZKrMKSqjpYPyu28TLrBMjHgpb02O9r6h6YUKCFmarSmglE5OsP249A31qzEjULFwDv8Ao/lIw9TVFJQiRwgVpiXCpxI4Hl5XO3198LGeUkSVjTNBqRwWemcH5h4j4QfFY3YAchnAwrQ2DjG0OwyJWpsqp6qWombN6eg7jd2mWZX3Rtzdhstm1KfpghBQdQRBbfCVVLp0ipNVG0QB89dwbD7/AGGBq5lmFDSGXL8wuWgWolaPTGArMQdNtgpASw5Y8eYxx/tlJgstTl2WVEw377wWLehYKQp+2NVFSxO8ZxF+qwHthqmpwzr8FnWRT1bbmIyOncO58DN4T/hsMcavK8wuBnma0mXRfoiSQOzH+WOO5P32wPm6grZfDVVVPVx2FqaWBGjI9AoHhtbyt/vj5XP6igV5MppKSgdra5qeG7gXA+Zy1hv5fTHSV0HuAkLXY5njUlLTSy9urSqpHKrG/akQsq+JvDzsQq7fzemLNDLNmXUkMsSrMIrWEc5dNvETuo079u4tjyqmJWSSoiiqKmQ6QszsVYW1KykMAyEHUWO6kk73tgr07HHl1KKmW8veYCWbyRSeSfUnkeQtfjGfc/J9YZPeFPjpKdmhrVKyx795V1K9z4bLyNueLW9xg30pTR1VfKcxq0lraWXXBCg7WlbW12vdgbkckfvwL15fpkqXMAjnQF3mIGteBcHywY6LWmNfPNRUkT08kQCVcKgKtjul/O53uL8WPAuHS4NnEluemOQxMQYmNOKzM+v+rKmnzFMlo2eFpZEiZ1YpoDG2okb+ewFrDc3vbBLrCPMUroqlkjjpo3WCF4lDsyvYHVfe99wALWB3udrP4h9MwZtlklbFRJPXU6XUAlXdBvpVh5jkXuPK2+FqL8TclzKnjTPaFgUbUGK30ta2pSL77nfw8nFPWGQ9IPvIrFW3lp8sVWab4mRZzMJWkAFiQALEDa1hb1sTj6zd6YUh+ICENtHcEkScra2978W3x5lyWpmqDLUyKxZ078uohL7bLtx6XxyWI5lOZrzLRtEVPisJTcEELvta/wA32xjEENueI96RczTpiqqaAaJ1hlkImftxERyPY21oPEpF7Ei4vclRhZXLM5oSBJQSTwO4USU1pk1E+RW/n5G2NVpY1p4Vh7s04X5WkFyN+L2HGB8jVsWZVNSIaWSFIwImUaJt+QS2x49uf2w9pdXYOzkTjwQzjHMT8ygIoVNNRV9RNTgd4aGvEdxpItvtbceWOWR5Vna1zy1FPFTiWMpoqPExUkf8EXZhtwbD3G2GLLs3qXrbJTg98ggGQKE2tv8AbjfnBjJ4qqFKiOsjpFUSExpTRkWB38V+Tv6Y7suNdRCjn8wltA2OdoIjypMulpp6sRNSMdEwkjuQoBIvp8KJcDwgEXNySd8MVRGKikMKy9nurYFLXC+w+lx++Piejjq545JJp7R7rGPCoPrxe/vfHCheSnKUdWZO9IzFXZy4k89mG4sP4vufPNZi2/rKAnlVT/AQVFXTSOLoutHUPcg2BJO9hff2GL2byZpkPQ8s0iRRtRyxNBrOl5QWAbVoPzHUTcG99zgZmNdl+R1XxWcGrno5E0rAZSyGQngru1rcbEbm9sDcx6nqOu5qfprLKFIqeWRTdrgIqb6iAQSo228PkMaOjqJHURmLXMM4j30B1HN1Fls0k0JDQsFLE3uSL2vYXI+g5GJg7k2V0uT5fFQ0MYjhiG1gBqPmT7k49wzt6QW/rLMkqRprkZVUcljYDGBdddNzRdT1rZRTPPRSkTI8S+BCwuy6uOQT9CMFOu67qalzmSnq62npIzvA4qEjMi25BYhrXvsLf74SquJqg6q3N6WU83ed5j/2g/64PSWU5DD5M4YdWxE5xQT5dKHNfDQup1aY5dbA8/Klx98aX0RlecP0tLmVIPjTVTPNH8RKVd7HSTpOwuVJ+bzxmkGX086j4c1lWDezQQrHHtufExPp6Ya6av6ogyeny2OpjyrLlHYjMjsXuW06SUAsdR87cjA9SEfzH4x8cw6ZA2jtQtLLSRyySiSVxuVUqo9gDwPrgfnuYfAzU9PTlTLMT3C99KIATqNvPyA874W0GaViR08ud1MUAJQiihWIBVl7JW5udQa219x54DSUGWzZpXy5tWTViLSRTpMJhrc2AIAsN7E2U8W388Z1Wnw+c/wRjxCOI3VAocuhFTlksclSqEhCzfmD9Qbbk2v63t64PUEqVVKlRGbs3z+zeYP04xmzZFkr0svwjxPMIWMGuoAM3gQqx3sp1lxbbYcbXxagyqaihpVy6uzBWnMIdKKYMEkMd9ZuOCSFtsNjza2C3Vh1ABx+p01rNH+Va9q6ngy1EnMty0Mm2lQRdg19rXG32wq9fUMmV5uxr82qMukrqcCNodUsLKpsVIADKbkEEA84qNW9QDM6iClzeOVcuQTColTQzfMCAU5Ftz/8xx6mlzXPDB/b9NVPJRoSGo3jfSr+qkAn5T9jiaetKyOqAcs3EX/7FqJZDJRVFJmDEfNBUrr/AHVyrftbGn/hDl0GVRVlXmZjpq+Z+zGkxCt2wASRf1b/AMRjLZMtohIYRmccMg37VbA8TD6mxGLVPltbAv8AdK+j08fk16KPsSMab2dS9PUAPcERbo7s4n6ZB2xMZR0VlnWkmXPJBmEUNMWHaLyhtfqRZWFuNxzviYTJIMIAPzGP8WMkjzTpOeoC/wB4oP7xGw5sPnH+W/7gemMxXM8hjH/5UtgISY4qYMZCAusfKAAfGOfQ/Te8wVWoahWAKmJgQRztjPZSadYDAe0WiUto8Nzfk2xbsCoDfci5ycRWlnzPNqYQQ5DLolGmR6kCFZNSlW5te6kC4/hBxej6O6nzVXNXPDTxSabpBGzlgCCty2kbW2Nz/U41eghiSljdIkViN2CgE4u4pFUDtGPn7kLE8mZdD+FZnZ3zHMKqYSPrdWmsGb1Khefe+CMP4U5GqkNGCb7HVIf/AHxoIx7jvf8AJ/s5iG/4X5FIArQxgA38KMD/AEfFGq/CTKJAxgdoiSbaGYW/zFsaVjw4gyOCf7JMjqPw2zilLtQZpI+r/q2luONybEbEjYHYkfUVX5Z1bQU9WlVQ08xqUKSywEo5Hi31EDgsTsPbG4Y+X3G+KIB8wBlgkcHEwJ83jaeojzulkg7xXRHURflgqh8R87lwl7C1l+uOVLlGW55VZRQ0gpRU1MqJUNTMQdPjLEDa3hUHgbkY1rqyngRUCwxqGtqsg33GBPSdJTRZzlskVPCjmGUllQAn98WvSDldv3tISSMGPtNDHBAkUKKkaKFRVFgoHAGJjriYqVP/2Q=="/>
          <p:cNvSpPr/>
          <p:nvPr/>
        </p:nvSpPr>
        <p:spPr>
          <a:xfrm>
            <a:off x="0" y="-817563"/>
            <a:ext cx="962025" cy="116205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795" name="Google Shape;795;p65" descr="data:image/jpeg;base64,/9j/4AAQSkZJRgABAQAAAQABAAD/2wCEAAkGBwgHBgkIBwgKCgkLDRYPDQwMDRsUFRAWIB0iIiAdHx8kKDQsJCYxJx8fLT0tMTU3Ojo6Iys/RD84QzQ5OjcBCgoKDQwNGg8PGjclHyU3Nzc3Nzc3Nzc3Nzc3Nzc3Nzc3Nzc3Nzc3Nzc3Nzc3Nzc3Nzc3Nzc3Nzc3Nzc3Nzc3N//AABEIAFoAZAMBEQACEQEDEQH/xAAbAAABBQEBAAAAAAAAAAAAAAAGAAEEBQcCA//EAEUQAAEDAwIDBAYFCAgHAAAAAAECAwQABREGIQcSMRMUQVEiYXGBkcEyYnKh0RYjJDNCUrGyFXOSs8Lh8PE0Q0RTY6Kj/8QAGgEAAgMBAQAAAAAAAAAAAAAAAAMBAgQFBv/EADIRAAICAQMCAggGAgMAAAAAAAABAgMRBBIhMUEFExQiMlFhkbHwM0JScYHBI6Fi4fH/2gAMAwEAAhEDEQA/ANxoAVACoAVADE4FAFbcrxGh26XMS4hzuwIUAc4X0CT78VVySTY+rTzssjDHX6A3w4vBfiyocpYLjSi8FE9Qokq/9ifjSqZ5WGdHxbTqM42RXD4+QZR5DUplL0dxLjSvorScg09PJyZRlB7ZLDPWgqKgBUAKgBUAKgBUAKgCPPecYiPuspCnG21KSD0JAzUPoXrSlNJ9Ctseo4F6i9qy4G3EjLjKzhSPxHrqsZqSNGp0Vunlh8r3mTXWSJVymvtKPZvvKV9oZOPxrJJ5bPVUVuFUYy6pEYEpBCSRzDBA8R5Gq5G4NS0Tc4zekmFyH22xHK0OFSgOX0iR8RitdclsPL+I0zerais5x9Cx09fUXxctyO0UxmVhDa1bFe2SceA6VaEtwjVaV6dRUnyy5q5kFQAqAFQAqAOSsA48aAOqAOVALSQRkEYIoAwRbPZqLKwCWyUknzG1c/B7pS3esu4qAFQAxSCc43oJyzUuGrfJp4uY/WPrPwwPlWqn2Ty/i0s6jHuSCvNOOYMVgDJ2FADg5FAD0AKgAF4huy7bOt9zgPKaWUqaUodDjcAjxH0qRa3Fpo7Xhca7oTpsWe/9EZvX6nrc8zKYW3KLZDbzGOXmxscHcffUK/jDGS8I22KUHmPuZY6X1qxNQiLdFJYlDYOHZDn4GrQtT4Zn1nhkq8zq5j9AAvCOS8TkjoJC/wCY1nl1Z3tO80wfwRDqo4VACoA0XTd8g2PRsNcpzLqi6Usp3Wv84rw+daYSUILJ53V6WzU6ySj0457dEQbdr1SXJr1wacWVlPd2WscqBvnc+6qq7q2Pu8IT2xrfTq2QDe7jqi9RIbqg3GceH5hsnlIG55j47A1G9zlgf6LTo6ZTXLS6s1RPStR5lD0AMaAAXiNOfaa7g/EQqM/yrZkBRBQtJ3B8P8iaRdLtg7fhNMXLzIy5XVfAz2sx3xuvzoJH8OlBUcZUQACSegG5NBOT2lxJMNQTLjvMKUMpDiCnI9VS011KQshZ7DyeFQXFt/tQAs0AXGlbg7b7olcWGmTLdHZNJUogJJ6nb2UyttPgx66mNtXryxFcs2Nvm5Bz45vHHTNbDyP7HVACoAq9SQoM60vN3JaWmQObtVHHZnwIqs0muTRpbbK7U61lmV2Oxv3m5GLHXlls/nJASQAPPfxPgKyRg5PCPT6nVx09W+S57I046XsrkJuK5BbUhoYSrov+0N61eXHGMHm1rtQpual1+RVnQFmK+YKlpH7gdGPvBNV8mJpXi+px2+RcWnT1qtXpRIiQ7/3V+kv4mrxhGPQyXay6/icuCdLhRZrJZlsNvNn9lxORVms9RMLJVvMHgHZOgrI6vmbTIZ+q27t94NK8mJ0I+LamKw8P+CTA0dZIag4mJ2yxuC+rnx7ulWVcUKt8S1NixuwvhwDGudLCMVXO2t4ZO77SR9D6wHl50myvHKOl4br9/wDitfPZ/wBErhrAgHtJhfQ7PGR2XiynJGcevzq1MV1F+L225UMYj9Q9Ax0p5wx6AID16tTBw/cobZ8lvoHzqyhJ9EQ5Jdyumaq0uptTUq8W1bahhSFPJUD7qv5Fj/KQrlB5UsMHIepNLWKapdsvTCoTx/PRxzK5D4KQQPiDUR0dqfqo1Xa+Gohi1+suj/pk9fFDSrf/AFry/sx1n5U70O73GLz4EiBxG0tNWEJuaWSeneEFsH3naqy0tsewK6D7hS08282lxpaVoUMpUk5B99Zxp0TigClvGrbDZllu4XJlt4dWUnmX/ZG9NhRZP2UUlZGPVlKOKWlSrHeZPt7svH8Kb6Hd7ivnwPK5a+0/PYEWJeExg9kOPLaUChPjgEdT8BuapPSXdEh+n1FMJb5847fH4/AkWK+aItTQbt92t6CdlLW6OdftJ3qi0lkekWTfrpaiWZyL5rUdke2ZvFvWfJMpB+dQ6prrFit8feT2pDTyOdlxDiP3kKBFUeUWyZVrpNi/pPmuWjLqHyc94jciEv8AvQTn3710dP5m31ZozWqOeYg+2LGojumgbs8f/LJfIPup+bO9i/0L9XpsZObaeVjuvDEert0un+IqmV3uJx/wJKI2p85icPbKx/WRkq/xiq7qu9j+/wCCds+0EUt+S/HbzqPRrcEHpJt6VMY+BUg++m14b/x2Z/f7yLln80SLpPV0rS03EZ12Ta1HLkVQwcfVGcJV7Dg/wtdRG5c9QhY4P4BdxC4ilSU23TknAWgKfloO4yMhKT4HzPh088ZtNpPzWL+Btt3aID2gwkvBuNZ377cFHJ7Qq7MH7CfSV7VEeeBWue7HMtqErHZZCsQ9U8gKtAWNTfgjuaeb+8rPupz+I/n/ANDMT/Qvv+Txcano2lcM2D5llpwfy5qcx7Whh/oITq7Tn9L4fzWvPs330/KrLeuli/0R6veH1OYUjR/f2AdIXhxwqwmP25cCz9kkE+ypav2v10CdefZZtloUDb2uW3OW9ONoykoBQPYgkffXJs9rrk2LoCmpoevGpHPYLqzIjLOza2W0Lb95GD91aKpadrE0KmrfyspRZ+J8j9Zd2mR5dqkfypp3maRflKbbn3OxorXUj/idWcgP7jzh/gBUekaddIB5Vn6jtPC+6ug981fNc9SefH3rND1kO0Pv5B5En1kRJ2hNW2ltbtlvzs1GN2HFEEjywolJ9+KstTTP244IdU4rhmZ3DtEy1pfiiI+k4dZCCkJP2f2fZ08tq3rpw8md9SONjv0qxAdaXsOrL1CSm1KFotitw4CW+09eR6a/aTjyxWO22it5lyx0ITl04QRjhZcwnmTq2WHj9JYSvf8A+maT6ZD9H38hnkS/UcfkDrKMf0TVqlj67zqfmqj0mh9YfQPJs7SOTp/iZH/U31Do/rwf5k0ebpX1j9/MNly7npCicUDKQ07MjtoP0nnUtLCR7AMmok9JjoCV2TR7exKYiobmS+9Pj6TvZhGfcOlYZNN8I0Jccg1qHXMe1XYWiDb5V0uXLzLZjD6Axnc+eN+lPr0znHdJ4Qudyi9qWSRp/WUK+2ubLYZeZehJJfiu4C07Ej44PwqtunlXJJ8p9yYWKSbKFvim0uGJ/wCTt17jzYVISElKd8daf6E09u5ZF+fxnAQXjWlptVij3dbinmZQBjNtj03fZnpjxz0pMNPOc3D3DJWRjHcQbHr1m4Xhq03K1TLXLeTzMpkjZzYnHh4eqrT0zjHfFpoiNuXhrA3ETRrWoYBlRGwm6MJy2of84D9g/I+Bo02o8uWH0ZFte5ZXUA+GGjU3uSq5XVkmBHXyoaVt2zg6g+pJ6jxO3nW3V6jYtkerE017nlmqan1HA0vbRLnBRBIQyy2BzLPkPCubVVK2WEaZzUFllPZeIDM+7s2u42uba5EgZY7wn0XPIeGP9CnT0rjFyjJNIpG5N4awe+o9cRrPc0WmJBk3O5FPMqPGx6AxkZPs36dKrVp3OO9vCJnaovbjLPbTWsoWoIUx1lh5iTCBL8V4ALT1/A1FunlW0s5T7kwsU0ygZ4ptOwu//k7de5DZT6QkpT784pz0TT27lkX56xnHAc2u4sXa3x58FwLjvo5kKIwfh51jnFwltl1HpprKM40zIYtnFTUCbo6hl15JLK3TygglKhgnzTj4Gt1qctNDaZ4cWyyXFsuGnbgrVCrDCKH0ML71KCfReJCsYOd+hpU42R2bn+xeMovdgENHWXU980V3G3XGFHtLzi0rS4glw77746Z8q1X2VV3bmuRNUZSrwnwS9e2prTsjRjTilLt0JZbccUPHnQokj14Jx6jVdPN2Kz3sm1KG33BbebzpeTqizxnWEXC4rP6M6wQsMb5ycHboT7jWauu3y5NcLuOlKG5J9QyT0rMNPNhhqOjkZbS2nJVhIwMk5J95JNDbbyyEsGZ8Y0lq7aamyATBafIdOMgekhRGPWlKvga6Gi5jOK6/+mfUdYt9C9vt50tI1FZo77CLlcHFnurkdQX2O4OSQdumfcaRXXb5cmnhdxkpR3JMHrFIYtnF2+C5uoYW8kllbpCQQQkjBP1R9xp1ictLHaLjxa8l7aLlp64XHUn9CQyJaGld6mJHoO5zjBz5g/ClThbGMN747F4yi28AXoqz6nvWilwbZcIUa1vrWhxLiCXD05t8dDWu+yqFu6Sy0JrhOVeE+DWdOWduxWSJa2VlxMdGOcjHMSSSceG5Ncy2bsm5GqEdscADxtjsGDBkFlvt+0KO15BzcuemeuK2+Ht5kZ9SlwXmkWGWuHZ7JptHaRnFL5Ugcx5TufM0m6TdyyNikq+DvhWlKNHtBCQkds5sBjxqNU82kU+wW2s2GZGnJ6JDTbqQ1zBK0hQyOh3qlDasWC1vsmecEGGVPT3lNNl1ASELKRzJB6gHwzW3xFtcLoJ0yRryfo1zTUPQBTavYZkaduCJDTbqAyVcq0hQyOh3plLasWClnsszngpGYVNmvKZbLraQELKBzJz1wfCt2vb2pdhOnSLHjYwybVEfLTZeDnKHCkcwTkbZ8qpoW9zROpS2oudAx2WdAoLTLaC4wtSylIHMcHc+dJ1Dbu5L1fhjcJEJRo9sJSAO3XsB7KnW/jMrp/YDaso8/9k="/>
          <p:cNvSpPr/>
          <p:nvPr/>
        </p:nvSpPr>
        <p:spPr>
          <a:xfrm>
            <a:off x="0" y="-673100"/>
            <a:ext cx="952500" cy="8572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aphicFrame>
        <p:nvGraphicFramePr>
          <p:cNvPr id="796" name="Google Shape;796;p65"/>
          <p:cNvGraphicFramePr/>
          <p:nvPr>
            <p:extLst>
              <p:ext uri="{D42A27DB-BD31-4B8C-83A1-F6EECF244321}">
                <p14:modId xmlns:p14="http://schemas.microsoft.com/office/powerpoint/2010/main" val="191541558"/>
              </p:ext>
            </p:extLst>
          </p:nvPr>
        </p:nvGraphicFramePr>
        <p:xfrm>
          <a:off x="152400" y="1767830"/>
          <a:ext cx="8763000" cy="4546640"/>
        </p:xfrm>
        <a:graphic>
          <a:graphicData uri="http://schemas.openxmlformats.org/drawingml/2006/table">
            <a:tbl>
              <a:tblPr firstRow="1" bandRow="1">
                <a:noFill/>
                <a:tableStyleId>{417DCF8F-BE94-46DF-8E6C-2479238B2BDC}</a:tableStyleId>
              </a:tblPr>
              <a:tblGrid>
                <a:gridCol w="13716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6400800">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Clr>
                          <a:schemeClr val="dk1"/>
                        </a:buClr>
                        <a:buSzPts val="800"/>
                        <a:buFont typeface="Calibri"/>
                        <a:buNone/>
                      </a:pPr>
                      <a:r>
                        <a:rPr lang="en-CA" sz="800"/>
                        <a:t>Date</a:t>
                      </a:r>
                      <a:endParaRPr sz="800"/>
                    </a:p>
                  </a:txBody>
                  <a:tcPr marL="91450" marR="91450" marT="45725" marB="45725"/>
                </a:tc>
                <a:tc>
                  <a:txBody>
                    <a:bodyPr/>
                    <a:lstStyle/>
                    <a:p>
                      <a:pPr marL="0" marR="0" lvl="0" indent="0" algn="l" rtl="0">
                        <a:spcBef>
                          <a:spcPts val="0"/>
                        </a:spcBef>
                        <a:spcAft>
                          <a:spcPts val="0"/>
                        </a:spcAft>
                        <a:buClr>
                          <a:schemeClr val="dk1"/>
                        </a:buClr>
                        <a:buSzPts val="800"/>
                        <a:buFont typeface="Calibri"/>
                        <a:buNone/>
                      </a:pPr>
                      <a:r>
                        <a:rPr lang="en-CA" sz="800"/>
                        <a:t>Version</a:t>
                      </a:r>
                      <a:endParaRPr sz="800"/>
                    </a:p>
                  </a:txBody>
                  <a:tcPr marL="91450" marR="91450" marT="45725" marB="45725"/>
                </a:tc>
                <a:tc>
                  <a:txBody>
                    <a:bodyPr/>
                    <a:lstStyle/>
                    <a:p>
                      <a:pPr marL="0" marR="0" lvl="0" indent="0" algn="l" rtl="0">
                        <a:spcBef>
                          <a:spcPts val="0"/>
                        </a:spcBef>
                        <a:spcAft>
                          <a:spcPts val="0"/>
                        </a:spcAft>
                        <a:buClr>
                          <a:schemeClr val="dk1"/>
                        </a:buClr>
                        <a:buSzPts val="800"/>
                        <a:buFont typeface="Calibri"/>
                        <a:buNone/>
                      </a:pPr>
                      <a:r>
                        <a:rPr lang="en-CA" sz="800"/>
                        <a:t>Actions</a:t>
                      </a:r>
                      <a:endParaRPr sz="80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Clr>
                          <a:schemeClr val="dk1"/>
                        </a:buClr>
                        <a:buSzPts val="800"/>
                        <a:buFont typeface="Calibri"/>
                        <a:buNone/>
                      </a:pPr>
                      <a:r>
                        <a:rPr lang="en-CA" sz="800"/>
                        <a:t>2018-07-12</a:t>
                      </a:r>
                      <a:endParaRPr sz="800"/>
                    </a:p>
                  </a:txBody>
                  <a:tcPr marL="91450" marR="91450" marT="45725" marB="45725"/>
                </a:tc>
                <a:tc>
                  <a:txBody>
                    <a:bodyPr/>
                    <a:lstStyle/>
                    <a:p>
                      <a:pPr marL="0" marR="0" lvl="0" indent="0" algn="l" rtl="0">
                        <a:spcBef>
                          <a:spcPts val="0"/>
                        </a:spcBef>
                        <a:spcAft>
                          <a:spcPts val="0"/>
                        </a:spcAft>
                        <a:buClr>
                          <a:schemeClr val="dk1"/>
                        </a:buClr>
                        <a:buSzPts val="800"/>
                        <a:buFont typeface="Calibri"/>
                        <a:buNone/>
                      </a:pPr>
                      <a:r>
                        <a:rPr lang="en-CA" sz="800"/>
                        <a:t>3.0</a:t>
                      </a:r>
                      <a:endParaRPr sz="800"/>
                    </a:p>
                  </a:txBody>
                  <a:tcPr marL="91450" marR="91450" marT="45725" marB="45725"/>
                </a:tc>
                <a:tc>
                  <a:txBody>
                    <a:bodyPr/>
                    <a:lstStyle/>
                    <a:p>
                      <a:pPr marL="0" marR="0" lvl="0" indent="0" algn="l" rtl="0">
                        <a:lnSpc>
                          <a:spcPct val="100000"/>
                        </a:lnSpc>
                        <a:spcBef>
                          <a:spcPts val="0"/>
                        </a:spcBef>
                        <a:spcAft>
                          <a:spcPts val="0"/>
                        </a:spcAft>
                        <a:buClr>
                          <a:schemeClr val="dk1"/>
                        </a:buClr>
                        <a:buSzPts val="800"/>
                        <a:buFont typeface="Calibri"/>
                        <a:buNone/>
                      </a:pPr>
                      <a:r>
                        <a:rPr lang="en-CA" sz="800"/>
                        <a:t>Slide#32 – replaced ‘individualize’ with ‘identify’ as CanFRWG support use of the term ‘identification’ for the Canadian forensic identification practice as explained in the CanFRWG Position Paper on use of the term ‘Identification’.</a:t>
                      </a:r>
                      <a:endParaRPr sz="800"/>
                    </a:p>
                    <a:p>
                      <a:pPr marL="0" marR="0" lvl="0" indent="0" algn="l" rtl="0">
                        <a:lnSpc>
                          <a:spcPct val="100000"/>
                        </a:lnSpc>
                        <a:spcBef>
                          <a:spcPts val="0"/>
                        </a:spcBef>
                        <a:spcAft>
                          <a:spcPts val="0"/>
                        </a:spcAft>
                        <a:buClr>
                          <a:schemeClr val="dk1"/>
                        </a:buClr>
                        <a:buSzPts val="800"/>
                        <a:buFont typeface="Calibri"/>
                        <a:buNone/>
                      </a:pPr>
                      <a:endParaRPr sz="800"/>
                    </a:p>
                    <a:p>
                      <a:pPr marL="0" marR="0" lvl="0" indent="0" algn="l" rtl="0">
                        <a:lnSpc>
                          <a:spcPct val="100000"/>
                        </a:lnSpc>
                        <a:spcBef>
                          <a:spcPts val="0"/>
                        </a:spcBef>
                        <a:spcAft>
                          <a:spcPts val="0"/>
                        </a:spcAft>
                        <a:buClr>
                          <a:schemeClr val="dk1"/>
                        </a:buClr>
                        <a:buSzPts val="800"/>
                        <a:buFont typeface="Calibri"/>
                        <a:buNone/>
                      </a:pPr>
                      <a:r>
                        <a:rPr lang="en-CA" sz="800"/>
                        <a:t>Slide#33 – replaced ‘individualize’ with ‘identify’ as CanFRWG support use of the term ‘identification’ for the Canadian forensic identification practice as explained in the CanFRWG Position Paper on use of the term ‘Identification’.  Removed ‘verified’ </a:t>
                      </a:r>
                      <a:endParaRPr sz="1800"/>
                    </a:p>
                    <a:p>
                      <a:pPr marL="0" marR="0" lvl="0" indent="0" algn="l" rtl="0">
                        <a:lnSpc>
                          <a:spcPct val="100000"/>
                        </a:lnSpc>
                        <a:spcBef>
                          <a:spcPts val="0"/>
                        </a:spcBef>
                        <a:spcAft>
                          <a:spcPts val="0"/>
                        </a:spcAft>
                        <a:buClr>
                          <a:schemeClr val="dk1"/>
                        </a:buClr>
                        <a:buSzPts val="800"/>
                        <a:buFont typeface="Calibri"/>
                        <a:buNone/>
                      </a:pPr>
                      <a:endParaRPr sz="800"/>
                    </a:p>
                    <a:p>
                      <a:pPr marL="0" marR="0" lvl="0" indent="0" algn="l" rtl="0">
                        <a:lnSpc>
                          <a:spcPct val="100000"/>
                        </a:lnSpc>
                        <a:spcBef>
                          <a:spcPts val="0"/>
                        </a:spcBef>
                        <a:spcAft>
                          <a:spcPts val="0"/>
                        </a:spcAft>
                        <a:buClr>
                          <a:srgbClr val="FF0000"/>
                        </a:buClr>
                        <a:buSzPts val="800"/>
                        <a:buFont typeface="Calibri"/>
                        <a:buNone/>
                      </a:pPr>
                      <a:r>
                        <a:rPr lang="en-CA" sz="800">
                          <a:solidFill>
                            <a:schemeClr val="dk1"/>
                          </a:solidFill>
                        </a:rPr>
                        <a:t>Slide#37 – changed ‘…submitted into a computer system for search against an AFIS database…’ to ‘…uploaded into an AFIS computer system for search against a database...’.  Changed ‘…return the veriied results to…’ to ‘return the results of the evaluation to…’ to reflect that not all agencies verify the AFIS result.</a:t>
                      </a:r>
                      <a:endParaRPr sz="800">
                        <a:solidFill>
                          <a:schemeClr val="dk1"/>
                        </a:solidFill>
                      </a:endParaRPr>
                    </a:p>
                    <a:p>
                      <a:pPr marL="0" marR="0" lvl="0" indent="0" algn="l" rtl="0">
                        <a:lnSpc>
                          <a:spcPct val="100000"/>
                        </a:lnSpc>
                        <a:spcBef>
                          <a:spcPts val="0"/>
                        </a:spcBef>
                        <a:spcAft>
                          <a:spcPts val="0"/>
                        </a:spcAft>
                        <a:buClr>
                          <a:srgbClr val="FF0000"/>
                        </a:buClr>
                        <a:buSzPts val="800"/>
                        <a:buFont typeface="Calibri"/>
                        <a:buNone/>
                      </a:pPr>
                      <a:endParaRPr sz="800">
                        <a:solidFill>
                          <a:schemeClr val="dk1"/>
                        </a:solidFill>
                      </a:endParaRPr>
                    </a:p>
                    <a:p>
                      <a:pPr marL="0" marR="0" lvl="0" indent="0" algn="l" rtl="0">
                        <a:lnSpc>
                          <a:spcPct val="100000"/>
                        </a:lnSpc>
                        <a:spcBef>
                          <a:spcPts val="0"/>
                        </a:spcBef>
                        <a:spcAft>
                          <a:spcPts val="0"/>
                        </a:spcAft>
                        <a:buClr>
                          <a:srgbClr val="FF0000"/>
                        </a:buClr>
                        <a:buSzPts val="800"/>
                        <a:buFont typeface="Calibri"/>
                        <a:buNone/>
                      </a:pPr>
                      <a:r>
                        <a:rPr lang="en-CA" sz="800">
                          <a:solidFill>
                            <a:schemeClr val="dk1"/>
                          </a:solidFill>
                        </a:rPr>
                        <a:t>Slide#38 – replaced ‘submitted’ with ‘uploaded’ and ‘analyst’ with ‘technician’ to be consistent with slide #33.</a:t>
                      </a:r>
                      <a:endParaRPr/>
                    </a:p>
                    <a:p>
                      <a:pPr marL="0" marR="0" lvl="0" indent="0" algn="l" rtl="0">
                        <a:lnSpc>
                          <a:spcPct val="100000"/>
                        </a:lnSpc>
                        <a:spcBef>
                          <a:spcPts val="0"/>
                        </a:spcBef>
                        <a:spcAft>
                          <a:spcPts val="0"/>
                        </a:spcAft>
                        <a:buClr>
                          <a:srgbClr val="FF0000"/>
                        </a:buClr>
                        <a:buSzPts val="800"/>
                        <a:buFont typeface="Calibri"/>
                        <a:buNone/>
                      </a:pPr>
                      <a:endParaRPr sz="800">
                        <a:solidFill>
                          <a:schemeClr val="dk1"/>
                        </a:solidFill>
                      </a:endParaRPr>
                    </a:p>
                    <a:p>
                      <a:pPr marL="0" marR="0" lvl="0" indent="0" algn="l" rtl="0">
                        <a:lnSpc>
                          <a:spcPct val="100000"/>
                        </a:lnSpc>
                        <a:spcBef>
                          <a:spcPts val="0"/>
                        </a:spcBef>
                        <a:spcAft>
                          <a:spcPts val="0"/>
                        </a:spcAft>
                        <a:buClr>
                          <a:srgbClr val="FF0000"/>
                        </a:buClr>
                        <a:buSzPts val="800"/>
                        <a:buFont typeface="Calibri"/>
                        <a:buNone/>
                      </a:pPr>
                      <a:r>
                        <a:rPr lang="en-CA" sz="800">
                          <a:solidFill>
                            <a:schemeClr val="dk1"/>
                          </a:solidFill>
                        </a:rPr>
                        <a:t>Slide#39 – replaced ‘visibly’ to ‘visually’ since this is grammatically correct.</a:t>
                      </a:r>
                      <a:endParaRPr sz="1800">
                        <a:solidFill>
                          <a:schemeClr val="dk1"/>
                        </a:solidFill>
                      </a:endParaRPr>
                    </a:p>
                    <a:p>
                      <a:pPr marL="0" marR="0" lvl="0" indent="0" algn="l" rtl="0">
                        <a:lnSpc>
                          <a:spcPct val="100000"/>
                        </a:lnSpc>
                        <a:spcBef>
                          <a:spcPts val="0"/>
                        </a:spcBef>
                        <a:spcAft>
                          <a:spcPts val="0"/>
                        </a:spcAft>
                        <a:buClr>
                          <a:schemeClr val="dk1"/>
                        </a:buClr>
                        <a:buSzPts val="800"/>
                        <a:buFont typeface="Calibri"/>
                        <a:buNone/>
                      </a:pPr>
                      <a:endParaRPr sz="800"/>
                    </a:p>
                    <a:p>
                      <a:pPr marL="0" marR="0" lvl="0" indent="0" algn="l" rtl="0">
                        <a:lnSpc>
                          <a:spcPct val="100000"/>
                        </a:lnSpc>
                        <a:spcBef>
                          <a:spcPts val="0"/>
                        </a:spcBef>
                        <a:spcAft>
                          <a:spcPts val="0"/>
                        </a:spcAft>
                        <a:buClr>
                          <a:schemeClr val="dk1"/>
                        </a:buClr>
                        <a:buSzPts val="800"/>
                        <a:buFont typeface="Calibri"/>
                        <a:buNone/>
                      </a:pPr>
                      <a:r>
                        <a:rPr lang="en-CA" sz="800"/>
                        <a:t>Slide#43 – removed ‘individualization’ and ‘individualize’ as CanFRWG support use of the term ‘identification’ for the Canadian forensic identification practice as explained in the CanFRWG Position Paper on use of the term ‘Identification’.</a:t>
                      </a:r>
                      <a:endParaRPr sz="800"/>
                    </a:p>
                    <a:p>
                      <a:pPr marL="0" marR="0" lvl="0" indent="0" algn="l" rtl="0">
                        <a:spcBef>
                          <a:spcPts val="0"/>
                        </a:spcBef>
                        <a:spcAft>
                          <a:spcPts val="0"/>
                        </a:spcAft>
                        <a:buClr>
                          <a:schemeClr val="dk1"/>
                        </a:buClr>
                        <a:buSzPts val="800"/>
                        <a:buFont typeface="Calibri"/>
                        <a:buNone/>
                      </a:pPr>
                      <a:endParaRPr sz="800"/>
                    </a:p>
                    <a:p>
                      <a:pPr marL="0" marR="0" lvl="0" indent="0" algn="l" rtl="0">
                        <a:spcBef>
                          <a:spcPts val="0"/>
                        </a:spcBef>
                        <a:spcAft>
                          <a:spcPts val="0"/>
                        </a:spcAft>
                        <a:buClr>
                          <a:schemeClr val="dk1"/>
                        </a:buClr>
                        <a:buSzPts val="800"/>
                        <a:buFont typeface="Calibri"/>
                        <a:buNone/>
                      </a:pPr>
                      <a:r>
                        <a:rPr lang="en-CA" sz="800"/>
                        <a:t>Slide45 – removed the terms ‘individualization’ and ‘individualize’ and redefined ‘identification’ as “Identification is the opinion by the examiner, based on training, knowledge and experience, that the friction ridge impressions originated from the same source.”</a:t>
                      </a:r>
                      <a:endParaRPr sz="800"/>
                    </a:p>
                    <a:p>
                      <a:pPr marL="0" marR="0" lvl="0" indent="0" algn="l" rtl="0">
                        <a:spcBef>
                          <a:spcPts val="0"/>
                        </a:spcBef>
                        <a:spcAft>
                          <a:spcPts val="0"/>
                        </a:spcAft>
                        <a:buClr>
                          <a:schemeClr val="dk1"/>
                        </a:buClr>
                        <a:buSzPts val="800"/>
                        <a:buFont typeface="Calibri"/>
                        <a:buNone/>
                      </a:pPr>
                      <a:endParaRPr sz="800"/>
                    </a:p>
                    <a:p>
                      <a:pPr marL="0" marR="0" lvl="0" indent="0" algn="l" rtl="0">
                        <a:spcBef>
                          <a:spcPts val="0"/>
                        </a:spcBef>
                        <a:spcAft>
                          <a:spcPts val="0"/>
                        </a:spcAft>
                        <a:buClr>
                          <a:schemeClr val="dk1"/>
                        </a:buClr>
                        <a:buSzPts val="800"/>
                        <a:buFont typeface="Calibri"/>
                        <a:buNone/>
                      </a:pPr>
                      <a:r>
                        <a:rPr lang="en-CA" sz="800"/>
                        <a:t>Slide#53 – removed “the Canadian Identification Society (CIS),” from the first sentence as the CIS is no longer offering certification exams.</a:t>
                      </a:r>
                      <a:endParaRPr sz="800"/>
                    </a:p>
                    <a:p>
                      <a:pPr marL="0" marR="0" lvl="0" indent="0" algn="l" rtl="0">
                        <a:spcBef>
                          <a:spcPts val="0"/>
                        </a:spcBef>
                        <a:spcAft>
                          <a:spcPts val="0"/>
                        </a:spcAft>
                        <a:buClr>
                          <a:schemeClr val="dk1"/>
                        </a:buClr>
                        <a:buSzPts val="800"/>
                        <a:buFont typeface="Calibri"/>
                        <a:buNone/>
                      </a:pPr>
                      <a:endParaRPr sz="800"/>
                    </a:p>
                    <a:p>
                      <a:pPr marL="0" marR="0" lvl="0" indent="0" algn="l" rtl="0">
                        <a:spcBef>
                          <a:spcPts val="0"/>
                        </a:spcBef>
                        <a:spcAft>
                          <a:spcPts val="0"/>
                        </a:spcAft>
                        <a:buClr>
                          <a:schemeClr val="dk1"/>
                        </a:buClr>
                        <a:buSzPts val="800"/>
                        <a:buFont typeface="Calibri"/>
                        <a:buNone/>
                      </a:pPr>
                      <a:endParaRPr sz="800">
                        <a:solidFill>
                          <a:schemeClr val="dk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r h="238750">
                <a:tc>
                  <a:txBody>
                    <a:bodyPr/>
                    <a:lstStyle/>
                    <a:p>
                      <a:pPr marL="0" marR="0" lvl="0" indent="0" algn="l" rtl="0">
                        <a:spcBef>
                          <a:spcPts val="0"/>
                        </a:spcBef>
                        <a:spcAft>
                          <a:spcPts val="0"/>
                        </a:spcAft>
                        <a:buClr>
                          <a:schemeClr val="dk1"/>
                        </a:buClr>
                        <a:buSzPts val="800"/>
                        <a:buFont typeface="Calibri"/>
                        <a:buNone/>
                      </a:pPr>
                      <a:r>
                        <a:rPr lang="en-CA" sz="800" dirty="0" smtClean="0"/>
                        <a:t>2019-11-04</a:t>
                      </a:r>
                      <a:endParaRPr sz="800" dirty="0"/>
                    </a:p>
                  </a:txBody>
                  <a:tcPr marL="91450" marR="91450" marT="45725" marB="45725"/>
                </a:tc>
                <a:tc>
                  <a:txBody>
                    <a:bodyPr/>
                    <a:lstStyle/>
                    <a:p>
                      <a:pPr marL="0" marR="0" lvl="0" indent="0" algn="l" rtl="0">
                        <a:spcBef>
                          <a:spcPts val="0"/>
                        </a:spcBef>
                        <a:spcAft>
                          <a:spcPts val="0"/>
                        </a:spcAft>
                        <a:buClr>
                          <a:schemeClr val="dk1"/>
                        </a:buClr>
                        <a:buSzPts val="800"/>
                        <a:buFont typeface="Calibri"/>
                        <a:buNone/>
                      </a:pPr>
                      <a:r>
                        <a:rPr lang="en-CA" sz="800" dirty="0" smtClean="0"/>
                        <a:t>3.1</a:t>
                      </a:r>
                      <a:endParaRPr sz="800" dirty="0"/>
                    </a:p>
                  </a:txBody>
                  <a:tcPr marL="91450" marR="91450" marT="45725" marB="45725"/>
                </a:tc>
                <a:tc>
                  <a:txBody>
                    <a:bodyPr/>
                    <a:lstStyle/>
                    <a:p>
                      <a:pPr marL="0" marR="0" lvl="0" indent="0" algn="l" rtl="0">
                        <a:spcBef>
                          <a:spcPts val="0"/>
                        </a:spcBef>
                        <a:spcAft>
                          <a:spcPts val="0"/>
                        </a:spcAft>
                        <a:buClr>
                          <a:schemeClr val="dk1"/>
                        </a:buClr>
                        <a:buSzPts val="800"/>
                        <a:buFont typeface="Calibri"/>
                        <a:buNone/>
                      </a:pPr>
                      <a:r>
                        <a:rPr lang="en-CA" sz="800" dirty="0" smtClean="0"/>
                        <a:t>Slide#27 – added “All presumptive blood tests have the potential for false positive</a:t>
                      </a:r>
                      <a:r>
                        <a:rPr lang="en-CA" sz="800" baseline="0" dirty="0" smtClean="0"/>
                        <a:t> reactions and do not confirm the presence of blood.”</a:t>
                      </a:r>
                    </a:p>
                    <a:p>
                      <a:pPr marL="0" marR="0" lvl="0" indent="0" algn="l" rtl="0">
                        <a:spcBef>
                          <a:spcPts val="0"/>
                        </a:spcBef>
                        <a:spcAft>
                          <a:spcPts val="0"/>
                        </a:spcAft>
                        <a:buClr>
                          <a:schemeClr val="dk1"/>
                        </a:buClr>
                        <a:buSzPts val="800"/>
                        <a:buFont typeface="Calibri"/>
                        <a:buNone/>
                      </a:pPr>
                      <a:endParaRPr lang="en-CA" sz="800" baseline="0" dirty="0" smtClean="0"/>
                    </a:p>
                    <a:p>
                      <a:pPr marL="0" marR="0" lvl="0" indent="0" algn="l" defTabSz="914400" rtl="0" eaLnBrk="1" fontAlgn="auto" latinLnBrk="0" hangingPunct="1">
                        <a:lnSpc>
                          <a:spcPct val="100000"/>
                        </a:lnSpc>
                        <a:spcBef>
                          <a:spcPts val="0"/>
                        </a:spcBef>
                        <a:spcAft>
                          <a:spcPts val="0"/>
                        </a:spcAft>
                        <a:buClr>
                          <a:schemeClr val="dk1"/>
                        </a:buClr>
                        <a:buSzPts val="800"/>
                        <a:buFont typeface="Calibri"/>
                        <a:buNone/>
                        <a:tabLst/>
                        <a:defRPr/>
                      </a:pPr>
                      <a:r>
                        <a:rPr lang="en-CA" sz="800" baseline="0" dirty="0" smtClean="0"/>
                        <a:t>Slide#28 – added </a:t>
                      </a:r>
                      <a:r>
                        <a:rPr lang="en-CA" sz="800" dirty="0" smtClean="0"/>
                        <a:t>“All presumptive blood tests have the potential for false positive</a:t>
                      </a:r>
                      <a:r>
                        <a:rPr lang="en-CA" sz="800" baseline="0" dirty="0" smtClean="0"/>
                        <a:t> reactions and do not confirm the presence of blood.”</a:t>
                      </a:r>
                    </a:p>
                    <a:p>
                      <a:pPr marL="0" marR="0" lvl="0" indent="0" algn="l" defTabSz="914400" rtl="0" eaLnBrk="1" fontAlgn="auto" latinLnBrk="0" hangingPunct="1">
                        <a:lnSpc>
                          <a:spcPct val="100000"/>
                        </a:lnSpc>
                        <a:spcBef>
                          <a:spcPts val="0"/>
                        </a:spcBef>
                        <a:spcAft>
                          <a:spcPts val="0"/>
                        </a:spcAft>
                        <a:buClr>
                          <a:schemeClr val="dk1"/>
                        </a:buClr>
                        <a:buSzPts val="800"/>
                        <a:buFont typeface="Calibri"/>
                        <a:buNone/>
                        <a:tabLst/>
                        <a:defRPr/>
                      </a:pPr>
                      <a:endParaRPr lang="en-CA" sz="800" baseline="0" dirty="0" smtClean="0"/>
                    </a:p>
                    <a:p>
                      <a:pPr marL="0" marR="0" lvl="0" indent="0" algn="l" defTabSz="914400" rtl="0" eaLnBrk="1" fontAlgn="auto" latinLnBrk="0" hangingPunct="1">
                        <a:lnSpc>
                          <a:spcPct val="100000"/>
                        </a:lnSpc>
                        <a:spcBef>
                          <a:spcPts val="0"/>
                        </a:spcBef>
                        <a:spcAft>
                          <a:spcPts val="0"/>
                        </a:spcAft>
                        <a:buClr>
                          <a:schemeClr val="dk1"/>
                        </a:buClr>
                        <a:buSzPts val="800"/>
                        <a:buFont typeface="Calibri"/>
                        <a:buNone/>
                        <a:tabLst/>
                        <a:defRPr/>
                      </a:pPr>
                      <a:r>
                        <a:rPr lang="en-CA" sz="800" baseline="0" dirty="0" smtClean="0"/>
                        <a:t>Slide#56 – </a:t>
                      </a:r>
                      <a:r>
                        <a:rPr lang="en-CA" sz="800" baseline="0" dirty="0" smtClean="0">
                          <a:solidFill>
                            <a:schemeClr val="tx1"/>
                          </a:solidFill>
                        </a:rPr>
                        <a:t>added logos for </a:t>
                      </a:r>
                      <a:r>
                        <a:rPr lang="fr-FR" sz="800" dirty="0" smtClean="0">
                          <a:solidFill>
                            <a:schemeClr val="tx1"/>
                          </a:solidFill>
                        </a:rPr>
                        <a:t>Service de police de la ville de Montréal and MRC des Collines.</a:t>
                      </a:r>
                      <a:endParaRPr lang="en-CA" sz="800" baseline="0" dirty="0" smtClean="0">
                        <a:solidFill>
                          <a:schemeClr val="tx1"/>
                        </a:solidFill>
                      </a:endParaRPr>
                    </a:p>
                    <a:p>
                      <a:pPr marL="0" marR="0" lvl="0" indent="0" algn="l" rtl="0">
                        <a:spcBef>
                          <a:spcPts val="0"/>
                        </a:spcBef>
                        <a:spcAft>
                          <a:spcPts val="0"/>
                        </a:spcAft>
                        <a:buClr>
                          <a:schemeClr val="dk1"/>
                        </a:buClr>
                        <a:buSzPts val="800"/>
                        <a:buFont typeface="Calibri"/>
                        <a:buNone/>
                      </a:pPr>
                      <a:endParaRPr sz="800" dirty="0"/>
                    </a:p>
                  </a:txBody>
                  <a:tcPr marL="91450" marR="91450" marT="45725" marB="45725"/>
                </a:tc>
                <a:extLst>
                  <a:ext uri="{0D108BD9-81ED-4DB2-BD59-A6C34878D82A}">
                    <a16:rowId xmlns:a16="http://schemas.microsoft.com/office/drawing/2014/main" val="10002"/>
                  </a:ext>
                </a:extLst>
              </a:tr>
              <a:tr h="238750">
                <a:tc>
                  <a:txBody>
                    <a:bodyPr/>
                    <a:lstStyle/>
                    <a:p>
                      <a:pPr marL="0" marR="0" lvl="0" indent="0" algn="l" rtl="0">
                        <a:spcBef>
                          <a:spcPts val="0"/>
                        </a:spcBef>
                        <a:spcAft>
                          <a:spcPts val="0"/>
                        </a:spcAft>
                        <a:buClr>
                          <a:schemeClr val="dk1"/>
                        </a:buClr>
                        <a:buSzPts val="800"/>
                        <a:buFont typeface="Calibri"/>
                        <a:buNone/>
                      </a:pPr>
                      <a:r>
                        <a:rPr lang="en-CA" sz="800" dirty="0" smtClean="0"/>
                        <a:t>2020-12-31</a:t>
                      </a:r>
                      <a:endParaRPr sz="800" dirty="0"/>
                    </a:p>
                  </a:txBody>
                  <a:tcPr marL="91450" marR="91450" marT="45725" marB="45725"/>
                </a:tc>
                <a:tc>
                  <a:txBody>
                    <a:bodyPr/>
                    <a:lstStyle/>
                    <a:p>
                      <a:pPr marL="0" marR="0" lvl="0" indent="0" algn="l" rtl="0">
                        <a:spcBef>
                          <a:spcPts val="0"/>
                        </a:spcBef>
                        <a:spcAft>
                          <a:spcPts val="0"/>
                        </a:spcAft>
                        <a:buClr>
                          <a:schemeClr val="dk1"/>
                        </a:buClr>
                        <a:buSzPts val="800"/>
                        <a:buFont typeface="Calibri"/>
                        <a:buNone/>
                      </a:pPr>
                      <a:r>
                        <a:rPr lang="en-CA" sz="800" dirty="0" smtClean="0"/>
                        <a:t>4.0</a:t>
                      </a:r>
                      <a:endParaRPr sz="800" dirty="0"/>
                    </a:p>
                  </a:txBody>
                  <a:tcPr marL="91450" marR="91450" marT="45725" marB="45725"/>
                </a:tc>
                <a:tc>
                  <a:txBody>
                    <a:bodyPr/>
                    <a:lstStyle/>
                    <a:p>
                      <a:pPr marL="0" marR="0" lvl="0" indent="0" algn="l" rtl="0">
                        <a:spcBef>
                          <a:spcPts val="0"/>
                        </a:spcBef>
                        <a:spcAft>
                          <a:spcPts val="0"/>
                        </a:spcAft>
                        <a:buClr>
                          <a:schemeClr val="dk1"/>
                        </a:buClr>
                        <a:buSzPts val="800"/>
                        <a:buFont typeface="Calibri"/>
                        <a:buNone/>
                      </a:pPr>
                      <a:r>
                        <a:rPr lang="en-CA" sz="800" dirty="0" smtClean="0"/>
                        <a:t>Updated </a:t>
                      </a:r>
                      <a:r>
                        <a:rPr lang="en-CA" sz="800" dirty="0" err="1" smtClean="0"/>
                        <a:t>CanFRWG</a:t>
                      </a:r>
                      <a:r>
                        <a:rPr lang="en-CA" sz="800" dirty="0" smtClean="0"/>
                        <a:t> Logo – all slides</a:t>
                      </a:r>
                    </a:p>
                    <a:p>
                      <a:pPr marL="0" marR="0" lvl="0" indent="0" algn="l" rtl="0">
                        <a:spcBef>
                          <a:spcPts val="0"/>
                        </a:spcBef>
                        <a:spcAft>
                          <a:spcPts val="0"/>
                        </a:spcAft>
                        <a:buClr>
                          <a:schemeClr val="dk1"/>
                        </a:buClr>
                        <a:buSzPts val="800"/>
                        <a:buFont typeface="Calibri"/>
                        <a:buNone/>
                      </a:pPr>
                      <a:endParaRPr lang="en-CA" sz="800" dirty="0"/>
                    </a:p>
                    <a:p>
                      <a:pPr marL="0" marR="0" lvl="0" indent="0" algn="l" rtl="0">
                        <a:spcBef>
                          <a:spcPts val="0"/>
                        </a:spcBef>
                        <a:spcAft>
                          <a:spcPts val="0"/>
                        </a:spcAft>
                        <a:buClr>
                          <a:schemeClr val="dk1"/>
                        </a:buClr>
                        <a:buSzPts val="800"/>
                        <a:buFont typeface="Calibri"/>
                        <a:buNone/>
                      </a:pPr>
                      <a:r>
                        <a:rPr lang="en-CA" sz="800" dirty="0" smtClean="0"/>
                        <a:t>Slide#1</a:t>
                      </a:r>
                      <a:r>
                        <a:rPr lang="en-CA" sz="800" baseline="0" dirty="0" smtClean="0"/>
                        <a:t> – added “Version 4.0” and removed version number from other slides.</a:t>
                      </a:r>
                    </a:p>
                  </a:txBody>
                  <a:tcPr marL="91450" marR="91450" marT="45725" marB="45725"/>
                </a:tc>
                <a:extLst>
                  <a:ext uri="{0D108BD9-81ED-4DB2-BD59-A6C34878D82A}">
                    <a16:rowId xmlns:a16="http://schemas.microsoft.com/office/drawing/2014/main" val="2015232705"/>
                  </a:ext>
                </a:extLst>
              </a:tr>
            </a:tbl>
          </a:graphicData>
        </a:graphic>
      </p:graphicFrame>
      <p:sp>
        <p:nvSpPr>
          <p:cNvPr id="798" name="Google Shape;798;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888888"/>
              </a:buClr>
              <a:buSzPts val="1200"/>
              <a:buFont typeface="Calibri"/>
              <a:buNone/>
            </a:pPr>
            <a:fld id="{00000000-1234-1234-1234-123412341234}" type="slidenum">
              <a:rPr lang="en-CA" sz="1200">
                <a:solidFill>
                  <a:srgbClr val="888888"/>
                </a:solidFill>
                <a:latin typeface="Calibri"/>
                <a:ea typeface="Calibri"/>
                <a:cs typeface="Calibri"/>
                <a:sym typeface="Calibri"/>
              </a:rPr>
              <a:t>59</a:t>
            </a:fld>
            <a:endParaRPr sz="1200">
              <a:solidFill>
                <a:srgbClr val="888888"/>
              </a:solidFill>
              <a:latin typeface="Calibri"/>
              <a:ea typeface="Calibri"/>
              <a:cs typeface="Calibri"/>
              <a:sym typeface="Calibri"/>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84150"/>
            <a:ext cx="3790476" cy="914286"/>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6</a:t>
            </a:fld>
            <a:endParaRPr/>
          </a:p>
        </p:txBody>
      </p:sp>
      <p:sp>
        <p:nvSpPr>
          <p:cNvPr id="104" name="Google Shape;104;p12"/>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Types of fingerprints</a:t>
            </a:r>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105" name="Google Shape;105;p12"/>
          <p:cNvSpPr txBox="1"/>
          <p:nvPr/>
        </p:nvSpPr>
        <p:spPr>
          <a:xfrm>
            <a:off x="533400" y="1809452"/>
            <a:ext cx="2667000" cy="20005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b="1">
                <a:solidFill>
                  <a:schemeClr val="dk1"/>
                </a:solidFill>
                <a:latin typeface="Calibri"/>
                <a:ea typeface="Calibri"/>
                <a:cs typeface="Calibri"/>
                <a:sym typeface="Calibri"/>
              </a:rPr>
              <a:t>Latent</a:t>
            </a:r>
            <a:r>
              <a:rPr lang="en-CA" sz="2400">
                <a:solidFill>
                  <a:schemeClr val="dk1"/>
                </a:solidFill>
                <a:latin typeface="Calibri"/>
                <a:ea typeface="Calibri"/>
                <a:cs typeface="Calibri"/>
                <a:sym typeface="Calibri"/>
              </a:rPr>
              <a:t>:</a:t>
            </a:r>
            <a:endParaRPr/>
          </a:p>
          <a:p>
            <a:pPr marL="0" marR="0" lvl="0" indent="0" algn="l" rtl="0">
              <a:spcBef>
                <a:spcPts val="0"/>
              </a:spcBef>
              <a:spcAft>
                <a:spcPts val="0"/>
              </a:spcAft>
              <a:buNone/>
            </a:pPr>
            <a:r>
              <a:rPr lang="en-CA" sz="2000">
                <a:solidFill>
                  <a:schemeClr val="dk1"/>
                </a:solidFill>
                <a:latin typeface="Calibri"/>
                <a:ea typeface="Calibri"/>
                <a:cs typeface="Calibri"/>
                <a:sym typeface="Calibri"/>
              </a:rPr>
              <a:t>Fingerprint impressions that are not easily seen by the naked eye and require development to be visualized.</a:t>
            </a:r>
            <a:endParaRPr sz="2000">
              <a:solidFill>
                <a:schemeClr val="dk1"/>
              </a:solidFill>
              <a:latin typeface="Calibri"/>
              <a:ea typeface="Calibri"/>
              <a:cs typeface="Calibri"/>
              <a:sym typeface="Calibri"/>
            </a:endParaRPr>
          </a:p>
        </p:txBody>
      </p:sp>
      <p:sp>
        <p:nvSpPr>
          <p:cNvPr id="106" name="Google Shape;106;p12"/>
          <p:cNvSpPr txBox="1"/>
          <p:nvPr/>
        </p:nvSpPr>
        <p:spPr>
          <a:xfrm>
            <a:off x="3886200" y="5423356"/>
            <a:ext cx="4191001" cy="21544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800">
                <a:solidFill>
                  <a:schemeClr val="dk1"/>
                </a:solidFill>
                <a:latin typeface="Calibri"/>
                <a:ea typeface="Calibri"/>
                <a:cs typeface="Calibri"/>
                <a:sym typeface="Calibri"/>
              </a:rPr>
              <a:t>Image provided by Integrated Forensic Identification Services</a:t>
            </a:r>
            <a:endParaRPr sz="800">
              <a:solidFill>
                <a:schemeClr val="dk1"/>
              </a:solidFill>
              <a:latin typeface="Calibri"/>
              <a:ea typeface="Calibri"/>
              <a:cs typeface="Calibri"/>
              <a:sym typeface="Calibri"/>
            </a:endParaRPr>
          </a:p>
        </p:txBody>
      </p:sp>
      <p:pic>
        <p:nvPicPr>
          <p:cNvPr id="107" name="Google Shape;107;p12"/>
          <p:cNvPicPr preferRelativeResize="0"/>
          <p:nvPr/>
        </p:nvPicPr>
        <p:blipFill rotWithShape="1">
          <a:blip r:embed="rId3">
            <a:alphaModFix/>
          </a:blip>
          <a:srcRect/>
          <a:stretch/>
        </p:blipFill>
        <p:spPr>
          <a:xfrm>
            <a:off x="3326381" y="1918156"/>
            <a:ext cx="5284219" cy="35052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65"/>
          <p:cNvSpPr txBox="1">
            <a:spLocks noGrp="1"/>
          </p:cNvSpPr>
          <p:nvPr>
            <p:ph type="body" idx="1"/>
          </p:nvPr>
        </p:nvSpPr>
        <p:spPr>
          <a:xfrm>
            <a:off x="457200" y="1167312"/>
            <a:ext cx="8229600" cy="5187452"/>
          </a:xfrm>
          <a:prstGeom prst="rect">
            <a:avLst/>
          </a:prstGeom>
          <a:noFill/>
          <a:ln>
            <a:noFill/>
          </a:ln>
        </p:spPr>
        <p:txBody>
          <a:bodyPr spcFirstLastPara="1" wrap="square" lIns="91425" tIns="45700" rIns="91425" bIns="45700" anchor="t" anchorCtr="0">
            <a:noAutofit/>
          </a:bodyPr>
          <a:lstStyle/>
          <a:p>
            <a:pPr marL="342900" marR="0" lvl="0" indent="-342900" algn="ctr" rtl="0">
              <a:spcBef>
                <a:spcPts val="0"/>
              </a:spcBef>
              <a:spcAft>
                <a:spcPts val="0"/>
              </a:spcAft>
              <a:buClr>
                <a:srgbClr val="0000FF"/>
              </a:buClr>
              <a:buSzPts val="3200"/>
              <a:buFont typeface="Arial"/>
              <a:buNone/>
            </a:pPr>
            <a:r>
              <a:rPr lang="en-CA" sz="3200" b="0" i="0" u="none" strike="noStrike" cap="none">
                <a:solidFill>
                  <a:srgbClr val="0000FF"/>
                </a:solidFill>
                <a:latin typeface="Calibri"/>
                <a:ea typeface="Calibri"/>
                <a:cs typeface="Calibri"/>
                <a:sym typeface="Calibri"/>
              </a:rPr>
              <a:t>Record of Amendments continued</a:t>
            </a:r>
            <a:endParaRPr sz="3200" b="0" i="0" u="none" strike="noStrike" cap="none">
              <a:solidFill>
                <a:srgbClr val="0000FF"/>
              </a:solidFill>
              <a:latin typeface="Calibri"/>
              <a:ea typeface="Calibri"/>
              <a:cs typeface="Calibri"/>
              <a:sym typeface="Calibri"/>
            </a:endParaRPr>
          </a:p>
        </p:txBody>
      </p:sp>
      <p:sp>
        <p:nvSpPr>
          <p:cNvPr id="794" name="Google Shape;794;p65" descr="data:image/jpeg;base64,/9j/4AAQSkZJRgABAQAAAQABAAD/2wCEAAkGBwgHBgkIBwgKCgkLDRYPDQwMDRsUFRAWIB0iIiAdHx8kKDQsJCYxJx8fLT0tMTU3Ojo6Iys/RD84QzQ5OjcBCgoKDQwNGg8PGjclHyU3Nzc3Nzc3Nzc3Nzc3Nzc3Nzc3Nzc3Nzc3Nzc3Nzc3Nzc3Nzc3Nzc3Nzc3Nzc3Nzc3N//AABEIAHoAZQMBIgACEQEDEQH/xAAcAAACAwEBAQEAAAAAAAAAAAAFBgAEBwMBAgj/xAA8EAACAQIFAgQEBAMGBwEAAAABAgMEEQAFEiExBhMiQVFhFDJxkQcjQoFSYqEVJIKSscFDRFOissLhM//EABkBAAIDAQAAAAAAAAAAAAAAAAMEAAEFAv/EACgRAAICAQMCBgMBAQAAAAAAAAECAAMRBCExEiITMkFhobFRgZHwcf/aAAwDAQACEQMRAD8A3HExMTEkkxMTHzIbITYm29hziSTnLUww7SOFPNr729ccmq6eSOTtzxnSmo2bgWvfCxNU0jGoqM1rYoafjVJKCG2tsPO9223FhxvgFX5/lMUQbK8yD31KY3RxyACRfa9uOALcHAmtAEKlNj7qplrpOmlh6jjeSeIhIzGQjkklgWGr0NgG/f6YezXUqsVM6agbWDAm++39D9sZfHJV5XKayprAzQv24i8YUbu4ueNXhQ8WwVoM06bcQR1GboZgigOysFWy6R4ja221xbAqXwMGdtS7bqMiaFHIko1RsGHqpuMfeFvJJ2jr3gSQPE41KQ4a9hbb2AXnnxC++GMcYZUhhkRcjE9xMTExckmJiYmJJJiYmPMSSe4+JAHQo24YWO/lgPmnUWX0q1sLVJSpp0+TSdTEgEaB+o7jYYWYK6unjoa5quSrki0SRKxVAQR4gbCxJUkXOBWXKnM7VC3EWPxLyqpirnqEDMscfcIJuSCDc3sANkG3P13sq1VGIMuhlM8UVUEZpVM4OoHSYwtr+Ignb2+mHb8R8yXMcsoqtWkgqYH/ADY4pmChZNQjuQAGPh48tXvgXlXTU6mmy58vgkyuWQM1RoDEG3lqvqPla2FrUy+00qdZbVSBnaU+oZ5p6KgiOY0pUle/IXCgOCy6mNhpsdV+dycCa+gkQ0nwf54lURuVcEmYAs4A50gcG29tsNSdPVte1XRVtPSNHl0bfBQpHGzi7bBlF9AItfYC/OF3OaDMKeYZhPTLR1Up7CxwG2tfIjmxIIG2KesqwBl6fWuvanvNT/DrKpKTLEedwwVmVWVtrrdfTfcub/zcbYdVO2E6ozR4cuTKqEmV+00EtQ0ml0kFgzceInVcHzN8VqXNnyqsy6Kor5VoTIYli0ghV0tbUbXsLDcnYc4OLEQiuZzBnJcx8xMUcuzWjzJ51opu6IWCs4B0m/oeCPcYvYYgpMTExMSSTA7PK+bLqB6mCFJWVlBV5NAAJAJvY8XwQbjCB1O8rZhV5fmtVOcvkKyoGCiPSeF1AalswO9xwN8cWP0LmdKMnErVgrWqJ60dgzVBLyRMxKRkLZSptfYAAja/titQV6ExxCnlRCQsRSM6LGw54Fm1C3sMSLNKaGCLXPI6lGCMyXeQCwtYDduDxuDf1wJ6pzunyygjp6ZAUQR6I0OnUbAqotwLWJPptycZYV7GxjcxrZRLGYz0FIaV4u2sMAZA+5N7j5NILMb34482Bxzqep6uQCRqd+1SlYo55ZRf5tDW0ksCrWB1SX3vvhGoMxaaWZszdy1T2wJo3KCFRfwgAGyWbdQPIHnDC+Z5WEaaOSSrrG1AIsckSMzEXJUFbXIXct5fKDjVGltqwpB/3vFfFrbJEJrnecOctYOJUrxYxvNUARKQCdTd1g3NrEC/OPgdRmpy1cvr6f4NJGDrCCrK2o2BtEAbEjzR/X3wu0dVUU1Uaiqog1PMyl41DjtaWKjQA4IswHmePa+CNTmuWRETUlW7si3EcsTFr7jwvpHiALCzXG9w1xi3osTYb/8AJQtQ87Rny6Wkjo4pHCiamhLntb6ltuVtsw9x5+hx9fGPLVRrFTeMHSonUprUqS1rjbcAXseB64zOkzepo6hmmeR6aZiWTkobW1L6bbEfqGxxplJnFHVUkNdMVMisU1IuoKStyb+SkC9z+/GENVpbNO3eM5jFVi2L2wrl1bX5OZJY0hqnqdAdJJWQB72AXY7bgW9r4fgdsZVVVGX1vZSpqWVAGeO11DMCVufU31FR52vbDn0jUV1atTV1c87xl+3EkyIpFr3YBQLXuBY7+HBdLYcdLTi1fWMeJiYmG4GfLmw5tjOXmEOcZjST9+QxuFFXKS6yjSGAJubW1Wtt6jzw+5nRxZhQT0k6B45lKkH+n9cZvS0lTPSQJJLTRxoCr/DpZJG3BBXjTe/+1sKas9uDDUjfMsdyngq66rD/AJ0UKmaP+AAE3/cW+wwg1VLDUx96rp6xotbBJaaIMkLA3a5P8xIt6KvFhhwrKIU/TcsUsUayJGwYxk732vfY7i1xhZo6I9mmrZoog0sscZZJJddmmGzbhCLM3lzt74DpmCHqBhLPLiBMkozVShDHK3bFyEUkr77XtY+xHrbDnQ5Ch7IZSshDeBAAFJ8wRewsA1vUAgD5SOyitqMwVYosu6aLJsfiKQ9x7bX9Cf3GC02Z5hQU9qSmygvCdPbXLjGEB/h8fB+lsPa283NhXwYDT0+GN1zL1VkMSRSuODu4Taw1Oxte/Bct/hHpbC/mWQqqAQxs69sCyobi2wUAXYAckbXPLb7XpOpc702WPJZWtZo1p223t5tY+9r8+lie08lXWgkUuQzyRL/zGXGy+19Zt67fbClHXSQWt+4xaocYCRDoVjWvZWihdgrCP4kXjQ3G7i/AF/Xe3OGPpKZabOUgUxvDKloTGGC6SL3AKjbUj22t4gMcaivlqKlqf4PJ0aJO4Hy6ApqYSJYauSN/IYkjxv1HRtFIJS7KsrgyGRvzI7XZgtxY7WAtv64b1lwuP6gdPX4YwY60nw0L1XakDH4hnlY/oY/pH3/1wX6Mk+JzOumX4iCOMKBDISolLfr0k7fLYbD9/ILPl2uuppo0ihEKH8xR4weBpFrbAtv74sZJl0lTnGXU9eKSYU8ZlZipLtosAQT/ADEG39fI52nIFghbB2zRRiY8AtiY1IrOVVAlTTyQTAmORSjgMVJBFjuNx+2M6rJFoq6pSmr0myyBkjUJD3GViQNGoHcg+x+4ONJY7Yzap+Aps1m+LpqahnkmMkEEqqrKPUHzuQW8PBOFdVjo3ELT5pTqZKrMKSqjpYPyu28TLrBMjHgpb02O9r6h6YUKCFmarSmglE5OsP249A31qzEjULFwDv8Ao/lIw9TVFJQiRwgVpiXCpxI4Hl5XO3198LGeUkSVjTNBqRwWemcH5h4j4QfFY3YAchnAwrQ2DjG0OwyJWpsqp6qWombN6eg7jd2mWZX3Rtzdhstm1KfpghBQdQRBbfCVVLp0ipNVG0QB89dwbD7/AGGBq5lmFDSGXL8wuWgWolaPTGArMQdNtgpASw5Y8eYxx/tlJgstTl2WVEw377wWLehYKQp+2NVFSxO8ZxF+qwHthqmpwzr8FnWRT1bbmIyOncO58DN4T/hsMcavK8wuBnma0mXRfoiSQOzH+WOO5P32wPm6grZfDVVVPVx2FqaWBGjI9AoHhtbyt/vj5XP6igV5MppKSgdra5qeG7gXA+Zy1hv5fTHSV0HuAkLXY5njUlLTSy9urSqpHKrG/akQsq+JvDzsQq7fzemLNDLNmXUkMsSrMIrWEc5dNvETuo079u4tjyqmJWSSoiiqKmQ6QszsVYW1KykMAyEHUWO6kk73tgr07HHl1KKmW8veYCWbyRSeSfUnkeQtfjGfc/J9YZPeFPjpKdmhrVKyx795V1K9z4bLyNueLW9xg30pTR1VfKcxq0lraWXXBCg7WlbW12vdgbkckfvwL15fpkqXMAjnQF3mIGteBcHywY6LWmNfPNRUkT08kQCVcKgKtjul/O53uL8WPAuHS4NnEluemOQxMQYmNOKzM+v+rKmnzFMlo2eFpZEiZ1YpoDG2okb+ewFrDc3vbBLrCPMUroqlkjjpo3WCF4lDsyvYHVfe99wALWB3udrP4h9MwZtlklbFRJPXU6XUAlXdBvpVh5jkXuPK2+FqL8TclzKnjTPaFgUbUGK30ta2pSL77nfw8nFPWGQ9IPvIrFW3lp8sVWab4mRZzMJWkAFiQALEDa1hb1sTj6zd6YUh+ICENtHcEkScra2978W3x5lyWpmqDLUyKxZ078uohL7bLtx6XxyWI5lOZrzLRtEVPisJTcEELvta/wA32xjEENueI96RczTpiqqaAaJ1hlkImftxERyPY21oPEpF7Ei4vclRhZXLM5oSBJQSTwO4USU1pk1E+RW/n5G2NVpY1p4Vh7s04X5WkFyN+L2HGB8jVsWZVNSIaWSFIwImUaJt+QS2x49uf2w9pdXYOzkTjwQzjHMT8ygIoVNNRV9RNTgd4aGvEdxpItvtbceWOWR5Vna1zy1FPFTiWMpoqPExUkf8EXZhtwbD3G2GLLs3qXrbJTg98ggGQKE2tv8AbjfnBjJ4qqFKiOsjpFUSExpTRkWB38V+Tv6Y7suNdRCjn8wltA2OdoIjypMulpp6sRNSMdEwkjuQoBIvp8KJcDwgEXNySd8MVRGKikMKy9nurYFLXC+w+lx++Piejjq545JJp7R7rGPCoPrxe/vfHCheSnKUdWZO9IzFXZy4k89mG4sP4vufPNZi2/rKAnlVT/AQVFXTSOLoutHUPcg2BJO9hff2GL2byZpkPQ8s0iRRtRyxNBrOl5QWAbVoPzHUTcG99zgZmNdl+R1XxWcGrno5E0rAZSyGQngru1rcbEbm9sDcx6nqOu5qfprLKFIqeWRTdrgIqb6iAQSo228PkMaOjqJHURmLXMM4j30B1HN1Fls0k0JDQsFLE3uSL2vYXI+g5GJg7k2V0uT5fFQ0MYjhiG1gBqPmT7k49wzt6QW/rLMkqRprkZVUcljYDGBdddNzRdT1rZRTPPRSkTI8S+BCwuy6uOQT9CMFOu67qalzmSnq62npIzvA4qEjMi25BYhrXvsLf74SquJqg6q3N6WU83ed5j/2g/64PSWU5DD5M4YdWxE5xQT5dKHNfDQup1aY5dbA8/Klx98aX0RlecP0tLmVIPjTVTPNH8RKVd7HSTpOwuVJ+bzxmkGX086j4c1lWDezQQrHHtufExPp6Ya6av6ogyeny2OpjyrLlHYjMjsXuW06SUAsdR87cjA9SEfzH4x8cw6ZA2jtQtLLSRyySiSVxuVUqo9gDwPrgfnuYfAzU9PTlTLMT3C99KIATqNvPyA874W0GaViR08ud1MUAJQiihWIBVl7JW5udQa219x54DSUGWzZpXy5tWTViLSRTpMJhrc2AIAsN7E2U8W388Z1Wnw+c/wRjxCOI3VAocuhFTlksclSqEhCzfmD9Qbbk2v63t64PUEqVVKlRGbs3z+zeYP04xmzZFkr0svwjxPMIWMGuoAM3gQqx3sp1lxbbYcbXxagyqaihpVy6uzBWnMIdKKYMEkMd9ZuOCSFtsNjza2C3Vh1ABx+p01rNH+Va9q6ngy1EnMty0Mm2lQRdg19rXG32wq9fUMmV5uxr82qMukrqcCNodUsLKpsVIADKbkEEA84qNW9QDM6iClzeOVcuQTColTQzfMCAU5Ftz/8xx6mlzXPDB/b9NVPJRoSGo3jfSr+qkAn5T9jiaetKyOqAcs3EX/7FqJZDJRVFJmDEfNBUrr/AHVyrftbGn/hDl0GVRVlXmZjpq+Z+zGkxCt2wASRf1b/AMRjLZMtohIYRmccMg37VbA8TD6mxGLVPltbAv8AdK+j08fk16KPsSMab2dS9PUAPcERbo7s4n6ZB2xMZR0VlnWkmXPJBmEUNMWHaLyhtfqRZWFuNxzviYTJIMIAPzGP8WMkjzTpOeoC/wB4oP7xGw5sPnH+W/7gemMxXM8hjH/5UtgISY4qYMZCAusfKAAfGOfQ/Te8wVWoahWAKmJgQRztjPZSadYDAe0WiUto8Nzfk2xbsCoDfci5ycRWlnzPNqYQQ5DLolGmR6kCFZNSlW5te6kC4/hBxej6O6nzVXNXPDTxSabpBGzlgCCty2kbW2Nz/U41eghiSljdIkViN2CgE4u4pFUDtGPn7kLE8mZdD+FZnZ3zHMKqYSPrdWmsGb1Khefe+CMP4U5GqkNGCb7HVIf/AHxoIx7jvf8AJ/s5iG/4X5FIArQxgA38KMD/AEfFGq/CTKJAxgdoiSbaGYW/zFsaVjw4gyOCf7JMjqPw2zilLtQZpI+r/q2luONybEbEjYHYkfUVX5Z1bQU9WlVQ08xqUKSywEo5Hi31EDgsTsPbG4Y+X3G+KIB8wBlgkcHEwJ83jaeojzulkg7xXRHURflgqh8R87lwl7C1l+uOVLlGW55VZRQ0gpRU1MqJUNTMQdPjLEDa3hUHgbkY1rqyngRUCwxqGtqsg33GBPSdJTRZzlskVPCjmGUllQAn98WvSDldv3tISSMGPtNDHBAkUKKkaKFRVFgoHAGJjriYqVP/2Q=="/>
          <p:cNvSpPr/>
          <p:nvPr/>
        </p:nvSpPr>
        <p:spPr>
          <a:xfrm>
            <a:off x="0" y="-817563"/>
            <a:ext cx="962025" cy="116205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795" name="Google Shape;795;p65" descr="data:image/jpeg;base64,/9j/4AAQSkZJRgABAQAAAQABAAD/2wCEAAkGBwgHBgkIBwgKCgkLDRYPDQwMDRsUFRAWIB0iIiAdHx8kKDQsJCYxJx8fLT0tMTU3Ojo6Iys/RD84QzQ5OjcBCgoKDQwNGg8PGjclHyU3Nzc3Nzc3Nzc3Nzc3Nzc3Nzc3Nzc3Nzc3Nzc3Nzc3Nzc3Nzc3Nzc3Nzc3Nzc3Nzc3N//AABEIAFoAZAMBEQACEQEDEQH/xAAbAAABBQEBAAAAAAAAAAAAAAAGAAEEBQcCA//EAEUQAAEDAwIDBAYFCAgHAAAAAAECAwQABREGIQcSMRMUQVEiYXGBkcEyYnKh0RYjJDNCUrGyFXOSs8Lh8PE0Q0RTY6Kj/8QAGgEAAgMBAQAAAAAAAAAAAAAAAAMBAgQFBv/EADIRAAICAQMCAggGAgMAAAAAAAABAgMRBBIhMUEFExQiMlFhkbHwM0JScYHBI6Fi4fH/2gAMAwEAAhEDEQA/ANxoAVACoAVADE4FAFbcrxGh26XMS4hzuwIUAc4X0CT78VVySTY+rTzssjDHX6A3w4vBfiyocpYLjSi8FE9Qokq/9ifjSqZ5WGdHxbTqM42RXD4+QZR5DUplL0dxLjSvorScg09PJyZRlB7ZLDPWgqKgBUAKgBUAKgBUAKgCPPecYiPuspCnG21KSD0JAzUPoXrSlNJ9Ctseo4F6i9qy4G3EjLjKzhSPxHrqsZqSNGp0Vunlh8r3mTXWSJVymvtKPZvvKV9oZOPxrJJ5bPVUVuFUYy6pEYEpBCSRzDBA8R5Gq5G4NS0Tc4zekmFyH22xHK0OFSgOX0iR8RitdclsPL+I0zerais5x9Cx09fUXxctyO0UxmVhDa1bFe2SceA6VaEtwjVaV6dRUnyy5q5kFQAqAFQAqAOSsA48aAOqAOVALSQRkEYIoAwRbPZqLKwCWyUknzG1c/B7pS3esu4qAFQAxSCc43oJyzUuGrfJp4uY/WPrPwwPlWqn2Ty/i0s6jHuSCvNOOYMVgDJ2FADg5FAD0AKgAF4huy7bOt9zgPKaWUqaUodDjcAjxH0qRa3Fpo7Xhca7oTpsWe/9EZvX6nrc8zKYW3KLZDbzGOXmxscHcffUK/jDGS8I22KUHmPuZY6X1qxNQiLdFJYlDYOHZDn4GrQtT4Zn1nhkq8zq5j9AAvCOS8TkjoJC/wCY1nl1Z3tO80wfwRDqo4VACoA0XTd8g2PRsNcpzLqi6Usp3Wv84rw+daYSUILJ53V6WzU6ySj0457dEQbdr1SXJr1wacWVlPd2WscqBvnc+6qq7q2Pu8IT2xrfTq2QDe7jqi9RIbqg3GceH5hsnlIG55j47A1G9zlgf6LTo6ZTXLS6s1RPStR5lD0AMaAAXiNOfaa7g/EQqM/yrZkBRBQtJ3B8P8iaRdLtg7fhNMXLzIy5XVfAz2sx3xuvzoJH8OlBUcZUQACSegG5NBOT2lxJMNQTLjvMKUMpDiCnI9VS011KQshZ7DyeFQXFt/tQAs0AXGlbg7b7olcWGmTLdHZNJUogJJ6nb2UyttPgx66mNtXryxFcs2Nvm5Bz45vHHTNbDyP7HVACoAq9SQoM60vN3JaWmQObtVHHZnwIqs0muTRpbbK7U61lmV2Oxv3m5GLHXlls/nJASQAPPfxPgKyRg5PCPT6nVx09W+S57I046XsrkJuK5BbUhoYSrov+0N61eXHGMHm1rtQpual1+RVnQFmK+YKlpH7gdGPvBNV8mJpXi+px2+RcWnT1qtXpRIiQ7/3V+kv4mrxhGPQyXay6/icuCdLhRZrJZlsNvNn9lxORVms9RMLJVvMHgHZOgrI6vmbTIZ+q27t94NK8mJ0I+LamKw8P+CTA0dZIag4mJ2yxuC+rnx7ulWVcUKt8S1NixuwvhwDGudLCMVXO2t4ZO77SR9D6wHl50myvHKOl4br9/wDitfPZ/wBErhrAgHtJhfQ7PGR2XiynJGcevzq1MV1F+L225UMYj9Q9Ax0p5wx6AID16tTBw/cobZ8lvoHzqyhJ9EQ5Jdyumaq0uptTUq8W1bahhSFPJUD7qv5Fj/KQrlB5UsMHIepNLWKapdsvTCoTx/PRxzK5D4KQQPiDUR0dqfqo1Xa+Gohi1+suj/pk9fFDSrf/AFry/sx1n5U70O73GLz4EiBxG0tNWEJuaWSeneEFsH3naqy0tsewK6D7hS08282lxpaVoUMpUk5B99Zxp0TigClvGrbDZllu4XJlt4dWUnmX/ZG9NhRZP2UUlZGPVlKOKWlSrHeZPt7svH8Kb6Hd7ivnwPK5a+0/PYEWJeExg9kOPLaUChPjgEdT8BuapPSXdEh+n1FMJb5847fH4/AkWK+aItTQbt92t6CdlLW6OdftJ3qi0lkekWTfrpaiWZyL5rUdke2ZvFvWfJMpB+dQ6prrFit8feT2pDTyOdlxDiP3kKBFUeUWyZVrpNi/pPmuWjLqHyc94jciEv8AvQTn3710dP5m31ZozWqOeYg+2LGojumgbs8f/LJfIPup+bO9i/0L9XpsZObaeVjuvDEert0un+IqmV3uJx/wJKI2p85icPbKx/WRkq/xiq7qu9j+/wCCds+0EUt+S/HbzqPRrcEHpJt6VMY+BUg++m14b/x2Z/f7yLln80SLpPV0rS03EZ12Ta1HLkVQwcfVGcJV7Dg/wtdRG5c9QhY4P4BdxC4ilSU23TknAWgKfloO4yMhKT4HzPh088ZtNpPzWL+Btt3aID2gwkvBuNZ377cFHJ7Qq7MH7CfSV7VEeeBWue7HMtqErHZZCsQ9U8gKtAWNTfgjuaeb+8rPupz+I/n/ANDMT/Qvv+Txcano2lcM2D5llpwfy5qcx7Whh/oITq7Tn9L4fzWvPs330/KrLeuli/0R6veH1OYUjR/f2AdIXhxwqwmP25cCz9kkE+ypav2v10CdefZZtloUDb2uW3OW9ONoykoBQPYgkffXJs9rrk2LoCmpoevGpHPYLqzIjLOza2W0Lb95GD91aKpadrE0KmrfyspRZ+J8j9Zd2mR5dqkfypp3maRflKbbn3OxorXUj/idWcgP7jzh/gBUekaddIB5Vn6jtPC+6ug981fNc9SefH3rND1kO0Pv5B5En1kRJ2hNW2ltbtlvzs1GN2HFEEjywolJ9+KstTTP244IdU4rhmZ3DtEy1pfiiI+k4dZCCkJP2f2fZ08tq3rpw8md9SONjv0qxAdaXsOrL1CSm1KFotitw4CW+09eR6a/aTjyxWO22it5lyx0ITl04QRjhZcwnmTq2WHj9JYSvf8A+maT6ZD9H38hnkS/UcfkDrKMf0TVqlj67zqfmqj0mh9YfQPJs7SOTp/iZH/U31Do/rwf5k0ebpX1j9/MNly7npCicUDKQ07MjtoP0nnUtLCR7AMmok9JjoCV2TR7exKYiobmS+9Pj6TvZhGfcOlYZNN8I0Jccg1qHXMe1XYWiDb5V0uXLzLZjD6Axnc+eN+lPr0znHdJ4Qudyi9qWSRp/WUK+2ubLYZeZehJJfiu4C07Ej44PwqtunlXJJ8p9yYWKSbKFvim0uGJ/wCTt17jzYVISElKd8daf6E09u5ZF+fxnAQXjWlptVij3dbinmZQBjNtj03fZnpjxz0pMNPOc3D3DJWRjHcQbHr1m4Xhq03K1TLXLeTzMpkjZzYnHh4eqrT0zjHfFpoiNuXhrA3ETRrWoYBlRGwm6MJy2of84D9g/I+Bo02o8uWH0ZFte5ZXUA+GGjU3uSq5XVkmBHXyoaVt2zg6g+pJ6jxO3nW3V6jYtkerE017nlmqan1HA0vbRLnBRBIQyy2BzLPkPCubVVK2WEaZzUFllPZeIDM+7s2u42uba5EgZY7wn0XPIeGP9CnT0rjFyjJNIpG5N4awe+o9cRrPc0WmJBk3O5FPMqPGx6AxkZPs36dKrVp3OO9vCJnaovbjLPbTWsoWoIUx1lh5iTCBL8V4ALT1/A1FunlW0s5T7kwsU0ygZ4ptOwu//k7de5DZT6QkpT784pz0TT27lkX56xnHAc2u4sXa3x58FwLjvo5kKIwfh51jnFwltl1HpprKM40zIYtnFTUCbo6hl15JLK3TygglKhgnzTj4Gt1qctNDaZ4cWyyXFsuGnbgrVCrDCKH0ML71KCfReJCsYOd+hpU42R2bn+xeMovdgENHWXU980V3G3XGFHtLzi0rS4glw77746Z8q1X2VV3bmuRNUZSrwnwS9e2prTsjRjTilLt0JZbccUPHnQokj14Jx6jVdPN2Kz3sm1KG33BbebzpeTqizxnWEXC4rP6M6wQsMb5ycHboT7jWauu3y5NcLuOlKG5J9QyT0rMNPNhhqOjkZbS2nJVhIwMk5J95JNDbbyyEsGZ8Y0lq7aamyATBafIdOMgekhRGPWlKvga6Gi5jOK6/+mfUdYt9C9vt50tI1FZo77CLlcHFnurkdQX2O4OSQdumfcaRXXb5cmnhdxkpR3JMHrFIYtnF2+C5uoYW8kllbpCQQQkjBP1R9xp1ictLHaLjxa8l7aLlp64XHUn9CQyJaGld6mJHoO5zjBz5g/ClThbGMN747F4yi28AXoqz6nvWilwbZcIUa1vrWhxLiCXD05t8dDWu+yqFu6Sy0JrhOVeE+DWdOWduxWSJa2VlxMdGOcjHMSSSceG5Ncy2bsm5GqEdscADxtjsGDBkFlvt+0KO15BzcuemeuK2+Ht5kZ9SlwXmkWGWuHZ7JptHaRnFL5Ugcx5TufM0m6TdyyNikq+DvhWlKNHtBCQkds5sBjxqNU82kU+wW2s2GZGnJ6JDTbqQ1zBK0hQyOh3qlDasWC1vsmecEGGVPT3lNNl1ASELKRzJB6gHwzW3xFtcLoJ0yRryfo1zTUPQBTavYZkaduCJDTbqAyVcq0hQyOh3plLasWClnsszngpGYVNmvKZbLraQELKBzJz1wfCt2vb2pdhOnSLHjYwybVEfLTZeDnKHCkcwTkbZ8qpoW9zROpS2oudAx2WdAoLTLaC4wtSylIHMcHc+dJ1Dbu5L1fhjcJEJRo9sJSAO3XsB7KnW/jMrp/YDaso8/9k="/>
          <p:cNvSpPr/>
          <p:nvPr/>
        </p:nvSpPr>
        <p:spPr>
          <a:xfrm>
            <a:off x="0" y="-673100"/>
            <a:ext cx="952500" cy="8572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aphicFrame>
        <p:nvGraphicFramePr>
          <p:cNvPr id="796" name="Google Shape;796;p65"/>
          <p:cNvGraphicFramePr/>
          <p:nvPr>
            <p:extLst>
              <p:ext uri="{D42A27DB-BD31-4B8C-83A1-F6EECF244321}">
                <p14:modId xmlns:p14="http://schemas.microsoft.com/office/powerpoint/2010/main" val="1223035751"/>
              </p:ext>
            </p:extLst>
          </p:nvPr>
        </p:nvGraphicFramePr>
        <p:xfrm>
          <a:off x="152400" y="1767830"/>
          <a:ext cx="8763000" cy="2047260"/>
        </p:xfrm>
        <a:graphic>
          <a:graphicData uri="http://schemas.openxmlformats.org/drawingml/2006/table">
            <a:tbl>
              <a:tblPr firstRow="1" bandRow="1">
                <a:noFill/>
                <a:tableStyleId>{417DCF8F-BE94-46DF-8E6C-2479238B2BDC}</a:tableStyleId>
              </a:tblPr>
              <a:tblGrid>
                <a:gridCol w="13716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6400800">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Clr>
                          <a:schemeClr val="dk1"/>
                        </a:buClr>
                        <a:buSzPts val="800"/>
                        <a:buFont typeface="Calibri"/>
                        <a:buNone/>
                      </a:pPr>
                      <a:r>
                        <a:rPr lang="en-CA" sz="800"/>
                        <a:t>Date</a:t>
                      </a:r>
                      <a:endParaRPr sz="800"/>
                    </a:p>
                  </a:txBody>
                  <a:tcPr marL="91450" marR="91450" marT="45725" marB="45725"/>
                </a:tc>
                <a:tc>
                  <a:txBody>
                    <a:bodyPr/>
                    <a:lstStyle/>
                    <a:p>
                      <a:pPr marL="0" marR="0" lvl="0" indent="0" algn="l" rtl="0">
                        <a:spcBef>
                          <a:spcPts val="0"/>
                        </a:spcBef>
                        <a:spcAft>
                          <a:spcPts val="0"/>
                        </a:spcAft>
                        <a:buClr>
                          <a:schemeClr val="dk1"/>
                        </a:buClr>
                        <a:buSzPts val="800"/>
                        <a:buFont typeface="Calibri"/>
                        <a:buNone/>
                      </a:pPr>
                      <a:r>
                        <a:rPr lang="en-CA" sz="800"/>
                        <a:t>Version</a:t>
                      </a:r>
                      <a:endParaRPr sz="800"/>
                    </a:p>
                  </a:txBody>
                  <a:tcPr marL="91450" marR="91450" marT="45725" marB="45725"/>
                </a:tc>
                <a:tc>
                  <a:txBody>
                    <a:bodyPr/>
                    <a:lstStyle/>
                    <a:p>
                      <a:pPr marL="0" marR="0" lvl="0" indent="0" algn="l" rtl="0">
                        <a:spcBef>
                          <a:spcPts val="0"/>
                        </a:spcBef>
                        <a:spcAft>
                          <a:spcPts val="0"/>
                        </a:spcAft>
                        <a:buClr>
                          <a:schemeClr val="dk1"/>
                        </a:buClr>
                        <a:buSzPts val="800"/>
                        <a:buFont typeface="Calibri"/>
                        <a:buNone/>
                      </a:pPr>
                      <a:r>
                        <a:rPr lang="en-CA" sz="800"/>
                        <a:t>Actions</a:t>
                      </a:r>
                      <a:endParaRPr sz="800"/>
                    </a:p>
                  </a:txBody>
                  <a:tcPr marL="91450" marR="91450" marT="45725" marB="45725"/>
                </a:tc>
                <a:extLst>
                  <a:ext uri="{0D108BD9-81ED-4DB2-BD59-A6C34878D82A}">
                    <a16:rowId xmlns:a16="http://schemas.microsoft.com/office/drawing/2014/main" val="10000"/>
                  </a:ext>
                </a:extLst>
              </a:tr>
              <a:tr h="238750">
                <a:tc>
                  <a:txBody>
                    <a:bodyPr/>
                    <a:lstStyle/>
                    <a:p>
                      <a:pPr marL="0" marR="0" lvl="0" indent="0" algn="l" rtl="0">
                        <a:spcBef>
                          <a:spcPts val="0"/>
                        </a:spcBef>
                        <a:spcAft>
                          <a:spcPts val="0"/>
                        </a:spcAft>
                        <a:buClr>
                          <a:schemeClr val="dk1"/>
                        </a:buClr>
                        <a:buSzPts val="800"/>
                        <a:buFont typeface="Calibri"/>
                        <a:buNone/>
                      </a:pPr>
                      <a:r>
                        <a:rPr lang="en-CA" sz="800" dirty="0" smtClean="0"/>
                        <a:t>2020-12-31</a:t>
                      </a:r>
                      <a:endParaRPr sz="800" dirty="0"/>
                    </a:p>
                  </a:txBody>
                  <a:tcPr marL="91450" marR="91450" marT="45725" marB="45725"/>
                </a:tc>
                <a:tc>
                  <a:txBody>
                    <a:bodyPr/>
                    <a:lstStyle/>
                    <a:p>
                      <a:pPr marL="0" marR="0" lvl="0" indent="0" algn="l" rtl="0">
                        <a:spcBef>
                          <a:spcPts val="0"/>
                        </a:spcBef>
                        <a:spcAft>
                          <a:spcPts val="0"/>
                        </a:spcAft>
                        <a:buClr>
                          <a:schemeClr val="dk1"/>
                        </a:buClr>
                        <a:buSzPts val="800"/>
                        <a:buFont typeface="Calibri"/>
                        <a:buNone/>
                      </a:pPr>
                      <a:r>
                        <a:rPr lang="en-CA" sz="800" dirty="0" smtClean="0"/>
                        <a:t>4.0</a:t>
                      </a:r>
                      <a:endParaRPr sz="800" dirty="0"/>
                    </a:p>
                  </a:txBody>
                  <a:tcPr marL="91450" marR="91450" marT="45725" marB="45725"/>
                </a:tc>
                <a:tc>
                  <a:txBody>
                    <a:bodyPr/>
                    <a:lstStyle/>
                    <a:p>
                      <a:pPr marL="0" marR="0" lvl="0" indent="0" algn="l" rtl="0">
                        <a:spcBef>
                          <a:spcPts val="0"/>
                        </a:spcBef>
                        <a:spcAft>
                          <a:spcPts val="0"/>
                        </a:spcAft>
                        <a:buClr>
                          <a:schemeClr val="dk1"/>
                        </a:buClr>
                        <a:buSzPts val="800"/>
                        <a:buFont typeface="Calibri"/>
                        <a:buNone/>
                      </a:pPr>
                      <a:r>
                        <a:rPr lang="en-CA" sz="800" dirty="0" smtClean="0"/>
                        <a:t>Slide#11 – Capitalized ACE</a:t>
                      </a:r>
                    </a:p>
                    <a:p>
                      <a:pPr marL="0" marR="0" lvl="0" indent="0" algn="l" rtl="0">
                        <a:spcBef>
                          <a:spcPts val="0"/>
                        </a:spcBef>
                        <a:spcAft>
                          <a:spcPts val="0"/>
                        </a:spcAft>
                        <a:buClr>
                          <a:schemeClr val="dk1"/>
                        </a:buClr>
                        <a:buSzPts val="800"/>
                        <a:buFont typeface="Calibri"/>
                        <a:buNone/>
                      </a:pPr>
                      <a:endParaRPr lang="en-CA" sz="800" dirty="0" smtClean="0"/>
                    </a:p>
                    <a:p>
                      <a:pPr marL="0" marR="0" lvl="0" indent="0" algn="l" rtl="0">
                        <a:spcBef>
                          <a:spcPts val="0"/>
                        </a:spcBef>
                        <a:spcAft>
                          <a:spcPts val="0"/>
                        </a:spcAft>
                        <a:buClr>
                          <a:schemeClr val="dk1"/>
                        </a:buClr>
                        <a:buSzPts val="800"/>
                        <a:buFont typeface="Calibri"/>
                        <a:buNone/>
                      </a:pPr>
                      <a:r>
                        <a:rPr lang="en-CA" sz="800" dirty="0" smtClean="0"/>
                        <a:t>Slide#37 – In point 4. “reaches a conclusion” changed to “forms an opinion”</a:t>
                      </a:r>
                    </a:p>
                    <a:p>
                      <a:pPr marL="0" marR="0" lvl="0" indent="0" algn="l" rtl="0">
                        <a:spcBef>
                          <a:spcPts val="0"/>
                        </a:spcBef>
                        <a:spcAft>
                          <a:spcPts val="0"/>
                        </a:spcAft>
                        <a:buClr>
                          <a:schemeClr val="dk1"/>
                        </a:buClr>
                        <a:buSzPts val="800"/>
                        <a:buFont typeface="Calibri"/>
                        <a:buNone/>
                      </a:pPr>
                      <a:endParaRPr lang="en-CA" sz="800" dirty="0" smtClean="0"/>
                    </a:p>
                    <a:p>
                      <a:pPr marL="0" marR="0" lvl="0" indent="0" algn="l" rtl="0">
                        <a:spcBef>
                          <a:spcPts val="0"/>
                        </a:spcBef>
                        <a:spcAft>
                          <a:spcPts val="0"/>
                        </a:spcAft>
                        <a:buClr>
                          <a:schemeClr val="dk1"/>
                        </a:buClr>
                        <a:buSzPts val="800"/>
                        <a:buFont typeface="Calibri"/>
                        <a:buNone/>
                      </a:pPr>
                      <a:r>
                        <a:rPr lang="en-CA" sz="800" dirty="0" smtClean="0"/>
                        <a:t>Slide#40 – “reaches</a:t>
                      </a:r>
                      <a:r>
                        <a:rPr lang="en-CA" sz="800" baseline="0" dirty="0" smtClean="0"/>
                        <a:t> a conclusion” changes to “forms an opinion”</a:t>
                      </a:r>
                    </a:p>
                    <a:p>
                      <a:pPr marL="0" marR="0" lvl="0" indent="0" algn="l" rtl="0">
                        <a:spcBef>
                          <a:spcPts val="0"/>
                        </a:spcBef>
                        <a:spcAft>
                          <a:spcPts val="0"/>
                        </a:spcAft>
                        <a:buClr>
                          <a:schemeClr val="dk1"/>
                        </a:buClr>
                        <a:buSzPts val="800"/>
                        <a:buFont typeface="Calibri"/>
                        <a:buNone/>
                      </a:pPr>
                      <a:endParaRPr lang="en-CA" sz="800" baseline="0" dirty="0" smtClean="0"/>
                    </a:p>
                    <a:p>
                      <a:pPr marL="0" marR="0" lvl="0" indent="0" algn="l" rtl="0">
                        <a:spcBef>
                          <a:spcPts val="0"/>
                        </a:spcBef>
                        <a:spcAft>
                          <a:spcPts val="0"/>
                        </a:spcAft>
                        <a:buClr>
                          <a:schemeClr val="dk1"/>
                        </a:buClr>
                        <a:buSzPts val="800"/>
                        <a:buFont typeface="Calibri"/>
                        <a:buNone/>
                      </a:pPr>
                      <a:r>
                        <a:rPr lang="en-CA" sz="800" baseline="0" dirty="0" smtClean="0"/>
                        <a:t>Slide#43 – “standard conclusions” changed to “standard opinions</a:t>
                      </a:r>
                      <a:r>
                        <a:rPr lang="en-CA" sz="800" baseline="0" dirty="0" smtClean="0"/>
                        <a:t>”</a:t>
                      </a:r>
                    </a:p>
                    <a:p>
                      <a:pPr marL="0" marR="0" lvl="0" indent="0" algn="l" rtl="0">
                        <a:spcBef>
                          <a:spcPts val="0"/>
                        </a:spcBef>
                        <a:spcAft>
                          <a:spcPts val="0"/>
                        </a:spcAft>
                        <a:buClr>
                          <a:schemeClr val="dk1"/>
                        </a:buClr>
                        <a:buSzPts val="800"/>
                        <a:buFont typeface="Calibri"/>
                        <a:buNone/>
                      </a:pPr>
                      <a:endParaRPr lang="en-CA" sz="800" baseline="0" dirty="0" smtClean="0"/>
                    </a:p>
                    <a:p>
                      <a:pPr marL="0" marR="0" lvl="0" indent="0" algn="l" rtl="0">
                        <a:spcBef>
                          <a:spcPts val="0"/>
                        </a:spcBef>
                        <a:spcAft>
                          <a:spcPts val="0"/>
                        </a:spcAft>
                        <a:buClr>
                          <a:schemeClr val="dk1"/>
                        </a:buClr>
                        <a:buSzPts val="800"/>
                        <a:buFont typeface="Calibri"/>
                        <a:buNone/>
                      </a:pPr>
                      <a:r>
                        <a:rPr lang="en-CA" sz="800" baseline="0" dirty="0" smtClean="0"/>
                        <a:t>Slide#11 – “reach a conclusion” changed to “form an opinion”</a:t>
                      </a:r>
                    </a:p>
                    <a:p>
                      <a:pPr marL="0" marR="0" lvl="0" indent="0" algn="l" rtl="0">
                        <a:spcBef>
                          <a:spcPts val="0"/>
                        </a:spcBef>
                        <a:spcAft>
                          <a:spcPts val="0"/>
                        </a:spcAft>
                        <a:buClr>
                          <a:schemeClr val="dk1"/>
                        </a:buClr>
                        <a:buSzPts val="800"/>
                        <a:buFont typeface="Calibri"/>
                        <a:buNone/>
                      </a:pPr>
                      <a:endParaRPr lang="en-CA" sz="800" baseline="0" dirty="0" smtClean="0"/>
                    </a:p>
                    <a:p>
                      <a:pPr marL="0" marR="0" lvl="0" indent="0" algn="l" rtl="0">
                        <a:spcBef>
                          <a:spcPts val="0"/>
                        </a:spcBef>
                        <a:spcAft>
                          <a:spcPts val="0"/>
                        </a:spcAft>
                        <a:buClr>
                          <a:schemeClr val="dk1"/>
                        </a:buClr>
                        <a:buSzPts val="800"/>
                        <a:buFont typeface="Calibri"/>
                        <a:buNone/>
                      </a:pPr>
                      <a:r>
                        <a:rPr lang="en-CA" sz="800" baseline="0" dirty="0" smtClean="0"/>
                        <a:t>Slide#44 – “sole criteria for a decision” changed to “sole criteria upon which to base an opinion”</a:t>
                      </a:r>
                    </a:p>
                    <a:p>
                      <a:pPr marL="0" marR="0" lvl="0" indent="0" algn="l" rtl="0">
                        <a:spcBef>
                          <a:spcPts val="0"/>
                        </a:spcBef>
                        <a:spcAft>
                          <a:spcPts val="0"/>
                        </a:spcAft>
                        <a:buClr>
                          <a:schemeClr val="dk1"/>
                        </a:buClr>
                        <a:buSzPts val="800"/>
                        <a:buFont typeface="Calibri"/>
                        <a:buNone/>
                      </a:pPr>
                      <a:endParaRPr lang="en-CA" sz="800" baseline="0" dirty="0" smtClean="0"/>
                    </a:p>
                    <a:p>
                      <a:pPr marL="0" marR="0" lvl="0" indent="0" algn="l" rtl="0">
                        <a:spcBef>
                          <a:spcPts val="0"/>
                        </a:spcBef>
                        <a:spcAft>
                          <a:spcPts val="0"/>
                        </a:spcAft>
                        <a:buClr>
                          <a:schemeClr val="dk1"/>
                        </a:buClr>
                        <a:buSzPts val="800"/>
                        <a:buFont typeface="Calibri"/>
                        <a:buNone/>
                      </a:pPr>
                      <a:r>
                        <a:rPr lang="en-CA" sz="800" baseline="0" dirty="0" smtClean="0"/>
                        <a:t>Slide#50 – “determination” changed to “opinion”</a:t>
                      </a:r>
                      <a:endParaRPr lang="en-CA" sz="800" dirty="0" smtClean="0"/>
                    </a:p>
                  </a:txBody>
                  <a:tcPr marL="91450" marR="91450" marT="45725" marB="45725"/>
                </a:tc>
                <a:extLst>
                  <a:ext uri="{0D108BD9-81ED-4DB2-BD59-A6C34878D82A}">
                    <a16:rowId xmlns:a16="http://schemas.microsoft.com/office/drawing/2014/main" val="2015232705"/>
                  </a:ext>
                </a:extLst>
              </a:tr>
            </a:tbl>
          </a:graphicData>
        </a:graphic>
      </p:graphicFrame>
      <p:sp>
        <p:nvSpPr>
          <p:cNvPr id="798" name="Google Shape;798;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888888"/>
              </a:buClr>
              <a:buSzPts val="1200"/>
              <a:buFont typeface="Calibri"/>
              <a:buNone/>
            </a:pPr>
            <a:fld id="{00000000-1234-1234-1234-123412341234}" type="slidenum">
              <a:rPr lang="en-CA" sz="1200">
                <a:solidFill>
                  <a:srgbClr val="888888"/>
                </a:solidFill>
                <a:latin typeface="Calibri"/>
                <a:ea typeface="Calibri"/>
                <a:cs typeface="Calibri"/>
                <a:sym typeface="Calibri"/>
              </a:rPr>
              <a:t>60</a:t>
            </a:fld>
            <a:endParaRPr sz="1200">
              <a:solidFill>
                <a:srgbClr val="888888"/>
              </a:solidFill>
              <a:latin typeface="Calibri"/>
              <a:ea typeface="Calibri"/>
              <a:cs typeface="Calibri"/>
              <a:sym typeface="Calibri"/>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84150"/>
            <a:ext cx="3790476" cy="914286"/>
          </a:xfrm>
          <a:prstGeom prst="rect">
            <a:avLst/>
          </a:prstGeom>
        </p:spPr>
      </p:pic>
    </p:spTree>
    <p:extLst>
      <p:ext uri="{BB962C8B-B14F-4D97-AF65-F5344CB8AC3E}">
        <p14:creationId xmlns:p14="http://schemas.microsoft.com/office/powerpoint/2010/main" val="7644554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4" name="Google Shape;114;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7</a:t>
            </a:fld>
            <a:endParaRPr/>
          </a:p>
        </p:txBody>
      </p:sp>
      <p:sp>
        <p:nvSpPr>
          <p:cNvPr id="115" name="Google Shape;115;p13"/>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Types of fingerprints</a:t>
            </a:r>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116" name="Google Shape;116;p13"/>
          <p:cNvSpPr txBox="1"/>
          <p:nvPr/>
        </p:nvSpPr>
        <p:spPr>
          <a:xfrm>
            <a:off x="533400" y="1803499"/>
            <a:ext cx="2667000" cy="26161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b="1">
                <a:solidFill>
                  <a:schemeClr val="dk1"/>
                </a:solidFill>
                <a:latin typeface="Calibri"/>
                <a:ea typeface="Calibri"/>
                <a:cs typeface="Calibri"/>
                <a:sym typeface="Calibri"/>
              </a:rPr>
              <a:t>Visible</a:t>
            </a:r>
            <a:r>
              <a:rPr lang="en-CA" sz="2400">
                <a:solidFill>
                  <a:schemeClr val="dk1"/>
                </a:solidFill>
                <a:latin typeface="Calibri"/>
                <a:ea typeface="Calibri"/>
                <a:cs typeface="Calibri"/>
                <a:sym typeface="Calibri"/>
              </a:rPr>
              <a:t>:</a:t>
            </a:r>
            <a:endParaRPr/>
          </a:p>
          <a:p>
            <a:pPr marL="0" marR="0" lvl="0" indent="0" algn="l" rtl="0">
              <a:spcBef>
                <a:spcPts val="0"/>
              </a:spcBef>
              <a:spcAft>
                <a:spcPts val="0"/>
              </a:spcAft>
              <a:buNone/>
            </a:pPr>
            <a:r>
              <a:rPr lang="en-CA" sz="2000">
                <a:solidFill>
                  <a:schemeClr val="dk1"/>
                </a:solidFill>
                <a:latin typeface="Calibri"/>
                <a:ea typeface="Calibri"/>
                <a:cs typeface="Calibri"/>
                <a:sym typeface="Calibri"/>
              </a:rPr>
              <a:t>Fingerprint impressions that are plainly visible usually due to transfer of foreign material by the finger onto a surface e.g. blood, grease etc.</a:t>
            </a:r>
            <a:endParaRPr sz="2000">
              <a:solidFill>
                <a:schemeClr val="dk1"/>
              </a:solidFill>
              <a:latin typeface="Calibri"/>
              <a:ea typeface="Calibri"/>
              <a:cs typeface="Calibri"/>
              <a:sym typeface="Calibri"/>
            </a:endParaRPr>
          </a:p>
        </p:txBody>
      </p:sp>
      <p:sp>
        <p:nvSpPr>
          <p:cNvPr id="117" name="Google Shape;117;p13"/>
          <p:cNvSpPr txBox="1"/>
          <p:nvPr/>
        </p:nvSpPr>
        <p:spPr>
          <a:xfrm>
            <a:off x="3886200" y="5423356"/>
            <a:ext cx="4343400" cy="21544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800">
                <a:solidFill>
                  <a:schemeClr val="dk1"/>
                </a:solidFill>
                <a:latin typeface="Calibri"/>
                <a:ea typeface="Calibri"/>
                <a:cs typeface="Calibri"/>
                <a:sym typeface="Calibri"/>
              </a:rPr>
              <a:t>Image provided by Ottawa Police Services Forensic Identification Services</a:t>
            </a:r>
            <a:endParaRPr sz="800">
              <a:solidFill>
                <a:schemeClr val="dk1"/>
              </a:solidFill>
              <a:latin typeface="Calibri"/>
              <a:ea typeface="Calibri"/>
              <a:cs typeface="Calibri"/>
              <a:sym typeface="Calibri"/>
            </a:endParaRPr>
          </a:p>
        </p:txBody>
      </p:sp>
      <p:pic>
        <p:nvPicPr>
          <p:cNvPr id="118" name="Google Shape;118;p13"/>
          <p:cNvPicPr preferRelativeResize="0"/>
          <p:nvPr/>
        </p:nvPicPr>
        <p:blipFill rotWithShape="1">
          <a:blip r:embed="rId3">
            <a:alphaModFix/>
          </a:blip>
          <a:srcRect l="1429" b="26605"/>
          <a:stretch/>
        </p:blipFill>
        <p:spPr>
          <a:xfrm>
            <a:off x="3352800" y="1918156"/>
            <a:ext cx="5257800" cy="3505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14"/>
          <p:cNvPicPr preferRelativeResize="0"/>
          <p:nvPr/>
        </p:nvPicPr>
        <p:blipFill rotWithShape="1">
          <a:blip r:embed="rId3">
            <a:alphaModFix/>
          </a:blip>
          <a:srcRect t="3587" b="13898"/>
          <a:stretch/>
        </p:blipFill>
        <p:spPr>
          <a:xfrm>
            <a:off x="3276600" y="1918156"/>
            <a:ext cx="5331668" cy="3505200"/>
          </a:xfrm>
          <a:prstGeom prst="rect">
            <a:avLst/>
          </a:prstGeom>
          <a:noFill/>
          <a:ln>
            <a:noFill/>
          </a:ln>
        </p:spPr>
      </p:pic>
      <p:sp>
        <p:nvSpPr>
          <p:cNvPr id="126" name="Google Shape;126;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8</a:t>
            </a:fld>
            <a:endParaRPr/>
          </a:p>
        </p:txBody>
      </p:sp>
      <p:sp>
        <p:nvSpPr>
          <p:cNvPr id="127" name="Google Shape;127;p14"/>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Types of fingerprints</a:t>
            </a:r>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128" name="Google Shape;128;p14"/>
          <p:cNvSpPr txBox="1"/>
          <p:nvPr/>
        </p:nvSpPr>
        <p:spPr>
          <a:xfrm>
            <a:off x="533400" y="1806476"/>
            <a:ext cx="2667000" cy="230832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2400" b="1">
                <a:solidFill>
                  <a:schemeClr val="dk1"/>
                </a:solidFill>
                <a:latin typeface="Calibri"/>
                <a:ea typeface="Calibri"/>
                <a:cs typeface="Calibri"/>
                <a:sym typeface="Calibri"/>
              </a:rPr>
              <a:t>Moulded:</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CA" sz="2000">
                <a:solidFill>
                  <a:schemeClr val="dk1"/>
                </a:solidFill>
                <a:latin typeface="Calibri"/>
                <a:ea typeface="Calibri"/>
                <a:cs typeface="Calibri"/>
                <a:sym typeface="Calibri"/>
              </a:rPr>
              <a:t>Fingerprint impressions that retain the 3D shape of the ridge detail within the surface e.g. wax, clay, chewing gum, etc.</a:t>
            </a:r>
            <a:endParaRPr sz="2000">
              <a:solidFill>
                <a:schemeClr val="dk1"/>
              </a:solidFill>
              <a:latin typeface="Calibri"/>
              <a:ea typeface="Calibri"/>
              <a:cs typeface="Calibri"/>
              <a:sym typeface="Calibri"/>
            </a:endParaRPr>
          </a:p>
        </p:txBody>
      </p:sp>
      <p:sp>
        <p:nvSpPr>
          <p:cNvPr id="129" name="Google Shape;129;p14"/>
          <p:cNvSpPr txBox="1"/>
          <p:nvPr/>
        </p:nvSpPr>
        <p:spPr>
          <a:xfrm>
            <a:off x="3886200" y="5423356"/>
            <a:ext cx="4343400" cy="21544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800">
                <a:solidFill>
                  <a:schemeClr val="dk1"/>
                </a:solidFill>
                <a:latin typeface="Calibri"/>
                <a:ea typeface="Calibri"/>
                <a:cs typeface="Calibri"/>
                <a:sym typeface="Calibri"/>
              </a:rPr>
              <a:t>Image provided by Ottawa Police Services Forensic Identification Services</a:t>
            </a:r>
            <a:endParaRPr sz="8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5"/>
          <p:cNvSpPr txBox="1"/>
          <p:nvPr/>
        </p:nvSpPr>
        <p:spPr>
          <a:xfrm>
            <a:off x="381000" y="1112837"/>
            <a:ext cx="8229600" cy="5059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3200"/>
              <a:buFont typeface="Arial"/>
              <a:buNone/>
            </a:pPr>
            <a:r>
              <a:rPr lang="en-CA" sz="3200" i="0" u="none" strike="noStrike" cap="none">
                <a:solidFill>
                  <a:srgbClr val="0000FF"/>
                </a:solidFill>
                <a:latin typeface="Calibri"/>
                <a:ea typeface="Calibri"/>
                <a:cs typeface="Calibri"/>
                <a:sym typeface="Calibri"/>
              </a:rPr>
              <a:t>Premises of friction ridge identification</a:t>
            </a:r>
            <a:endParaRPr sz="3200" i="0" u="none" strike="noStrike" cap="none">
              <a:solidFill>
                <a:srgbClr val="0000FF"/>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137" name="Google Shape;137;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a:t>9</a:t>
            </a:fld>
            <a:endParaRPr/>
          </a:p>
        </p:txBody>
      </p:sp>
      <p:sp>
        <p:nvSpPr>
          <p:cNvPr id="138" name="Google Shape;138;p15"/>
          <p:cNvSpPr txBox="1"/>
          <p:nvPr/>
        </p:nvSpPr>
        <p:spPr>
          <a:xfrm>
            <a:off x="533400" y="1752600"/>
            <a:ext cx="8229600" cy="3062377"/>
          </a:xfrm>
          <a:prstGeom prst="rect">
            <a:avLst/>
          </a:prstGeom>
          <a:noFill/>
          <a:ln>
            <a:noFill/>
          </a:ln>
        </p:spPr>
        <p:txBody>
          <a:bodyPr spcFirstLastPara="1" wrap="square" lIns="91425" tIns="45700" rIns="91425" bIns="45700" anchor="t" anchorCtr="0">
            <a:noAutofit/>
          </a:bodyPr>
          <a:lstStyle/>
          <a:p>
            <a:pPr marL="0" marR="0" lvl="0" indent="-152400" algn="l" rtl="0">
              <a:spcBef>
                <a:spcPts val="0"/>
              </a:spcBef>
              <a:spcAft>
                <a:spcPts val="0"/>
              </a:spcAft>
              <a:buClr>
                <a:schemeClr val="dk1"/>
              </a:buClr>
              <a:buSzPts val="2400"/>
              <a:buFont typeface="Arial"/>
              <a:buChar char="•"/>
            </a:pPr>
            <a:r>
              <a:rPr lang="en-CA" sz="2400" b="1">
                <a:solidFill>
                  <a:schemeClr val="dk1"/>
                </a:solidFill>
                <a:latin typeface="Calibri"/>
                <a:ea typeface="Calibri"/>
                <a:cs typeface="Calibri"/>
                <a:sym typeface="Calibri"/>
              </a:rPr>
              <a:t> Develop prior to birth</a:t>
            </a:r>
            <a:r>
              <a:rPr lang="en-CA" sz="2400">
                <a:solidFill>
                  <a:schemeClr val="dk1"/>
                </a:solidFill>
                <a:latin typeface="Calibri"/>
                <a:ea typeface="Calibri"/>
                <a:cs typeface="Calibri"/>
                <a:sym typeface="Calibri"/>
              </a:rPr>
              <a:t>:</a:t>
            </a:r>
            <a:r>
              <a:rPr lang="en-CA" sz="2800">
                <a:solidFill>
                  <a:schemeClr val="dk1"/>
                </a:solidFill>
                <a:latin typeface="Calibri"/>
                <a:ea typeface="Calibri"/>
                <a:cs typeface="Calibri"/>
                <a:sym typeface="Calibri"/>
              </a:rPr>
              <a:t> </a:t>
            </a:r>
            <a:r>
              <a:rPr lang="en-CA" sz="2000">
                <a:solidFill>
                  <a:schemeClr val="dk1"/>
                </a:solidFill>
                <a:latin typeface="Calibri"/>
                <a:ea typeface="Calibri"/>
                <a:cs typeface="Calibri"/>
                <a:sym typeface="Calibri"/>
              </a:rPr>
              <a:t>Friction ridges develop on the fetus in their definitive form prior to birth</a:t>
            </a:r>
            <a:endParaRPr sz="1800">
              <a:solidFill>
                <a:schemeClr val="dk1"/>
              </a:solidFill>
              <a:latin typeface="Calibri"/>
              <a:ea typeface="Calibri"/>
              <a:cs typeface="Calibri"/>
              <a:sym typeface="Calibri"/>
            </a:endParaRPr>
          </a:p>
          <a:p>
            <a:pPr marL="0" marR="0" lvl="0" indent="-152400" algn="l" rtl="0">
              <a:spcBef>
                <a:spcPts val="600"/>
              </a:spcBef>
              <a:spcAft>
                <a:spcPts val="0"/>
              </a:spcAft>
              <a:buClr>
                <a:schemeClr val="dk1"/>
              </a:buClr>
              <a:buSzPts val="2400"/>
              <a:buFont typeface="Arial"/>
              <a:buChar char="•"/>
            </a:pPr>
            <a:r>
              <a:rPr lang="en-CA" sz="2400" b="1">
                <a:solidFill>
                  <a:schemeClr val="dk1"/>
                </a:solidFill>
                <a:latin typeface="Calibri"/>
                <a:ea typeface="Calibri"/>
                <a:cs typeface="Calibri"/>
                <a:sym typeface="Calibri"/>
              </a:rPr>
              <a:t> Persistent:</a:t>
            </a:r>
            <a:r>
              <a:rPr lang="en-CA" sz="2400">
                <a:solidFill>
                  <a:schemeClr val="dk1"/>
                </a:solidFill>
                <a:latin typeface="Calibri"/>
                <a:ea typeface="Calibri"/>
                <a:cs typeface="Calibri"/>
                <a:sym typeface="Calibri"/>
              </a:rPr>
              <a:t>  </a:t>
            </a:r>
            <a:r>
              <a:rPr lang="en-CA" sz="2000">
                <a:solidFill>
                  <a:schemeClr val="dk1"/>
                </a:solidFill>
                <a:latin typeface="Calibri"/>
                <a:ea typeface="Calibri"/>
                <a:cs typeface="Calibri"/>
                <a:sym typeface="Calibri"/>
              </a:rPr>
              <a:t>Friction ridges persist throughout life, except for permanent injury or disease</a:t>
            </a:r>
            <a:endParaRPr sz="1800">
              <a:solidFill>
                <a:schemeClr val="dk1"/>
              </a:solidFill>
              <a:latin typeface="Calibri"/>
              <a:ea typeface="Calibri"/>
              <a:cs typeface="Calibri"/>
              <a:sym typeface="Calibri"/>
            </a:endParaRPr>
          </a:p>
          <a:p>
            <a:pPr marL="0" marR="0" lvl="0" indent="-152400" algn="l" rtl="0">
              <a:spcBef>
                <a:spcPts val="600"/>
              </a:spcBef>
              <a:spcAft>
                <a:spcPts val="0"/>
              </a:spcAft>
              <a:buClr>
                <a:schemeClr val="dk1"/>
              </a:buClr>
              <a:buSzPts val="2400"/>
              <a:buFont typeface="Arial"/>
              <a:buChar char="•"/>
            </a:pPr>
            <a:r>
              <a:rPr lang="en-CA" sz="2400" b="1">
                <a:solidFill>
                  <a:schemeClr val="dk1"/>
                </a:solidFill>
                <a:latin typeface="Calibri"/>
                <a:ea typeface="Calibri"/>
                <a:cs typeface="Calibri"/>
                <a:sym typeface="Calibri"/>
              </a:rPr>
              <a:t> Unique</a:t>
            </a:r>
            <a:r>
              <a:rPr lang="en-CA" sz="1800">
                <a:solidFill>
                  <a:schemeClr val="dk1"/>
                </a:solidFill>
                <a:latin typeface="Calibri"/>
                <a:ea typeface="Calibri"/>
                <a:cs typeface="Calibri"/>
                <a:sym typeface="Calibri"/>
              </a:rPr>
              <a:t>:  </a:t>
            </a:r>
            <a:r>
              <a:rPr lang="en-CA" sz="2000">
                <a:solidFill>
                  <a:schemeClr val="dk1"/>
                </a:solidFill>
                <a:latin typeface="Calibri"/>
                <a:ea typeface="Calibri"/>
                <a:cs typeface="Calibri"/>
                <a:sym typeface="Calibri"/>
              </a:rPr>
              <a:t>Random stresses that influence the development of friction ridges in utero result in friction ridge characteristics that are unique</a:t>
            </a:r>
            <a:endParaRPr sz="1800">
              <a:solidFill>
                <a:schemeClr val="dk1"/>
              </a:solidFill>
              <a:latin typeface="Calibri"/>
              <a:ea typeface="Calibri"/>
              <a:cs typeface="Calibri"/>
              <a:sym typeface="Calibri"/>
            </a:endParaRPr>
          </a:p>
          <a:p>
            <a:pPr marL="0" marR="0" lvl="0" indent="-152400" algn="l" rtl="0">
              <a:spcBef>
                <a:spcPts val="600"/>
              </a:spcBef>
              <a:spcAft>
                <a:spcPts val="0"/>
              </a:spcAft>
              <a:buClr>
                <a:schemeClr val="dk1"/>
              </a:buClr>
              <a:buSzPts val="2400"/>
              <a:buFont typeface="Arial"/>
              <a:buChar char="•"/>
            </a:pPr>
            <a:r>
              <a:rPr lang="en-CA" sz="2400" b="1">
                <a:solidFill>
                  <a:schemeClr val="dk1"/>
                </a:solidFill>
                <a:latin typeface="Calibri"/>
                <a:ea typeface="Calibri"/>
                <a:cs typeface="Calibri"/>
                <a:sym typeface="Calibri"/>
              </a:rPr>
              <a:t> Patterns vary allowing for classification</a:t>
            </a:r>
            <a:r>
              <a:rPr lang="en-CA" sz="2400">
                <a:solidFill>
                  <a:schemeClr val="dk1"/>
                </a:solidFill>
                <a:latin typeface="Calibri"/>
                <a:ea typeface="Calibri"/>
                <a:cs typeface="Calibri"/>
                <a:sym typeface="Calibri"/>
              </a:rPr>
              <a:t>: </a:t>
            </a:r>
            <a:r>
              <a:rPr lang="en-CA" sz="2000">
                <a:solidFill>
                  <a:schemeClr val="dk1"/>
                </a:solidFill>
                <a:latin typeface="Calibri"/>
                <a:ea typeface="Calibri"/>
                <a:cs typeface="Calibri"/>
                <a:sym typeface="Calibri"/>
              </a:rPr>
              <a:t>3 common pattern types</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
        <p:nvSpPr>
          <p:cNvPr id="139" name="Google Shape;139;p15"/>
          <p:cNvSpPr txBox="1"/>
          <p:nvPr/>
        </p:nvSpPr>
        <p:spPr>
          <a:xfrm>
            <a:off x="3429000" y="6642556"/>
            <a:ext cx="56388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800">
                <a:solidFill>
                  <a:schemeClr val="dk1"/>
                </a:solidFill>
                <a:latin typeface="Calibri"/>
                <a:ea typeface="Calibri"/>
                <a:cs typeface="Calibri"/>
                <a:sym typeface="Calibri"/>
              </a:rPr>
              <a:t>Quantitative-Qualitative Friction Ridge Analysis: An Introduction to Basic and Advanced Ridgeology, Ashbaugh, DR.CRC Press, 1999.</a:t>
            </a:r>
            <a:endParaRPr sz="800">
              <a:solidFill>
                <a:schemeClr val="dk1"/>
              </a:solidFill>
              <a:latin typeface="Calibri"/>
              <a:ea typeface="Calibri"/>
              <a:cs typeface="Calibri"/>
              <a:sym typeface="Calibri"/>
            </a:endParaRPr>
          </a:p>
        </p:txBody>
      </p:sp>
      <p:pic>
        <p:nvPicPr>
          <p:cNvPr id="140" name="Google Shape;140;p15"/>
          <p:cNvPicPr preferRelativeResize="0"/>
          <p:nvPr/>
        </p:nvPicPr>
        <p:blipFill rotWithShape="1">
          <a:blip r:embed="rId3">
            <a:alphaModFix/>
          </a:blip>
          <a:srcRect/>
          <a:stretch/>
        </p:blipFill>
        <p:spPr>
          <a:xfrm>
            <a:off x="3352800" y="5019907"/>
            <a:ext cx="1238250" cy="1114425"/>
          </a:xfrm>
          <a:prstGeom prst="rect">
            <a:avLst/>
          </a:prstGeom>
          <a:noFill/>
          <a:ln>
            <a:noFill/>
          </a:ln>
        </p:spPr>
      </p:pic>
      <p:pic>
        <p:nvPicPr>
          <p:cNvPr id="141" name="Google Shape;141;p15"/>
          <p:cNvPicPr preferRelativeResize="0"/>
          <p:nvPr/>
        </p:nvPicPr>
        <p:blipFill rotWithShape="1">
          <a:blip r:embed="rId4">
            <a:alphaModFix/>
          </a:blip>
          <a:srcRect/>
          <a:stretch/>
        </p:blipFill>
        <p:spPr>
          <a:xfrm>
            <a:off x="5410200" y="5019907"/>
            <a:ext cx="1152525" cy="1134656"/>
          </a:xfrm>
          <a:prstGeom prst="rect">
            <a:avLst/>
          </a:prstGeom>
          <a:noFill/>
          <a:ln>
            <a:noFill/>
          </a:ln>
        </p:spPr>
      </p:pic>
      <p:pic>
        <p:nvPicPr>
          <p:cNvPr id="142" name="Google Shape;142;p15"/>
          <p:cNvPicPr preferRelativeResize="0"/>
          <p:nvPr/>
        </p:nvPicPr>
        <p:blipFill rotWithShape="1">
          <a:blip r:embed="rId5">
            <a:alphaModFix/>
          </a:blip>
          <a:srcRect/>
          <a:stretch/>
        </p:blipFill>
        <p:spPr>
          <a:xfrm>
            <a:off x="7391400" y="5019907"/>
            <a:ext cx="1143000" cy="1152293"/>
          </a:xfrm>
          <a:prstGeom prst="rect">
            <a:avLst/>
          </a:prstGeom>
          <a:noFill/>
          <a:ln>
            <a:noFill/>
          </a:ln>
        </p:spPr>
      </p:pic>
      <p:sp>
        <p:nvSpPr>
          <p:cNvPr id="143" name="Google Shape;143;p15"/>
          <p:cNvSpPr txBox="1"/>
          <p:nvPr/>
        </p:nvSpPr>
        <p:spPr>
          <a:xfrm>
            <a:off x="7620000" y="4638907"/>
            <a:ext cx="614079"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800">
                <a:solidFill>
                  <a:schemeClr val="dk1"/>
                </a:solidFill>
                <a:latin typeface="Calibri"/>
                <a:ea typeface="Calibri"/>
                <a:cs typeface="Calibri"/>
                <a:sym typeface="Calibri"/>
              </a:rPr>
              <a:t>Arch</a:t>
            </a:r>
            <a:endParaRPr sz="1800">
              <a:solidFill>
                <a:schemeClr val="dk1"/>
              </a:solidFill>
              <a:latin typeface="Calibri"/>
              <a:ea typeface="Calibri"/>
              <a:cs typeface="Calibri"/>
              <a:sym typeface="Calibri"/>
            </a:endParaRPr>
          </a:p>
        </p:txBody>
      </p:sp>
      <p:sp>
        <p:nvSpPr>
          <p:cNvPr id="144" name="Google Shape;144;p15"/>
          <p:cNvSpPr txBox="1"/>
          <p:nvPr/>
        </p:nvSpPr>
        <p:spPr>
          <a:xfrm>
            <a:off x="5638800" y="4638907"/>
            <a:ext cx="64793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800">
                <a:solidFill>
                  <a:schemeClr val="dk1"/>
                </a:solidFill>
                <a:latin typeface="Calibri"/>
                <a:ea typeface="Calibri"/>
                <a:cs typeface="Calibri"/>
                <a:sym typeface="Calibri"/>
              </a:rPr>
              <a:t>Loop</a:t>
            </a:r>
            <a:endParaRPr sz="1800">
              <a:solidFill>
                <a:schemeClr val="dk1"/>
              </a:solidFill>
              <a:latin typeface="Calibri"/>
              <a:ea typeface="Calibri"/>
              <a:cs typeface="Calibri"/>
              <a:sym typeface="Calibri"/>
            </a:endParaRPr>
          </a:p>
        </p:txBody>
      </p:sp>
      <p:sp>
        <p:nvSpPr>
          <p:cNvPr id="145" name="Google Shape;145;p15"/>
          <p:cNvSpPr txBox="1"/>
          <p:nvPr/>
        </p:nvSpPr>
        <p:spPr>
          <a:xfrm>
            <a:off x="3581400" y="4638907"/>
            <a:ext cx="76655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800">
                <a:solidFill>
                  <a:schemeClr val="dk1"/>
                </a:solidFill>
                <a:latin typeface="Calibri"/>
                <a:ea typeface="Calibri"/>
                <a:cs typeface="Calibri"/>
                <a:sym typeface="Calibri"/>
              </a:rPr>
              <a:t>Whorl</a:t>
            </a: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TotalTime>
  <Words>7423</Words>
  <Application>Microsoft Office PowerPoint</Application>
  <PresentationFormat>On-screen Show (4:3)</PresentationFormat>
  <Paragraphs>779</Paragraphs>
  <Slides>60</Slides>
  <Notes>60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60</vt:i4>
      </vt:variant>
    </vt:vector>
  </HeadingPairs>
  <TitlesOfParts>
    <vt:vector size="64" baseType="lpstr">
      <vt:lpstr>Arial</vt:lpstr>
      <vt:lpstr>Calibri</vt:lpstr>
      <vt:lpstr>Times New Roman</vt:lpstr>
      <vt:lpstr>Office Theme</vt:lpstr>
      <vt:lpstr>PowerPoint Presentation</vt:lpstr>
      <vt:lpstr>PowerPoint Presentation</vt:lpstr>
      <vt:lpstr>Case File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Wilkinson, Della</dc:creator>
  <cp:lastModifiedBy>Hockey, Daniel</cp:lastModifiedBy>
  <cp:revision>16</cp:revision>
  <dcterms:modified xsi:type="dcterms:W3CDTF">2020-12-31T17:51:44Z</dcterms:modified>
</cp:coreProperties>
</file>