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64"/>
  </p:notesMasterIdLst>
  <p:sldIdLst>
    <p:sldId id="324" r:id="rId2"/>
    <p:sldId id="31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23" r:id="rId35"/>
    <p:sldId id="290" r:id="rId36"/>
    <p:sldId id="291" r:id="rId37"/>
    <p:sldId id="292" r:id="rId38"/>
    <p:sldId id="293" r:id="rId39"/>
    <p:sldId id="294" r:id="rId40"/>
    <p:sldId id="295" r:id="rId41"/>
    <p:sldId id="296" r:id="rId42"/>
    <p:sldId id="297" r:id="rId43"/>
    <p:sldId id="298" r:id="rId44"/>
    <p:sldId id="299" r:id="rId45"/>
    <p:sldId id="300" r:id="rId46"/>
    <p:sldId id="317" r:id="rId47"/>
    <p:sldId id="302" r:id="rId48"/>
    <p:sldId id="303" r:id="rId49"/>
    <p:sldId id="304" r:id="rId50"/>
    <p:sldId id="305" r:id="rId51"/>
    <p:sldId id="306" r:id="rId52"/>
    <p:sldId id="307" r:id="rId53"/>
    <p:sldId id="308" r:id="rId54"/>
    <p:sldId id="309" r:id="rId55"/>
    <p:sldId id="310" r:id="rId56"/>
    <p:sldId id="311" r:id="rId57"/>
    <p:sldId id="322" r:id="rId58"/>
    <p:sldId id="321" r:id="rId59"/>
    <p:sldId id="320" r:id="rId60"/>
    <p:sldId id="319" r:id="rId61"/>
    <p:sldId id="318" r:id="rId62"/>
    <p:sldId id="325" r:id="rId6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7DCF8F-BE94-46DF-8E6C-2479238B2BDC}">
  <a:tblStyle styleId="{417DCF8F-BE94-46DF-8E6C-2479238B2BD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CA7E9F9-BD6E-4ABD-822F-8174388631F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7" autoAdjust="0"/>
    <p:restoredTop sz="75714" autoAdjust="0"/>
  </p:normalViewPr>
  <p:slideViewPr>
    <p:cSldViewPr snapToGrid="0">
      <p:cViewPr>
        <p:scale>
          <a:sx n="75" d="100"/>
          <a:sy n="75" d="100"/>
        </p:scale>
        <p:origin x="2880" y="3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8" d="100"/>
          <a:sy n="98"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6" tIns="46570" rIns="93166" bIns="4657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66" tIns="46570" rIns="93166" bIns="4657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0" cy="464820"/>
          </a:xfrm>
          <a:prstGeom prst="rect">
            <a:avLst/>
          </a:prstGeom>
          <a:noFill/>
          <a:ln>
            <a:noFill/>
          </a:ln>
        </p:spPr>
        <p:txBody>
          <a:bodyPr spcFirstLastPara="1" wrap="square" lIns="93166" tIns="46570" rIns="93166" bIns="4657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sz="1200" smtClean="0">
                <a:solidFill>
                  <a:schemeClr val="dk1"/>
                </a:solidFill>
                <a:latin typeface="Calibri"/>
                <a:ea typeface="Calibri"/>
                <a:cs typeface="Calibri"/>
                <a:sym typeface="Calibri"/>
              </a:rPr>
              <a:pPr algn="r"/>
              <a:t>‹#›</a:t>
            </a:fld>
            <a:endParaRPr lang="en-CA"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br>
              <a:rPr lang="en-CA"/>
            </a:br>
            <a:r>
              <a:rPr lang="en-CA"/>
              <a:t>The members of CanFRWG (see slide #50 for represented Agencies) have developed this slide library to assist forensic identification members when presenting expert testimony on fingerprint evidence in court.  It is recommended that this slide library be used in conjunction with the Guidance Document for the Slide Library and the Roadmap for Court Acceptance of Fingerprint Evidence.  (Both CanFRWG documents are listed on the CanFRWG website which can be accessed by typing CanFRWG into Google).</a:t>
            </a:r>
            <a:endParaRPr/>
          </a:p>
          <a:p>
            <a:pPr marL="0" lvl="0" indent="0" algn="l" rtl="0">
              <a:spcBef>
                <a:spcPts val="0"/>
              </a:spcBef>
              <a:spcAft>
                <a:spcPts val="0"/>
              </a:spcAft>
              <a:buNone/>
            </a:pPr>
            <a:endParaRPr/>
          </a:p>
        </p:txBody>
      </p:sp>
      <p:sp>
        <p:nvSpPr>
          <p:cNvPr id="47" name="Google Shape;4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765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Les termes « individualisation » et « identification » peuvent être utilisés de manière interchangeable, selon le document 103 du Scientific </a:t>
            </a:r>
            <a:r>
              <a:rPr lang="fr-CA" altLang="en-US" dirty="0" err="1" smtClean="0"/>
              <a:t>Working</a:t>
            </a:r>
            <a:r>
              <a:rPr lang="fr-CA" altLang="en-US" dirty="0" smtClean="0"/>
              <a:t> Group on Friction Ridge </a:t>
            </a:r>
            <a:r>
              <a:rPr lang="fr-CA" altLang="en-US" dirty="0" err="1" smtClean="0"/>
              <a:t>Analysis</a:t>
            </a:r>
            <a:r>
              <a:rPr lang="fr-CA" altLang="en-US" dirty="0" smtClean="0"/>
              <a:t>, </a:t>
            </a:r>
            <a:r>
              <a:rPr lang="fr-CA" altLang="en-US" dirty="0" err="1" smtClean="0"/>
              <a:t>Study</a:t>
            </a:r>
            <a:r>
              <a:rPr lang="fr-CA" altLang="en-US" dirty="0" smtClean="0"/>
              <a:t> and </a:t>
            </a:r>
            <a:r>
              <a:rPr lang="fr-CA" altLang="en-US" dirty="0" err="1" smtClean="0"/>
              <a:t>Technology</a:t>
            </a:r>
            <a:r>
              <a:rPr lang="fr-CA" altLang="en-US" dirty="0" smtClean="0"/>
              <a:t> (SWGFAST) intitulé </a:t>
            </a:r>
            <a:r>
              <a:rPr lang="fr-CA" altLang="en-US" i="1" dirty="0" err="1" smtClean="0"/>
              <a:t>Individualization</a:t>
            </a:r>
            <a:r>
              <a:rPr lang="fr-CA" altLang="en-US" i="1" dirty="0" smtClean="0"/>
              <a:t>/Identification Position </a:t>
            </a:r>
            <a:r>
              <a:rPr lang="fr-CA" altLang="en-US" i="1" dirty="0" err="1" smtClean="0"/>
              <a:t>Statement</a:t>
            </a:r>
            <a:r>
              <a:rPr lang="fr-CA" altLang="en-US" i="1" dirty="0" smtClean="0"/>
              <a:t> (Latent/</a:t>
            </a:r>
            <a:r>
              <a:rPr lang="fr-CA" altLang="en-US" i="1" dirty="0" err="1" smtClean="0"/>
              <a:t>Tenprint</a:t>
            </a:r>
            <a:r>
              <a:rPr lang="fr-CA" altLang="en-US" i="1" dirty="0" smtClean="0"/>
              <a:t>) </a:t>
            </a:r>
            <a:r>
              <a:rPr lang="fr-CA" altLang="en-US" dirty="0" smtClean="0"/>
              <a:t>cité ci-dessous.</a:t>
            </a:r>
          </a:p>
          <a:p>
            <a:endParaRPr lang="en-CA" altLang="en-US" dirty="0" smtClean="0"/>
          </a:p>
          <a:p>
            <a:r>
              <a:rPr lang="fr-CA" altLang="en-US" dirty="0" smtClean="0"/>
              <a:t>[Traduction] « Le groupe de travail SWGFAST est d’avis que les termes « individualisation » et « identification » sont synonymes, lorsqu'ils sont utilisés dans l'expertise des crêtes papillaires. Ces deux termes désignent "le résultat auquel parvient un expert après avoir établi qu’il existe suffisamment de particularités comparables pour conclure que deux zones d’empreintes papillaires proviennent de la même source. Une empreinte est associée à une source donnée lorsque la probabilité qu'elle appartienne à une autre source (différente) est si faible qu'elle est considérée comme pratiquement nulle." » (SWGFAST, </a:t>
            </a:r>
            <a:r>
              <a:rPr lang="fr-CA" altLang="en-US" i="1" dirty="0" smtClean="0"/>
              <a:t>Document #10, Standards for </a:t>
            </a:r>
            <a:r>
              <a:rPr lang="fr-CA" altLang="en-US" i="1" dirty="0" err="1" smtClean="0"/>
              <a:t>Examining</a:t>
            </a:r>
            <a:r>
              <a:rPr lang="fr-CA" altLang="en-US" i="1" dirty="0" smtClean="0"/>
              <a:t> Friction Ridge Impressions and </a:t>
            </a:r>
            <a:r>
              <a:rPr lang="fr-CA" altLang="en-US" i="1" dirty="0" err="1" smtClean="0"/>
              <a:t>Resulting</a:t>
            </a:r>
            <a:r>
              <a:rPr lang="fr-CA" altLang="en-US" i="1" dirty="0" smtClean="0"/>
              <a:t> Conclusions</a:t>
            </a:r>
            <a:r>
              <a:rPr lang="fr-CA" altLang="en-US" dirty="0" smtClean="0"/>
              <a:t>, 13 sept. 2011, version 1.0, publiée le 26 oct. 2011).</a:t>
            </a:r>
          </a:p>
          <a:p>
            <a:endParaRPr lang="en-CA" altLang="en-US" dirty="0" smtClean="0"/>
          </a:p>
          <a:p>
            <a:r>
              <a:rPr lang="fr-CA" altLang="en-US" dirty="0" smtClean="0"/>
              <a:t>Le terme « individualisation » a initialement été utilisé dans les expertises d'empreintes latentes pour fournir un terme plus précis qu'« identification ». Dans la collectivité des crêtes papillaires, l'identification a historiquement signifié une association à une personne précise, tandis que dans d'autres disciplines judiciaires, elle désigne la correspondance de caractéristiques de classe.</a:t>
            </a:r>
          </a:p>
          <a:p>
            <a:endParaRPr lang="en-CA" altLang="en-US" dirty="0" smtClean="0"/>
          </a:p>
          <a:p>
            <a:r>
              <a:rPr lang="fr-CA" altLang="en-US" dirty="0" smtClean="0"/>
              <a:t>SWGFAST reconnaît que le terme individualisation a été utilisé dans la collectivité des empreintes latentes pour signifier « à l'exclusion de tout autre ». La capacité des </a:t>
            </a:r>
            <a:r>
              <a:rPr lang="fr-CA" altLang="en-US" dirty="0" err="1" smtClean="0"/>
              <a:t>dactyloscopistes</a:t>
            </a:r>
            <a:r>
              <a:rPr lang="fr-CA" altLang="en-US" dirty="0" smtClean="0"/>
              <a:t> à individualiser une seule empreinte latente, en sous-entendant qu'ils ont donc exclu tous les autres êtres humains au monde, n'est pas étayée par la recherche, et a été retirée de la définition d'individualisation du SWGFAST.</a:t>
            </a:r>
            <a:endParaRPr lang="en-CA" altLang="en-US" dirty="0" smtClean="0"/>
          </a:p>
          <a:p>
            <a:endParaRPr lang="en-CA" altLang="en-US" dirty="0" smtClean="0"/>
          </a:p>
          <a:p>
            <a:r>
              <a:rPr lang="fr-FR" altLang="en-US" dirty="0" smtClean="0"/>
              <a:t>En mars 2015 un Communiqué IFI (2015 - 01) a chargé la GRC FIS employés seulement utilisent l’identification du terme.</a:t>
            </a:r>
          </a:p>
          <a:p>
            <a:r>
              <a:rPr lang="fr-FR" altLang="en-US" dirty="0" smtClean="0"/>
              <a:t>Le terme « unicité » devrait seulement être utilisé pour décrire la peau d’arête de frottement comme elle existe sur le corps humain et par conséquent, il a été supprimé de la définition de la philosophie qui a trait à l’impression de la crête de friction latente. </a:t>
            </a:r>
            <a:endParaRPr lang="en-CA" altLang="en-US" dirty="0" smtClean="0"/>
          </a:p>
        </p:txBody>
      </p:sp>
      <p:sp>
        <p:nvSpPr>
          <p:cNvPr id="149" name="Google Shape;149;p10: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Où avez-vous suivi votre formation sur la méthode ACEV?</a:t>
            </a:r>
            <a:endParaRPr lang="en-CA" altLang="en-US" dirty="0" smtClean="0"/>
          </a:p>
          <a:p>
            <a:r>
              <a:rPr lang="fr-CA" altLang="en-US" i="1" dirty="0" smtClean="0"/>
              <a:t>Collège canadien de police. Collège de police de l'Ontario.</a:t>
            </a:r>
          </a:p>
          <a:p>
            <a:endParaRPr lang="en-CA" altLang="en-US" dirty="0" smtClean="0"/>
          </a:p>
          <a:p>
            <a:r>
              <a:rPr lang="fr-CA" altLang="en-US" dirty="0" smtClean="0"/>
              <a:t>Q.2 : Quelle était votre note finale?</a:t>
            </a:r>
            <a:endParaRPr lang="en-CA" altLang="en-US" dirty="0" smtClean="0"/>
          </a:p>
          <a:p>
            <a:r>
              <a:rPr lang="fr-CA" altLang="en-US" i="1" dirty="0" smtClean="0"/>
              <a:t>Le cours était noté comme une réussite ou un échec. Je l'ai réussi.</a:t>
            </a:r>
          </a:p>
          <a:p>
            <a:endParaRPr lang="en-CA" altLang="en-US" dirty="0" smtClean="0"/>
          </a:p>
          <a:p>
            <a:r>
              <a:rPr lang="fr-CA" altLang="en-US" dirty="0" smtClean="0"/>
              <a:t>Q.3 : Est-ce que tout le monde réussit au Collège?</a:t>
            </a:r>
            <a:endParaRPr lang="en-CA" altLang="en-US" dirty="0" smtClean="0"/>
          </a:p>
          <a:p>
            <a:r>
              <a:rPr lang="fr-CA" altLang="en-US" i="1" dirty="0" smtClean="0"/>
              <a:t>Je ne connais pas les résultats des autres. Vous devrez vous adresser au CCP/CPO pour obtenir cette information.</a:t>
            </a:r>
            <a:endParaRPr lang="en-CA" altLang="en-US" dirty="0" smtClean="0"/>
          </a:p>
          <a:p>
            <a:pPr marL="0" indent="0"/>
            <a:endParaRPr dirty="0"/>
          </a:p>
        </p:txBody>
      </p:sp>
      <p:sp>
        <p:nvSpPr>
          <p:cNvPr id="159" name="Google Shape;159;p11: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L'étape de l'analyse débute sur le lieu de crime, se poursuit à la loupe ou au microscope au laboratoire ou au bureau, et exige divers degrés de documentation en fonction de la qualité de l'empreinte.</a:t>
            </a:r>
          </a:p>
          <a:p>
            <a:endParaRPr lang="en-CA" altLang="en-US" dirty="0" smtClean="0"/>
          </a:p>
          <a:p>
            <a:r>
              <a:rPr lang="fr-CA" altLang="en-US" dirty="0" smtClean="0"/>
              <a:t>Les diapositives 13 à 17 montrent les facteurs qui pourraient causer une dissimilitude apparente entre des empreintes de même source, facteurs dont il faut tenir compte durant l'analyse.</a:t>
            </a:r>
          </a:p>
          <a:p>
            <a:endParaRPr lang="en-CA" altLang="en-US" dirty="0" smtClean="0"/>
          </a:p>
          <a:p>
            <a:r>
              <a:rPr lang="fr-CA" altLang="en-US" u="sng" dirty="0" smtClean="0"/>
              <a:t>Exemples de questions :</a:t>
            </a:r>
          </a:p>
          <a:p>
            <a:endParaRPr lang="en-CA" altLang="en-US" dirty="0" smtClean="0"/>
          </a:p>
          <a:p>
            <a:r>
              <a:rPr lang="fr-CA" altLang="en-US" dirty="0" smtClean="0"/>
              <a:t>Q.1 : Quelles sont cette quantité et cette qualité dont vous parlez?</a:t>
            </a:r>
            <a:endParaRPr lang="en-CA" altLang="en-US" dirty="0" smtClean="0"/>
          </a:p>
          <a:p>
            <a:r>
              <a:rPr lang="fr-CA" altLang="en-US" i="1" dirty="0" smtClean="0"/>
              <a:t>Quantitative – nombre de particularités disponibles.</a:t>
            </a:r>
            <a:endParaRPr lang="en-CA" altLang="en-US" dirty="0" smtClean="0"/>
          </a:p>
          <a:p>
            <a:r>
              <a:rPr lang="fr-CA" altLang="en-US" i="1" dirty="0" smtClean="0"/>
              <a:t>Qualitative –quelle est la netteté des particularités disponibles pouvant fournir suffisamment de détails pour une comparaison.</a:t>
            </a:r>
          </a:p>
          <a:p>
            <a:endParaRPr lang="en-CA" altLang="en-US" dirty="0" smtClean="0"/>
          </a:p>
          <a:p>
            <a:r>
              <a:rPr lang="fr-CA" altLang="en-US" dirty="0" smtClean="0"/>
              <a:t>Q2 : Comment documentez-vous cette analyse?</a:t>
            </a:r>
            <a:endParaRPr lang="en-CA" altLang="en-US" dirty="0" smtClean="0"/>
          </a:p>
          <a:p>
            <a:r>
              <a:rPr lang="fr-CA" altLang="en-US" i="1" dirty="0" smtClean="0"/>
              <a:t>La documentation peut se présenter sous forme écrite (notes) ou illustrative (image).</a:t>
            </a:r>
            <a:endParaRPr lang="en-CA" altLang="en-US" dirty="0" smtClean="0"/>
          </a:p>
        </p:txBody>
      </p:sp>
      <p:sp>
        <p:nvSpPr>
          <p:cNvPr id="173" name="Google Shape;173;p1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ATTENTION :</a:t>
            </a:r>
            <a:r>
              <a:rPr lang="fr-CA" altLang="en-US" dirty="0" smtClean="0"/>
              <a:t> Le tribunal pourrait considérer que des images liées à votre affaire sont préjudiciables, alors envisagez d'utiliser des exemples qui illustrent l'expression « aspects anatomiques » mais ne ressemblent pas au scénario de votre affaire.</a:t>
            </a:r>
            <a:endParaRPr lang="en-CA" altLang="en-US" dirty="0" smtClean="0"/>
          </a:p>
          <a:p>
            <a:pPr marL="0" indent="0"/>
            <a:endParaRPr dirty="0"/>
          </a:p>
        </p:txBody>
      </p:sp>
      <p:sp>
        <p:nvSpPr>
          <p:cNvPr id="183" name="Google Shape;183;p1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4: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La référence du SWGFAST, l'article 3, qui porte sur les facteurs ayant une incidence sur les expertises (</a:t>
            </a:r>
            <a:r>
              <a:rPr lang="fr-CA" altLang="en-US" i="1" dirty="0" err="1" smtClean="0"/>
              <a:t>Factors</a:t>
            </a:r>
            <a:r>
              <a:rPr lang="fr-CA" altLang="en-US" i="1" dirty="0" smtClean="0"/>
              <a:t> </a:t>
            </a:r>
            <a:r>
              <a:rPr lang="fr-CA" altLang="en-US" i="1" dirty="0" err="1" smtClean="0"/>
              <a:t>Affecting</a:t>
            </a:r>
            <a:r>
              <a:rPr lang="fr-CA" altLang="en-US" i="1" dirty="0" smtClean="0"/>
              <a:t> </a:t>
            </a:r>
            <a:r>
              <a:rPr lang="fr-CA" altLang="en-US" i="1" dirty="0" err="1" smtClean="0"/>
              <a:t>Examinations</a:t>
            </a:r>
            <a:r>
              <a:rPr lang="fr-CA" altLang="en-US" dirty="0" smtClean="0"/>
              <a:t>), mentionne aussi la texture de la surface (lisse, irrégulière, ondulée, flexible ou structurée).</a:t>
            </a:r>
            <a:endParaRPr lang="en-CA" altLang="en-US" dirty="0" smtClean="0"/>
          </a:p>
          <a:p>
            <a:pPr marL="0" indent="0"/>
            <a:endParaRPr dirty="0"/>
          </a:p>
        </p:txBody>
      </p:sp>
      <p:sp>
        <p:nvSpPr>
          <p:cNvPr id="197" name="Google Shape;197;p14: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Avez-vous testé la matrice pour confirmer de quoi il s'agissait?</a:t>
            </a:r>
            <a:endParaRPr lang="en-CA" altLang="en-US" dirty="0" smtClean="0"/>
          </a:p>
          <a:p>
            <a:r>
              <a:rPr lang="fr-CA" altLang="en-US" i="1" dirty="0" smtClean="0"/>
              <a:t>Non. Habituellement, la matrice est composée de sueur, de sébum et de contaminants, ce qui est normal quand on touche et manipule des objets.</a:t>
            </a:r>
            <a:endParaRPr lang="en-CA" altLang="en-US" dirty="0" smtClean="0"/>
          </a:p>
          <a:p>
            <a:pPr marL="0" indent="0"/>
            <a:r>
              <a:rPr lang="en-CA" dirty="0" smtClean="0"/>
              <a:t>.</a:t>
            </a:r>
            <a:endParaRPr dirty="0"/>
          </a:p>
          <a:p>
            <a:pPr marL="0" indent="0"/>
            <a:endParaRPr dirty="0"/>
          </a:p>
          <a:p>
            <a:pPr marL="0" indent="0"/>
            <a:endParaRPr dirty="0"/>
          </a:p>
        </p:txBody>
      </p:sp>
      <p:sp>
        <p:nvSpPr>
          <p:cNvPr id="210" name="Google Shape;210;p1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Glandes sudoripares eccrines (sueur) : </a:t>
            </a:r>
            <a:endParaRPr lang="en-CA" altLang="en-US" dirty="0" smtClean="0"/>
          </a:p>
          <a:p>
            <a:r>
              <a:rPr lang="fr-CA" altLang="en-US" dirty="0" smtClean="0"/>
              <a:t>Constituants inorganiques : ammoniaque, bicarbonate, bromure, chlorure, fluorure, iodure, ions métalliques (calcium, fer, potassium, sodium), traces d'ions métalliques (cobalt, cuivre, plomb, magnésium, zinc), phosphate, sulfate, sulfure, eau.</a:t>
            </a:r>
            <a:endParaRPr lang="en-CA" altLang="en-US" dirty="0" smtClean="0"/>
          </a:p>
          <a:p>
            <a:r>
              <a:rPr lang="fr-CA" altLang="en-US" dirty="0" smtClean="0"/>
              <a:t>Constituants organiques : acides aminés, créatine, créatinine, enzymes, glucose et autres sucres réducteurs, glycogène, acide lactique et lactate, peptides, phénols, protéines, acide pyruvique et pyruvate, urée, acide urique, vitamines.</a:t>
            </a:r>
          </a:p>
          <a:p>
            <a:endParaRPr lang="en-CA" altLang="en-US" dirty="0" smtClean="0"/>
          </a:p>
          <a:p>
            <a:r>
              <a:rPr lang="fr-CA" altLang="en-US" u="sng" dirty="0" smtClean="0"/>
              <a:t>Glandes sébacées (sébum) :</a:t>
            </a:r>
            <a:endParaRPr lang="en-CA" altLang="en-US" dirty="0" smtClean="0"/>
          </a:p>
          <a:p>
            <a:r>
              <a:rPr lang="fr-CA" altLang="en-US" dirty="0" smtClean="0"/>
              <a:t>Constituants organiques : alcools, acides gras, esters </a:t>
            </a:r>
            <a:r>
              <a:rPr lang="fr-CA" altLang="en-US" dirty="0" err="1" smtClean="0"/>
              <a:t>alkyliques</a:t>
            </a:r>
            <a:r>
              <a:rPr lang="fr-CA" altLang="en-US" dirty="0" smtClean="0"/>
              <a:t>, glycérides, hydrocarbures, </a:t>
            </a:r>
            <a:r>
              <a:rPr lang="fr-CA" altLang="en-US" dirty="0" err="1" smtClean="0"/>
              <a:t>squalène</a:t>
            </a:r>
            <a:r>
              <a:rPr lang="fr-CA" altLang="en-US" dirty="0" smtClean="0"/>
              <a:t>, produits de dégradation du </a:t>
            </a:r>
            <a:r>
              <a:rPr lang="fr-CA" altLang="en-US" dirty="0" err="1" smtClean="0"/>
              <a:t>squalène</a:t>
            </a:r>
            <a:r>
              <a:rPr lang="fr-CA" altLang="en-US" dirty="0" smtClean="0"/>
              <a:t>, stérols, stérols estérifiés, esters cireux.</a:t>
            </a:r>
          </a:p>
          <a:p>
            <a:endParaRPr lang="en-CA" altLang="en-US" dirty="0" smtClean="0"/>
          </a:p>
          <a:p>
            <a:r>
              <a:rPr lang="fr-CA" altLang="en-US" u="sng" dirty="0" smtClean="0"/>
              <a:t>Glandes sudoripares apocrines :</a:t>
            </a:r>
            <a:endParaRPr lang="en-CA" altLang="en-US" dirty="0" smtClean="0"/>
          </a:p>
          <a:p>
            <a:r>
              <a:rPr lang="fr-CA" altLang="en-US" dirty="0" smtClean="0"/>
              <a:t>Constituants inorganiques : ammoniaque, fer, eau.</a:t>
            </a:r>
            <a:endParaRPr lang="en-CA" altLang="en-US" dirty="0" smtClean="0"/>
          </a:p>
          <a:p>
            <a:r>
              <a:rPr lang="fr-CA" altLang="en-US" dirty="0" smtClean="0"/>
              <a:t>Constituants organiques : stéroïdes androgéniques, glucides (p. ex. glycogène), acides carboxyliques, protéines, stérols (p. ex. cholestérol).</a:t>
            </a:r>
          </a:p>
          <a:p>
            <a:endParaRPr lang="en-CA" altLang="en-US" dirty="0" smtClean="0"/>
          </a:p>
          <a:p>
            <a:r>
              <a:rPr lang="fr-CA" altLang="en-US" u="sng" dirty="0" smtClean="0"/>
              <a:t>Exemples de questions :</a:t>
            </a:r>
          </a:p>
          <a:p>
            <a:endParaRPr lang="en-CA" altLang="en-US" dirty="0" smtClean="0"/>
          </a:p>
          <a:p>
            <a:r>
              <a:rPr lang="fr-CA" altLang="en-US" dirty="0" smtClean="0"/>
              <a:t>Q.1 : Si tout le monde transpire et a de l'huile sur les doigts, pourquoi ne pouvez-vous pas toujours trouver des empreintes?</a:t>
            </a:r>
            <a:endParaRPr lang="en-CA" altLang="en-US" dirty="0" smtClean="0"/>
          </a:p>
          <a:p>
            <a:pPr marL="0" indent="0"/>
            <a:endParaRPr dirty="0"/>
          </a:p>
          <a:p>
            <a:pPr marL="0" indent="0"/>
            <a:endParaRPr dirty="0"/>
          </a:p>
        </p:txBody>
      </p:sp>
      <p:sp>
        <p:nvSpPr>
          <p:cNvPr id="221" name="Google Shape;221;p1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Le SWGFAST utilise l'expression « techniques de révélation » (</a:t>
            </a:r>
            <a:r>
              <a:rPr lang="fr-CA" altLang="en-US" i="1" dirty="0" err="1" smtClean="0"/>
              <a:t>Detection</a:t>
            </a:r>
            <a:r>
              <a:rPr lang="fr-CA" altLang="en-US" i="1" dirty="0" smtClean="0"/>
              <a:t> Techniques</a:t>
            </a:r>
            <a:r>
              <a:rPr lang="fr-CA" altLang="en-US" dirty="0" smtClean="0"/>
              <a:t>) plutôt que « moyen de révélation » (</a:t>
            </a:r>
            <a:r>
              <a:rPr lang="fr-CA" altLang="en-US" i="1" dirty="0" err="1" smtClean="0"/>
              <a:t>Development</a:t>
            </a:r>
            <a:r>
              <a:rPr lang="fr-CA" altLang="en-US" i="1" dirty="0" smtClean="0"/>
              <a:t> Medium</a:t>
            </a:r>
            <a:r>
              <a:rPr lang="fr-CA" altLang="en-US" dirty="0" smtClean="0"/>
              <a:t>), car la première expression comprend aussi les procédés optiques (sources lumineuses et techniques d'illumination), physiques (poudres) et chimiques. Un moyen de révélation ne sous-entend que le moyen physique ou chimique de détection des empreintes digitales latentes.</a:t>
            </a:r>
            <a:endParaRPr lang="en-CA" altLang="en-US" dirty="0" smtClean="0"/>
          </a:p>
          <a:p>
            <a:pPr marL="0" indent="0"/>
            <a:endParaRPr dirty="0"/>
          </a:p>
        </p:txBody>
      </p:sp>
      <p:sp>
        <p:nvSpPr>
          <p:cNvPr id="232" name="Google Shape;232;p17: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8: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La technique choisie dépend du substrat sur lequel l'empreinte latente est découverte :</a:t>
            </a:r>
            <a:endParaRPr lang="en-CA" altLang="en-US" dirty="0" smtClean="0"/>
          </a:p>
          <a:p>
            <a:r>
              <a:rPr lang="fr-CA" altLang="en-US" dirty="0" smtClean="0"/>
              <a:t>	- substrat poreux (papier, carton, bois, etc.);</a:t>
            </a:r>
            <a:endParaRPr lang="en-CA" altLang="en-US" dirty="0" smtClean="0"/>
          </a:p>
          <a:p>
            <a:r>
              <a:rPr lang="fr-CA" altLang="en-US" dirty="0" smtClean="0"/>
              <a:t>	- substrat non poreux (verre, métal, plastique, etc.);</a:t>
            </a:r>
            <a:endParaRPr lang="en-CA" altLang="en-US" dirty="0" smtClean="0"/>
          </a:p>
          <a:p>
            <a:r>
              <a:rPr lang="fr-CA" altLang="en-US" dirty="0" smtClean="0"/>
              <a:t>	- substrat semi-poreux (carton glacé, certaines finitions de bois).</a:t>
            </a:r>
          </a:p>
          <a:p>
            <a:endParaRPr lang="en-CA" altLang="en-US" dirty="0" smtClean="0"/>
          </a:p>
          <a:p>
            <a:r>
              <a:rPr lang="fr-CA" altLang="en-US" dirty="0" smtClean="0"/>
              <a:t>D'autres facteurs pourraient avoir une incidence sur la technique choisie : capacité de créer un contraste, valeur de l'objet, capacité de prélever une empreinte de la surface, méthodes de fonctionnement normalisées de l'organisme, coût, formation et expérience.</a:t>
            </a:r>
          </a:p>
          <a:p>
            <a:endParaRPr lang="en-CA" altLang="en-US" dirty="0" smtClean="0"/>
          </a:p>
          <a:p>
            <a:r>
              <a:rPr lang="fr-CA" altLang="en-US" u="sng" dirty="0" smtClean="0"/>
              <a:t>Exemples de questions :</a:t>
            </a:r>
          </a:p>
          <a:p>
            <a:endParaRPr lang="en-CA" altLang="en-US" dirty="0" smtClean="0"/>
          </a:p>
          <a:p>
            <a:r>
              <a:rPr lang="fr-CA" altLang="en-US" dirty="0" smtClean="0"/>
              <a:t>Q.1 : Avez-vous utilisé la ou les meilleures techniques pour révéler cette empreinte?</a:t>
            </a:r>
          </a:p>
          <a:p>
            <a:endParaRPr lang="en-CA" altLang="en-US" dirty="0" smtClean="0"/>
          </a:p>
          <a:p>
            <a:r>
              <a:rPr lang="fr-CA" altLang="en-US" dirty="0" smtClean="0"/>
              <a:t>Q.2 : Cette technique ajoute-t-elle ou retire-t-elle des détails à l'empreinte?</a:t>
            </a:r>
            <a:endParaRPr lang="en-CA" altLang="en-US" dirty="0" smtClean="0"/>
          </a:p>
          <a:p>
            <a:pPr marL="0" indent="0"/>
            <a:endParaRPr dirty="0"/>
          </a:p>
          <a:p>
            <a:pPr marL="0" indent="0"/>
            <a:endParaRPr dirty="0"/>
          </a:p>
        </p:txBody>
      </p:sp>
      <p:sp>
        <p:nvSpPr>
          <p:cNvPr id="244" name="Google Shape;244;p18: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u="sng" dirty="0" smtClean="0"/>
              <a:t>Exemples de questions :</a:t>
            </a:r>
          </a:p>
          <a:p>
            <a:endParaRPr lang="en-CA" altLang="en-US" dirty="0" smtClean="0"/>
          </a:p>
          <a:p>
            <a:r>
              <a:rPr lang="fr-CA" altLang="en-US" dirty="0" smtClean="0"/>
              <a:t>Q.1 : Pouvez-vous me dire quand l'empreinte a été déposée?</a:t>
            </a:r>
            <a:endParaRPr lang="en-CA" altLang="en-US" dirty="0" smtClean="0"/>
          </a:p>
          <a:p>
            <a:r>
              <a:rPr lang="fr-CA" altLang="en-US" i="1" dirty="0" smtClean="0"/>
              <a:t>Non. Comme on ne sait pas de quoi avait l'air l'empreinte lorsqu'elle a initialement été déposée sur cette surface, il est impossible de dire depuis quand elle s'y trouve.</a:t>
            </a:r>
            <a:endParaRPr lang="en-CA" altLang="en-US" dirty="0" smtClean="0"/>
          </a:p>
        </p:txBody>
      </p:sp>
      <p:sp>
        <p:nvSpPr>
          <p:cNvPr id="254" name="Google Shape;254;p19: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pPr eaLnBrk="1" hangingPunct="1"/>
            <a:r>
              <a:rPr lang="fr-CA" altLang="en-US" dirty="0" smtClean="0"/>
              <a:t>Légende des codes de couleurs utilisés dans les diapositives. Des exemples de choix possibles, en plus des diapositives obligatoires, sont fournis. </a:t>
            </a:r>
          </a:p>
          <a:p>
            <a:pPr eaLnBrk="1" hangingPunct="1"/>
            <a:endParaRPr lang="fr-CA" altLang="en-US" dirty="0" smtClean="0"/>
          </a:p>
          <a:p>
            <a:pPr eaLnBrk="1" hangingPunct="1"/>
            <a:r>
              <a:rPr lang="fr-FR" altLang="en-US" dirty="0" smtClean="0"/>
              <a:t>Les couleurs de l’en-tête des lames restantes doivent être retirés par le processus suivant : cliquez sur l’en-tête, puis cliquez sur remplissage de forme situé en haut à droite de la barre d’outils et sélectionnez Aucun remplissage.  Le texte devrait rester et l’arrière-plan de la diapositive vu.</a:t>
            </a:r>
            <a:endParaRPr lang="en-CA" altLang="en-US" dirty="0" smtClean="0"/>
          </a:p>
          <a:p>
            <a:pPr marL="0" indent="0"/>
            <a:endParaRPr dirty="0"/>
          </a:p>
          <a:p>
            <a:pPr marL="0" indent="0"/>
            <a:endParaRPr dirty="0"/>
          </a:p>
        </p:txBody>
      </p:sp>
      <p:sp>
        <p:nvSpPr>
          <p:cNvPr id="56" name="Google Shape;56;p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a:t>
            </a:fld>
            <a:endParaRPr/>
          </a:p>
        </p:txBody>
      </p:sp>
    </p:spTree>
    <p:extLst>
      <p:ext uri="{BB962C8B-B14F-4D97-AF65-F5344CB8AC3E}">
        <p14:creationId xmlns:p14="http://schemas.microsoft.com/office/powerpoint/2010/main" val="149572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dirty="0" smtClean="0"/>
              <a:t>Les empreintes révélées au cyanoacrylate (colle instantanée) sont blanches (CA polymérique), ce qui les rend difficiles à voir sur un fond de couleur pâle. Les empreintes révélées au cyanoacrylate peuvent être traitées à l'aide de poudres dactyloscopiques ou de colorants fluorescents comme : </a:t>
            </a:r>
            <a:r>
              <a:rPr lang="fr-CA" altLang="en-US" dirty="0" err="1" smtClean="0"/>
              <a:t>Brilliant</a:t>
            </a:r>
            <a:r>
              <a:rPr lang="fr-CA" altLang="en-US" dirty="0" smtClean="0"/>
              <a:t> Yellow 40 (BY40), </a:t>
            </a:r>
            <a:r>
              <a:rPr lang="fr-CA" altLang="en-US" dirty="0" err="1" smtClean="0"/>
              <a:t>Ardrox</a:t>
            </a:r>
            <a:r>
              <a:rPr lang="fr-CA" altLang="en-US" dirty="0" smtClean="0"/>
              <a:t> ou Rhodamine 6G (R6G).</a:t>
            </a:r>
          </a:p>
          <a:p>
            <a:endParaRPr lang="en-CA" altLang="en-US" dirty="0" smtClean="0"/>
          </a:p>
          <a:p>
            <a:r>
              <a:rPr lang="fr-CA" altLang="en-US" u="sng" dirty="0" smtClean="0"/>
              <a:t>Exemples de questions :</a:t>
            </a:r>
          </a:p>
          <a:p>
            <a:endParaRPr lang="en-CA" altLang="en-US" dirty="0" smtClean="0"/>
          </a:p>
          <a:p>
            <a:r>
              <a:rPr lang="fr-CA" altLang="en-US" dirty="0" smtClean="0"/>
              <a:t>Q.1 : Pouvez-vous épeler cyanoacrylate?</a:t>
            </a:r>
          </a:p>
          <a:p>
            <a:endParaRPr lang="en-CA" altLang="en-US" dirty="0" smtClean="0"/>
          </a:p>
          <a:p>
            <a:r>
              <a:rPr lang="fr-CA" altLang="en-US" dirty="0" smtClean="0"/>
              <a:t>Q.2 : Le cyanoacrylate, par exemple, lorsqu'il se fixe aux matières permettant de créer une empreinte digitale, parlez-vous des huiles sécrétées par les mains d'une personne, par exemple?</a:t>
            </a:r>
            <a:endParaRPr lang="en-CA" altLang="en-US" dirty="0" smtClean="0"/>
          </a:p>
          <a:p>
            <a:r>
              <a:rPr lang="fr-CA" altLang="en-US" i="1" dirty="0" smtClean="0"/>
              <a:t>On pense que le cyanoacrylate se fixe à plusieurs constituants du dépôt laissé par un doigt, comme les triglycérides des huiles et l'humidité de la sueur.</a:t>
            </a:r>
          </a:p>
          <a:p>
            <a:endParaRPr lang="en-CA" altLang="en-US" dirty="0" smtClean="0"/>
          </a:p>
          <a:p>
            <a:r>
              <a:rPr lang="fr-CA" altLang="en-US" dirty="0" smtClean="0"/>
              <a:t>Q.3 : Le cyanoacrylate peut-il se fixer sur d'autres matières?</a:t>
            </a:r>
            <a:endParaRPr lang="en-CA" altLang="en-US" dirty="0" smtClean="0"/>
          </a:p>
          <a:p>
            <a:r>
              <a:rPr lang="fr-CA" altLang="en-US" i="1" dirty="0" smtClean="0"/>
              <a:t>On pense que le cyanoacrylate se fixe à plusieurs constituants du dépôt laissé par un doigt, comme les triglycérides des huiles et l'humidité de la sueur.</a:t>
            </a:r>
          </a:p>
          <a:p>
            <a:endParaRPr lang="en-CA" altLang="en-US" dirty="0" smtClean="0"/>
          </a:p>
          <a:p>
            <a:r>
              <a:rPr lang="fr-CA" altLang="en-US" dirty="0" smtClean="0"/>
              <a:t>Q.4 : Sait-on si le cyanoacrylate se fixe aussi à d'autres choses mis à part les résidus laissés par les doigts humains, par exemple?</a:t>
            </a:r>
            <a:endParaRPr lang="en-CA" altLang="en-US" dirty="0" smtClean="0"/>
          </a:p>
          <a:p>
            <a:r>
              <a:rPr lang="fr-CA" altLang="en-US" i="1" dirty="0" smtClean="0"/>
              <a:t>Oui, le cyanoacrylate est le principal composant de la colle instantanée, et il se fixe à l'humidité se trouvant à la surface des objets.</a:t>
            </a:r>
          </a:p>
          <a:p>
            <a:endParaRPr lang="en-CA" altLang="en-US" dirty="0" smtClean="0"/>
          </a:p>
          <a:p>
            <a:r>
              <a:rPr lang="fr-CA" altLang="en-US" dirty="0" smtClean="0"/>
              <a:t>Q.5 : Avez-vous appliqué le cyanoacrylate sur toute la pièce à conviction, ou seulement sur une partie en particulier qui vous intéressait?</a:t>
            </a:r>
            <a:endParaRPr lang="en-CA" altLang="en-US" dirty="0" smtClean="0"/>
          </a:p>
          <a:p>
            <a:r>
              <a:rPr lang="fr-CA" altLang="en-US" i="1" dirty="0" smtClean="0"/>
              <a:t>L'intégralité de la pièce à conviction a été exposée aux vapeurs de cyanoacrylate, qui ont été créées en chauffant le cyanoacrylate liquide.</a:t>
            </a:r>
            <a:endParaRPr lang="en-CA" altLang="en-US" dirty="0" smtClean="0"/>
          </a:p>
          <a:p>
            <a:pPr marL="0" indent="0"/>
            <a:endParaRPr dirty="0"/>
          </a:p>
        </p:txBody>
      </p:sp>
      <p:sp>
        <p:nvSpPr>
          <p:cNvPr id="266" name="Google Shape;266;p20: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dirty="0" smtClean="0"/>
              <a:t>La métallisation sous vide est un processus délicat qui permet de détecter des monocouches de gras dans des dépôts laissés par des doigts sur des surfaces lisses, quoiqu'elle permette aussi de détecter la plupart des autres types d'empreintes.</a:t>
            </a:r>
            <a:endParaRPr lang="en-CA" altLang="en-US" dirty="0" smtClean="0"/>
          </a:p>
          <a:p>
            <a:pPr marL="0" indent="0"/>
            <a:endParaRPr dirty="0"/>
          </a:p>
        </p:txBody>
      </p:sp>
      <p:sp>
        <p:nvSpPr>
          <p:cNvPr id="282" name="Google Shape;282;p21: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fr-CA" altLang="en-US" u="sng" dirty="0" smtClean="0"/>
          </a:p>
          <a:p>
            <a:r>
              <a:rPr lang="fr-CA" altLang="en-US" u="sng" dirty="0" smtClean="0"/>
              <a:t>Exemples de questions :</a:t>
            </a:r>
          </a:p>
          <a:p>
            <a:endParaRPr lang="en-CA" altLang="en-US" dirty="0" smtClean="0"/>
          </a:p>
          <a:p>
            <a:r>
              <a:rPr lang="fr-CA" altLang="en-US" dirty="0" smtClean="0"/>
              <a:t>Q.1 : Pourquoi les crêtes ne sont-elles pas continues?</a:t>
            </a:r>
            <a:endParaRPr lang="en-CA" altLang="en-US" dirty="0" smtClean="0"/>
          </a:p>
          <a:p>
            <a:r>
              <a:rPr lang="fr-CA" altLang="en-US" i="1" dirty="0" smtClean="0"/>
              <a:t>Les réactifs aux acides aminés, comme le DFO, la ninhydrine et la 1,2-indanedione-chlorure de zinc (</a:t>
            </a:r>
            <a:r>
              <a:rPr lang="fr-CA" altLang="en-US" i="1" dirty="0" err="1" smtClean="0"/>
              <a:t>Ind</a:t>
            </a:r>
            <a:r>
              <a:rPr lang="fr-CA" altLang="en-US" i="1" dirty="0" smtClean="0"/>
              <a:t>/Zn), réagissent à la sueur sécrétée par les pores. Les pores sudoripares se situent le long des crêtes des doigts à distance discrète les unes des autres. Si la sueur n'a pas eu le temps de se déplacer le long de toute la crête, le réactif aux acides aminés produira des crêtes à l'apparence irrégulière.</a:t>
            </a:r>
            <a:endParaRPr lang="en-CA" altLang="en-US" dirty="0" smtClean="0"/>
          </a:p>
          <a:p>
            <a:pPr marL="0" indent="0"/>
            <a:endParaRPr dirty="0"/>
          </a:p>
        </p:txBody>
      </p:sp>
      <p:sp>
        <p:nvSpPr>
          <p:cNvPr id="297" name="Google Shape;297;p2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pPr marL="0" indent="0"/>
            <a:endParaRPr dirty="0"/>
          </a:p>
          <a:p>
            <a:pPr marL="0" indent="0"/>
            <a:endParaRPr dirty="0"/>
          </a:p>
        </p:txBody>
      </p:sp>
      <p:sp>
        <p:nvSpPr>
          <p:cNvPr id="312" name="Google Shape;312;p2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4: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pPr marL="0" indent="0"/>
            <a:endParaRPr dirty="0"/>
          </a:p>
          <a:p>
            <a:pPr marL="0" indent="0"/>
            <a:endParaRPr dirty="0"/>
          </a:p>
        </p:txBody>
      </p:sp>
      <p:sp>
        <p:nvSpPr>
          <p:cNvPr id="329" name="Google Shape;329;p24: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dirty="0" smtClean="0"/>
              <a:t>Le révélateur physique détecte apparemment la présence de constituants sébacés eccrines piégés, qui contribuent au dépôt d'argent durant la révélation de l'empreinte.</a:t>
            </a:r>
            <a:endParaRPr lang="en-CA" altLang="en-US" dirty="0" smtClean="0"/>
          </a:p>
          <a:p>
            <a:pPr marL="0" indent="0"/>
            <a:endParaRPr dirty="0"/>
          </a:p>
          <a:p>
            <a:pPr marL="0" indent="0"/>
            <a:endParaRPr dirty="0"/>
          </a:p>
        </p:txBody>
      </p:sp>
      <p:sp>
        <p:nvSpPr>
          <p:cNvPr id="370" name="Google Shape;370;p2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 </a:t>
            </a:r>
          </a:p>
          <a:p>
            <a:endParaRPr lang="en-CA" altLang="en-US" dirty="0" smtClean="0"/>
          </a:p>
          <a:p>
            <a:r>
              <a:rPr lang="fr-CA" altLang="en-US" dirty="0" err="1" smtClean="0"/>
              <a:t>Oil</a:t>
            </a:r>
            <a:r>
              <a:rPr lang="fr-CA" altLang="en-US" dirty="0" smtClean="0"/>
              <a:t> </a:t>
            </a:r>
            <a:r>
              <a:rPr lang="fr-CA" altLang="en-US" dirty="0" err="1" smtClean="0"/>
              <a:t>Red</a:t>
            </a:r>
            <a:r>
              <a:rPr lang="fr-CA" altLang="en-US" dirty="0" smtClean="0"/>
              <a:t> O colore les huiles du dépôt laissé par le doigt et peut être utilisé pour les pièces à conviction qui ont été mouillées.</a:t>
            </a:r>
            <a:endParaRPr lang="en-CA" altLang="en-US" dirty="0" smtClean="0"/>
          </a:p>
          <a:p>
            <a:pPr marL="0" indent="0"/>
            <a:endParaRPr dirty="0"/>
          </a:p>
          <a:p>
            <a:pPr marL="0" indent="0"/>
            <a:endParaRPr dirty="0"/>
          </a:p>
          <a:p>
            <a:pPr marL="0" indent="0"/>
            <a:endParaRPr dirty="0"/>
          </a:p>
        </p:txBody>
      </p:sp>
      <p:sp>
        <p:nvSpPr>
          <p:cNvPr id="382" name="Google Shape;382;p2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7: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dirty="0" smtClean="0"/>
              <a:t>Les colorants comme </a:t>
            </a:r>
            <a:r>
              <a:rPr lang="fr-CA" altLang="en-US" dirty="0" err="1" smtClean="0"/>
              <a:t>Amido</a:t>
            </a:r>
            <a:r>
              <a:rPr lang="fr-CA" altLang="en-US" dirty="0" smtClean="0"/>
              <a:t> Black colorent les protéines du sang en bleu-noir. D'autres colorants produisent d'autres couleurs, ou produits de réaction fluorescente. Le choix du colorant dépend de la couleur du substrat examiné.</a:t>
            </a:r>
          </a:p>
          <a:p>
            <a:r>
              <a:rPr lang="fr-CA" altLang="en-US" dirty="0" smtClean="0"/>
              <a:t>Les réactifs aux acides aminés comme la ninhydrine et le DFO pourraient réagir au sang, mais ne sont généralement pas les réactifs privilégiés pour intensifier les taches ou empreintes sanglantes.</a:t>
            </a:r>
          </a:p>
          <a:p>
            <a:endParaRPr lang="en-CA" altLang="en-US" dirty="0" smtClean="0"/>
          </a:p>
          <a:p>
            <a:r>
              <a:rPr lang="fr-CA" altLang="en-US" u="sng" dirty="0" smtClean="0"/>
              <a:t>Exemples de questions :</a:t>
            </a:r>
          </a:p>
          <a:p>
            <a:endParaRPr lang="en-CA" altLang="en-US" dirty="0" smtClean="0"/>
          </a:p>
          <a:p>
            <a:r>
              <a:rPr lang="fr-CA" altLang="en-US" dirty="0" smtClean="0"/>
              <a:t>Q.1 : Les réactifs sanguins ne réagissent-ils qu'au sang humain?</a:t>
            </a:r>
            <a:endParaRPr lang="en-CA" altLang="en-US" dirty="0" smtClean="0"/>
          </a:p>
          <a:p>
            <a:r>
              <a:rPr lang="fr-CA" altLang="en-US" i="1" dirty="0" smtClean="0"/>
              <a:t>Non. Les réactifs sanguins ne réagissent pas uniquement au sang humain. Le traitement des pièces à conviction pourrait produire des résultats faussement positifs à cause d'articles ménagers courants. Il est quand même possible de comparer les crêtes papillaires, mais le laboratoire judiciaire devra être consulté pour confirmer que la substance rouge est du sang humain, et effectuer une analyse génétique pour déterminer à qui ce sang appartient.</a:t>
            </a:r>
            <a:endParaRPr lang="en-CA" altLang="en-US" dirty="0" smtClean="0"/>
          </a:p>
          <a:p>
            <a:pPr marL="0" indent="0"/>
            <a:endParaRPr dirty="0"/>
          </a:p>
        </p:txBody>
      </p:sp>
      <p:sp>
        <p:nvSpPr>
          <p:cNvPr id="394" name="Google Shape;394;p27: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u="sng" dirty="0" smtClean="0"/>
              <a:t>Exemples de questions :</a:t>
            </a:r>
          </a:p>
          <a:p>
            <a:endParaRPr lang="en-CA" altLang="en-US" dirty="0" smtClean="0"/>
          </a:p>
          <a:p>
            <a:r>
              <a:rPr lang="fr-CA" altLang="en-US" dirty="0" smtClean="0"/>
              <a:t>Q.1 : Les réactifs sanguins ne réagissent-ils qu'au sang humain?</a:t>
            </a:r>
            <a:endParaRPr lang="en-CA" altLang="en-US" dirty="0" smtClean="0"/>
          </a:p>
          <a:p>
            <a:r>
              <a:rPr lang="fr-CA" altLang="en-US" i="1" dirty="0" smtClean="0"/>
              <a:t>Non. Les réactifs sanguins ne réagissent pas uniquement au sang humain. Le traitement des pièces à conviction pourrait produire des résultats faussement positifs à cause d'articles ménagers courants. Il est quand même possible de comparer les crêtes papillaires, mais le laboratoire judiciaire devra être consulté pour confirmer que la substance rouge est du sang humain, et effectuer une analyse génétique pour déterminer à qui ce sang appartient.</a:t>
            </a:r>
            <a:endParaRPr lang="en-CA" altLang="en-US" dirty="0" smtClean="0"/>
          </a:p>
          <a:p>
            <a:pPr marL="0" indent="0"/>
            <a:endParaRPr dirty="0"/>
          </a:p>
        </p:txBody>
      </p:sp>
      <p:sp>
        <p:nvSpPr>
          <p:cNvPr id="409" name="Google Shape;409;p28: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9: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19 à 29 la diapo pertinente qui décrit les techniques de révélation utilisées pour détecter les empreintes latentes.</a:t>
            </a:r>
          </a:p>
          <a:p>
            <a:endParaRPr lang="en-CA" altLang="en-US" dirty="0" smtClean="0"/>
          </a:p>
          <a:p>
            <a:r>
              <a:rPr lang="fr-CA" altLang="en-US" u="sng" dirty="0" smtClean="0"/>
              <a:t>Exemples de questions :</a:t>
            </a:r>
          </a:p>
          <a:p>
            <a:endParaRPr lang="en-CA" altLang="en-US" dirty="0" smtClean="0"/>
          </a:p>
          <a:p>
            <a:r>
              <a:rPr lang="fr-CA" altLang="en-US" dirty="0" smtClean="0"/>
              <a:t>Q.1 : Les réactifs sanguins ne réagissent-ils qu'au sang humain?</a:t>
            </a:r>
            <a:endParaRPr lang="en-CA" altLang="en-US" dirty="0" smtClean="0"/>
          </a:p>
          <a:p>
            <a:r>
              <a:rPr lang="fr-CA" altLang="en-US" i="1" dirty="0" smtClean="0"/>
              <a:t>Non. Les réactifs sanguins ne réagissent pas uniquement au sang humain. Le traitement des pièces à conviction pourrait produire des résultats faussement positifs à cause d'articles ménagers courants. Il est quand même possible de comparer les crêtes papillaires, mais le laboratoire judiciaire devra être consulté pour confirmer que la substance rouge est du sang humain, et effectuer une analyse génétique pour déterminer à qui ce sang appartient.</a:t>
            </a:r>
            <a:endParaRPr lang="en-CA" altLang="en-US" dirty="0" smtClean="0"/>
          </a:p>
          <a:p>
            <a:pPr marL="0" indent="0"/>
            <a:endParaRPr dirty="0">
              <a:latin typeface="Times New Roman"/>
              <a:ea typeface="Times New Roman"/>
              <a:cs typeface="Times New Roman"/>
              <a:sym typeface="Times New Roman"/>
            </a:endParaRPr>
          </a:p>
          <a:p>
            <a:pPr marL="0" indent="0"/>
            <a:endParaRPr dirty="0"/>
          </a:p>
        </p:txBody>
      </p:sp>
      <p:sp>
        <p:nvSpPr>
          <p:cNvPr id="422" name="Google Shape;422;p29: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pPr eaLnBrk="1" hangingPunct="1"/>
            <a:r>
              <a:rPr lang="fr-CA" altLang="en-US" dirty="0" smtClean="0"/>
              <a:t>La diapo obligatoire devrait être incluse pour fournir une description complète de la preuve portant sur les crêtes papillaires.</a:t>
            </a:r>
          </a:p>
          <a:p>
            <a:endParaRPr lang="en-CA" altLang="en-US" dirty="0" smtClean="0"/>
          </a:p>
          <a:p>
            <a:pPr marL="0" indent="0"/>
            <a:endParaRPr dirty="0"/>
          </a:p>
        </p:txBody>
      </p:sp>
      <p:sp>
        <p:nvSpPr>
          <p:cNvPr id="65" name="Google Shape;65;p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0: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1600" dirty="0"/>
              <a:t>NOTES:</a:t>
            </a:r>
            <a:endParaRPr dirty="0"/>
          </a:p>
          <a:p>
            <a:r>
              <a:rPr lang="fr-CA" altLang="en-US" dirty="0" smtClean="0"/>
              <a:t>Diapo facultative qui peut être incluse pour aider à expliquer certains aspects de la preuve dactyloscopique qui pourraient être soulevés par la défense. </a:t>
            </a:r>
            <a:r>
              <a:rPr lang="fr-FR" altLang="en-US" dirty="0" smtClean="0"/>
              <a:t>Glissière en option qui devrait être fourni et discuté avec la Couronne.</a:t>
            </a:r>
            <a:endParaRPr lang="en-CA" altLang="en-US" dirty="0" smtClean="0"/>
          </a:p>
          <a:p>
            <a:pPr marL="0" indent="0"/>
            <a:endParaRPr dirty="0"/>
          </a:p>
        </p:txBody>
      </p:sp>
      <p:sp>
        <p:nvSpPr>
          <p:cNvPr id="435" name="Google Shape;435;p30: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1: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Le CCP a fourni trois fichiers vidéo qui illustrent les mouvements vers le haut, vers le bas et de rotation que peut subir la peau papillaire. Ces vidéos se trouvent sur Q-Pulse ou le site https://sites.google.com/site/canfrwg, sous les noms de fichier </a:t>
            </a:r>
            <a:r>
              <a:rPr lang="fr-CA" altLang="en-US" i="1" dirty="0" smtClean="0"/>
              <a:t>1Upward Direction, 2Downward Direction </a:t>
            </a:r>
            <a:r>
              <a:rPr lang="fr-CA" altLang="en-US" dirty="0" smtClean="0"/>
              <a:t>et</a:t>
            </a:r>
            <a:r>
              <a:rPr lang="fr-CA" altLang="en-US" i="1" dirty="0" smtClean="0"/>
              <a:t> 3Rotation of Digit</a:t>
            </a:r>
            <a:r>
              <a:rPr lang="fr-CA" altLang="en-US" dirty="0" smtClean="0"/>
              <a:t>. Choisissez une vidéo qui illustre les causes probables de la distorsion observée dans votre affaire</a:t>
            </a:r>
            <a:r>
              <a:rPr lang="en-CA" dirty="0" smtClean="0"/>
              <a:t>.</a:t>
            </a:r>
            <a:endParaRPr dirty="0"/>
          </a:p>
          <a:p>
            <a:pPr marL="0" indent="0"/>
            <a:endParaRPr dirty="0"/>
          </a:p>
          <a:p>
            <a:pPr marL="0" indent="0"/>
            <a:endParaRPr dirty="0"/>
          </a:p>
        </p:txBody>
      </p:sp>
      <p:sp>
        <p:nvSpPr>
          <p:cNvPr id="444" name="Google Shape;444;p31: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J'ai entendu différents termes utilisés pour les points caractéristiques. Il n'y a pas de norme?</a:t>
            </a:r>
            <a:endParaRPr lang="en-CA" altLang="en-US" dirty="0" smtClean="0"/>
          </a:p>
          <a:p>
            <a:r>
              <a:rPr lang="fr-CA" altLang="en-US" i="1" dirty="0" smtClean="0"/>
              <a:t>Les noms des caractéristiques varient dans la littérature et d'un expert en la matière à l'autre, mais la compréhension et la signification de ces caractéristiques sont universelles, et c'est cela qui compte.</a:t>
            </a:r>
            <a:endParaRPr lang="en-CA" altLang="en-US" dirty="0" smtClean="0"/>
          </a:p>
          <a:p>
            <a:pPr marL="0" indent="0"/>
            <a:endParaRPr dirty="0"/>
          </a:p>
          <a:p>
            <a:pPr marL="0" indent="0"/>
            <a:endParaRPr dirty="0"/>
          </a:p>
        </p:txBody>
      </p:sp>
      <p:sp>
        <p:nvSpPr>
          <p:cNvPr id="458" name="Google Shape;458;p3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Vous parlez de « niveaux de détail ». Pouvez-vous décrire ces niveaux de détail?</a:t>
            </a:r>
            <a:endParaRPr lang="en-CA" altLang="en-US" dirty="0" smtClean="0"/>
          </a:p>
          <a:p>
            <a:r>
              <a:rPr lang="fr-CA" altLang="en-US" i="1" dirty="0" smtClean="0"/>
              <a:t>Le premier niveau de détail est le tracé des crêtes et la figure qu'arbore l'empreinte digitale. Même s'il n'existe pas deux empreintes digitales identiques, on peut les classer en fonction de leur figure ou dessin. Le deuxième niveau de détail correspond aux points caractéristiques visibles dans l'empreinte. Les points caractéristiques comme les bifurcations, les terminaisons de crêtes et les lacs sont formés de façon aléatoire durant la croissance. Le troisième niveau de détail est l'emplacement des pores sur les crêtes et la forme des bords de crêtes.</a:t>
            </a:r>
            <a:endParaRPr lang="en-CA" altLang="en-US" dirty="0" smtClean="0"/>
          </a:p>
          <a:p>
            <a:pPr marL="0" indent="0"/>
            <a:endParaRPr dirty="0"/>
          </a:p>
          <a:p>
            <a:pPr marL="0" indent="0"/>
            <a:endParaRPr dirty="0"/>
          </a:p>
        </p:txBody>
      </p:sp>
      <p:sp>
        <p:nvSpPr>
          <p:cNvPr id="480" name="Google Shape;480;p3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smtClean="0"/>
              <a:t>NOTES :</a:t>
            </a:r>
          </a:p>
          <a:p>
            <a:r>
              <a:rPr lang="fr-FR" altLang="en-US" smtClean="0"/>
              <a:t>Glissière en option.</a:t>
            </a:r>
          </a:p>
          <a:p>
            <a:endParaRPr lang="fr-FR" altLang="en-US" smtClean="0"/>
          </a:p>
          <a:p>
            <a:r>
              <a:rPr lang="fr-FR" altLang="en-US" smtClean="0"/>
              <a:t>SWGFASTs table de qualité définit les données démontrables sur lesquels se former une opinion quant à la qualité d’une impression de crête de friction latente.  Ces conditions de qualité sont utilisées dans le graphe de suffisance de SWGFAST (voir diapo 44).</a:t>
            </a: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1AC8E2F5-9FB8-4456-8DF7-61F1CA8CF529}" type="slidenum">
              <a:rPr lang="en-US" altLang="en-US" smtClean="0"/>
              <a:pPr/>
              <a:t>34</a:t>
            </a:fld>
            <a:endParaRPr lang="en-US" altLang="en-US" smtClean="0"/>
          </a:p>
        </p:txBody>
      </p:sp>
    </p:spTree>
    <p:extLst>
      <p:ext uri="{BB962C8B-B14F-4D97-AF65-F5344CB8AC3E}">
        <p14:creationId xmlns:p14="http://schemas.microsoft.com/office/powerpoint/2010/main" val="424544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Le SWGFAST définit cette marge de tolérance comme la variation permise dans l'apparence des particularités de crêtes papillaires (en raison des facteurs susmentionnés) qui sera acceptée durant une comparaison. Le SWGFAST utilise un tableau des éléments suffisants pour classer par catégories les différents niveaux de qualité.</a:t>
            </a:r>
          </a:p>
          <a:p>
            <a:endParaRPr lang="en-CA" altLang="en-US" dirty="0" smtClean="0"/>
          </a:p>
          <a:p>
            <a:r>
              <a:rPr lang="fr-CA" altLang="en-US" u="sng" dirty="0" smtClean="0"/>
              <a:t>Exemples de questions :</a:t>
            </a:r>
          </a:p>
          <a:p>
            <a:endParaRPr lang="en-CA" altLang="en-US" dirty="0" smtClean="0"/>
          </a:p>
          <a:p>
            <a:r>
              <a:rPr lang="fr-CA" altLang="en-US" dirty="0" smtClean="0"/>
              <a:t>Q.1 : Pourquoi les deux empreintes </a:t>
            </a:r>
            <a:r>
              <a:rPr lang="fr-CA" altLang="en-US" dirty="0" err="1" smtClean="0"/>
              <a:t>ont-elles</a:t>
            </a:r>
            <a:r>
              <a:rPr lang="fr-CA" altLang="en-US" dirty="0" smtClean="0"/>
              <a:t> l'air différent?</a:t>
            </a:r>
            <a:endParaRPr lang="en-CA" altLang="en-US" dirty="0" smtClean="0"/>
          </a:p>
          <a:p>
            <a:r>
              <a:rPr lang="fr-CA" altLang="en-US" i="1" dirty="0" smtClean="0"/>
              <a:t>Le substrat et la pression exercée peuvent faire que les crêtes semblent plus larges ou plus étroites, ou même avoir un tracé légèrement différent, mais les points caractéristiques présents et le nombre des crêtes restent inchangés.</a:t>
            </a:r>
            <a:endParaRPr lang="en-CA" altLang="en-US" dirty="0" smtClean="0"/>
          </a:p>
          <a:p>
            <a:r>
              <a:rPr lang="fr-CA" altLang="en-US" dirty="0" smtClean="0"/>
              <a:t>Q.2 : D'après ce que je comprends, les empreintes latentes pourraient aussi avoir ce qu'on appelle du « bruit de fond » à leur surface. C’est bien ça? </a:t>
            </a:r>
            <a:endParaRPr lang="en-CA" altLang="en-US" dirty="0" smtClean="0"/>
          </a:p>
          <a:p>
            <a:r>
              <a:rPr lang="fr-CA" altLang="en-US" i="1" dirty="0" smtClean="0"/>
              <a:t>L'expression « bruit de fond » renvoie au substrat ou à la surface sur laquelle une empreinte latente est révélée. Dans certains cas, il peut y avoir quelque chose sur le substrat qui pourrait nuire à l'expertise de l'empreinte. Il peut s'agir d'écrits, d'images, de formes ou de couleurs différentes... tout ce qui nuit à la netteté de l'empreinte latente peut être appelé « bruit de fond ». Il appartient au dactyloscopiste de déterminer si le « bruit de fond » fait que le détail de l'empreinte latente est de qualité insuffisante pour une individualisation.</a:t>
            </a:r>
            <a:endParaRPr lang="en-CA" altLang="en-US" dirty="0" smtClean="0"/>
          </a:p>
          <a:p>
            <a:pPr marL="0" indent="0"/>
            <a:endParaRPr dirty="0"/>
          </a:p>
        </p:txBody>
      </p:sp>
      <p:sp>
        <p:nvSpPr>
          <p:cNvPr id="506" name="Google Shape;506;p3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Si l'empreinte de référence contient suffisamment de détails et que ces détails sont de qualité suffisante, elle peut être comparée à l'empreinte incriminée. L'analyse de l'empreinte de référence doit être effectuée à cette étape.</a:t>
            </a:r>
          </a:p>
          <a:p>
            <a:endParaRPr lang="en-CA" altLang="en-US" dirty="0" smtClean="0"/>
          </a:p>
          <a:p>
            <a:r>
              <a:rPr lang="fr-CA" altLang="en-US" dirty="0" smtClean="0"/>
              <a:t>La comparaison se fait en observant chaque crête de l'empreinte incriminée et de l'empreinte de référence, en tenant compte de tous les niveaux de détails présents, jusqu'à ce que toutes les formations apparaissant dans l'empreinte incriminée aient été comparées. Cela permet de déterminer si les deux empreintes concordent ou non, compte tenu de leurs particularités, de leur séquence, et de leurs rapports spatiaux, dans les limites de la tolérance en matière de netteté et de distorsion.</a:t>
            </a:r>
          </a:p>
          <a:p>
            <a:endParaRPr lang="en-CA" altLang="en-US" dirty="0" smtClean="0"/>
          </a:p>
          <a:p>
            <a:r>
              <a:rPr lang="fr-CA" altLang="en-US" u="sng" dirty="0" smtClean="0"/>
              <a:t>Exemples de questions :</a:t>
            </a:r>
            <a:endParaRPr lang="en-CA" altLang="en-US" dirty="0" smtClean="0"/>
          </a:p>
          <a:p>
            <a:endParaRPr lang="fr-CA" altLang="en-US" dirty="0" smtClean="0"/>
          </a:p>
          <a:p>
            <a:r>
              <a:rPr lang="fr-CA" altLang="en-US" dirty="0" smtClean="0"/>
              <a:t>Q.1 : Comment pouvez-vous être sûr que les crêtes concordent avec celles de mon client dans la zone de votre empreinte « incriminée » qui n'est pas disponible?</a:t>
            </a:r>
            <a:endParaRPr lang="en-CA" altLang="en-US" dirty="0" smtClean="0"/>
          </a:p>
          <a:p>
            <a:r>
              <a:rPr lang="fr-CA" altLang="en-US" i="1" dirty="0" smtClean="0"/>
              <a:t>Compte tenu de ma formation et de mon expérience, la quantité importante de concordances que j'ai observées dans la zone disponible de peau papillaire m'amène à conclure que l'empreinte « incriminée » et l'empreinte de référence (l'empreinte de votre client) ont été créées par la même personne. Les figures papillaires et leurs détails dans de petits segments de peau papillaire sont uniques.</a:t>
            </a:r>
            <a:endParaRPr lang="en-CA" altLang="en-US" dirty="0" smtClean="0"/>
          </a:p>
          <a:p>
            <a:pPr marL="0" indent="0"/>
            <a:endParaRPr dirty="0"/>
          </a:p>
          <a:p>
            <a:pPr marL="0" indent="0"/>
            <a:endParaRPr dirty="0"/>
          </a:p>
        </p:txBody>
      </p:sp>
      <p:sp>
        <p:nvSpPr>
          <p:cNvPr id="516" name="Google Shape;516;p3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7: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1600" dirty="0"/>
              <a:t>NOTES:</a:t>
            </a:r>
            <a:endParaRPr dirty="0"/>
          </a:p>
          <a:p>
            <a:r>
              <a:rPr lang="fr-FR" altLang="en-US" dirty="0"/>
              <a:t>Ces diapositives AFIS (diapositive #37-39) sont présumés non pertinente et irrecevable à des fins judiciaires mais devraient être fournis aux et discute avec Couronne car ils peuvent devenir pertinente et recevable si le rôle de l’AFIS est soulevé par la défense.</a:t>
            </a:r>
            <a:endParaRPr lang="en-CA" altLang="en-US" dirty="0"/>
          </a:p>
          <a:p>
            <a:pPr marL="0" indent="0"/>
            <a:endParaRPr dirty="0"/>
          </a:p>
          <a:p>
            <a:endParaRPr lang="en-CA" altLang="en-US" dirty="0" smtClean="0"/>
          </a:p>
          <a:p>
            <a:r>
              <a:rPr lang="fr-CA" altLang="en-US" u="sng" dirty="0" smtClean="0"/>
              <a:t>Exemples de questions :</a:t>
            </a:r>
          </a:p>
          <a:p>
            <a:endParaRPr lang="en-CA" altLang="en-US" dirty="0" smtClean="0"/>
          </a:p>
          <a:p>
            <a:r>
              <a:rPr lang="fr-CA" altLang="en-US" dirty="0" smtClean="0"/>
              <a:t>Q.1 : Cette identification dactyloscopique que vous avez faite de mon client, comment s'est-elle passée? Vous l'a-t-on fourni comme suspect? Avez-vous cherché vous-même cette empreinte prélevée? Quelqu'un l'</a:t>
            </a:r>
            <a:r>
              <a:rPr lang="fr-CA" altLang="en-US" dirty="0" err="1" smtClean="0"/>
              <a:t>a-t-il</a:t>
            </a:r>
            <a:r>
              <a:rPr lang="fr-CA" altLang="en-US" dirty="0" smtClean="0"/>
              <a:t> cherchée pour vous? Autrement dit, est-ce que quelqu'un a initialement identifié cette empreinte prélevée, puis vous l'a donnée? </a:t>
            </a:r>
            <a:endParaRPr lang="en-CA" altLang="en-US" dirty="0" smtClean="0"/>
          </a:p>
          <a:p>
            <a:r>
              <a:rPr lang="fr-CA" altLang="en-US" i="1" dirty="0" smtClean="0"/>
              <a:t>Des membres de la section du SAID m'ont fourni une piste d'enquête lorsqu'ils m'ont donné les empreintes à comparer aux empreintes que j'ai révélées sur le lieu de crime. Cependant, c'est moi qui ai comparé les deux empreintes, et j'en ai tiré mes propres conclusions.</a:t>
            </a:r>
          </a:p>
          <a:p>
            <a:endParaRPr lang="en-CA" altLang="en-US" dirty="0" smtClean="0"/>
          </a:p>
          <a:p>
            <a:r>
              <a:rPr lang="fr-CA" altLang="en-US" dirty="0" smtClean="0"/>
              <a:t>Q.2 : Donc des ordinateurs font vos comparaisons, puis c'est votre tour?</a:t>
            </a:r>
            <a:endParaRPr lang="en-CA" altLang="en-US" dirty="0" smtClean="0"/>
          </a:p>
          <a:p>
            <a:r>
              <a:rPr lang="fr-CA" altLang="en-US" i="1" dirty="0" smtClean="0"/>
              <a:t>Non. Les techniciens du SAID tracent eux-mêmes les caractéristiques et entrent les données. En conséquence, un ou plusieurs jeux d'empreintes pourraient être fournis au spécialiste de l'identité judiciaire pour qu'il les compare lui-même.</a:t>
            </a:r>
            <a:endParaRPr lang="en-CA" altLang="en-US" dirty="0" smtClean="0"/>
          </a:p>
          <a:p>
            <a:pPr marL="0" indent="0"/>
            <a:endParaRPr dirty="0"/>
          </a:p>
        </p:txBody>
      </p:sp>
      <p:sp>
        <p:nvSpPr>
          <p:cNvPr id="527" name="Google Shape;527;p37: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8: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1600" dirty="0"/>
              <a:t>NOTES:</a:t>
            </a:r>
            <a:endParaRPr dirty="0"/>
          </a:p>
          <a:p>
            <a:r>
              <a:rPr lang="fr-FR" altLang="en-US" dirty="0"/>
              <a:t>Ces diapositives AFIS (diapositive #37-39) sont présumés non pertinente et irrecevable à des fins judiciaires mais devraient être fournis aux et discute avec Couronne car ils peuvent devenir pertinente et recevable si le rôle de l’AFIS est soulevé par la défense.</a:t>
            </a:r>
            <a:endParaRPr lang="en-CA" altLang="en-US" dirty="0"/>
          </a:p>
          <a:p>
            <a:pPr marL="0" indent="0"/>
            <a:endParaRPr dirty="0"/>
          </a:p>
          <a:p>
            <a:pPr marL="0" indent="0"/>
            <a:endParaRPr dirty="0"/>
          </a:p>
          <a:p>
            <a:pPr marL="0" indent="0"/>
            <a:endParaRPr dirty="0"/>
          </a:p>
        </p:txBody>
      </p:sp>
      <p:sp>
        <p:nvSpPr>
          <p:cNvPr id="536" name="Google Shape;536;p38: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9: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sz="1600" dirty="0"/>
          </a:p>
          <a:p>
            <a:r>
              <a:rPr lang="fr-FR" altLang="en-US" dirty="0"/>
              <a:t>Ces diapositives AFIS (diapositive #37-39) sont présumés non pertinente et irrecevable à des fins judiciaires mais devraient être fournis aux et discute avec Couronne car ils peuvent devenir pertinente et recevable si le rôle de l’AFIS est soulevé par la défense.</a:t>
            </a:r>
            <a:endParaRPr lang="en-CA" altLang="en-US" dirty="0"/>
          </a:p>
          <a:p>
            <a:pPr marL="0" indent="0"/>
            <a:endParaRPr dirty="0"/>
          </a:p>
        </p:txBody>
      </p:sp>
      <p:sp>
        <p:nvSpPr>
          <p:cNvPr id="565" name="Google Shape;565;p39: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pPr eaLnBrk="1" hangingPunct="1"/>
            <a:r>
              <a:rPr lang="fr-CA" altLang="en-US" dirty="0" smtClean="0"/>
              <a:t>La diapo obligatoire devrait être incluse pour fournir une description complète de la preuve portant sur les crêtes papillaires.</a:t>
            </a:r>
          </a:p>
          <a:p>
            <a:pPr eaLnBrk="1" hangingPunct="1"/>
            <a:endParaRPr lang="en-CA" altLang="en-US" dirty="0" smtClean="0"/>
          </a:p>
          <a:p>
            <a:pPr eaLnBrk="1" hangingPunct="1"/>
            <a:r>
              <a:rPr lang="fr-CA" altLang="en-US" u="sng" dirty="0" smtClean="0"/>
              <a:t>Exemples de questions :</a:t>
            </a:r>
          </a:p>
          <a:p>
            <a:pPr eaLnBrk="1" hangingPunct="1"/>
            <a:endParaRPr lang="en-CA" altLang="en-US" dirty="0" smtClean="0"/>
          </a:p>
          <a:p>
            <a:pPr eaLnBrk="1" hangingPunct="1"/>
            <a:r>
              <a:rPr lang="fr-CA" altLang="en-US" dirty="0" smtClean="0"/>
              <a:t>Q.1 : Quels sont les deux types de peau?</a:t>
            </a:r>
            <a:endParaRPr lang="en-CA" altLang="en-US" dirty="0" smtClean="0"/>
          </a:p>
          <a:p>
            <a:pPr eaLnBrk="1" hangingPunct="1"/>
            <a:r>
              <a:rPr lang="fr-CA" altLang="en-US" i="1" dirty="0" smtClean="0"/>
              <a:t>Lisse – Poils, glandes sébacées et sudoripares, mais aucune crête papillaire;</a:t>
            </a:r>
            <a:endParaRPr lang="en-CA" altLang="en-US" dirty="0" smtClean="0"/>
          </a:p>
          <a:p>
            <a:pPr eaLnBrk="1" hangingPunct="1"/>
            <a:r>
              <a:rPr lang="fr-CA" altLang="en-US" i="1" dirty="0" smtClean="0"/>
              <a:t>Palmaire ou plantaire – Ni poils ni glandes sébacées, seulement des glandes sudoripares, de couleur plus claire (aucune pigmentation) et couverte de crêtes papillaires.</a:t>
            </a:r>
          </a:p>
          <a:p>
            <a:pPr eaLnBrk="1" hangingPunct="1"/>
            <a:endParaRPr lang="en-CA" altLang="en-US" dirty="0" smtClean="0"/>
          </a:p>
          <a:p>
            <a:pPr eaLnBrk="1" hangingPunct="1"/>
            <a:r>
              <a:rPr lang="fr-CA" altLang="en-US" dirty="0" smtClean="0"/>
              <a:t>Q.2 : Combien de couches ces types de peau ont-ils?</a:t>
            </a:r>
            <a:endParaRPr lang="en-CA" altLang="en-US" dirty="0" smtClean="0"/>
          </a:p>
          <a:p>
            <a:pPr eaLnBrk="1" hangingPunct="1"/>
            <a:r>
              <a:rPr lang="fr-CA" altLang="en-US" i="1" dirty="0" smtClean="0"/>
              <a:t>Deux couches : l'épiderme et le derme.</a:t>
            </a:r>
            <a:endParaRPr lang="en-CA" altLang="en-US" dirty="0" smtClean="0"/>
          </a:p>
          <a:p>
            <a:pPr marL="0" indent="0"/>
            <a:endParaRPr dirty="0"/>
          </a:p>
        </p:txBody>
      </p:sp>
      <p:sp>
        <p:nvSpPr>
          <p:cNvPr id="74" name="Google Shape;74;p4: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0: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36 et 37 la diapo pertinente qui décrit le mieux la façon dont vous avez obtenu les empreintes de référence aux fins de comparaison.</a:t>
            </a:r>
            <a:endParaRPr lang="en-CA" altLang="en-US" dirty="0" smtClean="0"/>
          </a:p>
          <a:p>
            <a:pPr marL="0" indent="0"/>
            <a:endParaRPr dirty="0"/>
          </a:p>
          <a:p>
            <a:pPr marL="0" indent="0"/>
            <a:endParaRPr dirty="0"/>
          </a:p>
        </p:txBody>
      </p:sp>
      <p:sp>
        <p:nvSpPr>
          <p:cNvPr id="580" name="Google Shape;580;p40: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41 et 42 la diapo pertinente qui présente le style de tableau comparatif utilisé par votre organisme. </a:t>
            </a:r>
          </a:p>
          <a:p>
            <a:endParaRPr lang="en-CA" altLang="en-US" dirty="0" smtClean="0"/>
          </a:p>
          <a:p>
            <a:r>
              <a:rPr lang="fr-CA" altLang="en-US" u="sng" dirty="0" smtClean="0"/>
              <a:t>Exemples de questions :</a:t>
            </a:r>
          </a:p>
          <a:p>
            <a:endParaRPr lang="en-CA" altLang="en-US" dirty="0" smtClean="0"/>
          </a:p>
          <a:p>
            <a:r>
              <a:rPr lang="fr-CA" altLang="en-US" dirty="0" smtClean="0"/>
              <a:t>Q.1 : Vous avez dit avoir trouvé treize points de comparaison sur ces deux empreintes apparaissant dans votre tableau comparatif. Si on retire les points D et E, feriez-vous quand même cette identification formelle? </a:t>
            </a:r>
            <a:endParaRPr lang="en-CA" altLang="en-US" dirty="0" smtClean="0"/>
          </a:p>
          <a:p>
            <a:r>
              <a:rPr lang="fr-CA" altLang="en-US" i="1" dirty="0" smtClean="0"/>
              <a:t>Je ne peux pas répondre à cette question hypothétique, puisque j'ai déjà identifié ces empreintes en fonction des détails disponibles. Si vous me fournissiez une empreinte différente, je devrais reprendre tout le processus ACE depuis le début et appuyer mon opinion sur les détails disponibles à ce moment-là sur ces empreintes-là. </a:t>
            </a:r>
          </a:p>
          <a:p>
            <a:endParaRPr lang="en-CA" altLang="en-US" dirty="0" smtClean="0"/>
          </a:p>
          <a:p>
            <a:r>
              <a:rPr lang="fr-CA" altLang="en-US" dirty="0" smtClean="0"/>
              <a:t>Q.2 : Dans ce tableau dactyloscopique comparatif que vous présentez, vous avez dit avoir trouvé X points de similitude. Eh bien, s'il est possible d'avoir un point caractéristique similaire pour deux empreintes différentes, n'est-il pas aussi possible d'en avoir quatorze? </a:t>
            </a:r>
            <a:endParaRPr lang="en-CA" altLang="en-US" dirty="0" smtClean="0"/>
          </a:p>
          <a:p>
            <a:r>
              <a:rPr lang="fr-CA" altLang="en-US" i="1" dirty="0" smtClean="0"/>
              <a:t>Il est possible que deux empreintes digitales différentes aient un nombre limité de points caractéristiques similaires, mais elles n'auront pas de séquences de mêmes points caractéristiques, qui sont nécessaires à une individualisation. Les chercheurs scientifiques ont conclu que les facteurs qui entrent en jeu durant le développement de la peau papillaire du fœtus sont si nombreux que le détail de crête est propre à cette personne.</a:t>
            </a:r>
          </a:p>
          <a:p>
            <a:endParaRPr lang="en-CA" altLang="en-US" dirty="0" smtClean="0"/>
          </a:p>
          <a:p>
            <a:r>
              <a:rPr lang="fr-CA" altLang="en-US" dirty="0" smtClean="0"/>
              <a:t>Q.3 : Dans ce tableau comparatif que vous nous montrez, y </a:t>
            </a:r>
            <a:r>
              <a:rPr lang="fr-CA" altLang="en-US" dirty="0" err="1" smtClean="0"/>
              <a:t>a-t-il</a:t>
            </a:r>
            <a:r>
              <a:rPr lang="fr-CA" altLang="en-US" dirty="0" smtClean="0"/>
              <a:t> des points caractéristiques qui apparaissent dans une photo mais pas dans l'autre? </a:t>
            </a:r>
            <a:endParaRPr lang="en-CA" altLang="en-US" dirty="0" smtClean="0"/>
          </a:p>
          <a:p>
            <a:r>
              <a:rPr lang="fr-CA" altLang="en-US" i="1" dirty="0" smtClean="0"/>
              <a:t>Non. (Ou oui, il y a une zone de distorsion sur l'empreinte latente qui nous empêche d'examiner le détail de crête dans cette zone. Cela n'ôte rien à la qualité de l'identification, puisque les autres zones de l'empreinte latente contiennent de nombreux détails de crête nets que je peux examiner pour parvenir à mon opinion.)</a:t>
            </a:r>
          </a:p>
          <a:p>
            <a:endParaRPr lang="en-CA" altLang="en-US" dirty="0" smtClean="0"/>
          </a:p>
          <a:p>
            <a:r>
              <a:rPr lang="fr-CA" altLang="en-US" dirty="0" smtClean="0"/>
              <a:t>Q.4 : Je ne suis pas un spécialiste, mais en regardant cette empreinte, il me semble qu'elle contient ce que j'appellerais une distorsion. C’est bien ça? Comment tenez-vous compte d'une distorsion lorsque vous analysez une empreinte digitale?</a:t>
            </a:r>
            <a:endParaRPr lang="en-CA" altLang="en-US" dirty="0" smtClean="0"/>
          </a:p>
          <a:p>
            <a:r>
              <a:rPr lang="fr-CA" altLang="en-US" i="1" dirty="0" smtClean="0"/>
              <a:t>La réponse dépend de chaque cas. Faites attention de ne pas faire de déclaration précise si elle ne peut pas être étayée... p. ex. il s'agit d'un contact répété, si les éléments d'un contact répété sont absents et que vous parlez de deux empreintes qui se chevauchent. Chaque empreinte doit être analysée et identifiée de façon indépendante avant de pouvoir affirmer qu'elles proviennent de la même source. Ou, p. ex., un groupe de trois empreintes dont seulement deux peuvent être identifiées... la défense pourrait tenter de vous faire dire que les trois empreintes viennent de la même main... si vous n'avez pas suffisamment de détails dans la troisième empreinte, elle reste une empreinte non identifiée.</a:t>
            </a:r>
            <a:endParaRPr lang="en-CA" altLang="en-US" dirty="0" smtClean="0"/>
          </a:p>
          <a:p>
            <a:pPr marL="0" indent="0"/>
            <a:endParaRPr dirty="0"/>
          </a:p>
        </p:txBody>
      </p:sp>
      <p:sp>
        <p:nvSpPr>
          <p:cNvPr id="589" name="Google Shape;589;p41: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Sélectionnez parmi les diapos 41 et 42 la diapo pertinente qui présente le style de tableau comparatif utilisé par votre organisme.</a:t>
            </a:r>
          </a:p>
          <a:p>
            <a:endParaRPr lang="en-CA" altLang="en-US" dirty="0" smtClean="0"/>
          </a:p>
          <a:p>
            <a:r>
              <a:rPr lang="fr-CA" altLang="en-US" dirty="0" smtClean="0"/>
              <a:t>Mettez en évidence les concordances, en commençant par les détails de premier niveau, puis ceux des deuxième et troisième niveaux, en expliquant toute distorsion, la présence de plis ou de rides (lignes blanches) et les divergences. </a:t>
            </a:r>
          </a:p>
          <a:p>
            <a:endParaRPr lang="en-CA" altLang="en-US" dirty="0" smtClean="0"/>
          </a:p>
          <a:p>
            <a:r>
              <a:rPr lang="fr-CA" altLang="en-US" u="sng" dirty="0" smtClean="0"/>
              <a:t>Exemples de questions :</a:t>
            </a:r>
          </a:p>
          <a:p>
            <a:endParaRPr lang="en-CA" altLang="en-US" dirty="0" smtClean="0"/>
          </a:p>
          <a:p>
            <a:r>
              <a:rPr lang="fr-CA" altLang="en-US" dirty="0" smtClean="0"/>
              <a:t>Q.1 : Dans ce tableau comparatif que vous nous montrez, y </a:t>
            </a:r>
            <a:r>
              <a:rPr lang="fr-CA" altLang="en-US" dirty="0" err="1" smtClean="0"/>
              <a:t>a-t-il</a:t>
            </a:r>
            <a:r>
              <a:rPr lang="fr-CA" altLang="en-US" dirty="0" smtClean="0"/>
              <a:t> des points caractéristiques qui apparaissent dans une photo mais pas dans l'autre? </a:t>
            </a:r>
            <a:endParaRPr lang="en-CA" altLang="en-US" dirty="0" smtClean="0"/>
          </a:p>
          <a:p>
            <a:r>
              <a:rPr lang="fr-CA" altLang="en-US" i="1" dirty="0" smtClean="0"/>
              <a:t>Non. (Ou oui, il y a une zone de distorsion sur l'empreinte latente qui nous empêche d'examiner le détail de crête dans cette zone. Cela n'ôte rien à la qualité de l'identification, puisque les autres zones de l'empreinte latente contiennent de nombreux détails de crête nets que je peux examiner pour parvenir à mon opinion.)</a:t>
            </a:r>
          </a:p>
          <a:p>
            <a:endParaRPr lang="en-CA" altLang="en-US" dirty="0" smtClean="0"/>
          </a:p>
          <a:p>
            <a:r>
              <a:rPr lang="fr-CA" altLang="en-US" dirty="0" smtClean="0"/>
              <a:t>Q.2 : Donc, dans ce cas particulier, pouvez-vous décrire les similitudes que vous avez vues en tant qu'expert et qui vous ont poussé à conclure qu'il y avait correspondance?</a:t>
            </a:r>
          </a:p>
          <a:p>
            <a:endParaRPr lang="en-CA" altLang="en-US" dirty="0" smtClean="0"/>
          </a:p>
          <a:p>
            <a:r>
              <a:rPr lang="fr-CA" altLang="en-US" dirty="0" smtClean="0"/>
              <a:t>Q.3 : Pourquoi l'empreinte incriminée ne peut-elle être la mienne?</a:t>
            </a:r>
          </a:p>
          <a:p>
            <a:endParaRPr lang="en-CA" altLang="en-US" dirty="0" smtClean="0"/>
          </a:p>
          <a:p>
            <a:r>
              <a:rPr lang="fr-CA" altLang="en-US" dirty="0" smtClean="0"/>
              <a:t>Q.4 : Lorsque vous avez conclu que R1 correspondait à l'échantillon de référence, c'est-à-dire de mon client, vous êtes parvenu à cet opinion simplement en la regardant? </a:t>
            </a:r>
            <a:endParaRPr lang="en-CA" altLang="en-US" dirty="0" smtClean="0"/>
          </a:p>
          <a:p>
            <a:pPr marL="0" indent="0"/>
            <a:endParaRPr dirty="0"/>
          </a:p>
        </p:txBody>
      </p:sp>
      <p:sp>
        <p:nvSpPr>
          <p:cNvPr id="601" name="Google Shape;601;p4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lnSpc>
                <a:spcPct val="80000"/>
              </a:lnSpc>
            </a:pPr>
            <a:r>
              <a:rPr lang="en-CA" sz="1100" dirty="0"/>
              <a:t>NOTES:</a:t>
            </a:r>
            <a:endParaRPr dirty="0"/>
          </a:p>
          <a:p>
            <a:r>
              <a:rPr lang="fr-CA" altLang="en-US" sz="1100" dirty="0"/>
              <a:t>La diapo obligatoire devrait être incluse pour fournir une description complète de la preuve portant sur les crêtes papillaires.</a:t>
            </a:r>
          </a:p>
          <a:p>
            <a:endParaRPr lang="en-CA" altLang="en-US" sz="1100" dirty="0"/>
          </a:p>
          <a:p>
            <a:r>
              <a:rPr lang="fr-CA" altLang="en-US" sz="1100" u="sng" dirty="0"/>
              <a:t>ATTENTION :</a:t>
            </a:r>
            <a:r>
              <a:rPr lang="fr-CA" altLang="en-US" sz="1100" dirty="0"/>
              <a:t> Tout contact avec une surface ne laisse pas une empreinte pouvant être prélevée à l'aide des techniques actuelles. Une exclusion ne prouve donc pas que le suspect n'a pas touché la surface.</a:t>
            </a:r>
          </a:p>
          <a:p>
            <a:endParaRPr lang="en-CA" altLang="en-US" sz="1100" dirty="0"/>
          </a:p>
          <a:p>
            <a:r>
              <a:rPr lang="fr-CA" altLang="en-US" sz="1100" dirty="0"/>
              <a:t>Le SWGFAST mentionne les subtilités des évaluations non concluantes au sous-alinéa 5.3.2.3. du document faisant référence :</a:t>
            </a:r>
            <a:r>
              <a:rPr lang="en-CA" altLang="en-US" sz="1100" dirty="0"/>
              <a:t> </a:t>
            </a:r>
            <a:r>
              <a:rPr lang="fr-CA" altLang="en-US" sz="1100" dirty="0"/>
              <a:t>[Traduction]</a:t>
            </a:r>
            <a:br>
              <a:rPr lang="fr-CA" altLang="en-US" sz="1100" dirty="0"/>
            </a:br>
            <a:r>
              <a:rPr lang="fr-CA" altLang="en-US" sz="1100" dirty="0"/>
              <a:t>« </a:t>
            </a:r>
            <a:r>
              <a:rPr lang="fr-CA" altLang="en-US" sz="1100" b="1" dirty="0"/>
              <a:t>5.3.2.3. Inconcluant</a:t>
            </a:r>
            <a:endParaRPr lang="en-CA" altLang="en-US" sz="1100" dirty="0"/>
          </a:p>
          <a:p>
            <a:r>
              <a:rPr lang="fr-CA" altLang="en-US" sz="1100" dirty="0"/>
              <a:t>Inconcluant est </a:t>
            </a:r>
            <a:r>
              <a:rPr lang="fr-CA" altLang="en-US" sz="1100" dirty="0" err="1" smtClean="0"/>
              <a:t>lèopinion</a:t>
            </a:r>
            <a:r>
              <a:rPr lang="fr-CA" altLang="en-US" sz="1100" baseline="0" dirty="0" smtClean="0"/>
              <a:t> </a:t>
            </a:r>
            <a:r>
              <a:rPr lang="fr-CA" altLang="en-US" sz="1100" dirty="0" smtClean="0"/>
              <a:t>à </a:t>
            </a:r>
            <a:r>
              <a:rPr lang="fr-CA" altLang="en-US" sz="1100" dirty="0"/>
              <a:t>laquelle parvient un dactyloscopiste lorsqu'une empreinte incriminée pertinente pour une comparaison ne peut être ni exclue ni identifiée. La raison pour laquelle on parvient à </a:t>
            </a:r>
            <a:r>
              <a:rPr lang="fr-CA" altLang="en-US" sz="1100" dirty="0" smtClean="0"/>
              <a:t>l’opinion </a:t>
            </a:r>
            <a:r>
              <a:rPr lang="fr-CA" altLang="en-US" sz="1100" dirty="0"/>
              <a:t>« </a:t>
            </a:r>
            <a:r>
              <a:rPr lang="fr-CA" altLang="en-US" sz="1100" dirty="0" err="1"/>
              <a:t>inconcluant</a:t>
            </a:r>
            <a:r>
              <a:rPr lang="fr-CA" altLang="en-US" sz="1100" dirty="0"/>
              <a:t> » doit être documentée et communiquée. Les </a:t>
            </a:r>
            <a:r>
              <a:rPr lang="fr-CA" altLang="en-US" sz="1100" dirty="0" smtClean="0"/>
              <a:t>opinions </a:t>
            </a:r>
            <a:r>
              <a:rPr lang="fr-CA" altLang="en-US" sz="1100" dirty="0"/>
              <a:t>« </a:t>
            </a:r>
            <a:r>
              <a:rPr lang="fr-CA" altLang="en-US" sz="1100" dirty="0" err="1"/>
              <a:t>inconcluant</a:t>
            </a:r>
            <a:r>
              <a:rPr lang="fr-CA" altLang="en-US" sz="1100" dirty="0"/>
              <a:t> » ne s'appliquent pas aux empreintes jugées sans valeur (cf. alinéa 5.1.1). Les raisons pour lesquelles une évaluation est </a:t>
            </a:r>
            <a:r>
              <a:rPr lang="fr-CA" altLang="en-US" sz="1100" dirty="0" err="1"/>
              <a:t>inconcluante</a:t>
            </a:r>
            <a:r>
              <a:rPr lang="fr-CA" altLang="en-US" sz="1100" dirty="0"/>
              <a:t> comprennent, sans toutefois s'y limiter :</a:t>
            </a:r>
            <a:endParaRPr lang="en-CA" altLang="en-US" sz="1100" dirty="0"/>
          </a:p>
          <a:p>
            <a:r>
              <a:rPr lang="fr-CA" altLang="en-US" sz="1100" b="1" dirty="0"/>
              <a:t>5.3.2.3.1. Absence de zones comparables</a:t>
            </a:r>
            <a:endParaRPr lang="en-CA" altLang="en-US" sz="1100" dirty="0"/>
          </a:p>
          <a:p>
            <a:r>
              <a:rPr lang="fr-CA" altLang="en-US" sz="1100" dirty="0" smtClean="0"/>
              <a:t>L’opinion «</a:t>
            </a:r>
            <a:r>
              <a:rPr lang="fr-CA" altLang="en-US" sz="1100" dirty="0"/>
              <a:t> </a:t>
            </a:r>
            <a:r>
              <a:rPr lang="fr-CA" altLang="en-US" sz="1100" dirty="0" err="1"/>
              <a:t>inconcluant</a:t>
            </a:r>
            <a:r>
              <a:rPr lang="fr-CA" altLang="en-US" sz="1100" dirty="0"/>
              <a:t> » découle d'un manque d'empreintes de référence complètes et lisibles. Cela signifie que les comparaisons ont été faites dans la mesure du possible, mais que d'autres spécimens nets et complets, qui comprennent les zones anatomiques requises, sont nécessaires pour une nouvelle expertise.</a:t>
            </a:r>
            <a:endParaRPr lang="en-CA" altLang="en-US" sz="1100" dirty="0"/>
          </a:p>
          <a:p>
            <a:r>
              <a:rPr lang="fr-CA" altLang="en-US" sz="1100" b="1" dirty="0"/>
              <a:t>5.3.2.3.2. Absence d'éléments suffisants pour conclure à une individualisation</a:t>
            </a:r>
            <a:endParaRPr lang="en-CA" altLang="en-US" sz="1100" dirty="0"/>
          </a:p>
          <a:p>
            <a:r>
              <a:rPr lang="fr-CA" altLang="en-US" sz="1100" dirty="0"/>
              <a:t>Des particularités concordantes sont observées, mais ne sont pas suffisantes pour une individualisation. Aucune dissimilitude n'est observée.</a:t>
            </a:r>
            <a:endParaRPr lang="en-CA" altLang="en-US" sz="1100" dirty="0"/>
          </a:p>
          <a:p>
            <a:r>
              <a:rPr lang="fr-CA" altLang="en-US" sz="1100" b="1" dirty="0"/>
              <a:t>5.3.2.3.3. Absence d'éléments suffisants pour conclure à une exclusion</a:t>
            </a:r>
            <a:endParaRPr lang="en-CA" altLang="en-US" sz="1100" dirty="0"/>
          </a:p>
          <a:p>
            <a:r>
              <a:rPr lang="fr-CA" altLang="en-US" sz="1100" dirty="0"/>
              <a:t>Des particularités dissimilaires sont observées, mais ne sont pas suffisantes pour une exclusion. Aucune concordance importante n'est observée.</a:t>
            </a:r>
            <a:endParaRPr lang="en-CA" altLang="en-US" sz="1100" dirty="0"/>
          </a:p>
          <a:p>
            <a:r>
              <a:rPr lang="fr-CA" altLang="en-US" sz="1100" b="1" dirty="0"/>
              <a:t>5.3.2.3.4. </a:t>
            </a:r>
            <a:r>
              <a:rPr lang="fr-CA" altLang="en-US" sz="1100" dirty="0"/>
              <a:t>Il pourrait y avoir d'autres situations dans lesquelles les organismes ont adopté des procédures pour signaler les </a:t>
            </a:r>
            <a:r>
              <a:rPr lang="fr-CA" altLang="en-US" sz="1100" dirty="0" smtClean="0"/>
              <a:t>opinions </a:t>
            </a:r>
            <a:r>
              <a:rPr lang="fr-CA" altLang="en-US" sz="1100" dirty="0"/>
              <a:t>« </a:t>
            </a:r>
            <a:r>
              <a:rPr lang="fr-CA" altLang="en-US" sz="1100" dirty="0" err="1"/>
              <a:t>inconcluantes</a:t>
            </a:r>
            <a:r>
              <a:rPr lang="fr-CA" altLang="en-US" sz="1100" dirty="0"/>
              <a:t> ». Dans ces situations, les politiques et procédures administratives de l'organisme en question font foi. Cependant, ces politiques et procédures de signalement doivent être clairement définies par l'organisme. »</a:t>
            </a:r>
            <a:endParaRPr lang="en-CA" altLang="en-US" sz="1100" dirty="0"/>
          </a:p>
          <a:p>
            <a:r>
              <a:rPr lang="fr-CA" altLang="en-US" sz="1100" dirty="0"/>
              <a:t>Quelle que soit la politique de votre organisme, vous devez justifier les raisons pour lesquelles </a:t>
            </a:r>
            <a:r>
              <a:rPr lang="fr-CA" altLang="en-US" sz="1100" dirty="0" smtClean="0"/>
              <a:t>l</a:t>
            </a:r>
            <a:r>
              <a:rPr lang="en-CA" altLang="en-US" sz="1100" dirty="0" smtClean="0"/>
              <a:t>’opinion </a:t>
            </a:r>
            <a:r>
              <a:rPr lang="fr-CA" altLang="en-US" sz="1100" dirty="0" smtClean="0"/>
              <a:t>était </a:t>
            </a:r>
            <a:r>
              <a:rPr lang="fr-CA" altLang="en-US" sz="1100" dirty="0" err="1"/>
              <a:t>inconcluante</a:t>
            </a:r>
            <a:r>
              <a:rPr lang="fr-CA" altLang="en-US" sz="1100" dirty="0"/>
              <a:t>.</a:t>
            </a:r>
          </a:p>
          <a:p>
            <a:endParaRPr lang="en-CA" altLang="en-US" sz="1100" dirty="0"/>
          </a:p>
          <a:p>
            <a:r>
              <a:rPr lang="fr-CA" altLang="en-US" sz="1100" u="sng" dirty="0"/>
              <a:t>Exemples de questions :</a:t>
            </a:r>
          </a:p>
          <a:p>
            <a:r>
              <a:rPr lang="fr-CA" altLang="en-US" sz="1100" dirty="0"/>
              <a:t>Q.1 : Que considérez-vous comme une empreinte floue? Que considérez-vous comme une empreinte utilisable?</a:t>
            </a:r>
            <a:endParaRPr lang="en-CA" altLang="en-US" sz="1100" dirty="0"/>
          </a:p>
          <a:p>
            <a:r>
              <a:rPr lang="fr-CA" altLang="en-US" sz="1100" i="1" dirty="0"/>
              <a:t>Une empreinte utilisable est une empreinte dont la qualité et la quantité des détails de crête sont suffisantes pour conclure à une individualisation. Une empreinte floue a des détails de crête de qualité insuffisante ou en quantité insuffisante.</a:t>
            </a:r>
          </a:p>
          <a:p>
            <a:endParaRPr lang="en-CA" altLang="en-US" sz="1100" dirty="0"/>
          </a:p>
          <a:p>
            <a:r>
              <a:rPr lang="fr-CA" altLang="en-US" sz="1100" dirty="0"/>
              <a:t>Q.2 : Alors, ce que vous dites, c'est que ces empreintes, ces empreintes qui n'ont pas suffisamment de détails, n'appartiennent pas à mon client?</a:t>
            </a:r>
            <a:endParaRPr lang="en-CA" altLang="en-US" sz="1100" dirty="0"/>
          </a:p>
          <a:p>
            <a:r>
              <a:rPr lang="fr-CA" altLang="en-US" sz="1100" i="1" dirty="0"/>
              <a:t>Nous ne savons pas à qui elles appartiennent : l'empreinte latente n'était pas suffisamment nette pour conclure à une individualisation.</a:t>
            </a:r>
          </a:p>
          <a:p>
            <a:endParaRPr lang="en-CA" altLang="en-US" sz="1100" dirty="0"/>
          </a:p>
          <a:p>
            <a:r>
              <a:rPr lang="fr-CA" altLang="en-US" sz="1100" dirty="0"/>
              <a:t>Q.3 : Le dactyloscopiste doit-il trouver un certain nombre de points de similitude concordants avant de pouvoir conclure à une identification?</a:t>
            </a:r>
          </a:p>
          <a:p>
            <a:r>
              <a:rPr lang="fr-CA" altLang="en-US" sz="1100" dirty="0"/>
              <a:t>Q.4 : Si un nombre minimal de points de concordance n'est pas requis, comment le dactyloscopiste parvient-il à </a:t>
            </a:r>
            <a:r>
              <a:rPr lang="fr-CA" altLang="en-US" sz="1100" dirty="0" smtClean="0"/>
              <a:t>son opinion?</a:t>
            </a:r>
            <a:endParaRPr lang="fr-CA" altLang="en-US" sz="1100" dirty="0"/>
          </a:p>
          <a:p>
            <a:r>
              <a:rPr lang="fr-CA" altLang="en-US" sz="1100" dirty="0"/>
              <a:t>Q.5 : </a:t>
            </a:r>
            <a:r>
              <a:rPr lang="fr-CA" altLang="en-US" sz="1100" dirty="0" err="1"/>
              <a:t>A-t-il</a:t>
            </a:r>
            <a:r>
              <a:rPr lang="fr-CA" altLang="en-US" sz="1100" dirty="0"/>
              <a:t> été établi sur le plan empirique que la preuve peut être individualisée? Dans quel état était la preuve?</a:t>
            </a:r>
            <a:endParaRPr lang="en-CA" altLang="en-US" sz="1100" dirty="0"/>
          </a:p>
        </p:txBody>
      </p:sp>
      <p:sp>
        <p:nvSpPr>
          <p:cNvPr id="612" name="Google Shape;612;p4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4: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FR" altLang="en-US" dirty="0" smtClean="0"/>
              <a:t>Glissière en option.</a:t>
            </a:r>
          </a:p>
          <a:p>
            <a:endParaRPr lang="fr-FR" altLang="en-US" dirty="0" smtClean="0"/>
          </a:p>
          <a:p>
            <a:r>
              <a:rPr lang="fr-FR" altLang="en-US" dirty="0" smtClean="0"/>
              <a:t>Graphe de suffisance de SWGFAST montre visuellement l’interaction entre qualité et quantité lorsque vous atteignez un</a:t>
            </a:r>
            <a:r>
              <a:rPr lang="fr-FR" altLang="en-US" baseline="0" dirty="0" smtClean="0"/>
              <a:t> opinion </a:t>
            </a:r>
            <a:r>
              <a:rPr lang="fr-FR" altLang="en-US" dirty="0" smtClean="0"/>
              <a:t>lors de l’évaluation de la comparaison des empreintes digitales.</a:t>
            </a:r>
          </a:p>
          <a:p>
            <a:endParaRPr lang="fr-FR" altLang="en-US" dirty="0" smtClean="0"/>
          </a:p>
          <a:p>
            <a:r>
              <a:rPr lang="fr-FR" altLang="en-US" dirty="0" smtClean="0"/>
              <a:t>Quel que soit votre politique de l’Agence, vous aurez besoin pour justifier les raisons pourquoi une opinion non concluante a été atteint.</a:t>
            </a:r>
            <a:endParaRPr lang="en-US" altLang="en-US" dirty="0" smtClean="0"/>
          </a:p>
          <a:p>
            <a:pPr marL="0" indent="0"/>
            <a:endParaRPr dirty="0"/>
          </a:p>
        </p:txBody>
      </p:sp>
      <p:sp>
        <p:nvSpPr>
          <p:cNvPr id="622" name="Google Shape;622;p44: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Est-il possible que deux empreintes digitales différentes aient un point caractéristique similaire au même emplacement relatif dans ces empreintes? Est-ce possible qu'elles en aient 2? 3? 4? 5? 6? 7?</a:t>
            </a:r>
            <a:endParaRPr lang="en-CA" altLang="en-US" dirty="0" smtClean="0"/>
          </a:p>
          <a:p>
            <a:r>
              <a:rPr lang="fr-CA" altLang="en-US" i="1" dirty="0" smtClean="0"/>
              <a:t>Il est possible que deux empreintes digitales différentes aient un nombre limité de points caractéristiques similaires, mais elles n'auront pas de séquences de mêmes points caractéristiques, qui sont nécessaires à une individualisation. La séquence de détails similaires la plus longue dont j'ai entendu parler comptait huit particularités. Cette empreinte, examinée durant une formation, est appelée empreinte </a:t>
            </a:r>
            <a:r>
              <a:rPr lang="fr-CA" altLang="en-US" i="1" dirty="0" err="1" smtClean="0"/>
              <a:t>Dusty</a:t>
            </a:r>
            <a:r>
              <a:rPr lang="fr-CA" altLang="en-US" i="1" dirty="0" smtClean="0"/>
              <a:t> Clark, du nom de l'utilisateur du Système automatisé d'identification dactyloscopique (SAID) qui l'a trouvée. Même ces empreintes, quand on les examine de près, affichent des dissimilitudes, mais les particularités générales des deux empreintes se ressemblent.</a:t>
            </a:r>
          </a:p>
          <a:p>
            <a:endParaRPr lang="en-CA" altLang="en-US" dirty="0" smtClean="0"/>
          </a:p>
          <a:p>
            <a:r>
              <a:rPr lang="fr-CA" altLang="en-US" dirty="0" smtClean="0"/>
              <a:t>Q.2 : Est-il possible que deux empreintes digitales appartenant à deux personnes différentes se ressemblent, soient identiques ou similaires? Pourquoi?</a:t>
            </a:r>
            <a:endParaRPr lang="en-CA" altLang="en-US" dirty="0" smtClean="0"/>
          </a:p>
          <a:p>
            <a:r>
              <a:rPr lang="fr-CA" altLang="en-US" i="1" dirty="0" smtClean="0"/>
              <a:t>Deux empreintes digitales appartenant à deux personnes différentes pourraient sembler similaires, mais une expertise révèlera qu'elles sont différentes. On constatera que deux empreintes digitales ne sont pas totalement identiques, étant donné la croissance différentielle suivie par chaque doigt durant la gestation. Le traitement continu des milliers d'empreintes digitales entrées chaque jour dans les systèmes automatisés d'identification dactyloscopique confirme cela.</a:t>
            </a:r>
          </a:p>
          <a:p>
            <a:endParaRPr lang="en-CA" altLang="en-US" dirty="0" smtClean="0"/>
          </a:p>
          <a:p>
            <a:r>
              <a:rPr lang="fr-CA" altLang="en-US" dirty="0" smtClean="0"/>
              <a:t>Q.3 : Pouvez-vous dire, simplement en regardant une empreinte digitale, si elle appartient à un homme ou à une femme? À une personne jeune ou âgée? À une personne à la peau blanche ou à la peau d'une autre couleur? </a:t>
            </a:r>
            <a:endParaRPr lang="en-CA" altLang="en-US" dirty="0" smtClean="0"/>
          </a:p>
          <a:p>
            <a:r>
              <a:rPr lang="fr-CA" altLang="en-US" i="1" dirty="0" smtClean="0"/>
              <a:t>Non.</a:t>
            </a:r>
          </a:p>
          <a:p>
            <a:endParaRPr lang="en-CA" altLang="en-US" dirty="0" smtClean="0"/>
          </a:p>
          <a:p>
            <a:r>
              <a:rPr lang="fr-CA" altLang="en-US" dirty="0" smtClean="0"/>
              <a:t>Q.4 : Comment pouvez-vous conclure que l'empreinte latente appartient à mon client quand vous comparez un petit fragment d'empreinte prélevé sur le lieu de crime à un échantillon nettement plus gros de l'empreinte de mon client?</a:t>
            </a:r>
            <a:endParaRPr lang="en-CA" altLang="en-US" dirty="0" smtClean="0"/>
          </a:p>
          <a:p>
            <a:r>
              <a:rPr lang="fr-CA" altLang="en-US" i="1" dirty="0" smtClean="0"/>
              <a:t>La taille de l'empreinte latente importe peu. </a:t>
            </a:r>
            <a:r>
              <a:rPr lang="fr-FR" altLang="en-US" i="1" dirty="0" smtClean="0"/>
              <a:t>Ce qui est important, c'est la concordance de suffisamment de formations de crêtes papillaires, en séquence</a:t>
            </a:r>
            <a:r>
              <a:rPr lang="fr-CA" altLang="en-US" i="1" dirty="0" smtClean="0"/>
              <a:t>.</a:t>
            </a:r>
          </a:p>
          <a:p>
            <a:endParaRPr lang="en-CA" altLang="en-US" dirty="0" smtClean="0"/>
          </a:p>
          <a:p>
            <a:r>
              <a:rPr lang="fr-CA" altLang="en-US" dirty="0" smtClean="0"/>
              <a:t>Q.5 : Quelle est la norme relative aux points que votre organisation utilise, s'il en est, pour émettre une opinion sur l’identification?</a:t>
            </a:r>
            <a:endParaRPr lang="en-CA" altLang="en-US" dirty="0" smtClean="0"/>
          </a:p>
          <a:p>
            <a:r>
              <a:rPr lang="fr-CA" altLang="en-US" i="1" dirty="0" smtClean="0"/>
              <a:t>Il n'est plus nécessaire d'avoir un certain nombre de « points » dans une empreinte latente.</a:t>
            </a:r>
          </a:p>
          <a:p>
            <a:endParaRPr lang="en-CA" altLang="en-US" dirty="0" smtClean="0"/>
          </a:p>
          <a:p>
            <a:r>
              <a:rPr lang="fr-CA" altLang="en-US" dirty="0" smtClean="0"/>
              <a:t>Q.6 : Alors, si un nombre de points spécifique n'est pas requis, cela </a:t>
            </a:r>
            <a:r>
              <a:rPr lang="fr-CA" altLang="en-US" dirty="0" err="1" smtClean="0"/>
              <a:t>veut-il</a:t>
            </a:r>
            <a:r>
              <a:rPr lang="fr-CA" altLang="en-US" dirty="0" smtClean="0"/>
              <a:t> dire que votre organisation ne suit aucune norme? </a:t>
            </a:r>
            <a:endParaRPr lang="en-CA" altLang="en-US" dirty="0" smtClean="0"/>
          </a:p>
          <a:p>
            <a:r>
              <a:rPr lang="fr-CA" altLang="en-US" i="1" dirty="0" smtClean="0"/>
              <a:t>Le service de police _______________ a adopté la norme établie par l'International Association for Identification, qui a déterminé en 1973 qu'il n'était pas nécessaire d'avoir un nombre précis de points caractéristiques pour déterminer que deux empreintes provenaient de la même source. Cette détermination se fait aujourd'hui en suivant la méthode ACEV (analyse, comparaison, évaluation et vérification).</a:t>
            </a:r>
            <a:endParaRPr lang="en-CA" altLang="en-US" dirty="0" smtClean="0"/>
          </a:p>
          <a:p>
            <a:pPr marL="0" indent="0"/>
            <a:endParaRPr dirty="0"/>
          </a:p>
          <a:p>
            <a:pPr marL="0" indent="0"/>
            <a:endParaRPr dirty="0"/>
          </a:p>
        </p:txBody>
      </p:sp>
      <p:sp>
        <p:nvSpPr>
          <p:cNvPr id="633" name="Google Shape;633;p4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4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u="sng" dirty="0" smtClean="0"/>
              <a:t>Exemples de questions :</a:t>
            </a:r>
          </a:p>
          <a:p>
            <a:endParaRPr lang="en-CA" altLang="en-US" dirty="0" smtClean="0"/>
          </a:p>
          <a:p>
            <a:r>
              <a:rPr lang="fr-CA" altLang="en-US" dirty="0" smtClean="0"/>
              <a:t>Q.1 : Dites-moi exactement comment et pourquoi un examen par les pairs </a:t>
            </a:r>
            <a:r>
              <a:rPr lang="fr-CA" altLang="en-US" dirty="0" err="1" smtClean="0"/>
              <a:t>a-t-il</a:t>
            </a:r>
            <a:r>
              <a:rPr lang="fr-CA" altLang="en-US" dirty="0" smtClean="0"/>
              <a:t> été effectué?</a:t>
            </a:r>
          </a:p>
          <a:p>
            <a:endParaRPr lang="en-CA" altLang="en-US" dirty="0" smtClean="0"/>
          </a:p>
          <a:p>
            <a:r>
              <a:rPr lang="fr-CA" altLang="en-US" dirty="0" smtClean="0"/>
              <a:t>Q.2 : La personne qui a vérifié votre empreinte a-t-elle plus d'expérience que vous?</a:t>
            </a:r>
          </a:p>
          <a:p>
            <a:endParaRPr lang="en-CA" altLang="en-US" dirty="0" smtClean="0"/>
          </a:p>
          <a:p>
            <a:r>
              <a:rPr lang="fr-CA" altLang="en-US" dirty="0" smtClean="0"/>
              <a:t>Q.3 : Est-ce qu'on vérifie vos empreintes parce que vous commettez des erreurs?</a:t>
            </a:r>
          </a:p>
          <a:p>
            <a:endParaRPr lang="en-CA" altLang="en-US" dirty="0" smtClean="0"/>
          </a:p>
          <a:p>
            <a:r>
              <a:rPr lang="fr-CA" altLang="en-US" dirty="0" smtClean="0"/>
              <a:t>Q.4 : Avez-vous déjà commis une erreur?</a:t>
            </a:r>
          </a:p>
          <a:p>
            <a:endParaRPr lang="en-CA" altLang="en-US" dirty="0" smtClean="0"/>
          </a:p>
          <a:p>
            <a:r>
              <a:rPr lang="fr-CA" altLang="en-US" dirty="0" smtClean="0"/>
              <a:t>Q.5 : Pourquoi cela doit-il être vérifié par une autre personne?</a:t>
            </a:r>
            <a:endParaRPr lang="en-CA" altLang="en-US" dirty="0" smtClean="0"/>
          </a:p>
          <a:p>
            <a:r>
              <a:rPr lang="fr-CA" altLang="en-US" i="1" dirty="0" smtClean="0"/>
              <a:t>La vérification des résultats obtenus par un dactyloscopiste par un deuxième dactyloscopiste qualifié fait partie du processus scientifique. C'est une forme d'examen par les pairs.</a:t>
            </a:r>
          </a:p>
          <a:p>
            <a:endParaRPr lang="en-CA" altLang="en-US" dirty="0" smtClean="0"/>
          </a:p>
          <a:p>
            <a:r>
              <a:rPr lang="fr-CA" altLang="en-US" dirty="0" smtClean="0"/>
              <a:t>Q.6 : Quels sont les titres et qualités des personnes qui peuvent vérifier les identifications? </a:t>
            </a:r>
            <a:endParaRPr lang="en-CA" altLang="en-US" dirty="0" smtClean="0"/>
          </a:p>
          <a:p>
            <a:r>
              <a:rPr lang="fr-CA" altLang="en-US" i="1" dirty="0" smtClean="0"/>
              <a:t>Ce sont des agents d'identité judiciaire qui ont acquis leurs compétences au moyen de formations et d'encadrements. La vérification est effectuée par un autre agent d'identité judiciaire aux compétences égales ou supérieures à celles de l'agent qui s'est prononcé sur l'empreinte.</a:t>
            </a:r>
          </a:p>
          <a:p>
            <a:endParaRPr lang="en-CA" altLang="en-US" dirty="0" smtClean="0"/>
          </a:p>
          <a:p>
            <a:r>
              <a:rPr lang="fr-CA" altLang="en-US" dirty="0" smtClean="0"/>
              <a:t>Q.7 : Combien de personnes dans votre bureau sont actuellement qualifiées pour vérifier des identifications? </a:t>
            </a:r>
            <a:endParaRPr lang="en-CA" altLang="en-US" dirty="0" smtClean="0"/>
          </a:p>
          <a:p>
            <a:r>
              <a:rPr lang="fr-CA" altLang="en-US" i="1" dirty="0" smtClean="0"/>
              <a:t>Vous pouvez donner le chiffre exact ou, s'il s'agit d'un service important, répondre : Je ne connais pas le nombre exact. Ce nombre change. Dans mon peloton, il y a en ce moment X personnes qualifiées pour effectuer des vérifications.</a:t>
            </a:r>
          </a:p>
          <a:p>
            <a:endParaRPr lang="en-CA" altLang="en-US" dirty="0" smtClean="0"/>
          </a:p>
          <a:p>
            <a:r>
              <a:rPr lang="fr-CA" altLang="en-US" dirty="0" smtClean="0"/>
              <a:t>Q.8 : Avez-vous demandé à l'un de vos amis au bureau de faire la vérification? </a:t>
            </a:r>
            <a:endParaRPr lang="en-CA" altLang="en-US" dirty="0" smtClean="0"/>
          </a:p>
          <a:p>
            <a:r>
              <a:rPr lang="fr-CA" altLang="en-US" i="1" dirty="0" smtClean="0"/>
              <a:t>Peu importe la personne à qui je demande de faire la vérification. Tout le monde prend le processus de vérification très au sérieux. La plupart des organisations ont établi des politiques de vérification rigoureuses... énoncez votre politique de vérification ou de vérification aveugle.</a:t>
            </a:r>
          </a:p>
          <a:p>
            <a:endParaRPr lang="en-CA" altLang="en-US" dirty="0" smtClean="0"/>
          </a:p>
          <a:p>
            <a:r>
              <a:rPr lang="fr-CA" altLang="en-US" dirty="0" smtClean="0"/>
              <a:t>Q.9 : Les personnes qui vérifient vos identifications, </a:t>
            </a:r>
            <a:r>
              <a:rPr lang="fr-CA" altLang="en-US" dirty="0" err="1" smtClean="0"/>
              <a:t>font-elles</a:t>
            </a:r>
            <a:r>
              <a:rPr lang="fr-CA" altLang="en-US" dirty="0" smtClean="0"/>
              <a:t> l'objet d'examens? </a:t>
            </a:r>
            <a:endParaRPr lang="en-CA" altLang="en-US" dirty="0" smtClean="0"/>
          </a:p>
          <a:p>
            <a:r>
              <a:rPr lang="fr-CA" altLang="en-US" i="1" dirty="0" smtClean="0"/>
              <a:t>Elles doivent passer les mêmes examens que tous les autres membres actifs de l’Identité judiciaire. Soyez prêt à décrire ces examens.</a:t>
            </a:r>
          </a:p>
          <a:p>
            <a:endParaRPr lang="en-CA" altLang="en-US" dirty="0" smtClean="0"/>
          </a:p>
          <a:p>
            <a:r>
              <a:rPr lang="fr-CA" altLang="en-US" dirty="0" smtClean="0"/>
              <a:t>Q.10 : Cette identification a-t-elle été vérifiée par une personne de l’extérieur de votre bureau? Et pourquoi pas?</a:t>
            </a:r>
            <a:endParaRPr lang="en-CA" altLang="en-US" dirty="0" smtClean="0"/>
          </a:p>
          <a:p>
            <a:pPr marL="0" indent="0"/>
            <a:endParaRPr dirty="0"/>
          </a:p>
          <a:p>
            <a:pPr marL="0" indent="0"/>
            <a:endParaRPr dirty="0"/>
          </a:p>
        </p:txBody>
      </p:sp>
      <p:sp>
        <p:nvSpPr>
          <p:cNvPr id="643" name="Google Shape;643;p4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46</a:t>
            </a:fld>
            <a:endParaRPr/>
          </a:p>
        </p:txBody>
      </p:sp>
    </p:spTree>
    <p:extLst>
      <p:ext uri="{BB962C8B-B14F-4D97-AF65-F5344CB8AC3E}">
        <p14:creationId xmlns:p14="http://schemas.microsoft.com/office/powerpoint/2010/main" val="1613483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7: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1600" dirty="0"/>
              <a:t>NOTES:</a:t>
            </a:r>
            <a:endParaRPr dirty="0"/>
          </a:p>
          <a:p>
            <a:r>
              <a:rPr lang="fr-FR" altLang="en-US" dirty="0" smtClean="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endParaRPr lang="fr-CA" altLang="en-US" dirty="0" smtClean="0"/>
          </a:p>
          <a:p>
            <a:r>
              <a:rPr lang="fr-CA" altLang="en-US" dirty="0" smtClean="0"/>
              <a:t>Les facteurs qui ont une incidence sur la durée pendant laquelle une empreinte papillaire peut être détectée sur une surface comprennent notamment : la nature de la surface, la matrice, les conditions ambiantes (température, humidité relative), l'exposition, l'état de la peau, etc.</a:t>
            </a:r>
          </a:p>
          <a:p>
            <a:endParaRPr lang="en-CA" altLang="en-US" dirty="0" smtClean="0"/>
          </a:p>
          <a:p>
            <a:r>
              <a:rPr lang="fr-CA" altLang="en-US" u="sng" dirty="0" smtClean="0"/>
              <a:t>Exemples de questions :</a:t>
            </a:r>
          </a:p>
          <a:p>
            <a:endParaRPr lang="en-CA" altLang="en-US" dirty="0" smtClean="0"/>
          </a:p>
          <a:p>
            <a:r>
              <a:rPr lang="fr-CA" altLang="en-US" dirty="0" smtClean="0"/>
              <a:t>Q.1 : Pouvez-vous dire quand l'empreinte a été déposée?</a:t>
            </a:r>
            <a:endParaRPr lang="en-CA" altLang="en-US" dirty="0" smtClean="0"/>
          </a:p>
          <a:p>
            <a:r>
              <a:rPr lang="fr-CA" altLang="en-US" i="1" dirty="0" smtClean="0"/>
              <a:t>Non. Comme on ne sait pas de quoi avait l'air l'empreinte lorsqu'elle a initialement été déposée sur cette surface, il est impossible de dire depuis quand elle s'y trouve.</a:t>
            </a:r>
            <a:endParaRPr lang="en-CA" altLang="en-US" dirty="0" smtClean="0"/>
          </a:p>
          <a:p>
            <a:pPr marL="0" indent="0"/>
            <a:endParaRPr dirty="0"/>
          </a:p>
        </p:txBody>
      </p:sp>
      <p:sp>
        <p:nvSpPr>
          <p:cNvPr id="653" name="Google Shape;653;p47: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48: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1600" dirty="0"/>
              <a:t>NOTES:</a:t>
            </a:r>
            <a:endParaRPr dirty="0"/>
          </a:p>
          <a:p>
            <a:r>
              <a:rPr lang="fr-FR" altLang="en-US" dirty="0" smtClean="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endParaRPr lang="fr-CA" altLang="en-US" dirty="0" smtClean="0"/>
          </a:p>
          <a:p>
            <a:r>
              <a:rPr lang="fr-CA" altLang="en-US" dirty="0" smtClean="0"/>
              <a:t>Certains organismes ou pays utilisent un nombre minimum de « points » comme seuil ou comme protection pour prévenir d'éventuelles fausses identifications.</a:t>
            </a:r>
          </a:p>
          <a:p>
            <a:endParaRPr lang="en-CA" altLang="en-US" dirty="0" smtClean="0"/>
          </a:p>
          <a:p>
            <a:r>
              <a:rPr lang="fr-CA" altLang="en-US" dirty="0" smtClean="0"/>
              <a:t>La référence</a:t>
            </a:r>
            <a:r>
              <a:rPr lang="fr-CA" altLang="en-US" i="1" dirty="0" smtClean="0"/>
              <a:t> </a:t>
            </a:r>
            <a:r>
              <a:rPr lang="fr-CA" altLang="en-US" i="1" dirty="0" err="1" smtClean="0"/>
              <a:t>Evett</a:t>
            </a:r>
            <a:r>
              <a:rPr lang="fr-CA" altLang="en-US" i="1" dirty="0" smtClean="0"/>
              <a:t> &amp; Williams</a:t>
            </a:r>
            <a:r>
              <a:rPr lang="fr-CA" altLang="en-US" dirty="0" smtClean="0"/>
              <a:t> décrit un examen de la règle des 16 points (Angleterre et Pays de Galles) qui exigeait que l'identification d'une empreinte digitale s'appuie sur 16 points de comparaison avant que la preuve puisse être présentée au tribunal.</a:t>
            </a:r>
          </a:p>
          <a:p>
            <a:endParaRPr lang="en-CA" altLang="en-US" dirty="0" smtClean="0"/>
          </a:p>
          <a:p>
            <a:r>
              <a:rPr lang="fr-CA" altLang="en-US" u="sng" dirty="0" smtClean="0"/>
              <a:t>Exemples de questions :</a:t>
            </a:r>
          </a:p>
          <a:p>
            <a:endParaRPr lang="en-CA" altLang="en-US" dirty="0" smtClean="0"/>
          </a:p>
          <a:p>
            <a:r>
              <a:rPr lang="fr-CA" altLang="en-US" dirty="0" smtClean="0"/>
              <a:t>Q.1 : Alors, si un nombre de points précis n'est pas requis, cela </a:t>
            </a:r>
            <a:r>
              <a:rPr lang="fr-CA" altLang="en-US" dirty="0" err="1" smtClean="0"/>
              <a:t>veut-il</a:t>
            </a:r>
            <a:r>
              <a:rPr lang="fr-CA" altLang="en-US" dirty="0" smtClean="0"/>
              <a:t> dire que votre organisation ne suit aucune norme? </a:t>
            </a:r>
            <a:endParaRPr lang="en-CA" altLang="en-US" dirty="0" smtClean="0"/>
          </a:p>
          <a:p>
            <a:r>
              <a:rPr lang="fr-CA" altLang="en-US" i="1" dirty="0" smtClean="0"/>
              <a:t>Le service de police _______________ a adopté la norme établie par l'International Association for Identification, qui a déterminé en 1973 qu'il n'était pas nécessaire d'avoir un nombre précis de points caractéristiques pour déterminer que deux empreintes provenaient de la même source. Cette détermination se fait aujourd'hui en suivant la méthode ACEV (analyse, comparaison, évaluation et vérification).</a:t>
            </a:r>
          </a:p>
          <a:p>
            <a:endParaRPr lang="en-CA" altLang="en-US" dirty="0" smtClean="0"/>
          </a:p>
          <a:p>
            <a:r>
              <a:rPr lang="fr-CA" altLang="en-US" dirty="0" smtClean="0"/>
              <a:t>Q.2 : Connaissez-vous les normes d'autres services de police en ce qui concerne le nombre de points requis? </a:t>
            </a:r>
            <a:endParaRPr lang="en-CA" altLang="en-US" dirty="0" smtClean="0"/>
          </a:p>
          <a:p>
            <a:r>
              <a:rPr lang="fr-CA" altLang="en-US" i="1" dirty="0" smtClean="0"/>
              <a:t>La plupart des services de police que je connais ont adopté la méthode ACEV plutôt que le système de « points ».</a:t>
            </a:r>
          </a:p>
          <a:p>
            <a:endParaRPr lang="en-CA" altLang="en-US" dirty="0" smtClean="0"/>
          </a:p>
          <a:p>
            <a:r>
              <a:rPr lang="fr-CA" altLang="en-US" dirty="0" smtClean="0"/>
              <a:t>Q.3 : Savez-vous qu'en Angleterre et au Pays de Galles, ils utilisent une norme d'identification dactyloscopique à 16 points? </a:t>
            </a:r>
            <a:endParaRPr lang="en-CA" altLang="en-US" dirty="0" smtClean="0"/>
          </a:p>
          <a:p>
            <a:r>
              <a:rPr lang="fr-CA" altLang="en-US" i="1" dirty="0" smtClean="0"/>
              <a:t>Ils ont, eux aussi, passé à la méthode ACEV.</a:t>
            </a:r>
            <a:endParaRPr lang="en-CA" altLang="en-US" dirty="0" smtClean="0"/>
          </a:p>
          <a:p>
            <a:pPr marL="0" indent="0"/>
            <a:endParaRPr dirty="0"/>
          </a:p>
        </p:txBody>
      </p:sp>
      <p:sp>
        <p:nvSpPr>
          <p:cNvPr id="662" name="Google Shape;662;p48: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49: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2000" dirty="0"/>
              <a:t>NOTES:</a:t>
            </a:r>
            <a:endParaRPr dirty="0"/>
          </a:p>
          <a:p>
            <a:r>
              <a:rPr lang="fr-FR" altLang="en-US" sz="1600" dirty="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endParaRPr lang="en-CA" altLang="en-US" sz="1600" dirty="0"/>
          </a:p>
          <a:p>
            <a:r>
              <a:rPr lang="fr-CA" altLang="en-US" sz="1600" dirty="0"/>
              <a:t>Citations de l'IAI, Spokane (Washington) - 18 juillet 2010 </a:t>
            </a:r>
          </a:p>
          <a:p>
            <a:endParaRPr lang="en-CA" altLang="en-US" sz="1600" dirty="0"/>
          </a:p>
          <a:p>
            <a:r>
              <a:rPr lang="fr-CA" altLang="en-US" sz="1600" dirty="0"/>
              <a:t>[Traduction]</a:t>
            </a:r>
            <a:br>
              <a:rPr lang="fr-CA" altLang="en-US" sz="1600" dirty="0"/>
            </a:br>
            <a:r>
              <a:rPr lang="fr-CA" altLang="en-US" sz="1600" i="1" dirty="0"/>
              <a:t>« les modèles ne peuvent pas être utilisés comme le seul déterminant pour conclure que les empreintes papillaires proviennent d'une même source. »</a:t>
            </a:r>
            <a:endParaRPr lang="en-CA" altLang="en-US" sz="1600" dirty="0"/>
          </a:p>
          <a:p>
            <a:r>
              <a:rPr lang="fr-CA" altLang="en-US" sz="1600" i="1" dirty="0"/>
              <a:t>« ne décharge pas le dactyloscopiste de sa responsabilité quant à son opinion d'expert. »</a:t>
            </a:r>
            <a:endParaRPr lang="en-CA" altLang="en-US" sz="1600" dirty="0"/>
          </a:p>
          <a:p>
            <a:pPr marL="0" indent="0"/>
            <a:endParaRPr i="1" dirty="0"/>
          </a:p>
          <a:p>
            <a:pPr marL="0" indent="0"/>
            <a:endParaRPr i="0" dirty="0"/>
          </a:p>
          <a:p>
            <a:pPr marL="0" indent="0"/>
            <a:endParaRPr dirty="0"/>
          </a:p>
          <a:p>
            <a:pPr marL="0" indent="0"/>
            <a:endParaRPr dirty="0"/>
          </a:p>
        </p:txBody>
      </p:sp>
      <p:sp>
        <p:nvSpPr>
          <p:cNvPr id="672" name="Google Shape;672;p49: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pPr eaLnBrk="1" hangingPunct="1"/>
            <a:r>
              <a:rPr lang="fr-CA" altLang="en-US" dirty="0" smtClean="0"/>
              <a:t>La diapo obligatoire devrait être incluse pour fournir une description complète de la preuve portant sur les crêtes papillaires.</a:t>
            </a:r>
          </a:p>
          <a:p>
            <a:pPr eaLnBrk="1" hangingPunct="1"/>
            <a:endParaRPr lang="en-CA" altLang="en-US" dirty="0" smtClean="0"/>
          </a:p>
          <a:p>
            <a:pPr eaLnBrk="1" hangingPunct="1"/>
            <a:r>
              <a:rPr lang="fr-CA" altLang="en-US" u="sng" dirty="0" smtClean="0"/>
              <a:t>Exemples de questions :</a:t>
            </a:r>
          </a:p>
          <a:p>
            <a:pPr eaLnBrk="1" hangingPunct="1"/>
            <a:endParaRPr lang="en-CA" altLang="en-US" dirty="0" smtClean="0"/>
          </a:p>
          <a:p>
            <a:pPr eaLnBrk="1" hangingPunct="1"/>
            <a:r>
              <a:rPr lang="fr-CA" altLang="en-US" dirty="0" smtClean="0"/>
              <a:t>Q.1 : Qu'est-ce qui permet le prélèvement légal des empreintes digitales?</a:t>
            </a:r>
            <a:endParaRPr lang="en-CA" altLang="en-US" dirty="0" smtClean="0"/>
          </a:p>
          <a:p>
            <a:pPr eaLnBrk="1" hangingPunct="1"/>
            <a:r>
              <a:rPr lang="fr-CA" altLang="en-US" dirty="0" smtClean="0"/>
              <a:t>La </a:t>
            </a:r>
            <a:r>
              <a:rPr lang="fr-CA" altLang="en-US" i="1" dirty="0" smtClean="0"/>
              <a:t>Loi sur l'identification des criminels.</a:t>
            </a:r>
          </a:p>
          <a:p>
            <a:pPr eaLnBrk="1" hangingPunct="1"/>
            <a:endParaRPr lang="en-CA" altLang="en-US" dirty="0" smtClean="0"/>
          </a:p>
          <a:p>
            <a:pPr eaLnBrk="1" hangingPunct="1"/>
            <a:r>
              <a:rPr lang="fr-CA" altLang="en-US" dirty="0" smtClean="0"/>
              <a:t>Q.2 : Qu'est-ce qu'une demande d'images d'empreintes décadactylaires ou IRQ?</a:t>
            </a:r>
            <a:endParaRPr lang="en-CA" altLang="en-US" dirty="0" smtClean="0"/>
          </a:p>
          <a:p>
            <a:pPr eaLnBrk="1" hangingPunct="1"/>
            <a:r>
              <a:rPr lang="fr-CA" altLang="en-US" i="1" dirty="0" smtClean="0"/>
              <a:t>Une image électronique des meilleures empreintes choisies parmi tous les formulaires C216 créés relativement à un numéro de dossier dactyloscopique (FPS). IRQ renvoie à l’expression anglaise « Image </a:t>
            </a:r>
            <a:r>
              <a:rPr lang="fr-CA" altLang="en-US" i="1" dirty="0" err="1" smtClean="0"/>
              <a:t>Request</a:t>
            </a:r>
            <a:r>
              <a:rPr lang="fr-CA" altLang="en-US" i="1" dirty="0" smtClean="0"/>
              <a:t> </a:t>
            </a:r>
            <a:r>
              <a:rPr lang="fr-CA" altLang="en-US" i="1" dirty="0" err="1" smtClean="0"/>
              <a:t>Query</a:t>
            </a:r>
            <a:r>
              <a:rPr lang="fr-CA" altLang="en-US" i="1" dirty="0" smtClean="0"/>
              <a:t> ».</a:t>
            </a:r>
          </a:p>
          <a:p>
            <a:pPr eaLnBrk="1" hangingPunct="1"/>
            <a:endParaRPr lang="en-CA" altLang="en-US" dirty="0" smtClean="0"/>
          </a:p>
          <a:p>
            <a:pPr eaLnBrk="1" hangingPunct="1"/>
            <a:r>
              <a:rPr lang="fr-CA" altLang="en-US" dirty="0" smtClean="0"/>
              <a:t>Q.3 : Comment avez-vous obtenu les empreintes digitales de mon client?</a:t>
            </a:r>
          </a:p>
          <a:p>
            <a:pPr eaLnBrk="1" hangingPunct="1"/>
            <a:endParaRPr lang="en-CA" altLang="en-US" dirty="0" smtClean="0"/>
          </a:p>
          <a:p>
            <a:pPr eaLnBrk="1" hangingPunct="1"/>
            <a:r>
              <a:rPr lang="fr-CA" altLang="en-US" i="1" u="sng" dirty="0" smtClean="0"/>
              <a:t>ATTENTION :</a:t>
            </a:r>
            <a:r>
              <a:rPr lang="fr-CA" altLang="en-US" i="1" dirty="0" smtClean="0"/>
              <a:t> Il faut répondre avec prudence lorsque les empreintes proviennent du Système automatisé d'identification dactyloscopique (SAID), car cela pourrait porter préjudice au client puisque cela montre que le client a un casier judiciaire. </a:t>
            </a:r>
            <a:endParaRPr lang="en-CA" altLang="en-US" dirty="0" smtClean="0"/>
          </a:p>
          <a:p>
            <a:pPr marL="0" indent="0"/>
            <a:r>
              <a:rPr lang="en-CA" dirty="0" smtClean="0"/>
              <a:t>.</a:t>
            </a:r>
            <a:endParaRPr dirty="0"/>
          </a:p>
          <a:p>
            <a:pPr marL="0" indent="0"/>
            <a:endParaRPr dirty="0"/>
          </a:p>
        </p:txBody>
      </p:sp>
      <p:sp>
        <p:nvSpPr>
          <p:cNvPr id="89" name="Google Shape;89;p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50: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sz="2000" dirty="0"/>
              <a:t>NOTES:</a:t>
            </a:r>
            <a:endParaRPr dirty="0"/>
          </a:p>
          <a:p>
            <a:r>
              <a:rPr lang="fr-FR" altLang="en-US" sz="1600" dirty="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endParaRPr lang="en-CA" altLang="en-US" sz="1600" dirty="0"/>
          </a:p>
          <a:p>
            <a:r>
              <a:rPr lang="fr-CA" altLang="en-US" sz="1600" dirty="0"/>
              <a:t>Citations de l'IAI, Spokane (Washington) - 18 juillet 2010 </a:t>
            </a:r>
          </a:p>
          <a:p>
            <a:endParaRPr lang="en-CA" altLang="en-US" sz="1600" dirty="0"/>
          </a:p>
          <a:p>
            <a:r>
              <a:rPr lang="fr-CA" altLang="en-US" sz="1600" dirty="0"/>
              <a:t>[Traduction]</a:t>
            </a:r>
            <a:br>
              <a:rPr lang="fr-CA" altLang="en-US" sz="1600" dirty="0"/>
            </a:br>
            <a:r>
              <a:rPr lang="fr-CA" altLang="en-US" sz="1600" i="1" dirty="0"/>
              <a:t>« les modèles ne peuvent pas être utilisés comme le seul déterminant pour conclure que les empreintes papillaires proviennent d'une même source. »</a:t>
            </a:r>
            <a:endParaRPr lang="en-CA" altLang="en-US" sz="1600" dirty="0"/>
          </a:p>
          <a:p>
            <a:r>
              <a:rPr lang="fr-CA" altLang="en-US" sz="1600" i="1" dirty="0"/>
              <a:t>« ne décharge pas le dactyloscopiste de sa responsabilité quant à son opinion d'expert. »</a:t>
            </a:r>
            <a:endParaRPr lang="en-CA" altLang="en-US" sz="1600" dirty="0"/>
          </a:p>
          <a:p>
            <a:pPr marL="0" indent="0"/>
            <a:endParaRPr sz="1600" dirty="0"/>
          </a:p>
          <a:p>
            <a:pPr marL="0" indent="0"/>
            <a:endParaRPr sz="1600" dirty="0"/>
          </a:p>
        </p:txBody>
      </p:sp>
      <p:sp>
        <p:nvSpPr>
          <p:cNvPr id="682" name="Google Shape;682;p50: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51: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r>
              <a:rPr lang="fr-CA" altLang="en-US" sz="1600" u="sng" dirty="0"/>
              <a:t>NOTES :</a:t>
            </a:r>
            <a:endParaRPr lang="en-CA" altLang="en-US" sz="1600" dirty="0"/>
          </a:p>
          <a:p>
            <a:r>
              <a:rPr lang="fr-FR" altLang="en-US" sz="1600" dirty="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endParaRPr lang="en-CA" altLang="en-US" sz="1600" dirty="0"/>
          </a:p>
          <a:p>
            <a:r>
              <a:rPr lang="fr-CA" altLang="en-US" sz="1600" dirty="0"/>
              <a:t>Citations de l'IAI, Spokane (Washington) - 18 juillet 2010 </a:t>
            </a:r>
          </a:p>
          <a:p>
            <a:endParaRPr lang="en-CA" altLang="en-US" sz="1600" dirty="0"/>
          </a:p>
          <a:p>
            <a:r>
              <a:rPr lang="fr-CA" altLang="en-US" sz="1600" dirty="0"/>
              <a:t>[Traduction]</a:t>
            </a:r>
            <a:br>
              <a:rPr lang="fr-CA" altLang="en-US" sz="1600" dirty="0"/>
            </a:br>
            <a:r>
              <a:rPr lang="fr-CA" altLang="en-US" sz="1600" i="1" dirty="0"/>
              <a:t>« les modèles ne peuvent pas être utilisés comme le seul déterminant pour conclure que les empreintes papillaires proviennent d'une même source. »</a:t>
            </a:r>
            <a:endParaRPr lang="en-CA" altLang="en-US" sz="1600" dirty="0"/>
          </a:p>
          <a:p>
            <a:r>
              <a:rPr lang="fr-CA" altLang="en-US" sz="1600" i="1" dirty="0"/>
              <a:t>« ne décharge pas le dactyloscopiste de sa responsabilité quant à son opinion d'expert. »</a:t>
            </a:r>
            <a:endParaRPr lang="en-CA" altLang="en-US" sz="1600" dirty="0"/>
          </a:p>
          <a:p>
            <a:pPr marL="0" indent="0"/>
            <a:endParaRPr i="1" dirty="0"/>
          </a:p>
          <a:p>
            <a:pPr marL="0" indent="0"/>
            <a:endParaRPr i="0" dirty="0"/>
          </a:p>
          <a:p>
            <a:pPr marL="0" indent="0"/>
            <a:endParaRPr dirty="0"/>
          </a:p>
          <a:p>
            <a:pPr marL="0" indent="0"/>
            <a:endParaRPr dirty="0"/>
          </a:p>
        </p:txBody>
      </p:sp>
      <p:sp>
        <p:nvSpPr>
          <p:cNvPr id="692" name="Google Shape;692;p51: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52: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r>
              <a:rPr lang="en-CA" altLang="en-US" sz="1600" dirty="0"/>
              <a:t>NOTES:</a:t>
            </a:r>
          </a:p>
          <a:p>
            <a:r>
              <a:rPr lang="fr-FR" altLang="en-US" sz="1600" dirty="0"/>
              <a:t>Diapositive en option qui devrait être examiné par la Couronne et l’expert d’empreintes digitales afin de déterminer s’ils sont pertinents et admissibles.  Peuvent être inclus pour aider à expliquer des aspects de la preuve des empreintes digitales qui peuvent être soulevées par la défense.</a:t>
            </a:r>
          </a:p>
          <a:p>
            <a:pPr marL="0" indent="0"/>
            <a:endParaRPr i="1" dirty="0"/>
          </a:p>
          <a:p>
            <a:pPr marL="0" indent="0"/>
            <a:endParaRPr i="0" dirty="0"/>
          </a:p>
          <a:p>
            <a:pPr marL="0" indent="0"/>
            <a:endParaRPr dirty="0"/>
          </a:p>
          <a:p>
            <a:pPr marL="0" indent="0"/>
            <a:endParaRPr dirty="0"/>
          </a:p>
        </p:txBody>
      </p:sp>
      <p:sp>
        <p:nvSpPr>
          <p:cNvPr id="702" name="Google Shape;702;p52: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53: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r>
              <a:rPr lang="fr-CA" altLang="en-US" u="sng" dirty="0" smtClean="0"/>
              <a:t>NOTES :</a:t>
            </a:r>
            <a:endParaRPr lang="en-CA" altLang="en-US" dirty="0" smtClean="0"/>
          </a:p>
          <a:p>
            <a:r>
              <a:rPr lang="fr-CA" altLang="en-US" dirty="0" smtClean="0"/>
              <a:t>l'International Association for Identification (IAI) offrent une reconnaissance professionnelle en dactyloscopie. Les personnes qui réussissent les examens sont certifiées pour une période de cinq ans.</a:t>
            </a:r>
            <a:endParaRPr lang="en-CA" altLang="en-US" dirty="0" smtClean="0"/>
          </a:p>
          <a:p>
            <a:pPr marL="0" indent="0"/>
            <a:endParaRPr dirty="0"/>
          </a:p>
        </p:txBody>
      </p:sp>
      <p:sp>
        <p:nvSpPr>
          <p:cNvPr id="715" name="Google Shape;715;p53: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4: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r>
              <a:rPr lang="fr-CA" altLang="en-US" u="sng" dirty="0" smtClean="0"/>
              <a:t>NOTES :</a:t>
            </a:r>
            <a:endParaRPr lang="en-CA" altLang="en-US" dirty="0" smtClean="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Chaque organisation accepte des membres de l'étranger, et compte différentes catégories de membres (étudiant, associé et régulier).</a:t>
            </a:r>
            <a:endParaRPr lang="en-CA" altLang="en-US" dirty="0" smtClean="0"/>
          </a:p>
          <a:p>
            <a:pPr marL="0" indent="0"/>
            <a:endParaRPr dirty="0"/>
          </a:p>
        </p:txBody>
      </p:sp>
      <p:sp>
        <p:nvSpPr>
          <p:cNvPr id="724" name="Google Shape;724;p54: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55: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r>
              <a:rPr lang="fr-CA" altLang="en-US" u="sng" dirty="0" smtClean="0"/>
              <a:t>NOTES :</a:t>
            </a:r>
            <a:endParaRPr lang="en-CA" altLang="en-US" dirty="0" smtClean="0"/>
          </a:p>
          <a:p>
            <a:r>
              <a:rPr lang="fr-CA" altLang="en-US" dirty="0" smtClean="0"/>
              <a:t>La diapo obligatoire devrait être incluse pour fournir une description complète de la preuve portant sur les crêtes papillaires.</a:t>
            </a:r>
          </a:p>
          <a:p>
            <a:endParaRPr lang="en-CA" altLang="en-US" dirty="0" smtClean="0"/>
          </a:p>
          <a:p>
            <a:r>
              <a:rPr lang="fr-CA" altLang="en-US" dirty="0" smtClean="0"/>
              <a:t>Actuellement OSAC financé par le National Institute of Standards and </a:t>
            </a:r>
            <a:r>
              <a:rPr lang="fr-CA" altLang="en-US" dirty="0" err="1" smtClean="0"/>
              <a:t>Technology</a:t>
            </a:r>
            <a:r>
              <a:rPr lang="fr-CA" altLang="en-US" dirty="0" smtClean="0"/>
              <a:t> (NIST) aux États-Unis.</a:t>
            </a:r>
          </a:p>
          <a:p>
            <a:endParaRPr lang="en-CA" altLang="en-US" dirty="0" smtClean="0"/>
          </a:p>
          <a:p>
            <a:r>
              <a:rPr lang="fr-CA" altLang="en-US" u="sng" dirty="0" smtClean="0"/>
              <a:t>Exemples de questions :</a:t>
            </a:r>
          </a:p>
          <a:p>
            <a:endParaRPr lang="en-CA" altLang="en-US" dirty="0" smtClean="0"/>
          </a:p>
          <a:p>
            <a:r>
              <a:rPr lang="fr-CA" altLang="en-US" dirty="0" smtClean="0"/>
              <a:t>Q.1 : À quoi renvoie le sigle anglais SWGFAST? </a:t>
            </a:r>
            <a:endParaRPr lang="en-CA" altLang="en-US" dirty="0" smtClean="0"/>
          </a:p>
          <a:p>
            <a:r>
              <a:rPr lang="en-CA" altLang="en-US" i="1" dirty="0" smtClean="0"/>
              <a:t>Scientific Working Group on Friction Ridge Analysis, Study and Technology.</a:t>
            </a:r>
          </a:p>
          <a:p>
            <a:endParaRPr lang="en-CA" altLang="en-US" dirty="0" smtClean="0"/>
          </a:p>
          <a:p>
            <a:r>
              <a:rPr lang="fr-CA" altLang="en-US" dirty="0" smtClean="0"/>
              <a:t>Q.2 : Avez-vous déjà entendu parler de l'organisation appelée Scientific </a:t>
            </a:r>
            <a:r>
              <a:rPr lang="fr-CA" altLang="en-US" dirty="0" err="1" smtClean="0"/>
              <a:t>Working</a:t>
            </a:r>
            <a:r>
              <a:rPr lang="fr-CA" altLang="en-US" dirty="0" smtClean="0"/>
              <a:t> Group on Friction Ridge </a:t>
            </a:r>
            <a:r>
              <a:rPr lang="fr-CA" altLang="en-US" dirty="0" err="1" smtClean="0"/>
              <a:t>Analysis</a:t>
            </a:r>
            <a:r>
              <a:rPr lang="fr-CA" altLang="en-US" dirty="0" smtClean="0"/>
              <a:t>? </a:t>
            </a:r>
            <a:endParaRPr lang="en-CA" altLang="en-US" dirty="0" smtClean="0"/>
          </a:p>
          <a:p>
            <a:r>
              <a:rPr lang="fr-CA" altLang="en-US" i="1" dirty="0" smtClean="0"/>
              <a:t>C'est une organisation constituée d'experts en empreintes latentes du monde entier. Son mandat consiste à fournir des recommandations relatives à l'analyse, à la comparaison et à l'identification d'empreintes latentes et décadactylaires.</a:t>
            </a:r>
            <a:endParaRPr lang="en-CA" altLang="en-US" dirty="0" smtClean="0"/>
          </a:p>
        </p:txBody>
      </p:sp>
      <p:sp>
        <p:nvSpPr>
          <p:cNvPr id="733" name="Google Shape;733;p55: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5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endParaRPr/>
          </a:p>
        </p:txBody>
      </p:sp>
      <p:sp>
        <p:nvSpPr>
          <p:cNvPr id="744" name="Google Shape;744;p5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56</a:t>
            </a:fld>
            <a:endParaRPr/>
          </a:p>
        </p:txBody>
      </p:sp>
      <p:sp>
        <p:nvSpPr>
          <p:cNvPr id="745" name="Google Shape;745;p56:notes"/>
          <p:cNvSpPr txBox="1">
            <a:spLocks noGrp="1"/>
          </p:cNvSpPr>
          <p:nvPr>
            <p:ph type="hdr" idx="3"/>
          </p:nvPr>
        </p:nvSpPr>
        <p:spPr>
          <a:xfrm>
            <a:off x="0" y="0"/>
            <a:ext cx="3037840" cy="464820"/>
          </a:xfrm>
          <a:prstGeom prst="rect">
            <a:avLst/>
          </a:prstGeom>
          <a:noFill/>
          <a:ln>
            <a:noFill/>
          </a:ln>
        </p:spPr>
        <p:txBody>
          <a:bodyPr spcFirstLastPara="1" wrap="square" lIns="93166" tIns="46570" rIns="93166" bIns="46570" anchor="t" anchorCtr="0">
            <a:no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AC565FA6-C08B-4C06-948A-9F70AA6E84B7}" type="slidenum">
              <a:rPr lang="en-US" altLang="en-US" smtClean="0"/>
              <a:pPr/>
              <a:t>57</a:t>
            </a:fld>
            <a:endParaRPr lang="en-US" altLang="en-US" smtClean="0"/>
          </a:p>
        </p:txBody>
      </p:sp>
    </p:spTree>
    <p:extLst>
      <p:ext uri="{BB962C8B-B14F-4D97-AF65-F5344CB8AC3E}">
        <p14:creationId xmlns:p14="http://schemas.microsoft.com/office/powerpoint/2010/main" val="244543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A39541D2-9A38-476F-93EB-FAFC986A97B6}" type="slidenum">
              <a:rPr lang="en-US" altLang="en-US" smtClean="0"/>
              <a:pPr/>
              <a:t>58</a:t>
            </a:fld>
            <a:endParaRPr lang="en-US" altLang="en-US" smtClean="0"/>
          </a:p>
        </p:txBody>
      </p:sp>
    </p:spTree>
    <p:extLst>
      <p:ext uri="{BB962C8B-B14F-4D97-AF65-F5344CB8AC3E}">
        <p14:creationId xmlns:p14="http://schemas.microsoft.com/office/powerpoint/2010/main" val="29388255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2E302FE1-B541-4559-B303-6A4408E0DADF}" type="slidenum">
              <a:rPr lang="en-US" altLang="en-US" smtClean="0"/>
              <a:pPr/>
              <a:t>59</a:t>
            </a:fld>
            <a:endParaRPr lang="en-US" altLang="en-US" smtClean="0"/>
          </a:p>
        </p:txBody>
      </p:sp>
    </p:spTree>
    <p:extLst>
      <p:ext uri="{BB962C8B-B14F-4D97-AF65-F5344CB8AC3E}">
        <p14:creationId xmlns:p14="http://schemas.microsoft.com/office/powerpoint/2010/main" val="340541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 </a:t>
            </a:r>
            <a:endParaRPr dirty="0"/>
          </a:p>
          <a:p>
            <a:pPr eaLnBrk="1" hangingPunct="1"/>
            <a:r>
              <a:rPr lang="fr-CA" altLang="en-US" dirty="0" smtClean="0"/>
              <a:t>Sélectionnez parmi les diapos 6 à 8 la ou les diapositives pertinentes qui décrivent le mieux le type d'empreinte devant être présentée au tribunal.</a:t>
            </a:r>
          </a:p>
          <a:p>
            <a:pPr eaLnBrk="1" hangingPunct="1"/>
            <a:endParaRPr lang="en-CA" altLang="en-US" dirty="0" smtClean="0"/>
          </a:p>
          <a:p>
            <a:pPr eaLnBrk="1" hangingPunct="1"/>
            <a:r>
              <a:rPr lang="fr-CA" altLang="en-US" dirty="0" smtClean="0"/>
              <a:t>Les agents d'application de la loi parlent souvent d'« empreintes latentes » pour décrire les empreintes découvertes sur un lieu de crime, peu importe le contraste de l'empreinte d'origine. On parle aussi d'empreinte « incriminée », « de question » ou « inconnue ».</a:t>
            </a:r>
            <a:endParaRPr lang="en-CA" altLang="en-US" dirty="0" smtClean="0"/>
          </a:p>
          <a:p>
            <a:pPr marL="0" indent="0"/>
            <a:endParaRPr dirty="0"/>
          </a:p>
        </p:txBody>
      </p:sp>
      <p:sp>
        <p:nvSpPr>
          <p:cNvPr id="100" name="Google Shape;100;p6: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C89500CE-4839-4CEA-997D-D9AD0EEEAEFC}" type="slidenum">
              <a:rPr lang="en-US" altLang="en-US" smtClean="0"/>
              <a:pPr/>
              <a:t>60</a:t>
            </a:fld>
            <a:endParaRPr lang="en-US" altLang="en-US" smtClean="0"/>
          </a:p>
        </p:txBody>
      </p:sp>
    </p:spTree>
    <p:extLst>
      <p:ext uri="{BB962C8B-B14F-4D97-AF65-F5344CB8AC3E}">
        <p14:creationId xmlns:p14="http://schemas.microsoft.com/office/powerpoint/2010/main" val="2781337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C89500CE-4839-4CEA-997D-D9AD0EEEAEFC}" type="slidenum">
              <a:rPr lang="en-US" altLang="en-US" smtClean="0"/>
              <a:pPr/>
              <a:t>61</a:t>
            </a:fld>
            <a:endParaRPr lang="en-US" altLang="en-US" smtClean="0"/>
          </a:p>
        </p:txBody>
      </p:sp>
    </p:spTree>
    <p:extLst>
      <p:ext uri="{BB962C8B-B14F-4D97-AF65-F5344CB8AC3E}">
        <p14:creationId xmlns:p14="http://schemas.microsoft.com/office/powerpoint/2010/main" val="1596109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7088" indent="-231775">
              <a:defRPr>
                <a:solidFill>
                  <a:schemeClr val="tx1"/>
                </a:solidFill>
                <a:latin typeface="Arial" panose="020B0604020202020204" pitchFamily="34" charset="0"/>
              </a:defRPr>
            </a:lvl5pPr>
            <a:lvl6pPr marL="2554288" indent="-231775" eaLnBrk="0" fontAlgn="base" hangingPunct="0">
              <a:spcBef>
                <a:spcPct val="0"/>
              </a:spcBef>
              <a:spcAft>
                <a:spcPct val="0"/>
              </a:spcAft>
              <a:defRPr>
                <a:solidFill>
                  <a:schemeClr val="tx1"/>
                </a:solidFill>
                <a:latin typeface="Arial" panose="020B0604020202020204" pitchFamily="34" charset="0"/>
              </a:defRPr>
            </a:lvl6pPr>
            <a:lvl7pPr marL="3011488" indent="-231775" eaLnBrk="0" fontAlgn="base" hangingPunct="0">
              <a:spcBef>
                <a:spcPct val="0"/>
              </a:spcBef>
              <a:spcAft>
                <a:spcPct val="0"/>
              </a:spcAft>
              <a:defRPr>
                <a:solidFill>
                  <a:schemeClr val="tx1"/>
                </a:solidFill>
                <a:latin typeface="Arial" panose="020B0604020202020204" pitchFamily="34" charset="0"/>
              </a:defRPr>
            </a:lvl7pPr>
            <a:lvl8pPr marL="3468688" indent="-231775" eaLnBrk="0" fontAlgn="base" hangingPunct="0">
              <a:spcBef>
                <a:spcPct val="0"/>
              </a:spcBef>
              <a:spcAft>
                <a:spcPct val="0"/>
              </a:spcAft>
              <a:defRPr>
                <a:solidFill>
                  <a:schemeClr val="tx1"/>
                </a:solidFill>
                <a:latin typeface="Arial" panose="020B0604020202020204" pitchFamily="34" charset="0"/>
              </a:defRPr>
            </a:lvl8pPr>
            <a:lvl9pPr marL="3925888" indent="-231775" eaLnBrk="0" fontAlgn="base" hangingPunct="0">
              <a:spcBef>
                <a:spcPct val="0"/>
              </a:spcBef>
              <a:spcAft>
                <a:spcPct val="0"/>
              </a:spcAft>
              <a:defRPr>
                <a:solidFill>
                  <a:schemeClr val="tx1"/>
                </a:solidFill>
                <a:latin typeface="Arial" panose="020B0604020202020204" pitchFamily="34" charset="0"/>
              </a:defRPr>
            </a:lvl9pPr>
          </a:lstStyle>
          <a:p>
            <a:fld id="{2E302FE1-B541-4559-B303-6A4408E0DADF}" type="slidenum">
              <a:rPr lang="en-US" altLang="en-US" smtClean="0"/>
              <a:pPr/>
              <a:t>62</a:t>
            </a:fld>
            <a:endParaRPr lang="en-US" altLang="en-US" smtClean="0"/>
          </a:p>
        </p:txBody>
      </p:sp>
    </p:spTree>
    <p:extLst>
      <p:ext uri="{BB962C8B-B14F-4D97-AF65-F5344CB8AC3E}">
        <p14:creationId xmlns:p14="http://schemas.microsoft.com/office/powerpoint/2010/main" val="233329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7: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 </a:t>
            </a:r>
            <a:endParaRPr dirty="0"/>
          </a:p>
          <a:p>
            <a:pPr eaLnBrk="1" hangingPunct="1"/>
            <a:r>
              <a:rPr lang="fr-CA" altLang="en-US" dirty="0" smtClean="0"/>
              <a:t>Sélectionnez parmi les diapos 6 à 8 la ou les diapositives pertinentes qui décrivent le mieux le type d'empreinte devant être présentée au tribunal.</a:t>
            </a:r>
          </a:p>
          <a:p>
            <a:pPr eaLnBrk="1" hangingPunct="1"/>
            <a:endParaRPr lang="en-CA" altLang="en-US" dirty="0" smtClean="0"/>
          </a:p>
          <a:p>
            <a:pPr eaLnBrk="1" hangingPunct="1"/>
            <a:r>
              <a:rPr lang="fr-CA" altLang="en-US" dirty="0" smtClean="0"/>
              <a:t>Les empreintes visibles pourraient devoir être révélées pour améliorer le détail ou le contraste de l'empreinte, et pour révéler toute empreinte latente qui pourrait se trouver sur le substrat.</a:t>
            </a:r>
            <a:endParaRPr lang="en-CA" altLang="en-US" dirty="0" smtClean="0"/>
          </a:p>
          <a:p>
            <a:pPr marL="0" indent="0"/>
            <a:endParaRPr dirty="0"/>
          </a:p>
        </p:txBody>
      </p:sp>
      <p:sp>
        <p:nvSpPr>
          <p:cNvPr id="111" name="Google Shape;111;p7: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8: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 </a:t>
            </a:r>
            <a:endParaRPr dirty="0"/>
          </a:p>
          <a:p>
            <a:pPr eaLnBrk="1" hangingPunct="1"/>
            <a:r>
              <a:rPr lang="fr-CA" altLang="en-US" dirty="0" smtClean="0"/>
              <a:t>Sélectionnez parmi les diapos 6 à 8 la ou les diapositives pertinentes qui décrivent le mieux le type d'empreinte devant être présentée au tribunal.</a:t>
            </a:r>
          </a:p>
          <a:p>
            <a:pPr eaLnBrk="1" hangingPunct="1"/>
            <a:endParaRPr lang="en-CA" altLang="en-US" dirty="0" smtClean="0"/>
          </a:p>
          <a:p>
            <a:pPr eaLnBrk="1" hangingPunct="1"/>
            <a:r>
              <a:rPr lang="fr-CA" altLang="en-US" u="sng" dirty="0" smtClean="0"/>
              <a:t>Exemples de questions :</a:t>
            </a:r>
          </a:p>
          <a:p>
            <a:pPr eaLnBrk="1" hangingPunct="1"/>
            <a:endParaRPr lang="en-CA" altLang="en-US" dirty="0" smtClean="0"/>
          </a:p>
          <a:p>
            <a:pPr eaLnBrk="1" hangingPunct="1"/>
            <a:r>
              <a:rPr lang="fr-CA" altLang="en-US" dirty="0" smtClean="0"/>
              <a:t>Q.1 : Pouvez-vous me dire l'âge de l'empreinte digitale?</a:t>
            </a:r>
            <a:endParaRPr lang="en-CA" altLang="en-US" dirty="0" smtClean="0"/>
          </a:p>
          <a:p>
            <a:pPr eaLnBrk="1" hangingPunct="1"/>
            <a:r>
              <a:rPr lang="fr-CA" altLang="en-US" i="1" dirty="0" smtClean="0"/>
              <a:t>Non. Les empreintes moulées peuvent conserver leur intégrité pendant de longues périodes (p. ex. empreintes moulées laissées dans de la peinture qui a séché sur un rebord de fenêtre).</a:t>
            </a:r>
            <a:endParaRPr lang="en-CA" altLang="en-US" dirty="0" smtClean="0"/>
          </a:p>
          <a:p>
            <a:pPr marL="0" indent="0"/>
            <a:endParaRPr dirty="0"/>
          </a:p>
        </p:txBody>
      </p:sp>
      <p:sp>
        <p:nvSpPr>
          <p:cNvPr id="122" name="Google Shape;122;p8: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701040" y="4415791"/>
            <a:ext cx="5608320" cy="4183380"/>
          </a:xfrm>
          <a:prstGeom prst="rect">
            <a:avLst/>
          </a:prstGeom>
          <a:noFill/>
          <a:ln>
            <a:noFill/>
          </a:ln>
        </p:spPr>
        <p:txBody>
          <a:bodyPr spcFirstLastPara="1" wrap="square" lIns="93166" tIns="46570" rIns="93166" bIns="46570" anchor="t" anchorCtr="0">
            <a:noAutofit/>
          </a:bodyPr>
          <a:lstStyle/>
          <a:p>
            <a:pPr marL="0" indent="0"/>
            <a:r>
              <a:rPr lang="en-CA" dirty="0"/>
              <a:t>NOTES:</a:t>
            </a:r>
            <a:endParaRPr dirty="0"/>
          </a:p>
          <a:p>
            <a:pPr eaLnBrk="1" hangingPunct="1"/>
            <a:r>
              <a:rPr lang="fr-CA" altLang="en-US" dirty="0" smtClean="0"/>
              <a:t>La diapo obligatoire devrait être incluse pour fournir une description complète de la preuve portant sur les crêtes papillaires.</a:t>
            </a:r>
          </a:p>
          <a:p>
            <a:pPr eaLnBrk="1" hangingPunct="1"/>
            <a:endParaRPr lang="en-CA" altLang="en-US" dirty="0" smtClean="0"/>
          </a:p>
          <a:p>
            <a:pPr eaLnBrk="1" hangingPunct="1"/>
            <a:r>
              <a:rPr lang="fr-CA" altLang="en-US" dirty="0" smtClean="0"/>
              <a:t>Le terme « prémisses » est utilisé pour montrer que ces énoncés ne sont pas nécessairement prouvés, mais résultent de déductions tirées au cours d'un siècle d'observation. De nombreux articles scientifiques décrivent la façon dont la morphologie de la peau se développe, et la façon dont les crêtes papillaires sont immuables pendant la vie de la personne.</a:t>
            </a:r>
            <a:endParaRPr lang="en-CA" altLang="en-US" dirty="0" smtClean="0"/>
          </a:p>
          <a:p>
            <a:pPr eaLnBrk="1" hangingPunct="1"/>
            <a:r>
              <a:rPr lang="fr-CA" altLang="en-US" dirty="0" smtClean="0"/>
              <a:t>Les figures digitales sont utilisées par les membres de l'Identité judiciaire pour échanger des informations sur l'empreinte, mais ne servent plus à classer les empreintes dans le SAID.</a:t>
            </a:r>
          </a:p>
          <a:p>
            <a:pPr eaLnBrk="1" hangingPunct="1"/>
            <a:endParaRPr lang="en-CA" altLang="en-US" dirty="0" smtClean="0"/>
          </a:p>
          <a:p>
            <a:pPr eaLnBrk="1" hangingPunct="1"/>
            <a:r>
              <a:rPr lang="fr-CA" altLang="en-US" u="sng" dirty="0" smtClean="0"/>
              <a:t>Exemples de questions :</a:t>
            </a:r>
          </a:p>
          <a:p>
            <a:pPr eaLnBrk="1" hangingPunct="1"/>
            <a:endParaRPr lang="en-CA" altLang="en-US" dirty="0" smtClean="0"/>
          </a:p>
          <a:p>
            <a:pPr eaLnBrk="1" hangingPunct="1"/>
            <a:r>
              <a:rPr lang="fr-CA" altLang="en-US" dirty="0" smtClean="0"/>
              <a:t>Q.1 : À quel niveau de netteté correspond une figure digitale?</a:t>
            </a:r>
            <a:endParaRPr lang="en-CA" altLang="en-US" dirty="0" smtClean="0"/>
          </a:p>
          <a:p>
            <a:pPr eaLnBrk="1" hangingPunct="1"/>
            <a:r>
              <a:rPr lang="fr-CA" altLang="en-US" i="1" dirty="0" smtClean="0"/>
              <a:t>Premier niveau.</a:t>
            </a:r>
          </a:p>
          <a:p>
            <a:pPr eaLnBrk="1" hangingPunct="1"/>
            <a:endParaRPr lang="en-CA" altLang="en-US" dirty="0" smtClean="0"/>
          </a:p>
          <a:p>
            <a:pPr eaLnBrk="1" hangingPunct="1"/>
            <a:r>
              <a:rPr lang="fr-CA" altLang="en-US" dirty="0" smtClean="0"/>
              <a:t>Q.2 : Pouvez-vous identifier une empreinte papillaire grâce à sa figure?</a:t>
            </a:r>
            <a:endParaRPr lang="en-CA" altLang="en-US" dirty="0" smtClean="0"/>
          </a:p>
          <a:p>
            <a:pPr eaLnBrk="1" hangingPunct="1"/>
            <a:r>
              <a:rPr lang="fr-CA" altLang="en-US" i="1" dirty="0" smtClean="0"/>
              <a:t>Non. La figure peut servir à exclure d'autres empreintes si elle comporte suffisamment de détails.</a:t>
            </a:r>
            <a:endParaRPr lang="en-CA" altLang="en-US" dirty="0" smtClean="0"/>
          </a:p>
          <a:p>
            <a:pPr marL="0" indent="0"/>
            <a:endParaRPr dirty="0"/>
          </a:p>
        </p:txBody>
      </p:sp>
      <p:sp>
        <p:nvSpPr>
          <p:cNvPr id="133" name="Google Shape;133;p9:notes"/>
          <p:cNvSpPr txBox="1">
            <a:spLocks noGrp="1"/>
          </p:cNvSpPr>
          <p:nvPr>
            <p:ph type="sldNum" idx="12"/>
          </p:nvPr>
        </p:nvSpPr>
        <p:spPr>
          <a:xfrm>
            <a:off x="3970939" y="8829968"/>
            <a:ext cx="3037840" cy="464820"/>
          </a:xfrm>
          <a:prstGeom prst="rect">
            <a:avLst/>
          </a:prstGeom>
          <a:noFill/>
          <a:ln>
            <a:noFill/>
          </a:ln>
        </p:spPr>
        <p:txBody>
          <a:bodyPr spcFirstLastPara="1" wrap="square" lIns="93166" tIns="46570" rIns="93166" bIns="46570" anchor="b" anchorCtr="0">
            <a:noAutofit/>
          </a:bodyPr>
          <a:lstStyle/>
          <a:p>
            <a:pPr algn="r"/>
            <a:fld id="{00000000-1234-1234-1234-123412341234}" type="slidenum">
              <a:rPr lang="en-CA"/>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1"/>
              </a:buClr>
              <a:buSzPts val="1800"/>
              <a:buNone/>
              <a:defRPr/>
            </a:lvl1pPr>
            <a:lvl2pPr marL="914400" lvl="1" indent="-228600" algn="l">
              <a:spcBef>
                <a:spcPts val="360"/>
              </a:spcBef>
              <a:spcAft>
                <a:spcPts val="0"/>
              </a:spcAft>
              <a:buClr>
                <a:schemeClr val="dk1"/>
              </a:buClr>
              <a:buSzPts val="1800"/>
              <a:buNone/>
              <a:defRPr/>
            </a:lvl2pPr>
            <a:lvl3pPr marL="1371600" lvl="2" indent="-228600" algn="l">
              <a:spcBef>
                <a:spcPts val="360"/>
              </a:spcBef>
              <a:spcAft>
                <a:spcPts val="0"/>
              </a:spcAft>
              <a:buClr>
                <a:schemeClr val="dk1"/>
              </a:buClr>
              <a:buSzPts val="1800"/>
              <a:buNone/>
              <a:defRPr/>
            </a:lvl3pPr>
            <a:lvl4pPr marL="1828800" lvl="3" indent="-228600" algn="l">
              <a:spcBef>
                <a:spcPts val="360"/>
              </a:spcBef>
              <a:spcAft>
                <a:spcPts val="0"/>
              </a:spcAft>
              <a:buClr>
                <a:schemeClr val="dk1"/>
              </a:buClr>
              <a:buSzPts val="1800"/>
              <a:buNone/>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97199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40713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nFRWG">
  <p:cSld name="CanFRWG">
    <p:spTree>
      <p:nvGrpSpPr>
        <p:cNvPr id="1" name="Shape 26"/>
        <p:cNvGrpSpPr/>
        <p:nvPr/>
      </p:nvGrpSpPr>
      <p:grpSpPr>
        <a:xfrm>
          <a:off x="0" y="0"/>
          <a:ext cx="0" cy="0"/>
          <a:chOff x="0" y="0"/>
          <a:chExt cx="0" cy="0"/>
        </a:xfrm>
      </p:grpSpPr>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31"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dirty="0">
                <a:solidFill>
                  <a:schemeClr val="dk1"/>
                </a:solidFill>
                <a:latin typeface="Calibri"/>
                <a:ea typeface="Calibri"/>
                <a:cs typeface="Calibri"/>
                <a:sym typeface="Calibri"/>
              </a:rPr>
              <a:t>Police Department Header</a:t>
            </a:r>
            <a:endParaRPr dirty="0"/>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dirty="0">
                <a:solidFill>
                  <a:schemeClr val="dk1"/>
                </a:solidFill>
                <a:latin typeface="Calibri"/>
                <a:ea typeface="Calibri"/>
                <a:cs typeface="Calibri"/>
                <a:sym typeface="Calibri"/>
              </a:rPr>
              <a:t>To apply a header to all slides: Go to the ‘VIEW’ tab – select ‘SLIDE MASTER’ view – Then replace this box with Custom Header</a:t>
            </a:r>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extLst>
      <p:ext uri="{BB962C8B-B14F-4D97-AF65-F5344CB8AC3E}">
        <p14:creationId xmlns:p14="http://schemas.microsoft.com/office/powerpoint/2010/main" val="322583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anFRWG">
  <p:cSld name="1_CanFRWG">
    <p:spTree>
      <p:nvGrpSpPr>
        <p:cNvPr id="1" name="Shape 32"/>
        <p:cNvGrpSpPr/>
        <p:nvPr/>
      </p:nvGrpSpPr>
      <p:grpSpPr>
        <a:xfrm>
          <a:off x="0" y="0"/>
          <a:ext cx="0" cy="0"/>
          <a:chOff x="0" y="0"/>
          <a:chExt cx="0" cy="0"/>
        </a:xfrm>
      </p:grpSpPr>
      <p:sp>
        <p:nvSpPr>
          <p:cNvPr id="34" name="Google Shape;34;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36"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a:solidFill>
                  <a:schemeClr val="dk1"/>
                </a:solidFill>
                <a:latin typeface="Calibri"/>
                <a:ea typeface="Calibri"/>
                <a:cs typeface="Calibri"/>
                <a:sym typeface="Calibri"/>
              </a:rPr>
              <a:t>Police Department Header</a:t>
            </a:r>
            <a:endParaRPr/>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To apply a header to all slides: Go to the ‘VIEW’ tab – select ‘SLIDE MASTER’ view – Then replace this box with Custom Header</a:t>
            </a:r>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extLst>
      <p:ext uri="{BB962C8B-B14F-4D97-AF65-F5344CB8AC3E}">
        <p14:creationId xmlns:p14="http://schemas.microsoft.com/office/powerpoint/2010/main" val="26352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anFRWG">
  <p:cSld name="2_CanFRWG">
    <p:spTree>
      <p:nvGrpSpPr>
        <p:cNvPr id="1" name="Shape 38"/>
        <p:cNvGrpSpPr/>
        <p:nvPr/>
      </p:nvGrpSpPr>
      <p:grpSpPr>
        <a:xfrm>
          <a:off x="0" y="0"/>
          <a:ext cx="0" cy="0"/>
          <a:chOff x="0" y="0"/>
          <a:chExt cx="0" cy="0"/>
        </a:xfrm>
      </p:grpSpPr>
      <p:sp>
        <p:nvSpPr>
          <p:cNvPr id="40" name="Google Shape;40;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42"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a:solidFill>
                  <a:schemeClr val="dk1"/>
                </a:solidFill>
                <a:latin typeface="Calibri"/>
                <a:ea typeface="Calibri"/>
                <a:cs typeface="Calibri"/>
                <a:sym typeface="Calibri"/>
              </a:rPr>
              <a:t>Police Department Header</a:t>
            </a:r>
            <a:endParaRPr/>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To apply a header to all slides: Go to the ‘VIEW’ tab – select ‘SLIDE MASTER’ view – Then replace this box with Custom Header</a:t>
            </a:r>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extLst>
      <p:ext uri="{BB962C8B-B14F-4D97-AF65-F5344CB8AC3E}">
        <p14:creationId xmlns:p14="http://schemas.microsoft.com/office/powerpoint/2010/main" val="30481544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06296769"/>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jpg"/><Relationship Id="rId12"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g"/><Relationship Id="rId9" Type="http://schemas.openxmlformats.org/officeDocument/2006/relationships/image" Target="../media/image62.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54.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sites.google.com/site/canfrwg/hom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7.jpg"/><Relationship Id="rId11" Type="http://schemas.openxmlformats.org/officeDocument/2006/relationships/image" Target="../media/image92.pn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7"/>
          <p:cNvSpPr txBox="1"/>
          <p:nvPr/>
        </p:nvSpPr>
        <p:spPr>
          <a:xfrm>
            <a:off x="0" y="5468815"/>
            <a:ext cx="9144000" cy="720969"/>
          </a:xfrm>
          <a:prstGeom prst="rect">
            <a:avLst/>
          </a:prstGeom>
          <a:noFill/>
          <a:ln>
            <a:noFill/>
          </a:ln>
        </p:spPr>
        <p:txBody>
          <a:bodyPr spcFirstLastPara="1" wrap="square" lIns="91425" tIns="45700" rIns="91425" bIns="45700" anchor="t" anchorCtr="0">
            <a:noAutofit/>
          </a:bodyPr>
          <a:lstStyle/>
          <a:p>
            <a:pPr lvl="0" algn="ctr"/>
            <a:r>
              <a:rPr kumimoji="0" lang="en-CA" sz="18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lang="fr-FR" sz="1800" dirty="0">
                <a:latin typeface="Calibri"/>
                <a:ea typeface="Calibri"/>
                <a:cs typeface="Calibri"/>
                <a:sym typeface="Calibri"/>
              </a:rPr>
              <a:t>Diathèque pour la présentation de témoignage d’expert lors d’une preuve par comparaison des crêtes papillaires</a:t>
            </a:r>
            <a:r>
              <a:rPr lang="fr-FR" sz="1800" dirty="0" smtClean="0">
                <a:latin typeface="Calibri"/>
                <a:ea typeface="Calibri"/>
                <a:cs typeface="Calibri"/>
                <a:sym typeface="Calibri"/>
              </a:rPr>
              <a:t>.</a:t>
            </a:r>
          </a:p>
          <a:p>
            <a:pPr lvl="0" algn="ctr"/>
            <a:endParaRPr lang="fr-FR" sz="1800" dirty="0">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smtClean="0">
                <a:ln>
                  <a:noFill/>
                </a:ln>
                <a:solidFill>
                  <a:srgbClr val="000000"/>
                </a:solidFill>
                <a:effectLst/>
                <a:uLnTx/>
                <a:uFillTx/>
                <a:latin typeface="Calibri"/>
                <a:ea typeface="Calibri"/>
                <a:cs typeface="Calibri"/>
                <a:sym typeface="Calibri"/>
              </a:rPr>
              <a:t>Version 4.0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404" y="752209"/>
            <a:ext cx="4779264" cy="4437888"/>
          </a:xfrm>
          <a:prstGeom prst="rect">
            <a:avLst/>
          </a:prstGeom>
        </p:spPr>
      </p:pic>
    </p:spTree>
    <p:extLst>
      <p:ext uri="{BB962C8B-B14F-4D97-AF65-F5344CB8AC3E}">
        <p14:creationId xmlns:p14="http://schemas.microsoft.com/office/powerpoint/2010/main" val="1952401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1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10</a:t>
            </a:fld>
            <a:endParaRPr/>
          </a:p>
        </p:txBody>
      </p:sp>
      <p:sp>
        <p:nvSpPr>
          <p:cNvPr id="153" name="Google Shape;153;p16"/>
          <p:cNvSpPr txBox="1"/>
          <p:nvPr/>
        </p:nvSpPr>
        <p:spPr>
          <a:xfrm>
            <a:off x="199785" y="1112837"/>
            <a:ext cx="8944216"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en-CA" altLang="en-US" sz="2800" dirty="0" err="1">
                <a:solidFill>
                  <a:srgbClr val="0000FF"/>
                </a:solidFill>
                <a:latin typeface="Calibri" panose="020F0502020204030204" pitchFamily="34" charset="0"/>
                <a:cs typeface="Calibri" panose="020F0502020204030204" pitchFamily="34" charset="0"/>
              </a:rPr>
              <a:t>Philosophie</a:t>
            </a:r>
            <a:r>
              <a:rPr lang="en-CA" altLang="en-US" sz="2800" dirty="0">
                <a:solidFill>
                  <a:srgbClr val="0000FF"/>
                </a:solidFill>
                <a:latin typeface="Calibri" panose="020F0502020204030204" pitchFamily="34" charset="0"/>
                <a:cs typeface="Calibri" panose="020F0502020204030204" pitchFamily="34" charset="0"/>
              </a:rPr>
              <a:t> de </a:t>
            </a:r>
            <a:r>
              <a:rPr lang="en-CA" altLang="en-US" sz="2800" dirty="0" err="1">
                <a:solidFill>
                  <a:srgbClr val="0000FF"/>
                </a:solidFill>
                <a:latin typeface="Calibri" panose="020F0502020204030204" pitchFamily="34" charset="0"/>
                <a:cs typeface="Calibri" panose="020F0502020204030204" pitchFamily="34" charset="0"/>
              </a:rPr>
              <a:t>l`identification</a:t>
            </a:r>
            <a:r>
              <a:rPr lang="en-CA" altLang="en-US" sz="2800" dirty="0">
                <a:solidFill>
                  <a:srgbClr val="0000FF"/>
                </a:solidFill>
                <a:latin typeface="Calibri" panose="020F0502020204030204" pitchFamily="34" charset="0"/>
                <a:cs typeface="Calibri" panose="020F0502020204030204" pitchFamily="34" charset="0"/>
              </a:rPr>
              <a:t> par les </a:t>
            </a:r>
            <a:r>
              <a:rPr lang="en-CA" altLang="en-US" sz="2800" dirty="0" err="1">
                <a:solidFill>
                  <a:srgbClr val="0000FF"/>
                </a:solidFill>
                <a:latin typeface="Calibri" panose="020F0502020204030204" pitchFamily="34" charset="0"/>
                <a:cs typeface="Calibri" panose="020F0502020204030204" pitchFamily="34" charset="0"/>
              </a:rPr>
              <a:t>cr</a:t>
            </a:r>
            <a:r>
              <a:rPr lang="fr-CA" altLang="en-US" sz="2800" dirty="0">
                <a:solidFill>
                  <a:srgbClr val="0000FF"/>
                </a:solidFill>
                <a:latin typeface="Calibri" panose="020F0502020204030204" pitchFamily="34" charset="0"/>
                <a:cs typeface="Calibri" panose="020F0502020204030204" pitchFamily="34" charset="0"/>
              </a:rPr>
              <a:t>êtes papillaires</a:t>
            </a:r>
            <a:endParaRPr sz="28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54" name="Google Shape;154;p16"/>
          <p:cNvSpPr txBox="1"/>
          <p:nvPr/>
        </p:nvSpPr>
        <p:spPr>
          <a:xfrm>
            <a:off x="533399" y="1828800"/>
            <a:ext cx="8333975" cy="2059321"/>
          </a:xfrm>
          <a:prstGeom prst="rect">
            <a:avLst/>
          </a:prstGeom>
          <a:noFill/>
          <a:ln>
            <a:noFill/>
          </a:ln>
        </p:spPr>
        <p:txBody>
          <a:bodyPr spcFirstLastPara="1" wrap="square" lIns="91425" tIns="45700" rIns="91425" bIns="45700" anchor="t" anchorCtr="0">
            <a:noAutofit/>
          </a:bodyPr>
          <a:lstStyle/>
          <a:p>
            <a:r>
              <a:rPr lang="fr-CA" sz="2800" kern="1200" dirty="0">
                <a:latin typeface="Calibri" panose="020F0502020204030204" pitchFamily="34" charset="0"/>
                <a:cs typeface="Calibri" panose="020F0502020204030204" pitchFamily="34" charset="0"/>
              </a:rPr>
              <a:t>«</a:t>
            </a:r>
            <a:r>
              <a:rPr lang="fr-CA" sz="2800" i="1" dirty="0">
                <a:latin typeface="Calibri" panose="020F0502020204030204" pitchFamily="34" charset="0"/>
                <a:ea typeface="Calibri"/>
                <a:cs typeface="Calibri" panose="020F0502020204030204" pitchFamily="34" charset="0"/>
              </a:rPr>
              <a:t>L'identification par les crêtes papillaires est établie par la concordance d’un nombre suffisant de formations de crêtes papillaires, de façon séquentielle</a:t>
            </a:r>
            <a:r>
              <a:rPr lang="fr-CA" sz="2800" i="1" dirty="0" smtClean="0">
                <a:latin typeface="Calibri" panose="020F0502020204030204" pitchFamily="34" charset="0"/>
                <a:ea typeface="Calibri"/>
                <a:cs typeface="Calibri" panose="020F0502020204030204" pitchFamily="34" charset="0"/>
              </a:rPr>
              <a:t>.</a:t>
            </a:r>
            <a:r>
              <a:rPr lang="fr-CA" sz="2800" kern="1200" dirty="0" smtClean="0">
                <a:latin typeface="Calibri" panose="020F0502020204030204" pitchFamily="34" charset="0"/>
                <a:cs typeface="Calibri" panose="020F0502020204030204" pitchFamily="34" charset="0"/>
              </a:rPr>
              <a:t>»</a:t>
            </a:r>
            <a:endParaRPr lang="fr-CA" sz="2800" i="1" dirty="0">
              <a:latin typeface="Calibri" panose="020F0502020204030204" pitchFamily="34" charset="0"/>
              <a:ea typeface="Calibri"/>
              <a:cs typeface="Calibri" panose="020F0502020204030204" pitchFamily="34" charset="0"/>
            </a:endParaRPr>
          </a:p>
        </p:txBody>
      </p:sp>
      <p:sp>
        <p:nvSpPr>
          <p:cNvPr id="155" name="Google Shape;155;p16"/>
          <p:cNvSpPr txBox="1"/>
          <p:nvPr/>
        </p:nvSpPr>
        <p:spPr>
          <a:xfrm>
            <a:off x="3048000" y="6642556"/>
            <a:ext cx="60198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Based on Quantitative-Qualitative Friction Ridge Analysis: An Introduction to Basic and Advanced Ridgeology, Ashbaugh, DR.CRC Press, 1999.</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11</a:t>
            </a:fld>
            <a:endParaRPr/>
          </a:p>
        </p:txBody>
      </p:sp>
      <p:sp>
        <p:nvSpPr>
          <p:cNvPr id="163" name="Google Shape;163;p1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en-CA" altLang="en-US" sz="3200" dirty="0" err="1">
                <a:solidFill>
                  <a:srgbClr val="0000FF"/>
                </a:solidFill>
                <a:latin typeface="Calibri" panose="020F0502020204030204" pitchFamily="34" charset="0"/>
                <a:cs typeface="Calibri" panose="020F0502020204030204" pitchFamily="34" charset="0"/>
              </a:rPr>
              <a:t>Méthode</a:t>
            </a:r>
            <a:r>
              <a:rPr lang="en-CA" altLang="en-US" sz="3200" dirty="0">
                <a:solidFill>
                  <a:srgbClr val="0000FF"/>
                </a:solidFill>
                <a:latin typeface="Calibri" panose="020F0502020204030204" pitchFamily="34" charset="0"/>
                <a:cs typeface="Calibri" panose="020F0502020204030204" pitchFamily="34" charset="0"/>
              </a:rPr>
              <a:t> </a:t>
            </a: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ACE-V</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64" name="Google Shape;164;p17"/>
          <p:cNvSpPr txBox="1"/>
          <p:nvPr/>
        </p:nvSpPr>
        <p:spPr>
          <a:xfrm>
            <a:off x="381000" y="1652067"/>
            <a:ext cx="8486775" cy="4147051"/>
          </a:xfrm>
          <a:prstGeom prst="rect">
            <a:avLst/>
          </a:prstGeom>
          <a:noFill/>
          <a:ln>
            <a:noFill/>
          </a:ln>
        </p:spPr>
        <p:txBody>
          <a:bodyPr spcFirstLastPara="1" wrap="square" lIns="91425" tIns="45700" rIns="91425" bIns="45700" anchor="t" anchorCtr="0">
            <a:noAutofit/>
          </a:bodyPr>
          <a:lstStyle/>
          <a:p>
            <a:r>
              <a:rPr lang="fr-CA" altLang="en-US" sz="1800" dirty="0">
                <a:latin typeface="Calibri" panose="020F0502020204030204" pitchFamily="34" charset="0"/>
                <a:cs typeface="Calibri" panose="020F0502020204030204" pitchFamily="34" charset="0"/>
              </a:rPr>
              <a:t>La méthode </a:t>
            </a:r>
            <a:r>
              <a:rPr lang="fr-CA" altLang="en-US" sz="1800" dirty="0" smtClean="0">
                <a:latin typeface="Calibri" panose="020F0502020204030204" pitchFamily="34" charset="0"/>
                <a:cs typeface="Calibri" panose="020F0502020204030204" pitchFamily="34" charset="0"/>
              </a:rPr>
              <a:t>ACE-V </a:t>
            </a:r>
            <a:r>
              <a:rPr lang="fr-CA" altLang="en-US" sz="1800" dirty="0">
                <a:latin typeface="Calibri" panose="020F0502020204030204" pitchFamily="34" charset="0"/>
                <a:cs typeface="Calibri" panose="020F0502020204030204" pitchFamily="34" charset="0"/>
              </a:rPr>
              <a:t>est utilisée pour l'analyse des crêtes papillaires et consiste en ce qui suit </a:t>
            </a:r>
            <a:r>
              <a:rPr lang="fr-CA" altLang="en-US" sz="1800" dirty="0" smtClean="0">
                <a:latin typeface="Calibri" panose="020F0502020204030204" pitchFamily="34" charset="0"/>
                <a:cs typeface="Calibri" panose="020F0502020204030204" pitchFamily="34" charset="0"/>
              </a:rPr>
              <a:t>:</a:t>
            </a:r>
          </a:p>
          <a:p>
            <a:pPr marL="0" indent="0">
              <a:buFontTx/>
              <a:buNone/>
            </a:pP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	1) </a:t>
            </a:r>
            <a:r>
              <a:rPr lang="fr-CA" altLang="en-US" sz="1800" b="1" dirty="0">
                <a:latin typeface="Calibri" panose="020F0502020204030204" pitchFamily="34" charset="0"/>
                <a:cs typeface="Calibri" panose="020F0502020204030204" pitchFamily="34" charset="0"/>
              </a:rPr>
              <a:t>A</a:t>
            </a:r>
            <a:r>
              <a:rPr lang="fr-CA" altLang="en-US" sz="1800" dirty="0">
                <a:latin typeface="Calibri" panose="020F0502020204030204" pitchFamily="34" charset="0"/>
                <a:cs typeface="Calibri" panose="020F0502020204030204" pitchFamily="34" charset="0"/>
              </a:rPr>
              <a:t>nalyse		(empreinte latente       </a:t>
            </a:r>
            <a:r>
              <a:rPr lang="fr-CA" altLang="en-US" sz="1800" dirty="0" smtClean="0">
                <a:latin typeface="Calibri" panose="020F0502020204030204" pitchFamily="34" charset="0"/>
                <a:cs typeface="Calibri" panose="020F0502020204030204" pitchFamily="34" charset="0"/>
              </a:rPr>
              <a:t>   empreinte connue)</a:t>
            </a: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	2) </a:t>
            </a:r>
            <a:r>
              <a:rPr lang="fr-CA" altLang="en-US" sz="1800" b="1" dirty="0">
                <a:latin typeface="Calibri" panose="020F0502020204030204" pitchFamily="34" charset="0"/>
                <a:cs typeface="Calibri" panose="020F0502020204030204" pitchFamily="34" charset="0"/>
              </a:rPr>
              <a:t>C</a:t>
            </a:r>
            <a:r>
              <a:rPr lang="fr-CA" altLang="en-US" sz="1800" dirty="0">
                <a:latin typeface="Calibri" panose="020F0502020204030204" pitchFamily="34" charset="0"/>
                <a:cs typeface="Calibri" panose="020F0502020204030204" pitchFamily="34" charset="0"/>
              </a:rPr>
              <a:t>omparaison			      empreinte latente</a:t>
            </a: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	3) </a:t>
            </a:r>
            <a:r>
              <a:rPr lang="fr-CA" altLang="en-US" sz="1800" b="1" dirty="0">
                <a:latin typeface="Calibri" panose="020F0502020204030204" pitchFamily="34" charset="0"/>
                <a:cs typeface="Calibri" panose="020F0502020204030204" pitchFamily="34" charset="0"/>
              </a:rPr>
              <a:t>É</a:t>
            </a:r>
            <a:r>
              <a:rPr lang="fr-CA" altLang="en-US" sz="1800" dirty="0">
                <a:latin typeface="Calibri" panose="020F0502020204030204" pitchFamily="34" charset="0"/>
                <a:cs typeface="Calibri" panose="020F0502020204030204" pitchFamily="34" charset="0"/>
              </a:rPr>
              <a:t>valuation			     empreinte </a:t>
            </a:r>
            <a:r>
              <a:rPr lang="en-CA" altLang="en-US" sz="1800" dirty="0" err="1">
                <a:latin typeface="Calibri" panose="020F0502020204030204" pitchFamily="34" charset="0"/>
                <a:cs typeface="Calibri" panose="020F0502020204030204" pitchFamily="34" charset="0"/>
              </a:rPr>
              <a:t>connue</a:t>
            </a: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			</a:t>
            </a:r>
          </a:p>
          <a:p>
            <a:pPr marL="0" indent="0">
              <a:buFontTx/>
              <a:buNone/>
            </a:pPr>
            <a:r>
              <a:rPr lang="fr-CA" altLang="en-US" sz="1800" dirty="0">
                <a:latin typeface="Calibri" panose="020F0502020204030204" pitchFamily="34" charset="0"/>
                <a:cs typeface="Calibri" panose="020F0502020204030204" pitchFamily="34" charset="0"/>
              </a:rPr>
              <a:t>	4) </a:t>
            </a:r>
            <a:r>
              <a:rPr lang="fr-CA" altLang="en-US" sz="1800" b="1" dirty="0">
                <a:latin typeface="Calibri" panose="020F0502020204030204" pitchFamily="34" charset="0"/>
                <a:cs typeface="Calibri" panose="020F0502020204030204" pitchFamily="34" charset="0"/>
              </a:rPr>
              <a:t>V</a:t>
            </a:r>
            <a:r>
              <a:rPr lang="fr-CA" altLang="en-US" sz="1800" dirty="0">
                <a:latin typeface="Calibri" panose="020F0502020204030204" pitchFamily="34" charset="0"/>
                <a:cs typeface="Calibri" panose="020F0502020204030204" pitchFamily="34" charset="0"/>
              </a:rPr>
              <a:t>érification/contrôle de la qualité</a:t>
            </a:r>
            <a:r>
              <a:rPr lang="en-CA" altLang="en-US" sz="1800" dirty="0">
                <a:latin typeface="Calibri" panose="020F0502020204030204" pitchFamily="34" charset="0"/>
                <a:cs typeface="Calibri" panose="020F0502020204030204" pitchFamily="34" charset="0"/>
              </a:rPr>
              <a:t> </a:t>
            </a:r>
            <a:endParaRPr lang="fr-CA" altLang="en-US" sz="1800" dirty="0">
              <a:latin typeface="Calibri" panose="020F0502020204030204" pitchFamily="34" charset="0"/>
              <a:cs typeface="Calibri" panose="020F0502020204030204" pitchFamily="34" charset="0"/>
            </a:endParaRPr>
          </a:p>
          <a:p>
            <a:pPr marL="0" indent="0">
              <a:buFontTx/>
              <a:buNone/>
            </a:pPr>
            <a:endParaRPr lang="en-CA" altLang="en-US" sz="1800" dirty="0">
              <a:latin typeface="Calibri" panose="020F0502020204030204" pitchFamily="34" charset="0"/>
              <a:cs typeface="Calibri" panose="020F0502020204030204" pitchFamily="34" charset="0"/>
            </a:endParaRPr>
          </a:p>
          <a:p>
            <a:pPr marL="0" indent="0" algn="ctr">
              <a:buFontTx/>
              <a:buNone/>
            </a:pPr>
            <a:r>
              <a:rPr lang="fr-CA" altLang="en-US" sz="1800" i="1" dirty="0">
                <a:latin typeface="Calibri" panose="020F0502020204030204" pitchFamily="34" charset="0"/>
                <a:cs typeface="Calibri" panose="020F0502020204030204" pitchFamily="34" charset="0"/>
              </a:rPr>
              <a:t>« Il faut documenter adéquatement l’analyse de l’empreinte latente avant d’examiner l’empreinte </a:t>
            </a:r>
            <a:r>
              <a:rPr lang="fr-CA" altLang="en-US" sz="1800" i="1" dirty="0" smtClean="0">
                <a:latin typeface="Calibri" panose="020F0502020204030204" pitchFamily="34" charset="0"/>
                <a:cs typeface="Calibri" panose="020F0502020204030204" pitchFamily="34" charset="0"/>
              </a:rPr>
              <a:t>connue. </a:t>
            </a:r>
            <a:r>
              <a:rPr lang="fr-CA" altLang="en-US" sz="1800" i="1" dirty="0">
                <a:latin typeface="Calibri" panose="020F0502020204030204" pitchFamily="34" charset="0"/>
                <a:cs typeface="Calibri" panose="020F0502020204030204" pitchFamily="34" charset="0"/>
              </a:rPr>
              <a:t>Au cours des étapes de la comparaison et de l’évaluation, </a:t>
            </a:r>
            <a:r>
              <a:rPr lang="fr-CA" altLang="en-US" sz="1800" i="1" dirty="0" smtClean="0">
                <a:latin typeface="Calibri" panose="020F0502020204030204" pitchFamily="34" charset="0"/>
                <a:cs typeface="Calibri" panose="020F0502020204030204" pitchFamily="34" charset="0"/>
              </a:rPr>
              <a:t>l’expert examine </a:t>
            </a:r>
            <a:r>
              <a:rPr lang="fr-CA" altLang="en-US" sz="1800" i="1" dirty="0">
                <a:latin typeface="Calibri" panose="020F0502020204030204" pitchFamily="34" charset="0"/>
                <a:cs typeface="Calibri" panose="020F0502020204030204" pitchFamily="34" charset="0"/>
              </a:rPr>
              <a:t>tour à tour l’empreinte latente et l’empreinte connue pour former une opinion. »</a:t>
            </a:r>
            <a:endParaRPr lang="en-CA" altLang="en-US" sz="1800" dirty="0">
              <a:latin typeface="Calibri" panose="020F0502020204030204" pitchFamily="34" charset="0"/>
              <a:cs typeface="Calibri" panose="020F0502020204030204" pitchFamily="34" charset="0"/>
            </a:endParaRPr>
          </a:p>
          <a:p>
            <a:endParaRPr lang="fr-CA" altLang="en-US" sz="2000" dirty="0"/>
          </a:p>
        </p:txBody>
      </p:sp>
      <p:sp>
        <p:nvSpPr>
          <p:cNvPr id="165" name="Google Shape;165;p17"/>
          <p:cNvSpPr txBox="1"/>
          <p:nvPr/>
        </p:nvSpPr>
        <p:spPr>
          <a:xfrm>
            <a:off x="3200400" y="6650713"/>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166" name="Google Shape;166;p17"/>
          <p:cNvSpPr/>
          <p:nvPr/>
        </p:nvSpPr>
        <p:spPr>
          <a:xfrm>
            <a:off x="7114935" y="2895601"/>
            <a:ext cx="214086" cy="381000"/>
          </a:xfrm>
          <a:prstGeom prst="curvedLeftArrow">
            <a:avLst>
              <a:gd name="adj1" fmla="val 25000"/>
              <a:gd name="adj2" fmla="val 50000"/>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7"/>
          <p:cNvSpPr/>
          <p:nvPr/>
        </p:nvSpPr>
        <p:spPr>
          <a:xfrm rot="10800000">
            <a:off x="5048356" y="2895601"/>
            <a:ext cx="214086" cy="381000"/>
          </a:xfrm>
          <a:prstGeom prst="curvedLeftArrow">
            <a:avLst>
              <a:gd name="adj1" fmla="val 25000"/>
              <a:gd name="adj2" fmla="val 50000"/>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7"/>
          <p:cNvSpPr/>
          <p:nvPr/>
        </p:nvSpPr>
        <p:spPr>
          <a:xfrm>
            <a:off x="5945414" y="2635624"/>
            <a:ext cx="377372" cy="83744"/>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p:nvPr/>
        </p:nvSpPr>
        <p:spPr>
          <a:xfrm>
            <a:off x="533400" y="1828800"/>
            <a:ext cx="7467600" cy="2308324"/>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800" dirty="0">
                <a:latin typeface="Calibri" panose="020F0502020204030204" pitchFamily="34" charset="0"/>
                <a:cs typeface="Calibri" panose="020F0502020204030204" pitchFamily="34" charset="0"/>
              </a:rPr>
              <a:t>Permet de déterminer si l'empreinte est pertinente pour une comparaison en évaluant si le nombre et la qualité des détails de l'empreinte sont suffisants.</a:t>
            </a:r>
          </a:p>
          <a:p>
            <a:pPr marL="0" indent="0">
              <a:buFontTx/>
              <a:buNone/>
            </a:pPr>
            <a:endParaRPr lang="en-CA" altLang="en-US" sz="2800" dirty="0">
              <a:latin typeface="Calibri" panose="020F0502020204030204" pitchFamily="34" charset="0"/>
              <a:cs typeface="Calibri" panose="020F0502020204030204" pitchFamily="34" charset="0"/>
            </a:endParaRPr>
          </a:p>
          <a:p>
            <a:pPr marL="0" indent="0">
              <a:buFontTx/>
              <a:buNone/>
            </a:pPr>
            <a:r>
              <a:rPr lang="fr-CA" altLang="en-US" sz="2800" dirty="0">
                <a:latin typeface="Calibri" panose="020F0502020204030204" pitchFamily="34" charset="0"/>
                <a:cs typeface="Calibri" panose="020F0502020204030204" pitchFamily="34" charset="0"/>
              </a:rPr>
              <a:t>Si l'empreinte n'est pas pertinente, l'expertise s'arrête à l'étape de l'analyse</a:t>
            </a:r>
            <a:r>
              <a:rPr lang="fr-CA" altLang="en-US" sz="2800" dirty="0" smtClean="0">
                <a:latin typeface="Calibri" panose="020F0502020204030204" pitchFamily="34" charset="0"/>
                <a:cs typeface="Calibri" panose="020F0502020204030204" pitchFamily="34" charset="0"/>
              </a:rPr>
              <a:t>.</a:t>
            </a:r>
            <a:endParaRPr lang="en-CA" altLang="en-US" sz="2800" dirty="0">
              <a:latin typeface="Calibri" panose="020F0502020204030204" pitchFamily="34" charset="0"/>
              <a:cs typeface="Calibri" panose="020F0502020204030204" pitchFamily="34" charset="0"/>
            </a:endParaRPr>
          </a:p>
        </p:txBody>
      </p:sp>
      <p:sp>
        <p:nvSpPr>
          <p:cNvPr id="177" name="Google Shape;177;p1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12</a:t>
            </a:fld>
            <a:endParaRPr/>
          </a:p>
        </p:txBody>
      </p:sp>
      <p:sp>
        <p:nvSpPr>
          <p:cNvPr id="178" name="Google Shape;178;p18"/>
          <p:cNvSpPr txBox="1"/>
          <p:nvPr/>
        </p:nvSpPr>
        <p:spPr>
          <a:xfrm>
            <a:off x="381000" y="1112837"/>
            <a:ext cx="8229600" cy="71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Analyse</a:t>
            </a:r>
            <a:endParaRPr dirty="0">
              <a:latin typeface="Calibri" panose="020F0502020204030204" pitchFamily="34" charset="0"/>
              <a:cs typeface="Calibri" panose="020F0502020204030204" pitchFamily="34" charset="0"/>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mj-lt"/>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mj-lt"/>
              <a:ea typeface="Calibri"/>
              <a:cs typeface="Calibri"/>
              <a:sym typeface="Calibri"/>
            </a:endParaRPr>
          </a:p>
        </p:txBody>
      </p:sp>
      <p:sp>
        <p:nvSpPr>
          <p:cNvPr id="179" name="Google Shape;179;p18"/>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13</a:t>
            </a:fld>
            <a:endParaRPr/>
          </a:p>
        </p:txBody>
      </p:sp>
      <p:sp>
        <p:nvSpPr>
          <p:cNvPr id="187" name="Google Shape;187;p1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Analyse (suite)</a:t>
            </a:r>
            <a:endParaRPr sz="20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88" name="Google Shape;188;p1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pic>
        <p:nvPicPr>
          <p:cNvPr id="189" name="Google Shape;189;p19" descr="D:\_CPC2210.jpg"/>
          <p:cNvPicPr preferRelativeResize="0"/>
          <p:nvPr/>
        </p:nvPicPr>
        <p:blipFill rotWithShape="1">
          <a:blip r:embed="rId3">
            <a:alphaModFix/>
          </a:blip>
          <a:srcRect/>
          <a:stretch/>
        </p:blipFill>
        <p:spPr>
          <a:xfrm>
            <a:off x="4592960" y="2743201"/>
            <a:ext cx="4229490" cy="2819400"/>
          </a:xfrm>
          <a:prstGeom prst="rect">
            <a:avLst/>
          </a:prstGeom>
          <a:noFill/>
          <a:ln>
            <a:noFill/>
          </a:ln>
        </p:spPr>
      </p:pic>
      <p:pic>
        <p:nvPicPr>
          <p:cNvPr id="190" name="Google Shape;190;p19" descr="D:\_CPC2209.jpg"/>
          <p:cNvPicPr preferRelativeResize="0"/>
          <p:nvPr/>
        </p:nvPicPr>
        <p:blipFill rotWithShape="1">
          <a:blip r:embed="rId4">
            <a:alphaModFix/>
          </a:blip>
          <a:srcRect/>
          <a:stretch/>
        </p:blipFill>
        <p:spPr>
          <a:xfrm>
            <a:off x="266700" y="2743201"/>
            <a:ext cx="4229100" cy="2819400"/>
          </a:xfrm>
          <a:prstGeom prst="rect">
            <a:avLst/>
          </a:prstGeom>
          <a:noFill/>
          <a:ln>
            <a:noFill/>
          </a:ln>
        </p:spPr>
      </p:pic>
      <p:sp>
        <p:nvSpPr>
          <p:cNvPr id="192" name="Google Shape;192;p19"/>
          <p:cNvSpPr txBox="1"/>
          <p:nvPr/>
        </p:nvSpPr>
        <p:spPr>
          <a:xfrm>
            <a:off x="3047199" y="5579499"/>
            <a:ext cx="3660506" cy="167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dirty="0" smtClean="0">
                <a:solidFill>
                  <a:schemeClr val="dk1"/>
                </a:solidFill>
                <a:latin typeface="Calibri"/>
                <a:ea typeface="Calibri"/>
                <a:cs typeface="Calibri"/>
                <a:sym typeface="Calibri"/>
              </a:rPr>
              <a:t>Images: </a:t>
            </a:r>
            <a:r>
              <a:rPr lang="en-CA" sz="800" dirty="0" err="1" smtClean="0">
                <a:solidFill>
                  <a:schemeClr val="dk1"/>
                </a:solidFill>
                <a:latin typeface="Calibri"/>
                <a:ea typeface="Calibri"/>
                <a:cs typeface="Calibri"/>
                <a:sym typeface="Calibri"/>
              </a:rPr>
              <a:t>Collége</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Canadien</a:t>
            </a:r>
            <a:r>
              <a:rPr lang="en-CA" sz="800" dirty="0" smtClean="0">
                <a:solidFill>
                  <a:schemeClr val="dk1"/>
                </a:solidFill>
                <a:latin typeface="Calibri"/>
                <a:ea typeface="Calibri"/>
                <a:cs typeface="Calibri"/>
                <a:sym typeface="Calibri"/>
              </a:rPr>
              <a:t> de police Services de </a:t>
            </a:r>
            <a:r>
              <a:rPr lang="en-CA" sz="800" dirty="0" err="1" smtClean="0">
                <a:solidFill>
                  <a:schemeClr val="dk1"/>
                </a:solidFill>
                <a:latin typeface="Calibri"/>
                <a:ea typeface="Calibri"/>
                <a:cs typeface="Calibri"/>
                <a:sym typeface="Calibri"/>
              </a:rPr>
              <a:t>l`Identité</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judiciaire</a:t>
            </a:r>
            <a:r>
              <a:rPr lang="en-CA" sz="800" dirty="0" smtClean="0">
                <a:solidFill>
                  <a:schemeClr val="dk1"/>
                </a:solidFill>
                <a:latin typeface="Calibri"/>
                <a:ea typeface="Calibri"/>
                <a:cs typeface="Calibri"/>
                <a:sym typeface="Calibri"/>
              </a:rPr>
              <a:t>.</a:t>
            </a:r>
            <a:endParaRPr sz="800" dirty="0">
              <a:solidFill>
                <a:schemeClr val="dk1"/>
              </a:solidFill>
              <a:latin typeface="Calibri"/>
              <a:ea typeface="Calibri"/>
              <a:cs typeface="Calibri"/>
              <a:sym typeface="Calibri"/>
            </a:endParaRPr>
          </a:p>
        </p:txBody>
      </p:sp>
      <p:sp>
        <p:nvSpPr>
          <p:cNvPr id="193" name="Google Shape;193;p19"/>
          <p:cNvSpPr txBox="1"/>
          <p:nvPr/>
        </p:nvSpPr>
        <p:spPr>
          <a:xfrm>
            <a:off x="533400" y="1806476"/>
            <a:ext cx="8289050" cy="769441"/>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Aspects anatomiques</a:t>
            </a:r>
            <a:r>
              <a:rPr lang="fr-CA" altLang="en-US" sz="2000" dirty="0">
                <a:latin typeface="Calibri" panose="020F0502020204030204" pitchFamily="34" charset="0"/>
                <a:cs typeface="Calibri" panose="020F0502020204030204" pitchFamily="34" charset="0"/>
              </a:rPr>
              <a:t> : </a:t>
            </a:r>
            <a:r>
              <a:rPr lang="fr-CA" altLang="en-US" sz="2000" dirty="0" smtClean="0">
                <a:latin typeface="Calibri" panose="020F0502020204030204" pitchFamily="34" charset="0"/>
                <a:cs typeface="Calibri" panose="020F0502020204030204" pitchFamily="34" charset="0"/>
              </a:rPr>
              <a:t>manière </a:t>
            </a:r>
            <a:r>
              <a:rPr lang="fr-CA" altLang="en-US" sz="2000" dirty="0">
                <a:latin typeface="Calibri" panose="020F0502020204030204" pitchFamily="34" charset="0"/>
                <a:cs typeface="Calibri" panose="020F0502020204030204" pitchFamily="34" charset="0"/>
              </a:rPr>
              <a:t>dont l'objet a été manipulé et </a:t>
            </a:r>
            <a:r>
              <a:rPr lang="fr-CA" altLang="en-US" sz="2000" dirty="0" smtClean="0">
                <a:latin typeface="Calibri" panose="020F0502020204030204" pitchFamily="34" charset="0"/>
                <a:cs typeface="Calibri" panose="020F0502020204030204" pitchFamily="34" charset="0"/>
              </a:rPr>
              <a:t>dont </a:t>
            </a:r>
            <a:r>
              <a:rPr lang="fr-CA" altLang="en-US" sz="2000" dirty="0">
                <a:latin typeface="Calibri" panose="020F0502020204030204" pitchFamily="34" charset="0"/>
                <a:cs typeface="Calibri" panose="020F0502020204030204" pitchFamily="34" charset="0"/>
              </a:rPr>
              <a:t>l'empreinte a été déposée.</a:t>
            </a:r>
            <a:endParaRPr lang="en-CA" altLang="en-US" sz="20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912555" y="3754592"/>
            <a:ext cx="7395089" cy="646232"/>
          </a:xfrm>
          <a:prstGeom prst="rect">
            <a:avLst/>
          </a:prstGeom>
        </p:spPr>
      </p:pic>
      <p:sp>
        <p:nvSpPr>
          <p:cNvPr id="13"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0"/>
          <p:cNvPicPr preferRelativeResize="0"/>
          <p:nvPr/>
        </p:nvPicPr>
        <p:blipFill rotWithShape="1">
          <a:blip r:embed="rId3">
            <a:alphaModFix/>
          </a:blip>
          <a:srcRect/>
          <a:stretch/>
        </p:blipFill>
        <p:spPr>
          <a:xfrm>
            <a:off x="2286000" y="2726037"/>
            <a:ext cx="4495800" cy="2994748"/>
          </a:xfrm>
          <a:prstGeom prst="rect">
            <a:avLst/>
          </a:prstGeom>
          <a:noFill/>
          <a:ln>
            <a:noFill/>
          </a:ln>
        </p:spPr>
      </p:pic>
      <p:sp>
        <p:nvSpPr>
          <p:cNvPr id="202" name="Google Shape;20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14</a:t>
            </a:fld>
            <a:endParaRPr/>
          </a:p>
        </p:txBody>
      </p:sp>
      <p:sp>
        <p:nvSpPr>
          <p:cNvPr id="203" name="Google Shape;203;p20"/>
          <p:cNvSpPr txBox="1"/>
          <p:nvPr/>
        </p:nvSpPr>
        <p:spPr>
          <a:xfrm>
            <a:off x="381000" y="1112837"/>
            <a:ext cx="8229600" cy="43354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Analyse (suite)</a:t>
            </a:r>
            <a:endParaRPr dirty="0">
              <a:latin typeface="Calibri" panose="020F0502020204030204" pitchFamily="34" charset="0"/>
              <a:cs typeface="Calibri" panose="020F0502020204030204" pitchFamily="34" charset="0"/>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04" name="Google Shape;204;p20"/>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06" name="Google Shape;206;p20"/>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Substrat</a:t>
            </a:r>
            <a:r>
              <a:rPr lang="fr-CA" altLang="en-US" sz="2000" dirty="0">
                <a:latin typeface="Calibri" panose="020F0502020204030204" pitchFamily="34" charset="0"/>
                <a:cs typeface="Calibri" panose="020F0502020204030204" pitchFamily="34" charset="0"/>
              </a:rPr>
              <a:t> : type de surface sur laquelle l'empreinte a été découverte, et </a:t>
            </a:r>
            <a:r>
              <a:rPr lang="fr-CA" altLang="en-US" sz="2000" dirty="0" smtClean="0">
                <a:latin typeface="Calibri" panose="020F0502020204030204" pitchFamily="34" charset="0"/>
                <a:cs typeface="Calibri" panose="020F0502020204030204" pitchFamily="34" charset="0"/>
              </a:rPr>
              <a:t>l’impact qu’il a </a:t>
            </a:r>
            <a:r>
              <a:rPr lang="fr-CA" altLang="en-US" sz="2000" dirty="0">
                <a:latin typeface="Calibri" panose="020F0502020204030204" pitchFamily="34" charset="0"/>
                <a:cs typeface="Calibri" panose="020F0502020204030204" pitchFamily="34" charset="0"/>
              </a:rPr>
              <a:t>sur l'apparence de l'empreinte digitale</a:t>
            </a:r>
            <a:r>
              <a:rPr lang="fr-CA" altLang="en-US" sz="2000" dirty="0" smtClean="0">
                <a:latin typeface="+mj-lt"/>
              </a:rPr>
              <a:t>.</a:t>
            </a:r>
            <a:endParaRPr lang="en-CA" altLang="en-US" sz="2000" dirty="0">
              <a:latin typeface="+mj-lt"/>
            </a:endParaRPr>
          </a:p>
        </p:txBody>
      </p:sp>
      <p:pic>
        <p:nvPicPr>
          <p:cNvPr id="2" name="Picture 1"/>
          <p:cNvPicPr>
            <a:picLocks noChangeAspect="1"/>
          </p:cNvPicPr>
          <p:nvPr/>
        </p:nvPicPr>
        <p:blipFill>
          <a:blip r:embed="rId4"/>
          <a:stretch>
            <a:fillRect/>
          </a:stretch>
        </p:blipFill>
        <p:spPr>
          <a:xfrm>
            <a:off x="869050" y="3900295"/>
            <a:ext cx="7395089" cy="646232"/>
          </a:xfrm>
          <a:prstGeom prst="rect">
            <a:avLst/>
          </a:prstGeom>
        </p:spPr>
      </p:pic>
      <p:sp>
        <p:nvSpPr>
          <p:cNvPr id="12"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
        <p:nvSpPr>
          <p:cNvPr id="3" name="Rectangle 2"/>
          <p:cNvSpPr/>
          <p:nvPr/>
        </p:nvSpPr>
        <p:spPr>
          <a:xfrm>
            <a:off x="2957512" y="5734506"/>
            <a:ext cx="3152775"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rPr>
              <a:t>Image: Services d'identification judiciaire du service de police d'Ottawa</a:t>
            </a:r>
            <a:endParaRPr lang="en-CA" sz="8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15</a:t>
            </a:fld>
            <a:endParaRPr/>
          </a:p>
        </p:txBody>
      </p:sp>
      <p:sp>
        <p:nvSpPr>
          <p:cNvPr id="214" name="Google Shape;214;p2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Analyse (suite)</a:t>
            </a:r>
            <a:endParaRPr sz="20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15" name="Google Shape;215;p21"/>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16" name="Google Shape;216;p21"/>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Matrice</a:t>
            </a:r>
            <a:r>
              <a:rPr lang="fr-CA" altLang="en-US" sz="2000" dirty="0">
                <a:latin typeface="Calibri" panose="020F0502020204030204" pitchFamily="34" charset="0"/>
                <a:cs typeface="Calibri" panose="020F0502020204030204" pitchFamily="34" charset="0"/>
              </a:rPr>
              <a:t> : matière ou substance déposée sur le substrat par le doigt (p. ex. sueur et sébum, poussière, sang, graisse, etc</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sp>
        <p:nvSpPr>
          <p:cNvPr id="10"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2910893" y="2575917"/>
            <a:ext cx="3243949" cy="3243949"/>
          </a:xfrm>
          <a:prstGeom prst="rect">
            <a:avLst/>
          </a:prstGeom>
        </p:spPr>
      </p:pic>
      <p:pic>
        <p:nvPicPr>
          <p:cNvPr id="4" name="Picture 3"/>
          <p:cNvPicPr>
            <a:picLocks noChangeAspect="1"/>
          </p:cNvPicPr>
          <p:nvPr/>
        </p:nvPicPr>
        <p:blipFill>
          <a:blip r:embed="rId4"/>
          <a:stretch>
            <a:fillRect/>
          </a:stretch>
        </p:blipFill>
        <p:spPr>
          <a:xfrm>
            <a:off x="979230" y="3874775"/>
            <a:ext cx="7395089" cy="6462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16</a:t>
            </a:fld>
            <a:endParaRPr/>
          </a:p>
        </p:txBody>
      </p:sp>
      <p:sp>
        <p:nvSpPr>
          <p:cNvPr id="225" name="Google Shape;225;p2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en-CA" altLang="en-US" sz="2800" dirty="0">
                <a:solidFill>
                  <a:srgbClr val="0000FF"/>
                </a:solidFill>
                <a:latin typeface="Calibri" panose="020F0502020204030204" pitchFamily="34" charset="0"/>
                <a:cs typeface="Calibri" panose="020F0502020204030204" pitchFamily="34" charset="0"/>
              </a:rPr>
              <a:t>Composition des empreintes digitales latentes</a:t>
            </a:r>
            <a:endParaRPr sz="28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26" name="Google Shape;226;p22"/>
          <p:cNvSpPr txBox="1"/>
          <p:nvPr/>
        </p:nvSpPr>
        <p:spPr>
          <a:xfrm>
            <a:off x="533400" y="1821359"/>
            <a:ext cx="8153400" cy="707886"/>
          </a:xfrm>
          <a:prstGeom prst="rect">
            <a:avLst/>
          </a:prstGeom>
          <a:noFill/>
          <a:ln>
            <a:noFill/>
          </a:ln>
        </p:spPr>
        <p:txBody>
          <a:bodyPr spcFirstLastPara="1" wrap="square" lIns="91425" tIns="45700" rIns="91425" bIns="45700" anchor="t" anchorCtr="0">
            <a:noAutofit/>
          </a:bodyPr>
          <a:lstStyle/>
          <a:p>
            <a:r>
              <a:rPr lang="fr-CA" altLang="en-US" sz="1800" dirty="0">
                <a:latin typeface="Calibri" panose="020F0502020204030204" pitchFamily="34" charset="0"/>
                <a:cs typeface="Calibri" panose="020F0502020204030204" pitchFamily="34" charset="0"/>
              </a:rPr>
              <a:t>Les empreintes latentes sont habituellement constituées de sueur provenant des glandes sudoripares (glandes eccrines), d'huile provenant des glandes sébacées et de divers contaminants résultant de la manipulation des objets</a:t>
            </a:r>
            <a:r>
              <a:rPr lang="fr-CA" altLang="en-US" sz="1800" dirty="0" smtClean="0">
                <a:latin typeface="Calibri" panose="020F0502020204030204" pitchFamily="34" charset="0"/>
                <a:cs typeface="Calibri" panose="020F0502020204030204" pitchFamily="34" charset="0"/>
              </a:rPr>
              <a:t>.</a:t>
            </a: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27" name="Google Shape;227;p22"/>
          <p:cNvPicPr preferRelativeResize="0"/>
          <p:nvPr/>
        </p:nvPicPr>
        <p:blipFill rotWithShape="1">
          <a:blip r:embed="rId3">
            <a:alphaModFix/>
          </a:blip>
          <a:srcRect l="2040" t="2325" r="2041" b="2326"/>
          <a:stretch/>
        </p:blipFill>
        <p:spPr>
          <a:xfrm>
            <a:off x="2743200" y="2686455"/>
            <a:ext cx="3733800" cy="3257145"/>
          </a:xfrm>
          <a:prstGeom prst="rect">
            <a:avLst/>
          </a:prstGeom>
          <a:noFill/>
          <a:ln>
            <a:noFill/>
          </a:ln>
        </p:spPr>
      </p:pic>
      <p:sp>
        <p:nvSpPr>
          <p:cNvPr id="228" name="Google Shape;228;p22"/>
          <p:cNvSpPr txBox="1"/>
          <p:nvPr/>
        </p:nvSpPr>
        <p:spPr>
          <a:xfrm>
            <a:off x="2362200" y="5943600"/>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The Fingerprint Sourcebook, National Institute of Justice, 2010.</a:t>
            </a:r>
            <a:endParaRPr sz="800">
              <a:solidFill>
                <a:schemeClr val="dk1"/>
              </a:solidFill>
              <a:latin typeface="Calibri"/>
              <a:ea typeface="Calibri"/>
              <a:cs typeface="Calibri"/>
              <a:sym typeface="Calibri"/>
            </a:endParaRPr>
          </a:p>
        </p:txBody>
      </p:sp>
      <p:sp>
        <p:nvSpPr>
          <p:cNvPr id="9"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17</a:t>
            </a:fld>
            <a:endParaRPr/>
          </a:p>
        </p:txBody>
      </p:sp>
      <p:pic>
        <p:nvPicPr>
          <p:cNvPr id="236" name="Google Shape;236;p23"/>
          <p:cNvPicPr preferRelativeResize="0"/>
          <p:nvPr/>
        </p:nvPicPr>
        <p:blipFill rotWithShape="1">
          <a:blip r:embed="rId3">
            <a:alphaModFix/>
          </a:blip>
          <a:srcRect/>
          <a:stretch/>
        </p:blipFill>
        <p:spPr>
          <a:xfrm>
            <a:off x="2025788" y="2743200"/>
            <a:ext cx="4984612" cy="3023633"/>
          </a:xfrm>
          <a:prstGeom prst="rect">
            <a:avLst/>
          </a:prstGeom>
          <a:noFill/>
          <a:ln>
            <a:noFill/>
          </a:ln>
        </p:spPr>
      </p:pic>
      <p:sp>
        <p:nvSpPr>
          <p:cNvPr id="237" name="Google Shape;237;p2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panose="020F0502020204030204" pitchFamily="34" charset="0"/>
                <a:ea typeface="Calibri"/>
                <a:cs typeface="Calibri" panose="020F0502020204030204" pitchFamily="34" charset="0"/>
                <a:sym typeface="Calibri"/>
              </a:rPr>
              <a:t>Analyse (suite)</a:t>
            </a:r>
            <a:endParaRPr dirty="0">
              <a:latin typeface="Calibri" panose="020F0502020204030204" pitchFamily="34" charset="0"/>
              <a:cs typeface="Calibri" panose="020F0502020204030204" pitchFamily="34" charset="0"/>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38" name="Google Shape;238;p23"/>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39" name="Google Shape;239;p23"/>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Techniques de révélation</a:t>
            </a:r>
            <a:r>
              <a:rPr lang="fr-CA" altLang="en-US" sz="2000" dirty="0">
                <a:latin typeface="Calibri" panose="020F0502020204030204" pitchFamily="34" charset="0"/>
                <a:cs typeface="Calibri" panose="020F0502020204030204" pitchFamily="34" charset="0"/>
              </a:rPr>
              <a:t> : méthode utilisée pour rendre visible une empreinte latente (poudre dactyloscopique, produit chimique, etc</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798255" y="3931900"/>
            <a:ext cx="7395089" cy="646232"/>
          </a:xfrm>
          <a:prstGeom prst="rect">
            <a:avLst/>
          </a:prstGeom>
        </p:spPr>
      </p:pic>
      <p:sp>
        <p:nvSpPr>
          <p:cNvPr id="11"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p:nvPr/>
        </p:nvSpPr>
        <p:spPr>
          <a:xfrm>
            <a:off x="533400" y="1806476"/>
            <a:ext cx="8001000" cy="3416320"/>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dirty="0">
                <a:latin typeface="Calibri" panose="020F0502020204030204" pitchFamily="34" charset="0"/>
                <a:cs typeface="Calibri" panose="020F0502020204030204" pitchFamily="34" charset="0"/>
              </a:rPr>
              <a:t>La révélation des empreintes digitales latentes s'effectue au moyen d'une vaste gamme de techniques optiques, physiques ou chimiques.</a:t>
            </a:r>
          </a:p>
          <a:p>
            <a:pPr marL="0" indent="0">
              <a:buFontTx/>
              <a:buNone/>
            </a:pP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Certains réactifs dactyloscopiques peuvent être utilisés successivement, mais le choix des techniques dépend de facteurs comme le type de résidu présumé, la texture, le type et l'état du substrat, les conditions ambiantes, les expertises judiciaires subséquentes, etc</a:t>
            </a:r>
            <a:r>
              <a:rPr lang="fr-CA" altLang="en-US" sz="2400" dirty="0" smtClean="0">
                <a:latin typeface="Calibri" panose="020F0502020204030204" pitchFamily="34" charset="0"/>
                <a:cs typeface="Calibri" panose="020F0502020204030204" pitchFamily="34" charset="0"/>
              </a:rPr>
              <a:t>.</a:t>
            </a:r>
            <a:r>
              <a:rPr lang="en-CA" sz="2400" dirty="0" smtClean="0">
                <a:solidFill>
                  <a:schemeClr val="dk1"/>
                </a:solidFill>
                <a:latin typeface="Calibri" panose="020F0502020204030204" pitchFamily="34" charset="0"/>
                <a:ea typeface="Calibri"/>
                <a:cs typeface="Calibri" panose="020F0502020204030204" pitchFamily="34" charset="0"/>
                <a:sym typeface="Calibri"/>
              </a:rPr>
              <a:t> </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47" name="Google Shape;247;p24"/>
          <p:cNvSpPr txBox="1"/>
          <p:nvPr/>
        </p:nvSpPr>
        <p:spPr>
          <a:xfrm>
            <a:off x="381000" y="1112838"/>
            <a:ext cx="8229600" cy="2782888"/>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Révélation des empreintes digitales latentes</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p:txBody>
      </p:sp>
      <p:sp>
        <p:nvSpPr>
          <p:cNvPr id="249" name="Google Shape;249;p2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18</a:t>
            </a:fld>
            <a:endParaRPr/>
          </a:p>
        </p:txBody>
      </p:sp>
      <p:sp>
        <p:nvSpPr>
          <p:cNvPr id="250" name="Google Shape;250;p24"/>
          <p:cNvSpPr txBox="1"/>
          <p:nvPr/>
        </p:nvSpPr>
        <p:spPr>
          <a:xfrm>
            <a:off x="5410200" y="6642556"/>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The Fingerprint Sourcebook, National Institute of Justice, 2010.</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2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19</a:t>
            </a:fld>
            <a:endParaRPr/>
          </a:p>
        </p:txBody>
      </p:sp>
      <p:sp>
        <p:nvSpPr>
          <p:cNvPr id="258" name="Google Shape;258;p2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fr-CA" altLang="en-US" sz="2800" dirty="0">
                <a:solidFill>
                  <a:srgbClr val="0000FF"/>
                </a:solidFill>
                <a:latin typeface="Calibri" panose="020F0502020204030204" pitchFamily="34" charset="0"/>
                <a:cs typeface="Calibri" panose="020F0502020204030204" pitchFamily="34" charset="0"/>
              </a:rPr>
              <a:t>Réactifs dactyloscopiques pour surfaces non poreuses</a:t>
            </a:r>
            <a:endParaRPr sz="2800"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59" name="Google Shape;259;p25"/>
          <p:cNvSpPr txBox="1"/>
          <p:nvPr/>
        </p:nvSpPr>
        <p:spPr>
          <a:xfrm>
            <a:off x="533400" y="1806476"/>
            <a:ext cx="8001000" cy="1077218"/>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1800" b="1" dirty="0">
                <a:latin typeface="Calibri" panose="020F0502020204030204" pitchFamily="34" charset="0"/>
                <a:cs typeface="Calibri" panose="020F0502020204030204" pitchFamily="34" charset="0"/>
              </a:rPr>
              <a:t>Poudres dactyloscopiques :</a:t>
            </a:r>
            <a:endParaRPr lang="en-CA" altLang="en-US" sz="1800" b="1"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Application de fines particules qui adhèrent physiquement à la sueur et aux constituants huileux se trouvant dans les empreintes digitales latentes. </a:t>
            </a:r>
          </a:p>
        </p:txBody>
      </p:sp>
      <p:pic>
        <p:nvPicPr>
          <p:cNvPr id="260" name="Google Shape;260;p25" descr="F:\CanFRWG\Images\photos\powder on glass.jpg"/>
          <p:cNvPicPr preferRelativeResize="0"/>
          <p:nvPr/>
        </p:nvPicPr>
        <p:blipFill rotWithShape="1">
          <a:blip r:embed="rId3">
            <a:alphaModFix/>
          </a:blip>
          <a:srcRect/>
          <a:stretch/>
        </p:blipFill>
        <p:spPr>
          <a:xfrm>
            <a:off x="3119506" y="2743200"/>
            <a:ext cx="5262494" cy="3507459"/>
          </a:xfrm>
          <a:prstGeom prst="rect">
            <a:avLst/>
          </a:prstGeom>
          <a:noFill/>
          <a:ln>
            <a:noFill/>
          </a:ln>
        </p:spPr>
      </p:pic>
      <p:sp>
        <p:nvSpPr>
          <p:cNvPr id="262" name="Google Shape;262;p25"/>
          <p:cNvSpPr txBox="1"/>
          <p:nvPr/>
        </p:nvSpPr>
        <p:spPr>
          <a:xfrm>
            <a:off x="533400" y="2743200"/>
            <a:ext cx="2819400" cy="1600438"/>
          </a:xfrm>
          <a:prstGeom prst="rect">
            <a:avLst/>
          </a:prstGeom>
          <a:noFill/>
          <a:ln>
            <a:noFill/>
          </a:ln>
        </p:spPr>
        <p:txBody>
          <a:bodyPr spcFirstLastPara="1" wrap="square" lIns="91425" tIns="45700" rIns="91425" bIns="45700" anchor="t" anchorCtr="0">
            <a:noAutofit/>
          </a:bodyPr>
          <a:lstStyle/>
          <a:p>
            <a:r>
              <a:rPr lang="fr-CA" altLang="en-US" sz="1800" dirty="0">
                <a:latin typeface="Calibri" panose="020F0502020204030204" pitchFamily="34" charset="0"/>
                <a:cs typeface="Calibri" panose="020F0502020204030204" pitchFamily="34" charset="0"/>
              </a:rPr>
              <a:t>Le choix de la poudre dépend de la qualité adhésive et du contraste avec le substrat</a:t>
            </a:r>
            <a:r>
              <a:rPr lang="fr-CA" altLang="en-US" sz="1800" dirty="0" smtClean="0">
                <a:latin typeface="Calibri" panose="020F0502020204030204" pitchFamily="34" charset="0"/>
                <a:cs typeface="Calibri" panose="020F0502020204030204" pitchFamily="34" charset="0"/>
              </a:rPr>
              <a:t>.</a:t>
            </a:r>
            <a:endParaRPr lang="en-CA" altLang="en-US" sz="1800" dirty="0">
              <a:latin typeface="Calibri" panose="020F0502020204030204" pitchFamily="34" charset="0"/>
              <a:cs typeface="Calibri" panose="020F0502020204030204" pitchFamily="34" charset="0"/>
            </a:endParaRPr>
          </a:p>
        </p:txBody>
      </p:sp>
      <p:sp>
        <p:nvSpPr>
          <p:cNvPr id="10"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11" name="TextBox 3"/>
          <p:cNvSpPr txBox="1">
            <a:spLocks noChangeArrowheads="1"/>
          </p:cNvSpPr>
          <p:nvPr/>
        </p:nvSpPr>
        <p:spPr bwMode="auto">
          <a:xfrm>
            <a:off x="4244215" y="6250659"/>
            <a:ext cx="3013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sz="800">
                <a:latin typeface="Calibri" panose="020F0502020204030204" pitchFamily="34" charset="0"/>
              </a:rPr>
              <a:t>Image: Service de police d’Edmonton, Service de l’identité judiciaire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1" name="Google Shape;61;p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a:t>
            </a:fld>
            <a:endParaRPr/>
          </a:p>
        </p:txBody>
      </p:sp>
      <p:graphicFrame>
        <p:nvGraphicFramePr>
          <p:cNvPr id="3" name="Table 2"/>
          <p:cNvGraphicFramePr>
            <a:graphicFrameLocks noGrp="1"/>
          </p:cNvGraphicFramePr>
          <p:nvPr>
            <p:extLst>
              <p:ext uri="{D42A27DB-BD31-4B8C-83A1-F6EECF244321}">
                <p14:modId xmlns:p14="http://schemas.microsoft.com/office/powerpoint/2010/main" val="968360471"/>
              </p:ext>
            </p:extLst>
          </p:nvPr>
        </p:nvGraphicFramePr>
        <p:xfrm>
          <a:off x="457200" y="1202055"/>
          <a:ext cx="8532563" cy="4942840"/>
        </p:xfrm>
        <a:graphic>
          <a:graphicData uri="http://schemas.openxmlformats.org/drawingml/2006/table">
            <a:tbl>
              <a:tblPr firstRow="1" bandRow="1">
                <a:tableStyleId>{417DCF8F-BE94-46DF-8E6C-2479238B2BDC}</a:tableStyleId>
              </a:tblPr>
              <a:tblGrid>
                <a:gridCol w="874271">
                  <a:extLst>
                    <a:ext uri="{9D8B030D-6E8A-4147-A177-3AD203B41FA5}">
                      <a16:colId xmlns:a16="http://schemas.microsoft.com/office/drawing/2014/main" val="3714045093"/>
                    </a:ext>
                  </a:extLst>
                </a:gridCol>
                <a:gridCol w="6016584">
                  <a:extLst>
                    <a:ext uri="{9D8B030D-6E8A-4147-A177-3AD203B41FA5}">
                      <a16:colId xmlns:a16="http://schemas.microsoft.com/office/drawing/2014/main" val="1979973182"/>
                    </a:ext>
                  </a:extLst>
                </a:gridCol>
                <a:gridCol w="1641708">
                  <a:extLst>
                    <a:ext uri="{9D8B030D-6E8A-4147-A177-3AD203B41FA5}">
                      <a16:colId xmlns:a16="http://schemas.microsoft.com/office/drawing/2014/main" val="2272415303"/>
                    </a:ext>
                  </a:extLst>
                </a:gridCol>
              </a:tblGrid>
              <a:tr h="370840">
                <a:tc>
                  <a:txBody>
                    <a:bodyPr/>
                    <a:lstStyle/>
                    <a:p>
                      <a:r>
                        <a:rPr lang="en-CA" sz="1200" dirty="0" err="1" smtClean="0"/>
                        <a:t>Couleur</a:t>
                      </a:r>
                      <a:endParaRPr lang="en-CA" sz="1200" dirty="0"/>
                    </a:p>
                  </a:txBody>
                  <a:tcPr/>
                </a:tc>
                <a:tc>
                  <a:txBody>
                    <a:bodyPr/>
                    <a:lstStyle/>
                    <a:p>
                      <a:r>
                        <a:rPr lang="en-CA" sz="1200" dirty="0" smtClean="0"/>
                        <a:t>L</a:t>
                      </a:r>
                      <a:r>
                        <a:rPr lang="fr-CA" sz="1200" dirty="0" err="1" smtClean="0"/>
                        <a:t>égende</a:t>
                      </a:r>
                      <a:endParaRPr lang="en-CA" sz="1200" dirty="0"/>
                    </a:p>
                  </a:txBody>
                  <a:tcPr/>
                </a:tc>
                <a:tc>
                  <a:txBody>
                    <a:bodyPr/>
                    <a:lstStyle/>
                    <a:p>
                      <a:r>
                        <a:rPr lang="fr-CA" sz="1200" dirty="0" smtClean="0"/>
                        <a:t>N⁰ des diapositives</a:t>
                      </a:r>
                      <a:endParaRPr lang="en-CA" sz="1200" dirty="0"/>
                    </a:p>
                  </a:txBody>
                  <a:tcPr/>
                </a:tc>
                <a:extLst>
                  <a:ext uri="{0D108BD9-81ED-4DB2-BD59-A6C34878D82A}">
                    <a16:rowId xmlns:a16="http://schemas.microsoft.com/office/drawing/2014/main" val="1877455628"/>
                  </a:ext>
                </a:extLst>
              </a:tr>
              <a:tr h="370840">
                <a:tc>
                  <a:txBody>
                    <a:bodyPr/>
                    <a:lstStyle/>
                    <a:p>
                      <a:r>
                        <a:rPr lang="fr-CA" sz="1200" dirty="0" smtClean="0"/>
                        <a:t>Vert</a:t>
                      </a:r>
                      <a:endParaRPr lang="en-CA" sz="1200" dirty="0"/>
                    </a:p>
                  </a:txBody>
                  <a:tcPr/>
                </a:tc>
                <a:tc>
                  <a:txBody>
                    <a:bodyPr/>
                    <a:lstStyle/>
                    <a:p>
                      <a:r>
                        <a:rPr lang="fr-CA" sz="1200" b="1" u="sng" dirty="0" smtClean="0"/>
                        <a:t>Diapos obligatoires</a:t>
                      </a:r>
                      <a:r>
                        <a:rPr lang="fr-CA" sz="1200" b="1" u="none" dirty="0" smtClean="0"/>
                        <a:t> </a:t>
                      </a:r>
                      <a:r>
                        <a:rPr lang="fr-CA" sz="1200" u="none" dirty="0" smtClean="0"/>
                        <a:t>qui constituent un élément essential du témoignage d</a:t>
                      </a:r>
                      <a:r>
                        <a:rPr lang="en-CA" sz="1200" u="none" dirty="0" smtClean="0"/>
                        <a:t>’expert.</a:t>
                      </a:r>
                      <a:endParaRPr lang="en-CA" sz="1200" u="sng" dirty="0"/>
                    </a:p>
                  </a:txBody>
                  <a:tcPr/>
                </a:tc>
                <a:tc>
                  <a:txBody>
                    <a:bodyPr/>
                    <a:lstStyle/>
                    <a:p>
                      <a:r>
                        <a:rPr lang="en-CA" sz="1200" dirty="0" smtClean="0"/>
                        <a:t>3-5, 9-18, 31-33, 35-36, 43, 45-46, 53-55.</a:t>
                      </a:r>
                      <a:endParaRPr lang="en-CA" sz="1200" dirty="0"/>
                    </a:p>
                  </a:txBody>
                  <a:tcPr/>
                </a:tc>
                <a:extLst>
                  <a:ext uri="{0D108BD9-81ED-4DB2-BD59-A6C34878D82A}">
                    <a16:rowId xmlns:a16="http://schemas.microsoft.com/office/drawing/2014/main" val="775535517"/>
                  </a:ext>
                </a:extLst>
              </a:tr>
              <a:tr h="370840">
                <a:tc>
                  <a:txBody>
                    <a:bodyPr/>
                    <a:lstStyle/>
                    <a:p>
                      <a:r>
                        <a:rPr lang="fr-CA" sz="1200" dirty="0" smtClean="0"/>
                        <a:t>Jaune</a:t>
                      </a:r>
                      <a:endParaRPr lang="en-CA" sz="1200" dirty="0"/>
                    </a:p>
                  </a:txBody>
                  <a:tcPr/>
                </a:tc>
                <a:tc>
                  <a:txBody>
                    <a:bodyPr/>
                    <a:lstStyle/>
                    <a:p>
                      <a:r>
                        <a:rPr lang="en-CA" sz="1200" b="1" u="sng" dirty="0" err="1" smtClean="0"/>
                        <a:t>Diapo</a:t>
                      </a:r>
                      <a:r>
                        <a:rPr lang="en-CA" sz="1200" b="1" u="sng" baseline="0" dirty="0" smtClean="0"/>
                        <a:t> </a:t>
                      </a:r>
                      <a:r>
                        <a:rPr lang="fr-CA" altLang="en-US" sz="1200" b="1" u="sng" dirty="0" smtClean="0">
                          <a:latin typeface="Calibri" panose="020F0502020204030204" pitchFamily="34" charset="0"/>
                          <a:cs typeface="Calibri" panose="020F0502020204030204" pitchFamily="34" charset="0"/>
                        </a:rPr>
                        <a:t>à choisir parmi un groupe</a:t>
                      </a:r>
                      <a:r>
                        <a:rPr lang="fr-CA" altLang="en-US" sz="1200" b="0" u="none" dirty="0" smtClean="0">
                          <a:latin typeface="Calibri" panose="020F0502020204030204" pitchFamily="34" charset="0"/>
                          <a:cs typeface="Calibri" panose="020F0502020204030204" pitchFamily="34" charset="0"/>
                        </a:rPr>
                        <a:t> qui concerne directement votre affaire.</a:t>
                      </a:r>
                    </a:p>
                    <a:p>
                      <a:r>
                        <a:rPr lang="fr-CA" sz="1200" b="0" u="none" dirty="0" smtClean="0">
                          <a:latin typeface="Calibri" panose="020F0502020204030204" pitchFamily="34" charset="0"/>
                          <a:cs typeface="Calibri" panose="020F0502020204030204" pitchFamily="34" charset="0"/>
                        </a:rPr>
                        <a:t>Par exemple :</a:t>
                      </a:r>
                    </a:p>
                    <a:p>
                      <a:r>
                        <a:rPr lang="fr-CA" sz="1200" b="0" u="none" dirty="0" smtClean="0">
                          <a:latin typeface="Calibri" panose="020F0502020204030204" pitchFamily="34" charset="0"/>
                          <a:cs typeface="Calibri" panose="020F0502020204030204" pitchFamily="34" charset="0"/>
                        </a:rPr>
                        <a:t>- Pour une faire comprenant des empreintes digitales latentes (n⁰ 6 parmi les diapos 6 </a:t>
                      </a:r>
                      <a:r>
                        <a:rPr lang="fr-CA" altLang="en-US" sz="1200" dirty="0" smtClean="0">
                          <a:latin typeface="Calibri" panose="020F0502020204030204" pitchFamily="34" charset="0"/>
                          <a:cs typeface="Calibri" panose="020F0502020204030204" pitchFamily="34" charset="0"/>
                        </a:rPr>
                        <a:t>à 8)</a:t>
                      </a:r>
                    </a:p>
                    <a:p>
                      <a:r>
                        <a:rPr lang="fr-CA" sz="1200" b="0" u="none" dirty="0" smtClean="0">
                          <a:latin typeface="Calibri" panose="020F0502020204030204" pitchFamily="34" charset="0"/>
                          <a:cs typeface="Calibri" panose="020F0502020204030204" pitchFamily="34" charset="0"/>
                        </a:rPr>
                        <a:t>- Pour les organismes qui utilisent le tracé de cr</a:t>
                      </a:r>
                      <a:r>
                        <a:rPr lang="fr-CA" altLang="en-US" sz="1200" dirty="0" smtClean="0">
                          <a:latin typeface="Calibri" panose="020F0502020204030204" pitchFamily="34" charset="0"/>
                          <a:cs typeface="Calibri" panose="020F0502020204030204" pitchFamily="34" charset="0"/>
                        </a:rPr>
                        <a:t>êtes dans leurs tableaux dactyloscopiques comparatifs (n⁰ 41 parmi les diapos 40 et 41)</a:t>
                      </a:r>
                    </a:p>
                    <a:p>
                      <a:r>
                        <a:rPr lang="fr-CA" sz="1200" b="0" u="none" dirty="0" smtClean="0">
                          <a:latin typeface="Calibri" panose="020F0502020204030204" pitchFamily="34" charset="0"/>
                          <a:cs typeface="Calibri" panose="020F0502020204030204" pitchFamily="34" charset="0"/>
                        </a:rPr>
                        <a:t>- Lorsque</a:t>
                      </a:r>
                      <a:r>
                        <a:rPr lang="fr-CA" sz="1200" b="0" u="none" baseline="0" dirty="0" smtClean="0">
                          <a:latin typeface="Calibri" panose="020F0502020204030204" pitchFamily="34" charset="0"/>
                          <a:cs typeface="Calibri" panose="020F0502020204030204" pitchFamily="34" charset="0"/>
                        </a:rPr>
                        <a:t> du cyanoacrylate a été utilisé pour révéler l’empreinte latente </a:t>
                      </a:r>
                      <a:r>
                        <a:rPr lang="fr-CA" sz="1200" b="0" u="none" dirty="0" smtClean="0">
                          <a:latin typeface="Calibri" panose="020F0502020204030204" pitchFamily="34" charset="0"/>
                          <a:cs typeface="Calibri" panose="020F0502020204030204" pitchFamily="34" charset="0"/>
                        </a:rPr>
                        <a:t>(n⁰ 20 parmi</a:t>
                      </a:r>
                      <a:r>
                        <a:rPr lang="fr-CA" sz="1200" b="0" u="none" baseline="0" dirty="0" smtClean="0">
                          <a:latin typeface="Calibri" panose="020F0502020204030204" pitchFamily="34" charset="0"/>
                          <a:cs typeface="Calibri" panose="020F0502020204030204" pitchFamily="34" charset="0"/>
                        </a:rPr>
                        <a:t> les diapos 19 </a:t>
                      </a:r>
                      <a:r>
                        <a:rPr lang="fr-CA" altLang="en-US" sz="1200" dirty="0" smtClean="0">
                          <a:latin typeface="Calibri" panose="020F0502020204030204" pitchFamily="34" charset="0"/>
                          <a:cs typeface="Calibri" panose="020F0502020204030204" pitchFamily="34" charset="0"/>
                        </a:rPr>
                        <a:t>à 29)</a:t>
                      </a:r>
                      <a:endParaRPr lang="en-CA" sz="1200" b="0" u="none" dirty="0"/>
                    </a:p>
                  </a:txBody>
                  <a:tcPr/>
                </a:tc>
                <a:tc>
                  <a:txBody>
                    <a:bodyPr/>
                    <a:lstStyle/>
                    <a:p>
                      <a:r>
                        <a:rPr lang="fr-CA" sz="1200" dirty="0" smtClean="0"/>
                        <a:t>6-8, 19-29, 34, 40-42, 44.</a:t>
                      </a:r>
                      <a:endParaRPr lang="en-CA" sz="1200" dirty="0"/>
                    </a:p>
                  </a:txBody>
                  <a:tcPr/>
                </a:tc>
                <a:extLst>
                  <a:ext uri="{0D108BD9-81ED-4DB2-BD59-A6C34878D82A}">
                    <a16:rowId xmlns:a16="http://schemas.microsoft.com/office/drawing/2014/main" val="3854545196"/>
                  </a:ext>
                </a:extLst>
              </a:tr>
              <a:tr h="370840">
                <a:tc>
                  <a:txBody>
                    <a:bodyPr/>
                    <a:lstStyle/>
                    <a:p>
                      <a:r>
                        <a:rPr lang="fr-CA" sz="1200" dirty="0" smtClean="0"/>
                        <a:t>Rouge</a:t>
                      </a:r>
                      <a:endParaRPr lang="en-CA" sz="1200" dirty="0"/>
                    </a:p>
                  </a:txBody>
                  <a:tcPr/>
                </a:tc>
                <a:tc>
                  <a:txBody>
                    <a:bodyPr/>
                    <a:lstStyle/>
                    <a:p>
                      <a:r>
                        <a:rPr lang="fr-CA" sz="1200" b="1" u="sng" dirty="0" smtClean="0"/>
                        <a:t>Diapos facultatives</a:t>
                      </a:r>
                      <a:r>
                        <a:rPr lang="fr-CA" sz="1200" b="0" u="none" dirty="0" smtClean="0"/>
                        <a:t> qui </a:t>
                      </a:r>
                      <a:r>
                        <a:rPr lang="fr-CA" sz="1200" b="0" i="1" u="none" dirty="0" smtClean="0"/>
                        <a:t>en principe</a:t>
                      </a:r>
                      <a:r>
                        <a:rPr lang="fr-CA" sz="1200" b="0" i="0" u="none" dirty="0" smtClean="0"/>
                        <a:t> ne sont pas incluses, sauf </a:t>
                      </a:r>
                      <a:r>
                        <a:rPr lang="fr-CA" altLang="en-US" sz="1200" dirty="0" smtClean="0">
                          <a:latin typeface="Calibri" panose="020F0502020204030204" pitchFamily="34" charset="0"/>
                          <a:cs typeface="Calibri" panose="020F0502020204030204" pitchFamily="34" charset="0"/>
                        </a:rPr>
                        <a:t>à condition que celui-ci et le dactyloscopiste les aient passées en revue</a:t>
                      </a:r>
                      <a:r>
                        <a:rPr lang="fr-CA" altLang="en-US" sz="1200" baseline="0" dirty="0" smtClean="0">
                          <a:latin typeface="Calibri" panose="020F0502020204030204" pitchFamily="34" charset="0"/>
                          <a:cs typeface="Calibri" panose="020F0502020204030204" pitchFamily="34" charset="0"/>
                        </a:rPr>
                        <a:t> pour déterminer si elles sont</a:t>
                      </a:r>
                      <a:r>
                        <a:rPr lang="fr-CA" altLang="en-US" sz="1200" i="1" baseline="0" dirty="0" smtClean="0">
                          <a:latin typeface="Calibri" panose="020F0502020204030204" pitchFamily="34" charset="0"/>
                          <a:cs typeface="Calibri" panose="020F0502020204030204" pitchFamily="34" charset="0"/>
                        </a:rPr>
                        <a:t> pertinentes </a:t>
                      </a:r>
                      <a:r>
                        <a:rPr lang="fr-CA" altLang="en-US" sz="1200" i="0" baseline="0" dirty="0" smtClean="0">
                          <a:latin typeface="Calibri" panose="020F0502020204030204" pitchFamily="34" charset="0"/>
                          <a:cs typeface="Calibri" panose="020F0502020204030204" pitchFamily="34" charset="0"/>
                        </a:rPr>
                        <a:t>et </a:t>
                      </a:r>
                      <a:r>
                        <a:rPr lang="fr-CA" altLang="en-US" sz="1200" i="1" baseline="0" dirty="0" smtClean="0">
                          <a:latin typeface="Calibri" panose="020F0502020204030204" pitchFamily="34" charset="0"/>
                          <a:cs typeface="Calibri" panose="020F0502020204030204" pitchFamily="34" charset="0"/>
                        </a:rPr>
                        <a:t>admissibles.</a:t>
                      </a:r>
                    </a:p>
                    <a:p>
                      <a:r>
                        <a:rPr lang="fr-CA" sz="1200" b="0" i="0" u="none" baseline="0" dirty="0" smtClean="0">
                          <a:latin typeface="Calibri" panose="020F0502020204030204" pitchFamily="34" charset="0"/>
                          <a:cs typeface="Calibri" panose="020F0502020204030204" pitchFamily="34" charset="0"/>
                        </a:rPr>
                        <a:t>- Les réactifs sanguins ne réagissent-ils qu’au sang humain</a:t>
                      </a:r>
                      <a:r>
                        <a:rPr lang="en-CA" sz="1200" b="0" i="0" u="none" baseline="0" dirty="0" smtClean="0">
                          <a:latin typeface="Calibri" panose="020F0502020204030204" pitchFamily="34" charset="0"/>
                          <a:cs typeface="Calibri" panose="020F0502020204030204" pitchFamily="34" charset="0"/>
                        </a:rPr>
                        <a:t>?</a:t>
                      </a:r>
                      <a:r>
                        <a:rPr lang="fr-CA" sz="1200" b="0" i="0" u="none" baseline="0" dirty="0" smtClean="0">
                          <a:latin typeface="Calibri" panose="020F0502020204030204" pitchFamily="34" charset="0"/>
                          <a:cs typeface="Calibri" panose="020F0502020204030204" pitchFamily="34" charset="0"/>
                        </a:rPr>
                        <a:t> (n⁰ 30)</a:t>
                      </a:r>
                    </a:p>
                    <a:p>
                      <a:r>
                        <a:rPr lang="fr-CA" sz="1200" b="0" i="0" u="none" baseline="0" dirty="0" smtClean="0">
                          <a:latin typeface="Calibri"/>
                          <a:cs typeface="Calibri"/>
                        </a:rPr>
                        <a:t>- Lorsque le SAID est utilisé dans une affaire (n⁰ 37 et peut-</a:t>
                      </a:r>
                      <a:r>
                        <a:rPr lang="fr-CA" altLang="en-US" sz="1200" dirty="0" smtClean="0">
                          <a:latin typeface="Calibri" panose="020F0502020204030204" pitchFamily="34" charset="0"/>
                          <a:cs typeface="Calibri" panose="020F0502020204030204" pitchFamily="34" charset="0"/>
                        </a:rPr>
                        <a:t>être</a:t>
                      </a:r>
                      <a:r>
                        <a:rPr lang="fr-CA" altLang="en-US" sz="1200" baseline="0" dirty="0" smtClean="0">
                          <a:latin typeface="Calibri" panose="020F0502020204030204" pitchFamily="34" charset="0"/>
                          <a:cs typeface="Calibri" panose="020F0502020204030204" pitchFamily="34" charset="0"/>
                        </a:rPr>
                        <a:t> n⁰ 38 parmi diapos 37 </a:t>
                      </a:r>
                      <a:r>
                        <a:rPr lang="fr-CA" altLang="en-US" sz="1200" dirty="0" smtClean="0">
                          <a:latin typeface="Calibri" panose="020F0502020204030204" pitchFamily="34" charset="0"/>
                          <a:cs typeface="Calibri" panose="020F0502020204030204" pitchFamily="34" charset="0"/>
                        </a:rPr>
                        <a:t>à 39)</a:t>
                      </a:r>
                    </a:p>
                    <a:p>
                      <a:r>
                        <a:rPr lang="fr-CA" sz="1200" b="0" i="0" u="none" baseline="0" dirty="0" smtClean="0">
                          <a:latin typeface="Calibri" panose="020F0502020204030204" pitchFamily="34" charset="0"/>
                          <a:cs typeface="Calibri" panose="020F0502020204030204" pitchFamily="34" charset="0"/>
                        </a:rPr>
                        <a:t>- Âge de l’empreinte (n⁰ 47)</a:t>
                      </a:r>
                    </a:p>
                    <a:p>
                      <a:r>
                        <a:rPr lang="fr-CA" sz="1200" b="0" i="0" u="none" baseline="0" dirty="0" smtClean="0">
                          <a:latin typeface="Calibri" panose="020F0502020204030204" pitchFamily="34" charset="0"/>
                          <a:cs typeface="Calibri" panose="020F0502020204030204" pitchFamily="34" charset="0"/>
                        </a:rPr>
                        <a:t>- Nombre de points requis (n⁰ 48)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200" b="0" i="0" u="none" baseline="0" dirty="0" smtClean="0">
                          <a:latin typeface="Calibri" panose="020F0502020204030204" pitchFamily="34" charset="0"/>
                          <a:cs typeface="Calibri" panose="020F0502020204030204" pitchFamily="34" charset="0"/>
                        </a:rPr>
                        <a:t>- Probabilité que deux personnes aient les m</a:t>
                      </a:r>
                      <a:r>
                        <a:rPr lang="fr-CA" altLang="en-US" sz="1200" dirty="0" smtClean="0">
                          <a:latin typeface="Calibri" panose="020F0502020204030204" pitchFamily="34" charset="0"/>
                          <a:cs typeface="Calibri" panose="020F0502020204030204" pitchFamily="34" charset="0"/>
                        </a:rPr>
                        <a:t>êmes empreintes (n⁰ 49)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200" b="0" i="0" u="none" baseline="0" dirty="0" smtClean="0">
                          <a:latin typeface="Calibri" panose="020F0502020204030204" pitchFamily="34" charset="0"/>
                          <a:cs typeface="Calibri" panose="020F0502020204030204" pitchFamily="34" charset="0"/>
                        </a:rPr>
                        <a:t>- Quels types d’erreurs peuvent survenir dans votre discipline? (n⁰ 50)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200" b="0" i="0" u="none" baseline="0" dirty="0" smtClean="0">
                          <a:latin typeface="Calibri" panose="020F0502020204030204" pitchFamily="34" charset="0"/>
                          <a:cs typeface="Calibri" panose="020F0502020204030204" pitchFamily="34" charset="0"/>
                        </a:rPr>
                        <a:t>- Des erreurs sont-elles déj</a:t>
                      </a:r>
                      <a:r>
                        <a:rPr lang="fr-CA" altLang="en-US" sz="1200" dirty="0" smtClean="0">
                          <a:latin typeface="Calibri" panose="020F0502020204030204" pitchFamily="34" charset="0"/>
                          <a:cs typeface="Calibri" panose="020F0502020204030204" pitchFamily="34" charset="0"/>
                        </a:rPr>
                        <a:t>à survenues</a:t>
                      </a:r>
                      <a:r>
                        <a:rPr lang="fr-CA" altLang="en-US" sz="1200" baseline="0" dirty="0" smtClean="0">
                          <a:latin typeface="Calibri" panose="020F0502020204030204" pitchFamily="34" charset="0"/>
                          <a:cs typeface="Calibri" panose="020F0502020204030204" pitchFamily="34" charset="0"/>
                        </a:rPr>
                        <a:t> dans votre discipline? (n⁰ 51)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200" b="0" i="0" u="none" baseline="0" dirty="0" smtClean="0">
                          <a:latin typeface="Calibri" panose="020F0502020204030204" pitchFamily="34" charset="0"/>
                          <a:cs typeface="Calibri" panose="020F0502020204030204" pitchFamily="34" charset="0"/>
                        </a:rPr>
                        <a:t>- Avez-vous connaissance d’erreurs ayant soulevé la controverse? (n⁰ 52)</a:t>
                      </a:r>
                    </a:p>
                  </a:txBody>
                  <a:tcPr/>
                </a:tc>
                <a:tc>
                  <a:txBody>
                    <a:bodyPr/>
                    <a:lstStyle/>
                    <a:p>
                      <a:r>
                        <a:rPr lang="fr-CA" sz="1200" dirty="0" smtClean="0"/>
                        <a:t>30, 37-39, 47-52.</a:t>
                      </a:r>
                      <a:endParaRPr lang="en-CA" sz="1200" dirty="0"/>
                    </a:p>
                  </a:txBody>
                  <a:tcPr/>
                </a:tc>
                <a:extLst>
                  <a:ext uri="{0D108BD9-81ED-4DB2-BD59-A6C34878D82A}">
                    <a16:rowId xmlns:a16="http://schemas.microsoft.com/office/drawing/2014/main" val="2819625063"/>
                  </a:ext>
                </a:extLst>
              </a:tr>
              <a:tr h="370840">
                <a:tc gridSpan="3">
                  <a:txBody>
                    <a:bodyPr/>
                    <a:lstStyle/>
                    <a:p>
                      <a:r>
                        <a:rPr lang="fr-CA" sz="1200" b="1" dirty="0" smtClean="0"/>
                        <a:t>Consultez le guide sur le répertoire de diapositives.</a:t>
                      </a:r>
                    </a:p>
                    <a:p>
                      <a:r>
                        <a:rPr lang="fr-CA" sz="1200" b="1" dirty="0" smtClean="0"/>
                        <a:t>Fournissez au minist</a:t>
                      </a:r>
                      <a:r>
                        <a:rPr lang="fr-CA" altLang="en-US" sz="1200" b="1" dirty="0" smtClean="0">
                          <a:latin typeface="Calibri" panose="020F0502020204030204" pitchFamily="34" charset="0"/>
                          <a:cs typeface="Calibri" panose="020F0502020204030204" pitchFamily="34" charset="0"/>
                        </a:rPr>
                        <a:t>ère public la feuille</a:t>
                      </a:r>
                      <a:r>
                        <a:rPr lang="fr-CA" altLang="en-US" sz="1200" b="1" baseline="0" dirty="0" smtClean="0">
                          <a:latin typeface="Calibri" panose="020F0502020204030204" pitchFamily="34" charset="0"/>
                          <a:cs typeface="Calibri" panose="020F0502020204030204" pitchFamily="34" charset="0"/>
                        </a:rPr>
                        <a:t> de route sur l’acceptation par les tribunaux des témoignages d’expert en </a:t>
                      </a:r>
                      <a:r>
                        <a:rPr lang="fr-CA" altLang="en-US" sz="1200" b="1" baseline="0" dirty="0" err="1" smtClean="0">
                          <a:latin typeface="Calibri" panose="020F0502020204030204" pitchFamily="34" charset="0"/>
                          <a:cs typeface="Calibri" panose="020F0502020204030204" pitchFamily="34" charset="0"/>
                        </a:rPr>
                        <a:t>matiére</a:t>
                      </a:r>
                      <a:r>
                        <a:rPr lang="fr-CA" altLang="en-US" sz="1200" b="1" baseline="0" dirty="0" smtClean="0">
                          <a:latin typeface="Calibri" panose="020F0502020204030204" pitchFamily="34" charset="0"/>
                          <a:cs typeface="Calibri" panose="020F0502020204030204" pitchFamily="34" charset="0"/>
                        </a:rPr>
                        <a:t> d’empreintes digitales.</a:t>
                      </a:r>
                      <a:endParaRPr lang="en-CA" sz="1200" b="1"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176531835"/>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26" y="158077"/>
            <a:ext cx="952885" cy="914770"/>
          </a:xfrm>
          <a:prstGeom prst="rect">
            <a:avLst/>
          </a:prstGeom>
        </p:spPr>
      </p:pic>
    </p:spTree>
    <p:extLst>
      <p:ext uri="{BB962C8B-B14F-4D97-AF65-F5344CB8AC3E}">
        <p14:creationId xmlns:p14="http://schemas.microsoft.com/office/powerpoint/2010/main" val="942147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20</a:t>
            </a:fld>
            <a:endParaRPr dirty="0"/>
          </a:p>
        </p:txBody>
      </p:sp>
      <p:sp>
        <p:nvSpPr>
          <p:cNvPr id="270" name="Google Shape;270;p2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fr-FR" altLang="en-US" sz="2800" dirty="0">
                <a:solidFill>
                  <a:srgbClr val="0000FF"/>
                </a:solidFill>
                <a:latin typeface="Calibri" panose="020F0502020204030204" pitchFamily="34" charset="0"/>
                <a:cs typeface="Calibri" panose="020F0502020204030204" pitchFamily="34" charset="0"/>
              </a:rPr>
              <a:t>Réactifs dactyloscopiques pour surfaces non </a:t>
            </a:r>
            <a:r>
              <a:rPr lang="fr-FR" altLang="en-US" sz="2800" dirty="0" smtClean="0">
                <a:solidFill>
                  <a:srgbClr val="0000FF"/>
                </a:solidFill>
                <a:latin typeface="Calibri" panose="020F0502020204030204" pitchFamily="34" charset="0"/>
                <a:cs typeface="Calibri" panose="020F0502020204030204" pitchFamily="34" charset="0"/>
              </a:rPr>
              <a:t>poreuses</a:t>
            </a:r>
            <a:endParaRPr sz="28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271" name="Google Shape;271;p26"/>
          <p:cNvSpPr txBox="1"/>
          <p:nvPr/>
        </p:nvSpPr>
        <p:spPr>
          <a:xfrm>
            <a:off x="533400" y="1806476"/>
            <a:ext cx="8001000" cy="1384995"/>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1800" b="1" dirty="0">
                <a:latin typeface="Calibri" panose="020F0502020204030204" pitchFamily="34" charset="0"/>
                <a:cs typeface="Calibri" panose="020F0502020204030204" pitchFamily="34" charset="0"/>
              </a:rPr>
              <a:t>Vapeurs de cyanoacrylate :</a:t>
            </a: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Les vapeurs de cyanoacrylate (CA) se fixent aux constituants du dépôt laissé par le doigt, et forment une couche blanche sur les crêtes, qui peut être intensifiée à l'aide de poudres ou de colorants fluorescents</a:t>
            </a:r>
            <a:r>
              <a:rPr lang="fr-CA" altLang="en-US" sz="1800" dirty="0" smtClean="0">
                <a:latin typeface="Calibri" panose="020F0502020204030204" pitchFamily="34" charset="0"/>
                <a:cs typeface="Calibri" panose="020F0502020204030204" pitchFamily="34" charset="0"/>
              </a:rPr>
              <a:t>.</a:t>
            </a:r>
            <a:endParaRPr lang="en-CA" altLang="en-US" sz="1800" dirty="0">
              <a:latin typeface="Calibri" panose="020F0502020204030204" pitchFamily="34" charset="0"/>
              <a:cs typeface="Calibri" panose="020F0502020204030204" pitchFamily="34" charset="0"/>
            </a:endParaRPr>
          </a:p>
        </p:txBody>
      </p:sp>
      <p:pic>
        <p:nvPicPr>
          <p:cNvPr id="272" name="Google Shape;272;p26"/>
          <p:cNvPicPr preferRelativeResize="0"/>
          <p:nvPr/>
        </p:nvPicPr>
        <p:blipFill rotWithShape="1">
          <a:blip r:embed="rId3">
            <a:alphaModFix/>
          </a:blip>
          <a:srcRect l="31224" t="7007" b="11040"/>
          <a:stretch/>
        </p:blipFill>
        <p:spPr>
          <a:xfrm>
            <a:off x="6248400" y="3352800"/>
            <a:ext cx="2237541" cy="2743200"/>
          </a:xfrm>
          <a:prstGeom prst="rect">
            <a:avLst/>
          </a:prstGeom>
          <a:noFill/>
          <a:ln>
            <a:noFill/>
          </a:ln>
        </p:spPr>
      </p:pic>
      <p:pic>
        <p:nvPicPr>
          <p:cNvPr id="273" name="Google Shape;273;p26"/>
          <p:cNvPicPr preferRelativeResize="0"/>
          <p:nvPr/>
        </p:nvPicPr>
        <p:blipFill rotWithShape="1">
          <a:blip r:embed="rId4">
            <a:alphaModFix/>
          </a:blip>
          <a:srcRect t="4646" b="5264"/>
          <a:stretch/>
        </p:blipFill>
        <p:spPr>
          <a:xfrm>
            <a:off x="762000" y="3352800"/>
            <a:ext cx="1812091" cy="2438400"/>
          </a:xfrm>
          <a:prstGeom prst="rect">
            <a:avLst/>
          </a:prstGeom>
          <a:noFill/>
          <a:ln>
            <a:noFill/>
          </a:ln>
        </p:spPr>
      </p:pic>
      <p:pic>
        <p:nvPicPr>
          <p:cNvPr id="274" name="Google Shape;274;p26" descr="Slide#6 - 3"/>
          <p:cNvPicPr preferRelativeResize="0"/>
          <p:nvPr/>
        </p:nvPicPr>
        <p:blipFill rotWithShape="1">
          <a:blip r:embed="rId5">
            <a:alphaModFix/>
          </a:blip>
          <a:srcRect l="5107" t="4347" r="2061" b="5653"/>
          <a:stretch/>
        </p:blipFill>
        <p:spPr>
          <a:xfrm>
            <a:off x="3352800" y="3352800"/>
            <a:ext cx="2057400" cy="2743200"/>
          </a:xfrm>
          <a:prstGeom prst="rect">
            <a:avLst/>
          </a:prstGeom>
          <a:noFill/>
          <a:ln>
            <a:noFill/>
          </a:ln>
        </p:spPr>
      </p:pic>
      <p:sp>
        <p:nvSpPr>
          <p:cNvPr id="275" name="Google Shape;275;p26"/>
          <p:cNvSpPr txBox="1"/>
          <p:nvPr/>
        </p:nvSpPr>
        <p:spPr>
          <a:xfrm>
            <a:off x="762001" y="3096220"/>
            <a:ext cx="181209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200" dirty="0">
                <a:solidFill>
                  <a:schemeClr val="dk1"/>
                </a:solidFill>
                <a:latin typeface="Calibri"/>
                <a:ea typeface="Calibri"/>
                <a:cs typeface="Calibri"/>
                <a:sym typeface="Calibri"/>
              </a:rPr>
              <a:t>CA </a:t>
            </a:r>
            <a:r>
              <a:rPr lang="en-CA" sz="1200" dirty="0" smtClean="0">
                <a:solidFill>
                  <a:schemeClr val="dk1"/>
                </a:solidFill>
                <a:latin typeface="Calibri"/>
                <a:ea typeface="Calibri"/>
                <a:cs typeface="Calibri"/>
                <a:sym typeface="Calibri"/>
              </a:rPr>
              <a:t>sur une cartouche</a:t>
            </a:r>
            <a:endParaRPr sz="1200" dirty="0">
              <a:solidFill>
                <a:schemeClr val="dk1"/>
              </a:solidFill>
              <a:latin typeface="Calibri"/>
              <a:ea typeface="Calibri"/>
              <a:cs typeface="Calibri"/>
              <a:sym typeface="Calibri"/>
            </a:endParaRPr>
          </a:p>
        </p:txBody>
      </p:sp>
      <p:sp>
        <p:nvSpPr>
          <p:cNvPr id="276" name="Google Shape;276;p26"/>
          <p:cNvSpPr txBox="1"/>
          <p:nvPr/>
        </p:nvSpPr>
        <p:spPr>
          <a:xfrm>
            <a:off x="2873374" y="3075683"/>
            <a:ext cx="301625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200" dirty="0" smtClean="0">
                <a:solidFill>
                  <a:schemeClr val="dk1"/>
                </a:solidFill>
                <a:latin typeface="Calibri"/>
                <a:ea typeface="Calibri"/>
                <a:cs typeface="Calibri"/>
                <a:sym typeface="Calibri"/>
              </a:rPr>
              <a:t>CA</a:t>
            </a:r>
            <a:r>
              <a:rPr lang="en-CA" sz="1200" dirty="0">
                <a:solidFill>
                  <a:schemeClr val="dk1"/>
                </a:solidFill>
                <a:latin typeface="Calibri"/>
                <a:ea typeface="Calibri"/>
                <a:cs typeface="Calibri"/>
                <a:sym typeface="Calibri"/>
              </a:rPr>
              <a:t>/ </a:t>
            </a:r>
            <a:r>
              <a:rPr lang="en-CA" sz="1200" dirty="0" smtClean="0">
                <a:solidFill>
                  <a:schemeClr val="dk1"/>
                </a:solidFill>
                <a:latin typeface="Calibri"/>
                <a:ea typeface="Calibri"/>
                <a:cs typeface="Calibri"/>
                <a:sym typeface="Calibri"/>
              </a:rPr>
              <a:t>Colorant BY40 sur un sac Ziploc</a:t>
            </a:r>
            <a:endParaRPr sz="1200" dirty="0">
              <a:solidFill>
                <a:schemeClr val="dk1"/>
              </a:solidFill>
              <a:latin typeface="Calibri"/>
              <a:ea typeface="Calibri"/>
              <a:cs typeface="Calibri"/>
              <a:sym typeface="Calibri"/>
            </a:endParaRPr>
          </a:p>
        </p:txBody>
      </p:sp>
      <p:sp>
        <p:nvSpPr>
          <p:cNvPr id="277" name="Google Shape;277;p26"/>
          <p:cNvSpPr txBox="1"/>
          <p:nvPr/>
        </p:nvSpPr>
        <p:spPr>
          <a:xfrm>
            <a:off x="5955655" y="3095600"/>
            <a:ext cx="2823030" cy="307777"/>
          </a:xfrm>
          <a:prstGeom prst="rect">
            <a:avLst/>
          </a:prstGeom>
          <a:noFill/>
          <a:ln>
            <a:noFill/>
          </a:ln>
        </p:spPr>
        <p:txBody>
          <a:bodyPr spcFirstLastPara="1" wrap="square" lIns="91425" tIns="45700" rIns="91425" bIns="45700" anchor="t" anchorCtr="0">
            <a:noAutofit/>
          </a:bodyPr>
          <a:lstStyle/>
          <a:p>
            <a:pPr lvl="0" algn="ctr"/>
            <a:r>
              <a:rPr lang="en-CA" sz="1200" dirty="0" smtClean="0">
                <a:solidFill>
                  <a:schemeClr val="dk1"/>
                </a:solidFill>
                <a:latin typeface="Calibri"/>
                <a:ea typeface="Calibri"/>
                <a:cs typeface="Calibri"/>
                <a:sym typeface="Calibri"/>
              </a:rPr>
              <a:t>CA</a:t>
            </a:r>
            <a:r>
              <a:rPr lang="en-CA" sz="1200" dirty="0">
                <a:solidFill>
                  <a:schemeClr val="dk1"/>
                </a:solidFill>
                <a:latin typeface="Calibri"/>
                <a:ea typeface="Calibri"/>
                <a:cs typeface="Calibri"/>
                <a:sym typeface="Calibri"/>
              </a:rPr>
              <a:t>/ Colorant </a:t>
            </a:r>
            <a:r>
              <a:rPr lang="en-CA" sz="1200" dirty="0" smtClean="0">
                <a:solidFill>
                  <a:schemeClr val="dk1"/>
                </a:solidFill>
                <a:latin typeface="Calibri"/>
                <a:ea typeface="Calibri"/>
                <a:cs typeface="Calibri"/>
                <a:sym typeface="Calibri"/>
              </a:rPr>
              <a:t>R6G sur </a:t>
            </a:r>
            <a:r>
              <a:rPr lang="en-CA" sz="1200" dirty="0">
                <a:solidFill>
                  <a:schemeClr val="dk1"/>
                </a:solidFill>
                <a:latin typeface="Calibri"/>
                <a:ea typeface="Calibri"/>
                <a:cs typeface="Calibri"/>
                <a:sym typeface="Calibri"/>
              </a:rPr>
              <a:t>cellophane</a:t>
            </a:r>
            <a:endParaRPr sz="1200" dirty="0">
              <a:solidFill>
                <a:schemeClr val="dk1"/>
              </a:solidFill>
              <a:latin typeface="Calibri"/>
              <a:ea typeface="Calibri"/>
              <a:cs typeface="Calibri"/>
              <a:sym typeface="Calibri"/>
            </a:endParaRPr>
          </a:p>
        </p:txBody>
      </p:sp>
      <p:sp>
        <p:nvSpPr>
          <p:cNvPr id="278" name="Google Shape;278;p26"/>
          <p:cNvSpPr txBox="1"/>
          <p:nvPr/>
        </p:nvSpPr>
        <p:spPr>
          <a:xfrm>
            <a:off x="2176045" y="6192117"/>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dirty="0" smtClean="0">
                <a:solidFill>
                  <a:schemeClr val="dk1"/>
                </a:solidFill>
                <a:latin typeface="Calibri"/>
                <a:ea typeface="Calibri"/>
                <a:cs typeface="Calibri"/>
                <a:sym typeface="Calibri"/>
              </a:rPr>
              <a:t>Images: GRC Services </a:t>
            </a:r>
            <a:r>
              <a:rPr lang="en-CA" sz="800" dirty="0" err="1" smtClean="0">
                <a:solidFill>
                  <a:schemeClr val="dk1"/>
                </a:solidFill>
                <a:latin typeface="Calibri"/>
                <a:ea typeface="Calibri"/>
                <a:cs typeface="Calibri"/>
                <a:sym typeface="Calibri"/>
              </a:rPr>
              <a:t>intégrés</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d`identité</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judiciaire</a:t>
            </a:r>
            <a:r>
              <a:rPr lang="en-CA" sz="800" dirty="0" smtClean="0">
                <a:solidFill>
                  <a:schemeClr val="dk1"/>
                </a:solidFill>
                <a:latin typeface="Calibri"/>
                <a:ea typeface="Calibri"/>
                <a:cs typeface="Calibri"/>
                <a:sym typeface="Calibri"/>
              </a:rPr>
              <a:t>.</a:t>
            </a:r>
            <a:endParaRPr sz="800" dirty="0">
              <a:solidFill>
                <a:schemeClr val="dk1"/>
              </a:solidFill>
              <a:latin typeface="Calibri"/>
              <a:ea typeface="Calibri"/>
              <a:cs typeface="Calibri"/>
              <a:sym typeface="Calibri"/>
            </a:endParaRPr>
          </a:p>
        </p:txBody>
      </p:sp>
      <p:sp>
        <p:nvSpPr>
          <p:cNvPr id="14"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21</a:t>
            </a:fld>
            <a:endParaRPr/>
          </a:p>
        </p:txBody>
      </p:sp>
      <p:sp>
        <p:nvSpPr>
          <p:cNvPr id="286" name="Google Shape;286;p2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fr-FR" altLang="en-US" sz="2800" dirty="0">
                <a:solidFill>
                  <a:srgbClr val="0000FF"/>
                </a:solidFill>
                <a:latin typeface="Calibri" panose="020F0502020204030204" pitchFamily="34" charset="0"/>
                <a:cs typeface="Calibri" panose="020F0502020204030204" pitchFamily="34" charset="0"/>
              </a:rPr>
              <a:t>Réactifs dactyloscopiques pour surfaces non </a:t>
            </a:r>
            <a:r>
              <a:rPr lang="fr-FR" altLang="en-US" sz="2800" dirty="0" smtClean="0">
                <a:solidFill>
                  <a:srgbClr val="0000FF"/>
                </a:solidFill>
                <a:latin typeface="Calibri" panose="020F0502020204030204" pitchFamily="34" charset="0"/>
                <a:cs typeface="Calibri" panose="020F0502020204030204" pitchFamily="34" charset="0"/>
              </a:rPr>
              <a:t>poreuses</a:t>
            </a:r>
            <a:endParaRPr sz="28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8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87" name="Google Shape;287;p27"/>
          <p:cNvSpPr txBox="1"/>
          <p:nvPr/>
        </p:nvSpPr>
        <p:spPr>
          <a:xfrm>
            <a:off x="533400" y="1695450"/>
            <a:ext cx="8001000" cy="2111574"/>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1800" b="1" dirty="0">
                <a:latin typeface="Calibri" panose="020F0502020204030204" pitchFamily="34" charset="0"/>
                <a:cs typeface="Calibri" panose="020F0502020204030204" pitchFamily="34" charset="0"/>
              </a:rPr>
              <a:t>Métallisation sous vide</a:t>
            </a:r>
            <a:r>
              <a:rPr lang="fr-CA" altLang="en-US" sz="1800" dirty="0">
                <a:latin typeface="Calibri" panose="020F0502020204030204" pitchFamily="34" charset="0"/>
                <a:cs typeface="Calibri" panose="020F0502020204030204" pitchFamily="34" charset="0"/>
              </a:rPr>
              <a:t> </a:t>
            </a:r>
            <a:r>
              <a:rPr lang="fr-CA" altLang="en-US" sz="1800" dirty="0" smtClean="0">
                <a:latin typeface="Calibri" panose="020F0502020204030204" pitchFamily="34" charset="0"/>
                <a:cs typeface="Calibri" panose="020F0502020204030204" pitchFamily="34" charset="0"/>
              </a:rPr>
              <a:t>(VMD) :</a:t>
            </a:r>
            <a:endParaRPr lang="fr-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Dépôt sous vide de vapeur d'or sur la surface examinée. L'or forme une fine couche sur la surface, qui est absorbée par le résidu huileux de l'empreinte. La vapeur de zinc se condense sur la couche d'or exposée, créant ainsi un contraste</a:t>
            </a:r>
            <a:r>
              <a:rPr lang="fr-CA" altLang="en-US" sz="1800" dirty="0" smtClean="0">
                <a:latin typeface="Calibri" panose="020F0502020204030204" pitchFamily="34" charset="0"/>
                <a:cs typeface="Calibri" panose="020F0502020204030204" pitchFamily="34" charset="0"/>
              </a:rPr>
              <a:t>.</a:t>
            </a:r>
            <a:endParaRPr sz="18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89" name="Google Shape;289;p27" descr="_RJL4563b.jpg"/>
          <p:cNvPicPr preferRelativeResize="0"/>
          <p:nvPr/>
        </p:nvPicPr>
        <p:blipFill rotWithShape="1">
          <a:blip r:embed="rId3">
            <a:alphaModFix/>
          </a:blip>
          <a:srcRect/>
          <a:stretch/>
        </p:blipFill>
        <p:spPr>
          <a:xfrm rot="10800000">
            <a:off x="914401" y="3505200"/>
            <a:ext cx="3276601" cy="2361315"/>
          </a:xfrm>
          <a:prstGeom prst="rect">
            <a:avLst/>
          </a:prstGeom>
          <a:noFill/>
          <a:ln w="9525" cap="flat" cmpd="sng">
            <a:solidFill>
              <a:schemeClr val="lt2"/>
            </a:solidFill>
            <a:prstDash val="solid"/>
            <a:miter lim="800000"/>
            <a:headEnd type="none" w="sm" len="sm"/>
            <a:tailEnd type="none" w="sm" len="sm"/>
          </a:ln>
        </p:spPr>
      </p:pic>
      <p:sp>
        <p:nvSpPr>
          <p:cNvPr id="290" name="Google Shape;290;p27"/>
          <p:cNvSpPr txBox="1"/>
          <p:nvPr/>
        </p:nvSpPr>
        <p:spPr>
          <a:xfrm>
            <a:off x="914400" y="3200400"/>
            <a:ext cx="327660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200" dirty="0">
                <a:solidFill>
                  <a:schemeClr val="dk1"/>
                </a:solidFill>
                <a:latin typeface="Calibri"/>
                <a:ea typeface="Calibri"/>
                <a:cs typeface="Calibri"/>
                <a:sym typeface="Calibri"/>
              </a:rPr>
              <a:t>CA/VMD </a:t>
            </a:r>
            <a:r>
              <a:rPr lang="en-CA" sz="1200" dirty="0" smtClean="0">
                <a:solidFill>
                  <a:schemeClr val="dk1"/>
                </a:solidFill>
                <a:latin typeface="Calibri"/>
                <a:ea typeface="Calibri"/>
                <a:cs typeface="Calibri"/>
                <a:sym typeface="Calibri"/>
              </a:rPr>
              <a:t>sur billet de banque polymerique de 50$</a:t>
            </a:r>
            <a:endParaRPr sz="1200" dirty="0">
              <a:solidFill>
                <a:schemeClr val="dk1"/>
              </a:solidFill>
              <a:latin typeface="Calibri"/>
              <a:ea typeface="Calibri"/>
              <a:cs typeface="Calibri"/>
              <a:sym typeface="Calibri"/>
            </a:endParaRPr>
          </a:p>
        </p:txBody>
      </p:sp>
      <p:sp>
        <p:nvSpPr>
          <p:cNvPr id="291" name="Google Shape;291;p27"/>
          <p:cNvSpPr txBox="1"/>
          <p:nvPr/>
        </p:nvSpPr>
        <p:spPr>
          <a:xfrm>
            <a:off x="4648201" y="3200400"/>
            <a:ext cx="3543298" cy="307777"/>
          </a:xfrm>
          <a:prstGeom prst="rect">
            <a:avLst/>
          </a:prstGeom>
          <a:noFill/>
          <a:ln>
            <a:noFill/>
          </a:ln>
        </p:spPr>
        <p:txBody>
          <a:bodyPr spcFirstLastPara="1" wrap="square" lIns="91425" tIns="45700" rIns="91425" bIns="45700" anchor="t" anchorCtr="0">
            <a:noAutofit/>
          </a:bodyPr>
          <a:lstStyle/>
          <a:p>
            <a:pPr lvl="0" algn="ctr"/>
            <a:r>
              <a:rPr lang="en-CA" sz="1200" dirty="0">
                <a:solidFill>
                  <a:schemeClr val="dk1"/>
                </a:solidFill>
                <a:latin typeface="Calibri" panose="020F0502020204030204" pitchFamily="34" charset="0"/>
                <a:ea typeface="Calibri"/>
                <a:cs typeface="Calibri" panose="020F0502020204030204" pitchFamily="34" charset="0"/>
                <a:sym typeface="Calibri"/>
              </a:rPr>
              <a:t>VMD </a:t>
            </a:r>
            <a:r>
              <a:rPr lang="en-CA" sz="1200" dirty="0" smtClean="0">
                <a:solidFill>
                  <a:schemeClr val="dk1"/>
                </a:solidFill>
                <a:latin typeface="Calibri" panose="020F0502020204030204" pitchFamily="34" charset="0"/>
                <a:ea typeface="Calibri"/>
                <a:cs typeface="Calibri" panose="020F0502020204030204" pitchFamily="34" charset="0"/>
                <a:sym typeface="Calibri"/>
              </a:rPr>
              <a:t>sur un sac </a:t>
            </a:r>
            <a:r>
              <a:rPr lang="fr-CA" altLang="en-US" sz="1200" dirty="0" smtClean="0">
                <a:latin typeface="Calibri" panose="020F0502020204030204" pitchFamily="34" charset="0"/>
                <a:cs typeface="Calibri" panose="020F0502020204030204" pitchFamily="34" charset="0"/>
              </a:rPr>
              <a:t>à déchet</a:t>
            </a:r>
            <a:endParaRPr sz="12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92" name="Google Shape;292;p27" descr="C:\Users\000099~1\AppData\Local\Temp\1\XPgrpwise\RJL_6304 black bag print.JPG"/>
          <p:cNvPicPr preferRelativeResize="0"/>
          <p:nvPr/>
        </p:nvPicPr>
        <p:blipFill rotWithShape="1">
          <a:blip r:embed="rId4">
            <a:alphaModFix/>
          </a:blip>
          <a:srcRect/>
          <a:stretch/>
        </p:blipFill>
        <p:spPr>
          <a:xfrm rot="-5400000">
            <a:off x="5238750" y="2914651"/>
            <a:ext cx="2362199" cy="3543298"/>
          </a:xfrm>
          <a:prstGeom prst="rect">
            <a:avLst/>
          </a:prstGeom>
          <a:noFill/>
          <a:ln>
            <a:noFill/>
          </a:ln>
        </p:spPr>
      </p:pic>
      <p:pic>
        <p:nvPicPr>
          <p:cNvPr id="2" name="Picture 1"/>
          <p:cNvPicPr>
            <a:picLocks noChangeAspect="1"/>
          </p:cNvPicPr>
          <p:nvPr/>
        </p:nvPicPr>
        <p:blipFill>
          <a:blip r:embed="rId5"/>
          <a:stretch>
            <a:fillRect/>
          </a:stretch>
        </p:blipFill>
        <p:spPr>
          <a:xfrm>
            <a:off x="836355" y="4362741"/>
            <a:ext cx="7395089" cy="646232"/>
          </a:xfrm>
          <a:prstGeom prst="rect">
            <a:avLst/>
          </a:prstGeom>
        </p:spPr>
      </p:pic>
      <p:sp>
        <p:nvSpPr>
          <p:cNvPr id="14"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15" name="Google Shape;278;p26"/>
          <p:cNvSpPr txBox="1"/>
          <p:nvPr/>
        </p:nvSpPr>
        <p:spPr>
          <a:xfrm>
            <a:off x="2176045" y="5882618"/>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dirty="0" smtClean="0">
                <a:solidFill>
                  <a:schemeClr val="dk1"/>
                </a:solidFill>
                <a:latin typeface="Calibri"/>
                <a:ea typeface="Calibri"/>
                <a:cs typeface="Calibri"/>
                <a:sym typeface="Calibri"/>
              </a:rPr>
              <a:t>Images: GRC Services </a:t>
            </a:r>
            <a:r>
              <a:rPr lang="en-CA" sz="800" dirty="0" err="1" smtClean="0">
                <a:solidFill>
                  <a:schemeClr val="dk1"/>
                </a:solidFill>
                <a:latin typeface="Calibri"/>
                <a:ea typeface="Calibri"/>
                <a:cs typeface="Calibri"/>
                <a:sym typeface="Calibri"/>
              </a:rPr>
              <a:t>intégrés</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d`identité</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judiciaire</a:t>
            </a:r>
            <a:r>
              <a:rPr lang="en-CA" sz="800" dirty="0" smtClean="0">
                <a:solidFill>
                  <a:schemeClr val="dk1"/>
                </a:solidFill>
                <a:latin typeface="Calibri"/>
                <a:ea typeface="Calibri"/>
                <a:cs typeface="Calibri"/>
                <a:sym typeface="Calibri"/>
              </a:rPr>
              <a:t>.</a:t>
            </a:r>
            <a:endParaRPr sz="8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22</a:t>
            </a:fld>
            <a:endParaRPr/>
          </a:p>
        </p:txBody>
      </p:sp>
      <p:sp>
        <p:nvSpPr>
          <p:cNvPr id="301" name="Google Shape;301;p2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2800" dirty="0">
                <a:solidFill>
                  <a:srgbClr val="0000FF"/>
                </a:solidFill>
                <a:latin typeface="Calibri" panose="020F0502020204030204" pitchFamily="34" charset="0"/>
                <a:cs typeface="Calibri" panose="020F0502020204030204" pitchFamily="34" charset="0"/>
              </a:rPr>
              <a:t>Réactifs dactyloscopiques pour surfaces poreuses</a:t>
            </a:r>
            <a:endParaRPr sz="28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302" name="Google Shape;302;p28"/>
          <p:cNvSpPr txBox="1"/>
          <p:nvPr/>
        </p:nvSpPr>
        <p:spPr>
          <a:xfrm>
            <a:off x="533400" y="1676401"/>
            <a:ext cx="8001000" cy="1822848"/>
          </a:xfrm>
          <a:prstGeom prst="rect">
            <a:avLst/>
          </a:prstGeom>
          <a:noFill/>
          <a:ln>
            <a:noFill/>
          </a:ln>
        </p:spPr>
        <p:txBody>
          <a:bodyPr spcFirstLastPara="1" wrap="square" lIns="91425" tIns="45700" rIns="91425" bIns="45700" anchor="t" anchorCtr="0">
            <a:noAutofit/>
          </a:bodyPr>
          <a:lstStyle/>
          <a:p>
            <a:pPr marL="0" indent="0">
              <a:buFontTx/>
              <a:buNone/>
              <a:defRPr/>
            </a:pPr>
            <a:r>
              <a:rPr lang="fr-CA" sz="1800" b="1" dirty="0">
                <a:latin typeface="Calibri" panose="020F0502020204030204" pitchFamily="34" charset="0"/>
                <a:cs typeface="Calibri" panose="020F0502020204030204" pitchFamily="34" charset="0"/>
              </a:rPr>
              <a:t>Réactifs aux acides aminés </a:t>
            </a:r>
            <a:r>
              <a:rPr lang="fr-CA" sz="1800" dirty="0">
                <a:latin typeface="Calibri" panose="020F0502020204030204" pitchFamily="34" charset="0"/>
                <a:cs typeface="Calibri" panose="020F0502020204030204" pitchFamily="34" charset="0"/>
              </a:rPr>
              <a:t>:</a:t>
            </a:r>
            <a:endParaRPr lang="en-CA" sz="1800" dirty="0">
              <a:latin typeface="Calibri" panose="020F0502020204030204" pitchFamily="34" charset="0"/>
              <a:cs typeface="Calibri" panose="020F0502020204030204" pitchFamily="34" charset="0"/>
            </a:endParaRPr>
          </a:p>
          <a:p>
            <a:pPr marL="0" indent="0">
              <a:buFontTx/>
              <a:buNone/>
              <a:defRPr/>
            </a:pPr>
            <a:r>
              <a:rPr lang="fr-CA" sz="1800" dirty="0">
                <a:latin typeface="Calibri" panose="020F0502020204030204" pitchFamily="34" charset="0"/>
                <a:cs typeface="Calibri" panose="020F0502020204030204" pitchFamily="34" charset="0"/>
              </a:rPr>
              <a:t>Les pores situés sur les crêtes papillaires de la peau sécrètent des acides aminés dans la sueur, qui peuvent être détectés par divers réactifs, comme la ninhydrine, le DFO ou l'IND-Zn</a:t>
            </a:r>
            <a:r>
              <a:rPr lang="fr-CA" sz="1800" dirty="0" smtClean="0">
                <a:latin typeface="Calibri" panose="020F0502020204030204" pitchFamily="34" charset="0"/>
                <a:cs typeface="Calibri" panose="020F0502020204030204" pitchFamily="34" charset="0"/>
              </a:rPr>
              <a:t>.</a:t>
            </a:r>
            <a:endParaRPr sz="18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03" name="Google Shape;303;p28"/>
          <p:cNvSpPr txBox="1"/>
          <p:nvPr/>
        </p:nvSpPr>
        <p:spPr>
          <a:xfrm>
            <a:off x="685800" y="2968823"/>
            <a:ext cx="3657600" cy="307777"/>
          </a:xfrm>
          <a:prstGeom prst="rect">
            <a:avLst/>
          </a:prstGeom>
          <a:noFill/>
          <a:ln>
            <a:noFill/>
          </a:ln>
        </p:spPr>
        <p:txBody>
          <a:bodyPr spcFirstLastPara="1" wrap="square" lIns="91425" tIns="45700" rIns="91425" bIns="45700" anchor="t" anchorCtr="0">
            <a:noAutofit/>
          </a:bodyPr>
          <a:lstStyle/>
          <a:p>
            <a:pPr lvl="0" algn="ctr"/>
            <a:r>
              <a:rPr lang="en-CA" sz="1400" dirty="0">
                <a:solidFill>
                  <a:schemeClr val="dk1"/>
                </a:solidFill>
                <a:latin typeface="Calibri"/>
                <a:ea typeface="Calibri"/>
                <a:cs typeface="Calibri"/>
                <a:sym typeface="Calibri"/>
              </a:rPr>
              <a:t>IND-Zn </a:t>
            </a:r>
            <a:r>
              <a:rPr lang="en-CA" sz="1400" dirty="0" smtClean="0">
                <a:solidFill>
                  <a:schemeClr val="dk1"/>
                </a:solidFill>
                <a:latin typeface="Calibri"/>
                <a:ea typeface="Calibri"/>
                <a:cs typeface="Calibri"/>
                <a:sym typeface="Calibri"/>
              </a:rPr>
              <a:t>sur papier </a:t>
            </a:r>
            <a:r>
              <a:rPr lang="en-CA" dirty="0">
                <a:solidFill>
                  <a:schemeClr val="dk1"/>
                </a:solidFill>
                <a:latin typeface="Calibri"/>
                <a:ea typeface="Calibri"/>
                <a:cs typeface="Calibri"/>
                <a:sym typeface="Calibri"/>
              </a:rPr>
              <a:t>(</a:t>
            </a:r>
            <a:r>
              <a:rPr lang="en-CA" dirty="0" smtClean="0">
                <a:solidFill>
                  <a:schemeClr val="dk1"/>
                </a:solidFill>
                <a:latin typeface="Calibri"/>
                <a:ea typeface="Calibri"/>
                <a:cs typeface="Calibri"/>
                <a:sym typeface="Calibri"/>
              </a:rPr>
              <a:t>lumi</a:t>
            </a:r>
            <a:r>
              <a:rPr lang="fr-CA" altLang="en-US" dirty="0" smtClean="0">
                <a:latin typeface="Calibri" panose="020F0502020204030204" pitchFamily="34" charset="0"/>
                <a:cs typeface="Calibri" panose="020F0502020204030204" pitchFamily="34" charset="0"/>
              </a:rPr>
              <a:t>ère</a:t>
            </a:r>
            <a:r>
              <a:rPr lang="en-CA" dirty="0" smtClean="0">
                <a:solidFill>
                  <a:schemeClr val="dk1"/>
                </a:solidFill>
                <a:latin typeface="Calibri"/>
                <a:ea typeface="Calibri"/>
                <a:cs typeface="Calibri"/>
                <a:sym typeface="Calibri"/>
              </a:rPr>
              <a:t> ambiante</a:t>
            </a:r>
            <a:r>
              <a:rPr lang="en-CA" sz="1400" dirty="0" smtClean="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p:txBody>
      </p:sp>
      <p:sp>
        <p:nvSpPr>
          <p:cNvPr id="304" name="Google Shape;304;p28"/>
          <p:cNvSpPr txBox="1"/>
          <p:nvPr/>
        </p:nvSpPr>
        <p:spPr>
          <a:xfrm>
            <a:off x="4724400" y="2968823"/>
            <a:ext cx="377263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dirty="0">
                <a:solidFill>
                  <a:schemeClr val="dk1"/>
                </a:solidFill>
                <a:latin typeface="Calibri"/>
                <a:ea typeface="Calibri"/>
                <a:cs typeface="Calibri"/>
                <a:sym typeface="Calibri"/>
              </a:rPr>
              <a:t>IND-Zinc </a:t>
            </a:r>
            <a:r>
              <a:rPr lang="en-CA" dirty="0" smtClean="0">
                <a:solidFill>
                  <a:schemeClr val="dk1"/>
                </a:solidFill>
                <a:latin typeface="Calibri"/>
                <a:ea typeface="Calibri"/>
                <a:cs typeface="Calibri"/>
                <a:sym typeface="Calibri"/>
              </a:rPr>
              <a:t>sur</a:t>
            </a:r>
            <a:r>
              <a:rPr lang="en-CA" sz="1400" dirty="0" smtClean="0">
                <a:solidFill>
                  <a:schemeClr val="dk1"/>
                </a:solidFill>
                <a:latin typeface="Calibri"/>
                <a:ea typeface="Calibri"/>
                <a:cs typeface="Calibri"/>
                <a:sym typeface="Calibri"/>
              </a:rPr>
              <a:t> papier </a:t>
            </a:r>
            <a:r>
              <a:rPr lang="en-CA" sz="1400" dirty="0">
                <a:solidFill>
                  <a:schemeClr val="dk1"/>
                </a:solidFill>
                <a:latin typeface="Calibri"/>
                <a:ea typeface="Calibri"/>
                <a:cs typeface="Calibri"/>
                <a:sym typeface="Calibri"/>
              </a:rPr>
              <a:t>(fluorescence)</a:t>
            </a:r>
            <a:endParaRPr sz="1400" dirty="0">
              <a:solidFill>
                <a:schemeClr val="dk1"/>
              </a:solidFill>
              <a:latin typeface="Calibri"/>
              <a:ea typeface="Calibri"/>
              <a:cs typeface="Calibri"/>
              <a:sym typeface="Calibri"/>
            </a:endParaRPr>
          </a:p>
        </p:txBody>
      </p:sp>
      <p:pic>
        <p:nvPicPr>
          <p:cNvPr id="306" name="Google Shape;306;p28" descr="F:\CanFRWG\Images\photos\12 Ind Zn Ch on paper.jpg"/>
          <p:cNvPicPr preferRelativeResize="0"/>
          <p:nvPr/>
        </p:nvPicPr>
        <p:blipFill rotWithShape="1">
          <a:blip r:embed="rId3">
            <a:alphaModFix/>
          </a:blip>
          <a:srcRect l="20236" t="17932" r="15011" b="15291"/>
          <a:stretch/>
        </p:blipFill>
        <p:spPr>
          <a:xfrm>
            <a:off x="685800" y="3276600"/>
            <a:ext cx="3657600" cy="2514600"/>
          </a:xfrm>
          <a:prstGeom prst="rect">
            <a:avLst/>
          </a:prstGeom>
          <a:noFill/>
          <a:ln>
            <a:noFill/>
          </a:ln>
        </p:spPr>
      </p:pic>
      <p:pic>
        <p:nvPicPr>
          <p:cNvPr id="307" name="Google Shape;307;p28" descr="F:\CanFRWG\Images\photos\12Ind ZnCh on paper.jpg"/>
          <p:cNvPicPr preferRelativeResize="0"/>
          <p:nvPr/>
        </p:nvPicPr>
        <p:blipFill rotWithShape="1">
          <a:blip r:embed="rId4">
            <a:alphaModFix/>
          </a:blip>
          <a:srcRect/>
          <a:stretch/>
        </p:blipFill>
        <p:spPr>
          <a:xfrm>
            <a:off x="4724400" y="3276600"/>
            <a:ext cx="3772630" cy="2514600"/>
          </a:xfrm>
          <a:prstGeom prst="rect">
            <a:avLst/>
          </a:prstGeom>
          <a:noFill/>
          <a:ln>
            <a:noFill/>
          </a:ln>
        </p:spPr>
      </p:pic>
      <p:pic>
        <p:nvPicPr>
          <p:cNvPr id="2" name="Picture 1"/>
          <p:cNvPicPr>
            <a:picLocks noChangeAspect="1"/>
          </p:cNvPicPr>
          <p:nvPr/>
        </p:nvPicPr>
        <p:blipFill>
          <a:blip r:embed="rId5"/>
          <a:stretch>
            <a:fillRect/>
          </a:stretch>
        </p:blipFill>
        <p:spPr>
          <a:xfrm>
            <a:off x="836354" y="4210784"/>
            <a:ext cx="7395089" cy="646232"/>
          </a:xfrm>
          <a:prstGeom prst="rect">
            <a:avLst/>
          </a:prstGeom>
        </p:spPr>
      </p:pic>
      <p:sp>
        <p:nvSpPr>
          <p:cNvPr id="14"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15" name="TextBox 3"/>
          <p:cNvSpPr txBox="1">
            <a:spLocks noChangeArrowheads="1"/>
          </p:cNvSpPr>
          <p:nvPr/>
        </p:nvSpPr>
        <p:spPr bwMode="auto">
          <a:xfrm>
            <a:off x="2989262" y="5805488"/>
            <a:ext cx="3013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sz="800">
                <a:latin typeface="Calibri" panose="020F0502020204030204" pitchFamily="34" charset="0"/>
              </a:rPr>
              <a:t>Image: Service de police d’Edmonton, Service de l’identité judiciaire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23</a:t>
            </a:fld>
            <a:endParaRPr/>
          </a:p>
        </p:txBody>
      </p:sp>
      <p:sp>
        <p:nvSpPr>
          <p:cNvPr id="316" name="Google Shape;316;p2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Examen à la lumière fluorescente</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317" name="Google Shape;317;p29"/>
          <p:cNvSpPr txBox="1"/>
          <p:nvPr/>
        </p:nvSpPr>
        <p:spPr>
          <a:xfrm>
            <a:off x="533400" y="1806476"/>
            <a:ext cx="8001000" cy="1692771"/>
          </a:xfrm>
          <a:prstGeom prst="rect">
            <a:avLst/>
          </a:prstGeom>
          <a:noFill/>
          <a:ln>
            <a:noFill/>
          </a:ln>
        </p:spPr>
        <p:txBody>
          <a:bodyPr spcFirstLastPara="1" wrap="square" lIns="91425" tIns="45700" rIns="91425" bIns="45700" anchor="t" anchorCtr="0">
            <a:noAutofit/>
          </a:bodyPr>
          <a:lstStyle/>
          <a:p>
            <a:r>
              <a:rPr lang="fr-CA" altLang="en-US" sz="1800" b="1" dirty="0">
                <a:latin typeface="Calibri" panose="020F0502020204030204" pitchFamily="34" charset="0"/>
                <a:cs typeface="Calibri" panose="020F0502020204030204" pitchFamily="34" charset="0"/>
              </a:rPr>
              <a:t>Sources lumineuses utilisées aux fins d'identité judiciaire :</a:t>
            </a:r>
          </a:p>
          <a:p>
            <a:r>
              <a:rPr lang="fr-CA" altLang="en-US" sz="1800" dirty="0">
                <a:latin typeface="Calibri" panose="020F0502020204030204" pitchFamily="34" charset="0"/>
                <a:cs typeface="Calibri" panose="020F0502020204030204" pitchFamily="34" charset="0"/>
              </a:rPr>
              <a:t>Les sources lumineuses utilisées aux fins d'identité judiciaire (SLIJ) produisent une lumière colorée qui permet de voir les empreintes digitales traitées à l'aide de produits chimiques fluorescents. Exemples de SLIJ :</a:t>
            </a:r>
            <a:endParaRPr lang="en-CA" altLang="en-US"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318" name="Google Shape;318;p29" descr="DSC_0267"/>
          <p:cNvPicPr preferRelativeResize="0"/>
          <p:nvPr/>
        </p:nvPicPr>
        <p:blipFill rotWithShape="1">
          <a:blip r:embed="rId3">
            <a:alphaModFix/>
          </a:blip>
          <a:srcRect l="2403" r="5914"/>
          <a:stretch/>
        </p:blipFill>
        <p:spPr>
          <a:xfrm>
            <a:off x="3352799" y="3530262"/>
            <a:ext cx="2592537" cy="1879937"/>
          </a:xfrm>
          <a:prstGeom prst="rect">
            <a:avLst/>
          </a:prstGeom>
          <a:noFill/>
          <a:ln>
            <a:noFill/>
          </a:ln>
        </p:spPr>
      </p:pic>
      <p:pic>
        <p:nvPicPr>
          <p:cNvPr id="319" name="Google Shape;319;p29"/>
          <p:cNvPicPr preferRelativeResize="0"/>
          <p:nvPr/>
        </p:nvPicPr>
        <p:blipFill rotWithShape="1">
          <a:blip r:embed="rId4">
            <a:alphaModFix/>
          </a:blip>
          <a:srcRect l="7499" r="4999"/>
          <a:stretch/>
        </p:blipFill>
        <p:spPr>
          <a:xfrm>
            <a:off x="6019800" y="3530262"/>
            <a:ext cx="2947833" cy="1879937"/>
          </a:xfrm>
          <a:prstGeom prst="rect">
            <a:avLst/>
          </a:prstGeom>
          <a:noFill/>
          <a:ln>
            <a:noFill/>
          </a:ln>
        </p:spPr>
      </p:pic>
      <p:sp>
        <p:nvSpPr>
          <p:cNvPr id="320" name="Google Shape;320;p29"/>
          <p:cNvSpPr txBox="1"/>
          <p:nvPr/>
        </p:nvSpPr>
        <p:spPr>
          <a:xfrm>
            <a:off x="176367" y="3222486"/>
            <a:ext cx="3043137"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dirty="0" smtClean="0">
                <a:solidFill>
                  <a:schemeClr val="dk1"/>
                </a:solidFill>
                <a:latin typeface="Calibri"/>
                <a:ea typeface="Calibri"/>
                <a:cs typeface="Calibri"/>
                <a:sym typeface="Calibri"/>
              </a:rPr>
              <a:t>Lampe avec </a:t>
            </a:r>
            <a:r>
              <a:rPr lang="en-CA" sz="1400" dirty="0" err="1" smtClean="0">
                <a:solidFill>
                  <a:schemeClr val="dk1"/>
                </a:solidFill>
                <a:latin typeface="Calibri"/>
                <a:ea typeface="Calibri"/>
                <a:cs typeface="Calibri"/>
                <a:sym typeface="Calibri"/>
              </a:rPr>
              <a:t>filtres</a:t>
            </a:r>
            <a:endParaRPr sz="1400" dirty="0">
              <a:solidFill>
                <a:schemeClr val="dk1"/>
              </a:solidFill>
              <a:latin typeface="Calibri"/>
              <a:ea typeface="Calibri"/>
              <a:cs typeface="Calibri"/>
              <a:sym typeface="Calibri"/>
            </a:endParaRPr>
          </a:p>
        </p:txBody>
      </p:sp>
      <p:sp>
        <p:nvSpPr>
          <p:cNvPr id="321" name="Google Shape;321;p29"/>
          <p:cNvSpPr txBox="1"/>
          <p:nvPr/>
        </p:nvSpPr>
        <p:spPr>
          <a:xfrm>
            <a:off x="3371904" y="3225957"/>
            <a:ext cx="2571696"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dirty="0" err="1" smtClean="0">
                <a:solidFill>
                  <a:schemeClr val="dk1"/>
                </a:solidFill>
                <a:latin typeface="Calibri"/>
                <a:ea typeface="Calibri"/>
                <a:cs typeface="Calibri"/>
                <a:sym typeface="Calibri"/>
              </a:rPr>
              <a:t>Dispositif</a:t>
            </a:r>
            <a:r>
              <a:rPr lang="en-CA" sz="1400" dirty="0" smtClean="0">
                <a:solidFill>
                  <a:schemeClr val="dk1"/>
                </a:solidFill>
                <a:latin typeface="Calibri"/>
                <a:ea typeface="Calibri"/>
                <a:cs typeface="Calibri"/>
                <a:sym typeface="Calibri"/>
              </a:rPr>
              <a:t> DEL </a:t>
            </a:r>
            <a:r>
              <a:rPr lang="en-CA" sz="1400" dirty="0" err="1" smtClean="0">
                <a:solidFill>
                  <a:schemeClr val="dk1"/>
                </a:solidFill>
                <a:latin typeface="Calibri"/>
                <a:ea typeface="Calibri"/>
                <a:cs typeface="Calibri"/>
                <a:sym typeface="Calibri"/>
              </a:rPr>
              <a:t>portatif</a:t>
            </a:r>
            <a:endParaRPr sz="1400" dirty="0">
              <a:solidFill>
                <a:schemeClr val="dk1"/>
              </a:solidFill>
              <a:latin typeface="Calibri"/>
              <a:ea typeface="Calibri"/>
              <a:cs typeface="Calibri"/>
              <a:sym typeface="Calibri"/>
            </a:endParaRPr>
          </a:p>
        </p:txBody>
      </p:sp>
      <p:sp>
        <p:nvSpPr>
          <p:cNvPr id="322" name="Google Shape;322;p29"/>
          <p:cNvSpPr txBox="1"/>
          <p:nvPr/>
        </p:nvSpPr>
        <p:spPr>
          <a:xfrm>
            <a:off x="7239000" y="3222486"/>
            <a:ext cx="56938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Laser</a:t>
            </a:r>
            <a:endParaRPr sz="1400">
              <a:solidFill>
                <a:schemeClr val="dk1"/>
              </a:solidFill>
              <a:latin typeface="Calibri"/>
              <a:ea typeface="Calibri"/>
              <a:cs typeface="Calibri"/>
              <a:sym typeface="Calibri"/>
            </a:endParaRPr>
          </a:p>
        </p:txBody>
      </p:sp>
      <p:pic>
        <p:nvPicPr>
          <p:cNvPr id="323" name="Google Shape;323;p29"/>
          <p:cNvPicPr preferRelativeResize="0"/>
          <p:nvPr/>
        </p:nvPicPr>
        <p:blipFill rotWithShape="1">
          <a:blip r:embed="rId5">
            <a:alphaModFix/>
          </a:blip>
          <a:srcRect/>
          <a:stretch/>
        </p:blipFill>
        <p:spPr>
          <a:xfrm>
            <a:off x="154315" y="3530263"/>
            <a:ext cx="3122285" cy="1879937"/>
          </a:xfrm>
          <a:prstGeom prst="rect">
            <a:avLst/>
          </a:prstGeom>
          <a:noFill/>
          <a:ln>
            <a:noFill/>
          </a:ln>
        </p:spPr>
      </p:pic>
      <p:sp>
        <p:nvSpPr>
          <p:cNvPr id="15"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2" name="Picture 1"/>
          <p:cNvPicPr>
            <a:picLocks noChangeAspect="1"/>
          </p:cNvPicPr>
          <p:nvPr/>
        </p:nvPicPr>
        <p:blipFill>
          <a:blip r:embed="rId6"/>
          <a:stretch>
            <a:fillRect/>
          </a:stretch>
        </p:blipFill>
        <p:spPr>
          <a:xfrm>
            <a:off x="2067187" y="5413554"/>
            <a:ext cx="5163760" cy="2377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0"/>
          <p:cNvSpPr/>
          <p:nvPr/>
        </p:nvSpPr>
        <p:spPr>
          <a:xfrm rot="1081393">
            <a:off x="6373665" y="5538354"/>
            <a:ext cx="91082" cy="76473"/>
          </a:xfrm>
          <a:prstGeom prst="triangle">
            <a:avLst>
              <a:gd name="adj" fmla="val 37931"/>
            </a:avLst>
          </a:prstGeom>
          <a:solidFill>
            <a:srgbClr val="15F7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30"/>
          <p:cNvSpPr/>
          <p:nvPr/>
        </p:nvSpPr>
        <p:spPr>
          <a:xfrm>
            <a:off x="6513015" y="2623211"/>
            <a:ext cx="437515" cy="435609"/>
          </a:xfrm>
          <a:custGeom>
            <a:avLst/>
            <a:gdLst/>
            <a:ahLst/>
            <a:cxnLst/>
            <a:rect l="l" t="t" r="r" b="b"/>
            <a:pathLst>
              <a:path w="437515" h="435610" extrusionOk="0">
                <a:moveTo>
                  <a:pt x="218624" y="435064"/>
                </a:moveTo>
                <a:lnTo>
                  <a:pt x="166085" y="428743"/>
                </a:lnTo>
                <a:lnTo>
                  <a:pt x="118151" y="410785"/>
                </a:lnTo>
                <a:lnTo>
                  <a:pt x="76344" y="382703"/>
                </a:lnTo>
                <a:lnTo>
                  <a:pt x="42180" y="346007"/>
                </a:lnTo>
                <a:lnTo>
                  <a:pt x="17179" y="302209"/>
                </a:lnTo>
                <a:lnTo>
                  <a:pt x="2861" y="252819"/>
                </a:lnTo>
                <a:lnTo>
                  <a:pt x="0" y="217532"/>
                </a:lnTo>
                <a:lnTo>
                  <a:pt x="724" y="199690"/>
                </a:lnTo>
                <a:lnTo>
                  <a:pt x="11145" y="148773"/>
                </a:lnTo>
                <a:lnTo>
                  <a:pt x="32753" y="102943"/>
                </a:lnTo>
                <a:lnTo>
                  <a:pt x="64031" y="63711"/>
                </a:lnTo>
                <a:lnTo>
                  <a:pt x="103460" y="32590"/>
                </a:lnTo>
                <a:lnTo>
                  <a:pt x="149520" y="11089"/>
                </a:lnTo>
                <a:lnTo>
                  <a:pt x="200693" y="721"/>
                </a:lnTo>
                <a:lnTo>
                  <a:pt x="218624" y="0"/>
                </a:lnTo>
                <a:lnTo>
                  <a:pt x="236556" y="721"/>
                </a:lnTo>
                <a:lnTo>
                  <a:pt x="287728" y="11089"/>
                </a:lnTo>
                <a:lnTo>
                  <a:pt x="333789" y="32590"/>
                </a:lnTo>
                <a:lnTo>
                  <a:pt x="373217" y="63711"/>
                </a:lnTo>
                <a:lnTo>
                  <a:pt x="404495" y="102943"/>
                </a:lnTo>
                <a:lnTo>
                  <a:pt x="426104" y="148773"/>
                </a:lnTo>
                <a:lnTo>
                  <a:pt x="436524" y="199690"/>
                </a:lnTo>
                <a:lnTo>
                  <a:pt x="437249" y="217532"/>
                </a:lnTo>
                <a:lnTo>
                  <a:pt x="436524" y="235374"/>
                </a:lnTo>
                <a:lnTo>
                  <a:pt x="426104" y="286292"/>
                </a:lnTo>
                <a:lnTo>
                  <a:pt x="404495" y="332123"/>
                </a:lnTo>
                <a:lnTo>
                  <a:pt x="373217" y="371354"/>
                </a:lnTo>
                <a:lnTo>
                  <a:pt x="333789" y="402475"/>
                </a:lnTo>
                <a:lnTo>
                  <a:pt x="287728" y="423975"/>
                </a:lnTo>
                <a:lnTo>
                  <a:pt x="236556" y="434343"/>
                </a:lnTo>
                <a:lnTo>
                  <a:pt x="218624" y="435064"/>
                </a:lnTo>
                <a:close/>
              </a:path>
            </a:pathLst>
          </a:custGeom>
          <a:solidFill>
            <a:srgbClr val="BBE0E3"/>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0"/>
          <p:cNvSpPr/>
          <p:nvPr/>
        </p:nvSpPr>
        <p:spPr>
          <a:xfrm>
            <a:off x="5363481" y="2953497"/>
            <a:ext cx="1534795" cy="1473835"/>
          </a:xfrm>
          <a:custGeom>
            <a:avLst/>
            <a:gdLst/>
            <a:ahLst/>
            <a:cxnLst/>
            <a:rect l="l" t="t" r="r" b="b"/>
            <a:pathLst>
              <a:path w="1534795" h="1473835" extrusionOk="0">
                <a:moveTo>
                  <a:pt x="1496629" y="1473648"/>
                </a:moveTo>
                <a:lnTo>
                  <a:pt x="0" y="38998"/>
                </a:lnTo>
                <a:lnTo>
                  <a:pt x="37552" y="0"/>
                </a:lnTo>
                <a:lnTo>
                  <a:pt x="1534185" y="1434650"/>
                </a:lnTo>
                <a:lnTo>
                  <a:pt x="1496629" y="1473648"/>
                </a:lnTo>
                <a:close/>
              </a:path>
            </a:pathLst>
          </a:custGeom>
          <a:solidFill>
            <a:srgbClr val="FF9933"/>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30"/>
          <p:cNvSpPr/>
          <p:nvPr/>
        </p:nvSpPr>
        <p:spPr>
          <a:xfrm>
            <a:off x="4655613" y="5529580"/>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30"/>
          <p:cNvSpPr/>
          <p:nvPr/>
        </p:nvSpPr>
        <p:spPr>
          <a:xfrm>
            <a:off x="6622643" y="2732578"/>
            <a:ext cx="218440" cy="217804"/>
          </a:xfrm>
          <a:custGeom>
            <a:avLst/>
            <a:gdLst/>
            <a:ahLst/>
            <a:cxnLst/>
            <a:rect l="l" t="t" r="r" b="b"/>
            <a:pathLst>
              <a:path w="218440" h="217805" extrusionOk="0">
                <a:moveTo>
                  <a:pt x="105609" y="217480"/>
                </a:moveTo>
                <a:lnTo>
                  <a:pt x="64366" y="207995"/>
                </a:lnTo>
                <a:lnTo>
                  <a:pt x="30808" y="184311"/>
                </a:lnTo>
                <a:lnTo>
                  <a:pt x="8248" y="149568"/>
                </a:lnTo>
                <a:lnTo>
                  <a:pt x="0" y="106906"/>
                </a:lnTo>
                <a:lnTo>
                  <a:pt x="1215" y="92363"/>
                </a:lnTo>
                <a:lnTo>
                  <a:pt x="15459" y="52871"/>
                </a:lnTo>
                <a:lnTo>
                  <a:pt x="42954" y="22222"/>
                </a:lnTo>
                <a:lnTo>
                  <a:pt x="80302" y="3806"/>
                </a:lnTo>
                <a:lnTo>
                  <a:pt x="108996" y="0"/>
                </a:lnTo>
                <a:lnTo>
                  <a:pt x="114664" y="144"/>
                </a:lnTo>
                <a:lnTo>
                  <a:pt x="155099" y="10271"/>
                </a:lnTo>
                <a:lnTo>
                  <a:pt x="187913" y="34378"/>
                </a:lnTo>
                <a:lnTo>
                  <a:pt x="209915" y="69682"/>
                </a:lnTo>
                <a:lnTo>
                  <a:pt x="217911" y="113401"/>
                </a:lnTo>
                <a:lnTo>
                  <a:pt x="216373" y="127618"/>
                </a:lnTo>
                <a:lnTo>
                  <a:pt x="201481" y="166139"/>
                </a:lnTo>
                <a:lnTo>
                  <a:pt x="173464" y="195949"/>
                </a:lnTo>
                <a:lnTo>
                  <a:pt x="135270" y="213811"/>
                </a:lnTo>
                <a:lnTo>
                  <a:pt x="105609" y="2174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3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24</a:t>
            </a:fld>
            <a:endParaRPr/>
          </a:p>
        </p:txBody>
      </p:sp>
      <p:sp>
        <p:nvSpPr>
          <p:cNvPr id="339" name="Google Shape;339;p30"/>
          <p:cNvSpPr txBox="1"/>
          <p:nvPr/>
        </p:nvSpPr>
        <p:spPr>
          <a:xfrm>
            <a:off x="381000" y="1112837"/>
            <a:ext cx="8229600" cy="1505977"/>
          </a:xfrm>
          <a:prstGeom prst="rect">
            <a:avLst/>
          </a:prstGeom>
          <a:noFill/>
          <a:ln>
            <a:noFill/>
          </a:ln>
        </p:spPr>
        <p:txBody>
          <a:bodyPr spcFirstLastPara="1" wrap="square" lIns="91425" tIns="45700" rIns="91425" bIns="45700" anchor="t" anchorCtr="0">
            <a:noAutofit/>
          </a:bodyPr>
          <a:lstStyle/>
          <a:p>
            <a:pPr>
              <a:defRPr/>
            </a:pPr>
            <a:r>
              <a:rPr lang="fr-CA" altLang="en-US" sz="3200" dirty="0">
                <a:solidFill>
                  <a:srgbClr val="0000FF"/>
                </a:solidFill>
                <a:latin typeface="Calibri" panose="020F0502020204030204" pitchFamily="34" charset="0"/>
                <a:cs typeface="Calibri" panose="020F0502020204030204" pitchFamily="34" charset="0"/>
              </a:rPr>
              <a:t>Examen à la lumière </a:t>
            </a:r>
            <a:r>
              <a:rPr lang="fr-CA" altLang="en-US" sz="3200" dirty="0" smtClean="0">
                <a:solidFill>
                  <a:srgbClr val="0000FF"/>
                </a:solidFill>
                <a:latin typeface="Calibri" panose="020F0502020204030204" pitchFamily="34" charset="0"/>
                <a:cs typeface="Calibri" panose="020F0502020204030204" pitchFamily="34" charset="0"/>
              </a:rPr>
              <a:t>fluorescente</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340" name="Google Shape;340;p30"/>
          <p:cNvSpPr txBox="1"/>
          <p:nvPr/>
        </p:nvSpPr>
        <p:spPr>
          <a:xfrm>
            <a:off x="495300" y="1680285"/>
            <a:ext cx="8001000" cy="1015663"/>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dirty="0">
                <a:latin typeface="Calibri" panose="020F0502020204030204" pitchFamily="34" charset="0"/>
                <a:cs typeface="Calibri" panose="020F0502020204030204" pitchFamily="34" charset="0"/>
              </a:rPr>
              <a:t>Les matières fluorescentes absorbent certaines couleurs du spectre lumineux, et émettent des couleurs différentes.</a:t>
            </a:r>
            <a:endParaRPr lang="en-CA" altLang="en-US" sz="20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341" name="Google Shape;341;p30"/>
          <p:cNvSpPr/>
          <p:nvPr/>
        </p:nvSpPr>
        <p:spPr>
          <a:xfrm>
            <a:off x="3563095" y="3172930"/>
            <a:ext cx="1704975" cy="2286000"/>
          </a:xfrm>
          <a:custGeom>
            <a:avLst/>
            <a:gdLst/>
            <a:ahLst/>
            <a:cxnLst/>
            <a:rect l="l" t="t" r="r" b="b"/>
            <a:pathLst>
              <a:path w="1704975" h="2286000" extrusionOk="0">
                <a:moveTo>
                  <a:pt x="0" y="0"/>
                </a:moveTo>
                <a:lnTo>
                  <a:pt x="1704645" y="2285738"/>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30"/>
          <p:cNvSpPr/>
          <p:nvPr/>
        </p:nvSpPr>
        <p:spPr>
          <a:xfrm>
            <a:off x="3507686" y="3281096"/>
            <a:ext cx="1437640" cy="2284095"/>
          </a:xfrm>
          <a:custGeom>
            <a:avLst/>
            <a:gdLst/>
            <a:ahLst/>
            <a:cxnLst/>
            <a:rect l="l" t="t" r="r" b="b"/>
            <a:pathLst>
              <a:path w="1437639" h="2284095" extrusionOk="0">
                <a:moveTo>
                  <a:pt x="0" y="0"/>
                </a:moveTo>
                <a:lnTo>
                  <a:pt x="1437131" y="2283720"/>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30"/>
          <p:cNvSpPr/>
          <p:nvPr/>
        </p:nvSpPr>
        <p:spPr>
          <a:xfrm>
            <a:off x="6458811" y="4678261"/>
            <a:ext cx="1159510" cy="948055"/>
          </a:xfrm>
          <a:custGeom>
            <a:avLst/>
            <a:gdLst/>
            <a:ahLst/>
            <a:cxnLst/>
            <a:rect l="l" t="t" r="r" b="b"/>
            <a:pathLst>
              <a:path w="1159509" h="948054" extrusionOk="0">
                <a:moveTo>
                  <a:pt x="0" y="947624"/>
                </a:moveTo>
                <a:lnTo>
                  <a:pt x="1159001" y="0"/>
                </a:lnTo>
              </a:path>
            </a:pathLst>
          </a:custGeom>
          <a:noFill/>
          <a:ln w="216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30"/>
          <p:cNvSpPr/>
          <p:nvPr/>
        </p:nvSpPr>
        <p:spPr>
          <a:xfrm>
            <a:off x="6312453" y="2570957"/>
            <a:ext cx="813435" cy="542290"/>
          </a:xfrm>
          <a:custGeom>
            <a:avLst/>
            <a:gdLst/>
            <a:ahLst/>
            <a:cxnLst/>
            <a:rect l="l" t="t" r="r" b="b"/>
            <a:pathLst>
              <a:path w="813434" h="542289" extrusionOk="0">
                <a:moveTo>
                  <a:pt x="499577" y="73468"/>
                </a:moveTo>
                <a:lnTo>
                  <a:pt x="434175" y="45935"/>
                </a:lnTo>
                <a:lnTo>
                  <a:pt x="369765" y="24846"/>
                </a:lnTo>
                <a:lnTo>
                  <a:pt x="307351" y="10177"/>
                </a:lnTo>
                <a:lnTo>
                  <a:pt x="247940" y="1903"/>
                </a:lnTo>
                <a:lnTo>
                  <a:pt x="192537" y="0"/>
                </a:lnTo>
                <a:lnTo>
                  <a:pt x="166653" y="1430"/>
                </a:lnTo>
                <a:lnTo>
                  <a:pt x="119150" y="9038"/>
                </a:lnTo>
                <a:lnTo>
                  <a:pt x="78169" y="22957"/>
                </a:lnTo>
                <a:lnTo>
                  <a:pt x="44718" y="43162"/>
                </a:lnTo>
                <a:lnTo>
                  <a:pt x="10860" y="85205"/>
                </a:lnTo>
                <a:lnTo>
                  <a:pt x="0" y="138039"/>
                </a:lnTo>
                <a:lnTo>
                  <a:pt x="1622" y="157064"/>
                </a:lnTo>
                <a:lnTo>
                  <a:pt x="12265" y="196644"/>
                </a:lnTo>
                <a:lnTo>
                  <a:pt x="32251" y="237607"/>
                </a:lnTo>
                <a:lnTo>
                  <a:pt x="60958" y="279164"/>
                </a:lnTo>
                <a:lnTo>
                  <a:pt x="97763" y="320526"/>
                </a:lnTo>
                <a:lnTo>
                  <a:pt x="142043" y="360905"/>
                </a:lnTo>
                <a:lnTo>
                  <a:pt x="193175" y="399513"/>
                </a:lnTo>
                <a:lnTo>
                  <a:pt x="250535" y="435561"/>
                </a:lnTo>
                <a:lnTo>
                  <a:pt x="313502" y="468260"/>
                </a:lnTo>
                <a:lnTo>
                  <a:pt x="378904" y="495793"/>
                </a:lnTo>
                <a:lnTo>
                  <a:pt x="443314" y="516882"/>
                </a:lnTo>
                <a:lnTo>
                  <a:pt x="505728" y="531551"/>
                </a:lnTo>
                <a:lnTo>
                  <a:pt x="565140" y="539825"/>
                </a:lnTo>
                <a:lnTo>
                  <a:pt x="620542" y="541728"/>
                </a:lnTo>
                <a:lnTo>
                  <a:pt x="646426" y="540298"/>
                </a:lnTo>
                <a:lnTo>
                  <a:pt x="693930" y="532690"/>
                </a:lnTo>
                <a:lnTo>
                  <a:pt x="734910" y="518771"/>
                </a:lnTo>
                <a:lnTo>
                  <a:pt x="768361" y="498566"/>
                </a:lnTo>
                <a:lnTo>
                  <a:pt x="802219" y="456523"/>
                </a:lnTo>
                <a:lnTo>
                  <a:pt x="813078" y="403689"/>
                </a:lnTo>
                <a:lnTo>
                  <a:pt x="811455" y="384664"/>
                </a:lnTo>
                <a:lnTo>
                  <a:pt x="800812" y="345084"/>
                </a:lnTo>
                <a:lnTo>
                  <a:pt x="780826" y="304121"/>
                </a:lnTo>
                <a:lnTo>
                  <a:pt x="752119" y="262564"/>
                </a:lnTo>
                <a:lnTo>
                  <a:pt x="715314" y="221202"/>
                </a:lnTo>
                <a:lnTo>
                  <a:pt x="671034" y="180823"/>
                </a:lnTo>
                <a:lnTo>
                  <a:pt x="619903" y="142215"/>
                </a:lnTo>
                <a:lnTo>
                  <a:pt x="562543" y="106167"/>
                </a:lnTo>
                <a:lnTo>
                  <a:pt x="499577" y="73468"/>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0"/>
          <p:cNvSpPr/>
          <p:nvPr/>
        </p:nvSpPr>
        <p:spPr>
          <a:xfrm>
            <a:off x="6353162" y="3117644"/>
            <a:ext cx="52705" cy="64769"/>
          </a:xfrm>
          <a:custGeom>
            <a:avLst/>
            <a:gdLst/>
            <a:ahLst/>
            <a:cxnLst/>
            <a:rect l="l" t="t" r="r" b="b"/>
            <a:pathLst>
              <a:path w="52704" h="64769" extrusionOk="0">
                <a:moveTo>
                  <a:pt x="52636" y="64452"/>
                </a:moveTo>
                <a:lnTo>
                  <a:pt x="0" y="40583"/>
                </a:lnTo>
                <a:lnTo>
                  <a:pt x="50239" y="0"/>
                </a:lnTo>
                <a:lnTo>
                  <a:pt x="52636" y="64452"/>
                </a:lnTo>
                <a:close/>
              </a:path>
            </a:pathLst>
          </a:custGeom>
          <a:solidFill>
            <a:srgbClr val="FF99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30"/>
          <p:cNvSpPr/>
          <p:nvPr/>
        </p:nvSpPr>
        <p:spPr>
          <a:xfrm>
            <a:off x="5085444" y="3717360"/>
            <a:ext cx="54610" cy="64135"/>
          </a:xfrm>
          <a:custGeom>
            <a:avLst/>
            <a:gdLst/>
            <a:ahLst/>
            <a:cxnLst/>
            <a:rect l="l" t="t" r="r" b="b"/>
            <a:pathLst>
              <a:path w="54610" h="64135" extrusionOk="0">
                <a:moveTo>
                  <a:pt x="0" y="64072"/>
                </a:moveTo>
                <a:lnTo>
                  <a:pt x="7416" y="0"/>
                </a:lnTo>
                <a:lnTo>
                  <a:pt x="54336" y="44366"/>
                </a:lnTo>
                <a:lnTo>
                  <a:pt x="0" y="64072"/>
                </a:lnTo>
                <a:close/>
              </a:path>
            </a:pathLst>
          </a:custGeom>
          <a:solidFill>
            <a:srgbClr val="FF99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30"/>
          <p:cNvSpPr/>
          <p:nvPr/>
        </p:nvSpPr>
        <p:spPr>
          <a:xfrm>
            <a:off x="4983249" y="4031057"/>
            <a:ext cx="1384935" cy="1595120"/>
          </a:xfrm>
          <a:custGeom>
            <a:avLst/>
            <a:gdLst/>
            <a:ahLst/>
            <a:cxnLst/>
            <a:rect l="l" t="t" r="r" b="b"/>
            <a:pathLst>
              <a:path w="1384935" h="1595120" extrusionOk="0">
                <a:moveTo>
                  <a:pt x="0" y="1594828"/>
                </a:moveTo>
                <a:lnTo>
                  <a:pt x="1384661" y="0"/>
                </a:lnTo>
              </a:path>
            </a:pathLst>
          </a:custGeom>
          <a:noFill/>
          <a:ln w="216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30"/>
          <p:cNvSpPr/>
          <p:nvPr/>
        </p:nvSpPr>
        <p:spPr>
          <a:xfrm>
            <a:off x="5224323" y="5421264"/>
            <a:ext cx="86995" cy="95250"/>
          </a:xfrm>
          <a:custGeom>
            <a:avLst/>
            <a:gdLst/>
            <a:ahLst/>
            <a:cxnLst/>
            <a:rect l="l" t="t" r="r" b="b"/>
            <a:pathLst>
              <a:path w="86995" h="95250" extrusionOk="0">
                <a:moveTo>
                  <a:pt x="86560" y="95254"/>
                </a:moveTo>
                <a:lnTo>
                  <a:pt x="0" y="51656"/>
                </a:lnTo>
                <a:lnTo>
                  <a:pt x="69579" y="0"/>
                </a:lnTo>
                <a:lnTo>
                  <a:pt x="86560" y="95254"/>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30"/>
          <p:cNvSpPr/>
          <p:nvPr/>
        </p:nvSpPr>
        <p:spPr>
          <a:xfrm>
            <a:off x="6336231" y="3990182"/>
            <a:ext cx="67310" cy="70485"/>
          </a:xfrm>
          <a:custGeom>
            <a:avLst/>
            <a:gdLst/>
            <a:ahLst/>
            <a:cxnLst/>
            <a:rect l="l" t="t" r="r" b="b"/>
            <a:pathLst>
              <a:path w="67310" h="70485" extrusionOk="0">
                <a:moveTo>
                  <a:pt x="49160" y="70295"/>
                </a:moveTo>
                <a:lnTo>
                  <a:pt x="0" y="27801"/>
                </a:lnTo>
                <a:lnTo>
                  <a:pt x="67171" y="0"/>
                </a:lnTo>
                <a:lnTo>
                  <a:pt x="49160" y="70295"/>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30"/>
          <p:cNvSpPr/>
          <p:nvPr/>
        </p:nvSpPr>
        <p:spPr>
          <a:xfrm>
            <a:off x="7588814" y="4643982"/>
            <a:ext cx="71120" cy="66675"/>
          </a:xfrm>
          <a:custGeom>
            <a:avLst/>
            <a:gdLst/>
            <a:ahLst/>
            <a:cxnLst/>
            <a:rect l="l" t="t" r="r" b="b"/>
            <a:pathLst>
              <a:path w="71120" h="66675" extrusionOk="0">
                <a:moveTo>
                  <a:pt x="41226" y="66231"/>
                </a:moveTo>
                <a:lnTo>
                  <a:pt x="0" y="16032"/>
                </a:lnTo>
                <a:lnTo>
                  <a:pt x="70921" y="0"/>
                </a:lnTo>
                <a:lnTo>
                  <a:pt x="41226" y="66231"/>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30"/>
          <p:cNvSpPr/>
          <p:nvPr/>
        </p:nvSpPr>
        <p:spPr>
          <a:xfrm>
            <a:off x="3726913" y="3172930"/>
            <a:ext cx="2029460" cy="2343150"/>
          </a:xfrm>
          <a:custGeom>
            <a:avLst/>
            <a:gdLst/>
            <a:ahLst/>
            <a:cxnLst/>
            <a:rect l="l" t="t" r="r" b="b"/>
            <a:pathLst>
              <a:path w="2029460" h="2343150" extrusionOk="0">
                <a:moveTo>
                  <a:pt x="0" y="0"/>
                </a:moveTo>
                <a:lnTo>
                  <a:pt x="2029372" y="2343109"/>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0"/>
          <p:cNvSpPr/>
          <p:nvPr/>
        </p:nvSpPr>
        <p:spPr>
          <a:xfrm>
            <a:off x="3781117" y="3063562"/>
            <a:ext cx="2624455" cy="2512695"/>
          </a:xfrm>
          <a:custGeom>
            <a:avLst/>
            <a:gdLst/>
            <a:ahLst/>
            <a:cxnLst/>
            <a:rect l="l" t="t" r="r" b="b"/>
            <a:pathLst>
              <a:path w="2624454" h="2512695" extrusionOk="0">
                <a:moveTo>
                  <a:pt x="0" y="0"/>
                </a:moveTo>
                <a:lnTo>
                  <a:pt x="2624339" y="2512398"/>
                </a:lnTo>
              </a:path>
            </a:pathLst>
          </a:custGeom>
          <a:noFill/>
          <a:ln w="288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30"/>
          <p:cNvSpPr/>
          <p:nvPr/>
        </p:nvSpPr>
        <p:spPr>
          <a:xfrm>
            <a:off x="5109271" y="3762476"/>
            <a:ext cx="758129" cy="1800124"/>
          </a:xfrm>
          <a:custGeom>
            <a:avLst/>
            <a:gdLst/>
            <a:ahLst/>
            <a:cxnLst/>
            <a:rect l="l" t="t" r="r" b="b"/>
            <a:pathLst>
              <a:path w="639445" h="1754504" extrusionOk="0">
                <a:moveTo>
                  <a:pt x="638865" y="1754031"/>
                </a:moveTo>
                <a:lnTo>
                  <a:pt x="0" y="0"/>
                </a:lnTo>
              </a:path>
            </a:pathLst>
          </a:custGeom>
          <a:noFill/>
          <a:ln w="14450" cap="flat" cmpd="sng">
            <a:solidFill>
              <a:srgbClr val="FF9933"/>
            </a:solidFill>
            <a:prstDash val="lg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30"/>
          <p:cNvSpPr/>
          <p:nvPr/>
        </p:nvSpPr>
        <p:spPr>
          <a:xfrm>
            <a:off x="5310883" y="3161411"/>
            <a:ext cx="1073150" cy="2355215"/>
          </a:xfrm>
          <a:custGeom>
            <a:avLst/>
            <a:gdLst/>
            <a:ahLst/>
            <a:cxnLst/>
            <a:rect l="l" t="t" r="r" b="b"/>
            <a:pathLst>
              <a:path w="1073150" h="2355215" extrusionOk="0">
                <a:moveTo>
                  <a:pt x="0" y="2355106"/>
                </a:moveTo>
                <a:lnTo>
                  <a:pt x="1072586" y="0"/>
                </a:lnTo>
              </a:path>
            </a:pathLst>
          </a:custGeom>
          <a:noFill/>
          <a:ln w="14450" cap="flat" cmpd="sng">
            <a:solidFill>
              <a:srgbClr val="FF9933"/>
            </a:solidFill>
            <a:prstDash val="lg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30"/>
          <p:cNvSpPr/>
          <p:nvPr/>
        </p:nvSpPr>
        <p:spPr>
          <a:xfrm>
            <a:off x="5748132" y="5512719"/>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30"/>
          <p:cNvSpPr/>
          <p:nvPr/>
        </p:nvSpPr>
        <p:spPr>
          <a:xfrm>
            <a:off x="5701665" y="5468620"/>
            <a:ext cx="89535" cy="93980"/>
          </a:xfrm>
          <a:custGeom>
            <a:avLst/>
            <a:gdLst/>
            <a:ahLst/>
            <a:cxnLst/>
            <a:rect l="l" t="t" r="r" b="b"/>
            <a:pathLst>
              <a:path w="89535" h="93979" extrusionOk="0">
                <a:moveTo>
                  <a:pt x="89516" y="93763"/>
                </a:moveTo>
                <a:lnTo>
                  <a:pt x="0" y="56574"/>
                </a:lnTo>
                <a:lnTo>
                  <a:pt x="65624" y="0"/>
                </a:lnTo>
                <a:lnTo>
                  <a:pt x="89516" y="93763"/>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30"/>
          <p:cNvSpPr/>
          <p:nvPr/>
        </p:nvSpPr>
        <p:spPr>
          <a:xfrm>
            <a:off x="5201270" y="5512719"/>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30"/>
          <p:cNvSpPr/>
          <p:nvPr/>
        </p:nvSpPr>
        <p:spPr>
          <a:xfrm>
            <a:off x="3125846" y="5621803"/>
            <a:ext cx="4917440" cy="217804"/>
          </a:xfrm>
          <a:custGeom>
            <a:avLst/>
            <a:gdLst/>
            <a:ahLst/>
            <a:cxnLst/>
            <a:rect l="l" t="t" r="r" b="b"/>
            <a:pathLst>
              <a:path w="4917440" h="217804" extrusionOk="0">
                <a:moveTo>
                  <a:pt x="0" y="0"/>
                </a:moveTo>
                <a:lnTo>
                  <a:pt x="4916931" y="0"/>
                </a:lnTo>
                <a:lnTo>
                  <a:pt x="4916931" y="217532"/>
                </a:lnTo>
                <a:lnTo>
                  <a:pt x="0" y="217532"/>
                </a:lnTo>
                <a:lnTo>
                  <a:pt x="0" y="0"/>
                </a:lnTo>
                <a:close/>
              </a:path>
            </a:pathLst>
          </a:custGeom>
          <a:solidFill>
            <a:srgbClr val="D8D8D8"/>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61" name="Google Shape;361;p30"/>
          <p:cNvCxnSpPr/>
          <p:nvPr/>
        </p:nvCxnSpPr>
        <p:spPr>
          <a:xfrm rot="-5400000">
            <a:off x="3914836" y="5837970"/>
            <a:ext cx="246734" cy="794"/>
          </a:xfrm>
          <a:prstGeom prst="straightConnector1">
            <a:avLst/>
          </a:prstGeom>
          <a:noFill/>
          <a:ln w="9525" cap="flat" cmpd="sng">
            <a:solidFill>
              <a:schemeClr val="dk1"/>
            </a:solidFill>
            <a:prstDash val="solid"/>
            <a:round/>
            <a:headEnd type="none" w="sm" len="sm"/>
            <a:tailEnd type="stealth" w="med" len="med"/>
          </a:ln>
        </p:spPr>
      </p:cxnSp>
      <p:cxnSp>
        <p:nvCxnSpPr>
          <p:cNvPr id="362" name="Google Shape;362;p30"/>
          <p:cNvCxnSpPr/>
          <p:nvPr/>
        </p:nvCxnSpPr>
        <p:spPr>
          <a:xfrm rot="-5400000">
            <a:off x="5524500" y="5676900"/>
            <a:ext cx="457200" cy="228600"/>
          </a:xfrm>
          <a:prstGeom prst="straightConnector1">
            <a:avLst/>
          </a:prstGeom>
          <a:noFill/>
          <a:ln w="9525" cap="flat" cmpd="sng">
            <a:solidFill>
              <a:schemeClr val="dk1"/>
            </a:solidFill>
            <a:prstDash val="solid"/>
            <a:round/>
            <a:headEnd type="none" w="sm" len="sm"/>
            <a:tailEnd type="stealth" w="med" len="med"/>
          </a:ln>
        </p:spPr>
      </p:cxnSp>
      <p:cxnSp>
        <p:nvCxnSpPr>
          <p:cNvPr id="363" name="Google Shape;363;p30"/>
          <p:cNvCxnSpPr/>
          <p:nvPr/>
        </p:nvCxnSpPr>
        <p:spPr>
          <a:xfrm rot="5400000" flipH="1">
            <a:off x="5257801" y="5638801"/>
            <a:ext cx="457198" cy="304800"/>
          </a:xfrm>
          <a:prstGeom prst="straightConnector1">
            <a:avLst/>
          </a:prstGeom>
          <a:noFill/>
          <a:ln w="9525" cap="flat" cmpd="sng">
            <a:solidFill>
              <a:schemeClr val="dk1"/>
            </a:solidFill>
            <a:prstDash val="solid"/>
            <a:round/>
            <a:headEnd type="none" w="sm" len="sm"/>
            <a:tailEnd type="stealth" w="med" len="med"/>
          </a:ln>
        </p:spPr>
      </p:cxnSp>
      <p:sp>
        <p:nvSpPr>
          <p:cNvPr id="364" name="Google Shape;364;p30"/>
          <p:cNvSpPr/>
          <p:nvPr/>
        </p:nvSpPr>
        <p:spPr>
          <a:xfrm rot="8599370">
            <a:off x="4919635" y="5545103"/>
            <a:ext cx="91210" cy="75287"/>
          </a:xfrm>
          <a:prstGeom prst="triangle">
            <a:avLst>
              <a:gd name="adj" fmla="val 50000"/>
            </a:avLst>
          </a:prstGeom>
          <a:solidFill>
            <a:srgbClr val="15F7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30"/>
          <p:cNvSpPr/>
          <p:nvPr/>
        </p:nvSpPr>
        <p:spPr>
          <a:xfrm>
            <a:off x="3069620" y="2506771"/>
            <a:ext cx="864869" cy="920115"/>
          </a:xfrm>
          <a:custGeom>
            <a:avLst/>
            <a:gdLst/>
            <a:ahLst/>
            <a:cxnLst/>
            <a:rect l="l" t="t" r="r" b="b"/>
            <a:pathLst>
              <a:path w="864870" h="920114" extrusionOk="0">
                <a:moveTo>
                  <a:pt x="395315" y="920037"/>
                </a:moveTo>
                <a:lnTo>
                  <a:pt x="0" y="187391"/>
                </a:lnTo>
                <a:lnTo>
                  <a:pt x="234617" y="0"/>
                </a:lnTo>
                <a:lnTo>
                  <a:pt x="864556" y="545255"/>
                </a:lnTo>
                <a:lnTo>
                  <a:pt x="395315" y="920037"/>
                </a:lnTo>
                <a:close/>
              </a:path>
            </a:pathLst>
          </a:custGeom>
          <a:solidFill>
            <a:srgbClr val="818181"/>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30"/>
          <p:cNvSpPr txBox="1"/>
          <p:nvPr/>
        </p:nvSpPr>
        <p:spPr>
          <a:xfrm>
            <a:off x="6590094" y="6714455"/>
            <a:ext cx="3306414" cy="123111"/>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CA" sz="800" dirty="0" err="1" smtClean="0">
                <a:solidFill>
                  <a:schemeClr val="dk1"/>
                </a:solidFill>
                <a:latin typeface="Calibri"/>
                <a:ea typeface="Calibri"/>
                <a:cs typeface="Calibri"/>
                <a:sym typeface="Calibri"/>
              </a:rPr>
              <a:t>Schéma</a:t>
            </a:r>
            <a:r>
              <a:rPr lang="en-CA" sz="800" dirty="0" smtClean="0">
                <a:solidFill>
                  <a:schemeClr val="dk1"/>
                </a:solidFill>
                <a:latin typeface="Calibri"/>
                <a:ea typeface="Calibri"/>
                <a:cs typeface="Calibri"/>
                <a:sym typeface="Calibri"/>
              </a:rPr>
              <a:t> de The </a:t>
            </a:r>
            <a:r>
              <a:rPr lang="en-CA" sz="800" dirty="0">
                <a:solidFill>
                  <a:schemeClr val="dk1"/>
                </a:solidFill>
                <a:latin typeface="Calibri"/>
                <a:ea typeface="Calibri"/>
                <a:cs typeface="Calibri"/>
                <a:sym typeface="Calibri"/>
              </a:rPr>
              <a:t>Source Book, CAST, Home Office, UK, 2012.</a:t>
            </a:r>
            <a:endParaRPr sz="800" dirty="0">
              <a:solidFill>
                <a:schemeClr val="dk1"/>
              </a:solidFill>
              <a:latin typeface="Calibri"/>
              <a:ea typeface="Calibri"/>
              <a:cs typeface="Calibri"/>
              <a:sym typeface="Calibri"/>
            </a:endParaRPr>
          </a:p>
        </p:txBody>
      </p:sp>
      <p:sp>
        <p:nvSpPr>
          <p:cNvPr id="39"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1693226" y="2899859"/>
            <a:ext cx="1414395" cy="323116"/>
          </a:xfrm>
          <a:prstGeom prst="rect">
            <a:avLst/>
          </a:prstGeom>
        </p:spPr>
      </p:pic>
      <p:pic>
        <p:nvPicPr>
          <p:cNvPr id="3" name="Picture 2"/>
          <p:cNvPicPr>
            <a:picLocks noChangeAspect="1"/>
          </p:cNvPicPr>
          <p:nvPr/>
        </p:nvPicPr>
        <p:blipFill>
          <a:blip r:embed="rId4"/>
          <a:stretch>
            <a:fillRect/>
          </a:stretch>
        </p:blipFill>
        <p:spPr>
          <a:xfrm>
            <a:off x="2134371" y="4249817"/>
            <a:ext cx="2017951" cy="475529"/>
          </a:xfrm>
          <a:prstGeom prst="rect">
            <a:avLst/>
          </a:prstGeom>
        </p:spPr>
      </p:pic>
      <p:pic>
        <p:nvPicPr>
          <p:cNvPr id="4" name="Picture 3"/>
          <p:cNvPicPr>
            <a:picLocks noChangeAspect="1"/>
          </p:cNvPicPr>
          <p:nvPr/>
        </p:nvPicPr>
        <p:blipFill>
          <a:blip r:embed="rId5"/>
          <a:stretch>
            <a:fillRect/>
          </a:stretch>
        </p:blipFill>
        <p:spPr>
          <a:xfrm>
            <a:off x="2848626" y="5999847"/>
            <a:ext cx="1981372" cy="323116"/>
          </a:xfrm>
          <a:prstGeom prst="rect">
            <a:avLst/>
          </a:prstGeom>
        </p:spPr>
      </p:pic>
      <p:pic>
        <p:nvPicPr>
          <p:cNvPr id="5" name="Picture 4"/>
          <p:cNvPicPr>
            <a:picLocks noChangeAspect="1"/>
          </p:cNvPicPr>
          <p:nvPr/>
        </p:nvPicPr>
        <p:blipFill>
          <a:blip r:embed="rId6"/>
          <a:stretch>
            <a:fillRect/>
          </a:stretch>
        </p:blipFill>
        <p:spPr>
          <a:xfrm>
            <a:off x="4968167" y="6020977"/>
            <a:ext cx="2822693" cy="512108"/>
          </a:xfrm>
          <a:prstGeom prst="rect">
            <a:avLst/>
          </a:prstGeom>
        </p:spPr>
      </p:pic>
      <p:pic>
        <p:nvPicPr>
          <p:cNvPr id="6" name="Picture 5"/>
          <p:cNvPicPr>
            <a:picLocks noChangeAspect="1"/>
          </p:cNvPicPr>
          <p:nvPr/>
        </p:nvPicPr>
        <p:blipFill>
          <a:blip r:embed="rId7"/>
          <a:stretch>
            <a:fillRect/>
          </a:stretch>
        </p:blipFill>
        <p:spPr>
          <a:xfrm>
            <a:off x="7708948" y="4421265"/>
            <a:ext cx="1408298" cy="512108"/>
          </a:xfrm>
          <a:prstGeom prst="rect">
            <a:avLst/>
          </a:prstGeom>
        </p:spPr>
      </p:pic>
      <p:pic>
        <p:nvPicPr>
          <p:cNvPr id="7" name="Picture 6"/>
          <p:cNvPicPr>
            <a:picLocks noChangeAspect="1"/>
          </p:cNvPicPr>
          <p:nvPr/>
        </p:nvPicPr>
        <p:blipFill>
          <a:blip r:embed="rId8"/>
          <a:stretch>
            <a:fillRect/>
          </a:stretch>
        </p:blipFill>
        <p:spPr>
          <a:xfrm>
            <a:off x="6590094" y="3254011"/>
            <a:ext cx="2383743" cy="695004"/>
          </a:xfrm>
          <a:prstGeom prst="rect">
            <a:avLst/>
          </a:prstGeom>
        </p:spPr>
      </p:pic>
      <p:pic>
        <p:nvPicPr>
          <p:cNvPr id="8" name="Picture 7"/>
          <p:cNvPicPr>
            <a:picLocks noChangeAspect="1"/>
          </p:cNvPicPr>
          <p:nvPr/>
        </p:nvPicPr>
        <p:blipFill>
          <a:blip r:embed="rId9"/>
          <a:stretch>
            <a:fillRect/>
          </a:stretch>
        </p:blipFill>
        <p:spPr>
          <a:xfrm>
            <a:off x="6982173" y="2482667"/>
            <a:ext cx="1542422" cy="323116"/>
          </a:xfrm>
          <a:prstGeom prst="rect">
            <a:avLst/>
          </a:prstGeom>
        </p:spPr>
      </p:pic>
      <p:pic>
        <p:nvPicPr>
          <p:cNvPr id="9" name="Picture 8"/>
          <p:cNvPicPr>
            <a:picLocks noChangeAspect="1"/>
          </p:cNvPicPr>
          <p:nvPr/>
        </p:nvPicPr>
        <p:blipFill>
          <a:blip r:embed="rId10"/>
          <a:stretch>
            <a:fillRect/>
          </a:stretch>
        </p:blipFill>
        <p:spPr>
          <a:xfrm>
            <a:off x="4797505" y="2667819"/>
            <a:ext cx="1072989" cy="3231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1" descr="http://t2.gstatic.com/images?q=tbn:ANd9GcQwWfr-vNSWepg7piZ-sNnfeEvzkM_aRCPF61I6p5LFdOCnvTGxx7lHXoWG"/>
          <p:cNvPicPr preferRelativeResize="0"/>
          <p:nvPr/>
        </p:nvPicPr>
        <p:blipFill rotWithShape="1">
          <a:blip r:embed="rId3">
            <a:alphaModFix/>
          </a:blip>
          <a:srcRect l="1515" t="3817" b="12182"/>
          <a:stretch/>
        </p:blipFill>
        <p:spPr>
          <a:xfrm>
            <a:off x="2133600" y="2743200"/>
            <a:ext cx="4800600" cy="3249637"/>
          </a:xfrm>
          <a:prstGeom prst="rect">
            <a:avLst/>
          </a:prstGeom>
          <a:noFill/>
          <a:ln>
            <a:noFill/>
          </a:ln>
        </p:spPr>
      </p:pic>
      <p:sp>
        <p:nvSpPr>
          <p:cNvPr id="374" name="Google Shape;374;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25</a:t>
            </a:fld>
            <a:endParaRPr/>
          </a:p>
        </p:txBody>
      </p:sp>
      <p:sp>
        <p:nvSpPr>
          <p:cNvPr id="375" name="Google Shape;375;p3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FR" altLang="en-US" sz="2800" dirty="0">
                <a:solidFill>
                  <a:srgbClr val="0000FF"/>
                </a:solidFill>
                <a:latin typeface="Calibri" panose="020F0502020204030204" pitchFamily="34" charset="0"/>
                <a:cs typeface="Calibri" panose="020F0502020204030204" pitchFamily="34" charset="0"/>
              </a:rPr>
              <a:t>Réactifs dactyloscopiques pour surfaces </a:t>
            </a:r>
            <a:r>
              <a:rPr lang="fr-FR" altLang="en-US" sz="2800" dirty="0" smtClean="0">
                <a:solidFill>
                  <a:srgbClr val="0000FF"/>
                </a:solidFill>
                <a:latin typeface="Calibri" panose="020F0502020204030204" pitchFamily="34" charset="0"/>
                <a:cs typeface="Calibri" panose="020F0502020204030204" pitchFamily="34" charset="0"/>
              </a:rPr>
              <a:t>poreuses</a:t>
            </a:r>
            <a:endParaRPr sz="28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376" name="Google Shape;376;p31"/>
          <p:cNvSpPr txBox="1"/>
          <p:nvPr/>
        </p:nvSpPr>
        <p:spPr>
          <a:xfrm>
            <a:off x="533400" y="1806477"/>
            <a:ext cx="8001000" cy="1384995"/>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Révélateur physique</a:t>
            </a:r>
            <a:r>
              <a:rPr lang="fr-CA" altLang="en-US" sz="2000" dirty="0">
                <a:latin typeface="Calibri" panose="020F0502020204030204" pitchFamily="34" charset="0"/>
                <a:cs typeface="Calibri" panose="020F0502020204030204" pitchFamily="34" charset="0"/>
              </a:rPr>
              <a:t> </a:t>
            </a:r>
            <a:r>
              <a:rPr lang="fr-CA" altLang="en-US" sz="2000" dirty="0" smtClean="0">
                <a:latin typeface="Calibri" panose="020F0502020204030204" pitchFamily="34" charset="0"/>
                <a:cs typeface="Calibri" panose="020F0502020204030204" pitchFamily="34" charset="0"/>
              </a:rPr>
              <a:t>:</a:t>
            </a:r>
            <a:r>
              <a:rPr lang="en-CA" altLang="en-US" sz="2000" dirty="0" smtClean="0">
                <a:latin typeface="Calibri" panose="020F0502020204030204" pitchFamily="34" charset="0"/>
                <a:cs typeface="Calibri" panose="020F0502020204030204" pitchFamily="34" charset="0"/>
              </a:rPr>
              <a:t> </a:t>
            </a:r>
            <a:r>
              <a:rPr lang="fr-CA" altLang="en-US" sz="2000" dirty="0" smtClean="0">
                <a:latin typeface="Calibri" panose="020F0502020204030204" pitchFamily="34" charset="0"/>
                <a:cs typeface="Calibri" panose="020F0502020204030204" pitchFamily="34" charset="0"/>
              </a:rPr>
              <a:t>Le </a:t>
            </a:r>
            <a:r>
              <a:rPr lang="fr-CA" altLang="en-US" sz="2000" dirty="0">
                <a:latin typeface="Calibri" panose="020F0502020204030204" pitchFamily="34" charset="0"/>
                <a:cs typeface="Calibri" panose="020F0502020204030204" pitchFamily="34" charset="0"/>
              </a:rPr>
              <a:t>révélateur physique est une solution aqueuse qui dépose de l'argent sur les crêtes papillaires</a:t>
            </a:r>
            <a:r>
              <a:rPr lang="fr-CA" altLang="en-US" sz="2000" dirty="0"/>
              <a:t>.</a:t>
            </a:r>
            <a:endParaRPr lang="en-CA" altLang="en-US" sz="2000"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836355" y="4044902"/>
            <a:ext cx="7395089" cy="646232"/>
          </a:xfrm>
          <a:prstGeom prst="rect">
            <a:avLst/>
          </a:prstGeom>
        </p:spPr>
      </p:pic>
      <p:sp>
        <p:nvSpPr>
          <p:cNvPr id="11"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3" name="Rectangle 2"/>
          <p:cNvSpPr/>
          <p:nvPr/>
        </p:nvSpPr>
        <p:spPr>
          <a:xfrm>
            <a:off x="3406827" y="5986661"/>
            <a:ext cx="2254143" cy="215444"/>
          </a:xfrm>
          <a:prstGeom prst="rect">
            <a:avLst/>
          </a:prstGeom>
        </p:spPr>
        <p:txBody>
          <a:bodyPr wrap="none">
            <a:spAutoFit/>
          </a:bodyPr>
          <a:lstStyle/>
          <a:p>
            <a:pPr lvl="0" algn="ctr"/>
            <a:r>
              <a:rPr lang="fr-FR" sz="800" dirty="0">
                <a:solidFill>
                  <a:schemeClr val="dk1"/>
                </a:solidFill>
                <a:latin typeface="Calibri"/>
                <a:ea typeface="Calibri"/>
                <a:cs typeface="Calibri"/>
                <a:sym typeface="Calibri"/>
              </a:rPr>
              <a:t>Image: GRC Services intégrés d`identité judiciaire.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2" descr="C:\Users\000099~1\AppData\Local\Temp\1\XPgrpwise\Oilredo_0003_7Y76_8666.jpg"/>
          <p:cNvPicPr preferRelativeResize="0"/>
          <p:nvPr/>
        </p:nvPicPr>
        <p:blipFill rotWithShape="1">
          <a:blip r:embed="rId3">
            <a:alphaModFix/>
          </a:blip>
          <a:srcRect/>
          <a:stretch/>
        </p:blipFill>
        <p:spPr>
          <a:xfrm rot="5400000">
            <a:off x="2895600" y="1981200"/>
            <a:ext cx="3276600" cy="4800600"/>
          </a:xfrm>
          <a:prstGeom prst="rect">
            <a:avLst/>
          </a:prstGeom>
          <a:noFill/>
          <a:ln>
            <a:noFill/>
          </a:ln>
        </p:spPr>
      </p:pic>
      <p:sp>
        <p:nvSpPr>
          <p:cNvPr id="385" name="Google Shape;385;p32"/>
          <p:cNvSpPr txBox="1"/>
          <p:nvPr/>
        </p:nvSpPr>
        <p:spPr>
          <a:xfrm>
            <a:off x="2476500" y="6019800"/>
            <a:ext cx="4038599" cy="215444"/>
          </a:xfrm>
          <a:prstGeom prst="rect">
            <a:avLst/>
          </a:prstGeom>
          <a:noFill/>
          <a:ln>
            <a:noFill/>
          </a:ln>
        </p:spPr>
        <p:txBody>
          <a:bodyPr spcFirstLastPara="1" wrap="square" lIns="91425" tIns="45700" rIns="91425" bIns="45700" anchor="t" anchorCtr="0">
            <a:noAutofit/>
          </a:bodyPr>
          <a:lstStyle/>
          <a:p>
            <a:pPr lvl="0" algn="ctr"/>
            <a:r>
              <a:rPr lang="fr-FR" sz="800" dirty="0" smtClean="0"/>
              <a:t>Image: Services </a:t>
            </a:r>
            <a:r>
              <a:rPr lang="fr-FR" sz="800" dirty="0"/>
              <a:t>d'identification judiciaire de la Police provinciale de l'Ontario</a:t>
            </a:r>
            <a:endParaRPr sz="800" dirty="0">
              <a:solidFill>
                <a:schemeClr val="dk1"/>
              </a:solidFill>
              <a:latin typeface="Calibri"/>
              <a:ea typeface="Calibri"/>
              <a:cs typeface="Calibri"/>
              <a:sym typeface="Calibri"/>
            </a:endParaRPr>
          </a:p>
        </p:txBody>
      </p:sp>
      <p:sp>
        <p:nvSpPr>
          <p:cNvPr id="388" name="Google Shape;388;p3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26</a:t>
            </a:fld>
            <a:endParaRPr/>
          </a:p>
        </p:txBody>
      </p:sp>
      <p:sp>
        <p:nvSpPr>
          <p:cNvPr id="389" name="Google Shape;389;p32"/>
          <p:cNvSpPr txBox="1"/>
          <p:nvPr/>
        </p:nvSpPr>
        <p:spPr>
          <a:xfrm>
            <a:off x="381000" y="1112837"/>
            <a:ext cx="8229600" cy="2575499"/>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FR" altLang="en-US" sz="2800" dirty="0">
                <a:solidFill>
                  <a:srgbClr val="0000FF"/>
                </a:solidFill>
                <a:latin typeface="Calibri" panose="020F0502020204030204" pitchFamily="34" charset="0"/>
                <a:cs typeface="Calibri" panose="020F0502020204030204" pitchFamily="34" charset="0"/>
              </a:rPr>
              <a:t>Réactifs dactyloscopiques pour surfaces </a:t>
            </a:r>
            <a:r>
              <a:rPr lang="fr-FR" altLang="en-US" sz="2800" dirty="0" smtClean="0">
                <a:solidFill>
                  <a:srgbClr val="0000FF"/>
                </a:solidFill>
                <a:latin typeface="Calibri" panose="020F0502020204030204" pitchFamily="34" charset="0"/>
                <a:cs typeface="Calibri" panose="020F0502020204030204" pitchFamily="34" charset="0"/>
              </a:rPr>
              <a:t>poreuses</a:t>
            </a:r>
            <a:endParaRPr sz="2800" b="1"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390" name="Google Shape;390;p32"/>
          <p:cNvSpPr txBox="1"/>
          <p:nvPr/>
        </p:nvSpPr>
        <p:spPr>
          <a:xfrm>
            <a:off x="533399" y="1665982"/>
            <a:ext cx="8001000" cy="1077218"/>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err="1">
                <a:latin typeface="Calibri" panose="020F0502020204030204" pitchFamily="34" charset="0"/>
                <a:cs typeface="Calibri" panose="020F0502020204030204" pitchFamily="34" charset="0"/>
              </a:rPr>
              <a:t>Oil</a:t>
            </a:r>
            <a:r>
              <a:rPr lang="fr-CA" altLang="en-US" sz="2000" b="1" dirty="0">
                <a:latin typeface="Calibri" panose="020F0502020204030204" pitchFamily="34" charset="0"/>
                <a:cs typeface="Calibri" panose="020F0502020204030204" pitchFamily="34" charset="0"/>
              </a:rPr>
              <a:t> </a:t>
            </a:r>
            <a:r>
              <a:rPr lang="fr-CA" altLang="en-US" sz="2000" b="1" dirty="0" err="1">
                <a:latin typeface="Calibri" panose="020F0502020204030204" pitchFamily="34" charset="0"/>
                <a:cs typeface="Calibri" panose="020F0502020204030204" pitchFamily="34" charset="0"/>
              </a:rPr>
              <a:t>Red</a:t>
            </a:r>
            <a:r>
              <a:rPr lang="fr-CA" altLang="en-US" sz="2000" b="1" dirty="0">
                <a:latin typeface="Calibri" panose="020F0502020204030204" pitchFamily="34" charset="0"/>
                <a:cs typeface="Calibri" panose="020F0502020204030204" pitchFamily="34" charset="0"/>
              </a:rPr>
              <a:t> O</a:t>
            </a:r>
            <a:r>
              <a:rPr lang="fr-CA" altLang="en-US" sz="2000" dirty="0">
                <a:latin typeface="Calibri" panose="020F0502020204030204" pitchFamily="34" charset="0"/>
                <a:cs typeface="Calibri" panose="020F0502020204030204" pitchFamily="34" charset="0"/>
              </a:rPr>
              <a:t> :</a:t>
            </a:r>
          </a:p>
          <a:p>
            <a:pPr marL="0" indent="0">
              <a:buFontTx/>
              <a:buNone/>
            </a:pPr>
            <a:r>
              <a:rPr lang="fr-CA" altLang="en-US" sz="2000" dirty="0">
                <a:latin typeface="Calibri" panose="020F0502020204030204" pitchFamily="34" charset="0"/>
                <a:cs typeface="Calibri" panose="020F0502020204030204" pitchFamily="34" charset="0"/>
              </a:rPr>
              <a:t>Le colorant </a:t>
            </a:r>
            <a:r>
              <a:rPr lang="fr-CA" altLang="en-US" sz="2000" dirty="0" err="1">
                <a:latin typeface="Calibri" panose="020F0502020204030204" pitchFamily="34" charset="0"/>
                <a:cs typeface="Calibri" panose="020F0502020204030204" pitchFamily="34" charset="0"/>
              </a:rPr>
              <a:t>Oil</a:t>
            </a:r>
            <a:r>
              <a:rPr lang="fr-CA" altLang="en-US" sz="2000" dirty="0">
                <a:latin typeface="Calibri" panose="020F0502020204030204" pitchFamily="34" charset="0"/>
                <a:cs typeface="Calibri" panose="020F0502020204030204" pitchFamily="34" charset="0"/>
              </a:rPr>
              <a:t> </a:t>
            </a:r>
            <a:r>
              <a:rPr lang="fr-CA" altLang="en-US" sz="2000" dirty="0" err="1">
                <a:latin typeface="Calibri" panose="020F0502020204030204" pitchFamily="34" charset="0"/>
                <a:cs typeface="Calibri" panose="020F0502020204030204" pitchFamily="34" charset="0"/>
              </a:rPr>
              <a:t>Red</a:t>
            </a:r>
            <a:r>
              <a:rPr lang="fr-CA" altLang="en-US" sz="2000" dirty="0">
                <a:latin typeface="Calibri" panose="020F0502020204030204" pitchFamily="34" charset="0"/>
                <a:cs typeface="Calibri" panose="020F0502020204030204" pitchFamily="34" charset="0"/>
              </a:rPr>
              <a:t> O est une solution aqueuse qui colore les crêtes papillaires en rouge</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836355" y="4058384"/>
            <a:ext cx="7395089" cy="646232"/>
          </a:xfrm>
          <a:prstGeom prst="rect">
            <a:avLst/>
          </a:prstGeom>
        </p:spPr>
      </p:pic>
      <p:sp>
        <p:nvSpPr>
          <p:cNvPr id="11"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33"/>
          <p:cNvPicPr preferRelativeResize="0"/>
          <p:nvPr/>
        </p:nvPicPr>
        <p:blipFill rotWithShape="1">
          <a:blip r:embed="rId3">
            <a:alphaModFix/>
          </a:blip>
          <a:srcRect l="13483" r="1123"/>
          <a:stretch/>
        </p:blipFill>
        <p:spPr>
          <a:xfrm>
            <a:off x="685800" y="3580760"/>
            <a:ext cx="3294529" cy="2210440"/>
          </a:xfrm>
          <a:prstGeom prst="rect">
            <a:avLst/>
          </a:prstGeom>
          <a:noFill/>
          <a:ln>
            <a:noFill/>
          </a:ln>
        </p:spPr>
      </p:pic>
      <p:pic>
        <p:nvPicPr>
          <p:cNvPr id="397" name="Google Shape;397;p33" descr="Picture1.png"/>
          <p:cNvPicPr preferRelativeResize="0"/>
          <p:nvPr/>
        </p:nvPicPr>
        <p:blipFill rotWithShape="1">
          <a:blip r:embed="rId4">
            <a:alphaModFix/>
          </a:blip>
          <a:srcRect t="11490" b="42550"/>
          <a:stretch/>
        </p:blipFill>
        <p:spPr>
          <a:xfrm>
            <a:off x="4840940" y="3580760"/>
            <a:ext cx="3464859" cy="2211075"/>
          </a:xfrm>
          <a:prstGeom prst="rect">
            <a:avLst/>
          </a:prstGeom>
          <a:noFill/>
          <a:ln>
            <a:noFill/>
          </a:ln>
        </p:spPr>
      </p:pic>
      <p:sp>
        <p:nvSpPr>
          <p:cNvPr id="400" name="Google Shape;400;p3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27</a:t>
            </a:fld>
            <a:endParaRPr/>
          </a:p>
        </p:txBody>
      </p:sp>
      <p:sp>
        <p:nvSpPr>
          <p:cNvPr id="401" name="Google Shape;401;p33"/>
          <p:cNvSpPr txBox="1"/>
          <p:nvPr/>
        </p:nvSpPr>
        <p:spPr>
          <a:xfrm>
            <a:off x="253573" y="975873"/>
            <a:ext cx="8433227" cy="4491934"/>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Réactifs sanguins</a:t>
            </a:r>
            <a:endParaRPr sz="32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02" name="Google Shape;402;p33"/>
          <p:cNvSpPr txBox="1"/>
          <p:nvPr/>
        </p:nvSpPr>
        <p:spPr>
          <a:xfrm>
            <a:off x="353466" y="1498387"/>
            <a:ext cx="8257134" cy="1473413"/>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dirty="0">
                <a:latin typeface="Calibri" panose="020F0502020204030204" pitchFamily="34" charset="0"/>
                <a:cs typeface="Calibri" panose="020F0502020204030204" pitchFamily="34" charset="0"/>
              </a:rPr>
              <a:t>Les réactifs sanguins sont des produits chimiques qui réagissent aux taches de sang, ou les colorent, de façon à rendre les taches latentes visibles, ou les taches légères plus faciles à observer.</a:t>
            </a:r>
          </a:p>
          <a:p>
            <a:pPr marL="0" indent="0">
              <a:buFontTx/>
              <a:buNone/>
            </a:pPr>
            <a:endParaRPr lang="en-CA" altLang="en-US" sz="900"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Tous les tests présomptifs de la présence de sang pourraient réagir de façon faussement positive, et ne confirment pas la présence de sang.</a:t>
            </a:r>
            <a:endParaRPr lang="en-CA" altLang="en-US" sz="2000" dirty="0">
              <a:latin typeface="Calibri" panose="020F0502020204030204" pitchFamily="34" charset="0"/>
              <a:cs typeface="Calibri" panose="020F0502020204030204" pitchFamily="34" charset="0"/>
            </a:endParaRPr>
          </a:p>
        </p:txBody>
      </p:sp>
      <p:sp>
        <p:nvSpPr>
          <p:cNvPr id="403" name="Google Shape;403;p33"/>
          <p:cNvSpPr txBox="1"/>
          <p:nvPr/>
        </p:nvSpPr>
        <p:spPr>
          <a:xfrm>
            <a:off x="4840940" y="3243208"/>
            <a:ext cx="3464859" cy="338554"/>
          </a:xfrm>
          <a:prstGeom prst="rect">
            <a:avLst/>
          </a:prstGeom>
          <a:noFill/>
          <a:ln>
            <a:noFill/>
          </a:ln>
        </p:spPr>
        <p:txBody>
          <a:bodyPr spcFirstLastPara="1" wrap="square" lIns="91425" tIns="45700" rIns="91425" bIns="45700" anchor="t" anchorCtr="0">
            <a:noAutofit/>
          </a:bodyPr>
          <a:lstStyle/>
          <a:p>
            <a:pPr lvl="0" algn="ctr"/>
            <a:r>
              <a:rPr lang="en-CA" sz="1600" dirty="0" smtClean="0">
                <a:solidFill>
                  <a:schemeClr val="dk1"/>
                </a:solidFill>
                <a:latin typeface="Calibri"/>
                <a:ea typeface="Calibri"/>
                <a:cs typeface="Calibri"/>
                <a:sym typeface="Calibri"/>
              </a:rPr>
              <a:t>Noir de </a:t>
            </a:r>
            <a:r>
              <a:rPr lang="en-CA" sz="1600" dirty="0" err="1" smtClean="0">
                <a:solidFill>
                  <a:schemeClr val="dk1"/>
                </a:solidFill>
                <a:latin typeface="Calibri"/>
                <a:ea typeface="Calibri"/>
                <a:cs typeface="Calibri"/>
                <a:sym typeface="Calibri"/>
              </a:rPr>
              <a:t>Naphtal</a:t>
            </a:r>
            <a:r>
              <a:rPr lang="fr-CA" altLang="en-US" sz="1600" dirty="0" err="1" smtClean="0">
                <a:latin typeface="Calibri" panose="020F0502020204030204" pitchFamily="34" charset="0"/>
                <a:cs typeface="Calibri" panose="020F0502020204030204" pitchFamily="34" charset="0"/>
              </a:rPr>
              <a:t>ène</a:t>
            </a:r>
            <a:r>
              <a:rPr lang="fr-CA" altLang="en-US" sz="1600" dirty="0" smtClean="0">
                <a:latin typeface="Calibri" panose="020F0502020204030204" pitchFamily="34" charset="0"/>
                <a:cs typeface="Calibri" panose="020F0502020204030204" pitchFamily="34" charset="0"/>
              </a:rPr>
              <a:t> sur</a:t>
            </a:r>
            <a:r>
              <a:rPr lang="en-CA" sz="1600" dirty="0" smtClean="0">
                <a:solidFill>
                  <a:schemeClr val="dk1"/>
                </a:solidFill>
                <a:latin typeface="Calibri"/>
                <a:ea typeface="Calibri"/>
                <a:cs typeface="Calibri"/>
                <a:sym typeface="Calibri"/>
              </a:rPr>
              <a:t> bois</a:t>
            </a:r>
            <a:endParaRPr sz="1600" dirty="0">
              <a:solidFill>
                <a:schemeClr val="dk1"/>
              </a:solidFill>
              <a:latin typeface="Calibri"/>
              <a:ea typeface="Calibri"/>
              <a:cs typeface="Calibri"/>
              <a:sym typeface="Calibri"/>
            </a:endParaRPr>
          </a:p>
        </p:txBody>
      </p:sp>
      <p:sp>
        <p:nvSpPr>
          <p:cNvPr id="404" name="Google Shape;404;p33"/>
          <p:cNvSpPr txBox="1"/>
          <p:nvPr/>
        </p:nvSpPr>
        <p:spPr>
          <a:xfrm>
            <a:off x="1671440" y="3233739"/>
            <a:ext cx="132324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dirty="0" smtClean="0">
                <a:solidFill>
                  <a:schemeClr val="dk1"/>
                </a:solidFill>
                <a:latin typeface="Calibri"/>
                <a:ea typeface="Calibri"/>
                <a:cs typeface="Calibri"/>
                <a:sym typeface="Calibri"/>
              </a:rPr>
              <a:t>Acide Jaune 7</a:t>
            </a:r>
            <a:endParaRPr sz="16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784488" y="4362864"/>
            <a:ext cx="7395089" cy="646232"/>
          </a:xfrm>
          <a:prstGeom prst="rect">
            <a:avLst/>
          </a:prstGeom>
        </p:spPr>
      </p:pic>
      <p:sp>
        <p:nvSpPr>
          <p:cNvPr id="14"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3" name="Picture 2"/>
          <p:cNvPicPr>
            <a:picLocks noChangeAspect="1"/>
          </p:cNvPicPr>
          <p:nvPr/>
        </p:nvPicPr>
        <p:blipFill>
          <a:blip r:embed="rId6"/>
          <a:stretch>
            <a:fillRect/>
          </a:stretch>
        </p:blipFill>
        <p:spPr>
          <a:xfrm>
            <a:off x="2223615" y="5806691"/>
            <a:ext cx="4493141" cy="23776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3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28</a:t>
            </a:fld>
            <a:endParaRPr/>
          </a:p>
        </p:txBody>
      </p:sp>
      <p:sp>
        <p:nvSpPr>
          <p:cNvPr id="413" name="Google Shape;413;p34"/>
          <p:cNvSpPr txBox="1"/>
          <p:nvPr/>
        </p:nvSpPr>
        <p:spPr>
          <a:xfrm>
            <a:off x="381000" y="1014293"/>
            <a:ext cx="8229600" cy="5157908"/>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Réactifs </a:t>
            </a:r>
            <a:r>
              <a:rPr lang="fr-CA" altLang="en-US" sz="3200" dirty="0" smtClean="0">
                <a:solidFill>
                  <a:srgbClr val="0000FF"/>
                </a:solidFill>
                <a:latin typeface="Calibri" panose="020F0502020204030204" pitchFamily="34" charset="0"/>
                <a:cs typeface="Calibri" panose="020F0502020204030204" pitchFamily="34" charset="0"/>
              </a:rPr>
              <a:t>sanguins</a:t>
            </a: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14" name="Google Shape;414;p34"/>
          <p:cNvSpPr txBox="1"/>
          <p:nvPr/>
        </p:nvSpPr>
        <p:spPr>
          <a:xfrm>
            <a:off x="495300" y="1622306"/>
            <a:ext cx="8001000" cy="2037451"/>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dirty="0">
                <a:latin typeface="Calibri" panose="020F0502020204030204" pitchFamily="34" charset="0"/>
                <a:cs typeface="Calibri" panose="020F0502020204030204" pitchFamily="34" charset="0"/>
              </a:rPr>
              <a:t>D'autres réactifs réagissent à l'hème d'un globule rouge, de façon à créer un produit coloré ou luminescent. Les leucobases, qui sont incolores, se colorent au contact du sang.</a:t>
            </a:r>
          </a:p>
          <a:p>
            <a:pPr marL="0" indent="0">
              <a:buFontTx/>
              <a:buNone/>
            </a:pPr>
            <a:endParaRPr lang="en-CA" altLang="en-US" sz="2000"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Tous les tests présomptifs de la présence de sang pourraient réagir de façon faussement positive, et ne confirment pas la présence de sang.</a:t>
            </a:r>
            <a:endParaRPr lang="en-CA" altLang="en-US" sz="2000" dirty="0">
              <a:latin typeface="Calibri" panose="020F0502020204030204" pitchFamily="34" charset="0"/>
              <a:cs typeface="Calibri" panose="020F0502020204030204" pitchFamily="34" charset="0"/>
            </a:endParaRPr>
          </a:p>
        </p:txBody>
      </p:sp>
      <p:sp>
        <p:nvSpPr>
          <p:cNvPr id="415" name="Google Shape;415;p34"/>
          <p:cNvSpPr txBox="1"/>
          <p:nvPr/>
        </p:nvSpPr>
        <p:spPr>
          <a:xfrm>
            <a:off x="3733799" y="3578834"/>
            <a:ext cx="181921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dirty="0" err="1">
                <a:solidFill>
                  <a:schemeClr val="dk1"/>
                </a:solidFill>
                <a:latin typeface="Calibri"/>
                <a:ea typeface="Calibri"/>
                <a:cs typeface="Calibri"/>
                <a:sym typeface="Calibri"/>
              </a:rPr>
              <a:t>Leuco</a:t>
            </a:r>
            <a:r>
              <a:rPr lang="en-CA" sz="1600" dirty="0">
                <a:solidFill>
                  <a:schemeClr val="dk1"/>
                </a:solidFill>
                <a:latin typeface="Calibri"/>
                <a:ea typeface="Calibri"/>
                <a:cs typeface="Calibri"/>
                <a:sym typeface="Calibri"/>
              </a:rPr>
              <a:t> Crystal Violet</a:t>
            </a:r>
            <a:endParaRPr sz="1600" dirty="0">
              <a:solidFill>
                <a:schemeClr val="dk1"/>
              </a:solidFill>
              <a:latin typeface="Calibri"/>
              <a:ea typeface="Calibri"/>
              <a:cs typeface="Calibri"/>
              <a:sym typeface="Calibri"/>
            </a:endParaRPr>
          </a:p>
        </p:txBody>
      </p:sp>
      <p:pic>
        <p:nvPicPr>
          <p:cNvPr id="416" name="Google Shape;416;p34"/>
          <p:cNvPicPr preferRelativeResize="0"/>
          <p:nvPr/>
        </p:nvPicPr>
        <p:blipFill rotWithShape="1">
          <a:blip r:embed="rId3">
            <a:alphaModFix/>
          </a:blip>
          <a:srcRect/>
          <a:stretch/>
        </p:blipFill>
        <p:spPr>
          <a:xfrm rot="5400000">
            <a:off x="3469964" y="3424357"/>
            <a:ext cx="2346887" cy="3332950"/>
          </a:xfrm>
          <a:prstGeom prst="rect">
            <a:avLst/>
          </a:prstGeom>
          <a:noFill/>
          <a:ln>
            <a:noFill/>
          </a:ln>
        </p:spPr>
      </p:pic>
      <p:pic>
        <p:nvPicPr>
          <p:cNvPr id="2" name="Picture 1"/>
          <p:cNvPicPr>
            <a:picLocks noChangeAspect="1"/>
          </p:cNvPicPr>
          <p:nvPr/>
        </p:nvPicPr>
        <p:blipFill>
          <a:blip r:embed="rId4"/>
          <a:stretch>
            <a:fillRect/>
          </a:stretch>
        </p:blipFill>
        <p:spPr>
          <a:xfrm>
            <a:off x="945862" y="4767716"/>
            <a:ext cx="7395089" cy="646232"/>
          </a:xfrm>
          <a:prstGeom prst="rect">
            <a:avLst/>
          </a:prstGeom>
        </p:spPr>
      </p:pic>
      <p:sp>
        <p:nvSpPr>
          <p:cNvPr id="12"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3" name="Picture 2"/>
          <p:cNvPicPr>
            <a:picLocks noChangeAspect="1"/>
          </p:cNvPicPr>
          <p:nvPr/>
        </p:nvPicPr>
        <p:blipFill>
          <a:blip r:embed="rId5"/>
          <a:stretch>
            <a:fillRect/>
          </a:stretch>
        </p:blipFill>
        <p:spPr>
          <a:xfrm>
            <a:off x="2396835" y="6264276"/>
            <a:ext cx="4493141" cy="2377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29</a:t>
            </a:fld>
            <a:endParaRPr/>
          </a:p>
        </p:txBody>
      </p:sp>
      <p:sp>
        <p:nvSpPr>
          <p:cNvPr id="426" name="Google Shape;426;p3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Réactifs sanguins</a:t>
            </a:r>
            <a:endParaRPr lang="fr-CA" sz="2000" b="1"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27" name="Google Shape;427;p35"/>
          <p:cNvSpPr txBox="1"/>
          <p:nvPr/>
        </p:nvSpPr>
        <p:spPr>
          <a:xfrm>
            <a:off x="533400" y="1806477"/>
            <a:ext cx="8001000" cy="707886"/>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dirty="0">
                <a:latin typeface="Calibri" panose="020F0502020204030204" pitchFamily="34" charset="0"/>
                <a:cs typeface="Calibri" panose="020F0502020204030204" pitchFamily="34" charset="0"/>
              </a:rPr>
              <a:t>Le luminol luit dans l'obscurité lorsqu'il réagit à des substances comme le sang</a:t>
            </a:r>
            <a:r>
              <a:rPr lang="fr-CA" altLang="en-US" sz="2000" dirty="0" smtClean="0">
                <a:latin typeface="Calibri" panose="020F0502020204030204" pitchFamily="34" charset="0"/>
                <a:cs typeface="Calibri" panose="020F0502020204030204" pitchFamily="34" charset="0"/>
              </a:rPr>
              <a:t>.</a:t>
            </a:r>
            <a:endParaRPr lang="fr-CA" altLang="en-US" sz="2000" dirty="0">
              <a:latin typeface="Calibri" panose="020F0502020204030204" pitchFamily="34" charset="0"/>
              <a:cs typeface="Calibri" panose="020F0502020204030204" pitchFamily="34" charset="0"/>
            </a:endParaRPr>
          </a:p>
        </p:txBody>
      </p:sp>
      <p:sp>
        <p:nvSpPr>
          <p:cNvPr id="429" name="Google Shape;429;p35"/>
          <p:cNvSpPr txBox="1"/>
          <p:nvPr/>
        </p:nvSpPr>
        <p:spPr>
          <a:xfrm>
            <a:off x="2285144" y="2633246"/>
            <a:ext cx="470385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600" dirty="0" err="1">
                <a:solidFill>
                  <a:schemeClr val="dk1"/>
                </a:solidFill>
                <a:latin typeface="Calibri"/>
                <a:ea typeface="Calibri"/>
                <a:cs typeface="Calibri"/>
                <a:sym typeface="Calibri"/>
              </a:rPr>
              <a:t>Luminol</a:t>
            </a:r>
            <a:r>
              <a:rPr lang="en-CA" sz="1600" dirty="0">
                <a:solidFill>
                  <a:schemeClr val="dk1"/>
                </a:solidFill>
                <a:latin typeface="Calibri"/>
                <a:ea typeface="Calibri"/>
                <a:cs typeface="Calibri"/>
                <a:sym typeface="Calibri"/>
              </a:rPr>
              <a:t> </a:t>
            </a:r>
            <a:r>
              <a:rPr lang="en-CA" sz="1600" dirty="0" err="1" smtClean="0">
                <a:solidFill>
                  <a:schemeClr val="dk1"/>
                </a:solidFill>
                <a:latin typeface="Calibri"/>
                <a:ea typeface="Calibri"/>
                <a:cs typeface="Calibri"/>
                <a:sym typeface="Calibri"/>
              </a:rPr>
              <a:t>utilisé</a:t>
            </a:r>
            <a:r>
              <a:rPr lang="en-CA" sz="1600" dirty="0" smtClean="0">
                <a:solidFill>
                  <a:schemeClr val="dk1"/>
                </a:solidFill>
                <a:latin typeface="Calibri"/>
                <a:ea typeface="Calibri"/>
                <a:cs typeface="Calibri"/>
                <a:sym typeface="Calibri"/>
              </a:rPr>
              <a:t> dans un véhicule</a:t>
            </a:r>
            <a:endParaRPr sz="1600" dirty="0">
              <a:solidFill>
                <a:schemeClr val="dk1"/>
              </a:solidFill>
              <a:latin typeface="Calibri"/>
              <a:ea typeface="Calibri"/>
              <a:cs typeface="Calibri"/>
              <a:sym typeface="Calibri"/>
            </a:endParaRPr>
          </a:p>
        </p:txBody>
      </p:sp>
      <p:pic>
        <p:nvPicPr>
          <p:cNvPr id="430" name="Google Shape;430;p35" descr="51330015"/>
          <p:cNvPicPr preferRelativeResize="0"/>
          <p:nvPr/>
        </p:nvPicPr>
        <p:blipFill rotWithShape="1">
          <a:blip r:embed="rId3">
            <a:alphaModFix/>
          </a:blip>
          <a:srcRect/>
          <a:stretch/>
        </p:blipFill>
        <p:spPr>
          <a:xfrm>
            <a:off x="2285144" y="2971800"/>
            <a:ext cx="4703852" cy="3124200"/>
          </a:xfrm>
          <a:prstGeom prst="rect">
            <a:avLst/>
          </a:prstGeom>
          <a:noFill/>
          <a:ln>
            <a:noFill/>
          </a:ln>
        </p:spPr>
      </p:pic>
      <p:pic>
        <p:nvPicPr>
          <p:cNvPr id="2" name="Picture 1"/>
          <p:cNvPicPr>
            <a:picLocks noChangeAspect="1"/>
          </p:cNvPicPr>
          <p:nvPr/>
        </p:nvPicPr>
        <p:blipFill>
          <a:blip r:embed="rId4"/>
          <a:stretch>
            <a:fillRect/>
          </a:stretch>
        </p:blipFill>
        <p:spPr>
          <a:xfrm>
            <a:off x="939525" y="4210784"/>
            <a:ext cx="7395089" cy="646232"/>
          </a:xfrm>
          <a:prstGeom prst="rect">
            <a:avLst/>
          </a:prstGeom>
        </p:spPr>
      </p:pic>
      <p:sp>
        <p:nvSpPr>
          <p:cNvPr id="12"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3" name="Picture 2"/>
          <p:cNvPicPr>
            <a:picLocks noChangeAspect="1"/>
          </p:cNvPicPr>
          <p:nvPr/>
        </p:nvPicPr>
        <p:blipFill>
          <a:blip r:embed="rId5"/>
          <a:stretch>
            <a:fillRect/>
          </a:stretch>
        </p:blipFill>
        <p:spPr>
          <a:xfrm>
            <a:off x="2390498" y="6091418"/>
            <a:ext cx="4493141" cy="2377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a:t>
            </a:fld>
            <a:endParaRPr/>
          </a:p>
        </p:txBody>
      </p:sp>
      <p:sp>
        <p:nvSpPr>
          <p:cNvPr id="67" name="Google Shape;67;p9"/>
          <p:cNvSpPr txBox="1">
            <a:spLocks noGrp="1"/>
          </p:cNvSpPr>
          <p:nvPr>
            <p:ph type="ctrTitle" idx="4294967295"/>
          </p:nvPr>
        </p:nvSpPr>
        <p:spPr>
          <a:xfrm>
            <a:off x="495300" y="0"/>
            <a:ext cx="8153400" cy="99060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CA" sz="4400" b="0" i="0" u="none" strike="noStrike" cap="none" dirty="0" smtClean="0">
                <a:solidFill>
                  <a:schemeClr val="dk1"/>
                </a:solidFill>
                <a:latin typeface="Calibri"/>
                <a:ea typeface="Calibri"/>
                <a:cs typeface="Calibri"/>
                <a:sym typeface="Calibri"/>
              </a:rPr>
              <a:t>Dossier</a:t>
            </a:r>
            <a:endParaRPr sz="4400" b="0" i="0" u="none" strike="noStrike" cap="none" dirty="0">
              <a:solidFill>
                <a:schemeClr val="dk1"/>
              </a:solidFill>
              <a:latin typeface="Calibri"/>
              <a:ea typeface="Calibri"/>
              <a:cs typeface="Calibri"/>
              <a:sym typeface="Calibri"/>
            </a:endParaRPr>
          </a:p>
        </p:txBody>
      </p:sp>
      <p:sp>
        <p:nvSpPr>
          <p:cNvPr id="70" name="Google Shape;70;p9"/>
          <p:cNvSpPr txBox="1"/>
          <p:nvPr/>
        </p:nvSpPr>
        <p:spPr>
          <a:xfrm>
            <a:off x="457200" y="1055274"/>
            <a:ext cx="8229600" cy="4525963"/>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3200"/>
              <a:buFont typeface="Arial"/>
              <a:buChar char="•"/>
            </a:pPr>
            <a:r>
              <a:rPr lang="en-US" altLang="en-US" sz="3200" dirty="0" err="1">
                <a:latin typeface="Calibri" pitchFamily="34" charset="0"/>
              </a:rPr>
              <a:t>Présentez</a:t>
            </a:r>
            <a:r>
              <a:rPr lang="en-US" altLang="en-US" sz="3200" dirty="0">
                <a:latin typeface="Calibri" pitchFamily="34" charset="0"/>
              </a:rPr>
              <a:t> </a:t>
            </a:r>
            <a:r>
              <a:rPr lang="en-US" altLang="en-US" sz="3200" dirty="0" err="1">
                <a:latin typeface="Calibri" pitchFamily="34" charset="0"/>
              </a:rPr>
              <a:t>l’empreinte</a:t>
            </a:r>
            <a:r>
              <a:rPr lang="en-US" altLang="en-US" sz="3200" dirty="0">
                <a:latin typeface="Calibri" pitchFamily="34" charset="0"/>
              </a:rPr>
              <a:t> de </a:t>
            </a:r>
            <a:r>
              <a:rPr lang="en-US" altLang="en-US" sz="3200" dirty="0" err="1">
                <a:latin typeface="Calibri" pitchFamily="34" charset="0"/>
              </a:rPr>
              <a:t>votre</a:t>
            </a:r>
            <a:r>
              <a:rPr lang="en-US" altLang="en-US" sz="3200" dirty="0">
                <a:latin typeface="Calibri" pitchFamily="34" charset="0"/>
              </a:rPr>
              <a:t> </a:t>
            </a:r>
            <a:r>
              <a:rPr lang="en-US" altLang="en-US" sz="3200" dirty="0" smtClean="0">
                <a:latin typeface="Calibri" pitchFamily="34" charset="0"/>
              </a:rPr>
              <a:t>dossier</a:t>
            </a:r>
            <a:r>
              <a:rPr lang="en-CA" sz="3200" b="0" i="0" u="none" strike="noStrike" cap="none" dirty="0" smtClean="0">
                <a:solidFill>
                  <a:schemeClr val="dk1"/>
                </a:solidFill>
                <a:latin typeface="Calibri"/>
                <a:ea typeface="Calibri"/>
                <a:cs typeface="Calibri"/>
                <a:sym typeface="Calibri"/>
              </a:rPr>
              <a:t>.</a:t>
            </a:r>
            <a:endParaRPr lang="en-CA" dirty="0">
              <a:ea typeface="Calibri"/>
            </a:endParaRPr>
          </a:p>
          <a:p>
            <a:pPr marL="342900" indent="-342900">
              <a:buClr>
                <a:schemeClr val="dk1"/>
              </a:buClr>
              <a:buSzPts val="3200"/>
              <a:buFont typeface="Arial"/>
              <a:buChar char="•"/>
            </a:pPr>
            <a:r>
              <a:rPr lang="en-US" altLang="en-US" sz="3200" dirty="0" smtClean="0">
                <a:latin typeface="Calibri" pitchFamily="34" charset="0"/>
              </a:rPr>
              <a:t>Image </a:t>
            </a:r>
            <a:r>
              <a:rPr lang="en-US" altLang="en-US" sz="3200" dirty="0">
                <a:latin typeface="Calibri" pitchFamily="34" charset="0"/>
              </a:rPr>
              <a:t>de </a:t>
            </a:r>
            <a:r>
              <a:rPr lang="en-US" altLang="en-US" sz="3200" dirty="0" err="1">
                <a:latin typeface="Calibri" pitchFamily="34" charset="0"/>
              </a:rPr>
              <a:t>l’empreinte</a:t>
            </a:r>
            <a:r>
              <a:rPr lang="en-US" altLang="en-US" sz="3200" dirty="0">
                <a:latin typeface="Calibri" pitchFamily="34" charset="0"/>
              </a:rPr>
              <a:t> </a:t>
            </a:r>
            <a:r>
              <a:rPr lang="en-US" altLang="en-US" sz="3200" dirty="0" err="1">
                <a:latin typeface="Calibri" pitchFamily="34" charset="0"/>
              </a:rPr>
              <a:t>latente</a:t>
            </a:r>
            <a:r>
              <a:rPr lang="en-US" altLang="en-US" sz="3200" dirty="0">
                <a:latin typeface="Calibri" pitchFamily="34" charset="0"/>
              </a:rPr>
              <a:t> </a:t>
            </a:r>
            <a:r>
              <a:rPr lang="en-US" altLang="en-US" sz="3200" dirty="0" err="1">
                <a:latin typeface="Calibri" pitchFamily="34" charset="0"/>
              </a:rPr>
              <a:t>seulement</a:t>
            </a:r>
            <a:r>
              <a:rPr lang="en-US" altLang="en-US" sz="3200" dirty="0">
                <a:latin typeface="Calibri" pitchFamily="34" charset="0"/>
              </a:rPr>
              <a:t> et image </a:t>
            </a:r>
            <a:r>
              <a:rPr lang="en-US" altLang="en-US" sz="3200" dirty="0" err="1">
                <a:latin typeface="Calibri" pitchFamily="34" charset="0"/>
              </a:rPr>
              <a:t>d’ensemble</a:t>
            </a:r>
            <a:r>
              <a:rPr lang="en-US" altLang="en-US" sz="3200" dirty="0">
                <a:latin typeface="Calibri" pitchFamily="34" charset="0"/>
              </a:rPr>
              <a:t>.</a:t>
            </a:r>
          </a:p>
          <a:p>
            <a:pPr marL="342900" marR="0" lvl="0" indent="-342900" algn="l" rtl="0">
              <a:lnSpc>
                <a:spcPct val="100000"/>
              </a:lnSpc>
              <a:spcBef>
                <a:spcPts val="640"/>
              </a:spcBef>
              <a:spcAft>
                <a:spcPts val="0"/>
              </a:spcAft>
              <a:buClr>
                <a:schemeClr val="dk1"/>
              </a:buClr>
              <a:buSzPts val="3200"/>
              <a:buFont typeface="Arial"/>
              <a:buChar char="•"/>
            </a:pPr>
            <a:r>
              <a:rPr lang="en-CA" sz="3200" b="0" i="0" u="none" strike="noStrike" cap="none" dirty="0" smtClean="0">
                <a:solidFill>
                  <a:schemeClr val="dk1"/>
                </a:solidFill>
                <a:latin typeface="Calibri"/>
                <a:ea typeface="Calibri"/>
                <a:cs typeface="Calibri"/>
                <a:sym typeface="Calibri"/>
              </a:rPr>
              <a:t>Analyse.</a:t>
            </a:r>
            <a:endParaRPr dirty="0"/>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eaLnBrk="1" hangingPunct="1">
              <a:buFontTx/>
              <a:buNone/>
              <a:defRPr/>
            </a:pPr>
            <a:r>
              <a:rPr lang="en-CA" sz="3200" b="0" i="0" u="sng" strike="noStrike" cap="none" dirty="0" smtClean="0">
                <a:solidFill>
                  <a:schemeClr val="dk1"/>
                </a:solidFill>
                <a:latin typeface="Calibri"/>
                <a:ea typeface="Calibri"/>
                <a:cs typeface="Calibri"/>
                <a:sym typeface="Calibri"/>
              </a:rPr>
              <a:t>NOTE</a:t>
            </a:r>
            <a:r>
              <a:rPr lang="en-CA" sz="3200" b="0" i="0" u="sng" strike="noStrike" cap="none" dirty="0">
                <a:solidFill>
                  <a:schemeClr val="dk1"/>
                </a:solidFill>
                <a:latin typeface="Calibri"/>
                <a:ea typeface="Calibri"/>
                <a:cs typeface="Calibri"/>
                <a:sym typeface="Calibri"/>
              </a:rPr>
              <a:t>:</a:t>
            </a:r>
            <a:r>
              <a:rPr lang="en-CA" sz="3200" b="0" i="0" u="none" strike="noStrike" cap="none" dirty="0">
                <a:solidFill>
                  <a:schemeClr val="dk1"/>
                </a:solidFill>
                <a:latin typeface="Calibri"/>
                <a:ea typeface="Calibri"/>
                <a:cs typeface="Calibri"/>
                <a:sym typeface="Calibri"/>
              </a:rPr>
              <a:t> </a:t>
            </a:r>
            <a:r>
              <a:rPr lang="en-CA" altLang="en-US" sz="3200" dirty="0" err="1">
                <a:latin typeface="Calibri" pitchFamily="34" charset="0"/>
              </a:rPr>
              <a:t>Fournissez</a:t>
            </a:r>
            <a:r>
              <a:rPr lang="en-CA" altLang="en-US" sz="3200" dirty="0">
                <a:latin typeface="Calibri" pitchFamily="34" charset="0"/>
              </a:rPr>
              <a:t> au </a:t>
            </a:r>
            <a:r>
              <a:rPr lang="en-CA" altLang="en-US" sz="3200" dirty="0" err="1">
                <a:latin typeface="Calibri" pitchFamily="34" charset="0"/>
              </a:rPr>
              <a:t>procurereur</a:t>
            </a:r>
            <a:r>
              <a:rPr lang="en-CA" altLang="en-US" sz="3200" dirty="0">
                <a:latin typeface="Calibri" pitchFamily="34" charset="0"/>
              </a:rPr>
              <a:t> du </a:t>
            </a:r>
            <a:r>
              <a:rPr lang="en-CA" altLang="en-US" sz="3200" dirty="0" err="1">
                <a:latin typeface="Calibri" pitchFamily="34" charset="0"/>
              </a:rPr>
              <a:t>minist</a:t>
            </a:r>
            <a:r>
              <a:rPr lang="fr-CA" sz="3200" dirty="0">
                <a:latin typeface="Calibri" panose="020F0502020204030204" pitchFamily="34" charset="0"/>
              </a:rPr>
              <a:t>ère public la feuille de route de votre témoignage pour qu'il puisse vous guider dans votre déposition.</a:t>
            </a:r>
            <a:endParaRPr lang="en-US" altLang="en-US" sz="32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30</a:t>
            </a:fld>
            <a:endParaRPr/>
          </a:p>
        </p:txBody>
      </p:sp>
      <p:sp>
        <p:nvSpPr>
          <p:cNvPr id="439" name="Google Shape;439;p3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a:t>
            </a:r>
            <a:r>
              <a:rPr lang="en-CA" sz="3200" dirty="0">
                <a:solidFill>
                  <a:srgbClr val="0000FF"/>
                </a:solidFill>
                <a:latin typeface="Calibri"/>
                <a:ea typeface="Calibri"/>
                <a:cs typeface="Calibri"/>
                <a:sym typeface="Calibri"/>
              </a:rPr>
              <a:t>q</a:t>
            </a:r>
            <a:r>
              <a:rPr lang="en-CA" sz="3200" i="0" u="none" strike="noStrike" cap="none" dirty="0" smtClean="0">
                <a:solidFill>
                  <a:srgbClr val="0000FF"/>
                </a:solidFill>
                <a:latin typeface="Calibri"/>
                <a:ea typeface="Calibri"/>
                <a:cs typeface="Calibri"/>
                <a:sym typeface="Calibri"/>
              </a:rPr>
              <a:t>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40" name="Google Shape;440;p36"/>
          <p:cNvSpPr txBox="1"/>
          <p:nvPr/>
        </p:nvSpPr>
        <p:spPr>
          <a:xfrm>
            <a:off x="533400" y="1806477"/>
            <a:ext cx="8001000" cy="3539430"/>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b="1" dirty="0">
                <a:latin typeface="Calibri" panose="020F0502020204030204" pitchFamily="34" charset="0"/>
                <a:cs typeface="Calibri" panose="020F0502020204030204" pitchFamily="34" charset="0"/>
              </a:rPr>
              <a:t>Les réactifs sanguins ne réagissent-ils qu'au sang humain?</a:t>
            </a:r>
          </a:p>
          <a:p>
            <a:pPr marL="0" marR="0" lvl="0" indent="0" algn="l" rtl="0">
              <a:spcBef>
                <a:spcPts val="0"/>
              </a:spcBef>
              <a:spcAft>
                <a:spcPts val="0"/>
              </a:spcAft>
              <a:buNone/>
            </a:pPr>
            <a:endParaRPr sz="2400" b="1" dirty="0">
              <a:solidFill>
                <a:schemeClr val="dk1"/>
              </a:solidFill>
              <a:latin typeface="Calibri" panose="020F0502020204030204" pitchFamily="34" charset="0"/>
              <a:ea typeface="Calibri"/>
              <a:cs typeface="Calibri" panose="020F0502020204030204" pitchFamily="34" charset="0"/>
              <a:sym typeface="Calibri"/>
            </a:endParaRPr>
          </a:p>
          <a:p>
            <a:r>
              <a:rPr lang="fr-CA" altLang="en-US" sz="2000" dirty="0">
                <a:latin typeface="Calibri" panose="020F0502020204030204" pitchFamily="34" charset="0"/>
                <a:cs typeface="Calibri" panose="020F0502020204030204" pitchFamily="34" charset="0"/>
              </a:rPr>
              <a:t>Non. Les réactifs sanguins ne réagissent pas uniquement au sang humain. Le traitement des pièces à conviction pourrait produire des résultats faussement </a:t>
            </a:r>
            <a:r>
              <a:rPr lang="fr-CA" altLang="en-US" sz="2000" dirty="0" smtClean="0">
                <a:latin typeface="Calibri" panose="020F0502020204030204" pitchFamily="34" charset="0"/>
                <a:cs typeface="Calibri" panose="020F0502020204030204" pitchFamily="34" charset="0"/>
              </a:rPr>
              <a:t>positifs dus </a:t>
            </a:r>
            <a:r>
              <a:rPr lang="fr-CA" altLang="en-US" sz="2000" dirty="0">
                <a:latin typeface="Calibri" panose="020F0502020204030204" pitchFamily="34" charset="0"/>
                <a:cs typeface="Calibri" panose="020F0502020204030204" pitchFamily="34" charset="0"/>
              </a:rPr>
              <a:t>à </a:t>
            </a:r>
            <a:r>
              <a:rPr lang="fr-CA" altLang="en-US" sz="2000" dirty="0" smtClean="0">
                <a:latin typeface="Calibri" panose="020F0502020204030204" pitchFamily="34" charset="0"/>
                <a:cs typeface="Calibri" panose="020F0502020204030204" pitchFamily="34" charset="0"/>
              </a:rPr>
              <a:t>certains produits </a:t>
            </a:r>
            <a:r>
              <a:rPr lang="fr-CA" altLang="en-US" sz="2000" dirty="0">
                <a:latin typeface="Calibri" panose="020F0502020204030204" pitchFamily="34" charset="0"/>
                <a:cs typeface="Calibri" panose="020F0502020204030204" pitchFamily="34" charset="0"/>
              </a:rPr>
              <a:t>ménagers courants. Il est quand même possible de comparer les crêtes papillaires, mais le laboratoire judiciaire devra être consulté pour confirmer qu'il s'agit de sang humain, et effectuer une analyse génétique pour déterminer à qui ce sang appartient. </a:t>
            </a:r>
            <a:endParaRPr lang="en-CA" altLang="en-US" sz="2000" dirty="0">
              <a:latin typeface="Calibri" panose="020F0502020204030204" pitchFamily="34" charset="0"/>
              <a:cs typeface="Calibri" panose="020F0502020204030204" pitchFamily="34" charset="0"/>
            </a:endParaRPr>
          </a:p>
        </p:txBody>
      </p:sp>
      <p:sp>
        <p:nvSpPr>
          <p:cNvPr id="7"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En-T</a:t>
            </a:r>
            <a:r>
              <a:rPr lang="fr-CA" altLang="en-US" sz="4400" dirty="0" smtClean="0">
                <a:latin typeface="Calibri" panose="020F0502020204030204" pitchFamily="34" charset="0"/>
                <a:cs typeface="Calibri" panose="020F0502020204030204" pitchFamily="34" charset="0"/>
              </a:rPr>
              <a:t>ête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en-T</a:t>
            </a:r>
            <a:r>
              <a:rPr lang="fr-CA" altLang="en-US" sz="1100" dirty="0" smtClean="0">
                <a:latin typeface="Calibri" panose="020F0502020204030204" pitchFamily="34" charset="0"/>
                <a:cs typeface="Calibri" panose="020F0502020204030204" pitchFamily="34" charset="0"/>
              </a:rPr>
              <a:t>ête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smtClean="0">
                <a:latin typeface="Calibri" panose="020F0502020204030204" pitchFamily="34" charset="0"/>
                <a:cs typeface="Calibri" panose="020F0502020204030204" pitchFamily="34" charset="0"/>
              </a:rPr>
              <a:t>nglet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a:latin typeface="Calibri" panose="020F0502020204030204" pitchFamily="34" charset="0"/>
                <a:cs typeface="Calibri" panose="020F0502020204030204" pitchFamily="34" charset="0"/>
              </a:rPr>
              <a:t>nglet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p3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31</a:t>
            </a:fld>
            <a:endParaRPr/>
          </a:p>
        </p:txBody>
      </p:sp>
      <p:sp>
        <p:nvSpPr>
          <p:cNvPr id="448" name="Google Shape;448;p37"/>
          <p:cNvSpPr txBox="1"/>
          <p:nvPr/>
        </p:nvSpPr>
        <p:spPr>
          <a:xfrm>
            <a:off x="533400" y="1981200"/>
            <a:ext cx="3200400" cy="1515070"/>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Pression </a:t>
            </a:r>
            <a:r>
              <a:rPr lang="fr-CA" altLang="en-US" sz="2000" b="1" dirty="0" smtClean="0">
                <a:latin typeface="Calibri" panose="020F0502020204030204" pitchFamily="34" charset="0"/>
                <a:cs typeface="Calibri" panose="020F0502020204030204" pitchFamily="34" charset="0"/>
              </a:rPr>
              <a:t>de contact</a:t>
            </a:r>
            <a:r>
              <a:rPr lang="fr-CA" altLang="en-US" sz="2000" b="1" dirty="0">
                <a:latin typeface="Calibri" panose="020F0502020204030204" pitchFamily="34" charset="0"/>
                <a:cs typeface="Calibri" panose="020F0502020204030204" pitchFamily="34" charset="0"/>
              </a:rPr>
              <a:t> </a:t>
            </a:r>
            <a:r>
              <a:rPr lang="fr-CA" altLang="en-US" sz="2000" dirty="0">
                <a:latin typeface="Calibri" panose="020F0502020204030204" pitchFamily="34" charset="0"/>
                <a:cs typeface="Calibri" panose="020F0502020204030204" pitchFamily="34" charset="0"/>
              </a:rPr>
              <a:t>: évaluation de la pression vers le bas que le doigt exerce sur le substrat</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sp>
        <p:nvSpPr>
          <p:cNvPr id="449" name="Google Shape;449;p37"/>
          <p:cNvSpPr txBox="1"/>
          <p:nvPr/>
        </p:nvSpPr>
        <p:spPr>
          <a:xfrm>
            <a:off x="302141" y="1143794"/>
            <a:ext cx="8229600" cy="17370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Analyse (suite)</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50" name="Google Shape;450;p37"/>
          <p:cNvSpPr txBox="1"/>
          <p:nvPr/>
        </p:nvSpPr>
        <p:spPr>
          <a:xfrm>
            <a:off x="533399" y="3505200"/>
            <a:ext cx="3276599" cy="2062103"/>
          </a:xfrm>
          <a:prstGeom prst="rect">
            <a:avLst/>
          </a:prstGeom>
          <a:noFill/>
          <a:ln>
            <a:noFill/>
          </a:ln>
        </p:spPr>
        <p:txBody>
          <a:bodyPr spcFirstLastPara="1" wrap="square" lIns="91425" tIns="45700" rIns="91425" bIns="45700" anchor="t" anchorCtr="0">
            <a:noAutofit/>
          </a:bodyPr>
          <a:lstStyle/>
          <a:p>
            <a:r>
              <a:rPr lang="fr-CA" altLang="en-US" sz="2000" b="1" dirty="0">
                <a:latin typeface="Calibri" panose="020F0502020204030204" pitchFamily="34" charset="0"/>
                <a:cs typeface="Calibri" panose="020F0502020204030204" pitchFamily="34" charset="0"/>
              </a:rPr>
              <a:t>Pression </a:t>
            </a:r>
            <a:r>
              <a:rPr lang="fr-CA" altLang="en-US" sz="2000" b="1" dirty="0" smtClean="0">
                <a:latin typeface="Calibri" panose="020F0502020204030204" pitchFamily="34" charset="0"/>
                <a:cs typeface="Calibri" panose="020F0502020204030204" pitchFamily="34" charset="0"/>
              </a:rPr>
              <a:t>latérale/distorsion</a:t>
            </a:r>
            <a:r>
              <a:rPr lang="fr-CA" altLang="en-US" sz="2000" dirty="0">
                <a:latin typeface="Calibri" panose="020F0502020204030204" pitchFamily="34" charset="0"/>
                <a:cs typeface="Calibri" panose="020F0502020204030204" pitchFamily="34" charset="0"/>
              </a:rPr>
              <a:t> : évaluation du mouvement exercé par le doigt au contact du substrat (torsion ou glissement</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pic>
        <p:nvPicPr>
          <p:cNvPr id="451" name="Google Shape;451;p37"/>
          <p:cNvPicPr preferRelativeResize="0"/>
          <p:nvPr/>
        </p:nvPicPr>
        <p:blipFill rotWithShape="1">
          <a:blip r:embed="rId3">
            <a:alphaModFix/>
          </a:blip>
          <a:srcRect/>
          <a:stretch/>
        </p:blipFill>
        <p:spPr>
          <a:xfrm>
            <a:off x="3810000" y="1981200"/>
            <a:ext cx="4926352" cy="2771074"/>
          </a:xfrm>
          <a:prstGeom prst="rect">
            <a:avLst/>
          </a:prstGeom>
          <a:noFill/>
          <a:ln>
            <a:noFill/>
          </a:ln>
        </p:spPr>
      </p:pic>
      <p:sp>
        <p:nvSpPr>
          <p:cNvPr id="452" name="Google Shape;452;p37"/>
          <p:cNvSpPr txBox="1"/>
          <p:nvPr/>
        </p:nvSpPr>
        <p:spPr>
          <a:xfrm>
            <a:off x="3200400" y="6642556"/>
            <a:ext cx="59436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12"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
        <p:nvSpPr>
          <p:cNvPr id="13" name="TextBox 4"/>
          <p:cNvSpPr txBox="1">
            <a:spLocks noChangeArrowheads="1"/>
          </p:cNvSpPr>
          <p:nvPr/>
        </p:nvSpPr>
        <p:spPr bwMode="auto">
          <a:xfrm>
            <a:off x="4179449" y="3212848"/>
            <a:ext cx="3833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en-US" dirty="0">
                <a:solidFill>
                  <a:srgbClr val="FF0000"/>
                </a:solidFill>
              </a:rPr>
              <a:t>Insérer vidéo montrant rotation 3D de la peau.</a:t>
            </a:r>
            <a:endParaRPr lang="en-CA" altLang="en-US" dirty="0">
              <a:solidFill>
                <a:srgbClr val="FF0000"/>
              </a:solidFill>
            </a:endParaRPr>
          </a:p>
        </p:txBody>
      </p:sp>
      <p:pic>
        <p:nvPicPr>
          <p:cNvPr id="3" name="Picture 2"/>
          <p:cNvPicPr>
            <a:picLocks noChangeAspect="1"/>
          </p:cNvPicPr>
          <p:nvPr/>
        </p:nvPicPr>
        <p:blipFill>
          <a:blip r:embed="rId4"/>
          <a:stretch>
            <a:fillRect/>
          </a:stretch>
        </p:blipFill>
        <p:spPr>
          <a:xfrm>
            <a:off x="4825250" y="4756090"/>
            <a:ext cx="2895851" cy="23776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8"/>
          <p:cNvSpPr txBox="1"/>
          <p:nvPr/>
        </p:nvSpPr>
        <p:spPr>
          <a:xfrm>
            <a:off x="685800" y="3200400"/>
            <a:ext cx="4648200" cy="2616101"/>
          </a:xfrm>
          <a:prstGeom prst="rect">
            <a:avLst/>
          </a:prstGeom>
          <a:noFill/>
          <a:ln>
            <a:noFill/>
          </a:ln>
        </p:spPr>
        <p:txBody>
          <a:bodyPr spcFirstLastPara="1" wrap="square" lIns="91425" tIns="45700" rIns="91425" bIns="45700" anchor="t" anchorCtr="0">
            <a:noAutofit/>
          </a:bodyPr>
          <a:lstStyle/>
          <a:p>
            <a:pPr eaLnBrk="1" hangingPunct="1">
              <a:lnSpc>
                <a:spcPct val="115000"/>
              </a:lnSpc>
              <a:spcAft>
                <a:spcPts val="1000"/>
              </a:spcAft>
            </a:pPr>
            <a:r>
              <a:rPr lang="fr-CA" altLang="en-US" b="1" dirty="0">
                <a:latin typeface="Calibri" panose="020F0502020204030204" pitchFamily="34" charset="0"/>
                <a:ea typeface="Calibri" panose="020F0502020204030204" pitchFamily="34" charset="0"/>
                <a:cs typeface="Times New Roman" panose="02020603050405020304" pitchFamily="18" charset="0"/>
              </a:rPr>
              <a:t>2</a:t>
            </a:r>
            <a:r>
              <a:rPr lang="fr-CA" altLang="en-US" b="1" baseline="30000" dirty="0">
                <a:latin typeface="Calibri" panose="020F0502020204030204" pitchFamily="34" charset="0"/>
                <a:ea typeface="Calibri" panose="020F0502020204030204" pitchFamily="34" charset="0"/>
                <a:cs typeface="Times New Roman" panose="02020603050405020304" pitchFamily="18" charset="0"/>
              </a:rPr>
              <a:t>e</a:t>
            </a:r>
            <a:r>
              <a:rPr lang="fr-CA" altLang="en-US" b="1" dirty="0">
                <a:latin typeface="Calibri" panose="020F0502020204030204" pitchFamily="34" charset="0"/>
                <a:ea typeface="Calibri" panose="020F0502020204030204" pitchFamily="34" charset="0"/>
                <a:cs typeface="Times New Roman" panose="02020603050405020304" pitchFamily="18" charset="0"/>
              </a:rPr>
              <a:t> </a:t>
            </a:r>
            <a:r>
              <a:rPr lang="fr-CA" altLang="en-US" b="1" dirty="0" smtClean="0">
                <a:latin typeface="Calibri" panose="020F0502020204030204" pitchFamily="34" charset="0"/>
                <a:ea typeface="Calibri" panose="020F0502020204030204" pitchFamily="34" charset="0"/>
                <a:cs typeface="Times New Roman" panose="02020603050405020304" pitchFamily="18" charset="0"/>
              </a:rPr>
              <a:t>Niveau</a:t>
            </a:r>
            <a:r>
              <a:rPr lang="fr-CA" altLang="en-US" dirty="0">
                <a:latin typeface="Calibri" panose="020F0502020204030204" pitchFamily="34" charset="0"/>
                <a:ea typeface="Calibri" panose="020F0502020204030204" pitchFamily="34" charset="0"/>
                <a:cs typeface="Times New Roman" panose="02020603050405020304" pitchFamily="18" charset="0"/>
              </a:rPr>
              <a:t> : Tracés spécifiques des crêtes papillaires et principales déviations (points d'irrégularité des crêtes, particularités, points caractéristiques ou minuties)</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dirty="0">
                <a:latin typeface="Calibri" panose="020F0502020204030204" pitchFamily="34" charset="0"/>
                <a:ea typeface="Calibri" panose="020F0502020204030204" pitchFamily="34" charset="0"/>
                <a:cs typeface="Times New Roman" panose="02020603050405020304" pitchFamily="18" charset="0"/>
              </a:rPr>
              <a:t>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	</a:t>
            </a:r>
            <a:r>
              <a:rPr lang="fr-CA" altLang="en-US" dirty="0">
                <a:latin typeface="Calibri" panose="020F0502020204030204" pitchFamily="34" charset="0"/>
                <a:ea typeface="Calibri" panose="020F0502020204030204" pitchFamily="34" charset="0"/>
                <a:cs typeface="Times New Roman" panose="02020603050405020304" pitchFamily="18" charset="0"/>
              </a:rPr>
              <a:t>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      -</a:t>
            </a:r>
            <a:r>
              <a:rPr lang="fr-CA" altLang="en-US" dirty="0">
                <a:latin typeface="Calibri" panose="020F0502020204030204" pitchFamily="34" charset="0"/>
                <a:ea typeface="Calibri" panose="020F0502020204030204" pitchFamily="34" charset="0"/>
                <a:cs typeface="Times New Roman" panose="02020603050405020304" pitchFamily="18" charset="0"/>
              </a:rPr>
              <a:t>îlots</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dirty="0">
                <a:latin typeface="Calibri" panose="020F0502020204030204" pitchFamily="34" charset="0"/>
                <a:ea typeface="Calibri" panose="020F0502020204030204" pitchFamily="34" charset="0"/>
                <a:cs typeface="Times New Roman" panose="02020603050405020304" pitchFamily="18" charset="0"/>
              </a:rPr>
              <a:t>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       -</a:t>
            </a:r>
            <a:r>
              <a:rPr lang="fr-CA" altLang="en-US" dirty="0">
                <a:latin typeface="Calibri" panose="020F0502020204030204" pitchFamily="34" charset="0"/>
                <a:ea typeface="Calibri" panose="020F0502020204030204" pitchFamily="34" charset="0"/>
                <a:cs typeface="Times New Roman" panose="02020603050405020304" pitchFamily="18" charset="0"/>
              </a:rPr>
              <a:t>bifurcations</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dirty="0">
                <a:latin typeface="Calibri" panose="020F0502020204030204" pitchFamily="34" charset="0"/>
                <a:ea typeface="Calibri" panose="020F0502020204030204" pitchFamily="34" charset="0"/>
                <a:cs typeface="Times New Roman" panose="02020603050405020304" pitchFamily="18" charset="0"/>
              </a:rPr>
              <a:t>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       </a:t>
            </a:r>
            <a:r>
              <a:rPr lang="fr-CA" altLang="en-US" dirty="0">
                <a:latin typeface="Calibri" panose="020F0502020204030204" pitchFamily="34" charset="0"/>
                <a:ea typeface="Calibri" panose="020F0502020204030204" pitchFamily="34" charset="0"/>
                <a:cs typeface="Times New Roman" panose="02020603050405020304" pitchFamily="18" charset="0"/>
              </a:rPr>
              <a:t>-</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arrêts </a:t>
            </a:r>
            <a:r>
              <a:rPr lang="fr-CA" altLang="en-US" dirty="0">
                <a:latin typeface="Calibri" panose="020F0502020204030204" pitchFamily="34" charset="0"/>
                <a:ea typeface="Calibri" panose="020F0502020204030204" pitchFamily="34" charset="0"/>
                <a:cs typeface="Times New Roman" panose="02020603050405020304" pitchFamily="18" charset="0"/>
              </a:rPr>
              <a:t>de crêtes </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dirty="0">
                <a:latin typeface="Calibri" panose="020F0502020204030204" pitchFamily="34" charset="0"/>
                <a:ea typeface="Calibri" panose="020F0502020204030204" pitchFamily="34" charset="0"/>
                <a:cs typeface="Times New Roman" panose="02020603050405020304" pitchFamily="18" charset="0"/>
              </a:rPr>
              <a:t>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       -</a:t>
            </a:r>
            <a:r>
              <a:rPr lang="fr-CA" altLang="en-US" dirty="0">
                <a:latin typeface="Calibri" panose="020F0502020204030204" pitchFamily="34" charset="0"/>
                <a:ea typeface="Calibri" panose="020F0502020204030204" pitchFamily="34" charset="0"/>
                <a:cs typeface="Times New Roman" panose="02020603050405020304" pitchFamily="18" charset="0"/>
              </a:rPr>
              <a:t>lacs</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dirty="0">
                <a:latin typeface="Calibri" panose="020F0502020204030204" pitchFamily="34" charset="0"/>
                <a:ea typeface="Calibri" panose="020F0502020204030204" pitchFamily="34" charset="0"/>
                <a:cs typeface="Times New Roman" panose="02020603050405020304" pitchFamily="18" charset="0"/>
              </a:rPr>
              <a:t>(permet d'identifier et d'exclure)</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dirty="0">
              <a:solidFill>
                <a:schemeClr val="dk1"/>
              </a:solidFill>
              <a:latin typeface="Calibri"/>
              <a:ea typeface="Calibri"/>
              <a:cs typeface="Calibri"/>
              <a:sym typeface="Calibri"/>
            </a:endParaRPr>
          </a:p>
        </p:txBody>
      </p:sp>
      <p:pic>
        <p:nvPicPr>
          <p:cNvPr id="461" name="Google Shape;461;p38" descr="F:\CanFRWG\Images\photos\slide 18.jpg"/>
          <p:cNvPicPr preferRelativeResize="0"/>
          <p:nvPr/>
        </p:nvPicPr>
        <p:blipFill rotWithShape="1">
          <a:blip r:embed="rId3">
            <a:alphaModFix/>
          </a:blip>
          <a:srcRect/>
          <a:stretch/>
        </p:blipFill>
        <p:spPr>
          <a:xfrm>
            <a:off x="5283669" y="1219200"/>
            <a:ext cx="3326931" cy="4991754"/>
          </a:xfrm>
          <a:prstGeom prst="rect">
            <a:avLst/>
          </a:prstGeom>
          <a:noFill/>
          <a:ln>
            <a:noFill/>
          </a:ln>
        </p:spPr>
      </p:pic>
      <p:cxnSp>
        <p:nvCxnSpPr>
          <p:cNvPr id="462" name="Google Shape;462;p38"/>
          <p:cNvCxnSpPr/>
          <p:nvPr/>
        </p:nvCxnSpPr>
        <p:spPr>
          <a:xfrm flipV="1">
            <a:off x="4806715" y="3048000"/>
            <a:ext cx="755885" cy="1180603"/>
          </a:xfrm>
          <a:prstGeom prst="straightConnector1">
            <a:avLst/>
          </a:prstGeom>
          <a:noFill/>
          <a:ln w="9525" cap="flat" cmpd="sng">
            <a:solidFill>
              <a:srgbClr val="C00000"/>
            </a:solidFill>
            <a:prstDash val="solid"/>
            <a:round/>
            <a:headEnd type="none" w="sm" len="sm"/>
            <a:tailEnd type="stealth" w="med" len="med"/>
          </a:ln>
        </p:spPr>
      </p:cxnSp>
      <p:sp>
        <p:nvSpPr>
          <p:cNvPr id="464" name="Google Shape;464;p3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32</a:t>
            </a:fld>
            <a:endParaRPr/>
          </a:p>
        </p:txBody>
      </p:sp>
      <p:sp>
        <p:nvSpPr>
          <p:cNvPr id="465" name="Google Shape;465;p38"/>
          <p:cNvSpPr txBox="1"/>
          <p:nvPr/>
        </p:nvSpPr>
        <p:spPr>
          <a:xfrm>
            <a:off x="381000" y="1112838"/>
            <a:ext cx="8229600" cy="28751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Analyse (suite)</a:t>
            </a: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66" name="Google Shape;466;p38"/>
          <p:cNvSpPr txBox="1"/>
          <p:nvPr/>
        </p:nvSpPr>
        <p:spPr>
          <a:xfrm>
            <a:off x="533400" y="1803499"/>
            <a:ext cx="3124200" cy="461665"/>
          </a:xfrm>
          <a:prstGeom prst="rect">
            <a:avLst/>
          </a:prstGeom>
          <a:noFill/>
          <a:ln>
            <a:noFill/>
          </a:ln>
        </p:spPr>
        <p:txBody>
          <a:bodyPr spcFirstLastPara="1" wrap="square" lIns="91425" tIns="45700" rIns="91425" bIns="45700" anchor="t" anchorCtr="0">
            <a:noAutofit/>
          </a:bodyPr>
          <a:lstStyle/>
          <a:p>
            <a:r>
              <a:rPr lang="fr-CA" altLang="en-US" sz="2400" b="1" dirty="0">
                <a:latin typeface="Calibri" panose="020F0502020204030204" pitchFamily="34" charset="0"/>
                <a:ea typeface="Calibri" panose="020F0502020204030204" pitchFamily="34" charset="0"/>
                <a:cs typeface="Times New Roman" panose="02020603050405020304" pitchFamily="18" charset="0"/>
              </a:rPr>
              <a:t>Niveaux de détail</a:t>
            </a:r>
            <a:endParaRPr lang="en-CA" alt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67" name="Google Shape;467;p38"/>
          <p:cNvSpPr txBox="1"/>
          <p:nvPr/>
        </p:nvSpPr>
        <p:spPr>
          <a:xfrm>
            <a:off x="685800" y="2286000"/>
            <a:ext cx="4648200" cy="769441"/>
          </a:xfrm>
          <a:prstGeom prst="rect">
            <a:avLst/>
          </a:prstGeom>
          <a:noFill/>
          <a:ln>
            <a:noFill/>
          </a:ln>
        </p:spPr>
        <p:txBody>
          <a:bodyPr spcFirstLastPara="1" wrap="square" lIns="91425" tIns="45700" rIns="91425" bIns="45700" anchor="t" anchorCtr="0">
            <a:noAutofit/>
          </a:bodyPr>
          <a:lstStyle/>
          <a:p>
            <a:pPr eaLnBrk="1" hangingPunct="1">
              <a:lnSpc>
                <a:spcPct val="115000"/>
              </a:lnSpc>
              <a:spcAft>
                <a:spcPts val="1000"/>
              </a:spcAft>
            </a:pPr>
            <a:r>
              <a:rPr lang="fr-CA" altLang="en-US" b="1" dirty="0">
                <a:latin typeface="Calibri" panose="020F0502020204030204" pitchFamily="34" charset="0"/>
                <a:ea typeface="Calibri" panose="020F0502020204030204" pitchFamily="34" charset="0"/>
                <a:cs typeface="Times New Roman" panose="02020603050405020304" pitchFamily="18" charset="0"/>
              </a:rPr>
              <a:t>1</a:t>
            </a:r>
            <a:r>
              <a:rPr lang="fr-CA" altLang="en-US" b="1" baseline="30000" dirty="0">
                <a:latin typeface="Calibri" panose="020F0502020204030204" pitchFamily="34" charset="0"/>
                <a:ea typeface="Calibri" panose="020F0502020204030204" pitchFamily="34" charset="0"/>
                <a:cs typeface="Times New Roman" panose="02020603050405020304" pitchFamily="18" charset="0"/>
              </a:rPr>
              <a:t>er</a:t>
            </a:r>
            <a:r>
              <a:rPr lang="fr-CA" altLang="en-US" b="1" dirty="0">
                <a:latin typeface="Calibri" panose="020F0502020204030204" pitchFamily="34" charset="0"/>
                <a:ea typeface="Calibri" panose="020F0502020204030204" pitchFamily="34" charset="0"/>
                <a:cs typeface="Times New Roman" panose="02020603050405020304" pitchFamily="18" charset="0"/>
              </a:rPr>
              <a:t> </a:t>
            </a:r>
            <a:r>
              <a:rPr lang="fr-CA" altLang="en-US" b="1" dirty="0" smtClean="0">
                <a:latin typeface="Calibri" panose="020F0502020204030204" pitchFamily="34" charset="0"/>
                <a:ea typeface="Calibri" panose="020F0502020204030204" pitchFamily="34" charset="0"/>
                <a:cs typeface="Times New Roman" panose="02020603050405020304" pitchFamily="18" charset="0"/>
              </a:rPr>
              <a:t>Niveau </a:t>
            </a:r>
            <a:r>
              <a:rPr lang="fr-CA" altLang="en-US" dirty="0">
                <a:latin typeface="Calibri" panose="020F0502020204030204" pitchFamily="34" charset="0"/>
                <a:ea typeface="Calibri" panose="020F0502020204030204" pitchFamily="34" charset="0"/>
                <a:cs typeface="Times New Roman" panose="02020603050405020304" pitchFamily="18" charset="0"/>
              </a:rPr>
              <a:t>: Tracé des crêtes ou type de dessin digital (ne permet pas </a:t>
            </a:r>
            <a:r>
              <a:rPr lang="fr-CA" altLang="en-US" dirty="0" smtClean="0">
                <a:latin typeface="Calibri" panose="020F0502020204030204" pitchFamily="34" charset="0"/>
                <a:ea typeface="Calibri" panose="020F0502020204030204" pitchFamily="34" charset="0"/>
                <a:cs typeface="Times New Roman" panose="02020603050405020304" pitchFamily="18" charset="0"/>
              </a:rPr>
              <a:t>d’identifier, </a:t>
            </a:r>
            <a:r>
              <a:rPr lang="fr-CA" altLang="en-US" dirty="0">
                <a:latin typeface="Calibri" panose="020F0502020204030204" pitchFamily="34" charset="0"/>
                <a:ea typeface="Calibri" panose="020F0502020204030204" pitchFamily="34" charset="0"/>
                <a:cs typeface="Times New Roman" panose="02020603050405020304" pitchFamily="18" charset="0"/>
              </a:rPr>
              <a:t>mais permet d'exclure).</a:t>
            </a:r>
            <a:endParaRPr lang="en-CA" altLang="en-US"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68" name="Google Shape;468;p38"/>
          <p:cNvCxnSpPr/>
          <p:nvPr/>
        </p:nvCxnSpPr>
        <p:spPr>
          <a:xfrm flipV="1">
            <a:off x="4841757" y="2780082"/>
            <a:ext cx="1711443" cy="1830844"/>
          </a:xfrm>
          <a:prstGeom prst="straightConnector1">
            <a:avLst/>
          </a:prstGeom>
          <a:noFill/>
          <a:ln w="9525" cap="flat" cmpd="sng">
            <a:solidFill>
              <a:srgbClr val="C00000"/>
            </a:solidFill>
            <a:prstDash val="solid"/>
            <a:round/>
            <a:headEnd type="none" w="sm" len="sm"/>
            <a:tailEnd type="stealth" w="med" len="med"/>
          </a:ln>
        </p:spPr>
      </p:cxnSp>
      <p:cxnSp>
        <p:nvCxnSpPr>
          <p:cNvPr id="469" name="Google Shape;469;p38"/>
          <p:cNvCxnSpPr/>
          <p:nvPr/>
        </p:nvCxnSpPr>
        <p:spPr>
          <a:xfrm flipV="1">
            <a:off x="4876799" y="4038600"/>
            <a:ext cx="2590801" cy="1321065"/>
          </a:xfrm>
          <a:prstGeom prst="straightConnector1">
            <a:avLst/>
          </a:prstGeom>
          <a:noFill/>
          <a:ln w="9525" cap="flat" cmpd="sng">
            <a:solidFill>
              <a:srgbClr val="C00000"/>
            </a:solidFill>
            <a:prstDash val="solid"/>
            <a:round/>
            <a:headEnd type="none" w="sm" len="sm"/>
            <a:tailEnd type="stealth" w="med" len="med"/>
          </a:ln>
        </p:spPr>
      </p:cxnSp>
      <p:cxnSp>
        <p:nvCxnSpPr>
          <p:cNvPr id="470" name="Google Shape;470;p38"/>
          <p:cNvCxnSpPr/>
          <p:nvPr/>
        </p:nvCxnSpPr>
        <p:spPr>
          <a:xfrm flipV="1">
            <a:off x="4872889" y="4114800"/>
            <a:ext cx="1451711" cy="862542"/>
          </a:xfrm>
          <a:prstGeom prst="straightConnector1">
            <a:avLst/>
          </a:prstGeom>
          <a:noFill/>
          <a:ln w="9525" cap="flat" cmpd="sng">
            <a:solidFill>
              <a:srgbClr val="C00000"/>
            </a:solidFill>
            <a:prstDash val="solid"/>
            <a:round/>
            <a:headEnd type="none" w="sm" len="sm"/>
            <a:tailEnd type="stealth" w="med" len="med"/>
          </a:ln>
        </p:spPr>
      </p:cxnSp>
      <p:sp>
        <p:nvSpPr>
          <p:cNvPr id="471" name="Google Shape;471;p38"/>
          <p:cNvSpPr txBox="1"/>
          <p:nvPr/>
        </p:nvSpPr>
        <p:spPr>
          <a:xfrm>
            <a:off x="5292063" y="6281188"/>
            <a:ext cx="3318537"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 provided by Canadian Police College Forensic Identification Services.</a:t>
            </a:r>
            <a:endParaRPr sz="800">
              <a:solidFill>
                <a:schemeClr val="dk1"/>
              </a:solidFill>
              <a:latin typeface="Calibri"/>
              <a:ea typeface="Calibri"/>
              <a:cs typeface="Calibri"/>
              <a:sym typeface="Calibri"/>
            </a:endParaRPr>
          </a:p>
        </p:txBody>
      </p:sp>
      <p:cxnSp>
        <p:nvCxnSpPr>
          <p:cNvPr id="472" name="Google Shape;472;p38"/>
          <p:cNvCxnSpPr/>
          <p:nvPr/>
        </p:nvCxnSpPr>
        <p:spPr>
          <a:xfrm flipH="1">
            <a:off x="3320816" y="5359665"/>
            <a:ext cx="1552073" cy="0"/>
          </a:xfrm>
          <a:prstGeom prst="straightConnector1">
            <a:avLst/>
          </a:prstGeom>
          <a:noFill/>
          <a:ln w="9525" cap="flat" cmpd="sng">
            <a:solidFill>
              <a:srgbClr val="C00000"/>
            </a:solidFill>
            <a:prstDash val="solid"/>
            <a:round/>
            <a:headEnd type="none" w="sm" len="sm"/>
            <a:tailEnd type="none" w="sm" len="sm"/>
          </a:ln>
        </p:spPr>
      </p:cxnSp>
      <p:cxnSp>
        <p:nvCxnSpPr>
          <p:cNvPr id="473" name="Google Shape;473;p38"/>
          <p:cNvCxnSpPr/>
          <p:nvPr/>
        </p:nvCxnSpPr>
        <p:spPr>
          <a:xfrm flipH="1">
            <a:off x="3320815" y="4221698"/>
            <a:ext cx="1485900" cy="25458"/>
          </a:xfrm>
          <a:prstGeom prst="straightConnector1">
            <a:avLst/>
          </a:prstGeom>
          <a:noFill/>
          <a:ln w="9525" cap="flat" cmpd="sng">
            <a:solidFill>
              <a:srgbClr val="C00000"/>
            </a:solidFill>
            <a:prstDash val="solid"/>
            <a:round/>
            <a:headEnd type="none" w="sm" len="sm"/>
            <a:tailEnd type="none" w="sm" len="sm"/>
          </a:ln>
        </p:spPr>
      </p:cxnSp>
      <p:cxnSp>
        <p:nvCxnSpPr>
          <p:cNvPr id="474" name="Google Shape;474;p38"/>
          <p:cNvCxnSpPr/>
          <p:nvPr/>
        </p:nvCxnSpPr>
        <p:spPr>
          <a:xfrm flipH="1" flipV="1">
            <a:off x="4164376" y="4977342"/>
            <a:ext cx="712423" cy="2"/>
          </a:xfrm>
          <a:prstGeom prst="straightConnector1">
            <a:avLst/>
          </a:prstGeom>
          <a:noFill/>
          <a:ln w="9525" cap="flat" cmpd="sng">
            <a:solidFill>
              <a:srgbClr val="C00000"/>
            </a:solidFill>
            <a:prstDash val="solid"/>
            <a:round/>
            <a:headEnd type="none" w="sm" len="sm"/>
            <a:tailEnd type="none" w="sm" len="sm"/>
          </a:ln>
        </p:spPr>
      </p:cxnSp>
      <p:cxnSp>
        <p:nvCxnSpPr>
          <p:cNvPr id="475" name="Google Shape;475;p38"/>
          <p:cNvCxnSpPr/>
          <p:nvPr/>
        </p:nvCxnSpPr>
        <p:spPr>
          <a:xfrm flipH="1">
            <a:off x="3876674" y="4616323"/>
            <a:ext cx="961173" cy="4363"/>
          </a:xfrm>
          <a:prstGeom prst="straightConnector1">
            <a:avLst/>
          </a:prstGeom>
          <a:noFill/>
          <a:ln w="9525" cap="flat" cmpd="sng">
            <a:solidFill>
              <a:srgbClr val="C00000"/>
            </a:solidFill>
            <a:prstDash val="solid"/>
            <a:round/>
            <a:headEnd type="none" w="sm" len="sm"/>
            <a:tailEnd type="none" w="sm" len="sm"/>
          </a:ln>
        </p:spPr>
      </p:cxnSp>
      <p:sp>
        <p:nvSpPr>
          <p:cNvPr id="476" name="Google Shape;476;p38"/>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0"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3" name="Google Shape;483;p3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485" name="Google Shape;485;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33</a:t>
            </a:fld>
            <a:endParaRPr/>
          </a:p>
        </p:txBody>
      </p:sp>
      <p:sp>
        <p:nvSpPr>
          <p:cNvPr id="486" name="Google Shape;486;p3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Analyse (suite)</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87" name="Google Shape;487;p39"/>
          <p:cNvSpPr txBox="1"/>
          <p:nvPr/>
        </p:nvSpPr>
        <p:spPr>
          <a:xfrm>
            <a:off x="533400" y="1803499"/>
            <a:ext cx="3124200" cy="461665"/>
          </a:xfrm>
          <a:prstGeom prst="rect">
            <a:avLst/>
          </a:prstGeom>
          <a:noFill/>
          <a:ln>
            <a:noFill/>
          </a:ln>
        </p:spPr>
        <p:txBody>
          <a:bodyPr spcFirstLastPara="1" wrap="square" lIns="91425" tIns="45700" rIns="91425" bIns="45700" anchor="t" anchorCtr="0">
            <a:noAutofit/>
          </a:bodyPr>
          <a:lstStyle/>
          <a:p>
            <a:r>
              <a:rPr lang="fr-CA" altLang="en-US" sz="2400" b="1" dirty="0">
                <a:latin typeface="Calibri" panose="020F0502020204030204" pitchFamily="34" charset="0"/>
                <a:ea typeface="Calibri" panose="020F0502020204030204" pitchFamily="34" charset="0"/>
                <a:cs typeface="Times New Roman" panose="02020603050405020304" pitchFamily="18" charset="0"/>
              </a:rPr>
              <a:t>Niveaux de détail</a:t>
            </a: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88" name="Google Shape;488;p39"/>
          <p:cNvSpPr txBox="1"/>
          <p:nvPr/>
        </p:nvSpPr>
        <p:spPr>
          <a:xfrm>
            <a:off x="533400" y="2244328"/>
            <a:ext cx="4648200" cy="1981200"/>
          </a:xfrm>
          <a:prstGeom prst="rect">
            <a:avLst/>
          </a:prstGeom>
          <a:noFill/>
          <a:ln>
            <a:noFill/>
          </a:ln>
        </p:spPr>
        <p:txBody>
          <a:bodyPr spcFirstLastPara="1" wrap="square" lIns="91425" tIns="45700" rIns="91425" bIns="45700" anchor="t" anchorCtr="0">
            <a:noAutofit/>
          </a:bodyPr>
          <a:lstStyle/>
          <a:p>
            <a:pPr eaLnBrk="1" hangingPunct="1">
              <a:lnSpc>
                <a:spcPct val="115000"/>
              </a:lnSpc>
              <a:spcAft>
                <a:spcPts val="1000"/>
              </a:spcAft>
            </a:pPr>
            <a:r>
              <a:rPr lang="fr-CA" altLang="en-US" sz="2000" b="1" dirty="0">
                <a:latin typeface="Calibri" panose="020F0502020204030204" pitchFamily="34" charset="0"/>
                <a:ea typeface="Calibri" panose="020F0502020204030204" pitchFamily="34" charset="0"/>
                <a:cs typeface="Times New Roman" panose="02020603050405020304" pitchFamily="18" charset="0"/>
              </a:rPr>
              <a:t>3</a:t>
            </a:r>
            <a:r>
              <a:rPr lang="fr-CA" altLang="en-US" sz="2000" b="1" baseline="30000" dirty="0">
                <a:latin typeface="Calibri" panose="020F0502020204030204" pitchFamily="34" charset="0"/>
                <a:ea typeface="Calibri" panose="020F0502020204030204" pitchFamily="34" charset="0"/>
                <a:cs typeface="Times New Roman" panose="02020603050405020304" pitchFamily="18" charset="0"/>
              </a:rPr>
              <a:t>e</a:t>
            </a:r>
            <a:r>
              <a:rPr lang="fr-CA" altLang="en-US" sz="2000" b="1" dirty="0">
                <a:latin typeface="Calibri" panose="020F0502020204030204" pitchFamily="34" charset="0"/>
                <a:ea typeface="Calibri" panose="020F0502020204030204" pitchFamily="34" charset="0"/>
                <a:cs typeface="Times New Roman" panose="02020603050405020304" pitchFamily="18" charset="0"/>
              </a:rPr>
              <a:t> </a:t>
            </a:r>
            <a:r>
              <a:rPr lang="fr-CA" altLang="en-US" sz="2000" b="1" dirty="0" smtClean="0">
                <a:latin typeface="Calibri" panose="020F0502020204030204" pitchFamily="34" charset="0"/>
                <a:ea typeface="Calibri" panose="020F0502020204030204" pitchFamily="34" charset="0"/>
                <a:cs typeface="Times New Roman" panose="02020603050405020304" pitchFamily="18" charset="0"/>
              </a:rPr>
              <a:t>Niveau</a:t>
            </a:r>
            <a:r>
              <a:rPr lang="fr-CA" altLang="en-US" sz="2000" dirty="0">
                <a:latin typeface="Calibri" panose="020F0502020204030204" pitchFamily="34" charset="0"/>
                <a:ea typeface="Calibri" panose="020F0502020204030204" pitchFamily="34" charset="0"/>
                <a:cs typeface="Times New Roman" panose="02020603050405020304" pitchFamily="18" charset="0"/>
              </a:rPr>
              <a:t> : Structures des crêtes et leurs agencements (formes, tailles et bords des crêtes, emplacements et tailles des pores)</a:t>
            </a:r>
            <a:endParaRPr lang="en-CA" altLang="en-US" sz="2000" dirty="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15000"/>
              </a:lnSpc>
              <a:spcAft>
                <a:spcPts val="1000"/>
              </a:spcAft>
            </a:pPr>
            <a:r>
              <a:rPr lang="fr-CA" altLang="en-US" sz="2000" dirty="0">
                <a:latin typeface="Calibri" panose="020F0502020204030204" pitchFamily="34" charset="0"/>
                <a:ea typeface="Calibri" panose="020F0502020204030204" pitchFamily="34" charset="0"/>
                <a:cs typeface="Times New Roman" panose="02020603050405020304" pitchFamily="18" charset="0"/>
              </a:rPr>
              <a:t>(ne permet pas à lui seul d'identifier ou d'exclure) </a:t>
            </a:r>
            <a:endParaRPr lang="en-CA" alt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89" name="Google Shape;489;p39" descr="F:\CanFRWG\Images\photos\slide 18 &amp; 19a.jpg"/>
          <p:cNvPicPr preferRelativeResize="0"/>
          <p:nvPr/>
        </p:nvPicPr>
        <p:blipFill rotWithShape="1">
          <a:blip r:embed="rId3">
            <a:alphaModFix/>
          </a:blip>
          <a:srcRect b="2989"/>
          <a:stretch/>
        </p:blipFill>
        <p:spPr>
          <a:xfrm>
            <a:off x="5210877" y="1225621"/>
            <a:ext cx="3399723" cy="4946579"/>
          </a:xfrm>
          <a:prstGeom prst="rect">
            <a:avLst/>
          </a:prstGeom>
          <a:noFill/>
          <a:ln>
            <a:noFill/>
          </a:ln>
        </p:spPr>
      </p:pic>
      <p:cxnSp>
        <p:nvCxnSpPr>
          <p:cNvPr id="490" name="Google Shape;490;p39"/>
          <p:cNvCxnSpPr/>
          <p:nvPr/>
        </p:nvCxnSpPr>
        <p:spPr>
          <a:xfrm rot="10800000" flipH="1">
            <a:off x="4953000" y="2057400"/>
            <a:ext cx="1143000" cy="762000"/>
          </a:xfrm>
          <a:prstGeom prst="straightConnector1">
            <a:avLst/>
          </a:prstGeom>
          <a:noFill/>
          <a:ln w="9525" cap="flat" cmpd="sng">
            <a:solidFill>
              <a:srgbClr val="C00000"/>
            </a:solidFill>
            <a:prstDash val="solid"/>
            <a:round/>
            <a:headEnd type="none" w="sm" len="sm"/>
            <a:tailEnd type="stealth" w="med" len="med"/>
          </a:ln>
        </p:spPr>
      </p:cxnSp>
      <p:cxnSp>
        <p:nvCxnSpPr>
          <p:cNvPr id="491" name="Google Shape;491;p39"/>
          <p:cNvCxnSpPr/>
          <p:nvPr/>
        </p:nvCxnSpPr>
        <p:spPr>
          <a:xfrm rot="10800000" flipH="1">
            <a:off x="4953000" y="2590800"/>
            <a:ext cx="2667000" cy="228600"/>
          </a:xfrm>
          <a:prstGeom prst="straightConnector1">
            <a:avLst/>
          </a:prstGeom>
          <a:noFill/>
          <a:ln w="9525" cap="flat" cmpd="sng">
            <a:solidFill>
              <a:srgbClr val="C00000"/>
            </a:solidFill>
            <a:prstDash val="solid"/>
            <a:round/>
            <a:headEnd type="none" w="sm" len="sm"/>
            <a:tailEnd type="stealth" w="med" len="med"/>
          </a:ln>
        </p:spPr>
      </p:cxnSp>
      <p:cxnSp>
        <p:nvCxnSpPr>
          <p:cNvPr id="492" name="Google Shape;492;p39"/>
          <p:cNvCxnSpPr/>
          <p:nvPr/>
        </p:nvCxnSpPr>
        <p:spPr>
          <a:xfrm>
            <a:off x="4953000" y="2819400"/>
            <a:ext cx="2667000" cy="990600"/>
          </a:xfrm>
          <a:prstGeom prst="straightConnector1">
            <a:avLst/>
          </a:prstGeom>
          <a:noFill/>
          <a:ln w="9525" cap="flat" cmpd="sng">
            <a:solidFill>
              <a:srgbClr val="C00000"/>
            </a:solidFill>
            <a:prstDash val="solid"/>
            <a:round/>
            <a:headEnd type="none" w="sm" len="sm"/>
            <a:tailEnd type="stealth" w="med" len="med"/>
          </a:ln>
        </p:spPr>
      </p:cxnSp>
      <p:sp>
        <p:nvSpPr>
          <p:cNvPr id="14"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5453667" y="6166101"/>
            <a:ext cx="2914141" cy="2377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idx="12"/>
          </p:nvPr>
        </p:nvSpPr>
        <p:spPr/>
        <p:txBody>
          <a:bodyPr/>
          <a:lstStyle/>
          <a:p>
            <a:pPr>
              <a:defRPr/>
            </a:pPr>
            <a:fld id="{01A1208E-8226-4B89-B892-6758D0EF3519}" type="slidenum">
              <a:rPr lang="en-US" smtClean="0">
                <a:solidFill>
                  <a:schemeClr val="bg1">
                    <a:lumMod val="50000"/>
                  </a:schemeClr>
                </a:solidFill>
              </a:rPr>
              <a:pPr>
                <a:defRPr/>
              </a:pPr>
              <a:t>34</a:t>
            </a:fld>
            <a:endParaRPr lang="en-US" dirty="0">
              <a:solidFill>
                <a:schemeClr val="bg1">
                  <a:lumMod val="50000"/>
                </a:schemeClr>
              </a:solidFill>
            </a:endParaRPr>
          </a:p>
        </p:txBody>
      </p:sp>
      <p:sp>
        <p:nvSpPr>
          <p:cNvPr id="71682" name="Title 1"/>
          <p:cNvSpPr>
            <a:spLocks noGrp="1"/>
          </p:cNvSpPr>
          <p:nvPr>
            <p:ph type="title" idx="4294967295"/>
          </p:nvPr>
        </p:nvSpPr>
        <p:spPr bwMode="auto">
          <a:xfrm>
            <a:off x="457200" y="3384"/>
            <a:ext cx="8229600" cy="1008062"/>
          </a:xfrm>
          <a:solidFill>
            <a:srgbClr val="FFFF00"/>
          </a:solidFill>
        </p:spPr>
        <p:txBody>
          <a:bodyPr vert="horz" wrap="square" lIns="91440" tIns="45720" rIns="91440" bIns="45720" numCol="1" anchor="t" anchorCtr="0" compatLnSpc="1">
            <a:prstTxWarp prst="textNoShape">
              <a:avLst/>
            </a:prstTxWarp>
          </a:bodyPr>
          <a:lstStyle/>
          <a:p>
            <a:pPr lvl="0">
              <a:buSzPts val="4400"/>
            </a:pPr>
            <a:r>
              <a:rPr lang="fr-FR" dirty="0" smtClean="0">
                <a:latin typeface="Calibri" panose="020F0502020204030204" pitchFamily="34" charset="0"/>
                <a:cs typeface="Calibri" panose="020F0502020204030204" pitchFamily="34" charset="0"/>
              </a:rPr>
              <a:t>En-T</a:t>
            </a:r>
            <a:r>
              <a:rPr lang="fr-FR" altLang="en-US" dirty="0" smtClean="0">
                <a:latin typeface="Calibri" panose="020F0502020204030204" pitchFamily="34" charset="0"/>
                <a:cs typeface="Calibri" panose="020F0502020204030204" pitchFamily="34" charset="0"/>
              </a:rPr>
              <a:t>ête du Service de </a:t>
            </a:r>
            <a:r>
              <a:rPr lang="fr-FR" dirty="0" smtClean="0">
                <a:latin typeface="Calibri" panose="020F0502020204030204" pitchFamily="34" charset="0"/>
                <a:cs typeface="Calibri" panose="020F0502020204030204" pitchFamily="34" charset="0"/>
              </a:rPr>
              <a:t>Police</a:t>
            </a:r>
            <a:r>
              <a:rPr lang="fr-FR" sz="1000" dirty="0" smtClean="0">
                <a:latin typeface="Calibri" panose="020F0502020204030204" pitchFamily="34" charset="0"/>
                <a:cs typeface="Calibri" panose="020F0502020204030204" pitchFamily="34" charset="0"/>
              </a:rPr>
              <a:t/>
            </a:r>
            <a:br>
              <a:rPr lang="fr-FR" sz="1000" dirty="0" smtClean="0">
                <a:latin typeface="Calibri" panose="020F0502020204030204" pitchFamily="34" charset="0"/>
                <a:cs typeface="Calibri" panose="020F0502020204030204" pitchFamily="34" charset="0"/>
              </a:rPr>
            </a:br>
            <a:r>
              <a:rPr lang="fr-FR" sz="1100" dirty="0" smtClean="0">
                <a:latin typeface="Calibri" panose="020F0502020204030204" pitchFamily="34" charset="0"/>
                <a:cs typeface="Calibri" panose="020F0502020204030204" pitchFamily="34" charset="0"/>
              </a:rPr>
              <a:t>Pour ajouter un en-T</a:t>
            </a:r>
            <a:r>
              <a:rPr lang="fr-FR" altLang="en-US" sz="1100" dirty="0" smtClean="0">
                <a:latin typeface="Calibri" panose="020F0502020204030204" pitchFamily="34" charset="0"/>
                <a:cs typeface="Calibri" panose="020F0502020204030204" pitchFamily="34" charset="0"/>
              </a:rPr>
              <a:t>ête à toutes les diapositives</a:t>
            </a:r>
            <a:r>
              <a:rPr lang="fr-FR" sz="1100" dirty="0" smtClean="0">
                <a:latin typeface="Calibri" panose="020F0502020204030204" pitchFamily="34" charset="0"/>
                <a:cs typeface="Calibri" panose="020F0502020204030204" pitchFamily="34" charset="0"/>
              </a:rPr>
              <a:t>: Allez </a:t>
            </a:r>
            <a:r>
              <a:rPr lang="fr-FR" altLang="en-US" sz="1100" dirty="0" smtClean="0">
                <a:latin typeface="Calibri" panose="020F0502020204030204" pitchFamily="34" charset="0"/>
                <a:cs typeface="Calibri" panose="020F0502020204030204" pitchFamily="34" charset="0"/>
              </a:rPr>
              <a:t>à l’onglet « </a:t>
            </a:r>
            <a:r>
              <a:rPr lang="fr-FR" sz="1100" dirty="0" smtClean="0">
                <a:latin typeface="Calibri" panose="020F0502020204030204" pitchFamily="34" charset="0"/>
                <a:cs typeface="Calibri" panose="020F0502020204030204" pitchFamily="34" charset="0"/>
              </a:rPr>
              <a:t>VIEW </a:t>
            </a:r>
            <a:r>
              <a:rPr lang="fr-FR" sz="1100" kern="1200" dirty="0" smtClean="0">
                <a:latin typeface="Calibri" panose="020F0502020204030204" pitchFamily="34" charset="0"/>
                <a:cs typeface="Calibri" panose="020F0502020204030204" pitchFamily="34" charset="0"/>
              </a:rPr>
              <a:t>»  </a:t>
            </a:r>
            <a:r>
              <a:rPr lang="fr-FR" sz="1100" dirty="0" smtClean="0">
                <a:latin typeface="Calibri" panose="020F0502020204030204" pitchFamily="34" charset="0"/>
                <a:cs typeface="Calibri" panose="020F0502020204030204" pitchFamily="34" charset="0"/>
              </a:rPr>
              <a:t>– sélectionner </a:t>
            </a:r>
            <a:r>
              <a:rPr lang="fr-FR" altLang="en-US" sz="1100" dirty="0" smtClean="0">
                <a:latin typeface="Calibri" panose="020F0502020204030204" pitchFamily="34" charset="0"/>
                <a:cs typeface="Calibri" panose="020F0502020204030204" pitchFamily="34" charset="0"/>
              </a:rPr>
              <a:t>l’onglet </a:t>
            </a:r>
            <a:r>
              <a:rPr lang="fr-FR" sz="1100" kern="1200" dirty="0" smtClean="0">
                <a:latin typeface="Calibri" panose="020F0502020204030204" pitchFamily="34" charset="0"/>
                <a:cs typeface="Calibri" panose="020F0502020204030204" pitchFamily="34" charset="0"/>
              </a:rPr>
              <a:t>« </a:t>
            </a:r>
            <a:r>
              <a:rPr lang="fr-FR" sz="1100" dirty="0" smtClean="0">
                <a:latin typeface="Calibri" panose="020F0502020204030204" pitchFamily="34" charset="0"/>
                <a:cs typeface="Calibri" panose="020F0502020204030204" pitchFamily="34" charset="0"/>
              </a:rPr>
              <a:t>SLIDE MASTER </a:t>
            </a:r>
            <a:r>
              <a:rPr lang="fr-FR" sz="1100" kern="1200" dirty="0" smtClean="0">
                <a:latin typeface="Calibri" panose="020F0502020204030204" pitchFamily="34" charset="0"/>
                <a:cs typeface="Calibri" panose="020F0502020204030204" pitchFamily="34" charset="0"/>
              </a:rPr>
              <a:t>»</a:t>
            </a:r>
            <a:r>
              <a:rPr lang="fr-FR" sz="1100" dirty="0" smtClean="0">
                <a:latin typeface="Calibri" panose="020F0502020204030204" pitchFamily="34" charset="0"/>
                <a:cs typeface="Calibri" panose="020F0502020204030204" pitchFamily="34" charset="0"/>
              </a:rPr>
              <a:t> – Ensuite remplacer cette boite avec l’en-t</a:t>
            </a:r>
            <a:r>
              <a:rPr lang="fr-FR" altLang="en-US" sz="1100" dirty="0" smtClean="0">
                <a:latin typeface="Calibri" panose="020F0502020204030204" pitchFamily="34" charset="0"/>
                <a:cs typeface="Calibri" panose="020F0502020204030204" pitchFamily="34" charset="0"/>
              </a:rPr>
              <a:t>ête personnalisé.</a:t>
            </a:r>
            <a:endParaRPr lang="fr-FR" sz="1100" dirty="0"/>
          </a:p>
        </p:txBody>
      </p:sp>
      <p:graphicFrame>
        <p:nvGraphicFramePr>
          <p:cNvPr id="5" name="Table 4"/>
          <p:cNvGraphicFramePr>
            <a:graphicFrameLocks noGrp="1"/>
          </p:cNvGraphicFramePr>
          <p:nvPr>
            <p:extLst>
              <p:ext uri="{D42A27DB-BD31-4B8C-83A1-F6EECF244321}">
                <p14:modId xmlns:p14="http://schemas.microsoft.com/office/powerpoint/2010/main" val="1693532837"/>
              </p:ext>
            </p:extLst>
          </p:nvPr>
        </p:nvGraphicFramePr>
        <p:xfrm>
          <a:off x="1844118" y="1444644"/>
          <a:ext cx="5814582" cy="4187208"/>
        </p:xfrm>
        <a:graphic>
          <a:graphicData uri="http://schemas.openxmlformats.org/drawingml/2006/table">
            <a:tbl>
              <a:tblPr firstRow="1" firstCol="1" bandRow="1"/>
              <a:tblGrid>
                <a:gridCol w="1231322">
                  <a:extLst>
                    <a:ext uri="{9D8B030D-6E8A-4147-A177-3AD203B41FA5}">
                      <a16:colId xmlns:a16="http://schemas.microsoft.com/office/drawing/2014/main" val="20000"/>
                    </a:ext>
                  </a:extLst>
                </a:gridCol>
                <a:gridCol w="4583260">
                  <a:extLst>
                    <a:ext uri="{9D8B030D-6E8A-4147-A177-3AD203B41FA5}">
                      <a16:colId xmlns:a16="http://schemas.microsoft.com/office/drawing/2014/main" val="20001"/>
                    </a:ext>
                  </a:extLst>
                </a:gridCol>
              </a:tblGrid>
              <a:tr h="834408">
                <a:tc gridSpan="2">
                  <a:txBody>
                    <a:bodyPr/>
                    <a:lstStyle/>
                    <a:p>
                      <a:pPr algn="ctr">
                        <a:lnSpc>
                          <a:spcPct val="100000"/>
                        </a:lnSpc>
                        <a:spcAft>
                          <a:spcPts val="800"/>
                        </a:spcAft>
                      </a:pPr>
                      <a:endParaRPr lang="en-CA" sz="1100" dirty="0" smtClean="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Aft>
                          <a:spcPts val="800"/>
                        </a:spcAft>
                      </a:pPr>
                      <a:r>
                        <a:rPr lang="en-CA" sz="14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Qualité</a:t>
                      </a:r>
                    </a:p>
                    <a:p>
                      <a:pPr algn="ctr">
                        <a:lnSpc>
                          <a:spcPct val="100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hMerge="1">
                  <a:txBody>
                    <a:bodyPr/>
                    <a:lstStyle/>
                    <a:p>
                      <a:endParaRPr lang="en-CA"/>
                    </a:p>
                  </a:txBody>
                  <a:tcPr/>
                </a:tc>
                <a:extLst>
                  <a:ext uri="{0D108BD9-81ED-4DB2-BD59-A6C34878D82A}">
                    <a16:rowId xmlns:a16="http://schemas.microsoft.com/office/drawing/2014/main" val="10000"/>
                  </a:ext>
                </a:extLst>
              </a:tr>
              <a:tr h="822780">
                <a:tc>
                  <a:txBody>
                    <a:bodyPr/>
                    <a:lstStyle/>
                    <a:p>
                      <a:pPr>
                        <a:lnSpc>
                          <a:spcPct val="107000"/>
                        </a:lnSpc>
                        <a:spcAft>
                          <a:spcPts val="800"/>
                        </a:spcAft>
                      </a:pPr>
                      <a:r>
                        <a:rPr lang="en-CA" sz="1100" dirty="0" smtClean="0">
                          <a:effectLst/>
                          <a:latin typeface="Arial" panose="020B0604020202020204" pitchFamily="34" charset="0"/>
                          <a:ea typeface="Calibri" panose="020F0502020204030204" pitchFamily="34" charset="0"/>
                          <a:cs typeface="Times New Roman" panose="02020603050405020304" pitchFamily="18" charset="0"/>
                        </a:rPr>
                        <a:t>Bonne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100" kern="1200" dirty="0" smtClean="0">
                          <a:solidFill>
                            <a:schemeClr val="tx1"/>
                          </a:solidFill>
                          <a:effectLst/>
                          <a:latin typeface="+mn-lt"/>
                          <a:ea typeface="+mn-ea"/>
                          <a:cs typeface="+mn-cs"/>
                        </a:rPr>
                        <a:t>Les détails de 1</a:t>
                      </a:r>
                      <a:r>
                        <a:rPr lang="fr-CA" sz="1100" kern="1200" baseline="30000" dirty="0" smtClean="0">
                          <a:solidFill>
                            <a:schemeClr val="tx1"/>
                          </a:solidFill>
                          <a:effectLst/>
                          <a:latin typeface="+mn-lt"/>
                          <a:ea typeface="+mn-ea"/>
                          <a:cs typeface="+mn-cs"/>
                        </a:rPr>
                        <a:t>er</a:t>
                      </a:r>
                      <a:r>
                        <a:rPr lang="fr-CA" sz="1100" kern="1200" dirty="0" smtClean="0">
                          <a:solidFill>
                            <a:schemeClr val="tx1"/>
                          </a:solidFill>
                          <a:effectLst/>
                          <a:latin typeface="+mn-lt"/>
                          <a:ea typeface="+mn-ea"/>
                          <a:cs typeface="+mn-cs"/>
                        </a:rPr>
                        <a:t> Niveau se voient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Les détails de 2</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Beaucoup de détails de 3</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2780">
                <a:tc>
                  <a:txBody>
                    <a:bodyPr/>
                    <a:lstStyle/>
                    <a:p>
                      <a:pPr>
                        <a:lnSpc>
                          <a:spcPct val="107000"/>
                        </a:lnSpc>
                        <a:spcAft>
                          <a:spcPts val="800"/>
                        </a:spcAft>
                      </a:pPr>
                      <a:r>
                        <a:rPr lang="fr-CA" sz="1100" kern="1200" dirty="0" smtClean="0">
                          <a:solidFill>
                            <a:schemeClr val="tx1"/>
                          </a:solidFill>
                          <a:effectLst/>
                          <a:latin typeface="+mn-lt"/>
                          <a:ea typeface="+mn-ea"/>
                          <a:cs typeface="+mn-cs"/>
                        </a:rPr>
                        <a:t>Moyenne à bonne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100" kern="1200" dirty="0" smtClean="0">
                          <a:solidFill>
                            <a:schemeClr val="tx1"/>
                          </a:solidFill>
                          <a:effectLst/>
                          <a:latin typeface="+mn-lt"/>
                          <a:ea typeface="+mn-ea"/>
                          <a:cs typeface="+mn-cs"/>
                        </a:rPr>
                        <a:t>Les détails de 1</a:t>
                      </a:r>
                      <a:r>
                        <a:rPr lang="fr-CA" sz="1100" kern="1200" baseline="30000" dirty="0" smtClean="0">
                          <a:solidFill>
                            <a:schemeClr val="tx1"/>
                          </a:solidFill>
                          <a:effectLst/>
                          <a:latin typeface="+mn-lt"/>
                          <a:ea typeface="+mn-ea"/>
                          <a:cs typeface="+mn-cs"/>
                        </a:rPr>
                        <a:t>er</a:t>
                      </a:r>
                      <a:r>
                        <a:rPr lang="fr-CA" sz="1100" kern="1200" dirty="0" smtClean="0">
                          <a:solidFill>
                            <a:schemeClr val="tx1"/>
                          </a:solidFill>
                          <a:effectLst/>
                          <a:latin typeface="+mn-lt"/>
                          <a:ea typeface="+mn-ea"/>
                          <a:cs typeface="+mn-cs"/>
                        </a:rPr>
                        <a:t> Niveau se voient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La plupart des détails de 2</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Un nombre minime de détails de 3</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2780">
                <a:tc>
                  <a:txBody>
                    <a:bodyPr/>
                    <a:lstStyle/>
                    <a:p>
                      <a:pPr>
                        <a:lnSpc>
                          <a:spcPct val="107000"/>
                        </a:lnSpc>
                        <a:spcAft>
                          <a:spcPts val="800"/>
                        </a:spcAft>
                      </a:pPr>
                      <a:r>
                        <a:rPr lang="fr-CA" sz="1100" kern="1200" dirty="0" smtClean="0">
                          <a:solidFill>
                            <a:schemeClr val="tx1"/>
                          </a:solidFill>
                          <a:effectLst/>
                          <a:latin typeface="+mn-lt"/>
                          <a:ea typeface="+mn-ea"/>
                          <a:cs typeface="+mn-cs"/>
                        </a:rPr>
                        <a:t>Faible à moyenne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100" kern="1200" dirty="0" smtClean="0">
                          <a:solidFill>
                            <a:schemeClr val="tx1"/>
                          </a:solidFill>
                          <a:effectLst/>
                          <a:latin typeface="+mn-lt"/>
                          <a:ea typeface="+mn-ea"/>
                          <a:cs typeface="+mn-cs"/>
                        </a:rPr>
                        <a:t>Les détails de 1</a:t>
                      </a:r>
                      <a:r>
                        <a:rPr lang="fr-CA" sz="1100" kern="1200" baseline="30000" dirty="0" smtClean="0">
                          <a:solidFill>
                            <a:schemeClr val="tx1"/>
                          </a:solidFill>
                          <a:effectLst/>
                          <a:latin typeface="+mn-lt"/>
                          <a:ea typeface="+mn-ea"/>
                          <a:cs typeface="+mn-cs"/>
                        </a:rPr>
                        <a:t>er</a:t>
                      </a:r>
                      <a:r>
                        <a:rPr lang="fr-CA" sz="1100" kern="1200" dirty="0" smtClean="0">
                          <a:solidFill>
                            <a:schemeClr val="tx1"/>
                          </a:solidFill>
                          <a:effectLst/>
                          <a:latin typeface="+mn-lt"/>
                          <a:ea typeface="+mn-ea"/>
                          <a:cs typeface="+mn-cs"/>
                        </a:rPr>
                        <a:t> Niveau se voient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Peu de détails de 2</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p>
                    <a:p>
                      <a:r>
                        <a:rPr lang="fr-CA" sz="1100" kern="1200" dirty="0" smtClean="0">
                          <a:solidFill>
                            <a:schemeClr val="tx1"/>
                          </a:solidFill>
                          <a:effectLst/>
                          <a:latin typeface="+mn-lt"/>
                          <a:ea typeface="+mn-ea"/>
                          <a:cs typeface="+mn-cs"/>
                        </a:rPr>
                        <a:t> </a:t>
                      </a:r>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Un nombre minime de détails de 3</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se voient nettement.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2780">
                <a:tc>
                  <a:txBody>
                    <a:bodyPr/>
                    <a:lstStyle/>
                    <a:p>
                      <a:pPr>
                        <a:lnSpc>
                          <a:spcPct val="107000"/>
                        </a:lnSpc>
                        <a:spcAft>
                          <a:spcPts val="800"/>
                        </a:spcAft>
                      </a:pPr>
                      <a:r>
                        <a:rPr lang="fr-CA" sz="1100" kern="1200" dirty="0" smtClean="0">
                          <a:solidFill>
                            <a:schemeClr val="tx1"/>
                          </a:solidFill>
                          <a:effectLst/>
                          <a:latin typeface="+mn-lt"/>
                          <a:ea typeface="+mn-ea"/>
                          <a:cs typeface="+mn-cs"/>
                        </a:rPr>
                        <a:t>Faible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100" kern="1200" dirty="0" smtClean="0">
                          <a:solidFill>
                            <a:schemeClr val="tx1"/>
                          </a:solidFill>
                          <a:effectLst/>
                          <a:latin typeface="+mn-lt"/>
                          <a:ea typeface="+mn-ea"/>
                          <a:cs typeface="+mn-cs"/>
                        </a:rPr>
                        <a:t>Il est possible que les détails de 1</a:t>
                      </a:r>
                      <a:r>
                        <a:rPr lang="fr-CA" sz="1100" kern="1200" baseline="30000" dirty="0" smtClean="0">
                          <a:solidFill>
                            <a:schemeClr val="tx1"/>
                          </a:solidFill>
                          <a:effectLst/>
                          <a:latin typeface="+mn-lt"/>
                          <a:ea typeface="+mn-ea"/>
                          <a:cs typeface="+mn-cs"/>
                        </a:rPr>
                        <a:t>er</a:t>
                      </a:r>
                      <a:r>
                        <a:rPr lang="fr-CA" sz="1100" kern="1200" dirty="0" smtClean="0">
                          <a:solidFill>
                            <a:schemeClr val="tx1"/>
                          </a:solidFill>
                          <a:effectLst/>
                          <a:latin typeface="+mn-lt"/>
                          <a:ea typeface="+mn-ea"/>
                          <a:cs typeface="+mn-cs"/>
                        </a:rPr>
                        <a:t> Niveau ne se voient pas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La plupart des détails de 2</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ne se voient pas nettement.</a:t>
                      </a:r>
                    </a:p>
                    <a:p>
                      <a:endParaRPr lang="en-CA" sz="1100" kern="1200" dirty="0" smtClean="0">
                        <a:solidFill>
                          <a:schemeClr val="tx1"/>
                        </a:solidFill>
                        <a:effectLst/>
                        <a:latin typeface="+mn-lt"/>
                        <a:ea typeface="+mn-ea"/>
                        <a:cs typeface="+mn-cs"/>
                      </a:endParaRPr>
                    </a:p>
                    <a:p>
                      <a:r>
                        <a:rPr lang="fr-CA" sz="1100" kern="1200" dirty="0" smtClean="0">
                          <a:solidFill>
                            <a:schemeClr val="tx1"/>
                          </a:solidFill>
                          <a:effectLst/>
                          <a:latin typeface="+mn-lt"/>
                          <a:ea typeface="+mn-ea"/>
                          <a:cs typeface="+mn-cs"/>
                        </a:rPr>
                        <a:t>Aucun détail de 3</a:t>
                      </a:r>
                      <a:r>
                        <a:rPr lang="fr-CA" sz="1100" kern="1200" baseline="30000" dirty="0" smtClean="0">
                          <a:solidFill>
                            <a:schemeClr val="tx1"/>
                          </a:solidFill>
                          <a:effectLst/>
                          <a:latin typeface="+mn-lt"/>
                          <a:ea typeface="+mn-ea"/>
                          <a:cs typeface="+mn-cs"/>
                        </a:rPr>
                        <a:t>e</a:t>
                      </a:r>
                      <a:r>
                        <a:rPr lang="fr-CA" sz="1100" kern="1200" dirty="0" smtClean="0">
                          <a:solidFill>
                            <a:schemeClr val="tx1"/>
                          </a:solidFill>
                          <a:effectLst/>
                          <a:latin typeface="+mn-lt"/>
                          <a:ea typeface="+mn-ea"/>
                          <a:cs typeface="+mn-cs"/>
                        </a:rPr>
                        <a:t> Niveau ne se voit nettement.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717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6925" y="6613525"/>
            <a:ext cx="58658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947451"/>
            <a:ext cx="1404552" cy="584775"/>
          </a:xfrm>
          <a:prstGeom prst="rect">
            <a:avLst/>
          </a:prstGeom>
        </p:spPr>
        <p:txBody>
          <a:bodyPr wrap="none">
            <a:spAutoFit/>
          </a:bodyPr>
          <a:lstStyle/>
          <a:p>
            <a:pPr lvl="0">
              <a:buClr>
                <a:srgbClr val="0000FF"/>
              </a:buClr>
              <a:buSzPts val="3200"/>
            </a:pPr>
            <a:r>
              <a:rPr lang="en-CA" sz="3200" dirty="0" smtClean="0">
                <a:solidFill>
                  <a:srgbClr val="0000FF"/>
                </a:solidFill>
                <a:latin typeface="Calibri"/>
                <a:ea typeface="Calibri"/>
                <a:cs typeface="Calibri"/>
                <a:sym typeface="Calibri"/>
              </a:rPr>
              <a:t>Qualité</a:t>
            </a:r>
            <a:endParaRPr lang="en-CA" sz="3200" dirty="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2001254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4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35</a:t>
            </a:fld>
            <a:endParaRPr/>
          </a:p>
        </p:txBody>
      </p:sp>
      <p:sp>
        <p:nvSpPr>
          <p:cNvPr id="510" name="Google Shape;510;p4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Analyse (suite)</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11" name="Google Shape;511;p41"/>
          <p:cNvSpPr txBox="1"/>
          <p:nvPr/>
        </p:nvSpPr>
        <p:spPr>
          <a:xfrm>
            <a:off x="533400" y="1806476"/>
            <a:ext cx="8001000" cy="4003774"/>
          </a:xfrm>
          <a:prstGeom prst="rect">
            <a:avLst/>
          </a:prstGeom>
          <a:noFill/>
          <a:ln>
            <a:noFill/>
          </a:ln>
        </p:spPr>
        <p:txBody>
          <a:bodyPr spcFirstLastPara="1" wrap="square" lIns="91425" tIns="45700" rIns="91425" bIns="45700" anchor="t" anchorCtr="0">
            <a:noAutofit/>
          </a:bodyPr>
          <a:lstStyle/>
          <a:p>
            <a:pPr marL="0" indent="0">
              <a:buFontTx/>
              <a:buNone/>
              <a:defRPr/>
            </a:pPr>
            <a:r>
              <a:rPr lang="fr-CA" altLang="en-US" sz="2400" b="1" dirty="0">
                <a:latin typeface="Calibri" panose="020F0502020204030204" pitchFamily="34" charset="0"/>
                <a:cs typeface="Calibri" panose="020F0502020204030204" pitchFamily="34" charset="0"/>
              </a:rPr>
              <a:t>Netteté</a:t>
            </a:r>
            <a:r>
              <a:rPr lang="fr-CA" altLang="en-US" sz="2400" dirty="0">
                <a:latin typeface="Calibri" panose="020F0502020204030204" pitchFamily="34" charset="0"/>
                <a:cs typeface="Calibri" panose="020F0502020204030204" pitchFamily="34" charset="0"/>
              </a:rPr>
              <a:t> : qualité visuelle du détail de crête.</a:t>
            </a:r>
          </a:p>
          <a:p>
            <a:pPr marL="0" indent="0">
              <a:buFontTx/>
              <a:buNone/>
              <a:defRPr/>
            </a:pPr>
            <a:endParaRPr lang="fr-CA" altLang="en-US" sz="1000" dirty="0">
              <a:latin typeface="Calibri" panose="020F0502020204030204" pitchFamily="34" charset="0"/>
              <a:cs typeface="Calibri" panose="020F0502020204030204" pitchFamily="34" charset="0"/>
            </a:endParaRPr>
          </a:p>
          <a:p>
            <a:pPr marL="0" indent="0">
              <a:buFontTx/>
              <a:buNone/>
              <a:defRPr/>
            </a:pPr>
            <a:r>
              <a:rPr lang="fr-CA" altLang="en-US" sz="2400" b="1" dirty="0">
                <a:latin typeface="Calibri" panose="020F0502020204030204" pitchFamily="34" charset="0"/>
                <a:cs typeface="Calibri" panose="020F0502020204030204" pitchFamily="34" charset="0"/>
              </a:rPr>
              <a:t>Tolérance des dissimilitudes</a:t>
            </a:r>
            <a:r>
              <a:rPr lang="fr-CA" altLang="en-US" sz="2400" dirty="0">
                <a:latin typeface="Calibri" panose="020F0502020204030204" pitchFamily="34" charset="0"/>
                <a:cs typeface="Calibri" panose="020F0502020204030204" pitchFamily="34" charset="0"/>
              </a:rPr>
              <a:t> : </a:t>
            </a:r>
            <a:endParaRPr lang="en-CA" altLang="en-US" sz="2400" dirty="0">
              <a:latin typeface="Calibri" panose="020F0502020204030204" pitchFamily="34" charset="0"/>
              <a:cs typeface="Calibri" panose="020F0502020204030204" pitchFamily="34" charset="0"/>
            </a:endParaRPr>
          </a:p>
          <a:p>
            <a:pPr>
              <a:defRPr/>
            </a:pPr>
            <a:r>
              <a:rPr lang="fr-CA" sz="2400" dirty="0" smtClean="0">
                <a:latin typeface="Calibri" panose="020F0502020204030204" pitchFamily="34" charset="0"/>
                <a:cs typeface="Calibri" panose="020F0502020204030204" pitchFamily="34" charset="0"/>
              </a:rPr>
              <a:t>L’expert évalue </a:t>
            </a:r>
            <a:r>
              <a:rPr lang="fr-CA" sz="2400" dirty="0">
                <a:latin typeface="Calibri" panose="020F0502020204030204" pitchFamily="34" charset="0"/>
                <a:cs typeface="Calibri" panose="020F0502020204030204" pitchFamily="34" charset="0"/>
              </a:rPr>
              <a:t>les particularités des crêtes papillaires de l’empreinte en vue de déterminer jusqu’à quel point les différences d’apparence et de rapports spatiaux entre l’empreinte latente et l’empreinte connue peuvent être considérées comme raisonnables. </a:t>
            </a:r>
            <a:endParaRPr lang="fr-CA" sz="2400" dirty="0" smtClean="0">
              <a:latin typeface="Calibri" panose="020F0502020204030204" pitchFamily="34" charset="0"/>
              <a:cs typeface="Calibri" panose="020F0502020204030204" pitchFamily="34" charset="0"/>
            </a:endParaRPr>
          </a:p>
          <a:p>
            <a:pPr>
              <a:defRPr/>
            </a:pPr>
            <a:endParaRPr lang="en-CA" sz="1000" dirty="0">
              <a:latin typeface="Calibri" panose="020F0502020204030204" pitchFamily="34" charset="0"/>
              <a:cs typeface="Calibri" panose="020F0502020204030204" pitchFamily="34" charset="0"/>
            </a:endParaRPr>
          </a:p>
          <a:p>
            <a:pPr marL="0" indent="0">
              <a:buFontTx/>
              <a:buNone/>
              <a:defRPr/>
            </a:pPr>
            <a:r>
              <a:rPr lang="fr-CA" sz="2400" dirty="0">
                <a:latin typeface="Calibri" panose="020F0502020204030204" pitchFamily="34" charset="0"/>
                <a:cs typeface="Calibri" panose="020F0502020204030204" pitchFamily="34" charset="0"/>
              </a:rPr>
              <a:t>	</a:t>
            </a:r>
            <a:r>
              <a:rPr lang="fr-CA" sz="2400" b="1" dirty="0">
                <a:latin typeface="Calibri" panose="020F0502020204030204" pitchFamily="34" charset="0"/>
                <a:cs typeface="Calibri" panose="020F0502020204030204" pitchFamily="34" charset="0"/>
              </a:rPr>
              <a:t>Bonne qualité = tolérance réduite des dissimilitudes</a:t>
            </a:r>
            <a:endParaRPr lang="en-CA" sz="2400" b="1" dirty="0">
              <a:latin typeface="Calibri" panose="020F0502020204030204" pitchFamily="34" charset="0"/>
              <a:cs typeface="Calibri" panose="020F0502020204030204" pitchFamily="34" charset="0"/>
            </a:endParaRPr>
          </a:p>
          <a:p>
            <a:pPr marL="0" indent="0">
              <a:buFontTx/>
              <a:buNone/>
              <a:defRPr/>
            </a:pPr>
            <a:r>
              <a:rPr lang="fr-CA" sz="2400" b="1" dirty="0">
                <a:latin typeface="Calibri" panose="020F0502020204030204" pitchFamily="34" charset="0"/>
                <a:cs typeface="Calibri" panose="020F0502020204030204" pitchFamily="34" charset="0"/>
              </a:rPr>
              <a:t>	Faible qualité = tolérance accrue des dissimilitudes</a:t>
            </a:r>
            <a:endParaRPr lang="en-CA" altLang="en-US" sz="24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12" name="Google Shape;512;p41"/>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4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36</a:t>
            </a:fld>
            <a:endParaRPr/>
          </a:p>
        </p:txBody>
      </p:sp>
      <p:sp>
        <p:nvSpPr>
          <p:cNvPr id="520" name="Google Shape;520;p42"/>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521" name="Google Shape;521;p4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Comparaison</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22" name="Google Shape;522;p42"/>
          <p:cNvSpPr txBox="1"/>
          <p:nvPr/>
        </p:nvSpPr>
        <p:spPr>
          <a:xfrm>
            <a:off x="533400" y="1662381"/>
            <a:ext cx="8001000" cy="769441"/>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Fait appel à l'empreinte connue.</a:t>
            </a:r>
            <a:endParaRPr lang="en-CA" altLang="en-US" sz="2000" b="1"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La comparaison est effectuée en observant côte à côte tous les niveaux de détails disponibles. </a:t>
            </a:r>
            <a:endParaRPr lang="en-CA" altLang="en-US" sz="2000" dirty="0">
              <a:latin typeface="Calibri" panose="020F0502020204030204" pitchFamily="34" charset="0"/>
              <a:cs typeface="Calibri" panose="020F0502020204030204" pitchFamily="34" charset="0"/>
            </a:endParaRPr>
          </a:p>
        </p:txBody>
      </p:sp>
      <p:pic>
        <p:nvPicPr>
          <p:cNvPr id="523" name="Google Shape;523;p42"/>
          <p:cNvPicPr preferRelativeResize="0"/>
          <p:nvPr/>
        </p:nvPicPr>
        <p:blipFill rotWithShape="1">
          <a:blip r:embed="rId3">
            <a:alphaModFix/>
          </a:blip>
          <a:srcRect/>
          <a:stretch/>
        </p:blipFill>
        <p:spPr>
          <a:xfrm>
            <a:off x="1905000" y="2667000"/>
            <a:ext cx="5299363" cy="3429000"/>
          </a:xfrm>
          <a:prstGeom prst="rect">
            <a:avLst/>
          </a:prstGeom>
          <a:noFill/>
          <a:ln>
            <a:noFill/>
          </a:ln>
        </p:spPr>
      </p:pic>
      <p:sp>
        <p:nvSpPr>
          <p:cNvPr id="9"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2275242" y="5621257"/>
            <a:ext cx="2078916" cy="499915"/>
          </a:xfrm>
          <a:prstGeom prst="rect">
            <a:avLst/>
          </a:prstGeom>
        </p:spPr>
      </p:pic>
      <p:pic>
        <p:nvPicPr>
          <p:cNvPr id="4" name="Picture 3"/>
          <p:cNvPicPr>
            <a:picLocks noChangeAspect="1"/>
          </p:cNvPicPr>
          <p:nvPr/>
        </p:nvPicPr>
        <p:blipFill>
          <a:blip r:embed="rId5"/>
          <a:stretch>
            <a:fillRect/>
          </a:stretch>
        </p:blipFill>
        <p:spPr>
          <a:xfrm>
            <a:off x="4724400" y="5621257"/>
            <a:ext cx="2139881" cy="49760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0" name="Google Shape;530;p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37</a:t>
            </a:fld>
            <a:endParaRPr/>
          </a:p>
        </p:txBody>
      </p:sp>
      <p:sp>
        <p:nvSpPr>
          <p:cNvPr id="531" name="Google Shape;531;p4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32" name="Google Shape;532;p43"/>
          <p:cNvSpPr txBox="1"/>
          <p:nvPr/>
        </p:nvSpPr>
        <p:spPr>
          <a:xfrm>
            <a:off x="533400" y="1806477"/>
            <a:ext cx="8001000" cy="3893374"/>
          </a:xfrm>
          <a:prstGeom prst="rect">
            <a:avLst/>
          </a:prstGeom>
          <a:noFill/>
          <a:ln>
            <a:noFill/>
          </a:ln>
        </p:spPr>
        <p:txBody>
          <a:bodyPr spcFirstLastPara="1" wrap="square" lIns="91425" tIns="45700" rIns="91425" bIns="45700" anchor="t" anchorCtr="0">
            <a:noAutofit/>
          </a:bodyPr>
          <a:lstStyle/>
          <a:p>
            <a:r>
              <a:rPr lang="en-CA" altLang="en-US" sz="2000" b="1" dirty="0">
                <a:latin typeface="Calibri" panose="020F0502020204030204" pitchFamily="34" charset="0"/>
                <a:cs typeface="Calibri" panose="020F0502020204030204" pitchFamily="34" charset="0"/>
              </a:rPr>
              <a:t>Comment le </a:t>
            </a:r>
            <a:r>
              <a:rPr lang="en-CA" altLang="en-US" sz="2000" b="1" dirty="0" err="1">
                <a:latin typeface="Calibri" panose="020F0502020204030204" pitchFamily="34" charset="0"/>
                <a:cs typeface="Calibri" panose="020F0502020204030204" pitchFamily="34" charset="0"/>
              </a:rPr>
              <a:t>Syst</a:t>
            </a:r>
            <a:r>
              <a:rPr lang="fr-CA" altLang="en-US" sz="2000" b="1" dirty="0" err="1">
                <a:latin typeface="Calibri" panose="020F0502020204030204" pitchFamily="34" charset="0"/>
                <a:cs typeface="Calibri" panose="020F0502020204030204" pitchFamily="34" charset="0"/>
              </a:rPr>
              <a:t>ème</a:t>
            </a:r>
            <a:r>
              <a:rPr lang="fr-CA" altLang="en-US" sz="2000" b="1" dirty="0">
                <a:latin typeface="Calibri" panose="020F0502020204030204" pitchFamily="34" charset="0"/>
                <a:cs typeface="Calibri" panose="020F0502020204030204" pitchFamily="34" charset="0"/>
              </a:rPr>
              <a:t> </a:t>
            </a:r>
            <a:r>
              <a:rPr lang="fr-CA" altLang="en-US" sz="2000" b="1" dirty="0" smtClean="0">
                <a:latin typeface="Calibri" panose="020F0502020204030204" pitchFamily="34" charset="0"/>
                <a:cs typeface="Calibri" panose="020F0502020204030204" pitchFamily="34" charset="0"/>
              </a:rPr>
              <a:t>Automatisé d‘Identification Dactyloscopique </a:t>
            </a:r>
            <a:r>
              <a:rPr lang="fr-CA" altLang="en-US" sz="2000" b="1" dirty="0">
                <a:latin typeface="Calibri" panose="020F0502020204030204" pitchFamily="34" charset="0"/>
                <a:cs typeface="Calibri" panose="020F0502020204030204" pitchFamily="34" charset="0"/>
              </a:rPr>
              <a:t>(SAID) est-il utilisé pour faire des recherches dactyloscopique</a:t>
            </a:r>
            <a:r>
              <a:rPr lang="en-CA" altLang="en-US" sz="2000" b="1" dirty="0">
                <a:latin typeface="Calibri" panose="020F0502020204030204" pitchFamily="34" charset="0"/>
                <a:cs typeface="Calibri" panose="020F0502020204030204" pitchFamily="34" charset="0"/>
              </a:rPr>
              <a:t>?</a:t>
            </a:r>
          </a:p>
          <a:p>
            <a:pPr marL="0" marR="0" lvl="0" indent="0" algn="l" rtl="0">
              <a:spcBef>
                <a:spcPts val="0"/>
              </a:spcBef>
              <a:spcAft>
                <a:spcPts val="0"/>
              </a:spcAft>
              <a:buNone/>
            </a:pPr>
            <a:endParaRPr sz="2400" b="1" dirty="0">
              <a:solidFill>
                <a:schemeClr val="dk1"/>
              </a:solidFill>
              <a:latin typeface="Calibri" panose="020F0502020204030204" pitchFamily="34" charset="0"/>
              <a:ea typeface="Calibri"/>
              <a:cs typeface="Calibri" panose="020F0502020204030204" pitchFamily="34" charset="0"/>
              <a:sym typeface="Calibri"/>
            </a:endParaRPr>
          </a:p>
          <a:p>
            <a:pPr marL="457200" indent="-457200">
              <a:spcBef>
                <a:spcPts val="600"/>
              </a:spcBef>
              <a:buClr>
                <a:schemeClr val="dk1"/>
              </a:buClr>
              <a:buSzPts val="2000"/>
              <a:buFont typeface="Calibri"/>
              <a:buAutoNum type="arabicPeriod"/>
            </a:pPr>
            <a:r>
              <a:rPr lang="fr-CA" altLang="en-US" sz="1800" dirty="0">
                <a:latin typeface="Calibri" panose="020F0502020204030204" pitchFamily="34" charset="0"/>
                <a:cs typeface="Calibri" panose="020F0502020204030204" pitchFamily="34" charset="0"/>
              </a:rPr>
              <a:t>Une empreinte digitale est </a:t>
            </a:r>
            <a:r>
              <a:rPr lang="fr-CA" altLang="en-US" sz="1800" dirty="0" err="1">
                <a:latin typeface="Calibri" panose="020F0502020204030204" pitchFamily="34" charset="0"/>
                <a:cs typeface="Calibri" panose="020F0502020204030204" pitchFamily="34" charset="0"/>
              </a:rPr>
              <a:t>transfér</a:t>
            </a:r>
            <a:r>
              <a:rPr lang="en-CA" altLang="en-US" sz="1800" dirty="0">
                <a:latin typeface="Calibri" panose="020F0502020204030204" pitchFamily="34" charset="0"/>
                <a:cs typeface="Calibri" panose="020F0502020204030204" pitchFamily="34" charset="0"/>
              </a:rPr>
              <a:t>é</a:t>
            </a:r>
            <a:r>
              <a:rPr lang="fr-CA" altLang="en-US" sz="1800" dirty="0">
                <a:latin typeface="Calibri" panose="020F0502020204030204" pitchFamily="34" charset="0"/>
                <a:cs typeface="Calibri" panose="020F0502020204030204" pitchFamily="34" charset="0"/>
              </a:rPr>
              <a:t>e dans un système informatique SAID, où elle est comparée aux empreintes de référence contenues dans la base de </a:t>
            </a:r>
            <a:r>
              <a:rPr lang="fr-CA" altLang="en-US" sz="1800" dirty="0" smtClean="0">
                <a:latin typeface="Calibri" panose="020F0502020204030204" pitchFamily="34" charset="0"/>
                <a:cs typeface="Calibri" panose="020F0502020204030204" pitchFamily="34" charset="0"/>
              </a:rPr>
              <a:t>données.</a:t>
            </a:r>
          </a:p>
          <a:p>
            <a:pPr marL="457200" indent="-457200">
              <a:spcBef>
                <a:spcPts val="600"/>
              </a:spcBef>
              <a:buClr>
                <a:schemeClr val="dk1"/>
              </a:buClr>
              <a:buSzPts val="2000"/>
              <a:buFont typeface="Calibri"/>
              <a:buAutoNum type="arabicPeriod"/>
            </a:pPr>
            <a:r>
              <a:rPr lang="fr-CA" altLang="en-US" sz="1800" dirty="0" smtClean="0">
                <a:latin typeface="Calibri" panose="020F0502020204030204" pitchFamily="34" charset="0"/>
                <a:cs typeface="Calibri" panose="020F0502020204030204" pitchFamily="34" charset="0"/>
              </a:rPr>
              <a:t>Le </a:t>
            </a:r>
            <a:r>
              <a:rPr lang="fr-CA" altLang="en-US" sz="1800" dirty="0">
                <a:latin typeface="Calibri" panose="020F0502020204030204" pitchFamily="34" charset="0"/>
                <a:cs typeface="Calibri" panose="020F0502020204030204" pitchFamily="34" charset="0"/>
              </a:rPr>
              <a:t>SAID fournit </a:t>
            </a:r>
            <a:r>
              <a:rPr lang="fr-CA" altLang="en-US" sz="1800" i="1" dirty="0">
                <a:latin typeface="Calibri" panose="020F0502020204030204" pitchFamily="34" charset="0"/>
                <a:cs typeface="Calibri" panose="020F0502020204030204" pitchFamily="34" charset="0"/>
              </a:rPr>
              <a:t>seulement</a:t>
            </a:r>
            <a:r>
              <a:rPr lang="fr-CA" altLang="en-US" sz="1800" dirty="0">
                <a:latin typeface="Calibri" panose="020F0502020204030204" pitchFamily="34" charset="0"/>
                <a:cs typeface="Calibri" panose="020F0502020204030204" pitchFamily="34" charset="0"/>
              </a:rPr>
              <a:t> une liste de correspondances </a:t>
            </a:r>
            <a:r>
              <a:rPr lang="fr-CA" altLang="en-US" sz="1800" dirty="0" smtClean="0">
                <a:latin typeface="Calibri" panose="020F0502020204030204" pitchFamily="34" charset="0"/>
                <a:cs typeface="Calibri" panose="020F0502020204030204" pitchFamily="34" charset="0"/>
              </a:rPr>
              <a:t>possibles.</a:t>
            </a:r>
          </a:p>
          <a:p>
            <a:pPr marL="457200" indent="-457200">
              <a:spcBef>
                <a:spcPts val="600"/>
              </a:spcBef>
              <a:buClr>
                <a:schemeClr val="dk1"/>
              </a:buClr>
              <a:buSzPts val="2000"/>
              <a:buFont typeface="Calibri"/>
              <a:buAutoNum type="arabicPeriod"/>
            </a:pPr>
            <a:r>
              <a:rPr lang="fr-CA" altLang="en-US" sz="1800" dirty="0" smtClean="0">
                <a:latin typeface="Calibri" panose="020F0502020204030204" pitchFamily="34" charset="0"/>
                <a:cs typeface="Calibri" panose="020F0502020204030204" pitchFamily="34" charset="0"/>
              </a:rPr>
              <a:t>Un </a:t>
            </a:r>
            <a:r>
              <a:rPr lang="fr-CA" altLang="en-US" sz="1800" dirty="0">
                <a:latin typeface="Calibri" panose="020F0502020204030204" pitchFamily="34" charset="0"/>
                <a:cs typeface="Calibri" panose="020F0502020204030204" pitchFamily="34" charset="0"/>
              </a:rPr>
              <a:t>technicien du SAID retourne les résultats vérifiés à l’agent ou à l’organisme contributeur. </a:t>
            </a:r>
            <a:endParaRPr lang="fr-CA" altLang="en-US" sz="1800" dirty="0" smtClean="0">
              <a:latin typeface="Calibri" panose="020F0502020204030204" pitchFamily="34" charset="0"/>
              <a:cs typeface="Calibri" panose="020F0502020204030204" pitchFamily="34" charset="0"/>
            </a:endParaRPr>
          </a:p>
          <a:p>
            <a:pPr marL="457200" indent="-457200">
              <a:spcBef>
                <a:spcPts val="600"/>
              </a:spcBef>
              <a:buClr>
                <a:schemeClr val="dk1"/>
              </a:buClr>
              <a:buSzPts val="2000"/>
              <a:buFont typeface="Calibri"/>
              <a:buAutoNum type="arabicPeriod"/>
            </a:pPr>
            <a:r>
              <a:rPr lang="fr-CA" altLang="en-US" sz="1800" dirty="0">
                <a:latin typeface="Calibri" panose="020F0502020204030204" pitchFamily="34" charset="0"/>
                <a:cs typeface="Calibri" panose="020F0502020204030204" pitchFamily="34" charset="0"/>
              </a:rPr>
              <a:t>À l’aide d’un nouveau jeu d’empreintes de référence prélevées au moment de l’arrestation, un spécialiste de l’identité judiciaire compare </a:t>
            </a:r>
            <a:r>
              <a:rPr lang="fr-CA" altLang="en-US" sz="1800" i="1" dirty="0">
                <a:latin typeface="Calibri" panose="020F0502020204030204" pitchFamily="34" charset="0"/>
                <a:cs typeface="Calibri" panose="020F0502020204030204" pitchFamily="34" charset="0"/>
              </a:rPr>
              <a:t>manuellement</a:t>
            </a:r>
            <a:r>
              <a:rPr lang="fr-CA" altLang="en-US" sz="1800" dirty="0">
                <a:latin typeface="Calibri" panose="020F0502020204030204" pitchFamily="34" charset="0"/>
                <a:cs typeface="Calibri" panose="020F0502020204030204" pitchFamily="34" charset="0"/>
              </a:rPr>
              <a:t> l’empreinte latente aux empreintes de référence, et émet une opinion.</a:t>
            </a:r>
            <a:endParaRPr lang="en-CA" altLang="en-US" sz="1800" dirty="0">
              <a:latin typeface="Calibri" panose="020F0502020204030204" pitchFamily="34" charset="0"/>
              <a:cs typeface="Calibri" panose="020F0502020204030204" pitchFamily="34" charset="0"/>
            </a:endParaRPr>
          </a:p>
          <a:p>
            <a:pPr marL="457200" indent="-457200">
              <a:spcBef>
                <a:spcPts val="600"/>
              </a:spcBef>
              <a:buClr>
                <a:schemeClr val="dk1"/>
              </a:buClr>
              <a:buSzPts val="2000"/>
              <a:buFont typeface="Calibri"/>
              <a:buAutoNum type="arabicPeriod"/>
            </a:pPr>
            <a:endParaRPr lang="fr-CA" altLang="en-US" sz="1800" dirty="0">
              <a:latin typeface="Calibri" panose="020F0502020204030204" pitchFamily="34" charset="0"/>
              <a:cs typeface="Calibri" panose="020F0502020204030204" pitchFamily="34" charset="0"/>
            </a:endParaRPr>
          </a:p>
        </p:txBody>
      </p:sp>
      <p:sp>
        <p:nvSpPr>
          <p:cNvPr id="7"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Google Shape;539;p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38</a:t>
            </a:fld>
            <a:endParaRPr/>
          </a:p>
        </p:txBody>
      </p:sp>
      <p:sp>
        <p:nvSpPr>
          <p:cNvPr id="540" name="Google Shape;540;p44"/>
          <p:cNvSpPr txBox="1"/>
          <p:nvPr/>
        </p:nvSpPr>
        <p:spPr>
          <a:xfrm>
            <a:off x="381000" y="1112838"/>
            <a:ext cx="8229600" cy="24501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41" name="Google Shape;541;p44"/>
          <p:cNvSpPr txBox="1"/>
          <p:nvPr/>
        </p:nvSpPr>
        <p:spPr>
          <a:xfrm>
            <a:off x="569685" y="1613644"/>
            <a:ext cx="8001000" cy="1846659"/>
          </a:xfrm>
          <a:prstGeom prst="rect">
            <a:avLst/>
          </a:prstGeom>
          <a:noFill/>
          <a:ln>
            <a:noFill/>
          </a:ln>
        </p:spPr>
        <p:txBody>
          <a:bodyPr spcFirstLastPara="1" wrap="square" lIns="91425" tIns="45700" rIns="91425" bIns="45700" anchor="t" anchorCtr="0">
            <a:noAutofit/>
          </a:bodyPr>
          <a:lstStyle/>
          <a:p>
            <a:pPr marL="0" indent="0">
              <a:buFontTx/>
              <a:buNone/>
              <a:defRPr/>
            </a:pPr>
            <a:r>
              <a:rPr lang="fr-CA" sz="1600" b="1" dirty="0">
                <a:latin typeface="Calibri" panose="020F0502020204030204" pitchFamily="34" charset="0"/>
                <a:cs typeface="Calibri" panose="020F0502020204030204" pitchFamily="34" charset="0"/>
              </a:rPr>
              <a:t>Comment le SAID fonctionne-t-il?</a:t>
            </a:r>
            <a:endParaRPr lang="en-CA" sz="1600" dirty="0">
              <a:latin typeface="Calibri" panose="020F0502020204030204" pitchFamily="34" charset="0"/>
              <a:cs typeface="Calibri" panose="020F0502020204030204" pitchFamily="34" charset="0"/>
            </a:endParaRPr>
          </a:p>
          <a:p>
            <a:pPr eaLnBrk="1" hangingPunct="1">
              <a:buFontTx/>
              <a:buAutoNum type="arabicParenR"/>
            </a:pPr>
            <a:r>
              <a:rPr lang="fr-CA" altLang="en-US" sz="1600" dirty="0">
                <a:latin typeface="Calibri" panose="020F0502020204030204" pitchFamily="34" charset="0"/>
                <a:cs typeface="Calibri" panose="020F0502020204030204" pitchFamily="34" charset="0"/>
              </a:rPr>
              <a:t>Versement d’une empreinte digitale latente et détermination de son orientation</a:t>
            </a:r>
          </a:p>
          <a:p>
            <a:pPr eaLnBrk="1" hangingPunct="1">
              <a:buFontTx/>
              <a:buAutoNum type="arabicParenR"/>
            </a:pPr>
            <a:r>
              <a:rPr lang="fr-CA" altLang="en-US" sz="1600" dirty="0">
                <a:latin typeface="Calibri" panose="020F0502020204030204" pitchFamily="34" charset="0"/>
                <a:cs typeface="Calibri" panose="020F0502020204030204" pitchFamily="34" charset="0"/>
              </a:rPr>
              <a:t>Encodage des détails de deuxième niveau et recherche de correspondances dans la base de données</a:t>
            </a:r>
          </a:p>
          <a:p>
            <a:pPr eaLnBrk="1" hangingPunct="1">
              <a:buFontTx/>
              <a:buAutoNum type="arabicParenR"/>
            </a:pPr>
            <a:r>
              <a:rPr lang="fr-CA" altLang="en-US" sz="1600" dirty="0">
                <a:latin typeface="Calibri" panose="020F0502020204030204" pitchFamily="34" charset="0"/>
                <a:cs typeface="Calibri" panose="020F0502020204030204" pitchFamily="34" charset="0"/>
              </a:rPr>
              <a:t>Classement des résultats</a:t>
            </a:r>
          </a:p>
          <a:p>
            <a:pPr eaLnBrk="1" hangingPunct="1">
              <a:buFontTx/>
              <a:buAutoNum type="arabicParenR"/>
            </a:pPr>
            <a:r>
              <a:rPr lang="fr-CA" altLang="en-US" sz="1600" dirty="0">
                <a:latin typeface="Calibri" panose="020F0502020204030204" pitchFamily="34" charset="0"/>
                <a:cs typeface="Calibri" panose="020F0502020204030204" pitchFamily="34" charset="0"/>
              </a:rPr>
              <a:t>Comparaison des images par un technicien du </a:t>
            </a:r>
            <a:r>
              <a:rPr lang="fr-CA" altLang="en-US" sz="1600" dirty="0" smtClean="0">
                <a:latin typeface="Calibri" panose="020F0502020204030204" pitchFamily="34" charset="0"/>
                <a:cs typeface="Calibri" panose="020F0502020204030204" pitchFamily="34" charset="0"/>
              </a:rPr>
              <a:t>SAID</a:t>
            </a:r>
            <a:endParaRPr lang="en-CA" altLang="en-US" sz="1600" dirty="0">
              <a:latin typeface="Calibri" panose="020F0502020204030204" pitchFamily="34" charset="0"/>
              <a:cs typeface="Calibri" panose="020F0502020204030204" pitchFamily="34" charset="0"/>
            </a:endParaRPr>
          </a:p>
        </p:txBody>
      </p:sp>
      <p:sp>
        <p:nvSpPr>
          <p:cNvPr id="542" name="Google Shape;542;p44"/>
          <p:cNvSpPr txBox="1"/>
          <p:nvPr/>
        </p:nvSpPr>
        <p:spPr>
          <a:xfrm>
            <a:off x="2358570" y="6642556"/>
            <a:ext cx="442323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Images provided by the Canadian Criminal Real Time Identification Services (CCRTIS), Training Section.</a:t>
            </a:r>
            <a:endParaRPr sz="800">
              <a:solidFill>
                <a:schemeClr val="dk1"/>
              </a:solidFill>
              <a:latin typeface="Calibri"/>
              <a:ea typeface="Calibri"/>
              <a:cs typeface="Calibri"/>
              <a:sym typeface="Calibri"/>
            </a:endParaRPr>
          </a:p>
        </p:txBody>
      </p:sp>
      <p:pic>
        <p:nvPicPr>
          <p:cNvPr id="546" name="Google Shape;546;p44"/>
          <p:cNvPicPr preferRelativeResize="0"/>
          <p:nvPr/>
        </p:nvPicPr>
        <p:blipFill rotWithShape="1">
          <a:blip r:embed="rId3">
            <a:alphaModFix/>
          </a:blip>
          <a:srcRect l="12823" t="11364" r="38971" b="2273"/>
          <a:stretch/>
        </p:blipFill>
        <p:spPr>
          <a:xfrm>
            <a:off x="202636" y="4148870"/>
            <a:ext cx="1452229" cy="1561831"/>
          </a:xfrm>
          <a:prstGeom prst="rect">
            <a:avLst/>
          </a:prstGeom>
          <a:noFill/>
          <a:ln>
            <a:noFill/>
          </a:ln>
        </p:spPr>
      </p:pic>
      <p:pic>
        <p:nvPicPr>
          <p:cNvPr id="547" name="Google Shape;547;p44" descr="MWSnap030.jpg"/>
          <p:cNvPicPr preferRelativeResize="0"/>
          <p:nvPr/>
        </p:nvPicPr>
        <p:blipFill rotWithShape="1">
          <a:blip r:embed="rId4">
            <a:alphaModFix/>
          </a:blip>
          <a:srcRect l="1808" t="6205" r="61314" b="44921"/>
          <a:stretch/>
        </p:blipFill>
        <p:spPr>
          <a:xfrm>
            <a:off x="1970566" y="4140845"/>
            <a:ext cx="1473138" cy="1561831"/>
          </a:xfrm>
          <a:prstGeom prst="rect">
            <a:avLst/>
          </a:prstGeom>
          <a:noFill/>
          <a:ln>
            <a:noFill/>
          </a:ln>
        </p:spPr>
      </p:pic>
      <p:sp>
        <p:nvSpPr>
          <p:cNvPr id="548" name="Google Shape;548;p44"/>
          <p:cNvSpPr/>
          <p:nvPr/>
        </p:nvSpPr>
        <p:spPr>
          <a:xfrm>
            <a:off x="1657579" y="4642977"/>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9" name="Google Shape;549;p44"/>
          <p:cNvPicPr preferRelativeResize="0"/>
          <p:nvPr/>
        </p:nvPicPr>
        <p:blipFill rotWithShape="1">
          <a:blip r:embed="rId5">
            <a:alphaModFix/>
          </a:blip>
          <a:srcRect l="30361" t="46218" r="23717" b="7393"/>
          <a:stretch/>
        </p:blipFill>
        <p:spPr>
          <a:xfrm>
            <a:off x="3744507" y="4157992"/>
            <a:ext cx="1447800" cy="1564903"/>
          </a:xfrm>
          <a:prstGeom prst="rect">
            <a:avLst/>
          </a:prstGeom>
          <a:noFill/>
          <a:ln>
            <a:noFill/>
          </a:ln>
        </p:spPr>
      </p:pic>
      <p:sp>
        <p:nvSpPr>
          <p:cNvPr id="550" name="Google Shape;550;p44"/>
          <p:cNvSpPr/>
          <p:nvPr/>
        </p:nvSpPr>
        <p:spPr>
          <a:xfrm>
            <a:off x="3450971" y="4655746"/>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1" name="Google Shape;551;p44" descr="MWSnap031.jpg"/>
          <p:cNvPicPr preferRelativeResize="0"/>
          <p:nvPr/>
        </p:nvPicPr>
        <p:blipFill rotWithShape="1">
          <a:blip r:embed="rId6">
            <a:alphaModFix/>
          </a:blip>
          <a:srcRect l="1509" t="6022" r="19042" b="44707"/>
          <a:stretch/>
        </p:blipFill>
        <p:spPr>
          <a:xfrm>
            <a:off x="5392976" y="4755307"/>
            <a:ext cx="3163040" cy="1569293"/>
          </a:xfrm>
          <a:prstGeom prst="rect">
            <a:avLst/>
          </a:prstGeom>
          <a:noFill/>
          <a:ln>
            <a:noFill/>
          </a:ln>
        </p:spPr>
      </p:pic>
      <p:pic>
        <p:nvPicPr>
          <p:cNvPr id="552" name="Google Shape;552;p44" descr="MWSnap031.jpg"/>
          <p:cNvPicPr preferRelativeResize="0"/>
          <p:nvPr/>
        </p:nvPicPr>
        <p:blipFill rotWithShape="1">
          <a:blip r:embed="rId6">
            <a:alphaModFix/>
          </a:blip>
          <a:srcRect l="1509" t="6022" r="19042" b="44707"/>
          <a:stretch/>
        </p:blipFill>
        <p:spPr>
          <a:xfrm>
            <a:off x="5378070" y="3091192"/>
            <a:ext cx="3163040" cy="1569293"/>
          </a:xfrm>
          <a:prstGeom prst="rect">
            <a:avLst/>
          </a:prstGeom>
          <a:noFill/>
          <a:ln>
            <a:noFill/>
          </a:ln>
        </p:spPr>
      </p:pic>
      <p:pic>
        <p:nvPicPr>
          <p:cNvPr id="553" name="Google Shape;553;p44" descr="EXAMPLE4.jpg"/>
          <p:cNvPicPr preferRelativeResize="0"/>
          <p:nvPr/>
        </p:nvPicPr>
        <p:blipFill rotWithShape="1">
          <a:blip r:embed="rId7">
            <a:alphaModFix/>
          </a:blip>
          <a:srcRect l="46929" t="6488" r="23210" b="52150"/>
          <a:stretch/>
        </p:blipFill>
        <p:spPr>
          <a:xfrm>
            <a:off x="7119742" y="3183897"/>
            <a:ext cx="1260805" cy="1397148"/>
          </a:xfrm>
          <a:prstGeom prst="rect">
            <a:avLst/>
          </a:prstGeom>
          <a:noFill/>
          <a:ln>
            <a:noFill/>
          </a:ln>
          <a:effectLst>
            <a:outerShdw blurRad="254000" algn="bl" rotWithShape="0">
              <a:srgbClr val="000000">
                <a:alpha val="42745"/>
              </a:srgbClr>
            </a:outerShdw>
          </a:effectLst>
        </p:spPr>
      </p:pic>
      <p:pic>
        <p:nvPicPr>
          <p:cNvPr id="554" name="Google Shape;554;p44"/>
          <p:cNvPicPr preferRelativeResize="0"/>
          <p:nvPr/>
        </p:nvPicPr>
        <p:blipFill rotWithShape="1">
          <a:blip r:embed="rId8">
            <a:alphaModFix/>
          </a:blip>
          <a:srcRect/>
          <a:stretch/>
        </p:blipFill>
        <p:spPr>
          <a:xfrm>
            <a:off x="5383462" y="3097824"/>
            <a:ext cx="1485245" cy="1569293"/>
          </a:xfrm>
          <a:prstGeom prst="rect">
            <a:avLst/>
          </a:prstGeom>
          <a:noFill/>
          <a:ln>
            <a:noFill/>
          </a:ln>
        </p:spPr>
      </p:pic>
      <p:sp>
        <p:nvSpPr>
          <p:cNvPr id="555" name="Google Shape;555;p44"/>
          <p:cNvSpPr/>
          <p:nvPr/>
        </p:nvSpPr>
        <p:spPr>
          <a:xfrm>
            <a:off x="6781243" y="4626712"/>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6" name="Google Shape;556;p44"/>
          <p:cNvPicPr preferRelativeResize="0"/>
          <p:nvPr/>
        </p:nvPicPr>
        <p:blipFill rotWithShape="1">
          <a:blip r:embed="rId9">
            <a:alphaModFix/>
          </a:blip>
          <a:srcRect/>
          <a:stretch/>
        </p:blipFill>
        <p:spPr>
          <a:xfrm>
            <a:off x="5153552" y="4612594"/>
            <a:ext cx="335309" cy="207282"/>
          </a:xfrm>
          <a:prstGeom prst="rect">
            <a:avLst/>
          </a:prstGeom>
          <a:noFill/>
          <a:ln>
            <a:noFill/>
          </a:ln>
        </p:spPr>
      </p:pic>
      <p:sp>
        <p:nvSpPr>
          <p:cNvPr id="558" name="Google Shape;558;p44"/>
          <p:cNvSpPr txBox="1"/>
          <p:nvPr/>
        </p:nvSpPr>
        <p:spPr>
          <a:xfrm>
            <a:off x="6981825" y="2830357"/>
            <a:ext cx="1559285"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dirty="0" smtClean="0">
                <a:solidFill>
                  <a:schemeClr val="dk1"/>
                </a:solidFill>
                <a:latin typeface="+mj-lt"/>
                <a:ea typeface="Calibri"/>
                <a:cs typeface="Calibri"/>
                <a:sym typeface="Calibri"/>
              </a:rPr>
              <a:t>Comparaison</a:t>
            </a:r>
            <a:endParaRPr sz="1400" dirty="0">
              <a:solidFill>
                <a:schemeClr val="dk1"/>
              </a:solidFill>
              <a:latin typeface="+mj-lt"/>
              <a:ea typeface="Calibri"/>
              <a:cs typeface="Calibri"/>
              <a:sym typeface="Calibri"/>
            </a:endParaRPr>
          </a:p>
        </p:txBody>
      </p:sp>
      <p:pic>
        <p:nvPicPr>
          <p:cNvPr id="559" name="Google Shape;559;p44"/>
          <p:cNvPicPr preferRelativeResize="0"/>
          <p:nvPr/>
        </p:nvPicPr>
        <p:blipFill rotWithShape="1">
          <a:blip r:embed="rId10">
            <a:alphaModFix/>
          </a:blip>
          <a:srcRect/>
          <a:stretch/>
        </p:blipFill>
        <p:spPr>
          <a:xfrm>
            <a:off x="8632564" y="3722489"/>
            <a:ext cx="282836" cy="316111"/>
          </a:xfrm>
          <a:prstGeom prst="rect">
            <a:avLst/>
          </a:prstGeom>
          <a:noFill/>
          <a:ln>
            <a:noFill/>
          </a:ln>
        </p:spPr>
      </p:pic>
      <p:pic>
        <p:nvPicPr>
          <p:cNvPr id="560" name="Google Shape;560;p44"/>
          <p:cNvPicPr preferRelativeResize="0"/>
          <p:nvPr/>
        </p:nvPicPr>
        <p:blipFill rotWithShape="1">
          <a:blip r:embed="rId11">
            <a:alphaModFix/>
          </a:blip>
          <a:srcRect/>
          <a:stretch/>
        </p:blipFill>
        <p:spPr>
          <a:xfrm>
            <a:off x="8630258" y="3713763"/>
            <a:ext cx="283191" cy="324837"/>
          </a:xfrm>
          <a:prstGeom prst="rect">
            <a:avLst/>
          </a:prstGeom>
          <a:noFill/>
          <a:ln>
            <a:noFill/>
          </a:ln>
        </p:spPr>
      </p:pic>
      <p:sp>
        <p:nvSpPr>
          <p:cNvPr id="561" name="Google Shape;561;p44"/>
          <p:cNvSpPr/>
          <p:nvPr/>
        </p:nvSpPr>
        <p:spPr>
          <a:xfrm>
            <a:off x="8654770" y="5182244"/>
            <a:ext cx="233011" cy="219655"/>
          </a:xfrm>
          <a:custGeom>
            <a:avLst/>
            <a:gdLst/>
            <a:ahLst/>
            <a:cxnLst/>
            <a:rect l="l" t="t" r="r" b="b"/>
            <a:pathLst>
              <a:path w="529771" h="326571" extrusionOk="0">
                <a:moveTo>
                  <a:pt x="0" y="254000"/>
                </a:moveTo>
                <a:cubicBezTo>
                  <a:pt x="7257" y="266095"/>
                  <a:pt x="11797" y="280312"/>
                  <a:pt x="21771" y="290286"/>
                </a:cubicBezTo>
                <a:cubicBezTo>
                  <a:pt x="27180" y="295695"/>
                  <a:pt x="38133" y="292134"/>
                  <a:pt x="43542" y="297543"/>
                </a:cubicBezTo>
                <a:cubicBezTo>
                  <a:pt x="82247" y="336247"/>
                  <a:pt x="14515" y="307219"/>
                  <a:pt x="72571" y="326571"/>
                </a:cubicBezTo>
                <a:cubicBezTo>
                  <a:pt x="92269" y="313439"/>
                  <a:pt x="109292" y="304146"/>
                  <a:pt x="123371" y="283028"/>
                </a:cubicBezTo>
                <a:cubicBezTo>
                  <a:pt x="128209" y="275771"/>
                  <a:pt x="132209" y="267879"/>
                  <a:pt x="137885" y="261257"/>
                </a:cubicBezTo>
                <a:cubicBezTo>
                  <a:pt x="175997" y="216793"/>
                  <a:pt x="153669" y="245726"/>
                  <a:pt x="188685" y="217714"/>
                </a:cubicBezTo>
                <a:cubicBezTo>
                  <a:pt x="194028" y="213440"/>
                  <a:pt x="196911" y="205895"/>
                  <a:pt x="203200" y="203200"/>
                </a:cubicBezTo>
                <a:cubicBezTo>
                  <a:pt x="214537" y="198341"/>
                  <a:pt x="227390" y="198362"/>
                  <a:pt x="239485" y="195943"/>
                </a:cubicBezTo>
                <a:cubicBezTo>
                  <a:pt x="244323" y="191105"/>
                  <a:pt x="249726" y="186771"/>
                  <a:pt x="254000" y="181428"/>
                </a:cubicBezTo>
                <a:cubicBezTo>
                  <a:pt x="259449" y="174617"/>
                  <a:pt x="261703" y="165105"/>
                  <a:pt x="268514" y="159657"/>
                </a:cubicBezTo>
                <a:cubicBezTo>
                  <a:pt x="274487" y="154878"/>
                  <a:pt x="283443" y="155821"/>
                  <a:pt x="290285" y="152400"/>
                </a:cubicBezTo>
                <a:cubicBezTo>
                  <a:pt x="298086" y="148499"/>
                  <a:pt x="304256" y="141787"/>
                  <a:pt x="312057" y="137886"/>
                </a:cubicBezTo>
                <a:cubicBezTo>
                  <a:pt x="318899" y="134465"/>
                  <a:pt x="326986" y="134049"/>
                  <a:pt x="333828" y="130628"/>
                </a:cubicBezTo>
                <a:cubicBezTo>
                  <a:pt x="381325" y="106879"/>
                  <a:pt x="329211" y="126449"/>
                  <a:pt x="377371" y="94343"/>
                </a:cubicBezTo>
                <a:cubicBezTo>
                  <a:pt x="383736" y="90100"/>
                  <a:pt x="391885" y="89505"/>
                  <a:pt x="399142" y="87086"/>
                </a:cubicBezTo>
                <a:cubicBezTo>
                  <a:pt x="416336" y="69892"/>
                  <a:pt x="432581" y="51749"/>
                  <a:pt x="457200" y="43543"/>
                </a:cubicBezTo>
                <a:lnTo>
                  <a:pt x="478971" y="36286"/>
                </a:lnTo>
                <a:cubicBezTo>
                  <a:pt x="483809" y="29029"/>
                  <a:pt x="486674" y="19963"/>
                  <a:pt x="493485" y="14514"/>
                </a:cubicBezTo>
                <a:cubicBezTo>
                  <a:pt x="499459" y="9735"/>
                  <a:pt x="508154" y="10098"/>
                  <a:pt x="515257" y="7257"/>
                </a:cubicBezTo>
                <a:cubicBezTo>
                  <a:pt x="520279" y="5248"/>
                  <a:pt x="524933" y="2419"/>
                  <a:pt x="529771" y="0"/>
                </a:cubicBezTo>
              </a:path>
            </a:pathLst>
          </a:cu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
        <p:nvSpPr>
          <p:cNvPr id="28" name="TextBox 12"/>
          <p:cNvSpPr txBox="1">
            <a:spLocks noChangeArrowheads="1"/>
          </p:cNvSpPr>
          <p:nvPr/>
        </p:nvSpPr>
        <p:spPr bwMode="auto">
          <a:xfrm>
            <a:off x="156053" y="3635904"/>
            <a:ext cx="15279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CA" altLang="en-US" dirty="0">
                <a:latin typeface="+mj-lt"/>
                <a:cs typeface="Calibri" panose="020F0502020204030204" pitchFamily="34" charset="0"/>
              </a:rPr>
              <a:t>Emplacement et </a:t>
            </a:r>
          </a:p>
          <a:p>
            <a:pPr algn="ctr" eaLnBrk="1" hangingPunct="1"/>
            <a:r>
              <a:rPr lang="fr-CA" altLang="en-US" dirty="0">
                <a:latin typeface="+mj-lt"/>
                <a:cs typeface="Calibri" panose="020F0502020204030204" pitchFamily="34" charset="0"/>
              </a:rPr>
              <a:t>orientation</a:t>
            </a:r>
            <a:endParaRPr lang="en-CA" altLang="en-US" dirty="0">
              <a:latin typeface="+mj-lt"/>
              <a:cs typeface="Calibri" panose="020F0502020204030204" pitchFamily="34" charset="0"/>
            </a:endParaRPr>
          </a:p>
        </p:txBody>
      </p:sp>
      <p:pic>
        <p:nvPicPr>
          <p:cNvPr id="2" name="Picture 1"/>
          <p:cNvPicPr>
            <a:picLocks noChangeAspect="1"/>
          </p:cNvPicPr>
          <p:nvPr/>
        </p:nvPicPr>
        <p:blipFill>
          <a:blip r:embed="rId12"/>
          <a:stretch>
            <a:fillRect/>
          </a:stretch>
        </p:blipFill>
        <p:spPr>
          <a:xfrm>
            <a:off x="1882171" y="3631513"/>
            <a:ext cx="1664352" cy="597460"/>
          </a:xfrm>
          <a:prstGeom prst="rect">
            <a:avLst/>
          </a:prstGeom>
        </p:spPr>
      </p:pic>
      <p:pic>
        <p:nvPicPr>
          <p:cNvPr id="3" name="Picture 2"/>
          <p:cNvPicPr>
            <a:picLocks noChangeAspect="1"/>
          </p:cNvPicPr>
          <p:nvPr/>
        </p:nvPicPr>
        <p:blipFill>
          <a:blip r:embed="rId13"/>
          <a:stretch>
            <a:fillRect/>
          </a:stretch>
        </p:blipFill>
        <p:spPr>
          <a:xfrm>
            <a:off x="3959305" y="3659094"/>
            <a:ext cx="1072989" cy="591363"/>
          </a:xfrm>
          <a:prstGeom prst="rect">
            <a:avLst/>
          </a:prstGeom>
        </p:spPr>
      </p:pic>
      <p:pic>
        <p:nvPicPr>
          <p:cNvPr id="4" name="Picture 3"/>
          <p:cNvPicPr>
            <a:picLocks noChangeAspect="1"/>
          </p:cNvPicPr>
          <p:nvPr/>
        </p:nvPicPr>
        <p:blipFill>
          <a:blip r:embed="rId14"/>
          <a:stretch>
            <a:fillRect/>
          </a:stretch>
        </p:blipFill>
        <p:spPr>
          <a:xfrm>
            <a:off x="5522527" y="2600406"/>
            <a:ext cx="1207113" cy="59136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p4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39</a:t>
            </a:fld>
            <a:endParaRPr/>
          </a:p>
        </p:txBody>
      </p:sp>
      <p:sp>
        <p:nvSpPr>
          <p:cNvPr id="569" name="Google Shape;569;p4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70" name="Google Shape;570;p45"/>
          <p:cNvSpPr txBox="1"/>
          <p:nvPr/>
        </p:nvSpPr>
        <p:spPr>
          <a:xfrm>
            <a:off x="533400" y="1806477"/>
            <a:ext cx="8001000" cy="461665"/>
          </a:xfrm>
          <a:prstGeom prst="rect">
            <a:avLst/>
          </a:prstGeom>
          <a:noFill/>
          <a:ln>
            <a:noFill/>
          </a:ln>
        </p:spPr>
        <p:txBody>
          <a:bodyPr spcFirstLastPara="1" wrap="square" lIns="91425" tIns="45700" rIns="91425" bIns="45700" anchor="t" anchorCtr="0">
            <a:noAutofit/>
          </a:bodyPr>
          <a:lstStyle/>
          <a:p>
            <a:r>
              <a:rPr lang="fr-CA" sz="1800" b="1" dirty="0">
                <a:latin typeface="Calibri" panose="020F0502020204030204" pitchFamily="34" charset="0"/>
                <a:cs typeface="Calibri" panose="020F0502020204030204" pitchFamily="34" charset="0"/>
              </a:rPr>
              <a:t>Comment se fait l’évaluation humaine des résultats de recherches dans le SAID</a:t>
            </a:r>
            <a:r>
              <a:rPr lang="fr-CA" sz="1800" b="1" dirty="0" smtClean="0">
                <a:latin typeface="Calibri" panose="020F0502020204030204" pitchFamily="34" charset="0"/>
                <a:cs typeface="Calibri" panose="020F0502020204030204" pitchFamily="34" charset="0"/>
              </a:rPr>
              <a:t>?</a:t>
            </a:r>
            <a:endParaRPr lang="en-CA" sz="1800" dirty="0">
              <a:latin typeface="Calibri" panose="020F0502020204030204" pitchFamily="34" charset="0"/>
              <a:cs typeface="Calibri" panose="020F0502020204030204" pitchFamily="34" charset="0"/>
            </a:endParaRPr>
          </a:p>
        </p:txBody>
      </p:sp>
      <p:pic>
        <p:nvPicPr>
          <p:cNvPr id="571" name="Google Shape;571;p45"/>
          <p:cNvPicPr preferRelativeResize="0"/>
          <p:nvPr/>
        </p:nvPicPr>
        <p:blipFill rotWithShape="1">
          <a:blip r:embed="rId3">
            <a:alphaModFix/>
          </a:blip>
          <a:srcRect/>
          <a:stretch/>
        </p:blipFill>
        <p:spPr>
          <a:xfrm>
            <a:off x="2653396" y="2416334"/>
            <a:ext cx="1766204" cy="1867544"/>
          </a:xfrm>
          <a:prstGeom prst="rect">
            <a:avLst/>
          </a:prstGeom>
          <a:noFill/>
          <a:ln>
            <a:noFill/>
          </a:ln>
        </p:spPr>
      </p:pic>
      <p:pic>
        <p:nvPicPr>
          <p:cNvPr id="572" name="Google Shape;572;p45"/>
          <p:cNvPicPr preferRelativeResize="0"/>
          <p:nvPr/>
        </p:nvPicPr>
        <p:blipFill rotWithShape="1">
          <a:blip r:embed="rId4">
            <a:alphaModFix/>
          </a:blip>
          <a:srcRect/>
          <a:stretch/>
        </p:blipFill>
        <p:spPr>
          <a:xfrm>
            <a:off x="4267200" y="2057400"/>
            <a:ext cx="2388510" cy="2569083"/>
          </a:xfrm>
          <a:prstGeom prst="rect">
            <a:avLst/>
          </a:prstGeom>
          <a:noFill/>
          <a:ln>
            <a:noFill/>
          </a:ln>
        </p:spPr>
      </p:pic>
      <p:pic>
        <p:nvPicPr>
          <p:cNvPr id="573" name="Google Shape;573;p45"/>
          <p:cNvPicPr preferRelativeResize="0"/>
          <p:nvPr/>
        </p:nvPicPr>
        <p:blipFill rotWithShape="1">
          <a:blip r:embed="rId5">
            <a:alphaModFix/>
          </a:blip>
          <a:srcRect/>
          <a:stretch/>
        </p:blipFill>
        <p:spPr>
          <a:xfrm>
            <a:off x="2653396" y="4454031"/>
            <a:ext cx="3671204" cy="1817918"/>
          </a:xfrm>
          <a:prstGeom prst="rect">
            <a:avLst/>
          </a:prstGeom>
          <a:noFill/>
          <a:ln>
            <a:noFill/>
          </a:ln>
        </p:spPr>
      </p:pic>
      <p:sp>
        <p:nvSpPr>
          <p:cNvPr id="574" name="Google Shape;574;p45"/>
          <p:cNvSpPr txBox="1"/>
          <p:nvPr/>
        </p:nvSpPr>
        <p:spPr>
          <a:xfrm>
            <a:off x="6428013" y="2633549"/>
            <a:ext cx="2237279" cy="1547926"/>
          </a:xfrm>
          <a:prstGeom prst="rect">
            <a:avLst/>
          </a:prstGeom>
          <a:noFill/>
          <a:ln>
            <a:noFill/>
          </a:ln>
        </p:spPr>
        <p:txBody>
          <a:bodyPr spcFirstLastPara="1" wrap="square" lIns="91425" tIns="45700" rIns="91425" bIns="45700" anchor="t" anchorCtr="0">
            <a:noAutofit/>
          </a:bodyPr>
          <a:lstStyle/>
          <a:p>
            <a:pPr algn="ctr" eaLnBrk="1" hangingPunct="1"/>
            <a:r>
              <a:rPr lang="fr-CA" altLang="en-US" dirty="0">
                <a:latin typeface="Calibri" panose="020F0502020204030204" pitchFamily="34" charset="0"/>
                <a:cs typeface="Calibri" panose="020F0502020204030204" pitchFamily="34" charset="0"/>
              </a:rPr>
              <a:t>Une évaluation visuelle permet de constater que </a:t>
            </a:r>
            <a:endParaRPr lang="en-CA" altLang="en-US" dirty="0">
              <a:latin typeface="Calibri" panose="020F0502020204030204" pitchFamily="34" charset="0"/>
              <a:cs typeface="Calibri" panose="020F0502020204030204" pitchFamily="34" charset="0"/>
            </a:endParaRPr>
          </a:p>
          <a:p>
            <a:pPr algn="ctr" eaLnBrk="1" hangingPunct="1"/>
            <a:r>
              <a:rPr lang="fr-CA" altLang="en-US" dirty="0">
                <a:latin typeface="Calibri" panose="020F0502020204030204" pitchFamily="34" charset="0"/>
                <a:cs typeface="Calibri" panose="020F0502020204030204" pitchFamily="34" charset="0"/>
              </a:rPr>
              <a:t>l’empreinte latente (à gauche) et l’empreinte de référence (à droite)</a:t>
            </a:r>
            <a:endParaRPr lang="en-CA" altLang="en-US" dirty="0">
              <a:latin typeface="Calibri" panose="020F0502020204030204" pitchFamily="34" charset="0"/>
              <a:cs typeface="Calibri" panose="020F0502020204030204" pitchFamily="34" charset="0"/>
            </a:endParaRPr>
          </a:p>
          <a:p>
            <a:pPr algn="ctr" eaLnBrk="1" hangingPunct="1"/>
            <a:r>
              <a:rPr lang="fr-CA" altLang="en-US" u="sng" dirty="0">
                <a:latin typeface="Calibri" panose="020F0502020204030204" pitchFamily="34" charset="0"/>
                <a:cs typeface="Calibri" panose="020F0502020204030204" pitchFamily="34" charset="0"/>
              </a:rPr>
              <a:t>ne proviennent pas</a:t>
            </a:r>
            <a:r>
              <a:rPr lang="fr-CA" altLang="en-US" dirty="0">
                <a:latin typeface="Calibri" panose="020F0502020204030204" pitchFamily="34" charset="0"/>
                <a:cs typeface="Calibri" panose="020F0502020204030204" pitchFamily="34" charset="0"/>
              </a:rPr>
              <a:t> de la même </a:t>
            </a:r>
            <a:r>
              <a:rPr lang="fr-CA" altLang="en-US" dirty="0" smtClean="0">
                <a:latin typeface="Calibri" panose="020F0502020204030204" pitchFamily="34" charset="0"/>
                <a:cs typeface="Calibri" panose="020F0502020204030204" pitchFamily="34" charset="0"/>
              </a:rPr>
              <a:t>source</a:t>
            </a:r>
            <a:endParaRPr lang="en-CA" altLang="en-US" dirty="0">
              <a:latin typeface="Calibri" panose="020F0502020204030204" pitchFamily="34" charset="0"/>
              <a:cs typeface="Calibri" panose="020F0502020204030204" pitchFamily="34" charset="0"/>
            </a:endParaRPr>
          </a:p>
        </p:txBody>
      </p:sp>
      <p:sp>
        <p:nvSpPr>
          <p:cNvPr id="575" name="Google Shape;575;p45"/>
          <p:cNvSpPr txBox="1"/>
          <p:nvPr/>
        </p:nvSpPr>
        <p:spPr>
          <a:xfrm>
            <a:off x="6428012" y="4643095"/>
            <a:ext cx="2237279" cy="1576729"/>
          </a:xfrm>
          <a:prstGeom prst="rect">
            <a:avLst/>
          </a:prstGeom>
          <a:noFill/>
          <a:ln>
            <a:noFill/>
          </a:ln>
        </p:spPr>
        <p:txBody>
          <a:bodyPr spcFirstLastPara="1" wrap="square" lIns="91425" tIns="45700" rIns="91425" bIns="45700" anchor="t" anchorCtr="0">
            <a:noAutofit/>
          </a:bodyPr>
          <a:lstStyle/>
          <a:p>
            <a:pPr algn="ctr" eaLnBrk="1" hangingPunct="1"/>
            <a:r>
              <a:rPr lang="fr-CA" altLang="en-US" dirty="0">
                <a:latin typeface="Calibri" panose="020F0502020204030204" pitchFamily="34" charset="0"/>
                <a:cs typeface="Calibri" panose="020F0502020204030204" pitchFamily="34" charset="0"/>
              </a:rPr>
              <a:t>Une évaluation visuelle permet de constater que</a:t>
            </a:r>
            <a:endParaRPr lang="en-CA" altLang="en-US" dirty="0">
              <a:latin typeface="Calibri" panose="020F0502020204030204" pitchFamily="34" charset="0"/>
              <a:cs typeface="Calibri" panose="020F0502020204030204" pitchFamily="34" charset="0"/>
            </a:endParaRPr>
          </a:p>
          <a:p>
            <a:pPr algn="ctr" eaLnBrk="1" hangingPunct="1"/>
            <a:r>
              <a:rPr lang="fr-CA" altLang="en-US" dirty="0">
                <a:latin typeface="Calibri" panose="020F0502020204030204" pitchFamily="34" charset="0"/>
                <a:cs typeface="Calibri" panose="020F0502020204030204" pitchFamily="34" charset="0"/>
              </a:rPr>
              <a:t>l’empreinte latente (à gauche) et l’empreinte de référence (à droite)</a:t>
            </a:r>
            <a:endParaRPr lang="en-CA" altLang="en-US" dirty="0">
              <a:latin typeface="Calibri" panose="020F0502020204030204" pitchFamily="34" charset="0"/>
              <a:cs typeface="Calibri" panose="020F0502020204030204" pitchFamily="34" charset="0"/>
            </a:endParaRPr>
          </a:p>
          <a:p>
            <a:pPr algn="ctr" eaLnBrk="1" hangingPunct="1"/>
            <a:r>
              <a:rPr lang="fr-CA" altLang="en-US" dirty="0">
                <a:latin typeface="Calibri" panose="020F0502020204030204" pitchFamily="34" charset="0"/>
                <a:cs typeface="Calibri" panose="020F0502020204030204" pitchFamily="34" charset="0"/>
              </a:rPr>
              <a:t>peuvent provenir de la même </a:t>
            </a:r>
            <a:r>
              <a:rPr lang="fr-CA" altLang="en-US" dirty="0" smtClean="0">
                <a:latin typeface="Calibri" panose="020F0502020204030204" pitchFamily="34" charset="0"/>
                <a:cs typeface="Calibri" panose="020F0502020204030204" pitchFamily="34" charset="0"/>
              </a:rPr>
              <a:t>source</a:t>
            </a:r>
            <a:endParaRPr lang="en-CA" altLang="en-US" dirty="0">
              <a:latin typeface="Calibri" panose="020F0502020204030204" pitchFamily="34" charset="0"/>
              <a:cs typeface="Calibri" panose="020F0502020204030204" pitchFamily="34" charset="0"/>
            </a:endParaRPr>
          </a:p>
        </p:txBody>
      </p:sp>
      <p:sp>
        <p:nvSpPr>
          <p:cNvPr id="13"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3103338" y="6628075"/>
            <a:ext cx="4716234" cy="2377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0"/>
          <p:cNvSpPr txBox="1"/>
          <p:nvPr/>
        </p:nvSpPr>
        <p:spPr>
          <a:xfrm>
            <a:off x="381000" y="1792228"/>
            <a:ext cx="2971800" cy="1719469"/>
          </a:xfrm>
          <a:prstGeom prst="rect">
            <a:avLst/>
          </a:prstGeom>
          <a:noFill/>
          <a:ln>
            <a:noFill/>
          </a:ln>
        </p:spPr>
        <p:txBody>
          <a:bodyPr spcFirstLastPara="1" wrap="square" lIns="91425" tIns="45700" rIns="91425" bIns="45700" anchor="t" anchorCtr="0">
            <a:noAutofit/>
          </a:bodyPr>
          <a:lstStyle/>
          <a:p>
            <a:pPr>
              <a:lnSpc>
                <a:spcPct val="125000"/>
              </a:lnSpc>
            </a:pPr>
            <a:r>
              <a:rPr lang="fr-CA" altLang="en-US" sz="1800" dirty="0">
                <a:latin typeface="Calibri" panose="020F0502020204030204" pitchFamily="34" charset="0"/>
                <a:cs typeface="Calibri" panose="020F0502020204030204" pitchFamily="34" charset="0"/>
              </a:rPr>
              <a:t>Une </a:t>
            </a:r>
            <a:r>
              <a:rPr lang="fr-CA" altLang="en-US" sz="1800" i="1" dirty="0">
                <a:latin typeface="Calibri" panose="020F0502020204030204" pitchFamily="34" charset="0"/>
                <a:cs typeface="Calibri" panose="020F0502020204030204" pitchFamily="34" charset="0"/>
              </a:rPr>
              <a:t>empreinte digitale</a:t>
            </a:r>
            <a:r>
              <a:rPr lang="fr-CA" altLang="en-US" sz="1800" dirty="0">
                <a:latin typeface="Calibri" panose="020F0502020204030204" pitchFamily="34" charset="0"/>
                <a:cs typeface="Calibri" panose="020F0502020204030204" pitchFamily="34" charset="0"/>
              </a:rPr>
              <a:t> est une empreinte laissée sur une surface par les crêtes de la peau d'un doigt ou d'un pouce</a:t>
            </a:r>
            <a:r>
              <a:rPr lang="fr-CA" altLang="en-US" sz="1800" dirty="0" smtClean="0">
                <a:latin typeface="Calibri" panose="020F0502020204030204" pitchFamily="34" charset="0"/>
                <a:cs typeface="Calibri" panose="020F0502020204030204" pitchFamily="34" charset="0"/>
              </a:rPr>
              <a:t>.</a:t>
            </a:r>
            <a:endParaRPr lang="en-CA" altLang="en-US" sz="1800" dirty="0">
              <a:latin typeface="Calibri" panose="020F0502020204030204" pitchFamily="34" charset="0"/>
              <a:cs typeface="Calibri" panose="020F0502020204030204" pitchFamily="34" charset="0"/>
            </a:endParaRPr>
          </a:p>
        </p:txBody>
      </p:sp>
      <p:pic>
        <p:nvPicPr>
          <p:cNvPr id="77" name="Google Shape;77;p10" descr="F:\CanFRWG\Images\photos\216 slide 4.jpg"/>
          <p:cNvPicPr preferRelativeResize="0"/>
          <p:nvPr/>
        </p:nvPicPr>
        <p:blipFill rotWithShape="1">
          <a:blip r:embed="rId3">
            <a:alphaModFix/>
          </a:blip>
          <a:srcRect/>
          <a:stretch/>
        </p:blipFill>
        <p:spPr>
          <a:xfrm>
            <a:off x="3352800" y="1918156"/>
            <a:ext cx="5239822" cy="3480179"/>
          </a:xfrm>
          <a:prstGeom prst="rect">
            <a:avLst/>
          </a:prstGeom>
          <a:noFill/>
          <a:ln>
            <a:noFill/>
          </a:ln>
        </p:spPr>
      </p:pic>
      <p:sp>
        <p:nvSpPr>
          <p:cNvPr id="78" name="Google Shape;78;p10"/>
          <p:cNvSpPr txBox="1"/>
          <p:nvPr/>
        </p:nvSpPr>
        <p:spPr>
          <a:xfrm>
            <a:off x="381000" y="1103293"/>
            <a:ext cx="8211622" cy="954107"/>
          </a:xfrm>
          <a:prstGeom prst="rect">
            <a:avLst/>
          </a:prstGeom>
          <a:noFill/>
          <a:ln>
            <a:noFill/>
          </a:ln>
        </p:spPr>
        <p:txBody>
          <a:bodyPr spcFirstLastPara="1" wrap="square" lIns="91425" tIns="45700" rIns="91425" bIns="45700" anchor="t" anchorCtr="0">
            <a:noAutofit/>
          </a:bodyPr>
          <a:lstStyle/>
          <a:p>
            <a:pPr lvl="0"/>
            <a:r>
              <a:rPr lang="fr-CA" altLang="en-US" sz="3200" dirty="0">
                <a:solidFill>
                  <a:srgbClr val="0000FF"/>
                </a:solidFill>
                <a:latin typeface="Calibri" panose="020F0502020204030204" pitchFamily="34" charset="0"/>
                <a:cs typeface="Calibri" panose="020F0502020204030204" pitchFamily="34" charset="0"/>
              </a:rPr>
              <a:t>Qu’est-ce qu’une empreinte digitale?</a:t>
            </a:r>
            <a:endParaRPr sz="2400" dirty="0">
              <a:solidFill>
                <a:srgbClr val="0000FF"/>
              </a:solidFill>
              <a:latin typeface="Calibri" panose="020F0502020204030204" pitchFamily="34" charset="0"/>
              <a:ea typeface="Calibri"/>
              <a:cs typeface="Calibri" panose="020F0502020204030204" pitchFamily="34" charset="0"/>
              <a:sym typeface="Calibri"/>
            </a:endParaRPr>
          </a:p>
        </p:txBody>
      </p:sp>
      <p:sp>
        <p:nvSpPr>
          <p:cNvPr id="79" name="Google Shape;79;p10"/>
          <p:cNvSpPr txBox="1"/>
          <p:nvPr/>
        </p:nvSpPr>
        <p:spPr>
          <a:xfrm>
            <a:off x="381000" y="3551224"/>
            <a:ext cx="2971800" cy="2003497"/>
          </a:xfrm>
          <a:prstGeom prst="rect">
            <a:avLst/>
          </a:prstGeom>
          <a:noFill/>
          <a:ln>
            <a:noFill/>
          </a:ln>
        </p:spPr>
        <p:txBody>
          <a:bodyPr spcFirstLastPara="1" wrap="square" lIns="91425" tIns="45700" rIns="91425" bIns="45700" anchor="t" anchorCtr="0">
            <a:noAutofit/>
          </a:bodyPr>
          <a:lstStyle/>
          <a:p>
            <a:pPr>
              <a:lnSpc>
                <a:spcPct val="125000"/>
              </a:lnSpc>
            </a:pPr>
            <a:r>
              <a:rPr lang="fr-CA" altLang="en-US" sz="1800" dirty="0">
                <a:latin typeface="Calibri" panose="020F0502020204030204" pitchFamily="34" charset="0"/>
                <a:cs typeface="Calibri" panose="020F0502020204030204" pitchFamily="34" charset="0"/>
              </a:rPr>
              <a:t>Ces crêtes permettent d’adhérer à une surface et de saisir des objets. Ces zones, dites peau papillaire, sont situées sur les mains et les pieds</a:t>
            </a:r>
            <a:r>
              <a:rPr lang="fr-CA" altLang="en-US" sz="1800" dirty="0" smtClean="0">
                <a:latin typeface="Calibri" panose="020F0502020204030204" pitchFamily="34" charset="0"/>
                <a:cs typeface="Calibri" panose="020F0502020204030204" pitchFamily="34" charset="0"/>
              </a:rPr>
              <a:t>.</a:t>
            </a:r>
            <a:endParaRPr lang="en-CA" altLang="en-US" sz="1800" dirty="0">
              <a:latin typeface="Calibri" panose="020F0502020204030204" pitchFamily="34" charset="0"/>
              <a:cs typeface="Calibri" panose="020F0502020204030204" pitchFamily="34" charset="0"/>
            </a:endParaRPr>
          </a:p>
        </p:txBody>
      </p:sp>
      <p:sp>
        <p:nvSpPr>
          <p:cNvPr id="81" name="Google Shape;81;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a:t>
            </a:fld>
            <a:endParaRPr/>
          </a:p>
        </p:txBody>
      </p:sp>
      <p:sp>
        <p:nvSpPr>
          <p:cNvPr id="82" name="Google Shape;82;p10"/>
          <p:cNvSpPr txBox="1"/>
          <p:nvPr/>
        </p:nvSpPr>
        <p:spPr>
          <a:xfrm>
            <a:off x="3429000" y="6649488"/>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Quantitative-Qualitative Friction Ridge Analysis: An Introduction to Basic and Advanced Ridgeology, Ashbaugh, DR. CRC Press, 1999.</a:t>
            </a:r>
            <a:endParaRPr/>
          </a:p>
        </p:txBody>
      </p:sp>
      <p:sp>
        <p:nvSpPr>
          <p:cNvPr id="83" name="Google Shape;83;p10"/>
          <p:cNvSpPr txBox="1"/>
          <p:nvPr/>
        </p:nvSpPr>
        <p:spPr>
          <a:xfrm>
            <a:off x="4180708" y="5562600"/>
            <a:ext cx="3584006" cy="209550"/>
          </a:xfrm>
          <a:prstGeom prst="rect">
            <a:avLst/>
          </a:prstGeom>
          <a:noFill/>
          <a:ln>
            <a:noFill/>
          </a:ln>
        </p:spPr>
        <p:txBody>
          <a:bodyPr spcFirstLastPara="1" wrap="square" lIns="91425" tIns="45700" rIns="91425" bIns="45700" anchor="t" anchorCtr="0">
            <a:noAutofit/>
          </a:bodyPr>
          <a:lstStyle/>
          <a:p>
            <a:pPr lvl="0"/>
            <a:r>
              <a:rPr lang="en-CA" sz="800" dirty="0" smtClean="0">
                <a:solidFill>
                  <a:schemeClr val="dk1"/>
                </a:solidFill>
                <a:latin typeface="Calibri"/>
                <a:ea typeface="Calibri"/>
                <a:cs typeface="Calibri"/>
                <a:sym typeface="Calibri"/>
              </a:rPr>
              <a:t>Images: </a:t>
            </a:r>
            <a:r>
              <a:rPr lang="en-CA" sz="800" dirty="0" err="1" smtClean="0">
                <a:solidFill>
                  <a:schemeClr val="dk1"/>
                </a:solidFill>
                <a:latin typeface="Calibri"/>
                <a:ea typeface="Calibri"/>
                <a:cs typeface="Calibri"/>
                <a:sym typeface="Calibri"/>
              </a:rPr>
              <a:t>Coll</a:t>
            </a:r>
            <a:r>
              <a:rPr lang="fr-CA" sz="800" dirty="0" err="1" smtClean="0">
                <a:latin typeface="Calibri" panose="020F0502020204030204" pitchFamily="34" charset="0"/>
              </a:rPr>
              <a:t>ège</a:t>
            </a:r>
            <a:r>
              <a:rPr lang="fr-CA" sz="800" dirty="0" smtClean="0">
                <a:latin typeface="Calibri" panose="020F0502020204030204" pitchFamily="34" charset="0"/>
              </a:rPr>
              <a:t> </a:t>
            </a:r>
            <a:r>
              <a:rPr lang="en-CA" sz="800" dirty="0" err="1" smtClean="0">
                <a:solidFill>
                  <a:schemeClr val="dk1"/>
                </a:solidFill>
                <a:latin typeface="Calibri"/>
                <a:ea typeface="Calibri"/>
                <a:cs typeface="Calibri"/>
                <a:sym typeface="Calibri"/>
              </a:rPr>
              <a:t>Canadien</a:t>
            </a:r>
            <a:r>
              <a:rPr lang="en-CA" sz="800" dirty="0" smtClean="0">
                <a:solidFill>
                  <a:schemeClr val="dk1"/>
                </a:solidFill>
                <a:latin typeface="Calibri"/>
                <a:ea typeface="Calibri"/>
                <a:cs typeface="Calibri"/>
                <a:sym typeface="Calibri"/>
              </a:rPr>
              <a:t> de police Services de </a:t>
            </a:r>
            <a:r>
              <a:rPr lang="en-CA" sz="800" dirty="0" err="1" smtClean="0">
                <a:solidFill>
                  <a:schemeClr val="dk1"/>
                </a:solidFill>
                <a:latin typeface="Calibri"/>
                <a:ea typeface="Calibri"/>
                <a:cs typeface="Calibri"/>
                <a:sym typeface="Calibri"/>
              </a:rPr>
              <a:t>l`identit</a:t>
            </a:r>
            <a:r>
              <a:rPr lang="fr-CA" sz="800" dirty="0" smtClean="0">
                <a:solidFill>
                  <a:schemeClr val="dk1"/>
                </a:solidFill>
                <a:latin typeface="Calibri"/>
                <a:ea typeface="Calibri"/>
                <a:cs typeface="Calibri"/>
                <a:sym typeface="Calibri"/>
              </a:rPr>
              <a:t>é judiciaire</a:t>
            </a:r>
            <a:endParaRPr sz="800" dirty="0">
              <a:solidFill>
                <a:schemeClr val="dk1"/>
              </a:solidFill>
              <a:latin typeface="Calibri"/>
              <a:ea typeface="Calibri"/>
              <a:cs typeface="Calibri"/>
              <a:sym typeface="Calibri"/>
            </a:endParaRPr>
          </a:p>
        </p:txBody>
      </p:sp>
      <p:pic>
        <p:nvPicPr>
          <p:cNvPr id="84" name="Google Shape;84;p10" descr="D:\_CPC2205.jpg"/>
          <p:cNvPicPr preferRelativeResize="0"/>
          <p:nvPr/>
        </p:nvPicPr>
        <p:blipFill rotWithShape="1">
          <a:blip r:embed="rId4">
            <a:alphaModFix/>
          </a:blip>
          <a:srcRect t="11414"/>
          <a:stretch/>
        </p:blipFill>
        <p:spPr>
          <a:xfrm>
            <a:off x="5867400" y="1905000"/>
            <a:ext cx="2746957" cy="3649721"/>
          </a:xfrm>
          <a:prstGeom prst="rect">
            <a:avLst/>
          </a:prstGeom>
          <a:noFill/>
          <a:ln>
            <a:noFill/>
          </a:ln>
        </p:spPr>
      </p:pic>
      <p:pic>
        <p:nvPicPr>
          <p:cNvPr id="85" name="Google Shape;85;p10" descr="D:\_CPC2199.jpg"/>
          <p:cNvPicPr preferRelativeResize="0"/>
          <p:nvPr/>
        </p:nvPicPr>
        <p:blipFill rotWithShape="1">
          <a:blip r:embed="rId5">
            <a:alphaModFix/>
          </a:blip>
          <a:srcRect b="3020"/>
          <a:stretch/>
        </p:blipFill>
        <p:spPr>
          <a:xfrm>
            <a:off x="3352800" y="1905000"/>
            <a:ext cx="2514600" cy="3657600"/>
          </a:xfrm>
          <a:prstGeom prst="rect">
            <a:avLst/>
          </a:prstGeom>
          <a:noFill/>
          <a:ln>
            <a:noFill/>
          </a:ln>
        </p:spPr>
      </p:pic>
      <p:sp>
        <p:nvSpPr>
          <p:cNvPr id="13"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a:t>
            </a:r>
            <a:r>
              <a:rPr lang="fr-FR" sz="1100" dirty="0" smtClean="0">
                <a:solidFill>
                  <a:schemeClr val="dk1"/>
                </a:solidFill>
                <a:latin typeface="Calibri" panose="020F0502020204030204" pitchFamily="34" charset="0"/>
                <a:ea typeface="Calibri"/>
                <a:cs typeface="Calibri" panose="020F0502020204030204" pitchFamily="34" charset="0"/>
                <a:sym typeface="Calibri"/>
              </a:rPr>
              <a:t>l’en-t</a:t>
            </a:r>
            <a:r>
              <a:rPr lang="fr-FR" altLang="en-US" sz="1100" dirty="0" smtClean="0">
                <a:latin typeface="Calibri" panose="020F0502020204030204" pitchFamily="34" charset="0"/>
                <a:cs typeface="Calibri" panose="020F0502020204030204" pitchFamily="34" charset="0"/>
              </a:rPr>
              <a:t>ête 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4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40</a:t>
            </a:fld>
            <a:endParaRPr/>
          </a:p>
        </p:txBody>
      </p:sp>
      <p:sp>
        <p:nvSpPr>
          <p:cNvPr id="584" name="Google Shape;584;p4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Suspect connu</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585" name="Google Shape;585;p46"/>
          <p:cNvSpPr txBox="1"/>
          <p:nvPr/>
        </p:nvSpPr>
        <p:spPr>
          <a:xfrm>
            <a:off x="533400" y="1828800"/>
            <a:ext cx="8077200" cy="1569660"/>
          </a:xfrm>
          <a:prstGeom prst="rect">
            <a:avLst/>
          </a:prstGeom>
          <a:noFill/>
          <a:ln>
            <a:noFill/>
          </a:ln>
        </p:spPr>
        <p:txBody>
          <a:bodyPr spcFirstLastPara="1" wrap="square" lIns="91425" tIns="45700" rIns="91425" bIns="45700" anchor="t" anchorCtr="0">
            <a:noAutofit/>
          </a:bodyPr>
          <a:lstStyle/>
          <a:p>
            <a:r>
              <a:rPr lang="fr-CA" altLang="en-US" sz="3200" dirty="0">
                <a:latin typeface="Calibri" panose="020F0502020204030204" pitchFamily="34" charset="0"/>
                <a:cs typeface="Calibri" panose="020F0502020204030204" pitchFamily="34" charset="0"/>
              </a:rPr>
              <a:t>Si un suspect connu est disponible, un agent d'identité judiciaire, à l'aide d'un nouveau jeu d'empreintes prélevées au moment de l'arrestation, compare </a:t>
            </a:r>
            <a:r>
              <a:rPr lang="fr-CA" altLang="en-US" sz="3200" i="1" dirty="0">
                <a:latin typeface="Calibri" panose="020F0502020204030204" pitchFamily="34" charset="0"/>
                <a:cs typeface="Calibri" panose="020F0502020204030204" pitchFamily="34" charset="0"/>
              </a:rPr>
              <a:t>visuellement </a:t>
            </a:r>
            <a:r>
              <a:rPr lang="fr-CA" altLang="en-US" sz="3200" dirty="0">
                <a:latin typeface="Calibri" panose="020F0502020204030204" pitchFamily="34" charset="0"/>
                <a:cs typeface="Calibri" panose="020F0502020204030204" pitchFamily="34" charset="0"/>
              </a:rPr>
              <a:t>l'empreinte latente aux empreintes connue </a:t>
            </a:r>
            <a:r>
              <a:rPr lang="fr-CA" altLang="en-US" sz="3200" dirty="0" err="1">
                <a:latin typeface="Calibri" panose="020F0502020204030204" pitchFamily="34" charset="0"/>
                <a:cs typeface="Calibri" panose="020F0502020204030204" pitchFamily="34" charset="0"/>
              </a:rPr>
              <a:t>re</a:t>
            </a:r>
            <a:r>
              <a:rPr lang="en-CA" altLang="en-US" sz="3200" dirty="0">
                <a:latin typeface="Calibri" panose="020F0502020204030204" pitchFamily="34" charset="0"/>
                <a:cs typeface="Calibri" panose="020F0502020204030204" pitchFamily="34" charset="0"/>
              </a:rPr>
              <a:t>ç</a:t>
            </a:r>
            <a:r>
              <a:rPr lang="fr-CA" altLang="en-US" sz="3200" dirty="0">
                <a:latin typeface="Calibri" panose="020F0502020204030204" pitchFamily="34" charset="0"/>
                <a:cs typeface="Calibri" panose="020F0502020204030204" pitchFamily="34" charset="0"/>
              </a:rPr>
              <a:t>ues, et émet une opinion</a:t>
            </a:r>
            <a:r>
              <a:rPr lang="fr-CA" altLang="en-US" sz="3200" dirty="0" smtClean="0">
                <a:latin typeface="Calibri" panose="020F0502020204030204" pitchFamily="34" charset="0"/>
                <a:cs typeface="Calibri" panose="020F0502020204030204" pitchFamily="34" charset="0"/>
              </a:rPr>
              <a:t>.</a:t>
            </a:r>
            <a:endParaRPr lang="en-CA" altLang="en-US" sz="3200" dirty="0">
              <a:latin typeface="Calibri" panose="020F0502020204030204" pitchFamily="34" charset="0"/>
              <a:cs typeface="Calibri" panose="020F0502020204030204" pitchFamily="34" charset="0"/>
            </a:endParaRPr>
          </a:p>
        </p:txBody>
      </p:sp>
      <p:sp>
        <p:nvSpPr>
          <p:cNvPr id="7"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4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41</a:t>
            </a:fld>
            <a:endParaRPr/>
          </a:p>
        </p:txBody>
      </p:sp>
      <p:sp>
        <p:nvSpPr>
          <p:cNvPr id="593" name="Google Shape;593;p47"/>
          <p:cNvSpPr txBox="1"/>
          <p:nvPr/>
        </p:nvSpPr>
        <p:spPr>
          <a:xfrm>
            <a:off x="219075" y="1112837"/>
            <a:ext cx="8924925" cy="50593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fr-CA" altLang="en-US" sz="2000" dirty="0">
                <a:solidFill>
                  <a:srgbClr val="0000FF"/>
                </a:solidFill>
                <a:latin typeface="Calibri" panose="020F0502020204030204" pitchFamily="34" charset="0"/>
                <a:cs typeface="Calibri" panose="020F0502020204030204" pitchFamily="34" charset="0"/>
              </a:rPr>
              <a:t>Outils de démonstration pour le tribunal – Tableaux dactyloscopiques comparatifs</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pic>
        <p:nvPicPr>
          <p:cNvPr id="595" name="Google Shape;595;p47"/>
          <p:cNvPicPr preferRelativeResize="0"/>
          <p:nvPr/>
        </p:nvPicPr>
        <p:blipFill rotWithShape="1">
          <a:blip r:embed="rId3">
            <a:alphaModFix/>
          </a:blip>
          <a:srcRect/>
          <a:stretch/>
        </p:blipFill>
        <p:spPr>
          <a:xfrm>
            <a:off x="1219200" y="1862807"/>
            <a:ext cx="6858000" cy="4080793"/>
          </a:xfrm>
          <a:prstGeom prst="rect">
            <a:avLst/>
          </a:prstGeom>
          <a:noFill/>
          <a:ln>
            <a:noFill/>
          </a:ln>
        </p:spPr>
      </p:pic>
      <p:pic>
        <p:nvPicPr>
          <p:cNvPr id="2" name="Picture 1"/>
          <p:cNvPicPr>
            <a:picLocks noChangeAspect="1"/>
          </p:cNvPicPr>
          <p:nvPr/>
        </p:nvPicPr>
        <p:blipFill>
          <a:blip r:embed="rId4"/>
          <a:stretch>
            <a:fillRect/>
          </a:stretch>
        </p:blipFill>
        <p:spPr>
          <a:xfrm>
            <a:off x="950655" y="3903203"/>
            <a:ext cx="7395089" cy="646232"/>
          </a:xfrm>
          <a:prstGeom prst="rect">
            <a:avLst/>
          </a:prstGeom>
        </p:spPr>
      </p:pic>
      <p:sp>
        <p:nvSpPr>
          <p:cNvPr id="11"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3" name="Picture 2"/>
          <p:cNvPicPr>
            <a:picLocks noChangeAspect="1"/>
          </p:cNvPicPr>
          <p:nvPr/>
        </p:nvPicPr>
        <p:blipFill>
          <a:blip r:embed="rId5"/>
          <a:stretch>
            <a:fillRect/>
          </a:stretch>
        </p:blipFill>
        <p:spPr>
          <a:xfrm>
            <a:off x="1219200" y="1861788"/>
            <a:ext cx="3603048" cy="646232"/>
          </a:xfrm>
          <a:prstGeom prst="rect">
            <a:avLst/>
          </a:prstGeom>
        </p:spPr>
      </p:pic>
      <p:pic>
        <p:nvPicPr>
          <p:cNvPr id="4" name="Picture 3"/>
          <p:cNvPicPr>
            <a:picLocks noChangeAspect="1"/>
          </p:cNvPicPr>
          <p:nvPr/>
        </p:nvPicPr>
        <p:blipFill>
          <a:blip r:embed="rId6"/>
          <a:stretch>
            <a:fillRect/>
          </a:stretch>
        </p:blipFill>
        <p:spPr>
          <a:xfrm>
            <a:off x="4742455" y="1861788"/>
            <a:ext cx="3023878" cy="646232"/>
          </a:xfrm>
          <a:prstGeom prst="rect">
            <a:avLst/>
          </a:prstGeom>
        </p:spPr>
      </p:pic>
      <p:pic>
        <p:nvPicPr>
          <p:cNvPr id="5" name="Picture 4"/>
          <p:cNvPicPr>
            <a:picLocks noChangeAspect="1"/>
          </p:cNvPicPr>
          <p:nvPr/>
        </p:nvPicPr>
        <p:blipFill>
          <a:blip r:embed="rId7"/>
          <a:stretch>
            <a:fillRect/>
          </a:stretch>
        </p:blipFill>
        <p:spPr>
          <a:xfrm>
            <a:off x="2389436" y="6651625"/>
            <a:ext cx="5956308" cy="32921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48"/>
          <p:cNvPicPr preferRelativeResize="0"/>
          <p:nvPr/>
        </p:nvPicPr>
        <p:blipFill rotWithShape="1">
          <a:blip r:embed="rId3">
            <a:alphaModFix/>
          </a:blip>
          <a:srcRect l="5959" b="4224"/>
          <a:stretch/>
        </p:blipFill>
        <p:spPr>
          <a:xfrm>
            <a:off x="1752600" y="1981200"/>
            <a:ext cx="6012873" cy="3962400"/>
          </a:xfrm>
          <a:prstGeom prst="rect">
            <a:avLst/>
          </a:prstGeom>
          <a:noFill/>
          <a:ln>
            <a:noFill/>
          </a:ln>
        </p:spPr>
      </p:pic>
      <p:sp>
        <p:nvSpPr>
          <p:cNvPr id="605" name="Google Shape;605;p4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42</a:t>
            </a:fld>
            <a:endParaRPr/>
          </a:p>
        </p:txBody>
      </p:sp>
      <p:sp>
        <p:nvSpPr>
          <p:cNvPr id="606" name="Google Shape;606;p48"/>
          <p:cNvSpPr txBox="1"/>
          <p:nvPr/>
        </p:nvSpPr>
        <p:spPr>
          <a:xfrm>
            <a:off x="257175" y="1112837"/>
            <a:ext cx="8772525" cy="5059363"/>
          </a:xfrm>
          <a:prstGeom prst="rect">
            <a:avLst/>
          </a:prstGeom>
          <a:noFill/>
          <a:ln>
            <a:noFill/>
          </a:ln>
        </p:spPr>
        <p:txBody>
          <a:bodyPr spcFirstLastPara="1" wrap="square" lIns="91425" tIns="45700" rIns="91425" bIns="45700" anchor="t" anchorCtr="0">
            <a:noAutofit/>
          </a:bodyPr>
          <a:lstStyle/>
          <a:p>
            <a:pPr>
              <a:spcBef>
                <a:spcPts val="400"/>
              </a:spcBef>
              <a:buClr>
                <a:schemeClr val="dk1"/>
              </a:buClr>
              <a:buSzPts val="2000"/>
            </a:pPr>
            <a:r>
              <a:rPr lang="fr-FR" altLang="en-US" sz="2000" dirty="0">
                <a:solidFill>
                  <a:srgbClr val="0000FF"/>
                </a:solidFill>
                <a:latin typeface="Calibri" panose="020F0502020204030204" pitchFamily="34" charset="0"/>
                <a:cs typeface="Calibri" panose="020F0502020204030204" pitchFamily="34" charset="0"/>
              </a:rPr>
              <a:t>Outils de démonstration pour le tribunal – Tableaux dactyloscopiques comparatifs</a:t>
            </a:r>
            <a:endParaRPr lang="fr-FR" sz="2000" b="1"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988755" y="3319402"/>
            <a:ext cx="7395089" cy="646232"/>
          </a:xfrm>
          <a:prstGeom prst="rect">
            <a:avLst/>
          </a:prstGeom>
        </p:spPr>
      </p:pic>
      <p:sp>
        <p:nvSpPr>
          <p:cNvPr id="10"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pic>
        <p:nvPicPr>
          <p:cNvPr id="3" name="Picture 2"/>
          <p:cNvPicPr>
            <a:picLocks noChangeAspect="1"/>
          </p:cNvPicPr>
          <p:nvPr/>
        </p:nvPicPr>
        <p:blipFill>
          <a:blip r:embed="rId5"/>
          <a:stretch>
            <a:fillRect/>
          </a:stretch>
        </p:blipFill>
        <p:spPr>
          <a:xfrm>
            <a:off x="2008542" y="5650928"/>
            <a:ext cx="2078916" cy="499915"/>
          </a:xfrm>
          <a:prstGeom prst="rect">
            <a:avLst/>
          </a:prstGeom>
        </p:spPr>
      </p:pic>
      <p:pic>
        <p:nvPicPr>
          <p:cNvPr id="4" name="Picture 3"/>
          <p:cNvPicPr>
            <a:picLocks noChangeAspect="1"/>
          </p:cNvPicPr>
          <p:nvPr/>
        </p:nvPicPr>
        <p:blipFill>
          <a:blip r:embed="rId6"/>
          <a:stretch>
            <a:fillRect/>
          </a:stretch>
        </p:blipFill>
        <p:spPr>
          <a:xfrm>
            <a:off x="4889948" y="5649745"/>
            <a:ext cx="2139881" cy="493819"/>
          </a:xfrm>
          <a:prstGeom prst="rect">
            <a:avLst/>
          </a:prstGeom>
        </p:spPr>
      </p:pic>
      <p:pic>
        <p:nvPicPr>
          <p:cNvPr id="5" name="Picture 4"/>
          <p:cNvPicPr>
            <a:picLocks noChangeAspect="1"/>
          </p:cNvPicPr>
          <p:nvPr/>
        </p:nvPicPr>
        <p:blipFill>
          <a:blip r:embed="rId7"/>
          <a:stretch>
            <a:fillRect/>
          </a:stretch>
        </p:blipFill>
        <p:spPr>
          <a:xfrm>
            <a:off x="2421439" y="6676424"/>
            <a:ext cx="5962405" cy="32311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Google Shape;615;p4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43</a:t>
            </a:fld>
            <a:endParaRPr/>
          </a:p>
        </p:txBody>
      </p:sp>
      <p:sp>
        <p:nvSpPr>
          <p:cNvPr id="616" name="Google Shape;616;p4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en-CA" altLang="en-US" sz="3600" dirty="0">
                <a:solidFill>
                  <a:srgbClr val="0000FF"/>
                </a:solidFill>
                <a:latin typeface="Calibri" panose="020F0502020204030204" pitchFamily="34" charset="0"/>
                <a:cs typeface="Calibri" panose="020F0502020204030204" pitchFamily="34" charset="0"/>
              </a:rPr>
              <a:t>Évaluation</a:t>
            </a:r>
            <a:endParaRPr sz="36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17" name="Google Shape;617;p49"/>
          <p:cNvSpPr txBox="1"/>
          <p:nvPr/>
        </p:nvSpPr>
        <p:spPr>
          <a:xfrm>
            <a:off x="533400" y="1828800"/>
            <a:ext cx="8077200" cy="3862596"/>
          </a:xfrm>
          <a:prstGeom prst="rect">
            <a:avLst/>
          </a:prstGeom>
          <a:noFill/>
          <a:ln>
            <a:noFill/>
          </a:ln>
        </p:spPr>
        <p:txBody>
          <a:bodyPr spcFirstLastPara="1" wrap="square" lIns="91425" tIns="45700" rIns="91425" bIns="45700" anchor="t" anchorCtr="0">
            <a:noAutofit/>
          </a:bodyPr>
          <a:lstStyle/>
          <a:p>
            <a:pPr marL="0" indent="0">
              <a:buFontTx/>
              <a:buNone/>
            </a:pPr>
            <a:r>
              <a:rPr lang="fr-FR" altLang="en-US" sz="2000" dirty="0">
                <a:latin typeface="Calibri" panose="020F0502020204030204" pitchFamily="34" charset="0"/>
                <a:cs typeface="Calibri" panose="020F0502020204030204" pitchFamily="34" charset="0"/>
              </a:rPr>
              <a:t>Évaluation quantitative et qualitative visant à déterminer s'il y a concordance de suffisamment de formations de crêtes papillaires, en séquence</a:t>
            </a:r>
            <a:r>
              <a:rPr lang="fr-FR" altLang="en-US" sz="2000" dirty="0" smtClean="0">
                <a:latin typeface="Calibri" panose="020F0502020204030204" pitchFamily="34" charset="0"/>
                <a:cs typeface="Calibri" panose="020F0502020204030204" pitchFamily="34" charset="0"/>
              </a:rPr>
              <a:t>.</a:t>
            </a:r>
          </a:p>
          <a:p>
            <a:pPr marL="0" indent="0">
              <a:buFontTx/>
              <a:buNone/>
            </a:pPr>
            <a:endParaRPr lang="en-CA" altLang="en-US" sz="2000"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Le résultat de l'évaluation est l'une des </a:t>
            </a:r>
            <a:r>
              <a:rPr lang="fr-CA" altLang="en-US" sz="2000" dirty="0" smtClean="0">
                <a:latin typeface="Calibri" panose="020F0502020204030204" pitchFamily="34" charset="0"/>
                <a:cs typeface="Calibri" panose="020F0502020204030204" pitchFamily="34" charset="0"/>
              </a:rPr>
              <a:t>opinions </a:t>
            </a:r>
            <a:r>
              <a:rPr lang="fr-CA" altLang="en-US" sz="2000" dirty="0">
                <a:latin typeface="Calibri" panose="020F0502020204030204" pitchFamily="34" charset="0"/>
                <a:cs typeface="Calibri" panose="020F0502020204030204" pitchFamily="34" charset="0"/>
              </a:rPr>
              <a:t>standard suivantes </a:t>
            </a:r>
            <a:r>
              <a:rPr lang="fr-CA" altLang="en-US" sz="2000" dirty="0" smtClean="0">
                <a:latin typeface="Calibri" panose="020F0502020204030204" pitchFamily="34" charset="0"/>
                <a:cs typeface="Calibri" panose="020F0502020204030204" pitchFamily="34" charset="0"/>
              </a:rPr>
              <a:t>:</a:t>
            </a:r>
          </a:p>
          <a:p>
            <a:pPr marL="0" indent="0">
              <a:buFontTx/>
              <a:buNone/>
            </a:pPr>
            <a:endParaRPr lang="en-CA" altLang="en-US" sz="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b="1" dirty="0">
                <a:latin typeface="Calibri" panose="020F0502020204030204" pitchFamily="34" charset="0"/>
                <a:cs typeface="Calibri" panose="020F0502020204030204" pitchFamily="34" charset="0"/>
              </a:rPr>
              <a:t>Identification :</a:t>
            </a:r>
            <a:r>
              <a:rPr lang="fr-CA" altLang="en-US" sz="2000" dirty="0">
                <a:latin typeface="Calibri" panose="020F0502020204030204" pitchFamily="34" charset="0"/>
                <a:cs typeface="Calibri" panose="020F0502020204030204" pitchFamily="34" charset="0"/>
              </a:rPr>
              <a:t> même </a:t>
            </a:r>
            <a:r>
              <a:rPr lang="fr-CA" altLang="en-US" sz="2000" dirty="0" smtClean="0">
                <a:latin typeface="Calibri" panose="020F0502020204030204" pitchFamily="34" charset="0"/>
                <a:cs typeface="Calibri" panose="020F0502020204030204" pitchFamily="34" charset="0"/>
              </a:rPr>
              <a:t>source;</a:t>
            </a:r>
          </a:p>
          <a:p>
            <a:endParaRPr lang="en-CA" altLang="en-US" sz="8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b="1" dirty="0" smtClean="0">
                <a:latin typeface="Calibri" panose="020F0502020204030204" pitchFamily="34" charset="0"/>
                <a:cs typeface="Calibri" panose="020F0502020204030204" pitchFamily="34" charset="0"/>
              </a:rPr>
              <a:t>Exclusion</a:t>
            </a:r>
            <a:r>
              <a:rPr lang="fr-CA" altLang="en-US" sz="2000" b="1" dirty="0">
                <a:latin typeface="Calibri" panose="020F0502020204030204" pitchFamily="34" charset="0"/>
                <a:cs typeface="Calibri" panose="020F0502020204030204" pitchFamily="34" charset="0"/>
              </a:rPr>
              <a:t> :</a:t>
            </a:r>
            <a:r>
              <a:rPr lang="fr-CA" altLang="en-US" sz="2000" dirty="0">
                <a:latin typeface="Calibri" panose="020F0502020204030204" pitchFamily="34" charset="0"/>
                <a:cs typeface="Calibri" panose="020F0502020204030204" pitchFamily="34" charset="0"/>
              </a:rPr>
              <a:t> pas la même </a:t>
            </a:r>
            <a:r>
              <a:rPr lang="fr-CA" altLang="en-US" sz="2000" dirty="0" smtClean="0">
                <a:latin typeface="Calibri" panose="020F0502020204030204" pitchFamily="34" charset="0"/>
                <a:cs typeface="Calibri" panose="020F0502020204030204" pitchFamily="34" charset="0"/>
              </a:rPr>
              <a:t>source;</a:t>
            </a:r>
          </a:p>
          <a:p>
            <a:endParaRPr lang="en-CA" altLang="en-US" sz="8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b="1" dirty="0" smtClean="0">
                <a:latin typeface="Calibri" panose="020F0502020204030204" pitchFamily="34" charset="0"/>
                <a:cs typeface="Calibri" panose="020F0502020204030204" pitchFamily="34" charset="0"/>
              </a:rPr>
              <a:t>Inconcluant </a:t>
            </a:r>
            <a:r>
              <a:rPr lang="fr-CA" altLang="en-US" sz="2000" b="1" dirty="0">
                <a:latin typeface="Calibri" panose="020F0502020204030204" pitchFamily="34" charset="0"/>
                <a:cs typeface="Calibri" panose="020F0502020204030204" pitchFamily="34" charset="0"/>
              </a:rPr>
              <a:t>ou Non-conclusion :</a:t>
            </a:r>
            <a:r>
              <a:rPr lang="fr-CA" altLang="en-US" sz="2000" dirty="0">
                <a:latin typeface="Calibri" panose="020F0502020204030204" pitchFamily="34" charset="0"/>
                <a:cs typeface="Calibri" panose="020F0502020204030204" pitchFamily="34" charset="0"/>
              </a:rPr>
              <a:t> impossible d'identifier ou d'exclure la source de l'empreinte</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sp>
        <p:nvSpPr>
          <p:cNvPr id="618" name="Google Shape;618;p4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0"/>
          <p:cNvSpPr txBox="1"/>
          <p:nvPr/>
        </p:nvSpPr>
        <p:spPr>
          <a:xfrm>
            <a:off x="457200" y="1798073"/>
            <a:ext cx="8305800" cy="3677930"/>
          </a:xfrm>
          <a:prstGeom prst="rect">
            <a:avLst/>
          </a:prstGeom>
          <a:noFill/>
          <a:ln>
            <a:noFill/>
          </a:ln>
        </p:spPr>
        <p:txBody>
          <a:bodyPr spcFirstLastPara="1" wrap="square" lIns="91425" tIns="45700" rIns="91425" bIns="45700" anchor="t" anchorCtr="0">
            <a:noAutofit/>
          </a:bodyPr>
          <a:lstStyle/>
          <a:p>
            <a:pPr eaLnBrk="1" hangingPunct="1"/>
            <a:r>
              <a:rPr lang="fr-CA" altLang="en-US" sz="2400" dirty="0">
                <a:latin typeface="Calibri" panose="020F0502020204030204" pitchFamily="34" charset="0"/>
                <a:cs typeface="Calibri" panose="020F0502020204030204" pitchFamily="34" charset="0"/>
              </a:rPr>
              <a:t>La qualité et la quantité des détails de </a:t>
            </a:r>
            <a:r>
              <a:rPr lang="fr-CA" altLang="en-US" sz="2400" dirty="0">
                <a:latin typeface="Calibri" panose="020F0502020204030204" pitchFamily="34" charset="0"/>
                <a:ea typeface="Calibri" panose="020F0502020204030204" pitchFamily="34" charset="0"/>
                <a:cs typeface="Times New Roman" panose="02020603050405020304" pitchFamily="18" charset="0"/>
              </a:rPr>
              <a:t>2</a:t>
            </a:r>
            <a:r>
              <a:rPr lang="fr-CA" altLang="en-US" sz="2400" baseline="30000" dirty="0">
                <a:latin typeface="Calibri" panose="020F0502020204030204" pitchFamily="34" charset="0"/>
                <a:ea typeface="Calibri" panose="020F0502020204030204" pitchFamily="34" charset="0"/>
                <a:cs typeface="Times New Roman" panose="02020603050405020304" pitchFamily="18" charset="0"/>
              </a:rPr>
              <a:t>e</a:t>
            </a:r>
            <a:r>
              <a:rPr lang="fr-CA" altLang="en-US" sz="2400" dirty="0" smtClean="0">
                <a:latin typeface="Calibri" panose="020F0502020204030204" pitchFamily="34" charset="0"/>
                <a:cs typeface="Calibri" panose="020F0502020204030204" pitchFamily="34" charset="0"/>
              </a:rPr>
              <a:t> Niveau </a:t>
            </a:r>
            <a:r>
              <a:rPr lang="fr-CA" altLang="en-US" sz="2400" dirty="0">
                <a:latin typeface="Calibri" panose="020F0502020204030204" pitchFamily="34" charset="0"/>
                <a:cs typeface="Calibri" panose="020F0502020204030204" pitchFamily="34" charset="0"/>
              </a:rPr>
              <a:t>observés dans l’empreinte papillaire latente sont indiquées respectivement sur l’axe vertical et l’axe horizontal.  </a:t>
            </a:r>
            <a:endParaRPr lang="en-CA" altLang="en-US" sz="2400" dirty="0">
              <a:latin typeface="Calibri" panose="020F0502020204030204" pitchFamily="34" charset="0"/>
              <a:cs typeface="Calibri" panose="020F0502020204030204" pitchFamily="34" charset="0"/>
            </a:endParaRPr>
          </a:p>
          <a:p>
            <a:pPr eaLnBrk="1" hangingPunct="1"/>
            <a:r>
              <a:rPr lang="fr-CA" altLang="en-US" sz="2400" dirty="0">
                <a:latin typeface="Calibri" panose="020F0502020204030204" pitchFamily="34" charset="0"/>
                <a:cs typeface="Calibri" panose="020F0502020204030204" pitchFamily="34" charset="0"/>
              </a:rPr>
              <a:t>Le nombre de points caractéristiques n’est pas le seul critère.</a:t>
            </a:r>
            <a:endParaRPr lang="en-CA" altLang="en-US"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eaLnBrk="1" hangingPunct="1"/>
            <a:r>
              <a:rPr lang="fr-CA" altLang="en-US" sz="1200" b="1" dirty="0">
                <a:latin typeface="Calibri" panose="020F0502020204030204" pitchFamily="34" charset="0"/>
                <a:cs typeface="Calibri" panose="020F0502020204030204" pitchFamily="34" charset="0"/>
              </a:rPr>
              <a:t>A</a:t>
            </a:r>
            <a:r>
              <a:rPr lang="fr-CA" altLang="en-US" sz="1200" dirty="0">
                <a:latin typeface="Calibri" panose="020F0502020204030204" pitchFamily="34" charset="0"/>
                <a:cs typeface="Calibri" panose="020F0502020204030204" pitchFamily="34" charset="0"/>
              </a:rPr>
              <a:t> – éléments insuffisants pour établir l’identification </a:t>
            </a:r>
            <a:endParaRPr lang="en-CA" altLang="en-US" sz="1200" dirty="0">
              <a:latin typeface="Calibri" panose="020F0502020204030204" pitchFamily="34" charset="0"/>
              <a:cs typeface="Calibri" panose="020F0502020204030204" pitchFamily="34" charset="0"/>
            </a:endParaRPr>
          </a:p>
          <a:p>
            <a:pPr eaLnBrk="1" hangingPunct="1"/>
            <a:r>
              <a:rPr lang="fr-CA" altLang="en-US" sz="1200" b="1" dirty="0">
                <a:latin typeface="Calibri" panose="020F0502020204030204" pitchFamily="34" charset="0"/>
                <a:cs typeface="Calibri" panose="020F0502020204030204" pitchFamily="34" charset="0"/>
              </a:rPr>
              <a:t>B</a:t>
            </a:r>
            <a:r>
              <a:rPr lang="fr-CA" altLang="en-US" sz="1200" dirty="0">
                <a:latin typeface="Calibri" panose="020F0502020204030204" pitchFamily="34" charset="0"/>
                <a:cs typeface="Calibri" panose="020F0502020204030204" pitchFamily="34" charset="0"/>
              </a:rPr>
              <a:t> – comparaison complexe, éléments pouvant suffire </a:t>
            </a:r>
          </a:p>
          <a:p>
            <a:pPr eaLnBrk="1" hangingPunct="1"/>
            <a:r>
              <a:rPr lang="fr-CA" altLang="en-US" sz="1200" dirty="0">
                <a:latin typeface="Calibri" panose="020F0502020204030204" pitchFamily="34" charset="0"/>
                <a:cs typeface="Calibri" panose="020F0502020204030204" pitchFamily="34" charset="0"/>
              </a:rPr>
              <a:t>       à établir l’identification </a:t>
            </a:r>
            <a:endParaRPr lang="en-CA" altLang="en-US" sz="1200" dirty="0">
              <a:latin typeface="Calibri" panose="020F0502020204030204" pitchFamily="34" charset="0"/>
              <a:cs typeface="Calibri" panose="020F0502020204030204" pitchFamily="34" charset="0"/>
            </a:endParaRPr>
          </a:p>
          <a:p>
            <a:pPr eaLnBrk="1" hangingPunct="1"/>
            <a:r>
              <a:rPr lang="fr-CA" altLang="en-US" sz="1200" b="1" dirty="0">
                <a:latin typeface="Calibri" panose="020F0502020204030204" pitchFamily="34" charset="0"/>
                <a:cs typeface="Calibri" panose="020F0502020204030204" pitchFamily="34" charset="0"/>
              </a:rPr>
              <a:t>C</a:t>
            </a:r>
            <a:r>
              <a:rPr lang="fr-CA" altLang="en-US" sz="1200" dirty="0">
                <a:latin typeface="Calibri" panose="020F0502020204030204" pitchFamily="34" charset="0"/>
                <a:cs typeface="Calibri" panose="020F0502020204030204" pitchFamily="34" charset="0"/>
              </a:rPr>
              <a:t> – comparaison non complexe, éléments suffisants </a:t>
            </a:r>
          </a:p>
          <a:p>
            <a:pPr eaLnBrk="1" hangingPunct="1"/>
            <a:r>
              <a:rPr lang="fr-CA" altLang="en-US" sz="1200" dirty="0">
                <a:latin typeface="Calibri" panose="020F0502020204030204" pitchFamily="34" charset="0"/>
                <a:cs typeface="Calibri" panose="020F0502020204030204" pitchFamily="34" charset="0"/>
              </a:rPr>
              <a:t>       pour établir </a:t>
            </a:r>
            <a:r>
              <a:rPr lang="fr-CA" altLang="en-US" sz="1200" dirty="0" smtClean="0">
                <a:latin typeface="Calibri" panose="020F0502020204030204" pitchFamily="34" charset="0"/>
                <a:cs typeface="Calibri" panose="020F0502020204030204" pitchFamily="34" charset="0"/>
              </a:rPr>
              <a:t>l’identification</a:t>
            </a:r>
            <a:endParaRPr lang="en-CA" altLang="en-US" sz="1200" b="1" dirty="0">
              <a:latin typeface="Calibri" panose="020F0502020204030204" pitchFamily="34" charset="0"/>
              <a:cs typeface="Calibri" panose="020F0502020204030204" pitchFamily="34" charset="0"/>
            </a:endParaRPr>
          </a:p>
        </p:txBody>
      </p:sp>
      <p:pic>
        <p:nvPicPr>
          <p:cNvPr id="625" name="Google Shape;625;p50"/>
          <p:cNvPicPr preferRelativeResize="0"/>
          <p:nvPr/>
        </p:nvPicPr>
        <p:blipFill rotWithShape="1">
          <a:blip r:embed="rId3">
            <a:alphaModFix/>
          </a:blip>
          <a:srcRect l="4200" t="4678" r="9000"/>
          <a:stretch/>
        </p:blipFill>
        <p:spPr>
          <a:xfrm>
            <a:off x="4191000" y="3429000"/>
            <a:ext cx="4953000" cy="3144087"/>
          </a:xfrm>
          <a:prstGeom prst="rect">
            <a:avLst/>
          </a:prstGeom>
          <a:noFill/>
          <a:ln>
            <a:noFill/>
          </a:ln>
        </p:spPr>
      </p:pic>
      <p:sp>
        <p:nvSpPr>
          <p:cNvPr id="627" name="Google Shape;627;p5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44</a:t>
            </a:fld>
            <a:endParaRPr/>
          </a:p>
        </p:txBody>
      </p:sp>
      <p:sp>
        <p:nvSpPr>
          <p:cNvPr id="628" name="Google Shape;628;p50"/>
          <p:cNvSpPr txBox="1"/>
          <p:nvPr/>
        </p:nvSpPr>
        <p:spPr>
          <a:xfrm>
            <a:off x="381000" y="1112837"/>
            <a:ext cx="8229600" cy="199231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en-CA" altLang="en-US" sz="3600" dirty="0">
                <a:solidFill>
                  <a:srgbClr val="0000FF"/>
                </a:solidFill>
                <a:latin typeface="Calibri" panose="020F0502020204030204" pitchFamily="34" charset="0"/>
                <a:cs typeface="Calibri" panose="020F0502020204030204" pitchFamily="34" charset="0"/>
              </a:rPr>
              <a:t>Éléments s</a:t>
            </a:r>
            <a:r>
              <a:rPr lang="en-CA" altLang="en-US" sz="3600" dirty="0" smtClean="0">
                <a:solidFill>
                  <a:srgbClr val="0000FF"/>
                </a:solidFill>
                <a:latin typeface="Calibri" panose="020F0502020204030204" pitchFamily="34" charset="0"/>
                <a:cs typeface="Calibri" panose="020F0502020204030204" pitchFamily="34" charset="0"/>
              </a:rPr>
              <a:t>uffisants</a:t>
            </a:r>
            <a:endParaRPr sz="36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29" name="Google Shape;629;p50"/>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dirty="0">
                <a:solidFill>
                  <a:schemeClr val="dk1"/>
                </a:solidFill>
                <a:latin typeface="Calibri"/>
                <a:ea typeface="Calibri"/>
                <a:cs typeface="Calibri"/>
                <a:sym typeface="Calibri"/>
              </a:rPr>
              <a:t>SWGFAST  Document #10 (2013), Standards for Examining Friction Ridge Impressions and Resulting Conclusions (Latent/</a:t>
            </a:r>
            <a:r>
              <a:rPr lang="en-CA" sz="800" dirty="0" err="1">
                <a:solidFill>
                  <a:schemeClr val="dk1"/>
                </a:solidFill>
                <a:latin typeface="Calibri"/>
                <a:ea typeface="Calibri"/>
                <a:cs typeface="Calibri"/>
                <a:sym typeface="Calibri"/>
              </a:rPr>
              <a:t>Tenprint</a:t>
            </a:r>
            <a:r>
              <a:rPr lang="en-CA" sz="800" dirty="0">
                <a:solidFill>
                  <a:schemeClr val="dk1"/>
                </a:solidFill>
                <a:latin typeface="Calibri"/>
                <a:ea typeface="Calibri"/>
                <a:cs typeface="Calibri"/>
                <a:sym typeface="Calibri"/>
              </a:rPr>
              <a:t> </a:t>
            </a:r>
            <a:r>
              <a:rPr lang="en-CA" sz="800" dirty="0" err="1">
                <a:solidFill>
                  <a:schemeClr val="dk1"/>
                </a:solidFill>
                <a:latin typeface="Calibri"/>
                <a:ea typeface="Calibri"/>
                <a:cs typeface="Calibri"/>
                <a:sym typeface="Calibri"/>
              </a:rPr>
              <a:t>Ver</a:t>
            </a:r>
            <a:r>
              <a:rPr lang="en-CA" sz="800" dirty="0">
                <a:solidFill>
                  <a:schemeClr val="dk1"/>
                </a:solidFill>
                <a:latin typeface="Calibri"/>
                <a:ea typeface="Calibri"/>
                <a:cs typeface="Calibri"/>
                <a:sym typeface="Calibri"/>
              </a:rPr>
              <a:t> 2.0).</a:t>
            </a:r>
            <a:endParaRPr sz="800" dirty="0">
              <a:solidFill>
                <a:schemeClr val="dk1"/>
              </a:solidFill>
              <a:latin typeface="Calibri"/>
              <a:ea typeface="Calibri"/>
              <a:cs typeface="Calibri"/>
              <a:sym typeface="Calibri"/>
            </a:endParaRPr>
          </a:p>
        </p:txBody>
      </p:sp>
      <p:sp>
        <p:nvSpPr>
          <p:cNvPr id="9"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6" name="Google Shape;636;p5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45</a:t>
            </a:fld>
            <a:endParaRPr/>
          </a:p>
        </p:txBody>
      </p:sp>
      <p:sp>
        <p:nvSpPr>
          <p:cNvPr id="637" name="Google Shape;637;p5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Identification</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38" name="Google Shape;638;p51"/>
          <p:cNvSpPr txBox="1"/>
          <p:nvPr/>
        </p:nvSpPr>
        <p:spPr>
          <a:xfrm>
            <a:off x="533400" y="1828800"/>
            <a:ext cx="8153400" cy="1200329"/>
          </a:xfrm>
          <a:prstGeom prst="rect">
            <a:avLst/>
          </a:prstGeom>
          <a:noFill/>
          <a:ln>
            <a:noFill/>
          </a:ln>
        </p:spPr>
        <p:txBody>
          <a:bodyPr spcFirstLastPara="1" wrap="square" lIns="91425" tIns="45700" rIns="91425" bIns="45700" anchor="t" anchorCtr="0">
            <a:noAutofit/>
          </a:bodyPr>
          <a:lstStyle/>
          <a:p>
            <a:r>
              <a:rPr lang="fr-CA" altLang="en-US" sz="3200" i="1" dirty="0">
                <a:latin typeface="Calibri" panose="020F0502020204030204" pitchFamily="34" charset="0"/>
                <a:cs typeface="Calibri" panose="020F0502020204030204" pitchFamily="34" charset="0"/>
              </a:rPr>
              <a:t>«L’identification est l’avis de l’examinateur, basé sur la formation, les connaissances et l’expérience, que les impressions d’empreintes digitales </a:t>
            </a:r>
            <a:r>
              <a:rPr lang="fr-FR" altLang="en-US" sz="3200" i="1" dirty="0" smtClean="0">
                <a:latin typeface="Calibri" panose="020F0502020204030204" pitchFamily="34" charset="0"/>
                <a:cs typeface="Calibri" panose="020F0502020204030204" pitchFamily="34" charset="0"/>
              </a:rPr>
              <a:t>proviennent </a:t>
            </a:r>
            <a:r>
              <a:rPr lang="fr-FR" altLang="en-US" sz="3200" i="1" dirty="0">
                <a:latin typeface="Calibri" panose="020F0502020204030204" pitchFamily="34" charset="0"/>
                <a:cs typeface="Calibri" panose="020F0502020204030204" pitchFamily="34" charset="0"/>
              </a:rPr>
              <a:t>de la même source</a:t>
            </a:r>
            <a:r>
              <a:rPr lang="fr-CA" altLang="en-US" sz="3200" i="1" dirty="0" smtClean="0">
                <a:latin typeface="Calibri" panose="020F0502020204030204" pitchFamily="34" charset="0"/>
                <a:cs typeface="Calibri" panose="020F0502020204030204" pitchFamily="34" charset="0"/>
              </a:rPr>
              <a:t>.»</a:t>
            </a:r>
            <a:endParaRPr lang="en-CA" altLang="en-US" sz="3200" dirty="0">
              <a:latin typeface="Calibri" panose="020F0502020204030204" pitchFamily="34" charset="0"/>
              <a:cs typeface="Calibri" panose="020F0502020204030204" pitchFamily="34" charset="0"/>
            </a:endParaRPr>
          </a:p>
        </p:txBody>
      </p:sp>
      <p:sp>
        <p:nvSpPr>
          <p:cNvPr id="639" name="Google Shape;639;p51"/>
          <p:cNvSpPr txBox="1"/>
          <p:nvPr/>
        </p:nvSpPr>
        <p:spPr>
          <a:xfrm>
            <a:off x="3799267" y="6638400"/>
            <a:ext cx="5344733"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CanFRWG position paper on use of the term “identification”, </a:t>
            </a:r>
            <a:r>
              <a:rPr lang="en-CA" sz="800" u="sng">
                <a:solidFill>
                  <a:schemeClr val="hlink"/>
                </a:solidFill>
                <a:latin typeface="Calibri"/>
                <a:ea typeface="Calibri"/>
                <a:cs typeface="Calibri"/>
                <a:sym typeface="Calibri"/>
                <a:hlinkClick r:id="rId3"/>
              </a:rPr>
              <a:t>https://sites.google.com/site/canfrwg/home</a:t>
            </a:r>
            <a:r>
              <a:rPr lang="en-CA" sz="800">
                <a:solidFill>
                  <a:schemeClr val="dk1"/>
                </a:solidFill>
                <a:latin typeface="Calibri"/>
                <a:ea typeface="Calibri"/>
                <a:cs typeface="Calibri"/>
                <a:sym typeface="Calibri"/>
              </a:rPr>
              <a:t>, posted 2018.</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2"/>
          <p:cNvSpPr txBox="1"/>
          <p:nvPr/>
        </p:nvSpPr>
        <p:spPr>
          <a:xfrm>
            <a:off x="533400" y="2123280"/>
            <a:ext cx="8077200" cy="3197866"/>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dirty="0">
                <a:solidFill>
                  <a:schemeClr val="tx1"/>
                </a:solidFill>
                <a:latin typeface="Calibri" panose="020F0502020204030204" pitchFamily="34" charset="0"/>
                <a:cs typeface="Calibri" panose="020F0502020204030204" pitchFamily="34" charset="0"/>
              </a:rPr>
              <a:t>La vérification consiste en </a:t>
            </a:r>
            <a:r>
              <a:rPr lang="fr-CA" altLang="en-US" sz="2400" dirty="0" smtClean="0">
                <a:solidFill>
                  <a:schemeClr val="tx1"/>
                </a:solidFill>
                <a:latin typeface="Calibri" panose="020F0502020204030204" pitchFamily="34" charset="0"/>
                <a:cs typeface="Calibri" panose="020F0502020204030204" pitchFamily="34" charset="0"/>
              </a:rPr>
              <a:t>une application indépendante de la méthode ACE par </a:t>
            </a:r>
            <a:r>
              <a:rPr lang="fr-CA" altLang="en-US" sz="2400" dirty="0">
                <a:solidFill>
                  <a:schemeClr val="tx1"/>
                </a:solidFill>
                <a:latin typeface="Calibri" panose="020F0502020204030204" pitchFamily="34" charset="0"/>
                <a:cs typeface="Calibri" panose="020F0502020204030204" pitchFamily="34" charset="0"/>
              </a:rPr>
              <a:t>un </a:t>
            </a:r>
            <a:r>
              <a:rPr lang="fr-CA" altLang="en-US" sz="2400" dirty="0" smtClean="0">
                <a:solidFill>
                  <a:schemeClr val="tx1"/>
                </a:solidFill>
                <a:latin typeface="Calibri" panose="020F0502020204030204" pitchFamily="34" charset="0"/>
                <a:cs typeface="Calibri" panose="020F0502020204030204" pitchFamily="34" charset="0"/>
              </a:rPr>
              <a:t>vérificateur qualifié.</a:t>
            </a:r>
          </a:p>
          <a:p>
            <a:pPr marL="0" indent="0">
              <a:buFontTx/>
              <a:buNone/>
            </a:pPr>
            <a:endParaRPr lang="fr-CA" altLang="en-US" sz="2400" dirty="0">
              <a:solidFill>
                <a:schemeClr val="tx1"/>
              </a:solidFill>
              <a:latin typeface="Calibri" panose="020F0502020204030204" pitchFamily="34" charset="0"/>
              <a:cs typeface="Calibri" panose="020F0502020204030204" pitchFamily="34" charset="0"/>
            </a:endParaRPr>
          </a:p>
          <a:p>
            <a:pPr marL="0" indent="0">
              <a:buFontTx/>
              <a:buNone/>
            </a:pPr>
            <a:r>
              <a:rPr lang="fr-CA" altLang="en-US" sz="2400" dirty="0" smtClean="0">
                <a:solidFill>
                  <a:schemeClr val="tx1"/>
                </a:solidFill>
                <a:latin typeface="Calibri" panose="020F0502020204030204" pitchFamily="34" charset="0"/>
                <a:cs typeface="Calibri" panose="020F0502020204030204" pitchFamily="34" charset="0"/>
              </a:rPr>
              <a:t>L’étape de la vérification des constatations fait partie du protocole du contrôle de qualité.</a:t>
            </a:r>
            <a:endParaRPr lang="fr-CA" altLang="en-US" sz="2400" dirty="0">
              <a:solidFill>
                <a:schemeClr val="tx1"/>
              </a:solidFill>
              <a:latin typeface="Calibri" panose="020F0502020204030204" pitchFamily="34" charset="0"/>
              <a:cs typeface="Calibri" panose="020F0502020204030204" pitchFamily="34" charset="0"/>
            </a:endParaRPr>
          </a:p>
        </p:txBody>
      </p:sp>
      <p:sp>
        <p:nvSpPr>
          <p:cNvPr id="647" name="Google Shape;647;p5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46</a:t>
            </a:fld>
            <a:endParaRPr/>
          </a:p>
        </p:txBody>
      </p:sp>
      <p:sp>
        <p:nvSpPr>
          <p:cNvPr id="648" name="Google Shape;648;p52"/>
          <p:cNvSpPr txBox="1"/>
          <p:nvPr/>
        </p:nvSpPr>
        <p:spPr>
          <a:xfrm>
            <a:off x="381000" y="1285080"/>
            <a:ext cx="8229600" cy="543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a:solidFill>
                  <a:srgbClr val="0000FF"/>
                </a:solidFill>
                <a:latin typeface="Calibri"/>
                <a:ea typeface="Calibri"/>
                <a:cs typeface="Calibri"/>
                <a:sym typeface="Calibri"/>
              </a:rPr>
              <a:t>Verification</a:t>
            </a:r>
            <a:endParaRPr sz="3200" i="0" u="none" strike="noStrike" cap="none" dirty="0">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49" name="Google Shape;649;p52"/>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8"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841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Google Shape;656;p5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47</a:t>
            </a:fld>
            <a:endParaRPr/>
          </a:p>
        </p:txBody>
      </p:sp>
      <p:sp>
        <p:nvSpPr>
          <p:cNvPr id="657" name="Google Shape;657;p5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58" name="Google Shape;658;p53"/>
          <p:cNvSpPr txBox="1"/>
          <p:nvPr/>
        </p:nvSpPr>
        <p:spPr>
          <a:xfrm>
            <a:off x="533400" y="1806476"/>
            <a:ext cx="8001000" cy="2003523"/>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b="1" dirty="0">
                <a:latin typeface="Calibri" panose="020F0502020204030204" pitchFamily="34" charset="0"/>
                <a:cs typeface="Calibri" panose="020F0502020204030204" pitchFamily="34" charset="0"/>
              </a:rPr>
              <a:t>Peut-on déterminer l'âge d'une empreinte digitale?</a:t>
            </a:r>
            <a:endParaRPr lang="en-CA" altLang="en-US" sz="2400" dirty="0">
              <a:latin typeface="Calibri" panose="020F0502020204030204" pitchFamily="34" charset="0"/>
              <a:cs typeface="Calibri" panose="020F0502020204030204" pitchFamily="34" charset="0"/>
            </a:endParaRPr>
          </a:p>
          <a:p>
            <a:pPr marL="0" indent="0">
              <a:buFontTx/>
              <a:buNone/>
            </a:pPr>
            <a:endParaRPr lang="fr-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Non. À l'heure actuelle, on ne peut déterminer l'âge des empreintes digitales qu'en fonction des circonstances, p. ex. quand la surface a été nettoyée pour la dernière fois</a:t>
            </a:r>
            <a:r>
              <a:rPr lang="fr-CA" altLang="en-US" sz="2400" dirty="0" smtClean="0">
                <a:latin typeface="Calibri" panose="020F0502020204030204" pitchFamily="34" charset="0"/>
                <a:cs typeface="Calibri" panose="020F0502020204030204" pitchFamily="34" charset="0"/>
              </a:rPr>
              <a:t>.</a:t>
            </a:r>
            <a:endParaRPr lang="en-CA" altLang="en-US" sz="2400" dirty="0">
              <a:latin typeface="Calibri" panose="020F0502020204030204" pitchFamily="34" charset="0"/>
              <a:cs typeface="Calibri" panose="020F0502020204030204" pitchFamily="34" charset="0"/>
            </a:endParaRPr>
          </a:p>
        </p:txBody>
      </p:sp>
      <p:sp>
        <p:nvSpPr>
          <p:cNvPr id="7"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4"/>
          <p:cNvSpPr txBox="1"/>
          <p:nvPr/>
        </p:nvSpPr>
        <p:spPr>
          <a:xfrm>
            <a:off x="381000" y="1112837"/>
            <a:ext cx="83058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65" name="Google Shape;665;p54"/>
          <p:cNvSpPr txBox="1"/>
          <p:nvPr/>
        </p:nvSpPr>
        <p:spPr>
          <a:xfrm>
            <a:off x="533400" y="1806477"/>
            <a:ext cx="8305800" cy="3939540"/>
          </a:xfrm>
          <a:prstGeom prst="rect">
            <a:avLst/>
          </a:prstGeom>
          <a:noFill/>
          <a:ln>
            <a:noFill/>
          </a:ln>
        </p:spPr>
        <p:txBody>
          <a:bodyPr spcFirstLastPara="1" wrap="square" lIns="91425" tIns="45700" rIns="91425" bIns="45700" anchor="t" anchorCtr="0">
            <a:noAutofit/>
          </a:bodyPr>
          <a:lstStyle/>
          <a:p>
            <a:r>
              <a:rPr lang="fr-CA" altLang="en-US" sz="1800" b="1" dirty="0">
                <a:latin typeface="Calibri" panose="020F0502020204030204" pitchFamily="34" charset="0"/>
                <a:cs typeface="Calibri" panose="020F0502020204030204" pitchFamily="34" charset="0"/>
              </a:rPr>
              <a:t>Combien de « points » sont requis pour conclure à une identification</a:t>
            </a:r>
            <a:r>
              <a:rPr lang="fr-CA" altLang="en-US" sz="1800" b="1" dirty="0" smtClean="0">
                <a:latin typeface="Calibri" panose="020F0502020204030204" pitchFamily="34" charset="0"/>
                <a:cs typeface="Calibri" panose="020F0502020204030204" pitchFamily="34" charset="0"/>
              </a:rPr>
              <a:t>?</a:t>
            </a:r>
          </a:p>
          <a:p>
            <a:endParaRPr lang="fr-CA" altLang="en-US" sz="1800" b="1"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Le comité de normalisation de l'International Association for Identification (IAI) a précisé ce qui suit à Jackson (Wyoming), le 1</a:t>
            </a:r>
            <a:r>
              <a:rPr lang="fr-CA" altLang="en-US" sz="1800" baseline="30000" dirty="0">
                <a:latin typeface="Calibri" panose="020F0502020204030204" pitchFamily="34" charset="0"/>
                <a:cs typeface="Calibri" panose="020F0502020204030204" pitchFamily="34" charset="0"/>
              </a:rPr>
              <a:t>er</a:t>
            </a:r>
            <a:r>
              <a:rPr lang="fr-CA" altLang="en-US" sz="1800" dirty="0">
                <a:latin typeface="Calibri" panose="020F0502020204030204" pitchFamily="34" charset="0"/>
                <a:cs typeface="Calibri" panose="020F0502020204030204" pitchFamily="34" charset="0"/>
              </a:rPr>
              <a:t> août 1973 :</a:t>
            </a:r>
          </a:p>
          <a:p>
            <a:pPr marL="0" indent="0">
              <a:buFontTx/>
              <a:buNone/>
            </a:pP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i="1" dirty="0">
                <a:latin typeface="Calibri" panose="020F0502020204030204" pitchFamily="34" charset="0"/>
                <a:cs typeface="Calibri" panose="020F0502020204030204" pitchFamily="34" charset="0"/>
              </a:rPr>
              <a:t>	[Traduction] « il n'existe à l'heure actuelle aucune raison valide d'exiger qu'un nombre minimum prédéterminé de points caractéristiques se trouve dans deux empreintes pour pouvoir établir une identification formelle. »</a:t>
            </a:r>
          </a:p>
          <a:p>
            <a:pPr marL="0" indent="0">
              <a:buFontTx/>
              <a:buNone/>
            </a:pP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dirty="0">
                <a:latin typeface="Calibri" panose="020F0502020204030204" pitchFamily="34" charset="0"/>
                <a:cs typeface="Calibri" panose="020F0502020204030204" pitchFamily="34" charset="0"/>
              </a:rPr>
              <a:t>Symposium international, </a:t>
            </a:r>
            <a:r>
              <a:rPr lang="fr-CA" altLang="en-US" sz="1800" dirty="0" err="1">
                <a:latin typeface="Calibri" panose="020F0502020204030204" pitchFamily="34" charset="0"/>
                <a:cs typeface="Calibri" panose="020F0502020204030204" pitchFamily="34" charset="0"/>
              </a:rPr>
              <a:t>Ne’urim</a:t>
            </a:r>
            <a:r>
              <a:rPr lang="fr-CA" altLang="en-US" sz="1800" dirty="0">
                <a:latin typeface="Calibri" panose="020F0502020204030204" pitchFamily="34" charset="0"/>
                <a:cs typeface="Calibri" panose="020F0502020204030204" pitchFamily="34" charset="0"/>
              </a:rPr>
              <a:t> (Israël) – juin 1995</a:t>
            </a:r>
          </a:p>
          <a:p>
            <a:pPr marL="0" indent="0">
              <a:buFontTx/>
              <a:buNone/>
            </a:pPr>
            <a:endParaRPr lang="en-CA" altLang="en-US" sz="1800" dirty="0">
              <a:latin typeface="Calibri" panose="020F0502020204030204" pitchFamily="34" charset="0"/>
              <a:cs typeface="Calibri" panose="020F0502020204030204" pitchFamily="34" charset="0"/>
            </a:endParaRPr>
          </a:p>
          <a:p>
            <a:pPr marL="0" indent="0">
              <a:buFontTx/>
              <a:buNone/>
            </a:pPr>
            <a:r>
              <a:rPr lang="fr-CA" altLang="en-US" sz="1800" i="1" dirty="0">
                <a:latin typeface="Calibri" panose="020F0502020204030204" pitchFamily="34" charset="0"/>
                <a:cs typeface="Calibri" panose="020F0502020204030204" pitchFamily="34" charset="0"/>
              </a:rPr>
              <a:t>	[Traduction] « Il n'existe aucune base scientifique pour exiger qu'un nombre minimum prédéterminé de particularités de crêtes papillaires se trouve dans deux empreintes pour pouvoir établir une identification formelle. </a:t>
            </a:r>
            <a:r>
              <a:rPr lang="fr-CA" altLang="en-US" sz="1800" i="1" dirty="0" smtClean="0">
                <a:latin typeface="Calibri" panose="020F0502020204030204" pitchFamily="34" charset="0"/>
                <a:cs typeface="Calibri" panose="020F0502020204030204" pitchFamily="34" charset="0"/>
              </a:rPr>
              <a:t>»</a:t>
            </a:r>
            <a:endParaRPr lang="en-CA" altLang="en-US" sz="1800" dirty="0">
              <a:latin typeface="Calibri" panose="020F0502020204030204" pitchFamily="34" charset="0"/>
              <a:cs typeface="Calibri" panose="020F0502020204030204" pitchFamily="34" charset="0"/>
            </a:endParaRPr>
          </a:p>
        </p:txBody>
      </p:sp>
      <p:sp>
        <p:nvSpPr>
          <p:cNvPr id="667" name="Google Shape;667;p5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48</a:t>
            </a:fld>
            <a:endParaRPr/>
          </a:p>
        </p:txBody>
      </p:sp>
      <p:sp>
        <p:nvSpPr>
          <p:cNvPr id="668" name="Google Shape;668;p54"/>
          <p:cNvSpPr txBox="1"/>
          <p:nvPr/>
        </p:nvSpPr>
        <p:spPr>
          <a:xfrm>
            <a:off x="2667000" y="6642556"/>
            <a:ext cx="6400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A Review of the Sixteen Points Fingerprint Standard in England and Wales. Evett, IW., Williams RL. </a:t>
            </a:r>
            <a:r>
              <a:rPr lang="en-CA" sz="800" i="1">
                <a:solidFill>
                  <a:schemeClr val="dk1"/>
                </a:solidFill>
                <a:latin typeface="Calibri"/>
                <a:ea typeface="Calibri"/>
                <a:cs typeface="Calibri"/>
                <a:sym typeface="Calibri"/>
              </a:rPr>
              <a:t>Journal of forensic Identification</a:t>
            </a:r>
            <a:r>
              <a:rPr lang="en-CA" sz="800">
                <a:solidFill>
                  <a:schemeClr val="dk1"/>
                </a:solidFill>
                <a:latin typeface="Calibri"/>
                <a:ea typeface="Calibri"/>
                <a:cs typeface="Calibri"/>
                <a:sym typeface="Calibri"/>
              </a:rPr>
              <a:t>. 1996;46(1):49-73.</a:t>
            </a:r>
            <a:endParaRPr sz="800">
              <a:solidFill>
                <a:schemeClr val="dk1"/>
              </a:solidFill>
              <a:latin typeface="Calibri"/>
              <a:ea typeface="Calibri"/>
              <a:cs typeface="Calibri"/>
              <a:sym typeface="Calibri"/>
            </a:endParaRPr>
          </a:p>
        </p:txBody>
      </p:sp>
      <p:sp>
        <p:nvSpPr>
          <p:cNvPr id="8"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p5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49</a:t>
            </a:fld>
            <a:endParaRPr/>
          </a:p>
        </p:txBody>
      </p:sp>
      <p:sp>
        <p:nvSpPr>
          <p:cNvPr id="676" name="Google Shape;676;p5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77" name="Google Shape;677;p55"/>
          <p:cNvSpPr txBox="1"/>
          <p:nvPr/>
        </p:nvSpPr>
        <p:spPr>
          <a:xfrm>
            <a:off x="533400" y="1806477"/>
            <a:ext cx="8001000" cy="3508653"/>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Pouvez-vous me donner la probabilité que deux personnes aient la même empreinte?</a:t>
            </a:r>
          </a:p>
          <a:p>
            <a:pPr marL="0" indent="0">
              <a:buFontTx/>
              <a:buNone/>
            </a:pPr>
            <a:endParaRPr lang="en-CA" altLang="en-US" sz="2000"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Non. Des travaux sont en cours pour élaborer des méthodes quantitatives qui permettront d’évaluer le degré d’association entre une empreinte latente et une empreinte de référence.</a:t>
            </a:r>
          </a:p>
          <a:p>
            <a:pPr marL="0" indent="0">
              <a:buFontTx/>
              <a:buNone/>
            </a:pPr>
            <a:endParaRPr lang="en-CA" altLang="en-US" sz="2000" dirty="0">
              <a:latin typeface="Calibri" panose="020F0502020204030204" pitchFamily="34" charset="0"/>
              <a:cs typeface="Calibri" panose="020F0502020204030204" pitchFamily="34" charset="0"/>
            </a:endParaRPr>
          </a:p>
          <a:p>
            <a:pPr marL="0" indent="0">
              <a:buFontTx/>
              <a:buNone/>
            </a:pPr>
            <a:r>
              <a:rPr lang="fr-CA" altLang="en-US" sz="2000" dirty="0">
                <a:latin typeface="Calibri" panose="020F0502020204030204" pitchFamily="34" charset="0"/>
                <a:cs typeface="Calibri" panose="020F0502020204030204" pitchFamily="34" charset="0"/>
              </a:rPr>
              <a:t>Par exemple, le Defence Forensic Science Center de l’armée américaine a mis en œuvre un logiciel appelé </a:t>
            </a:r>
            <a:r>
              <a:rPr lang="fr-CA" altLang="en-US" sz="2000" dirty="0" err="1">
                <a:latin typeface="Calibri" panose="020F0502020204030204" pitchFamily="34" charset="0"/>
                <a:cs typeface="Calibri" panose="020F0502020204030204" pitchFamily="34" charset="0"/>
              </a:rPr>
              <a:t>FRStat</a:t>
            </a:r>
            <a:r>
              <a:rPr lang="fr-CA" altLang="en-US" sz="2000" dirty="0">
                <a:latin typeface="Calibri" panose="020F0502020204030204" pitchFamily="34" charset="0"/>
                <a:cs typeface="Calibri" panose="020F0502020204030204" pitchFamily="34" charset="0"/>
              </a:rPr>
              <a:t> qui indique la puissance statistique des comparaisons de peau papillaire. </a:t>
            </a:r>
            <a:endParaRPr lang="en-CA" altLang="en-US" sz="2000" dirty="0">
              <a:latin typeface="Calibri" panose="020F0502020204030204" pitchFamily="34" charset="0"/>
              <a:cs typeface="Calibri" panose="020F0502020204030204" pitchFamily="34" charset="0"/>
            </a:endParaRPr>
          </a:p>
        </p:txBody>
      </p:sp>
      <p:sp>
        <p:nvSpPr>
          <p:cNvPr id="678" name="Google Shape;678;p55"/>
          <p:cNvSpPr txBox="1"/>
          <p:nvPr/>
        </p:nvSpPr>
        <p:spPr>
          <a:xfrm>
            <a:off x="1073530" y="6642556"/>
            <a:ext cx="807047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Swofford HJ. Information paper, on “Modification of Latent Print Technical Reports to Include Statistical Calculations’. Department of the Army, Defense Forensic Science Center, 2017-03-09.</a:t>
            </a:r>
            <a:endParaRPr sz="800">
              <a:solidFill>
                <a:schemeClr val="dk1"/>
              </a:solidFill>
              <a:latin typeface="Calibri"/>
              <a:ea typeface="Calibri"/>
              <a:cs typeface="Calibri"/>
              <a:sym typeface="Calibri"/>
            </a:endParaRPr>
          </a:p>
        </p:txBody>
      </p:sp>
      <p:sp>
        <p:nvSpPr>
          <p:cNvPr id="9"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a:t>
            </a:fld>
            <a:endParaRPr/>
          </a:p>
        </p:txBody>
      </p:sp>
      <p:sp>
        <p:nvSpPr>
          <p:cNvPr id="93" name="Google Shape;93;p1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Types d'empreintes digitales</a:t>
            </a:r>
            <a:endParaRPr sz="20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94" name="Google Shape;94;p11"/>
          <p:cNvSpPr txBox="1"/>
          <p:nvPr/>
        </p:nvSpPr>
        <p:spPr>
          <a:xfrm>
            <a:off x="381000" y="1893134"/>
            <a:ext cx="2809875" cy="2578973"/>
          </a:xfrm>
          <a:prstGeom prst="rect">
            <a:avLst/>
          </a:prstGeom>
          <a:noFill/>
          <a:ln>
            <a:noFill/>
          </a:ln>
        </p:spPr>
        <p:txBody>
          <a:bodyPr spcFirstLastPara="1" wrap="square" lIns="91425" tIns="45700" rIns="91425" bIns="45700" anchor="t" anchorCtr="0">
            <a:noAutofit/>
          </a:bodyPr>
          <a:lstStyle/>
          <a:p>
            <a:pPr marL="0" indent="0">
              <a:buFontTx/>
              <a:buNone/>
            </a:pPr>
            <a:r>
              <a:rPr lang="fr-FR" altLang="en-US" sz="2000" b="1" dirty="0">
                <a:latin typeface="Calibri" panose="020F0502020204030204" pitchFamily="34" charset="0"/>
                <a:cs typeface="Calibri" panose="020F0502020204030204" pitchFamily="34" charset="0"/>
              </a:rPr>
              <a:t>Empreinte de référence (« connue ») </a:t>
            </a:r>
            <a:r>
              <a:rPr lang="fr-FR" altLang="en-US" sz="2000" b="1" dirty="0" smtClean="0">
                <a:latin typeface="Calibri" panose="020F0502020204030204" pitchFamily="34" charset="0"/>
                <a:cs typeface="Calibri" panose="020F0502020204030204" pitchFamily="34" charset="0"/>
              </a:rPr>
              <a:t>:</a:t>
            </a:r>
          </a:p>
          <a:p>
            <a:pPr marL="0" indent="0">
              <a:buFontTx/>
              <a:buNone/>
            </a:pPr>
            <a:endParaRPr lang="fr-FR" altLang="en-US" sz="2000" b="1" dirty="0" smtClean="0">
              <a:latin typeface="Calibri" panose="020F0502020204030204" pitchFamily="34" charset="0"/>
              <a:cs typeface="Calibri" panose="020F0502020204030204" pitchFamily="34" charset="0"/>
            </a:endParaRPr>
          </a:p>
          <a:p>
            <a:pPr marL="0" indent="0">
              <a:buFontTx/>
              <a:buNone/>
            </a:pPr>
            <a:r>
              <a:rPr lang="fr-FR" altLang="en-US" sz="2000" dirty="0">
                <a:latin typeface="Calibri" panose="020F0502020204030204" pitchFamily="34" charset="0"/>
                <a:cs typeface="Calibri" panose="020F0502020204030204" pitchFamily="34" charset="0"/>
              </a:rPr>
              <a:t>Empreinte digitale légalement obtenue à des fins d'identification ou de comparaison (encrée ou numérisée).</a:t>
            </a:r>
          </a:p>
        </p:txBody>
      </p:sp>
      <p:pic>
        <p:nvPicPr>
          <p:cNvPr id="95" name="Google Shape;95;p11" descr="F:\CanFRWG\Images\photos\216 slide 4.jpg"/>
          <p:cNvPicPr preferRelativeResize="0"/>
          <p:nvPr/>
        </p:nvPicPr>
        <p:blipFill rotWithShape="1">
          <a:blip r:embed="rId3">
            <a:alphaModFix/>
          </a:blip>
          <a:srcRect/>
          <a:stretch/>
        </p:blipFill>
        <p:spPr>
          <a:xfrm>
            <a:off x="3352800" y="1918156"/>
            <a:ext cx="5239822" cy="3480179"/>
          </a:xfrm>
          <a:prstGeom prst="rect">
            <a:avLst/>
          </a:prstGeom>
          <a:noFill/>
          <a:ln>
            <a:noFill/>
          </a:ln>
        </p:spPr>
      </p:pic>
      <p:sp>
        <p:nvSpPr>
          <p:cNvPr id="9"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
        <p:nvSpPr>
          <p:cNvPr id="10" name="TextBox 3"/>
          <p:cNvSpPr txBox="1">
            <a:spLocks noChangeArrowheads="1"/>
          </p:cNvSpPr>
          <p:nvPr/>
        </p:nvSpPr>
        <p:spPr bwMode="auto">
          <a:xfrm>
            <a:off x="4466173" y="5398335"/>
            <a:ext cx="3013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sz="800">
                <a:latin typeface="Calibri" panose="020F0502020204030204" pitchFamily="34" charset="0"/>
              </a:rPr>
              <a:t>Image: Service de police d’Edmonton, Service de l’identité judiciaire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5" name="Google Shape;685;p5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50</a:t>
            </a:fld>
            <a:endParaRPr/>
          </a:p>
        </p:txBody>
      </p:sp>
      <p:sp>
        <p:nvSpPr>
          <p:cNvPr id="686" name="Google Shape;686;p5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87" name="Google Shape;687;p56"/>
          <p:cNvSpPr txBox="1"/>
          <p:nvPr/>
        </p:nvSpPr>
        <p:spPr>
          <a:xfrm>
            <a:off x="533400" y="1806477"/>
            <a:ext cx="8001000" cy="3200876"/>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b="1" dirty="0">
                <a:latin typeface="Calibri" panose="020F0502020204030204" pitchFamily="34" charset="0"/>
                <a:cs typeface="Calibri" panose="020F0502020204030204" pitchFamily="34" charset="0"/>
              </a:rPr>
              <a:t>Quels types d’erreurs peuvent survenir dans votre discipline?</a:t>
            </a:r>
            <a:endParaRPr lang="en-CA" altLang="en-US" sz="2400" dirty="0">
              <a:latin typeface="Calibri" panose="020F0502020204030204" pitchFamily="34" charset="0"/>
              <a:cs typeface="Calibri" panose="020F0502020204030204" pitchFamily="34" charset="0"/>
            </a:endParaRPr>
          </a:p>
          <a:p>
            <a:pPr marL="0" indent="0">
              <a:buFontTx/>
              <a:buNone/>
            </a:pP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Faux positif (identification erronée) – </a:t>
            </a:r>
            <a:r>
              <a:rPr lang="fr-CA" altLang="en-US" sz="2400" dirty="0" smtClean="0">
                <a:latin typeface="Calibri" panose="020F0502020204030204" pitchFamily="34" charset="0"/>
                <a:cs typeface="Calibri" panose="020F0502020204030204" pitchFamily="34" charset="0"/>
              </a:rPr>
              <a:t>L’opinion incorrecte </a:t>
            </a:r>
            <a:r>
              <a:rPr lang="fr-CA" altLang="en-US" sz="2400" dirty="0">
                <a:latin typeface="Calibri" panose="020F0502020204030204" pitchFamily="34" charset="0"/>
                <a:cs typeface="Calibri" panose="020F0502020204030204" pitchFamily="34" charset="0"/>
              </a:rPr>
              <a:t>que deux zones d’empreintes papillaires proviennent de la même source.</a:t>
            </a:r>
            <a:endParaRPr lang="en-CA" altLang="en-US" sz="2400" dirty="0">
              <a:latin typeface="Calibri" panose="020F0502020204030204" pitchFamily="34" charset="0"/>
              <a:cs typeface="Calibri" panose="020F0502020204030204" pitchFamily="34" charset="0"/>
            </a:endParaRPr>
          </a:p>
          <a:p>
            <a:pPr marL="0" indent="0">
              <a:buFontTx/>
              <a:buNone/>
            </a:pPr>
            <a:endParaRPr lang="fr-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Faux négatif (exclusion erronée) – </a:t>
            </a:r>
            <a:r>
              <a:rPr lang="fr-CA" altLang="en-US" sz="2400" dirty="0" smtClean="0">
                <a:latin typeface="Calibri" panose="020F0502020204030204" pitchFamily="34" charset="0"/>
                <a:cs typeface="Calibri" panose="020F0502020204030204" pitchFamily="34" charset="0"/>
              </a:rPr>
              <a:t>L’opinion incorrecte </a:t>
            </a:r>
            <a:r>
              <a:rPr lang="fr-CA" altLang="en-US" sz="2400" dirty="0">
                <a:latin typeface="Calibri" panose="020F0502020204030204" pitchFamily="34" charset="0"/>
                <a:cs typeface="Calibri" panose="020F0502020204030204" pitchFamily="34" charset="0"/>
              </a:rPr>
              <a:t>que deux zones d’empreintes papillaires ne proviennent pas de la même source</a:t>
            </a:r>
            <a:r>
              <a:rPr lang="fr-CA" altLang="en-US" sz="2400" dirty="0" smtClean="0">
                <a:latin typeface="Calibri" panose="020F0502020204030204" pitchFamily="34" charset="0"/>
                <a:cs typeface="Calibri" panose="020F0502020204030204" pitchFamily="34" charset="0"/>
              </a:rPr>
              <a:t>.</a:t>
            </a:r>
            <a:endParaRPr lang="en-CA" altLang="en-US" sz="2400" dirty="0">
              <a:latin typeface="Calibri" panose="020F0502020204030204" pitchFamily="34" charset="0"/>
              <a:cs typeface="Calibri" panose="020F0502020204030204" pitchFamily="34" charset="0"/>
            </a:endParaRPr>
          </a:p>
        </p:txBody>
      </p:sp>
      <p:sp>
        <p:nvSpPr>
          <p:cNvPr id="688" name="Google Shape;688;p56"/>
          <p:cNvSpPr txBox="1"/>
          <p:nvPr/>
        </p:nvSpPr>
        <p:spPr>
          <a:xfrm>
            <a:off x="4191000" y="6642556"/>
            <a:ext cx="487345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#19 (2013), Standard Terminology of Friction Ridge Examination (Latent/Tenprint Ver. 4.1).</a:t>
            </a:r>
            <a:endParaRPr sz="800">
              <a:solidFill>
                <a:schemeClr val="dk1"/>
              </a:solidFill>
              <a:latin typeface="Calibri"/>
              <a:ea typeface="Calibri"/>
              <a:cs typeface="Calibri"/>
              <a:sym typeface="Calibri"/>
            </a:endParaRPr>
          </a:p>
        </p:txBody>
      </p:sp>
      <p:sp>
        <p:nvSpPr>
          <p:cNvPr id="8"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5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51</a:t>
            </a:fld>
            <a:endParaRPr/>
          </a:p>
        </p:txBody>
      </p:sp>
      <p:sp>
        <p:nvSpPr>
          <p:cNvPr id="696" name="Google Shape;696;p5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97" name="Google Shape;697;p57"/>
          <p:cNvSpPr txBox="1"/>
          <p:nvPr/>
        </p:nvSpPr>
        <p:spPr>
          <a:xfrm>
            <a:off x="533400" y="1767647"/>
            <a:ext cx="8001000" cy="3093154"/>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400" b="1" dirty="0">
                <a:latin typeface="Calibri" panose="020F0502020204030204" pitchFamily="34" charset="0"/>
                <a:cs typeface="Calibri" panose="020F0502020204030204" pitchFamily="34" charset="0"/>
              </a:rPr>
              <a:t>Des erreurs sont-elles déjà survenues dans votre discipline?</a:t>
            </a:r>
            <a:endParaRPr lang="en-CA" altLang="en-US" sz="2400" dirty="0">
              <a:latin typeface="Calibri" panose="020F0502020204030204" pitchFamily="34" charset="0"/>
              <a:cs typeface="Calibri" panose="020F0502020204030204" pitchFamily="34" charset="0"/>
            </a:endParaRPr>
          </a:p>
          <a:p>
            <a:pPr marL="0" indent="0">
              <a:buFontTx/>
              <a:buNone/>
            </a:pP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Oui. Nous ne prétendons pas avoir un taux d’erreur nul. </a:t>
            </a:r>
          </a:p>
          <a:p>
            <a:pPr marL="0" indent="0">
              <a:buFontTx/>
              <a:buNone/>
            </a:pP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Selon une étude parue dans </a:t>
            </a:r>
            <a:r>
              <a:rPr lang="fr-CA" altLang="en-US" sz="2400" i="1" dirty="0" err="1">
                <a:latin typeface="Calibri" panose="020F0502020204030204" pitchFamily="34" charset="0"/>
                <a:cs typeface="Calibri" panose="020F0502020204030204" pitchFamily="34" charset="0"/>
              </a:rPr>
              <a:t>Proceedings</a:t>
            </a:r>
            <a:r>
              <a:rPr lang="fr-CA" altLang="en-US" sz="2400" i="1" dirty="0">
                <a:latin typeface="Calibri" panose="020F0502020204030204" pitchFamily="34" charset="0"/>
                <a:cs typeface="Calibri" panose="020F0502020204030204" pitchFamily="34" charset="0"/>
              </a:rPr>
              <a:t> of the National </a:t>
            </a:r>
            <a:r>
              <a:rPr lang="fr-CA" altLang="en-US" sz="2400" i="1" dirty="0" err="1">
                <a:latin typeface="Calibri" panose="020F0502020204030204" pitchFamily="34" charset="0"/>
                <a:cs typeface="Calibri" panose="020F0502020204030204" pitchFamily="34" charset="0"/>
              </a:rPr>
              <a:t>Academy</a:t>
            </a:r>
            <a:r>
              <a:rPr lang="fr-CA" altLang="en-US" sz="2400" i="1" dirty="0">
                <a:latin typeface="Calibri" panose="020F0502020204030204" pitchFamily="34" charset="0"/>
                <a:cs typeface="Calibri" panose="020F0502020204030204" pitchFamily="34" charset="0"/>
              </a:rPr>
              <a:t> of Sciences</a:t>
            </a:r>
            <a:r>
              <a:rPr lang="fr-CA" altLang="en-US" sz="2400" dirty="0">
                <a:latin typeface="Calibri" panose="020F0502020204030204" pitchFamily="34" charset="0"/>
                <a:cs typeface="Calibri" panose="020F0502020204030204" pitchFamily="34" charset="0"/>
              </a:rPr>
              <a:t> qui a été réalisée avec la participation </a:t>
            </a:r>
            <a:r>
              <a:rPr lang="fr-CA" altLang="en-US" sz="2400" dirty="0" smtClean="0">
                <a:latin typeface="Calibri" panose="020F0502020204030204" pitchFamily="34" charset="0"/>
                <a:cs typeface="Calibri" panose="020F0502020204030204" pitchFamily="34" charset="0"/>
              </a:rPr>
              <a:t>d’experts en empreinte majoritairement </a:t>
            </a:r>
            <a:r>
              <a:rPr lang="fr-CA" altLang="en-US" sz="2400" dirty="0">
                <a:latin typeface="Calibri" panose="020F0502020204030204" pitchFamily="34" charset="0"/>
                <a:cs typeface="Calibri" panose="020F0502020204030204" pitchFamily="34" charset="0"/>
              </a:rPr>
              <a:t>de nationalité américaine, les taux d’erreur s’établissent comme suit :</a:t>
            </a:r>
          </a:p>
          <a:p>
            <a:pPr marL="0" indent="0">
              <a:buFontTx/>
              <a:buNone/>
            </a:pP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	Taux de faux positifs : 0,1 % </a:t>
            </a:r>
            <a:r>
              <a:rPr lang="fr-CA" altLang="en-US" sz="2400" u="sng" dirty="0">
                <a:latin typeface="Calibri" panose="020F0502020204030204" pitchFamily="34" charset="0"/>
                <a:cs typeface="Calibri" panose="020F0502020204030204" pitchFamily="34" charset="0"/>
              </a:rPr>
              <a:t>sans vérification</a:t>
            </a:r>
            <a:r>
              <a:rPr lang="fr-CA" altLang="en-US" sz="2400" dirty="0">
                <a:latin typeface="Calibri" panose="020F0502020204030204" pitchFamily="34" charset="0"/>
                <a:cs typeface="Calibri" panose="020F0502020204030204" pitchFamily="34" charset="0"/>
              </a:rPr>
              <a:t>.</a:t>
            </a:r>
            <a:endParaRPr lang="en-CA" altLang="en-US" sz="2400" dirty="0">
              <a:latin typeface="Calibri" panose="020F0502020204030204" pitchFamily="34" charset="0"/>
              <a:cs typeface="Calibri" panose="020F0502020204030204" pitchFamily="34" charset="0"/>
            </a:endParaRPr>
          </a:p>
          <a:p>
            <a:pPr marL="0" indent="0">
              <a:buFontTx/>
              <a:buNone/>
            </a:pPr>
            <a:r>
              <a:rPr lang="fr-CA" altLang="en-US" sz="2400" dirty="0">
                <a:latin typeface="Calibri" panose="020F0502020204030204" pitchFamily="34" charset="0"/>
                <a:cs typeface="Calibri" panose="020F0502020204030204" pitchFamily="34" charset="0"/>
              </a:rPr>
              <a:t>	Taux de faux négatifs : 7,5 % </a:t>
            </a:r>
            <a:r>
              <a:rPr lang="fr-CA" altLang="en-US" sz="2400" u="sng" dirty="0">
                <a:latin typeface="Calibri" panose="020F0502020204030204" pitchFamily="34" charset="0"/>
                <a:cs typeface="Calibri" panose="020F0502020204030204" pitchFamily="34" charset="0"/>
              </a:rPr>
              <a:t>sans vérification</a:t>
            </a:r>
            <a:r>
              <a:rPr lang="fr-CA" altLang="en-US" sz="2400" dirty="0" smtClean="0">
                <a:latin typeface="Calibri" panose="020F0502020204030204" pitchFamily="34" charset="0"/>
                <a:cs typeface="Calibri" panose="020F0502020204030204" pitchFamily="34" charset="0"/>
              </a:rPr>
              <a:t>.</a:t>
            </a:r>
            <a:endParaRPr lang="en-CA" altLang="en-US" sz="2400" dirty="0">
              <a:latin typeface="Calibri" panose="020F0502020204030204" pitchFamily="34" charset="0"/>
              <a:cs typeface="Calibri" panose="020F0502020204030204" pitchFamily="34" charset="0"/>
            </a:endParaRPr>
          </a:p>
        </p:txBody>
      </p:sp>
      <p:sp>
        <p:nvSpPr>
          <p:cNvPr id="698" name="Google Shape;698;p57"/>
          <p:cNvSpPr txBox="1"/>
          <p:nvPr/>
        </p:nvSpPr>
        <p:spPr>
          <a:xfrm>
            <a:off x="1382683" y="6642556"/>
            <a:ext cx="7685117"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dirty="0" err="1">
                <a:solidFill>
                  <a:schemeClr val="dk1"/>
                </a:solidFill>
                <a:latin typeface="Calibri"/>
                <a:ea typeface="Calibri"/>
                <a:cs typeface="Calibri"/>
                <a:sym typeface="Calibri"/>
              </a:rPr>
              <a:t>Ulery</a:t>
            </a:r>
            <a:r>
              <a:rPr lang="en-CA" sz="800" dirty="0">
                <a:solidFill>
                  <a:schemeClr val="dk1"/>
                </a:solidFill>
                <a:latin typeface="Calibri"/>
                <a:ea typeface="Calibri"/>
                <a:cs typeface="Calibri"/>
                <a:sym typeface="Calibri"/>
              </a:rPr>
              <a:t> BT, Hicklin RA, </a:t>
            </a:r>
            <a:r>
              <a:rPr lang="en-CA" sz="800" dirty="0" err="1">
                <a:solidFill>
                  <a:schemeClr val="dk1"/>
                </a:solidFill>
                <a:latin typeface="Calibri"/>
                <a:ea typeface="Calibri"/>
                <a:cs typeface="Calibri"/>
                <a:sym typeface="Calibri"/>
              </a:rPr>
              <a:t>Buscaglia</a:t>
            </a:r>
            <a:r>
              <a:rPr lang="en-CA" sz="800" dirty="0">
                <a:solidFill>
                  <a:schemeClr val="dk1"/>
                </a:solidFill>
                <a:latin typeface="Calibri"/>
                <a:ea typeface="Calibri"/>
                <a:cs typeface="Calibri"/>
                <a:sym typeface="Calibri"/>
              </a:rPr>
              <a:t> J, Roberts MA. Accuracy and reliability of forensic latent fingerprint decisions. Proceedings of the National Academy of Sciences. 108(19);2011:7733-8</a:t>
            </a:r>
            <a:endParaRPr sz="800" dirty="0">
              <a:solidFill>
                <a:schemeClr val="dk1"/>
              </a:solidFill>
              <a:latin typeface="Calibri"/>
              <a:ea typeface="Calibri"/>
              <a:cs typeface="Calibri"/>
              <a:sym typeface="Calibri"/>
            </a:endParaRPr>
          </a:p>
        </p:txBody>
      </p:sp>
      <p:sp>
        <p:nvSpPr>
          <p:cNvPr id="8"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52</a:t>
            </a:fld>
            <a:endParaRPr/>
          </a:p>
        </p:txBody>
      </p:sp>
      <p:sp>
        <p:nvSpPr>
          <p:cNvPr id="706" name="Google Shape;706;p5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Foire aux questions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707" name="Google Shape;707;p58"/>
          <p:cNvSpPr txBox="1"/>
          <p:nvPr/>
        </p:nvSpPr>
        <p:spPr>
          <a:xfrm>
            <a:off x="533400" y="1685925"/>
            <a:ext cx="8001000" cy="1320881"/>
          </a:xfrm>
          <a:prstGeom prst="rect">
            <a:avLst/>
          </a:prstGeom>
          <a:noFill/>
          <a:ln>
            <a:noFill/>
          </a:ln>
        </p:spPr>
        <p:txBody>
          <a:bodyPr spcFirstLastPara="1" wrap="square" lIns="91425" tIns="45700" rIns="91425" bIns="45700" anchor="t" anchorCtr="0">
            <a:noAutofit/>
          </a:bodyPr>
          <a:lstStyle/>
          <a:p>
            <a:r>
              <a:rPr lang="fr-CA" altLang="en-US" sz="2400" b="1" dirty="0">
                <a:latin typeface="Calibri" panose="020F0502020204030204" pitchFamily="34" charset="0"/>
                <a:cs typeface="Calibri" panose="020F0502020204030204" pitchFamily="34" charset="0"/>
              </a:rPr>
              <a:t>Avez-vous connaissance d’erreurs ayant soulevé la controverse</a:t>
            </a:r>
            <a:r>
              <a:rPr lang="fr-CA" altLang="en-US" sz="2400" b="1" dirty="0" smtClean="0">
                <a:latin typeface="Calibri" panose="020F0502020204030204" pitchFamily="34" charset="0"/>
                <a:cs typeface="Calibri" panose="020F0502020204030204" pitchFamily="34" charset="0"/>
              </a:rPr>
              <a:t>?</a:t>
            </a:r>
          </a:p>
          <a:p>
            <a:endParaRPr sz="1000" b="1"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CA" sz="2400" dirty="0" smtClean="0">
                <a:solidFill>
                  <a:schemeClr val="dk1"/>
                </a:solidFill>
                <a:latin typeface="Calibri" panose="020F0502020204030204" pitchFamily="34" charset="0"/>
                <a:ea typeface="Calibri"/>
                <a:cs typeface="Calibri" panose="020F0502020204030204" pitchFamily="34" charset="0"/>
                <a:sym typeface="Calibri"/>
              </a:rPr>
              <a:t>Oui.</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708" name="Google Shape;708;p58"/>
          <p:cNvPicPr preferRelativeResize="0"/>
          <p:nvPr/>
        </p:nvPicPr>
        <p:blipFill rotWithShape="1">
          <a:blip r:embed="rId3">
            <a:alphaModFix/>
          </a:blip>
          <a:srcRect/>
          <a:stretch/>
        </p:blipFill>
        <p:spPr>
          <a:xfrm>
            <a:off x="6019800" y="2971800"/>
            <a:ext cx="2036806" cy="2598684"/>
          </a:xfrm>
          <a:prstGeom prst="rect">
            <a:avLst/>
          </a:prstGeom>
          <a:noFill/>
          <a:ln>
            <a:noFill/>
          </a:ln>
        </p:spPr>
      </p:pic>
      <p:pic>
        <p:nvPicPr>
          <p:cNvPr id="710" name="Google Shape;710;p58"/>
          <p:cNvPicPr preferRelativeResize="0"/>
          <p:nvPr/>
        </p:nvPicPr>
        <p:blipFill rotWithShape="1">
          <a:blip r:embed="rId4">
            <a:alphaModFix/>
          </a:blip>
          <a:srcRect l="2920" t="2492" r="2888" b="2797"/>
          <a:stretch/>
        </p:blipFill>
        <p:spPr>
          <a:xfrm>
            <a:off x="1295400" y="2971800"/>
            <a:ext cx="3925251" cy="2596055"/>
          </a:xfrm>
          <a:prstGeom prst="rect">
            <a:avLst/>
          </a:prstGeom>
          <a:noFill/>
          <a:ln>
            <a:noFill/>
          </a:ln>
        </p:spPr>
      </p:pic>
      <p:sp>
        <p:nvSpPr>
          <p:cNvPr id="10"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lvl="0" algn="ctr">
              <a:buClr>
                <a:schemeClr val="dk1"/>
              </a:buClr>
              <a:buSzPts val="4400"/>
            </a:pPr>
            <a:r>
              <a:rPr lang="en-CA" sz="44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4400" dirty="0" err="1" smtClean="0">
                <a:latin typeface="Calibri" panose="020F0502020204030204" pitchFamily="34" charset="0"/>
                <a:cs typeface="Calibri" panose="020F0502020204030204" pitchFamily="34" charset="0"/>
              </a:rPr>
              <a:t>ête</a:t>
            </a:r>
            <a:r>
              <a:rPr lang="fr-CA" altLang="en-US" sz="4400" dirty="0" smtClean="0">
                <a:latin typeface="Calibri" panose="020F0502020204030204" pitchFamily="34" charset="0"/>
                <a:cs typeface="Calibri" panose="020F0502020204030204" pitchFamily="34" charset="0"/>
              </a:rPr>
              <a:t> du Service de </a:t>
            </a:r>
            <a:r>
              <a:rPr lang="en-CA" sz="44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Pour ajouter un </a:t>
            </a:r>
            <a:r>
              <a:rPr lang="en-CA" sz="1100" b="0" i="0" u="none" strike="noStrike" cap="none" dirty="0" err="1" smtClean="0">
                <a:solidFill>
                  <a:schemeClr val="dk1"/>
                </a:solidFill>
                <a:latin typeface="Calibri" panose="020F0502020204030204" pitchFamily="34" charset="0"/>
                <a:ea typeface="Calibri"/>
                <a:cs typeface="Calibri" panose="020F0502020204030204" pitchFamily="34" charset="0"/>
                <a:sym typeface="Calibri"/>
              </a:rPr>
              <a:t>en</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t>
            </a:r>
            <a:r>
              <a:rPr lang="fr-CA" altLang="en-US" sz="1100" dirty="0" err="1" smtClean="0">
                <a:latin typeface="Calibri" panose="020F0502020204030204" pitchFamily="34" charset="0"/>
                <a:cs typeface="Calibri" panose="020F0502020204030204" pitchFamily="34" charset="0"/>
              </a:rPr>
              <a:t>ête</a:t>
            </a:r>
            <a:r>
              <a:rPr lang="fr-CA" altLang="en-US" sz="1100" dirty="0" smtClean="0">
                <a:latin typeface="Calibri" panose="020F0502020204030204" pitchFamily="34" charset="0"/>
                <a:cs typeface="Calibri" panose="020F0502020204030204" pitchFamily="34" charset="0"/>
              </a:rPr>
              <a:t> </a:t>
            </a:r>
            <a:r>
              <a:rPr lang="fr-CA" altLang="en-US" sz="1100" dirty="0">
                <a:latin typeface="Calibri" panose="020F0502020204030204" pitchFamily="34" charset="0"/>
                <a:cs typeface="Calibri" panose="020F0502020204030204" pitchFamily="34" charset="0"/>
              </a:rPr>
              <a:t>à </a:t>
            </a:r>
            <a:r>
              <a:rPr lang="fr-CA" altLang="en-US" sz="1100" dirty="0" smtClean="0">
                <a:latin typeface="Calibri" panose="020F0502020204030204" pitchFamily="34" charset="0"/>
                <a:cs typeface="Calibri" panose="020F0502020204030204" pitchFamily="34" charset="0"/>
              </a:rPr>
              <a:t>toutes les diapositives</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Allez </a:t>
            </a:r>
            <a:r>
              <a:rPr lang="fr-CA" altLang="en-US" sz="1100" dirty="0" smtClean="0">
                <a:latin typeface="Calibri" panose="020F0502020204030204" pitchFamily="34" charset="0"/>
                <a:cs typeface="Calibri" panose="020F0502020204030204" pitchFamily="34" charset="0"/>
              </a:rPr>
              <a:t>à l</a:t>
            </a:r>
            <a:r>
              <a:rPr lang="en-CA" altLang="en-US" sz="1100" dirty="0" smtClean="0">
                <a:latin typeface="Calibri" panose="020F0502020204030204" pitchFamily="34" charset="0"/>
                <a:cs typeface="Calibri" panose="020F0502020204030204" pitchFamily="34" charset="0"/>
              </a:rPr>
              <a:t>’o</a:t>
            </a:r>
            <a:r>
              <a:rPr lang="fr-CA" altLang="en-US" sz="1100" dirty="0" err="1" smtClean="0">
                <a:latin typeface="Calibri" panose="020F0502020204030204" pitchFamily="34" charset="0"/>
                <a:cs typeface="Calibri" panose="020F0502020204030204" pitchFamily="34" charset="0"/>
              </a:rPr>
              <a:t>nglet</a:t>
            </a:r>
            <a:r>
              <a:rPr lang="fr-CA" altLang="en-US" sz="1100" dirty="0" smtClean="0">
                <a:latin typeface="Calibri" panose="020F0502020204030204" pitchFamily="34" charset="0"/>
                <a:cs typeface="Calibri" panose="020F0502020204030204" pitchFamily="34" charset="0"/>
              </a:rPr>
              <a:t> « </a:t>
            </a:r>
            <a:r>
              <a:rPr lang="en-CA" sz="1100" dirty="0" smtClean="0">
                <a:latin typeface="Calibri" panose="020F0502020204030204" pitchFamily="34" charset="0"/>
                <a:cs typeface="Calibri" panose="020F0502020204030204" pitchFamily="34" charset="0"/>
              </a:rPr>
              <a:t>VIEW </a:t>
            </a:r>
            <a:r>
              <a:rPr lang="fr-FR" sz="1100" kern="1200" dirty="0" smtClean="0">
                <a:solidFill>
                  <a:schemeClr val="dk1"/>
                </a:solidFill>
                <a:latin typeface="Calibri" panose="020F0502020204030204" pitchFamily="34" charset="0"/>
                <a:cs typeface="Calibri" panose="020F0502020204030204" pitchFamily="34" charset="0"/>
              </a:rPr>
              <a:t>»  </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sélectionner </a:t>
            </a:r>
            <a:r>
              <a:rPr lang="fr-CA" altLang="en-US" sz="1100" dirty="0">
                <a:latin typeface="Calibri" panose="020F0502020204030204" pitchFamily="34" charset="0"/>
                <a:cs typeface="Calibri" panose="020F0502020204030204" pitchFamily="34" charset="0"/>
              </a:rPr>
              <a:t>l</a:t>
            </a:r>
            <a:r>
              <a:rPr lang="en-CA" altLang="en-US" sz="1100" dirty="0">
                <a:latin typeface="Calibri" panose="020F0502020204030204" pitchFamily="34" charset="0"/>
                <a:cs typeface="Calibri" panose="020F0502020204030204" pitchFamily="34" charset="0"/>
              </a:rPr>
              <a:t>’o</a:t>
            </a:r>
            <a:r>
              <a:rPr lang="fr-CA" altLang="en-US" sz="1100" dirty="0" err="1">
                <a:latin typeface="Calibri" panose="020F0502020204030204" pitchFamily="34" charset="0"/>
                <a:cs typeface="Calibri" panose="020F0502020204030204" pitchFamily="34" charset="0"/>
              </a:rPr>
              <a:t>nglet</a:t>
            </a:r>
            <a:r>
              <a:rPr lang="fr-CA" altLang="en-US" sz="1100" dirty="0">
                <a:latin typeface="Calibri" panose="020F0502020204030204" pitchFamily="34" charset="0"/>
                <a:cs typeface="Calibri" panose="020F0502020204030204" pitchFamily="34" charset="0"/>
              </a:rPr>
              <a:t> </a:t>
            </a:r>
            <a:r>
              <a:rPr lang="fr-FR" sz="1100" kern="1200" dirty="0" smtClean="0">
                <a:solidFill>
                  <a:schemeClr val="dk1"/>
                </a:solidFill>
                <a:latin typeface="Calibri" panose="020F0502020204030204" pitchFamily="34" charset="0"/>
                <a:cs typeface="Calibri" panose="020F0502020204030204" pitchFamily="34" charset="0"/>
              </a:rPr>
              <a:t>« </a:t>
            </a:r>
            <a:r>
              <a:rPr lang="en-CA" sz="1100" dirty="0" smtClean="0">
                <a:solidFill>
                  <a:schemeClr val="dk1"/>
                </a:solidFill>
                <a:latin typeface="Calibri" panose="020F0502020204030204" pitchFamily="34" charset="0"/>
                <a:ea typeface="Calibri"/>
                <a:cs typeface="Calibri" panose="020F0502020204030204" pitchFamily="34" charset="0"/>
                <a:sym typeface="Calibri"/>
              </a:rPr>
              <a:t>SLIDE </a:t>
            </a:r>
            <a:r>
              <a:rPr lang="en-CA" sz="1100" dirty="0">
                <a:solidFill>
                  <a:schemeClr val="dk1"/>
                </a:solidFill>
                <a:latin typeface="Calibri" panose="020F0502020204030204" pitchFamily="34" charset="0"/>
                <a:ea typeface="Calibri"/>
                <a:cs typeface="Calibri" panose="020F0502020204030204" pitchFamily="34" charset="0"/>
                <a:sym typeface="Calibri"/>
              </a:rPr>
              <a:t>MASTER</a:t>
            </a:r>
            <a:r>
              <a:rPr lang="en-CA" sz="1100" dirty="0" smtClean="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en-CA" sz="11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 – Ensuite remplacer cette boite </a:t>
            </a:r>
            <a:r>
              <a:rPr lang="fr-FR" sz="1100" dirty="0">
                <a:solidFill>
                  <a:schemeClr val="dk1"/>
                </a:solidFill>
                <a:latin typeface="Calibri" panose="020F0502020204030204" pitchFamily="34" charset="0"/>
                <a:ea typeface="Calibri"/>
                <a:cs typeface="Calibri" panose="020F0502020204030204" pitchFamily="34" charset="0"/>
                <a:sym typeface="Calibri"/>
              </a:rPr>
              <a:t>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latin typeface="Calibri" panose="020F0502020204030204" pitchFamily="34" charset="0"/>
              <a:cs typeface="Calibri" panose="020F0502020204030204" pitchFamily="34" charset="0"/>
            </a:endParaRPr>
          </a:p>
        </p:txBody>
      </p:sp>
      <p:sp>
        <p:nvSpPr>
          <p:cNvPr id="12" name="TextBox 9"/>
          <p:cNvSpPr txBox="1">
            <a:spLocks noChangeArrowheads="1"/>
          </p:cNvSpPr>
          <p:nvPr/>
        </p:nvSpPr>
        <p:spPr bwMode="auto">
          <a:xfrm>
            <a:off x="5768975" y="5570484"/>
            <a:ext cx="314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CA" altLang="en-US" dirty="0"/>
              <a:t>Attentat à la bombe à Madrid</a:t>
            </a:r>
            <a:endParaRPr lang="en-CA" altLang="en-US" dirty="0"/>
          </a:p>
        </p:txBody>
      </p:sp>
      <p:sp>
        <p:nvSpPr>
          <p:cNvPr id="13" name="TextBox 11"/>
          <p:cNvSpPr txBox="1">
            <a:spLocks noChangeArrowheads="1"/>
          </p:cNvSpPr>
          <p:nvPr/>
        </p:nvSpPr>
        <p:spPr bwMode="auto">
          <a:xfrm>
            <a:off x="1759426" y="5567855"/>
            <a:ext cx="386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CA" altLang="en-US" dirty="0" err="1"/>
              <a:t>Criminal</a:t>
            </a:r>
            <a:r>
              <a:rPr lang="fr-CA" altLang="en-US" dirty="0"/>
              <a:t> Records Office de l’Écosse</a:t>
            </a:r>
            <a:endParaRPr lang="en-CA"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8" name="Google Shape;718;p5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53</a:t>
            </a:fld>
            <a:endParaRPr/>
          </a:p>
        </p:txBody>
      </p:sp>
      <p:sp>
        <p:nvSpPr>
          <p:cNvPr id="719" name="Google Shape;719;p59"/>
          <p:cNvSpPr txBox="1"/>
          <p:nvPr/>
        </p:nvSpPr>
        <p:spPr>
          <a:xfrm>
            <a:off x="533400" y="1828800"/>
            <a:ext cx="8153400" cy="3477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dirty="0" smtClean="0">
                <a:solidFill>
                  <a:schemeClr val="dk1"/>
                </a:solidFill>
                <a:latin typeface="Calibri"/>
                <a:ea typeface="Calibri"/>
                <a:cs typeface="Calibri"/>
                <a:sym typeface="Calibri"/>
              </a:rPr>
              <a:t>Une certification en empreintes digitales est offerte via l’International </a:t>
            </a:r>
            <a:r>
              <a:rPr lang="en-CA" sz="2000" dirty="0">
                <a:solidFill>
                  <a:schemeClr val="dk1"/>
                </a:solidFill>
                <a:latin typeface="Calibri"/>
                <a:ea typeface="Calibri"/>
                <a:cs typeface="Calibri"/>
                <a:sym typeface="Calibri"/>
              </a:rPr>
              <a:t>Association for Identification (IAI) </a:t>
            </a:r>
            <a:r>
              <a:rPr lang="en-CA" sz="2000" dirty="0" smtClean="0">
                <a:solidFill>
                  <a:schemeClr val="dk1"/>
                </a:solidFill>
                <a:latin typeface="Calibri"/>
                <a:ea typeface="Calibri"/>
                <a:cs typeface="Calibri"/>
                <a:sym typeface="Calibri"/>
              </a:rPr>
              <a:t>et la GRC.</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dirty="0" smtClean="0">
                <a:solidFill>
                  <a:schemeClr val="dk1"/>
                </a:solidFill>
                <a:latin typeface="Calibri"/>
                <a:ea typeface="Calibri"/>
                <a:cs typeface="Calibri"/>
                <a:sym typeface="Calibri"/>
              </a:rPr>
              <a:t>Le candidat ayant réussi le processus est certifié pour une période de 5 ans.</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lvl="0"/>
            <a:r>
              <a:rPr lang="en-CA" sz="2000" dirty="0" smtClean="0">
                <a:solidFill>
                  <a:schemeClr val="dk1"/>
                </a:solidFill>
                <a:latin typeface="Calibri"/>
                <a:ea typeface="Calibri"/>
                <a:cs typeface="Calibri"/>
                <a:sym typeface="Calibri"/>
              </a:rPr>
              <a:t>Pour </a:t>
            </a:r>
            <a:r>
              <a:rPr lang="en-CA" sz="2000" dirty="0">
                <a:solidFill>
                  <a:schemeClr val="dk1"/>
                </a:solidFill>
                <a:latin typeface="Calibri"/>
                <a:ea typeface="Calibri"/>
                <a:cs typeface="Calibri"/>
                <a:sym typeface="Calibri"/>
              </a:rPr>
              <a:t>les </a:t>
            </a:r>
            <a:r>
              <a:rPr lang="en-CA" sz="2000" i="1" dirty="0">
                <a:solidFill>
                  <a:schemeClr val="dk1"/>
                </a:solidFill>
                <a:latin typeface="Calibri"/>
                <a:ea typeface="Calibri"/>
                <a:cs typeface="Calibri"/>
                <a:sym typeface="Calibri"/>
              </a:rPr>
              <a:t>Forensic Investigators </a:t>
            </a:r>
            <a:r>
              <a:rPr lang="en-CA" sz="2000" dirty="0" smtClean="0">
                <a:solidFill>
                  <a:schemeClr val="dk1"/>
                </a:solidFill>
                <a:latin typeface="Calibri"/>
                <a:ea typeface="Calibri"/>
                <a:cs typeface="Calibri"/>
                <a:sym typeface="Calibri"/>
              </a:rPr>
              <a:t>de la province de l’Ontario, ceux-ci doivent renouveler leur</a:t>
            </a:r>
            <a:r>
              <a:rPr lang="en-CA" sz="2000" i="1" dirty="0" smtClean="0">
                <a:solidFill>
                  <a:schemeClr val="dk1"/>
                </a:solidFill>
                <a:latin typeface="Calibri"/>
                <a:ea typeface="Calibri"/>
                <a:cs typeface="Calibri"/>
                <a:sym typeface="Calibri"/>
              </a:rPr>
              <a:t> </a:t>
            </a:r>
            <a:r>
              <a:rPr lang="en-CA" sz="2000" dirty="0">
                <a:solidFill>
                  <a:schemeClr val="dk1"/>
                </a:solidFill>
                <a:latin typeface="Calibri"/>
                <a:ea typeface="Calibri"/>
                <a:cs typeface="Calibri"/>
                <a:sym typeface="Calibri"/>
              </a:rPr>
              <a:t>certification </a:t>
            </a:r>
            <a:r>
              <a:rPr lang="en-CA" sz="2000" dirty="0" smtClean="0">
                <a:solidFill>
                  <a:schemeClr val="dk1"/>
                </a:solidFill>
                <a:latin typeface="Calibri"/>
                <a:ea typeface="Calibri"/>
                <a:cs typeface="Calibri"/>
                <a:sym typeface="Calibri"/>
              </a:rPr>
              <a:t>aux 3 ans via le Coll</a:t>
            </a:r>
            <a:r>
              <a:rPr lang="fr-CA" altLang="en-US" sz="2000" dirty="0">
                <a:latin typeface="Calibri" panose="020F0502020204030204" pitchFamily="34" charset="0"/>
                <a:cs typeface="Calibri" panose="020F0502020204030204" pitchFamily="34" charset="0"/>
              </a:rPr>
              <a:t>è</a:t>
            </a:r>
            <a:r>
              <a:rPr lang="en-CA" sz="2000" dirty="0" smtClean="0">
                <a:solidFill>
                  <a:schemeClr val="dk1"/>
                </a:solidFill>
                <a:latin typeface="Calibri"/>
                <a:ea typeface="Calibri"/>
                <a:cs typeface="Calibri"/>
                <a:sym typeface="Calibri"/>
              </a:rPr>
              <a:t>ge de Police de l’Ontario.</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lvl="0"/>
            <a:r>
              <a:rPr lang="en-CA" sz="2000" dirty="0" smtClean="0">
                <a:solidFill>
                  <a:schemeClr val="dk1"/>
                </a:solidFill>
                <a:latin typeface="Calibri"/>
                <a:ea typeface="Calibri"/>
                <a:cs typeface="Calibri"/>
                <a:sym typeface="Calibri"/>
              </a:rPr>
              <a:t>La certification n’est pas obligatoire, </a:t>
            </a:r>
            <a:r>
              <a:rPr lang="fr-CA" altLang="en-US" sz="2000" dirty="0" smtClean="0">
                <a:latin typeface="Calibri" panose="020F0502020204030204" pitchFamily="34" charset="0"/>
                <a:cs typeface="Calibri" panose="020F0502020204030204" pitchFamily="34" charset="0"/>
              </a:rPr>
              <a:t>à l’exception de la</a:t>
            </a:r>
            <a:r>
              <a:rPr lang="en-CA" sz="2000" dirty="0" smtClean="0">
                <a:solidFill>
                  <a:schemeClr val="dk1"/>
                </a:solidFill>
                <a:latin typeface="Calibri"/>
                <a:ea typeface="Calibri"/>
                <a:cs typeface="Calibri"/>
                <a:sym typeface="Calibri"/>
              </a:rPr>
              <a:t> GRC et des services basés en Ontario.</a:t>
            </a:r>
            <a:endParaRPr sz="2000" b="1" dirty="0">
              <a:solidFill>
                <a:schemeClr val="dk1"/>
              </a:solidFill>
              <a:latin typeface="Calibri"/>
              <a:ea typeface="Calibri"/>
              <a:cs typeface="Calibri"/>
              <a:sym typeface="Calibri"/>
            </a:endParaRPr>
          </a:p>
        </p:txBody>
      </p:sp>
      <p:sp>
        <p:nvSpPr>
          <p:cNvPr id="720" name="Google Shape;720;p59"/>
          <p:cNvSpPr txBox="1"/>
          <p:nvPr/>
        </p:nvSpPr>
        <p:spPr>
          <a:xfrm>
            <a:off x="381000" y="1112837"/>
            <a:ext cx="8229600" cy="715963"/>
          </a:xfrm>
          <a:prstGeom prst="rect">
            <a:avLst/>
          </a:prstGeom>
          <a:noFill/>
          <a:ln>
            <a:noFill/>
          </a:ln>
        </p:spPr>
        <p:txBody>
          <a:bodyPr spcFirstLastPara="1" wrap="square" lIns="91425" tIns="45700" rIns="91425" bIns="45700" anchor="t" anchorCtr="0">
            <a:noAutofit/>
          </a:bodyPr>
          <a:lstStyle/>
          <a:p>
            <a:pPr lvl="0">
              <a:spcBef>
                <a:spcPts val="400"/>
              </a:spcBef>
              <a:buClr>
                <a:schemeClr val="dk1"/>
              </a:buClr>
              <a:buSzPts val="2000"/>
            </a:pPr>
            <a:r>
              <a:rPr lang="fr-CA" altLang="en-US" sz="3200" dirty="0">
                <a:solidFill>
                  <a:srgbClr val="0000FF"/>
                </a:solidFill>
                <a:latin typeface="Calibri" panose="020F0502020204030204" pitchFamily="34" charset="0"/>
                <a:cs typeface="Calibri" panose="020F0502020204030204" pitchFamily="34" charset="0"/>
              </a:rPr>
              <a:t>Reconnaissance professionnelle</a:t>
            </a:r>
            <a:endParaRPr sz="32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7"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6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54</a:t>
            </a:fld>
            <a:endParaRPr/>
          </a:p>
        </p:txBody>
      </p:sp>
      <p:sp>
        <p:nvSpPr>
          <p:cNvPr id="728" name="Google Shape;728;p60"/>
          <p:cNvSpPr txBox="1"/>
          <p:nvPr/>
        </p:nvSpPr>
        <p:spPr>
          <a:xfrm>
            <a:off x="533400" y="1622662"/>
            <a:ext cx="8429625" cy="3323987"/>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dirty="0">
                <a:latin typeface="Calibri" panose="020F0502020204030204" pitchFamily="34" charset="0"/>
                <a:cs typeface="Calibri" panose="020F0502020204030204" pitchFamily="34" charset="0"/>
              </a:rPr>
              <a:t>Les organisations professionnelles les plus importantes et les mieux connues auxquelles les </a:t>
            </a:r>
            <a:r>
              <a:rPr lang="fr-CA" altLang="en-US" sz="2000" dirty="0" smtClean="0">
                <a:latin typeface="Calibri" panose="020F0502020204030204" pitchFamily="34" charset="0"/>
                <a:cs typeface="Calibri" panose="020F0502020204030204" pitchFamily="34" charset="0"/>
              </a:rPr>
              <a:t>experts </a:t>
            </a:r>
            <a:r>
              <a:rPr lang="fr-CA" altLang="en-US" sz="2000" dirty="0">
                <a:latin typeface="Calibri" panose="020F0502020204030204" pitchFamily="34" charset="0"/>
                <a:cs typeface="Calibri" panose="020F0502020204030204" pitchFamily="34" charset="0"/>
              </a:rPr>
              <a:t>peuvent adhérer sont </a:t>
            </a:r>
            <a:r>
              <a:rPr lang="fr-CA" altLang="en-US" sz="2000" dirty="0" smtClean="0">
                <a:latin typeface="Calibri" panose="020F0502020204030204" pitchFamily="34" charset="0"/>
                <a:cs typeface="Calibri" panose="020F0502020204030204" pitchFamily="34" charset="0"/>
              </a:rPr>
              <a:t>:</a:t>
            </a:r>
          </a:p>
          <a:p>
            <a:pPr marL="0" indent="0">
              <a:buFontTx/>
              <a:buNone/>
            </a:pPr>
            <a:endParaRPr lang="fr-CA" alt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dirty="0" smtClean="0">
                <a:latin typeface="Calibri" panose="020F0502020204030204" pitchFamily="34" charset="0"/>
                <a:cs typeface="Calibri" panose="020F0502020204030204" pitchFamily="34" charset="0"/>
              </a:rPr>
              <a:t>la </a:t>
            </a:r>
            <a:r>
              <a:rPr lang="fr-CA" altLang="en-US" sz="2000" dirty="0">
                <a:latin typeface="Calibri" panose="020F0502020204030204" pitchFamily="34" charset="0"/>
                <a:cs typeface="Calibri" panose="020F0502020204030204" pitchFamily="34" charset="0"/>
              </a:rPr>
              <a:t>Société </a:t>
            </a:r>
            <a:r>
              <a:rPr lang="fr-CA" altLang="en-US" sz="2000" dirty="0" smtClean="0">
                <a:latin typeface="Calibri" panose="020F0502020204030204" pitchFamily="34" charset="0"/>
                <a:cs typeface="Calibri" panose="020F0502020204030204" pitchFamily="34" charset="0"/>
              </a:rPr>
              <a:t>Canadienne </a:t>
            </a:r>
            <a:r>
              <a:rPr lang="fr-CA" altLang="en-US" sz="2000" dirty="0">
                <a:latin typeface="Calibri" panose="020F0502020204030204" pitchFamily="34" charset="0"/>
                <a:cs typeface="Calibri" panose="020F0502020204030204" pitchFamily="34" charset="0"/>
              </a:rPr>
              <a:t>de </a:t>
            </a:r>
            <a:r>
              <a:rPr lang="fr-CA" altLang="en-US" sz="2000" dirty="0" smtClean="0">
                <a:latin typeface="Calibri" panose="020F0502020204030204" pitchFamily="34" charset="0"/>
                <a:cs typeface="Calibri" panose="020F0502020204030204" pitchFamily="34" charset="0"/>
              </a:rPr>
              <a:t>l’Identité </a:t>
            </a:r>
            <a:r>
              <a:rPr lang="fr-CA" altLang="en-US" sz="2000" dirty="0">
                <a:latin typeface="Calibri" panose="020F0502020204030204" pitchFamily="34" charset="0"/>
                <a:cs typeface="Calibri" panose="020F0502020204030204" pitchFamily="34" charset="0"/>
              </a:rPr>
              <a:t>(Canada); </a:t>
            </a:r>
            <a:endParaRPr lang="fr-CA" altLang="en-US" sz="2000" dirty="0" smtClean="0">
              <a:latin typeface="Calibri" panose="020F0502020204030204" pitchFamily="34" charset="0"/>
              <a:cs typeface="Calibri" panose="020F0502020204030204" pitchFamily="34" charset="0"/>
            </a:endParaRPr>
          </a:p>
          <a:p>
            <a:endParaRPr lang="fr-CA" altLang="en-US" sz="20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dirty="0" smtClean="0">
                <a:latin typeface="Calibri" panose="020F0502020204030204" pitchFamily="34" charset="0"/>
                <a:cs typeface="Calibri" panose="020F0502020204030204" pitchFamily="34" charset="0"/>
              </a:rPr>
              <a:t>l’International </a:t>
            </a:r>
            <a:r>
              <a:rPr lang="fr-CA" altLang="en-US" sz="2000" dirty="0">
                <a:latin typeface="Calibri" panose="020F0502020204030204" pitchFamily="34" charset="0"/>
                <a:cs typeface="Calibri" panose="020F0502020204030204" pitchFamily="34" charset="0"/>
              </a:rPr>
              <a:t>Association for Identification (États-Unis); </a:t>
            </a:r>
            <a:endParaRPr lang="fr-CA" altLang="en-US" sz="2000" dirty="0" smtClean="0">
              <a:latin typeface="Calibri" panose="020F0502020204030204" pitchFamily="34" charset="0"/>
              <a:cs typeface="Calibri" panose="020F0502020204030204" pitchFamily="34" charset="0"/>
            </a:endParaRPr>
          </a:p>
          <a:p>
            <a:endParaRPr lang="fr-CA" altLang="en-US" sz="20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dirty="0" smtClean="0">
                <a:latin typeface="Calibri" panose="020F0502020204030204" pitchFamily="34" charset="0"/>
                <a:cs typeface="Calibri" panose="020F0502020204030204" pitchFamily="34" charset="0"/>
              </a:rPr>
              <a:t>la </a:t>
            </a:r>
            <a:r>
              <a:rPr lang="fr-CA" altLang="en-US" sz="2000" dirty="0" err="1">
                <a:latin typeface="Calibri" panose="020F0502020204030204" pitchFamily="34" charset="0"/>
                <a:cs typeface="Calibri" panose="020F0502020204030204" pitchFamily="34" charset="0"/>
              </a:rPr>
              <a:t>Fingerprint</a:t>
            </a:r>
            <a:r>
              <a:rPr lang="fr-CA" altLang="en-US" sz="2000" dirty="0">
                <a:latin typeface="Calibri" panose="020F0502020204030204" pitchFamily="34" charset="0"/>
                <a:cs typeface="Calibri" panose="020F0502020204030204" pitchFamily="34" charset="0"/>
              </a:rPr>
              <a:t> Division de la </a:t>
            </a:r>
            <a:r>
              <a:rPr lang="fr-CA" altLang="en-US" sz="2000" dirty="0" err="1">
                <a:latin typeface="Calibri" panose="020F0502020204030204" pitchFamily="34" charset="0"/>
                <a:cs typeface="Calibri" panose="020F0502020204030204" pitchFamily="34" charset="0"/>
              </a:rPr>
              <a:t>Chartered</a:t>
            </a:r>
            <a:r>
              <a:rPr lang="fr-CA" altLang="en-US" sz="2000" dirty="0">
                <a:latin typeface="Calibri" panose="020F0502020204030204" pitchFamily="34" charset="0"/>
                <a:cs typeface="Calibri" panose="020F0502020204030204" pitchFamily="34" charset="0"/>
              </a:rPr>
              <a:t> Society of Forensic </a:t>
            </a:r>
            <a:r>
              <a:rPr lang="fr-CA" altLang="en-US" sz="2000" dirty="0" smtClean="0">
                <a:latin typeface="Calibri" panose="020F0502020204030204" pitchFamily="34" charset="0"/>
                <a:cs typeface="Calibri" panose="020F0502020204030204" pitchFamily="34" charset="0"/>
              </a:rPr>
              <a:t>Sciences </a:t>
            </a:r>
            <a:r>
              <a:rPr lang="fr-CA" altLang="en-US" sz="2000" dirty="0">
                <a:latin typeface="Calibri" panose="020F0502020204030204" pitchFamily="34" charset="0"/>
                <a:cs typeface="Calibri" panose="020F0502020204030204" pitchFamily="34" charset="0"/>
              </a:rPr>
              <a:t>(Royaume-Uni); </a:t>
            </a:r>
            <a:endParaRPr lang="fr-CA" altLang="en-US" sz="2000" dirty="0" smtClean="0">
              <a:latin typeface="Calibri" panose="020F0502020204030204" pitchFamily="34" charset="0"/>
              <a:cs typeface="Calibri" panose="020F0502020204030204" pitchFamily="34" charset="0"/>
            </a:endParaRPr>
          </a:p>
          <a:p>
            <a:endParaRPr lang="fr-CA" altLang="en-US" sz="20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dirty="0" smtClean="0">
                <a:latin typeface="Calibri" panose="020F0502020204030204" pitchFamily="34" charset="0"/>
                <a:cs typeface="Calibri" panose="020F0502020204030204" pitchFamily="34" charset="0"/>
              </a:rPr>
              <a:t>l’Ontario </a:t>
            </a:r>
            <a:r>
              <a:rPr lang="fr-CA" altLang="en-US" sz="2000" dirty="0">
                <a:latin typeface="Calibri" panose="020F0502020204030204" pitchFamily="34" charset="0"/>
                <a:cs typeface="Calibri" panose="020F0502020204030204" pitchFamily="34" charset="0"/>
              </a:rPr>
              <a:t>Forensic </a:t>
            </a:r>
            <a:r>
              <a:rPr lang="fr-CA" altLang="en-US" sz="2000" dirty="0" err="1">
                <a:latin typeface="Calibri" panose="020F0502020204030204" pitchFamily="34" charset="0"/>
                <a:cs typeface="Calibri" panose="020F0502020204030204" pitchFamily="34" charset="0"/>
              </a:rPr>
              <a:t>Investigators</a:t>
            </a:r>
            <a:r>
              <a:rPr lang="fr-CA" altLang="en-US" sz="2000" dirty="0">
                <a:latin typeface="Calibri" panose="020F0502020204030204" pitchFamily="34" charset="0"/>
                <a:cs typeface="Calibri" panose="020F0502020204030204" pitchFamily="34" charset="0"/>
              </a:rPr>
              <a:t> Association (Ontario</a:t>
            </a:r>
            <a:r>
              <a:rPr lang="fr-CA" altLang="en-US" sz="2000" dirty="0" smtClean="0">
                <a:latin typeface="Calibri" panose="020F0502020204030204" pitchFamily="34" charset="0"/>
                <a:cs typeface="Calibri" panose="020F0502020204030204" pitchFamily="34" charset="0"/>
              </a:rPr>
              <a:t>);</a:t>
            </a:r>
          </a:p>
          <a:p>
            <a:endParaRPr lang="fr-CA" altLang="en-US" sz="200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altLang="en-US" sz="2000" dirty="0" smtClean="0">
                <a:latin typeface="Calibri" panose="020F0502020204030204" pitchFamily="34" charset="0"/>
                <a:cs typeface="Calibri" panose="020F0502020204030204" pitchFamily="34" charset="0"/>
              </a:rPr>
              <a:t>l’Association Québécoise </a:t>
            </a:r>
            <a:r>
              <a:rPr lang="fr-CA" altLang="en-US" sz="2000" dirty="0">
                <a:latin typeface="Calibri" panose="020F0502020204030204" pitchFamily="34" charset="0"/>
                <a:cs typeface="Calibri" panose="020F0502020204030204" pitchFamily="34" charset="0"/>
              </a:rPr>
              <a:t>de </a:t>
            </a:r>
            <a:r>
              <a:rPr lang="fr-CA" altLang="en-US" sz="2000" dirty="0" smtClean="0">
                <a:latin typeface="Calibri" panose="020F0502020204030204" pitchFamily="34" charset="0"/>
                <a:cs typeface="Calibri" panose="020F0502020204030204" pitchFamily="34" charset="0"/>
              </a:rPr>
              <a:t>Criminalistique </a:t>
            </a:r>
            <a:r>
              <a:rPr lang="fr-CA" altLang="en-US" sz="2000" dirty="0">
                <a:latin typeface="Calibri" panose="020F0502020204030204" pitchFamily="34" charset="0"/>
                <a:cs typeface="Calibri" panose="020F0502020204030204" pitchFamily="34" charset="0"/>
              </a:rPr>
              <a:t>(Québec</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sp>
        <p:nvSpPr>
          <p:cNvPr id="729" name="Google Shape;729;p60"/>
          <p:cNvSpPr txBox="1"/>
          <p:nvPr/>
        </p:nvSpPr>
        <p:spPr>
          <a:xfrm>
            <a:off x="381000" y="1112837"/>
            <a:ext cx="8229600" cy="509825"/>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en-CA" sz="3200" dirty="0">
                <a:solidFill>
                  <a:srgbClr val="0000FF"/>
                </a:solidFill>
                <a:latin typeface="Calibri"/>
                <a:ea typeface="Calibri"/>
                <a:cs typeface="Calibri"/>
                <a:sym typeface="Calibri"/>
              </a:rPr>
              <a:t>Affiliations p</a:t>
            </a:r>
            <a:r>
              <a:rPr lang="en-CA" sz="3200" dirty="0" smtClean="0">
                <a:solidFill>
                  <a:srgbClr val="0000FF"/>
                </a:solidFill>
                <a:latin typeface="Calibri"/>
                <a:ea typeface="Calibri"/>
                <a:cs typeface="Calibri"/>
                <a:sym typeface="Calibri"/>
              </a:rPr>
              <a:t>rofessionelles </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7"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6" name="Google Shape;736;p6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55</a:t>
            </a:fld>
            <a:endParaRPr/>
          </a:p>
        </p:txBody>
      </p:sp>
      <p:pic>
        <p:nvPicPr>
          <p:cNvPr id="737" name="Google Shape;737;p61"/>
          <p:cNvPicPr preferRelativeResize="0"/>
          <p:nvPr/>
        </p:nvPicPr>
        <p:blipFill rotWithShape="1">
          <a:blip r:embed="rId3">
            <a:alphaModFix/>
          </a:blip>
          <a:srcRect/>
          <a:stretch/>
        </p:blipFill>
        <p:spPr>
          <a:xfrm>
            <a:off x="381000" y="1066800"/>
            <a:ext cx="4040188" cy="762000"/>
          </a:xfrm>
          <a:prstGeom prst="rect">
            <a:avLst/>
          </a:prstGeom>
          <a:noFill/>
          <a:ln>
            <a:noFill/>
          </a:ln>
        </p:spPr>
      </p:pic>
      <p:sp>
        <p:nvSpPr>
          <p:cNvPr id="738" name="Google Shape;738;p61"/>
          <p:cNvSpPr txBox="1"/>
          <p:nvPr/>
        </p:nvSpPr>
        <p:spPr>
          <a:xfrm>
            <a:off x="303212" y="1905000"/>
            <a:ext cx="4211638" cy="3886199"/>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1600" dirty="0">
                <a:latin typeface="Calibri" panose="020F0502020204030204" pitchFamily="34" charset="0"/>
                <a:cs typeface="Calibri" panose="020F0502020204030204" pitchFamily="34" charset="0"/>
              </a:rPr>
              <a:t>Établi en 1995 parmi d'autres groupes de travail scientifiques.</a:t>
            </a:r>
          </a:p>
          <a:p>
            <a:pPr marL="0" indent="0">
              <a:buFontTx/>
              <a:buNone/>
            </a:pPr>
            <a:endParaRPr lang="fr-CA" altLang="en-US" sz="800" dirty="0">
              <a:latin typeface="Calibri" panose="020F0502020204030204" pitchFamily="34" charset="0"/>
              <a:cs typeface="Calibri" panose="020F0502020204030204" pitchFamily="34" charset="0"/>
            </a:endParaRPr>
          </a:p>
          <a:p>
            <a:pPr marL="0" indent="0">
              <a:buFontTx/>
              <a:buNone/>
            </a:pPr>
            <a:r>
              <a:rPr lang="fr-CA" altLang="en-US" sz="1600" dirty="0">
                <a:latin typeface="Calibri" panose="020F0502020204030204" pitchFamily="34" charset="0"/>
                <a:cs typeface="Calibri" panose="020F0502020204030204" pitchFamily="34" charset="0"/>
              </a:rPr>
              <a:t>Remplacé par le Friction Ridge </a:t>
            </a:r>
            <a:r>
              <a:rPr lang="fr-CA" altLang="en-US" sz="1600" dirty="0" err="1">
                <a:latin typeface="Calibri" panose="020F0502020204030204" pitchFamily="34" charset="0"/>
                <a:cs typeface="Calibri" panose="020F0502020204030204" pitchFamily="34" charset="0"/>
              </a:rPr>
              <a:t>Subcommittee</a:t>
            </a:r>
            <a:r>
              <a:rPr lang="fr-CA" altLang="en-US" sz="1600" dirty="0">
                <a:latin typeface="Calibri" panose="020F0502020204030204" pitchFamily="34" charset="0"/>
                <a:cs typeface="Calibri" panose="020F0502020204030204" pitchFamily="34" charset="0"/>
              </a:rPr>
              <a:t> de l’</a:t>
            </a:r>
            <a:r>
              <a:rPr lang="fr-CA" altLang="en-US" sz="1600" dirty="0" err="1">
                <a:latin typeface="Calibri" panose="020F0502020204030204" pitchFamily="34" charset="0"/>
                <a:cs typeface="Calibri" panose="020F0502020204030204" pitchFamily="34" charset="0"/>
              </a:rPr>
              <a:t>Organization</a:t>
            </a:r>
            <a:r>
              <a:rPr lang="fr-CA" altLang="en-US" sz="1600" dirty="0">
                <a:latin typeface="Calibri" panose="020F0502020204030204" pitchFamily="34" charset="0"/>
                <a:cs typeface="Calibri" panose="020F0502020204030204" pitchFamily="34" charset="0"/>
              </a:rPr>
              <a:t> of Scientific Area </a:t>
            </a:r>
            <a:r>
              <a:rPr lang="fr-CA" altLang="en-US" sz="1600" dirty="0" err="1">
                <a:latin typeface="Calibri" panose="020F0502020204030204" pitchFamily="34" charset="0"/>
                <a:cs typeface="Calibri" panose="020F0502020204030204" pitchFamily="34" charset="0"/>
              </a:rPr>
              <a:t>Committees</a:t>
            </a:r>
            <a:r>
              <a:rPr lang="fr-CA" altLang="en-US" sz="1600" dirty="0">
                <a:latin typeface="Calibri" panose="020F0502020204030204" pitchFamily="34" charset="0"/>
                <a:cs typeface="Calibri" panose="020F0502020204030204" pitchFamily="34" charset="0"/>
              </a:rPr>
              <a:t> (OSAC) en 2014</a:t>
            </a:r>
            <a:r>
              <a:rPr lang="fr-CA" altLang="en-US" sz="1600" dirty="0" smtClean="0">
                <a:latin typeface="Calibri" panose="020F0502020204030204" pitchFamily="34" charset="0"/>
                <a:cs typeface="Calibri" panose="020F0502020204030204" pitchFamily="34" charset="0"/>
              </a:rPr>
              <a:t>.</a:t>
            </a:r>
            <a:endParaRPr lang="fr-CA" altLang="en-US" sz="1600" dirty="0">
              <a:latin typeface="Calibri" panose="020F0502020204030204" pitchFamily="34" charset="0"/>
              <a:cs typeface="Calibri" panose="020F0502020204030204" pitchFamily="34" charset="0"/>
            </a:endParaRPr>
          </a:p>
          <a:p>
            <a:pPr marL="0" indent="0">
              <a:buFontTx/>
              <a:buNone/>
            </a:pPr>
            <a:endParaRPr lang="en-CA" altLang="en-US" sz="800" dirty="0">
              <a:latin typeface="Calibri" panose="020F0502020204030204" pitchFamily="34" charset="0"/>
              <a:cs typeface="Calibri" panose="020F0502020204030204" pitchFamily="34" charset="0"/>
            </a:endParaRPr>
          </a:p>
          <a:p>
            <a:pPr marL="0" indent="0">
              <a:buFontTx/>
              <a:buNone/>
            </a:pPr>
            <a:r>
              <a:rPr lang="fr-CA" altLang="en-US" sz="1600" dirty="0">
                <a:latin typeface="Calibri" panose="020F0502020204030204" pitchFamily="34" charset="0"/>
                <a:cs typeface="Calibri" panose="020F0502020204030204" pitchFamily="34" charset="0"/>
              </a:rPr>
              <a:t>Jusqu’à 50 membres experts du domaine de l'expertise des empreintes latentes et décadactylaires.</a:t>
            </a:r>
          </a:p>
          <a:p>
            <a:pPr marL="0" indent="0">
              <a:buFontTx/>
              <a:buNone/>
            </a:pPr>
            <a:endParaRPr lang="en-CA" altLang="en-US" sz="800" dirty="0">
              <a:latin typeface="Calibri" panose="020F0502020204030204" pitchFamily="34" charset="0"/>
              <a:cs typeface="Calibri" panose="020F0502020204030204" pitchFamily="34" charset="0"/>
            </a:endParaRPr>
          </a:p>
          <a:p>
            <a:pPr marL="0" indent="0">
              <a:buFontTx/>
              <a:buNone/>
            </a:pPr>
            <a:r>
              <a:rPr lang="fr-CA" altLang="en-US" sz="1600" dirty="0">
                <a:latin typeface="Calibri" panose="020F0502020204030204" pitchFamily="34" charset="0"/>
                <a:cs typeface="Calibri" panose="020F0502020204030204" pitchFamily="34" charset="0"/>
              </a:rPr>
              <a:t>Établit des lignes directrices et des normes d’application générale se rapportant à l’expertise judiciaire des empreintes digitales, des empreintes palmaires et des empreintes plantaires</a:t>
            </a:r>
            <a:r>
              <a:rPr lang="fr-CA" altLang="en-US" sz="1600" dirty="0" smtClean="0">
                <a:latin typeface="Calibri" panose="020F0502020204030204" pitchFamily="34" charset="0"/>
                <a:cs typeface="Calibri" panose="020F0502020204030204" pitchFamily="34" charset="0"/>
              </a:rPr>
              <a:t>.</a:t>
            </a:r>
            <a:endParaRPr lang="en-CA" altLang="en-US" sz="1600" dirty="0">
              <a:latin typeface="Calibri" panose="020F0502020204030204" pitchFamily="34" charset="0"/>
              <a:cs typeface="Calibri" panose="020F0502020204030204" pitchFamily="34" charset="0"/>
            </a:endParaRPr>
          </a:p>
        </p:txBody>
      </p:sp>
      <p:sp>
        <p:nvSpPr>
          <p:cNvPr id="739" name="Google Shape;739;p61"/>
          <p:cNvSpPr txBox="1"/>
          <p:nvPr/>
        </p:nvSpPr>
        <p:spPr>
          <a:xfrm>
            <a:off x="4721225" y="1905000"/>
            <a:ext cx="4127500" cy="4341105"/>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dirty="0">
                <a:latin typeface="Calibri" panose="020F0502020204030204" pitchFamily="34" charset="0"/>
                <a:cs typeface="Calibri" panose="020F0502020204030204" pitchFamily="34" charset="0"/>
              </a:rPr>
              <a:t>Établi en 2011 pour aider les membres de la communauté de l'identité judiciaire à se préparer pour le témoignage </a:t>
            </a:r>
            <a:r>
              <a:rPr lang="fr-CA" altLang="en-US" dirty="0" smtClean="0">
                <a:latin typeface="Calibri" panose="020F0502020204030204" pitchFamily="34" charset="0"/>
                <a:cs typeface="Calibri" panose="020F0502020204030204" pitchFamily="34" charset="0"/>
              </a:rPr>
              <a:t>à la Cour</a:t>
            </a:r>
            <a:r>
              <a:rPr lang="fr-CA" altLang="en-US" dirty="0">
                <a:latin typeface="Calibri" panose="020F0502020204030204" pitchFamily="34" charset="0"/>
                <a:cs typeface="Calibri" panose="020F0502020204030204" pitchFamily="34" charset="0"/>
              </a:rPr>
              <a:t>.</a:t>
            </a:r>
          </a:p>
          <a:p>
            <a:pPr marL="0" indent="0">
              <a:buFontTx/>
              <a:buNone/>
            </a:pPr>
            <a:endParaRPr lang="en-CA" altLang="en-US" dirty="0">
              <a:latin typeface="Calibri" panose="020F0502020204030204" pitchFamily="34" charset="0"/>
              <a:cs typeface="Calibri" panose="020F0502020204030204" pitchFamily="34" charset="0"/>
            </a:endParaRPr>
          </a:p>
          <a:p>
            <a:pPr marL="0" indent="0">
              <a:buFontTx/>
              <a:buNone/>
            </a:pPr>
            <a:r>
              <a:rPr lang="fr-CA" altLang="en-US" dirty="0">
                <a:latin typeface="Calibri" panose="020F0502020204030204" pitchFamily="34" charset="0"/>
                <a:cs typeface="Calibri" panose="020F0502020204030204" pitchFamily="34" charset="0"/>
              </a:rPr>
              <a:t>Comprend les organisations et membres suivants : </a:t>
            </a:r>
          </a:p>
          <a:p>
            <a:pPr marL="0" indent="0">
              <a:buFontTx/>
              <a:buNone/>
            </a:pPr>
            <a:endParaRPr lang="en-CA" altLang="en-US" dirty="0">
              <a:latin typeface="Calibri" panose="020F0502020204030204" pitchFamily="34" charset="0"/>
              <a:cs typeface="Calibri" panose="020F0502020204030204" pitchFamily="34" charset="0"/>
            </a:endParaRPr>
          </a:p>
          <a:p>
            <a:pPr marL="0" indent="0">
              <a:buFontTx/>
              <a:buNone/>
            </a:pPr>
            <a:r>
              <a:rPr lang="fr-CA" altLang="en-US" dirty="0">
                <a:latin typeface="Calibri" panose="020F0502020204030204" pitchFamily="34" charset="0"/>
                <a:cs typeface="Calibri" panose="020F0502020204030204" pitchFamily="34" charset="0"/>
              </a:rPr>
              <a:t>Collège canadien de police, Collège de police de l’Ontario, président du Comité de certification sur l’identification des crêtes papillaires de la Société canadienne de l’identité, Service intégré de l’identité judiciaire de la GRC, représentant canadien de l’OSAC, chercheur scientifique, procureurs du ministère public, Division E de la GRC, Police provinciale de l’Ontario, Sûreté du Québec, Service de police d’Edmonton, Service de police d’Ottawa, Service de police régional de </a:t>
            </a:r>
            <a:r>
              <a:rPr lang="fr-CA" altLang="en-US" dirty="0" smtClean="0">
                <a:latin typeface="Calibri" panose="020F0502020204030204" pitchFamily="34" charset="0"/>
                <a:cs typeface="Calibri" panose="020F0502020204030204" pitchFamily="34" charset="0"/>
              </a:rPr>
              <a:t>York, </a:t>
            </a:r>
            <a:r>
              <a:rPr lang="fr-CA" altLang="en-US" dirty="0">
                <a:latin typeface="Calibri" panose="020F0502020204030204" pitchFamily="34" charset="0"/>
                <a:cs typeface="Calibri" panose="020F0502020204030204" pitchFamily="34" charset="0"/>
              </a:rPr>
              <a:t>Service de police de </a:t>
            </a:r>
            <a:r>
              <a:rPr lang="fr-CA" altLang="en-US" dirty="0" smtClean="0">
                <a:latin typeface="Calibri" panose="020F0502020204030204" pitchFamily="34" charset="0"/>
                <a:cs typeface="Calibri" panose="020F0502020204030204" pitchFamily="34" charset="0"/>
              </a:rPr>
              <a:t>Vancouver, Service de police de la Ville de Montréal et MRC des </a:t>
            </a:r>
            <a:r>
              <a:rPr lang="fr-CA" altLang="en-US" dirty="0" err="1" smtClean="0">
                <a:latin typeface="Calibri" panose="020F0502020204030204" pitchFamily="34" charset="0"/>
                <a:cs typeface="Calibri" panose="020F0502020204030204" pitchFamily="34" charset="0"/>
              </a:rPr>
              <a:t>Collines-de-l’Outaouais</a:t>
            </a:r>
            <a:r>
              <a:rPr lang="fr-CA" altLang="en-US" dirty="0" smtClean="0">
                <a:latin typeface="Calibri" panose="020F0502020204030204" pitchFamily="34" charset="0"/>
                <a:cs typeface="Calibri" panose="020F0502020204030204" pitchFamily="34" charset="0"/>
              </a:rPr>
              <a:t>. </a:t>
            </a:r>
            <a:endParaRPr lang="en-CA" altLang="en-US" dirty="0">
              <a:latin typeface="Calibri" panose="020F0502020204030204" pitchFamily="34" charset="0"/>
              <a:cs typeface="Calibri" panose="020F0502020204030204" pitchFamily="34" charset="0"/>
            </a:endParaRPr>
          </a:p>
        </p:txBody>
      </p:sp>
      <p:sp>
        <p:nvSpPr>
          <p:cNvPr id="9"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324" y="990657"/>
            <a:ext cx="3990476" cy="91428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2"/>
          <p:cNvSpPr txBox="1">
            <a:spLocks noGrp="1"/>
          </p:cNvSpPr>
          <p:nvPr>
            <p:ph type="body" idx="1"/>
          </p:nvPr>
        </p:nvSpPr>
        <p:spPr>
          <a:xfrm>
            <a:off x="457200" y="1524000"/>
            <a:ext cx="8229600" cy="4830763"/>
          </a:xfrm>
          <a:prstGeom prst="rect">
            <a:avLst/>
          </a:prstGeom>
          <a:noFill/>
          <a:ln>
            <a:noFill/>
          </a:ln>
        </p:spPr>
        <p:txBody>
          <a:bodyPr spcFirstLastPara="1" wrap="square" lIns="91425" tIns="45700" rIns="91425" bIns="45700" anchor="t" anchorCtr="0">
            <a:noAutofit/>
          </a:bodyPr>
          <a:lstStyle/>
          <a:p>
            <a:pPr marL="342900" lvl="0" indent="-342900" algn="ctr">
              <a:spcBef>
                <a:spcPts val="0"/>
              </a:spcBef>
              <a:buClr>
                <a:srgbClr val="0000FF"/>
              </a:buClr>
              <a:buSzPts val="3200"/>
            </a:pPr>
            <a:r>
              <a:rPr lang="en-CA" altLang="en-US" dirty="0" err="1" smtClean="0">
                <a:solidFill>
                  <a:srgbClr val="0000FF"/>
                </a:solidFill>
                <a:latin typeface="Calibri" panose="020F0502020204030204" pitchFamily="34" charset="0"/>
                <a:cs typeface="Calibri" panose="020F0502020204030204" pitchFamily="34" charset="0"/>
              </a:rPr>
              <a:t>Collaborateurs</a:t>
            </a:r>
            <a:endParaRPr lang="en-CA" altLang="en-US" dirty="0" smtClean="0">
              <a:solidFill>
                <a:srgbClr val="0000FF"/>
              </a:solidFill>
              <a:latin typeface="Calibri" panose="020F0502020204030204" pitchFamily="34" charset="0"/>
              <a:cs typeface="Calibri" panose="020F0502020204030204" pitchFamily="34" charset="0"/>
            </a:endParaRPr>
          </a:p>
          <a:p>
            <a:pPr marL="342900" lvl="0" indent="-342900" algn="ctr">
              <a:spcBef>
                <a:spcPts val="0"/>
              </a:spcBef>
              <a:buClr>
                <a:srgbClr val="0000FF"/>
              </a:buClr>
              <a:buSzPts val="3200"/>
            </a:pPr>
            <a:r>
              <a:rPr lang="fr-CA" altLang="en-US" sz="1400" i="1" dirty="0" smtClean="0"/>
              <a:t>Nous </a:t>
            </a:r>
            <a:r>
              <a:rPr lang="fr-CA" altLang="en-US" sz="1400" i="1" dirty="0"/>
              <a:t>tenons à remercier les organismes suivants pour leur contribution au présent répertoire de diapositives :</a:t>
            </a:r>
            <a:endParaRPr lang="en-CA" altLang="en-US" sz="1400" i="1" dirty="0"/>
          </a:p>
          <a:p>
            <a:pPr marL="342900" lvl="0" indent="-342900" algn="l" rtl="0">
              <a:spcBef>
                <a:spcPts val="640"/>
              </a:spcBef>
              <a:spcAft>
                <a:spcPts val="0"/>
              </a:spcAft>
              <a:buClr>
                <a:schemeClr val="dk1"/>
              </a:buClr>
              <a:buSzPts val="3200"/>
              <a:buNone/>
            </a:pPr>
            <a:endParaRPr sz="1400" i="1" dirty="0"/>
          </a:p>
        </p:txBody>
      </p:sp>
      <p:sp>
        <p:nvSpPr>
          <p:cNvPr id="758" name="Google Shape;758;p6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56</a:t>
            </a:fld>
            <a:endParaRPr/>
          </a:p>
        </p:txBody>
      </p:sp>
      <p:pic>
        <p:nvPicPr>
          <p:cNvPr id="748" name="Google Shape;748;p62" descr="http://www.journalpioneer.com/media/photos/unis/2012/03/13/2012-03-13-10-50-27-rcmp%20logo.jpg"/>
          <p:cNvPicPr preferRelativeResize="0"/>
          <p:nvPr/>
        </p:nvPicPr>
        <p:blipFill rotWithShape="1">
          <a:blip r:embed="rId3">
            <a:alphaModFix/>
          </a:blip>
          <a:srcRect/>
          <a:stretch/>
        </p:blipFill>
        <p:spPr>
          <a:xfrm>
            <a:off x="304800" y="2590800"/>
            <a:ext cx="1200150" cy="1558219"/>
          </a:xfrm>
          <a:prstGeom prst="rect">
            <a:avLst/>
          </a:prstGeom>
          <a:noFill/>
          <a:ln>
            <a:noFill/>
          </a:ln>
        </p:spPr>
      </p:pic>
      <p:sp>
        <p:nvSpPr>
          <p:cNvPr id="749" name="Google Shape;749;p62"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0" name="Google Shape;750;p62" descr="http://www.acrodex.com/uploads/files/EPS%20logo.jpg"/>
          <p:cNvPicPr preferRelativeResize="0"/>
          <p:nvPr/>
        </p:nvPicPr>
        <p:blipFill rotWithShape="1">
          <a:blip r:embed="rId4">
            <a:alphaModFix/>
          </a:blip>
          <a:srcRect/>
          <a:stretch/>
        </p:blipFill>
        <p:spPr>
          <a:xfrm>
            <a:off x="1828800" y="2667000"/>
            <a:ext cx="1135684" cy="1371600"/>
          </a:xfrm>
          <a:prstGeom prst="rect">
            <a:avLst/>
          </a:prstGeom>
          <a:noFill/>
          <a:ln>
            <a:noFill/>
          </a:ln>
        </p:spPr>
      </p:pic>
      <p:pic>
        <p:nvPicPr>
          <p:cNvPr id="751" name="Google Shape;751;p62" descr="http://t0.gstatic.com/images?q=tbn:ANd9GcSQPMHyCSUUuBtmRGGSndI1BBMOjcxJ7nNIb6Gia6NwvzhzYa9fJSTUQlhGhQ"/>
          <p:cNvPicPr preferRelativeResize="0"/>
          <p:nvPr/>
        </p:nvPicPr>
        <p:blipFill rotWithShape="1">
          <a:blip r:embed="rId5">
            <a:alphaModFix/>
          </a:blip>
          <a:srcRect/>
          <a:stretch/>
        </p:blipFill>
        <p:spPr>
          <a:xfrm>
            <a:off x="3048000" y="2590800"/>
            <a:ext cx="1600200" cy="1600200"/>
          </a:xfrm>
          <a:prstGeom prst="rect">
            <a:avLst/>
          </a:prstGeom>
          <a:noFill/>
          <a:ln>
            <a:noFill/>
          </a:ln>
        </p:spPr>
      </p:pic>
      <p:pic>
        <p:nvPicPr>
          <p:cNvPr id="752" name="Google Shape;752;p62" descr="http://upload.wikimedia.org/wikipedia/en/e/ef/OPP_Crest.jpg"/>
          <p:cNvPicPr preferRelativeResize="0"/>
          <p:nvPr/>
        </p:nvPicPr>
        <p:blipFill rotWithShape="1">
          <a:blip r:embed="rId6">
            <a:alphaModFix/>
          </a:blip>
          <a:srcRect/>
          <a:stretch/>
        </p:blipFill>
        <p:spPr>
          <a:xfrm>
            <a:off x="4724400" y="2514600"/>
            <a:ext cx="1447800" cy="1711037"/>
          </a:xfrm>
          <a:prstGeom prst="rect">
            <a:avLst/>
          </a:prstGeom>
          <a:noFill/>
          <a:ln>
            <a:noFill/>
          </a:ln>
        </p:spPr>
      </p:pic>
      <p:pic>
        <p:nvPicPr>
          <p:cNvPr id="753" name="Google Shape;753;p62" descr="http://www.osgoodepd.ca/cle/2011-2012Fiscal/2011_tech_crime/images/OPCCrest_RGB.jpg"/>
          <p:cNvPicPr preferRelativeResize="0"/>
          <p:nvPr/>
        </p:nvPicPr>
        <p:blipFill rotWithShape="1">
          <a:blip r:embed="rId7">
            <a:alphaModFix/>
          </a:blip>
          <a:srcRect/>
          <a:stretch/>
        </p:blipFill>
        <p:spPr>
          <a:xfrm>
            <a:off x="6324600" y="2743200"/>
            <a:ext cx="1057275" cy="1241419"/>
          </a:xfrm>
          <a:prstGeom prst="rect">
            <a:avLst/>
          </a:prstGeom>
          <a:noFill/>
          <a:ln>
            <a:noFill/>
          </a:ln>
        </p:spPr>
      </p:pic>
      <p:sp>
        <p:nvSpPr>
          <p:cNvPr id="754" name="Google Shape;754;p6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5" name="Google Shape;755;p62"/>
          <p:cNvPicPr preferRelativeResize="0"/>
          <p:nvPr/>
        </p:nvPicPr>
        <p:blipFill rotWithShape="1">
          <a:blip r:embed="rId8">
            <a:alphaModFix/>
          </a:blip>
          <a:srcRect/>
          <a:stretch/>
        </p:blipFill>
        <p:spPr>
          <a:xfrm>
            <a:off x="7543800" y="2819400"/>
            <a:ext cx="1219200" cy="1097280"/>
          </a:xfrm>
          <a:prstGeom prst="rect">
            <a:avLst/>
          </a:prstGeom>
          <a:noFill/>
          <a:ln>
            <a:noFill/>
          </a:ln>
        </p:spPr>
      </p:pic>
      <p:pic>
        <p:nvPicPr>
          <p:cNvPr id="756" name="Google Shape;756;p62"/>
          <p:cNvPicPr preferRelativeResize="0"/>
          <p:nvPr/>
        </p:nvPicPr>
        <p:blipFill rotWithShape="1">
          <a:blip r:embed="rId9">
            <a:alphaModFix/>
          </a:blip>
          <a:srcRect/>
          <a:stretch/>
        </p:blipFill>
        <p:spPr>
          <a:xfrm>
            <a:off x="3886200" y="4267200"/>
            <a:ext cx="1371600" cy="1828800"/>
          </a:xfrm>
          <a:prstGeom prst="rect">
            <a:avLst/>
          </a:prstGeom>
          <a:noFill/>
          <a:ln>
            <a:noFill/>
          </a:ln>
        </p:spPr>
      </p:pic>
      <p:pic>
        <p:nvPicPr>
          <p:cNvPr id="759" name="Google Shape;759;p62"/>
          <p:cNvPicPr preferRelativeResize="0"/>
          <p:nvPr/>
        </p:nvPicPr>
        <p:blipFill rotWithShape="1">
          <a:blip r:embed="rId10">
            <a:alphaModFix/>
          </a:blip>
          <a:srcRect/>
          <a:stretch/>
        </p:blipFill>
        <p:spPr>
          <a:xfrm>
            <a:off x="5468604" y="4426061"/>
            <a:ext cx="1345270" cy="1615965"/>
          </a:xfrm>
          <a:prstGeom prst="rect">
            <a:avLst/>
          </a:prstGeom>
          <a:noFill/>
          <a:ln>
            <a:noFill/>
          </a:ln>
        </p:spPr>
      </p:pic>
      <p:pic>
        <p:nvPicPr>
          <p:cNvPr id="760" name="Google Shape;760;p62"/>
          <p:cNvPicPr preferRelativeResize="0"/>
          <p:nvPr/>
        </p:nvPicPr>
        <p:blipFill rotWithShape="1">
          <a:blip r:embed="rId11">
            <a:alphaModFix/>
          </a:blip>
          <a:srcRect/>
          <a:stretch/>
        </p:blipFill>
        <p:spPr>
          <a:xfrm>
            <a:off x="2420604" y="4419599"/>
            <a:ext cx="1254792" cy="1676401"/>
          </a:xfrm>
          <a:prstGeom prst="rect">
            <a:avLst/>
          </a:prstGeom>
          <a:noFill/>
          <a:ln>
            <a:noFill/>
          </a:ln>
        </p:spPr>
      </p:pic>
      <p:pic>
        <p:nvPicPr>
          <p:cNvPr id="2" name="Picture 1"/>
          <p:cNvPicPr>
            <a:picLocks noChangeAspect="1"/>
          </p:cNvPicPr>
          <p:nvPr/>
        </p:nvPicPr>
        <p:blipFill>
          <a:blip r:embed="rId12"/>
          <a:stretch>
            <a:fillRect/>
          </a:stretch>
        </p:blipFill>
        <p:spPr>
          <a:xfrm>
            <a:off x="1023618" y="4550655"/>
            <a:ext cx="1186182" cy="1482727"/>
          </a:xfrm>
          <a:prstGeom prst="rect">
            <a:avLst/>
          </a:prstGeom>
        </p:spPr>
      </p:pic>
      <p:pic>
        <p:nvPicPr>
          <p:cNvPr id="3" name="Picture 2"/>
          <p:cNvPicPr>
            <a:picLocks noChangeAspect="1"/>
          </p:cNvPicPr>
          <p:nvPr/>
        </p:nvPicPr>
        <p:blipFill>
          <a:blip r:embed="rId13"/>
          <a:stretch>
            <a:fillRect/>
          </a:stretch>
        </p:blipFill>
        <p:spPr>
          <a:xfrm>
            <a:off x="7024678" y="4634282"/>
            <a:ext cx="1738322" cy="1002878"/>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8787"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763005889"/>
              </p:ext>
            </p:extLst>
          </p:nvPr>
        </p:nvGraphicFramePr>
        <p:xfrm>
          <a:off x="228395" y="1477733"/>
          <a:ext cx="8763000" cy="487488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62932">
                <a:tc>
                  <a:txBody>
                    <a:bodyPr/>
                    <a:lstStyle/>
                    <a:p>
                      <a:r>
                        <a:rPr lang="en-CA" sz="800" dirty="0" smtClean="0"/>
                        <a:t>Date</a:t>
                      </a:r>
                      <a:endParaRPr lang="en-CA" sz="800" dirty="0"/>
                    </a:p>
                  </a:txBody>
                  <a:tcPr marT="45682" marB="45682"/>
                </a:tc>
                <a:tc>
                  <a:txBody>
                    <a:bodyPr/>
                    <a:lstStyle/>
                    <a:p>
                      <a:r>
                        <a:rPr lang="en-CA" sz="800" dirty="0" smtClean="0"/>
                        <a:t>Version</a:t>
                      </a:r>
                      <a:endParaRPr lang="en-CA" sz="800" dirty="0"/>
                    </a:p>
                  </a:txBody>
                  <a:tcPr marT="45682" marB="45682"/>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682" marB="45682"/>
                </a:tc>
                <a:extLst>
                  <a:ext uri="{0D108BD9-81ED-4DB2-BD59-A6C34878D82A}">
                    <a16:rowId xmlns:a16="http://schemas.microsoft.com/office/drawing/2014/main" val="10000"/>
                  </a:ext>
                </a:extLst>
              </a:tr>
              <a:tr h="253388">
                <a:tc>
                  <a:txBody>
                    <a:bodyPr/>
                    <a:lstStyle/>
                    <a:p>
                      <a:r>
                        <a:rPr lang="en-CA" sz="800" dirty="0" smtClean="0"/>
                        <a:t>2014-10-31</a:t>
                      </a:r>
                      <a:endParaRPr lang="en-CA" sz="800" dirty="0"/>
                    </a:p>
                  </a:txBody>
                  <a:tcPr marT="45682" marB="45682"/>
                </a:tc>
                <a:tc>
                  <a:txBody>
                    <a:bodyPr/>
                    <a:lstStyle/>
                    <a:p>
                      <a:r>
                        <a:rPr lang="en-CA" sz="800" dirty="0" smtClean="0"/>
                        <a:t>1.0</a:t>
                      </a:r>
                      <a:endParaRPr lang="en-CA" sz="800" dirty="0"/>
                    </a:p>
                  </a:txBody>
                  <a:tcPr marT="45682" marB="45682"/>
                </a:tc>
                <a:tc>
                  <a:txBody>
                    <a:bodyPr/>
                    <a:lstStyle/>
                    <a:p>
                      <a:r>
                        <a:rPr lang="en-CA" sz="800" dirty="0" smtClean="0"/>
                        <a:t>Posted on </a:t>
                      </a:r>
                      <a:r>
                        <a:rPr lang="en-CA" sz="800" dirty="0" err="1" smtClean="0"/>
                        <a:t>CanFRWG</a:t>
                      </a:r>
                      <a:r>
                        <a:rPr lang="en-CA" sz="800" dirty="0" smtClean="0"/>
                        <a:t> website</a:t>
                      </a:r>
                      <a:endParaRPr lang="en-CA" sz="800" dirty="0"/>
                    </a:p>
                  </a:txBody>
                  <a:tcPr marT="45682" marB="45682"/>
                </a:tc>
                <a:extLst>
                  <a:ext uri="{0D108BD9-81ED-4DB2-BD59-A6C34878D82A}">
                    <a16:rowId xmlns:a16="http://schemas.microsoft.com/office/drawing/2014/main" val="10001"/>
                  </a:ext>
                </a:extLst>
              </a:tr>
              <a:tr h="4358484">
                <a:tc>
                  <a:txBody>
                    <a:bodyPr/>
                    <a:lstStyle/>
                    <a:p>
                      <a:r>
                        <a:rPr lang="en-CA" sz="800" dirty="0" smtClean="0"/>
                        <a:t>2017-07-20</a:t>
                      </a:r>
                      <a:endParaRPr lang="en-CA" sz="800" dirty="0"/>
                    </a:p>
                  </a:txBody>
                  <a:tcPr marT="45682" marB="45682"/>
                </a:tc>
                <a:tc>
                  <a:txBody>
                    <a:bodyPr/>
                    <a:lstStyle/>
                    <a:p>
                      <a:r>
                        <a:rPr lang="en-CA" sz="800" dirty="0" smtClean="0"/>
                        <a:t>2.0</a:t>
                      </a:r>
                      <a:endParaRPr lang="en-CA" sz="800" dirty="0"/>
                    </a:p>
                  </a:txBody>
                  <a:tcPr marT="45682" marB="45682"/>
                </a:tc>
                <a:tc>
                  <a:txBody>
                    <a:bodyPr/>
                    <a:lstStyle/>
                    <a:p>
                      <a:r>
                        <a:rPr lang="fr-CA" sz="800" kern="1200" dirty="0" smtClean="0">
                          <a:effectLst/>
                        </a:rPr>
                        <a:t>Ajout de numéros de version et de page à toutes les diapos</a:t>
                      </a:r>
                      <a:r>
                        <a:rPr lang="en-CA" sz="800" kern="1200" dirty="0" smtClean="0">
                          <a:effectLst/>
                        </a:rPr>
                        <a:t>; </a:t>
                      </a:r>
                    </a:p>
                    <a:p>
                      <a:endParaRPr lang="en-CA" sz="800" kern="1200" dirty="0" smtClean="0">
                        <a:effectLst/>
                      </a:endParaRPr>
                    </a:p>
                    <a:p>
                      <a:r>
                        <a:rPr lang="fr-CA" sz="800" kern="1200" dirty="0" smtClean="0">
                          <a:effectLst/>
                        </a:rPr>
                        <a:t>Diapo 2 – Passage du jaune au vert pour les diapos obligatoires et du vert au jaune pour les diapos à choisir parmi un groupe. La couleur de l’en-tête a été modifiée en conséquence sur toutes les diapos. Les diapos 37-39 sur le SAID sont passées du jaune au rouge compte tenu des préoccupations soulevées quant à l’effet préjudiciable que peut avoir leur contenu. Pour les diapos facultatives, la tournure « … qui pourraient être utilisées pour clarifier une question prévue » a été remplacée par « … qui en principe ne sont pas incluses, sauf à la demande du procureur et à condition que celui-ci et le </a:t>
                      </a:r>
                      <a:r>
                        <a:rPr lang="fr-CA" sz="800" kern="1200" dirty="0" err="1" smtClean="0">
                          <a:effectLst/>
                        </a:rPr>
                        <a:t>dactyloscopiste</a:t>
                      </a:r>
                      <a:r>
                        <a:rPr lang="fr-CA" sz="800" kern="1200" dirty="0" smtClean="0">
                          <a:effectLst/>
                        </a:rPr>
                        <a:t> les aient passées en revue pour déterminer si elles sont pertinentes et admissibles ».</a:t>
                      </a:r>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Diapos renumérotées pour tenir compte des ajouts suivants.</a:t>
                      </a:r>
                      <a:endParaRPr lang="en-CA" sz="800" kern="1200" dirty="0" smtClean="0">
                        <a:effectLst/>
                      </a:endParaRPr>
                    </a:p>
                    <a:p>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 10 – Ancienne formulation : « L’identification par les crêtes papillaires est établie par la concordance des formations de crêtes papillaires, de façon séquentielle, et la spécificité doit être suffisante afin qu’il soit possible de les individualiser. » Nouvelle formulation : « L’identification par les crêtes papillaires est établie par la concordance d’un nombre suffisant de formations de crêtes papillaires, de façon séquentielle. » Cette modification visait à éviter l’emploi du mot « spécificité » à l’égard d’empreintes latentes. Les guillemets et l’italique ont été enlevés. La référence est maintenant précédée de la mention « inspiré de ».</a:t>
                      </a:r>
                      <a:endParaRPr lang="en-CA" sz="800" kern="1200" dirty="0" smtClean="0">
                        <a:effectLst/>
                      </a:endParaRPr>
                    </a:p>
                    <a:p>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 11 – Ajout de graphiques pour montrer l’aspect linéaire de l’étape A et l’aspect circulaire des étapes C et E. Ancienne formulation : « ACE n’est pas généralement appliqué comme un processus linéaire, parce qu’il pourrait comprendre un retour à n’importe quelle étape précédente. » Nouvelle formulation : « Il faut documenter adéquatement l’analyse de l’empreinte latente avant d’examiner l’empreinte de référence. Au cours des étapes de la comparaison et de l’évaluation, le </a:t>
                      </a:r>
                      <a:r>
                        <a:rPr lang="fr-CA" sz="800" kern="1200" dirty="0" err="1" smtClean="0">
                          <a:effectLst/>
                        </a:rPr>
                        <a:t>dactyloscopiste</a:t>
                      </a:r>
                      <a:r>
                        <a:rPr lang="fr-CA" sz="800" kern="1200" dirty="0" smtClean="0">
                          <a:effectLst/>
                        </a:rPr>
                        <a:t> examine tour à tour l’empreinte latente et l’empreinte de référence pour arriver à une conclusion. » Ajout de « /contrôle de la qualité » après « Vérification ».</a:t>
                      </a:r>
                      <a:endParaRPr lang="en-CA" sz="800" kern="1200" dirty="0" smtClean="0">
                        <a:effectLst/>
                      </a:endParaRPr>
                    </a:p>
                    <a:p>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 34 (ajoutée) – Tableau sur la qualité (référence : document 10 du SWGFAST). </a:t>
                      </a:r>
                      <a:endParaRPr lang="en-CA" sz="800" kern="1200" dirty="0" smtClean="0">
                        <a:effectLst/>
                      </a:endParaRPr>
                    </a:p>
                    <a:p>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 35 – Remplacement de « divergences » par « dissimilitudes » par souci de conformité à la terminologie employée par le SWGFAST (dissimilitude = différence dans l’apparence; divergence = détail de crête qui est présent dans une empreinte mais pas dans l’autre).</a:t>
                      </a:r>
                      <a:endParaRPr lang="en-CA" sz="800" kern="1200" dirty="0" smtClean="0">
                        <a:effectLst/>
                      </a:endParaRPr>
                    </a:p>
                    <a:p>
                      <a:endParaRPr lang="en-CA"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dirty="0" smtClean="0">
                          <a:effectLst/>
                        </a:rPr>
                        <a:t>Diapo 37 – Ancienne formulation : « agent d’identité judiciaire ». Nouvelle formulation : « spécialiste de l’identité judiciaire ». Diapo transférée à la série rouge et présentée sous forme de foire aux questions (FAQ) parce que son contenu peut avoir un effet préjudiciable et qu’il faut donc discuter de sa pertinence et de son admissibilité avec le procureur avant de l’inclure. Si l’avocat de la défense soulève la question pendant le contre-interrogatoire, le procureur du ministère public peut présenter les diapos sur le SAID lors du </a:t>
                      </a:r>
                      <a:r>
                        <a:rPr lang="fr-CA" sz="800" kern="1200" dirty="0" err="1" smtClean="0">
                          <a:effectLst/>
                        </a:rPr>
                        <a:t>réinterrogatoire</a:t>
                      </a:r>
                      <a:r>
                        <a:rPr lang="fr-CA" sz="800" kern="1200" dirty="0" smtClean="0">
                          <a:effectLst/>
                        </a:rPr>
                        <a:t> (à condition qu’elles soient divulguées). Le titre est formulé de façon interrogative : « Comment le Système automatisé d’identification dactyloscopique (SAID) est-il utilisé pour faire des recherches dactyloscopiques? »</a:t>
                      </a:r>
                      <a:endParaRPr lang="en-CA" sz="800" kern="1200" dirty="0" smtClean="0">
                        <a:effectLst/>
                      </a:endParaRPr>
                    </a:p>
                    <a:p>
                      <a:r>
                        <a:rPr lang="en-CA" sz="800" kern="1200" dirty="0" smtClean="0">
                          <a:effectLst/>
                        </a:rPr>
                        <a:t>Continued…</a:t>
                      </a:r>
                      <a:endParaRPr lang="en-CA" sz="800" kern="1200" dirty="0">
                        <a:solidFill>
                          <a:schemeClr val="dk1"/>
                        </a:solidFill>
                        <a:effectLst/>
                        <a:latin typeface="+mn-lt"/>
                        <a:ea typeface="+mn-ea"/>
                        <a:cs typeface="+mn-cs"/>
                      </a:endParaRPr>
                    </a:p>
                  </a:txBody>
                  <a:tcPr marT="45682" marB="45682"/>
                </a:tc>
                <a:extLst>
                  <a:ext uri="{0D108BD9-81ED-4DB2-BD59-A6C34878D82A}">
                    <a16:rowId xmlns:a16="http://schemas.microsoft.com/office/drawing/2014/main" val="10002"/>
                  </a:ext>
                </a:extLst>
              </a:tr>
            </a:tbl>
          </a:graphicData>
        </a:graphic>
      </p:graphicFrame>
      <p:sp>
        <p:nvSpPr>
          <p:cNvPr id="118806" name="Title 1"/>
          <p:cNvSpPr>
            <a:spLocks noGrp="1"/>
          </p:cNvSpPr>
          <p:nvPr>
            <p:ph type="title"/>
          </p:nvPr>
        </p:nvSpPr>
        <p:spPr bwMode="auto">
          <a:xfrm>
            <a:off x="457200" y="982101"/>
            <a:ext cx="8229600" cy="463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Registre des modifications</a:t>
            </a:r>
            <a:endParaRPr lang="fr-CA" sz="3200" dirty="0">
              <a:solidFill>
                <a:srgbClr val="0000FF"/>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57</a:t>
            </a:fld>
            <a:endParaRPr lang="en-CA"/>
          </a:p>
        </p:txBody>
      </p:sp>
    </p:spTree>
    <p:extLst>
      <p:ext uri="{BB962C8B-B14F-4D97-AF65-F5344CB8AC3E}">
        <p14:creationId xmlns:p14="http://schemas.microsoft.com/office/powerpoint/2010/main" val="108288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835"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991690063"/>
              </p:ext>
            </p:extLst>
          </p:nvPr>
        </p:nvGraphicFramePr>
        <p:xfrm>
          <a:off x="190500" y="1544549"/>
          <a:ext cx="8763000" cy="494348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18864">
                <a:tc>
                  <a:txBody>
                    <a:bodyPr/>
                    <a:lstStyle/>
                    <a:p>
                      <a:r>
                        <a:rPr lang="en-CA" sz="800" dirty="0" smtClean="0"/>
                        <a:t>Date</a:t>
                      </a:r>
                      <a:endParaRPr lang="en-CA" sz="800" dirty="0"/>
                    </a:p>
                  </a:txBody>
                  <a:tcPr marT="45704" marB="45704"/>
                </a:tc>
                <a:tc>
                  <a:txBody>
                    <a:bodyPr/>
                    <a:lstStyle/>
                    <a:p>
                      <a:r>
                        <a:rPr lang="en-CA" sz="800" dirty="0" smtClean="0"/>
                        <a:t>Version</a:t>
                      </a:r>
                      <a:endParaRPr lang="en-CA" sz="800" dirty="0"/>
                    </a:p>
                  </a:txBody>
                  <a:tcPr marT="45704" marB="45704"/>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704" marB="45704"/>
                </a:tc>
                <a:extLst>
                  <a:ext uri="{0D108BD9-81ED-4DB2-BD59-A6C34878D82A}">
                    <a16:rowId xmlns:a16="http://schemas.microsoft.com/office/drawing/2014/main" val="10000"/>
                  </a:ext>
                </a:extLst>
              </a:tr>
              <a:tr h="4724617">
                <a:tc>
                  <a:txBody>
                    <a:bodyPr/>
                    <a:lstStyle/>
                    <a:p>
                      <a:r>
                        <a:rPr lang="en-CA" sz="800" dirty="0" smtClean="0"/>
                        <a:t>2017-07-20</a:t>
                      </a:r>
                      <a:endParaRPr lang="en-CA" sz="800" dirty="0"/>
                    </a:p>
                  </a:txBody>
                  <a:tcPr marT="45704" marB="45704"/>
                </a:tc>
                <a:tc>
                  <a:txBody>
                    <a:bodyPr/>
                    <a:lstStyle/>
                    <a:p>
                      <a:r>
                        <a:rPr lang="en-CA" sz="800" dirty="0" smtClean="0"/>
                        <a:t>2.0</a:t>
                      </a:r>
                      <a:endParaRPr lang="en-CA" sz="800" dirty="0"/>
                    </a:p>
                  </a:txBody>
                  <a:tcPr marT="45704" marB="45704"/>
                </a:tc>
                <a:tc>
                  <a:txBody>
                    <a:bodyPr/>
                    <a:lstStyle/>
                    <a:p>
                      <a:r>
                        <a:rPr lang="fr-CA" sz="800" kern="1200" dirty="0" smtClean="0">
                          <a:effectLst/>
                        </a:rPr>
                        <a:t>Diapo 38 (ajoutée) – FAQ – Comment le SAID fonctionne-t-il? </a:t>
                      </a:r>
                    </a:p>
                    <a:p>
                      <a:endParaRPr lang="en-CA" sz="800" kern="1200" dirty="0" smtClean="0">
                        <a:effectLst/>
                      </a:endParaRPr>
                    </a:p>
                    <a:p>
                      <a:r>
                        <a:rPr lang="fr-CA" sz="800" kern="1200" dirty="0" smtClean="0">
                          <a:effectLst/>
                        </a:rPr>
                        <a:t>Diapo 39 (ajoutée) – FAQ – Comment se fait l’évaluation humaine des résultats de recherches dans le SAID? (agrandissement des images de la diapo 38)</a:t>
                      </a:r>
                    </a:p>
                    <a:p>
                      <a:endParaRPr lang="en-CA" sz="800" kern="1200" dirty="0" smtClean="0">
                        <a:effectLst/>
                      </a:endParaRPr>
                    </a:p>
                    <a:p>
                      <a:r>
                        <a:rPr lang="fr-CA" sz="800" kern="1200" dirty="0" smtClean="0">
                          <a:effectLst/>
                        </a:rPr>
                        <a:t>Diapo 44 (ajoutée) – Éléments suffisants (document 10 du SWGFAST).</a:t>
                      </a:r>
                    </a:p>
                    <a:p>
                      <a:endParaRPr lang="en-CA" sz="800" kern="1200" dirty="0" smtClean="0">
                        <a:effectLst/>
                      </a:endParaRPr>
                    </a:p>
                    <a:p>
                      <a:r>
                        <a:rPr lang="fr-CA" sz="800" kern="1200" dirty="0" smtClean="0">
                          <a:effectLst/>
                        </a:rPr>
                        <a:t>Diapo 49 – Ancienne formulation : « Les modèles mathématiques en sont à leurs balbutiements. » Nouvelle formulation : « Des travaux sont en cours pour élaborer des méthodes quantitatives qui permettront d’évaluer le degré d’association entre une empreinte latente et une empreinte de référence. » Ajout de la phrase suivante et de la référence correspondante : « Par exemple, le </a:t>
                      </a:r>
                      <a:r>
                        <a:rPr lang="fr-CA" sz="800" kern="1200" dirty="0" err="1" smtClean="0">
                          <a:effectLst/>
                        </a:rPr>
                        <a:t>Defence</a:t>
                      </a:r>
                      <a:r>
                        <a:rPr lang="fr-CA" sz="800" kern="1200" dirty="0" smtClean="0">
                          <a:effectLst/>
                        </a:rPr>
                        <a:t> </a:t>
                      </a:r>
                      <a:r>
                        <a:rPr lang="fr-CA" sz="800" kern="1200" dirty="0" err="1" smtClean="0">
                          <a:effectLst/>
                        </a:rPr>
                        <a:t>Forensic</a:t>
                      </a:r>
                      <a:r>
                        <a:rPr lang="fr-CA" sz="800" kern="1200" dirty="0" smtClean="0">
                          <a:effectLst/>
                        </a:rPr>
                        <a:t> Science Center de l’armée américaine a mis en œuvre un logiciel appelé </a:t>
                      </a:r>
                      <a:r>
                        <a:rPr lang="fr-CA" sz="800" kern="1200" dirty="0" err="1" smtClean="0">
                          <a:effectLst/>
                        </a:rPr>
                        <a:t>FRStat</a:t>
                      </a:r>
                      <a:r>
                        <a:rPr lang="fr-CA" sz="800" kern="1200" dirty="0" smtClean="0">
                          <a:effectLst/>
                        </a:rPr>
                        <a:t> qui indique la puissance statistique des comparaisons de peau papillaire. » — </a:t>
                      </a:r>
                      <a:r>
                        <a:rPr lang="fr-CA" sz="800" kern="1200" dirty="0" err="1" smtClean="0">
                          <a:effectLst/>
                        </a:rPr>
                        <a:t>Department</a:t>
                      </a:r>
                      <a:r>
                        <a:rPr lang="fr-CA" sz="800" kern="1200" dirty="0" smtClean="0">
                          <a:effectLst/>
                        </a:rPr>
                        <a:t> of the </a:t>
                      </a:r>
                      <a:r>
                        <a:rPr lang="fr-CA" sz="800" kern="1200" dirty="0" err="1" smtClean="0">
                          <a:effectLst/>
                        </a:rPr>
                        <a:t>Army</a:t>
                      </a:r>
                      <a:r>
                        <a:rPr lang="fr-CA" sz="800" kern="1200" dirty="0" smtClean="0">
                          <a:effectLst/>
                        </a:rPr>
                        <a:t>. </a:t>
                      </a:r>
                      <a:r>
                        <a:rPr lang="en-CA" sz="800" kern="1200" dirty="0" smtClean="0">
                          <a:effectLst/>
                        </a:rPr>
                        <a:t>Defense Forensic Science Center. Modification of Latent Print Technical Reports to Include Statistical Calculations, document </a:t>
                      </a:r>
                      <a:r>
                        <a:rPr lang="en-CA" sz="800" kern="1200" dirty="0" err="1" smtClean="0">
                          <a:effectLst/>
                        </a:rPr>
                        <a:t>d’information</a:t>
                      </a:r>
                      <a:r>
                        <a:rPr lang="en-CA" sz="800" kern="1200" dirty="0" smtClean="0">
                          <a:effectLst/>
                        </a:rPr>
                        <a:t> de H. J. </a:t>
                      </a:r>
                      <a:r>
                        <a:rPr lang="en-CA" sz="800" kern="1200" dirty="0" err="1" smtClean="0">
                          <a:effectLst/>
                        </a:rPr>
                        <a:t>Swofford</a:t>
                      </a:r>
                      <a:r>
                        <a:rPr lang="en-CA" sz="800" kern="1200" dirty="0" smtClean="0">
                          <a:effectLst/>
                        </a:rPr>
                        <a:t> </a:t>
                      </a:r>
                      <a:r>
                        <a:rPr lang="en-CA" sz="800" kern="1200" dirty="0" err="1" smtClean="0">
                          <a:effectLst/>
                        </a:rPr>
                        <a:t>daté</a:t>
                      </a:r>
                      <a:r>
                        <a:rPr lang="en-CA" sz="800" kern="1200" dirty="0" smtClean="0">
                          <a:effectLst/>
                        </a:rPr>
                        <a:t> du 2017-03-09.</a:t>
                      </a:r>
                    </a:p>
                    <a:p>
                      <a:endParaRPr lang="en-CA" sz="800" kern="1200" dirty="0" smtClean="0">
                        <a:effectLst/>
                      </a:endParaRPr>
                    </a:p>
                    <a:p>
                      <a:r>
                        <a:rPr lang="fr-CA" sz="800" kern="1200" dirty="0" smtClean="0">
                          <a:effectLst/>
                        </a:rPr>
                        <a:t>Diapo 50 (ajoutée) – FAQ – « Quels types d’erreurs peuvent survenir dans votre discipline? Faux positif (identification erronée) – La détermination incorrecte que deux zones d’empreintes papillaires proviennent de la même source. Faux négatif (exclusion erronée) – La détermination incorrecte que deux zones d’empreintes papillaires ne proviennent pas de la même source. » Référence : document 19 du SWGFAST (2013) intitulé Standard </a:t>
                      </a:r>
                      <a:r>
                        <a:rPr lang="fr-CA" sz="800" kern="1200" dirty="0" err="1" smtClean="0">
                          <a:effectLst/>
                        </a:rPr>
                        <a:t>Terminology</a:t>
                      </a:r>
                      <a:r>
                        <a:rPr lang="fr-CA" sz="800" kern="1200" dirty="0" smtClean="0">
                          <a:effectLst/>
                        </a:rPr>
                        <a:t> of Friction Ridge </a:t>
                      </a:r>
                      <a:r>
                        <a:rPr lang="fr-CA" sz="800" kern="1200" dirty="0" err="1" smtClean="0">
                          <a:effectLst/>
                        </a:rPr>
                        <a:t>Examination</a:t>
                      </a:r>
                      <a:r>
                        <a:rPr lang="fr-CA" sz="800" kern="1200" dirty="0" smtClean="0">
                          <a:effectLst/>
                        </a:rPr>
                        <a:t> (Latent/</a:t>
                      </a:r>
                      <a:r>
                        <a:rPr lang="fr-CA" sz="800" kern="1200" dirty="0" err="1" smtClean="0">
                          <a:effectLst/>
                        </a:rPr>
                        <a:t>Tenprint</a:t>
                      </a:r>
                      <a:r>
                        <a:rPr lang="fr-CA" sz="800" kern="1200" dirty="0" smtClean="0">
                          <a:effectLst/>
                        </a:rPr>
                        <a:t> Ver. 4.1).</a:t>
                      </a:r>
                    </a:p>
                    <a:p>
                      <a:endParaRPr lang="en-CA" sz="800" kern="1200" dirty="0" smtClean="0">
                        <a:effectLst/>
                      </a:endParaRPr>
                    </a:p>
                    <a:p>
                      <a:r>
                        <a:rPr lang="fr-CA" sz="800" kern="1200" dirty="0" smtClean="0">
                          <a:effectLst/>
                        </a:rPr>
                        <a:t>Diapo 51 (ajoutée) – FAQ – « Des erreurs sont-elles déjà survenues dans votre discipline? Oui. Nous ne prétendons pas avoir un taux d’erreur nul. Selon une étude parue dans </a:t>
                      </a:r>
                      <a:r>
                        <a:rPr lang="fr-CA" sz="800" kern="1200" dirty="0" err="1" smtClean="0">
                          <a:effectLst/>
                        </a:rPr>
                        <a:t>Proceedings</a:t>
                      </a:r>
                      <a:r>
                        <a:rPr lang="fr-CA" sz="800" kern="1200" dirty="0" smtClean="0">
                          <a:effectLst/>
                        </a:rPr>
                        <a:t> of the National </a:t>
                      </a:r>
                      <a:r>
                        <a:rPr lang="fr-CA" sz="800" kern="1200" dirty="0" err="1" smtClean="0">
                          <a:effectLst/>
                        </a:rPr>
                        <a:t>Academy</a:t>
                      </a:r>
                      <a:r>
                        <a:rPr lang="fr-CA" sz="800" kern="1200" dirty="0" smtClean="0">
                          <a:effectLst/>
                        </a:rPr>
                        <a:t> of Sciences qui a été réalisée avec la participation de </a:t>
                      </a:r>
                      <a:r>
                        <a:rPr lang="fr-CA" sz="800" kern="1200" dirty="0" err="1" smtClean="0">
                          <a:effectLst/>
                        </a:rPr>
                        <a:t>dactyloscopistes</a:t>
                      </a:r>
                      <a:r>
                        <a:rPr lang="fr-CA" sz="800" kern="1200" dirty="0" smtClean="0">
                          <a:effectLst/>
                        </a:rPr>
                        <a:t> majoritairement de nationalité américaine, les taux d’erreur s’établissent comme suit : Taux de faux positifs : 0,1 % sans vérification. Taux de faux négatifs : 7,5 % sans vérification. » Référence : </a:t>
                      </a:r>
                      <a:r>
                        <a:rPr lang="fr-CA" sz="800" kern="1200" dirty="0" err="1" smtClean="0">
                          <a:effectLst/>
                        </a:rPr>
                        <a:t>Ulery</a:t>
                      </a:r>
                      <a:r>
                        <a:rPr lang="fr-CA" sz="800" kern="1200" dirty="0" smtClean="0">
                          <a:effectLst/>
                        </a:rPr>
                        <a:t>, B. T., R. A. </a:t>
                      </a:r>
                      <a:r>
                        <a:rPr lang="fr-CA" sz="800" kern="1200" dirty="0" err="1" smtClean="0">
                          <a:effectLst/>
                        </a:rPr>
                        <a:t>Hicklin</a:t>
                      </a:r>
                      <a:r>
                        <a:rPr lang="fr-CA" sz="800" kern="1200" dirty="0" smtClean="0">
                          <a:effectLst/>
                        </a:rPr>
                        <a:t>, J. </a:t>
                      </a:r>
                      <a:r>
                        <a:rPr lang="fr-CA" sz="800" kern="1200" dirty="0" err="1" smtClean="0">
                          <a:effectLst/>
                        </a:rPr>
                        <a:t>Buscaglia</a:t>
                      </a:r>
                      <a:r>
                        <a:rPr lang="fr-CA" sz="800" kern="1200" dirty="0" smtClean="0">
                          <a:effectLst/>
                        </a:rPr>
                        <a:t> et M. A. Roberts. </a:t>
                      </a:r>
                      <a:r>
                        <a:rPr lang="en-CA" sz="800" kern="1200" dirty="0" smtClean="0">
                          <a:effectLst/>
                        </a:rPr>
                        <a:t>« Accuracy and reliability of forensic latent fingerprint decisions », Proceedings of the National Academy of Sciences, vol. 108, n</a:t>
                      </a:r>
                      <a:r>
                        <a:rPr lang="en-CA" sz="800" kern="1200" baseline="30000" dirty="0" smtClean="0">
                          <a:effectLst/>
                        </a:rPr>
                        <a:t>o</a:t>
                      </a:r>
                      <a:r>
                        <a:rPr lang="en-CA" sz="800" kern="1200" dirty="0" smtClean="0">
                          <a:effectLst/>
                        </a:rPr>
                        <a:t> 19 (2011), p. 7733-7738.</a:t>
                      </a:r>
                    </a:p>
                    <a:p>
                      <a:endParaRPr lang="en-CA" sz="800" kern="1200" dirty="0" smtClean="0">
                        <a:effectLst/>
                      </a:endParaRPr>
                    </a:p>
                    <a:p>
                      <a:r>
                        <a:rPr lang="fr-CA" sz="800" kern="1200" dirty="0" smtClean="0">
                          <a:effectLst/>
                        </a:rPr>
                        <a:t>Diapo 52 – FAQ – « Avez-vous connaissance d’erreurs ayant soulevé la controverse? » Oui. Images d’identifications erronées (attentat à la bombe à Madrid et </a:t>
                      </a:r>
                      <a:r>
                        <a:rPr lang="fr-CA" sz="800" kern="1200" dirty="0" err="1" smtClean="0">
                          <a:effectLst/>
                        </a:rPr>
                        <a:t>Criminal</a:t>
                      </a:r>
                      <a:r>
                        <a:rPr lang="fr-CA" sz="800" kern="1200" dirty="0" smtClean="0">
                          <a:effectLst/>
                        </a:rPr>
                        <a:t> Records Office de l’Écosse). </a:t>
                      </a:r>
                    </a:p>
                    <a:p>
                      <a:endParaRPr lang="en-CA" sz="800" kern="1200" dirty="0" smtClean="0">
                        <a:effectLst/>
                      </a:endParaRPr>
                    </a:p>
                    <a:p>
                      <a:r>
                        <a:rPr lang="fr-CA" sz="800" kern="1200" dirty="0" smtClean="0">
                          <a:effectLst/>
                        </a:rPr>
                        <a:t>Diapo 54 – Ajouts : « l’Ontario </a:t>
                      </a:r>
                      <a:r>
                        <a:rPr lang="fr-CA" sz="800" kern="1200" dirty="0" err="1" smtClean="0">
                          <a:effectLst/>
                        </a:rPr>
                        <a:t>Forensic</a:t>
                      </a:r>
                      <a:r>
                        <a:rPr lang="fr-CA" sz="800" kern="1200" dirty="0" smtClean="0">
                          <a:effectLst/>
                        </a:rPr>
                        <a:t> </a:t>
                      </a:r>
                      <a:r>
                        <a:rPr lang="fr-CA" sz="800" kern="1200" dirty="0" err="1" smtClean="0">
                          <a:effectLst/>
                        </a:rPr>
                        <a:t>Investigators</a:t>
                      </a:r>
                      <a:r>
                        <a:rPr lang="fr-CA" sz="800" kern="1200" dirty="0" smtClean="0">
                          <a:effectLst/>
                        </a:rPr>
                        <a:t> Association (Ontario) » et « l’Association québécoise de criminalistique (Québec) ». Depuis avril 2017, la </a:t>
                      </a:r>
                      <a:r>
                        <a:rPr lang="fr-CA" sz="800" kern="1200" dirty="0" err="1" smtClean="0">
                          <a:effectLst/>
                        </a:rPr>
                        <a:t>Fingerprint</a:t>
                      </a:r>
                      <a:r>
                        <a:rPr lang="fr-CA" sz="800" kern="1200" dirty="0" smtClean="0">
                          <a:effectLst/>
                        </a:rPr>
                        <a:t> Society est la </a:t>
                      </a:r>
                      <a:r>
                        <a:rPr lang="fr-CA" sz="800" kern="1200" dirty="0" err="1" smtClean="0">
                          <a:effectLst/>
                        </a:rPr>
                        <a:t>Fingerprint</a:t>
                      </a:r>
                      <a:r>
                        <a:rPr lang="fr-CA" sz="800" kern="1200" dirty="0" smtClean="0">
                          <a:effectLst/>
                        </a:rPr>
                        <a:t> Division de la </a:t>
                      </a:r>
                      <a:r>
                        <a:rPr lang="fr-CA" sz="800" kern="1200" dirty="0" err="1" smtClean="0">
                          <a:effectLst/>
                        </a:rPr>
                        <a:t>Chartered</a:t>
                      </a:r>
                      <a:r>
                        <a:rPr lang="fr-CA" sz="800" kern="1200" dirty="0" smtClean="0">
                          <a:effectLst/>
                        </a:rPr>
                        <a:t> Society of </a:t>
                      </a:r>
                      <a:r>
                        <a:rPr lang="fr-CA" sz="800" kern="1200" dirty="0" err="1" smtClean="0">
                          <a:effectLst/>
                        </a:rPr>
                        <a:t>Forensic</a:t>
                      </a:r>
                      <a:r>
                        <a:rPr lang="fr-CA" sz="800" kern="1200" dirty="0" smtClean="0">
                          <a:effectLst/>
                        </a:rPr>
                        <a:t> Sciences (CSFS); la diapo a été corrigée en conséquence.</a:t>
                      </a:r>
                    </a:p>
                    <a:p>
                      <a:endParaRPr lang="en-CA" sz="800" kern="1200" dirty="0" smtClean="0">
                        <a:effectLst/>
                      </a:endParaRPr>
                    </a:p>
                    <a:p>
                      <a:r>
                        <a:rPr lang="fr-CA" sz="800" kern="1200" dirty="0" smtClean="0">
                          <a:effectLst/>
                        </a:rPr>
                        <a:t>Diapo 55 – Ajout sous SWGFAST : « Remplacé par le Friction Ridge </a:t>
                      </a:r>
                      <a:r>
                        <a:rPr lang="fr-CA" sz="800" kern="1200" dirty="0" err="1" smtClean="0">
                          <a:effectLst/>
                        </a:rPr>
                        <a:t>Subcommittee</a:t>
                      </a:r>
                      <a:r>
                        <a:rPr lang="fr-CA" sz="800" kern="1200" dirty="0" smtClean="0">
                          <a:effectLst/>
                        </a:rPr>
                        <a:t> de l’</a:t>
                      </a:r>
                      <a:r>
                        <a:rPr lang="fr-CA" sz="800" kern="1200" dirty="0" err="1" smtClean="0">
                          <a:effectLst/>
                        </a:rPr>
                        <a:t>Organization</a:t>
                      </a:r>
                      <a:r>
                        <a:rPr lang="fr-CA" sz="800" kern="1200" dirty="0" smtClean="0">
                          <a:effectLst/>
                        </a:rPr>
                        <a:t> of Scientific Area </a:t>
                      </a:r>
                      <a:r>
                        <a:rPr lang="fr-CA" sz="800" kern="1200" dirty="0" err="1" smtClean="0">
                          <a:effectLst/>
                        </a:rPr>
                        <a:t>Committees</a:t>
                      </a:r>
                      <a:r>
                        <a:rPr lang="fr-CA" sz="800" kern="1200" dirty="0" smtClean="0">
                          <a:effectLst/>
                        </a:rPr>
                        <a:t> (OSAC) en 2014. » Ajout sous </a:t>
                      </a:r>
                      <a:r>
                        <a:rPr lang="fr-CA" sz="800" kern="1200" dirty="0" err="1" smtClean="0">
                          <a:effectLst/>
                        </a:rPr>
                        <a:t>CanFRWG</a:t>
                      </a:r>
                      <a:r>
                        <a:rPr lang="fr-CA" sz="800" kern="1200" dirty="0" smtClean="0">
                          <a:effectLst/>
                        </a:rPr>
                        <a:t> : « Division E de la GRC, Police provinciale de l’Ontario, Sûreté du Québec, Service de police d’Edmonton, Service de police d’Ottawa, Service de police régional de York et Service de police de Vancouver ».</a:t>
                      </a:r>
                    </a:p>
                    <a:p>
                      <a:endParaRPr lang="en-CA" sz="800" kern="1200" dirty="0" smtClean="0">
                        <a:effectLst/>
                      </a:endParaRPr>
                    </a:p>
                    <a:p>
                      <a:r>
                        <a:rPr lang="fr-CA" sz="800" kern="1200" dirty="0" smtClean="0">
                          <a:effectLst/>
                        </a:rPr>
                        <a:t>Diapo 56 – Ajout de l’insigne de la SQ et du Service de police régional de York à la liste des contributeurs.</a:t>
                      </a:r>
                      <a:endParaRPr lang="en-CA" sz="800" kern="1200" dirty="0">
                        <a:solidFill>
                          <a:schemeClr val="dk1"/>
                        </a:solidFill>
                        <a:effectLst/>
                        <a:latin typeface="+mn-lt"/>
                        <a:ea typeface="+mn-ea"/>
                        <a:cs typeface="+mn-cs"/>
                      </a:endParaRPr>
                    </a:p>
                  </a:txBody>
                  <a:tcPr marT="45704" marB="45704"/>
                </a:tc>
                <a:extLst>
                  <a:ext uri="{0D108BD9-81ED-4DB2-BD59-A6C34878D82A}">
                    <a16:rowId xmlns:a16="http://schemas.microsoft.com/office/drawing/2014/main" val="10001"/>
                  </a:ext>
                </a:extLst>
              </a:tr>
            </a:tbl>
          </a:graphicData>
        </a:graphic>
      </p:graphicFrame>
      <p:sp>
        <p:nvSpPr>
          <p:cNvPr id="120850" name="Title 1"/>
          <p:cNvSpPr>
            <a:spLocks noGrp="1"/>
          </p:cNvSpPr>
          <p:nvPr>
            <p:ph type="title"/>
          </p:nvPr>
        </p:nvSpPr>
        <p:spPr bwMode="auto">
          <a:xfrm>
            <a:off x="457200" y="1041442"/>
            <a:ext cx="8229600" cy="47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altLang="en-US" sz="3200" dirty="0">
                <a:solidFill>
                  <a:srgbClr val="0000FF"/>
                </a:solidFill>
              </a:rPr>
              <a:t>Registre des modifications (suite)</a:t>
            </a:r>
            <a:endParaRPr lang="en-CA" altLang="en-US" sz="32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58</a:t>
            </a:fld>
            <a:endParaRPr lang="en-CA"/>
          </a:p>
        </p:txBody>
      </p:sp>
    </p:spTree>
    <p:extLst>
      <p:ext uri="{BB962C8B-B14F-4D97-AF65-F5344CB8AC3E}">
        <p14:creationId xmlns:p14="http://schemas.microsoft.com/office/powerpoint/2010/main" val="31965335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2883"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3586505357"/>
              </p:ext>
            </p:extLst>
          </p:nvPr>
        </p:nvGraphicFramePr>
        <p:xfrm>
          <a:off x="190500" y="1570912"/>
          <a:ext cx="8763000" cy="477808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42344">
                <a:tc>
                  <a:txBody>
                    <a:bodyPr/>
                    <a:lstStyle/>
                    <a:p>
                      <a:r>
                        <a:rPr lang="en-CA" sz="800" dirty="0" smtClean="0"/>
                        <a:t>Date</a:t>
                      </a:r>
                      <a:endParaRPr lang="en-CA" sz="800" dirty="0"/>
                    </a:p>
                  </a:txBody>
                  <a:tcPr marT="45706" marB="45706"/>
                </a:tc>
                <a:tc>
                  <a:txBody>
                    <a:bodyPr/>
                    <a:lstStyle/>
                    <a:p>
                      <a:r>
                        <a:rPr lang="en-CA" sz="800" dirty="0" smtClean="0"/>
                        <a:t>Version</a:t>
                      </a:r>
                      <a:endParaRPr lang="en-CA" sz="800" dirty="0"/>
                    </a:p>
                  </a:txBody>
                  <a:tcPr marT="45706" marB="45706"/>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706" marB="45706"/>
                </a:tc>
                <a:extLst>
                  <a:ext uri="{0D108BD9-81ED-4DB2-BD59-A6C34878D82A}">
                    <a16:rowId xmlns:a16="http://schemas.microsoft.com/office/drawing/2014/main" val="10000"/>
                  </a:ext>
                </a:extLst>
              </a:tr>
              <a:tr h="2615525">
                <a:tc>
                  <a:txBody>
                    <a:bodyPr/>
                    <a:lstStyle/>
                    <a:p>
                      <a:r>
                        <a:rPr lang="en-CA" sz="800" dirty="0" smtClean="0"/>
                        <a:t>2018-11-21</a:t>
                      </a:r>
                      <a:endParaRPr lang="en-CA" sz="800" dirty="0"/>
                    </a:p>
                  </a:txBody>
                  <a:tcPr marT="45706" marB="45706"/>
                </a:tc>
                <a:tc>
                  <a:txBody>
                    <a:bodyPr/>
                    <a:lstStyle/>
                    <a:p>
                      <a:r>
                        <a:rPr lang="en-CA" sz="800" dirty="0" smtClean="0"/>
                        <a:t>3.0</a:t>
                      </a:r>
                      <a:endParaRPr lang="en-CA" sz="800" dirty="0"/>
                    </a:p>
                  </a:txBody>
                  <a:tcPr marT="45706" marB="45706"/>
                </a:tc>
                <a:tc>
                  <a:txBody>
                    <a:bodyPr/>
                    <a:lstStyle/>
                    <a:p>
                      <a:r>
                        <a:rPr lang="fr-FR" sz="800" kern="1200" dirty="0" smtClean="0">
                          <a:effectLst/>
                        </a:rPr>
                        <a:t>Diapo. 32 – « individualiser » remplacé par « identifier » puisque ce terme est appuyé par </a:t>
                      </a:r>
                      <a:r>
                        <a:rPr lang="fr-FR" sz="800" kern="1200" dirty="0" err="1" smtClean="0">
                          <a:effectLst/>
                        </a:rPr>
                        <a:t>CanFRWG</a:t>
                      </a:r>
                      <a:r>
                        <a:rPr lang="fr-FR" sz="800" kern="1200" dirty="0" smtClean="0">
                          <a:effectLst/>
                        </a:rPr>
                        <a:t>, en plus de l’usage du terme « identification » dans la pratique canadienne de l’identification médico-légale, comme expliqué dans le document de position </a:t>
                      </a:r>
                      <a:r>
                        <a:rPr lang="fr-FR" sz="800" kern="1200" dirty="0" err="1" smtClean="0">
                          <a:effectLst/>
                        </a:rPr>
                        <a:t>CanFRWG</a:t>
                      </a:r>
                      <a:r>
                        <a:rPr lang="fr-FR" sz="800" kern="1200" dirty="0" smtClean="0">
                          <a:effectLst/>
                        </a:rPr>
                        <a:t> sur l’utilisation du terme « Identification ».</a:t>
                      </a:r>
                    </a:p>
                    <a:p>
                      <a:endParaRPr lang="en-CA" sz="800" kern="1200" dirty="0" smtClean="0">
                        <a:effectLst/>
                      </a:endParaRPr>
                    </a:p>
                    <a:p>
                      <a:r>
                        <a:rPr lang="fr-FR" sz="800" kern="1200" dirty="0" smtClean="0">
                          <a:effectLst/>
                        </a:rPr>
                        <a:t>Diapo. 33 - « individualiser » remplacé par « identifier » puisque ce terme est appuyé par </a:t>
                      </a:r>
                      <a:r>
                        <a:rPr lang="fr-FR" sz="800" kern="1200" dirty="0" err="1" smtClean="0">
                          <a:effectLst/>
                        </a:rPr>
                        <a:t>CanFRWG</a:t>
                      </a:r>
                      <a:r>
                        <a:rPr lang="fr-FR" sz="800" kern="1200" dirty="0" smtClean="0">
                          <a:effectLst/>
                        </a:rPr>
                        <a:t> pour la pratique médico-légale canadienne tel qu’énoncé dans leur exposé de position sur le terme «identification ». Le terme « vérifié » est retiré.</a:t>
                      </a:r>
                    </a:p>
                    <a:p>
                      <a:endParaRPr lang="en-CA" sz="800" kern="1200" dirty="0" smtClean="0">
                        <a:effectLst/>
                      </a:endParaRPr>
                    </a:p>
                    <a:p>
                      <a:r>
                        <a:rPr lang="fr-FR" sz="800" kern="1200" dirty="0" smtClean="0">
                          <a:effectLst/>
                        </a:rPr>
                        <a:t>Diapo. 37 – la phrase « soumis à un système informatique pour effectuer une recherche dans une base de données AFIS » est substitué pour « transférée dans un système informatique AFIS pour effectuer une recherche dans une base de données ».</a:t>
                      </a:r>
                    </a:p>
                    <a:p>
                      <a:endParaRPr lang="en-CA" sz="800" kern="1200" dirty="0" smtClean="0">
                        <a:effectLst/>
                      </a:endParaRPr>
                    </a:p>
                    <a:p>
                      <a:r>
                        <a:rPr lang="fr-FR" sz="800" kern="1200" dirty="0" smtClean="0">
                          <a:effectLst/>
                        </a:rPr>
                        <a:t>Diapo. 38 – les termes « soumis » remplacé par « téléchargé » et « analyste » par « technicien » afin d’être consistant avec diapo. 33.</a:t>
                      </a:r>
                    </a:p>
                    <a:p>
                      <a:endParaRPr lang="en-CA" sz="800" kern="1200" dirty="0" smtClean="0">
                        <a:effectLst/>
                      </a:endParaRPr>
                    </a:p>
                    <a:p>
                      <a:r>
                        <a:rPr lang="fr-FR" sz="800" kern="1200" dirty="0" smtClean="0">
                          <a:effectLst/>
                        </a:rPr>
                        <a:t>Diapo. 39 – le mot « visiblement » est remplacé par « visuellement » pour corriger l’erreur de grammaire.</a:t>
                      </a:r>
                    </a:p>
                    <a:p>
                      <a:endParaRPr lang="en-CA" sz="800" kern="1200" dirty="0" smtClean="0">
                        <a:effectLst/>
                      </a:endParaRPr>
                    </a:p>
                    <a:p>
                      <a:r>
                        <a:rPr lang="fr-FR" sz="800" kern="1200" dirty="0" smtClean="0">
                          <a:effectLst/>
                        </a:rPr>
                        <a:t>Diapo. 43 – les termes « individualisation » et « individualiser » sont remplacés par « identification » puisque ce terme est appuyé par </a:t>
                      </a:r>
                      <a:r>
                        <a:rPr lang="fr-FR" sz="800" kern="1200" dirty="0" err="1" smtClean="0">
                          <a:effectLst/>
                        </a:rPr>
                        <a:t>CanFRWG</a:t>
                      </a:r>
                      <a:r>
                        <a:rPr lang="fr-FR" sz="800" kern="1200" dirty="0" smtClean="0">
                          <a:effectLst/>
                        </a:rPr>
                        <a:t> pour la pratique médico-légale canadienne tel qu’énoncé dans leur exposé de position sur le terme « identification ».</a:t>
                      </a:r>
                    </a:p>
                    <a:p>
                      <a:endParaRPr lang="en-CA" sz="800" kern="1200" dirty="0" smtClean="0">
                        <a:effectLst/>
                      </a:endParaRPr>
                    </a:p>
                    <a:p>
                      <a:r>
                        <a:rPr lang="fr-FR" sz="800" kern="1200" dirty="0" smtClean="0">
                          <a:effectLst/>
                        </a:rPr>
                        <a:t>Diapo. 45 – les termes « individualisation » et « individualiser » sont retirés et le terme « identification » est redéfinit comme « L'identification est l'opinion de l'examinateur, basée sur sa formation, ses connaissances et son expérience, selon laquelle les empreintes de friction de la crête proviennent de la même source. »</a:t>
                      </a:r>
                    </a:p>
                  </a:txBody>
                  <a:tcPr marT="45706" marB="45706"/>
                </a:tc>
                <a:extLst>
                  <a:ext uri="{0D108BD9-81ED-4DB2-BD59-A6C34878D82A}">
                    <a16:rowId xmlns:a16="http://schemas.microsoft.com/office/drawing/2014/main" val="10001"/>
                  </a:ext>
                </a:extLst>
              </a:tr>
              <a:tr h="1669247">
                <a:tc>
                  <a:txBody>
                    <a:bodyPr/>
                    <a:lstStyle/>
                    <a:p>
                      <a:r>
                        <a:rPr lang="en-CA" sz="800" dirty="0" smtClean="0"/>
                        <a:t>2019-12-04</a:t>
                      </a:r>
                      <a:endParaRPr lang="en-CA" sz="800" dirty="0"/>
                    </a:p>
                  </a:txBody>
                  <a:tcPr marT="45706" marB="45706"/>
                </a:tc>
                <a:tc>
                  <a:txBody>
                    <a:bodyPr/>
                    <a:lstStyle/>
                    <a:p>
                      <a:r>
                        <a:rPr lang="en-CA" sz="800" dirty="0" smtClean="0"/>
                        <a:t>3.1</a:t>
                      </a:r>
                      <a:endParaRPr lang="en-CA" sz="800" dirty="0"/>
                    </a:p>
                  </a:txBody>
                  <a:tcPr marT="45706" marB="4570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800" u="none" strike="noStrike" kern="1200" baseline="0" dirty="0" smtClean="0"/>
                        <a:t>En-tête </a:t>
                      </a:r>
                      <a:r>
                        <a:rPr lang="fr-FR" sz="800" u="none" kern="1200" dirty="0" smtClean="0">
                          <a:effectLst/>
                        </a:rPr>
                        <a:t>remplacé </a:t>
                      </a:r>
                      <a:r>
                        <a:rPr lang="fr-FR" sz="800" kern="1200" dirty="0" smtClean="0">
                          <a:effectLst/>
                        </a:rPr>
                        <a:t>«</a:t>
                      </a:r>
                      <a:r>
                        <a:rPr lang="en-CA" sz="800" u="none" strike="noStrike" kern="1200" baseline="0" dirty="0" smtClean="0"/>
                        <a:t> Custom Header </a:t>
                      </a:r>
                      <a:r>
                        <a:rPr lang="fr-FR" sz="800" kern="1200" dirty="0" smtClean="0">
                          <a:effectLst/>
                        </a:rPr>
                        <a:t>»</a:t>
                      </a:r>
                      <a:r>
                        <a:rPr lang="en-CA" sz="800" u="none" strike="noStrike" kern="1200" baseline="0" dirty="0" smtClean="0"/>
                        <a:t> avec </a:t>
                      </a:r>
                      <a:r>
                        <a:rPr lang="fr-FR" sz="800" kern="1200" dirty="0" smtClean="0">
                          <a:effectLst/>
                        </a:rPr>
                        <a:t>«</a:t>
                      </a:r>
                      <a:r>
                        <a:rPr lang="en-CA" sz="800" u="none" strike="noStrike" kern="1200" baseline="0" dirty="0" smtClean="0"/>
                        <a:t> </a:t>
                      </a:r>
                      <a:r>
                        <a:rPr lang="en-CA" sz="800" u="none" strike="noStrike" kern="1200" baseline="0" dirty="0" err="1" smtClean="0"/>
                        <a:t>l’en</a:t>
                      </a:r>
                      <a:r>
                        <a:rPr lang="en-CA" sz="800" u="none" strike="noStrike" kern="1200" baseline="0" dirty="0" smtClean="0"/>
                        <a:t>-tête </a:t>
                      </a:r>
                      <a:r>
                        <a:rPr lang="en-CA" sz="800" u="none" strike="noStrike" kern="1200" baseline="0" dirty="0" err="1" smtClean="0"/>
                        <a:t>personnalisé</a:t>
                      </a:r>
                      <a:r>
                        <a:rPr lang="en-CA" sz="800" u="none" strike="noStrike" kern="1200" baseline="0" dirty="0" smtClean="0"/>
                        <a:t> </a:t>
                      </a:r>
                      <a:r>
                        <a:rPr lang="fr-FR" sz="800" kern="1200" dirty="0" smtClean="0">
                          <a:effectLst/>
                        </a:rPr>
                        <a:t>».</a:t>
                      </a:r>
                      <a:endParaRPr lang="en-CA" sz="800" u="none" strike="noStrike" kern="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800" u="none" strike="noStrike" kern="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u="none" strike="noStrike" kern="1200" baseline="0" dirty="0" err="1" smtClean="0"/>
                        <a:t>Diapo</a:t>
                      </a:r>
                      <a:r>
                        <a:rPr lang="en-CA" sz="800" u="none" strike="noStrike" kern="1200" baseline="0" dirty="0" smtClean="0"/>
                        <a:t>. 1 - </a:t>
                      </a:r>
                      <a:r>
                        <a:rPr lang="fr-FR" sz="800" kern="1200" dirty="0" smtClean="0">
                          <a:effectLst/>
                        </a:rPr>
                        <a:t>remplacé « </a:t>
                      </a:r>
                      <a:r>
                        <a:rPr lang="fr-CA" sz="800" kern="1200" dirty="0" err="1" smtClean="0">
                          <a:effectLst/>
                        </a:rPr>
                        <a:t>dèxpert</a:t>
                      </a:r>
                      <a:r>
                        <a:rPr lang="fr-CA" sz="800" kern="1200" dirty="0" smtClean="0">
                          <a:effectLst/>
                        </a:rPr>
                        <a:t> de la comparaison de preuve des crêtes Papillaires </a:t>
                      </a:r>
                      <a:r>
                        <a:rPr lang="fr-FR" sz="800" kern="1200" dirty="0" smtClean="0">
                          <a:effectLst/>
                        </a:rPr>
                        <a:t>»</a:t>
                      </a:r>
                      <a:r>
                        <a:rPr lang="fr-FR" sz="800" dirty="0" smtClean="0"/>
                        <a:t> avec </a:t>
                      </a:r>
                      <a:r>
                        <a:rPr lang="fr-FR" sz="800" kern="1200" dirty="0" smtClean="0">
                          <a:effectLst/>
                        </a:rPr>
                        <a:t>«</a:t>
                      </a:r>
                      <a:r>
                        <a:rPr lang="fr-CA" sz="800" kern="1200" dirty="0" smtClean="0">
                          <a:effectLst/>
                        </a:rPr>
                        <a:t>d’expert lors d’une preuve par comparaison des crêtes papillaires </a:t>
                      </a:r>
                      <a:r>
                        <a:rPr lang="fr-FR" sz="800" kern="1200" dirty="0" smtClean="0">
                          <a:effectLst/>
                        </a:rPr>
                        <a:t>».</a:t>
                      </a:r>
                      <a:endParaRPr lang="en-CA" sz="800" u="none" strike="noStrike" kern="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800" u="none" strike="noStrike" kern="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u="none" strike="noStrike" kern="1200" baseline="0" dirty="0" err="1" smtClean="0"/>
                        <a:t>Diapo</a:t>
                      </a:r>
                      <a:r>
                        <a:rPr lang="en-CA" sz="800" u="none" strike="noStrike" kern="1200" baseline="0" dirty="0" smtClean="0"/>
                        <a:t>. 2 – </a:t>
                      </a:r>
                      <a:r>
                        <a:rPr lang="fr-FR" sz="800" kern="1200" dirty="0" smtClean="0">
                          <a:effectLst/>
                        </a:rPr>
                        <a:t>remplacé «</a:t>
                      </a:r>
                      <a:r>
                        <a:rPr lang="en-CA" sz="800" u="none" strike="noStrike" kern="1200" baseline="0" dirty="0" smtClean="0"/>
                        <a:t> </a:t>
                      </a:r>
                      <a:r>
                        <a:rPr lang="fr-FR" sz="800" kern="1200" dirty="0" smtClean="0">
                          <a:effectLst/>
                        </a:rPr>
                        <a:t>diapos</a:t>
                      </a:r>
                      <a:r>
                        <a:rPr lang="fr-FR" sz="800" dirty="0" smtClean="0"/>
                        <a:t>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diapo </a:t>
                      </a:r>
                      <a:r>
                        <a:rPr lang="fr-FR" sz="800" kern="1200" dirty="0" smtClean="0">
                          <a:effectLst/>
                        </a:rPr>
                        <a:t>» et «</a:t>
                      </a:r>
                      <a:r>
                        <a:rPr lang="en-CA" sz="800" u="none" strike="noStrike" kern="1200" baseline="0" dirty="0" smtClean="0"/>
                        <a:t> </a:t>
                      </a:r>
                      <a:r>
                        <a:rPr lang="fr-FR" sz="800" kern="1200" dirty="0" err="1" smtClean="0">
                          <a:effectLst/>
                        </a:rPr>
                        <a:t>Numérous</a:t>
                      </a:r>
                      <a:r>
                        <a:rPr lang="fr-FR" sz="800" kern="1200" dirty="0" smtClean="0">
                          <a:effectLst/>
                        </a:rPr>
                        <a:t> »</a:t>
                      </a:r>
                      <a:r>
                        <a:rPr lang="fr-FR" sz="800" dirty="0" smtClean="0"/>
                        <a:t> avec </a:t>
                      </a:r>
                      <a:r>
                        <a:rPr lang="fr-FR" sz="800" kern="1200" dirty="0" smtClean="0">
                          <a:effectLst/>
                        </a:rPr>
                        <a:t>«</a:t>
                      </a:r>
                      <a:r>
                        <a:rPr lang="en-CA" sz="800" u="none" strike="noStrike" kern="1200" baseline="0" dirty="0" smtClean="0"/>
                        <a:t> N</a:t>
                      </a:r>
                      <a:r>
                        <a:rPr lang="fr-FR" sz="800" u="none" dirty="0" smtClean="0"/>
                        <a:t>⁰ des diapositives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u="none" strike="noStrike" kern="1200" baseline="0" dirty="0" err="1" smtClean="0"/>
                        <a:t>Diapo</a:t>
                      </a:r>
                      <a:r>
                        <a:rPr lang="en-CA" sz="800" u="none" strike="noStrike" kern="1200" baseline="0" dirty="0" smtClean="0"/>
                        <a:t>. 3 – </a:t>
                      </a:r>
                      <a:r>
                        <a:rPr lang="fr-FR" sz="800" u="none" kern="1200" dirty="0" smtClean="0">
                          <a:effectLst/>
                        </a:rPr>
                        <a:t>remplacé </a:t>
                      </a:r>
                      <a:r>
                        <a:rPr lang="fr-FR" sz="800" kern="1200" dirty="0" smtClean="0">
                          <a:effectLst/>
                        </a:rPr>
                        <a:t>«</a:t>
                      </a:r>
                      <a:r>
                        <a:rPr lang="en-CA" sz="800" u="none" strike="noStrike" kern="1200" baseline="0" dirty="0" smtClean="0"/>
                        <a:t> Dossier de </a:t>
                      </a:r>
                      <a:r>
                        <a:rPr lang="en-CA" sz="800" u="none" strike="noStrike" kern="1200" baseline="0" dirty="0" err="1" smtClean="0"/>
                        <a:t>cas</a:t>
                      </a:r>
                      <a:r>
                        <a:rPr lang="en-CA" sz="800" u="none" strike="noStrike" kern="1200" baseline="0" dirty="0" smtClean="0"/>
                        <a:t> </a:t>
                      </a:r>
                      <a:r>
                        <a:rPr lang="fr-FR" sz="800" kern="1200" dirty="0" smtClean="0">
                          <a:effectLst/>
                        </a:rPr>
                        <a:t>»</a:t>
                      </a:r>
                      <a:r>
                        <a:rPr lang="en-CA" sz="800" u="none" strike="noStrike" kern="1200" baseline="0" dirty="0" smtClean="0"/>
                        <a:t> avec </a:t>
                      </a:r>
                      <a:r>
                        <a:rPr lang="fr-FR" sz="800" kern="1200" dirty="0" smtClean="0">
                          <a:effectLst/>
                        </a:rPr>
                        <a:t>«</a:t>
                      </a:r>
                      <a:r>
                        <a:rPr lang="en-CA" sz="800" u="none" strike="noStrike" kern="1200" baseline="0" dirty="0" smtClean="0"/>
                        <a:t> Dossier </a:t>
                      </a:r>
                      <a:r>
                        <a:rPr lang="fr-FR" sz="800" kern="1200" dirty="0" smtClean="0">
                          <a:effectLst/>
                        </a:rPr>
                        <a:t>»</a:t>
                      </a:r>
                      <a:r>
                        <a:rPr lang="fr-FR" sz="800" kern="1200" baseline="0" dirty="0" smtClean="0">
                          <a:effectLst/>
                        </a:rPr>
                        <a:t> et </a:t>
                      </a:r>
                      <a:r>
                        <a:rPr lang="en-CA" sz="800" u="none" strike="noStrike" kern="1200" baseline="0" dirty="0" err="1" smtClean="0"/>
                        <a:t>corriges</a:t>
                      </a:r>
                      <a:r>
                        <a:rPr lang="en-CA" sz="800" u="none" strike="noStrike" kern="1200" baseline="0" dirty="0" smtClean="0"/>
                        <a:t> les </a:t>
                      </a:r>
                      <a:r>
                        <a:rPr lang="en-CA" sz="800" u="none" strike="noStrike" kern="1200" baseline="0" dirty="0" err="1" smtClean="0"/>
                        <a:t>fourtes</a:t>
                      </a:r>
                      <a:r>
                        <a:rPr lang="en-CA" sz="800" u="none" strike="noStrike" kern="1200" baseline="0" dirty="0" smtClean="0"/>
                        <a:t> de tape pau les </a:t>
                      </a:r>
                      <a:r>
                        <a:rPr lang="en-CA" sz="800" u="none" strike="noStrike" kern="1200" baseline="0" dirty="0" err="1" smtClean="0"/>
                        <a:t>termes</a:t>
                      </a:r>
                      <a:r>
                        <a:rPr lang="en-CA" sz="800" u="none" strike="noStrike" kern="1200" baseline="0" dirty="0" smtClean="0"/>
                        <a:t> </a:t>
                      </a:r>
                      <a:r>
                        <a:rPr lang="fr-FR" sz="800" kern="1200" dirty="0" smtClean="0">
                          <a:effectLst/>
                        </a:rPr>
                        <a:t>«</a:t>
                      </a:r>
                      <a:r>
                        <a:rPr lang="en-CA" sz="800" u="none" strike="noStrike" kern="1200" baseline="0" dirty="0" smtClean="0"/>
                        <a:t> </a:t>
                      </a:r>
                      <a:r>
                        <a:rPr lang="en-CA" sz="800" dirty="0" err="1" smtClean="0"/>
                        <a:t>l’empreinte</a:t>
                      </a:r>
                      <a:r>
                        <a:rPr lang="en-CA" sz="800" dirty="0" smtClean="0"/>
                        <a:t> </a:t>
                      </a:r>
                      <a:r>
                        <a:rPr lang="fr-FR" sz="800" kern="1200" dirty="0" smtClean="0">
                          <a:effectLst/>
                        </a:rPr>
                        <a:t>»</a:t>
                      </a:r>
                      <a:r>
                        <a:rPr lang="fr-FR" sz="800" kern="1200" baseline="0" dirty="0" smtClean="0">
                          <a:effectLst/>
                        </a:rPr>
                        <a:t> et</a:t>
                      </a:r>
                      <a:r>
                        <a:rPr lang="en-CA" sz="800" dirty="0" smtClean="0"/>
                        <a:t> </a:t>
                      </a:r>
                      <a:r>
                        <a:rPr lang="fr-FR" sz="800" kern="1200" dirty="0" smtClean="0">
                          <a:effectLst/>
                        </a:rPr>
                        <a:t>« </a:t>
                      </a:r>
                      <a:r>
                        <a:rPr lang="en-CA" sz="800" dirty="0" err="1" smtClean="0"/>
                        <a:t>d’ensemble</a:t>
                      </a:r>
                      <a:r>
                        <a:rPr lang="en-CA" sz="800"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6 – remplacé «</a:t>
                      </a:r>
                      <a:r>
                        <a:rPr lang="en-CA" sz="800" u="none" strike="noStrike" kern="1200" baseline="0" dirty="0" smtClean="0"/>
                        <a:t> </a:t>
                      </a:r>
                      <a:r>
                        <a:rPr lang="fr-FR" sz="800" kern="1200" dirty="0" smtClean="0">
                          <a:effectLst/>
                        </a:rPr>
                        <a:t>utilisée »</a:t>
                      </a:r>
                      <a:r>
                        <a:rPr lang="fr-FR" sz="800" dirty="0" smtClean="0"/>
                        <a:t> avec </a:t>
                      </a:r>
                      <a:r>
                        <a:rPr lang="fr-FR" sz="800" kern="1200" dirty="0" smtClean="0">
                          <a:effectLst/>
                        </a:rPr>
                        <a:t>«</a:t>
                      </a:r>
                      <a:r>
                        <a:rPr lang="en-CA" sz="800" u="none" strike="noStrike" kern="1200" baseline="0" dirty="0" smtClean="0"/>
                        <a:t> </a:t>
                      </a:r>
                      <a:r>
                        <a:rPr lang="fr-FR" sz="800" u="none" dirty="0" smtClean="0"/>
                        <a:t>visualisée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7 – remplacée « </a:t>
                      </a:r>
                      <a:r>
                        <a:rPr lang="fr-CA" sz="800" kern="1200" dirty="0" smtClean="0">
                          <a:effectLst/>
                        </a:rPr>
                        <a:t>causé par le contact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lors du contact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txBody>
                  <a:tcPr marT="45706" marB="45706"/>
                </a:tc>
                <a:extLst>
                  <a:ext uri="{0D108BD9-81ED-4DB2-BD59-A6C34878D82A}">
                    <a16:rowId xmlns:a16="http://schemas.microsoft.com/office/drawing/2014/main" val="2022423972"/>
                  </a:ext>
                </a:extLst>
              </a:tr>
            </a:tbl>
          </a:graphicData>
        </a:graphic>
      </p:graphicFrame>
      <p:sp>
        <p:nvSpPr>
          <p:cNvPr id="122902" name="Title 1"/>
          <p:cNvSpPr>
            <a:spLocks noGrp="1"/>
          </p:cNvSpPr>
          <p:nvPr>
            <p:ph type="title"/>
          </p:nvPr>
        </p:nvSpPr>
        <p:spPr bwMode="auto">
          <a:xfrm>
            <a:off x="476250" y="1017588"/>
            <a:ext cx="8229600" cy="47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altLang="en-US" sz="3200" dirty="0">
                <a:solidFill>
                  <a:srgbClr val="0000FF"/>
                </a:solidFill>
              </a:rPr>
              <a:t>Registre des modifications (suite)</a:t>
            </a:r>
            <a:endParaRPr lang="en-CA" altLang="en-US" sz="32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59</a:t>
            </a:fld>
            <a:endParaRPr lang="en-CA"/>
          </a:p>
        </p:txBody>
      </p:sp>
    </p:spTree>
    <p:extLst>
      <p:ext uri="{BB962C8B-B14F-4D97-AF65-F5344CB8AC3E}">
        <p14:creationId xmlns:p14="http://schemas.microsoft.com/office/powerpoint/2010/main" val="1679100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6</a:t>
            </a:fld>
            <a:endParaRPr/>
          </a:p>
        </p:txBody>
      </p:sp>
      <p:sp>
        <p:nvSpPr>
          <p:cNvPr id="104" name="Google Shape;104;p1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Types d'empreintes digitales</a:t>
            </a:r>
            <a:endParaRPr lang="fr-CA" sz="2000" b="1"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05" name="Google Shape;105;p12"/>
          <p:cNvSpPr txBox="1"/>
          <p:nvPr/>
        </p:nvSpPr>
        <p:spPr>
          <a:xfrm>
            <a:off x="457201" y="1918156"/>
            <a:ext cx="2869180" cy="2292694"/>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Empreinte latente </a:t>
            </a:r>
            <a:r>
              <a:rPr lang="fr-CA" altLang="en-US" sz="2000" b="1" dirty="0" smtClean="0">
                <a:latin typeface="Calibri" panose="020F0502020204030204" pitchFamily="34" charset="0"/>
                <a:cs typeface="Calibri" panose="020F0502020204030204" pitchFamily="34" charset="0"/>
              </a:rPr>
              <a:t>:</a:t>
            </a:r>
          </a:p>
          <a:p>
            <a:pPr marL="0" indent="0">
              <a:buFontTx/>
              <a:buNone/>
            </a:pPr>
            <a:endParaRPr lang="en-CA" altLang="en-US" sz="2000" dirty="0">
              <a:latin typeface="Calibri" panose="020F0502020204030204" pitchFamily="34" charset="0"/>
              <a:cs typeface="Calibri" panose="020F0502020204030204" pitchFamily="34" charset="0"/>
            </a:endParaRPr>
          </a:p>
          <a:p>
            <a:r>
              <a:rPr lang="fr-CA" altLang="en-US" sz="2000" dirty="0">
                <a:latin typeface="Calibri" panose="020F0502020204030204" pitchFamily="34" charset="0"/>
                <a:cs typeface="Calibri" panose="020F0502020204030204" pitchFamily="34" charset="0"/>
              </a:rPr>
              <a:t>Empreinte digitale difficile à voir à l'œil nu qui doit être révélée avant de pouvoir être </a:t>
            </a:r>
            <a:r>
              <a:rPr lang="fr-CA" altLang="en-US" sz="2000" dirty="0" smtClean="0">
                <a:latin typeface="Calibri" panose="020F0502020204030204" pitchFamily="34" charset="0"/>
                <a:cs typeface="Calibri" panose="020F0502020204030204" pitchFamily="34" charset="0"/>
              </a:rPr>
              <a:t>visualisée</a:t>
            </a:r>
            <a:r>
              <a:rPr lang="en-CA" sz="2000" dirty="0" smtClean="0">
                <a:solidFill>
                  <a:schemeClr val="dk1"/>
                </a:solidFill>
                <a:latin typeface="Calibri" panose="020F0502020204030204" pitchFamily="34" charset="0"/>
                <a:ea typeface="Calibri"/>
                <a:cs typeface="Calibri" panose="020F0502020204030204" pitchFamily="34" charset="0"/>
                <a:sym typeface="Calibri"/>
              </a:rPr>
              <a:t>.</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06" name="Google Shape;106;p12"/>
          <p:cNvSpPr txBox="1"/>
          <p:nvPr/>
        </p:nvSpPr>
        <p:spPr>
          <a:xfrm>
            <a:off x="3872989" y="5423356"/>
            <a:ext cx="4191001"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dirty="0" smtClean="0">
                <a:solidFill>
                  <a:schemeClr val="dk1"/>
                </a:solidFill>
                <a:latin typeface="Calibri"/>
                <a:ea typeface="Calibri"/>
                <a:cs typeface="Calibri"/>
                <a:sym typeface="Calibri"/>
              </a:rPr>
              <a:t>Image: Services </a:t>
            </a:r>
            <a:r>
              <a:rPr lang="en-CA" sz="800" dirty="0" err="1" smtClean="0">
                <a:solidFill>
                  <a:schemeClr val="dk1"/>
                </a:solidFill>
                <a:latin typeface="Calibri"/>
                <a:ea typeface="Calibri"/>
                <a:cs typeface="Calibri"/>
                <a:sym typeface="Calibri"/>
              </a:rPr>
              <a:t>intégrés</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d`ìdentité</a:t>
            </a:r>
            <a:r>
              <a:rPr lang="en-CA" sz="800" dirty="0" smtClean="0">
                <a:solidFill>
                  <a:schemeClr val="dk1"/>
                </a:solidFill>
                <a:latin typeface="Calibri"/>
                <a:ea typeface="Calibri"/>
                <a:cs typeface="Calibri"/>
                <a:sym typeface="Calibri"/>
              </a:rPr>
              <a:t> </a:t>
            </a:r>
            <a:r>
              <a:rPr lang="en-CA" sz="800" dirty="0" err="1" smtClean="0">
                <a:solidFill>
                  <a:schemeClr val="dk1"/>
                </a:solidFill>
                <a:latin typeface="Calibri"/>
                <a:ea typeface="Calibri"/>
                <a:cs typeface="Calibri"/>
                <a:sym typeface="Calibri"/>
              </a:rPr>
              <a:t>judiciaire</a:t>
            </a:r>
            <a:endParaRPr sz="800" dirty="0">
              <a:solidFill>
                <a:schemeClr val="dk1"/>
              </a:solidFill>
              <a:latin typeface="Calibri"/>
              <a:ea typeface="Calibri"/>
              <a:cs typeface="Calibri"/>
              <a:sym typeface="Calibri"/>
            </a:endParaRPr>
          </a:p>
        </p:txBody>
      </p:sp>
      <p:pic>
        <p:nvPicPr>
          <p:cNvPr id="107" name="Google Shape;107;p12"/>
          <p:cNvPicPr preferRelativeResize="0"/>
          <p:nvPr/>
        </p:nvPicPr>
        <p:blipFill rotWithShape="1">
          <a:blip r:embed="rId3">
            <a:alphaModFix/>
          </a:blip>
          <a:srcRect/>
          <a:stretch/>
        </p:blipFill>
        <p:spPr>
          <a:xfrm>
            <a:off x="3326381" y="1918156"/>
            <a:ext cx="5284219" cy="3505200"/>
          </a:xfrm>
          <a:prstGeom prst="rect">
            <a:avLst/>
          </a:prstGeom>
          <a:noFill/>
          <a:ln>
            <a:noFill/>
          </a:ln>
        </p:spPr>
      </p:pic>
      <p:sp>
        <p:nvSpPr>
          <p:cNvPr id="10"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4931"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1760643100"/>
              </p:ext>
            </p:extLst>
          </p:nvPr>
        </p:nvGraphicFramePr>
        <p:xfrm>
          <a:off x="190500" y="1525952"/>
          <a:ext cx="8763000" cy="475367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06002">
                <a:tc>
                  <a:txBody>
                    <a:bodyPr/>
                    <a:lstStyle/>
                    <a:p>
                      <a:r>
                        <a:rPr lang="en-CA" sz="800" dirty="0" smtClean="0"/>
                        <a:t>Date</a:t>
                      </a:r>
                      <a:endParaRPr lang="en-CA" sz="800" dirty="0"/>
                    </a:p>
                  </a:txBody>
                  <a:tcPr marT="45694" marB="45694"/>
                </a:tc>
                <a:tc>
                  <a:txBody>
                    <a:bodyPr/>
                    <a:lstStyle/>
                    <a:p>
                      <a:r>
                        <a:rPr lang="en-CA" sz="800" dirty="0" smtClean="0"/>
                        <a:t>Version</a:t>
                      </a:r>
                      <a:endParaRPr lang="en-CA" sz="800" dirty="0"/>
                    </a:p>
                  </a:txBody>
                  <a:tcPr marT="45694" marB="45694"/>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694" marB="45694"/>
                </a:tc>
                <a:extLst>
                  <a:ext uri="{0D108BD9-81ED-4DB2-BD59-A6C34878D82A}">
                    <a16:rowId xmlns:a16="http://schemas.microsoft.com/office/drawing/2014/main" val="10000"/>
                  </a:ext>
                </a:extLst>
              </a:tr>
              <a:tr h="206002">
                <a:tc>
                  <a:txBody>
                    <a:bodyPr/>
                    <a:lstStyle/>
                    <a:p>
                      <a:endParaRPr lang="en-CA" sz="800" dirty="0"/>
                    </a:p>
                  </a:txBody>
                  <a:tcPr marT="45694" marB="45694"/>
                </a:tc>
                <a:tc>
                  <a:txBody>
                    <a:bodyPr/>
                    <a:lstStyle/>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smtClean="0"/>
                    </a:p>
                  </a:txBody>
                  <a:tcPr marT="45694" marB="45694"/>
                </a:tc>
                <a:extLst>
                  <a:ext uri="{0D108BD9-81ED-4DB2-BD59-A6C34878D82A}">
                    <a16:rowId xmlns:a16="http://schemas.microsoft.com/office/drawing/2014/main" val="2022423972"/>
                  </a:ext>
                </a:extLst>
              </a:tr>
              <a:tr h="4327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smtClean="0"/>
                        <a:t>2019-12-04</a:t>
                      </a:r>
                    </a:p>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smtClean="0"/>
                        <a:t>3.1</a:t>
                      </a:r>
                    </a:p>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9 – </a:t>
                      </a:r>
                      <a:r>
                        <a:rPr lang="fr-FR" sz="800" kern="1200" dirty="0" err="1" smtClean="0">
                          <a:effectLst/>
                        </a:rPr>
                        <a:t>remplac</a:t>
                      </a:r>
                      <a:r>
                        <a:rPr lang="fr-CA" sz="800" kern="1200" dirty="0" smtClean="0">
                          <a:effectLst/>
                        </a:rPr>
                        <a:t>é</a:t>
                      </a:r>
                      <a:r>
                        <a:rPr lang="fr-FR" sz="800" kern="1200" dirty="0" smtClean="0">
                          <a:effectLst/>
                        </a:rPr>
                        <a:t> « </a:t>
                      </a:r>
                      <a:r>
                        <a:rPr lang="fr-CA" sz="800" dirty="0" smtClean="0"/>
                        <a:t>La formation des crêtes papillaires in utero est influencée par des stress aléatoires qui font que les points caractéristiques des crêtes sont uniques. </a:t>
                      </a:r>
                      <a:r>
                        <a:rPr lang="fr-FR" sz="800" kern="1200" dirty="0" smtClean="0">
                          <a:effectLst/>
                        </a:rPr>
                        <a:t>»</a:t>
                      </a:r>
                      <a:r>
                        <a:rPr lang="fr-FR" sz="800" kern="1200" baseline="0" dirty="0" smtClean="0">
                          <a:effectLst/>
                        </a:rPr>
                        <a:t> </a:t>
                      </a:r>
                      <a:r>
                        <a:rPr lang="fr-FR" sz="800" kern="1200" dirty="0" smtClean="0">
                          <a:effectLst/>
                        </a:rPr>
                        <a:t>avec « </a:t>
                      </a:r>
                      <a:r>
                        <a:rPr lang="fr-FR" sz="800" u="none" dirty="0" smtClean="0"/>
                        <a:t>l’agencement des crêtes papillaires, même dans une petite région, sont uniques et ne sont jamais répétés. </a:t>
                      </a:r>
                      <a:r>
                        <a:rPr lang="fr-FR" sz="800" kern="1200" dirty="0" smtClean="0">
                          <a:effectLst/>
                        </a:rPr>
                        <a:t>».  Remplacé le terme « Les figures papillaires</a:t>
                      </a:r>
                      <a:r>
                        <a:rPr lang="fr-CA" sz="800" dirty="0" smtClean="0"/>
                        <a:t> </a:t>
                      </a:r>
                      <a:r>
                        <a:rPr lang="fr-FR" sz="800" kern="1200" dirty="0" smtClean="0">
                          <a:effectLst/>
                        </a:rPr>
                        <a:t>»</a:t>
                      </a:r>
                      <a:r>
                        <a:rPr lang="fr-FR" sz="800" kern="1200" baseline="0" dirty="0" smtClean="0">
                          <a:effectLst/>
                        </a:rPr>
                        <a:t> avec</a:t>
                      </a:r>
                      <a:r>
                        <a:rPr lang="fr-FR" sz="800" kern="1200" dirty="0" smtClean="0">
                          <a:effectLst/>
                        </a:rPr>
                        <a:t> « Dessin digitaux</a:t>
                      </a:r>
                      <a:r>
                        <a:rPr lang="fr-CA" sz="800" dirty="0" smtClean="0"/>
                        <a:t> </a:t>
                      </a:r>
                      <a:r>
                        <a:rPr lang="fr-FR" sz="800" kern="1200" dirty="0" smtClean="0">
                          <a:effectLst/>
                        </a:rPr>
                        <a:t>»</a:t>
                      </a:r>
                      <a:r>
                        <a:rPr lang="fr-FR" sz="800" kern="1200" baseline="0" dirty="0" smtClean="0">
                          <a:effectLst/>
                        </a:rPr>
                        <a:t> et</a:t>
                      </a:r>
                      <a:r>
                        <a:rPr lang="fr-CA" sz="800" dirty="0" smtClean="0"/>
                        <a:t> </a:t>
                      </a:r>
                      <a:r>
                        <a:rPr lang="fr-FR" sz="800" kern="1200" dirty="0" smtClean="0">
                          <a:effectLst/>
                        </a:rPr>
                        <a:t>« de figures »</a:t>
                      </a:r>
                      <a:r>
                        <a:rPr lang="fr-FR" sz="800" kern="1200" baseline="0" dirty="0" smtClean="0">
                          <a:effectLst/>
                        </a:rPr>
                        <a:t> avec</a:t>
                      </a:r>
                      <a:r>
                        <a:rPr lang="fr-FR" sz="800" kern="1200" dirty="0" smtClean="0">
                          <a:effectLst/>
                        </a:rPr>
                        <a:t> « de dessin</a:t>
                      </a:r>
                      <a:r>
                        <a:rPr lang="fr-CA" sz="800"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11 – remplacé «</a:t>
                      </a:r>
                      <a:r>
                        <a:rPr lang="en-CA" sz="800" u="none" strike="noStrike" kern="1200" baseline="0" dirty="0" smtClean="0"/>
                        <a:t> </a:t>
                      </a:r>
                      <a:r>
                        <a:rPr lang="fr-FR" sz="800" kern="1200" dirty="0" smtClean="0">
                          <a:effectLst/>
                        </a:rPr>
                        <a:t>empreinte de </a:t>
                      </a:r>
                      <a:r>
                        <a:rPr lang="fr-FR" sz="800" dirty="0" smtClean="0"/>
                        <a:t>référence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empreinte connue </a:t>
                      </a:r>
                      <a:r>
                        <a:rPr lang="fr-FR" sz="800" kern="1200" dirty="0" smtClean="0">
                          <a:effectLst/>
                        </a:rPr>
                        <a:t>»</a:t>
                      </a:r>
                      <a:r>
                        <a:rPr lang="fr-FR" sz="800" kern="1200" baseline="0" dirty="0" smtClean="0">
                          <a:effectLst/>
                        </a:rPr>
                        <a:t> et  </a:t>
                      </a:r>
                      <a:r>
                        <a:rPr lang="fr-FR" sz="800" kern="1200" dirty="0" smtClean="0">
                          <a:effectLst/>
                        </a:rPr>
                        <a:t>«</a:t>
                      </a:r>
                      <a:r>
                        <a:rPr lang="en-CA" sz="800" u="none" strike="noStrike" kern="1200" baseline="0" dirty="0" smtClean="0"/>
                        <a:t> </a:t>
                      </a:r>
                      <a:r>
                        <a:rPr lang="fr-FR" sz="800" kern="1200" dirty="0" smtClean="0">
                          <a:effectLst/>
                        </a:rPr>
                        <a:t>le </a:t>
                      </a:r>
                      <a:r>
                        <a:rPr lang="fr-FR" sz="800" kern="1200" dirty="0" err="1" smtClean="0">
                          <a:effectLst/>
                        </a:rPr>
                        <a:t>dactyloscopiste</a:t>
                      </a:r>
                      <a:r>
                        <a:rPr lang="fr-FR" sz="800" dirty="0" smtClean="0"/>
                        <a:t>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l’expert </a:t>
                      </a:r>
                      <a:r>
                        <a:rPr lang="fr-FR" sz="800" kern="1200" dirty="0" smtClean="0">
                          <a:effectLst/>
                        </a:rPr>
                        <a:t>»</a:t>
                      </a:r>
                      <a:r>
                        <a:rPr lang="fr-FR" sz="800" kern="1200" baseline="0" dirty="0" smtClean="0">
                          <a:effectLst/>
                        </a:rPr>
                        <a:t> </a:t>
                      </a: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a:t>
                      </a:r>
                      <a:r>
                        <a:rPr lang="fr-FR" sz="800" u="none" kern="1200" baseline="0" dirty="0" smtClean="0">
                          <a:effectLst/>
                        </a:rPr>
                        <a:t> 14 - </a:t>
                      </a:r>
                      <a:r>
                        <a:rPr lang="fr-FR" sz="800" u="none" kern="1200" dirty="0" smtClean="0">
                          <a:effectLst/>
                        </a:rPr>
                        <a:t>remplacé </a:t>
                      </a:r>
                      <a:r>
                        <a:rPr lang="fr-FR" sz="800" kern="1200" dirty="0" smtClean="0">
                          <a:effectLst/>
                        </a:rPr>
                        <a:t>« </a:t>
                      </a:r>
                      <a:r>
                        <a:rPr lang="fr-FR" sz="800" u="none" strike="noStrike" kern="1200" baseline="0" dirty="0" smtClean="0"/>
                        <a:t>et façon dont il agit</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et l’impact qu’il a</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20 – </a:t>
                      </a:r>
                      <a:r>
                        <a:rPr lang="fr-FR" sz="800" u="none" kern="1200" dirty="0" smtClean="0">
                          <a:effectLst/>
                        </a:rPr>
                        <a:t>remplacé </a:t>
                      </a:r>
                      <a:r>
                        <a:rPr lang="fr-FR" sz="800" kern="1200" dirty="0" smtClean="0">
                          <a:effectLst/>
                        </a:rPr>
                        <a:t>« </a:t>
                      </a:r>
                      <a:r>
                        <a:rPr lang="en-CA" sz="800" u="none" strike="noStrike" kern="1200" baseline="0" dirty="0" smtClean="0"/>
                        <a:t>Colorant CA/ BY40</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CA/ Colorant BY40 </a:t>
                      </a:r>
                      <a:r>
                        <a:rPr lang="fr-FR" sz="800" kern="1200" dirty="0" smtClean="0">
                          <a:effectLst/>
                        </a:rPr>
                        <a:t>» et « </a:t>
                      </a:r>
                      <a:r>
                        <a:rPr lang="en-CA" sz="800" u="none" strike="noStrike" kern="1200" baseline="0" dirty="0" smtClean="0"/>
                        <a:t>Colorant CA/ R6G</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CA/ Colorant R6G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21 – </a:t>
                      </a:r>
                      <a:r>
                        <a:rPr lang="fr-FR" sz="800" u="none" kern="1200" dirty="0" smtClean="0">
                          <a:effectLst/>
                        </a:rPr>
                        <a:t>remplacé </a:t>
                      </a:r>
                      <a:r>
                        <a:rPr lang="fr-FR" sz="800" kern="1200" dirty="0" smtClean="0">
                          <a:effectLst/>
                        </a:rPr>
                        <a:t>« </a:t>
                      </a:r>
                      <a:r>
                        <a:rPr lang="en-CA" sz="800" u="none" strike="noStrike" kern="1200" baseline="0" dirty="0" smtClean="0"/>
                        <a:t>Métallisation sous vide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Métallisation sous vide (VMD)</a:t>
                      </a:r>
                      <a:r>
                        <a:rPr lang="fr-FR" sz="800" u="none" kern="1200" dirty="0" smtClean="0">
                          <a:effectLst/>
                        </a:rPr>
                        <a:t> </a:t>
                      </a:r>
                      <a:r>
                        <a:rPr lang="fr-FR" sz="800" kern="1200" dirty="0" smtClean="0">
                          <a:effectLst/>
                        </a:rPr>
                        <a:t>» et </a:t>
                      </a:r>
                      <a:r>
                        <a:rPr lang="fr-FR" sz="800" u="none" kern="1200" dirty="0" smtClean="0">
                          <a:effectLst/>
                        </a:rPr>
                        <a:t>remplacé </a:t>
                      </a:r>
                      <a:r>
                        <a:rPr lang="fr-FR" sz="800" kern="1200" dirty="0" smtClean="0">
                          <a:effectLst/>
                        </a:rPr>
                        <a:t>« </a:t>
                      </a:r>
                      <a:r>
                        <a:rPr lang="en-CA" sz="800" u="none" strike="noStrike" kern="1200" baseline="0" dirty="0" err="1" smtClean="0"/>
                        <a:t>déchat</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err="1" smtClean="0"/>
                        <a:t>déchet</a:t>
                      </a:r>
                      <a:r>
                        <a:rPr lang="en-CA" sz="800" u="none" strike="noStrike" kern="1200" baseline="0"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a:t>
                      </a:r>
                      <a:r>
                        <a:rPr lang="fr-FR" sz="800" kern="1200" baseline="0" dirty="0" smtClean="0">
                          <a:effectLst/>
                        </a:rPr>
                        <a:t> 22 – </a:t>
                      </a:r>
                      <a:r>
                        <a:rPr lang="fr-FR" sz="800" u="none" kern="1200" dirty="0" smtClean="0">
                          <a:effectLst/>
                        </a:rPr>
                        <a:t>remplacé </a:t>
                      </a:r>
                      <a:r>
                        <a:rPr lang="fr-FR" sz="800" kern="1200" dirty="0" smtClean="0">
                          <a:effectLst/>
                        </a:rPr>
                        <a:t>« </a:t>
                      </a:r>
                      <a:r>
                        <a:rPr lang="en-CA" sz="800" u="none" strike="noStrike" kern="1200" baseline="0" dirty="0" smtClean="0"/>
                        <a:t>(ambiante) light)</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(lumière ambiante)</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27 – </a:t>
                      </a:r>
                      <a:r>
                        <a:rPr lang="fr-FR" sz="800" u="none" kern="1200" dirty="0" smtClean="0">
                          <a:effectLst/>
                        </a:rPr>
                        <a:t>remplacé </a:t>
                      </a:r>
                      <a:r>
                        <a:rPr lang="fr-FR" sz="800" kern="1200" dirty="0" smtClean="0">
                          <a:effectLst/>
                        </a:rPr>
                        <a:t>«</a:t>
                      </a:r>
                      <a:r>
                        <a:rPr lang="en-CA" sz="800" u="none" strike="noStrike" kern="1200" baseline="0" dirty="0" smtClean="0"/>
                        <a:t> </a:t>
                      </a:r>
                      <a:r>
                        <a:rPr lang="fr-FR" sz="800" u="none" kern="1200" dirty="0" smtClean="0">
                          <a:effectLst/>
                        </a:rPr>
                        <a:t>Acid Yellow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smtClean="0"/>
                        <a:t>Acide Jaune</a:t>
                      </a:r>
                      <a:r>
                        <a:rPr lang="fr-FR" sz="800" u="none" kern="1200" dirty="0" smtClean="0">
                          <a:effectLst/>
                        </a:rPr>
                        <a:t> </a:t>
                      </a:r>
                      <a:r>
                        <a:rPr lang="fr-FR" sz="800" kern="1200" dirty="0" smtClean="0">
                          <a:effectLst/>
                        </a:rPr>
                        <a:t>» et «</a:t>
                      </a:r>
                      <a:r>
                        <a:rPr lang="en-CA" sz="800" u="none" strike="noStrike" kern="1200" baseline="0" dirty="0" smtClean="0"/>
                        <a:t> </a:t>
                      </a:r>
                      <a:r>
                        <a:rPr lang="fr-FR" sz="800" u="none" kern="1200" dirty="0" err="1" smtClean="0">
                          <a:effectLst/>
                        </a:rPr>
                        <a:t>Amido</a:t>
                      </a:r>
                      <a:r>
                        <a:rPr lang="fr-FR" sz="800" u="none" kern="1200" dirty="0" smtClean="0">
                          <a:effectLst/>
                        </a:rPr>
                        <a:t> Black </a:t>
                      </a:r>
                      <a:r>
                        <a:rPr lang="fr-FR" sz="800" kern="1200" dirty="0" smtClean="0">
                          <a:effectLst/>
                        </a:rPr>
                        <a:t>»</a:t>
                      </a:r>
                      <a:r>
                        <a:rPr lang="fr-FR" sz="800" u="none" kern="1200" dirty="0" smtClean="0">
                          <a:effectLst/>
                        </a:rPr>
                        <a:t> avec </a:t>
                      </a:r>
                      <a:r>
                        <a:rPr lang="fr-FR" sz="800" kern="1200" dirty="0" smtClean="0">
                          <a:effectLst/>
                        </a:rPr>
                        <a:t>« Noir de Naphtalène</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29 – </a:t>
                      </a:r>
                      <a:r>
                        <a:rPr lang="fr-FR" sz="800" u="none" kern="1200" dirty="0" smtClean="0">
                          <a:effectLst/>
                        </a:rPr>
                        <a:t>remplacé </a:t>
                      </a:r>
                      <a:r>
                        <a:rPr lang="fr-FR" sz="800" kern="1200" dirty="0" smtClean="0">
                          <a:effectLst/>
                        </a:rPr>
                        <a:t>«</a:t>
                      </a:r>
                      <a:r>
                        <a:rPr lang="en-CA" sz="800" u="none" strike="noStrike" kern="1200" baseline="0" dirty="0" smtClean="0"/>
                        <a:t> </a:t>
                      </a:r>
                      <a:r>
                        <a:rPr lang="fr-FR" sz="800" u="none" kern="1200" dirty="0" err="1" smtClean="0">
                          <a:effectLst/>
                        </a:rPr>
                        <a:t>used</a:t>
                      </a:r>
                      <a:r>
                        <a:rPr lang="fr-FR" sz="800" u="none" kern="1200" dirty="0" smtClean="0">
                          <a:effectLst/>
                        </a:rPr>
                        <a:t> in a </a:t>
                      </a:r>
                      <a:r>
                        <a:rPr lang="fr-FR" sz="800" u="none" kern="1200" dirty="0" err="1" smtClean="0">
                          <a:effectLst/>
                        </a:rPr>
                        <a:t>vehicle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err="1" smtClean="0"/>
                        <a:t>utilisé</a:t>
                      </a:r>
                      <a:r>
                        <a:rPr lang="en-CA" sz="800" u="none" strike="noStrike" kern="1200" baseline="0" dirty="0" smtClean="0"/>
                        <a:t> dans un véhicule</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a:t>
                      </a:r>
                      <a:r>
                        <a:rPr lang="fr-FR" sz="800" kern="1200" baseline="0" dirty="0" smtClean="0">
                          <a:effectLst/>
                        </a:rPr>
                        <a:t> 30 – </a:t>
                      </a:r>
                      <a:r>
                        <a:rPr lang="fr-FR" sz="800" u="none" kern="1200" dirty="0" smtClean="0">
                          <a:effectLst/>
                        </a:rPr>
                        <a:t>remplacé </a:t>
                      </a:r>
                      <a:r>
                        <a:rPr lang="fr-FR" sz="800" kern="1200" dirty="0" smtClean="0">
                          <a:effectLst/>
                        </a:rPr>
                        <a:t>« </a:t>
                      </a:r>
                      <a:r>
                        <a:rPr lang="en-CA" sz="800" u="none" strike="noStrike" kern="1200" baseline="0" dirty="0" smtClean="0"/>
                        <a:t>à cause </a:t>
                      </a:r>
                      <a:r>
                        <a:rPr lang="en-CA" sz="800" u="none" strike="noStrike" kern="1200" baseline="0" dirty="0" err="1" smtClean="0"/>
                        <a:t>d’articles</a:t>
                      </a:r>
                      <a:r>
                        <a:rPr lang="en-CA" sz="800" u="none" strike="noStrike" kern="1200" baseline="0" dirty="0" smtClean="0"/>
                        <a:t> </a:t>
                      </a:r>
                      <a:r>
                        <a:rPr lang="en-CA" sz="800" u="none" strike="noStrike" kern="1200" baseline="0" dirty="0" err="1" smtClean="0"/>
                        <a:t>ménagers</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fr-FR" sz="800" u="none" strike="noStrike" kern="1200" baseline="0" dirty="0" smtClean="0"/>
                        <a:t>dus à certains produits ménagers</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31 – </a:t>
                      </a:r>
                      <a:r>
                        <a:rPr lang="fr-FR" sz="800" u="none" kern="1200" dirty="0" smtClean="0">
                          <a:effectLst/>
                        </a:rPr>
                        <a:t>remplacé </a:t>
                      </a:r>
                      <a:r>
                        <a:rPr lang="fr-FR" sz="800" kern="1200" dirty="0" smtClean="0">
                          <a:effectLst/>
                        </a:rPr>
                        <a:t>« </a:t>
                      </a:r>
                      <a:r>
                        <a:rPr lang="en-CA" sz="800" u="none" strike="noStrike" kern="1200" baseline="0" dirty="0" err="1" smtClean="0"/>
                        <a:t>Pression</a:t>
                      </a:r>
                      <a:r>
                        <a:rPr lang="en-CA" sz="800" u="none" strike="noStrike" kern="1200" baseline="0" dirty="0" smtClean="0"/>
                        <a:t> du contact </a:t>
                      </a:r>
                      <a:r>
                        <a:rPr lang="en-CA" sz="800" u="none" strike="noStrike" kern="1200" baseline="0" dirty="0" err="1" smtClean="0"/>
                        <a:t>exercé</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fr-CA" sz="800" kern="1200" dirty="0" smtClean="0">
                          <a:effectLst/>
                        </a:rPr>
                        <a:t>Pression du contact </a:t>
                      </a:r>
                      <a:r>
                        <a:rPr lang="fr-FR" sz="800" kern="1200" dirty="0" smtClean="0">
                          <a:effectLst/>
                        </a:rPr>
                        <a:t>» et «</a:t>
                      </a:r>
                      <a:r>
                        <a:rPr lang="en-CA" sz="800" u="none" strike="noStrike" kern="1200" baseline="0" dirty="0" err="1" smtClean="0"/>
                        <a:t>Pression</a:t>
                      </a:r>
                      <a:r>
                        <a:rPr lang="en-CA" sz="800" u="none" strike="noStrike" kern="1200" baseline="0" dirty="0" smtClean="0"/>
                        <a:t> </a:t>
                      </a:r>
                      <a:r>
                        <a:rPr lang="en-CA" sz="800" u="none" strike="noStrike" kern="1200" baseline="0" dirty="0" err="1" smtClean="0"/>
                        <a:t>latérale</a:t>
                      </a:r>
                      <a:r>
                        <a:rPr lang="en-CA" sz="800" u="none" strike="noStrike" kern="1200" baseline="0" dirty="0" smtClean="0"/>
                        <a:t>/</a:t>
                      </a:r>
                      <a:r>
                        <a:rPr lang="en-CA" sz="800" u="none" strike="noStrike" kern="1200" baseline="0" dirty="0" err="1" smtClean="0"/>
                        <a:t>distorsion</a:t>
                      </a:r>
                      <a:r>
                        <a:rPr lang="en-CA" sz="800" u="none" strike="noStrike" kern="1200" baseline="0" dirty="0" smtClean="0"/>
                        <a:t> due à la </a:t>
                      </a:r>
                      <a:r>
                        <a:rPr lang="en-CA" sz="800" u="none" strike="noStrike" kern="1200" baseline="0" dirty="0" err="1" smtClean="0"/>
                        <a:t>pression</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a:t>
                      </a:r>
                      <a:r>
                        <a:rPr lang="en-CA" sz="800" u="none" strike="noStrike" kern="1200" baseline="0" dirty="0" err="1" smtClean="0"/>
                        <a:t>Pression</a:t>
                      </a:r>
                      <a:r>
                        <a:rPr lang="en-CA" sz="800" u="none" strike="noStrike" kern="1200" baseline="0" dirty="0" smtClean="0"/>
                        <a:t> </a:t>
                      </a:r>
                      <a:r>
                        <a:rPr lang="en-CA" sz="800" u="none" strike="noStrike" kern="1200" baseline="0" dirty="0" err="1" smtClean="0"/>
                        <a:t>latérale</a:t>
                      </a:r>
                      <a:r>
                        <a:rPr lang="en-CA" sz="800" u="none" strike="noStrike" kern="1200" baseline="0" dirty="0" smtClean="0"/>
                        <a:t>/</a:t>
                      </a:r>
                      <a:r>
                        <a:rPr lang="en-CA" sz="800" u="none" strike="noStrike" kern="1200" baseline="0" dirty="0" err="1" smtClean="0"/>
                        <a:t>distorsion</a:t>
                      </a:r>
                      <a:r>
                        <a:rPr lang="fr-FR" sz="800" u="none" kern="120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 32 – remplacé </a:t>
                      </a:r>
                      <a:r>
                        <a:rPr lang="fr-FR" sz="800" kern="1200" dirty="0" smtClean="0">
                          <a:effectLst/>
                        </a:rPr>
                        <a:t>«</a:t>
                      </a:r>
                      <a:r>
                        <a:rPr lang="en-CA" sz="800" u="none" strike="noStrike" kern="1200" baseline="0" dirty="0" smtClean="0"/>
                        <a:t> figure global </a:t>
                      </a:r>
                      <a:r>
                        <a:rPr lang="fr-FR" sz="800" kern="1200" dirty="0" smtClean="0">
                          <a:effectLst/>
                        </a:rPr>
                        <a:t>»</a:t>
                      </a:r>
                      <a:r>
                        <a:rPr lang="en-CA" sz="800" u="none" strike="noStrike" kern="1200" baseline="0" dirty="0" smtClean="0"/>
                        <a:t> avec </a:t>
                      </a:r>
                      <a:r>
                        <a:rPr lang="fr-FR" sz="800" kern="1200" dirty="0" smtClean="0">
                          <a:effectLst/>
                        </a:rPr>
                        <a:t>«</a:t>
                      </a:r>
                      <a:r>
                        <a:rPr lang="en-CA" sz="800" u="none" strike="noStrike" kern="1200" baseline="0" dirty="0" smtClean="0"/>
                        <a:t> dessin digital </a:t>
                      </a:r>
                      <a:r>
                        <a:rPr lang="fr-FR" sz="800" kern="1200" dirty="0" smtClean="0">
                          <a:effectLst/>
                        </a:rPr>
                        <a:t>» et «</a:t>
                      </a:r>
                      <a:r>
                        <a:rPr lang="en-CA" sz="800" u="none" strike="noStrike" kern="1200" baseline="0" dirty="0" smtClean="0"/>
                        <a:t> </a:t>
                      </a:r>
                      <a:r>
                        <a:rPr lang="fr-FR" sz="800" u="none" kern="1200" dirty="0" smtClean="0">
                          <a:effectLst/>
                        </a:rPr>
                        <a:t>niveau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Niveau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 34 – remplacé </a:t>
                      </a:r>
                      <a:r>
                        <a:rPr lang="fr-FR" sz="800" kern="1200" dirty="0" smtClean="0">
                          <a:effectLst/>
                        </a:rPr>
                        <a:t>«</a:t>
                      </a:r>
                      <a:r>
                        <a:rPr lang="en-CA" sz="800" u="none" strike="noStrike" kern="1200" baseline="0" dirty="0" smtClean="0"/>
                        <a:t> </a:t>
                      </a:r>
                      <a:r>
                        <a:rPr lang="fr-FR" sz="800" u="none" kern="1200" dirty="0" smtClean="0">
                          <a:effectLst/>
                        </a:rPr>
                        <a:t>Mauvaise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F</a:t>
                      </a:r>
                      <a:r>
                        <a:rPr lang="fr-FR" sz="800" u="none" kern="1200" dirty="0" err="1" smtClean="0">
                          <a:effectLst/>
                        </a:rPr>
                        <a:t>aible</a:t>
                      </a:r>
                      <a:r>
                        <a:rPr lang="fr-FR" sz="800" u="none" kern="1200" dirty="0" smtClean="0">
                          <a:effectLst/>
                        </a:rPr>
                        <a:t> </a:t>
                      </a:r>
                      <a:r>
                        <a:rPr lang="fr-FR" sz="800" kern="1200" dirty="0" smtClean="0">
                          <a:effectLst/>
                        </a:rPr>
                        <a:t>», «</a:t>
                      </a:r>
                      <a:r>
                        <a:rPr lang="en-CA" sz="800" u="none" strike="noStrike" kern="1200" baseline="0" dirty="0" smtClean="0"/>
                        <a:t> </a:t>
                      </a:r>
                      <a:r>
                        <a:rPr lang="fr-FR" sz="800" u="none" kern="1200" dirty="0" smtClean="0">
                          <a:effectLst/>
                        </a:rPr>
                        <a:t>niveau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Niveau </a:t>
                      </a:r>
                      <a:r>
                        <a:rPr lang="fr-FR" sz="800" kern="1200" dirty="0" smtClean="0">
                          <a:effectLst/>
                        </a:rPr>
                        <a:t>», «</a:t>
                      </a:r>
                      <a:r>
                        <a:rPr lang="en-CA" sz="800" u="none" strike="noStrike" kern="1200" baseline="0" dirty="0" smtClean="0"/>
                        <a:t> </a:t>
                      </a:r>
                      <a:r>
                        <a:rPr lang="fr-FR" sz="800" u="none" strike="noStrike" kern="1200" baseline="0" dirty="0" smtClean="0">
                          <a:effectLst/>
                        </a:rPr>
                        <a:t>premier</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1</a:t>
                      </a:r>
                      <a:r>
                        <a:rPr lang="fr-CA" sz="800" u="none" strike="noStrike" kern="1200" baseline="30000" dirty="0" smtClean="0"/>
                        <a:t>er</a:t>
                      </a:r>
                      <a:r>
                        <a:rPr lang="fr-CA" sz="800" u="none" strike="noStrike" kern="1200" baseline="0" dirty="0" smtClean="0"/>
                        <a:t> </a:t>
                      </a:r>
                      <a:r>
                        <a:rPr lang="fr-FR" sz="800" kern="1200" dirty="0" smtClean="0">
                          <a:effectLst/>
                        </a:rPr>
                        <a:t>», «</a:t>
                      </a:r>
                      <a:r>
                        <a:rPr lang="en-CA" sz="800" u="none" strike="noStrike" kern="1200" baseline="0" dirty="0" smtClean="0"/>
                        <a:t> </a:t>
                      </a:r>
                      <a:r>
                        <a:rPr lang="fr-FR" sz="800" u="none" strike="noStrike" kern="1200" baseline="0" dirty="0" err="1" smtClean="0">
                          <a:effectLst/>
                        </a:rPr>
                        <a:t>deuxiéme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2</a:t>
                      </a:r>
                      <a:r>
                        <a:rPr lang="fr-CA" sz="800" u="none" strike="noStrike" kern="1200" baseline="30000" dirty="0" smtClean="0"/>
                        <a:t>e</a:t>
                      </a:r>
                      <a:r>
                        <a:rPr lang="fr-CA" sz="800" u="none" strike="noStrike" kern="1200" baseline="0" dirty="0" smtClean="0"/>
                        <a:t> </a:t>
                      </a:r>
                      <a:r>
                        <a:rPr lang="fr-FR" sz="800" kern="1200" dirty="0" smtClean="0">
                          <a:effectLst/>
                        </a:rPr>
                        <a:t>» et</a:t>
                      </a:r>
                      <a:r>
                        <a:rPr lang="fr-FR" sz="800" kern="1200" baseline="0" dirty="0" smtClean="0">
                          <a:effectLst/>
                        </a:rPr>
                        <a:t> </a:t>
                      </a:r>
                      <a:r>
                        <a:rPr lang="fr-FR" sz="800" kern="1200" dirty="0" smtClean="0">
                          <a:effectLst/>
                        </a:rPr>
                        <a:t>«</a:t>
                      </a:r>
                      <a:r>
                        <a:rPr lang="en-CA" sz="800" u="none" strike="noStrike" kern="1200" baseline="0" dirty="0" smtClean="0"/>
                        <a:t> </a:t>
                      </a:r>
                      <a:r>
                        <a:rPr lang="fr-FR" sz="800" u="none" kern="1200" dirty="0" err="1" smtClean="0">
                          <a:effectLst/>
                        </a:rPr>
                        <a:t>troisiéme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3</a:t>
                      </a:r>
                      <a:r>
                        <a:rPr lang="en-CA" sz="800" u="none" strike="noStrike" kern="1200" baseline="30000" dirty="0" smtClean="0"/>
                        <a:t>e</a:t>
                      </a:r>
                      <a:r>
                        <a:rPr lang="fr-CA" sz="800" u="none" strike="noStrike" kern="1200" baseline="0"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 35 – remplacé </a:t>
                      </a:r>
                      <a:r>
                        <a:rPr lang="fr-FR" sz="800" kern="1200" dirty="0" smtClean="0">
                          <a:effectLst/>
                        </a:rPr>
                        <a:t>«</a:t>
                      </a:r>
                      <a:r>
                        <a:rPr lang="en-CA" sz="800" u="none" strike="noStrike" kern="1200" baseline="0" dirty="0" smtClean="0"/>
                        <a:t> </a:t>
                      </a:r>
                      <a:r>
                        <a:rPr lang="fr-FR" sz="800" u="none" kern="1200" dirty="0" smtClean="0">
                          <a:effectLst/>
                        </a:rPr>
                        <a:t>Mauvaise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F</a:t>
                      </a:r>
                      <a:r>
                        <a:rPr lang="fr-FR" sz="800" u="none" kern="1200" dirty="0" err="1" smtClean="0">
                          <a:effectLst/>
                        </a:rPr>
                        <a:t>aible</a:t>
                      </a:r>
                      <a:r>
                        <a:rPr lang="fr-FR" sz="800" u="none" kern="1200" dirty="0" smtClean="0">
                          <a:effectLst/>
                        </a:rPr>
                        <a:t> </a:t>
                      </a:r>
                      <a:r>
                        <a:rPr lang="fr-FR" sz="800" kern="1200" dirty="0" smtClean="0">
                          <a:effectLst/>
                        </a:rPr>
                        <a:t>», « </a:t>
                      </a:r>
                      <a:r>
                        <a:rPr lang="en-CA" sz="800" u="none" strike="noStrike" kern="1200" baseline="0" dirty="0" smtClean="0"/>
                        <a:t>Le </a:t>
                      </a:r>
                      <a:r>
                        <a:rPr lang="en-CA" sz="800" u="none" strike="noStrike" kern="1200" baseline="0" dirty="0" err="1" smtClean="0"/>
                        <a:t>dactyloscopiste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L’expert </a:t>
                      </a:r>
                      <a:r>
                        <a:rPr lang="fr-FR" sz="800" kern="1200" dirty="0" smtClean="0">
                          <a:effectLst/>
                        </a:rPr>
                        <a:t>». et «</a:t>
                      </a:r>
                      <a:r>
                        <a:rPr lang="en-CA" sz="800" u="none" strike="noStrike" kern="1200" baseline="0" dirty="0" smtClean="0"/>
                        <a:t> </a:t>
                      </a:r>
                      <a:r>
                        <a:rPr lang="fr-FR" sz="800" dirty="0" smtClean="0"/>
                        <a:t>empreinte de référence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l’empreinte connue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36 – remplacé «</a:t>
                      </a:r>
                      <a:r>
                        <a:rPr lang="en-CA" sz="800" u="none" strike="noStrike" kern="1200" baseline="0" dirty="0" smtClean="0"/>
                        <a:t> </a:t>
                      </a:r>
                      <a:r>
                        <a:rPr lang="en-CA" sz="800" u="none" strike="noStrike" kern="1200" baseline="0" dirty="0" err="1" smtClean="0"/>
                        <a:t>Empreinte</a:t>
                      </a:r>
                      <a:r>
                        <a:rPr lang="en-CA" sz="800" u="none" strike="noStrike" kern="1200" baseline="0" dirty="0" smtClean="0"/>
                        <a:t> </a:t>
                      </a:r>
                      <a:r>
                        <a:rPr lang="en-CA" sz="800" dirty="0" err="1" smtClean="0"/>
                        <a:t>incriminée</a:t>
                      </a:r>
                      <a:r>
                        <a:rPr lang="fr-FR" sz="800" u="none" kern="1200" dirty="0" smtClean="0">
                          <a:effectLst/>
                        </a:rPr>
                        <a:t> </a:t>
                      </a:r>
                      <a:r>
                        <a:rPr lang="fr-FR" sz="800" kern="1200" dirty="0" smtClean="0">
                          <a:effectLst/>
                        </a:rPr>
                        <a:t>»</a:t>
                      </a:r>
                      <a:r>
                        <a:rPr lang="fr-FR" sz="800" u="none" kern="1200" dirty="0" smtClean="0">
                          <a:effectLst/>
                        </a:rPr>
                        <a:t> </a:t>
                      </a:r>
                      <a:r>
                        <a:rPr lang="en-CA" sz="800" dirty="0" smtClean="0"/>
                        <a:t>avec </a:t>
                      </a:r>
                      <a:r>
                        <a:rPr lang="fr-FR" sz="800" kern="1200" dirty="0" smtClean="0">
                          <a:effectLst/>
                        </a:rPr>
                        <a:t>«</a:t>
                      </a:r>
                      <a:r>
                        <a:rPr lang="en-CA" sz="800" u="none" strike="noStrike" kern="1200" baseline="0" dirty="0" smtClean="0"/>
                        <a:t> </a:t>
                      </a:r>
                      <a:r>
                        <a:rPr lang="en-CA" sz="800" u="none" dirty="0" err="1" smtClean="0"/>
                        <a:t>Empreinte</a:t>
                      </a:r>
                      <a:r>
                        <a:rPr lang="en-CA" sz="800" u="none" dirty="0" smtClean="0"/>
                        <a:t> </a:t>
                      </a:r>
                      <a:r>
                        <a:rPr lang="en-CA" sz="800" u="none" dirty="0" err="1" smtClean="0"/>
                        <a:t>latente</a:t>
                      </a:r>
                      <a:r>
                        <a:rPr lang="fr-FR" sz="800" u="none" kern="1200" dirty="0" smtClean="0">
                          <a:effectLst/>
                        </a:rPr>
                        <a:t> </a:t>
                      </a:r>
                      <a:r>
                        <a:rPr lang="fr-FR" sz="800" kern="1200" dirty="0" smtClean="0">
                          <a:effectLst/>
                        </a:rPr>
                        <a:t>» et «</a:t>
                      </a:r>
                      <a:r>
                        <a:rPr lang="en-CA" sz="800" u="none" strike="noStrike" kern="1200" baseline="0" dirty="0" smtClean="0"/>
                        <a:t> </a:t>
                      </a:r>
                      <a:r>
                        <a:rPr lang="en-CA" sz="800" dirty="0" err="1" smtClean="0"/>
                        <a:t>Empreinte</a:t>
                      </a:r>
                      <a:r>
                        <a:rPr lang="en-CA" sz="800" dirty="0" smtClean="0"/>
                        <a:t> de reference </a:t>
                      </a:r>
                      <a:r>
                        <a:rPr lang="fr-FR" sz="800" kern="1200" dirty="0" smtClean="0">
                          <a:effectLst/>
                        </a:rPr>
                        <a:t>»</a:t>
                      </a:r>
                      <a:r>
                        <a:rPr lang="en-CA" sz="800" dirty="0" smtClean="0"/>
                        <a:t> avec </a:t>
                      </a:r>
                      <a:r>
                        <a:rPr lang="fr-FR" sz="800" kern="1200" dirty="0" smtClean="0">
                          <a:effectLst/>
                        </a:rPr>
                        <a:t>«</a:t>
                      </a:r>
                      <a:r>
                        <a:rPr lang="en-CA" sz="800" u="none" strike="noStrike" kern="1200" baseline="0" dirty="0" smtClean="0"/>
                        <a:t> </a:t>
                      </a:r>
                      <a:r>
                        <a:rPr lang="en-CA" sz="800" u="none" dirty="0" err="1" smtClean="0"/>
                        <a:t>empreinte</a:t>
                      </a:r>
                      <a:r>
                        <a:rPr lang="en-CA" sz="800" u="none" dirty="0" smtClean="0"/>
                        <a:t> </a:t>
                      </a:r>
                      <a:r>
                        <a:rPr lang="en-CA" sz="800" u="none" dirty="0" err="1" smtClean="0"/>
                        <a:t>connue</a:t>
                      </a:r>
                      <a:r>
                        <a:rPr lang="en-CA" sz="800" u="none" dirty="0" smtClean="0"/>
                        <a:t> </a:t>
                      </a:r>
                      <a:r>
                        <a:rPr lang="fr-FR" sz="800" kern="1200" dirty="0" smtClean="0">
                          <a:effectLst/>
                        </a:rPr>
                        <a:t>».  Remplacé «</a:t>
                      </a:r>
                      <a:r>
                        <a:rPr lang="en-CA" sz="800" u="none" strike="noStrike" kern="1200" baseline="0" dirty="0" smtClean="0"/>
                        <a:t> </a:t>
                      </a:r>
                      <a:r>
                        <a:rPr lang="en-CA" sz="800" dirty="0" smtClean="0"/>
                        <a:t>de reference </a:t>
                      </a:r>
                      <a:r>
                        <a:rPr lang="fr-FR" sz="800" kern="1200" dirty="0" smtClean="0">
                          <a:effectLst/>
                        </a:rPr>
                        <a:t>»</a:t>
                      </a:r>
                      <a:r>
                        <a:rPr lang="en-CA" sz="800" dirty="0" smtClean="0"/>
                        <a:t> </a:t>
                      </a:r>
                      <a:r>
                        <a:rPr lang="en-CA" sz="800" u="none" dirty="0" smtClean="0"/>
                        <a:t>avec </a:t>
                      </a:r>
                      <a:r>
                        <a:rPr lang="fr-FR" sz="800" kern="1200" dirty="0" smtClean="0">
                          <a:effectLst/>
                        </a:rPr>
                        <a:t>«</a:t>
                      </a:r>
                      <a:r>
                        <a:rPr lang="en-CA" sz="800" u="none" strike="noStrike" kern="1200" baseline="0" dirty="0" smtClean="0"/>
                        <a:t> </a:t>
                      </a:r>
                      <a:r>
                        <a:rPr lang="en-CA" sz="800" u="none" dirty="0" err="1" smtClean="0"/>
                        <a:t>connue</a:t>
                      </a:r>
                      <a:r>
                        <a:rPr lang="en-CA" sz="800" u="none"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txBody>
                  <a:tcPr marT="45694" marB="45694"/>
                </a:tc>
                <a:extLst>
                  <a:ext uri="{0D108BD9-81ED-4DB2-BD59-A6C34878D82A}">
                    <a16:rowId xmlns:a16="http://schemas.microsoft.com/office/drawing/2014/main" val="1743214776"/>
                  </a:ext>
                </a:extLst>
              </a:tr>
            </a:tbl>
          </a:graphicData>
        </a:graphic>
      </p:graphicFrame>
      <p:sp>
        <p:nvSpPr>
          <p:cNvPr id="124946" name="Title 1"/>
          <p:cNvSpPr>
            <a:spLocks noGrp="1"/>
          </p:cNvSpPr>
          <p:nvPr>
            <p:ph type="title"/>
          </p:nvPr>
        </p:nvSpPr>
        <p:spPr bwMode="auto">
          <a:xfrm>
            <a:off x="457200" y="1035859"/>
            <a:ext cx="8229600" cy="566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altLang="en-US" sz="3200" dirty="0">
                <a:solidFill>
                  <a:srgbClr val="0000FF"/>
                </a:solidFill>
              </a:rPr>
              <a:t>Registre des modifications (suite)</a:t>
            </a:r>
            <a:endParaRPr lang="en-CA" altLang="en-US" sz="32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60</a:t>
            </a:fld>
            <a:endParaRPr lang="en-CA"/>
          </a:p>
        </p:txBody>
      </p:sp>
    </p:spTree>
    <p:extLst>
      <p:ext uri="{BB962C8B-B14F-4D97-AF65-F5344CB8AC3E}">
        <p14:creationId xmlns:p14="http://schemas.microsoft.com/office/powerpoint/2010/main" val="10219504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4931"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4121787221"/>
              </p:ext>
            </p:extLst>
          </p:nvPr>
        </p:nvGraphicFramePr>
        <p:xfrm>
          <a:off x="113382" y="1529981"/>
          <a:ext cx="8763000" cy="490712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07899">
                <a:tc>
                  <a:txBody>
                    <a:bodyPr/>
                    <a:lstStyle/>
                    <a:p>
                      <a:r>
                        <a:rPr lang="en-CA" sz="800" dirty="0" smtClean="0"/>
                        <a:t>Date</a:t>
                      </a:r>
                      <a:endParaRPr lang="en-CA" sz="800" dirty="0"/>
                    </a:p>
                  </a:txBody>
                  <a:tcPr marT="45694" marB="45694"/>
                </a:tc>
                <a:tc>
                  <a:txBody>
                    <a:bodyPr/>
                    <a:lstStyle/>
                    <a:p>
                      <a:r>
                        <a:rPr lang="en-CA" sz="800" dirty="0" smtClean="0"/>
                        <a:t>Version</a:t>
                      </a:r>
                      <a:endParaRPr lang="en-CA" sz="800" dirty="0"/>
                    </a:p>
                  </a:txBody>
                  <a:tcPr marT="45694" marB="45694"/>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694" marB="45694"/>
                </a:tc>
                <a:extLst>
                  <a:ext uri="{0D108BD9-81ED-4DB2-BD59-A6C34878D82A}">
                    <a16:rowId xmlns:a16="http://schemas.microsoft.com/office/drawing/2014/main" val="10000"/>
                  </a:ext>
                </a:extLst>
              </a:tr>
              <a:tr h="207899">
                <a:tc>
                  <a:txBody>
                    <a:bodyPr/>
                    <a:lstStyle/>
                    <a:p>
                      <a:endParaRPr lang="en-CA" sz="800" dirty="0"/>
                    </a:p>
                  </a:txBody>
                  <a:tcPr marT="45694" marB="45694"/>
                </a:tc>
                <a:tc>
                  <a:txBody>
                    <a:bodyPr/>
                    <a:lstStyle/>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smtClean="0"/>
                    </a:p>
                  </a:txBody>
                  <a:tcPr marT="45694" marB="45694"/>
                </a:tc>
                <a:extLst>
                  <a:ext uri="{0D108BD9-81ED-4DB2-BD59-A6C34878D82A}">
                    <a16:rowId xmlns:a16="http://schemas.microsoft.com/office/drawing/2014/main" val="2022423972"/>
                  </a:ext>
                </a:extLst>
              </a:tr>
              <a:tr h="4366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smtClean="0"/>
                        <a:t>2019-12-04</a:t>
                      </a:r>
                    </a:p>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smtClean="0"/>
                        <a:t>3.1</a:t>
                      </a:r>
                    </a:p>
                    <a:p>
                      <a:endParaRPr lang="en-CA" sz="800" dirty="0"/>
                    </a:p>
                  </a:txBody>
                  <a:tcPr marT="45694" marB="4569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 40 – remplacé </a:t>
                      </a:r>
                      <a:r>
                        <a:rPr lang="fr-FR" sz="800" kern="1200" dirty="0" smtClean="0">
                          <a:effectLst/>
                        </a:rPr>
                        <a:t>« </a:t>
                      </a:r>
                      <a:r>
                        <a:rPr lang="en-CA" sz="800" dirty="0" smtClean="0"/>
                        <a:t>aux </a:t>
                      </a:r>
                      <a:r>
                        <a:rPr lang="en-CA" sz="800" dirty="0" err="1" smtClean="0"/>
                        <a:t>empreintes</a:t>
                      </a:r>
                      <a:r>
                        <a:rPr lang="en-CA" sz="800" dirty="0" smtClean="0"/>
                        <a:t> de </a:t>
                      </a:r>
                      <a:r>
                        <a:rPr lang="en-CA" sz="800" dirty="0" err="1" smtClean="0"/>
                        <a:t>référence</a:t>
                      </a:r>
                      <a:r>
                        <a:rPr lang="en-CA" sz="800" dirty="0" smtClean="0"/>
                        <a:t> </a:t>
                      </a:r>
                      <a:r>
                        <a:rPr lang="fr-FR" sz="800" kern="1200" dirty="0" smtClean="0">
                          <a:effectLst/>
                        </a:rPr>
                        <a:t>»</a:t>
                      </a:r>
                      <a:r>
                        <a:rPr lang="fr-FR" sz="800" u="none" kern="1200" dirty="0" smtClean="0">
                          <a:effectLst/>
                        </a:rPr>
                        <a:t> </a:t>
                      </a:r>
                      <a:r>
                        <a:rPr lang="en-CA" sz="800" dirty="0" smtClean="0"/>
                        <a:t>avec </a:t>
                      </a:r>
                      <a:r>
                        <a:rPr lang="fr-FR" sz="800" kern="1200" dirty="0" smtClean="0">
                          <a:effectLst/>
                        </a:rPr>
                        <a:t>« </a:t>
                      </a:r>
                      <a:r>
                        <a:rPr lang="en-CA" sz="800" u="none" dirty="0" smtClean="0"/>
                        <a:t>aux </a:t>
                      </a:r>
                      <a:r>
                        <a:rPr lang="en-CA" sz="800" u="none" dirty="0" err="1" smtClean="0"/>
                        <a:t>empreintes</a:t>
                      </a:r>
                      <a:r>
                        <a:rPr lang="en-CA" sz="800" u="none" dirty="0" smtClean="0"/>
                        <a:t> </a:t>
                      </a:r>
                      <a:r>
                        <a:rPr lang="en-CA" sz="800" u="none" dirty="0" err="1" smtClean="0"/>
                        <a:t>connues</a:t>
                      </a:r>
                      <a:r>
                        <a:rPr lang="en-CA" sz="800" u="none" dirty="0" smtClean="0"/>
                        <a:t> </a:t>
                      </a:r>
                      <a:r>
                        <a:rPr lang="en-CA" sz="800" u="none" dirty="0" err="1" smtClean="0"/>
                        <a:t>reçues</a:t>
                      </a:r>
                      <a:r>
                        <a:rPr lang="en-CA" sz="800" u="none" dirty="0" smtClean="0"/>
                        <a:t> </a:t>
                      </a:r>
                      <a:r>
                        <a:rPr lang="fr-FR" sz="800" kern="1200" dirty="0" smtClean="0">
                          <a:effectLst/>
                        </a:rPr>
                        <a:t>»</a:t>
                      </a:r>
                      <a:r>
                        <a:rPr lang="fr-FR" sz="800" kern="1200" baseline="0" dirty="0" smtClean="0">
                          <a:effectLst/>
                        </a:rPr>
                        <a:t> et </a:t>
                      </a:r>
                      <a:r>
                        <a:rPr lang="fr-FR" sz="800" kern="1200" baseline="0" dirty="0" err="1" smtClean="0">
                          <a:effectLst/>
                        </a:rPr>
                        <a:t>entevé</a:t>
                      </a:r>
                      <a:r>
                        <a:rPr lang="fr-FR" sz="800" kern="1200" baseline="0" dirty="0" smtClean="0">
                          <a:effectLst/>
                        </a:rPr>
                        <a:t> </a:t>
                      </a:r>
                      <a:r>
                        <a:rPr lang="fr-FR" sz="800" kern="1200" dirty="0" smtClean="0">
                          <a:effectLst/>
                        </a:rPr>
                        <a:t>« </a:t>
                      </a:r>
                      <a:r>
                        <a:rPr lang="fr-FR" sz="800" dirty="0" smtClean="0"/>
                        <a:t>de référence </a:t>
                      </a:r>
                      <a:r>
                        <a:rPr lang="fr-FR" sz="800" kern="1200" dirty="0" smtClean="0">
                          <a:effectLst/>
                        </a:rPr>
                        <a:t>»</a:t>
                      </a:r>
                      <a:r>
                        <a:rPr lang="en-CA" sz="800" dirty="0" smtClean="0"/>
                        <a:t> </a:t>
                      </a:r>
                      <a:r>
                        <a:rPr lang="fr-FR" sz="800" dirty="0" err="1" smtClean="0"/>
                        <a:t>apr</a:t>
                      </a:r>
                      <a:r>
                        <a:rPr lang="fr-CA" sz="800" dirty="0" smtClean="0"/>
                        <a:t>è</a:t>
                      </a:r>
                      <a:r>
                        <a:rPr lang="fr-FR" sz="800" dirty="0" smtClean="0"/>
                        <a:t>s </a:t>
                      </a:r>
                      <a:r>
                        <a:rPr lang="fr-FR" sz="800" kern="1200" dirty="0" smtClean="0">
                          <a:effectLst/>
                        </a:rPr>
                        <a:t>«</a:t>
                      </a:r>
                      <a:r>
                        <a:rPr lang="en-CA" sz="800" u="none" strike="noStrike" kern="1200" baseline="0" dirty="0" smtClean="0"/>
                        <a:t> </a:t>
                      </a:r>
                      <a:r>
                        <a:rPr lang="fr-FR" sz="800" dirty="0" smtClean="0"/>
                        <a:t>à l’aide d’un nouveau jeu d’empreintes.</a:t>
                      </a:r>
                      <a:r>
                        <a:rPr lang="fr-FR" sz="800" kern="1200" baseline="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41 - </a:t>
                      </a:r>
                      <a:r>
                        <a:rPr lang="fr-FR" sz="800" kern="1200" dirty="0" err="1" smtClean="0">
                          <a:effectLst/>
                        </a:rPr>
                        <a:t>remplac</a:t>
                      </a:r>
                      <a:r>
                        <a:rPr lang="fr-CA" sz="800" kern="1200" dirty="0" smtClean="0">
                          <a:effectLst/>
                        </a:rPr>
                        <a:t>é</a:t>
                      </a:r>
                      <a:r>
                        <a:rPr lang="fr-FR" sz="800" kern="1200" dirty="0" smtClean="0">
                          <a:effectLst/>
                        </a:rPr>
                        <a:t> «</a:t>
                      </a:r>
                      <a:r>
                        <a:rPr lang="en-CA" sz="800" u="none" strike="noStrike" kern="1200" baseline="0" dirty="0" smtClean="0"/>
                        <a:t> </a:t>
                      </a:r>
                      <a:r>
                        <a:rPr lang="fr-FR" sz="800" kern="1200" dirty="0" smtClean="0">
                          <a:effectLst/>
                        </a:rPr>
                        <a:t>empreinte de </a:t>
                      </a:r>
                      <a:r>
                        <a:rPr lang="fr-FR" sz="800" dirty="0" smtClean="0"/>
                        <a:t>référence </a:t>
                      </a:r>
                      <a:r>
                        <a:rPr lang="fr-FR" sz="800" kern="1200" dirty="0" smtClean="0">
                          <a:effectLst/>
                        </a:rPr>
                        <a:t>»</a:t>
                      </a:r>
                      <a:r>
                        <a:rPr lang="fr-FR" sz="800" dirty="0" smtClean="0"/>
                        <a:t> avec </a:t>
                      </a:r>
                      <a:r>
                        <a:rPr lang="fr-FR" sz="800" kern="1200" dirty="0" smtClean="0">
                          <a:effectLst/>
                        </a:rPr>
                        <a:t>«</a:t>
                      </a:r>
                      <a:r>
                        <a:rPr lang="en-CA" sz="800" u="none" strike="noStrike" kern="1200" baseline="0" dirty="0" smtClean="0"/>
                        <a:t> </a:t>
                      </a:r>
                      <a:r>
                        <a:rPr lang="fr-FR" sz="800" u="none" dirty="0" smtClean="0"/>
                        <a:t>empreinte connue </a:t>
                      </a:r>
                      <a:r>
                        <a:rPr lang="fr-FR" sz="800" kern="1200" dirty="0" smtClean="0">
                          <a:effectLst/>
                        </a:rPr>
                        <a:t>».</a:t>
                      </a: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42 – remplacé «</a:t>
                      </a:r>
                      <a:r>
                        <a:rPr lang="en-CA" sz="800" u="none" strike="noStrike" kern="1200" baseline="0" dirty="0" smtClean="0"/>
                        <a:t> </a:t>
                      </a:r>
                      <a:r>
                        <a:rPr lang="en-CA" sz="800" u="none" strike="noStrike" kern="1200" baseline="0" dirty="0" err="1" smtClean="0"/>
                        <a:t>Empreinte</a:t>
                      </a:r>
                      <a:r>
                        <a:rPr lang="en-CA" sz="800" u="none" strike="noStrike" kern="1200" baseline="0" dirty="0" smtClean="0"/>
                        <a:t> </a:t>
                      </a:r>
                      <a:r>
                        <a:rPr lang="en-CA" sz="800" dirty="0" err="1" smtClean="0"/>
                        <a:t>incriminée</a:t>
                      </a:r>
                      <a:r>
                        <a:rPr lang="fr-FR" sz="800" u="none" kern="1200" dirty="0" smtClean="0">
                          <a:effectLst/>
                        </a:rPr>
                        <a:t> </a:t>
                      </a:r>
                      <a:r>
                        <a:rPr lang="fr-FR" sz="800" kern="1200" dirty="0" smtClean="0">
                          <a:effectLst/>
                        </a:rPr>
                        <a:t>»</a:t>
                      </a:r>
                      <a:r>
                        <a:rPr lang="fr-FR" sz="800" u="none" kern="1200" dirty="0" smtClean="0">
                          <a:effectLst/>
                        </a:rPr>
                        <a:t> </a:t>
                      </a:r>
                      <a:r>
                        <a:rPr lang="en-CA" sz="800" dirty="0" smtClean="0"/>
                        <a:t>avec </a:t>
                      </a:r>
                      <a:r>
                        <a:rPr lang="fr-FR" sz="800" kern="1200" dirty="0" smtClean="0">
                          <a:effectLst/>
                        </a:rPr>
                        <a:t>«</a:t>
                      </a:r>
                      <a:r>
                        <a:rPr lang="en-CA" sz="800" u="none" strike="noStrike" kern="1200" baseline="0" dirty="0" smtClean="0"/>
                        <a:t> </a:t>
                      </a:r>
                      <a:r>
                        <a:rPr lang="en-CA" sz="800" u="none" dirty="0" err="1" smtClean="0"/>
                        <a:t>Empreinte</a:t>
                      </a:r>
                      <a:r>
                        <a:rPr lang="en-CA" sz="800" u="none" dirty="0" smtClean="0"/>
                        <a:t> </a:t>
                      </a:r>
                      <a:r>
                        <a:rPr lang="en-CA" sz="800" u="none" dirty="0" err="1" smtClean="0"/>
                        <a:t>latente</a:t>
                      </a:r>
                      <a:r>
                        <a:rPr lang="fr-FR" sz="800" u="none" kern="1200" dirty="0" smtClean="0">
                          <a:effectLst/>
                        </a:rPr>
                        <a:t> </a:t>
                      </a:r>
                      <a:r>
                        <a:rPr lang="fr-FR" sz="800" kern="1200" dirty="0" smtClean="0">
                          <a:effectLst/>
                        </a:rPr>
                        <a:t>» et «</a:t>
                      </a:r>
                      <a:r>
                        <a:rPr lang="en-CA" sz="800" u="none" strike="noStrike" kern="1200" baseline="0" dirty="0" smtClean="0"/>
                        <a:t> </a:t>
                      </a:r>
                      <a:r>
                        <a:rPr lang="en-CA" sz="800" dirty="0" err="1" smtClean="0"/>
                        <a:t>Empreinte</a:t>
                      </a:r>
                      <a:r>
                        <a:rPr lang="en-CA" sz="800" dirty="0" smtClean="0"/>
                        <a:t> de reference </a:t>
                      </a:r>
                      <a:r>
                        <a:rPr lang="fr-FR" sz="800" kern="1200" dirty="0" smtClean="0">
                          <a:effectLst/>
                        </a:rPr>
                        <a:t>»</a:t>
                      </a:r>
                      <a:r>
                        <a:rPr lang="en-CA" sz="800" dirty="0" smtClean="0"/>
                        <a:t> avec </a:t>
                      </a:r>
                      <a:r>
                        <a:rPr lang="fr-FR" sz="800" kern="1200" dirty="0" smtClean="0">
                          <a:effectLst/>
                        </a:rPr>
                        <a:t>«</a:t>
                      </a:r>
                      <a:r>
                        <a:rPr lang="en-CA" sz="800" u="none" strike="noStrike" kern="1200" baseline="0" dirty="0" smtClean="0"/>
                        <a:t> </a:t>
                      </a:r>
                      <a:r>
                        <a:rPr lang="en-CA" sz="800" u="none" dirty="0" err="1" smtClean="0"/>
                        <a:t>empreinte</a:t>
                      </a:r>
                      <a:r>
                        <a:rPr lang="en-CA" sz="800" u="none" dirty="0" smtClean="0"/>
                        <a:t> </a:t>
                      </a:r>
                      <a:r>
                        <a:rPr lang="en-CA" sz="800" u="none" dirty="0" err="1" smtClean="0"/>
                        <a:t>connue</a:t>
                      </a:r>
                      <a:r>
                        <a:rPr lang="en-CA" sz="800" u="none" dirty="0" smtClean="0"/>
                        <a:t> </a:t>
                      </a:r>
                      <a:r>
                        <a:rPr lang="fr-FR" sz="800" kern="1200"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a:t>
                      </a:r>
                      <a:r>
                        <a:rPr lang="fr-FR" sz="800" u="none" kern="1200" baseline="0" dirty="0" smtClean="0">
                          <a:effectLst/>
                        </a:rPr>
                        <a:t> 43 – ajouté </a:t>
                      </a:r>
                      <a:r>
                        <a:rPr lang="fr-FR" sz="800" kern="1200" dirty="0" smtClean="0">
                          <a:effectLst/>
                        </a:rPr>
                        <a:t>« ou </a:t>
                      </a:r>
                      <a:r>
                        <a:rPr lang="en-CA" sz="800" u="none" dirty="0" smtClean="0"/>
                        <a:t>non-conclusion</a:t>
                      </a:r>
                      <a:r>
                        <a:rPr lang="en-CA" sz="800" dirty="0" smtClean="0"/>
                        <a:t> </a:t>
                      </a:r>
                      <a:r>
                        <a:rPr lang="fr-FR" sz="800" kern="1200" dirty="0" smtClean="0">
                          <a:effectLst/>
                        </a:rPr>
                        <a:t>»</a:t>
                      </a:r>
                      <a:r>
                        <a:rPr lang="fr-FR" sz="800" u="none"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Diapo. 44 – </a:t>
                      </a:r>
                      <a:r>
                        <a:rPr lang="fr-FR" sz="800" kern="1200" dirty="0" err="1" smtClean="0">
                          <a:effectLst/>
                        </a:rPr>
                        <a:t>remplac</a:t>
                      </a:r>
                      <a:r>
                        <a:rPr lang="fr-CA" sz="800" kern="1200" dirty="0" smtClean="0">
                          <a:effectLst/>
                        </a:rPr>
                        <a:t>é</a:t>
                      </a:r>
                      <a:r>
                        <a:rPr lang="fr-FR" sz="800" kern="1200" dirty="0" smtClean="0">
                          <a:effectLst/>
                        </a:rPr>
                        <a:t> « </a:t>
                      </a:r>
                      <a:r>
                        <a:rPr lang="en-CA" sz="800" u="none" strike="noStrike" kern="1200" baseline="0" dirty="0" smtClean="0"/>
                        <a:t>Éléments Suffisants </a:t>
                      </a:r>
                      <a:r>
                        <a:rPr lang="fr-FR" sz="800" kern="1200" dirty="0" smtClean="0">
                          <a:effectLst/>
                        </a:rPr>
                        <a:t>»</a:t>
                      </a:r>
                      <a:r>
                        <a:rPr lang="fr-FR" sz="800" dirty="0" smtClean="0"/>
                        <a:t> avec </a:t>
                      </a:r>
                      <a:r>
                        <a:rPr lang="fr-FR" sz="800" kern="1200" dirty="0" smtClean="0">
                          <a:effectLst/>
                        </a:rPr>
                        <a:t>« </a:t>
                      </a:r>
                      <a:r>
                        <a:rPr lang="en-CA" sz="800" u="none" strike="noStrike" kern="1200" baseline="0" dirty="0" smtClean="0"/>
                        <a:t>Éléments suffisants</a:t>
                      </a:r>
                      <a:r>
                        <a:rPr lang="fr-FR" sz="800" u="none" dirty="0" smtClean="0"/>
                        <a:t> </a:t>
                      </a:r>
                      <a:r>
                        <a:rPr lang="fr-FR" sz="800" kern="1200" dirty="0" smtClean="0">
                          <a:effectLst/>
                        </a:rPr>
                        <a:t>» et «</a:t>
                      </a:r>
                      <a:r>
                        <a:rPr lang="en-CA" sz="800" u="none" strike="noStrike" kern="1200" baseline="0" dirty="0" smtClean="0"/>
                        <a:t> </a:t>
                      </a:r>
                      <a:r>
                        <a:rPr lang="fr-FR" sz="800" u="none" strike="noStrike" kern="1200" baseline="0" dirty="0" err="1" smtClean="0">
                          <a:effectLst/>
                        </a:rPr>
                        <a:t>deuxiéme</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a:t>
                      </a:r>
                      <a:r>
                        <a:rPr lang="en-CA" sz="800" u="none" strike="noStrike" kern="1200" baseline="0" dirty="0" smtClean="0"/>
                        <a:t> </a:t>
                      </a:r>
                      <a:r>
                        <a:rPr lang="fr-CA" sz="800" u="none" strike="noStrike" kern="1200" baseline="0" dirty="0" smtClean="0"/>
                        <a:t>2</a:t>
                      </a:r>
                      <a:r>
                        <a:rPr lang="fr-CA" sz="800" u="none" strike="noStrike" kern="1200" baseline="30000" dirty="0" smtClean="0"/>
                        <a:t>e</a:t>
                      </a:r>
                      <a:r>
                        <a:rPr lang="fr-CA" sz="800" u="none" strike="noStrike" kern="1200" baseline="0" dirty="0" smtClean="0"/>
                        <a:t> </a:t>
                      </a:r>
                      <a:r>
                        <a:rPr lang="fr-FR" sz="800" kern="1200" dirty="0" smtClean="0">
                          <a:effectLst/>
                        </a:rPr>
                        <a:t>».</a:t>
                      </a:r>
                      <a:endParaRPr lang="fr-FR" sz="800" u="none"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45 – </a:t>
                      </a:r>
                      <a:r>
                        <a:rPr lang="fr-FR" sz="800" u="none" kern="1200" dirty="0" smtClean="0">
                          <a:effectLst/>
                        </a:rPr>
                        <a:t>remplacé </a:t>
                      </a:r>
                      <a:r>
                        <a:rPr lang="fr-FR" sz="800" kern="1200" dirty="0" smtClean="0">
                          <a:effectLst/>
                        </a:rPr>
                        <a:t>« provenaient</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proviennent</a:t>
                      </a:r>
                      <a:r>
                        <a:rPr lang="en-CA" sz="800" u="none" strike="noStrike" kern="1200" baseline="0" dirty="0" smtClean="0"/>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46 – </a:t>
                      </a:r>
                      <a:r>
                        <a:rPr lang="fr-FR" sz="800" u="none" kern="1200" dirty="0" smtClean="0">
                          <a:effectLst/>
                        </a:rPr>
                        <a:t>remplacé </a:t>
                      </a:r>
                      <a:r>
                        <a:rPr lang="fr-FR" sz="800" kern="1200" dirty="0" smtClean="0">
                          <a:effectLst/>
                        </a:rPr>
                        <a:t>«La vérification consiste en l’interprétation des éléments de preuve par un employé de l’identité judiciaire certifié lorsqu’une opinion a été rendue par l’expert judiciaire.</a:t>
                      </a:r>
                      <a:r>
                        <a:rPr lang="fr-FR" sz="800" kern="1200" baseline="0" dirty="0" smtClean="0">
                          <a:effectLst/>
                        </a:rPr>
                        <a:t>  </a:t>
                      </a:r>
                      <a:r>
                        <a:rPr lang="fr-FR" sz="800" kern="1200" dirty="0" smtClean="0">
                          <a:effectLst/>
                        </a:rPr>
                        <a:t>Il s’agit d’une analyse, d’une comparaison et d’une évaluation indépendantes de la </a:t>
                      </a:r>
                      <a:r>
                        <a:rPr lang="fr-FR" sz="800" kern="1200" dirty="0" err="1" smtClean="0">
                          <a:effectLst/>
                        </a:rPr>
                        <a:t>preuvre</a:t>
                      </a:r>
                      <a:r>
                        <a:rPr lang="fr-FR" sz="800" kern="1200" dirty="0" smtClean="0">
                          <a:effectLst/>
                        </a:rPr>
                        <a:t> matérielle par vérificateur, à partir des documents d’analyse relatifs au substrat, à la matrice et aux techniques de développement, des photographies et de tout autre document nécessaire soumis par l`</a:t>
                      </a:r>
                      <a:r>
                        <a:rPr lang="fr-FR" sz="800" kern="1200" dirty="0" err="1" smtClean="0">
                          <a:effectLst/>
                        </a:rPr>
                        <a:t>èxpert</a:t>
                      </a:r>
                      <a:r>
                        <a:rPr lang="fr-FR" sz="800" kern="1200" dirty="0" smtClean="0">
                          <a:effectLst/>
                        </a:rPr>
                        <a:t> judiciaire aux fins de vérification.</a:t>
                      </a:r>
                      <a:r>
                        <a:rPr lang="fr-FR" sz="800" u="none" kern="1200" dirty="0" smtClean="0">
                          <a:effectLst/>
                        </a:rPr>
                        <a:t> </a:t>
                      </a:r>
                      <a:r>
                        <a:rPr lang="fr-FR" sz="800" kern="1200" dirty="0" smtClean="0">
                          <a:effectLst/>
                        </a:rPr>
                        <a:t>»</a:t>
                      </a:r>
                      <a:r>
                        <a:rPr lang="fr-FR" sz="800" u="none" kern="1200"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u="none" kern="1200" dirty="0" smtClean="0">
                          <a:effectLst/>
                        </a:rPr>
                        <a:t>avec </a:t>
                      </a:r>
                      <a:r>
                        <a:rPr lang="fr-FR" sz="800" kern="1200" dirty="0" smtClean="0">
                          <a:effectLst/>
                        </a:rPr>
                        <a:t>« La vérification consiste en une application indépendante de la méthode ACE par un vérificateur qualifié.</a:t>
                      </a:r>
                      <a:r>
                        <a:rPr lang="fr-FR" sz="800" kern="1200" baseline="0" dirty="0" smtClean="0">
                          <a:effectLst/>
                        </a:rPr>
                        <a:t>  </a:t>
                      </a:r>
                      <a:r>
                        <a:rPr lang="fr-FR" sz="800" kern="1200" dirty="0" smtClean="0">
                          <a:effectLst/>
                        </a:rPr>
                        <a:t>L’étape de la vérification des conclusions fait partie du protocole du contrôle de qualité.</a:t>
                      </a:r>
                      <a:r>
                        <a:rPr lang="fr-FR" sz="800" kern="1200" baseline="0" dirty="0" smtClean="0">
                          <a:effectLst/>
                        </a:rPr>
                        <a:t> </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a:t>
                      </a:r>
                      <a:r>
                        <a:rPr lang="fr-FR" sz="800" kern="1200" baseline="0" dirty="0" smtClean="0">
                          <a:effectLst/>
                        </a:rPr>
                        <a:t> 51 – </a:t>
                      </a:r>
                      <a:r>
                        <a:rPr lang="fr-FR" sz="800" u="none" kern="1200" dirty="0" smtClean="0">
                          <a:effectLst/>
                        </a:rPr>
                        <a:t>remplacé </a:t>
                      </a:r>
                      <a:r>
                        <a:rPr lang="fr-FR" sz="800" kern="1200" dirty="0" smtClean="0">
                          <a:effectLst/>
                        </a:rPr>
                        <a:t>« </a:t>
                      </a:r>
                      <a:r>
                        <a:rPr lang="fr-CA" sz="800" kern="1200" dirty="0" smtClean="0">
                          <a:effectLst/>
                        </a:rPr>
                        <a:t>de </a:t>
                      </a:r>
                      <a:r>
                        <a:rPr lang="fr-CA" sz="800" kern="1200" dirty="0" err="1" smtClean="0">
                          <a:effectLst/>
                        </a:rPr>
                        <a:t>dactyloscopistes</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d’experts en empreinte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indent="0">
                        <a:buFontTx/>
                        <a:buNone/>
                      </a:pPr>
                      <a:r>
                        <a:rPr lang="fr-FR" sz="800" kern="1200" dirty="0" smtClean="0">
                          <a:effectLst/>
                        </a:rPr>
                        <a:t>Diapo. 53 – </a:t>
                      </a:r>
                      <a:r>
                        <a:rPr lang="fr-FR" sz="800" u="none" kern="1200" dirty="0" smtClean="0">
                          <a:effectLst/>
                        </a:rPr>
                        <a:t>remplacé </a:t>
                      </a:r>
                      <a:r>
                        <a:rPr lang="fr-FR" sz="800" kern="1200" dirty="0" smtClean="0">
                          <a:effectLst/>
                        </a:rPr>
                        <a:t>« </a:t>
                      </a:r>
                      <a:r>
                        <a:rPr lang="fr-CA" altLang="en-US" sz="800" dirty="0" smtClean="0">
                          <a:solidFill>
                            <a:schemeClr val="tx1"/>
                          </a:solidFill>
                        </a:rPr>
                        <a:t>La vérification consiste en l’interprétation des éléments de preuve par un employé de l’identité judiciaire certifié lorsqu’une opinion a été rendue par l’expert judiciaire.</a:t>
                      </a:r>
                      <a:r>
                        <a:rPr lang="fr-CA" altLang="en-US" sz="800" baseline="0" dirty="0" smtClean="0">
                          <a:solidFill>
                            <a:schemeClr val="tx1"/>
                          </a:solidFill>
                        </a:rPr>
                        <a:t>  </a:t>
                      </a:r>
                      <a:r>
                        <a:rPr lang="fr-CA" altLang="en-US" sz="800" dirty="0" smtClean="0">
                          <a:solidFill>
                            <a:schemeClr val="tx1"/>
                          </a:solidFill>
                        </a:rPr>
                        <a:t>Il s’agit d’une analyse, d’une comparaison et d’une évaluation indépendantes de la </a:t>
                      </a:r>
                      <a:r>
                        <a:rPr lang="fr-CA" altLang="en-US" sz="800" dirty="0" err="1" smtClean="0">
                          <a:solidFill>
                            <a:schemeClr val="tx1"/>
                          </a:solidFill>
                        </a:rPr>
                        <a:t>preuvre</a:t>
                      </a:r>
                      <a:r>
                        <a:rPr lang="fr-CA" altLang="en-US" sz="800" dirty="0" smtClean="0">
                          <a:solidFill>
                            <a:schemeClr val="tx1"/>
                          </a:solidFill>
                        </a:rPr>
                        <a:t> matérielle par vérificateur, à partir des documents d’analyse relatifs au substrat, à la matrice et aux techniques de développement, des photographies et de tout autre document nécessaire soumis par l`</a:t>
                      </a:r>
                      <a:r>
                        <a:rPr lang="fr-CA" altLang="en-US" sz="800" dirty="0" err="1" smtClean="0">
                          <a:solidFill>
                            <a:schemeClr val="tx1"/>
                          </a:solidFill>
                        </a:rPr>
                        <a:t>èxpert</a:t>
                      </a:r>
                      <a:r>
                        <a:rPr lang="fr-CA" altLang="en-US" sz="800" dirty="0" smtClean="0">
                          <a:solidFill>
                            <a:schemeClr val="tx1"/>
                          </a:solidFill>
                        </a:rPr>
                        <a:t> judiciaire aux fins de vérification.</a:t>
                      </a:r>
                      <a:endParaRPr lang="en-CA" altLang="en-US" sz="8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a:t>
                      </a:r>
                      <a:r>
                        <a:rPr lang="fr-FR" sz="800" u="none" kern="1200" dirty="0" smtClean="0">
                          <a:effectLst/>
                        </a:rPr>
                        <a:t> avec </a:t>
                      </a:r>
                      <a:r>
                        <a:rPr lang="fr-FR" sz="800" kern="1200" dirty="0" smtClean="0">
                          <a:effectLst/>
                        </a:rPr>
                        <a:t>« Une certification en empreintes digitales est offerte via l’International Association for Identification (IAI) et la GRC.</a:t>
                      </a:r>
                      <a:r>
                        <a:rPr lang="fr-FR" sz="800" kern="1200" baseline="0" dirty="0" smtClean="0">
                          <a:effectLst/>
                        </a:rPr>
                        <a:t>  </a:t>
                      </a:r>
                      <a:r>
                        <a:rPr lang="fr-FR" sz="800" kern="1200" dirty="0" smtClean="0">
                          <a:effectLst/>
                        </a:rPr>
                        <a:t>Le candidat ayant réussi le processus est certifié pour une période de 5 ans.</a:t>
                      </a:r>
                      <a:r>
                        <a:rPr lang="fr-FR" sz="800" kern="1200" baseline="0" dirty="0" smtClean="0">
                          <a:effectLst/>
                        </a:rPr>
                        <a:t>  </a:t>
                      </a:r>
                      <a:r>
                        <a:rPr lang="fr-FR" sz="800" kern="1200" dirty="0" smtClean="0">
                          <a:effectLst/>
                        </a:rPr>
                        <a:t>Pour les </a:t>
                      </a:r>
                      <a:r>
                        <a:rPr lang="fr-FR" sz="800" kern="1200" dirty="0" err="1" smtClean="0">
                          <a:effectLst/>
                        </a:rPr>
                        <a:t>Forensic</a:t>
                      </a:r>
                      <a:r>
                        <a:rPr lang="fr-FR" sz="800" kern="1200" dirty="0" smtClean="0">
                          <a:effectLst/>
                        </a:rPr>
                        <a:t> </a:t>
                      </a:r>
                      <a:r>
                        <a:rPr lang="fr-FR" sz="800" kern="1200" dirty="0" err="1" smtClean="0">
                          <a:effectLst/>
                        </a:rPr>
                        <a:t>Investigators</a:t>
                      </a:r>
                      <a:r>
                        <a:rPr lang="fr-FR" sz="800" kern="1200" dirty="0" smtClean="0">
                          <a:effectLst/>
                        </a:rPr>
                        <a:t> de la province de l’Ontario, ceux-ci doivent renouveler leur certification aux 3 ans via le Collège de Police de l’Ontario.</a:t>
                      </a:r>
                      <a:r>
                        <a:rPr lang="fr-FR" sz="800" kern="1200" baseline="0" dirty="0" smtClean="0">
                          <a:effectLst/>
                        </a:rPr>
                        <a:t>  </a:t>
                      </a:r>
                      <a:r>
                        <a:rPr lang="fr-FR" sz="800" kern="1200" dirty="0" smtClean="0">
                          <a:effectLst/>
                        </a:rPr>
                        <a:t>La certification n’est pas obligatoire, à l’exception de la GRC et des services basés en Ontario.».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 54 – </a:t>
                      </a:r>
                      <a:r>
                        <a:rPr lang="fr-FR" sz="800" u="none" kern="1200" dirty="0" smtClean="0">
                          <a:effectLst/>
                        </a:rPr>
                        <a:t>remplacé </a:t>
                      </a:r>
                      <a:r>
                        <a:rPr lang="fr-FR" sz="800" kern="1200" dirty="0" smtClean="0">
                          <a:effectLst/>
                        </a:rPr>
                        <a:t>« </a:t>
                      </a:r>
                      <a:r>
                        <a:rPr lang="fr-CA" sz="800" kern="1200" dirty="0" smtClean="0">
                          <a:effectLst/>
                        </a:rPr>
                        <a:t>les </a:t>
                      </a:r>
                      <a:r>
                        <a:rPr lang="fr-CA" sz="800" kern="1200" dirty="0" err="1" smtClean="0">
                          <a:effectLst/>
                        </a:rPr>
                        <a:t>dactyloscopistes</a:t>
                      </a:r>
                      <a:r>
                        <a:rPr lang="fr-FR" sz="800" u="none" kern="1200" dirty="0" smtClean="0">
                          <a:effectLst/>
                        </a:rPr>
                        <a:t> </a:t>
                      </a:r>
                      <a:r>
                        <a:rPr lang="fr-FR" sz="800" kern="1200" dirty="0" smtClean="0">
                          <a:effectLst/>
                        </a:rPr>
                        <a:t>»</a:t>
                      </a:r>
                      <a:r>
                        <a:rPr lang="fr-FR" sz="800" u="none" kern="1200" dirty="0" smtClean="0">
                          <a:effectLst/>
                        </a:rPr>
                        <a:t> avec </a:t>
                      </a:r>
                      <a:r>
                        <a:rPr lang="fr-FR" sz="800" kern="1200" dirty="0" smtClean="0">
                          <a:effectLst/>
                        </a:rPr>
                        <a:t>« les experts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smtClean="0">
                          <a:effectLst/>
                        </a:rPr>
                        <a:t>Diapo.</a:t>
                      </a:r>
                      <a:r>
                        <a:rPr lang="fr-FR" sz="800" kern="1200" baseline="0" dirty="0" smtClean="0">
                          <a:effectLst/>
                        </a:rPr>
                        <a:t> 55 – ajout</a:t>
                      </a:r>
                      <a:r>
                        <a:rPr lang="fr-FR" sz="800" u="none" kern="1200" dirty="0" smtClean="0">
                          <a:effectLst/>
                        </a:rPr>
                        <a:t>é le logos de</a:t>
                      </a:r>
                      <a:r>
                        <a:rPr lang="fr-FR" sz="800" u="none" kern="1200" baseline="0" dirty="0" smtClean="0">
                          <a:effectLst/>
                        </a:rPr>
                        <a:t> Service de police de la ville de Montréal et MRC des Collines</a:t>
                      </a:r>
                      <a:r>
                        <a:rPr lang="fr-FR" sz="800" kern="1200" dirty="0" smtClean="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smtClean="0"/>
                    </a:p>
                  </a:txBody>
                  <a:tcPr marT="45694" marB="45694"/>
                </a:tc>
                <a:extLst>
                  <a:ext uri="{0D108BD9-81ED-4DB2-BD59-A6C34878D82A}">
                    <a16:rowId xmlns:a16="http://schemas.microsoft.com/office/drawing/2014/main" val="1743214776"/>
                  </a:ext>
                </a:extLst>
              </a:tr>
            </a:tbl>
          </a:graphicData>
        </a:graphic>
      </p:graphicFrame>
      <p:sp>
        <p:nvSpPr>
          <p:cNvPr id="124946" name="Title 1"/>
          <p:cNvSpPr>
            <a:spLocks noGrp="1"/>
          </p:cNvSpPr>
          <p:nvPr>
            <p:ph type="title"/>
          </p:nvPr>
        </p:nvSpPr>
        <p:spPr bwMode="auto">
          <a:xfrm>
            <a:off x="380082" y="1061518"/>
            <a:ext cx="8229600" cy="589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a:buClr>
                <a:srgbClr val="0000FF"/>
              </a:buClr>
              <a:buSzPts val="3200"/>
            </a:pPr>
            <a:r>
              <a:rPr lang="fr-CA" altLang="en-US" sz="3200" dirty="0">
                <a:solidFill>
                  <a:srgbClr val="0000FF"/>
                </a:solidFill>
              </a:rPr>
              <a:t>Registre des modifications (suite)</a:t>
            </a:r>
            <a:endParaRPr lang="fr-CA" sz="3200"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61</a:t>
            </a:fld>
            <a:endParaRPr lang="en-CA"/>
          </a:p>
        </p:txBody>
      </p:sp>
    </p:spTree>
    <p:extLst>
      <p:ext uri="{BB962C8B-B14F-4D97-AF65-F5344CB8AC3E}">
        <p14:creationId xmlns:p14="http://schemas.microsoft.com/office/powerpoint/2010/main" val="1122833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AutoShape 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a:spLocks noChangeAspect="1" noChangeArrowheads="1"/>
          </p:cNvSpPr>
          <p:nvPr/>
        </p:nvSpPr>
        <p:spPr bwMode="auto">
          <a:xfrm>
            <a:off x="0" y="-817563"/>
            <a:ext cx="962025"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2883" name="AutoShape 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a:spLocks noChangeAspect="1" noChangeArrowheads="1"/>
          </p:cNvSpPr>
          <p:nvPr/>
        </p:nvSpPr>
        <p:spPr bwMode="auto">
          <a:xfrm>
            <a:off x="0" y="-6731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3658373557"/>
              </p:ext>
            </p:extLst>
          </p:nvPr>
        </p:nvGraphicFramePr>
        <p:xfrm>
          <a:off x="190500" y="1570912"/>
          <a:ext cx="8763000" cy="2857869"/>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242344">
                <a:tc>
                  <a:txBody>
                    <a:bodyPr/>
                    <a:lstStyle/>
                    <a:p>
                      <a:r>
                        <a:rPr lang="en-CA" sz="800" dirty="0" smtClean="0"/>
                        <a:t>Date</a:t>
                      </a:r>
                      <a:endParaRPr lang="en-CA" sz="800" dirty="0"/>
                    </a:p>
                  </a:txBody>
                  <a:tcPr marT="45706" marB="45706"/>
                </a:tc>
                <a:tc>
                  <a:txBody>
                    <a:bodyPr/>
                    <a:lstStyle/>
                    <a:p>
                      <a:r>
                        <a:rPr lang="en-CA" sz="800" dirty="0" smtClean="0"/>
                        <a:t>Version</a:t>
                      </a:r>
                      <a:endParaRPr lang="en-CA" sz="800" dirty="0"/>
                    </a:p>
                  </a:txBody>
                  <a:tcPr marT="45706" marB="45706"/>
                </a:tc>
                <a:tc>
                  <a:txBody>
                    <a:bodyPr/>
                    <a:lstStyle/>
                    <a:p>
                      <a:r>
                        <a:rPr lang="fr-CA" sz="800" kern="1200" dirty="0" smtClean="0">
                          <a:effectLst/>
                        </a:rPr>
                        <a:t>Modifications</a:t>
                      </a:r>
                      <a:endParaRPr lang="en-CA" sz="800" b="1" kern="1200" dirty="0">
                        <a:solidFill>
                          <a:schemeClr val="lt1"/>
                        </a:solidFill>
                        <a:effectLst/>
                        <a:latin typeface="+mn-lt"/>
                        <a:ea typeface="+mn-ea"/>
                        <a:cs typeface="+mn-cs"/>
                      </a:endParaRPr>
                    </a:p>
                  </a:txBody>
                  <a:tcPr marT="45706" marB="45706"/>
                </a:tc>
                <a:extLst>
                  <a:ext uri="{0D108BD9-81ED-4DB2-BD59-A6C34878D82A}">
                    <a16:rowId xmlns:a16="http://schemas.microsoft.com/office/drawing/2014/main" val="10000"/>
                  </a:ext>
                </a:extLst>
              </a:tr>
              <a:tr h="2615525">
                <a:tc>
                  <a:txBody>
                    <a:bodyPr/>
                    <a:lstStyle/>
                    <a:p>
                      <a:r>
                        <a:rPr lang="en-CA" sz="800" dirty="0" smtClean="0"/>
                        <a:t>2020-12-31</a:t>
                      </a:r>
                      <a:endParaRPr lang="en-CA" sz="800" dirty="0"/>
                    </a:p>
                  </a:txBody>
                  <a:tcPr marT="45706" marB="45706"/>
                </a:tc>
                <a:tc>
                  <a:txBody>
                    <a:bodyPr/>
                    <a:lstStyle/>
                    <a:p>
                      <a:r>
                        <a:rPr lang="en-CA" sz="800" dirty="0" smtClean="0"/>
                        <a:t>4.0</a:t>
                      </a:r>
                      <a:endParaRPr lang="en-CA" sz="800" dirty="0"/>
                    </a:p>
                  </a:txBody>
                  <a:tcPr marT="45706" marB="45706"/>
                </a:tc>
                <a:tc>
                  <a:txBody>
                    <a:bodyPr/>
                    <a:lstStyle/>
                    <a:p>
                      <a:r>
                        <a:rPr lang="fr-FR" sz="800" kern="1200" dirty="0" smtClean="0">
                          <a:effectLst/>
                        </a:rPr>
                        <a:t>Diapo. 43 </a:t>
                      </a:r>
                      <a:r>
                        <a:rPr lang="fr-FR" sz="800" kern="1200" dirty="0" err="1" smtClean="0">
                          <a:effectLst/>
                        </a:rPr>
                        <a:t>remplac</a:t>
                      </a:r>
                      <a:r>
                        <a:rPr lang="fr-CA" sz="800" kern="1200" dirty="0" smtClean="0">
                          <a:effectLst/>
                        </a:rPr>
                        <a:t>é</a:t>
                      </a:r>
                      <a:r>
                        <a:rPr lang="fr-FR" sz="800" kern="1200" dirty="0" smtClean="0">
                          <a:effectLst/>
                        </a:rPr>
                        <a:t> « </a:t>
                      </a:r>
                      <a:r>
                        <a:rPr lang="fr-FR" sz="800" u="none" strike="noStrike" kern="1200" baseline="0" dirty="0" smtClean="0"/>
                        <a:t>Évaluation quantitative et qualitative visant à déterminer la concordance d’une séquence de formations de crêtes papillaires possédant une spécificité suffisante pour permettre l’identification.</a:t>
                      </a:r>
                      <a:r>
                        <a:rPr lang="fr-FR" sz="800" dirty="0" smtClean="0"/>
                        <a:t> </a:t>
                      </a:r>
                      <a:r>
                        <a:rPr lang="fr-FR" sz="800" kern="1200" dirty="0" smtClean="0">
                          <a:effectLst/>
                        </a:rPr>
                        <a:t>»</a:t>
                      </a:r>
                      <a:r>
                        <a:rPr lang="fr-FR" sz="800" dirty="0" smtClean="0"/>
                        <a:t> avec </a:t>
                      </a:r>
                      <a:r>
                        <a:rPr lang="fr-FR" sz="800" kern="1200" dirty="0" smtClean="0">
                          <a:effectLst/>
                        </a:rPr>
                        <a:t>«</a:t>
                      </a:r>
                      <a:r>
                        <a:rPr lang="fr-FR" sz="800" u="none" strike="noStrike" kern="1200" baseline="0" dirty="0" smtClean="0"/>
                        <a:t>Évaluation quantitative et qualitative visant à déterminer s'il y a concordance de suffisamment de formations de crêtes papillaires, en séquence </a:t>
                      </a:r>
                      <a:r>
                        <a:rPr lang="fr-FR" sz="800" kern="1200" dirty="0" smtClean="0">
                          <a:effectLst/>
                        </a:rPr>
                        <a:t>».</a:t>
                      </a:r>
                    </a:p>
                    <a:p>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kern="1200" dirty="0" smtClean="0">
                          <a:effectLst/>
                        </a:rPr>
                        <a:t>Diapo. 11 </a:t>
                      </a:r>
                      <a:r>
                        <a:rPr lang="fr-FR" sz="800" kern="1200" dirty="0" err="1" smtClean="0">
                          <a:effectLst/>
                        </a:rPr>
                        <a:t>remplac</a:t>
                      </a:r>
                      <a:r>
                        <a:rPr lang="fr-CA" sz="800" kern="1200" dirty="0" smtClean="0">
                          <a:effectLst/>
                        </a:rPr>
                        <a:t>é</a:t>
                      </a:r>
                      <a:r>
                        <a:rPr lang="fr-FR" sz="800" kern="1200" dirty="0" smtClean="0">
                          <a:effectLst/>
                        </a:rPr>
                        <a:t> « </a:t>
                      </a:r>
                      <a:r>
                        <a:rPr lang="fr-FR" sz="800" u="none" strike="noStrike" kern="1200" baseline="0" dirty="0" smtClean="0"/>
                        <a:t>arriver à une conclusion</a:t>
                      </a:r>
                      <a:r>
                        <a:rPr lang="fr-FR" sz="800" dirty="0" smtClean="0"/>
                        <a:t> </a:t>
                      </a:r>
                      <a:r>
                        <a:rPr lang="fr-FR" sz="800" kern="1200" dirty="0" smtClean="0">
                          <a:effectLst/>
                        </a:rPr>
                        <a:t>»</a:t>
                      </a:r>
                      <a:r>
                        <a:rPr lang="fr-FR" sz="800" dirty="0" smtClean="0"/>
                        <a:t> avec </a:t>
                      </a:r>
                      <a:r>
                        <a:rPr lang="fr-FR" sz="800" kern="1200" dirty="0" smtClean="0">
                          <a:effectLst/>
                        </a:rPr>
                        <a:t>« former une opinion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kern="1200" dirty="0" smtClean="0">
                          <a:effectLst/>
                        </a:rPr>
                        <a:t>Diapo. 43 </a:t>
                      </a:r>
                      <a:r>
                        <a:rPr lang="fr-FR" sz="800" kern="1200" dirty="0" err="1" smtClean="0">
                          <a:effectLst/>
                        </a:rPr>
                        <a:t>remplac</a:t>
                      </a:r>
                      <a:r>
                        <a:rPr lang="fr-CA" sz="800" kern="1200" dirty="0" smtClean="0">
                          <a:effectLst/>
                        </a:rPr>
                        <a:t>é</a:t>
                      </a:r>
                      <a:r>
                        <a:rPr lang="fr-FR" sz="800" kern="1200" dirty="0" smtClean="0">
                          <a:effectLst/>
                        </a:rPr>
                        <a:t> « </a:t>
                      </a:r>
                      <a:r>
                        <a:rPr lang="fr-FR" sz="800" u="none" strike="noStrike" kern="1200" baseline="0" dirty="0" smtClean="0"/>
                        <a:t>conclusions </a:t>
                      </a:r>
                      <a:r>
                        <a:rPr lang="fr-FR" sz="800" kern="1200" dirty="0" smtClean="0">
                          <a:effectLst/>
                        </a:rPr>
                        <a:t>»</a:t>
                      </a:r>
                      <a:r>
                        <a:rPr lang="fr-FR" sz="800" dirty="0" smtClean="0"/>
                        <a:t> avec </a:t>
                      </a:r>
                      <a:r>
                        <a:rPr lang="fr-FR" sz="800" kern="1200" dirty="0" smtClean="0">
                          <a:effectLst/>
                        </a:rPr>
                        <a:t>« opinions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kern="1200" dirty="0" smtClean="0">
                          <a:effectLst/>
                        </a:rPr>
                        <a:t>Diapo. 46 </a:t>
                      </a:r>
                      <a:r>
                        <a:rPr lang="fr-FR" sz="800" kern="1200" dirty="0" err="1" smtClean="0">
                          <a:effectLst/>
                        </a:rPr>
                        <a:t>remplac</a:t>
                      </a:r>
                      <a:r>
                        <a:rPr lang="fr-CA" sz="800" kern="1200" dirty="0" smtClean="0">
                          <a:effectLst/>
                        </a:rPr>
                        <a:t>é</a:t>
                      </a:r>
                      <a:r>
                        <a:rPr lang="fr-FR" sz="800" kern="1200" dirty="0" smtClean="0">
                          <a:effectLst/>
                        </a:rPr>
                        <a:t> « </a:t>
                      </a:r>
                      <a:r>
                        <a:rPr lang="fr-FR" sz="800" u="none" strike="noStrike" kern="1200" baseline="0" dirty="0" smtClean="0"/>
                        <a:t>conclusions </a:t>
                      </a:r>
                      <a:r>
                        <a:rPr lang="fr-FR" sz="800" kern="1200" dirty="0" smtClean="0">
                          <a:effectLst/>
                        </a:rPr>
                        <a:t>»</a:t>
                      </a:r>
                      <a:r>
                        <a:rPr lang="fr-FR" sz="800" dirty="0" smtClean="0"/>
                        <a:t> avec </a:t>
                      </a:r>
                      <a:r>
                        <a:rPr lang="fr-FR" sz="800" kern="1200" dirty="0" smtClean="0">
                          <a:effectLst/>
                        </a:rPr>
                        <a:t>« constatations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800" kern="1200" dirty="0" smtClean="0">
                        <a:effectLs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kern="1200" dirty="0" smtClean="0">
                          <a:effectLst/>
                        </a:rPr>
                        <a:t>Diapo. 46 </a:t>
                      </a:r>
                      <a:r>
                        <a:rPr lang="fr-FR" sz="800" kern="1200" dirty="0" err="1" smtClean="0">
                          <a:effectLst/>
                        </a:rPr>
                        <a:t>remplac</a:t>
                      </a:r>
                      <a:r>
                        <a:rPr lang="fr-CA" sz="800" kern="1200" dirty="0" smtClean="0">
                          <a:effectLst/>
                        </a:rPr>
                        <a:t>é</a:t>
                      </a:r>
                      <a:r>
                        <a:rPr lang="fr-FR" sz="800" kern="1200" dirty="0" smtClean="0">
                          <a:effectLst/>
                        </a:rPr>
                        <a:t> « </a:t>
                      </a:r>
                      <a:r>
                        <a:rPr lang="fr-FR" sz="800" u="none" strike="noStrike" kern="1200" baseline="0" dirty="0" smtClean="0"/>
                        <a:t>d</a:t>
                      </a:r>
                      <a:r>
                        <a:rPr lang="en-CA" sz="800" u="none" strike="noStrike" kern="1200" baseline="0" dirty="0" err="1" smtClean="0"/>
                        <a:t>étermination</a:t>
                      </a:r>
                      <a:r>
                        <a:rPr lang="fr-FR" sz="800" u="none" strike="noStrike" kern="1200" baseline="0" dirty="0" smtClean="0"/>
                        <a:t> </a:t>
                      </a:r>
                      <a:r>
                        <a:rPr lang="fr-FR" sz="800" kern="1200" dirty="0" smtClean="0">
                          <a:effectLst/>
                        </a:rPr>
                        <a:t>»</a:t>
                      </a:r>
                      <a:r>
                        <a:rPr lang="fr-FR" sz="800" dirty="0" smtClean="0"/>
                        <a:t> avec </a:t>
                      </a:r>
                      <a:r>
                        <a:rPr lang="fr-FR" sz="800" kern="1200" dirty="0" smtClean="0">
                          <a:effectLst/>
                        </a:rPr>
                        <a:t>« opinion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800" kern="1200" dirty="0" smtClean="0">
                        <a:effectLst/>
                      </a:endParaRPr>
                    </a:p>
                    <a:p>
                      <a:r>
                        <a:rPr lang="fr-FR" sz="800" kern="1200" dirty="0" smtClean="0">
                          <a:effectLst/>
                        </a:rPr>
                        <a:t>Logo </a:t>
                      </a:r>
                      <a:r>
                        <a:rPr lang="fr-FR" sz="800" kern="1200" dirty="0" err="1" smtClean="0">
                          <a:effectLst/>
                        </a:rPr>
                        <a:t>CanFRWG</a:t>
                      </a:r>
                      <a:r>
                        <a:rPr lang="fr-FR" sz="800" kern="1200" dirty="0" smtClean="0">
                          <a:effectLst/>
                        </a:rPr>
                        <a:t> mis à jour</a:t>
                      </a:r>
                    </a:p>
                    <a:p>
                      <a:endParaRPr lang="fr-FR" sz="800" kern="1200" dirty="0" smtClean="0">
                        <a:effectLst/>
                      </a:endParaRPr>
                    </a:p>
                    <a:p>
                      <a:r>
                        <a:rPr lang="fr-FR" sz="800" kern="1200" dirty="0" smtClean="0">
                          <a:effectLst/>
                        </a:rPr>
                        <a:t>Diapo.</a:t>
                      </a:r>
                      <a:r>
                        <a:rPr lang="fr-FR" sz="800" kern="1200" baseline="0" dirty="0" smtClean="0">
                          <a:effectLst/>
                        </a:rPr>
                        <a:t> </a:t>
                      </a:r>
                      <a:r>
                        <a:rPr lang="fr-FR" sz="800" kern="1200" dirty="0" smtClean="0">
                          <a:effectLst/>
                        </a:rPr>
                        <a:t>1 ajout de la «version 4.0» et suppression du numéro de version des autres diapositives.</a:t>
                      </a:r>
                    </a:p>
                  </a:txBody>
                  <a:tcPr marT="45706" marB="45706"/>
                </a:tc>
                <a:extLst>
                  <a:ext uri="{0D108BD9-81ED-4DB2-BD59-A6C34878D82A}">
                    <a16:rowId xmlns:a16="http://schemas.microsoft.com/office/drawing/2014/main" val="10001"/>
                  </a:ext>
                </a:extLst>
              </a:tr>
            </a:tbl>
          </a:graphicData>
        </a:graphic>
      </p:graphicFrame>
      <p:sp>
        <p:nvSpPr>
          <p:cNvPr id="122902" name="Title 1"/>
          <p:cNvSpPr>
            <a:spLocks noGrp="1"/>
          </p:cNvSpPr>
          <p:nvPr>
            <p:ph type="title"/>
          </p:nvPr>
        </p:nvSpPr>
        <p:spPr bwMode="auto">
          <a:xfrm>
            <a:off x="476250" y="1017588"/>
            <a:ext cx="8229600" cy="47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altLang="en-US" sz="3200" dirty="0">
                <a:solidFill>
                  <a:srgbClr val="0000FF"/>
                </a:solidFill>
              </a:rPr>
              <a:t>Registre des modifications (suite)</a:t>
            </a:r>
            <a:endParaRPr lang="en-CA" altLang="en-US" sz="32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990476" cy="914286"/>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62</a:t>
            </a:fld>
            <a:endParaRPr lang="en-CA"/>
          </a:p>
        </p:txBody>
      </p:sp>
    </p:spTree>
    <p:extLst>
      <p:ext uri="{BB962C8B-B14F-4D97-AF65-F5344CB8AC3E}">
        <p14:creationId xmlns:p14="http://schemas.microsoft.com/office/powerpoint/2010/main" val="1807876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7</a:t>
            </a:fld>
            <a:endParaRPr/>
          </a:p>
        </p:txBody>
      </p:sp>
      <p:sp>
        <p:nvSpPr>
          <p:cNvPr id="115" name="Google Shape;115;p1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Types d'empreintes digitales</a:t>
            </a:r>
            <a:endParaRPr lang="fr-CA" sz="2000" b="1"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16" name="Google Shape;116;p13"/>
          <p:cNvSpPr txBox="1"/>
          <p:nvPr/>
        </p:nvSpPr>
        <p:spPr>
          <a:xfrm>
            <a:off x="457199" y="1918156"/>
            <a:ext cx="2954511" cy="3720644"/>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Empreinte visible ou apparente </a:t>
            </a:r>
            <a:r>
              <a:rPr lang="fr-CA" altLang="en-US" sz="2000" b="1" dirty="0" smtClean="0">
                <a:latin typeface="Calibri" panose="020F0502020204030204" pitchFamily="34" charset="0"/>
                <a:cs typeface="Calibri" panose="020F0502020204030204" pitchFamily="34" charset="0"/>
              </a:rPr>
              <a:t>:</a:t>
            </a:r>
          </a:p>
          <a:p>
            <a:pPr marL="0" indent="0">
              <a:buFontTx/>
              <a:buNone/>
            </a:pPr>
            <a:endParaRPr lang="en-CA" altLang="en-US" sz="2000" dirty="0" smtClean="0">
              <a:latin typeface="Calibri" panose="020F0502020204030204" pitchFamily="34" charset="0"/>
              <a:cs typeface="Calibri" panose="020F0502020204030204" pitchFamily="34" charset="0"/>
            </a:endParaRPr>
          </a:p>
          <a:p>
            <a:r>
              <a:rPr lang="fr-CA" altLang="en-US" sz="2000" dirty="0">
                <a:latin typeface="Calibri" panose="020F0502020204030204" pitchFamily="34" charset="0"/>
                <a:cs typeface="Calibri" panose="020F0502020204030204" pitchFamily="34" charset="0"/>
              </a:rPr>
              <a:t>Empreinte digitale facile à voir, habituellement produite par le transfert ou le retrait d'un corps étranger </a:t>
            </a:r>
            <a:r>
              <a:rPr lang="fr-CA" altLang="en-US" sz="2000" dirty="0" smtClean="0">
                <a:latin typeface="Calibri" panose="020F0502020204030204" pitchFamily="34" charset="0"/>
                <a:cs typeface="Calibri" panose="020F0502020204030204" pitchFamily="34" charset="0"/>
              </a:rPr>
              <a:t>lors du </a:t>
            </a:r>
            <a:r>
              <a:rPr lang="fr-CA" altLang="en-US" sz="2000" dirty="0">
                <a:latin typeface="Calibri" panose="020F0502020204030204" pitchFamily="34" charset="0"/>
                <a:cs typeface="Calibri" panose="020F0502020204030204" pitchFamily="34" charset="0"/>
              </a:rPr>
              <a:t>contact d'un doigt avec une surface (sang, graisse, poussière, etc.).</a:t>
            </a:r>
            <a:endParaRPr lang="en-CA" altLang="en-US" sz="2000" dirty="0">
              <a:latin typeface="Calibri" panose="020F0502020204030204" pitchFamily="34" charset="0"/>
              <a:cs typeface="Calibri" panose="020F0502020204030204" pitchFamily="34" charset="0"/>
            </a:endParaRPr>
          </a:p>
          <a:p>
            <a:pPr marL="0" indent="0">
              <a:buFontTx/>
              <a:buNone/>
            </a:pPr>
            <a:endParaRPr lang="en-CA" altLang="en-US" sz="2000" dirty="0"/>
          </a:p>
        </p:txBody>
      </p:sp>
      <p:pic>
        <p:nvPicPr>
          <p:cNvPr id="118" name="Google Shape;118;p13"/>
          <p:cNvPicPr preferRelativeResize="0"/>
          <p:nvPr/>
        </p:nvPicPr>
        <p:blipFill rotWithShape="1">
          <a:blip r:embed="rId3">
            <a:alphaModFix/>
          </a:blip>
          <a:srcRect l="1429" b="26605"/>
          <a:stretch/>
        </p:blipFill>
        <p:spPr>
          <a:xfrm>
            <a:off x="3352800" y="1918156"/>
            <a:ext cx="5257800" cy="3505200"/>
          </a:xfrm>
          <a:prstGeom prst="rect">
            <a:avLst/>
          </a:prstGeom>
          <a:noFill/>
          <a:ln>
            <a:noFill/>
          </a:ln>
        </p:spPr>
      </p:pic>
      <p:sp>
        <p:nvSpPr>
          <p:cNvPr id="9"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2" name="Rectangle 1"/>
          <p:cNvSpPr/>
          <p:nvPr/>
        </p:nvSpPr>
        <p:spPr>
          <a:xfrm>
            <a:off x="4396667" y="5407709"/>
            <a:ext cx="3170066"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rPr>
              <a:t>Image: Services d'identification judiciaire du service de police d'Ottawa</a:t>
            </a:r>
            <a:endParaRPr lang="en-CA" sz="8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4"/>
          <p:cNvPicPr preferRelativeResize="0"/>
          <p:nvPr/>
        </p:nvPicPr>
        <p:blipFill rotWithShape="1">
          <a:blip r:embed="rId3">
            <a:alphaModFix/>
          </a:blip>
          <a:srcRect t="3587" b="13898"/>
          <a:stretch/>
        </p:blipFill>
        <p:spPr>
          <a:xfrm>
            <a:off x="3276600" y="1918156"/>
            <a:ext cx="5331668" cy="3505200"/>
          </a:xfrm>
          <a:prstGeom prst="rect">
            <a:avLst/>
          </a:prstGeom>
          <a:noFill/>
          <a:ln>
            <a:noFill/>
          </a:ln>
        </p:spPr>
      </p:pic>
      <p:sp>
        <p:nvSpPr>
          <p:cNvPr id="126" name="Google Shape;126;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8</a:t>
            </a:fld>
            <a:endParaRPr/>
          </a:p>
        </p:txBody>
      </p:sp>
      <p:sp>
        <p:nvSpPr>
          <p:cNvPr id="127" name="Google Shape;127;p14"/>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fr-CA" altLang="en-US" sz="3200" dirty="0">
                <a:solidFill>
                  <a:srgbClr val="0000FF"/>
                </a:solidFill>
                <a:latin typeface="Calibri" panose="020F0502020204030204" pitchFamily="34" charset="0"/>
                <a:cs typeface="Calibri" panose="020F0502020204030204" pitchFamily="34" charset="0"/>
              </a:rPr>
              <a:t>Types d'empreintes digitales</a:t>
            </a:r>
            <a:endParaRPr lang="fr-CA" sz="2000" b="1"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28" name="Google Shape;128;p14"/>
          <p:cNvSpPr txBox="1"/>
          <p:nvPr/>
        </p:nvSpPr>
        <p:spPr>
          <a:xfrm>
            <a:off x="495300" y="1918156"/>
            <a:ext cx="2778968" cy="2873100"/>
          </a:xfrm>
          <a:prstGeom prst="rect">
            <a:avLst/>
          </a:prstGeom>
          <a:noFill/>
          <a:ln>
            <a:noFill/>
          </a:ln>
        </p:spPr>
        <p:txBody>
          <a:bodyPr spcFirstLastPara="1" wrap="square" lIns="91425" tIns="45700" rIns="91425" bIns="45700" anchor="t" anchorCtr="0">
            <a:noAutofit/>
          </a:bodyPr>
          <a:lstStyle/>
          <a:p>
            <a:pPr marL="0" indent="0">
              <a:buFontTx/>
              <a:buNone/>
            </a:pPr>
            <a:r>
              <a:rPr lang="fr-CA" altLang="en-US" sz="2000" b="1" dirty="0">
                <a:latin typeface="Calibri" panose="020F0502020204030204" pitchFamily="34" charset="0"/>
                <a:cs typeface="Calibri" panose="020F0502020204030204" pitchFamily="34" charset="0"/>
              </a:rPr>
              <a:t>Empreinte moulée :</a:t>
            </a:r>
            <a:endParaRPr lang="en-CA" altLang="en-US" sz="20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CA" sz="2000" dirty="0" smtClean="0">
              <a:solidFill>
                <a:schemeClr val="dk1"/>
              </a:solidFill>
              <a:latin typeface="Calibri" panose="020F0502020204030204" pitchFamily="34" charset="0"/>
              <a:ea typeface="Calibri"/>
              <a:cs typeface="Calibri" panose="020F0502020204030204" pitchFamily="34" charset="0"/>
              <a:sym typeface="Calibri"/>
            </a:endParaRPr>
          </a:p>
          <a:p>
            <a:r>
              <a:rPr lang="fr-CA" altLang="en-US" sz="2000" dirty="0">
                <a:latin typeface="Calibri" panose="020F0502020204030204" pitchFamily="34" charset="0"/>
                <a:cs typeface="Calibri" panose="020F0502020204030204" pitchFamily="34" charset="0"/>
              </a:rPr>
              <a:t>Empreinte digitale qui conserve la forme du détail papillaire en trois dimensions dans la surface (cire, argile, gomme à mâcher, etc</a:t>
            </a:r>
            <a:r>
              <a:rPr lang="fr-CA" altLang="en-US" sz="2000" dirty="0" smtClean="0">
                <a:latin typeface="Calibri" panose="020F0502020204030204" pitchFamily="34" charset="0"/>
                <a:cs typeface="Calibri" panose="020F0502020204030204" pitchFamily="34" charset="0"/>
              </a:rPr>
              <a:t>.).</a:t>
            </a:r>
            <a:endParaRPr lang="en-CA" altLang="en-US" sz="2000" dirty="0">
              <a:latin typeface="Calibri" panose="020F0502020204030204" pitchFamily="34" charset="0"/>
              <a:cs typeface="Calibri" panose="020F0502020204030204" pitchFamily="34" charset="0"/>
            </a:endParaRPr>
          </a:p>
        </p:txBody>
      </p:sp>
      <p:sp>
        <p:nvSpPr>
          <p:cNvPr id="9"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sz="1100" dirty="0"/>
          </a:p>
        </p:txBody>
      </p:sp>
      <p:sp>
        <p:nvSpPr>
          <p:cNvPr id="3" name="Rectangle 2"/>
          <p:cNvSpPr/>
          <p:nvPr/>
        </p:nvSpPr>
        <p:spPr>
          <a:xfrm>
            <a:off x="4351759" y="5423356"/>
            <a:ext cx="3181350"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rPr>
              <a:t>Image: Services d'identification judiciaire du service de police d'Ottawa</a:t>
            </a:r>
            <a:endParaRPr lang="en-CA" sz="8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5"/>
          <p:cNvSpPr txBox="1"/>
          <p:nvPr/>
        </p:nvSpPr>
        <p:spPr>
          <a:xfrm>
            <a:off x="322729" y="1060397"/>
            <a:ext cx="8690642" cy="5111803"/>
          </a:xfrm>
          <a:prstGeom prst="rect">
            <a:avLst/>
          </a:prstGeom>
          <a:noFill/>
          <a:ln>
            <a:noFill/>
          </a:ln>
        </p:spPr>
        <p:txBody>
          <a:bodyPr spcFirstLastPara="1" wrap="square" lIns="91425" tIns="45700" rIns="91425" bIns="45700" anchor="t" anchorCtr="0">
            <a:noAutofit/>
          </a:bodyPr>
          <a:lstStyle/>
          <a:p>
            <a:pPr lvl="0">
              <a:buClr>
                <a:srgbClr val="0000FF"/>
              </a:buClr>
              <a:buSzPts val="3200"/>
            </a:pPr>
            <a:r>
              <a:rPr lang="en-CA" altLang="en-US" sz="2800" dirty="0" err="1">
                <a:solidFill>
                  <a:srgbClr val="0000FF"/>
                </a:solidFill>
                <a:latin typeface="Calibri" panose="020F0502020204030204" pitchFamily="34" charset="0"/>
                <a:cs typeface="Calibri" panose="020F0502020204030204" pitchFamily="34" charset="0"/>
              </a:rPr>
              <a:t>Prémisses</a:t>
            </a:r>
            <a:r>
              <a:rPr lang="en-CA" altLang="en-US" sz="2800" dirty="0">
                <a:solidFill>
                  <a:srgbClr val="0000FF"/>
                </a:solidFill>
                <a:latin typeface="Calibri" panose="020F0502020204030204" pitchFamily="34" charset="0"/>
                <a:cs typeface="Calibri" panose="020F0502020204030204" pitchFamily="34" charset="0"/>
              </a:rPr>
              <a:t> de </a:t>
            </a:r>
            <a:r>
              <a:rPr lang="en-CA" altLang="en-US" sz="2800" dirty="0" err="1">
                <a:solidFill>
                  <a:srgbClr val="0000FF"/>
                </a:solidFill>
                <a:latin typeface="Calibri" panose="020F0502020204030204" pitchFamily="34" charset="0"/>
                <a:cs typeface="Calibri" panose="020F0502020204030204" pitchFamily="34" charset="0"/>
              </a:rPr>
              <a:t>l`identification</a:t>
            </a:r>
            <a:r>
              <a:rPr lang="en-CA" altLang="en-US" sz="2800" dirty="0">
                <a:solidFill>
                  <a:srgbClr val="0000FF"/>
                </a:solidFill>
                <a:latin typeface="Calibri" panose="020F0502020204030204" pitchFamily="34" charset="0"/>
                <a:cs typeface="Calibri" panose="020F0502020204030204" pitchFamily="34" charset="0"/>
              </a:rPr>
              <a:t> par les </a:t>
            </a:r>
            <a:r>
              <a:rPr lang="en-CA" altLang="en-US" sz="2800" dirty="0" err="1">
                <a:solidFill>
                  <a:srgbClr val="0000FF"/>
                </a:solidFill>
                <a:latin typeface="Calibri" panose="020F0502020204030204" pitchFamily="34" charset="0"/>
                <a:cs typeface="Calibri" panose="020F0502020204030204" pitchFamily="34" charset="0"/>
              </a:rPr>
              <a:t>cr</a:t>
            </a:r>
            <a:r>
              <a:rPr lang="fr-CA" altLang="en-US" sz="2800" dirty="0">
                <a:solidFill>
                  <a:srgbClr val="0000FF"/>
                </a:solidFill>
                <a:latin typeface="Calibri" panose="020F0502020204030204" pitchFamily="34" charset="0"/>
                <a:cs typeface="Calibri" panose="020F0502020204030204" pitchFamily="34" charset="0"/>
              </a:rPr>
              <a:t>êtes papillaires</a:t>
            </a:r>
            <a:endParaRPr sz="2800" b="1" i="0" u="none" strike="noStrike" cap="none" dirty="0">
              <a:solidFill>
                <a:srgbClr val="0000FF"/>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37" name="Google Shape;137;p1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9</a:t>
            </a:fld>
            <a:endParaRPr/>
          </a:p>
        </p:txBody>
      </p:sp>
      <p:sp>
        <p:nvSpPr>
          <p:cNvPr id="138" name="Google Shape;138;p15"/>
          <p:cNvSpPr txBox="1"/>
          <p:nvPr/>
        </p:nvSpPr>
        <p:spPr>
          <a:xfrm>
            <a:off x="322730" y="1519910"/>
            <a:ext cx="8690642" cy="3162910"/>
          </a:xfrm>
          <a:prstGeom prst="rect">
            <a:avLst/>
          </a:prstGeom>
          <a:noFill/>
          <a:ln>
            <a:noFill/>
          </a:ln>
        </p:spPr>
        <p:txBody>
          <a:bodyPr spcFirstLastPara="1" wrap="square" lIns="91425" tIns="45700" rIns="91425" bIns="45700" anchor="t" anchorCtr="0">
            <a:noAutofit/>
          </a:bodyPr>
          <a:lstStyle/>
          <a:p>
            <a:pPr indent="-342900" eaLnBrk="1" hangingPunct="1">
              <a:buFont typeface="Arial" panose="020B0604020202020204" pitchFamily="34" charset="0"/>
              <a:buChar char="•"/>
              <a:defRPr/>
            </a:pPr>
            <a:r>
              <a:rPr lang="en-CA" sz="2400" b="1" dirty="0">
                <a:solidFill>
                  <a:schemeClr val="dk1"/>
                </a:solidFill>
                <a:latin typeface="Calibri" panose="020F0502020204030204" pitchFamily="34" charset="0"/>
                <a:ea typeface="Calibri"/>
                <a:cs typeface="Calibri" panose="020F0502020204030204" pitchFamily="34" charset="0"/>
                <a:sym typeface="Calibri"/>
              </a:rPr>
              <a:t> </a:t>
            </a:r>
            <a:r>
              <a:rPr lang="fr-CA" sz="2000" b="1" dirty="0">
                <a:latin typeface="Calibri" panose="020F0502020204030204" pitchFamily="34" charset="0"/>
                <a:cs typeface="Calibri" panose="020F0502020204030204" pitchFamily="34" charset="0"/>
              </a:rPr>
              <a:t>Développement avant la naissance : </a:t>
            </a:r>
            <a:r>
              <a:rPr lang="fr-CA" sz="2000" dirty="0">
                <a:latin typeface="Calibri" panose="020F0502020204030204" pitchFamily="34" charset="0"/>
                <a:cs typeface="Calibri" panose="020F0502020204030204" pitchFamily="34" charset="0"/>
              </a:rPr>
              <a:t>Les crêtes papillaires </a:t>
            </a:r>
            <a:r>
              <a:rPr lang="fr-CA" sz="2000" dirty="0" smtClean="0">
                <a:latin typeface="Calibri" panose="020F0502020204030204" pitchFamily="34" charset="0"/>
                <a:cs typeface="Calibri" panose="020F0502020204030204" pitchFamily="34" charset="0"/>
              </a:rPr>
              <a:t>se développent </a:t>
            </a:r>
            <a:r>
              <a:rPr lang="fr-CA" sz="2000" dirty="0">
                <a:latin typeface="Calibri" panose="020F0502020204030204" pitchFamily="34" charset="0"/>
                <a:cs typeface="Calibri" panose="020F0502020204030204" pitchFamily="34" charset="0"/>
              </a:rPr>
              <a:t>et prennent leur forme définitive chez le </a:t>
            </a:r>
            <a:r>
              <a:rPr lang="fr-CA" sz="2000" dirty="0" smtClean="0">
                <a:latin typeface="Calibri" panose="020F0502020204030204" pitchFamily="34" charset="0"/>
                <a:cs typeface="Calibri" panose="020F0502020204030204" pitchFamily="34" charset="0"/>
              </a:rPr>
              <a:t>fœtus.</a:t>
            </a:r>
          </a:p>
          <a:p>
            <a:pPr eaLnBrk="1" hangingPunct="1">
              <a:defRPr/>
            </a:pPr>
            <a:endParaRPr lang="fr-CA" sz="800" dirty="0" smtClean="0">
              <a:latin typeface="Calibri" panose="020F0502020204030204" pitchFamily="34" charset="0"/>
              <a:cs typeface="Calibri" panose="020F0502020204030204" pitchFamily="34" charset="0"/>
            </a:endParaRPr>
          </a:p>
          <a:p>
            <a:pPr indent="-342900" eaLnBrk="1" hangingPunct="1">
              <a:buFont typeface="Arial" panose="020B0604020202020204" pitchFamily="34" charset="0"/>
              <a:buChar char="•"/>
              <a:defRPr/>
            </a:pPr>
            <a:r>
              <a:rPr lang="fr-CA" sz="2000" b="1" dirty="0" smtClean="0">
                <a:latin typeface="Calibri" panose="020F0502020204030204" pitchFamily="34" charset="0"/>
                <a:cs typeface="Calibri" panose="020F0502020204030204" pitchFamily="34" charset="0"/>
              </a:rPr>
              <a:t>Immutabilité</a:t>
            </a:r>
            <a:r>
              <a:rPr lang="fr-CA" sz="2000" b="1" dirty="0">
                <a:latin typeface="Calibri" panose="020F0502020204030204" pitchFamily="34" charset="0"/>
                <a:cs typeface="Calibri" panose="020F0502020204030204" pitchFamily="34" charset="0"/>
              </a:rPr>
              <a:t> :</a:t>
            </a:r>
            <a:r>
              <a:rPr lang="fr-CA" sz="2000" dirty="0">
                <a:latin typeface="Calibri" panose="020F0502020204030204" pitchFamily="34" charset="0"/>
                <a:cs typeface="Calibri" panose="020F0502020204030204" pitchFamily="34" charset="0"/>
              </a:rPr>
              <a:t> Les crêtes papillaires sont immuables pendant toute la vie, sauf en cas de maladie ou de blessure </a:t>
            </a:r>
            <a:r>
              <a:rPr lang="fr-CA" sz="2000" dirty="0" smtClean="0">
                <a:latin typeface="Calibri" panose="020F0502020204030204" pitchFamily="34" charset="0"/>
                <a:cs typeface="Calibri" panose="020F0502020204030204" pitchFamily="34" charset="0"/>
              </a:rPr>
              <a:t>permanente.</a:t>
            </a:r>
          </a:p>
          <a:p>
            <a:pPr eaLnBrk="1" hangingPunct="1">
              <a:defRPr/>
            </a:pPr>
            <a:endParaRPr lang="fr-CA" sz="800" dirty="0" smtClean="0">
              <a:latin typeface="Calibri" panose="020F0502020204030204" pitchFamily="34" charset="0"/>
              <a:cs typeface="Calibri" panose="020F0502020204030204" pitchFamily="34" charset="0"/>
            </a:endParaRPr>
          </a:p>
          <a:p>
            <a:pPr indent="-342900" eaLnBrk="1" hangingPunct="1">
              <a:buFont typeface="Arial" panose="020B0604020202020204" pitchFamily="34" charset="0"/>
              <a:buChar char="•"/>
              <a:defRPr/>
            </a:pPr>
            <a:r>
              <a:rPr lang="fr-CA" sz="2000" b="1" dirty="0" smtClean="0">
                <a:latin typeface="Calibri" panose="020F0502020204030204" pitchFamily="34" charset="0"/>
                <a:cs typeface="Calibri" panose="020F0502020204030204" pitchFamily="34" charset="0"/>
              </a:rPr>
              <a:t>Caractère </a:t>
            </a:r>
            <a:r>
              <a:rPr lang="fr-CA" sz="2000" b="1" dirty="0">
                <a:latin typeface="Calibri" panose="020F0502020204030204" pitchFamily="34" charset="0"/>
                <a:cs typeface="Calibri" panose="020F0502020204030204" pitchFamily="34" charset="0"/>
              </a:rPr>
              <a:t>individuel (unicité) : </a:t>
            </a:r>
            <a:r>
              <a:rPr lang="fr-CA" sz="2000" dirty="0">
                <a:latin typeface="Calibri" panose="020F0502020204030204" pitchFamily="34" charset="0"/>
                <a:cs typeface="Calibri" panose="020F0502020204030204" pitchFamily="34" charset="0"/>
              </a:rPr>
              <a:t>La formation des crêtes papillaires in utero est influencée par des stress aléatoires qui font que les points caractéristiques des crêtes sont </a:t>
            </a:r>
            <a:r>
              <a:rPr lang="fr-CA" sz="2000" dirty="0" smtClean="0">
                <a:latin typeface="Calibri" panose="020F0502020204030204" pitchFamily="34" charset="0"/>
                <a:cs typeface="Calibri" panose="020F0502020204030204" pitchFamily="34" charset="0"/>
              </a:rPr>
              <a:t>uniques.</a:t>
            </a:r>
          </a:p>
          <a:p>
            <a:pPr eaLnBrk="1" hangingPunct="1">
              <a:defRPr/>
            </a:pPr>
            <a:endParaRPr lang="fr-CA" sz="800" dirty="0" smtClean="0">
              <a:latin typeface="Calibri" panose="020F0502020204030204" pitchFamily="34" charset="0"/>
              <a:cs typeface="Calibri" panose="020F0502020204030204" pitchFamily="34" charset="0"/>
            </a:endParaRPr>
          </a:p>
          <a:p>
            <a:pPr indent="-342900" eaLnBrk="1" hangingPunct="1">
              <a:buFont typeface="Arial" panose="020B0604020202020204" pitchFamily="34" charset="0"/>
              <a:buChar char="•"/>
              <a:defRPr/>
            </a:pPr>
            <a:r>
              <a:rPr lang="fr-CA" sz="2000" b="1" dirty="0" smtClean="0">
                <a:latin typeface="Calibri" panose="020F0502020204030204" pitchFamily="34" charset="0"/>
                <a:cs typeface="Calibri" panose="020F0502020204030204" pitchFamily="34" charset="0"/>
              </a:rPr>
              <a:t>Dessins </a:t>
            </a:r>
            <a:r>
              <a:rPr lang="fr-CA" sz="2000" b="1" dirty="0">
                <a:latin typeface="Calibri" panose="020F0502020204030204" pitchFamily="34" charset="0"/>
                <a:cs typeface="Calibri" panose="020F0502020204030204" pitchFamily="34" charset="0"/>
              </a:rPr>
              <a:t>digitaux </a:t>
            </a:r>
            <a:r>
              <a:rPr lang="fr-CA" sz="2000" b="1" dirty="0" smtClean="0">
                <a:latin typeface="Calibri" panose="020F0502020204030204" pitchFamily="34" charset="0"/>
                <a:cs typeface="Calibri" panose="020F0502020204030204" pitchFamily="34" charset="0"/>
              </a:rPr>
              <a:t>varient</a:t>
            </a:r>
            <a:r>
              <a:rPr lang="fr-CA" sz="2000" b="1" dirty="0">
                <a:latin typeface="Calibri" panose="020F0502020204030204" pitchFamily="34" charset="0"/>
                <a:cs typeface="Calibri" panose="020F0502020204030204" pitchFamily="34" charset="0"/>
              </a:rPr>
              <a:t>, ce qui permet de les classer :</a:t>
            </a:r>
            <a:r>
              <a:rPr lang="fr-CA" sz="2000" dirty="0">
                <a:latin typeface="Calibri" panose="020F0502020204030204" pitchFamily="34" charset="0"/>
                <a:cs typeface="Calibri" panose="020F0502020204030204" pitchFamily="34" charset="0"/>
              </a:rPr>
              <a:t> trois types courants de dessin.</a:t>
            </a:r>
            <a:endParaRPr lang="en-CA" sz="2000" dirty="0">
              <a:latin typeface="Calibri" panose="020F0502020204030204" pitchFamily="34" charset="0"/>
              <a:cs typeface="Calibri" panose="020F0502020204030204" pitchFamily="34" charset="0"/>
            </a:endParaRPr>
          </a:p>
          <a:p>
            <a:pPr marL="0" marR="0" lvl="0" indent="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sp>
        <p:nvSpPr>
          <p:cNvPr id="139" name="Google Shape;139;p15"/>
          <p:cNvSpPr txBox="1"/>
          <p:nvPr/>
        </p:nvSpPr>
        <p:spPr>
          <a:xfrm>
            <a:off x="3429000" y="6642556"/>
            <a:ext cx="56388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Quantitative-Qualitative Friction Ridge Analysis: An Introduction to Basic and Advanced Ridgeology, Ashbaugh, DR.CRC Press, 1999.</a:t>
            </a:r>
            <a:endParaRPr sz="800">
              <a:solidFill>
                <a:schemeClr val="dk1"/>
              </a:solidFill>
              <a:latin typeface="Calibri"/>
              <a:ea typeface="Calibri"/>
              <a:cs typeface="Calibri"/>
              <a:sym typeface="Calibri"/>
            </a:endParaRPr>
          </a:p>
        </p:txBody>
      </p:sp>
      <p:pic>
        <p:nvPicPr>
          <p:cNvPr id="140" name="Google Shape;140;p15"/>
          <p:cNvPicPr preferRelativeResize="0"/>
          <p:nvPr/>
        </p:nvPicPr>
        <p:blipFill rotWithShape="1">
          <a:blip r:embed="rId3">
            <a:alphaModFix/>
          </a:blip>
          <a:srcRect/>
          <a:stretch/>
        </p:blipFill>
        <p:spPr>
          <a:xfrm>
            <a:off x="3345553" y="5142333"/>
            <a:ext cx="1238250" cy="1114425"/>
          </a:xfrm>
          <a:prstGeom prst="rect">
            <a:avLst/>
          </a:prstGeom>
          <a:noFill/>
          <a:ln>
            <a:noFill/>
          </a:ln>
        </p:spPr>
      </p:pic>
      <p:pic>
        <p:nvPicPr>
          <p:cNvPr id="141" name="Google Shape;141;p15"/>
          <p:cNvPicPr preferRelativeResize="0"/>
          <p:nvPr/>
        </p:nvPicPr>
        <p:blipFill rotWithShape="1">
          <a:blip r:embed="rId4">
            <a:alphaModFix/>
          </a:blip>
          <a:srcRect/>
          <a:stretch/>
        </p:blipFill>
        <p:spPr>
          <a:xfrm>
            <a:off x="5411339" y="5129619"/>
            <a:ext cx="1152525" cy="1134656"/>
          </a:xfrm>
          <a:prstGeom prst="rect">
            <a:avLst/>
          </a:prstGeom>
          <a:noFill/>
          <a:ln>
            <a:noFill/>
          </a:ln>
        </p:spPr>
      </p:pic>
      <p:pic>
        <p:nvPicPr>
          <p:cNvPr id="142" name="Google Shape;142;p15"/>
          <p:cNvPicPr preferRelativeResize="0"/>
          <p:nvPr/>
        </p:nvPicPr>
        <p:blipFill rotWithShape="1">
          <a:blip r:embed="rId5">
            <a:alphaModFix/>
          </a:blip>
          <a:srcRect/>
          <a:stretch/>
        </p:blipFill>
        <p:spPr>
          <a:xfrm>
            <a:off x="7391400" y="5120800"/>
            <a:ext cx="1143000" cy="1152293"/>
          </a:xfrm>
          <a:prstGeom prst="rect">
            <a:avLst/>
          </a:prstGeom>
          <a:noFill/>
          <a:ln>
            <a:noFill/>
          </a:ln>
        </p:spPr>
      </p:pic>
      <p:sp>
        <p:nvSpPr>
          <p:cNvPr id="143" name="Google Shape;143;p15"/>
          <p:cNvSpPr txBox="1"/>
          <p:nvPr/>
        </p:nvSpPr>
        <p:spPr>
          <a:xfrm>
            <a:off x="7391400" y="4716258"/>
            <a:ext cx="114299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800" dirty="0" smtClean="0">
                <a:solidFill>
                  <a:schemeClr val="dk1"/>
                </a:solidFill>
                <a:latin typeface="Calibri"/>
                <a:ea typeface="Calibri"/>
                <a:cs typeface="Calibri"/>
                <a:sym typeface="Calibri"/>
              </a:rPr>
              <a:t>Arc</a:t>
            </a:r>
            <a:endParaRPr sz="1800" dirty="0">
              <a:solidFill>
                <a:schemeClr val="dk1"/>
              </a:solidFill>
              <a:latin typeface="Calibri"/>
              <a:ea typeface="Calibri"/>
              <a:cs typeface="Calibri"/>
              <a:sym typeface="Calibri"/>
            </a:endParaRPr>
          </a:p>
        </p:txBody>
      </p:sp>
      <p:sp>
        <p:nvSpPr>
          <p:cNvPr id="144" name="Google Shape;144;p15"/>
          <p:cNvSpPr txBox="1"/>
          <p:nvPr/>
        </p:nvSpPr>
        <p:spPr>
          <a:xfrm>
            <a:off x="5411339" y="4748713"/>
            <a:ext cx="114186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800" dirty="0" smtClean="0">
                <a:solidFill>
                  <a:schemeClr val="dk1"/>
                </a:solidFill>
                <a:latin typeface="Calibri"/>
                <a:ea typeface="Calibri"/>
                <a:cs typeface="Calibri"/>
                <a:sym typeface="Calibri"/>
              </a:rPr>
              <a:t>Boucle</a:t>
            </a:r>
            <a:endParaRPr sz="1800" dirty="0">
              <a:solidFill>
                <a:schemeClr val="dk1"/>
              </a:solidFill>
              <a:latin typeface="Calibri"/>
              <a:ea typeface="Calibri"/>
              <a:cs typeface="Calibri"/>
              <a:sym typeface="Calibri"/>
            </a:endParaRPr>
          </a:p>
        </p:txBody>
      </p:sp>
      <p:sp>
        <p:nvSpPr>
          <p:cNvPr id="145" name="Google Shape;145;p15"/>
          <p:cNvSpPr txBox="1"/>
          <p:nvPr/>
        </p:nvSpPr>
        <p:spPr>
          <a:xfrm>
            <a:off x="3345553" y="4748713"/>
            <a:ext cx="123825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800" dirty="0" err="1" smtClean="0">
                <a:solidFill>
                  <a:schemeClr val="dk1"/>
                </a:solidFill>
                <a:latin typeface="Calibri"/>
                <a:ea typeface="Calibri"/>
                <a:cs typeface="Calibri"/>
                <a:sym typeface="Calibri"/>
              </a:rPr>
              <a:t>Verticille</a:t>
            </a:r>
            <a:endParaRPr sz="1800" dirty="0">
              <a:solidFill>
                <a:schemeClr val="dk1"/>
              </a:solidFill>
              <a:latin typeface="Calibri"/>
              <a:ea typeface="Calibri"/>
              <a:cs typeface="Calibri"/>
              <a:sym typeface="Calibri"/>
            </a:endParaRPr>
          </a:p>
        </p:txBody>
      </p:sp>
      <p:sp>
        <p:nvSpPr>
          <p:cNvPr id="14"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lvl="0" algn="ctr">
              <a:buClr>
                <a:schemeClr val="dk1"/>
              </a:buClr>
              <a:buSzPts val="4400"/>
            </a:pPr>
            <a:r>
              <a:rPr lang="fr-FR" sz="4400" dirty="0">
                <a:solidFill>
                  <a:schemeClr val="dk1"/>
                </a:solidFill>
                <a:latin typeface="Calibri" panose="020F0502020204030204" pitchFamily="34" charset="0"/>
                <a:ea typeface="Calibri"/>
                <a:cs typeface="Calibri" panose="020F0502020204030204" pitchFamily="34" charset="0"/>
                <a:sym typeface="Calibri"/>
              </a:rPr>
              <a:t>En-T</a:t>
            </a:r>
            <a:r>
              <a:rPr lang="fr-FR" altLang="en-US" sz="4400" dirty="0">
                <a:latin typeface="Calibri" panose="020F0502020204030204" pitchFamily="34" charset="0"/>
                <a:cs typeface="Calibri" panose="020F0502020204030204" pitchFamily="34" charset="0"/>
              </a:rPr>
              <a:t>ête du Service de </a:t>
            </a:r>
            <a:r>
              <a:rPr lang="fr-FR" sz="4400" dirty="0">
                <a:solidFill>
                  <a:schemeClr val="dk1"/>
                </a:solidFill>
                <a:latin typeface="Calibri" panose="020F0502020204030204" pitchFamily="34" charset="0"/>
                <a:ea typeface="Calibri"/>
                <a:cs typeface="Calibri" panose="020F0502020204030204" pitchFamily="34" charset="0"/>
                <a:sym typeface="Calibri"/>
              </a:rPr>
              <a:t>Police</a:t>
            </a:r>
          </a:p>
          <a:p>
            <a:pPr lvl="0" algn="ctr">
              <a:buClr>
                <a:schemeClr val="dk1"/>
              </a:buClr>
              <a:buSzPts val="4400"/>
            </a:pPr>
            <a:r>
              <a:rPr lang="fr-FR" sz="1100" dirty="0">
                <a:solidFill>
                  <a:schemeClr val="dk1"/>
                </a:solidFill>
                <a:latin typeface="Calibri" panose="020F0502020204030204" pitchFamily="34" charset="0"/>
                <a:ea typeface="Calibri"/>
                <a:cs typeface="Calibri" panose="020F0502020204030204" pitchFamily="34" charset="0"/>
                <a:sym typeface="Calibri"/>
              </a:rPr>
              <a:t>Pour ajouter un en-T</a:t>
            </a:r>
            <a:r>
              <a:rPr lang="fr-FR" altLang="en-US" sz="1100" dirty="0">
                <a:latin typeface="Calibri" panose="020F0502020204030204" pitchFamily="34" charset="0"/>
                <a:cs typeface="Calibri" panose="020F0502020204030204" pitchFamily="34" charset="0"/>
              </a:rPr>
              <a:t>ête à toutes les diapositives</a:t>
            </a:r>
            <a:r>
              <a:rPr lang="fr-FR" sz="1100" dirty="0">
                <a:solidFill>
                  <a:schemeClr val="dk1"/>
                </a:solidFill>
                <a:latin typeface="Calibri" panose="020F0502020204030204" pitchFamily="34" charset="0"/>
                <a:ea typeface="Calibri"/>
                <a:cs typeface="Calibri" panose="020F0502020204030204" pitchFamily="34" charset="0"/>
                <a:sym typeface="Calibri"/>
              </a:rPr>
              <a:t>: Allez </a:t>
            </a:r>
            <a:r>
              <a:rPr lang="fr-FR" altLang="en-US" sz="1100" dirty="0">
                <a:latin typeface="Calibri" panose="020F0502020204030204" pitchFamily="34" charset="0"/>
                <a:cs typeface="Calibri" panose="020F0502020204030204" pitchFamily="34" charset="0"/>
              </a:rPr>
              <a:t>à l’onglet « </a:t>
            </a:r>
            <a:r>
              <a:rPr lang="fr-FR" sz="1100" dirty="0">
                <a:latin typeface="Calibri" panose="020F0502020204030204" pitchFamily="34" charset="0"/>
                <a:cs typeface="Calibri" panose="020F0502020204030204" pitchFamily="34" charset="0"/>
              </a:rPr>
              <a:t>VIEW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 sélectionner </a:t>
            </a:r>
            <a:r>
              <a:rPr lang="fr-FR" altLang="en-US" sz="1100" dirty="0">
                <a:latin typeface="Calibri" panose="020F0502020204030204" pitchFamily="34" charset="0"/>
                <a:cs typeface="Calibri" panose="020F0502020204030204" pitchFamily="34" charset="0"/>
              </a:rPr>
              <a:t>l’onglet </a:t>
            </a:r>
            <a:r>
              <a:rPr lang="fr-FR" sz="1100" kern="1200" dirty="0">
                <a:solidFill>
                  <a:schemeClr val="dk1"/>
                </a:solidFill>
                <a:latin typeface="Calibri" panose="020F0502020204030204" pitchFamily="34" charset="0"/>
                <a:cs typeface="Calibri" panose="020F0502020204030204" pitchFamily="34" charset="0"/>
              </a:rPr>
              <a:t>« </a:t>
            </a:r>
            <a:r>
              <a:rPr lang="fr-FR" sz="1100" dirty="0">
                <a:solidFill>
                  <a:schemeClr val="dk1"/>
                </a:solidFill>
                <a:latin typeface="Calibri" panose="020F0502020204030204" pitchFamily="34" charset="0"/>
                <a:ea typeface="Calibri"/>
                <a:cs typeface="Calibri" panose="020F0502020204030204" pitchFamily="34" charset="0"/>
                <a:sym typeface="Calibri"/>
              </a:rPr>
              <a:t>SLIDE MASTER</a:t>
            </a:r>
            <a:r>
              <a:rPr lang="fr-FR" sz="1100" dirty="0">
                <a:latin typeface="Calibri" panose="020F0502020204030204" pitchFamily="34" charset="0"/>
                <a:cs typeface="Calibri" panose="020F0502020204030204" pitchFamily="34" charset="0"/>
              </a:rPr>
              <a:t> </a:t>
            </a:r>
            <a:r>
              <a:rPr lang="fr-FR" sz="1100" kern="1200" dirty="0">
                <a:solidFill>
                  <a:schemeClr val="dk1"/>
                </a:solidFill>
                <a:latin typeface="Calibri" panose="020F0502020204030204" pitchFamily="34" charset="0"/>
                <a:cs typeface="Calibri" panose="020F0502020204030204" pitchFamily="34" charset="0"/>
              </a:rPr>
              <a:t>»</a:t>
            </a:r>
            <a:r>
              <a:rPr lang="fr-FR" sz="1100" dirty="0">
                <a:solidFill>
                  <a:schemeClr val="dk1"/>
                </a:solidFill>
                <a:latin typeface="Calibri" panose="020F0502020204030204" pitchFamily="34" charset="0"/>
                <a:ea typeface="Calibri"/>
                <a:cs typeface="Calibri" panose="020F0502020204030204" pitchFamily="34" charset="0"/>
                <a:sym typeface="Calibri"/>
              </a:rPr>
              <a:t> – Ensuite remplacer </a:t>
            </a:r>
            <a:r>
              <a:rPr lang="fr-FR" sz="1100" dirty="0" smtClean="0">
                <a:solidFill>
                  <a:schemeClr val="dk1"/>
                </a:solidFill>
                <a:latin typeface="Calibri" panose="020F0502020204030204" pitchFamily="34" charset="0"/>
                <a:ea typeface="Calibri"/>
                <a:cs typeface="Calibri" panose="020F0502020204030204" pitchFamily="34" charset="0"/>
                <a:sym typeface="Calibri"/>
              </a:rPr>
              <a:t>cette </a:t>
            </a:r>
            <a:r>
              <a:rPr lang="fr-FR" sz="1100" dirty="0">
                <a:solidFill>
                  <a:schemeClr val="dk1"/>
                </a:solidFill>
                <a:latin typeface="Calibri" panose="020F0502020204030204" pitchFamily="34" charset="0"/>
                <a:ea typeface="Calibri"/>
                <a:cs typeface="Calibri" panose="020F0502020204030204" pitchFamily="34" charset="0"/>
                <a:sym typeface="Calibri"/>
              </a:rPr>
              <a:t>boite avec l’en-t</a:t>
            </a:r>
            <a:r>
              <a:rPr lang="fr-FR" altLang="en-US" sz="1100" dirty="0">
                <a:latin typeface="Calibri" panose="020F0502020204030204" pitchFamily="34" charset="0"/>
                <a:cs typeface="Calibri" panose="020F0502020204030204" pitchFamily="34" charset="0"/>
              </a:rPr>
              <a:t>ête </a:t>
            </a:r>
            <a:r>
              <a:rPr lang="fr-FR" altLang="en-US" sz="1100" dirty="0" smtClean="0">
                <a:latin typeface="Calibri" panose="020F0502020204030204" pitchFamily="34" charset="0"/>
                <a:cs typeface="Calibri" panose="020F0502020204030204" pitchFamily="34" charset="0"/>
              </a:rPr>
              <a:t>personnalisé.</a:t>
            </a:r>
            <a:endParaRPr lang="fr-FR" sz="11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1871</TotalTime>
  <Words>7829</Words>
  <Application>Microsoft Office PowerPoint</Application>
  <PresentationFormat>On-screen Show (4:3)</PresentationFormat>
  <Paragraphs>1241</Paragraphs>
  <Slides>62</Slides>
  <Notes>62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1_Office Theme</vt:lpstr>
      <vt:lpstr>PowerPoint Presentation</vt:lpstr>
      <vt:lpstr>PowerPoint Presentation</vt:lpstr>
      <vt:lpstr>Dossier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En-Tête du Service de Police Pour ajouter un en-Tête à toutes les diapositives: Allez à l’onglet « VIEW »  – sélectionner l’onglet « SLIDE MASTER » – Ensuite remplacer cette boite avec l’en-tête personnalisé.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Registre des modifications</vt:lpstr>
      <vt:lpstr>Registre des modifications (suite)</vt:lpstr>
      <vt:lpstr>Registre des modifications (suite)</vt:lpstr>
      <vt:lpstr>Registre des modifications (suite)</vt:lpstr>
      <vt:lpstr>Registre des modifications (suite)</vt:lpstr>
      <vt:lpstr>Registre des modifications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Della</dc:creator>
  <cp:lastModifiedBy>Hockey, Daniel</cp:lastModifiedBy>
  <cp:revision>113</cp:revision>
  <cp:lastPrinted>2019-12-04T15:05:14Z</cp:lastPrinted>
  <dcterms:modified xsi:type="dcterms:W3CDTF">2021-01-04T20:07:58Z</dcterms:modified>
</cp:coreProperties>
</file>