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1.xml" ContentType="application/vnd.openxmlformats-officedocument.presentationml.tags+xml"/>
  <Override PartName="/ppt/notesSlides/notesSlide8.xml" ContentType="application/vnd.openxmlformats-officedocument.presentationml.notesSlide+xml"/>
  <Override PartName="/ppt/tags/tag2.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2.xml" ContentType="application/vnd.openxmlformats-officedocument.drawingml.char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24"/>
  </p:notesMasterIdLst>
  <p:sldIdLst>
    <p:sldId id="256" r:id="rId2"/>
    <p:sldId id="283" r:id="rId3"/>
    <p:sldId id="400" r:id="rId4"/>
    <p:sldId id="793" r:id="rId5"/>
    <p:sldId id="384" r:id="rId6"/>
    <p:sldId id="401" r:id="rId7"/>
    <p:sldId id="794" r:id="rId8"/>
    <p:sldId id="787" r:id="rId9"/>
    <p:sldId id="790" r:id="rId10"/>
    <p:sldId id="777" r:id="rId11"/>
    <p:sldId id="792" r:id="rId12"/>
    <p:sldId id="772" r:id="rId13"/>
    <p:sldId id="795" r:id="rId14"/>
    <p:sldId id="796" r:id="rId15"/>
    <p:sldId id="318" r:id="rId16"/>
    <p:sldId id="319" r:id="rId17"/>
    <p:sldId id="321" r:id="rId18"/>
    <p:sldId id="797" r:id="rId19"/>
    <p:sldId id="322" r:id="rId20"/>
    <p:sldId id="377" r:id="rId21"/>
    <p:sldId id="798" r:id="rId22"/>
    <p:sldId id="379" r:id="rId23"/>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notes"/>
  <p:clrMru>
    <a:srgbClr val="66FF1D"/>
    <a:srgbClr val="650C0D"/>
    <a:srgbClr val="8F3D38"/>
    <a:srgbClr val="3D1A18"/>
    <a:srgbClr val="B05307"/>
    <a:srgbClr val="371310"/>
    <a:srgbClr val="16375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195" autoAdjust="0"/>
    <p:restoredTop sz="76475" autoAdjust="0"/>
  </p:normalViewPr>
  <p:slideViewPr>
    <p:cSldViewPr snapToGrid="0" snapToObjects="1">
      <p:cViewPr varScale="1">
        <p:scale>
          <a:sx n="70" d="100"/>
          <a:sy n="70" d="100"/>
        </p:scale>
        <p:origin x="222" y="60"/>
      </p:cViewPr>
      <p:guideLst>
        <p:guide orient="horz" pos="2160"/>
        <p:guide pos="2880"/>
      </p:guideLst>
    </p:cSldViewPr>
  </p:slideViewPr>
  <p:notesTextViewPr>
    <p:cViewPr>
      <p:scale>
        <a:sx n="100" d="100"/>
        <a:sy n="100" d="100"/>
      </p:scale>
      <p:origin x="0" y="0"/>
    </p:cViewPr>
  </p:notesTextViewPr>
  <p:sorterViewPr>
    <p:cViewPr>
      <p:scale>
        <a:sx n="70" d="100"/>
        <a:sy n="70" d="100"/>
      </p:scale>
      <p:origin x="0" y="3744"/>
    </p:cViewPr>
  </p:sorterViewPr>
  <p:notesViewPr>
    <p:cSldViewPr snapToGrid="0" snapToObjects="1">
      <p:cViewPr varScale="1">
        <p:scale>
          <a:sx n="84" d="100"/>
          <a:sy n="84" d="100"/>
        </p:scale>
        <p:origin x="-2768" y="-11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35"/>
    </mc:Choice>
    <mc:Fallback>
      <c:style val="35"/>
    </mc:Fallback>
  </mc:AlternateContent>
  <c:chart>
    <c:autoTitleDeleted val="1"/>
    <c:plotArea>
      <c:layout>
        <c:manualLayout>
          <c:layoutTarget val="inner"/>
          <c:xMode val="edge"/>
          <c:yMode val="edge"/>
          <c:x val="0.10557609118304701"/>
          <c:y val="9.9120757415842697E-2"/>
          <c:w val="0.87744860017498005"/>
          <c:h val="0.58421685784912802"/>
        </c:manualLayout>
      </c:layout>
      <c:barChart>
        <c:barDir val="col"/>
        <c:grouping val="clustered"/>
        <c:varyColors val="0"/>
        <c:ser>
          <c:idx val="1"/>
          <c:order val="0"/>
          <c:tx>
            <c:strRef>
              <c:f>Sheet1!$C$1</c:f>
              <c:strCache>
                <c:ptCount val="1"/>
                <c:pt idx="0">
                  <c:v>United States</c:v>
                </c:pt>
              </c:strCache>
            </c:strRef>
          </c:tx>
          <c:spPr>
            <a:solidFill>
              <a:srgbClr val="C0504D"/>
            </a:solidFill>
          </c:spPr>
          <c:invertIfNegative val="0"/>
          <c:cat>
            <c:strRef>
              <c:f>Sheet1!$A$2:$A$9</c:f>
              <c:strCache>
                <c:ptCount val="8"/>
                <c:pt idx="0">
                  <c:v>Discuss individual students</c:v>
                </c:pt>
                <c:pt idx="1">
                  <c:v>Share resources</c:v>
                </c:pt>
                <c:pt idx="2">
                  <c:v>Team conferences</c:v>
                </c:pt>
                <c:pt idx="3">
                  <c:v>Collaborate for common standards</c:v>
                </c:pt>
                <c:pt idx="4">
                  <c:v>Team teaching</c:v>
                </c:pt>
                <c:pt idx="5">
                  <c:v>Collaborative PD</c:v>
                </c:pt>
                <c:pt idx="6">
                  <c:v>Joint activities</c:v>
                </c:pt>
                <c:pt idx="7">
                  <c:v>Classroom observations</c:v>
                </c:pt>
              </c:strCache>
            </c:strRef>
          </c:cat>
          <c:val>
            <c:numRef>
              <c:f>Sheet1!$C$2:$C$9</c:f>
              <c:numCache>
                <c:formatCode>0</c:formatCode>
                <c:ptCount val="8"/>
                <c:pt idx="0">
                  <c:v>64.236500349464919</c:v>
                </c:pt>
                <c:pt idx="1">
                  <c:v>47.770155735435402</c:v>
                </c:pt>
                <c:pt idx="2">
                  <c:v>44.680246703745091</c:v>
                </c:pt>
                <c:pt idx="3">
                  <c:v>42.558941927076823</c:v>
                </c:pt>
                <c:pt idx="4">
                  <c:v>21.768156840969851</c:v>
                </c:pt>
                <c:pt idx="5">
                  <c:v>33.487628587697301</c:v>
                </c:pt>
                <c:pt idx="6">
                  <c:v>8.2022290820554442</c:v>
                </c:pt>
                <c:pt idx="7">
                  <c:v>6.3867227754724603</c:v>
                </c:pt>
              </c:numCache>
            </c:numRef>
          </c:val>
          <c:extLst>
            <c:ext xmlns:c16="http://schemas.microsoft.com/office/drawing/2014/chart" uri="{C3380CC4-5D6E-409C-BE32-E72D297353CC}">
              <c16:uniqueId val="{00000001-75EF-4143-8E46-EFD59233863B}"/>
            </c:ext>
          </c:extLst>
        </c:ser>
        <c:dLbls>
          <c:showLegendKey val="0"/>
          <c:showVal val="0"/>
          <c:showCatName val="0"/>
          <c:showSerName val="0"/>
          <c:showPercent val="0"/>
          <c:showBubbleSize val="0"/>
        </c:dLbls>
        <c:gapWidth val="150"/>
        <c:axId val="2076635320"/>
        <c:axId val="2119329192"/>
      </c:barChart>
      <c:catAx>
        <c:axId val="2076635320"/>
        <c:scaling>
          <c:orientation val="minMax"/>
        </c:scaling>
        <c:delete val="0"/>
        <c:axPos val="b"/>
        <c:numFmt formatCode="General" sourceLinked="0"/>
        <c:majorTickMark val="out"/>
        <c:minorTickMark val="none"/>
        <c:tickLblPos val="nextTo"/>
        <c:txPr>
          <a:bodyPr rot="-5400000" vert="horz"/>
          <a:lstStyle/>
          <a:p>
            <a:pPr>
              <a:defRPr/>
            </a:pPr>
            <a:endParaRPr lang="en-US"/>
          </a:p>
        </c:txPr>
        <c:crossAx val="2119329192"/>
        <c:crosses val="autoZero"/>
        <c:auto val="1"/>
        <c:lblAlgn val="ctr"/>
        <c:lblOffset val="100"/>
        <c:noMultiLvlLbl val="0"/>
      </c:catAx>
      <c:valAx>
        <c:axId val="2119329192"/>
        <c:scaling>
          <c:orientation val="minMax"/>
          <c:max val="100"/>
          <c:min val="0"/>
        </c:scaling>
        <c:delete val="0"/>
        <c:axPos val="l"/>
        <c:majorGridlines/>
        <c:title>
          <c:tx>
            <c:rich>
              <a:bodyPr rot="-5400000" vert="horz"/>
              <a:lstStyle/>
              <a:p>
                <a:pPr>
                  <a:defRPr/>
                </a:pPr>
                <a:r>
                  <a:rPr lang="en-GB"/>
                  <a:t>Percentage of teachers</a:t>
                </a:r>
              </a:p>
            </c:rich>
          </c:tx>
          <c:overlay val="0"/>
        </c:title>
        <c:numFmt formatCode="0" sourceLinked="1"/>
        <c:majorTickMark val="out"/>
        <c:minorTickMark val="none"/>
        <c:tickLblPos val="nextTo"/>
        <c:crossAx val="2076635320"/>
        <c:crosses val="autoZero"/>
        <c:crossBetween val="between"/>
      </c:valAx>
      <c:spPr>
        <a:noFill/>
      </c:spPr>
    </c:plotArea>
    <c:legend>
      <c:legendPos val="t"/>
      <c:layout>
        <c:manualLayout>
          <c:xMode val="edge"/>
          <c:yMode val="edge"/>
          <c:x val="0.35450848157869203"/>
          <c:y val="3.9683090767692497E-2"/>
          <c:w val="0.37710617770000998"/>
          <c:h val="4.5158524052883002E-2"/>
        </c:manualLayout>
      </c:layout>
      <c:overlay val="0"/>
    </c:legend>
    <c:plotVisOnly val="1"/>
    <c:dispBlanksAs val="gap"/>
    <c:showDLblsOverMax val="0"/>
  </c:chart>
  <c:spPr>
    <a:noFill/>
    <a:ln>
      <a:noFill/>
    </a:ln>
  </c:spPr>
  <c:txPr>
    <a:bodyPr/>
    <a:lstStyle/>
    <a:p>
      <a:pPr>
        <a:defRPr sz="1800">
          <a:solidFill>
            <a:schemeClr val="tx1"/>
          </a:solidFill>
        </a:defRPr>
      </a:pPr>
      <a:endParaRPr lang="en-US"/>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1088215008098397E-2"/>
          <c:y val="1.48689056806195E-2"/>
          <c:w val="0.64435736715980396"/>
          <c:h val="0.77959802274627898"/>
        </c:manualLayout>
      </c:layout>
      <c:barChart>
        <c:barDir val="col"/>
        <c:grouping val="clustered"/>
        <c:varyColors val="0"/>
        <c:ser>
          <c:idx val="0"/>
          <c:order val="0"/>
          <c:tx>
            <c:strRef>
              <c:f>'Figure 7.9'!$A$58</c:f>
              <c:strCache>
                <c:ptCount val="1"/>
                <c:pt idx="0">
                  <c:v>Teach jointly as a team in the same class</c:v>
                </c:pt>
              </c:strCache>
            </c:strRef>
          </c:tx>
          <c:spPr>
            <a:solidFill>
              <a:srgbClr val="E27071"/>
            </a:solidFill>
            <a:ln>
              <a:noFill/>
            </a:ln>
          </c:spPr>
          <c:invertIfNegative val="0"/>
          <c:cat>
            <c:strRef>
              <c:f>'Figure 7.9'!$B$58:$B$63</c:f>
              <c:strCache>
                <c:ptCount val="6"/>
                <c:pt idx="0">
                  <c:v>Never</c:v>
                </c:pt>
                <c:pt idx="1">
                  <c:v>Once a year or less</c:v>
                </c:pt>
                <c:pt idx="2">
                  <c:v>2-4 times a year</c:v>
                </c:pt>
                <c:pt idx="3">
                  <c:v>5-10 times a year</c:v>
                </c:pt>
                <c:pt idx="4">
                  <c:v>1-3 times a month</c:v>
                </c:pt>
                <c:pt idx="5">
                  <c:v>Once a week or more</c:v>
                </c:pt>
              </c:strCache>
            </c:strRef>
          </c:cat>
          <c:val>
            <c:numRef>
              <c:f>'Figure 7.9'!$C$58:$C$63</c:f>
              <c:numCache>
                <c:formatCode>####.00</c:formatCode>
                <c:ptCount val="6"/>
                <c:pt idx="0">
                  <c:v>12.292130058562771</c:v>
                </c:pt>
                <c:pt idx="1">
                  <c:v>12.3461132430928</c:v>
                </c:pt>
                <c:pt idx="2">
                  <c:v>12.468448852673349</c:v>
                </c:pt>
                <c:pt idx="3">
                  <c:v>12.58337923036817</c:v>
                </c:pt>
                <c:pt idx="4">
                  <c:v>12.624157925465299</c:v>
                </c:pt>
                <c:pt idx="5">
                  <c:v>12.718636174707511</c:v>
                </c:pt>
              </c:numCache>
            </c:numRef>
          </c:val>
          <c:extLst>
            <c:ext xmlns:c16="http://schemas.microsoft.com/office/drawing/2014/chart" uri="{C3380CC4-5D6E-409C-BE32-E72D297353CC}">
              <c16:uniqueId val="{00000000-6458-0341-890E-E120DA7E4AB4}"/>
            </c:ext>
          </c:extLst>
        </c:ser>
        <c:ser>
          <c:idx val="1"/>
          <c:order val="1"/>
          <c:tx>
            <c:strRef>
              <c:f>'Figure 7.9'!$A$64</c:f>
              <c:strCache>
                <c:ptCount val="1"/>
                <c:pt idx="0">
                  <c:v>Observe other teachers’ classes and provide feedback</c:v>
                </c:pt>
              </c:strCache>
            </c:strRef>
          </c:tx>
          <c:spPr>
            <a:solidFill>
              <a:schemeClr val="tx2">
                <a:lumMod val="60000"/>
                <a:lumOff val="40000"/>
              </a:schemeClr>
            </a:solidFill>
            <a:ln>
              <a:noFill/>
            </a:ln>
          </c:spPr>
          <c:invertIfNegative val="0"/>
          <c:cat>
            <c:strRef>
              <c:f>'Figure 7.9'!$B$64:$B$69</c:f>
              <c:strCache>
                <c:ptCount val="6"/>
                <c:pt idx="0">
                  <c:v>Never</c:v>
                </c:pt>
                <c:pt idx="1">
                  <c:v>Once a year or less</c:v>
                </c:pt>
                <c:pt idx="2">
                  <c:v>2-4 times a year</c:v>
                </c:pt>
                <c:pt idx="3">
                  <c:v>5-10 times a year</c:v>
                </c:pt>
                <c:pt idx="4">
                  <c:v>1-3 times a month</c:v>
                </c:pt>
                <c:pt idx="5">
                  <c:v>Once a week or more</c:v>
                </c:pt>
              </c:strCache>
            </c:strRef>
          </c:cat>
          <c:val>
            <c:numRef>
              <c:f>'Figure 7.9'!$C$64:$C$69</c:f>
              <c:numCache>
                <c:formatCode>####.00</c:formatCode>
                <c:ptCount val="6"/>
                <c:pt idx="0">
                  <c:v>12.271786026732441</c:v>
                </c:pt>
                <c:pt idx="1">
                  <c:v>12.34423864405259</c:v>
                </c:pt>
                <c:pt idx="2">
                  <c:v>12.55817942195179</c:v>
                </c:pt>
                <c:pt idx="3">
                  <c:v>12.69438926799323</c:v>
                </c:pt>
                <c:pt idx="4">
                  <c:v>12.80032138814193</c:v>
                </c:pt>
                <c:pt idx="5">
                  <c:v>12.99505507067053</c:v>
                </c:pt>
              </c:numCache>
            </c:numRef>
          </c:val>
          <c:extLst>
            <c:ext xmlns:c16="http://schemas.microsoft.com/office/drawing/2014/chart" uri="{C3380CC4-5D6E-409C-BE32-E72D297353CC}">
              <c16:uniqueId val="{00000001-6458-0341-890E-E120DA7E4AB4}"/>
            </c:ext>
          </c:extLst>
        </c:ser>
        <c:ser>
          <c:idx val="2"/>
          <c:order val="2"/>
          <c:tx>
            <c:strRef>
              <c:f>'Figure 7.9'!$A$70</c:f>
              <c:strCache>
                <c:ptCount val="1"/>
                <c:pt idx="0">
                  <c:v>Engage in joint activities across different classes</c:v>
                </c:pt>
              </c:strCache>
            </c:strRef>
          </c:tx>
          <c:spPr>
            <a:solidFill>
              <a:schemeClr val="accent1">
                <a:lumMod val="60000"/>
                <a:lumOff val="40000"/>
              </a:schemeClr>
            </a:solidFill>
            <a:ln>
              <a:noFill/>
            </a:ln>
          </c:spPr>
          <c:invertIfNegative val="0"/>
          <c:cat>
            <c:strRef>
              <c:f>'Figure 7.9'!$B$70:$B$75</c:f>
              <c:strCache>
                <c:ptCount val="6"/>
                <c:pt idx="0">
                  <c:v>Never</c:v>
                </c:pt>
                <c:pt idx="1">
                  <c:v>Once a year or less</c:v>
                </c:pt>
                <c:pt idx="2">
                  <c:v>2-4 times a year</c:v>
                </c:pt>
                <c:pt idx="3">
                  <c:v>5-10 times a year</c:v>
                </c:pt>
                <c:pt idx="4">
                  <c:v>1-3 times a month</c:v>
                </c:pt>
                <c:pt idx="5">
                  <c:v>Once a week or more</c:v>
                </c:pt>
              </c:strCache>
            </c:strRef>
          </c:cat>
          <c:val>
            <c:numRef>
              <c:f>'Figure 7.9'!$C$70:$C$75</c:f>
              <c:numCache>
                <c:formatCode>####.00</c:formatCode>
                <c:ptCount val="6"/>
                <c:pt idx="0">
                  <c:v>12.119675016669531</c:v>
                </c:pt>
                <c:pt idx="1">
                  <c:v>12.28843740685552</c:v>
                </c:pt>
                <c:pt idx="2">
                  <c:v>12.480256302095279</c:v>
                </c:pt>
                <c:pt idx="3">
                  <c:v>12.68392533675717</c:v>
                </c:pt>
                <c:pt idx="4">
                  <c:v>12.8611010576879</c:v>
                </c:pt>
                <c:pt idx="5">
                  <c:v>13.02019448368184</c:v>
                </c:pt>
              </c:numCache>
            </c:numRef>
          </c:val>
          <c:extLst>
            <c:ext xmlns:c16="http://schemas.microsoft.com/office/drawing/2014/chart" uri="{C3380CC4-5D6E-409C-BE32-E72D297353CC}">
              <c16:uniqueId val="{00000002-6458-0341-890E-E120DA7E4AB4}"/>
            </c:ext>
          </c:extLst>
        </c:ser>
        <c:ser>
          <c:idx val="3"/>
          <c:order val="3"/>
          <c:tx>
            <c:strRef>
              <c:f>'Figure 7.9'!$A$76</c:f>
              <c:strCache>
                <c:ptCount val="1"/>
                <c:pt idx="0">
                  <c:v>Take part in collaborative professional learning</c:v>
                </c:pt>
              </c:strCache>
            </c:strRef>
          </c:tx>
          <c:spPr>
            <a:solidFill>
              <a:schemeClr val="bg1">
                <a:lumMod val="85000"/>
              </a:schemeClr>
            </a:solidFill>
            <a:ln>
              <a:noFill/>
            </a:ln>
          </c:spPr>
          <c:invertIfNegative val="0"/>
          <c:cat>
            <c:strRef>
              <c:f>'Figure 7.9'!$B$76:$B$81</c:f>
              <c:strCache>
                <c:ptCount val="6"/>
                <c:pt idx="0">
                  <c:v>Never</c:v>
                </c:pt>
                <c:pt idx="1">
                  <c:v>Once a year or less</c:v>
                </c:pt>
                <c:pt idx="2">
                  <c:v>2-4 times a year</c:v>
                </c:pt>
                <c:pt idx="3">
                  <c:v>5-10 times a year</c:v>
                </c:pt>
                <c:pt idx="4">
                  <c:v>1-3 times a month</c:v>
                </c:pt>
                <c:pt idx="5">
                  <c:v>Once a week or more</c:v>
                </c:pt>
              </c:strCache>
            </c:strRef>
          </c:cat>
          <c:val>
            <c:numRef>
              <c:f>'Figure 7.9'!$C$76:$C$81</c:f>
              <c:numCache>
                <c:formatCode>####.00</c:formatCode>
                <c:ptCount val="6"/>
                <c:pt idx="0">
                  <c:v>12.102254790732641</c:v>
                </c:pt>
                <c:pt idx="1">
                  <c:v>12.228313185980451</c:v>
                </c:pt>
                <c:pt idx="2">
                  <c:v>12.38464875327421</c:v>
                </c:pt>
                <c:pt idx="3">
                  <c:v>12.585169131431339</c:v>
                </c:pt>
                <c:pt idx="4">
                  <c:v>12.78689457960105</c:v>
                </c:pt>
                <c:pt idx="5">
                  <c:v>13.29403660130421</c:v>
                </c:pt>
              </c:numCache>
            </c:numRef>
          </c:val>
          <c:extLst>
            <c:ext xmlns:c16="http://schemas.microsoft.com/office/drawing/2014/chart" uri="{C3380CC4-5D6E-409C-BE32-E72D297353CC}">
              <c16:uniqueId val="{00000003-6458-0341-890E-E120DA7E4AB4}"/>
            </c:ext>
          </c:extLst>
        </c:ser>
        <c:dLbls>
          <c:showLegendKey val="0"/>
          <c:showVal val="0"/>
          <c:showCatName val="0"/>
          <c:showSerName val="0"/>
          <c:showPercent val="0"/>
          <c:showBubbleSize val="0"/>
        </c:dLbls>
        <c:gapWidth val="150"/>
        <c:axId val="2119484904"/>
        <c:axId val="2119281928"/>
      </c:barChart>
      <c:catAx>
        <c:axId val="2119484904"/>
        <c:scaling>
          <c:orientation val="minMax"/>
        </c:scaling>
        <c:delete val="0"/>
        <c:axPos val="b"/>
        <c:numFmt formatCode="General" sourceLinked="0"/>
        <c:majorTickMark val="in"/>
        <c:minorTickMark val="none"/>
        <c:tickLblPos val="nextTo"/>
        <c:txPr>
          <a:bodyPr rot="-5400000" vert="horz"/>
          <a:lstStyle/>
          <a:p>
            <a:pPr>
              <a:defRPr sz="1200"/>
            </a:pPr>
            <a:endParaRPr lang="en-US"/>
          </a:p>
        </c:txPr>
        <c:crossAx val="2119281928"/>
        <c:crosses val="autoZero"/>
        <c:auto val="1"/>
        <c:lblAlgn val="ctr"/>
        <c:lblOffset val="100"/>
        <c:noMultiLvlLbl val="0"/>
      </c:catAx>
      <c:valAx>
        <c:axId val="2119281928"/>
        <c:scaling>
          <c:orientation val="minMax"/>
        </c:scaling>
        <c:delete val="0"/>
        <c:axPos val="l"/>
        <c:majorGridlines/>
        <c:title>
          <c:tx>
            <c:rich>
              <a:bodyPr/>
              <a:lstStyle/>
              <a:p>
                <a:pPr>
                  <a:defRPr/>
                </a:pPr>
                <a:r>
                  <a:rPr lang="en-GB"/>
                  <a:t>Teacher self-efficacy (level)</a:t>
                </a:r>
              </a:p>
            </c:rich>
          </c:tx>
          <c:layout>
            <c:manualLayout>
              <c:xMode val="edge"/>
              <c:yMode val="edge"/>
              <c:x val="6.2745010525689397E-3"/>
              <c:y val="0.22812875734466301"/>
            </c:manualLayout>
          </c:layout>
          <c:overlay val="0"/>
        </c:title>
        <c:numFmt formatCode="#,##0.00" sourceLinked="0"/>
        <c:majorTickMark val="none"/>
        <c:minorTickMark val="none"/>
        <c:tickLblPos val="nextTo"/>
        <c:crossAx val="2119484904"/>
        <c:crosses val="autoZero"/>
        <c:crossBetween val="between"/>
      </c:valAx>
    </c:plotArea>
    <c:legend>
      <c:legendPos val="r"/>
      <c:layout>
        <c:manualLayout>
          <c:xMode val="edge"/>
          <c:yMode val="edge"/>
          <c:x val="0.76316387412993203"/>
          <c:y val="3.79045731680226E-2"/>
          <c:w val="0.21038800673265401"/>
          <c:h val="0.70392076681012505"/>
        </c:manualLayout>
      </c:layout>
      <c:overlay val="0"/>
      <c:txPr>
        <a:bodyPr/>
        <a:lstStyle/>
        <a:p>
          <a:pPr>
            <a:defRPr sz="1400"/>
          </a:pPr>
          <a:endParaRPr lang="en-US"/>
        </a:p>
      </c:txPr>
    </c:legend>
    <c:plotVisOnly val="1"/>
    <c:dispBlanksAs val="gap"/>
    <c:showDLblsOverMax val="0"/>
  </c:chart>
  <c:spPr>
    <a:ln>
      <a:noFill/>
    </a:ln>
  </c:spPr>
  <c:txPr>
    <a:bodyPr/>
    <a:lstStyle/>
    <a:p>
      <a:pPr>
        <a:defRPr>
          <a:solidFill>
            <a:schemeClr val="tx1"/>
          </a:solidFill>
        </a:defRPr>
      </a:pPr>
      <a:endParaRPr lang="en-US"/>
    </a:p>
  </c:txPr>
  <c:externalData r:id="rId1">
    <c:autoUpdate val="0"/>
  </c:externalData>
</c:chartSpace>
</file>

<file path=ppt/drawings/drawing1.xml><?xml version="1.0" encoding="utf-8"?>
<c:userShapes xmlns:c="http://schemas.openxmlformats.org/drawingml/2006/chart">
  <cdr:relSizeAnchor xmlns:cdr="http://schemas.openxmlformats.org/drawingml/2006/chartDrawing">
    <cdr:from>
      <cdr:x>0.58797</cdr:x>
      <cdr:y>0.1125</cdr:y>
    </cdr:from>
    <cdr:to>
      <cdr:x>0.93624</cdr:x>
      <cdr:y>0.147</cdr:y>
    </cdr:to>
    <cdr:sp macro="" textlink="">
      <cdr:nvSpPr>
        <cdr:cNvPr id="3" name="TextBox 3"/>
        <cdr:cNvSpPr txBox="1"/>
      </cdr:nvSpPr>
      <cdr:spPr>
        <a:xfrm xmlns:a="http://schemas.openxmlformats.org/drawingml/2006/main">
          <a:off x="4838760" y="648072"/>
          <a:ext cx="2866096" cy="198742"/>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defPPr>
            <a:defRPr lang="ko-KR"/>
          </a:defPPr>
          <a:lvl1pPr marL="0" algn="l" defTabSz="914400" rtl="0" eaLnBrk="1" latinLnBrk="1" hangingPunct="1">
            <a:defRPr sz="1800" kern="1200">
              <a:solidFill>
                <a:schemeClr val="dk1"/>
              </a:solidFill>
              <a:latin typeface="+mn-lt"/>
              <a:ea typeface="+mn-ea"/>
              <a:cs typeface="+mn-cs"/>
            </a:defRPr>
          </a:lvl1pPr>
          <a:lvl2pPr marL="457200" algn="l" defTabSz="914400" rtl="0" eaLnBrk="1" latinLnBrk="1" hangingPunct="1">
            <a:defRPr sz="1800" kern="1200">
              <a:solidFill>
                <a:schemeClr val="dk1"/>
              </a:solidFill>
              <a:latin typeface="+mn-lt"/>
              <a:ea typeface="+mn-ea"/>
              <a:cs typeface="+mn-cs"/>
            </a:defRPr>
          </a:lvl2pPr>
          <a:lvl3pPr marL="914400" algn="l" defTabSz="914400" rtl="0" eaLnBrk="1" latinLnBrk="1" hangingPunct="1">
            <a:defRPr sz="1800" kern="1200">
              <a:solidFill>
                <a:schemeClr val="dk1"/>
              </a:solidFill>
              <a:latin typeface="+mn-lt"/>
              <a:ea typeface="+mn-ea"/>
              <a:cs typeface="+mn-cs"/>
            </a:defRPr>
          </a:lvl3pPr>
          <a:lvl4pPr marL="1371600" algn="l" defTabSz="914400" rtl="0" eaLnBrk="1" latinLnBrk="1" hangingPunct="1">
            <a:defRPr sz="1800" kern="1200">
              <a:solidFill>
                <a:schemeClr val="dk1"/>
              </a:solidFill>
              <a:latin typeface="+mn-lt"/>
              <a:ea typeface="+mn-ea"/>
              <a:cs typeface="+mn-cs"/>
            </a:defRPr>
          </a:lvl4pPr>
          <a:lvl5pPr marL="1828800" algn="l" defTabSz="914400" rtl="0" eaLnBrk="1" latinLnBrk="1" hangingPunct="1">
            <a:defRPr sz="1800" kern="1200">
              <a:solidFill>
                <a:schemeClr val="dk1"/>
              </a:solidFill>
              <a:latin typeface="+mn-lt"/>
              <a:ea typeface="+mn-ea"/>
              <a:cs typeface="+mn-cs"/>
            </a:defRPr>
          </a:lvl5pPr>
          <a:lvl6pPr marL="2286000" algn="l" defTabSz="914400" rtl="0" eaLnBrk="1" latinLnBrk="1" hangingPunct="1">
            <a:defRPr sz="1800" kern="1200">
              <a:solidFill>
                <a:schemeClr val="dk1"/>
              </a:solidFill>
              <a:latin typeface="+mn-lt"/>
              <a:ea typeface="+mn-ea"/>
              <a:cs typeface="+mn-cs"/>
            </a:defRPr>
          </a:lvl6pPr>
          <a:lvl7pPr marL="2743200" algn="l" defTabSz="914400" rtl="0" eaLnBrk="1" latinLnBrk="1" hangingPunct="1">
            <a:defRPr sz="1800" kern="1200">
              <a:solidFill>
                <a:schemeClr val="dk1"/>
              </a:solidFill>
              <a:latin typeface="+mn-lt"/>
              <a:ea typeface="+mn-ea"/>
              <a:cs typeface="+mn-cs"/>
            </a:defRPr>
          </a:lvl7pPr>
          <a:lvl8pPr marL="3200400" algn="l" defTabSz="914400" rtl="0" eaLnBrk="1" latinLnBrk="1" hangingPunct="1">
            <a:defRPr sz="1800" kern="1200">
              <a:solidFill>
                <a:schemeClr val="dk1"/>
              </a:solidFill>
              <a:latin typeface="+mn-lt"/>
              <a:ea typeface="+mn-ea"/>
              <a:cs typeface="+mn-cs"/>
            </a:defRPr>
          </a:lvl8pPr>
          <a:lvl9pPr marL="3657600" algn="l" defTabSz="914400" rtl="0" eaLnBrk="1" latinLnBrk="1" hangingPunct="1">
            <a:defRPr sz="1800" kern="1200">
              <a:solidFill>
                <a:schemeClr val="dk1"/>
              </a:solidFill>
              <a:latin typeface="+mn-lt"/>
              <a:ea typeface="+mn-ea"/>
              <a:cs typeface="+mn-cs"/>
            </a:defRPr>
          </a:lvl9pPr>
        </a:lstStyle>
        <a:p xmlns:a="http://schemas.openxmlformats.org/drawingml/2006/main">
          <a:pPr algn="ctr"/>
          <a:r>
            <a:rPr lang="en-GB" sz="1200" b="1" dirty="0">
              <a:solidFill>
                <a:schemeClr val="bg1"/>
              </a:solidFill>
            </a:rPr>
            <a:t>Professional collaboration</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2CACF232-FEDB-B942-B789-15A3E4CF81D1}" type="datetimeFigureOut">
              <a:rPr lang="en-US" smtClean="0"/>
              <a:pPr/>
              <a:t>6/6/2021</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EDE015BF-D1E3-954B-84D3-E4E6B9DFF8D8}" type="slidenum">
              <a:rPr lang="en-US" smtClean="0"/>
              <a:pPr/>
              <a:t>‹#›</a:t>
            </a:fld>
            <a:endParaRPr lang="en-US"/>
          </a:p>
        </p:txBody>
      </p:sp>
    </p:spTree>
    <p:extLst>
      <p:ext uri="{BB962C8B-B14F-4D97-AF65-F5344CB8AC3E}">
        <p14:creationId xmlns:p14="http://schemas.microsoft.com/office/powerpoint/2010/main" val="205456306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DE015BF-D1E3-954B-84D3-E4E6B9DFF8D8}" type="slidenum">
              <a:rPr lang="en-US" smtClean="0"/>
              <a:pPr/>
              <a:t>1</a:t>
            </a:fld>
            <a:endParaRPr lang="en-US"/>
          </a:p>
        </p:txBody>
      </p:sp>
    </p:spTree>
    <p:extLst>
      <p:ext uri="{BB962C8B-B14F-4D97-AF65-F5344CB8AC3E}">
        <p14:creationId xmlns:p14="http://schemas.microsoft.com/office/powerpoint/2010/main" val="41136222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642435"/>
            <a:ext cx="5608320" cy="3956735"/>
          </a:xfrm>
        </p:spPr>
        <p:txBody>
          <a:bodyPr/>
          <a:lstStyle/>
          <a:p>
            <a:endParaRPr lang="en-US" dirty="0"/>
          </a:p>
        </p:txBody>
      </p:sp>
      <p:sp>
        <p:nvSpPr>
          <p:cNvPr id="4" name="Slide Number Placeholder 3"/>
          <p:cNvSpPr>
            <a:spLocks noGrp="1"/>
          </p:cNvSpPr>
          <p:nvPr>
            <p:ph type="sldNum" sz="quarter" idx="10"/>
          </p:nvPr>
        </p:nvSpPr>
        <p:spPr/>
        <p:txBody>
          <a:bodyPr/>
          <a:lstStyle/>
          <a:p>
            <a:fld id="{EDE015BF-D1E3-954B-84D3-E4E6B9DFF8D8}" type="slidenum">
              <a:rPr lang="en-US" smtClean="0"/>
              <a:pPr/>
              <a:t>2</a:t>
            </a:fld>
            <a:endParaRPr lang="en-US"/>
          </a:p>
        </p:txBody>
      </p:sp>
    </p:spTree>
    <p:extLst>
      <p:ext uri="{BB962C8B-B14F-4D97-AF65-F5344CB8AC3E}">
        <p14:creationId xmlns:p14="http://schemas.microsoft.com/office/powerpoint/2010/main" val="23900891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642435"/>
            <a:ext cx="5608320" cy="3956735"/>
          </a:xfrm>
        </p:spPr>
        <p:txBody>
          <a:bodyPr/>
          <a:lstStyle/>
          <a:p>
            <a:endParaRPr lang="en-US" dirty="0"/>
          </a:p>
        </p:txBody>
      </p:sp>
      <p:sp>
        <p:nvSpPr>
          <p:cNvPr id="4" name="Slide Number Placeholder 3"/>
          <p:cNvSpPr>
            <a:spLocks noGrp="1"/>
          </p:cNvSpPr>
          <p:nvPr>
            <p:ph type="sldNum" sz="quarter" idx="10"/>
          </p:nvPr>
        </p:nvSpPr>
        <p:spPr/>
        <p:txBody>
          <a:bodyPr/>
          <a:lstStyle/>
          <a:p>
            <a:fld id="{EDE015BF-D1E3-954B-84D3-E4E6B9DFF8D8}" type="slidenum">
              <a:rPr lang="en-US" smtClean="0"/>
              <a:pPr/>
              <a:t>3</a:t>
            </a:fld>
            <a:endParaRPr lang="en-US"/>
          </a:p>
        </p:txBody>
      </p:sp>
    </p:spTree>
    <p:extLst>
      <p:ext uri="{BB962C8B-B14F-4D97-AF65-F5344CB8AC3E}">
        <p14:creationId xmlns:p14="http://schemas.microsoft.com/office/powerpoint/2010/main" val="27556049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642435"/>
            <a:ext cx="5608320" cy="3956735"/>
          </a:xfrm>
        </p:spPr>
        <p:txBody>
          <a:bodyPr/>
          <a:lstStyle/>
          <a:p>
            <a:endParaRPr lang="en-US" dirty="0"/>
          </a:p>
        </p:txBody>
      </p:sp>
      <p:sp>
        <p:nvSpPr>
          <p:cNvPr id="4" name="Slide Number Placeholder 3"/>
          <p:cNvSpPr>
            <a:spLocks noGrp="1"/>
          </p:cNvSpPr>
          <p:nvPr>
            <p:ph type="sldNum" sz="quarter" idx="10"/>
          </p:nvPr>
        </p:nvSpPr>
        <p:spPr/>
        <p:txBody>
          <a:bodyPr/>
          <a:lstStyle/>
          <a:p>
            <a:fld id="{EDE015BF-D1E3-954B-84D3-E4E6B9DFF8D8}" type="slidenum">
              <a:rPr lang="en-US" smtClean="0"/>
              <a:pPr/>
              <a:t>4</a:t>
            </a:fld>
            <a:endParaRPr lang="en-US"/>
          </a:p>
        </p:txBody>
      </p:sp>
    </p:spTree>
    <p:extLst>
      <p:ext uri="{BB962C8B-B14F-4D97-AF65-F5344CB8AC3E}">
        <p14:creationId xmlns:p14="http://schemas.microsoft.com/office/powerpoint/2010/main" val="28271866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642435"/>
            <a:ext cx="5608320" cy="3956735"/>
          </a:xfrm>
        </p:spPr>
        <p:txBody>
          <a:bodyPr/>
          <a:lstStyle/>
          <a:p>
            <a:endParaRPr lang="en-US" dirty="0"/>
          </a:p>
        </p:txBody>
      </p:sp>
      <p:sp>
        <p:nvSpPr>
          <p:cNvPr id="4" name="Slide Number Placeholder 3"/>
          <p:cNvSpPr>
            <a:spLocks noGrp="1"/>
          </p:cNvSpPr>
          <p:nvPr>
            <p:ph type="sldNum" sz="quarter" idx="10"/>
          </p:nvPr>
        </p:nvSpPr>
        <p:spPr/>
        <p:txBody>
          <a:bodyPr/>
          <a:lstStyle/>
          <a:p>
            <a:fld id="{EDE015BF-D1E3-954B-84D3-E4E6B9DFF8D8}" type="slidenum">
              <a:rPr lang="en-US" smtClean="0"/>
              <a:pPr/>
              <a:t>5</a:t>
            </a:fld>
            <a:endParaRPr lang="en-US"/>
          </a:p>
        </p:txBody>
      </p:sp>
    </p:spTree>
    <p:extLst>
      <p:ext uri="{BB962C8B-B14F-4D97-AF65-F5344CB8AC3E}">
        <p14:creationId xmlns:p14="http://schemas.microsoft.com/office/powerpoint/2010/main" val="21943317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642435"/>
            <a:ext cx="5608320" cy="3956735"/>
          </a:xfrm>
        </p:spPr>
        <p:txBody>
          <a:bodyPr/>
          <a:lstStyle/>
          <a:p>
            <a:endParaRPr lang="en-US" dirty="0"/>
          </a:p>
        </p:txBody>
      </p:sp>
      <p:sp>
        <p:nvSpPr>
          <p:cNvPr id="4" name="Slide Number Placeholder 3"/>
          <p:cNvSpPr>
            <a:spLocks noGrp="1"/>
          </p:cNvSpPr>
          <p:nvPr>
            <p:ph type="sldNum" sz="quarter" idx="10"/>
          </p:nvPr>
        </p:nvSpPr>
        <p:spPr/>
        <p:txBody>
          <a:bodyPr/>
          <a:lstStyle/>
          <a:p>
            <a:fld id="{EDE015BF-D1E3-954B-84D3-E4E6B9DFF8D8}" type="slidenum">
              <a:rPr lang="en-US" smtClean="0"/>
              <a:pPr/>
              <a:t>6</a:t>
            </a:fld>
            <a:endParaRPr lang="en-US"/>
          </a:p>
        </p:txBody>
      </p:sp>
    </p:spTree>
    <p:extLst>
      <p:ext uri="{BB962C8B-B14F-4D97-AF65-F5344CB8AC3E}">
        <p14:creationId xmlns:p14="http://schemas.microsoft.com/office/powerpoint/2010/main" val="27242507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642435"/>
            <a:ext cx="5608320" cy="3956735"/>
          </a:xfrm>
        </p:spPr>
        <p:txBody>
          <a:bodyPr/>
          <a:lstStyle/>
          <a:p>
            <a:endParaRPr lang="en-US" dirty="0"/>
          </a:p>
        </p:txBody>
      </p:sp>
      <p:sp>
        <p:nvSpPr>
          <p:cNvPr id="4" name="Slide Number Placeholder 3"/>
          <p:cNvSpPr>
            <a:spLocks noGrp="1"/>
          </p:cNvSpPr>
          <p:nvPr>
            <p:ph type="sldNum" sz="quarter" idx="10"/>
          </p:nvPr>
        </p:nvSpPr>
        <p:spPr/>
        <p:txBody>
          <a:bodyPr/>
          <a:lstStyle/>
          <a:p>
            <a:fld id="{EDE015BF-D1E3-954B-84D3-E4E6B9DFF8D8}" type="slidenum">
              <a:rPr lang="en-US" smtClean="0"/>
              <a:pPr/>
              <a:t>7</a:t>
            </a:fld>
            <a:endParaRPr lang="en-US"/>
          </a:p>
        </p:txBody>
      </p:sp>
    </p:spTree>
    <p:extLst>
      <p:ext uri="{BB962C8B-B14F-4D97-AF65-F5344CB8AC3E}">
        <p14:creationId xmlns:p14="http://schemas.microsoft.com/office/powerpoint/2010/main" val="8353462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a:xfrm>
            <a:off x="917575" y="746125"/>
            <a:ext cx="4972050" cy="3729038"/>
          </a:xfrm>
        </p:spPr>
      </p:sp>
      <p:sp>
        <p:nvSpPr>
          <p:cNvPr id="3" name="슬라이드 노트 개체 틀 2"/>
          <p:cNvSpPr>
            <a:spLocks noGrp="1"/>
          </p:cNvSpPr>
          <p:nvPr>
            <p:ph type="body" idx="1"/>
          </p:nvPr>
        </p:nvSpPr>
        <p:spPr/>
        <p:txBody>
          <a:bodyPr>
            <a:normAutofit/>
          </a:bodyPr>
          <a:lstStyle/>
          <a:p>
            <a:r>
              <a:rPr lang="en-GB" sz="1200" kern="1200" dirty="0">
                <a:solidFill>
                  <a:schemeClr val="tx1"/>
                </a:solidFill>
                <a:effectLst/>
                <a:latin typeface="+mn-lt"/>
                <a:ea typeface="+mn-ea"/>
                <a:cs typeface="+mn-cs"/>
              </a:rPr>
              <a:t>There</a:t>
            </a:r>
            <a:r>
              <a:rPr lang="en-GB" sz="1200" kern="1200" baseline="0" dirty="0">
                <a:solidFill>
                  <a:schemeClr val="tx1"/>
                </a:solidFill>
                <a:effectLst/>
                <a:latin typeface="+mn-lt"/>
                <a:ea typeface="+mn-ea"/>
                <a:cs typeface="+mn-cs"/>
              </a:rPr>
              <a:t> are different models of teacher professionalism across the TALIS systems, these figures present an example of the five most frequent models: </a:t>
            </a:r>
          </a:p>
          <a:p>
            <a:pPr marL="171450" indent="-171450">
              <a:buFont typeface="Arial" panose="020B0604020202020204" pitchFamily="34" charset="0"/>
              <a:buChar char="•"/>
            </a:pPr>
            <a:r>
              <a:rPr lang="en-GB" sz="1200" kern="1200" dirty="0">
                <a:solidFill>
                  <a:schemeClr val="tx1"/>
                </a:solidFill>
                <a:effectLst/>
                <a:latin typeface="+mn-lt"/>
                <a:ea typeface="+mn-ea"/>
                <a:cs typeface="+mn-cs"/>
              </a:rPr>
              <a:t>High peer networks/low autonomy</a:t>
            </a:r>
          </a:p>
          <a:p>
            <a:pPr marL="171450" indent="-171450">
              <a:buFont typeface="Arial" panose="020B0604020202020204" pitchFamily="34" charset="0"/>
              <a:buChar char="•"/>
            </a:pPr>
            <a:r>
              <a:rPr lang="en-GB" sz="1200" kern="1200" dirty="0">
                <a:solidFill>
                  <a:schemeClr val="tx1"/>
                </a:solidFill>
                <a:effectLst/>
                <a:latin typeface="+mn-lt"/>
                <a:ea typeface="+mn-ea"/>
                <a:cs typeface="+mn-cs"/>
              </a:rPr>
              <a:t>High autonomy</a:t>
            </a:r>
          </a:p>
          <a:p>
            <a:pPr marL="171450" indent="-171450">
              <a:buFont typeface="Arial" panose="020B0604020202020204" pitchFamily="34" charset="0"/>
              <a:buChar char="•"/>
            </a:pPr>
            <a:r>
              <a:rPr lang="en-GB" sz="1200" kern="1200" dirty="0">
                <a:solidFill>
                  <a:schemeClr val="tx1"/>
                </a:solidFill>
                <a:effectLst/>
                <a:latin typeface="+mn-lt"/>
                <a:ea typeface="+mn-ea"/>
                <a:cs typeface="+mn-cs"/>
              </a:rPr>
              <a:t>Knowledge</a:t>
            </a:r>
            <a:r>
              <a:rPr lang="en-GB" sz="1200" kern="1200" baseline="0" dirty="0">
                <a:solidFill>
                  <a:schemeClr val="tx1"/>
                </a:solidFill>
                <a:effectLst/>
                <a:latin typeface="+mn-lt"/>
                <a:ea typeface="+mn-ea"/>
                <a:cs typeface="+mn-cs"/>
              </a:rPr>
              <a:t> emphasis</a:t>
            </a:r>
          </a:p>
          <a:p>
            <a:pPr marL="171450" indent="-171450">
              <a:buFont typeface="Arial" panose="020B0604020202020204" pitchFamily="34" charset="0"/>
              <a:buChar char="•"/>
            </a:pPr>
            <a:r>
              <a:rPr lang="en-GB" sz="1200" kern="1200" baseline="0" dirty="0">
                <a:solidFill>
                  <a:schemeClr val="tx1"/>
                </a:solidFill>
                <a:effectLst/>
                <a:latin typeface="+mn-lt"/>
                <a:ea typeface="+mn-ea"/>
                <a:cs typeface="+mn-cs"/>
              </a:rPr>
              <a:t>Balance domains/high support for professionalism</a:t>
            </a:r>
          </a:p>
          <a:p>
            <a:pPr marL="171450" indent="-171450">
              <a:buFont typeface="Arial" panose="020B0604020202020204" pitchFamily="34" charset="0"/>
              <a:buChar char="•"/>
            </a:pPr>
            <a:r>
              <a:rPr lang="en-GB" sz="1200" kern="1200" baseline="0" dirty="0">
                <a:solidFill>
                  <a:schemeClr val="tx1"/>
                </a:solidFill>
                <a:effectLst/>
                <a:latin typeface="+mn-lt"/>
                <a:ea typeface="+mn-ea"/>
                <a:cs typeface="+mn-cs"/>
              </a:rPr>
              <a:t>Balance domains/ low support for professionalism </a:t>
            </a:r>
            <a:endParaRPr lang="en-GB" sz="1200" kern="1200" dirty="0">
              <a:solidFill>
                <a:schemeClr val="tx1"/>
              </a:solidFill>
              <a:effectLst/>
              <a:latin typeface="+mn-lt"/>
              <a:ea typeface="+mn-ea"/>
              <a:cs typeface="+mn-cs"/>
            </a:endParaRPr>
          </a:p>
        </p:txBody>
      </p:sp>
      <p:sp>
        <p:nvSpPr>
          <p:cNvPr id="4" name="슬라이드 번호 개체 틀 3"/>
          <p:cNvSpPr>
            <a:spLocks noGrp="1"/>
          </p:cNvSpPr>
          <p:nvPr>
            <p:ph type="sldNum" sz="quarter" idx="10"/>
          </p:nvPr>
        </p:nvSpPr>
        <p:spPr/>
        <p:txBody>
          <a:bodyPr/>
          <a:lstStyle/>
          <a:p>
            <a:fld id="{B76AD644-F3CF-494C-BD32-BCF09FB97BD7}" type="slidenum">
              <a:rPr lang="ko-KR" altLang="en-US" smtClean="0">
                <a:solidFill>
                  <a:prstClr val="black"/>
                </a:solidFill>
                <a:latin typeface="Calibri"/>
              </a:rPr>
              <a:pPr/>
              <a:t>8</a:t>
            </a:fld>
            <a:endParaRPr lang="ko-KR" altLang="en-US">
              <a:solidFill>
                <a:prstClr val="black"/>
              </a:solidFill>
              <a:latin typeface="Calibri"/>
            </a:endParaRPr>
          </a:p>
        </p:txBody>
      </p:sp>
    </p:spTree>
    <p:extLst>
      <p:ext uri="{BB962C8B-B14F-4D97-AF65-F5344CB8AC3E}">
        <p14:creationId xmlns:p14="http://schemas.microsoft.com/office/powerpoint/2010/main" val="35064637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a:xfrm>
            <a:off x="917575" y="746125"/>
            <a:ext cx="4972050" cy="3729038"/>
          </a:xfrm>
        </p:spPr>
      </p:sp>
      <p:sp>
        <p:nvSpPr>
          <p:cNvPr id="3" name="슬라이드 노트 개체 틀 2"/>
          <p:cNvSpPr>
            <a:spLocks noGrp="1"/>
          </p:cNvSpPr>
          <p:nvPr>
            <p:ph type="body" idx="1"/>
          </p:nvPr>
        </p:nvSpPr>
        <p:spPr/>
        <p:txBody>
          <a:bodyPr>
            <a:normAutofit/>
          </a:bodyPr>
          <a:lstStyle/>
          <a:p>
            <a:r>
              <a:rPr lang="en-GB" sz="1200" kern="1200" dirty="0">
                <a:solidFill>
                  <a:schemeClr val="tx1"/>
                </a:solidFill>
                <a:effectLst/>
                <a:latin typeface="+mn-lt"/>
                <a:ea typeface="+mn-ea"/>
                <a:cs typeface="+mn-cs"/>
              </a:rPr>
              <a:t>There</a:t>
            </a:r>
            <a:r>
              <a:rPr lang="en-GB" sz="1200" kern="1200" baseline="0" dirty="0">
                <a:solidFill>
                  <a:schemeClr val="tx1"/>
                </a:solidFill>
                <a:effectLst/>
                <a:latin typeface="+mn-lt"/>
                <a:ea typeface="+mn-ea"/>
                <a:cs typeface="+mn-cs"/>
              </a:rPr>
              <a:t> are different models of teacher professionalism across the TALIS systems, these figures present an example of the five most frequent models: </a:t>
            </a:r>
          </a:p>
          <a:p>
            <a:pPr marL="171450" indent="-171450">
              <a:buFont typeface="Arial" panose="020B0604020202020204" pitchFamily="34" charset="0"/>
              <a:buChar char="•"/>
            </a:pPr>
            <a:r>
              <a:rPr lang="en-GB" sz="1200" kern="1200" dirty="0">
                <a:solidFill>
                  <a:schemeClr val="tx1"/>
                </a:solidFill>
                <a:effectLst/>
                <a:latin typeface="+mn-lt"/>
                <a:ea typeface="+mn-ea"/>
                <a:cs typeface="+mn-cs"/>
              </a:rPr>
              <a:t>High peer networks/low autonomy</a:t>
            </a:r>
          </a:p>
          <a:p>
            <a:pPr marL="171450" indent="-171450">
              <a:buFont typeface="Arial" panose="020B0604020202020204" pitchFamily="34" charset="0"/>
              <a:buChar char="•"/>
            </a:pPr>
            <a:r>
              <a:rPr lang="en-GB" sz="1200" kern="1200" dirty="0">
                <a:solidFill>
                  <a:schemeClr val="tx1"/>
                </a:solidFill>
                <a:effectLst/>
                <a:latin typeface="+mn-lt"/>
                <a:ea typeface="+mn-ea"/>
                <a:cs typeface="+mn-cs"/>
              </a:rPr>
              <a:t>High autonomy</a:t>
            </a:r>
          </a:p>
          <a:p>
            <a:pPr marL="171450" indent="-171450">
              <a:buFont typeface="Arial" panose="020B0604020202020204" pitchFamily="34" charset="0"/>
              <a:buChar char="•"/>
            </a:pPr>
            <a:r>
              <a:rPr lang="en-GB" sz="1200" kern="1200" dirty="0">
                <a:solidFill>
                  <a:schemeClr val="tx1"/>
                </a:solidFill>
                <a:effectLst/>
                <a:latin typeface="+mn-lt"/>
                <a:ea typeface="+mn-ea"/>
                <a:cs typeface="+mn-cs"/>
              </a:rPr>
              <a:t>Knowledge</a:t>
            </a:r>
            <a:r>
              <a:rPr lang="en-GB" sz="1200" kern="1200" baseline="0" dirty="0">
                <a:solidFill>
                  <a:schemeClr val="tx1"/>
                </a:solidFill>
                <a:effectLst/>
                <a:latin typeface="+mn-lt"/>
                <a:ea typeface="+mn-ea"/>
                <a:cs typeface="+mn-cs"/>
              </a:rPr>
              <a:t> emphasis</a:t>
            </a:r>
          </a:p>
          <a:p>
            <a:pPr marL="171450" indent="-171450">
              <a:buFont typeface="Arial" panose="020B0604020202020204" pitchFamily="34" charset="0"/>
              <a:buChar char="•"/>
            </a:pPr>
            <a:r>
              <a:rPr lang="en-GB" sz="1200" kern="1200" baseline="0" dirty="0">
                <a:solidFill>
                  <a:schemeClr val="tx1"/>
                </a:solidFill>
                <a:effectLst/>
                <a:latin typeface="+mn-lt"/>
                <a:ea typeface="+mn-ea"/>
                <a:cs typeface="+mn-cs"/>
              </a:rPr>
              <a:t>Balance domains/high support for professionalism</a:t>
            </a:r>
          </a:p>
          <a:p>
            <a:pPr marL="171450" indent="-171450">
              <a:buFont typeface="Arial" panose="020B0604020202020204" pitchFamily="34" charset="0"/>
              <a:buChar char="•"/>
            </a:pPr>
            <a:r>
              <a:rPr lang="en-GB" sz="1200" kern="1200" baseline="0" dirty="0">
                <a:solidFill>
                  <a:schemeClr val="tx1"/>
                </a:solidFill>
                <a:effectLst/>
                <a:latin typeface="+mn-lt"/>
                <a:ea typeface="+mn-ea"/>
                <a:cs typeface="+mn-cs"/>
              </a:rPr>
              <a:t>Balance domains/ low support for professionalism </a:t>
            </a:r>
            <a:endParaRPr lang="en-GB" sz="1200" kern="1200" dirty="0">
              <a:solidFill>
                <a:schemeClr val="tx1"/>
              </a:solidFill>
              <a:effectLst/>
              <a:latin typeface="+mn-lt"/>
              <a:ea typeface="+mn-ea"/>
              <a:cs typeface="+mn-cs"/>
            </a:endParaRPr>
          </a:p>
        </p:txBody>
      </p:sp>
      <p:sp>
        <p:nvSpPr>
          <p:cNvPr id="4" name="슬라이드 번호 개체 틀 3"/>
          <p:cNvSpPr>
            <a:spLocks noGrp="1"/>
          </p:cNvSpPr>
          <p:nvPr>
            <p:ph type="sldNum" sz="quarter" idx="10"/>
          </p:nvPr>
        </p:nvSpPr>
        <p:spPr/>
        <p:txBody>
          <a:bodyPr/>
          <a:lstStyle/>
          <a:p>
            <a:fld id="{B76AD644-F3CF-494C-BD32-BCF09FB97BD7}" type="slidenum">
              <a:rPr lang="ko-KR" altLang="en-US" smtClean="0">
                <a:solidFill>
                  <a:prstClr val="black"/>
                </a:solidFill>
                <a:latin typeface="Calibri"/>
              </a:rPr>
              <a:pPr/>
              <a:t>9</a:t>
            </a:fld>
            <a:endParaRPr lang="ko-KR" altLang="en-US">
              <a:solidFill>
                <a:prstClr val="black"/>
              </a:solidFill>
              <a:latin typeface="Calibri"/>
            </a:endParaRPr>
          </a:p>
        </p:txBody>
      </p:sp>
    </p:spTree>
    <p:extLst>
      <p:ext uri="{BB962C8B-B14F-4D97-AF65-F5344CB8AC3E}">
        <p14:creationId xmlns:p14="http://schemas.microsoft.com/office/powerpoint/2010/main" val="13123516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fontScale="92500" lnSpcReduction="10000"/>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GB" altLang="ko-KR" sz="1600" dirty="0"/>
              <a:t>So</a:t>
            </a:r>
            <a:r>
              <a:rPr lang="en-GB" altLang="ko-KR" sz="1600" baseline="0" dirty="0"/>
              <a:t> if collaboration is important, how frequently do teachers engage in it?</a:t>
            </a:r>
          </a:p>
          <a:p>
            <a:pPr marL="0" marR="0" indent="0" algn="l" defTabSz="914400" rtl="0" eaLnBrk="1" fontAlgn="auto" latinLnBrk="1" hangingPunct="1">
              <a:lnSpc>
                <a:spcPct val="100000"/>
              </a:lnSpc>
              <a:spcBef>
                <a:spcPts val="0"/>
              </a:spcBef>
              <a:spcAft>
                <a:spcPts val="0"/>
              </a:spcAft>
              <a:buClrTx/>
              <a:buSzTx/>
              <a:buFontTx/>
              <a:buNone/>
              <a:tabLst/>
              <a:defRPr/>
            </a:pPr>
            <a:endParaRPr lang="en-GB" altLang="ko-KR" sz="1600" baseline="0" dirty="0"/>
          </a:p>
          <a:p>
            <a:pPr marL="0" marR="0" indent="0" algn="l" defTabSz="914400" rtl="0" eaLnBrk="1" fontAlgn="auto" latinLnBrk="1" hangingPunct="1">
              <a:lnSpc>
                <a:spcPct val="100000"/>
              </a:lnSpc>
              <a:spcBef>
                <a:spcPts val="0"/>
              </a:spcBef>
              <a:spcAft>
                <a:spcPts val="0"/>
              </a:spcAft>
              <a:buClrTx/>
              <a:buSzTx/>
              <a:buFontTx/>
              <a:buNone/>
              <a:tabLst/>
              <a:defRPr/>
            </a:pPr>
            <a:r>
              <a:rPr lang="en-GB" altLang="ko-KR" sz="1600" baseline="0" dirty="0"/>
              <a:t>The pictures is actually mixed. When it comes to informal exchange and co-ordination, teachers are generally very active. </a:t>
            </a:r>
          </a:p>
          <a:p>
            <a:pPr marL="0" marR="0" indent="0" algn="l" defTabSz="914400" rtl="0" eaLnBrk="1" fontAlgn="auto" latinLnBrk="1" hangingPunct="1">
              <a:lnSpc>
                <a:spcPct val="100000"/>
              </a:lnSpc>
              <a:spcBef>
                <a:spcPts val="0"/>
              </a:spcBef>
              <a:spcAft>
                <a:spcPts val="0"/>
              </a:spcAft>
              <a:buClrTx/>
              <a:buSzTx/>
              <a:buFontTx/>
              <a:buNone/>
              <a:tabLst/>
              <a:defRPr/>
            </a:pPr>
            <a:endParaRPr lang="en-GB" altLang="ko-KR" sz="1600" baseline="0" dirty="0"/>
          </a:p>
          <a:p>
            <a:pPr marL="0" marR="0" indent="0" algn="l" defTabSz="914400" rtl="0" eaLnBrk="1" fontAlgn="auto" latinLnBrk="1" hangingPunct="1">
              <a:lnSpc>
                <a:spcPct val="100000"/>
              </a:lnSpc>
              <a:spcBef>
                <a:spcPts val="0"/>
              </a:spcBef>
              <a:spcAft>
                <a:spcPts val="0"/>
              </a:spcAft>
              <a:buClrTx/>
              <a:buSzTx/>
              <a:buFontTx/>
              <a:buNone/>
              <a:tabLst/>
              <a:defRPr/>
            </a:pPr>
            <a:r>
              <a:rPr lang="en-GB" altLang="ko-KR" sz="1600" baseline="0" dirty="0"/>
              <a:t>And Alberta, here marked in red, is no exception to this. </a:t>
            </a:r>
          </a:p>
          <a:p>
            <a:pPr marL="0" marR="0" indent="0" algn="l" defTabSz="914400" rtl="0" eaLnBrk="1" fontAlgn="auto" latinLnBrk="1" hangingPunct="1">
              <a:lnSpc>
                <a:spcPct val="100000"/>
              </a:lnSpc>
              <a:spcBef>
                <a:spcPts val="0"/>
              </a:spcBef>
              <a:spcAft>
                <a:spcPts val="0"/>
              </a:spcAft>
              <a:buClrTx/>
              <a:buSzTx/>
              <a:buFontTx/>
              <a:buNone/>
              <a:tabLst/>
              <a:defRPr/>
            </a:pPr>
            <a:endParaRPr lang="en-GB" altLang="ko-KR" sz="1600" baseline="0" dirty="0"/>
          </a:p>
          <a:p>
            <a:pPr marL="0" marR="0" indent="0" algn="l" defTabSz="914400" rtl="0" eaLnBrk="1" fontAlgn="auto" latinLnBrk="1" hangingPunct="1">
              <a:lnSpc>
                <a:spcPct val="100000"/>
              </a:lnSpc>
              <a:spcBef>
                <a:spcPts val="0"/>
              </a:spcBef>
              <a:spcAft>
                <a:spcPts val="0"/>
              </a:spcAft>
              <a:buClrTx/>
              <a:buSzTx/>
              <a:buFontTx/>
              <a:buNone/>
              <a:tabLst/>
              <a:defRPr/>
            </a:pPr>
            <a:r>
              <a:rPr lang="en-GB" altLang="ko-KR" sz="1600" baseline="0" dirty="0"/>
              <a:t>However, the kind of deep professional collaboration I referred to in the preceding chart is actually quite rare, as you can see on the right panel. Only one in 5 teachers pursues team teaching, that you saw closely related to job satisfaction, at least one per month. In countries such as Japan, Denmark or Italy it is a bit more common, but still not as frequent as you hope it might be. And the picture is similar for collaborative professional development. Even in Alberta, which together with Singapore, Australia and Israel does best on this you still find only a third of teachers doing this at least once per months. And least frequent is classroom observation that you also saw closely related to job satisfaction.</a:t>
            </a:r>
          </a:p>
          <a:p>
            <a:pPr marL="0" marR="0" indent="0" algn="l" defTabSz="914400" rtl="0" eaLnBrk="1" fontAlgn="auto" latinLnBrk="1" hangingPunct="1">
              <a:lnSpc>
                <a:spcPct val="100000"/>
              </a:lnSpc>
              <a:spcBef>
                <a:spcPts val="0"/>
              </a:spcBef>
              <a:spcAft>
                <a:spcPts val="0"/>
              </a:spcAft>
              <a:buClrTx/>
              <a:buSzTx/>
              <a:buFontTx/>
              <a:buNone/>
              <a:tabLst/>
              <a:defRPr/>
            </a:pPr>
            <a:endParaRPr lang="en-GB" altLang="ko-KR" sz="1600" dirty="0"/>
          </a:p>
        </p:txBody>
      </p:sp>
      <p:sp>
        <p:nvSpPr>
          <p:cNvPr id="4" name="슬라이드 번호 개체 틀 3"/>
          <p:cNvSpPr>
            <a:spLocks noGrp="1"/>
          </p:cNvSpPr>
          <p:nvPr>
            <p:ph type="sldNum" sz="quarter" idx="10"/>
          </p:nvPr>
        </p:nvSpPr>
        <p:spPr/>
        <p:txBody>
          <a:bodyPr/>
          <a:lstStyle/>
          <a:p>
            <a:fld id="{B76AD644-F3CF-494C-BD32-BCF09FB97BD7}" type="slidenum">
              <a:rPr lang="ko-KR" altLang="en-US" smtClean="0">
                <a:solidFill>
                  <a:prstClr val="black"/>
                </a:solidFill>
              </a:rPr>
              <a:pPr/>
              <a:t>10</a:t>
            </a:fld>
            <a:endParaRPr lang="ko-KR" altLang="en-US">
              <a:solidFill>
                <a:prstClr val="black"/>
              </a:solidFill>
            </a:endParaRPr>
          </a:p>
        </p:txBody>
      </p:sp>
    </p:spTree>
    <p:extLst>
      <p:ext uri="{BB962C8B-B14F-4D97-AF65-F5344CB8AC3E}">
        <p14:creationId xmlns:p14="http://schemas.microsoft.com/office/powerpoint/2010/main" val="23031140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642435"/>
            <a:ext cx="5608320" cy="3956735"/>
          </a:xfrm>
        </p:spPr>
        <p:txBody>
          <a:bodyPr/>
          <a:lstStyle/>
          <a:p>
            <a:endParaRPr lang="en-US" dirty="0"/>
          </a:p>
        </p:txBody>
      </p:sp>
      <p:sp>
        <p:nvSpPr>
          <p:cNvPr id="4" name="Slide Number Placeholder 3"/>
          <p:cNvSpPr>
            <a:spLocks noGrp="1"/>
          </p:cNvSpPr>
          <p:nvPr>
            <p:ph type="sldNum" sz="quarter" idx="10"/>
          </p:nvPr>
        </p:nvSpPr>
        <p:spPr/>
        <p:txBody>
          <a:bodyPr/>
          <a:lstStyle/>
          <a:p>
            <a:fld id="{EDE015BF-D1E3-954B-84D3-E4E6B9DFF8D8}" type="slidenum">
              <a:rPr lang="en-US" smtClean="0"/>
              <a:pPr/>
              <a:t>11</a:t>
            </a:fld>
            <a:endParaRPr lang="en-US"/>
          </a:p>
        </p:txBody>
      </p:sp>
    </p:spTree>
    <p:extLst>
      <p:ext uri="{BB962C8B-B14F-4D97-AF65-F5344CB8AC3E}">
        <p14:creationId xmlns:p14="http://schemas.microsoft.com/office/powerpoint/2010/main" val="21206775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a:xfrm>
            <a:off x="917575" y="746125"/>
            <a:ext cx="4972050" cy="3729038"/>
          </a:xfrm>
        </p:spPr>
      </p:sp>
      <p:sp>
        <p:nvSpPr>
          <p:cNvPr id="3" name="슬라이드 노트 개체 틀 2"/>
          <p:cNvSpPr>
            <a:spLocks noGrp="1"/>
          </p:cNvSpPr>
          <p:nvPr>
            <p:ph type="body" idx="1"/>
          </p:nvPr>
        </p:nvSpPr>
        <p:spPr/>
        <p:txBody>
          <a:bodyPr>
            <a:normAutofit/>
          </a:bodyPr>
          <a:lstStyle/>
          <a:p>
            <a:r>
              <a:rPr lang="en-US" altLang="ko-KR" sz="1600" dirty="0"/>
              <a:t>Here</a:t>
            </a:r>
            <a:r>
              <a:rPr lang="en-US" altLang="ko-KR" sz="1600" baseline="0" dirty="0"/>
              <a:t> is some data on this. </a:t>
            </a:r>
          </a:p>
          <a:p>
            <a:endParaRPr lang="en-US" altLang="ko-KR" sz="1600" baseline="0" dirty="0"/>
          </a:p>
          <a:p>
            <a:r>
              <a:rPr lang="en-US" altLang="ko-KR" sz="1600" baseline="0" dirty="0"/>
              <a:t>Teachers who teach more often jointly as a team consistently report higher levels of job satisfaction. </a:t>
            </a:r>
          </a:p>
          <a:p>
            <a:endParaRPr lang="en-US" altLang="ko-KR" sz="1600" baseline="0" dirty="0"/>
          </a:p>
          <a:p>
            <a:r>
              <a:rPr lang="en-US" altLang="ko-KR" sz="1600" baseline="0" dirty="0"/>
              <a:t>The same is true for observing other teachers classes </a:t>
            </a:r>
          </a:p>
          <a:p>
            <a:endParaRPr lang="en-US" altLang="ko-KR" sz="1600" baseline="0" dirty="0"/>
          </a:p>
          <a:p>
            <a:r>
              <a:rPr lang="en-US" altLang="ko-KR" sz="1600" baseline="0" dirty="0"/>
              <a:t>Or engaging in joint activities across different classes</a:t>
            </a:r>
          </a:p>
          <a:p>
            <a:endParaRPr lang="en-US" altLang="ko-KR" sz="1600" baseline="0" dirty="0"/>
          </a:p>
          <a:p>
            <a:r>
              <a:rPr lang="en-US" altLang="ko-KR" sz="1600" baseline="0" dirty="0"/>
              <a:t>Or to take part in collaborative professional learning</a:t>
            </a:r>
          </a:p>
          <a:p>
            <a:endParaRPr lang="ko-KR" altLang="en-US" sz="1600" dirty="0"/>
          </a:p>
        </p:txBody>
      </p:sp>
      <p:sp>
        <p:nvSpPr>
          <p:cNvPr id="4" name="슬라이드 번호 개체 틀 3"/>
          <p:cNvSpPr>
            <a:spLocks noGrp="1"/>
          </p:cNvSpPr>
          <p:nvPr>
            <p:ph type="sldNum" sz="quarter" idx="10"/>
          </p:nvPr>
        </p:nvSpPr>
        <p:spPr/>
        <p:txBody>
          <a:bodyPr/>
          <a:lstStyle/>
          <a:p>
            <a:fld id="{B76AD644-F3CF-494C-BD32-BCF09FB97BD7}" type="slidenum">
              <a:rPr lang="ko-KR" altLang="en-US" smtClean="0">
                <a:solidFill>
                  <a:prstClr val="black"/>
                </a:solidFill>
                <a:latin typeface="Calibri"/>
              </a:rPr>
              <a:pPr/>
              <a:t>12</a:t>
            </a:fld>
            <a:endParaRPr lang="ko-KR" altLang="en-US">
              <a:solidFill>
                <a:prstClr val="black"/>
              </a:solidFill>
              <a:latin typeface="Calibri"/>
            </a:endParaRPr>
          </a:p>
        </p:txBody>
      </p:sp>
    </p:spTree>
    <p:extLst>
      <p:ext uri="{BB962C8B-B14F-4D97-AF65-F5344CB8AC3E}">
        <p14:creationId xmlns:p14="http://schemas.microsoft.com/office/powerpoint/2010/main" val="39224861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642435"/>
            <a:ext cx="5608320" cy="3956735"/>
          </a:xfrm>
        </p:spPr>
        <p:txBody>
          <a:bodyPr/>
          <a:lstStyle/>
          <a:p>
            <a:endParaRPr lang="en-US" dirty="0"/>
          </a:p>
        </p:txBody>
      </p:sp>
      <p:sp>
        <p:nvSpPr>
          <p:cNvPr id="4" name="Slide Number Placeholder 3"/>
          <p:cNvSpPr>
            <a:spLocks noGrp="1"/>
          </p:cNvSpPr>
          <p:nvPr>
            <p:ph type="sldNum" sz="quarter" idx="10"/>
          </p:nvPr>
        </p:nvSpPr>
        <p:spPr/>
        <p:txBody>
          <a:bodyPr/>
          <a:lstStyle/>
          <a:p>
            <a:fld id="{EDE015BF-D1E3-954B-84D3-E4E6B9DFF8D8}" type="slidenum">
              <a:rPr lang="en-US" smtClean="0"/>
              <a:pPr/>
              <a:t>13</a:t>
            </a:fld>
            <a:endParaRPr lang="en-US"/>
          </a:p>
        </p:txBody>
      </p:sp>
    </p:spTree>
    <p:extLst>
      <p:ext uri="{BB962C8B-B14F-4D97-AF65-F5344CB8AC3E}">
        <p14:creationId xmlns:p14="http://schemas.microsoft.com/office/powerpoint/2010/main" val="9358301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642435"/>
            <a:ext cx="5608320" cy="3956735"/>
          </a:xfrm>
        </p:spPr>
        <p:txBody>
          <a:bodyPr/>
          <a:lstStyle/>
          <a:p>
            <a:endParaRPr lang="en-US" dirty="0"/>
          </a:p>
        </p:txBody>
      </p:sp>
      <p:sp>
        <p:nvSpPr>
          <p:cNvPr id="4" name="Slide Number Placeholder 3"/>
          <p:cNvSpPr>
            <a:spLocks noGrp="1"/>
          </p:cNvSpPr>
          <p:nvPr>
            <p:ph type="sldNum" sz="quarter" idx="10"/>
          </p:nvPr>
        </p:nvSpPr>
        <p:spPr/>
        <p:txBody>
          <a:bodyPr/>
          <a:lstStyle/>
          <a:p>
            <a:fld id="{EDE015BF-D1E3-954B-84D3-E4E6B9DFF8D8}" type="slidenum">
              <a:rPr lang="en-US" smtClean="0"/>
              <a:pPr/>
              <a:t>14</a:t>
            </a:fld>
            <a:endParaRPr lang="en-US"/>
          </a:p>
        </p:txBody>
      </p:sp>
    </p:spTree>
    <p:extLst>
      <p:ext uri="{BB962C8B-B14F-4D97-AF65-F5344CB8AC3E}">
        <p14:creationId xmlns:p14="http://schemas.microsoft.com/office/powerpoint/2010/main" val="32953556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642435"/>
            <a:ext cx="5608320" cy="3956735"/>
          </a:xfrm>
        </p:spPr>
        <p:txBody>
          <a:bodyPr/>
          <a:lstStyle/>
          <a:p>
            <a:r>
              <a:rPr lang="en-US" b="1" dirty="0"/>
              <a:t>Point out that these practices work together</a:t>
            </a:r>
            <a:r>
              <a:rPr lang="en-US" b="1" baseline="0" dirty="0"/>
              <a:t> in tandem</a:t>
            </a:r>
            <a:r>
              <a:rPr lang="en-US" baseline="0" dirty="0"/>
              <a:t>. They are reinforcing practices – system practices. Give examples that focus on the instructional core (common and shared understanding of high quality instruction)</a:t>
            </a:r>
          </a:p>
          <a:p>
            <a:endParaRPr lang="en-US" baseline="0" dirty="0"/>
          </a:p>
          <a:p>
            <a:r>
              <a:rPr lang="en-US" baseline="0" dirty="0"/>
              <a:t>That many schools have pieces of each or even have well developed practices in one, but not the others. That all three need to be in place, built upon a foundation of a safe, orderly and respectful environment.</a:t>
            </a:r>
          </a:p>
          <a:p>
            <a:pPr marL="174708" indent="-174708">
              <a:buFontTx/>
              <a:buChar char="-"/>
            </a:pPr>
            <a:r>
              <a:rPr lang="en-US" baseline="0" dirty="0"/>
              <a:t>Without the the foundation, success is not possible.</a:t>
            </a:r>
          </a:p>
          <a:p>
            <a:pPr marL="174708" indent="-174708">
              <a:buFontTx/>
              <a:buChar char="-"/>
            </a:pPr>
            <a:r>
              <a:rPr lang="en-US" baseline="0" dirty="0"/>
              <a:t>Finding the right leaders and teachers is crucial, to develop a collegial, collaborative and professional culture</a:t>
            </a:r>
          </a:p>
          <a:p>
            <a:pPr marL="174708" indent="-174708">
              <a:buFontTx/>
              <a:buChar char="-"/>
            </a:pPr>
            <a:r>
              <a:rPr lang="en-US" baseline="0" dirty="0"/>
              <a:t>Then, active use of teams, focus on instructional practice, mechanism in each can begin to be developed and refined.</a:t>
            </a:r>
          </a:p>
          <a:p>
            <a:pPr marL="174708" indent="-174708">
              <a:buFontTx/>
              <a:buChar char="-"/>
            </a:pPr>
            <a:r>
              <a:rPr lang="en-US" baseline="0" dirty="0"/>
              <a:t>Key distinction is the sophistication and precision of the use of these practices.</a:t>
            </a:r>
            <a:endParaRPr lang="en-US" dirty="0"/>
          </a:p>
        </p:txBody>
      </p:sp>
      <p:sp>
        <p:nvSpPr>
          <p:cNvPr id="4" name="Slide Number Placeholder 3"/>
          <p:cNvSpPr>
            <a:spLocks noGrp="1"/>
          </p:cNvSpPr>
          <p:nvPr>
            <p:ph type="sldNum" sz="quarter" idx="10"/>
          </p:nvPr>
        </p:nvSpPr>
        <p:spPr/>
        <p:txBody>
          <a:bodyPr/>
          <a:lstStyle/>
          <a:p>
            <a:fld id="{EDE015BF-D1E3-954B-84D3-E4E6B9DFF8D8}" type="slidenum">
              <a:rPr lang="en-US" smtClean="0"/>
              <a:pPr/>
              <a:t>15</a:t>
            </a:fld>
            <a:endParaRPr lang="en-US"/>
          </a:p>
        </p:txBody>
      </p:sp>
    </p:spTree>
    <p:extLst>
      <p:ext uri="{BB962C8B-B14F-4D97-AF65-F5344CB8AC3E}">
        <p14:creationId xmlns:p14="http://schemas.microsoft.com/office/powerpoint/2010/main" val="23900891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642435"/>
            <a:ext cx="5608320" cy="3956735"/>
          </a:xfrm>
        </p:spPr>
        <p:txBody>
          <a:bodyPr/>
          <a:lstStyle/>
          <a:p>
            <a:r>
              <a:rPr lang="en-US" dirty="0"/>
              <a:t>This starts</a:t>
            </a:r>
            <a:r>
              <a:rPr lang="en-US" baseline="0" dirty="0"/>
              <a:t> with having an instruction and improvement oriented leader – a transformational leader.</a:t>
            </a:r>
          </a:p>
          <a:p>
            <a:endParaRPr lang="en-US" baseline="0" dirty="0"/>
          </a:p>
          <a:p>
            <a:r>
              <a:rPr lang="en-US" baseline="0" dirty="0"/>
              <a:t>Significant amount of </a:t>
            </a:r>
            <a:r>
              <a:rPr lang="en-US" u="sng" baseline="0" dirty="0"/>
              <a:t>Teaming</a:t>
            </a:r>
            <a:r>
              <a:rPr lang="en-US" baseline="0" dirty="0"/>
              <a:t>, Sharing of Students (e.g., through tiered instruction), Sharing of Instructional strategies</a:t>
            </a:r>
            <a:endParaRPr lang="en-US" dirty="0"/>
          </a:p>
        </p:txBody>
      </p:sp>
      <p:sp>
        <p:nvSpPr>
          <p:cNvPr id="4" name="Slide Number Placeholder 3"/>
          <p:cNvSpPr>
            <a:spLocks noGrp="1"/>
          </p:cNvSpPr>
          <p:nvPr>
            <p:ph type="sldNum" sz="quarter" idx="10"/>
          </p:nvPr>
        </p:nvSpPr>
        <p:spPr/>
        <p:txBody>
          <a:bodyPr/>
          <a:lstStyle/>
          <a:p>
            <a:fld id="{EDE015BF-D1E3-954B-84D3-E4E6B9DFF8D8}" type="slidenum">
              <a:rPr lang="en-US" smtClean="0"/>
              <a:pPr/>
              <a:t>16</a:t>
            </a:fld>
            <a:endParaRPr lang="en-US"/>
          </a:p>
        </p:txBody>
      </p:sp>
    </p:spTree>
    <p:extLst>
      <p:ext uri="{BB962C8B-B14F-4D97-AF65-F5344CB8AC3E}">
        <p14:creationId xmlns:p14="http://schemas.microsoft.com/office/powerpoint/2010/main" val="23900891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642435"/>
            <a:ext cx="5608320" cy="3956735"/>
          </a:xfrm>
        </p:spPr>
        <p:txBody>
          <a:bodyPr/>
          <a:lstStyle/>
          <a:p>
            <a:pPr marL="174708" indent="-174708">
              <a:buFontTx/>
              <a:buChar char="-"/>
            </a:pPr>
            <a:r>
              <a:rPr lang="en-US" baseline="0" dirty="0"/>
              <a:t>There </a:t>
            </a:r>
            <a:r>
              <a:rPr lang="en-US" dirty="0"/>
              <a:t>must be </a:t>
            </a:r>
            <a:r>
              <a:rPr lang="en-US" baseline="0" dirty="0"/>
              <a:t>a clear and explicit understanding of high quality instruction and instructional interventions</a:t>
            </a:r>
          </a:p>
          <a:p>
            <a:pPr marL="174708" indent="-174708">
              <a:buFontTx/>
              <a:buChar char="-"/>
            </a:pPr>
            <a:r>
              <a:rPr lang="en-US" dirty="0"/>
              <a:t>Systems</a:t>
            </a:r>
            <a:r>
              <a:rPr lang="en-US" baseline="0" dirty="0"/>
              <a:t> are in place for teachers to frequently examine the effectiveness of their own instruction (e.g., teacher teams)</a:t>
            </a:r>
          </a:p>
          <a:p>
            <a:pPr marL="174708" indent="-174708">
              <a:buFontTx/>
              <a:buChar char="-"/>
            </a:pPr>
            <a:r>
              <a:rPr lang="en-US" baseline="0" dirty="0"/>
              <a:t>Systems are in place for administrators to regularly visit classrooms and observe instruction and student work</a:t>
            </a:r>
          </a:p>
          <a:p>
            <a:pPr marL="174708" indent="-174708">
              <a:buFontTx/>
              <a:buChar char="-"/>
            </a:pPr>
            <a:r>
              <a:rPr lang="en-US" baseline="0" dirty="0"/>
              <a:t>Administrators have the skill to provide precise and useful feedback</a:t>
            </a:r>
          </a:p>
          <a:p>
            <a:pPr marL="174708" indent="-174708">
              <a:buFontTx/>
              <a:buChar char="-"/>
            </a:pPr>
            <a:r>
              <a:rPr lang="en-US" baseline="0" dirty="0"/>
              <a:t>Teachers welcome and value feedback from administrators and from peers</a:t>
            </a:r>
          </a:p>
          <a:p>
            <a:pPr marL="174708" indent="-174708">
              <a:buFontTx/>
              <a:buChar char="-"/>
            </a:pPr>
            <a:endParaRPr lang="en-US" baseline="0" dirty="0"/>
          </a:p>
          <a:p>
            <a:pPr marL="174708" indent="-174708">
              <a:buFontTx/>
              <a:buChar char="-"/>
            </a:pPr>
            <a:r>
              <a:rPr lang="en-US" baseline="0" dirty="0"/>
              <a:t>This is a tiered system of support for TEACHERS – Coaching and other PD is targeted, immediate, and focused on improving instruction.</a:t>
            </a:r>
          </a:p>
          <a:p>
            <a:pPr marL="174708" indent="-174708">
              <a:buFontTx/>
              <a:buChar char="-"/>
            </a:pPr>
            <a:endParaRPr lang="en-US" dirty="0"/>
          </a:p>
        </p:txBody>
      </p:sp>
      <p:sp>
        <p:nvSpPr>
          <p:cNvPr id="4" name="Slide Number Placeholder 3"/>
          <p:cNvSpPr>
            <a:spLocks noGrp="1"/>
          </p:cNvSpPr>
          <p:nvPr>
            <p:ph type="sldNum" sz="quarter" idx="10"/>
          </p:nvPr>
        </p:nvSpPr>
        <p:spPr/>
        <p:txBody>
          <a:bodyPr/>
          <a:lstStyle/>
          <a:p>
            <a:fld id="{EDE015BF-D1E3-954B-84D3-E4E6B9DFF8D8}" type="slidenum">
              <a:rPr lang="en-US" smtClean="0"/>
              <a:pPr/>
              <a:t>17</a:t>
            </a:fld>
            <a:endParaRPr lang="en-US"/>
          </a:p>
        </p:txBody>
      </p:sp>
    </p:spTree>
    <p:extLst>
      <p:ext uri="{BB962C8B-B14F-4D97-AF65-F5344CB8AC3E}">
        <p14:creationId xmlns:p14="http://schemas.microsoft.com/office/powerpoint/2010/main" val="23900891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642435"/>
            <a:ext cx="5608320" cy="3956735"/>
          </a:xfrm>
        </p:spPr>
        <p:txBody>
          <a:bodyPr/>
          <a:lstStyle/>
          <a:p>
            <a:endParaRPr lang="en-US" dirty="0"/>
          </a:p>
        </p:txBody>
      </p:sp>
      <p:sp>
        <p:nvSpPr>
          <p:cNvPr id="4" name="Slide Number Placeholder 3"/>
          <p:cNvSpPr>
            <a:spLocks noGrp="1"/>
          </p:cNvSpPr>
          <p:nvPr>
            <p:ph type="sldNum" sz="quarter" idx="10"/>
          </p:nvPr>
        </p:nvSpPr>
        <p:spPr/>
        <p:txBody>
          <a:bodyPr/>
          <a:lstStyle/>
          <a:p>
            <a:fld id="{EDE015BF-D1E3-954B-84D3-E4E6B9DFF8D8}" type="slidenum">
              <a:rPr lang="en-US" smtClean="0"/>
              <a:pPr/>
              <a:t>18</a:t>
            </a:fld>
            <a:endParaRPr lang="en-US"/>
          </a:p>
        </p:txBody>
      </p:sp>
    </p:spTree>
    <p:extLst>
      <p:ext uri="{BB962C8B-B14F-4D97-AF65-F5344CB8AC3E}">
        <p14:creationId xmlns:p14="http://schemas.microsoft.com/office/powerpoint/2010/main" val="33336483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642435"/>
            <a:ext cx="5608320" cy="3956735"/>
          </a:xfrm>
        </p:spPr>
        <p:txBody>
          <a:bodyPr/>
          <a:lstStyle/>
          <a:p>
            <a:r>
              <a:rPr lang="en-US" dirty="0"/>
              <a:t>If your school was DESIGNED to do this…</a:t>
            </a:r>
          </a:p>
        </p:txBody>
      </p:sp>
      <p:sp>
        <p:nvSpPr>
          <p:cNvPr id="4" name="Slide Number Placeholder 3"/>
          <p:cNvSpPr>
            <a:spLocks noGrp="1"/>
          </p:cNvSpPr>
          <p:nvPr>
            <p:ph type="sldNum" sz="quarter" idx="10"/>
          </p:nvPr>
        </p:nvSpPr>
        <p:spPr/>
        <p:txBody>
          <a:bodyPr/>
          <a:lstStyle/>
          <a:p>
            <a:fld id="{EDE015BF-D1E3-954B-84D3-E4E6B9DFF8D8}" type="slidenum">
              <a:rPr lang="en-US" smtClean="0"/>
              <a:pPr/>
              <a:t>19</a:t>
            </a:fld>
            <a:endParaRPr lang="en-US"/>
          </a:p>
        </p:txBody>
      </p:sp>
    </p:spTree>
    <p:extLst>
      <p:ext uri="{BB962C8B-B14F-4D97-AF65-F5344CB8AC3E}">
        <p14:creationId xmlns:p14="http://schemas.microsoft.com/office/powerpoint/2010/main" val="23900891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642435"/>
            <a:ext cx="5608320" cy="3956735"/>
          </a:xfrm>
        </p:spPr>
        <p:txBody>
          <a:bodyPr/>
          <a:lstStyle/>
          <a:p>
            <a:endParaRPr lang="en-US" dirty="0"/>
          </a:p>
        </p:txBody>
      </p:sp>
      <p:sp>
        <p:nvSpPr>
          <p:cNvPr id="4" name="Slide Number Placeholder 3"/>
          <p:cNvSpPr>
            <a:spLocks noGrp="1"/>
          </p:cNvSpPr>
          <p:nvPr>
            <p:ph type="sldNum" sz="quarter" idx="10"/>
          </p:nvPr>
        </p:nvSpPr>
        <p:spPr/>
        <p:txBody>
          <a:bodyPr/>
          <a:lstStyle/>
          <a:p>
            <a:fld id="{EDE015BF-D1E3-954B-84D3-E4E6B9DFF8D8}" type="slidenum">
              <a:rPr lang="en-US" smtClean="0"/>
              <a:pPr/>
              <a:t>20</a:t>
            </a:fld>
            <a:endParaRPr lang="en-US"/>
          </a:p>
        </p:txBody>
      </p:sp>
    </p:spTree>
    <p:extLst>
      <p:ext uri="{BB962C8B-B14F-4D97-AF65-F5344CB8AC3E}">
        <p14:creationId xmlns:p14="http://schemas.microsoft.com/office/powerpoint/2010/main" val="34356974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642435"/>
            <a:ext cx="5608320" cy="3956735"/>
          </a:xfrm>
        </p:spPr>
        <p:txBody>
          <a:bodyPr/>
          <a:lstStyle/>
          <a:p>
            <a:endParaRPr lang="en-US" dirty="0"/>
          </a:p>
        </p:txBody>
      </p:sp>
      <p:sp>
        <p:nvSpPr>
          <p:cNvPr id="4" name="Slide Number Placeholder 3"/>
          <p:cNvSpPr>
            <a:spLocks noGrp="1"/>
          </p:cNvSpPr>
          <p:nvPr>
            <p:ph type="sldNum" sz="quarter" idx="10"/>
          </p:nvPr>
        </p:nvSpPr>
        <p:spPr/>
        <p:txBody>
          <a:bodyPr/>
          <a:lstStyle/>
          <a:p>
            <a:fld id="{EDE015BF-D1E3-954B-84D3-E4E6B9DFF8D8}" type="slidenum">
              <a:rPr lang="en-US" smtClean="0"/>
              <a:pPr/>
              <a:t>21</a:t>
            </a:fld>
            <a:endParaRPr lang="en-US"/>
          </a:p>
        </p:txBody>
      </p:sp>
    </p:spTree>
    <p:extLst>
      <p:ext uri="{BB962C8B-B14F-4D97-AF65-F5344CB8AC3E}">
        <p14:creationId xmlns:p14="http://schemas.microsoft.com/office/powerpoint/2010/main" val="6458006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642435"/>
            <a:ext cx="5608320" cy="3956735"/>
          </a:xfrm>
        </p:spPr>
        <p:txBody>
          <a:bodyPr/>
          <a:lstStyle/>
          <a:p>
            <a:endParaRPr lang="en-US" dirty="0"/>
          </a:p>
        </p:txBody>
      </p:sp>
      <p:sp>
        <p:nvSpPr>
          <p:cNvPr id="4" name="Slide Number Placeholder 3"/>
          <p:cNvSpPr>
            <a:spLocks noGrp="1"/>
          </p:cNvSpPr>
          <p:nvPr>
            <p:ph type="sldNum" sz="quarter" idx="10"/>
          </p:nvPr>
        </p:nvSpPr>
        <p:spPr/>
        <p:txBody>
          <a:bodyPr/>
          <a:lstStyle/>
          <a:p>
            <a:fld id="{EDE015BF-D1E3-954B-84D3-E4E6B9DFF8D8}" type="slidenum">
              <a:rPr lang="en-US" smtClean="0"/>
              <a:pPr/>
              <a:t>22</a:t>
            </a:fld>
            <a:endParaRPr lang="en-US"/>
          </a:p>
        </p:txBody>
      </p:sp>
    </p:spTree>
    <p:extLst>
      <p:ext uri="{BB962C8B-B14F-4D97-AF65-F5344CB8AC3E}">
        <p14:creationId xmlns:p14="http://schemas.microsoft.com/office/powerpoint/2010/main" val="34680740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C80E3F9-B7B2-FD48-831A-114AFB4096B1}" type="datetimeFigureOut">
              <a:rPr lang="en-US" smtClean="0"/>
              <a:pPr/>
              <a:t>6/6/2021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BAC085-0493-3141-ABDF-C133A2BDE534}" type="slidenum">
              <a:rPr lang="en-US" smtClean="0"/>
              <a:pPr/>
              <a:t>‹#›</a:t>
            </a:fld>
            <a:endParaRPr lang="en-US"/>
          </a:p>
        </p:txBody>
      </p:sp>
    </p:spTree>
    <p:extLst>
      <p:ext uri="{BB962C8B-B14F-4D97-AF65-F5344CB8AC3E}">
        <p14:creationId xmlns:p14="http://schemas.microsoft.com/office/powerpoint/2010/main" val="231403432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C80E3F9-B7B2-FD48-831A-114AFB4096B1}" type="datetimeFigureOut">
              <a:rPr lang="en-US" smtClean="0"/>
              <a:pPr/>
              <a:t>6/6/2021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BAC085-0493-3141-ABDF-C133A2BDE534}" type="slidenum">
              <a:rPr lang="en-US" smtClean="0"/>
              <a:pPr/>
              <a:t>‹#›</a:t>
            </a:fld>
            <a:endParaRPr lang="en-US"/>
          </a:p>
        </p:txBody>
      </p:sp>
    </p:spTree>
    <p:extLst>
      <p:ext uri="{BB962C8B-B14F-4D97-AF65-F5344CB8AC3E}">
        <p14:creationId xmlns:p14="http://schemas.microsoft.com/office/powerpoint/2010/main" val="186637165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C80E3F9-B7B2-FD48-831A-114AFB4096B1}" type="datetimeFigureOut">
              <a:rPr lang="en-US" smtClean="0"/>
              <a:pPr/>
              <a:t>6/6/2021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BAC085-0493-3141-ABDF-C133A2BDE534}" type="slidenum">
              <a:rPr lang="en-US" smtClean="0"/>
              <a:pPr/>
              <a:t>‹#›</a:t>
            </a:fld>
            <a:endParaRPr lang="en-US"/>
          </a:p>
        </p:txBody>
      </p:sp>
    </p:spTree>
    <p:extLst>
      <p:ext uri="{BB962C8B-B14F-4D97-AF65-F5344CB8AC3E}">
        <p14:creationId xmlns:p14="http://schemas.microsoft.com/office/powerpoint/2010/main" val="135664075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C80E3F9-B7B2-FD48-831A-114AFB4096B1}" type="datetimeFigureOut">
              <a:rPr lang="en-US" smtClean="0"/>
              <a:pPr/>
              <a:t>6/6/2021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BAC085-0493-3141-ABDF-C133A2BDE534}" type="slidenum">
              <a:rPr lang="en-US" smtClean="0"/>
              <a:pPr/>
              <a:t>‹#›</a:t>
            </a:fld>
            <a:endParaRPr lang="en-US"/>
          </a:p>
        </p:txBody>
      </p:sp>
    </p:spTree>
    <p:extLst>
      <p:ext uri="{BB962C8B-B14F-4D97-AF65-F5344CB8AC3E}">
        <p14:creationId xmlns:p14="http://schemas.microsoft.com/office/powerpoint/2010/main" val="4450258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C80E3F9-B7B2-FD48-831A-114AFB4096B1}" type="datetimeFigureOut">
              <a:rPr lang="en-US" smtClean="0"/>
              <a:pPr/>
              <a:t>6/6/2021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7BAC085-0493-3141-ABDF-C133A2BDE534}" type="slidenum">
              <a:rPr lang="en-US" smtClean="0"/>
              <a:pPr/>
              <a:t>‹#›</a:t>
            </a:fld>
            <a:endParaRPr lang="en-US"/>
          </a:p>
        </p:txBody>
      </p:sp>
    </p:spTree>
    <p:extLst>
      <p:ext uri="{BB962C8B-B14F-4D97-AF65-F5344CB8AC3E}">
        <p14:creationId xmlns:p14="http://schemas.microsoft.com/office/powerpoint/2010/main" val="98396209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C80E3F9-B7B2-FD48-831A-114AFB4096B1}" type="datetimeFigureOut">
              <a:rPr lang="en-US" smtClean="0"/>
              <a:pPr/>
              <a:t>6/6/2021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7BAC085-0493-3141-ABDF-C133A2BDE534}" type="slidenum">
              <a:rPr lang="en-US" smtClean="0"/>
              <a:pPr/>
              <a:t>‹#›</a:t>
            </a:fld>
            <a:endParaRPr lang="en-US"/>
          </a:p>
        </p:txBody>
      </p:sp>
    </p:spTree>
    <p:extLst>
      <p:ext uri="{BB962C8B-B14F-4D97-AF65-F5344CB8AC3E}">
        <p14:creationId xmlns:p14="http://schemas.microsoft.com/office/powerpoint/2010/main" val="360070216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0E3F9-B7B2-FD48-831A-114AFB4096B1}" type="datetimeFigureOut">
              <a:rPr lang="en-US" smtClean="0"/>
              <a:pPr/>
              <a:t>6/6/2021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7BAC085-0493-3141-ABDF-C133A2BDE534}" type="slidenum">
              <a:rPr lang="en-US" smtClean="0"/>
              <a:pPr/>
              <a:t>‹#›</a:t>
            </a:fld>
            <a:endParaRPr lang="en-US"/>
          </a:p>
        </p:txBody>
      </p:sp>
    </p:spTree>
    <p:extLst>
      <p:ext uri="{BB962C8B-B14F-4D97-AF65-F5344CB8AC3E}">
        <p14:creationId xmlns:p14="http://schemas.microsoft.com/office/powerpoint/2010/main" val="427657164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C80E3F9-B7B2-FD48-831A-114AFB4096B1}" type="datetimeFigureOut">
              <a:rPr lang="en-US" smtClean="0"/>
              <a:pPr/>
              <a:t>6/6/2021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BAC085-0493-3141-ABDF-C133A2BDE534}" type="slidenum">
              <a:rPr lang="en-US" smtClean="0"/>
              <a:pPr/>
              <a:t>‹#›</a:t>
            </a:fld>
            <a:endParaRPr lang="en-US"/>
          </a:p>
        </p:txBody>
      </p:sp>
    </p:spTree>
    <p:extLst>
      <p:ext uri="{BB962C8B-B14F-4D97-AF65-F5344CB8AC3E}">
        <p14:creationId xmlns:p14="http://schemas.microsoft.com/office/powerpoint/2010/main" val="46918476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C80E3F9-B7B2-FD48-831A-114AFB4096B1}" type="datetimeFigureOut">
              <a:rPr lang="en-US" smtClean="0"/>
              <a:pPr/>
              <a:t>6/6/2021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BAC085-0493-3141-ABDF-C133A2BDE534}" type="slidenum">
              <a:rPr lang="en-US" smtClean="0"/>
              <a:pPr/>
              <a:t>‹#›</a:t>
            </a:fld>
            <a:endParaRPr lang="en-US"/>
          </a:p>
        </p:txBody>
      </p:sp>
    </p:spTree>
    <p:extLst>
      <p:ext uri="{BB962C8B-B14F-4D97-AF65-F5344CB8AC3E}">
        <p14:creationId xmlns:p14="http://schemas.microsoft.com/office/powerpoint/2010/main" val="387256993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C80E3F9-B7B2-FD48-831A-114AFB4096B1}" type="datetimeFigureOut">
              <a:rPr lang="en-US" smtClean="0"/>
              <a:pPr/>
              <a:t>6/6/2021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BAC085-0493-3141-ABDF-C133A2BDE534}" type="slidenum">
              <a:rPr lang="en-US" smtClean="0"/>
              <a:pPr/>
              <a:t>‹#›</a:t>
            </a:fld>
            <a:endParaRPr lang="en-US"/>
          </a:p>
        </p:txBody>
      </p:sp>
    </p:spTree>
    <p:extLst>
      <p:ext uri="{BB962C8B-B14F-4D97-AF65-F5344CB8AC3E}">
        <p14:creationId xmlns:p14="http://schemas.microsoft.com/office/powerpoint/2010/main" val="109808139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C80E3F9-B7B2-FD48-831A-114AFB4096B1}" type="datetimeFigureOut">
              <a:rPr lang="en-US" smtClean="0"/>
              <a:pPr/>
              <a:t>6/6/2021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BAC085-0493-3141-ABDF-C133A2BDE534}" type="slidenum">
              <a:rPr lang="en-US" smtClean="0"/>
              <a:pPr/>
              <a:t>‹#›</a:t>
            </a:fld>
            <a:endParaRPr lang="en-US"/>
          </a:p>
        </p:txBody>
      </p:sp>
    </p:spTree>
    <p:extLst>
      <p:ext uri="{BB962C8B-B14F-4D97-AF65-F5344CB8AC3E}">
        <p14:creationId xmlns:p14="http://schemas.microsoft.com/office/powerpoint/2010/main" val="70209213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제목 및 내용">
    <p:spTree>
      <p:nvGrpSpPr>
        <p:cNvPr id="1" name=""/>
        <p:cNvGrpSpPr/>
        <p:nvPr/>
      </p:nvGrpSpPr>
      <p:grpSpPr>
        <a:xfrm>
          <a:off x="0" y="0"/>
          <a:ext cx="0" cy="0"/>
          <a:chOff x="0" y="0"/>
          <a:chExt cx="0" cy="0"/>
        </a:xfrm>
      </p:grpSpPr>
      <p:sp>
        <p:nvSpPr>
          <p:cNvPr id="8" name="평행 사변형 7"/>
          <p:cNvSpPr/>
          <p:nvPr/>
        </p:nvSpPr>
        <p:spPr>
          <a:xfrm>
            <a:off x="-180528" y="0"/>
            <a:ext cx="9289032" cy="672360"/>
          </a:xfrm>
          <a:prstGeom prst="parallelogram">
            <a:avLst>
              <a:gd name="adj" fmla="val 7910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0">
              <a:solidFill>
                <a:prstClr val="white"/>
              </a:solidFill>
              <a:latin typeface="Arial" pitchFamily="34" charset="0"/>
              <a:cs typeface="Arial" pitchFamily="34" charset="0"/>
            </a:endParaRPr>
          </a:p>
        </p:txBody>
      </p:sp>
      <p:sp>
        <p:nvSpPr>
          <p:cNvPr id="9" name="평행 사변형 8"/>
          <p:cNvSpPr/>
          <p:nvPr/>
        </p:nvSpPr>
        <p:spPr>
          <a:xfrm>
            <a:off x="-540568" y="0"/>
            <a:ext cx="8568952" cy="672360"/>
          </a:xfrm>
          <a:prstGeom prst="parallelogram">
            <a:avLst>
              <a:gd name="adj" fmla="val 79101"/>
            </a:avLst>
          </a:prstGeom>
          <a:solidFill>
            <a:srgbClr val="278D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0">
              <a:solidFill>
                <a:prstClr val="white"/>
              </a:solidFill>
              <a:latin typeface="Arial" pitchFamily="34" charset="0"/>
              <a:cs typeface="Arial" pitchFamily="34" charset="0"/>
            </a:endParaRPr>
          </a:p>
        </p:txBody>
      </p:sp>
      <p:sp>
        <p:nvSpPr>
          <p:cNvPr id="10" name="평행 사변형 9"/>
          <p:cNvSpPr/>
          <p:nvPr/>
        </p:nvSpPr>
        <p:spPr>
          <a:xfrm>
            <a:off x="-532184" y="0"/>
            <a:ext cx="1359768" cy="672360"/>
          </a:xfrm>
          <a:prstGeom prst="parallelogram">
            <a:avLst>
              <a:gd name="adj" fmla="val 7910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0">
              <a:solidFill>
                <a:prstClr val="white"/>
              </a:solidFill>
              <a:latin typeface="Arial" pitchFamily="34" charset="0"/>
              <a:cs typeface="Arial" pitchFamily="34" charset="0"/>
            </a:endParaRPr>
          </a:p>
        </p:txBody>
      </p:sp>
      <p:sp>
        <p:nvSpPr>
          <p:cNvPr id="28" name="내용 개체 틀 27"/>
          <p:cNvSpPr>
            <a:spLocks noGrp="1"/>
          </p:cNvSpPr>
          <p:nvPr>
            <p:ph sz="quarter" idx="16"/>
          </p:nvPr>
        </p:nvSpPr>
        <p:spPr>
          <a:xfrm>
            <a:off x="468315" y="1125537"/>
            <a:ext cx="8135937" cy="5327651"/>
          </a:xfrm>
        </p:spPr>
        <p:txBody>
          <a:bodyPr/>
          <a:lstStyle>
            <a:lvl1pPr>
              <a:defRPr>
                <a:solidFill>
                  <a:srgbClr val="278D99"/>
                </a:solidFill>
                <a:latin typeface="Arial" pitchFamily="34" charset="0"/>
                <a:cs typeface="Arial" pitchFamily="34" charset="0"/>
              </a:defRPr>
            </a:lvl1pPr>
            <a:lvl2pPr>
              <a:defRPr>
                <a:solidFill>
                  <a:srgbClr val="278D99"/>
                </a:solidFill>
                <a:latin typeface="Arial" pitchFamily="34" charset="0"/>
                <a:cs typeface="Arial" pitchFamily="34" charset="0"/>
              </a:defRPr>
            </a:lvl2pPr>
            <a:lvl3pPr>
              <a:defRPr>
                <a:solidFill>
                  <a:srgbClr val="278D99"/>
                </a:solidFill>
                <a:latin typeface="Arial" pitchFamily="34" charset="0"/>
                <a:cs typeface="Arial" pitchFamily="34" charset="0"/>
              </a:defRPr>
            </a:lvl3pPr>
            <a:lvl4pPr>
              <a:defRPr>
                <a:solidFill>
                  <a:srgbClr val="278D99"/>
                </a:solidFill>
                <a:latin typeface="Arial" pitchFamily="34" charset="0"/>
                <a:cs typeface="Arial" pitchFamily="34" charset="0"/>
              </a:defRPr>
            </a:lvl4pPr>
            <a:lvl5pPr>
              <a:defRPr>
                <a:solidFill>
                  <a:srgbClr val="278D99"/>
                </a:solidFill>
                <a:latin typeface="Arial" pitchFamily="34" charset="0"/>
                <a:cs typeface="Arial" pitchFamily="34" charset="0"/>
              </a:defRPr>
            </a:lvl5p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30" name="슬라이드 번호 개체 틀 29"/>
          <p:cNvSpPr>
            <a:spLocks noGrp="1"/>
          </p:cNvSpPr>
          <p:nvPr>
            <p:ph type="sldNum" sz="quarter" idx="18"/>
          </p:nvPr>
        </p:nvSpPr>
        <p:spPr>
          <a:xfrm>
            <a:off x="0" y="188640"/>
            <a:ext cx="683568" cy="365125"/>
          </a:xfrm>
          <a:prstGeom prst="rect">
            <a:avLst/>
          </a:prstGeom>
        </p:spPr>
        <p:txBody>
          <a:bodyPr/>
          <a:lstStyle>
            <a:lvl1pPr>
              <a:defRPr b="1">
                <a:solidFill>
                  <a:srgbClr val="278D99"/>
                </a:solidFill>
                <a:latin typeface="Arial" pitchFamily="34" charset="0"/>
                <a:cs typeface="Arial" pitchFamily="34" charset="0"/>
              </a:defRPr>
            </a:lvl1pPr>
          </a:lstStyle>
          <a:p>
            <a:fld id="{B8364164-D7C2-4011-A351-B5EC1CE463BF}" type="slidenum">
              <a:rPr lang="ko-KR" altLang="en-US" smtClean="0"/>
              <a:pPr/>
              <a:t>‹#›</a:t>
            </a:fld>
            <a:endParaRPr lang="ko-KR" altLang="en-US" dirty="0"/>
          </a:p>
        </p:txBody>
      </p:sp>
      <p:sp>
        <p:nvSpPr>
          <p:cNvPr id="32" name="제목 31"/>
          <p:cNvSpPr>
            <a:spLocks noGrp="1"/>
          </p:cNvSpPr>
          <p:nvPr>
            <p:ph type="title"/>
          </p:nvPr>
        </p:nvSpPr>
        <p:spPr>
          <a:xfrm>
            <a:off x="827584" y="0"/>
            <a:ext cx="6552728" cy="620688"/>
          </a:xfrm>
        </p:spPr>
        <p:txBody>
          <a:bodyPr>
            <a:noAutofit/>
          </a:bodyPr>
          <a:lstStyle>
            <a:lvl1pPr algn="l" latinLnBrk="0">
              <a:defRPr sz="2100" b="1">
                <a:solidFill>
                  <a:schemeClr val="bg1"/>
                </a:solidFill>
              </a:defRPr>
            </a:lvl1pPr>
          </a:lstStyle>
          <a:p>
            <a:r>
              <a:rPr lang="ko-KR" altLang="en-US" dirty="0"/>
              <a:t>마스터 제목 스타일 편집</a:t>
            </a:r>
          </a:p>
        </p:txBody>
      </p:sp>
    </p:spTree>
    <p:extLst>
      <p:ext uri="{BB962C8B-B14F-4D97-AF65-F5344CB8AC3E}">
        <p14:creationId xmlns:p14="http://schemas.microsoft.com/office/powerpoint/2010/main" val="27906304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80E3F9-B7B2-FD48-831A-114AFB4096B1}" type="datetimeFigureOut">
              <a:rPr lang="en-US" smtClean="0"/>
              <a:pPr/>
              <a:t>6/6/2021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BAC085-0493-3141-ABDF-C133A2BDE534}" type="slidenum">
              <a:rPr lang="en-US" smtClean="0"/>
              <a:pPr/>
              <a:t>‹#›</a:t>
            </a:fld>
            <a:endParaRPr lang="en-US"/>
          </a:p>
        </p:txBody>
      </p:sp>
    </p:spTree>
    <p:extLst>
      <p:ext uri="{BB962C8B-B14F-4D97-AF65-F5344CB8AC3E}">
        <p14:creationId xmlns:p14="http://schemas.microsoft.com/office/powerpoint/2010/main" val="356984721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emf"/><Relationship Id="rId4" Type="http://schemas.openxmlformats.org/officeDocument/2006/relationships/package" Target="../embeddings/Microsoft_Word_Document.docx"/></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s://tinyurl.com/jzabaj5t" TargetMode="Externa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2.xml"/><Relationship Id="rId1" Type="http://schemas.openxmlformats.org/officeDocument/2006/relationships/tags" Target="../tags/tag1.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2.xml"/><Relationship Id="rId1" Type="http://schemas.openxmlformats.org/officeDocument/2006/relationships/tags" Target="../tags/tag2.xml"/><Relationship Id="rId5" Type="http://schemas.openxmlformats.org/officeDocument/2006/relationships/image" Target="../media/image5.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chart" Target="../charts/chart1.xml"/><Relationship Id="rId4" Type="http://schemas.openxmlformats.org/officeDocument/2006/relationships/image" Target="../media/image7.jpe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chart" Target="../charts/char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https://tinyurl.com/jzabaj5t"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s://tinyurl.com/jzabaj5t"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hyperlink" Target="https://tinyurl.com/jzabaj5t"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INSTLL_Header_(Institute_whit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9687" y="6031285"/>
            <a:ext cx="3645993" cy="546899"/>
          </a:xfrm>
          <a:prstGeom prst="rect">
            <a:avLst/>
          </a:prstGeom>
        </p:spPr>
      </p:pic>
      <p:sp>
        <p:nvSpPr>
          <p:cNvPr id="3" name="Rectangle 2"/>
          <p:cNvSpPr/>
          <p:nvPr/>
        </p:nvSpPr>
        <p:spPr>
          <a:xfrm>
            <a:off x="734787" y="714011"/>
            <a:ext cx="8064082" cy="1200329"/>
          </a:xfrm>
          <a:prstGeom prst="rect">
            <a:avLst/>
          </a:prstGeom>
        </p:spPr>
        <p:txBody>
          <a:bodyPr wrap="square">
            <a:spAutoFit/>
          </a:bodyPr>
          <a:lstStyle/>
          <a:p>
            <a:pPr algn="r"/>
            <a:r>
              <a:rPr lang="en-US" sz="3600" b="1" dirty="0">
                <a:solidFill>
                  <a:srgbClr val="800000"/>
                </a:solidFill>
              </a:rPr>
              <a:t>Accelerated and Sustainable Improvement</a:t>
            </a:r>
          </a:p>
        </p:txBody>
      </p:sp>
      <p:graphicFrame>
        <p:nvGraphicFramePr>
          <p:cNvPr id="6" name="Object 5"/>
          <p:cNvGraphicFramePr>
            <a:graphicFrameLocks noChangeAspect="1"/>
          </p:cNvGraphicFramePr>
          <p:nvPr>
            <p:extLst>
              <p:ext uri="{D42A27DB-BD31-4B8C-83A1-F6EECF244321}">
                <p14:modId xmlns:p14="http://schemas.microsoft.com/office/powerpoint/2010/main" val="3825021958"/>
              </p:ext>
            </p:extLst>
          </p:nvPr>
        </p:nvGraphicFramePr>
        <p:xfrm>
          <a:off x="166688" y="1866900"/>
          <a:ext cx="8732837" cy="1712913"/>
        </p:xfrm>
        <a:graphic>
          <a:graphicData uri="http://schemas.openxmlformats.org/presentationml/2006/ole">
            <mc:AlternateContent xmlns:mc="http://schemas.openxmlformats.org/markup-compatibility/2006">
              <mc:Choice xmlns:v="urn:schemas-microsoft-com:vml" Requires="v">
                <p:oleObj name="Document" r:id="rId4" imgW="6479135" imgH="1270127" progId="Word.Document.12">
                  <p:embed/>
                </p:oleObj>
              </mc:Choice>
              <mc:Fallback>
                <p:oleObj name="Document" r:id="rId4" imgW="6479135" imgH="1270127" progId="Word.Document.12">
                  <p:embed/>
                  <p:pic>
                    <p:nvPicPr>
                      <p:cNvPr id="0" name="Picture 125"/>
                      <p:cNvPicPr>
                        <a:picLocks noChangeAspect="1" noChangeArrowheads="1"/>
                      </p:cNvPicPr>
                      <p:nvPr/>
                    </p:nvPicPr>
                    <p:blipFill>
                      <a:blip r:embed="rId5"/>
                      <a:srcRect/>
                      <a:stretch>
                        <a:fillRect/>
                      </a:stretch>
                    </p:blipFill>
                    <p:spPr bwMode="auto">
                      <a:xfrm>
                        <a:off x="166688" y="1866900"/>
                        <a:ext cx="8732837" cy="1712913"/>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sp>
        <p:nvSpPr>
          <p:cNvPr id="7" name="Rectangle 6"/>
          <p:cNvSpPr/>
          <p:nvPr/>
        </p:nvSpPr>
        <p:spPr>
          <a:xfrm>
            <a:off x="6209731" y="3592676"/>
            <a:ext cx="2115403" cy="923330"/>
          </a:xfrm>
          <a:prstGeom prst="rect">
            <a:avLst/>
          </a:prstGeom>
        </p:spPr>
        <p:txBody>
          <a:bodyPr wrap="square">
            <a:spAutoFit/>
          </a:bodyPr>
          <a:lstStyle/>
          <a:p>
            <a:r>
              <a:rPr lang="en-US" b="1" dirty="0"/>
              <a:t>Brett Lane, INSTLL</a:t>
            </a:r>
          </a:p>
          <a:p>
            <a:endParaRPr lang="en-US" b="1" dirty="0"/>
          </a:p>
          <a:p>
            <a:r>
              <a:rPr lang="en-US" b="1" dirty="0"/>
              <a:t>June 7, 2021</a:t>
            </a:r>
            <a:endParaRPr lang="en-US" dirty="0"/>
          </a:p>
        </p:txBody>
      </p:sp>
    </p:spTree>
    <p:extLst>
      <p:ext uri="{BB962C8B-B14F-4D97-AF65-F5344CB8AC3E}">
        <p14:creationId xmlns:p14="http://schemas.microsoft.com/office/powerpoint/2010/main" val="287808163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6253786"/>
            <a:ext cx="9144000" cy="604214"/>
          </a:xfrm>
          <a:prstGeom prst="rect">
            <a:avLst/>
          </a:prstGeom>
          <a:solidFill>
            <a:schemeClr val="accent1">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descr="INSTLL_Graphicv2.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50996" y="6126163"/>
            <a:ext cx="1550297" cy="775149"/>
          </a:xfrm>
          <a:prstGeom prst="rect">
            <a:avLst/>
          </a:prstGeom>
        </p:spPr>
      </p:pic>
      <p:sp>
        <p:nvSpPr>
          <p:cNvPr id="16" name="TextBox 15"/>
          <p:cNvSpPr txBox="1"/>
          <p:nvPr/>
        </p:nvSpPr>
        <p:spPr>
          <a:xfrm>
            <a:off x="368967" y="1122380"/>
            <a:ext cx="8406063" cy="473975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3200" b="1" dirty="0"/>
              <a:t>Session Purpose</a:t>
            </a:r>
          </a:p>
          <a:p>
            <a:pPr>
              <a:spcBef>
                <a:spcPts val="600"/>
              </a:spcBef>
            </a:pPr>
            <a:r>
              <a:rPr lang="en-US" sz="2400" dirty="0"/>
              <a:t>Our goal today is to introduce a Framework and explore key Practices for accelerating schoolwide improvement efforts…and to gather your input and thinking about how to improve. </a:t>
            </a:r>
          </a:p>
          <a:p>
            <a:pPr>
              <a:spcBef>
                <a:spcPts val="1200"/>
              </a:spcBef>
              <a:spcAft>
                <a:spcPts val="1200"/>
              </a:spcAft>
            </a:pPr>
            <a:r>
              <a:rPr lang="en-US" sz="2400" dirty="0"/>
              <a:t>We aim to engage you in thinking about and offering ideas regarding:</a:t>
            </a:r>
          </a:p>
          <a:p>
            <a:pPr marL="914400" lvl="1" indent="-457200">
              <a:spcAft>
                <a:spcPts val="600"/>
              </a:spcAft>
              <a:buFont typeface="Arial" panose="020B0604020202020204" pitchFamily="34" charset="0"/>
              <a:buChar char="•"/>
            </a:pPr>
            <a:r>
              <a:rPr lang="en-US" sz="2400" i="1" dirty="0"/>
              <a:t>How can City View leverage existing teaming structures and practices?</a:t>
            </a:r>
          </a:p>
          <a:p>
            <a:pPr marL="914400" lvl="1" indent="-457200">
              <a:buFont typeface="Arial" panose="020B0604020202020204" pitchFamily="34" charset="0"/>
              <a:buChar char="•"/>
            </a:pPr>
            <a:r>
              <a:rPr lang="en-US" sz="2400" i="1" dirty="0"/>
              <a:t>What do we (as a school) need to improve or change to accelerate improvement?</a:t>
            </a:r>
          </a:p>
          <a:p>
            <a:pPr lvl="1"/>
            <a:endParaRPr lang="en-US" sz="2400" i="1" dirty="0"/>
          </a:p>
        </p:txBody>
      </p:sp>
      <p:sp>
        <p:nvSpPr>
          <p:cNvPr id="19" name="Rectangle 18"/>
          <p:cNvSpPr/>
          <p:nvPr/>
        </p:nvSpPr>
        <p:spPr>
          <a:xfrm>
            <a:off x="0" y="1"/>
            <a:ext cx="9144000" cy="871302"/>
          </a:xfrm>
          <a:prstGeom prst="rect">
            <a:avLst/>
          </a:prstGeom>
          <a:solidFill>
            <a:schemeClr val="tx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TextBox 19"/>
          <p:cNvSpPr txBox="1"/>
          <p:nvPr/>
        </p:nvSpPr>
        <p:spPr>
          <a:xfrm>
            <a:off x="866778" y="128654"/>
            <a:ext cx="7639737" cy="584776"/>
          </a:xfrm>
          <a:prstGeom prst="rect">
            <a:avLst/>
          </a:prstGeom>
          <a:noFill/>
        </p:spPr>
        <p:txBody>
          <a:bodyPr wrap="square" rtlCol="0">
            <a:spAutoFit/>
          </a:bodyPr>
          <a:lstStyle/>
          <a:p>
            <a:pPr algn="ctr"/>
            <a:r>
              <a:rPr lang="en-US" sz="3200" dirty="0">
                <a:solidFill>
                  <a:schemeClr val="bg1"/>
                </a:solidFill>
                <a:latin typeface="Palatino"/>
                <a:cs typeface="Palatino"/>
              </a:rPr>
              <a:t>Today’s Goals</a:t>
            </a:r>
          </a:p>
        </p:txBody>
      </p:sp>
      <p:sp>
        <p:nvSpPr>
          <p:cNvPr id="8" name="TextBox 7">
            <a:extLst>
              <a:ext uri="{FF2B5EF4-FFF2-40B4-BE49-F238E27FC236}">
                <a16:creationId xmlns:a16="http://schemas.microsoft.com/office/drawing/2014/main" id="{1607E95E-A159-BC4B-95A2-9D321FB4E09F}"/>
              </a:ext>
            </a:extLst>
          </p:cNvPr>
          <p:cNvSpPr txBox="1"/>
          <p:nvPr/>
        </p:nvSpPr>
        <p:spPr>
          <a:xfrm>
            <a:off x="2192755" y="6282904"/>
            <a:ext cx="4758489" cy="461665"/>
          </a:xfrm>
          <a:prstGeom prst="rect">
            <a:avLst/>
          </a:prstGeom>
          <a:noFill/>
        </p:spPr>
        <p:txBody>
          <a:bodyPr wrap="square" rtlCol="0">
            <a:spAutoFit/>
          </a:bodyPr>
          <a:lstStyle/>
          <a:p>
            <a:pPr algn="ctr"/>
            <a:r>
              <a:rPr lang="en-US" sz="1200" b="1" dirty="0">
                <a:solidFill>
                  <a:schemeClr val="tx2">
                    <a:lumMod val="75000"/>
                  </a:schemeClr>
                </a:solidFill>
                <a:latin typeface="Palatino"/>
                <a:cs typeface="Palatino"/>
              </a:rPr>
              <a:t>Worcester Public Schools: Sustainable Improvement </a:t>
            </a:r>
          </a:p>
          <a:p>
            <a:pPr algn="ctr"/>
            <a:r>
              <a:rPr lang="en-US" sz="1200" b="1" dirty="0">
                <a:solidFill>
                  <a:schemeClr val="tx2">
                    <a:lumMod val="75000"/>
                  </a:schemeClr>
                </a:solidFill>
                <a:latin typeface="Palatino"/>
                <a:cs typeface="Palatino"/>
              </a:rPr>
              <a:t>June 7, 2021</a:t>
            </a:r>
          </a:p>
        </p:txBody>
      </p:sp>
    </p:spTree>
    <p:extLst>
      <p:ext uri="{BB962C8B-B14F-4D97-AF65-F5344CB8AC3E}">
        <p14:creationId xmlns:p14="http://schemas.microsoft.com/office/powerpoint/2010/main" val="2985685387"/>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6253786"/>
            <a:ext cx="9144000" cy="604214"/>
          </a:xfrm>
          <a:prstGeom prst="rect">
            <a:avLst/>
          </a:prstGeom>
          <a:solidFill>
            <a:schemeClr val="accent1">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descr="INSTLL_Graphicv2.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50996" y="6126163"/>
            <a:ext cx="1550297" cy="775149"/>
          </a:xfrm>
          <a:prstGeom prst="rect">
            <a:avLst/>
          </a:prstGeom>
        </p:spPr>
      </p:pic>
      <p:sp>
        <p:nvSpPr>
          <p:cNvPr id="16" name="TextBox 15"/>
          <p:cNvSpPr txBox="1"/>
          <p:nvPr/>
        </p:nvSpPr>
        <p:spPr>
          <a:xfrm>
            <a:off x="368967" y="1122380"/>
            <a:ext cx="8406063" cy="489364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lvl="0"/>
            <a:r>
              <a:rPr lang="en-US" sz="2400" b="1" dirty="0"/>
              <a:t>What does it mean to engage in accelerated improvement?</a:t>
            </a:r>
          </a:p>
          <a:p>
            <a:pPr lvl="0"/>
            <a:endParaRPr lang="en-US" sz="2400" b="1" dirty="0"/>
          </a:p>
          <a:p>
            <a:pPr lvl="0"/>
            <a:r>
              <a:rPr lang="en-US" sz="2400" b="1" dirty="0"/>
              <a:t>Why is professional learning important and how do schools foster collaboration and sustainable professional learning?</a:t>
            </a:r>
            <a:endParaRPr lang="en-US" sz="2400" dirty="0"/>
          </a:p>
          <a:p>
            <a:endParaRPr lang="en-US" sz="2400" b="1" dirty="0"/>
          </a:p>
          <a:p>
            <a:r>
              <a:rPr lang="en-US" sz="2400" b="1" dirty="0"/>
              <a:t>Exploring Practices #1 and #2</a:t>
            </a:r>
          </a:p>
          <a:p>
            <a:pPr marL="342900" indent="-342900">
              <a:buFontTx/>
              <a:buChar char="-"/>
            </a:pPr>
            <a:r>
              <a:rPr lang="en-US" sz="2000" dirty="0"/>
              <a:t>Leadership, Shared Responsibility and Professional Collaboration</a:t>
            </a:r>
          </a:p>
          <a:p>
            <a:pPr marL="342900" indent="-342900">
              <a:buFontTx/>
              <a:buChar char="-"/>
            </a:pPr>
            <a:r>
              <a:rPr lang="en-US" sz="2000" dirty="0"/>
              <a:t>Intentional Practices for Improving Instruction </a:t>
            </a:r>
          </a:p>
          <a:p>
            <a:endParaRPr lang="en-US" sz="2400" b="1" dirty="0"/>
          </a:p>
          <a:p>
            <a:r>
              <a:rPr lang="en-US" sz="2400" b="1" dirty="0"/>
              <a:t>Exploring Practices #3 and #4</a:t>
            </a:r>
            <a:endParaRPr lang="en-US" sz="2400" dirty="0"/>
          </a:p>
          <a:p>
            <a:pPr marL="342900" indent="-342900">
              <a:buFontTx/>
              <a:buChar char="-"/>
            </a:pPr>
            <a:r>
              <a:rPr lang="en-US" sz="2000" dirty="0"/>
              <a:t>Providing student-specific instruction and support to all students</a:t>
            </a:r>
          </a:p>
          <a:p>
            <a:pPr marL="342900" indent="-342900">
              <a:buFontTx/>
              <a:buChar char="-"/>
            </a:pPr>
            <a:r>
              <a:rPr lang="en-US" sz="2000" dirty="0"/>
              <a:t>Culture and Climate</a:t>
            </a:r>
          </a:p>
          <a:p>
            <a:pPr marL="342900" indent="-342900">
              <a:buFontTx/>
              <a:buChar char="-"/>
            </a:pPr>
            <a:endParaRPr lang="en-US" sz="2000" dirty="0"/>
          </a:p>
          <a:p>
            <a:r>
              <a:rPr lang="en-US" sz="2000" dirty="0"/>
              <a:t>For each topic, we will provide content, read, and engage in an activity. </a:t>
            </a:r>
          </a:p>
        </p:txBody>
      </p:sp>
      <p:sp>
        <p:nvSpPr>
          <p:cNvPr id="19" name="Rectangle 18"/>
          <p:cNvSpPr/>
          <p:nvPr/>
        </p:nvSpPr>
        <p:spPr>
          <a:xfrm>
            <a:off x="0" y="1"/>
            <a:ext cx="9144000" cy="871302"/>
          </a:xfrm>
          <a:prstGeom prst="rect">
            <a:avLst/>
          </a:prstGeom>
          <a:solidFill>
            <a:schemeClr val="tx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TextBox 19"/>
          <p:cNvSpPr txBox="1"/>
          <p:nvPr/>
        </p:nvSpPr>
        <p:spPr>
          <a:xfrm>
            <a:off x="866778" y="128654"/>
            <a:ext cx="7639737" cy="584776"/>
          </a:xfrm>
          <a:prstGeom prst="rect">
            <a:avLst/>
          </a:prstGeom>
          <a:noFill/>
        </p:spPr>
        <p:txBody>
          <a:bodyPr wrap="square" rtlCol="0">
            <a:spAutoFit/>
          </a:bodyPr>
          <a:lstStyle/>
          <a:p>
            <a:pPr algn="ctr"/>
            <a:r>
              <a:rPr lang="en-US" sz="3200" dirty="0">
                <a:solidFill>
                  <a:schemeClr val="bg1"/>
                </a:solidFill>
                <a:latin typeface="Palatino"/>
                <a:cs typeface="Palatino"/>
              </a:rPr>
              <a:t>Input and Activities</a:t>
            </a:r>
          </a:p>
        </p:txBody>
      </p:sp>
      <p:sp>
        <p:nvSpPr>
          <p:cNvPr id="9" name="TextBox 8">
            <a:extLst>
              <a:ext uri="{FF2B5EF4-FFF2-40B4-BE49-F238E27FC236}">
                <a16:creationId xmlns:a16="http://schemas.microsoft.com/office/drawing/2014/main" id="{75E249A1-403D-449F-91B2-69449488B904}"/>
              </a:ext>
            </a:extLst>
          </p:cNvPr>
          <p:cNvSpPr txBox="1"/>
          <p:nvPr/>
        </p:nvSpPr>
        <p:spPr>
          <a:xfrm>
            <a:off x="2192755" y="6282904"/>
            <a:ext cx="4758489" cy="461665"/>
          </a:xfrm>
          <a:prstGeom prst="rect">
            <a:avLst/>
          </a:prstGeom>
          <a:noFill/>
        </p:spPr>
        <p:txBody>
          <a:bodyPr wrap="square" rtlCol="0">
            <a:spAutoFit/>
          </a:bodyPr>
          <a:lstStyle/>
          <a:p>
            <a:pPr algn="ctr"/>
            <a:r>
              <a:rPr lang="en-US" sz="1200" b="1" dirty="0">
                <a:solidFill>
                  <a:schemeClr val="tx2">
                    <a:lumMod val="75000"/>
                  </a:schemeClr>
                </a:solidFill>
                <a:latin typeface="Palatino"/>
                <a:cs typeface="Palatino"/>
              </a:rPr>
              <a:t>Worcester Public Schools: Sustainable Improvement </a:t>
            </a:r>
          </a:p>
          <a:p>
            <a:pPr algn="ctr"/>
            <a:r>
              <a:rPr lang="en-US" sz="1200" b="1" dirty="0">
                <a:solidFill>
                  <a:schemeClr val="tx2">
                    <a:lumMod val="75000"/>
                  </a:schemeClr>
                </a:solidFill>
                <a:latin typeface="Palatino"/>
                <a:cs typeface="Palatino"/>
              </a:rPr>
              <a:t>June 7, 2021</a:t>
            </a:r>
          </a:p>
        </p:txBody>
      </p:sp>
    </p:spTree>
    <p:extLst>
      <p:ext uri="{BB962C8B-B14F-4D97-AF65-F5344CB8AC3E}">
        <p14:creationId xmlns:p14="http://schemas.microsoft.com/office/powerpoint/2010/main" val="190731308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6253786"/>
            <a:ext cx="9144000" cy="604214"/>
          </a:xfrm>
          <a:prstGeom prst="rect">
            <a:avLst/>
          </a:prstGeom>
          <a:solidFill>
            <a:schemeClr val="accent1">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descr="INSTLL_Graphicv2.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50996" y="6126163"/>
            <a:ext cx="1550297" cy="775149"/>
          </a:xfrm>
          <a:prstGeom prst="rect">
            <a:avLst/>
          </a:prstGeom>
        </p:spPr>
      </p:pic>
      <p:sp>
        <p:nvSpPr>
          <p:cNvPr id="16" name="TextBox 15"/>
          <p:cNvSpPr txBox="1"/>
          <p:nvPr/>
        </p:nvSpPr>
        <p:spPr>
          <a:xfrm>
            <a:off x="368967" y="1122380"/>
            <a:ext cx="8406063" cy="3046988"/>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2400" b="1" dirty="0"/>
              <a:t>Design and Planning – begins by identifying what we want to accomplish.</a:t>
            </a:r>
          </a:p>
          <a:p>
            <a:endParaRPr lang="en-US" sz="2400" dirty="0"/>
          </a:p>
          <a:p>
            <a:pPr marL="342900" indent="-342900">
              <a:buFont typeface="Arial" panose="020B0604020202020204" pitchFamily="34" charset="0"/>
              <a:buChar char="•"/>
            </a:pPr>
            <a:r>
              <a:rPr lang="en-US" sz="2400" dirty="0"/>
              <a:t>Why are we doing this?</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What is the primary goal/aim - what we want to accomplish?</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What do we need to do to accomplish our goal?</a:t>
            </a:r>
          </a:p>
        </p:txBody>
      </p:sp>
      <p:sp>
        <p:nvSpPr>
          <p:cNvPr id="19" name="Rectangle 18"/>
          <p:cNvSpPr/>
          <p:nvPr/>
        </p:nvSpPr>
        <p:spPr>
          <a:xfrm>
            <a:off x="0" y="1"/>
            <a:ext cx="9144000" cy="871302"/>
          </a:xfrm>
          <a:prstGeom prst="rect">
            <a:avLst/>
          </a:prstGeom>
          <a:solidFill>
            <a:schemeClr val="tx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TextBox 19"/>
          <p:cNvSpPr txBox="1"/>
          <p:nvPr/>
        </p:nvSpPr>
        <p:spPr>
          <a:xfrm>
            <a:off x="866778" y="128654"/>
            <a:ext cx="7639737" cy="584776"/>
          </a:xfrm>
          <a:prstGeom prst="rect">
            <a:avLst/>
          </a:prstGeom>
          <a:noFill/>
        </p:spPr>
        <p:txBody>
          <a:bodyPr wrap="square" rtlCol="0">
            <a:spAutoFit/>
          </a:bodyPr>
          <a:lstStyle/>
          <a:p>
            <a:pPr algn="ctr"/>
            <a:r>
              <a:rPr lang="en-US" sz="3200" dirty="0">
                <a:solidFill>
                  <a:schemeClr val="bg1"/>
                </a:solidFill>
                <a:latin typeface="Palatino"/>
                <a:cs typeface="Palatino"/>
              </a:rPr>
              <a:t>What do we aim to accomplish?</a:t>
            </a:r>
          </a:p>
        </p:txBody>
      </p:sp>
      <p:sp>
        <p:nvSpPr>
          <p:cNvPr id="9" name="TextBox 8">
            <a:extLst>
              <a:ext uri="{FF2B5EF4-FFF2-40B4-BE49-F238E27FC236}">
                <a16:creationId xmlns:a16="http://schemas.microsoft.com/office/drawing/2014/main" id="{7894BE98-D258-4CEA-BC82-9815AF110884}"/>
              </a:ext>
            </a:extLst>
          </p:cNvPr>
          <p:cNvSpPr txBox="1"/>
          <p:nvPr/>
        </p:nvSpPr>
        <p:spPr>
          <a:xfrm>
            <a:off x="2192755" y="6282904"/>
            <a:ext cx="4758489" cy="461665"/>
          </a:xfrm>
          <a:prstGeom prst="rect">
            <a:avLst/>
          </a:prstGeom>
          <a:noFill/>
        </p:spPr>
        <p:txBody>
          <a:bodyPr wrap="square" rtlCol="0">
            <a:spAutoFit/>
          </a:bodyPr>
          <a:lstStyle/>
          <a:p>
            <a:pPr algn="ctr"/>
            <a:r>
              <a:rPr lang="en-US" sz="1200" b="1" dirty="0">
                <a:solidFill>
                  <a:schemeClr val="tx2">
                    <a:lumMod val="75000"/>
                  </a:schemeClr>
                </a:solidFill>
                <a:latin typeface="Palatino"/>
                <a:cs typeface="Palatino"/>
              </a:rPr>
              <a:t>Worcester Public Schools: Sustainable Improvement </a:t>
            </a:r>
          </a:p>
          <a:p>
            <a:pPr algn="ctr"/>
            <a:r>
              <a:rPr lang="en-US" sz="1200" b="1" dirty="0">
                <a:solidFill>
                  <a:schemeClr val="tx2">
                    <a:lumMod val="75000"/>
                  </a:schemeClr>
                </a:solidFill>
                <a:latin typeface="Palatino"/>
                <a:cs typeface="Palatino"/>
              </a:rPr>
              <a:t>June 7, 2021</a:t>
            </a:r>
          </a:p>
        </p:txBody>
      </p:sp>
    </p:spTree>
    <p:extLst>
      <p:ext uri="{BB962C8B-B14F-4D97-AF65-F5344CB8AC3E}">
        <p14:creationId xmlns:p14="http://schemas.microsoft.com/office/powerpoint/2010/main" val="119033480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6253786"/>
            <a:ext cx="9144000" cy="604214"/>
          </a:xfrm>
          <a:prstGeom prst="rect">
            <a:avLst/>
          </a:prstGeom>
          <a:solidFill>
            <a:schemeClr val="accent1">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descr="INSTLL_Graphicv2.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50996" y="6126163"/>
            <a:ext cx="1550297" cy="775149"/>
          </a:xfrm>
          <a:prstGeom prst="rect">
            <a:avLst/>
          </a:prstGeom>
        </p:spPr>
      </p:pic>
      <p:sp>
        <p:nvSpPr>
          <p:cNvPr id="19" name="Rectangle 18"/>
          <p:cNvSpPr/>
          <p:nvPr/>
        </p:nvSpPr>
        <p:spPr>
          <a:xfrm>
            <a:off x="0" y="1"/>
            <a:ext cx="9144000" cy="871302"/>
          </a:xfrm>
          <a:prstGeom prst="rect">
            <a:avLst/>
          </a:prstGeom>
          <a:solidFill>
            <a:schemeClr val="tx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TextBox 19"/>
          <p:cNvSpPr txBox="1"/>
          <p:nvPr/>
        </p:nvSpPr>
        <p:spPr>
          <a:xfrm>
            <a:off x="886407" y="32389"/>
            <a:ext cx="7639737" cy="892552"/>
          </a:xfrm>
          <a:prstGeom prst="rect">
            <a:avLst/>
          </a:prstGeom>
          <a:noFill/>
        </p:spPr>
        <p:txBody>
          <a:bodyPr wrap="square" rtlCol="0">
            <a:spAutoFit/>
          </a:bodyPr>
          <a:lstStyle/>
          <a:p>
            <a:pPr algn="ctr"/>
            <a:r>
              <a:rPr lang="en-US" sz="2800" b="1" dirty="0">
                <a:solidFill>
                  <a:schemeClr val="bg1"/>
                </a:solidFill>
              </a:rPr>
              <a:t>Shifting our perspective </a:t>
            </a:r>
          </a:p>
          <a:p>
            <a:pPr algn="ctr"/>
            <a:r>
              <a:rPr lang="en-US" sz="2400" b="1" dirty="0">
                <a:solidFill>
                  <a:schemeClr val="bg1"/>
                </a:solidFill>
              </a:rPr>
              <a:t>to guide thinking around improvement efforts next year</a:t>
            </a:r>
          </a:p>
        </p:txBody>
      </p:sp>
      <p:sp>
        <p:nvSpPr>
          <p:cNvPr id="9" name="TextBox 8">
            <a:extLst>
              <a:ext uri="{FF2B5EF4-FFF2-40B4-BE49-F238E27FC236}">
                <a16:creationId xmlns:a16="http://schemas.microsoft.com/office/drawing/2014/main" id="{4165230F-0E88-8D4E-BEB9-BC9C00337A65}"/>
              </a:ext>
            </a:extLst>
          </p:cNvPr>
          <p:cNvSpPr txBox="1"/>
          <p:nvPr/>
        </p:nvSpPr>
        <p:spPr>
          <a:xfrm>
            <a:off x="368967" y="1299411"/>
            <a:ext cx="8406063" cy="64633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3600" b="1" dirty="0"/>
              <a:t>Design vs. Planning</a:t>
            </a:r>
          </a:p>
        </p:txBody>
      </p:sp>
      <p:sp>
        <p:nvSpPr>
          <p:cNvPr id="3" name="TextBox 2">
            <a:extLst>
              <a:ext uri="{FF2B5EF4-FFF2-40B4-BE49-F238E27FC236}">
                <a16:creationId xmlns:a16="http://schemas.microsoft.com/office/drawing/2014/main" id="{F96AA4BB-80F8-DF4C-92E8-E9AD47AD86F5}"/>
              </a:ext>
            </a:extLst>
          </p:cNvPr>
          <p:cNvSpPr txBox="1"/>
          <p:nvPr/>
        </p:nvSpPr>
        <p:spPr>
          <a:xfrm>
            <a:off x="382615" y="2073365"/>
            <a:ext cx="5021899" cy="1938992"/>
          </a:xfrm>
          <a:prstGeom prst="rect">
            <a:avLst/>
          </a:prstGeom>
          <a:noFill/>
        </p:spPr>
        <p:txBody>
          <a:bodyPr wrap="square" rtlCol="0">
            <a:spAutoFit/>
          </a:bodyPr>
          <a:lstStyle/>
          <a:p>
            <a:r>
              <a:rPr lang="en-US" sz="2400" dirty="0"/>
              <a:t>Considering how to </a:t>
            </a:r>
            <a:r>
              <a:rPr lang="en-US" sz="2400" b="1" dirty="0">
                <a:solidFill>
                  <a:schemeClr val="tx2">
                    <a:lumMod val="50000"/>
                  </a:schemeClr>
                </a:solidFill>
              </a:rPr>
              <a:t>DESIGN</a:t>
            </a:r>
            <a:r>
              <a:rPr lang="en-US" sz="2400" dirty="0"/>
              <a:t> your school so that it can best function to support professional learning and dramatically improve student achievement, in 2 to 3 years.</a:t>
            </a:r>
          </a:p>
        </p:txBody>
      </p:sp>
      <p:sp>
        <p:nvSpPr>
          <p:cNvPr id="10" name="TextBox 9">
            <a:extLst>
              <a:ext uri="{FF2B5EF4-FFF2-40B4-BE49-F238E27FC236}">
                <a16:creationId xmlns:a16="http://schemas.microsoft.com/office/drawing/2014/main" id="{76421549-EB3B-4046-9637-A40A7C175253}"/>
              </a:ext>
            </a:extLst>
          </p:cNvPr>
          <p:cNvSpPr txBox="1"/>
          <p:nvPr/>
        </p:nvSpPr>
        <p:spPr>
          <a:xfrm>
            <a:off x="401626" y="4180193"/>
            <a:ext cx="4702637" cy="1938992"/>
          </a:xfrm>
          <a:prstGeom prst="rect">
            <a:avLst/>
          </a:prstGeom>
          <a:noFill/>
        </p:spPr>
        <p:txBody>
          <a:bodyPr wrap="square" rtlCol="0">
            <a:spAutoFit/>
          </a:bodyPr>
          <a:lstStyle/>
          <a:p>
            <a:r>
              <a:rPr lang="en-US" sz="2400" dirty="0"/>
              <a:t>A deliberate </a:t>
            </a:r>
            <a:r>
              <a:rPr lang="en-US" sz="2400" b="1" dirty="0">
                <a:solidFill>
                  <a:schemeClr val="tx2">
                    <a:lumMod val="50000"/>
                  </a:schemeClr>
                </a:solidFill>
              </a:rPr>
              <a:t>design</a:t>
            </a:r>
            <a:r>
              <a:rPr lang="en-US" sz="2400" dirty="0"/>
              <a:t> provides the foundation for a </a:t>
            </a:r>
            <a:r>
              <a:rPr lang="en-US" sz="2400" b="1" dirty="0">
                <a:solidFill>
                  <a:schemeClr val="accent2">
                    <a:lumMod val="50000"/>
                  </a:schemeClr>
                </a:solidFill>
              </a:rPr>
              <a:t>PLAN</a:t>
            </a:r>
            <a:r>
              <a:rPr lang="en-US" sz="2400" dirty="0"/>
              <a:t> (actions, strategies, PD) for achieving what you want to accomplish (goal/aim/objective).</a:t>
            </a:r>
          </a:p>
        </p:txBody>
      </p:sp>
      <p:sp>
        <p:nvSpPr>
          <p:cNvPr id="12" name="TextBox 11">
            <a:extLst>
              <a:ext uri="{FF2B5EF4-FFF2-40B4-BE49-F238E27FC236}">
                <a16:creationId xmlns:a16="http://schemas.microsoft.com/office/drawing/2014/main" id="{EB463FCB-D0F6-4C3C-AEA2-81E826550803}"/>
              </a:ext>
            </a:extLst>
          </p:cNvPr>
          <p:cNvSpPr txBox="1"/>
          <p:nvPr/>
        </p:nvSpPr>
        <p:spPr>
          <a:xfrm>
            <a:off x="2192755" y="6282904"/>
            <a:ext cx="4758489" cy="461665"/>
          </a:xfrm>
          <a:prstGeom prst="rect">
            <a:avLst/>
          </a:prstGeom>
          <a:noFill/>
        </p:spPr>
        <p:txBody>
          <a:bodyPr wrap="square" rtlCol="0">
            <a:spAutoFit/>
          </a:bodyPr>
          <a:lstStyle/>
          <a:p>
            <a:pPr algn="ctr"/>
            <a:r>
              <a:rPr lang="en-US" sz="1200" b="1" dirty="0">
                <a:solidFill>
                  <a:schemeClr val="tx2">
                    <a:lumMod val="75000"/>
                  </a:schemeClr>
                </a:solidFill>
                <a:latin typeface="Palatino"/>
                <a:cs typeface="Palatino"/>
              </a:rPr>
              <a:t>Worcester Public Schools: Sustainable Improvement </a:t>
            </a:r>
          </a:p>
          <a:p>
            <a:pPr algn="ctr"/>
            <a:r>
              <a:rPr lang="en-US" sz="1200" b="1" dirty="0">
                <a:solidFill>
                  <a:schemeClr val="tx2">
                    <a:lumMod val="75000"/>
                  </a:schemeClr>
                </a:solidFill>
                <a:latin typeface="Palatino"/>
                <a:cs typeface="Palatino"/>
              </a:rPr>
              <a:t>June 7, 2021</a:t>
            </a:r>
          </a:p>
        </p:txBody>
      </p:sp>
      <p:sp>
        <p:nvSpPr>
          <p:cNvPr id="2" name="Rectangle: Rounded Corners 1">
            <a:extLst>
              <a:ext uri="{FF2B5EF4-FFF2-40B4-BE49-F238E27FC236}">
                <a16:creationId xmlns:a16="http://schemas.microsoft.com/office/drawing/2014/main" id="{8FAE6E4D-DD35-46CD-97B2-FE0CAFC81323}"/>
              </a:ext>
            </a:extLst>
          </p:cNvPr>
          <p:cNvSpPr/>
          <p:nvPr/>
        </p:nvSpPr>
        <p:spPr>
          <a:xfrm>
            <a:off x="5404514" y="2415654"/>
            <a:ext cx="3370516" cy="1392071"/>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Structures</a:t>
            </a:r>
          </a:p>
          <a:p>
            <a:pPr algn="ctr"/>
            <a:r>
              <a:rPr lang="en-US" dirty="0"/>
              <a:t>Processes</a:t>
            </a:r>
          </a:p>
          <a:p>
            <a:pPr algn="ctr"/>
            <a:r>
              <a:rPr lang="en-US" dirty="0"/>
              <a:t>Resources and Materials</a:t>
            </a:r>
          </a:p>
        </p:txBody>
      </p:sp>
      <p:sp>
        <p:nvSpPr>
          <p:cNvPr id="14" name="Rectangle: Rounded Corners 13">
            <a:extLst>
              <a:ext uri="{FF2B5EF4-FFF2-40B4-BE49-F238E27FC236}">
                <a16:creationId xmlns:a16="http://schemas.microsoft.com/office/drawing/2014/main" id="{18167404-14BF-4089-9B95-BDE9B383FB96}"/>
              </a:ext>
            </a:extLst>
          </p:cNvPr>
          <p:cNvSpPr/>
          <p:nvPr/>
        </p:nvSpPr>
        <p:spPr>
          <a:xfrm>
            <a:off x="5371858" y="4270908"/>
            <a:ext cx="3370516" cy="1392071"/>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Actions</a:t>
            </a:r>
          </a:p>
          <a:p>
            <a:pPr algn="ctr"/>
            <a:r>
              <a:rPr lang="en-US" dirty="0"/>
              <a:t>Timelines</a:t>
            </a:r>
          </a:p>
          <a:p>
            <a:pPr algn="ctr"/>
            <a:r>
              <a:rPr lang="en-US" dirty="0"/>
              <a:t>Measures and Benchmarks</a:t>
            </a:r>
          </a:p>
        </p:txBody>
      </p:sp>
    </p:spTree>
    <p:extLst>
      <p:ext uri="{BB962C8B-B14F-4D97-AF65-F5344CB8AC3E}">
        <p14:creationId xmlns:p14="http://schemas.microsoft.com/office/powerpoint/2010/main" val="170397721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6253786"/>
            <a:ext cx="9144000" cy="604214"/>
          </a:xfrm>
          <a:prstGeom prst="rect">
            <a:avLst/>
          </a:prstGeom>
          <a:solidFill>
            <a:schemeClr val="accent1">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descr="INSTLL_Graphicv2.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50996" y="6126163"/>
            <a:ext cx="1550297" cy="775149"/>
          </a:xfrm>
          <a:prstGeom prst="rect">
            <a:avLst/>
          </a:prstGeom>
        </p:spPr>
      </p:pic>
      <p:sp>
        <p:nvSpPr>
          <p:cNvPr id="19" name="Rectangle 18"/>
          <p:cNvSpPr/>
          <p:nvPr/>
        </p:nvSpPr>
        <p:spPr>
          <a:xfrm>
            <a:off x="0" y="1"/>
            <a:ext cx="9144000" cy="871302"/>
          </a:xfrm>
          <a:prstGeom prst="rect">
            <a:avLst/>
          </a:prstGeom>
          <a:solidFill>
            <a:schemeClr val="tx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TextBox 19"/>
          <p:cNvSpPr txBox="1"/>
          <p:nvPr/>
        </p:nvSpPr>
        <p:spPr>
          <a:xfrm>
            <a:off x="368967" y="32389"/>
            <a:ext cx="8597612" cy="954107"/>
          </a:xfrm>
          <a:prstGeom prst="rect">
            <a:avLst/>
          </a:prstGeom>
          <a:noFill/>
        </p:spPr>
        <p:txBody>
          <a:bodyPr wrap="square" rtlCol="0">
            <a:spAutoFit/>
          </a:bodyPr>
          <a:lstStyle/>
          <a:p>
            <a:pPr algn="ctr"/>
            <a:r>
              <a:rPr lang="en-US" sz="2800" b="1" dirty="0">
                <a:solidFill>
                  <a:schemeClr val="bg1"/>
                </a:solidFill>
              </a:rPr>
              <a:t>Shifting our perspective </a:t>
            </a:r>
          </a:p>
          <a:p>
            <a:pPr algn="ctr"/>
            <a:r>
              <a:rPr lang="en-US" sz="2800" b="1" dirty="0">
                <a:solidFill>
                  <a:schemeClr val="bg1"/>
                </a:solidFill>
              </a:rPr>
              <a:t>to guide thinking around improvement efforts next year</a:t>
            </a:r>
          </a:p>
        </p:txBody>
      </p:sp>
      <p:sp>
        <p:nvSpPr>
          <p:cNvPr id="9" name="TextBox 8">
            <a:extLst>
              <a:ext uri="{FF2B5EF4-FFF2-40B4-BE49-F238E27FC236}">
                <a16:creationId xmlns:a16="http://schemas.microsoft.com/office/drawing/2014/main" id="{4165230F-0E88-8D4E-BEB9-BC9C00337A65}"/>
              </a:ext>
            </a:extLst>
          </p:cNvPr>
          <p:cNvSpPr txBox="1"/>
          <p:nvPr/>
        </p:nvSpPr>
        <p:spPr>
          <a:xfrm>
            <a:off x="368967" y="1299411"/>
            <a:ext cx="8406063" cy="120032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3600" b="1" dirty="0"/>
              <a:t>Accelerated Improvement vs. Continuous Improvement</a:t>
            </a:r>
          </a:p>
        </p:txBody>
      </p:sp>
      <p:sp>
        <p:nvSpPr>
          <p:cNvPr id="3" name="TextBox 2">
            <a:extLst>
              <a:ext uri="{FF2B5EF4-FFF2-40B4-BE49-F238E27FC236}">
                <a16:creationId xmlns:a16="http://schemas.microsoft.com/office/drawing/2014/main" id="{F96AA4BB-80F8-DF4C-92E8-E9AD47AD86F5}"/>
              </a:ext>
            </a:extLst>
          </p:cNvPr>
          <p:cNvSpPr txBox="1"/>
          <p:nvPr/>
        </p:nvSpPr>
        <p:spPr>
          <a:xfrm>
            <a:off x="697053" y="2731808"/>
            <a:ext cx="7829091" cy="830997"/>
          </a:xfrm>
          <a:prstGeom prst="rect">
            <a:avLst/>
          </a:prstGeom>
          <a:noFill/>
        </p:spPr>
        <p:txBody>
          <a:bodyPr wrap="square" rtlCol="0">
            <a:spAutoFit/>
          </a:bodyPr>
          <a:lstStyle/>
          <a:p>
            <a:pPr algn="ctr"/>
            <a:r>
              <a:rPr lang="en-US" sz="2400" dirty="0"/>
              <a:t>What is the difference between </a:t>
            </a:r>
          </a:p>
          <a:p>
            <a:pPr algn="ctr"/>
            <a:r>
              <a:rPr lang="en-US" sz="2400" b="1" dirty="0"/>
              <a:t>Accelerated</a:t>
            </a:r>
            <a:r>
              <a:rPr lang="en-US" sz="2400" dirty="0"/>
              <a:t> and </a:t>
            </a:r>
            <a:r>
              <a:rPr lang="en-US" sz="2400" b="1" dirty="0"/>
              <a:t>Continuous Improvement</a:t>
            </a:r>
            <a:r>
              <a:rPr lang="en-US" sz="2400" dirty="0"/>
              <a:t>?</a:t>
            </a:r>
          </a:p>
        </p:txBody>
      </p:sp>
      <p:sp>
        <p:nvSpPr>
          <p:cNvPr id="10" name="TextBox 9">
            <a:extLst>
              <a:ext uri="{FF2B5EF4-FFF2-40B4-BE49-F238E27FC236}">
                <a16:creationId xmlns:a16="http://schemas.microsoft.com/office/drawing/2014/main" id="{76421549-EB3B-4046-9637-A40A7C175253}"/>
              </a:ext>
            </a:extLst>
          </p:cNvPr>
          <p:cNvSpPr txBox="1"/>
          <p:nvPr/>
        </p:nvSpPr>
        <p:spPr>
          <a:xfrm>
            <a:off x="791730" y="3847882"/>
            <a:ext cx="7829090" cy="1569660"/>
          </a:xfrm>
          <a:prstGeom prst="rect">
            <a:avLst/>
          </a:prstGeom>
          <a:noFill/>
        </p:spPr>
        <p:txBody>
          <a:bodyPr wrap="square" rtlCol="0">
            <a:spAutoFit/>
          </a:bodyPr>
          <a:lstStyle/>
          <a:p>
            <a:pPr algn="ctr"/>
            <a:r>
              <a:rPr lang="en-US" sz="2400" b="1" dirty="0"/>
              <a:t>Accelerated Improvement</a:t>
            </a:r>
            <a:r>
              <a:rPr lang="en-US" sz="2400" dirty="0"/>
              <a:t> often involves </a:t>
            </a:r>
            <a:r>
              <a:rPr lang="en-US" sz="2400" b="1" i="1" dirty="0"/>
              <a:t>significant</a:t>
            </a:r>
            <a:r>
              <a:rPr lang="en-US" sz="2400" dirty="0"/>
              <a:t> changes (yes, improvements) in school culture, teacher practice, school structures and ways of working, and use of time and resources. </a:t>
            </a:r>
          </a:p>
        </p:txBody>
      </p:sp>
      <p:sp>
        <p:nvSpPr>
          <p:cNvPr id="12" name="TextBox 11">
            <a:extLst>
              <a:ext uri="{FF2B5EF4-FFF2-40B4-BE49-F238E27FC236}">
                <a16:creationId xmlns:a16="http://schemas.microsoft.com/office/drawing/2014/main" id="{E7C24FEC-8B47-49E6-872D-B688AE66D0E5}"/>
              </a:ext>
            </a:extLst>
          </p:cNvPr>
          <p:cNvSpPr txBox="1"/>
          <p:nvPr/>
        </p:nvSpPr>
        <p:spPr>
          <a:xfrm>
            <a:off x="2192755" y="6282904"/>
            <a:ext cx="4758489" cy="461665"/>
          </a:xfrm>
          <a:prstGeom prst="rect">
            <a:avLst/>
          </a:prstGeom>
          <a:noFill/>
        </p:spPr>
        <p:txBody>
          <a:bodyPr wrap="square" rtlCol="0">
            <a:spAutoFit/>
          </a:bodyPr>
          <a:lstStyle/>
          <a:p>
            <a:pPr algn="ctr"/>
            <a:r>
              <a:rPr lang="en-US" sz="1200" b="1" dirty="0">
                <a:solidFill>
                  <a:schemeClr val="tx2">
                    <a:lumMod val="75000"/>
                  </a:schemeClr>
                </a:solidFill>
                <a:latin typeface="Palatino"/>
                <a:cs typeface="Palatino"/>
              </a:rPr>
              <a:t>Worcester Public Schools: Sustainable Improvement </a:t>
            </a:r>
          </a:p>
          <a:p>
            <a:pPr algn="ctr"/>
            <a:r>
              <a:rPr lang="en-US" sz="1200" b="1" dirty="0">
                <a:solidFill>
                  <a:schemeClr val="tx2">
                    <a:lumMod val="75000"/>
                  </a:schemeClr>
                </a:solidFill>
                <a:latin typeface="Palatino"/>
                <a:cs typeface="Palatino"/>
              </a:rPr>
              <a:t>June 7, 2021</a:t>
            </a:r>
          </a:p>
        </p:txBody>
      </p:sp>
    </p:spTree>
    <p:extLst>
      <p:ext uri="{BB962C8B-B14F-4D97-AF65-F5344CB8AC3E}">
        <p14:creationId xmlns:p14="http://schemas.microsoft.com/office/powerpoint/2010/main" val="316402780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6253786"/>
            <a:ext cx="9144000" cy="604214"/>
          </a:xfrm>
          <a:prstGeom prst="rect">
            <a:avLst/>
          </a:prstGeom>
          <a:solidFill>
            <a:schemeClr val="accent1">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descr="INSTLL_Graphicv2.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50996" y="6126163"/>
            <a:ext cx="1550297" cy="775149"/>
          </a:xfrm>
          <a:prstGeom prst="rect">
            <a:avLst/>
          </a:prstGeom>
        </p:spPr>
      </p:pic>
      <p:sp>
        <p:nvSpPr>
          <p:cNvPr id="19" name="Rectangle 18"/>
          <p:cNvSpPr/>
          <p:nvPr/>
        </p:nvSpPr>
        <p:spPr>
          <a:xfrm>
            <a:off x="0" y="1"/>
            <a:ext cx="9144000" cy="871302"/>
          </a:xfrm>
          <a:prstGeom prst="rect">
            <a:avLst/>
          </a:prstGeom>
          <a:solidFill>
            <a:schemeClr val="tx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TextBox 19"/>
          <p:cNvSpPr txBox="1"/>
          <p:nvPr/>
        </p:nvSpPr>
        <p:spPr>
          <a:xfrm>
            <a:off x="449706" y="128654"/>
            <a:ext cx="8454452" cy="584775"/>
          </a:xfrm>
          <a:prstGeom prst="rect">
            <a:avLst/>
          </a:prstGeom>
          <a:noFill/>
        </p:spPr>
        <p:txBody>
          <a:bodyPr wrap="square" rtlCol="0">
            <a:spAutoFit/>
          </a:bodyPr>
          <a:lstStyle/>
          <a:p>
            <a:pPr algn="ctr"/>
            <a:r>
              <a:rPr lang="en-US" sz="3200" dirty="0">
                <a:solidFill>
                  <a:schemeClr val="bg1"/>
                </a:solidFill>
                <a:latin typeface="Palatino"/>
                <a:cs typeface="Palatino"/>
              </a:rPr>
              <a:t>Activity #1</a:t>
            </a:r>
          </a:p>
        </p:txBody>
      </p:sp>
      <p:sp>
        <p:nvSpPr>
          <p:cNvPr id="18" name="TextBox 17">
            <a:extLst>
              <a:ext uri="{FF2B5EF4-FFF2-40B4-BE49-F238E27FC236}">
                <a16:creationId xmlns:a16="http://schemas.microsoft.com/office/drawing/2014/main" id="{A95F318C-5DFF-4F6A-BBF6-B776B2B02448}"/>
              </a:ext>
            </a:extLst>
          </p:cNvPr>
          <p:cNvSpPr txBox="1"/>
          <p:nvPr/>
        </p:nvSpPr>
        <p:spPr>
          <a:xfrm>
            <a:off x="2192755" y="6282904"/>
            <a:ext cx="4758489" cy="461665"/>
          </a:xfrm>
          <a:prstGeom prst="rect">
            <a:avLst/>
          </a:prstGeom>
          <a:noFill/>
        </p:spPr>
        <p:txBody>
          <a:bodyPr wrap="square" rtlCol="0">
            <a:spAutoFit/>
          </a:bodyPr>
          <a:lstStyle/>
          <a:p>
            <a:pPr algn="ctr"/>
            <a:r>
              <a:rPr lang="en-US" sz="1200" b="1" dirty="0">
                <a:solidFill>
                  <a:schemeClr val="tx2">
                    <a:lumMod val="75000"/>
                  </a:schemeClr>
                </a:solidFill>
                <a:latin typeface="Palatino"/>
                <a:cs typeface="Palatino"/>
              </a:rPr>
              <a:t>Worcester Public Schools: Sustainable Improvement </a:t>
            </a:r>
          </a:p>
          <a:p>
            <a:pPr algn="ctr"/>
            <a:r>
              <a:rPr lang="en-US" sz="1200" b="1" dirty="0">
                <a:solidFill>
                  <a:schemeClr val="tx2">
                    <a:lumMod val="75000"/>
                  </a:schemeClr>
                </a:solidFill>
                <a:latin typeface="Palatino"/>
                <a:cs typeface="Palatino"/>
              </a:rPr>
              <a:t>June 7, 2021</a:t>
            </a:r>
          </a:p>
        </p:txBody>
      </p:sp>
      <p:sp>
        <p:nvSpPr>
          <p:cNvPr id="21" name="TextBox 20">
            <a:extLst>
              <a:ext uri="{FF2B5EF4-FFF2-40B4-BE49-F238E27FC236}">
                <a16:creationId xmlns:a16="http://schemas.microsoft.com/office/drawing/2014/main" id="{7B851780-F2D9-4FF2-A9B9-2CF077A4C049}"/>
              </a:ext>
            </a:extLst>
          </p:cNvPr>
          <p:cNvSpPr txBox="1"/>
          <p:nvPr/>
        </p:nvSpPr>
        <p:spPr>
          <a:xfrm>
            <a:off x="449706" y="1213009"/>
            <a:ext cx="7679156" cy="2215991"/>
          </a:xfrm>
          <a:prstGeom prst="rect">
            <a:avLst/>
          </a:prstGeom>
          <a:noFill/>
        </p:spPr>
        <p:txBody>
          <a:bodyPr wrap="square">
            <a:spAutoFit/>
          </a:bodyPr>
          <a:lstStyle/>
          <a:p>
            <a:r>
              <a:rPr lang="en-US" sz="2400" b="0" dirty="0">
                <a:effectLst/>
              </a:rPr>
              <a:t>How do you, as teachers and staff at City View, distinguish between Design and Planning classroom instruction?</a:t>
            </a:r>
          </a:p>
          <a:p>
            <a:endParaRPr lang="en-US" dirty="0"/>
          </a:p>
          <a:p>
            <a:pPr marL="285750" indent="-285750">
              <a:buFont typeface="Arial" panose="020B0604020202020204" pitchFamily="34" charset="0"/>
              <a:buChar char="•"/>
            </a:pPr>
            <a:r>
              <a:rPr lang="en-US" sz="2400" b="0" dirty="0">
                <a:effectLst/>
              </a:rPr>
              <a:t>What and how do you design instruction?</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b="0" dirty="0">
                <a:effectLst/>
              </a:rPr>
              <a:t>How do you plan instruction? </a:t>
            </a:r>
            <a:endParaRPr lang="en-US" sz="2400" dirty="0"/>
          </a:p>
        </p:txBody>
      </p:sp>
      <p:sp>
        <p:nvSpPr>
          <p:cNvPr id="22" name="TextBox 21">
            <a:extLst>
              <a:ext uri="{FF2B5EF4-FFF2-40B4-BE49-F238E27FC236}">
                <a16:creationId xmlns:a16="http://schemas.microsoft.com/office/drawing/2014/main" id="{7AF48794-1E43-4F80-AA49-B384A693255D}"/>
              </a:ext>
            </a:extLst>
          </p:cNvPr>
          <p:cNvSpPr txBox="1"/>
          <p:nvPr/>
        </p:nvSpPr>
        <p:spPr>
          <a:xfrm>
            <a:off x="4210949" y="3578383"/>
            <a:ext cx="4674358" cy="646331"/>
          </a:xfrm>
          <a:prstGeom prst="rect">
            <a:avLst/>
          </a:prstGeom>
          <a:noFill/>
        </p:spPr>
        <p:txBody>
          <a:bodyPr wrap="square">
            <a:spAutoFit/>
          </a:bodyPr>
          <a:lstStyle/>
          <a:p>
            <a:r>
              <a:rPr lang="en-US" b="0" dirty="0">
                <a:effectLst/>
              </a:rPr>
              <a:t> </a:t>
            </a:r>
            <a:r>
              <a:rPr lang="en-US" b="0" dirty="0" err="1">
                <a:effectLst/>
              </a:rPr>
              <a:t>Jamboard</a:t>
            </a:r>
            <a:r>
              <a:rPr lang="en-US" b="0" dirty="0">
                <a:effectLst/>
              </a:rPr>
              <a:t>: </a:t>
            </a:r>
            <a:r>
              <a:rPr lang="en-US" b="0" dirty="0">
                <a:effectLst/>
                <a:hlinkClick r:id="rId4"/>
              </a:rPr>
              <a:t>https://tinyurl.com/jzabaj5t</a:t>
            </a:r>
            <a:endParaRPr lang="en-US" b="0" dirty="0">
              <a:effectLst/>
            </a:endParaRPr>
          </a:p>
          <a:p>
            <a:endParaRPr lang="en-US" dirty="0"/>
          </a:p>
        </p:txBody>
      </p:sp>
    </p:spTree>
    <p:extLst>
      <p:ext uri="{BB962C8B-B14F-4D97-AF65-F5344CB8AC3E}">
        <p14:creationId xmlns:p14="http://schemas.microsoft.com/office/powerpoint/2010/main" val="243959400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p:cNvSpPr txBox="1">
            <a:spLocks/>
          </p:cNvSpPr>
          <p:nvPr/>
        </p:nvSpPr>
        <p:spPr>
          <a:xfrm>
            <a:off x="1763688" y="-1072487"/>
            <a:ext cx="4050450" cy="620688"/>
          </a:xfrm>
          <a:prstGeom prst="rect">
            <a:avLst/>
          </a:prstGeom>
        </p:spPr>
        <p:txBody>
          <a:bodyPr vert="horz" lIns="68580" tIns="34290" rIns="68580" bIns="34290" rtlCol="0" anchor="ctr">
            <a:normAutofit/>
          </a:bodyPr>
          <a:lstStyle/>
          <a:p>
            <a:pPr algn="ctr">
              <a:spcBef>
                <a:spcPct val="0"/>
              </a:spcBef>
              <a:defRPr/>
            </a:pPr>
            <a:r>
              <a:rPr lang="en-US" sz="1200" b="1">
                <a:solidFill>
                  <a:prstClr val="white"/>
                </a:solidFill>
                <a:latin typeface="Arial" pitchFamily="34" charset="0"/>
                <a:cs typeface="Arial" pitchFamily="34" charset="0"/>
              </a:rPr>
              <a:t>Mean mathematics performance, by school location, after accounting for socio-economic status</a:t>
            </a:r>
            <a:endParaRPr lang="en-GB" sz="1200" b="1" dirty="0">
              <a:solidFill>
                <a:prstClr val="white"/>
              </a:solidFill>
              <a:latin typeface="Arial" pitchFamily="34" charset="0"/>
              <a:cs typeface="Arial" pitchFamily="34" charset="0"/>
            </a:endParaRPr>
          </a:p>
        </p:txBody>
      </p:sp>
      <p:sp>
        <p:nvSpPr>
          <p:cNvPr id="6" name="TextBox 2"/>
          <p:cNvSpPr txBox="1"/>
          <p:nvPr/>
        </p:nvSpPr>
        <p:spPr>
          <a:xfrm>
            <a:off x="7110278" y="-883847"/>
            <a:ext cx="756089" cy="36844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GB" sz="825" dirty="0">
                <a:solidFill>
                  <a:prstClr val="white"/>
                </a:solidFill>
                <a:latin typeface="Arial" pitchFamily="34" charset="0"/>
                <a:cs typeface="Arial" pitchFamily="34" charset="0"/>
              </a:rPr>
              <a:t>Fig II.3.3</a:t>
            </a:r>
          </a:p>
        </p:txBody>
      </p:sp>
      <p:sp>
        <p:nvSpPr>
          <p:cNvPr id="7" name="슬라이드 번호 개체 틀 6"/>
          <p:cNvSpPr txBox="1">
            <a:spLocks/>
          </p:cNvSpPr>
          <p:nvPr/>
        </p:nvSpPr>
        <p:spPr>
          <a:xfrm>
            <a:off x="1143000" y="-883847"/>
            <a:ext cx="350658" cy="365125"/>
          </a:xfrm>
          <a:prstGeom prst="rect">
            <a:avLst/>
          </a:prstGeom>
        </p:spPr>
        <p:txBody>
          <a:bodyPr/>
          <a:lstStyle/>
          <a:p>
            <a:pPr defTabSz="685800">
              <a:defRPr/>
            </a:pPr>
            <a:fld id="{B8364164-D7C2-4011-A351-B5EC1CE463BF}" type="slidenum">
              <a:rPr lang="ko-KR" altLang="en-US" sz="1350">
                <a:solidFill>
                  <a:prstClr val="black"/>
                </a:solidFill>
              </a:rPr>
              <a:pPr defTabSz="685800">
                <a:defRPr/>
              </a:pPr>
              <a:t>8</a:t>
            </a:fld>
            <a:endParaRPr lang="ko-KR" altLang="en-US" sz="1350">
              <a:solidFill>
                <a:prstClr val="black"/>
              </a:solidFill>
            </a:endParaRPr>
          </a:p>
        </p:txBody>
      </p:sp>
      <p:pic>
        <p:nvPicPr>
          <p:cNvPr id="8" name="내용 개체 틀 19" descr="calculator.png"/>
          <p:cNvPicPr>
            <a:picLocks noChangeAspect="1"/>
          </p:cNvPicPr>
          <p:nvPr/>
        </p:nvPicPr>
        <p:blipFill>
          <a:blip r:embed="rId4" cstate="print">
            <a:duotone>
              <a:schemeClr val="bg2">
                <a:shade val="45000"/>
                <a:satMod val="135000"/>
              </a:schemeClr>
              <a:prstClr val="white"/>
            </a:duotone>
            <a:lum bright="100000" contrast="100000"/>
          </a:blip>
          <a:stretch>
            <a:fillRect/>
          </a:stretch>
        </p:blipFill>
        <p:spPr>
          <a:xfrm>
            <a:off x="6354198" y="-955855"/>
            <a:ext cx="324036" cy="432048"/>
          </a:xfrm>
          <a:prstGeom prst="rect">
            <a:avLst/>
          </a:prstGeom>
        </p:spPr>
      </p:pic>
      <p:sp>
        <p:nvSpPr>
          <p:cNvPr id="9" name="평행 사변형 8"/>
          <p:cNvSpPr/>
          <p:nvPr/>
        </p:nvSpPr>
        <p:spPr>
          <a:xfrm>
            <a:off x="1007604" y="-1072487"/>
            <a:ext cx="6966774" cy="672360"/>
          </a:xfrm>
          <a:prstGeom prst="parallelogram">
            <a:avLst>
              <a:gd name="adj" fmla="val 7910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0">
              <a:solidFill>
                <a:prstClr val="white"/>
              </a:solidFill>
              <a:latin typeface="Arial" pitchFamily="34" charset="0"/>
              <a:cs typeface="Arial" pitchFamily="34" charset="0"/>
            </a:endParaRPr>
          </a:p>
        </p:txBody>
      </p:sp>
      <p:sp>
        <p:nvSpPr>
          <p:cNvPr id="10" name="평행 사변형 9"/>
          <p:cNvSpPr/>
          <p:nvPr/>
        </p:nvSpPr>
        <p:spPr>
          <a:xfrm>
            <a:off x="737574" y="-1072487"/>
            <a:ext cx="6426714" cy="672360"/>
          </a:xfrm>
          <a:prstGeom prst="parallelogram">
            <a:avLst>
              <a:gd name="adj" fmla="val 79101"/>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0" dirty="0">
              <a:solidFill>
                <a:prstClr val="white"/>
              </a:solidFill>
              <a:latin typeface="Arial" pitchFamily="34" charset="0"/>
              <a:cs typeface="Arial" pitchFamily="34" charset="0"/>
            </a:endParaRPr>
          </a:p>
        </p:txBody>
      </p:sp>
      <p:sp>
        <p:nvSpPr>
          <p:cNvPr id="11" name="평행 사변형 10"/>
          <p:cNvSpPr/>
          <p:nvPr/>
        </p:nvSpPr>
        <p:spPr>
          <a:xfrm>
            <a:off x="722430" y="-1072487"/>
            <a:ext cx="1019826" cy="672360"/>
          </a:xfrm>
          <a:prstGeom prst="parallelogram">
            <a:avLst>
              <a:gd name="adj" fmla="val 7910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0">
              <a:solidFill>
                <a:prstClr val="white"/>
              </a:solidFill>
              <a:latin typeface="Arial" pitchFamily="34" charset="0"/>
              <a:cs typeface="Arial" pitchFamily="34" charset="0"/>
            </a:endParaRPr>
          </a:p>
        </p:txBody>
      </p:sp>
      <p:sp>
        <p:nvSpPr>
          <p:cNvPr id="12" name="슬라이드 번호 개체 틀 29"/>
          <p:cNvSpPr txBox="1">
            <a:spLocks/>
          </p:cNvSpPr>
          <p:nvPr/>
        </p:nvSpPr>
        <p:spPr>
          <a:xfrm>
            <a:off x="1143000" y="-883847"/>
            <a:ext cx="350658" cy="365125"/>
          </a:xfrm>
          <a:prstGeom prst="rect">
            <a:avLst/>
          </a:prstGeom>
        </p:spPr>
        <p:txBody>
          <a:bodyPr/>
          <a:lstStyle>
            <a:lvl1pPr>
              <a:defRPr b="1">
                <a:solidFill>
                  <a:srgbClr val="278D99"/>
                </a:solidFill>
                <a:latin typeface="Arial" pitchFamily="34" charset="0"/>
                <a:cs typeface="Arial" pitchFamily="34" charset="0"/>
              </a:defRPr>
            </a:lvl1pPr>
          </a:lstStyle>
          <a:p>
            <a:pPr>
              <a:defRPr/>
            </a:pPr>
            <a:fld id="{B8364164-D7C2-4011-A351-B5EC1CE463BF}" type="slidenum">
              <a:rPr lang="ko-KR" altLang="en-US" sz="1350"/>
              <a:pPr>
                <a:defRPr/>
              </a:pPr>
              <a:t>8</a:t>
            </a:fld>
            <a:endParaRPr lang="ko-KR" altLang="en-US" sz="1350" dirty="0"/>
          </a:p>
        </p:txBody>
      </p:sp>
      <p:sp>
        <p:nvSpPr>
          <p:cNvPr id="13" name="제목 31"/>
          <p:cNvSpPr txBox="1">
            <a:spLocks/>
          </p:cNvSpPr>
          <p:nvPr/>
        </p:nvSpPr>
        <p:spPr>
          <a:xfrm>
            <a:off x="738719" y="-15103"/>
            <a:ext cx="6196340" cy="620688"/>
          </a:xfrm>
          <a:prstGeom prst="rect">
            <a:avLst/>
          </a:prstGeom>
        </p:spPr>
        <p:txBody>
          <a:bodyPr vert="horz" lIns="68580" tIns="34290" rIns="68580" bIns="34290" rtlCol="0" anchor="ctr">
            <a:noAutofit/>
          </a:bodyPr>
          <a:lstStyle>
            <a:lvl1pPr algn="l">
              <a:defRPr sz="2800" b="1">
                <a:solidFill>
                  <a:schemeClr val="bg1"/>
                </a:solidFill>
              </a:defRPr>
            </a:lvl1pPr>
          </a:lstStyle>
          <a:p>
            <a:pPr>
              <a:spcBef>
                <a:spcPct val="0"/>
              </a:spcBef>
            </a:pPr>
            <a:r>
              <a:rPr lang="en-US" altLang="ko-KR" sz="1500" dirty="0">
                <a:solidFill>
                  <a:prstClr val="white"/>
                </a:solidFill>
                <a:latin typeface="Arial" pitchFamily="34" charset="0"/>
                <a:cs typeface="Arial" pitchFamily="34" charset="0"/>
              </a:rPr>
              <a:t>  Policy levers to teacher professionalism</a:t>
            </a:r>
            <a:endParaRPr lang="ko-KR" altLang="en-US" sz="1500" dirty="0">
              <a:solidFill>
                <a:srgbClr val="F79646">
                  <a:lumMod val="40000"/>
                  <a:lumOff val="60000"/>
                </a:srgbClr>
              </a:solidFill>
              <a:latin typeface="Arial" pitchFamily="34" charset="0"/>
              <a:cs typeface="Arial" pitchFamily="34" charset="0"/>
            </a:endParaRPr>
          </a:p>
        </p:txBody>
      </p:sp>
      <p:sp>
        <p:nvSpPr>
          <p:cNvPr id="2" name="Isosceles Triangle 1"/>
          <p:cNvSpPr/>
          <p:nvPr/>
        </p:nvSpPr>
        <p:spPr>
          <a:xfrm>
            <a:off x="3525982" y="2770909"/>
            <a:ext cx="2112818" cy="2503055"/>
          </a:xfrm>
          <a:prstGeom prst="triangle">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dirty="0">
              <a:solidFill>
                <a:prstClr val="white"/>
              </a:solidFill>
            </a:endParaRPr>
          </a:p>
        </p:txBody>
      </p:sp>
      <p:sp>
        <p:nvSpPr>
          <p:cNvPr id="4" name="Rectangle 3"/>
          <p:cNvSpPr/>
          <p:nvPr/>
        </p:nvSpPr>
        <p:spPr>
          <a:xfrm>
            <a:off x="3888318" y="1745862"/>
            <a:ext cx="1205346" cy="6001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14" name="Rounded Rectangular Callout 13"/>
          <p:cNvSpPr/>
          <p:nvPr/>
        </p:nvSpPr>
        <p:spPr>
          <a:xfrm>
            <a:off x="5875817" y="4830619"/>
            <a:ext cx="3241963" cy="1930492"/>
          </a:xfrm>
          <a:prstGeom prst="wedgeRoundRectCallout">
            <a:avLst>
              <a:gd name="adj1" fmla="val -56090"/>
              <a:gd name="adj2" fmla="val -26194"/>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atinLnBrk="0"/>
            <a:r>
              <a:rPr lang="en-GB" sz="1600" dirty="0">
                <a:solidFill>
                  <a:prstClr val="white"/>
                </a:solidFill>
              </a:rPr>
              <a:t>Knowledge base for teaching </a:t>
            </a:r>
            <a:r>
              <a:rPr lang="en-GB" sz="1200" dirty="0">
                <a:solidFill>
                  <a:prstClr val="white"/>
                </a:solidFill>
              </a:rPr>
              <a:t>(initial education and incentives for professional development)</a:t>
            </a:r>
          </a:p>
        </p:txBody>
      </p:sp>
      <p:sp>
        <p:nvSpPr>
          <p:cNvPr id="26" name="Rounded Rectangular Callout 25"/>
          <p:cNvSpPr/>
          <p:nvPr/>
        </p:nvSpPr>
        <p:spPr>
          <a:xfrm>
            <a:off x="3040954" y="956378"/>
            <a:ext cx="3241963" cy="1438353"/>
          </a:xfrm>
          <a:prstGeom prst="wedgeRoundRectCallout">
            <a:avLst>
              <a:gd name="adj1" fmla="val -1816"/>
              <a:gd name="adj2" fmla="val 72095"/>
              <a:gd name="adj3" fmla="val 16667"/>
            </a:avLst>
          </a:prstGeom>
          <a:solidFill>
            <a:srgbClr val="9C3B2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atinLnBrk="0"/>
            <a:r>
              <a:rPr lang="en-GB" sz="1600" dirty="0">
                <a:solidFill>
                  <a:prstClr val="white"/>
                </a:solidFill>
              </a:rPr>
              <a:t>Autonomy: Teachers’ decision-making power over their work </a:t>
            </a:r>
            <a:r>
              <a:rPr lang="en-GB" sz="1200" dirty="0">
                <a:solidFill>
                  <a:prstClr val="white"/>
                </a:solidFill>
              </a:rPr>
              <a:t>(teaching content, course offerings, discipline practices)</a:t>
            </a:r>
          </a:p>
        </p:txBody>
      </p:sp>
      <p:sp>
        <p:nvSpPr>
          <p:cNvPr id="29" name="Rounded Rectangular Callout 28"/>
          <p:cNvSpPr/>
          <p:nvPr/>
        </p:nvSpPr>
        <p:spPr>
          <a:xfrm>
            <a:off x="13854" y="4849091"/>
            <a:ext cx="3384669" cy="2011007"/>
          </a:xfrm>
          <a:prstGeom prst="wedgeRoundRectCallout">
            <a:avLst>
              <a:gd name="adj1" fmla="val 52234"/>
              <a:gd name="adj2" fmla="val -30496"/>
              <a:gd name="adj3" fmla="val 16667"/>
            </a:avLst>
          </a:pr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atinLnBrk="0"/>
            <a:r>
              <a:rPr lang="en-GB" sz="1600" dirty="0">
                <a:solidFill>
                  <a:prstClr val="white"/>
                </a:solidFill>
              </a:rPr>
              <a:t>Peer networks: Opportunities for exchange and support needed to maintain high standards of teaching </a:t>
            </a:r>
            <a:r>
              <a:rPr lang="en-GB" sz="1200" dirty="0">
                <a:solidFill>
                  <a:prstClr val="white"/>
                </a:solidFill>
              </a:rPr>
              <a:t>(participation in induction, mentoring, networks, feedback from direct observations)</a:t>
            </a:r>
            <a:endParaRPr lang="en-GB" sz="1600" dirty="0">
              <a:solidFill>
                <a:prstClr val="white"/>
              </a:solidFill>
            </a:endParaRPr>
          </a:p>
        </p:txBody>
      </p:sp>
      <p:sp>
        <p:nvSpPr>
          <p:cNvPr id="15" name="TextBox 14"/>
          <p:cNvSpPr txBox="1"/>
          <p:nvPr/>
        </p:nvSpPr>
        <p:spPr>
          <a:xfrm>
            <a:off x="3634873" y="4287362"/>
            <a:ext cx="1953490" cy="523220"/>
          </a:xfrm>
          <a:prstGeom prst="rect">
            <a:avLst/>
          </a:prstGeom>
          <a:noFill/>
          <a:ln>
            <a:noFill/>
          </a:ln>
        </p:spPr>
        <p:txBody>
          <a:bodyPr wrap="square" rtlCol="0" anchor="ctr">
            <a:spAutoFit/>
          </a:bodyPr>
          <a:lstStyle/>
          <a:p>
            <a:pPr algn="ctr"/>
            <a:r>
              <a:rPr lang="en-GB" sz="1400" b="1" dirty="0">
                <a:solidFill>
                  <a:prstClr val="black"/>
                </a:solidFill>
                <a:latin typeface="Arial" panose="020B0604020202020204" pitchFamily="34" charset="0"/>
                <a:cs typeface="Arial" panose="020B0604020202020204" pitchFamily="34" charset="0"/>
              </a:rPr>
              <a:t>Teacher</a:t>
            </a:r>
            <a:br>
              <a:rPr lang="en-GB" sz="1400" b="1" dirty="0">
                <a:solidFill>
                  <a:prstClr val="black"/>
                </a:solidFill>
                <a:latin typeface="Arial" panose="020B0604020202020204" pitchFamily="34" charset="0"/>
                <a:cs typeface="Arial" panose="020B0604020202020204" pitchFamily="34" charset="0"/>
              </a:rPr>
            </a:br>
            <a:r>
              <a:rPr lang="en-GB" sz="1400" b="1" dirty="0">
                <a:solidFill>
                  <a:prstClr val="black"/>
                </a:solidFill>
                <a:latin typeface="Arial" panose="020B0604020202020204" pitchFamily="34" charset="0"/>
                <a:cs typeface="Arial" panose="020B0604020202020204" pitchFamily="34" charset="0"/>
              </a:rPr>
              <a:t>professionalism</a:t>
            </a:r>
          </a:p>
        </p:txBody>
      </p:sp>
      <p:sp>
        <p:nvSpPr>
          <p:cNvPr id="17" name="TextBox 16"/>
          <p:cNvSpPr txBox="1"/>
          <p:nvPr/>
        </p:nvSpPr>
        <p:spPr>
          <a:xfrm>
            <a:off x="220723" y="3022055"/>
            <a:ext cx="3730208" cy="1077218"/>
          </a:xfrm>
          <a:prstGeom prst="rect">
            <a:avLst/>
          </a:prstGeom>
          <a:noFill/>
          <a:ln>
            <a:noFill/>
          </a:ln>
        </p:spPr>
        <p:txBody>
          <a:bodyPr wrap="square" rtlCol="0" anchor="ctr">
            <a:spAutoFit/>
          </a:bodyPr>
          <a:lstStyle/>
          <a:p>
            <a:pPr algn="ctr" latinLnBrk="0"/>
            <a:r>
              <a:rPr lang="en-US" sz="1600" dirty="0">
                <a:solidFill>
                  <a:schemeClr val="bg1">
                    <a:lumMod val="65000"/>
                  </a:schemeClr>
                </a:solidFill>
                <a:latin typeface="Calibri" panose="020F0502020204030204" pitchFamily="34" charset="0"/>
                <a:cs typeface="Arial" panose="020B0604020202020204" pitchFamily="34" charset="0"/>
              </a:rPr>
              <a:t>Professionalism is the level of autonomy and internal regulation exercised by members of an occupation in providing services to society</a:t>
            </a:r>
            <a:endParaRPr lang="en-GB" sz="1600" dirty="0">
              <a:solidFill>
                <a:schemeClr val="bg1">
                  <a:lumMod val="65000"/>
                </a:schemeClr>
              </a:solidFill>
              <a:latin typeface="Calibri" panose="020F050202020403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2728069303"/>
      </p:ext>
    </p:extLst>
  </p:cSld>
  <p:clrMapOvr>
    <a:masterClrMapping/>
  </p:clrMapOvr>
  <mc:AlternateContent xmlns:mc="http://schemas.openxmlformats.org/markup-compatibility/2006" xmlns:p14="http://schemas.microsoft.com/office/powerpoint/2010/main">
    <mc:Choice Requires="p14">
      <p:transition spd="slow" p14:dur="1400" advTm="15487">
        <p14:ripple/>
      </p:transition>
    </mc:Choice>
    <mc:Fallback xmlns="">
      <p:transition spd="slow" advTm="15487">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fade">
                                      <p:cBhvr>
                                        <p:cTn id="1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6" grpId="0" animBg="1"/>
      <p:bldP spid="2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p:cNvSpPr txBox="1">
            <a:spLocks/>
          </p:cNvSpPr>
          <p:nvPr/>
        </p:nvSpPr>
        <p:spPr>
          <a:xfrm>
            <a:off x="1763688" y="-1072487"/>
            <a:ext cx="4050450" cy="620688"/>
          </a:xfrm>
          <a:prstGeom prst="rect">
            <a:avLst/>
          </a:prstGeom>
        </p:spPr>
        <p:txBody>
          <a:bodyPr vert="horz" lIns="68580" tIns="34290" rIns="68580" bIns="34290" rtlCol="0" anchor="ctr">
            <a:normAutofit/>
          </a:bodyPr>
          <a:lstStyle/>
          <a:p>
            <a:pPr algn="ctr">
              <a:spcBef>
                <a:spcPct val="0"/>
              </a:spcBef>
              <a:defRPr/>
            </a:pPr>
            <a:r>
              <a:rPr lang="en-US" sz="1200" b="1">
                <a:solidFill>
                  <a:prstClr val="white"/>
                </a:solidFill>
                <a:latin typeface="Arial" pitchFamily="34" charset="0"/>
                <a:cs typeface="Arial" pitchFamily="34" charset="0"/>
              </a:rPr>
              <a:t>Mean mathematics performance, by school location, after accounting for socio-economic status</a:t>
            </a:r>
            <a:endParaRPr lang="en-GB" sz="1200" b="1" dirty="0">
              <a:solidFill>
                <a:prstClr val="white"/>
              </a:solidFill>
              <a:latin typeface="Arial" pitchFamily="34" charset="0"/>
              <a:cs typeface="Arial" pitchFamily="34" charset="0"/>
            </a:endParaRPr>
          </a:p>
        </p:txBody>
      </p:sp>
      <p:sp>
        <p:nvSpPr>
          <p:cNvPr id="6" name="TextBox 2"/>
          <p:cNvSpPr txBox="1"/>
          <p:nvPr/>
        </p:nvSpPr>
        <p:spPr>
          <a:xfrm>
            <a:off x="7110278" y="-883847"/>
            <a:ext cx="756089" cy="36844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GB" sz="825" dirty="0">
                <a:solidFill>
                  <a:prstClr val="white"/>
                </a:solidFill>
                <a:latin typeface="Arial" pitchFamily="34" charset="0"/>
                <a:cs typeface="Arial" pitchFamily="34" charset="0"/>
              </a:rPr>
              <a:t>Fig II.3.3</a:t>
            </a:r>
          </a:p>
        </p:txBody>
      </p:sp>
      <p:sp>
        <p:nvSpPr>
          <p:cNvPr id="7" name="슬라이드 번호 개체 틀 6"/>
          <p:cNvSpPr txBox="1">
            <a:spLocks/>
          </p:cNvSpPr>
          <p:nvPr/>
        </p:nvSpPr>
        <p:spPr>
          <a:xfrm>
            <a:off x="1143000" y="-883847"/>
            <a:ext cx="350658" cy="365125"/>
          </a:xfrm>
          <a:prstGeom prst="rect">
            <a:avLst/>
          </a:prstGeom>
        </p:spPr>
        <p:txBody>
          <a:bodyPr/>
          <a:lstStyle/>
          <a:p>
            <a:pPr defTabSz="685800">
              <a:defRPr/>
            </a:pPr>
            <a:fld id="{B8364164-D7C2-4011-A351-B5EC1CE463BF}" type="slidenum">
              <a:rPr lang="ko-KR" altLang="en-US" sz="1350">
                <a:solidFill>
                  <a:prstClr val="black"/>
                </a:solidFill>
              </a:rPr>
              <a:pPr defTabSz="685800">
                <a:defRPr/>
              </a:pPr>
              <a:t>9</a:t>
            </a:fld>
            <a:endParaRPr lang="ko-KR" altLang="en-US" sz="1350">
              <a:solidFill>
                <a:prstClr val="black"/>
              </a:solidFill>
            </a:endParaRPr>
          </a:p>
        </p:txBody>
      </p:sp>
      <p:pic>
        <p:nvPicPr>
          <p:cNvPr id="8" name="내용 개체 틀 19" descr="calculator.png"/>
          <p:cNvPicPr>
            <a:picLocks noChangeAspect="1"/>
          </p:cNvPicPr>
          <p:nvPr/>
        </p:nvPicPr>
        <p:blipFill>
          <a:blip r:embed="rId4" cstate="print">
            <a:duotone>
              <a:schemeClr val="bg2">
                <a:shade val="45000"/>
                <a:satMod val="135000"/>
              </a:schemeClr>
              <a:prstClr val="white"/>
            </a:duotone>
            <a:lum bright="100000" contrast="100000"/>
          </a:blip>
          <a:stretch>
            <a:fillRect/>
          </a:stretch>
        </p:blipFill>
        <p:spPr>
          <a:xfrm>
            <a:off x="6354198" y="-955855"/>
            <a:ext cx="324036" cy="432048"/>
          </a:xfrm>
          <a:prstGeom prst="rect">
            <a:avLst/>
          </a:prstGeom>
        </p:spPr>
      </p:pic>
      <p:sp>
        <p:nvSpPr>
          <p:cNvPr id="9" name="평행 사변형 8"/>
          <p:cNvSpPr/>
          <p:nvPr/>
        </p:nvSpPr>
        <p:spPr>
          <a:xfrm>
            <a:off x="1007604" y="-1072487"/>
            <a:ext cx="6966774" cy="672360"/>
          </a:xfrm>
          <a:prstGeom prst="parallelogram">
            <a:avLst>
              <a:gd name="adj" fmla="val 7910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0">
              <a:solidFill>
                <a:prstClr val="white"/>
              </a:solidFill>
              <a:latin typeface="Arial" pitchFamily="34" charset="0"/>
              <a:cs typeface="Arial" pitchFamily="34" charset="0"/>
            </a:endParaRPr>
          </a:p>
        </p:txBody>
      </p:sp>
      <p:sp>
        <p:nvSpPr>
          <p:cNvPr id="10" name="평행 사변형 9"/>
          <p:cNvSpPr/>
          <p:nvPr/>
        </p:nvSpPr>
        <p:spPr>
          <a:xfrm>
            <a:off x="737574" y="-1072487"/>
            <a:ext cx="6426714" cy="672360"/>
          </a:xfrm>
          <a:prstGeom prst="parallelogram">
            <a:avLst>
              <a:gd name="adj" fmla="val 79101"/>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0" dirty="0">
              <a:solidFill>
                <a:prstClr val="white"/>
              </a:solidFill>
              <a:latin typeface="Arial" pitchFamily="34" charset="0"/>
              <a:cs typeface="Arial" pitchFamily="34" charset="0"/>
            </a:endParaRPr>
          </a:p>
        </p:txBody>
      </p:sp>
      <p:sp>
        <p:nvSpPr>
          <p:cNvPr id="11" name="평행 사변형 10"/>
          <p:cNvSpPr/>
          <p:nvPr/>
        </p:nvSpPr>
        <p:spPr>
          <a:xfrm>
            <a:off x="722430" y="-1072487"/>
            <a:ext cx="1019826" cy="672360"/>
          </a:xfrm>
          <a:prstGeom prst="parallelogram">
            <a:avLst>
              <a:gd name="adj" fmla="val 7910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0">
              <a:solidFill>
                <a:prstClr val="white"/>
              </a:solidFill>
              <a:latin typeface="Arial" pitchFamily="34" charset="0"/>
              <a:cs typeface="Arial" pitchFamily="34" charset="0"/>
            </a:endParaRPr>
          </a:p>
        </p:txBody>
      </p:sp>
      <p:sp>
        <p:nvSpPr>
          <p:cNvPr id="12" name="슬라이드 번호 개체 틀 29"/>
          <p:cNvSpPr txBox="1">
            <a:spLocks/>
          </p:cNvSpPr>
          <p:nvPr/>
        </p:nvSpPr>
        <p:spPr>
          <a:xfrm>
            <a:off x="1143000" y="-883847"/>
            <a:ext cx="350658" cy="365125"/>
          </a:xfrm>
          <a:prstGeom prst="rect">
            <a:avLst/>
          </a:prstGeom>
        </p:spPr>
        <p:txBody>
          <a:bodyPr/>
          <a:lstStyle>
            <a:lvl1pPr>
              <a:defRPr b="1">
                <a:solidFill>
                  <a:srgbClr val="278D99"/>
                </a:solidFill>
                <a:latin typeface="Arial" pitchFamily="34" charset="0"/>
                <a:cs typeface="Arial" pitchFamily="34" charset="0"/>
              </a:defRPr>
            </a:lvl1pPr>
          </a:lstStyle>
          <a:p>
            <a:pPr>
              <a:defRPr/>
            </a:pPr>
            <a:fld id="{B8364164-D7C2-4011-A351-B5EC1CE463BF}" type="slidenum">
              <a:rPr lang="ko-KR" altLang="en-US" sz="1350"/>
              <a:pPr>
                <a:defRPr/>
              </a:pPr>
              <a:t>9</a:t>
            </a:fld>
            <a:endParaRPr lang="ko-KR" altLang="en-US" sz="1350" dirty="0"/>
          </a:p>
        </p:txBody>
      </p:sp>
      <p:sp>
        <p:nvSpPr>
          <p:cNvPr id="13" name="제목 31"/>
          <p:cNvSpPr txBox="1">
            <a:spLocks/>
          </p:cNvSpPr>
          <p:nvPr/>
        </p:nvSpPr>
        <p:spPr>
          <a:xfrm>
            <a:off x="738719" y="-15103"/>
            <a:ext cx="6196340" cy="620688"/>
          </a:xfrm>
          <a:prstGeom prst="rect">
            <a:avLst/>
          </a:prstGeom>
        </p:spPr>
        <p:txBody>
          <a:bodyPr vert="horz" lIns="68580" tIns="34290" rIns="68580" bIns="34290" rtlCol="0" anchor="ctr">
            <a:noAutofit/>
          </a:bodyPr>
          <a:lstStyle>
            <a:lvl1pPr algn="l">
              <a:defRPr sz="2800" b="1">
                <a:solidFill>
                  <a:schemeClr val="bg1"/>
                </a:solidFill>
              </a:defRPr>
            </a:lvl1pPr>
          </a:lstStyle>
          <a:p>
            <a:pPr>
              <a:spcBef>
                <a:spcPct val="0"/>
              </a:spcBef>
            </a:pPr>
            <a:r>
              <a:rPr lang="en-US" altLang="ko-KR" sz="1500" dirty="0">
                <a:solidFill>
                  <a:prstClr val="white"/>
                </a:solidFill>
                <a:latin typeface="Arial" pitchFamily="34" charset="0"/>
                <a:cs typeface="Arial" pitchFamily="34" charset="0"/>
              </a:rPr>
              <a:t>  Teacher professionalism</a:t>
            </a:r>
            <a:endParaRPr lang="ko-KR" altLang="en-US" sz="1500" dirty="0">
              <a:solidFill>
                <a:srgbClr val="F79646">
                  <a:lumMod val="40000"/>
                  <a:lumOff val="60000"/>
                </a:srgbClr>
              </a:solidFill>
              <a:latin typeface="Arial" pitchFamily="34" charset="0"/>
              <a:cs typeface="Arial" pitchFamily="34" charset="0"/>
            </a:endParaRPr>
          </a:p>
        </p:txBody>
      </p:sp>
      <p:sp>
        <p:nvSpPr>
          <p:cNvPr id="4" name="Rectangle 3"/>
          <p:cNvSpPr/>
          <p:nvPr/>
        </p:nvSpPr>
        <p:spPr>
          <a:xfrm>
            <a:off x="3888318" y="1745862"/>
            <a:ext cx="1205346" cy="6001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pic>
        <p:nvPicPr>
          <p:cNvPr id="2" name="Pictur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72862" y="1984089"/>
            <a:ext cx="4005372" cy="3260479"/>
          </a:xfrm>
          <a:prstGeom prst="rect">
            <a:avLst/>
          </a:prstGeom>
        </p:spPr>
      </p:pic>
      <p:sp>
        <p:nvSpPr>
          <p:cNvPr id="14" name="Rounded Rectangular Callout 13"/>
          <p:cNvSpPr/>
          <p:nvPr/>
        </p:nvSpPr>
        <p:spPr>
          <a:xfrm>
            <a:off x="5875817" y="4830619"/>
            <a:ext cx="3241963" cy="1930492"/>
          </a:xfrm>
          <a:prstGeom prst="wedgeRoundRectCallout">
            <a:avLst>
              <a:gd name="adj1" fmla="val -56090"/>
              <a:gd name="adj2" fmla="val -26194"/>
              <a:gd name="adj3" fmla="val 16667"/>
            </a:avLst>
          </a:prstGeom>
          <a:solidFill>
            <a:schemeClr val="accent1">
              <a:alpha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atinLnBrk="0"/>
            <a:r>
              <a:rPr lang="en-GB" sz="1600" dirty="0">
                <a:solidFill>
                  <a:prstClr val="white"/>
                </a:solidFill>
              </a:rPr>
              <a:t>Knowledge base for teaching </a:t>
            </a:r>
            <a:r>
              <a:rPr lang="en-GB" sz="1200" dirty="0">
                <a:solidFill>
                  <a:prstClr val="white"/>
                </a:solidFill>
              </a:rPr>
              <a:t>(initial education and incentives for professional development)</a:t>
            </a:r>
          </a:p>
        </p:txBody>
      </p:sp>
      <p:sp>
        <p:nvSpPr>
          <p:cNvPr id="26" name="Rounded Rectangular Callout 25"/>
          <p:cNvSpPr/>
          <p:nvPr/>
        </p:nvSpPr>
        <p:spPr>
          <a:xfrm>
            <a:off x="3040954" y="956378"/>
            <a:ext cx="3241963" cy="1438353"/>
          </a:xfrm>
          <a:prstGeom prst="wedgeRoundRectCallout">
            <a:avLst>
              <a:gd name="adj1" fmla="val -1816"/>
              <a:gd name="adj2" fmla="val 72095"/>
              <a:gd name="adj3" fmla="val 16667"/>
            </a:avLst>
          </a:prstGeom>
          <a:solidFill>
            <a:srgbClr val="9C3B2F">
              <a:alpha val="4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atinLnBrk="0"/>
            <a:r>
              <a:rPr lang="en-GB" sz="1600" dirty="0">
                <a:solidFill>
                  <a:prstClr val="white"/>
                </a:solidFill>
              </a:rPr>
              <a:t>Autonomy: Teachers’ decision-making power over their work </a:t>
            </a:r>
            <a:r>
              <a:rPr lang="en-GB" sz="1200" dirty="0">
                <a:solidFill>
                  <a:prstClr val="white"/>
                </a:solidFill>
              </a:rPr>
              <a:t>(teaching content, course offerings, discipline practices)</a:t>
            </a:r>
          </a:p>
        </p:txBody>
      </p:sp>
      <p:sp>
        <p:nvSpPr>
          <p:cNvPr id="29" name="Rounded Rectangular Callout 28"/>
          <p:cNvSpPr/>
          <p:nvPr/>
        </p:nvSpPr>
        <p:spPr>
          <a:xfrm>
            <a:off x="13854" y="4849091"/>
            <a:ext cx="3384669" cy="2011007"/>
          </a:xfrm>
          <a:prstGeom prst="wedgeRoundRectCallout">
            <a:avLst>
              <a:gd name="adj1" fmla="val 52234"/>
              <a:gd name="adj2" fmla="val -30496"/>
              <a:gd name="adj3" fmla="val 16667"/>
            </a:avLst>
          </a:prstGeom>
          <a:solidFill>
            <a:schemeClr val="accent3">
              <a:lumMod val="50000"/>
              <a:alpha val="2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atinLnBrk="0"/>
            <a:r>
              <a:rPr lang="en-GB" sz="1600" dirty="0">
                <a:solidFill>
                  <a:prstClr val="white"/>
                </a:solidFill>
              </a:rPr>
              <a:t>Peer networks: Opportunities for exchange and support needed to maintain high standards of teaching </a:t>
            </a:r>
            <a:r>
              <a:rPr lang="en-GB" sz="1200" dirty="0">
                <a:solidFill>
                  <a:prstClr val="white"/>
                </a:solidFill>
              </a:rPr>
              <a:t>(participation in induction, mentoring, networks, feedback from direct observations)</a:t>
            </a:r>
            <a:endParaRPr lang="en-GB" sz="1600" dirty="0">
              <a:solidFill>
                <a:prstClr val="white"/>
              </a:solidFill>
            </a:endParaRPr>
          </a:p>
        </p:txBody>
      </p:sp>
      <p:sp>
        <p:nvSpPr>
          <p:cNvPr id="28" name="TextBox 27"/>
          <p:cNvSpPr txBox="1"/>
          <p:nvPr/>
        </p:nvSpPr>
        <p:spPr>
          <a:xfrm>
            <a:off x="220723" y="3022055"/>
            <a:ext cx="3730208" cy="1077218"/>
          </a:xfrm>
          <a:prstGeom prst="rect">
            <a:avLst/>
          </a:prstGeom>
          <a:noFill/>
          <a:ln>
            <a:noFill/>
          </a:ln>
        </p:spPr>
        <p:txBody>
          <a:bodyPr wrap="square" rtlCol="0" anchor="ctr">
            <a:spAutoFit/>
          </a:bodyPr>
          <a:lstStyle/>
          <a:p>
            <a:pPr algn="ctr" latinLnBrk="0"/>
            <a:r>
              <a:rPr lang="en-US" sz="1600" dirty="0">
                <a:solidFill>
                  <a:schemeClr val="bg1">
                    <a:lumMod val="65000"/>
                  </a:schemeClr>
                </a:solidFill>
                <a:latin typeface="Calibri" panose="020F0502020204030204" pitchFamily="34" charset="0"/>
                <a:cs typeface="Arial" panose="020B0604020202020204" pitchFamily="34" charset="0"/>
              </a:rPr>
              <a:t>Professionalism is the level of autonomy and internal regulation exercised by members of an occupation in providing services to society</a:t>
            </a:r>
            <a:endParaRPr lang="en-GB" sz="1600" dirty="0">
              <a:solidFill>
                <a:schemeClr val="bg1">
                  <a:lumMod val="65000"/>
                </a:schemeClr>
              </a:solidFill>
              <a:latin typeface="Calibri" panose="020F050202020403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2786469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9"/>
          <p:cNvPicPr>
            <a:picLocks noChangeAspect="1"/>
          </p:cNvPicPr>
          <p:nvPr/>
        </p:nvPicPr>
        <p:blipFill rotWithShape="1">
          <a:blip r:embed="rId3">
            <a:extLst>
              <a:ext uri="{28A0092B-C50C-407E-A947-70E740481C1C}">
                <a14:useLocalDpi xmlns:a14="http://schemas.microsoft.com/office/drawing/2010/main" val="0"/>
              </a:ext>
            </a:extLst>
          </a:blip>
          <a:srcRect b="16243"/>
          <a:stretch/>
        </p:blipFill>
        <p:spPr>
          <a:xfrm>
            <a:off x="4788024" y="1475300"/>
            <a:ext cx="3759183" cy="3373491"/>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pic>
        <p:nvPicPr>
          <p:cNvPr id="29" name="Picture 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57536" y="1462000"/>
            <a:ext cx="3642410" cy="3370933"/>
          </a:xfrm>
          <a:prstGeom prst="rect">
            <a:avLst/>
          </a:prstGeom>
        </p:spPr>
      </p:pic>
      <p:sp>
        <p:nvSpPr>
          <p:cNvPr id="2" name="Rectangle 1"/>
          <p:cNvSpPr/>
          <p:nvPr/>
        </p:nvSpPr>
        <p:spPr>
          <a:xfrm>
            <a:off x="1157536" y="1462000"/>
            <a:ext cx="7389671" cy="3418985"/>
          </a:xfrm>
          <a:prstGeom prst="rect">
            <a:avLst/>
          </a:prstGeom>
          <a:solidFill>
            <a:schemeClr val="tx2">
              <a:lumMod val="75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평행 사변형 11"/>
          <p:cNvSpPr/>
          <p:nvPr/>
        </p:nvSpPr>
        <p:spPr>
          <a:xfrm>
            <a:off x="-180528" y="0"/>
            <a:ext cx="9289032" cy="672360"/>
          </a:xfrm>
          <a:prstGeom prst="parallelogram">
            <a:avLst>
              <a:gd name="adj" fmla="val 7910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prstClr val="white"/>
              </a:solidFill>
              <a:latin typeface="Arial" pitchFamily="34" charset="0"/>
              <a:cs typeface="Arial" pitchFamily="34" charset="0"/>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29030157"/>
              </p:ext>
            </p:extLst>
          </p:nvPr>
        </p:nvGraphicFramePr>
        <p:xfrm>
          <a:off x="323528" y="908720"/>
          <a:ext cx="8229600" cy="5760640"/>
        </p:xfrm>
        <a:graphic>
          <a:graphicData uri="http://schemas.openxmlformats.org/drawingml/2006/chart">
            <c:chart xmlns:c="http://schemas.openxmlformats.org/drawingml/2006/chart" xmlns:r="http://schemas.openxmlformats.org/officeDocument/2006/relationships" r:id="rId5"/>
          </a:graphicData>
        </a:graphic>
      </p:graphicFrame>
      <p:sp>
        <p:nvSpPr>
          <p:cNvPr id="6" name="평행 사변형 9"/>
          <p:cNvSpPr/>
          <p:nvPr/>
        </p:nvSpPr>
        <p:spPr>
          <a:xfrm>
            <a:off x="-540568" y="0"/>
            <a:ext cx="8568952" cy="672360"/>
          </a:xfrm>
          <a:prstGeom prst="parallelogram">
            <a:avLst>
              <a:gd name="adj" fmla="val 79101"/>
            </a:avLst>
          </a:prstGeom>
          <a:solidFill>
            <a:srgbClr val="9C3B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prstClr val="white"/>
              </a:solidFill>
              <a:latin typeface="Arial" pitchFamily="34" charset="0"/>
              <a:cs typeface="Arial" pitchFamily="34" charset="0"/>
            </a:endParaRPr>
          </a:p>
        </p:txBody>
      </p:sp>
      <p:sp>
        <p:nvSpPr>
          <p:cNvPr id="7" name="평행 사변형 10"/>
          <p:cNvSpPr/>
          <p:nvPr/>
        </p:nvSpPr>
        <p:spPr>
          <a:xfrm>
            <a:off x="-560760" y="0"/>
            <a:ext cx="1359768" cy="672360"/>
          </a:xfrm>
          <a:prstGeom prst="parallelogram">
            <a:avLst>
              <a:gd name="adj" fmla="val 7910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prstClr val="white"/>
              </a:solidFill>
              <a:latin typeface="Arial" pitchFamily="34" charset="0"/>
              <a:cs typeface="Arial" pitchFamily="34" charset="0"/>
            </a:endParaRPr>
          </a:p>
        </p:txBody>
      </p:sp>
      <p:sp>
        <p:nvSpPr>
          <p:cNvPr id="8" name="직사각형 14"/>
          <p:cNvSpPr/>
          <p:nvPr/>
        </p:nvSpPr>
        <p:spPr>
          <a:xfrm>
            <a:off x="251520" y="692696"/>
            <a:ext cx="7488832" cy="276999"/>
          </a:xfrm>
          <a:prstGeom prst="rect">
            <a:avLst/>
          </a:prstGeom>
        </p:spPr>
        <p:txBody>
          <a:bodyPr wrap="square">
            <a:spAutoFit/>
          </a:bodyPr>
          <a:lstStyle/>
          <a:p>
            <a:r>
              <a:rPr lang="en-US" altLang="ko-KR" sz="1200" dirty="0">
                <a:solidFill>
                  <a:prstClr val="white"/>
                </a:solidFill>
                <a:latin typeface="Arial" pitchFamily="34" charset="0"/>
                <a:cs typeface="Arial" pitchFamily="34" charset="0"/>
              </a:rPr>
              <a:t>Percentage of lower secondary teachers who report doing the following activities at least once per month</a:t>
            </a:r>
            <a:endParaRPr lang="ko-KR" altLang="en-US" sz="1200" dirty="0">
              <a:solidFill>
                <a:prstClr val="white"/>
              </a:solidFill>
              <a:latin typeface="Arial" pitchFamily="34" charset="0"/>
              <a:cs typeface="Arial" pitchFamily="34" charset="0"/>
            </a:endParaRPr>
          </a:p>
        </p:txBody>
      </p:sp>
      <p:sp>
        <p:nvSpPr>
          <p:cNvPr id="9" name="제목 31"/>
          <p:cNvSpPr txBox="1">
            <a:spLocks/>
          </p:cNvSpPr>
          <p:nvPr/>
        </p:nvSpPr>
        <p:spPr>
          <a:xfrm>
            <a:off x="827584" y="29144"/>
            <a:ext cx="6552728" cy="620688"/>
          </a:xfrm>
          <a:prstGeom prst="rect">
            <a:avLst/>
          </a:prstGeom>
        </p:spPr>
        <p:txBody>
          <a:bodyPr vert="horz" lIns="91440" tIns="45720" rIns="91440" bIns="45720" rtlCol="0" anchor="ctr">
            <a:noAutofit/>
          </a:bodyPr>
          <a:lstStyle>
            <a:lvl1pPr algn="l">
              <a:defRPr sz="2800" b="1">
                <a:solidFill>
                  <a:schemeClr val="bg1"/>
                </a:solidFill>
              </a:defRPr>
            </a:lvl1pPr>
          </a:lstStyle>
          <a:p>
            <a:pPr>
              <a:spcBef>
                <a:spcPct val="0"/>
              </a:spcBef>
            </a:pPr>
            <a:r>
              <a:rPr lang="en-US" altLang="ko-KR" sz="2000" dirty="0">
                <a:solidFill>
                  <a:prstClr val="white"/>
                </a:solidFill>
                <a:latin typeface="Arial" pitchFamily="34" charset="0"/>
                <a:cs typeface="Arial" pitchFamily="34" charset="0"/>
              </a:rPr>
              <a:t>Teacher co-operation</a:t>
            </a:r>
            <a:endParaRPr lang="ko-KR" altLang="en-US" sz="2000" dirty="0">
              <a:solidFill>
                <a:prstClr val="white"/>
              </a:solidFill>
              <a:latin typeface="Arial" pitchFamily="34" charset="0"/>
              <a:cs typeface="Arial" pitchFamily="34" charset="0"/>
            </a:endParaRPr>
          </a:p>
        </p:txBody>
      </p:sp>
      <p:sp>
        <p:nvSpPr>
          <p:cNvPr id="10" name="슬라이드 번호 개체 틀 29"/>
          <p:cNvSpPr txBox="1">
            <a:spLocks/>
          </p:cNvSpPr>
          <p:nvPr/>
        </p:nvSpPr>
        <p:spPr>
          <a:xfrm>
            <a:off x="0" y="188640"/>
            <a:ext cx="467544" cy="365125"/>
          </a:xfrm>
          <a:prstGeom prst="rect">
            <a:avLst/>
          </a:prstGeom>
        </p:spPr>
        <p:txBody>
          <a:bodyPr/>
          <a:lstStyle>
            <a:lvl1pPr>
              <a:defRPr b="1">
                <a:solidFill>
                  <a:srgbClr val="278D99"/>
                </a:solidFill>
                <a:latin typeface="Arial" pitchFamily="34" charset="0"/>
                <a:cs typeface="Arial" pitchFamily="34" charset="0"/>
              </a:defRPr>
            </a:lvl1pPr>
          </a:lstStyle>
          <a:p>
            <a:pPr>
              <a:defRPr/>
            </a:pPr>
            <a:fld id="{B8364164-D7C2-4011-A351-B5EC1CE463BF}" type="slidenum">
              <a:rPr lang="ko-KR" altLang="en-US" smtClean="0"/>
              <a:pPr>
                <a:defRPr/>
              </a:pPr>
              <a:t>10</a:t>
            </a:fld>
            <a:endParaRPr lang="ko-KR" altLang="en-US" dirty="0"/>
          </a:p>
        </p:txBody>
      </p:sp>
      <p:sp>
        <p:nvSpPr>
          <p:cNvPr id="13" name="Rectangle 12"/>
          <p:cNvSpPr/>
          <p:nvPr/>
        </p:nvSpPr>
        <p:spPr>
          <a:xfrm rot="5400000">
            <a:off x="303443" y="2419110"/>
            <a:ext cx="5392638" cy="3600368"/>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dirty="0">
              <a:solidFill>
                <a:schemeClr val="tx1"/>
              </a:solidFill>
            </a:endParaRPr>
          </a:p>
        </p:txBody>
      </p:sp>
      <p:sp>
        <p:nvSpPr>
          <p:cNvPr id="11" name="TextBox 2"/>
          <p:cNvSpPr txBox="1"/>
          <p:nvPr/>
        </p:nvSpPr>
        <p:spPr>
          <a:xfrm>
            <a:off x="1547664" y="1556792"/>
            <a:ext cx="2866095" cy="198742"/>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GB" sz="1200" b="1" dirty="0">
                <a:solidFill>
                  <a:prstClr val="white"/>
                </a:solidFill>
              </a:rPr>
              <a:t>Exchange and co-ordination</a:t>
            </a:r>
          </a:p>
        </p:txBody>
      </p:sp>
      <p:pic>
        <p:nvPicPr>
          <p:cNvPr id="34" name="Picture 2" descr="C:\Users\Schleicher_A\Pictures\Country flags\United-States-Flag-256.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591497" y="1039130"/>
            <a:ext cx="476916" cy="47691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90388027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wipe(down)">
                                      <p:cBhvr>
                                        <p:cTn id="7" dur="500"/>
                                        <p:tgtEl>
                                          <p:spTgt spid="5">
                                            <p:graphicEl>
                                              <a:chart seriesIdx="-3" categoryIdx="-3" bldStep="gridLegend"/>
                                            </p:graphicEl>
                                          </p:spTgt>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5">
                                            <p:graphicEl>
                                              <a:chart seriesIdx="0" categoryIdx="-4" bldStep="series"/>
                                            </p:graphicEl>
                                          </p:spTgt>
                                        </p:tgtEl>
                                        <p:attrNameLst>
                                          <p:attrName>style.visibility</p:attrName>
                                        </p:attrNameLst>
                                      </p:cBhvr>
                                      <p:to>
                                        <p:strVal val="visible"/>
                                      </p:to>
                                    </p:set>
                                    <p:animEffect transition="in" filter="wipe(down)">
                                      <p:cBhvr>
                                        <p:cTn id="11" dur="500"/>
                                        <p:tgtEl>
                                          <p:spTgt spid="5">
                                            <p:graphicEl>
                                              <a:chart seriesIdx="0" categoryIdx="-4" bldStep="series"/>
                                            </p:graphic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path" presetSubtype="0" accel="50000" decel="50000" fill="hold" grpId="0" nodeType="clickEffect">
                                  <p:stCondLst>
                                    <p:cond delay="0"/>
                                  </p:stCondLst>
                                  <p:childTnLst>
                                    <p:animMotion origin="layout" path="M -1.38889E-6 -3.33333E-6 L 0.39809 -0.00439 " pathEditMode="relative" rAng="0" ptsTypes="AA">
                                      <p:cBhvr>
                                        <p:cTn id="19" dur="2000" fill="hold"/>
                                        <p:tgtEl>
                                          <p:spTgt spid="13"/>
                                        </p:tgtEl>
                                        <p:attrNameLst>
                                          <p:attrName>ppt_x</p:attrName>
                                          <p:attrName>ppt_y</p:attrName>
                                        </p:attrNameLst>
                                      </p:cBhvr>
                                      <p:rCtr x="19896" y="-23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uiExpand="1">
        <p:bldSub>
          <a:bldChart bld="series"/>
        </p:bldSub>
      </p:bldGraphic>
      <p:bldP spid="1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6253786"/>
            <a:ext cx="9144000" cy="604214"/>
          </a:xfrm>
          <a:prstGeom prst="rect">
            <a:avLst/>
          </a:prstGeom>
          <a:solidFill>
            <a:schemeClr val="accent1">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descr="INSTLL_Graphicv2.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50996" y="6126163"/>
            <a:ext cx="1550297" cy="775149"/>
          </a:xfrm>
          <a:prstGeom prst="rect">
            <a:avLst/>
          </a:prstGeom>
        </p:spPr>
      </p:pic>
      <p:sp>
        <p:nvSpPr>
          <p:cNvPr id="19" name="Rectangle 18"/>
          <p:cNvSpPr/>
          <p:nvPr/>
        </p:nvSpPr>
        <p:spPr>
          <a:xfrm>
            <a:off x="0" y="1"/>
            <a:ext cx="9144000" cy="871302"/>
          </a:xfrm>
          <a:prstGeom prst="rect">
            <a:avLst/>
          </a:prstGeom>
          <a:solidFill>
            <a:schemeClr val="tx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TextBox 19"/>
          <p:cNvSpPr txBox="1"/>
          <p:nvPr/>
        </p:nvSpPr>
        <p:spPr>
          <a:xfrm>
            <a:off x="886407" y="158165"/>
            <a:ext cx="7639737" cy="584775"/>
          </a:xfrm>
          <a:prstGeom prst="rect">
            <a:avLst/>
          </a:prstGeom>
          <a:noFill/>
        </p:spPr>
        <p:txBody>
          <a:bodyPr wrap="square" rtlCol="0">
            <a:spAutoFit/>
          </a:bodyPr>
          <a:lstStyle/>
          <a:p>
            <a:pPr algn="ctr"/>
            <a:r>
              <a:rPr lang="en-US" sz="3200" b="1" dirty="0">
                <a:solidFill>
                  <a:schemeClr val="bg1"/>
                </a:solidFill>
              </a:rPr>
              <a:t>Collaboration and Professionalism</a:t>
            </a:r>
          </a:p>
        </p:txBody>
      </p:sp>
      <p:sp>
        <p:nvSpPr>
          <p:cNvPr id="9" name="TextBox 8">
            <a:extLst>
              <a:ext uri="{FF2B5EF4-FFF2-40B4-BE49-F238E27FC236}">
                <a16:creationId xmlns:a16="http://schemas.microsoft.com/office/drawing/2014/main" id="{4165230F-0E88-8D4E-BEB9-BC9C00337A65}"/>
              </a:ext>
            </a:extLst>
          </p:cNvPr>
          <p:cNvSpPr txBox="1"/>
          <p:nvPr/>
        </p:nvSpPr>
        <p:spPr>
          <a:xfrm>
            <a:off x="368967" y="1014614"/>
            <a:ext cx="8406063" cy="52322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2800" b="1" dirty="0"/>
              <a:t>How often do teachers….</a:t>
            </a:r>
          </a:p>
        </p:txBody>
      </p:sp>
      <p:graphicFrame>
        <p:nvGraphicFramePr>
          <p:cNvPr id="2" name="Table 1">
            <a:extLst>
              <a:ext uri="{FF2B5EF4-FFF2-40B4-BE49-F238E27FC236}">
                <a16:creationId xmlns:a16="http://schemas.microsoft.com/office/drawing/2014/main" id="{8FCAF998-4B72-2840-B008-E606C7A7728A}"/>
              </a:ext>
            </a:extLst>
          </p:cNvPr>
          <p:cNvGraphicFramePr>
            <a:graphicFrameLocks noGrp="1"/>
          </p:cNvGraphicFramePr>
          <p:nvPr>
            <p:extLst>
              <p:ext uri="{D42A27DB-BD31-4B8C-83A1-F6EECF244321}">
                <p14:modId xmlns:p14="http://schemas.microsoft.com/office/powerpoint/2010/main" val="2727053108"/>
              </p:ext>
            </p:extLst>
          </p:nvPr>
        </p:nvGraphicFramePr>
        <p:xfrm>
          <a:off x="368967" y="1785938"/>
          <a:ext cx="8406061" cy="3793884"/>
        </p:xfrm>
        <a:graphic>
          <a:graphicData uri="http://schemas.openxmlformats.org/drawingml/2006/table">
            <a:tbl>
              <a:tblPr firstRow="1" bandRow="1">
                <a:tableStyleId>{5C22544A-7EE6-4342-B048-85BDC9FD1C3A}</a:tableStyleId>
              </a:tblPr>
              <a:tblGrid>
                <a:gridCol w="2990983">
                  <a:extLst>
                    <a:ext uri="{9D8B030D-6E8A-4147-A177-3AD203B41FA5}">
                      <a16:colId xmlns:a16="http://schemas.microsoft.com/office/drawing/2014/main" val="840129670"/>
                    </a:ext>
                  </a:extLst>
                </a:gridCol>
                <a:gridCol w="902513">
                  <a:extLst>
                    <a:ext uri="{9D8B030D-6E8A-4147-A177-3AD203B41FA5}">
                      <a16:colId xmlns:a16="http://schemas.microsoft.com/office/drawing/2014/main" val="3587602926"/>
                    </a:ext>
                  </a:extLst>
                </a:gridCol>
                <a:gridCol w="902513">
                  <a:extLst>
                    <a:ext uri="{9D8B030D-6E8A-4147-A177-3AD203B41FA5}">
                      <a16:colId xmlns:a16="http://schemas.microsoft.com/office/drawing/2014/main" val="1533378148"/>
                    </a:ext>
                  </a:extLst>
                </a:gridCol>
                <a:gridCol w="902513">
                  <a:extLst>
                    <a:ext uri="{9D8B030D-6E8A-4147-A177-3AD203B41FA5}">
                      <a16:colId xmlns:a16="http://schemas.microsoft.com/office/drawing/2014/main" val="371761516"/>
                    </a:ext>
                  </a:extLst>
                </a:gridCol>
                <a:gridCol w="902513">
                  <a:extLst>
                    <a:ext uri="{9D8B030D-6E8A-4147-A177-3AD203B41FA5}">
                      <a16:colId xmlns:a16="http://schemas.microsoft.com/office/drawing/2014/main" val="2687166414"/>
                    </a:ext>
                  </a:extLst>
                </a:gridCol>
                <a:gridCol w="902513">
                  <a:extLst>
                    <a:ext uri="{9D8B030D-6E8A-4147-A177-3AD203B41FA5}">
                      <a16:colId xmlns:a16="http://schemas.microsoft.com/office/drawing/2014/main" val="2127531398"/>
                    </a:ext>
                  </a:extLst>
                </a:gridCol>
                <a:gridCol w="902513">
                  <a:extLst>
                    <a:ext uri="{9D8B030D-6E8A-4147-A177-3AD203B41FA5}">
                      <a16:colId xmlns:a16="http://schemas.microsoft.com/office/drawing/2014/main" val="409429657"/>
                    </a:ext>
                  </a:extLst>
                </a:gridCol>
              </a:tblGrid>
              <a:tr h="895875">
                <a:tc>
                  <a:txBody>
                    <a:bodyPr/>
                    <a:lstStyle/>
                    <a:p>
                      <a:endParaRPr lang="en-US" dirty="0"/>
                    </a:p>
                  </a:txBody>
                  <a:tcPr/>
                </a:tc>
                <a:tc>
                  <a:txBody>
                    <a:bodyPr/>
                    <a:lstStyle/>
                    <a:p>
                      <a:pPr algn="ctr"/>
                      <a:r>
                        <a:rPr lang="en-US" sz="1600" dirty="0"/>
                        <a:t>Never</a:t>
                      </a:r>
                    </a:p>
                  </a:txBody>
                  <a:tcPr anchor="ctr"/>
                </a:tc>
                <a:tc>
                  <a:txBody>
                    <a:bodyPr/>
                    <a:lstStyle/>
                    <a:p>
                      <a:pPr algn="ctr"/>
                      <a:r>
                        <a:rPr lang="en-US" sz="1600" dirty="0"/>
                        <a:t>Once a year or less</a:t>
                      </a:r>
                    </a:p>
                  </a:txBody>
                  <a:tcPr anchor="ctr"/>
                </a:tc>
                <a:tc>
                  <a:txBody>
                    <a:bodyPr/>
                    <a:lstStyle/>
                    <a:p>
                      <a:pPr algn="ctr"/>
                      <a:r>
                        <a:rPr lang="en-US" sz="1600" dirty="0"/>
                        <a:t>2 to 4 times a year</a:t>
                      </a:r>
                    </a:p>
                  </a:txBody>
                  <a:tcPr anchor="ctr"/>
                </a:tc>
                <a:tc>
                  <a:txBody>
                    <a:bodyPr/>
                    <a:lstStyle/>
                    <a:p>
                      <a:pPr algn="ctr"/>
                      <a:r>
                        <a:rPr lang="en-US" sz="1600" dirty="0"/>
                        <a:t>5 to 10 times a year</a:t>
                      </a:r>
                    </a:p>
                  </a:txBody>
                  <a:tcPr anchor="ctr"/>
                </a:tc>
                <a:tc>
                  <a:txBody>
                    <a:bodyPr/>
                    <a:lstStyle/>
                    <a:p>
                      <a:pPr algn="ctr"/>
                      <a:r>
                        <a:rPr lang="en-US" sz="1600" dirty="0"/>
                        <a:t>1-3 times a month</a:t>
                      </a:r>
                    </a:p>
                  </a:txBody>
                  <a:tcPr anchor="ctr"/>
                </a:tc>
                <a:tc>
                  <a:txBody>
                    <a:bodyPr/>
                    <a:lstStyle/>
                    <a:p>
                      <a:pPr algn="ctr"/>
                      <a:r>
                        <a:rPr lang="en-US" sz="1600" dirty="0"/>
                        <a:t>Once a week or more</a:t>
                      </a:r>
                    </a:p>
                  </a:txBody>
                  <a:tcPr anchor="ctr"/>
                </a:tc>
                <a:extLst>
                  <a:ext uri="{0D108BD9-81ED-4DB2-BD59-A6C34878D82A}">
                    <a16:rowId xmlns:a16="http://schemas.microsoft.com/office/drawing/2014/main" val="772274764"/>
                  </a:ext>
                </a:extLst>
              </a:tr>
              <a:tr h="696792">
                <a:tc>
                  <a:txBody>
                    <a:bodyPr/>
                    <a:lstStyle/>
                    <a:p>
                      <a:r>
                        <a:rPr lang="en-US" dirty="0"/>
                        <a:t>Teach jointly as a team in the same classroom</a:t>
                      </a:r>
                    </a:p>
                  </a:txBody>
                  <a:tcPr anchor="ct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27218968"/>
                  </a:ext>
                </a:extLst>
              </a:tr>
              <a:tr h="807633">
                <a:tc>
                  <a:txBody>
                    <a:bodyPr/>
                    <a:lstStyle/>
                    <a:p>
                      <a:r>
                        <a:rPr lang="en-US" dirty="0"/>
                        <a:t>Observe other teachers’ classes and provide feedback</a:t>
                      </a:r>
                    </a:p>
                  </a:txBody>
                  <a:tcPr anchor="ct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dirty="0"/>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2678927656"/>
                  </a:ext>
                </a:extLst>
              </a:tr>
              <a:tr h="696792">
                <a:tc>
                  <a:txBody>
                    <a:bodyPr/>
                    <a:lstStyle/>
                    <a:p>
                      <a:r>
                        <a:rPr lang="en-US" dirty="0"/>
                        <a:t>Engage in joint activities across different classes</a:t>
                      </a:r>
                    </a:p>
                  </a:txBody>
                  <a:tcPr anchor="ct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790599692"/>
                  </a:ext>
                </a:extLst>
              </a:tr>
              <a:tr h="696792">
                <a:tc>
                  <a:txBody>
                    <a:bodyPr/>
                    <a:lstStyle/>
                    <a:p>
                      <a:r>
                        <a:rPr lang="en-US" dirty="0"/>
                        <a:t>Take part in collaborative professional learning</a:t>
                      </a:r>
                    </a:p>
                  </a:txBody>
                  <a:tcPr anchor="ct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3543177112"/>
                  </a:ext>
                </a:extLst>
              </a:tr>
            </a:tbl>
          </a:graphicData>
        </a:graphic>
      </p:graphicFrame>
      <p:sp>
        <p:nvSpPr>
          <p:cNvPr id="10" name="TextBox 9">
            <a:extLst>
              <a:ext uri="{FF2B5EF4-FFF2-40B4-BE49-F238E27FC236}">
                <a16:creationId xmlns:a16="http://schemas.microsoft.com/office/drawing/2014/main" id="{E5BE1983-B3ED-4607-ACE3-B56D94A15C28}"/>
              </a:ext>
            </a:extLst>
          </p:cNvPr>
          <p:cNvSpPr txBox="1"/>
          <p:nvPr/>
        </p:nvSpPr>
        <p:spPr>
          <a:xfrm>
            <a:off x="2192755" y="6282904"/>
            <a:ext cx="4758489" cy="461665"/>
          </a:xfrm>
          <a:prstGeom prst="rect">
            <a:avLst/>
          </a:prstGeom>
          <a:noFill/>
        </p:spPr>
        <p:txBody>
          <a:bodyPr wrap="square" rtlCol="0">
            <a:spAutoFit/>
          </a:bodyPr>
          <a:lstStyle/>
          <a:p>
            <a:pPr algn="ctr"/>
            <a:r>
              <a:rPr lang="en-US" sz="1200" b="1" dirty="0">
                <a:solidFill>
                  <a:schemeClr val="tx2">
                    <a:lumMod val="75000"/>
                  </a:schemeClr>
                </a:solidFill>
                <a:latin typeface="Palatino"/>
                <a:cs typeface="Palatino"/>
              </a:rPr>
              <a:t>Worcester Public Schools: Sustainable Improvement </a:t>
            </a:r>
          </a:p>
          <a:p>
            <a:pPr algn="ctr"/>
            <a:r>
              <a:rPr lang="en-US" sz="1200" b="1" dirty="0">
                <a:solidFill>
                  <a:schemeClr val="tx2">
                    <a:lumMod val="75000"/>
                  </a:schemeClr>
                </a:solidFill>
                <a:latin typeface="Palatino"/>
                <a:cs typeface="Palatino"/>
              </a:rPr>
              <a:t>June 7, 2021</a:t>
            </a:r>
          </a:p>
        </p:txBody>
      </p:sp>
    </p:spTree>
    <p:extLst>
      <p:ext uri="{BB962C8B-B14F-4D97-AF65-F5344CB8AC3E}">
        <p14:creationId xmlns:p14="http://schemas.microsoft.com/office/powerpoint/2010/main" val="423690745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rot="5400000">
            <a:off x="3011214" y="3388863"/>
            <a:ext cx="1808515" cy="5631071"/>
          </a:xfrm>
          <a:prstGeom prst="rect">
            <a:avLst/>
          </a:prstGeom>
          <a:gradFill>
            <a:gsLst>
              <a:gs pos="0">
                <a:srgbClr val="92D050">
                  <a:alpha val="68000"/>
                </a:srgbClr>
              </a:gs>
              <a:gs pos="50000">
                <a:srgbClr val="FFFF00">
                  <a:alpha val="71000"/>
                </a:srgbClr>
              </a:gs>
              <a:gs pos="100000">
                <a:srgbClr val="C00000">
                  <a:alpha val="75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5" name="Title 3"/>
          <p:cNvSpPr txBox="1">
            <a:spLocks/>
          </p:cNvSpPr>
          <p:nvPr/>
        </p:nvSpPr>
        <p:spPr>
          <a:xfrm>
            <a:off x="827584" y="0"/>
            <a:ext cx="5400600" cy="620688"/>
          </a:xfrm>
          <a:prstGeom prst="rect">
            <a:avLst/>
          </a:prstGeom>
        </p:spPr>
        <p:txBody>
          <a:bodyPr vert="horz" lIns="91440" tIns="45720" rIns="91440" bIns="45720" rtlCol="0" anchor="ctr">
            <a:normAutofit/>
          </a:bodyPr>
          <a:lstStyle/>
          <a:p>
            <a:pPr algn="ctr">
              <a:spcBef>
                <a:spcPct val="0"/>
              </a:spcBef>
              <a:defRPr/>
            </a:pPr>
            <a:r>
              <a:rPr lang="en-US" sz="1600" b="1">
                <a:solidFill>
                  <a:prstClr val="white"/>
                </a:solidFill>
                <a:latin typeface="Arial" pitchFamily="34" charset="0"/>
                <a:cs typeface="Arial" pitchFamily="34" charset="0"/>
              </a:rPr>
              <a:t>Mean mathematics performance, by school location, after accounting for socio-economic status</a:t>
            </a:r>
            <a:endParaRPr lang="en-GB" sz="1600" b="1" dirty="0">
              <a:solidFill>
                <a:prstClr val="white"/>
              </a:solidFill>
              <a:latin typeface="Arial" pitchFamily="34" charset="0"/>
              <a:cs typeface="Arial" pitchFamily="34" charset="0"/>
            </a:endParaRPr>
          </a:p>
        </p:txBody>
      </p:sp>
      <p:sp>
        <p:nvSpPr>
          <p:cNvPr id="6" name="TextBox 2"/>
          <p:cNvSpPr txBox="1"/>
          <p:nvPr/>
        </p:nvSpPr>
        <p:spPr>
          <a:xfrm>
            <a:off x="7956370" y="188640"/>
            <a:ext cx="1008118" cy="36844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GB" dirty="0">
                <a:solidFill>
                  <a:prstClr val="white"/>
                </a:solidFill>
                <a:latin typeface="Arial" pitchFamily="34" charset="0"/>
                <a:cs typeface="Arial" pitchFamily="34" charset="0"/>
              </a:rPr>
              <a:t>Fig II.3.3</a:t>
            </a:r>
          </a:p>
        </p:txBody>
      </p:sp>
      <p:sp>
        <p:nvSpPr>
          <p:cNvPr id="7" name="슬라이드 번호 개체 틀 6"/>
          <p:cNvSpPr txBox="1">
            <a:spLocks/>
          </p:cNvSpPr>
          <p:nvPr/>
        </p:nvSpPr>
        <p:spPr>
          <a:xfrm>
            <a:off x="0" y="188640"/>
            <a:ext cx="467544" cy="365125"/>
          </a:xfrm>
          <a:prstGeom prst="rect">
            <a:avLst/>
          </a:prstGeom>
        </p:spPr>
        <p:txBody>
          <a:bodyPr/>
          <a:lstStyle/>
          <a:p>
            <a:pPr>
              <a:defRPr/>
            </a:pPr>
            <a:fld id="{B8364164-D7C2-4011-A351-B5EC1CE463BF}" type="slidenum">
              <a:rPr lang="ko-KR" altLang="en-US" smtClean="0">
                <a:solidFill>
                  <a:prstClr val="black"/>
                </a:solidFill>
              </a:rPr>
              <a:pPr>
                <a:defRPr/>
              </a:pPr>
              <a:t>12</a:t>
            </a:fld>
            <a:endParaRPr lang="ko-KR" altLang="en-US">
              <a:solidFill>
                <a:prstClr val="black"/>
              </a:solidFill>
            </a:endParaRPr>
          </a:p>
        </p:txBody>
      </p:sp>
      <p:pic>
        <p:nvPicPr>
          <p:cNvPr id="8" name="내용 개체 틀 19" descr="calculator.png"/>
          <p:cNvPicPr>
            <a:picLocks noChangeAspect="1"/>
          </p:cNvPicPr>
          <p:nvPr/>
        </p:nvPicPr>
        <p:blipFill>
          <a:blip r:embed="rId3" cstate="print">
            <a:duotone>
              <a:schemeClr val="bg2">
                <a:shade val="45000"/>
                <a:satMod val="135000"/>
              </a:schemeClr>
              <a:prstClr val="white"/>
            </a:duotone>
            <a:lum bright="100000" contrast="100000"/>
          </a:blip>
          <a:stretch>
            <a:fillRect/>
          </a:stretch>
        </p:blipFill>
        <p:spPr>
          <a:xfrm>
            <a:off x="6948264" y="116632"/>
            <a:ext cx="432048" cy="432048"/>
          </a:xfrm>
          <a:prstGeom prst="rect">
            <a:avLst/>
          </a:prstGeom>
        </p:spPr>
      </p:pic>
      <p:sp>
        <p:nvSpPr>
          <p:cNvPr id="9" name="평행 사변형 8"/>
          <p:cNvSpPr/>
          <p:nvPr/>
        </p:nvSpPr>
        <p:spPr>
          <a:xfrm>
            <a:off x="-180528" y="0"/>
            <a:ext cx="9289032" cy="672360"/>
          </a:xfrm>
          <a:prstGeom prst="parallelogram">
            <a:avLst>
              <a:gd name="adj" fmla="val 7910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prstClr val="white"/>
              </a:solidFill>
              <a:latin typeface="Arial" pitchFamily="34" charset="0"/>
              <a:cs typeface="Arial" pitchFamily="34" charset="0"/>
            </a:endParaRPr>
          </a:p>
        </p:txBody>
      </p:sp>
      <p:sp>
        <p:nvSpPr>
          <p:cNvPr id="10" name="평행 사변형 9"/>
          <p:cNvSpPr/>
          <p:nvPr/>
        </p:nvSpPr>
        <p:spPr>
          <a:xfrm>
            <a:off x="-540568" y="0"/>
            <a:ext cx="8568952" cy="672360"/>
          </a:xfrm>
          <a:prstGeom prst="parallelogram">
            <a:avLst>
              <a:gd name="adj" fmla="val 79101"/>
            </a:avLst>
          </a:prstGeom>
          <a:solidFill>
            <a:srgbClr val="9C3B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prstClr val="white"/>
              </a:solidFill>
              <a:latin typeface="Arial" pitchFamily="34" charset="0"/>
              <a:cs typeface="Arial" pitchFamily="34" charset="0"/>
            </a:endParaRPr>
          </a:p>
        </p:txBody>
      </p:sp>
      <p:sp>
        <p:nvSpPr>
          <p:cNvPr id="11" name="평행 사변형 10"/>
          <p:cNvSpPr/>
          <p:nvPr/>
        </p:nvSpPr>
        <p:spPr>
          <a:xfrm>
            <a:off x="-560760" y="0"/>
            <a:ext cx="1359768" cy="672360"/>
          </a:xfrm>
          <a:prstGeom prst="parallelogram">
            <a:avLst>
              <a:gd name="adj" fmla="val 7910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prstClr val="white"/>
              </a:solidFill>
              <a:latin typeface="Arial" pitchFamily="34" charset="0"/>
              <a:cs typeface="Arial" pitchFamily="34" charset="0"/>
            </a:endParaRPr>
          </a:p>
        </p:txBody>
      </p:sp>
      <p:sp>
        <p:nvSpPr>
          <p:cNvPr id="12" name="슬라이드 번호 개체 틀 29"/>
          <p:cNvSpPr txBox="1">
            <a:spLocks/>
          </p:cNvSpPr>
          <p:nvPr/>
        </p:nvSpPr>
        <p:spPr>
          <a:xfrm>
            <a:off x="0" y="188640"/>
            <a:ext cx="467544" cy="365125"/>
          </a:xfrm>
          <a:prstGeom prst="rect">
            <a:avLst/>
          </a:prstGeom>
        </p:spPr>
        <p:txBody>
          <a:bodyPr/>
          <a:lstStyle>
            <a:lvl1pPr>
              <a:defRPr b="1">
                <a:solidFill>
                  <a:srgbClr val="278D99"/>
                </a:solidFill>
                <a:latin typeface="Arial" pitchFamily="34" charset="0"/>
                <a:cs typeface="Arial" pitchFamily="34" charset="0"/>
              </a:defRPr>
            </a:lvl1pPr>
          </a:lstStyle>
          <a:p>
            <a:pPr>
              <a:defRPr/>
            </a:pPr>
            <a:fld id="{B8364164-D7C2-4011-A351-B5EC1CE463BF}" type="slidenum">
              <a:rPr lang="ko-KR" altLang="en-US" smtClean="0"/>
              <a:pPr>
                <a:defRPr/>
              </a:pPr>
              <a:t>12</a:t>
            </a:fld>
            <a:endParaRPr lang="ko-KR" altLang="en-US" dirty="0"/>
          </a:p>
        </p:txBody>
      </p:sp>
      <p:sp>
        <p:nvSpPr>
          <p:cNvPr id="13" name="제목 31"/>
          <p:cNvSpPr txBox="1">
            <a:spLocks/>
          </p:cNvSpPr>
          <p:nvPr/>
        </p:nvSpPr>
        <p:spPr>
          <a:xfrm>
            <a:off x="827586" y="29144"/>
            <a:ext cx="7632845" cy="620688"/>
          </a:xfrm>
          <a:prstGeom prst="rect">
            <a:avLst/>
          </a:prstGeom>
        </p:spPr>
        <p:txBody>
          <a:bodyPr vert="horz" lIns="91440" tIns="45720" rIns="91440" bIns="45720" rtlCol="0" anchor="ctr">
            <a:noAutofit/>
          </a:bodyPr>
          <a:lstStyle>
            <a:lvl1pPr algn="l">
              <a:defRPr sz="2800" b="1">
                <a:solidFill>
                  <a:schemeClr val="bg1"/>
                </a:solidFill>
              </a:defRPr>
            </a:lvl1pPr>
          </a:lstStyle>
          <a:p>
            <a:pPr>
              <a:spcBef>
                <a:spcPct val="0"/>
              </a:spcBef>
            </a:pPr>
            <a:r>
              <a:rPr lang="en-US" altLang="ko-KR" sz="2000" dirty="0">
                <a:solidFill>
                  <a:prstClr val="white"/>
                </a:solidFill>
                <a:latin typeface="Arial" pitchFamily="34" charset="0"/>
                <a:cs typeface="Arial" pitchFamily="34" charset="0"/>
              </a:rPr>
              <a:t>Teachers Self-Efficacy and Professional Collaboration</a:t>
            </a:r>
            <a:endParaRPr lang="ko-KR" altLang="en-US" sz="2000" dirty="0">
              <a:solidFill>
                <a:prstClr val="white"/>
              </a:solidFill>
              <a:latin typeface="Arial" pitchFamily="34" charset="0"/>
              <a:cs typeface="Arial" pitchFamily="34" charset="0"/>
            </a:endParaRPr>
          </a:p>
        </p:txBody>
      </p:sp>
      <p:graphicFrame>
        <p:nvGraphicFramePr>
          <p:cNvPr id="15" name="Chart 14"/>
          <p:cNvGraphicFramePr>
            <a:graphicFrameLocks/>
          </p:cNvGraphicFramePr>
          <p:nvPr>
            <p:extLst>
              <p:ext uri="{D42A27DB-BD31-4B8C-83A1-F6EECF244321}">
                <p14:modId xmlns:p14="http://schemas.microsoft.com/office/powerpoint/2010/main" val="2984685106"/>
              </p:ext>
            </p:extLst>
          </p:nvPr>
        </p:nvGraphicFramePr>
        <p:xfrm>
          <a:off x="270997" y="1118587"/>
          <a:ext cx="8774516" cy="5739413"/>
        </p:xfrm>
        <a:graphic>
          <a:graphicData uri="http://schemas.openxmlformats.org/drawingml/2006/chart">
            <c:chart xmlns:c="http://schemas.openxmlformats.org/drawingml/2006/chart" xmlns:r="http://schemas.openxmlformats.org/officeDocument/2006/relationships" r:id="rId4"/>
          </a:graphicData>
        </a:graphic>
      </p:graphicFrame>
      <p:sp>
        <p:nvSpPr>
          <p:cNvPr id="2" name="TextBox 1"/>
          <p:cNvSpPr txBox="1"/>
          <p:nvPr/>
        </p:nvSpPr>
        <p:spPr>
          <a:xfrm>
            <a:off x="-1241459" y="5723427"/>
            <a:ext cx="2328263" cy="646331"/>
          </a:xfrm>
          <a:prstGeom prst="rect">
            <a:avLst/>
          </a:prstGeom>
          <a:noFill/>
        </p:spPr>
        <p:txBody>
          <a:bodyPr wrap="square" rtlCol="0">
            <a:spAutoFit/>
          </a:bodyPr>
          <a:lstStyle/>
          <a:p>
            <a:pPr algn="r"/>
            <a:r>
              <a:rPr lang="en-GB" b="1" dirty="0">
                <a:solidFill>
                  <a:srgbClr val="FF0000"/>
                </a:solidFill>
              </a:rPr>
              <a:t>Less </a:t>
            </a:r>
          </a:p>
          <a:p>
            <a:pPr algn="r"/>
            <a:r>
              <a:rPr lang="en-GB" b="1" dirty="0">
                <a:solidFill>
                  <a:srgbClr val="FF0000"/>
                </a:solidFill>
              </a:rPr>
              <a:t>frequently</a:t>
            </a:r>
          </a:p>
        </p:txBody>
      </p:sp>
      <p:sp>
        <p:nvSpPr>
          <p:cNvPr id="16" name="TextBox 15"/>
          <p:cNvSpPr txBox="1"/>
          <p:nvPr/>
        </p:nvSpPr>
        <p:spPr>
          <a:xfrm>
            <a:off x="6704118" y="5686194"/>
            <a:ext cx="2328263" cy="646331"/>
          </a:xfrm>
          <a:prstGeom prst="rect">
            <a:avLst/>
          </a:prstGeom>
          <a:noFill/>
        </p:spPr>
        <p:txBody>
          <a:bodyPr wrap="square" rtlCol="0">
            <a:spAutoFit/>
          </a:bodyPr>
          <a:lstStyle/>
          <a:p>
            <a:r>
              <a:rPr lang="en-GB" b="1" dirty="0">
                <a:solidFill>
                  <a:srgbClr val="92D050"/>
                </a:solidFill>
              </a:rPr>
              <a:t>More</a:t>
            </a:r>
          </a:p>
          <a:p>
            <a:r>
              <a:rPr lang="en-GB" b="1" dirty="0">
                <a:solidFill>
                  <a:srgbClr val="92D050"/>
                </a:solidFill>
              </a:rPr>
              <a:t>frequently</a:t>
            </a:r>
          </a:p>
        </p:txBody>
      </p:sp>
    </p:spTree>
    <p:extLst>
      <p:ext uri="{BB962C8B-B14F-4D97-AF65-F5344CB8AC3E}">
        <p14:creationId xmlns:p14="http://schemas.microsoft.com/office/powerpoint/2010/main" val="3496235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5">
                                            <p:graphicEl>
                                              <a:chart seriesIdx="0" categoryIdx="-4" bldStep="series"/>
                                            </p:graphicEl>
                                          </p:spTgt>
                                        </p:tgtEl>
                                        <p:attrNameLst>
                                          <p:attrName>style.visibility</p:attrName>
                                        </p:attrNameLst>
                                      </p:cBhvr>
                                      <p:to>
                                        <p:strVal val="visible"/>
                                      </p:to>
                                    </p:set>
                                    <p:animEffect transition="in" filter="wipe(down)">
                                      <p:cBhvr>
                                        <p:cTn id="7" dur="500"/>
                                        <p:tgtEl>
                                          <p:spTgt spid="15">
                                            <p:graphicEl>
                                              <a:chart seriesIdx="0" categoryIdx="-4" bldStep="series"/>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5">
                                            <p:graphicEl>
                                              <a:chart seriesIdx="1" categoryIdx="-4" bldStep="series"/>
                                            </p:graphicEl>
                                          </p:spTgt>
                                        </p:tgtEl>
                                        <p:attrNameLst>
                                          <p:attrName>style.visibility</p:attrName>
                                        </p:attrNameLst>
                                      </p:cBhvr>
                                      <p:to>
                                        <p:strVal val="visible"/>
                                      </p:to>
                                    </p:set>
                                    <p:animEffect transition="in" filter="wipe(down)">
                                      <p:cBhvr>
                                        <p:cTn id="12" dur="500"/>
                                        <p:tgtEl>
                                          <p:spTgt spid="15">
                                            <p:graphicEl>
                                              <a:chart seriesIdx="1" categoryIdx="-4" bldStep="series"/>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5">
                                            <p:graphicEl>
                                              <a:chart seriesIdx="2" categoryIdx="-4" bldStep="series"/>
                                            </p:graphicEl>
                                          </p:spTgt>
                                        </p:tgtEl>
                                        <p:attrNameLst>
                                          <p:attrName>style.visibility</p:attrName>
                                        </p:attrNameLst>
                                      </p:cBhvr>
                                      <p:to>
                                        <p:strVal val="visible"/>
                                      </p:to>
                                    </p:set>
                                    <p:animEffect transition="in" filter="wipe(down)">
                                      <p:cBhvr>
                                        <p:cTn id="17" dur="500"/>
                                        <p:tgtEl>
                                          <p:spTgt spid="15">
                                            <p:graphicEl>
                                              <a:chart seriesIdx="2" categoryIdx="-4" bldStep="series"/>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5">
                                            <p:graphicEl>
                                              <a:chart seriesIdx="3" categoryIdx="-4" bldStep="series"/>
                                            </p:graphicEl>
                                          </p:spTgt>
                                        </p:tgtEl>
                                        <p:attrNameLst>
                                          <p:attrName>style.visibility</p:attrName>
                                        </p:attrNameLst>
                                      </p:cBhvr>
                                      <p:to>
                                        <p:strVal val="visible"/>
                                      </p:to>
                                    </p:set>
                                    <p:animEffect transition="in" filter="wipe(down)">
                                      <p:cBhvr>
                                        <p:cTn id="22" dur="500"/>
                                        <p:tgtEl>
                                          <p:spTgt spid="15">
                                            <p:graphicEl>
                                              <a:chart seriesIdx="3"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Sub>
          <a:bldChart bld="series" animBg="0"/>
        </p:bldSub>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6253786"/>
            <a:ext cx="9144000" cy="604214"/>
          </a:xfrm>
          <a:prstGeom prst="rect">
            <a:avLst/>
          </a:prstGeom>
          <a:solidFill>
            <a:schemeClr val="accent1">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descr="INSTLL_Graphicv2.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50996" y="6126163"/>
            <a:ext cx="1550297" cy="775149"/>
          </a:xfrm>
          <a:prstGeom prst="rect">
            <a:avLst/>
          </a:prstGeom>
        </p:spPr>
      </p:pic>
      <p:sp>
        <p:nvSpPr>
          <p:cNvPr id="19" name="Rectangle 18"/>
          <p:cNvSpPr/>
          <p:nvPr/>
        </p:nvSpPr>
        <p:spPr>
          <a:xfrm>
            <a:off x="0" y="1"/>
            <a:ext cx="9144000" cy="871302"/>
          </a:xfrm>
          <a:prstGeom prst="rect">
            <a:avLst/>
          </a:prstGeom>
          <a:solidFill>
            <a:schemeClr val="tx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TextBox 19"/>
          <p:cNvSpPr txBox="1"/>
          <p:nvPr/>
        </p:nvSpPr>
        <p:spPr>
          <a:xfrm>
            <a:off x="430855" y="128654"/>
            <a:ext cx="8454452" cy="584775"/>
          </a:xfrm>
          <a:prstGeom prst="rect">
            <a:avLst/>
          </a:prstGeom>
          <a:noFill/>
        </p:spPr>
        <p:txBody>
          <a:bodyPr wrap="square" rtlCol="0">
            <a:spAutoFit/>
          </a:bodyPr>
          <a:lstStyle/>
          <a:p>
            <a:pPr algn="ctr"/>
            <a:r>
              <a:rPr lang="en-US" sz="3200" dirty="0">
                <a:solidFill>
                  <a:schemeClr val="bg1"/>
                </a:solidFill>
                <a:latin typeface="Palatino"/>
                <a:cs typeface="Palatino"/>
              </a:rPr>
              <a:t>Quick Read</a:t>
            </a:r>
          </a:p>
        </p:txBody>
      </p:sp>
      <p:sp>
        <p:nvSpPr>
          <p:cNvPr id="18" name="TextBox 17">
            <a:extLst>
              <a:ext uri="{FF2B5EF4-FFF2-40B4-BE49-F238E27FC236}">
                <a16:creationId xmlns:a16="http://schemas.microsoft.com/office/drawing/2014/main" id="{A95F318C-5DFF-4F6A-BBF6-B776B2B02448}"/>
              </a:ext>
            </a:extLst>
          </p:cNvPr>
          <p:cNvSpPr txBox="1"/>
          <p:nvPr/>
        </p:nvSpPr>
        <p:spPr>
          <a:xfrm>
            <a:off x="2192755" y="6282904"/>
            <a:ext cx="4758489" cy="461665"/>
          </a:xfrm>
          <a:prstGeom prst="rect">
            <a:avLst/>
          </a:prstGeom>
          <a:noFill/>
        </p:spPr>
        <p:txBody>
          <a:bodyPr wrap="square" rtlCol="0">
            <a:spAutoFit/>
          </a:bodyPr>
          <a:lstStyle/>
          <a:p>
            <a:pPr algn="ctr"/>
            <a:r>
              <a:rPr lang="en-US" sz="1200" b="1" dirty="0">
                <a:solidFill>
                  <a:schemeClr val="tx2">
                    <a:lumMod val="75000"/>
                  </a:schemeClr>
                </a:solidFill>
                <a:latin typeface="Palatino"/>
                <a:cs typeface="Palatino"/>
              </a:rPr>
              <a:t>Worcester Public Schools: Sustainable Improvement </a:t>
            </a:r>
          </a:p>
          <a:p>
            <a:pPr algn="ctr"/>
            <a:r>
              <a:rPr lang="en-US" sz="1200" b="1" dirty="0">
                <a:solidFill>
                  <a:schemeClr val="tx2">
                    <a:lumMod val="75000"/>
                  </a:schemeClr>
                </a:solidFill>
                <a:latin typeface="Palatino"/>
                <a:cs typeface="Palatino"/>
              </a:rPr>
              <a:t>June 7, 2021</a:t>
            </a:r>
          </a:p>
        </p:txBody>
      </p:sp>
      <p:sp>
        <p:nvSpPr>
          <p:cNvPr id="21" name="TextBox 20">
            <a:extLst>
              <a:ext uri="{FF2B5EF4-FFF2-40B4-BE49-F238E27FC236}">
                <a16:creationId xmlns:a16="http://schemas.microsoft.com/office/drawing/2014/main" id="{7B851780-F2D9-4FF2-A9B9-2CF077A4C049}"/>
              </a:ext>
            </a:extLst>
          </p:cNvPr>
          <p:cNvSpPr txBox="1"/>
          <p:nvPr/>
        </p:nvSpPr>
        <p:spPr>
          <a:xfrm>
            <a:off x="449705" y="1213009"/>
            <a:ext cx="8435601" cy="4832413"/>
          </a:xfrm>
          <a:prstGeom prst="rect">
            <a:avLst/>
          </a:prstGeom>
          <a:noFill/>
        </p:spPr>
        <p:txBody>
          <a:bodyPr wrap="square">
            <a:spAutoFit/>
          </a:bodyPr>
          <a:lstStyle/>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Program Coherence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instructional guidance systems begins with a curriculum framework that details the subject matter to be taught. Encapsulated here are the scope and sequence of instruction, which coordinate learning objectives among classrooms both within and across grades. Accompanying this is a common pedagogy: the core practices and social routines that teachers use to engage students in the subject matter. Key here is that the practices and routines of instruction are shared across a faculty, rather than being purely matters of individual choice. This is essential if social learning regarding instructional improvement is to occur. Effecting this collective cognition requires a common language for instruction accompanied by a reservoir of teacher experiences in confronting the same work tasks in their classroom. Minus this resource, improvement conversations would resemble a Tower of Babel. </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Direct quote from </a:t>
            </a:r>
            <a:r>
              <a:rPr lang="en-US" sz="1800" b="1" i="1" dirty="0">
                <a:effectLst/>
                <a:latin typeface="Calibri" panose="020F0502020204030204" pitchFamily="34" charset="0"/>
                <a:ea typeface="Calibri" panose="020F0502020204030204" pitchFamily="34" charset="0"/>
                <a:cs typeface="Times New Roman" panose="02020603050405020304" pitchFamily="18" charset="0"/>
              </a:rPr>
              <a:t>Organizing Schools for Improvement: Lessons from Chicago</a:t>
            </a:r>
            <a:r>
              <a:rPr lang="en-US" sz="1800" dirty="0">
                <a:effectLst/>
                <a:latin typeface="Calibri" panose="020F0502020204030204" pitchFamily="34" charset="0"/>
                <a:ea typeface="Calibri" panose="020F0502020204030204" pitchFamily="34" charset="0"/>
                <a:cs typeface="Times New Roman" panose="02020603050405020304" pitchFamily="18" charset="0"/>
              </a:rPr>
              <a:t> (p. 205; Bryk, A.S. et al. 2010)</a:t>
            </a:r>
          </a:p>
        </p:txBody>
      </p:sp>
    </p:spTree>
    <p:extLst>
      <p:ext uri="{BB962C8B-B14F-4D97-AF65-F5344CB8AC3E}">
        <p14:creationId xmlns:p14="http://schemas.microsoft.com/office/powerpoint/2010/main" val="2494161747"/>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6253786"/>
            <a:ext cx="9144000" cy="604214"/>
          </a:xfrm>
          <a:prstGeom prst="rect">
            <a:avLst/>
          </a:prstGeom>
          <a:solidFill>
            <a:schemeClr val="accent1">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descr="INSTLL_Graphicv2.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50996" y="6126163"/>
            <a:ext cx="1550297" cy="775149"/>
          </a:xfrm>
          <a:prstGeom prst="rect">
            <a:avLst/>
          </a:prstGeom>
        </p:spPr>
      </p:pic>
      <p:sp>
        <p:nvSpPr>
          <p:cNvPr id="19" name="Rectangle 18"/>
          <p:cNvSpPr/>
          <p:nvPr/>
        </p:nvSpPr>
        <p:spPr>
          <a:xfrm>
            <a:off x="0" y="1"/>
            <a:ext cx="9144000" cy="871302"/>
          </a:xfrm>
          <a:prstGeom prst="rect">
            <a:avLst/>
          </a:prstGeom>
          <a:solidFill>
            <a:schemeClr val="tx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TextBox 19"/>
          <p:cNvSpPr txBox="1"/>
          <p:nvPr/>
        </p:nvSpPr>
        <p:spPr>
          <a:xfrm>
            <a:off x="449706" y="128654"/>
            <a:ext cx="8454452" cy="584775"/>
          </a:xfrm>
          <a:prstGeom prst="rect">
            <a:avLst/>
          </a:prstGeom>
          <a:noFill/>
        </p:spPr>
        <p:txBody>
          <a:bodyPr wrap="square" rtlCol="0">
            <a:spAutoFit/>
          </a:bodyPr>
          <a:lstStyle/>
          <a:p>
            <a:pPr algn="ctr"/>
            <a:r>
              <a:rPr lang="en-US" sz="3200" dirty="0">
                <a:solidFill>
                  <a:schemeClr val="bg1"/>
                </a:solidFill>
                <a:latin typeface="Palatino"/>
                <a:cs typeface="Palatino"/>
              </a:rPr>
              <a:t>Activity #2</a:t>
            </a:r>
          </a:p>
        </p:txBody>
      </p:sp>
      <p:sp>
        <p:nvSpPr>
          <p:cNvPr id="18" name="TextBox 17">
            <a:extLst>
              <a:ext uri="{FF2B5EF4-FFF2-40B4-BE49-F238E27FC236}">
                <a16:creationId xmlns:a16="http://schemas.microsoft.com/office/drawing/2014/main" id="{A95F318C-5DFF-4F6A-BBF6-B776B2B02448}"/>
              </a:ext>
            </a:extLst>
          </p:cNvPr>
          <p:cNvSpPr txBox="1"/>
          <p:nvPr/>
        </p:nvSpPr>
        <p:spPr>
          <a:xfrm>
            <a:off x="2192755" y="6282904"/>
            <a:ext cx="4758489" cy="461665"/>
          </a:xfrm>
          <a:prstGeom prst="rect">
            <a:avLst/>
          </a:prstGeom>
          <a:noFill/>
        </p:spPr>
        <p:txBody>
          <a:bodyPr wrap="square" rtlCol="0">
            <a:spAutoFit/>
          </a:bodyPr>
          <a:lstStyle/>
          <a:p>
            <a:pPr algn="ctr"/>
            <a:r>
              <a:rPr lang="en-US" sz="1200" b="1" dirty="0">
                <a:solidFill>
                  <a:schemeClr val="tx2">
                    <a:lumMod val="75000"/>
                  </a:schemeClr>
                </a:solidFill>
                <a:latin typeface="Palatino"/>
                <a:cs typeface="Palatino"/>
              </a:rPr>
              <a:t>Worcester Public Schools: Sustainable Improvement </a:t>
            </a:r>
          </a:p>
          <a:p>
            <a:pPr algn="ctr"/>
            <a:r>
              <a:rPr lang="en-US" sz="1200" b="1" dirty="0">
                <a:solidFill>
                  <a:schemeClr val="tx2">
                    <a:lumMod val="75000"/>
                  </a:schemeClr>
                </a:solidFill>
                <a:latin typeface="Palatino"/>
                <a:cs typeface="Palatino"/>
              </a:rPr>
              <a:t>June 7, 2021</a:t>
            </a:r>
          </a:p>
        </p:txBody>
      </p:sp>
      <p:sp>
        <p:nvSpPr>
          <p:cNvPr id="21" name="TextBox 20">
            <a:extLst>
              <a:ext uri="{FF2B5EF4-FFF2-40B4-BE49-F238E27FC236}">
                <a16:creationId xmlns:a16="http://schemas.microsoft.com/office/drawing/2014/main" id="{7B851780-F2D9-4FF2-A9B9-2CF077A4C049}"/>
              </a:ext>
            </a:extLst>
          </p:cNvPr>
          <p:cNvSpPr txBox="1"/>
          <p:nvPr/>
        </p:nvSpPr>
        <p:spPr>
          <a:xfrm>
            <a:off x="449706" y="1213009"/>
            <a:ext cx="8454452" cy="3477875"/>
          </a:xfrm>
          <a:prstGeom prst="rect">
            <a:avLst/>
          </a:prstGeom>
          <a:noFill/>
        </p:spPr>
        <p:txBody>
          <a:bodyPr wrap="square">
            <a:spAutoFit/>
          </a:bodyPr>
          <a:lstStyle/>
          <a:p>
            <a:r>
              <a:rPr lang="en-US" sz="2200" b="0" dirty="0">
                <a:effectLst/>
              </a:rPr>
              <a:t>We will now go into breakout groups (4-5 per group). </a:t>
            </a:r>
          </a:p>
          <a:p>
            <a:endParaRPr lang="en-US" sz="2200" dirty="0"/>
          </a:p>
          <a:p>
            <a:pPr marL="342900" indent="-342900">
              <a:buFont typeface="Wingdings" panose="05000000000000000000" pitchFamily="2" charset="2"/>
              <a:buChar char="ü"/>
            </a:pPr>
            <a:r>
              <a:rPr lang="en-US" sz="2200" dirty="0"/>
              <a:t>I</a:t>
            </a:r>
            <a:r>
              <a:rPr lang="en-US" sz="2200" b="0" dirty="0">
                <a:effectLst/>
              </a:rPr>
              <a:t>ndividually read pgs. 6-7 in the Field Guide (Theme 2 and Theme 3).</a:t>
            </a:r>
          </a:p>
          <a:p>
            <a:pPr marL="342900" indent="-342900">
              <a:buFont typeface="Wingdings" panose="05000000000000000000" pitchFamily="2" charset="2"/>
              <a:buChar char="ü"/>
            </a:pPr>
            <a:r>
              <a:rPr lang="en-US" sz="2200" dirty="0"/>
              <a:t>In your group, share and reflect upon the content on professional learning and the readings AND respond to the following question:  </a:t>
            </a:r>
            <a:r>
              <a:rPr lang="en-US" sz="2200" b="0" dirty="0">
                <a:effectLst/>
              </a:rPr>
              <a:t> </a:t>
            </a:r>
          </a:p>
          <a:p>
            <a:endParaRPr lang="en-US" sz="2200" dirty="0"/>
          </a:p>
          <a:p>
            <a:r>
              <a:rPr lang="en-US" sz="2200" b="1" dirty="0">
                <a:effectLst/>
              </a:rPr>
              <a:t>What are some examples of effective and collaborative professional learning at City View?</a:t>
            </a:r>
          </a:p>
          <a:p>
            <a:endParaRPr lang="en-US" sz="2200" dirty="0"/>
          </a:p>
          <a:p>
            <a:pPr marL="285750" indent="-285750">
              <a:buFont typeface="Arial" panose="020B0604020202020204" pitchFamily="34" charset="0"/>
              <a:buChar char="•"/>
            </a:pPr>
            <a:r>
              <a:rPr lang="en-US" sz="2200" b="1" dirty="0">
                <a:effectLst/>
              </a:rPr>
              <a:t>What was the activity and how did it support professional learning?</a:t>
            </a:r>
          </a:p>
        </p:txBody>
      </p:sp>
      <p:sp>
        <p:nvSpPr>
          <p:cNvPr id="22" name="TextBox 21">
            <a:extLst>
              <a:ext uri="{FF2B5EF4-FFF2-40B4-BE49-F238E27FC236}">
                <a16:creationId xmlns:a16="http://schemas.microsoft.com/office/drawing/2014/main" id="{7AF48794-1E43-4F80-AA49-B384A693255D}"/>
              </a:ext>
            </a:extLst>
          </p:cNvPr>
          <p:cNvSpPr txBox="1"/>
          <p:nvPr/>
        </p:nvSpPr>
        <p:spPr>
          <a:xfrm>
            <a:off x="4469642" y="4854543"/>
            <a:ext cx="4032913" cy="646331"/>
          </a:xfrm>
          <a:prstGeom prst="rect">
            <a:avLst/>
          </a:prstGeom>
          <a:noFill/>
        </p:spPr>
        <p:txBody>
          <a:bodyPr wrap="square">
            <a:spAutoFit/>
          </a:bodyPr>
          <a:lstStyle/>
          <a:p>
            <a:r>
              <a:rPr lang="en-US" b="0" dirty="0">
                <a:effectLst/>
              </a:rPr>
              <a:t> </a:t>
            </a:r>
            <a:r>
              <a:rPr lang="en-US" b="0" dirty="0" err="1">
                <a:effectLst/>
              </a:rPr>
              <a:t>Jamboard</a:t>
            </a:r>
            <a:r>
              <a:rPr lang="en-US" b="0" dirty="0">
                <a:effectLst/>
              </a:rPr>
              <a:t>: </a:t>
            </a:r>
            <a:r>
              <a:rPr lang="en-US" b="0" dirty="0">
                <a:effectLst/>
                <a:hlinkClick r:id="rId4"/>
              </a:rPr>
              <a:t>https://tinyurl.com/jzabaj5t</a:t>
            </a:r>
            <a:endParaRPr lang="en-US" b="0" dirty="0">
              <a:effectLst/>
            </a:endParaRPr>
          </a:p>
          <a:p>
            <a:endParaRPr lang="en-US" dirty="0"/>
          </a:p>
        </p:txBody>
      </p:sp>
      <p:sp>
        <p:nvSpPr>
          <p:cNvPr id="9" name="TextBox 8">
            <a:extLst>
              <a:ext uri="{FF2B5EF4-FFF2-40B4-BE49-F238E27FC236}">
                <a16:creationId xmlns:a16="http://schemas.microsoft.com/office/drawing/2014/main" id="{47A7A3E5-E02E-44CD-8957-49C534E127BD}"/>
              </a:ext>
            </a:extLst>
          </p:cNvPr>
          <p:cNvSpPr txBox="1"/>
          <p:nvPr/>
        </p:nvSpPr>
        <p:spPr>
          <a:xfrm>
            <a:off x="948521" y="4844022"/>
            <a:ext cx="3521121" cy="646331"/>
          </a:xfrm>
          <a:prstGeom prst="rect">
            <a:avLst/>
          </a:prstGeom>
          <a:noFill/>
        </p:spPr>
        <p:txBody>
          <a:bodyPr wrap="square">
            <a:spAutoFit/>
          </a:bodyPr>
          <a:lstStyle/>
          <a:p>
            <a:r>
              <a:rPr lang="en-US" b="0" dirty="0">
                <a:effectLst/>
              </a:rPr>
              <a:t> POST your responses on </a:t>
            </a:r>
            <a:r>
              <a:rPr lang="en-US" b="0" dirty="0" err="1">
                <a:effectLst/>
              </a:rPr>
              <a:t>Jamboard</a:t>
            </a:r>
            <a:r>
              <a:rPr lang="en-US" b="0" dirty="0">
                <a:effectLst/>
              </a:rPr>
              <a:t> (activity #2 – second sheet): </a:t>
            </a:r>
            <a:endParaRPr lang="en-US" dirty="0"/>
          </a:p>
        </p:txBody>
      </p:sp>
    </p:spTree>
    <p:extLst>
      <p:ext uri="{BB962C8B-B14F-4D97-AF65-F5344CB8AC3E}">
        <p14:creationId xmlns:p14="http://schemas.microsoft.com/office/powerpoint/2010/main" val="17134396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6253786"/>
            <a:ext cx="9144000" cy="604214"/>
          </a:xfrm>
          <a:prstGeom prst="rect">
            <a:avLst/>
          </a:prstGeom>
          <a:solidFill>
            <a:schemeClr val="accent1">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descr="INSTLL_Graphicv2.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50996" y="6126163"/>
            <a:ext cx="1550297" cy="775149"/>
          </a:xfrm>
          <a:prstGeom prst="rect">
            <a:avLst/>
          </a:prstGeom>
        </p:spPr>
      </p:pic>
      <p:sp>
        <p:nvSpPr>
          <p:cNvPr id="19" name="Rectangle 18"/>
          <p:cNvSpPr/>
          <p:nvPr/>
        </p:nvSpPr>
        <p:spPr>
          <a:xfrm>
            <a:off x="0" y="1"/>
            <a:ext cx="9144000" cy="871302"/>
          </a:xfrm>
          <a:prstGeom prst="rect">
            <a:avLst/>
          </a:prstGeom>
          <a:solidFill>
            <a:schemeClr val="tx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TextBox 19"/>
          <p:cNvSpPr txBox="1"/>
          <p:nvPr/>
        </p:nvSpPr>
        <p:spPr>
          <a:xfrm>
            <a:off x="567166" y="57253"/>
            <a:ext cx="8051282" cy="584776"/>
          </a:xfrm>
          <a:prstGeom prst="rect">
            <a:avLst/>
          </a:prstGeom>
          <a:noFill/>
        </p:spPr>
        <p:txBody>
          <a:bodyPr wrap="square" rtlCol="0">
            <a:spAutoFit/>
          </a:bodyPr>
          <a:lstStyle/>
          <a:p>
            <a:pPr marL="0" lvl="1" algn="ctr"/>
            <a:r>
              <a:rPr lang="en-US" sz="3200" b="1" dirty="0">
                <a:solidFill>
                  <a:srgbClr val="FFFFFF"/>
                </a:solidFill>
              </a:rPr>
              <a:t>Successful Turnaround in Action</a:t>
            </a:r>
          </a:p>
        </p:txBody>
      </p:sp>
      <p:sp>
        <p:nvSpPr>
          <p:cNvPr id="8" name="Oval 7"/>
          <p:cNvSpPr/>
          <p:nvPr/>
        </p:nvSpPr>
        <p:spPr>
          <a:xfrm>
            <a:off x="2300290" y="642029"/>
            <a:ext cx="4550687" cy="681863"/>
          </a:xfrm>
          <a:prstGeom prst="ellipse">
            <a:avLst/>
          </a:prstGeom>
          <a:solidFill>
            <a:schemeClr val="accent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Turnaround Practices</a:t>
            </a:r>
          </a:p>
        </p:txBody>
      </p:sp>
      <p:sp>
        <p:nvSpPr>
          <p:cNvPr id="28" name="Text Box 8"/>
          <p:cNvSpPr txBox="1"/>
          <p:nvPr/>
        </p:nvSpPr>
        <p:spPr>
          <a:xfrm>
            <a:off x="1187647" y="5429067"/>
            <a:ext cx="7137641" cy="727882"/>
          </a:xfrm>
          <a:prstGeom prst="rect">
            <a:avLst/>
          </a:prstGeom>
          <a:ln/>
          <a:extLst>
            <a:ext uri="{C572A759-6A51-4108-AA02-DFA0A04FC94B}">
              <ma14:wrappingTextBoxFlag xmlns="" xmlns:ma14="http://schemas.microsoft.com/office/mac/drawingml/2011/main"/>
            </a:ext>
          </a:extLst>
        </p:spPr>
        <p:style>
          <a:lnRef idx="1">
            <a:schemeClr val="accent1"/>
          </a:lnRef>
          <a:fillRef idx="2">
            <a:schemeClr val="accent1"/>
          </a:fillRef>
          <a:effectRef idx="1">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spcBef>
                <a:spcPts val="0"/>
              </a:spcBef>
              <a:spcAft>
                <a:spcPts val="0"/>
              </a:spcAft>
            </a:pPr>
            <a:r>
              <a:rPr lang="en-US" sz="2000" dirty="0">
                <a:solidFill>
                  <a:srgbClr val="1A1A1A"/>
                </a:solidFill>
                <a:effectLst/>
                <a:latin typeface="Garamond"/>
                <a:ea typeface="ＭＳ 明朝"/>
              </a:rPr>
              <a:t>Grounded in a safe, orderly and respectful environment for students and a collegial, collaborative, and professional culture among teachers.</a:t>
            </a:r>
            <a:endParaRPr lang="en-US" sz="2000" dirty="0">
              <a:effectLst/>
              <a:latin typeface="Times New Roman"/>
              <a:ea typeface="ＭＳ 明朝"/>
            </a:endParaRPr>
          </a:p>
        </p:txBody>
      </p:sp>
      <p:sp>
        <p:nvSpPr>
          <p:cNvPr id="2" name="Rounded Rectangle 1"/>
          <p:cNvSpPr/>
          <p:nvPr/>
        </p:nvSpPr>
        <p:spPr>
          <a:xfrm>
            <a:off x="1013553" y="1443214"/>
            <a:ext cx="7137641" cy="134044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lvl="0" algn="ctr" defTabSz="488950">
              <a:lnSpc>
                <a:spcPct val="90000"/>
              </a:lnSpc>
              <a:spcBef>
                <a:spcPct val="0"/>
              </a:spcBef>
              <a:spcAft>
                <a:spcPct val="35000"/>
              </a:spcAft>
            </a:pPr>
            <a:r>
              <a:rPr lang="en-US" sz="2400" dirty="0">
                <a:latin typeface="Garamond"/>
                <a:cs typeface="Garamond"/>
              </a:rPr>
              <a:t>Leadership, Shared Responsibility, and Professional Collaboration</a:t>
            </a:r>
          </a:p>
          <a:p>
            <a:pPr lvl="0" algn="ctr" defTabSz="488950">
              <a:lnSpc>
                <a:spcPct val="90000"/>
              </a:lnSpc>
              <a:spcBef>
                <a:spcPct val="0"/>
              </a:spcBef>
              <a:spcAft>
                <a:spcPct val="35000"/>
              </a:spcAft>
            </a:pPr>
            <a:r>
              <a:rPr lang="en-US" dirty="0">
                <a:latin typeface="Garamond"/>
                <a:cs typeface="Garamond"/>
              </a:rPr>
              <a:t>The school has established a community of practice through leadership, shared responsibility, and professional collaboration</a:t>
            </a:r>
            <a:endParaRPr lang="en-US" dirty="0"/>
          </a:p>
        </p:txBody>
      </p:sp>
      <p:sp>
        <p:nvSpPr>
          <p:cNvPr id="3" name="Rounded Rectangle 2"/>
          <p:cNvSpPr/>
          <p:nvPr/>
        </p:nvSpPr>
        <p:spPr>
          <a:xfrm>
            <a:off x="65907" y="2916045"/>
            <a:ext cx="4353911" cy="2375167"/>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lvl="0" algn="ctr" defTabSz="488950">
              <a:lnSpc>
                <a:spcPct val="90000"/>
              </a:lnSpc>
              <a:spcBef>
                <a:spcPct val="0"/>
              </a:spcBef>
              <a:spcAft>
                <a:spcPct val="35000"/>
              </a:spcAft>
            </a:pPr>
            <a:r>
              <a:rPr lang="en-US" sz="2400" dirty="0">
                <a:latin typeface="Garamond"/>
                <a:cs typeface="Garamond"/>
              </a:rPr>
              <a:t>Intentional Practices for Improving Instruction</a:t>
            </a:r>
          </a:p>
          <a:p>
            <a:pPr lvl="0" algn="ctr" defTabSz="488950">
              <a:lnSpc>
                <a:spcPct val="90000"/>
              </a:lnSpc>
              <a:spcBef>
                <a:spcPct val="0"/>
              </a:spcBef>
              <a:spcAft>
                <a:spcPct val="35000"/>
              </a:spcAft>
            </a:pPr>
            <a:r>
              <a:rPr lang="en-US" dirty="0">
                <a:latin typeface="Garamond"/>
                <a:cs typeface="Garamond"/>
              </a:rPr>
              <a:t>The school employs intentional practices for improving teacher-specific and student-responsive instruction.</a:t>
            </a:r>
          </a:p>
        </p:txBody>
      </p:sp>
      <p:sp>
        <p:nvSpPr>
          <p:cNvPr id="29" name="Rounded Rectangle 28"/>
          <p:cNvSpPr/>
          <p:nvPr/>
        </p:nvSpPr>
        <p:spPr>
          <a:xfrm>
            <a:off x="4737309" y="2916045"/>
            <a:ext cx="4359656" cy="2375167"/>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lvl="0" algn="ctr" defTabSz="488950">
              <a:lnSpc>
                <a:spcPct val="90000"/>
              </a:lnSpc>
              <a:spcBef>
                <a:spcPct val="0"/>
              </a:spcBef>
              <a:spcAft>
                <a:spcPct val="35000"/>
              </a:spcAft>
            </a:pPr>
            <a:r>
              <a:rPr lang="en-US" sz="2400" dirty="0">
                <a:latin typeface="Garamond"/>
                <a:cs typeface="Garamond"/>
              </a:rPr>
              <a:t>Providing Student-Specific Instruction and Supports to All Students</a:t>
            </a:r>
          </a:p>
          <a:p>
            <a:pPr lvl="0" algn="ctr" defTabSz="488950">
              <a:lnSpc>
                <a:spcPct val="90000"/>
              </a:lnSpc>
              <a:spcBef>
                <a:spcPct val="0"/>
              </a:spcBef>
              <a:spcAft>
                <a:spcPct val="35000"/>
              </a:spcAft>
            </a:pPr>
            <a:r>
              <a:rPr lang="en-US" dirty="0">
                <a:latin typeface="Garamond"/>
                <a:cs typeface="Garamond"/>
              </a:rPr>
              <a:t>The school is able to provide student-specific supports and interventions informed by data and the identification of student-specific needs.</a:t>
            </a:r>
          </a:p>
        </p:txBody>
      </p:sp>
      <p:sp>
        <p:nvSpPr>
          <p:cNvPr id="12" name="TextBox 11">
            <a:extLst>
              <a:ext uri="{FF2B5EF4-FFF2-40B4-BE49-F238E27FC236}">
                <a16:creationId xmlns:a16="http://schemas.microsoft.com/office/drawing/2014/main" id="{EE094270-E43D-427A-942D-E8B3EE86391A}"/>
              </a:ext>
            </a:extLst>
          </p:cNvPr>
          <p:cNvSpPr txBox="1"/>
          <p:nvPr/>
        </p:nvSpPr>
        <p:spPr>
          <a:xfrm>
            <a:off x="2192755" y="6282904"/>
            <a:ext cx="4758489" cy="461665"/>
          </a:xfrm>
          <a:prstGeom prst="rect">
            <a:avLst/>
          </a:prstGeom>
          <a:noFill/>
        </p:spPr>
        <p:txBody>
          <a:bodyPr wrap="square" rtlCol="0">
            <a:spAutoFit/>
          </a:bodyPr>
          <a:lstStyle/>
          <a:p>
            <a:pPr algn="ctr"/>
            <a:r>
              <a:rPr lang="en-US" sz="1200" b="1" dirty="0">
                <a:solidFill>
                  <a:schemeClr val="tx2">
                    <a:lumMod val="75000"/>
                  </a:schemeClr>
                </a:solidFill>
                <a:latin typeface="Palatino"/>
                <a:cs typeface="Palatino"/>
              </a:rPr>
              <a:t>Worcester Public Schools: Sustainable Improvement </a:t>
            </a:r>
          </a:p>
          <a:p>
            <a:pPr algn="ctr"/>
            <a:r>
              <a:rPr lang="en-US" sz="1200" b="1" dirty="0">
                <a:solidFill>
                  <a:schemeClr val="tx2">
                    <a:lumMod val="75000"/>
                  </a:schemeClr>
                </a:solidFill>
                <a:latin typeface="Palatino"/>
                <a:cs typeface="Palatino"/>
              </a:rPr>
              <a:t>June 7, 2021</a:t>
            </a:r>
          </a:p>
        </p:txBody>
      </p:sp>
    </p:spTree>
    <p:extLst>
      <p:ext uri="{BB962C8B-B14F-4D97-AF65-F5344CB8AC3E}">
        <p14:creationId xmlns:p14="http://schemas.microsoft.com/office/powerpoint/2010/main" val="205123758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6253786"/>
            <a:ext cx="9144000" cy="604214"/>
          </a:xfrm>
          <a:prstGeom prst="rect">
            <a:avLst/>
          </a:prstGeom>
          <a:solidFill>
            <a:schemeClr val="accent1">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descr="INSTLL_Graphicv2.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50996" y="6126163"/>
            <a:ext cx="1550297" cy="775149"/>
          </a:xfrm>
          <a:prstGeom prst="rect">
            <a:avLst/>
          </a:prstGeom>
        </p:spPr>
      </p:pic>
      <p:sp>
        <p:nvSpPr>
          <p:cNvPr id="19" name="Rectangle 18"/>
          <p:cNvSpPr/>
          <p:nvPr/>
        </p:nvSpPr>
        <p:spPr>
          <a:xfrm>
            <a:off x="0" y="1"/>
            <a:ext cx="9144000" cy="871302"/>
          </a:xfrm>
          <a:prstGeom prst="rect">
            <a:avLst/>
          </a:prstGeom>
          <a:solidFill>
            <a:schemeClr val="tx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TextBox 19"/>
          <p:cNvSpPr txBox="1"/>
          <p:nvPr/>
        </p:nvSpPr>
        <p:spPr>
          <a:xfrm>
            <a:off x="567166" y="57253"/>
            <a:ext cx="8051282" cy="584776"/>
          </a:xfrm>
          <a:prstGeom prst="rect">
            <a:avLst/>
          </a:prstGeom>
          <a:noFill/>
        </p:spPr>
        <p:txBody>
          <a:bodyPr wrap="square" rtlCol="0">
            <a:spAutoFit/>
          </a:bodyPr>
          <a:lstStyle/>
          <a:p>
            <a:pPr marL="0" lvl="1" algn="ctr"/>
            <a:r>
              <a:rPr lang="en-US" sz="3200" b="1" dirty="0">
                <a:solidFill>
                  <a:srgbClr val="FFFFFF"/>
                </a:solidFill>
              </a:rPr>
              <a:t>Successful Turnaround in Action</a:t>
            </a:r>
          </a:p>
        </p:txBody>
      </p:sp>
      <p:sp>
        <p:nvSpPr>
          <p:cNvPr id="8" name="Oval 7"/>
          <p:cNvSpPr/>
          <p:nvPr/>
        </p:nvSpPr>
        <p:spPr>
          <a:xfrm>
            <a:off x="2300290" y="642029"/>
            <a:ext cx="4550687" cy="681863"/>
          </a:xfrm>
          <a:prstGeom prst="ellipse">
            <a:avLst/>
          </a:prstGeom>
          <a:solidFill>
            <a:schemeClr val="accent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Turnaround Practices</a:t>
            </a:r>
          </a:p>
        </p:txBody>
      </p:sp>
      <p:sp>
        <p:nvSpPr>
          <p:cNvPr id="2" name="Rounded Rectangle 1"/>
          <p:cNvSpPr/>
          <p:nvPr/>
        </p:nvSpPr>
        <p:spPr>
          <a:xfrm>
            <a:off x="213950" y="1713654"/>
            <a:ext cx="3186975" cy="3683385"/>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lvl="0" algn="ctr" defTabSz="488950">
              <a:lnSpc>
                <a:spcPct val="90000"/>
              </a:lnSpc>
              <a:spcBef>
                <a:spcPct val="0"/>
              </a:spcBef>
              <a:spcAft>
                <a:spcPct val="35000"/>
              </a:spcAft>
            </a:pPr>
            <a:r>
              <a:rPr lang="en-US" sz="2400" dirty="0">
                <a:latin typeface="Garamond"/>
                <a:cs typeface="Garamond"/>
              </a:rPr>
              <a:t>Leadership, Shared Responsibility, and Professional Collaboration</a:t>
            </a:r>
          </a:p>
          <a:p>
            <a:pPr lvl="0" algn="ctr" defTabSz="488950">
              <a:lnSpc>
                <a:spcPct val="90000"/>
              </a:lnSpc>
              <a:spcBef>
                <a:spcPct val="0"/>
              </a:spcBef>
              <a:spcAft>
                <a:spcPct val="35000"/>
              </a:spcAft>
            </a:pPr>
            <a:r>
              <a:rPr lang="en-US" dirty="0">
                <a:latin typeface="Garamond"/>
                <a:cs typeface="Garamond"/>
              </a:rPr>
              <a:t>The school has established a community of practice through leadership, shared responsibility, and professional collaboration</a:t>
            </a:r>
            <a:endParaRPr lang="en-US" dirty="0"/>
          </a:p>
        </p:txBody>
      </p:sp>
      <p:sp>
        <p:nvSpPr>
          <p:cNvPr id="6" name="Rectangle 5"/>
          <p:cNvSpPr/>
          <p:nvPr/>
        </p:nvSpPr>
        <p:spPr>
          <a:xfrm>
            <a:off x="3522065" y="1842200"/>
            <a:ext cx="5407268" cy="4042132"/>
          </a:xfrm>
          <a:prstGeom prst="rect">
            <a:avLst/>
          </a:prstGeom>
        </p:spPr>
        <p:txBody>
          <a:bodyPr wrap="square">
            <a:spAutoFit/>
          </a:bodyPr>
          <a:lstStyle/>
          <a:p>
            <a:pPr>
              <a:spcAft>
                <a:spcPts val="300"/>
              </a:spcAft>
            </a:pPr>
            <a:r>
              <a:rPr lang="en-US" sz="1600" b="1" dirty="0"/>
              <a:t>Collaborative Teaming and Practices to Improve Instruction</a:t>
            </a:r>
          </a:p>
          <a:p>
            <a:pPr>
              <a:spcAft>
                <a:spcPts val="300"/>
              </a:spcAft>
            </a:pPr>
            <a:r>
              <a:rPr lang="en-US" sz="1600" i="1" dirty="0"/>
              <a:t>Principals </a:t>
            </a:r>
            <a:r>
              <a:rPr lang="en-US" sz="1600" dirty="0"/>
              <a:t>have established and support distributive leadership teaming structures throughout the school:</a:t>
            </a:r>
          </a:p>
          <a:p>
            <a:pPr marL="285750" indent="-285750">
              <a:spcAft>
                <a:spcPts val="400"/>
              </a:spcAft>
              <a:buFont typeface="Arial"/>
              <a:buChar char="•"/>
            </a:pPr>
            <a:r>
              <a:rPr lang="en-US" sz="1600" dirty="0"/>
              <a:t>Evidence of teaming structures (an ILT, grade-level and/or vertical teams) that work in tandem to support turnaround strategies. </a:t>
            </a:r>
          </a:p>
          <a:p>
            <a:pPr marL="285750" indent="-285750">
              <a:spcAft>
                <a:spcPts val="400"/>
              </a:spcAft>
              <a:buFont typeface="Arial"/>
              <a:buChar char="•"/>
            </a:pPr>
            <a:r>
              <a:rPr lang="en-US" sz="1600" dirty="0"/>
              <a:t>A school leadership team that is representative of each grade, content area, and student area of need.</a:t>
            </a:r>
            <a:endParaRPr lang="en-US" sz="1600" b="1" dirty="0"/>
          </a:p>
          <a:p>
            <a:pPr>
              <a:spcAft>
                <a:spcPts val="300"/>
              </a:spcAft>
            </a:pPr>
            <a:r>
              <a:rPr lang="en-US" sz="1600" b="1" dirty="0"/>
              <a:t>Commitment and Action to Improve all aspects of the schools</a:t>
            </a:r>
          </a:p>
          <a:p>
            <a:pPr>
              <a:spcAft>
                <a:spcPts val="300"/>
              </a:spcAft>
            </a:pPr>
            <a:r>
              <a:rPr lang="en-US" sz="1600" i="1" dirty="0"/>
              <a:t>Teams, and the leaders and teachers in the teams, </a:t>
            </a:r>
            <a:r>
              <a:rPr lang="en-US" sz="1600" dirty="0"/>
              <a:t>exhibit a strong commitment to high expectations for all students and a willingness to work together to improve instruction. </a:t>
            </a:r>
          </a:p>
          <a:p>
            <a:pPr marL="285750" indent="-285750">
              <a:spcAft>
                <a:spcPts val="400"/>
              </a:spcAft>
              <a:buFont typeface="Arial"/>
              <a:buChar char="•"/>
            </a:pPr>
            <a:r>
              <a:rPr lang="en-US" sz="1600" dirty="0"/>
              <a:t>Evidence of leaders and teachers actively using teaming structures to share and improve classroom instruction, and to monitor turnaround strategies.</a:t>
            </a:r>
          </a:p>
        </p:txBody>
      </p:sp>
      <p:sp>
        <p:nvSpPr>
          <p:cNvPr id="14" name="TextBox 13">
            <a:extLst>
              <a:ext uri="{FF2B5EF4-FFF2-40B4-BE49-F238E27FC236}">
                <a16:creationId xmlns:a16="http://schemas.microsoft.com/office/drawing/2014/main" id="{198422A5-653A-8A4F-BD19-5A3DB2F84330}"/>
              </a:ext>
            </a:extLst>
          </p:cNvPr>
          <p:cNvSpPr txBox="1"/>
          <p:nvPr/>
        </p:nvSpPr>
        <p:spPr>
          <a:xfrm>
            <a:off x="3832951" y="1414446"/>
            <a:ext cx="4785497" cy="461665"/>
          </a:xfrm>
          <a:prstGeom prst="rect">
            <a:avLst/>
          </a:prstGeom>
          <a:noFill/>
        </p:spPr>
        <p:txBody>
          <a:bodyPr wrap="square" rtlCol="0">
            <a:spAutoFit/>
          </a:bodyPr>
          <a:lstStyle/>
          <a:p>
            <a:r>
              <a:rPr lang="en-US" sz="2400" dirty="0"/>
              <a:t>What does this look like in practice?</a:t>
            </a:r>
          </a:p>
        </p:txBody>
      </p:sp>
      <p:sp>
        <p:nvSpPr>
          <p:cNvPr id="12" name="TextBox 11">
            <a:extLst>
              <a:ext uri="{FF2B5EF4-FFF2-40B4-BE49-F238E27FC236}">
                <a16:creationId xmlns:a16="http://schemas.microsoft.com/office/drawing/2014/main" id="{CF8EBA78-B019-4D72-AF15-D7D79AFAE1B1}"/>
              </a:ext>
            </a:extLst>
          </p:cNvPr>
          <p:cNvSpPr txBox="1"/>
          <p:nvPr/>
        </p:nvSpPr>
        <p:spPr>
          <a:xfrm>
            <a:off x="2192755" y="6282904"/>
            <a:ext cx="4758489" cy="461665"/>
          </a:xfrm>
          <a:prstGeom prst="rect">
            <a:avLst/>
          </a:prstGeom>
          <a:noFill/>
        </p:spPr>
        <p:txBody>
          <a:bodyPr wrap="square" rtlCol="0">
            <a:spAutoFit/>
          </a:bodyPr>
          <a:lstStyle/>
          <a:p>
            <a:pPr algn="ctr"/>
            <a:r>
              <a:rPr lang="en-US" sz="1200" b="1" dirty="0">
                <a:solidFill>
                  <a:schemeClr val="tx2">
                    <a:lumMod val="75000"/>
                  </a:schemeClr>
                </a:solidFill>
                <a:latin typeface="Palatino"/>
                <a:cs typeface="Palatino"/>
              </a:rPr>
              <a:t>Worcester Public Schools: Sustainable Improvement </a:t>
            </a:r>
          </a:p>
          <a:p>
            <a:pPr algn="ctr"/>
            <a:r>
              <a:rPr lang="en-US" sz="1200" b="1" dirty="0">
                <a:solidFill>
                  <a:schemeClr val="tx2">
                    <a:lumMod val="75000"/>
                  </a:schemeClr>
                </a:solidFill>
                <a:latin typeface="Palatino"/>
                <a:cs typeface="Palatino"/>
              </a:rPr>
              <a:t>June 7, 2021</a:t>
            </a:r>
          </a:p>
        </p:txBody>
      </p:sp>
    </p:spTree>
    <p:extLst>
      <p:ext uri="{BB962C8B-B14F-4D97-AF65-F5344CB8AC3E}">
        <p14:creationId xmlns:p14="http://schemas.microsoft.com/office/powerpoint/2010/main" val="153161681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6253786"/>
            <a:ext cx="9144000" cy="604214"/>
          </a:xfrm>
          <a:prstGeom prst="rect">
            <a:avLst/>
          </a:prstGeom>
          <a:solidFill>
            <a:schemeClr val="accent1">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descr="INSTLL_Graphicv2.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50996" y="6126163"/>
            <a:ext cx="1550297" cy="775149"/>
          </a:xfrm>
          <a:prstGeom prst="rect">
            <a:avLst/>
          </a:prstGeom>
        </p:spPr>
      </p:pic>
      <p:sp>
        <p:nvSpPr>
          <p:cNvPr id="19" name="Rectangle 18"/>
          <p:cNvSpPr/>
          <p:nvPr/>
        </p:nvSpPr>
        <p:spPr>
          <a:xfrm>
            <a:off x="0" y="1"/>
            <a:ext cx="9144000" cy="871302"/>
          </a:xfrm>
          <a:prstGeom prst="rect">
            <a:avLst/>
          </a:prstGeom>
          <a:solidFill>
            <a:schemeClr val="tx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TextBox 19"/>
          <p:cNvSpPr txBox="1"/>
          <p:nvPr/>
        </p:nvSpPr>
        <p:spPr>
          <a:xfrm>
            <a:off x="567166" y="57253"/>
            <a:ext cx="8051282" cy="584776"/>
          </a:xfrm>
          <a:prstGeom prst="rect">
            <a:avLst/>
          </a:prstGeom>
          <a:noFill/>
        </p:spPr>
        <p:txBody>
          <a:bodyPr wrap="square" rtlCol="0">
            <a:spAutoFit/>
          </a:bodyPr>
          <a:lstStyle/>
          <a:p>
            <a:pPr marL="0" lvl="1" algn="ctr"/>
            <a:r>
              <a:rPr lang="en-US" sz="3200" b="1" dirty="0">
                <a:solidFill>
                  <a:srgbClr val="FFFFFF"/>
                </a:solidFill>
              </a:rPr>
              <a:t>Successful Turnaround in Action</a:t>
            </a:r>
          </a:p>
        </p:txBody>
      </p:sp>
      <p:sp>
        <p:nvSpPr>
          <p:cNvPr id="8" name="Oval 7"/>
          <p:cNvSpPr/>
          <p:nvPr/>
        </p:nvSpPr>
        <p:spPr>
          <a:xfrm>
            <a:off x="2300290" y="642029"/>
            <a:ext cx="4550687" cy="681863"/>
          </a:xfrm>
          <a:prstGeom prst="ellipse">
            <a:avLst/>
          </a:prstGeom>
          <a:solidFill>
            <a:schemeClr val="accent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Turnaround Practices</a:t>
            </a:r>
          </a:p>
        </p:txBody>
      </p:sp>
      <p:sp>
        <p:nvSpPr>
          <p:cNvPr id="12" name="Rounded Rectangle 11"/>
          <p:cNvSpPr/>
          <p:nvPr/>
        </p:nvSpPr>
        <p:spPr>
          <a:xfrm>
            <a:off x="213951" y="1710601"/>
            <a:ext cx="3443062" cy="3683385"/>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lvl="0" algn="ctr" defTabSz="488950">
              <a:lnSpc>
                <a:spcPct val="90000"/>
              </a:lnSpc>
              <a:spcBef>
                <a:spcPct val="0"/>
              </a:spcBef>
              <a:spcAft>
                <a:spcPct val="35000"/>
              </a:spcAft>
            </a:pPr>
            <a:r>
              <a:rPr lang="en-US" sz="2400" dirty="0">
                <a:latin typeface="Garamond"/>
                <a:cs typeface="Garamond"/>
              </a:rPr>
              <a:t>Intentional Practices for Improving Instruction</a:t>
            </a:r>
          </a:p>
          <a:p>
            <a:pPr lvl="0" algn="ctr" defTabSz="488950">
              <a:lnSpc>
                <a:spcPct val="90000"/>
              </a:lnSpc>
              <a:spcBef>
                <a:spcPct val="0"/>
              </a:spcBef>
              <a:spcAft>
                <a:spcPct val="35000"/>
              </a:spcAft>
            </a:pPr>
            <a:r>
              <a:rPr lang="en-US" sz="2000" dirty="0">
                <a:latin typeface="Garamond"/>
                <a:cs typeface="Garamond"/>
              </a:rPr>
              <a:t>The school employs intentional practices for improving teacher-specific and student-responsive instruction.</a:t>
            </a:r>
          </a:p>
        </p:txBody>
      </p:sp>
      <p:sp>
        <p:nvSpPr>
          <p:cNvPr id="4" name="Rectangle 3"/>
          <p:cNvSpPr/>
          <p:nvPr/>
        </p:nvSpPr>
        <p:spPr>
          <a:xfrm>
            <a:off x="3800449" y="1994733"/>
            <a:ext cx="5343551" cy="4042132"/>
          </a:xfrm>
          <a:prstGeom prst="rect">
            <a:avLst/>
          </a:prstGeom>
        </p:spPr>
        <p:txBody>
          <a:bodyPr wrap="square">
            <a:spAutoFit/>
          </a:bodyPr>
          <a:lstStyle/>
          <a:p>
            <a:pPr>
              <a:spcBef>
                <a:spcPts val="150"/>
              </a:spcBef>
              <a:spcAft>
                <a:spcPts val="150"/>
              </a:spcAft>
            </a:pPr>
            <a:r>
              <a:rPr lang="en-US" sz="1600" b="1" dirty="0"/>
              <a:t>Defined Expectations for High Quality Instruction </a:t>
            </a:r>
          </a:p>
          <a:p>
            <a:pPr>
              <a:spcBef>
                <a:spcPts val="150"/>
              </a:spcBef>
              <a:spcAft>
                <a:spcPts val="150"/>
              </a:spcAft>
            </a:pPr>
            <a:r>
              <a:rPr lang="en-US" sz="1600" i="1" dirty="0"/>
              <a:t>School leadership has set explicit expectations </a:t>
            </a:r>
            <a:r>
              <a:rPr lang="en-US" sz="1600" dirty="0"/>
              <a:t>regarding the provision of standards-based lessons that include high quality instructional practices, strategies, and academic language…</a:t>
            </a:r>
            <a:r>
              <a:rPr lang="en-US" sz="1600" i="1" dirty="0"/>
              <a:t>which is EVIDENT in written and taught instruction and instructional practices.</a:t>
            </a:r>
          </a:p>
          <a:p>
            <a:pPr>
              <a:spcBef>
                <a:spcPts val="150"/>
              </a:spcBef>
              <a:spcAft>
                <a:spcPts val="150"/>
              </a:spcAft>
            </a:pPr>
            <a:r>
              <a:rPr lang="en-US" sz="1600" b="1" dirty="0"/>
              <a:t>Targeted and Welcomed Feedback and Support to Teachers</a:t>
            </a:r>
          </a:p>
          <a:p>
            <a:pPr>
              <a:spcBef>
                <a:spcPts val="150"/>
              </a:spcBef>
              <a:spcAft>
                <a:spcPts val="150"/>
              </a:spcAft>
            </a:pPr>
            <a:r>
              <a:rPr lang="en-US" sz="1600" i="1" dirty="0"/>
              <a:t>The principal (or administrators or coaches) spend significant time in classrooms</a:t>
            </a:r>
            <a:r>
              <a:rPr lang="en-US" sz="1600" dirty="0"/>
              <a:t>, observing teachers’ instruction and providing teachers with constructive and useful formal and informal feedback on instructional practices. </a:t>
            </a:r>
          </a:p>
          <a:p>
            <a:pPr>
              <a:spcBef>
                <a:spcPts val="150"/>
              </a:spcBef>
              <a:spcAft>
                <a:spcPts val="150"/>
              </a:spcAft>
            </a:pPr>
            <a:r>
              <a:rPr lang="en-US" sz="1600" b="1" dirty="0"/>
              <a:t>Teacher-driven instructional improvement</a:t>
            </a:r>
          </a:p>
          <a:p>
            <a:pPr>
              <a:spcBef>
                <a:spcPts val="150"/>
              </a:spcBef>
              <a:spcAft>
                <a:spcPts val="150"/>
              </a:spcAft>
            </a:pPr>
            <a:r>
              <a:rPr lang="en-US" sz="1600" i="1" dirty="0"/>
              <a:t>Teachers (and teacher team) use a variety of standards-based assessments </a:t>
            </a:r>
            <a:r>
              <a:rPr lang="en-US" sz="1600" dirty="0"/>
              <a:t>to assess and revise lessons (e.g., core instruction).</a:t>
            </a:r>
          </a:p>
        </p:txBody>
      </p:sp>
      <p:sp>
        <p:nvSpPr>
          <p:cNvPr id="13" name="TextBox 12">
            <a:extLst>
              <a:ext uri="{FF2B5EF4-FFF2-40B4-BE49-F238E27FC236}">
                <a16:creationId xmlns:a16="http://schemas.microsoft.com/office/drawing/2014/main" id="{666066A4-2745-F942-8E98-D85154676EA9}"/>
              </a:ext>
            </a:extLst>
          </p:cNvPr>
          <p:cNvSpPr txBox="1"/>
          <p:nvPr/>
        </p:nvSpPr>
        <p:spPr>
          <a:xfrm>
            <a:off x="3832951" y="1457896"/>
            <a:ext cx="4785497" cy="461665"/>
          </a:xfrm>
          <a:prstGeom prst="rect">
            <a:avLst/>
          </a:prstGeom>
          <a:noFill/>
        </p:spPr>
        <p:txBody>
          <a:bodyPr wrap="square" rtlCol="0">
            <a:spAutoFit/>
          </a:bodyPr>
          <a:lstStyle/>
          <a:p>
            <a:r>
              <a:rPr lang="en-US" sz="2400" dirty="0"/>
              <a:t>What does this look like in practice?</a:t>
            </a:r>
          </a:p>
        </p:txBody>
      </p:sp>
      <p:sp>
        <p:nvSpPr>
          <p:cNvPr id="14" name="TextBox 13">
            <a:extLst>
              <a:ext uri="{FF2B5EF4-FFF2-40B4-BE49-F238E27FC236}">
                <a16:creationId xmlns:a16="http://schemas.microsoft.com/office/drawing/2014/main" id="{8559462E-64E0-4BF1-8F44-4534B7E7B689}"/>
              </a:ext>
            </a:extLst>
          </p:cNvPr>
          <p:cNvSpPr txBox="1"/>
          <p:nvPr/>
        </p:nvSpPr>
        <p:spPr>
          <a:xfrm>
            <a:off x="2192755" y="6282904"/>
            <a:ext cx="4758489" cy="461665"/>
          </a:xfrm>
          <a:prstGeom prst="rect">
            <a:avLst/>
          </a:prstGeom>
          <a:noFill/>
        </p:spPr>
        <p:txBody>
          <a:bodyPr wrap="square" rtlCol="0">
            <a:spAutoFit/>
          </a:bodyPr>
          <a:lstStyle/>
          <a:p>
            <a:pPr algn="ctr"/>
            <a:r>
              <a:rPr lang="en-US" sz="1200" b="1" dirty="0">
                <a:solidFill>
                  <a:schemeClr val="tx2">
                    <a:lumMod val="75000"/>
                  </a:schemeClr>
                </a:solidFill>
                <a:latin typeface="Palatino"/>
                <a:cs typeface="Palatino"/>
              </a:rPr>
              <a:t>Worcester Public Schools: Sustainable Improvement </a:t>
            </a:r>
          </a:p>
          <a:p>
            <a:pPr algn="ctr"/>
            <a:r>
              <a:rPr lang="en-US" sz="1200" b="1" dirty="0">
                <a:solidFill>
                  <a:schemeClr val="tx2">
                    <a:lumMod val="75000"/>
                  </a:schemeClr>
                </a:solidFill>
                <a:latin typeface="Palatino"/>
                <a:cs typeface="Palatino"/>
              </a:rPr>
              <a:t>June 7, 2021</a:t>
            </a:r>
          </a:p>
        </p:txBody>
      </p:sp>
    </p:spTree>
    <p:extLst>
      <p:ext uri="{BB962C8B-B14F-4D97-AF65-F5344CB8AC3E}">
        <p14:creationId xmlns:p14="http://schemas.microsoft.com/office/powerpoint/2010/main" val="57484915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6253786"/>
            <a:ext cx="9144000" cy="604214"/>
          </a:xfrm>
          <a:prstGeom prst="rect">
            <a:avLst/>
          </a:prstGeom>
          <a:solidFill>
            <a:schemeClr val="accent1">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descr="INSTLL_Graphicv2.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50996" y="6126163"/>
            <a:ext cx="1550297" cy="775149"/>
          </a:xfrm>
          <a:prstGeom prst="rect">
            <a:avLst/>
          </a:prstGeom>
        </p:spPr>
      </p:pic>
      <p:sp>
        <p:nvSpPr>
          <p:cNvPr id="19" name="Rectangle 18"/>
          <p:cNvSpPr/>
          <p:nvPr/>
        </p:nvSpPr>
        <p:spPr>
          <a:xfrm>
            <a:off x="0" y="1"/>
            <a:ext cx="9144000" cy="871302"/>
          </a:xfrm>
          <a:prstGeom prst="rect">
            <a:avLst/>
          </a:prstGeom>
          <a:solidFill>
            <a:schemeClr val="tx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TextBox 19"/>
          <p:cNvSpPr txBox="1"/>
          <p:nvPr/>
        </p:nvSpPr>
        <p:spPr>
          <a:xfrm>
            <a:off x="449706" y="128654"/>
            <a:ext cx="8454452" cy="584775"/>
          </a:xfrm>
          <a:prstGeom prst="rect">
            <a:avLst/>
          </a:prstGeom>
          <a:noFill/>
        </p:spPr>
        <p:txBody>
          <a:bodyPr wrap="square" rtlCol="0">
            <a:spAutoFit/>
          </a:bodyPr>
          <a:lstStyle/>
          <a:p>
            <a:pPr algn="ctr"/>
            <a:r>
              <a:rPr lang="en-US" sz="3200" dirty="0">
                <a:solidFill>
                  <a:schemeClr val="bg1"/>
                </a:solidFill>
                <a:latin typeface="Palatino"/>
                <a:cs typeface="Palatino"/>
              </a:rPr>
              <a:t>Activity #3</a:t>
            </a:r>
          </a:p>
        </p:txBody>
      </p:sp>
      <p:sp>
        <p:nvSpPr>
          <p:cNvPr id="18" name="TextBox 17">
            <a:extLst>
              <a:ext uri="{FF2B5EF4-FFF2-40B4-BE49-F238E27FC236}">
                <a16:creationId xmlns:a16="http://schemas.microsoft.com/office/drawing/2014/main" id="{A95F318C-5DFF-4F6A-BBF6-B776B2B02448}"/>
              </a:ext>
            </a:extLst>
          </p:cNvPr>
          <p:cNvSpPr txBox="1"/>
          <p:nvPr/>
        </p:nvSpPr>
        <p:spPr>
          <a:xfrm>
            <a:off x="2192755" y="6282904"/>
            <a:ext cx="4758489" cy="461665"/>
          </a:xfrm>
          <a:prstGeom prst="rect">
            <a:avLst/>
          </a:prstGeom>
          <a:noFill/>
        </p:spPr>
        <p:txBody>
          <a:bodyPr wrap="square" rtlCol="0">
            <a:spAutoFit/>
          </a:bodyPr>
          <a:lstStyle/>
          <a:p>
            <a:pPr algn="ctr"/>
            <a:r>
              <a:rPr lang="en-US" sz="1200" b="1" dirty="0">
                <a:solidFill>
                  <a:schemeClr val="tx2">
                    <a:lumMod val="75000"/>
                  </a:schemeClr>
                </a:solidFill>
                <a:latin typeface="Palatino"/>
                <a:cs typeface="Palatino"/>
              </a:rPr>
              <a:t>Worcester Public Schools: Sustainable Improvement </a:t>
            </a:r>
          </a:p>
          <a:p>
            <a:pPr algn="ctr"/>
            <a:r>
              <a:rPr lang="en-US" sz="1200" b="1" dirty="0">
                <a:solidFill>
                  <a:schemeClr val="tx2">
                    <a:lumMod val="75000"/>
                  </a:schemeClr>
                </a:solidFill>
                <a:latin typeface="Palatino"/>
                <a:cs typeface="Palatino"/>
              </a:rPr>
              <a:t>June 7, 2021</a:t>
            </a:r>
          </a:p>
        </p:txBody>
      </p:sp>
      <p:sp>
        <p:nvSpPr>
          <p:cNvPr id="21" name="TextBox 20">
            <a:extLst>
              <a:ext uri="{FF2B5EF4-FFF2-40B4-BE49-F238E27FC236}">
                <a16:creationId xmlns:a16="http://schemas.microsoft.com/office/drawing/2014/main" id="{7B851780-F2D9-4FF2-A9B9-2CF077A4C049}"/>
              </a:ext>
            </a:extLst>
          </p:cNvPr>
          <p:cNvSpPr txBox="1"/>
          <p:nvPr/>
        </p:nvSpPr>
        <p:spPr>
          <a:xfrm>
            <a:off x="327546" y="1064023"/>
            <a:ext cx="8816454" cy="3893374"/>
          </a:xfrm>
          <a:prstGeom prst="rect">
            <a:avLst/>
          </a:prstGeom>
          <a:noFill/>
        </p:spPr>
        <p:txBody>
          <a:bodyPr wrap="square">
            <a:spAutoFit/>
          </a:bodyPr>
          <a:lstStyle/>
          <a:p>
            <a:r>
              <a:rPr lang="en-US" sz="2200" b="1" dirty="0">
                <a:effectLst/>
              </a:rPr>
              <a:t>We will now return to the same breakout groups. </a:t>
            </a:r>
          </a:p>
          <a:p>
            <a:pPr marL="342900" indent="-342900">
              <a:spcBef>
                <a:spcPts val="600"/>
              </a:spcBef>
              <a:spcAft>
                <a:spcPts val="600"/>
              </a:spcAft>
              <a:buFont typeface="Wingdings" panose="05000000000000000000" pitchFamily="2" charset="2"/>
              <a:buChar char="ü"/>
            </a:pPr>
            <a:r>
              <a:rPr lang="en-US" sz="2000" dirty="0"/>
              <a:t>I</a:t>
            </a:r>
            <a:r>
              <a:rPr lang="en-US" sz="2000" b="0" dirty="0">
                <a:effectLst/>
              </a:rPr>
              <a:t>ndividually read pgs. </a:t>
            </a:r>
            <a:r>
              <a:rPr lang="en-US" sz="2000" dirty="0"/>
              <a:t>24 to 26</a:t>
            </a:r>
            <a:r>
              <a:rPr lang="en-US" sz="2000" b="0" dirty="0">
                <a:effectLst/>
              </a:rPr>
              <a:t> in the Field Guide (beginning with “Using common planning time to drive turnaround efforts). </a:t>
            </a:r>
          </a:p>
          <a:p>
            <a:pPr marL="342900" indent="-342900">
              <a:spcBef>
                <a:spcPts val="600"/>
              </a:spcBef>
              <a:spcAft>
                <a:spcPts val="600"/>
              </a:spcAft>
              <a:buFont typeface="Wingdings" panose="05000000000000000000" pitchFamily="2" charset="2"/>
              <a:buChar char="ü"/>
            </a:pPr>
            <a:r>
              <a:rPr lang="en-US" sz="2000" dirty="0"/>
              <a:t>In your group, spend 5 minutes exploring the following question:</a:t>
            </a:r>
          </a:p>
          <a:p>
            <a:pPr marL="800100" lvl="1" indent="-342900">
              <a:spcBef>
                <a:spcPts val="600"/>
              </a:spcBef>
              <a:spcAft>
                <a:spcPts val="600"/>
              </a:spcAft>
              <a:buFont typeface="Courier New" panose="02070309020205020404" pitchFamily="49" charset="0"/>
              <a:buChar char="o"/>
            </a:pPr>
            <a:r>
              <a:rPr lang="en-US" sz="2000" i="1" dirty="0"/>
              <a:t>What practices did the school use and how did they promote professional learning?</a:t>
            </a:r>
            <a:endParaRPr lang="en-US" sz="2200" dirty="0"/>
          </a:p>
          <a:p>
            <a:r>
              <a:rPr lang="en-US" sz="2000" b="1" dirty="0"/>
              <a:t>As a group and to record on </a:t>
            </a:r>
            <a:r>
              <a:rPr lang="en-US" sz="2000" b="1" dirty="0" err="1"/>
              <a:t>Jamboard</a:t>
            </a:r>
            <a:r>
              <a:rPr lang="en-US" sz="2000" b="1" dirty="0"/>
              <a:t>, please explore the following questions:</a:t>
            </a:r>
          </a:p>
          <a:p>
            <a:pPr marL="342900" indent="-342900">
              <a:spcBef>
                <a:spcPts val="600"/>
              </a:spcBef>
              <a:spcAft>
                <a:spcPts val="600"/>
              </a:spcAft>
              <a:buFont typeface="Arial" panose="020B0604020202020204" pitchFamily="34" charset="0"/>
              <a:buChar char="•"/>
            </a:pPr>
            <a:r>
              <a:rPr lang="en-US" sz="2000" dirty="0">
                <a:effectLst/>
              </a:rPr>
              <a:t>How can we leverage existing teaming structures or practices to more directly support instructional improvement? (What structures and How?)</a:t>
            </a:r>
          </a:p>
          <a:p>
            <a:pPr marL="342900" indent="-342900">
              <a:spcBef>
                <a:spcPts val="600"/>
              </a:spcBef>
              <a:spcAft>
                <a:spcPts val="600"/>
              </a:spcAft>
              <a:buFont typeface="Arial" panose="020B0604020202020204" pitchFamily="34" charset="0"/>
              <a:buChar char="•"/>
            </a:pPr>
            <a:r>
              <a:rPr lang="en-US" sz="2000" dirty="0"/>
              <a:t>What may we need to Improve or Change?</a:t>
            </a:r>
            <a:endParaRPr lang="en-US" sz="2000" dirty="0">
              <a:effectLst/>
            </a:endParaRPr>
          </a:p>
        </p:txBody>
      </p:sp>
      <p:sp>
        <p:nvSpPr>
          <p:cNvPr id="22" name="TextBox 21">
            <a:extLst>
              <a:ext uri="{FF2B5EF4-FFF2-40B4-BE49-F238E27FC236}">
                <a16:creationId xmlns:a16="http://schemas.microsoft.com/office/drawing/2014/main" id="{7AF48794-1E43-4F80-AA49-B384A693255D}"/>
              </a:ext>
            </a:extLst>
          </p:cNvPr>
          <p:cNvSpPr txBox="1"/>
          <p:nvPr/>
        </p:nvSpPr>
        <p:spPr>
          <a:xfrm>
            <a:off x="4493231" y="5321611"/>
            <a:ext cx="4032913" cy="646331"/>
          </a:xfrm>
          <a:prstGeom prst="rect">
            <a:avLst/>
          </a:prstGeom>
          <a:noFill/>
        </p:spPr>
        <p:txBody>
          <a:bodyPr wrap="square">
            <a:spAutoFit/>
          </a:bodyPr>
          <a:lstStyle/>
          <a:p>
            <a:r>
              <a:rPr lang="en-US" b="0" dirty="0">
                <a:effectLst/>
              </a:rPr>
              <a:t> </a:t>
            </a:r>
            <a:r>
              <a:rPr lang="en-US" b="0" dirty="0" err="1">
                <a:effectLst/>
              </a:rPr>
              <a:t>Jamboard</a:t>
            </a:r>
            <a:r>
              <a:rPr lang="en-US" b="0" dirty="0">
                <a:effectLst/>
              </a:rPr>
              <a:t>: </a:t>
            </a:r>
            <a:r>
              <a:rPr lang="en-US" b="0" dirty="0">
                <a:effectLst/>
                <a:hlinkClick r:id="rId4"/>
              </a:rPr>
              <a:t>https://tinyurl.com/jzabaj5t</a:t>
            </a:r>
            <a:endParaRPr lang="en-US" b="0" dirty="0">
              <a:effectLst/>
            </a:endParaRPr>
          </a:p>
          <a:p>
            <a:endParaRPr lang="en-US" dirty="0"/>
          </a:p>
        </p:txBody>
      </p:sp>
      <p:sp>
        <p:nvSpPr>
          <p:cNvPr id="9" name="TextBox 8">
            <a:extLst>
              <a:ext uri="{FF2B5EF4-FFF2-40B4-BE49-F238E27FC236}">
                <a16:creationId xmlns:a16="http://schemas.microsoft.com/office/drawing/2014/main" id="{47A7A3E5-E02E-44CD-8957-49C534E127BD}"/>
              </a:ext>
            </a:extLst>
          </p:cNvPr>
          <p:cNvSpPr txBox="1"/>
          <p:nvPr/>
        </p:nvSpPr>
        <p:spPr>
          <a:xfrm>
            <a:off x="1050878" y="5321611"/>
            <a:ext cx="3521121" cy="646331"/>
          </a:xfrm>
          <a:prstGeom prst="rect">
            <a:avLst/>
          </a:prstGeom>
          <a:noFill/>
        </p:spPr>
        <p:txBody>
          <a:bodyPr wrap="square">
            <a:spAutoFit/>
          </a:bodyPr>
          <a:lstStyle/>
          <a:p>
            <a:r>
              <a:rPr lang="en-US" b="0" dirty="0">
                <a:effectLst/>
              </a:rPr>
              <a:t> POST your responses on </a:t>
            </a:r>
            <a:r>
              <a:rPr lang="en-US" b="0" dirty="0" err="1">
                <a:effectLst/>
              </a:rPr>
              <a:t>Jamboard</a:t>
            </a:r>
            <a:r>
              <a:rPr lang="en-US" b="0" dirty="0">
                <a:effectLst/>
              </a:rPr>
              <a:t> (activity #3 – third sheet): </a:t>
            </a:r>
            <a:endParaRPr lang="en-US" dirty="0"/>
          </a:p>
        </p:txBody>
      </p:sp>
    </p:spTree>
    <p:extLst>
      <p:ext uri="{BB962C8B-B14F-4D97-AF65-F5344CB8AC3E}">
        <p14:creationId xmlns:p14="http://schemas.microsoft.com/office/powerpoint/2010/main" val="180711294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6253786"/>
            <a:ext cx="9144000" cy="604214"/>
          </a:xfrm>
          <a:prstGeom prst="rect">
            <a:avLst/>
          </a:prstGeom>
          <a:solidFill>
            <a:schemeClr val="accent1">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descr="INSTLL_Graphicv2.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50996" y="6126163"/>
            <a:ext cx="1550297" cy="775149"/>
          </a:xfrm>
          <a:prstGeom prst="rect">
            <a:avLst/>
          </a:prstGeom>
        </p:spPr>
      </p:pic>
      <p:sp>
        <p:nvSpPr>
          <p:cNvPr id="19" name="Rectangle 18"/>
          <p:cNvSpPr/>
          <p:nvPr/>
        </p:nvSpPr>
        <p:spPr>
          <a:xfrm>
            <a:off x="0" y="1"/>
            <a:ext cx="9144000" cy="871302"/>
          </a:xfrm>
          <a:prstGeom prst="rect">
            <a:avLst/>
          </a:prstGeom>
          <a:solidFill>
            <a:schemeClr val="tx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TextBox 19"/>
          <p:cNvSpPr txBox="1"/>
          <p:nvPr/>
        </p:nvSpPr>
        <p:spPr>
          <a:xfrm>
            <a:off x="567166" y="57253"/>
            <a:ext cx="8051282" cy="584776"/>
          </a:xfrm>
          <a:prstGeom prst="rect">
            <a:avLst/>
          </a:prstGeom>
          <a:noFill/>
        </p:spPr>
        <p:txBody>
          <a:bodyPr wrap="square" rtlCol="0">
            <a:spAutoFit/>
          </a:bodyPr>
          <a:lstStyle/>
          <a:p>
            <a:pPr marL="0" lvl="1" algn="ctr"/>
            <a:r>
              <a:rPr lang="en-US" sz="3200" b="1" dirty="0">
                <a:solidFill>
                  <a:srgbClr val="FFFFFF"/>
                </a:solidFill>
              </a:rPr>
              <a:t>Successful Turnaround in Action</a:t>
            </a:r>
          </a:p>
        </p:txBody>
      </p:sp>
      <p:sp>
        <p:nvSpPr>
          <p:cNvPr id="8" name="Oval 7"/>
          <p:cNvSpPr/>
          <p:nvPr/>
        </p:nvSpPr>
        <p:spPr>
          <a:xfrm>
            <a:off x="2300290" y="642029"/>
            <a:ext cx="4550687" cy="681863"/>
          </a:xfrm>
          <a:prstGeom prst="ellipse">
            <a:avLst/>
          </a:prstGeom>
          <a:solidFill>
            <a:schemeClr val="accent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Turnaround Practices</a:t>
            </a:r>
          </a:p>
        </p:txBody>
      </p:sp>
      <p:sp>
        <p:nvSpPr>
          <p:cNvPr id="12" name="Rounded Rectangle 11"/>
          <p:cNvSpPr/>
          <p:nvPr/>
        </p:nvSpPr>
        <p:spPr>
          <a:xfrm>
            <a:off x="213951" y="1710601"/>
            <a:ext cx="3443062" cy="3683385"/>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lvl="0" algn="ctr" defTabSz="488950">
              <a:lnSpc>
                <a:spcPct val="90000"/>
              </a:lnSpc>
              <a:spcBef>
                <a:spcPct val="0"/>
              </a:spcBef>
              <a:spcAft>
                <a:spcPct val="35000"/>
              </a:spcAft>
            </a:pPr>
            <a:r>
              <a:rPr lang="en-US" sz="2400" dirty="0">
                <a:latin typeface="Garamond"/>
                <a:cs typeface="Garamond"/>
              </a:rPr>
              <a:t>Providing Student-Specific Instruction and Supports to All Students</a:t>
            </a:r>
          </a:p>
          <a:p>
            <a:pPr lvl="0" algn="ctr" defTabSz="488950">
              <a:lnSpc>
                <a:spcPct val="90000"/>
              </a:lnSpc>
              <a:spcBef>
                <a:spcPct val="0"/>
              </a:spcBef>
              <a:spcAft>
                <a:spcPct val="35000"/>
              </a:spcAft>
            </a:pPr>
            <a:r>
              <a:rPr lang="en-US" sz="2000" dirty="0">
                <a:latin typeface="Garamond"/>
                <a:cs typeface="Garamond"/>
              </a:rPr>
              <a:t>The school is able to provide student-specific supports and interventions informed by data and the identification of student-specific needs.</a:t>
            </a:r>
          </a:p>
        </p:txBody>
      </p:sp>
      <p:sp>
        <p:nvSpPr>
          <p:cNvPr id="10" name="Rectangle 9"/>
          <p:cNvSpPr/>
          <p:nvPr/>
        </p:nvSpPr>
        <p:spPr>
          <a:xfrm>
            <a:off x="3793726" y="1946471"/>
            <a:ext cx="5206838" cy="3885679"/>
          </a:xfrm>
          <a:prstGeom prst="rect">
            <a:avLst/>
          </a:prstGeom>
        </p:spPr>
        <p:txBody>
          <a:bodyPr wrap="square">
            <a:spAutoFit/>
          </a:bodyPr>
          <a:lstStyle/>
          <a:p>
            <a:pPr>
              <a:spcBef>
                <a:spcPts val="600"/>
              </a:spcBef>
              <a:spcAft>
                <a:spcPts val="300"/>
              </a:spcAft>
            </a:pPr>
            <a:r>
              <a:rPr lang="en-US" sz="1600" b="1" dirty="0"/>
              <a:t>Data Driven Targeting and Monitoring of Intervention</a:t>
            </a:r>
          </a:p>
          <a:p>
            <a:pPr>
              <a:spcAft>
                <a:spcPts val="300"/>
              </a:spcAft>
            </a:pPr>
            <a:r>
              <a:rPr lang="en-US" sz="1600" dirty="0"/>
              <a:t>The principal, coaches, and </a:t>
            </a:r>
            <a:r>
              <a:rPr lang="en-US" sz="1600" i="1" dirty="0"/>
              <a:t>teachers </a:t>
            </a:r>
            <a:r>
              <a:rPr lang="en-US" sz="1600" dirty="0"/>
              <a:t>use a variety of ongoing assessments to identify students’ academic and non-academic needs. </a:t>
            </a:r>
          </a:p>
          <a:p>
            <a:pPr>
              <a:spcBef>
                <a:spcPts val="600"/>
              </a:spcBef>
              <a:spcAft>
                <a:spcPts val="300"/>
              </a:spcAft>
            </a:pPr>
            <a:r>
              <a:rPr lang="en-US" sz="1600" b="1" dirty="0"/>
              <a:t>Tiered and Targeted Interventions for Students </a:t>
            </a:r>
          </a:p>
          <a:p>
            <a:pPr>
              <a:spcAft>
                <a:spcPts val="300"/>
              </a:spcAft>
            </a:pPr>
            <a:r>
              <a:rPr lang="en-US" sz="1600" dirty="0"/>
              <a:t>Students are </a:t>
            </a:r>
            <a:r>
              <a:rPr lang="en-US" sz="1600" i="1" dirty="0"/>
              <a:t>provided with instruction and student-specific interventions in direct response to their academic areas of need</a:t>
            </a:r>
            <a:r>
              <a:rPr lang="en-US" sz="1600" dirty="0"/>
              <a:t>, identified through formative assessments and analyses of student work.</a:t>
            </a:r>
          </a:p>
          <a:p>
            <a:pPr>
              <a:spcBef>
                <a:spcPts val="600"/>
              </a:spcBef>
              <a:spcAft>
                <a:spcPts val="300"/>
              </a:spcAft>
            </a:pPr>
            <a:r>
              <a:rPr lang="en-US" sz="1600" b="1" i="1" dirty="0"/>
              <a:t>Autonomy and Flexibility</a:t>
            </a:r>
          </a:p>
          <a:p>
            <a:pPr>
              <a:spcAft>
                <a:spcPts val="300"/>
              </a:spcAft>
            </a:pPr>
            <a:r>
              <a:rPr lang="en-US" sz="1600" dirty="0"/>
              <a:t>Leadership and teachers have the </a:t>
            </a:r>
            <a:r>
              <a:rPr lang="en-US" sz="1600" i="1" dirty="0"/>
              <a:t>autonomy and flexibility to quickly adapt and modify </a:t>
            </a:r>
            <a:r>
              <a:rPr lang="en-US" sz="1600" dirty="0"/>
              <a:t>time (e.g., schedules,) resources (e.g., people and interventionists,) and interventions to directly and immediately meet student-specific needs.</a:t>
            </a:r>
          </a:p>
        </p:txBody>
      </p:sp>
      <p:sp>
        <p:nvSpPr>
          <p:cNvPr id="13" name="TextBox 12">
            <a:extLst>
              <a:ext uri="{FF2B5EF4-FFF2-40B4-BE49-F238E27FC236}">
                <a16:creationId xmlns:a16="http://schemas.microsoft.com/office/drawing/2014/main" id="{0C8F2E9F-9FB4-CA44-837A-B3C835E7A237}"/>
              </a:ext>
            </a:extLst>
          </p:cNvPr>
          <p:cNvSpPr txBox="1"/>
          <p:nvPr/>
        </p:nvSpPr>
        <p:spPr>
          <a:xfrm>
            <a:off x="3832951" y="1457896"/>
            <a:ext cx="4785497" cy="461665"/>
          </a:xfrm>
          <a:prstGeom prst="rect">
            <a:avLst/>
          </a:prstGeom>
          <a:noFill/>
        </p:spPr>
        <p:txBody>
          <a:bodyPr wrap="square" rtlCol="0">
            <a:spAutoFit/>
          </a:bodyPr>
          <a:lstStyle/>
          <a:p>
            <a:r>
              <a:rPr lang="en-US" sz="2400" dirty="0"/>
              <a:t>What does this look like in practice?</a:t>
            </a:r>
          </a:p>
        </p:txBody>
      </p:sp>
      <p:sp>
        <p:nvSpPr>
          <p:cNvPr id="14" name="TextBox 13">
            <a:extLst>
              <a:ext uri="{FF2B5EF4-FFF2-40B4-BE49-F238E27FC236}">
                <a16:creationId xmlns:a16="http://schemas.microsoft.com/office/drawing/2014/main" id="{4FB48FD8-9FF3-4E0E-B385-70900E5C300B}"/>
              </a:ext>
            </a:extLst>
          </p:cNvPr>
          <p:cNvSpPr txBox="1"/>
          <p:nvPr/>
        </p:nvSpPr>
        <p:spPr>
          <a:xfrm>
            <a:off x="2192755" y="6282904"/>
            <a:ext cx="4758489" cy="461665"/>
          </a:xfrm>
          <a:prstGeom prst="rect">
            <a:avLst/>
          </a:prstGeom>
          <a:noFill/>
        </p:spPr>
        <p:txBody>
          <a:bodyPr wrap="square" rtlCol="0">
            <a:spAutoFit/>
          </a:bodyPr>
          <a:lstStyle/>
          <a:p>
            <a:pPr algn="ctr"/>
            <a:r>
              <a:rPr lang="en-US" sz="1200" b="1" dirty="0">
                <a:solidFill>
                  <a:schemeClr val="tx2">
                    <a:lumMod val="75000"/>
                  </a:schemeClr>
                </a:solidFill>
                <a:latin typeface="Palatino"/>
                <a:cs typeface="Palatino"/>
              </a:rPr>
              <a:t>Worcester Public Schools: Sustainable Improvement </a:t>
            </a:r>
          </a:p>
          <a:p>
            <a:pPr algn="ctr"/>
            <a:r>
              <a:rPr lang="en-US" sz="1200" b="1" dirty="0">
                <a:solidFill>
                  <a:schemeClr val="tx2">
                    <a:lumMod val="75000"/>
                  </a:schemeClr>
                </a:solidFill>
                <a:latin typeface="Palatino"/>
                <a:cs typeface="Palatino"/>
              </a:rPr>
              <a:t>June 7, 2021</a:t>
            </a:r>
          </a:p>
        </p:txBody>
      </p:sp>
    </p:spTree>
    <p:extLst>
      <p:ext uri="{BB962C8B-B14F-4D97-AF65-F5344CB8AC3E}">
        <p14:creationId xmlns:p14="http://schemas.microsoft.com/office/powerpoint/2010/main" val="102605504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6253786"/>
            <a:ext cx="9144000" cy="604214"/>
          </a:xfrm>
          <a:prstGeom prst="rect">
            <a:avLst/>
          </a:prstGeom>
          <a:solidFill>
            <a:schemeClr val="accent1">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descr="INSTLL_Graphicv2.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50996" y="6126163"/>
            <a:ext cx="1550297" cy="775149"/>
          </a:xfrm>
          <a:prstGeom prst="rect">
            <a:avLst/>
          </a:prstGeom>
        </p:spPr>
      </p:pic>
      <p:sp>
        <p:nvSpPr>
          <p:cNvPr id="19" name="Rectangle 18"/>
          <p:cNvSpPr/>
          <p:nvPr/>
        </p:nvSpPr>
        <p:spPr>
          <a:xfrm>
            <a:off x="0" y="1"/>
            <a:ext cx="9144000" cy="871302"/>
          </a:xfrm>
          <a:prstGeom prst="rect">
            <a:avLst/>
          </a:prstGeom>
          <a:solidFill>
            <a:schemeClr val="tx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TextBox 19"/>
          <p:cNvSpPr txBox="1"/>
          <p:nvPr/>
        </p:nvSpPr>
        <p:spPr>
          <a:xfrm>
            <a:off x="567166" y="57253"/>
            <a:ext cx="8051282" cy="584776"/>
          </a:xfrm>
          <a:prstGeom prst="rect">
            <a:avLst/>
          </a:prstGeom>
          <a:noFill/>
        </p:spPr>
        <p:txBody>
          <a:bodyPr wrap="square" rtlCol="0">
            <a:spAutoFit/>
          </a:bodyPr>
          <a:lstStyle/>
          <a:p>
            <a:pPr marL="0" lvl="1" algn="ctr"/>
            <a:r>
              <a:rPr lang="en-US" sz="3200" b="1" dirty="0">
                <a:solidFill>
                  <a:srgbClr val="FFFFFF"/>
                </a:solidFill>
              </a:rPr>
              <a:t>Successful Turnaround in Action</a:t>
            </a:r>
          </a:p>
        </p:txBody>
      </p:sp>
      <p:sp>
        <p:nvSpPr>
          <p:cNvPr id="8" name="Oval 7"/>
          <p:cNvSpPr/>
          <p:nvPr/>
        </p:nvSpPr>
        <p:spPr>
          <a:xfrm>
            <a:off x="2300290" y="642029"/>
            <a:ext cx="4550687" cy="681863"/>
          </a:xfrm>
          <a:prstGeom prst="ellipse">
            <a:avLst/>
          </a:prstGeom>
          <a:solidFill>
            <a:schemeClr val="accent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Turnaround Practices</a:t>
            </a:r>
          </a:p>
        </p:txBody>
      </p:sp>
      <p:sp>
        <p:nvSpPr>
          <p:cNvPr id="12" name="Rounded Rectangle 11"/>
          <p:cNvSpPr/>
          <p:nvPr/>
        </p:nvSpPr>
        <p:spPr>
          <a:xfrm>
            <a:off x="213951" y="1710601"/>
            <a:ext cx="3279046" cy="3896267"/>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lvl="0" algn="ctr" defTabSz="488950">
              <a:lnSpc>
                <a:spcPct val="90000"/>
              </a:lnSpc>
              <a:spcBef>
                <a:spcPct val="0"/>
              </a:spcBef>
              <a:spcAft>
                <a:spcPct val="35000"/>
              </a:spcAft>
            </a:pPr>
            <a:r>
              <a:rPr lang="en-US" sz="3200" dirty="0">
                <a:latin typeface="Garamond"/>
                <a:cs typeface="Garamond"/>
              </a:rPr>
              <a:t>School Culture and Climate</a:t>
            </a:r>
          </a:p>
          <a:p>
            <a:pPr algn="ctr"/>
            <a:r>
              <a:rPr lang="en-US" dirty="0">
                <a:latin typeface="Garamond" charset="0"/>
                <a:ea typeface="Garamond" charset="0"/>
                <a:cs typeface="Garamond" charset="0"/>
              </a:rPr>
              <a:t>The School has established a climate and culture that provides a safe, orderly and respectful environment for students and a collegial, collaborative, and professional culture among teachers that supports the school’s focus on increasing student achievement.</a:t>
            </a:r>
          </a:p>
        </p:txBody>
      </p:sp>
      <p:sp>
        <p:nvSpPr>
          <p:cNvPr id="10" name="Rectangle 9"/>
          <p:cNvSpPr/>
          <p:nvPr/>
        </p:nvSpPr>
        <p:spPr>
          <a:xfrm>
            <a:off x="3768952" y="1989281"/>
            <a:ext cx="5375048" cy="3939540"/>
          </a:xfrm>
          <a:prstGeom prst="rect">
            <a:avLst/>
          </a:prstGeom>
        </p:spPr>
        <p:txBody>
          <a:bodyPr wrap="square">
            <a:spAutoFit/>
          </a:bodyPr>
          <a:lstStyle/>
          <a:p>
            <a:r>
              <a:rPr lang="en-US" sz="1600" b="1" dirty="0"/>
              <a:t>Shared Behavioral Expectations that support Student Learning</a:t>
            </a:r>
            <a:endParaRPr lang="en-US" sz="1600" dirty="0"/>
          </a:p>
          <a:p>
            <a:r>
              <a:rPr lang="en-US" sz="1600" dirty="0"/>
              <a:t>Administrators and teachers have clearly established and actively pursue a set of shared behavioral expectations that support student learning.</a:t>
            </a:r>
          </a:p>
          <a:p>
            <a:pPr>
              <a:spcBef>
                <a:spcPts val="600"/>
              </a:spcBef>
            </a:pPr>
            <a:r>
              <a:rPr lang="en-US" sz="1600" b="1" dirty="0"/>
              <a:t>Targeted and effective social-emotional supports</a:t>
            </a:r>
            <a:endParaRPr lang="en-US" sz="1600" dirty="0"/>
          </a:p>
          <a:p>
            <a:r>
              <a:rPr lang="en-US" sz="1600" dirty="0"/>
              <a:t>The school has identified, established, and proactively provides effective social-emotional resources and supports for students in need of such supports and assistance.</a:t>
            </a:r>
          </a:p>
          <a:p>
            <a:pPr>
              <a:spcBef>
                <a:spcPts val="600"/>
              </a:spcBef>
            </a:pPr>
            <a:r>
              <a:rPr lang="en-US" sz="1600" b="1" dirty="0"/>
              <a:t>Establishing a collegial, respectful, and trusting professional environment</a:t>
            </a:r>
            <a:endParaRPr lang="en-US" sz="1600" dirty="0"/>
          </a:p>
          <a:p>
            <a:pPr>
              <a:spcAft>
                <a:spcPts val="400"/>
              </a:spcAft>
            </a:pPr>
            <a:r>
              <a:rPr lang="en-US" sz="1600" dirty="0"/>
              <a:t>The school is promoting a respectful and collegial professional environment (e.g., that teachers like to work together) that contributes to a collective effort to increase student achievement.</a:t>
            </a:r>
          </a:p>
        </p:txBody>
      </p:sp>
      <p:sp>
        <p:nvSpPr>
          <p:cNvPr id="13" name="TextBox 12">
            <a:extLst>
              <a:ext uri="{FF2B5EF4-FFF2-40B4-BE49-F238E27FC236}">
                <a16:creationId xmlns:a16="http://schemas.microsoft.com/office/drawing/2014/main" id="{60CC7435-A178-344A-A824-3DFFC4A9D39E}"/>
              </a:ext>
            </a:extLst>
          </p:cNvPr>
          <p:cNvSpPr txBox="1"/>
          <p:nvPr/>
        </p:nvSpPr>
        <p:spPr>
          <a:xfrm>
            <a:off x="3832951" y="1457896"/>
            <a:ext cx="4785497" cy="461665"/>
          </a:xfrm>
          <a:prstGeom prst="rect">
            <a:avLst/>
          </a:prstGeom>
          <a:noFill/>
        </p:spPr>
        <p:txBody>
          <a:bodyPr wrap="square" rtlCol="0">
            <a:spAutoFit/>
          </a:bodyPr>
          <a:lstStyle/>
          <a:p>
            <a:r>
              <a:rPr lang="en-US" sz="2400" dirty="0"/>
              <a:t>What does this look like in practice?</a:t>
            </a:r>
          </a:p>
        </p:txBody>
      </p:sp>
      <p:sp>
        <p:nvSpPr>
          <p:cNvPr id="14" name="TextBox 13">
            <a:extLst>
              <a:ext uri="{FF2B5EF4-FFF2-40B4-BE49-F238E27FC236}">
                <a16:creationId xmlns:a16="http://schemas.microsoft.com/office/drawing/2014/main" id="{BE7B01DC-48BE-4AFC-9426-DB34EC0EBAA0}"/>
              </a:ext>
            </a:extLst>
          </p:cNvPr>
          <p:cNvSpPr txBox="1"/>
          <p:nvPr/>
        </p:nvSpPr>
        <p:spPr>
          <a:xfrm>
            <a:off x="2192755" y="6282904"/>
            <a:ext cx="4758489" cy="461665"/>
          </a:xfrm>
          <a:prstGeom prst="rect">
            <a:avLst/>
          </a:prstGeom>
          <a:noFill/>
        </p:spPr>
        <p:txBody>
          <a:bodyPr wrap="square" rtlCol="0">
            <a:spAutoFit/>
          </a:bodyPr>
          <a:lstStyle/>
          <a:p>
            <a:pPr algn="ctr"/>
            <a:r>
              <a:rPr lang="en-US" sz="1200" b="1" dirty="0">
                <a:solidFill>
                  <a:schemeClr val="tx2">
                    <a:lumMod val="75000"/>
                  </a:schemeClr>
                </a:solidFill>
                <a:latin typeface="Palatino"/>
                <a:cs typeface="Palatino"/>
              </a:rPr>
              <a:t>Worcester Public Schools: Sustainable Improvement </a:t>
            </a:r>
          </a:p>
          <a:p>
            <a:pPr algn="ctr"/>
            <a:r>
              <a:rPr lang="en-US" sz="1200" b="1" dirty="0">
                <a:solidFill>
                  <a:schemeClr val="tx2">
                    <a:lumMod val="75000"/>
                  </a:schemeClr>
                </a:solidFill>
                <a:latin typeface="Palatino"/>
                <a:cs typeface="Palatino"/>
              </a:rPr>
              <a:t>June 7, 2021</a:t>
            </a:r>
          </a:p>
        </p:txBody>
      </p:sp>
    </p:spTree>
    <p:extLst>
      <p:ext uri="{BB962C8B-B14F-4D97-AF65-F5344CB8AC3E}">
        <p14:creationId xmlns:p14="http://schemas.microsoft.com/office/powerpoint/2010/main" val="350865887"/>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6253786"/>
            <a:ext cx="9144000" cy="604214"/>
          </a:xfrm>
          <a:prstGeom prst="rect">
            <a:avLst/>
          </a:prstGeom>
          <a:solidFill>
            <a:schemeClr val="accent1">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descr="INSTLL_Graphicv2.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50996" y="6126163"/>
            <a:ext cx="1550297" cy="775149"/>
          </a:xfrm>
          <a:prstGeom prst="rect">
            <a:avLst/>
          </a:prstGeom>
        </p:spPr>
      </p:pic>
      <p:sp>
        <p:nvSpPr>
          <p:cNvPr id="19" name="Rectangle 18"/>
          <p:cNvSpPr/>
          <p:nvPr/>
        </p:nvSpPr>
        <p:spPr>
          <a:xfrm>
            <a:off x="0" y="1"/>
            <a:ext cx="9144000" cy="871302"/>
          </a:xfrm>
          <a:prstGeom prst="rect">
            <a:avLst/>
          </a:prstGeom>
          <a:solidFill>
            <a:schemeClr val="tx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TextBox 19"/>
          <p:cNvSpPr txBox="1"/>
          <p:nvPr/>
        </p:nvSpPr>
        <p:spPr>
          <a:xfrm>
            <a:off x="449706" y="128654"/>
            <a:ext cx="8454452" cy="584775"/>
          </a:xfrm>
          <a:prstGeom prst="rect">
            <a:avLst/>
          </a:prstGeom>
          <a:noFill/>
        </p:spPr>
        <p:txBody>
          <a:bodyPr wrap="square" rtlCol="0">
            <a:spAutoFit/>
          </a:bodyPr>
          <a:lstStyle/>
          <a:p>
            <a:pPr algn="ctr"/>
            <a:r>
              <a:rPr lang="en-US" sz="3200" dirty="0">
                <a:solidFill>
                  <a:schemeClr val="bg1"/>
                </a:solidFill>
                <a:latin typeface="Palatino"/>
                <a:cs typeface="Palatino"/>
              </a:rPr>
              <a:t>Activity #4</a:t>
            </a:r>
          </a:p>
        </p:txBody>
      </p:sp>
      <p:sp>
        <p:nvSpPr>
          <p:cNvPr id="18" name="TextBox 17">
            <a:extLst>
              <a:ext uri="{FF2B5EF4-FFF2-40B4-BE49-F238E27FC236}">
                <a16:creationId xmlns:a16="http://schemas.microsoft.com/office/drawing/2014/main" id="{A95F318C-5DFF-4F6A-BBF6-B776B2B02448}"/>
              </a:ext>
            </a:extLst>
          </p:cNvPr>
          <p:cNvSpPr txBox="1"/>
          <p:nvPr/>
        </p:nvSpPr>
        <p:spPr>
          <a:xfrm>
            <a:off x="2192755" y="6282904"/>
            <a:ext cx="4758489" cy="461665"/>
          </a:xfrm>
          <a:prstGeom prst="rect">
            <a:avLst/>
          </a:prstGeom>
          <a:noFill/>
        </p:spPr>
        <p:txBody>
          <a:bodyPr wrap="square" rtlCol="0">
            <a:spAutoFit/>
          </a:bodyPr>
          <a:lstStyle/>
          <a:p>
            <a:pPr algn="ctr"/>
            <a:r>
              <a:rPr lang="en-US" sz="1200" b="1" dirty="0">
                <a:solidFill>
                  <a:schemeClr val="tx2">
                    <a:lumMod val="75000"/>
                  </a:schemeClr>
                </a:solidFill>
                <a:latin typeface="Palatino"/>
                <a:cs typeface="Palatino"/>
              </a:rPr>
              <a:t>Worcester Public Schools: Sustainable Improvement </a:t>
            </a:r>
          </a:p>
          <a:p>
            <a:pPr algn="ctr"/>
            <a:r>
              <a:rPr lang="en-US" sz="1200" b="1" dirty="0">
                <a:solidFill>
                  <a:schemeClr val="tx2">
                    <a:lumMod val="75000"/>
                  </a:schemeClr>
                </a:solidFill>
                <a:latin typeface="Palatino"/>
                <a:cs typeface="Palatino"/>
              </a:rPr>
              <a:t>June 7, 2021</a:t>
            </a:r>
          </a:p>
        </p:txBody>
      </p:sp>
      <p:sp>
        <p:nvSpPr>
          <p:cNvPr id="21" name="TextBox 20">
            <a:extLst>
              <a:ext uri="{FF2B5EF4-FFF2-40B4-BE49-F238E27FC236}">
                <a16:creationId xmlns:a16="http://schemas.microsoft.com/office/drawing/2014/main" id="{7B851780-F2D9-4FF2-A9B9-2CF077A4C049}"/>
              </a:ext>
            </a:extLst>
          </p:cNvPr>
          <p:cNvSpPr txBox="1"/>
          <p:nvPr/>
        </p:nvSpPr>
        <p:spPr>
          <a:xfrm>
            <a:off x="327546" y="1064023"/>
            <a:ext cx="8816454" cy="3924151"/>
          </a:xfrm>
          <a:prstGeom prst="rect">
            <a:avLst/>
          </a:prstGeom>
          <a:noFill/>
        </p:spPr>
        <p:txBody>
          <a:bodyPr wrap="square">
            <a:spAutoFit/>
          </a:bodyPr>
          <a:lstStyle/>
          <a:p>
            <a:r>
              <a:rPr lang="en-US" sz="2200" b="1" dirty="0">
                <a:effectLst/>
              </a:rPr>
              <a:t>We will now return to the same breakout groups. </a:t>
            </a:r>
          </a:p>
          <a:p>
            <a:pPr marL="342900" indent="-342900">
              <a:spcBef>
                <a:spcPts val="600"/>
              </a:spcBef>
              <a:spcAft>
                <a:spcPts val="600"/>
              </a:spcAft>
              <a:buFont typeface="Wingdings" panose="05000000000000000000" pitchFamily="2" charset="2"/>
              <a:buChar char="ü"/>
            </a:pPr>
            <a:r>
              <a:rPr lang="en-US" sz="2000" dirty="0"/>
              <a:t>I</a:t>
            </a:r>
            <a:r>
              <a:rPr lang="en-US" sz="2000" b="0" dirty="0">
                <a:effectLst/>
              </a:rPr>
              <a:t>ndividually read pgs. 18</a:t>
            </a:r>
            <a:r>
              <a:rPr lang="en-US" sz="2000" dirty="0"/>
              <a:t> to 20</a:t>
            </a:r>
            <a:r>
              <a:rPr lang="en-US" sz="2000" b="0" dirty="0">
                <a:effectLst/>
              </a:rPr>
              <a:t> in the Field Guide (begin with “Connery’s Journey and end prior to “Decoding standards-based lesson objectives). </a:t>
            </a:r>
          </a:p>
          <a:p>
            <a:pPr marL="342900" indent="-342900">
              <a:spcBef>
                <a:spcPts val="600"/>
              </a:spcBef>
              <a:spcAft>
                <a:spcPts val="600"/>
              </a:spcAft>
              <a:buFont typeface="Wingdings" panose="05000000000000000000" pitchFamily="2" charset="2"/>
              <a:buChar char="ü"/>
            </a:pPr>
            <a:r>
              <a:rPr lang="en-US" sz="2000" dirty="0"/>
              <a:t>In your group, spend 5 minutes exploring the following question:</a:t>
            </a:r>
          </a:p>
          <a:p>
            <a:pPr marL="800100" lvl="1" indent="-342900">
              <a:spcBef>
                <a:spcPts val="600"/>
              </a:spcBef>
              <a:spcAft>
                <a:spcPts val="600"/>
              </a:spcAft>
              <a:buFont typeface="Courier New" panose="02070309020205020404" pitchFamily="49" charset="0"/>
              <a:buChar char="o"/>
            </a:pPr>
            <a:r>
              <a:rPr lang="en-US" sz="2000" i="1" dirty="0"/>
              <a:t>How did the school use its teaming structures to address a specific need?</a:t>
            </a:r>
          </a:p>
          <a:p>
            <a:endParaRPr lang="en-US" sz="2200" dirty="0"/>
          </a:p>
          <a:p>
            <a:r>
              <a:rPr lang="en-US" sz="2000" b="1" dirty="0"/>
              <a:t>As a group and to record on </a:t>
            </a:r>
            <a:r>
              <a:rPr lang="en-US" sz="2000" b="1" dirty="0" err="1"/>
              <a:t>Jamboard</a:t>
            </a:r>
            <a:r>
              <a:rPr lang="en-US" sz="2000" b="1" dirty="0"/>
              <a:t>, please explore the following questions:</a:t>
            </a:r>
          </a:p>
          <a:p>
            <a:pPr marL="342900" indent="-342900">
              <a:spcBef>
                <a:spcPts val="600"/>
              </a:spcBef>
              <a:spcAft>
                <a:spcPts val="600"/>
              </a:spcAft>
              <a:buFont typeface="Arial" panose="020B0604020202020204" pitchFamily="34" charset="0"/>
              <a:buChar char="•"/>
            </a:pPr>
            <a:r>
              <a:rPr lang="en-US" sz="2000" dirty="0">
                <a:effectLst/>
              </a:rPr>
              <a:t>How can we leverage existing practices, staffing, resources or teaming practices to provide student-specific support to all students? (What and How?)</a:t>
            </a:r>
          </a:p>
          <a:p>
            <a:pPr marL="342900" indent="-342900">
              <a:spcBef>
                <a:spcPts val="600"/>
              </a:spcBef>
              <a:spcAft>
                <a:spcPts val="600"/>
              </a:spcAft>
              <a:buFont typeface="Arial" panose="020B0604020202020204" pitchFamily="34" charset="0"/>
              <a:buChar char="•"/>
            </a:pPr>
            <a:r>
              <a:rPr lang="en-US" sz="2000" dirty="0"/>
              <a:t>What may we need to Improve or Change?</a:t>
            </a:r>
            <a:endParaRPr lang="en-US" sz="2000" dirty="0">
              <a:effectLst/>
            </a:endParaRPr>
          </a:p>
        </p:txBody>
      </p:sp>
      <p:sp>
        <p:nvSpPr>
          <p:cNvPr id="22" name="TextBox 21">
            <a:extLst>
              <a:ext uri="{FF2B5EF4-FFF2-40B4-BE49-F238E27FC236}">
                <a16:creationId xmlns:a16="http://schemas.microsoft.com/office/drawing/2014/main" id="{7AF48794-1E43-4F80-AA49-B384A693255D}"/>
              </a:ext>
            </a:extLst>
          </p:cNvPr>
          <p:cNvSpPr txBox="1"/>
          <p:nvPr/>
        </p:nvSpPr>
        <p:spPr>
          <a:xfrm>
            <a:off x="4493231" y="5321611"/>
            <a:ext cx="4032913" cy="646331"/>
          </a:xfrm>
          <a:prstGeom prst="rect">
            <a:avLst/>
          </a:prstGeom>
          <a:noFill/>
        </p:spPr>
        <p:txBody>
          <a:bodyPr wrap="square">
            <a:spAutoFit/>
          </a:bodyPr>
          <a:lstStyle/>
          <a:p>
            <a:r>
              <a:rPr lang="en-US" b="0" dirty="0">
                <a:effectLst/>
              </a:rPr>
              <a:t> </a:t>
            </a:r>
            <a:r>
              <a:rPr lang="en-US" b="0" dirty="0" err="1">
                <a:effectLst/>
              </a:rPr>
              <a:t>Jamboard</a:t>
            </a:r>
            <a:r>
              <a:rPr lang="en-US" b="0" dirty="0">
                <a:effectLst/>
              </a:rPr>
              <a:t>: </a:t>
            </a:r>
            <a:r>
              <a:rPr lang="en-US" b="0" dirty="0">
                <a:effectLst/>
                <a:hlinkClick r:id="rId4"/>
              </a:rPr>
              <a:t>https://tinyurl.com/jzabaj5t</a:t>
            </a:r>
            <a:endParaRPr lang="en-US" b="0" dirty="0">
              <a:effectLst/>
            </a:endParaRPr>
          </a:p>
          <a:p>
            <a:endParaRPr lang="en-US" dirty="0"/>
          </a:p>
        </p:txBody>
      </p:sp>
      <p:sp>
        <p:nvSpPr>
          <p:cNvPr id="9" name="TextBox 8">
            <a:extLst>
              <a:ext uri="{FF2B5EF4-FFF2-40B4-BE49-F238E27FC236}">
                <a16:creationId xmlns:a16="http://schemas.microsoft.com/office/drawing/2014/main" id="{47A7A3E5-E02E-44CD-8957-49C534E127BD}"/>
              </a:ext>
            </a:extLst>
          </p:cNvPr>
          <p:cNvSpPr txBox="1"/>
          <p:nvPr/>
        </p:nvSpPr>
        <p:spPr>
          <a:xfrm>
            <a:off x="1050878" y="5321611"/>
            <a:ext cx="3521121" cy="646331"/>
          </a:xfrm>
          <a:prstGeom prst="rect">
            <a:avLst/>
          </a:prstGeom>
          <a:noFill/>
        </p:spPr>
        <p:txBody>
          <a:bodyPr wrap="square">
            <a:spAutoFit/>
          </a:bodyPr>
          <a:lstStyle/>
          <a:p>
            <a:r>
              <a:rPr lang="en-US" b="0" dirty="0">
                <a:effectLst/>
              </a:rPr>
              <a:t> POST your responses on </a:t>
            </a:r>
            <a:r>
              <a:rPr lang="en-US" b="0" dirty="0" err="1">
                <a:effectLst/>
              </a:rPr>
              <a:t>Jamboard</a:t>
            </a:r>
            <a:r>
              <a:rPr lang="en-US" b="0" dirty="0">
                <a:effectLst/>
              </a:rPr>
              <a:t> (activity #4 – fourth sheet): </a:t>
            </a:r>
            <a:endParaRPr lang="en-US" dirty="0"/>
          </a:p>
        </p:txBody>
      </p:sp>
    </p:spTree>
    <p:extLst>
      <p:ext uri="{BB962C8B-B14F-4D97-AF65-F5344CB8AC3E}">
        <p14:creationId xmlns:p14="http://schemas.microsoft.com/office/powerpoint/2010/main" val="369596303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6253786"/>
            <a:ext cx="9144000" cy="604214"/>
          </a:xfrm>
          <a:prstGeom prst="rect">
            <a:avLst/>
          </a:prstGeom>
          <a:solidFill>
            <a:schemeClr val="accent1">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descr="INSTLL_Graphicv2.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50996" y="6126163"/>
            <a:ext cx="1550297" cy="775149"/>
          </a:xfrm>
          <a:prstGeom prst="rect">
            <a:avLst/>
          </a:prstGeom>
        </p:spPr>
      </p:pic>
      <p:sp>
        <p:nvSpPr>
          <p:cNvPr id="19" name="Rectangle 18"/>
          <p:cNvSpPr/>
          <p:nvPr/>
        </p:nvSpPr>
        <p:spPr>
          <a:xfrm>
            <a:off x="0" y="1"/>
            <a:ext cx="9144000" cy="871302"/>
          </a:xfrm>
          <a:prstGeom prst="rect">
            <a:avLst/>
          </a:prstGeom>
          <a:solidFill>
            <a:schemeClr val="tx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TextBox 19"/>
          <p:cNvSpPr txBox="1"/>
          <p:nvPr/>
        </p:nvSpPr>
        <p:spPr>
          <a:xfrm>
            <a:off x="567166" y="57253"/>
            <a:ext cx="8051282" cy="584776"/>
          </a:xfrm>
          <a:prstGeom prst="rect">
            <a:avLst/>
          </a:prstGeom>
          <a:noFill/>
        </p:spPr>
        <p:txBody>
          <a:bodyPr wrap="square" rtlCol="0">
            <a:spAutoFit/>
          </a:bodyPr>
          <a:lstStyle/>
          <a:p>
            <a:pPr marL="0" lvl="1" algn="ctr"/>
            <a:r>
              <a:rPr lang="en-US" sz="3200" b="1" dirty="0">
                <a:solidFill>
                  <a:srgbClr val="FFFFFF"/>
                </a:solidFill>
              </a:rPr>
              <a:t>Successful Turnaround in Action</a:t>
            </a:r>
          </a:p>
        </p:txBody>
      </p:sp>
      <p:sp>
        <p:nvSpPr>
          <p:cNvPr id="8" name="Oval 7"/>
          <p:cNvSpPr/>
          <p:nvPr/>
        </p:nvSpPr>
        <p:spPr>
          <a:xfrm>
            <a:off x="2300290" y="642029"/>
            <a:ext cx="4550687" cy="681863"/>
          </a:xfrm>
          <a:prstGeom prst="ellipse">
            <a:avLst/>
          </a:prstGeom>
          <a:solidFill>
            <a:schemeClr val="accent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Turnaround Practices</a:t>
            </a:r>
          </a:p>
        </p:txBody>
      </p:sp>
      <p:sp>
        <p:nvSpPr>
          <p:cNvPr id="15" name="Rounded Rectangle 14">
            <a:extLst>
              <a:ext uri="{FF2B5EF4-FFF2-40B4-BE49-F238E27FC236}">
                <a16:creationId xmlns:a16="http://schemas.microsoft.com/office/drawing/2014/main" id="{B2105FAC-0169-5A43-ADBC-8C7E04A2E8CD}"/>
              </a:ext>
            </a:extLst>
          </p:cNvPr>
          <p:cNvSpPr/>
          <p:nvPr/>
        </p:nvSpPr>
        <p:spPr>
          <a:xfrm>
            <a:off x="213950" y="1710601"/>
            <a:ext cx="3735749" cy="4090596"/>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lvl="0" algn="ctr" defTabSz="488950">
              <a:lnSpc>
                <a:spcPct val="90000"/>
              </a:lnSpc>
              <a:spcBef>
                <a:spcPct val="0"/>
              </a:spcBef>
              <a:spcAft>
                <a:spcPct val="35000"/>
              </a:spcAft>
            </a:pPr>
            <a:r>
              <a:rPr lang="en-US" sz="2400" dirty="0">
                <a:latin typeface="Garamond"/>
                <a:cs typeface="Garamond"/>
              </a:rPr>
              <a:t>Instructional Coherence</a:t>
            </a:r>
          </a:p>
          <a:p>
            <a:pPr algn="ctr"/>
            <a:r>
              <a:rPr lang="en-US" sz="2000" dirty="0">
                <a:latin typeface="Garamond" charset="0"/>
                <a:ea typeface="Garamond" charset="0"/>
                <a:cs typeface="Garamond" charset="0"/>
              </a:rPr>
              <a:t>The school is using tightly aligned and consistent curricula, assessments, and common instructional practices within and across grades and content areas that will ensure that all students have access to content, instruction, and learning tools necessary to ultimately take and succeed in advanced and college-level coursework.</a:t>
            </a:r>
          </a:p>
        </p:txBody>
      </p:sp>
      <p:sp>
        <p:nvSpPr>
          <p:cNvPr id="16" name="Rectangle 15">
            <a:extLst>
              <a:ext uri="{FF2B5EF4-FFF2-40B4-BE49-F238E27FC236}">
                <a16:creationId xmlns:a16="http://schemas.microsoft.com/office/drawing/2014/main" id="{59D7CBBB-0642-CD43-890B-C6A50981EDDD}"/>
              </a:ext>
            </a:extLst>
          </p:cNvPr>
          <p:cNvSpPr/>
          <p:nvPr/>
        </p:nvSpPr>
        <p:spPr>
          <a:xfrm>
            <a:off x="4191000" y="1929267"/>
            <a:ext cx="4791900" cy="3744615"/>
          </a:xfrm>
          <a:prstGeom prst="rect">
            <a:avLst/>
          </a:prstGeom>
        </p:spPr>
        <p:txBody>
          <a:bodyPr wrap="square">
            <a:spAutoFit/>
          </a:bodyPr>
          <a:lstStyle/>
          <a:p>
            <a:pPr>
              <a:spcBef>
                <a:spcPts val="150"/>
              </a:spcBef>
              <a:spcAft>
                <a:spcPts val="150"/>
              </a:spcAft>
            </a:pPr>
            <a:r>
              <a:rPr lang="en-US" sz="1600" b="1" dirty="0"/>
              <a:t>Vertical and horizontal planning time</a:t>
            </a:r>
          </a:p>
          <a:p>
            <a:pPr>
              <a:spcBef>
                <a:spcPts val="150"/>
              </a:spcBef>
              <a:spcAft>
                <a:spcPts val="150"/>
              </a:spcAft>
            </a:pPr>
            <a:r>
              <a:rPr lang="en-US" sz="1600" dirty="0"/>
              <a:t>Formal meeting structures are established for teachers to develop and maintain vertical and horizontal alignment of curriculum and instruction within and across </a:t>
            </a:r>
          </a:p>
          <a:p>
            <a:pPr>
              <a:spcBef>
                <a:spcPts val="150"/>
              </a:spcBef>
              <a:spcAft>
                <a:spcPts val="150"/>
              </a:spcAft>
            </a:pPr>
            <a:r>
              <a:rPr lang="en-US" sz="1600" b="1" dirty="0"/>
              <a:t>Instructional Coherence and Focus</a:t>
            </a:r>
          </a:p>
          <a:p>
            <a:pPr>
              <a:spcBef>
                <a:spcPts val="150"/>
              </a:spcBef>
              <a:spcAft>
                <a:spcPts val="150"/>
              </a:spcAft>
            </a:pPr>
            <a:r>
              <a:rPr lang="en-US" sz="1600" i="1" dirty="0"/>
              <a:t>Vertically aligned and standards-based curricula </a:t>
            </a:r>
            <a:r>
              <a:rPr lang="en-US" sz="1600" dirty="0"/>
              <a:t>(e.g., course scope and sequence and common assessment) have been developed and are referenced and used by teachers.</a:t>
            </a:r>
          </a:p>
          <a:p>
            <a:pPr>
              <a:spcBef>
                <a:spcPts val="150"/>
              </a:spcBef>
              <a:spcAft>
                <a:spcPts val="150"/>
              </a:spcAft>
            </a:pPr>
            <a:r>
              <a:rPr lang="en-US" sz="1600" i="1" dirty="0"/>
              <a:t>Vertically and horizontally aligned instructional strategies</a:t>
            </a:r>
            <a:r>
              <a:rPr lang="en-US" sz="1600" dirty="0"/>
              <a:t>, language, and other learning tools are evident in shared lessons and in teachers’ instructional practice, to enable students to access content.</a:t>
            </a:r>
          </a:p>
        </p:txBody>
      </p:sp>
      <p:sp>
        <p:nvSpPr>
          <p:cNvPr id="17" name="TextBox 16">
            <a:extLst>
              <a:ext uri="{FF2B5EF4-FFF2-40B4-BE49-F238E27FC236}">
                <a16:creationId xmlns:a16="http://schemas.microsoft.com/office/drawing/2014/main" id="{ED9BF488-4A02-5B45-BA70-B5EF7E66FA0A}"/>
              </a:ext>
            </a:extLst>
          </p:cNvPr>
          <p:cNvSpPr txBox="1"/>
          <p:nvPr/>
        </p:nvSpPr>
        <p:spPr>
          <a:xfrm>
            <a:off x="3832951" y="1457896"/>
            <a:ext cx="4785497" cy="461665"/>
          </a:xfrm>
          <a:prstGeom prst="rect">
            <a:avLst/>
          </a:prstGeom>
          <a:noFill/>
        </p:spPr>
        <p:txBody>
          <a:bodyPr wrap="square" rtlCol="0">
            <a:spAutoFit/>
          </a:bodyPr>
          <a:lstStyle/>
          <a:p>
            <a:r>
              <a:rPr lang="en-US" sz="2400" dirty="0"/>
              <a:t>What does this look like in practice?</a:t>
            </a:r>
          </a:p>
        </p:txBody>
      </p:sp>
      <p:sp>
        <p:nvSpPr>
          <p:cNvPr id="12" name="TextBox 11">
            <a:extLst>
              <a:ext uri="{FF2B5EF4-FFF2-40B4-BE49-F238E27FC236}">
                <a16:creationId xmlns:a16="http://schemas.microsoft.com/office/drawing/2014/main" id="{86958B17-2106-413C-95CF-A189C5DB1E12}"/>
              </a:ext>
            </a:extLst>
          </p:cNvPr>
          <p:cNvSpPr txBox="1"/>
          <p:nvPr/>
        </p:nvSpPr>
        <p:spPr>
          <a:xfrm>
            <a:off x="2192755" y="6282904"/>
            <a:ext cx="4758489" cy="461665"/>
          </a:xfrm>
          <a:prstGeom prst="rect">
            <a:avLst/>
          </a:prstGeom>
          <a:noFill/>
        </p:spPr>
        <p:txBody>
          <a:bodyPr wrap="square" rtlCol="0">
            <a:spAutoFit/>
          </a:bodyPr>
          <a:lstStyle/>
          <a:p>
            <a:pPr algn="ctr"/>
            <a:r>
              <a:rPr lang="en-US" sz="1200" b="1" dirty="0">
                <a:solidFill>
                  <a:schemeClr val="tx2">
                    <a:lumMod val="75000"/>
                  </a:schemeClr>
                </a:solidFill>
                <a:latin typeface="Palatino"/>
                <a:cs typeface="Palatino"/>
              </a:rPr>
              <a:t>Worcester Public Schools: Sustainable Improvement </a:t>
            </a:r>
          </a:p>
          <a:p>
            <a:pPr algn="ctr"/>
            <a:r>
              <a:rPr lang="en-US" sz="1200" b="1" dirty="0">
                <a:solidFill>
                  <a:schemeClr val="tx2">
                    <a:lumMod val="75000"/>
                  </a:schemeClr>
                </a:solidFill>
                <a:latin typeface="Palatino"/>
                <a:cs typeface="Palatino"/>
              </a:rPr>
              <a:t>June 7, 2021</a:t>
            </a:r>
          </a:p>
        </p:txBody>
      </p:sp>
    </p:spTree>
    <p:extLst>
      <p:ext uri="{BB962C8B-B14F-4D97-AF65-F5344CB8AC3E}">
        <p14:creationId xmlns:p14="http://schemas.microsoft.com/office/powerpoint/2010/main" val="136603132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1.8|1.3|1.3"/>
</p:tagLst>
</file>

<file path=ppt/tags/tag2.xml><?xml version="1.0" encoding="utf-8"?>
<p:tagLst xmlns:a="http://schemas.openxmlformats.org/drawingml/2006/main" xmlns:r="http://schemas.openxmlformats.org/officeDocument/2006/relationships" xmlns:p="http://schemas.openxmlformats.org/presentationml/2006/main">
  <p:tag name="TIMING" val="|10.9|4.6|9.1|10.7"/>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25769</TotalTime>
  <Words>2985</Words>
  <Application>Microsoft Office PowerPoint</Application>
  <PresentationFormat>On-screen Show (4:3)</PresentationFormat>
  <Paragraphs>306</Paragraphs>
  <Slides>22</Slides>
  <Notes>22</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22</vt:i4>
      </vt:variant>
    </vt:vector>
  </HeadingPairs>
  <TitlesOfParts>
    <vt:vector size="31" baseType="lpstr">
      <vt:lpstr>Arial</vt:lpstr>
      <vt:lpstr>Calibri</vt:lpstr>
      <vt:lpstr>Courier New</vt:lpstr>
      <vt:lpstr>Garamond</vt:lpstr>
      <vt:lpstr>Palatino</vt:lpstr>
      <vt:lpstr>Times New Roman</vt:lpstr>
      <vt:lpstr>Wingdings</vt:lpstr>
      <vt:lpstr>Office Theme</vt:lpstr>
      <vt:lpstr>Document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INSTLL, LLC.</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Redesign Grant Cohort VI Training</dc:title>
  <dc:creator>Brett Lane</dc:creator>
  <cp:keywords>district and school turnaround SIG</cp:keywords>
  <cp:lastModifiedBy>Brett Lane</cp:lastModifiedBy>
  <cp:revision>385</cp:revision>
  <cp:lastPrinted>2019-02-10T22:31:55Z</cp:lastPrinted>
  <dcterms:created xsi:type="dcterms:W3CDTF">2012-02-28T20:12:08Z</dcterms:created>
  <dcterms:modified xsi:type="dcterms:W3CDTF">2021-06-06T21:00:12Z</dcterms:modified>
</cp:coreProperties>
</file>