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344" r:id="rId2"/>
    <p:sldId id="291" r:id="rId3"/>
    <p:sldId id="320" r:id="rId4"/>
    <p:sldId id="271" r:id="rId5"/>
    <p:sldId id="256" r:id="rId6"/>
    <p:sldId id="272" r:id="rId7"/>
    <p:sldId id="306" r:id="rId8"/>
    <p:sldId id="301" r:id="rId9"/>
    <p:sldId id="302" r:id="rId10"/>
    <p:sldId id="303" r:id="rId11"/>
    <p:sldId id="304" r:id="rId12"/>
    <p:sldId id="305" r:id="rId13"/>
    <p:sldId id="308" r:id="rId14"/>
    <p:sldId id="307" r:id="rId15"/>
    <p:sldId id="309" r:id="rId16"/>
    <p:sldId id="312" r:id="rId17"/>
    <p:sldId id="314" r:id="rId18"/>
    <p:sldId id="313" r:id="rId19"/>
    <p:sldId id="315" r:id="rId20"/>
    <p:sldId id="310" r:id="rId21"/>
    <p:sldId id="316" r:id="rId22"/>
    <p:sldId id="317" r:id="rId23"/>
    <p:sldId id="318" r:id="rId24"/>
    <p:sldId id="311" r:id="rId25"/>
    <p:sldId id="319" r:id="rId26"/>
    <p:sldId id="324" r:id="rId27"/>
    <p:sldId id="325" r:id="rId28"/>
    <p:sldId id="357" r:id="rId29"/>
    <p:sldId id="326" r:id="rId30"/>
    <p:sldId id="327" r:id="rId31"/>
    <p:sldId id="328" r:id="rId32"/>
    <p:sldId id="341" r:id="rId33"/>
    <p:sldId id="349" r:id="rId34"/>
    <p:sldId id="350" r:id="rId35"/>
    <p:sldId id="329" r:id="rId36"/>
    <p:sldId id="332" r:id="rId37"/>
    <p:sldId id="331" r:id="rId38"/>
    <p:sldId id="330" r:id="rId39"/>
    <p:sldId id="356" r:id="rId40"/>
    <p:sldId id="352" r:id="rId41"/>
    <p:sldId id="337" r:id="rId42"/>
    <p:sldId id="338" r:id="rId43"/>
    <p:sldId id="340" r:id="rId44"/>
    <p:sldId id="358" r:id="rId45"/>
    <p:sldId id="343" r:id="rId46"/>
    <p:sldId id="345" r:id="rId47"/>
    <p:sldId id="335" r:id="rId48"/>
    <p:sldId id="353" r:id="rId49"/>
    <p:sldId id="355" r:id="rId50"/>
    <p:sldId id="346" r:id="rId51"/>
    <p:sldId id="347" r:id="rId52"/>
    <p:sldId id="321" r:id="rId53"/>
    <p:sldId id="348" r:id="rId54"/>
  </p:sldIdLst>
  <p:sldSz cx="9144000" cy="6858000" type="screen4x3"/>
  <p:notesSz cx="6858000" cy="9144000"/>
  <p:custShowLst>
    <p:custShow name="Custom Show 1_Slides1 thru 9" id="0">
      <p:sldLst/>
    </p:custShow>
    <p:custShow name="Custom Show Slides 1 - 25" id="1">
      <p:sldLst>
        <p:sld r:id="rId5"/>
        <p:sld r:id="rId6"/>
        <p:sld r:id="rId7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9900"/>
    <a:srgbClr val="FFFFFF"/>
    <a:srgbClr val="F20000"/>
    <a:srgbClr val="FFFF66"/>
    <a:srgbClr val="A2D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2" autoAdjust="0"/>
  </p:normalViewPr>
  <p:slideViewPr>
    <p:cSldViewPr>
      <p:cViewPr varScale="1">
        <p:scale>
          <a:sx n="119" d="100"/>
          <a:sy n="119" d="100"/>
        </p:scale>
        <p:origin x="13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22208-63FC-4435-99E8-F805E27DB49C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4B94C-0BCE-4E31-B6EE-6987DFB4C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37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96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45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25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23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95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30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90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35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94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84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1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49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572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53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72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2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403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38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129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86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B94C-0BCE-4E31-B6EE-6987DFB4CBC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FF0000"/>
            </a:gs>
            <a:gs pos="50000">
              <a:srgbClr val="FF0000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E064472-DFD1-4CA0-8EBA-AD278E5586BD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2025D05-CCD7-4785-87DA-B3AEF61B49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2727" r="22727" b="14333"/>
          <a:stretch>
            <a:fillRect/>
          </a:stretch>
        </p:blipFill>
        <p:spPr bwMode="auto">
          <a:xfrm rot="1650688">
            <a:off x="4809763" y="1273380"/>
            <a:ext cx="914400" cy="125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Image result for single red ball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22727" r="22727" b="22727"/>
          <a:stretch>
            <a:fillRect/>
          </a:stretch>
        </p:blipFill>
        <p:spPr bwMode="auto">
          <a:xfrm>
            <a:off x="381000" y="4876800"/>
            <a:ext cx="914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18182" r="22727" b="18182"/>
          <a:stretch>
            <a:fillRect/>
          </a:stretch>
        </p:blipFill>
        <p:spPr bwMode="auto">
          <a:xfrm>
            <a:off x="0" y="3581400"/>
            <a:ext cx="990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8182" r="22727"/>
          <a:stretch>
            <a:fillRect/>
          </a:stretch>
        </p:blipFill>
        <p:spPr bwMode="auto">
          <a:xfrm rot="20217898">
            <a:off x="1431490" y="1269974"/>
            <a:ext cx="990600" cy="167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21233" r="24463" b="9249"/>
          <a:stretch>
            <a:fillRect/>
          </a:stretch>
        </p:blipFill>
        <p:spPr bwMode="auto">
          <a:xfrm rot="20438176">
            <a:off x="3534815" y="2129554"/>
            <a:ext cx="1132780" cy="198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18182" r="22727" b="18182"/>
          <a:stretch>
            <a:fillRect/>
          </a:stretch>
        </p:blipFill>
        <p:spPr bwMode="auto">
          <a:xfrm>
            <a:off x="2438400" y="4419600"/>
            <a:ext cx="990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21233" r="24463" b="9249"/>
          <a:stretch>
            <a:fillRect/>
          </a:stretch>
        </p:blipFill>
        <p:spPr bwMode="auto">
          <a:xfrm rot="20602782">
            <a:off x="658385" y="1978586"/>
            <a:ext cx="1132780" cy="198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 l="21233" r="24463" b="9249"/>
          <a:stretch>
            <a:fillRect/>
          </a:stretch>
        </p:blipFill>
        <p:spPr bwMode="auto">
          <a:xfrm rot="1160793">
            <a:off x="1287931" y="4738377"/>
            <a:ext cx="1132780" cy="198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3200400"/>
            <a:ext cx="6858000" cy="1066800"/>
          </a:xfrm>
          <a:solidFill>
            <a:srgbClr val="FFFF66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6600" b="1" dirty="0">
                <a:solidFill>
                  <a:srgbClr val="FF0000"/>
                </a:solidFill>
              </a:rPr>
              <a:t>100</a:t>
            </a:r>
            <a:r>
              <a:rPr lang="en-US" sz="6600" b="1" baseline="30000" dirty="0">
                <a:solidFill>
                  <a:srgbClr val="FF0000"/>
                </a:solidFill>
              </a:rPr>
              <a:t>th</a:t>
            </a:r>
            <a:r>
              <a:rPr lang="en-US" sz="6600" b="1" dirty="0">
                <a:solidFill>
                  <a:srgbClr val="FF0000"/>
                </a:solidFill>
              </a:rPr>
              <a:t> Anniversary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228600"/>
            <a:ext cx="91440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4800" y="1143000"/>
            <a:ext cx="8412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E321669-CE48-4A0E-AE32-8399757054C7}"/>
              </a:ext>
            </a:extLst>
          </p:cNvPr>
          <p:cNvSpPr txBox="1"/>
          <p:nvPr/>
        </p:nvSpPr>
        <p:spPr>
          <a:xfrm>
            <a:off x="4330460" y="5329535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1921 - 2021</a:t>
            </a:r>
          </a:p>
        </p:txBody>
      </p:sp>
    </p:spTree>
    <p:extLst>
      <p:ext uri="{BB962C8B-B14F-4D97-AF65-F5344CB8AC3E}">
        <p14:creationId xmlns:p14="http://schemas.microsoft.com/office/powerpoint/2010/main" val="220276927"/>
      </p:ext>
    </p:extLst>
  </p:cSld>
  <p:clrMapOvr>
    <a:masterClrMapping/>
  </p:clrMapOvr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0" y="2353002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2971800"/>
            <a:ext cx="525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  <a:p>
            <a:pPr algn="ctr"/>
            <a:endParaRPr lang="en-US" sz="3200" dirty="0"/>
          </a:p>
          <a:p>
            <a:pPr algn="ctr"/>
            <a:r>
              <a:rPr lang="en-US" sz="4400" dirty="0"/>
              <a:t>Mrs. William Tonkin</a:t>
            </a:r>
          </a:p>
          <a:p>
            <a:pPr algn="ctr"/>
            <a:r>
              <a:rPr lang="en-US" sz="4400" dirty="0"/>
              <a:t>1943 - 1947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00600" y="5791200"/>
            <a:ext cx="4114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Mrs. William Tonkin.jpg"/>
          <p:cNvPicPr>
            <a:picLocks noChangeAspect="1"/>
          </p:cNvPicPr>
          <p:nvPr/>
        </p:nvPicPr>
        <p:blipFill>
          <a:blip r:embed="rId3" cstate="print"/>
          <a:srcRect l="17853" t="31965" r="47165" b="37778"/>
          <a:stretch>
            <a:fillRect/>
          </a:stretch>
        </p:blipFill>
        <p:spPr>
          <a:xfrm>
            <a:off x="533400" y="1371600"/>
            <a:ext cx="3048000" cy="4724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6764" y="23622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979783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Mrs. Luella </a:t>
            </a:r>
            <a:r>
              <a:rPr lang="en-US" sz="4400" dirty="0" err="1"/>
              <a:t>Rilling</a:t>
            </a:r>
            <a:endParaRPr lang="en-US" sz="4400" dirty="0"/>
          </a:p>
          <a:p>
            <a:pPr algn="ctr"/>
            <a:r>
              <a:rPr lang="en-US" sz="4400" dirty="0"/>
              <a:t>1947 - 1951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54102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CWU Past President Mrs. Walter Rill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5278" t="6667" r="8333" b="11667"/>
          <a:stretch>
            <a:fillRect/>
          </a:stretch>
        </p:blipFill>
        <p:spPr>
          <a:xfrm>
            <a:off x="533400" y="1600200"/>
            <a:ext cx="2385527" cy="4495800"/>
          </a:xfr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56968" y="2362200"/>
            <a:ext cx="393192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Presidents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" y="2209800"/>
            <a:ext cx="8458200" cy="2667000"/>
          </a:xfrm>
        </p:spPr>
        <p:txBody>
          <a:bodyPr>
            <a:noAutofit/>
          </a:bodyPr>
          <a:lstStyle/>
          <a:p>
            <a:endParaRPr lang="en-US" sz="11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Mrs. Stanley Brown		1951 – 1953</a:t>
            </a:r>
          </a:p>
          <a:p>
            <a:r>
              <a:rPr lang="en-US" sz="3600" dirty="0">
                <a:solidFill>
                  <a:schemeClr val="tx1"/>
                </a:solidFill>
              </a:rPr>
              <a:t>Mrs. Nola Frick			1953 – 1955</a:t>
            </a:r>
          </a:p>
          <a:p>
            <a:r>
              <a:rPr lang="en-US" sz="3600" dirty="0">
                <a:solidFill>
                  <a:schemeClr val="tx1"/>
                </a:solidFill>
              </a:rPr>
              <a:t>Mrs. Bertha J. Candy		1955 – 1959</a:t>
            </a:r>
          </a:p>
          <a:p>
            <a:r>
              <a:rPr lang="en-US" sz="3600" dirty="0">
                <a:solidFill>
                  <a:schemeClr val="tx1"/>
                </a:solidFill>
              </a:rPr>
              <a:t>Mrs. Irma E.. Estes		1959 – 1961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420743"/>
            <a:ext cx="3733800" cy="144655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 PHOTOS AVAILABLE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83727" y="2460004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3979783"/>
            <a:ext cx="6361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Mrs. Margaret Jean Bond</a:t>
            </a:r>
          </a:p>
          <a:p>
            <a:pPr algn="ctr"/>
            <a:r>
              <a:rPr lang="en-US" sz="4400" dirty="0"/>
              <a:t>1961 - 1964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54102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4428" y="1359942"/>
            <a:ext cx="8686800" cy="49990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C:\Dellas Documents\Church Women United\95th Anniversary - CWU Milw. Unit\Images\Past Presidents\Mrs. Bond and others.jpg"/>
          <p:cNvPicPr/>
          <p:nvPr/>
        </p:nvPicPr>
        <p:blipFill>
          <a:blip r:embed="rId3" cstate="print"/>
          <a:srcRect l="58479" t="35618" r="5940" b="15336"/>
          <a:stretch>
            <a:fillRect/>
          </a:stretch>
        </p:blipFill>
        <p:spPr bwMode="auto">
          <a:xfrm>
            <a:off x="259080" y="1752600"/>
            <a:ext cx="2484120" cy="421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7800" y="2314039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1242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029200" algn="l"/>
              </a:tabLst>
            </a:pPr>
            <a:r>
              <a:rPr lang="en-US" sz="4000" dirty="0"/>
              <a:t>Mrs. Mary E. Williams	1964 –1966</a:t>
            </a:r>
          </a:p>
          <a:p>
            <a:pPr>
              <a:tabLst>
                <a:tab pos="5029200" algn="l"/>
              </a:tabLst>
            </a:pPr>
            <a:r>
              <a:rPr lang="en-US" sz="4000" dirty="0"/>
              <a:t>Mrs. Grace Abramson	1966 –1969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19600" y="51816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" y="5257800"/>
            <a:ext cx="2971800" cy="120032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 PHOTOS AVAILABLE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83727" y="2384285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3979783"/>
            <a:ext cx="533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dirty="0"/>
          </a:p>
          <a:p>
            <a:pPr algn="ctr"/>
            <a:r>
              <a:rPr lang="en-US" sz="4400" dirty="0"/>
              <a:t>Mrs. George </a:t>
            </a:r>
            <a:r>
              <a:rPr lang="en-US" sz="4400" dirty="0" err="1"/>
              <a:t>Wayman</a:t>
            </a:r>
            <a:endParaRPr lang="en-US" sz="4400" dirty="0"/>
          </a:p>
          <a:p>
            <a:pPr algn="ctr"/>
            <a:r>
              <a:rPr lang="en-US" sz="4400" dirty="0"/>
              <a:t>1969 – 1972</a:t>
            </a:r>
          </a:p>
          <a:p>
            <a:pPr algn="ctr"/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61722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-990600" y="1607166"/>
            <a:ext cx="8686800" cy="4953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 descr="C:\Dellas Documents\Church Women United\95th Anniversary - CWU Milw. Unit\Images\Past Presidents\Mrs. Bond and others.jpg"/>
          <p:cNvPicPr/>
          <p:nvPr/>
        </p:nvPicPr>
        <p:blipFill>
          <a:blip r:embed="rId3" cstate="print"/>
          <a:srcRect l="23018" t="41201" r="58225" b="14488"/>
          <a:stretch>
            <a:fillRect/>
          </a:stretch>
        </p:blipFill>
        <p:spPr bwMode="auto">
          <a:xfrm>
            <a:off x="723900" y="1617583"/>
            <a:ext cx="1905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05400" y="2465457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403860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Mrs. Lois Tice</a:t>
            </a:r>
          </a:p>
          <a:p>
            <a:pPr algn="ctr"/>
            <a:r>
              <a:rPr lang="en-US" sz="4400" dirty="0"/>
              <a:t>1972 - 1975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57912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CWU Past Pres Lois Tic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8699"/>
          <a:stretch>
            <a:fillRect/>
          </a:stretch>
        </p:blipFill>
        <p:spPr>
          <a:xfrm>
            <a:off x="457200" y="1905000"/>
            <a:ext cx="2826327" cy="3962400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28029" y="2385108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177" y="4011199"/>
            <a:ext cx="521172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4400" dirty="0"/>
              <a:t>Mrs. Dorothy Henrich</a:t>
            </a:r>
          </a:p>
          <a:p>
            <a:pPr algn="ctr"/>
            <a:r>
              <a:rPr lang="en-US" sz="4400" dirty="0"/>
              <a:t>1975 - 1978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30040" y="60960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4037" y="2215831"/>
            <a:ext cx="3352800" cy="1754326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 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PHOTO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AVAILABLE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0694" y="2465457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403860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Mrs. </a:t>
            </a:r>
            <a:r>
              <a:rPr lang="en-US" sz="4400"/>
              <a:t>Sophia </a:t>
            </a:r>
            <a:r>
              <a:rPr lang="en-US" sz="4400" dirty="0"/>
              <a:t>Shane</a:t>
            </a:r>
          </a:p>
          <a:p>
            <a:pPr algn="ctr"/>
            <a:r>
              <a:rPr lang="en-US" sz="4400" dirty="0"/>
              <a:t>1978 - 1981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57912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CWU Past Pres Sophia Shan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0768"/>
          <a:stretch>
            <a:fillRect/>
          </a:stretch>
        </p:blipFill>
        <p:spPr>
          <a:xfrm>
            <a:off x="228600" y="1828800"/>
            <a:ext cx="3459375" cy="4038600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1208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1242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029200" algn="l"/>
              </a:tabLst>
            </a:pPr>
            <a:r>
              <a:rPr lang="en-US" sz="4000" dirty="0"/>
              <a:t>Mrs. Alice Simpkins	1981 – 1984</a:t>
            </a:r>
          </a:p>
          <a:p>
            <a:pPr>
              <a:tabLst>
                <a:tab pos="5029200" algn="l"/>
              </a:tabLst>
            </a:pPr>
            <a:r>
              <a:rPr lang="en-US" sz="4000" dirty="0"/>
              <a:t>Mrs. Grace Abramson	1984 – 1988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19600" y="51816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4800" y="4800600"/>
            <a:ext cx="2971800" cy="120032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 PHOTOS AVAILABLE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731520" y="914400"/>
            <a:ext cx="76809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D5D0D0-7C33-4CBD-8C1D-D3F351B00D3F}"/>
              </a:ext>
            </a:extLst>
          </p:cNvPr>
          <p:cNvSpPr txBox="1"/>
          <p:nvPr/>
        </p:nvSpPr>
        <p:spPr>
          <a:xfrm>
            <a:off x="3810000" y="3467291"/>
            <a:ext cx="5562600" cy="2639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Agreed to Differ,</a:t>
            </a:r>
          </a:p>
          <a:p>
            <a:pPr marL="9144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Resolved to Love,</a:t>
            </a:r>
          </a:p>
          <a:p>
            <a:pPr marL="9144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United to Serve</a:t>
            </a:r>
          </a:p>
        </p:txBody>
      </p:sp>
      <p:pic>
        <p:nvPicPr>
          <p:cNvPr id="8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A682DB76-294E-4380-8933-487BA7A63B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244607" cy="321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E113A2-F59B-4B76-AF50-D982CCB008DC}"/>
              </a:ext>
            </a:extLst>
          </p:cNvPr>
          <p:cNvSpPr txBox="1"/>
          <p:nvPr/>
        </p:nvSpPr>
        <p:spPr>
          <a:xfrm>
            <a:off x="0" y="229622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46482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Mrs. Mabel Blackmon</a:t>
            </a:r>
          </a:p>
          <a:p>
            <a:pPr algn="ctr"/>
            <a:r>
              <a:rPr lang="en-US" sz="4000" dirty="0"/>
              <a:t>1988 - 1991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61722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CWU Past Pres Mabel Blackm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6393"/>
          <a:stretch>
            <a:fillRect/>
          </a:stretch>
        </p:blipFill>
        <p:spPr>
          <a:xfrm>
            <a:off x="228600" y="2209800"/>
            <a:ext cx="3383280" cy="3369313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403860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Mrs. Lois Tice</a:t>
            </a:r>
          </a:p>
          <a:p>
            <a:pPr algn="ctr"/>
            <a:r>
              <a:rPr lang="en-US" sz="4400" dirty="0"/>
              <a:t>1991 - 1994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62484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CWU Past Pres Lois Tic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8699"/>
          <a:stretch>
            <a:fillRect/>
          </a:stretch>
        </p:blipFill>
        <p:spPr>
          <a:xfrm>
            <a:off x="457200" y="1905000"/>
            <a:ext cx="2826327" cy="3962400"/>
          </a:xfr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4038600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Mrs. Dorothy Brand</a:t>
            </a:r>
          </a:p>
          <a:p>
            <a:pPr algn="ctr"/>
            <a:r>
              <a:rPr lang="en-US" sz="4400" dirty="0"/>
              <a:t>1994 - 1997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57912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CWU Past Pres Dorothy Bran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609" t="3571" b="12500"/>
          <a:stretch>
            <a:fillRect/>
          </a:stretch>
        </p:blipFill>
        <p:spPr>
          <a:xfrm>
            <a:off x="228600" y="1600200"/>
            <a:ext cx="3566160" cy="3319954"/>
          </a:xfr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8116" y="4495800"/>
            <a:ext cx="5785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Mrs. </a:t>
            </a:r>
            <a:r>
              <a:rPr lang="en-US" sz="4400" dirty="0" err="1"/>
              <a:t>Willodine</a:t>
            </a:r>
            <a:r>
              <a:rPr lang="en-US" sz="4400" dirty="0"/>
              <a:t> H. Carter</a:t>
            </a:r>
          </a:p>
          <a:p>
            <a:pPr algn="ctr"/>
            <a:r>
              <a:rPr lang="en-US" sz="4400" dirty="0"/>
              <a:t>1997 - 2003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1000" y="60960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CWU Past Pres Willodine Carter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1100" r="2322" b="10768"/>
          <a:stretch/>
        </p:blipFill>
        <p:spPr>
          <a:xfrm>
            <a:off x="214778" y="2057400"/>
            <a:ext cx="2971800" cy="4038600"/>
          </a:xfr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3622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657600"/>
            <a:ext cx="510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Mrs. Eleanor Ford</a:t>
            </a:r>
          </a:p>
          <a:p>
            <a:pPr algn="ctr"/>
            <a:r>
              <a:rPr lang="en-US" sz="4400" dirty="0"/>
              <a:t>2004 - 2005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19600" y="51816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49324" y="3272879"/>
            <a:ext cx="3267882" cy="769441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 PHOTO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9323" y="4273153"/>
            <a:ext cx="3267883" cy="769441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AVAILABLE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Past Presidents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4286171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Ms. Lois Olsen</a:t>
            </a:r>
          </a:p>
          <a:p>
            <a:pPr algn="ctr"/>
            <a:r>
              <a:rPr lang="en-US" sz="4400" dirty="0"/>
              <a:t>2006 - 2013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76300" y="1077218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58674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Lois Olsen Phot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2133600"/>
            <a:ext cx="3214599" cy="3657600"/>
          </a:xfr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Past Presidents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4191000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Ms. Marilyn Stone</a:t>
            </a:r>
          </a:p>
          <a:p>
            <a:pPr algn="ctr"/>
            <a:r>
              <a:rPr lang="en-US" sz="4400" dirty="0"/>
              <a:t>2014 - 2017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58674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78641132-F96E-4954-9B14-E8E01C085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5202" r="13615"/>
          <a:stretch/>
        </p:blipFill>
        <p:spPr bwMode="auto">
          <a:xfrm>
            <a:off x="228600" y="1691758"/>
            <a:ext cx="3200400" cy="4062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41E68-1F37-4FFA-927C-B499ACE2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5293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Past Presidents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4286171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Dr. Wilma Spann</a:t>
            </a:r>
          </a:p>
          <a:p>
            <a:pPr algn="ctr"/>
            <a:r>
              <a:rPr lang="en-US" sz="4400" dirty="0"/>
              <a:t>2017 - 2020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58674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DD90F357-BE91-4AE4-9CE7-AA8588D00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24923" r="22538" b="10806"/>
          <a:stretch/>
        </p:blipFill>
        <p:spPr bwMode="auto">
          <a:xfrm>
            <a:off x="381000" y="1557670"/>
            <a:ext cx="3038752" cy="4297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395676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447800"/>
            <a:ext cx="8915400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F20000"/>
              </a:buClr>
            </a:pPr>
            <a:endParaRPr lang="en-US" dirty="0"/>
          </a:p>
          <a:p>
            <a:pPr algn="ctr">
              <a:buClr>
                <a:srgbClr val="F20000"/>
              </a:buClr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Name Changes</a:t>
            </a:r>
          </a:p>
          <a:p>
            <a:pPr>
              <a:buClr>
                <a:srgbClr val="F20000"/>
              </a:buClr>
            </a:pPr>
            <a:endParaRPr lang="en-US" dirty="0"/>
          </a:p>
          <a:p>
            <a:pPr>
              <a:buClr>
                <a:srgbClr val="F20000"/>
              </a:buClr>
              <a:buFont typeface="Wingdings" pitchFamily="2" charset="2"/>
              <a:buChar char="v"/>
            </a:pPr>
            <a:r>
              <a:rPr lang="en-US" sz="2800" dirty="0"/>
              <a:t>1921 - Federated Church Women of Milwaukee County</a:t>
            </a:r>
          </a:p>
          <a:p>
            <a:pPr>
              <a:buClr>
                <a:srgbClr val="F20000"/>
              </a:buClr>
              <a:buNone/>
            </a:pPr>
            <a:endParaRPr lang="en-US" sz="2000" dirty="0"/>
          </a:p>
          <a:p>
            <a:pPr>
              <a:buClr>
                <a:srgbClr val="F20000"/>
              </a:buClr>
              <a:buFont typeface="Wingdings" pitchFamily="2" charset="2"/>
              <a:buChar char="v"/>
            </a:pPr>
            <a:r>
              <a:rPr lang="en-US" sz="2800" dirty="0"/>
              <a:t>1939 - Milwaukee County Council of Church Women</a:t>
            </a:r>
          </a:p>
          <a:p>
            <a:pPr>
              <a:buClr>
                <a:srgbClr val="F20000"/>
              </a:buClr>
            </a:pPr>
            <a:endParaRPr lang="en-US" sz="2000" dirty="0"/>
          </a:p>
          <a:p>
            <a:pPr>
              <a:buClr>
                <a:srgbClr val="F20000"/>
              </a:buClr>
              <a:buFont typeface="Wingdings" pitchFamily="2" charset="2"/>
              <a:buChar char="v"/>
            </a:pPr>
            <a:r>
              <a:rPr lang="en-US" sz="2800" dirty="0"/>
              <a:t>1951 - United Church Women of the Milwaukee Area</a:t>
            </a:r>
          </a:p>
          <a:p>
            <a:pPr>
              <a:buClr>
                <a:srgbClr val="F20000"/>
              </a:buClr>
            </a:pPr>
            <a:endParaRPr lang="en-US" sz="2000" dirty="0"/>
          </a:p>
          <a:p>
            <a:pPr>
              <a:buClr>
                <a:srgbClr val="F20000"/>
              </a:buClr>
              <a:buFont typeface="Wingdings" pitchFamily="2" charset="2"/>
              <a:buChar char="v"/>
            </a:pPr>
            <a:r>
              <a:rPr lang="en-US" sz="2800" dirty="0"/>
              <a:t>1967 - Church Women United in the Milwaukee Area</a:t>
            </a:r>
          </a:p>
          <a:p>
            <a:pPr>
              <a:buClr>
                <a:srgbClr val="F20000"/>
              </a:buClr>
            </a:pPr>
            <a:endParaRPr lang="en-US" sz="2000" dirty="0"/>
          </a:p>
          <a:p>
            <a:pPr>
              <a:buClr>
                <a:srgbClr val="F20000"/>
              </a:buClr>
              <a:buFont typeface="Wingdings" pitchFamily="2" charset="2"/>
              <a:buChar char="v"/>
            </a:pPr>
            <a:r>
              <a:rPr lang="en-US" sz="2800" dirty="0"/>
              <a:t> Currently – Church Women United – Milwaukee Unit</a:t>
            </a:r>
          </a:p>
          <a:p>
            <a:pPr marL="457200" indent="-457200">
              <a:tabLst>
                <a:tab pos="508000" algn="l"/>
              </a:tabLst>
            </a:pPr>
            <a:endParaRPr lang="en-US" dirty="0"/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90678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  <a:endParaRPr lang="en-US" sz="32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141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32209" y="4938120"/>
            <a:ext cx="3931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National Night Out Police District #3</a:t>
            </a:r>
            <a:endParaRPr lang="en-U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1000" y="64008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22898E7-43F5-4E19-B7AF-8F9EA1DAE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19715"/>
            <a:ext cx="5125768" cy="332636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2DE6F5-6E33-45D3-A3F8-76C998281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8" y="1249335"/>
            <a:ext cx="2971800" cy="222885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D8D7F6-0168-4DE5-8BD8-BBB3A91C6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8" y="3760766"/>
            <a:ext cx="3511739" cy="28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3476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0" y="2356991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7564" y="4344650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Mrs. Clinton M. Barr</a:t>
            </a:r>
          </a:p>
          <a:p>
            <a:pPr algn="ctr"/>
            <a:r>
              <a:rPr lang="en-US" sz="4400" dirty="0"/>
              <a:t>1921 – 1922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61722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CC7CF6E-7376-42B3-BF6E-93B7640C6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451" y="1743254"/>
            <a:ext cx="3474731" cy="35145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678548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6200" y="1552508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“Be the Match”</a:t>
            </a:r>
          </a:p>
          <a:p>
            <a:pPr algn="ctr"/>
            <a:r>
              <a:rPr lang="en-US" sz="3200" dirty="0"/>
              <a:t>Donor Registry</a:t>
            </a:r>
          </a:p>
          <a:p>
            <a:pPr algn="ctr"/>
            <a:r>
              <a:rPr lang="en-US" sz="3200" dirty="0"/>
              <a:t>Bone Marrow Drive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87209" y="64770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EC25943-1E26-4AD7-B460-DA43AE68C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1" y="3388280"/>
            <a:ext cx="4231031" cy="3173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8467B2-7112-4BAF-AC5E-B1DB6B5F7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27558"/>
            <a:ext cx="4063409" cy="3047557"/>
          </a:xfrm>
          <a:prstGeom prst="rect">
            <a:avLst/>
          </a:prstGeom>
        </p:spPr>
      </p:pic>
      <p:pic>
        <p:nvPicPr>
          <p:cNvPr id="1026" name="Picture 2" descr="Be The Match flower icon">
            <a:extLst>
              <a:ext uri="{FF2B5EF4-FFF2-40B4-BE49-F238E27FC236}">
                <a16:creationId xmlns:a16="http://schemas.microsoft.com/office/drawing/2014/main" id="{BC3AA63D-44E6-49DC-9201-6F95AEEA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0537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3039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44672" y="48768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= Annual Christmas Tea =</a:t>
            </a:r>
          </a:p>
          <a:p>
            <a:pPr algn="ctr"/>
            <a:r>
              <a:rPr lang="en-US" sz="2800" b="1" dirty="0"/>
              <a:t>Outreach to ten </a:t>
            </a:r>
          </a:p>
          <a:p>
            <a:pPr algn="ctr"/>
            <a:r>
              <a:rPr lang="en-US" sz="2800" b="1" dirty="0"/>
              <a:t>local agencies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800600" y="6553200"/>
            <a:ext cx="40558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BEA8473-F8FC-43EE-9882-E56A30051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2" b="21059"/>
          <a:stretch/>
        </p:blipFill>
        <p:spPr>
          <a:xfrm>
            <a:off x="4533900" y="1372148"/>
            <a:ext cx="4492279" cy="2323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F93C3-4E8A-4B3C-974F-9DCA18F837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2"/>
          <a:stretch/>
        </p:blipFill>
        <p:spPr>
          <a:xfrm>
            <a:off x="4532128" y="3990746"/>
            <a:ext cx="4492279" cy="2609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9869C3-5A19-4897-ABE6-141A2DD289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2148"/>
            <a:ext cx="4099354" cy="307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9294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87922" y="1953425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Christmas Tea Entertainment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5730284" y="3429000"/>
            <a:ext cx="29920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4495732-04AA-4350-AD6C-983BF3B8E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5"/>
          <a:stretch/>
        </p:blipFill>
        <p:spPr>
          <a:xfrm>
            <a:off x="306768" y="1371604"/>
            <a:ext cx="5026165" cy="2715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9BD61A-540C-441B-A5CB-404D405754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6"/>
          <a:stretch/>
        </p:blipFill>
        <p:spPr>
          <a:xfrm>
            <a:off x="2819400" y="4305208"/>
            <a:ext cx="6116276" cy="2250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B1BC8-A8BF-4A2D-B362-6107BB7B4901}"/>
              </a:ext>
            </a:extLst>
          </p:cNvPr>
          <p:cNvSpPr txBox="1"/>
          <p:nvPr/>
        </p:nvSpPr>
        <p:spPr>
          <a:xfrm>
            <a:off x="297909" y="4809600"/>
            <a:ext cx="236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Christmas Tea Agency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394327748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860" y="3213406"/>
            <a:ext cx="39319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Young Church Women Award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29750" y="4713982"/>
            <a:ext cx="5373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Charlene </a:t>
            </a:r>
            <a:r>
              <a:rPr lang="en-US" sz="3200" dirty="0" err="1"/>
              <a:t>McGuin</a:t>
            </a:r>
            <a:endParaRPr lang="en-US" sz="3200" dirty="0"/>
          </a:p>
          <a:p>
            <a:pPr algn="ctr"/>
            <a:r>
              <a:rPr lang="en-US" sz="3200" dirty="0"/>
              <a:t>2014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D30F0C1-A761-4F64-990E-0BBF2979D6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5" b="15304"/>
          <a:stretch/>
        </p:blipFill>
        <p:spPr>
          <a:xfrm>
            <a:off x="4267200" y="1676400"/>
            <a:ext cx="3733800" cy="46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4075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24485" y="2144018"/>
            <a:ext cx="39319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Valent Woman Awards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4878050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Ms. Lois Olsen</a:t>
            </a:r>
          </a:p>
          <a:p>
            <a:pPr algn="ctr"/>
            <a:r>
              <a:rPr lang="en-US" sz="4400" dirty="0"/>
              <a:t>2006 - 2013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63246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72880BF-1305-4129-B735-5A9F8AD92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r="47745"/>
          <a:stretch/>
        </p:blipFill>
        <p:spPr>
          <a:xfrm rot="5400000">
            <a:off x="5180258" y="2956838"/>
            <a:ext cx="3094276" cy="434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7AC48B-715C-433B-A291-F42A12CEF3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/>
          <a:stretch/>
        </p:blipFill>
        <p:spPr>
          <a:xfrm>
            <a:off x="244904" y="1319837"/>
            <a:ext cx="4650640" cy="297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9CBB6A-FB38-442C-957F-C47B78BAF2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2" y="4018553"/>
            <a:ext cx="3438843" cy="257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8991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57200" y="4343400"/>
            <a:ext cx="44132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Joyce </a:t>
            </a:r>
            <a:r>
              <a:rPr lang="en-US" sz="3200" dirty="0" err="1"/>
              <a:t>Ellwanger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2015</a:t>
            </a:r>
          </a:p>
          <a:p>
            <a:pPr algn="ctr"/>
            <a:r>
              <a:rPr lang="en-US" sz="3200" dirty="0"/>
              <a:t>Human Rights </a:t>
            </a:r>
          </a:p>
          <a:p>
            <a:pPr algn="ctr"/>
            <a:r>
              <a:rPr lang="en-US" sz="3200" dirty="0"/>
              <a:t>Award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5082FD0-E282-40DD-B86A-8AD86258D9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473" r="9836" b="3168"/>
          <a:stretch/>
        </p:blipFill>
        <p:spPr>
          <a:xfrm>
            <a:off x="3505200" y="1524000"/>
            <a:ext cx="5297876" cy="43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0622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574716" y="5252591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Mary Dove – 2006</a:t>
            </a:r>
          </a:p>
          <a:p>
            <a:pPr algn="ctr"/>
            <a:r>
              <a:rPr lang="en-US" sz="3200" dirty="0"/>
              <a:t>Retiring Treasurer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F820C74-098B-41C7-A1A7-481BD664E0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1"/>
          <a:stretch/>
        </p:blipFill>
        <p:spPr>
          <a:xfrm>
            <a:off x="219251" y="1244356"/>
            <a:ext cx="3288866" cy="4001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71CA1C-C1B0-46C9-9BDE-0104CABBC687}"/>
              </a:ext>
            </a:extLst>
          </p:cNvPr>
          <p:cNvSpPr txBox="1"/>
          <p:nvPr/>
        </p:nvSpPr>
        <p:spPr>
          <a:xfrm>
            <a:off x="4724400" y="1998566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Della Ware – 2017</a:t>
            </a:r>
          </a:p>
          <a:p>
            <a:pPr algn="ctr"/>
            <a:r>
              <a:rPr lang="en-US" sz="3200" dirty="0"/>
              <a:t>Retiring Secretary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3FAE02-3485-4900-9DDE-CE979E6B9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82" y="3086201"/>
            <a:ext cx="4622665" cy="34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3513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55787" y="1333872"/>
            <a:ext cx="530820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Interfaith Conference of Greater Milwaukee - 2008 </a:t>
            </a:r>
          </a:p>
          <a:p>
            <a:pPr algn="ctr"/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Rev. Herbert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Huebschmann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Urban Ministry Award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31980" y="3149754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774D99C-A247-47C0-B744-6BD1C5DA2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18223" b="6484"/>
          <a:stretch/>
        </p:blipFill>
        <p:spPr>
          <a:xfrm>
            <a:off x="267545" y="1309980"/>
            <a:ext cx="3352800" cy="32789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982485-D916-4E5C-95CD-59DFAB66516C}"/>
              </a:ext>
            </a:extLst>
          </p:cNvPr>
          <p:cNvSpPr txBox="1"/>
          <p:nvPr/>
        </p:nvSpPr>
        <p:spPr>
          <a:xfrm>
            <a:off x="512580" y="4821704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recognition of their commitment to building unity, affirming diversity and contributing to a just society through education and outreach. </a:t>
            </a:r>
          </a:p>
          <a:p>
            <a:pPr algn="ctr"/>
            <a:r>
              <a:rPr lang="en-US" sz="2400" dirty="0"/>
              <a:t>December 4, 2008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DAEDC-7EC0-4374-8616-E4EF7603F1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5861242" y="3316322"/>
            <a:ext cx="2876327" cy="345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6772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5181600"/>
            <a:ext cx="487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Collected Hygiene Kits for Church World Service</a:t>
            </a:r>
          </a:p>
          <a:p>
            <a:pPr algn="ctr"/>
            <a:r>
              <a:rPr lang="en-US" sz="2800" dirty="0"/>
              <a:t> for CWU State Project</a:t>
            </a:r>
          </a:p>
          <a:p>
            <a:pPr algn="ctr"/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A38D4AF-DFA6-4E41-B57C-E1D0A3925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61484"/>
            <a:ext cx="2606040" cy="3259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0F453-F1B0-44C2-8896-9B35308B0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14556" b="8652"/>
          <a:stretch/>
        </p:blipFill>
        <p:spPr>
          <a:xfrm>
            <a:off x="228599" y="1188020"/>
            <a:ext cx="5619435" cy="3383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6EBCC2-B7D0-449D-8D3E-BD31BC094DB4}"/>
              </a:ext>
            </a:extLst>
          </p:cNvPr>
          <p:cNvSpPr txBox="1"/>
          <p:nvPr/>
        </p:nvSpPr>
        <p:spPr>
          <a:xfrm>
            <a:off x="5848033" y="1524000"/>
            <a:ext cx="2785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Attended CWU State Assembly Meetings</a:t>
            </a:r>
          </a:p>
        </p:txBody>
      </p:sp>
    </p:spTree>
    <p:extLst>
      <p:ext uri="{BB962C8B-B14F-4D97-AF65-F5344CB8AC3E}">
        <p14:creationId xmlns:p14="http://schemas.microsoft.com/office/powerpoint/2010/main" val="234588042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0" y="4415400"/>
            <a:ext cx="4876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Hosted </a:t>
            </a:r>
          </a:p>
          <a:p>
            <a:pPr algn="ctr"/>
            <a:r>
              <a:rPr lang="en-US" sz="3200" dirty="0"/>
              <a:t>CWU in Wisconsin </a:t>
            </a:r>
          </a:p>
          <a:p>
            <a:pPr algn="ctr"/>
            <a:r>
              <a:rPr lang="en-US" sz="3200" dirty="0"/>
              <a:t>State Assembly</a:t>
            </a:r>
          </a:p>
          <a:p>
            <a:pPr algn="ctr"/>
            <a:r>
              <a:rPr lang="en-US" sz="3200" dirty="0"/>
              <a:t>September 2016</a:t>
            </a:r>
          </a:p>
          <a:p>
            <a:pPr algn="ctr"/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267200" y="6476557"/>
            <a:ext cx="289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5C86444-A903-4766-95C6-653C102B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5" y="1290477"/>
            <a:ext cx="3742338" cy="2806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A80648-6731-4548-9B54-688A1340F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r="20500"/>
          <a:stretch/>
        </p:blipFill>
        <p:spPr>
          <a:xfrm>
            <a:off x="7278637" y="4190557"/>
            <a:ext cx="1676401" cy="2286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C62DC9-1B9D-45FF-B345-0D0037C78A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r="22973"/>
          <a:stretch/>
        </p:blipFill>
        <p:spPr>
          <a:xfrm>
            <a:off x="4151845" y="1524000"/>
            <a:ext cx="1295400" cy="281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ECBB18-9AF3-41D3-85CB-1299F5AAF6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0"/>
          <a:stretch/>
        </p:blipFill>
        <p:spPr>
          <a:xfrm>
            <a:off x="223992" y="4591863"/>
            <a:ext cx="3746382" cy="2012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3D200A-5AFF-4925-B4E5-27C0AF7278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88" y="1288248"/>
            <a:ext cx="3316449" cy="24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10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ss Mary Clark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499190"/>
            <a:ext cx="3048000" cy="47492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2080" y="23622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7792" y="4474113"/>
            <a:ext cx="4826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Miss Mary Clarkson</a:t>
            </a:r>
          </a:p>
          <a:p>
            <a:pPr algn="ctr"/>
            <a:r>
              <a:rPr lang="en-US" sz="4000" dirty="0"/>
              <a:t>1922 – 1927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76468" y="6248399"/>
            <a:ext cx="4389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EF8687-C840-4AC6-AA10-C435E606C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03" y="1828800"/>
            <a:ext cx="4910790" cy="3683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0B1EC-DE7E-450F-AA80-D2DC11940A51}"/>
              </a:ext>
            </a:extLst>
          </p:cNvPr>
          <p:cNvSpPr txBox="1"/>
          <p:nvPr/>
        </p:nvSpPr>
        <p:spPr>
          <a:xfrm>
            <a:off x="304800" y="3886200"/>
            <a:ext cx="327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Remembering our CWU Sisters</a:t>
            </a:r>
          </a:p>
          <a:p>
            <a:pPr algn="ctr"/>
            <a:r>
              <a:rPr lang="en-US" sz="3200" dirty="0"/>
              <a:t>with annual Services of Remembrance</a:t>
            </a:r>
          </a:p>
        </p:txBody>
      </p:sp>
    </p:spTree>
    <p:extLst>
      <p:ext uri="{BB962C8B-B14F-4D97-AF65-F5344CB8AC3E}">
        <p14:creationId xmlns:p14="http://schemas.microsoft.com/office/powerpoint/2010/main" val="101970996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01256" y="4571367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Celebrations</a:t>
            </a:r>
          </a:p>
          <a:p>
            <a:pPr algn="ctr"/>
            <a:r>
              <a:rPr lang="en-US" sz="3600" dirty="0"/>
              <a:t>and</a:t>
            </a:r>
          </a:p>
          <a:p>
            <a:pPr algn="ctr"/>
            <a:r>
              <a:rPr lang="en-US" sz="3600" dirty="0"/>
              <a:t>World Day of Prayer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46444" y="64770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CE8C57D-DD71-4BAB-8550-24B394EE9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57" y="1200387"/>
            <a:ext cx="6999745" cy="2989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648800-B9E1-46F4-9BB2-262CCD770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b="19845"/>
          <a:stretch/>
        </p:blipFill>
        <p:spPr>
          <a:xfrm>
            <a:off x="4389829" y="4289582"/>
            <a:ext cx="4038600" cy="24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9882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47251" y="4381607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Celebrate monthly birthdays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E0F9A40-502E-47FD-B31F-162E641C24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r="10791"/>
          <a:stretch/>
        </p:blipFill>
        <p:spPr>
          <a:xfrm>
            <a:off x="3914270" y="1676400"/>
            <a:ext cx="4787770" cy="46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083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CF7EFB0-0DF7-48A4-A427-5AAA4D886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2057400"/>
            <a:ext cx="3200400" cy="873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3F155-0A2F-4662-BABC-C5264A755FDF}"/>
              </a:ext>
            </a:extLst>
          </p:cNvPr>
          <p:cNvSpPr txBox="1"/>
          <p:nvPr/>
        </p:nvSpPr>
        <p:spPr>
          <a:xfrm>
            <a:off x="914400" y="179579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   Looking forward to the </a:t>
            </a:r>
          </a:p>
          <a:p>
            <a:r>
              <a:rPr lang="en-US" sz="4000" b="1" i="1" dirty="0"/>
              <a:t>			   next 100 years. . .</a:t>
            </a:r>
          </a:p>
        </p:txBody>
      </p:sp>
      <p:pic>
        <p:nvPicPr>
          <p:cNvPr id="10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B05EF7CB-D86C-401C-8C60-8D469A12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2705100" cy="268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38836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CF7EFB0-0DF7-48A4-A427-5AAA4D886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2057400"/>
            <a:ext cx="3200400" cy="873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3F155-0A2F-4662-BABC-C5264A755FDF}"/>
              </a:ext>
            </a:extLst>
          </p:cNvPr>
          <p:cNvSpPr txBox="1"/>
          <p:nvPr/>
        </p:nvSpPr>
        <p:spPr>
          <a:xfrm>
            <a:off x="1524000" y="179579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Looking forward to the next 100 years. . .</a:t>
            </a:r>
          </a:p>
        </p:txBody>
      </p:sp>
      <p:pic>
        <p:nvPicPr>
          <p:cNvPr id="10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B05EF7CB-D86C-401C-8C60-8D469A12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233914"/>
            <a:ext cx="2705100" cy="268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54294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235607"/>
            <a:ext cx="46177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Current President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4328701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Ms. Marilyn Stone</a:t>
            </a:r>
          </a:p>
          <a:p>
            <a:pPr algn="ctr"/>
            <a:r>
              <a:rPr lang="en-US" sz="4400" dirty="0"/>
              <a:t>2020 - Present 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58674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45590F-5DA3-4952-A21C-17D3A3A97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5202" r="13615"/>
          <a:stretch/>
        </p:blipFill>
        <p:spPr bwMode="auto">
          <a:xfrm>
            <a:off x="228600" y="1691758"/>
            <a:ext cx="3200400" cy="4062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440029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876300" y="3810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4739F62A-25B0-499A-9B15-E30F45BE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1" y="2971800"/>
            <a:ext cx="3200400" cy="317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EDAEA4-64CD-4099-8BC7-02ED2183E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749699"/>
            <a:ext cx="2514600" cy="1886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70E8C-E90D-43E6-B8DA-D98C3876E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05" y="3860928"/>
            <a:ext cx="2743199" cy="205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47ED7-F435-448B-AEA9-708E92A05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749699"/>
            <a:ext cx="2443829" cy="1832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B5122-2741-4561-8D1D-E6F3E83CA3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74" y="715433"/>
            <a:ext cx="1850026" cy="24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8442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21336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Past Presidents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3505200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Ms. Lois Olsen</a:t>
            </a:r>
          </a:p>
          <a:p>
            <a:pPr algn="ctr"/>
            <a:r>
              <a:rPr lang="en-US" sz="4400" dirty="0"/>
              <a:t>2006 - 2013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95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58674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DE0E86C-2037-4F48-9D90-0155FA12C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0"/>
            <a:ext cx="3657599" cy="2743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9CA4C4-A2EC-40EA-BE8B-BDDFC48AB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8595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5212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966E-7FDD-417E-9E72-5CF05437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C72F70-56F3-411A-92B6-A46100301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3759200" cy="281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A85EE-2C6C-4AF9-8332-CDE6C3AD139C}"/>
              </a:ext>
            </a:extLst>
          </p:cNvPr>
          <p:cNvSpPr txBox="1"/>
          <p:nvPr/>
        </p:nvSpPr>
        <p:spPr>
          <a:xfrm>
            <a:off x="4495800" y="2286000"/>
            <a:ext cx="4114800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4000" dirty="0"/>
              <a:t>National Night Out</a:t>
            </a:r>
          </a:p>
          <a:p>
            <a:r>
              <a:rPr lang="en-US" sz="4000" dirty="0"/>
              <a:t>Police </a:t>
            </a:r>
            <a:r>
              <a:rPr lang="en-US" sz="4000" dirty="0" err="1"/>
              <a:t>Districe</a:t>
            </a:r>
            <a:r>
              <a:rPr lang="en-US" sz="4000" dirty="0"/>
              <a:t> #3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F4E315-E473-4F0E-A15A-D747A5A6C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1"/>
            <a:ext cx="2743199" cy="205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EDDFEB-36F9-41D4-8057-DDD5F4F42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21" y="3429000"/>
            <a:ext cx="4100512" cy="30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09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876300" y="3810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4739F62A-25B0-499A-9B15-E30F45BE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1" y="2971800"/>
            <a:ext cx="3200400" cy="317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D4D23C-EB5E-42B2-9DF1-F51B6AFF3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6" y="1942970"/>
            <a:ext cx="2003367" cy="1500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FC4B9-4727-4E64-ADB8-A02191C3B8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7701"/>
          <a:stretch/>
        </p:blipFill>
        <p:spPr>
          <a:xfrm>
            <a:off x="5105400" y="4002523"/>
            <a:ext cx="2195977" cy="2005726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ED1F895-CEEE-4CBD-94D9-29F221C144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95400"/>
            <a:ext cx="1821870" cy="229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36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rs. Junkerma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709774"/>
            <a:ext cx="2971800" cy="4158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0960" y="4442953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Mrs. C. G. </a:t>
            </a:r>
            <a:r>
              <a:rPr lang="en-US" sz="4000" dirty="0" err="1"/>
              <a:t>Junkermann</a:t>
            </a:r>
            <a:endParaRPr lang="en-US" sz="4000" dirty="0"/>
          </a:p>
          <a:p>
            <a:pPr algn="ctr"/>
            <a:r>
              <a:rPr lang="en-US" sz="4000" dirty="0"/>
              <a:t>1927 – 1930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1681" y="2582054"/>
            <a:ext cx="403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Presidents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7200" y="6172200"/>
            <a:ext cx="4389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876300" y="3810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6D92D-37C9-4D7D-B5CD-FBC0008A6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0599"/>
            <a:ext cx="8686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4739F62A-25B0-499A-9B15-E30F45BE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1" y="2971800"/>
            <a:ext cx="3200400" cy="317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52701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38600" y="6019800"/>
            <a:ext cx="4389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BD496E1D-0A83-4D29-9E09-DF586F97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14270"/>
            <a:ext cx="3159642" cy="313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87FA3C-284C-4A07-A79E-2405DEC32CE3}"/>
              </a:ext>
            </a:extLst>
          </p:cNvPr>
          <p:cNvCxnSpPr/>
          <p:nvPr/>
        </p:nvCxnSpPr>
        <p:spPr>
          <a:xfrm>
            <a:off x="4312920" y="3429000"/>
            <a:ext cx="4389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5EC073-3B52-4D52-BD22-AD63349B01E5}"/>
              </a:ext>
            </a:extLst>
          </p:cNvPr>
          <p:cNvCxnSpPr/>
          <p:nvPr/>
        </p:nvCxnSpPr>
        <p:spPr>
          <a:xfrm>
            <a:off x="4587240" y="838200"/>
            <a:ext cx="4389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56690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38600" y="6019800"/>
            <a:ext cx="4389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BD496E1D-0A83-4D29-9E09-DF586F97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14270"/>
            <a:ext cx="3159642" cy="313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87FA3C-284C-4A07-A79E-2405DEC32CE3}"/>
              </a:ext>
            </a:extLst>
          </p:cNvPr>
          <p:cNvCxnSpPr/>
          <p:nvPr/>
        </p:nvCxnSpPr>
        <p:spPr>
          <a:xfrm>
            <a:off x="4312920" y="3429000"/>
            <a:ext cx="4389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5EC073-3B52-4D52-BD22-AD63349B01E5}"/>
              </a:ext>
            </a:extLst>
          </p:cNvPr>
          <p:cNvCxnSpPr/>
          <p:nvPr/>
        </p:nvCxnSpPr>
        <p:spPr>
          <a:xfrm>
            <a:off x="4587240" y="838200"/>
            <a:ext cx="4389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52035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876300" y="9144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http://newsite.churchwomen.org/wp-content/uploads/2012/01/cwu-color-larger.gif">
            <a:extLst>
              <a:ext uri="{FF2B5EF4-FFF2-40B4-BE49-F238E27FC236}">
                <a16:creationId xmlns:a16="http://schemas.microsoft.com/office/drawing/2014/main" id="{836F3EFE-3BB2-4557-AC47-708BEB93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276600" cy="324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A93E7F-D7A9-4789-97FA-3B639A677D95}"/>
              </a:ext>
            </a:extLst>
          </p:cNvPr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</p:txBody>
      </p:sp>
    </p:spTree>
    <p:extLst>
      <p:ext uri="{BB962C8B-B14F-4D97-AF65-F5344CB8AC3E}">
        <p14:creationId xmlns:p14="http://schemas.microsoft.com/office/powerpoint/2010/main" val="28559970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rs. Abram LeGrand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1265238"/>
            <a:ext cx="3876081" cy="4678362"/>
          </a:xfrm>
        </p:spPr>
      </p:pic>
      <p:sp>
        <p:nvSpPr>
          <p:cNvPr id="5" name="Rectangle 4"/>
          <p:cNvSpPr/>
          <p:nvPr/>
        </p:nvSpPr>
        <p:spPr>
          <a:xfrm>
            <a:off x="5267922" y="2438400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422154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r>
              <a:rPr lang="en-US" sz="4400" dirty="0"/>
              <a:t>Mrs. Abram LeGrand</a:t>
            </a:r>
            <a:endParaRPr lang="en-US" sz="2800" dirty="0"/>
          </a:p>
          <a:p>
            <a:pPr algn="ctr"/>
            <a:r>
              <a:rPr lang="en-US" sz="4400" dirty="0"/>
              <a:t>1930 – 1934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30040" y="60960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49294" y="2390793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3429001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/>
          </a:p>
          <a:p>
            <a:pPr algn="ctr"/>
            <a:r>
              <a:rPr lang="en-US" sz="4400" dirty="0"/>
              <a:t>Rev. Ada L. Forster</a:t>
            </a:r>
          </a:p>
          <a:p>
            <a:pPr algn="ctr"/>
            <a:r>
              <a:rPr lang="en-US" sz="4400" dirty="0"/>
              <a:t>1934 –1935</a:t>
            </a:r>
          </a:p>
          <a:p>
            <a:pPr algn="ctr"/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49233" y="60960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CWU Past President Rev. Ada L Forster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26830" t="28696" r="12195" b="6357"/>
          <a:stretch/>
        </p:blipFill>
        <p:spPr>
          <a:xfrm>
            <a:off x="528083" y="1770887"/>
            <a:ext cx="2514600" cy="4325113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0" y="2423402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Presidents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3124200"/>
            <a:ext cx="518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  <a:p>
            <a:pPr algn="ctr"/>
            <a:endParaRPr lang="en-US" sz="800" dirty="0"/>
          </a:p>
          <a:p>
            <a:pPr algn="ctr"/>
            <a:r>
              <a:rPr lang="en-US" sz="4000" dirty="0"/>
              <a:t>Mrs. Sylvia </a:t>
            </a:r>
            <a:r>
              <a:rPr lang="en-US" sz="4000" dirty="0" err="1"/>
              <a:t>DeGelleke</a:t>
            </a:r>
            <a:endParaRPr lang="en-US" sz="2800" dirty="0"/>
          </a:p>
          <a:p>
            <a:pPr algn="ctr"/>
            <a:r>
              <a:rPr lang="en-US" sz="4400" dirty="0"/>
              <a:t>1935 - 1939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19600" y="58674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:\Dellas Documents\Church Women United\95th Anniversary - CWU Milw. Unit\Images\Past Presidents\Past Presidents - Eight.jpg"/>
          <p:cNvPicPr/>
          <p:nvPr/>
        </p:nvPicPr>
        <p:blipFill rotWithShape="1">
          <a:blip r:embed="rId3" cstate="print"/>
          <a:srcRect l="3011" t="50452" r="69572" b="25075"/>
          <a:stretch/>
        </p:blipFill>
        <p:spPr bwMode="auto">
          <a:xfrm>
            <a:off x="304800" y="1991261"/>
            <a:ext cx="3124200" cy="37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42206" y="2407645"/>
            <a:ext cx="3931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Presidents</a:t>
            </a:r>
            <a:endParaRPr lang="en-US" sz="4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2895600"/>
            <a:ext cx="5257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dirty="0"/>
          </a:p>
          <a:p>
            <a:pPr algn="ctr"/>
            <a:endParaRPr lang="en-US" sz="2400" dirty="0"/>
          </a:p>
          <a:p>
            <a:pPr algn="ctr"/>
            <a:r>
              <a:rPr lang="en-US" sz="4400" dirty="0"/>
              <a:t>Mrs. B. R. Dennis</a:t>
            </a:r>
            <a:endParaRPr lang="en-US" sz="3600" dirty="0"/>
          </a:p>
          <a:p>
            <a:pPr algn="ctr"/>
            <a:r>
              <a:rPr lang="en-US" sz="4400" dirty="0"/>
              <a:t>1939 - 1943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0"/>
            <a:ext cx="832104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Church Women United – Milwaukee Unit</a:t>
            </a:r>
          </a:p>
          <a:p>
            <a:pPr algn="ctr"/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100</a:t>
            </a:r>
            <a:r>
              <a:rPr lang="en-US" sz="3200" b="1" baseline="30000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r>
              <a:rPr lang="en-US" sz="3200" b="1" dirty="0">
                <a:ln w="10541" cmpd="sng">
                  <a:solidFill>
                    <a:srgbClr val="F20000"/>
                  </a:solidFill>
                  <a:prstDash val="solid"/>
                </a:ln>
                <a:solidFill>
                  <a:srgbClr val="FF0000"/>
                </a:solidFill>
              </a:rPr>
              <a:t> Anniversary Celebration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066800"/>
            <a:ext cx="739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4800" y="601980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WU Past President Mrs. B.R. Denn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057400"/>
            <a:ext cx="3093978" cy="409194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4037</TotalTime>
  <Words>1048</Words>
  <Application>Microsoft Office PowerPoint</Application>
  <PresentationFormat>On-screen Show (4:3)</PresentationFormat>
  <Paragraphs>306</Paragraphs>
  <Slides>53</Slides>
  <Notes>43</Notes>
  <HiddenSlides>7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  <vt:variant>
        <vt:lpstr>Custom Shows</vt:lpstr>
      </vt:variant>
      <vt:variant>
        <vt:i4>2</vt:i4>
      </vt:variant>
    </vt:vector>
  </HeadingPairs>
  <TitlesOfParts>
    <vt:vector size="61" baseType="lpstr">
      <vt:lpstr>Calibri</vt:lpstr>
      <vt:lpstr>Franklin Gothic Book</vt:lpstr>
      <vt:lpstr>Franklin Gothic Medium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1_Slides1 thru 9</vt:lpstr>
      <vt:lpstr>Custom Show Slides 1 - 25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DWARE</dc:creator>
  <cp:lastModifiedBy>Kathy Weeks</cp:lastModifiedBy>
  <cp:revision>135</cp:revision>
  <dcterms:created xsi:type="dcterms:W3CDTF">2016-03-22T06:02:52Z</dcterms:created>
  <dcterms:modified xsi:type="dcterms:W3CDTF">2021-11-17T20:11:58Z</dcterms:modified>
</cp:coreProperties>
</file>