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05" r:id="rId14"/>
    <p:sldId id="307" r:id="rId15"/>
    <p:sldId id="308" r:id="rId16"/>
    <p:sldId id="309"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4262" autoAdjust="0"/>
  </p:normalViewPr>
  <p:slideViewPr>
    <p:cSldViewPr snapToGrid="0" snapToObjects="1">
      <p:cViewPr varScale="1">
        <p:scale>
          <a:sx n="107" d="100"/>
          <a:sy n="107" d="100"/>
        </p:scale>
        <p:origin x="76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496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SQL FUNDAMENTALS - INTRODUCTION (2-3 minutes)</a:t>
            </a:r>
          </a:p>
          <a:p>
            <a:endParaRPr/>
          </a:p>
          <a:p>
            <a:r>
              <a:t>Welcome to Unit 3: SQL Fundamentals</a:t>
            </a:r>
          </a:p>
          <a:p>
            <a:r>
              <a:t>- This is where everything comes together</a:t>
            </a:r>
          </a:p>
          <a:p>
            <a:r>
              <a:t>- You've learned database concepts (Unit 1) and design (Unit 2)</a:t>
            </a:r>
          </a:p>
          <a:p>
            <a:r>
              <a:t>- Now you'll learn to actually INTERACT with databases</a:t>
            </a:r>
          </a:p>
          <a:p>
            <a:r>
              <a:t>- SQL = Structured Query Language (the language of databases)</a:t>
            </a:r>
          </a:p>
          <a:p>
            <a:endParaRPr/>
          </a:p>
          <a:p>
            <a:r>
              <a:t>Bridge from Previous Units:</a:t>
            </a:r>
          </a:p>
          <a:p>
            <a:r>
              <a:t>- Unit 1: Understanding what databases are</a:t>
            </a:r>
          </a:p>
          <a:p>
            <a:r>
              <a:t>- Unit 2: Designing database structures</a:t>
            </a:r>
          </a:p>
          <a:p>
            <a:r>
              <a:t>- Unit 3: Using SQL to work with data</a:t>
            </a:r>
          </a:p>
          <a:p>
            <a:r>
              <a:t>- Analogy: Unit 1 = understanding buildings, Unit 2 = designing blueprints, Unit 3 = actually building</a:t>
            </a:r>
          </a:p>
          <a:p>
            <a:endParaRPr/>
          </a:p>
          <a:p>
            <a:r>
              <a:t>What is SQL?</a:t>
            </a:r>
          </a:p>
          <a:p>
            <a:r>
              <a:t>- Standard language for relational databases</a:t>
            </a:r>
          </a:p>
          <a:p>
            <a:r>
              <a:t>- Used across all major DBMS (Oracle, SQL Server, MySQL, PostgreSQL)</a:t>
            </a:r>
          </a:p>
          <a:p>
            <a:r>
              <a:t>- Declarative language: You say WHAT you want, not HOW to get it</a:t>
            </a:r>
          </a:p>
          <a:p>
            <a:r>
              <a:t>- Database engine figures out the optimal way to execute</a:t>
            </a:r>
          </a:p>
          <a:p>
            <a:endParaRPr/>
          </a:p>
          <a:p>
            <a:r>
              <a:t>Why SQL Matters:</a:t>
            </a:r>
          </a:p>
          <a:p>
            <a:r>
              <a:t>- Universal skill across database platforms</a:t>
            </a:r>
          </a:p>
          <a:p>
            <a:r>
              <a:t>- #1 most requested skill in data jobs</a:t>
            </a:r>
          </a:p>
          <a:p>
            <a:r>
              <a:t>- SQL developers earn $70K-$130K average</a:t>
            </a:r>
          </a:p>
          <a:p>
            <a:r>
              <a:t>- Foundation for data analysis, reporting, business intelligence</a:t>
            </a:r>
          </a:p>
          <a:p>
            <a:r>
              <a:t>- Career paths: Database Developer, Data Analyst, BI Developer, Backend Developer</a:t>
            </a:r>
          </a:p>
          <a:p>
            <a:endParaRPr/>
          </a:p>
          <a:p>
            <a:r>
              <a:t>Learning Objectives:</a:t>
            </a:r>
          </a:p>
          <a:p>
            <a:r>
              <a:t>By the end of this unit, you will be able to:</a:t>
            </a:r>
          </a:p>
          <a:p>
            <a:r>
              <a:t>1. Write SELECT statements to retrieve data</a:t>
            </a:r>
          </a:p>
          <a:p>
            <a:r>
              <a:t>2. Filter data using WHERE clauses</a:t>
            </a:r>
          </a:p>
          <a:p>
            <a:r>
              <a:t>3. Join multiple tables to combine data</a:t>
            </a:r>
          </a:p>
          <a:p>
            <a:r>
              <a:t>4. Use aggregate functions for calculations</a:t>
            </a:r>
          </a:p>
          <a:p>
            <a:r>
              <a:t>5. Insert, update, and delete data</a:t>
            </a:r>
          </a:p>
          <a:p>
            <a:r>
              <a:t>6. Create and modify database structures</a:t>
            </a:r>
          </a:p>
          <a:p>
            <a:endParaRPr/>
          </a:p>
          <a:p>
            <a:r>
              <a:t>SQL is a Skill:</a:t>
            </a:r>
          </a:p>
          <a:p>
            <a:r>
              <a:t>- Easy to learn basics</a:t>
            </a:r>
          </a:p>
          <a:p>
            <a:r>
              <a:t>- Takes practice to master</a:t>
            </a:r>
          </a:p>
          <a:p>
            <a:r>
              <a:t>- Think logically about data</a:t>
            </a:r>
          </a:p>
          <a:p>
            <a:r>
              <a:t>- Start simple, build complexity</a:t>
            </a:r>
          </a:p>
          <a:p>
            <a:r>
              <a:t>- Practice is essential</a:t>
            </a:r>
          </a:p>
          <a:p>
            <a:endParaRPr/>
          </a:p>
          <a:p>
            <a:r>
              <a:t>Real-World Context:</a:t>
            </a:r>
          </a:p>
          <a:p>
            <a:r>
              <a:t>Every day, billions of SQL queries run:</a:t>
            </a:r>
          </a:p>
          <a:p>
            <a:r>
              <a:t>- Banking: Check account balance (SELECT)</a:t>
            </a:r>
          </a:p>
          <a:p>
            <a:r>
              <a:t>- E-commerce: Place order (INSERT)</a:t>
            </a:r>
          </a:p>
          <a:p>
            <a:r>
              <a:t>- Social media: Update profile (UPDATE)</a:t>
            </a:r>
          </a:p>
          <a:p>
            <a:r>
              <a:t>- Email: Delete message (DELETE)</a:t>
            </a:r>
          </a:p>
          <a:p>
            <a:r>
              <a:t>- Analytics: Generate reports (aggregate queries)</a:t>
            </a:r>
          </a:p>
          <a:p>
            <a:endParaRPr/>
          </a:p>
          <a:p>
            <a:r>
              <a:t>Course Approach:</a:t>
            </a:r>
          </a:p>
          <a:p>
            <a:r>
              <a:t>- Start with basic SELECT queries</a:t>
            </a:r>
          </a:p>
          <a:p>
            <a:r>
              <a:t>- Progress to complex multi-table JOINs</a:t>
            </a:r>
          </a:p>
          <a:p>
            <a:r>
              <a:t>- Hands-on practice with real databases</a:t>
            </a:r>
          </a:p>
          <a:p>
            <a:r>
              <a:t>- Build from simple to complex</a:t>
            </a:r>
          </a:p>
          <a:p>
            <a:r>
              <a:t>- Make mistakes and learn from them</a:t>
            </a:r>
          </a:p>
          <a:p>
            <a:endParaRPr/>
          </a:p>
          <a:p>
            <a:r>
              <a:t>Historical Note:</a:t>
            </a:r>
          </a:p>
          <a:p>
            <a:r>
              <a:t>- SQL developed by IBM in 1970s</a:t>
            </a:r>
          </a:p>
          <a:p>
            <a:r>
              <a:t>- Based on E.F. Codd's relational model</a:t>
            </a:r>
          </a:p>
          <a:p>
            <a:r>
              <a:t>- Became ANSI standard in 1986</a:t>
            </a:r>
          </a:p>
          <a:p>
            <a:r>
              <a:t>- Despite being 50+ years old, still the dominant database language</a:t>
            </a:r>
          </a:p>
          <a:p>
            <a:r>
              <a:t>- Remarkably stable - SQL you learn today works for decades</a:t>
            </a:r>
          </a:p>
          <a:p>
            <a:endParaRPr/>
          </a:p>
          <a:p>
            <a:r>
              <a:t>SQL Dialects:</a:t>
            </a:r>
          </a:p>
          <a:p>
            <a:r>
              <a:t>- Standard SQL (ANSI SQL) - what we'll focus on</a:t>
            </a:r>
          </a:p>
          <a:p>
            <a:r>
              <a:t>- Oracle SQL - extends standard with PL/SQL</a:t>
            </a:r>
          </a:p>
          <a:p>
            <a:r>
              <a:t>- T-SQL - Microsoft SQL Server</a:t>
            </a:r>
          </a:p>
          <a:p>
            <a:r>
              <a:t>- MySQL - open source variant</a:t>
            </a:r>
          </a:p>
          <a:p>
            <a:r>
              <a:t>- PostgreSQL - advanced open source</a:t>
            </a:r>
          </a:p>
          <a:p>
            <a:r>
              <a:t>- Core concepts transfer across all</a:t>
            </a:r>
          </a:p>
          <a:p>
            <a:endParaRPr/>
          </a:p>
          <a:p>
            <a:r>
              <a:t>Teaching Philosophy:</a:t>
            </a:r>
          </a:p>
          <a:p>
            <a:r>
              <a:t>- Learn by doing - you'll write A LOT of queries</a:t>
            </a:r>
          </a:p>
          <a:p>
            <a:r>
              <a:t>- Real databases with real data</a:t>
            </a:r>
          </a:p>
          <a:p>
            <a:r>
              <a:t>- Incremental complexity</a:t>
            </a:r>
          </a:p>
          <a:p>
            <a:r>
              <a:t>- Debug errors together (errors are learning opportunities)</a:t>
            </a:r>
          </a:p>
          <a:p>
            <a:r>
              <a:t>- Query optimization comes later - first focus on correctness</a:t>
            </a:r>
          </a:p>
          <a:p>
            <a:endParaRPr/>
          </a:p>
          <a:p>
            <a:r>
              <a:t>What Makes SQL Powerful:</a:t>
            </a:r>
          </a:p>
          <a:p>
            <a:r>
              <a:t>- Set-based operations (work with groups of rows)</a:t>
            </a:r>
          </a:p>
          <a:p>
            <a:r>
              <a:t>- Declarative (say what, not how)</a:t>
            </a:r>
          </a:p>
          <a:p>
            <a:r>
              <a:t>- Optimized by database engine</a:t>
            </a:r>
          </a:p>
          <a:p>
            <a:r>
              <a:t>- Handles millions of rows efficiently</a:t>
            </a:r>
          </a:p>
          <a:p>
            <a:r>
              <a:t>- Can express complex logic concisely</a:t>
            </a:r>
          </a:p>
          <a:p>
            <a:endParaRPr/>
          </a:p>
          <a:p>
            <a:r>
              <a:t>Engagement Question:</a:t>
            </a:r>
          </a:p>
          <a:p>
            <a:r>
              <a:t>"Who has written SQL before? What was your experience?"</a:t>
            </a:r>
          </a:p>
          <a:p>
            <a:r>
              <a:t>(Listen for: confusing at first, powerful once you get it, JOIN challenges)</a:t>
            </a:r>
          </a:p>
          <a:p>
            <a:endParaRPr/>
          </a:p>
          <a:p>
            <a:r>
              <a:t>Common Beginner Concerns:</a:t>
            </a:r>
          </a:p>
          <a:p>
            <a:r>
              <a:t>- "Seems complicated" → Start simple, build up</a:t>
            </a:r>
          </a:p>
          <a:p>
            <a:r>
              <a:t>- "Hard to remember syntax" → Practice makes permanent</a:t>
            </a:r>
          </a:p>
          <a:p>
            <a:r>
              <a:t>- "When do I use this vs that?" → We'll cover decision-making</a:t>
            </a:r>
          </a:p>
          <a:p>
            <a:r>
              <a:t>- "What if I break something?" → We'll use test databases</a:t>
            </a:r>
          </a:p>
          <a:p>
            <a:endParaRPr/>
          </a:p>
          <a:p>
            <a:r>
              <a:t>Success Mindset:</a:t>
            </a:r>
          </a:p>
          <a:p>
            <a:r>
              <a:t>- SQL is learnable by anyone</a:t>
            </a:r>
          </a:p>
          <a:p>
            <a:r>
              <a:t>- Errors are normal and expected</a:t>
            </a:r>
          </a:p>
          <a:p>
            <a:r>
              <a:t>- Ask questions when stuck</a:t>
            </a:r>
          </a:p>
          <a:p>
            <a:r>
              <a:t>- Practice between classes</a:t>
            </a:r>
          </a:p>
          <a:p>
            <a:r>
              <a:t>- Use online resources (documentation, Stack Overflow)</a:t>
            </a:r>
          </a:p>
          <a:p>
            <a:endParaRPr/>
          </a:p>
          <a:p>
            <a:r>
              <a:t>Practical Tip:</a:t>
            </a:r>
          </a:p>
          <a:p>
            <a:r>
              <a:t>Keep a "SQL cheat sheet" as we go:</a:t>
            </a:r>
          </a:p>
          <a:p>
            <a:r>
              <a:t>- Common SELECT patterns</a:t>
            </a:r>
          </a:p>
          <a:p>
            <a:r>
              <a:t>- JOIN syntax</a:t>
            </a:r>
          </a:p>
          <a:p>
            <a:r>
              <a:t>- Aggregate functions</a:t>
            </a:r>
          </a:p>
          <a:p>
            <a:r>
              <a:t>- Date/string functions</a:t>
            </a:r>
          </a:p>
          <a:p>
            <a:r>
              <a:t>- Your own examples that work</a:t>
            </a:r>
          </a:p>
          <a:p>
            <a:endParaRPr/>
          </a:p>
          <a:p>
            <a:r>
              <a:t>Transition: "Let's look at our agenda for this unit..."</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SQL STATEMENT EXECUTION ORDER (4-5 minutes)</a:t>
            </a:r>
          </a:p>
          <a:p>
            <a:endParaRPr/>
          </a:p>
          <a:p>
            <a:r>
              <a:t>[Critical concept: Written order vs execution order]</a:t>
            </a:r>
          </a:p>
          <a:p>
            <a:endParaRPr/>
          </a:p>
          <a:p>
            <a:r>
              <a:t>Written Order:</a:t>
            </a:r>
          </a:p>
          <a:p>
            <a:r>
              <a:t>SELECT → FROM → WHERE → GROUP BY → HAVING → ORDER BY</a:t>
            </a:r>
          </a:p>
          <a:p>
            <a:endParaRPr/>
          </a:p>
          <a:p>
            <a:r>
              <a:t>Execution Order:</a:t>
            </a:r>
          </a:p>
          <a:p>
            <a:r>
              <a:t>FROM → WHERE → GROUP BY → HAVING → SELECT → ORDER BY</a:t>
            </a:r>
          </a:p>
          <a:p>
            <a:endParaRPr/>
          </a:p>
          <a:p>
            <a:r>
              <a:t>[Detailed explanations with examples showing why this matters]</a:t>
            </a:r>
          </a:p>
          <a:p>
            <a:endParaRPr/>
          </a:p>
          <a:p>
            <a:r>
              <a:t>Transition to SQL functions...</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COMMON SQL FUNCTIONS (5-6 minutes)</a:t>
            </a:r>
          </a:p>
          <a:p>
            <a:endParaRPr/>
          </a:p>
          <a:p>
            <a:r>
              <a:t>[Comprehensive coverage of essential SQL functions]</a:t>
            </a:r>
          </a:p>
          <a:p>
            <a:endParaRPr/>
          </a:p>
          <a:p>
            <a:r>
              <a:t>Aggregate Functions:</a:t>
            </a:r>
          </a:p>
          <a:p>
            <a:r>
              <a:t>- COUNT, SUM, AVG, MIN, MAX</a:t>
            </a:r>
          </a:p>
          <a:p>
            <a:endParaRPr/>
          </a:p>
          <a:p>
            <a:r>
              <a:t>String Functions:</a:t>
            </a:r>
          </a:p>
          <a:p>
            <a:r>
              <a:t>- CONCAT, SUBSTRING, UPPER, LOWER, TRIM</a:t>
            </a:r>
          </a:p>
          <a:p>
            <a:endParaRPr/>
          </a:p>
          <a:p>
            <a:r>
              <a:t>Date Functions:</a:t>
            </a:r>
          </a:p>
          <a:p>
            <a:r>
              <a:t>- NOW, DATE_ADD, DATEDIFF, EXTRACT</a:t>
            </a:r>
          </a:p>
          <a:p>
            <a:endParaRPr/>
          </a:p>
          <a:p>
            <a:r>
              <a:t>[Multiple examples for each category]</a:t>
            </a:r>
          </a:p>
          <a:p>
            <a:endParaRPr/>
          </a:p>
          <a:p>
            <a:r>
              <a:t>Transition to key takeaways...</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KEY TAKEAWAYS (2-3 minutes)</a:t>
            </a:r>
          </a:p>
          <a:p>
            <a:endParaRPr/>
          </a:p>
          <a:p>
            <a:r>
              <a:t>Unit 3 Summary:</a:t>
            </a:r>
          </a:p>
          <a:p>
            <a:r>
              <a:t>- DDL creates structure (CREATE, ALTER, DROP)</a:t>
            </a:r>
          </a:p>
          <a:p>
            <a:r>
              <a:t>- DML works with data (INSERT, SELECT, UPDATE, DELETE)</a:t>
            </a:r>
          </a:p>
          <a:p>
            <a:r>
              <a:t>- WHERE filters data effectively</a:t>
            </a:r>
          </a:p>
          <a:p>
            <a:r>
              <a:t>- Functions transform and calculate data</a:t>
            </a:r>
          </a:p>
          <a:p>
            <a:r>
              <a:t>- SQL is declarative and set-based</a:t>
            </a:r>
          </a:p>
          <a:p>
            <a:endParaRPr/>
          </a:p>
          <a:p>
            <a:r>
              <a:t>Skills Gained:</a:t>
            </a:r>
          </a:p>
          <a:p>
            <a:r>
              <a:t>✓ Write SELECT queries to retrieve data</a:t>
            </a:r>
          </a:p>
          <a:p>
            <a:r>
              <a:t>✓ Filter with WHERE clauses</a:t>
            </a:r>
          </a:p>
          <a:p>
            <a:r>
              <a:t>✓ Insert, update, and delete data</a:t>
            </a:r>
          </a:p>
          <a:p>
            <a:r>
              <a:t>✓ Create database structures</a:t>
            </a:r>
          </a:p>
          <a:p>
            <a:r>
              <a:t>✓ Use functions for calculations</a:t>
            </a:r>
          </a:p>
          <a:p>
            <a:endParaRPr/>
          </a:p>
          <a:p>
            <a:r>
              <a:t>Next Steps:</a:t>
            </a:r>
          </a:p>
          <a:p>
            <a:r>
              <a:t>- Practice daily with real databases</a:t>
            </a:r>
          </a:p>
          <a:p>
            <a:r>
              <a:t>- Work through exercises</a:t>
            </a:r>
          </a:p>
          <a:p>
            <a:r>
              <a:t>- Build complete applications</a:t>
            </a:r>
          </a:p>
          <a:p>
            <a:r>
              <a:t>- Prepare for Unit 4: Advanced SQL</a:t>
            </a:r>
          </a:p>
          <a:p>
            <a:endParaRPr/>
          </a:p>
          <a:p>
            <a:r>
              <a:t>Career Application:</a:t>
            </a:r>
          </a:p>
          <a:p>
            <a:r>
              <a:t>These SQL skills are immediately applicable in:</a:t>
            </a:r>
          </a:p>
          <a:p>
            <a:r>
              <a:t>- Data Analysis roles</a:t>
            </a:r>
          </a:p>
          <a:p>
            <a:r>
              <a:t>- Backend Development</a:t>
            </a:r>
          </a:p>
          <a:p>
            <a:r>
              <a:t>- Database Administration</a:t>
            </a:r>
          </a:p>
          <a:p>
            <a:r>
              <a:t>- Business Intelligence</a:t>
            </a:r>
          </a:p>
          <a:p>
            <a:r>
              <a:t>- Any data-driven position</a:t>
            </a:r>
          </a:p>
          <a:p>
            <a:endParaRPr/>
          </a:p>
          <a:p>
            <a:r>
              <a:t>Keep practicing - SQL mastery comes through repetition!</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7F779-3AEE-1963-EBE0-B89C029A5D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A17857-3282-9807-40EF-7F8367BB8F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59DC9-5C8A-DB09-A786-ADEB690E415E}"/>
              </a:ext>
            </a:extLst>
          </p:cNvPr>
          <p:cNvSpPr>
            <a:spLocks noGrp="1"/>
          </p:cNvSpPr>
          <p:nvPr>
            <p:ph type="body" idx="1"/>
          </p:nvPr>
        </p:nvSpPr>
        <p:spPr/>
        <p:txBody>
          <a:bodyPr/>
          <a:lstStyle/>
          <a:p>
            <a:endParaRPr dirty="0"/>
          </a:p>
        </p:txBody>
      </p:sp>
      <p:sp>
        <p:nvSpPr>
          <p:cNvPr id="4" name="Slide Number Placeholder 3">
            <a:extLst>
              <a:ext uri="{FF2B5EF4-FFF2-40B4-BE49-F238E27FC236}">
                <a16:creationId xmlns:a16="http://schemas.microsoft.com/office/drawing/2014/main" id="{81EF3BA6-F6B2-97C3-5623-AB2C0BEA16FB}"/>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3895696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42A73-C9E0-A096-84FC-353A915D41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606350-A33A-8E02-D810-A59D4B38D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0D622F-56D1-21FC-5A8E-E80E58BBA410}"/>
              </a:ext>
            </a:extLst>
          </p:cNvPr>
          <p:cNvSpPr>
            <a:spLocks noGrp="1"/>
          </p:cNvSpPr>
          <p:nvPr>
            <p:ph type="body" idx="1"/>
          </p:nvPr>
        </p:nvSpPr>
        <p:spPr/>
        <p:txBody>
          <a:bodyPr/>
          <a:lstStyle/>
          <a:p>
            <a:endParaRPr dirty="0"/>
          </a:p>
        </p:txBody>
      </p:sp>
      <p:sp>
        <p:nvSpPr>
          <p:cNvPr id="4" name="Slide Number Placeholder 3">
            <a:extLst>
              <a:ext uri="{FF2B5EF4-FFF2-40B4-BE49-F238E27FC236}">
                <a16:creationId xmlns:a16="http://schemas.microsoft.com/office/drawing/2014/main" id="{83EF3824-1629-EB4A-5C3D-182BDA8A5AAE}"/>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25486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127F7-712E-83B8-053F-F1E4E0111B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D24D2-6FD5-3BC0-E386-348F3B9830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0EE771-A85D-DA72-5E22-75248DE44815}"/>
              </a:ext>
            </a:extLst>
          </p:cNvPr>
          <p:cNvSpPr>
            <a:spLocks noGrp="1"/>
          </p:cNvSpPr>
          <p:nvPr>
            <p:ph type="body" idx="1"/>
          </p:nvPr>
        </p:nvSpPr>
        <p:spPr/>
        <p:txBody>
          <a:bodyPr/>
          <a:lstStyle/>
          <a:p>
            <a:endParaRPr dirty="0"/>
          </a:p>
        </p:txBody>
      </p:sp>
      <p:sp>
        <p:nvSpPr>
          <p:cNvPr id="4" name="Slide Number Placeholder 3">
            <a:extLst>
              <a:ext uri="{FF2B5EF4-FFF2-40B4-BE49-F238E27FC236}">
                <a16:creationId xmlns:a16="http://schemas.microsoft.com/office/drawing/2014/main" id="{4D5C0931-5520-5E0F-F638-BFE26DC54E63}"/>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98078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AGENDA OVERVIEW (2-3 minutes)</a:t>
            </a:r>
          </a:p>
          <a:p>
            <a:endParaRPr/>
          </a:p>
          <a:p>
            <a:r>
              <a:t>Unit Structure:</a:t>
            </a:r>
          </a:p>
          <a:p>
            <a:r>
              <a:t>- This slide shows our roadmap through SQL fundamentals</a:t>
            </a:r>
          </a:p>
          <a:p>
            <a:r>
              <a:t>- We'll build skills progressively</a:t>
            </a:r>
          </a:p>
          <a:p>
            <a:r>
              <a:t>- Each topic builds on previous ones</a:t>
            </a:r>
          </a:p>
          <a:p>
            <a:r>
              <a:t>- By the end, you'll combine all concepts</a:t>
            </a:r>
          </a:p>
          <a:p>
            <a:endParaRPr/>
          </a:p>
          <a:p>
            <a:r>
              <a:t>Topic-by-Topic Breakdown:</a:t>
            </a:r>
          </a:p>
          <a:p>
            <a:endParaRPr/>
          </a:p>
          <a:p>
            <a:r>
              <a:t>1. SQL Language Overview (15 min)</a:t>
            </a:r>
          </a:p>
          <a:p>
            <a:r>
              <a:t>- What SQL is and isn't</a:t>
            </a:r>
          </a:p>
          <a:p>
            <a:r>
              <a:t>- Types of SQL statements</a:t>
            </a:r>
          </a:p>
          <a:p>
            <a:r>
              <a:t>- SQL vs. programming languages</a:t>
            </a:r>
          </a:p>
          <a:p>
            <a:r>
              <a:t>- Why it's declarative, not procedural</a:t>
            </a:r>
          </a:p>
          <a:p>
            <a:r>
              <a:t>- ANSI standards vs. vendor-specific</a:t>
            </a:r>
          </a:p>
          <a:p>
            <a:endParaRPr/>
          </a:p>
          <a:p>
            <a:r>
              <a:t>Key Point: SQL is not a general programming language</a:t>
            </a:r>
          </a:p>
          <a:p>
            <a:r>
              <a:t>- It's specialized for data operations</a:t>
            </a:r>
          </a:p>
          <a:p>
            <a:r>
              <a:t>- No loops or conditionals in standard SQL (some dialects add these)</a:t>
            </a:r>
          </a:p>
          <a:p>
            <a:r>
              <a:t>- Focused on set-based operations</a:t>
            </a:r>
          </a:p>
          <a:p>
            <a:r>
              <a:t>- Think in terms of tables and rows, not individual values</a:t>
            </a:r>
          </a:p>
          <a:p>
            <a:endParaRPr/>
          </a:p>
          <a:p>
            <a:r>
              <a:t>2. Data Definition Language (DDL) (30 min)</a:t>
            </a:r>
          </a:p>
          <a:p>
            <a:r>
              <a:t>- CREATE: Make new database objects</a:t>
            </a:r>
          </a:p>
          <a:p>
            <a:r>
              <a:t>- ALTER: Modify existing structures</a:t>
            </a:r>
          </a:p>
          <a:p>
            <a:r>
              <a:t>- DROP: Delete database objects</a:t>
            </a:r>
          </a:p>
          <a:p>
            <a:r>
              <a:t>- Creating tables with constraints</a:t>
            </a:r>
          </a:p>
          <a:p>
            <a:r>
              <a:t>- Data types and their uses</a:t>
            </a:r>
          </a:p>
          <a:p>
            <a:endParaRPr/>
          </a:p>
          <a:p>
            <a:r>
              <a:t>Emphasis: DDL creates the STRUCTURE</a:t>
            </a:r>
          </a:p>
          <a:p>
            <a:r>
              <a:t>- This is implementing your Unit 2 designs</a:t>
            </a:r>
          </a:p>
          <a:p>
            <a:r>
              <a:t>- ER diagram → SQL CREATE statements</a:t>
            </a:r>
          </a:p>
          <a:p>
            <a:r>
              <a:t>- Normalized design → multiple CREATE TABLE statements</a:t>
            </a:r>
          </a:p>
          <a:p>
            <a:r>
              <a:t>- Primary keys, foreign keys, constraints all defined here</a:t>
            </a:r>
          </a:p>
          <a:p>
            <a:endParaRPr/>
          </a:p>
          <a:p>
            <a:r>
              <a:t>Real-world context: DBAs and developers use DDL during:</a:t>
            </a:r>
          </a:p>
          <a:p>
            <a:r>
              <a:t>- Initial database setup</a:t>
            </a:r>
          </a:p>
          <a:p>
            <a:r>
              <a:t>- Schema migrations</a:t>
            </a:r>
          </a:p>
          <a:p>
            <a:r>
              <a:t>- Adding new features</a:t>
            </a:r>
          </a:p>
          <a:p>
            <a:r>
              <a:t>- Performance optimization (indexes)</a:t>
            </a:r>
          </a:p>
          <a:p>
            <a:endParaRPr/>
          </a:p>
          <a:p>
            <a:r>
              <a:t>3. Data Manipulation Language (DML) - INSERT (20 min)</a:t>
            </a:r>
          </a:p>
          <a:p>
            <a:r>
              <a:t>- Adding new data to tables</a:t>
            </a:r>
          </a:p>
          <a:p>
            <a:r>
              <a:t>- Single row inserts</a:t>
            </a:r>
          </a:p>
          <a:p>
            <a:r>
              <a:t>- Multiple row inserts</a:t>
            </a:r>
          </a:p>
          <a:p>
            <a:r>
              <a:t>- Inserting from SELECT queries</a:t>
            </a:r>
          </a:p>
          <a:p>
            <a:r>
              <a:t>- Handling NULL values</a:t>
            </a:r>
          </a:p>
          <a:p>
            <a:endParaRPr/>
          </a:p>
          <a:p>
            <a:r>
              <a:t>Emphasis: INSERT is how data enters the database</a:t>
            </a:r>
          </a:p>
          <a:p>
            <a:r>
              <a:t>- User registration → INSERT into Users table</a:t>
            </a:r>
          </a:p>
          <a:p>
            <a:r>
              <a:t>- Place order → INSERT into Orders table</a:t>
            </a:r>
          </a:p>
          <a:p>
            <a:r>
              <a:t>- Post comment → INSERT into Comments table</a:t>
            </a:r>
          </a:p>
          <a:p>
            <a:r>
              <a:t>- Create record → INSERT statement</a:t>
            </a:r>
          </a:p>
          <a:p>
            <a:endParaRPr/>
          </a:p>
          <a:p>
            <a:r>
              <a:t>Common mistakes we'll cover:</a:t>
            </a:r>
          </a:p>
          <a:p>
            <a:r>
              <a:t>- Forgetting required columns</a:t>
            </a:r>
          </a:p>
          <a:p>
            <a:r>
              <a:t>- Wrong data types</a:t>
            </a:r>
          </a:p>
          <a:p>
            <a:r>
              <a:t>- Violating constraints (PK, FK, CHECK)</a:t>
            </a:r>
          </a:p>
          <a:p>
            <a:r>
              <a:t>- Column/value count mismatch</a:t>
            </a:r>
          </a:p>
          <a:p>
            <a:endParaRPr/>
          </a:p>
          <a:p>
            <a:r>
              <a:t>4. Data Manipulation Language (DML) - SELECT, UPDATE, DELETE (45 min)</a:t>
            </a:r>
          </a:p>
          <a:p>
            <a:r>
              <a:t>- SELECT: Retrieve data (most common operation)</a:t>
            </a:r>
          </a:p>
          <a:p>
            <a:r>
              <a:t>- UPDATE: Modify existing data</a:t>
            </a:r>
          </a:p>
          <a:p>
            <a:r>
              <a:t>- DELETE: Remove data</a:t>
            </a:r>
          </a:p>
          <a:p>
            <a:r>
              <a:t>- WHERE clauses for all three</a:t>
            </a:r>
          </a:p>
          <a:p>
            <a:r>
              <a:t>- Safety considerations (WHERE is critical!)</a:t>
            </a:r>
          </a:p>
          <a:p>
            <a:endParaRPr/>
          </a:p>
          <a:p>
            <a:r>
              <a:t>Time allocation:</a:t>
            </a:r>
          </a:p>
          <a:p>
            <a:r>
              <a:t>- SELECT: 30 minutes (most complex, most used)</a:t>
            </a:r>
          </a:p>
          <a:p>
            <a:r>
              <a:t>- UPDATE: 8 minutes</a:t>
            </a:r>
          </a:p>
          <a:p>
            <a:r>
              <a:t>- DELETE: 7 minutes</a:t>
            </a:r>
          </a:p>
          <a:p>
            <a:endParaRPr/>
          </a:p>
          <a:p>
            <a:r>
              <a:t>SELECT is the workhorse:</a:t>
            </a:r>
          </a:p>
          <a:p>
            <a:r>
              <a:t>- 90%+ of SQL queries are SELECT</a:t>
            </a:r>
          </a:p>
          <a:p>
            <a:r>
              <a:t>- Retrieving data for applications</a:t>
            </a:r>
          </a:p>
          <a:p>
            <a:r>
              <a:t>- Generating reports</a:t>
            </a:r>
          </a:p>
          <a:p>
            <a:r>
              <a:t>- Data analysis</a:t>
            </a:r>
          </a:p>
          <a:p>
            <a:r>
              <a:t>- Business intelligence</a:t>
            </a:r>
          </a:p>
          <a:p>
            <a:endParaRPr/>
          </a:p>
          <a:p>
            <a:r>
              <a:t>UPDATE and DELETE caution:</a:t>
            </a:r>
          </a:p>
          <a:p>
            <a:r>
              <a:t>- ALWAYS test with SELECT first</a:t>
            </a:r>
          </a:p>
          <a:p>
            <a:r>
              <a:t>- Use WHERE clause carefully</a:t>
            </a:r>
          </a:p>
          <a:p>
            <a:r>
              <a:t>- Understand CASCADE implications</a:t>
            </a:r>
          </a:p>
          <a:p>
            <a:r>
              <a:t>- Consider backups before major changes</a:t>
            </a:r>
          </a:p>
          <a:p>
            <a:endParaRPr/>
          </a:p>
          <a:p>
            <a:r>
              <a:t>5. Filtering and Conditions (30 min)</a:t>
            </a:r>
          </a:p>
          <a:p>
            <a:r>
              <a:t>- WHERE clause in depth</a:t>
            </a:r>
          </a:p>
          <a:p>
            <a:r>
              <a:t>- Comparison operators (=, !=, &lt;, &gt;, &lt;=, &gt;=)</a:t>
            </a:r>
          </a:p>
          <a:p>
            <a:r>
              <a:t>- Logical operators (AND, OR, NOT)</a:t>
            </a:r>
          </a:p>
          <a:p>
            <a:r>
              <a:t>- BETWEEN, IN, LIKE</a:t>
            </a:r>
          </a:p>
          <a:p>
            <a:r>
              <a:t>- IS NULL, IS NOT NULL</a:t>
            </a:r>
          </a:p>
          <a:p>
            <a:r>
              <a:t>- Pattern matching with wildcards</a:t>
            </a:r>
          </a:p>
          <a:p>
            <a:endParaRPr/>
          </a:p>
          <a:p>
            <a:r>
              <a:t>Emphasis: Filtering is CRITICAL</a:t>
            </a:r>
          </a:p>
          <a:p>
            <a:r>
              <a:t>- Production databases have millions/billions of rows</a:t>
            </a:r>
          </a:p>
          <a:p>
            <a:r>
              <a:t>- Almost never want ALL rows</a:t>
            </a:r>
          </a:p>
          <a:p>
            <a:r>
              <a:t>- WHERE clause determines which rows affected</a:t>
            </a:r>
          </a:p>
          <a:p>
            <a:r>
              <a:t>- Proper filtering = performance and correctness</a:t>
            </a:r>
          </a:p>
          <a:p>
            <a:endParaRPr/>
          </a:p>
          <a:p>
            <a:r>
              <a:t>Practice focus:</a:t>
            </a:r>
          </a:p>
          <a:p>
            <a:r>
              <a:t>- Start simple: WHERE age &gt; 18</a:t>
            </a:r>
          </a:p>
          <a:p>
            <a:r>
              <a:t>- Build complexity: WHERE age &gt; 18 AND status = 'Active'</a:t>
            </a:r>
          </a:p>
          <a:p>
            <a:r>
              <a:t>- Advanced: Multiple conditions with OR, AND, parentheses</a:t>
            </a:r>
          </a:p>
          <a:p>
            <a:endParaRPr/>
          </a:p>
          <a:p>
            <a:r>
              <a:t>6. Advanced Filtering (20 min)</a:t>
            </a:r>
          </a:p>
          <a:p>
            <a:r>
              <a:t>- Complex WHERE conditions</a:t>
            </a:r>
          </a:p>
          <a:p>
            <a:r>
              <a:t>- Combining AND/OR with parentheses</a:t>
            </a:r>
          </a:p>
          <a:p>
            <a:r>
              <a:t>- Pattern matching with LIKE</a:t>
            </a:r>
          </a:p>
          <a:p>
            <a:r>
              <a:t>- Working with NULL values</a:t>
            </a:r>
          </a:p>
          <a:p>
            <a:r>
              <a:t>- CASE statements for conditional logic</a:t>
            </a:r>
          </a:p>
          <a:p>
            <a:endParaRPr/>
          </a:p>
          <a:p>
            <a:r>
              <a:t>Why advanced filtering matters:</a:t>
            </a:r>
          </a:p>
          <a:p>
            <a:r>
              <a:t>- Real business requirements are complex</a:t>
            </a:r>
          </a:p>
          <a:p>
            <a:r>
              <a:t>- "Find customers in CA or NY who ordered in last 30 days and spent &gt;$100"</a:t>
            </a:r>
          </a:p>
          <a:p>
            <a:r>
              <a:t>- One WHERE clause can replace complex application logic</a:t>
            </a:r>
          </a:p>
          <a:p>
            <a:r>
              <a:t>- Database handles filtering faster than application code</a:t>
            </a:r>
          </a:p>
          <a:p>
            <a:endParaRPr/>
          </a:p>
          <a:p>
            <a:r>
              <a:t>7. SQL Statement Structure (15 min)</a:t>
            </a:r>
          </a:p>
          <a:p>
            <a:r>
              <a:t>- Proper query formatting</a:t>
            </a:r>
          </a:p>
          <a:p>
            <a:r>
              <a:t>- Readability best practices</a:t>
            </a:r>
          </a:p>
          <a:p>
            <a:r>
              <a:t>- Comments in SQL</a:t>
            </a:r>
          </a:p>
          <a:p>
            <a:r>
              <a:t>- Aliasing tables and columns</a:t>
            </a:r>
          </a:p>
          <a:p>
            <a:r>
              <a:t>- Multi-line queries</a:t>
            </a:r>
          </a:p>
          <a:p>
            <a:endParaRPr/>
          </a:p>
          <a:p>
            <a:r>
              <a:t>Professional development:</a:t>
            </a:r>
          </a:p>
          <a:p>
            <a:r>
              <a:t>- Write SQL for humans to read</a:t>
            </a:r>
          </a:p>
          <a:p>
            <a:r>
              <a:t>- Your future self will thank you</a:t>
            </a:r>
          </a:p>
          <a:p>
            <a:r>
              <a:t>- Team members need to understand</a:t>
            </a:r>
          </a:p>
          <a:p>
            <a:r>
              <a:t>- Maintenance is easier with clear code</a:t>
            </a:r>
          </a:p>
          <a:p>
            <a:endParaRPr/>
          </a:p>
          <a:p>
            <a:r>
              <a:t>Best practices:</a:t>
            </a:r>
          </a:p>
          <a:p>
            <a:r>
              <a:t>- One clause per line</a:t>
            </a:r>
          </a:p>
          <a:p>
            <a:r>
              <a:t>- Indent consistently</a:t>
            </a:r>
          </a:p>
          <a:p>
            <a:r>
              <a:t>- Use meaningful aliases</a:t>
            </a:r>
          </a:p>
          <a:p>
            <a:r>
              <a:t>- Comment complex logic</a:t>
            </a:r>
          </a:p>
          <a:p>
            <a:r>
              <a:t>- Consistent naming conventions</a:t>
            </a:r>
          </a:p>
          <a:p>
            <a:endParaRPr/>
          </a:p>
          <a:p>
            <a:r>
              <a:t>8. Execution Order (20 min)</a:t>
            </a:r>
          </a:p>
          <a:p>
            <a:r>
              <a:t>- Logical vs. written order</a:t>
            </a:r>
          </a:p>
          <a:p>
            <a:r>
              <a:t>- FROM → WHERE → GROUP BY → HAVING → SELECT → ORDER BY</a:t>
            </a:r>
          </a:p>
          <a:p>
            <a:r>
              <a:t>- Why this matters for understanding queries</a:t>
            </a:r>
          </a:p>
          <a:p>
            <a:r>
              <a:t>- Impact on performance</a:t>
            </a:r>
          </a:p>
          <a:p>
            <a:r>
              <a:t>- Aliases and scoping</a:t>
            </a:r>
          </a:p>
          <a:p>
            <a:endParaRPr/>
          </a:p>
          <a:p>
            <a:r>
              <a:t>This is CRITICAL to understand:</a:t>
            </a:r>
          </a:p>
          <a:p>
            <a:r>
              <a:t>- SQL written order: SELECT ... FROM ... WHERE</a:t>
            </a:r>
          </a:p>
          <a:p>
            <a:r>
              <a:t>- SQL execution order: FROM ... WHERE ... SELECT</a:t>
            </a:r>
          </a:p>
          <a:p>
            <a:r>
              <a:t>- Explains why you can't use SELECT aliases in WHERE</a:t>
            </a:r>
          </a:p>
          <a:p>
            <a:r>
              <a:t>- Understanding helps debug queries</a:t>
            </a:r>
          </a:p>
          <a:p>
            <a:endParaRPr/>
          </a:p>
          <a:p>
            <a:r>
              <a:t>Common confusion:</a:t>
            </a:r>
          </a:p>
          <a:p>
            <a:r>
              <a:t>- "Why can't I use column alias in WHERE?" (WHERE executes before SELECT)</a:t>
            </a:r>
          </a:p>
          <a:p>
            <a:r>
              <a:t>- "Why does ORDER BY come last?" (Sorts final result set)</a:t>
            </a:r>
          </a:p>
          <a:p>
            <a:endParaRPr/>
          </a:p>
          <a:p>
            <a:r>
              <a:t>9. Common SQL Functions (30 min)</a:t>
            </a:r>
          </a:p>
          <a:p>
            <a:r>
              <a:t>- Aggregate functions: COUNT, SUM, AVG, MIN, MAX</a:t>
            </a:r>
          </a:p>
          <a:p>
            <a:r>
              <a:t>- String functions: CONCAT, SUBSTRING, UPPER, LOWER, TRIM</a:t>
            </a:r>
          </a:p>
          <a:p>
            <a:r>
              <a:t>- Date functions: NOW, DATE_ADD, DATEDIFF, EXTRACT</a:t>
            </a:r>
          </a:p>
          <a:p>
            <a:r>
              <a:t>- Numeric functions: ROUND, CEILING, FLOOR, ABS</a:t>
            </a:r>
          </a:p>
          <a:p>
            <a:r>
              <a:t>- Conversion functions: CAST, CONVERT</a:t>
            </a:r>
          </a:p>
          <a:p>
            <a:endParaRPr/>
          </a:p>
          <a:p>
            <a:r>
              <a:t>Why functions matter:</a:t>
            </a:r>
          </a:p>
          <a:p>
            <a:r>
              <a:t>- Avoid application-side calculations</a:t>
            </a:r>
          </a:p>
          <a:p>
            <a:r>
              <a:t>- Consistent results across applications</a:t>
            </a:r>
          </a:p>
          <a:p>
            <a:r>
              <a:t>- Performance (database optimized)</a:t>
            </a:r>
          </a:p>
          <a:p>
            <a:r>
              <a:t>- Powerful data transformations</a:t>
            </a:r>
          </a:p>
          <a:p>
            <a:endParaRPr/>
          </a:p>
          <a:p>
            <a:r>
              <a:t>Practice strategy:</a:t>
            </a:r>
          </a:p>
          <a:p>
            <a:r>
              <a:t>- One function at a time</a:t>
            </a:r>
          </a:p>
          <a:p>
            <a:r>
              <a:t>- Combine functions progressively</a:t>
            </a:r>
          </a:p>
          <a:p>
            <a:r>
              <a:t>- Real-world scenarios</a:t>
            </a:r>
          </a:p>
          <a:p>
            <a:r>
              <a:t>- Common patterns to memorize</a:t>
            </a:r>
          </a:p>
          <a:p>
            <a:endParaRPr/>
          </a:p>
          <a:p>
            <a:r>
              <a:t>10. Key Takeaways &amp; Review (10 min)</a:t>
            </a:r>
          </a:p>
          <a:p>
            <a:r>
              <a:t>- Summary of major concepts</a:t>
            </a:r>
          </a:p>
          <a:p>
            <a:r>
              <a:t>- What we've learned</a:t>
            </a:r>
          </a:p>
          <a:p>
            <a:r>
              <a:t>- How concepts connect</a:t>
            </a:r>
          </a:p>
          <a:p>
            <a:r>
              <a:t>- Practice recommendations</a:t>
            </a:r>
          </a:p>
          <a:p>
            <a:r>
              <a:t>- Next steps</a:t>
            </a:r>
          </a:p>
          <a:p>
            <a:endParaRPr/>
          </a:p>
          <a:p>
            <a:r>
              <a:t>Time Allocation Summary:</a:t>
            </a:r>
          </a:p>
          <a:p>
            <a:r>
              <a:t>- Total: ~4-5 hours of instruction</a:t>
            </a:r>
          </a:p>
          <a:p>
            <a:r>
              <a:t>- DDL: 30 min (structure)</a:t>
            </a:r>
          </a:p>
          <a:p>
            <a:r>
              <a:t>- DML: 65 min (data operations)</a:t>
            </a:r>
          </a:p>
          <a:p>
            <a:r>
              <a:t>- Filtering: 50 min (critical skill)</a:t>
            </a:r>
          </a:p>
          <a:p>
            <a:r>
              <a:t>- Structure/Order: 35 min (understanding)</a:t>
            </a:r>
          </a:p>
          <a:p>
            <a:r>
              <a:t>- Functions: 30 min (tools)</a:t>
            </a:r>
          </a:p>
          <a:p>
            <a:r>
              <a:t>- Intro/Review: 25 min</a:t>
            </a:r>
          </a:p>
          <a:p>
            <a:endParaRPr/>
          </a:p>
          <a:p>
            <a:r>
              <a:t>Pacing Strategy:</a:t>
            </a:r>
          </a:p>
          <a:p>
            <a:r>
              <a:t>- Don't rush foundational concepts</a:t>
            </a:r>
          </a:p>
          <a:p>
            <a:r>
              <a:t>- Allow time for practice</a:t>
            </a:r>
          </a:p>
          <a:p>
            <a:r>
              <a:t>- Expect questions on JOINs (complex topic)</a:t>
            </a:r>
          </a:p>
          <a:p>
            <a:r>
              <a:t>- Live coding demonstrations</a:t>
            </a:r>
          </a:p>
          <a:p>
            <a:r>
              <a:t>- Students follow along with own queries</a:t>
            </a:r>
          </a:p>
          <a:p>
            <a:endParaRPr/>
          </a:p>
          <a:p>
            <a:r>
              <a:t>Hands-On Approach:</a:t>
            </a:r>
          </a:p>
          <a:p>
            <a:r>
              <a:t>Each topic includes:</a:t>
            </a:r>
          </a:p>
          <a:p>
            <a:r>
              <a:t>- Concept explanation (theory)</a:t>
            </a:r>
          </a:p>
          <a:p>
            <a:r>
              <a:t>- Syntax demonstration (examples)</a:t>
            </a:r>
          </a:p>
          <a:p>
            <a:r>
              <a:t>- Live coding (watch me do it)</a:t>
            </a:r>
          </a:p>
          <a:p>
            <a:r>
              <a:t>- Guided practice (do it together)</a:t>
            </a:r>
          </a:p>
          <a:p>
            <a:r>
              <a:t>- Independent practice (you try it)</a:t>
            </a:r>
          </a:p>
          <a:p>
            <a:endParaRPr/>
          </a:p>
          <a:p>
            <a:r>
              <a:t>Assessment Plan:</a:t>
            </a:r>
          </a:p>
          <a:p>
            <a:r>
              <a:t>- Quiz on DDL/DML basics</a:t>
            </a:r>
          </a:p>
          <a:p>
            <a:r>
              <a:t>- Practical exercises: Write queries</a:t>
            </a:r>
          </a:p>
          <a:p>
            <a:r>
              <a:t>- Lab assignments: Multi-step problems</a:t>
            </a:r>
          </a:p>
          <a:p>
            <a:r>
              <a:t>- Project: Build and query database</a:t>
            </a:r>
          </a:p>
          <a:p>
            <a:r>
              <a:t>- Cumulative final covering all SQL</a:t>
            </a:r>
          </a:p>
          <a:p>
            <a:endParaRPr/>
          </a:p>
          <a:p>
            <a:r>
              <a:t>Resources Provided:</a:t>
            </a:r>
          </a:p>
          <a:p>
            <a:r>
              <a:t>- SQL syntax reference sheet</a:t>
            </a:r>
          </a:p>
          <a:p>
            <a:r>
              <a:t>- Sample database for practice</a:t>
            </a:r>
          </a:p>
          <a:p>
            <a:r>
              <a:t>- Query examples library</a:t>
            </a:r>
          </a:p>
          <a:p>
            <a:r>
              <a:t>- Common error troubleshooting guide</a:t>
            </a:r>
          </a:p>
          <a:p>
            <a:r>
              <a:t>- Online SQL practice platforms</a:t>
            </a:r>
          </a:p>
          <a:p>
            <a:endParaRPr/>
          </a:p>
          <a:p>
            <a:r>
              <a:t>Study Recommendations:</a:t>
            </a:r>
          </a:p>
          <a:p>
            <a:r>
              <a:t>- Practice daily (15-30 minutes)</a:t>
            </a:r>
          </a:p>
          <a:p>
            <a:r>
              <a:t>- Type queries yourself (don't copy/paste)</a:t>
            </a:r>
          </a:p>
          <a:p>
            <a:r>
              <a:t>- Experiment and break things (in practice DB!)</a:t>
            </a:r>
          </a:p>
          <a:p>
            <a:r>
              <a:t>- Read documentation</a:t>
            </a:r>
          </a:p>
          <a:p>
            <a:r>
              <a:t>- Join SQL communities online</a:t>
            </a:r>
          </a:p>
          <a:p>
            <a:endParaRPr/>
          </a:p>
          <a:p>
            <a:r>
              <a:t>Connection to Career:</a:t>
            </a:r>
          </a:p>
          <a:p>
            <a:r>
              <a:t>SQL skills are in every data job description:</a:t>
            </a:r>
          </a:p>
          <a:p>
            <a:r>
              <a:t>- Data Analyst: 100% SQL</a:t>
            </a:r>
          </a:p>
          <a:p>
            <a:r>
              <a:t>- Backend Developer: 80% SQL</a:t>
            </a:r>
          </a:p>
          <a:p>
            <a:r>
              <a:t>- BI Developer: 90% SQL</a:t>
            </a:r>
          </a:p>
          <a:p>
            <a:r>
              <a:t>- Data Scientist: 60% SQL</a:t>
            </a:r>
          </a:p>
          <a:p>
            <a:r>
              <a:t>- Database Administrator: 100% SQL</a:t>
            </a:r>
          </a:p>
          <a:p>
            <a:endParaRPr/>
          </a:p>
          <a:p>
            <a:r>
              <a:t>Real-World Application:</a:t>
            </a:r>
          </a:p>
          <a:p>
            <a:r>
              <a:t>By end of unit, you'll be able to:</a:t>
            </a:r>
          </a:p>
          <a:p>
            <a:r>
              <a:t>- Answer business questions with queries</a:t>
            </a:r>
          </a:p>
          <a:p>
            <a:r>
              <a:t>- Generate reports from data</a:t>
            </a:r>
          </a:p>
          <a:p>
            <a:r>
              <a:t>- Support application development</a:t>
            </a:r>
          </a:p>
          <a:p>
            <a:r>
              <a:t>- Troubleshoot data issues</a:t>
            </a:r>
          </a:p>
          <a:p>
            <a:r>
              <a:t>- Optimize slow queries (basics)</a:t>
            </a:r>
          </a:p>
          <a:p>
            <a:endParaRPr/>
          </a:p>
          <a:p>
            <a:r>
              <a:t>Transition: "Let's start with understanding what SQL is and how it works..."</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SQL LANGUAGE OVERVIEW (4-5 minutes)</a:t>
            </a:r>
          </a:p>
          <a:p>
            <a:endParaRPr/>
          </a:p>
          <a:p>
            <a:r>
              <a:t>What is SQL?</a:t>
            </a:r>
          </a:p>
          <a:p>
            <a:r>
              <a:t>- Structured Query Language</a:t>
            </a:r>
          </a:p>
          <a:p>
            <a:r>
              <a:t>- Standard language for relational database management</a:t>
            </a:r>
          </a:p>
          <a:p>
            <a:r>
              <a:t>- Pronounced "sequel" or "S-Q-L" (both acceptable)</a:t>
            </a:r>
          </a:p>
          <a:p>
            <a:r>
              <a:t>- Declarative language (specify WHAT, not HOW)</a:t>
            </a:r>
          </a:p>
          <a:p>
            <a:r>
              <a:t>- Set-based operations (work with groups of data)</a:t>
            </a:r>
          </a:p>
          <a:p>
            <a:endParaRPr/>
          </a:p>
          <a:p>
            <a:r>
              <a:t>Historical Context (30 sec):</a:t>
            </a:r>
          </a:p>
          <a:p>
            <a:r>
              <a:t>- Developed at IBM in early 1970s by Donald Chamberlin and Raymond Boyce</a:t>
            </a:r>
          </a:p>
          <a:p>
            <a:r>
              <a:t>- Originally called SEQUEL (Structured English Query Language)</a:t>
            </a:r>
          </a:p>
          <a:p>
            <a:r>
              <a:t>- Based on E.F. Codd's relational model</a:t>
            </a:r>
          </a:p>
          <a:p>
            <a:r>
              <a:t>- First commercial implementation: Oracle (1979)</a:t>
            </a:r>
          </a:p>
          <a:p>
            <a:r>
              <a:t>- ANSI standard established in 1986</a:t>
            </a:r>
          </a:p>
          <a:p>
            <a:r>
              <a:t>- ISO standard in 1987</a:t>
            </a:r>
          </a:p>
          <a:p>
            <a:endParaRPr/>
          </a:p>
          <a:p>
            <a:r>
              <a:t>SQL vs. Programming Languages (60 sec):</a:t>
            </a:r>
          </a:p>
          <a:p>
            <a:endParaRPr/>
          </a:p>
          <a:p>
            <a:r>
              <a:t>Key Differences:</a:t>
            </a:r>
          </a:p>
          <a:p>
            <a:r>
              <a:t>SQL is NOT a general-purpose programming language:</a:t>
            </a:r>
          </a:p>
          <a:p>
            <a:r>
              <a:t>- No loops (FOR, WHILE) in standard SQL</a:t>
            </a:r>
          </a:p>
          <a:p>
            <a:r>
              <a:t>- No IF/THEN branching in standard SQL</a:t>
            </a:r>
          </a:p>
          <a:p>
            <a:r>
              <a:t>- No variables (in standard SQL)</a:t>
            </a:r>
          </a:p>
          <a:p>
            <a:r>
              <a:t>- Cannot write algorithms or complex logic</a:t>
            </a:r>
          </a:p>
          <a:p>
            <a:endParaRPr/>
          </a:p>
          <a:p>
            <a:r>
              <a:t>SQL IS specialized for data:</a:t>
            </a:r>
          </a:p>
          <a:p>
            <a:r>
              <a:t>- Designed for set-based operations</a:t>
            </a:r>
          </a:p>
          <a:p>
            <a:r>
              <a:t>- Works with entire tables/result sets</a:t>
            </a:r>
          </a:p>
          <a:p>
            <a:r>
              <a:t>- Database engine optimizes execution</a:t>
            </a:r>
          </a:p>
          <a:p>
            <a:r>
              <a:t>- Handles millions of rows efficiently</a:t>
            </a:r>
          </a:p>
          <a:p>
            <a:endParaRPr/>
          </a:p>
          <a:p>
            <a:r>
              <a:t>Analogy:</a:t>
            </a:r>
          </a:p>
          <a:p>
            <a:r>
              <a:t>- General programming (Python, Java) = Swiss Army knife (many purposes)</a:t>
            </a:r>
          </a:p>
          <a:p>
            <a:r>
              <a:t>- SQL = Surgical scalpel (one purpose, extremely good at it)</a:t>
            </a:r>
          </a:p>
          <a:p>
            <a:endParaRPr/>
          </a:p>
          <a:p>
            <a:r>
              <a:t>Declarative vs. Procedural (90 sec):</a:t>
            </a:r>
          </a:p>
          <a:p>
            <a:endParaRPr/>
          </a:p>
          <a:p>
            <a:r>
              <a:t>Procedural (How to do it):</a:t>
            </a:r>
          </a:p>
          <a:p>
            <a:r>
              <a:t>Example in pseudocode:</a:t>
            </a:r>
          </a:p>
          <a:p>
            <a:r>
              <a:t>```</a:t>
            </a:r>
          </a:p>
          <a:p>
            <a:r>
              <a:t>FOR each customer in customers table</a:t>
            </a:r>
          </a:p>
          <a:p>
            <a:r>
              <a:t>    IF customer.city = 'Boston'</a:t>
            </a:r>
          </a:p>
          <a:p>
            <a:r>
              <a:t>        ADD customer to results</a:t>
            </a:r>
          </a:p>
          <a:p>
            <a:r>
              <a:t>    END IF</a:t>
            </a:r>
          </a:p>
          <a:p>
            <a:r>
              <a:t>END FOR</a:t>
            </a:r>
          </a:p>
          <a:p>
            <a:r>
              <a:t>RETURN results</a:t>
            </a:r>
          </a:p>
          <a:p>
            <a:r>
              <a:t>```</a:t>
            </a:r>
          </a:p>
          <a:p>
            <a:r>
              <a:t>You specify step-by-step instructions</a:t>
            </a:r>
          </a:p>
          <a:p>
            <a:endParaRPr/>
          </a:p>
          <a:p>
            <a:r>
              <a:t>Declarative (What you want):</a:t>
            </a:r>
          </a:p>
          <a:p>
            <a:r>
              <a:t>Example in SQL:</a:t>
            </a:r>
          </a:p>
          <a:p>
            <a:r>
              <a:t>```sql</a:t>
            </a:r>
          </a:p>
          <a:p>
            <a:r>
              <a:t>SELECT * FROM Customers WHERE City = 'Boston';</a:t>
            </a:r>
          </a:p>
          <a:p>
            <a:r>
              <a:t>```</a:t>
            </a:r>
          </a:p>
          <a:p>
            <a:r>
              <a:t>You specify the desired result, database figures out how</a:t>
            </a:r>
          </a:p>
          <a:p>
            <a:endParaRPr/>
          </a:p>
          <a:p>
            <a:r>
              <a:t>Benefits of Declarative:</a:t>
            </a:r>
          </a:p>
          <a:p>
            <a:r>
              <a:t>- Simpler to write</a:t>
            </a:r>
          </a:p>
          <a:p>
            <a:r>
              <a:t>- Easier to read</a:t>
            </a:r>
          </a:p>
          <a:p>
            <a:r>
              <a:t>- Database can optimize</a:t>
            </a:r>
          </a:p>
          <a:p>
            <a:r>
              <a:t>- Same query works as data grows</a:t>
            </a:r>
          </a:p>
          <a:p>
            <a:r>
              <a:t>- Focus on business logic, not algorithms</a:t>
            </a:r>
          </a:p>
          <a:p>
            <a:endParaRPr/>
          </a:p>
          <a:p>
            <a:r>
              <a:t>Real Example Comparison:</a:t>
            </a:r>
          </a:p>
          <a:p>
            <a:r>
              <a:t>Task: "Get all orders over $100 from last month"</a:t>
            </a:r>
          </a:p>
          <a:p>
            <a:endParaRPr/>
          </a:p>
          <a:p>
            <a:r>
              <a:t>Procedural approach (application code):</a:t>
            </a:r>
          </a:p>
          <a:p>
            <a:r>
              <a:t>```python</a:t>
            </a:r>
          </a:p>
          <a:p>
            <a:r>
              <a:t>results = []</a:t>
            </a:r>
          </a:p>
          <a:p>
            <a:r>
              <a:t>for order in all_orders:</a:t>
            </a:r>
          </a:p>
          <a:p>
            <a:r>
              <a:t>    if order.date &gt;= start_of_month and order.date &lt;= end_of_month:</a:t>
            </a:r>
          </a:p>
          <a:p>
            <a:r>
              <a:t>        if order.total &gt; 100:</a:t>
            </a:r>
          </a:p>
          <a:p>
            <a:r>
              <a:t>            results.append(order)</a:t>
            </a:r>
          </a:p>
          <a:p>
            <a:r>
              <a:t>return results</a:t>
            </a:r>
          </a:p>
          <a:p>
            <a:r>
              <a:t>```</a:t>
            </a:r>
          </a:p>
          <a:p>
            <a:r>
              <a:t>~8 lines, explicit loops</a:t>
            </a:r>
          </a:p>
          <a:p>
            <a:endParaRPr/>
          </a:p>
          <a:p>
            <a:r>
              <a:t>Declarative approach (SQL):</a:t>
            </a:r>
          </a:p>
          <a:p>
            <a:r>
              <a:t>```sql</a:t>
            </a:r>
          </a:p>
          <a:p>
            <a:r>
              <a:t>SELECT * FROM Orders </a:t>
            </a:r>
          </a:p>
          <a:p>
            <a:r>
              <a:t>WHERE OrderDate &gt;= '2024-01-01' </a:t>
            </a:r>
          </a:p>
          <a:p>
            <a:r>
              <a:t>  AND OrderDate &lt; '2024-02-01' </a:t>
            </a:r>
          </a:p>
          <a:p>
            <a:r>
              <a:t>  AND Total &gt; 100;</a:t>
            </a:r>
          </a:p>
          <a:p>
            <a:r>
              <a:t>```</a:t>
            </a:r>
          </a:p>
          <a:p>
            <a:r>
              <a:t>~3 lines, clear intent</a:t>
            </a:r>
          </a:p>
          <a:p>
            <a:endParaRPr/>
          </a:p>
          <a:p>
            <a:r>
              <a:t>Categories of SQL Statements (90 sec):</a:t>
            </a:r>
          </a:p>
          <a:p>
            <a:endParaRPr/>
          </a:p>
          <a:p>
            <a:r>
              <a:t>Show on slide or reference:</a:t>
            </a:r>
          </a:p>
          <a:p>
            <a:r>
              <a:t>1. DDL - Data Definition Language</a:t>
            </a:r>
          </a:p>
          <a:p>
            <a:r>
              <a:t>2. DML - Data Manipulation Language  </a:t>
            </a:r>
          </a:p>
          <a:p>
            <a:r>
              <a:t>3. DCL - Data Control Language (may not be on slide)</a:t>
            </a:r>
          </a:p>
          <a:p>
            <a:r>
              <a:t>4. TCL - Transaction Control Language (may not be on slide)</a:t>
            </a:r>
          </a:p>
          <a:p>
            <a:endParaRPr/>
          </a:p>
          <a:p>
            <a:r>
              <a:t>1. DDL (Data Definition Language):</a:t>
            </a:r>
          </a:p>
          <a:p>
            <a:r>
              <a:t>- Defines database STRUCTURE</a:t>
            </a:r>
          </a:p>
          <a:p>
            <a:r>
              <a:t>- CREATE: Make new objects (tables, indexes, views)</a:t>
            </a:r>
          </a:p>
          <a:p>
            <a:r>
              <a:t>- ALTER: Modify existing objects</a:t>
            </a:r>
          </a:p>
          <a:p>
            <a:r>
              <a:t>- DROP: Delete objects</a:t>
            </a:r>
          </a:p>
          <a:p>
            <a:r>
              <a:t>- TRUNCATE: Remove all data from table (keep structure)</a:t>
            </a:r>
          </a:p>
          <a:p>
            <a:endParaRPr/>
          </a:p>
          <a:p>
            <a:r>
              <a:t>Examples:</a:t>
            </a:r>
          </a:p>
          <a:p>
            <a:r>
              <a:t>```sql</a:t>
            </a:r>
          </a:p>
          <a:p>
            <a:r>
              <a:t>CREATE TABLE Customers (CustomerID INT PRIMARY KEY, Name VARCHAR(100));</a:t>
            </a:r>
          </a:p>
          <a:p>
            <a:r>
              <a:t>ALTER TABLE Customers ADD Email VARCHAR(100);</a:t>
            </a:r>
          </a:p>
          <a:p>
            <a:r>
              <a:t>DROP TABLE OldCustomers;</a:t>
            </a:r>
          </a:p>
          <a:p>
            <a:r>
              <a:t>```</a:t>
            </a:r>
          </a:p>
          <a:p>
            <a:endParaRPr/>
          </a:p>
          <a:p>
            <a:r>
              <a:t>When used: Database setup, schema changes, migrations</a:t>
            </a:r>
          </a:p>
          <a:p>
            <a:endParaRPr/>
          </a:p>
          <a:p>
            <a:r>
              <a:t>2. DML (Data Manipulation Language):</a:t>
            </a:r>
          </a:p>
          <a:p>
            <a:r>
              <a:t>- Works with DATA inside tables</a:t>
            </a:r>
          </a:p>
          <a:p>
            <a:r>
              <a:t>- SELECT: Retrieve data (read)</a:t>
            </a:r>
          </a:p>
          <a:p>
            <a:r>
              <a:t>- INSERT: Add new data (create)</a:t>
            </a:r>
          </a:p>
          <a:p>
            <a:r>
              <a:t>- UPDATE: Modify existing data (update)</a:t>
            </a:r>
          </a:p>
          <a:p>
            <a:r>
              <a:t>- DELETE: Remove data (delete)</a:t>
            </a:r>
          </a:p>
          <a:p>
            <a:endParaRPr/>
          </a:p>
          <a:p>
            <a:r>
              <a:t>Examples:</a:t>
            </a:r>
          </a:p>
          <a:p>
            <a:r>
              <a:t>```sql</a:t>
            </a:r>
          </a:p>
          <a:p>
            <a:r>
              <a:t>SELECT * FROM Customers;</a:t>
            </a:r>
          </a:p>
          <a:p>
            <a:r>
              <a:t>INSERT INTO Customers (CustomerID, Name) VALUES (1, 'John Smith');</a:t>
            </a:r>
          </a:p>
          <a:p>
            <a:r>
              <a:t>UPDATE Customers SET Email = 'john@email.com' WHERE CustomerID = 1;</a:t>
            </a:r>
          </a:p>
          <a:p>
            <a:r>
              <a:t>DELETE FROM Customers WHERE CustomerID = 1;</a:t>
            </a:r>
          </a:p>
          <a:p>
            <a:r>
              <a:t>```</a:t>
            </a:r>
          </a:p>
          <a:p>
            <a:endParaRPr/>
          </a:p>
          <a:p>
            <a:r>
              <a:t>When used: Application operations, daily database work</a:t>
            </a:r>
          </a:p>
          <a:p>
            <a:endParaRPr/>
          </a:p>
          <a:p>
            <a:r>
              <a:t>Note: 90%+ of SQL you write will be DML, especially SELECT</a:t>
            </a:r>
          </a:p>
          <a:p>
            <a:endParaRPr/>
          </a:p>
          <a:p>
            <a:r>
              <a:t>3. DCL (Data Control Language):</a:t>
            </a:r>
          </a:p>
          <a:p>
            <a:r>
              <a:t>- Manages permissions and access</a:t>
            </a:r>
          </a:p>
          <a:p>
            <a:r>
              <a:t>- GRANT: Give permissions</a:t>
            </a:r>
          </a:p>
          <a:p>
            <a:r>
              <a:t>- REVOKE: Remove permissions</a:t>
            </a:r>
          </a:p>
          <a:p>
            <a:endParaRPr/>
          </a:p>
          <a:p>
            <a:r>
              <a:t>Examples:</a:t>
            </a:r>
          </a:p>
          <a:p>
            <a:r>
              <a:t>```sql</a:t>
            </a:r>
          </a:p>
          <a:p>
            <a:r>
              <a:t>GRANT SELECT ON Customers TO analyst_role;</a:t>
            </a:r>
          </a:p>
          <a:p>
            <a:r>
              <a:t>REVOKE DELETE ON Customers FROM public_role;</a:t>
            </a:r>
          </a:p>
          <a:p>
            <a:r>
              <a:t>```</a:t>
            </a:r>
          </a:p>
          <a:p>
            <a:endParaRPr/>
          </a:p>
          <a:p>
            <a:r>
              <a:t>When used: Database administration, security setup</a:t>
            </a:r>
          </a:p>
          <a:p>
            <a:r>
              <a:t>Who uses: DBAs primarily, not typical developers</a:t>
            </a:r>
          </a:p>
          <a:p>
            <a:endParaRPr/>
          </a:p>
          <a:p>
            <a:r>
              <a:t>4. TCL (Transaction Control Language):</a:t>
            </a:r>
          </a:p>
          <a:p>
            <a:r>
              <a:t>- Manages transactions (groups of operations)</a:t>
            </a:r>
          </a:p>
          <a:p>
            <a:r>
              <a:t>- COMMIT: Save changes permanently</a:t>
            </a:r>
          </a:p>
          <a:p>
            <a:r>
              <a:t>- ROLLBACK: Undo changes</a:t>
            </a:r>
          </a:p>
          <a:p>
            <a:r>
              <a:t>- SAVEPOINT: Partial rollback point</a:t>
            </a:r>
          </a:p>
          <a:p>
            <a:endParaRPr/>
          </a:p>
          <a:p>
            <a:r>
              <a:t>Examples:</a:t>
            </a:r>
          </a:p>
          <a:p>
            <a:r>
              <a:t>```sql</a:t>
            </a:r>
          </a:p>
          <a:p>
            <a:r>
              <a:t>BEGIN TRANSACTION;</a:t>
            </a:r>
          </a:p>
          <a:p>
            <a:r>
              <a:t>UPDATE Accounts SET Balance = Balance - 100 WHERE AccountID = 1;</a:t>
            </a:r>
          </a:p>
          <a:p>
            <a:r>
              <a:t>UPDATE Accounts SET Balance = Balance + 100 WHERE AccountID = 2;</a:t>
            </a:r>
          </a:p>
          <a:p>
            <a:r>
              <a:t>COMMIT;</a:t>
            </a:r>
          </a:p>
          <a:p>
            <a:r>
              <a:t>```</a:t>
            </a:r>
          </a:p>
          <a:p>
            <a:endParaRPr/>
          </a:p>
          <a:p>
            <a:r>
              <a:t>When used: Banking, e-commerce, any operation requiring consistency</a:t>
            </a:r>
          </a:p>
          <a:p>
            <a:endParaRPr/>
          </a:p>
          <a:p>
            <a:r>
              <a:t>SQL Standards (45 sec):</a:t>
            </a:r>
          </a:p>
          <a:p>
            <a:endParaRPr/>
          </a:p>
          <a:p>
            <a:r>
              <a:t>ANSI/ISO SQL:</a:t>
            </a:r>
          </a:p>
          <a:p>
            <a:r>
              <a:t>- Standard specification for SQL</a:t>
            </a:r>
          </a:p>
          <a:p>
            <a:r>
              <a:t>- Ensures portability across databases</a:t>
            </a:r>
          </a:p>
          <a:p>
            <a:r>
              <a:t>- Most recent: SQL:2023</a:t>
            </a:r>
          </a:p>
          <a:p>
            <a:r>
              <a:t>- Core features work everywhere</a:t>
            </a:r>
          </a:p>
          <a:p>
            <a:endParaRPr/>
          </a:p>
          <a:p>
            <a:r>
              <a:t>Vendor-Specific Extensions:</a:t>
            </a:r>
          </a:p>
          <a:p>
            <a:r>
              <a:t>- Oracle: PL/SQL (procedural extensions)</a:t>
            </a:r>
          </a:p>
          <a:p>
            <a:r>
              <a:t>- SQL Server: T-SQL (Transact-SQL)</a:t>
            </a:r>
          </a:p>
          <a:p>
            <a:r>
              <a:t>- PostgreSQL: PL/pgSQL</a:t>
            </a:r>
          </a:p>
          <a:p>
            <a:r>
              <a:t>- MySQL: Some unique functions</a:t>
            </a:r>
          </a:p>
          <a:p>
            <a:endParaRPr/>
          </a:p>
          <a:p>
            <a:r>
              <a:t>Practical implication:</a:t>
            </a:r>
          </a:p>
          <a:p>
            <a:r>
              <a:t>- Learn standard SQL first (transfers everywhere)</a:t>
            </a:r>
          </a:p>
          <a:p>
            <a:r>
              <a:t>- Learn vendor specifics for your environment</a:t>
            </a:r>
          </a:p>
          <a:p>
            <a:r>
              <a:t>- 80% of SQL is portable</a:t>
            </a:r>
          </a:p>
          <a:p>
            <a:r>
              <a:t>- 20% varies by database</a:t>
            </a:r>
          </a:p>
          <a:p>
            <a:endParaRPr/>
          </a:p>
          <a:p>
            <a:r>
              <a:t>Core Syntax Elements (60 sec):</a:t>
            </a:r>
          </a:p>
          <a:p>
            <a:endParaRPr/>
          </a:p>
          <a:p>
            <a:r>
              <a:t>Keywords (reserved words):</a:t>
            </a:r>
          </a:p>
          <a:p>
            <a:r>
              <a:t>- SELECT, FROM, WHERE, JOIN, GROUP BY, ORDER BY</a:t>
            </a:r>
          </a:p>
          <a:p>
            <a:r>
              <a:t>- Always written in UPPERCASE (convention, not required)</a:t>
            </a:r>
          </a:p>
          <a:p>
            <a:r>
              <a:t>- Case-insensitive in most databases</a:t>
            </a:r>
          </a:p>
          <a:p>
            <a:r>
              <a:t>- Reserved - can't use as column/table names</a:t>
            </a:r>
          </a:p>
          <a:p>
            <a:endParaRPr/>
          </a:p>
          <a:p>
            <a:r>
              <a:t>Identifiers (names):</a:t>
            </a:r>
          </a:p>
          <a:p>
            <a:r>
              <a:t>- Table names: Customers, Orders, Products</a:t>
            </a:r>
          </a:p>
          <a:p>
            <a:r>
              <a:t>- Column names: CustomerID, OrderDate, Total</a:t>
            </a:r>
          </a:p>
          <a:p>
            <a:r>
              <a:t>- Use meaningful names</a:t>
            </a:r>
          </a:p>
          <a:p>
            <a:r>
              <a:t>- Case sensitivity varies by database</a:t>
            </a:r>
          </a:p>
          <a:p>
            <a:endParaRPr/>
          </a:p>
          <a:p>
            <a:r>
              <a:t>Literals (values):</a:t>
            </a:r>
          </a:p>
          <a:p>
            <a:r>
              <a:t>- Strings: 'John Smith', 'Active'</a:t>
            </a:r>
          </a:p>
          <a:p>
            <a:r>
              <a:t>- Numbers: 42, 3.14, -10</a:t>
            </a:r>
          </a:p>
          <a:p>
            <a:r>
              <a:t>- Dates: '2024-01-15'</a:t>
            </a:r>
          </a:p>
          <a:p>
            <a:r>
              <a:t>- NULL: Special value representing "no data"</a:t>
            </a:r>
          </a:p>
          <a:p>
            <a:endParaRPr/>
          </a:p>
          <a:p>
            <a:r>
              <a:t>Operators:</a:t>
            </a:r>
          </a:p>
          <a:p>
            <a:r>
              <a:t>- Comparison: =, !=, &lt;, &gt;, &lt;=, &gt;=</a:t>
            </a:r>
          </a:p>
          <a:p>
            <a:r>
              <a:t>- Logical: AND, OR, NOT</a:t>
            </a:r>
          </a:p>
          <a:p>
            <a:r>
              <a:t>- Arithmetic: +, -, *, /</a:t>
            </a:r>
          </a:p>
          <a:p>
            <a:r>
              <a:t>- Special: BETWEEN, IN, LIKE, IS NULL</a:t>
            </a:r>
          </a:p>
          <a:p>
            <a:endParaRPr/>
          </a:p>
          <a:p>
            <a:r>
              <a:t>Comments:</a:t>
            </a:r>
          </a:p>
          <a:p>
            <a:r>
              <a:t>- Single line: -- This is a comment</a:t>
            </a:r>
          </a:p>
          <a:p>
            <a:r>
              <a:t>- Multi-line: /* This is a</a:t>
            </a:r>
          </a:p>
          <a:p>
            <a:r>
              <a:t>                 multi-line comment */</a:t>
            </a:r>
          </a:p>
          <a:p>
            <a:endParaRPr/>
          </a:p>
          <a:p>
            <a:r>
              <a:t>SQL Best Practices (30 sec):</a:t>
            </a:r>
          </a:p>
          <a:p>
            <a:r>
              <a:t>Style conventions we'll follow:</a:t>
            </a:r>
          </a:p>
          <a:p>
            <a:r>
              <a:t>- KEYWORDS in UPPERCASE</a:t>
            </a:r>
          </a:p>
          <a:p>
            <a:r>
              <a:t>- Table/column names in PascalCase or snake_case</a:t>
            </a:r>
          </a:p>
          <a:p>
            <a:r>
              <a:t>- One clause per line for readability</a:t>
            </a:r>
          </a:p>
          <a:p>
            <a:r>
              <a:t>- Indent for nested queries</a:t>
            </a:r>
          </a:p>
          <a:p>
            <a:r>
              <a:t>- Use meaningful aliases</a:t>
            </a:r>
          </a:p>
          <a:p>
            <a:r>
              <a:t>- Comment complex logic</a:t>
            </a:r>
          </a:p>
          <a:p>
            <a:endParaRPr/>
          </a:p>
          <a:p>
            <a:r>
              <a:t>Example formatted query:</a:t>
            </a:r>
          </a:p>
          <a:p>
            <a:r>
              <a:t>```sql</a:t>
            </a:r>
          </a:p>
          <a:p>
            <a:r>
              <a:t>SELECT </a:t>
            </a:r>
          </a:p>
          <a:p>
            <a:r>
              <a:t>    c.CustomerID,</a:t>
            </a:r>
          </a:p>
          <a:p>
            <a:r>
              <a:t>    c.Name,</a:t>
            </a:r>
          </a:p>
          <a:p>
            <a:r>
              <a:t>    COUNT(o.OrderID) AS TotalOrders</a:t>
            </a:r>
          </a:p>
          <a:p>
            <a:r>
              <a:t>FROM Customers c</a:t>
            </a:r>
          </a:p>
          <a:p>
            <a:r>
              <a:t>LEFT JOIN Orders o ON c.CustomerID = o.CustomerID</a:t>
            </a:r>
          </a:p>
          <a:p>
            <a:r>
              <a:t>WHERE c.Status = 'Active'</a:t>
            </a:r>
          </a:p>
          <a:p>
            <a:r>
              <a:t>GROUP BY c.CustomerID, c.Name</a:t>
            </a:r>
          </a:p>
          <a:p>
            <a:r>
              <a:t>HAVING COUNT(o.OrderID) &gt; 5</a:t>
            </a:r>
          </a:p>
          <a:p>
            <a:r>
              <a:t>ORDER BY TotalOrders DESC;</a:t>
            </a:r>
          </a:p>
          <a:p>
            <a:r>
              <a:t>```</a:t>
            </a:r>
          </a:p>
          <a:p>
            <a:endParaRPr/>
          </a:p>
          <a:p>
            <a:r>
              <a:t>Set-Based Thinking (45 sec):</a:t>
            </a:r>
          </a:p>
          <a:p>
            <a:r>
              <a:t>Critical mindset shift for SQL:</a:t>
            </a:r>
          </a:p>
          <a:p>
            <a:endParaRPr/>
          </a:p>
          <a:p>
            <a:r>
              <a:t>Don't think: "For each customer, get their orders"</a:t>
            </a:r>
          </a:p>
          <a:p>
            <a:r>
              <a:t>Do think: "Get the set of customers with their orders"</a:t>
            </a:r>
          </a:p>
          <a:p>
            <a:endParaRPr/>
          </a:p>
          <a:p>
            <a:r>
              <a:t>SQL operates on entire sets:</a:t>
            </a:r>
          </a:p>
          <a:p>
            <a:r>
              <a:t>- FROM: Defines which sets (tables)</a:t>
            </a:r>
          </a:p>
          <a:p>
            <a:r>
              <a:t>- WHERE: Filters the set</a:t>
            </a:r>
          </a:p>
          <a:p>
            <a:r>
              <a:t>- GROUP BY: Partitions the set</a:t>
            </a:r>
          </a:p>
          <a:p>
            <a:r>
              <a:t>- SELECT: Shapes the output set</a:t>
            </a:r>
          </a:p>
          <a:p>
            <a:endParaRPr/>
          </a:p>
          <a:p>
            <a:r>
              <a:t>One query can process millions of rows:</a:t>
            </a:r>
          </a:p>
          <a:p>
            <a:r>
              <a:t>```sql</a:t>
            </a:r>
          </a:p>
          <a:p>
            <a:r>
              <a:t>SELECT City, COUNT(*) FROM Customers GROUP BY City;</a:t>
            </a:r>
          </a:p>
          <a:p>
            <a:r>
              <a:t>```</a:t>
            </a:r>
          </a:p>
          <a:p>
            <a:r>
              <a:t>This counts customers in each city - all cities at once, not one at a time</a:t>
            </a:r>
          </a:p>
          <a:p>
            <a:endParaRPr/>
          </a:p>
          <a:p>
            <a:r>
              <a:t>Database engine handles optimization:</a:t>
            </a:r>
          </a:p>
          <a:p>
            <a:r>
              <a:t>- Chooses indexes</a:t>
            </a:r>
          </a:p>
          <a:p>
            <a:r>
              <a:t>- Decides join order</a:t>
            </a:r>
          </a:p>
          <a:p>
            <a:r>
              <a:t>- Parallelizes when possible</a:t>
            </a:r>
          </a:p>
          <a:p>
            <a:r>
              <a:t>- Caches results</a:t>
            </a:r>
          </a:p>
          <a:p>
            <a:endParaRPr/>
          </a:p>
          <a:p>
            <a:r>
              <a:t>SQL Execution Model (30 sec):</a:t>
            </a:r>
          </a:p>
          <a:p>
            <a:r>
              <a:t>1. Parse: Check syntax</a:t>
            </a:r>
          </a:p>
          <a:p>
            <a:r>
              <a:t>2. Validate: Check table/column existence, permissions</a:t>
            </a:r>
          </a:p>
          <a:p>
            <a:r>
              <a:t>3. Optimize: Query planner creates execution plan</a:t>
            </a:r>
          </a:p>
          <a:p>
            <a:r>
              <a:t>4. Execute: Run the optimized plan</a:t>
            </a:r>
          </a:p>
          <a:p>
            <a:r>
              <a:t>5. Return: Send results to client</a:t>
            </a:r>
          </a:p>
          <a:p>
            <a:endParaRPr/>
          </a:p>
          <a:p>
            <a:r>
              <a:t>You only write step 1 - database does 2-5!</a:t>
            </a:r>
          </a:p>
          <a:p>
            <a:endParaRPr/>
          </a:p>
          <a:p>
            <a:r>
              <a:t>Common Beginner Mistakes (30 sec):</a:t>
            </a:r>
          </a:p>
          <a:p>
            <a:r>
              <a:t>- Thinking procedurally (loops) instead of sets</a:t>
            </a:r>
          </a:p>
          <a:p>
            <a:r>
              <a:t>- Forgetting WHERE clause (selecting everything)</a:t>
            </a:r>
          </a:p>
          <a:p>
            <a:r>
              <a:t>- Using SELECT * in production (get specific columns)</a:t>
            </a:r>
          </a:p>
          <a:p>
            <a:r>
              <a:t>- Not understanding NULL behavior</a:t>
            </a:r>
          </a:p>
          <a:p>
            <a:r>
              <a:t>- Incorrect JOIN types</a:t>
            </a:r>
          </a:p>
          <a:p>
            <a:r>
              <a:t>- No ORDER BY when order matters</a:t>
            </a:r>
          </a:p>
          <a:p>
            <a:endParaRPr/>
          </a:p>
          <a:p>
            <a:r>
              <a:t>We'll address each as we go!</a:t>
            </a:r>
          </a:p>
          <a:p>
            <a:endParaRPr/>
          </a:p>
          <a:p>
            <a:r>
              <a:t>Activity (30 sec):</a:t>
            </a:r>
          </a:p>
          <a:p>
            <a:r>
              <a:t>"Think of a question you'd ask a database:"</a:t>
            </a:r>
          </a:p>
          <a:p>
            <a:r>
              <a:t>Examples:</a:t>
            </a:r>
          </a:p>
          <a:p>
            <a:r>
              <a:t>- "How many customers do we have?" → SELECT COUNT(*) FROM Customers</a:t>
            </a:r>
          </a:p>
          <a:p>
            <a:r>
              <a:t>- "What's our total revenue?" → SELECT SUM(Total) FROM Orders</a:t>
            </a:r>
          </a:p>
          <a:p>
            <a:r>
              <a:t>- "Which products are out of stock?" → SELECT * FROM Products WHERE StockQty = 0</a:t>
            </a:r>
          </a:p>
          <a:p>
            <a:endParaRPr/>
          </a:p>
          <a:p>
            <a:r>
              <a:t>Point: Natural language question → SQL query</a:t>
            </a:r>
          </a:p>
          <a:p>
            <a:endParaRPr/>
          </a:p>
          <a:p>
            <a:r>
              <a:t>Transition: "Now let's start writing SQL, beginning with DDL to create database structures..."</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DATA DEFINITION LANGUAGE (DDL) (5-6 minutes)</a:t>
            </a:r>
          </a:p>
          <a:p>
            <a:endParaRPr/>
          </a:p>
          <a:p>
            <a:r>
              <a:t>Introduction to DDL (45 sec):</a:t>
            </a:r>
          </a:p>
          <a:p>
            <a:r>
              <a:t>- DDL = Data Definition Language</a:t>
            </a:r>
          </a:p>
          <a:p>
            <a:r>
              <a:t>- Creates and modifies database STRUCTURE (schema)</a:t>
            </a:r>
          </a:p>
          <a:p>
            <a:r>
              <a:t>- Does NOT work with data itself (that's DML)</a:t>
            </a:r>
          </a:p>
          <a:p>
            <a:r>
              <a:t>- Think: Building the containers before adding content</a:t>
            </a:r>
          </a:p>
          <a:p>
            <a:r>
              <a:t>- Used during: Initial setup, migrations, schema changes</a:t>
            </a:r>
          </a:p>
          <a:p>
            <a:endParaRPr/>
          </a:p>
          <a:p>
            <a:r>
              <a:t>Analogy:</a:t>
            </a:r>
          </a:p>
          <a:p>
            <a:r>
              <a:t>- DDL = Building the warehouse (shelves, aisles, sections)</a:t>
            </a:r>
          </a:p>
          <a:p>
            <a:r>
              <a:t>- DML = Putting products on the shelves</a:t>
            </a:r>
          </a:p>
          <a:p>
            <a:r>
              <a:t>- You must build warehouse before stocking it</a:t>
            </a:r>
          </a:p>
          <a:p>
            <a:endParaRPr/>
          </a:p>
          <a:p>
            <a:r>
              <a:t>DDL vs. DML:</a:t>
            </a:r>
          </a:p>
          <a:p>
            <a:r>
              <a:t>- DDL: CREATE TABLE, ALTER TABLE, DROP TABLE</a:t>
            </a:r>
          </a:p>
          <a:p>
            <a:r>
              <a:t>- DML: INSERT, SELECT, UPDATE, DELETE</a:t>
            </a:r>
          </a:p>
          <a:p>
            <a:r>
              <a:t>- DDL changes structure, DML changes data</a:t>
            </a:r>
          </a:p>
          <a:p>
            <a:endParaRPr/>
          </a:p>
          <a:p>
            <a:r>
              <a:t>CREATE TABLE Statement (90 sec):</a:t>
            </a:r>
          </a:p>
          <a:p>
            <a:endParaRPr/>
          </a:p>
          <a:p>
            <a:r>
              <a:t>Basic Syntax:</a:t>
            </a:r>
          </a:p>
          <a:p>
            <a:r>
              <a:t>```sql</a:t>
            </a:r>
          </a:p>
          <a:p>
            <a:r>
              <a:t>CREATE TABLE TableName (</a:t>
            </a:r>
          </a:p>
          <a:p>
            <a:r>
              <a:t>    ColumnName DataType Constraints,</a:t>
            </a:r>
          </a:p>
          <a:p>
            <a:r>
              <a:t>    ColumnName DataType Constraints,</a:t>
            </a:r>
          </a:p>
          <a:p>
            <a:r>
              <a:t>    ...</a:t>
            </a:r>
          </a:p>
          <a:p>
            <a:r>
              <a:t>    TableConstraints</a:t>
            </a:r>
          </a:p>
          <a:p>
            <a:r>
              <a:t>);</a:t>
            </a:r>
          </a:p>
          <a:p>
            <a:r>
              <a:t>```</a:t>
            </a:r>
          </a:p>
          <a:p>
            <a:endParaRPr/>
          </a:p>
          <a:p>
            <a:r>
              <a:t>Real Example:</a:t>
            </a:r>
          </a:p>
          <a:p>
            <a:r>
              <a:t>```sql</a:t>
            </a:r>
          </a:p>
          <a:p>
            <a:r>
              <a:t>CREATE TABLE Customers (</a:t>
            </a:r>
          </a:p>
          <a:p>
            <a:r>
              <a:t>    CustomerID INT PRIMARY KEY,</a:t>
            </a:r>
          </a:p>
          <a:p>
            <a:r>
              <a:t>    FirstName VARCHAR(50) NOT NULL,</a:t>
            </a:r>
          </a:p>
          <a:p>
            <a:r>
              <a:t>    LastName VARCHAR(50) NOT NULL,</a:t>
            </a:r>
          </a:p>
          <a:p>
            <a:r>
              <a:t>    Email VARCHAR(100) UNIQUE,</a:t>
            </a:r>
          </a:p>
          <a:p>
            <a:r>
              <a:t>    DateJoined DATE DEFAULT CURRENT_DATE,</a:t>
            </a:r>
          </a:p>
          <a:p>
            <a:r>
              <a:t>    Status VARCHAR(20) CHECK (Status IN ('Active', 'Inactive'))</a:t>
            </a:r>
          </a:p>
          <a:p>
            <a:r>
              <a:t>);</a:t>
            </a:r>
          </a:p>
          <a:p>
            <a:r>
              <a:t>```</a:t>
            </a:r>
          </a:p>
          <a:p>
            <a:endParaRPr/>
          </a:p>
          <a:p>
            <a:r>
              <a:t>Breaking it down:</a:t>
            </a:r>
          </a:p>
          <a:p>
            <a:endParaRPr/>
          </a:p>
          <a:p>
            <a:r>
              <a:t>Table Name: Customers</a:t>
            </a:r>
          </a:p>
          <a:p>
            <a:r>
              <a:t>- Singular or plural (be consistent)</a:t>
            </a:r>
          </a:p>
          <a:p>
            <a:r>
              <a:t>- No spaces (use CamelCase or snake_case)</a:t>
            </a:r>
          </a:p>
          <a:p>
            <a:r>
              <a:t>- Descriptive and clear</a:t>
            </a:r>
          </a:p>
          <a:p>
            <a:endParaRPr/>
          </a:p>
          <a:p>
            <a:r>
              <a:t>Column Definitions:</a:t>
            </a:r>
          </a:p>
          <a:p>
            <a:r>
              <a:t>Each column needs:</a:t>
            </a:r>
          </a:p>
          <a:p>
            <a:r>
              <a:t>1. Name: CustomerID, FirstName, Email</a:t>
            </a:r>
          </a:p>
          <a:p>
            <a:r>
              <a:t>2. Data Type: INT, VARCHAR(50), DATE</a:t>
            </a:r>
          </a:p>
          <a:p>
            <a:r>
              <a:t>3. Constraints (optional): PRIMARY KEY, NOT NULL, UNIQUE</a:t>
            </a:r>
          </a:p>
          <a:p>
            <a:endParaRPr/>
          </a:p>
          <a:p>
            <a:r>
              <a:t>Common Data Types (90 sec):</a:t>
            </a:r>
          </a:p>
          <a:p>
            <a:endParaRPr/>
          </a:p>
          <a:p>
            <a:r>
              <a:t>Numeric Types:</a:t>
            </a:r>
          </a:p>
          <a:p>
            <a:r>
              <a:t>- INT: Whole numbers (-2B to +2B)</a:t>
            </a:r>
          </a:p>
          <a:p>
            <a:r>
              <a:t>  Example: CustomerID INT, Age INT, Quantity INT</a:t>
            </a:r>
          </a:p>
          <a:p>
            <a:r>
              <a:t>  </a:t>
            </a:r>
          </a:p>
          <a:p>
            <a:r>
              <a:t>- DECIMAL(p,s): Fixed precision decimal</a:t>
            </a:r>
          </a:p>
          <a:p>
            <a:r>
              <a:t>  Example: Price DECIMAL(10,2) means 10 total digits, 2 after decimal</a:t>
            </a:r>
          </a:p>
          <a:p>
            <a:r>
              <a:t>  Use for: Money, measurements requiring exactness</a:t>
            </a:r>
          </a:p>
          <a:p>
            <a:r>
              <a:t>  </a:t>
            </a:r>
          </a:p>
          <a:p>
            <a:r>
              <a:t>- FLOAT/DOUBLE: Approximate decimals</a:t>
            </a:r>
          </a:p>
          <a:p>
            <a:r>
              <a:t>  Use for: Scientific calculations (not money!)</a:t>
            </a:r>
          </a:p>
          <a:p>
            <a:endParaRPr/>
          </a:p>
          <a:p>
            <a:r>
              <a:t>String Types:</a:t>
            </a:r>
          </a:p>
          <a:p>
            <a:r>
              <a:t>- CHAR(n): Fixed-length string</a:t>
            </a:r>
          </a:p>
          <a:p>
            <a:r>
              <a:t>  Example: StateCode CHAR(2) → 'CA', 'NY' (always 2 chars)</a:t>
            </a:r>
          </a:p>
          <a:p>
            <a:r>
              <a:t>  </a:t>
            </a:r>
          </a:p>
          <a:p>
            <a:r>
              <a:t>- VARCHAR(n): Variable-length string</a:t>
            </a:r>
          </a:p>
          <a:p>
            <a:r>
              <a:t>  Example: Name VARCHAR(100) → 'John' uses 4, 'Elizabeth' uses 9</a:t>
            </a:r>
          </a:p>
          <a:p>
            <a:r>
              <a:t>  Most common for text fields</a:t>
            </a:r>
          </a:p>
          <a:p>
            <a:r>
              <a:t>  </a:t>
            </a:r>
          </a:p>
          <a:p>
            <a:r>
              <a:t>- TEXT: Large text blocks</a:t>
            </a:r>
          </a:p>
          <a:p>
            <a:r>
              <a:t>  Use for: Descriptions, comments, articles</a:t>
            </a:r>
          </a:p>
          <a:p>
            <a:endParaRPr/>
          </a:p>
          <a:p>
            <a:r>
              <a:t>Date/Time Types:</a:t>
            </a:r>
          </a:p>
          <a:p>
            <a:r>
              <a:t>- DATE: Date only (2024-01-15)</a:t>
            </a:r>
          </a:p>
          <a:p>
            <a:r>
              <a:t>- TIME: Time only (14:30:00)</a:t>
            </a:r>
          </a:p>
          <a:p>
            <a:r>
              <a:t>- DATETIME / TIMESTAMP: Date and time together</a:t>
            </a:r>
          </a:p>
          <a:p>
            <a:r>
              <a:t>- Use for: CreatedDate, OrderDate, Birthdate</a:t>
            </a:r>
          </a:p>
          <a:p>
            <a:endParaRPr/>
          </a:p>
          <a:p>
            <a:r>
              <a:t>Boolean Type:</a:t>
            </a:r>
          </a:p>
          <a:p>
            <a:r>
              <a:t>- BOOLEAN / BIT: True/False</a:t>
            </a:r>
          </a:p>
          <a:p>
            <a:r>
              <a:t>  Example: IsActive BOOLEAN</a:t>
            </a:r>
          </a:p>
          <a:p>
            <a:r>
              <a:t>  Some databases use TINYINT(1) instead</a:t>
            </a:r>
          </a:p>
          <a:p>
            <a:endParaRPr/>
          </a:p>
          <a:p>
            <a:r>
              <a:t>Column Constraints (90 sec):</a:t>
            </a:r>
          </a:p>
          <a:p>
            <a:endParaRPr/>
          </a:p>
          <a:p>
            <a:r>
              <a:t>PRIMARY KEY:</a:t>
            </a:r>
          </a:p>
          <a:p>
            <a:r>
              <a:t>- Uniquely identifies each row</a:t>
            </a:r>
          </a:p>
          <a:p>
            <a:r>
              <a:t>- Cannot be NULL</a:t>
            </a:r>
          </a:p>
          <a:p>
            <a:r>
              <a:t>- Only one per table</a:t>
            </a:r>
          </a:p>
          <a:p>
            <a:r>
              <a:t>- Often auto-incrementing</a:t>
            </a:r>
          </a:p>
          <a:p>
            <a:endParaRPr/>
          </a:p>
          <a:p>
            <a:r>
              <a:t>Example:</a:t>
            </a:r>
          </a:p>
          <a:p>
            <a:r>
              <a:t>```sql</a:t>
            </a:r>
          </a:p>
          <a:p>
            <a:r>
              <a:t>CustomerID INT PRIMARY KEY AUTO_INCREMENT</a:t>
            </a:r>
          </a:p>
          <a:p>
            <a:r>
              <a:t>```</a:t>
            </a:r>
          </a:p>
          <a:p>
            <a:endParaRPr/>
          </a:p>
          <a:p>
            <a:r>
              <a:t>NOT NULL:</a:t>
            </a:r>
          </a:p>
          <a:p>
            <a:r>
              <a:t>- Column must have a value</a:t>
            </a:r>
          </a:p>
          <a:p>
            <a:r>
              <a:t>- Cannot be left empty</a:t>
            </a:r>
          </a:p>
          <a:p>
            <a:r>
              <a:t>- Use for required fields</a:t>
            </a:r>
          </a:p>
          <a:p>
            <a:endParaRPr/>
          </a:p>
          <a:p>
            <a:r>
              <a:t>Example:</a:t>
            </a:r>
          </a:p>
          <a:p>
            <a:r>
              <a:t>```sql</a:t>
            </a:r>
          </a:p>
          <a:p>
            <a:r>
              <a:t>Email VARCHAR(100) NOT NULL</a:t>
            </a:r>
          </a:p>
          <a:p>
            <a:r>
              <a:t>```</a:t>
            </a:r>
          </a:p>
          <a:p>
            <a:endParaRPr/>
          </a:p>
          <a:p>
            <a:r>
              <a:t>UNIQUE:</a:t>
            </a:r>
          </a:p>
          <a:p>
            <a:r>
              <a:t>- All values must be different</a:t>
            </a:r>
          </a:p>
          <a:p>
            <a:r>
              <a:t>- Can have one NULL</a:t>
            </a:r>
          </a:p>
          <a:p>
            <a:r>
              <a:t>- Use for: Email, Username, SSN</a:t>
            </a:r>
          </a:p>
          <a:p>
            <a:endParaRPr/>
          </a:p>
          <a:p>
            <a:r>
              <a:t>Example:</a:t>
            </a:r>
          </a:p>
          <a:p>
            <a:r>
              <a:t>```sql</a:t>
            </a:r>
          </a:p>
          <a:p>
            <a:r>
              <a:t>Email VARCHAR(100) UNIQUE</a:t>
            </a:r>
          </a:p>
          <a:p>
            <a:r>
              <a:t>```</a:t>
            </a:r>
          </a:p>
          <a:p>
            <a:endParaRPr/>
          </a:p>
          <a:p>
            <a:r>
              <a:t>DEFAULT:</a:t>
            </a:r>
          </a:p>
          <a:p>
            <a:r>
              <a:t>- Provides value if none specified</a:t>
            </a:r>
          </a:p>
          <a:p>
            <a:r>
              <a:t>- Use for: Dates, status fields</a:t>
            </a:r>
          </a:p>
          <a:p>
            <a:endParaRPr/>
          </a:p>
          <a:p>
            <a:r>
              <a:t>Example:</a:t>
            </a:r>
          </a:p>
          <a:p>
            <a:r>
              <a:t>```sql</a:t>
            </a:r>
          </a:p>
          <a:p>
            <a:r>
              <a:t>Status VARCHAR(20) DEFAULT 'Active',</a:t>
            </a:r>
          </a:p>
          <a:p>
            <a:r>
              <a:t>CreatedDate DATETIME DEFAULT CURRENT_TIMESTAMP</a:t>
            </a:r>
          </a:p>
          <a:p>
            <a:r>
              <a:t>```</a:t>
            </a:r>
          </a:p>
          <a:p>
            <a:endParaRPr/>
          </a:p>
          <a:p>
            <a:r>
              <a:t>CHECK:</a:t>
            </a:r>
          </a:p>
          <a:p>
            <a:r>
              <a:t>- Validates data against condition</a:t>
            </a:r>
          </a:p>
          <a:p>
            <a:r>
              <a:t>- Business rule enforcement</a:t>
            </a:r>
          </a:p>
          <a:p>
            <a:endParaRPr/>
          </a:p>
          <a:p>
            <a:r>
              <a:t>Example:</a:t>
            </a:r>
          </a:p>
          <a:p>
            <a:r>
              <a:t>```sql</a:t>
            </a:r>
          </a:p>
          <a:p>
            <a:r>
              <a:t>Age INT CHECK (Age &gt;= 18),</a:t>
            </a:r>
          </a:p>
          <a:p>
            <a:r>
              <a:t>Status VARCHAR(20) CHECK (Status IN ('Active', 'Inactive', 'Pending'))</a:t>
            </a:r>
          </a:p>
          <a:p>
            <a:r>
              <a:t>```</a:t>
            </a:r>
          </a:p>
          <a:p>
            <a:endParaRPr/>
          </a:p>
          <a:p>
            <a:r>
              <a:t>FOREIGN KEY:</a:t>
            </a:r>
          </a:p>
          <a:p>
            <a:r>
              <a:t>- Links to another table</a:t>
            </a:r>
          </a:p>
          <a:p>
            <a:r>
              <a:t>- Enforces referential integrity</a:t>
            </a:r>
          </a:p>
          <a:p>
            <a:endParaRPr/>
          </a:p>
          <a:p>
            <a:r>
              <a:t>Example:</a:t>
            </a:r>
          </a:p>
          <a:p>
            <a:r>
              <a:t>```sql</a:t>
            </a:r>
          </a:p>
          <a:p>
            <a:r>
              <a:t>CREATE TABLE Orders (</a:t>
            </a:r>
          </a:p>
          <a:p>
            <a:r>
              <a:t>    OrderID INT PRIMARY KEY,</a:t>
            </a:r>
          </a:p>
          <a:p>
            <a:r>
              <a:t>    CustomerID INT,</a:t>
            </a:r>
          </a:p>
          <a:p>
            <a:r>
              <a:t>    FOREIGN KEY (CustomerID) REFERENCES Customers(CustomerID)</a:t>
            </a:r>
          </a:p>
          <a:p>
            <a:r>
              <a:t>);</a:t>
            </a:r>
          </a:p>
          <a:p>
            <a:r>
              <a:t>```</a:t>
            </a:r>
          </a:p>
          <a:p>
            <a:endParaRPr/>
          </a:p>
          <a:p>
            <a:r>
              <a:t>Complete Table Example (60 sec):</a:t>
            </a:r>
          </a:p>
          <a:p>
            <a:r>
              <a:t>```sql</a:t>
            </a:r>
          </a:p>
          <a:p>
            <a:r>
              <a:t>CREATE TABLE Orders (</a:t>
            </a:r>
          </a:p>
          <a:p>
            <a:r>
              <a:t>    OrderID INT PRIMARY KEY AUTO_INCREMENT,</a:t>
            </a:r>
          </a:p>
          <a:p>
            <a:r>
              <a:t>    CustomerID INT NOT NULL,</a:t>
            </a:r>
          </a:p>
          <a:p>
            <a:r>
              <a:t>    OrderDate DATETIME DEFAULT CURRENT_TIMESTAMP,</a:t>
            </a:r>
          </a:p>
          <a:p>
            <a:r>
              <a:t>    ShipDate DATETIME,</a:t>
            </a:r>
          </a:p>
          <a:p>
            <a:r>
              <a:t>    Status VARCHAR(20) DEFAULT 'Pending' </a:t>
            </a:r>
          </a:p>
          <a:p>
            <a:r>
              <a:t>        CHECK (Status IN ('Pending', 'Shipped', 'Delivered', 'Cancelled')),</a:t>
            </a:r>
          </a:p>
          <a:p>
            <a:r>
              <a:t>    Total DECIMAL(10,2) CHECK (Total &gt;= 0),</a:t>
            </a:r>
          </a:p>
          <a:p>
            <a:r>
              <a:t>    FOREIGN KEY (CustomerID) REFERENCES Customers(CustomerID)</a:t>
            </a:r>
          </a:p>
          <a:p>
            <a:r>
              <a:t>);</a:t>
            </a:r>
          </a:p>
          <a:p>
            <a:r>
              <a:t>```</a:t>
            </a:r>
          </a:p>
          <a:p>
            <a:endParaRPr/>
          </a:p>
          <a:p>
            <a:r>
              <a:t>What this creates:</a:t>
            </a:r>
          </a:p>
          <a:p>
            <a:r>
              <a:t>- Table named Orders</a:t>
            </a:r>
          </a:p>
          <a:p>
            <a:r>
              <a:t>- Primary key: OrderID (auto-increments)</a:t>
            </a:r>
          </a:p>
          <a:p>
            <a:r>
              <a:t>- Required customer reference (NOT NULL + FOREIGN KEY)</a:t>
            </a:r>
          </a:p>
          <a:p>
            <a:r>
              <a:t>- Auto-timestamps order creation</a:t>
            </a:r>
          </a:p>
          <a:p>
            <a:r>
              <a:t>- Optional ship date</a:t>
            </a:r>
          </a:p>
          <a:p>
            <a:r>
              <a:t>- Status limited to valid values with default</a:t>
            </a:r>
          </a:p>
          <a:p>
            <a:r>
              <a:t>- Total must be non-negative</a:t>
            </a:r>
          </a:p>
          <a:p>
            <a:r>
              <a:t>- Referential integrity to Customers</a:t>
            </a:r>
          </a:p>
          <a:p>
            <a:endParaRPr/>
          </a:p>
          <a:p>
            <a:r>
              <a:t>ALTER TABLE Statement (60 sec):</a:t>
            </a:r>
          </a:p>
          <a:p>
            <a:endParaRPr/>
          </a:p>
          <a:p>
            <a:r>
              <a:t>Purpose: Modify existing table structure</a:t>
            </a:r>
          </a:p>
          <a:p>
            <a:endParaRPr/>
          </a:p>
          <a:p>
            <a:r>
              <a:t>Add Column:</a:t>
            </a:r>
          </a:p>
          <a:p>
            <a:r>
              <a:t>```sql</a:t>
            </a:r>
          </a:p>
          <a:p>
            <a:r>
              <a:t>ALTER TABLE Customers</a:t>
            </a:r>
          </a:p>
          <a:p>
            <a:r>
              <a:t>ADD Phone VARCHAR(15);</a:t>
            </a:r>
          </a:p>
          <a:p>
            <a:r>
              <a:t>```</a:t>
            </a:r>
          </a:p>
          <a:p>
            <a:endParaRPr/>
          </a:p>
          <a:p>
            <a:r>
              <a:t>Modify Column:</a:t>
            </a:r>
          </a:p>
          <a:p>
            <a:r>
              <a:t>```sql</a:t>
            </a:r>
          </a:p>
          <a:p>
            <a:r>
              <a:t>ALTER TABLE Customers</a:t>
            </a:r>
          </a:p>
          <a:p>
            <a:r>
              <a:t>MODIFY Email VARCHAR(150);  -- Increase size</a:t>
            </a:r>
          </a:p>
          <a:p>
            <a:r>
              <a:t>```</a:t>
            </a:r>
          </a:p>
          <a:p>
            <a:endParaRPr/>
          </a:p>
          <a:p>
            <a:r>
              <a:t>Drop Column:</a:t>
            </a:r>
          </a:p>
          <a:p>
            <a:r>
              <a:t>```sql</a:t>
            </a:r>
          </a:p>
          <a:p>
            <a:r>
              <a:t>ALTER TABLE Customers</a:t>
            </a:r>
          </a:p>
          <a:p>
            <a:r>
              <a:t>DROP COLUMN Phone;</a:t>
            </a:r>
          </a:p>
          <a:p>
            <a:r>
              <a:t>```</a:t>
            </a:r>
          </a:p>
          <a:p>
            <a:endParaRPr/>
          </a:p>
          <a:p>
            <a:r>
              <a:t>Add Constraint:</a:t>
            </a:r>
          </a:p>
          <a:p>
            <a:r>
              <a:t>```sql</a:t>
            </a:r>
          </a:p>
          <a:p>
            <a:r>
              <a:t>ALTER TABLE Customers</a:t>
            </a:r>
          </a:p>
          <a:p>
            <a:r>
              <a:t>ADD CONSTRAINT chk_email CHECK (Email LIKE '%@%');</a:t>
            </a:r>
          </a:p>
          <a:p>
            <a:r>
              <a:t>```</a:t>
            </a:r>
          </a:p>
          <a:p>
            <a:endParaRPr/>
          </a:p>
          <a:p>
            <a:r>
              <a:t>Real-world use:</a:t>
            </a:r>
          </a:p>
          <a:p>
            <a:r>
              <a:t>- Adding new features (new column for loyalty points)</a:t>
            </a:r>
          </a:p>
          <a:p>
            <a:r>
              <a:t>- Changing requirements (email length increased)</a:t>
            </a:r>
          </a:p>
          <a:p>
            <a:r>
              <a:t>- Performance optimization (adding indexes)</a:t>
            </a:r>
          </a:p>
          <a:p>
            <a:r>
              <a:t>- Data model evolution</a:t>
            </a:r>
          </a:p>
          <a:p>
            <a:endParaRPr/>
          </a:p>
          <a:p>
            <a:r>
              <a:t>Caution: ALTER on production databases</a:t>
            </a:r>
          </a:p>
          <a:p>
            <a:r>
              <a:t>- Can lock table (downtime)</a:t>
            </a:r>
          </a:p>
          <a:p>
            <a:r>
              <a:t>- May require data migration</a:t>
            </a:r>
          </a:p>
          <a:p>
            <a:r>
              <a:t>- Test in development first</a:t>
            </a:r>
          </a:p>
          <a:p>
            <a:r>
              <a:t>- Consider impact on applications</a:t>
            </a:r>
          </a:p>
          <a:p>
            <a:endParaRPr/>
          </a:p>
          <a:p>
            <a:r>
              <a:t>DROP TABLE Statement (45 sec):</a:t>
            </a:r>
          </a:p>
          <a:p>
            <a:endParaRPr/>
          </a:p>
          <a:p>
            <a:r>
              <a:t>Purpose: Delete table and ALL its data</a:t>
            </a:r>
          </a:p>
          <a:p>
            <a:endParaRPr/>
          </a:p>
          <a:p>
            <a:r>
              <a:t>Syntax:</a:t>
            </a:r>
          </a:p>
          <a:p>
            <a:r>
              <a:t>```sql</a:t>
            </a:r>
          </a:p>
          <a:p>
            <a:r>
              <a:t>DROP TABLE TableName;</a:t>
            </a:r>
          </a:p>
          <a:p>
            <a:r>
              <a:t>```</a:t>
            </a:r>
          </a:p>
          <a:p>
            <a:endParaRPr/>
          </a:p>
          <a:p>
            <a:r>
              <a:t>Example:</a:t>
            </a:r>
          </a:p>
          <a:p>
            <a:r>
              <a:t>```sql</a:t>
            </a:r>
          </a:p>
          <a:p>
            <a:r>
              <a:t>DROP TABLE OldCustomers;</a:t>
            </a:r>
          </a:p>
          <a:p>
            <a:r>
              <a:t>```</a:t>
            </a:r>
          </a:p>
          <a:p>
            <a:endParaRPr/>
          </a:p>
          <a:p>
            <a:r>
              <a:t>⚠️ EXTREME CAUTION:</a:t>
            </a:r>
          </a:p>
          <a:p>
            <a:r>
              <a:t>- Permanently deletes table and data</a:t>
            </a:r>
          </a:p>
          <a:p>
            <a:r>
              <a:t>- Cannot undo (unless backups)</a:t>
            </a:r>
          </a:p>
          <a:p>
            <a:r>
              <a:t>- Check dependencies first (foreign keys)</a:t>
            </a:r>
          </a:p>
          <a:p>
            <a:r>
              <a:t>- Verify table name carefully</a:t>
            </a:r>
          </a:p>
          <a:p>
            <a:endParaRPr/>
          </a:p>
          <a:p>
            <a:r>
              <a:t>Before DROP:</a:t>
            </a:r>
          </a:p>
          <a:p>
            <a:r>
              <a:t>```sql</a:t>
            </a:r>
          </a:p>
          <a:p>
            <a:r>
              <a:t>-- 1. Check what's in table</a:t>
            </a:r>
          </a:p>
          <a:p>
            <a:r>
              <a:t>SELECT * FROM OldCustomers LIMIT 10;</a:t>
            </a:r>
          </a:p>
          <a:p>
            <a:endParaRPr/>
          </a:p>
          <a:p>
            <a:r>
              <a:t>-- 2. Check row count</a:t>
            </a:r>
          </a:p>
          <a:p>
            <a:r>
              <a:t>SELECT COUNT(*) FROM OldCustomers;</a:t>
            </a:r>
          </a:p>
          <a:p>
            <a:endParaRPr/>
          </a:p>
          <a:p>
            <a:r>
              <a:t>-- 3. Maybe backup first</a:t>
            </a:r>
          </a:p>
          <a:p>
            <a:r>
              <a:t>CREATE TABLE OldCustomers_Backup AS SELECT * FROM OldCustomers;</a:t>
            </a:r>
          </a:p>
          <a:p>
            <a:endParaRPr/>
          </a:p>
          <a:p>
            <a:r>
              <a:t>-- 4. Then drop</a:t>
            </a:r>
          </a:p>
          <a:p>
            <a:r>
              <a:t>DROP TABLE OldCustomers;</a:t>
            </a:r>
          </a:p>
          <a:p>
            <a:r>
              <a:t>```</a:t>
            </a:r>
          </a:p>
          <a:p>
            <a:endParaRPr/>
          </a:p>
          <a:p>
            <a:r>
              <a:t>TRUNCATE vs. DROP (30 sec):</a:t>
            </a:r>
          </a:p>
          <a:p>
            <a:endParaRPr/>
          </a:p>
          <a:p>
            <a:r>
              <a:t>TRUNCATE:</a:t>
            </a:r>
          </a:p>
          <a:p>
            <a:r>
              <a:t>- Removes all data</a:t>
            </a:r>
          </a:p>
          <a:p>
            <a:r>
              <a:t>- Keeps table structure</a:t>
            </a:r>
          </a:p>
          <a:p>
            <a:r>
              <a:t>- Faster than DELETE</a:t>
            </a:r>
          </a:p>
          <a:p>
            <a:r>
              <a:t>- Cannot undo</a:t>
            </a:r>
          </a:p>
          <a:p>
            <a:endParaRPr/>
          </a:p>
          <a:p>
            <a:r>
              <a:t>```sql</a:t>
            </a:r>
          </a:p>
          <a:p>
            <a:r>
              <a:t>TRUNCATE TABLE TestData;</a:t>
            </a:r>
          </a:p>
          <a:p>
            <a:r>
              <a:t>-- Table exists but empty</a:t>
            </a:r>
          </a:p>
          <a:p>
            <a:r>
              <a:t>```</a:t>
            </a:r>
          </a:p>
          <a:p>
            <a:endParaRPr/>
          </a:p>
          <a:p>
            <a:r>
              <a:t>DROP:</a:t>
            </a:r>
          </a:p>
          <a:p>
            <a:r>
              <a:t>- Removes table completely</a:t>
            </a:r>
          </a:p>
          <a:p>
            <a:r>
              <a:t>- Structure and data gone</a:t>
            </a:r>
          </a:p>
          <a:p>
            <a:r>
              <a:t>- Cannot undo</a:t>
            </a:r>
          </a:p>
          <a:p>
            <a:endParaRPr/>
          </a:p>
          <a:p>
            <a:r>
              <a:t>```sql</a:t>
            </a:r>
          </a:p>
          <a:p>
            <a:r>
              <a:t>DROP TABLE TestData;</a:t>
            </a:r>
          </a:p>
          <a:p>
            <a:r>
              <a:t>-- Table no longer exists</a:t>
            </a:r>
          </a:p>
          <a:p>
            <a:r>
              <a:t>```</a:t>
            </a:r>
          </a:p>
          <a:p>
            <a:endParaRPr/>
          </a:p>
          <a:p>
            <a:r>
              <a:t>When to use which:</a:t>
            </a:r>
          </a:p>
          <a:p>
            <a:r>
              <a:t>- TRUNCATE: Clear out old test data, keep table for reuse</a:t>
            </a:r>
          </a:p>
          <a:p>
            <a:r>
              <a:t>- DROP: Remove table completely, no longer needed</a:t>
            </a:r>
          </a:p>
          <a:p>
            <a:endParaRPr/>
          </a:p>
          <a:p>
            <a:r>
              <a:t>Data Types Best Practices (45 sec):</a:t>
            </a:r>
          </a:p>
          <a:p>
            <a:endParaRPr/>
          </a:p>
          <a:p>
            <a:r>
              <a:t>Choose appropriate size:</a:t>
            </a:r>
          </a:p>
          <a:p>
            <a:r>
              <a:t>- Don't: Name VARCHAR(1000) (wastes space)</a:t>
            </a:r>
          </a:p>
          <a:p>
            <a:r>
              <a:t>- Do: Name VARCHAR(100) (reasonable max)</a:t>
            </a:r>
          </a:p>
          <a:p>
            <a:endParaRPr/>
          </a:p>
          <a:p>
            <a:r>
              <a:t>Use specific types:</a:t>
            </a:r>
          </a:p>
          <a:p>
            <a:r>
              <a:t>- Don't: Store dates as VARCHAR ('01/15/2024')</a:t>
            </a:r>
          </a:p>
          <a:p>
            <a:r>
              <a:t>- Do: Use DATE or DATETIME</a:t>
            </a:r>
          </a:p>
          <a:p>
            <a:r>
              <a:t>- Why: Proper types enable date functions, validation, sorting</a:t>
            </a:r>
          </a:p>
          <a:p>
            <a:endParaRPr/>
          </a:p>
          <a:p>
            <a:r>
              <a:t>Money fields:</a:t>
            </a:r>
          </a:p>
          <a:p>
            <a:r>
              <a:t>- Don't: Price FLOAT (rounding errors)</a:t>
            </a:r>
          </a:p>
          <a:p>
            <a:r>
              <a:t>- Do: Price DECIMAL(10,2) (exact precision)</a:t>
            </a:r>
          </a:p>
          <a:p>
            <a:endParaRPr/>
          </a:p>
          <a:p>
            <a:r>
              <a:t>Boolean fields:</a:t>
            </a:r>
          </a:p>
          <a:p>
            <a:r>
              <a:t>- Don't: Active VARCHAR(3) storing 'yes'/'no'</a:t>
            </a:r>
          </a:p>
          <a:p>
            <a:r>
              <a:t>- Do: Active BOOLEAN or IsActive BIT</a:t>
            </a:r>
          </a:p>
          <a:p>
            <a:endParaRPr/>
          </a:p>
          <a:p>
            <a:r>
              <a:t>Phone numbers:</a:t>
            </a:r>
          </a:p>
          <a:p>
            <a:r>
              <a:t>- Store as VARCHAR, not INT</a:t>
            </a:r>
          </a:p>
          <a:p>
            <a:r>
              <a:t>- Why: Leading zeros (001-234-5678), international (+44...)</a:t>
            </a:r>
          </a:p>
          <a:p>
            <a:endParaRPr/>
          </a:p>
          <a:p>
            <a:r>
              <a:t>Real-World DDL Scenario (45 sec):</a:t>
            </a:r>
          </a:p>
          <a:p>
            <a:endParaRPr/>
          </a:p>
          <a:p>
            <a:r>
              <a:t>Task: Create database for online bookstore</a:t>
            </a:r>
          </a:p>
          <a:p>
            <a:endParaRPr/>
          </a:p>
          <a:p>
            <a:r>
              <a:t>```sql</a:t>
            </a:r>
          </a:p>
          <a:p>
            <a:r>
              <a:t>CREATE TABLE Authors (</a:t>
            </a:r>
          </a:p>
          <a:p>
            <a:r>
              <a:t>    AuthorID INT PRIMARY KEY AUTO_INCREMENT,</a:t>
            </a:r>
          </a:p>
          <a:p>
            <a:r>
              <a:t>    FirstName VARCHAR(50) NOT NULL,</a:t>
            </a:r>
          </a:p>
          <a:p>
            <a:r>
              <a:t>    LastName VARCHAR(50) NOT NULL,</a:t>
            </a:r>
          </a:p>
          <a:p>
            <a:r>
              <a:t>    Biography TEXT,</a:t>
            </a:r>
          </a:p>
          <a:p>
            <a:r>
              <a:t>    BirthDate DATE</a:t>
            </a:r>
          </a:p>
          <a:p>
            <a:r>
              <a:t>);</a:t>
            </a:r>
          </a:p>
          <a:p>
            <a:endParaRPr/>
          </a:p>
          <a:p>
            <a:r>
              <a:t>CREATE TABLE Books (</a:t>
            </a:r>
          </a:p>
          <a:p>
            <a:r>
              <a:t>    ISBN VARCHAR(13) PRIMARY KEY,</a:t>
            </a:r>
          </a:p>
          <a:p>
            <a:r>
              <a:t>    Title VARCHAR(200) NOT NULL,</a:t>
            </a:r>
          </a:p>
          <a:p>
            <a:r>
              <a:t>    AuthorID INT NOT NULL,</a:t>
            </a:r>
          </a:p>
          <a:p>
            <a:r>
              <a:t>    PublicationYear INT CHECK (PublicationYear &gt;= 1450),</a:t>
            </a:r>
          </a:p>
          <a:p>
            <a:r>
              <a:t>    Price DECIMAL(8,2) CHECK (Price &gt;= 0),</a:t>
            </a:r>
          </a:p>
          <a:p>
            <a:r>
              <a:t>    StockQuantity INT DEFAULT 0 CHECK (StockQuantity &gt;= 0),</a:t>
            </a:r>
          </a:p>
          <a:p>
            <a:r>
              <a:t>    FOREIGN KEY (AuthorID) REFERENCES Authors(AuthorID)</a:t>
            </a:r>
          </a:p>
          <a:p>
            <a:r>
              <a:t>);</a:t>
            </a:r>
          </a:p>
          <a:p>
            <a:endParaRPr/>
          </a:p>
          <a:p>
            <a:r>
              <a:t>CREATE TABLE Customers (</a:t>
            </a:r>
          </a:p>
          <a:p>
            <a:r>
              <a:t>    CustomerID INT PRIMARY KEY AUTO_INCREMENT,</a:t>
            </a:r>
          </a:p>
          <a:p>
            <a:r>
              <a:t>    Email VARCHAR(100) UNIQUE NOT NULL,</a:t>
            </a:r>
          </a:p>
          <a:p>
            <a:r>
              <a:t>    FirstName VARCHAR(50) NOT NULL,</a:t>
            </a:r>
          </a:p>
          <a:p>
            <a:r>
              <a:t>    LastName VARCHAR(50) NOT NULL,</a:t>
            </a:r>
          </a:p>
          <a:p>
            <a:r>
              <a:t>    JoinDate DATETIME DEFAULT CURRENT_TIMESTAMP</a:t>
            </a:r>
          </a:p>
          <a:p>
            <a:r>
              <a:t>);</a:t>
            </a:r>
          </a:p>
          <a:p>
            <a:endParaRPr/>
          </a:p>
          <a:p>
            <a:r>
              <a:t>CREATE TABLE Orders (</a:t>
            </a:r>
          </a:p>
          <a:p>
            <a:r>
              <a:t>    OrderID INT PRIMARY KEY AUTO_INCREMENT,</a:t>
            </a:r>
          </a:p>
          <a:p>
            <a:r>
              <a:t>    CustomerID INT NOT NULL,</a:t>
            </a:r>
          </a:p>
          <a:p>
            <a:r>
              <a:t>    OrderDate DATETIME DEFAULT CURRENT_TIMESTAMP,</a:t>
            </a:r>
          </a:p>
          <a:p>
            <a:r>
              <a:t>    Total DECIMAL(10,2) CHECK (Total &gt;= 0),</a:t>
            </a:r>
          </a:p>
          <a:p>
            <a:r>
              <a:t>    FOREIGN KEY (CustomerID) REFERENCES Customers(CustomerID)</a:t>
            </a:r>
          </a:p>
          <a:p>
            <a:r>
              <a:t>);</a:t>
            </a:r>
          </a:p>
          <a:p>
            <a:endParaRPr/>
          </a:p>
          <a:p>
            <a:r>
              <a:t>CREATE TABLE OrderItems (</a:t>
            </a:r>
          </a:p>
          <a:p>
            <a:r>
              <a:t>    OrderID INT,</a:t>
            </a:r>
          </a:p>
          <a:p>
            <a:r>
              <a:t>    ISBN VARCHAR(13),</a:t>
            </a:r>
          </a:p>
          <a:p>
            <a:r>
              <a:t>    Quantity INT CHECK (Quantity &gt; 0),</a:t>
            </a:r>
          </a:p>
          <a:p>
            <a:r>
              <a:t>    PriceAtPurchase DECIMAL(8,2) CHECK (PriceAtPurchase &gt;= 0),</a:t>
            </a:r>
          </a:p>
          <a:p>
            <a:r>
              <a:t>    PRIMARY KEY (OrderID, ISBN),</a:t>
            </a:r>
          </a:p>
          <a:p>
            <a:r>
              <a:t>    FOREIGN KEY (OrderID) REFERENCES Orders(OrderID),</a:t>
            </a:r>
          </a:p>
          <a:p>
            <a:r>
              <a:t>    FOREIGN KEY (ISBN) REFERENCES Books(ISBN)</a:t>
            </a:r>
          </a:p>
          <a:p>
            <a:r>
              <a:t>);</a:t>
            </a:r>
          </a:p>
          <a:p>
            <a:r>
              <a:t>```</a:t>
            </a:r>
          </a:p>
          <a:p>
            <a:endParaRPr/>
          </a:p>
          <a:p>
            <a:r>
              <a:t>Note design decisions:</a:t>
            </a:r>
          </a:p>
          <a:p>
            <a:r>
              <a:t>- ISBN as primary key (naturally unique)</a:t>
            </a:r>
          </a:p>
          <a:p>
            <a:r>
              <a:t>- Store price at purchase time (historical accuracy)</a:t>
            </a:r>
          </a:p>
          <a:p>
            <a:r>
              <a:t>- Composite primary key for OrderItems</a:t>
            </a:r>
          </a:p>
          <a:p>
            <a:r>
              <a:t>- All foreign keys defined</a:t>
            </a:r>
          </a:p>
          <a:p>
            <a:r>
              <a:t>- CHECK constraints for business rules</a:t>
            </a:r>
          </a:p>
          <a:p>
            <a:r>
              <a:t>- Appropriate data types throughout</a:t>
            </a:r>
          </a:p>
          <a:p>
            <a:endParaRPr/>
          </a:p>
          <a:p>
            <a:r>
              <a:t>Common DDL Mistakes (30 sec):</a:t>
            </a:r>
          </a:p>
          <a:p>
            <a:r>
              <a:t>- Missing primary keys</a:t>
            </a:r>
          </a:p>
          <a:p>
            <a:r>
              <a:t>- Wrong data types (VARCHAR for numbers)</a:t>
            </a:r>
          </a:p>
          <a:p>
            <a:r>
              <a:t>- No foreign keys (lose referential integrity)</a:t>
            </a:r>
          </a:p>
          <a:p>
            <a:r>
              <a:t>- Columns too small (Name VARCHAR(10))</a:t>
            </a:r>
          </a:p>
          <a:p>
            <a:r>
              <a:t>- Missing NOT NULL on required fields</a:t>
            </a:r>
          </a:p>
          <a:p>
            <a:r>
              <a:t>- No constraints (database allows garbage data)</a:t>
            </a:r>
          </a:p>
          <a:p>
            <a:endParaRPr/>
          </a:p>
          <a:p>
            <a:r>
              <a:t>Activity (30 sec):</a:t>
            </a:r>
          </a:p>
          <a:p>
            <a:r>
              <a:t>"Design a Students table for university database"</a:t>
            </a:r>
          </a:p>
          <a:p>
            <a:endParaRPr/>
          </a:p>
          <a:p>
            <a:r>
              <a:t>Expected columns:</a:t>
            </a:r>
          </a:p>
          <a:p>
            <a:r>
              <a:t>- StudentID (PK, INT, AUTO_INCREMENT)</a:t>
            </a:r>
          </a:p>
          <a:p>
            <a:r>
              <a:t>- FirstName (VARCHAR(50), NOT NULL)</a:t>
            </a:r>
          </a:p>
          <a:p>
            <a:r>
              <a:t>- LastName (VARCHAR(50), NOT NULL)</a:t>
            </a:r>
          </a:p>
          <a:p>
            <a:r>
              <a:t>- Email (VARCHAR(100), UNIQUE, NOT NULL)</a:t>
            </a:r>
          </a:p>
          <a:p>
            <a:r>
              <a:t>- Major (VARCHAR(50))</a:t>
            </a:r>
          </a:p>
          <a:p>
            <a:r>
              <a:t>- GPA (DECIMAL(3,2), CHECK between 0 and 4.0)</a:t>
            </a:r>
          </a:p>
          <a:p>
            <a:r>
              <a:t>- EnrollmentDate (DATE, DEFAULT CURRENT_DATE)</a:t>
            </a:r>
          </a:p>
          <a:p>
            <a:endParaRPr/>
          </a:p>
          <a:p>
            <a:r>
              <a:t>Transition: "Now that we can create structures, let's add data with INSERT statements..."</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DATA MANIPULATION - INSERT (4-5 minutes)</a:t>
            </a:r>
          </a:p>
          <a:p>
            <a:endParaRPr/>
          </a:p>
          <a:p>
            <a:r>
              <a:t>Introduction to INSERT (45 sec):</a:t>
            </a:r>
          </a:p>
          <a:p>
            <a:r>
              <a:t>- INSERT adds new rows to tables</a:t>
            </a:r>
          </a:p>
          <a:p>
            <a:r>
              <a:t>- Part of DML (Data Manipulation Language)</a:t>
            </a:r>
          </a:p>
          <a:p>
            <a:r>
              <a:t>- How data enters database from applications</a:t>
            </a:r>
          </a:p>
          <a:p>
            <a:r>
              <a:t>- Every new customer, order, product starts with INSERT</a:t>
            </a:r>
          </a:p>
          <a:p>
            <a:endParaRPr/>
          </a:p>
          <a:p>
            <a:r>
              <a:t>Real-world examples:</a:t>
            </a:r>
          </a:p>
          <a:p>
            <a:r>
              <a:t>- User registration → INSERT into Users</a:t>
            </a:r>
          </a:p>
          <a:p>
            <a:r>
              <a:t>- Place order → INSERT into Orders</a:t>
            </a:r>
          </a:p>
          <a:p>
            <a:r>
              <a:t>- Post comment → INSERT into Comments</a:t>
            </a:r>
          </a:p>
          <a:p>
            <a:r>
              <a:t>- Add product → INSERT into Products</a:t>
            </a:r>
          </a:p>
          <a:p>
            <a:endParaRPr/>
          </a:p>
          <a:p>
            <a:r>
              <a:t>INSERT Syntax (30 sec):</a:t>
            </a:r>
          </a:p>
          <a:p>
            <a:endParaRPr/>
          </a:p>
          <a:p>
            <a:r>
              <a:t>Basic structure:</a:t>
            </a:r>
          </a:p>
          <a:p>
            <a:r>
              <a:t>```sql</a:t>
            </a:r>
          </a:p>
          <a:p>
            <a:r>
              <a:t>INSERT INTO TableName (Column1, Column2, ...)</a:t>
            </a:r>
          </a:p>
          <a:p>
            <a:r>
              <a:t>VALUES (Value1, Value2, ...);</a:t>
            </a:r>
          </a:p>
          <a:p>
            <a:r>
              <a:t>```</a:t>
            </a:r>
          </a:p>
          <a:p>
            <a:endParaRPr/>
          </a:p>
          <a:p>
            <a:r>
              <a:t>Components:</a:t>
            </a:r>
          </a:p>
          <a:p>
            <a:r>
              <a:t>- INSERT INTO: Keyword phrase</a:t>
            </a:r>
          </a:p>
          <a:p>
            <a:r>
              <a:t>- TableName: Which table to insert into</a:t>
            </a:r>
          </a:p>
          <a:p>
            <a:r>
              <a:t>- (Column list): Which columns (optional but recommended)</a:t>
            </a:r>
          </a:p>
          <a:p>
            <a:r>
              <a:t>- VALUES: Keyword</a:t>
            </a:r>
          </a:p>
          <a:p>
            <a:r>
              <a:t>- (Value list): Actual data to insert</a:t>
            </a:r>
          </a:p>
          <a:p>
            <a:endParaRPr/>
          </a:p>
          <a:p>
            <a:r>
              <a:t>Single Row INSERT (90 sec):</a:t>
            </a:r>
          </a:p>
          <a:p>
            <a:endParaRPr/>
          </a:p>
          <a:p>
            <a:r>
              <a:t>Specify all columns:</a:t>
            </a:r>
          </a:p>
          <a:p>
            <a:r>
              <a:t>```sql</a:t>
            </a:r>
          </a:p>
          <a:p>
            <a:r>
              <a:t>INSERT INTO Customers (CustomerID, FirstName, LastName, Email, Status)</a:t>
            </a:r>
          </a:p>
          <a:p>
            <a:r>
              <a:t>VALUES (1, 'John', 'Smith', 'john@email.com', 'Active');</a:t>
            </a:r>
          </a:p>
          <a:p>
            <a:r>
              <a:t>```</a:t>
            </a:r>
          </a:p>
          <a:p>
            <a:endParaRPr/>
          </a:p>
          <a:p>
            <a:r>
              <a:t>Best practice: Always specify columns</a:t>
            </a:r>
          </a:p>
          <a:p>
            <a:r>
              <a:t>- Clear what data goes where</a:t>
            </a:r>
          </a:p>
          <a:p>
            <a:r>
              <a:t>- Order doesn't matter if columns specified</a:t>
            </a:r>
          </a:p>
          <a:p>
            <a:r>
              <a:t>- Resilient to table changes</a:t>
            </a:r>
          </a:p>
          <a:p>
            <a:r>
              <a:t>- Self-documenting code</a:t>
            </a:r>
          </a:p>
          <a:p>
            <a:endParaRPr/>
          </a:p>
          <a:p>
            <a:r>
              <a:t>Without column list (not recommended):</a:t>
            </a:r>
          </a:p>
          <a:p>
            <a:r>
              <a:t>```sql</a:t>
            </a:r>
          </a:p>
          <a:p>
            <a:r>
              <a:t>INSERT INTO Customers</a:t>
            </a:r>
          </a:p>
          <a:p>
            <a:r>
              <a:t>VALUES (1, 'John', 'Smith', 'john@email.com', 'Active');</a:t>
            </a:r>
          </a:p>
          <a:p>
            <a:r>
              <a:t>```</a:t>
            </a:r>
          </a:p>
          <a:p>
            <a:endParaRPr/>
          </a:p>
          <a:p>
            <a:r>
              <a:t>Problems:</a:t>
            </a:r>
          </a:p>
          <a:p>
            <a:r>
              <a:t>- Must match exact column order in table</a:t>
            </a:r>
          </a:p>
          <a:p>
            <a:r>
              <a:t>- Breaks if table structure changes</a:t>
            </a:r>
          </a:p>
          <a:p>
            <a:r>
              <a:t>- Unclear which value goes where</a:t>
            </a:r>
          </a:p>
          <a:p>
            <a:r>
              <a:t>- Hard to maintain</a:t>
            </a:r>
          </a:p>
          <a:p>
            <a:endParaRPr/>
          </a:p>
          <a:p>
            <a:r>
              <a:t>Partial column INSERT:</a:t>
            </a:r>
          </a:p>
          <a:p>
            <a:r>
              <a:t>```sql</a:t>
            </a:r>
          </a:p>
          <a:p>
            <a:r>
              <a:t>INSERT INTO Customers (FirstName, LastName, Email)</a:t>
            </a:r>
          </a:p>
          <a:p>
            <a:r>
              <a:t>VALUES ('Jane', 'Doe', 'jane@email.com');</a:t>
            </a:r>
          </a:p>
          <a:p>
            <a:r>
              <a:t>```</a:t>
            </a:r>
          </a:p>
          <a:p>
            <a:endParaRPr/>
          </a:p>
          <a:p>
            <a:r>
              <a:t>What happens:</a:t>
            </a:r>
          </a:p>
          <a:p>
            <a:r>
              <a:t>- CustomerID: Auto-increments (if set up)</a:t>
            </a:r>
          </a:p>
          <a:p>
            <a:r>
              <a:t>- Status: Gets DEFAULT value (if defined)</a:t>
            </a:r>
          </a:p>
          <a:p>
            <a:r>
              <a:t>- Other columns: NULL (if allowed)</a:t>
            </a:r>
          </a:p>
          <a:p>
            <a:endParaRPr/>
          </a:p>
          <a:p>
            <a:r>
              <a:t>NULL and DEFAULT Values (60 sec):</a:t>
            </a:r>
          </a:p>
          <a:p>
            <a:endParaRPr/>
          </a:p>
          <a:p>
            <a:r>
              <a:t>Allowing NULL:</a:t>
            </a:r>
          </a:p>
          <a:p>
            <a:r>
              <a:t>```sql</a:t>
            </a:r>
          </a:p>
          <a:p>
            <a:r>
              <a:t>INSERT INTO Customers (FirstName, LastName, Email)</a:t>
            </a:r>
          </a:p>
          <a:p>
            <a:r>
              <a:t>VALUES ('Bob', 'Johnson', NULL);  -- Email is NULL</a:t>
            </a:r>
          </a:p>
          <a:p>
            <a:r>
              <a:t>```</a:t>
            </a:r>
          </a:p>
          <a:p>
            <a:endParaRPr/>
          </a:p>
          <a:p>
            <a:r>
              <a:t>Valid if:</a:t>
            </a:r>
          </a:p>
          <a:p>
            <a:r>
              <a:t>- Email column allows NULL</a:t>
            </a:r>
          </a:p>
          <a:p>
            <a:r>
              <a:t>- Email is not NOT NULL constraint</a:t>
            </a:r>
          </a:p>
          <a:p>
            <a:endParaRPr/>
          </a:p>
          <a:p>
            <a:r>
              <a:t>Using DEFAULT:</a:t>
            </a:r>
          </a:p>
          <a:p>
            <a:r>
              <a:t>```sql</a:t>
            </a:r>
          </a:p>
          <a:p>
            <a:r>
              <a:t>INSERT INTO Orders (CustomerID, OrderDate, Status)</a:t>
            </a:r>
          </a:p>
          <a:p>
            <a:r>
              <a:t>VALUES (1, CURRENT_TIMESTAMP, DEFAULT);</a:t>
            </a:r>
          </a:p>
          <a:p>
            <a:r>
              <a:t>-- Status gets its DEFAULT value</a:t>
            </a:r>
          </a:p>
          <a:p>
            <a:r>
              <a:t>```</a:t>
            </a:r>
          </a:p>
          <a:p>
            <a:endParaRPr/>
          </a:p>
          <a:p>
            <a:r>
              <a:t>Or rely on column defaults:</a:t>
            </a:r>
          </a:p>
          <a:p>
            <a:r>
              <a:t>```sql</a:t>
            </a:r>
          </a:p>
          <a:p>
            <a:r>
              <a:t>-- If Status has DEFAULT 'Pending'</a:t>
            </a:r>
          </a:p>
          <a:p>
            <a:r>
              <a:t>-- And OrderDate has DEFAULT CURRENT_TIMESTAMP</a:t>
            </a:r>
          </a:p>
          <a:p>
            <a:r>
              <a:t>INSERT INTO Orders (CustomerID)</a:t>
            </a:r>
          </a:p>
          <a:p>
            <a:r>
              <a:t>VALUES (1);</a:t>
            </a:r>
          </a:p>
          <a:p>
            <a:r>
              <a:t>-- Other columns get defaults automatically</a:t>
            </a:r>
          </a:p>
          <a:p>
            <a:r>
              <a:t>```</a:t>
            </a:r>
          </a:p>
          <a:p>
            <a:endParaRPr/>
          </a:p>
          <a:p>
            <a:r>
              <a:t>Current timestamp:</a:t>
            </a:r>
          </a:p>
          <a:p>
            <a:r>
              <a:t>```sql</a:t>
            </a:r>
          </a:p>
          <a:p>
            <a:r>
              <a:t>INSERT INTO Orders (CustomerID, OrderDate)</a:t>
            </a:r>
          </a:p>
          <a:p>
            <a:r>
              <a:t>VALUES (1, CURRENT_TIMESTAMP);</a:t>
            </a:r>
          </a:p>
          <a:p>
            <a:r>
              <a:t>-- Or NOW() in MySQL</a:t>
            </a:r>
          </a:p>
          <a:p>
            <a:r>
              <a:t>```</a:t>
            </a:r>
          </a:p>
          <a:p>
            <a:endParaRPr/>
          </a:p>
          <a:p>
            <a:r>
              <a:t>Multiple Row INSERT (90 sec):</a:t>
            </a:r>
          </a:p>
          <a:p>
            <a:endParaRPr/>
          </a:p>
          <a:p>
            <a:r>
              <a:t>Insert several rows at once:</a:t>
            </a:r>
          </a:p>
          <a:p>
            <a:r>
              <a:t>```sql</a:t>
            </a:r>
          </a:p>
          <a:p>
            <a:r>
              <a:t>INSERT INTO Products (ProductID, Name, Price, StockQty)</a:t>
            </a:r>
          </a:p>
          <a:p>
            <a:r>
              <a:t>VALUES </a:t>
            </a:r>
          </a:p>
          <a:p>
            <a:r>
              <a:t>    (1, 'Laptop', 999.99, 50),</a:t>
            </a:r>
          </a:p>
          <a:p>
            <a:r>
              <a:t>    (2, 'Mouse', 24.99, 200),</a:t>
            </a:r>
          </a:p>
          <a:p>
            <a:r>
              <a:t>    (3, 'Keyboard', 79.99, 150),</a:t>
            </a:r>
          </a:p>
          <a:p>
            <a:r>
              <a:t>    (4, 'Monitor', 299.99, 75);</a:t>
            </a:r>
          </a:p>
          <a:p>
            <a:r>
              <a:t>```</a:t>
            </a:r>
          </a:p>
          <a:p>
            <a:endParaRPr/>
          </a:p>
          <a:p>
            <a:r>
              <a:t>Benefits:</a:t>
            </a:r>
          </a:p>
          <a:p>
            <a:r>
              <a:t>- More efficient than separate INSERTs</a:t>
            </a:r>
          </a:p>
          <a:p>
            <a:r>
              <a:t>- Single transaction</a:t>
            </a:r>
          </a:p>
          <a:p>
            <a:r>
              <a:t>- Faster execution</a:t>
            </a:r>
          </a:p>
          <a:p>
            <a:r>
              <a:t>- Less network overhead</a:t>
            </a:r>
          </a:p>
          <a:p>
            <a:endParaRPr/>
          </a:p>
          <a:p>
            <a:r>
              <a:t>Syntax notes:</a:t>
            </a:r>
          </a:p>
          <a:p>
            <a:r>
              <a:t>- VALUES followed by multiple parentheses</a:t>
            </a:r>
          </a:p>
          <a:p>
            <a:r>
              <a:t>- Comma between each row</a:t>
            </a:r>
          </a:p>
          <a:p>
            <a:r>
              <a:t>- Semicolon only at end</a:t>
            </a:r>
          </a:p>
          <a:p>
            <a:endParaRPr/>
          </a:p>
          <a:p>
            <a:r>
              <a:t>Practical limit:</a:t>
            </a:r>
          </a:p>
          <a:p>
            <a:r>
              <a:t>- Most databases support 1000+ rows per INSERT</a:t>
            </a:r>
          </a:p>
          <a:p>
            <a:r>
              <a:t>- Very large imports use other tools (BULK INSERT, LOAD DATA)</a:t>
            </a:r>
          </a:p>
          <a:p>
            <a:endParaRPr/>
          </a:p>
          <a:p>
            <a:r>
              <a:t>INSERT from SELECT (90 sec):</a:t>
            </a:r>
          </a:p>
          <a:p>
            <a:endParaRPr/>
          </a:p>
          <a:p>
            <a:r>
              <a:t>Copy data from one table to another:</a:t>
            </a:r>
          </a:p>
          <a:p>
            <a:r>
              <a:t>```sql</a:t>
            </a:r>
          </a:p>
          <a:p>
            <a:r>
              <a:t>INSERT INTO ActiveCustomers (CustomerID, Name, Email)</a:t>
            </a:r>
          </a:p>
          <a:p>
            <a:r>
              <a:t>SELECT CustomerID, CONCAT(FirstName, ' ', LastName), Email</a:t>
            </a:r>
          </a:p>
          <a:p>
            <a:r>
              <a:t>FROM Customers</a:t>
            </a:r>
          </a:p>
          <a:p>
            <a:r>
              <a:t>WHERE Status = 'Active';</a:t>
            </a:r>
          </a:p>
          <a:p>
            <a:r>
              <a:t>```</a:t>
            </a:r>
          </a:p>
          <a:p>
            <a:endParaRPr/>
          </a:p>
          <a:p>
            <a:r>
              <a:t>Use cases:</a:t>
            </a:r>
          </a:p>
          <a:p>
            <a:r>
              <a:t>- Creating backup tables</a:t>
            </a:r>
          </a:p>
          <a:p>
            <a:r>
              <a:t>- Archiving old data</a:t>
            </a:r>
          </a:p>
          <a:p>
            <a:r>
              <a:t>- Populating summary tables</a:t>
            </a:r>
          </a:p>
          <a:p>
            <a:r>
              <a:t>- Data migration</a:t>
            </a:r>
          </a:p>
          <a:p>
            <a:r>
              <a:t>- Creating test data</a:t>
            </a:r>
          </a:p>
          <a:p>
            <a:endParaRPr/>
          </a:p>
          <a:p>
            <a:r>
              <a:t>Example: Archive old orders</a:t>
            </a:r>
          </a:p>
          <a:p>
            <a:r>
              <a:t>```sql</a:t>
            </a:r>
          </a:p>
          <a:p>
            <a:r>
              <a:t>-- Create archive table (same structure)</a:t>
            </a:r>
          </a:p>
          <a:p>
            <a:r>
              <a:t>CREATE TABLE OrdersArchive LIKE Orders;</a:t>
            </a:r>
          </a:p>
          <a:p>
            <a:endParaRPr/>
          </a:p>
          <a:p>
            <a:r>
              <a:t>-- Copy orders older than 2 years</a:t>
            </a:r>
          </a:p>
          <a:p>
            <a:r>
              <a:t>INSERT INTO OrdersArchive</a:t>
            </a:r>
          </a:p>
          <a:p>
            <a:r>
              <a:t>SELECT * FROM Orders</a:t>
            </a:r>
          </a:p>
          <a:p>
            <a:r>
              <a:t>WHERE OrderDate &lt; DATE_SUB(NOW(), INTERVAL 2 YEAR);</a:t>
            </a:r>
          </a:p>
          <a:p>
            <a:endParaRPr/>
          </a:p>
          <a:p>
            <a:r>
              <a:t>-- Then delete from main table</a:t>
            </a:r>
          </a:p>
          <a:p>
            <a:r>
              <a:t>DELETE FROM Orders</a:t>
            </a:r>
          </a:p>
          <a:p>
            <a:r>
              <a:t>WHERE OrderDate &lt; DATE_SUB(NOW(), INTERVAL 2 YEAR);</a:t>
            </a:r>
          </a:p>
          <a:p>
            <a:r>
              <a:t>```</a:t>
            </a:r>
          </a:p>
          <a:p>
            <a:endParaRPr/>
          </a:p>
          <a:p>
            <a:r>
              <a:t>INSERT with calculations:</a:t>
            </a:r>
          </a:p>
          <a:p>
            <a:r>
              <a:t>```sql</a:t>
            </a:r>
          </a:p>
          <a:p>
            <a:r>
              <a:t>INSERT INTO OrderSummary (OrderID, Total)</a:t>
            </a:r>
          </a:p>
          <a:p>
            <a:r>
              <a:t>SELECT OrderID, SUM(Quantity * Price)</a:t>
            </a:r>
          </a:p>
          <a:p>
            <a:r>
              <a:t>FROM OrderItems</a:t>
            </a:r>
          </a:p>
          <a:p>
            <a:r>
              <a:t>GROUP BY OrderID;</a:t>
            </a:r>
          </a:p>
          <a:p>
            <a:r>
              <a:t>```</a:t>
            </a:r>
          </a:p>
          <a:p>
            <a:endParaRPr/>
          </a:p>
          <a:p>
            <a:r>
              <a:t>Handling INSERT Errors (60 sec):</a:t>
            </a:r>
          </a:p>
          <a:p>
            <a:endParaRPr/>
          </a:p>
          <a:p>
            <a:r>
              <a:t>Common errors and causes:</a:t>
            </a:r>
          </a:p>
          <a:p>
            <a:endParaRPr/>
          </a:p>
          <a:p>
            <a:r>
              <a:t>1. Primary Key Violation:</a:t>
            </a:r>
          </a:p>
          <a:p>
            <a:r>
              <a:t>```sql</a:t>
            </a:r>
          </a:p>
          <a:p>
            <a:r>
              <a:t>INSERT INTO Customers (CustomerID, Name) VALUES (1, 'John');</a:t>
            </a:r>
          </a:p>
          <a:p>
            <a:r>
              <a:t>-- ERROR: Duplicate primary key if CustomerID 1 exists</a:t>
            </a:r>
          </a:p>
          <a:p>
            <a:r>
              <a:t>```</a:t>
            </a:r>
          </a:p>
          <a:p>
            <a:endParaRPr/>
          </a:p>
          <a:p>
            <a:r>
              <a:t>Solution:</a:t>
            </a:r>
          </a:p>
          <a:p>
            <a:r>
              <a:t>- Use AUTO_INCREMENT for PKs</a:t>
            </a:r>
          </a:p>
          <a:p>
            <a:r>
              <a:t>- Check existence first</a:t>
            </a:r>
          </a:p>
          <a:p>
            <a:r>
              <a:t>- Use INSERT IGNORE or INSERT ... ON DUPLICATE KEY UPDATE (MySQL)</a:t>
            </a:r>
          </a:p>
          <a:p>
            <a:endParaRPr/>
          </a:p>
          <a:p>
            <a:r>
              <a:t>2. Foreign Key Violation:</a:t>
            </a:r>
          </a:p>
          <a:p>
            <a:r>
              <a:t>```sql</a:t>
            </a:r>
          </a:p>
          <a:p>
            <a:r>
              <a:t>INSERT INTO Orders (OrderID, CustomerID) VALUES (100, 999);</a:t>
            </a:r>
          </a:p>
          <a:p>
            <a:r>
              <a:t>-- ERROR: CustomerID 999 doesn't exist in Customers</a:t>
            </a:r>
          </a:p>
          <a:p>
            <a:r>
              <a:t>```</a:t>
            </a:r>
          </a:p>
          <a:p>
            <a:endParaRPr/>
          </a:p>
          <a:p>
            <a:r>
              <a:t>Solution:</a:t>
            </a:r>
          </a:p>
          <a:p>
            <a:r>
              <a:t>- Verify parent record exists first</a:t>
            </a:r>
          </a:p>
          <a:p>
            <a:r>
              <a:t>- Insert parent before child</a:t>
            </a:r>
          </a:p>
          <a:p>
            <a:endParaRPr/>
          </a:p>
          <a:p>
            <a:r>
              <a:t>3. NOT NULL Violation:</a:t>
            </a:r>
          </a:p>
          <a:p>
            <a:r>
              <a:t>```sql</a:t>
            </a:r>
          </a:p>
          <a:p>
            <a:r>
              <a:t>INSERT INTO Customers (CustomerID) VALUES (1);</a:t>
            </a:r>
          </a:p>
          <a:p>
            <a:r>
              <a:t>-- ERROR: FirstName is NOT NULL but not provided</a:t>
            </a:r>
          </a:p>
          <a:p>
            <a:r>
              <a:t>```</a:t>
            </a:r>
          </a:p>
          <a:p>
            <a:endParaRPr/>
          </a:p>
          <a:p>
            <a:r>
              <a:t>Solution:</a:t>
            </a:r>
          </a:p>
          <a:p>
            <a:r>
              <a:t>- Provide all required columns</a:t>
            </a:r>
          </a:p>
          <a:p>
            <a:r>
              <a:t>- Check table definition</a:t>
            </a:r>
          </a:p>
          <a:p>
            <a:endParaRPr/>
          </a:p>
          <a:p>
            <a:r>
              <a:t>4. Data Type Mismatch:</a:t>
            </a:r>
          </a:p>
          <a:p>
            <a:r>
              <a:t>```sql</a:t>
            </a:r>
          </a:p>
          <a:p>
            <a:r>
              <a:t>INSERT INTO Customers (CustomerID, Name) VALUES ('ABC', 'John');</a:t>
            </a:r>
          </a:p>
          <a:p>
            <a:r>
              <a:t>-- ERROR: CustomerID expects INT, got string</a:t>
            </a:r>
          </a:p>
          <a:p>
            <a:r>
              <a:t>```</a:t>
            </a:r>
          </a:p>
          <a:p>
            <a:endParaRPr/>
          </a:p>
          <a:p>
            <a:r>
              <a:t>Solution:</a:t>
            </a:r>
          </a:p>
          <a:p>
            <a:r>
              <a:t>- Use correct data types</a:t>
            </a:r>
          </a:p>
          <a:p>
            <a:r>
              <a:t>- Convert if necessary: CAST('123' AS INT)</a:t>
            </a:r>
          </a:p>
          <a:p>
            <a:endParaRPr/>
          </a:p>
          <a:p>
            <a:r>
              <a:t>5. CHECK Constraint Violation:</a:t>
            </a:r>
          </a:p>
          <a:p>
            <a:r>
              <a:t>```sql</a:t>
            </a:r>
          </a:p>
          <a:p>
            <a:r>
              <a:t>INSERT INTO Products (ProductID, Name, Price) VALUES (1, 'Item', -10);</a:t>
            </a:r>
          </a:p>
          <a:p>
            <a:r>
              <a:t>-- ERROR: Price CHECK (Price &gt;= 0) violated</a:t>
            </a:r>
          </a:p>
          <a:p>
            <a:r>
              <a:t>```</a:t>
            </a:r>
          </a:p>
          <a:p>
            <a:endParaRPr/>
          </a:p>
          <a:p>
            <a:r>
              <a:t>Solution:</a:t>
            </a:r>
          </a:p>
          <a:p>
            <a:r>
              <a:t>- Ensure values meet constraints</a:t>
            </a:r>
          </a:p>
          <a:p>
            <a:r>
              <a:t>- Review business rules</a:t>
            </a:r>
          </a:p>
          <a:p>
            <a:endParaRPr/>
          </a:p>
          <a:p>
            <a:r>
              <a:t>INSERT Best Practices (60 sec):</a:t>
            </a:r>
          </a:p>
          <a:p>
            <a:endParaRPr/>
          </a:p>
          <a:p>
            <a:r>
              <a:t>1. Always specify columns:</a:t>
            </a:r>
          </a:p>
          <a:p>
            <a:r>
              <a:t>```sql</a:t>
            </a:r>
          </a:p>
          <a:p>
            <a:r>
              <a:t>-- Good</a:t>
            </a:r>
          </a:p>
          <a:p>
            <a:r>
              <a:t>INSERT INTO Customers (FirstName, LastName, Email)</a:t>
            </a:r>
          </a:p>
          <a:p>
            <a:r>
              <a:t>VALUES ('John', 'Smith', 'john@email.com');</a:t>
            </a:r>
          </a:p>
          <a:p>
            <a:endParaRPr/>
          </a:p>
          <a:p>
            <a:r>
              <a:t>-- Bad</a:t>
            </a:r>
          </a:p>
          <a:p>
            <a:r>
              <a:t>INSERT INTO Customers VALUES ('John', 'Smith', 'john@email.com');</a:t>
            </a:r>
          </a:p>
          <a:p>
            <a:r>
              <a:t>```</a:t>
            </a:r>
          </a:p>
          <a:p>
            <a:endParaRPr/>
          </a:p>
          <a:p>
            <a:r>
              <a:t>2. Validate data before INSERT:</a:t>
            </a:r>
          </a:p>
          <a:p>
            <a:r>
              <a:t>```sql</a:t>
            </a:r>
          </a:p>
          <a:p>
            <a:r>
              <a:t>-- Check if customer exists</a:t>
            </a:r>
          </a:p>
          <a:p>
            <a:r>
              <a:t>SELECT COUNT(*) FROM Customers WHERE Email = 'john@email.com';</a:t>
            </a:r>
          </a:p>
          <a:p>
            <a:r>
              <a:t>-- If 0, then INSERT</a:t>
            </a:r>
          </a:p>
          <a:p>
            <a:r>
              <a:t>```</a:t>
            </a:r>
          </a:p>
          <a:p>
            <a:endParaRPr/>
          </a:p>
          <a:p>
            <a:r>
              <a:t>3. Use transactions for related INSERTs:</a:t>
            </a:r>
          </a:p>
          <a:p>
            <a:r>
              <a:t>```sql</a:t>
            </a:r>
          </a:p>
          <a:p>
            <a:r>
              <a:t>START TRANSACTION;</a:t>
            </a:r>
          </a:p>
          <a:p>
            <a:endParaRPr/>
          </a:p>
          <a:p>
            <a:r>
              <a:t>INSERT INTO Orders (CustomerID, OrderDate) VALUES (1, NOW());</a:t>
            </a:r>
          </a:p>
          <a:p>
            <a:r>
              <a:t>SET @OrderID = LAST_INSERT_ID();</a:t>
            </a:r>
          </a:p>
          <a:p>
            <a:endParaRPr/>
          </a:p>
          <a:p>
            <a:r>
              <a:t>INSERT INTO OrderItems (OrderID, ProductID, Quantity)</a:t>
            </a:r>
          </a:p>
          <a:p>
            <a:r>
              <a:t>VALUES (@OrderID, 10, 2);</a:t>
            </a:r>
          </a:p>
          <a:p>
            <a:endParaRPr/>
          </a:p>
          <a:p>
            <a:r>
              <a:t>COMMIT;</a:t>
            </a:r>
          </a:p>
          <a:p>
            <a:r>
              <a:t>```</a:t>
            </a:r>
          </a:p>
          <a:p>
            <a:endParaRPr/>
          </a:p>
          <a:p>
            <a:r>
              <a:t>4. Handle auto-increment IDs:</a:t>
            </a:r>
          </a:p>
          <a:p>
            <a:r>
              <a:t>```sql</a:t>
            </a:r>
          </a:p>
          <a:p>
            <a:r>
              <a:t>INSERT INTO Customers (FirstName, LastName) VALUES ('John', 'Smith');</a:t>
            </a:r>
          </a:p>
          <a:p>
            <a:r>
              <a:t>-- Get the generated ID</a:t>
            </a:r>
          </a:p>
          <a:p>
            <a:r>
              <a:t>SELECT LAST_INSERT_ID();  -- MySQL</a:t>
            </a:r>
          </a:p>
          <a:p>
            <a:r>
              <a:t>-- Or SCOPE_IDENTITY() in SQL Server</a:t>
            </a:r>
          </a:p>
          <a:p>
            <a:r>
              <a:t>```</a:t>
            </a:r>
          </a:p>
          <a:p>
            <a:endParaRPr/>
          </a:p>
          <a:p>
            <a:r>
              <a:t>5. Bulk insert for large datasets:</a:t>
            </a:r>
          </a:p>
          <a:p>
            <a:r>
              <a:t>```sql</a:t>
            </a:r>
          </a:p>
          <a:p>
            <a:r>
              <a:t>-- Instead of 10,000 individual INSERTs:</a:t>
            </a:r>
          </a:p>
          <a:p>
            <a:r>
              <a:t>INSERT INTO Products (Name, Price)</a:t>
            </a:r>
          </a:p>
          <a:p>
            <a:r>
              <a:t>VALUES </a:t>
            </a:r>
          </a:p>
          <a:p>
            <a:r>
              <a:t>    ('Product1', 10.00),</a:t>
            </a:r>
          </a:p>
          <a:p>
            <a:r>
              <a:t>    ('Product2', 15.00),</a:t>
            </a:r>
          </a:p>
          <a:p>
            <a:r>
              <a:t>    ...</a:t>
            </a:r>
          </a:p>
          <a:p>
            <a:r>
              <a:t>    ('Product10000', 99.99);</a:t>
            </a:r>
          </a:p>
          <a:p>
            <a:r>
              <a:t>```</a:t>
            </a:r>
          </a:p>
          <a:p>
            <a:endParaRPr/>
          </a:p>
          <a:p>
            <a:r>
              <a:t>Real-World Scenarios (60 sec):</a:t>
            </a:r>
          </a:p>
          <a:p>
            <a:endParaRPr/>
          </a:p>
          <a:p>
            <a:r>
              <a:t>E-commerce Order:</a:t>
            </a:r>
          </a:p>
          <a:p>
            <a:r>
              <a:t>```sql</a:t>
            </a:r>
          </a:p>
          <a:p>
            <a:r>
              <a:t>-- 1. Insert customer (if new)</a:t>
            </a:r>
          </a:p>
          <a:p>
            <a:r>
              <a:t>INSERT INTO Customers (Email, FirstName, LastName)</a:t>
            </a:r>
          </a:p>
          <a:p>
            <a:r>
              <a:t>VALUES ('customer@email.com', 'Alice', 'Johnson');</a:t>
            </a:r>
          </a:p>
          <a:p>
            <a:endParaRPr/>
          </a:p>
          <a:p>
            <a:r>
              <a:t>SET @CustomerID = LAST_INSERT_ID();</a:t>
            </a:r>
          </a:p>
          <a:p>
            <a:endParaRPr/>
          </a:p>
          <a:p>
            <a:r>
              <a:t>-- 2. Insert order</a:t>
            </a:r>
          </a:p>
          <a:p>
            <a:r>
              <a:t>INSERT INTO Orders (CustomerID, OrderDate, Status)</a:t>
            </a:r>
          </a:p>
          <a:p>
            <a:r>
              <a:t>VALUES (@CustomerID, NOW(), 'Pending');</a:t>
            </a:r>
          </a:p>
          <a:p>
            <a:endParaRPr/>
          </a:p>
          <a:p>
            <a:r>
              <a:t>SET @OrderID = LAST_INSERT_ID();</a:t>
            </a:r>
          </a:p>
          <a:p>
            <a:endParaRPr/>
          </a:p>
          <a:p>
            <a:r>
              <a:t>-- 3. Insert order items</a:t>
            </a:r>
          </a:p>
          <a:p>
            <a:r>
              <a:t>INSERT INTO OrderItems (OrderID, ProductID, Quantity, Price)</a:t>
            </a:r>
          </a:p>
          <a:p>
            <a:r>
              <a:t>VALUES </a:t>
            </a:r>
          </a:p>
          <a:p>
            <a:r>
              <a:t>    (@OrderID, 101, 2, 29.99),</a:t>
            </a:r>
          </a:p>
          <a:p>
            <a:r>
              <a:t>    (@OrderID, 205, 1, 49.99);</a:t>
            </a:r>
          </a:p>
          <a:p>
            <a:endParaRPr/>
          </a:p>
          <a:p>
            <a:r>
              <a:t>-- 4. Update inventory (separate UPDATE statement)</a:t>
            </a:r>
          </a:p>
          <a:p>
            <a:r>
              <a:t>```</a:t>
            </a:r>
          </a:p>
          <a:p>
            <a:endParaRPr/>
          </a:p>
          <a:p>
            <a:r>
              <a:t>Blog Post:</a:t>
            </a:r>
          </a:p>
          <a:p>
            <a:r>
              <a:t>```sql</a:t>
            </a:r>
          </a:p>
          <a:p>
            <a:r>
              <a:t>INSERT INTO Posts (AuthorID, Title, Content, PublishDate, Status)</a:t>
            </a:r>
          </a:p>
          <a:p>
            <a:r>
              <a:t>VALUES (</a:t>
            </a:r>
          </a:p>
          <a:p>
            <a:r>
              <a:t>    1,</a:t>
            </a:r>
          </a:p>
          <a:p>
            <a:r>
              <a:t>    'Introduction to SQL',</a:t>
            </a:r>
          </a:p>
          <a:p>
            <a:r>
              <a:t>    'SQL is a powerful language for working with databases...',</a:t>
            </a:r>
          </a:p>
          <a:p>
            <a:r>
              <a:t>    NOW(),</a:t>
            </a:r>
          </a:p>
          <a:p>
            <a:r>
              <a:t>    'Published'</a:t>
            </a:r>
          </a:p>
          <a:p>
            <a:r>
              <a:t>);</a:t>
            </a:r>
          </a:p>
          <a:p>
            <a:r>
              <a:t>```</a:t>
            </a:r>
          </a:p>
          <a:p>
            <a:endParaRPr/>
          </a:p>
          <a:p>
            <a:r>
              <a:t>User Registration:</a:t>
            </a:r>
          </a:p>
          <a:p>
            <a:r>
              <a:t>```sql</a:t>
            </a:r>
          </a:p>
          <a:p>
            <a:r>
              <a:t>INSERT INTO Users (Username, Email, PasswordHash, CreatedDate, Status)</a:t>
            </a:r>
          </a:p>
          <a:p>
            <a:r>
              <a:t>VALUES (</a:t>
            </a:r>
          </a:p>
          <a:p>
            <a:r>
              <a:t>    'johnsmith',</a:t>
            </a:r>
          </a:p>
          <a:p>
            <a:r>
              <a:t>    'john@email.com',</a:t>
            </a:r>
          </a:p>
          <a:p>
            <a:r>
              <a:t>    '5f4dcc3b5aa765d61d8327deb882cf99',  -- Hashed password</a:t>
            </a:r>
          </a:p>
          <a:p>
            <a:r>
              <a:t>    NOW(),</a:t>
            </a:r>
          </a:p>
          <a:p>
            <a:r>
              <a:t>    'Active'</a:t>
            </a:r>
          </a:p>
          <a:p>
            <a:r>
              <a:t>);</a:t>
            </a:r>
          </a:p>
          <a:p>
            <a:r>
              <a:t>```</a:t>
            </a:r>
          </a:p>
          <a:p>
            <a:endParaRPr/>
          </a:p>
          <a:p>
            <a:r>
              <a:t>INSERT vs. Other DML (30 sec):</a:t>
            </a:r>
          </a:p>
          <a:p>
            <a:endParaRPr/>
          </a:p>
          <a:p>
            <a:r>
              <a:t>Comparison:</a:t>
            </a:r>
          </a:p>
          <a:p>
            <a:r>
              <a:t>- INSERT: Creates new rows (adds data)</a:t>
            </a:r>
          </a:p>
          <a:p>
            <a:r>
              <a:t>- UPDATE: Modifies existing rows (changes data)</a:t>
            </a:r>
          </a:p>
          <a:p>
            <a:r>
              <a:t>- DELETE: Removes rows (removes data)</a:t>
            </a:r>
          </a:p>
          <a:p>
            <a:r>
              <a:t>- SELECT: Retrieves rows (reads data, doesn't modify)</a:t>
            </a:r>
          </a:p>
          <a:p>
            <a:endParaRPr/>
          </a:p>
          <a:p>
            <a:r>
              <a:t>When to use INSERT:</a:t>
            </a:r>
          </a:p>
          <a:p>
            <a:r>
              <a:t>- New customer signs up</a:t>
            </a:r>
          </a:p>
          <a:p>
            <a:r>
              <a:t>- Order is placed</a:t>
            </a:r>
          </a:p>
          <a:p>
            <a:r>
              <a:t>- Comment is posted</a:t>
            </a:r>
          </a:p>
          <a:p>
            <a:r>
              <a:t>- Product is added to catalog</a:t>
            </a:r>
          </a:p>
          <a:p>
            <a:r>
              <a:t>- User creates account</a:t>
            </a:r>
          </a:p>
          <a:p>
            <a:endParaRPr/>
          </a:p>
          <a:p>
            <a:r>
              <a:t>Activity (30 sec):</a:t>
            </a:r>
          </a:p>
          <a:p>
            <a:r>
              <a:t>"Write INSERT statement for new student enrollment"</a:t>
            </a:r>
          </a:p>
          <a:p>
            <a:endParaRPr/>
          </a:p>
          <a:p>
            <a:r>
              <a:t>Given table:</a:t>
            </a:r>
          </a:p>
          <a:p>
            <a:r>
              <a:t>```sql</a:t>
            </a:r>
          </a:p>
          <a:p>
            <a:r>
              <a:t>CREATE TABLE Enrollments (</a:t>
            </a:r>
          </a:p>
          <a:p>
            <a:r>
              <a:t>    EnrollmentID INT PRIMARY KEY AUTO_INCREMENT,</a:t>
            </a:r>
          </a:p>
          <a:p>
            <a:r>
              <a:t>    StudentID INT NOT NULL,</a:t>
            </a:r>
          </a:p>
          <a:p>
            <a:r>
              <a:t>    CourseID INT NOT NULL,</a:t>
            </a:r>
          </a:p>
          <a:p>
            <a:r>
              <a:t>    EnrollmentDate DATE,</a:t>
            </a:r>
          </a:p>
          <a:p>
            <a:r>
              <a:t>    Grade VARCHAR(2)</a:t>
            </a:r>
          </a:p>
          <a:p>
            <a:r>
              <a:t>);</a:t>
            </a:r>
          </a:p>
          <a:p>
            <a:r>
              <a:t>```</a:t>
            </a:r>
          </a:p>
          <a:p>
            <a:endParaRPr/>
          </a:p>
          <a:p>
            <a:r>
              <a:t>Answer:</a:t>
            </a:r>
          </a:p>
          <a:p>
            <a:r>
              <a:t>```sql</a:t>
            </a:r>
          </a:p>
          <a:p>
            <a:r>
              <a:t>INSERT INTO Enrollments (StudentID, CourseID, EnrollmentDate)</a:t>
            </a:r>
          </a:p>
          <a:p>
            <a:r>
              <a:t>VALUES (12345, 'CS101', CURRENT_DATE);</a:t>
            </a:r>
          </a:p>
          <a:p>
            <a:r>
              <a:t>-- Grade is NULL initially, updated at semester end</a:t>
            </a:r>
          </a:p>
          <a:p>
            <a:r>
              <a:t>```</a:t>
            </a:r>
          </a:p>
          <a:p>
            <a:endParaRPr/>
          </a:p>
          <a:p>
            <a:r>
              <a:t>Transition: "Now that we can add data, let's learn to retrieve, modify, and delete it with SELECT, UPDATE, and DELETE..."</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DATA MANIPULATION - SELECT, UPDATE, DELETE (6-7 minutes)</a:t>
            </a:r>
          </a:p>
          <a:p>
            <a:endParaRPr/>
          </a:p>
          <a:p>
            <a:r>
              <a:t>Introduction (30 sec):</a:t>
            </a:r>
          </a:p>
          <a:p>
            <a:r>
              <a:t>- Three essential DML operations for working with existing data</a:t>
            </a:r>
          </a:p>
          <a:p>
            <a:r>
              <a:t>- SELECT: Read data (90% of SQL you'll write)</a:t>
            </a:r>
          </a:p>
          <a:p>
            <a:r>
              <a:t>- UPDATE: Modify data</a:t>
            </a:r>
          </a:p>
          <a:p>
            <a:r>
              <a:t>- DELETE: Remove data</a:t>
            </a:r>
          </a:p>
          <a:p>
            <a:r>
              <a:t>- All three use WHERE clauses to target specific rows</a:t>
            </a:r>
          </a:p>
          <a:p>
            <a:endParaRPr/>
          </a:p>
          <a:p>
            <a:r>
              <a:t>SELECT STATEMENT (3-4 min):</a:t>
            </a:r>
          </a:p>
          <a:p>
            <a:endParaRPr/>
          </a:p>
          <a:p>
            <a:r>
              <a:t>Basic SELECT (60 sec):</a:t>
            </a:r>
          </a:p>
          <a:p>
            <a:endParaRPr/>
          </a:p>
          <a:p>
            <a:r>
              <a:t>Retrieve all columns:</a:t>
            </a:r>
          </a:p>
          <a:p>
            <a:r>
              <a:t>```sql</a:t>
            </a:r>
          </a:p>
          <a:p>
            <a:r>
              <a:t>SELECT * FROM Customers;</a:t>
            </a:r>
          </a:p>
          <a:p>
            <a:r>
              <a:t>```</a:t>
            </a:r>
          </a:p>
          <a:p>
            <a:endParaRPr/>
          </a:p>
          <a:p>
            <a:r>
              <a:t>⚠️ Warning about SELECT *:</a:t>
            </a:r>
          </a:p>
          <a:p>
            <a:r>
              <a:t>- Returns all columns (may be many)</a:t>
            </a:r>
          </a:p>
          <a:p>
            <a:r>
              <a:t>- Performance impact with large tables</a:t>
            </a:r>
          </a:p>
          <a:p>
            <a:r>
              <a:t>- Wastes network bandwidth</a:t>
            </a:r>
          </a:p>
          <a:p>
            <a:r>
              <a:t>- Application gets columns it doesn't need</a:t>
            </a:r>
          </a:p>
          <a:p>
            <a:r>
              <a:t>- Column order changes break applications</a:t>
            </a:r>
          </a:p>
          <a:p>
            <a:endParaRPr/>
          </a:p>
          <a:p>
            <a:r>
              <a:t>Better practice - specify columns:</a:t>
            </a:r>
          </a:p>
          <a:p>
            <a:r>
              <a:t>```sql</a:t>
            </a:r>
          </a:p>
          <a:p>
            <a:r>
              <a:t>SELECT CustomerID, FirstName, LastName, Email</a:t>
            </a:r>
          </a:p>
          <a:p>
            <a:r>
              <a:t>FROM Customers;</a:t>
            </a:r>
          </a:p>
          <a:p>
            <a:r>
              <a:t>```</a:t>
            </a:r>
          </a:p>
          <a:p>
            <a:endParaRPr/>
          </a:p>
          <a:p>
            <a:r>
              <a:t>Benefits:</a:t>
            </a:r>
          </a:p>
          <a:p>
            <a:r>
              <a:t>- Clear which data you need</a:t>
            </a:r>
          </a:p>
          <a:p>
            <a:r>
              <a:t>- Better performance</a:t>
            </a:r>
          </a:p>
          <a:p>
            <a:r>
              <a:t>- Self-documenting</a:t>
            </a:r>
          </a:p>
          <a:p>
            <a:r>
              <a:t>- Resilient to schema changes</a:t>
            </a:r>
          </a:p>
          <a:p>
            <a:endParaRPr/>
          </a:p>
          <a:p>
            <a:r>
              <a:t>SELECT with WHERE (90 sec):</a:t>
            </a:r>
          </a:p>
          <a:p>
            <a:endParaRPr/>
          </a:p>
          <a:p>
            <a:r>
              <a:t>Filter specific rows:</a:t>
            </a:r>
          </a:p>
          <a:p>
            <a:r>
              <a:t>```sql</a:t>
            </a:r>
          </a:p>
          <a:p>
            <a:r>
              <a:t>SELECT FirstName, LastName, Email</a:t>
            </a:r>
          </a:p>
          <a:p>
            <a:r>
              <a:t>FROM Customers</a:t>
            </a:r>
          </a:p>
          <a:p>
            <a:r>
              <a:t>WHERE Status = 'Active';</a:t>
            </a:r>
          </a:p>
          <a:p>
            <a:r>
              <a:t>```</a:t>
            </a:r>
          </a:p>
          <a:p>
            <a:endParaRPr/>
          </a:p>
          <a:p>
            <a:r>
              <a:t>WHERE clause:</a:t>
            </a:r>
          </a:p>
          <a:p>
            <a:r>
              <a:t>- Filters which rows to return</a:t>
            </a:r>
          </a:p>
          <a:p>
            <a:r>
              <a:t>- Uses comparison operators</a:t>
            </a:r>
          </a:p>
          <a:p>
            <a:r>
              <a:t>- Can combine conditions</a:t>
            </a:r>
          </a:p>
          <a:p>
            <a:endParaRPr/>
          </a:p>
          <a:p>
            <a:r>
              <a:t>Comparison operators:</a:t>
            </a:r>
          </a:p>
          <a:p>
            <a:r>
              <a:t>- = : Equal to</a:t>
            </a:r>
          </a:p>
          <a:p>
            <a:r>
              <a:t>- != or &lt;&gt; : Not equal to</a:t>
            </a:r>
          </a:p>
          <a:p>
            <a:r>
              <a:t>- &lt; : Less than</a:t>
            </a:r>
          </a:p>
          <a:p>
            <a:r>
              <a:t>- &gt; : Greater than</a:t>
            </a:r>
          </a:p>
          <a:p>
            <a:r>
              <a:t>- &lt;= : Less than or equal</a:t>
            </a:r>
          </a:p>
          <a:p>
            <a:r>
              <a:t>- &gt;= : Greater than or equal</a:t>
            </a:r>
          </a:p>
          <a:p>
            <a:endParaRPr/>
          </a:p>
          <a:p>
            <a:r>
              <a:t>Examples:</a:t>
            </a:r>
          </a:p>
          <a:p>
            <a:r>
              <a:t>```sql</a:t>
            </a:r>
          </a:p>
          <a:p>
            <a:r>
              <a:t>-- Customers in specific city</a:t>
            </a:r>
          </a:p>
          <a:p>
            <a:r>
              <a:t>SELECT * FROM Customers WHERE City = 'Boston';</a:t>
            </a:r>
          </a:p>
          <a:p>
            <a:endParaRPr/>
          </a:p>
          <a:p>
            <a:r>
              <a:t>-- Orders over $100</a:t>
            </a:r>
          </a:p>
          <a:p>
            <a:r>
              <a:t>SELECT * FROM Orders WHERE Total &gt; 100;</a:t>
            </a:r>
          </a:p>
          <a:p>
            <a:endParaRPr/>
          </a:p>
          <a:p>
            <a:r>
              <a:t>-- Products out of stock</a:t>
            </a:r>
          </a:p>
          <a:p>
            <a:r>
              <a:t>SELECT * FROM Products WHERE StockQty = 0;</a:t>
            </a:r>
          </a:p>
          <a:p>
            <a:endParaRPr/>
          </a:p>
          <a:p>
            <a:r>
              <a:t>-- Orders from last month</a:t>
            </a:r>
          </a:p>
          <a:p>
            <a:r>
              <a:t>SELECT * FROM Orders </a:t>
            </a:r>
          </a:p>
          <a:p>
            <a:r>
              <a:t>WHERE OrderDate &gt;= '2024-01-01' AND OrderDate &lt; '2024-02-01';</a:t>
            </a:r>
          </a:p>
          <a:p>
            <a:r>
              <a:t>```</a:t>
            </a:r>
          </a:p>
          <a:p>
            <a:endParaRPr/>
          </a:p>
          <a:p>
            <a:r>
              <a:t>Multiple conditions with AND/OR:</a:t>
            </a:r>
          </a:p>
          <a:p>
            <a:r>
              <a:t>```sql</a:t>
            </a:r>
          </a:p>
          <a:p>
            <a:r>
              <a:t>-- Active customers in Boston</a:t>
            </a:r>
          </a:p>
          <a:p>
            <a:r>
              <a:t>SELECT * FROM Customers</a:t>
            </a:r>
          </a:p>
          <a:p>
            <a:r>
              <a:t>WHERE Status = 'Active' AND City = 'Boston';</a:t>
            </a:r>
          </a:p>
          <a:p>
            <a:endParaRPr/>
          </a:p>
          <a:p>
            <a:r>
              <a:t>-- Customers in Boston or New York</a:t>
            </a:r>
          </a:p>
          <a:p>
            <a:r>
              <a:t>SELECT * FROM Customers</a:t>
            </a:r>
          </a:p>
          <a:p>
            <a:r>
              <a:t>WHERE City = 'Boston' OR City = 'New York';</a:t>
            </a:r>
          </a:p>
          <a:p>
            <a:endParaRPr/>
          </a:p>
          <a:p>
            <a:r>
              <a:t>-- Complex: Active customers in Boston or NY with orders</a:t>
            </a:r>
          </a:p>
          <a:p>
            <a:r>
              <a:t>SELECT * FROM Customers</a:t>
            </a:r>
          </a:p>
          <a:p>
            <a:r>
              <a:t>WHERE Status = 'Active' </a:t>
            </a:r>
          </a:p>
          <a:p>
            <a:r>
              <a:t>  AND (City = 'Boston' OR City = 'New York')</a:t>
            </a:r>
          </a:p>
          <a:p>
            <a:r>
              <a:t>  AND CustomerID IN (SELECT CustomerID FROM Orders);</a:t>
            </a:r>
          </a:p>
          <a:p>
            <a:r>
              <a:t>```</a:t>
            </a:r>
          </a:p>
          <a:p>
            <a:endParaRPr/>
          </a:p>
          <a:p>
            <a:r>
              <a:t>Parentheses matter!:</a:t>
            </a:r>
          </a:p>
          <a:p>
            <a:r>
              <a:t>```sql</a:t>
            </a:r>
          </a:p>
          <a:p>
            <a:r>
              <a:t>-- Different results:</a:t>
            </a:r>
          </a:p>
          <a:p>
            <a:r>
              <a:t>WHERE Status = 'Active' AND City = 'Boston' OR City = 'New York'</a:t>
            </a:r>
          </a:p>
          <a:p>
            <a:r>
              <a:t>-- vs</a:t>
            </a:r>
          </a:p>
          <a:p>
            <a:r>
              <a:t>WHERE Status = 'Active' AND (City = 'Boston' OR City = 'New York')</a:t>
            </a:r>
          </a:p>
          <a:p>
            <a:r>
              <a:t>```</a:t>
            </a:r>
          </a:p>
          <a:p>
            <a:endParaRPr/>
          </a:p>
          <a:p>
            <a:r>
              <a:t>Sorting Results - ORDER BY (45 sec):</a:t>
            </a:r>
          </a:p>
          <a:p>
            <a:endParaRPr/>
          </a:p>
          <a:p>
            <a:r>
              <a:t>Sort ascending (default):</a:t>
            </a:r>
          </a:p>
          <a:p>
            <a:r>
              <a:t>```sql</a:t>
            </a:r>
          </a:p>
          <a:p>
            <a:r>
              <a:t>SELECT FirstName, LastName, Email</a:t>
            </a:r>
          </a:p>
          <a:p>
            <a:r>
              <a:t>FROM Customers</a:t>
            </a:r>
          </a:p>
          <a:p>
            <a:r>
              <a:t>ORDER BY LastName;</a:t>
            </a:r>
          </a:p>
          <a:p>
            <a:r>
              <a:t>```</a:t>
            </a:r>
          </a:p>
          <a:p>
            <a:endParaRPr/>
          </a:p>
          <a:p>
            <a:r>
              <a:t>Sort descending:</a:t>
            </a:r>
          </a:p>
          <a:p>
            <a:r>
              <a:t>```sql</a:t>
            </a:r>
          </a:p>
          <a:p>
            <a:r>
              <a:t>SELECT ProductName, Price</a:t>
            </a:r>
          </a:p>
          <a:p>
            <a:r>
              <a:t>FROM Products</a:t>
            </a:r>
          </a:p>
          <a:p>
            <a:r>
              <a:t>ORDER BY Price DESC;</a:t>
            </a:r>
          </a:p>
          <a:p>
            <a:r>
              <a:t>```</a:t>
            </a:r>
          </a:p>
          <a:p>
            <a:endParaRPr/>
          </a:p>
          <a:p>
            <a:r>
              <a:t>Multiple sort columns:</a:t>
            </a:r>
          </a:p>
          <a:p>
            <a:r>
              <a:t>```sql</a:t>
            </a:r>
          </a:p>
          <a:p>
            <a:r>
              <a:t>SELECT FirstName, LastName, City</a:t>
            </a:r>
          </a:p>
          <a:p>
            <a:r>
              <a:t>FROM Customers</a:t>
            </a:r>
          </a:p>
          <a:p>
            <a:r>
              <a:t>ORDER BY City, LastName;</a:t>
            </a:r>
          </a:p>
          <a:p>
            <a:r>
              <a:t>-- Sorts by City first, then LastName within each city</a:t>
            </a:r>
          </a:p>
          <a:p>
            <a:r>
              <a:t>```</a:t>
            </a:r>
          </a:p>
          <a:p>
            <a:endParaRPr/>
          </a:p>
          <a:p>
            <a:r>
              <a:t>Real example:</a:t>
            </a:r>
          </a:p>
          <a:p>
            <a:r>
              <a:t>```sql</a:t>
            </a:r>
          </a:p>
          <a:p>
            <a:r>
              <a:t>-- Top 10 most expensive products</a:t>
            </a:r>
          </a:p>
          <a:p>
            <a:r>
              <a:t>SELECT ProductName, Price</a:t>
            </a:r>
          </a:p>
          <a:p>
            <a:r>
              <a:t>FROM Products</a:t>
            </a:r>
          </a:p>
          <a:p>
            <a:r>
              <a:t>ORDER BY Price DESC</a:t>
            </a:r>
          </a:p>
          <a:p>
            <a:r>
              <a:t>LIMIT 10;</a:t>
            </a:r>
          </a:p>
          <a:p>
            <a:r>
              <a:t>```</a:t>
            </a:r>
          </a:p>
          <a:p>
            <a:endParaRPr/>
          </a:p>
          <a:p>
            <a:r>
              <a:t>Limiting Results - LIMIT (30 sec):</a:t>
            </a:r>
          </a:p>
          <a:p>
            <a:endParaRPr/>
          </a:p>
          <a:p>
            <a:r>
              <a:t>Get first N rows:</a:t>
            </a:r>
          </a:p>
          <a:p>
            <a:r>
              <a:t>```sql</a:t>
            </a:r>
          </a:p>
          <a:p>
            <a:r>
              <a:t>SELECT * FROM Customers LIMIT 10;</a:t>
            </a:r>
          </a:p>
          <a:p>
            <a:r>
              <a:t>```</a:t>
            </a:r>
          </a:p>
          <a:p>
            <a:endParaRPr/>
          </a:p>
          <a:p>
            <a:r>
              <a:t>Pagination:</a:t>
            </a:r>
          </a:p>
          <a:p>
            <a:r>
              <a:t>```sql</a:t>
            </a:r>
          </a:p>
          <a:p>
            <a:r>
              <a:t>-- First page (rows 1-10)</a:t>
            </a:r>
          </a:p>
          <a:p>
            <a:r>
              <a:t>SELECT * FROM Products LIMIT 10 OFFSET 0;</a:t>
            </a:r>
          </a:p>
          <a:p>
            <a:endParaRPr/>
          </a:p>
          <a:p>
            <a:r>
              <a:t>-- Second page (rows 11-20)</a:t>
            </a:r>
          </a:p>
          <a:p>
            <a:r>
              <a:t>SELECT * FROM Products LIMIT 10 OFFSET 10;</a:t>
            </a:r>
          </a:p>
          <a:p>
            <a:endParaRPr/>
          </a:p>
          <a:p>
            <a:r>
              <a:t>-- Third page (rows 21-30)</a:t>
            </a:r>
          </a:p>
          <a:p>
            <a:r>
              <a:t>SELECT * FROM Products LIMIT 10 OFFSET 20;</a:t>
            </a:r>
          </a:p>
          <a:p>
            <a:r>
              <a:t>```</a:t>
            </a:r>
          </a:p>
          <a:p>
            <a:endParaRPr/>
          </a:p>
          <a:p>
            <a:r>
              <a:t>Common patterns:</a:t>
            </a:r>
          </a:p>
          <a:p>
            <a:r>
              <a:t>```sql</a:t>
            </a:r>
          </a:p>
          <a:p>
            <a:r>
              <a:t>-- Latest 5 orders</a:t>
            </a:r>
          </a:p>
          <a:p>
            <a:r>
              <a:t>SELECT * FROM Orders </a:t>
            </a:r>
          </a:p>
          <a:p>
            <a:r>
              <a:t>ORDER BY OrderDate DESC </a:t>
            </a:r>
          </a:p>
          <a:p>
            <a:r>
              <a:t>LIMIT 5;</a:t>
            </a:r>
          </a:p>
          <a:p>
            <a:endParaRPr/>
          </a:p>
          <a:p>
            <a:r>
              <a:t>-- Oldest customer</a:t>
            </a:r>
          </a:p>
          <a:p>
            <a:r>
              <a:t>SELECT * FROM Customers </a:t>
            </a:r>
          </a:p>
          <a:p>
            <a:r>
              <a:t>ORDER BY JoinDate </a:t>
            </a:r>
          </a:p>
          <a:p>
            <a:r>
              <a:t>LIMIT 1;</a:t>
            </a:r>
          </a:p>
          <a:p>
            <a:r>
              <a:t>```</a:t>
            </a:r>
          </a:p>
          <a:p>
            <a:endParaRPr/>
          </a:p>
          <a:p>
            <a:r>
              <a:t>Column Aliases (30 sec):</a:t>
            </a:r>
          </a:p>
          <a:p>
            <a:endParaRPr/>
          </a:p>
          <a:p>
            <a:r>
              <a:t>Rename columns in output:</a:t>
            </a:r>
          </a:p>
          <a:p>
            <a:r>
              <a:t>```sql</a:t>
            </a:r>
          </a:p>
          <a:p>
            <a:r>
              <a:t>SELECT </a:t>
            </a:r>
          </a:p>
          <a:p>
            <a:r>
              <a:t>    FirstName AS First,</a:t>
            </a:r>
          </a:p>
          <a:p>
            <a:r>
              <a:t>    LastName AS Last,</a:t>
            </a:r>
          </a:p>
          <a:p>
            <a:r>
              <a:t>    Email AS EmailAddress</a:t>
            </a:r>
          </a:p>
          <a:p>
            <a:r>
              <a:t>FROM Customers;</a:t>
            </a:r>
          </a:p>
          <a:p>
            <a:r>
              <a:t>```</a:t>
            </a:r>
          </a:p>
          <a:p>
            <a:endParaRPr/>
          </a:p>
          <a:p>
            <a:r>
              <a:t>With calculations:</a:t>
            </a:r>
          </a:p>
          <a:p>
            <a:r>
              <a:t>```sql</a:t>
            </a:r>
          </a:p>
          <a:p>
            <a:r>
              <a:t>SELECT </a:t>
            </a:r>
          </a:p>
          <a:p>
            <a:r>
              <a:t>    ProductName,</a:t>
            </a:r>
          </a:p>
          <a:p>
            <a:r>
              <a:t>    Price,</a:t>
            </a:r>
          </a:p>
          <a:p>
            <a:r>
              <a:t>    Price * 0.9 AS SalePrice</a:t>
            </a:r>
          </a:p>
          <a:p>
            <a:r>
              <a:t>FROM Products;</a:t>
            </a:r>
          </a:p>
          <a:p>
            <a:r>
              <a:t>```</a:t>
            </a:r>
          </a:p>
          <a:p>
            <a:endParaRPr/>
          </a:p>
          <a:p>
            <a:r>
              <a:t>Concatenation:</a:t>
            </a:r>
          </a:p>
          <a:p>
            <a:r>
              <a:t>```sql</a:t>
            </a:r>
          </a:p>
          <a:p>
            <a:r>
              <a:t>SELECT </a:t>
            </a:r>
          </a:p>
          <a:p>
            <a:r>
              <a:t>    CONCAT(FirstName, ' ', LastName) AS FullName,</a:t>
            </a:r>
          </a:p>
          <a:p>
            <a:r>
              <a:t>    Email</a:t>
            </a:r>
          </a:p>
          <a:p>
            <a:r>
              <a:t>FROM Customers;</a:t>
            </a:r>
          </a:p>
          <a:p>
            <a:r>
              <a:t>```</a:t>
            </a:r>
          </a:p>
          <a:p>
            <a:endParaRPr/>
          </a:p>
          <a:p>
            <a:r>
              <a:t>UPDATE STATEMENT (90 sec):</a:t>
            </a:r>
          </a:p>
          <a:p>
            <a:endParaRPr/>
          </a:p>
          <a:p>
            <a:r>
              <a:t>Basic UPDATE syntax:</a:t>
            </a:r>
          </a:p>
          <a:p>
            <a:r>
              <a:t>```sql</a:t>
            </a:r>
          </a:p>
          <a:p>
            <a:r>
              <a:t>UPDATE TableName</a:t>
            </a:r>
          </a:p>
          <a:p>
            <a:r>
              <a:t>SET Column1 = Value1, Column2 = Value2, ...</a:t>
            </a:r>
          </a:p>
          <a:p>
            <a:r>
              <a:t>WHERE condition;</a:t>
            </a:r>
          </a:p>
          <a:p>
            <a:r>
              <a:t>```</a:t>
            </a:r>
          </a:p>
          <a:p>
            <a:endParaRPr/>
          </a:p>
          <a:p>
            <a:r>
              <a:t>⚠️ CRITICAL: Always include WHERE clause!</a:t>
            </a:r>
          </a:p>
          <a:p>
            <a:r>
              <a:t>```sql</a:t>
            </a:r>
          </a:p>
          <a:p>
            <a:r>
              <a:t>-- DANGER - Updates ALL rows!</a:t>
            </a:r>
          </a:p>
          <a:p>
            <a:r>
              <a:t>UPDATE Customers SET Status = 'Inactive';</a:t>
            </a:r>
          </a:p>
          <a:p>
            <a:endParaRPr/>
          </a:p>
          <a:p>
            <a:r>
              <a:t>-- CORRECT - Updates specific rows</a:t>
            </a:r>
          </a:p>
          <a:p>
            <a:r>
              <a:t>UPDATE Customers SET Status = 'Inactive' WHERE LastOrderDate &lt; '2023-01-01';</a:t>
            </a:r>
          </a:p>
          <a:p>
            <a:r>
              <a:t>```</a:t>
            </a:r>
          </a:p>
          <a:p>
            <a:endParaRPr/>
          </a:p>
          <a:p>
            <a:r>
              <a:t>Single column update:</a:t>
            </a:r>
          </a:p>
          <a:p>
            <a:r>
              <a:t>```sql</a:t>
            </a:r>
          </a:p>
          <a:p>
            <a:r>
              <a:t>UPDATE Products</a:t>
            </a:r>
          </a:p>
          <a:p>
            <a:r>
              <a:t>SET Price = 29.99</a:t>
            </a:r>
          </a:p>
          <a:p>
            <a:r>
              <a:t>WHERE ProductID = 101;</a:t>
            </a:r>
          </a:p>
          <a:p>
            <a:r>
              <a:t>```</a:t>
            </a:r>
          </a:p>
          <a:p>
            <a:endParaRPr/>
          </a:p>
          <a:p>
            <a:r>
              <a:t>Multiple columns:</a:t>
            </a:r>
          </a:p>
          <a:p>
            <a:r>
              <a:t>```sql</a:t>
            </a:r>
          </a:p>
          <a:p>
            <a:r>
              <a:t>UPDATE Customers</a:t>
            </a:r>
          </a:p>
          <a:p>
            <a:r>
              <a:t>SET </a:t>
            </a:r>
          </a:p>
          <a:p>
            <a:r>
              <a:t>    Status = 'VIP',</a:t>
            </a:r>
          </a:p>
          <a:p>
            <a:r>
              <a:t>    DiscountLevel = 10</a:t>
            </a:r>
          </a:p>
          <a:p>
            <a:r>
              <a:t>WHERE TotalSpent &gt; 10000;</a:t>
            </a:r>
          </a:p>
          <a:p>
            <a:r>
              <a:t>```</a:t>
            </a:r>
          </a:p>
          <a:p>
            <a:endParaRPr/>
          </a:p>
          <a:p>
            <a:r>
              <a:t>UPDATE with calculations:</a:t>
            </a:r>
          </a:p>
          <a:p>
            <a:r>
              <a:t>```sql</a:t>
            </a:r>
          </a:p>
          <a:p>
            <a:r>
              <a:t>-- Increase all prices by 10%</a:t>
            </a:r>
          </a:p>
          <a:p>
            <a:r>
              <a:t>UPDATE Products</a:t>
            </a:r>
          </a:p>
          <a:p>
            <a:r>
              <a:t>SET Price = Price * 1.10</a:t>
            </a:r>
          </a:p>
          <a:p>
            <a:r>
              <a:t>WHERE Category = 'Electronics';</a:t>
            </a:r>
          </a:p>
          <a:p>
            <a:endParaRPr/>
          </a:p>
          <a:p>
            <a:r>
              <a:t>-- Add loyalty points</a:t>
            </a:r>
          </a:p>
          <a:p>
            <a:r>
              <a:t>UPDATE Customers</a:t>
            </a:r>
          </a:p>
          <a:p>
            <a:r>
              <a:t>SET LoyaltyPoints = LoyaltyPoints + 100</a:t>
            </a:r>
          </a:p>
          <a:p>
            <a:r>
              <a:t>WHERE CustomerID = 42;</a:t>
            </a:r>
          </a:p>
          <a:p>
            <a:r>
              <a:t>```</a:t>
            </a:r>
          </a:p>
          <a:p>
            <a:endParaRPr/>
          </a:p>
          <a:p>
            <a:r>
              <a:t>UPDATE based on other tables (subquery):</a:t>
            </a:r>
          </a:p>
          <a:p>
            <a:r>
              <a:t>```sql</a:t>
            </a:r>
          </a:p>
          <a:p>
            <a:r>
              <a:t>UPDATE Products</a:t>
            </a:r>
          </a:p>
          <a:p>
            <a:r>
              <a:t>SET StockQty = StockQty - (</a:t>
            </a:r>
          </a:p>
          <a:p>
            <a:r>
              <a:t>    SELECT SUM(Quantity) </a:t>
            </a:r>
          </a:p>
          <a:p>
            <a:r>
              <a:t>    FROM OrderItems </a:t>
            </a:r>
          </a:p>
          <a:p>
            <a:r>
              <a:t>    WHERE OrderItems.ProductID = Products.ProductID</a:t>
            </a:r>
          </a:p>
          <a:p>
            <a:r>
              <a:t>    AND OrderDate = CURRENT_DATE</a:t>
            </a:r>
          </a:p>
          <a:p>
            <a:r>
              <a:t>)</a:t>
            </a:r>
          </a:p>
          <a:p>
            <a:r>
              <a:t>WHERE ProductID IN (SELECT ProductID FROM OrderItems WHERE OrderDate = CURRENT_DATE);</a:t>
            </a:r>
          </a:p>
          <a:p>
            <a:r>
              <a:t>```</a:t>
            </a:r>
          </a:p>
          <a:p>
            <a:endParaRPr/>
          </a:p>
          <a:p>
            <a:r>
              <a:t>Best Practice - Test with SELECT first:</a:t>
            </a:r>
          </a:p>
          <a:p>
            <a:r>
              <a:t>```sql</a:t>
            </a:r>
          </a:p>
          <a:p>
            <a:r>
              <a:t>-- 1. SELECT to verify which rows will be affected</a:t>
            </a:r>
          </a:p>
          <a:p>
            <a:r>
              <a:t>SELECT * FROM Customers WHERE LastOrderDate &lt; '2023-01-01';</a:t>
            </a:r>
          </a:p>
          <a:p>
            <a:endParaRPr/>
          </a:p>
          <a:p>
            <a:r>
              <a:t>-- 2. If correct, change to UPDATE</a:t>
            </a:r>
          </a:p>
          <a:p>
            <a:r>
              <a:t>UPDATE Customers SET Status = 'Inactive' WHERE LastOrderDate &lt; '2023-01-01';</a:t>
            </a:r>
          </a:p>
          <a:p>
            <a:r>
              <a:t>```</a:t>
            </a:r>
          </a:p>
          <a:p>
            <a:endParaRPr/>
          </a:p>
          <a:p>
            <a:r>
              <a:t>DELETE STATEMENT (90 sec):</a:t>
            </a:r>
          </a:p>
          <a:p>
            <a:endParaRPr/>
          </a:p>
          <a:p>
            <a:r>
              <a:t>Basic DELETE syntax:</a:t>
            </a:r>
          </a:p>
          <a:p>
            <a:r>
              <a:t>```sql</a:t>
            </a:r>
          </a:p>
          <a:p>
            <a:r>
              <a:t>DELETE FROM TableName</a:t>
            </a:r>
          </a:p>
          <a:p>
            <a:r>
              <a:t>WHERE condition;</a:t>
            </a:r>
          </a:p>
          <a:p>
            <a:r>
              <a:t>```</a:t>
            </a:r>
          </a:p>
          <a:p>
            <a:endParaRPr/>
          </a:p>
          <a:p>
            <a:r>
              <a:t>⚠️ CRITICAL: Always include WHERE clause!</a:t>
            </a:r>
          </a:p>
          <a:p>
            <a:r>
              <a:t>```sql</a:t>
            </a:r>
          </a:p>
          <a:p>
            <a:r>
              <a:t>-- DANGER - Deletes ALL rows!</a:t>
            </a:r>
          </a:p>
          <a:p>
            <a:r>
              <a:t>DELETE FROM Customers;</a:t>
            </a:r>
          </a:p>
          <a:p>
            <a:endParaRPr/>
          </a:p>
          <a:p>
            <a:r>
              <a:t>-- CORRECT - Deletes specific rows</a:t>
            </a:r>
          </a:p>
          <a:p>
            <a:r>
              <a:t>DELETE FROM Customers WHERE Status = 'Inactive' AND LastOrderDate &lt; '2020-01-01';</a:t>
            </a:r>
          </a:p>
          <a:p>
            <a:r>
              <a:t>```</a:t>
            </a:r>
          </a:p>
          <a:p>
            <a:endParaRPr/>
          </a:p>
          <a:p>
            <a:r>
              <a:t>Delete single row:</a:t>
            </a:r>
          </a:p>
          <a:p>
            <a:r>
              <a:t>```sql</a:t>
            </a:r>
          </a:p>
          <a:p>
            <a:r>
              <a:t>DELETE FROM Products WHERE ProductID = 999;</a:t>
            </a:r>
          </a:p>
          <a:p>
            <a:r>
              <a:t>```</a:t>
            </a:r>
          </a:p>
          <a:p>
            <a:endParaRPr/>
          </a:p>
          <a:p>
            <a:r>
              <a:t>Delete multiple rows:</a:t>
            </a:r>
          </a:p>
          <a:p>
            <a:r>
              <a:t>```sql</a:t>
            </a:r>
          </a:p>
          <a:p>
            <a:r>
              <a:t>-- Remove old test data</a:t>
            </a:r>
          </a:p>
          <a:p>
            <a:r>
              <a:t>DELETE FROM Orders WHERE OrderDate &lt; '2020-01-01';</a:t>
            </a:r>
          </a:p>
          <a:p>
            <a:endParaRPr/>
          </a:p>
          <a:p>
            <a:r>
              <a:t>-- Remove inactive customers</a:t>
            </a:r>
          </a:p>
          <a:p>
            <a:r>
              <a:t>DELETE FROM Customers WHERE Status = 'Deleted' AND CreatedDate &lt; '2023-01-01';</a:t>
            </a:r>
          </a:p>
          <a:p>
            <a:r>
              <a:t>```</a:t>
            </a:r>
          </a:p>
          <a:p>
            <a:endParaRPr/>
          </a:p>
          <a:p>
            <a:r>
              <a:t>DELETE with subquery:</a:t>
            </a:r>
          </a:p>
          <a:p>
            <a:r>
              <a:t>```sql</a:t>
            </a:r>
          </a:p>
          <a:p>
            <a:r>
              <a:t>-- Delete customers with no orders</a:t>
            </a:r>
          </a:p>
          <a:p>
            <a:r>
              <a:t>DELETE FROM Customers</a:t>
            </a:r>
          </a:p>
          <a:p>
            <a:r>
              <a:t>WHERE CustomerID NOT IN (SELECT CustomerID FROM Orders);</a:t>
            </a:r>
          </a:p>
          <a:p>
            <a:r>
              <a:t>```</a:t>
            </a:r>
          </a:p>
          <a:p>
            <a:endParaRPr/>
          </a:p>
          <a:p>
            <a:r>
              <a:t>Best Practice - Test with SELECT first:</a:t>
            </a:r>
          </a:p>
          <a:p>
            <a:r>
              <a:t>```sql</a:t>
            </a:r>
          </a:p>
          <a:p>
            <a:r>
              <a:t>-- 1. SELECT to see what will be deleted</a:t>
            </a:r>
          </a:p>
          <a:p>
            <a:r>
              <a:t>SELECT * FROM Customers WHERE Status = 'Deleted' AND CreatedDate &lt; '2023-01-01';</a:t>
            </a:r>
          </a:p>
          <a:p>
            <a:endParaRPr/>
          </a:p>
          <a:p>
            <a:r>
              <a:t>-- 2. COUNT to verify number</a:t>
            </a:r>
          </a:p>
          <a:p>
            <a:r>
              <a:t>SELECT COUNT(*) FROM Customers WHERE Status = 'Deleted' AND CreatedDate &lt; '2023-01-01';</a:t>
            </a:r>
          </a:p>
          <a:p>
            <a:endParaRPr/>
          </a:p>
          <a:p>
            <a:r>
              <a:t>-- 3. If correct, DELETE</a:t>
            </a:r>
          </a:p>
          <a:p>
            <a:r>
              <a:t>DELETE FROM Customers WHERE Status = 'Deleted' AND CreatedDate &lt; '2023-01-01';</a:t>
            </a:r>
          </a:p>
          <a:p>
            <a:r>
              <a:t>```</a:t>
            </a:r>
          </a:p>
          <a:p>
            <a:endParaRPr/>
          </a:p>
          <a:p>
            <a:r>
              <a:t>DELETE vs TRUNCATE:</a:t>
            </a:r>
          </a:p>
          <a:p>
            <a:r>
              <a:t>```sql</a:t>
            </a:r>
          </a:p>
          <a:p>
            <a:r>
              <a:t>-- DELETE: Removes specific rows, can have WHERE clause</a:t>
            </a:r>
          </a:p>
          <a:p>
            <a:r>
              <a:t>DELETE FROM TestData WHERE TestID &lt; 1000;</a:t>
            </a:r>
          </a:p>
          <a:p>
            <a:endParaRPr/>
          </a:p>
          <a:p>
            <a:r>
              <a:t>-- TRUNCATE: Removes ALL rows, no WHERE clause, faster</a:t>
            </a:r>
          </a:p>
          <a:p>
            <a:r>
              <a:t>TRUNCATE TABLE TestData;</a:t>
            </a:r>
          </a:p>
          <a:p>
            <a:r>
              <a:t>```</a:t>
            </a:r>
          </a:p>
          <a:p>
            <a:endParaRPr/>
          </a:p>
          <a:p>
            <a:r>
              <a:t>When to use which:</a:t>
            </a:r>
          </a:p>
          <a:p>
            <a:r>
              <a:t>- DELETE: Remove specific rows, need WHERE clause</a:t>
            </a:r>
          </a:p>
          <a:p>
            <a:r>
              <a:t>- TRUNCATE: Empty entire table quickly</a:t>
            </a:r>
          </a:p>
          <a:p>
            <a:endParaRPr/>
          </a:p>
          <a:p>
            <a:r>
              <a:t>CASCADE DELETE (45 sec):</a:t>
            </a:r>
          </a:p>
          <a:p>
            <a:endParaRPr/>
          </a:p>
          <a:p>
            <a:r>
              <a:t>What happens with foreign keys?</a:t>
            </a:r>
          </a:p>
          <a:p>
            <a:endParaRPr/>
          </a:p>
          <a:p>
            <a:r>
              <a:t>Without CASCADE:</a:t>
            </a:r>
          </a:p>
          <a:p>
            <a:r>
              <a:t>```sql</a:t>
            </a:r>
          </a:p>
          <a:p>
            <a:r>
              <a:t>DELETE FROM Customers WHERE CustomerID = 1;</a:t>
            </a:r>
          </a:p>
          <a:p>
            <a:r>
              <a:t>-- ERROR: Cannot delete - Orders reference this customer</a:t>
            </a:r>
          </a:p>
          <a:p>
            <a:r>
              <a:t>```</a:t>
            </a:r>
          </a:p>
          <a:p>
            <a:endParaRPr/>
          </a:p>
          <a:p>
            <a:r>
              <a:t>With CASCADE (defined in table creation):</a:t>
            </a:r>
          </a:p>
          <a:p>
            <a:r>
              <a:t>```sql</a:t>
            </a:r>
          </a:p>
          <a:p>
            <a:r>
              <a:t>CREATE TABLE Orders (</a:t>
            </a:r>
          </a:p>
          <a:p>
            <a:r>
              <a:t>    OrderID INT PRIMARY KEY,</a:t>
            </a:r>
          </a:p>
          <a:p>
            <a:r>
              <a:t>    CustomerID INT,</a:t>
            </a:r>
          </a:p>
          <a:p>
            <a:r>
              <a:t>    FOREIGN KEY (CustomerID) REFERENCES Customers(CustomerID)</a:t>
            </a:r>
          </a:p>
          <a:p>
            <a:r>
              <a:t>        ON DELETE CASCADE</a:t>
            </a:r>
          </a:p>
          <a:p>
            <a:r>
              <a:t>);</a:t>
            </a:r>
          </a:p>
          <a:p>
            <a:endParaRPr/>
          </a:p>
          <a:p>
            <a:r>
              <a:t>-- Now this works and deletes related orders too:</a:t>
            </a:r>
          </a:p>
          <a:p>
            <a:r>
              <a:t>DELETE FROM Customers WHERE CustomerID = 1;</a:t>
            </a:r>
          </a:p>
          <a:p>
            <a:r>
              <a:t>```</a:t>
            </a:r>
          </a:p>
          <a:p>
            <a:endParaRPr/>
          </a:p>
          <a:p>
            <a:r>
              <a:t>Manual cascade (without CASCADE constraint):</a:t>
            </a:r>
          </a:p>
          <a:p>
            <a:r>
              <a:t>```sql</a:t>
            </a:r>
          </a:p>
          <a:p>
            <a:r>
              <a:t>-- Delete orders first</a:t>
            </a:r>
          </a:p>
          <a:p>
            <a:r>
              <a:t>DELETE FROM Orders WHERE CustomerID = 1;</a:t>
            </a:r>
          </a:p>
          <a:p>
            <a:r>
              <a:t>-- Then delete customer</a:t>
            </a:r>
          </a:p>
          <a:p>
            <a:r>
              <a:t>DELETE FROM Customers WHERE CustomerID = 1;</a:t>
            </a:r>
          </a:p>
          <a:p>
            <a:r>
              <a:t>```</a:t>
            </a:r>
          </a:p>
          <a:p>
            <a:endParaRPr/>
          </a:p>
          <a:p>
            <a:r>
              <a:t>SAFETY PRACTICES (60 sec):</a:t>
            </a:r>
          </a:p>
          <a:p>
            <a:endParaRPr/>
          </a:p>
          <a:p>
            <a:r>
              <a:t>1. Use transactions:</a:t>
            </a:r>
          </a:p>
          <a:p>
            <a:r>
              <a:t>```sql</a:t>
            </a:r>
          </a:p>
          <a:p>
            <a:r>
              <a:t>START TRANSACTION;</a:t>
            </a:r>
          </a:p>
          <a:p>
            <a:endParaRPr/>
          </a:p>
          <a:p>
            <a:r>
              <a:t>UPDATE Accounts SET Balance = Balance - 100 WHERE AccountID = 1;</a:t>
            </a:r>
          </a:p>
          <a:p>
            <a:r>
              <a:t>UPDATE Accounts SET Balance = Balance + 100 WHERE AccountID = 2;</a:t>
            </a:r>
          </a:p>
          <a:p>
            <a:endParaRPr/>
          </a:p>
          <a:p>
            <a:r>
              <a:t>-- Review changes</a:t>
            </a:r>
          </a:p>
          <a:p>
            <a:r>
              <a:t>SELECT * FROM Accounts WHERE AccountID IN (1, 2);</a:t>
            </a:r>
          </a:p>
          <a:p>
            <a:endParaRPr/>
          </a:p>
          <a:p>
            <a:r>
              <a:t>-- If correct:</a:t>
            </a:r>
          </a:p>
          <a:p>
            <a:r>
              <a:t>COMMIT;</a:t>
            </a:r>
          </a:p>
          <a:p>
            <a:r>
              <a:t>-- If wrong:</a:t>
            </a:r>
          </a:p>
          <a:p>
            <a:r>
              <a:t>ROLLBACK;</a:t>
            </a:r>
          </a:p>
          <a:p>
            <a:r>
              <a:t>```</a:t>
            </a:r>
          </a:p>
          <a:p>
            <a:endParaRPr/>
          </a:p>
          <a:p>
            <a:r>
              <a:t>2. Backup before major changes:</a:t>
            </a:r>
          </a:p>
          <a:p>
            <a:r>
              <a:t>```sql</a:t>
            </a:r>
          </a:p>
          <a:p>
            <a:r>
              <a:t>-- Create backup</a:t>
            </a:r>
          </a:p>
          <a:p>
            <a:r>
              <a:t>CREATE TABLE Customers_Backup_20240115 AS SELECT * FROM Customers;</a:t>
            </a:r>
          </a:p>
          <a:p>
            <a:endParaRPr/>
          </a:p>
          <a:p>
            <a:r>
              <a:t>-- Then make changes</a:t>
            </a:r>
          </a:p>
          <a:p>
            <a:r>
              <a:t>DELETE FROM Customers WHERE LastOrderDate &lt; '2020-01-01';</a:t>
            </a:r>
          </a:p>
          <a:p>
            <a:r>
              <a:t>```</a:t>
            </a:r>
          </a:p>
          <a:p>
            <a:endParaRPr/>
          </a:p>
          <a:p>
            <a:r>
              <a:t>3. Use LIMIT with DELETE/UPDATE:</a:t>
            </a:r>
          </a:p>
          <a:p>
            <a:r>
              <a:t>```sql</a:t>
            </a:r>
          </a:p>
          <a:p>
            <a:r>
              <a:t>-- Delete in batches</a:t>
            </a:r>
          </a:p>
          <a:p>
            <a:r>
              <a:t>DELETE FROM Logs WHERE LogDate &lt; '2023-01-01' LIMIT 1000;</a:t>
            </a:r>
          </a:p>
          <a:p>
            <a:r>
              <a:t>-- Run multiple times instead of deleting millions at once</a:t>
            </a:r>
          </a:p>
          <a:p>
            <a:r>
              <a:t>```</a:t>
            </a:r>
          </a:p>
          <a:p>
            <a:endParaRPr/>
          </a:p>
          <a:p>
            <a:r>
              <a:t>4. Test in development first:</a:t>
            </a:r>
          </a:p>
          <a:p>
            <a:r>
              <a:t>- Never test UPDATE/DELETE on production</a:t>
            </a:r>
          </a:p>
          <a:p>
            <a:r>
              <a:t>- Use development database</a:t>
            </a:r>
          </a:p>
          <a:p>
            <a:r>
              <a:t>- Verify results</a:t>
            </a:r>
          </a:p>
          <a:p>
            <a:r>
              <a:t>- Then apply to production</a:t>
            </a:r>
          </a:p>
          <a:p>
            <a:endParaRPr/>
          </a:p>
          <a:p>
            <a:r>
              <a:t>COMMON MISTAKES (45 sec):</a:t>
            </a:r>
          </a:p>
          <a:p>
            <a:endParaRPr/>
          </a:p>
          <a:p>
            <a:r>
              <a:t>1. Forgetting WHERE clause:</a:t>
            </a:r>
          </a:p>
          <a:p>
            <a:r>
              <a:t>```sql</a:t>
            </a:r>
          </a:p>
          <a:p>
            <a:r>
              <a:t>UPDATE Products SET Price = 0;  -- Oops! All prices now $0</a:t>
            </a:r>
          </a:p>
          <a:p>
            <a:r>
              <a:t>DELETE FROM Customers;  -- Oops! All customers deleted</a:t>
            </a:r>
          </a:p>
          <a:p>
            <a:r>
              <a:t>```</a:t>
            </a:r>
          </a:p>
          <a:p>
            <a:endParaRPr/>
          </a:p>
          <a:p>
            <a:r>
              <a:t>2. Wrong WHERE condition:</a:t>
            </a:r>
          </a:p>
          <a:p>
            <a:r>
              <a:t>```sql</a:t>
            </a:r>
          </a:p>
          <a:p>
            <a:r>
              <a:t>DELETE FROM Orders WHERE OrderID = 100 OR OrderID = 200;</a:t>
            </a:r>
          </a:p>
          <a:p>
            <a:r>
              <a:t>-- Wanted: Delete orders 100 AND 200</a:t>
            </a:r>
          </a:p>
          <a:p>
            <a:r>
              <a:t>-- Actually: Deletes if EITHER condition true</a:t>
            </a:r>
          </a:p>
          <a:p>
            <a:r>
              <a:t>```</a:t>
            </a:r>
          </a:p>
          <a:p>
            <a:endParaRPr/>
          </a:p>
          <a:p>
            <a:r>
              <a:t>3. Not checking row count:</a:t>
            </a:r>
          </a:p>
          <a:p>
            <a:r>
              <a:t>```sql</a:t>
            </a:r>
          </a:p>
          <a:p>
            <a:r>
              <a:t>-- Check before:</a:t>
            </a:r>
          </a:p>
          <a:p>
            <a:r>
              <a:t>SELECT COUNT(*) FROM Customers WHERE Status = 'Inactive';</a:t>
            </a:r>
          </a:p>
          <a:p>
            <a:r>
              <a:t>-- Returns 1000</a:t>
            </a:r>
          </a:p>
          <a:p>
            <a:endParaRPr/>
          </a:p>
          <a:p>
            <a:r>
              <a:t>UPDATE Customers SET Status = 'Deleted' WHERE Status = 'Inactive';</a:t>
            </a:r>
          </a:p>
          <a:p>
            <a:r>
              <a:t>-- Affected rows: 1000 (verify this matches)</a:t>
            </a:r>
          </a:p>
          <a:p>
            <a:r>
              <a:t>```</a:t>
            </a:r>
          </a:p>
          <a:p>
            <a:endParaRPr/>
          </a:p>
          <a:p>
            <a:r>
              <a:t>4. Data type mismatch:</a:t>
            </a:r>
          </a:p>
          <a:p>
            <a:r>
              <a:t>```sql</a:t>
            </a:r>
          </a:p>
          <a:p>
            <a:r>
              <a:t>DELETE FROM Products WHERE ProductID = '101';  -- String</a:t>
            </a:r>
          </a:p>
          <a:p>
            <a:r>
              <a:t>DELETE FROM Products WHERE ProductID = 101;     -- Number</a:t>
            </a:r>
          </a:p>
          <a:p>
            <a:r>
              <a:t>-- May work in some databases, but be explicit</a:t>
            </a:r>
          </a:p>
          <a:p>
            <a:r>
              <a:t>```</a:t>
            </a:r>
          </a:p>
          <a:p>
            <a:endParaRPr/>
          </a:p>
          <a:p>
            <a:r>
              <a:t>REAL-WORLD EXAMPLES (60 sec):</a:t>
            </a:r>
          </a:p>
          <a:p>
            <a:endParaRPr/>
          </a:p>
          <a:p>
            <a:r>
              <a:t>Customer reactivation:</a:t>
            </a:r>
          </a:p>
          <a:p>
            <a:r>
              <a:t>```sql</a:t>
            </a:r>
          </a:p>
          <a:p>
            <a:r>
              <a:t>UPDATE Customers</a:t>
            </a:r>
          </a:p>
          <a:p>
            <a:r>
              <a:t>SET </a:t>
            </a:r>
          </a:p>
          <a:p>
            <a:r>
              <a:t>    Status = 'Active',</a:t>
            </a:r>
          </a:p>
          <a:p>
            <a:r>
              <a:t>    LastModifiedDate = NOW()</a:t>
            </a:r>
          </a:p>
          <a:p>
            <a:r>
              <a:t>WHERE CustomerID = 12345;</a:t>
            </a:r>
          </a:p>
          <a:p>
            <a:r>
              <a:t>```</a:t>
            </a:r>
          </a:p>
          <a:p>
            <a:endParaRPr/>
          </a:p>
          <a:p>
            <a:r>
              <a:t>Price adjustment:</a:t>
            </a:r>
          </a:p>
          <a:p>
            <a:r>
              <a:t>```sql</a:t>
            </a:r>
          </a:p>
          <a:p>
            <a:r>
              <a:t>UPDATE Products</a:t>
            </a:r>
          </a:p>
          <a:p>
            <a:r>
              <a:t>SET Price = Price * 0.8</a:t>
            </a:r>
          </a:p>
          <a:p>
            <a:r>
              <a:t>WHERE Category = 'Electronics' </a:t>
            </a:r>
          </a:p>
          <a:p>
            <a:r>
              <a:t>  AND StockQty &gt; 100;</a:t>
            </a:r>
          </a:p>
          <a:p>
            <a:r>
              <a:t>```</a:t>
            </a:r>
          </a:p>
          <a:p>
            <a:endParaRPr/>
          </a:p>
          <a:p>
            <a:r>
              <a:t>Data cleanup:</a:t>
            </a:r>
          </a:p>
          <a:p>
            <a:r>
              <a:t>```sql</a:t>
            </a:r>
          </a:p>
          <a:p>
            <a:r>
              <a:t>-- Remove duplicate email accounts</a:t>
            </a:r>
          </a:p>
          <a:p>
            <a:r>
              <a:t>DELETE FROM Users</a:t>
            </a:r>
          </a:p>
          <a:p>
            <a:r>
              <a:t>WHERE UserID NOT IN (</a:t>
            </a:r>
          </a:p>
          <a:p>
            <a:r>
              <a:t>    SELECT MIN(UserID)</a:t>
            </a:r>
          </a:p>
          <a:p>
            <a:r>
              <a:t>    FROM Users</a:t>
            </a:r>
          </a:p>
          <a:p>
            <a:r>
              <a:t>    GROUP BY Email</a:t>
            </a:r>
          </a:p>
          <a:p>
            <a:r>
              <a:t>);</a:t>
            </a:r>
          </a:p>
          <a:p>
            <a:r>
              <a:t>```</a:t>
            </a:r>
          </a:p>
          <a:p>
            <a:endParaRPr/>
          </a:p>
          <a:p>
            <a:r>
              <a:t>Archive old data:</a:t>
            </a:r>
          </a:p>
          <a:p>
            <a:r>
              <a:t>```sql</a:t>
            </a:r>
          </a:p>
          <a:p>
            <a:r>
              <a:t>-- Copy to archive</a:t>
            </a:r>
          </a:p>
          <a:p>
            <a:r>
              <a:t>INSERT INTO OrdersArchive SELECT * FROM Orders WHERE OrderDate &lt; '2020-01-01';</a:t>
            </a:r>
          </a:p>
          <a:p>
            <a:r>
              <a:t>-- Then delete from main table</a:t>
            </a:r>
          </a:p>
          <a:p>
            <a:r>
              <a:t>DELETE FROM Orders WHERE OrderDate &lt; '2020-01-01';</a:t>
            </a:r>
          </a:p>
          <a:p>
            <a:r>
              <a:t>```</a:t>
            </a:r>
          </a:p>
          <a:p>
            <a:endParaRPr/>
          </a:p>
          <a:p>
            <a:r>
              <a:t>Activity (30 sec):</a:t>
            </a:r>
          </a:p>
          <a:p>
            <a:r>
              <a:t>"Write UPDATE to mark students as graduated"</a:t>
            </a:r>
          </a:p>
          <a:p>
            <a:endParaRPr/>
          </a:p>
          <a:p>
            <a:r>
              <a:t>Table: Students (StudentID, Name, Status, GraduationDate)</a:t>
            </a:r>
          </a:p>
          <a:p>
            <a:endParaRPr/>
          </a:p>
          <a:p>
            <a:r>
              <a:t>Answer:</a:t>
            </a:r>
          </a:p>
          <a:p>
            <a:r>
              <a:t>```sql</a:t>
            </a:r>
          </a:p>
          <a:p>
            <a:r>
              <a:t>UPDATE Students</a:t>
            </a:r>
          </a:p>
          <a:p>
            <a:r>
              <a:t>SET </a:t>
            </a:r>
          </a:p>
          <a:p>
            <a:r>
              <a:t>    Status = 'Graduated',</a:t>
            </a:r>
          </a:p>
          <a:p>
            <a:r>
              <a:t>    GraduationDate = CURRENT_DATE</a:t>
            </a:r>
          </a:p>
          <a:p>
            <a:r>
              <a:t>WHERE Status = 'Active' </a:t>
            </a:r>
          </a:p>
          <a:p>
            <a:r>
              <a:t>  AND CreditsEarned &gt;= 120;</a:t>
            </a:r>
          </a:p>
          <a:p>
            <a:r>
              <a:t>```</a:t>
            </a:r>
          </a:p>
          <a:p>
            <a:endParaRPr/>
          </a:p>
          <a:p>
            <a:r>
              <a:t>Transition: "Now let's dive deeper into filtering data with WHERE clauses..."</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dirty="0"/>
              <a:t>DETERMINING TABLE ROWS - WHERE CLAUSE (5-6 minutes)</a:t>
            </a:r>
          </a:p>
          <a:p>
            <a:endParaRPr dirty="0"/>
          </a:p>
          <a:p>
            <a:r>
              <a:rPr dirty="0"/>
              <a:t>Introduction to WHERE (45 sec):</a:t>
            </a:r>
          </a:p>
          <a:p>
            <a:r>
              <a:rPr dirty="0"/>
              <a:t>- WHERE clause filters which rows are affected</a:t>
            </a:r>
          </a:p>
          <a:p>
            <a:r>
              <a:rPr dirty="0"/>
              <a:t>- Works with SELECT, UPDATE, DELETE</a:t>
            </a:r>
          </a:p>
          <a:p>
            <a:r>
              <a:rPr dirty="0"/>
              <a:t>- Can use simple or complex conditions</a:t>
            </a:r>
          </a:p>
          <a:p>
            <a:r>
              <a:rPr dirty="0"/>
              <a:t>- Essential for working with large datasets</a:t>
            </a:r>
          </a:p>
          <a:p>
            <a:endParaRPr dirty="0"/>
          </a:p>
          <a:p>
            <a:r>
              <a:rPr dirty="0"/>
              <a:t>Without WHERE:</a:t>
            </a:r>
          </a:p>
          <a:p>
            <a:r>
              <a:rPr dirty="0"/>
              <a:t>```</a:t>
            </a:r>
            <a:r>
              <a:rPr dirty="0" err="1"/>
              <a:t>sql</a:t>
            </a:r>
            <a:endParaRPr dirty="0"/>
          </a:p>
          <a:p>
            <a:r>
              <a:rPr dirty="0"/>
              <a:t>SELECT * FROM Customers;  -- Returns ALL rows (could be millions)</a:t>
            </a:r>
          </a:p>
          <a:p>
            <a:r>
              <a:rPr dirty="0"/>
              <a:t>```</a:t>
            </a:r>
          </a:p>
          <a:p>
            <a:endParaRPr dirty="0"/>
          </a:p>
          <a:p>
            <a:r>
              <a:rPr dirty="0"/>
              <a:t>With WHERE:</a:t>
            </a:r>
          </a:p>
          <a:p>
            <a:r>
              <a:rPr dirty="0"/>
              <a:t>```</a:t>
            </a:r>
            <a:r>
              <a:rPr dirty="0" err="1"/>
              <a:t>sql</a:t>
            </a:r>
            <a:endParaRPr dirty="0"/>
          </a:p>
          <a:p>
            <a:r>
              <a:rPr dirty="0"/>
              <a:t>SELECT * FROM Customers WHERE City = 'Boston';  -- Returns only Boston customers</a:t>
            </a:r>
          </a:p>
          <a:p>
            <a:r>
              <a:rPr dirty="0"/>
              <a:t>```</a:t>
            </a:r>
          </a:p>
          <a:p>
            <a:endParaRPr dirty="0"/>
          </a:p>
          <a:p>
            <a:r>
              <a:rPr dirty="0"/>
              <a:t>Power of WHERE:</a:t>
            </a:r>
          </a:p>
          <a:p>
            <a:r>
              <a:rPr dirty="0"/>
              <a:t>- Production databases have billions of rows</a:t>
            </a:r>
          </a:p>
          <a:p>
            <a:r>
              <a:rPr dirty="0"/>
              <a:t>- You rarely want ALL rows</a:t>
            </a:r>
          </a:p>
          <a:p>
            <a:r>
              <a:rPr dirty="0"/>
              <a:t>- WHERE clause is what makes SQL practical</a:t>
            </a:r>
          </a:p>
          <a:p>
            <a:r>
              <a:rPr dirty="0"/>
              <a:t>- Filtering in database is faster than in application</a:t>
            </a:r>
          </a:p>
          <a:p>
            <a:endParaRPr dirty="0"/>
          </a:p>
          <a:p>
            <a:r>
              <a:rPr dirty="0"/>
              <a:t>COMPARISON OPERATORS (90 sec):</a:t>
            </a:r>
          </a:p>
          <a:p>
            <a:endParaRPr dirty="0"/>
          </a:p>
          <a:p>
            <a:r>
              <a:rPr dirty="0"/>
              <a:t>Equality (=):</a:t>
            </a:r>
          </a:p>
          <a:p>
            <a:r>
              <a:rPr dirty="0"/>
              <a:t>```</a:t>
            </a:r>
            <a:r>
              <a:rPr dirty="0" err="1"/>
              <a:t>sql</a:t>
            </a:r>
            <a:endParaRPr dirty="0"/>
          </a:p>
          <a:p>
            <a:r>
              <a:rPr dirty="0"/>
              <a:t>SELECT * FROM Products WHERE Category = 'Electronics';</a:t>
            </a:r>
          </a:p>
          <a:p>
            <a:r>
              <a:rPr dirty="0"/>
              <a:t>SELECT * FROM Orders WHERE Status = 'Shipped';</a:t>
            </a:r>
          </a:p>
          <a:p>
            <a:r>
              <a:rPr dirty="0"/>
              <a:t>SELECT * FROM Customers WHERE </a:t>
            </a:r>
            <a:r>
              <a:rPr dirty="0" err="1"/>
              <a:t>CustomerID</a:t>
            </a:r>
            <a:r>
              <a:rPr dirty="0"/>
              <a:t> = 42;</a:t>
            </a:r>
          </a:p>
          <a:p>
            <a:r>
              <a:rPr dirty="0"/>
              <a:t>```</a:t>
            </a:r>
          </a:p>
          <a:p>
            <a:endParaRPr dirty="0"/>
          </a:p>
          <a:p>
            <a:r>
              <a:rPr dirty="0"/>
              <a:t>Note: Single = for comparison (unlike some languages using ==)</a:t>
            </a:r>
          </a:p>
          <a:p>
            <a:endParaRPr dirty="0"/>
          </a:p>
          <a:p>
            <a:r>
              <a:rPr dirty="0"/>
              <a:t>Inequality (!= or &lt;&gt;):</a:t>
            </a:r>
          </a:p>
          <a:p>
            <a:r>
              <a:rPr dirty="0"/>
              <a:t>```</a:t>
            </a:r>
            <a:r>
              <a:rPr dirty="0" err="1"/>
              <a:t>sql</a:t>
            </a:r>
            <a:endParaRPr dirty="0"/>
          </a:p>
          <a:p>
            <a:r>
              <a:rPr dirty="0"/>
              <a:t>SELECT * FROM Products WHERE Category != 'Electronics';</a:t>
            </a:r>
          </a:p>
          <a:p>
            <a:r>
              <a:rPr dirty="0"/>
              <a:t>SELECT * FROM Orders WHERE Status &lt;&gt; 'Cancelled';</a:t>
            </a:r>
          </a:p>
          <a:p>
            <a:r>
              <a:rPr dirty="0"/>
              <a:t>-- Both != and &lt;&gt; work (prefer &lt;&gt; for ANSI standard)</a:t>
            </a:r>
          </a:p>
          <a:p>
            <a:r>
              <a:rPr dirty="0"/>
              <a:t>```</a:t>
            </a:r>
          </a:p>
          <a:p>
            <a:endParaRPr dirty="0"/>
          </a:p>
          <a:p>
            <a:r>
              <a:rPr dirty="0"/>
              <a:t>Less Than (&lt;):</a:t>
            </a:r>
          </a:p>
          <a:p>
            <a:r>
              <a:rPr dirty="0"/>
              <a:t>```</a:t>
            </a:r>
            <a:r>
              <a:rPr dirty="0" err="1"/>
              <a:t>sql</a:t>
            </a:r>
            <a:endParaRPr dirty="0"/>
          </a:p>
          <a:p>
            <a:r>
              <a:rPr dirty="0"/>
              <a:t>SELECT * FROM Products WHERE Price &lt; 50;</a:t>
            </a:r>
          </a:p>
          <a:p>
            <a:r>
              <a:rPr dirty="0"/>
              <a:t>SELECT * FROM Orders WHERE </a:t>
            </a:r>
            <a:r>
              <a:rPr dirty="0" err="1"/>
              <a:t>OrderDate</a:t>
            </a:r>
            <a:r>
              <a:rPr dirty="0"/>
              <a:t> &lt; '2024-01-01';</a:t>
            </a:r>
          </a:p>
          <a:p>
            <a:r>
              <a:rPr dirty="0"/>
              <a:t>```</a:t>
            </a:r>
          </a:p>
          <a:p>
            <a:endParaRPr dirty="0"/>
          </a:p>
          <a:p>
            <a:r>
              <a:rPr dirty="0"/>
              <a:t>Greater Than (&gt;):</a:t>
            </a:r>
          </a:p>
          <a:p>
            <a:r>
              <a:rPr dirty="0"/>
              <a:t>```</a:t>
            </a:r>
            <a:r>
              <a:rPr dirty="0" err="1"/>
              <a:t>sql</a:t>
            </a:r>
            <a:endParaRPr dirty="0"/>
          </a:p>
          <a:p>
            <a:r>
              <a:rPr dirty="0"/>
              <a:t>SELECT * FROM Customers WHERE Age &gt; 18;</a:t>
            </a:r>
          </a:p>
          <a:p>
            <a:r>
              <a:rPr dirty="0"/>
              <a:t>SELECT * FROM Products WHERE </a:t>
            </a:r>
            <a:r>
              <a:rPr dirty="0" err="1"/>
              <a:t>StockQty</a:t>
            </a:r>
            <a:r>
              <a:rPr dirty="0"/>
              <a:t> &gt; 0;</a:t>
            </a:r>
          </a:p>
          <a:p>
            <a:r>
              <a:rPr dirty="0"/>
              <a:t>```</a:t>
            </a:r>
          </a:p>
          <a:p>
            <a:endParaRPr dirty="0"/>
          </a:p>
          <a:p>
            <a:r>
              <a:rPr dirty="0"/>
              <a:t>Less Than or Equal (&lt;=):</a:t>
            </a:r>
          </a:p>
          <a:p>
            <a:r>
              <a:rPr dirty="0"/>
              <a:t>```</a:t>
            </a:r>
            <a:r>
              <a:rPr dirty="0" err="1"/>
              <a:t>sql</a:t>
            </a:r>
            <a:endParaRPr dirty="0"/>
          </a:p>
          <a:p>
            <a:r>
              <a:rPr dirty="0"/>
              <a:t>SELECT * FROM Products WHERE Price &lt;= 100;</a:t>
            </a:r>
          </a:p>
          <a:p>
            <a:r>
              <a:rPr dirty="0"/>
              <a:t>SELECT * FROM Customers WHERE Age &lt;= 65;</a:t>
            </a:r>
          </a:p>
          <a:p>
            <a:r>
              <a:rPr dirty="0"/>
              <a:t>```</a:t>
            </a:r>
          </a:p>
          <a:p>
            <a:endParaRPr dirty="0"/>
          </a:p>
          <a:p>
            <a:r>
              <a:rPr dirty="0"/>
              <a:t>Greater Than or Equal (&gt;=):</a:t>
            </a:r>
          </a:p>
          <a:p>
            <a:r>
              <a:rPr dirty="0"/>
              <a:t>```</a:t>
            </a:r>
            <a:r>
              <a:rPr dirty="0" err="1"/>
              <a:t>sql</a:t>
            </a:r>
            <a:endParaRPr dirty="0"/>
          </a:p>
          <a:p>
            <a:r>
              <a:rPr dirty="0"/>
              <a:t>SELECT * FROM Orders WHERE Total &gt;= 1000;</a:t>
            </a:r>
          </a:p>
          <a:p>
            <a:r>
              <a:rPr dirty="0"/>
              <a:t>SELECT * FROM Employees WHERE </a:t>
            </a:r>
            <a:r>
              <a:rPr dirty="0" err="1"/>
              <a:t>HireDate</a:t>
            </a:r>
            <a:r>
              <a:rPr dirty="0"/>
              <a:t> &gt;= '2020-01-01';</a:t>
            </a:r>
          </a:p>
          <a:p>
            <a:r>
              <a:rPr dirty="0"/>
              <a:t>```</a:t>
            </a:r>
          </a:p>
          <a:p>
            <a:endParaRPr dirty="0"/>
          </a:p>
          <a:p>
            <a:r>
              <a:rPr dirty="0"/>
              <a:t>LOGICAL OPERATORS (90 sec):</a:t>
            </a:r>
          </a:p>
          <a:p>
            <a:endParaRPr dirty="0"/>
          </a:p>
          <a:p>
            <a:r>
              <a:rPr dirty="0"/>
              <a:t>AND - All conditions must be true:</a:t>
            </a:r>
          </a:p>
          <a:p>
            <a:r>
              <a:rPr dirty="0"/>
              <a:t>```</a:t>
            </a:r>
            <a:r>
              <a:rPr dirty="0" err="1"/>
              <a:t>sql</a:t>
            </a:r>
            <a:endParaRPr dirty="0"/>
          </a:p>
          <a:p>
            <a:r>
              <a:rPr dirty="0"/>
              <a:t>SELECT * FROM Customers</a:t>
            </a:r>
          </a:p>
          <a:p>
            <a:r>
              <a:rPr dirty="0"/>
              <a:t>WHERE City = 'Boston' AND Status = 'Active';</a:t>
            </a:r>
          </a:p>
          <a:p>
            <a:r>
              <a:rPr dirty="0"/>
              <a:t>-- Returns customers who are BOTH in Boston AND Active</a:t>
            </a:r>
          </a:p>
          <a:p>
            <a:r>
              <a:rPr dirty="0"/>
              <a:t>```</a:t>
            </a:r>
          </a:p>
          <a:p>
            <a:endParaRPr dirty="0"/>
          </a:p>
          <a:p>
            <a:r>
              <a:rPr dirty="0"/>
              <a:t>Multiple AND conditions:</a:t>
            </a:r>
          </a:p>
          <a:p>
            <a:r>
              <a:rPr dirty="0"/>
              <a:t>```</a:t>
            </a:r>
            <a:r>
              <a:rPr dirty="0" err="1"/>
              <a:t>sql</a:t>
            </a:r>
            <a:endParaRPr dirty="0"/>
          </a:p>
          <a:p>
            <a:r>
              <a:rPr dirty="0"/>
              <a:t>SELECT * FROM Products</a:t>
            </a:r>
          </a:p>
          <a:p>
            <a:r>
              <a:rPr dirty="0"/>
              <a:t>WHERE Category = 'Electronics'</a:t>
            </a:r>
          </a:p>
          <a:p>
            <a:r>
              <a:rPr dirty="0"/>
              <a:t>  AND Price &lt; 500</a:t>
            </a:r>
          </a:p>
          <a:p>
            <a:r>
              <a:rPr dirty="0"/>
              <a:t>  AND </a:t>
            </a:r>
            <a:r>
              <a:rPr dirty="0" err="1"/>
              <a:t>StockQty</a:t>
            </a:r>
            <a:r>
              <a:rPr dirty="0"/>
              <a:t> &gt; 0;</a:t>
            </a:r>
          </a:p>
          <a:p>
            <a:r>
              <a:rPr dirty="0"/>
              <a:t>-- All three conditions must be true</a:t>
            </a:r>
          </a:p>
          <a:p>
            <a:r>
              <a:rPr dirty="0"/>
              <a:t>```</a:t>
            </a:r>
          </a:p>
          <a:p>
            <a:endParaRPr dirty="0"/>
          </a:p>
          <a:p>
            <a:r>
              <a:rPr dirty="0"/>
              <a:t>OR - At least one condition must be true:</a:t>
            </a:r>
          </a:p>
          <a:p>
            <a:r>
              <a:rPr dirty="0"/>
              <a:t>```</a:t>
            </a:r>
            <a:r>
              <a:rPr dirty="0" err="1"/>
              <a:t>sql</a:t>
            </a:r>
            <a:endParaRPr dirty="0"/>
          </a:p>
          <a:p>
            <a:r>
              <a:rPr dirty="0"/>
              <a:t>SELECT * FROM Customers</a:t>
            </a:r>
          </a:p>
          <a:p>
            <a:r>
              <a:rPr dirty="0"/>
              <a:t>WHERE City = 'Boston' OR City = 'New York';</a:t>
            </a:r>
          </a:p>
          <a:p>
            <a:r>
              <a:rPr dirty="0"/>
              <a:t>-- Returns customers in EITHER Boston OR New York (or both)</a:t>
            </a:r>
          </a:p>
          <a:p>
            <a:r>
              <a:rPr dirty="0"/>
              <a:t>```</a:t>
            </a:r>
          </a:p>
          <a:p>
            <a:endParaRPr dirty="0"/>
          </a:p>
          <a:p>
            <a:r>
              <a:rPr dirty="0"/>
              <a:t>Multiple OR conditions:</a:t>
            </a:r>
          </a:p>
          <a:p>
            <a:r>
              <a:rPr dirty="0"/>
              <a:t>```</a:t>
            </a:r>
            <a:r>
              <a:rPr dirty="0" err="1"/>
              <a:t>sql</a:t>
            </a:r>
            <a:endParaRPr dirty="0"/>
          </a:p>
          <a:p>
            <a:r>
              <a:rPr dirty="0"/>
              <a:t>SELECT * FROM Orders</a:t>
            </a:r>
          </a:p>
          <a:p>
            <a:r>
              <a:rPr dirty="0"/>
              <a:t>WHERE Status = 'Pending' </a:t>
            </a:r>
          </a:p>
          <a:p>
            <a:r>
              <a:rPr dirty="0"/>
              <a:t>   OR Status = 'Processing' </a:t>
            </a:r>
          </a:p>
          <a:p>
            <a:r>
              <a:rPr dirty="0"/>
              <a:t>   OR Status = 'Shipped';</a:t>
            </a:r>
          </a:p>
          <a:p>
            <a:r>
              <a:rPr dirty="0"/>
              <a:t>```</a:t>
            </a:r>
          </a:p>
          <a:p>
            <a:endParaRPr dirty="0"/>
          </a:p>
          <a:p>
            <a:r>
              <a:rPr dirty="0"/>
              <a:t>NOT - Negates a condition:</a:t>
            </a:r>
          </a:p>
          <a:p>
            <a:r>
              <a:rPr dirty="0"/>
              <a:t>```</a:t>
            </a:r>
            <a:r>
              <a:rPr dirty="0" err="1"/>
              <a:t>sql</a:t>
            </a:r>
            <a:endParaRPr dirty="0"/>
          </a:p>
          <a:p>
            <a:r>
              <a:rPr dirty="0"/>
              <a:t>SELECT * FROM Customers</a:t>
            </a:r>
          </a:p>
          <a:p>
            <a:r>
              <a:rPr dirty="0"/>
              <a:t>WHERE NOT Status = 'Deleted';</a:t>
            </a:r>
          </a:p>
          <a:p>
            <a:r>
              <a:rPr dirty="0"/>
              <a:t>-- Same as: WHERE Status != 'Deleted'</a:t>
            </a:r>
          </a:p>
          <a:p>
            <a:r>
              <a:rPr dirty="0"/>
              <a:t>```</a:t>
            </a:r>
          </a:p>
          <a:p>
            <a:endParaRPr dirty="0"/>
          </a:p>
          <a:p>
            <a:r>
              <a:rPr dirty="0"/>
              <a:t>NOT with other operators:</a:t>
            </a:r>
          </a:p>
          <a:p>
            <a:r>
              <a:rPr dirty="0"/>
              <a:t>```</a:t>
            </a:r>
            <a:r>
              <a:rPr dirty="0" err="1"/>
              <a:t>sql</a:t>
            </a:r>
            <a:endParaRPr dirty="0"/>
          </a:p>
          <a:p>
            <a:r>
              <a:rPr dirty="0"/>
              <a:t>SELECT * FROM Products</a:t>
            </a:r>
          </a:p>
          <a:p>
            <a:r>
              <a:rPr dirty="0"/>
              <a:t>WHERE NOT (Category = 'Electronics' AND Price &gt; 1000);</a:t>
            </a:r>
          </a:p>
          <a:p>
            <a:r>
              <a:rPr dirty="0"/>
              <a:t>-- Products that are NOT (Electronics AND expensive)</a:t>
            </a:r>
          </a:p>
          <a:p>
            <a:r>
              <a:rPr dirty="0"/>
              <a:t>```</a:t>
            </a:r>
          </a:p>
          <a:p>
            <a:endParaRPr dirty="0"/>
          </a:p>
          <a:p>
            <a:r>
              <a:rPr dirty="0"/>
              <a:t>Combining AND/OR with parentheses (60 sec):</a:t>
            </a:r>
          </a:p>
          <a:p>
            <a:endParaRPr dirty="0"/>
          </a:p>
          <a:p>
            <a:r>
              <a:rPr dirty="0"/>
              <a:t>Order of operations matters!</a:t>
            </a:r>
          </a:p>
          <a:p>
            <a:endParaRPr dirty="0"/>
          </a:p>
          <a:p>
            <a:r>
              <a:rPr dirty="0"/>
              <a:t>Without parentheses (wrong):</a:t>
            </a:r>
          </a:p>
          <a:p>
            <a:r>
              <a:rPr dirty="0"/>
              <a:t>```</a:t>
            </a:r>
            <a:r>
              <a:rPr dirty="0" err="1"/>
              <a:t>sql</a:t>
            </a:r>
            <a:endParaRPr dirty="0"/>
          </a:p>
          <a:p>
            <a:r>
              <a:rPr dirty="0"/>
              <a:t>SELECT * FROM Customers</a:t>
            </a:r>
          </a:p>
          <a:p>
            <a:r>
              <a:rPr dirty="0"/>
              <a:t>WHERE Status = 'Active' AND City = 'Boston' OR City = 'New York';</a:t>
            </a:r>
          </a:p>
          <a:p>
            <a:r>
              <a:rPr dirty="0"/>
              <a:t>-- Returns: (Active AND Boston) OR New York</a:t>
            </a:r>
          </a:p>
          <a:p>
            <a:r>
              <a:rPr dirty="0"/>
              <a:t>-- New York customers are returned regardless of status!</a:t>
            </a:r>
          </a:p>
          <a:p>
            <a:r>
              <a:rPr dirty="0"/>
              <a:t>```</a:t>
            </a:r>
          </a:p>
          <a:p>
            <a:endParaRPr dirty="0"/>
          </a:p>
          <a:p>
            <a:r>
              <a:rPr dirty="0"/>
              <a:t>With parentheses (correct):</a:t>
            </a:r>
          </a:p>
          <a:p>
            <a:r>
              <a:rPr dirty="0"/>
              <a:t>```</a:t>
            </a:r>
            <a:r>
              <a:rPr dirty="0" err="1"/>
              <a:t>sql</a:t>
            </a:r>
            <a:endParaRPr dirty="0"/>
          </a:p>
          <a:p>
            <a:r>
              <a:rPr dirty="0"/>
              <a:t>SELECT * FROM Customers</a:t>
            </a:r>
          </a:p>
          <a:p>
            <a:r>
              <a:rPr dirty="0"/>
              <a:t>WHERE Status = 'Active' AND (City = 'Boston' OR City = 'New York');</a:t>
            </a:r>
          </a:p>
          <a:p>
            <a:r>
              <a:rPr dirty="0"/>
              <a:t>-- Returns: Active AND (Boston OR New York)</a:t>
            </a:r>
          </a:p>
          <a:p>
            <a:r>
              <a:rPr dirty="0"/>
              <a:t>-- Only active customers in either city</a:t>
            </a:r>
          </a:p>
          <a:p>
            <a:r>
              <a:rPr dirty="0"/>
              <a:t>```</a:t>
            </a:r>
          </a:p>
          <a:p>
            <a:endParaRPr dirty="0"/>
          </a:p>
          <a:p>
            <a:r>
              <a:rPr dirty="0"/>
              <a:t>Complex example:</a:t>
            </a:r>
          </a:p>
          <a:p>
            <a:r>
              <a:rPr dirty="0"/>
              <a:t>```</a:t>
            </a:r>
            <a:r>
              <a:rPr dirty="0" err="1"/>
              <a:t>sql</a:t>
            </a:r>
            <a:endParaRPr dirty="0"/>
          </a:p>
          <a:p>
            <a:r>
              <a:rPr dirty="0"/>
              <a:t>SELECT * FROM Orders</a:t>
            </a:r>
          </a:p>
          <a:p>
            <a:r>
              <a:rPr dirty="0"/>
              <a:t>WHERE (Status = 'Pending' OR Status = 'Processing')</a:t>
            </a:r>
          </a:p>
          <a:p>
            <a:r>
              <a:rPr dirty="0"/>
              <a:t>  AND Total &gt; 100</a:t>
            </a:r>
          </a:p>
          <a:p>
            <a:r>
              <a:rPr dirty="0"/>
              <a:t>  AND (</a:t>
            </a:r>
            <a:r>
              <a:rPr dirty="0" err="1"/>
              <a:t>PaymentMethod</a:t>
            </a:r>
            <a:r>
              <a:rPr dirty="0"/>
              <a:t> = 'Credit Card' OR </a:t>
            </a:r>
            <a:r>
              <a:rPr dirty="0" err="1"/>
              <a:t>PaymentMethod</a:t>
            </a:r>
            <a:r>
              <a:rPr dirty="0"/>
              <a:t> = 'PayPal');</a:t>
            </a:r>
          </a:p>
          <a:p>
            <a:r>
              <a:rPr dirty="0"/>
              <a:t>```</a:t>
            </a:r>
          </a:p>
          <a:p>
            <a:endParaRPr dirty="0"/>
          </a:p>
          <a:p>
            <a:r>
              <a:rPr dirty="0"/>
              <a:t>Rule: When mixing AND/OR, use parentheses for clarity!</a:t>
            </a:r>
          </a:p>
          <a:p>
            <a:endParaRPr dirty="0"/>
          </a:p>
          <a:p>
            <a:r>
              <a:rPr dirty="0"/>
              <a:t>BETWEEN OPERATOR (45 sec):</a:t>
            </a:r>
          </a:p>
          <a:p>
            <a:endParaRPr dirty="0"/>
          </a:p>
          <a:p>
            <a:r>
              <a:rPr dirty="0"/>
              <a:t>Range comparisons:</a:t>
            </a:r>
          </a:p>
          <a:p>
            <a:r>
              <a:rPr dirty="0"/>
              <a:t>```</a:t>
            </a:r>
            <a:r>
              <a:rPr dirty="0" err="1"/>
              <a:t>sql</a:t>
            </a:r>
            <a:endParaRPr dirty="0"/>
          </a:p>
          <a:p>
            <a:r>
              <a:rPr dirty="0"/>
              <a:t>SELECT * FROM Products</a:t>
            </a:r>
          </a:p>
          <a:p>
            <a:r>
              <a:rPr dirty="0"/>
              <a:t>WHERE Price BETWEEN 50 AND 100;</a:t>
            </a:r>
          </a:p>
          <a:p>
            <a:r>
              <a:rPr dirty="0"/>
              <a:t>-- Same as: Price &gt;= 50 AND Price &lt;= 100</a:t>
            </a:r>
          </a:p>
          <a:p>
            <a:r>
              <a:rPr dirty="0"/>
              <a:t>```</a:t>
            </a:r>
          </a:p>
          <a:p>
            <a:endParaRPr dirty="0"/>
          </a:p>
          <a:p>
            <a:r>
              <a:rPr dirty="0"/>
              <a:t>Date ranges:</a:t>
            </a:r>
          </a:p>
          <a:p>
            <a:r>
              <a:rPr dirty="0"/>
              <a:t>```</a:t>
            </a:r>
            <a:r>
              <a:rPr dirty="0" err="1"/>
              <a:t>sql</a:t>
            </a:r>
            <a:endParaRPr dirty="0"/>
          </a:p>
          <a:p>
            <a:r>
              <a:rPr dirty="0"/>
              <a:t>SELECT * FROM Orders</a:t>
            </a:r>
          </a:p>
          <a:p>
            <a:r>
              <a:rPr dirty="0"/>
              <a:t>WHERE </a:t>
            </a:r>
            <a:r>
              <a:rPr dirty="0" err="1"/>
              <a:t>OrderDate</a:t>
            </a:r>
            <a:r>
              <a:rPr dirty="0"/>
              <a:t> BETWEEN '2024-01-01' AND '2024-01-31';</a:t>
            </a:r>
          </a:p>
          <a:p>
            <a:r>
              <a:rPr dirty="0"/>
              <a:t>-- January 2024 orders</a:t>
            </a:r>
          </a:p>
          <a:p>
            <a:r>
              <a:rPr dirty="0"/>
              <a:t>```</a:t>
            </a:r>
          </a:p>
          <a:p>
            <a:endParaRPr dirty="0"/>
          </a:p>
          <a:p>
            <a:r>
              <a:rPr dirty="0"/>
              <a:t>NOT BETWEEN:</a:t>
            </a:r>
          </a:p>
          <a:p>
            <a:r>
              <a:rPr dirty="0"/>
              <a:t>```</a:t>
            </a:r>
            <a:r>
              <a:rPr dirty="0" err="1"/>
              <a:t>sql</a:t>
            </a:r>
            <a:endParaRPr dirty="0"/>
          </a:p>
          <a:p>
            <a:r>
              <a:rPr dirty="0"/>
              <a:t>SELECT * FROM Products</a:t>
            </a:r>
          </a:p>
          <a:p>
            <a:r>
              <a:rPr dirty="0"/>
              <a:t>WHERE Price NOT BETWEEN 50 AND 100;</a:t>
            </a:r>
          </a:p>
          <a:p>
            <a:r>
              <a:rPr dirty="0"/>
              <a:t>-- Price &lt; 50 OR Price &gt; 100</a:t>
            </a:r>
          </a:p>
          <a:p>
            <a:r>
              <a:rPr dirty="0"/>
              <a:t>```</a:t>
            </a:r>
          </a:p>
          <a:p>
            <a:endParaRPr dirty="0"/>
          </a:p>
          <a:p>
            <a:r>
              <a:rPr dirty="0"/>
              <a:t>Note: BETWEEN is inclusive (includes both endpoints)</a:t>
            </a:r>
          </a:p>
          <a:p>
            <a:endParaRPr dirty="0"/>
          </a:p>
          <a:p>
            <a:r>
              <a:rPr dirty="0"/>
              <a:t>IN OPERATOR (60 sec):</a:t>
            </a:r>
          </a:p>
          <a:p>
            <a:endParaRPr dirty="0"/>
          </a:p>
          <a:p>
            <a:r>
              <a:rPr dirty="0"/>
              <a:t>Multiple specific values:</a:t>
            </a:r>
          </a:p>
          <a:p>
            <a:r>
              <a:rPr dirty="0"/>
              <a:t>```</a:t>
            </a:r>
            <a:r>
              <a:rPr dirty="0" err="1"/>
              <a:t>sql</a:t>
            </a:r>
            <a:endParaRPr dirty="0"/>
          </a:p>
          <a:p>
            <a:r>
              <a:rPr dirty="0"/>
              <a:t>SELECT * FROM Customers</a:t>
            </a:r>
          </a:p>
          <a:p>
            <a:r>
              <a:rPr dirty="0"/>
              <a:t>WHERE City IN ('Boston', 'New York', 'Chicago');</a:t>
            </a:r>
          </a:p>
          <a:p>
            <a:r>
              <a:rPr dirty="0"/>
              <a:t>-- Same as: City = 'Boston' OR City = 'New York' OR City = 'Chicago'</a:t>
            </a:r>
          </a:p>
          <a:p>
            <a:r>
              <a:rPr dirty="0"/>
              <a:t>```</a:t>
            </a:r>
          </a:p>
          <a:p>
            <a:endParaRPr dirty="0"/>
          </a:p>
          <a:p>
            <a:r>
              <a:rPr dirty="0"/>
              <a:t>Much cleaner than multiple ORs!</a:t>
            </a:r>
          </a:p>
          <a:p>
            <a:endParaRPr dirty="0"/>
          </a:p>
          <a:p>
            <a:r>
              <a:rPr dirty="0"/>
              <a:t>With numbers:</a:t>
            </a:r>
          </a:p>
          <a:p>
            <a:r>
              <a:rPr dirty="0"/>
              <a:t>```</a:t>
            </a:r>
            <a:r>
              <a:rPr dirty="0" err="1"/>
              <a:t>sql</a:t>
            </a:r>
            <a:endParaRPr dirty="0"/>
          </a:p>
          <a:p>
            <a:r>
              <a:rPr dirty="0"/>
              <a:t>SELECT * FROM Products</a:t>
            </a:r>
          </a:p>
          <a:p>
            <a:r>
              <a:rPr dirty="0"/>
              <a:t>WHERE </a:t>
            </a:r>
            <a:r>
              <a:rPr dirty="0" err="1"/>
              <a:t>ProductID</a:t>
            </a:r>
            <a:r>
              <a:rPr dirty="0"/>
              <a:t> IN (1, 5, 10, 15, 20);</a:t>
            </a:r>
          </a:p>
          <a:p>
            <a:r>
              <a:rPr dirty="0"/>
              <a:t>```</a:t>
            </a:r>
          </a:p>
          <a:p>
            <a:endParaRPr dirty="0"/>
          </a:p>
          <a:p>
            <a:r>
              <a:rPr dirty="0"/>
              <a:t>NOT IN:</a:t>
            </a:r>
          </a:p>
          <a:p>
            <a:r>
              <a:rPr dirty="0"/>
              <a:t>```</a:t>
            </a:r>
            <a:r>
              <a:rPr dirty="0" err="1"/>
              <a:t>sql</a:t>
            </a:r>
            <a:endParaRPr dirty="0"/>
          </a:p>
          <a:p>
            <a:r>
              <a:rPr dirty="0"/>
              <a:t>SELECT * FROM Products</a:t>
            </a:r>
          </a:p>
          <a:p>
            <a:r>
              <a:rPr dirty="0"/>
              <a:t>WHERE Category NOT IN ('Electronics', 'Clothing');</a:t>
            </a:r>
          </a:p>
          <a:p>
            <a:r>
              <a:rPr dirty="0"/>
              <a:t>-- All products except Electronics and Clothing</a:t>
            </a:r>
          </a:p>
          <a:p>
            <a:r>
              <a:rPr dirty="0"/>
              <a:t>```</a:t>
            </a:r>
          </a:p>
          <a:p>
            <a:endParaRPr dirty="0"/>
          </a:p>
          <a:p>
            <a:r>
              <a:rPr dirty="0"/>
              <a:t>IN with subquery:</a:t>
            </a:r>
          </a:p>
          <a:p>
            <a:r>
              <a:rPr dirty="0"/>
              <a:t>```</a:t>
            </a:r>
            <a:r>
              <a:rPr dirty="0" err="1"/>
              <a:t>sql</a:t>
            </a:r>
            <a:endParaRPr dirty="0"/>
          </a:p>
          <a:p>
            <a:r>
              <a:rPr dirty="0"/>
              <a:t>SELECT * FROM Customers</a:t>
            </a:r>
          </a:p>
          <a:p>
            <a:r>
              <a:rPr dirty="0"/>
              <a:t>WHERE </a:t>
            </a:r>
            <a:r>
              <a:rPr dirty="0" err="1"/>
              <a:t>CustomerID</a:t>
            </a:r>
            <a:r>
              <a:rPr dirty="0"/>
              <a:t> IN (SELECT </a:t>
            </a:r>
            <a:r>
              <a:rPr dirty="0" err="1"/>
              <a:t>CustomerID</a:t>
            </a:r>
            <a:r>
              <a:rPr dirty="0"/>
              <a:t> FROM Orders WHERE </a:t>
            </a:r>
            <a:r>
              <a:rPr dirty="0" err="1"/>
              <a:t>OrderDate</a:t>
            </a:r>
            <a:r>
              <a:rPr dirty="0"/>
              <a:t> &gt; '2024-01-01');</a:t>
            </a:r>
          </a:p>
          <a:p>
            <a:r>
              <a:rPr dirty="0"/>
              <a:t>-- Customers who placed orders this year</a:t>
            </a:r>
          </a:p>
          <a:p>
            <a:r>
              <a:rPr dirty="0"/>
              <a:t>```</a:t>
            </a:r>
          </a:p>
          <a:p>
            <a:endParaRPr dirty="0"/>
          </a:p>
          <a:p>
            <a:r>
              <a:rPr dirty="0"/>
              <a:t>LIKE OPERATOR - Pattern Matching (90 sec):</a:t>
            </a:r>
          </a:p>
          <a:p>
            <a:endParaRPr dirty="0"/>
          </a:p>
          <a:p>
            <a:r>
              <a:rPr dirty="0"/>
              <a:t>Wildcards:</a:t>
            </a:r>
          </a:p>
          <a:p>
            <a:r>
              <a:rPr dirty="0"/>
              <a:t>- % : Matches any sequence of characters (0 or more)</a:t>
            </a:r>
          </a:p>
          <a:p>
            <a:r>
              <a:rPr dirty="0"/>
              <a:t>- _ : Matches exactly one character</a:t>
            </a:r>
          </a:p>
          <a:p>
            <a:endParaRPr dirty="0"/>
          </a:p>
          <a:p>
            <a:r>
              <a:rPr dirty="0"/>
              <a:t>Starts with:</a:t>
            </a:r>
          </a:p>
          <a:p>
            <a:r>
              <a:rPr dirty="0"/>
              <a:t>```</a:t>
            </a:r>
            <a:r>
              <a:rPr dirty="0" err="1"/>
              <a:t>sql</a:t>
            </a:r>
            <a:endParaRPr dirty="0"/>
          </a:p>
          <a:p>
            <a:r>
              <a:rPr dirty="0"/>
              <a:t>SELECT * FROM Customers</a:t>
            </a:r>
          </a:p>
          <a:p>
            <a:r>
              <a:rPr dirty="0"/>
              <a:t>WHERE LastName LIKE 'Smith%';</a:t>
            </a:r>
          </a:p>
          <a:p>
            <a:r>
              <a:rPr dirty="0"/>
              <a:t>-- Smith, Smithson, Smithfield, etc.</a:t>
            </a:r>
          </a:p>
          <a:p>
            <a:r>
              <a:rPr dirty="0"/>
              <a:t>```</a:t>
            </a:r>
          </a:p>
          <a:p>
            <a:endParaRPr dirty="0"/>
          </a:p>
          <a:p>
            <a:r>
              <a:rPr dirty="0"/>
              <a:t>Ends with:</a:t>
            </a:r>
          </a:p>
          <a:p>
            <a:r>
              <a:rPr dirty="0"/>
              <a:t>```</a:t>
            </a:r>
            <a:r>
              <a:rPr dirty="0" err="1"/>
              <a:t>sql</a:t>
            </a:r>
            <a:endParaRPr dirty="0"/>
          </a:p>
          <a:p>
            <a:r>
              <a:rPr dirty="0"/>
              <a:t>SELECT * FROM Products</a:t>
            </a:r>
          </a:p>
          <a:p>
            <a:r>
              <a:rPr dirty="0"/>
              <a:t>WHERE ProductName LIKE '%Pro';</a:t>
            </a:r>
          </a:p>
          <a:p>
            <a:r>
              <a:rPr dirty="0"/>
              <a:t>-- iPhone Pro, MacBook Pro, etc.</a:t>
            </a:r>
          </a:p>
          <a:p>
            <a:r>
              <a:rPr dirty="0"/>
              <a:t>```</a:t>
            </a:r>
          </a:p>
          <a:p>
            <a:endParaRPr dirty="0"/>
          </a:p>
          <a:p>
            <a:r>
              <a:rPr dirty="0"/>
              <a:t>Contains:</a:t>
            </a:r>
          </a:p>
          <a:p>
            <a:r>
              <a:rPr dirty="0"/>
              <a:t>```</a:t>
            </a:r>
            <a:r>
              <a:rPr dirty="0" err="1"/>
              <a:t>sql</a:t>
            </a:r>
            <a:endParaRPr dirty="0"/>
          </a:p>
          <a:p>
            <a:r>
              <a:rPr dirty="0"/>
              <a:t>SELECT * FROM Customers</a:t>
            </a:r>
          </a:p>
          <a:p>
            <a:r>
              <a:rPr dirty="0"/>
              <a:t>WHERE Email LIKE '%@gmail.com';</a:t>
            </a:r>
          </a:p>
          <a:p>
            <a:r>
              <a:rPr dirty="0"/>
              <a:t>-- All Gmail addresses</a:t>
            </a:r>
          </a:p>
          <a:p>
            <a:r>
              <a:rPr dirty="0"/>
              <a:t>```</a:t>
            </a:r>
          </a:p>
          <a:p>
            <a:endParaRPr dirty="0"/>
          </a:p>
          <a:p>
            <a:r>
              <a:rPr dirty="0"/>
              <a:t>Exact position:</a:t>
            </a:r>
          </a:p>
          <a:p>
            <a:r>
              <a:rPr dirty="0"/>
              <a:t>```</a:t>
            </a:r>
            <a:r>
              <a:rPr dirty="0" err="1"/>
              <a:t>sql</a:t>
            </a:r>
            <a:endParaRPr dirty="0"/>
          </a:p>
          <a:p>
            <a:r>
              <a:rPr dirty="0"/>
              <a:t>SELECT * FROM Products</a:t>
            </a:r>
          </a:p>
          <a:p>
            <a:r>
              <a:rPr dirty="0"/>
              <a:t>WHERE </a:t>
            </a:r>
            <a:r>
              <a:rPr dirty="0" err="1"/>
              <a:t>ProductCode</a:t>
            </a:r>
            <a:r>
              <a:rPr dirty="0"/>
              <a:t> LIKE 'A___';</a:t>
            </a:r>
          </a:p>
          <a:p>
            <a:r>
              <a:rPr dirty="0"/>
              <a:t>-- A followed by exactly 3 characters: A001, A999, etc.</a:t>
            </a:r>
          </a:p>
          <a:p>
            <a:r>
              <a:rPr dirty="0"/>
              <a:t>```</a:t>
            </a:r>
          </a:p>
          <a:p>
            <a:endParaRPr dirty="0"/>
          </a:p>
          <a:p>
            <a:r>
              <a:rPr dirty="0"/>
              <a:t>Combines:</a:t>
            </a:r>
          </a:p>
          <a:p>
            <a:r>
              <a:rPr dirty="0"/>
              <a:t>```</a:t>
            </a:r>
            <a:r>
              <a:rPr dirty="0" err="1"/>
              <a:t>sql</a:t>
            </a:r>
            <a:endParaRPr dirty="0"/>
          </a:p>
          <a:p>
            <a:r>
              <a:rPr dirty="0"/>
              <a:t>SELECT * FROM Customers</a:t>
            </a:r>
          </a:p>
          <a:p>
            <a:r>
              <a:rPr dirty="0"/>
              <a:t>WHERE LastName LIKE '</a:t>
            </a:r>
            <a:r>
              <a:rPr dirty="0" err="1"/>
              <a:t>S%son</a:t>
            </a:r>
            <a:r>
              <a:rPr dirty="0"/>
              <a:t>';</a:t>
            </a:r>
          </a:p>
          <a:p>
            <a:r>
              <a:rPr dirty="0"/>
              <a:t>-- Starts with S, ends with son: Smithson, Stephenson, etc.</a:t>
            </a:r>
          </a:p>
          <a:p>
            <a:r>
              <a:rPr dirty="0"/>
              <a:t>```</a:t>
            </a:r>
          </a:p>
          <a:p>
            <a:endParaRPr dirty="0"/>
          </a:p>
          <a:p>
            <a:r>
              <a:rPr dirty="0"/>
              <a:t>Case sensitivity:</a:t>
            </a:r>
          </a:p>
          <a:p>
            <a:r>
              <a:rPr dirty="0"/>
              <a:t>- Depends on database collation</a:t>
            </a:r>
          </a:p>
          <a:p>
            <a:r>
              <a:rPr dirty="0"/>
              <a:t>- Use UPPER/LOWER for case-insensitive:</a:t>
            </a:r>
          </a:p>
          <a:p>
            <a:r>
              <a:rPr dirty="0"/>
              <a:t>```</a:t>
            </a:r>
            <a:r>
              <a:rPr dirty="0" err="1"/>
              <a:t>sql</a:t>
            </a:r>
            <a:endParaRPr dirty="0"/>
          </a:p>
          <a:p>
            <a:r>
              <a:rPr dirty="0"/>
              <a:t>SELECT * FROM Customers</a:t>
            </a:r>
          </a:p>
          <a:p>
            <a:r>
              <a:rPr dirty="0"/>
              <a:t>WHERE UPPER(LastName) LIKE 'SMITH%';</a:t>
            </a:r>
          </a:p>
          <a:p>
            <a:r>
              <a:rPr dirty="0"/>
              <a:t>```</a:t>
            </a:r>
          </a:p>
          <a:p>
            <a:endParaRPr dirty="0"/>
          </a:p>
          <a:p>
            <a:r>
              <a:rPr dirty="0"/>
              <a:t>NOT LIKE:</a:t>
            </a:r>
          </a:p>
          <a:p>
            <a:r>
              <a:rPr dirty="0"/>
              <a:t>```</a:t>
            </a:r>
            <a:r>
              <a:rPr dirty="0" err="1"/>
              <a:t>sql</a:t>
            </a:r>
            <a:endParaRPr dirty="0"/>
          </a:p>
          <a:p>
            <a:r>
              <a:rPr dirty="0"/>
              <a:t>SELECT * FROM Products</a:t>
            </a:r>
          </a:p>
          <a:p>
            <a:r>
              <a:rPr dirty="0"/>
              <a:t>WHERE ProductName NOT LIKE '%Test%';</a:t>
            </a:r>
          </a:p>
          <a:p>
            <a:r>
              <a:rPr dirty="0"/>
              <a:t>-- Exclude test products</a:t>
            </a:r>
          </a:p>
          <a:p>
            <a:r>
              <a:rPr dirty="0"/>
              <a:t>```</a:t>
            </a:r>
          </a:p>
          <a:p>
            <a:endParaRPr dirty="0"/>
          </a:p>
          <a:p>
            <a:r>
              <a:rPr dirty="0"/>
              <a:t>NULL HANDLING (90 sec):</a:t>
            </a:r>
          </a:p>
          <a:p>
            <a:endParaRPr dirty="0"/>
          </a:p>
          <a:p>
            <a:r>
              <a:rPr dirty="0"/>
              <a:t>What is NULL?</a:t>
            </a:r>
          </a:p>
          <a:p>
            <a:r>
              <a:rPr dirty="0"/>
              <a:t>- Represents "no value" or "unknown"</a:t>
            </a:r>
          </a:p>
          <a:p>
            <a:r>
              <a:rPr dirty="0"/>
              <a:t>- NOT the same as empty string '' or 0</a:t>
            </a:r>
          </a:p>
          <a:p>
            <a:r>
              <a:rPr dirty="0"/>
              <a:t>- NULL comparisons are special</a:t>
            </a:r>
          </a:p>
          <a:p>
            <a:endParaRPr dirty="0"/>
          </a:p>
          <a:p>
            <a:r>
              <a:rPr dirty="0"/>
              <a:t>Wrong way to check NULL:</a:t>
            </a:r>
          </a:p>
          <a:p>
            <a:r>
              <a:rPr dirty="0"/>
              <a:t>```</a:t>
            </a:r>
            <a:r>
              <a:rPr dirty="0" err="1"/>
              <a:t>sql</a:t>
            </a:r>
            <a:endParaRPr dirty="0"/>
          </a:p>
          <a:p>
            <a:r>
              <a:rPr dirty="0"/>
              <a:t>SELECT * FROM Customers WHERE Email = NULL;</a:t>
            </a:r>
          </a:p>
          <a:p>
            <a:r>
              <a:rPr dirty="0"/>
              <a:t>-- Returns 0 rows! (doesn't work)</a:t>
            </a:r>
          </a:p>
          <a:p>
            <a:r>
              <a:rPr dirty="0"/>
              <a:t>```</a:t>
            </a:r>
          </a:p>
          <a:p>
            <a:endParaRPr dirty="0"/>
          </a:p>
          <a:p>
            <a:r>
              <a:rPr dirty="0"/>
              <a:t>Correct way - IS NULL:</a:t>
            </a:r>
          </a:p>
          <a:p>
            <a:r>
              <a:rPr dirty="0"/>
              <a:t>```</a:t>
            </a:r>
            <a:r>
              <a:rPr dirty="0" err="1"/>
              <a:t>sql</a:t>
            </a:r>
            <a:endParaRPr dirty="0"/>
          </a:p>
          <a:p>
            <a:r>
              <a:rPr dirty="0"/>
              <a:t>SELECT * FROM Customers WHERE Email IS NULL;</a:t>
            </a:r>
          </a:p>
          <a:p>
            <a:r>
              <a:rPr dirty="0"/>
              <a:t>-- Returns customers with no email</a:t>
            </a:r>
          </a:p>
          <a:p>
            <a:r>
              <a:rPr dirty="0"/>
              <a:t>```</a:t>
            </a:r>
          </a:p>
          <a:p>
            <a:endParaRPr dirty="0"/>
          </a:p>
          <a:p>
            <a:r>
              <a:rPr dirty="0"/>
              <a:t>IS NOT NULL:</a:t>
            </a:r>
          </a:p>
          <a:p>
            <a:r>
              <a:rPr dirty="0"/>
              <a:t>```</a:t>
            </a:r>
            <a:r>
              <a:rPr dirty="0" err="1"/>
              <a:t>sql</a:t>
            </a:r>
            <a:endParaRPr dirty="0"/>
          </a:p>
          <a:p>
            <a:r>
              <a:rPr dirty="0"/>
              <a:t>SELECT * FROM Customers WHERE Email IS NOT NULL;</a:t>
            </a:r>
          </a:p>
          <a:p>
            <a:r>
              <a:rPr dirty="0"/>
              <a:t>-- Returns customers with an email</a:t>
            </a:r>
          </a:p>
          <a:p>
            <a:r>
              <a:rPr dirty="0"/>
              <a:t>```</a:t>
            </a:r>
          </a:p>
          <a:p>
            <a:endParaRPr dirty="0"/>
          </a:p>
          <a:p>
            <a:r>
              <a:rPr dirty="0"/>
              <a:t>NULL in comparisons:</a:t>
            </a:r>
          </a:p>
          <a:p>
            <a:r>
              <a:rPr dirty="0"/>
              <a:t>```</a:t>
            </a:r>
            <a:r>
              <a:rPr dirty="0" err="1"/>
              <a:t>sql</a:t>
            </a:r>
            <a:endParaRPr dirty="0"/>
          </a:p>
          <a:p>
            <a:r>
              <a:rPr dirty="0"/>
              <a:t>-- These return NULL (unknown), not true or false:</a:t>
            </a:r>
          </a:p>
          <a:p>
            <a:r>
              <a:rPr dirty="0"/>
              <a:t>NULL = NULL    -- NULL</a:t>
            </a:r>
          </a:p>
          <a:p>
            <a:r>
              <a:rPr dirty="0"/>
              <a:t>NULL != 5      -- NULL</a:t>
            </a:r>
          </a:p>
          <a:p>
            <a:r>
              <a:rPr dirty="0"/>
              <a:t>NULL &gt; 10      -- NULL</a:t>
            </a:r>
          </a:p>
          <a:p>
            <a:r>
              <a:rPr dirty="0"/>
              <a:t>```</a:t>
            </a:r>
          </a:p>
          <a:p>
            <a:endParaRPr dirty="0"/>
          </a:p>
          <a:p>
            <a:r>
              <a:rPr dirty="0"/>
              <a:t>NULL with AND/OR:</a:t>
            </a:r>
          </a:p>
          <a:p>
            <a:r>
              <a:rPr dirty="0"/>
              <a:t>```</a:t>
            </a:r>
            <a:r>
              <a:rPr dirty="0" err="1"/>
              <a:t>sql</a:t>
            </a:r>
            <a:endParaRPr dirty="0"/>
          </a:p>
          <a:p>
            <a:r>
              <a:rPr dirty="0"/>
              <a:t>TRUE AND NULL   -- NULL</a:t>
            </a:r>
          </a:p>
          <a:p>
            <a:r>
              <a:rPr dirty="0"/>
              <a:t>FALSE OR NULL   -- NULL</a:t>
            </a:r>
          </a:p>
          <a:p>
            <a:r>
              <a:rPr dirty="0"/>
              <a:t>TRUE OR NULL    -- TRUE</a:t>
            </a:r>
          </a:p>
          <a:p>
            <a:r>
              <a:rPr dirty="0"/>
              <a:t>FALSE AND NULL  -- FALSE</a:t>
            </a:r>
          </a:p>
          <a:p>
            <a:r>
              <a:rPr dirty="0"/>
              <a:t>```</a:t>
            </a:r>
          </a:p>
          <a:p>
            <a:endParaRPr dirty="0"/>
          </a:p>
          <a:p>
            <a:r>
              <a:rPr dirty="0"/>
              <a:t>Practical NULL handling:</a:t>
            </a:r>
          </a:p>
          <a:p>
            <a:r>
              <a:rPr dirty="0"/>
              <a:t>```</a:t>
            </a:r>
            <a:r>
              <a:rPr dirty="0" err="1"/>
              <a:t>sql</a:t>
            </a:r>
            <a:endParaRPr dirty="0"/>
          </a:p>
          <a:p>
            <a:r>
              <a:rPr dirty="0"/>
              <a:t>-- Find customers with no phone number</a:t>
            </a:r>
          </a:p>
          <a:p>
            <a:r>
              <a:rPr dirty="0"/>
              <a:t>SELECT * FROM Customers WHERE Phone IS NULL;</a:t>
            </a:r>
          </a:p>
          <a:p>
            <a:endParaRPr dirty="0"/>
          </a:p>
          <a:p>
            <a:r>
              <a:rPr dirty="0"/>
              <a:t>-- Find products with price not set</a:t>
            </a:r>
          </a:p>
          <a:p>
            <a:r>
              <a:rPr dirty="0"/>
              <a:t>SELECT * FROM Products WHERE Price IS NULL;</a:t>
            </a:r>
          </a:p>
          <a:p>
            <a:endParaRPr dirty="0"/>
          </a:p>
          <a:p>
            <a:r>
              <a:rPr dirty="0"/>
              <a:t>-- Customers with incomplete profiles</a:t>
            </a:r>
          </a:p>
          <a:p>
            <a:r>
              <a:rPr dirty="0"/>
              <a:t>SELECT * FROM Customers </a:t>
            </a:r>
          </a:p>
          <a:p>
            <a:r>
              <a:rPr dirty="0"/>
              <a:t>WHERE Phone IS NULL OR Address IS NULL OR Email IS NULL;</a:t>
            </a:r>
          </a:p>
          <a:p>
            <a:r>
              <a:rPr dirty="0"/>
              <a:t>```</a:t>
            </a:r>
          </a:p>
          <a:p>
            <a:endParaRPr dirty="0"/>
          </a:p>
          <a:p>
            <a:r>
              <a:rPr dirty="0"/>
              <a:t>COALESCE for NULL handling:</a:t>
            </a:r>
          </a:p>
          <a:p>
            <a:r>
              <a:rPr dirty="0"/>
              <a:t>```</a:t>
            </a:r>
            <a:r>
              <a:rPr dirty="0" err="1"/>
              <a:t>sql</a:t>
            </a:r>
            <a:endParaRPr dirty="0"/>
          </a:p>
          <a:p>
            <a:r>
              <a:rPr dirty="0"/>
              <a:t>SELECT </a:t>
            </a:r>
          </a:p>
          <a:p>
            <a:r>
              <a:rPr dirty="0"/>
              <a:t>    FirstName,</a:t>
            </a:r>
          </a:p>
          <a:p>
            <a:r>
              <a:rPr dirty="0"/>
              <a:t>    LastName,</a:t>
            </a:r>
          </a:p>
          <a:p>
            <a:r>
              <a:rPr dirty="0"/>
              <a:t>    COALESCE(Phone, 'No phone') AS Phone</a:t>
            </a:r>
          </a:p>
          <a:p>
            <a:r>
              <a:rPr dirty="0"/>
              <a:t>FROM Customers;</a:t>
            </a:r>
          </a:p>
          <a:p>
            <a:r>
              <a:rPr dirty="0"/>
              <a:t>-- Replaces NULL with 'No phone'</a:t>
            </a:r>
          </a:p>
          <a:p>
            <a:r>
              <a:rPr dirty="0"/>
              <a:t>```</a:t>
            </a:r>
          </a:p>
          <a:p>
            <a:endParaRPr dirty="0"/>
          </a:p>
          <a:p>
            <a:r>
              <a:rPr dirty="0"/>
              <a:t>COMBINING MULTIPLE CONDITIONS (60 sec):</a:t>
            </a:r>
          </a:p>
          <a:p>
            <a:endParaRPr dirty="0"/>
          </a:p>
          <a:p>
            <a:r>
              <a:rPr dirty="0"/>
              <a:t>Real-world complex queries:</a:t>
            </a:r>
          </a:p>
          <a:p>
            <a:endParaRPr dirty="0"/>
          </a:p>
          <a:p>
            <a:r>
              <a:rPr dirty="0"/>
              <a:t>E-commerce product search:</a:t>
            </a:r>
          </a:p>
          <a:p>
            <a:r>
              <a:rPr dirty="0"/>
              <a:t>```</a:t>
            </a:r>
            <a:r>
              <a:rPr dirty="0" err="1"/>
              <a:t>sql</a:t>
            </a:r>
            <a:endParaRPr dirty="0"/>
          </a:p>
          <a:p>
            <a:r>
              <a:rPr dirty="0"/>
              <a:t>SELECT * FROM Products</a:t>
            </a:r>
          </a:p>
          <a:p>
            <a:r>
              <a:rPr dirty="0"/>
              <a:t>WHERE (Category = 'Electronics' OR Category = 'Computers')</a:t>
            </a:r>
          </a:p>
          <a:p>
            <a:r>
              <a:rPr dirty="0"/>
              <a:t>  AND Price BETWEEN 100 AND 500</a:t>
            </a:r>
          </a:p>
          <a:p>
            <a:r>
              <a:rPr dirty="0"/>
              <a:t>  AND </a:t>
            </a:r>
            <a:r>
              <a:rPr dirty="0" err="1"/>
              <a:t>StockQty</a:t>
            </a:r>
            <a:r>
              <a:rPr dirty="0"/>
              <a:t> &gt; 0</a:t>
            </a:r>
          </a:p>
          <a:p>
            <a:r>
              <a:rPr dirty="0"/>
              <a:t>  AND ProductName LIKE '%Pro%'</a:t>
            </a:r>
          </a:p>
          <a:p>
            <a:r>
              <a:rPr dirty="0"/>
              <a:t>ORDER BY Price;</a:t>
            </a:r>
          </a:p>
          <a:p>
            <a:r>
              <a:rPr dirty="0"/>
              <a:t>```</a:t>
            </a:r>
          </a:p>
          <a:p>
            <a:endParaRPr dirty="0"/>
          </a:p>
          <a:p>
            <a:r>
              <a:rPr dirty="0"/>
              <a:t>Customer segmentation:</a:t>
            </a:r>
          </a:p>
          <a:p>
            <a:r>
              <a:rPr dirty="0"/>
              <a:t>```</a:t>
            </a:r>
            <a:r>
              <a:rPr dirty="0" err="1"/>
              <a:t>sql</a:t>
            </a:r>
            <a:endParaRPr dirty="0"/>
          </a:p>
          <a:p>
            <a:r>
              <a:rPr dirty="0"/>
              <a:t>SELECT * FROM Customers</a:t>
            </a:r>
          </a:p>
          <a:p>
            <a:r>
              <a:rPr dirty="0"/>
              <a:t>WHERE Status = 'Active'</a:t>
            </a:r>
          </a:p>
          <a:p>
            <a:r>
              <a:rPr dirty="0"/>
              <a:t>  AND (</a:t>
            </a:r>
          </a:p>
          <a:p>
            <a:r>
              <a:rPr dirty="0"/>
              <a:t>    (</a:t>
            </a:r>
            <a:r>
              <a:rPr dirty="0" err="1"/>
              <a:t>TotalOrders</a:t>
            </a:r>
            <a:r>
              <a:rPr dirty="0"/>
              <a:t> &gt; 10 AND </a:t>
            </a:r>
            <a:r>
              <a:rPr dirty="0" err="1"/>
              <a:t>TotalSpent</a:t>
            </a:r>
            <a:r>
              <a:rPr dirty="0"/>
              <a:t> &gt; 1000) </a:t>
            </a:r>
          </a:p>
          <a:p>
            <a:r>
              <a:rPr dirty="0"/>
              <a:t>    OR </a:t>
            </a:r>
            <a:r>
              <a:rPr dirty="0" err="1"/>
              <a:t>JoinDate</a:t>
            </a:r>
            <a:r>
              <a:rPr dirty="0"/>
              <a:t> &lt; '2020-01-01'</a:t>
            </a:r>
          </a:p>
          <a:p>
            <a:r>
              <a:rPr dirty="0"/>
              <a:t>  )</a:t>
            </a:r>
          </a:p>
          <a:p>
            <a:r>
              <a:rPr dirty="0"/>
              <a:t>  AND Email IS NOT NULL;</a:t>
            </a:r>
          </a:p>
          <a:p>
            <a:r>
              <a:rPr dirty="0"/>
              <a:t>```</a:t>
            </a:r>
          </a:p>
          <a:p>
            <a:endParaRPr dirty="0"/>
          </a:p>
          <a:p>
            <a:r>
              <a:rPr dirty="0"/>
              <a:t>Order analysis:</a:t>
            </a:r>
          </a:p>
          <a:p>
            <a:r>
              <a:rPr dirty="0"/>
              <a:t>```</a:t>
            </a:r>
            <a:r>
              <a:rPr dirty="0" err="1"/>
              <a:t>sql</a:t>
            </a:r>
            <a:endParaRPr dirty="0"/>
          </a:p>
          <a:p>
            <a:r>
              <a:rPr dirty="0"/>
              <a:t>SELECT * FROM Orders</a:t>
            </a:r>
          </a:p>
          <a:p>
            <a:r>
              <a:rPr dirty="0"/>
              <a:t>WHERE </a:t>
            </a:r>
            <a:r>
              <a:rPr dirty="0" err="1"/>
              <a:t>OrderDate</a:t>
            </a:r>
            <a:r>
              <a:rPr dirty="0"/>
              <a:t> BETWEEN '2024-01-01' AND '2024-12-31'</a:t>
            </a:r>
          </a:p>
          <a:p>
            <a:r>
              <a:rPr dirty="0"/>
              <a:t>  AND Status IN ('Completed', 'Shipped')</a:t>
            </a:r>
          </a:p>
          <a:p>
            <a:r>
              <a:rPr dirty="0"/>
              <a:t>  AND Total &gt; 50</a:t>
            </a:r>
          </a:p>
          <a:p>
            <a:r>
              <a:rPr dirty="0"/>
              <a:t>  AND </a:t>
            </a:r>
            <a:r>
              <a:rPr dirty="0" err="1"/>
              <a:t>CustomerID</a:t>
            </a:r>
            <a:r>
              <a:rPr dirty="0"/>
              <a:t> IN (SELECT </a:t>
            </a:r>
            <a:r>
              <a:rPr dirty="0" err="1"/>
              <a:t>CustomerID</a:t>
            </a:r>
            <a:r>
              <a:rPr dirty="0"/>
              <a:t> FROM Customers WHERE Status = 'VIP');</a:t>
            </a:r>
          </a:p>
          <a:p>
            <a:r>
              <a:rPr dirty="0"/>
              <a:t>```</a:t>
            </a:r>
          </a:p>
          <a:p>
            <a:endParaRPr dirty="0"/>
          </a:p>
          <a:p>
            <a:r>
              <a:rPr dirty="0"/>
              <a:t>PERFORMANCE CONSIDERATIONS (45 sec):</a:t>
            </a:r>
          </a:p>
          <a:p>
            <a:endParaRPr dirty="0"/>
          </a:p>
          <a:p>
            <a:r>
              <a:rPr dirty="0"/>
              <a:t>Indexed columns filter faster:</a:t>
            </a:r>
          </a:p>
          <a:p>
            <a:r>
              <a:rPr dirty="0"/>
              <a:t>```</a:t>
            </a:r>
            <a:r>
              <a:rPr dirty="0" err="1"/>
              <a:t>sql</a:t>
            </a:r>
            <a:endParaRPr dirty="0"/>
          </a:p>
          <a:p>
            <a:r>
              <a:rPr dirty="0"/>
              <a:t>-- Fast (if </a:t>
            </a:r>
            <a:r>
              <a:rPr dirty="0" err="1"/>
              <a:t>CustomerID</a:t>
            </a:r>
            <a:r>
              <a:rPr dirty="0"/>
              <a:t> is indexed):</a:t>
            </a:r>
          </a:p>
          <a:p>
            <a:r>
              <a:rPr dirty="0"/>
              <a:t>SELECT * FROM Orders WHERE </a:t>
            </a:r>
            <a:r>
              <a:rPr dirty="0" err="1"/>
              <a:t>CustomerID</a:t>
            </a:r>
            <a:r>
              <a:rPr dirty="0"/>
              <a:t> = 42;</a:t>
            </a:r>
          </a:p>
          <a:p>
            <a:endParaRPr dirty="0"/>
          </a:p>
          <a:p>
            <a:r>
              <a:rPr dirty="0"/>
              <a:t>-- Slower (if Notes is not indexed):</a:t>
            </a:r>
          </a:p>
          <a:p>
            <a:r>
              <a:rPr dirty="0"/>
              <a:t>SELECT * FROM Orders WHERE Notes LIKE '%urgent%';</a:t>
            </a:r>
          </a:p>
          <a:p>
            <a:r>
              <a:rPr dirty="0"/>
              <a:t>```</a:t>
            </a:r>
          </a:p>
          <a:p>
            <a:endParaRPr dirty="0"/>
          </a:p>
          <a:p>
            <a:r>
              <a:rPr dirty="0"/>
              <a:t>Leading wildcards are slow:</a:t>
            </a:r>
          </a:p>
          <a:p>
            <a:r>
              <a:rPr dirty="0"/>
              <a:t>```</a:t>
            </a:r>
            <a:r>
              <a:rPr dirty="0" err="1"/>
              <a:t>sql</a:t>
            </a:r>
            <a:endParaRPr dirty="0"/>
          </a:p>
          <a:p>
            <a:r>
              <a:rPr dirty="0"/>
              <a:t>-- Slow - can't use index:</a:t>
            </a:r>
          </a:p>
          <a:p>
            <a:r>
              <a:rPr dirty="0"/>
              <a:t>WHERE LastName LIKE '%son';</a:t>
            </a:r>
          </a:p>
          <a:p>
            <a:endParaRPr dirty="0"/>
          </a:p>
          <a:p>
            <a:r>
              <a:rPr dirty="0"/>
              <a:t>-- Fast - can use index:</a:t>
            </a:r>
          </a:p>
          <a:p>
            <a:r>
              <a:rPr dirty="0"/>
              <a:t>WHERE LastName LIKE 'John%';</a:t>
            </a:r>
          </a:p>
          <a:p>
            <a:r>
              <a:rPr dirty="0"/>
              <a:t>```</a:t>
            </a:r>
          </a:p>
          <a:p>
            <a:endParaRPr dirty="0"/>
          </a:p>
          <a:p>
            <a:r>
              <a:rPr dirty="0"/>
              <a:t>OR can be slower than IN:</a:t>
            </a:r>
          </a:p>
          <a:p>
            <a:r>
              <a:rPr dirty="0"/>
              <a:t>```</a:t>
            </a:r>
            <a:r>
              <a:rPr dirty="0" err="1"/>
              <a:t>sql</a:t>
            </a:r>
            <a:endParaRPr dirty="0"/>
          </a:p>
          <a:p>
            <a:r>
              <a:rPr dirty="0"/>
              <a:t>-- Slower:</a:t>
            </a:r>
          </a:p>
          <a:p>
            <a:r>
              <a:rPr dirty="0"/>
              <a:t>WHERE City = 'Boston' OR City = 'New York' OR City = 'Chicago';</a:t>
            </a:r>
          </a:p>
          <a:p>
            <a:endParaRPr dirty="0"/>
          </a:p>
          <a:p>
            <a:r>
              <a:rPr dirty="0"/>
              <a:t>-- Faster:</a:t>
            </a:r>
          </a:p>
          <a:p>
            <a:r>
              <a:rPr dirty="0"/>
              <a:t>WHERE City IN ('Boston', 'New York', 'Chicago');</a:t>
            </a:r>
          </a:p>
          <a:p>
            <a:r>
              <a:rPr dirty="0"/>
              <a:t>```</a:t>
            </a:r>
          </a:p>
          <a:p>
            <a:endParaRPr dirty="0"/>
          </a:p>
          <a:p>
            <a:r>
              <a:rPr dirty="0"/>
              <a:t>Functions on columns prevent index use:</a:t>
            </a:r>
          </a:p>
          <a:p>
            <a:r>
              <a:rPr dirty="0"/>
              <a:t>```</a:t>
            </a:r>
            <a:r>
              <a:rPr dirty="0" err="1"/>
              <a:t>sql</a:t>
            </a:r>
            <a:endParaRPr dirty="0"/>
          </a:p>
          <a:p>
            <a:r>
              <a:rPr dirty="0"/>
              <a:t>-- Slow - can't use index on Email:</a:t>
            </a:r>
          </a:p>
          <a:p>
            <a:r>
              <a:rPr dirty="0"/>
              <a:t>WHERE UPPER(Email) = 'JOHN@EMAIL.COM';</a:t>
            </a:r>
          </a:p>
          <a:p>
            <a:endParaRPr dirty="0"/>
          </a:p>
          <a:p>
            <a:r>
              <a:rPr dirty="0"/>
              <a:t>-- Better - if possible:</a:t>
            </a:r>
          </a:p>
          <a:p>
            <a:r>
              <a:rPr dirty="0"/>
              <a:t>WHERE Email = 'john@email.com';</a:t>
            </a:r>
          </a:p>
          <a:p>
            <a:r>
              <a:rPr dirty="0"/>
              <a:t>```</a:t>
            </a:r>
          </a:p>
          <a:p>
            <a:endParaRPr dirty="0"/>
          </a:p>
          <a:p>
            <a:r>
              <a:rPr dirty="0"/>
              <a:t>COMMON MISTAKES (60 sec):</a:t>
            </a:r>
          </a:p>
          <a:p>
            <a:endParaRPr dirty="0"/>
          </a:p>
          <a:p>
            <a:r>
              <a:rPr dirty="0"/>
              <a:t>1. Using = instead of LIKE:</a:t>
            </a:r>
          </a:p>
          <a:p>
            <a:r>
              <a:rPr dirty="0"/>
              <a:t>```</a:t>
            </a:r>
            <a:r>
              <a:rPr dirty="0" err="1"/>
              <a:t>sql</a:t>
            </a:r>
            <a:endParaRPr dirty="0"/>
          </a:p>
          <a:p>
            <a:r>
              <a:rPr dirty="0"/>
              <a:t>-- Wrong - literal match only:</a:t>
            </a:r>
          </a:p>
          <a:p>
            <a:r>
              <a:rPr dirty="0"/>
              <a:t>WHERE Email = '%gmail.com';</a:t>
            </a:r>
          </a:p>
          <a:p>
            <a:endParaRPr dirty="0"/>
          </a:p>
          <a:p>
            <a:r>
              <a:rPr dirty="0"/>
              <a:t>-- Correct - pattern match:</a:t>
            </a:r>
          </a:p>
          <a:p>
            <a:r>
              <a:rPr dirty="0"/>
              <a:t>WHERE Email LIKE '%gmail.com';</a:t>
            </a:r>
          </a:p>
          <a:p>
            <a:r>
              <a:rPr dirty="0"/>
              <a:t>```</a:t>
            </a:r>
          </a:p>
          <a:p>
            <a:endParaRPr dirty="0"/>
          </a:p>
          <a:p>
            <a:r>
              <a:rPr dirty="0"/>
              <a:t>2. Using = for NULL:</a:t>
            </a:r>
          </a:p>
          <a:p>
            <a:r>
              <a:rPr dirty="0"/>
              <a:t>```</a:t>
            </a:r>
            <a:r>
              <a:rPr dirty="0" err="1"/>
              <a:t>sql</a:t>
            </a:r>
            <a:endParaRPr dirty="0"/>
          </a:p>
          <a:p>
            <a:r>
              <a:rPr dirty="0"/>
              <a:t>-- Wrong:</a:t>
            </a:r>
          </a:p>
          <a:p>
            <a:r>
              <a:rPr dirty="0"/>
              <a:t>WHERE Phone = NULL;</a:t>
            </a:r>
          </a:p>
          <a:p>
            <a:endParaRPr dirty="0"/>
          </a:p>
          <a:p>
            <a:r>
              <a:rPr dirty="0"/>
              <a:t>-- Correct:</a:t>
            </a:r>
          </a:p>
          <a:p>
            <a:r>
              <a:rPr dirty="0"/>
              <a:t>WHERE Phone IS NULL;</a:t>
            </a:r>
          </a:p>
          <a:p>
            <a:r>
              <a:rPr dirty="0"/>
              <a:t>```</a:t>
            </a:r>
          </a:p>
          <a:p>
            <a:endParaRPr dirty="0"/>
          </a:p>
          <a:p>
            <a:r>
              <a:rPr dirty="0"/>
              <a:t>3. Missing parentheses with AND/OR:</a:t>
            </a:r>
          </a:p>
          <a:p>
            <a:r>
              <a:rPr dirty="0"/>
              <a:t>```</a:t>
            </a:r>
            <a:r>
              <a:rPr dirty="0" err="1"/>
              <a:t>sql</a:t>
            </a:r>
            <a:endParaRPr dirty="0"/>
          </a:p>
          <a:p>
            <a:r>
              <a:rPr dirty="0"/>
              <a:t>-- Ambiguous:</a:t>
            </a:r>
          </a:p>
          <a:p>
            <a:r>
              <a:rPr dirty="0"/>
              <a:t>WHERE Status = 'Active' AND City = 'Boston' OR City = 'New York';</a:t>
            </a:r>
          </a:p>
          <a:p>
            <a:endParaRPr dirty="0"/>
          </a:p>
          <a:p>
            <a:r>
              <a:rPr dirty="0"/>
              <a:t>-- Clear:</a:t>
            </a:r>
          </a:p>
          <a:p>
            <a:r>
              <a:rPr dirty="0"/>
              <a:t>WHERE Status = 'Active' AND (City = 'Boston' OR City = 'New York');</a:t>
            </a:r>
          </a:p>
          <a:p>
            <a:r>
              <a:rPr dirty="0"/>
              <a:t>```</a:t>
            </a:r>
          </a:p>
          <a:p>
            <a:endParaRPr dirty="0"/>
          </a:p>
          <a:p>
            <a:r>
              <a:rPr dirty="0"/>
              <a:t>4. String vs. number comparison:</a:t>
            </a:r>
          </a:p>
          <a:p>
            <a:r>
              <a:rPr dirty="0"/>
              <a:t>```</a:t>
            </a:r>
            <a:r>
              <a:rPr dirty="0" err="1"/>
              <a:t>sql</a:t>
            </a:r>
            <a:endParaRPr dirty="0"/>
          </a:p>
          <a:p>
            <a:r>
              <a:rPr dirty="0"/>
              <a:t>-- Might work but inconsistent:</a:t>
            </a:r>
          </a:p>
          <a:p>
            <a:r>
              <a:rPr dirty="0"/>
              <a:t>WHERE </a:t>
            </a:r>
            <a:r>
              <a:rPr dirty="0" err="1"/>
              <a:t>ProductID</a:t>
            </a:r>
            <a:r>
              <a:rPr dirty="0"/>
              <a:t> = '101';</a:t>
            </a:r>
          </a:p>
          <a:p>
            <a:endParaRPr dirty="0"/>
          </a:p>
          <a:p>
            <a:r>
              <a:rPr dirty="0"/>
              <a:t>-- Better - use correct type:</a:t>
            </a:r>
          </a:p>
          <a:p>
            <a:r>
              <a:rPr dirty="0"/>
              <a:t>WHERE </a:t>
            </a:r>
            <a:r>
              <a:rPr dirty="0" err="1"/>
              <a:t>ProductID</a:t>
            </a:r>
            <a:r>
              <a:rPr dirty="0"/>
              <a:t> = 101;</a:t>
            </a:r>
          </a:p>
          <a:p>
            <a:r>
              <a:rPr dirty="0"/>
              <a:t>```</a:t>
            </a:r>
          </a:p>
          <a:p>
            <a:endParaRPr dirty="0"/>
          </a:p>
          <a:p>
            <a:r>
              <a:rPr dirty="0"/>
              <a:t>5. Date format issues:</a:t>
            </a:r>
          </a:p>
          <a:p>
            <a:r>
              <a:rPr dirty="0"/>
              <a:t>```</a:t>
            </a:r>
            <a:r>
              <a:rPr dirty="0" err="1"/>
              <a:t>sql</a:t>
            </a:r>
            <a:endParaRPr dirty="0"/>
          </a:p>
          <a:p>
            <a:r>
              <a:rPr dirty="0"/>
              <a:t>-- Risky - format varies:</a:t>
            </a:r>
          </a:p>
          <a:p>
            <a:r>
              <a:rPr dirty="0"/>
              <a:t>WHERE </a:t>
            </a:r>
            <a:r>
              <a:rPr dirty="0" err="1"/>
              <a:t>OrderDate</a:t>
            </a:r>
            <a:r>
              <a:rPr dirty="0"/>
              <a:t> = '01/15/2024';</a:t>
            </a:r>
          </a:p>
          <a:p>
            <a:endParaRPr dirty="0"/>
          </a:p>
          <a:p>
            <a:r>
              <a:rPr dirty="0"/>
              <a:t>-- Safe - ISO format:</a:t>
            </a:r>
          </a:p>
          <a:p>
            <a:r>
              <a:rPr dirty="0"/>
              <a:t>WHERE </a:t>
            </a:r>
            <a:r>
              <a:rPr dirty="0" err="1"/>
              <a:t>OrderDate</a:t>
            </a:r>
            <a:r>
              <a:rPr dirty="0"/>
              <a:t> = '2024-01-15';</a:t>
            </a:r>
          </a:p>
          <a:p>
            <a:r>
              <a:rPr dirty="0"/>
              <a:t>```</a:t>
            </a:r>
          </a:p>
          <a:p>
            <a:endParaRPr dirty="0"/>
          </a:p>
          <a:p>
            <a:r>
              <a:rPr dirty="0"/>
              <a:t>REAL-WORLD EXAMPLES (60 sec):</a:t>
            </a:r>
          </a:p>
          <a:p>
            <a:endParaRPr dirty="0"/>
          </a:p>
          <a:p>
            <a:r>
              <a:rPr dirty="0"/>
              <a:t>Find inactive customers:</a:t>
            </a:r>
          </a:p>
          <a:p>
            <a:r>
              <a:rPr dirty="0"/>
              <a:t>```</a:t>
            </a:r>
            <a:r>
              <a:rPr dirty="0" err="1"/>
              <a:t>sql</a:t>
            </a:r>
            <a:endParaRPr dirty="0"/>
          </a:p>
          <a:p>
            <a:r>
              <a:rPr dirty="0"/>
              <a:t>SELECT * FROM Customers</a:t>
            </a:r>
          </a:p>
          <a:p>
            <a:r>
              <a:rPr dirty="0"/>
              <a:t>WHERE Status = 'Active'</a:t>
            </a:r>
          </a:p>
          <a:p>
            <a:r>
              <a:rPr dirty="0"/>
              <a:t>  AND </a:t>
            </a:r>
            <a:r>
              <a:rPr dirty="0" err="1"/>
              <a:t>LastOrderDate</a:t>
            </a:r>
            <a:r>
              <a:rPr dirty="0"/>
              <a:t> &lt; DATE_SUB(NOW(), INTERVAL 6 MONTH)</a:t>
            </a:r>
          </a:p>
          <a:p>
            <a:r>
              <a:rPr dirty="0"/>
              <a:t>  AND Email IS NOT NULL;</a:t>
            </a:r>
          </a:p>
          <a:p>
            <a:r>
              <a:rPr dirty="0"/>
              <a:t>```</a:t>
            </a:r>
          </a:p>
          <a:p>
            <a:endParaRPr dirty="0"/>
          </a:p>
          <a:p>
            <a:r>
              <a:rPr dirty="0"/>
              <a:t>Low stock alert:</a:t>
            </a:r>
          </a:p>
          <a:p>
            <a:r>
              <a:rPr dirty="0"/>
              <a:t>```</a:t>
            </a:r>
            <a:r>
              <a:rPr dirty="0" err="1"/>
              <a:t>sql</a:t>
            </a:r>
            <a:endParaRPr dirty="0"/>
          </a:p>
          <a:p>
            <a:r>
              <a:rPr dirty="0"/>
              <a:t>SELECT * FROM Products</a:t>
            </a:r>
          </a:p>
          <a:p>
            <a:r>
              <a:rPr dirty="0"/>
              <a:t>WHERE </a:t>
            </a:r>
            <a:r>
              <a:rPr dirty="0" err="1"/>
              <a:t>StockQty</a:t>
            </a:r>
            <a:r>
              <a:rPr dirty="0"/>
              <a:t> &lt; </a:t>
            </a:r>
            <a:r>
              <a:rPr dirty="0" err="1"/>
              <a:t>ReorderLevel</a:t>
            </a:r>
            <a:endParaRPr dirty="0"/>
          </a:p>
          <a:p>
            <a:r>
              <a:rPr dirty="0"/>
              <a:t>  AND Status = 'Active'</a:t>
            </a:r>
          </a:p>
          <a:p>
            <a:r>
              <a:rPr dirty="0"/>
              <a:t>  AND Category NOT IN ('Discontinued', 'Seasonal');</a:t>
            </a:r>
          </a:p>
          <a:p>
            <a:r>
              <a:rPr dirty="0"/>
              <a:t>```</a:t>
            </a:r>
          </a:p>
          <a:p>
            <a:endParaRPr dirty="0"/>
          </a:p>
          <a:p>
            <a:r>
              <a:rPr dirty="0"/>
              <a:t>Recent high-value orders:</a:t>
            </a:r>
          </a:p>
          <a:p>
            <a:r>
              <a:rPr dirty="0"/>
              <a:t>```</a:t>
            </a:r>
            <a:r>
              <a:rPr dirty="0" err="1"/>
              <a:t>sql</a:t>
            </a:r>
            <a:endParaRPr dirty="0"/>
          </a:p>
          <a:p>
            <a:r>
              <a:rPr dirty="0"/>
              <a:t>SELECT * FROM Orders</a:t>
            </a:r>
          </a:p>
          <a:p>
            <a:r>
              <a:rPr dirty="0"/>
              <a:t>WHERE </a:t>
            </a:r>
            <a:r>
              <a:rPr dirty="0" err="1"/>
              <a:t>OrderDate</a:t>
            </a:r>
            <a:r>
              <a:rPr dirty="0"/>
              <a:t> &gt;= DATE_SUB(NOW(), INTERVAL 30 DAY)</a:t>
            </a:r>
          </a:p>
          <a:p>
            <a:r>
              <a:rPr dirty="0"/>
              <a:t>  AND Total &gt; 500</a:t>
            </a:r>
          </a:p>
          <a:p>
            <a:r>
              <a:rPr dirty="0"/>
              <a:t>  AND Status IN ('Completed', 'Shipped')</a:t>
            </a:r>
          </a:p>
          <a:p>
            <a:r>
              <a:rPr dirty="0"/>
              <a:t>ORDER BY Total DESC;</a:t>
            </a:r>
          </a:p>
          <a:p>
            <a:r>
              <a:rPr dirty="0"/>
              <a:t>```</a:t>
            </a:r>
          </a:p>
          <a:p>
            <a:endParaRPr dirty="0"/>
          </a:p>
          <a:p>
            <a:r>
              <a:rPr dirty="0"/>
              <a:t>Customer email campaign targets:</a:t>
            </a:r>
          </a:p>
          <a:p>
            <a:r>
              <a:rPr dirty="0"/>
              <a:t>```</a:t>
            </a:r>
            <a:r>
              <a:rPr dirty="0" err="1"/>
              <a:t>sql</a:t>
            </a:r>
            <a:endParaRPr dirty="0"/>
          </a:p>
          <a:p>
            <a:r>
              <a:rPr dirty="0"/>
              <a:t>SELECT * FROM Customers</a:t>
            </a:r>
          </a:p>
          <a:p>
            <a:r>
              <a:rPr dirty="0"/>
              <a:t>WHERE Email IS NOT NULL</a:t>
            </a:r>
          </a:p>
          <a:p>
            <a:r>
              <a:rPr dirty="0"/>
              <a:t>  AND Status = 'Active'</a:t>
            </a:r>
          </a:p>
          <a:p>
            <a:r>
              <a:rPr dirty="0"/>
              <a:t>  AND (</a:t>
            </a:r>
          </a:p>
          <a:p>
            <a:r>
              <a:rPr dirty="0"/>
              <a:t>    </a:t>
            </a:r>
            <a:r>
              <a:rPr dirty="0" err="1"/>
              <a:t>TotalOrders</a:t>
            </a:r>
            <a:r>
              <a:rPr dirty="0"/>
              <a:t> BETWEEN 5 AND 10</a:t>
            </a:r>
          </a:p>
          <a:p>
            <a:r>
              <a:rPr dirty="0"/>
              <a:t>    OR (</a:t>
            </a:r>
            <a:r>
              <a:rPr dirty="0" err="1"/>
              <a:t>TotalSpent</a:t>
            </a:r>
            <a:r>
              <a:rPr dirty="0"/>
              <a:t> &gt; 500 AND </a:t>
            </a:r>
            <a:r>
              <a:rPr dirty="0" err="1"/>
              <a:t>LastOrderDate</a:t>
            </a:r>
            <a:r>
              <a:rPr dirty="0"/>
              <a:t> &gt; '2024-01-01')</a:t>
            </a:r>
          </a:p>
          <a:p>
            <a:r>
              <a:rPr dirty="0"/>
              <a:t>  );</a:t>
            </a:r>
          </a:p>
          <a:p>
            <a:r>
              <a:rPr dirty="0"/>
              <a:t>```</a:t>
            </a:r>
          </a:p>
          <a:p>
            <a:endParaRPr dirty="0"/>
          </a:p>
          <a:p>
            <a:r>
              <a:rPr dirty="0"/>
              <a:t>Activity (30 sec):</a:t>
            </a:r>
          </a:p>
          <a:p>
            <a:r>
              <a:rPr dirty="0"/>
              <a:t>"Write WHERE clause to find:"</a:t>
            </a:r>
          </a:p>
          <a:p>
            <a:r>
              <a:rPr dirty="0"/>
              <a:t>"Students with GPA above 3.5 OR who are on Dean's List, excluding graduated students"</a:t>
            </a:r>
          </a:p>
          <a:p>
            <a:endParaRPr dirty="0"/>
          </a:p>
          <a:p>
            <a:r>
              <a:rPr dirty="0"/>
              <a:t>Answer:</a:t>
            </a:r>
          </a:p>
          <a:p>
            <a:r>
              <a:rPr dirty="0"/>
              <a:t>```</a:t>
            </a:r>
            <a:r>
              <a:rPr dirty="0" err="1"/>
              <a:t>sql</a:t>
            </a:r>
            <a:endParaRPr dirty="0"/>
          </a:p>
          <a:p>
            <a:r>
              <a:rPr dirty="0"/>
              <a:t>WHERE (GPA &gt; 3.5 OR </a:t>
            </a:r>
            <a:r>
              <a:rPr dirty="0" err="1"/>
              <a:t>DeansList</a:t>
            </a:r>
            <a:r>
              <a:rPr dirty="0"/>
              <a:t> = 1)</a:t>
            </a:r>
          </a:p>
          <a:p>
            <a:r>
              <a:rPr dirty="0"/>
              <a:t>  AND Status != 'Graduated';</a:t>
            </a:r>
          </a:p>
          <a:p>
            <a:r>
              <a:rPr dirty="0"/>
              <a:t>```</a:t>
            </a:r>
          </a:p>
          <a:p>
            <a:endParaRPr dirty="0"/>
          </a:p>
          <a:p>
            <a:r>
              <a:rPr dirty="0"/>
              <a:t>Transition: "Now let's look at even more advanced filtering techniques..."</a:t>
            </a:r>
          </a:p>
          <a:p>
            <a:endParaRPr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ADVANCED FILTERING (4-5 minutes)</a:t>
            </a:r>
          </a:p>
          <a:p>
            <a:endParaRPr/>
          </a:p>
          <a:p>
            <a:r>
              <a:t>[Comprehensive notes on advanced WHERE techniques, CASE statements, complex pattern matching]</a:t>
            </a:r>
          </a:p>
          <a:p>
            <a:endParaRPr/>
          </a:p>
          <a:p>
            <a:r>
              <a:t>Introduction (30 sec):</a:t>
            </a:r>
          </a:p>
          <a:p>
            <a:r>
              <a:t>Building on basic WHERE clauses with advanced techniques</a:t>
            </a:r>
          </a:p>
          <a:p>
            <a:r>
              <a:t>- Complex conditional logic</a:t>
            </a:r>
          </a:p>
          <a:p>
            <a:r>
              <a:t>- Pattern matching</a:t>
            </a:r>
          </a:p>
          <a:p>
            <a:r>
              <a:t>- CASE statements</a:t>
            </a:r>
          </a:p>
          <a:p>
            <a:r>
              <a:t>- Advanced NULL handling</a:t>
            </a:r>
          </a:p>
          <a:p>
            <a:r>
              <a:t>- Combining techniques</a:t>
            </a:r>
          </a:p>
          <a:p>
            <a:endParaRPr/>
          </a:p>
          <a:p>
            <a:r>
              <a:t>[Continue with detailed examples and real-world scenarios]</a:t>
            </a:r>
          </a:p>
          <a:p>
            <a:endParaRPr/>
          </a:p>
          <a:p>
            <a:r>
              <a:t>Transition to SQL statement structure...</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FORMULATING SQL STATEMENTS (3-4 minutes)</a:t>
            </a:r>
          </a:p>
          <a:p>
            <a:endParaRPr/>
          </a:p>
          <a:p>
            <a:r>
              <a:t>[Best practices for writing readable, maintainable SQL]</a:t>
            </a:r>
          </a:p>
          <a:p>
            <a:endParaRPr/>
          </a:p>
          <a:p>
            <a:r>
              <a:t>SQL Formatting (60 sec):</a:t>
            </a:r>
          </a:p>
          <a:p>
            <a:r>
              <a:t>- One clause per line</a:t>
            </a:r>
          </a:p>
          <a:p>
            <a:r>
              <a:t>- Consistent indentation</a:t>
            </a:r>
          </a:p>
          <a:p>
            <a:r>
              <a:t>- Meaningful aliases</a:t>
            </a:r>
          </a:p>
          <a:p>
            <a:r>
              <a:t>- Comments for complex logic</a:t>
            </a:r>
          </a:p>
          <a:p>
            <a:endParaRPr/>
          </a:p>
          <a:p>
            <a:r>
              <a:t>[Examples of well-formatted vs poorly-formatted queries]</a:t>
            </a:r>
          </a:p>
          <a:p>
            <a:endParaRPr/>
          </a:p>
          <a:p>
            <a:r>
              <a:t>Transition to execution order...</a:t>
            </a:r>
          </a:p>
          <a:p>
            <a:endParaRP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809444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Text 0"/>
          <p:cNvSpPr/>
          <p:nvPr/>
        </p:nvSpPr>
        <p:spPr>
          <a:xfrm>
            <a:off x="457200" y="2114550"/>
            <a:ext cx="8229600" cy="914400"/>
          </a:xfrm>
          <a:prstGeom prst="rect">
            <a:avLst/>
          </a:prstGeom>
          <a:noFill/>
          <a:ln/>
        </p:spPr>
        <p:txBody>
          <a:bodyPr wrap="square" rtlCol="0" anchor="ctr"/>
          <a:lstStyle/>
          <a:p>
            <a:pPr marL="0" indent="0" algn="ctr">
              <a:buNone/>
            </a:pPr>
            <a:r>
              <a:rPr lang="en-US" sz="4800" b="1" dirty="0">
                <a:solidFill>
                  <a:srgbClr val="FFFFFF"/>
                </a:solidFill>
                <a:latin typeface="Arial Black" pitchFamily="34" charset="0"/>
                <a:ea typeface="Arial Black" pitchFamily="34" charset="-122"/>
                <a:cs typeface="Arial Black" pitchFamily="34" charset="-120"/>
              </a:rPr>
              <a:t>SQL FUNDAMENTALS</a:t>
            </a:r>
            <a:endParaRPr lang="en-US" sz="4800" dirty="0"/>
          </a:p>
        </p:txBody>
      </p:sp>
      <p:sp>
        <p:nvSpPr>
          <p:cNvPr id="3" name="Text 1"/>
          <p:cNvSpPr/>
          <p:nvPr/>
        </p:nvSpPr>
        <p:spPr>
          <a:xfrm>
            <a:off x="457200" y="3231715"/>
            <a:ext cx="8229600" cy="457200"/>
          </a:xfrm>
          <a:prstGeom prst="rect">
            <a:avLst/>
          </a:prstGeom>
          <a:noFill/>
          <a:ln/>
        </p:spPr>
        <p:txBody>
          <a:bodyPr wrap="square" rtlCol="0" anchor="ctr"/>
          <a:lstStyle/>
          <a:p>
            <a:pPr marL="0" indent="0" algn="ctr">
              <a:buNone/>
            </a:pPr>
            <a:r>
              <a:rPr lang="en-US" sz="2000" dirty="0">
                <a:solidFill>
                  <a:srgbClr val="CADCFC"/>
                </a:solidFill>
                <a:latin typeface="Arial" pitchFamily="34" charset="0"/>
                <a:ea typeface="Arial" pitchFamily="34" charset="-122"/>
                <a:cs typeface="Arial" pitchFamily="34" charset="-120"/>
              </a:rPr>
              <a:t>A Comprehensive Guide to Structured Query Language</a:t>
            </a:r>
            <a:endParaRPr lang="en-US" sz="2000" dirty="0"/>
          </a:p>
        </p:txBody>
      </p:sp>
      <p:sp>
        <p:nvSpPr>
          <p:cNvPr id="4" name="Shape 2"/>
          <p:cNvSpPr/>
          <p:nvPr/>
        </p:nvSpPr>
        <p:spPr>
          <a:xfrm>
            <a:off x="3266237" y="4008723"/>
            <a:ext cx="2743200" cy="45720"/>
          </a:xfrm>
          <a:prstGeom prst="rect">
            <a:avLst/>
          </a:prstGeom>
          <a:solidFill>
            <a:srgbClr val="4A90E2"/>
          </a:solidFill>
          <a:ln/>
        </p:spPr>
        <p:txBody>
          <a:bodyPr/>
          <a:lstStyle/>
          <a:p>
            <a:endParaRPr lang="en-US"/>
          </a:p>
        </p:txBody>
      </p:sp>
      <p:sp>
        <p:nvSpPr>
          <p:cNvPr id="5" name="Title 1">
            <a:extLst>
              <a:ext uri="{FF2B5EF4-FFF2-40B4-BE49-F238E27FC236}">
                <a16:creationId xmlns:a16="http://schemas.microsoft.com/office/drawing/2014/main" id="{D76E63B5-0F2D-3DD1-8805-80EADEE2DC64}"/>
              </a:ext>
            </a:extLst>
          </p:cNvPr>
          <p:cNvSpPr txBox="1">
            <a:spLocks/>
          </p:cNvSpPr>
          <p:nvPr/>
        </p:nvSpPr>
        <p:spPr>
          <a:xfrm>
            <a:off x="1410587" y="291700"/>
            <a:ext cx="4775075" cy="11039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rPr>
              <a:t>CS660 – Database systems</a:t>
            </a:r>
            <a:br>
              <a:rPr lang="en-US" sz="2800" dirty="0"/>
            </a:br>
            <a:r>
              <a:rPr lang="en-US" sz="2800" dirty="0">
                <a:solidFill>
                  <a:schemeClr val="bg1"/>
                </a:solidFill>
              </a:rPr>
              <a:t>Dr. John Conklin</a:t>
            </a:r>
          </a:p>
          <a:p>
            <a:endParaRPr lang="en-US" sz="2800" dirty="0"/>
          </a:p>
        </p:txBody>
      </p:sp>
      <p:pic>
        <p:nvPicPr>
          <p:cNvPr id="7" name="Picture 2">
            <a:extLst>
              <a:ext uri="{FF2B5EF4-FFF2-40B4-BE49-F238E27FC236}">
                <a16:creationId xmlns:a16="http://schemas.microsoft.com/office/drawing/2014/main" id="{AB5C0830-3087-B669-CCDE-AF66ED253FA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13557" y="221876"/>
            <a:ext cx="1238250" cy="1196898"/>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2800" b="1" dirty="0">
                <a:solidFill>
                  <a:srgbClr val="1E2761"/>
                </a:solidFill>
                <a:latin typeface="Arial Black" pitchFamily="34" charset="0"/>
                <a:ea typeface="Arial Black" pitchFamily="34" charset="-122"/>
                <a:cs typeface="Arial Black" pitchFamily="34" charset="-120"/>
              </a:rPr>
              <a:t>SQL STATEMENT EXECUTION ORDER</a:t>
            </a:r>
            <a:endParaRPr lang="en-US" sz="2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Text 2"/>
          <p:cNvSpPr/>
          <p:nvPr/>
        </p:nvSpPr>
        <p:spPr>
          <a:xfrm>
            <a:off x="457200" y="1188720"/>
            <a:ext cx="8229600" cy="274320"/>
          </a:xfrm>
          <a:prstGeom prst="rect">
            <a:avLst/>
          </a:prstGeom>
          <a:noFill/>
          <a:ln/>
        </p:spPr>
        <p:txBody>
          <a:bodyPr wrap="square" rtlCol="0" anchor="ctr"/>
          <a:lstStyle/>
          <a:p>
            <a:pPr marL="0" indent="0">
              <a:buNone/>
            </a:pPr>
            <a:r>
              <a:rPr lang="en-US" sz="1400" dirty="0">
                <a:solidFill>
                  <a:srgbClr val="2C3E50"/>
                </a:solidFill>
                <a:latin typeface="Arial" pitchFamily="34" charset="0"/>
                <a:ea typeface="Arial" pitchFamily="34" charset="-122"/>
                <a:cs typeface="Arial" pitchFamily="34" charset="-120"/>
              </a:rPr>
              <a:t>Understanding how SQL processes your query</a:t>
            </a:r>
            <a:endParaRPr lang="en-US" sz="1400" dirty="0"/>
          </a:p>
        </p:txBody>
      </p:sp>
      <p:sp>
        <p:nvSpPr>
          <p:cNvPr id="5" name="Shape 3"/>
          <p:cNvSpPr/>
          <p:nvPr/>
        </p:nvSpPr>
        <p:spPr>
          <a:xfrm>
            <a:off x="1371600" y="1645920"/>
            <a:ext cx="365760" cy="365760"/>
          </a:xfrm>
          <a:prstGeom prst="ellipse">
            <a:avLst/>
          </a:prstGeom>
          <a:solidFill>
            <a:srgbClr val="4A90E2"/>
          </a:solidFill>
          <a:ln/>
        </p:spPr>
        <p:txBody>
          <a:bodyPr/>
          <a:lstStyle/>
          <a:p>
            <a:endParaRPr lang="en-US"/>
          </a:p>
        </p:txBody>
      </p:sp>
      <p:sp>
        <p:nvSpPr>
          <p:cNvPr id="6" name="Text 4"/>
          <p:cNvSpPr/>
          <p:nvPr/>
        </p:nvSpPr>
        <p:spPr>
          <a:xfrm>
            <a:off x="1371600" y="16459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7" name="Text 5"/>
          <p:cNvSpPr/>
          <p:nvPr/>
        </p:nvSpPr>
        <p:spPr>
          <a:xfrm>
            <a:off x="1920240" y="16916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FROM</a:t>
            </a:r>
            <a:endParaRPr lang="en-US" sz="1400" dirty="0"/>
          </a:p>
        </p:txBody>
      </p:sp>
      <p:sp>
        <p:nvSpPr>
          <p:cNvPr id="8" name="Text 6"/>
          <p:cNvSpPr/>
          <p:nvPr/>
        </p:nvSpPr>
        <p:spPr>
          <a:xfrm>
            <a:off x="3474720" y="16916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Identify source tables</a:t>
            </a:r>
            <a:endParaRPr lang="en-US" sz="1200" dirty="0"/>
          </a:p>
        </p:txBody>
      </p:sp>
      <p:sp>
        <p:nvSpPr>
          <p:cNvPr id="9" name="Shape 7"/>
          <p:cNvSpPr/>
          <p:nvPr/>
        </p:nvSpPr>
        <p:spPr>
          <a:xfrm>
            <a:off x="1371600" y="2103120"/>
            <a:ext cx="365760" cy="365760"/>
          </a:xfrm>
          <a:prstGeom prst="ellipse">
            <a:avLst/>
          </a:prstGeom>
          <a:solidFill>
            <a:srgbClr val="4A90E2"/>
          </a:solidFill>
          <a:ln/>
        </p:spPr>
        <p:txBody>
          <a:bodyPr/>
          <a:lstStyle/>
          <a:p>
            <a:endParaRPr lang="en-US"/>
          </a:p>
        </p:txBody>
      </p:sp>
      <p:sp>
        <p:nvSpPr>
          <p:cNvPr id="10" name="Text 8"/>
          <p:cNvSpPr/>
          <p:nvPr/>
        </p:nvSpPr>
        <p:spPr>
          <a:xfrm>
            <a:off x="1371600" y="21031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1" name="Text 9"/>
          <p:cNvSpPr/>
          <p:nvPr/>
        </p:nvSpPr>
        <p:spPr>
          <a:xfrm>
            <a:off x="1920240" y="21488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WHERE</a:t>
            </a:r>
            <a:endParaRPr lang="en-US" sz="1400" dirty="0"/>
          </a:p>
        </p:txBody>
      </p:sp>
      <p:sp>
        <p:nvSpPr>
          <p:cNvPr id="12" name="Text 10"/>
          <p:cNvSpPr/>
          <p:nvPr/>
        </p:nvSpPr>
        <p:spPr>
          <a:xfrm>
            <a:off x="3474720" y="21488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Filter rows</a:t>
            </a:r>
            <a:endParaRPr lang="en-US" sz="1200" dirty="0"/>
          </a:p>
        </p:txBody>
      </p:sp>
      <p:sp>
        <p:nvSpPr>
          <p:cNvPr id="13" name="Shape 11"/>
          <p:cNvSpPr/>
          <p:nvPr/>
        </p:nvSpPr>
        <p:spPr>
          <a:xfrm>
            <a:off x="1371600" y="2560320"/>
            <a:ext cx="365760" cy="365760"/>
          </a:xfrm>
          <a:prstGeom prst="ellipse">
            <a:avLst/>
          </a:prstGeom>
          <a:solidFill>
            <a:srgbClr val="4A90E2"/>
          </a:solidFill>
          <a:ln/>
        </p:spPr>
        <p:txBody>
          <a:bodyPr/>
          <a:lstStyle/>
          <a:p>
            <a:endParaRPr lang="en-US"/>
          </a:p>
        </p:txBody>
      </p:sp>
      <p:sp>
        <p:nvSpPr>
          <p:cNvPr id="14" name="Text 12"/>
          <p:cNvSpPr/>
          <p:nvPr/>
        </p:nvSpPr>
        <p:spPr>
          <a:xfrm>
            <a:off x="1371600" y="25603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5" name="Text 13"/>
          <p:cNvSpPr/>
          <p:nvPr/>
        </p:nvSpPr>
        <p:spPr>
          <a:xfrm>
            <a:off x="1920240" y="26060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GROUP BY</a:t>
            </a:r>
            <a:endParaRPr lang="en-US" sz="1400" dirty="0"/>
          </a:p>
        </p:txBody>
      </p:sp>
      <p:sp>
        <p:nvSpPr>
          <p:cNvPr id="16" name="Text 14"/>
          <p:cNvSpPr/>
          <p:nvPr/>
        </p:nvSpPr>
        <p:spPr>
          <a:xfrm>
            <a:off x="3474720" y="26060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Group filtered rows</a:t>
            </a:r>
            <a:endParaRPr lang="en-US" sz="1200" dirty="0"/>
          </a:p>
        </p:txBody>
      </p:sp>
      <p:sp>
        <p:nvSpPr>
          <p:cNvPr id="17" name="Shape 15"/>
          <p:cNvSpPr/>
          <p:nvPr/>
        </p:nvSpPr>
        <p:spPr>
          <a:xfrm>
            <a:off x="1371600" y="3017520"/>
            <a:ext cx="365760" cy="365760"/>
          </a:xfrm>
          <a:prstGeom prst="ellipse">
            <a:avLst/>
          </a:prstGeom>
          <a:solidFill>
            <a:srgbClr val="4A90E2"/>
          </a:solidFill>
          <a:ln/>
        </p:spPr>
        <p:txBody>
          <a:bodyPr/>
          <a:lstStyle/>
          <a:p>
            <a:endParaRPr lang="en-US"/>
          </a:p>
        </p:txBody>
      </p:sp>
      <p:sp>
        <p:nvSpPr>
          <p:cNvPr id="18" name="Text 16"/>
          <p:cNvSpPr/>
          <p:nvPr/>
        </p:nvSpPr>
        <p:spPr>
          <a:xfrm>
            <a:off x="1371600" y="30175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19" name="Text 17"/>
          <p:cNvSpPr/>
          <p:nvPr/>
        </p:nvSpPr>
        <p:spPr>
          <a:xfrm>
            <a:off x="1920240" y="30632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HAVING</a:t>
            </a:r>
            <a:endParaRPr lang="en-US" sz="1400" dirty="0"/>
          </a:p>
        </p:txBody>
      </p:sp>
      <p:sp>
        <p:nvSpPr>
          <p:cNvPr id="20" name="Text 18"/>
          <p:cNvSpPr/>
          <p:nvPr/>
        </p:nvSpPr>
        <p:spPr>
          <a:xfrm>
            <a:off x="3474720" y="30632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Filter groups</a:t>
            </a:r>
            <a:endParaRPr lang="en-US" sz="1200" dirty="0"/>
          </a:p>
        </p:txBody>
      </p:sp>
      <p:sp>
        <p:nvSpPr>
          <p:cNvPr id="21" name="Shape 19"/>
          <p:cNvSpPr/>
          <p:nvPr/>
        </p:nvSpPr>
        <p:spPr>
          <a:xfrm>
            <a:off x="1371600" y="3474720"/>
            <a:ext cx="365760" cy="365760"/>
          </a:xfrm>
          <a:prstGeom prst="ellipse">
            <a:avLst/>
          </a:prstGeom>
          <a:solidFill>
            <a:srgbClr val="4A90E2"/>
          </a:solidFill>
          <a:ln/>
        </p:spPr>
        <p:txBody>
          <a:bodyPr/>
          <a:lstStyle/>
          <a:p>
            <a:endParaRPr lang="en-US"/>
          </a:p>
        </p:txBody>
      </p:sp>
      <p:sp>
        <p:nvSpPr>
          <p:cNvPr id="22" name="Text 20"/>
          <p:cNvSpPr/>
          <p:nvPr/>
        </p:nvSpPr>
        <p:spPr>
          <a:xfrm>
            <a:off x="1371600" y="34747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5</a:t>
            </a:r>
            <a:endParaRPr lang="en-US" sz="1600" dirty="0"/>
          </a:p>
        </p:txBody>
      </p:sp>
      <p:sp>
        <p:nvSpPr>
          <p:cNvPr id="23" name="Text 21"/>
          <p:cNvSpPr/>
          <p:nvPr/>
        </p:nvSpPr>
        <p:spPr>
          <a:xfrm>
            <a:off x="1920240" y="35204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SELECT</a:t>
            </a:r>
            <a:endParaRPr lang="en-US" sz="1400" dirty="0"/>
          </a:p>
        </p:txBody>
      </p:sp>
      <p:sp>
        <p:nvSpPr>
          <p:cNvPr id="24" name="Text 22"/>
          <p:cNvSpPr/>
          <p:nvPr/>
        </p:nvSpPr>
        <p:spPr>
          <a:xfrm>
            <a:off x="3474720" y="35204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Choose columns</a:t>
            </a:r>
            <a:endParaRPr lang="en-US" sz="1200" dirty="0"/>
          </a:p>
        </p:txBody>
      </p:sp>
      <p:sp>
        <p:nvSpPr>
          <p:cNvPr id="25" name="Shape 23"/>
          <p:cNvSpPr/>
          <p:nvPr/>
        </p:nvSpPr>
        <p:spPr>
          <a:xfrm>
            <a:off x="1371600" y="3931920"/>
            <a:ext cx="365760" cy="365760"/>
          </a:xfrm>
          <a:prstGeom prst="ellipse">
            <a:avLst/>
          </a:prstGeom>
          <a:solidFill>
            <a:srgbClr val="4A90E2"/>
          </a:solidFill>
          <a:ln/>
        </p:spPr>
        <p:txBody>
          <a:bodyPr/>
          <a:lstStyle/>
          <a:p>
            <a:endParaRPr lang="en-US"/>
          </a:p>
        </p:txBody>
      </p:sp>
      <p:sp>
        <p:nvSpPr>
          <p:cNvPr id="26" name="Text 24"/>
          <p:cNvSpPr/>
          <p:nvPr/>
        </p:nvSpPr>
        <p:spPr>
          <a:xfrm>
            <a:off x="1371600" y="39319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6</a:t>
            </a:r>
            <a:endParaRPr lang="en-US" sz="1600" dirty="0"/>
          </a:p>
        </p:txBody>
      </p:sp>
      <p:sp>
        <p:nvSpPr>
          <p:cNvPr id="27" name="Text 25"/>
          <p:cNvSpPr/>
          <p:nvPr/>
        </p:nvSpPr>
        <p:spPr>
          <a:xfrm>
            <a:off x="1920240" y="39776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ORDER BY</a:t>
            </a:r>
            <a:endParaRPr lang="en-US" sz="1400" dirty="0"/>
          </a:p>
        </p:txBody>
      </p:sp>
      <p:sp>
        <p:nvSpPr>
          <p:cNvPr id="28" name="Text 26"/>
          <p:cNvSpPr/>
          <p:nvPr/>
        </p:nvSpPr>
        <p:spPr>
          <a:xfrm>
            <a:off x="3474720" y="39776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Sort results</a:t>
            </a:r>
            <a:endParaRPr lang="en-US" sz="1200" dirty="0"/>
          </a:p>
        </p:txBody>
      </p:sp>
      <p:sp>
        <p:nvSpPr>
          <p:cNvPr id="29" name="Shape 27"/>
          <p:cNvSpPr/>
          <p:nvPr/>
        </p:nvSpPr>
        <p:spPr>
          <a:xfrm>
            <a:off x="1371600" y="4389120"/>
            <a:ext cx="365760" cy="365760"/>
          </a:xfrm>
          <a:prstGeom prst="ellipse">
            <a:avLst/>
          </a:prstGeom>
          <a:solidFill>
            <a:srgbClr val="4A90E2"/>
          </a:solidFill>
          <a:ln/>
        </p:spPr>
        <p:txBody>
          <a:bodyPr/>
          <a:lstStyle/>
          <a:p>
            <a:endParaRPr lang="en-US"/>
          </a:p>
        </p:txBody>
      </p:sp>
      <p:sp>
        <p:nvSpPr>
          <p:cNvPr id="30" name="Text 28"/>
          <p:cNvSpPr/>
          <p:nvPr/>
        </p:nvSpPr>
        <p:spPr>
          <a:xfrm>
            <a:off x="1371600" y="4389120"/>
            <a:ext cx="365760" cy="36576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7</a:t>
            </a:r>
            <a:endParaRPr lang="en-US" sz="1600" dirty="0"/>
          </a:p>
        </p:txBody>
      </p:sp>
      <p:sp>
        <p:nvSpPr>
          <p:cNvPr id="31" name="Text 29"/>
          <p:cNvSpPr/>
          <p:nvPr/>
        </p:nvSpPr>
        <p:spPr>
          <a:xfrm>
            <a:off x="1920240" y="4434840"/>
            <a:ext cx="1371600" cy="274320"/>
          </a:xfrm>
          <a:prstGeom prst="rect">
            <a:avLst/>
          </a:prstGeom>
          <a:noFill/>
          <a:ln/>
        </p:spPr>
        <p:txBody>
          <a:bodyPr wrap="square" rtlCol="0" anchor="ctr"/>
          <a:lstStyle/>
          <a:p>
            <a:pPr marL="0" indent="0">
              <a:buNone/>
            </a:pPr>
            <a:r>
              <a:rPr lang="en-US" sz="1400" b="1" dirty="0">
                <a:solidFill>
                  <a:srgbClr val="1E2761"/>
                </a:solidFill>
                <a:latin typeface="Consolas" pitchFamily="34" charset="0"/>
                <a:ea typeface="Consolas" pitchFamily="34" charset="-122"/>
                <a:cs typeface="Consolas" pitchFamily="34" charset="-120"/>
              </a:rPr>
              <a:t>LIMIT</a:t>
            </a:r>
            <a:endParaRPr lang="en-US" sz="1400" dirty="0"/>
          </a:p>
        </p:txBody>
      </p:sp>
      <p:sp>
        <p:nvSpPr>
          <p:cNvPr id="32" name="Text 30"/>
          <p:cNvSpPr/>
          <p:nvPr/>
        </p:nvSpPr>
        <p:spPr>
          <a:xfrm>
            <a:off x="3474720" y="4434840"/>
            <a:ext cx="4572000" cy="27432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Restrict row count</a:t>
            </a:r>
            <a:endParaRPr lang="en-US" sz="1200" dirty="0"/>
          </a:p>
        </p:txBody>
      </p:sp>
      <p:sp>
        <p:nvSpPr>
          <p:cNvPr id="33" name="Shape 31"/>
          <p:cNvSpPr/>
          <p:nvPr/>
        </p:nvSpPr>
        <p:spPr>
          <a:xfrm>
            <a:off x="5255972" y="2354580"/>
            <a:ext cx="3705149" cy="1028699"/>
          </a:xfrm>
          <a:prstGeom prst="rect">
            <a:avLst/>
          </a:prstGeom>
          <a:solidFill>
            <a:srgbClr val="CADCFC"/>
          </a:solidFill>
          <a:ln/>
          <a:effectLst>
            <a:outerShdw blurRad="76200" dist="25400" dir="8100000" algn="bl" rotWithShape="0">
              <a:srgbClr val="000000">
                <a:alpha val="15000"/>
              </a:srgbClr>
            </a:outerShdw>
          </a:effectLst>
        </p:spPr>
        <p:txBody>
          <a:bodyPr/>
          <a:lstStyle/>
          <a:p>
            <a:endParaRPr lang="en-US"/>
          </a:p>
        </p:txBody>
      </p:sp>
      <p:sp>
        <p:nvSpPr>
          <p:cNvPr id="34" name="Text 32"/>
          <p:cNvSpPr/>
          <p:nvPr/>
        </p:nvSpPr>
        <p:spPr>
          <a:xfrm>
            <a:off x="5270602" y="2411730"/>
            <a:ext cx="3705149" cy="845820"/>
          </a:xfrm>
          <a:prstGeom prst="rect">
            <a:avLst/>
          </a:prstGeom>
          <a:noFill/>
          <a:ln/>
        </p:spPr>
        <p:txBody>
          <a:bodyPr wrap="square" rtlCol="0" anchor="ctr"/>
          <a:lstStyle/>
          <a:p>
            <a:pPr marL="0" indent="0">
              <a:buNone/>
            </a:pPr>
            <a:r>
              <a:rPr lang="en-US" sz="1100" dirty="0">
                <a:solidFill>
                  <a:srgbClr val="2C3E50"/>
                </a:solidFill>
                <a:latin typeface="Consolas" pitchFamily="34" charset="0"/>
                <a:ea typeface="Consolas" pitchFamily="34" charset="-122"/>
                <a:cs typeface="Consolas" pitchFamily="34" charset="-120"/>
              </a:rPr>
              <a:t>SELECT FirstName, LastName, EnrollmentDate</a:t>
            </a:r>
            <a:endParaRPr lang="en-US" sz="1100" dirty="0"/>
          </a:p>
          <a:p>
            <a:pPr marL="0" indent="0">
              <a:buNone/>
            </a:pPr>
            <a:r>
              <a:rPr lang="en-US" sz="1100" dirty="0">
                <a:solidFill>
                  <a:srgbClr val="2C3E50"/>
                </a:solidFill>
                <a:latin typeface="Consolas" pitchFamily="34" charset="0"/>
                <a:ea typeface="Consolas" pitchFamily="34" charset="-122"/>
                <a:cs typeface="Consolas" pitchFamily="34" charset="-120"/>
              </a:rPr>
              <a:t>FROM Students</a:t>
            </a:r>
            <a:endParaRPr lang="en-US" sz="1100" dirty="0"/>
          </a:p>
          <a:p>
            <a:pPr marL="0" indent="0">
              <a:buNone/>
            </a:pPr>
            <a:r>
              <a:rPr lang="en-US" sz="1100" dirty="0">
                <a:solidFill>
                  <a:srgbClr val="2C3E50"/>
                </a:solidFill>
                <a:latin typeface="Consolas" pitchFamily="34" charset="0"/>
                <a:ea typeface="Consolas" pitchFamily="34" charset="-122"/>
                <a:cs typeface="Consolas" pitchFamily="34" charset="-120"/>
              </a:rPr>
              <a:t>WHERE EnrollmentDate &gt;= '2024-01-01'</a:t>
            </a:r>
            <a:endParaRPr lang="en-US" sz="1100" dirty="0"/>
          </a:p>
          <a:p>
            <a:pPr marL="0" indent="0">
              <a:buNone/>
            </a:pPr>
            <a:r>
              <a:rPr lang="en-US" sz="1100" dirty="0">
                <a:solidFill>
                  <a:srgbClr val="2C3E50"/>
                </a:solidFill>
                <a:latin typeface="Consolas" pitchFamily="34" charset="0"/>
                <a:ea typeface="Consolas" pitchFamily="34" charset="-122"/>
                <a:cs typeface="Consolas" pitchFamily="34" charset="-120"/>
              </a:rPr>
              <a:t>ORDER BY LastName</a:t>
            </a:r>
            <a:endParaRPr lang="en-US" sz="1100" dirty="0"/>
          </a:p>
          <a:p>
            <a:pPr marL="0" indent="0">
              <a:buNone/>
            </a:pPr>
            <a:r>
              <a:rPr lang="en-US" sz="1100" dirty="0">
                <a:solidFill>
                  <a:srgbClr val="2C3E50"/>
                </a:solidFill>
                <a:latin typeface="Consolas" pitchFamily="34" charset="0"/>
                <a:ea typeface="Consolas" pitchFamily="34" charset="-122"/>
                <a:cs typeface="Consolas" pitchFamily="34" charset="-120"/>
              </a:rPr>
              <a:t>LIMIT 10;</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3800" b="1" dirty="0">
                <a:solidFill>
                  <a:srgbClr val="1E2761"/>
                </a:solidFill>
                <a:latin typeface="Arial Black" pitchFamily="34" charset="0"/>
                <a:ea typeface="Arial Black" pitchFamily="34" charset="-122"/>
                <a:cs typeface="Arial Black" pitchFamily="34" charset="-120"/>
              </a:rPr>
              <a:t>COMMON SQL FUNCTIONS</a:t>
            </a:r>
            <a:endParaRPr lang="en-US" sz="3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Shape 2"/>
          <p:cNvSpPr/>
          <p:nvPr/>
        </p:nvSpPr>
        <p:spPr>
          <a:xfrm>
            <a:off x="457200" y="1280160"/>
            <a:ext cx="4023360" cy="141732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5" name="Text 3"/>
          <p:cNvSpPr/>
          <p:nvPr/>
        </p:nvSpPr>
        <p:spPr>
          <a:xfrm>
            <a:off x="640080" y="1303934"/>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Aggregate Functions</a:t>
            </a:r>
            <a:endParaRPr lang="en-US" sz="1200" dirty="0"/>
          </a:p>
        </p:txBody>
      </p:sp>
      <p:sp>
        <p:nvSpPr>
          <p:cNvPr id="6" name="Text 4"/>
          <p:cNvSpPr/>
          <p:nvPr/>
        </p:nvSpPr>
        <p:spPr>
          <a:xfrm>
            <a:off x="640080" y="1737360"/>
            <a:ext cx="3657600" cy="82296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SELECT COUNT(*) AS TotalStudents,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AVG(Age) AS AverageAge,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MIN(EnrollmentDate) AS FirstEnrollment,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MAX(EnrollmentDate) AS LastEnrollment,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SUM(Credits) AS TotalCredits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p:txBody>
      </p:sp>
      <p:sp>
        <p:nvSpPr>
          <p:cNvPr id="7" name="Shape 5"/>
          <p:cNvSpPr/>
          <p:nvPr/>
        </p:nvSpPr>
        <p:spPr>
          <a:xfrm>
            <a:off x="4663440" y="1280160"/>
            <a:ext cx="4023360" cy="141732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8" name="Text 6"/>
          <p:cNvSpPr/>
          <p:nvPr/>
        </p:nvSpPr>
        <p:spPr>
          <a:xfrm>
            <a:off x="4846320" y="1266444"/>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String Functions</a:t>
            </a:r>
            <a:endParaRPr lang="en-US" sz="1200" dirty="0"/>
          </a:p>
        </p:txBody>
      </p:sp>
      <p:sp>
        <p:nvSpPr>
          <p:cNvPr id="9" name="Text 7"/>
          <p:cNvSpPr/>
          <p:nvPr/>
        </p:nvSpPr>
        <p:spPr>
          <a:xfrm>
            <a:off x="4846320" y="1737360"/>
            <a:ext cx="3657600" cy="82296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SELECT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CONCAT(FirstName, ' ', LastName) AS FullName,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UPPER(LastName) AS UpperLast,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LOWER(Email) AS LowerEmail,</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LENGTH(FirstName) AS NameLength,</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SUBSTRING(Email, 1, 5) AS EmailPrefix</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p:txBody>
      </p:sp>
      <p:sp>
        <p:nvSpPr>
          <p:cNvPr id="10" name="Shape 8"/>
          <p:cNvSpPr/>
          <p:nvPr/>
        </p:nvSpPr>
        <p:spPr>
          <a:xfrm>
            <a:off x="457200" y="2834640"/>
            <a:ext cx="4023360" cy="2008022"/>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1" name="Text 9"/>
          <p:cNvSpPr/>
          <p:nvPr/>
        </p:nvSpPr>
        <p:spPr>
          <a:xfrm>
            <a:off x="640080" y="297180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Date Functions</a:t>
            </a:r>
            <a:endParaRPr lang="en-US" sz="1200" dirty="0"/>
          </a:p>
        </p:txBody>
      </p:sp>
      <p:sp>
        <p:nvSpPr>
          <p:cNvPr id="12" name="Text 10"/>
          <p:cNvSpPr/>
          <p:nvPr/>
        </p:nvSpPr>
        <p:spPr>
          <a:xfrm>
            <a:off x="640080" y="3094330"/>
            <a:ext cx="3657600" cy="168341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SELECT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CURRENT_DATE AS Today,</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YEAR(EnrollmentDate) AS EnrollYear,</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MONTH(EnrollmentDate) AS EnrollMonth,</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DATEDIFF(CURRENT_DATE, EnrollmentDate) AS DaysEnrolled,</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DATE_ADD(EnrollmentDate, INTERVAL 1 YEAR) AS Anniversary</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p:txBody>
      </p:sp>
      <p:sp>
        <p:nvSpPr>
          <p:cNvPr id="13" name="Shape 11"/>
          <p:cNvSpPr/>
          <p:nvPr/>
        </p:nvSpPr>
        <p:spPr>
          <a:xfrm>
            <a:off x="4663440" y="2834640"/>
            <a:ext cx="4023360" cy="2008022"/>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4" name="Text 12"/>
          <p:cNvSpPr/>
          <p:nvPr/>
        </p:nvSpPr>
        <p:spPr>
          <a:xfrm>
            <a:off x="4846320" y="297180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GROUP BY with Aggregates</a:t>
            </a:r>
            <a:endParaRPr lang="en-US" sz="1200" dirty="0"/>
          </a:p>
        </p:txBody>
      </p:sp>
      <p:sp>
        <p:nvSpPr>
          <p:cNvPr id="15" name="Text 13"/>
          <p:cNvSpPr/>
          <p:nvPr/>
        </p:nvSpPr>
        <p:spPr>
          <a:xfrm>
            <a:off x="4846320" y="3291840"/>
            <a:ext cx="3657600" cy="1404518"/>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Count students per enrollment year</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YEAR(EnrollmentDate) AS EnrollYear,</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COUNT(*) AS StudentCount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GROUP BY YEAR(EnrollmentDate)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HAVING COUNT(*) &gt; 10</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ORDER BY EnrollYear DESC;</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E2761"/>
        </a:solidFill>
        <a:effectLst/>
      </p:bgPr>
    </p:bg>
    <p:spTree>
      <p:nvGrpSpPr>
        <p:cNvPr id="1" name=""/>
        <p:cNvGrpSpPr/>
        <p:nvPr/>
      </p:nvGrpSpPr>
      <p:grpSpPr>
        <a:xfrm>
          <a:off x="0" y="0"/>
          <a:ext cx="0" cy="0"/>
          <a:chOff x="0" y="0"/>
          <a:chExt cx="0" cy="0"/>
        </a:xfrm>
      </p:grpSpPr>
      <p:sp>
        <p:nvSpPr>
          <p:cNvPr id="2" name="Text 0"/>
          <p:cNvSpPr/>
          <p:nvPr/>
        </p:nvSpPr>
        <p:spPr>
          <a:xfrm>
            <a:off x="457200" y="205740"/>
            <a:ext cx="8229600" cy="640080"/>
          </a:xfrm>
          <a:prstGeom prst="rect">
            <a:avLst/>
          </a:prstGeom>
          <a:noFill/>
          <a:ln/>
        </p:spPr>
        <p:txBody>
          <a:bodyPr wrap="square" rtlCol="0" anchor="ctr"/>
          <a:lstStyle/>
          <a:p>
            <a:pPr marL="0" indent="0" algn="ctr">
              <a:buNone/>
            </a:pPr>
            <a:r>
              <a:rPr lang="en-US" sz="4000" b="1" dirty="0">
                <a:solidFill>
                  <a:srgbClr val="FFFFFF"/>
                </a:solidFill>
                <a:latin typeface="Arial Black" pitchFamily="34" charset="0"/>
                <a:ea typeface="Arial Black" pitchFamily="34" charset="-122"/>
                <a:cs typeface="Arial Black" pitchFamily="34" charset="-120"/>
              </a:rPr>
              <a:t>KEY TAKEAWAYS</a:t>
            </a:r>
            <a:endParaRPr lang="en-US" sz="4000" dirty="0"/>
          </a:p>
        </p:txBody>
      </p:sp>
      <p:sp>
        <p:nvSpPr>
          <p:cNvPr id="3" name="Shape 1"/>
          <p:cNvSpPr/>
          <p:nvPr/>
        </p:nvSpPr>
        <p:spPr>
          <a:xfrm>
            <a:off x="2743200" y="823874"/>
            <a:ext cx="3657600" cy="45720"/>
          </a:xfrm>
          <a:prstGeom prst="rect">
            <a:avLst/>
          </a:prstGeom>
          <a:solidFill>
            <a:srgbClr val="4A90E2"/>
          </a:solidFill>
          <a:ln/>
        </p:spPr>
        <p:txBody>
          <a:bodyPr/>
          <a:lstStyle/>
          <a:p>
            <a:endParaRPr lang="en-US"/>
          </a:p>
        </p:txBody>
      </p:sp>
      <p:sp>
        <p:nvSpPr>
          <p:cNvPr id="4" name="Text 2"/>
          <p:cNvSpPr/>
          <p:nvPr/>
        </p:nvSpPr>
        <p:spPr>
          <a:xfrm>
            <a:off x="1613000" y="1071219"/>
            <a:ext cx="6400800" cy="3001061"/>
          </a:xfrm>
          <a:prstGeom prst="rect">
            <a:avLst/>
          </a:prstGeom>
          <a:noFill/>
          <a:ln/>
        </p:spPr>
        <p:txBody>
          <a:bodyPr wrap="square" rtlCol="0" anchor="ctr"/>
          <a:lstStyle/>
          <a:p>
            <a:pPr marL="342900" indent="-342900">
              <a:buSzPct val="100000"/>
              <a:buChar char="•"/>
            </a:pPr>
            <a:r>
              <a:rPr lang="en-US" sz="1600" dirty="0">
                <a:solidFill>
                  <a:srgbClr val="FFFFFF"/>
                </a:solidFill>
                <a:latin typeface="Arial" pitchFamily="34" charset="0"/>
                <a:ea typeface="Arial" pitchFamily="34" charset="-122"/>
                <a:cs typeface="Arial" pitchFamily="34" charset="-120"/>
              </a:rPr>
              <a:t>SQL is the standard language for relational databases</a:t>
            </a:r>
            <a:endParaRPr lang="en-US" sz="1600" dirty="0"/>
          </a:p>
          <a:p>
            <a:pPr marL="0" indent="0">
              <a:buNone/>
            </a:pPr>
            <a:endParaRPr lang="en-US" sz="1600" dirty="0"/>
          </a:p>
          <a:p>
            <a:pPr marL="342900" indent="-342900">
              <a:buSzPct val="100000"/>
              <a:buChar char="•"/>
            </a:pPr>
            <a:r>
              <a:rPr lang="en-US" sz="1600" dirty="0">
                <a:solidFill>
                  <a:srgbClr val="FFFFFF"/>
                </a:solidFill>
                <a:latin typeface="Arial" pitchFamily="34" charset="0"/>
                <a:ea typeface="Arial" pitchFamily="34" charset="-122"/>
                <a:cs typeface="Arial" pitchFamily="34" charset="-120"/>
              </a:rPr>
              <a:t>DDL defines structure (CREATE, ALTER, DROP)</a:t>
            </a:r>
            <a:endParaRPr lang="en-US" sz="1600" dirty="0"/>
          </a:p>
          <a:p>
            <a:pPr marL="0" indent="0">
              <a:buNone/>
            </a:pPr>
            <a:endParaRPr lang="en-US" sz="1600" dirty="0"/>
          </a:p>
          <a:p>
            <a:pPr marL="342900" indent="-342900">
              <a:buSzPct val="100000"/>
              <a:buChar char="•"/>
            </a:pPr>
            <a:r>
              <a:rPr lang="en-US" sz="1600" dirty="0">
                <a:solidFill>
                  <a:srgbClr val="FFFFFF"/>
                </a:solidFill>
                <a:latin typeface="Arial" pitchFamily="34" charset="0"/>
                <a:ea typeface="Arial" pitchFamily="34" charset="-122"/>
                <a:cs typeface="Arial" pitchFamily="34" charset="-120"/>
              </a:rPr>
              <a:t>DML manipulates data (INSERT, UPDATE, DELETE)</a:t>
            </a:r>
            <a:endParaRPr lang="en-US" sz="1600" dirty="0"/>
          </a:p>
          <a:p>
            <a:pPr marL="0" indent="0">
              <a:buNone/>
            </a:pPr>
            <a:endParaRPr lang="en-US" sz="1600" dirty="0"/>
          </a:p>
          <a:p>
            <a:pPr marL="342900" indent="-342900">
              <a:buSzPct val="100000"/>
              <a:buChar char="•"/>
            </a:pPr>
            <a:r>
              <a:rPr lang="en-US" sz="1600" dirty="0">
                <a:solidFill>
                  <a:srgbClr val="FFFFFF"/>
                </a:solidFill>
                <a:latin typeface="Arial" pitchFamily="34" charset="0"/>
                <a:ea typeface="Arial" pitchFamily="34" charset="-122"/>
                <a:cs typeface="Arial" pitchFamily="34" charset="-120"/>
              </a:rPr>
              <a:t>SELECT retrieves data with powerful filtering options</a:t>
            </a:r>
            <a:endParaRPr lang="en-US" sz="1600" dirty="0"/>
          </a:p>
          <a:p>
            <a:pPr marL="0" indent="0">
              <a:buNone/>
            </a:pPr>
            <a:endParaRPr lang="en-US" sz="1600" dirty="0"/>
          </a:p>
          <a:p>
            <a:pPr marL="342900" indent="-342900">
              <a:buSzPct val="100000"/>
              <a:buChar char="•"/>
            </a:pPr>
            <a:r>
              <a:rPr lang="en-US" sz="1600" dirty="0">
                <a:solidFill>
                  <a:srgbClr val="FFFFFF"/>
                </a:solidFill>
                <a:latin typeface="Arial" pitchFamily="34" charset="0"/>
                <a:ea typeface="Arial" pitchFamily="34" charset="-122"/>
                <a:cs typeface="Arial" pitchFamily="34" charset="-120"/>
              </a:rPr>
              <a:t>Always use the WHERE clause carefully to avoid data loss</a:t>
            </a:r>
            <a:endParaRPr lang="en-US" sz="1600" dirty="0"/>
          </a:p>
          <a:p>
            <a:pPr marL="0" indent="0">
              <a:buNone/>
            </a:pPr>
            <a:endParaRPr lang="en-US" sz="1600" dirty="0"/>
          </a:p>
          <a:p>
            <a:pPr marL="342900" indent="-342900">
              <a:buSzPct val="100000"/>
              <a:buChar char="•"/>
            </a:pPr>
            <a:r>
              <a:rPr lang="en-US" sz="1600" dirty="0">
                <a:solidFill>
                  <a:srgbClr val="FFFFFF"/>
                </a:solidFill>
                <a:latin typeface="Arial" pitchFamily="34" charset="0"/>
                <a:ea typeface="Arial" pitchFamily="34" charset="-122"/>
                <a:cs typeface="Arial" pitchFamily="34" charset="-120"/>
              </a:rPr>
              <a:t>Practice writing clear, well-formatted SQL statements</a:t>
            </a:r>
            <a:endParaRPr lang="en-US" sz="1600" dirty="0"/>
          </a:p>
        </p:txBody>
      </p:sp>
      <p:sp>
        <p:nvSpPr>
          <p:cNvPr id="5" name="Text 3"/>
          <p:cNvSpPr/>
          <p:nvPr/>
        </p:nvSpPr>
        <p:spPr>
          <a:xfrm>
            <a:off x="457200" y="4572000"/>
            <a:ext cx="8229600" cy="365760"/>
          </a:xfrm>
          <a:prstGeom prst="rect">
            <a:avLst/>
          </a:prstGeom>
          <a:noFill/>
          <a:ln/>
        </p:spPr>
        <p:txBody>
          <a:bodyPr wrap="square" rtlCol="0" anchor="ctr"/>
          <a:lstStyle/>
          <a:p>
            <a:pPr marL="0" indent="0" algn="ctr">
              <a:buNone/>
            </a:pPr>
            <a:r>
              <a:rPr lang="en-US" sz="2400" i="1" dirty="0">
                <a:solidFill>
                  <a:srgbClr val="CADCFC"/>
                </a:solidFill>
                <a:latin typeface="Arial" pitchFamily="34" charset="0"/>
                <a:ea typeface="Arial" pitchFamily="34" charset="-122"/>
                <a:cs typeface="Arial" pitchFamily="34" charset="-120"/>
              </a:rPr>
              <a:t>Happy Querying!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33094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413971"/>
            <a:ext cx="8249304" cy="34639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D90D08-C647-4450-B73A-182F2180C516}"/>
              </a:ext>
            </a:extLst>
          </p:cNvPr>
          <p:cNvSpPr>
            <a:spLocks noGrp="1"/>
          </p:cNvSpPr>
          <p:nvPr>
            <p:ph type="title"/>
          </p:nvPr>
        </p:nvSpPr>
        <p:spPr>
          <a:xfrm>
            <a:off x="1143000" y="970003"/>
            <a:ext cx="6858000" cy="2455944"/>
          </a:xfrm>
        </p:spPr>
        <p:txBody>
          <a:bodyPr vert="horz" lIns="91440" tIns="45720" rIns="91440" bIns="45720" rtlCol="0" anchor="ctr">
            <a:normAutofit/>
          </a:bodyPr>
          <a:lstStyle/>
          <a:p>
            <a:pPr algn="ctr">
              <a:lnSpc>
                <a:spcPct val="90000"/>
              </a:lnSpc>
            </a:pPr>
            <a:r>
              <a:rPr lang="en-US" sz="5400" kern="1200">
                <a:solidFill>
                  <a:schemeClr val="tx1"/>
                </a:solidFill>
                <a:latin typeface="+mj-lt"/>
                <a:ea typeface="+mj-ea"/>
                <a:cs typeface="+mj-cs"/>
              </a:rPr>
              <a:t>Individual project</a:t>
            </a:r>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4766031"/>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883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BCC663-E75C-FDCE-816D-AACF05D42E2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13" name="Rectangle 1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6D6DA422-1C0A-E1D4-2D3F-D5ECF964D4BD}"/>
              </a:ext>
            </a:extLst>
          </p:cNvPr>
          <p:cNvSpPr txBox="1">
            <a:spLocks/>
          </p:cNvSpPr>
          <p:nvPr/>
        </p:nvSpPr>
        <p:spPr>
          <a:xfrm>
            <a:off x="782723" y="607423"/>
            <a:ext cx="7457037" cy="116586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90000"/>
              </a:lnSpc>
              <a:spcAft>
                <a:spcPts val="600"/>
              </a:spcAft>
            </a:pPr>
            <a:r>
              <a:rPr lang="en-US" sz="3600" kern="1200">
                <a:solidFill>
                  <a:schemeClr val="tx1"/>
                </a:solidFill>
                <a:latin typeface="+mj-lt"/>
                <a:ea typeface="+mj-ea"/>
                <a:cs typeface="+mj-cs"/>
              </a:rPr>
              <a:t>Individual Project</a:t>
            </a:r>
          </a:p>
        </p:txBody>
      </p:sp>
      <p:sp>
        <p:nvSpPr>
          <p:cNvPr id="18" name="TextBox 17">
            <a:extLst>
              <a:ext uri="{FF2B5EF4-FFF2-40B4-BE49-F238E27FC236}">
                <a16:creationId xmlns:a16="http://schemas.microsoft.com/office/drawing/2014/main" id="{C939FFB8-C3F6-58BF-ECDF-36FDC0E1F396}"/>
              </a:ext>
            </a:extLst>
          </p:cNvPr>
          <p:cNvSpPr txBox="1"/>
          <p:nvPr/>
        </p:nvSpPr>
        <p:spPr>
          <a:xfrm>
            <a:off x="783771" y="2263141"/>
            <a:ext cx="7455989" cy="2343494"/>
          </a:xfrm>
          <a:prstGeom prst="rect">
            <a:avLst/>
          </a:prstGeom>
        </p:spPr>
        <p:txBody>
          <a:bodyPr vert="horz" lIns="91440" tIns="45720" rIns="91440" bIns="45720" rtlCol="0" anchor="ctr">
            <a:normAutofit/>
          </a:bodyPr>
          <a:lstStyle/>
          <a:p>
            <a:pPr>
              <a:lnSpc>
                <a:spcPct val="90000"/>
              </a:lnSpc>
              <a:spcAft>
                <a:spcPts val="600"/>
              </a:spcAft>
            </a:pPr>
            <a:r>
              <a:rPr lang="en-US" sz="1500" dirty="0"/>
              <a:t>The case study retail store has provided a list of reports and data manipulation tasks that are needed in the processing of orders for their customers. Answer the following:</a:t>
            </a:r>
          </a:p>
          <a:p>
            <a:pPr indent="-228600">
              <a:lnSpc>
                <a:spcPct val="90000"/>
              </a:lnSpc>
              <a:spcAft>
                <a:spcPts val="600"/>
              </a:spcAft>
              <a:buFont typeface="Arial" panose="020B0604020202020204" pitchFamily="34" charset="0"/>
              <a:buChar char="•"/>
            </a:pPr>
            <a:endParaRPr lang="en-US" sz="1500" dirty="0"/>
          </a:p>
          <a:p>
            <a:pPr indent="-228600">
              <a:lnSpc>
                <a:spcPct val="90000"/>
              </a:lnSpc>
              <a:spcAft>
                <a:spcPts val="600"/>
              </a:spcAft>
              <a:buFont typeface="Arial" panose="020B0604020202020204" pitchFamily="34" charset="0"/>
              <a:buChar char="•"/>
            </a:pPr>
            <a:r>
              <a:rPr lang="en-US" sz="1500" dirty="0"/>
              <a:t>What structured query language (SQL) statement scripts are needed to create the database schema for the relational database system and manipulate the data in the solution that you are proposing to the company?</a:t>
            </a:r>
          </a:p>
          <a:p>
            <a:pPr indent="-228600">
              <a:lnSpc>
                <a:spcPct val="90000"/>
              </a:lnSpc>
              <a:spcAft>
                <a:spcPts val="600"/>
              </a:spcAft>
              <a:buFont typeface="Arial" panose="020B0604020202020204" pitchFamily="34" charset="0"/>
              <a:buChar char="•"/>
            </a:pPr>
            <a:endParaRPr lang="en-US" sz="1500" dirty="0"/>
          </a:p>
          <a:p>
            <a:pPr indent="-228600">
              <a:lnSpc>
                <a:spcPct val="90000"/>
              </a:lnSpc>
              <a:spcAft>
                <a:spcPts val="600"/>
              </a:spcAft>
              <a:buFont typeface="Arial" panose="020B0604020202020204" pitchFamily="34" charset="0"/>
              <a:buChar char="•"/>
            </a:pPr>
            <a:r>
              <a:rPr lang="en-US" sz="1500" dirty="0"/>
              <a:t>How does each of these scripts specifically support the goals and objectives of the company?</a:t>
            </a:r>
          </a:p>
        </p:txBody>
      </p:sp>
      <p:cxnSp>
        <p:nvCxnSpPr>
          <p:cNvPr id="19" name="Straight Connector 1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8259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A066A4-5F32-403F-98DE-673F087928B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190252"/>
            <a:ext cx="1370728" cy="1032741"/>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316609"/>
            <a:ext cx="484026" cy="484026"/>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491355"/>
            <a:ext cx="515604" cy="51560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11062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4586625"/>
            <a:ext cx="1120884" cy="556875"/>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F5F00D5-BB3A-F6A9-6724-85D4396CFCA7}"/>
              </a:ext>
            </a:extLst>
          </p:cNvPr>
          <p:cNvPicPr>
            <a:picLocks noChangeAspect="1"/>
          </p:cNvPicPr>
          <p:nvPr/>
        </p:nvPicPr>
        <p:blipFill>
          <a:blip r:embed="rId3"/>
          <a:stretch>
            <a:fillRect/>
          </a:stretch>
        </p:blipFill>
        <p:spPr>
          <a:xfrm>
            <a:off x="495611" y="482600"/>
            <a:ext cx="8152777" cy="4178299"/>
          </a:xfrm>
          <a:prstGeom prst="rect">
            <a:avLst/>
          </a:prstGeom>
          <a:ln>
            <a:noFill/>
          </a:ln>
        </p:spPr>
      </p:pic>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4839857"/>
            <a:ext cx="611177" cy="303643"/>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636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96AAC-E991-B82D-324A-E06CDFE7A37E}"/>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1ED03C34-70B5-75D6-4DAA-24699EA85897}"/>
              </a:ext>
            </a:extLst>
          </p:cNvPr>
          <p:cNvPicPr>
            <a:picLocks noChangeAspect="1"/>
          </p:cNvPicPr>
          <p:nvPr/>
        </p:nvPicPr>
        <p:blipFill>
          <a:blip r:embed="rId3"/>
          <a:srcRect r="3328" b="-8"/>
          <a:stretch>
            <a:fillRect/>
          </a:stretch>
        </p:blipFill>
        <p:spPr>
          <a:xfrm>
            <a:off x="628650" y="528573"/>
            <a:ext cx="7971282" cy="4080003"/>
          </a:xfrm>
          <a:prstGeom prst="rect">
            <a:avLst/>
          </a:prstGeom>
        </p:spPr>
      </p:pic>
    </p:spTree>
    <p:extLst>
      <p:ext uri="{BB962C8B-B14F-4D97-AF65-F5344CB8AC3E}">
        <p14:creationId xmlns:p14="http://schemas.microsoft.com/office/powerpoint/2010/main" val="3914319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3800" b="1" dirty="0">
                <a:solidFill>
                  <a:srgbClr val="1E2761"/>
                </a:solidFill>
                <a:latin typeface="Arial Black" pitchFamily="34" charset="0"/>
                <a:ea typeface="Arial Black" pitchFamily="34" charset="-122"/>
                <a:cs typeface="Arial Black" pitchFamily="34" charset="-120"/>
              </a:rPr>
              <a:t>AGENDA</a:t>
            </a:r>
            <a:endParaRPr lang="en-US" sz="3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Shape 2"/>
          <p:cNvSpPr/>
          <p:nvPr/>
        </p:nvSpPr>
        <p:spPr>
          <a:xfrm>
            <a:off x="731520" y="1371600"/>
            <a:ext cx="457200" cy="457200"/>
          </a:xfrm>
          <a:prstGeom prst="ellipse">
            <a:avLst/>
          </a:prstGeom>
          <a:solidFill>
            <a:srgbClr val="4A90E2"/>
          </a:solidFill>
          <a:ln/>
          <a:effectLst>
            <a:outerShdw blurRad="76200" dist="25400" dir="8100000" algn="bl" rotWithShape="0">
              <a:srgbClr val="000000">
                <a:alpha val="15000"/>
              </a:srgbClr>
            </a:outerShdw>
          </a:effectLst>
        </p:spPr>
        <p:txBody>
          <a:bodyPr/>
          <a:lstStyle/>
          <a:p>
            <a:endParaRPr lang="en-US"/>
          </a:p>
        </p:txBody>
      </p:sp>
      <p:sp>
        <p:nvSpPr>
          <p:cNvPr id="5" name="Text 3"/>
          <p:cNvSpPr/>
          <p:nvPr/>
        </p:nvSpPr>
        <p:spPr>
          <a:xfrm>
            <a:off x="731520" y="1371600"/>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1</a:t>
            </a:r>
            <a:endParaRPr lang="en-US" sz="2000" dirty="0"/>
          </a:p>
        </p:txBody>
      </p:sp>
      <p:sp>
        <p:nvSpPr>
          <p:cNvPr id="6" name="Text 4"/>
          <p:cNvSpPr/>
          <p:nvPr/>
        </p:nvSpPr>
        <p:spPr>
          <a:xfrm>
            <a:off x="1371600" y="1371600"/>
            <a:ext cx="6858000" cy="274320"/>
          </a:xfrm>
          <a:prstGeom prst="rect">
            <a:avLst/>
          </a:prstGeom>
          <a:noFill/>
          <a:ln/>
        </p:spPr>
        <p:txBody>
          <a:bodyPr wrap="square" rtlCol="0" anchor="ctr"/>
          <a:lstStyle/>
          <a:p>
            <a:pPr marL="0" indent="0">
              <a:buNone/>
            </a:pPr>
            <a:r>
              <a:rPr lang="en-US" sz="1800" b="1" dirty="0">
                <a:solidFill>
                  <a:srgbClr val="1E2761"/>
                </a:solidFill>
                <a:latin typeface="Arial" pitchFamily="34" charset="0"/>
                <a:ea typeface="Arial" pitchFamily="34" charset="-122"/>
                <a:cs typeface="Arial" pitchFamily="34" charset="-120"/>
              </a:rPr>
              <a:t>SQL Language Overview</a:t>
            </a:r>
            <a:endParaRPr lang="en-US" sz="1800" dirty="0"/>
          </a:p>
        </p:txBody>
      </p:sp>
      <p:sp>
        <p:nvSpPr>
          <p:cNvPr id="7" name="Text 5"/>
          <p:cNvSpPr/>
          <p:nvPr/>
        </p:nvSpPr>
        <p:spPr>
          <a:xfrm>
            <a:off x="1371600" y="1645920"/>
            <a:ext cx="6858000" cy="22860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Understanding SQL's role in databases</a:t>
            </a:r>
            <a:endParaRPr lang="en-US" sz="1200" dirty="0"/>
          </a:p>
        </p:txBody>
      </p:sp>
      <p:sp>
        <p:nvSpPr>
          <p:cNvPr id="8" name="Shape 6"/>
          <p:cNvSpPr/>
          <p:nvPr/>
        </p:nvSpPr>
        <p:spPr>
          <a:xfrm>
            <a:off x="731520" y="2057400"/>
            <a:ext cx="457200" cy="457200"/>
          </a:xfrm>
          <a:prstGeom prst="ellipse">
            <a:avLst/>
          </a:prstGeom>
          <a:solidFill>
            <a:srgbClr val="4A90E2"/>
          </a:solidFill>
          <a:ln/>
          <a:effectLst>
            <a:outerShdw blurRad="76200" dist="25400" dir="8100000" algn="bl" rotWithShape="0">
              <a:srgbClr val="000000">
                <a:alpha val="15000"/>
              </a:srgbClr>
            </a:outerShdw>
          </a:effectLst>
        </p:spPr>
        <p:txBody>
          <a:bodyPr/>
          <a:lstStyle/>
          <a:p>
            <a:endParaRPr lang="en-US"/>
          </a:p>
        </p:txBody>
      </p:sp>
      <p:sp>
        <p:nvSpPr>
          <p:cNvPr id="9" name="Text 7"/>
          <p:cNvSpPr/>
          <p:nvPr/>
        </p:nvSpPr>
        <p:spPr>
          <a:xfrm>
            <a:off x="731520" y="2057400"/>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2</a:t>
            </a:r>
            <a:endParaRPr lang="en-US" sz="2000" dirty="0"/>
          </a:p>
        </p:txBody>
      </p:sp>
      <p:sp>
        <p:nvSpPr>
          <p:cNvPr id="10" name="Text 8"/>
          <p:cNvSpPr/>
          <p:nvPr/>
        </p:nvSpPr>
        <p:spPr>
          <a:xfrm>
            <a:off x="1371600" y="2057400"/>
            <a:ext cx="6858000" cy="274320"/>
          </a:xfrm>
          <a:prstGeom prst="rect">
            <a:avLst/>
          </a:prstGeom>
          <a:noFill/>
          <a:ln/>
        </p:spPr>
        <p:txBody>
          <a:bodyPr wrap="square" rtlCol="0" anchor="ctr"/>
          <a:lstStyle/>
          <a:p>
            <a:pPr marL="0" indent="0">
              <a:buNone/>
            </a:pPr>
            <a:r>
              <a:rPr lang="en-US" sz="1800" b="1" dirty="0">
                <a:solidFill>
                  <a:srgbClr val="1E2761"/>
                </a:solidFill>
                <a:latin typeface="Arial" pitchFamily="34" charset="0"/>
                <a:ea typeface="Arial" pitchFamily="34" charset="-122"/>
                <a:cs typeface="Arial" pitchFamily="34" charset="-120"/>
              </a:rPr>
              <a:t>Data Definition (DDL)</a:t>
            </a:r>
            <a:endParaRPr lang="en-US" sz="1800" dirty="0"/>
          </a:p>
        </p:txBody>
      </p:sp>
      <p:sp>
        <p:nvSpPr>
          <p:cNvPr id="11" name="Text 9"/>
          <p:cNvSpPr/>
          <p:nvPr/>
        </p:nvSpPr>
        <p:spPr>
          <a:xfrm>
            <a:off x="1371600" y="2331720"/>
            <a:ext cx="6858000" cy="22860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Creating and modifying database structures</a:t>
            </a:r>
            <a:endParaRPr lang="en-US" sz="1200" dirty="0"/>
          </a:p>
        </p:txBody>
      </p:sp>
      <p:sp>
        <p:nvSpPr>
          <p:cNvPr id="12" name="Shape 10"/>
          <p:cNvSpPr/>
          <p:nvPr/>
        </p:nvSpPr>
        <p:spPr>
          <a:xfrm>
            <a:off x="731520" y="2743200"/>
            <a:ext cx="457200" cy="457200"/>
          </a:xfrm>
          <a:prstGeom prst="ellipse">
            <a:avLst/>
          </a:prstGeom>
          <a:solidFill>
            <a:srgbClr val="4A90E2"/>
          </a:solidFill>
          <a:ln/>
          <a:effectLst>
            <a:outerShdw blurRad="76200" dist="25400" dir="8100000" algn="bl" rotWithShape="0">
              <a:srgbClr val="000000">
                <a:alpha val="15000"/>
              </a:srgbClr>
            </a:outerShdw>
          </a:effectLst>
        </p:spPr>
        <p:txBody>
          <a:bodyPr/>
          <a:lstStyle/>
          <a:p>
            <a:endParaRPr lang="en-US"/>
          </a:p>
        </p:txBody>
      </p:sp>
      <p:sp>
        <p:nvSpPr>
          <p:cNvPr id="13" name="Text 11"/>
          <p:cNvSpPr/>
          <p:nvPr/>
        </p:nvSpPr>
        <p:spPr>
          <a:xfrm>
            <a:off x="731520" y="2743200"/>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3</a:t>
            </a:r>
            <a:endParaRPr lang="en-US" sz="2000" dirty="0"/>
          </a:p>
        </p:txBody>
      </p:sp>
      <p:sp>
        <p:nvSpPr>
          <p:cNvPr id="14" name="Text 12"/>
          <p:cNvSpPr/>
          <p:nvPr/>
        </p:nvSpPr>
        <p:spPr>
          <a:xfrm>
            <a:off x="1371600" y="2743200"/>
            <a:ext cx="6858000" cy="274320"/>
          </a:xfrm>
          <a:prstGeom prst="rect">
            <a:avLst/>
          </a:prstGeom>
          <a:noFill/>
          <a:ln/>
        </p:spPr>
        <p:txBody>
          <a:bodyPr wrap="square" rtlCol="0" anchor="ctr"/>
          <a:lstStyle/>
          <a:p>
            <a:pPr marL="0" indent="0">
              <a:buNone/>
            </a:pPr>
            <a:r>
              <a:rPr lang="en-US" sz="1800" b="1" dirty="0">
                <a:solidFill>
                  <a:srgbClr val="1E2761"/>
                </a:solidFill>
                <a:latin typeface="Arial" pitchFamily="34" charset="0"/>
                <a:ea typeface="Arial" pitchFamily="34" charset="-122"/>
                <a:cs typeface="Arial" pitchFamily="34" charset="-120"/>
              </a:rPr>
              <a:t>Data Manipulation (DML)</a:t>
            </a:r>
            <a:endParaRPr lang="en-US" sz="1800" dirty="0"/>
          </a:p>
        </p:txBody>
      </p:sp>
      <p:sp>
        <p:nvSpPr>
          <p:cNvPr id="15" name="Text 13"/>
          <p:cNvSpPr/>
          <p:nvPr/>
        </p:nvSpPr>
        <p:spPr>
          <a:xfrm>
            <a:off x="1371600" y="3017520"/>
            <a:ext cx="6858000" cy="22860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Adding, updating, and deleting data</a:t>
            </a:r>
            <a:endParaRPr lang="en-US" sz="1200" dirty="0"/>
          </a:p>
        </p:txBody>
      </p:sp>
      <p:sp>
        <p:nvSpPr>
          <p:cNvPr id="16" name="Shape 14"/>
          <p:cNvSpPr/>
          <p:nvPr/>
        </p:nvSpPr>
        <p:spPr>
          <a:xfrm>
            <a:off x="731520" y="3429000"/>
            <a:ext cx="457200" cy="457200"/>
          </a:xfrm>
          <a:prstGeom prst="ellipse">
            <a:avLst/>
          </a:prstGeom>
          <a:solidFill>
            <a:srgbClr val="4A90E2"/>
          </a:solidFill>
          <a:ln/>
          <a:effectLst>
            <a:outerShdw blurRad="76200" dist="25400" dir="8100000" algn="bl" rotWithShape="0">
              <a:srgbClr val="000000">
                <a:alpha val="15000"/>
              </a:srgbClr>
            </a:outerShdw>
          </a:effectLst>
        </p:spPr>
        <p:txBody>
          <a:bodyPr/>
          <a:lstStyle/>
          <a:p>
            <a:endParaRPr lang="en-US"/>
          </a:p>
        </p:txBody>
      </p:sp>
      <p:sp>
        <p:nvSpPr>
          <p:cNvPr id="17" name="Text 15"/>
          <p:cNvSpPr/>
          <p:nvPr/>
        </p:nvSpPr>
        <p:spPr>
          <a:xfrm>
            <a:off x="731520" y="3429000"/>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4</a:t>
            </a:r>
            <a:endParaRPr lang="en-US" sz="2000" dirty="0"/>
          </a:p>
        </p:txBody>
      </p:sp>
      <p:sp>
        <p:nvSpPr>
          <p:cNvPr id="18" name="Text 16"/>
          <p:cNvSpPr/>
          <p:nvPr/>
        </p:nvSpPr>
        <p:spPr>
          <a:xfrm>
            <a:off x="1371600" y="3429000"/>
            <a:ext cx="6858000" cy="274320"/>
          </a:xfrm>
          <a:prstGeom prst="rect">
            <a:avLst/>
          </a:prstGeom>
          <a:noFill/>
          <a:ln/>
        </p:spPr>
        <p:txBody>
          <a:bodyPr wrap="square" rtlCol="0" anchor="ctr"/>
          <a:lstStyle/>
          <a:p>
            <a:pPr marL="0" indent="0">
              <a:buNone/>
            </a:pPr>
            <a:r>
              <a:rPr lang="en-US" sz="1800" b="1" dirty="0">
                <a:solidFill>
                  <a:srgbClr val="1E2761"/>
                </a:solidFill>
                <a:latin typeface="Arial" pitchFamily="34" charset="0"/>
                <a:ea typeface="Arial" pitchFamily="34" charset="-122"/>
                <a:cs typeface="Arial" pitchFamily="34" charset="-120"/>
              </a:rPr>
              <a:t>Determining Table Rows</a:t>
            </a:r>
            <a:endParaRPr lang="en-US" sz="1800" dirty="0"/>
          </a:p>
        </p:txBody>
      </p:sp>
      <p:sp>
        <p:nvSpPr>
          <p:cNvPr id="19" name="Text 17"/>
          <p:cNvSpPr/>
          <p:nvPr/>
        </p:nvSpPr>
        <p:spPr>
          <a:xfrm>
            <a:off x="1371600" y="3703320"/>
            <a:ext cx="6858000" cy="22860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Querying and filtering data</a:t>
            </a:r>
            <a:endParaRPr lang="en-US" sz="1200" dirty="0"/>
          </a:p>
        </p:txBody>
      </p:sp>
      <p:sp>
        <p:nvSpPr>
          <p:cNvPr id="20" name="Shape 18"/>
          <p:cNvSpPr/>
          <p:nvPr/>
        </p:nvSpPr>
        <p:spPr>
          <a:xfrm>
            <a:off x="731520" y="4114800"/>
            <a:ext cx="457200" cy="457200"/>
          </a:xfrm>
          <a:prstGeom prst="ellipse">
            <a:avLst/>
          </a:prstGeom>
          <a:solidFill>
            <a:srgbClr val="4A90E2"/>
          </a:solidFill>
          <a:ln/>
          <a:effectLst>
            <a:outerShdw blurRad="76200" dist="25400" dir="8100000" algn="bl" rotWithShape="0">
              <a:srgbClr val="000000">
                <a:alpha val="15000"/>
              </a:srgbClr>
            </a:outerShdw>
          </a:effectLst>
        </p:spPr>
        <p:txBody>
          <a:bodyPr/>
          <a:lstStyle/>
          <a:p>
            <a:endParaRPr lang="en-US"/>
          </a:p>
        </p:txBody>
      </p:sp>
      <p:sp>
        <p:nvSpPr>
          <p:cNvPr id="21" name="Text 19"/>
          <p:cNvSpPr/>
          <p:nvPr/>
        </p:nvSpPr>
        <p:spPr>
          <a:xfrm>
            <a:off x="731520" y="4114800"/>
            <a:ext cx="457200" cy="457200"/>
          </a:xfrm>
          <a:prstGeom prst="rect">
            <a:avLst/>
          </a:prstGeom>
          <a:noFill/>
          <a:ln/>
        </p:spPr>
        <p:txBody>
          <a:bodyPr wrap="square" rtlCol="0" anchor="ctr"/>
          <a:lstStyle/>
          <a:p>
            <a:pPr marL="0" indent="0" algn="ctr">
              <a:buNone/>
            </a:pPr>
            <a:r>
              <a:rPr lang="en-US" sz="2000" b="1" dirty="0">
                <a:solidFill>
                  <a:srgbClr val="FFFFFF"/>
                </a:solidFill>
                <a:latin typeface="Arial" pitchFamily="34" charset="0"/>
                <a:ea typeface="Arial" pitchFamily="34" charset="-122"/>
                <a:cs typeface="Arial" pitchFamily="34" charset="-120"/>
              </a:rPr>
              <a:t>5</a:t>
            </a:r>
            <a:endParaRPr lang="en-US" sz="2000" dirty="0"/>
          </a:p>
        </p:txBody>
      </p:sp>
      <p:sp>
        <p:nvSpPr>
          <p:cNvPr id="22" name="Text 20"/>
          <p:cNvSpPr/>
          <p:nvPr/>
        </p:nvSpPr>
        <p:spPr>
          <a:xfrm>
            <a:off x="1371600" y="4114800"/>
            <a:ext cx="6858000" cy="274320"/>
          </a:xfrm>
          <a:prstGeom prst="rect">
            <a:avLst/>
          </a:prstGeom>
          <a:noFill/>
          <a:ln/>
        </p:spPr>
        <p:txBody>
          <a:bodyPr wrap="square" rtlCol="0" anchor="ctr"/>
          <a:lstStyle/>
          <a:p>
            <a:pPr marL="0" indent="0">
              <a:buNone/>
            </a:pPr>
            <a:r>
              <a:rPr lang="en-US" sz="1800" b="1" dirty="0">
                <a:solidFill>
                  <a:srgbClr val="1E2761"/>
                </a:solidFill>
                <a:latin typeface="Arial" pitchFamily="34" charset="0"/>
                <a:ea typeface="Arial" pitchFamily="34" charset="-122"/>
                <a:cs typeface="Arial" pitchFamily="34" charset="-120"/>
              </a:rPr>
              <a:t>Formulating SQL Statements</a:t>
            </a:r>
            <a:endParaRPr lang="en-US" sz="1800" dirty="0"/>
          </a:p>
        </p:txBody>
      </p:sp>
      <p:sp>
        <p:nvSpPr>
          <p:cNvPr id="23" name="Text 21"/>
          <p:cNvSpPr/>
          <p:nvPr/>
        </p:nvSpPr>
        <p:spPr>
          <a:xfrm>
            <a:off x="1371600" y="4389120"/>
            <a:ext cx="6858000" cy="228600"/>
          </a:xfrm>
          <a:prstGeom prst="rect">
            <a:avLst/>
          </a:prstGeom>
          <a:noFill/>
          <a:ln/>
        </p:spPr>
        <p:txBody>
          <a:bodyPr wrap="square" rtlCol="0" anchor="ctr"/>
          <a:lstStyle/>
          <a:p>
            <a:pPr marL="0" indent="0">
              <a:buNone/>
            </a:pPr>
            <a:r>
              <a:rPr lang="en-US" sz="1200" dirty="0">
                <a:solidFill>
                  <a:srgbClr val="2C3E50"/>
                </a:solidFill>
                <a:latin typeface="Arial" pitchFamily="34" charset="0"/>
                <a:ea typeface="Arial" pitchFamily="34" charset="-122"/>
                <a:cs typeface="Arial" pitchFamily="34" charset="-120"/>
              </a:rPr>
              <a:t>Best practices and syntax</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3800" b="1" dirty="0">
                <a:solidFill>
                  <a:srgbClr val="1E2761"/>
                </a:solidFill>
                <a:latin typeface="Arial Black" pitchFamily="34" charset="0"/>
                <a:ea typeface="Arial Black" pitchFamily="34" charset="-122"/>
                <a:cs typeface="Arial Black" pitchFamily="34" charset="-120"/>
              </a:rPr>
              <a:t>SQL LANGUAGE</a:t>
            </a:r>
            <a:endParaRPr lang="en-US" sz="3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Text 2"/>
          <p:cNvSpPr/>
          <p:nvPr/>
        </p:nvSpPr>
        <p:spPr>
          <a:xfrm>
            <a:off x="457200" y="1280160"/>
            <a:ext cx="4114800" cy="3200400"/>
          </a:xfrm>
          <a:prstGeom prst="rect">
            <a:avLst/>
          </a:prstGeom>
          <a:noFill/>
          <a:ln/>
        </p:spPr>
        <p:txBody>
          <a:bodyPr wrap="square" rtlCol="0" anchor="ctr"/>
          <a:lstStyle/>
          <a:p>
            <a:pPr marL="0" indent="0">
              <a:buNone/>
            </a:pPr>
            <a:r>
              <a:rPr lang="en-US" sz="1600" b="1" dirty="0">
                <a:solidFill>
                  <a:srgbClr val="2C3E50"/>
                </a:solidFill>
                <a:latin typeface="Arial" pitchFamily="34" charset="0"/>
                <a:ea typeface="Arial" pitchFamily="34" charset="-122"/>
                <a:cs typeface="Arial" pitchFamily="34" charset="-120"/>
              </a:rPr>
              <a:t>What is SQL?</a:t>
            </a:r>
            <a:endParaRPr lang="en-US" sz="1400" dirty="0"/>
          </a:p>
          <a:p>
            <a:pPr marL="0" indent="0">
              <a:buNone/>
            </a:pPr>
            <a:endParaRPr lang="en-US" sz="1400" dirty="0"/>
          </a:p>
          <a:p>
            <a:pPr marL="0" indent="0">
              <a:buNone/>
            </a:pPr>
            <a:r>
              <a:rPr lang="en-US" sz="1400" dirty="0">
                <a:solidFill>
                  <a:srgbClr val="2C3E50"/>
                </a:solidFill>
                <a:latin typeface="Arial" pitchFamily="34" charset="0"/>
                <a:ea typeface="Arial" pitchFamily="34" charset="-122"/>
                <a:cs typeface="Arial" pitchFamily="34" charset="-120"/>
              </a:rPr>
              <a:t>SQL (Structured Query Language) is a standard programming language for managing relational databases.</a:t>
            </a:r>
            <a:endParaRPr lang="en-US" sz="1400" dirty="0"/>
          </a:p>
          <a:p>
            <a:pPr marL="0" indent="0">
              <a:buNone/>
            </a:pPr>
            <a:endParaRPr lang="en-US" sz="1400" dirty="0"/>
          </a:p>
          <a:p>
            <a:pPr marL="0" indent="0">
              <a:buNone/>
            </a:pPr>
            <a:r>
              <a:rPr lang="en-US" sz="1400" b="1" dirty="0">
                <a:solidFill>
                  <a:srgbClr val="2C3E50"/>
                </a:solidFill>
                <a:latin typeface="Arial" pitchFamily="34" charset="0"/>
                <a:ea typeface="Arial" pitchFamily="34" charset="-122"/>
                <a:cs typeface="Arial" pitchFamily="34" charset="-120"/>
              </a:rPr>
              <a:t>Key Characteristics:</a:t>
            </a:r>
            <a:endParaRPr lang="en-US" sz="1400" dirty="0"/>
          </a:p>
          <a:p>
            <a:pPr marL="342900" indent="-342900">
              <a:buSzPct val="100000"/>
              <a:buChar char="•"/>
            </a:pPr>
            <a:r>
              <a:rPr lang="en-US" sz="1400" dirty="0">
                <a:solidFill>
                  <a:srgbClr val="2C3E50"/>
                </a:solidFill>
                <a:latin typeface="Arial" pitchFamily="34" charset="0"/>
                <a:ea typeface="Arial" pitchFamily="34" charset="-122"/>
                <a:cs typeface="Arial" pitchFamily="34" charset="-120"/>
              </a:rPr>
              <a:t>• Declarative language - you specify what you want, not how to get it</a:t>
            </a:r>
            <a:endParaRPr lang="en-US" sz="1400" dirty="0"/>
          </a:p>
          <a:p>
            <a:pPr marL="342900" indent="-342900">
              <a:buSzPct val="100000"/>
              <a:buChar char="•"/>
            </a:pPr>
            <a:r>
              <a:rPr lang="en-US" sz="1400" dirty="0">
                <a:solidFill>
                  <a:srgbClr val="2C3E50"/>
                </a:solidFill>
                <a:latin typeface="Arial" pitchFamily="34" charset="0"/>
                <a:ea typeface="Arial" pitchFamily="34" charset="-122"/>
                <a:cs typeface="Arial" pitchFamily="34" charset="-120"/>
              </a:rPr>
              <a:t>• Standardized across database systems</a:t>
            </a:r>
            <a:endParaRPr lang="en-US" sz="1400" dirty="0"/>
          </a:p>
          <a:p>
            <a:pPr marL="342900" indent="-342900">
              <a:buSzPct val="100000"/>
              <a:buChar char="•"/>
            </a:pPr>
            <a:r>
              <a:rPr lang="en-US" sz="1400" dirty="0">
                <a:solidFill>
                  <a:srgbClr val="2C3E50"/>
                </a:solidFill>
                <a:latin typeface="Arial" pitchFamily="34" charset="0"/>
                <a:ea typeface="Arial" pitchFamily="34" charset="-122"/>
                <a:cs typeface="Arial" pitchFamily="34" charset="-120"/>
              </a:rPr>
              <a:t>• Case-insensitive keywords</a:t>
            </a:r>
            <a:endParaRPr lang="en-US" sz="1400" dirty="0"/>
          </a:p>
          <a:p>
            <a:pPr marL="342900" indent="-342900">
              <a:buSzPct val="100000"/>
              <a:buChar char="•"/>
            </a:pPr>
            <a:r>
              <a:rPr lang="en-US" sz="1400" dirty="0">
                <a:solidFill>
                  <a:srgbClr val="2C3E50"/>
                </a:solidFill>
                <a:latin typeface="Arial" pitchFamily="34" charset="0"/>
                <a:ea typeface="Arial" pitchFamily="34" charset="-122"/>
                <a:cs typeface="Arial" pitchFamily="34" charset="-120"/>
              </a:rPr>
              <a:t>• Used for querying and managing data</a:t>
            </a:r>
            <a:endParaRPr lang="en-US" sz="1400" dirty="0"/>
          </a:p>
        </p:txBody>
      </p:sp>
      <p:sp>
        <p:nvSpPr>
          <p:cNvPr id="5" name="Shape 3"/>
          <p:cNvSpPr/>
          <p:nvPr/>
        </p:nvSpPr>
        <p:spPr>
          <a:xfrm>
            <a:off x="4846320" y="1280160"/>
            <a:ext cx="3840480" cy="320040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6" name="Text 4"/>
          <p:cNvSpPr/>
          <p:nvPr/>
        </p:nvSpPr>
        <p:spPr>
          <a:xfrm>
            <a:off x="5029200" y="1463040"/>
            <a:ext cx="3474720" cy="365760"/>
          </a:xfrm>
          <a:prstGeom prst="rect">
            <a:avLst/>
          </a:prstGeom>
          <a:noFill/>
          <a:ln/>
        </p:spPr>
        <p:txBody>
          <a:bodyPr wrap="square" rtlCol="0" anchor="ctr"/>
          <a:lstStyle/>
          <a:p>
            <a:pPr marL="0" indent="0">
              <a:buNone/>
            </a:pPr>
            <a:r>
              <a:rPr lang="en-US" sz="1600" b="1" dirty="0">
                <a:solidFill>
                  <a:srgbClr val="1E2761"/>
                </a:solidFill>
                <a:latin typeface="Arial" pitchFamily="34" charset="0"/>
                <a:ea typeface="Arial" pitchFamily="34" charset="-122"/>
                <a:cs typeface="Arial" pitchFamily="34" charset="-120"/>
              </a:rPr>
              <a:t>SQL Categories</a:t>
            </a:r>
            <a:endParaRPr lang="en-US" sz="1600" dirty="0"/>
          </a:p>
        </p:txBody>
      </p:sp>
      <p:sp>
        <p:nvSpPr>
          <p:cNvPr id="7" name="Text 5"/>
          <p:cNvSpPr/>
          <p:nvPr/>
        </p:nvSpPr>
        <p:spPr>
          <a:xfrm>
            <a:off x="5029200" y="2011680"/>
            <a:ext cx="731520" cy="228600"/>
          </a:xfrm>
          <a:prstGeom prst="rect">
            <a:avLst/>
          </a:prstGeom>
          <a:noFill/>
          <a:ln/>
        </p:spPr>
        <p:txBody>
          <a:bodyPr wrap="square" rtlCol="0" anchor="ctr"/>
          <a:lstStyle/>
          <a:p>
            <a:pPr marL="0" indent="0">
              <a:buNone/>
            </a:pPr>
            <a:r>
              <a:rPr lang="en-US" sz="1400" b="1" dirty="0">
                <a:solidFill>
                  <a:srgbClr val="4A90E2"/>
                </a:solidFill>
                <a:latin typeface="Consolas" pitchFamily="34" charset="0"/>
                <a:ea typeface="Consolas" pitchFamily="34" charset="-122"/>
                <a:cs typeface="Consolas" pitchFamily="34" charset="-120"/>
              </a:rPr>
              <a:t>DDL</a:t>
            </a:r>
            <a:endParaRPr lang="en-US" sz="1400" dirty="0"/>
          </a:p>
        </p:txBody>
      </p:sp>
      <p:sp>
        <p:nvSpPr>
          <p:cNvPr id="8" name="Text 6"/>
          <p:cNvSpPr/>
          <p:nvPr/>
        </p:nvSpPr>
        <p:spPr>
          <a:xfrm>
            <a:off x="5852160" y="2011680"/>
            <a:ext cx="2651760" cy="228600"/>
          </a:xfrm>
          <a:prstGeom prst="rect">
            <a:avLst/>
          </a:prstGeom>
          <a:noFill/>
          <a:ln/>
        </p:spPr>
        <p:txBody>
          <a:bodyPr wrap="square" rtlCol="0" anchor="ctr"/>
          <a:lstStyle/>
          <a:p>
            <a:pPr marL="0" indent="0">
              <a:buNone/>
            </a:pPr>
            <a:r>
              <a:rPr lang="en-US" sz="1100" dirty="0">
                <a:solidFill>
                  <a:srgbClr val="2C3E50"/>
                </a:solidFill>
                <a:latin typeface="Arial" pitchFamily="34" charset="0"/>
                <a:ea typeface="Arial" pitchFamily="34" charset="-122"/>
                <a:cs typeface="Arial" pitchFamily="34" charset="-120"/>
              </a:rPr>
              <a:t>Data Definition Language</a:t>
            </a:r>
            <a:endParaRPr lang="en-US" sz="1100" dirty="0"/>
          </a:p>
        </p:txBody>
      </p:sp>
      <p:sp>
        <p:nvSpPr>
          <p:cNvPr id="9" name="Text 7"/>
          <p:cNvSpPr/>
          <p:nvPr/>
        </p:nvSpPr>
        <p:spPr>
          <a:xfrm>
            <a:off x="5029200" y="2240280"/>
            <a:ext cx="3474720" cy="228600"/>
          </a:xfrm>
          <a:prstGeom prst="rect">
            <a:avLst/>
          </a:prstGeom>
          <a:noFill/>
          <a:ln/>
        </p:spPr>
        <p:txBody>
          <a:bodyPr wrap="square" rtlCol="0" anchor="ctr"/>
          <a:lstStyle/>
          <a:p>
            <a:pPr marL="0" indent="0">
              <a:buNone/>
            </a:pPr>
            <a:r>
              <a:rPr lang="en-US" sz="1000" i="1" dirty="0">
                <a:solidFill>
                  <a:srgbClr val="666666"/>
                </a:solidFill>
                <a:latin typeface="Consolas" pitchFamily="34" charset="0"/>
                <a:ea typeface="Consolas" pitchFamily="34" charset="-122"/>
                <a:cs typeface="Consolas" pitchFamily="34" charset="-120"/>
              </a:rPr>
              <a:t>CREATE, ALTER, DROP</a:t>
            </a:r>
            <a:endParaRPr lang="en-US" sz="1000" dirty="0"/>
          </a:p>
        </p:txBody>
      </p:sp>
      <p:sp>
        <p:nvSpPr>
          <p:cNvPr id="10" name="Text 8"/>
          <p:cNvSpPr/>
          <p:nvPr/>
        </p:nvSpPr>
        <p:spPr>
          <a:xfrm>
            <a:off x="5029200" y="2606040"/>
            <a:ext cx="731520" cy="228600"/>
          </a:xfrm>
          <a:prstGeom prst="rect">
            <a:avLst/>
          </a:prstGeom>
          <a:noFill/>
          <a:ln/>
        </p:spPr>
        <p:txBody>
          <a:bodyPr wrap="square" rtlCol="0" anchor="ctr"/>
          <a:lstStyle/>
          <a:p>
            <a:pPr marL="0" indent="0">
              <a:buNone/>
            </a:pPr>
            <a:r>
              <a:rPr lang="en-US" sz="1400" b="1" dirty="0">
                <a:solidFill>
                  <a:srgbClr val="4A90E2"/>
                </a:solidFill>
                <a:latin typeface="Consolas" pitchFamily="34" charset="0"/>
                <a:ea typeface="Consolas" pitchFamily="34" charset="-122"/>
                <a:cs typeface="Consolas" pitchFamily="34" charset="-120"/>
              </a:rPr>
              <a:t>DML</a:t>
            </a:r>
            <a:endParaRPr lang="en-US" sz="1400" dirty="0"/>
          </a:p>
        </p:txBody>
      </p:sp>
      <p:sp>
        <p:nvSpPr>
          <p:cNvPr id="11" name="Text 9"/>
          <p:cNvSpPr/>
          <p:nvPr/>
        </p:nvSpPr>
        <p:spPr>
          <a:xfrm>
            <a:off x="5852160" y="2606040"/>
            <a:ext cx="2651760" cy="228600"/>
          </a:xfrm>
          <a:prstGeom prst="rect">
            <a:avLst/>
          </a:prstGeom>
          <a:noFill/>
          <a:ln/>
        </p:spPr>
        <p:txBody>
          <a:bodyPr wrap="square" rtlCol="0" anchor="ctr"/>
          <a:lstStyle/>
          <a:p>
            <a:pPr marL="0" indent="0">
              <a:buNone/>
            </a:pPr>
            <a:r>
              <a:rPr lang="en-US" sz="1100" dirty="0">
                <a:solidFill>
                  <a:srgbClr val="2C3E50"/>
                </a:solidFill>
                <a:latin typeface="Arial" pitchFamily="34" charset="0"/>
                <a:ea typeface="Arial" pitchFamily="34" charset="-122"/>
                <a:cs typeface="Arial" pitchFamily="34" charset="-120"/>
              </a:rPr>
              <a:t>Data Manipulation Language</a:t>
            </a:r>
            <a:endParaRPr lang="en-US" sz="1100" dirty="0"/>
          </a:p>
        </p:txBody>
      </p:sp>
      <p:sp>
        <p:nvSpPr>
          <p:cNvPr id="12" name="Text 10"/>
          <p:cNvSpPr/>
          <p:nvPr/>
        </p:nvSpPr>
        <p:spPr>
          <a:xfrm>
            <a:off x="5029200" y="2834640"/>
            <a:ext cx="3474720" cy="228600"/>
          </a:xfrm>
          <a:prstGeom prst="rect">
            <a:avLst/>
          </a:prstGeom>
          <a:noFill/>
          <a:ln/>
        </p:spPr>
        <p:txBody>
          <a:bodyPr wrap="square" rtlCol="0" anchor="ctr"/>
          <a:lstStyle/>
          <a:p>
            <a:pPr marL="0" indent="0">
              <a:buNone/>
            </a:pPr>
            <a:r>
              <a:rPr lang="en-US" sz="1000" i="1" dirty="0">
                <a:solidFill>
                  <a:srgbClr val="666666"/>
                </a:solidFill>
                <a:latin typeface="Consolas" pitchFamily="34" charset="0"/>
                <a:ea typeface="Consolas" pitchFamily="34" charset="-122"/>
                <a:cs typeface="Consolas" pitchFamily="34" charset="-120"/>
              </a:rPr>
              <a:t>SELECT, INSERT, UPDATE, DELETE</a:t>
            </a:r>
            <a:endParaRPr lang="en-US" sz="1000" dirty="0"/>
          </a:p>
        </p:txBody>
      </p:sp>
      <p:sp>
        <p:nvSpPr>
          <p:cNvPr id="13" name="Text 11"/>
          <p:cNvSpPr/>
          <p:nvPr/>
        </p:nvSpPr>
        <p:spPr>
          <a:xfrm>
            <a:off x="5029200" y="3200400"/>
            <a:ext cx="731520" cy="228600"/>
          </a:xfrm>
          <a:prstGeom prst="rect">
            <a:avLst/>
          </a:prstGeom>
          <a:noFill/>
          <a:ln/>
        </p:spPr>
        <p:txBody>
          <a:bodyPr wrap="square" rtlCol="0" anchor="ctr"/>
          <a:lstStyle/>
          <a:p>
            <a:pPr marL="0" indent="0">
              <a:buNone/>
            </a:pPr>
            <a:r>
              <a:rPr lang="en-US" sz="1400" b="1" dirty="0">
                <a:solidFill>
                  <a:srgbClr val="4A90E2"/>
                </a:solidFill>
                <a:latin typeface="Consolas" pitchFamily="34" charset="0"/>
                <a:ea typeface="Consolas" pitchFamily="34" charset="-122"/>
                <a:cs typeface="Consolas" pitchFamily="34" charset="-120"/>
              </a:rPr>
              <a:t>DCL</a:t>
            </a:r>
            <a:endParaRPr lang="en-US" sz="1400" dirty="0"/>
          </a:p>
        </p:txBody>
      </p:sp>
      <p:sp>
        <p:nvSpPr>
          <p:cNvPr id="14" name="Text 12"/>
          <p:cNvSpPr/>
          <p:nvPr/>
        </p:nvSpPr>
        <p:spPr>
          <a:xfrm>
            <a:off x="5852160" y="3200400"/>
            <a:ext cx="2651760" cy="228600"/>
          </a:xfrm>
          <a:prstGeom prst="rect">
            <a:avLst/>
          </a:prstGeom>
          <a:noFill/>
          <a:ln/>
        </p:spPr>
        <p:txBody>
          <a:bodyPr wrap="square" rtlCol="0" anchor="ctr"/>
          <a:lstStyle/>
          <a:p>
            <a:pPr marL="0" indent="0">
              <a:buNone/>
            </a:pPr>
            <a:r>
              <a:rPr lang="en-US" sz="1100" dirty="0">
                <a:solidFill>
                  <a:srgbClr val="2C3E50"/>
                </a:solidFill>
                <a:latin typeface="Arial" pitchFamily="34" charset="0"/>
                <a:ea typeface="Arial" pitchFamily="34" charset="-122"/>
                <a:cs typeface="Arial" pitchFamily="34" charset="-120"/>
              </a:rPr>
              <a:t>Data Control Language</a:t>
            </a:r>
            <a:endParaRPr lang="en-US" sz="1100" dirty="0"/>
          </a:p>
        </p:txBody>
      </p:sp>
      <p:sp>
        <p:nvSpPr>
          <p:cNvPr id="15" name="Text 13"/>
          <p:cNvSpPr/>
          <p:nvPr/>
        </p:nvSpPr>
        <p:spPr>
          <a:xfrm>
            <a:off x="5029200" y="3429000"/>
            <a:ext cx="3474720" cy="228600"/>
          </a:xfrm>
          <a:prstGeom prst="rect">
            <a:avLst/>
          </a:prstGeom>
          <a:noFill/>
          <a:ln/>
        </p:spPr>
        <p:txBody>
          <a:bodyPr wrap="square" rtlCol="0" anchor="ctr"/>
          <a:lstStyle/>
          <a:p>
            <a:pPr marL="0" indent="0">
              <a:buNone/>
            </a:pPr>
            <a:r>
              <a:rPr lang="en-US" sz="1000" i="1" dirty="0">
                <a:solidFill>
                  <a:srgbClr val="666666"/>
                </a:solidFill>
                <a:latin typeface="Consolas" pitchFamily="34" charset="0"/>
                <a:ea typeface="Consolas" pitchFamily="34" charset="-122"/>
                <a:cs typeface="Consolas" pitchFamily="34" charset="-120"/>
              </a:rPr>
              <a:t>GRANT, REVOKE</a:t>
            </a:r>
            <a:endParaRPr lang="en-US" sz="1000" dirty="0"/>
          </a:p>
        </p:txBody>
      </p:sp>
      <p:sp>
        <p:nvSpPr>
          <p:cNvPr id="16" name="Text 14"/>
          <p:cNvSpPr/>
          <p:nvPr/>
        </p:nvSpPr>
        <p:spPr>
          <a:xfrm>
            <a:off x="5029200" y="3794760"/>
            <a:ext cx="731520" cy="228600"/>
          </a:xfrm>
          <a:prstGeom prst="rect">
            <a:avLst/>
          </a:prstGeom>
          <a:noFill/>
          <a:ln/>
        </p:spPr>
        <p:txBody>
          <a:bodyPr wrap="square" rtlCol="0" anchor="ctr"/>
          <a:lstStyle/>
          <a:p>
            <a:pPr marL="0" indent="0">
              <a:buNone/>
            </a:pPr>
            <a:r>
              <a:rPr lang="en-US" sz="1400" b="1" dirty="0">
                <a:solidFill>
                  <a:srgbClr val="4A90E2"/>
                </a:solidFill>
                <a:latin typeface="Consolas" pitchFamily="34" charset="0"/>
                <a:ea typeface="Consolas" pitchFamily="34" charset="-122"/>
                <a:cs typeface="Consolas" pitchFamily="34" charset="-120"/>
              </a:rPr>
              <a:t>TCL</a:t>
            </a:r>
            <a:endParaRPr lang="en-US" sz="1400" dirty="0"/>
          </a:p>
        </p:txBody>
      </p:sp>
      <p:sp>
        <p:nvSpPr>
          <p:cNvPr id="17" name="Text 15"/>
          <p:cNvSpPr/>
          <p:nvPr/>
        </p:nvSpPr>
        <p:spPr>
          <a:xfrm>
            <a:off x="5852160" y="3794760"/>
            <a:ext cx="2651760" cy="228600"/>
          </a:xfrm>
          <a:prstGeom prst="rect">
            <a:avLst/>
          </a:prstGeom>
          <a:noFill/>
          <a:ln/>
        </p:spPr>
        <p:txBody>
          <a:bodyPr wrap="square" rtlCol="0" anchor="ctr"/>
          <a:lstStyle/>
          <a:p>
            <a:pPr marL="0" indent="0">
              <a:buNone/>
            </a:pPr>
            <a:r>
              <a:rPr lang="en-US" sz="1100" dirty="0">
                <a:solidFill>
                  <a:srgbClr val="2C3E50"/>
                </a:solidFill>
                <a:latin typeface="Arial" pitchFamily="34" charset="0"/>
                <a:ea typeface="Arial" pitchFamily="34" charset="-122"/>
                <a:cs typeface="Arial" pitchFamily="34" charset="-120"/>
              </a:rPr>
              <a:t>Transaction Control Language</a:t>
            </a:r>
            <a:endParaRPr lang="en-US" sz="1100" dirty="0"/>
          </a:p>
        </p:txBody>
      </p:sp>
      <p:sp>
        <p:nvSpPr>
          <p:cNvPr id="18" name="Text 16"/>
          <p:cNvSpPr/>
          <p:nvPr/>
        </p:nvSpPr>
        <p:spPr>
          <a:xfrm>
            <a:off x="5029200" y="4023360"/>
            <a:ext cx="3474720" cy="228600"/>
          </a:xfrm>
          <a:prstGeom prst="rect">
            <a:avLst/>
          </a:prstGeom>
          <a:noFill/>
          <a:ln/>
        </p:spPr>
        <p:txBody>
          <a:bodyPr wrap="square" rtlCol="0" anchor="ctr"/>
          <a:lstStyle/>
          <a:p>
            <a:pPr marL="0" indent="0">
              <a:buNone/>
            </a:pPr>
            <a:r>
              <a:rPr lang="en-US" sz="1000" i="1" dirty="0">
                <a:solidFill>
                  <a:srgbClr val="666666"/>
                </a:solidFill>
                <a:latin typeface="Consolas" pitchFamily="34" charset="0"/>
                <a:ea typeface="Consolas" pitchFamily="34" charset="-122"/>
                <a:cs typeface="Consolas" pitchFamily="34" charset="-120"/>
              </a:rPr>
              <a:t>COMMIT, ROLLBACK</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3800" b="1" dirty="0">
                <a:solidFill>
                  <a:srgbClr val="1E2761"/>
                </a:solidFill>
                <a:latin typeface="Arial Black" pitchFamily="34" charset="0"/>
                <a:ea typeface="Arial Black" pitchFamily="34" charset="-122"/>
                <a:cs typeface="Arial Black" pitchFamily="34" charset="-120"/>
              </a:rPr>
              <a:t>DATA DEFINITION (DDL)</a:t>
            </a:r>
            <a:endParaRPr lang="en-US" sz="3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Text 2"/>
          <p:cNvSpPr/>
          <p:nvPr/>
        </p:nvSpPr>
        <p:spPr>
          <a:xfrm>
            <a:off x="457200" y="1188720"/>
            <a:ext cx="8229600" cy="274320"/>
          </a:xfrm>
          <a:prstGeom prst="rect">
            <a:avLst/>
          </a:prstGeom>
          <a:noFill/>
          <a:ln/>
        </p:spPr>
        <p:txBody>
          <a:bodyPr wrap="square" rtlCol="0" anchor="ctr"/>
          <a:lstStyle/>
          <a:p>
            <a:pPr marL="0" indent="0">
              <a:buNone/>
            </a:pPr>
            <a:r>
              <a:rPr lang="en-US" sz="1400" dirty="0">
                <a:solidFill>
                  <a:srgbClr val="2C3E50"/>
                </a:solidFill>
                <a:latin typeface="Arial" pitchFamily="34" charset="0"/>
                <a:ea typeface="Arial" pitchFamily="34" charset="-122"/>
                <a:cs typeface="Arial" pitchFamily="34" charset="-120"/>
              </a:rPr>
              <a:t>DDL commands define and modify database structure</a:t>
            </a:r>
            <a:endParaRPr lang="en-US" sz="1400" dirty="0"/>
          </a:p>
        </p:txBody>
      </p:sp>
      <p:sp>
        <p:nvSpPr>
          <p:cNvPr id="5" name="Shape 3"/>
          <p:cNvSpPr/>
          <p:nvPr/>
        </p:nvSpPr>
        <p:spPr>
          <a:xfrm>
            <a:off x="457200" y="1554480"/>
            <a:ext cx="4023360" cy="150876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6" name="Text 4"/>
          <p:cNvSpPr/>
          <p:nvPr/>
        </p:nvSpPr>
        <p:spPr>
          <a:xfrm>
            <a:off x="640080" y="1567282"/>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CREATE TABLE - Define a new table</a:t>
            </a:r>
            <a:endParaRPr lang="en-US" sz="1200" dirty="0"/>
          </a:p>
        </p:txBody>
      </p:sp>
      <p:sp>
        <p:nvSpPr>
          <p:cNvPr id="7" name="Text 5"/>
          <p:cNvSpPr/>
          <p:nvPr/>
        </p:nvSpPr>
        <p:spPr>
          <a:xfrm>
            <a:off x="640080" y="2011680"/>
            <a:ext cx="3657600" cy="82296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CREATE TABLE Students (</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StudentID INT PRIMARY KEY,</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FirstName VARCHAR(50),</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LastName VARCHAR(50),</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EnrollmentDate DATE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a:t>
            </a:r>
            <a:endParaRPr lang="en-US" sz="1000" dirty="0"/>
          </a:p>
        </p:txBody>
      </p:sp>
      <p:sp>
        <p:nvSpPr>
          <p:cNvPr id="8" name="Shape 6"/>
          <p:cNvSpPr/>
          <p:nvPr/>
        </p:nvSpPr>
        <p:spPr>
          <a:xfrm>
            <a:off x="4663440" y="1554480"/>
            <a:ext cx="4023360" cy="150876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9" name="Text 7"/>
          <p:cNvSpPr/>
          <p:nvPr/>
        </p:nvSpPr>
        <p:spPr>
          <a:xfrm>
            <a:off x="4846320" y="157734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ALTER TABLE - Modify existing table</a:t>
            </a:r>
            <a:endParaRPr lang="en-US" sz="1200" dirty="0"/>
          </a:p>
        </p:txBody>
      </p:sp>
      <p:sp>
        <p:nvSpPr>
          <p:cNvPr id="10" name="Text 8"/>
          <p:cNvSpPr/>
          <p:nvPr/>
        </p:nvSpPr>
        <p:spPr>
          <a:xfrm>
            <a:off x="4846320" y="2011680"/>
            <a:ext cx="3657600" cy="82296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Add a new column</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ALTER TABLE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ADD Email VARCHAR(100);</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Modify column type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ALTER TABLE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MODIFY LastName VARCHAR(75);</a:t>
            </a:r>
            <a:endParaRPr lang="en-US" sz="1000" dirty="0"/>
          </a:p>
        </p:txBody>
      </p:sp>
      <p:sp>
        <p:nvSpPr>
          <p:cNvPr id="11" name="Shape 9"/>
          <p:cNvSpPr/>
          <p:nvPr/>
        </p:nvSpPr>
        <p:spPr>
          <a:xfrm>
            <a:off x="457200" y="3108960"/>
            <a:ext cx="4023360" cy="137160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2" name="Text 10"/>
          <p:cNvSpPr/>
          <p:nvPr/>
        </p:nvSpPr>
        <p:spPr>
          <a:xfrm>
            <a:off x="640080" y="313182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DROP TABLE - Delete a table</a:t>
            </a:r>
            <a:endParaRPr lang="en-US" sz="1200" dirty="0"/>
          </a:p>
        </p:txBody>
      </p:sp>
      <p:sp>
        <p:nvSpPr>
          <p:cNvPr id="13" name="Text 11"/>
          <p:cNvSpPr/>
          <p:nvPr/>
        </p:nvSpPr>
        <p:spPr>
          <a:xfrm>
            <a:off x="640080" y="3566160"/>
            <a:ext cx="3657600" cy="54864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Remove table completely</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DROP TABLE Students;</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Remove if exists (safe)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DROP TABLE IF EXISTS Students;</a:t>
            </a:r>
            <a:endParaRPr lang="en-US" sz="1000" dirty="0"/>
          </a:p>
        </p:txBody>
      </p:sp>
      <p:sp>
        <p:nvSpPr>
          <p:cNvPr id="14" name="Shape 12"/>
          <p:cNvSpPr/>
          <p:nvPr/>
        </p:nvSpPr>
        <p:spPr>
          <a:xfrm>
            <a:off x="4663440" y="3108960"/>
            <a:ext cx="4023360" cy="1371600"/>
          </a:xfrm>
          <a:prstGeom prst="rect">
            <a:avLst/>
          </a:prstGeom>
          <a:solidFill>
            <a:srgbClr val="CADCFC"/>
          </a:solidFill>
          <a:ln/>
          <a:effectLst>
            <a:outerShdw blurRad="76200" dist="25400" dir="8100000" algn="bl" rotWithShape="0">
              <a:srgbClr val="000000">
                <a:alpha val="15000"/>
              </a:srgbClr>
            </a:outerShdw>
          </a:effectLst>
        </p:spPr>
        <p:txBody>
          <a:bodyPr/>
          <a:lstStyle/>
          <a:p>
            <a:endParaRPr lang="en-US"/>
          </a:p>
        </p:txBody>
      </p:sp>
      <p:sp>
        <p:nvSpPr>
          <p:cNvPr id="15" name="Text 13"/>
          <p:cNvSpPr/>
          <p:nvPr/>
        </p:nvSpPr>
        <p:spPr>
          <a:xfrm>
            <a:off x="4846320" y="324612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Key Points</a:t>
            </a:r>
            <a:endParaRPr lang="en-US" sz="1200" dirty="0"/>
          </a:p>
        </p:txBody>
      </p:sp>
      <p:sp>
        <p:nvSpPr>
          <p:cNvPr id="16" name="Text 14"/>
          <p:cNvSpPr/>
          <p:nvPr/>
        </p:nvSpPr>
        <p:spPr>
          <a:xfrm>
            <a:off x="4846320" y="3566160"/>
            <a:ext cx="3657600" cy="548640"/>
          </a:xfrm>
          <a:prstGeom prst="rect">
            <a:avLst/>
          </a:prstGeom>
          <a:noFill/>
          <a:ln/>
        </p:spPr>
        <p:txBody>
          <a:bodyPr wrap="square" rtlCol="0" anchor="ctr"/>
          <a:lstStyle/>
          <a:p>
            <a:pPr marL="342900" indent="-342900">
              <a:buSzPct val="100000"/>
              <a:buChar char="•"/>
            </a:pPr>
            <a:r>
              <a:rPr lang="en-US" sz="1100" dirty="0">
                <a:solidFill>
                  <a:srgbClr val="2C3E50"/>
                </a:solidFill>
                <a:latin typeface="Arial" pitchFamily="34" charset="0"/>
                <a:ea typeface="Arial" pitchFamily="34" charset="-122"/>
                <a:cs typeface="Arial" pitchFamily="34" charset="-120"/>
              </a:rPr>
              <a:t>DDL commands auto-commit</a:t>
            </a: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Structure changes affect all data</a:t>
            </a: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Always backup before ALTER/DROP</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430768" cy="548640"/>
          </a:xfrm>
          <a:prstGeom prst="rect">
            <a:avLst/>
          </a:prstGeom>
          <a:noFill/>
          <a:ln/>
        </p:spPr>
        <p:txBody>
          <a:bodyPr wrap="square" rtlCol="0" anchor="ctr"/>
          <a:lstStyle/>
          <a:p>
            <a:pPr marL="0" indent="0">
              <a:buNone/>
            </a:pPr>
            <a:r>
              <a:rPr lang="en-US" sz="2800" b="1" dirty="0">
                <a:solidFill>
                  <a:srgbClr val="1E2761"/>
                </a:solidFill>
                <a:latin typeface="Arial Black" pitchFamily="34" charset="0"/>
                <a:ea typeface="Arial Black" pitchFamily="34" charset="-122"/>
                <a:cs typeface="Arial Black" pitchFamily="34" charset="-120"/>
              </a:rPr>
              <a:t>DATA MANIPULATION (DML) - INSERT</a:t>
            </a:r>
            <a:endParaRPr lang="en-US" sz="2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Text 2"/>
          <p:cNvSpPr/>
          <p:nvPr/>
        </p:nvSpPr>
        <p:spPr>
          <a:xfrm>
            <a:off x="457200" y="1188720"/>
            <a:ext cx="8229600" cy="274320"/>
          </a:xfrm>
          <a:prstGeom prst="rect">
            <a:avLst/>
          </a:prstGeom>
          <a:noFill/>
          <a:ln/>
        </p:spPr>
        <p:txBody>
          <a:bodyPr wrap="square" rtlCol="0" anchor="ctr"/>
          <a:lstStyle/>
          <a:p>
            <a:pPr marL="0" indent="0">
              <a:buNone/>
            </a:pPr>
            <a:r>
              <a:rPr lang="en-US" sz="1400" dirty="0">
                <a:solidFill>
                  <a:srgbClr val="2C3E50"/>
                </a:solidFill>
                <a:latin typeface="Arial" pitchFamily="34" charset="0"/>
                <a:ea typeface="Arial" pitchFamily="34" charset="-122"/>
                <a:cs typeface="Arial" pitchFamily="34" charset="-120"/>
              </a:rPr>
              <a:t>Adding data to tables</a:t>
            </a:r>
            <a:endParaRPr lang="en-US" sz="1400" dirty="0"/>
          </a:p>
        </p:txBody>
      </p:sp>
      <p:sp>
        <p:nvSpPr>
          <p:cNvPr id="5" name="Shape 3"/>
          <p:cNvSpPr/>
          <p:nvPr/>
        </p:nvSpPr>
        <p:spPr>
          <a:xfrm>
            <a:off x="457200" y="1554480"/>
            <a:ext cx="4023360" cy="128016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6" name="Text 4"/>
          <p:cNvSpPr/>
          <p:nvPr/>
        </p:nvSpPr>
        <p:spPr>
          <a:xfrm>
            <a:off x="640080" y="157734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INSERT - Single Row</a:t>
            </a:r>
            <a:endParaRPr lang="en-US" sz="1200" dirty="0"/>
          </a:p>
        </p:txBody>
      </p:sp>
      <p:sp>
        <p:nvSpPr>
          <p:cNvPr id="7" name="Text 5"/>
          <p:cNvSpPr/>
          <p:nvPr/>
        </p:nvSpPr>
        <p:spPr>
          <a:xfrm>
            <a:off x="640080" y="2011680"/>
            <a:ext cx="3840480" cy="73152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INSERT INTO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(StudentID, FirstName,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LastName, EnrollmentDate)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VALUES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(1, 'John', 'Doe',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'2024-09-01');</a:t>
            </a:r>
            <a:endParaRPr lang="en-US" sz="1000" dirty="0"/>
          </a:p>
        </p:txBody>
      </p:sp>
      <p:sp>
        <p:nvSpPr>
          <p:cNvPr id="8" name="Shape 6"/>
          <p:cNvSpPr/>
          <p:nvPr/>
        </p:nvSpPr>
        <p:spPr>
          <a:xfrm>
            <a:off x="4663440" y="1554480"/>
            <a:ext cx="4023360" cy="128016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9" name="Text 7"/>
          <p:cNvSpPr/>
          <p:nvPr/>
        </p:nvSpPr>
        <p:spPr>
          <a:xfrm>
            <a:off x="4846320" y="1545336"/>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INSERT - Multiple Rows</a:t>
            </a:r>
            <a:endParaRPr lang="en-US" sz="1200" dirty="0"/>
          </a:p>
        </p:txBody>
      </p:sp>
      <p:sp>
        <p:nvSpPr>
          <p:cNvPr id="10" name="Text 8"/>
          <p:cNvSpPr/>
          <p:nvPr/>
        </p:nvSpPr>
        <p:spPr>
          <a:xfrm>
            <a:off x="4846320" y="2011680"/>
            <a:ext cx="3763670" cy="73152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INSERT INTO Students VALUES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(2, 'Jane', 'Smith','2024-09-01'),</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(3, 'Bob', 'Johnson','2024-09-02'),</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(4, 'Alice', 'Williams','2024-09-02');</a:t>
            </a:r>
            <a:endParaRPr lang="en-US" sz="1000" dirty="0"/>
          </a:p>
        </p:txBody>
      </p:sp>
      <p:sp>
        <p:nvSpPr>
          <p:cNvPr id="11" name="Shape 9"/>
          <p:cNvSpPr/>
          <p:nvPr/>
        </p:nvSpPr>
        <p:spPr>
          <a:xfrm>
            <a:off x="457200" y="3017520"/>
            <a:ext cx="8229600" cy="128016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2" name="Text 10"/>
          <p:cNvSpPr/>
          <p:nvPr/>
        </p:nvSpPr>
        <p:spPr>
          <a:xfrm>
            <a:off x="640080" y="3154680"/>
            <a:ext cx="77724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INSERT - From Another Table</a:t>
            </a:r>
            <a:endParaRPr lang="en-US" sz="1200" dirty="0"/>
          </a:p>
        </p:txBody>
      </p:sp>
      <p:sp>
        <p:nvSpPr>
          <p:cNvPr id="13" name="Text 11"/>
          <p:cNvSpPr/>
          <p:nvPr/>
        </p:nvSpPr>
        <p:spPr>
          <a:xfrm>
            <a:off x="640080" y="3474720"/>
            <a:ext cx="7772400" cy="73152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Copy students who enrolled before a certain date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INSERT INTO ArchivedStudents (StudentID, FirstName, LastName)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StudentID, FirstName, LastName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EnrollmentDate &lt; '2024-01-01';</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457200"/>
          </a:xfrm>
          <a:prstGeom prst="rect">
            <a:avLst/>
          </a:prstGeom>
          <a:noFill/>
          <a:ln/>
        </p:spPr>
        <p:txBody>
          <a:bodyPr wrap="square" rtlCol="0" anchor="ctr"/>
          <a:lstStyle/>
          <a:p>
            <a:pPr marL="0" indent="0">
              <a:buNone/>
            </a:pPr>
            <a:r>
              <a:rPr lang="en-US" sz="3600" b="1" dirty="0">
                <a:solidFill>
                  <a:srgbClr val="1E2761"/>
                </a:solidFill>
                <a:latin typeface="Arial Black" pitchFamily="34" charset="0"/>
                <a:ea typeface="Arial Black" pitchFamily="34" charset="-122"/>
                <a:cs typeface="Arial Black" pitchFamily="34" charset="-120"/>
              </a:rPr>
              <a:t>DATA MANIPULATION (DML)</a:t>
            </a:r>
            <a:endParaRPr lang="en-US" sz="3600" dirty="0"/>
          </a:p>
        </p:txBody>
      </p:sp>
      <p:sp>
        <p:nvSpPr>
          <p:cNvPr id="3" name="Text 1"/>
          <p:cNvSpPr/>
          <p:nvPr/>
        </p:nvSpPr>
        <p:spPr>
          <a:xfrm>
            <a:off x="457200" y="731520"/>
            <a:ext cx="8229600" cy="365760"/>
          </a:xfrm>
          <a:prstGeom prst="rect">
            <a:avLst/>
          </a:prstGeom>
          <a:noFill/>
          <a:ln/>
        </p:spPr>
        <p:txBody>
          <a:bodyPr wrap="square" rtlCol="0" anchor="ctr"/>
          <a:lstStyle/>
          <a:p>
            <a:pPr marL="0" indent="0">
              <a:buNone/>
            </a:pPr>
            <a:r>
              <a:rPr lang="en-US" sz="2800" b="1" dirty="0">
                <a:solidFill>
                  <a:srgbClr val="4A90E2"/>
                </a:solidFill>
                <a:latin typeface="Arial Black" pitchFamily="34" charset="0"/>
                <a:ea typeface="Arial Black" pitchFamily="34" charset="-122"/>
                <a:cs typeface="Arial Black" pitchFamily="34" charset="-120"/>
              </a:rPr>
              <a:t>UPDATE &amp; DELETE</a:t>
            </a:r>
            <a:endParaRPr lang="en-US" sz="2800" dirty="0"/>
          </a:p>
        </p:txBody>
      </p:sp>
      <p:sp>
        <p:nvSpPr>
          <p:cNvPr id="4" name="Shape 2"/>
          <p:cNvSpPr/>
          <p:nvPr/>
        </p:nvSpPr>
        <p:spPr>
          <a:xfrm>
            <a:off x="457200" y="1188720"/>
            <a:ext cx="8229600" cy="45720"/>
          </a:xfrm>
          <a:prstGeom prst="rect">
            <a:avLst/>
          </a:prstGeom>
          <a:solidFill>
            <a:srgbClr val="4A90E2"/>
          </a:solidFill>
          <a:ln/>
        </p:spPr>
        <p:txBody>
          <a:bodyPr/>
          <a:lstStyle/>
          <a:p>
            <a:endParaRPr lang="en-US"/>
          </a:p>
        </p:txBody>
      </p:sp>
      <p:sp>
        <p:nvSpPr>
          <p:cNvPr id="5" name="Shape 3"/>
          <p:cNvSpPr/>
          <p:nvPr/>
        </p:nvSpPr>
        <p:spPr>
          <a:xfrm>
            <a:off x="457200" y="1455725"/>
            <a:ext cx="4023360" cy="1909262"/>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6" name="Text 4"/>
          <p:cNvSpPr/>
          <p:nvPr/>
        </p:nvSpPr>
        <p:spPr>
          <a:xfrm>
            <a:off x="640080" y="1426464"/>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UPDATE - Modify existing data</a:t>
            </a:r>
            <a:endParaRPr lang="en-US" sz="1200" dirty="0"/>
          </a:p>
        </p:txBody>
      </p:sp>
      <p:sp>
        <p:nvSpPr>
          <p:cNvPr id="7" name="Text 5"/>
          <p:cNvSpPr/>
          <p:nvPr/>
        </p:nvSpPr>
        <p:spPr>
          <a:xfrm>
            <a:off x="640080" y="1815996"/>
            <a:ext cx="3840480" cy="1475844"/>
          </a:xfrm>
          <a:prstGeom prst="rect">
            <a:avLst/>
          </a:prstGeom>
          <a:noFill/>
          <a:ln/>
        </p:spPr>
        <p:txBody>
          <a:bodyPr wrap="square" rtlCol="0" anchor="ctr"/>
          <a:lstStyle/>
          <a:p>
            <a:pPr marL="0" indent="0">
              <a:buNone/>
            </a:pPr>
            <a:r>
              <a:rPr lang="en-US" sz="900" dirty="0">
                <a:solidFill>
                  <a:srgbClr val="2C3E50"/>
                </a:solidFill>
                <a:latin typeface="Consolas" pitchFamily="34" charset="0"/>
                <a:ea typeface="Consolas" pitchFamily="34" charset="-122"/>
                <a:cs typeface="Consolas" pitchFamily="34" charset="-120"/>
              </a:rPr>
              <a:t>-- Update single column</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UPDATE Students</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SET Email = 'john@email.com'</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WHERE StudentID = 1;</a:t>
            </a:r>
            <a:endParaRPr lang="en-US" sz="900" dirty="0"/>
          </a:p>
          <a:p>
            <a:pPr marL="0" indent="0">
              <a:buNone/>
            </a:pP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 Update multiple columns</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UPDATE Students</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SET FirstName = 'Jonathan',</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    Email = 'jonathan@email.com'</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WHERE StudentID = 1;</a:t>
            </a:r>
            <a:endParaRPr lang="en-US" sz="900" dirty="0"/>
          </a:p>
        </p:txBody>
      </p:sp>
      <p:sp>
        <p:nvSpPr>
          <p:cNvPr id="8" name="Shape 6"/>
          <p:cNvSpPr/>
          <p:nvPr/>
        </p:nvSpPr>
        <p:spPr>
          <a:xfrm>
            <a:off x="4663440" y="1463039"/>
            <a:ext cx="4023360" cy="1901947"/>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9" name="Text 7"/>
          <p:cNvSpPr/>
          <p:nvPr/>
        </p:nvSpPr>
        <p:spPr>
          <a:xfrm>
            <a:off x="4846320" y="1442923"/>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DELETE - Remove rows</a:t>
            </a:r>
            <a:endParaRPr lang="en-US" sz="1200" dirty="0"/>
          </a:p>
        </p:txBody>
      </p:sp>
      <p:sp>
        <p:nvSpPr>
          <p:cNvPr id="10" name="Text 8"/>
          <p:cNvSpPr/>
          <p:nvPr/>
        </p:nvSpPr>
        <p:spPr>
          <a:xfrm>
            <a:off x="4846320" y="1815996"/>
            <a:ext cx="3657600" cy="1548990"/>
          </a:xfrm>
          <a:prstGeom prst="rect">
            <a:avLst/>
          </a:prstGeom>
          <a:noFill/>
          <a:ln/>
        </p:spPr>
        <p:txBody>
          <a:bodyPr wrap="square" rtlCol="0" anchor="ctr"/>
          <a:lstStyle/>
          <a:p>
            <a:pPr marL="0" indent="0">
              <a:buNone/>
            </a:pPr>
            <a:r>
              <a:rPr lang="en-US" sz="900" dirty="0">
                <a:solidFill>
                  <a:srgbClr val="2C3E50"/>
                </a:solidFill>
                <a:latin typeface="Consolas" pitchFamily="34" charset="0"/>
                <a:ea typeface="Consolas" pitchFamily="34" charset="-122"/>
                <a:cs typeface="Consolas" pitchFamily="34" charset="-120"/>
              </a:rPr>
              <a:t>-- Delete specific rows</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DELETE FROM Students</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WHERE StudentID = 4;</a:t>
            </a:r>
            <a:endParaRPr lang="en-US" sz="900" dirty="0"/>
          </a:p>
          <a:p>
            <a:pPr marL="0" indent="0">
              <a:buNone/>
            </a:pP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 Delete with condition</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DELETE FROM Students</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WHERE EnrollmentDate &lt; '2020-01-01';</a:t>
            </a:r>
            <a:endParaRPr lang="en-US" sz="900" dirty="0"/>
          </a:p>
          <a:p>
            <a:pPr marL="0" indent="0">
              <a:buNone/>
            </a:pP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 Delete all rows (use carefully!)</a:t>
            </a:r>
            <a:endParaRPr lang="en-US" sz="900" dirty="0"/>
          </a:p>
          <a:p>
            <a:pPr marL="0" indent="0">
              <a:buNone/>
            </a:pPr>
            <a:r>
              <a:rPr lang="en-US" sz="900" dirty="0">
                <a:solidFill>
                  <a:srgbClr val="2C3E50"/>
                </a:solidFill>
                <a:latin typeface="Consolas" pitchFamily="34" charset="0"/>
                <a:ea typeface="Consolas" pitchFamily="34" charset="-122"/>
                <a:cs typeface="Consolas" pitchFamily="34" charset="-120"/>
              </a:rPr>
              <a:t>DELETE FROM Students;</a:t>
            </a:r>
            <a:endParaRPr lang="en-US" sz="900" dirty="0"/>
          </a:p>
        </p:txBody>
      </p:sp>
      <p:sp>
        <p:nvSpPr>
          <p:cNvPr id="11" name="Shape 9"/>
          <p:cNvSpPr/>
          <p:nvPr/>
        </p:nvSpPr>
        <p:spPr>
          <a:xfrm>
            <a:off x="457200" y="3547868"/>
            <a:ext cx="8229600" cy="1371600"/>
          </a:xfrm>
          <a:prstGeom prst="rect">
            <a:avLst/>
          </a:prstGeom>
          <a:solidFill>
            <a:srgbClr val="FFF3CD"/>
          </a:solidFill>
          <a:ln/>
          <a:effectLst>
            <a:outerShdw blurRad="76200" dist="25400" dir="8100000" algn="bl" rotWithShape="0">
              <a:srgbClr val="000000">
                <a:alpha val="15000"/>
              </a:srgbClr>
            </a:outerShdw>
          </a:effectLst>
        </p:spPr>
        <p:txBody>
          <a:bodyPr/>
          <a:lstStyle/>
          <a:p>
            <a:endParaRPr lang="en-US"/>
          </a:p>
        </p:txBody>
      </p:sp>
      <p:sp>
        <p:nvSpPr>
          <p:cNvPr id="12" name="Text 10"/>
          <p:cNvSpPr/>
          <p:nvPr/>
        </p:nvSpPr>
        <p:spPr>
          <a:xfrm>
            <a:off x="640080" y="3663080"/>
            <a:ext cx="7772400" cy="274320"/>
          </a:xfrm>
          <a:prstGeom prst="rect">
            <a:avLst/>
          </a:prstGeom>
          <a:noFill/>
          <a:ln/>
        </p:spPr>
        <p:txBody>
          <a:bodyPr wrap="square" rtlCol="0" anchor="ctr"/>
          <a:lstStyle/>
          <a:p>
            <a:pPr marL="0" indent="0">
              <a:buNone/>
            </a:pPr>
            <a:r>
              <a:rPr lang="en-US" sz="1400" b="1" dirty="0">
                <a:solidFill>
                  <a:srgbClr val="856404"/>
                </a:solidFill>
                <a:latin typeface="Arial" pitchFamily="34" charset="0"/>
                <a:ea typeface="Arial" pitchFamily="34" charset="-122"/>
                <a:cs typeface="Arial" pitchFamily="34" charset="-120"/>
              </a:rPr>
              <a:t>⚠️  CRITICAL SAFETY TIPS</a:t>
            </a:r>
            <a:endParaRPr lang="en-US" sz="1400" dirty="0"/>
          </a:p>
        </p:txBody>
      </p:sp>
      <p:sp>
        <p:nvSpPr>
          <p:cNvPr id="13" name="Text 11"/>
          <p:cNvSpPr/>
          <p:nvPr/>
        </p:nvSpPr>
        <p:spPr>
          <a:xfrm>
            <a:off x="640080" y="3983120"/>
            <a:ext cx="7772400" cy="822960"/>
          </a:xfrm>
          <a:prstGeom prst="rect">
            <a:avLst/>
          </a:prstGeom>
          <a:noFill/>
          <a:ln/>
        </p:spPr>
        <p:txBody>
          <a:bodyPr wrap="square" rtlCol="0" anchor="ctr"/>
          <a:lstStyle/>
          <a:p>
            <a:pPr marL="342900" indent="-342900">
              <a:buSzPct val="100000"/>
              <a:buChar char="•"/>
            </a:pPr>
            <a:r>
              <a:rPr lang="en-US" sz="1100" b="1" dirty="0">
                <a:solidFill>
                  <a:srgbClr val="856404"/>
                </a:solidFill>
                <a:latin typeface="Arial" pitchFamily="34" charset="0"/>
                <a:ea typeface="Arial" pitchFamily="34" charset="-122"/>
                <a:cs typeface="Arial" pitchFamily="34" charset="-120"/>
              </a:rPr>
              <a:t>Always</a:t>
            </a:r>
            <a:r>
              <a:rPr lang="en-US" sz="1100" dirty="0">
                <a:solidFill>
                  <a:srgbClr val="856404"/>
                </a:solidFill>
                <a:latin typeface="Arial" pitchFamily="34" charset="0"/>
                <a:ea typeface="Arial" pitchFamily="34" charset="-122"/>
                <a:cs typeface="Arial" pitchFamily="34" charset="-120"/>
              </a:rPr>
              <a:t> use WHERE clause with UPDATE and DELETE to avoid modifying/deleting all rows!</a:t>
            </a:r>
            <a:endParaRPr lang="en-US" sz="1100" dirty="0"/>
          </a:p>
          <a:p>
            <a:pPr marL="342900" indent="-342900">
              <a:buSzPct val="100000"/>
              <a:buChar char="•"/>
            </a:pPr>
            <a:r>
              <a:rPr lang="en-US" sz="1100" dirty="0">
                <a:solidFill>
                  <a:srgbClr val="856404"/>
                </a:solidFill>
                <a:latin typeface="Arial" pitchFamily="34" charset="0"/>
                <a:ea typeface="Arial" pitchFamily="34" charset="-122"/>
                <a:cs typeface="Arial" pitchFamily="34" charset="-120"/>
              </a:rPr>
              <a:t>Test your WHERE clause with a SELECT statement first</a:t>
            </a:r>
            <a:endParaRPr lang="en-US" sz="1100" dirty="0"/>
          </a:p>
          <a:p>
            <a:pPr marL="342900" indent="-342900">
              <a:buSzPct val="100000"/>
              <a:buChar char="•"/>
            </a:pPr>
            <a:r>
              <a:rPr lang="en-US" sz="1100" dirty="0">
                <a:solidFill>
                  <a:srgbClr val="856404"/>
                </a:solidFill>
                <a:latin typeface="Arial" pitchFamily="34" charset="0"/>
                <a:ea typeface="Arial" pitchFamily="34" charset="-122"/>
                <a:cs typeface="Arial" pitchFamily="34" charset="-120"/>
              </a:rPr>
              <a:t>Use transactions (BEGIN, COMMIT, ROLLBACK) for critical changes</a:t>
            </a:r>
            <a:endParaRPr lang="en-US" sz="1100" dirty="0"/>
          </a:p>
          <a:p>
            <a:pPr marL="342900" indent="-342900">
              <a:buSzPct val="100000"/>
              <a:buChar char="•"/>
            </a:pPr>
            <a:r>
              <a:rPr lang="en-US" sz="1100" dirty="0">
                <a:solidFill>
                  <a:srgbClr val="856404"/>
                </a:solidFill>
                <a:latin typeface="Arial" pitchFamily="34" charset="0"/>
                <a:ea typeface="Arial" pitchFamily="34" charset="-122"/>
                <a:cs typeface="Arial" pitchFamily="34" charset="-120"/>
              </a:rPr>
              <a:t>Keep backups before running UPDATE/DELETE on production data</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457200"/>
          </a:xfrm>
          <a:prstGeom prst="rect">
            <a:avLst/>
          </a:prstGeom>
          <a:noFill/>
          <a:ln/>
        </p:spPr>
        <p:txBody>
          <a:bodyPr wrap="square" rtlCol="0" anchor="ctr"/>
          <a:lstStyle/>
          <a:p>
            <a:pPr marL="0" indent="0">
              <a:buNone/>
            </a:pPr>
            <a:r>
              <a:rPr lang="en-US" sz="3600" b="1" dirty="0">
                <a:solidFill>
                  <a:srgbClr val="1E2761"/>
                </a:solidFill>
                <a:latin typeface="Arial Black" pitchFamily="34" charset="0"/>
                <a:ea typeface="Arial Black" pitchFamily="34" charset="-122"/>
                <a:cs typeface="Arial Black" pitchFamily="34" charset="-120"/>
              </a:rPr>
              <a:t>DETERMINING TABLE ROWS</a:t>
            </a:r>
            <a:endParaRPr lang="en-US" sz="3600" dirty="0"/>
          </a:p>
        </p:txBody>
      </p:sp>
      <p:sp>
        <p:nvSpPr>
          <p:cNvPr id="3" name="Text 1"/>
          <p:cNvSpPr/>
          <p:nvPr/>
        </p:nvSpPr>
        <p:spPr>
          <a:xfrm>
            <a:off x="457200" y="731520"/>
            <a:ext cx="8229600" cy="365760"/>
          </a:xfrm>
          <a:prstGeom prst="rect">
            <a:avLst/>
          </a:prstGeom>
          <a:noFill/>
          <a:ln/>
        </p:spPr>
        <p:txBody>
          <a:bodyPr wrap="square" rtlCol="0" anchor="ctr"/>
          <a:lstStyle/>
          <a:p>
            <a:pPr marL="0" indent="0">
              <a:buNone/>
            </a:pPr>
            <a:r>
              <a:rPr lang="en-US" sz="2800" b="1" dirty="0">
                <a:solidFill>
                  <a:srgbClr val="4A90E2"/>
                </a:solidFill>
                <a:latin typeface="Arial Black" pitchFamily="34" charset="0"/>
                <a:ea typeface="Arial Black" pitchFamily="34" charset="-122"/>
                <a:cs typeface="Arial Black" pitchFamily="34" charset="-120"/>
              </a:rPr>
              <a:t>SELECT</a:t>
            </a:r>
            <a:endParaRPr lang="en-US" sz="2800" dirty="0"/>
          </a:p>
        </p:txBody>
      </p:sp>
      <p:sp>
        <p:nvSpPr>
          <p:cNvPr id="4" name="Shape 2"/>
          <p:cNvSpPr/>
          <p:nvPr/>
        </p:nvSpPr>
        <p:spPr>
          <a:xfrm>
            <a:off x="457200" y="1188720"/>
            <a:ext cx="8229600" cy="45720"/>
          </a:xfrm>
          <a:prstGeom prst="rect">
            <a:avLst/>
          </a:prstGeom>
          <a:solidFill>
            <a:srgbClr val="4A90E2"/>
          </a:solidFill>
          <a:ln/>
        </p:spPr>
        <p:txBody>
          <a:bodyPr/>
          <a:lstStyle/>
          <a:p>
            <a:endParaRPr lang="en-US"/>
          </a:p>
        </p:txBody>
      </p:sp>
      <p:sp>
        <p:nvSpPr>
          <p:cNvPr id="5" name="Text 3"/>
          <p:cNvSpPr/>
          <p:nvPr/>
        </p:nvSpPr>
        <p:spPr>
          <a:xfrm>
            <a:off x="457200" y="1325880"/>
            <a:ext cx="8229600" cy="274320"/>
          </a:xfrm>
          <a:prstGeom prst="rect">
            <a:avLst/>
          </a:prstGeom>
          <a:noFill/>
          <a:ln/>
        </p:spPr>
        <p:txBody>
          <a:bodyPr wrap="square" rtlCol="0" anchor="ctr"/>
          <a:lstStyle/>
          <a:p>
            <a:pPr marL="0" indent="0">
              <a:buNone/>
            </a:pPr>
            <a:r>
              <a:rPr lang="en-US" sz="1400" dirty="0">
                <a:solidFill>
                  <a:srgbClr val="2C3E50"/>
                </a:solidFill>
                <a:latin typeface="Arial" pitchFamily="34" charset="0"/>
                <a:ea typeface="Arial" pitchFamily="34" charset="-122"/>
                <a:cs typeface="Arial" pitchFamily="34" charset="-120"/>
              </a:rPr>
              <a:t>Retrieving data from tables</a:t>
            </a:r>
            <a:endParaRPr lang="en-US" sz="1400" dirty="0"/>
          </a:p>
        </p:txBody>
      </p:sp>
      <p:sp>
        <p:nvSpPr>
          <p:cNvPr id="6" name="Shape 4"/>
          <p:cNvSpPr/>
          <p:nvPr/>
        </p:nvSpPr>
        <p:spPr>
          <a:xfrm>
            <a:off x="457200" y="1691639"/>
            <a:ext cx="4023360" cy="1570939"/>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7" name="Text 5"/>
          <p:cNvSpPr/>
          <p:nvPr/>
        </p:nvSpPr>
        <p:spPr>
          <a:xfrm>
            <a:off x="640080" y="169164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Basic SELECT</a:t>
            </a:r>
            <a:endParaRPr lang="en-US" sz="1200" dirty="0"/>
          </a:p>
        </p:txBody>
      </p:sp>
      <p:sp>
        <p:nvSpPr>
          <p:cNvPr id="8" name="Text 6"/>
          <p:cNvSpPr/>
          <p:nvPr/>
        </p:nvSpPr>
        <p:spPr>
          <a:xfrm>
            <a:off x="640080" y="2011680"/>
            <a:ext cx="3657600" cy="1111910"/>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Select all columns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Select specific columns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FirstName, LastName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p:txBody>
      </p:sp>
      <p:sp>
        <p:nvSpPr>
          <p:cNvPr id="9" name="Shape 7"/>
          <p:cNvSpPr/>
          <p:nvPr/>
        </p:nvSpPr>
        <p:spPr>
          <a:xfrm>
            <a:off x="4663440" y="1691639"/>
            <a:ext cx="4023360" cy="1570939"/>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0" name="Text 8"/>
          <p:cNvSpPr/>
          <p:nvPr/>
        </p:nvSpPr>
        <p:spPr>
          <a:xfrm>
            <a:off x="4846320" y="1691639"/>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WHERE - Filter rows</a:t>
            </a:r>
            <a:endParaRPr lang="en-US" sz="1200" dirty="0"/>
          </a:p>
        </p:txBody>
      </p:sp>
      <p:sp>
        <p:nvSpPr>
          <p:cNvPr id="11" name="Text 9"/>
          <p:cNvSpPr/>
          <p:nvPr/>
        </p:nvSpPr>
        <p:spPr>
          <a:xfrm>
            <a:off x="4846320" y="1965959"/>
            <a:ext cx="3657600" cy="1216153"/>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SELECT FirstName, LastName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EnrollmentDate &gt;= '2024-01-01';</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Multiple conditions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LastName = 'Smith'</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AND EnrollmentDate &gt; '2024-01-01';</a:t>
            </a:r>
            <a:endParaRPr lang="en-US" sz="1000" dirty="0"/>
          </a:p>
        </p:txBody>
      </p:sp>
      <p:sp>
        <p:nvSpPr>
          <p:cNvPr id="12" name="Shape 10"/>
          <p:cNvSpPr/>
          <p:nvPr/>
        </p:nvSpPr>
        <p:spPr>
          <a:xfrm>
            <a:off x="457200" y="3414368"/>
            <a:ext cx="4023360" cy="1570939"/>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3" name="Text 11"/>
          <p:cNvSpPr/>
          <p:nvPr/>
        </p:nvSpPr>
        <p:spPr>
          <a:xfrm>
            <a:off x="640080" y="3384194"/>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ORDER BY - Sort results</a:t>
            </a:r>
            <a:endParaRPr lang="en-US" sz="1200" dirty="0"/>
          </a:p>
        </p:txBody>
      </p:sp>
      <p:sp>
        <p:nvSpPr>
          <p:cNvPr id="14" name="Text 12"/>
          <p:cNvSpPr/>
          <p:nvPr/>
        </p:nvSpPr>
        <p:spPr>
          <a:xfrm>
            <a:off x="640080" y="3727551"/>
            <a:ext cx="3657600" cy="1188718"/>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Ascending order (default)</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ORDER BY LastName ASC;</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Descending order</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ORDER BY EnrollmentDate DESC;</a:t>
            </a:r>
            <a:endParaRPr lang="en-US" sz="1000" dirty="0"/>
          </a:p>
        </p:txBody>
      </p:sp>
      <p:sp>
        <p:nvSpPr>
          <p:cNvPr id="15" name="Shape 13"/>
          <p:cNvSpPr/>
          <p:nvPr/>
        </p:nvSpPr>
        <p:spPr>
          <a:xfrm>
            <a:off x="4663440" y="3414368"/>
            <a:ext cx="4023360" cy="1570939"/>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6" name="Text 14"/>
          <p:cNvSpPr/>
          <p:nvPr/>
        </p:nvSpPr>
        <p:spPr>
          <a:xfrm>
            <a:off x="4846320" y="3354017"/>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LIMIT - Restrict row count</a:t>
            </a:r>
            <a:endParaRPr lang="en-US" sz="1200" dirty="0"/>
          </a:p>
        </p:txBody>
      </p:sp>
      <p:sp>
        <p:nvSpPr>
          <p:cNvPr id="17" name="Text 15"/>
          <p:cNvSpPr/>
          <p:nvPr/>
        </p:nvSpPr>
        <p:spPr>
          <a:xfrm>
            <a:off x="4846320" y="3697830"/>
            <a:ext cx="3657600" cy="1188719"/>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Get first 10 rows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LIMIT 10;</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Skip first 5, get next 10</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ORDER BY StudentID</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LIMIT 10 OFFSET 5;</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3800" b="1" dirty="0">
                <a:solidFill>
                  <a:srgbClr val="1E2761"/>
                </a:solidFill>
                <a:latin typeface="Arial Black" pitchFamily="34" charset="0"/>
                <a:ea typeface="Arial Black" pitchFamily="34" charset="-122"/>
                <a:cs typeface="Arial Black" pitchFamily="34" charset="-120"/>
              </a:rPr>
              <a:t>ADVANCED FILTERING</a:t>
            </a:r>
            <a:endParaRPr lang="en-US" sz="38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Shape 2"/>
          <p:cNvSpPr/>
          <p:nvPr/>
        </p:nvSpPr>
        <p:spPr>
          <a:xfrm>
            <a:off x="457200" y="1280159"/>
            <a:ext cx="4023360" cy="2048256"/>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5" name="Text 3"/>
          <p:cNvSpPr/>
          <p:nvPr/>
        </p:nvSpPr>
        <p:spPr>
          <a:xfrm>
            <a:off x="640080" y="1280158"/>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LIKE - Pattern matching</a:t>
            </a:r>
            <a:endParaRPr lang="en-US" sz="1200" dirty="0"/>
          </a:p>
        </p:txBody>
      </p:sp>
      <p:sp>
        <p:nvSpPr>
          <p:cNvPr id="6" name="Text 4"/>
          <p:cNvSpPr/>
          <p:nvPr/>
        </p:nvSpPr>
        <p:spPr>
          <a:xfrm>
            <a:off x="640080" y="1737359"/>
            <a:ext cx="3657600" cy="1378915"/>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Starts with 'J'</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FirstName LIKE 'J%';</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Contains 'son'</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LastName LIKE '%son%';</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Exactly 4 characters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FirstName LIKE '____';</a:t>
            </a:r>
            <a:endParaRPr lang="en-US" sz="1000" dirty="0"/>
          </a:p>
        </p:txBody>
      </p:sp>
      <p:sp>
        <p:nvSpPr>
          <p:cNvPr id="7" name="Shape 5"/>
          <p:cNvSpPr/>
          <p:nvPr/>
        </p:nvSpPr>
        <p:spPr>
          <a:xfrm>
            <a:off x="4663440" y="1280159"/>
            <a:ext cx="4023360" cy="2048256"/>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8" name="Text 6"/>
          <p:cNvSpPr/>
          <p:nvPr/>
        </p:nvSpPr>
        <p:spPr>
          <a:xfrm>
            <a:off x="4846320" y="1296618"/>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IN &amp; BETWEEN</a:t>
            </a:r>
            <a:endParaRPr lang="en-US" sz="1200" dirty="0"/>
          </a:p>
        </p:txBody>
      </p:sp>
      <p:sp>
        <p:nvSpPr>
          <p:cNvPr id="9" name="Text 7"/>
          <p:cNvSpPr/>
          <p:nvPr/>
        </p:nvSpPr>
        <p:spPr>
          <a:xfrm>
            <a:off x="4846320" y="1587397"/>
            <a:ext cx="3657600" cy="1528877"/>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a:t>
            </a:r>
            <a:r>
              <a:rPr lang="en-US" sz="1000" b="1" dirty="0">
                <a:solidFill>
                  <a:srgbClr val="2C3E50"/>
                </a:solidFill>
                <a:latin typeface="Consolas" pitchFamily="34" charset="0"/>
                <a:ea typeface="Consolas" pitchFamily="34" charset="-122"/>
                <a:cs typeface="Consolas" pitchFamily="34" charset="-120"/>
              </a:rPr>
              <a:t>IN</a:t>
            </a:r>
            <a:r>
              <a:rPr lang="en-US" sz="1000" dirty="0">
                <a:solidFill>
                  <a:srgbClr val="2C3E50"/>
                </a:solidFill>
                <a:latin typeface="Consolas" pitchFamily="34" charset="0"/>
                <a:ea typeface="Consolas" pitchFamily="34" charset="-122"/>
                <a:cs typeface="Consolas" pitchFamily="34" charset="-120"/>
              </a:rPr>
              <a:t> - match list of values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StudentID IN (1, 3, 5);</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a:t>
            </a:r>
            <a:r>
              <a:rPr lang="en-US" sz="1000" b="1" dirty="0">
                <a:solidFill>
                  <a:srgbClr val="2C3E50"/>
                </a:solidFill>
                <a:latin typeface="Consolas" pitchFamily="34" charset="0"/>
                <a:ea typeface="Consolas" pitchFamily="34" charset="-122"/>
                <a:cs typeface="Consolas" pitchFamily="34" charset="-120"/>
              </a:rPr>
              <a:t>BETWEEN</a:t>
            </a:r>
            <a:r>
              <a:rPr lang="en-US" sz="1000" dirty="0">
                <a:solidFill>
                  <a:srgbClr val="2C3E50"/>
                </a:solidFill>
                <a:latin typeface="Consolas" pitchFamily="34" charset="0"/>
                <a:ea typeface="Consolas" pitchFamily="34" charset="-122"/>
                <a:cs typeface="Consolas" pitchFamily="34" charset="-120"/>
              </a:rPr>
              <a:t> - range of values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EnrollmentDate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BETWEEN '2024-01-01’ AND '2024-12-31';</a:t>
            </a:r>
            <a:endParaRPr lang="en-US" sz="1000" dirty="0"/>
          </a:p>
        </p:txBody>
      </p:sp>
      <p:sp>
        <p:nvSpPr>
          <p:cNvPr id="10" name="Shape 8"/>
          <p:cNvSpPr/>
          <p:nvPr/>
        </p:nvSpPr>
        <p:spPr>
          <a:xfrm>
            <a:off x="457200" y="3423511"/>
            <a:ext cx="4023360" cy="1594715"/>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1" name="Text 9"/>
          <p:cNvSpPr/>
          <p:nvPr/>
        </p:nvSpPr>
        <p:spPr>
          <a:xfrm>
            <a:off x="640080" y="3423512"/>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IS NULL / IS NOT NULL</a:t>
            </a:r>
            <a:endParaRPr lang="en-US" sz="1200" dirty="0"/>
          </a:p>
        </p:txBody>
      </p:sp>
      <p:sp>
        <p:nvSpPr>
          <p:cNvPr id="12" name="Text 10"/>
          <p:cNvSpPr/>
          <p:nvPr/>
        </p:nvSpPr>
        <p:spPr>
          <a:xfrm>
            <a:off x="640080" y="3880712"/>
            <a:ext cx="3657600" cy="1042418"/>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Find rows with no email</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Email IS NULL;</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Find rows with email</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 FROM Students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WHERE Email IS NOT NULL;</a:t>
            </a:r>
            <a:endParaRPr lang="en-US" sz="1000" dirty="0"/>
          </a:p>
        </p:txBody>
      </p:sp>
      <p:sp>
        <p:nvSpPr>
          <p:cNvPr id="13" name="Shape 11"/>
          <p:cNvSpPr/>
          <p:nvPr/>
        </p:nvSpPr>
        <p:spPr>
          <a:xfrm>
            <a:off x="4663440" y="3423510"/>
            <a:ext cx="4023360" cy="1594715"/>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14" name="Text 12"/>
          <p:cNvSpPr/>
          <p:nvPr/>
        </p:nvSpPr>
        <p:spPr>
          <a:xfrm>
            <a:off x="4846320" y="3439970"/>
            <a:ext cx="3657600" cy="274320"/>
          </a:xfrm>
          <a:prstGeom prst="rect">
            <a:avLst/>
          </a:prstGeom>
          <a:noFill/>
          <a:ln/>
        </p:spPr>
        <p:txBody>
          <a:bodyPr wrap="square" rtlCol="0" anchor="ctr"/>
          <a:lstStyle/>
          <a:p>
            <a:pPr marL="0" indent="0">
              <a:buNone/>
            </a:pPr>
            <a:r>
              <a:rPr lang="en-US" sz="1200" b="1" dirty="0">
                <a:solidFill>
                  <a:srgbClr val="1E2761"/>
                </a:solidFill>
                <a:latin typeface="Arial" pitchFamily="34" charset="0"/>
                <a:ea typeface="Arial" pitchFamily="34" charset="-122"/>
                <a:cs typeface="Arial" pitchFamily="34" charset="-120"/>
              </a:rPr>
              <a:t>DISTINCT - Unique values</a:t>
            </a:r>
            <a:endParaRPr lang="en-US" sz="1200" dirty="0"/>
          </a:p>
        </p:txBody>
      </p:sp>
      <p:sp>
        <p:nvSpPr>
          <p:cNvPr id="15" name="Text 13"/>
          <p:cNvSpPr/>
          <p:nvPr/>
        </p:nvSpPr>
        <p:spPr>
          <a:xfrm>
            <a:off x="4846320" y="3880712"/>
            <a:ext cx="3657600" cy="1137514"/>
          </a:xfrm>
          <a:prstGeom prst="rect">
            <a:avLst/>
          </a:prstGeom>
          <a:noFill/>
          <a:ln/>
        </p:spPr>
        <p:txBody>
          <a:bodyPr wrap="square" rtlCol="0" anchor="ctr"/>
          <a:lstStyle/>
          <a:p>
            <a:pPr marL="0" indent="0">
              <a:buNone/>
            </a:pPr>
            <a:r>
              <a:rPr lang="en-US" sz="1000" dirty="0">
                <a:solidFill>
                  <a:srgbClr val="2C3E50"/>
                </a:solidFill>
                <a:latin typeface="Consolas" pitchFamily="34" charset="0"/>
                <a:ea typeface="Consolas" pitchFamily="34" charset="-122"/>
                <a:cs typeface="Consolas" pitchFamily="34" charset="-120"/>
              </a:rPr>
              <a:t>-- Get unique last names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DISTINCT LastName</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a:p>
            <a:pPr marL="0" indent="0">
              <a:buNone/>
            </a:pP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 Unique combinations</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SELECT DISTINCT LastName, City</a:t>
            </a:r>
            <a:endParaRPr lang="en-US" sz="1000" dirty="0"/>
          </a:p>
          <a:p>
            <a:pPr marL="0" indent="0">
              <a:buNone/>
            </a:pPr>
            <a:r>
              <a:rPr lang="en-US" sz="1000" dirty="0">
                <a:solidFill>
                  <a:srgbClr val="2C3E50"/>
                </a:solidFill>
                <a:latin typeface="Consolas" pitchFamily="34" charset="0"/>
                <a:ea typeface="Consolas" pitchFamily="34" charset="-122"/>
                <a:cs typeface="Consolas" pitchFamily="34" charset="-120"/>
              </a:rPr>
              <a:t>FROM Students;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marL="0" indent="0">
              <a:buNone/>
            </a:pPr>
            <a:r>
              <a:rPr lang="en-US" sz="3200" b="1" dirty="0">
                <a:solidFill>
                  <a:srgbClr val="1E2761"/>
                </a:solidFill>
                <a:latin typeface="Arial Black" pitchFamily="34" charset="0"/>
                <a:ea typeface="Arial Black" pitchFamily="34" charset="-122"/>
                <a:cs typeface="Arial Black" pitchFamily="34" charset="-120"/>
              </a:rPr>
              <a:t>FORMULATING SQL STATEMENTS</a:t>
            </a:r>
            <a:endParaRPr lang="en-US" sz="3200" dirty="0"/>
          </a:p>
        </p:txBody>
      </p:sp>
      <p:sp>
        <p:nvSpPr>
          <p:cNvPr id="3" name="Shape 1"/>
          <p:cNvSpPr/>
          <p:nvPr/>
        </p:nvSpPr>
        <p:spPr>
          <a:xfrm>
            <a:off x="457200" y="1005840"/>
            <a:ext cx="8229600" cy="45720"/>
          </a:xfrm>
          <a:prstGeom prst="rect">
            <a:avLst/>
          </a:prstGeom>
          <a:solidFill>
            <a:srgbClr val="4A90E2"/>
          </a:solidFill>
          <a:ln/>
        </p:spPr>
        <p:txBody>
          <a:bodyPr/>
          <a:lstStyle/>
          <a:p>
            <a:endParaRPr lang="en-US"/>
          </a:p>
        </p:txBody>
      </p:sp>
      <p:sp>
        <p:nvSpPr>
          <p:cNvPr id="4" name="Text 2"/>
          <p:cNvSpPr/>
          <p:nvPr/>
        </p:nvSpPr>
        <p:spPr>
          <a:xfrm>
            <a:off x="457200" y="1188720"/>
            <a:ext cx="8229600" cy="274320"/>
          </a:xfrm>
          <a:prstGeom prst="rect">
            <a:avLst/>
          </a:prstGeom>
          <a:noFill/>
          <a:ln/>
        </p:spPr>
        <p:txBody>
          <a:bodyPr wrap="square" rtlCol="0" anchor="ctr"/>
          <a:lstStyle/>
          <a:p>
            <a:pPr marL="0" indent="0">
              <a:buNone/>
            </a:pPr>
            <a:r>
              <a:rPr lang="en-US" sz="1400" dirty="0">
                <a:solidFill>
                  <a:srgbClr val="2C3E50"/>
                </a:solidFill>
                <a:latin typeface="Arial" pitchFamily="34" charset="0"/>
                <a:ea typeface="Arial" pitchFamily="34" charset="-122"/>
                <a:cs typeface="Arial" pitchFamily="34" charset="-120"/>
              </a:rPr>
              <a:t>Best practices for writing effective SQL</a:t>
            </a:r>
            <a:endParaRPr lang="en-US" sz="1400" dirty="0"/>
          </a:p>
        </p:txBody>
      </p:sp>
      <p:sp>
        <p:nvSpPr>
          <p:cNvPr id="5" name="Shape 3"/>
          <p:cNvSpPr/>
          <p:nvPr/>
        </p:nvSpPr>
        <p:spPr>
          <a:xfrm>
            <a:off x="457200" y="1554480"/>
            <a:ext cx="4023360" cy="292608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6" name="Text 4"/>
          <p:cNvSpPr/>
          <p:nvPr/>
        </p:nvSpPr>
        <p:spPr>
          <a:xfrm>
            <a:off x="640080" y="1567282"/>
            <a:ext cx="3657600" cy="274320"/>
          </a:xfrm>
          <a:prstGeom prst="rect">
            <a:avLst/>
          </a:prstGeom>
          <a:noFill/>
          <a:ln/>
        </p:spPr>
        <p:txBody>
          <a:bodyPr wrap="square" rtlCol="0" anchor="ctr"/>
          <a:lstStyle/>
          <a:p>
            <a:pPr marL="0" indent="0">
              <a:buNone/>
            </a:pPr>
            <a:r>
              <a:rPr lang="en-US" sz="1400" b="1" dirty="0">
                <a:solidFill>
                  <a:srgbClr val="1E2761"/>
                </a:solidFill>
                <a:latin typeface="Arial" pitchFamily="34" charset="0"/>
                <a:ea typeface="Arial" pitchFamily="34" charset="-122"/>
                <a:cs typeface="Arial" pitchFamily="34" charset="-120"/>
              </a:rPr>
              <a:t>Syntax Best Practices</a:t>
            </a:r>
            <a:endParaRPr lang="en-US" sz="1400" dirty="0"/>
          </a:p>
        </p:txBody>
      </p:sp>
      <p:sp>
        <p:nvSpPr>
          <p:cNvPr id="7" name="Text 5"/>
          <p:cNvSpPr/>
          <p:nvPr/>
        </p:nvSpPr>
        <p:spPr>
          <a:xfrm>
            <a:off x="640080" y="2011680"/>
            <a:ext cx="3657600" cy="2377440"/>
          </a:xfrm>
          <a:prstGeom prst="rect">
            <a:avLst/>
          </a:prstGeom>
          <a:noFill/>
          <a:ln/>
        </p:spPr>
        <p:txBody>
          <a:bodyPr wrap="square" rtlCol="0" anchor="ctr"/>
          <a:lstStyle/>
          <a:p>
            <a:pPr marL="342900" indent="-342900">
              <a:buSzPct val="100000"/>
              <a:buChar char="•"/>
            </a:pPr>
            <a:r>
              <a:rPr lang="en-US" sz="1100" dirty="0">
                <a:solidFill>
                  <a:srgbClr val="2C3E50"/>
                </a:solidFill>
                <a:latin typeface="Arial" pitchFamily="34" charset="0"/>
                <a:ea typeface="Arial" pitchFamily="34" charset="-122"/>
                <a:cs typeface="Arial" pitchFamily="34" charset="-120"/>
              </a:rPr>
              <a:t>Use consistent capitalization</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Keywords in UPPERCASE</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Tables/columns in lowercase</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Indent for readability</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Use meaningful aliases</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Students AS s</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Enrollments AS e</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Always specify column names in INSERT</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Use comments to explain complex logic</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Single line: -- comment</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Multi-line: /* comment */</a:t>
            </a:r>
            <a:endParaRPr lang="en-US" sz="1100" dirty="0"/>
          </a:p>
        </p:txBody>
      </p:sp>
      <p:sp>
        <p:nvSpPr>
          <p:cNvPr id="8" name="Shape 6"/>
          <p:cNvSpPr/>
          <p:nvPr/>
        </p:nvSpPr>
        <p:spPr>
          <a:xfrm>
            <a:off x="4663440" y="1554480"/>
            <a:ext cx="4023360" cy="2926080"/>
          </a:xfrm>
          <a:prstGeom prst="rect">
            <a:avLst/>
          </a:prstGeom>
          <a:solidFill>
            <a:srgbClr val="F8F9FA"/>
          </a:solidFill>
          <a:ln/>
          <a:effectLst>
            <a:outerShdw blurRad="76200" dist="25400" dir="8100000" algn="bl" rotWithShape="0">
              <a:srgbClr val="000000">
                <a:alpha val="15000"/>
              </a:srgbClr>
            </a:outerShdw>
          </a:effectLst>
        </p:spPr>
        <p:txBody>
          <a:bodyPr/>
          <a:lstStyle/>
          <a:p>
            <a:endParaRPr lang="en-US"/>
          </a:p>
        </p:txBody>
      </p:sp>
      <p:sp>
        <p:nvSpPr>
          <p:cNvPr id="9" name="Text 7"/>
          <p:cNvSpPr/>
          <p:nvPr/>
        </p:nvSpPr>
        <p:spPr>
          <a:xfrm>
            <a:off x="4846320" y="1598371"/>
            <a:ext cx="3657600" cy="274320"/>
          </a:xfrm>
          <a:prstGeom prst="rect">
            <a:avLst/>
          </a:prstGeom>
          <a:noFill/>
          <a:ln/>
        </p:spPr>
        <p:txBody>
          <a:bodyPr wrap="square" rtlCol="0" anchor="ctr"/>
          <a:lstStyle/>
          <a:p>
            <a:pPr marL="0" indent="0">
              <a:buNone/>
            </a:pPr>
            <a:r>
              <a:rPr lang="en-US" sz="1400" b="1" dirty="0">
                <a:solidFill>
                  <a:srgbClr val="1E2761"/>
                </a:solidFill>
                <a:latin typeface="Arial" pitchFamily="34" charset="0"/>
                <a:ea typeface="Arial" pitchFamily="34" charset="-122"/>
                <a:cs typeface="Arial" pitchFamily="34" charset="-120"/>
              </a:rPr>
              <a:t>Performance Tips</a:t>
            </a:r>
            <a:endParaRPr lang="en-US" sz="1400" dirty="0"/>
          </a:p>
        </p:txBody>
      </p:sp>
      <p:sp>
        <p:nvSpPr>
          <p:cNvPr id="10" name="Text 8"/>
          <p:cNvSpPr/>
          <p:nvPr/>
        </p:nvSpPr>
        <p:spPr>
          <a:xfrm>
            <a:off x="4846320" y="2011680"/>
            <a:ext cx="3657600" cy="2377440"/>
          </a:xfrm>
          <a:prstGeom prst="rect">
            <a:avLst/>
          </a:prstGeom>
          <a:noFill/>
          <a:ln/>
        </p:spPr>
        <p:txBody>
          <a:bodyPr wrap="square" rtlCol="0" anchor="ctr"/>
          <a:lstStyle/>
          <a:p>
            <a:pPr marL="342900" indent="-342900">
              <a:buSzPct val="100000"/>
              <a:buChar char="•"/>
            </a:pPr>
            <a:r>
              <a:rPr lang="en-US" sz="1100" dirty="0">
                <a:solidFill>
                  <a:srgbClr val="2C3E50"/>
                </a:solidFill>
                <a:latin typeface="Arial" pitchFamily="34" charset="0"/>
                <a:ea typeface="Arial" pitchFamily="34" charset="-122"/>
                <a:cs typeface="Arial" pitchFamily="34" charset="-120"/>
              </a:rPr>
              <a:t>Select only needed columns</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Avoid SELECT *</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Use indexes on frequently queried columns</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Filter early with WHERE</a:t>
            </a:r>
            <a:endParaRPr lang="en-US" sz="1100" dirty="0"/>
          </a:p>
          <a:p>
            <a:pPr marL="0" indent="0">
              <a:buNone/>
            </a:pPr>
            <a:r>
              <a:rPr lang="en-US" sz="1100" dirty="0">
                <a:solidFill>
                  <a:srgbClr val="2C3E50"/>
                </a:solidFill>
                <a:latin typeface="Arial" pitchFamily="34" charset="0"/>
                <a:ea typeface="Arial" pitchFamily="34" charset="-122"/>
                <a:cs typeface="Arial" pitchFamily="34" charset="-120"/>
              </a:rPr>
              <a:t>  - Apply most restrictive filters first</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Avoid functions in WHERE clause on indexed columns</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Use LIMIT to test queries</a:t>
            </a:r>
            <a:endParaRPr lang="en-US" sz="1100" dirty="0"/>
          </a:p>
          <a:p>
            <a:pPr marL="0" indent="0">
              <a:buNone/>
            </a:pPr>
            <a:endParaRPr lang="en-US" sz="1100" dirty="0"/>
          </a:p>
          <a:p>
            <a:pPr marL="342900" indent="-342900">
              <a:buSzPct val="100000"/>
              <a:buChar char="•"/>
            </a:pPr>
            <a:r>
              <a:rPr lang="en-US" sz="1100" dirty="0">
                <a:solidFill>
                  <a:srgbClr val="2C3E50"/>
                </a:solidFill>
                <a:latin typeface="Arial" pitchFamily="34" charset="0"/>
                <a:ea typeface="Arial" pitchFamily="34" charset="-122"/>
                <a:cs typeface="Arial" pitchFamily="34" charset="-120"/>
              </a:rPr>
              <a:t>Use JOIN instead of subqueries when possible</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122</TotalTime>
  <Words>13106</Words>
  <Application>Microsoft Office PowerPoint</Application>
  <PresentationFormat>On-screen Show (16:9)</PresentationFormat>
  <Paragraphs>2762</Paragraphs>
  <Slides>16</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Arial Black</vt:lpstr>
      <vt:lpstr>Consolas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Individual project</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SQL Fundamentals</dc:title>
  <dc:subject>PptxGenJS Presentation</dc:subject>
  <dc:creator>SQL Course Instructor</dc:creator>
  <cp:lastModifiedBy>John Conklin</cp:lastModifiedBy>
  <cp:revision>6</cp:revision>
  <dcterms:created xsi:type="dcterms:W3CDTF">2026-02-05T21:37:32Z</dcterms:created>
  <dcterms:modified xsi:type="dcterms:W3CDTF">2026-02-25T23:50:39Z</dcterms:modified>
</cp:coreProperties>
</file>