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13"/>
  </p:notesMasterIdLst>
  <p:sldIdLst>
    <p:sldId id="257" r:id="rId3"/>
    <p:sldId id="349" r:id="rId4"/>
    <p:sldId id="267" r:id="rId5"/>
    <p:sldId id="259" r:id="rId6"/>
    <p:sldId id="357" r:id="rId7"/>
    <p:sldId id="365" r:id="rId8"/>
    <p:sldId id="294" r:id="rId9"/>
    <p:sldId id="364" r:id="rId10"/>
    <p:sldId id="366" r:id="rId11"/>
    <p:sldId id="3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B7D"/>
    <a:srgbClr val="B0D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64" autoAdjust="0"/>
    <p:restoredTop sz="78966" autoAdjust="0"/>
  </p:normalViewPr>
  <p:slideViewPr>
    <p:cSldViewPr snapToGrid="0" snapToObjects="1">
      <p:cViewPr varScale="1">
        <p:scale>
          <a:sx n="58" d="100"/>
          <a:sy n="58" d="100"/>
        </p:scale>
        <p:origin x="72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2" d="100"/>
          <a:sy n="102" d="100"/>
        </p:scale>
        <p:origin x="400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500F8-C9D7-0145-8EDA-4BE9820FB47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1294E-3AF3-E849-AEDA-8C49D55EE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64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294E-3AF3-E849-AEDA-8C49D55EE5C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69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1294E-3AF3-E849-AEDA-8C49D55EE5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74A66-F123-4DAD-BEB9-38FABB4EA6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1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09568-42C6-4F81-98C4-61422DF629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67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1294E-3AF3-E849-AEDA-8C49D55EE5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46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74A66-F123-4DAD-BEB9-38FABB4EA6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488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57400" marR="0" lvl="4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1294E-3AF3-E849-AEDA-8C49D55EE5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14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1294E-3AF3-E849-AEDA-8C49D55EE5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21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57400" marR="0" lvl="4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1294E-3AF3-E849-AEDA-8C49D55EE5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95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1294E-3AF3-E849-AEDA-8C49D55EE5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32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epartment of revenue logo.">
            <a:extLst>
              <a:ext uri="{FF2B5EF4-FFF2-40B4-BE49-F238E27FC236}">
                <a16:creationId xmlns:a16="http://schemas.microsoft.com/office/drawing/2014/main" id="{FC823220-4715-2C4A-8136-64880F23C3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0">
            <a:noFill/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D654D-C897-C840-A868-5518CC7FE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5024-AD4B-C64C-8373-854260E55D4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9D4BC-5A9F-6B42-A47F-23BE08A7C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92E38-3109-AD4B-890C-BD827856B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4BC8-BAF9-B944-A4DF-766F7D3B429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3893EE45-748F-764F-84F2-CCD7615C7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9409" y="3545010"/>
            <a:ext cx="5943600" cy="929822"/>
          </a:xfrm>
        </p:spPr>
        <p:txBody>
          <a:bodyPr anchor="b" anchorCtr="0">
            <a:normAutofit/>
          </a:bodyPr>
          <a:lstStyle>
            <a:lvl1pPr>
              <a:defRPr sz="3600" b="0" i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BA76283-4346-2445-B87D-06001C1958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99408" y="4481866"/>
            <a:ext cx="5943600" cy="401892"/>
          </a:xfrm>
        </p:spPr>
        <p:txBody>
          <a:bodyPr anchor="b" anchorCtr="0">
            <a:noAutofit/>
          </a:bodyPr>
          <a:lstStyle>
            <a:lvl1pPr marL="0" indent="0">
              <a:buNone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US" dirty="0"/>
              <a:t>Click to edit subtitle text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1F29364-FBD7-EF46-94A5-1316BE4D1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9407" y="4890792"/>
            <a:ext cx="5943600" cy="488468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US" dirty="0"/>
              <a:t>Click to edit Presenter’s name(s), Date</a:t>
            </a:r>
          </a:p>
        </p:txBody>
      </p:sp>
    </p:spTree>
    <p:extLst>
      <p:ext uri="{BB962C8B-B14F-4D97-AF65-F5344CB8AC3E}">
        <p14:creationId xmlns:p14="http://schemas.microsoft.com/office/powerpoint/2010/main" val="42238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12702-07CE-3A40-95BB-6E5AAA40E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4CCDC-91E2-B34F-9A9D-3CBE083FA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69EEEA-D0C7-444A-B170-C578D87B9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41DC1-34DC-FF43-870C-E59DB22DE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5024-AD4B-C64C-8373-854260E55D4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BA868-8090-C34C-AABE-2543E5365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ED25ED-07B8-7E4B-8C7A-E11D481E5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4BC8-BAF9-B944-A4DF-766F7D3B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7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k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35912-49BC-D046-AC41-70202F770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0FD05-1869-D945-98EB-24438859A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A4F5C-3BB4-E04A-89BE-52DFCE160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5024-AD4B-C64C-8373-854260E55D4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6FBB4-EF10-BD47-B2FC-D2314A57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30B2F-3A59-814C-BB7E-71E209E9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4BC8-BAF9-B944-A4DF-766F7D3B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63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10CCC-64D5-0E4A-8400-E3CBF2E87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3AE307-3C22-A842-8AFE-803A390F04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3D6417-EA93-AE42-887C-A4970DC78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6A62A-3589-D64A-8315-DFACEDCC8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5024-AD4B-C64C-8373-854260E55D4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81DC7-AD5F-7243-AACB-368298AF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EC72FA-565B-A445-8C65-7980C0EDF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4BC8-BAF9-B944-A4DF-766F7D3B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42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BC680-4F42-564C-A994-726359126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E9D08-43BE-D842-8749-24C0ADF57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8727B-53FE-C146-8094-12544AAE8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5024-AD4B-C64C-8373-854260E55D4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DEF95-D862-3F4E-98AA-96B09079D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7B42B-1913-B340-8060-F475E896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4BC8-BAF9-B944-A4DF-766F7D3B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18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7D5872-C1D4-FE4E-921A-1E614FFA92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F89743-8E61-1B44-9175-1EF1708B7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EBC82-A1A7-894D-8DB1-6643989D6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5024-AD4B-C64C-8373-854260E55D4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A7BF3-38F4-A148-AAB6-83D276221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0F49E-8763-A445-8695-3A0420A9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4BC8-BAF9-B944-A4DF-766F7D3B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11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AC43-C3CC-49DD-8055-235393716995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0826-15C5-4ADD-8804-D20DF692BB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21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AC43-C3CC-49DD-8055-235393716995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0826-15C5-4ADD-8804-D20DF692BB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119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AC43-C3CC-49DD-8055-235393716995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0826-15C5-4ADD-8804-D20DF692BB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64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AC43-C3CC-49DD-8055-235393716995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0826-15C5-4ADD-8804-D20DF692BB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584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AC43-C3CC-49DD-8055-235393716995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0826-15C5-4ADD-8804-D20DF692BB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189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35912-49BC-D046-AC41-70202F770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0FD05-1869-D945-98EB-24438859A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26287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A4F5C-3BB4-E04A-89BE-52DFCE160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5024-AD4B-C64C-8373-854260E55D4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6FBB4-EF10-BD47-B2FC-D2314A57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30B2F-3A59-814C-BB7E-71E209E9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4BC8-BAF9-B944-A4DF-766F7D3B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AC43-C3CC-49DD-8055-235393716995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0826-15C5-4ADD-8804-D20DF692BB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133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AC43-C3CC-49DD-8055-235393716995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0826-15C5-4ADD-8804-D20DF692BB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88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AC43-C3CC-49DD-8055-235393716995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0826-15C5-4ADD-8804-D20DF692BB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315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AC43-C3CC-49DD-8055-235393716995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0826-15C5-4ADD-8804-D20DF692BB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695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AC43-C3CC-49DD-8055-235393716995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0826-15C5-4ADD-8804-D20DF692BB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013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AC43-C3CC-49DD-8055-235393716995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0826-15C5-4ADD-8804-D20DF692BB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78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epartment of revenue logo.">
            <a:extLst>
              <a:ext uri="{FF2B5EF4-FFF2-40B4-BE49-F238E27FC236}">
                <a16:creationId xmlns:a16="http://schemas.microsoft.com/office/drawing/2014/main" id="{FC823220-4715-2C4A-8136-64880F23C3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0">
            <a:noFill/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D654D-C897-C840-A868-5518CC7FE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5024-AD4B-C64C-8373-854260E55D43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9D4BC-5A9F-6B42-A47F-23BE08A7C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92E38-3109-AD4B-890C-BD827856B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4BC8-BAF9-B944-A4DF-766F7D3B42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3893EE45-748F-764F-84F2-CCD7615C7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9409" y="3545010"/>
            <a:ext cx="5943600" cy="929822"/>
          </a:xfrm>
        </p:spPr>
        <p:txBody>
          <a:bodyPr anchor="b" anchorCtr="0">
            <a:normAutofit/>
          </a:bodyPr>
          <a:lstStyle>
            <a:lvl1pPr>
              <a:defRPr sz="3600" b="0" i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BA76283-4346-2445-B87D-06001C1958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99408" y="4481866"/>
            <a:ext cx="5943600" cy="401892"/>
          </a:xfrm>
        </p:spPr>
        <p:txBody>
          <a:bodyPr anchor="b" anchorCtr="0">
            <a:noAutofit/>
          </a:bodyPr>
          <a:lstStyle>
            <a:lvl1pPr marL="0" indent="0">
              <a:buNone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US" dirty="0"/>
              <a:t>Click to edit subtitle text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1F29364-FBD7-EF46-94A5-1316BE4D1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9407" y="4890792"/>
            <a:ext cx="5943600" cy="488468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US" dirty="0"/>
              <a:t>Click to edit Presenter’s name(s), Date</a:t>
            </a:r>
          </a:p>
        </p:txBody>
      </p:sp>
    </p:spTree>
    <p:extLst>
      <p:ext uri="{BB962C8B-B14F-4D97-AF65-F5344CB8AC3E}">
        <p14:creationId xmlns:p14="http://schemas.microsoft.com/office/powerpoint/2010/main" val="176350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35912-49BC-D046-AC41-70202F770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0FD05-1869-D945-98EB-24438859A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26287" cy="4351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A4F5C-3BB4-E04A-89BE-52DFCE160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5024-AD4B-C64C-8373-854260E55D4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6FBB4-EF10-BD47-B2FC-D2314A57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30B2F-3A59-814C-BB7E-71E209E9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4BC8-BAF9-B944-A4DF-766F7D3B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3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48D2D-899C-0B4F-A634-0E834416E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545FE-3058-AE43-9E72-C3AC4A489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FB660-C6DC-0B4C-873E-56EC85D27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5024-AD4B-C64C-8373-854260E55D4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EDC53-A89D-504E-9F8E-B2F6F82AE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B9E1C-843B-5C43-B93B-52E2DD4B4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4BC8-BAF9-B944-A4DF-766F7D3B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0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5D0AB-6171-A946-BABB-145717138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BD61E2-FC38-EB43-B144-A70DBF148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5024-AD4B-C64C-8373-854260E55D4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83C270-48F7-0A45-8A24-520F04722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C5817-2754-0647-AD0A-4FBFEFF0D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4BC8-BAF9-B944-A4DF-766F7D3B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6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AB01C-C633-4F4D-94FF-F6FB189C2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1D79E-0530-4849-83EA-6A7C4D8379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198156-9BA7-DE4D-B3E1-FE5467071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333B9-4A2F-904C-A2A2-932C4E142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5024-AD4B-C64C-8373-854260E55D4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A17B9-DC8C-D342-8102-A2F804156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69FC3-AD4D-534F-8886-E8B4DC189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4BC8-BAF9-B944-A4DF-766F7D3B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3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1D6B3-0A79-EF44-B13C-1BA2AD7CF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40C06-2899-0242-ABBA-54B425B74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D207FE-B772-C843-8B7D-3DEC5FAA2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3A0220-C2F5-024F-B522-A19738F9B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BC15A5-A015-6040-B414-F000C97333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D5FE52-68B3-AB47-BAD3-B632FB38B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5024-AD4B-C64C-8373-854260E55D4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3842D1-F1FB-2D4F-BC20-E0960E0E7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DAB5AC-8383-D449-8C6C-8C12F80C6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4BC8-BAF9-B944-A4DF-766F7D3B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6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EEE2E-59B7-B744-8241-5EAA9B25B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50A07F-8B6B-C64E-904F-034A53AF7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5024-AD4B-C64C-8373-854260E55D4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1DA435-94EF-0F4A-A331-30E342BDE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31C37-88EC-3240-BA65-CD2B937B0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4BC8-BAF9-B944-A4DF-766F7D3B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1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937975-090B-674D-BD40-DC2D26337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5024-AD4B-C64C-8373-854260E55D4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850033-AC4F-F443-9C1F-09D16A42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2073D-4F2F-0941-AB50-082BE7196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4BC8-BAF9-B944-A4DF-766F7D3B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2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2E81153-2822-6441-A541-6D72F234DAE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16383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D5CFB5-AEF6-2141-B596-F9DB7EE9D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2A1C1-C231-4140-8113-01B923CB7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1AC5E-16F5-0E41-9B93-D471044B1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85024-AD4B-C64C-8373-854260E55D4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AF865-C908-824C-828C-2ED8262B90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6EA40-C80C-C046-AC96-9DEB5E92C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84BC8-BAF9-B944-A4DF-766F7D3B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7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2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61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6AC43-C3CC-49DD-8055-235393716995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80826-15C5-4ADD-8804-D20DF692BB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56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mintas@dor.wa.g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erlag@dor.wa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hyperlink" Target="mailto:DORWFTC@dor.wa.gov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orkingfamiliescredit.wa.gov/invite-us-speak" TargetMode="External"/><Relationship Id="rId5" Type="http://schemas.openxmlformats.org/officeDocument/2006/relationships/hyperlink" Target="WorkingFamiliesCredit.wa.gov" TargetMode="External"/><Relationship Id="rId4" Type="http://schemas.openxmlformats.org/officeDocument/2006/relationships/hyperlink" Target="mailto:DORWorkingFamiliesOutreach@dor.w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carrying a person on his back&#10;&#10;Description automatically generated with medium confidence">
            <a:extLst>
              <a:ext uri="{FF2B5EF4-FFF2-40B4-BE49-F238E27FC236}">
                <a16:creationId xmlns:a16="http://schemas.microsoft.com/office/drawing/2014/main" id="{02B6E861-37F0-4640-BA89-1241306042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9CDD6904-58C3-4A57-B58E-BC2BFBC1BD9A}"/>
              </a:ext>
            </a:extLst>
          </p:cNvPr>
          <p:cNvSpPr txBox="1">
            <a:spLocks/>
          </p:cNvSpPr>
          <p:nvPr/>
        </p:nvSpPr>
        <p:spPr>
          <a:xfrm>
            <a:off x="458508" y="2499644"/>
            <a:ext cx="5637492" cy="1521442"/>
          </a:xfrm>
          <a:prstGeom prst="rect">
            <a:avLst/>
          </a:prstGeom>
        </p:spPr>
        <p:txBody>
          <a:bodyPr vert="horz" wrap="square" lIns="0" tIns="12700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b="1" dirty="0">
                <a:solidFill>
                  <a:srgbClr val="104B7D"/>
                </a:solidFill>
                <a:latin typeface="Arial Black" panose="020B0A04020102020204" pitchFamily="34" charset="0"/>
                <a:cs typeface="Calibri" pitchFamily="34" charset="0"/>
              </a:rPr>
              <a:t>WASHINGTON STATE </a:t>
            </a:r>
            <a:br>
              <a:rPr lang="en-US" b="1" dirty="0">
                <a:solidFill>
                  <a:srgbClr val="104B7D"/>
                </a:solidFill>
                <a:latin typeface="Arial Black" panose="020B0A04020102020204" pitchFamily="34" charset="0"/>
                <a:cs typeface="Calibri" pitchFamily="34" charset="0"/>
              </a:rPr>
            </a:br>
            <a:r>
              <a:rPr lang="en-US" b="1" dirty="0">
                <a:solidFill>
                  <a:srgbClr val="104B7D"/>
                </a:solidFill>
                <a:latin typeface="Arial Black" panose="020B0A04020102020204" pitchFamily="34" charset="0"/>
                <a:cs typeface="Calibri" pitchFamily="34" charset="0"/>
              </a:rPr>
              <a:t>Working Families </a:t>
            </a:r>
          </a:p>
          <a:p>
            <a:pPr marL="12700">
              <a:spcBef>
                <a:spcPts val="100"/>
              </a:spcBef>
            </a:pPr>
            <a:r>
              <a:rPr lang="en-US" b="1" dirty="0">
                <a:solidFill>
                  <a:srgbClr val="104B7D"/>
                </a:solidFill>
                <a:latin typeface="Arial Black" panose="020B0A04020102020204" pitchFamily="34" charset="0"/>
                <a:cs typeface="Calibri" pitchFamily="34" charset="0"/>
              </a:rPr>
              <a:t>Tax Credit </a:t>
            </a:r>
            <a:endParaRPr lang="en-US" spc="-60" dirty="0">
              <a:solidFill>
                <a:srgbClr val="104B7D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341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DE8159C-25EF-458A-AB3E-9CF5E925B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104B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7FF940-0B95-41BD-908B-30FE2AED0E9C}"/>
              </a:ext>
            </a:extLst>
          </p:cNvPr>
          <p:cNvSpPr txBox="1">
            <a:spLocks/>
          </p:cNvSpPr>
          <p:nvPr/>
        </p:nvSpPr>
        <p:spPr>
          <a:xfrm>
            <a:off x="838200" y="2055924"/>
            <a:ext cx="9783726" cy="4802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104B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Aminta Spencer</a:t>
            </a:r>
          </a:p>
          <a:p>
            <a:pPr marL="0" indent="0">
              <a:buNone/>
            </a:pPr>
            <a:r>
              <a:rPr lang="en-US" dirty="0">
                <a:solidFill>
                  <a:srgbClr val="104B7D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amintas@dor.wa.gov</a:t>
            </a:r>
            <a:r>
              <a:rPr lang="en-US" dirty="0">
                <a:solidFill>
                  <a:srgbClr val="104B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360-628-3049</a:t>
            </a:r>
            <a:br>
              <a:rPr lang="en-US" dirty="0">
                <a:solidFill>
                  <a:srgbClr val="104B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104B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Perla Gamboa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perlag@dor.wa.gov</a:t>
            </a:r>
            <a:r>
              <a:rPr lang="en-US" dirty="0"/>
              <a:t> | 360-763-7130</a:t>
            </a:r>
          </a:p>
        </p:txBody>
      </p:sp>
    </p:spTree>
    <p:extLst>
      <p:ext uri="{BB962C8B-B14F-4D97-AF65-F5344CB8AC3E}">
        <p14:creationId xmlns:p14="http://schemas.microsoft.com/office/powerpoint/2010/main" val="1786835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the program</a:t>
            </a:r>
            <a:br>
              <a:rPr lang="en-US" b="1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credit?</a:t>
            </a:r>
            <a:endParaRPr lang="en-US" dirty="0">
              <a:solidFill>
                <a:srgbClr val="174A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A51D43-AFCB-4499-873A-4C1DBA017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6239"/>
            <a:ext cx="10515600" cy="3981410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rgbClr val="104B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tax credit for </a:t>
            </a:r>
            <a:r>
              <a:rPr lang="en-US" sz="2800" b="1" dirty="0">
                <a:solidFill>
                  <a:srgbClr val="104B7D"/>
                </a:solidFill>
                <a:latin typeface="+mj-lt"/>
              </a:rPr>
              <a:t>low-to-moderate income </a:t>
            </a:r>
            <a:r>
              <a:rPr lang="en-US" sz="2800" b="0" dirty="0">
                <a:solidFill>
                  <a:srgbClr val="104B7D"/>
                </a:solidFill>
              </a:rPr>
              <a:t>individuals and families </a:t>
            </a:r>
            <a:r>
              <a:rPr lang="en-US" sz="2600" dirty="0">
                <a:solidFill>
                  <a:srgbClr val="104B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enacted by EHB 1297.</a:t>
            </a:r>
            <a:endParaRPr lang="en-US" sz="2400" dirty="0">
              <a:solidFill>
                <a:srgbClr val="104B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dirty="0">
              <a:solidFill>
                <a:srgbClr val="104B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solidFill>
                  <a:srgbClr val="104B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Payments are based on income level and the number of qualifying children. </a:t>
            </a:r>
          </a:p>
          <a:p>
            <a:endParaRPr lang="en-US" sz="2600" dirty="0">
              <a:solidFill>
                <a:srgbClr val="104B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solidFill>
                  <a:srgbClr val="104B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 open on February 1, 2023. </a:t>
            </a:r>
            <a:r>
              <a:rPr lang="en-US" sz="2600" dirty="0">
                <a:latin typeface="+mj-lt"/>
              </a:rPr>
              <a:t/>
            </a:r>
            <a:br>
              <a:rPr lang="en-US" sz="2600" dirty="0">
                <a:latin typeface="+mj-lt"/>
              </a:rPr>
            </a:br>
            <a:endParaRPr 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4077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DE06BD15-4F4B-441E-9002-A8581FA092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0" r="43959" b="-1"/>
          <a:stretch/>
        </p:blipFill>
        <p:spPr>
          <a:xfrm>
            <a:off x="0" y="10"/>
            <a:ext cx="4657344" cy="6857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94A50-71A0-43D4-AC11-D5925E427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CA64-66B6-4A9D-B724-5BD88019345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FBEEAB-3A0F-4633-9FA2-82D6571357D4}"/>
              </a:ext>
            </a:extLst>
          </p:cNvPr>
          <p:cNvSpPr txBox="1">
            <a:spLocks/>
          </p:cNvSpPr>
          <p:nvPr/>
        </p:nvSpPr>
        <p:spPr>
          <a:xfrm>
            <a:off x="5231219" y="517525"/>
            <a:ext cx="62749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the program</a:t>
            </a:r>
            <a:br>
              <a:rPr lang="en-US" b="1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qualifies?</a:t>
            </a:r>
            <a:endParaRPr lang="en-US" dirty="0">
              <a:solidFill>
                <a:srgbClr val="174A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C808E3A-98B6-4275-AAD3-C603D4006998}"/>
              </a:ext>
            </a:extLst>
          </p:cNvPr>
          <p:cNvSpPr txBox="1">
            <a:spLocks/>
          </p:cNvSpPr>
          <p:nvPr/>
        </p:nvSpPr>
        <p:spPr>
          <a:xfrm>
            <a:off x="4898994" y="2041451"/>
            <a:ext cx="6939430" cy="38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2800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Applicants must have:</a:t>
            </a:r>
            <a:br>
              <a:rPr lang="en-US" sz="2800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rgbClr val="174A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Filed a federal income tax return as an individual or joint filer.</a:t>
            </a:r>
            <a:br>
              <a:rPr lang="en-US" sz="2800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rgbClr val="174A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valid Social Security Number (SSN) or Individual Taxpayer Identification Number (ITIN).</a:t>
            </a:r>
            <a:br>
              <a:rPr lang="en-US" sz="2800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rgbClr val="174A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Qualified for the federal Earned Income Tax Credit.</a:t>
            </a:r>
            <a:br>
              <a:rPr lang="en-US" sz="2800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rgbClr val="174A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Lived in Washington State for more than 183 days of the year.</a:t>
            </a:r>
          </a:p>
          <a:p>
            <a:pPr lvl="1"/>
            <a:endParaRPr lang="en-US" sz="2800" dirty="0">
              <a:solidFill>
                <a:srgbClr val="174A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at least 25 years old and less than 65.</a:t>
            </a:r>
            <a:endParaRPr lang="en-US" sz="2000" dirty="0">
              <a:solidFill>
                <a:srgbClr val="174A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57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0E827-28AB-461F-A585-376B2F001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020" y="365125"/>
            <a:ext cx="6811779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the program</a:t>
            </a:r>
            <a:br>
              <a:rPr lang="en-US" b="1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qualifies?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C9A80A-A587-4B77-A497-4505E5DEE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5" r="27335"/>
          <a:stretch/>
        </p:blipFill>
        <p:spPr>
          <a:xfrm>
            <a:off x="0" y="0"/>
            <a:ext cx="4133102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9C18CCE-D9EE-4127-B5CA-B44420CE23FB}"/>
              </a:ext>
            </a:extLst>
          </p:cNvPr>
          <p:cNvSpPr/>
          <p:nvPr/>
        </p:nvSpPr>
        <p:spPr>
          <a:xfrm>
            <a:off x="11873023" y="0"/>
            <a:ext cx="318977" cy="6858000"/>
          </a:xfrm>
          <a:prstGeom prst="rect">
            <a:avLst/>
          </a:prstGeom>
          <a:solidFill>
            <a:srgbClr val="1D8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027E905-1B75-05AE-4B0A-EECB083A7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869788"/>
              </p:ext>
            </p:extLst>
          </p:nvPr>
        </p:nvGraphicFramePr>
        <p:xfrm>
          <a:off x="5359465" y="1839433"/>
          <a:ext cx="5687764" cy="3991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941">
                  <a:extLst>
                    <a:ext uri="{9D8B030D-6E8A-4147-A177-3AD203B41FA5}">
                      <a16:colId xmlns:a16="http://schemas.microsoft.com/office/drawing/2014/main" val="2924692932"/>
                    </a:ext>
                  </a:extLst>
                </a:gridCol>
                <a:gridCol w="1421941">
                  <a:extLst>
                    <a:ext uri="{9D8B030D-6E8A-4147-A177-3AD203B41FA5}">
                      <a16:colId xmlns:a16="http://schemas.microsoft.com/office/drawing/2014/main" val="1177052909"/>
                    </a:ext>
                  </a:extLst>
                </a:gridCol>
                <a:gridCol w="1421941">
                  <a:extLst>
                    <a:ext uri="{9D8B030D-6E8A-4147-A177-3AD203B41FA5}">
                      <a16:colId xmlns:a16="http://schemas.microsoft.com/office/drawing/2014/main" val="2455789639"/>
                    </a:ext>
                  </a:extLst>
                </a:gridCol>
                <a:gridCol w="1421941">
                  <a:extLst>
                    <a:ext uri="{9D8B030D-6E8A-4147-A177-3AD203B41FA5}">
                      <a16:colId xmlns:a16="http://schemas.microsoft.com/office/drawing/2014/main" val="623994321"/>
                    </a:ext>
                  </a:extLst>
                </a:gridCol>
              </a:tblGrid>
              <a:tr h="762853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Number of qualifying children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rgbClr val="F8F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48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Applicant must make less than the following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8F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8F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4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Maximum credit amount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8F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4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624905"/>
                  </a:ext>
                </a:extLst>
              </a:tr>
              <a:tr h="51306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Single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8F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8F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4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Married </a:t>
                      </a:r>
                      <a:br>
                        <a:rPr lang="en-US" sz="14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n-US" sz="1400" b="0" i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(filing jointly)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8F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8F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48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816515"/>
                  </a:ext>
                </a:extLst>
              </a:tr>
              <a:tr h="4987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5B667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7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5B667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$16,480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7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5B667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$22,610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7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5B667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$300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576455"/>
                  </a:ext>
                </a:extLst>
              </a:tr>
              <a:tr h="4987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5B667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7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5B667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$43,492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7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5B667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$49,622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7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5B667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$600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678779"/>
                  </a:ext>
                </a:extLst>
              </a:tr>
              <a:tr h="4987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5B667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7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5B667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$49,399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7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5B667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$55,529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7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5B667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$900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577374"/>
                  </a:ext>
                </a:extLst>
              </a:tr>
              <a:tr h="4994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5B667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br>
                        <a:rPr lang="en-US" sz="1400" dirty="0">
                          <a:solidFill>
                            <a:srgbClr val="5B667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n-US" sz="1400" dirty="0">
                          <a:solidFill>
                            <a:srgbClr val="5B667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or more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7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5B667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$53,057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7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5B667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$59,187</a:t>
                      </a:r>
                      <a:endParaRPr lang="en-US" sz="1400" dirty="0">
                        <a:solidFill>
                          <a:srgbClr val="5B667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7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5B667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$1,200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B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403653"/>
                  </a:ext>
                </a:extLst>
              </a:tr>
              <a:tr h="695661">
                <a:tc gridSpan="4"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5B667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/>
                      <a:endParaRPr lang="en-US" sz="1400" i="1" dirty="0">
                        <a:solidFill>
                          <a:srgbClr val="5B667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F8F7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439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32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078" y="365125"/>
            <a:ext cx="6267386" cy="1325563"/>
          </a:xfrm>
        </p:spPr>
        <p:txBody>
          <a:bodyPr/>
          <a:lstStyle/>
          <a:p>
            <a:r>
              <a:rPr lang="en-US" sz="3600" b="1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 open in 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957" y="1988457"/>
            <a:ext cx="6607629" cy="42935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options:</a:t>
            </a:r>
            <a:br>
              <a:rPr lang="en-US" sz="2400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rgbClr val="174A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at WorkingFamilesCredit.wa.gov </a:t>
            </a:r>
            <a:br>
              <a:rPr lang="en-US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174A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 Applications will be available at: </a:t>
            </a:r>
          </a:p>
          <a:p>
            <a:pPr lvl="2"/>
            <a:r>
              <a:rPr lang="en-US" sz="2400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WorkingFamiliesCredit.wa.gov</a:t>
            </a:r>
          </a:p>
          <a:p>
            <a:pPr lvl="2"/>
            <a:r>
              <a:rPr lang="en-US" sz="2400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DOR field office. </a:t>
            </a:r>
          </a:p>
          <a:p>
            <a:pPr marL="457200" lvl="1" indent="0">
              <a:buNone/>
            </a:pPr>
            <a:endParaRPr lang="en-US" dirty="0">
              <a:solidFill>
                <a:srgbClr val="174A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external tax preparation software and providers.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5E1C8BF6-38AA-46C7-92BA-E569365B2E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2" t="1373" r="427" b="6271"/>
          <a:stretch/>
        </p:blipFill>
        <p:spPr>
          <a:xfrm flipH="1">
            <a:off x="7634177" y="10"/>
            <a:ext cx="4557823" cy="6857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6522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grass, tree, person&#10;&#10;Description automatically generated">
            <a:extLst>
              <a:ext uri="{FF2B5EF4-FFF2-40B4-BE49-F238E27FC236}">
                <a16:creationId xmlns:a16="http://schemas.microsoft.com/office/drawing/2014/main" id="{7C5CB73C-713F-4E63-83CA-F9FAE9B700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161" t="-4603"/>
          <a:stretch/>
        </p:blipFill>
        <p:spPr>
          <a:xfrm>
            <a:off x="-180753" y="-316992"/>
            <a:ext cx="5634278" cy="71735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926C163-D7DE-4D72-92FD-78C7CAF3E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052" y="147175"/>
            <a:ext cx="6347636" cy="166036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104B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Outreach &amp; communication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/>
              <a:t>	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77A6DF-46F8-4089-96E8-7F36534AA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217211"/>
            <a:ext cx="5557653" cy="5237018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104B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WorkingFamiliesCredit.wa.gov</a:t>
            </a:r>
          </a:p>
          <a:p>
            <a:pPr lvl="1"/>
            <a:r>
              <a:rPr lang="en-US" sz="1800" dirty="0">
                <a:solidFill>
                  <a:srgbClr val="104B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Eligibility checker</a:t>
            </a:r>
          </a:p>
          <a:p>
            <a:pPr lvl="1"/>
            <a:r>
              <a:rPr lang="en-US" sz="1800" dirty="0">
                <a:solidFill>
                  <a:srgbClr val="104B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toolkit and training materials</a:t>
            </a:r>
          </a:p>
          <a:p>
            <a:pPr lvl="1"/>
            <a:r>
              <a:rPr lang="en-US" sz="1800" dirty="0">
                <a:solidFill>
                  <a:srgbClr val="104B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for updates and notifications</a:t>
            </a:r>
          </a:p>
          <a:p>
            <a:pPr lvl="1"/>
            <a:r>
              <a:rPr lang="en-US" sz="1800" dirty="0">
                <a:solidFill>
                  <a:srgbClr val="104B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a speaker</a:t>
            </a:r>
          </a:p>
          <a:p>
            <a:pPr marL="457200" lvl="1" indent="0">
              <a:buNone/>
            </a:pPr>
            <a:endParaRPr lang="en-US" sz="1800" dirty="0">
              <a:solidFill>
                <a:srgbClr val="104B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solidFill>
                  <a:srgbClr val="104B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&amp; media campaign</a:t>
            </a:r>
          </a:p>
          <a:p>
            <a:pPr marL="0" indent="0">
              <a:buNone/>
            </a:pPr>
            <a:endParaRPr lang="en-US" sz="1800" b="1" dirty="0">
              <a:solidFill>
                <a:srgbClr val="104B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solidFill>
                  <a:srgbClr val="104B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Partnering with community-based organizations</a:t>
            </a:r>
          </a:p>
          <a:p>
            <a:pPr marL="0" indent="0">
              <a:buNone/>
            </a:pPr>
            <a:endParaRPr lang="en-US" sz="1800" b="1" dirty="0">
              <a:solidFill>
                <a:srgbClr val="104B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solidFill>
                  <a:srgbClr val="104B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Outreach Advisory Committee</a:t>
            </a:r>
          </a:p>
          <a:p>
            <a:endParaRPr lang="en-US" sz="1800" b="1" dirty="0">
              <a:solidFill>
                <a:srgbClr val="104B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solidFill>
                  <a:srgbClr val="104B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outreach grants</a:t>
            </a:r>
          </a:p>
          <a:p>
            <a:pPr marL="0" indent="0">
              <a:buNone/>
            </a:pPr>
            <a:endParaRPr lang="en-US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9943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D03FC8-9C21-3D15-B7E3-017305AB87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27581" y="406534"/>
            <a:ext cx="7928990" cy="61269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A3CD74-4B5E-3169-09D0-05B7987A7FA4}"/>
              </a:ext>
            </a:extLst>
          </p:cNvPr>
          <p:cNvSpPr/>
          <p:nvPr/>
        </p:nvSpPr>
        <p:spPr>
          <a:xfrm>
            <a:off x="0" y="0"/>
            <a:ext cx="3404308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+mj-lt"/>
              </a:rPr>
              <a:t>Outreach </a:t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Team</a:t>
            </a:r>
          </a:p>
          <a:p>
            <a:pPr algn="ctr"/>
            <a:endParaRPr lang="en-US" dirty="0">
              <a:latin typeface="+mj-lt"/>
            </a:endParaRPr>
          </a:p>
          <a:p>
            <a:pPr algn="ctr"/>
            <a:r>
              <a:rPr lang="en-US" sz="2400" dirty="0">
                <a:latin typeface="+mj-lt"/>
              </a:rPr>
              <a:t>Perla Gamboa</a:t>
            </a:r>
          </a:p>
          <a:p>
            <a:pPr algn="ctr"/>
            <a:r>
              <a:rPr lang="en-US" sz="1600" dirty="0">
                <a:latin typeface="+mj-lt"/>
              </a:rPr>
              <a:t>Outreach &amp; Community Partnerships Manager</a:t>
            </a:r>
          </a:p>
          <a:p>
            <a:pPr algn="ctr"/>
            <a:r>
              <a:rPr lang="en-US" sz="1600" dirty="0">
                <a:latin typeface="+mj-lt"/>
              </a:rPr>
              <a:t>PerlaG@dor.wa.gov</a:t>
            </a:r>
          </a:p>
        </p:txBody>
      </p:sp>
    </p:spTree>
    <p:extLst>
      <p:ext uri="{BB962C8B-B14F-4D97-AF65-F5344CB8AC3E}">
        <p14:creationId xmlns:p14="http://schemas.microsoft.com/office/powerpoint/2010/main" val="3332152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involved</a:t>
            </a:r>
            <a:br>
              <a:rPr lang="en-US" b="1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174A7C"/>
                </a:solidFill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2090057"/>
            <a:ext cx="10313691" cy="390195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174A7C"/>
                </a:solidFill>
              </a:rPr>
              <a:t>Help promote WFTC and drive awareness</a:t>
            </a:r>
          </a:p>
          <a:p>
            <a:pPr lvl="1"/>
            <a:r>
              <a:rPr lang="en-US" sz="2800" dirty="0">
                <a:solidFill>
                  <a:srgbClr val="174A7C"/>
                </a:solidFill>
              </a:rPr>
              <a:t>DOR would love to partner with you on WFTC outreach!</a:t>
            </a:r>
          </a:p>
          <a:p>
            <a:pPr lvl="1"/>
            <a:r>
              <a:rPr lang="en-US" sz="2800" dirty="0">
                <a:solidFill>
                  <a:srgbClr val="174A7C"/>
                </a:solidFill>
              </a:rPr>
              <a:t>We can provide speaking engagements &amp; attend events</a:t>
            </a:r>
          </a:p>
          <a:p>
            <a:pPr lvl="1"/>
            <a:r>
              <a:rPr lang="en-US" sz="2800" dirty="0">
                <a:solidFill>
                  <a:srgbClr val="174A7C"/>
                </a:solidFill>
              </a:rPr>
              <a:t>Training materials and resources will be available</a:t>
            </a:r>
          </a:p>
          <a:p>
            <a:endParaRPr lang="en-US" dirty="0">
              <a:solidFill>
                <a:srgbClr val="174A7C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174A7C"/>
                </a:solidFill>
              </a:rPr>
              <a:t> </a:t>
            </a:r>
          </a:p>
          <a:p>
            <a:pPr marL="0" indent="0">
              <a:buNone/>
            </a:pPr>
            <a:endParaRPr lang="en-US" dirty="0">
              <a:solidFill>
                <a:srgbClr val="174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20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D49C901-9FE7-4CC8-AF8A-20108DAD356F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&amp; more information</a:t>
            </a:r>
            <a:br>
              <a:rPr lang="en-US" b="1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174A7C"/>
                </a:solidFill>
              </a:rPr>
              <a:t>	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8E03B7-753D-47AD-B4E0-0989EB56D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543"/>
            <a:ext cx="10593091" cy="4424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74A7C"/>
                </a:solidFill>
              </a:rPr>
              <a:t>Email any follow-up questions to </a:t>
            </a:r>
            <a:r>
              <a:rPr lang="en-US" dirty="0">
                <a:solidFill>
                  <a:srgbClr val="174A7C"/>
                </a:solidFill>
                <a:hlinkClick r:id="rId3"/>
              </a:rPr>
              <a:t>DORWFTC@dor.wa.gov</a:t>
            </a:r>
            <a:r>
              <a:rPr lang="en-US" dirty="0">
                <a:solidFill>
                  <a:srgbClr val="174A7C"/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rgbClr val="174A7C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174A7C"/>
                </a:solidFill>
              </a:rPr>
              <a:t>Outreach team: </a:t>
            </a:r>
            <a:r>
              <a:rPr lang="en-US" dirty="0">
                <a:solidFill>
                  <a:srgbClr val="174A7C"/>
                </a:solidFill>
                <a:hlinkClick r:id="rId4"/>
              </a:rPr>
              <a:t>DORWorkingFamiliesOutreach@dor.wa.gov</a:t>
            </a:r>
            <a:r>
              <a:rPr lang="en-US" dirty="0">
                <a:solidFill>
                  <a:srgbClr val="174A7C"/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rgbClr val="174A7C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174A7C"/>
                </a:solidFill>
              </a:rPr>
              <a:t>Bilingual Website: </a:t>
            </a:r>
            <a:r>
              <a:rPr lang="en-US" dirty="0">
                <a:solidFill>
                  <a:srgbClr val="174A7C"/>
                </a:solidFill>
                <a:hlinkClick r:id="rId5" action="ppaction://hlinkfile"/>
              </a:rPr>
              <a:t>WorkingFamiliesCredit.wa.gov</a:t>
            </a:r>
            <a:endParaRPr lang="en-US" dirty="0">
              <a:solidFill>
                <a:srgbClr val="174A7C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174A7C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174A7C"/>
                </a:solidFill>
              </a:rPr>
              <a:t>Request a speaker: </a:t>
            </a:r>
            <a:r>
              <a:rPr lang="en-US" dirty="0">
                <a:solidFill>
                  <a:srgbClr val="174A7C"/>
                </a:solidFill>
                <a:hlinkClick r:id="rId6"/>
              </a:rPr>
              <a:t>WorkingFamiliesCredit.wa.gov/invite-us-speak</a:t>
            </a:r>
            <a:endParaRPr lang="en-US" dirty="0">
              <a:solidFill>
                <a:srgbClr val="174A7C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174A7C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174A7C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174A7C"/>
              </a:solidFill>
            </a:endParaRPr>
          </a:p>
        </p:txBody>
      </p:sp>
      <p:pic>
        <p:nvPicPr>
          <p:cNvPr id="6" name="Graphic 5" descr="Questions">
            <a:extLst>
              <a:ext uri="{FF2B5EF4-FFF2-40B4-BE49-F238E27FC236}">
                <a16:creationId xmlns:a16="http://schemas.microsoft.com/office/drawing/2014/main" id="{9B00EDD8-8751-4178-9324-DA6188E0E6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509658" y="4360928"/>
            <a:ext cx="2497072" cy="2497072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4763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9 DOR PPT Template" id="{D3F7B917-4EA6-C546-B880-1F563EBF73A1}" vid="{42331C85-D39C-7141-9C55-CBD9048AE898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1330</TotalTime>
  <Words>360</Words>
  <Application>Microsoft Office PowerPoint</Application>
  <PresentationFormat>Widescreen</PresentationFormat>
  <Paragraphs>97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Gill Sans MT</vt:lpstr>
      <vt:lpstr>Open Sans</vt:lpstr>
      <vt:lpstr>Times New Roman</vt:lpstr>
      <vt:lpstr>Office Theme</vt:lpstr>
      <vt:lpstr>1_Office Theme</vt:lpstr>
      <vt:lpstr>PowerPoint Presentation</vt:lpstr>
      <vt:lpstr>About the program What is the credit?</vt:lpstr>
      <vt:lpstr>PowerPoint Presentation</vt:lpstr>
      <vt:lpstr>About the program Who qualifies?</vt:lpstr>
      <vt:lpstr>Applications open in 2023</vt:lpstr>
      <vt:lpstr>Outreach &amp; communication  </vt:lpstr>
      <vt:lpstr>PowerPoint Presentation</vt:lpstr>
      <vt:lpstr>Get involved  </vt:lpstr>
      <vt:lpstr>PowerPoint Presentation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User;Washington State Department of Revenue</dc:creator>
  <cp:lastModifiedBy>Leif Wagner</cp:lastModifiedBy>
  <cp:revision>46</cp:revision>
  <dcterms:created xsi:type="dcterms:W3CDTF">2020-02-04T19:06:11Z</dcterms:created>
  <dcterms:modified xsi:type="dcterms:W3CDTF">2023-01-19T18:14:41Z</dcterms:modified>
</cp:coreProperties>
</file>