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8288000" cy="10287000"/>
  <p:notesSz cx="6858000" cy="9144000"/>
  <p:embeddedFontLst>
    <p:embeddedFont>
      <p:font typeface="TT Interphases Bold" charset="1" panose="02000803060000020004"/>
      <p:regular r:id="rId39"/>
    </p:embeddedFont>
    <p:embeddedFont>
      <p:font typeface="TT Interphases" charset="1" panose="02000503020000020004"/>
      <p:regular r:id="rId40"/>
    </p:embeddedFont>
    <p:embeddedFont>
      <p:font typeface="TT Interphases Italics" charset="1" panose="02000503020000090004"/>
      <p:regular r:id="rId41"/>
    </p:embeddedFont>
    <p:embeddedFont>
      <p:font typeface="TT Interphases Bold Italics" charset="1" panose="02000803000000090004"/>
      <p:regular r:id="rId42"/>
    </p:embeddedFont>
    <p:embeddedFont>
      <p:font typeface="Open Sauce" charset="1" panose="00000500000000000000"/>
      <p:regular r:id="rId43"/>
    </p:embeddedFont>
    <p:embeddedFont>
      <p:font typeface="Open Sauce Medium" charset="1" panose="0000060000000000000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7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Relationship Id="rId4" Target="https://www.biblegateway.com/passage/?search=John%2014&amp;version=NLT#fen-NLT-26636a" TargetMode="External" Type="http://schemas.openxmlformats.org/officeDocument/2006/relationships/hyperlink"/><Relationship Id="rId5" Target="https://www.biblegateway.com/passage/?search=John%2014&amp;version=NLT#fen-NLT-26636b" TargetMode="External" Type="http://schemas.openxmlformats.org/officeDocument/2006/relationships/hyperlink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Relationship Id="rId4" Target="https://www.biblegateway.com/passage/?search=Revelation%2021&amp;version=NLT#fen-NLT-31019a" TargetMode="External" Type="http://schemas.openxmlformats.org/officeDocument/2006/relationships/hyperlink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Relationship Id="rId4" Target="https://www.biblegateway.com/passage/?search=Romans%208&amp;version=NLT#fen-NLT-28114o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0.jpe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Relationship Id="rId4" Target="https://www.biblegateway.com/passage/?search=Philippians%202&amp;version=NLT#fen-NLT-29358a" TargetMode="External" Type="http://schemas.openxmlformats.org/officeDocument/2006/relationships/hyperlink"/><Relationship Id="rId5" Target="https://www.biblegateway.com/passage/?search=Philippians%202&amp;version=NLT#fen-NLT-29359b" TargetMode="External" Type="http://schemas.openxmlformats.org/officeDocument/2006/relationships/hyperlink"/><Relationship Id="rId6" Target="https://www.biblegateway.com/passage/?search=Philippians%202&amp;version=NLT#fen-NLT-29359c" TargetMode="External" Type="http://schemas.openxmlformats.org/officeDocument/2006/relationships/hyperlink"/><Relationship Id="rId7" Target="https://www.biblegateway.com/passage/?search=Philippians%202&amp;version=NLT#fen-NLT-29359d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jpeg" Type="http://schemas.openxmlformats.org/officeDocument/2006/relationships/image"/><Relationship Id="rId4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9.jpeg" Type="http://schemas.openxmlformats.org/officeDocument/2006/relationships/image"/><Relationship Id="rId4" Target="https://www.biblegateway.com/passage/?search=Isaiah%2053&amp;version=NLT#fen-NLT-18692a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3002933"/>
            <a:ext cx="9219683" cy="2453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b="true" sz="10400" spc="-520">
                <a:solidFill>
                  <a:srgbClr val="000016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The Stories We Sing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6317966" y="-4964371"/>
            <a:ext cx="9649170" cy="6684948"/>
            <a:chOff x="0" y="0"/>
            <a:chExt cx="2541345" cy="176064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41345" cy="1760645"/>
            </a:xfrm>
            <a:custGeom>
              <a:avLst/>
              <a:gdLst/>
              <a:ahLst/>
              <a:cxnLst/>
              <a:rect r="r" b="b" t="t" l="l"/>
              <a:pathLst>
                <a:path h="1760645" w="2541345">
                  <a:moveTo>
                    <a:pt x="40919" y="0"/>
                  </a:moveTo>
                  <a:lnTo>
                    <a:pt x="2500426" y="0"/>
                  </a:lnTo>
                  <a:cubicBezTo>
                    <a:pt x="2523025" y="0"/>
                    <a:pt x="2541345" y="18320"/>
                    <a:pt x="2541345" y="40919"/>
                  </a:cubicBezTo>
                  <a:lnTo>
                    <a:pt x="2541345" y="1719725"/>
                  </a:lnTo>
                  <a:cubicBezTo>
                    <a:pt x="2541345" y="1730578"/>
                    <a:pt x="2537034" y="1740986"/>
                    <a:pt x="2529360" y="1748660"/>
                  </a:cubicBezTo>
                  <a:cubicBezTo>
                    <a:pt x="2521686" y="1756333"/>
                    <a:pt x="2511278" y="1760645"/>
                    <a:pt x="2500426" y="1760645"/>
                  </a:cubicBezTo>
                  <a:lnTo>
                    <a:pt x="40919" y="1760645"/>
                  </a:lnTo>
                  <a:cubicBezTo>
                    <a:pt x="30067" y="1760645"/>
                    <a:pt x="19659" y="1756333"/>
                    <a:pt x="11985" y="1748660"/>
                  </a:cubicBezTo>
                  <a:cubicBezTo>
                    <a:pt x="4311" y="1740986"/>
                    <a:pt x="0" y="1730578"/>
                    <a:pt x="0" y="1719725"/>
                  </a:cubicBezTo>
                  <a:lnTo>
                    <a:pt x="0" y="40919"/>
                  </a:lnTo>
                  <a:cubicBezTo>
                    <a:pt x="0" y="30067"/>
                    <a:pt x="4311" y="19659"/>
                    <a:pt x="11985" y="11985"/>
                  </a:cubicBezTo>
                  <a:cubicBezTo>
                    <a:pt x="19659" y="4311"/>
                    <a:pt x="30067" y="0"/>
                    <a:pt x="40919" y="0"/>
                  </a:cubicBezTo>
                  <a:close/>
                </a:path>
              </a:pathLst>
            </a:custGeom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19050"/>
              <a:ext cx="2541345" cy="1741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581822"/>
            <a:ext cx="534407" cy="574231"/>
          </a:xfrm>
          <a:custGeom>
            <a:avLst/>
            <a:gdLst/>
            <a:ahLst/>
            <a:cxnLst/>
            <a:rect r="r" b="b" t="t" l="l"/>
            <a:pathLst>
              <a:path h="574231" w="534407">
                <a:moveTo>
                  <a:pt x="0" y="0"/>
                </a:moveTo>
                <a:lnTo>
                  <a:pt x="534407" y="0"/>
                </a:lnTo>
                <a:lnTo>
                  <a:pt x="534407" y="574231"/>
                </a:lnTo>
                <a:lnTo>
                  <a:pt x="0" y="5742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48383" y="4632536"/>
            <a:ext cx="7535525" cy="4686860"/>
          </a:xfrm>
          <a:custGeom>
            <a:avLst/>
            <a:gdLst/>
            <a:ahLst/>
            <a:cxnLst/>
            <a:rect r="r" b="b" t="t" l="l"/>
            <a:pathLst>
              <a:path h="4686860" w="7535525">
                <a:moveTo>
                  <a:pt x="0" y="0"/>
                </a:moveTo>
                <a:lnTo>
                  <a:pt x="7535525" y="0"/>
                </a:lnTo>
                <a:lnTo>
                  <a:pt x="7535525" y="4686860"/>
                </a:lnTo>
                <a:lnTo>
                  <a:pt x="0" y="46868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6634155"/>
            <a:ext cx="7812995" cy="883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20"/>
              </a:lnSpc>
            </a:pPr>
            <a:r>
              <a:rPr lang="en-US" sz="7133" spc="-214">
                <a:solidFill>
                  <a:srgbClr val="5D5D68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“Victory in Jesus”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52896" y="537880"/>
            <a:ext cx="1485166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90"/>
              </a:lnSpc>
            </a:pPr>
            <a:r>
              <a:rPr lang="en-US" sz="2100" spc="-63" b="true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Rose of Sharon Church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an old, old story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a Savior came from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gave His life on calvary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save a wretch like me 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groaning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precious blood’s atoning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Then I repented of my sins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won the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1 Peter 1:18-19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1607303"/>
            <a:ext cx="9241639" cy="72152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For you know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that God paid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 ransom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to save you from the empty life you inherited from your ancestors.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And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it was not paid with mere gold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or 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ilver, which lose the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ir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valu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e.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19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the pr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ecious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blood of Christ, th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less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spotless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Lamb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of God.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20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God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chose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him as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y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ur ra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som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long 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ef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gan,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but now in th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l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ast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day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has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een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rev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ealed for your sake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an old, old story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a Savior came from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gave His life on calvary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save a wretch like me 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groaning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precious blood’s atoning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Then I repented of my sins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won the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Acts 3:19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2682683"/>
            <a:ext cx="9241639" cy="5178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34"/>
              </a:lnSpc>
              <a:spcBef>
                <a:spcPct val="0"/>
              </a:spcBef>
            </a:pPr>
            <a:r>
              <a:rPr lang="en-US" sz="8926" i="true" spc="-267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“Now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epent of your sins and turn to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God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 so th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at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your sins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m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ay b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ip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away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 victory in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My Savior, forever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sought me and bought 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With His redeeming blood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loved me ere I knew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all my love is due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plunged me to victory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Beneath the cleansing flood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Luke 15:4-7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272850"/>
            <a:ext cx="9241639" cy="9884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4"/>
              </a:lnSpc>
              <a:spcBef>
                <a:spcPct val="0"/>
              </a:spcBef>
            </a:pPr>
            <a:r>
              <a:rPr lang="en-US" sz="4927" i="true" spc="-147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“If a man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has a hundred sheep and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one of them ge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ts lost, what will he do? Won’t he leave the ninety-nine others in the wilderness and go to search for the one that is lost until he fi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nds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it?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5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And when he has found it, he will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joyfully carry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it home on his shoulders.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6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When he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arrive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s,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he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will ca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ll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together his friends and neighbors, 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ay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g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‘Rejo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ice wi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 me b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cau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I ha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ve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fo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un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my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l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st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sh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p.’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7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ame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way, there is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m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joy in h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eaven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over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on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lost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sinn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er w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 r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epents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returns to God than over ninety-nine oth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ers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who are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righte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ous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and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hav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en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’t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str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y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ed 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awa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y</a:t>
            </a:r>
            <a:r>
              <a:rPr lang="en-US" sz="4927" i="true" spc="-14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!”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 victory in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My Savior, forever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sought me and bought 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With His redeeming blood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loved me ere I knew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all my love is due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plunged me to victory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Beneath the cleansing flood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Ephesians 1:7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1663508"/>
            <a:ext cx="9241639" cy="7217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34"/>
              </a:lnSpc>
              <a:spcBef>
                <a:spcPct val="0"/>
              </a:spcBef>
            </a:pPr>
            <a:r>
              <a:rPr lang="en-US" sz="8926" i="true" spc="-267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“He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is so rich in kindness and grace that he purchased our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freed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om with 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blood of his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Son 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and forgav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our sins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 victory in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My Savior, forever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sought me and bought 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With His redeeming blood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loved me ere I knew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all my love is due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plunged me to victory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Beneath the cleansing flood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Romans 5:8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2173096"/>
            <a:ext cx="9241639" cy="61979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34"/>
              </a:lnSpc>
              <a:spcBef>
                <a:spcPct val="0"/>
              </a:spcBef>
            </a:pPr>
            <a:r>
              <a:rPr lang="en-US" sz="8926" i="true" spc="-267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“But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God showed his great love for us by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sending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Christ 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 die for us while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we we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still sinners</a:t>
            </a:r>
            <a:r>
              <a:rPr lang="en-US" sz="8926" i="true" spc="-26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833820" y="833320"/>
            <a:ext cx="8620359" cy="8620359"/>
            <a:chOff x="0" y="0"/>
            <a:chExt cx="1335519" cy="133551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35519" cy="1335519"/>
            </a:xfrm>
            <a:custGeom>
              <a:avLst/>
              <a:gdLst/>
              <a:ahLst/>
              <a:cxnLst/>
              <a:rect r="r" b="b" t="t" l="l"/>
              <a:pathLst>
                <a:path h="1335519" w="1335519">
                  <a:moveTo>
                    <a:pt x="667760" y="0"/>
                  </a:moveTo>
                  <a:cubicBezTo>
                    <a:pt x="298966" y="0"/>
                    <a:pt x="0" y="298966"/>
                    <a:pt x="0" y="667760"/>
                  </a:cubicBezTo>
                  <a:cubicBezTo>
                    <a:pt x="0" y="1036553"/>
                    <a:pt x="298966" y="1335519"/>
                    <a:pt x="667760" y="1335519"/>
                  </a:cubicBezTo>
                  <a:cubicBezTo>
                    <a:pt x="1036553" y="1335519"/>
                    <a:pt x="1335519" y="1036553"/>
                    <a:pt x="1335519" y="667760"/>
                  </a:cubicBezTo>
                  <a:cubicBezTo>
                    <a:pt x="1335519" y="298966"/>
                    <a:pt x="1036553" y="0"/>
                    <a:pt x="667760" y="0"/>
                  </a:cubicBezTo>
                  <a:close/>
                </a:path>
              </a:pathLst>
            </a:custGeom>
            <a:blipFill>
              <a:blip r:embed="rId3"/>
              <a:stretch>
                <a:fillRect l="-24931" t="0" r="-24931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041430" y="3836425"/>
            <a:ext cx="8205140" cy="284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27"/>
              </a:lnSpc>
            </a:pPr>
            <a:r>
              <a:rPr lang="en-US" sz="8141" i="true" spc="-244">
                <a:solidFill>
                  <a:srgbClr val="5D5D68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What line from this hymn stands out to you?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 victory in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My Savior, forever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sought me and bought 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With His redeeming blood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loved me ere I knew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all my love is due Him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plunged me to victory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Beneath the cleansing flood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Romans 6:3-4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1061521"/>
            <a:ext cx="9241639" cy="8354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“Or have you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forgotten that when we were joined with Christ Jesus in baptism, we joined him in his death?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4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For we died and were buried with Christ by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baptism. And just as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Christ was raised from the dead by the glorious power of the Father,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now we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also may live new lives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1757362"/>
            <a:ext cx="9739132" cy="677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healing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cleansing power revealing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made the lame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walk again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caused the blind to see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then I cried, Dear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Come and heal my broken spirit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somehow Jesus came and brought to me the victory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Isaiah 53:5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2609334"/>
            <a:ext cx="9241639" cy="5258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“Bu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 he was pierced for our rebellion,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crushed for our s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ins.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He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was beaten so we could be whole.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He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was whipped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so we could be healed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1757362"/>
            <a:ext cx="9739132" cy="677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healing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cleansing power revealing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made the lame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walk again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caused the blind to see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then I cried, Dear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Come and heal my broken spirit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somehow Jesus came and brought to me the victory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1 John 1:9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2506466"/>
            <a:ext cx="9241639" cy="5502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34"/>
              </a:lnSpc>
              <a:spcBef>
                <a:spcPct val="0"/>
              </a:spcBef>
            </a:pPr>
            <a:r>
              <a:rPr lang="en-US" sz="7926" i="true" spc="-237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“Bu</a:t>
            </a:r>
            <a:r>
              <a:rPr lang="en-US" sz="7926" i="true" spc="-23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 if we confess our sins to him, he is faithful and just to forgive us our s</a:t>
            </a:r>
            <a:r>
              <a:rPr lang="en-US" sz="7926" i="true" spc="-23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ins</a:t>
            </a:r>
            <a:r>
              <a:rPr lang="en-US" sz="7926" i="true" spc="-23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and to cle</a:t>
            </a:r>
            <a:r>
              <a:rPr lang="en-US" sz="7926" i="true" spc="-23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anse</a:t>
            </a:r>
            <a:r>
              <a:rPr lang="en-US" sz="7926" i="true" spc="-23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us from all wickedness</a:t>
            </a:r>
            <a:r>
              <a:rPr lang="en-US" sz="7926" i="true" spc="-237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1757362"/>
            <a:ext cx="9739132" cy="677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healing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cleansing power revealing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made the lame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walk again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caused the blind to see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then I cried, Dear Jesus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Come and heal my broken spirit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somehow Jesus came and brought to me the victory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035154"/>
            <a:ext cx="9739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a mansion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has built for me in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I heard about the streets of Gold beyond the crystal sea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About the angels singing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the old redemption story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some sweet day I’ll sing up there the song of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John 14:1-3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566221"/>
            <a:ext cx="9241639" cy="9345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“Don’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 let your hearts be troubled. Trust in God, and trust also in me.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2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There is more than enough room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 my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Father’s home.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6527" i="true" spc="-195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4" tooltip="https://www.biblegateway.com/passage/?search=John%2014&amp;version=NLT#fen-NLT-26636a"/>
              </a:rPr>
              <a:t>a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If this were not so, would I have told you that I am going to prepare a place for you?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6527" i="true" spc="-195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5" tooltip="https://www.biblegateway.com/passage/?search=John%2014&amp;version=NLT#fen-NLT-26636b"/>
              </a:rPr>
              <a:t>b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3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When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everything is ready, I will come and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get you, so that you will always be with me where I am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035154"/>
            <a:ext cx="9739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a mansion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has built for me in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I heard about the streets of Gold beyond the crystal sea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About the angels singing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the old redemption story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some sweet day I’ll sing up there the song of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6317966" y="-4964371"/>
            <a:ext cx="9649170" cy="6684948"/>
            <a:chOff x="0" y="0"/>
            <a:chExt cx="2541345" cy="176064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541345" cy="1760645"/>
            </a:xfrm>
            <a:custGeom>
              <a:avLst/>
              <a:gdLst/>
              <a:ahLst/>
              <a:cxnLst/>
              <a:rect r="r" b="b" t="t" l="l"/>
              <a:pathLst>
                <a:path h="1760645" w="2541345">
                  <a:moveTo>
                    <a:pt x="40919" y="0"/>
                  </a:moveTo>
                  <a:lnTo>
                    <a:pt x="2500426" y="0"/>
                  </a:lnTo>
                  <a:cubicBezTo>
                    <a:pt x="2523025" y="0"/>
                    <a:pt x="2541345" y="18320"/>
                    <a:pt x="2541345" y="40919"/>
                  </a:cubicBezTo>
                  <a:lnTo>
                    <a:pt x="2541345" y="1719725"/>
                  </a:lnTo>
                  <a:cubicBezTo>
                    <a:pt x="2541345" y="1730578"/>
                    <a:pt x="2537034" y="1740986"/>
                    <a:pt x="2529360" y="1748660"/>
                  </a:cubicBezTo>
                  <a:cubicBezTo>
                    <a:pt x="2521686" y="1756333"/>
                    <a:pt x="2511278" y="1760645"/>
                    <a:pt x="2500426" y="1760645"/>
                  </a:cubicBezTo>
                  <a:lnTo>
                    <a:pt x="40919" y="1760645"/>
                  </a:lnTo>
                  <a:cubicBezTo>
                    <a:pt x="30067" y="1760645"/>
                    <a:pt x="19659" y="1756333"/>
                    <a:pt x="11985" y="1748660"/>
                  </a:cubicBezTo>
                  <a:cubicBezTo>
                    <a:pt x="4311" y="1740986"/>
                    <a:pt x="0" y="1730578"/>
                    <a:pt x="0" y="1719725"/>
                  </a:cubicBezTo>
                  <a:lnTo>
                    <a:pt x="0" y="40919"/>
                  </a:lnTo>
                  <a:cubicBezTo>
                    <a:pt x="0" y="30067"/>
                    <a:pt x="4311" y="19659"/>
                    <a:pt x="11985" y="11985"/>
                  </a:cubicBezTo>
                  <a:cubicBezTo>
                    <a:pt x="19659" y="4311"/>
                    <a:pt x="30067" y="0"/>
                    <a:pt x="40919" y="0"/>
                  </a:cubicBezTo>
                  <a:close/>
                </a:path>
              </a:pathLst>
            </a:custGeom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541345" cy="17415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7950" y="741585"/>
            <a:ext cx="534407" cy="574231"/>
          </a:xfrm>
          <a:custGeom>
            <a:avLst/>
            <a:gdLst/>
            <a:ahLst/>
            <a:cxnLst/>
            <a:rect r="r" b="b" t="t" l="l"/>
            <a:pathLst>
              <a:path h="574231" w="534407">
                <a:moveTo>
                  <a:pt x="0" y="0"/>
                </a:moveTo>
                <a:lnTo>
                  <a:pt x="534407" y="0"/>
                </a:lnTo>
                <a:lnTo>
                  <a:pt x="534407" y="574230"/>
                </a:lnTo>
                <a:lnTo>
                  <a:pt x="0" y="5742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48383" y="1970700"/>
            <a:ext cx="6312034" cy="6312034"/>
          </a:xfrm>
          <a:custGeom>
            <a:avLst/>
            <a:gdLst/>
            <a:ahLst/>
            <a:cxnLst/>
            <a:rect r="r" b="b" t="t" l="l"/>
            <a:pathLst>
              <a:path h="6312034" w="6312034">
                <a:moveTo>
                  <a:pt x="0" y="0"/>
                </a:moveTo>
                <a:lnTo>
                  <a:pt x="6312034" y="0"/>
                </a:lnTo>
                <a:lnTo>
                  <a:pt x="6312034" y="6312035"/>
                </a:lnTo>
                <a:lnTo>
                  <a:pt x="0" y="63120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25450" y="2673077"/>
            <a:ext cx="9822933" cy="2453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b="true" sz="10400" spc="-520">
                <a:solidFill>
                  <a:srgbClr val="000016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Eugene M. Bartlett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5257800"/>
            <a:ext cx="7812995" cy="45085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4333" spc="-130">
                <a:solidFill>
                  <a:srgbClr val="5D5D68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1885-1941</a:t>
            </a:r>
          </a:p>
          <a:p>
            <a:pPr algn="l">
              <a:lnSpc>
                <a:spcPts val="3900"/>
              </a:lnSpc>
            </a:pPr>
          </a:p>
          <a:p>
            <a:pPr algn="l">
              <a:lnSpc>
                <a:spcPts val="3900"/>
              </a:lnSpc>
            </a:pPr>
            <a:r>
              <a:rPr lang="en-US" sz="4333" spc="-130">
                <a:solidFill>
                  <a:srgbClr val="5D5D68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Gospel Songwriter</a:t>
            </a:r>
          </a:p>
          <a:p>
            <a:pPr algn="l">
              <a:lnSpc>
                <a:spcPts val="3900"/>
              </a:lnSpc>
            </a:pPr>
          </a:p>
          <a:p>
            <a:pPr algn="l">
              <a:lnSpc>
                <a:spcPts val="3900"/>
              </a:lnSpc>
            </a:pPr>
            <a:r>
              <a:rPr lang="en-US" sz="4333" spc="-130">
                <a:solidFill>
                  <a:srgbClr val="5D5D68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Music Publisher</a:t>
            </a:r>
          </a:p>
          <a:p>
            <a:pPr algn="l">
              <a:lnSpc>
                <a:spcPts val="3900"/>
              </a:lnSpc>
            </a:pPr>
          </a:p>
          <a:p>
            <a:pPr algn="l">
              <a:lnSpc>
                <a:spcPts val="3900"/>
              </a:lnSpc>
            </a:pPr>
            <a:r>
              <a:rPr lang="en-US" sz="4333" spc="-130">
                <a:solidFill>
                  <a:srgbClr val="5D5D68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Loved helping churches sing</a:t>
            </a:r>
          </a:p>
          <a:p>
            <a:pPr algn="l">
              <a:lnSpc>
                <a:spcPts val="3900"/>
              </a:lnSpc>
            </a:pPr>
          </a:p>
          <a:p>
            <a:pPr algn="l">
              <a:lnSpc>
                <a:spcPts val="3900"/>
              </a:lnSpc>
            </a:pPr>
            <a:r>
              <a:rPr lang="en-US" sz="4333" spc="-130">
                <a:solidFill>
                  <a:srgbClr val="5D5D68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Wrote over 800 gospel songs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88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Revelation 21:3-4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690046"/>
            <a:ext cx="9241639" cy="9097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“I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heard a loud shout from the throne, saying, “Look, God’s home is now among his people! He will live with them, a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nd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they will be his people. God himself will be with them.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6527" i="true" spc="-195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4" tooltip="https://www.biblegateway.com/passage/?search=Revelation%2021&amp;version=NLT#fen-NLT-31019a"/>
              </a:rPr>
              <a:t>a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4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He will wipe every tear from their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eyes, and there will be no more d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eath or sorrow or crying or pain. All these things are gone forever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.”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035154"/>
            <a:ext cx="9739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a mansion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He has built for me in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I heard about the streets of Gold beyond the crystal sea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About the angels singing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the old redemption story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some sweet day I’ll sing up there the song of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3188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Revelation 5:9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380484"/>
            <a:ext cx="9241639" cy="97165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“An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 they sang a new song with these words: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“You are worthy to take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the scroll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and break its seals and open it.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For you were slaughter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ed, and your blood has ransomed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people for God</a:t>
            </a:r>
          </a:p>
          <a:p>
            <a:pPr algn="l">
              <a:lnSpc>
                <a:spcPts val="5874"/>
              </a:lnSpc>
              <a:spcBef>
                <a:spcPct val="0"/>
              </a:spcBef>
            </a:pP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from every tribe and language and people and nation</a:t>
            </a:r>
            <a:r>
              <a:rPr lang="en-US" sz="6527" i="true" spc="-195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.“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253036" y="1678319"/>
            <a:ext cx="13781929" cy="7518807"/>
            <a:chOff x="0" y="0"/>
            <a:chExt cx="3629808" cy="198026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629808" cy="1980262"/>
            </a:xfrm>
            <a:custGeom>
              <a:avLst/>
              <a:gdLst/>
              <a:ahLst/>
              <a:cxnLst/>
              <a:rect r="r" b="b" t="t" l="l"/>
              <a:pathLst>
                <a:path h="1980262" w="3629808">
                  <a:moveTo>
                    <a:pt x="28649" y="0"/>
                  </a:moveTo>
                  <a:lnTo>
                    <a:pt x="3601159" y="0"/>
                  </a:lnTo>
                  <a:cubicBezTo>
                    <a:pt x="3608758" y="0"/>
                    <a:pt x="3616044" y="3018"/>
                    <a:pt x="3621417" y="8391"/>
                  </a:cubicBezTo>
                  <a:cubicBezTo>
                    <a:pt x="3626790" y="13764"/>
                    <a:pt x="3629808" y="21051"/>
                    <a:pt x="3629808" y="28649"/>
                  </a:cubicBezTo>
                  <a:lnTo>
                    <a:pt x="3629808" y="1951613"/>
                  </a:lnTo>
                  <a:cubicBezTo>
                    <a:pt x="3629808" y="1959211"/>
                    <a:pt x="3626790" y="1966498"/>
                    <a:pt x="3621417" y="1971871"/>
                  </a:cubicBezTo>
                  <a:cubicBezTo>
                    <a:pt x="3616044" y="1977243"/>
                    <a:pt x="3608758" y="1980262"/>
                    <a:pt x="3601159" y="1980262"/>
                  </a:cubicBezTo>
                  <a:lnTo>
                    <a:pt x="28649" y="1980262"/>
                  </a:lnTo>
                  <a:cubicBezTo>
                    <a:pt x="21051" y="1980262"/>
                    <a:pt x="13764" y="1977243"/>
                    <a:pt x="8391" y="1971871"/>
                  </a:cubicBezTo>
                  <a:cubicBezTo>
                    <a:pt x="3018" y="1966498"/>
                    <a:pt x="0" y="1959211"/>
                    <a:pt x="0" y="1951613"/>
                  </a:cubicBezTo>
                  <a:lnTo>
                    <a:pt x="0" y="28649"/>
                  </a:lnTo>
                  <a:cubicBezTo>
                    <a:pt x="0" y="21051"/>
                    <a:pt x="3018" y="13764"/>
                    <a:pt x="8391" y="8391"/>
                  </a:cubicBezTo>
                  <a:cubicBezTo>
                    <a:pt x="13764" y="3018"/>
                    <a:pt x="21051" y="0"/>
                    <a:pt x="28649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629808" cy="19612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41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683745" y="3430233"/>
            <a:ext cx="10920509" cy="40911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656"/>
              </a:lnSpc>
            </a:pPr>
            <a:r>
              <a:rPr lang="en-US" sz="9600" i="true" spc="-288">
                <a:solidFill>
                  <a:srgbClr val="000016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Where have you experienced victory in Jesus?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081613" y="916305"/>
            <a:ext cx="4124775" cy="291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160"/>
              </a:lnSpc>
              <a:spcBef>
                <a:spcPct val="0"/>
              </a:spcBef>
            </a:pPr>
            <a:r>
              <a:rPr lang="en-US" b="true" sz="2400" spc="-72">
                <a:solidFill>
                  <a:srgbClr val="000000"/>
                </a:solidFill>
                <a:latin typeface="Open Sauce Medium"/>
                <a:ea typeface="Open Sauce Medium"/>
                <a:cs typeface="Open Sauce Medium"/>
                <a:sym typeface="Open Sauce Medium"/>
              </a:rPr>
              <a:t>Our Reflection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Romans 8:35-37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46361" y="754220"/>
            <a:ext cx="9241639" cy="89221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4884"/>
              </a:lnSpc>
              <a:spcBef>
                <a:spcPct val="0"/>
              </a:spcBef>
            </a:pPr>
            <a:r>
              <a:rPr lang="en-US" sz="5427" i="true" spc="-162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“Can anything ever separate us fr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om Christ’s love? Does it mean he no longer loves us if we have trouble or calamity, or are persecuted, or hungry, or destitute, or in danger, or threatened with death? 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36 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(As the Scriptures sa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y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 “For your sake we are killed every day; we are being slaughtered like sheep.”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5427" i="true" spc="-162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4" tooltip="https://www.biblegateway.com/passage/?search=Romans%208&amp;version=NLT#fen-NLT-28114o"/>
              </a:rPr>
              <a:t>o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) </a:t>
            </a:r>
            <a:r>
              <a:rPr lang="en-US" sz="5427" i="true" spc="-162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37 </a:t>
            </a:r>
            <a:r>
              <a:rPr lang="en-US" b="true" sz="5427" i="true" spc="-162" strike="noStrike" u="none">
                <a:solidFill>
                  <a:srgbClr val="000000"/>
                </a:solidFill>
                <a:latin typeface="TT Interphases Bold Italics"/>
                <a:ea typeface="TT Interphases Bold Italics"/>
                <a:cs typeface="TT Interphases Bold Italics"/>
                <a:sym typeface="TT Interphases Bold Italics"/>
              </a:rPr>
              <a:t>No, despite all these things, overwhelming victory is ours through Christ, who loved us.”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0800" y="566458"/>
            <a:ext cx="7995550" cy="6168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7200" b="true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Victory isn’t the absence of suffering...</a:t>
            </a:r>
          </a:p>
          <a:p>
            <a:pPr algn="l">
              <a:lnSpc>
                <a:spcPts val="6048"/>
              </a:lnSpc>
            </a:pPr>
          </a:p>
          <a:p>
            <a:pPr algn="l">
              <a:lnSpc>
                <a:spcPts val="6048"/>
              </a:lnSpc>
            </a:pPr>
          </a:p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Victory is the presence of Jesus IN the suffering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9251886" y="1139793"/>
            <a:ext cx="8007414" cy="8007414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16747" t="0" r="-16747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-2037626" y="6734467"/>
            <a:ext cx="7092363" cy="4629379"/>
          </a:xfrm>
          <a:custGeom>
            <a:avLst/>
            <a:gdLst/>
            <a:ahLst/>
            <a:cxnLst/>
            <a:rect r="r" b="b" t="t" l="l"/>
            <a:pathLst>
              <a:path h="4629379" w="7092363">
                <a:moveTo>
                  <a:pt x="0" y="0"/>
                </a:moveTo>
                <a:lnTo>
                  <a:pt x="7092363" y="0"/>
                </a:lnTo>
                <a:lnTo>
                  <a:pt x="7092363" y="4629379"/>
                </a:lnTo>
                <a:lnTo>
                  <a:pt x="0" y="46293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an old, old story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a Savior came from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gave His life on calvary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save a wretch like me 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groaning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precious blood’s atoning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Then I repented of my sins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won the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41407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Philippians 2:6-11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631942"/>
            <a:ext cx="9241639" cy="913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44"/>
              </a:lnSpc>
            </a:pPr>
            <a:r>
              <a:rPr lang="en-US" sz="3827" i="true" spc="-114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Though he was God,</a:t>
            </a:r>
            <a:r>
              <a:rPr lang="en-US" sz="3827" i="true" spc="-114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3827" i="true" spc="-114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4" tooltip="https://www.biblegateway.com/passage/?search=Philippians%202&amp;version=NLT#fen-NLT-29358a"/>
              </a:rPr>
              <a:t>a</a:t>
            </a:r>
            <a:r>
              <a:rPr lang="en-US" sz="3827" i="true" spc="-114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</a:p>
          <a:p>
            <a:pPr algn="l">
              <a:lnSpc>
                <a:spcPts val="3444"/>
              </a:lnSpc>
            </a:pPr>
            <a:r>
              <a:rPr lang="en-US" sz="3827" i="true" spc="-114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he did not think of equality with God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as s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omething to cling to.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7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Instead, he gave up his divine privileges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3827" i="true" spc="-114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5" tooltip="https://www.biblegateway.com/passage/?search=Philippians%202&amp;version=NLT#fen-NLT-29359b"/>
              </a:rPr>
              <a:t>b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;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he took the humble position of a slave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3827" i="true" spc="-114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6" tooltip="https://www.biblegateway.com/passage/?search=Philippians%202&amp;version=NLT#fen-NLT-29359c"/>
              </a:rPr>
              <a:t>c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and was born as a human being.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When he appeared in human form,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3827" i="true" spc="-114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7" tooltip="https://www.biblegateway.com/passage/?search=Philippians%202&amp;version=NLT#fen-NLT-29359d"/>
              </a:rPr>
              <a:t>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8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he humbled himself in obedience to God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and died a criminal’s death on 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cros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9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Therefore,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God eleva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m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 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pl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f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highest 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and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g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v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him 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m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above 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ll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er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m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s,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10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that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ame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of Je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su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 ev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er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y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k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sh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3827" i="true" spc="-114" strike="noStrik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uld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in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av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on ear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and und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11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v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ry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ng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u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decla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th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at Jes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u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Christ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is Lord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,</a:t>
            </a:r>
          </a:p>
          <a:p>
            <a:pPr algn="l">
              <a:lnSpc>
                <a:spcPts val="3444"/>
              </a:lnSpc>
              <a:spcBef>
                <a:spcPct val="0"/>
              </a:spcBef>
            </a:pP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to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g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ry of Go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 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the Father</a:t>
            </a:r>
            <a:r>
              <a:rPr lang="en-US" sz="3827" i="true" spc="-114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</a:t>
            </a:r>
          </a:p>
          <a:p>
            <a:pPr algn="l" marL="0" indent="0" lvl="1">
              <a:lnSpc>
                <a:spcPts val="344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2743968" cy="8229600"/>
            <a:chOff x="0" y="0"/>
            <a:chExt cx="335643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356436" cy="2167467"/>
            </a:xfrm>
            <a:custGeom>
              <a:avLst/>
              <a:gdLst/>
              <a:ahLst/>
              <a:cxnLst/>
              <a:rect r="r" b="b" t="t" l="l"/>
              <a:pathLst>
                <a:path h="2167467" w="3356436">
                  <a:moveTo>
                    <a:pt x="30982" y="0"/>
                  </a:moveTo>
                  <a:lnTo>
                    <a:pt x="3325454" y="0"/>
                  </a:lnTo>
                  <a:cubicBezTo>
                    <a:pt x="3342565" y="0"/>
                    <a:pt x="3356436" y="13871"/>
                    <a:pt x="3356436" y="30982"/>
                  </a:cubicBezTo>
                  <a:lnTo>
                    <a:pt x="3356436" y="2136484"/>
                  </a:lnTo>
                  <a:cubicBezTo>
                    <a:pt x="3356436" y="2153595"/>
                    <a:pt x="3342565" y="2167467"/>
                    <a:pt x="3325454" y="2167467"/>
                  </a:cubicBezTo>
                  <a:lnTo>
                    <a:pt x="30982" y="2167467"/>
                  </a:lnTo>
                  <a:cubicBezTo>
                    <a:pt x="22765" y="2167467"/>
                    <a:pt x="14885" y="2164203"/>
                    <a:pt x="9075" y="2158392"/>
                  </a:cubicBezTo>
                  <a:cubicBezTo>
                    <a:pt x="3264" y="2152582"/>
                    <a:pt x="0" y="2144701"/>
                    <a:pt x="0" y="2136484"/>
                  </a:cubicBezTo>
                  <a:lnTo>
                    <a:pt x="0" y="30982"/>
                  </a:lnTo>
                  <a:cubicBezTo>
                    <a:pt x="0" y="13871"/>
                    <a:pt x="13871" y="0"/>
                    <a:pt x="30982" y="0"/>
                  </a:cubicBezTo>
                  <a:close/>
                </a:path>
              </a:pathLst>
            </a:custGeom>
            <a:solidFill>
              <a:srgbClr val="F4F6FC"/>
            </a:solidFill>
            <a:ln w="28575" cap="rnd">
              <a:solidFill>
                <a:srgbClr val="5D5D68"/>
              </a:solidFill>
              <a:prstDash val="lgDash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3356436" cy="21484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0586288" y="1858674"/>
            <a:ext cx="6372760" cy="637276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24906" t="0" r="-2490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259906" y="2211634"/>
            <a:ext cx="9104132" cy="601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an old, old story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a Savior came from glory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How He gave His life on calvary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To save a wretch like me 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I heard about His groaning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Of His precious blood’s atoning</a:t>
            </a:r>
          </a:p>
          <a:p>
            <a:pPr algn="l">
              <a:lnSpc>
                <a:spcPts val="5995"/>
              </a:lnSpc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Then I repented of my sins</a:t>
            </a:r>
          </a:p>
          <a:p>
            <a:pPr algn="l" marL="0" indent="0" lvl="0">
              <a:lnSpc>
                <a:spcPts val="5995"/>
              </a:lnSpc>
              <a:spcBef>
                <a:spcPct val="0"/>
              </a:spcBef>
            </a:pPr>
            <a:r>
              <a:rPr lang="en-US" sz="4996" spc="-149">
                <a:solidFill>
                  <a:srgbClr val="000016"/>
                </a:solidFill>
                <a:latin typeface="Open Sauce"/>
                <a:ea typeface="Open Sauce"/>
                <a:cs typeface="Open Sauce"/>
                <a:sym typeface="Open Sauce"/>
              </a:rPr>
              <a:t>And won the victory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120485" y="5635237"/>
            <a:ext cx="6643830" cy="6547193"/>
          </a:xfrm>
          <a:custGeom>
            <a:avLst/>
            <a:gdLst/>
            <a:ahLst/>
            <a:cxnLst/>
            <a:rect r="r" b="b" t="t" l="l"/>
            <a:pathLst>
              <a:path h="6547193" w="6643830">
                <a:moveTo>
                  <a:pt x="0" y="0"/>
                </a:moveTo>
                <a:lnTo>
                  <a:pt x="6643831" y="0"/>
                </a:lnTo>
                <a:lnTo>
                  <a:pt x="6643831" y="6547193"/>
                </a:lnTo>
                <a:lnTo>
                  <a:pt x="0" y="65471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9000"/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13" r="0" b="-9313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517795" y="-366738"/>
            <a:ext cx="10420859" cy="11002139"/>
            <a:chOff x="0" y="0"/>
            <a:chExt cx="2744588" cy="289768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44588" cy="2897683"/>
            </a:xfrm>
            <a:custGeom>
              <a:avLst/>
              <a:gdLst/>
              <a:ahLst/>
              <a:cxnLst/>
              <a:rect r="r" b="b" t="t" l="l"/>
              <a:pathLst>
                <a:path h="2897683" w="2744588">
                  <a:moveTo>
                    <a:pt x="0" y="0"/>
                  </a:moveTo>
                  <a:lnTo>
                    <a:pt x="2744588" y="0"/>
                  </a:lnTo>
                  <a:lnTo>
                    <a:pt x="2744588" y="2897683"/>
                  </a:lnTo>
                  <a:lnTo>
                    <a:pt x="0" y="289768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19050"/>
              <a:ext cx="2744588" cy="28786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1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58368" y="4437266"/>
            <a:ext cx="8007414" cy="800741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4931" r="0" b="-24931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90328" y="1285875"/>
            <a:ext cx="7627466" cy="83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48"/>
              </a:lnSpc>
              <a:spcBef>
                <a:spcPct val="0"/>
              </a:spcBef>
            </a:pPr>
            <a:r>
              <a:rPr lang="en-US" b="true" sz="720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Isaiah 53:4-5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24111" y="1026278"/>
            <a:ext cx="9241639" cy="83773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Yet it was our weakness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es he carried;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it was our sorrows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[</a:t>
            </a:r>
            <a:r>
              <a:rPr lang="en-US" sz="5127" i="true" spc="-153" strike="noStrike" u="sng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  <a:hlinkClick r:id="rId4" tooltip="https://www.biblegateway.com/passage/?search=Isaiah%2053&amp;version=NLT#fen-NLT-18692a"/>
              </a:rPr>
              <a:t>a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]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that weighed him down.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And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we thought his troubles were a punishment from God,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 punishment for his own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sin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s!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5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But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pier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for our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r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be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lli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on,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crus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for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ur si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s.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 was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at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n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o we could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who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l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e.</a:t>
            </a:r>
          </a:p>
          <a:p>
            <a:pPr algn="l">
              <a:lnSpc>
                <a:spcPts val="4614"/>
              </a:lnSpc>
              <a:spcBef>
                <a:spcPct val="0"/>
              </a:spcBef>
            </a:pP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   H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as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whipped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so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we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could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b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e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 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healed</a:t>
            </a:r>
            <a:r>
              <a:rPr lang="en-US" sz="5127" i="true" spc="-153" strike="noStrike" u="none">
                <a:solidFill>
                  <a:srgbClr val="000000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DAHQ-5Nsevw</dc:identifier>
  <dcterms:modified xsi:type="dcterms:W3CDTF">2011-08-01T06:04:30Z</dcterms:modified>
  <cp:revision>1</cp:revision>
  <dc:title>Black and White Minimalist Sunday Sermon Church Presentation</dc:title>
</cp:coreProperties>
</file>