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68" r:id="rId4"/>
    <p:sldId id="260" r:id="rId5"/>
    <p:sldId id="259"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6" r:id="rId42"/>
    <p:sldId id="305"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20" r:id="rId56"/>
    <p:sldId id="321" r:id="rId57"/>
    <p:sldId id="323" r:id="rId58"/>
    <p:sldId id="322" r:id="rId59"/>
    <p:sldId id="324" r:id="rId60"/>
  </p:sldIdLst>
  <p:sldSz cx="9144000" cy="5143500" type="screen16x9"/>
  <p:notesSz cx="6858000" cy="9144000"/>
  <p:embeddedFontLst>
    <p:embeddedFont>
      <p:font typeface="Oswald" panose="02000303000000000000" pitchFamily="2" charset="0"/>
      <p:regular r:id="rId62"/>
      <p:bold r:id="rId63"/>
    </p:embeddedFont>
    <p:embeddedFont>
      <p:font typeface="Source Sans Pro" panose="020B050303040302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tTOObUnacUN6+jn8pBvkHvjFU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56" d="100"/>
          <a:sy n="156" d="100"/>
        </p:scale>
        <p:origin x="600"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2A7D210F-46FE-E6EA-321B-EC1B909D23E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8130F3C7-B49E-49A7-BDF0-F4668FC6DC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4896A7FA-89C5-A872-0FA2-35453C17A55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FFF8D74D-2813-AC1A-929E-11687C5C19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23681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A427479-8C1D-BDFD-F203-3234F66A0063}"/>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0247144D-D653-C943-3F54-6C593FAE3D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F9111387-5F6B-9D0F-EC8A-59CB1E73BC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72E370E-7A5D-B3AB-BD2C-9145D25BB72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2388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02602771-3486-D66B-6C02-A6B7ED07611C}"/>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B7696D2D-9F02-2667-DDF8-EBEDBE768E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CB616846-13D0-CD54-FA23-544BA9C6A51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583757FA-55AA-7E59-110A-30CC2A848CF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23519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2C0E5DBA-A0D5-8F25-6017-A061E03D1DCC}"/>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8196D24A-BCFC-283E-A9EB-37690BB69F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1BB6F782-5ADC-D2FE-4D03-037FAD65A5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D396EC8A-1A5E-636F-3ED9-6A34AD67FC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03601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9DB14BDF-F880-D804-059F-DA202493E7C3}"/>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8645379B-5237-D59E-0B0F-849E4CC9A3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421732BA-46BF-7EE7-FF0E-FE4F58200B0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08026BB-B97D-6DEF-EFC7-23F444D7542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4051751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408025DF-97AE-2E4A-5145-1146BCDD9F67}"/>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E8B691CE-A52F-C1CA-1689-AA0DEAB005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3DE84239-6B0E-978F-8211-C3157C6D46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0D17E2F-7929-8E08-2C18-13E09D9AC87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183755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A9AD17A2-A872-EDC3-8CC8-54148A802174}"/>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9C436525-7C5B-6B79-4AAC-2B10E5B285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FDFA5D9E-E084-6B3C-F96B-8964E489C61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6C42840C-8D87-8753-37ED-B9EB635AE32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44676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D4DAC5A7-934A-0791-836A-9C64F43EFDB3}"/>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4A3F125A-C669-415D-259A-EAF13B92C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7AA2FC57-30BC-861C-242E-398CC0C595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13A00639-5D49-D113-F1E8-A72FE8B5D4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165996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19793A71-8AFC-D658-AED5-C45093299635}"/>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41225738-4954-7940-A39B-97CC4391C0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C77408D7-990F-27E9-CF0F-C717014090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741935C0-49D9-AD88-BEAF-922A26A736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34565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AC050B3D-BD02-03FB-F7FF-A46CD8F110D1}"/>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7EA5947E-B132-5C49-B8B6-56333FD1F9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0CA4E9F9-03A0-0497-E5DE-09E1F96B1E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03124CE0-ED5E-9F94-BAB7-7BAE729E4DF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2222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3F2383DD-BBD7-1F77-F420-0D4FBEBA69FE}"/>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25225610-EF68-5334-1FD5-4175352294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568E8F4E-F6D6-1AEA-AB27-48C2A7E8AF4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F0D2073A-AFDD-B3D9-2B6D-4716E43198D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899349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A9809E56-FFE5-7FF1-9600-0A950DA2C016}"/>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DAD4A297-29CF-6759-D62D-097662B25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486843EF-92D2-9936-6D98-B72B66D145A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0B93191-CD13-BFDE-BD0A-4FF1228822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63508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95F73209-25E0-5617-B8F8-E95F4BCA4868}"/>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AEEB0877-CEAA-F2F6-7F7B-162FDB02F7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E48F3726-9B18-F646-7E49-F9327CD9DAE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047C78BD-58A5-4666-6C03-6FE8D473727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46688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59DB334E-403B-888C-F1FF-2AD935001FB7}"/>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BFCFF79F-46D1-42A4-0ED8-9271BDC457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587C1F86-2977-250F-CE10-DB31B093A8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ADA379D-84F9-CBD9-7410-73110A387B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587397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227234FC-B6C6-6D56-F1A4-B4041BA915A8}"/>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28409134-A9A5-6BB8-3114-7B8181BE20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98C76739-DA5A-5817-169D-01C9DA701C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A0DFD34B-E6B5-0A3E-FF99-F689A5713D1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712277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3E7BE72C-0161-ABCF-B09E-AEC6216DA034}"/>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559A3E20-5A7D-13FE-B524-5B21260D7E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CB3BC754-3E91-3EAF-8FB4-719FFE89DB6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0503C975-4A72-403C-52CA-417F1128D74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060512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F8DFCBA2-534E-DC03-EE05-14AAA868E0CA}"/>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05CE8F0D-33A6-2391-6EA8-893F5737185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1BD3DFC8-6777-AF75-C9EC-5461E01FF43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7B73EFA0-A296-35DB-41D0-C7E37EC3F39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183787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B726F271-42A2-C867-4452-D54C19EDB74A}"/>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01138CF7-9340-8999-FBAE-099CC08BA05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977536A3-B7FE-1D88-56F6-8913F1CF025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97E55DAF-AEDD-5CF4-3635-F9C43B0CD2E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619702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D45C156D-8804-27E5-7BAC-6FCDA4E6022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A2836089-6512-0455-669C-D0FC24F7EF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79EA2EC1-8CB5-8D55-8F51-9B00C1ADC54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4646ABC7-562A-0D93-B13B-969BEECC482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742497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2BA9DB6C-E783-667E-A1E5-4B27B908E8F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F1B346E0-D8B6-A9E5-CA0F-91E465FBD4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61B3D2C2-1984-DF42-0D26-956D9220AF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960D4792-1804-F1B0-699F-EE5C963FD1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95517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93563434-0C33-3A2B-B93D-A9CEE163E5CF}"/>
            </a:ext>
          </a:extLst>
        </p:cNvPr>
        <p:cNvGrpSpPr/>
        <p:nvPr/>
      </p:nvGrpSpPr>
      <p:grpSpPr>
        <a:xfrm>
          <a:off x="0" y="0"/>
          <a:ext cx="0" cy="0"/>
          <a:chOff x="0" y="0"/>
          <a:chExt cx="0" cy="0"/>
        </a:xfrm>
      </p:grpSpPr>
      <p:sp>
        <p:nvSpPr>
          <p:cNvPr id="101" name="Google Shape;101;p2:notes">
            <a:extLst>
              <a:ext uri="{FF2B5EF4-FFF2-40B4-BE49-F238E27FC236}">
                <a16:creationId xmlns:a16="http://schemas.microsoft.com/office/drawing/2014/main" id="{45F45002-5321-3722-0C1B-33F4901FFC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a:extLst>
              <a:ext uri="{FF2B5EF4-FFF2-40B4-BE49-F238E27FC236}">
                <a16:creationId xmlns:a16="http://schemas.microsoft.com/office/drawing/2014/main" id="{DBE7DE01-17A8-4433-8EE0-884C651A52B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a:extLst>
              <a:ext uri="{FF2B5EF4-FFF2-40B4-BE49-F238E27FC236}">
                <a16:creationId xmlns:a16="http://schemas.microsoft.com/office/drawing/2014/main" id="{9ECD67A1-D521-933E-ECDE-A18E38A2CF1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533333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47EFA027-095E-B6B1-3547-5CF5E995C17E}"/>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7E1499F0-B3CE-DEFD-12D6-14B8763C92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8725C5CD-377C-A805-A7B5-C07A064BB0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4C8622E3-D07D-738D-8D01-5D852AC920F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357130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5A021B6-F481-ED38-3F69-57AC78798A5E}"/>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E8B50992-997E-DE8E-2ADF-B04DA8B45B9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0BC43CDF-5897-A538-A8B5-68B047F523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D42A9952-68C2-3056-908D-F3081E31D09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1134504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D727B0F6-0866-E737-8851-6CF0C94A6304}"/>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5B037588-36A9-D10D-5F7B-20FECFCBB8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C4A097C4-404E-AE14-CED2-005ACA7B4D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6817532A-7AFD-93AF-D61F-30501B54B3A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871408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0628146A-5CDA-D196-493A-8CBB9B626436}"/>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9455CCF8-A00A-6458-0F6C-26534AF198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DE28D866-32CD-D058-0911-097F4805467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CEE9550A-B406-7F64-5685-9FEAD1A06A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2937686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1CFAB948-6EDE-8671-521A-C57D13033F78}"/>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AC0F9E25-4126-D797-55A8-6EB96431E8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16CC007E-4EF8-587A-1BAD-2BF1286D7F2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51693FDC-8DFA-1CB2-62AA-4245FAF3367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795201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173A02C3-65CE-A041-5952-075C6A557EA0}"/>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8932AA44-0814-20C2-BE53-FD50E55541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BE962307-EA2E-0A64-8A19-2C69300BF27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8D647860-F77E-99F4-6C19-1DDD4CD48B2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07301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BC73AE62-2A0C-6413-1F0A-B521D3D434FA}"/>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61EE4A59-A3C0-9777-CEA1-86BF34BD00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092112CD-F51D-213C-C5B7-8D64814C97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F2B49850-FAF6-40FA-80EE-8209908A16B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3741341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8848C3C6-DEF5-CF9C-A5BE-BB1CC82E7984}"/>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41F3C778-04B0-E88F-14C7-2081F2D883B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E0398048-E7EF-AA98-2D21-B03455E3B8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FCF1F6AA-457D-2BA9-E8D7-11DDA408D24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402264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564BA625-2ED6-4A80-A9E0-F660B50566CB}"/>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2921219D-0FE5-3311-0EF1-DB61854723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679A2103-BDC4-A7B5-DE5E-C565C25C036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ECB8ADB2-65E4-0404-9FF6-237E8C39A8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1397761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2CFC7F84-7A71-AAE6-EB55-0C799513F0A7}"/>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05346B96-A0CC-6F19-D82A-87F4BCD280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DDC93C42-1DD5-D77D-AB3A-F17615F933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15F7CDA3-123C-EE41-B0ED-1B79B5C6C52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12419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C4151906-A16D-DDB8-0883-F4F2260A0672}"/>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36BF095B-402B-51D5-117D-6FE4CEF8C2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675A4576-32D4-522B-CE2A-C55360A74E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CB6D6A3A-A77C-D2E7-205A-22ED505F701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599735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47B855A1-EA1B-BD0C-9E50-6108F96165EC}"/>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6588E4E0-FE89-B8BB-6E8A-DAF165DAE9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474BCC65-26B4-446C-2355-82C2DD0436D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0B36D78A-27F1-FEB7-AE1A-4BD2DEABDE0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737218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2C973493-F64B-01A3-7B35-47BA55A70F48}"/>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5F5BD4A6-A0CA-ECCF-6D10-CFB7D343DF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2503A5C8-C297-767E-00EA-1499814BE4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F6DE4095-1342-27F7-90ED-5DB6171F689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1117618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C32409A-4264-B088-5E84-1E970AB283B1}"/>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9AF2FE76-665D-EAB7-CA6A-B819483C05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0A710F0D-1141-4D35-E924-7BC0623467F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75EA8512-A2A4-EB3A-C39A-3B128FE5E5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2169579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9ABFE50A-50AE-C3F9-9BF8-24DAD53571C1}"/>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6D16503B-BD60-1D67-40FE-A83EF780E3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E8627996-92CE-9F61-E91C-984A1819E66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40F70D5A-21B6-5364-6EB8-6B670485ACF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720691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58890A30-A57F-7A33-20F4-66FF594FB54B}"/>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7C7249DA-A9A2-77BC-6047-78DE1501E3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85F08437-EBD7-DC90-A8A2-01939DCFD1F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B99EA09E-A039-B77A-8CA7-F3F220A38F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854322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D45EB941-913C-5E69-9575-FFB775E3DB06}"/>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F5C671A5-2E09-20ED-9D98-D1B84E8103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32F3CC17-EE2A-2DAA-92B7-FDAF7B2AC35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1DCE6E5F-A91A-2E29-155F-46A5338C56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38944022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17A1D7DF-D59C-C54B-9B37-2D21D295873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29F21C2F-540B-3FCF-C4DC-D46AD12F39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E04CB0FB-9BC5-08EB-6736-4BAEA16C27D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B0332756-2B04-910A-62A4-B845DC05A90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3488184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C3141FFC-9E9D-1830-19D3-BA84D2A1010C}"/>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1D27BD22-D51D-CAFF-AB5B-D4EDDA5F88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12FDD829-BE29-F5AB-89AB-B8E461E4BC1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1B42D00A-76EA-37C0-91F5-8CF06EB70DC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14790072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9E2EE44F-AD1E-89A5-913A-8F7B93E1998A}"/>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77349C42-2E59-935F-B695-2258139D69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BE038D8E-7720-B5CB-5F9E-EF48A9021C5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7E3BA61B-AEF2-13FD-FB76-A82F508A822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1125724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32BD69C0-E2B3-524A-2E49-6FC990497311}"/>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81ECD1A0-3C36-62D8-E492-D111BE42CD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4F4116C1-A3C5-4C79-4FF3-E1E09339C6D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1ADE4E79-262A-3987-19AC-4952890E766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496000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36D3379D-EBA2-99F6-62C9-3D871C6323E0}"/>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940E4623-AD15-1A71-F404-A902E717625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18688F86-62D4-ABBE-CA1F-8188F2379DA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1144F0EC-527B-9937-1D1E-D1C9E9C69C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44981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838D1019-D8F9-C334-920F-9A1969F0EF4B}"/>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63DB96BE-4D6A-9264-27B0-74448B2DF1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EC78F57E-B713-BF35-61AF-85E27E8FB1E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D5E46A08-FF64-3582-F707-08381FF00C9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42356144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E7FA324D-FCE4-5CCE-22BD-DA1AF4A26BE6}"/>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AA123F0F-D561-097F-1248-D9A68587E5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D681E4A7-22AF-D0AA-3299-27FDA263BA5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EA3CABF5-5660-4AC3-D5CE-189FCE7DFA2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1290687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B48433CC-16EE-3D98-4932-1E3735BED662}"/>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213D5ACA-4703-0541-C76F-065CFD7BA2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CA9B5313-B6F3-49C1-D80F-45BF38F32E2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13D8E4C5-703A-8B07-4F54-9836774899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26105118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AAB2F709-74D3-E612-B0EE-9EF68FF38203}"/>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0152C5CF-8AC9-328A-07FB-271B41EDFF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956835DD-02F0-F144-8665-98D69B1F80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8E6FFFD-AEBC-B2BF-2938-6204F398F2E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28005006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867C2D06-0ABF-D5A8-482C-D4BCC2AB2478}"/>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033F38E7-DEA8-25C5-C2A6-9752AC5359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9114B04A-2D6B-0A47-5F83-CE64AF44E7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C4FF3B9A-53E1-E353-6F90-5EC3BD1D469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180387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79D88C6-7241-CD27-0A93-258908B8172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3A27487A-23E1-6FF9-1FC7-7FABEBF6A8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78285F15-7A44-BD54-162A-31FD53735F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75454668-FE8F-056C-6E5D-46D097B4B87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2207732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F578992-78A3-2F6D-7A27-DD31BEB72330}"/>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A5B14BB7-96E9-79BE-8D39-BF8A0830E5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29432A29-E0E3-4CF7-A263-6FD2F697B8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07D34CF4-E1D6-B98D-FD1B-5EEA4633C9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16344009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1627EE4F-C98F-95D7-725B-7DC72BDAC0F6}"/>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FC5FA8D7-DDF8-5D57-4133-BB0C5B12EA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71A86774-F3DC-1E9C-C98B-D4F8B3FDBD6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A56F240C-9482-6D29-23C5-FB686CD8B19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2570100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2E497560-FFE8-BDB0-8E74-659598893E2A}"/>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1E41C370-7D31-09AB-C6B5-EC1870AB5F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B10A9B8F-A5C3-E2F9-9021-71FABF21C7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1D184772-F1A9-6233-8540-7493A8FE950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87007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0CF270BE-7F9A-B9B6-760A-2880495DDFD2}"/>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7902A279-499C-BB9A-6DAD-5A3F267368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3AAD8725-EE7C-FA88-5165-D79673EA08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B8855283-A666-4663-E200-0A66F17E25B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45966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A69865DE-1524-0939-07BA-A16F68F78A5E}"/>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8E39BFE0-9A90-30FB-97C7-5AC20F2769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BDFD0788-7591-DBDF-A292-065679272A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CF91BEB4-0406-9F71-139B-9BED0126F3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414503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12FD66B9-323C-AAFE-6960-01720481A81A}"/>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62C8DBE0-571A-3350-33ED-4AF2CE0F74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17FC36E8-441A-A761-8531-EAC51C27510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37B8DCF8-860C-8973-DA1F-D3A4360820F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418988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18"/>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18"/>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2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3887391" y="740569"/>
            <a:ext cx="4629150" cy="3655219"/>
          </a:xfrm>
          <a:prstGeom prst="rect">
            <a:avLst/>
          </a:prstGeom>
          <a:noFill/>
          <a:ln>
            <a:noFill/>
          </a:ln>
        </p:spPr>
      </p:sp>
      <p:sp>
        <p:nvSpPr>
          <p:cNvPr id="68" name="Google Shape;68;p2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 y="-1078787"/>
            <a:ext cx="11311847" cy="7376845"/>
          </a:xfrm>
          <a:prstGeom prst="rect">
            <a:avLst/>
          </a:prstGeom>
          <a:noFill/>
          <a:ln>
            <a:noFill/>
          </a:ln>
        </p:spPr>
      </p:pic>
      <p:sp>
        <p:nvSpPr>
          <p:cNvPr id="90" name="Google Shape;90;p1"/>
          <p:cNvSpPr/>
          <p:nvPr/>
        </p:nvSpPr>
        <p:spPr>
          <a:xfrm>
            <a:off x="0" y="-158159"/>
            <a:ext cx="91515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libri"/>
              <a:ea typeface="Calibri"/>
              <a:cs typeface="Calibri"/>
              <a:sym typeface="Calibri"/>
            </a:endParaRPr>
          </a:p>
        </p:txBody>
      </p:sp>
      <p:grpSp>
        <p:nvGrpSpPr>
          <p:cNvPr id="92" name="Google Shape;92;p1"/>
          <p:cNvGrpSpPr/>
          <p:nvPr/>
        </p:nvGrpSpPr>
        <p:grpSpPr>
          <a:xfrm>
            <a:off x="276330" y="38647"/>
            <a:ext cx="7961070" cy="4647393"/>
            <a:chOff x="276330" y="642578"/>
            <a:chExt cx="7961070" cy="4647393"/>
          </a:xfrm>
        </p:grpSpPr>
        <p:grpSp>
          <p:nvGrpSpPr>
            <p:cNvPr id="93" name="Google Shape;93;p1"/>
            <p:cNvGrpSpPr/>
            <p:nvPr/>
          </p:nvGrpSpPr>
          <p:grpSpPr>
            <a:xfrm>
              <a:off x="276330" y="2569525"/>
              <a:ext cx="7961070" cy="2720446"/>
              <a:chOff x="831127" y="1253096"/>
              <a:chExt cx="7961070" cy="2720446"/>
            </a:xfrm>
          </p:grpSpPr>
          <p:sp>
            <p:nvSpPr>
              <p:cNvPr id="94" name="Google Shape;94;p1"/>
              <p:cNvSpPr txBox="1"/>
              <p:nvPr/>
            </p:nvSpPr>
            <p:spPr>
              <a:xfrm>
                <a:off x="831127" y="1253096"/>
                <a:ext cx="7249490" cy="209284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6500" b="1" i="0" u="none" strike="noStrike" cap="none" dirty="0">
                    <a:solidFill>
                      <a:schemeClr val="lt1"/>
                    </a:solidFill>
                    <a:latin typeface="Oswald"/>
                    <a:ea typeface="Oswald"/>
                    <a:cs typeface="Oswald"/>
                    <a:sym typeface="Oswald"/>
                  </a:rPr>
                  <a:t>What </a:t>
                </a:r>
                <a:r>
                  <a:rPr lang="en-US" sz="6500" b="1" i="0" u="sng" strike="noStrike" cap="none" dirty="0">
                    <a:solidFill>
                      <a:schemeClr val="lt1"/>
                    </a:solidFill>
                    <a:latin typeface="Oswald"/>
                    <a:ea typeface="Oswald"/>
                    <a:cs typeface="Oswald"/>
                    <a:sym typeface="Oswald"/>
                  </a:rPr>
                  <a:t>EVERY</a:t>
                </a:r>
                <a:r>
                  <a:rPr lang="en-US" sz="6500" b="1" i="0" u="none" strike="noStrike" cap="none" dirty="0">
                    <a:solidFill>
                      <a:schemeClr val="lt1"/>
                    </a:solidFill>
                    <a:latin typeface="Oswald"/>
                    <a:ea typeface="Oswald"/>
                    <a:cs typeface="Oswald"/>
                    <a:sym typeface="Oswald"/>
                  </a:rPr>
                  <a:t> Teacher </a:t>
                </a:r>
                <a:r>
                  <a:rPr lang="en-US" sz="6500" b="1" i="0" u="sng" strike="noStrike" cap="none" dirty="0">
                    <a:solidFill>
                      <a:schemeClr val="lt1"/>
                    </a:solidFill>
                    <a:latin typeface="Oswald"/>
                    <a:ea typeface="Oswald"/>
                    <a:cs typeface="Oswald"/>
                    <a:sym typeface="Oswald"/>
                  </a:rPr>
                  <a:t>NEEDS</a:t>
                </a:r>
                <a:r>
                  <a:rPr lang="en-US" sz="6500" b="1" i="0" u="none" strike="noStrike" cap="none" dirty="0">
                    <a:solidFill>
                      <a:schemeClr val="lt1"/>
                    </a:solidFill>
                    <a:latin typeface="Oswald"/>
                    <a:ea typeface="Oswald"/>
                    <a:cs typeface="Oswald"/>
                    <a:sym typeface="Oswald"/>
                  </a:rPr>
                  <a:t> to Know</a:t>
                </a:r>
                <a:endParaRPr sz="6500" b="1" i="0" u="none" strike="noStrike" cap="none" baseline="30000" dirty="0">
                  <a:solidFill>
                    <a:schemeClr val="lt1"/>
                  </a:solidFill>
                  <a:latin typeface="Oswald"/>
                  <a:ea typeface="Oswald"/>
                  <a:cs typeface="Oswald"/>
                  <a:sym typeface="Oswald"/>
                </a:endParaRPr>
              </a:p>
            </p:txBody>
          </p:sp>
          <p:sp>
            <p:nvSpPr>
              <p:cNvPr id="95" name="Google Shape;95;p1"/>
              <p:cNvSpPr txBox="1"/>
              <p:nvPr/>
            </p:nvSpPr>
            <p:spPr>
              <a:xfrm>
                <a:off x="1461397" y="3542742"/>
                <a:ext cx="73308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1" u="none" strike="noStrike" cap="none" dirty="0">
                    <a:solidFill>
                      <a:schemeClr val="lt1"/>
                    </a:solidFill>
                    <a:latin typeface="Source Sans Pro" panose="020B0503030403020204" pitchFamily="34" charset="0"/>
                    <a:ea typeface="Source Sans Pro" panose="020B0503030403020204" pitchFamily="34" charset="0"/>
                    <a:sym typeface="Arial"/>
                  </a:rPr>
                  <a:t>Presenter: Geoff Kullman</a:t>
                </a:r>
                <a:endParaRPr dirty="0">
                  <a:latin typeface="Source Sans Pro" panose="020B0503030403020204" pitchFamily="34" charset="0"/>
                  <a:ea typeface="Source Sans Pro" panose="020B0503030403020204" pitchFamily="34" charset="0"/>
                </a:endParaRPr>
              </a:p>
            </p:txBody>
          </p:sp>
          <p:cxnSp>
            <p:nvCxnSpPr>
              <p:cNvPr id="96" name="Google Shape;96;p1"/>
              <p:cNvCxnSpPr>
                <a:cxnSpLocks/>
              </p:cNvCxnSpPr>
              <p:nvPr/>
            </p:nvCxnSpPr>
            <p:spPr>
              <a:xfrm>
                <a:off x="3576231" y="3494078"/>
                <a:ext cx="3215811" cy="0"/>
              </a:xfrm>
              <a:prstGeom prst="straightConnector1">
                <a:avLst/>
              </a:prstGeom>
              <a:noFill/>
              <a:ln w="19050" cap="flat" cmpd="sng">
                <a:solidFill>
                  <a:schemeClr val="lt1"/>
                </a:solidFill>
                <a:prstDash val="solid"/>
                <a:miter lim="800000"/>
                <a:headEnd type="none" w="sm" len="sm"/>
                <a:tailEnd type="none" w="sm" len="sm"/>
              </a:ln>
            </p:spPr>
          </p:cxnSp>
        </p:grpSp>
        <p:sp>
          <p:nvSpPr>
            <p:cNvPr id="97" name="Google Shape;97;p1"/>
            <p:cNvSpPr txBox="1"/>
            <p:nvPr/>
          </p:nvSpPr>
          <p:spPr>
            <a:xfrm>
              <a:off x="276331" y="642578"/>
              <a:ext cx="4707652" cy="209284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6500" b="1" i="0" u="none" strike="noStrike" cap="none" dirty="0">
                  <a:solidFill>
                    <a:schemeClr val="lt1"/>
                  </a:solidFill>
                  <a:latin typeface="Oswald"/>
                  <a:ea typeface="Oswald"/>
                  <a:cs typeface="Oswald"/>
                  <a:sym typeface="Oswald"/>
                </a:rPr>
                <a:t>AI in the </a:t>
              </a:r>
            </a:p>
            <a:p>
              <a:pPr marL="0" marR="0" lvl="0" indent="0" rtl="0">
                <a:spcBef>
                  <a:spcPts val="0"/>
                </a:spcBef>
                <a:spcAft>
                  <a:spcPts val="0"/>
                </a:spcAft>
                <a:buNone/>
              </a:pPr>
              <a:r>
                <a:rPr lang="en-US" sz="6500" b="1" i="0" u="none" strike="noStrike" cap="none" dirty="0">
                  <a:solidFill>
                    <a:schemeClr val="lt1"/>
                  </a:solidFill>
                  <a:latin typeface="Oswald"/>
                  <a:ea typeface="Oswald"/>
                  <a:cs typeface="Oswald"/>
                  <a:sym typeface="Oswald"/>
                </a:rPr>
                <a:t>Classroom:</a:t>
              </a:r>
              <a:endParaRPr sz="6500" b="1" i="0" u="none" strike="noStrike" cap="none" baseline="30000" dirty="0">
                <a:solidFill>
                  <a:schemeClr val="lt1"/>
                </a:solidFill>
                <a:latin typeface="Oswald"/>
                <a:ea typeface="Oswald"/>
                <a:cs typeface="Oswald"/>
                <a:sym typeface="Oswald"/>
              </a:endParaRPr>
            </a:p>
          </p:txBody>
        </p:sp>
      </p:grpSp>
      <p:pic>
        <p:nvPicPr>
          <p:cNvPr id="2" name="Picture 1">
            <a:extLst>
              <a:ext uri="{FF2B5EF4-FFF2-40B4-BE49-F238E27FC236}">
                <a16:creationId xmlns:a16="http://schemas.microsoft.com/office/drawing/2014/main" id="{F2E06383-99B2-5408-9997-4A5711157AE8}"/>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B997814F-6250-2196-3EBC-480A1878851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DD2EA32-55E3-FFC7-A0EA-1F626F362DD4}"/>
              </a:ext>
            </a:extLst>
          </p:cNvPr>
          <p:cNvPicPr>
            <a:picLocks noChangeAspect="1"/>
          </p:cNvPicPr>
          <p:nvPr/>
        </p:nvPicPr>
        <p:blipFill>
          <a:blip r:embed="rId3"/>
          <a:srcRect/>
          <a:stretch/>
        </p:blipFill>
        <p:spPr>
          <a:xfrm>
            <a:off x="-949377" y="626"/>
            <a:ext cx="7698632" cy="5142249"/>
          </a:xfrm>
          <a:prstGeom prst="rect">
            <a:avLst/>
          </a:prstGeom>
        </p:spPr>
      </p:pic>
      <p:sp>
        <p:nvSpPr>
          <p:cNvPr id="139" name="Google Shape;139;p5">
            <a:extLst>
              <a:ext uri="{FF2B5EF4-FFF2-40B4-BE49-F238E27FC236}">
                <a16:creationId xmlns:a16="http://schemas.microsoft.com/office/drawing/2014/main" id="{84B835C3-E013-C78B-4CE9-F3585ABB1FA4}"/>
              </a:ext>
            </a:extLst>
          </p:cNvPr>
          <p:cNvSpPr/>
          <p:nvPr/>
        </p:nvSpPr>
        <p:spPr>
          <a:xfrm>
            <a:off x="0" y="-626"/>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0CFFE6F0-2D48-09BE-A0FA-4EA479AF4D52}"/>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What’s Changing?</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EA364CA5-63D4-A369-71F9-9A7124110889}"/>
              </a:ext>
            </a:extLst>
          </p:cNvPr>
          <p:cNvSpPr txBox="1"/>
          <p:nvPr/>
        </p:nvSpPr>
        <p:spPr>
          <a:xfrm>
            <a:off x="234711" y="1181983"/>
            <a:ext cx="8581669" cy="2031285"/>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is changing more than student work</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Teaching</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Assessment</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Student </a:t>
            </a:r>
            <a:r>
              <a:rPr lang="en-US" i="1" dirty="0" err="1">
                <a:solidFill>
                  <a:schemeClr val="bg1"/>
                </a:solidFill>
                <a:latin typeface="Source Sans Pro" panose="020B0503030403020204" pitchFamily="34" charset="0"/>
                <a:ea typeface="Source Sans Pro" panose="020B0503030403020204" pitchFamily="34" charset="0"/>
              </a:rPr>
              <a:t>behaviour</a:t>
            </a:r>
            <a:endParaRPr lang="en-US" i="1"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Digital literacy</a:t>
            </a:r>
          </a:p>
          <a:p>
            <a:pPr marL="376238" lvl="3">
              <a:buClr>
                <a:schemeClr val="bg1"/>
              </a:buClr>
            </a:pPr>
            <a:endParaRPr lang="en-US" i="1" dirty="0">
              <a:solidFill>
                <a:schemeClr val="bg1"/>
              </a:solidFill>
              <a:latin typeface="Source Sans Pro" panose="020B0503030403020204" pitchFamily="34" charset="0"/>
              <a:ea typeface="Source Sans Pro" panose="020B0503030403020204" pitchFamily="34" charset="0"/>
            </a:endParaRPr>
          </a:p>
          <a:p>
            <a:pPr marL="357188" lvl="3" indent="-342900">
              <a:buClr>
                <a:schemeClr val="bg1"/>
              </a:buClr>
              <a:buFont typeface="Arial" panose="020B0604020202020204" pitchFamily="34" charset="0"/>
              <a:buChar char="•"/>
            </a:pPr>
            <a:r>
              <a:rPr lang="en-US" i="1" dirty="0">
                <a:solidFill>
                  <a:schemeClr val="bg1"/>
                </a:solidFill>
              </a:rPr>
              <a:t>A lot of the early conversation focused on cheating. But AI is affecting much more than assignments. It’s changing how teachers plan, how students approach work, how we assess learning, and what it now means to be digitally literate.</a:t>
            </a:r>
            <a:endParaRPr lang="en-US"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58907B6D-EF6A-C939-F040-3875C16770BD}"/>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88DA227E-5263-1FFD-77B1-054E1790F7BC}"/>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2365622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6" end="6"/>
                                            </p:txEl>
                                          </p:spTgt>
                                        </p:tgtEl>
                                        <p:attrNameLst>
                                          <p:attrName>style.visibility</p:attrName>
                                        </p:attrNameLst>
                                      </p:cBhvr>
                                      <p:to>
                                        <p:strVal val="visible"/>
                                      </p:to>
                                    </p:set>
                                    <p:animEffect transition="in" filter="wipe(left)">
                                      <p:cBhvr>
                                        <p:cTn id="32" dur="500"/>
                                        <p:tgtEl>
                                          <p:spTgt spid="1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98684C7B-086E-D71E-0219-61569BB46EC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F8A6E9E-B7E4-BAEB-B2A7-431E1E3BA787}"/>
              </a:ext>
            </a:extLst>
          </p:cNvPr>
          <p:cNvPicPr>
            <a:picLocks noChangeAspect="1"/>
          </p:cNvPicPr>
          <p:nvPr/>
        </p:nvPicPr>
        <p:blipFill>
          <a:blip r:embed="rId3"/>
          <a:srcRect/>
          <a:stretch/>
        </p:blipFill>
        <p:spPr>
          <a:xfrm>
            <a:off x="-949377" y="626"/>
            <a:ext cx="7698632" cy="5142249"/>
          </a:xfrm>
          <a:prstGeom prst="rect">
            <a:avLst/>
          </a:prstGeom>
        </p:spPr>
      </p:pic>
      <p:sp>
        <p:nvSpPr>
          <p:cNvPr id="139" name="Google Shape;139;p5">
            <a:extLst>
              <a:ext uri="{FF2B5EF4-FFF2-40B4-BE49-F238E27FC236}">
                <a16:creationId xmlns:a16="http://schemas.microsoft.com/office/drawing/2014/main" id="{9CE20DCB-0C8C-383D-EDC6-4E0631413043}"/>
              </a:ext>
            </a:extLst>
          </p:cNvPr>
          <p:cNvSpPr/>
          <p:nvPr/>
        </p:nvSpPr>
        <p:spPr>
          <a:xfrm>
            <a:off x="0" y="-626"/>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C1ACCF66-394F-6912-23DB-F9B1F61BEE51}"/>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What’s Changing?</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8FC003A7-83C2-16C7-A102-94467E497341}"/>
              </a:ext>
            </a:extLst>
          </p:cNvPr>
          <p:cNvSpPr txBox="1"/>
          <p:nvPr/>
        </p:nvSpPr>
        <p:spPr>
          <a:xfrm>
            <a:off x="234711" y="1181983"/>
            <a:ext cx="8581669" cy="2893059"/>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Students now have a </a:t>
            </a:r>
            <a:r>
              <a:rPr lang="en-US" i="1" dirty="0">
                <a:solidFill>
                  <a:schemeClr val="bg1"/>
                </a:solidFill>
                <a:latin typeface="Source Sans Pro" panose="020B0503030403020204" pitchFamily="34" charset="0"/>
                <a:ea typeface="Source Sans Pro" panose="020B0503030403020204" pitchFamily="34" charset="0"/>
              </a:rPr>
              <a:t>thinking</a:t>
            </a:r>
            <a:r>
              <a:rPr lang="en-US" dirty="0">
                <a:solidFill>
                  <a:schemeClr val="bg1"/>
                </a:solidFill>
                <a:latin typeface="Source Sans Pro" panose="020B0503030403020204" pitchFamily="34" charset="0"/>
                <a:ea typeface="Source Sans Pro" panose="020B0503030403020204" pitchFamily="34" charset="0"/>
              </a:rPr>
              <a:t> shortcut</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can now generate… </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Outlines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Summaries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Paragraphs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Complete essays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Math equations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Problem-solving steps</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 problem is no longer access to ANSWERS</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 challenge is now EVIDENCE of UNDERSTANDING</a:t>
            </a:r>
          </a:p>
          <a:p>
            <a:pPr marL="35718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In the past, students mostly searched for information. Now they can generate polished responses in seconds. That changes the teacher’s question from ‘Can they provide the answer?’ to ‘Can they think, explain, apply, and defend the answer?’</a:t>
            </a:r>
          </a:p>
        </p:txBody>
      </p:sp>
      <p:cxnSp>
        <p:nvCxnSpPr>
          <p:cNvPr id="143" name="Google Shape;143;p5">
            <a:extLst>
              <a:ext uri="{FF2B5EF4-FFF2-40B4-BE49-F238E27FC236}">
                <a16:creationId xmlns:a16="http://schemas.microsoft.com/office/drawing/2014/main" id="{0B500358-4E3C-A42E-C970-EEFB03741160}"/>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0E2B5B87-F15F-3259-B62C-4C6BD1544328}"/>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025502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F095FB88-0BED-B943-93F9-73A36291FB5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F6BAE7B-2759-CE6A-BB68-A962E2A481AB}"/>
              </a:ext>
            </a:extLst>
          </p:cNvPr>
          <p:cNvPicPr>
            <a:picLocks noChangeAspect="1"/>
          </p:cNvPicPr>
          <p:nvPr/>
        </p:nvPicPr>
        <p:blipFill>
          <a:blip r:embed="rId3"/>
          <a:srcRect/>
          <a:stretch/>
        </p:blipFill>
        <p:spPr>
          <a:xfrm>
            <a:off x="-949377" y="626"/>
            <a:ext cx="7698632" cy="5142249"/>
          </a:xfrm>
          <a:prstGeom prst="rect">
            <a:avLst/>
          </a:prstGeom>
        </p:spPr>
      </p:pic>
      <p:sp>
        <p:nvSpPr>
          <p:cNvPr id="139" name="Google Shape;139;p5">
            <a:extLst>
              <a:ext uri="{FF2B5EF4-FFF2-40B4-BE49-F238E27FC236}">
                <a16:creationId xmlns:a16="http://schemas.microsoft.com/office/drawing/2014/main" id="{79B22A8F-2C7B-1FB9-7D65-34C141D40F20}"/>
              </a:ext>
            </a:extLst>
          </p:cNvPr>
          <p:cNvSpPr/>
          <p:nvPr/>
        </p:nvSpPr>
        <p:spPr>
          <a:xfrm>
            <a:off x="0" y="-626"/>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028D8846-E862-7990-F7CE-A5510D15F562}"/>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What’s Changing?</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ECE1BCF4-086E-7A54-6546-ACC010B42027}"/>
              </a:ext>
            </a:extLst>
          </p:cNvPr>
          <p:cNvSpPr txBox="1"/>
          <p:nvPr/>
        </p:nvSpPr>
        <p:spPr>
          <a:xfrm>
            <a:off x="234711" y="1181983"/>
            <a:ext cx="8581669" cy="3754834"/>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We need to assess the PROCESS more than the final PRODUCT</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Outlines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Brainstorms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Drafts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Checkpoints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Revision notes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In-class reflections</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Oral explanations</a:t>
            </a:r>
          </a:p>
          <a:p>
            <a:pPr marL="71913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explain their reasoning</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walk through how they got their answer</a:t>
            </a:r>
          </a:p>
          <a:p>
            <a:pPr marL="71913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answer follow-up questions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reflect on choices they made</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Personal </a:t>
            </a:r>
            <a:r>
              <a:rPr lang="en-US" i="1" dirty="0">
                <a:solidFill>
                  <a:schemeClr val="bg1"/>
                </a:solidFill>
                <a:latin typeface="Source Sans Pro" panose="020B0503030403020204" pitchFamily="34" charset="0"/>
                <a:ea typeface="Source Sans Pro" panose="020B0503030403020204" pitchFamily="34" charset="0"/>
              </a:rPr>
              <a:t>or</a:t>
            </a:r>
            <a:r>
              <a:rPr lang="en-US" dirty="0">
                <a:solidFill>
                  <a:schemeClr val="bg1"/>
                </a:solidFill>
                <a:latin typeface="Source Sans Pro" panose="020B0503030403020204" pitchFamily="34" charset="0"/>
                <a:ea typeface="Source Sans Pro" panose="020B0503030403020204" pitchFamily="34" charset="0"/>
              </a:rPr>
              <a:t> local applications</a:t>
            </a:r>
          </a:p>
          <a:p>
            <a:pPr marL="71913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their class discussion</a:t>
            </a:r>
          </a:p>
          <a:p>
            <a:pPr marL="71913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A local issue</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 recent lab or activity</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 specific text discussed in class</a:t>
            </a:r>
            <a:endParaRPr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6FBA73FD-B4B5-F6E2-2884-D522B84D361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5DCE24E8-FA75-55D3-4817-F8A731FAD45D}"/>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341217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1" end="11"/>
                                            </p:txEl>
                                          </p:spTgt>
                                        </p:tgtEl>
                                        <p:attrNameLst>
                                          <p:attrName>style.visibility</p:attrName>
                                        </p:attrNameLst>
                                      </p:cBhvr>
                                      <p:to>
                                        <p:strVal val="visible"/>
                                      </p:to>
                                    </p:set>
                                    <p:animEffect transition="in" filter="wipe(left)">
                                      <p:cBhvr>
                                        <p:cTn id="62" dur="500"/>
                                        <p:tgtEl>
                                          <p:spTgt spid="14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2" end="12"/>
                                            </p:txEl>
                                          </p:spTgt>
                                        </p:tgtEl>
                                        <p:attrNameLst>
                                          <p:attrName>style.visibility</p:attrName>
                                        </p:attrNameLst>
                                      </p:cBhvr>
                                      <p:to>
                                        <p:strVal val="visible"/>
                                      </p:to>
                                    </p:set>
                                    <p:animEffect transition="in" filter="wipe(left)">
                                      <p:cBhvr>
                                        <p:cTn id="67" dur="500"/>
                                        <p:tgtEl>
                                          <p:spTgt spid="14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2">
                                            <p:txEl>
                                              <p:pRg st="13" end="13"/>
                                            </p:txEl>
                                          </p:spTgt>
                                        </p:tgtEl>
                                        <p:attrNameLst>
                                          <p:attrName>style.visibility</p:attrName>
                                        </p:attrNameLst>
                                      </p:cBhvr>
                                      <p:to>
                                        <p:strVal val="visible"/>
                                      </p:to>
                                    </p:set>
                                    <p:animEffect transition="in" filter="wipe(left)">
                                      <p:cBhvr>
                                        <p:cTn id="72" dur="500"/>
                                        <p:tgtEl>
                                          <p:spTgt spid="142">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42">
                                            <p:txEl>
                                              <p:pRg st="14" end="14"/>
                                            </p:txEl>
                                          </p:spTgt>
                                        </p:tgtEl>
                                        <p:attrNameLst>
                                          <p:attrName>style.visibility</p:attrName>
                                        </p:attrNameLst>
                                      </p:cBhvr>
                                      <p:to>
                                        <p:strVal val="visible"/>
                                      </p:to>
                                    </p:set>
                                    <p:animEffect transition="in" filter="wipe(left)">
                                      <p:cBhvr>
                                        <p:cTn id="77" dur="500"/>
                                        <p:tgtEl>
                                          <p:spTgt spid="142">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42">
                                            <p:txEl>
                                              <p:pRg st="15" end="15"/>
                                            </p:txEl>
                                          </p:spTgt>
                                        </p:tgtEl>
                                        <p:attrNameLst>
                                          <p:attrName>style.visibility</p:attrName>
                                        </p:attrNameLst>
                                      </p:cBhvr>
                                      <p:to>
                                        <p:strVal val="visible"/>
                                      </p:to>
                                    </p:set>
                                    <p:animEffect transition="in" filter="wipe(left)">
                                      <p:cBhvr>
                                        <p:cTn id="82" dur="500"/>
                                        <p:tgtEl>
                                          <p:spTgt spid="142">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42">
                                            <p:txEl>
                                              <p:pRg st="16" end="16"/>
                                            </p:txEl>
                                          </p:spTgt>
                                        </p:tgtEl>
                                        <p:attrNameLst>
                                          <p:attrName>style.visibility</p:attrName>
                                        </p:attrNameLst>
                                      </p:cBhvr>
                                      <p:to>
                                        <p:strVal val="visible"/>
                                      </p:to>
                                    </p:set>
                                    <p:animEffect transition="in" filter="wipe(left)">
                                      <p:cBhvr>
                                        <p:cTn id="87" dur="500"/>
                                        <p:tgtEl>
                                          <p:spTgt spid="14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D5C9EE33-93D4-D731-2A8B-A70EDA2D1E4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D66867-0CD0-5023-95A8-1F5C5A6C88A0}"/>
              </a:ext>
            </a:extLst>
          </p:cNvPr>
          <p:cNvPicPr>
            <a:picLocks noChangeAspect="1"/>
          </p:cNvPicPr>
          <p:nvPr/>
        </p:nvPicPr>
        <p:blipFill>
          <a:blip r:embed="rId3"/>
          <a:srcRect/>
          <a:stretch/>
        </p:blipFill>
        <p:spPr>
          <a:xfrm>
            <a:off x="-949377" y="626"/>
            <a:ext cx="7698632" cy="5142249"/>
          </a:xfrm>
          <a:prstGeom prst="rect">
            <a:avLst/>
          </a:prstGeom>
        </p:spPr>
      </p:pic>
      <p:sp>
        <p:nvSpPr>
          <p:cNvPr id="139" name="Google Shape;139;p5">
            <a:extLst>
              <a:ext uri="{FF2B5EF4-FFF2-40B4-BE49-F238E27FC236}">
                <a16:creationId xmlns:a16="http://schemas.microsoft.com/office/drawing/2014/main" id="{3A3496C9-74A4-AC40-5C21-F7C2565ADB25}"/>
              </a:ext>
            </a:extLst>
          </p:cNvPr>
          <p:cNvSpPr/>
          <p:nvPr/>
        </p:nvSpPr>
        <p:spPr>
          <a:xfrm>
            <a:off x="0" y="-626"/>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F50D49ED-5763-94E1-FA53-268FB73757A7}"/>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What’s Changing?</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2AF5A69D-2D46-C18D-2144-93A666CE452E}"/>
              </a:ext>
            </a:extLst>
          </p:cNvPr>
          <p:cNvSpPr txBox="1"/>
          <p:nvPr/>
        </p:nvSpPr>
        <p:spPr>
          <a:xfrm>
            <a:off x="234711" y="1181983"/>
            <a:ext cx="8581669" cy="3754834"/>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raises the value of </a:t>
            </a:r>
            <a:r>
              <a:rPr lang="en-US" i="1" dirty="0">
                <a:solidFill>
                  <a:schemeClr val="bg1"/>
                </a:solidFill>
                <a:latin typeface="Source Sans Pro" panose="020B0503030403020204" pitchFamily="34" charset="0"/>
                <a:ea typeface="Source Sans Pro" panose="020B0503030403020204" pitchFamily="34" charset="0"/>
              </a:rPr>
              <a:t>human</a:t>
            </a:r>
            <a:r>
              <a:rPr lang="en-US" dirty="0">
                <a:solidFill>
                  <a:schemeClr val="bg1"/>
                </a:solidFill>
                <a:latin typeface="Source Sans Pro" panose="020B0503030403020204" pitchFamily="34" charset="0"/>
                <a:ea typeface="Source Sans Pro" panose="020B0503030403020204" pitchFamily="34" charset="0"/>
              </a:rPr>
              <a:t> judgment</a:t>
            </a:r>
          </a:p>
          <a:p>
            <a:pPr marL="71913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critical thinking</a:t>
            </a:r>
          </a:p>
          <a:p>
            <a:pPr marL="71913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discernment</a:t>
            </a:r>
            <a:endParaRPr lang="en-US" i="1"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creativity</a:t>
            </a:r>
            <a:endParaRPr lang="en-US" i="1"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ethical judgment </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In an AI-rich world, students need more than </a:t>
            </a:r>
            <a:r>
              <a:rPr lang="en-US" i="1" dirty="0">
                <a:solidFill>
                  <a:schemeClr val="bg1"/>
                </a:solidFill>
                <a:latin typeface="Source Sans Pro" panose="020B0503030403020204" pitchFamily="34" charset="0"/>
                <a:ea typeface="Source Sans Pro" panose="020B0503030403020204" pitchFamily="34" charset="0"/>
              </a:rPr>
              <a:t>answers</a:t>
            </a:r>
            <a:r>
              <a:rPr lang="en-US" dirty="0">
                <a:solidFill>
                  <a:schemeClr val="bg1"/>
                </a:solidFill>
                <a:latin typeface="Source Sans Pro" panose="020B0503030403020204" pitchFamily="34" charset="0"/>
                <a:ea typeface="Source Sans Pro" panose="020B0503030403020204" pitchFamily="34" charset="0"/>
              </a:rPr>
              <a:t>. They need </a:t>
            </a:r>
            <a:r>
              <a:rPr lang="en-US" i="1" dirty="0">
                <a:solidFill>
                  <a:schemeClr val="bg1"/>
                </a:solidFill>
                <a:latin typeface="Source Sans Pro" panose="020B0503030403020204" pitchFamily="34" charset="0"/>
                <a:ea typeface="Source Sans Pro" panose="020B0503030403020204" pitchFamily="34" charset="0"/>
              </a:rPr>
              <a:t>judgment</a:t>
            </a:r>
            <a:r>
              <a:rPr lang="en-US" dirty="0">
                <a:solidFill>
                  <a:schemeClr val="bg1"/>
                </a:solidFill>
                <a:latin typeface="Source Sans Pro" panose="020B0503030403020204" pitchFamily="34" charset="0"/>
                <a:ea typeface="Source Sans Pro" panose="020B0503030403020204" pitchFamily="34" charset="0"/>
              </a:rPr>
              <a:t>.</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One of the paradoxes of AI is that as machine-generated content becomes easier to produce, deeply human skills become more important.</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Teachers and schools are being pushed to answer new questions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When is AI use appropriate?</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What counts as cheating now?</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What should students still do on their own?</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How do we protect privacy and trust?</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What does responsible AI use look like in class?</a:t>
            </a:r>
          </a:p>
          <a:p>
            <a:pPr marL="376238" lvl="3">
              <a:buClr>
                <a:schemeClr val="bg1"/>
              </a:buClr>
            </a:pPr>
            <a:endParaRPr lang="en-US" i="1" dirty="0">
              <a:solidFill>
                <a:schemeClr val="bg1"/>
              </a:solidFill>
              <a:latin typeface="Source Sans Pro" panose="020B0503030403020204" pitchFamily="34" charset="0"/>
              <a:ea typeface="Source Sans Pro" panose="020B0503030403020204" pitchFamily="34" charset="0"/>
            </a:endParaRPr>
          </a:p>
          <a:p>
            <a:pPr marL="35718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AI is not only giving us new tools. It’s forcing schools to make new </a:t>
            </a:r>
            <a:r>
              <a:rPr lang="en-US" dirty="0">
                <a:solidFill>
                  <a:schemeClr val="bg1"/>
                </a:solidFill>
                <a:latin typeface="Source Sans Pro" panose="020B0503030403020204" pitchFamily="34" charset="0"/>
                <a:ea typeface="Source Sans Pro" panose="020B0503030403020204" pitchFamily="34" charset="0"/>
              </a:rPr>
              <a:t>judgment</a:t>
            </a:r>
            <a:r>
              <a:rPr lang="en-US" i="1" dirty="0">
                <a:solidFill>
                  <a:schemeClr val="bg1"/>
                </a:solidFill>
                <a:latin typeface="Source Sans Pro" panose="020B0503030403020204" pitchFamily="34" charset="0"/>
                <a:ea typeface="Source Sans Pro" panose="020B0503030403020204" pitchFamily="34" charset="0"/>
              </a:rPr>
              <a:t> calls. And many educators are being asked to make those calls </a:t>
            </a:r>
            <a:r>
              <a:rPr lang="en-US" i="1" u="sng" dirty="0">
                <a:solidFill>
                  <a:schemeClr val="bg1"/>
                </a:solidFill>
                <a:latin typeface="Source Sans Pro" panose="020B0503030403020204" pitchFamily="34" charset="0"/>
                <a:ea typeface="Source Sans Pro" panose="020B0503030403020204" pitchFamily="34" charset="0"/>
              </a:rPr>
              <a:t>before policy</a:t>
            </a:r>
            <a:r>
              <a:rPr lang="en-US" i="1" dirty="0">
                <a:solidFill>
                  <a:schemeClr val="bg1"/>
                </a:solidFill>
                <a:latin typeface="Source Sans Pro" panose="020B0503030403020204" pitchFamily="34" charset="0"/>
                <a:ea typeface="Source Sans Pro" panose="020B0503030403020204" pitchFamily="34" charset="0"/>
              </a:rPr>
              <a:t> has fully caught up.</a:t>
            </a:r>
            <a:endParaRPr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C31B93A3-C30B-709C-89B3-2F4CC959A666}"/>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6A8388CE-4F8F-A80F-A587-787726AB239A}"/>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562238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1" end="11"/>
                                            </p:txEl>
                                          </p:spTgt>
                                        </p:tgtEl>
                                        <p:attrNameLst>
                                          <p:attrName>style.visibility</p:attrName>
                                        </p:attrNameLst>
                                      </p:cBhvr>
                                      <p:to>
                                        <p:strVal val="visible"/>
                                      </p:to>
                                    </p:set>
                                    <p:animEffect transition="in" filter="wipe(left)">
                                      <p:cBhvr>
                                        <p:cTn id="62" dur="500"/>
                                        <p:tgtEl>
                                          <p:spTgt spid="14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2" end="12"/>
                                            </p:txEl>
                                          </p:spTgt>
                                        </p:tgtEl>
                                        <p:attrNameLst>
                                          <p:attrName>style.visibility</p:attrName>
                                        </p:attrNameLst>
                                      </p:cBhvr>
                                      <p:to>
                                        <p:strVal val="visible"/>
                                      </p:to>
                                    </p:set>
                                    <p:animEffect transition="in" filter="wipe(left)">
                                      <p:cBhvr>
                                        <p:cTn id="67" dur="500"/>
                                        <p:tgtEl>
                                          <p:spTgt spid="14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2">
                                            <p:txEl>
                                              <p:pRg st="14" end="14"/>
                                            </p:txEl>
                                          </p:spTgt>
                                        </p:tgtEl>
                                        <p:attrNameLst>
                                          <p:attrName>style.visibility</p:attrName>
                                        </p:attrNameLst>
                                      </p:cBhvr>
                                      <p:to>
                                        <p:strVal val="visible"/>
                                      </p:to>
                                    </p:set>
                                    <p:animEffect transition="in" filter="wipe(left)">
                                      <p:cBhvr>
                                        <p:cTn id="72" dur="500"/>
                                        <p:tgtEl>
                                          <p:spTgt spid="14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69E04C15-DDBE-C97D-7E80-2216F48091E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CDBC17D-FA17-44C1-2037-1CDA0AF7DEC1}"/>
              </a:ext>
            </a:extLst>
          </p:cNvPr>
          <p:cNvPicPr>
            <a:picLocks noChangeAspect="1"/>
          </p:cNvPicPr>
          <p:nvPr/>
        </p:nvPicPr>
        <p:blipFill>
          <a:blip r:embed="rId3"/>
          <a:srcRect/>
          <a:stretch/>
        </p:blipFill>
        <p:spPr>
          <a:xfrm>
            <a:off x="-949377" y="626"/>
            <a:ext cx="7698632" cy="5142249"/>
          </a:xfrm>
          <a:prstGeom prst="rect">
            <a:avLst/>
          </a:prstGeom>
        </p:spPr>
      </p:pic>
      <p:sp>
        <p:nvSpPr>
          <p:cNvPr id="139" name="Google Shape;139;p5">
            <a:extLst>
              <a:ext uri="{FF2B5EF4-FFF2-40B4-BE49-F238E27FC236}">
                <a16:creationId xmlns:a16="http://schemas.microsoft.com/office/drawing/2014/main" id="{E67E878A-4DD4-4849-793C-79D098785EC0}"/>
              </a:ext>
            </a:extLst>
          </p:cNvPr>
          <p:cNvSpPr/>
          <p:nvPr/>
        </p:nvSpPr>
        <p:spPr>
          <a:xfrm>
            <a:off x="0" y="-626"/>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F598D4A7-F9F6-CA4E-BEA8-B1658BA396C3}"/>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What’s Changing?</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BDC459C9-FBA5-6392-564F-512DB111DDED}"/>
              </a:ext>
            </a:extLst>
          </p:cNvPr>
          <p:cNvSpPr txBox="1"/>
          <p:nvPr/>
        </p:nvSpPr>
        <p:spPr>
          <a:xfrm>
            <a:off x="234711" y="1181983"/>
            <a:ext cx="8581669" cy="2031285"/>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 BIG Shift</a:t>
            </a:r>
          </a:p>
          <a:p>
            <a:pPr marL="719138" lvl="3" indent="-342900">
              <a:buClr>
                <a:schemeClr val="bg1"/>
              </a:buClr>
              <a:buFont typeface="Arial" panose="020B0604020202020204" pitchFamily="34" charset="0"/>
              <a:buChar char="•"/>
            </a:pPr>
            <a:r>
              <a:rPr lang="en-US" b="1" i="1" dirty="0">
                <a:solidFill>
                  <a:schemeClr val="bg1"/>
                </a:solidFill>
                <a:latin typeface="Source Sans Pro" panose="020B0503030403020204" pitchFamily="34" charset="0"/>
                <a:ea typeface="Source Sans Pro" panose="020B0503030403020204" pitchFamily="34" charset="0"/>
              </a:rPr>
              <a:t>Before AI:</a:t>
            </a:r>
            <a:br>
              <a:rPr lang="en-US" i="1" dirty="0">
                <a:solidFill>
                  <a:schemeClr val="bg1"/>
                </a:solidFill>
                <a:latin typeface="Source Sans Pro" panose="020B0503030403020204" pitchFamily="34" charset="0"/>
                <a:ea typeface="Source Sans Pro" panose="020B0503030403020204" pitchFamily="34" charset="0"/>
              </a:rPr>
            </a:br>
            <a:r>
              <a:rPr lang="en-US" i="1" dirty="0">
                <a:solidFill>
                  <a:schemeClr val="bg1"/>
                </a:solidFill>
                <a:latin typeface="Source Sans Pro" panose="020B0503030403020204" pitchFamily="34" charset="0"/>
                <a:ea typeface="Source Sans Pro" panose="020B0503030403020204" pitchFamily="34" charset="0"/>
              </a:rPr>
              <a:t>Can students </a:t>
            </a:r>
            <a:r>
              <a:rPr lang="en-US" i="1" u="sng" dirty="0">
                <a:solidFill>
                  <a:schemeClr val="bg1"/>
                </a:solidFill>
                <a:latin typeface="Source Sans Pro" panose="020B0503030403020204" pitchFamily="34" charset="0"/>
                <a:ea typeface="Source Sans Pro" panose="020B0503030403020204" pitchFamily="34" charset="0"/>
              </a:rPr>
              <a:t>find</a:t>
            </a:r>
            <a:r>
              <a:rPr lang="en-US" i="1" dirty="0">
                <a:solidFill>
                  <a:schemeClr val="bg1"/>
                </a:solidFill>
                <a:latin typeface="Source Sans Pro" panose="020B0503030403020204" pitchFamily="34" charset="0"/>
                <a:ea typeface="Source Sans Pro" panose="020B0503030403020204" pitchFamily="34" charset="0"/>
              </a:rPr>
              <a:t> information?</a:t>
            </a:r>
          </a:p>
          <a:p>
            <a:pPr marL="719138" lvl="3" indent="-342900">
              <a:buClr>
                <a:schemeClr val="bg1"/>
              </a:buClr>
              <a:buFont typeface="Arial" panose="020B0604020202020204" pitchFamily="34" charset="0"/>
              <a:buChar char="•"/>
            </a:pPr>
            <a:r>
              <a:rPr lang="en-US" b="1" i="1" dirty="0">
                <a:solidFill>
                  <a:schemeClr val="bg1"/>
                </a:solidFill>
                <a:latin typeface="Source Sans Pro" panose="020B0503030403020204" pitchFamily="34" charset="0"/>
                <a:ea typeface="Source Sans Pro" panose="020B0503030403020204" pitchFamily="34" charset="0"/>
              </a:rPr>
              <a:t>After AI:</a:t>
            </a:r>
            <a:br>
              <a:rPr lang="en-US" i="1" dirty="0">
                <a:solidFill>
                  <a:schemeClr val="bg1"/>
                </a:solidFill>
                <a:latin typeface="Source Sans Pro" panose="020B0503030403020204" pitchFamily="34" charset="0"/>
                <a:ea typeface="Source Sans Pro" panose="020B0503030403020204" pitchFamily="34" charset="0"/>
              </a:rPr>
            </a:br>
            <a:r>
              <a:rPr lang="en-US" i="1" dirty="0">
                <a:solidFill>
                  <a:schemeClr val="bg1"/>
                </a:solidFill>
                <a:latin typeface="Source Sans Pro" panose="020B0503030403020204" pitchFamily="34" charset="0"/>
                <a:ea typeface="Source Sans Pro" panose="020B0503030403020204" pitchFamily="34" charset="0"/>
              </a:rPr>
              <a:t>Can students </a:t>
            </a:r>
            <a:r>
              <a:rPr lang="en-US" i="1" u="sng" dirty="0">
                <a:solidFill>
                  <a:schemeClr val="bg1"/>
                </a:solidFill>
                <a:latin typeface="Source Sans Pro" panose="020B0503030403020204" pitchFamily="34" charset="0"/>
                <a:ea typeface="Source Sans Pro" panose="020B0503030403020204" pitchFamily="34" charset="0"/>
              </a:rPr>
              <a:t>think</a:t>
            </a:r>
            <a:r>
              <a:rPr lang="en-US" i="1" dirty="0">
                <a:solidFill>
                  <a:schemeClr val="bg1"/>
                </a:solidFill>
                <a:latin typeface="Source Sans Pro" panose="020B0503030403020204" pitchFamily="34" charset="0"/>
                <a:ea typeface="Source Sans Pro" panose="020B0503030403020204" pitchFamily="34" charset="0"/>
              </a:rPr>
              <a:t>, </a:t>
            </a:r>
            <a:r>
              <a:rPr lang="en-US" i="1" u="sng" dirty="0">
                <a:solidFill>
                  <a:schemeClr val="bg1"/>
                </a:solidFill>
                <a:latin typeface="Source Sans Pro" panose="020B0503030403020204" pitchFamily="34" charset="0"/>
                <a:ea typeface="Source Sans Pro" panose="020B0503030403020204" pitchFamily="34" charset="0"/>
              </a:rPr>
              <a:t>evaluate</a:t>
            </a:r>
            <a:r>
              <a:rPr lang="en-US" i="1" dirty="0">
                <a:solidFill>
                  <a:schemeClr val="bg1"/>
                </a:solidFill>
                <a:latin typeface="Source Sans Pro" panose="020B0503030403020204" pitchFamily="34" charset="0"/>
                <a:ea typeface="Source Sans Pro" panose="020B0503030403020204" pitchFamily="34" charset="0"/>
              </a:rPr>
              <a:t>, </a:t>
            </a:r>
            <a:r>
              <a:rPr lang="en-US" i="1" u="sng" dirty="0">
                <a:solidFill>
                  <a:schemeClr val="bg1"/>
                </a:solidFill>
                <a:latin typeface="Source Sans Pro" panose="020B0503030403020204" pitchFamily="34" charset="0"/>
                <a:ea typeface="Source Sans Pro" panose="020B0503030403020204" pitchFamily="34" charset="0"/>
              </a:rPr>
              <a:t>apply</a:t>
            </a:r>
            <a:r>
              <a:rPr lang="en-US" i="1" dirty="0">
                <a:solidFill>
                  <a:schemeClr val="bg1"/>
                </a:solidFill>
                <a:latin typeface="Source Sans Pro" panose="020B0503030403020204" pitchFamily="34" charset="0"/>
                <a:ea typeface="Source Sans Pro" panose="020B0503030403020204" pitchFamily="34" charset="0"/>
              </a:rPr>
              <a:t>, and explain?</a:t>
            </a:r>
          </a:p>
          <a:p>
            <a:pPr marL="719138" lvl="3"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60363"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In an AI-rich world, students need to </a:t>
            </a:r>
            <a:r>
              <a:rPr lang="en-US" i="1" dirty="0">
                <a:solidFill>
                  <a:schemeClr val="bg1"/>
                </a:solidFill>
                <a:latin typeface="Source Sans Pro" panose="020B0503030403020204" pitchFamily="34" charset="0"/>
                <a:ea typeface="Source Sans Pro" panose="020B0503030403020204" pitchFamily="34" charset="0"/>
              </a:rPr>
              <a:t>learn how to learn</a:t>
            </a:r>
          </a:p>
          <a:p>
            <a:pPr marL="360363"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One of the paradoxes of AI is that as machine-generated content becomes easier to produce, deeply human skills become more important.</a:t>
            </a:r>
          </a:p>
        </p:txBody>
      </p:sp>
      <p:cxnSp>
        <p:nvCxnSpPr>
          <p:cNvPr id="143" name="Google Shape;143;p5">
            <a:extLst>
              <a:ext uri="{FF2B5EF4-FFF2-40B4-BE49-F238E27FC236}">
                <a16:creationId xmlns:a16="http://schemas.microsoft.com/office/drawing/2014/main" id="{FCAC5E33-2FCE-1A55-F6DF-3E950BA14787}"/>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686476FF-A297-FDDF-942B-ED611C7E246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4" name="Google Shape;142;p5">
            <a:extLst>
              <a:ext uri="{FF2B5EF4-FFF2-40B4-BE49-F238E27FC236}">
                <a16:creationId xmlns:a16="http://schemas.microsoft.com/office/drawing/2014/main" id="{5BBBA9CE-7625-BA5D-CF5D-765C6E7C4E77}"/>
              </a:ext>
            </a:extLst>
          </p:cNvPr>
          <p:cNvSpPr txBox="1"/>
          <p:nvPr/>
        </p:nvSpPr>
        <p:spPr>
          <a:xfrm>
            <a:off x="234710" y="3576816"/>
            <a:ext cx="8581669" cy="1169511"/>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Previously, education was meant to prepare students for their future career (learning how to learn)</a:t>
            </a: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Today, we are preparing students for jobs that don’t even exist… yet</a:t>
            </a:r>
          </a:p>
          <a:p>
            <a:pPr marL="342900"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Education is no longer just about preparing students for </a:t>
            </a:r>
            <a:r>
              <a:rPr lang="en-US" i="1" u="sng" dirty="0">
                <a:solidFill>
                  <a:schemeClr val="bg1"/>
                </a:solidFill>
                <a:latin typeface="Source Sans Pro" panose="020B0503030403020204" pitchFamily="34" charset="0"/>
                <a:ea typeface="Source Sans Pro" panose="020B0503030403020204" pitchFamily="34" charset="0"/>
              </a:rPr>
              <a:t>known</a:t>
            </a:r>
            <a:r>
              <a:rPr lang="en-US" i="1" dirty="0">
                <a:solidFill>
                  <a:schemeClr val="bg1"/>
                </a:solidFill>
                <a:latin typeface="Source Sans Pro" panose="020B0503030403020204" pitchFamily="34" charset="0"/>
                <a:ea typeface="Source Sans Pro" panose="020B0503030403020204" pitchFamily="34" charset="0"/>
              </a:rPr>
              <a:t> careers. It must also prepare them for </a:t>
            </a:r>
            <a:r>
              <a:rPr lang="en-US" i="1" u="sng" dirty="0">
                <a:solidFill>
                  <a:schemeClr val="bg1"/>
                </a:solidFill>
                <a:latin typeface="Source Sans Pro" panose="020B0503030403020204" pitchFamily="34" charset="0"/>
                <a:ea typeface="Source Sans Pro" panose="020B0503030403020204" pitchFamily="34" charset="0"/>
              </a:rPr>
              <a:t>change</a:t>
            </a:r>
            <a:r>
              <a:rPr lang="en-US" i="1" dirty="0">
                <a:solidFill>
                  <a:schemeClr val="bg1"/>
                </a:solidFill>
                <a:latin typeface="Source Sans Pro" panose="020B0503030403020204" pitchFamily="34" charset="0"/>
                <a:ea typeface="Source Sans Pro" panose="020B0503030403020204" pitchFamily="34" charset="0"/>
              </a:rPr>
              <a:t>, uncertainty, and work that has yet to be invented.</a:t>
            </a:r>
            <a:endParaRPr lang="en-CA"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dirty="0">
              <a:solidFill>
                <a:schemeClr val="bg1"/>
              </a:solidFill>
              <a:latin typeface="Source Sans Pro" panose="020B0503030403020204" pitchFamily="34" charset="0"/>
              <a:ea typeface="Source Sans Pro" panose="020B0503030403020204" pitchFamily="34" charset="0"/>
            </a:endParaRPr>
          </a:p>
        </p:txBody>
      </p:sp>
      <p:sp>
        <p:nvSpPr>
          <p:cNvPr id="3" name="Google Shape;142;p5">
            <a:extLst>
              <a:ext uri="{FF2B5EF4-FFF2-40B4-BE49-F238E27FC236}">
                <a16:creationId xmlns:a16="http://schemas.microsoft.com/office/drawing/2014/main" id="{2D6E5CEF-D574-0CF0-0E37-1298307D3802}"/>
              </a:ext>
            </a:extLst>
          </p:cNvPr>
          <p:cNvSpPr txBox="1"/>
          <p:nvPr/>
        </p:nvSpPr>
        <p:spPr>
          <a:xfrm>
            <a:off x="3073670" y="2854848"/>
            <a:ext cx="2903750" cy="430847"/>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pPr>
            <a:r>
              <a:rPr lang="en-US" sz="2200" b="1" i="1" dirty="0">
                <a:solidFill>
                  <a:srgbClr val="FF0000"/>
                </a:solidFill>
                <a:sym typeface="Wingdings" panose="05000000000000000000" pitchFamily="2" charset="2"/>
              </a:rPr>
              <a:t> REFLECTION</a:t>
            </a:r>
            <a:endParaRPr dirty="0">
              <a:solidFill>
                <a:srgbClr val="FF0000"/>
              </a:solidFill>
            </a:endParaRPr>
          </a:p>
        </p:txBody>
      </p:sp>
    </p:spTree>
    <p:extLst>
      <p:ext uri="{BB962C8B-B14F-4D97-AF65-F5344CB8AC3E}">
        <p14:creationId xmlns:p14="http://schemas.microsoft.com/office/powerpoint/2010/main" val="868703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4" end="4"/>
                                            </p:txEl>
                                          </p:spTgt>
                                        </p:tgtEl>
                                        <p:attrNameLst>
                                          <p:attrName>style.visibility</p:attrName>
                                        </p:attrNameLst>
                                      </p:cBhvr>
                                      <p:to>
                                        <p:strVal val="visible"/>
                                      </p:to>
                                    </p:set>
                                    <p:animEffect transition="in" filter="wipe(left)">
                                      <p:cBhvr>
                                        <p:cTn id="22" dur="500"/>
                                        <p:tgtEl>
                                          <p:spTgt spid="14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5" end="5"/>
                                            </p:txEl>
                                          </p:spTgt>
                                        </p:tgtEl>
                                        <p:attrNameLst>
                                          <p:attrName>style.visibility</p:attrName>
                                        </p:attrNameLst>
                                      </p:cBhvr>
                                      <p:to>
                                        <p:strVal val="visible"/>
                                      </p:to>
                                    </p:set>
                                    <p:animEffect transition="in" filter="wipe(left)">
                                      <p:cBhvr>
                                        <p:cTn id="27" dur="500"/>
                                        <p:tgtEl>
                                          <p:spTgt spid="14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p:cTn id="3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wipe(left)">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Effect transition="in" filter="wipe(left)">
                                      <p:cBhvr>
                                        <p:cTn id="44" dur="500"/>
                                        <p:tgtEl>
                                          <p:spTgt spid="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wipe(left)">
                                      <p:cBhvr>
                                        <p:cTn id="4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B3E686D1-9A5B-7659-2F19-EBE14C2FC76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AA361FA-78B6-F1AA-1909-9D72AFAFB401}"/>
              </a:ext>
            </a:extLst>
          </p:cNvPr>
          <p:cNvPicPr>
            <a:picLocks noChangeAspect="1"/>
          </p:cNvPicPr>
          <p:nvPr/>
        </p:nvPicPr>
        <p:blipFill>
          <a:blip r:embed="rId3"/>
          <a:srcRect/>
          <a:stretch/>
        </p:blipFill>
        <p:spPr>
          <a:xfrm>
            <a:off x="-949377" y="626"/>
            <a:ext cx="7698632" cy="5142249"/>
          </a:xfrm>
          <a:prstGeom prst="rect">
            <a:avLst/>
          </a:prstGeom>
        </p:spPr>
      </p:pic>
      <p:sp>
        <p:nvSpPr>
          <p:cNvPr id="139" name="Google Shape;139;p5">
            <a:extLst>
              <a:ext uri="{FF2B5EF4-FFF2-40B4-BE49-F238E27FC236}">
                <a16:creationId xmlns:a16="http://schemas.microsoft.com/office/drawing/2014/main" id="{0FF15104-816B-6BA9-00DB-A6B58A293772}"/>
              </a:ext>
            </a:extLst>
          </p:cNvPr>
          <p:cNvSpPr/>
          <p:nvPr/>
        </p:nvSpPr>
        <p:spPr>
          <a:xfrm>
            <a:off x="0" y="-626"/>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19A7E3C1-F253-80AA-C0A4-649398BEF95C}"/>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What’s Changing?</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C14EA62A-9760-29F7-01E8-5190B4C8C19C}"/>
              </a:ext>
            </a:extLst>
          </p:cNvPr>
          <p:cNvSpPr txBox="1"/>
          <p:nvPr/>
        </p:nvSpPr>
        <p:spPr>
          <a:xfrm>
            <a:off x="234711" y="1181983"/>
            <a:ext cx="8581669" cy="769401"/>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sz="2200" dirty="0">
                <a:solidFill>
                  <a:schemeClr val="bg1"/>
                </a:solidFill>
                <a:latin typeface="Source Sans Pro" panose="020B0503030403020204" pitchFamily="34" charset="0"/>
                <a:ea typeface="Source Sans Pro" panose="020B0503030403020204" pitchFamily="34" charset="0"/>
              </a:rPr>
              <a:t>So… if AI is changing the classroom </a:t>
            </a:r>
            <a:r>
              <a:rPr lang="en-US" sz="2200" i="1" dirty="0">
                <a:solidFill>
                  <a:schemeClr val="bg1"/>
                </a:solidFill>
                <a:latin typeface="Source Sans Pro" panose="020B0503030403020204" pitchFamily="34" charset="0"/>
                <a:ea typeface="Source Sans Pro" panose="020B0503030403020204" pitchFamily="34" charset="0"/>
              </a:rPr>
              <a:t>this</a:t>
            </a:r>
            <a:r>
              <a:rPr lang="en-US" sz="2200" dirty="0">
                <a:solidFill>
                  <a:schemeClr val="bg1"/>
                </a:solidFill>
                <a:latin typeface="Source Sans Pro" panose="020B0503030403020204" pitchFamily="34" charset="0"/>
                <a:ea typeface="Source Sans Pro" panose="020B0503030403020204" pitchFamily="34" charset="0"/>
              </a:rPr>
              <a:t> much, where can it actually be </a:t>
            </a:r>
            <a:r>
              <a:rPr lang="en-US" sz="2200" i="1" dirty="0">
                <a:solidFill>
                  <a:schemeClr val="bg1"/>
                </a:solidFill>
                <a:latin typeface="Source Sans Pro" panose="020B0503030403020204" pitchFamily="34" charset="0"/>
                <a:ea typeface="Source Sans Pro" panose="020B0503030403020204" pitchFamily="34" charset="0"/>
              </a:rPr>
              <a:t>useful</a:t>
            </a:r>
            <a:r>
              <a:rPr lang="en-US" sz="2200" dirty="0">
                <a:solidFill>
                  <a:schemeClr val="bg1"/>
                </a:solidFill>
                <a:latin typeface="Source Sans Pro" panose="020B0503030403020204" pitchFamily="34" charset="0"/>
                <a:ea typeface="Source Sans Pro" panose="020B0503030403020204" pitchFamily="34" charset="0"/>
              </a:rPr>
              <a:t> in the classroom?</a:t>
            </a:r>
            <a:endParaRPr sz="2200"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D3B5BDA9-6062-5A30-951D-702B3AD68FB6}"/>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437138DF-B486-9D75-2E28-AF04D348802A}"/>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BBF6C1C5-770C-71A2-56CF-418A41E49333}"/>
              </a:ext>
            </a:extLst>
          </p:cNvPr>
          <p:cNvSpPr txBox="1"/>
          <p:nvPr/>
        </p:nvSpPr>
        <p:spPr>
          <a:xfrm>
            <a:off x="3073670" y="2854848"/>
            <a:ext cx="2903750" cy="430847"/>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pPr>
            <a:r>
              <a:rPr lang="en-US" sz="2200" b="1" i="1" dirty="0">
                <a:solidFill>
                  <a:srgbClr val="FF0000"/>
                </a:solidFill>
                <a:sym typeface="Wingdings" panose="05000000000000000000" pitchFamily="2" charset="2"/>
              </a:rPr>
              <a:t>THOUGHTS?</a:t>
            </a:r>
            <a:endParaRPr dirty="0">
              <a:solidFill>
                <a:srgbClr val="FF0000"/>
              </a:solidFill>
            </a:endParaRPr>
          </a:p>
        </p:txBody>
      </p:sp>
    </p:spTree>
    <p:extLst>
      <p:ext uri="{BB962C8B-B14F-4D97-AF65-F5344CB8AC3E}">
        <p14:creationId xmlns:p14="http://schemas.microsoft.com/office/powerpoint/2010/main" val="12168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E6E25CAF-7FFD-7B16-205B-EDC2D138799F}"/>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DEAE5D62-6A5C-5433-1347-B9C14D8FC44D}"/>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EBAE9DCF-5FA1-9451-F570-DDD2DF95949B}"/>
              </a:ext>
            </a:extLst>
          </p:cNvPr>
          <p:cNvSpPr/>
          <p:nvPr/>
        </p:nvSpPr>
        <p:spPr>
          <a:xfrm>
            <a:off x="-3752" y="-158102"/>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E3A13A03-042C-DA5D-8B4B-C75AA88AC684}"/>
              </a:ext>
            </a:extLst>
          </p:cNvPr>
          <p:cNvSpPr txBox="1"/>
          <p:nvPr/>
        </p:nvSpPr>
        <p:spPr>
          <a:xfrm>
            <a:off x="1217570" y="2884033"/>
            <a:ext cx="7730594" cy="193895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PRACTICAL CLASSROOM USES FOR TEACHERS </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8548F1BC-219D-2C87-6D6A-5097CFF234A3}"/>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0155EE31-4D81-9585-FEF4-7A5D2851DB2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Tree>
    <p:extLst>
      <p:ext uri="{BB962C8B-B14F-4D97-AF65-F5344CB8AC3E}">
        <p14:creationId xmlns:p14="http://schemas.microsoft.com/office/powerpoint/2010/main" val="1811598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F68E8A6A-718D-A0AA-E4C0-C6C80C78390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8937DCD-DB8B-8318-2198-0E9F4307BDB3}"/>
              </a:ext>
            </a:extLst>
          </p:cNvPr>
          <p:cNvPicPr>
            <a:picLocks noChangeAspect="1"/>
          </p:cNvPicPr>
          <p:nvPr/>
        </p:nvPicPr>
        <p:blipFill>
          <a:blip r:embed="rId3"/>
          <a:srcRect/>
          <a:stretch/>
        </p:blipFill>
        <p:spPr>
          <a:xfrm>
            <a:off x="-1" y="0"/>
            <a:ext cx="9225469" cy="6151995"/>
          </a:xfrm>
          <a:prstGeom prst="rect">
            <a:avLst/>
          </a:prstGeom>
        </p:spPr>
      </p:pic>
      <p:sp>
        <p:nvSpPr>
          <p:cNvPr id="139" name="Google Shape;139;p5">
            <a:extLst>
              <a:ext uri="{FF2B5EF4-FFF2-40B4-BE49-F238E27FC236}">
                <a16:creationId xmlns:a16="http://schemas.microsoft.com/office/drawing/2014/main" id="{074CF121-36FD-519E-76FB-6921295D6B92}"/>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C6886CFE-81DB-C0B7-3B04-6BA49A64543F}"/>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Practical Uses</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5F1CAD28-2D15-A504-BDF2-884F87F667DC}"/>
              </a:ext>
            </a:extLst>
          </p:cNvPr>
          <p:cNvSpPr txBox="1"/>
          <p:nvPr/>
        </p:nvSpPr>
        <p:spPr>
          <a:xfrm>
            <a:off x="234711" y="1181983"/>
            <a:ext cx="8581669" cy="3539390"/>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Where AI can actually help…</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is best used as a </a:t>
            </a:r>
            <a:r>
              <a:rPr lang="en-US" i="1" dirty="0">
                <a:solidFill>
                  <a:schemeClr val="bg1"/>
                </a:solidFill>
                <a:latin typeface="Source Sans Pro" panose="020B0503030403020204" pitchFamily="34" charset="0"/>
                <a:ea typeface="Source Sans Pro" panose="020B0503030403020204" pitchFamily="34" charset="0"/>
              </a:rPr>
              <a:t>support</a:t>
            </a:r>
            <a:r>
              <a:rPr lang="en-US" dirty="0">
                <a:solidFill>
                  <a:schemeClr val="bg1"/>
                </a:solidFill>
                <a:latin typeface="Source Sans Pro" panose="020B0503030403020204" pitchFamily="34" charset="0"/>
                <a:ea typeface="Source Sans Pro" panose="020B0503030403020204" pitchFamily="34" charset="0"/>
              </a:rPr>
              <a:t> tool, not a </a:t>
            </a:r>
            <a:r>
              <a:rPr lang="en-US" i="1" dirty="0">
                <a:solidFill>
                  <a:schemeClr val="bg1"/>
                </a:solidFill>
                <a:latin typeface="Source Sans Pro" panose="020B0503030403020204" pitchFamily="34" charset="0"/>
                <a:ea typeface="Source Sans Pro" panose="020B0503030403020204" pitchFamily="34" charset="0"/>
              </a:rPr>
              <a:t>substitute</a:t>
            </a:r>
            <a:r>
              <a:rPr lang="en-US" dirty="0">
                <a:solidFill>
                  <a:schemeClr val="bg1"/>
                </a:solidFill>
                <a:latin typeface="Source Sans Pro" panose="020B0503030403020204" pitchFamily="34" charset="0"/>
                <a:ea typeface="Source Sans Pro" panose="020B0503030403020204" pitchFamily="34" charset="0"/>
              </a:rPr>
              <a:t> teacher</a:t>
            </a:r>
          </a:p>
          <a:p>
            <a:pPr marL="719138" lvl="3" indent="-342900">
              <a:buClr>
                <a:schemeClr val="bg1"/>
              </a:buClr>
              <a:buFont typeface="Arial" panose="020B0604020202020204" pitchFamily="34" charset="0"/>
              <a:buChar char="•"/>
            </a:pPr>
            <a:r>
              <a:rPr lang="en-US" b="1" i="1" dirty="0">
                <a:solidFill>
                  <a:schemeClr val="bg1"/>
                </a:solidFill>
                <a:latin typeface="Source Sans Pro" panose="020B0503030403020204" pitchFamily="34" charset="0"/>
                <a:ea typeface="Source Sans Pro" panose="020B0503030403020204" pitchFamily="34" charset="0"/>
              </a:rPr>
              <a:t>Helpful for:</a:t>
            </a:r>
            <a:endParaRPr lang="en-US" i="1" dirty="0">
              <a:solidFill>
                <a:schemeClr val="bg1"/>
              </a:solidFill>
              <a:latin typeface="Source Sans Pro" panose="020B0503030403020204" pitchFamily="34" charset="0"/>
              <a:ea typeface="Source Sans Pro" panose="020B0503030403020204" pitchFamily="34" charset="0"/>
            </a:endParaRP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Drafting</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Brainstorming / organizing</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Adapting</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generating options / ideas</a:t>
            </a:r>
            <a:endParaRPr lang="en-US" b="1" i="1"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US" b="1" i="1" dirty="0">
                <a:solidFill>
                  <a:schemeClr val="bg1"/>
                </a:solidFill>
                <a:latin typeface="Source Sans Pro" panose="020B0503030403020204" pitchFamily="34" charset="0"/>
                <a:ea typeface="Source Sans Pro" panose="020B0503030403020204" pitchFamily="34" charset="0"/>
              </a:rPr>
              <a:t>Not a replacement for:</a:t>
            </a:r>
            <a:endParaRPr lang="en-US" i="1" dirty="0">
              <a:solidFill>
                <a:schemeClr val="bg1"/>
              </a:solidFill>
              <a:latin typeface="Source Sans Pro" panose="020B0503030403020204" pitchFamily="34" charset="0"/>
              <a:ea typeface="Source Sans Pro" panose="020B0503030403020204" pitchFamily="34" charset="0"/>
            </a:endParaRP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professional judgment</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student relationships</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classroom context</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ethical decisions</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final approval</a:t>
            </a:r>
          </a:p>
          <a:p>
            <a:pPr marL="733425" lvl="3">
              <a:buClr>
                <a:schemeClr val="bg1"/>
              </a:buClr>
            </a:pPr>
            <a:endParaRPr lang="en-CA"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 sweet spot for AI is not </a:t>
            </a:r>
            <a:r>
              <a:rPr lang="en-US" u="sng" dirty="0">
                <a:solidFill>
                  <a:schemeClr val="bg1"/>
                </a:solidFill>
                <a:latin typeface="Source Sans Pro" panose="020B0503030403020204" pitchFamily="34" charset="0"/>
                <a:ea typeface="Source Sans Pro" panose="020B0503030403020204" pitchFamily="34" charset="0"/>
              </a:rPr>
              <a:t>replacing teachers</a:t>
            </a:r>
            <a:r>
              <a:rPr lang="en-US" dirty="0">
                <a:solidFill>
                  <a:schemeClr val="bg1"/>
                </a:solidFill>
                <a:latin typeface="Source Sans Pro" panose="020B0503030403020204" pitchFamily="34" charset="0"/>
                <a:ea typeface="Source Sans Pro" panose="020B0503030403020204" pitchFamily="34" charset="0"/>
              </a:rPr>
              <a:t>. It’s </a:t>
            </a:r>
            <a:r>
              <a:rPr lang="en-US" u="sng" dirty="0">
                <a:solidFill>
                  <a:schemeClr val="bg1"/>
                </a:solidFill>
                <a:latin typeface="Source Sans Pro" panose="020B0503030403020204" pitchFamily="34" charset="0"/>
                <a:ea typeface="Source Sans Pro" panose="020B0503030403020204" pitchFamily="34" charset="0"/>
              </a:rPr>
              <a:t>reducing friction</a:t>
            </a:r>
            <a:r>
              <a:rPr lang="en-US" dirty="0">
                <a:solidFill>
                  <a:schemeClr val="bg1"/>
                </a:solidFill>
                <a:latin typeface="Source Sans Pro" panose="020B0503030403020204" pitchFamily="34" charset="0"/>
                <a:ea typeface="Source Sans Pro" panose="020B0503030403020204" pitchFamily="34" charset="0"/>
              </a:rPr>
              <a:t> around repetitive or first-draft work.</a:t>
            </a:r>
            <a:endParaRPr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4A62F5FD-B77F-E1C0-B6AD-FFF105E22B32}"/>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2AA7D9AC-2598-1467-5A71-65735049A79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750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2">
                                            <p:txEl>
                                              <p:pRg st="1" end="1"/>
                                            </p:txEl>
                                          </p:spTgt>
                                        </p:tgtEl>
                                        <p:attrNameLst>
                                          <p:attrName>style.visibility</p:attrName>
                                        </p:attrNameLst>
                                      </p:cBhvr>
                                      <p:to>
                                        <p:strVal val="visible"/>
                                      </p:to>
                                    </p:set>
                                    <p:animEffect transition="in" filter="wipe(left)">
                                      <p:cBhvr>
                                        <p:cTn id="20" dur="500"/>
                                        <p:tgtEl>
                                          <p:spTgt spid="1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2" end="2"/>
                                            </p:txEl>
                                          </p:spTgt>
                                        </p:tgtEl>
                                        <p:attrNameLst>
                                          <p:attrName>style.visibility</p:attrName>
                                        </p:attrNameLst>
                                      </p:cBhvr>
                                      <p:to>
                                        <p:strVal val="visible"/>
                                      </p:to>
                                    </p:set>
                                    <p:animEffect transition="in" filter="wipe(left)">
                                      <p:cBhvr>
                                        <p:cTn id="25" dur="500"/>
                                        <p:tgtEl>
                                          <p:spTgt spid="14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2">
                                            <p:txEl>
                                              <p:pRg st="3" end="3"/>
                                            </p:txEl>
                                          </p:spTgt>
                                        </p:tgtEl>
                                        <p:attrNameLst>
                                          <p:attrName>style.visibility</p:attrName>
                                        </p:attrNameLst>
                                      </p:cBhvr>
                                      <p:to>
                                        <p:strVal val="visible"/>
                                      </p:to>
                                    </p:set>
                                    <p:animEffect transition="in" filter="wipe(left)">
                                      <p:cBhvr>
                                        <p:cTn id="30" dur="500"/>
                                        <p:tgtEl>
                                          <p:spTgt spid="14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2">
                                            <p:txEl>
                                              <p:pRg st="4" end="4"/>
                                            </p:txEl>
                                          </p:spTgt>
                                        </p:tgtEl>
                                        <p:attrNameLst>
                                          <p:attrName>style.visibility</p:attrName>
                                        </p:attrNameLst>
                                      </p:cBhvr>
                                      <p:to>
                                        <p:strVal val="visible"/>
                                      </p:to>
                                    </p:set>
                                    <p:animEffect transition="in" filter="wipe(left)">
                                      <p:cBhvr>
                                        <p:cTn id="35" dur="500"/>
                                        <p:tgtEl>
                                          <p:spTgt spid="14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2">
                                            <p:txEl>
                                              <p:pRg st="5" end="5"/>
                                            </p:txEl>
                                          </p:spTgt>
                                        </p:tgtEl>
                                        <p:attrNameLst>
                                          <p:attrName>style.visibility</p:attrName>
                                        </p:attrNameLst>
                                      </p:cBhvr>
                                      <p:to>
                                        <p:strVal val="visible"/>
                                      </p:to>
                                    </p:set>
                                    <p:animEffect transition="in" filter="wipe(left)">
                                      <p:cBhvr>
                                        <p:cTn id="40" dur="500"/>
                                        <p:tgtEl>
                                          <p:spTgt spid="14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2">
                                            <p:txEl>
                                              <p:pRg st="6" end="6"/>
                                            </p:txEl>
                                          </p:spTgt>
                                        </p:tgtEl>
                                        <p:attrNameLst>
                                          <p:attrName>style.visibility</p:attrName>
                                        </p:attrNameLst>
                                      </p:cBhvr>
                                      <p:to>
                                        <p:strVal val="visible"/>
                                      </p:to>
                                    </p:set>
                                    <p:animEffect transition="in" filter="wipe(left)">
                                      <p:cBhvr>
                                        <p:cTn id="45" dur="500"/>
                                        <p:tgtEl>
                                          <p:spTgt spid="14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2">
                                            <p:txEl>
                                              <p:pRg st="7" end="7"/>
                                            </p:txEl>
                                          </p:spTgt>
                                        </p:tgtEl>
                                        <p:attrNameLst>
                                          <p:attrName>style.visibility</p:attrName>
                                        </p:attrNameLst>
                                      </p:cBhvr>
                                      <p:to>
                                        <p:strVal val="visible"/>
                                      </p:to>
                                    </p:set>
                                    <p:animEffect transition="in" filter="wipe(left)">
                                      <p:cBhvr>
                                        <p:cTn id="50" dur="500"/>
                                        <p:tgtEl>
                                          <p:spTgt spid="14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2">
                                            <p:txEl>
                                              <p:pRg st="8" end="8"/>
                                            </p:txEl>
                                          </p:spTgt>
                                        </p:tgtEl>
                                        <p:attrNameLst>
                                          <p:attrName>style.visibility</p:attrName>
                                        </p:attrNameLst>
                                      </p:cBhvr>
                                      <p:to>
                                        <p:strVal val="visible"/>
                                      </p:to>
                                    </p:set>
                                    <p:animEffect transition="in" filter="wipe(left)">
                                      <p:cBhvr>
                                        <p:cTn id="55" dur="500"/>
                                        <p:tgtEl>
                                          <p:spTgt spid="14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42">
                                            <p:txEl>
                                              <p:pRg st="9" end="9"/>
                                            </p:txEl>
                                          </p:spTgt>
                                        </p:tgtEl>
                                        <p:attrNameLst>
                                          <p:attrName>style.visibility</p:attrName>
                                        </p:attrNameLst>
                                      </p:cBhvr>
                                      <p:to>
                                        <p:strVal val="visible"/>
                                      </p:to>
                                    </p:set>
                                    <p:animEffect transition="in" filter="wipe(left)">
                                      <p:cBhvr>
                                        <p:cTn id="60" dur="500"/>
                                        <p:tgtEl>
                                          <p:spTgt spid="142">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42">
                                            <p:txEl>
                                              <p:pRg st="10" end="10"/>
                                            </p:txEl>
                                          </p:spTgt>
                                        </p:tgtEl>
                                        <p:attrNameLst>
                                          <p:attrName>style.visibility</p:attrName>
                                        </p:attrNameLst>
                                      </p:cBhvr>
                                      <p:to>
                                        <p:strVal val="visible"/>
                                      </p:to>
                                    </p:set>
                                    <p:animEffect transition="in" filter="wipe(left)">
                                      <p:cBhvr>
                                        <p:cTn id="65" dur="500"/>
                                        <p:tgtEl>
                                          <p:spTgt spid="142">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42">
                                            <p:txEl>
                                              <p:pRg st="11" end="11"/>
                                            </p:txEl>
                                          </p:spTgt>
                                        </p:tgtEl>
                                        <p:attrNameLst>
                                          <p:attrName>style.visibility</p:attrName>
                                        </p:attrNameLst>
                                      </p:cBhvr>
                                      <p:to>
                                        <p:strVal val="visible"/>
                                      </p:to>
                                    </p:set>
                                    <p:animEffect transition="in" filter="wipe(left)">
                                      <p:cBhvr>
                                        <p:cTn id="70" dur="500"/>
                                        <p:tgtEl>
                                          <p:spTgt spid="142">
                                            <p:txEl>
                                              <p:pRg st="11" end="1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42">
                                            <p:txEl>
                                              <p:pRg st="12" end="12"/>
                                            </p:txEl>
                                          </p:spTgt>
                                        </p:tgtEl>
                                        <p:attrNameLst>
                                          <p:attrName>style.visibility</p:attrName>
                                        </p:attrNameLst>
                                      </p:cBhvr>
                                      <p:to>
                                        <p:strVal val="visible"/>
                                      </p:to>
                                    </p:set>
                                    <p:animEffect transition="in" filter="wipe(left)">
                                      <p:cBhvr>
                                        <p:cTn id="75" dur="500"/>
                                        <p:tgtEl>
                                          <p:spTgt spid="142">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42">
                                            <p:txEl>
                                              <p:pRg st="14" end="14"/>
                                            </p:txEl>
                                          </p:spTgt>
                                        </p:tgtEl>
                                        <p:attrNameLst>
                                          <p:attrName>style.visibility</p:attrName>
                                        </p:attrNameLst>
                                      </p:cBhvr>
                                      <p:to>
                                        <p:strVal val="visible"/>
                                      </p:to>
                                    </p:set>
                                    <p:animEffect transition="in" filter="wipe(left)">
                                      <p:cBhvr>
                                        <p:cTn id="80" dur="500"/>
                                        <p:tgtEl>
                                          <p:spTgt spid="14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CB9A8A65-7A71-E63D-E99F-4858EFCBE2F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9C10C62-D2F0-732D-6A01-10C9658BD2C4}"/>
              </a:ext>
            </a:extLst>
          </p:cNvPr>
          <p:cNvPicPr>
            <a:picLocks noChangeAspect="1"/>
          </p:cNvPicPr>
          <p:nvPr/>
        </p:nvPicPr>
        <p:blipFill>
          <a:blip r:embed="rId3"/>
          <a:srcRect/>
          <a:stretch/>
        </p:blipFill>
        <p:spPr>
          <a:xfrm>
            <a:off x="-1" y="0"/>
            <a:ext cx="9225469" cy="6151995"/>
          </a:xfrm>
          <a:prstGeom prst="rect">
            <a:avLst/>
          </a:prstGeom>
        </p:spPr>
      </p:pic>
      <p:sp>
        <p:nvSpPr>
          <p:cNvPr id="139" name="Google Shape;139;p5">
            <a:extLst>
              <a:ext uri="{FF2B5EF4-FFF2-40B4-BE49-F238E27FC236}">
                <a16:creationId xmlns:a16="http://schemas.microsoft.com/office/drawing/2014/main" id="{5111B28C-FF3D-7D2E-D286-AB397A223A9D}"/>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426C1801-6216-39D4-3D9A-9709155180E4}"/>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Practical Uses</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4FC704C9-9839-D968-8E0C-A1B13A419479}"/>
              </a:ext>
            </a:extLst>
          </p:cNvPr>
          <p:cNvSpPr txBox="1"/>
          <p:nvPr/>
        </p:nvSpPr>
        <p:spPr>
          <a:xfrm>
            <a:off x="234711" y="1181983"/>
            <a:ext cx="8581669" cy="2893059"/>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We’re going to look at practical AI uses in 3 primary BUCKETS </a:t>
            </a:r>
          </a:p>
          <a:p>
            <a:pPr marL="71596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BUCKET 1: Planning Support</a:t>
            </a:r>
          </a:p>
          <a:p>
            <a:pPr marL="107791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can help teachers get past the “blank page” faster…</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brainstorm lesson ideas</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generate hooks or warm-ups</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create discussion questions</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draft rubrics</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suggest examples at different levels</a:t>
            </a:r>
          </a:p>
          <a:p>
            <a:pPr marL="143668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simplify or extend a concept</a:t>
            </a:r>
          </a:p>
          <a:p>
            <a:pPr marL="357188" lvl="3"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One of the easiest ways teachers can use AI is in planning. Not to hand over lesson design entirely, but to generate a strong starting point.</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We’ve already done this for years; we just called them “Lesson Plan books”</a:t>
            </a:r>
            <a:endParaRPr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7A39D9CD-F041-1840-7DAF-1557ABE8870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8B23C6D9-AE58-7E4E-2942-229907ED5743}"/>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218528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10" end="10"/>
                                            </p:txEl>
                                          </p:spTgt>
                                        </p:tgtEl>
                                        <p:attrNameLst>
                                          <p:attrName>style.visibility</p:attrName>
                                        </p:attrNameLst>
                                      </p:cBhvr>
                                      <p:to>
                                        <p:strVal val="visible"/>
                                      </p:to>
                                    </p:set>
                                    <p:animEffect transition="in" filter="wipe(left)">
                                      <p:cBhvr>
                                        <p:cTn id="52" dur="500"/>
                                        <p:tgtEl>
                                          <p:spTgt spid="14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1" end="11"/>
                                            </p:txEl>
                                          </p:spTgt>
                                        </p:tgtEl>
                                        <p:attrNameLst>
                                          <p:attrName>style.visibility</p:attrName>
                                        </p:attrNameLst>
                                      </p:cBhvr>
                                      <p:to>
                                        <p:strVal val="visible"/>
                                      </p:to>
                                    </p:set>
                                    <p:animEffect transition="in" filter="wipe(left)">
                                      <p:cBhvr>
                                        <p:cTn id="57" dur="500"/>
                                        <p:tgtEl>
                                          <p:spTgt spid="14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D8611BCF-DD6E-8EC5-B81D-D706134B729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37EABC4-9179-8958-43B9-1F6C6EE58C0F}"/>
              </a:ext>
            </a:extLst>
          </p:cNvPr>
          <p:cNvPicPr>
            <a:picLocks noChangeAspect="1"/>
          </p:cNvPicPr>
          <p:nvPr/>
        </p:nvPicPr>
        <p:blipFill>
          <a:blip r:embed="rId3"/>
          <a:srcRect/>
          <a:stretch/>
        </p:blipFill>
        <p:spPr>
          <a:xfrm>
            <a:off x="-1" y="0"/>
            <a:ext cx="9225469" cy="6151995"/>
          </a:xfrm>
          <a:prstGeom prst="rect">
            <a:avLst/>
          </a:prstGeom>
        </p:spPr>
      </p:pic>
      <p:sp>
        <p:nvSpPr>
          <p:cNvPr id="139" name="Google Shape;139;p5">
            <a:extLst>
              <a:ext uri="{FF2B5EF4-FFF2-40B4-BE49-F238E27FC236}">
                <a16:creationId xmlns:a16="http://schemas.microsoft.com/office/drawing/2014/main" id="{BC4A520E-EF53-102A-11A9-9D90A87CF73B}"/>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557063E8-D135-688C-0CC9-3F9A18BE30FA}"/>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Practical Uses</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640F4920-9A75-A497-C6AE-B1FF4C35737F}"/>
              </a:ext>
            </a:extLst>
          </p:cNvPr>
          <p:cNvSpPr txBox="1"/>
          <p:nvPr/>
        </p:nvSpPr>
        <p:spPr>
          <a:xfrm>
            <a:off x="234711" y="1181983"/>
            <a:ext cx="8581669" cy="2677616"/>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BUCKET 2: </a:t>
            </a:r>
            <a:r>
              <a:rPr lang="en-CA" dirty="0">
                <a:solidFill>
                  <a:schemeClr val="bg1"/>
                </a:solidFill>
                <a:latin typeface="Source Sans Pro" panose="020B0503030403020204" pitchFamily="34" charset="0"/>
                <a:ea typeface="Source Sans Pro" panose="020B0503030403020204" pitchFamily="34" charset="0"/>
              </a:rPr>
              <a:t>Differentiation &amp; Accessibility</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can help make content accessible… without starting from scratch every time:</a:t>
            </a:r>
          </a:p>
          <a:p>
            <a:pPr marL="1076325"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rewriting directions more simply</a:t>
            </a:r>
          </a:p>
          <a:p>
            <a:pPr marL="1076325"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creating sentence starters</a:t>
            </a:r>
          </a:p>
          <a:p>
            <a:pPr marL="1076325"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generating exemplars</a:t>
            </a:r>
          </a:p>
          <a:p>
            <a:pPr marL="1076325"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offering alternative explanations</a:t>
            </a:r>
          </a:p>
          <a:p>
            <a:pPr marL="1076325"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supporting translation or vocabulary scaffolds</a:t>
            </a:r>
          </a:p>
          <a:p>
            <a:pPr marL="14288" lvl="3">
              <a:buClr>
                <a:schemeClr val="bg1"/>
              </a:buClr>
            </a:pPr>
            <a:endParaRPr lang="en-US" dirty="0">
              <a:solidFill>
                <a:schemeClr val="bg1"/>
              </a:solidFill>
              <a:latin typeface="Source Sans Pro" panose="020B0503030403020204" pitchFamily="34" charset="0"/>
              <a:ea typeface="Source Sans Pro" panose="020B0503030403020204" pitchFamily="34" charset="0"/>
            </a:endParaRP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This is one of the most promising areas. Teachers already know differentiation matters, but it takes time. AI can help produce multiple versions of the same material much faster.</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Copy/paste your lesson plan into an AI tool and have it translate it to Korean or simpler English, or a side-by-side translated version*</a:t>
            </a:r>
            <a:endParaRPr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89212D3B-D9FB-ADF4-BEDE-9F76165234E5}"/>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1938F806-690B-B6CA-0AB8-FB45AF090103}"/>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75890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459837"/>
            <a:ext cx="9128993" cy="6063172"/>
          </a:xfrm>
          <a:prstGeom prst="rect">
            <a:avLst/>
          </a:prstGeom>
          <a:noFill/>
          <a:ln>
            <a:noFill/>
          </a:ln>
        </p:spPr>
      </p:pic>
      <p:sp>
        <p:nvSpPr>
          <p:cNvPr id="106" name="Google Shape;106;p2"/>
          <p:cNvSpPr/>
          <p:nvPr/>
        </p:nvSpPr>
        <p:spPr>
          <a:xfrm>
            <a:off x="-7504" y="0"/>
            <a:ext cx="9206769"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nvGrpSpPr>
          <p:cNvPr id="108" name="Google Shape;108;p2"/>
          <p:cNvGrpSpPr/>
          <p:nvPr/>
        </p:nvGrpSpPr>
        <p:grpSpPr>
          <a:xfrm>
            <a:off x="-940983" y="662513"/>
            <a:ext cx="7330800" cy="1744636"/>
            <a:chOff x="1059881" y="1798139"/>
            <a:chExt cx="7330800" cy="1744636"/>
          </a:xfrm>
        </p:grpSpPr>
        <p:grpSp>
          <p:nvGrpSpPr>
            <p:cNvPr id="109" name="Google Shape;109;p2"/>
            <p:cNvGrpSpPr/>
            <p:nvPr/>
          </p:nvGrpSpPr>
          <p:grpSpPr>
            <a:xfrm>
              <a:off x="1059881" y="2891847"/>
              <a:ext cx="7330800" cy="650928"/>
              <a:chOff x="1614678" y="1575418"/>
              <a:chExt cx="7330800" cy="650928"/>
            </a:xfrm>
          </p:grpSpPr>
          <p:sp>
            <p:nvSpPr>
              <p:cNvPr id="111" name="Google Shape;111;p2"/>
              <p:cNvSpPr txBox="1"/>
              <p:nvPr/>
            </p:nvSpPr>
            <p:spPr>
              <a:xfrm>
                <a:off x="1614678" y="1795499"/>
                <a:ext cx="7330800"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1" dirty="0">
                    <a:solidFill>
                      <a:schemeClr val="lt1"/>
                    </a:solidFill>
                    <a:latin typeface="Source Sans Pro" panose="020B0503030403020204" pitchFamily="34" charset="0"/>
                    <a:ea typeface="Source Sans Pro" panose="020B0503030403020204" pitchFamily="34" charset="0"/>
                    <a:sym typeface="Arial"/>
                  </a:rPr>
                  <a:t>(…and Why You Might Care!)</a:t>
                </a:r>
                <a:endParaRPr dirty="0">
                  <a:latin typeface="Source Sans Pro" panose="020B0503030403020204" pitchFamily="34" charset="0"/>
                  <a:ea typeface="Source Sans Pro" panose="020B0503030403020204" pitchFamily="34" charset="0"/>
                </a:endParaRPr>
              </a:p>
            </p:txBody>
          </p:sp>
          <p:cxnSp>
            <p:nvCxnSpPr>
              <p:cNvPr id="112" name="Google Shape;112;p2"/>
              <p:cNvCxnSpPr/>
              <p:nvPr/>
            </p:nvCxnSpPr>
            <p:spPr>
              <a:xfrm>
                <a:off x="4084736" y="1575418"/>
                <a:ext cx="2005500" cy="0"/>
              </a:xfrm>
              <a:prstGeom prst="straightConnector1">
                <a:avLst/>
              </a:prstGeom>
              <a:noFill/>
              <a:ln w="19050" cap="flat" cmpd="sng">
                <a:solidFill>
                  <a:schemeClr val="lt1"/>
                </a:solidFill>
                <a:prstDash val="solid"/>
                <a:miter lim="800000"/>
                <a:headEnd type="none" w="sm" len="sm"/>
                <a:tailEnd type="none" w="sm" len="sm"/>
              </a:ln>
            </p:spPr>
          </p:cxnSp>
        </p:grpSp>
        <p:sp>
          <p:nvSpPr>
            <p:cNvPr id="113" name="Google Shape;113;p2"/>
            <p:cNvSpPr txBox="1"/>
            <p:nvPr/>
          </p:nvSpPr>
          <p:spPr>
            <a:xfrm>
              <a:off x="2092506" y="1798139"/>
              <a:ext cx="4944000" cy="10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Who Am I?</a:t>
              </a:r>
              <a:endParaRPr sz="6500" b="1" baseline="30000" dirty="0">
                <a:solidFill>
                  <a:schemeClr val="lt1"/>
                </a:solidFill>
                <a:latin typeface="Oswald"/>
                <a:ea typeface="Oswald"/>
                <a:cs typeface="Oswald"/>
                <a:sym typeface="Oswald"/>
              </a:endParaRPr>
            </a:p>
          </p:txBody>
        </p:sp>
      </p:grpSp>
      <p:pic>
        <p:nvPicPr>
          <p:cNvPr id="2" name="Picture 1">
            <a:extLst>
              <a:ext uri="{FF2B5EF4-FFF2-40B4-BE49-F238E27FC236}">
                <a16:creationId xmlns:a16="http://schemas.microsoft.com/office/drawing/2014/main" id="{F7B0F106-3406-A153-C45E-E1D5750BF5F4}"/>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46B75147-0938-891D-7FB5-F16A3B9B116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7F6BE38-D8BA-307B-A596-E028A85DD044}"/>
              </a:ext>
            </a:extLst>
          </p:cNvPr>
          <p:cNvPicPr>
            <a:picLocks noChangeAspect="1"/>
          </p:cNvPicPr>
          <p:nvPr/>
        </p:nvPicPr>
        <p:blipFill>
          <a:blip r:embed="rId3"/>
          <a:srcRect/>
          <a:stretch/>
        </p:blipFill>
        <p:spPr>
          <a:xfrm>
            <a:off x="-1" y="0"/>
            <a:ext cx="9225469" cy="6151995"/>
          </a:xfrm>
          <a:prstGeom prst="rect">
            <a:avLst/>
          </a:prstGeom>
        </p:spPr>
      </p:pic>
      <p:sp>
        <p:nvSpPr>
          <p:cNvPr id="139" name="Google Shape;139;p5">
            <a:extLst>
              <a:ext uri="{FF2B5EF4-FFF2-40B4-BE49-F238E27FC236}">
                <a16:creationId xmlns:a16="http://schemas.microsoft.com/office/drawing/2014/main" id="{9E133F03-E9C6-214B-2BE7-A683BDDE8C84}"/>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B7893E9-32BD-9C8F-F641-EC4030A43050}"/>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Practical Uses</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D2894AA0-E29D-E043-6C46-93B9ADB87C2E}"/>
              </a:ext>
            </a:extLst>
          </p:cNvPr>
          <p:cNvSpPr txBox="1"/>
          <p:nvPr/>
        </p:nvSpPr>
        <p:spPr>
          <a:xfrm>
            <a:off x="234711" y="1181983"/>
            <a:ext cx="8581669" cy="2893059"/>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BUCKET 3: </a:t>
            </a:r>
            <a:r>
              <a:rPr lang="en-CA" dirty="0">
                <a:solidFill>
                  <a:schemeClr val="bg1"/>
                </a:solidFill>
                <a:latin typeface="Source Sans Pro" panose="020B0503030403020204" pitchFamily="34" charset="0"/>
                <a:ea typeface="Source Sans Pro" panose="020B0503030403020204" pitchFamily="34" charset="0"/>
              </a:rPr>
              <a:t>Communication &amp; admin support</a:t>
            </a:r>
          </a:p>
          <a:p>
            <a:pPr marL="71596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can draft… teacher needs to always review!</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parent emails*</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weekly updates</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newsletter blurbs</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TTOC plans</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quiz questions</a:t>
            </a: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feedback comment banks </a:t>
            </a:r>
            <a:r>
              <a:rPr lang="en-CA" dirty="0">
                <a:solidFill>
                  <a:schemeClr val="bg1"/>
                </a:solidFill>
                <a:latin typeface="Source Sans Pro" panose="020B0503030403020204" pitchFamily="34" charset="0"/>
                <a:ea typeface="Source Sans Pro" panose="020B0503030403020204" pitchFamily="34" charset="0"/>
              </a:rPr>
              <a:t>– you’re already buying them on TPT anyway!</a:t>
            </a:r>
            <a:endParaRPr lang="en-CA" i="1" dirty="0">
              <a:solidFill>
                <a:schemeClr val="bg1"/>
              </a:solidFill>
              <a:latin typeface="Source Sans Pro" panose="020B0503030403020204" pitchFamily="34" charset="0"/>
              <a:ea typeface="Source Sans Pro" panose="020B0503030403020204" pitchFamily="34" charset="0"/>
            </a:endParaRPr>
          </a:p>
          <a:p>
            <a:pPr marL="1436688" lvl="3"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checklists and templates</a:t>
            </a:r>
          </a:p>
          <a:p>
            <a:pPr marL="14288" lvl="3">
              <a:buClr>
                <a:schemeClr val="bg1"/>
              </a:buClr>
            </a:pPr>
            <a:endParaRPr lang="en-US" dirty="0">
              <a:solidFill>
                <a:schemeClr val="bg1"/>
              </a:solidFill>
              <a:latin typeface="Source Sans Pro" panose="020B0503030403020204" pitchFamily="34" charset="0"/>
              <a:ea typeface="Source Sans Pro" panose="020B0503030403020204" pitchFamily="34" charset="0"/>
            </a:endParaRP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This is often where teachers feel the most immediate time savings — not because AI is doing the hard relational work, but because it helps with first drafts and repetitive wording.</a:t>
            </a:r>
          </a:p>
          <a:p>
            <a:pPr marL="715963" lvl="3">
              <a:buClr>
                <a:schemeClr val="bg1"/>
              </a:buClr>
            </a:pPr>
            <a:r>
              <a:rPr lang="en-US" i="1" dirty="0">
                <a:solidFill>
                  <a:schemeClr val="bg1"/>
                </a:solidFill>
                <a:latin typeface="Source Sans Pro" panose="020B0503030403020204" pitchFamily="34" charset="0"/>
                <a:ea typeface="Source Sans Pro" panose="020B0503030403020204" pitchFamily="34" charset="0"/>
              </a:rPr>
              <a:t>*Remember to leave out student names and use district-approved tools where possible</a:t>
            </a:r>
            <a:endParaRPr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DFFED993-4ED4-70EE-0A08-A0E963F8036A}"/>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6BB639A2-B867-4421-FE4A-ABB2B40FBDD7}"/>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25829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10" end="10"/>
                                            </p:txEl>
                                          </p:spTgt>
                                        </p:tgtEl>
                                        <p:attrNameLst>
                                          <p:attrName>style.visibility</p:attrName>
                                        </p:attrNameLst>
                                      </p:cBhvr>
                                      <p:to>
                                        <p:strVal val="visible"/>
                                      </p:to>
                                    </p:set>
                                    <p:animEffect transition="in" filter="wipe(left)">
                                      <p:cBhvr>
                                        <p:cTn id="52" dur="500"/>
                                        <p:tgtEl>
                                          <p:spTgt spid="14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1" end="11"/>
                                            </p:txEl>
                                          </p:spTgt>
                                        </p:tgtEl>
                                        <p:attrNameLst>
                                          <p:attrName>style.visibility</p:attrName>
                                        </p:attrNameLst>
                                      </p:cBhvr>
                                      <p:to>
                                        <p:strVal val="visible"/>
                                      </p:to>
                                    </p:set>
                                    <p:animEffect transition="in" filter="wipe(left)">
                                      <p:cBhvr>
                                        <p:cTn id="57" dur="500"/>
                                        <p:tgtEl>
                                          <p:spTgt spid="14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A3C0B67F-6B09-7736-CAB9-EF5874DA416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037DA04-66AC-7551-0826-27E674FCA63A}"/>
              </a:ext>
            </a:extLst>
          </p:cNvPr>
          <p:cNvPicPr>
            <a:picLocks noChangeAspect="1"/>
          </p:cNvPicPr>
          <p:nvPr/>
        </p:nvPicPr>
        <p:blipFill>
          <a:blip r:embed="rId3"/>
          <a:srcRect/>
          <a:stretch/>
        </p:blipFill>
        <p:spPr>
          <a:xfrm>
            <a:off x="-1" y="0"/>
            <a:ext cx="9225469" cy="6151995"/>
          </a:xfrm>
          <a:prstGeom prst="rect">
            <a:avLst/>
          </a:prstGeom>
        </p:spPr>
      </p:pic>
      <p:sp>
        <p:nvSpPr>
          <p:cNvPr id="139" name="Google Shape;139;p5">
            <a:extLst>
              <a:ext uri="{FF2B5EF4-FFF2-40B4-BE49-F238E27FC236}">
                <a16:creationId xmlns:a16="http://schemas.microsoft.com/office/drawing/2014/main" id="{F66E567F-D559-6D63-D626-CD03ACE8A616}"/>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2F7EC35-0026-CFE3-285B-6F6520154100}"/>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Practical Uses</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ECDE05BC-F734-F20E-0587-4018C8C0CC31}"/>
              </a:ext>
            </a:extLst>
          </p:cNvPr>
          <p:cNvSpPr txBox="1"/>
          <p:nvPr/>
        </p:nvSpPr>
        <p:spPr>
          <a:xfrm>
            <a:off x="234711" y="1181983"/>
            <a:ext cx="8581669" cy="3539390"/>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What this can look like in real life…</a:t>
            </a:r>
          </a:p>
          <a:p>
            <a:pPr marL="719138"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Instead of:</a:t>
            </a:r>
            <a:r>
              <a:rPr lang="en-US" dirty="0">
                <a:solidFill>
                  <a:schemeClr val="bg1"/>
                </a:solidFill>
                <a:latin typeface="Source Sans Pro" panose="020B0503030403020204" pitchFamily="34" charset="0"/>
                <a:ea typeface="Source Sans Pro" panose="020B0503030403020204" pitchFamily="34" charset="0"/>
              </a:rPr>
              <a:t> spending 45 minutes drafting a parent email</a:t>
            </a:r>
            <a:br>
              <a:rPr lang="en-US" dirty="0">
                <a:solidFill>
                  <a:schemeClr val="bg1"/>
                </a:solidFill>
                <a:latin typeface="Source Sans Pro" panose="020B0503030403020204" pitchFamily="34" charset="0"/>
                <a:ea typeface="Source Sans Pro" panose="020B0503030403020204" pitchFamily="34" charset="0"/>
              </a:rPr>
            </a:br>
            <a:r>
              <a:rPr lang="en-US" b="1" dirty="0">
                <a:solidFill>
                  <a:schemeClr val="bg1"/>
                </a:solidFill>
                <a:latin typeface="Source Sans Pro" panose="020B0503030403020204" pitchFamily="34" charset="0"/>
                <a:ea typeface="Source Sans Pro" panose="020B0503030403020204" pitchFamily="34" charset="0"/>
              </a:rPr>
              <a:t>Try:</a:t>
            </a:r>
            <a:r>
              <a:rPr lang="en-US" dirty="0">
                <a:solidFill>
                  <a:schemeClr val="bg1"/>
                </a:solidFill>
                <a:latin typeface="Source Sans Pro" panose="020B0503030403020204" pitchFamily="34" charset="0"/>
                <a:ea typeface="Source Sans Pro" panose="020B0503030403020204" pitchFamily="34" charset="0"/>
              </a:rPr>
              <a:t> asking AI for a warm, clear first draft</a:t>
            </a:r>
          </a:p>
          <a:p>
            <a:pPr marL="719138"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Instead of:</a:t>
            </a:r>
            <a:r>
              <a:rPr lang="en-US" dirty="0">
                <a:solidFill>
                  <a:schemeClr val="bg1"/>
                </a:solidFill>
                <a:latin typeface="Source Sans Pro" panose="020B0503030403020204" pitchFamily="34" charset="0"/>
                <a:ea typeface="Source Sans Pro" panose="020B0503030403020204" pitchFamily="34" charset="0"/>
              </a:rPr>
              <a:t> building 3 reading levels from scratch</a:t>
            </a:r>
            <a:br>
              <a:rPr lang="en-US" dirty="0">
                <a:solidFill>
                  <a:schemeClr val="bg1"/>
                </a:solidFill>
                <a:latin typeface="Source Sans Pro" panose="020B0503030403020204" pitchFamily="34" charset="0"/>
                <a:ea typeface="Source Sans Pro" panose="020B0503030403020204" pitchFamily="34" charset="0"/>
              </a:rPr>
            </a:br>
            <a:r>
              <a:rPr lang="en-US" b="1" dirty="0">
                <a:solidFill>
                  <a:schemeClr val="bg1"/>
                </a:solidFill>
                <a:latin typeface="Source Sans Pro" panose="020B0503030403020204" pitchFamily="34" charset="0"/>
                <a:ea typeface="Source Sans Pro" panose="020B0503030403020204" pitchFamily="34" charset="0"/>
              </a:rPr>
              <a:t>Try:</a:t>
            </a:r>
            <a:r>
              <a:rPr lang="en-US" dirty="0">
                <a:solidFill>
                  <a:schemeClr val="bg1"/>
                </a:solidFill>
                <a:latin typeface="Source Sans Pro" panose="020B0503030403020204" pitchFamily="34" charset="0"/>
                <a:ea typeface="Source Sans Pro" panose="020B0503030403020204" pitchFamily="34" charset="0"/>
              </a:rPr>
              <a:t> adapting one teacher-created version for support and extension</a:t>
            </a:r>
          </a:p>
          <a:p>
            <a:pPr marL="719138"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Instead of:</a:t>
            </a:r>
            <a:r>
              <a:rPr lang="en-US" dirty="0">
                <a:solidFill>
                  <a:schemeClr val="bg1"/>
                </a:solidFill>
                <a:latin typeface="Source Sans Pro" panose="020B0503030403020204" pitchFamily="34" charset="0"/>
                <a:ea typeface="Source Sans Pro" panose="020B0503030403020204" pitchFamily="34" charset="0"/>
              </a:rPr>
              <a:t> staring at a blank planning page for hours</a:t>
            </a:r>
            <a:br>
              <a:rPr lang="en-US" dirty="0">
                <a:solidFill>
                  <a:schemeClr val="bg1"/>
                </a:solidFill>
                <a:latin typeface="Source Sans Pro" panose="020B0503030403020204" pitchFamily="34" charset="0"/>
                <a:ea typeface="Source Sans Pro" panose="020B0503030403020204" pitchFamily="34" charset="0"/>
              </a:rPr>
            </a:br>
            <a:r>
              <a:rPr lang="en-US" b="1" dirty="0">
                <a:solidFill>
                  <a:schemeClr val="bg1"/>
                </a:solidFill>
                <a:latin typeface="Source Sans Pro" panose="020B0503030403020204" pitchFamily="34" charset="0"/>
                <a:ea typeface="Source Sans Pro" panose="020B0503030403020204" pitchFamily="34" charset="0"/>
              </a:rPr>
              <a:t>Try:</a:t>
            </a:r>
            <a:r>
              <a:rPr lang="en-US" dirty="0">
                <a:solidFill>
                  <a:schemeClr val="bg1"/>
                </a:solidFill>
                <a:latin typeface="Source Sans Pro" panose="020B0503030403020204" pitchFamily="34" charset="0"/>
                <a:ea typeface="Source Sans Pro" panose="020B0503030403020204" pitchFamily="34" charset="0"/>
              </a:rPr>
              <a:t> generating a lesson outline to revise and personalize</a:t>
            </a:r>
          </a:p>
          <a:p>
            <a:pPr marL="357188"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The biggest gain is often not that AI does everything. It’s that it gets you moving faster.</a:t>
            </a:r>
          </a:p>
          <a:p>
            <a:pPr marL="719138"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Again, remember to use district-approved AI tools &amp; follow district AI rules where possible</a:t>
            </a:r>
          </a:p>
          <a:p>
            <a:pPr marL="357188"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Use AI where the risk is </a:t>
            </a:r>
            <a:r>
              <a:rPr lang="en-US" i="1" dirty="0">
                <a:solidFill>
                  <a:schemeClr val="bg1"/>
                </a:solidFill>
                <a:latin typeface="Source Sans Pro" panose="020B0503030403020204" pitchFamily="34" charset="0"/>
                <a:ea typeface="Source Sans Pro" panose="020B0503030403020204" pitchFamily="34" charset="0"/>
              </a:rPr>
              <a:t>low</a:t>
            </a:r>
            <a:r>
              <a:rPr lang="en-US" dirty="0">
                <a:solidFill>
                  <a:schemeClr val="bg1"/>
                </a:solidFill>
                <a:latin typeface="Source Sans Pro" panose="020B0503030403020204" pitchFamily="34" charset="0"/>
                <a:ea typeface="Source Sans Pro" panose="020B0503030403020204" pitchFamily="34" charset="0"/>
              </a:rPr>
              <a:t> and the time savings are </a:t>
            </a:r>
            <a:r>
              <a:rPr lang="en-US" i="1" dirty="0">
                <a:solidFill>
                  <a:schemeClr val="bg1"/>
                </a:solidFill>
                <a:latin typeface="Source Sans Pro" panose="020B0503030403020204" pitchFamily="34" charset="0"/>
                <a:ea typeface="Source Sans Pro" panose="020B0503030403020204" pitchFamily="34" charset="0"/>
              </a:rPr>
              <a:t>real</a:t>
            </a:r>
          </a:p>
          <a:p>
            <a:pPr marL="719138" lvl="0"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Lower risk uses:</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Brainstorming</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Rewording</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Summarizing</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Generating options</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Crafting drafts</a:t>
            </a:r>
          </a:p>
        </p:txBody>
      </p:sp>
      <p:cxnSp>
        <p:nvCxnSpPr>
          <p:cNvPr id="143" name="Google Shape;143;p5">
            <a:extLst>
              <a:ext uri="{FF2B5EF4-FFF2-40B4-BE49-F238E27FC236}">
                <a16:creationId xmlns:a16="http://schemas.microsoft.com/office/drawing/2014/main" id="{0C5C33D3-1A48-D5BD-C230-85F198BE2051}"/>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1F6473D3-2D23-6B54-20B7-644A4E6BA15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13FE5882-F7EF-6EC5-CCA9-14BF90F40E8A}"/>
              </a:ext>
            </a:extLst>
          </p:cNvPr>
          <p:cNvSpPr txBox="1"/>
          <p:nvPr/>
        </p:nvSpPr>
        <p:spPr>
          <a:xfrm>
            <a:off x="3012954" y="3336419"/>
            <a:ext cx="8581669" cy="1384954"/>
          </a:xfrm>
          <a:prstGeom prst="rect">
            <a:avLst/>
          </a:prstGeom>
          <a:noFill/>
          <a:ln>
            <a:noFill/>
          </a:ln>
        </p:spPr>
        <p:txBody>
          <a:bodyPr spcFirstLastPara="1" wrap="square" lIns="91425" tIns="45700" rIns="91425" bIns="45700" anchor="t" anchorCtr="0">
            <a:spAutoFit/>
          </a:bodyPr>
          <a:lstStyle/>
          <a:p>
            <a:pPr marL="719138" lvl="0"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Higher risk uses:</a:t>
            </a:r>
          </a:p>
          <a:p>
            <a:pPr marL="1076325"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grading complex student thinking alone</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sensitive parent communication</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behaviour/discipline decisions</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IEP-related wording</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mental health concerns</a:t>
            </a:r>
          </a:p>
        </p:txBody>
      </p:sp>
    </p:spTree>
    <p:extLst>
      <p:ext uri="{BB962C8B-B14F-4D97-AF65-F5344CB8AC3E}">
        <p14:creationId xmlns:p14="http://schemas.microsoft.com/office/powerpoint/2010/main" val="3125610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1" end="11"/>
                                            </p:txEl>
                                          </p:spTgt>
                                        </p:tgtEl>
                                        <p:attrNameLst>
                                          <p:attrName>style.visibility</p:attrName>
                                        </p:attrNameLst>
                                      </p:cBhvr>
                                      <p:to>
                                        <p:strVal val="visible"/>
                                      </p:to>
                                    </p:set>
                                    <p:animEffect transition="in" filter="wipe(left)">
                                      <p:cBhvr>
                                        <p:cTn id="62" dur="500"/>
                                        <p:tgtEl>
                                          <p:spTgt spid="14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2" end="12"/>
                                            </p:txEl>
                                          </p:spTgt>
                                        </p:tgtEl>
                                        <p:attrNameLst>
                                          <p:attrName>style.visibility</p:attrName>
                                        </p:attrNameLst>
                                      </p:cBhvr>
                                      <p:to>
                                        <p:strVal val="visible"/>
                                      </p:to>
                                    </p:set>
                                    <p:animEffect transition="in" filter="wipe(left)">
                                      <p:cBhvr>
                                        <p:cTn id="67" dur="500"/>
                                        <p:tgtEl>
                                          <p:spTgt spid="14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
                                            <p:txEl>
                                              <p:pRg st="0" end="0"/>
                                            </p:txEl>
                                          </p:spTgt>
                                        </p:tgtEl>
                                        <p:attrNameLst>
                                          <p:attrName>style.visibility</p:attrName>
                                        </p:attrNameLst>
                                      </p:cBhvr>
                                      <p:to>
                                        <p:strVal val="visible"/>
                                      </p:to>
                                    </p:set>
                                    <p:animEffect transition="in" filter="wipe(left)">
                                      <p:cBhvr>
                                        <p:cTn id="72" dur="500"/>
                                        <p:tgtEl>
                                          <p:spTgt spid="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
                                            <p:txEl>
                                              <p:pRg st="1" end="1"/>
                                            </p:txEl>
                                          </p:spTgt>
                                        </p:tgtEl>
                                        <p:attrNameLst>
                                          <p:attrName>style.visibility</p:attrName>
                                        </p:attrNameLst>
                                      </p:cBhvr>
                                      <p:to>
                                        <p:strVal val="visible"/>
                                      </p:to>
                                    </p:set>
                                    <p:animEffect transition="in" filter="wipe(left)">
                                      <p:cBhvr>
                                        <p:cTn id="77" dur="500"/>
                                        <p:tgtEl>
                                          <p:spTgt spid="3">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
                                            <p:txEl>
                                              <p:pRg st="2" end="2"/>
                                            </p:txEl>
                                          </p:spTgt>
                                        </p:tgtEl>
                                        <p:attrNameLst>
                                          <p:attrName>style.visibility</p:attrName>
                                        </p:attrNameLst>
                                      </p:cBhvr>
                                      <p:to>
                                        <p:strVal val="visible"/>
                                      </p:to>
                                    </p:set>
                                    <p:animEffect transition="in" filter="wipe(left)">
                                      <p:cBhvr>
                                        <p:cTn id="82" dur="500"/>
                                        <p:tgtEl>
                                          <p:spTgt spid="3">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
                                            <p:txEl>
                                              <p:pRg st="3" end="3"/>
                                            </p:txEl>
                                          </p:spTgt>
                                        </p:tgtEl>
                                        <p:attrNameLst>
                                          <p:attrName>style.visibility</p:attrName>
                                        </p:attrNameLst>
                                      </p:cBhvr>
                                      <p:to>
                                        <p:strVal val="visible"/>
                                      </p:to>
                                    </p:set>
                                    <p:animEffect transition="in" filter="wipe(left)">
                                      <p:cBhvr>
                                        <p:cTn id="87" dur="500"/>
                                        <p:tgtEl>
                                          <p:spTgt spid="3">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
                                            <p:txEl>
                                              <p:pRg st="4" end="4"/>
                                            </p:txEl>
                                          </p:spTgt>
                                        </p:tgtEl>
                                        <p:attrNameLst>
                                          <p:attrName>style.visibility</p:attrName>
                                        </p:attrNameLst>
                                      </p:cBhvr>
                                      <p:to>
                                        <p:strVal val="visible"/>
                                      </p:to>
                                    </p:set>
                                    <p:animEffect transition="in" filter="wipe(left)">
                                      <p:cBhvr>
                                        <p:cTn id="92" dur="500"/>
                                        <p:tgtEl>
                                          <p:spTgt spid="3">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left)">
                                      <p:cBhvr>
                                        <p:cTn id="9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6FA1FECE-1D8B-6AAE-A63E-4754421DDE90}"/>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AFA642AB-E08C-F971-C657-274C548ADB1F}"/>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ABE248C3-3EF7-F25A-F422-52CBEDA268D5}"/>
              </a:ext>
            </a:extLst>
          </p:cNvPr>
          <p:cNvSpPr/>
          <p:nvPr/>
        </p:nvSpPr>
        <p:spPr>
          <a:xfrm>
            <a:off x="0"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67E4CEA4-8796-9615-79AB-74A6F800C072}"/>
              </a:ext>
            </a:extLst>
          </p:cNvPr>
          <p:cNvSpPr txBox="1"/>
          <p:nvPr/>
        </p:nvSpPr>
        <p:spPr>
          <a:xfrm>
            <a:off x="141570" y="2884033"/>
            <a:ext cx="8860859" cy="1938952"/>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STUDENT USE: TOMORROW’S CLASSROOM… TODAY!</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6922529E-9DAE-4753-C48E-0644EAF14F48}"/>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5799DB17-374E-3BE1-068A-31B6A3AA620D}"/>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Tree>
    <p:extLst>
      <p:ext uri="{BB962C8B-B14F-4D97-AF65-F5344CB8AC3E}">
        <p14:creationId xmlns:p14="http://schemas.microsoft.com/office/powerpoint/2010/main" val="3957480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8C51A364-E094-118B-80BC-2F814166E03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5D91EA7-4A3E-FA4A-BDBD-1A9A7AED27CD}"/>
              </a:ext>
            </a:extLst>
          </p:cNvPr>
          <p:cNvPicPr>
            <a:picLocks noChangeAspect="1"/>
          </p:cNvPicPr>
          <p:nvPr/>
        </p:nvPicPr>
        <p:blipFill>
          <a:blip r:embed="rId3"/>
          <a:srcRect/>
          <a:stretch/>
        </p:blipFill>
        <p:spPr>
          <a:xfrm flipH="1">
            <a:off x="-1345511" y="-414619"/>
            <a:ext cx="9225468" cy="6151995"/>
          </a:xfrm>
          <a:prstGeom prst="rect">
            <a:avLst/>
          </a:prstGeom>
        </p:spPr>
      </p:pic>
      <p:sp>
        <p:nvSpPr>
          <p:cNvPr id="139" name="Google Shape;139;p5">
            <a:extLst>
              <a:ext uri="{FF2B5EF4-FFF2-40B4-BE49-F238E27FC236}">
                <a16:creationId xmlns:a16="http://schemas.microsoft.com/office/drawing/2014/main" id="{9611ECBF-C585-6934-CF03-732409230BF7}"/>
              </a:ext>
            </a:extLst>
          </p:cNvPr>
          <p:cNvSpPr/>
          <p:nvPr/>
        </p:nvSpPr>
        <p:spPr>
          <a:xfrm>
            <a:off x="-40735" y="-4838"/>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6D1F915D-C632-83D7-21F8-BF92EB69D23F}"/>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Student Uses</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652A723C-B0E4-E472-57D7-232C65AF7D57}"/>
              </a:ext>
            </a:extLst>
          </p:cNvPr>
          <p:cNvSpPr txBox="1"/>
          <p:nvPr/>
        </p:nvSpPr>
        <p:spPr>
          <a:xfrm>
            <a:off x="234711" y="1181983"/>
            <a:ext cx="8581669" cy="2677616"/>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teachers are </a:t>
            </a:r>
            <a:r>
              <a:rPr lang="en-US" i="1" dirty="0">
                <a:solidFill>
                  <a:schemeClr val="bg1"/>
                </a:solidFill>
                <a:latin typeface="Source Sans Pro" panose="020B0503030403020204" pitchFamily="34" charset="0"/>
                <a:ea typeface="Source Sans Pro" panose="020B0503030403020204" pitchFamily="34" charset="0"/>
              </a:rPr>
              <a:t>already</a:t>
            </a:r>
            <a:r>
              <a:rPr lang="en-US" dirty="0">
                <a:solidFill>
                  <a:schemeClr val="bg1"/>
                </a:solidFill>
                <a:latin typeface="Source Sans Pro" panose="020B0503030403020204" pitchFamily="34" charset="0"/>
                <a:ea typeface="Source Sans Pro" panose="020B0503030403020204" pitchFamily="34" charset="0"/>
              </a:rPr>
              <a:t> facing</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How students are using AI &amp; why it matters</a:t>
            </a:r>
          </a:p>
          <a:p>
            <a:pPr marL="719138" lvl="3" indent="-342900">
              <a:buClr>
                <a:schemeClr val="bg1"/>
              </a:buClr>
              <a:buFont typeface="Arial" panose="020B0604020202020204" pitchFamily="34" charset="0"/>
              <a:buChar char="•"/>
            </a:pPr>
            <a:r>
              <a:rPr lang="en-US" b="1" i="1" dirty="0">
                <a:solidFill>
                  <a:schemeClr val="bg1"/>
                </a:solidFill>
                <a:latin typeface="Source Sans Pro" panose="020B0503030403020204" pitchFamily="34" charset="0"/>
                <a:ea typeface="Source Sans Pro" panose="020B0503030403020204" pitchFamily="34" charset="0"/>
              </a:rPr>
              <a:t>Students may use AI to…</a:t>
            </a:r>
            <a:endParaRPr lang="en-US" i="1" dirty="0">
              <a:solidFill>
                <a:schemeClr val="bg1"/>
              </a:solidFill>
              <a:latin typeface="Source Sans Pro" panose="020B0503030403020204" pitchFamily="34" charset="0"/>
              <a:ea typeface="Source Sans Pro" panose="020B0503030403020204" pitchFamily="34" charset="0"/>
            </a:endParaRP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Brainstorm ideas</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Summarize readings</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Generate outlines</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Check grammar</a:t>
            </a:r>
            <a:endParaRPr lang="en-US" b="1" i="1" dirty="0">
              <a:solidFill>
                <a:schemeClr val="bg1"/>
              </a:solidFill>
              <a:latin typeface="Source Sans Pro" panose="020B0503030403020204" pitchFamily="34" charset="0"/>
              <a:ea typeface="Source Sans Pro" panose="020B0503030403020204" pitchFamily="34" charset="0"/>
            </a:endParaRP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Solve problems (math and otherwise)</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Write paragraphs</a:t>
            </a:r>
          </a:p>
          <a:p>
            <a:pPr marL="1076325" lvl="3"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Avoid doing the thinking</a:t>
            </a:r>
          </a:p>
          <a:p>
            <a:pPr marL="719138" lvl="3"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Some use </a:t>
            </a:r>
            <a:r>
              <a:rPr lang="en-US" b="1" u="sng" dirty="0">
                <a:solidFill>
                  <a:schemeClr val="bg1"/>
                </a:solidFill>
                <a:latin typeface="Source Sans Pro" panose="020B0503030403020204" pitchFamily="34" charset="0"/>
                <a:ea typeface="Source Sans Pro" panose="020B0503030403020204" pitchFamily="34" charset="0"/>
              </a:rPr>
              <a:t>supports</a:t>
            </a:r>
            <a:r>
              <a:rPr lang="en-US" b="1" dirty="0">
                <a:solidFill>
                  <a:schemeClr val="bg1"/>
                </a:solidFill>
                <a:latin typeface="Source Sans Pro" panose="020B0503030403020204" pitchFamily="34" charset="0"/>
                <a:ea typeface="Source Sans Pro" panose="020B0503030403020204" pitchFamily="34" charset="0"/>
              </a:rPr>
              <a:t> learning. Some </a:t>
            </a:r>
            <a:r>
              <a:rPr lang="en-US" b="1" u="sng" dirty="0">
                <a:solidFill>
                  <a:schemeClr val="bg1"/>
                </a:solidFill>
                <a:latin typeface="Source Sans Pro" panose="020B0503030403020204" pitchFamily="34" charset="0"/>
                <a:ea typeface="Source Sans Pro" panose="020B0503030403020204" pitchFamily="34" charset="0"/>
              </a:rPr>
              <a:t>replaces</a:t>
            </a:r>
            <a:r>
              <a:rPr lang="en-US" b="1" dirty="0">
                <a:solidFill>
                  <a:schemeClr val="bg1"/>
                </a:solidFill>
                <a:latin typeface="Source Sans Pro" panose="020B0503030403020204" pitchFamily="34" charset="0"/>
                <a:ea typeface="Source Sans Pro" panose="020B0503030403020204" pitchFamily="34" charset="0"/>
              </a:rPr>
              <a:t> it.</a:t>
            </a:r>
          </a:p>
          <a:p>
            <a:pPr marL="10747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One of the biggest mistakes we can make is treating all student AI use as the same. It isn’t.</a:t>
            </a:r>
            <a:endParaRPr b="1"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2002B08F-8000-4E2D-23F0-C1ABE8D8A625}"/>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7C3C5F56-91E5-02B2-AE11-04DF86D0503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691353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2">
                                            <p:txEl>
                                              <p:pRg st="1" end="1"/>
                                            </p:txEl>
                                          </p:spTgt>
                                        </p:tgtEl>
                                        <p:attrNameLst>
                                          <p:attrName>style.visibility</p:attrName>
                                        </p:attrNameLst>
                                      </p:cBhvr>
                                      <p:to>
                                        <p:strVal val="visible"/>
                                      </p:to>
                                    </p:set>
                                    <p:animEffect transition="in" filter="wipe(left)">
                                      <p:cBhvr>
                                        <p:cTn id="20" dur="500"/>
                                        <p:tgtEl>
                                          <p:spTgt spid="1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2" end="2"/>
                                            </p:txEl>
                                          </p:spTgt>
                                        </p:tgtEl>
                                        <p:attrNameLst>
                                          <p:attrName>style.visibility</p:attrName>
                                        </p:attrNameLst>
                                      </p:cBhvr>
                                      <p:to>
                                        <p:strVal val="visible"/>
                                      </p:to>
                                    </p:set>
                                    <p:animEffect transition="in" filter="wipe(left)">
                                      <p:cBhvr>
                                        <p:cTn id="25" dur="500"/>
                                        <p:tgtEl>
                                          <p:spTgt spid="14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2">
                                            <p:txEl>
                                              <p:pRg st="3" end="3"/>
                                            </p:txEl>
                                          </p:spTgt>
                                        </p:tgtEl>
                                        <p:attrNameLst>
                                          <p:attrName>style.visibility</p:attrName>
                                        </p:attrNameLst>
                                      </p:cBhvr>
                                      <p:to>
                                        <p:strVal val="visible"/>
                                      </p:to>
                                    </p:set>
                                    <p:animEffect transition="in" filter="wipe(left)">
                                      <p:cBhvr>
                                        <p:cTn id="30" dur="500"/>
                                        <p:tgtEl>
                                          <p:spTgt spid="14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2">
                                            <p:txEl>
                                              <p:pRg st="4" end="4"/>
                                            </p:txEl>
                                          </p:spTgt>
                                        </p:tgtEl>
                                        <p:attrNameLst>
                                          <p:attrName>style.visibility</p:attrName>
                                        </p:attrNameLst>
                                      </p:cBhvr>
                                      <p:to>
                                        <p:strVal val="visible"/>
                                      </p:to>
                                    </p:set>
                                    <p:animEffect transition="in" filter="wipe(left)">
                                      <p:cBhvr>
                                        <p:cTn id="35" dur="500"/>
                                        <p:tgtEl>
                                          <p:spTgt spid="14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2">
                                            <p:txEl>
                                              <p:pRg st="5" end="5"/>
                                            </p:txEl>
                                          </p:spTgt>
                                        </p:tgtEl>
                                        <p:attrNameLst>
                                          <p:attrName>style.visibility</p:attrName>
                                        </p:attrNameLst>
                                      </p:cBhvr>
                                      <p:to>
                                        <p:strVal val="visible"/>
                                      </p:to>
                                    </p:set>
                                    <p:animEffect transition="in" filter="wipe(left)">
                                      <p:cBhvr>
                                        <p:cTn id="40" dur="500"/>
                                        <p:tgtEl>
                                          <p:spTgt spid="14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2">
                                            <p:txEl>
                                              <p:pRg st="6" end="6"/>
                                            </p:txEl>
                                          </p:spTgt>
                                        </p:tgtEl>
                                        <p:attrNameLst>
                                          <p:attrName>style.visibility</p:attrName>
                                        </p:attrNameLst>
                                      </p:cBhvr>
                                      <p:to>
                                        <p:strVal val="visible"/>
                                      </p:to>
                                    </p:set>
                                    <p:animEffect transition="in" filter="wipe(left)">
                                      <p:cBhvr>
                                        <p:cTn id="45" dur="500"/>
                                        <p:tgtEl>
                                          <p:spTgt spid="14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2">
                                            <p:txEl>
                                              <p:pRg st="7" end="7"/>
                                            </p:txEl>
                                          </p:spTgt>
                                        </p:tgtEl>
                                        <p:attrNameLst>
                                          <p:attrName>style.visibility</p:attrName>
                                        </p:attrNameLst>
                                      </p:cBhvr>
                                      <p:to>
                                        <p:strVal val="visible"/>
                                      </p:to>
                                    </p:set>
                                    <p:animEffect transition="in" filter="wipe(left)">
                                      <p:cBhvr>
                                        <p:cTn id="50" dur="500"/>
                                        <p:tgtEl>
                                          <p:spTgt spid="14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2">
                                            <p:txEl>
                                              <p:pRg st="8" end="8"/>
                                            </p:txEl>
                                          </p:spTgt>
                                        </p:tgtEl>
                                        <p:attrNameLst>
                                          <p:attrName>style.visibility</p:attrName>
                                        </p:attrNameLst>
                                      </p:cBhvr>
                                      <p:to>
                                        <p:strVal val="visible"/>
                                      </p:to>
                                    </p:set>
                                    <p:animEffect transition="in" filter="wipe(left)">
                                      <p:cBhvr>
                                        <p:cTn id="55" dur="500"/>
                                        <p:tgtEl>
                                          <p:spTgt spid="14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42">
                                            <p:txEl>
                                              <p:pRg st="9" end="9"/>
                                            </p:txEl>
                                          </p:spTgt>
                                        </p:tgtEl>
                                        <p:attrNameLst>
                                          <p:attrName>style.visibility</p:attrName>
                                        </p:attrNameLst>
                                      </p:cBhvr>
                                      <p:to>
                                        <p:strVal val="visible"/>
                                      </p:to>
                                    </p:set>
                                    <p:animEffect transition="in" filter="wipe(left)">
                                      <p:cBhvr>
                                        <p:cTn id="60" dur="500"/>
                                        <p:tgtEl>
                                          <p:spTgt spid="142">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42">
                                            <p:txEl>
                                              <p:pRg st="10" end="10"/>
                                            </p:txEl>
                                          </p:spTgt>
                                        </p:tgtEl>
                                        <p:attrNameLst>
                                          <p:attrName>style.visibility</p:attrName>
                                        </p:attrNameLst>
                                      </p:cBhvr>
                                      <p:to>
                                        <p:strVal val="visible"/>
                                      </p:to>
                                    </p:set>
                                    <p:animEffect transition="in" filter="wipe(left)">
                                      <p:cBhvr>
                                        <p:cTn id="65" dur="500"/>
                                        <p:tgtEl>
                                          <p:spTgt spid="142">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42">
                                            <p:txEl>
                                              <p:pRg st="11" end="11"/>
                                            </p:txEl>
                                          </p:spTgt>
                                        </p:tgtEl>
                                        <p:attrNameLst>
                                          <p:attrName>style.visibility</p:attrName>
                                        </p:attrNameLst>
                                      </p:cBhvr>
                                      <p:to>
                                        <p:strVal val="visible"/>
                                      </p:to>
                                    </p:set>
                                    <p:animEffect transition="in" filter="wipe(left)">
                                      <p:cBhvr>
                                        <p:cTn id="70" dur="500"/>
                                        <p:tgtEl>
                                          <p:spTgt spid="14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82618892-25E0-C792-F155-A5575B45285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336B7D3-A5AB-AAA6-5673-4173984C5BA0}"/>
              </a:ext>
            </a:extLst>
          </p:cNvPr>
          <p:cNvPicPr>
            <a:picLocks noChangeAspect="1"/>
          </p:cNvPicPr>
          <p:nvPr/>
        </p:nvPicPr>
        <p:blipFill>
          <a:blip r:embed="rId3"/>
          <a:srcRect/>
          <a:stretch/>
        </p:blipFill>
        <p:spPr>
          <a:xfrm flipH="1">
            <a:off x="-1345511" y="-414619"/>
            <a:ext cx="9225468" cy="6151995"/>
          </a:xfrm>
          <a:prstGeom prst="rect">
            <a:avLst/>
          </a:prstGeom>
        </p:spPr>
      </p:pic>
      <p:sp>
        <p:nvSpPr>
          <p:cNvPr id="139" name="Google Shape;139;p5">
            <a:extLst>
              <a:ext uri="{FF2B5EF4-FFF2-40B4-BE49-F238E27FC236}">
                <a16:creationId xmlns:a16="http://schemas.microsoft.com/office/drawing/2014/main" id="{6F562399-66AC-9A64-4EEE-7C93BBE2CF2A}"/>
              </a:ext>
            </a:extLst>
          </p:cNvPr>
          <p:cNvSpPr/>
          <p:nvPr/>
        </p:nvSpPr>
        <p:spPr>
          <a:xfrm>
            <a:off x="-40735" y="-4838"/>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687D2C02-6520-C44F-5028-8ACDD2B515B1}"/>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Student Uses</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58FADA4A-C195-A929-5AE1-1C8C88D7FB9A}"/>
              </a:ext>
            </a:extLst>
          </p:cNvPr>
          <p:cNvSpPr txBox="1"/>
          <p:nvPr/>
        </p:nvSpPr>
        <p:spPr>
          <a:xfrm>
            <a:off x="234711" y="1181983"/>
            <a:ext cx="8581669" cy="3754834"/>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Not all student AI use is the same</a:t>
            </a: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endParaRPr lang="en-US" b="1"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The key question</a:t>
            </a:r>
            <a:r>
              <a:rPr lang="en-US" dirty="0">
                <a:solidFill>
                  <a:schemeClr val="bg1"/>
                </a:solidFill>
                <a:latin typeface="Source Sans Pro" panose="020B0503030403020204" pitchFamily="34" charset="0"/>
                <a:ea typeface="Source Sans Pro" panose="020B0503030403020204" pitchFamily="34" charset="0"/>
              </a:rPr>
              <a:t>: Did the </a:t>
            </a:r>
            <a:r>
              <a:rPr lang="en-US" i="1" dirty="0">
                <a:solidFill>
                  <a:schemeClr val="bg1"/>
                </a:solidFill>
                <a:latin typeface="Source Sans Pro" panose="020B0503030403020204" pitchFamily="34" charset="0"/>
                <a:ea typeface="Source Sans Pro" panose="020B0503030403020204" pitchFamily="34" charset="0"/>
              </a:rPr>
              <a:t>student</a:t>
            </a:r>
            <a:r>
              <a:rPr lang="en-US" dirty="0">
                <a:solidFill>
                  <a:schemeClr val="bg1"/>
                </a:solidFill>
                <a:latin typeface="Source Sans Pro" panose="020B0503030403020204" pitchFamily="34" charset="0"/>
                <a:ea typeface="Source Sans Pro" panose="020B0503030403020204" pitchFamily="34" charset="0"/>
              </a:rPr>
              <a:t> do the </a:t>
            </a:r>
            <a:r>
              <a:rPr lang="en-US" i="1" dirty="0">
                <a:solidFill>
                  <a:schemeClr val="bg1"/>
                </a:solidFill>
                <a:latin typeface="Source Sans Pro" panose="020B0503030403020204" pitchFamily="34" charset="0"/>
                <a:ea typeface="Source Sans Pro" panose="020B0503030403020204" pitchFamily="34" charset="0"/>
              </a:rPr>
              <a:t>thinking</a:t>
            </a:r>
            <a:r>
              <a:rPr lang="en-US" dirty="0">
                <a:solidFill>
                  <a:schemeClr val="bg1"/>
                </a:solidFill>
                <a:latin typeface="Source Sans Pro" panose="020B0503030403020204" pitchFamily="34" charset="0"/>
                <a:ea typeface="Source Sans Pro" panose="020B0503030403020204" pitchFamily="34" charset="0"/>
              </a:rPr>
              <a:t>?</a:t>
            </a:r>
            <a:endParaRPr b="1"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45484796-4307-8480-AAF9-EF26B8EE956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AA335506-F80F-7786-5177-83ED00C18B3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5" name="TextBox 4">
            <a:extLst>
              <a:ext uri="{FF2B5EF4-FFF2-40B4-BE49-F238E27FC236}">
                <a16:creationId xmlns:a16="http://schemas.microsoft.com/office/drawing/2014/main" id="{9F370BDB-4707-FBE3-9F8A-E9B63A13B8DB}"/>
              </a:ext>
            </a:extLst>
          </p:cNvPr>
          <p:cNvSpPr txBox="1"/>
          <p:nvPr/>
        </p:nvSpPr>
        <p:spPr>
          <a:xfrm>
            <a:off x="774492" y="1813809"/>
            <a:ext cx="2700000" cy="1350000"/>
          </a:xfrm>
          <a:prstGeom prst="rect">
            <a:avLst/>
          </a:prstGeom>
          <a:noFill/>
          <a:ln w="38100">
            <a:solidFill>
              <a:schemeClr val="tx1"/>
            </a:solidFill>
          </a:ln>
        </p:spPr>
        <p:txBody>
          <a:bodyPr wrap="square" rtlCol="0">
            <a:spAutoFit/>
          </a:bodyPr>
          <a:lstStyle/>
          <a:p>
            <a:r>
              <a:rPr lang="en-CA" b="1" dirty="0">
                <a:solidFill>
                  <a:schemeClr val="bg1"/>
                </a:solidFill>
                <a:latin typeface="Source Sans Pro" panose="020B0503030403020204" pitchFamily="34" charset="0"/>
                <a:ea typeface="Source Sans Pro" panose="020B0503030403020204" pitchFamily="34" charset="0"/>
              </a:rPr>
              <a:t>Supportive</a:t>
            </a:r>
          </a:p>
          <a:p>
            <a:r>
              <a:rPr lang="en-US" sz="1100" dirty="0">
                <a:solidFill>
                  <a:schemeClr val="bg1"/>
                </a:solidFill>
                <a:latin typeface="Source Sans Pro" panose="020B0503030403020204" pitchFamily="34" charset="0"/>
                <a:ea typeface="Source Sans Pro" panose="020B0503030403020204" pitchFamily="34" charset="0"/>
              </a:rPr>
              <a:t>Helps a student get unstuck</a:t>
            </a:r>
          </a:p>
          <a:p>
            <a:r>
              <a:rPr lang="en-US" sz="1100" i="1" dirty="0">
                <a:solidFill>
                  <a:schemeClr val="bg1"/>
                </a:solidFill>
                <a:latin typeface="Source Sans Pro" panose="020B0503030403020204" pitchFamily="34" charset="0"/>
                <a:ea typeface="Source Sans Pro" panose="020B0503030403020204" pitchFamily="34" charset="0"/>
              </a:rPr>
              <a:t>Examples:</a:t>
            </a:r>
          </a:p>
          <a:p>
            <a:pPr marL="171450" indent="-171450">
              <a:buFont typeface="Arial" panose="020B0604020202020204" pitchFamily="34" charset="0"/>
              <a:buChar char="•"/>
            </a:pPr>
            <a:r>
              <a:rPr lang="en-US" sz="1100" i="1" dirty="0">
                <a:solidFill>
                  <a:schemeClr val="bg1"/>
                </a:solidFill>
                <a:latin typeface="Source Sans Pro" panose="020B0503030403020204" pitchFamily="34" charset="0"/>
                <a:ea typeface="Source Sans Pro" panose="020B0503030403020204" pitchFamily="34" charset="0"/>
              </a:rPr>
              <a:t>explain a concept more simply</a:t>
            </a:r>
          </a:p>
          <a:p>
            <a:pPr marL="171450" indent="-171450">
              <a:buFont typeface="Arial" panose="020B0604020202020204" pitchFamily="34" charset="0"/>
              <a:buChar char="•"/>
            </a:pPr>
            <a:r>
              <a:rPr lang="en-CA" sz="1100" i="1" dirty="0">
                <a:solidFill>
                  <a:schemeClr val="bg1"/>
                </a:solidFill>
                <a:latin typeface="Source Sans Pro" panose="020B0503030403020204" pitchFamily="34" charset="0"/>
                <a:ea typeface="Source Sans Pro" panose="020B0503030403020204" pitchFamily="34" charset="0"/>
              </a:rPr>
              <a:t>define vocabulary</a:t>
            </a:r>
          </a:p>
          <a:p>
            <a:pPr marL="171450" indent="-171450">
              <a:buFont typeface="Arial" panose="020B0604020202020204" pitchFamily="34" charset="0"/>
              <a:buChar char="•"/>
            </a:pPr>
            <a:r>
              <a:rPr lang="en-CA" sz="1100" i="1" dirty="0">
                <a:solidFill>
                  <a:schemeClr val="bg1"/>
                </a:solidFill>
                <a:latin typeface="Source Sans Pro" panose="020B0503030403020204" pitchFamily="34" charset="0"/>
                <a:ea typeface="Source Sans Pro" panose="020B0503030403020204" pitchFamily="34" charset="0"/>
              </a:rPr>
              <a:t>translate instructions</a:t>
            </a:r>
          </a:p>
        </p:txBody>
      </p:sp>
      <p:sp>
        <p:nvSpPr>
          <p:cNvPr id="10" name="TextBox 9">
            <a:extLst>
              <a:ext uri="{FF2B5EF4-FFF2-40B4-BE49-F238E27FC236}">
                <a16:creationId xmlns:a16="http://schemas.microsoft.com/office/drawing/2014/main" id="{D04059CB-A504-8E83-0564-356DECFA1E60}"/>
              </a:ext>
            </a:extLst>
          </p:cNvPr>
          <p:cNvSpPr txBox="1"/>
          <p:nvPr/>
        </p:nvSpPr>
        <p:spPr>
          <a:xfrm>
            <a:off x="3474492" y="1819482"/>
            <a:ext cx="2700000" cy="1350000"/>
          </a:xfrm>
          <a:prstGeom prst="rect">
            <a:avLst/>
          </a:prstGeom>
          <a:noFill/>
          <a:ln w="38100">
            <a:solidFill>
              <a:schemeClr val="tx1"/>
            </a:solidFill>
          </a:ln>
        </p:spPr>
        <p:txBody>
          <a:bodyPr wrap="square" rtlCol="0">
            <a:spAutoFit/>
          </a:bodyPr>
          <a:lstStyle/>
          <a:p>
            <a:r>
              <a:rPr lang="en-CA" b="1" dirty="0">
                <a:solidFill>
                  <a:schemeClr val="bg1"/>
                </a:solidFill>
                <a:latin typeface="Source Sans Pro" panose="020B0503030403020204" pitchFamily="34" charset="0"/>
                <a:ea typeface="Source Sans Pro" panose="020B0503030403020204" pitchFamily="34" charset="0"/>
              </a:rPr>
              <a:t>Collaborative</a:t>
            </a:r>
          </a:p>
          <a:p>
            <a:r>
              <a:rPr lang="en-US" sz="1100" dirty="0">
                <a:solidFill>
                  <a:schemeClr val="bg1"/>
                </a:solidFill>
                <a:latin typeface="Source Sans Pro" panose="020B0503030403020204" pitchFamily="34" charset="0"/>
                <a:ea typeface="Source Sans Pro" panose="020B0503030403020204" pitchFamily="34" charset="0"/>
              </a:rPr>
              <a:t>Helps a student develop or refine ideas</a:t>
            </a:r>
          </a:p>
          <a:p>
            <a:r>
              <a:rPr lang="en-US" sz="1100" i="1" dirty="0">
                <a:solidFill>
                  <a:schemeClr val="bg1"/>
                </a:solidFill>
                <a:latin typeface="Source Sans Pro" panose="020B0503030403020204" pitchFamily="34" charset="0"/>
                <a:ea typeface="Source Sans Pro" panose="020B0503030403020204" pitchFamily="34" charset="0"/>
              </a:rPr>
              <a:t>Examples:</a:t>
            </a:r>
          </a:p>
          <a:p>
            <a:pPr marL="171450" indent="-171450">
              <a:buFont typeface="Arial" panose="020B0604020202020204" pitchFamily="34" charset="0"/>
              <a:buChar char="•"/>
            </a:pPr>
            <a:r>
              <a:rPr lang="en-CA" sz="1100" i="1" dirty="0">
                <a:solidFill>
                  <a:schemeClr val="bg1"/>
                </a:solidFill>
                <a:latin typeface="Source Sans Pro" panose="020B0503030403020204" pitchFamily="34" charset="0"/>
                <a:ea typeface="Source Sans Pro" panose="020B0503030403020204" pitchFamily="34" charset="0"/>
              </a:rPr>
              <a:t>brainstorm possible topics</a:t>
            </a:r>
          </a:p>
          <a:p>
            <a:pPr marL="171450" indent="-171450">
              <a:buFont typeface="Arial" panose="020B0604020202020204" pitchFamily="34" charset="0"/>
              <a:buChar char="•"/>
            </a:pPr>
            <a:r>
              <a:rPr lang="en-CA" sz="1100" i="1" dirty="0">
                <a:solidFill>
                  <a:schemeClr val="bg1"/>
                </a:solidFill>
                <a:latin typeface="Source Sans Pro" panose="020B0503030403020204" pitchFamily="34" charset="0"/>
                <a:ea typeface="Source Sans Pro" panose="020B0503030403020204" pitchFamily="34" charset="0"/>
              </a:rPr>
              <a:t>suggest stronger wording</a:t>
            </a:r>
          </a:p>
          <a:p>
            <a:pPr marL="171450" indent="-171450">
              <a:buFont typeface="Arial" panose="020B0604020202020204" pitchFamily="34" charset="0"/>
              <a:buChar char="•"/>
            </a:pPr>
            <a:r>
              <a:rPr lang="en-CA" sz="1100" i="1" dirty="0">
                <a:solidFill>
                  <a:schemeClr val="bg1"/>
                </a:solidFill>
                <a:latin typeface="Source Sans Pro" panose="020B0503030403020204" pitchFamily="34" charset="0"/>
                <a:ea typeface="Source Sans Pro" panose="020B0503030403020204" pitchFamily="34" charset="0"/>
              </a:rPr>
              <a:t>help organize an outline</a:t>
            </a:r>
          </a:p>
        </p:txBody>
      </p:sp>
      <p:sp>
        <p:nvSpPr>
          <p:cNvPr id="11" name="TextBox 10">
            <a:extLst>
              <a:ext uri="{FF2B5EF4-FFF2-40B4-BE49-F238E27FC236}">
                <a16:creationId xmlns:a16="http://schemas.microsoft.com/office/drawing/2014/main" id="{BBB0439D-1195-45E8-39AF-5D7F07F6799C}"/>
              </a:ext>
            </a:extLst>
          </p:cNvPr>
          <p:cNvSpPr txBox="1"/>
          <p:nvPr/>
        </p:nvSpPr>
        <p:spPr>
          <a:xfrm>
            <a:off x="781471" y="3175155"/>
            <a:ext cx="2700000" cy="1350000"/>
          </a:xfrm>
          <a:prstGeom prst="rect">
            <a:avLst/>
          </a:prstGeom>
          <a:noFill/>
          <a:ln w="38100">
            <a:solidFill>
              <a:schemeClr val="tx1"/>
            </a:solidFill>
          </a:ln>
        </p:spPr>
        <p:txBody>
          <a:bodyPr wrap="square" rtlCol="0">
            <a:spAutoFit/>
          </a:bodyPr>
          <a:lstStyle/>
          <a:p>
            <a:r>
              <a:rPr lang="en-CA" b="1" dirty="0">
                <a:solidFill>
                  <a:schemeClr val="bg1"/>
                </a:solidFill>
                <a:latin typeface="Source Sans Pro" panose="020B0503030403020204" pitchFamily="34" charset="0"/>
                <a:ea typeface="Source Sans Pro" panose="020B0503030403020204" pitchFamily="34" charset="0"/>
              </a:rPr>
              <a:t>Substitutive</a:t>
            </a:r>
          </a:p>
          <a:p>
            <a:r>
              <a:rPr lang="en-US" sz="1000" dirty="0">
                <a:solidFill>
                  <a:schemeClr val="bg1"/>
                </a:solidFill>
                <a:latin typeface="Source Sans Pro" panose="020B0503030403020204" pitchFamily="34" charset="0"/>
                <a:ea typeface="Source Sans Pro" panose="020B0503030403020204" pitchFamily="34" charset="0"/>
              </a:rPr>
              <a:t>Does the thinking or writing for the student</a:t>
            </a:r>
          </a:p>
          <a:p>
            <a:r>
              <a:rPr lang="en-US" sz="1100" i="1" dirty="0">
                <a:solidFill>
                  <a:schemeClr val="bg1"/>
                </a:solidFill>
                <a:latin typeface="Source Sans Pro" panose="020B0503030403020204" pitchFamily="34" charset="0"/>
                <a:ea typeface="Source Sans Pro" panose="020B0503030403020204" pitchFamily="34" charset="0"/>
              </a:rPr>
              <a:t>Examples:</a:t>
            </a:r>
          </a:p>
          <a:p>
            <a:pPr marL="171450" indent="-171450">
              <a:buFont typeface="Arial" panose="020B0604020202020204" pitchFamily="34" charset="0"/>
              <a:buChar char="•"/>
            </a:pPr>
            <a:r>
              <a:rPr lang="en-CA" sz="1100" i="1" dirty="0">
                <a:solidFill>
                  <a:schemeClr val="bg1"/>
                </a:solidFill>
                <a:latin typeface="Source Sans Pro" panose="020B0503030403020204" pitchFamily="34" charset="0"/>
                <a:ea typeface="Source Sans Pro" panose="020B0503030403020204" pitchFamily="34" charset="0"/>
              </a:rPr>
              <a:t>writes the paragraph</a:t>
            </a:r>
          </a:p>
          <a:p>
            <a:pPr marL="171450" indent="-171450">
              <a:buFont typeface="Arial" panose="020B0604020202020204" pitchFamily="34" charset="0"/>
              <a:buChar char="•"/>
            </a:pPr>
            <a:r>
              <a:rPr lang="en-CA" sz="1100" i="1" dirty="0">
                <a:solidFill>
                  <a:schemeClr val="bg1"/>
                </a:solidFill>
                <a:latin typeface="Source Sans Pro" panose="020B0503030403020204" pitchFamily="34" charset="0"/>
                <a:ea typeface="Source Sans Pro" panose="020B0503030403020204" pitchFamily="34" charset="0"/>
              </a:rPr>
              <a:t>solves the problem</a:t>
            </a:r>
          </a:p>
          <a:p>
            <a:pPr marL="171450" indent="-171450">
              <a:buFont typeface="Arial" panose="020B0604020202020204" pitchFamily="34" charset="0"/>
              <a:buChar char="•"/>
            </a:pPr>
            <a:r>
              <a:rPr lang="en-CA" sz="1100" i="1" dirty="0">
                <a:solidFill>
                  <a:schemeClr val="bg1"/>
                </a:solidFill>
                <a:latin typeface="Source Sans Pro" panose="020B0503030403020204" pitchFamily="34" charset="0"/>
                <a:ea typeface="Source Sans Pro" panose="020B0503030403020204" pitchFamily="34" charset="0"/>
              </a:rPr>
              <a:t>generates the response</a:t>
            </a:r>
          </a:p>
        </p:txBody>
      </p:sp>
      <p:sp>
        <p:nvSpPr>
          <p:cNvPr id="12" name="TextBox 11">
            <a:extLst>
              <a:ext uri="{FF2B5EF4-FFF2-40B4-BE49-F238E27FC236}">
                <a16:creationId xmlns:a16="http://schemas.microsoft.com/office/drawing/2014/main" id="{E6E4A5E4-493E-B617-673B-D8A874CF4072}"/>
              </a:ext>
            </a:extLst>
          </p:cNvPr>
          <p:cNvSpPr txBox="1"/>
          <p:nvPr/>
        </p:nvSpPr>
        <p:spPr>
          <a:xfrm>
            <a:off x="3481472" y="3175155"/>
            <a:ext cx="2700000" cy="1350000"/>
          </a:xfrm>
          <a:prstGeom prst="rect">
            <a:avLst/>
          </a:prstGeom>
          <a:noFill/>
          <a:ln w="38100">
            <a:solidFill>
              <a:schemeClr val="tx1"/>
            </a:solidFill>
          </a:ln>
        </p:spPr>
        <p:txBody>
          <a:bodyPr wrap="square" rtlCol="0">
            <a:spAutoFit/>
          </a:bodyPr>
          <a:lstStyle/>
          <a:p>
            <a:r>
              <a:rPr lang="en-CA" b="1" dirty="0">
                <a:solidFill>
                  <a:schemeClr val="bg1"/>
                </a:solidFill>
                <a:latin typeface="Source Sans Pro" panose="020B0503030403020204" pitchFamily="34" charset="0"/>
                <a:ea typeface="Source Sans Pro" panose="020B0503030403020204" pitchFamily="34" charset="0"/>
              </a:rPr>
              <a:t>Deceptive</a:t>
            </a:r>
          </a:p>
          <a:p>
            <a:r>
              <a:rPr lang="en-US" sz="1000" dirty="0">
                <a:solidFill>
                  <a:schemeClr val="bg1"/>
                </a:solidFill>
                <a:latin typeface="Source Sans Pro" panose="020B0503030403020204" pitchFamily="34" charset="0"/>
                <a:ea typeface="Source Sans Pro" panose="020B0503030403020204" pitchFamily="34" charset="0"/>
              </a:rPr>
              <a:t>Hides authorship or bypasses learning entirely</a:t>
            </a:r>
          </a:p>
          <a:p>
            <a:r>
              <a:rPr lang="en-US" sz="1100" i="1" dirty="0">
                <a:solidFill>
                  <a:schemeClr val="bg1"/>
                </a:solidFill>
                <a:latin typeface="Source Sans Pro" panose="020B0503030403020204" pitchFamily="34" charset="0"/>
                <a:ea typeface="Source Sans Pro" panose="020B0503030403020204" pitchFamily="34" charset="0"/>
              </a:rPr>
              <a:t>Examples:</a:t>
            </a:r>
          </a:p>
          <a:p>
            <a:pPr marL="171450" indent="-171450">
              <a:buFont typeface="Arial" panose="020B0604020202020204" pitchFamily="34" charset="0"/>
              <a:buChar char="•"/>
            </a:pPr>
            <a:r>
              <a:rPr lang="en-US" sz="1100" i="1" dirty="0">
                <a:solidFill>
                  <a:schemeClr val="bg1"/>
                </a:solidFill>
                <a:latin typeface="Source Sans Pro" panose="020B0503030403020204" pitchFamily="34" charset="0"/>
                <a:ea typeface="Source Sans Pro" panose="020B0503030403020204" pitchFamily="34" charset="0"/>
              </a:rPr>
              <a:t>submits AI work as original</a:t>
            </a:r>
          </a:p>
          <a:p>
            <a:pPr marL="171450" indent="-171450">
              <a:buFont typeface="Arial" panose="020B0604020202020204" pitchFamily="34" charset="0"/>
              <a:buChar char="•"/>
            </a:pPr>
            <a:r>
              <a:rPr lang="en-CA" sz="1100" i="1" dirty="0">
                <a:solidFill>
                  <a:schemeClr val="bg1"/>
                </a:solidFill>
                <a:latin typeface="Source Sans Pro" panose="020B0503030403020204" pitchFamily="34" charset="0"/>
                <a:ea typeface="Source Sans Pro" panose="020B0503030403020204" pitchFamily="34" charset="0"/>
              </a:rPr>
              <a:t>uses AI without disclosure</a:t>
            </a:r>
          </a:p>
          <a:p>
            <a:pPr marL="171450" indent="-171450">
              <a:buFont typeface="Arial" panose="020B0604020202020204" pitchFamily="34" charset="0"/>
              <a:buChar char="•"/>
            </a:pPr>
            <a:r>
              <a:rPr lang="en-US" sz="1100" i="1" dirty="0">
                <a:solidFill>
                  <a:schemeClr val="bg1"/>
                </a:solidFill>
                <a:latin typeface="Source Sans Pro" panose="020B0503030403020204" pitchFamily="34" charset="0"/>
                <a:ea typeface="Source Sans Pro" panose="020B0503030403020204" pitchFamily="34" charset="0"/>
              </a:rPr>
              <a:t>pretends the thinking was theirs</a:t>
            </a:r>
            <a:endParaRPr lang="en-CA" sz="1100" i="1"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962496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circle(in)">
                                      <p:cBhvr>
                                        <p:cTn id="12" dur="2000"/>
                                        <p:tgtEl>
                                          <p:spTgt spid="5">
                                            <p:bg/>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bg/>
                                          </p:spTgt>
                                        </p:tgtEl>
                                        <p:attrNameLst>
                                          <p:attrName>style.visibility</p:attrName>
                                        </p:attrNameLst>
                                      </p:cBhvr>
                                      <p:to>
                                        <p:strVal val="visible"/>
                                      </p:to>
                                    </p:set>
                                    <p:animEffect transition="in" filter="circle(in)">
                                      <p:cBhvr>
                                        <p:cTn id="15" dur="2000"/>
                                        <p:tgtEl>
                                          <p:spTgt spid="10">
                                            <p:bg/>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bg/>
                                          </p:spTgt>
                                        </p:tgtEl>
                                        <p:attrNameLst>
                                          <p:attrName>style.visibility</p:attrName>
                                        </p:attrNameLst>
                                      </p:cBhvr>
                                      <p:to>
                                        <p:strVal val="visible"/>
                                      </p:to>
                                    </p:set>
                                    <p:animEffect transition="in" filter="circle(in)">
                                      <p:cBhvr>
                                        <p:cTn id="18" dur="2000"/>
                                        <p:tgtEl>
                                          <p:spTgt spid="11">
                                            <p:bg/>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bg/>
                                          </p:spTgt>
                                        </p:tgtEl>
                                        <p:attrNameLst>
                                          <p:attrName>style.visibility</p:attrName>
                                        </p:attrNameLst>
                                      </p:cBhvr>
                                      <p:to>
                                        <p:strVal val="visible"/>
                                      </p:to>
                                    </p:set>
                                    <p:animEffect transition="in" filter="circle(in)">
                                      <p:cBhvr>
                                        <p:cTn id="21" dur="2000"/>
                                        <p:tgtEl>
                                          <p:spTgt spid="12">
                                            <p:bg/>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circle(in)">
                                      <p:cBhvr>
                                        <p:cTn id="26" dur="2000"/>
                                        <p:tgtEl>
                                          <p:spTgt spid="5">
                                            <p:txEl>
                                              <p:pRg st="0" end="0"/>
                                            </p:txEl>
                                          </p:spTgt>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circle(in)">
                                      <p:cBhvr>
                                        <p:cTn id="29" dur="2000"/>
                                        <p:tgtEl>
                                          <p:spTgt spid="10">
                                            <p:txEl>
                                              <p:pRg st="0" end="0"/>
                                            </p:txEl>
                                          </p:spTgt>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circle(in)">
                                      <p:cBhvr>
                                        <p:cTn id="32" dur="2000"/>
                                        <p:tgtEl>
                                          <p:spTgt spid="11">
                                            <p:txEl>
                                              <p:pRg st="0" end="0"/>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circle(in)">
                                      <p:cBhvr>
                                        <p:cTn id="35" dur="20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wipe(left)">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wipe(left)">
                                      <p:cBhvr>
                                        <p:cTn id="45" dur="500"/>
                                        <p:tgtEl>
                                          <p:spTgt spid="10">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Effect transition="in" filter="wipe(left)">
                                      <p:cBhvr>
                                        <p:cTn id="50" dur="500"/>
                                        <p:tgtEl>
                                          <p:spTgt spid="11">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animEffect transition="in" filter="wipe(left)">
                                      <p:cBhvr>
                                        <p:cTn id="55" dur="500"/>
                                        <p:tgtEl>
                                          <p:spTgt spid="1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5">
                                            <p:txEl>
                                              <p:pRg st="2" end="2"/>
                                            </p:txEl>
                                          </p:spTgt>
                                        </p:tgtEl>
                                        <p:attrNameLst>
                                          <p:attrName>style.visibility</p:attrName>
                                        </p:attrNameLst>
                                      </p:cBhvr>
                                      <p:to>
                                        <p:strVal val="visible"/>
                                      </p:to>
                                    </p:set>
                                    <p:animEffect transition="in" filter="wipe(left)">
                                      <p:cBhvr>
                                        <p:cTn id="60" dur="500"/>
                                        <p:tgtEl>
                                          <p:spTgt spid="5">
                                            <p:txEl>
                                              <p:pRg st="2" end="2"/>
                                            </p:tx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5">
                                            <p:txEl>
                                              <p:pRg st="3" end="3"/>
                                            </p:txEl>
                                          </p:spTgt>
                                        </p:tgtEl>
                                        <p:attrNameLst>
                                          <p:attrName>style.visibility</p:attrName>
                                        </p:attrNameLst>
                                      </p:cBhvr>
                                      <p:to>
                                        <p:strVal val="visible"/>
                                      </p:to>
                                    </p:set>
                                    <p:animEffect transition="in" filter="wipe(left)">
                                      <p:cBhvr>
                                        <p:cTn id="63" dur="500"/>
                                        <p:tgtEl>
                                          <p:spTgt spid="5">
                                            <p:txEl>
                                              <p:pRg st="3" end="3"/>
                                            </p:tx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5">
                                            <p:txEl>
                                              <p:pRg st="4" end="4"/>
                                            </p:txEl>
                                          </p:spTgt>
                                        </p:tgtEl>
                                        <p:attrNameLst>
                                          <p:attrName>style.visibility</p:attrName>
                                        </p:attrNameLst>
                                      </p:cBhvr>
                                      <p:to>
                                        <p:strVal val="visible"/>
                                      </p:to>
                                    </p:set>
                                    <p:animEffect transition="in" filter="wipe(left)">
                                      <p:cBhvr>
                                        <p:cTn id="66" dur="500"/>
                                        <p:tgtEl>
                                          <p:spTgt spid="5">
                                            <p:txEl>
                                              <p:pRg st="4" end="4"/>
                                            </p:tx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5">
                                            <p:txEl>
                                              <p:pRg st="5" end="5"/>
                                            </p:txEl>
                                          </p:spTgt>
                                        </p:tgtEl>
                                        <p:attrNameLst>
                                          <p:attrName>style.visibility</p:attrName>
                                        </p:attrNameLst>
                                      </p:cBhvr>
                                      <p:to>
                                        <p:strVal val="visible"/>
                                      </p:to>
                                    </p:set>
                                    <p:animEffect transition="in" filter="wipe(left)">
                                      <p:cBhvr>
                                        <p:cTn id="69" dur="500"/>
                                        <p:tgtEl>
                                          <p:spTgt spid="5">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0">
                                            <p:txEl>
                                              <p:pRg st="2" end="2"/>
                                            </p:txEl>
                                          </p:spTgt>
                                        </p:tgtEl>
                                        <p:attrNameLst>
                                          <p:attrName>style.visibility</p:attrName>
                                        </p:attrNameLst>
                                      </p:cBhvr>
                                      <p:to>
                                        <p:strVal val="visible"/>
                                      </p:to>
                                    </p:set>
                                    <p:animEffect transition="in" filter="wipe(left)">
                                      <p:cBhvr>
                                        <p:cTn id="74" dur="500"/>
                                        <p:tgtEl>
                                          <p:spTgt spid="10">
                                            <p:txEl>
                                              <p:pRg st="2" end="2"/>
                                            </p:txEl>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wipe(left)">
                                      <p:cBhvr>
                                        <p:cTn id="77" dur="500"/>
                                        <p:tgtEl>
                                          <p:spTgt spid="10">
                                            <p:txEl>
                                              <p:pRg st="3" end="3"/>
                                            </p:tx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0">
                                            <p:txEl>
                                              <p:pRg st="4" end="4"/>
                                            </p:txEl>
                                          </p:spTgt>
                                        </p:tgtEl>
                                        <p:attrNameLst>
                                          <p:attrName>style.visibility</p:attrName>
                                        </p:attrNameLst>
                                      </p:cBhvr>
                                      <p:to>
                                        <p:strVal val="visible"/>
                                      </p:to>
                                    </p:set>
                                    <p:animEffect transition="in" filter="wipe(left)">
                                      <p:cBhvr>
                                        <p:cTn id="80" dur="500"/>
                                        <p:tgtEl>
                                          <p:spTgt spid="10">
                                            <p:txEl>
                                              <p:pRg st="4" end="4"/>
                                            </p:tx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0">
                                            <p:txEl>
                                              <p:pRg st="5" end="5"/>
                                            </p:txEl>
                                          </p:spTgt>
                                        </p:tgtEl>
                                        <p:attrNameLst>
                                          <p:attrName>style.visibility</p:attrName>
                                        </p:attrNameLst>
                                      </p:cBhvr>
                                      <p:to>
                                        <p:strVal val="visible"/>
                                      </p:to>
                                    </p:set>
                                    <p:animEffect transition="in" filter="wipe(left)">
                                      <p:cBhvr>
                                        <p:cTn id="83" dur="500"/>
                                        <p:tgtEl>
                                          <p:spTgt spid="10">
                                            <p:txEl>
                                              <p:pRg st="5" end="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1">
                                            <p:txEl>
                                              <p:pRg st="2" end="2"/>
                                            </p:txEl>
                                          </p:spTgt>
                                        </p:tgtEl>
                                        <p:attrNameLst>
                                          <p:attrName>style.visibility</p:attrName>
                                        </p:attrNameLst>
                                      </p:cBhvr>
                                      <p:to>
                                        <p:strVal val="visible"/>
                                      </p:to>
                                    </p:set>
                                    <p:animEffect transition="in" filter="wipe(left)">
                                      <p:cBhvr>
                                        <p:cTn id="88" dur="500"/>
                                        <p:tgtEl>
                                          <p:spTgt spid="11">
                                            <p:txEl>
                                              <p:pRg st="2" end="2"/>
                                            </p:tx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11">
                                            <p:txEl>
                                              <p:pRg st="3" end="3"/>
                                            </p:txEl>
                                          </p:spTgt>
                                        </p:tgtEl>
                                        <p:attrNameLst>
                                          <p:attrName>style.visibility</p:attrName>
                                        </p:attrNameLst>
                                      </p:cBhvr>
                                      <p:to>
                                        <p:strVal val="visible"/>
                                      </p:to>
                                    </p:set>
                                    <p:animEffect transition="in" filter="wipe(left)">
                                      <p:cBhvr>
                                        <p:cTn id="91" dur="500"/>
                                        <p:tgtEl>
                                          <p:spTgt spid="11">
                                            <p:txEl>
                                              <p:pRg st="3" end="3"/>
                                            </p:txEl>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1">
                                            <p:txEl>
                                              <p:pRg st="4" end="4"/>
                                            </p:txEl>
                                          </p:spTgt>
                                        </p:tgtEl>
                                        <p:attrNameLst>
                                          <p:attrName>style.visibility</p:attrName>
                                        </p:attrNameLst>
                                      </p:cBhvr>
                                      <p:to>
                                        <p:strVal val="visible"/>
                                      </p:to>
                                    </p:set>
                                    <p:animEffect transition="in" filter="wipe(left)">
                                      <p:cBhvr>
                                        <p:cTn id="94" dur="500"/>
                                        <p:tgtEl>
                                          <p:spTgt spid="11">
                                            <p:txEl>
                                              <p:pRg st="4" end="4"/>
                                            </p:txEl>
                                          </p:spTgt>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11">
                                            <p:txEl>
                                              <p:pRg st="5" end="5"/>
                                            </p:txEl>
                                          </p:spTgt>
                                        </p:tgtEl>
                                        <p:attrNameLst>
                                          <p:attrName>style.visibility</p:attrName>
                                        </p:attrNameLst>
                                      </p:cBhvr>
                                      <p:to>
                                        <p:strVal val="visible"/>
                                      </p:to>
                                    </p:set>
                                    <p:animEffect transition="in" filter="wipe(left)">
                                      <p:cBhvr>
                                        <p:cTn id="97" dur="500"/>
                                        <p:tgtEl>
                                          <p:spTgt spid="11">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2">
                                            <p:txEl>
                                              <p:pRg st="2" end="2"/>
                                            </p:txEl>
                                          </p:spTgt>
                                        </p:tgtEl>
                                        <p:attrNameLst>
                                          <p:attrName>style.visibility</p:attrName>
                                        </p:attrNameLst>
                                      </p:cBhvr>
                                      <p:to>
                                        <p:strVal val="visible"/>
                                      </p:to>
                                    </p:set>
                                    <p:animEffect transition="in" filter="wipe(left)">
                                      <p:cBhvr>
                                        <p:cTn id="102" dur="500"/>
                                        <p:tgtEl>
                                          <p:spTgt spid="12">
                                            <p:txEl>
                                              <p:pRg st="2" end="2"/>
                                            </p:txEl>
                                          </p:spTgt>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12">
                                            <p:txEl>
                                              <p:pRg st="3" end="3"/>
                                            </p:txEl>
                                          </p:spTgt>
                                        </p:tgtEl>
                                        <p:attrNameLst>
                                          <p:attrName>style.visibility</p:attrName>
                                        </p:attrNameLst>
                                      </p:cBhvr>
                                      <p:to>
                                        <p:strVal val="visible"/>
                                      </p:to>
                                    </p:set>
                                    <p:animEffect transition="in" filter="wipe(left)">
                                      <p:cBhvr>
                                        <p:cTn id="105" dur="500"/>
                                        <p:tgtEl>
                                          <p:spTgt spid="12">
                                            <p:txEl>
                                              <p:pRg st="3" end="3"/>
                                            </p:txEl>
                                          </p:spTgt>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2">
                                            <p:txEl>
                                              <p:pRg st="4" end="4"/>
                                            </p:txEl>
                                          </p:spTgt>
                                        </p:tgtEl>
                                        <p:attrNameLst>
                                          <p:attrName>style.visibility</p:attrName>
                                        </p:attrNameLst>
                                      </p:cBhvr>
                                      <p:to>
                                        <p:strVal val="visible"/>
                                      </p:to>
                                    </p:set>
                                    <p:animEffect transition="in" filter="wipe(left)">
                                      <p:cBhvr>
                                        <p:cTn id="108" dur="500"/>
                                        <p:tgtEl>
                                          <p:spTgt spid="12">
                                            <p:txEl>
                                              <p:pRg st="4" end="4"/>
                                            </p:txEl>
                                          </p:spTgt>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2">
                                            <p:txEl>
                                              <p:pRg st="5" end="5"/>
                                            </p:txEl>
                                          </p:spTgt>
                                        </p:tgtEl>
                                        <p:attrNameLst>
                                          <p:attrName>style.visibility</p:attrName>
                                        </p:attrNameLst>
                                      </p:cBhvr>
                                      <p:to>
                                        <p:strVal val="visible"/>
                                      </p:to>
                                    </p:set>
                                    <p:animEffect transition="in" filter="wipe(left)">
                                      <p:cBhvr>
                                        <p:cTn id="111" dur="500"/>
                                        <p:tgtEl>
                                          <p:spTgt spid="12">
                                            <p:txEl>
                                              <p:pRg st="5" end="5"/>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142">
                                            <p:txEl>
                                              <p:pRg st="16" end="16"/>
                                            </p:txEl>
                                          </p:spTgt>
                                        </p:tgtEl>
                                        <p:attrNameLst>
                                          <p:attrName>style.visibility</p:attrName>
                                        </p:attrNameLst>
                                      </p:cBhvr>
                                      <p:to>
                                        <p:strVal val="visible"/>
                                      </p:to>
                                    </p:set>
                                    <p:animEffect transition="in" filter="wipe(left)">
                                      <p:cBhvr>
                                        <p:cTn id="116" dur="500"/>
                                        <p:tgtEl>
                                          <p:spTgt spid="14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10" grpId="0" uiExpand="1" build="allAtOnce" animBg="1"/>
      <p:bldP spid="11" grpId="0" uiExpand="1" build="allAtOnce" animBg="1"/>
      <p:bldP spid="12" grpId="0" uiExpand="1"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03A25838-032E-DFB0-A96A-481DAF0589B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7170EC8-5F4D-8B19-BB4C-8360193610EB}"/>
              </a:ext>
            </a:extLst>
          </p:cNvPr>
          <p:cNvPicPr>
            <a:picLocks noChangeAspect="1"/>
          </p:cNvPicPr>
          <p:nvPr/>
        </p:nvPicPr>
        <p:blipFill>
          <a:blip r:embed="rId3"/>
          <a:srcRect/>
          <a:stretch/>
        </p:blipFill>
        <p:spPr>
          <a:xfrm flipH="1">
            <a:off x="-1345511" y="-414619"/>
            <a:ext cx="9225468" cy="6151995"/>
          </a:xfrm>
          <a:prstGeom prst="rect">
            <a:avLst/>
          </a:prstGeom>
        </p:spPr>
      </p:pic>
      <p:sp>
        <p:nvSpPr>
          <p:cNvPr id="139" name="Google Shape;139;p5">
            <a:extLst>
              <a:ext uri="{FF2B5EF4-FFF2-40B4-BE49-F238E27FC236}">
                <a16:creationId xmlns:a16="http://schemas.microsoft.com/office/drawing/2014/main" id="{D954EDEC-C8CC-63D0-8904-43C30498E3C0}"/>
              </a:ext>
            </a:extLst>
          </p:cNvPr>
          <p:cNvSpPr/>
          <p:nvPr/>
        </p:nvSpPr>
        <p:spPr>
          <a:xfrm>
            <a:off x="-40735" y="-4838"/>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405F8C62-0E6B-D613-F513-B41808AF1D70}"/>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Student Uses</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051DBAF3-ABF2-B6F6-A072-962AAFCA9E33}"/>
              </a:ext>
            </a:extLst>
          </p:cNvPr>
          <p:cNvSpPr txBox="1"/>
          <p:nvPr/>
        </p:nvSpPr>
        <p:spPr>
          <a:xfrm>
            <a:off x="234711" y="1181983"/>
            <a:ext cx="8581669" cy="2031285"/>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Some student AI use bypasses learning</a:t>
            </a:r>
          </a:p>
          <a:p>
            <a:pPr marL="719138" lvl="3" indent="-342900">
              <a:buClr>
                <a:schemeClr val="bg1"/>
              </a:buClr>
              <a:buFont typeface="Arial" panose="020B0604020202020204" pitchFamily="34" charset="0"/>
              <a:buChar char="•"/>
            </a:pPr>
            <a:r>
              <a:rPr lang="en-US" b="1" i="1" dirty="0">
                <a:solidFill>
                  <a:schemeClr val="bg1"/>
                </a:solidFill>
                <a:latin typeface="Source Sans Pro" panose="020B0503030403020204" pitchFamily="34" charset="0"/>
                <a:ea typeface="Source Sans Pro" panose="020B0503030403020204" pitchFamily="34" charset="0"/>
              </a:rPr>
              <a:t>Examples…</a:t>
            </a:r>
            <a:endParaRPr lang="en-US" i="1" dirty="0">
              <a:solidFill>
                <a:schemeClr val="bg1"/>
              </a:solidFill>
              <a:latin typeface="Source Sans Pro" panose="020B0503030403020204" pitchFamily="34" charset="0"/>
              <a:ea typeface="Source Sans Pro" panose="020B0503030403020204" pitchFamily="34" charset="0"/>
            </a:endParaRPr>
          </a:p>
          <a:p>
            <a:pPr marL="1076325"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submitting AI-written paragraphs as original work</a:t>
            </a:r>
          </a:p>
          <a:p>
            <a:pPr marL="1076325"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generating a full essay from one prompt</a:t>
            </a:r>
          </a:p>
          <a:p>
            <a:pPr marL="1076325"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solving problems without understanding them</a:t>
            </a:r>
          </a:p>
          <a:p>
            <a:pPr marL="1076325"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creating discussion responses without reading</a:t>
            </a:r>
          </a:p>
          <a:p>
            <a:pPr marL="1076325"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using AI to imitate effort rather than do the work</a:t>
            </a:r>
          </a:p>
          <a:p>
            <a:pPr marL="71913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 issue is not just authorship. It’s </a:t>
            </a:r>
            <a:r>
              <a:rPr lang="en-US" u="sng" dirty="0">
                <a:solidFill>
                  <a:schemeClr val="bg1"/>
                </a:solidFill>
                <a:latin typeface="Source Sans Pro" panose="020B0503030403020204" pitchFamily="34" charset="0"/>
                <a:ea typeface="Source Sans Pro" panose="020B0503030403020204" pitchFamily="34" charset="0"/>
              </a:rPr>
              <a:t>lost thinking</a:t>
            </a:r>
            <a:r>
              <a:rPr lang="en-US" dirty="0">
                <a:solidFill>
                  <a:schemeClr val="bg1"/>
                </a:solidFill>
                <a:latin typeface="Source Sans Pro" panose="020B0503030403020204" pitchFamily="34" charset="0"/>
                <a:ea typeface="Source Sans Pro" panose="020B0503030403020204" pitchFamily="34" charset="0"/>
              </a:rPr>
              <a:t>.</a:t>
            </a:r>
          </a:p>
          <a:p>
            <a:pPr marL="1074738" lvl="3"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ASK: </a:t>
            </a:r>
            <a:r>
              <a:rPr lang="en-US" b="1" i="1" dirty="0">
                <a:solidFill>
                  <a:schemeClr val="bg1"/>
                </a:solidFill>
                <a:latin typeface="Source Sans Pro" panose="020B0503030403020204" pitchFamily="34" charset="0"/>
                <a:ea typeface="Source Sans Pro" panose="020B0503030403020204" pitchFamily="34" charset="0"/>
              </a:rPr>
              <a:t>“Did the student do the thinking?”</a:t>
            </a:r>
            <a:endParaRPr b="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9F938DCC-9DCB-F770-8D7A-895A4BC7D67A}"/>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3B7347E2-31FF-415F-03CD-7D42AE1E96DC}"/>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87451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E35E6009-3152-CFE7-56E4-34A96012C61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E2DBA4F-E84F-340D-45E6-F015D0B2A98A}"/>
              </a:ext>
            </a:extLst>
          </p:cNvPr>
          <p:cNvPicPr>
            <a:picLocks noChangeAspect="1"/>
          </p:cNvPicPr>
          <p:nvPr/>
        </p:nvPicPr>
        <p:blipFill>
          <a:blip r:embed="rId3"/>
          <a:srcRect/>
          <a:stretch/>
        </p:blipFill>
        <p:spPr>
          <a:xfrm flipH="1">
            <a:off x="-1345511" y="-414619"/>
            <a:ext cx="9225468" cy="6151995"/>
          </a:xfrm>
          <a:prstGeom prst="rect">
            <a:avLst/>
          </a:prstGeom>
        </p:spPr>
      </p:pic>
      <p:sp>
        <p:nvSpPr>
          <p:cNvPr id="139" name="Google Shape;139;p5">
            <a:extLst>
              <a:ext uri="{FF2B5EF4-FFF2-40B4-BE49-F238E27FC236}">
                <a16:creationId xmlns:a16="http://schemas.microsoft.com/office/drawing/2014/main" id="{4B0F39A9-2609-3938-95D4-255A9A27AD3E}"/>
              </a:ext>
            </a:extLst>
          </p:cNvPr>
          <p:cNvSpPr/>
          <p:nvPr/>
        </p:nvSpPr>
        <p:spPr>
          <a:xfrm>
            <a:off x="-40735" y="-4838"/>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B0153BBB-1D45-3C52-12F4-F88DC3CB4FBF}"/>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Student Uses</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61A8957F-32F4-3A47-FE2C-25B5C5185084}"/>
              </a:ext>
            </a:extLst>
          </p:cNvPr>
          <p:cNvSpPr txBox="1"/>
          <p:nvPr/>
        </p:nvSpPr>
        <p:spPr>
          <a:xfrm>
            <a:off x="234711" y="1181983"/>
            <a:ext cx="8581669" cy="3754834"/>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Why is this hard to navigate?</a:t>
            </a:r>
          </a:p>
          <a:p>
            <a:pPr marL="719138" lvl="3" indent="1809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outputs can sound polished (and keeps getting better)</a:t>
            </a:r>
          </a:p>
          <a:p>
            <a:pPr marL="719138" lvl="3" indent="1809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student use may be invisible</a:t>
            </a:r>
          </a:p>
          <a:p>
            <a:pPr marL="719138" lvl="3" indent="180975">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detectors are unreliable (</a:t>
            </a:r>
            <a:r>
              <a:rPr lang="en-CA" dirty="0" err="1">
                <a:solidFill>
                  <a:schemeClr val="bg1"/>
                </a:solidFill>
                <a:latin typeface="Source Sans Pro" panose="020B0503030403020204" pitchFamily="34" charset="0"/>
                <a:ea typeface="Source Sans Pro" panose="020B0503030403020204" pitchFamily="34" charset="0"/>
              </a:rPr>
              <a:t>ZeroGPT</a:t>
            </a:r>
            <a:r>
              <a:rPr lang="en-CA" dirty="0">
                <a:solidFill>
                  <a:schemeClr val="bg1"/>
                </a:solidFill>
                <a:latin typeface="Source Sans Pro" panose="020B0503030403020204" pitchFamily="34" charset="0"/>
                <a:ea typeface="Source Sans Pro" panose="020B0503030403020204" pitchFamily="34" charset="0"/>
              </a:rPr>
              <a:t> / GPT Zero / </a:t>
            </a:r>
            <a:r>
              <a:rPr lang="en-CA" dirty="0" err="1">
                <a:solidFill>
                  <a:schemeClr val="bg1"/>
                </a:solidFill>
                <a:latin typeface="Source Sans Pro" panose="020B0503030403020204" pitchFamily="34" charset="0"/>
                <a:ea typeface="Source Sans Pro" panose="020B0503030403020204" pitchFamily="34" charset="0"/>
              </a:rPr>
              <a:t>TurnItIn</a:t>
            </a:r>
            <a:r>
              <a:rPr lang="en-CA" dirty="0">
                <a:solidFill>
                  <a:schemeClr val="bg1"/>
                </a:solidFill>
                <a:latin typeface="Source Sans Pro" panose="020B0503030403020204" pitchFamily="34" charset="0"/>
                <a:ea typeface="Source Sans Pro" panose="020B0503030403020204" pitchFamily="34" charset="0"/>
              </a:rPr>
              <a:t>)</a:t>
            </a:r>
          </a:p>
          <a:p>
            <a:pPr marL="719138" lvl="3" indent="1809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school policies are still evolving</a:t>
            </a:r>
          </a:p>
          <a:p>
            <a:pPr marL="360363" lvl="3" indent="373063">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Teachers are being asked to make judgment calls in a moving landscape.</a:t>
            </a:r>
            <a:endParaRPr lang="en-US" b="1" dirty="0">
              <a:solidFill>
                <a:schemeClr val="bg1"/>
              </a:solidFill>
              <a:latin typeface="Source Sans Pro" panose="020B0503030403020204" pitchFamily="34" charset="0"/>
              <a:ea typeface="Source Sans Pro" panose="020B0503030403020204" pitchFamily="34" charset="0"/>
            </a:endParaRPr>
          </a:p>
          <a:p>
            <a:pPr marL="719138" lvl="3" indent="180975">
              <a:buClr>
                <a:schemeClr val="bg1"/>
              </a:buClr>
              <a:buFont typeface="Arial" panose="020B0604020202020204" pitchFamily="34" charset="0"/>
              <a:buChar char="•"/>
            </a:pPr>
            <a:endParaRPr lang="en-US" b="1" dirty="0">
              <a:solidFill>
                <a:schemeClr val="bg1"/>
              </a:solidFill>
              <a:latin typeface="Source Sans Pro" panose="020B0503030403020204" pitchFamily="34" charset="0"/>
              <a:ea typeface="Source Sans Pro" panose="020B0503030403020204" pitchFamily="34" charset="0"/>
            </a:endParaRPr>
          </a:p>
          <a:p>
            <a:pPr lvl="3" indent="1809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teachers need is </a:t>
            </a:r>
            <a:r>
              <a:rPr lang="en-US" i="1" dirty="0">
                <a:solidFill>
                  <a:schemeClr val="bg1"/>
                </a:solidFill>
                <a:latin typeface="Source Sans Pro" panose="020B0503030403020204" pitchFamily="34" charset="0"/>
                <a:ea typeface="Source Sans Pro" panose="020B0503030403020204" pitchFamily="34" charset="0"/>
              </a:rPr>
              <a:t>clarity</a:t>
            </a:r>
            <a:r>
              <a:rPr lang="en-US" dirty="0">
                <a:solidFill>
                  <a:schemeClr val="bg1"/>
                </a:solidFill>
                <a:latin typeface="Source Sans Pro" panose="020B0503030403020204" pitchFamily="34" charset="0"/>
                <a:ea typeface="Source Sans Pro" panose="020B0503030403020204" pitchFamily="34" charset="0"/>
              </a:rPr>
              <a:t>, not </a:t>
            </a:r>
            <a:r>
              <a:rPr lang="en-US" i="1" dirty="0">
                <a:solidFill>
                  <a:schemeClr val="bg1"/>
                </a:solidFill>
                <a:latin typeface="Source Sans Pro" panose="020B0503030403020204" pitchFamily="34" charset="0"/>
                <a:ea typeface="Source Sans Pro" panose="020B0503030403020204" pitchFamily="34" charset="0"/>
              </a:rPr>
              <a:t>panic</a:t>
            </a:r>
          </a:p>
          <a:p>
            <a:pPr marL="360363" lvl="3" indent="-179388">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Avoid:</a:t>
            </a:r>
          </a:p>
          <a:p>
            <a:pPr marL="719138" lvl="3" indent="-1793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assuming all AI use is cheating</a:t>
            </a:r>
          </a:p>
          <a:p>
            <a:pPr marL="719138" lvl="3" indent="-1793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relying on detection tools alone</a:t>
            </a:r>
          </a:p>
          <a:p>
            <a:pPr marL="719138" lvl="3" indent="-1793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trying to ban what cannot really be banned</a:t>
            </a:r>
          </a:p>
          <a:p>
            <a:pPr marL="719138" lvl="3" indent="-179388">
              <a:buClr>
                <a:schemeClr val="bg1"/>
              </a:buClr>
              <a:buFont typeface="Arial" panose="020B0604020202020204" pitchFamily="34" charset="0"/>
              <a:buChar char="•"/>
            </a:pPr>
            <a:endParaRPr lang="en-US" b="1" dirty="0">
              <a:solidFill>
                <a:schemeClr val="bg1"/>
              </a:solidFill>
              <a:latin typeface="Source Sans Pro" panose="020B0503030403020204" pitchFamily="34" charset="0"/>
              <a:ea typeface="Source Sans Pro" panose="020B0503030403020204" pitchFamily="34" charset="0"/>
            </a:endParaRPr>
          </a:p>
          <a:p>
            <a:pPr marL="539750" lvl="3">
              <a:buClr>
                <a:schemeClr val="bg1"/>
              </a:buClr>
            </a:pPr>
            <a:endParaRPr lang="en-US" b="1" dirty="0">
              <a:solidFill>
                <a:schemeClr val="bg1"/>
              </a:solidFill>
              <a:latin typeface="Source Sans Pro" panose="020B0503030403020204" pitchFamily="34" charset="0"/>
              <a:ea typeface="Source Sans Pro" panose="020B0503030403020204" pitchFamily="34" charset="0"/>
            </a:endParaRPr>
          </a:p>
          <a:p>
            <a:pPr marL="719138" lvl="3" indent="-179388">
              <a:buClr>
                <a:schemeClr val="bg1"/>
              </a:buClr>
              <a:buFont typeface="Arial" panose="020B0604020202020204" pitchFamily="34" charset="0"/>
              <a:buChar char="•"/>
            </a:pPr>
            <a:endParaRPr lang="en-US" b="1" dirty="0">
              <a:solidFill>
                <a:schemeClr val="bg1"/>
              </a:solidFill>
              <a:latin typeface="Source Sans Pro" panose="020B0503030403020204" pitchFamily="34" charset="0"/>
              <a:ea typeface="Source Sans Pro" panose="020B0503030403020204" pitchFamily="34" charset="0"/>
            </a:endParaRPr>
          </a:p>
          <a:p>
            <a:pPr marL="179388" lvl="3" indent="1588">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The question is NOT “Did AI help?”</a:t>
            </a:r>
          </a:p>
          <a:p>
            <a:pPr marL="719138" lvl="3" indent="-1793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 better question is: </a:t>
            </a:r>
            <a:r>
              <a:rPr lang="en-US" i="1" dirty="0">
                <a:solidFill>
                  <a:schemeClr val="bg1"/>
                </a:solidFill>
                <a:latin typeface="Source Sans Pro" panose="020B0503030403020204" pitchFamily="34" charset="0"/>
                <a:ea typeface="Source Sans Pro" panose="020B0503030403020204" pitchFamily="34" charset="0"/>
              </a:rPr>
              <a:t>“Did the student do the thinking?”</a:t>
            </a:r>
            <a:endParaRPr b="1"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732AA13E-2F64-E4FD-9DE9-6C25EE31A1C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414B4F8-6CD4-3A5C-8420-23347C8F7649}"/>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565B9D73-4C94-CBB9-4913-331EE0EC312A}"/>
              </a:ext>
            </a:extLst>
          </p:cNvPr>
          <p:cNvSpPr txBox="1"/>
          <p:nvPr/>
        </p:nvSpPr>
        <p:spPr>
          <a:xfrm>
            <a:off x="3569289" y="2909853"/>
            <a:ext cx="8581669" cy="1384954"/>
          </a:xfrm>
          <a:prstGeom prst="rect">
            <a:avLst/>
          </a:prstGeom>
          <a:noFill/>
          <a:ln>
            <a:noFill/>
          </a:ln>
        </p:spPr>
        <p:txBody>
          <a:bodyPr spcFirstLastPara="1" wrap="square" lIns="91425" tIns="45700" rIns="91425" bIns="45700" anchor="t" anchorCtr="0">
            <a:spAutoFit/>
          </a:bodyPr>
          <a:lstStyle/>
          <a:p>
            <a:pPr marL="719138" lvl="0"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Focus on:</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clear expectations</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visible thinking</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transparent use</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better task design</a:t>
            </a:r>
          </a:p>
          <a:p>
            <a:pPr marL="1076325"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professional judgment</a:t>
            </a:r>
          </a:p>
        </p:txBody>
      </p:sp>
    </p:spTree>
    <p:extLst>
      <p:ext uri="{BB962C8B-B14F-4D97-AF65-F5344CB8AC3E}">
        <p14:creationId xmlns:p14="http://schemas.microsoft.com/office/powerpoint/2010/main" val="3642694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7" end="7"/>
                                            </p:txEl>
                                          </p:spTgt>
                                        </p:tgtEl>
                                        <p:attrNameLst>
                                          <p:attrName>style.visibility</p:attrName>
                                        </p:attrNameLst>
                                      </p:cBhvr>
                                      <p:to>
                                        <p:strVal val="visible"/>
                                      </p:to>
                                    </p:set>
                                    <p:animEffect transition="in" filter="wipe(left)">
                                      <p:cBhvr>
                                        <p:cTn id="37" dur="500"/>
                                        <p:tgtEl>
                                          <p:spTgt spid="14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fade">
                                      <p:cBhvr>
                                        <p:cTn id="42" dur="500"/>
                                        <p:tgtEl>
                                          <p:spTgt spid="14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10" end="10"/>
                                            </p:txEl>
                                          </p:spTgt>
                                        </p:tgtEl>
                                        <p:attrNameLst>
                                          <p:attrName>style.visibility</p:attrName>
                                        </p:attrNameLst>
                                      </p:cBhvr>
                                      <p:to>
                                        <p:strVal val="visible"/>
                                      </p:to>
                                    </p:set>
                                    <p:animEffect transition="in" filter="wipe(left)">
                                      <p:cBhvr>
                                        <p:cTn id="52" dur="500"/>
                                        <p:tgtEl>
                                          <p:spTgt spid="14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1" end="11"/>
                                            </p:txEl>
                                          </p:spTgt>
                                        </p:tgtEl>
                                        <p:attrNameLst>
                                          <p:attrName>style.visibility</p:attrName>
                                        </p:attrNameLst>
                                      </p:cBhvr>
                                      <p:to>
                                        <p:strVal val="visible"/>
                                      </p:to>
                                    </p:set>
                                    <p:animEffect transition="in" filter="wipe(left)">
                                      <p:cBhvr>
                                        <p:cTn id="57" dur="500"/>
                                        <p:tgtEl>
                                          <p:spTgt spid="142">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fade">
                                      <p:cBhvr>
                                        <p:cTn id="62" dur="500"/>
                                        <p:tgtEl>
                                          <p:spTgt spid="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
                                            <p:txEl>
                                              <p:pRg st="1" end="1"/>
                                            </p:txEl>
                                          </p:spTgt>
                                        </p:tgtEl>
                                        <p:attrNameLst>
                                          <p:attrName>style.visibility</p:attrName>
                                        </p:attrNameLst>
                                      </p:cBhvr>
                                      <p:to>
                                        <p:strVal val="visible"/>
                                      </p:to>
                                    </p:set>
                                    <p:animEffect transition="in" filter="wipe(left)">
                                      <p:cBhvr>
                                        <p:cTn id="67" dur="500"/>
                                        <p:tgtEl>
                                          <p:spTgt spid="3">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wipe(left)">
                                      <p:cBhvr>
                                        <p:cTn id="72" dur="500"/>
                                        <p:tgtEl>
                                          <p:spTgt spid="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Effect transition="in" filter="wipe(left)">
                                      <p:cBhvr>
                                        <p:cTn id="77" dur="500"/>
                                        <p:tgtEl>
                                          <p:spTgt spid="3">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
                                            <p:txEl>
                                              <p:pRg st="4" end="4"/>
                                            </p:txEl>
                                          </p:spTgt>
                                        </p:tgtEl>
                                        <p:attrNameLst>
                                          <p:attrName>style.visibility</p:attrName>
                                        </p:attrNameLst>
                                      </p:cBhvr>
                                      <p:to>
                                        <p:strVal val="visible"/>
                                      </p:to>
                                    </p:set>
                                    <p:animEffect transition="in" filter="wipe(left)">
                                      <p:cBhvr>
                                        <p:cTn id="82" dur="500"/>
                                        <p:tgtEl>
                                          <p:spTgt spid="3">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wipe(left)">
                                      <p:cBhvr>
                                        <p:cTn id="87" dur="500"/>
                                        <p:tgtEl>
                                          <p:spTgt spid="3">
                                            <p:txEl>
                                              <p:pRg st="5" end="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5" fill="hold" nodeType="clickEffect">
                                  <p:stCondLst>
                                    <p:cond delay="0"/>
                                  </p:stCondLst>
                                  <p:childTnLst>
                                    <p:set>
                                      <p:cBhvr>
                                        <p:cTn id="91" dur="1" fill="hold">
                                          <p:stCondLst>
                                            <p:cond delay="0"/>
                                          </p:stCondLst>
                                        </p:cTn>
                                        <p:tgtEl>
                                          <p:spTgt spid="142">
                                            <p:txEl>
                                              <p:pRg st="15" end="15"/>
                                            </p:txEl>
                                          </p:spTgt>
                                        </p:tgtEl>
                                        <p:attrNameLst>
                                          <p:attrName>style.visibility</p:attrName>
                                        </p:attrNameLst>
                                      </p:cBhvr>
                                      <p:to>
                                        <p:strVal val="visible"/>
                                      </p:to>
                                    </p:set>
                                    <p:animEffect transition="in" filter="randombar(vertical)">
                                      <p:cBhvr>
                                        <p:cTn id="92" dur="500"/>
                                        <p:tgtEl>
                                          <p:spTgt spid="142">
                                            <p:txEl>
                                              <p:pRg st="15" end="1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5" fill="hold" nodeType="clickEffect">
                                  <p:stCondLst>
                                    <p:cond delay="0"/>
                                  </p:stCondLst>
                                  <p:childTnLst>
                                    <p:set>
                                      <p:cBhvr>
                                        <p:cTn id="96" dur="1" fill="hold">
                                          <p:stCondLst>
                                            <p:cond delay="0"/>
                                          </p:stCondLst>
                                        </p:cTn>
                                        <p:tgtEl>
                                          <p:spTgt spid="142">
                                            <p:txEl>
                                              <p:pRg st="16" end="16"/>
                                            </p:txEl>
                                          </p:spTgt>
                                        </p:tgtEl>
                                        <p:attrNameLst>
                                          <p:attrName>style.visibility</p:attrName>
                                        </p:attrNameLst>
                                      </p:cBhvr>
                                      <p:to>
                                        <p:strVal val="visible"/>
                                      </p:to>
                                    </p:set>
                                    <p:animEffect transition="in" filter="randombar(vertical)">
                                      <p:cBhvr>
                                        <p:cTn id="97" dur="500"/>
                                        <p:tgtEl>
                                          <p:spTgt spid="14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4D9B180A-D013-E08D-BD61-9BEF1BE99093}"/>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129D8C0F-DA8C-271A-CC5A-B0AE39E29D44}"/>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3A86AD7B-C585-8663-1735-6C8865F57778}"/>
              </a:ext>
            </a:extLst>
          </p:cNvPr>
          <p:cNvSpPr/>
          <p:nvPr/>
        </p:nvSpPr>
        <p:spPr>
          <a:xfrm>
            <a:off x="0"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E07C6065-FFE5-70EA-54B2-6688E1C6F3F6}"/>
              </a:ext>
            </a:extLst>
          </p:cNvPr>
          <p:cNvSpPr txBox="1"/>
          <p:nvPr/>
        </p:nvSpPr>
        <p:spPr>
          <a:xfrm>
            <a:off x="889951" y="2884033"/>
            <a:ext cx="8112478" cy="1938952"/>
          </a:xfrm>
          <a:prstGeom prst="rect">
            <a:avLst/>
          </a:prstGeom>
          <a:noFill/>
          <a:ln>
            <a:noFill/>
          </a:ln>
        </p:spPr>
        <p:txBody>
          <a:bodyPr spcFirstLastPara="1" wrap="square" lIns="91425" tIns="45700" rIns="91425" bIns="45700" anchor="ctr" anchorCtr="0">
            <a:spAutoFit/>
          </a:bodyPr>
          <a:lstStyle/>
          <a:p>
            <a:pPr lvl="0" algn="r"/>
            <a:r>
              <a:rPr lang="en-US" sz="6000" b="1" dirty="0">
                <a:solidFill>
                  <a:schemeClr val="bg1"/>
                </a:solidFill>
                <a:latin typeface="Oswald" panose="02000303000000000000" pitchFamily="2" charset="0"/>
              </a:rPr>
              <a:t>RISKS, LIMITATIONS &amp; RED FLAGS</a:t>
            </a:r>
            <a:endParaRPr sz="6000" b="1" baseline="30000" dirty="0">
              <a:solidFill>
                <a:schemeClr val="bg1"/>
              </a:solidFill>
              <a:latin typeface="Oswald" panose="02000303000000000000" pitchFamily="2" charset="0"/>
              <a:ea typeface="Oswald"/>
              <a:cs typeface="Oswald"/>
              <a:sym typeface="Oswald"/>
            </a:endParaRPr>
          </a:p>
        </p:txBody>
      </p:sp>
      <p:cxnSp>
        <p:nvCxnSpPr>
          <p:cNvPr id="131" name="Google Shape;131;p4">
            <a:extLst>
              <a:ext uri="{FF2B5EF4-FFF2-40B4-BE49-F238E27FC236}">
                <a16:creationId xmlns:a16="http://schemas.microsoft.com/office/drawing/2014/main" id="{26258F9C-C8A1-8C61-82E0-ED9687B03BDE}"/>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D75D7479-5A1C-DEC7-C152-44E775DCBCC5}"/>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Tree>
    <p:extLst>
      <p:ext uri="{BB962C8B-B14F-4D97-AF65-F5344CB8AC3E}">
        <p14:creationId xmlns:p14="http://schemas.microsoft.com/office/powerpoint/2010/main" val="3762925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1C6F4646-CD5A-53A5-9465-E5D94B8D80D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9C232F8-A379-152E-07FA-CC58A846C9B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2100015" y="-503406"/>
            <a:ext cx="9225468" cy="6150312"/>
          </a:xfrm>
          <a:prstGeom prst="rect">
            <a:avLst/>
          </a:prstGeom>
        </p:spPr>
      </p:pic>
      <p:sp>
        <p:nvSpPr>
          <p:cNvPr id="139" name="Google Shape;139;p5">
            <a:extLst>
              <a:ext uri="{FF2B5EF4-FFF2-40B4-BE49-F238E27FC236}">
                <a16:creationId xmlns:a16="http://schemas.microsoft.com/office/drawing/2014/main" id="{1ED7F068-7AEA-F857-2A2B-6F9684EF84BE}"/>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AE5E00F-5569-C743-C68A-7B8CFAF034C4}"/>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RISKS vs. REWARDS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F2977F6C-98A7-208E-1403-56A56DBC5287}"/>
              </a:ext>
            </a:extLst>
          </p:cNvPr>
          <p:cNvSpPr txBox="1"/>
          <p:nvPr/>
        </p:nvSpPr>
        <p:spPr>
          <a:xfrm>
            <a:off x="234712" y="1336881"/>
            <a:ext cx="8581669" cy="954067"/>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So far, we’ve talked about what AI is, what’s changing, and where it can be useful.</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BUT if we stop there, the picture is incomplete.</a:t>
            </a:r>
          </a:p>
          <a:p>
            <a:pPr marL="342900"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Teachers also need to understand where AI can mislead, oversimplify, or create new problems.</a:t>
            </a:r>
          </a:p>
          <a:p>
            <a:pPr marL="719138"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Remember: not all AI usage is bad, harmful, or cheating.</a:t>
            </a:r>
            <a:endParaRPr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F08D32D9-852D-6A78-B90C-0CDE5BD836DA}"/>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ABE73B29-9FB6-3BA1-9548-98DB0A691EFA}"/>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3732031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 calcmode="lin" valueType="num">
                                      <p:cBhvr additive="base">
                                        <p:cTn id="7" dur="500" fill="hold"/>
                                        <p:tgtEl>
                                          <p:spTgt spid="14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1">
                                            <p:txEl>
                                              <p:pRg st="0" end="0"/>
                                            </p:txEl>
                                          </p:spTgt>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wipe(right)">
                                      <p:cBhvr>
                                        <p:cTn id="11" dur="500"/>
                                        <p:tgtEl>
                                          <p:spTgt spid="1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2">
                                            <p:txEl>
                                              <p:pRg st="0" end="0"/>
                                            </p:txEl>
                                          </p:spTgt>
                                        </p:tgtEl>
                                        <p:attrNameLst>
                                          <p:attrName>style.visibility</p:attrName>
                                        </p:attrNameLst>
                                      </p:cBhvr>
                                      <p:to>
                                        <p:strVal val="visible"/>
                                      </p:to>
                                    </p:set>
                                    <p:animEffect transition="in" filter="wipe(left)">
                                      <p:cBhvr>
                                        <p:cTn id="16" dur="500"/>
                                        <p:tgtEl>
                                          <p:spTgt spid="14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2">
                                            <p:txEl>
                                              <p:pRg st="1" end="1"/>
                                            </p:txEl>
                                          </p:spTgt>
                                        </p:tgtEl>
                                        <p:attrNameLst>
                                          <p:attrName>style.visibility</p:attrName>
                                        </p:attrNameLst>
                                      </p:cBhvr>
                                      <p:to>
                                        <p:strVal val="visible"/>
                                      </p:to>
                                    </p:set>
                                    <p:animEffect transition="in" filter="wipe(left)">
                                      <p:cBhvr>
                                        <p:cTn id="21" dur="500"/>
                                        <p:tgtEl>
                                          <p:spTgt spid="14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2">
                                            <p:txEl>
                                              <p:pRg st="2" end="2"/>
                                            </p:txEl>
                                          </p:spTgt>
                                        </p:tgtEl>
                                        <p:attrNameLst>
                                          <p:attrName>style.visibility</p:attrName>
                                        </p:attrNameLst>
                                      </p:cBhvr>
                                      <p:to>
                                        <p:strVal val="visible"/>
                                      </p:to>
                                    </p:set>
                                    <p:animEffect transition="in" filter="wipe(left)">
                                      <p:cBhvr>
                                        <p:cTn id="26" dur="500"/>
                                        <p:tgtEl>
                                          <p:spTgt spid="14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2">
                                            <p:txEl>
                                              <p:pRg st="3" end="3"/>
                                            </p:txEl>
                                          </p:spTgt>
                                        </p:tgtEl>
                                        <p:attrNameLst>
                                          <p:attrName>style.visibility</p:attrName>
                                        </p:attrNameLst>
                                      </p:cBhvr>
                                      <p:to>
                                        <p:strVal val="visible"/>
                                      </p:to>
                                    </p:set>
                                    <p:animEffect transition="in" filter="wipe(left)">
                                      <p:cBhvr>
                                        <p:cTn id="31" dur="500"/>
                                        <p:tgtEl>
                                          <p:spTgt spid="1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62BE4AD0-F9F3-0871-A484-C3C156DB455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9825396-730D-696C-4158-87FB5353385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2100015" y="-503406"/>
            <a:ext cx="9225468" cy="6150312"/>
          </a:xfrm>
          <a:prstGeom prst="rect">
            <a:avLst/>
          </a:prstGeom>
        </p:spPr>
      </p:pic>
      <p:sp>
        <p:nvSpPr>
          <p:cNvPr id="139" name="Google Shape;139;p5">
            <a:extLst>
              <a:ext uri="{FF2B5EF4-FFF2-40B4-BE49-F238E27FC236}">
                <a16:creationId xmlns:a16="http://schemas.microsoft.com/office/drawing/2014/main" id="{E651D9E2-2BA7-9B56-0BE0-A869AD47FE5E}"/>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9D09ABDD-34A5-7905-BCF0-B47079E110D2}"/>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RISKS vs. REWARDS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7D99635B-1151-E79E-7ECF-F7DDC26EBB0A}"/>
              </a:ext>
            </a:extLst>
          </p:cNvPr>
          <p:cNvSpPr txBox="1"/>
          <p:nvPr/>
        </p:nvSpPr>
        <p:spPr>
          <a:xfrm>
            <a:off x="234712" y="1336881"/>
            <a:ext cx="8581669" cy="2031285"/>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can sound confident and still be wrong</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might…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give inaccurate information</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invent quotes or citations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misstate facts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oversimplify complex ideas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present guesses as answers</a:t>
            </a:r>
          </a:p>
          <a:p>
            <a:pPr marL="360363"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BOTTOM LINE: </a:t>
            </a:r>
            <a:r>
              <a:rPr lang="en-US" u="sng" dirty="0">
                <a:solidFill>
                  <a:schemeClr val="bg1"/>
                </a:solidFill>
                <a:latin typeface="Source Sans Pro" panose="020B0503030403020204" pitchFamily="34" charset="0"/>
                <a:ea typeface="Source Sans Pro" panose="020B0503030403020204" pitchFamily="34" charset="0"/>
              </a:rPr>
              <a:t>Fluent</a:t>
            </a:r>
            <a:r>
              <a:rPr lang="en-US" dirty="0">
                <a:solidFill>
                  <a:schemeClr val="bg1"/>
                </a:solidFill>
                <a:latin typeface="Source Sans Pro" panose="020B0503030403020204" pitchFamily="34" charset="0"/>
                <a:ea typeface="Source Sans Pro" panose="020B0503030403020204" pitchFamily="34" charset="0"/>
              </a:rPr>
              <a:t> does not always mean </a:t>
            </a:r>
            <a:r>
              <a:rPr lang="en-US" u="sng" dirty="0">
                <a:solidFill>
                  <a:schemeClr val="bg1"/>
                </a:solidFill>
                <a:latin typeface="Source Sans Pro" panose="020B0503030403020204" pitchFamily="34" charset="0"/>
                <a:ea typeface="Source Sans Pro" panose="020B0503030403020204" pitchFamily="34" charset="0"/>
              </a:rPr>
              <a:t>factual</a:t>
            </a:r>
            <a:r>
              <a:rPr lang="en-US" dirty="0">
                <a:solidFill>
                  <a:schemeClr val="bg1"/>
                </a:solidFill>
                <a:latin typeface="Source Sans Pro" panose="020B0503030403020204" pitchFamily="34" charset="0"/>
                <a:ea typeface="Source Sans Pro" panose="020B0503030403020204" pitchFamily="34" charset="0"/>
              </a:rPr>
              <a:t>.</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True for BOTH </a:t>
            </a:r>
            <a:r>
              <a:rPr lang="en-US" i="1" dirty="0">
                <a:solidFill>
                  <a:schemeClr val="bg1"/>
                </a:solidFill>
                <a:latin typeface="Source Sans Pro" panose="020B0503030403020204" pitchFamily="34" charset="0"/>
                <a:ea typeface="Source Sans Pro" panose="020B0503030403020204" pitchFamily="34" charset="0"/>
              </a:rPr>
              <a:t>students</a:t>
            </a:r>
            <a:r>
              <a:rPr lang="en-US" dirty="0">
                <a:solidFill>
                  <a:schemeClr val="bg1"/>
                </a:solidFill>
                <a:latin typeface="Source Sans Pro" panose="020B0503030403020204" pitchFamily="34" charset="0"/>
                <a:ea typeface="Source Sans Pro" panose="020B0503030403020204" pitchFamily="34" charset="0"/>
              </a:rPr>
              <a:t> and </a:t>
            </a:r>
            <a:r>
              <a:rPr lang="en-US" i="1" dirty="0">
                <a:solidFill>
                  <a:schemeClr val="bg1"/>
                </a:solidFill>
                <a:latin typeface="Source Sans Pro" panose="020B0503030403020204" pitchFamily="34" charset="0"/>
                <a:ea typeface="Source Sans Pro" panose="020B0503030403020204" pitchFamily="34" charset="0"/>
              </a:rPr>
              <a:t>teachers!</a:t>
            </a:r>
            <a:endParaRPr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3BB67981-15E7-BFC6-0A68-8DB3F6B8C54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8160B2F4-B306-09D3-4669-F0125A57854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2440831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181974B2-0BDC-2075-130B-DE5DA3C82B7D}"/>
            </a:ext>
          </a:extLst>
        </p:cNvPr>
        <p:cNvGrpSpPr/>
        <p:nvPr/>
      </p:nvGrpSpPr>
      <p:grpSpPr>
        <a:xfrm>
          <a:off x="0" y="0"/>
          <a:ext cx="0" cy="0"/>
          <a:chOff x="0" y="0"/>
          <a:chExt cx="0" cy="0"/>
        </a:xfrm>
      </p:grpSpPr>
      <p:pic>
        <p:nvPicPr>
          <p:cNvPr id="105" name="Google Shape;105;p2">
            <a:extLst>
              <a:ext uri="{FF2B5EF4-FFF2-40B4-BE49-F238E27FC236}">
                <a16:creationId xmlns:a16="http://schemas.microsoft.com/office/drawing/2014/main" id="{C08EAE18-A4D0-0DFA-6FEB-8E6780D78A3C}"/>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459837"/>
            <a:ext cx="9128993" cy="6063172"/>
          </a:xfrm>
          <a:prstGeom prst="rect">
            <a:avLst/>
          </a:prstGeom>
          <a:noFill/>
          <a:ln>
            <a:noFill/>
          </a:ln>
        </p:spPr>
      </p:pic>
      <p:sp>
        <p:nvSpPr>
          <p:cNvPr id="106" name="Google Shape;106;p2">
            <a:extLst>
              <a:ext uri="{FF2B5EF4-FFF2-40B4-BE49-F238E27FC236}">
                <a16:creationId xmlns:a16="http://schemas.microsoft.com/office/drawing/2014/main" id="{CD4D952F-0843-E33C-53C5-79909AD35650}"/>
              </a:ext>
            </a:extLst>
          </p:cNvPr>
          <p:cNvSpPr/>
          <p:nvPr/>
        </p:nvSpPr>
        <p:spPr>
          <a:xfrm>
            <a:off x="-7504" y="0"/>
            <a:ext cx="9206769"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grpSp>
        <p:nvGrpSpPr>
          <p:cNvPr id="109" name="Google Shape;109;p2">
            <a:extLst>
              <a:ext uri="{FF2B5EF4-FFF2-40B4-BE49-F238E27FC236}">
                <a16:creationId xmlns:a16="http://schemas.microsoft.com/office/drawing/2014/main" id="{17B29FD3-1DCA-4D0D-3013-3650DD67E89E}"/>
              </a:ext>
            </a:extLst>
          </p:cNvPr>
          <p:cNvGrpSpPr/>
          <p:nvPr/>
        </p:nvGrpSpPr>
        <p:grpSpPr>
          <a:xfrm>
            <a:off x="91641" y="1756221"/>
            <a:ext cx="6298175" cy="2005145"/>
            <a:chOff x="2647302" y="1575418"/>
            <a:chExt cx="6298175" cy="2005145"/>
          </a:xfrm>
        </p:grpSpPr>
        <p:sp>
          <p:nvSpPr>
            <p:cNvPr id="111" name="Google Shape;111;p2">
              <a:extLst>
                <a:ext uri="{FF2B5EF4-FFF2-40B4-BE49-F238E27FC236}">
                  <a16:creationId xmlns:a16="http://schemas.microsoft.com/office/drawing/2014/main" id="{EDA07B7A-22A5-9F7B-804E-E14892D2FD9F}"/>
                </a:ext>
              </a:extLst>
            </p:cNvPr>
            <p:cNvSpPr txBox="1"/>
            <p:nvPr/>
          </p:nvSpPr>
          <p:spPr>
            <a:xfrm>
              <a:off x="2647302" y="1795499"/>
              <a:ext cx="6298175" cy="1785064"/>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sym typeface="Arial"/>
                </a:rPr>
                <a:t>High-level copywriter for a decade</a:t>
              </a:r>
            </a:p>
            <a:p>
              <a:pPr marL="342900" lvl="4" indent="-342900">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Worked with some amazing clients</a:t>
              </a:r>
            </a:p>
            <a:p>
              <a:pPr marL="342900" lvl="4" indent="-342900">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…until 2023!</a:t>
              </a:r>
            </a:p>
            <a:p>
              <a:pPr marL="342900" lvl="4" indent="-342900">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But I WON in 2010…</a:t>
              </a:r>
            </a:p>
            <a:p>
              <a:pPr marL="342900" lvl="4" indent="-342900">
                <a:buFont typeface="Arial" panose="020B0604020202020204" pitchFamily="34" charset="0"/>
                <a:buChar char="•"/>
              </a:pPr>
              <a:endParaRPr sz="2200" dirty="0">
                <a:solidFill>
                  <a:schemeClr val="bg1"/>
                </a:solidFill>
                <a:latin typeface="Source Sans Pro" panose="020B0503030403020204" pitchFamily="34" charset="0"/>
                <a:ea typeface="Source Sans Pro" panose="020B0503030403020204" pitchFamily="34" charset="0"/>
              </a:endParaRPr>
            </a:p>
          </p:txBody>
        </p:sp>
        <p:cxnSp>
          <p:nvCxnSpPr>
            <p:cNvPr id="112" name="Google Shape;112;p2">
              <a:extLst>
                <a:ext uri="{FF2B5EF4-FFF2-40B4-BE49-F238E27FC236}">
                  <a16:creationId xmlns:a16="http://schemas.microsoft.com/office/drawing/2014/main" id="{2FA6CE20-06F3-5C93-F697-F2F9B9A7C761}"/>
                </a:ext>
              </a:extLst>
            </p:cNvPr>
            <p:cNvCxnSpPr/>
            <p:nvPr/>
          </p:nvCxnSpPr>
          <p:spPr>
            <a:xfrm>
              <a:off x="4084736" y="1575418"/>
              <a:ext cx="2005500" cy="0"/>
            </a:xfrm>
            <a:prstGeom prst="straightConnector1">
              <a:avLst/>
            </a:prstGeom>
            <a:noFill/>
            <a:ln w="19050" cap="flat" cmpd="sng">
              <a:solidFill>
                <a:schemeClr val="lt1"/>
              </a:solidFill>
              <a:prstDash val="solid"/>
              <a:miter lim="800000"/>
              <a:headEnd type="none" w="sm" len="sm"/>
              <a:tailEnd type="none" w="sm" len="sm"/>
            </a:ln>
          </p:spPr>
        </p:cxnSp>
      </p:grpSp>
      <p:sp>
        <p:nvSpPr>
          <p:cNvPr id="113" name="Google Shape;113;p2">
            <a:extLst>
              <a:ext uri="{FF2B5EF4-FFF2-40B4-BE49-F238E27FC236}">
                <a16:creationId xmlns:a16="http://schemas.microsoft.com/office/drawing/2014/main" id="{2FB2E485-8A30-1331-8618-E4AA3004413A}"/>
              </a:ext>
            </a:extLst>
          </p:cNvPr>
          <p:cNvSpPr txBox="1"/>
          <p:nvPr/>
        </p:nvSpPr>
        <p:spPr>
          <a:xfrm>
            <a:off x="91642" y="662513"/>
            <a:ext cx="4944000" cy="10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Geoff Kullman</a:t>
            </a:r>
            <a:endParaRPr sz="6500" b="1" baseline="30000" dirty="0">
              <a:solidFill>
                <a:schemeClr val="lt1"/>
              </a:solidFill>
              <a:latin typeface="Oswald"/>
              <a:ea typeface="Oswald"/>
              <a:cs typeface="Oswald"/>
              <a:sym typeface="Oswald"/>
            </a:endParaRPr>
          </a:p>
        </p:txBody>
      </p:sp>
      <p:pic>
        <p:nvPicPr>
          <p:cNvPr id="2" name="Picture 1">
            <a:extLst>
              <a:ext uri="{FF2B5EF4-FFF2-40B4-BE49-F238E27FC236}">
                <a16:creationId xmlns:a16="http://schemas.microsoft.com/office/drawing/2014/main" id="{A323345A-041C-AB9D-FDF9-A68889118291}"/>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5" name="Picture 4">
            <a:extLst>
              <a:ext uri="{FF2B5EF4-FFF2-40B4-BE49-F238E27FC236}">
                <a16:creationId xmlns:a16="http://schemas.microsoft.com/office/drawing/2014/main" id="{A18EFABA-B8F3-9F85-C9B5-1140A74582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72008" y="175922"/>
            <a:ext cx="3291781" cy="4949756"/>
          </a:xfrm>
          <a:prstGeom prst="rect">
            <a:avLst/>
          </a:prstGeom>
        </p:spPr>
      </p:pic>
    </p:spTree>
    <p:extLst>
      <p:ext uri="{BB962C8B-B14F-4D97-AF65-F5344CB8AC3E}">
        <p14:creationId xmlns:p14="http://schemas.microsoft.com/office/powerpoint/2010/main" val="289667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Effect transition="in" filter="wipe(left)">
                                      <p:cBhvr>
                                        <p:cTn id="7" dur="500"/>
                                        <p:tgtEl>
                                          <p:spTgt spid="1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wipe(left)">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ED255117-F0EE-9A44-3010-4DC2B2A4A97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22AB5C8-FF47-0058-664D-7E1FCA264BF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2100015" y="-503406"/>
            <a:ext cx="9225468" cy="6150312"/>
          </a:xfrm>
          <a:prstGeom prst="rect">
            <a:avLst/>
          </a:prstGeom>
        </p:spPr>
      </p:pic>
      <p:sp>
        <p:nvSpPr>
          <p:cNvPr id="139" name="Google Shape;139;p5">
            <a:extLst>
              <a:ext uri="{FF2B5EF4-FFF2-40B4-BE49-F238E27FC236}">
                <a16:creationId xmlns:a16="http://schemas.microsoft.com/office/drawing/2014/main" id="{95227FE3-3774-1939-FED0-82C97B5C3F2C}"/>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6CF378EF-499C-B6A8-1A2E-D16E52A724D2}"/>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RISKS vs. REWARDS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132491E3-3D94-D612-5DE6-B5EA31A554C9}"/>
              </a:ext>
            </a:extLst>
          </p:cNvPr>
          <p:cNvSpPr txBox="1"/>
          <p:nvPr/>
        </p:nvSpPr>
        <p:spPr>
          <a:xfrm>
            <a:off x="234712" y="1336881"/>
            <a:ext cx="8581669" cy="3108503"/>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AI hallucinations</a:t>
            </a:r>
          </a:p>
          <a:p>
            <a:pPr marL="719138"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 hallucination happens when AI generates information that is:</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False</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Fabricated</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Misleading</a:t>
            </a:r>
          </a:p>
          <a:p>
            <a:pPr marL="719138"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...while presenting it as if it were true.</a:t>
            </a:r>
          </a:p>
          <a:p>
            <a:pPr marL="36036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Examples: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 fake quote</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an invented citation</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 wrong answer stated confidently</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 source or study that does not exist</a:t>
            </a:r>
          </a:p>
          <a:p>
            <a:pPr marL="719138" lvl="0"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An AI hallucination is not just a typo or a small mistake. It’s when the AI creates something that sounds real but isn’t.</a:t>
            </a:r>
            <a:endParaRPr b="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75EDC247-2C24-0B01-B0B8-3993FCF14A39}"/>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35AF39ED-264E-35B6-01B2-086CCE19DD5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3444993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142">
                                            <p:txEl>
                                              <p:pRg st="8" end="8"/>
                                            </p:txEl>
                                          </p:spTgt>
                                        </p:tgtEl>
                                        <p:attrNameLst>
                                          <p:attrName>style.visibility</p:attrName>
                                        </p:attrNameLst>
                                      </p:cBhvr>
                                      <p:to>
                                        <p:strVal val="visible"/>
                                      </p:to>
                                    </p:set>
                                    <p:animEffect transition="in" filter="wipe(left)">
                                      <p:cBhvr>
                                        <p:cTn id="45" dur="500"/>
                                        <p:tgtEl>
                                          <p:spTgt spid="142">
                                            <p:txEl>
                                              <p:pRg st="8" end="8"/>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142">
                                            <p:txEl>
                                              <p:pRg st="9" end="9"/>
                                            </p:txEl>
                                          </p:spTgt>
                                        </p:tgtEl>
                                        <p:attrNameLst>
                                          <p:attrName>style.visibility</p:attrName>
                                        </p:attrNameLst>
                                      </p:cBhvr>
                                      <p:to>
                                        <p:strVal val="visible"/>
                                      </p:to>
                                    </p:set>
                                    <p:animEffect transition="in" filter="wipe(left)">
                                      <p:cBhvr>
                                        <p:cTn id="48" dur="500"/>
                                        <p:tgtEl>
                                          <p:spTgt spid="142">
                                            <p:txEl>
                                              <p:pRg st="9" end="9"/>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142">
                                            <p:txEl>
                                              <p:pRg st="10" end="10"/>
                                            </p:txEl>
                                          </p:spTgt>
                                        </p:tgtEl>
                                        <p:attrNameLst>
                                          <p:attrName>style.visibility</p:attrName>
                                        </p:attrNameLst>
                                      </p:cBhvr>
                                      <p:to>
                                        <p:strVal val="visible"/>
                                      </p:to>
                                    </p:set>
                                    <p:animEffect transition="in" filter="wipe(left)">
                                      <p:cBhvr>
                                        <p:cTn id="51" dur="500"/>
                                        <p:tgtEl>
                                          <p:spTgt spid="142">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42">
                                            <p:txEl>
                                              <p:pRg st="12" end="12"/>
                                            </p:txEl>
                                          </p:spTgt>
                                        </p:tgtEl>
                                        <p:attrNameLst>
                                          <p:attrName>style.visibility</p:attrName>
                                        </p:attrNameLst>
                                      </p:cBhvr>
                                      <p:to>
                                        <p:strVal val="visible"/>
                                      </p:to>
                                    </p:set>
                                    <p:animEffect transition="in" filter="wipe(left)">
                                      <p:cBhvr>
                                        <p:cTn id="56" dur="500"/>
                                        <p:tgtEl>
                                          <p:spTgt spid="14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F2988B7A-02B0-F462-DCF9-4D86EDA075A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46C7F31-8AC9-3A42-7424-747E58B46BF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2100015" y="-503406"/>
            <a:ext cx="9225468" cy="6150312"/>
          </a:xfrm>
          <a:prstGeom prst="rect">
            <a:avLst/>
          </a:prstGeom>
        </p:spPr>
      </p:pic>
      <p:sp>
        <p:nvSpPr>
          <p:cNvPr id="139" name="Google Shape;139;p5">
            <a:extLst>
              <a:ext uri="{FF2B5EF4-FFF2-40B4-BE49-F238E27FC236}">
                <a16:creationId xmlns:a16="http://schemas.microsoft.com/office/drawing/2014/main" id="{BD567820-134D-CBC8-20E4-1D57AAF814E4}"/>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AE625D03-34C2-460D-D363-75639265D6FA}"/>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RISKS vs. REWARDS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48C40B8D-AD8B-FFFF-C605-76B9606D4A6B}"/>
              </a:ext>
            </a:extLst>
          </p:cNvPr>
          <p:cNvSpPr txBox="1"/>
          <p:nvPr/>
        </p:nvSpPr>
        <p:spPr>
          <a:xfrm>
            <a:off x="234712" y="1336881"/>
            <a:ext cx="8909288" cy="3539390"/>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can reflect bias and blind spots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AI outputs may reflect:</a:t>
            </a:r>
          </a:p>
          <a:p>
            <a:pPr marL="1074738" lvl="0" indent="-342900">
              <a:buClr>
                <a:schemeClr val="bg1"/>
              </a:buClr>
              <a:buFont typeface="Arial" panose="020B0604020202020204" pitchFamily="34" charset="0"/>
              <a:buChar char="•"/>
            </a:pPr>
            <a:r>
              <a:rPr lang="en-CA" b="1" dirty="0">
                <a:solidFill>
                  <a:schemeClr val="bg1"/>
                </a:solidFill>
                <a:latin typeface="Source Sans Pro" panose="020B0503030403020204" pitchFamily="34" charset="0"/>
                <a:ea typeface="Source Sans Pro" panose="020B0503030403020204" pitchFamily="34" charset="0"/>
              </a:rPr>
              <a:t>Cultural bias</a:t>
            </a:r>
            <a:r>
              <a:rPr lang="en-CA" dirty="0">
                <a:solidFill>
                  <a:schemeClr val="bg1"/>
                </a:solidFill>
                <a:latin typeface="Source Sans Pro" panose="020B0503030403020204" pitchFamily="34" charset="0"/>
                <a:ea typeface="Source Sans Pro" panose="020B0503030403020204" pitchFamily="34" charset="0"/>
              </a:rPr>
              <a:t> — assumes one cultural norm is “normal”</a:t>
            </a:r>
          </a:p>
          <a:p>
            <a:pPr marL="1074738" lvl="0" indent="-342900">
              <a:buClr>
                <a:schemeClr val="bg1"/>
              </a:buClr>
              <a:buFont typeface="Arial" panose="020B0604020202020204" pitchFamily="34" charset="0"/>
              <a:buChar char="•"/>
            </a:pPr>
            <a:r>
              <a:rPr lang="en-CA" b="1" dirty="0">
                <a:solidFill>
                  <a:schemeClr val="bg1"/>
                </a:solidFill>
                <a:latin typeface="Source Sans Pro" panose="020B0503030403020204" pitchFamily="34" charset="0"/>
                <a:ea typeface="Source Sans Pro" panose="020B0503030403020204" pitchFamily="34" charset="0"/>
              </a:rPr>
              <a:t>Incomplete perspectives</a:t>
            </a:r>
            <a:r>
              <a:rPr lang="en-CA" dirty="0">
                <a:solidFill>
                  <a:schemeClr val="bg1"/>
                </a:solidFill>
                <a:latin typeface="Source Sans Pro" panose="020B0503030403020204" pitchFamily="34" charset="0"/>
                <a:ea typeface="Source Sans Pro" panose="020B0503030403020204" pitchFamily="34" charset="0"/>
              </a:rPr>
              <a:t> — leaves out important voices or viewpoints</a:t>
            </a:r>
          </a:p>
          <a:p>
            <a:pPr marL="1074738"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Stereotypes</a:t>
            </a:r>
            <a:r>
              <a:rPr lang="en-US" dirty="0">
                <a:solidFill>
                  <a:schemeClr val="bg1"/>
                </a:solidFill>
                <a:latin typeface="Source Sans Pro" panose="020B0503030403020204" pitchFamily="34" charset="0"/>
                <a:ea typeface="Source Sans Pro" panose="020B0503030403020204" pitchFamily="34" charset="0"/>
              </a:rPr>
              <a:t> — repeats familiar gender, racial, or social assumptions</a:t>
            </a:r>
          </a:p>
          <a:p>
            <a:pPr marL="1074738"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Dominant-language assumptions</a:t>
            </a:r>
            <a:r>
              <a:rPr lang="en-US" dirty="0">
                <a:solidFill>
                  <a:schemeClr val="bg1"/>
                </a:solidFill>
                <a:latin typeface="Source Sans Pro" panose="020B0503030403020204" pitchFamily="34" charset="0"/>
                <a:ea typeface="Source Sans Pro" panose="020B0503030403020204" pitchFamily="34" charset="0"/>
              </a:rPr>
              <a:t> — sounds fluent but may not be accessible for multilingual learners</a:t>
            </a:r>
          </a:p>
          <a:p>
            <a:pPr marL="1074738"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Hidden bias in training data</a:t>
            </a:r>
            <a:r>
              <a:rPr lang="en-US" dirty="0">
                <a:solidFill>
                  <a:schemeClr val="bg1"/>
                </a:solidFill>
                <a:latin typeface="Source Sans Pro" panose="020B0503030403020204" pitchFamily="34" charset="0"/>
                <a:ea typeface="Source Sans Pro" panose="020B0503030403020204" pitchFamily="34" charset="0"/>
              </a:rPr>
              <a:t> — reflects patterns and imbalances in the material AI learned from</a:t>
            </a:r>
          </a:p>
          <a:p>
            <a:pPr marL="10747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Neutral-sounding output is not always neutral.</a:t>
            </a:r>
          </a:p>
          <a:p>
            <a:pPr marL="360363"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Privacy matters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Teachers should be cautious about entering:</a:t>
            </a:r>
          </a:p>
          <a:p>
            <a:pPr marL="1074738" lvl="0" indent="-342900">
              <a:buClr>
                <a:schemeClr val="bg1"/>
              </a:buClr>
              <a:buFont typeface="Arial" panose="020B0604020202020204" pitchFamily="34" charset="0"/>
              <a:buChar char="•"/>
              <a:tabLst>
                <a:tab pos="1074738" algn="l"/>
              </a:tabLst>
            </a:pPr>
            <a:r>
              <a:rPr lang="en-CA" dirty="0">
                <a:solidFill>
                  <a:schemeClr val="bg1"/>
                </a:solidFill>
                <a:latin typeface="Source Sans Pro" panose="020B0503030403020204" pitchFamily="34" charset="0"/>
                <a:ea typeface="Source Sans Pro" panose="020B0503030403020204" pitchFamily="34" charset="0"/>
              </a:rPr>
              <a:t>student names</a:t>
            </a:r>
          </a:p>
          <a:p>
            <a:pPr marL="1074738" lvl="0" indent="-342900">
              <a:buClr>
                <a:schemeClr val="bg1"/>
              </a:buClr>
              <a:buFont typeface="Arial" panose="020B0604020202020204" pitchFamily="34" charset="0"/>
              <a:buChar char="•"/>
              <a:tabLst>
                <a:tab pos="1074738" algn="l"/>
              </a:tabLst>
            </a:pPr>
            <a:r>
              <a:rPr lang="en-CA" dirty="0">
                <a:solidFill>
                  <a:schemeClr val="bg1"/>
                </a:solidFill>
                <a:latin typeface="Source Sans Pro" panose="020B0503030403020204" pitchFamily="34" charset="0"/>
                <a:ea typeface="Source Sans Pro" panose="020B0503030403020204" pitchFamily="34" charset="0"/>
              </a:rPr>
              <a:t>behavioural incidents</a:t>
            </a:r>
          </a:p>
          <a:p>
            <a:pPr marL="1074738" lvl="0" indent="-342900">
              <a:buClr>
                <a:schemeClr val="bg1"/>
              </a:buClr>
              <a:buFont typeface="Arial" panose="020B0604020202020204" pitchFamily="34" charset="0"/>
              <a:buChar char="•"/>
              <a:tabLst>
                <a:tab pos="1074738" algn="l"/>
              </a:tabLst>
            </a:pPr>
            <a:r>
              <a:rPr lang="en-CA" dirty="0">
                <a:solidFill>
                  <a:schemeClr val="bg1"/>
                </a:solidFill>
                <a:latin typeface="Source Sans Pro" panose="020B0503030403020204" pitchFamily="34" charset="0"/>
                <a:ea typeface="Source Sans Pro" panose="020B0503030403020204" pitchFamily="34" charset="0"/>
              </a:rPr>
              <a:t>IEP details</a:t>
            </a:r>
          </a:p>
          <a:p>
            <a:pPr marL="1074738" lvl="0" indent="-342900">
              <a:buClr>
                <a:schemeClr val="bg1"/>
              </a:buClr>
              <a:buFont typeface="Arial" panose="020B0604020202020204" pitchFamily="34" charset="0"/>
              <a:buChar char="•"/>
              <a:tabLst>
                <a:tab pos="1074738" algn="l"/>
              </a:tabLst>
            </a:pPr>
            <a:r>
              <a:rPr lang="en-US" dirty="0">
                <a:solidFill>
                  <a:schemeClr val="bg1"/>
                </a:solidFill>
                <a:latin typeface="Source Sans Pro" panose="020B0503030403020204" pitchFamily="34" charset="0"/>
                <a:ea typeface="Source Sans Pro" panose="020B0503030403020204" pitchFamily="34" charset="0"/>
              </a:rPr>
              <a:t>medical or mental health information</a:t>
            </a:r>
          </a:p>
          <a:p>
            <a:pPr marL="1074738" lvl="0" indent="-342900">
              <a:buClr>
                <a:schemeClr val="bg1"/>
              </a:buClr>
              <a:buFont typeface="Arial" panose="020B0604020202020204" pitchFamily="34" charset="0"/>
              <a:buChar char="•"/>
              <a:tabLst>
                <a:tab pos="1074738" algn="l"/>
              </a:tabLst>
            </a:pPr>
            <a:r>
              <a:rPr lang="en-CA" dirty="0">
                <a:solidFill>
                  <a:schemeClr val="bg1"/>
                </a:solidFill>
                <a:latin typeface="Source Sans Pro" panose="020B0503030403020204" pitchFamily="34" charset="0"/>
                <a:ea typeface="Source Sans Pro" panose="020B0503030403020204" pitchFamily="34" charset="0"/>
              </a:rPr>
              <a:t>sensitive family situations</a:t>
            </a:r>
          </a:p>
          <a:p>
            <a:pPr marL="1074738" lvl="0" indent="-342900">
              <a:buClr>
                <a:schemeClr val="bg1"/>
              </a:buClr>
              <a:buFont typeface="Arial" panose="020B0604020202020204" pitchFamily="34" charset="0"/>
              <a:buChar char="•"/>
              <a:tabLst>
                <a:tab pos="1074738" algn="l"/>
              </a:tabLst>
            </a:pPr>
            <a:r>
              <a:rPr lang="en-CA" dirty="0">
                <a:solidFill>
                  <a:schemeClr val="bg1"/>
                </a:solidFill>
                <a:latin typeface="Source Sans Pro" panose="020B0503030403020204" pitchFamily="34" charset="0"/>
                <a:ea typeface="Source Sans Pro" panose="020B0503030403020204" pitchFamily="34" charset="0"/>
              </a:rPr>
              <a:t>confidential school information</a:t>
            </a:r>
          </a:p>
        </p:txBody>
      </p:sp>
      <p:cxnSp>
        <p:nvCxnSpPr>
          <p:cNvPr id="143" name="Google Shape;143;p5">
            <a:extLst>
              <a:ext uri="{FF2B5EF4-FFF2-40B4-BE49-F238E27FC236}">
                <a16:creationId xmlns:a16="http://schemas.microsoft.com/office/drawing/2014/main" id="{771BFF3B-8C49-C033-2C4A-793E402D70C4}"/>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8BBA0137-2FCC-BB90-D349-0726D98889C4}"/>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810261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1" end="11"/>
                                            </p:txEl>
                                          </p:spTgt>
                                        </p:tgtEl>
                                        <p:attrNameLst>
                                          <p:attrName>style.visibility</p:attrName>
                                        </p:attrNameLst>
                                      </p:cBhvr>
                                      <p:to>
                                        <p:strVal val="visible"/>
                                      </p:to>
                                    </p:set>
                                    <p:animEffect transition="in" filter="wipe(left)">
                                      <p:cBhvr>
                                        <p:cTn id="62" dur="500"/>
                                        <p:tgtEl>
                                          <p:spTgt spid="14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2" end="12"/>
                                            </p:txEl>
                                          </p:spTgt>
                                        </p:tgtEl>
                                        <p:attrNameLst>
                                          <p:attrName>style.visibility</p:attrName>
                                        </p:attrNameLst>
                                      </p:cBhvr>
                                      <p:to>
                                        <p:strVal val="visible"/>
                                      </p:to>
                                    </p:set>
                                    <p:animEffect transition="in" filter="wipe(left)">
                                      <p:cBhvr>
                                        <p:cTn id="67" dur="500"/>
                                        <p:tgtEl>
                                          <p:spTgt spid="14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2">
                                            <p:txEl>
                                              <p:pRg st="13" end="13"/>
                                            </p:txEl>
                                          </p:spTgt>
                                        </p:tgtEl>
                                        <p:attrNameLst>
                                          <p:attrName>style.visibility</p:attrName>
                                        </p:attrNameLst>
                                      </p:cBhvr>
                                      <p:to>
                                        <p:strVal val="visible"/>
                                      </p:to>
                                    </p:set>
                                    <p:animEffect transition="in" filter="wipe(left)">
                                      <p:cBhvr>
                                        <p:cTn id="72" dur="500"/>
                                        <p:tgtEl>
                                          <p:spTgt spid="142">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42">
                                            <p:txEl>
                                              <p:pRg st="14" end="14"/>
                                            </p:txEl>
                                          </p:spTgt>
                                        </p:tgtEl>
                                        <p:attrNameLst>
                                          <p:attrName>style.visibility</p:attrName>
                                        </p:attrNameLst>
                                      </p:cBhvr>
                                      <p:to>
                                        <p:strVal val="visible"/>
                                      </p:to>
                                    </p:set>
                                    <p:animEffect transition="in" filter="wipe(left)">
                                      <p:cBhvr>
                                        <p:cTn id="77" dur="500"/>
                                        <p:tgtEl>
                                          <p:spTgt spid="142">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42">
                                            <p:txEl>
                                              <p:pRg st="15" end="15"/>
                                            </p:txEl>
                                          </p:spTgt>
                                        </p:tgtEl>
                                        <p:attrNameLst>
                                          <p:attrName>style.visibility</p:attrName>
                                        </p:attrNameLst>
                                      </p:cBhvr>
                                      <p:to>
                                        <p:strVal val="visible"/>
                                      </p:to>
                                    </p:set>
                                    <p:animEffect transition="in" filter="wipe(left)">
                                      <p:cBhvr>
                                        <p:cTn id="82" dur="500"/>
                                        <p:tgtEl>
                                          <p:spTgt spid="14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B1A5D830-1867-DE99-C5FB-02F17420EC4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45842B-908C-6665-F033-299F8452C48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2100015" y="-503406"/>
            <a:ext cx="9225468" cy="6150312"/>
          </a:xfrm>
          <a:prstGeom prst="rect">
            <a:avLst/>
          </a:prstGeom>
        </p:spPr>
      </p:pic>
      <p:sp>
        <p:nvSpPr>
          <p:cNvPr id="139" name="Google Shape;139;p5">
            <a:extLst>
              <a:ext uri="{FF2B5EF4-FFF2-40B4-BE49-F238E27FC236}">
                <a16:creationId xmlns:a16="http://schemas.microsoft.com/office/drawing/2014/main" id="{E0FAD391-B68F-98FF-3B88-9D681CF7FDC1}"/>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DBE9B25F-E3FC-C771-2F41-A2400760C409}"/>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RISKS vs. REWARDS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501A26DE-24A2-BA88-3FD5-744B1F7C7251}"/>
              </a:ext>
            </a:extLst>
          </p:cNvPr>
          <p:cNvSpPr txBox="1"/>
          <p:nvPr/>
        </p:nvSpPr>
        <p:spPr>
          <a:xfrm>
            <a:off x="234712" y="1336881"/>
            <a:ext cx="8909288" cy="2462172"/>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Convenience can come at a cost</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Overuse of AI can lead to:</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reduced original thinking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weaker problem-solving stamina</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shortcut habits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less careful reading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overconfidence in weak answers</a:t>
            </a:r>
          </a:p>
          <a:p>
            <a:pPr marL="360363"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Easy is not always educational!</a:t>
            </a:r>
          </a:p>
          <a:p>
            <a:pPr marL="360363" lvl="0" indent="-342900">
              <a:buClr>
                <a:schemeClr val="bg1"/>
              </a:buClr>
              <a:buFont typeface="Arial" panose="020B0604020202020204" pitchFamily="34" charset="0"/>
              <a:buChar char="•"/>
            </a:pPr>
            <a:endParaRPr lang="en-US" b="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This is true for students, but also for teachers. When a tool makes thinking easier to skip, we have to be intentional about what still needs human effort.</a:t>
            </a:r>
            <a:endParaRPr lang="en-CA"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461EB986-D6BA-836C-384D-0EAC3C50DA20}"/>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091E39B-3AFA-FF7C-2060-EC34B324C40C}"/>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3132314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3F4456CD-9238-2FAA-2F6E-44EA7F70EA7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865078B-5579-56E2-45EA-388D40AA22D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2100015" y="-503406"/>
            <a:ext cx="9225468" cy="6150312"/>
          </a:xfrm>
          <a:prstGeom prst="rect">
            <a:avLst/>
          </a:prstGeom>
        </p:spPr>
      </p:pic>
      <p:sp>
        <p:nvSpPr>
          <p:cNvPr id="139" name="Google Shape;139;p5">
            <a:extLst>
              <a:ext uri="{FF2B5EF4-FFF2-40B4-BE49-F238E27FC236}">
                <a16:creationId xmlns:a16="http://schemas.microsoft.com/office/drawing/2014/main" id="{22062CCC-FA92-475D-4F99-82FD1E4AABD8}"/>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8D4F4F7E-616B-B0A3-7B42-BA3C38C20264}"/>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RISKS vs. REWARDS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6F46A60F-9F30-E3F8-FC43-D62508C1B99A}"/>
              </a:ext>
            </a:extLst>
          </p:cNvPr>
          <p:cNvSpPr txBox="1"/>
          <p:nvPr/>
        </p:nvSpPr>
        <p:spPr>
          <a:xfrm>
            <a:off x="234712" y="1336881"/>
            <a:ext cx="8581669" cy="2677616"/>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Red flags to watch for...</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Be cautious when AI output is: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too polished for the student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vague but impressive-sounding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unsupported by real sources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oddly generic</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inconsistent with what the student can explain</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correct in tone, but thin in reasoning</a:t>
            </a:r>
          </a:p>
          <a:p>
            <a:pPr marL="360363"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Warning: </a:t>
            </a:r>
            <a:r>
              <a:rPr lang="en-US" dirty="0">
                <a:solidFill>
                  <a:schemeClr val="bg1"/>
                </a:solidFill>
                <a:latin typeface="Source Sans Pro" panose="020B0503030403020204" pitchFamily="34" charset="0"/>
                <a:ea typeface="Source Sans Pro" panose="020B0503030403020204" pitchFamily="34" charset="0"/>
              </a:rPr>
              <a:t>Polished work is not always authentic work.</a:t>
            </a:r>
            <a:endParaRPr lang="en-US" b="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endParaRPr lang="en-US" b="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These are some of the practical things that signal teachers may notice. None of them proves anything on their own, but the pattern should prompt closer attention.</a:t>
            </a:r>
            <a:endParaRPr lang="en-CA"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598F7AF0-981F-9D62-622E-285DE6C41EB3}"/>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FF799C48-EC11-1C23-DAFA-961E89E99CF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3402243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10" end="10"/>
                                            </p:txEl>
                                          </p:spTgt>
                                        </p:tgtEl>
                                        <p:attrNameLst>
                                          <p:attrName>style.visibility</p:attrName>
                                        </p:attrNameLst>
                                      </p:cBhvr>
                                      <p:to>
                                        <p:strVal val="visible"/>
                                      </p:to>
                                    </p:set>
                                    <p:animEffect transition="in" filter="wipe(left)">
                                      <p:cBhvr>
                                        <p:cTn id="52" dur="500"/>
                                        <p:tgtEl>
                                          <p:spTgt spid="14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B44D2DEA-CEBC-A082-AA7F-390C30CE434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65030AF-5743-9038-2AD2-20F40A0715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2100015" y="-503406"/>
            <a:ext cx="9225468" cy="6150312"/>
          </a:xfrm>
          <a:prstGeom prst="rect">
            <a:avLst/>
          </a:prstGeom>
        </p:spPr>
      </p:pic>
      <p:sp>
        <p:nvSpPr>
          <p:cNvPr id="139" name="Google Shape;139;p5">
            <a:extLst>
              <a:ext uri="{FF2B5EF4-FFF2-40B4-BE49-F238E27FC236}">
                <a16:creationId xmlns:a16="http://schemas.microsoft.com/office/drawing/2014/main" id="{644CE43D-B0D5-A152-2374-C68ED1E28C7F}"/>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532B2415-2B05-CD39-8151-8A4497C48C46}"/>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RISKS vs. REWARDS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268D4940-4566-BB19-8461-9D0014BD4EA6}"/>
              </a:ext>
            </a:extLst>
          </p:cNvPr>
          <p:cNvSpPr txBox="1"/>
          <p:nvPr/>
        </p:nvSpPr>
        <p:spPr>
          <a:xfrm>
            <a:off x="234712" y="1336881"/>
            <a:ext cx="8581669" cy="3539390"/>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thoughtful caution looks like…</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Instead of:</a:t>
            </a:r>
          </a:p>
          <a:p>
            <a:pPr marL="10747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trusting AI too quickly</a:t>
            </a:r>
          </a:p>
          <a:p>
            <a:pPr marL="10747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banning everything automatically</a:t>
            </a:r>
          </a:p>
          <a:p>
            <a:pPr marL="10747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relying on detectors</a:t>
            </a:r>
          </a:p>
          <a:p>
            <a:pPr marL="10747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assuming </a:t>
            </a:r>
            <a:r>
              <a:rPr lang="en-CA" i="1" dirty="0">
                <a:solidFill>
                  <a:schemeClr val="bg1"/>
                </a:solidFill>
                <a:latin typeface="Source Sans Pro" panose="020B0503030403020204" pitchFamily="34" charset="0"/>
                <a:ea typeface="Source Sans Pro" panose="020B0503030403020204" pitchFamily="34" charset="0"/>
              </a:rPr>
              <a:t>polished</a:t>
            </a:r>
            <a:r>
              <a:rPr lang="en-CA" dirty="0">
                <a:solidFill>
                  <a:schemeClr val="bg1"/>
                </a:solidFill>
                <a:latin typeface="Source Sans Pro" panose="020B0503030403020204" pitchFamily="34" charset="0"/>
                <a:ea typeface="Source Sans Pro" panose="020B0503030403020204" pitchFamily="34" charset="0"/>
              </a:rPr>
              <a:t> means </a:t>
            </a:r>
            <a:r>
              <a:rPr lang="en-CA" i="1" dirty="0">
                <a:solidFill>
                  <a:schemeClr val="bg1"/>
                </a:solidFill>
                <a:latin typeface="Source Sans Pro" panose="020B0503030403020204" pitchFamily="34" charset="0"/>
                <a:ea typeface="Source Sans Pro" panose="020B0503030403020204" pitchFamily="34" charset="0"/>
              </a:rPr>
              <a:t>true</a:t>
            </a:r>
          </a:p>
          <a:p>
            <a:pPr marL="7191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Focus on:</a:t>
            </a:r>
          </a:p>
          <a:p>
            <a:pPr marL="10747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teacher review</a:t>
            </a:r>
          </a:p>
          <a:p>
            <a:pPr marL="10747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source checking</a:t>
            </a:r>
          </a:p>
          <a:p>
            <a:pPr marL="10747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visible thinking</a:t>
            </a:r>
          </a:p>
          <a:p>
            <a:pPr marL="10747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privacy awareness</a:t>
            </a:r>
          </a:p>
          <a:p>
            <a:pPr marL="1074738" lvl="0" indent="-342900">
              <a:buClr>
                <a:schemeClr val="bg1"/>
              </a:buClr>
              <a:buFont typeface="Arial" panose="020B0604020202020204" pitchFamily="34" charset="0"/>
              <a:buChar char="•"/>
              <a:tabLst>
                <a:tab pos="539750" algn="l"/>
              </a:tabLst>
            </a:pPr>
            <a:r>
              <a:rPr lang="en-CA" dirty="0">
                <a:solidFill>
                  <a:schemeClr val="bg1"/>
                </a:solidFill>
                <a:latin typeface="Source Sans Pro" panose="020B0503030403020204" pitchFamily="34" charset="0"/>
                <a:ea typeface="Source Sans Pro" panose="020B0503030403020204" pitchFamily="34" charset="0"/>
              </a:rPr>
              <a:t>sound professional judgment</a:t>
            </a:r>
          </a:p>
          <a:p>
            <a:pPr marL="719138" lvl="0" indent="-342900">
              <a:buClr>
                <a:schemeClr val="bg1"/>
              </a:buClr>
              <a:buFont typeface="Arial" panose="020B0604020202020204" pitchFamily="34" charset="0"/>
              <a:buChar char="•"/>
              <a:tabLst>
                <a:tab pos="539750" algn="l"/>
              </a:tabLst>
            </a:pPr>
            <a:endParaRPr lang="en-US" b="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Teachers do not need to </a:t>
            </a:r>
            <a:r>
              <a:rPr lang="en-US" i="1" dirty="0">
                <a:solidFill>
                  <a:schemeClr val="bg1"/>
                </a:solidFill>
                <a:latin typeface="Source Sans Pro" panose="020B0503030403020204" pitchFamily="34" charset="0"/>
                <a:ea typeface="Source Sans Pro" panose="020B0503030403020204" pitchFamily="34" charset="0"/>
              </a:rPr>
              <a:t>panic</a:t>
            </a:r>
            <a:r>
              <a:rPr lang="en-US" dirty="0">
                <a:solidFill>
                  <a:schemeClr val="bg1"/>
                </a:solidFill>
                <a:latin typeface="Source Sans Pro" panose="020B0503030403020204" pitchFamily="34" charset="0"/>
                <a:ea typeface="Source Sans Pro" panose="020B0503030403020204" pitchFamily="34" charset="0"/>
              </a:rPr>
              <a:t>. They need to </a:t>
            </a:r>
            <a:r>
              <a:rPr lang="en-US" i="1" dirty="0">
                <a:solidFill>
                  <a:schemeClr val="bg1"/>
                </a:solidFill>
                <a:latin typeface="Source Sans Pro" panose="020B0503030403020204" pitchFamily="34" charset="0"/>
                <a:ea typeface="Source Sans Pro" panose="020B0503030403020204" pitchFamily="34" charset="0"/>
              </a:rPr>
              <a:t>discern</a:t>
            </a:r>
            <a:r>
              <a:rPr lang="en-US" dirty="0">
                <a:solidFill>
                  <a:schemeClr val="bg1"/>
                </a:solidFill>
                <a:latin typeface="Source Sans Pro" panose="020B0503030403020204" pitchFamily="34" charset="0"/>
                <a:ea typeface="Source Sans Pro" panose="020B0503030403020204" pitchFamily="34" charset="0"/>
              </a:rPr>
              <a:t>.</a:t>
            </a:r>
          </a:p>
          <a:p>
            <a:pPr marL="360363"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The goal here is not fear. It’s wise caution. Teachers don’t need to know everything about AI, but they do need some practical filters.</a:t>
            </a:r>
            <a:endParaRPr lang="en-CA"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4A83F6E4-476A-556A-B0C9-CDAE618E5B4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41658DCF-CF72-D728-748E-4B3142022EB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3230097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1" end="11"/>
                                            </p:txEl>
                                          </p:spTgt>
                                        </p:tgtEl>
                                        <p:attrNameLst>
                                          <p:attrName>style.visibility</p:attrName>
                                        </p:attrNameLst>
                                      </p:cBhvr>
                                      <p:to>
                                        <p:strVal val="visible"/>
                                      </p:to>
                                    </p:set>
                                    <p:animEffect transition="in" filter="wipe(left)">
                                      <p:cBhvr>
                                        <p:cTn id="62" dur="500"/>
                                        <p:tgtEl>
                                          <p:spTgt spid="14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3" end="13"/>
                                            </p:txEl>
                                          </p:spTgt>
                                        </p:tgtEl>
                                        <p:attrNameLst>
                                          <p:attrName>style.visibility</p:attrName>
                                        </p:attrNameLst>
                                      </p:cBhvr>
                                      <p:to>
                                        <p:strVal val="visible"/>
                                      </p:to>
                                    </p:set>
                                    <p:animEffect transition="in" filter="wipe(left)">
                                      <p:cBhvr>
                                        <p:cTn id="67" dur="500"/>
                                        <p:tgtEl>
                                          <p:spTgt spid="142">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2">
                                            <p:txEl>
                                              <p:pRg st="14" end="14"/>
                                            </p:txEl>
                                          </p:spTgt>
                                        </p:tgtEl>
                                        <p:attrNameLst>
                                          <p:attrName>style.visibility</p:attrName>
                                        </p:attrNameLst>
                                      </p:cBhvr>
                                      <p:to>
                                        <p:strVal val="visible"/>
                                      </p:to>
                                    </p:set>
                                    <p:animEffect transition="in" filter="wipe(left)">
                                      <p:cBhvr>
                                        <p:cTn id="72" dur="500"/>
                                        <p:tgtEl>
                                          <p:spTgt spid="14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73CFD6AF-5611-5689-BA29-E364CA25344E}"/>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EC55A149-9EAB-9D45-1182-8B43AC8A116F}"/>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371F77EF-61ED-784F-27CA-CE0E6DBA236B}"/>
              </a:ext>
            </a:extLst>
          </p:cNvPr>
          <p:cNvSpPr/>
          <p:nvPr/>
        </p:nvSpPr>
        <p:spPr>
          <a:xfrm>
            <a:off x="-3752"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166E2071-A05A-6738-8314-10C2B0A3DF74}"/>
              </a:ext>
            </a:extLst>
          </p:cNvPr>
          <p:cNvSpPr txBox="1"/>
          <p:nvPr/>
        </p:nvSpPr>
        <p:spPr>
          <a:xfrm>
            <a:off x="63285" y="2422368"/>
            <a:ext cx="8939144" cy="2862282"/>
          </a:xfrm>
          <a:prstGeom prst="rect">
            <a:avLst/>
          </a:prstGeom>
          <a:noFill/>
          <a:ln>
            <a:noFill/>
          </a:ln>
        </p:spPr>
        <p:txBody>
          <a:bodyPr spcFirstLastPara="1" wrap="square" lIns="91425" tIns="45700" rIns="91425" bIns="45700" anchor="ctr" anchorCtr="0">
            <a:spAutoFit/>
          </a:bodyPr>
          <a:lstStyle/>
          <a:p>
            <a:pPr lvl="0" algn="r"/>
            <a:r>
              <a:rPr lang="en-US" sz="6000" b="1" dirty="0">
                <a:solidFill>
                  <a:schemeClr val="bg1"/>
                </a:solidFill>
                <a:latin typeface="Oswald" panose="02000303000000000000" pitchFamily="2" charset="0"/>
              </a:rPr>
              <a:t>ASSESSMENT, ACADEMIC INTEGRITY &amp; REDESIGNING STUDENT WORK</a:t>
            </a:r>
            <a:endParaRPr sz="6000" b="1" baseline="30000" dirty="0">
              <a:solidFill>
                <a:schemeClr val="bg1"/>
              </a:solidFill>
              <a:latin typeface="Oswald" panose="02000303000000000000" pitchFamily="2" charset="0"/>
              <a:ea typeface="Oswald"/>
              <a:cs typeface="Oswald"/>
              <a:sym typeface="Oswald"/>
            </a:endParaRPr>
          </a:p>
        </p:txBody>
      </p:sp>
      <p:pic>
        <p:nvPicPr>
          <p:cNvPr id="2" name="Picture 1">
            <a:extLst>
              <a:ext uri="{FF2B5EF4-FFF2-40B4-BE49-F238E27FC236}">
                <a16:creationId xmlns:a16="http://schemas.microsoft.com/office/drawing/2014/main" id="{AB4B0108-DABD-823B-91BC-E266FB1BA565}"/>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Tree>
    <p:extLst>
      <p:ext uri="{BB962C8B-B14F-4D97-AF65-F5344CB8AC3E}">
        <p14:creationId xmlns:p14="http://schemas.microsoft.com/office/powerpoint/2010/main" val="3313599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DB46182D-3015-042A-ACAE-9AB19575A25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100CBC9-F1B2-EDB4-6086-BBC2F855BF0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1395477" y="-1096189"/>
            <a:ext cx="9375700" cy="6250467"/>
          </a:xfrm>
          <a:prstGeom prst="rect">
            <a:avLst/>
          </a:prstGeom>
        </p:spPr>
      </p:pic>
      <p:sp>
        <p:nvSpPr>
          <p:cNvPr id="139" name="Google Shape;139;p5">
            <a:extLst>
              <a:ext uri="{FF2B5EF4-FFF2-40B4-BE49-F238E27FC236}">
                <a16:creationId xmlns:a16="http://schemas.microsoft.com/office/drawing/2014/main" id="{32267CC8-FAD7-AB3B-C6F4-0175FD2618A3}"/>
              </a:ext>
            </a:extLst>
          </p:cNvPr>
          <p:cNvSpPr/>
          <p:nvPr/>
        </p:nvSpPr>
        <p:spPr>
          <a:xfrm>
            <a:off x="1370" y="-9675"/>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53950C8E-5BB6-A607-07D2-FF8592B062D5}"/>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ACADEMIC INTEGRITY</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06613550-9EAF-86CA-CB5A-ED5BF4F35EC9}"/>
              </a:ext>
            </a:extLst>
          </p:cNvPr>
          <p:cNvSpPr txBox="1"/>
          <p:nvPr/>
        </p:nvSpPr>
        <p:spPr>
          <a:xfrm>
            <a:off x="234712" y="1336881"/>
            <a:ext cx="8581669" cy="2246729"/>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 challenge is </a:t>
            </a:r>
            <a:r>
              <a:rPr lang="en-US" i="1" dirty="0">
                <a:solidFill>
                  <a:schemeClr val="bg1"/>
                </a:solidFill>
                <a:latin typeface="Source Sans Pro" panose="020B0503030403020204" pitchFamily="34" charset="0"/>
                <a:ea typeface="Source Sans Pro" panose="020B0503030403020204" pitchFamily="34" charset="0"/>
              </a:rPr>
              <a:t>not</a:t>
            </a:r>
            <a:r>
              <a:rPr lang="en-US" dirty="0">
                <a:solidFill>
                  <a:schemeClr val="bg1"/>
                </a:solidFill>
                <a:latin typeface="Source Sans Pro" panose="020B0503030403020204" pitchFamily="34" charset="0"/>
                <a:ea typeface="Source Sans Pro" panose="020B0503030403020204" pitchFamily="34" charset="0"/>
              </a:rPr>
              <a:t> just cheating…</a:t>
            </a: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AI raises deeper questions: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counts as authentic work now?</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does academic integrity look like with AI?</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How do we know what a student understands?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kinds of tasks still reveal thinking?</a:t>
            </a:r>
          </a:p>
          <a:p>
            <a:pPr marL="376238" lvl="0">
              <a:buClr>
                <a:schemeClr val="bg1"/>
              </a:buClr>
            </a:pPr>
            <a:endParaRPr lang="en-US"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This is not only a discipline issue. It is a design issue.</a:t>
            </a:r>
            <a:endParaRPr lang="en-US" b="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One of the biggest ways AI is changing education is through assessment. It is forcing us to ask what really counts as evidence of learning — and what kinds of tasks still show student thinking clearly.</a:t>
            </a:r>
            <a:endParaRPr lang="en-CA"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DD048338-E45D-593D-C855-E1FD8F0713FD}"/>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3800F23E-2209-5829-855A-08C6E3AE3AFC}"/>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69451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7" end="7"/>
                                            </p:txEl>
                                          </p:spTgt>
                                        </p:tgtEl>
                                        <p:attrNameLst>
                                          <p:attrName>style.visibility</p:attrName>
                                        </p:attrNameLst>
                                      </p:cBhvr>
                                      <p:to>
                                        <p:strVal val="visible"/>
                                      </p:to>
                                    </p:set>
                                    <p:animEffect transition="in" filter="wipe(left)">
                                      <p:cBhvr>
                                        <p:cTn id="37" dur="500"/>
                                        <p:tgtEl>
                                          <p:spTgt spid="14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31EC6DE1-90F0-F902-6A47-6C4445B7C7A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6E131FD-D47F-2BC7-3AD8-00B208455C2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1395478" y="-1096189"/>
            <a:ext cx="9359531" cy="6239687"/>
          </a:xfrm>
          <a:prstGeom prst="rect">
            <a:avLst/>
          </a:prstGeom>
        </p:spPr>
      </p:pic>
      <p:sp>
        <p:nvSpPr>
          <p:cNvPr id="139" name="Google Shape;139;p5">
            <a:extLst>
              <a:ext uri="{FF2B5EF4-FFF2-40B4-BE49-F238E27FC236}">
                <a16:creationId xmlns:a16="http://schemas.microsoft.com/office/drawing/2014/main" id="{7E044D33-92CD-7547-2759-05CEDEE99867}"/>
              </a:ext>
            </a:extLst>
          </p:cNvPr>
          <p:cNvSpPr/>
          <p:nvPr/>
        </p:nvSpPr>
        <p:spPr>
          <a:xfrm>
            <a:off x="0" y="1"/>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834B42C4-D3B2-56F8-7AD3-75FB92DDC647}"/>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ACADEMIC INTEGRITY</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E01EF51D-3DE1-98BE-748A-DA9719BEED6D}"/>
              </a:ext>
            </a:extLst>
          </p:cNvPr>
          <p:cNvSpPr txBox="1"/>
          <p:nvPr/>
        </p:nvSpPr>
        <p:spPr>
          <a:xfrm>
            <a:off x="234712" y="1336881"/>
            <a:ext cx="8581669" cy="2677616"/>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 better question…</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Instead of asking: </a:t>
            </a:r>
            <a:r>
              <a:rPr lang="en-US" b="1" dirty="0">
                <a:solidFill>
                  <a:schemeClr val="bg1"/>
                </a:solidFill>
                <a:latin typeface="Source Sans Pro" panose="020B0503030403020204" pitchFamily="34" charset="0"/>
                <a:ea typeface="Source Sans Pro" panose="020B0503030403020204" pitchFamily="34" charset="0"/>
              </a:rPr>
              <a:t>“Is this AI-proof?”</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Ask: </a:t>
            </a:r>
            <a:r>
              <a:rPr lang="en-US" b="1" dirty="0">
                <a:solidFill>
                  <a:schemeClr val="bg1"/>
                </a:solidFill>
                <a:latin typeface="Source Sans Pro" panose="020B0503030403020204" pitchFamily="34" charset="0"/>
                <a:ea typeface="Source Sans Pro" panose="020B0503030403020204" pitchFamily="34" charset="0"/>
              </a:rPr>
              <a:t>“What would actually show me that the student did the thinking?”</a:t>
            </a:r>
            <a:endParaRPr lang="en-US" dirty="0">
              <a:solidFill>
                <a:schemeClr val="bg1"/>
              </a:solidFill>
              <a:latin typeface="Source Sans Pro" panose="020B0503030403020204" pitchFamily="34" charset="0"/>
              <a:ea typeface="Source Sans Pro" panose="020B0503030403020204" pitchFamily="34" charset="0"/>
            </a:endParaRPr>
          </a:p>
          <a:p>
            <a:pPr marL="17463" lvl="0">
              <a:buClr>
                <a:schemeClr val="bg1"/>
              </a:buClr>
            </a:pPr>
            <a:endParaRPr lang="en-US" dirty="0">
              <a:solidFill>
                <a:schemeClr val="bg1"/>
              </a:solidFill>
              <a:latin typeface="Source Sans Pro" panose="020B0503030403020204" pitchFamily="34" charset="0"/>
              <a:ea typeface="Source Sans Pro" panose="020B0503030403020204" pitchFamily="34" charset="0"/>
            </a:endParaRP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Explanation</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Application</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Reasoning</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Process</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Reflection</a:t>
            </a:r>
          </a:p>
          <a:p>
            <a:pPr marL="1074738" lvl="0" indent="-342900">
              <a:buClr>
                <a:schemeClr val="bg1"/>
              </a:buClr>
              <a:buFont typeface="Arial" panose="020B0604020202020204" pitchFamily="34" charset="0"/>
              <a:buChar char="•"/>
            </a:pPr>
            <a:endParaRPr lang="en-CA" i="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There may not be many truly AI-proof tasks anymore. But there are still many ways to design for stronger evidence of learning.</a:t>
            </a:r>
            <a:endParaRPr lang="en-CA"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40E72A58-0749-FF8B-B2E9-8838F45F1BA5}"/>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8BE63C5C-F891-B127-EEF3-6AC1A7EC328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2816340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4" end="4"/>
                                            </p:txEl>
                                          </p:spTgt>
                                        </p:tgtEl>
                                        <p:attrNameLst>
                                          <p:attrName>style.visibility</p:attrName>
                                        </p:attrNameLst>
                                      </p:cBhvr>
                                      <p:to>
                                        <p:strVal val="visible"/>
                                      </p:to>
                                    </p:set>
                                    <p:animEffect transition="in" filter="wipe(left)">
                                      <p:cBhvr>
                                        <p:cTn id="22" dur="500"/>
                                        <p:tgtEl>
                                          <p:spTgt spid="14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5" end="5"/>
                                            </p:txEl>
                                          </p:spTgt>
                                        </p:tgtEl>
                                        <p:attrNameLst>
                                          <p:attrName>style.visibility</p:attrName>
                                        </p:attrNameLst>
                                      </p:cBhvr>
                                      <p:to>
                                        <p:strVal val="visible"/>
                                      </p:to>
                                    </p:set>
                                    <p:animEffect transition="in" filter="wipe(left)">
                                      <p:cBhvr>
                                        <p:cTn id="27" dur="500"/>
                                        <p:tgtEl>
                                          <p:spTgt spid="14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6" end="6"/>
                                            </p:txEl>
                                          </p:spTgt>
                                        </p:tgtEl>
                                        <p:attrNameLst>
                                          <p:attrName>style.visibility</p:attrName>
                                        </p:attrNameLst>
                                      </p:cBhvr>
                                      <p:to>
                                        <p:strVal val="visible"/>
                                      </p:to>
                                    </p:set>
                                    <p:animEffect transition="in" filter="wipe(left)">
                                      <p:cBhvr>
                                        <p:cTn id="32" dur="500"/>
                                        <p:tgtEl>
                                          <p:spTgt spid="14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7" end="7"/>
                                            </p:txEl>
                                          </p:spTgt>
                                        </p:tgtEl>
                                        <p:attrNameLst>
                                          <p:attrName>style.visibility</p:attrName>
                                        </p:attrNameLst>
                                      </p:cBhvr>
                                      <p:to>
                                        <p:strVal val="visible"/>
                                      </p:to>
                                    </p:set>
                                    <p:animEffect transition="in" filter="wipe(left)">
                                      <p:cBhvr>
                                        <p:cTn id="37" dur="500"/>
                                        <p:tgtEl>
                                          <p:spTgt spid="14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10" end="10"/>
                                            </p:txEl>
                                          </p:spTgt>
                                        </p:tgtEl>
                                        <p:attrNameLst>
                                          <p:attrName>style.visibility</p:attrName>
                                        </p:attrNameLst>
                                      </p:cBhvr>
                                      <p:to>
                                        <p:strVal val="visible"/>
                                      </p:to>
                                    </p:set>
                                    <p:animEffect transition="in" filter="wipe(left)">
                                      <p:cBhvr>
                                        <p:cTn id="47" dur="500"/>
                                        <p:tgtEl>
                                          <p:spTgt spid="14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6CCA46E3-DF7E-9C8F-964B-2A10F5ECA0F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E1BD117-6849-8732-4C54-CC87E3DF605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1395478" y="-1096189"/>
            <a:ext cx="9359531" cy="6239687"/>
          </a:xfrm>
          <a:prstGeom prst="rect">
            <a:avLst/>
          </a:prstGeom>
        </p:spPr>
      </p:pic>
      <p:sp>
        <p:nvSpPr>
          <p:cNvPr id="139" name="Google Shape;139;p5">
            <a:extLst>
              <a:ext uri="{FF2B5EF4-FFF2-40B4-BE49-F238E27FC236}">
                <a16:creationId xmlns:a16="http://schemas.microsoft.com/office/drawing/2014/main" id="{90CF82F4-2D7E-F312-07C2-0D18BBFA958A}"/>
              </a:ext>
            </a:extLst>
          </p:cNvPr>
          <p:cNvSpPr/>
          <p:nvPr/>
        </p:nvSpPr>
        <p:spPr>
          <a:xfrm>
            <a:off x="0" y="1"/>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955432D0-A95E-9F5C-198B-FC447A77F7B4}"/>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ACADEMIC INTEGRITY</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E5F5E76B-B701-4779-BFDC-EB80C5466EC2}"/>
              </a:ext>
            </a:extLst>
          </p:cNvPr>
          <p:cNvSpPr txBox="1"/>
          <p:nvPr/>
        </p:nvSpPr>
        <p:spPr>
          <a:xfrm>
            <a:off x="234712" y="1336881"/>
            <a:ext cx="8581669" cy="3754834"/>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Some tasks are easier to outsource</a:t>
            </a:r>
          </a:p>
          <a:p>
            <a:pPr marL="719138" lvl="1"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Examples:</a:t>
            </a:r>
            <a:endParaRPr lang="en-US" dirty="0">
              <a:solidFill>
                <a:schemeClr val="bg1"/>
              </a:solidFill>
              <a:latin typeface="Source Sans Pro" panose="020B0503030403020204" pitchFamily="34" charset="0"/>
              <a:ea typeface="Source Sans Pro" panose="020B0503030403020204" pitchFamily="34" charset="0"/>
            </a:endParaRP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generic essay prompts</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simple summaries</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predictable short-answer questions</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basic discussion posts</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definition-based homework</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formulaic reflection tasks</a:t>
            </a:r>
          </a:p>
          <a:p>
            <a:pPr marL="731838" lvl="0">
              <a:buClr>
                <a:schemeClr val="bg1"/>
              </a:buClr>
            </a:pPr>
            <a:endParaRPr lang="en-CA" i="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If AI can do it easily, the task may need stronger evidence of learning built in.</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oral explanation or defense</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process journals and drafts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in-class checkpoints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personalized or local application</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performance tasks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reflection on choices and reasoning</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Design for </a:t>
            </a:r>
            <a:r>
              <a:rPr lang="en-US" i="1" dirty="0">
                <a:solidFill>
                  <a:schemeClr val="bg1"/>
                </a:solidFill>
                <a:latin typeface="Source Sans Pro" panose="020B0503030403020204" pitchFamily="34" charset="0"/>
                <a:ea typeface="Source Sans Pro" panose="020B0503030403020204" pitchFamily="34" charset="0"/>
              </a:rPr>
              <a:t>evidence</a:t>
            </a:r>
            <a:r>
              <a:rPr lang="en-US" dirty="0">
                <a:solidFill>
                  <a:schemeClr val="bg1"/>
                </a:solidFill>
                <a:latin typeface="Source Sans Pro" panose="020B0503030403020204" pitchFamily="34" charset="0"/>
                <a:ea typeface="Source Sans Pro" panose="020B0503030403020204" pitchFamily="34" charset="0"/>
              </a:rPr>
              <a:t>, not just </a:t>
            </a:r>
            <a:r>
              <a:rPr lang="en-US" i="1" dirty="0">
                <a:solidFill>
                  <a:schemeClr val="bg1"/>
                </a:solidFill>
                <a:latin typeface="Source Sans Pro" panose="020B0503030403020204" pitchFamily="34" charset="0"/>
                <a:ea typeface="Source Sans Pro" panose="020B0503030403020204" pitchFamily="34" charset="0"/>
              </a:rPr>
              <a:t>output</a:t>
            </a:r>
            <a:r>
              <a:rPr lang="en-US" dirty="0">
                <a:solidFill>
                  <a:schemeClr val="bg1"/>
                </a:solidFill>
                <a:latin typeface="Source Sans Pro" panose="020B0503030403020204" pitchFamily="34" charset="0"/>
                <a:ea typeface="Source Sans Pro" panose="020B0503030403020204" pitchFamily="34" charset="0"/>
              </a:rPr>
              <a:t>.</a:t>
            </a:r>
            <a:endParaRPr lang="en-CA"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54170F7D-9055-8398-A1B1-3819AF37FF6D}"/>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6F6EBA7D-E313-CC0B-D6D4-17D7847BA94C}"/>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4278548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10" end="10"/>
                                            </p:txEl>
                                          </p:spTgt>
                                        </p:tgtEl>
                                        <p:attrNameLst>
                                          <p:attrName>style.visibility</p:attrName>
                                        </p:attrNameLst>
                                      </p:cBhvr>
                                      <p:to>
                                        <p:strVal val="visible"/>
                                      </p:to>
                                    </p:set>
                                    <p:animEffect transition="in" filter="wipe(left)">
                                      <p:cBhvr>
                                        <p:cTn id="52" dur="500"/>
                                        <p:tgtEl>
                                          <p:spTgt spid="14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1" end="11"/>
                                            </p:txEl>
                                          </p:spTgt>
                                        </p:tgtEl>
                                        <p:attrNameLst>
                                          <p:attrName>style.visibility</p:attrName>
                                        </p:attrNameLst>
                                      </p:cBhvr>
                                      <p:to>
                                        <p:strVal val="visible"/>
                                      </p:to>
                                    </p:set>
                                    <p:animEffect transition="in" filter="wipe(left)">
                                      <p:cBhvr>
                                        <p:cTn id="57" dur="500"/>
                                        <p:tgtEl>
                                          <p:spTgt spid="142">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2" end="12"/>
                                            </p:txEl>
                                          </p:spTgt>
                                        </p:tgtEl>
                                        <p:attrNameLst>
                                          <p:attrName>style.visibility</p:attrName>
                                        </p:attrNameLst>
                                      </p:cBhvr>
                                      <p:to>
                                        <p:strVal val="visible"/>
                                      </p:to>
                                    </p:set>
                                    <p:animEffect transition="in" filter="wipe(left)">
                                      <p:cBhvr>
                                        <p:cTn id="62" dur="500"/>
                                        <p:tgtEl>
                                          <p:spTgt spid="142">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3" end="13"/>
                                            </p:txEl>
                                          </p:spTgt>
                                        </p:tgtEl>
                                        <p:attrNameLst>
                                          <p:attrName>style.visibility</p:attrName>
                                        </p:attrNameLst>
                                      </p:cBhvr>
                                      <p:to>
                                        <p:strVal val="visible"/>
                                      </p:to>
                                    </p:set>
                                    <p:animEffect transition="in" filter="wipe(left)">
                                      <p:cBhvr>
                                        <p:cTn id="67" dur="500"/>
                                        <p:tgtEl>
                                          <p:spTgt spid="142">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2">
                                            <p:txEl>
                                              <p:pRg st="14" end="14"/>
                                            </p:txEl>
                                          </p:spTgt>
                                        </p:tgtEl>
                                        <p:attrNameLst>
                                          <p:attrName>style.visibility</p:attrName>
                                        </p:attrNameLst>
                                      </p:cBhvr>
                                      <p:to>
                                        <p:strVal val="visible"/>
                                      </p:to>
                                    </p:set>
                                    <p:animEffect transition="in" filter="wipe(left)">
                                      <p:cBhvr>
                                        <p:cTn id="72" dur="500"/>
                                        <p:tgtEl>
                                          <p:spTgt spid="142">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42">
                                            <p:txEl>
                                              <p:pRg st="15" end="15"/>
                                            </p:txEl>
                                          </p:spTgt>
                                        </p:tgtEl>
                                        <p:attrNameLst>
                                          <p:attrName>style.visibility</p:attrName>
                                        </p:attrNameLst>
                                      </p:cBhvr>
                                      <p:to>
                                        <p:strVal val="visible"/>
                                      </p:to>
                                    </p:set>
                                    <p:animEffect transition="in" filter="wipe(left)">
                                      <p:cBhvr>
                                        <p:cTn id="77" dur="500"/>
                                        <p:tgtEl>
                                          <p:spTgt spid="142">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42">
                                            <p:txEl>
                                              <p:pRg st="16" end="16"/>
                                            </p:txEl>
                                          </p:spTgt>
                                        </p:tgtEl>
                                        <p:attrNameLst>
                                          <p:attrName>style.visibility</p:attrName>
                                        </p:attrNameLst>
                                      </p:cBhvr>
                                      <p:to>
                                        <p:strVal val="visible"/>
                                      </p:to>
                                    </p:set>
                                    <p:animEffect transition="in" filter="wipe(left)">
                                      <p:cBhvr>
                                        <p:cTn id="82" dur="500"/>
                                        <p:tgtEl>
                                          <p:spTgt spid="14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20DA2E17-A40D-9FFD-2B2E-EB18F7D07BD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291B3F9-C541-6FDD-3E3D-B3C8C0AC743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1395478" y="-1096189"/>
            <a:ext cx="9359531" cy="6239687"/>
          </a:xfrm>
          <a:prstGeom prst="rect">
            <a:avLst/>
          </a:prstGeom>
        </p:spPr>
      </p:pic>
      <p:sp>
        <p:nvSpPr>
          <p:cNvPr id="139" name="Google Shape;139;p5">
            <a:extLst>
              <a:ext uri="{FF2B5EF4-FFF2-40B4-BE49-F238E27FC236}">
                <a16:creationId xmlns:a16="http://schemas.microsoft.com/office/drawing/2014/main" id="{1FA4802B-5EC3-8FB8-B06A-EC728D84DA01}"/>
              </a:ext>
            </a:extLst>
          </p:cNvPr>
          <p:cNvSpPr/>
          <p:nvPr/>
        </p:nvSpPr>
        <p:spPr>
          <a:xfrm>
            <a:off x="0" y="1"/>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5790CFBB-35C4-84B5-E9A9-BB94DB8B4932}"/>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ACADEMIC INTEGRITY</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2066F6FC-C623-05CD-9E67-4C3EBCE2C5EF}"/>
              </a:ext>
            </a:extLst>
          </p:cNvPr>
          <p:cNvSpPr txBox="1"/>
          <p:nvPr/>
        </p:nvSpPr>
        <p:spPr>
          <a:xfrm>
            <a:off x="234712" y="1336881"/>
            <a:ext cx="8581669" cy="2462172"/>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How teachers can redesign familiar tasks</a:t>
            </a:r>
          </a:p>
          <a:p>
            <a:pPr marL="360363" lvl="3" indent="-179388">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Instead of:</a:t>
            </a:r>
          </a:p>
          <a:p>
            <a:pPr marL="719138" lvl="3" indent="-179388">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 generic essay</a:t>
            </a:r>
          </a:p>
          <a:p>
            <a:pPr marL="719138" lvl="3" indent="-179388">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 simple summary</a:t>
            </a:r>
          </a:p>
          <a:p>
            <a:pPr marL="719138" lvl="3" indent="-1793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 take-home response with no process</a:t>
            </a:r>
          </a:p>
          <a:p>
            <a:pPr marL="719138" lvl="3" indent="-1793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 polished final product only </a:t>
            </a:r>
          </a:p>
          <a:p>
            <a:pPr marL="719138" lvl="3" indent="-179388">
              <a:buClr>
                <a:schemeClr val="bg1"/>
              </a:buClr>
              <a:buFont typeface="Arial" panose="020B0604020202020204" pitchFamily="34" charset="0"/>
              <a:buChar char="•"/>
            </a:pPr>
            <a:endParaRPr lang="en-US" b="1" dirty="0">
              <a:solidFill>
                <a:schemeClr val="bg1"/>
              </a:solidFill>
              <a:latin typeface="Source Sans Pro" panose="020B0503030403020204" pitchFamily="34" charset="0"/>
              <a:ea typeface="Source Sans Pro" panose="020B0503030403020204" pitchFamily="34" charset="0"/>
            </a:endParaRPr>
          </a:p>
          <a:p>
            <a:pPr marL="731838" lvl="0">
              <a:buClr>
                <a:schemeClr val="bg1"/>
              </a:buClr>
            </a:pPr>
            <a:endParaRPr lang="en-CA" i="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endParaRPr lang="en-US" dirty="0"/>
          </a:p>
          <a:p>
            <a:pPr marL="360363"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The goal is not to throw out everything teachers already do. It is to add design features that make student thinking more visible.</a:t>
            </a:r>
            <a:endParaRPr lang="en-CA"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E1D31E18-09AE-006A-D8BE-D2B98F3990A8}"/>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8D65729A-8F5A-490F-87ED-C00F7FBD4E3C}"/>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B8F61B8C-8C87-2C9A-F862-CC0F885BF799}"/>
              </a:ext>
            </a:extLst>
          </p:cNvPr>
          <p:cNvSpPr txBox="1"/>
          <p:nvPr/>
        </p:nvSpPr>
        <p:spPr>
          <a:xfrm>
            <a:off x="3385205" y="1601559"/>
            <a:ext cx="5431176" cy="1600398"/>
          </a:xfrm>
          <a:prstGeom prst="rect">
            <a:avLst/>
          </a:prstGeom>
          <a:noFill/>
          <a:ln>
            <a:noFill/>
          </a:ln>
        </p:spPr>
        <p:txBody>
          <a:bodyPr spcFirstLastPara="1" wrap="square" lIns="91425" tIns="45700" rIns="91425" bIns="45700" anchor="t" anchorCtr="0">
            <a:spAutoFit/>
          </a:bodyPr>
          <a:lstStyle/>
          <a:p>
            <a:pPr marL="719138" lvl="0" indent="-342900">
              <a:buClr>
                <a:schemeClr val="bg1"/>
              </a:buClr>
              <a:buFont typeface="Arial" panose="020B0604020202020204" pitchFamily="34" charset="0"/>
              <a:buChar char="•"/>
            </a:pPr>
            <a:r>
              <a:rPr lang="en-CA" i="1" dirty="0">
                <a:solidFill>
                  <a:schemeClr val="bg1"/>
                </a:solidFill>
                <a:latin typeface="Source Sans Pro" panose="020B0503030403020204" pitchFamily="34" charset="0"/>
                <a:ea typeface="Source Sans Pro" panose="020B0503030403020204" pitchFamily="34" charset="0"/>
              </a:rPr>
              <a:t>Consider this:</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oral follow-up questions</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class-specific application</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draft checkpoints</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reflection on how the work was developed</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explanation of choices made</a:t>
            </a:r>
          </a:p>
          <a:p>
            <a:pPr marL="10747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in-class planning or retrieval </a:t>
            </a:r>
          </a:p>
        </p:txBody>
      </p:sp>
    </p:spTree>
    <p:extLst>
      <p:ext uri="{BB962C8B-B14F-4D97-AF65-F5344CB8AC3E}">
        <p14:creationId xmlns:p14="http://schemas.microsoft.com/office/powerpoint/2010/main" val="4134545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42">
                                            <p:txEl>
                                              <p:pRg st="3" end="3"/>
                                            </p:txEl>
                                          </p:spTgt>
                                        </p:tgtEl>
                                        <p:attrNameLst>
                                          <p:attrName>style.visibility</p:attrName>
                                        </p:attrNameLst>
                                      </p:cBhvr>
                                      <p:to>
                                        <p:strVal val="visible"/>
                                      </p:to>
                                    </p:set>
                                    <p:animEffect transition="in" filter="wipe(left)">
                                      <p:cBhvr>
                                        <p:cTn id="20" dur="500"/>
                                        <p:tgtEl>
                                          <p:spTgt spid="142">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42">
                                            <p:txEl>
                                              <p:pRg st="4" end="4"/>
                                            </p:txEl>
                                          </p:spTgt>
                                        </p:tgtEl>
                                        <p:attrNameLst>
                                          <p:attrName>style.visibility</p:attrName>
                                        </p:attrNameLst>
                                      </p:cBhvr>
                                      <p:to>
                                        <p:strVal val="visible"/>
                                      </p:to>
                                    </p:set>
                                    <p:animEffect transition="in" filter="wipe(left)">
                                      <p:cBhvr>
                                        <p:cTn id="23" dur="500"/>
                                        <p:tgtEl>
                                          <p:spTgt spid="142">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42">
                                            <p:txEl>
                                              <p:pRg st="5" end="5"/>
                                            </p:txEl>
                                          </p:spTgt>
                                        </p:tgtEl>
                                        <p:attrNameLst>
                                          <p:attrName>style.visibility</p:attrName>
                                        </p:attrNameLst>
                                      </p:cBhvr>
                                      <p:to>
                                        <p:strVal val="visible"/>
                                      </p:to>
                                    </p:set>
                                    <p:animEffect transition="in" filter="wipe(left)">
                                      <p:cBhvr>
                                        <p:cTn id="26" dur="500"/>
                                        <p:tgtEl>
                                          <p:spTgt spid="14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left)">
                                      <p:cBhvr>
                                        <p:cTn id="36" dur="500"/>
                                        <p:tgtEl>
                                          <p:spTgt spid="3">
                                            <p:txEl>
                                              <p:pRg st="1" end="1"/>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wipe(left)">
                                      <p:cBhvr>
                                        <p:cTn id="48" dur="500"/>
                                        <p:tgtEl>
                                          <p:spTgt spid="3">
                                            <p:txEl>
                                              <p:pRg st="5" end="5"/>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wipe(left)">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42">
                                            <p:txEl>
                                              <p:pRg st="9" end="9"/>
                                            </p:txEl>
                                          </p:spTgt>
                                        </p:tgtEl>
                                        <p:attrNameLst>
                                          <p:attrName>style.visibility</p:attrName>
                                        </p:attrNameLst>
                                      </p:cBhvr>
                                      <p:to>
                                        <p:strVal val="visible"/>
                                      </p:to>
                                    </p:set>
                                    <p:animEffect transition="in" filter="wipe(left)">
                                      <p:cBhvr>
                                        <p:cTn id="56"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5"/>
          <p:cNvSpPr/>
          <p:nvPr/>
        </p:nvSpPr>
        <p:spPr>
          <a:xfrm>
            <a:off x="-17902"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Our Outline</a:t>
            </a:r>
            <a:endParaRPr sz="6500" b="1" baseline="30000" dirty="0">
              <a:solidFill>
                <a:schemeClr val="lt1"/>
              </a:solidFill>
              <a:latin typeface="Oswald"/>
              <a:ea typeface="Oswald"/>
              <a:cs typeface="Oswald"/>
              <a:sym typeface="Oswald"/>
            </a:endParaRPr>
          </a:p>
        </p:txBody>
      </p:sp>
      <p:sp>
        <p:nvSpPr>
          <p:cNvPr id="142" name="Google Shape;142;p5"/>
          <p:cNvSpPr txBox="1"/>
          <p:nvPr/>
        </p:nvSpPr>
        <p:spPr>
          <a:xfrm>
            <a:off x="234712" y="1181983"/>
            <a:ext cx="7144966" cy="3477835"/>
          </a:xfrm>
          <a:prstGeom prst="rect">
            <a:avLst/>
          </a:prstGeom>
          <a:noFill/>
          <a:ln>
            <a:noFill/>
          </a:ln>
        </p:spPr>
        <p:txBody>
          <a:bodyPr spcFirstLastPara="1" wrap="square" lIns="91425" tIns="45700" rIns="91425" bIns="45700" anchor="t" anchorCtr="0">
            <a:spAutoFit/>
          </a:bodyPr>
          <a:lstStyle/>
          <a:p>
            <a:pPr marL="457200" marR="0" lvl="0" indent="-457200" rtl="0">
              <a:spcBef>
                <a:spcPts val="0"/>
              </a:spcBef>
              <a:spcAft>
                <a:spcPts val="0"/>
              </a:spcAft>
              <a:buAutoNum type="arabicPeriod"/>
            </a:pPr>
            <a:r>
              <a:rPr lang="en-US" sz="2200" b="1" i="1" dirty="0">
                <a:solidFill>
                  <a:schemeClr val="lt1"/>
                </a:solidFill>
                <a:latin typeface="Arial"/>
                <a:ea typeface="Arial"/>
                <a:cs typeface="Arial"/>
                <a:sym typeface="Arial"/>
              </a:rPr>
              <a:t>Welcome</a:t>
            </a:r>
          </a:p>
          <a:p>
            <a:pPr marL="342900" marR="0" lvl="0" indent="-342900" rtl="0">
              <a:spcBef>
                <a:spcPts val="0"/>
              </a:spcBef>
              <a:spcAft>
                <a:spcPts val="0"/>
              </a:spcAft>
              <a:buAutoNum type="arabicPeriod"/>
            </a:pPr>
            <a:r>
              <a:rPr lang="en-US" sz="2200" b="1" i="1" dirty="0">
                <a:solidFill>
                  <a:schemeClr val="lt1"/>
                </a:solidFill>
              </a:rPr>
              <a:t>What is AI (in plain English)</a:t>
            </a:r>
          </a:p>
          <a:p>
            <a:pPr marL="342900" marR="0" lvl="0" indent="-342900" rtl="0">
              <a:spcBef>
                <a:spcPts val="0"/>
              </a:spcBef>
              <a:spcAft>
                <a:spcPts val="0"/>
              </a:spcAft>
              <a:buAutoNum type="arabicPeriod"/>
            </a:pPr>
            <a:r>
              <a:rPr lang="en-US" sz="2200" b="1" i="1" dirty="0">
                <a:solidFill>
                  <a:schemeClr val="lt1"/>
                </a:solidFill>
              </a:rPr>
              <a:t>What’s changing in education because of AI</a:t>
            </a:r>
          </a:p>
          <a:p>
            <a:pPr marL="342900" marR="0" lvl="0" indent="-342900" rtl="0">
              <a:spcBef>
                <a:spcPts val="0"/>
              </a:spcBef>
              <a:spcAft>
                <a:spcPts val="0"/>
              </a:spcAft>
              <a:buAutoNum type="arabicPeriod"/>
            </a:pPr>
            <a:r>
              <a:rPr lang="en-US" sz="2200" b="1" i="1" dirty="0">
                <a:solidFill>
                  <a:schemeClr val="lt1"/>
                </a:solidFill>
              </a:rPr>
              <a:t>Practical classroom uses for teachers</a:t>
            </a:r>
          </a:p>
          <a:p>
            <a:pPr marL="342900" marR="0" lvl="0" indent="-342900" rtl="0">
              <a:spcBef>
                <a:spcPts val="0"/>
              </a:spcBef>
              <a:spcAft>
                <a:spcPts val="0"/>
              </a:spcAft>
              <a:buAutoNum type="arabicPeriod"/>
            </a:pPr>
            <a:r>
              <a:rPr lang="en-US" sz="2200" b="1" i="1" dirty="0">
                <a:solidFill>
                  <a:schemeClr val="lt1"/>
                </a:solidFill>
              </a:rPr>
              <a:t>Student use: what teachers are already facing</a:t>
            </a:r>
          </a:p>
          <a:p>
            <a:pPr marL="342900" marR="0" lvl="0" indent="-342900" rtl="0">
              <a:spcBef>
                <a:spcPts val="0"/>
              </a:spcBef>
              <a:spcAft>
                <a:spcPts val="0"/>
              </a:spcAft>
              <a:buAutoNum type="arabicPeriod"/>
            </a:pPr>
            <a:r>
              <a:rPr lang="en-US" sz="2200" b="1" i="1" dirty="0">
                <a:solidFill>
                  <a:schemeClr val="lt1"/>
                </a:solidFill>
              </a:rPr>
              <a:t>Risks, limitations, and red flags</a:t>
            </a:r>
          </a:p>
          <a:p>
            <a:pPr marL="342900" marR="0" lvl="0" indent="-342900" rtl="0">
              <a:spcBef>
                <a:spcPts val="0"/>
              </a:spcBef>
              <a:spcAft>
                <a:spcPts val="0"/>
              </a:spcAft>
              <a:buAutoNum type="arabicPeriod"/>
            </a:pPr>
            <a:r>
              <a:rPr lang="en-US" sz="2200" b="1" i="1" dirty="0">
                <a:solidFill>
                  <a:schemeClr val="lt1"/>
                </a:solidFill>
              </a:rPr>
              <a:t>Assessments, academic integrity, and more</a:t>
            </a:r>
          </a:p>
          <a:p>
            <a:pPr marL="342900" marR="0" lvl="0" indent="-342900" rtl="0">
              <a:spcBef>
                <a:spcPts val="0"/>
              </a:spcBef>
              <a:spcAft>
                <a:spcPts val="0"/>
              </a:spcAft>
              <a:buAutoNum type="arabicPeriod"/>
            </a:pPr>
            <a:r>
              <a:rPr lang="en-US" sz="2200" b="1" i="1" dirty="0">
                <a:solidFill>
                  <a:schemeClr val="lt1"/>
                </a:solidFill>
              </a:rPr>
              <a:t>Talking to students (and parents) about AI</a:t>
            </a:r>
          </a:p>
          <a:p>
            <a:pPr marL="342900" marR="0" lvl="0" indent="-342900" rtl="0">
              <a:spcBef>
                <a:spcPts val="0"/>
              </a:spcBef>
              <a:spcAft>
                <a:spcPts val="0"/>
              </a:spcAft>
              <a:buAutoNum type="arabicPeriod"/>
            </a:pPr>
            <a:r>
              <a:rPr lang="en-US" sz="2200" b="1" i="1" dirty="0">
                <a:solidFill>
                  <a:schemeClr val="lt1"/>
                </a:solidFill>
              </a:rPr>
              <a:t>What every teacher should do next…</a:t>
            </a:r>
          </a:p>
          <a:p>
            <a:pPr marL="342900" marR="0" lvl="0" indent="-342900" rtl="0">
              <a:spcBef>
                <a:spcPts val="0"/>
              </a:spcBef>
              <a:spcAft>
                <a:spcPts val="0"/>
              </a:spcAft>
              <a:buAutoNum type="arabicPeriod"/>
            </a:pPr>
            <a:r>
              <a:rPr lang="en-US" sz="2200" b="1" i="1" dirty="0">
                <a:solidFill>
                  <a:schemeClr val="lt1"/>
                </a:solidFill>
              </a:rPr>
              <a:t>Q&amp;A</a:t>
            </a:r>
            <a:endParaRPr dirty="0"/>
          </a:p>
        </p:txBody>
      </p:sp>
      <p:cxnSp>
        <p:nvCxnSpPr>
          <p:cNvPr id="143" name="Google Shape;143;p5"/>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D1C2211-A57A-2012-94CC-76EE0E0AB539}"/>
              </a:ext>
            </a:extLst>
          </p:cNvPr>
          <p:cNvPicPr>
            <a:picLocks noChangeAspect="1"/>
          </p:cNvPicPr>
          <p:nvPr/>
        </p:nvPicPr>
        <p:blipFill>
          <a:blip r:embed="rId3"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AF3C66B7-3730-C7EC-A8D0-8184DE24E576}"/>
              </a:ext>
            </a:extLst>
          </p:cNvPr>
          <p:cNvSpPr txBox="1"/>
          <p:nvPr/>
        </p:nvSpPr>
        <p:spPr>
          <a:xfrm>
            <a:off x="2543532" y="1181983"/>
            <a:ext cx="2903750" cy="430847"/>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pPr>
            <a:r>
              <a:rPr lang="en-US" sz="2200" b="1" i="1" dirty="0">
                <a:solidFill>
                  <a:srgbClr val="FF0000"/>
                </a:solidFill>
                <a:sym typeface="Wingdings" panose="05000000000000000000" pitchFamily="2" charset="2"/>
              </a:rPr>
              <a:t> you are HERE</a:t>
            </a:r>
            <a:endParaRPr dirty="0">
              <a:solidFill>
                <a:srgbClr val="FF0000"/>
              </a:solidFill>
            </a:endParaRPr>
          </a:p>
        </p:txBody>
      </p:sp>
      <p:sp>
        <p:nvSpPr>
          <p:cNvPr id="4" name="Google Shape;142;p5">
            <a:extLst>
              <a:ext uri="{FF2B5EF4-FFF2-40B4-BE49-F238E27FC236}">
                <a16:creationId xmlns:a16="http://schemas.microsoft.com/office/drawing/2014/main" id="{DC998EDA-77D0-E080-719E-ADCA66D76521}"/>
              </a:ext>
            </a:extLst>
          </p:cNvPr>
          <p:cNvSpPr txBox="1"/>
          <p:nvPr/>
        </p:nvSpPr>
        <p:spPr>
          <a:xfrm>
            <a:off x="1453913" y="4160710"/>
            <a:ext cx="2903750" cy="430847"/>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pPr>
            <a:r>
              <a:rPr lang="en-US" sz="2200" b="1" i="1" dirty="0">
                <a:solidFill>
                  <a:srgbClr val="FF0000"/>
                </a:solidFill>
                <a:sym typeface="Wingdings" panose="05000000000000000000" pitchFamily="2" charset="2"/>
              </a:rPr>
              <a:t> you are HERE</a:t>
            </a:r>
            <a:endParaRP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2">
                                            <p:txEl>
                                              <p:pRg st="1" end="1"/>
                                            </p:txEl>
                                          </p:spTgt>
                                        </p:tgtEl>
                                        <p:attrNameLst>
                                          <p:attrName>style.visibility</p:attrName>
                                        </p:attrNameLst>
                                      </p:cBhvr>
                                      <p:to>
                                        <p:strVal val="visible"/>
                                      </p:to>
                                    </p:set>
                                    <p:animEffect transition="in" filter="wipe(left)">
                                      <p:cBhvr>
                                        <p:cTn id="20" dur="500"/>
                                        <p:tgtEl>
                                          <p:spTgt spid="1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2" end="2"/>
                                            </p:txEl>
                                          </p:spTgt>
                                        </p:tgtEl>
                                        <p:attrNameLst>
                                          <p:attrName>style.visibility</p:attrName>
                                        </p:attrNameLst>
                                      </p:cBhvr>
                                      <p:to>
                                        <p:strVal val="visible"/>
                                      </p:to>
                                    </p:set>
                                    <p:animEffect transition="in" filter="wipe(left)">
                                      <p:cBhvr>
                                        <p:cTn id="25" dur="500"/>
                                        <p:tgtEl>
                                          <p:spTgt spid="14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2">
                                            <p:txEl>
                                              <p:pRg st="3" end="3"/>
                                            </p:txEl>
                                          </p:spTgt>
                                        </p:tgtEl>
                                        <p:attrNameLst>
                                          <p:attrName>style.visibility</p:attrName>
                                        </p:attrNameLst>
                                      </p:cBhvr>
                                      <p:to>
                                        <p:strVal val="visible"/>
                                      </p:to>
                                    </p:set>
                                    <p:animEffect transition="in" filter="wipe(left)">
                                      <p:cBhvr>
                                        <p:cTn id="30" dur="500"/>
                                        <p:tgtEl>
                                          <p:spTgt spid="14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2">
                                            <p:txEl>
                                              <p:pRg st="4" end="4"/>
                                            </p:txEl>
                                          </p:spTgt>
                                        </p:tgtEl>
                                        <p:attrNameLst>
                                          <p:attrName>style.visibility</p:attrName>
                                        </p:attrNameLst>
                                      </p:cBhvr>
                                      <p:to>
                                        <p:strVal val="visible"/>
                                      </p:to>
                                    </p:set>
                                    <p:animEffect transition="in" filter="wipe(left)">
                                      <p:cBhvr>
                                        <p:cTn id="35" dur="500"/>
                                        <p:tgtEl>
                                          <p:spTgt spid="14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2">
                                            <p:txEl>
                                              <p:pRg st="5" end="5"/>
                                            </p:txEl>
                                          </p:spTgt>
                                        </p:tgtEl>
                                        <p:attrNameLst>
                                          <p:attrName>style.visibility</p:attrName>
                                        </p:attrNameLst>
                                      </p:cBhvr>
                                      <p:to>
                                        <p:strVal val="visible"/>
                                      </p:to>
                                    </p:set>
                                    <p:animEffect transition="in" filter="wipe(left)">
                                      <p:cBhvr>
                                        <p:cTn id="40" dur="500"/>
                                        <p:tgtEl>
                                          <p:spTgt spid="14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2">
                                            <p:txEl>
                                              <p:pRg st="6" end="6"/>
                                            </p:txEl>
                                          </p:spTgt>
                                        </p:tgtEl>
                                        <p:attrNameLst>
                                          <p:attrName>style.visibility</p:attrName>
                                        </p:attrNameLst>
                                      </p:cBhvr>
                                      <p:to>
                                        <p:strVal val="visible"/>
                                      </p:to>
                                    </p:set>
                                    <p:animEffect transition="in" filter="wipe(left)">
                                      <p:cBhvr>
                                        <p:cTn id="45" dur="500"/>
                                        <p:tgtEl>
                                          <p:spTgt spid="14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2">
                                            <p:txEl>
                                              <p:pRg st="7" end="7"/>
                                            </p:txEl>
                                          </p:spTgt>
                                        </p:tgtEl>
                                        <p:attrNameLst>
                                          <p:attrName>style.visibility</p:attrName>
                                        </p:attrNameLst>
                                      </p:cBhvr>
                                      <p:to>
                                        <p:strVal val="visible"/>
                                      </p:to>
                                    </p:set>
                                    <p:animEffect transition="in" filter="wipe(left)">
                                      <p:cBhvr>
                                        <p:cTn id="50" dur="500"/>
                                        <p:tgtEl>
                                          <p:spTgt spid="14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2">
                                            <p:txEl>
                                              <p:pRg st="8" end="8"/>
                                            </p:txEl>
                                          </p:spTgt>
                                        </p:tgtEl>
                                        <p:attrNameLst>
                                          <p:attrName>style.visibility</p:attrName>
                                        </p:attrNameLst>
                                      </p:cBhvr>
                                      <p:to>
                                        <p:strVal val="visible"/>
                                      </p:to>
                                    </p:set>
                                    <p:animEffect transition="in" filter="wipe(left)">
                                      <p:cBhvr>
                                        <p:cTn id="55" dur="500"/>
                                        <p:tgtEl>
                                          <p:spTgt spid="14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42">
                                            <p:txEl>
                                              <p:pRg st="9" end="9"/>
                                            </p:txEl>
                                          </p:spTgt>
                                        </p:tgtEl>
                                        <p:attrNameLst>
                                          <p:attrName>style.visibility</p:attrName>
                                        </p:attrNameLst>
                                      </p:cBhvr>
                                      <p:to>
                                        <p:strVal val="visible"/>
                                      </p:to>
                                    </p:set>
                                    <p:animEffect transition="in" filter="wipe(left)">
                                      <p:cBhvr>
                                        <p:cTn id="60" dur="500"/>
                                        <p:tgtEl>
                                          <p:spTgt spid="142">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
                                            <p:txEl>
                                              <p:pRg st="0" end="0"/>
                                            </p:txEl>
                                          </p:spTgt>
                                        </p:tgtEl>
                                        <p:attrNameLst>
                                          <p:attrName>style.visibility</p:attrName>
                                        </p:attrNameLst>
                                      </p:cBhvr>
                                      <p:to>
                                        <p:strVal val="visible"/>
                                      </p:to>
                                    </p:set>
                                    <p:anim calcmode="lin" valueType="num">
                                      <p:cBhvr>
                                        <p:cTn id="6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3">
                                            <p:txEl>
                                              <p:pRg st="0" end="0"/>
                                            </p:txEl>
                                          </p:spTgt>
                                        </p:tgtEl>
                                      </p:cBhvr>
                                    </p:animEffect>
                                  </p:childTnLst>
                                </p:cTn>
                              </p:par>
                              <p:par>
                                <p:cTn id="68" presetID="53" presetClass="entr" presetSubtype="16" fill="hold" nodeType="withEffect">
                                  <p:stCondLst>
                                    <p:cond delay="0"/>
                                  </p:stCondLst>
                                  <p:childTnLst>
                                    <p:set>
                                      <p:cBhvr>
                                        <p:cTn id="69" dur="1" fill="hold">
                                          <p:stCondLst>
                                            <p:cond delay="0"/>
                                          </p:stCondLst>
                                        </p:cTn>
                                        <p:tgtEl>
                                          <p:spTgt spid="4">
                                            <p:txEl>
                                              <p:pRg st="0" end="0"/>
                                            </p:txEl>
                                          </p:spTgt>
                                        </p:tgtEl>
                                        <p:attrNameLst>
                                          <p:attrName>style.visibility</p:attrName>
                                        </p:attrNameLst>
                                      </p:cBhvr>
                                      <p:to>
                                        <p:strVal val="visible"/>
                                      </p:to>
                                    </p:set>
                                    <p:anim calcmode="lin" valueType="num">
                                      <p:cBhvr>
                                        <p:cTn id="7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A70D9C2B-1B76-4AD3-0885-D86F429009C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B1C5B0B-C946-0FF4-340D-717CB20A48A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1395478" y="-1096189"/>
            <a:ext cx="9359531" cy="6239687"/>
          </a:xfrm>
          <a:prstGeom prst="rect">
            <a:avLst/>
          </a:prstGeom>
        </p:spPr>
      </p:pic>
      <p:sp>
        <p:nvSpPr>
          <p:cNvPr id="139" name="Google Shape;139;p5">
            <a:extLst>
              <a:ext uri="{FF2B5EF4-FFF2-40B4-BE49-F238E27FC236}">
                <a16:creationId xmlns:a16="http://schemas.microsoft.com/office/drawing/2014/main" id="{4DD19FD9-D168-1F7E-63BA-B15FD12B78F5}"/>
              </a:ext>
            </a:extLst>
          </p:cNvPr>
          <p:cNvSpPr/>
          <p:nvPr/>
        </p:nvSpPr>
        <p:spPr>
          <a:xfrm>
            <a:off x="0" y="1"/>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D3122B8A-4465-0BE0-360F-DC408DB4A22E}"/>
              </a:ext>
            </a:extLst>
          </p:cNvPr>
          <p:cNvSpPr txBox="1"/>
          <p:nvPr/>
        </p:nvSpPr>
        <p:spPr>
          <a:xfrm>
            <a:off x="274821" y="89376"/>
            <a:ext cx="854156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ACADEMIC INTEGRITY</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80FEA300-14EC-D380-82B0-1CCEA82CEA13}"/>
              </a:ext>
            </a:extLst>
          </p:cNvPr>
          <p:cNvSpPr txBox="1"/>
          <p:nvPr/>
        </p:nvSpPr>
        <p:spPr>
          <a:xfrm>
            <a:off x="234712" y="1336881"/>
            <a:ext cx="8581669" cy="2462172"/>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Academic integrity still matters</a:t>
            </a:r>
          </a:p>
          <a:p>
            <a:pPr marL="360363" lvl="3" indent="-360363">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Students still need to:</a:t>
            </a:r>
          </a:p>
          <a:p>
            <a:pPr marL="719138" indent="-1793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be honest about what they did</a:t>
            </a:r>
          </a:p>
          <a:p>
            <a:pPr marL="719138" lvl="3" indent="-1793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represent their own thinking accurately</a:t>
            </a:r>
          </a:p>
          <a:p>
            <a:pPr marL="719138" lvl="3" indent="-179388">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follow class expectations</a:t>
            </a:r>
          </a:p>
          <a:p>
            <a:pPr marL="719138" lvl="3" indent="-179388">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take responsibility for final work</a:t>
            </a:r>
          </a:p>
          <a:p>
            <a:pPr marL="719138" lvl="3" indent="-1793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explain and defend their learning</a:t>
            </a:r>
            <a:endParaRPr lang="en-US" b="1"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does not remove the need for honesty, responsibility, or authorship.</a:t>
            </a:r>
            <a:endParaRPr lang="en-CA" i="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AI changes the </a:t>
            </a:r>
            <a:r>
              <a:rPr lang="en-US" i="1" u="sng" dirty="0">
                <a:solidFill>
                  <a:schemeClr val="bg1"/>
                </a:solidFill>
                <a:latin typeface="Source Sans Pro" panose="020B0503030403020204" pitchFamily="34" charset="0"/>
                <a:ea typeface="Source Sans Pro" panose="020B0503030403020204" pitchFamily="34" charset="0"/>
              </a:rPr>
              <a:t>tools available</a:t>
            </a:r>
            <a:r>
              <a:rPr lang="en-US" i="1" dirty="0">
                <a:solidFill>
                  <a:schemeClr val="bg1"/>
                </a:solidFill>
                <a:latin typeface="Source Sans Pro" panose="020B0503030403020204" pitchFamily="34" charset="0"/>
                <a:ea typeface="Source Sans Pro" panose="020B0503030403020204" pitchFamily="34" charset="0"/>
              </a:rPr>
              <a:t>, but it does NOT cancel </a:t>
            </a:r>
            <a:r>
              <a:rPr lang="en-US" i="1" u="sng" dirty="0">
                <a:solidFill>
                  <a:schemeClr val="bg1"/>
                </a:solidFill>
                <a:latin typeface="Source Sans Pro" panose="020B0503030403020204" pitchFamily="34" charset="0"/>
                <a:ea typeface="Source Sans Pro" panose="020B0503030403020204" pitchFamily="34" charset="0"/>
              </a:rPr>
              <a:t>academic integrity</a:t>
            </a:r>
            <a:r>
              <a:rPr lang="en-US" i="1" dirty="0">
                <a:solidFill>
                  <a:schemeClr val="bg1"/>
                </a:solidFill>
                <a:latin typeface="Source Sans Pro" panose="020B0503030403020204" pitchFamily="34" charset="0"/>
                <a:ea typeface="Source Sans Pro" panose="020B0503030403020204" pitchFamily="34" charset="0"/>
              </a:rPr>
              <a:t>. If anything, it makes clear expectations even more important.</a:t>
            </a:r>
            <a:endParaRPr lang="en-CA" i="1"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7AADDF7C-C804-F42C-C1A2-C1265958D422}"/>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0C9EF178-5639-D984-965D-B9BAC51CF79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2195440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EAE7EE78-073C-22BC-8563-F9FE04523D0E}"/>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54949E48-A954-F551-E88B-CB972111D21C}"/>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EB2474ED-F17B-1AFB-53C2-F6FB0894E195}"/>
              </a:ext>
            </a:extLst>
          </p:cNvPr>
          <p:cNvSpPr/>
          <p:nvPr/>
        </p:nvSpPr>
        <p:spPr>
          <a:xfrm>
            <a:off x="0" y="-1695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31F980DF-D663-F05D-6EB6-822E9A35A628}"/>
              </a:ext>
            </a:extLst>
          </p:cNvPr>
          <p:cNvSpPr txBox="1"/>
          <p:nvPr/>
        </p:nvSpPr>
        <p:spPr>
          <a:xfrm>
            <a:off x="349769" y="2884033"/>
            <a:ext cx="8652659" cy="1938952"/>
          </a:xfrm>
          <a:prstGeom prst="rect">
            <a:avLst/>
          </a:prstGeom>
          <a:noFill/>
          <a:ln>
            <a:noFill/>
          </a:ln>
        </p:spPr>
        <p:txBody>
          <a:bodyPr spcFirstLastPara="1" wrap="square" lIns="91425" tIns="45700" rIns="91425" bIns="45700" anchor="ctr" anchorCtr="0">
            <a:spAutoFit/>
          </a:bodyPr>
          <a:lstStyle/>
          <a:p>
            <a:pPr lvl="0" algn="r"/>
            <a:r>
              <a:rPr lang="en-US" sz="6000" b="1" dirty="0">
                <a:solidFill>
                  <a:schemeClr val="bg1"/>
                </a:solidFill>
                <a:latin typeface="Oswald" panose="02000303000000000000" pitchFamily="2" charset="0"/>
              </a:rPr>
              <a:t>TALKING TO STUDENTS (AND PARENTS) ABOUT AI</a:t>
            </a:r>
            <a:endParaRPr sz="6000" b="1" baseline="30000" dirty="0">
              <a:solidFill>
                <a:schemeClr val="bg1"/>
              </a:solidFill>
              <a:latin typeface="Oswald" panose="02000303000000000000" pitchFamily="2" charset="0"/>
              <a:ea typeface="Oswald"/>
              <a:cs typeface="Oswald"/>
              <a:sym typeface="Oswald"/>
            </a:endParaRPr>
          </a:p>
        </p:txBody>
      </p:sp>
      <p:pic>
        <p:nvPicPr>
          <p:cNvPr id="2" name="Picture 1">
            <a:extLst>
              <a:ext uri="{FF2B5EF4-FFF2-40B4-BE49-F238E27FC236}">
                <a16:creationId xmlns:a16="http://schemas.microsoft.com/office/drawing/2014/main" id="{10384F3C-FE3C-0857-357A-B2722B1348C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Tree>
    <p:extLst>
      <p:ext uri="{BB962C8B-B14F-4D97-AF65-F5344CB8AC3E}">
        <p14:creationId xmlns:p14="http://schemas.microsoft.com/office/powerpoint/2010/main" val="2184022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6BCF967F-C7AB-92E1-ECC5-44419957808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E0FCE4C-FA2E-42D8-C295-C7EF7C27D3E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76171" y="-1096187"/>
            <a:ext cx="4296459" cy="6239687"/>
          </a:xfrm>
          <a:prstGeom prst="rect">
            <a:avLst/>
          </a:prstGeom>
        </p:spPr>
      </p:pic>
      <p:sp>
        <p:nvSpPr>
          <p:cNvPr id="139" name="Google Shape;139;p5">
            <a:extLst>
              <a:ext uri="{FF2B5EF4-FFF2-40B4-BE49-F238E27FC236}">
                <a16:creationId xmlns:a16="http://schemas.microsoft.com/office/drawing/2014/main" id="{3B46634D-CB33-AD2E-A712-8FA907EC1048}"/>
              </a:ext>
            </a:extLst>
          </p:cNvPr>
          <p:cNvSpPr/>
          <p:nvPr/>
        </p:nvSpPr>
        <p:spPr>
          <a:xfrm>
            <a:off x="-40735" y="0"/>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A3603571-F811-39F2-75D6-ACC1089B47A5}"/>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TALKING TO STUDENTS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C7DFCAEF-3972-E541-AC35-1CE46C445CD9}"/>
              </a:ext>
            </a:extLst>
          </p:cNvPr>
          <p:cNvSpPr txBox="1"/>
          <p:nvPr/>
        </p:nvSpPr>
        <p:spPr>
          <a:xfrm>
            <a:off x="234712" y="1336881"/>
            <a:ext cx="8581669" cy="3262391"/>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Students need </a:t>
            </a:r>
            <a:r>
              <a:rPr lang="en-US" i="1" dirty="0">
                <a:solidFill>
                  <a:schemeClr val="bg1"/>
                </a:solidFill>
                <a:latin typeface="Source Sans Pro" panose="020B0503030403020204" pitchFamily="34" charset="0"/>
                <a:ea typeface="Source Sans Pro" panose="020B0503030403020204" pitchFamily="34" charset="0"/>
              </a:rPr>
              <a:t>clarity</a:t>
            </a:r>
            <a:r>
              <a:rPr lang="en-US" dirty="0">
                <a:solidFill>
                  <a:schemeClr val="bg1"/>
                </a:solidFill>
                <a:latin typeface="Source Sans Pro" panose="020B0503030403020204" pitchFamily="34" charset="0"/>
                <a:ea typeface="Source Sans Pro" panose="020B0503030403020204" pitchFamily="34" charset="0"/>
              </a:rPr>
              <a:t>, not vague </a:t>
            </a:r>
            <a:r>
              <a:rPr lang="en-US" i="1" dirty="0">
                <a:solidFill>
                  <a:schemeClr val="bg1"/>
                </a:solidFill>
                <a:latin typeface="Source Sans Pro" panose="020B0503030403020204" pitchFamily="34" charset="0"/>
                <a:ea typeface="Source Sans Pro" panose="020B0503030403020204" pitchFamily="34" charset="0"/>
              </a:rPr>
              <a:t>warnings</a:t>
            </a:r>
            <a:endParaRPr lang="en-US"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Instead of saying: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“Don’t use AI”</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“Just don’t cheat”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“You should know better”</a:t>
            </a:r>
          </a:p>
          <a:p>
            <a:pPr marL="360363"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Be clearer:</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AI may be used for</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AI may not be used for</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students are still responsible for</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tools (or category of tools) are allowable</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honesty/integrity looks like in this class</a:t>
            </a:r>
            <a:endParaRPr lang="en-CA" i="1" dirty="0">
              <a:solidFill>
                <a:schemeClr val="bg1"/>
              </a:solidFill>
              <a:latin typeface="Source Sans Pro" panose="020B0503030403020204" pitchFamily="34" charset="0"/>
              <a:ea typeface="Source Sans Pro" panose="020B0503030403020204" pitchFamily="34" charset="0"/>
            </a:endParaRPr>
          </a:p>
          <a:p>
            <a:pPr marL="719138" lvl="3" indent="-179388">
              <a:buClr>
                <a:schemeClr val="bg1"/>
              </a:buClr>
              <a:buFont typeface="Arial" panose="020B0604020202020204" pitchFamily="34" charset="0"/>
              <a:buChar char="•"/>
            </a:pPr>
            <a:endParaRPr lang="en-CA" sz="1000"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Clear expectations work better than vague fear.</a:t>
            </a:r>
            <a:endParaRPr lang="en-US" sz="1000" dirty="0">
              <a:solidFill>
                <a:schemeClr val="bg1"/>
              </a:solidFill>
              <a:latin typeface="Source Sans Pro" panose="020B0503030403020204" pitchFamily="34" charset="0"/>
              <a:ea typeface="Source Sans Pro" panose="020B0503030403020204" pitchFamily="34" charset="0"/>
            </a:endParaRPr>
          </a:p>
          <a:p>
            <a:pPr marL="36036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Students often hear broad warnings, but broad warnings don’t always help them make better decisions. Clear boundaries are more useful.</a:t>
            </a:r>
          </a:p>
        </p:txBody>
      </p:sp>
      <p:cxnSp>
        <p:nvCxnSpPr>
          <p:cNvPr id="143" name="Google Shape;143;p5">
            <a:extLst>
              <a:ext uri="{FF2B5EF4-FFF2-40B4-BE49-F238E27FC236}">
                <a16:creationId xmlns:a16="http://schemas.microsoft.com/office/drawing/2014/main" id="{F37767C3-1413-D7C7-73B6-D2A547050167}"/>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F5A65217-8C7C-49CD-323A-259D9FF97721}"/>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75663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2" end="12"/>
                                            </p:txEl>
                                          </p:spTgt>
                                        </p:tgtEl>
                                        <p:attrNameLst>
                                          <p:attrName>style.visibility</p:attrName>
                                        </p:attrNameLst>
                                      </p:cBhvr>
                                      <p:to>
                                        <p:strVal val="visible"/>
                                      </p:to>
                                    </p:set>
                                    <p:animEffect transition="in" filter="wipe(left)">
                                      <p:cBhvr>
                                        <p:cTn id="62" dur="500"/>
                                        <p:tgtEl>
                                          <p:spTgt spid="142">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3" end="13"/>
                                            </p:txEl>
                                          </p:spTgt>
                                        </p:tgtEl>
                                        <p:attrNameLst>
                                          <p:attrName>style.visibility</p:attrName>
                                        </p:attrNameLst>
                                      </p:cBhvr>
                                      <p:to>
                                        <p:strVal val="visible"/>
                                      </p:to>
                                    </p:set>
                                    <p:animEffect transition="in" filter="wipe(left)">
                                      <p:cBhvr>
                                        <p:cTn id="67" dur="500"/>
                                        <p:tgtEl>
                                          <p:spTgt spid="14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F1A4E29D-E4FB-B43A-9239-604E455F436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4C335E7-84C5-6F52-2B0B-60252EAB339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76171" y="-1096187"/>
            <a:ext cx="4296459" cy="6239687"/>
          </a:xfrm>
          <a:prstGeom prst="rect">
            <a:avLst/>
          </a:prstGeom>
        </p:spPr>
      </p:pic>
      <p:sp>
        <p:nvSpPr>
          <p:cNvPr id="139" name="Google Shape;139;p5">
            <a:extLst>
              <a:ext uri="{FF2B5EF4-FFF2-40B4-BE49-F238E27FC236}">
                <a16:creationId xmlns:a16="http://schemas.microsoft.com/office/drawing/2014/main" id="{1287AC14-CF77-F01B-78D2-31B98529A99F}"/>
              </a:ext>
            </a:extLst>
          </p:cNvPr>
          <p:cNvSpPr/>
          <p:nvPr/>
        </p:nvSpPr>
        <p:spPr>
          <a:xfrm>
            <a:off x="-40735" y="0"/>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7A73AB33-6894-0E59-D546-3EA78543323E}"/>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TALKING TO STUDENTS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7D717796-EA27-2F68-E0E6-F198C8AA9D0A}"/>
              </a:ext>
            </a:extLst>
          </p:cNvPr>
          <p:cNvSpPr txBox="1"/>
          <p:nvPr/>
        </p:nvSpPr>
        <p:spPr>
          <a:xfrm>
            <a:off x="234712" y="1336881"/>
            <a:ext cx="8581669" cy="3046948"/>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 simple classroom message</a:t>
            </a: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“In this class, AI may be used for…</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brainstorming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feedback on clarity</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vocabulary support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practice or review</a:t>
            </a:r>
          </a:p>
          <a:p>
            <a:pPr marL="36036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may not be used for:</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doing the assignment for you</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replacing your own thinking</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submitting work you cannot explain</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hiding where your ideas came from”</a:t>
            </a:r>
          </a:p>
          <a:p>
            <a:pPr marL="719138" lvl="0" indent="-342900">
              <a:buClr>
                <a:schemeClr val="bg1"/>
              </a:buClr>
              <a:buFont typeface="Arial" panose="020B0604020202020204" pitchFamily="34" charset="0"/>
              <a:buChar char="•"/>
            </a:pPr>
            <a:endParaRPr lang="en-CA" sz="1000"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Students are still responsible for their final work.</a:t>
            </a:r>
          </a:p>
          <a:p>
            <a:pPr marL="360363" lvl="3" indent="-360363">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This kind of message is simple, direct, and easy to adapt by grade level or subject.</a:t>
            </a:r>
          </a:p>
        </p:txBody>
      </p:sp>
      <p:cxnSp>
        <p:nvCxnSpPr>
          <p:cNvPr id="143" name="Google Shape;143;p5">
            <a:extLst>
              <a:ext uri="{FF2B5EF4-FFF2-40B4-BE49-F238E27FC236}">
                <a16:creationId xmlns:a16="http://schemas.microsoft.com/office/drawing/2014/main" id="{0B82D725-2213-D722-EA89-DC64AA430BB4}"/>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48AC4204-DD09-1721-E7EE-43A8D62C5B6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2468748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2" end="12"/>
                                            </p:txEl>
                                          </p:spTgt>
                                        </p:tgtEl>
                                        <p:attrNameLst>
                                          <p:attrName>style.visibility</p:attrName>
                                        </p:attrNameLst>
                                      </p:cBhvr>
                                      <p:to>
                                        <p:strVal val="visible"/>
                                      </p:to>
                                    </p:set>
                                    <p:animEffect transition="in" filter="wipe(left)">
                                      <p:cBhvr>
                                        <p:cTn id="62" dur="500"/>
                                        <p:tgtEl>
                                          <p:spTgt spid="142">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3" end="13"/>
                                            </p:txEl>
                                          </p:spTgt>
                                        </p:tgtEl>
                                        <p:attrNameLst>
                                          <p:attrName>style.visibility</p:attrName>
                                        </p:attrNameLst>
                                      </p:cBhvr>
                                      <p:to>
                                        <p:strVal val="visible"/>
                                      </p:to>
                                    </p:set>
                                    <p:animEffect transition="in" filter="wipe(left)">
                                      <p:cBhvr>
                                        <p:cTn id="67" dur="500"/>
                                        <p:tgtEl>
                                          <p:spTgt spid="14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1703354A-D50F-2AE2-56D3-2EA9CD3586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92818B8-6661-2507-1233-1AF1B901457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76171" y="-1096187"/>
            <a:ext cx="4296459" cy="6239687"/>
          </a:xfrm>
          <a:prstGeom prst="rect">
            <a:avLst/>
          </a:prstGeom>
        </p:spPr>
      </p:pic>
      <p:sp>
        <p:nvSpPr>
          <p:cNvPr id="139" name="Google Shape;139;p5">
            <a:extLst>
              <a:ext uri="{FF2B5EF4-FFF2-40B4-BE49-F238E27FC236}">
                <a16:creationId xmlns:a16="http://schemas.microsoft.com/office/drawing/2014/main" id="{2936F542-E930-DA8C-E54B-A2950071A742}"/>
              </a:ext>
            </a:extLst>
          </p:cNvPr>
          <p:cNvSpPr/>
          <p:nvPr/>
        </p:nvSpPr>
        <p:spPr>
          <a:xfrm>
            <a:off x="-40735" y="0"/>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4C7955DF-9A75-A84A-D499-CCA9E929FC71}"/>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TALKING TO STUDENTS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507EA0B8-5597-606A-F3D6-8C60E8AEE16B}"/>
              </a:ext>
            </a:extLst>
          </p:cNvPr>
          <p:cNvSpPr txBox="1"/>
          <p:nvPr/>
        </p:nvSpPr>
        <p:spPr>
          <a:xfrm>
            <a:off x="234712" y="1336881"/>
            <a:ext cx="8581669" cy="2462172"/>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 key message for </a:t>
            </a:r>
            <a:r>
              <a:rPr lang="en-US" i="1" dirty="0">
                <a:solidFill>
                  <a:schemeClr val="bg1"/>
                </a:solidFill>
                <a:latin typeface="Source Sans Pro" panose="020B0503030403020204" pitchFamily="34" charset="0"/>
                <a:ea typeface="Source Sans Pro" panose="020B0503030403020204" pitchFamily="34" charset="0"/>
              </a:rPr>
              <a:t>students</a:t>
            </a:r>
            <a:endParaRPr lang="en-US"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Students should understand:</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AI can support learning, but not replace it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integrity still matters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accuracy still matters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honesty still matters</a:t>
            </a:r>
          </a:p>
          <a:p>
            <a:pPr marL="719138"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using AI does not remove responsibility</a:t>
            </a:r>
            <a:endParaRPr lang="en-CA"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“If you use it, you still own it!”</a:t>
            </a:r>
            <a:endParaRPr lang="en-CA" sz="1000"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If a student uses AI in any form, they are still responsible for the truth, quality, and integrity of what they submit.</a:t>
            </a:r>
          </a:p>
        </p:txBody>
      </p:sp>
      <p:cxnSp>
        <p:nvCxnSpPr>
          <p:cNvPr id="143" name="Google Shape;143;p5">
            <a:extLst>
              <a:ext uri="{FF2B5EF4-FFF2-40B4-BE49-F238E27FC236}">
                <a16:creationId xmlns:a16="http://schemas.microsoft.com/office/drawing/2014/main" id="{04883AC7-5097-4421-4D58-CF3117E197F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F5F4720A-5AC3-DE89-284C-46A130034763}"/>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3531148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51CBE877-D41D-E1E5-A179-37B7604D052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99AED61-446F-3B00-500C-F1FE994AE4F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76171" y="-1096187"/>
            <a:ext cx="4296459" cy="6239687"/>
          </a:xfrm>
          <a:prstGeom prst="rect">
            <a:avLst/>
          </a:prstGeom>
        </p:spPr>
      </p:pic>
      <p:sp>
        <p:nvSpPr>
          <p:cNvPr id="139" name="Google Shape;139;p5">
            <a:extLst>
              <a:ext uri="{FF2B5EF4-FFF2-40B4-BE49-F238E27FC236}">
                <a16:creationId xmlns:a16="http://schemas.microsoft.com/office/drawing/2014/main" id="{36A69961-50DE-E685-F552-33EBEBA6EE91}"/>
              </a:ext>
            </a:extLst>
          </p:cNvPr>
          <p:cNvSpPr/>
          <p:nvPr/>
        </p:nvSpPr>
        <p:spPr>
          <a:xfrm>
            <a:off x="-40735" y="0"/>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4DFD498F-B417-5C67-C9CA-9A2F52576AC6}"/>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TALKING TO STUDENTS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3DEB4862-4545-ECCC-4FC3-C88692393F6B}"/>
              </a:ext>
            </a:extLst>
          </p:cNvPr>
          <p:cNvSpPr txBox="1"/>
          <p:nvPr/>
        </p:nvSpPr>
        <p:spPr>
          <a:xfrm>
            <a:off x="234712" y="1336881"/>
            <a:ext cx="8581669" cy="2462172"/>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Parents</a:t>
            </a:r>
            <a:r>
              <a:rPr lang="en-US" dirty="0">
                <a:solidFill>
                  <a:schemeClr val="bg1"/>
                </a:solidFill>
                <a:latin typeface="Source Sans Pro" panose="020B0503030403020204" pitchFamily="34" charset="0"/>
                <a:ea typeface="Source Sans Pro" panose="020B0503030403020204" pitchFamily="34" charset="0"/>
              </a:rPr>
              <a:t> need clarity, too</a:t>
            </a:r>
            <a:endParaRPr lang="en-US" i="1" dirty="0">
              <a:solidFill>
                <a:schemeClr val="bg1"/>
              </a:solidFill>
              <a:latin typeface="Source Sans Pro" panose="020B0503030403020204" pitchFamily="34" charset="0"/>
              <a:ea typeface="Source Sans Pro" panose="020B0503030403020204" pitchFamily="34" charset="0"/>
            </a:endParaRP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Parents often want to know:</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What is AI?</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How are students using it?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Is it allowed?</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Is it helping or harming learning?</a:t>
            </a:r>
          </a:p>
          <a:p>
            <a:pPr marL="719138"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How is the school responding?</a:t>
            </a:r>
          </a:p>
          <a:p>
            <a:pPr marL="285750" indent="-28575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Most families do not need hype or fear. They need clear, practical information.</a:t>
            </a:r>
          </a:p>
          <a:p>
            <a:pPr marL="360363" lvl="3" indent="-360363">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Parents often hear mixed messages in the media, online, or from other families. Teachers can be a calming voice by staying practical and clear.</a:t>
            </a:r>
          </a:p>
        </p:txBody>
      </p:sp>
      <p:cxnSp>
        <p:nvCxnSpPr>
          <p:cNvPr id="143" name="Google Shape;143;p5">
            <a:extLst>
              <a:ext uri="{FF2B5EF4-FFF2-40B4-BE49-F238E27FC236}">
                <a16:creationId xmlns:a16="http://schemas.microsoft.com/office/drawing/2014/main" id="{42DBEB0D-87A6-C315-3523-4A043AD63CE4}"/>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69E362B-DD41-AB82-3DA5-0163C4A740DD}"/>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4128162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7E5CFDD5-2A5F-D6D3-E57B-30FB9035C36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FDD2D0E-523E-6F40-FB14-E5DF29687D0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76171" y="-1096187"/>
            <a:ext cx="4296459" cy="6239687"/>
          </a:xfrm>
          <a:prstGeom prst="rect">
            <a:avLst/>
          </a:prstGeom>
        </p:spPr>
      </p:pic>
      <p:sp>
        <p:nvSpPr>
          <p:cNvPr id="139" name="Google Shape;139;p5">
            <a:extLst>
              <a:ext uri="{FF2B5EF4-FFF2-40B4-BE49-F238E27FC236}">
                <a16:creationId xmlns:a16="http://schemas.microsoft.com/office/drawing/2014/main" id="{3A0D6DE2-6CF7-5AA2-A7D4-1CB7127FD8CA}"/>
              </a:ext>
            </a:extLst>
          </p:cNvPr>
          <p:cNvSpPr/>
          <p:nvPr/>
        </p:nvSpPr>
        <p:spPr>
          <a:xfrm>
            <a:off x="-40735" y="0"/>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C45745C-0FC7-0C73-8109-4AABEB72572C}"/>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TALKING TO STUDENTS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F221F2AF-0625-CC73-CDBF-FFBF585F08F1}"/>
              </a:ext>
            </a:extLst>
          </p:cNvPr>
          <p:cNvSpPr txBox="1"/>
          <p:nvPr/>
        </p:nvSpPr>
        <p:spPr>
          <a:xfrm>
            <a:off x="234712" y="1336881"/>
            <a:ext cx="8581669" cy="2031285"/>
          </a:xfrm>
          <a:prstGeom prst="rect">
            <a:avLst/>
          </a:prstGeom>
          <a:noFill/>
          <a:ln>
            <a:noFill/>
          </a:ln>
        </p:spPr>
        <p:txBody>
          <a:bodyPr spcFirstLastPara="1" wrap="square" lIns="91425" tIns="45700" rIns="91425" bIns="45700" anchor="t" anchorCtr="0">
            <a:spAutoFit/>
          </a:bodyPr>
          <a:lstStyle/>
          <a:p>
            <a:pPr marL="360363" indent="-360363">
              <a:buClr>
                <a:schemeClr val="bg1"/>
              </a:buClr>
              <a:buFont typeface="Arial" panose="020B0604020202020204" pitchFamily="34" charset="0"/>
              <a:buChar char="•"/>
            </a:pPr>
            <a:r>
              <a:rPr lang="en-CA" b="1" dirty="0">
                <a:solidFill>
                  <a:schemeClr val="bg1"/>
                </a:solidFill>
                <a:latin typeface="Source Sans Pro" panose="020B0503030403020204" pitchFamily="34" charset="0"/>
                <a:ea typeface="Source Sans Pro" panose="020B0503030403020204" pitchFamily="34" charset="0"/>
              </a:rPr>
              <a:t>A simple parent-facing explanation:</a:t>
            </a:r>
            <a:endParaRPr lang="en-CA" dirty="0">
              <a:solidFill>
                <a:schemeClr val="bg1"/>
              </a:solidFill>
              <a:latin typeface="Source Sans Pro" panose="020B0503030403020204" pitchFamily="34" charset="0"/>
              <a:ea typeface="Source Sans Pro" panose="020B0503030403020204" pitchFamily="34" charset="0"/>
            </a:endParaRPr>
          </a:p>
          <a:p>
            <a:pPr marL="360363" lvl="0">
              <a:buClr>
                <a:schemeClr val="bg1"/>
              </a:buClr>
            </a:pPr>
            <a:r>
              <a:rPr lang="en-US" i="1" dirty="0">
                <a:solidFill>
                  <a:schemeClr val="bg1"/>
                </a:solidFill>
                <a:latin typeface="Source Sans Pro" panose="020B0503030403020204" pitchFamily="34" charset="0"/>
                <a:ea typeface="Source Sans Pro" panose="020B0503030403020204" pitchFamily="34" charset="0"/>
              </a:rPr>
              <a:t>AI tools are becoming more common in education and in students’ lives. In our classroom, we are focusing on responsible use. That means students may use AI for limited support in some situations, but not as a replacement for their own thinking, learning, or honesty. Students are always responsible for the work they submit.</a:t>
            </a:r>
          </a:p>
          <a:p>
            <a:pPr lvl="0">
              <a:buClr>
                <a:schemeClr val="bg1"/>
              </a:buClr>
            </a:pPr>
            <a:endParaRPr lang="en-US" dirty="0">
              <a:solidFill>
                <a:schemeClr val="bg1"/>
              </a:solidFill>
              <a:latin typeface="Source Sans Pro" panose="020B0503030403020204" pitchFamily="34" charset="0"/>
              <a:ea typeface="Source Sans Pro" panose="020B0503030403020204" pitchFamily="34" charset="0"/>
            </a:endParaRPr>
          </a:p>
          <a:p>
            <a:pPr marL="285750" indent="-28575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Responsible use is a better frame than total panic or total freedom.</a:t>
            </a:r>
          </a:p>
          <a:p>
            <a:pPr marL="360363" lvl="3" indent="-360363">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285750" indent="-28575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This gives parents a balanced message: neither “we’re banning everything” nor “anything goes.”</a:t>
            </a:r>
          </a:p>
        </p:txBody>
      </p:sp>
      <p:cxnSp>
        <p:nvCxnSpPr>
          <p:cNvPr id="143" name="Google Shape;143;p5">
            <a:extLst>
              <a:ext uri="{FF2B5EF4-FFF2-40B4-BE49-F238E27FC236}">
                <a16:creationId xmlns:a16="http://schemas.microsoft.com/office/drawing/2014/main" id="{089614B1-75CF-E55C-4F83-E897FCEF32A6}"/>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47B1004D-FBD1-0039-12DA-8ACADCA249B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3224571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3" end="3"/>
                                            </p:txEl>
                                          </p:spTgt>
                                        </p:tgtEl>
                                        <p:attrNameLst>
                                          <p:attrName>style.visibility</p:attrName>
                                        </p:attrNameLst>
                                      </p:cBhvr>
                                      <p:to>
                                        <p:strVal val="visible"/>
                                      </p:to>
                                    </p:set>
                                    <p:animEffect transition="in" filter="wipe(left)">
                                      <p:cBhvr>
                                        <p:cTn id="17" dur="500"/>
                                        <p:tgtEl>
                                          <p:spTgt spid="14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5" end="5"/>
                                            </p:txEl>
                                          </p:spTgt>
                                        </p:tgtEl>
                                        <p:attrNameLst>
                                          <p:attrName>style.visibility</p:attrName>
                                        </p:attrNameLst>
                                      </p:cBhvr>
                                      <p:to>
                                        <p:strVal val="visible"/>
                                      </p:to>
                                    </p:set>
                                    <p:animEffect transition="in" filter="wipe(left)">
                                      <p:cBhvr>
                                        <p:cTn id="22" dur="500"/>
                                        <p:tgtEl>
                                          <p:spTgt spid="1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31E9F89D-0124-5D62-CEE2-DB685DA411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59D545D-5F62-DB7A-5832-7E02E6A235F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76171" y="-1096187"/>
            <a:ext cx="4296459" cy="6239687"/>
          </a:xfrm>
          <a:prstGeom prst="rect">
            <a:avLst/>
          </a:prstGeom>
        </p:spPr>
      </p:pic>
      <p:sp>
        <p:nvSpPr>
          <p:cNvPr id="139" name="Google Shape;139;p5">
            <a:extLst>
              <a:ext uri="{FF2B5EF4-FFF2-40B4-BE49-F238E27FC236}">
                <a16:creationId xmlns:a16="http://schemas.microsoft.com/office/drawing/2014/main" id="{E5D9EC1A-C42B-0E71-2DEF-2E25CD1ACCB5}"/>
              </a:ext>
            </a:extLst>
          </p:cNvPr>
          <p:cNvSpPr/>
          <p:nvPr/>
        </p:nvSpPr>
        <p:spPr>
          <a:xfrm>
            <a:off x="-40735" y="0"/>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12290720-A6D6-4D88-B7F6-CAFA8B4709F7}"/>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TALKING TO STUDENTS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E3AFF3F2-B398-E58A-9CFB-570D58618EEF}"/>
              </a:ext>
            </a:extLst>
          </p:cNvPr>
          <p:cNvSpPr txBox="1"/>
          <p:nvPr/>
        </p:nvSpPr>
        <p:spPr>
          <a:xfrm>
            <a:off x="234712" y="1336881"/>
            <a:ext cx="8581669" cy="3046948"/>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Questions teachers might hear…</a:t>
            </a: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From </a:t>
            </a:r>
            <a:r>
              <a:rPr lang="en-CA" i="1" dirty="0">
                <a:solidFill>
                  <a:schemeClr val="bg1"/>
                </a:solidFill>
                <a:latin typeface="Source Sans Pro" panose="020B0503030403020204" pitchFamily="34" charset="0"/>
                <a:ea typeface="Source Sans Pro" panose="020B0503030403020204" pitchFamily="34" charset="0"/>
              </a:rPr>
              <a:t>students</a:t>
            </a:r>
            <a:r>
              <a:rPr lang="en-CA" dirty="0">
                <a:solidFill>
                  <a:schemeClr val="bg1"/>
                </a:solidFill>
                <a:latin typeface="Source Sans Pro" panose="020B0503030403020204" pitchFamily="34" charset="0"/>
                <a:ea typeface="Source Sans Pro" panose="020B0503030403020204" pitchFamily="34" charset="0"/>
              </a:rPr>
              <a: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“Is this cheating?”</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“Can I use AI to help me start?”</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if I only used it for ideas?”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“How will you know?”</a:t>
            </a:r>
          </a:p>
          <a:p>
            <a:pPr marL="36036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From </a:t>
            </a:r>
            <a:r>
              <a:rPr lang="en-US" i="1" dirty="0">
                <a:solidFill>
                  <a:schemeClr val="bg1"/>
                </a:solidFill>
                <a:latin typeface="Source Sans Pro" panose="020B0503030403020204" pitchFamily="34" charset="0"/>
                <a:ea typeface="Source Sans Pro" panose="020B0503030403020204" pitchFamily="34" charset="0"/>
              </a:rPr>
              <a:t>parents</a:t>
            </a:r>
            <a:r>
              <a:rPr lang="en-US" dirty="0">
                <a:solidFill>
                  <a:schemeClr val="bg1"/>
                </a:solidFill>
                <a:latin typeface="Source Sans Pro" panose="020B0503030403020204" pitchFamily="34" charset="0"/>
                <a:ea typeface="Source Sans Pro" panose="020B0503030403020204" pitchFamily="34" charset="0"/>
              </a:rPr>
              <a:t>:</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“Should my child be using AI at all?”</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“How do I know if they’re relying on it too much?”</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“Is the school teaching responsible use?”</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“What counts as acceptable?”</a:t>
            </a: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This helps normalize the kinds of questions teachers are already likely to hear — and shows that confusion is understandable.</a:t>
            </a:r>
          </a:p>
        </p:txBody>
      </p:sp>
      <p:cxnSp>
        <p:nvCxnSpPr>
          <p:cNvPr id="143" name="Google Shape;143;p5">
            <a:extLst>
              <a:ext uri="{FF2B5EF4-FFF2-40B4-BE49-F238E27FC236}">
                <a16:creationId xmlns:a16="http://schemas.microsoft.com/office/drawing/2014/main" id="{BFEE5AB5-C173-8A7B-537C-464012647258}"/>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40B517EA-904F-5888-1C07-92F1ED25D4EC}"/>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2696172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2" end="12"/>
                                            </p:txEl>
                                          </p:spTgt>
                                        </p:tgtEl>
                                        <p:attrNameLst>
                                          <p:attrName>style.visibility</p:attrName>
                                        </p:attrNameLst>
                                      </p:cBhvr>
                                      <p:to>
                                        <p:strVal val="visible"/>
                                      </p:to>
                                    </p:set>
                                    <p:animEffect transition="in" filter="wipe(left)">
                                      <p:cBhvr>
                                        <p:cTn id="62" dur="500"/>
                                        <p:tgtEl>
                                          <p:spTgt spid="14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3429F364-AFBC-3A64-10F4-41D6398E2D7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19AF0CB-EC77-C9AB-3703-1D0968DE0EE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76171" y="-1096187"/>
            <a:ext cx="4296459" cy="6239687"/>
          </a:xfrm>
          <a:prstGeom prst="rect">
            <a:avLst/>
          </a:prstGeom>
        </p:spPr>
      </p:pic>
      <p:sp>
        <p:nvSpPr>
          <p:cNvPr id="139" name="Google Shape;139;p5">
            <a:extLst>
              <a:ext uri="{FF2B5EF4-FFF2-40B4-BE49-F238E27FC236}">
                <a16:creationId xmlns:a16="http://schemas.microsoft.com/office/drawing/2014/main" id="{63873F76-E190-7F0C-C824-F5D42761555E}"/>
              </a:ext>
            </a:extLst>
          </p:cNvPr>
          <p:cNvSpPr/>
          <p:nvPr/>
        </p:nvSpPr>
        <p:spPr>
          <a:xfrm>
            <a:off x="-40735" y="0"/>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0F3D0EC8-F095-2741-7854-B5DB1693220A}"/>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TALKING TO STUDENTS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C14659B4-481E-C3C2-38C9-17578F6776AF}"/>
              </a:ext>
            </a:extLst>
          </p:cNvPr>
          <p:cNvSpPr txBox="1"/>
          <p:nvPr/>
        </p:nvSpPr>
        <p:spPr>
          <a:xfrm>
            <a:off x="234713" y="1336881"/>
            <a:ext cx="8294522" cy="3570168"/>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 simple response framework:</a:t>
            </a: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When responding, come back to 4 ideas…</a:t>
            </a: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76238" lvl="0">
              <a:buClr>
                <a:schemeClr val="bg1"/>
              </a:buClr>
            </a:pPr>
            <a:endParaRPr lang="en-CA" sz="1000"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endParaRPr lang="en-US" i="1"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endParaRPr lang="en-US" sz="1000" i="1"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endParaRPr lang="en-US" sz="1000" dirty="0"/>
          </a:p>
          <a:p>
            <a:pPr marL="360363" lvl="3" indent="-360363">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This framework gives teachers a way to talk about AI use without reducing everything to yes or no.</a:t>
            </a:r>
          </a:p>
        </p:txBody>
      </p:sp>
      <p:cxnSp>
        <p:nvCxnSpPr>
          <p:cNvPr id="143" name="Google Shape;143;p5">
            <a:extLst>
              <a:ext uri="{FF2B5EF4-FFF2-40B4-BE49-F238E27FC236}">
                <a16:creationId xmlns:a16="http://schemas.microsoft.com/office/drawing/2014/main" id="{2968A7A1-78B3-F1F7-210F-7A7DF7F60A97}"/>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EB359125-41F2-B66A-F843-88F89F6421A4}"/>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TextBox 2">
            <a:extLst>
              <a:ext uri="{FF2B5EF4-FFF2-40B4-BE49-F238E27FC236}">
                <a16:creationId xmlns:a16="http://schemas.microsoft.com/office/drawing/2014/main" id="{DDCE282A-A2B6-99F0-E5F4-4CB85DA343E6}"/>
              </a:ext>
            </a:extLst>
          </p:cNvPr>
          <p:cNvSpPr txBox="1"/>
          <p:nvPr/>
        </p:nvSpPr>
        <p:spPr>
          <a:xfrm>
            <a:off x="1007113" y="1868770"/>
            <a:ext cx="2700000" cy="1350000"/>
          </a:xfrm>
          <a:prstGeom prst="rect">
            <a:avLst/>
          </a:prstGeom>
          <a:noFill/>
          <a:ln w="38100">
            <a:solidFill>
              <a:schemeClr val="tx1"/>
            </a:solidFill>
          </a:ln>
        </p:spPr>
        <p:txBody>
          <a:bodyPr wrap="square" rtlCol="0">
            <a:spAutoFit/>
          </a:bodyPr>
          <a:lstStyle/>
          <a:p>
            <a:r>
              <a:rPr lang="en-CA" b="1" dirty="0">
                <a:solidFill>
                  <a:schemeClr val="bg1"/>
                </a:solidFill>
                <a:latin typeface="Source Sans Pro" panose="020B0503030403020204" pitchFamily="34" charset="0"/>
                <a:ea typeface="Source Sans Pro" panose="020B0503030403020204" pitchFamily="34" charset="0"/>
              </a:rPr>
              <a:t>Purpose</a:t>
            </a:r>
          </a:p>
          <a:p>
            <a:r>
              <a:rPr lang="en-US" sz="1100" dirty="0">
                <a:solidFill>
                  <a:schemeClr val="bg1"/>
                </a:solidFill>
                <a:latin typeface="Source Sans Pro" panose="020B0503030403020204" pitchFamily="34" charset="0"/>
                <a:ea typeface="Source Sans Pro" panose="020B0503030403020204" pitchFamily="34" charset="0"/>
              </a:rPr>
              <a:t>What was AI used for?</a:t>
            </a:r>
          </a:p>
          <a:p>
            <a:r>
              <a:rPr lang="en-US" sz="1100" i="1" dirty="0">
                <a:solidFill>
                  <a:schemeClr val="bg1"/>
                </a:solidFill>
                <a:latin typeface="Source Sans Pro" panose="020B0503030403020204" pitchFamily="34" charset="0"/>
                <a:ea typeface="Source Sans Pro" panose="020B0503030403020204" pitchFamily="34" charset="0"/>
              </a:rPr>
              <a:t>Example:</a:t>
            </a:r>
          </a:p>
          <a:p>
            <a:pPr marL="171450" indent="-171450">
              <a:buClr>
                <a:schemeClr val="bg1"/>
              </a:buClr>
              <a:buFont typeface="Arial" panose="020B0604020202020204" pitchFamily="34" charset="0"/>
              <a:buChar char="•"/>
            </a:pPr>
            <a:r>
              <a:rPr lang="en-US" sz="1100" dirty="0">
                <a:solidFill>
                  <a:schemeClr val="bg1"/>
                </a:solidFill>
                <a:latin typeface="Source Sans Pro" panose="020B0503030403020204" pitchFamily="34" charset="0"/>
                <a:ea typeface="Source Sans Pro" panose="020B0503030403020204" pitchFamily="34" charset="0"/>
              </a:rPr>
              <a:t>brainstorming ideas vs writing the whole response</a:t>
            </a:r>
            <a:endParaRPr lang="en-CA" sz="1100" i="1" dirty="0">
              <a:solidFill>
                <a:schemeClr val="bg1"/>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719B21E0-F260-F275-0046-39BAB8DB518A}"/>
              </a:ext>
            </a:extLst>
          </p:cNvPr>
          <p:cNvSpPr txBox="1"/>
          <p:nvPr/>
        </p:nvSpPr>
        <p:spPr>
          <a:xfrm>
            <a:off x="3707113" y="1874444"/>
            <a:ext cx="2700000" cy="1350000"/>
          </a:xfrm>
          <a:prstGeom prst="rect">
            <a:avLst/>
          </a:prstGeom>
          <a:noFill/>
          <a:ln w="38100">
            <a:solidFill>
              <a:schemeClr val="tx1"/>
            </a:solidFill>
          </a:ln>
        </p:spPr>
        <p:txBody>
          <a:bodyPr wrap="square" rtlCol="0">
            <a:spAutoFit/>
          </a:bodyPr>
          <a:lstStyle/>
          <a:p>
            <a:r>
              <a:rPr lang="en-CA" b="1" dirty="0">
                <a:solidFill>
                  <a:schemeClr val="bg1"/>
                </a:solidFill>
                <a:latin typeface="Source Sans Pro" panose="020B0503030403020204" pitchFamily="34" charset="0"/>
                <a:ea typeface="Source Sans Pro" panose="020B0503030403020204" pitchFamily="34" charset="0"/>
              </a:rPr>
              <a:t>Transparency</a:t>
            </a:r>
            <a:r>
              <a:rPr lang="en-CA" dirty="0">
                <a:solidFill>
                  <a:schemeClr val="bg1"/>
                </a:solidFill>
                <a:latin typeface="Source Sans Pro" panose="020B0503030403020204" pitchFamily="34" charset="0"/>
                <a:ea typeface="Source Sans Pro" panose="020B0503030403020204" pitchFamily="34" charset="0"/>
              </a:rPr>
              <a:t> </a:t>
            </a:r>
          </a:p>
          <a:p>
            <a:r>
              <a:rPr lang="en-US" sz="1100" dirty="0">
                <a:solidFill>
                  <a:schemeClr val="bg1"/>
                </a:solidFill>
                <a:latin typeface="Source Sans Pro" panose="020B0503030403020204" pitchFamily="34" charset="0"/>
                <a:ea typeface="Source Sans Pro" panose="020B0503030403020204" pitchFamily="34" charset="0"/>
              </a:rPr>
              <a:t>Was the use honest and disclosed?</a:t>
            </a:r>
          </a:p>
          <a:p>
            <a:r>
              <a:rPr lang="en-US" sz="1100" i="1" dirty="0">
                <a:solidFill>
                  <a:schemeClr val="bg1"/>
                </a:solidFill>
                <a:latin typeface="Source Sans Pro" panose="020B0503030403020204" pitchFamily="34" charset="0"/>
                <a:ea typeface="Source Sans Pro" panose="020B0503030403020204" pitchFamily="34" charset="0"/>
              </a:rPr>
              <a:t>Example:</a:t>
            </a:r>
          </a:p>
          <a:p>
            <a:pPr marL="171450" indent="-171450">
              <a:buClr>
                <a:schemeClr val="bg1"/>
              </a:buClr>
              <a:buFont typeface="Arial" panose="020B0604020202020204" pitchFamily="34" charset="0"/>
              <a:buChar char="•"/>
            </a:pPr>
            <a:r>
              <a:rPr lang="en-US" sz="1100" dirty="0">
                <a:solidFill>
                  <a:schemeClr val="bg1"/>
                </a:solidFill>
                <a:latin typeface="Source Sans Pro" panose="020B0503030403020204" pitchFamily="34" charset="0"/>
                <a:ea typeface="Source Sans Pro" panose="020B0503030403020204" pitchFamily="34" charset="0"/>
              </a:rPr>
              <a:t>“I used AI to help me organize my outline”</a:t>
            </a:r>
            <a:endParaRPr lang="en-CA" sz="1100" i="1" dirty="0">
              <a:solidFill>
                <a:schemeClr val="bg1"/>
              </a:solidFill>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E4B0DE05-C00F-36A7-B20B-1E06447EC0C6}"/>
              </a:ext>
            </a:extLst>
          </p:cNvPr>
          <p:cNvSpPr txBox="1"/>
          <p:nvPr/>
        </p:nvSpPr>
        <p:spPr>
          <a:xfrm>
            <a:off x="1014092" y="3230119"/>
            <a:ext cx="2700000" cy="1350000"/>
          </a:xfrm>
          <a:prstGeom prst="rect">
            <a:avLst/>
          </a:prstGeom>
          <a:noFill/>
          <a:ln w="38100">
            <a:solidFill>
              <a:schemeClr val="tx1"/>
            </a:solidFill>
          </a:ln>
        </p:spPr>
        <p:txBody>
          <a:bodyPr wrap="square" rtlCol="0">
            <a:spAutoFit/>
          </a:bodyPr>
          <a:lstStyle/>
          <a:p>
            <a:r>
              <a:rPr lang="en-CA" b="1" dirty="0">
                <a:solidFill>
                  <a:schemeClr val="bg1"/>
                </a:solidFill>
                <a:latin typeface="Source Sans Pro" panose="020B0503030403020204" pitchFamily="34" charset="0"/>
                <a:ea typeface="Source Sans Pro" panose="020B0503030403020204" pitchFamily="34" charset="0"/>
              </a:rPr>
              <a:t>Responsibility</a:t>
            </a:r>
            <a:r>
              <a:rPr lang="en-CA" dirty="0">
                <a:solidFill>
                  <a:schemeClr val="bg1"/>
                </a:solidFill>
                <a:latin typeface="Source Sans Pro" panose="020B0503030403020204" pitchFamily="34" charset="0"/>
                <a:ea typeface="Source Sans Pro" panose="020B0503030403020204" pitchFamily="34" charset="0"/>
              </a:rPr>
              <a:t> </a:t>
            </a:r>
            <a:endParaRPr lang="en-CA" b="1" dirty="0">
              <a:solidFill>
                <a:schemeClr val="bg1"/>
              </a:solidFill>
              <a:latin typeface="Source Sans Pro" panose="020B0503030403020204" pitchFamily="34" charset="0"/>
              <a:ea typeface="Source Sans Pro" panose="020B0503030403020204" pitchFamily="34" charset="0"/>
            </a:endParaRPr>
          </a:p>
          <a:p>
            <a:r>
              <a:rPr lang="en-US" sz="1100" dirty="0">
                <a:solidFill>
                  <a:schemeClr val="bg1"/>
                </a:solidFill>
                <a:latin typeface="Source Sans Pro" panose="020B0503030403020204" pitchFamily="34" charset="0"/>
                <a:ea typeface="Source Sans Pro" panose="020B0503030403020204" pitchFamily="34" charset="0"/>
              </a:rPr>
              <a:t>Can the student still explain and stand behind the work?</a:t>
            </a:r>
          </a:p>
          <a:p>
            <a:r>
              <a:rPr lang="en-US" sz="1100" i="1" dirty="0">
                <a:solidFill>
                  <a:schemeClr val="bg1"/>
                </a:solidFill>
                <a:latin typeface="Source Sans Pro" panose="020B0503030403020204" pitchFamily="34" charset="0"/>
                <a:ea typeface="Source Sans Pro" panose="020B0503030403020204" pitchFamily="34" charset="0"/>
              </a:rPr>
              <a:t>Example:</a:t>
            </a:r>
          </a:p>
          <a:p>
            <a:pPr marL="171450" indent="-171450">
              <a:buClr>
                <a:schemeClr val="bg1"/>
              </a:buClr>
              <a:buFont typeface="Arial" panose="020B0604020202020204" pitchFamily="34" charset="0"/>
              <a:buChar char="•"/>
            </a:pPr>
            <a:r>
              <a:rPr lang="en-US" sz="1100" dirty="0">
                <a:solidFill>
                  <a:schemeClr val="bg1"/>
                </a:solidFill>
                <a:latin typeface="Source Sans Pro" panose="020B0503030403020204" pitchFamily="34" charset="0"/>
                <a:ea typeface="Source Sans Pro" panose="020B0503030403020204" pitchFamily="34" charset="0"/>
              </a:rPr>
              <a:t>explaining their argument in their own words</a:t>
            </a:r>
            <a:endParaRPr lang="en-CA" sz="1100" i="1" dirty="0">
              <a:solidFill>
                <a:schemeClr val="bg1"/>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9BB4452F-5844-2C91-9F68-90DEAA55FB57}"/>
              </a:ext>
            </a:extLst>
          </p:cNvPr>
          <p:cNvSpPr txBox="1"/>
          <p:nvPr/>
        </p:nvSpPr>
        <p:spPr>
          <a:xfrm>
            <a:off x="3714093" y="3230117"/>
            <a:ext cx="2700000" cy="1350000"/>
          </a:xfrm>
          <a:prstGeom prst="rect">
            <a:avLst/>
          </a:prstGeom>
          <a:noFill/>
          <a:ln w="38100">
            <a:solidFill>
              <a:schemeClr val="tx1"/>
            </a:solidFill>
          </a:ln>
        </p:spPr>
        <p:txBody>
          <a:bodyPr wrap="square" rtlCol="0">
            <a:spAutoFit/>
          </a:bodyPr>
          <a:lstStyle/>
          <a:p>
            <a:r>
              <a:rPr lang="en-CA" b="1" dirty="0">
                <a:solidFill>
                  <a:schemeClr val="bg1"/>
                </a:solidFill>
                <a:latin typeface="Source Sans Pro" panose="020B0503030403020204" pitchFamily="34" charset="0"/>
                <a:ea typeface="Source Sans Pro" panose="020B0503030403020204" pitchFamily="34" charset="0"/>
              </a:rPr>
              <a:t>Learning</a:t>
            </a:r>
            <a:r>
              <a:rPr lang="en-CA" dirty="0">
                <a:solidFill>
                  <a:schemeClr val="bg1"/>
                </a:solidFill>
                <a:latin typeface="Source Sans Pro" panose="020B0503030403020204" pitchFamily="34" charset="0"/>
                <a:ea typeface="Source Sans Pro" panose="020B0503030403020204" pitchFamily="34" charset="0"/>
              </a:rPr>
              <a:t> </a:t>
            </a:r>
            <a:endParaRPr lang="en-CA" b="1" dirty="0">
              <a:solidFill>
                <a:schemeClr val="bg1"/>
              </a:solidFill>
              <a:latin typeface="Source Sans Pro" panose="020B0503030403020204" pitchFamily="34" charset="0"/>
              <a:ea typeface="Source Sans Pro" panose="020B0503030403020204" pitchFamily="34" charset="0"/>
            </a:endParaRPr>
          </a:p>
          <a:p>
            <a:r>
              <a:rPr lang="en-US" sz="1100" dirty="0">
                <a:solidFill>
                  <a:schemeClr val="bg1"/>
                </a:solidFill>
                <a:latin typeface="Source Sans Pro" panose="020B0503030403020204" pitchFamily="34" charset="0"/>
                <a:ea typeface="Source Sans Pro" panose="020B0503030403020204" pitchFamily="34" charset="0"/>
              </a:rPr>
              <a:t>Did the AI support learning or replace it?</a:t>
            </a:r>
          </a:p>
          <a:p>
            <a:r>
              <a:rPr lang="en-US" sz="1100" i="1" dirty="0">
                <a:solidFill>
                  <a:schemeClr val="bg1"/>
                </a:solidFill>
                <a:latin typeface="Source Sans Pro" panose="020B0503030403020204" pitchFamily="34" charset="0"/>
                <a:ea typeface="Source Sans Pro" panose="020B0503030403020204" pitchFamily="34" charset="0"/>
              </a:rPr>
              <a:t>Example:</a:t>
            </a:r>
          </a:p>
          <a:p>
            <a:pPr marL="171450" indent="-171450">
              <a:buClr>
                <a:schemeClr val="bg1"/>
              </a:buClr>
              <a:buFont typeface="Arial" panose="020B0604020202020204" pitchFamily="34" charset="0"/>
              <a:buChar char="•"/>
            </a:pPr>
            <a:r>
              <a:rPr lang="en-US" sz="1100" dirty="0">
                <a:solidFill>
                  <a:schemeClr val="bg1"/>
                </a:solidFill>
                <a:latin typeface="Source Sans Pro" panose="020B0503030403020204" pitchFamily="34" charset="0"/>
                <a:ea typeface="Source Sans Pro" panose="020B0503030403020204" pitchFamily="34" charset="0"/>
              </a:rPr>
              <a:t>clarifying vocabulary vs answering every question for them</a:t>
            </a:r>
            <a:endParaRPr lang="en-CA" sz="1100" i="1"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0995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circle(in)">
                                      <p:cBhvr>
                                        <p:cTn id="17" dur="2000"/>
                                        <p:tgtEl>
                                          <p:spTgt spid="3">
                                            <p:bg/>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
                                            <p:bg/>
                                          </p:spTgt>
                                        </p:tgtEl>
                                        <p:attrNameLst>
                                          <p:attrName>style.visibility</p:attrName>
                                        </p:attrNameLst>
                                      </p:cBhvr>
                                      <p:to>
                                        <p:strVal val="visible"/>
                                      </p:to>
                                    </p:set>
                                    <p:animEffect transition="in" filter="circle(in)">
                                      <p:cBhvr>
                                        <p:cTn id="20" dur="2000"/>
                                        <p:tgtEl>
                                          <p:spTgt spid="4">
                                            <p:bg/>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circle(in)">
                                      <p:cBhvr>
                                        <p:cTn id="23" dur="2000"/>
                                        <p:tgtEl>
                                          <p:spTgt spid="5">
                                            <p:bg/>
                                          </p:spTgt>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bg/>
                                          </p:spTgt>
                                        </p:tgtEl>
                                        <p:attrNameLst>
                                          <p:attrName>style.visibility</p:attrName>
                                        </p:attrNameLst>
                                      </p:cBhvr>
                                      <p:to>
                                        <p:strVal val="visible"/>
                                      </p:to>
                                    </p:set>
                                    <p:animEffect transition="in" filter="circle(in)">
                                      <p:cBhvr>
                                        <p:cTn id="26" dur="2000"/>
                                        <p:tgtEl>
                                          <p:spTgt spid="7">
                                            <p:bg/>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wipe(left)">
                                      <p:cBhvr>
                                        <p:cTn id="34" dur="500"/>
                                        <p:tgtEl>
                                          <p:spTgt spid="5">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ipe(left)">
                                      <p:cBhvr>
                                        <p:cTn id="45" dur="500"/>
                                        <p:tgtEl>
                                          <p:spTgt spid="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wipe(left)">
                                      <p:cBhvr>
                                        <p:cTn id="50" dur="500"/>
                                        <p:tgtEl>
                                          <p:spTgt spid="4">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Effect transition="in" filter="wipe(left)">
                                      <p:cBhvr>
                                        <p:cTn id="55" dur="500"/>
                                        <p:tgtEl>
                                          <p:spTgt spid="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xEl>
                                              <p:pRg st="1" end="1"/>
                                            </p:txEl>
                                          </p:spTgt>
                                        </p:tgtEl>
                                        <p:attrNameLst>
                                          <p:attrName>style.visibility</p:attrName>
                                        </p:attrNameLst>
                                      </p:cBhvr>
                                      <p:to>
                                        <p:strVal val="visible"/>
                                      </p:to>
                                    </p:set>
                                    <p:animEffect transition="in" filter="wipe(left)">
                                      <p:cBhvr>
                                        <p:cTn id="60" dur="500"/>
                                        <p:tgtEl>
                                          <p:spTgt spid="7">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animEffect transition="in" filter="wipe(left)">
                                      <p:cBhvr>
                                        <p:cTn id="65" dur="500"/>
                                        <p:tgtEl>
                                          <p:spTgt spid="3">
                                            <p:txEl>
                                              <p:pRg st="2" end="2"/>
                                            </p:txEl>
                                          </p:spTgt>
                                        </p:tgtEl>
                                      </p:cBhvr>
                                    </p:animEffect>
                                  </p:childTnLst>
                                </p:cTn>
                              </p:par>
                              <p:par>
                                <p:cTn id="66" presetID="22" presetClass="entr" presetSubtype="8" fill="hold" nodeType="with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wipe(left)">
                                      <p:cBhvr>
                                        <p:cTn id="68" dur="500"/>
                                        <p:tgtEl>
                                          <p:spTgt spid="3">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
                                            <p:txEl>
                                              <p:pRg st="2" end="2"/>
                                            </p:txEl>
                                          </p:spTgt>
                                        </p:tgtEl>
                                        <p:attrNameLst>
                                          <p:attrName>style.visibility</p:attrName>
                                        </p:attrNameLst>
                                      </p:cBhvr>
                                      <p:to>
                                        <p:strVal val="visible"/>
                                      </p:to>
                                    </p:set>
                                    <p:animEffect transition="in" filter="wipe(left)">
                                      <p:cBhvr>
                                        <p:cTn id="73" dur="500"/>
                                        <p:tgtEl>
                                          <p:spTgt spid="4">
                                            <p:txEl>
                                              <p:pRg st="2" end="2"/>
                                            </p:txEl>
                                          </p:spTgt>
                                        </p:tgtEl>
                                      </p:cBhvr>
                                    </p:animEffect>
                                  </p:childTnLst>
                                </p:cTn>
                              </p:par>
                              <p:par>
                                <p:cTn id="74" presetID="22" presetClass="entr" presetSubtype="8" fill="hold" nodeType="withEffect">
                                  <p:stCondLst>
                                    <p:cond delay="0"/>
                                  </p:stCondLst>
                                  <p:childTnLst>
                                    <p:set>
                                      <p:cBhvr>
                                        <p:cTn id="75" dur="1" fill="hold">
                                          <p:stCondLst>
                                            <p:cond delay="0"/>
                                          </p:stCondLst>
                                        </p:cTn>
                                        <p:tgtEl>
                                          <p:spTgt spid="4">
                                            <p:txEl>
                                              <p:pRg st="3" end="3"/>
                                            </p:txEl>
                                          </p:spTgt>
                                        </p:tgtEl>
                                        <p:attrNameLst>
                                          <p:attrName>style.visibility</p:attrName>
                                        </p:attrNameLst>
                                      </p:cBhvr>
                                      <p:to>
                                        <p:strVal val="visible"/>
                                      </p:to>
                                    </p:set>
                                    <p:animEffect transition="in" filter="wipe(left)">
                                      <p:cBhvr>
                                        <p:cTn id="76" dur="500"/>
                                        <p:tgtEl>
                                          <p:spTgt spid="4">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5">
                                            <p:txEl>
                                              <p:pRg st="2" end="2"/>
                                            </p:txEl>
                                          </p:spTgt>
                                        </p:tgtEl>
                                        <p:attrNameLst>
                                          <p:attrName>style.visibility</p:attrName>
                                        </p:attrNameLst>
                                      </p:cBhvr>
                                      <p:to>
                                        <p:strVal val="visible"/>
                                      </p:to>
                                    </p:set>
                                    <p:animEffect transition="in" filter="wipe(left)">
                                      <p:cBhvr>
                                        <p:cTn id="81" dur="500"/>
                                        <p:tgtEl>
                                          <p:spTgt spid="5">
                                            <p:txEl>
                                              <p:pRg st="2" end="2"/>
                                            </p:txEl>
                                          </p:spTgt>
                                        </p:tgtEl>
                                      </p:cBhvr>
                                    </p:animEffect>
                                  </p:childTnLst>
                                </p:cTn>
                              </p:par>
                              <p:par>
                                <p:cTn id="82" presetID="22" presetClass="entr" presetSubtype="8" fill="hold" nodeType="withEffect">
                                  <p:stCondLst>
                                    <p:cond delay="0"/>
                                  </p:stCondLst>
                                  <p:childTnLst>
                                    <p:set>
                                      <p:cBhvr>
                                        <p:cTn id="83" dur="1" fill="hold">
                                          <p:stCondLst>
                                            <p:cond delay="0"/>
                                          </p:stCondLst>
                                        </p:cTn>
                                        <p:tgtEl>
                                          <p:spTgt spid="5">
                                            <p:txEl>
                                              <p:pRg st="3" end="3"/>
                                            </p:txEl>
                                          </p:spTgt>
                                        </p:tgtEl>
                                        <p:attrNameLst>
                                          <p:attrName>style.visibility</p:attrName>
                                        </p:attrNameLst>
                                      </p:cBhvr>
                                      <p:to>
                                        <p:strVal val="visible"/>
                                      </p:to>
                                    </p:set>
                                    <p:animEffect transition="in" filter="wipe(left)">
                                      <p:cBhvr>
                                        <p:cTn id="84" dur="500"/>
                                        <p:tgtEl>
                                          <p:spTgt spid="5">
                                            <p:txEl>
                                              <p:pRg st="3" end="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7">
                                            <p:txEl>
                                              <p:pRg st="2" end="2"/>
                                            </p:txEl>
                                          </p:spTgt>
                                        </p:tgtEl>
                                        <p:attrNameLst>
                                          <p:attrName>style.visibility</p:attrName>
                                        </p:attrNameLst>
                                      </p:cBhvr>
                                      <p:to>
                                        <p:strVal val="visible"/>
                                      </p:to>
                                    </p:set>
                                    <p:animEffect transition="in" filter="wipe(left)">
                                      <p:cBhvr>
                                        <p:cTn id="89" dur="500"/>
                                        <p:tgtEl>
                                          <p:spTgt spid="7">
                                            <p:txEl>
                                              <p:pRg st="2" end="2"/>
                                            </p:txEl>
                                          </p:spTgt>
                                        </p:tgtEl>
                                      </p:cBhvr>
                                    </p:animEffect>
                                  </p:childTnLst>
                                </p:cTn>
                              </p:par>
                              <p:par>
                                <p:cTn id="90" presetID="22" presetClass="entr" presetSubtype="8" fill="hold" nodeType="withEffect">
                                  <p:stCondLst>
                                    <p:cond delay="0"/>
                                  </p:stCondLst>
                                  <p:childTnLst>
                                    <p:set>
                                      <p:cBhvr>
                                        <p:cTn id="91" dur="1" fill="hold">
                                          <p:stCondLst>
                                            <p:cond delay="0"/>
                                          </p:stCondLst>
                                        </p:cTn>
                                        <p:tgtEl>
                                          <p:spTgt spid="7">
                                            <p:txEl>
                                              <p:pRg st="3" end="3"/>
                                            </p:txEl>
                                          </p:spTgt>
                                        </p:tgtEl>
                                        <p:attrNameLst>
                                          <p:attrName>style.visibility</p:attrName>
                                        </p:attrNameLst>
                                      </p:cBhvr>
                                      <p:to>
                                        <p:strVal val="visible"/>
                                      </p:to>
                                    </p:set>
                                    <p:animEffect transition="in" filter="wipe(left)">
                                      <p:cBhvr>
                                        <p:cTn id="92" dur="500"/>
                                        <p:tgtEl>
                                          <p:spTgt spid="7">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42">
                                            <p:txEl>
                                              <p:pRg st="20" end="20"/>
                                            </p:txEl>
                                          </p:spTgt>
                                        </p:tgtEl>
                                        <p:attrNameLst>
                                          <p:attrName>style.visibility</p:attrName>
                                        </p:attrNameLst>
                                      </p:cBhvr>
                                      <p:to>
                                        <p:strVal val="visible"/>
                                      </p:to>
                                    </p:set>
                                    <p:animEffect transition="in" filter="wipe(left)">
                                      <p:cBhvr>
                                        <p:cTn id="97" dur="500"/>
                                        <p:tgtEl>
                                          <p:spTgt spid="142">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P spid="4" grpId="0" uiExpand="1" build="allAtOnce" animBg="1"/>
      <p:bldP spid="5" grpId="0" uiExpand="1" build="allAtOnce" animBg="1"/>
      <p:bldP spid="7" grpId="0" uiExpand="1"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3CE52FC9-68C5-F960-D9F8-2E05CDEFEA1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38154B1-ECEA-9FAF-8E51-37C42F5865C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76171" y="-1096187"/>
            <a:ext cx="4296459" cy="6239687"/>
          </a:xfrm>
          <a:prstGeom prst="rect">
            <a:avLst/>
          </a:prstGeom>
        </p:spPr>
      </p:pic>
      <p:sp>
        <p:nvSpPr>
          <p:cNvPr id="139" name="Google Shape;139;p5">
            <a:extLst>
              <a:ext uri="{FF2B5EF4-FFF2-40B4-BE49-F238E27FC236}">
                <a16:creationId xmlns:a16="http://schemas.microsoft.com/office/drawing/2014/main" id="{217E809A-3CA9-BCE4-8688-672E8D3EA546}"/>
              </a:ext>
            </a:extLst>
          </p:cNvPr>
          <p:cNvSpPr/>
          <p:nvPr/>
        </p:nvSpPr>
        <p:spPr>
          <a:xfrm>
            <a:off x="-40735" y="0"/>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926C43C4-AD1E-AEDB-320F-27D6C8AAE3EE}"/>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TALKING TO STUDENTS</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D680DF0B-6937-7B3D-52A8-D9534A83DC55}"/>
              </a:ext>
            </a:extLst>
          </p:cNvPr>
          <p:cNvSpPr txBox="1"/>
          <p:nvPr/>
        </p:nvSpPr>
        <p:spPr>
          <a:xfrm>
            <a:off x="234712" y="1336881"/>
            <a:ext cx="8581669" cy="2462172"/>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 conversation </a:t>
            </a:r>
            <a:r>
              <a:rPr lang="en-US" i="1" dirty="0">
                <a:solidFill>
                  <a:schemeClr val="bg1"/>
                </a:solidFill>
                <a:latin typeface="Source Sans Pro" panose="020B0503030403020204" pitchFamily="34" charset="0"/>
                <a:ea typeface="Source Sans Pro" panose="020B0503030403020204" pitchFamily="34" charset="0"/>
              </a:rPr>
              <a:t>matters</a:t>
            </a:r>
            <a:r>
              <a:rPr lang="en-US" dirty="0">
                <a:solidFill>
                  <a:schemeClr val="bg1"/>
                </a:solidFill>
                <a:latin typeface="Source Sans Pro" panose="020B0503030403020204" pitchFamily="34" charset="0"/>
                <a:ea typeface="Source Sans Pro" panose="020B0503030403020204" pitchFamily="34" charset="0"/>
              </a:rPr>
              <a:t>!</a:t>
            </a:r>
          </a:p>
          <a:p>
            <a:pPr marL="360363" indent="-360363">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Teachers do not need to have every answer.</a:t>
            </a:r>
          </a:p>
          <a:p>
            <a:pPr marL="719138" indent="-3587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But students and families do need:</a:t>
            </a:r>
          </a:p>
          <a:p>
            <a:pPr marL="1433513"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clear expectations</a:t>
            </a:r>
          </a:p>
          <a:p>
            <a:pPr marL="143351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consistent language</a:t>
            </a:r>
          </a:p>
          <a:p>
            <a:pPr marL="1433513"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calm communication</a:t>
            </a:r>
          </a:p>
          <a:p>
            <a:pPr marL="1433513"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 focus on honesty, learning, and responsibility</a:t>
            </a:r>
          </a:p>
          <a:p>
            <a:pPr marL="17463" lvl="0">
              <a:buClr>
                <a:schemeClr val="bg1"/>
              </a:buClr>
            </a:pPr>
            <a:endParaRPr lang="en-CA"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Clear communication builds trust.</a:t>
            </a:r>
            <a:endParaRPr lang="en-CA" sz="1000"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This may be one of the most important practical takeaways in the seminar: the way we talk about AI can either increase confusion or build confidence.</a:t>
            </a:r>
          </a:p>
        </p:txBody>
      </p:sp>
      <p:cxnSp>
        <p:nvCxnSpPr>
          <p:cNvPr id="143" name="Google Shape;143;p5">
            <a:extLst>
              <a:ext uri="{FF2B5EF4-FFF2-40B4-BE49-F238E27FC236}">
                <a16:creationId xmlns:a16="http://schemas.microsoft.com/office/drawing/2014/main" id="{15F4D67A-A665-46F3-ED82-B0B5D49D82E3}"/>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9A0A34C2-2BED-FFC3-1A1E-861C146982F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215228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4"/>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p:cNvSpPr/>
          <p:nvPr/>
        </p:nvSpPr>
        <p:spPr>
          <a:xfrm>
            <a:off x="-3752"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p:cNvSpPr txBox="1"/>
          <p:nvPr/>
        </p:nvSpPr>
        <p:spPr>
          <a:xfrm>
            <a:off x="2528048" y="2884033"/>
            <a:ext cx="6420116" cy="193895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WHAT IS AI              (IN PLAIN ENGLISH)</a:t>
            </a:r>
            <a:endParaRPr sz="6000" b="1" baseline="30000" dirty="0">
              <a:solidFill>
                <a:schemeClr val="lt1"/>
              </a:solidFill>
              <a:latin typeface="Oswald"/>
              <a:ea typeface="Oswald"/>
              <a:cs typeface="Oswald"/>
              <a:sym typeface="Oswald"/>
            </a:endParaRPr>
          </a:p>
        </p:txBody>
      </p:sp>
      <p:cxnSp>
        <p:nvCxnSpPr>
          <p:cNvPr id="131" name="Google Shape;131;p4"/>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3C5F7DD8-29EE-0265-E077-017DD23D8A5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2A47D3C3-896E-333B-A67B-4B022B3FB34B}"/>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3453DA63-2700-76D8-0877-C520FCEFD878}"/>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A82C45C1-4D7B-EC6D-D589-3F583505FDCC}"/>
              </a:ext>
            </a:extLst>
          </p:cNvPr>
          <p:cNvSpPr/>
          <p:nvPr/>
        </p:nvSpPr>
        <p:spPr>
          <a:xfrm>
            <a:off x="-3752"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BE9CC884-4A99-6601-87D7-16C0793C726D}"/>
              </a:ext>
            </a:extLst>
          </p:cNvPr>
          <p:cNvSpPr txBox="1"/>
          <p:nvPr/>
        </p:nvSpPr>
        <p:spPr>
          <a:xfrm>
            <a:off x="349769" y="2884033"/>
            <a:ext cx="8652659" cy="1938952"/>
          </a:xfrm>
          <a:prstGeom prst="rect">
            <a:avLst/>
          </a:prstGeom>
          <a:noFill/>
          <a:ln>
            <a:noFill/>
          </a:ln>
        </p:spPr>
        <p:txBody>
          <a:bodyPr spcFirstLastPara="1" wrap="square" lIns="91425" tIns="45700" rIns="91425" bIns="45700" anchor="ctr" anchorCtr="0">
            <a:spAutoFit/>
          </a:bodyPr>
          <a:lstStyle/>
          <a:p>
            <a:pPr lvl="0" algn="r"/>
            <a:r>
              <a:rPr lang="en-US" sz="6000" b="1" dirty="0">
                <a:solidFill>
                  <a:schemeClr val="bg1"/>
                </a:solidFill>
                <a:latin typeface="Oswald" panose="02000303000000000000" pitchFamily="2" charset="0"/>
              </a:rPr>
              <a:t>WHAT EVERY TEACHER SHOULD DO NEXT…</a:t>
            </a:r>
            <a:endParaRPr sz="6000" b="1" baseline="30000" dirty="0">
              <a:solidFill>
                <a:schemeClr val="bg1"/>
              </a:solidFill>
              <a:latin typeface="Oswald" panose="02000303000000000000" pitchFamily="2" charset="0"/>
              <a:ea typeface="Oswald"/>
              <a:cs typeface="Oswald"/>
              <a:sym typeface="Oswald"/>
            </a:endParaRPr>
          </a:p>
        </p:txBody>
      </p:sp>
      <p:pic>
        <p:nvPicPr>
          <p:cNvPr id="2" name="Picture 1">
            <a:extLst>
              <a:ext uri="{FF2B5EF4-FFF2-40B4-BE49-F238E27FC236}">
                <a16:creationId xmlns:a16="http://schemas.microsoft.com/office/drawing/2014/main" id="{B0D297D2-43CA-5F40-CCCD-5DEDECE68D99}"/>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Tree>
    <p:extLst>
      <p:ext uri="{BB962C8B-B14F-4D97-AF65-F5344CB8AC3E}">
        <p14:creationId xmlns:p14="http://schemas.microsoft.com/office/powerpoint/2010/main" val="3221294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064DD854-8073-3CE3-6654-AA47C981947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82DFF06-D776-79E4-97B5-FC4984C398F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056213"/>
            <a:ext cx="4296459" cy="6239687"/>
          </a:xfrm>
          <a:prstGeom prst="rect">
            <a:avLst/>
          </a:prstGeom>
        </p:spPr>
      </p:pic>
      <p:sp>
        <p:nvSpPr>
          <p:cNvPr id="139" name="Google Shape;139;p5">
            <a:extLst>
              <a:ext uri="{FF2B5EF4-FFF2-40B4-BE49-F238E27FC236}">
                <a16:creationId xmlns:a16="http://schemas.microsoft.com/office/drawing/2014/main" id="{236C684A-6760-E3ED-29DC-67257DD6CABA}"/>
              </a:ext>
            </a:extLst>
          </p:cNvPr>
          <p:cNvSpPr/>
          <p:nvPr/>
        </p:nvSpPr>
        <p:spPr>
          <a:xfrm>
            <a:off x="0" y="-3783"/>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16FD34C-957C-5FD3-C111-E7472E5915BD}"/>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WHAT TO DO NEXT</a:t>
            </a:r>
            <a:endParaRPr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408F3007-B256-4583-66CC-72625527B66B}"/>
              </a:ext>
            </a:extLst>
          </p:cNvPr>
          <p:cNvSpPr txBox="1"/>
          <p:nvPr/>
        </p:nvSpPr>
        <p:spPr>
          <a:xfrm>
            <a:off x="234712" y="1336881"/>
            <a:ext cx="8581669" cy="3323946"/>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You do not need to know everything about AI</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You do </a:t>
            </a:r>
            <a:r>
              <a:rPr lang="en-US" u="sng" dirty="0">
                <a:solidFill>
                  <a:schemeClr val="bg1"/>
                </a:solidFill>
                <a:latin typeface="Source Sans Pro" panose="020B0503030403020204" pitchFamily="34" charset="0"/>
                <a:ea typeface="Source Sans Pro" panose="020B0503030403020204" pitchFamily="34" charset="0"/>
              </a:rPr>
              <a:t>not</a:t>
            </a:r>
            <a:r>
              <a:rPr lang="en-US" dirty="0">
                <a:solidFill>
                  <a:schemeClr val="bg1"/>
                </a:solidFill>
                <a:latin typeface="Source Sans Pro" panose="020B0503030403020204" pitchFamily="34" charset="0"/>
                <a:ea typeface="Source Sans Pro" panose="020B0503030403020204" pitchFamily="34" charset="0"/>
              </a:rPr>
              <a:t> need to:</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become an AI expert</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use/know every tool</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rewrite every lesson plan</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solve every policy question on your own… today!</a:t>
            </a:r>
          </a:p>
          <a:p>
            <a:pPr marL="17463" lvl="0">
              <a:buClr>
                <a:schemeClr val="bg1"/>
              </a:buClr>
            </a:pPr>
            <a:endParaRPr lang="en-CA"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instead, focus on:</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understanding the basics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using sound judgment</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trying one or two practical moves</a:t>
            </a:r>
          </a:p>
          <a:p>
            <a:pPr marL="719138"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staying clear about learning goals </a:t>
            </a:r>
          </a:p>
          <a:p>
            <a:pPr marL="719138" lvl="0" indent="-342900">
              <a:buClr>
                <a:schemeClr val="bg1"/>
              </a:buClr>
              <a:buFont typeface="Arial" panose="020B0604020202020204" pitchFamily="34" charset="0"/>
              <a:buChar char="•"/>
            </a:pPr>
            <a:endParaRPr lang="en-CA"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The goal is not mastery. It’s readiness.</a:t>
            </a:r>
            <a:endParaRPr lang="en-US" i="1"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The expectation should not be “know everything.” It should be “be prepared enough to respond wisely.”</a:t>
            </a:r>
          </a:p>
        </p:txBody>
      </p:sp>
      <p:cxnSp>
        <p:nvCxnSpPr>
          <p:cNvPr id="143" name="Google Shape;143;p5">
            <a:extLst>
              <a:ext uri="{FF2B5EF4-FFF2-40B4-BE49-F238E27FC236}">
                <a16:creationId xmlns:a16="http://schemas.microsoft.com/office/drawing/2014/main" id="{DF9DBF79-80AA-3C6C-A119-87438BBEC265}"/>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232C06B1-940C-3015-1610-9F0303BA3C6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4247928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7" end="7"/>
                                            </p:txEl>
                                          </p:spTgt>
                                        </p:tgtEl>
                                        <p:attrNameLst>
                                          <p:attrName>style.visibility</p:attrName>
                                        </p:attrNameLst>
                                      </p:cBhvr>
                                      <p:to>
                                        <p:strVal val="visible"/>
                                      </p:to>
                                    </p:set>
                                    <p:animEffect transition="in" filter="wipe(left)">
                                      <p:cBhvr>
                                        <p:cTn id="37" dur="500"/>
                                        <p:tgtEl>
                                          <p:spTgt spid="14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10" end="10"/>
                                            </p:txEl>
                                          </p:spTgt>
                                        </p:tgtEl>
                                        <p:attrNameLst>
                                          <p:attrName>style.visibility</p:attrName>
                                        </p:attrNameLst>
                                      </p:cBhvr>
                                      <p:to>
                                        <p:strVal val="visible"/>
                                      </p:to>
                                    </p:set>
                                    <p:animEffect transition="in" filter="wipe(left)">
                                      <p:cBhvr>
                                        <p:cTn id="52" dur="500"/>
                                        <p:tgtEl>
                                          <p:spTgt spid="14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1" end="11"/>
                                            </p:txEl>
                                          </p:spTgt>
                                        </p:tgtEl>
                                        <p:attrNameLst>
                                          <p:attrName>style.visibility</p:attrName>
                                        </p:attrNameLst>
                                      </p:cBhvr>
                                      <p:to>
                                        <p:strVal val="visible"/>
                                      </p:to>
                                    </p:set>
                                    <p:animEffect transition="in" filter="wipe(left)">
                                      <p:cBhvr>
                                        <p:cTn id="57" dur="500"/>
                                        <p:tgtEl>
                                          <p:spTgt spid="142">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3" end="13"/>
                                            </p:txEl>
                                          </p:spTgt>
                                        </p:tgtEl>
                                        <p:attrNameLst>
                                          <p:attrName>style.visibility</p:attrName>
                                        </p:attrNameLst>
                                      </p:cBhvr>
                                      <p:to>
                                        <p:strVal val="visible"/>
                                      </p:to>
                                    </p:set>
                                    <p:animEffect transition="in" filter="wipe(left)">
                                      <p:cBhvr>
                                        <p:cTn id="62" dur="500"/>
                                        <p:tgtEl>
                                          <p:spTgt spid="142">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4" end="14"/>
                                            </p:txEl>
                                          </p:spTgt>
                                        </p:tgtEl>
                                        <p:attrNameLst>
                                          <p:attrName>style.visibility</p:attrName>
                                        </p:attrNameLst>
                                      </p:cBhvr>
                                      <p:to>
                                        <p:strVal val="visible"/>
                                      </p:to>
                                    </p:set>
                                    <p:animEffect transition="in" filter="wipe(left)">
                                      <p:cBhvr>
                                        <p:cTn id="67" dur="500"/>
                                        <p:tgtEl>
                                          <p:spTgt spid="14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56F67768-A09C-108C-76F7-D7759D3AB56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9B3F292-5587-10F8-49E1-16BA41EF910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056213"/>
            <a:ext cx="4296459" cy="6239687"/>
          </a:xfrm>
          <a:prstGeom prst="rect">
            <a:avLst/>
          </a:prstGeom>
        </p:spPr>
      </p:pic>
      <p:sp>
        <p:nvSpPr>
          <p:cNvPr id="139" name="Google Shape;139;p5">
            <a:extLst>
              <a:ext uri="{FF2B5EF4-FFF2-40B4-BE49-F238E27FC236}">
                <a16:creationId xmlns:a16="http://schemas.microsoft.com/office/drawing/2014/main" id="{78ED9301-0315-175A-328D-B00AAC6C0FA8}"/>
              </a:ext>
            </a:extLst>
          </p:cNvPr>
          <p:cNvSpPr/>
          <p:nvPr/>
        </p:nvSpPr>
        <p:spPr>
          <a:xfrm>
            <a:off x="0" y="-3783"/>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248A1CC-DB32-C019-0752-3D3F717BAC4B}"/>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WHAT TO DO NEXT</a:t>
            </a:r>
            <a:endParaRPr lang="en-US"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601F07E6-A563-C47F-52E7-119F3B56B6A6}"/>
              </a:ext>
            </a:extLst>
          </p:cNvPr>
          <p:cNvSpPr txBox="1"/>
          <p:nvPr/>
        </p:nvSpPr>
        <p:spPr>
          <a:xfrm>
            <a:off x="234712" y="1336881"/>
            <a:ext cx="8581669" cy="2246729"/>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Learn the basics…</a:t>
            </a: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Start by understanding: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what generative AI does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where it helps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where it can mislead</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how students may already be using it</a:t>
            </a:r>
          </a:p>
          <a:p>
            <a:pPr marL="376238" lvl="0">
              <a:buClr>
                <a:schemeClr val="bg1"/>
              </a:buClr>
            </a:pPr>
            <a:endParaRPr lang="en-CA" dirty="0">
              <a:solidFill>
                <a:schemeClr val="bg1"/>
              </a:solidFill>
              <a:latin typeface="Source Sans Pro" panose="020B0503030403020204" pitchFamily="34" charset="0"/>
              <a:ea typeface="Source Sans Pro" panose="020B0503030403020204" pitchFamily="34" charset="0"/>
            </a:endParaRPr>
          </a:p>
          <a:p>
            <a:pPr marL="357188" indent="-357188">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You do not need deep technical knowledge to make good classroom decisions</a:t>
            </a:r>
            <a:endParaRPr lang="en-US" dirty="0">
              <a:solidFill>
                <a:schemeClr val="bg1"/>
              </a:solidFill>
              <a:latin typeface="Source Sans Pro" panose="020B0503030403020204" pitchFamily="34" charset="0"/>
              <a:ea typeface="Source Sans Pro" panose="020B0503030403020204" pitchFamily="34" charset="0"/>
            </a:endParaRPr>
          </a:p>
          <a:p>
            <a:pPr marL="360363" lvl="3" indent="-360363">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Teachers don’t need to become AI engineers. But they do need a basic mental model of what these tools can and cannot do.</a:t>
            </a:r>
          </a:p>
        </p:txBody>
      </p:sp>
      <p:cxnSp>
        <p:nvCxnSpPr>
          <p:cNvPr id="143" name="Google Shape;143;p5">
            <a:extLst>
              <a:ext uri="{FF2B5EF4-FFF2-40B4-BE49-F238E27FC236}">
                <a16:creationId xmlns:a16="http://schemas.microsoft.com/office/drawing/2014/main" id="{55CEF42C-E2C3-16F2-3986-D6AA0BFD2BA4}"/>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DEC166C2-520E-5CB6-7C22-62CD31E0194D}"/>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431633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7" end="7"/>
                                            </p:txEl>
                                          </p:spTgt>
                                        </p:tgtEl>
                                        <p:attrNameLst>
                                          <p:attrName>style.visibility</p:attrName>
                                        </p:attrNameLst>
                                      </p:cBhvr>
                                      <p:to>
                                        <p:strVal val="visible"/>
                                      </p:to>
                                    </p:set>
                                    <p:animEffect transition="in" filter="wipe(left)">
                                      <p:cBhvr>
                                        <p:cTn id="37" dur="500"/>
                                        <p:tgtEl>
                                          <p:spTgt spid="14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3A134B1E-18D1-5D1B-D1AE-16023482674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EB34BB5-F85F-D8BE-BB49-F0F4551211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056213"/>
            <a:ext cx="4296459" cy="6239687"/>
          </a:xfrm>
          <a:prstGeom prst="rect">
            <a:avLst/>
          </a:prstGeom>
        </p:spPr>
      </p:pic>
      <p:sp>
        <p:nvSpPr>
          <p:cNvPr id="139" name="Google Shape;139;p5">
            <a:extLst>
              <a:ext uri="{FF2B5EF4-FFF2-40B4-BE49-F238E27FC236}">
                <a16:creationId xmlns:a16="http://schemas.microsoft.com/office/drawing/2014/main" id="{C4D54DBE-A729-0985-F855-DBA840CAA1FD}"/>
              </a:ext>
            </a:extLst>
          </p:cNvPr>
          <p:cNvSpPr/>
          <p:nvPr/>
        </p:nvSpPr>
        <p:spPr>
          <a:xfrm>
            <a:off x="0" y="-3783"/>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42D7F4D4-659A-6A1C-AD69-5B0F528BA2C6}"/>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WHAT TO DO NEXT</a:t>
            </a:r>
            <a:endParaRPr lang="en-US"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289273CB-C98A-F3C4-991B-520EDDC1BC51}"/>
              </a:ext>
            </a:extLst>
          </p:cNvPr>
          <p:cNvSpPr txBox="1"/>
          <p:nvPr/>
        </p:nvSpPr>
        <p:spPr>
          <a:xfrm>
            <a:off x="234712" y="1336881"/>
            <a:ext cx="8581669" cy="2246729"/>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Try one low-risk teacher use</a:t>
            </a: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Start small:</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Draft a parent email</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brainstorm lesson ideas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simplify directions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create sentence starters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generate a first draft of a quiz or rubric</a:t>
            </a:r>
          </a:p>
          <a:p>
            <a:pPr marL="376238" lvl="0">
              <a:buClr>
                <a:schemeClr val="bg1"/>
              </a:buClr>
            </a:pPr>
            <a:endParaRPr lang="en-CA" dirty="0">
              <a:solidFill>
                <a:schemeClr val="bg1"/>
              </a:solidFill>
              <a:latin typeface="Source Sans Pro" panose="020B0503030403020204" pitchFamily="34" charset="0"/>
              <a:ea typeface="Source Sans Pro" panose="020B0503030403020204" pitchFamily="34" charset="0"/>
            </a:endParaRPr>
          </a:p>
          <a:p>
            <a:pPr marL="357188" indent="-3571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Start where the risk is low and the time savings are real</a:t>
            </a:r>
          </a:p>
          <a:p>
            <a:pPr marL="357188" indent="-357188">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One of the best ways to reduce fear is to try one practical, low-stakes use and see what it actually feels like.</a:t>
            </a:r>
          </a:p>
        </p:txBody>
      </p:sp>
      <p:cxnSp>
        <p:nvCxnSpPr>
          <p:cNvPr id="143" name="Google Shape;143;p5">
            <a:extLst>
              <a:ext uri="{FF2B5EF4-FFF2-40B4-BE49-F238E27FC236}">
                <a16:creationId xmlns:a16="http://schemas.microsoft.com/office/drawing/2014/main" id="{01DB8D71-0318-7397-DD4A-E245CE63B946}"/>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E5B30E0C-A12C-0C7A-0D97-8224157AC957}"/>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931729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D9CB2E99-A2B3-A51F-7046-0414393877D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0FA5594-833D-3DE3-73C2-EB483BD8039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056213"/>
            <a:ext cx="4296459" cy="6239687"/>
          </a:xfrm>
          <a:prstGeom prst="rect">
            <a:avLst/>
          </a:prstGeom>
        </p:spPr>
      </p:pic>
      <p:sp>
        <p:nvSpPr>
          <p:cNvPr id="139" name="Google Shape;139;p5">
            <a:extLst>
              <a:ext uri="{FF2B5EF4-FFF2-40B4-BE49-F238E27FC236}">
                <a16:creationId xmlns:a16="http://schemas.microsoft.com/office/drawing/2014/main" id="{E5787F1E-B88A-C58D-794B-D4B218DDAAD7}"/>
              </a:ext>
            </a:extLst>
          </p:cNvPr>
          <p:cNvSpPr/>
          <p:nvPr/>
        </p:nvSpPr>
        <p:spPr>
          <a:xfrm>
            <a:off x="0" y="-3783"/>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8D789C00-4257-1B40-1FE6-54D17394F3AB}"/>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WHAT TO DO NEXT</a:t>
            </a:r>
            <a:endParaRPr lang="en-US"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DCB5CB60-5C1A-D80F-0E7A-3EB43D2954D8}"/>
              </a:ext>
            </a:extLst>
          </p:cNvPr>
          <p:cNvSpPr txBox="1"/>
          <p:nvPr/>
        </p:nvSpPr>
        <p:spPr>
          <a:xfrm>
            <a:off x="234712" y="1336881"/>
            <a:ext cx="8581669" cy="2246729"/>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Set clear expectations for students</a:t>
            </a:r>
          </a:p>
          <a:p>
            <a:pPr marL="357188" indent="-357188">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Students need to know:</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AI may be used for</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AI may not be used for</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they are still responsible for</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honesty looks like in your class</a:t>
            </a:r>
            <a:endParaRPr lang="en-CA" dirty="0">
              <a:solidFill>
                <a:schemeClr val="bg1"/>
              </a:solidFill>
              <a:latin typeface="Source Sans Pro" panose="020B0503030403020204" pitchFamily="34" charset="0"/>
              <a:ea typeface="Source Sans Pro" panose="020B0503030403020204" pitchFamily="34" charset="0"/>
            </a:endParaRPr>
          </a:p>
          <a:p>
            <a:pPr marL="357188" indent="-357188">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57188" indent="-3571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Clarity works better than vague warnings</a:t>
            </a:r>
          </a:p>
          <a:p>
            <a:pPr marL="357188" indent="-357188">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This does not need to be a long policy document. Even a simple classroom statement is better than leaving expectations unclear.</a:t>
            </a:r>
          </a:p>
        </p:txBody>
      </p:sp>
      <p:cxnSp>
        <p:nvCxnSpPr>
          <p:cNvPr id="143" name="Google Shape;143;p5">
            <a:extLst>
              <a:ext uri="{FF2B5EF4-FFF2-40B4-BE49-F238E27FC236}">
                <a16:creationId xmlns:a16="http://schemas.microsoft.com/office/drawing/2014/main" id="{44995614-D087-AC5C-CFC3-DB51353DCAC9}"/>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7FECA66F-1483-E908-0C4B-DAFEE8B29B95}"/>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51460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7" end="7"/>
                                            </p:txEl>
                                          </p:spTgt>
                                        </p:tgtEl>
                                        <p:attrNameLst>
                                          <p:attrName>style.visibility</p:attrName>
                                        </p:attrNameLst>
                                      </p:cBhvr>
                                      <p:to>
                                        <p:strVal val="visible"/>
                                      </p:to>
                                    </p:set>
                                    <p:animEffect transition="in" filter="wipe(left)">
                                      <p:cBhvr>
                                        <p:cTn id="37" dur="500"/>
                                        <p:tgtEl>
                                          <p:spTgt spid="14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3F302864-61FC-B6A6-F934-8F82EF259FB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BE9FF16-C34D-E19F-A463-E180140727C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056213"/>
            <a:ext cx="4296459" cy="6239687"/>
          </a:xfrm>
          <a:prstGeom prst="rect">
            <a:avLst/>
          </a:prstGeom>
        </p:spPr>
      </p:pic>
      <p:sp>
        <p:nvSpPr>
          <p:cNvPr id="139" name="Google Shape;139;p5">
            <a:extLst>
              <a:ext uri="{FF2B5EF4-FFF2-40B4-BE49-F238E27FC236}">
                <a16:creationId xmlns:a16="http://schemas.microsoft.com/office/drawing/2014/main" id="{42159E95-313E-F701-A7EC-0721A6334422}"/>
              </a:ext>
            </a:extLst>
          </p:cNvPr>
          <p:cNvSpPr/>
          <p:nvPr/>
        </p:nvSpPr>
        <p:spPr>
          <a:xfrm>
            <a:off x="0" y="-3783"/>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EEB3DEF-4330-FB44-BC33-2018C6FFE2C1}"/>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WHAT TO DO NEXT</a:t>
            </a:r>
            <a:endParaRPr lang="en-US"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B934353C-D53B-FC0B-AE88-97A1D5FDE420}"/>
              </a:ext>
            </a:extLst>
          </p:cNvPr>
          <p:cNvSpPr txBox="1"/>
          <p:nvPr/>
        </p:nvSpPr>
        <p:spPr>
          <a:xfrm>
            <a:off x="234712" y="1336881"/>
            <a:ext cx="8581669" cy="2246729"/>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Review one assignment through your new AI lens</a:t>
            </a:r>
          </a:p>
          <a:p>
            <a:pPr marL="357188" indent="-357188">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Ask:</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Can AI do this easily?</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Does this task make thinking visible?</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Would I know if the student understood the work?</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could I add to strengthen evidence of learning?</a:t>
            </a:r>
          </a:p>
          <a:p>
            <a:pPr marL="376238" lvl="0">
              <a:buClr>
                <a:schemeClr val="bg1"/>
              </a:buClr>
            </a:pPr>
            <a:endParaRPr lang="en-CA" dirty="0">
              <a:solidFill>
                <a:schemeClr val="bg1"/>
              </a:solidFill>
              <a:latin typeface="Source Sans Pro" panose="020B0503030403020204" pitchFamily="34" charset="0"/>
              <a:ea typeface="Source Sans Pro" panose="020B0503030403020204" pitchFamily="34" charset="0"/>
            </a:endParaRPr>
          </a:p>
          <a:p>
            <a:pPr marL="357188" indent="-3571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You do not need to redesign everything at once.</a:t>
            </a:r>
          </a:p>
          <a:p>
            <a:pPr marL="357188" indent="-357188">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This is one of the most realistic next steps. Pick one assignment and look at it through the lens of visible thinking.</a:t>
            </a:r>
          </a:p>
        </p:txBody>
      </p:sp>
      <p:cxnSp>
        <p:nvCxnSpPr>
          <p:cNvPr id="143" name="Google Shape;143;p5">
            <a:extLst>
              <a:ext uri="{FF2B5EF4-FFF2-40B4-BE49-F238E27FC236}">
                <a16:creationId xmlns:a16="http://schemas.microsoft.com/office/drawing/2014/main" id="{4C09BAEA-F2B2-5594-89D9-5AA7FFA7162E}"/>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F11A3B0D-5512-D3BC-45D7-3A251302056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4221228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7" end="7"/>
                                            </p:txEl>
                                          </p:spTgt>
                                        </p:tgtEl>
                                        <p:attrNameLst>
                                          <p:attrName>style.visibility</p:attrName>
                                        </p:attrNameLst>
                                      </p:cBhvr>
                                      <p:to>
                                        <p:strVal val="visible"/>
                                      </p:to>
                                    </p:set>
                                    <p:animEffect transition="in" filter="wipe(left)">
                                      <p:cBhvr>
                                        <p:cTn id="37" dur="500"/>
                                        <p:tgtEl>
                                          <p:spTgt spid="14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6667748B-34D2-176D-9E5E-5DB5A717494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A4546C8-FD10-300A-7520-08076FCDA60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056213"/>
            <a:ext cx="4296459" cy="6239687"/>
          </a:xfrm>
          <a:prstGeom prst="rect">
            <a:avLst/>
          </a:prstGeom>
        </p:spPr>
      </p:pic>
      <p:sp>
        <p:nvSpPr>
          <p:cNvPr id="139" name="Google Shape;139;p5">
            <a:extLst>
              <a:ext uri="{FF2B5EF4-FFF2-40B4-BE49-F238E27FC236}">
                <a16:creationId xmlns:a16="http://schemas.microsoft.com/office/drawing/2014/main" id="{C6D71E3E-258A-AD97-B8B0-AADEB392AEC4}"/>
              </a:ext>
            </a:extLst>
          </p:cNvPr>
          <p:cNvSpPr/>
          <p:nvPr/>
        </p:nvSpPr>
        <p:spPr>
          <a:xfrm>
            <a:off x="0" y="-3783"/>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763E43E9-A179-DD59-AB5C-8B58C3908A1D}"/>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WHAT TO DO NEXT</a:t>
            </a:r>
            <a:endParaRPr lang="en-US"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349E6598-EAA6-2ADF-E1B8-A0F5269332F7}"/>
              </a:ext>
            </a:extLst>
          </p:cNvPr>
          <p:cNvSpPr txBox="1"/>
          <p:nvPr/>
        </p:nvSpPr>
        <p:spPr>
          <a:xfrm>
            <a:off x="234712" y="1336881"/>
            <a:ext cx="8581669" cy="3539390"/>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Keep human judgment at the center</a:t>
            </a:r>
          </a:p>
          <a:p>
            <a:pPr marL="342900"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AI can help with:</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drafting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organizing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generating options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reducing routine workload</a:t>
            </a:r>
          </a:p>
          <a:p>
            <a:pPr marL="719138" lvl="0" indent="-342900">
              <a:buClr>
                <a:schemeClr val="bg1"/>
              </a:buClr>
              <a:buFont typeface="Arial" panose="020B0604020202020204" pitchFamily="34" charset="0"/>
              <a:buChar char="•"/>
            </a:pPr>
            <a:endParaRPr lang="en-CA" dirty="0">
              <a:solidFill>
                <a:schemeClr val="bg1"/>
              </a:solidFill>
              <a:latin typeface="Source Sans Pro" panose="020B0503030403020204" pitchFamily="34" charset="0"/>
              <a:ea typeface="Source Sans Pro" panose="020B0503030403020204" pitchFamily="34" charset="0"/>
            </a:endParaRPr>
          </a:p>
          <a:p>
            <a:pPr marL="357188"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But teachers still bring: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relationships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context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ethics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discernment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professional judgment</a:t>
            </a:r>
          </a:p>
          <a:p>
            <a:pPr marL="719138" lvl="0" indent="-342900">
              <a:buClr>
                <a:schemeClr val="bg1"/>
              </a:buClr>
              <a:buFont typeface="Arial" panose="020B0604020202020204" pitchFamily="34" charset="0"/>
              <a:buChar char="•"/>
            </a:pPr>
            <a:endParaRPr lang="en-CA" dirty="0">
              <a:solidFill>
                <a:schemeClr val="bg1"/>
              </a:solidFill>
              <a:latin typeface="Source Sans Pro" panose="020B0503030403020204" pitchFamily="34" charset="0"/>
              <a:ea typeface="Source Sans Pro" panose="020B0503030403020204" pitchFamily="34" charset="0"/>
            </a:endParaRPr>
          </a:p>
          <a:p>
            <a:pPr marL="357188" indent="-357188">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can assist teaching. It should </a:t>
            </a:r>
            <a:r>
              <a:rPr lang="en-US" u="sng" dirty="0">
                <a:solidFill>
                  <a:schemeClr val="bg1"/>
                </a:solidFill>
                <a:latin typeface="Source Sans Pro" panose="020B0503030403020204" pitchFamily="34" charset="0"/>
                <a:ea typeface="Source Sans Pro" panose="020B0503030403020204" pitchFamily="34" charset="0"/>
              </a:rPr>
              <a:t>not</a:t>
            </a:r>
            <a:r>
              <a:rPr lang="en-US" dirty="0">
                <a:solidFill>
                  <a:schemeClr val="bg1"/>
                </a:solidFill>
                <a:latin typeface="Source Sans Pro" panose="020B0503030403020204" pitchFamily="34" charset="0"/>
                <a:ea typeface="Source Sans Pro" panose="020B0503030403020204" pitchFamily="34" charset="0"/>
              </a:rPr>
              <a:t> replace teacher judgment.</a:t>
            </a:r>
          </a:p>
          <a:p>
            <a:pPr marL="357188" indent="-357188">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Teachers are not being replaced in the work that matters most.</a:t>
            </a:r>
          </a:p>
        </p:txBody>
      </p:sp>
      <p:cxnSp>
        <p:nvCxnSpPr>
          <p:cNvPr id="143" name="Google Shape;143;p5">
            <a:extLst>
              <a:ext uri="{FF2B5EF4-FFF2-40B4-BE49-F238E27FC236}">
                <a16:creationId xmlns:a16="http://schemas.microsoft.com/office/drawing/2014/main" id="{342A520A-03AD-248E-2A1F-6748530A5BB4}"/>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99C2282C-8BBC-2EFA-3BF5-B6CA5855928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42581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7" end="7"/>
                                            </p:txEl>
                                          </p:spTgt>
                                        </p:tgtEl>
                                        <p:attrNameLst>
                                          <p:attrName>style.visibility</p:attrName>
                                        </p:attrNameLst>
                                      </p:cBhvr>
                                      <p:to>
                                        <p:strVal val="visible"/>
                                      </p:to>
                                    </p:set>
                                    <p:animEffect transition="in" filter="wipe(left)">
                                      <p:cBhvr>
                                        <p:cTn id="37" dur="500"/>
                                        <p:tgtEl>
                                          <p:spTgt spid="14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10" end="10"/>
                                            </p:txEl>
                                          </p:spTgt>
                                        </p:tgtEl>
                                        <p:attrNameLst>
                                          <p:attrName>style.visibility</p:attrName>
                                        </p:attrNameLst>
                                      </p:cBhvr>
                                      <p:to>
                                        <p:strVal val="visible"/>
                                      </p:to>
                                    </p:set>
                                    <p:animEffect transition="in" filter="wipe(left)">
                                      <p:cBhvr>
                                        <p:cTn id="52" dur="500"/>
                                        <p:tgtEl>
                                          <p:spTgt spid="14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1" end="11"/>
                                            </p:txEl>
                                          </p:spTgt>
                                        </p:tgtEl>
                                        <p:attrNameLst>
                                          <p:attrName>style.visibility</p:attrName>
                                        </p:attrNameLst>
                                      </p:cBhvr>
                                      <p:to>
                                        <p:strVal val="visible"/>
                                      </p:to>
                                    </p:set>
                                    <p:animEffect transition="in" filter="wipe(left)">
                                      <p:cBhvr>
                                        <p:cTn id="57" dur="500"/>
                                        <p:tgtEl>
                                          <p:spTgt spid="142">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2" end="12"/>
                                            </p:txEl>
                                          </p:spTgt>
                                        </p:tgtEl>
                                        <p:attrNameLst>
                                          <p:attrName>style.visibility</p:attrName>
                                        </p:attrNameLst>
                                      </p:cBhvr>
                                      <p:to>
                                        <p:strVal val="visible"/>
                                      </p:to>
                                    </p:set>
                                    <p:animEffect transition="in" filter="wipe(left)">
                                      <p:cBhvr>
                                        <p:cTn id="62" dur="500"/>
                                        <p:tgtEl>
                                          <p:spTgt spid="142">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4" end="14"/>
                                            </p:txEl>
                                          </p:spTgt>
                                        </p:tgtEl>
                                        <p:attrNameLst>
                                          <p:attrName>style.visibility</p:attrName>
                                        </p:attrNameLst>
                                      </p:cBhvr>
                                      <p:to>
                                        <p:strVal val="visible"/>
                                      </p:to>
                                    </p:set>
                                    <p:animEffect transition="in" filter="wipe(left)">
                                      <p:cBhvr>
                                        <p:cTn id="67" dur="500"/>
                                        <p:tgtEl>
                                          <p:spTgt spid="142">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2">
                                            <p:txEl>
                                              <p:pRg st="15" end="15"/>
                                            </p:txEl>
                                          </p:spTgt>
                                        </p:tgtEl>
                                        <p:attrNameLst>
                                          <p:attrName>style.visibility</p:attrName>
                                        </p:attrNameLst>
                                      </p:cBhvr>
                                      <p:to>
                                        <p:strVal val="visible"/>
                                      </p:to>
                                    </p:set>
                                    <p:animEffect transition="in" filter="wipe(left)">
                                      <p:cBhvr>
                                        <p:cTn id="72" dur="500"/>
                                        <p:tgtEl>
                                          <p:spTgt spid="14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68DB066C-D847-7915-57BE-A5FAD57373F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13DDD57-2C3C-B744-5D65-BB99CD17987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056213"/>
            <a:ext cx="4296459" cy="6239687"/>
          </a:xfrm>
          <a:prstGeom prst="rect">
            <a:avLst/>
          </a:prstGeom>
        </p:spPr>
      </p:pic>
      <p:sp>
        <p:nvSpPr>
          <p:cNvPr id="139" name="Google Shape;139;p5">
            <a:extLst>
              <a:ext uri="{FF2B5EF4-FFF2-40B4-BE49-F238E27FC236}">
                <a16:creationId xmlns:a16="http://schemas.microsoft.com/office/drawing/2014/main" id="{7E0B3512-B779-8AD4-A4B8-9514C5EB355B}"/>
              </a:ext>
            </a:extLst>
          </p:cNvPr>
          <p:cNvSpPr/>
          <p:nvPr/>
        </p:nvSpPr>
        <p:spPr>
          <a:xfrm>
            <a:off x="0" y="-3783"/>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06B0B158-47DE-7721-F295-61EF454F728A}"/>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WHAT TO DO NEXT</a:t>
            </a:r>
            <a:endParaRPr lang="en-US"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90D166E9-7195-AF4B-D318-D0AA16A63718}"/>
              </a:ext>
            </a:extLst>
          </p:cNvPr>
          <p:cNvSpPr txBox="1"/>
          <p:nvPr/>
        </p:nvSpPr>
        <p:spPr>
          <a:xfrm>
            <a:off x="234712" y="1336881"/>
            <a:ext cx="8581669" cy="2031285"/>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 simple starting point:</a:t>
            </a:r>
          </a:p>
          <a:p>
            <a:pPr marL="719138" lvl="0" indent="-342900">
              <a:buClr>
                <a:schemeClr val="bg1"/>
              </a:buClr>
              <a:buFont typeface="+mj-lt"/>
              <a:buAutoNum type="arabicPeriod"/>
            </a:pPr>
            <a:r>
              <a:rPr lang="en-CA" dirty="0">
                <a:solidFill>
                  <a:schemeClr val="bg1"/>
                </a:solidFill>
                <a:latin typeface="Source Sans Pro" panose="020B0503030403020204" pitchFamily="34" charset="0"/>
                <a:ea typeface="Source Sans Pro" panose="020B0503030403020204" pitchFamily="34" charset="0"/>
              </a:rPr>
              <a:t>Learn the basics</a:t>
            </a:r>
          </a:p>
          <a:p>
            <a:pPr marL="719138" lvl="0" indent="-342900">
              <a:buClr>
                <a:schemeClr val="bg1"/>
              </a:buClr>
              <a:buFont typeface="+mj-lt"/>
              <a:buAutoNum type="arabicPeriod"/>
            </a:pPr>
            <a:r>
              <a:rPr lang="en-CA" dirty="0">
                <a:solidFill>
                  <a:schemeClr val="bg1"/>
                </a:solidFill>
                <a:latin typeface="Source Sans Pro" panose="020B0503030403020204" pitchFamily="34" charset="0"/>
                <a:ea typeface="Source Sans Pro" panose="020B0503030403020204" pitchFamily="34" charset="0"/>
              </a:rPr>
              <a:t>Try one low-risk use</a:t>
            </a:r>
          </a:p>
          <a:p>
            <a:pPr marL="719138" lvl="0" indent="-342900">
              <a:buClr>
                <a:schemeClr val="bg1"/>
              </a:buClr>
              <a:buFont typeface="+mj-lt"/>
              <a:buAutoNum type="arabicPeriod"/>
            </a:pPr>
            <a:r>
              <a:rPr lang="en-CA" dirty="0">
                <a:solidFill>
                  <a:schemeClr val="bg1"/>
                </a:solidFill>
                <a:latin typeface="Source Sans Pro" panose="020B0503030403020204" pitchFamily="34" charset="0"/>
                <a:ea typeface="Source Sans Pro" panose="020B0503030403020204" pitchFamily="34" charset="0"/>
              </a:rPr>
              <a:t>Set clear expectations</a:t>
            </a:r>
          </a:p>
          <a:p>
            <a:pPr marL="719138" lvl="0" indent="-342900">
              <a:buClr>
                <a:schemeClr val="bg1"/>
              </a:buClr>
              <a:buFont typeface="+mj-lt"/>
              <a:buAutoNum type="arabicPeriod"/>
            </a:pPr>
            <a:r>
              <a:rPr lang="en-CA" dirty="0">
                <a:solidFill>
                  <a:schemeClr val="bg1"/>
                </a:solidFill>
                <a:latin typeface="Source Sans Pro" panose="020B0503030403020204" pitchFamily="34" charset="0"/>
                <a:ea typeface="Source Sans Pro" panose="020B0503030403020204" pitchFamily="34" charset="0"/>
              </a:rPr>
              <a:t>Review one assignment</a:t>
            </a:r>
          </a:p>
          <a:p>
            <a:pPr marL="719138" lvl="0" indent="-342900">
              <a:buClr>
                <a:schemeClr val="bg1"/>
              </a:buClr>
              <a:buFont typeface="+mj-lt"/>
              <a:buAutoNum type="arabicPeriod"/>
            </a:pPr>
            <a:r>
              <a:rPr lang="en-CA" dirty="0">
                <a:solidFill>
                  <a:schemeClr val="bg1"/>
                </a:solidFill>
                <a:latin typeface="Source Sans Pro" panose="020B0503030403020204" pitchFamily="34" charset="0"/>
                <a:ea typeface="Source Sans Pro" panose="020B0503030403020204" pitchFamily="34" charset="0"/>
              </a:rPr>
              <a:t>Keep human judgment central</a:t>
            </a:r>
          </a:p>
          <a:p>
            <a:pPr marL="719138" lvl="0" indent="-342900">
              <a:buClr>
                <a:schemeClr val="bg1"/>
              </a:buClr>
              <a:buFont typeface="Arial" panose="020B0604020202020204" pitchFamily="34" charset="0"/>
              <a:buChar char="•"/>
            </a:pPr>
            <a:endParaRPr lang="en-CA" dirty="0">
              <a:solidFill>
                <a:schemeClr val="bg1"/>
              </a:solidFill>
              <a:latin typeface="Source Sans Pro" panose="020B0503030403020204" pitchFamily="34" charset="0"/>
              <a:ea typeface="Source Sans Pro" panose="020B0503030403020204" pitchFamily="34" charset="0"/>
            </a:endParaRPr>
          </a:p>
          <a:p>
            <a:pPr marL="357188"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Small steps are better than overwhelmed inaction</a:t>
            </a:r>
            <a:endParaRPr lang="en-US" dirty="0">
              <a:solidFill>
                <a:schemeClr val="bg1"/>
              </a:solidFill>
              <a:latin typeface="Source Sans Pro" panose="020B0503030403020204" pitchFamily="34" charset="0"/>
              <a:ea typeface="Source Sans Pro" panose="020B0503030403020204" pitchFamily="34" charset="0"/>
            </a:endParaRPr>
          </a:p>
          <a:p>
            <a:pPr marL="357188" indent="-357188">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If you leave with these 5 steps, you’re taking a strong step forward!</a:t>
            </a:r>
          </a:p>
        </p:txBody>
      </p:sp>
      <p:cxnSp>
        <p:nvCxnSpPr>
          <p:cNvPr id="143" name="Google Shape;143;p5">
            <a:extLst>
              <a:ext uri="{FF2B5EF4-FFF2-40B4-BE49-F238E27FC236}">
                <a16:creationId xmlns:a16="http://schemas.microsoft.com/office/drawing/2014/main" id="{3F42D6D6-07C4-69AD-B3E2-765D8A17006F}"/>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40FE21B0-936D-8BDF-1A25-EE23398452D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3394932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7" end="7"/>
                                            </p:txEl>
                                          </p:spTgt>
                                        </p:tgtEl>
                                        <p:attrNameLst>
                                          <p:attrName>style.visibility</p:attrName>
                                        </p:attrNameLst>
                                      </p:cBhvr>
                                      <p:to>
                                        <p:strVal val="visible"/>
                                      </p:to>
                                    </p:set>
                                    <p:animEffect transition="in" filter="wipe(left)">
                                      <p:cBhvr>
                                        <p:cTn id="37" dur="500"/>
                                        <p:tgtEl>
                                          <p:spTgt spid="14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1975CD14-876A-EF62-29CE-C8DF7713F68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052CC4B-AAEB-6E3E-9C11-FF87B0C177E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056213"/>
            <a:ext cx="4296459" cy="6239687"/>
          </a:xfrm>
          <a:prstGeom prst="rect">
            <a:avLst/>
          </a:prstGeom>
        </p:spPr>
      </p:pic>
      <p:sp>
        <p:nvSpPr>
          <p:cNvPr id="139" name="Google Shape;139;p5">
            <a:extLst>
              <a:ext uri="{FF2B5EF4-FFF2-40B4-BE49-F238E27FC236}">
                <a16:creationId xmlns:a16="http://schemas.microsoft.com/office/drawing/2014/main" id="{2DBACED3-72F7-BDFE-62C6-A8D62979CBE0}"/>
              </a:ext>
            </a:extLst>
          </p:cNvPr>
          <p:cNvSpPr/>
          <p:nvPr/>
        </p:nvSpPr>
        <p:spPr>
          <a:xfrm>
            <a:off x="0" y="-3783"/>
            <a:ext cx="9225469"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B5C9650E-5AB9-7BC3-F957-FD4B5F943BAA}"/>
              </a:ext>
            </a:extLst>
          </p:cNvPr>
          <p:cNvSpPr txBox="1"/>
          <p:nvPr/>
        </p:nvSpPr>
        <p:spPr>
          <a:xfrm>
            <a:off x="0" y="89376"/>
            <a:ext cx="9143999"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WHAT TO DO NEXT</a:t>
            </a:r>
            <a:endParaRPr lang="en-US" sz="65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6E64E086-2136-5357-05FE-C03B496D4E19}"/>
              </a:ext>
            </a:extLst>
          </p:cNvPr>
          <p:cNvSpPr txBox="1"/>
          <p:nvPr/>
        </p:nvSpPr>
        <p:spPr>
          <a:xfrm>
            <a:off x="234712" y="1336881"/>
            <a:ext cx="8581669" cy="2462172"/>
          </a:xfrm>
          <a:prstGeom prst="rect">
            <a:avLst/>
          </a:prstGeom>
          <a:noFill/>
          <a:ln>
            <a:noFill/>
          </a:ln>
        </p:spPr>
        <p:txBody>
          <a:bodyPr spcFirstLastPara="1" wrap="square" lIns="91425" tIns="45700" rIns="91425" bIns="45700" anchor="t" anchorCtr="0">
            <a:spAutoFit/>
          </a:bodyPr>
          <a:lstStyle/>
          <a:p>
            <a:pPr marL="34290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Teachers do not need panic. They need confidence, clarity, and judgment.</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is already changing education.</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But teachers can respond with:</a:t>
            </a:r>
          </a:p>
          <a:p>
            <a:pPr marL="715963"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calm</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clarity</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practical boundaries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thoughtful experimentation</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 strong focus on real learning</a:t>
            </a:r>
          </a:p>
          <a:p>
            <a:pPr marL="376238" lvl="0">
              <a:buClr>
                <a:schemeClr val="bg1"/>
              </a:buClr>
            </a:pPr>
            <a:endParaRPr lang="en-CA" dirty="0">
              <a:solidFill>
                <a:schemeClr val="bg1"/>
              </a:solidFill>
              <a:latin typeface="Source Sans Pro" panose="020B0503030403020204" pitchFamily="34" charset="0"/>
              <a:ea typeface="Source Sans Pro" panose="020B0503030403020204" pitchFamily="34" charset="0"/>
            </a:endParaRPr>
          </a:p>
          <a:p>
            <a:pPr marL="285750" indent="-28575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You do not have to know everything. You do need to know what matters most.</a:t>
            </a:r>
          </a:p>
          <a:p>
            <a:pPr marL="268288" indent="-268288">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MAIN TAKEAWAY: no pressure, no fear, but clearer judgment and a workable next step.</a:t>
            </a:r>
          </a:p>
        </p:txBody>
      </p:sp>
      <p:cxnSp>
        <p:nvCxnSpPr>
          <p:cNvPr id="143" name="Google Shape;143;p5">
            <a:extLst>
              <a:ext uri="{FF2B5EF4-FFF2-40B4-BE49-F238E27FC236}">
                <a16:creationId xmlns:a16="http://schemas.microsoft.com/office/drawing/2014/main" id="{8D2828B6-1709-3AA1-2BF2-1E8A5B0671F8}"/>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C9E3E74A-58D1-BD08-2B29-DF4F3F255361}"/>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897054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9" end="9"/>
                                            </p:txEl>
                                          </p:spTgt>
                                        </p:tgtEl>
                                        <p:attrNameLst>
                                          <p:attrName>style.visibility</p:attrName>
                                        </p:attrNameLst>
                                      </p:cBhvr>
                                      <p:to>
                                        <p:strVal val="visible"/>
                                      </p:to>
                                    </p:set>
                                    <p:animEffect transition="in" filter="wipe(left)">
                                      <p:cBhvr>
                                        <p:cTn id="47" dur="500"/>
                                        <p:tgtEl>
                                          <p:spTgt spid="14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10" end="10"/>
                                            </p:txEl>
                                          </p:spTgt>
                                        </p:tgtEl>
                                        <p:attrNameLst>
                                          <p:attrName>style.visibility</p:attrName>
                                        </p:attrNameLst>
                                      </p:cBhvr>
                                      <p:to>
                                        <p:strVal val="visible"/>
                                      </p:to>
                                    </p:set>
                                    <p:animEffect transition="in" filter="wipe(left)">
                                      <p:cBhvr>
                                        <p:cTn id="52" dur="500"/>
                                        <p:tgtEl>
                                          <p:spTgt spid="14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493D6B38-5506-D291-B0B3-DE7AAB546EEE}"/>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0A9D28DA-84FE-7DD8-42B1-6F7BFA5258E8}"/>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F377922D-680E-9288-3641-2AFE16AB316E}"/>
              </a:ext>
            </a:extLst>
          </p:cNvPr>
          <p:cNvSpPr/>
          <p:nvPr/>
        </p:nvSpPr>
        <p:spPr>
          <a:xfrm>
            <a:off x="-3752"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8DC2A963-689B-6967-3FC4-D17CC9949491}"/>
              </a:ext>
            </a:extLst>
          </p:cNvPr>
          <p:cNvSpPr txBox="1"/>
          <p:nvPr/>
        </p:nvSpPr>
        <p:spPr>
          <a:xfrm>
            <a:off x="-109876" y="1681324"/>
            <a:ext cx="8652659" cy="1938952"/>
          </a:xfrm>
          <a:prstGeom prst="rect">
            <a:avLst/>
          </a:prstGeom>
          <a:noFill/>
          <a:ln>
            <a:noFill/>
          </a:ln>
        </p:spPr>
        <p:txBody>
          <a:bodyPr spcFirstLastPara="1" wrap="square" lIns="91425" tIns="45700" rIns="91425" bIns="45700" anchor="ctr" anchorCtr="0">
            <a:spAutoFit/>
          </a:bodyPr>
          <a:lstStyle/>
          <a:p>
            <a:pPr lvl="0" algn="r"/>
            <a:r>
              <a:rPr lang="en-US" sz="12000" b="1" dirty="0">
                <a:solidFill>
                  <a:schemeClr val="bg1"/>
                </a:solidFill>
                <a:latin typeface="Oswald" panose="02000303000000000000" pitchFamily="2" charset="0"/>
              </a:rPr>
              <a:t>Q&amp;A</a:t>
            </a:r>
            <a:endParaRPr sz="12000" b="1" baseline="30000" dirty="0">
              <a:solidFill>
                <a:schemeClr val="bg1"/>
              </a:solidFill>
              <a:latin typeface="Oswald" panose="02000303000000000000" pitchFamily="2" charset="0"/>
              <a:ea typeface="Oswald"/>
              <a:cs typeface="Oswald"/>
              <a:sym typeface="Oswald"/>
            </a:endParaRPr>
          </a:p>
        </p:txBody>
      </p:sp>
      <p:pic>
        <p:nvPicPr>
          <p:cNvPr id="2" name="Picture 1">
            <a:extLst>
              <a:ext uri="{FF2B5EF4-FFF2-40B4-BE49-F238E27FC236}">
                <a16:creationId xmlns:a16="http://schemas.microsoft.com/office/drawing/2014/main" id="{DAB87471-2403-E166-D336-A6E045B08B0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Tree>
    <p:extLst>
      <p:ext uri="{BB962C8B-B14F-4D97-AF65-F5344CB8AC3E}">
        <p14:creationId xmlns:p14="http://schemas.microsoft.com/office/powerpoint/2010/main" val="215904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91772DD3-CC46-5FB1-79B1-8F5C30B4BA6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1C24539-83F4-3FE4-ACED-223BC2EDF332}"/>
              </a:ext>
            </a:extLst>
          </p:cNvPr>
          <p:cNvPicPr>
            <a:picLocks noChangeAspect="1"/>
          </p:cNvPicPr>
          <p:nvPr/>
        </p:nvPicPr>
        <p:blipFill>
          <a:blip r:embed="rId3"/>
          <a:stretch>
            <a:fillRect/>
          </a:stretch>
        </p:blipFill>
        <p:spPr>
          <a:xfrm>
            <a:off x="-846886" y="0"/>
            <a:ext cx="9144000" cy="5142249"/>
          </a:xfrm>
          <a:prstGeom prst="rect">
            <a:avLst/>
          </a:prstGeom>
        </p:spPr>
      </p:pic>
      <p:sp>
        <p:nvSpPr>
          <p:cNvPr id="139" name="Google Shape;139;p5">
            <a:extLst>
              <a:ext uri="{FF2B5EF4-FFF2-40B4-BE49-F238E27FC236}">
                <a16:creationId xmlns:a16="http://schemas.microsoft.com/office/drawing/2014/main" id="{824F6FEB-6DCF-F527-0D9D-3140E6C7CC9B}"/>
              </a:ext>
            </a:extLst>
          </p:cNvPr>
          <p:cNvSpPr/>
          <p:nvPr/>
        </p:nvSpPr>
        <p:spPr>
          <a:xfrm>
            <a:off x="-17902" y="0"/>
            <a:ext cx="9161901" cy="5143500"/>
          </a:xfrm>
          <a:prstGeom prst="rect">
            <a:avLst/>
          </a:prstGeom>
          <a:solidFill>
            <a:srgbClr val="DAAF28">
              <a:alpha val="6705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AD4B8E38-CF63-0DBF-A4EB-1045E62B4A9A}"/>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 is AI?</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5911D550-E7EB-09D7-EC8A-0BF0F4CAEFE5}"/>
              </a:ext>
            </a:extLst>
          </p:cNvPr>
          <p:cNvSpPr txBox="1"/>
          <p:nvPr/>
        </p:nvSpPr>
        <p:spPr>
          <a:xfrm>
            <a:off x="234711" y="1181983"/>
            <a:ext cx="8581669" cy="3323946"/>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Before we decide what to do with AI, we need a clear picture of what it actually is.</a:t>
            </a:r>
          </a:p>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is a tool that predicts, generates, sorts, and suggests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Text</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Images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Summaries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Recommendations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Classifications</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December 2022, podcast episode of my conversation w/ Austin Distel @ Jarvis (Jasper)*</a:t>
            </a:r>
          </a:p>
          <a:p>
            <a:pPr marL="71913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Bots scraped the entire internet to learn language patterns, phrases, facts, etc.</a:t>
            </a:r>
          </a:p>
          <a:p>
            <a:pPr marL="71913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In many ways, early AI is simply a parrot</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is NOT magic… trained on data, trained to organize effectively, sophisticated “telephone”</a:t>
            </a:r>
          </a:p>
          <a:p>
            <a:pPr marL="357188" lvl="3"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42900" lvl="1"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42900" lvl="5" indent="-342900">
              <a:buClr>
                <a:schemeClr val="bg1"/>
              </a:buClr>
              <a:buFont typeface="Wingdings" panose="05000000000000000000" pitchFamily="2" charset="2"/>
              <a:buChar char="ü"/>
            </a:pPr>
            <a:endParaRPr lang="en-US" dirty="0">
              <a:solidFill>
                <a:schemeClr val="bg1"/>
              </a:solidFill>
              <a:latin typeface="Source Sans Pro" panose="020B0503030403020204" pitchFamily="34" charset="0"/>
              <a:ea typeface="Source Sans Pro" panose="020B0503030403020204" pitchFamily="34" charset="0"/>
            </a:endParaRPr>
          </a:p>
          <a:p>
            <a:pPr marL="342900" lvl="5" indent="-342900">
              <a:buFont typeface="Arial" panose="020B0604020202020204" pitchFamily="34" charset="0"/>
              <a:buChar char="•"/>
            </a:pPr>
            <a:endParaRPr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EDDC50F1-CC71-2CBE-134D-BC401C9069AD}"/>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1891D764-2093-6153-1176-472D31C87E35}"/>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1395777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2">
                                            <p:txEl>
                                              <p:pRg st="1" end="1"/>
                                            </p:txEl>
                                          </p:spTgt>
                                        </p:tgtEl>
                                        <p:attrNameLst>
                                          <p:attrName>style.visibility</p:attrName>
                                        </p:attrNameLst>
                                      </p:cBhvr>
                                      <p:to>
                                        <p:strVal val="visible"/>
                                      </p:to>
                                    </p:set>
                                    <p:animEffect transition="in" filter="wipe(left)">
                                      <p:cBhvr>
                                        <p:cTn id="20" dur="500"/>
                                        <p:tgtEl>
                                          <p:spTgt spid="1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2" end="2"/>
                                            </p:txEl>
                                          </p:spTgt>
                                        </p:tgtEl>
                                        <p:attrNameLst>
                                          <p:attrName>style.visibility</p:attrName>
                                        </p:attrNameLst>
                                      </p:cBhvr>
                                      <p:to>
                                        <p:strVal val="visible"/>
                                      </p:to>
                                    </p:set>
                                    <p:animEffect transition="in" filter="wipe(left)">
                                      <p:cBhvr>
                                        <p:cTn id="25" dur="500"/>
                                        <p:tgtEl>
                                          <p:spTgt spid="14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2">
                                            <p:txEl>
                                              <p:pRg st="3" end="3"/>
                                            </p:txEl>
                                          </p:spTgt>
                                        </p:tgtEl>
                                        <p:attrNameLst>
                                          <p:attrName>style.visibility</p:attrName>
                                        </p:attrNameLst>
                                      </p:cBhvr>
                                      <p:to>
                                        <p:strVal val="visible"/>
                                      </p:to>
                                    </p:set>
                                    <p:animEffect transition="in" filter="wipe(left)">
                                      <p:cBhvr>
                                        <p:cTn id="30" dur="500"/>
                                        <p:tgtEl>
                                          <p:spTgt spid="14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2">
                                            <p:txEl>
                                              <p:pRg st="4" end="4"/>
                                            </p:txEl>
                                          </p:spTgt>
                                        </p:tgtEl>
                                        <p:attrNameLst>
                                          <p:attrName>style.visibility</p:attrName>
                                        </p:attrNameLst>
                                      </p:cBhvr>
                                      <p:to>
                                        <p:strVal val="visible"/>
                                      </p:to>
                                    </p:set>
                                    <p:animEffect transition="in" filter="wipe(left)">
                                      <p:cBhvr>
                                        <p:cTn id="35" dur="500"/>
                                        <p:tgtEl>
                                          <p:spTgt spid="14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2">
                                            <p:txEl>
                                              <p:pRg st="5" end="5"/>
                                            </p:txEl>
                                          </p:spTgt>
                                        </p:tgtEl>
                                        <p:attrNameLst>
                                          <p:attrName>style.visibility</p:attrName>
                                        </p:attrNameLst>
                                      </p:cBhvr>
                                      <p:to>
                                        <p:strVal val="visible"/>
                                      </p:to>
                                    </p:set>
                                    <p:animEffect transition="in" filter="wipe(left)">
                                      <p:cBhvr>
                                        <p:cTn id="40" dur="500"/>
                                        <p:tgtEl>
                                          <p:spTgt spid="14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2">
                                            <p:txEl>
                                              <p:pRg st="6" end="6"/>
                                            </p:txEl>
                                          </p:spTgt>
                                        </p:tgtEl>
                                        <p:attrNameLst>
                                          <p:attrName>style.visibility</p:attrName>
                                        </p:attrNameLst>
                                      </p:cBhvr>
                                      <p:to>
                                        <p:strVal val="visible"/>
                                      </p:to>
                                    </p:set>
                                    <p:animEffect transition="in" filter="wipe(left)">
                                      <p:cBhvr>
                                        <p:cTn id="45" dur="500"/>
                                        <p:tgtEl>
                                          <p:spTgt spid="14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2">
                                            <p:txEl>
                                              <p:pRg st="7" end="7"/>
                                            </p:txEl>
                                          </p:spTgt>
                                        </p:tgtEl>
                                        <p:attrNameLst>
                                          <p:attrName>style.visibility</p:attrName>
                                        </p:attrNameLst>
                                      </p:cBhvr>
                                      <p:to>
                                        <p:strVal val="visible"/>
                                      </p:to>
                                    </p:set>
                                    <p:animEffect transition="in" filter="wipe(left)">
                                      <p:cBhvr>
                                        <p:cTn id="50" dur="500"/>
                                        <p:tgtEl>
                                          <p:spTgt spid="14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2">
                                            <p:txEl>
                                              <p:pRg st="8" end="8"/>
                                            </p:txEl>
                                          </p:spTgt>
                                        </p:tgtEl>
                                        <p:attrNameLst>
                                          <p:attrName>style.visibility</p:attrName>
                                        </p:attrNameLst>
                                      </p:cBhvr>
                                      <p:to>
                                        <p:strVal val="visible"/>
                                      </p:to>
                                    </p:set>
                                    <p:animEffect transition="in" filter="wipe(left)">
                                      <p:cBhvr>
                                        <p:cTn id="55" dur="500"/>
                                        <p:tgtEl>
                                          <p:spTgt spid="14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42">
                                            <p:txEl>
                                              <p:pRg st="9" end="9"/>
                                            </p:txEl>
                                          </p:spTgt>
                                        </p:tgtEl>
                                        <p:attrNameLst>
                                          <p:attrName>style.visibility</p:attrName>
                                        </p:attrNameLst>
                                      </p:cBhvr>
                                      <p:to>
                                        <p:strVal val="visible"/>
                                      </p:to>
                                    </p:set>
                                    <p:animEffect transition="in" filter="wipe(left)">
                                      <p:cBhvr>
                                        <p:cTn id="60" dur="500"/>
                                        <p:tgtEl>
                                          <p:spTgt spid="142">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42">
                                            <p:txEl>
                                              <p:pRg st="10" end="10"/>
                                            </p:txEl>
                                          </p:spTgt>
                                        </p:tgtEl>
                                        <p:attrNameLst>
                                          <p:attrName>style.visibility</p:attrName>
                                        </p:attrNameLst>
                                      </p:cBhvr>
                                      <p:to>
                                        <p:strVal val="visible"/>
                                      </p:to>
                                    </p:set>
                                    <p:animEffect transition="in" filter="wipe(left)">
                                      <p:cBhvr>
                                        <p:cTn id="65" dur="500"/>
                                        <p:tgtEl>
                                          <p:spTgt spid="14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85CB5B55-D85E-4CF0-24EB-EC65FC7E8BF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DF2EA9B-ECC4-ADFC-4D3C-56FB9A6C2A65}"/>
              </a:ext>
            </a:extLst>
          </p:cNvPr>
          <p:cNvPicPr>
            <a:picLocks noChangeAspect="1"/>
          </p:cNvPicPr>
          <p:nvPr/>
        </p:nvPicPr>
        <p:blipFill>
          <a:blip r:embed="rId3"/>
          <a:stretch>
            <a:fillRect/>
          </a:stretch>
        </p:blipFill>
        <p:spPr>
          <a:xfrm>
            <a:off x="-846886" y="0"/>
            <a:ext cx="9144000" cy="5142249"/>
          </a:xfrm>
          <a:prstGeom prst="rect">
            <a:avLst/>
          </a:prstGeom>
        </p:spPr>
      </p:pic>
      <p:sp>
        <p:nvSpPr>
          <p:cNvPr id="139" name="Google Shape;139;p5">
            <a:extLst>
              <a:ext uri="{FF2B5EF4-FFF2-40B4-BE49-F238E27FC236}">
                <a16:creationId xmlns:a16="http://schemas.microsoft.com/office/drawing/2014/main" id="{BB8E4C3E-44DA-C487-00EE-DA8F7D4E3920}"/>
              </a:ext>
            </a:extLst>
          </p:cNvPr>
          <p:cNvSpPr/>
          <p:nvPr/>
        </p:nvSpPr>
        <p:spPr>
          <a:xfrm>
            <a:off x="-17902"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F060C601-95DA-2829-A005-D9BFBFC95703}"/>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 is AI?</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B6E515EA-64ED-83D4-0759-94C371699CB3}"/>
              </a:ext>
            </a:extLst>
          </p:cNvPr>
          <p:cNvSpPr txBox="1"/>
          <p:nvPr/>
        </p:nvSpPr>
        <p:spPr>
          <a:xfrm>
            <a:off x="234711" y="1181983"/>
            <a:ext cx="8581669" cy="4401164"/>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isn’t new… we’ve seen it for decades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Autocomplete in emails or texts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Grammar and spell check on documents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Netflix/YouTube recommendations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Spam filters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Voice assistants</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Playing against the “computer” (since the 80’s)</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AI tools do you already use?</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Generative AI creates new content</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Writes text </a:t>
            </a:r>
            <a:r>
              <a:rPr lang="en-US" dirty="0">
                <a:solidFill>
                  <a:schemeClr val="bg1"/>
                </a:solidFill>
                <a:latin typeface="Source Sans Pro" panose="020B0503030403020204" pitchFamily="34" charset="0"/>
                <a:ea typeface="Source Sans Pro" panose="020B0503030403020204" pitchFamily="34" charset="0"/>
              </a:rPr>
              <a:t>– “write me a 500-word essay about X”</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Creates images </a:t>
            </a:r>
            <a:r>
              <a:rPr lang="en-US" dirty="0">
                <a:solidFill>
                  <a:schemeClr val="bg1"/>
                </a:solidFill>
                <a:latin typeface="Source Sans Pro" panose="020B0503030403020204" pitchFamily="34" charset="0"/>
                <a:ea typeface="Source Sans Pro" panose="020B0503030403020204" pitchFamily="34" charset="0"/>
              </a:rPr>
              <a:t>– “show me an image of me standing next to Gretzky as a rookie”</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Summarizes text </a:t>
            </a:r>
            <a:r>
              <a:rPr lang="en-US" dirty="0">
                <a:solidFill>
                  <a:schemeClr val="bg1"/>
                </a:solidFill>
                <a:latin typeface="Source Sans Pro" panose="020B0503030403020204" pitchFamily="34" charset="0"/>
                <a:ea typeface="Source Sans Pro" panose="020B0503030403020204" pitchFamily="34" charset="0"/>
              </a:rPr>
              <a:t>– “what does this paragraph mean?”</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Suggests activities </a:t>
            </a:r>
            <a:r>
              <a:rPr lang="en-US" dirty="0">
                <a:solidFill>
                  <a:schemeClr val="bg1"/>
                </a:solidFill>
                <a:latin typeface="Source Sans Pro" panose="020B0503030403020204" pitchFamily="34" charset="0"/>
                <a:ea typeface="Source Sans Pro" panose="020B0503030403020204" pitchFamily="34" charset="0"/>
              </a:rPr>
              <a:t>– “what should my family do this weekend?”</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Generates examples </a:t>
            </a:r>
            <a:r>
              <a:rPr lang="en-US" dirty="0">
                <a:solidFill>
                  <a:schemeClr val="bg1"/>
                </a:solidFill>
                <a:latin typeface="Source Sans Pro" panose="020B0503030403020204" pitchFamily="34" charset="0"/>
                <a:ea typeface="Source Sans Pro" panose="020B0503030403020204" pitchFamily="34" charset="0"/>
              </a:rPr>
              <a:t>– “create a sample shopping list (or weekly family menu)”</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Generative (discriminative) AI doesn’t just repeat info, it uses what it knows to create new responses</a:t>
            </a:r>
          </a:p>
          <a:p>
            <a:pPr marL="71913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Opposite is called “predictive AI” – analyzes &amp; learns to predict future outcomes w/ high accuracy</a:t>
            </a:r>
          </a:p>
          <a:p>
            <a:pPr marL="357188" lvl="3"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42900" lvl="1"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42900" lvl="5" indent="-342900">
              <a:buClr>
                <a:schemeClr val="bg1"/>
              </a:buClr>
              <a:buFont typeface="Wingdings" panose="05000000000000000000" pitchFamily="2" charset="2"/>
              <a:buChar char="ü"/>
            </a:pPr>
            <a:endParaRPr lang="en-US" dirty="0">
              <a:solidFill>
                <a:schemeClr val="bg1"/>
              </a:solidFill>
              <a:latin typeface="Source Sans Pro" panose="020B0503030403020204" pitchFamily="34" charset="0"/>
              <a:ea typeface="Source Sans Pro" panose="020B0503030403020204" pitchFamily="34" charset="0"/>
            </a:endParaRPr>
          </a:p>
          <a:p>
            <a:pPr marL="342900" lvl="5" indent="-342900">
              <a:buFont typeface="Arial" panose="020B0604020202020204" pitchFamily="34" charset="0"/>
              <a:buChar char="•"/>
            </a:pPr>
            <a:endParaRPr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28207EBF-065F-100C-BC5A-2EC77D7322BE}"/>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CAE66E69-FF3D-F1DC-C76F-85AB3125A08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3D59F4EE-B6CB-6948-5272-F69449B83A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87858" y="132025"/>
            <a:ext cx="2441253" cy="3661879"/>
          </a:xfrm>
          <a:prstGeom prst="rect">
            <a:avLst/>
          </a:prstGeom>
        </p:spPr>
      </p:pic>
      <p:sp>
        <p:nvSpPr>
          <p:cNvPr id="5" name="Google Shape;142;p5">
            <a:extLst>
              <a:ext uri="{FF2B5EF4-FFF2-40B4-BE49-F238E27FC236}">
                <a16:creationId xmlns:a16="http://schemas.microsoft.com/office/drawing/2014/main" id="{7AB7EF03-22DE-C974-7A37-1AB786DDF254}"/>
              </a:ext>
            </a:extLst>
          </p:cNvPr>
          <p:cNvSpPr txBox="1"/>
          <p:nvPr/>
        </p:nvSpPr>
        <p:spPr>
          <a:xfrm>
            <a:off x="3159652" y="2629376"/>
            <a:ext cx="2903750" cy="430847"/>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pPr>
            <a:r>
              <a:rPr lang="en-US" sz="2200" b="1" i="1" dirty="0">
                <a:solidFill>
                  <a:srgbClr val="FF0000"/>
                </a:solidFill>
                <a:sym typeface="Wingdings" panose="05000000000000000000" pitchFamily="2" charset="2"/>
              </a:rPr>
              <a:t> ANSWER!</a:t>
            </a:r>
            <a:endParaRPr dirty="0">
              <a:solidFill>
                <a:srgbClr val="FF0000"/>
              </a:solidFill>
            </a:endParaRPr>
          </a:p>
        </p:txBody>
      </p:sp>
    </p:spTree>
    <p:extLst>
      <p:ext uri="{BB962C8B-B14F-4D97-AF65-F5344CB8AC3E}">
        <p14:creationId xmlns:p14="http://schemas.microsoft.com/office/powerpoint/2010/main" val="2627287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 calcmode="lin" valueType="num">
                                      <p:cBhvr>
                                        <p:cTn id="4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42">
                                            <p:txEl>
                                              <p:pRg st="8" end="8"/>
                                            </p:txEl>
                                          </p:spTgt>
                                        </p:tgtEl>
                                        <p:attrNameLst>
                                          <p:attrName>style.visibility</p:attrName>
                                        </p:attrNameLst>
                                      </p:cBhvr>
                                      <p:to>
                                        <p:strVal val="visible"/>
                                      </p:to>
                                    </p:set>
                                    <p:animEffect transition="in" filter="wipe(left)">
                                      <p:cBhvr>
                                        <p:cTn id="54" dur="500"/>
                                        <p:tgtEl>
                                          <p:spTgt spid="142">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2">
                                            <p:txEl>
                                              <p:pRg st="9" end="9"/>
                                            </p:txEl>
                                          </p:spTgt>
                                        </p:tgtEl>
                                        <p:attrNameLst>
                                          <p:attrName>style.visibility</p:attrName>
                                        </p:attrNameLst>
                                      </p:cBhvr>
                                      <p:to>
                                        <p:strVal val="visible"/>
                                      </p:to>
                                    </p:set>
                                    <p:animEffect transition="in" filter="wipe(left)">
                                      <p:cBhvr>
                                        <p:cTn id="59" dur="500"/>
                                        <p:tgtEl>
                                          <p:spTgt spid="142">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42">
                                            <p:txEl>
                                              <p:pRg st="10" end="10"/>
                                            </p:txEl>
                                          </p:spTgt>
                                        </p:tgtEl>
                                        <p:attrNameLst>
                                          <p:attrName>style.visibility</p:attrName>
                                        </p:attrNameLst>
                                      </p:cBhvr>
                                      <p:to>
                                        <p:strVal val="visible"/>
                                      </p:to>
                                    </p:set>
                                    <p:animEffect transition="in" filter="wipe(left)">
                                      <p:cBhvr>
                                        <p:cTn id="64" dur="500"/>
                                        <p:tgtEl>
                                          <p:spTgt spid="142">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1000"/>
                                        <p:tgtEl>
                                          <p:spTgt spid="4"/>
                                        </p:tgtEl>
                                      </p:cBhvr>
                                    </p:animEffect>
                                    <p:anim calcmode="lin" valueType="num">
                                      <p:cBhvr>
                                        <p:cTn id="70" dur="1000" fill="hold"/>
                                        <p:tgtEl>
                                          <p:spTgt spid="4"/>
                                        </p:tgtEl>
                                        <p:attrNameLst>
                                          <p:attrName>ppt_x</p:attrName>
                                        </p:attrNameLst>
                                      </p:cBhvr>
                                      <p:tavLst>
                                        <p:tav tm="0">
                                          <p:val>
                                            <p:strVal val="#ppt_x"/>
                                          </p:val>
                                        </p:tav>
                                        <p:tav tm="100000">
                                          <p:val>
                                            <p:strVal val="#ppt_x"/>
                                          </p:val>
                                        </p:tav>
                                      </p:tavLst>
                                    </p:anim>
                                    <p:anim calcmode="lin" valueType="num">
                                      <p:cBhvr>
                                        <p:cTn id="7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42">
                                            <p:txEl>
                                              <p:pRg st="11" end="11"/>
                                            </p:txEl>
                                          </p:spTgt>
                                        </p:tgtEl>
                                        <p:attrNameLst>
                                          <p:attrName>style.visibility</p:attrName>
                                        </p:attrNameLst>
                                      </p:cBhvr>
                                      <p:to>
                                        <p:strVal val="visible"/>
                                      </p:to>
                                    </p:set>
                                    <p:animEffect transition="in" filter="wipe(left)">
                                      <p:cBhvr>
                                        <p:cTn id="76" dur="500"/>
                                        <p:tgtEl>
                                          <p:spTgt spid="142">
                                            <p:txEl>
                                              <p:pRg st="11" end="1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42">
                                            <p:txEl>
                                              <p:pRg st="12" end="12"/>
                                            </p:txEl>
                                          </p:spTgt>
                                        </p:tgtEl>
                                        <p:attrNameLst>
                                          <p:attrName>style.visibility</p:attrName>
                                        </p:attrNameLst>
                                      </p:cBhvr>
                                      <p:to>
                                        <p:strVal val="visible"/>
                                      </p:to>
                                    </p:set>
                                    <p:animEffect transition="in" filter="wipe(left)">
                                      <p:cBhvr>
                                        <p:cTn id="81" dur="500"/>
                                        <p:tgtEl>
                                          <p:spTgt spid="142">
                                            <p:txEl>
                                              <p:pRg st="12" end="1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42">
                                            <p:txEl>
                                              <p:pRg st="13" end="13"/>
                                            </p:txEl>
                                          </p:spTgt>
                                        </p:tgtEl>
                                        <p:attrNameLst>
                                          <p:attrName>style.visibility</p:attrName>
                                        </p:attrNameLst>
                                      </p:cBhvr>
                                      <p:to>
                                        <p:strVal val="visible"/>
                                      </p:to>
                                    </p:set>
                                    <p:animEffect transition="in" filter="wipe(left)">
                                      <p:cBhvr>
                                        <p:cTn id="86" dur="500"/>
                                        <p:tgtEl>
                                          <p:spTgt spid="142">
                                            <p:txEl>
                                              <p:pRg st="13" end="1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42">
                                            <p:txEl>
                                              <p:pRg st="14" end="14"/>
                                            </p:txEl>
                                          </p:spTgt>
                                        </p:tgtEl>
                                        <p:attrNameLst>
                                          <p:attrName>style.visibility</p:attrName>
                                        </p:attrNameLst>
                                      </p:cBhvr>
                                      <p:to>
                                        <p:strVal val="visible"/>
                                      </p:to>
                                    </p:set>
                                    <p:animEffect transition="in" filter="wipe(left)">
                                      <p:cBhvr>
                                        <p:cTn id="91" dur="500"/>
                                        <p:tgtEl>
                                          <p:spTgt spid="142">
                                            <p:txEl>
                                              <p:pRg st="14" end="1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42">
                                            <p:txEl>
                                              <p:pRg st="15" end="15"/>
                                            </p:txEl>
                                          </p:spTgt>
                                        </p:tgtEl>
                                        <p:attrNameLst>
                                          <p:attrName>style.visibility</p:attrName>
                                        </p:attrNameLst>
                                      </p:cBhvr>
                                      <p:to>
                                        <p:strVal val="visible"/>
                                      </p:to>
                                    </p:set>
                                    <p:animEffect transition="in" filter="wipe(left)">
                                      <p:cBhvr>
                                        <p:cTn id="96" dur="500"/>
                                        <p:tgtEl>
                                          <p:spTgt spid="14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B28AD213-4DE8-2B12-6027-8282B70778C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05B8C08-91F2-91C7-B575-87956839CBAA}"/>
              </a:ext>
            </a:extLst>
          </p:cNvPr>
          <p:cNvPicPr>
            <a:picLocks noChangeAspect="1"/>
          </p:cNvPicPr>
          <p:nvPr/>
        </p:nvPicPr>
        <p:blipFill>
          <a:blip r:embed="rId3"/>
          <a:stretch>
            <a:fillRect/>
          </a:stretch>
        </p:blipFill>
        <p:spPr>
          <a:xfrm>
            <a:off x="-846886" y="0"/>
            <a:ext cx="9144000" cy="5142249"/>
          </a:xfrm>
          <a:prstGeom prst="rect">
            <a:avLst/>
          </a:prstGeom>
        </p:spPr>
      </p:pic>
      <p:sp>
        <p:nvSpPr>
          <p:cNvPr id="139" name="Google Shape;139;p5">
            <a:extLst>
              <a:ext uri="{FF2B5EF4-FFF2-40B4-BE49-F238E27FC236}">
                <a16:creationId xmlns:a16="http://schemas.microsoft.com/office/drawing/2014/main" id="{4BF381DC-8DE0-286E-7A35-FF2DEB419346}"/>
              </a:ext>
            </a:extLst>
          </p:cNvPr>
          <p:cNvSpPr/>
          <p:nvPr/>
        </p:nvSpPr>
        <p:spPr>
          <a:xfrm>
            <a:off x="-17902"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031B613-B7DC-80D0-932D-4931D7626168}"/>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 is AI?</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C82E1158-73D4-FFF4-F24D-816BD936B0EE}"/>
              </a:ext>
            </a:extLst>
          </p:cNvPr>
          <p:cNvSpPr txBox="1"/>
          <p:nvPr/>
        </p:nvSpPr>
        <p:spPr>
          <a:xfrm>
            <a:off x="234711" y="1181983"/>
            <a:ext cx="8581669" cy="4401164"/>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What AI is </a:t>
            </a:r>
            <a:r>
              <a:rPr lang="en-US" u="sng" dirty="0">
                <a:solidFill>
                  <a:schemeClr val="bg1"/>
                </a:solidFill>
                <a:latin typeface="Source Sans Pro" panose="020B0503030403020204" pitchFamily="34" charset="0"/>
                <a:ea typeface="Source Sans Pro" panose="020B0503030403020204" pitchFamily="34" charset="0"/>
              </a:rPr>
              <a:t>not</a:t>
            </a:r>
            <a:endParaRPr lang="en-US"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It is </a:t>
            </a:r>
            <a:r>
              <a:rPr lang="en-US" i="1" u="sng" dirty="0">
                <a:solidFill>
                  <a:schemeClr val="bg1"/>
                </a:solidFill>
                <a:latin typeface="Source Sans Pro" panose="020B0503030403020204" pitchFamily="34" charset="0"/>
                <a:ea typeface="Source Sans Pro" panose="020B0503030403020204" pitchFamily="34" charset="0"/>
              </a:rPr>
              <a:t>not</a:t>
            </a:r>
            <a:r>
              <a:rPr lang="en-US" i="1" dirty="0">
                <a:solidFill>
                  <a:schemeClr val="bg1"/>
                </a:solidFill>
                <a:latin typeface="Source Sans Pro" panose="020B0503030403020204" pitchFamily="34" charset="0"/>
                <a:ea typeface="Source Sans Pro" panose="020B0503030403020204" pitchFamily="34" charset="0"/>
              </a:rPr>
              <a:t> a human brain</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It is </a:t>
            </a:r>
            <a:r>
              <a:rPr lang="en-US" i="1" u="sng" dirty="0">
                <a:solidFill>
                  <a:schemeClr val="bg1"/>
                </a:solidFill>
                <a:latin typeface="Source Sans Pro" panose="020B0503030403020204" pitchFamily="34" charset="0"/>
                <a:ea typeface="Source Sans Pro" panose="020B0503030403020204" pitchFamily="34" charset="0"/>
              </a:rPr>
              <a:t>not</a:t>
            </a:r>
            <a:r>
              <a:rPr lang="en-US" i="1" dirty="0">
                <a:solidFill>
                  <a:schemeClr val="bg1"/>
                </a:solidFill>
                <a:latin typeface="Source Sans Pro" panose="020B0503030403020204" pitchFamily="34" charset="0"/>
                <a:ea typeface="Source Sans Pro" panose="020B0503030403020204" pitchFamily="34" charset="0"/>
              </a:rPr>
              <a:t> always accurate</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It is </a:t>
            </a:r>
            <a:r>
              <a:rPr lang="en-US" i="1" u="sng" dirty="0">
                <a:solidFill>
                  <a:schemeClr val="bg1"/>
                </a:solidFill>
                <a:latin typeface="Source Sans Pro" panose="020B0503030403020204" pitchFamily="34" charset="0"/>
                <a:ea typeface="Source Sans Pro" panose="020B0503030403020204" pitchFamily="34" charset="0"/>
              </a:rPr>
              <a:t>not</a:t>
            </a:r>
            <a:r>
              <a:rPr lang="en-US" i="1" dirty="0">
                <a:solidFill>
                  <a:schemeClr val="bg1"/>
                </a:solidFill>
                <a:latin typeface="Source Sans Pro" panose="020B0503030403020204" pitchFamily="34" charset="0"/>
                <a:ea typeface="Source Sans Pro" panose="020B0503030403020204" pitchFamily="34" charset="0"/>
              </a:rPr>
              <a:t> always truthful or ethical on its own</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It does </a:t>
            </a:r>
            <a:r>
              <a:rPr lang="en-US" i="1" u="sng" dirty="0">
                <a:solidFill>
                  <a:schemeClr val="bg1"/>
                </a:solidFill>
                <a:latin typeface="Source Sans Pro" panose="020B0503030403020204" pitchFamily="34" charset="0"/>
                <a:ea typeface="Source Sans Pro" panose="020B0503030403020204" pitchFamily="34" charset="0"/>
              </a:rPr>
              <a:t>not</a:t>
            </a:r>
            <a:r>
              <a:rPr lang="en-US" i="1" dirty="0">
                <a:solidFill>
                  <a:schemeClr val="bg1"/>
                </a:solidFill>
                <a:latin typeface="Source Sans Pro" panose="020B0503030403020204" pitchFamily="34" charset="0"/>
                <a:ea typeface="Source Sans Pro" panose="020B0503030403020204" pitchFamily="34" charset="0"/>
              </a:rPr>
              <a:t> know your students, your classroom, or your context</a:t>
            </a: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often sounds confident and polished (but </a:t>
            </a:r>
            <a:r>
              <a:rPr lang="en-US" i="1" dirty="0">
                <a:solidFill>
                  <a:schemeClr val="bg1"/>
                </a:solidFill>
                <a:latin typeface="Source Sans Pro" panose="020B0503030403020204" pitchFamily="34" charset="0"/>
                <a:ea typeface="Source Sans Pro" panose="020B0503030403020204" pitchFamily="34" charset="0"/>
              </a:rPr>
              <a:t>polished</a:t>
            </a:r>
            <a:r>
              <a:rPr lang="en-US" dirty="0">
                <a:solidFill>
                  <a:schemeClr val="bg1"/>
                </a:solidFill>
                <a:latin typeface="Source Sans Pro" panose="020B0503030403020204" pitchFamily="34" charset="0"/>
                <a:ea typeface="Source Sans Pro" panose="020B0503030403020204" pitchFamily="34" charset="0"/>
              </a:rPr>
              <a:t> is not the same as </a:t>
            </a:r>
            <a:r>
              <a:rPr lang="en-US" i="1" dirty="0">
                <a:solidFill>
                  <a:schemeClr val="bg1"/>
                </a:solidFill>
                <a:latin typeface="Source Sans Pro" panose="020B0503030403020204" pitchFamily="34" charset="0"/>
                <a:ea typeface="Source Sans Pro" panose="020B0503030403020204" pitchFamily="34" charset="0"/>
              </a:rPr>
              <a:t>correct</a:t>
            </a:r>
            <a:r>
              <a:rPr lang="en-US" dirty="0">
                <a:solidFill>
                  <a:schemeClr val="bg1"/>
                </a:solidFill>
                <a:latin typeface="Source Sans Pro" panose="020B0503030403020204" pitchFamily="34" charset="0"/>
                <a:ea typeface="Source Sans Pro" panose="020B0503030403020204" pitchFamily="34" charset="0"/>
              </a:rPr>
              <a:t>)</a:t>
            </a: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Lawyers getting caught citing case law that doesn’t exist</a:t>
            </a:r>
            <a:endParaRPr lang="en-US"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Students getting caught citing references that don’t exist</a:t>
            </a:r>
            <a:endParaRPr lang="en-US"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Hallucinations – not from bad information, but because it’s looking to create plausible language</a:t>
            </a:r>
            <a:endParaRPr lang="en-US" dirty="0">
              <a:solidFill>
                <a:schemeClr val="bg1"/>
              </a:solidFill>
              <a:latin typeface="Source Sans Pro" panose="020B0503030403020204" pitchFamily="34" charset="0"/>
              <a:ea typeface="Source Sans Pro" panose="020B0503030403020204" pitchFamily="34" charset="0"/>
            </a:endParaRPr>
          </a:p>
          <a:p>
            <a:pPr marL="1076325"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AI is trying to produce the most likely answer, not a verified one</a:t>
            </a:r>
            <a:endParaRPr lang="en-US" dirty="0">
              <a:solidFill>
                <a:schemeClr val="bg1"/>
              </a:solidFill>
              <a:latin typeface="Source Sans Pro" panose="020B0503030403020204" pitchFamily="34" charset="0"/>
              <a:ea typeface="Source Sans Pro" panose="020B0503030403020204" pitchFamily="34" charset="0"/>
            </a:endParaRPr>
          </a:p>
          <a:p>
            <a:pPr marL="1076325"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Newer models (GPT 5.4) are less likely to hallucinate, but still not perfect</a:t>
            </a:r>
            <a:endParaRPr lang="en-US" dirty="0">
              <a:solidFill>
                <a:schemeClr val="bg1"/>
              </a:solidFill>
              <a:latin typeface="Source Sans Pro" panose="020B0503030403020204" pitchFamily="34" charset="0"/>
              <a:ea typeface="Source Sans Pro" panose="020B0503030403020204" pitchFamily="34" charset="0"/>
            </a:endParaRPr>
          </a:p>
          <a:p>
            <a:pPr marL="35718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These hallucinations can still…</a:t>
            </a:r>
          </a:p>
          <a:p>
            <a:pPr marL="71913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Spread misinformation</a:t>
            </a:r>
          </a:p>
          <a:p>
            <a:pPr marL="71913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Create false confidence</a:t>
            </a:r>
          </a:p>
          <a:p>
            <a:pPr marL="71913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Waste teacher time</a:t>
            </a:r>
          </a:p>
          <a:p>
            <a:pPr marL="719138" lvl="3"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Mislead students who trust too much</a:t>
            </a:r>
          </a:p>
          <a:p>
            <a:pPr marL="357188" lvl="3"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42900" lvl="1" indent="-342900">
              <a:buClr>
                <a:schemeClr val="bg1"/>
              </a:buClr>
              <a:buFont typeface="Arial" panose="020B0604020202020204" pitchFamily="34" charset="0"/>
              <a:buChar char="•"/>
            </a:pPr>
            <a:endParaRPr lang="en-US" dirty="0">
              <a:solidFill>
                <a:schemeClr val="bg1"/>
              </a:solidFill>
              <a:latin typeface="Source Sans Pro" panose="020B0503030403020204" pitchFamily="34" charset="0"/>
              <a:ea typeface="Source Sans Pro" panose="020B0503030403020204" pitchFamily="34" charset="0"/>
            </a:endParaRPr>
          </a:p>
          <a:p>
            <a:pPr marL="342900" lvl="5" indent="-342900">
              <a:buClr>
                <a:schemeClr val="bg1"/>
              </a:buClr>
              <a:buFont typeface="Wingdings" panose="05000000000000000000" pitchFamily="2" charset="2"/>
              <a:buChar char="ü"/>
            </a:pPr>
            <a:endParaRPr lang="en-US" dirty="0">
              <a:solidFill>
                <a:schemeClr val="bg1"/>
              </a:solidFill>
              <a:latin typeface="Source Sans Pro" panose="020B0503030403020204" pitchFamily="34" charset="0"/>
              <a:ea typeface="Source Sans Pro" panose="020B0503030403020204" pitchFamily="34" charset="0"/>
            </a:endParaRPr>
          </a:p>
          <a:p>
            <a:pPr marL="342900" lvl="5" indent="-342900">
              <a:buFont typeface="Arial" panose="020B0604020202020204" pitchFamily="34" charset="0"/>
              <a:buChar char="•"/>
            </a:pPr>
            <a:endParaRPr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FA856E18-60F5-36F5-EEA1-3660739105A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F43188EE-C9C4-10CF-B1D2-7A59EB8CC7F7}"/>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Tree>
    <p:extLst>
      <p:ext uri="{BB962C8B-B14F-4D97-AF65-F5344CB8AC3E}">
        <p14:creationId xmlns:p14="http://schemas.microsoft.com/office/powerpoint/2010/main" val="2518786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wipe(left)">
                                      <p:cBhvr>
                                        <p:cTn id="42" dur="5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wipe(left)">
                                      <p:cBhvr>
                                        <p:cTn id="47" dur="500"/>
                                        <p:tgtEl>
                                          <p:spTgt spid="14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2">
                                            <p:txEl>
                                              <p:pRg st="9" end="9"/>
                                            </p:txEl>
                                          </p:spTgt>
                                        </p:tgtEl>
                                        <p:attrNameLst>
                                          <p:attrName>style.visibility</p:attrName>
                                        </p:attrNameLst>
                                      </p:cBhvr>
                                      <p:to>
                                        <p:strVal val="visible"/>
                                      </p:to>
                                    </p:set>
                                    <p:animEffect transition="in" filter="wipe(left)">
                                      <p:cBhvr>
                                        <p:cTn id="52" dur="500"/>
                                        <p:tgtEl>
                                          <p:spTgt spid="14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2">
                                            <p:txEl>
                                              <p:pRg st="10" end="10"/>
                                            </p:txEl>
                                          </p:spTgt>
                                        </p:tgtEl>
                                        <p:attrNameLst>
                                          <p:attrName>style.visibility</p:attrName>
                                        </p:attrNameLst>
                                      </p:cBhvr>
                                      <p:to>
                                        <p:strVal val="visible"/>
                                      </p:to>
                                    </p:set>
                                    <p:animEffect transition="in" filter="wipe(left)">
                                      <p:cBhvr>
                                        <p:cTn id="57" dur="500"/>
                                        <p:tgtEl>
                                          <p:spTgt spid="14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2">
                                            <p:txEl>
                                              <p:pRg st="11" end="11"/>
                                            </p:txEl>
                                          </p:spTgt>
                                        </p:tgtEl>
                                        <p:attrNameLst>
                                          <p:attrName>style.visibility</p:attrName>
                                        </p:attrNameLst>
                                      </p:cBhvr>
                                      <p:to>
                                        <p:strVal val="visible"/>
                                      </p:to>
                                    </p:set>
                                    <p:animEffect transition="in" filter="wipe(left)">
                                      <p:cBhvr>
                                        <p:cTn id="62" dur="500"/>
                                        <p:tgtEl>
                                          <p:spTgt spid="14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2">
                                            <p:txEl>
                                              <p:pRg st="12" end="12"/>
                                            </p:txEl>
                                          </p:spTgt>
                                        </p:tgtEl>
                                        <p:attrNameLst>
                                          <p:attrName>style.visibility</p:attrName>
                                        </p:attrNameLst>
                                      </p:cBhvr>
                                      <p:to>
                                        <p:strVal val="visible"/>
                                      </p:to>
                                    </p:set>
                                    <p:animEffect transition="in" filter="wipe(left)">
                                      <p:cBhvr>
                                        <p:cTn id="67" dur="500"/>
                                        <p:tgtEl>
                                          <p:spTgt spid="14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2">
                                            <p:txEl>
                                              <p:pRg st="13" end="13"/>
                                            </p:txEl>
                                          </p:spTgt>
                                        </p:tgtEl>
                                        <p:attrNameLst>
                                          <p:attrName>style.visibility</p:attrName>
                                        </p:attrNameLst>
                                      </p:cBhvr>
                                      <p:to>
                                        <p:strVal val="visible"/>
                                      </p:to>
                                    </p:set>
                                    <p:animEffect transition="in" filter="wipe(left)">
                                      <p:cBhvr>
                                        <p:cTn id="72" dur="500"/>
                                        <p:tgtEl>
                                          <p:spTgt spid="142">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42">
                                            <p:txEl>
                                              <p:pRg st="14" end="14"/>
                                            </p:txEl>
                                          </p:spTgt>
                                        </p:tgtEl>
                                        <p:attrNameLst>
                                          <p:attrName>style.visibility</p:attrName>
                                        </p:attrNameLst>
                                      </p:cBhvr>
                                      <p:to>
                                        <p:strVal val="visible"/>
                                      </p:to>
                                    </p:set>
                                    <p:animEffect transition="in" filter="wipe(left)">
                                      <p:cBhvr>
                                        <p:cTn id="77" dur="500"/>
                                        <p:tgtEl>
                                          <p:spTgt spid="142">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42">
                                            <p:txEl>
                                              <p:pRg st="15" end="15"/>
                                            </p:txEl>
                                          </p:spTgt>
                                        </p:tgtEl>
                                        <p:attrNameLst>
                                          <p:attrName>style.visibility</p:attrName>
                                        </p:attrNameLst>
                                      </p:cBhvr>
                                      <p:to>
                                        <p:strVal val="visible"/>
                                      </p:to>
                                    </p:set>
                                    <p:animEffect transition="in" filter="wipe(left)">
                                      <p:cBhvr>
                                        <p:cTn id="82" dur="500"/>
                                        <p:tgtEl>
                                          <p:spTgt spid="14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F898A9B8-44C4-61C9-B653-0B436F0A27D5}"/>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693B4F62-C5BD-CF71-EDB7-8E4494C1E1AE}"/>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D524CB15-EF81-C231-8D95-B8180390E925}"/>
              </a:ext>
            </a:extLst>
          </p:cNvPr>
          <p:cNvSpPr/>
          <p:nvPr/>
        </p:nvSpPr>
        <p:spPr>
          <a:xfrm>
            <a:off x="-3752" y="-79051"/>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7F07DEB4-6C3C-9BAD-77B7-60EF4FF53711}"/>
              </a:ext>
            </a:extLst>
          </p:cNvPr>
          <p:cNvSpPr txBox="1"/>
          <p:nvPr/>
        </p:nvSpPr>
        <p:spPr>
          <a:xfrm>
            <a:off x="2528048" y="2884033"/>
            <a:ext cx="6420116" cy="193895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WHAT’S CHANGING BECAUSE OF AI?</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A3D1FDA9-96F2-6C07-002A-BAA6F68AB5E9}"/>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09FB4114-FA20-8F88-0785-A51A9F6C542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Tree>
    <p:extLst>
      <p:ext uri="{BB962C8B-B14F-4D97-AF65-F5344CB8AC3E}">
        <p14:creationId xmlns:p14="http://schemas.microsoft.com/office/powerpoint/2010/main" val="883349366"/>
      </p:ext>
    </p:extLst>
  </p:cSld>
  <p:clrMapOvr>
    <a:masterClrMapping/>
  </p:clrMapOvr>
</p:sld>
</file>

<file path=ppt/theme/theme1.xml><?xml version="1.0" encoding="utf-8"?>
<a:theme xmlns:a="http://schemas.openxmlformats.org/drawingml/2006/main" name="Office Theme">
  <a:themeElements>
    <a:clrScheme name="Custom 7">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10936</TotalTime>
  <Words>4228</Words>
  <Application>Microsoft Office PowerPoint</Application>
  <PresentationFormat>On-screen Show (16:9)</PresentationFormat>
  <Paragraphs>747</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Wingdings</vt:lpstr>
      <vt:lpstr>Source Sans Pro</vt:lpstr>
      <vt:lpstr>Oswald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Geoff Kullman</dc:creator>
  <cp:lastModifiedBy>Melissa Kullman</cp:lastModifiedBy>
  <cp:revision>110</cp:revision>
  <dcterms:created xsi:type="dcterms:W3CDTF">2018-06-11T22:44:36Z</dcterms:created>
  <dcterms:modified xsi:type="dcterms:W3CDTF">2026-04-26T11:04:14Z</dcterms:modified>
</cp:coreProperties>
</file>