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6"/>
  </p:notesMasterIdLst>
  <p:sldIdLst>
    <p:sldId id="256" r:id="rId2"/>
    <p:sldId id="330" r:id="rId3"/>
    <p:sldId id="257" r:id="rId4"/>
    <p:sldId id="268" r:id="rId5"/>
    <p:sldId id="331" r:id="rId6"/>
    <p:sldId id="332" r:id="rId7"/>
    <p:sldId id="333" r:id="rId8"/>
    <p:sldId id="334" r:id="rId9"/>
    <p:sldId id="335" r:id="rId10"/>
    <p:sldId id="326" r:id="rId11"/>
    <p:sldId id="260" r:id="rId12"/>
    <p:sldId id="367" r:id="rId13"/>
    <p:sldId id="325" r:id="rId14"/>
    <p:sldId id="337" r:id="rId15"/>
    <p:sldId id="368" r:id="rId16"/>
    <p:sldId id="272" r:id="rId17"/>
    <p:sldId id="273" r:id="rId18"/>
    <p:sldId id="329" r:id="rId19"/>
    <p:sldId id="366" r:id="rId20"/>
    <p:sldId id="338" r:id="rId21"/>
    <p:sldId id="274" r:id="rId22"/>
    <p:sldId id="341" r:id="rId23"/>
    <p:sldId id="342" r:id="rId24"/>
    <p:sldId id="344" r:id="rId25"/>
    <p:sldId id="343" r:id="rId26"/>
    <p:sldId id="345" r:id="rId27"/>
    <p:sldId id="279" r:id="rId28"/>
    <p:sldId id="280" r:id="rId29"/>
    <p:sldId id="346" r:id="rId30"/>
    <p:sldId id="347" r:id="rId31"/>
    <p:sldId id="348" r:id="rId32"/>
    <p:sldId id="349" r:id="rId33"/>
    <p:sldId id="350" r:id="rId34"/>
    <p:sldId id="351" r:id="rId35"/>
    <p:sldId id="352" r:id="rId36"/>
    <p:sldId id="286" r:id="rId37"/>
    <p:sldId id="287" r:id="rId38"/>
    <p:sldId id="291" r:id="rId39"/>
    <p:sldId id="292" r:id="rId40"/>
    <p:sldId id="353" r:id="rId41"/>
    <p:sldId id="354" r:id="rId42"/>
    <p:sldId id="355" r:id="rId43"/>
    <p:sldId id="356" r:id="rId44"/>
    <p:sldId id="357" r:id="rId45"/>
    <p:sldId id="358" r:id="rId46"/>
    <p:sldId id="359" r:id="rId47"/>
    <p:sldId id="360" r:id="rId48"/>
    <p:sldId id="361" r:id="rId49"/>
    <p:sldId id="362" r:id="rId50"/>
    <p:sldId id="363" r:id="rId51"/>
    <p:sldId id="314" r:id="rId52"/>
    <p:sldId id="324" r:id="rId53"/>
    <p:sldId id="364" r:id="rId54"/>
    <p:sldId id="365" r:id="rId55"/>
  </p:sldIdLst>
  <p:sldSz cx="9144000" cy="5143500" type="screen16x9"/>
  <p:notesSz cx="6858000" cy="9144000"/>
  <p:embeddedFontLst>
    <p:embeddedFont>
      <p:font typeface="Oswald" panose="02000303000000000000" pitchFamily="2" charset="0"/>
      <p:regular r:id="rId57"/>
      <p:bold r:id="rId58"/>
    </p:embeddedFont>
    <p:embeddedFont>
      <p:font typeface="Source Sans Pro" panose="020B0503030403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6" roundtripDataSignature="AMtx7mhtTOObUnacUN6+jn8pBvkHvjFU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56" d="100"/>
          <a:sy n="156" d="100"/>
        </p:scale>
        <p:origin x="600"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E83CBB72-C464-8264-8DBC-60CCCC739BD6}"/>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B721F10F-5DE6-1324-01A4-D3C2BD1AA8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8EA94E61-E472-2338-17FC-A5B26746636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89118972-9C6A-8CE7-9446-5F6C09979B0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965566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7D1A817E-0719-764F-6DF9-DB10AEF19A9F}"/>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695B6715-ED95-AFB0-B014-6BB270FAAB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DF49CB40-6F84-280F-01FF-DFDB378D7F0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a:extLst>
              <a:ext uri="{FF2B5EF4-FFF2-40B4-BE49-F238E27FC236}">
                <a16:creationId xmlns:a16="http://schemas.microsoft.com/office/drawing/2014/main" id="{75AE1F00-85EC-7539-CECE-686AFB7C378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667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06E54DF8-8F8E-5669-47A3-BDC8E7BE6D40}"/>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1C2EF7C-CBFD-4959-92F7-08253400A1C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01219BD7-B2F0-2CA8-BDB3-D18343B0C9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033DA4D-DF87-F23C-8D20-0B27F2A0BE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43590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C2AC4DA6-C678-2F74-23EA-F7A6E034C919}"/>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838D202-C41C-EBF1-5BE2-33E5176C69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653D0AB-1A16-7B01-F279-13036B0E77E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4DED63A-4A9F-F1B5-CF6C-8437FE955C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24470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4E69B291-C9B0-DD06-7194-78FB22C4006C}"/>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8CDDF841-6060-CC94-E256-CDD21E52DC3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52907DB0-7AFE-C508-18BF-805246223A0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D41A98F2-DFEF-DA9B-1817-CB11472C3BA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66224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2FD66B9-323C-AAFE-6960-01720481A81A}"/>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62C8DBE0-571A-3350-33ED-4AF2CE0F74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17FC36E8-441A-A761-8531-EAC51C27510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37B8DCF8-860C-8973-DA1F-D3A4360820F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18988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A7D210F-46FE-E6EA-321B-EC1B909D23E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130F3C7-B49E-49A7-BDF0-F4668FC6DC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896A7FA-89C5-A872-0FA2-35453C17A5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FF8D74D-2813-AC1A-929E-11687C5C19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3681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AE7AB9F5-6AB0-F26A-7355-569C1A6BF8B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FFD39FD0-399D-2E00-5F25-BB4B8819C6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223C7F3-0DD6-06FA-5F4F-B5C9261D82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9120B93A-70D1-DF5A-271B-B2FFDD9614F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608873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4F59D59-24F8-7DD8-E5EB-7CA57CBE3D48}"/>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3D9A7E85-4A8F-58B9-B0B7-472A576C88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845E8E84-5BBD-DD29-FA77-13BAE25F60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D3CD564-0CFC-FC56-0A8D-6D10DBE579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268451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0CAA291-566E-6AD8-EE38-CD118740E378}"/>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B73B9C8-F9F0-768F-A502-A01B049FEB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D3D3132B-9C3F-9BD5-7CFA-CB1FE207EA8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a:extLst>
              <a:ext uri="{FF2B5EF4-FFF2-40B4-BE49-F238E27FC236}">
                <a16:creationId xmlns:a16="http://schemas.microsoft.com/office/drawing/2014/main" id="{278B680D-4688-94E1-1953-8A1D2E29245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85974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4F863CFC-55A0-2A60-0249-3EAFE7D2958E}"/>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7DEED2A9-0490-4A45-F88A-90F7F37763F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75DBADD6-CFD3-30C0-4C92-F4270DE73A6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17F4B757-04FB-875E-CC0B-F35A078CBB7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114028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A427479-8C1D-BDFD-F203-3234F66A006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247144D-D653-C943-3F54-6C593FAE3D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F9111387-5F6B-9D0F-EC8A-59CB1E73BC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72E370E-7A5D-B3AB-BD2C-9145D25BB7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23888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A1A552D-5D0A-C8B5-07FF-1E19A173937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123B824-D810-1823-59BA-7D7D5709B8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1F02526-6A5D-08BF-0F27-958C4B8916C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E6931A3-D5CE-04EC-0F8D-18F65DB2768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15861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FD060D15-71A7-1819-F9B4-FD83110C4D39}"/>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E093C4C4-7B9F-7B9F-AB17-81A33B8378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B51CB7DB-3EBD-596B-D32A-9492745C5F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6E0365D6-A43E-F6B9-5E8E-577A0F6156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99654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0075557-F18D-D124-60FB-DA1F9C4BC6E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ECB5E9BA-CEEC-D737-C9D2-6B7824491A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77D655F-9A1E-67E6-8C7E-D97454456BD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658E6C3E-7D45-A4E1-E6E9-88BB22E18E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000281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C288EFE6-A046-0375-8736-ADF3261A4C9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B34AF93-7FE0-6935-3984-9CFD5F2E46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F19AFDAF-2462-166C-92C6-CC4FE7FA78F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212ADA58-5E9F-0559-C641-F003495C5C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78151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FC09FAC-08A6-C7E4-358A-E58666AF3259}"/>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656D0D1-31D1-7B8F-5007-9401B39BB1E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DEED6F7-CFCC-2091-8ACB-79C78DCE64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0B7429DA-697B-0357-8D8D-FABD6255C8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3725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A9AD17A2-A872-EDC3-8CC8-54148A802174}"/>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9C436525-7C5B-6B79-4AAC-2B10E5B28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FDFA5D9E-E084-6B3C-F96B-8964E489C6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6C42840C-8D87-8753-37ED-B9EB635AE32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44676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DAC5A7-934A-0791-836A-9C64F43EFDB3}"/>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4A3F125A-C669-415D-259A-EAF13B92C2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AA2FC57-30BC-861C-242E-398CC0C595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13A00639-5D49-D113-F1E8-A72FE8B5D4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16599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95D447B-E10A-D994-E7AB-B23E1755CB8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08648303-B5D2-85D1-C20A-870A9C42E9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4DD9A1E-5010-0BA2-FB25-4D78AF6185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92508AE6-BD88-B6E5-8BCC-3E465D577B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48021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169DBEC-E5F9-32E2-95A3-0C023CF0E44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919D486-45B9-0263-84CE-8A888D3CCF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68B081C-40CE-EB15-EA14-EEB145C0F84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F6DC23E-B170-82A8-9C9F-C0B143842F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300533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19782186-2EB9-5078-EBE3-47563A13962B}"/>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DCA5D3FB-DF88-AA43-4FB0-8E9BAAA43F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A1726E72-0C73-7150-FE79-F6C897947AD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38E74ED9-10EC-FF63-9B4C-E8FD481897A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83242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900A06FA-FCB5-DB46-BD63-75E9F276FEC6}"/>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28403270-ED81-4361-0382-29193F9125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269BD1DF-B8BB-A85B-AFC1-AB72080F797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353B740-535B-5878-2E99-B5597CB775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558957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4F85C7E0-782F-510B-3074-EDF4EE8DB68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4B2CA15D-79FE-6570-6CF7-239630820A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168F4D5-C353-0079-3B12-B64807B5308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0962660F-4F1E-B304-3E5E-FCCCAC7FC5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73311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3C805602-68C8-8E05-7F21-B01E072759CF}"/>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B901ECB2-AD69-03F9-7E8C-D525FC115D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672D856B-7DC6-2DCB-CE4D-43A0A313FB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74C3F768-EDE8-1F2D-3B7F-ED78D2FE83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730925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0071BD1F-DBE6-41E4-9D3A-EE2E2C41AEBE}"/>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7F5C6E7-432A-E9C9-EA5C-DDAEF50409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1B9EBB4C-283A-7BF4-6CAE-96FEBD1BFAA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9D520D78-F4E1-BFB9-D3D1-B00EC9DDF39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986004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5F73209-25E0-5617-B8F8-E95F4BCA4868}"/>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AEEB0877-CEAA-F2F6-7F7B-162FDB02F7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E48F3726-9B18-F646-7E49-F9327CD9DAE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047C78BD-58A5-4666-6C03-6FE8D473727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466882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59DB334E-403B-888C-F1FF-2AD935001FB7}"/>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BFCFF79F-46D1-42A4-0ED8-9271BDC45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87C1F86-2977-250F-CE10-DB31B093A8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ADA379D-84F9-CBD9-7410-73110A387B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58739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B726F271-42A2-C867-4452-D54C19EDB74A}"/>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01138CF7-9340-8999-FBAE-099CC08BA0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977536A3-B7FE-1D88-56F6-8913F1CF025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97E55DAF-AEDD-5CF4-3635-F9C43B0CD2E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619702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5C156D-8804-27E5-7BAC-6FCDA4E6022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2836089-6512-0455-669C-D0FC24F7EF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79EA2EC1-8CB5-8D55-8F51-9B00C1ADC5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4646ABC7-562A-0D93-B13B-969BEECC48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742497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93563434-0C33-3A2B-B93D-A9CEE163E5CF}"/>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45F45002-5321-3722-0C1B-33F4901FFC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DBE7DE01-17A8-4433-8EE0-884C651A52B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9ECD67A1-D521-933E-ECDE-A18E38A2CF1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533333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BD5A8C56-3591-EBBF-FE8B-7CF9028461DC}"/>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AE60C7A7-E676-7955-CF73-30CE5F8175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2F89D68-39CA-D667-0FA3-433D9C1C03D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91231DB4-633E-A50C-CB1E-67B0C93A60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864505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6A801BF3-019F-6A1F-0357-262D8834A9A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F284AA85-627F-8BBB-5DD4-586B5FC894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D0846934-2216-7B1B-23C3-ADDF04790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F8007EFE-D6E8-3B00-D542-85D88821A2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660319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5D5720B-7D12-17D3-B68B-334E35EB36D1}"/>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C2117551-B1B2-017A-37AC-1875673B33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9C324ABC-EF6F-E2F0-366C-6A95A36739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EAA42F92-EE51-8E60-3499-4CCC70F306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327989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8E1B0EE3-B6AB-047C-06AC-54D25080C96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988BE18-7C94-2173-8801-5E3AC81E885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B0571844-C64A-6285-4442-617D507A20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9EA1282-1408-A486-48A4-D61E707111A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898235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F649A7CC-B8B3-F54E-C2EF-8D21B22FB91C}"/>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4905C17A-8954-334D-2F15-26E6D54335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E37CD940-48EF-5C05-D7B0-3CA66352D25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559BDDB9-687F-5153-AA6B-9EC81D0CD94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966145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25AF6AC2-98AA-049F-4C57-7ECA516FC042}"/>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FF314B12-C969-4414-EE4B-8CD084803B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9E3AACD3-E33F-3F18-B8E4-B9E9A973B7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47475DC-3FB2-EC51-BE44-867F1694DCE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128148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EB9FA47D-8CAF-603A-61F4-3CF27732D299}"/>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6B84A383-3F65-E81A-97D2-76252EF1E0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C7CB7694-6274-3140-9BF3-9D8F6787E8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A90954A-E827-C17A-9FFF-294B98ED81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045185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77BFBC94-A702-F65C-0764-0C75F448C44D}"/>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C356CF22-0E15-40F1-30BF-4A9D6B080D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4C6AF186-867C-3842-DA70-60CAF6C9C10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8A28EF18-6A66-9B9D-330A-99DF29D5B31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140434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77432DAA-2F44-9D1D-5291-0C83658E5732}"/>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8DA7D7C3-8F5D-699A-C46E-23D1D15271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336481D0-CC79-CFA3-9FE7-B43DAE226E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D9C62158-A4E3-088F-A2B0-9466EED8CBE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70028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FCA4B0BB-D6AB-0465-02A2-A68F2147CD9B}"/>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E50C2176-C65A-9DA1-9682-09BCC5A8CA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50B5AE4B-6EBE-A21C-54FE-6C55845416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428EFB84-0B50-D2CC-2993-7983E1B62D0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34917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611A712C-6E4E-9076-6449-DE75C3DD7280}"/>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C282243D-499E-F404-32D9-EE185B599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1BA6DDDF-341E-346C-BF4B-A841C9959F7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C2B8482B-33C1-D779-78EF-DA8FC560A8E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11443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C0B43D2D-A99D-D24D-7B55-408336A6CE1F}"/>
            </a:ext>
          </a:extLst>
        </p:cNvPr>
        <p:cNvGrpSpPr/>
        <p:nvPr/>
      </p:nvGrpSpPr>
      <p:grpSpPr>
        <a:xfrm>
          <a:off x="0" y="0"/>
          <a:ext cx="0" cy="0"/>
          <a:chOff x="0" y="0"/>
          <a:chExt cx="0" cy="0"/>
        </a:xfrm>
      </p:grpSpPr>
      <p:sp>
        <p:nvSpPr>
          <p:cNvPr id="134" name="Google Shape;134;p5:notes">
            <a:extLst>
              <a:ext uri="{FF2B5EF4-FFF2-40B4-BE49-F238E27FC236}">
                <a16:creationId xmlns:a16="http://schemas.microsoft.com/office/drawing/2014/main" id="{C8C7A25E-F18C-68AD-0E1A-D02F8A66F5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a:extLst>
              <a:ext uri="{FF2B5EF4-FFF2-40B4-BE49-F238E27FC236}">
                <a16:creationId xmlns:a16="http://schemas.microsoft.com/office/drawing/2014/main" id="{A91D1D82-F5CE-3239-F809-8CA6C350D2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5:notes">
            <a:extLst>
              <a:ext uri="{FF2B5EF4-FFF2-40B4-BE49-F238E27FC236}">
                <a16:creationId xmlns:a16="http://schemas.microsoft.com/office/drawing/2014/main" id="{BE131885-7596-6CD5-B412-2370C8EB99A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815496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2BD69C0-E2B3-524A-2E49-6FC990497311}"/>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81ECD1A0-3C36-62D8-E492-D111BE42CD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4F4116C1-A3C5-4C79-4FF3-E1E09339C6D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1ADE4E79-262A-3987-19AC-4952890E766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496000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627EE4F-C98F-95D7-725B-7DC72BDAC0F6}"/>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FC5FA8D7-DDF8-5D57-4133-BB0C5B12EA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71A86774-F3DC-1E9C-C98B-D4F8B3FDBD6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A56F240C-9482-6D29-23C5-FB686CD8B19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570100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43EB933-F02C-55DC-C0FF-CD27E4292A70}"/>
            </a:ext>
          </a:extLst>
        </p:cNvPr>
        <p:cNvGrpSpPr/>
        <p:nvPr/>
      </p:nvGrpSpPr>
      <p:grpSpPr>
        <a:xfrm>
          <a:off x="0" y="0"/>
          <a:ext cx="0" cy="0"/>
          <a:chOff x="0" y="0"/>
          <a:chExt cx="0" cy="0"/>
        </a:xfrm>
      </p:grpSpPr>
      <p:sp>
        <p:nvSpPr>
          <p:cNvPr id="123" name="Google Shape;123;p4:notes">
            <a:extLst>
              <a:ext uri="{FF2B5EF4-FFF2-40B4-BE49-F238E27FC236}">
                <a16:creationId xmlns:a16="http://schemas.microsoft.com/office/drawing/2014/main" id="{35EE8A23-03D4-0002-20E6-9BC8C47D79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a:extLst>
              <a:ext uri="{FF2B5EF4-FFF2-40B4-BE49-F238E27FC236}">
                <a16:creationId xmlns:a16="http://schemas.microsoft.com/office/drawing/2014/main" id="{15CEC26D-6258-34DD-7C19-309F0343053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a:extLst>
              <a:ext uri="{FF2B5EF4-FFF2-40B4-BE49-F238E27FC236}">
                <a16:creationId xmlns:a16="http://schemas.microsoft.com/office/drawing/2014/main" id="{1E3CE5D6-7F29-546E-AC27-7078C064A9B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1055410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AC9F21D8-609A-3453-67AC-7313106C10A3}"/>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B649B452-E8BA-DA94-7088-6B0691C79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5A386958-E585-C7B0-93F3-9D53B531DFB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CD847174-AD71-08D5-8758-25EE2624926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53346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B3516773-D7F4-8B11-B988-DCCFA5D761F4}"/>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16B3821A-ADC4-49AB-680D-2B33C617D6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9542A2D0-0CB5-E595-F4C5-B218B42057F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332CB92B-E3F5-BBA0-D3FE-FCB51C47E9C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12067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5E1BF84C-6B7F-7BDD-4525-6C4EC23F7D51}"/>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EB182FF9-8944-F0DB-5767-FBE82989FF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96B85EC5-AF3B-E64C-C6A6-BB05F5E7824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82D95137-A559-348B-143F-82B5B3AD080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91875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F51F8031-8B75-1FF3-F60E-44550715DCA6}"/>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DD6BD839-6F8F-6CBC-3DC2-C0ECF2845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B16C8132-CFE8-45DD-96DD-CCFF11825C1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9690F91E-8B25-94E9-042D-543983C845F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93815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a:extLst>
            <a:ext uri="{FF2B5EF4-FFF2-40B4-BE49-F238E27FC236}">
              <a16:creationId xmlns:a16="http://schemas.microsoft.com/office/drawing/2014/main" id="{09124973-9FCB-4261-B2FA-3EC69D1FAFDB}"/>
            </a:ext>
          </a:extLst>
        </p:cNvPr>
        <p:cNvGrpSpPr/>
        <p:nvPr/>
      </p:nvGrpSpPr>
      <p:grpSpPr>
        <a:xfrm>
          <a:off x="0" y="0"/>
          <a:ext cx="0" cy="0"/>
          <a:chOff x="0" y="0"/>
          <a:chExt cx="0" cy="0"/>
        </a:xfrm>
      </p:grpSpPr>
      <p:sp>
        <p:nvSpPr>
          <p:cNvPr id="101" name="Google Shape;101;p2:notes">
            <a:extLst>
              <a:ext uri="{FF2B5EF4-FFF2-40B4-BE49-F238E27FC236}">
                <a16:creationId xmlns:a16="http://schemas.microsoft.com/office/drawing/2014/main" id="{40487808-44E7-590C-5513-A602B5BE6A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a:extLst>
              <a:ext uri="{FF2B5EF4-FFF2-40B4-BE49-F238E27FC236}">
                <a16:creationId xmlns:a16="http://schemas.microsoft.com/office/drawing/2014/main" id="{B3F3B614-B857-9A47-8D5B-38CB8C84B78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a:extLst>
              <a:ext uri="{FF2B5EF4-FFF2-40B4-BE49-F238E27FC236}">
                <a16:creationId xmlns:a16="http://schemas.microsoft.com/office/drawing/2014/main" id="{D171909E-4D9C-ADCF-75D1-93C31697C4E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915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18"/>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18"/>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1"/>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3887391" y="740569"/>
            <a:ext cx="4629150" cy="3655219"/>
          </a:xfrm>
          <a:prstGeom prst="rect">
            <a:avLst/>
          </a:prstGeom>
          <a:noFill/>
          <a:ln>
            <a:noFill/>
          </a:ln>
        </p:spPr>
      </p:sp>
      <p:sp>
        <p:nvSpPr>
          <p:cNvPr id="68" name="Google Shape;68;p22"/>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0"/>
            <a:ext cx="9151501" cy="5143500"/>
          </a:xfrm>
          <a:prstGeom prst="rect">
            <a:avLst/>
          </a:prstGeom>
          <a:noFill/>
          <a:ln>
            <a:noFill/>
          </a:ln>
        </p:spPr>
      </p:pic>
      <p:sp>
        <p:nvSpPr>
          <p:cNvPr id="90" name="Google Shape;90;p1"/>
          <p:cNvSpPr/>
          <p:nvPr/>
        </p:nvSpPr>
        <p:spPr>
          <a:xfrm>
            <a:off x="-99934" y="-158159"/>
            <a:ext cx="9251434"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grpSp>
        <p:nvGrpSpPr>
          <p:cNvPr id="92" name="Google Shape;92;p1"/>
          <p:cNvGrpSpPr/>
          <p:nvPr/>
        </p:nvGrpSpPr>
        <p:grpSpPr>
          <a:xfrm>
            <a:off x="276330" y="38647"/>
            <a:ext cx="7961070" cy="4647393"/>
            <a:chOff x="276330" y="642578"/>
            <a:chExt cx="7961070" cy="4647393"/>
          </a:xfrm>
        </p:grpSpPr>
        <p:grpSp>
          <p:nvGrpSpPr>
            <p:cNvPr id="93" name="Google Shape;93;p1"/>
            <p:cNvGrpSpPr/>
            <p:nvPr/>
          </p:nvGrpSpPr>
          <p:grpSpPr>
            <a:xfrm>
              <a:off x="276330" y="2569525"/>
              <a:ext cx="7961070" cy="2720446"/>
              <a:chOff x="831127" y="1253096"/>
              <a:chExt cx="7961070" cy="2720446"/>
            </a:xfrm>
          </p:grpSpPr>
          <p:sp>
            <p:nvSpPr>
              <p:cNvPr id="94" name="Google Shape;94;p1"/>
              <p:cNvSpPr txBox="1"/>
              <p:nvPr/>
            </p:nvSpPr>
            <p:spPr>
              <a:xfrm>
                <a:off x="831127" y="1253096"/>
                <a:ext cx="7249490" cy="209284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6500" b="1" i="0" u="none" strike="noStrike" cap="none" dirty="0">
                    <a:solidFill>
                      <a:schemeClr val="lt1"/>
                    </a:solidFill>
                    <a:latin typeface="Oswald"/>
                    <a:ea typeface="Oswald"/>
                    <a:cs typeface="Oswald"/>
                    <a:sym typeface="Oswald"/>
                  </a:rPr>
                  <a:t>Using AI to Save Teachers Time</a:t>
                </a:r>
                <a:endParaRPr sz="6500" b="1" i="0" u="none" strike="noStrike" cap="none" baseline="30000" dirty="0">
                  <a:solidFill>
                    <a:schemeClr val="lt1"/>
                  </a:solidFill>
                  <a:latin typeface="Oswald"/>
                  <a:ea typeface="Oswald"/>
                  <a:cs typeface="Oswald"/>
                  <a:sym typeface="Oswald"/>
                </a:endParaRPr>
              </a:p>
            </p:txBody>
          </p:sp>
          <p:sp>
            <p:nvSpPr>
              <p:cNvPr id="95" name="Google Shape;95;p1"/>
              <p:cNvSpPr txBox="1"/>
              <p:nvPr/>
            </p:nvSpPr>
            <p:spPr>
              <a:xfrm>
                <a:off x="1461397" y="3542742"/>
                <a:ext cx="73308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u="none" strike="noStrike" cap="none" dirty="0">
                    <a:solidFill>
                      <a:schemeClr val="lt1"/>
                    </a:solidFill>
                    <a:latin typeface="Source Sans Pro" panose="020B0503030403020204" pitchFamily="34" charset="0"/>
                    <a:ea typeface="Source Sans Pro" panose="020B0503030403020204" pitchFamily="34" charset="0"/>
                    <a:sym typeface="Arial"/>
                  </a:rPr>
                  <a:t>Presenter: Geoff Kullman</a:t>
                </a:r>
                <a:endParaRPr dirty="0">
                  <a:latin typeface="Source Sans Pro" panose="020B0503030403020204" pitchFamily="34" charset="0"/>
                  <a:ea typeface="Source Sans Pro" panose="020B0503030403020204" pitchFamily="34" charset="0"/>
                </a:endParaRPr>
              </a:p>
            </p:txBody>
          </p:sp>
          <p:cxnSp>
            <p:nvCxnSpPr>
              <p:cNvPr id="96" name="Google Shape;96;p1"/>
              <p:cNvCxnSpPr>
                <a:cxnSpLocks/>
              </p:cNvCxnSpPr>
              <p:nvPr/>
            </p:nvCxnSpPr>
            <p:spPr>
              <a:xfrm>
                <a:off x="3576231" y="3494078"/>
                <a:ext cx="3215811" cy="0"/>
              </a:xfrm>
              <a:prstGeom prst="straightConnector1">
                <a:avLst/>
              </a:prstGeom>
              <a:noFill/>
              <a:ln w="19050" cap="flat" cmpd="sng">
                <a:solidFill>
                  <a:schemeClr val="lt1"/>
                </a:solidFill>
                <a:prstDash val="solid"/>
                <a:miter lim="800000"/>
                <a:headEnd type="none" w="sm" len="sm"/>
                <a:tailEnd type="none" w="sm" len="sm"/>
              </a:ln>
            </p:spPr>
          </p:cxnSp>
        </p:grpSp>
        <p:sp>
          <p:nvSpPr>
            <p:cNvPr id="97" name="Google Shape;97;p1"/>
            <p:cNvSpPr txBox="1"/>
            <p:nvPr/>
          </p:nvSpPr>
          <p:spPr>
            <a:xfrm>
              <a:off x="276331" y="642578"/>
              <a:ext cx="4707652" cy="209284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6500" b="1" i="0" u="none" strike="noStrike" cap="none" dirty="0">
                  <a:solidFill>
                    <a:schemeClr val="lt1"/>
                  </a:solidFill>
                  <a:latin typeface="Oswald"/>
                  <a:ea typeface="Oswald"/>
                  <a:cs typeface="Oswald"/>
                  <a:sym typeface="Oswald"/>
                </a:rPr>
                <a:t>Smarter, Not Harder:</a:t>
              </a:r>
              <a:endParaRPr sz="6500" b="1" i="0" u="none" strike="noStrike" cap="none"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F2E06383-99B2-5408-9997-4A5711157AE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grpSp>
        <p:nvGrpSpPr>
          <p:cNvPr id="3" name="Group 2">
            <a:extLst>
              <a:ext uri="{FF2B5EF4-FFF2-40B4-BE49-F238E27FC236}">
                <a16:creationId xmlns:a16="http://schemas.microsoft.com/office/drawing/2014/main" id="{D97B2CE5-9A53-7C02-1AB6-E3B0DC3BE640}"/>
              </a:ext>
            </a:extLst>
          </p:cNvPr>
          <p:cNvGrpSpPr/>
          <p:nvPr/>
        </p:nvGrpSpPr>
        <p:grpSpPr>
          <a:xfrm>
            <a:off x="6764130" y="1508193"/>
            <a:ext cx="1626551" cy="1914819"/>
            <a:chOff x="4510862" y="2997824"/>
            <a:chExt cx="1626551" cy="1914819"/>
          </a:xfrm>
        </p:grpSpPr>
        <p:sp>
          <p:nvSpPr>
            <p:cNvPr id="4" name="TextBox 3">
              <a:extLst>
                <a:ext uri="{FF2B5EF4-FFF2-40B4-BE49-F238E27FC236}">
                  <a16:creationId xmlns:a16="http://schemas.microsoft.com/office/drawing/2014/main" id="{ECC689CC-CACA-8FB9-0A7A-F534DCD77679}"/>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5" name="Picture 4">
              <a:extLst>
                <a:ext uri="{FF2B5EF4-FFF2-40B4-BE49-F238E27FC236}">
                  <a16:creationId xmlns:a16="http://schemas.microsoft.com/office/drawing/2014/main" id="{FCF011B0-71A7-A807-793F-8698088A35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F3708AD3-F744-1341-A647-2896666C6A01}"/>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1B2F2C4F-2DC5-3AA4-2E7F-5AAB98894EDC}"/>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290DC338-40D8-1F5C-AEAB-ABB6C66A843C}"/>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096C6376-7FCE-3022-35C5-7AF8FE0352FA}"/>
              </a:ext>
            </a:extLst>
          </p:cNvPr>
          <p:cNvSpPr txBox="1"/>
          <p:nvPr/>
        </p:nvSpPr>
        <p:spPr>
          <a:xfrm>
            <a:off x="2528048" y="2884033"/>
            <a:ext cx="6420116"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WHAT THIS SESSION WILL HELP YOU DO…</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C8EBD4D1-598E-EB1F-68E3-3C150FAEA1A6}"/>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7F010B4-45C6-3C5E-3BDA-1A4411A5DF0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FED0A8EE-F8E9-BA4E-1198-20E0DDEAB27E}"/>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141388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 name="Picture 3">
            <a:extLst>
              <a:ext uri="{FF2B5EF4-FFF2-40B4-BE49-F238E27FC236}">
                <a16:creationId xmlns:a16="http://schemas.microsoft.com/office/drawing/2014/main" id="{D55380FB-3234-0695-0AA3-44CF324459AF}"/>
              </a:ext>
            </a:extLst>
          </p:cNvPr>
          <p:cNvPicPr>
            <a:picLocks noChangeAspect="1"/>
          </p:cNvPicPr>
          <p:nvPr/>
        </p:nvPicPr>
        <p:blipFill>
          <a:blip r:embed="rId3"/>
          <a:stretch>
            <a:fillRect/>
          </a:stretch>
        </p:blipFill>
        <p:spPr>
          <a:xfrm>
            <a:off x="689467" y="-6048"/>
            <a:ext cx="7769955" cy="5158844"/>
          </a:xfrm>
          <a:prstGeom prst="rect">
            <a:avLst/>
          </a:prstGeom>
        </p:spPr>
      </p:pic>
      <p:sp>
        <p:nvSpPr>
          <p:cNvPr id="139" name="Google Shape;139;p5"/>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p:cNvSpPr txBox="1"/>
          <p:nvPr/>
        </p:nvSpPr>
        <p:spPr>
          <a:xfrm>
            <a:off x="-17901" y="89376"/>
            <a:ext cx="9161902"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Why This Session Matters</a:t>
            </a:r>
            <a:endParaRPr sz="6500" b="1" baseline="30000" dirty="0">
              <a:solidFill>
                <a:schemeClr val="lt1"/>
              </a:solidFill>
              <a:latin typeface="Oswald"/>
              <a:ea typeface="Oswald"/>
              <a:cs typeface="Oswald"/>
              <a:sym typeface="Oswald"/>
            </a:endParaRPr>
          </a:p>
        </p:txBody>
      </p:sp>
      <p:sp>
        <p:nvSpPr>
          <p:cNvPr id="142" name="Google Shape;142;p5"/>
          <p:cNvSpPr txBox="1"/>
          <p:nvPr/>
        </p:nvSpPr>
        <p:spPr>
          <a:xfrm>
            <a:off x="234711" y="1181983"/>
            <a:ext cx="8531601" cy="2246729"/>
          </a:xfrm>
          <a:prstGeom prst="rect">
            <a:avLst/>
          </a:prstGeom>
          <a:noFill/>
          <a:ln>
            <a:noFill/>
          </a:ln>
        </p:spPr>
        <p:txBody>
          <a:bodyPr spcFirstLastPara="1" wrap="square" lIns="91425" tIns="45700" rIns="91425" bIns="45700" anchor="t" anchorCtr="0">
            <a:spAutoFit/>
          </a:bodyPr>
          <a:lstStyle/>
          <a:p>
            <a:pPr marL="700088"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Teachers are being asked to do more than ever</a:t>
            </a:r>
          </a:p>
          <a:p>
            <a:pPr marL="700088"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AI can lighten the load (especially when used effectively)</a:t>
            </a:r>
          </a:p>
          <a:p>
            <a:pPr marL="700088"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We’ll focus on real classroom scenarios (elementary, HS, IST, ELL)</a:t>
            </a:r>
          </a:p>
          <a:p>
            <a:pPr marL="700088"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No tech jargon, no hype</a:t>
            </a:r>
          </a:p>
          <a:p>
            <a:pPr marL="1076325"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…but we will learn to write great/better/effective prompts</a:t>
            </a:r>
          </a:p>
          <a:p>
            <a:pPr marL="357188">
              <a:buClr>
                <a:schemeClr val="bg1"/>
              </a:buClr>
            </a:pPr>
            <a:endParaRPr lang="en-US" sz="2000" i="1" dirty="0">
              <a:solidFill>
                <a:schemeClr val="bg1"/>
              </a:solidFill>
              <a:latin typeface="Source Sans Pro" panose="020B0503030403020204" pitchFamily="34" charset="0"/>
              <a:ea typeface="Source Sans Pro" panose="020B0503030403020204" pitchFamily="34" charset="0"/>
            </a:endParaRPr>
          </a:p>
          <a:p>
            <a:pPr>
              <a:buClr>
                <a:schemeClr val="bg1"/>
              </a:buClr>
            </a:pPr>
            <a:r>
              <a:rPr lang="en-US" sz="2000" i="1" dirty="0">
                <a:solidFill>
                  <a:schemeClr val="bg1"/>
                </a:solidFill>
                <a:latin typeface="Source Sans Pro" panose="020B0503030403020204" pitchFamily="34" charset="0"/>
                <a:ea typeface="Source Sans Pro" panose="020B0503030403020204" pitchFamily="34" charset="0"/>
              </a:rPr>
              <a:t>Remember the Goal + Throughline?</a:t>
            </a:r>
          </a:p>
        </p:txBody>
      </p:sp>
      <p:cxnSp>
        <p:nvCxnSpPr>
          <p:cNvPr id="143" name="Google Shape;143;p5"/>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D1C2211-A57A-2012-94CC-76EE0E0AB53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9" name="Google Shape;113;p2">
            <a:extLst>
              <a:ext uri="{FF2B5EF4-FFF2-40B4-BE49-F238E27FC236}">
                <a16:creationId xmlns:a16="http://schemas.microsoft.com/office/drawing/2014/main" id="{CDE7BA55-B662-87CF-D9FE-78767FDDB20D}"/>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6" end="6"/>
                                            </p:txEl>
                                          </p:spTgt>
                                        </p:tgtEl>
                                        <p:attrNameLst>
                                          <p:attrName>style.visibility</p:attrName>
                                        </p:attrNameLst>
                                      </p:cBhvr>
                                      <p:to>
                                        <p:strVal val="visible"/>
                                      </p:to>
                                    </p:set>
                                    <p:animEffect transition="in" filter="wipe(left)">
                                      <p:cBhvr>
                                        <p:cTn id="40" dur="5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3722555D-FB3D-BFEE-8B4C-0B1943C43DC6}"/>
            </a:ext>
          </a:extLst>
        </p:cNvPr>
        <p:cNvGrpSpPr/>
        <p:nvPr/>
      </p:nvGrpSpPr>
      <p:grpSpPr>
        <a:xfrm>
          <a:off x="0" y="0"/>
          <a:ext cx="0" cy="0"/>
          <a:chOff x="0" y="0"/>
          <a:chExt cx="0" cy="0"/>
        </a:xfrm>
      </p:grpSpPr>
      <p:pic>
        <p:nvPicPr>
          <p:cNvPr id="89" name="Google Shape;89;p1">
            <a:extLst>
              <a:ext uri="{FF2B5EF4-FFF2-40B4-BE49-F238E27FC236}">
                <a16:creationId xmlns:a16="http://schemas.microsoft.com/office/drawing/2014/main" id="{2611BC15-8270-F231-E787-8F04DCA41130}"/>
              </a:ext>
            </a:extLst>
          </p:cNvPr>
          <p:cNvPicPr preferRelativeResize="0"/>
          <p:nvPr/>
        </p:nvPicPr>
        <p:blipFill>
          <a:blip r:embed="rId3">
            <a:alphaModFix/>
          </a:blip>
          <a:srcRect/>
          <a:stretch/>
        </p:blipFill>
        <p:spPr>
          <a:xfrm>
            <a:off x="702329" y="0"/>
            <a:ext cx="7746843" cy="5143500"/>
          </a:xfrm>
          <a:prstGeom prst="rect">
            <a:avLst/>
          </a:prstGeom>
          <a:noFill/>
          <a:ln>
            <a:noFill/>
          </a:ln>
        </p:spPr>
      </p:pic>
      <p:sp>
        <p:nvSpPr>
          <p:cNvPr id="90" name="Google Shape;90;p1">
            <a:extLst>
              <a:ext uri="{FF2B5EF4-FFF2-40B4-BE49-F238E27FC236}">
                <a16:creationId xmlns:a16="http://schemas.microsoft.com/office/drawing/2014/main" id="{6740C0B2-4A15-35C9-FF09-266DE07AC567}"/>
              </a:ext>
            </a:extLst>
          </p:cNvPr>
          <p:cNvSpPr/>
          <p:nvPr/>
        </p:nvSpPr>
        <p:spPr>
          <a:xfrm>
            <a:off x="-83646" y="-158100"/>
            <a:ext cx="9251434"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EDB0179B-C4FB-512F-9847-57A3CD9F7AE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1;p2">
            <a:extLst>
              <a:ext uri="{FF2B5EF4-FFF2-40B4-BE49-F238E27FC236}">
                <a16:creationId xmlns:a16="http://schemas.microsoft.com/office/drawing/2014/main" id="{005CF035-103B-D9F8-5FBB-4F3A22C1C397}"/>
              </a:ext>
            </a:extLst>
          </p:cNvPr>
          <p:cNvSpPr txBox="1"/>
          <p:nvPr/>
        </p:nvSpPr>
        <p:spPr>
          <a:xfrm>
            <a:off x="614596" y="1754018"/>
            <a:ext cx="5531932" cy="954067"/>
          </a:xfrm>
          <a:prstGeom prst="rect">
            <a:avLst/>
          </a:prstGeom>
          <a:noFill/>
          <a:ln>
            <a:noFill/>
          </a:ln>
        </p:spPr>
        <p:txBody>
          <a:bodyPr spcFirstLastPara="1" wrap="square" lIns="91425" tIns="45700" rIns="91425" bIns="45700" anchor="t" anchorCtr="0">
            <a:spAutoFit/>
          </a:bodyPr>
          <a:lstStyle/>
          <a:p>
            <a:pPr lvl="0">
              <a:buClr>
                <a:schemeClr val="bg1"/>
              </a:buClr>
            </a:pPr>
            <a:r>
              <a:rPr lang="en-US" dirty="0">
                <a:solidFill>
                  <a:schemeClr val="bg1"/>
                </a:solidFill>
                <a:latin typeface="Source Sans Pro" panose="020B0503030403020204" pitchFamily="34" charset="0"/>
                <a:ea typeface="Source Sans Pro" panose="020B0503030403020204" pitchFamily="34" charset="0"/>
              </a:rPr>
              <a:t>By the end of this session, you’ll be able to use AI to reduce your workload with simple, reliable frameworks and methods that support great teaching — without compromising your professional judgment or student learning.</a:t>
            </a:r>
            <a:endParaRPr b="1" i="1" dirty="0">
              <a:solidFill>
                <a:schemeClr val="bg1"/>
              </a:solidFill>
              <a:latin typeface="Source Sans Pro" panose="020B0503030403020204" pitchFamily="34" charset="0"/>
              <a:ea typeface="Source Sans Pro" panose="020B0503030403020204" pitchFamily="34" charset="0"/>
            </a:endParaRPr>
          </a:p>
        </p:txBody>
      </p:sp>
      <p:sp>
        <p:nvSpPr>
          <p:cNvPr id="4" name="Google Shape;113;p2">
            <a:extLst>
              <a:ext uri="{FF2B5EF4-FFF2-40B4-BE49-F238E27FC236}">
                <a16:creationId xmlns:a16="http://schemas.microsoft.com/office/drawing/2014/main" id="{E56176C7-7747-3687-BC04-1D96839D253E}"/>
              </a:ext>
            </a:extLst>
          </p:cNvPr>
          <p:cNvSpPr txBox="1"/>
          <p:nvPr/>
        </p:nvSpPr>
        <p:spPr>
          <a:xfrm>
            <a:off x="244838" y="662513"/>
            <a:ext cx="6076449"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Seminar Promise:</a:t>
            </a:r>
            <a:endParaRPr sz="6500" b="1" baseline="30000" dirty="0">
              <a:solidFill>
                <a:schemeClr val="lt1"/>
              </a:solidFill>
              <a:latin typeface="Oswald"/>
              <a:ea typeface="Oswald"/>
              <a:cs typeface="Oswald"/>
              <a:sym typeface="Oswald"/>
            </a:endParaRPr>
          </a:p>
        </p:txBody>
      </p:sp>
      <p:sp>
        <p:nvSpPr>
          <p:cNvPr id="5" name="Google Shape;113;p2">
            <a:extLst>
              <a:ext uri="{FF2B5EF4-FFF2-40B4-BE49-F238E27FC236}">
                <a16:creationId xmlns:a16="http://schemas.microsoft.com/office/drawing/2014/main" id="{1B7167F1-3B2C-E738-9D62-84A4D490DD50}"/>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
        <p:nvSpPr>
          <p:cNvPr id="6" name="Google Shape;111;p2">
            <a:extLst>
              <a:ext uri="{FF2B5EF4-FFF2-40B4-BE49-F238E27FC236}">
                <a16:creationId xmlns:a16="http://schemas.microsoft.com/office/drawing/2014/main" id="{F41021D5-0C09-4A5F-EEB5-35F2A5E37A21}"/>
              </a:ext>
            </a:extLst>
          </p:cNvPr>
          <p:cNvSpPr txBox="1"/>
          <p:nvPr/>
        </p:nvSpPr>
        <p:spPr>
          <a:xfrm>
            <a:off x="614596" y="3899563"/>
            <a:ext cx="5531933" cy="523180"/>
          </a:xfrm>
          <a:prstGeom prst="rect">
            <a:avLst/>
          </a:prstGeom>
          <a:noFill/>
          <a:ln>
            <a:noFill/>
          </a:ln>
        </p:spPr>
        <p:txBody>
          <a:bodyPr spcFirstLastPara="1" wrap="square" lIns="91425" tIns="45700" rIns="91425" bIns="45700" anchor="t" anchorCtr="0">
            <a:spAutoFit/>
          </a:bodyPr>
          <a:lstStyle/>
          <a:p>
            <a:r>
              <a:rPr lang="en-US" dirty="0">
                <a:solidFill>
                  <a:schemeClr val="bg1"/>
                </a:solidFill>
                <a:latin typeface="Source Sans Pro" panose="020B0503030403020204" pitchFamily="34" charset="0"/>
                <a:ea typeface="Source Sans Pro" panose="020B0503030403020204" pitchFamily="34" charset="0"/>
              </a:rPr>
              <a:t>AI helps teachers work smarter, not harder — by handling the drafting, so you can focus on the teaching.</a:t>
            </a:r>
          </a:p>
        </p:txBody>
      </p:sp>
      <p:sp>
        <p:nvSpPr>
          <p:cNvPr id="7" name="Google Shape;113;p2">
            <a:extLst>
              <a:ext uri="{FF2B5EF4-FFF2-40B4-BE49-F238E27FC236}">
                <a16:creationId xmlns:a16="http://schemas.microsoft.com/office/drawing/2014/main" id="{F121B409-DD60-8639-7D7E-F7585754CA48}"/>
              </a:ext>
            </a:extLst>
          </p:cNvPr>
          <p:cNvSpPr txBox="1"/>
          <p:nvPr/>
        </p:nvSpPr>
        <p:spPr>
          <a:xfrm>
            <a:off x="244838" y="2806997"/>
            <a:ext cx="6076449"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Core Throughline:</a:t>
            </a:r>
            <a:endParaRPr sz="6500" b="1" baseline="30000" dirty="0">
              <a:solidFill>
                <a:schemeClr val="lt1"/>
              </a:solidFill>
              <a:latin typeface="Oswald"/>
              <a:ea typeface="Oswald"/>
              <a:cs typeface="Oswald"/>
              <a:sym typeface="Oswald"/>
            </a:endParaRPr>
          </a:p>
        </p:txBody>
      </p:sp>
    </p:spTree>
    <p:extLst>
      <p:ext uri="{BB962C8B-B14F-4D97-AF65-F5344CB8AC3E}">
        <p14:creationId xmlns:p14="http://schemas.microsoft.com/office/powerpoint/2010/main" val="3407367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E3D533D8-7834-3647-1F08-11DB59868F4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10E0E33-0DC4-CE11-57FD-4E7F28DCAD29}"/>
              </a:ext>
            </a:extLst>
          </p:cNvPr>
          <p:cNvPicPr>
            <a:picLocks noChangeAspect="1"/>
          </p:cNvPicPr>
          <p:nvPr/>
        </p:nvPicPr>
        <p:blipFill>
          <a:blip r:embed="rId3"/>
          <a:stretch>
            <a:fillRect/>
          </a:stretch>
        </p:blipFill>
        <p:spPr>
          <a:xfrm>
            <a:off x="684578" y="-9295"/>
            <a:ext cx="7784623" cy="5168583"/>
          </a:xfrm>
          <a:prstGeom prst="rect">
            <a:avLst/>
          </a:prstGeom>
        </p:spPr>
      </p:pic>
      <p:sp>
        <p:nvSpPr>
          <p:cNvPr id="139" name="Google Shape;139;p5">
            <a:extLst>
              <a:ext uri="{FF2B5EF4-FFF2-40B4-BE49-F238E27FC236}">
                <a16:creationId xmlns:a16="http://schemas.microsoft.com/office/drawing/2014/main" id="{E1107280-4D84-E43C-710E-04DCD00168E2}"/>
              </a:ext>
            </a:extLst>
          </p:cNvPr>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2655DDED-6873-D9CB-01F9-9F4F10CF45D0}"/>
              </a:ext>
            </a:extLst>
          </p:cNvPr>
          <p:cNvSpPr txBox="1"/>
          <p:nvPr/>
        </p:nvSpPr>
        <p:spPr>
          <a:xfrm>
            <a:off x="-17902"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Today </a:t>
            </a:r>
            <a:r>
              <a:rPr lang="en-US" sz="6500" b="1" i="1" dirty="0">
                <a:solidFill>
                  <a:schemeClr val="lt1"/>
                </a:solidFill>
                <a:latin typeface="Oswald"/>
                <a:ea typeface="Oswald"/>
                <a:cs typeface="Oswald"/>
                <a:sym typeface="Oswald"/>
              </a:rPr>
              <a:t>Is</a:t>
            </a:r>
            <a:r>
              <a:rPr lang="en-US" sz="6500" b="1" dirty="0">
                <a:solidFill>
                  <a:schemeClr val="lt1"/>
                </a:solidFill>
                <a:latin typeface="Oswald"/>
                <a:ea typeface="Oswald"/>
                <a:cs typeface="Oswald"/>
                <a:sym typeface="Oswald"/>
              </a:rPr>
              <a:t> / Is </a:t>
            </a:r>
            <a:r>
              <a:rPr lang="en-US" sz="6500" b="1" i="1" dirty="0">
                <a:solidFill>
                  <a:schemeClr val="lt1"/>
                </a:solidFill>
                <a:latin typeface="Oswald"/>
                <a:ea typeface="Oswald"/>
                <a:cs typeface="Oswald"/>
                <a:sym typeface="Oswald"/>
              </a:rPr>
              <a:t>Not</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57A5A18E-FA87-115E-A244-71215A971D0C}"/>
              </a:ext>
            </a:extLst>
          </p:cNvPr>
          <p:cNvSpPr txBox="1"/>
          <p:nvPr/>
        </p:nvSpPr>
        <p:spPr>
          <a:xfrm>
            <a:off x="234711" y="1181983"/>
            <a:ext cx="4337289" cy="1631175"/>
          </a:xfrm>
          <a:prstGeom prst="rect">
            <a:avLst/>
          </a:prstGeom>
          <a:noFill/>
          <a:ln>
            <a:noFill/>
          </a:ln>
        </p:spPr>
        <p:txBody>
          <a:bodyPr spcFirstLastPara="1" wrap="square" lIns="91425" tIns="45700" rIns="91425" bIns="45700" anchor="t" anchorCtr="0">
            <a:spAutoFit/>
          </a:bodyPr>
          <a:lstStyle/>
          <a:p>
            <a:pPr lvl="0">
              <a:buClr>
                <a:schemeClr val="bg1"/>
              </a:buClr>
            </a:pPr>
            <a:r>
              <a:rPr lang="en-CA" sz="2000" u="sng" dirty="0">
                <a:solidFill>
                  <a:schemeClr val="bg1"/>
                </a:solidFill>
                <a:latin typeface="Source Sans Pro" panose="020B0503030403020204" pitchFamily="34" charset="0"/>
                <a:ea typeface="Source Sans Pro" panose="020B0503030403020204" pitchFamily="34" charset="0"/>
              </a:rPr>
              <a:t>IS:</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Practical framework</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Time‑saving methodologies</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Hands‑on practice</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Templates you can reuse</a:t>
            </a:r>
            <a:endParaRPr lang="en-US" sz="2000" b="1" dirty="0">
              <a:solidFill>
                <a:schemeClr val="bg1"/>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3BD7D0F1-3B6B-108C-4302-D8C68596EE5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9" name="Google Shape;113;p2">
            <a:extLst>
              <a:ext uri="{FF2B5EF4-FFF2-40B4-BE49-F238E27FC236}">
                <a16:creationId xmlns:a16="http://schemas.microsoft.com/office/drawing/2014/main" id="{0FDAD08B-4ACC-FD98-2C20-FB496124DC36}"/>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
        <p:nvSpPr>
          <p:cNvPr id="3" name="Google Shape;142;p5">
            <a:extLst>
              <a:ext uri="{FF2B5EF4-FFF2-40B4-BE49-F238E27FC236}">
                <a16:creationId xmlns:a16="http://schemas.microsoft.com/office/drawing/2014/main" id="{CA957440-CFD4-139C-EEA3-3F613E427731}"/>
              </a:ext>
            </a:extLst>
          </p:cNvPr>
          <p:cNvSpPr txBox="1"/>
          <p:nvPr/>
        </p:nvSpPr>
        <p:spPr>
          <a:xfrm>
            <a:off x="4383267" y="1181942"/>
            <a:ext cx="4337289" cy="1631175"/>
          </a:xfrm>
          <a:prstGeom prst="rect">
            <a:avLst/>
          </a:prstGeom>
          <a:noFill/>
          <a:ln>
            <a:noFill/>
          </a:ln>
        </p:spPr>
        <p:txBody>
          <a:bodyPr spcFirstLastPara="1" wrap="square" lIns="91425" tIns="45700" rIns="91425" bIns="45700" anchor="t" anchorCtr="0">
            <a:spAutoFit/>
          </a:bodyPr>
          <a:lstStyle/>
          <a:p>
            <a:pPr lvl="0">
              <a:buClr>
                <a:schemeClr val="bg1"/>
              </a:buClr>
            </a:pPr>
            <a:r>
              <a:rPr lang="en-CA" sz="2000" u="sng" dirty="0">
                <a:solidFill>
                  <a:schemeClr val="bg1"/>
                </a:solidFill>
                <a:latin typeface="Source Sans Pro" panose="020B0503030403020204" pitchFamily="34" charset="0"/>
                <a:ea typeface="Source Sans Pro" panose="020B0503030403020204" pitchFamily="34" charset="0"/>
              </a:rPr>
              <a:t>IS NOT:</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Tech theory</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AI hype</a:t>
            </a:r>
          </a:p>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Abstract futurism</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“One more thing on your plate.”</a:t>
            </a:r>
            <a:endParaRPr lang="en-US" sz="2000" b="1" dirty="0">
              <a:solidFill>
                <a:schemeClr val="bg1"/>
              </a:solidFill>
              <a:latin typeface="Source Sans Pro" panose="020B0503030403020204" pitchFamily="34" charset="0"/>
              <a:ea typeface="Source Sans Pro" panose="020B0503030403020204" pitchFamily="34" charset="0"/>
            </a:endParaRPr>
          </a:p>
        </p:txBody>
      </p:sp>
      <p:cxnSp>
        <p:nvCxnSpPr>
          <p:cNvPr id="4" name="Google Shape;143;p5">
            <a:extLst>
              <a:ext uri="{FF2B5EF4-FFF2-40B4-BE49-F238E27FC236}">
                <a16:creationId xmlns:a16="http://schemas.microsoft.com/office/drawing/2014/main" id="{4249E41B-486F-5807-7604-C4AF31B01C28}"/>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7224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1" end="1"/>
                                            </p:txEl>
                                          </p:spTgt>
                                        </p:tgtEl>
                                        <p:attrNameLst>
                                          <p:attrName>style.visibility</p:attrName>
                                        </p:attrNameLst>
                                      </p:cBhvr>
                                      <p:to>
                                        <p:strVal val="visible"/>
                                      </p:to>
                                    </p:set>
                                    <p:animEffect transition="in" filter="wipe(left)">
                                      <p:cBhvr>
                                        <p:cTn id="25" dur="500"/>
                                        <p:tgtEl>
                                          <p:spTgt spid="14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2" end="2"/>
                                            </p:txEl>
                                          </p:spTgt>
                                        </p:tgtEl>
                                        <p:attrNameLst>
                                          <p:attrName>style.visibility</p:attrName>
                                        </p:attrNameLst>
                                      </p:cBhvr>
                                      <p:to>
                                        <p:strVal val="visible"/>
                                      </p:to>
                                    </p:set>
                                    <p:animEffect transition="in" filter="wipe(left)">
                                      <p:cBhvr>
                                        <p:cTn id="30" dur="500"/>
                                        <p:tgtEl>
                                          <p:spTgt spid="14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3" end="3"/>
                                            </p:txEl>
                                          </p:spTgt>
                                        </p:tgtEl>
                                        <p:attrNameLst>
                                          <p:attrName>style.visibility</p:attrName>
                                        </p:attrNameLst>
                                      </p:cBhvr>
                                      <p:to>
                                        <p:strVal val="visible"/>
                                      </p:to>
                                    </p:set>
                                    <p:animEffect transition="in" filter="wipe(left)">
                                      <p:cBhvr>
                                        <p:cTn id="35" dur="500"/>
                                        <p:tgtEl>
                                          <p:spTgt spid="14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4" end="4"/>
                                            </p:txEl>
                                          </p:spTgt>
                                        </p:tgtEl>
                                        <p:attrNameLst>
                                          <p:attrName>style.visibility</p:attrName>
                                        </p:attrNameLst>
                                      </p:cBhvr>
                                      <p:to>
                                        <p:strVal val="visible"/>
                                      </p:to>
                                    </p:set>
                                    <p:animEffect transition="in" filter="wipe(left)">
                                      <p:cBhvr>
                                        <p:cTn id="40" dur="500"/>
                                        <p:tgtEl>
                                          <p:spTgt spid="14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left)">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left)">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left)">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wipe(left)">
                                      <p:cBhvr>
                                        <p:cTn id="6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09C04E5B-085C-4673-51E9-E62FDC9D7EE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FEA4967-9B68-C244-51EA-BEBC6E90D857}"/>
              </a:ext>
            </a:extLst>
          </p:cNvPr>
          <p:cNvPicPr>
            <a:picLocks noChangeAspect="1"/>
          </p:cNvPicPr>
          <p:nvPr/>
        </p:nvPicPr>
        <p:blipFill>
          <a:blip r:embed="rId3"/>
          <a:stretch>
            <a:fillRect/>
          </a:stretch>
        </p:blipFill>
        <p:spPr>
          <a:xfrm>
            <a:off x="694357" y="-2804"/>
            <a:ext cx="7760176" cy="5152352"/>
          </a:xfrm>
          <a:prstGeom prst="rect">
            <a:avLst/>
          </a:prstGeom>
        </p:spPr>
      </p:pic>
      <p:sp>
        <p:nvSpPr>
          <p:cNvPr id="139" name="Google Shape;139;p5">
            <a:extLst>
              <a:ext uri="{FF2B5EF4-FFF2-40B4-BE49-F238E27FC236}">
                <a16:creationId xmlns:a16="http://schemas.microsoft.com/office/drawing/2014/main" id="{B1DBF4D1-7681-D4E6-495B-7BCEB419DFBD}"/>
              </a:ext>
            </a:extLst>
          </p:cNvPr>
          <p:cNvSpPr/>
          <p:nvPr/>
        </p:nvSpPr>
        <p:spPr>
          <a:xfrm>
            <a:off x="-17902"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70D01B7-D5CA-D47A-9818-C4886685D551}"/>
              </a:ext>
            </a:extLst>
          </p:cNvPr>
          <p:cNvSpPr txBox="1"/>
          <p:nvPr/>
        </p:nvSpPr>
        <p:spPr>
          <a:xfrm>
            <a:off x="-17902"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Today’s Roadmap</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DCD25058-54BA-D747-C6C4-3D8B7BB71585}"/>
              </a:ext>
            </a:extLst>
          </p:cNvPr>
          <p:cNvSpPr txBox="1"/>
          <p:nvPr/>
        </p:nvSpPr>
        <p:spPr>
          <a:xfrm>
            <a:off x="234711" y="1181983"/>
            <a:ext cx="8476937" cy="3170058"/>
          </a:xfrm>
          <a:prstGeom prst="rect">
            <a:avLst/>
          </a:prstGeom>
          <a:noFill/>
          <a:ln>
            <a:noFill/>
          </a:ln>
        </p:spPr>
        <p:txBody>
          <a:bodyPr spcFirstLastPara="1" wrap="square" lIns="91425" tIns="45700" rIns="91425" bIns="45700" anchor="t" anchorCtr="0">
            <a:spAutoFit/>
          </a:bodyPr>
          <a:lstStyle/>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AI Workflow Mindset</a:t>
            </a:r>
          </a:p>
          <a:p>
            <a:pPr marL="457200" lvl="0" indent="-457200">
              <a:buClr>
                <a:schemeClr val="bg1"/>
              </a:buClr>
              <a:buFont typeface="+mj-lt"/>
              <a:buAutoNum type="arabicPeriod"/>
            </a:pPr>
            <a:r>
              <a:rPr lang="en-US" sz="2000" dirty="0">
                <a:solidFill>
                  <a:schemeClr val="bg1"/>
                </a:solidFill>
                <a:latin typeface="Source Sans Pro" panose="020B0503030403020204" pitchFamily="34" charset="0"/>
                <a:ea typeface="Source Sans Pro" panose="020B0503030403020204" pitchFamily="34" charset="0"/>
              </a:rPr>
              <a:t>Teaching Block 1 - How to Write an Effective Prompt (framework)</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Demo Block 1</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Hands‑On Cycle 1</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Teaching Block 2 - Practical AI Workflows</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Demo Block 2</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Hands‑On Cycle 2</a:t>
            </a:r>
          </a:p>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Templates + Q&amp;A</a:t>
            </a:r>
          </a:p>
          <a:p>
            <a:pPr marL="457200" lvl="0" indent="-457200">
              <a:buClr>
                <a:schemeClr val="bg1"/>
              </a:buClr>
              <a:buFont typeface="+mj-lt"/>
              <a:buAutoNum type="arabicPeriod"/>
            </a:pPr>
            <a:endParaRPr lang="en-CA" sz="2000" b="1" dirty="0">
              <a:solidFill>
                <a:schemeClr val="bg1"/>
              </a:solidFill>
              <a:latin typeface="Source Sans Pro" panose="020B0503030403020204" pitchFamily="34" charset="0"/>
              <a:ea typeface="Source Sans Pro" panose="020B0503030403020204" pitchFamily="34" charset="0"/>
            </a:endParaRPr>
          </a:p>
          <a:p>
            <a:pPr lvl="0">
              <a:buClr>
                <a:schemeClr val="bg1"/>
              </a:buClr>
            </a:pPr>
            <a:r>
              <a:rPr lang="en-CA" sz="2000" b="1" dirty="0">
                <a:solidFill>
                  <a:schemeClr val="bg1"/>
                </a:solidFill>
                <a:latin typeface="Source Sans Pro" panose="020B0503030403020204" pitchFamily="34" charset="0"/>
                <a:ea typeface="Source Sans Pro" panose="020B0503030403020204" pitchFamily="34" charset="0"/>
              </a:rPr>
              <a:t>Questions before we begin..?</a:t>
            </a:r>
            <a:endParaRPr lang="en-US" sz="2000" b="1" dirty="0">
              <a:solidFill>
                <a:schemeClr val="bg1"/>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1178E12D-91AA-483E-C028-532767A0249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9" name="Google Shape;113;p2">
            <a:extLst>
              <a:ext uri="{FF2B5EF4-FFF2-40B4-BE49-F238E27FC236}">
                <a16:creationId xmlns:a16="http://schemas.microsoft.com/office/drawing/2014/main" id="{E43F484F-83ED-B932-D781-01957DBF027D}"/>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cxnSp>
        <p:nvCxnSpPr>
          <p:cNvPr id="4" name="Google Shape;143;p5">
            <a:extLst>
              <a:ext uri="{FF2B5EF4-FFF2-40B4-BE49-F238E27FC236}">
                <a16:creationId xmlns:a16="http://schemas.microsoft.com/office/drawing/2014/main" id="{F71D7C65-75EA-99BA-8383-58067DB73ED2}"/>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5032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2">
                                            <p:txEl>
                                              <p:pRg st="9" end="9"/>
                                            </p:txEl>
                                          </p:spTgt>
                                        </p:tgtEl>
                                        <p:attrNameLst>
                                          <p:attrName>style.visibility</p:attrName>
                                        </p:attrNameLst>
                                      </p:cBhvr>
                                      <p:to>
                                        <p:strVal val="visible"/>
                                      </p:to>
                                    </p:set>
                                    <p:animEffect transition="in" filter="wipe(left)">
                                      <p:cBhvr>
                                        <p:cTn id="55"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96AD2AD1-C608-CF54-4F6D-0C9E02E7418A}"/>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F2856A98-7C4B-2154-AABF-7DF92905ECFD}"/>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0"/>
            <a:ext cx="9140250" cy="5143498"/>
          </a:xfrm>
          <a:prstGeom prst="rect">
            <a:avLst/>
          </a:prstGeom>
          <a:noFill/>
          <a:ln>
            <a:noFill/>
          </a:ln>
        </p:spPr>
      </p:pic>
      <p:sp>
        <p:nvSpPr>
          <p:cNvPr id="128" name="Google Shape;128;p4">
            <a:extLst>
              <a:ext uri="{FF2B5EF4-FFF2-40B4-BE49-F238E27FC236}">
                <a16:creationId xmlns:a16="http://schemas.microsoft.com/office/drawing/2014/main" id="{92388F8B-081E-68E7-6809-3F0BA632A645}"/>
              </a:ext>
            </a:extLst>
          </p:cNvPr>
          <p:cNvSpPr/>
          <p:nvPr/>
        </p:nvSpPr>
        <p:spPr>
          <a:xfrm>
            <a:off x="0" y="0"/>
            <a:ext cx="9144000" cy="51435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5C1681AB-59E4-8571-76F7-3E92684D558D}"/>
              </a:ext>
            </a:extLst>
          </p:cNvPr>
          <p:cNvSpPr txBox="1"/>
          <p:nvPr/>
        </p:nvSpPr>
        <p:spPr>
          <a:xfrm>
            <a:off x="723036" y="2884033"/>
            <a:ext cx="8225128" cy="101562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WHAT’S YOUR “AI LEVEL”?</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B66A7B53-7275-8F91-011F-224FC82DE2E4}"/>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D840B9B9-A8A7-9148-762F-6806594238F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5762A058-93B2-1DA6-1D2F-D4B35E37F829}"/>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
        <p:nvSpPr>
          <p:cNvPr id="4" name="Google Shape;129;p4">
            <a:extLst>
              <a:ext uri="{FF2B5EF4-FFF2-40B4-BE49-F238E27FC236}">
                <a16:creationId xmlns:a16="http://schemas.microsoft.com/office/drawing/2014/main" id="{B618508D-60A0-0AFE-59FD-D985165FDA40}"/>
              </a:ext>
            </a:extLst>
          </p:cNvPr>
          <p:cNvSpPr txBox="1"/>
          <p:nvPr/>
        </p:nvSpPr>
        <p:spPr>
          <a:xfrm>
            <a:off x="2528048" y="1544360"/>
            <a:ext cx="6420116" cy="101562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QUESTION:</a:t>
            </a:r>
            <a:endParaRPr sz="6000" b="1" baseline="30000" dirty="0">
              <a:solidFill>
                <a:schemeClr val="lt1"/>
              </a:solidFill>
              <a:latin typeface="Oswald"/>
              <a:ea typeface="Oswald"/>
              <a:cs typeface="Oswald"/>
              <a:sym typeface="Oswald"/>
            </a:endParaRPr>
          </a:p>
        </p:txBody>
      </p:sp>
      <p:sp>
        <p:nvSpPr>
          <p:cNvPr id="5" name="Google Shape;129;p4">
            <a:extLst>
              <a:ext uri="{FF2B5EF4-FFF2-40B4-BE49-F238E27FC236}">
                <a16:creationId xmlns:a16="http://schemas.microsoft.com/office/drawing/2014/main" id="{452B1935-2A0D-089C-CB8D-7EF26448E836}"/>
              </a:ext>
            </a:extLst>
          </p:cNvPr>
          <p:cNvSpPr txBox="1"/>
          <p:nvPr/>
        </p:nvSpPr>
        <p:spPr>
          <a:xfrm>
            <a:off x="-3750" y="3782091"/>
            <a:ext cx="8951914" cy="8617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5000" b="1" dirty="0">
                <a:solidFill>
                  <a:schemeClr val="lt1"/>
                </a:solidFill>
                <a:latin typeface="Oswald"/>
                <a:ea typeface="Oswald"/>
                <a:cs typeface="Oswald"/>
                <a:sym typeface="Oswald"/>
              </a:rPr>
              <a:t>BEGINNER | INTERMEDIATE | EXPERT</a:t>
            </a:r>
            <a:endParaRPr sz="5000" b="1" baseline="30000" dirty="0">
              <a:solidFill>
                <a:schemeClr val="lt1"/>
              </a:solidFill>
              <a:latin typeface="Oswald"/>
              <a:ea typeface="Oswald"/>
              <a:cs typeface="Oswald"/>
              <a:sym typeface="Oswald"/>
            </a:endParaRPr>
          </a:p>
        </p:txBody>
      </p:sp>
    </p:spTree>
    <p:extLst>
      <p:ext uri="{BB962C8B-B14F-4D97-AF65-F5344CB8AC3E}">
        <p14:creationId xmlns:p14="http://schemas.microsoft.com/office/powerpoint/2010/main" val="3871832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wipe(left)">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F898A9B8-44C4-61C9-B653-0B436F0A27D5}"/>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693B4F62-C5BD-CF71-EDB7-8E4494C1E1AE}"/>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D524CB15-EF81-C231-8D95-B8180390E925}"/>
              </a:ext>
            </a:extLst>
          </p:cNvPr>
          <p:cNvSpPr/>
          <p:nvPr/>
        </p:nvSpPr>
        <p:spPr>
          <a:xfrm>
            <a:off x="0" y="-79051"/>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7F07DEB4-6C3C-9BAD-77B7-60EF4FF53711}"/>
              </a:ext>
            </a:extLst>
          </p:cNvPr>
          <p:cNvSpPr txBox="1"/>
          <p:nvPr/>
        </p:nvSpPr>
        <p:spPr>
          <a:xfrm>
            <a:off x="2528048" y="2884033"/>
            <a:ext cx="6420116"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WHAT’S AI GOOD AT (&amp; BAD AT…)?</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A3D1FDA9-96F2-6C07-002A-BAA6F68AB5E9}"/>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9FB4114-FA20-8F88-0785-A51A9F6C542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2EC9DB46-6CE3-FCB1-7DC6-D8FE9253F08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88334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997814F-6250-2196-3EBC-480A187885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D2EA32-55E3-FFC7-A0EA-1F626F362DD4}"/>
              </a:ext>
            </a:extLst>
          </p:cNvPr>
          <p:cNvPicPr>
            <a:picLocks noChangeAspect="1"/>
          </p:cNvPicPr>
          <p:nvPr/>
        </p:nvPicPr>
        <p:blipFill>
          <a:blip r:embed="rId3"/>
          <a:srcRect/>
          <a:stretch/>
        </p:blipFill>
        <p:spPr>
          <a:xfrm>
            <a:off x="-949377" y="5540"/>
            <a:ext cx="7698632" cy="5132421"/>
          </a:xfrm>
          <a:prstGeom prst="rect">
            <a:avLst/>
          </a:prstGeom>
        </p:spPr>
      </p:pic>
      <p:sp>
        <p:nvSpPr>
          <p:cNvPr id="139" name="Google Shape;139;p5">
            <a:extLst>
              <a:ext uri="{FF2B5EF4-FFF2-40B4-BE49-F238E27FC236}">
                <a16:creationId xmlns:a16="http://schemas.microsoft.com/office/drawing/2014/main" id="{84B835C3-E013-C78B-4CE9-F3585ABB1FA4}"/>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0CFFE6F0-2D48-09BE-A0FA-4EA479AF4D52}"/>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AI Good At?</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EA364CA5-63D4-A369-71F9-9A7124110889}"/>
              </a:ext>
            </a:extLst>
          </p:cNvPr>
          <p:cNvSpPr txBox="1"/>
          <p:nvPr/>
        </p:nvSpPr>
        <p:spPr>
          <a:xfrm>
            <a:off x="234711" y="1181983"/>
            <a:ext cx="8581669" cy="203128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often </a:t>
            </a:r>
            <a:r>
              <a:rPr lang="en-US" i="1" dirty="0">
                <a:solidFill>
                  <a:schemeClr val="bg1"/>
                </a:solidFill>
                <a:latin typeface="Source Sans Pro" panose="020B0503030403020204" pitchFamily="34" charset="0"/>
                <a:ea typeface="Source Sans Pro" panose="020B0503030403020204" pitchFamily="34" charset="0"/>
              </a:rPr>
              <a:t>useful</a:t>
            </a:r>
            <a:r>
              <a:rPr lang="en-US" dirty="0">
                <a:solidFill>
                  <a:schemeClr val="bg1"/>
                </a:solidFill>
                <a:latin typeface="Source Sans Pro" panose="020B0503030403020204" pitchFamily="34" charset="0"/>
                <a:ea typeface="Source Sans Pro" panose="020B0503030403020204" pitchFamily="34" charset="0"/>
              </a:rPr>
              <a:t> for:</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Drafting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Rewriting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Simplifying</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Generating ideas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Pattern recognition</a:t>
            </a:r>
          </a:p>
          <a:p>
            <a:pPr marL="360363"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Best use: getting past the blank page faster.</a:t>
            </a:r>
            <a:endParaRPr lang="en-CA" b="1" i="1" dirty="0">
              <a:solidFill>
                <a:schemeClr val="bg1"/>
              </a:solidFill>
              <a:latin typeface="Source Sans Pro" panose="020B0503030403020204" pitchFamily="34" charset="0"/>
              <a:ea typeface="Source Sans Pro" panose="020B0503030403020204" pitchFamily="34" charset="0"/>
            </a:endParaRPr>
          </a:p>
          <a:p>
            <a:pPr marL="719138" lvl="0" indent="-342900">
              <a:buClr>
                <a:schemeClr val="bg1"/>
              </a:buClr>
              <a:buFont typeface="Arial" panose="020B0604020202020204" pitchFamily="34" charset="0"/>
              <a:buChar char="•"/>
            </a:pPr>
            <a:endParaRPr lang="en-US" i="1" dirty="0">
              <a:solidFill>
                <a:schemeClr val="bg1"/>
              </a:solidFill>
              <a:latin typeface="Source Sans Pro" panose="020B0503030403020204" pitchFamily="34" charset="0"/>
              <a:ea typeface="Source Sans Pro" panose="020B0503030403020204" pitchFamily="34" charset="0"/>
            </a:endParaRPr>
          </a:p>
          <a:p>
            <a:pPr marL="357188" lvl="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What’s your favorite USE of AI tools for the classroom?</a:t>
            </a:r>
          </a:p>
        </p:txBody>
      </p:sp>
      <p:cxnSp>
        <p:nvCxnSpPr>
          <p:cNvPr id="143" name="Google Shape;143;p5">
            <a:extLst>
              <a:ext uri="{FF2B5EF4-FFF2-40B4-BE49-F238E27FC236}">
                <a16:creationId xmlns:a16="http://schemas.microsoft.com/office/drawing/2014/main" id="{58907B6D-EF6A-C939-F040-3875C16770BD}"/>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88DA227E-5263-1FFD-77B1-054E1790F7BC}"/>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13;p2">
            <a:extLst>
              <a:ext uri="{FF2B5EF4-FFF2-40B4-BE49-F238E27FC236}">
                <a16:creationId xmlns:a16="http://schemas.microsoft.com/office/drawing/2014/main" id="{7673C4B5-94DD-B487-C253-9B0BD35890D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365622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5" end="5"/>
                                            </p:txEl>
                                          </p:spTgt>
                                        </p:tgtEl>
                                        <p:attrNameLst>
                                          <p:attrName>style.visibility</p:attrName>
                                        </p:attrNameLst>
                                      </p:cBhvr>
                                      <p:to>
                                        <p:strVal val="visible"/>
                                      </p:to>
                                    </p:set>
                                    <p:animEffect transition="in" filter="wipe(left)">
                                      <p:cBhvr>
                                        <p:cTn id="32" dur="500"/>
                                        <p:tgtEl>
                                          <p:spTgt spid="1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6" end="6"/>
                                            </p:txEl>
                                          </p:spTgt>
                                        </p:tgtEl>
                                        <p:attrNameLst>
                                          <p:attrName>style.visibility</p:attrName>
                                        </p:attrNameLst>
                                      </p:cBhvr>
                                      <p:to>
                                        <p:strVal val="visible"/>
                                      </p:to>
                                    </p:set>
                                    <p:animEffect transition="in" filter="wipe(left)">
                                      <p:cBhvr>
                                        <p:cTn id="37" dur="500"/>
                                        <p:tgtEl>
                                          <p:spTgt spid="1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8" end="8"/>
                                            </p:txEl>
                                          </p:spTgt>
                                        </p:tgtEl>
                                        <p:attrNameLst>
                                          <p:attrName>style.visibility</p:attrName>
                                        </p:attrNameLst>
                                      </p:cBhvr>
                                      <p:to>
                                        <p:strVal val="visible"/>
                                      </p:to>
                                    </p:set>
                                    <p:animEffect transition="in" filter="wipe(left)">
                                      <p:cBhvr>
                                        <p:cTn id="42" dur="500"/>
                                        <p:tgtEl>
                                          <p:spTgt spid="1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FC2F8E1-FD01-4F71-422D-AEBCDC879D8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D486A78-796E-0C5B-3BFA-4648E4AA3B7B}"/>
              </a:ext>
            </a:extLst>
          </p:cNvPr>
          <p:cNvPicPr>
            <a:picLocks noChangeAspect="1"/>
          </p:cNvPicPr>
          <p:nvPr/>
        </p:nvPicPr>
        <p:blipFill>
          <a:blip r:embed="rId3"/>
          <a:srcRect/>
          <a:stretch/>
        </p:blipFill>
        <p:spPr>
          <a:xfrm>
            <a:off x="-949377" y="5540"/>
            <a:ext cx="7698632" cy="5132421"/>
          </a:xfrm>
          <a:prstGeom prst="rect">
            <a:avLst/>
          </a:prstGeom>
        </p:spPr>
      </p:pic>
      <p:sp>
        <p:nvSpPr>
          <p:cNvPr id="139" name="Google Shape;139;p5">
            <a:extLst>
              <a:ext uri="{FF2B5EF4-FFF2-40B4-BE49-F238E27FC236}">
                <a16:creationId xmlns:a16="http://schemas.microsoft.com/office/drawing/2014/main" id="{6F1B2FE7-480D-14F9-7371-CDC9F009819B}"/>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5E800633-1590-976C-AE26-A4079ACACA8B}"/>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AI Bad At?</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1AF611A5-9C10-4CB9-3FA4-9E5E8B93FC5A}"/>
              </a:ext>
            </a:extLst>
          </p:cNvPr>
          <p:cNvSpPr txBox="1"/>
          <p:nvPr/>
        </p:nvSpPr>
        <p:spPr>
          <a:xfrm>
            <a:off x="234711" y="1181983"/>
            <a:ext cx="8581669" cy="2246729"/>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often </a:t>
            </a:r>
            <a:r>
              <a:rPr lang="en-US" i="1" dirty="0">
                <a:solidFill>
                  <a:schemeClr val="bg1"/>
                </a:solidFill>
                <a:latin typeface="Source Sans Pro" panose="020B0503030403020204" pitchFamily="34" charset="0"/>
                <a:ea typeface="Source Sans Pro" panose="020B0503030403020204" pitchFamily="34" charset="0"/>
              </a:rPr>
              <a:t>weak</a:t>
            </a:r>
            <a:r>
              <a:rPr lang="en-US" dirty="0">
                <a:solidFill>
                  <a:schemeClr val="bg1"/>
                </a:solidFill>
                <a:latin typeface="Source Sans Pro" panose="020B0503030403020204" pitchFamily="34" charset="0"/>
                <a:ea typeface="Source Sans Pro" panose="020B0503030403020204" pitchFamily="34" charset="0"/>
              </a:rPr>
              <a:t> at: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Context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Nuance</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Judgment</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Understanding your students</a:t>
            </a:r>
          </a:p>
          <a:p>
            <a:pPr marL="17463" lvl="0">
              <a:buClr>
                <a:schemeClr val="bg1"/>
              </a:buClr>
            </a:pPr>
            <a:endParaRPr lang="en-US" b="1" dirty="0">
              <a:solidFill>
                <a:schemeClr val="bg1"/>
              </a:solidFill>
              <a:latin typeface="Source Sans Pro" panose="020B0503030403020204" pitchFamily="34" charset="0"/>
              <a:ea typeface="Source Sans Pro" panose="020B0503030403020204" pitchFamily="34" charset="0"/>
            </a:endParaRPr>
          </a:p>
          <a:p>
            <a:pPr marL="360363" lvl="0"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AI can </a:t>
            </a:r>
            <a:r>
              <a:rPr lang="en-US" b="1" i="1" dirty="0">
                <a:solidFill>
                  <a:schemeClr val="bg1"/>
                </a:solidFill>
                <a:latin typeface="Source Sans Pro" panose="020B0503030403020204" pitchFamily="34" charset="0"/>
                <a:ea typeface="Source Sans Pro" panose="020B0503030403020204" pitchFamily="34" charset="0"/>
              </a:rPr>
              <a:t>support</a:t>
            </a:r>
            <a:r>
              <a:rPr lang="en-US" b="1" dirty="0">
                <a:solidFill>
                  <a:schemeClr val="bg1"/>
                </a:solidFill>
                <a:latin typeface="Source Sans Pro" panose="020B0503030403020204" pitchFamily="34" charset="0"/>
                <a:ea typeface="Source Sans Pro" panose="020B0503030403020204" pitchFamily="34" charset="0"/>
              </a:rPr>
              <a:t> teachers. It shouldn’t replace teacher </a:t>
            </a:r>
            <a:r>
              <a:rPr lang="en-US" b="1" i="1" dirty="0">
                <a:solidFill>
                  <a:schemeClr val="bg1"/>
                </a:solidFill>
                <a:latin typeface="Source Sans Pro" panose="020B0503030403020204" pitchFamily="34" charset="0"/>
                <a:ea typeface="Source Sans Pro" panose="020B0503030403020204" pitchFamily="34" charset="0"/>
              </a:rPr>
              <a:t>judgment</a:t>
            </a:r>
            <a:r>
              <a:rPr lang="en-US" b="1" dirty="0">
                <a:solidFill>
                  <a:schemeClr val="bg1"/>
                </a:solidFill>
                <a:latin typeface="Source Sans Pro" panose="020B0503030403020204" pitchFamily="34" charset="0"/>
                <a:ea typeface="Source Sans Pro" panose="020B0503030403020204" pitchFamily="34" charset="0"/>
              </a:rPr>
              <a:t>.</a:t>
            </a:r>
          </a:p>
          <a:p>
            <a:pPr marL="360363" lvl="0" indent="-342900">
              <a:buClr>
                <a:schemeClr val="bg1"/>
              </a:buClr>
              <a:buFont typeface="Arial" panose="020B0604020202020204" pitchFamily="34" charset="0"/>
              <a:buChar char="•"/>
            </a:pPr>
            <a:endParaRPr lang="en-US" b="1" dirty="0">
              <a:solidFill>
                <a:schemeClr val="bg1"/>
              </a:solidFill>
              <a:latin typeface="Source Sans Pro" panose="020B0503030403020204" pitchFamily="34" charset="0"/>
              <a:ea typeface="Source Sans Pro" panose="020B0503030403020204" pitchFamily="34" charset="0"/>
            </a:endParaRPr>
          </a:p>
          <a:p>
            <a:pPr marL="36036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What do you think AI is </a:t>
            </a:r>
            <a:r>
              <a:rPr lang="en-US" i="1" u="sng" dirty="0">
                <a:solidFill>
                  <a:schemeClr val="bg1"/>
                </a:solidFill>
                <a:latin typeface="Source Sans Pro" panose="020B0503030403020204" pitchFamily="34" charset="0"/>
                <a:ea typeface="Source Sans Pro" panose="020B0503030403020204" pitchFamily="34" charset="0"/>
              </a:rPr>
              <a:t>not</a:t>
            </a:r>
            <a:r>
              <a:rPr lang="en-US" i="1" dirty="0">
                <a:solidFill>
                  <a:schemeClr val="bg1"/>
                </a:solidFill>
                <a:latin typeface="Source Sans Pro" panose="020B0503030403020204" pitchFamily="34" charset="0"/>
                <a:ea typeface="Source Sans Pro" panose="020B0503030403020204" pitchFamily="34" charset="0"/>
              </a:rPr>
              <a:t> good at (yet)?</a:t>
            </a:r>
          </a:p>
          <a:p>
            <a:pPr marL="360363" indent="-342900">
              <a:buClr>
                <a:schemeClr val="bg1"/>
              </a:buClr>
              <a:buFont typeface="Arial" panose="020B0604020202020204" pitchFamily="34" charset="0"/>
              <a:buChar char="•"/>
            </a:pPr>
            <a:r>
              <a:rPr lang="en-US" i="1" dirty="0">
                <a:solidFill>
                  <a:schemeClr val="bg1"/>
                </a:solidFill>
                <a:latin typeface="Source Sans Pro" panose="020B0503030403020204" pitchFamily="34" charset="0"/>
                <a:ea typeface="Source Sans Pro" panose="020B0503030403020204" pitchFamily="34" charset="0"/>
              </a:rPr>
              <a:t>Are you worried about AI robots replacing teacher jobs?</a:t>
            </a:r>
          </a:p>
        </p:txBody>
      </p:sp>
      <p:cxnSp>
        <p:nvCxnSpPr>
          <p:cNvPr id="143" name="Google Shape;143;p5">
            <a:extLst>
              <a:ext uri="{FF2B5EF4-FFF2-40B4-BE49-F238E27FC236}">
                <a16:creationId xmlns:a16="http://schemas.microsoft.com/office/drawing/2014/main" id="{DC843FC0-4BB7-677B-5C74-7A9737D16E8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F61A5C6-AE09-7AA2-90EF-AEF74C651E67}"/>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61E2B976-C832-0697-0EDC-124D9EDAA428}"/>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831122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wipe(left)">
                                      <p:cBhvr>
                                        <p:cTn id="17" dur="500"/>
                                        <p:tgtEl>
                                          <p:spTgt spid="1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3" end="3"/>
                                            </p:txEl>
                                          </p:spTgt>
                                        </p:tgtEl>
                                        <p:attrNameLst>
                                          <p:attrName>style.visibility</p:attrName>
                                        </p:attrNameLst>
                                      </p:cBhvr>
                                      <p:to>
                                        <p:strVal val="visible"/>
                                      </p:to>
                                    </p:set>
                                    <p:animEffect transition="in" filter="wipe(left)">
                                      <p:cBhvr>
                                        <p:cTn id="22" dur="500"/>
                                        <p:tgtEl>
                                          <p:spTgt spid="1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4" end="4"/>
                                            </p:txEl>
                                          </p:spTgt>
                                        </p:tgtEl>
                                        <p:attrNameLst>
                                          <p:attrName>style.visibility</p:attrName>
                                        </p:attrNameLst>
                                      </p:cBhvr>
                                      <p:to>
                                        <p:strVal val="visible"/>
                                      </p:to>
                                    </p:set>
                                    <p:animEffect transition="in" filter="wipe(left)">
                                      <p:cBhvr>
                                        <p:cTn id="27" dur="500"/>
                                        <p:tgtEl>
                                          <p:spTgt spid="1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6" end="6"/>
                                            </p:txEl>
                                          </p:spTgt>
                                        </p:tgtEl>
                                        <p:attrNameLst>
                                          <p:attrName>style.visibility</p:attrName>
                                        </p:attrNameLst>
                                      </p:cBhvr>
                                      <p:to>
                                        <p:strVal val="visible"/>
                                      </p:to>
                                    </p:set>
                                    <p:animEffect transition="in" filter="wipe(left)">
                                      <p:cBhvr>
                                        <p:cTn id="32" dur="500"/>
                                        <p:tgtEl>
                                          <p:spTgt spid="14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2">
                                            <p:txEl>
                                              <p:pRg st="8" end="8"/>
                                            </p:txEl>
                                          </p:spTgt>
                                        </p:tgtEl>
                                        <p:attrNameLst>
                                          <p:attrName>style.visibility</p:attrName>
                                        </p:attrNameLst>
                                      </p:cBhvr>
                                      <p:to>
                                        <p:strVal val="visible"/>
                                      </p:to>
                                    </p:set>
                                    <p:animEffect transition="in" filter="wipe(left)">
                                      <p:cBhvr>
                                        <p:cTn id="37" dur="500"/>
                                        <p:tgtEl>
                                          <p:spTgt spid="14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2">
                                            <p:txEl>
                                              <p:pRg st="9" end="9"/>
                                            </p:txEl>
                                          </p:spTgt>
                                        </p:tgtEl>
                                        <p:attrNameLst>
                                          <p:attrName>style.visibility</p:attrName>
                                        </p:attrNameLst>
                                      </p:cBhvr>
                                      <p:to>
                                        <p:strVal val="visible"/>
                                      </p:to>
                                    </p:set>
                                    <p:animEffect transition="in" filter="wipe(left)">
                                      <p:cBhvr>
                                        <p:cTn id="42" dur="500"/>
                                        <p:tgtEl>
                                          <p:spTgt spid="1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3E903BB-26F7-E390-A5EF-3840045540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A37B59-EBFD-3BB9-5EC4-04B1B52FA4D7}"/>
              </a:ext>
            </a:extLst>
          </p:cNvPr>
          <p:cNvPicPr>
            <a:picLocks noChangeAspect="1"/>
          </p:cNvPicPr>
          <p:nvPr/>
        </p:nvPicPr>
        <p:blipFill>
          <a:blip r:embed="rId3"/>
          <a:srcRect/>
          <a:stretch/>
        </p:blipFill>
        <p:spPr>
          <a:xfrm>
            <a:off x="-949377" y="5540"/>
            <a:ext cx="7698632" cy="5132421"/>
          </a:xfrm>
          <a:prstGeom prst="rect">
            <a:avLst/>
          </a:prstGeom>
        </p:spPr>
      </p:pic>
      <p:sp>
        <p:nvSpPr>
          <p:cNvPr id="139" name="Google Shape;139;p5">
            <a:extLst>
              <a:ext uri="{FF2B5EF4-FFF2-40B4-BE49-F238E27FC236}">
                <a16:creationId xmlns:a16="http://schemas.microsoft.com/office/drawing/2014/main" id="{EE095538-AF35-A81F-8D18-1BC0151DDEC3}"/>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2FEA00B-B5C3-0E53-61BF-ACC5ABA9F7D9}"/>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What’s AI Bad At?</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36241F4E-4731-E1DC-8A12-65D4C5CBD2F9}"/>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B600E91-9650-91D8-06DC-2F32E7F2DE2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5" name="Picture 4">
            <a:extLst>
              <a:ext uri="{FF2B5EF4-FFF2-40B4-BE49-F238E27FC236}">
                <a16:creationId xmlns:a16="http://schemas.microsoft.com/office/drawing/2014/main" id="{84933F32-2B85-956B-404C-DFFEEB0B3BE7}"/>
              </a:ext>
            </a:extLst>
          </p:cNvPr>
          <p:cNvPicPr>
            <a:picLocks noChangeAspect="1"/>
          </p:cNvPicPr>
          <p:nvPr/>
        </p:nvPicPr>
        <p:blipFill>
          <a:blip r:embed="rId5"/>
          <a:stretch>
            <a:fillRect/>
          </a:stretch>
        </p:blipFill>
        <p:spPr>
          <a:xfrm>
            <a:off x="553011" y="-107576"/>
            <a:ext cx="7876614" cy="5251076"/>
          </a:xfrm>
          <a:prstGeom prst="rect">
            <a:avLst/>
          </a:prstGeom>
        </p:spPr>
      </p:pic>
      <p:sp>
        <p:nvSpPr>
          <p:cNvPr id="3" name="Google Shape;113;p2">
            <a:extLst>
              <a:ext uri="{FF2B5EF4-FFF2-40B4-BE49-F238E27FC236}">
                <a16:creationId xmlns:a16="http://schemas.microsoft.com/office/drawing/2014/main" id="{D4C1EA00-D787-1898-8F25-401F43CA306F}"/>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77290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A7F41EE0-C030-33EA-082E-1192FD116932}"/>
            </a:ext>
          </a:extLst>
        </p:cNvPr>
        <p:cNvGrpSpPr/>
        <p:nvPr/>
      </p:nvGrpSpPr>
      <p:grpSpPr>
        <a:xfrm>
          <a:off x="0" y="0"/>
          <a:ext cx="0" cy="0"/>
          <a:chOff x="0" y="0"/>
          <a:chExt cx="0" cy="0"/>
        </a:xfrm>
      </p:grpSpPr>
      <p:pic>
        <p:nvPicPr>
          <p:cNvPr id="89" name="Google Shape;89;p1">
            <a:extLst>
              <a:ext uri="{FF2B5EF4-FFF2-40B4-BE49-F238E27FC236}">
                <a16:creationId xmlns:a16="http://schemas.microsoft.com/office/drawing/2014/main" id="{F2AD2732-F938-F57F-BC3B-BC0DEF8FD297}"/>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0"/>
            <a:ext cx="9151501" cy="5143500"/>
          </a:xfrm>
          <a:prstGeom prst="rect">
            <a:avLst/>
          </a:prstGeom>
          <a:noFill/>
          <a:ln>
            <a:noFill/>
          </a:ln>
        </p:spPr>
      </p:pic>
      <p:sp>
        <p:nvSpPr>
          <p:cNvPr id="90" name="Google Shape;90;p1">
            <a:extLst>
              <a:ext uri="{FF2B5EF4-FFF2-40B4-BE49-F238E27FC236}">
                <a16:creationId xmlns:a16="http://schemas.microsoft.com/office/drawing/2014/main" id="{2E799A3B-5ADC-69DC-88BF-999900A990E3}"/>
              </a:ext>
            </a:extLst>
          </p:cNvPr>
          <p:cNvSpPr/>
          <p:nvPr/>
        </p:nvSpPr>
        <p:spPr>
          <a:xfrm>
            <a:off x="-99934" y="-158159"/>
            <a:ext cx="9251434"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B334662-5E92-07FF-130C-0E10537DFCB6}"/>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1;p2">
            <a:extLst>
              <a:ext uri="{FF2B5EF4-FFF2-40B4-BE49-F238E27FC236}">
                <a16:creationId xmlns:a16="http://schemas.microsoft.com/office/drawing/2014/main" id="{4E365620-2FAA-5289-69B4-31C89AAE6722}"/>
              </a:ext>
            </a:extLst>
          </p:cNvPr>
          <p:cNvSpPr txBox="1"/>
          <p:nvPr/>
        </p:nvSpPr>
        <p:spPr>
          <a:xfrm>
            <a:off x="614596" y="1754018"/>
            <a:ext cx="5531932" cy="954067"/>
          </a:xfrm>
          <a:prstGeom prst="rect">
            <a:avLst/>
          </a:prstGeom>
          <a:noFill/>
          <a:ln>
            <a:noFill/>
          </a:ln>
        </p:spPr>
        <p:txBody>
          <a:bodyPr spcFirstLastPara="1" wrap="square" lIns="91425" tIns="45700" rIns="91425" bIns="45700" anchor="t" anchorCtr="0">
            <a:spAutoFit/>
          </a:bodyPr>
          <a:lstStyle/>
          <a:p>
            <a:pPr lvl="0">
              <a:buClr>
                <a:schemeClr val="bg1"/>
              </a:buClr>
            </a:pPr>
            <a:r>
              <a:rPr lang="en-US" dirty="0">
                <a:solidFill>
                  <a:schemeClr val="bg1"/>
                </a:solidFill>
                <a:latin typeface="Source Sans Pro" panose="020B0503030403020204" pitchFamily="34" charset="0"/>
                <a:ea typeface="Source Sans Pro" panose="020B0503030403020204" pitchFamily="34" charset="0"/>
              </a:rPr>
              <a:t>By the end of this session, you’ll be able to use AI to reduce your workload with simple, reliable frameworks and methods that support great teaching — without compromising your professional judgment or student learning.</a:t>
            </a:r>
            <a:endParaRPr b="1" i="1" dirty="0">
              <a:solidFill>
                <a:schemeClr val="bg1"/>
              </a:solidFill>
              <a:latin typeface="Source Sans Pro" panose="020B0503030403020204" pitchFamily="34" charset="0"/>
              <a:ea typeface="Source Sans Pro" panose="020B0503030403020204" pitchFamily="34" charset="0"/>
            </a:endParaRPr>
          </a:p>
        </p:txBody>
      </p:sp>
      <p:sp>
        <p:nvSpPr>
          <p:cNvPr id="4" name="Google Shape;113;p2">
            <a:extLst>
              <a:ext uri="{FF2B5EF4-FFF2-40B4-BE49-F238E27FC236}">
                <a16:creationId xmlns:a16="http://schemas.microsoft.com/office/drawing/2014/main" id="{1811447E-95FB-9CA0-2AEB-3C276498B80E}"/>
              </a:ext>
            </a:extLst>
          </p:cNvPr>
          <p:cNvSpPr txBox="1"/>
          <p:nvPr/>
        </p:nvSpPr>
        <p:spPr>
          <a:xfrm>
            <a:off x="244838" y="662513"/>
            <a:ext cx="6076449"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Seminar Promise:</a:t>
            </a:r>
            <a:endParaRPr sz="6500" b="1" baseline="30000" dirty="0">
              <a:solidFill>
                <a:schemeClr val="lt1"/>
              </a:solidFill>
              <a:latin typeface="Oswald"/>
              <a:ea typeface="Oswald"/>
              <a:cs typeface="Oswald"/>
              <a:sym typeface="Oswald"/>
            </a:endParaRPr>
          </a:p>
        </p:txBody>
      </p:sp>
      <p:sp>
        <p:nvSpPr>
          <p:cNvPr id="5" name="Google Shape;113;p2">
            <a:extLst>
              <a:ext uri="{FF2B5EF4-FFF2-40B4-BE49-F238E27FC236}">
                <a16:creationId xmlns:a16="http://schemas.microsoft.com/office/drawing/2014/main" id="{9C3CAAB0-BB96-C9E7-DA45-D9AECD0575E1}"/>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
        <p:nvSpPr>
          <p:cNvPr id="6" name="Google Shape;111;p2">
            <a:extLst>
              <a:ext uri="{FF2B5EF4-FFF2-40B4-BE49-F238E27FC236}">
                <a16:creationId xmlns:a16="http://schemas.microsoft.com/office/drawing/2014/main" id="{7A501187-65B6-88A6-431E-E4CEFDF03867}"/>
              </a:ext>
            </a:extLst>
          </p:cNvPr>
          <p:cNvSpPr txBox="1"/>
          <p:nvPr/>
        </p:nvSpPr>
        <p:spPr>
          <a:xfrm>
            <a:off x="614596" y="3899563"/>
            <a:ext cx="5531933" cy="523180"/>
          </a:xfrm>
          <a:prstGeom prst="rect">
            <a:avLst/>
          </a:prstGeom>
          <a:noFill/>
          <a:ln>
            <a:noFill/>
          </a:ln>
        </p:spPr>
        <p:txBody>
          <a:bodyPr spcFirstLastPara="1" wrap="square" lIns="91425" tIns="45700" rIns="91425" bIns="45700" anchor="t" anchorCtr="0">
            <a:spAutoFit/>
          </a:bodyPr>
          <a:lstStyle/>
          <a:p>
            <a:r>
              <a:rPr lang="en-US" dirty="0">
                <a:solidFill>
                  <a:schemeClr val="bg1"/>
                </a:solidFill>
                <a:latin typeface="Source Sans Pro" panose="020B0503030403020204" pitchFamily="34" charset="0"/>
                <a:ea typeface="Source Sans Pro" panose="020B0503030403020204" pitchFamily="34" charset="0"/>
              </a:rPr>
              <a:t>AI helps teachers work smarter, not harder — by handling the drafting, so you can focus on the teaching.</a:t>
            </a:r>
          </a:p>
        </p:txBody>
      </p:sp>
      <p:sp>
        <p:nvSpPr>
          <p:cNvPr id="7" name="Google Shape;113;p2">
            <a:extLst>
              <a:ext uri="{FF2B5EF4-FFF2-40B4-BE49-F238E27FC236}">
                <a16:creationId xmlns:a16="http://schemas.microsoft.com/office/drawing/2014/main" id="{0FEE75A8-279D-D3D6-8697-E6CD01A6D70C}"/>
              </a:ext>
            </a:extLst>
          </p:cNvPr>
          <p:cNvSpPr txBox="1"/>
          <p:nvPr/>
        </p:nvSpPr>
        <p:spPr>
          <a:xfrm>
            <a:off x="244838" y="2806997"/>
            <a:ext cx="6076449"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Core Throughline:</a:t>
            </a:r>
            <a:endParaRPr sz="6500" b="1" baseline="30000" dirty="0">
              <a:solidFill>
                <a:schemeClr val="lt1"/>
              </a:solidFill>
              <a:latin typeface="Oswald"/>
              <a:ea typeface="Oswald"/>
              <a:cs typeface="Oswald"/>
              <a:sym typeface="Oswald"/>
            </a:endParaRPr>
          </a:p>
        </p:txBody>
      </p:sp>
    </p:spTree>
    <p:extLst>
      <p:ext uri="{BB962C8B-B14F-4D97-AF65-F5344CB8AC3E}">
        <p14:creationId xmlns:p14="http://schemas.microsoft.com/office/powerpoint/2010/main" val="33967504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95E6BDF4-10F9-1EDF-2EC2-97A0E5456B98}"/>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690EE42F-6C02-0BB7-E394-1D216BA41861}"/>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AE4D53E2-84FC-2FA1-862B-3328150431A1}"/>
              </a:ext>
            </a:extLst>
          </p:cNvPr>
          <p:cNvSpPr/>
          <p:nvPr/>
        </p:nvSpPr>
        <p:spPr>
          <a:xfrm>
            <a:off x="0" y="0"/>
            <a:ext cx="9144000" cy="5143498"/>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8FA7BDC7-7B96-BAE0-755E-58D5D97539ED}"/>
              </a:ext>
            </a:extLst>
          </p:cNvPr>
          <p:cNvSpPr txBox="1"/>
          <p:nvPr/>
        </p:nvSpPr>
        <p:spPr>
          <a:xfrm>
            <a:off x="2528048" y="2884033"/>
            <a:ext cx="6420116"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THE </a:t>
            </a:r>
            <a:r>
              <a:rPr lang="en-CA" sz="6000" b="1" u="sng" dirty="0">
                <a:solidFill>
                  <a:schemeClr val="lt1"/>
                </a:solidFill>
                <a:latin typeface="Oswald"/>
                <a:ea typeface="Oswald"/>
                <a:cs typeface="Oswald"/>
                <a:sym typeface="Oswald"/>
              </a:rPr>
              <a:t>RIDE</a:t>
            </a:r>
            <a:r>
              <a:rPr lang="en-CA" sz="6000" b="1" dirty="0">
                <a:solidFill>
                  <a:schemeClr val="lt1"/>
                </a:solidFill>
                <a:latin typeface="Oswald"/>
                <a:ea typeface="Oswald"/>
                <a:cs typeface="Oswald"/>
                <a:sym typeface="Oswald"/>
              </a:rPr>
              <a:t> FRAMEWORK</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CEC4E66D-2F9F-E8F2-3590-3AA3A43413A4}"/>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5DAFA94-FD9F-A8B9-4AA5-69EF46D096B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87205556-2BDA-D82C-B34F-873773617DB8}"/>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909120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8684C7B-086E-D71E-0219-61569BB46EC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F8A6E9E-B7E4-BAEB-B2A7-431E1E3BA78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9CE20DCB-0C8C-383D-EDC6-4E0631413043}"/>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1ACCF66-394F-6912-23DB-F9B1F61BEE51}"/>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The RIDE Framework</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8FC003A7-83C2-16C7-A102-94467E497341}"/>
              </a:ext>
            </a:extLst>
          </p:cNvPr>
          <p:cNvSpPr txBox="1"/>
          <p:nvPr/>
        </p:nvSpPr>
        <p:spPr>
          <a:xfrm>
            <a:off x="234712" y="1181983"/>
            <a:ext cx="8488762" cy="1815841"/>
          </a:xfrm>
          <a:prstGeom prst="rect">
            <a:avLst/>
          </a:prstGeom>
          <a:noFill/>
          <a:ln>
            <a:noFill/>
          </a:ln>
        </p:spPr>
        <p:txBody>
          <a:bodyPr spcFirstLastPara="1" wrap="square" lIns="91425" tIns="45700" rIns="91425" bIns="45700" anchor="t" anchorCtr="0">
            <a:spAutoFit/>
          </a:bodyPr>
          <a:lstStyle/>
          <a:p>
            <a:pPr marL="357188" indent="-357188">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The RIDE Framework: A Simple Way to Get Great AI Outputs</a:t>
            </a:r>
          </a:p>
          <a:p>
            <a:pPr marL="719138" indent="-36195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Any generative AI tool, include these four elements in your prompt:</a:t>
            </a:r>
          </a:p>
          <a:p>
            <a:pPr marL="357188">
              <a:buClr>
                <a:schemeClr val="bg1"/>
              </a:buClr>
            </a:pPr>
            <a:endParaRPr lang="en-US" dirty="0">
              <a:solidFill>
                <a:schemeClr val="bg1"/>
              </a:solidFill>
              <a:latin typeface="Source Sans Pro" panose="020B0503030403020204" pitchFamily="34" charset="0"/>
              <a:ea typeface="Source Sans Pro" panose="020B0503030403020204" pitchFamily="34" charset="0"/>
            </a:endParaRPr>
          </a:p>
          <a:p>
            <a:endParaRPr lang="en-US"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R — Role</a:t>
            </a:r>
            <a:r>
              <a:rPr lang="en-US" dirty="0">
                <a:solidFill>
                  <a:schemeClr val="bg1"/>
                </a:solidFill>
                <a:latin typeface="Source Sans Pro" panose="020B0503030403020204" pitchFamily="34" charset="0"/>
                <a:ea typeface="Source Sans Pro" panose="020B0503030403020204" pitchFamily="34" charset="0"/>
              </a:rPr>
              <a:t> Who should the AI act as? </a:t>
            </a:r>
            <a:r>
              <a:rPr lang="en-US" i="1" dirty="0">
                <a:solidFill>
                  <a:schemeClr val="bg1"/>
                </a:solidFill>
                <a:latin typeface="Source Sans Pro" panose="020B0503030403020204" pitchFamily="34" charset="0"/>
                <a:ea typeface="Source Sans Pro" panose="020B0503030403020204" pitchFamily="34" charset="0"/>
              </a:rPr>
              <a:t>“Act as a Grade 4 teacher…”</a:t>
            </a: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I — Instructions</a:t>
            </a:r>
            <a:r>
              <a:rPr lang="en-US" dirty="0">
                <a:solidFill>
                  <a:schemeClr val="bg1"/>
                </a:solidFill>
                <a:latin typeface="Source Sans Pro" panose="020B0503030403020204" pitchFamily="34" charset="0"/>
                <a:ea typeface="Source Sans Pro" panose="020B0503030403020204" pitchFamily="34" charset="0"/>
              </a:rPr>
              <a:t> What do you want it to do? </a:t>
            </a:r>
            <a:r>
              <a:rPr lang="en-US" i="1" dirty="0">
                <a:solidFill>
                  <a:schemeClr val="bg1"/>
                </a:solidFill>
                <a:latin typeface="Source Sans Pro" panose="020B0503030403020204" pitchFamily="34" charset="0"/>
                <a:ea typeface="Source Sans Pro" panose="020B0503030403020204" pitchFamily="34" charset="0"/>
              </a:rPr>
              <a:t>“Create a leveled reading passage…”</a:t>
            </a: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D — Details</a:t>
            </a:r>
            <a:r>
              <a:rPr lang="en-US" dirty="0">
                <a:solidFill>
                  <a:schemeClr val="bg1"/>
                </a:solidFill>
                <a:latin typeface="Source Sans Pro" panose="020B0503030403020204" pitchFamily="34" charset="0"/>
                <a:ea typeface="Source Sans Pro" panose="020B0503030403020204" pitchFamily="34" charset="0"/>
              </a:rPr>
              <a:t> What information does it need? </a:t>
            </a:r>
            <a:r>
              <a:rPr lang="en-US" i="1" dirty="0">
                <a:solidFill>
                  <a:schemeClr val="bg1"/>
                </a:solidFill>
                <a:latin typeface="Source Sans Pro" panose="020B0503030403020204" pitchFamily="34" charset="0"/>
                <a:ea typeface="Source Sans Pro" panose="020B0503030403020204" pitchFamily="34" charset="0"/>
              </a:rPr>
              <a:t>Topic, tone, targeted supports, constraints</a:t>
            </a:r>
          </a:p>
          <a:p>
            <a:pPr marL="719138" lvl="3" indent="-342900" defTabSz="1076325">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E — Expected Output</a:t>
            </a:r>
            <a:r>
              <a:rPr lang="en-US" dirty="0">
                <a:solidFill>
                  <a:schemeClr val="bg1"/>
                </a:solidFill>
                <a:latin typeface="Source Sans Pro" panose="020B0503030403020204" pitchFamily="34" charset="0"/>
                <a:ea typeface="Source Sans Pro" panose="020B0503030403020204" pitchFamily="34" charset="0"/>
              </a:rPr>
              <a:t> How should the result be presented? </a:t>
            </a:r>
            <a:r>
              <a:rPr lang="en-US" i="1" dirty="0">
                <a:solidFill>
                  <a:schemeClr val="bg1"/>
                </a:solidFill>
                <a:latin typeface="Source Sans Pro" panose="020B0503030403020204" pitchFamily="34" charset="0"/>
                <a:ea typeface="Source Sans Pro" panose="020B0503030403020204" pitchFamily="34" charset="0"/>
              </a:rPr>
              <a:t>Bullets, table, three versions, step‑by‑step</a:t>
            </a:r>
          </a:p>
        </p:txBody>
      </p:sp>
      <p:cxnSp>
        <p:nvCxnSpPr>
          <p:cNvPr id="143" name="Google Shape;143;p5">
            <a:extLst>
              <a:ext uri="{FF2B5EF4-FFF2-40B4-BE49-F238E27FC236}">
                <a16:creationId xmlns:a16="http://schemas.microsoft.com/office/drawing/2014/main" id="{0B500358-4E3C-A42E-C970-EEFB03741160}"/>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E2B5B87-F15F-3259-B62C-4C6BD154432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F6D86A54-049C-CA7D-BEC4-BC01B99635E1}"/>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025502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wipe(left)">
                                      <p:cBhvr>
                                        <p:cTn id="7" dur="5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wipe(left)">
                                      <p:cBhvr>
                                        <p:cTn id="12" dur="5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2">
                                            <p:txEl>
                                              <p:pRg st="4" end="4"/>
                                            </p:txEl>
                                          </p:spTgt>
                                        </p:tgtEl>
                                        <p:attrNameLst>
                                          <p:attrName>style.visibility</p:attrName>
                                        </p:attrNameLst>
                                      </p:cBhvr>
                                      <p:to>
                                        <p:strVal val="visible"/>
                                      </p:to>
                                    </p:set>
                                    <p:animEffect transition="in" filter="wipe(left)">
                                      <p:cBhvr>
                                        <p:cTn id="17" dur="500"/>
                                        <p:tgtEl>
                                          <p:spTgt spid="1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2">
                                            <p:txEl>
                                              <p:pRg st="5" end="5"/>
                                            </p:txEl>
                                          </p:spTgt>
                                        </p:tgtEl>
                                        <p:attrNameLst>
                                          <p:attrName>style.visibility</p:attrName>
                                        </p:attrNameLst>
                                      </p:cBhvr>
                                      <p:to>
                                        <p:strVal val="visible"/>
                                      </p:to>
                                    </p:set>
                                    <p:animEffect transition="in" filter="wipe(left)">
                                      <p:cBhvr>
                                        <p:cTn id="22" dur="500"/>
                                        <p:tgtEl>
                                          <p:spTgt spid="14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2">
                                            <p:txEl>
                                              <p:pRg st="6" end="6"/>
                                            </p:txEl>
                                          </p:spTgt>
                                        </p:tgtEl>
                                        <p:attrNameLst>
                                          <p:attrName>style.visibility</p:attrName>
                                        </p:attrNameLst>
                                      </p:cBhvr>
                                      <p:to>
                                        <p:strVal val="visible"/>
                                      </p:to>
                                    </p:set>
                                    <p:animEffect transition="in" filter="wipe(left)">
                                      <p:cBhvr>
                                        <p:cTn id="27" dur="500"/>
                                        <p:tgtEl>
                                          <p:spTgt spid="14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2">
                                            <p:txEl>
                                              <p:pRg st="7" end="7"/>
                                            </p:txEl>
                                          </p:spTgt>
                                        </p:tgtEl>
                                        <p:attrNameLst>
                                          <p:attrName>style.visibility</p:attrName>
                                        </p:attrNameLst>
                                      </p:cBhvr>
                                      <p:to>
                                        <p:strVal val="visible"/>
                                      </p:to>
                                    </p:set>
                                    <p:animEffect transition="in" filter="wipe(left)">
                                      <p:cBhvr>
                                        <p:cTn id="32" dur="500"/>
                                        <p:tgtEl>
                                          <p:spTgt spid="1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4A9E7CFA-21A8-9D43-528A-6AFAD67EEAA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E32D73A-BBF2-785D-7715-A7D3F2D6D25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8E81B03E-7C7F-EAA8-DD28-A72D2ED07271}"/>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CA89A74-F61E-5A6A-5041-EEDF34CB5106}"/>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The RIDE Framework</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9AAF8289-CF68-D8C2-16AA-B34D5F0E5841}"/>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B70E329-FE69-75DC-3E35-F0E08F39A626}"/>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21EA8F64-B7CF-E8F2-10F2-015A6406631D}"/>
              </a:ext>
            </a:extLst>
          </p:cNvPr>
          <p:cNvSpPr txBox="1"/>
          <p:nvPr/>
        </p:nvSpPr>
        <p:spPr>
          <a:xfrm>
            <a:off x="234711" y="1181983"/>
            <a:ext cx="8581669" cy="2308284"/>
          </a:xfrm>
          <a:prstGeom prst="rect">
            <a:avLst/>
          </a:prstGeom>
          <a:noFill/>
          <a:ln>
            <a:noFill/>
          </a:ln>
        </p:spPr>
        <p:txBody>
          <a:bodyPr spcFirstLastPara="1" wrap="square" lIns="91425" tIns="45700" rIns="91425" bIns="45700" anchor="t" anchorCtr="0">
            <a:spAutoFit/>
          </a:bodyPr>
          <a:lstStyle/>
          <a:p>
            <a:pPr>
              <a:buClr>
                <a:schemeClr val="bg1"/>
              </a:buClr>
            </a:pPr>
            <a:r>
              <a:rPr lang="en-US" sz="2000" dirty="0">
                <a:solidFill>
                  <a:schemeClr val="bg1"/>
                </a:solidFill>
                <a:latin typeface="Source Sans Pro" panose="020B0503030403020204" pitchFamily="34" charset="0"/>
                <a:ea typeface="Source Sans Pro" panose="020B0503030403020204" pitchFamily="34" charset="0"/>
              </a:rPr>
              <a:t>The GOLDEN rule of prompting…</a:t>
            </a:r>
          </a:p>
          <a:p>
            <a:endParaRPr lang="en-US" sz="2000" dirty="0">
              <a:solidFill>
                <a:schemeClr val="bg1"/>
              </a:solidFill>
              <a:latin typeface="Source Sans Pro" panose="020B0503030403020204" pitchFamily="34" charset="0"/>
              <a:ea typeface="Source Sans Pro" panose="020B0503030403020204" pitchFamily="34" charset="0"/>
            </a:endParaRPr>
          </a:p>
          <a:p>
            <a:pPr marL="285750" indent="-285750">
              <a:buClr>
                <a:schemeClr val="bg1"/>
              </a:buClr>
              <a:buFont typeface="Arial" panose="020B0604020202020204" pitchFamily="34" charset="0"/>
              <a:buChar char="•"/>
            </a:pPr>
            <a:r>
              <a:rPr lang="en-US" sz="2400" dirty="0">
                <a:solidFill>
                  <a:schemeClr val="bg1"/>
                </a:solidFill>
                <a:latin typeface="Source Sans Pro" panose="020B0503030403020204" pitchFamily="34" charset="0"/>
                <a:ea typeface="Source Sans Pro" panose="020B0503030403020204" pitchFamily="34" charset="0"/>
              </a:rPr>
              <a:t>“AI is only as good as the instructions you give it.”</a:t>
            </a:r>
          </a:p>
          <a:p>
            <a:pPr marL="285750" indent="-285750">
              <a:buClr>
                <a:schemeClr val="bg1"/>
              </a:buClr>
              <a:buFont typeface="Arial" panose="020B0604020202020204" pitchFamily="34" charset="0"/>
              <a:buChar char="•"/>
            </a:pPr>
            <a:endParaRPr lang="en-US" sz="2400" dirty="0">
              <a:solidFill>
                <a:schemeClr val="bg1"/>
              </a:solidFill>
              <a:latin typeface="Source Sans Pro" panose="020B0503030403020204" pitchFamily="34" charset="0"/>
              <a:ea typeface="Source Sans Pro" panose="020B0503030403020204" pitchFamily="34" charset="0"/>
            </a:endParaRP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R — Role</a:t>
            </a:r>
            <a:r>
              <a:rPr lang="en-US" dirty="0">
                <a:solidFill>
                  <a:schemeClr val="bg1"/>
                </a:solidFill>
                <a:latin typeface="Source Sans Pro" panose="020B0503030403020204" pitchFamily="34" charset="0"/>
                <a:ea typeface="Source Sans Pro" panose="020B0503030403020204" pitchFamily="34" charset="0"/>
              </a:rPr>
              <a:t> Who should the AI act as? </a:t>
            </a:r>
            <a:r>
              <a:rPr lang="en-US" i="1" dirty="0">
                <a:solidFill>
                  <a:schemeClr val="bg1"/>
                </a:solidFill>
                <a:latin typeface="Source Sans Pro" panose="020B0503030403020204" pitchFamily="34" charset="0"/>
                <a:ea typeface="Source Sans Pro" panose="020B0503030403020204" pitchFamily="34" charset="0"/>
              </a:rPr>
              <a:t>“Act as a Grade 4 teacher…”</a:t>
            </a: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I — Instructions</a:t>
            </a:r>
            <a:r>
              <a:rPr lang="en-US" dirty="0">
                <a:solidFill>
                  <a:schemeClr val="bg1"/>
                </a:solidFill>
                <a:latin typeface="Source Sans Pro" panose="020B0503030403020204" pitchFamily="34" charset="0"/>
                <a:ea typeface="Source Sans Pro" panose="020B0503030403020204" pitchFamily="34" charset="0"/>
              </a:rPr>
              <a:t> What do you want it to do? </a:t>
            </a:r>
            <a:r>
              <a:rPr lang="en-US" i="1" dirty="0">
                <a:solidFill>
                  <a:schemeClr val="bg1"/>
                </a:solidFill>
                <a:latin typeface="Source Sans Pro" panose="020B0503030403020204" pitchFamily="34" charset="0"/>
                <a:ea typeface="Source Sans Pro" panose="020B0503030403020204" pitchFamily="34" charset="0"/>
              </a:rPr>
              <a:t>“Create a leveled reading passage…”</a:t>
            </a:r>
          </a:p>
          <a:p>
            <a:pPr marL="719138" lvl="3" indent="-342900">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D — Details</a:t>
            </a:r>
            <a:r>
              <a:rPr lang="en-US" dirty="0">
                <a:solidFill>
                  <a:schemeClr val="bg1"/>
                </a:solidFill>
                <a:latin typeface="Source Sans Pro" panose="020B0503030403020204" pitchFamily="34" charset="0"/>
                <a:ea typeface="Source Sans Pro" panose="020B0503030403020204" pitchFamily="34" charset="0"/>
              </a:rPr>
              <a:t> What information does it need? </a:t>
            </a:r>
            <a:r>
              <a:rPr lang="en-US" i="1" dirty="0">
                <a:solidFill>
                  <a:schemeClr val="bg1"/>
                </a:solidFill>
                <a:latin typeface="Source Sans Pro" panose="020B0503030403020204" pitchFamily="34" charset="0"/>
                <a:ea typeface="Source Sans Pro" panose="020B0503030403020204" pitchFamily="34" charset="0"/>
              </a:rPr>
              <a:t>Topic, tone, targeted supports, constraints</a:t>
            </a:r>
          </a:p>
          <a:p>
            <a:pPr marL="719138" lvl="3" indent="-342900" defTabSz="1076325">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E — Expected Output</a:t>
            </a:r>
            <a:r>
              <a:rPr lang="en-US" dirty="0">
                <a:solidFill>
                  <a:schemeClr val="bg1"/>
                </a:solidFill>
                <a:latin typeface="Source Sans Pro" panose="020B0503030403020204" pitchFamily="34" charset="0"/>
                <a:ea typeface="Source Sans Pro" panose="020B0503030403020204" pitchFamily="34" charset="0"/>
              </a:rPr>
              <a:t> How should the result be presented? </a:t>
            </a:r>
            <a:r>
              <a:rPr lang="en-US" i="1" dirty="0">
                <a:solidFill>
                  <a:schemeClr val="bg1"/>
                </a:solidFill>
                <a:latin typeface="Source Sans Pro" panose="020B0503030403020204" pitchFamily="34" charset="0"/>
                <a:ea typeface="Source Sans Pro" panose="020B0503030403020204" pitchFamily="34" charset="0"/>
              </a:rPr>
              <a:t>Bullets, table, three versions, step‑by‑step</a:t>
            </a:r>
          </a:p>
        </p:txBody>
      </p:sp>
      <p:sp>
        <p:nvSpPr>
          <p:cNvPr id="4" name="Google Shape;113;p2">
            <a:extLst>
              <a:ext uri="{FF2B5EF4-FFF2-40B4-BE49-F238E27FC236}">
                <a16:creationId xmlns:a16="http://schemas.microsoft.com/office/drawing/2014/main" id="{B4F011D1-6296-25C8-317B-709297F191C3}"/>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683435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left)">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6EAE5D68-33AE-1739-7C4E-DF48CF29BDF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BA5154-7772-D1FE-981A-7008D27F8D8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9E8544AE-5699-5A00-20B7-6B86377A8A83}"/>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9FFD639-F4F4-1D4F-3684-09B5DC2CCC27}"/>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The RIDE Framework</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ECEF25C8-949D-B2FA-BA47-F6481E7C3883}"/>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E061F660-7BAA-EDEF-A90A-E7A40CD2B4E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0EB8C9AB-D5EC-832B-0011-86AF2DF538B3}"/>
              </a:ext>
            </a:extLst>
          </p:cNvPr>
          <p:cNvSpPr txBox="1"/>
          <p:nvPr/>
        </p:nvSpPr>
        <p:spPr>
          <a:xfrm>
            <a:off x="234711" y="1181983"/>
            <a:ext cx="8581669" cy="3554779"/>
          </a:xfrm>
          <a:prstGeom prst="rect">
            <a:avLst/>
          </a:prstGeom>
          <a:noFill/>
          <a:ln>
            <a:noFill/>
          </a:ln>
        </p:spPr>
        <p:txBody>
          <a:bodyPr spcFirstLastPara="1" wrap="square" lIns="91425" tIns="45700" rIns="91425" bIns="45700" anchor="t" anchorCtr="0">
            <a:spAutoFit/>
          </a:bodyPr>
          <a:lstStyle/>
          <a:p>
            <a:pPr marL="342900" indent="-342900">
              <a:buClr>
                <a:schemeClr val="bg1"/>
              </a:buClr>
              <a:buFont typeface="Arial" panose="020B0604020202020204" pitchFamily="34" charset="0"/>
              <a:buChar char="•"/>
            </a:pPr>
            <a:r>
              <a:rPr lang="en-US" sz="1250" dirty="0">
                <a:solidFill>
                  <a:schemeClr val="bg1"/>
                </a:solidFill>
                <a:latin typeface="Source Sans Pro" panose="020B0503030403020204" pitchFamily="34" charset="0"/>
                <a:ea typeface="Source Sans Pro" panose="020B0503030403020204" pitchFamily="34" charset="0"/>
              </a:rPr>
              <a:t>RIDE in Action: Weak Prompt vs. Strong Prompt</a:t>
            </a:r>
          </a:p>
          <a:p>
            <a:pPr marL="342900" indent="-342900">
              <a:buClr>
                <a:schemeClr val="bg1"/>
              </a:buClr>
              <a:buFont typeface="Arial" panose="020B0604020202020204" pitchFamily="34" charset="0"/>
              <a:buChar char="•"/>
            </a:pPr>
            <a:endParaRPr lang="en-US" sz="1250"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sz="1250" b="1" dirty="0">
                <a:solidFill>
                  <a:schemeClr val="bg1"/>
                </a:solidFill>
                <a:latin typeface="Source Sans Pro" panose="020B0503030403020204" pitchFamily="34" charset="0"/>
                <a:ea typeface="Source Sans Pro" panose="020B0503030403020204" pitchFamily="34" charset="0"/>
              </a:rPr>
              <a:t>Weak Prompt:</a:t>
            </a:r>
          </a:p>
          <a:p>
            <a:pPr marL="719138" indent="-357188">
              <a:buClr>
                <a:schemeClr val="bg1"/>
              </a:buClr>
            </a:pPr>
            <a:r>
              <a:rPr lang="en-US" sz="1250" dirty="0">
                <a:solidFill>
                  <a:schemeClr val="bg1"/>
                </a:solidFill>
                <a:latin typeface="Source Sans Pro" panose="020B0503030403020204" pitchFamily="34" charset="0"/>
                <a:ea typeface="Source Sans Pro" panose="020B0503030403020204" pitchFamily="34" charset="0"/>
              </a:rPr>
              <a:t>“Make a worksheet”</a:t>
            </a:r>
          </a:p>
          <a:p>
            <a:pPr marL="357188" indent="-357188">
              <a:buClr>
                <a:schemeClr val="bg1"/>
              </a:buClr>
            </a:pPr>
            <a:endParaRPr lang="en-US" sz="1250" dirty="0">
              <a:solidFill>
                <a:schemeClr val="bg1"/>
              </a:solidFill>
              <a:latin typeface="Source Sans Pro" panose="020B0503030403020204" pitchFamily="34" charset="0"/>
              <a:ea typeface="Source Sans Pro" panose="020B0503030403020204" pitchFamily="34" charset="0"/>
            </a:endParaRPr>
          </a:p>
          <a:p>
            <a:pPr marL="357188" indent="-357188">
              <a:buClr>
                <a:schemeClr val="bg1"/>
              </a:buClr>
              <a:buFont typeface="Arial" panose="020B0604020202020204" pitchFamily="34" charset="0"/>
              <a:buChar char="•"/>
            </a:pPr>
            <a:r>
              <a:rPr lang="en-US" sz="1250" b="1" dirty="0">
                <a:solidFill>
                  <a:schemeClr val="bg1"/>
                </a:solidFill>
                <a:latin typeface="Source Sans Pro" panose="020B0503030403020204" pitchFamily="34" charset="0"/>
                <a:ea typeface="Source Sans Pro" panose="020B0503030403020204" pitchFamily="34" charset="0"/>
              </a:rPr>
              <a:t>Strong Prompt (using RIDE):</a:t>
            </a:r>
            <a:endParaRPr lang="en-US" sz="1250" dirty="0">
              <a:solidFill>
                <a:schemeClr val="bg1"/>
              </a:solidFill>
              <a:latin typeface="Source Sans Pro" panose="020B0503030403020204" pitchFamily="34" charset="0"/>
              <a:ea typeface="Source Sans Pro" panose="020B0503030403020204" pitchFamily="34" charset="0"/>
            </a:endParaRPr>
          </a:p>
          <a:p>
            <a:pPr marL="719138" indent="-357188"/>
            <a:r>
              <a:rPr lang="en-US" sz="1250" b="1" dirty="0">
                <a:solidFill>
                  <a:schemeClr val="bg1"/>
                </a:solidFill>
                <a:latin typeface="Source Sans Pro" panose="020B0503030403020204" pitchFamily="34" charset="0"/>
                <a:ea typeface="Source Sans Pro" panose="020B0503030403020204" pitchFamily="34" charset="0"/>
              </a:rPr>
              <a:t>Role</a:t>
            </a:r>
          </a:p>
          <a:p>
            <a:pPr marL="719138" indent="-357188"/>
            <a:r>
              <a:rPr lang="en-US" sz="1250" b="1" dirty="0">
                <a:solidFill>
                  <a:schemeClr val="bg1"/>
                </a:solidFill>
                <a:latin typeface="Source Sans Pro" panose="020B0503030403020204" pitchFamily="34" charset="0"/>
                <a:ea typeface="Source Sans Pro" panose="020B0503030403020204" pitchFamily="34" charset="0"/>
              </a:rPr>
              <a:t>Instructions</a:t>
            </a:r>
          </a:p>
          <a:p>
            <a:pPr marL="719138" indent="-357188"/>
            <a:r>
              <a:rPr lang="en-US" sz="1250" b="1" dirty="0">
                <a:solidFill>
                  <a:schemeClr val="bg1"/>
                </a:solidFill>
                <a:latin typeface="Source Sans Pro" panose="020B0503030403020204" pitchFamily="34" charset="0"/>
                <a:ea typeface="Source Sans Pro" panose="020B0503030403020204" pitchFamily="34" charset="0"/>
              </a:rPr>
              <a:t>Details</a:t>
            </a:r>
          </a:p>
          <a:p>
            <a:pPr marL="719138" indent="-357188"/>
            <a:r>
              <a:rPr lang="en-US" sz="1250" b="1" dirty="0">
                <a:solidFill>
                  <a:schemeClr val="bg1"/>
                </a:solidFill>
                <a:latin typeface="Source Sans Pro" panose="020B0503030403020204" pitchFamily="34" charset="0"/>
                <a:ea typeface="Source Sans Pro" panose="020B0503030403020204" pitchFamily="34" charset="0"/>
              </a:rPr>
              <a:t>Expected Output</a:t>
            </a:r>
          </a:p>
          <a:p>
            <a:pPr marL="719138" indent="-357188"/>
            <a:endParaRPr lang="en-US" sz="1250" dirty="0">
              <a:solidFill>
                <a:schemeClr val="bg1"/>
              </a:solidFill>
              <a:latin typeface="Source Sans Pro" panose="020B0503030403020204" pitchFamily="34" charset="0"/>
              <a:ea typeface="Source Sans Pro" panose="020B0503030403020204" pitchFamily="34" charset="0"/>
            </a:endParaRPr>
          </a:p>
          <a:p>
            <a:r>
              <a:rPr lang="en-US" sz="1250" b="1" dirty="0">
                <a:solidFill>
                  <a:schemeClr val="bg1"/>
                </a:solidFill>
                <a:latin typeface="Source Sans Pro" panose="020B0503030403020204" pitchFamily="34" charset="0"/>
                <a:ea typeface="Source Sans Pro" panose="020B0503030403020204" pitchFamily="34" charset="0"/>
              </a:rPr>
              <a:t>Role:</a:t>
            </a:r>
            <a:r>
              <a:rPr lang="en-US" sz="1250" dirty="0">
                <a:solidFill>
                  <a:schemeClr val="bg1"/>
                </a:solidFill>
                <a:latin typeface="Source Sans Pro" panose="020B0503030403020204" pitchFamily="34" charset="0"/>
                <a:ea typeface="Source Sans Pro" panose="020B0503030403020204" pitchFamily="34" charset="0"/>
              </a:rPr>
              <a:t> You are an experienced Grade 4 literacy teacher.</a:t>
            </a:r>
          </a:p>
          <a:p>
            <a:r>
              <a:rPr lang="en-US" sz="1250" b="1" dirty="0">
                <a:solidFill>
                  <a:schemeClr val="bg1"/>
                </a:solidFill>
                <a:latin typeface="Source Sans Pro" panose="020B0503030403020204" pitchFamily="34" charset="0"/>
                <a:ea typeface="Source Sans Pro" panose="020B0503030403020204" pitchFamily="34" charset="0"/>
              </a:rPr>
              <a:t>Instructions:</a:t>
            </a:r>
            <a:r>
              <a:rPr lang="en-US" sz="1250" dirty="0">
                <a:solidFill>
                  <a:schemeClr val="bg1"/>
                </a:solidFill>
                <a:latin typeface="Source Sans Pro" panose="020B0503030403020204" pitchFamily="34" charset="0"/>
                <a:ea typeface="Source Sans Pro" panose="020B0503030403020204" pitchFamily="34" charset="0"/>
              </a:rPr>
              <a:t> Create a reading‑comprehension worksheet based on a short informational text about salmon life cycles.</a:t>
            </a:r>
          </a:p>
          <a:p>
            <a:r>
              <a:rPr lang="en-US" sz="1250" b="1" dirty="0">
                <a:solidFill>
                  <a:schemeClr val="bg1"/>
                </a:solidFill>
                <a:latin typeface="Source Sans Pro" panose="020B0503030403020204" pitchFamily="34" charset="0"/>
                <a:ea typeface="Source Sans Pro" panose="020B0503030403020204" pitchFamily="34" charset="0"/>
              </a:rPr>
              <a:t>Details:</a:t>
            </a:r>
            <a:r>
              <a:rPr lang="en-US" sz="1250" dirty="0">
                <a:solidFill>
                  <a:schemeClr val="bg1"/>
                </a:solidFill>
                <a:latin typeface="Source Sans Pro" panose="020B0503030403020204" pitchFamily="34" charset="0"/>
                <a:ea typeface="Source Sans Pro" panose="020B0503030403020204" pitchFamily="34" charset="0"/>
              </a:rPr>
              <a:t> – Include a 120–150 word passage written at a Grade 4 reading level. – Include 5 comprehension questions: 2 factual, 2 inferential, 1 vocabulary-in-context. Format the worksheet clearly with headings and space for student answers. Align tone and structure with typical BC Grade 4 literacy tasks.</a:t>
            </a:r>
          </a:p>
          <a:p>
            <a:r>
              <a:rPr lang="en-US" sz="1250" b="1" dirty="0">
                <a:solidFill>
                  <a:schemeClr val="bg1"/>
                </a:solidFill>
                <a:latin typeface="Source Sans Pro" panose="020B0503030403020204" pitchFamily="34" charset="0"/>
                <a:ea typeface="Source Sans Pro" panose="020B0503030403020204" pitchFamily="34" charset="0"/>
              </a:rPr>
              <a:t>Expected Output:</a:t>
            </a:r>
            <a:r>
              <a:rPr lang="en-US" sz="1250" dirty="0">
                <a:solidFill>
                  <a:schemeClr val="bg1"/>
                </a:solidFill>
                <a:latin typeface="Source Sans Pro" panose="020B0503030403020204" pitchFamily="34" charset="0"/>
                <a:ea typeface="Source Sans Pro" panose="020B0503030403020204" pitchFamily="34" charset="0"/>
              </a:rPr>
              <a:t> A ready‑to‑use worksheet with the passage and questions.</a:t>
            </a:r>
            <a:endParaRPr lang="en-CA" sz="1250" dirty="0">
              <a:solidFill>
                <a:schemeClr val="bg1"/>
              </a:solidFill>
              <a:latin typeface="Source Sans Pro" panose="020B0503030403020204" pitchFamily="34" charset="0"/>
              <a:ea typeface="Source Sans Pro" panose="020B0503030403020204" pitchFamily="34" charset="0"/>
            </a:endParaRPr>
          </a:p>
          <a:p>
            <a:pPr marL="719138" indent="-357188"/>
            <a:endParaRPr lang="en-US" sz="1250" dirty="0">
              <a:solidFill>
                <a:schemeClr val="bg1"/>
              </a:solidFill>
              <a:latin typeface="Source Sans Pro" panose="020B0503030403020204" pitchFamily="34" charset="0"/>
              <a:ea typeface="Source Sans Pro" panose="020B0503030403020204" pitchFamily="34" charset="0"/>
            </a:endParaRPr>
          </a:p>
        </p:txBody>
      </p:sp>
      <p:sp>
        <p:nvSpPr>
          <p:cNvPr id="5" name="Google Shape;113;p2">
            <a:extLst>
              <a:ext uri="{FF2B5EF4-FFF2-40B4-BE49-F238E27FC236}">
                <a16:creationId xmlns:a16="http://schemas.microsoft.com/office/drawing/2014/main" id="{59EEF913-97A7-FFF2-8D89-E91A3B78DCB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526243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left)">
                                      <p:cBhvr>
                                        <p:cTn id="33" dur="500"/>
                                        <p:tgtEl>
                                          <p:spTgt spid="3">
                                            <p:txEl>
                                              <p:pRg st="8" end="8"/>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left)">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wipe(left)">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wipe(left)">
                                      <p:cBhvr>
                                        <p:cTn id="46" dur="500"/>
                                        <p:tgtEl>
                                          <p:spTgt spid="3">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wipe(left)">
                                      <p:cBhvr>
                                        <p:cTn id="51" dur="500"/>
                                        <p:tgtEl>
                                          <p:spTgt spid="3">
                                            <p:txEl>
                                              <p:pRg st="13" end="1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wipe(left)">
                                      <p:cBhvr>
                                        <p:cTn id="5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2C1C4C0-8D21-8BC1-953C-25E7CD037D1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5A83224-8722-D2AA-2291-C9B365E12A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E2310663-32D3-7879-B319-3B11F13FFFEA}"/>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6A11E6D-A52D-E281-F55D-BEA12252F9BD}"/>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The RIDE Framework</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CC8D8955-8DD5-0037-F19E-52BB22859DBF}"/>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95FCF40B-C131-3335-11CF-C2DB5A9E987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4D2EBF57-5403-5916-DA9E-686F778A65BC}"/>
              </a:ext>
            </a:extLst>
          </p:cNvPr>
          <p:cNvSpPr txBox="1"/>
          <p:nvPr/>
        </p:nvSpPr>
        <p:spPr>
          <a:xfrm>
            <a:off x="234711" y="1181983"/>
            <a:ext cx="8581669" cy="2893059"/>
          </a:xfrm>
          <a:prstGeom prst="rect">
            <a:avLst/>
          </a:prstGeom>
          <a:noFill/>
          <a:ln>
            <a:noFill/>
          </a:ln>
        </p:spPr>
        <p:txBody>
          <a:bodyPr spcFirstLastPara="1" wrap="square" lIns="91425" tIns="45700" rIns="91425" bIns="45700" anchor="t" anchorCtr="0">
            <a:spAutoFit/>
          </a:bodyPr>
          <a:lstStyle/>
          <a:p>
            <a:r>
              <a:rPr lang="en-US" b="1" dirty="0">
                <a:solidFill>
                  <a:schemeClr val="bg1"/>
                </a:solidFill>
                <a:latin typeface="Source Sans Pro" panose="020B0503030403020204" pitchFamily="34" charset="0"/>
                <a:ea typeface="Source Sans Pro" panose="020B0503030403020204" pitchFamily="34" charset="0"/>
              </a:rPr>
              <a:t>WEAK PROMPT:</a:t>
            </a:r>
          </a:p>
          <a:p>
            <a:endParaRPr lang="en-US" b="1"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Worksheet</a:t>
            </a:r>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latin typeface="Source Sans Pro" panose="020B0503030403020204" pitchFamily="34" charset="0"/>
                <a:ea typeface="Source Sans Pro" panose="020B0503030403020204" pitchFamily="34" charset="0"/>
              </a:rPr>
              <a:t>Name: _______________________</a:t>
            </a:r>
          </a:p>
          <a:p>
            <a:r>
              <a:rPr lang="en-US" dirty="0">
                <a:solidFill>
                  <a:schemeClr val="bg1"/>
                </a:solidFill>
                <a:latin typeface="Source Sans Pro" panose="020B0503030403020204" pitchFamily="34" charset="0"/>
                <a:ea typeface="Source Sans Pro" panose="020B0503030403020204" pitchFamily="34" charset="0"/>
              </a:rPr>
              <a:t>Answer the questions.</a:t>
            </a:r>
          </a:p>
          <a:p>
            <a:r>
              <a:rPr lang="en-US" dirty="0">
                <a:solidFill>
                  <a:schemeClr val="bg1"/>
                </a:solidFill>
                <a:latin typeface="Source Sans Pro" panose="020B0503030403020204" pitchFamily="34" charset="0"/>
                <a:ea typeface="Source Sans Pro" panose="020B0503030403020204" pitchFamily="34" charset="0"/>
              </a:rPr>
              <a:t>Write your responses in full sentences.</a:t>
            </a:r>
          </a:p>
          <a:p>
            <a:r>
              <a:rPr lang="en-US" dirty="0">
                <a:solidFill>
                  <a:schemeClr val="bg1"/>
                </a:solidFill>
                <a:latin typeface="Source Sans Pro" panose="020B0503030403020204" pitchFamily="34" charset="0"/>
                <a:ea typeface="Source Sans Pro" panose="020B0503030403020204" pitchFamily="34" charset="0"/>
              </a:rPr>
              <a:t>Complete all parts.</a:t>
            </a:r>
          </a:p>
          <a:p>
            <a:endParaRPr lang="en-US"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Questions:</a:t>
            </a:r>
            <a:endParaRPr lang="en-US" dirty="0">
              <a:solidFill>
                <a:schemeClr val="bg1"/>
              </a:solidFill>
              <a:latin typeface="Source Sans Pro" panose="020B0503030403020204" pitchFamily="34" charset="0"/>
              <a:ea typeface="Source Sans Pro" panose="020B0503030403020204" pitchFamily="34" charset="0"/>
            </a:endParaRPr>
          </a:p>
          <a:p>
            <a:r>
              <a:rPr lang="en-US" dirty="0">
                <a:solidFill>
                  <a:schemeClr val="bg1"/>
                </a:solidFill>
                <a:latin typeface="Source Sans Pro" panose="020B0503030403020204" pitchFamily="34" charset="0"/>
                <a:ea typeface="Source Sans Pro" panose="020B0503030403020204" pitchFamily="34" charset="0"/>
              </a:rPr>
              <a:t>What did you learn today?</a:t>
            </a:r>
          </a:p>
          <a:p>
            <a:r>
              <a:rPr lang="en-US" dirty="0">
                <a:solidFill>
                  <a:schemeClr val="bg1"/>
                </a:solidFill>
                <a:latin typeface="Source Sans Pro" panose="020B0503030403020204" pitchFamily="34" charset="0"/>
                <a:ea typeface="Source Sans Pro" panose="020B0503030403020204" pitchFamily="34" charset="0"/>
              </a:rPr>
              <a:t>Why is learning important?</a:t>
            </a:r>
          </a:p>
          <a:p>
            <a:r>
              <a:rPr lang="en-US" dirty="0">
                <a:solidFill>
                  <a:schemeClr val="bg1"/>
                </a:solidFill>
                <a:latin typeface="Source Sans Pro" panose="020B0503030403020204" pitchFamily="34" charset="0"/>
                <a:ea typeface="Source Sans Pro" panose="020B0503030403020204" pitchFamily="34" charset="0"/>
              </a:rPr>
              <a:t>Write three facts about something you studied.</a:t>
            </a:r>
          </a:p>
          <a:p>
            <a:r>
              <a:rPr lang="en-US" dirty="0">
                <a:solidFill>
                  <a:schemeClr val="bg1"/>
                </a:solidFill>
                <a:latin typeface="Source Sans Pro" panose="020B0503030403020204" pitchFamily="34" charset="0"/>
                <a:ea typeface="Source Sans Pro" panose="020B0503030403020204" pitchFamily="34" charset="0"/>
              </a:rPr>
              <a:t>Draw a picture of something related to your learning.</a:t>
            </a:r>
          </a:p>
        </p:txBody>
      </p:sp>
      <p:sp>
        <p:nvSpPr>
          <p:cNvPr id="4" name="Google Shape;113;p2">
            <a:extLst>
              <a:ext uri="{FF2B5EF4-FFF2-40B4-BE49-F238E27FC236}">
                <a16:creationId xmlns:a16="http://schemas.microsoft.com/office/drawing/2014/main" id="{73EF6B31-5234-9977-A3D3-A013370F1FB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6513723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500"/>
                                        <p:tgtEl>
                                          <p:spTgt spid="3">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left)">
                                      <p:cBhvr>
                                        <p:cTn id="30" dur="500"/>
                                        <p:tgtEl>
                                          <p:spTgt spid="3">
                                            <p:txEl>
                                              <p:pRg st="9" end="9"/>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wipe(left)">
                                      <p:cBhvr>
                                        <p:cTn id="33" dur="500"/>
                                        <p:tgtEl>
                                          <p:spTgt spid="3">
                                            <p:txEl>
                                              <p:pRg st="10" end="1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wipe(left)">
                                      <p:cBhvr>
                                        <p:cTn id="36" dur="500"/>
                                        <p:tgtEl>
                                          <p:spTgt spid="3">
                                            <p:txEl>
                                              <p:pRg st="11" end="1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left)">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5FD7461E-D9C0-3C38-DA7E-630F669123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ED4E69F-EB40-621B-A99F-BBF44DF755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0FE956B9-FF93-1BC4-92CB-8978B8C11E72}"/>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874D8903-E7F5-F2A6-F970-67BC2EB361BF}"/>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The RIDE Framework</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03D1E591-ADF1-B8A6-70C5-022CF5FF6272}"/>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6613C6C-EAF0-0A78-56D6-0C8D12E34AC3}"/>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8E81F9B6-1033-199C-6A37-6FB7C506021F}"/>
              </a:ext>
            </a:extLst>
          </p:cNvPr>
          <p:cNvSpPr txBox="1"/>
          <p:nvPr/>
        </p:nvSpPr>
        <p:spPr>
          <a:xfrm>
            <a:off x="234711" y="1181983"/>
            <a:ext cx="8581669" cy="3970277"/>
          </a:xfrm>
          <a:prstGeom prst="rect">
            <a:avLst/>
          </a:prstGeom>
          <a:noFill/>
          <a:ln>
            <a:noFill/>
          </a:ln>
        </p:spPr>
        <p:txBody>
          <a:bodyPr spcFirstLastPara="1" wrap="square" lIns="91425" tIns="45700" rIns="91425" bIns="45700" anchor="t" anchorCtr="0">
            <a:spAutoFit/>
          </a:bodyPr>
          <a:lstStyle/>
          <a:p>
            <a:r>
              <a:rPr lang="en-US" b="1" dirty="0">
                <a:solidFill>
                  <a:schemeClr val="bg1"/>
                </a:solidFill>
                <a:latin typeface="Source Sans Pro" panose="020B0503030403020204" pitchFamily="34" charset="0"/>
                <a:ea typeface="Source Sans Pro" panose="020B0503030403020204" pitchFamily="34" charset="0"/>
              </a:rPr>
              <a:t>STRONG PROMPT:</a:t>
            </a:r>
          </a:p>
          <a:p>
            <a:endParaRPr lang="en-US" b="1"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Grade 4 Reading Comprehension Worksheet</a:t>
            </a:r>
            <a:endParaRPr lang="en-US"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Name: __________________________</a:t>
            </a:r>
            <a:endParaRPr lang="en-US"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Salmon Life Cycles</a:t>
            </a:r>
          </a:p>
          <a:p>
            <a:r>
              <a:rPr lang="en-US" dirty="0">
                <a:solidFill>
                  <a:schemeClr val="bg1"/>
                </a:solidFill>
                <a:latin typeface="Source Sans Pro" panose="020B0503030403020204" pitchFamily="34" charset="0"/>
                <a:ea typeface="Source Sans Pro" panose="020B0503030403020204" pitchFamily="34" charset="0"/>
              </a:rPr>
              <a:t>Salmon are fish that begin their lives in freshwater streams. After hatching, tiny salmon called </a:t>
            </a:r>
            <a:r>
              <a:rPr lang="en-US" i="1" dirty="0">
                <a:solidFill>
                  <a:schemeClr val="bg1"/>
                </a:solidFill>
                <a:latin typeface="Source Sans Pro" panose="020B0503030403020204" pitchFamily="34" charset="0"/>
                <a:ea typeface="Source Sans Pro" panose="020B0503030403020204" pitchFamily="34" charset="0"/>
              </a:rPr>
              <a:t>fry</a:t>
            </a:r>
            <a:r>
              <a:rPr lang="en-US" dirty="0">
                <a:solidFill>
                  <a:schemeClr val="bg1"/>
                </a:solidFill>
                <a:latin typeface="Source Sans Pro" panose="020B0503030403020204" pitchFamily="34" charset="0"/>
                <a:ea typeface="Source Sans Pro" panose="020B0503030403020204" pitchFamily="34" charset="0"/>
              </a:rPr>
              <a:t> spend several months hiding among rocks and plants. As they grow, they swim toward the ocean, where they spend most of their adult lives. Salmon travel long distances in the ocean to find food. When they are fully grown, they return to the same stream where they were born. Scientists believe they use the Earth’s magnetic field and their strong sense of smell to find their way back. Once they return, salmon lay eggs, and the cycle begins again.</a:t>
            </a:r>
          </a:p>
          <a:p>
            <a:endParaRPr lang="en-US" dirty="0">
              <a:solidFill>
                <a:schemeClr val="bg1"/>
              </a:solidFill>
              <a:latin typeface="Source Sans Pro" panose="020B0503030403020204" pitchFamily="34" charset="0"/>
              <a:ea typeface="Source Sans Pro" panose="020B0503030403020204" pitchFamily="34" charset="0"/>
            </a:endParaRPr>
          </a:p>
          <a:p>
            <a:r>
              <a:rPr lang="en-US" b="1" dirty="0">
                <a:solidFill>
                  <a:schemeClr val="bg1"/>
                </a:solidFill>
                <a:latin typeface="Source Sans Pro" panose="020B0503030403020204" pitchFamily="34" charset="0"/>
                <a:ea typeface="Source Sans Pro" panose="020B0503030403020204" pitchFamily="34" charset="0"/>
              </a:rPr>
              <a:t>Questions</a:t>
            </a:r>
          </a:p>
          <a:p>
            <a:pPr marL="357188"/>
            <a:r>
              <a:rPr lang="en-US" b="1" dirty="0">
                <a:solidFill>
                  <a:schemeClr val="bg1"/>
                </a:solidFill>
                <a:latin typeface="Source Sans Pro" panose="020B0503030403020204" pitchFamily="34" charset="0"/>
                <a:ea typeface="Source Sans Pro" panose="020B0503030403020204" pitchFamily="34" charset="0"/>
              </a:rPr>
              <a:t>Factual:</a:t>
            </a:r>
            <a:r>
              <a:rPr lang="en-US" dirty="0">
                <a:solidFill>
                  <a:schemeClr val="bg1"/>
                </a:solidFill>
                <a:latin typeface="Source Sans Pro" panose="020B0503030403020204" pitchFamily="34" charset="0"/>
                <a:ea typeface="Source Sans Pro" panose="020B0503030403020204" pitchFamily="34" charset="0"/>
              </a:rPr>
              <a:t> Where do salmon begin their lives</a:t>
            </a:r>
          </a:p>
          <a:p>
            <a:pPr marL="357188"/>
            <a:r>
              <a:rPr lang="en-US" b="1" dirty="0">
                <a:solidFill>
                  <a:schemeClr val="bg1"/>
                </a:solidFill>
                <a:latin typeface="Source Sans Pro" panose="020B0503030403020204" pitchFamily="34" charset="0"/>
                <a:ea typeface="Source Sans Pro" panose="020B0503030403020204" pitchFamily="34" charset="0"/>
              </a:rPr>
              <a:t>Factual:</a:t>
            </a:r>
            <a:r>
              <a:rPr lang="en-US" dirty="0">
                <a:solidFill>
                  <a:schemeClr val="bg1"/>
                </a:solidFill>
                <a:latin typeface="Source Sans Pro" panose="020B0503030403020204" pitchFamily="34" charset="0"/>
                <a:ea typeface="Source Sans Pro" panose="020B0503030403020204" pitchFamily="34" charset="0"/>
              </a:rPr>
              <a:t> What are young salmon called</a:t>
            </a:r>
          </a:p>
          <a:p>
            <a:pPr marL="357188"/>
            <a:r>
              <a:rPr lang="en-US" b="1" dirty="0">
                <a:solidFill>
                  <a:schemeClr val="bg1"/>
                </a:solidFill>
                <a:latin typeface="Source Sans Pro" panose="020B0503030403020204" pitchFamily="34" charset="0"/>
                <a:ea typeface="Source Sans Pro" panose="020B0503030403020204" pitchFamily="34" charset="0"/>
              </a:rPr>
              <a:t>Inferential:</a:t>
            </a:r>
            <a:r>
              <a:rPr lang="en-US" dirty="0">
                <a:solidFill>
                  <a:schemeClr val="bg1"/>
                </a:solidFill>
                <a:latin typeface="Source Sans Pro" panose="020B0503030403020204" pitchFamily="34" charset="0"/>
                <a:ea typeface="Source Sans Pro" panose="020B0503030403020204" pitchFamily="34" charset="0"/>
              </a:rPr>
              <a:t> Why do you think salmon hide among rocks and plants when they are fry</a:t>
            </a:r>
          </a:p>
          <a:p>
            <a:pPr marL="357188"/>
            <a:r>
              <a:rPr lang="en-US" b="1" dirty="0">
                <a:solidFill>
                  <a:schemeClr val="bg1"/>
                </a:solidFill>
                <a:latin typeface="Source Sans Pro" panose="020B0503030403020204" pitchFamily="34" charset="0"/>
                <a:ea typeface="Source Sans Pro" panose="020B0503030403020204" pitchFamily="34" charset="0"/>
              </a:rPr>
              <a:t>Inferential:</a:t>
            </a:r>
            <a:r>
              <a:rPr lang="en-US" dirty="0">
                <a:solidFill>
                  <a:schemeClr val="bg1"/>
                </a:solidFill>
                <a:latin typeface="Source Sans Pro" panose="020B0503030403020204" pitchFamily="34" charset="0"/>
                <a:ea typeface="Source Sans Pro" panose="020B0503030403020204" pitchFamily="34" charset="0"/>
              </a:rPr>
              <a:t> What might make returning to their home stream difficult for salmon</a:t>
            </a:r>
          </a:p>
          <a:p>
            <a:pPr marL="357188"/>
            <a:r>
              <a:rPr lang="en-US" b="1" dirty="0">
                <a:solidFill>
                  <a:schemeClr val="bg1"/>
                </a:solidFill>
                <a:latin typeface="Source Sans Pro" panose="020B0503030403020204" pitchFamily="34" charset="0"/>
                <a:ea typeface="Source Sans Pro" panose="020B0503030403020204" pitchFamily="34" charset="0"/>
              </a:rPr>
              <a:t>Vocabulary in Context:</a:t>
            </a:r>
            <a:r>
              <a:rPr lang="en-US" dirty="0">
                <a:solidFill>
                  <a:schemeClr val="bg1"/>
                </a:solidFill>
                <a:latin typeface="Source Sans Pro" panose="020B0503030403020204" pitchFamily="34" charset="0"/>
                <a:ea typeface="Source Sans Pro" panose="020B0503030403020204" pitchFamily="34" charset="0"/>
              </a:rPr>
              <a:t> What does the word </a:t>
            </a:r>
            <a:r>
              <a:rPr lang="en-US" i="1" dirty="0">
                <a:solidFill>
                  <a:schemeClr val="bg1"/>
                </a:solidFill>
                <a:latin typeface="Source Sans Pro" panose="020B0503030403020204" pitchFamily="34" charset="0"/>
                <a:ea typeface="Source Sans Pro" panose="020B0503030403020204" pitchFamily="34" charset="0"/>
              </a:rPr>
              <a:t>cycle</a:t>
            </a:r>
            <a:r>
              <a:rPr lang="en-US" dirty="0">
                <a:solidFill>
                  <a:schemeClr val="bg1"/>
                </a:solidFill>
                <a:latin typeface="Source Sans Pro" panose="020B0503030403020204" pitchFamily="34" charset="0"/>
                <a:ea typeface="Source Sans Pro" panose="020B0503030403020204" pitchFamily="34" charset="0"/>
              </a:rPr>
              <a:t> mean in the passage</a:t>
            </a:r>
          </a:p>
          <a:p>
            <a:endParaRPr lang="en-US" dirty="0">
              <a:solidFill>
                <a:schemeClr val="bg1"/>
              </a:solidFill>
              <a:latin typeface="Source Sans Pro" panose="020B0503030403020204" pitchFamily="34" charset="0"/>
              <a:ea typeface="Source Sans Pro" panose="020B0503030403020204" pitchFamily="34" charset="0"/>
            </a:endParaRPr>
          </a:p>
        </p:txBody>
      </p:sp>
      <p:sp>
        <p:nvSpPr>
          <p:cNvPr id="4" name="Google Shape;113;p2">
            <a:extLst>
              <a:ext uri="{FF2B5EF4-FFF2-40B4-BE49-F238E27FC236}">
                <a16:creationId xmlns:a16="http://schemas.microsoft.com/office/drawing/2014/main" id="{766C131C-34F2-A63C-ED33-6E9A23247E7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84000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left)">
                                      <p:cBhvr>
                                        <p:cTn id="18" dur="500"/>
                                        <p:tgtEl>
                                          <p:spTgt spid="3">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left)">
                                      <p:cBhvr>
                                        <p:cTn id="30" dur="500"/>
                                        <p:tgtEl>
                                          <p:spTgt spid="3">
                                            <p:txEl>
                                              <p:pRg st="9" end="9"/>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wipe(left)">
                                      <p:cBhvr>
                                        <p:cTn id="33" dur="500"/>
                                        <p:tgtEl>
                                          <p:spTgt spid="3">
                                            <p:txEl>
                                              <p:pRg st="10" end="1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wipe(left)">
                                      <p:cBhvr>
                                        <p:cTn id="36" dur="500"/>
                                        <p:tgtEl>
                                          <p:spTgt spid="3">
                                            <p:txEl>
                                              <p:pRg st="11" end="1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left)">
                                      <p:cBhvr>
                                        <p:cTn id="3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7343A5B3-F370-B231-80F3-5D6C39D5C8F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91407C-41E1-1122-FD6C-3659E2E0F34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714" y="-276072"/>
            <a:ext cx="8332286" cy="5426411"/>
          </a:xfrm>
          <a:prstGeom prst="rect">
            <a:avLst/>
          </a:prstGeom>
        </p:spPr>
      </p:pic>
      <p:sp>
        <p:nvSpPr>
          <p:cNvPr id="139" name="Google Shape;139;p5">
            <a:extLst>
              <a:ext uri="{FF2B5EF4-FFF2-40B4-BE49-F238E27FC236}">
                <a16:creationId xmlns:a16="http://schemas.microsoft.com/office/drawing/2014/main" id="{FF8E7A8E-7234-6E3B-4889-4F4DA355CA74}"/>
              </a:ext>
            </a:extLst>
          </p:cNvPr>
          <p:cNvSpPr/>
          <p:nvPr/>
        </p:nvSpPr>
        <p:spPr>
          <a:xfrm>
            <a:off x="0" y="0"/>
            <a:ext cx="9161901" cy="5143500"/>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FB40DA0-BE34-27D9-F7F5-8671945951F8}"/>
              </a:ext>
            </a:extLst>
          </p:cNvPr>
          <p:cNvSpPr txBox="1"/>
          <p:nvPr/>
        </p:nvSpPr>
        <p:spPr>
          <a:xfrm>
            <a:off x="0" y="89376"/>
            <a:ext cx="9161901"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Grab A Copy NOW</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B57417BD-9133-327F-42E7-3CACFEE3FBE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5B9DF8A4-CE41-888A-1755-9ACDF7E4A456}"/>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42;p5">
            <a:extLst>
              <a:ext uri="{FF2B5EF4-FFF2-40B4-BE49-F238E27FC236}">
                <a16:creationId xmlns:a16="http://schemas.microsoft.com/office/drawing/2014/main" id="{C63AF797-B1DF-C9F1-BBFE-AF3C38CA6CBC}"/>
              </a:ext>
            </a:extLst>
          </p:cNvPr>
          <p:cNvSpPr txBox="1"/>
          <p:nvPr/>
        </p:nvSpPr>
        <p:spPr>
          <a:xfrm>
            <a:off x="234711" y="1181983"/>
            <a:ext cx="8581669" cy="1815841"/>
          </a:xfrm>
          <a:prstGeom prst="rect">
            <a:avLst/>
          </a:prstGeom>
          <a:noFill/>
          <a:ln>
            <a:noFill/>
          </a:ln>
        </p:spPr>
        <p:txBody>
          <a:bodyPr spcFirstLastPara="1" wrap="square" lIns="91425" tIns="45700" rIns="91425" bIns="45700" anchor="t" anchorCtr="0">
            <a:spAutoFit/>
          </a:bodyPr>
          <a:lstStyle/>
          <a:p>
            <a:pPr marL="357188" indent="-357188">
              <a:buClr>
                <a:schemeClr val="bg1"/>
              </a:buClr>
              <a:buFont typeface="Arial" panose="020B0604020202020204" pitchFamily="34" charset="0"/>
              <a:buChar char="•"/>
            </a:pPr>
            <a:r>
              <a:rPr lang="en-US" b="1" dirty="0">
                <a:solidFill>
                  <a:schemeClr val="bg1"/>
                </a:solidFill>
                <a:latin typeface="Source Sans Pro" panose="020B0503030403020204" pitchFamily="34" charset="0"/>
                <a:ea typeface="Source Sans Pro" panose="020B0503030403020204" pitchFamily="34" charset="0"/>
              </a:rPr>
              <a:t>Remember the golden rule of prompting…</a:t>
            </a:r>
          </a:p>
          <a:p>
            <a:pPr marL="715963"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“AI is only as good as the instructions you give it.”</a:t>
            </a:r>
          </a:p>
          <a:p>
            <a:pPr marL="715963"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PDF includes</a:t>
            </a:r>
          </a:p>
          <a:p>
            <a:pPr marL="1077913"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RIDE framework</a:t>
            </a:r>
          </a:p>
          <a:p>
            <a:pPr marL="1077913"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this slide deck</a:t>
            </a:r>
          </a:p>
          <a:p>
            <a:pPr marL="1077913" indent="-358775">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contact info</a:t>
            </a:r>
          </a:p>
          <a:p>
            <a:endParaRPr lang="en-US" dirty="0">
              <a:solidFill>
                <a:schemeClr val="bg1"/>
              </a:solidFill>
              <a:latin typeface="Source Sans Pro" panose="020B0503030403020204" pitchFamily="34" charset="0"/>
              <a:ea typeface="Source Sans Pro" panose="020B0503030403020204" pitchFamily="34" charset="0"/>
            </a:endParaRPr>
          </a:p>
          <a:p>
            <a:endParaRPr lang="en-US" dirty="0">
              <a:solidFill>
                <a:schemeClr val="bg1"/>
              </a:solidFill>
              <a:latin typeface="Source Sans Pro" panose="020B0503030403020204" pitchFamily="34" charset="0"/>
              <a:ea typeface="Source Sans Pro" panose="020B0503030403020204" pitchFamily="34" charset="0"/>
            </a:endParaRPr>
          </a:p>
        </p:txBody>
      </p:sp>
      <p:sp>
        <p:nvSpPr>
          <p:cNvPr id="5" name="Google Shape;113;p2">
            <a:extLst>
              <a:ext uri="{FF2B5EF4-FFF2-40B4-BE49-F238E27FC236}">
                <a16:creationId xmlns:a16="http://schemas.microsoft.com/office/drawing/2014/main" id="{0BA53894-3197-871E-D4BC-26BDC7580C80}"/>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10" name="Group 9">
            <a:extLst>
              <a:ext uri="{FF2B5EF4-FFF2-40B4-BE49-F238E27FC236}">
                <a16:creationId xmlns:a16="http://schemas.microsoft.com/office/drawing/2014/main" id="{6F181DBC-3C0A-4CAE-0603-FB1992285356}"/>
              </a:ext>
            </a:extLst>
          </p:cNvPr>
          <p:cNvGrpSpPr/>
          <p:nvPr/>
        </p:nvGrpSpPr>
        <p:grpSpPr>
          <a:xfrm>
            <a:off x="4510862" y="2997824"/>
            <a:ext cx="1626551" cy="1914819"/>
            <a:chOff x="4510862" y="2997824"/>
            <a:chExt cx="1626551" cy="1914819"/>
          </a:xfrm>
        </p:grpSpPr>
        <p:sp>
          <p:nvSpPr>
            <p:cNvPr id="7" name="TextBox 6">
              <a:extLst>
                <a:ext uri="{FF2B5EF4-FFF2-40B4-BE49-F238E27FC236}">
                  <a16:creationId xmlns:a16="http://schemas.microsoft.com/office/drawing/2014/main" id="{0515E219-C136-0732-2CE1-C1930AC56998}"/>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9" name="Picture 8">
              <a:extLst>
                <a:ext uri="{FF2B5EF4-FFF2-40B4-BE49-F238E27FC236}">
                  <a16:creationId xmlns:a16="http://schemas.microsoft.com/office/drawing/2014/main" id="{23A3D7E6-0FCD-3D30-D170-E472879DED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227023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6E25CAF-7FFD-7B16-205B-EDC2D138799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DEAE5D62-6A5C-5433-1347-B9C14D8FC44D}"/>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2"/>
            <a:ext cx="9144000" cy="5143498"/>
          </a:xfrm>
          <a:prstGeom prst="rect">
            <a:avLst/>
          </a:prstGeom>
          <a:noFill/>
          <a:ln>
            <a:noFill/>
          </a:ln>
        </p:spPr>
      </p:pic>
      <p:sp>
        <p:nvSpPr>
          <p:cNvPr id="128" name="Google Shape;128;p4">
            <a:extLst>
              <a:ext uri="{FF2B5EF4-FFF2-40B4-BE49-F238E27FC236}">
                <a16:creationId xmlns:a16="http://schemas.microsoft.com/office/drawing/2014/main" id="{EBAE9DCF-5FA1-9451-F570-DDD2DF95949B}"/>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E3A13A03-042C-DA5D-8B4B-C75AA88AC684}"/>
              </a:ext>
            </a:extLst>
          </p:cNvPr>
          <p:cNvSpPr txBox="1"/>
          <p:nvPr/>
        </p:nvSpPr>
        <p:spPr>
          <a:xfrm>
            <a:off x="1217570" y="2884033"/>
            <a:ext cx="7730594"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Demonstration Time (1.0)</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8548F1BC-219D-2C87-6D6A-5097CFF234A3}"/>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155EE31-4D81-9585-FEF4-7A5D2851DB2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FAA960BC-2B77-B07D-9230-6EBC324B75C5}"/>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811598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F68E8A6A-718D-A0AA-E4C0-C6C80C78390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8937DCD-DB8B-8318-2198-0E9F4307BDB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074CF121-36FD-519E-76FB-6921295D6B92}"/>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C6886CFE-81DB-C0B7-3B04-6BA49A64543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Elementary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4A62F5FD-B77F-E1C0-B6AD-FFF105E22B32}"/>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2AA7D9AC-2598-1467-5A71-65735049A79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FBBE3D52-2DB8-4AC2-9B53-B22B500B304A}"/>
              </a:ext>
            </a:extLst>
          </p:cNvPr>
          <p:cNvPicPr>
            <a:picLocks noChangeAspect="1"/>
          </p:cNvPicPr>
          <p:nvPr/>
        </p:nvPicPr>
        <p:blipFill>
          <a:blip r:embed="rId5"/>
          <a:srcRect/>
          <a:stretch/>
        </p:blipFill>
        <p:spPr>
          <a:xfrm>
            <a:off x="321849" y="1223774"/>
            <a:ext cx="8581769" cy="2695951"/>
          </a:xfrm>
          <a:prstGeom prst="rect">
            <a:avLst/>
          </a:prstGeom>
        </p:spPr>
      </p:pic>
      <p:sp>
        <p:nvSpPr>
          <p:cNvPr id="5" name="TextBox 4">
            <a:extLst>
              <a:ext uri="{FF2B5EF4-FFF2-40B4-BE49-F238E27FC236}">
                <a16:creationId xmlns:a16="http://schemas.microsoft.com/office/drawing/2014/main" id="{F048EAAB-D432-E990-C295-1A50FCED6308}"/>
              </a:ext>
            </a:extLst>
          </p:cNvPr>
          <p:cNvSpPr txBox="1"/>
          <p:nvPr/>
        </p:nvSpPr>
        <p:spPr>
          <a:xfrm>
            <a:off x="4532026" y="4069947"/>
            <a:ext cx="3466013"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Free Use sample from </a:t>
            </a:r>
            <a:r>
              <a:rPr lang="en-CA" i="1" dirty="0">
                <a:solidFill>
                  <a:schemeClr val="bg1"/>
                </a:solidFill>
                <a:latin typeface="Source Sans Pro" panose="020B0503030403020204" pitchFamily="34" charset="0"/>
                <a:ea typeface="Source Sans Pro" panose="020B0503030403020204" pitchFamily="34" charset="0"/>
              </a:rPr>
              <a:t>Holes</a:t>
            </a:r>
            <a:r>
              <a:rPr lang="en-CA" dirty="0">
                <a:solidFill>
                  <a:schemeClr val="bg1"/>
                </a:solidFill>
                <a:latin typeface="Source Sans Pro" panose="020B0503030403020204" pitchFamily="34" charset="0"/>
                <a:ea typeface="Source Sans Pro" panose="020B0503030403020204" pitchFamily="34" charset="0"/>
              </a:rPr>
              <a:t> by Louis Sachar</a:t>
            </a:r>
          </a:p>
        </p:txBody>
      </p:sp>
      <p:cxnSp>
        <p:nvCxnSpPr>
          <p:cNvPr id="8" name="Straight Arrow Connector 7">
            <a:extLst>
              <a:ext uri="{FF2B5EF4-FFF2-40B4-BE49-F238E27FC236}">
                <a16:creationId xmlns:a16="http://schemas.microsoft.com/office/drawing/2014/main" id="{211BC4CB-E73D-453C-F409-5FC68ED6F31D}"/>
              </a:ext>
            </a:extLst>
          </p:cNvPr>
          <p:cNvCxnSpPr/>
          <p:nvPr/>
        </p:nvCxnSpPr>
        <p:spPr>
          <a:xfrm flipH="1" flipV="1">
            <a:off x="4142282" y="3834941"/>
            <a:ext cx="429718" cy="3197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Google Shape;113;p2">
            <a:extLst>
              <a:ext uri="{FF2B5EF4-FFF2-40B4-BE49-F238E27FC236}">
                <a16:creationId xmlns:a16="http://schemas.microsoft.com/office/drawing/2014/main" id="{B3D414E0-FEDE-DCA6-122F-21E455038B10}"/>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750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0A13AC22-6896-4122-38B9-193DA15CD7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E5FB7FD-AEC1-9DCF-DF40-18D74046069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4D076305-CDED-4A3D-7EEB-D0E5D0FF92AC}"/>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22309DA-BD8F-B0F9-3DE0-32FB71B6A3E5}"/>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Elementary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E81C3769-32E5-5DB0-20CD-D17F93080DA9}"/>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E085779-5CBF-B529-62B7-3B86DB85D2F0}"/>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02A54604-9DB8-96B2-C4AB-9597765104A1}"/>
              </a:ext>
            </a:extLst>
          </p:cNvPr>
          <p:cNvPicPr>
            <a:picLocks noChangeAspect="1"/>
          </p:cNvPicPr>
          <p:nvPr/>
        </p:nvPicPr>
        <p:blipFill>
          <a:blip r:embed="rId5"/>
          <a:srcRect/>
          <a:stretch/>
        </p:blipFill>
        <p:spPr>
          <a:xfrm>
            <a:off x="2221042" y="1266734"/>
            <a:ext cx="4701916" cy="3787390"/>
          </a:xfrm>
          <a:prstGeom prst="rect">
            <a:avLst/>
          </a:prstGeom>
        </p:spPr>
      </p:pic>
      <p:sp>
        <p:nvSpPr>
          <p:cNvPr id="3" name="TextBox 2">
            <a:extLst>
              <a:ext uri="{FF2B5EF4-FFF2-40B4-BE49-F238E27FC236}">
                <a16:creationId xmlns:a16="http://schemas.microsoft.com/office/drawing/2014/main" id="{0C763385-CE3B-C6EF-9C49-40C5CEF00BC6}"/>
              </a:ext>
            </a:extLst>
          </p:cNvPr>
          <p:cNvSpPr txBox="1"/>
          <p:nvPr/>
        </p:nvSpPr>
        <p:spPr>
          <a:xfrm>
            <a:off x="7100131" y="3160428"/>
            <a:ext cx="843501"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ChatGPT</a:t>
            </a:r>
          </a:p>
        </p:txBody>
      </p:sp>
      <p:sp>
        <p:nvSpPr>
          <p:cNvPr id="5" name="Google Shape;113;p2">
            <a:extLst>
              <a:ext uri="{FF2B5EF4-FFF2-40B4-BE49-F238E27FC236}">
                <a16:creationId xmlns:a16="http://schemas.microsoft.com/office/drawing/2014/main" id="{C8B97356-ABE3-6909-5B08-BC59C9E0C2CD}"/>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67297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1383" y="-459836"/>
            <a:ext cx="9128993" cy="6063172"/>
          </a:xfrm>
          <a:prstGeom prst="rect">
            <a:avLst/>
          </a:prstGeom>
          <a:noFill/>
          <a:ln>
            <a:noFill/>
          </a:ln>
        </p:spPr>
      </p:pic>
      <p:sp>
        <p:nvSpPr>
          <p:cNvPr id="106" name="Google Shape;106;p2"/>
          <p:cNvSpPr/>
          <p:nvPr/>
        </p:nvSpPr>
        <p:spPr>
          <a:xfrm>
            <a:off x="-7504" y="-259161"/>
            <a:ext cx="9206769" cy="5560761"/>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nvGrpSpPr>
          <p:cNvPr id="108" name="Google Shape;108;p2"/>
          <p:cNvGrpSpPr/>
          <p:nvPr/>
        </p:nvGrpSpPr>
        <p:grpSpPr>
          <a:xfrm>
            <a:off x="-940983" y="662513"/>
            <a:ext cx="7330800" cy="1744636"/>
            <a:chOff x="1059881" y="1798139"/>
            <a:chExt cx="7330800" cy="1744636"/>
          </a:xfrm>
        </p:grpSpPr>
        <p:grpSp>
          <p:nvGrpSpPr>
            <p:cNvPr id="109" name="Google Shape;109;p2"/>
            <p:cNvGrpSpPr/>
            <p:nvPr/>
          </p:nvGrpSpPr>
          <p:grpSpPr>
            <a:xfrm>
              <a:off x="1059881" y="2891847"/>
              <a:ext cx="7330800" cy="650928"/>
              <a:chOff x="1614678" y="1575418"/>
              <a:chExt cx="7330800" cy="650928"/>
            </a:xfrm>
          </p:grpSpPr>
          <p:sp>
            <p:nvSpPr>
              <p:cNvPr id="111" name="Google Shape;111;p2"/>
              <p:cNvSpPr txBox="1"/>
              <p:nvPr/>
            </p:nvSpPr>
            <p:spPr>
              <a:xfrm>
                <a:off x="1614678" y="1795499"/>
                <a:ext cx="73308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dirty="0">
                    <a:solidFill>
                      <a:schemeClr val="lt1"/>
                    </a:solidFill>
                    <a:latin typeface="Source Sans Pro" panose="020B0503030403020204" pitchFamily="34" charset="0"/>
                    <a:ea typeface="Source Sans Pro" panose="020B0503030403020204" pitchFamily="34" charset="0"/>
                    <a:sym typeface="Arial"/>
                  </a:rPr>
                  <a:t>(…and Why You Might Care!)</a:t>
                </a:r>
                <a:endParaRPr dirty="0">
                  <a:latin typeface="Source Sans Pro" panose="020B0503030403020204" pitchFamily="34" charset="0"/>
                  <a:ea typeface="Source Sans Pro" panose="020B0503030403020204" pitchFamily="34" charset="0"/>
                </a:endParaRPr>
              </a:p>
            </p:txBody>
          </p:sp>
          <p:cxnSp>
            <p:nvCxnSpPr>
              <p:cNvPr id="112" name="Google Shape;112;p2"/>
              <p:cNvCxnSpPr/>
              <p:nvPr/>
            </p:nvCxnSpPr>
            <p:spPr>
              <a:xfrm>
                <a:off x="4084736" y="1575418"/>
                <a:ext cx="2005500" cy="0"/>
              </a:xfrm>
              <a:prstGeom prst="straightConnector1">
                <a:avLst/>
              </a:prstGeom>
              <a:noFill/>
              <a:ln w="19050" cap="flat" cmpd="sng">
                <a:solidFill>
                  <a:schemeClr val="lt1"/>
                </a:solidFill>
                <a:prstDash val="solid"/>
                <a:miter lim="800000"/>
                <a:headEnd type="none" w="sm" len="sm"/>
                <a:tailEnd type="none" w="sm" len="sm"/>
              </a:ln>
            </p:spPr>
          </p:cxnSp>
        </p:grpSp>
        <p:sp>
          <p:nvSpPr>
            <p:cNvPr id="113" name="Google Shape;113;p2"/>
            <p:cNvSpPr txBox="1"/>
            <p:nvPr/>
          </p:nvSpPr>
          <p:spPr>
            <a:xfrm>
              <a:off x="2092506" y="1798139"/>
              <a:ext cx="4944000" cy="10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Who Am I?</a:t>
              </a:r>
              <a:endParaRPr sz="6500" b="1"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F7B0F106-3406-A153-C45E-E1D5750BF5F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134EE86D-1599-E0F6-DB3F-03BE0051ADFE}"/>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432D775-3287-103A-12DF-824AA9661D0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08CDB3-5760-EA81-BB47-8FCF8D1045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5A6F28E5-B80E-B892-E17D-2451FFB262D4}"/>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43E861B-1C96-F2F6-C81D-A3BC88751E41}"/>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Secondary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43A2F4E6-A5B7-DEF6-6078-295339EBD333}"/>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5016DFB8-4A9F-9EAC-4515-0DCCB6A5296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8A5ABA26-04A1-BA28-90C8-09BC07B019FA}"/>
              </a:ext>
            </a:extLst>
          </p:cNvPr>
          <p:cNvPicPr>
            <a:picLocks noChangeAspect="1"/>
          </p:cNvPicPr>
          <p:nvPr/>
        </p:nvPicPr>
        <p:blipFill>
          <a:blip r:embed="rId5"/>
          <a:srcRect/>
          <a:stretch/>
        </p:blipFill>
        <p:spPr>
          <a:xfrm>
            <a:off x="321849" y="1323394"/>
            <a:ext cx="8581769" cy="2496710"/>
          </a:xfrm>
          <a:prstGeom prst="rect">
            <a:avLst/>
          </a:prstGeom>
        </p:spPr>
      </p:pic>
      <p:sp>
        <p:nvSpPr>
          <p:cNvPr id="5" name="TextBox 4">
            <a:extLst>
              <a:ext uri="{FF2B5EF4-FFF2-40B4-BE49-F238E27FC236}">
                <a16:creationId xmlns:a16="http://schemas.microsoft.com/office/drawing/2014/main" id="{F01369F5-7312-745E-8B15-6BFF47A15979}"/>
              </a:ext>
            </a:extLst>
          </p:cNvPr>
          <p:cNvSpPr txBox="1"/>
          <p:nvPr/>
        </p:nvSpPr>
        <p:spPr>
          <a:xfrm>
            <a:off x="4532026" y="4069947"/>
            <a:ext cx="4596130"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Free Use sample from Grade 9 socials textbook in Manitoba</a:t>
            </a:r>
          </a:p>
        </p:txBody>
      </p:sp>
      <p:cxnSp>
        <p:nvCxnSpPr>
          <p:cNvPr id="8" name="Straight Arrow Connector 7">
            <a:extLst>
              <a:ext uri="{FF2B5EF4-FFF2-40B4-BE49-F238E27FC236}">
                <a16:creationId xmlns:a16="http://schemas.microsoft.com/office/drawing/2014/main" id="{00B08420-E8E0-6D7E-8903-47E91BF416A6}"/>
              </a:ext>
            </a:extLst>
          </p:cNvPr>
          <p:cNvCxnSpPr/>
          <p:nvPr/>
        </p:nvCxnSpPr>
        <p:spPr>
          <a:xfrm flipH="1" flipV="1">
            <a:off x="4142282" y="3834941"/>
            <a:ext cx="429718" cy="3197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 name="Google Shape;113;p2">
            <a:extLst>
              <a:ext uri="{FF2B5EF4-FFF2-40B4-BE49-F238E27FC236}">
                <a16:creationId xmlns:a16="http://schemas.microsoft.com/office/drawing/2014/main" id="{A3B5DC21-A9BD-19A9-4CC5-5DCA25EFBD3F}"/>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27001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C8B2698-95DC-8FB7-6AC7-255B6CAE5A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669F857-70C9-9CFB-12DC-2DE15F5ED1F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117A531A-37C8-3CC1-3FAF-42CDA5C6D0F8}"/>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0079018-A819-D39E-397C-6711C66FC774}"/>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Secondary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CEDD3708-D1B0-084E-5768-54F5DB8243EC}"/>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D736C8D-929C-7483-94AB-68C676DD65E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E69FE1E6-60BA-B950-98F3-09480E54C705}"/>
              </a:ext>
            </a:extLst>
          </p:cNvPr>
          <p:cNvPicPr>
            <a:picLocks noChangeAspect="1"/>
          </p:cNvPicPr>
          <p:nvPr/>
        </p:nvPicPr>
        <p:blipFill>
          <a:blip r:embed="rId5"/>
          <a:srcRect/>
          <a:stretch/>
        </p:blipFill>
        <p:spPr>
          <a:xfrm>
            <a:off x="2221042" y="1385117"/>
            <a:ext cx="4701916" cy="3550623"/>
          </a:xfrm>
          <a:prstGeom prst="rect">
            <a:avLst/>
          </a:prstGeom>
        </p:spPr>
      </p:pic>
      <p:sp>
        <p:nvSpPr>
          <p:cNvPr id="3" name="TextBox 2">
            <a:extLst>
              <a:ext uri="{FF2B5EF4-FFF2-40B4-BE49-F238E27FC236}">
                <a16:creationId xmlns:a16="http://schemas.microsoft.com/office/drawing/2014/main" id="{1024394D-2BBE-FB9E-BF65-6D0506E34FD5}"/>
              </a:ext>
            </a:extLst>
          </p:cNvPr>
          <p:cNvSpPr txBox="1"/>
          <p:nvPr/>
        </p:nvSpPr>
        <p:spPr>
          <a:xfrm>
            <a:off x="7100131" y="3160428"/>
            <a:ext cx="843501"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ChatGPT</a:t>
            </a:r>
          </a:p>
        </p:txBody>
      </p:sp>
      <p:sp>
        <p:nvSpPr>
          <p:cNvPr id="5" name="Google Shape;113;p2">
            <a:extLst>
              <a:ext uri="{FF2B5EF4-FFF2-40B4-BE49-F238E27FC236}">
                <a16:creationId xmlns:a16="http://schemas.microsoft.com/office/drawing/2014/main" id="{B9A461FA-795C-3E5E-F995-E4FD5CE9D35F}"/>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79071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052E4223-A7AD-381F-F335-8F0CDF118D1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36F2FB3-5568-34C8-EDE9-F8907A12A71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EA63FAA7-6E7F-34D6-15DE-1B66F4C4CEB1}"/>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37601EE-B37A-8C1C-B5FE-6A9E980CE2EB}"/>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Specialist</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11F62A69-BD50-CB73-176A-2AD1BAAE991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BA37C62-C3B6-B82C-71A8-6F3F9DC1319B}"/>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5853EBE2-B35F-B6C1-FCBE-F84296B019F6}"/>
              </a:ext>
            </a:extLst>
          </p:cNvPr>
          <p:cNvPicPr>
            <a:picLocks noChangeAspect="1"/>
          </p:cNvPicPr>
          <p:nvPr/>
        </p:nvPicPr>
        <p:blipFill>
          <a:blip r:embed="rId5"/>
          <a:srcRect/>
          <a:stretch/>
        </p:blipFill>
        <p:spPr>
          <a:xfrm>
            <a:off x="321849" y="1380723"/>
            <a:ext cx="8581769" cy="2382052"/>
          </a:xfrm>
          <a:prstGeom prst="rect">
            <a:avLst/>
          </a:prstGeom>
        </p:spPr>
      </p:pic>
      <p:sp>
        <p:nvSpPr>
          <p:cNvPr id="5" name="TextBox 4">
            <a:extLst>
              <a:ext uri="{FF2B5EF4-FFF2-40B4-BE49-F238E27FC236}">
                <a16:creationId xmlns:a16="http://schemas.microsoft.com/office/drawing/2014/main" id="{60F474D6-D811-C339-5891-66B1443921EF}"/>
              </a:ext>
            </a:extLst>
          </p:cNvPr>
          <p:cNvSpPr txBox="1"/>
          <p:nvPr/>
        </p:nvSpPr>
        <p:spPr>
          <a:xfrm>
            <a:off x="4532026" y="4069947"/>
            <a:ext cx="3416320"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Free Use sample from ReadingUniverse.org</a:t>
            </a:r>
          </a:p>
        </p:txBody>
      </p:sp>
      <p:cxnSp>
        <p:nvCxnSpPr>
          <p:cNvPr id="8" name="Straight Arrow Connector 7">
            <a:extLst>
              <a:ext uri="{FF2B5EF4-FFF2-40B4-BE49-F238E27FC236}">
                <a16:creationId xmlns:a16="http://schemas.microsoft.com/office/drawing/2014/main" id="{7814822B-CA8F-9F8A-0152-647AA279E81B}"/>
              </a:ext>
            </a:extLst>
          </p:cNvPr>
          <p:cNvCxnSpPr/>
          <p:nvPr/>
        </p:nvCxnSpPr>
        <p:spPr>
          <a:xfrm flipH="1" flipV="1">
            <a:off x="4142282" y="3834941"/>
            <a:ext cx="429718" cy="3197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 name="Google Shape;113;p2">
            <a:extLst>
              <a:ext uri="{FF2B5EF4-FFF2-40B4-BE49-F238E27FC236}">
                <a16:creationId xmlns:a16="http://schemas.microsoft.com/office/drawing/2014/main" id="{18CCB372-63FA-3E84-CEC4-24CFE76A3987}"/>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608586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E2CF74A7-A97E-DF1E-15E7-9A71B05DBE0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4722F5-6BD1-307B-B0C1-1941FE23882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83A2E490-D1E7-6CDA-3C55-2B65AD0B30EF}"/>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6841BCA-D718-F3F0-DE40-CCF912C7510D}"/>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Specialist</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76345FF9-2704-3A36-122D-BD0944E02A17}"/>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C40C020B-7D1D-71C9-0F0D-CB219DD95C8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BF735F7F-C3C3-26A3-5E59-3E3E4230AA8B}"/>
              </a:ext>
            </a:extLst>
          </p:cNvPr>
          <p:cNvPicPr>
            <a:picLocks noChangeAspect="1"/>
          </p:cNvPicPr>
          <p:nvPr/>
        </p:nvPicPr>
        <p:blipFill>
          <a:blip r:embed="rId5"/>
          <a:srcRect/>
          <a:stretch/>
        </p:blipFill>
        <p:spPr>
          <a:xfrm>
            <a:off x="2836553" y="1385117"/>
            <a:ext cx="3470893" cy="3550623"/>
          </a:xfrm>
          <a:prstGeom prst="rect">
            <a:avLst/>
          </a:prstGeom>
        </p:spPr>
      </p:pic>
      <p:sp>
        <p:nvSpPr>
          <p:cNvPr id="3" name="TextBox 2">
            <a:extLst>
              <a:ext uri="{FF2B5EF4-FFF2-40B4-BE49-F238E27FC236}">
                <a16:creationId xmlns:a16="http://schemas.microsoft.com/office/drawing/2014/main" id="{0E3D0535-1036-E9D8-3B3B-99E258418F0F}"/>
              </a:ext>
            </a:extLst>
          </p:cNvPr>
          <p:cNvSpPr txBox="1"/>
          <p:nvPr/>
        </p:nvSpPr>
        <p:spPr>
          <a:xfrm>
            <a:off x="7100131" y="3160428"/>
            <a:ext cx="843501"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ChatGPT</a:t>
            </a:r>
          </a:p>
        </p:txBody>
      </p:sp>
      <p:sp>
        <p:nvSpPr>
          <p:cNvPr id="5" name="Google Shape;113;p2">
            <a:extLst>
              <a:ext uri="{FF2B5EF4-FFF2-40B4-BE49-F238E27FC236}">
                <a16:creationId xmlns:a16="http://schemas.microsoft.com/office/drawing/2014/main" id="{01F6929B-7022-1EB9-78BD-0CD90BBE0041}"/>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80173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10DB3643-8B1B-BE48-CC0D-3E62D9C1E0A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E0753BB-FA52-32C9-A1E8-04E58895F8B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CB834E73-694B-304E-0E0C-424D9B9EE0F3}"/>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297A85EF-4FE4-7CE7-53CE-C31805828A64}"/>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Admin</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FB763E16-83EE-16DD-32A3-F2B90259D3D9}"/>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AD60DDA2-BF90-E967-8EAD-76FAB85AD79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B31D29AC-8E4B-CAAE-66C6-8C743E3BEE7F}"/>
              </a:ext>
            </a:extLst>
          </p:cNvPr>
          <p:cNvPicPr>
            <a:picLocks noChangeAspect="1"/>
          </p:cNvPicPr>
          <p:nvPr/>
        </p:nvPicPr>
        <p:blipFill>
          <a:blip r:embed="rId5"/>
          <a:srcRect/>
          <a:stretch/>
        </p:blipFill>
        <p:spPr>
          <a:xfrm>
            <a:off x="1544623" y="1380723"/>
            <a:ext cx="6136220" cy="2382052"/>
          </a:xfrm>
          <a:prstGeom prst="rect">
            <a:avLst/>
          </a:prstGeom>
        </p:spPr>
      </p:pic>
      <p:sp>
        <p:nvSpPr>
          <p:cNvPr id="5" name="TextBox 4">
            <a:extLst>
              <a:ext uri="{FF2B5EF4-FFF2-40B4-BE49-F238E27FC236}">
                <a16:creationId xmlns:a16="http://schemas.microsoft.com/office/drawing/2014/main" id="{402CEE0B-6DC7-805A-F5B2-00C82379D540}"/>
              </a:ext>
            </a:extLst>
          </p:cNvPr>
          <p:cNvSpPr txBox="1"/>
          <p:nvPr/>
        </p:nvSpPr>
        <p:spPr>
          <a:xfrm>
            <a:off x="4532026" y="4069947"/>
            <a:ext cx="3068469"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Note the extra “context” added as well</a:t>
            </a:r>
          </a:p>
        </p:txBody>
      </p:sp>
      <p:cxnSp>
        <p:nvCxnSpPr>
          <p:cNvPr id="8" name="Straight Arrow Connector 7">
            <a:extLst>
              <a:ext uri="{FF2B5EF4-FFF2-40B4-BE49-F238E27FC236}">
                <a16:creationId xmlns:a16="http://schemas.microsoft.com/office/drawing/2014/main" id="{E285C21D-8E44-5A23-2EB4-F4F37B9B9953}"/>
              </a:ext>
            </a:extLst>
          </p:cNvPr>
          <p:cNvCxnSpPr/>
          <p:nvPr/>
        </p:nvCxnSpPr>
        <p:spPr>
          <a:xfrm flipH="1" flipV="1">
            <a:off x="4142282" y="3834941"/>
            <a:ext cx="429718" cy="3197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 name="Oval 2">
            <a:extLst>
              <a:ext uri="{FF2B5EF4-FFF2-40B4-BE49-F238E27FC236}">
                <a16:creationId xmlns:a16="http://schemas.microsoft.com/office/drawing/2014/main" id="{1718F48F-1778-2CBC-66C7-D4E501F493A6}"/>
              </a:ext>
            </a:extLst>
          </p:cNvPr>
          <p:cNvSpPr/>
          <p:nvPr/>
        </p:nvSpPr>
        <p:spPr>
          <a:xfrm>
            <a:off x="2903095" y="2067502"/>
            <a:ext cx="554636" cy="1898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CC732548-DE60-6530-E1CB-945FA451875C}"/>
              </a:ext>
            </a:extLst>
          </p:cNvPr>
          <p:cNvSpPr/>
          <p:nvPr/>
        </p:nvSpPr>
        <p:spPr>
          <a:xfrm>
            <a:off x="5875744" y="3294496"/>
            <a:ext cx="554636" cy="1898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Google Shape;113;p2">
            <a:extLst>
              <a:ext uri="{FF2B5EF4-FFF2-40B4-BE49-F238E27FC236}">
                <a16:creationId xmlns:a16="http://schemas.microsoft.com/office/drawing/2014/main" id="{7F51EF4C-FD8C-7EC7-096F-F693A1BB770C}"/>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3917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9EA621DA-DCF7-2EE5-9D43-C4BE79F708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D26F9EB-9796-844B-E1C2-745D15382B7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96AD4516-CC0E-3BB9-02A9-EE52DA5CFE57}"/>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D9E50E97-AE79-B779-1327-21A072C7BA19}"/>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Admin</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55F6DD6E-7CC1-4F29-A926-3D867F627F30}"/>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66A6A4B7-7A3F-B555-28B5-859F8063217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3AC12DF3-34C8-1557-44DA-7D1B76C8E66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64043" y="1424026"/>
            <a:ext cx="3470893" cy="2295447"/>
          </a:xfrm>
          <a:prstGeom prst="rect">
            <a:avLst/>
          </a:prstGeom>
        </p:spPr>
      </p:pic>
      <p:sp>
        <p:nvSpPr>
          <p:cNvPr id="3" name="TextBox 2">
            <a:extLst>
              <a:ext uri="{FF2B5EF4-FFF2-40B4-BE49-F238E27FC236}">
                <a16:creationId xmlns:a16="http://schemas.microsoft.com/office/drawing/2014/main" id="{1CF70B86-7E6C-79B6-E803-02ACC517DE29}"/>
              </a:ext>
            </a:extLst>
          </p:cNvPr>
          <p:cNvSpPr txBox="1"/>
          <p:nvPr/>
        </p:nvSpPr>
        <p:spPr>
          <a:xfrm>
            <a:off x="4482360" y="3977671"/>
            <a:ext cx="710451"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Claude</a:t>
            </a:r>
          </a:p>
        </p:txBody>
      </p:sp>
      <p:pic>
        <p:nvPicPr>
          <p:cNvPr id="7" name="Picture 6">
            <a:extLst>
              <a:ext uri="{FF2B5EF4-FFF2-40B4-BE49-F238E27FC236}">
                <a16:creationId xmlns:a16="http://schemas.microsoft.com/office/drawing/2014/main" id="{51A7FB48-339D-0B2B-96FA-A6626317AB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37586" y="1421011"/>
            <a:ext cx="3470893" cy="2301475"/>
          </a:xfrm>
          <a:prstGeom prst="rect">
            <a:avLst/>
          </a:prstGeom>
        </p:spPr>
      </p:pic>
      <p:sp>
        <p:nvSpPr>
          <p:cNvPr id="8" name="Oval 7">
            <a:extLst>
              <a:ext uri="{FF2B5EF4-FFF2-40B4-BE49-F238E27FC236}">
                <a16:creationId xmlns:a16="http://schemas.microsoft.com/office/drawing/2014/main" id="{34BB0702-5CB3-57CB-2B59-280EEA2F90AE}"/>
              </a:ext>
            </a:extLst>
          </p:cNvPr>
          <p:cNvSpPr/>
          <p:nvPr/>
        </p:nvSpPr>
        <p:spPr>
          <a:xfrm>
            <a:off x="1429062" y="2398426"/>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73C5A7DF-FEF2-D438-6DA4-18EC4A316521}"/>
              </a:ext>
            </a:extLst>
          </p:cNvPr>
          <p:cNvSpPr/>
          <p:nvPr/>
        </p:nvSpPr>
        <p:spPr>
          <a:xfrm>
            <a:off x="3546662" y="2493166"/>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0FC9E580-DC34-BAFF-892C-937F0900638C}"/>
              </a:ext>
            </a:extLst>
          </p:cNvPr>
          <p:cNvSpPr/>
          <p:nvPr/>
        </p:nvSpPr>
        <p:spPr>
          <a:xfrm>
            <a:off x="2046157" y="2694507"/>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02FC86E4-CDF9-C0E5-1303-3DE5D5E55266}"/>
              </a:ext>
            </a:extLst>
          </p:cNvPr>
          <p:cNvSpPr/>
          <p:nvPr/>
        </p:nvSpPr>
        <p:spPr>
          <a:xfrm>
            <a:off x="4957965" y="2319844"/>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07A59AA1-2DF4-3BBB-2723-6415606D0094}"/>
              </a:ext>
            </a:extLst>
          </p:cNvPr>
          <p:cNvSpPr/>
          <p:nvPr/>
        </p:nvSpPr>
        <p:spPr>
          <a:xfrm>
            <a:off x="6714895" y="2146522"/>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62A78C1E-2A74-670A-773A-711757850D64}"/>
              </a:ext>
            </a:extLst>
          </p:cNvPr>
          <p:cNvSpPr/>
          <p:nvPr/>
        </p:nvSpPr>
        <p:spPr>
          <a:xfrm>
            <a:off x="4982304" y="2614704"/>
            <a:ext cx="234846" cy="17332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Google Shape;113;p2">
            <a:extLst>
              <a:ext uri="{FF2B5EF4-FFF2-40B4-BE49-F238E27FC236}">
                <a16:creationId xmlns:a16="http://schemas.microsoft.com/office/drawing/2014/main" id="{A85291EC-5274-911C-73D8-F146E2A5B37C}"/>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85466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6FA1FECE-1D8B-6AAE-A63E-4754421DDE90}"/>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AFA642AB-E08C-F971-C657-274C548ADB1F}"/>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ABE248C3-3EF7-F25A-F422-52CBEDA268D5}"/>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67E4CEA4-8796-9615-79AB-74A6F800C072}"/>
              </a:ext>
            </a:extLst>
          </p:cNvPr>
          <p:cNvSpPr txBox="1"/>
          <p:nvPr/>
        </p:nvSpPr>
        <p:spPr>
          <a:xfrm>
            <a:off x="141570" y="3345698"/>
            <a:ext cx="8860859" cy="1015622"/>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HANDS-ON TIME</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6922529E-9DAE-4753-C48E-0644EAF14F48}"/>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5799DB17-374E-3BE1-068A-31B6A3AA620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BE76F64D-D268-53D0-8552-5FC50493DA39}"/>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957480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8C51A364-E094-118B-80BC-2F814166E03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5D91EA7-4A3E-FA4A-BDBD-1A9A7AED27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0" y="-1006812"/>
            <a:ext cx="9225468" cy="6150312"/>
          </a:xfrm>
          <a:prstGeom prst="rect">
            <a:avLst/>
          </a:prstGeom>
        </p:spPr>
      </p:pic>
      <p:sp>
        <p:nvSpPr>
          <p:cNvPr id="139" name="Google Shape;139;p5">
            <a:extLst>
              <a:ext uri="{FF2B5EF4-FFF2-40B4-BE49-F238E27FC236}">
                <a16:creationId xmlns:a16="http://schemas.microsoft.com/office/drawing/2014/main" id="{9611ECBF-C585-6934-CF03-732409230BF7}"/>
              </a:ext>
            </a:extLst>
          </p:cNvPr>
          <p:cNvSpPr/>
          <p:nvPr/>
        </p:nvSpPr>
        <p:spPr>
          <a:xfrm>
            <a:off x="0" y="-9675"/>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6D1F915D-C632-83D7-21F8-BF92EB69D23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Hands On Activity 1</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652A723C-B0E4-E472-57D7-232C65AF7D57}"/>
              </a:ext>
            </a:extLst>
          </p:cNvPr>
          <p:cNvSpPr txBox="1"/>
          <p:nvPr/>
        </p:nvSpPr>
        <p:spPr>
          <a:xfrm>
            <a:off x="234711" y="1181983"/>
            <a:ext cx="8581669" cy="2246729"/>
          </a:xfrm>
          <a:prstGeom prst="rect">
            <a:avLst/>
          </a:prstGeom>
          <a:noFill/>
          <a:ln>
            <a:noFill/>
          </a:ln>
        </p:spPr>
        <p:txBody>
          <a:bodyPr spcFirstLastPara="1" wrap="square" lIns="91425" tIns="45700" rIns="91425" bIns="45700" anchor="t" anchorCtr="0">
            <a:spAutoFit/>
          </a:bodyPr>
          <a:lstStyle/>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Choose your lane:</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Elementary</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Secondary</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IST</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ELL</a:t>
            </a:r>
          </a:p>
          <a:p>
            <a:pPr marL="457200" lvl="0" indent="-457200">
              <a:buClr>
                <a:schemeClr val="bg1"/>
              </a:buClr>
              <a:buFont typeface="+mj-lt"/>
              <a:buAutoNum type="arabicPeriod" startAt="2"/>
            </a:pPr>
            <a:r>
              <a:rPr lang="en-CA" sz="2000" dirty="0">
                <a:solidFill>
                  <a:schemeClr val="bg1"/>
                </a:solidFill>
                <a:latin typeface="Source Sans Pro" panose="020B0503030403020204" pitchFamily="34" charset="0"/>
                <a:ea typeface="Source Sans Pro" panose="020B0503030403020204" pitchFamily="34" charset="0"/>
              </a:rPr>
              <a:t>Open your phone/laptop to Co-Pilot (copilot.microsoft.com)</a:t>
            </a:r>
          </a:p>
          <a:p>
            <a:pPr marL="457200" lvl="0" indent="-457200">
              <a:buClr>
                <a:schemeClr val="bg1"/>
              </a:buClr>
              <a:buFont typeface="+mj-lt"/>
              <a:buAutoNum type="arabicPeriod" startAt="2"/>
            </a:pPr>
            <a:r>
              <a:rPr lang="en-US" sz="2000" dirty="0">
                <a:solidFill>
                  <a:schemeClr val="bg1"/>
                </a:solidFill>
                <a:latin typeface="Source Sans Pro" panose="020B0503030403020204" pitchFamily="34" charset="0"/>
                <a:ea typeface="Source Sans Pro" panose="020B0503030403020204" pitchFamily="34" charset="0"/>
              </a:rPr>
              <a:t>Use the RIDE framework  to create something you need this week.</a:t>
            </a:r>
            <a:endParaRPr sz="2000"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2002B08F-8000-4E2D-23F0-C1ABE8D8A625}"/>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C3C5F56-91E5-02B2-AE11-04DF86D0503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13;p2">
            <a:extLst>
              <a:ext uri="{FF2B5EF4-FFF2-40B4-BE49-F238E27FC236}">
                <a16:creationId xmlns:a16="http://schemas.microsoft.com/office/drawing/2014/main" id="{26DC4516-289F-0556-BCB3-DB1166D61B00}"/>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5" name="Group 4">
            <a:extLst>
              <a:ext uri="{FF2B5EF4-FFF2-40B4-BE49-F238E27FC236}">
                <a16:creationId xmlns:a16="http://schemas.microsoft.com/office/drawing/2014/main" id="{489EE948-8E64-6187-E81C-7712C4433C10}"/>
              </a:ext>
            </a:extLst>
          </p:cNvPr>
          <p:cNvGrpSpPr/>
          <p:nvPr/>
        </p:nvGrpSpPr>
        <p:grpSpPr>
          <a:xfrm>
            <a:off x="7383415" y="1181983"/>
            <a:ext cx="1525874" cy="1813519"/>
            <a:chOff x="4510862" y="2997824"/>
            <a:chExt cx="1626551" cy="1914819"/>
          </a:xfrm>
        </p:grpSpPr>
        <p:sp>
          <p:nvSpPr>
            <p:cNvPr id="7" name="TextBox 6">
              <a:extLst>
                <a:ext uri="{FF2B5EF4-FFF2-40B4-BE49-F238E27FC236}">
                  <a16:creationId xmlns:a16="http://schemas.microsoft.com/office/drawing/2014/main" id="{FAF037CB-5E76-741C-0965-4277880C32DA}"/>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8" name="Picture 7">
              <a:extLst>
                <a:ext uri="{FF2B5EF4-FFF2-40B4-BE49-F238E27FC236}">
                  <a16:creationId xmlns:a16="http://schemas.microsoft.com/office/drawing/2014/main" id="{2023328A-A64E-3363-0357-FA9FF1D652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169135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4D9B180A-D013-E08D-BD61-9BEF1BE99093}"/>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129D8C0F-DA8C-271A-CC5A-B0AE39E29D44}"/>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3A86AD7B-C585-8663-1735-6C8865F57778}"/>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E07C6065-FFE5-70EA-54B2-6688E1C6F3F6}"/>
              </a:ext>
            </a:extLst>
          </p:cNvPr>
          <p:cNvSpPr txBox="1"/>
          <p:nvPr/>
        </p:nvSpPr>
        <p:spPr>
          <a:xfrm>
            <a:off x="889951" y="2884033"/>
            <a:ext cx="8112478" cy="193895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REAL WORLD AI WORKFLOWS</a:t>
            </a:r>
            <a:endParaRPr sz="6000" b="1" baseline="30000" dirty="0">
              <a:solidFill>
                <a:schemeClr val="bg1"/>
              </a:solidFill>
              <a:latin typeface="Oswald" panose="02000303000000000000" pitchFamily="2" charset="0"/>
              <a:ea typeface="Oswald"/>
              <a:cs typeface="Oswald"/>
              <a:sym typeface="Oswald"/>
            </a:endParaRPr>
          </a:p>
        </p:txBody>
      </p:sp>
      <p:cxnSp>
        <p:nvCxnSpPr>
          <p:cNvPr id="131" name="Google Shape;131;p4">
            <a:extLst>
              <a:ext uri="{FF2B5EF4-FFF2-40B4-BE49-F238E27FC236}">
                <a16:creationId xmlns:a16="http://schemas.microsoft.com/office/drawing/2014/main" id="{26258F9C-C8A1-8C61-82E0-ED9687B03BDE}"/>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D75D7479-5A1C-DEC7-C152-44E775DCBCC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2335C6DC-D903-76D4-81E9-2FA6C16B9AD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762925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1C6F4646-CD5A-53A5-9465-E5D94B8D80D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C232F8-A379-152E-07FA-CC58A846C9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998" y="1"/>
            <a:ext cx="7719936" cy="5146624"/>
          </a:xfrm>
          <a:prstGeom prst="rect">
            <a:avLst/>
          </a:prstGeom>
        </p:spPr>
      </p:pic>
      <p:sp>
        <p:nvSpPr>
          <p:cNvPr id="139" name="Google Shape;139;p5">
            <a:extLst>
              <a:ext uri="{FF2B5EF4-FFF2-40B4-BE49-F238E27FC236}">
                <a16:creationId xmlns:a16="http://schemas.microsoft.com/office/drawing/2014/main" id="{1ED7F068-7AEA-F857-2A2B-6F9684EF84BE}"/>
              </a:ext>
            </a:extLst>
          </p:cNvPr>
          <p:cNvSpPr/>
          <p:nvPr/>
        </p:nvSpPr>
        <p:spPr>
          <a:xfrm>
            <a:off x="-4998"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3AE5E00F-5569-C743-C68A-7B8CFAF034C4}"/>
              </a:ext>
            </a:extLst>
          </p:cNvPr>
          <p:cNvSpPr txBox="1"/>
          <p:nvPr/>
        </p:nvSpPr>
        <p:spPr>
          <a:xfrm>
            <a:off x="0" y="89376"/>
            <a:ext cx="9144000" cy="1054094"/>
          </a:xfrm>
          <a:prstGeom prst="rect">
            <a:avLst/>
          </a:prstGeom>
          <a:noFill/>
          <a:ln>
            <a:noFill/>
          </a:ln>
        </p:spPr>
        <p:txBody>
          <a:bodyPr spcFirstLastPara="1" wrap="square" lIns="91425" tIns="45700" rIns="91425" bIns="45700" anchor="t" anchorCtr="0">
            <a:spAutoFit/>
          </a:bodyPr>
          <a:lstStyle/>
          <a:p>
            <a:pPr lvl="0" algn="ctr"/>
            <a:r>
              <a:rPr lang="en-US" sz="6250" b="1" dirty="0">
                <a:solidFill>
                  <a:schemeClr val="bg1"/>
                </a:solidFill>
                <a:latin typeface="Source Sans Pro" panose="020B0503030403020204" pitchFamily="34" charset="0"/>
                <a:ea typeface="Source Sans Pro" panose="020B0503030403020204" pitchFamily="34" charset="0"/>
              </a:rPr>
              <a:t>REAL WORLD WORKFLOW</a:t>
            </a:r>
            <a:endParaRPr sz="625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F2977F6C-98A7-208E-1403-56A56DBC5287}"/>
              </a:ext>
            </a:extLst>
          </p:cNvPr>
          <p:cNvSpPr txBox="1"/>
          <p:nvPr/>
        </p:nvSpPr>
        <p:spPr>
          <a:xfrm>
            <a:off x="234712" y="1336881"/>
            <a:ext cx="8581669" cy="116951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Now that you know HOW TO prompt effectively, let’s discuss what AI is </a:t>
            </a:r>
            <a:r>
              <a:rPr lang="en-US" i="1" dirty="0">
                <a:solidFill>
                  <a:schemeClr val="bg1"/>
                </a:solidFill>
                <a:latin typeface="Source Sans Pro" panose="020B0503030403020204" pitchFamily="34" charset="0"/>
                <a:ea typeface="Source Sans Pro" panose="020B0503030403020204" pitchFamily="34" charset="0"/>
              </a:rPr>
              <a:t>great</a:t>
            </a:r>
            <a:r>
              <a:rPr lang="en-US" dirty="0">
                <a:solidFill>
                  <a:schemeClr val="bg1"/>
                </a:solidFill>
                <a:latin typeface="Source Sans Pro" panose="020B0503030403020204" pitchFamily="34" charset="0"/>
                <a:ea typeface="Source Sans Pro" panose="020B0503030403020204" pitchFamily="34" charset="0"/>
              </a:rPr>
              <a:t> ai doing…</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lesson planning</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assessment</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accommodation supports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communication</a:t>
            </a:r>
          </a:p>
        </p:txBody>
      </p:sp>
      <p:cxnSp>
        <p:nvCxnSpPr>
          <p:cNvPr id="143" name="Google Shape;143;p5">
            <a:extLst>
              <a:ext uri="{FF2B5EF4-FFF2-40B4-BE49-F238E27FC236}">
                <a16:creationId xmlns:a16="http://schemas.microsoft.com/office/drawing/2014/main" id="{F08D32D9-852D-6A78-B90C-0CDE5BD836D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ABE73B29-9FB6-3BA1-9548-98DB0A691EF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260E568C-CBE6-C41B-AA7F-F45FD10B02D5}"/>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73203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2">
                                            <p:txEl>
                                              <p:pRg st="0" end="0"/>
                                            </p:txEl>
                                          </p:spTgt>
                                        </p:tgtEl>
                                        <p:attrNameLst>
                                          <p:attrName>style.visibility</p:attrName>
                                        </p:attrNameLst>
                                      </p:cBhvr>
                                      <p:to>
                                        <p:strVal val="visible"/>
                                      </p:to>
                                    </p:set>
                                    <p:animEffect transition="in" filter="wipe(left)">
                                      <p:cBhvr>
                                        <p:cTn id="13" dur="500"/>
                                        <p:tgtEl>
                                          <p:spTgt spid="1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2">
                                            <p:txEl>
                                              <p:pRg st="1" end="1"/>
                                            </p:txEl>
                                          </p:spTgt>
                                        </p:tgtEl>
                                        <p:attrNameLst>
                                          <p:attrName>style.visibility</p:attrName>
                                        </p:attrNameLst>
                                      </p:cBhvr>
                                      <p:to>
                                        <p:strVal val="visible"/>
                                      </p:to>
                                    </p:set>
                                    <p:animEffect transition="in" filter="wipe(left)">
                                      <p:cBhvr>
                                        <p:cTn id="18" dur="500"/>
                                        <p:tgtEl>
                                          <p:spTgt spid="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2">
                                            <p:txEl>
                                              <p:pRg st="2" end="2"/>
                                            </p:txEl>
                                          </p:spTgt>
                                        </p:tgtEl>
                                        <p:attrNameLst>
                                          <p:attrName>style.visibility</p:attrName>
                                        </p:attrNameLst>
                                      </p:cBhvr>
                                      <p:to>
                                        <p:strVal val="visible"/>
                                      </p:to>
                                    </p:set>
                                    <p:animEffect transition="in" filter="wipe(left)">
                                      <p:cBhvr>
                                        <p:cTn id="23" dur="500"/>
                                        <p:tgtEl>
                                          <p:spTgt spid="14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xEl>
                                              <p:pRg st="3" end="3"/>
                                            </p:txEl>
                                          </p:spTgt>
                                        </p:tgtEl>
                                        <p:attrNameLst>
                                          <p:attrName>style.visibility</p:attrName>
                                        </p:attrNameLst>
                                      </p:cBhvr>
                                      <p:to>
                                        <p:strVal val="visible"/>
                                      </p:to>
                                    </p:set>
                                    <p:animEffect transition="in" filter="wipe(left)">
                                      <p:cBhvr>
                                        <p:cTn id="28" dur="500"/>
                                        <p:tgtEl>
                                          <p:spTgt spid="14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2">
                                            <p:txEl>
                                              <p:pRg st="4" end="4"/>
                                            </p:txEl>
                                          </p:spTgt>
                                        </p:tgtEl>
                                        <p:attrNameLst>
                                          <p:attrName>style.visibility</p:attrName>
                                        </p:attrNameLst>
                                      </p:cBhvr>
                                      <p:to>
                                        <p:strVal val="visible"/>
                                      </p:to>
                                    </p:set>
                                    <p:animEffect transition="in" filter="wipe(left)">
                                      <p:cBhvr>
                                        <p:cTn id="33" dur="500"/>
                                        <p:tgtEl>
                                          <p:spTgt spid="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181974B2-0BDC-2075-130B-DE5DA3C82B7D}"/>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C08EAE18-A4D0-0DFA-6FEB-8E6780D78A3C}"/>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1383" y="-459836"/>
            <a:ext cx="9128993" cy="6063172"/>
          </a:xfrm>
          <a:prstGeom prst="rect">
            <a:avLst/>
          </a:prstGeom>
          <a:noFill/>
          <a:ln>
            <a:noFill/>
          </a:ln>
        </p:spPr>
      </p:pic>
      <p:sp>
        <p:nvSpPr>
          <p:cNvPr id="106" name="Google Shape;106;p2">
            <a:extLst>
              <a:ext uri="{FF2B5EF4-FFF2-40B4-BE49-F238E27FC236}">
                <a16:creationId xmlns:a16="http://schemas.microsoft.com/office/drawing/2014/main" id="{CD4D952F-0843-E33C-53C5-79909AD35650}"/>
              </a:ext>
            </a:extLst>
          </p:cNvPr>
          <p:cNvSpPr/>
          <p:nvPr/>
        </p:nvSpPr>
        <p:spPr>
          <a:xfrm>
            <a:off x="-7504"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11" name="Google Shape;111;p2">
            <a:extLst>
              <a:ext uri="{FF2B5EF4-FFF2-40B4-BE49-F238E27FC236}">
                <a16:creationId xmlns:a16="http://schemas.microsoft.com/office/drawing/2014/main" id="{EDA07B7A-22A5-9F7B-804E-E14892D2FD9F}"/>
              </a:ext>
            </a:extLst>
          </p:cNvPr>
          <p:cNvSpPr txBox="1"/>
          <p:nvPr/>
        </p:nvSpPr>
        <p:spPr>
          <a:xfrm>
            <a:off x="91641" y="1976302"/>
            <a:ext cx="5340971" cy="2123618"/>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sym typeface="Arial"/>
              </a:rPr>
              <a:t>High-level copywriter for a decade</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Worked with some amazing clients</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…until </a:t>
            </a:r>
            <a:r>
              <a:rPr lang="en-US" sz="2200" b="1" i="1" u="sng" dirty="0">
                <a:solidFill>
                  <a:schemeClr val="bg1"/>
                </a:solidFill>
                <a:latin typeface="Source Sans Pro" panose="020B0503030403020204" pitchFamily="34" charset="0"/>
                <a:ea typeface="Source Sans Pro" panose="020B0503030403020204" pitchFamily="34" charset="0"/>
              </a:rPr>
              <a:t>everything</a:t>
            </a:r>
            <a:r>
              <a:rPr lang="en-US" sz="2200" b="1" i="1" dirty="0">
                <a:solidFill>
                  <a:schemeClr val="bg1"/>
                </a:solidFill>
                <a:latin typeface="Source Sans Pro" panose="020B0503030403020204" pitchFamily="34" charset="0"/>
                <a:ea typeface="Source Sans Pro" panose="020B0503030403020204" pitchFamily="34" charset="0"/>
              </a:rPr>
              <a:t> changed in 2023!</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Recognize my last name?</a:t>
            </a:r>
          </a:p>
          <a:p>
            <a:pPr marL="719138" lvl="5" indent="-342900">
              <a:buClr>
                <a:schemeClr val="bg1"/>
              </a:buClr>
              <a:buFont typeface="Arial" panose="020B0604020202020204" pitchFamily="34" charset="0"/>
              <a:buChar char="•"/>
            </a:pPr>
            <a:r>
              <a:rPr lang="en-CA" sz="2200" b="1" i="1" dirty="0">
                <a:solidFill>
                  <a:schemeClr val="bg1"/>
                </a:solidFill>
                <a:latin typeface="Source Sans Pro" panose="020B0503030403020204" pitchFamily="34" charset="0"/>
                <a:ea typeface="Source Sans Pro" panose="020B0503030403020204" pitchFamily="34" charset="0"/>
              </a:rPr>
              <a:t>That’s how I know the heavy workload teachers face!</a:t>
            </a:r>
            <a:endParaRPr sz="2200" b="1" i="1" dirty="0">
              <a:solidFill>
                <a:schemeClr val="bg1"/>
              </a:solidFill>
              <a:latin typeface="Source Sans Pro" panose="020B0503030403020204" pitchFamily="34" charset="0"/>
              <a:ea typeface="Source Sans Pro" panose="020B0503030403020204" pitchFamily="34" charset="0"/>
            </a:endParaRPr>
          </a:p>
        </p:txBody>
      </p:sp>
      <p:sp>
        <p:nvSpPr>
          <p:cNvPr id="113" name="Google Shape;113;p2">
            <a:extLst>
              <a:ext uri="{FF2B5EF4-FFF2-40B4-BE49-F238E27FC236}">
                <a16:creationId xmlns:a16="http://schemas.microsoft.com/office/drawing/2014/main" id="{2FB2E485-8A30-1331-8618-E4AA3004413A}"/>
              </a:ext>
            </a:extLst>
          </p:cNvPr>
          <p:cNvSpPr txBox="1"/>
          <p:nvPr/>
        </p:nvSpPr>
        <p:spPr>
          <a:xfrm>
            <a:off x="91642" y="662513"/>
            <a:ext cx="4944000" cy="10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Geoff Kullman</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A323345A-041C-AB9D-FDF9-A6888911829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5" name="Picture 4">
            <a:extLst>
              <a:ext uri="{FF2B5EF4-FFF2-40B4-BE49-F238E27FC236}">
                <a16:creationId xmlns:a16="http://schemas.microsoft.com/office/drawing/2014/main" id="{A18EFABA-B8F3-9F85-C9B5-1140A74582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2008" y="175922"/>
            <a:ext cx="3291781" cy="4949756"/>
          </a:xfrm>
          <a:prstGeom prst="rect">
            <a:avLst/>
          </a:prstGeom>
        </p:spPr>
      </p:pic>
      <p:sp>
        <p:nvSpPr>
          <p:cNvPr id="3" name="Google Shape;113;p2">
            <a:extLst>
              <a:ext uri="{FF2B5EF4-FFF2-40B4-BE49-F238E27FC236}">
                <a16:creationId xmlns:a16="http://schemas.microsoft.com/office/drawing/2014/main" id="{D8BAC69D-4AA5-B456-20E7-839101CD6E32}"/>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cxnSp>
        <p:nvCxnSpPr>
          <p:cNvPr id="4" name="Google Shape;112;p2">
            <a:extLst>
              <a:ext uri="{FF2B5EF4-FFF2-40B4-BE49-F238E27FC236}">
                <a16:creationId xmlns:a16="http://schemas.microsoft.com/office/drawing/2014/main" id="{C3C3DA7A-08FE-24C6-3A98-F964005A03DF}"/>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89667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Effect transition="in" filter="wipe(left)">
                                      <p:cBhvr>
                                        <p:cTn id="7" dur="500"/>
                                        <p:tgtEl>
                                          <p:spTgt spid="113">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1">
                                            <p:txEl>
                                              <p:pRg st="0" end="0"/>
                                            </p:txEl>
                                          </p:spTgt>
                                        </p:tgtEl>
                                        <p:attrNameLst>
                                          <p:attrName>style.visibility</p:attrName>
                                        </p:attrNameLst>
                                      </p:cBhvr>
                                      <p:to>
                                        <p:strVal val="visible"/>
                                      </p:to>
                                    </p:set>
                                    <p:animEffect transition="in" filter="wipe(left)">
                                      <p:cBhvr>
                                        <p:cTn id="15" dur="500"/>
                                        <p:tgtEl>
                                          <p:spTgt spid="1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1">
                                            <p:txEl>
                                              <p:pRg st="1" end="1"/>
                                            </p:txEl>
                                          </p:spTgt>
                                        </p:tgtEl>
                                        <p:attrNameLst>
                                          <p:attrName>style.visibility</p:attrName>
                                        </p:attrNameLst>
                                      </p:cBhvr>
                                      <p:to>
                                        <p:strVal val="visible"/>
                                      </p:to>
                                    </p:set>
                                    <p:animEffect transition="in" filter="wipe(left)">
                                      <p:cBhvr>
                                        <p:cTn id="20" dur="500"/>
                                        <p:tgtEl>
                                          <p:spTgt spid="1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1">
                                            <p:txEl>
                                              <p:pRg st="2" end="2"/>
                                            </p:txEl>
                                          </p:spTgt>
                                        </p:tgtEl>
                                        <p:attrNameLst>
                                          <p:attrName>style.visibility</p:attrName>
                                        </p:attrNameLst>
                                      </p:cBhvr>
                                      <p:to>
                                        <p:strVal val="visible"/>
                                      </p:to>
                                    </p:set>
                                    <p:animEffect transition="in" filter="wipe(left)">
                                      <p:cBhvr>
                                        <p:cTn id="25" dur="500"/>
                                        <p:tgtEl>
                                          <p:spTgt spid="1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1">
                                            <p:txEl>
                                              <p:pRg st="3" end="3"/>
                                            </p:txEl>
                                          </p:spTgt>
                                        </p:tgtEl>
                                        <p:attrNameLst>
                                          <p:attrName>style.visibility</p:attrName>
                                        </p:attrNameLst>
                                      </p:cBhvr>
                                      <p:to>
                                        <p:strVal val="visible"/>
                                      </p:to>
                                    </p:set>
                                    <p:animEffect transition="in" filter="wipe(left)">
                                      <p:cBhvr>
                                        <p:cTn id="30" dur="500"/>
                                        <p:tgtEl>
                                          <p:spTgt spid="1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1">
                                            <p:txEl>
                                              <p:pRg st="4" end="4"/>
                                            </p:txEl>
                                          </p:spTgt>
                                        </p:tgtEl>
                                        <p:attrNameLst>
                                          <p:attrName>style.visibility</p:attrName>
                                        </p:attrNameLst>
                                      </p:cBhvr>
                                      <p:to>
                                        <p:strVal val="visible"/>
                                      </p:to>
                                    </p:set>
                                    <p:animEffect transition="in" filter="wipe(left)">
                                      <p:cBhvr>
                                        <p:cTn id="41" dur="500"/>
                                        <p:tgtEl>
                                          <p:spTgt spid="1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42C783B2-F785-821F-1020-4E1A51A02BF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2F033C-EEB0-7B34-FC85-09CFD1B099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998" y="1"/>
            <a:ext cx="7719936" cy="5146624"/>
          </a:xfrm>
          <a:prstGeom prst="rect">
            <a:avLst/>
          </a:prstGeom>
        </p:spPr>
      </p:pic>
      <p:sp>
        <p:nvSpPr>
          <p:cNvPr id="139" name="Google Shape;139;p5">
            <a:extLst>
              <a:ext uri="{FF2B5EF4-FFF2-40B4-BE49-F238E27FC236}">
                <a16:creationId xmlns:a16="http://schemas.microsoft.com/office/drawing/2014/main" id="{257EF9C1-E940-CB4C-50CD-AD3EA06A4BC1}"/>
              </a:ext>
            </a:extLst>
          </p:cNvPr>
          <p:cNvSpPr/>
          <p:nvPr/>
        </p:nvSpPr>
        <p:spPr>
          <a:xfrm>
            <a:off x="-4998"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E84ED91F-A81B-6C4C-A020-90A911AE87FC}"/>
              </a:ext>
            </a:extLst>
          </p:cNvPr>
          <p:cNvSpPr txBox="1"/>
          <p:nvPr/>
        </p:nvSpPr>
        <p:spPr>
          <a:xfrm>
            <a:off x="0" y="89376"/>
            <a:ext cx="9144000" cy="1107955"/>
          </a:xfrm>
          <a:prstGeom prst="rect">
            <a:avLst/>
          </a:prstGeom>
          <a:noFill/>
          <a:ln>
            <a:noFill/>
          </a:ln>
        </p:spPr>
        <p:txBody>
          <a:bodyPr spcFirstLastPara="1" wrap="square" lIns="91425" tIns="45700" rIns="91425" bIns="45700" anchor="t" anchorCtr="0">
            <a:spAutoFit/>
          </a:bodyPr>
          <a:lstStyle/>
          <a:p>
            <a:pPr lvl="0" algn="ctr"/>
            <a:r>
              <a:rPr lang="en-US" sz="6600" b="1" dirty="0">
                <a:solidFill>
                  <a:schemeClr val="bg1"/>
                </a:solidFill>
                <a:latin typeface="Source Sans Pro" panose="020B0503030403020204" pitchFamily="34" charset="0"/>
                <a:ea typeface="Source Sans Pro" panose="020B0503030403020204" pitchFamily="34" charset="0"/>
              </a:rPr>
              <a:t>LESSON PLANNING</a:t>
            </a:r>
            <a:endParaRPr sz="66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430EDE3C-BFC0-D80B-6491-308B8ED07CC6}"/>
              </a:ext>
            </a:extLst>
          </p:cNvPr>
          <p:cNvSpPr txBox="1"/>
          <p:nvPr/>
        </p:nvSpPr>
        <p:spPr>
          <a:xfrm>
            <a:off x="234712" y="1336881"/>
            <a:ext cx="8581669" cy="116951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Don’t just use the RIDE framework to create lesson plans, but also…</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lesson ideas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unit outlines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essential questions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grade-level adaptions</a:t>
            </a:r>
          </a:p>
        </p:txBody>
      </p:sp>
      <p:cxnSp>
        <p:nvCxnSpPr>
          <p:cNvPr id="143" name="Google Shape;143;p5">
            <a:extLst>
              <a:ext uri="{FF2B5EF4-FFF2-40B4-BE49-F238E27FC236}">
                <a16:creationId xmlns:a16="http://schemas.microsoft.com/office/drawing/2014/main" id="{F38387B1-6253-E062-0625-E70402B875B6}"/>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F0793E54-D620-9D10-808B-C6A20F0BB00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0E9B84D2-2880-ED7E-3D27-0CE9D503236C}"/>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998906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2">
                                            <p:txEl>
                                              <p:pRg st="0" end="0"/>
                                            </p:txEl>
                                          </p:spTgt>
                                        </p:tgtEl>
                                        <p:attrNameLst>
                                          <p:attrName>style.visibility</p:attrName>
                                        </p:attrNameLst>
                                      </p:cBhvr>
                                      <p:to>
                                        <p:strVal val="visible"/>
                                      </p:to>
                                    </p:set>
                                    <p:animEffect transition="in" filter="wipe(left)">
                                      <p:cBhvr>
                                        <p:cTn id="13" dur="500"/>
                                        <p:tgtEl>
                                          <p:spTgt spid="1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2">
                                            <p:txEl>
                                              <p:pRg st="1" end="1"/>
                                            </p:txEl>
                                          </p:spTgt>
                                        </p:tgtEl>
                                        <p:attrNameLst>
                                          <p:attrName>style.visibility</p:attrName>
                                        </p:attrNameLst>
                                      </p:cBhvr>
                                      <p:to>
                                        <p:strVal val="visible"/>
                                      </p:to>
                                    </p:set>
                                    <p:animEffect transition="in" filter="wipe(left)">
                                      <p:cBhvr>
                                        <p:cTn id="18" dur="500"/>
                                        <p:tgtEl>
                                          <p:spTgt spid="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2">
                                            <p:txEl>
                                              <p:pRg st="2" end="2"/>
                                            </p:txEl>
                                          </p:spTgt>
                                        </p:tgtEl>
                                        <p:attrNameLst>
                                          <p:attrName>style.visibility</p:attrName>
                                        </p:attrNameLst>
                                      </p:cBhvr>
                                      <p:to>
                                        <p:strVal val="visible"/>
                                      </p:to>
                                    </p:set>
                                    <p:animEffect transition="in" filter="wipe(left)">
                                      <p:cBhvr>
                                        <p:cTn id="23" dur="500"/>
                                        <p:tgtEl>
                                          <p:spTgt spid="14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xEl>
                                              <p:pRg st="3" end="3"/>
                                            </p:txEl>
                                          </p:spTgt>
                                        </p:tgtEl>
                                        <p:attrNameLst>
                                          <p:attrName>style.visibility</p:attrName>
                                        </p:attrNameLst>
                                      </p:cBhvr>
                                      <p:to>
                                        <p:strVal val="visible"/>
                                      </p:to>
                                    </p:set>
                                    <p:animEffect transition="in" filter="wipe(left)">
                                      <p:cBhvr>
                                        <p:cTn id="28" dur="500"/>
                                        <p:tgtEl>
                                          <p:spTgt spid="14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2">
                                            <p:txEl>
                                              <p:pRg st="4" end="4"/>
                                            </p:txEl>
                                          </p:spTgt>
                                        </p:tgtEl>
                                        <p:attrNameLst>
                                          <p:attrName>style.visibility</p:attrName>
                                        </p:attrNameLst>
                                      </p:cBhvr>
                                      <p:to>
                                        <p:strVal val="visible"/>
                                      </p:to>
                                    </p:set>
                                    <p:animEffect transition="in" filter="wipe(left)">
                                      <p:cBhvr>
                                        <p:cTn id="33" dur="500"/>
                                        <p:tgtEl>
                                          <p:spTgt spid="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2DC39D63-B827-001B-B4F1-7B352C2DC4A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0B2525E-0D39-CFBC-7E71-CA06D145B37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998" y="1"/>
            <a:ext cx="7719936" cy="5146624"/>
          </a:xfrm>
          <a:prstGeom prst="rect">
            <a:avLst/>
          </a:prstGeom>
        </p:spPr>
      </p:pic>
      <p:sp>
        <p:nvSpPr>
          <p:cNvPr id="139" name="Google Shape;139;p5">
            <a:extLst>
              <a:ext uri="{FF2B5EF4-FFF2-40B4-BE49-F238E27FC236}">
                <a16:creationId xmlns:a16="http://schemas.microsoft.com/office/drawing/2014/main" id="{EC0284C1-DC0C-41A1-BC7B-D522E90BA640}"/>
              </a:ext>
            </a:extLst>
          </p:cNvPr>
          <p:cNvSpPr/>
          <p:nvPr/>
        </p:nvSpPr>
        <p:spPr>
          <a:xfrm>
            <a:off x="-4998"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93DF691-033A-5506-E994-5FA3FDA1B45A}"/>
              </a:ext>
            </a:extLst>
          </p:cNvPr>
          <p:cNvSpPr txBox="1"/>
          <p:nvPr/>
        </p:nvSpPr>
        <p:spPr>
          <a:xfrm>
            <a:off x="0" y="89376"/>
            <a:ext cx="9144000" cy="1084872"/>
          </a:xfrm>
          <a:prstGeom prst="rect">
            <a:avLst/>
          </a:prstGeom>
          <a:noFill/>
          <a:ln>
            <a:noFill/>
          </a:ln>
        </p:spPr>
        <p:txBody>
          <a:bodyPr spcFirstLastPara="1" wrap="square" lIns="91425" tIns="45700" rIns="91425" bIns="45700" anchor="t" anchorCtr="0">
            <a:spAutoFit/>
          </a:bodyPr>
          <a:lstStyle/>
          <a:p>
            <a:pPr lvl="0" algn="ctr"/>
            <a:r>
              <a:rPr lang="en-US" sz="6400" b="1" dirty="0">
                <a:solidFill>
                  <a:schemeClr val="bg1"/>
                </a:solidFill>
                <a:latin typeface="Source Sans Pro" panose="020B0503030403020204" pitchFamily="34" charset="0"/>
                <a:ea typeface="Source Sans Pro" panose="020B0503030403020204" pitchFamily="34" charset="0"/>
              </a:rPr>
              <a:t>ASSESSMENT &amp; RUBRICS</a:t>
            </a:r>
            <a:endParaRPr sz="64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E3B0A9FB-5A57-5D68-6E53-317C1C9EDF4A}"/>
              </a:ext>
            </a:extLst>
          </p:cNvPr>
          <p:cNvSpPr txBox="1"/>
          <p:nvPr/>
        </p:nvSpPr>
        <p:spPr>
          <a:xfrm>
            <a:off x="234712" y="1336881"/>
            <a:ext cx="8581669" cy="954067"/>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Don’t just use the RIDE framework to create lesson plans, but also…</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rubric drafts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exemplars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practice questions</a:t>
            </a:r>
          </a:p>
        </p:txBody>
      </p:sp>
      <p:cxnSp>
        <p:nvCxnSpPr>
          <p:cNvPr id="143" name="Google Shape;143;p5">
            <a:extLst>
              <a:ext uri="{FF2B5EF4-FFF2-40B4-BE49-F238E27FC236}">
                <a16:creationId xmlns:a16="http://schemas.microsoft.com/office/drawing/2014/main" id="{DA8DFAFB-6C86-C68D-3C89-52581351EEF1}"/>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07456FB-44CB-8111-C484-40B58EB226C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6874D010-C7DB-9080-68A4-628066B6E629}"/>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72595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2">
                                            <p:txEl>
                                              <p:pRg st="0" end="0"/>
                                            </p:txEl>
                                          </p:spTgt>
                                        </p:tgtEl>
                                        <p:attrNameLst>
                                          <p:attrName>style.visibility</p:attrName>
                                        </p:attrNameLst>
                                      </p:cBhvr>
                                      <p:to>
                                        <p:strVal val="visible"/>
                                      </p:to>
                                    </p:set>
                                    <p:animEffect transition="in" filter="wipe(left)">
                                      <p:cBhvr>
                                        <p:cTn id="13" dur="500"/>
                                        <p:tgtEl>
                                          <p:spTgt spid="1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2">
                                            <p:txEl>
                                              <p:pRg st="1" end="1"/>
                                            </p:txEl>
                                          </p:spTgt>
                                        </p:tgtEl>
                                        <p:attrNameLst>
                                          <p:attrName>style.visibility</p:attrName>
                                        </p:attrNameLst>
                                      </p:cBhvr>
                                      <p:to>
                                        <p:strVal val="visible"/>
                                      </p:to>
                                    </p:set>
                                    <p:animEffect transition="in" filter="wipe(left)">
                                      <p:cBhvr>
                                        <p:cTn id="18" dur="500"/>
                                        <p:tgtEl>
                                          <p:spTgt spid="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2">
                                            <p:txEl>
                                              <p:pRg st="2" end="2"/>
                                            </p:txEl>
                                          </p:spTgt>
                                        </p:tgtEl>
                                        <p:attrNameLst>
                                          <p:attrName>style.visibility</p:attrName>
                                        </p:attrNameLst>
                                      </p:cBhvr>
                                      <p:to>
                                        <p:strVal val="visible"/>
                                      </p:to>
                                    </p:set>
                                    <p:animEffect transition="in" filter="wipe(left)">
                                      <p:cBhvr>
                                        <p:cTn id="23" dur="500"/>
                                        <p:tgtEl>
                                          <p:spTgt spid="14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xEl>
                                              <p:pRg st="3" end="3"/>
                                            </p:txEl>
                                          </p:spTgt>
                                        </p:tgtEl>
                                        <p:attrNameLst>
                                          <p:attrName>style.visibility</p:attrName>
                                        </p:attrNameLst>
                                      </p:cBhvr>
                                      <p:to>
                                        <p:strVal val="visible"/>
                                      </p:to>
                                    </p:set>
                                    <p:animEffect transition="in" filter="wipe(left)">
                                      <p:cBhvr>
                                        <p:cTn id="28"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4B9606EC-7AD2-7246-3A27-CE33563719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5917DF-F146-4310-0743-CA3D0017AE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998" y="1"/>
            <a:ext cx="7719936" cy="5146624"/>
          </a:xfrm>
          <a:prstGeom prst="rect">
            <a:avLst/>
          </a:prstGeom>
        </p:spPr>
      </p:pic>
      <p:sp>
        <p:nvSpPr>
          <p:cNvPr id="139" name="Google Shape;139;p5">
            <a:extLst>
              <a:ext uri="{FF2B5EF4-FFF2-40B4-BE49-F238E27FC236}">
                <a16:creationId xmlns:a16="http://schemas.microsoft.com/office/drawing/2014/main" id="{6696A30D-FF03-ED77-2BBD-C8B3772BAB02}"/>
              </a:ext>
            </a:extLst>
          </p:cNvPr>
          <p:cNvSpPr/>
          <p:nvPr/>
        </p:nvSpPr>
        <p:spPr>
          <a:xfrm>
            <a:off x="-4998"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D7F5CF3-F4E2-02E2-2228-FA5911008319}"/>
              </a:ext>
            </a:extLst>
          </p:cNvPr>
          <p:cNvSpPr txBox="1"/>
          <p:nvPr/>
        </p:nvSpPr>
        <p:spPr>
          <a:xfrm>
            <a:off x="0" y="89376"/>
            <a:ext cx="9144000" cy="2062063"/>
          </a:xfrm>
          <a:prstGeom prst="rect">
            <a:avLst/>
          </a:prstGeom>
          <a:noFill/>
          <a:ln>
            <a:noFill/>
          </a:ln>
        </p:spPr>
        <p:txBody>
          <a:bodyPr spcFirstLastPara="1" wrap="square" lIns="91425" tIns="45700" rIns="91425" bIns="45700" anchor="t" anchorCtr="0">
            <a:spAutoFit/>
          </a:bodyPr>
          <a:lstStyle/>
          <a:p>
            <a:pPr lvl="0" algn="ctr"/>
            <a:r>
              <a:rPr lang="en-US" sz="6400" b="1" dirty="0">
                <a:solidFill>
                  <a:schemeClr val="bg1"/>
                </a:solidFill>
                <a:latin typeface="Source Sans Pro" panose="020B0503030403020204" pitchFamily="34" charset="0"/>
                <a:ea typeface="Source Sans Pro" panose="020B0503030403020204" pitchFamily="34" charset="0"/>
              </a:rPr>
              <a:t>ACCOMMODATION-FRIENDLY MATERIALS</a:t>
            </a:r>
            <a:endParaRPr sz="64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E7FE3186-156E-4489-23D2-89ECD3EFD19B}"/>
              </a:ext>
            </a:extLst>
          </p:cNvPr>
          <p:cNvSpPr txBox="1"/>
          <p:nvPr/>
        </p:nvSpPr>
        <p:spPr>
          <a:xfrm>
            <a:off x="316901" y="2240814"/>
            <a:ext cx="8581669" cy="1169511"/>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Don’t just use the RIDE framework to create lesson plans, but also…</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ELL scaffolds</a:t>
            </a:r>
          </a:p>
          <a:p>
            <a:pPr marL="719138"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IST </a:t>
            </a:r>
            <a:r>
              <a:rPr lang="en-CA" dirty="0">
                <a:solidFill>
                  <a:schemeClr val="bg1"/>
                </a:solidFill>
                <a:latin typeface="Source Sans Pro" panose="020B0503030403020204" pitchFamily="34" charset="0"/>
                <a:ea typeface="Source Sans Pro" panose="020B0503030403020204" pitchFamily="34" charset="0"/>
              </a:rPr>
              <a:t>modifications</a:t>
            </a:r>
            <a:endParaRPr lang="en-US" dirty="0">
              <a:solidFill>
                <a:schemeClr val="bg1"/>
              </a:solidFill>
              <a:latin typeface="Source Sans Pro" panose="020B0503030403020204" pitchFamily="34" charset="0"/>
              <a:ea typeface="Source Sans Pro" panose="020B0503030403020204" pitchFamily="34" charset="0"/>
            </a:endParaRP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Visual supports</a:t>
            </a:r>
          </a:p>
          <a:p>
            <a:pPr marL="719138"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Sentence frames</a:t>
            </a:r>
          </a:p>
        </p:txBody>
      </p:sp>
      <p:cxnSp>
        <p:nvCxnSpPr>
          <p:cNvPr id="143" name="Google Shape;143;p5">
            <a:extLst>
              <a:ext uri="{FF2B5EF4-FFF2-40B4-BE49-F238E27FC236}">
                <a16:creationId xmlns:a16="http://schemas.microsoft.com/office/drawing/2014/main" id="{576E2563-658B-A7FB-3816-8E0489D3151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52AB73D-EF6B-BBF3-6D28-F88D5C9881D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01ECCF51-2620-B917-5AD6-751E1D884523}"/>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428739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2">
                                            <p:txEl>
                                              <p:pRg st="0" end="0"/>
                                            </p:txEl>
                                          </p:spTgt>
                                        </p:tgtEl>
                                        <p:attrNameLst>
                                          <p:attrName>style.visibility</p:attrName>
                                        </p:attrNameLst>
                                      </p:cBhvr>
                                      <p:to>
                                        <p:strVal val="visible"/>
                                      </p:to>
                                    </p:set>
                                    <p:animEffect transition="in" filter="wipe(left)">
                                      <p:cBhvr>
                                        <p:cTn id="13" dur="500"/>
                                        <p:tgtEl>
                                          <p:spTgt spid="1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2">
                                            <p:txEl>
                                              <p:pRg st="1" end="1"/>
                                            </p:txEl>
                                          </p:spTgt>
                                        </p:tgtEl>
                                        <p:attrNameLst>
                                          <p:attrName>style.visibility</p:attrName>
                                        </p:attrNameLst>
                                      </p:cBhvr>
                                      <p:to>
                                        <p:strVal val="visible"/>
                                      </p:to>
                                    </p:set>
                                    <p:animEffect transition="in" filter="wipe(left)">
                                      <p:cBhvr>
                                        <p:cTn id="18" dur="500"/>
                                        <p:tgtEl>
                                          <p:spTgt spid="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2">
                                            <p:txEl>
                                              <p:pRg st="2" end="2"/>
                                            </p:txEl>
                                          </p:spTgt>
                                        </p:tgtEl>
                                        <p:attrNameLst>
                                          <p:attrName>style.visibility</p:attrName>
                                        </p:attrNameLst>
                                      </p:cBhvr>
                                      <p:to>
                                        <p:strVal val="visible"/>
                                      </p:to>
                                    </p:set>
                                    <p:animEffect transition="in" filter="wipe(left)">
                                      <p:cBhvr>
                                        <p:cTn id="23" dur="500"/>
                                        <p:tgtEl>
                                          <p:spTgt spid="14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xEl>
                                              <p:pRg st="3" end="3"/>
                                            </p:txEl>
                                          </p:spTgt>
                                        </p:tgtEl>
                                        <p:attrNameLst>
                                          <p:attrName>style.visibility</p:attrName>
                                        </p:attrNameLst>
                                      </p:cBhvr>
                                      <p:to>
                                        <p:strVal val="visible"/>
                                      </p:to>
                                    </p:set>
                                    <p:animEffect transition="in" filter="wipe(left)">
                                      <p:cBhvr>
                                        <p:cTn id="28" dur="500"/>
                                        <p:tgtEl>
                                          <p:spTgt spid="14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2">
                                            <p:txEl>
                                              <p:pRg st="4" end="4"/>
                                            </p:txEl>
                                          </p:spTgt>
                                        </p:tgtEl>
                                        <p:attrNameLst>
                                          <p:attrName>style.visibility</p:attrName>
                                        </p:attrNameLst>
                                      </p:cBhvr>
                                      <p:to>
                                        <p:strVal val="visible"/>
                                      </p:to>
                                    </p:set>
                                    <p:animEffect transition="in" filter="wipe(left)">
                                      <p:cBhvr>
                                        <p:cTn id="33" dur="500"/>
                                        <p:tgtEl>
                                          <p:spTgt spid="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E9EF9EE2-ADAA-593D-0A22-559895A9B53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2AF7AFC-34B3-835F-6534-8EA9AD4C666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998" y="1"/>
            <a:ext cx="7719936" cy="5146624"/>
          </a:xfrm>
          <a:prstGeom prst="rect">
            <a:avLst/>
          </a:prstGeom>
        </p:spPr>
      </p:pic>
      <p:sp>
        <p:nvSpPr>
          <p:cNvPr id="139" name="Google Shape;139;p5">
            <a:extLst>
              <a:ext uri="{FF2B5EF4-FFF2-40B4-BE49-F238E27FC236}">
                <a16:creationId xmlns:a16="http://schemas.microsoft.com/office/drawing/2014/main" id="{9964D921-671A-8800-8810-B60447ECC46F}"/>
              </a:ext>
            </a:extLst>
          </p:cNvPr>
          <p:cNvSpPr/>
          <p:nvPr/>
        </p:nvSpPr>
        <p:spPr>
          <a:xfrm>
            <a:off x="-4998"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475932EC-05C2-642C-897C-04BBA2DA694A}"/>
              </a:ext>
            </a:extLst>
          </p:cNvPr>
          <p:cNvSpPr txBox="1"/>
          <p:nvPr/>
        </p:nvSpPr>
        <p:spPr>
          <a:xfrm>
            <a:off x="0" y="89376"/>
            <a:ext cx="9144000" cy="2062063"/>
          </a:xfrm>
          <a:prstGeom prst="rect">
            <a:avLst/>
          </a:prstGeom>
          <a:noFill/>
          <a:ln>
            <a:noFill/>
          </a:ln>
        </p:spPr>
        <p:txBody>
          <a:bodyPr spcFirstLastPara="1" wrap="square" lIns="91425" tIns="45700" rIns="91425" bIns="45700" anchor="t" anchorCtr="0">
            <a:spAutoFit/>
          </a:bodyPr>
          <a:lstStyle/>
          <a:p>
            <a:pPr lvl="0" algn="ctr"/>
            <a:r>
              <a:rPr lang="en-US" sz="6400" b="1" dirty="0">
                <a:solidFill>
                  <a:schemeClr val="bg1"/>
                </a:solidFill>
                <a:latin typeface="Source Sans Pro" panose="020B0503030403020204" pitchFamily="34" charset="0"/>
                <a:ea typeface="Source Sans Pro" panose="020B0503030403020204" pitchFamily="34" charset="0"/>
              </a:rPr>
              <a:t>COMMUNICATION &amp; DOCUMENTATION</a:t>
            </a:r>
            <a:endParaRPr sz="6400" b="1" baseline="30000" dirty="0">
              <a:solidFill>
                <a:schemeClr val="bg1"/>
              </a:solidFill>
              <a:latin typeface="Source Sans Pro" panose="020B0503030403020204" pitchFamily="34" charset="0"/>
              <a:ea typeface="Source Sans Pro" panose="020B0503030403020204" pitchFamily="34" charset="0"/>
              <a:cs typeface="Oswald"/>
              <a:sym typeface="Oswald"/>
            </a:endParaRPr>
          </a:p>
        </p:txBody>
      </p:sp>
      <p:sp>
        <p:nvSpPr>
          <p:cNvPr id="142" name="Google Shape;142;p5">
            <a:extLst>
              <a:ext uri="{FF2B5EF4-FFF2-40B4-BE49-F238E27FC236}">
                <a16:creationId xmlns:a16="http://schemas.microsoft.com/office/drawing/2014/main" id="{6033F3C1-7282-4952-94C2-80334DB3B47A}"/>
              </a:ext>
            </a:extLst>
          </p:cNvPr>
          <p:cNvSpPr txBox="1"/>
          <p:nvPr/>
        </p:nvSpPr>
        <p:spPr>
          <a:xfrm>
            <a:off x="316901" y="2240814"/>
            <a:ext cx="8581669" cy="954067"/>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dirty="0">
                <a:solidFill>
                  <a:schemeClr val="bg1"/>
                </a:solidFill>
                <a:latin typeface="Source Sans Pro" panose="020B0503030403020204" pitchFamily="34" charset="0"/>
                <a:ea typeface="Source Sans Pro" panose="020B0503030403020204" pitchFamily="34" charset="0"/>
              </a:rPr>
              <a:t>Don’t just use the RIDE framework to create lesson plans, but also…</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parent emails</a:t>
            </a: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progress notes</a:t>
            </a:r>
            <a:endParaRPr lang="en-US" dirty="0">
              <a:solidFill>
                <a:schemeClr val="bg1"/>
              </a:solidFill>
              <a:latin typeface="Source Sans Pro" panose="020B0503030403020204" pitchFamily="34" charset="0"/>
              <a:ea typeface="Source Sans Pro" panose="020B0503030403020204" pitchFamily="34" charset="0"/>
            </a:endParaRPr>
          </a:p>
          <a:p>
            <a:pPr marL="719138" lvl="0" indent="-342900">
              <a:buClr>
                <a:schemeClr val="bg1"/>
              </a:buClr>
              <a:buFont typeface="Arial" panose="020B0604020202020204" pitchFamily="34" charset="0"/>
              <a:buChar char="•"/>
            </a:pPr>
            <a:r>
              <a:rPr lang="en-CA" dirty="0">
                <a:solidFill>
                  <a:schemeClr val="bg1"/>
                </a:solidFill>
                <a:latin typeface="Source Sans Pro" panose="020B0503030403020204" pitchFamily="34" charset="0"/>
                <a:ea typeface="Source Sans Pro" panose="020B0503030403020204" pitchFamily="34" charset="0"/>
              </a:rPr>
              <a:t>meeting summaries</a:t>
            </a:r>
          </a:p>
        </p:txBody>
      </p:sp>
      <p:cxnSp>
        <p:nvCxnSpPr>
          <p:cNvPr id="143" name="Google Shape;143;p5">
            <a:extLst>
              <a:ext uri="{FF2B5EF4-FFF2-40B4-BE49-F238E27FC236}">
                <a16:creationId xmlns:a16="http://schemas.microsoft.com/office/drawing/2014/main" id="{D09AC580-424C-00B1-3451-1FC2481874FE}"/>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A09F0361-AFE1-6FBC-0186-54655882ED41}"/>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13;p2">
            <a:extLst>
              <a:ext uri="{FF2B5EF4-FFF2-40B4-BE49-F238E27FC236}">
                <a16:creationId xmlns:a16="http://schemas.microsoft.com/office/drawing/2014/main" id="{D9F0573B-DE1A-01BF-0E8B-61EFF6A4EB7B}"/>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198642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 calcmode="lin" valueType="num">
                                      <p:cBhvr additive="base">
                                        <p:cTn id="7" dur="500" fill="hold"/>
                                        <p:tgtEl>
                                          <p:spTgt spid="14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2">
                                            <p:txEl>
                                              <p:pRg st="0" end="0"/>
                                            </p:txEl>
                                          </p:spTgt>
                                        </p:tgtEl>
                                        <p:attrNameLst>
                                          <p:attrName>style.visibility</p:attrName>
                                        </p:attrNameLst>
                                      </p:cBhvr>
                                      <p:to>
                                        <p:strVal val="visible"/>
                                      </p:to>
                                    </p:set>
                                    <p:animEffect transition="in" filter="wipe(left)">
                                      <p:cBhvr>
                                        <p:cTn id="13" dur="500"/>
                                        <p:tgtEl>
                                          <p:spTgt spid="1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2">
                                            <p:txEl>
                                              <p:pRg st="1" end="1"/>
                                            </p:txEl>
                                          </p:spTgt>
                                        </p:tgtEl>
                                        <p:attrNameLst>
                                          <p:attrName>style.visibility</p:attrName>
                                        </p:attrNameLst>
                                      </p:cBhvr>
                                      <p:to>
                                        <p:strVal val="visible"/>
                                      </p:to>
                                    </p:set>
                                    <p:animEffect transition="in" filter="wipe(left)">
                                      <p:cBhvr>
                                        <p:cTn id="18" dur="500"/>
                                        <p:tgtEl>
                                          <p:spTgt spid="14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2">
                                            <p:txEl>
                                              <p:pRg st="2" end="2"/>
                                            </p:txEl>
                                          </p:spTgt>
                                        </p:tgtEl>
                                        <p:attrNameLst>
                                          <p:attrName>style.visibility</p:attrName>
                                        </p:attrNameLst>
                                      </p:cBhvr>
                                      <p:to>
                                        <p:strVal val="visible"/>
                                      </p:to>
                                    </p:set>
                                    <p:animEffect transition="in" filter="wipe(left)">
                                      <p:cBhvr>
                                        <p:cTn id="23" dur="500"/>
                                        <p:tgtEl>
                                          <p:spTgt spid="14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
                                            <p:txEl>
                                              <p:pRg st="3" end="3"/>
                                            </p:txEl>
                                          </p:spTgt>
                                        </p:tgtEl>
                                        <p:attrNameLst>
                                          <p:attrName>style.visibility</p:attrName>
                                        </p:attrNameLst>
                                      </p:cBhvr>
                                      <p:to>
                                        <p:strVal val="visible"/>
                                      </p:to>
                                    </p:set>
                                    <p:animEffect transition="in" filter="wipe(left)">
                                      <p:cBhvr>
                                        <p:cTn id="28" dur="500"/>
                                        <p:tgtEl>
                                          <p:spTgt spid="1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071F5C46-0233-8E19-9A41-9D7013C8948F}"/>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77989EF4-C831-2535-50BB-ECEE52496F75}"/>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2"/>
            <a:ext cx="9144000" cy="5143498"/>
          </a:xfrm>
          <a:prstGeom prst="rect">
            <a:avLst/>
          </a:prstGeom>
          <a:noFill/>
          <a:ln>
            <a:noFill/>
          </a:ln>
        </p:spPr>
      </p:pic>
      <p:sp>
        <p:nvSpPr>
          <p:cNvPr id="128" name="Google Shape;128;p4">
            <a:extLst>
              <a:ext uri="{FF2B5EF4-FFF2-40B4-BE49-F238E27FC236}">
                <a16:creationId xmlns:a16="http://schemas.microsoft.com/office/drawing/2014/main" id="{D425F026-16EF-EB91-47A1-35C92DBFD43C}"/>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E669A0F5-D685-A7FF-A775-4196D50969C7}"/>
              </a:ext>
            </a:extLst>
          </p:cNvPr>
          <p:cNvSpPr txBox="1"/>
          <p:nvPr/>
        </p:nvSpPr>
        <p:spPr>
          <a:xfrm>
            <a:off x="1217570" y="2884033"/>
            <a:ext cx="7730594" cy="193895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CA" sz="6000" b="1" dirty="0">
                <a:solidFill>
                  <a:schemeClr val="lt1"/>
                </a:solidFill>
                <a:latin typeface="Oswald"/>
                <a:ea typeface="Oswald"/>
                <a:cs typeface="Oswald"/>
                <a:sym typeface="Oswald"/>
              </a:rPr>
              <a:t>Demonstration Time (2.0)</a:t>
            </a:r>
            <a:endParaRPr sz="6000" b="1" baseline="30000" dirty="0">
              <a:solidFill>
                <a:schemeClr val="lt1"/>
              </a:solidFill>
              <a:latin typeface="Oswald"/>
              <a:ea typeface="Oswald"/>
              <a:cs typeface="Oswald"/>
              <a:sym typeface="Oswald"/>
            </a:endParaRPr>
          </a:p>
        </p:txBody>
      </p:sp>
      <p:cxnSp>
        <p:nvCxnSpPr>
          <p:cNvPr id="131" name="Google Shape;131;p4">
            <a:extLst>
              <a:ext uri="{FF2B5EF4-FFF2-40B4-BE49-F238E27FC236}">
                <a16:creationId xmlns:a16="http://schemas.microsoft.com/office/drawing/2014/main" id="{76AFDB78-D2A6-093E-9F7D-37CEF53D1401}"/>
              </a:ext>
            </a:extLst>
          </p:cNvPr>
          <p:cNvCxnSpPr/>
          <p:nvPr/>
        </p:nvCxnSpPr>
        <p:spPr>
          <a:xfrm rot="10800000">
            <a:off x="6057881" y="2722007"/>
            <a:ext cx="2763300"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F966C67-C2B2-B0BC-6A6F-4AF6EA06CE34}"/>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4AF1B4BB-282F-E6D5-E4CA-BB168A29BF02}"/>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907127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53E67D6C-DC64-CEF5-4C32-BAD8E929B5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F911AC5-6507-0FEA-F7AE-09809D0E87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1B3408AC-B27F-0982-96A3-EFA7216DDACF}"/>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ABB757A7-102E-1F58-EB20-845F9E93B74C}"/>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Elementary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79BA1EFE-BE21-0298-D754-DBCF7AF4755B}"/>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F4C9648-984E-F0CE-4BD2-4BF84CC4A838}"/>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32FD3106-E624-D548-CB42-7A80A7408716}"/>
              </a:ext>
            </a:extLst>
          </p:cNvPr>
          <p:cNvPicPr>
            <a:picLocks noChangeAspect="1"/>
          </p:cNvPicPr>
          <p:nvPr/>
        </p:nvPicPr>
        <p:blipFill>
          <a:blip r:embed="rId5"/>
          <a:srcRect/>
          <a:stretch/>
        </p:blipFill>
        <p:spPr>
          <a:xfrm>
            <a:off x="335430" y="1416989"/>
            <a:ext cx="8393192" cy="2473583"/>
          </a:xfrm>
          <a:prstGeom prst="rect">
            <a:avLst/>
          </a:prstGeom>
        </p:spPr>
      </p:pic>
      <p:sp>
        <p:nvSpPr>
          <p:cNvPr id="3" name="Google Shape;113;p2">
            <a:extLst>
              <a:ext uri="{FF2B5EF4-FFF2-40B4-BE49-F238E27FC236}">
                <a16:creationId xmlns:a16="http://schemas.microsoft.com/office/drawing/2014/main" id="{0797B17D-002E-798C-737F-F07D306B1B86}"/>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4216151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88379541-0A1E-0DFE-B1B9-1911E3DBD86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D83D71-F102-7B14-15FC-74263B8154E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B405683A-C935-72EF-AF20-C322C294683F}"/>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FCC05109-9608-0589-1194-3256372D4ACD}"/>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Elementary</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7CCD3978-29AF-AAA1-C996-B5F2F814F323}"/>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0D7FDA77-7120-C83E-A763-1B914D819E7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5BBF73E8-E2E1-183B-58C3-8C57FF5F5047}"/>
              </a:ext>
            </a:extLst>
          </p:cNvPr>
          <p:cNvPicPr>
            <a:picLocks noChangeAspect="1"/>
          </p:cNvPicPr>
          <p:nvPr/>
        </p:nvPicPr>
        <p:blipFill>
          <a:blip r:embed="rId5"/>
          <a:srcRect/>
          <a:stretch/>
        </p:blipFill>
        <p:spPr>
          <a:xfrm>
            <a:off x="2221042" y="1572900"/>
            <a:ext cx="4701916" cy="3175057"/>
          </a:xfrm>
          <a:prstGeom prst="rect">
            <a:avLst/>
          </a:prstGeom>
        </p:spPr>
      </p:pic>
      <p:sp>
        <p:nvSpPr>
          <p:cNvPr id="3" name="TextBox 2">
            <a:extLst>
              <a:ext uri="{FF2B5EF4-FFF2-40B4-BE49-F238E27FC236}">
                <a16:creationId xmlns:a16="http://schemas.microsoft.com/office/drawing/2014/main" id="{4B8402B7-173F-2514-9EF4-88433119E9D3}"/>
              </a:ext>
            </a:extLst>
          </p:cNvPr>
          <p:cNvSpPr txBox="1"/>
          <p:nvPr/>
        </p:nvSpPr>
        <p:spPr>
          <a:xfrm>
            <a:off x="7100131" y="3160428"/>
            <a:ext cx="792205"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Co-Pilot</a:t>
            </a:r>
          </a:p>
        </p:txBody>
      </p:sp>
      <p:sp>
        <p:nvSpPr>
          <p:cNvPr id="5" name="Google Shape;113;p2">
            <a:extLst>
              <a:ext uri="{FF2B5EF4-FFF2-40B4-BE49-F238E27FC236}">
                <a16:creationId xmlns:a16="http://schemas.microsoft.com/office/drawing/2014/main" id="{8557A5E1-51F5-DE22-9E18-6AB2CCAA8F63}"/>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33796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2623889A-9038-92E3-C2CA-31AC5645C2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3DC7EC7-ED77-6661-50DF-5CD34B506B1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CC868B62-9BA3-12AA-4453-BF2AE1F737DF}"/>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lvl="0" algn="ct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7F40A61A-A048-3F80-F12A-156EAAFC716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Specialist</a:t>
            </a:r>
            <a:endParaRPr sz="6500" b="1" baseline="30000" dirty="0">
              <a:solidFill>
                <a:schemeClr val="lt1"/>
              </a:solidFill>
              <a:latin typeface="Oswald"/>
              <a:ea typeface="Oswald"/>
              <a:cs typeface="Oswald"/>
              <a:sym typeface="Oswald"/>
            </a:endParaRPr>
          </a:p>
        </p:txBody>
      </p:sp>
      <p:cxnSp>
        <p:nvCxnSpPr>
          <p:cNvPr id="143" name="Google Shape;143;p5">
            <a:extLst>
              <a:ext uri="{FF2B5EF4-FFF2-40B4-BE49-F238E27FC236}">
                <a16:creationId xmlns:a16="http://schemas.microsoft.com/office/drawing/2014/main" id="{E1462AB1-2C6A-D41D-8340-00794B4CE2DE}"/>
              </a:ext>
            </a:extLst>
          </p:cNvPr>
          <p:cNvCxnSpPr>
            <a:cxnSpLocks/>
          </p:cNvCxnSpPr>
          <p:nvPr/>
        </p:nvCxnSpPr>
        <p:spPr>
          <a:xfrm>
            <a:off x="3569289" y="1182266"/>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BA0D50A7-27E2-912B-8977-CF18579C77E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5B4E4A84-194F-17CC-622E-EECB152C9BDD}"/>
              </a:ext>
            </a:extLst>
          </p:cNvPr>
          <p:cNvPicPr>
            <a:picLocks noChangeAspect="1"/>
          </p:cNvPicPr>
          <p:nvPr/>
        </p:nvPicPr>
        <p:blipFill>
          <a:blip r:embed="rId5"/>
          <a:srcRect/>
          <a:stretch/>
        </p:blipFill>
        <p:spPr>
          <a:xfrm>
            <a:off x="921811" y="1416989"/>
            <a:ext cx="7293833" cy="3082708"/>
          </a:xfrm>
          <a:prstGeom prst="rect">
            <a:avLst/>
          </a:prstGeom>
        </p:spPr>
      </p:pic>
      <p:sp>
        <p:nvSpPr>
          <p:cNvPr id="3" name="Google Shape;113;p2">
            <a:extLst>
              <a:ext uri="{FF2B5EF4-FFF2-40B4-BE49-F238E27FC236}">
                <a16:creationId xmlns:a16="http://schemas.microsoft.com/office/drawing/2014/main" id="{749C6022-62DE-07CC-CF7A-248EE1F3E581}"/>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86634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A166F04B-5C66-657B-149E-6DA80D75F2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6E4278-1445-7DFE-9BEE-24FF2F92234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20674" y="-1008495"/>
            <a:ext cx="4101330" cy="6151995"/>
          </a:xfrm>
          <a:prstGeom prst="rect">
            <a:avLst/>
          </a:prstGeom>
        </p:spPr>
      </p:pic>
      <p:sp>
        <p:nvSpPr>
          <p:cNvPr id="139" name="Google Shape;139;p5">
            <a:extLst>
              <a:ext uri="{FF2B5EF4-FFF2-40B4-BE49-F238E27FC236}">
                <a16:creationId xmlns:a16="http://schemas.microsoft.com/office/drawing/2014/main" id="{832BE42E-98F0-6145-EFBC-2F40C77B2F1A}"/>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BCC64D0A-AA87-D428-F5D1-8466DAEC37DF}"/>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DEMO: Specialist</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4A09FEBB-A23B-F07C-EEA7-2AFAB46FA5FA}"/>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pic>
        <p:nvPicPr>
          <p:cNvPr id="4" name="Picture 3">
            <a:extLst>
              <a:ext uri="{FF2B5EF4-FFF2-40B4-BE49-F238E27FC236}">
                <a16:creationId xmlns:a16="http://schemas.microsoft.com/office/drawing/2014/main" id="{E1EF2258-FF7E-0BE9-E43D-5209C0F23D55}"/>
              </a:ext>
            </a:extLst>
          </p:cNvPr>
          <p:cNvPicPr>
            <a:picLocks noChangeAspect="1"/>
          </p:cNvPicPr>
          <p:nvPr/>
        </p:nvPicPr>
        <p:blipFill>
          <a:blip r:embed="rId5"/>
          <a:srcRect/>
          <a:stretch/>
        </p:blipFill>
        <p:spPr>
          <a:xfrm>
            <a:off x="87442" y="1404209"/>
            <a:ext cx="3635115" cy="2143786"/>
          </a:xfrm>
          <a:prstGeom prst="rect">
            <a:avLst/>
          </a:prstGeom>
        </p:spPr>
      </p:pic>
      <p:sp>
        <p:nvSpPr>
          <p:cNvPr id="3" name="TextBox 2">
            <a:extLst>
              <a:ext uri="{FF2B5EF4-FFF2-40B4-BE49-F238E27FC236}">
                <a16:creationId xmlns:a16="http://schemas.microsoft.com/office/drawing/2014/main" id="{D51CAAA6-50EF-FC79-52F8-C59C04665EE8}"/>
              </a:ext>
            </a:extLst>
          </p:cNvPr>
          <p:cNvSpPr txBox="1"/>
          <p:nvPr/>
        </p:nvSpPr>
        <p:spPr>
          <a:xfrm>
            <a:off x="1194548" y="3710067"/>
            <a:ext cx="710451" cy="307777"/>
          </a:xfrm>
          <a:prstGeom prst="rect">
            <a:avLst/>
          </a:prstGeom>
          <a:noFill/>
        </p:spPr>
        <p:txBody>
          <a:bodyPr wrap="none" rtlCol="0">
            <a:spAutoFit/>
          </a:bodyPr>
          <a:lstStyle/>
          <a:p>
            <a:r>
              <a:rPr lang="en-CA" dirty="0">
                <a:solidFill>
                  <a:schemeClr val="bg1"/>
                </a:solidFill>
                <a:latin typeface="Source Sans Pro" panose="020B0503030403020204" pitchFamily="34" charset="0"/>
                <a:ea typeface="Source Sans Pro" panose="020B0503030403020204" pitchFamily="34" charset="0"/>
              </a:rPr>
              <a:t>Claude</a:t>
            </a:r>
          </a:p>
        </p:txBody>
      </p:sp>
      <p:pic>
        <p:nvPicPr>
          <p:cNvPr id="7" name="Picture 6">
            <a:extLst>
              <a:ext uri="{FF2B5EF4-FFF2-40B4-BE49-F238E27FC236}">
                <a16:creationId xmlns:a16="http://schemas.microsoft.com/office/drawing/2014/main" id="{898AC315-F4E4-3286-34A2-C35DA060E8DC}"/>
              </a:ext>
            </a:extLst>
          </p:cNvPr>
          <p:cNvPicPr>
            <a:picLocks noChangeAspect="1"/>
          </p:cNvPicPr>
          <p:nvPr/>
        </p:nvPicPr>
        <p:blipFill>
          <a:blip r:embed="rId6"/>
          <a:stretch>
            <a:fillRect/>
          </a:stretch>
        </p:blipFill>
        <p:spPr>
          <a:xfrm>
            <a:off x="2635148" y="2008612"/>
            <a:ext cx="3550788" cy="2770590"/>
          </a:xfrm>
          <a:prstGeom prst="rect">
            <a:avLst/>
          </a:prstGeom>
        </p:spPr>
      </p:pic>
      <p:pic>
        <p:nvPicPr>
          <p:cNvPr id="9" name="Picture 8">
            <a:extLst>
              <a:ext uri="{FF2B5EF4-FFF2-40B4-BE49-F238E27FC236}">
                <a16:creationId xmlns:a16="http://schemas.microsoft.com/office/drawing/2014/main" id="{C59EA4BA-79FD-87E8-2701-45B4E3C145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5804" y="1404209"/>
            <a:ext cx="3316778" cy="3090465"/>
          </a:xfrm>
          <a:prstGeom prst="rect">
            <a:avLst/>
          </a:prstGeom>
        </p:spPr>
      </p:pic>
      <p:cxnSp>
        <p:nvCxnSpPr>
          <p:cNvPr id="10" name="Google Shape;143;p5">
            <a:extLst>
              <a:ext uri="{FF2B5EF4-FFF2-40B4-BE49-F238E27FC236}">
                <a16:creationId xmlns:a16="http://schemas.microsoft.com/office/drawing/2014/main" id="{1D2C5C51-56E9-187D-987A-6AC178509961}"/>
              </a:ext>
            </a:extLst>
          </p:cNvPr>
          <p:cNvCxnSpPr>
            <a:cxnSpLocks/>
          </p:cNvCxnSpPr>
          <p:nvPr/>
        </p:nvCxnSpPr>
        <p:spPr>
          <a:xfrm>
            <a:off x="3569289" y="1182266"/>
            <a:ext cx="2005422" cy="0"/>
          </a:xfrm>
          <a:prstGeom prst="straightConnector1">
            <a:avLst/>
          </a:prstGeom>
          <a:noFill/>
          <a:ln w="19050" cap="flat" cmpd="sng">
            <a:solidFill>
              <a:schemeClr val="lt1"/>
            </a:solidFill>
            <a:prstDash val="solid"/>
            <a:miter lim="800000"/>
            <a:headEnd type="none" w="sm" len="sm"/>
            <a:tailEnd type="none" w="sm" len="sm"/>
          </a:ln>
        </p:spPr>
      </p:cxnSp>
      <p:sp>
        <p:nvSpPr>
          <p:cNvPr id="11" name="Google Shape;113;p2">
            <a:extLst>
              <a:ext uri="{FF2B5EF4-FFF2-40B4-BE49-F238E27FC236}">
                <a16:creationId xmlns:a16="http://schemas.microsoft.com/office/drawing/2014/main" id="{B8FBD36B-B442-5C29-F021-A2197E3D9985}"/>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183386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43A4A23A-E7CB-463E-8156-42ABF3A502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853952E-FE1E-ED98-57CA-AAB4B10DC4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427" y="-1006812"/>
            <a:ext cx="9224613" cy="6150312"/>
          </a:xfrm>
          <a:prstGeom prst="rect">
            <a:avLst/>
          </a:prstGeom>
        </p:spPr>
      </p:pic>
      <p:sp>
        <p:nvSpPr>
          <p:cNvPr id="139" name="Google Shape;139;p5">
            <a:extLst>
              <a:ext uri="{FF2B5EF4-FFF2-40B4-BE49-F238E27FC236}">
                <a16:creationId xmlns:a16="http://schemas.microsoft.com/office/drawing/2014/main" id="{5E4CD427-137A-3E36-71E6-A4D75C6050A3}"/>
              </a:ext>
            </a:extLst>
          </p:cNvPr>
          <p:cNvSpPr/>
          <p:nvPr/>
        </p:nvSpPr>
        <p:spPr>
          <a:xfrm>
            <a:off x="0"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67C888A7-6925-C1DD-1897-44716C653D8E}"/>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DISCUSSION</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9556E4BA-23E0-70DA-FB79-D89729776D05}"/>
              </a:ext>
            </a:extLst>
          </p:cNvPr>
          <p:cNvSpPr txBox="1"/>
          <p:nvPr/>
        </p:nvSpPr>
        <p:spPr>
          <a:xfrm>
            <a:off x="234711" y="1181983"/>
            <a:ext cx="8581669" cy="255450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Discuss: where does AI fit into your workflow?</a:t>
            </a:r>
          </a:p>
          <a:p>
            <a:pPr marL="715963"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Turn to someone near you and share one workflow where AI could save you time this week.</a:t>
            </a:r>
          </a:p>
          <a:p>
            <a:pPr marL="715963" lvl="0" indent="-342900">
              <a:buClr>
                <a:schemeClr val="bg1"/>
              </a:buClr>
              <a:buFont typeface="Arial" panose="020B0604020202020204" pitchFamily="34" charset="0"/>
              <a:buChar char="•"/>
            </a:pPr>
            <a:endParaRPr lang="en-US" sz="2000" dirty="0">
              <a:solidFill>
                <a:schemeClr val="bg1"/>
              </a:solidFill>
              <a:latin typeface="Source Sans Pro" panose="020B0503030403020204" pitchFamily="34" charset="0"/>
              <a:ea typeface="Source Sans Pro" panose="020B0503030403020204" pitchFamily="34" charset="0"/>
            </a:endParaRPr>
          </a:p>
          <a:p>
            <a:pPr marL="715963" lvl="0" indent="-342900">
              <a:buClr>
                <a:schemeClr val="bg1"/>
              </a:buClr>
              <a:buFont typeface="Arial" panose="020B0604020202020204" pitchFamily="34" charset="0"/>
              <a:buChar char="•"/>
            </a:pPr>
            <a:endParaRPr lang="en-US" sz="2000" dirty="0">
              <a:solidFill>
                <a:schemeClr val="bg1"/>
              </a:solidFill>
              <a:latin typeface="Source Sans Pro" panose="020B0503030403020204" pitchFamily="34" charset="0"/>
              <a:ea typeface="Source Sans Pro" panose="020B0503030403020204" pitchFamily="34" charset="0"/>
            </a:endParaRPr>
          </a:p>
          <a:p>
            <a:pPr marL="715963" lvl="0" indent="-342900">
              <a:buClr>
                <a:schemeClr val="bg1"/>
              </a:buClr>
              <a:buFont typeface="Arial" panose="020B0604020202020204" pitchFamily="34" charset="0"/>
              <a:buChar char="•"/>
            </a:pPr>
            <a:endParaRPr lang="en-US" sz="2000" dirty="0">
              <a:solidFill>
                <a:schemeClr val="bg1"/>
              </a:solidFill>
              <a:latin typeface="Source Sans Pro" panose="020B0503030403020204" pitchFamily="34" charset="0"/>
              <a:ea typeface="Source Sans Pro" panose="020B0503030403020204" pitchFamily="34" charset="0"/>
            </a:endParaRPr>
          </a:p>
          <a:p>
            <a:pPr marL="715963" lvl="0" indent="-342900">
              <a:buClr>
                <a:schemeClr val="bg1"/>
              </a:buClr>
              <a:buFont typeface="Arial" panose="020B0604020202020204" pitchFamily="34" charset="0"/>
              <a:buChar char="•"/>
            </a:pPr>
            <a:endParaRPr lang="en-US" sz="2000" dirty="0">
              <a:solidFill>
                <a:schemeClr val="bg1"/>
              </a:solidFill>
              <a:latin typeface="Source Sans Pro" panose="020B0503030403020204" pitchFamily="34" charset="0"/>
              <a:ea typeface="Source Sans Pro" panose="020B0503030403020204" pitchFamily="34" charset="0"/>
            </a:endParaRPr>
          </a:p>
          <a:p>
            <a:pPr marL="14288" algn="ctr">
              <a:buClr>
                <a:schemeClr val="bg1"/>
              </a:buClr>
            </a:pPr>
            <a:r>
              <a:rPr lang="en-CA" sz="2000" i="1" dirty="0">
                <a:solidFill>
                  <a:schemeClr val="bg1"/>
                </a:solidFill>
                <a:latin typeface="Source Sans Pro" panose="020B0503030403020204" pitchFamily="34" charset="0"/>
                <a:ea typeface="Source Sans Pro" panose="020B0503030403020204" pitchFamily="34" charset="0"/>
              </a:rPr>
              <a:t>2–3 minutes, quick share.</a:t>
            </a:r>
            <a:endParaRPr lang="en-CA" sz="2000"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4DCCFEE6-7EA6-3EB7-480E-157EAF5FCFA0}"/>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4B85A1CF-C91E-D0C8-930F-453097D1018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13;p2">
            <a:extLst>
              <a:ext uri="{FF2B5EF4-FFF2-40B4-BE49-F238E27FC236}">
                <a16:creationId xmlns:a16="http://schemas.microsoft.com/office/drawing/2014/main" id="{1613DAF4-09BE-8908-2496-1756C7C32FB3}"/>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5" name="Group 4">
            <a:extLst>
              <a:ext uri="{FF2B5EF4-FFF2-40B4-BE49-F238E27FC236}">
                <a16:creationId xmlns:a16="http://schemas.microsoft.com/office/drawing/2014/main" id="{4C92AD1F-C511-FD4C-4068-88F8CFACC683}"/>
              </a:ext>
            </a:extLst>
          </p:cNvPr>
          <p:cNvGrpSpPr/>
          <p:nvPr/>
        </p:nvGrpSpPr>
        <p:grpSpPr>
          <a:xfrm>
            <a:off x="6376768" y="2363966"/>
            <a:ext cx="1626551" cy="1914819"/>
            <a:chOff x="4510862" y="2997824"/>
            <a:chExt cx="1626551" cy="1914819"/>
          </a:xfrm>
        </p:grpSpPr>
        <p:sp>
          <p:nvSpPr>
            <p:cNvPr id="7" name="TextBox 6">
              <a:extLst>
                <a:ext uri="{FF2B5EF4-FFF2-40B4-BE49-F238E27FC236}">
                  <a16:creationId xmlns:a16="http://schemas.microsoft.com/office/drawing/2014/main" id="{05D4D1B3-08BC-C546-1FA6-EA7513F4A46B}"/>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8" name="Picture 7">
              <a:extLst>
                <a:ext uri="{FF2B5EF4-FFF2-40B4-BE49-F238E27FC236}">
                  <a16:creationId xmlns:a16="http://schemas.microsoft.com/office/drawing/2014/main" id="{92CEDE76-2B52-57F2-4AB3-69B786E515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1391584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6" end="6"/>
                                            </p:txEl>
                                          </p:spTgt>
                                        </p:tgtEl>
                                        <p:attrNameLst>
                                          <p:attrName>style.visibility</p:attrName>
                                        </p:attrNameLst>
                                      </p:cBhvr>
                                      <p:to>
                                        <p:strVal val="visible"/>
                                      </p:to>
                                    </p:set>
                                    <p:animEffect transition="in" filter="wipe(left)">
                                      <p:cBhvr>
                                        <p:cTn id="25" dur="500"/>
                                        <p:tgtEl>
                                          <p:spTgt spid="1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81E7940D-614A-116B-E98D-C2413958DC44}"/>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1C54B941-2917-41ED-711A-95A5F678C806}"/>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1383" y="-459836"/>
            <a:ext cx="9128993" cy="6063172"/>
          </a:xfrm>
          <a:prstGeom prst="rect">
            <a:avLst/>
          </a:prstGeom>
          <a:noFill/>
          <a:ln>
            <a:noFill/>
          </a:ln>
        </p:spPr>
      </p:pic>
      <p:sp>
        <p:nvSpPr>
          <p:cNvPr id="106" name="Google Shape;106;p2">
            <a:extLst>
              <a:ext uri="{FF2B5EF4-FFF2-40B4-BE49-F238E27FC236}">
                <a16:creationId xmlns:a16="http://schemas.microsoft.com/office/drawing/2014/main" id="{A537D925-C5CF-B4DE-1E27-1C611108D387}"/>
              </a:ext>
            </a:extLst>
          </p:cNvPr>
          <p:cNvSpPr/>
          <p:nvPr/>
        </p:nvSpPr>
        <p:spPr>
          <a:xfrm>
            <a:off x="-7504" y="-259161"/>
            <a:ext cx="9206769" cy="5560761"/>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nvGrpSpPr>
          <p:cNvPr id="108" name="Google Shape;108;p2">
            <a:extLst>
              <a:ext uri="{FF2B5EF4-FFF2-40B4-BE49-F238E27FC236}">
                <a16:creationId xmlns:a16="http://schemas.microsoft.com/office/drawing/2014/main" id="{272CFD05-F247-727E-EF6E-B2744E6F7416}"/>
              </a:ext>
            </a:extLst>
          </p:cNvPr>
          <p:cNvGrpSpPr/>
          <p:nvPr/>
        </p:nvGrpSpPr>
        <p:grpSpPr>
          <a:xfrm>
            <a:off x="-940983" y="662513"/>
            <a:ext cx="7330800" cy="1744636"/>
            <a:chOff x="1059881" y="1798139"/>
            <a:chExt cx="7330800" cy="1744636"/>
          </a:xfrm>
        </p:grpSpPr>
        <p:sp>
          <p:nvSpPr>
            <p:cNvPr id="111" name="Google Shape;111;p2">
              <a:extLst>
                <a:ext uri="{FF2B5EF4-FFF2-40B4-BE49-F238E27FC236}">
                  <a16:creationId xmlns:a16="http://schemas.microsoft.com/office/drawing/2014/main" id="{FC3ADE95-CD4A-D549-CD62-E887B6724873}"/>
                </a:ext>
              </a:extLst>
            </p:cNvPr>
            <p:cNvSpPr txBox="1"/>
            <p:nvPr/>
          </p:nvSpPr>
          <p:spPr>
            <a:xfrm>
              <a:off x="1059881" y="3111928"/>
              <a:ext cx="73308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dirty="0">
                  <a:solidFill>
                    <a:schemeClr val="lt1"/>
                  </a:solidFill>
                  <a:latin typeface="Source Sans Pro" panose="020B0503030403020204" pitchFamily="34" charset="0"/>
                  <a:ea typeface="Source Sans Pro" panose="020B0503030403020204" pitchFamily="34" charset="0"/>
                  <a:sym typeface="Arial"/>
                </a:rPr>
                <a:t>(…and Why This Conversation Matters!)</a:t>
              </a:r>
              <a:endParaRPr dirty="0">
                <a:latin typeface="Source Sans Pro" panose="020B0503030403020204" pitchFamily="34" charset="0"/>
                <a:ea typeface="Source Sans Pro" panose="020B0503030403020204" pitchFamily="34" charset="0"/>
              </a:endParaRPr>
            </a:p>
          </p:txBody>
        </p:sp>
        <p:sp>
          <p:nvSpPr>
            <p:cNvPr id="113" name="Google Shape;113;p2">
              <a:extLst>
                <a:ext uri="{FF2B5EF4-FFF2-40B4-BE49-F238E27FC236}">
                  <a16:creationId xmlns:a16="http://schemas.microsoft.com/office/drawing/2014/main" id="{FAB7B60F-1D4A-E445-E1C2-6CE5AF54C893}"/>
                </a:ext>
              </a:extLst>
            </p:cNvPr>
            <p:cNvSpPr txBox="1"/>
            <p:nvPr/>
          </p:nvSpPr>
          <p:spPr>
            <a:xfrm>
              <a:off x="2092506" y="1798139"/>
              <a:ext cx="4944000" cy="109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Who Am I?</a:t>
              </a:r>
              <a:endParaRPr sz="6500" b="1"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88B9ABBD-7413-D9C2-C100-2A7D2835C547}"/>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4F4C1E07-173D-92ED-BFF3-B720C01D2271}"/>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cxnSp>
        <p:nvCxnSpPr>
          <p:cNvPr id="4" name="Google Shape;112;p2">
            <a:extLst>
              <a:ext uri="{FF2B5EF4-FFF2-40B4-BE49-F238E27FC236}">
                <a16:creationId xmlns:a16="http://schemas.microsoft.com/office/drawing/2014/main" id="{ACED4230-6923-44FF-768D-6E01250B8C10}"/>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692489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7">
          <a:extLst>
            <a:ext uri="{FF2B5EF4-FFF2-40B4-BE49-F238E27FC236}">
              <a16:creationId xmlns:a16="http://schemas.microsoft.com/office/drawing/2014/main" id="{BAA0B4D0-6F38-2655-C71F-6ED84868EA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36FD894-F79D-BC28-DEB7-63724E4A7F4A}"/>
              </a:ext>
            </a:extLst>
          </p:cNvPr>
          <p:cNvPicPr>
            <a:picLocks noChangeAspect="1"/>
          </p:cNvPicPr>
          <p:nvPr/>
        </p:nvPicPr>
        <p:blipFill>
          <a:blip r:embed="rId3"/>
          <a:srcRect/>
          <a:stretch/>
        </p:blipFill>
        <p:spPr>
          <a:xfrm flipH="1">
            <a:off x="0" y="-1006061"/>
            <a:ext cx="9225468" cy="6148810"/>
          </a:xfrm>
          <a:prstGeom prst="rect">
            <a:avLst/>
          </a:prstGeom>
        </p:spPr>
      </p:pic>
      <p:sp>
        <p:nvSpPr>
          <p:cNvPr id="139" name="Google Shape;139;p5">
            <a:extLst>
              <a:ext uri="{FF2B5EF4-FFF2-40B4-BE49-F238E27FC236}">
                <a16:creationId xmlns:a16="http://schemas.microsoft.com/office/drawing/2014/main" id="{E519520F-8796-A25B-FF9A-E63B2778E9F6}"/>
              </a:ext>
            </a:extLst>
          </p:cNvPr>
          <p:cNvSpPr/>
          <p:nvPr/>
        </p:nvSpPr>
        <p:spPr>
          <a:xfrm>
            <a:off x="-1" y="0"/>
            <a:ext cx="9225469" cy="5153175"/>
          </a:xfrm>
          <a:prstGeom prst="rect">
            <a:avLst/>
          </a:prstGeom>
          <a:solidFill>
            <a:srgbClr val="DAAF28">
              <a:alpha val="5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41" name="Google Shape;141;p5">
            <a:extLst>
              <a:ext uri="{FF2B5EF4-FFF2-40B4-BE49-F238E27FC236}">
                <a16:creationId xmlns:a16="http://schemas.microsoft.com/office/drawing/2014/main" id="{9A285C55-3233-002E-C974-9A480156D73D}"/>
              </a:ext>
            </a:extLst>
          </p:cNvPr>
          <p:cNvSpPr txBox="1"/>
          <p:nvPr/>
        </p:nvSpPr>
        <p:spPr>
          <a:xfrm>
            <a:off x="1264043" y="89376"/>
            <a:ext cx="6615915"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Hands On Activity 2</a:t>
            </a:r>
            <a:endParaRPr sz="6500" b="1" baseline="30000" dirty="0">
              <a:solidFill>
                <a:schemeClr val="lt1"/>
              </a:solidFill>
              <a:latin typeface="Oswald"/>
              <a:ea typeface="Oswald"/>
              <a:cs typeface="Oswald"/>
              <a:sym typeface="Oswald"/>
            </a:endParaRPr>
          </a:p>
        </p:txBody>
      </p:sp>
      <p:sp>
        <p:nvSpPr>
          <p:cNvPr id="142" name="Google Shape;142;p5">
            <a:extLst>
              <a:ext uri="{FF2B5EF4-FFF2-40B4-BE49-F238E27FC236}">
                <a16:creationId xmlns:a16="http://schemas.microsoft.com/office/drawing/2014/main" id="{BB085DAA-1C7F-3426-54DA-405C5ECE9901}"/>
              </a:ext>
            </a:extLst>
          </p:cNvPr>
          <p:cNvSpPr txBox="1"/>
          <p:nvPr/>
        </p:nvSpPr>
        <p:spPr>
          <a:xfrm>
            <a:off x="234711" y="1181983"/>
            <a:ext cx="8581669" cy="2554505"/>
          </a:xfrm>
          <a:prstGeom prst="rect">
            <a:avLst/>
          </a:prstGeom>
          <a:noFill/>
          <a:ln>
            <a:noFill/>
          </a:ln>
        </p:spPr>
        <p:txBody>
          <a:bodyPr spcFirstLastPara="1" wrap="square" lIns="91425" tIns="45700" rIns="91425" bIns="45700" anchor="t" anchorCtr="0">
            <a:spAutoFit/>
          </a:bodyPr>
          <a:lstStyle/>
          <a:p>
            <a:pPr marL="457200" lvl="0" indent="-457200">
              <a:buClr>
                <a:schemeClr val="bg1"/>
              </a:buClr>
              <a:buFont typeface="+mj-lt"/>
              <a:buAutoNum type="arabicPeriod"/>
            </a:pPr>
            <a:r>
              <a:rPr lang="en-CA" sz="2000" dirty="0">
                <a:solidFill>
                  <a:schemeClr val="bg1"/>
                </a:solidFill>
                <a:latin typeface="Source Sans Pro" panose="020B0503030403020204" pitchFamily="34" charset="0"/>
                <a:ea typeface="Source Sans Pro" panose="020B0503030403020204" pitchFamily="34" charset="0"/>
              </a:rPr>
              <a:t>Choose your lane:</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Elementary</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Secondary</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Specialist</a:t>
            </a:r>
          </a:p>
          <a:p>
            <a:pPr marL="719138" lvl="0" indent="-342900">
              <a:buClr>
                <a:schemeClr val="bg1"/>
              </a:buClr>
              <a:buFont typeface="Arial" panose="020B0604020202020204" pitchFamily="34" charset="0"/>
              <a:buChar char="•"/>
            </a:pPr>
            <a:r>
              <a:rPr lang="en-CA" sz="2000" dirty="0">
                <a:solidFill>
                  <a:schemeClr val="bg1"/>
                </a:solidFill>
                <a:latin typeface="Source Sans Pro" panose="020B0503030403020204" pitchFamily="34" charset="0"/>
                <a:ea typeface="Source Sans Pro" panose="020B0503030403020204" pitchFamily="34" charset="0"/>
              </a:rPr>
              <a:t>Admin</a:t>
            </a:r>
          </a:p>
          <a:p>
            <a:pPr marL="457200" lvl="0" indent="-457200">
              <a:buClr>
                <a:schemeClr val="bg1"/>
              </a:buClr>
              <a:buFont typeface="+mj-lt"/>
              <a:buAutoNum type="arabicPeriod" startAt="2"/>
            </a:pPr>
            <a:r>
              <a:rPr lang="en-CA" sz="2000" dirty="0">
                <a:solidFill>
                  <a:schemeClr val="bg1"/>
                </a:solidFill>
                <a:latin typeface="Source Sans Pro" panose="020B0503030403020204" pitchFamily="34" charset="0"/>
                <a:ea typeface="Source Sans Pro" panose="020B0503030403020204" pitchFamily="34" charset="0"/>
              </a:rPr>
              <a:t>Open your phone/laptop to Co-Pilot (copilot.microsoft.com)</a:t>
            </a:r>
          </a:p>
          <a:p>
            <a:pPr marL="457200" lvl="0" indent="-457200">
              <a:buClr>
                <a:schemeClr val="bg1"/>
              </a:buClr>
              <a:buFont typeface="+mj-lt"/>
              <a:buAutoNum type="arabicPeriod" startAt="2"/>
            </a:pPr>
            <a:r>
              <a:rPr lang="en-US" sz="2000" dirty="0">
                <a:solidFill>
                  <a:schemeClr val="bg1"/>
                </a:solidFill>
                <a:latin typeface="Source Sans Pro" panose="020B0503030403020204" pitchFamily="34" charset="0"/>
                <a:ea typeface="Source Sans Pro" panose="020B0503030403020204" pitchFamily="34" charset="0"/>
              </a:rPr>
              <a:t>Use the RIDE framework to create something you need this week.</a:t>
            </a:r>
          </a:p>
          <a:p>
            <a:pPr marL="457200" lvl="0" indent="-457200">
              <a:buClr>
                <a:schemeClr val="bg1"/>
              </a:buClr>
              <a:buFont typeface="+mj-lt"/>
              <a:buAutoNum type="arabicPeriod" startAt="2"/>
            </a:pPr>
            <a:r>
              <a:rPr lang="en-US" sz="2000" dirty="0">
                <a:solidFill>
                  <a:schemeClr val="bg1"/>
                </a:solidFill>
                <a:latin typeface="Source Sans Pro" panose="020B0503030403020204" pitchFamily="34" charset="0"/>
                <a:ea typeface="Source Sans Pro" panose="020B0503030403020204" pitchFamily="34" charset="0"/>
              </a:rPr>
              <a:t>Stretch challenge: </a:t>
            </a:r>
            <a:r>
              <a:rPr lang="en-CA" sz="2000" dirty="0">
                <a:solidFill>
                  <a:schemeClr val="bg1"/>
                </a:solidFill>
                <a:latin typeface="Source Sans Pro" panose="020B0503030403020204" pitchFamily="34" charset="0"/>
                <a:ea typeface="Source Sans Pro" panose="020B0503030403020204" pitchFamily="34" charset="0"/>
              </a:rPr>
              <a:t>Ask AI to generate multiple versions</a:t>
            </a:r>
            <a:endParaRPr sz="2000" dirty="0">
              <a:solidFill>
                <a:schemeClr val="bg1"/>
              </a:solidFill>
              <a:latin typeface="Source Sans Pro" panose="020B0503030403020204" pitchFamily="34" charset="0"/>
              <a:ea typeface="Source Sans Pro" panose="020B0503030403020204" pitchFamily="34" charset="0"/>
            </a:endParaRPr>
          </a:p>
        </p:txBody>
      </p:sp>
      <p:cxnSp>
        <p:nvCxnSpPr>
          <p:cNvPr id="143" name="Google Shape;143;p5">
            <a:extLst>
              <a:ext uri="{FF2B5EF4-FFF2-40B4-BE49-F238E27FC236}">
                <a16:creationId xmlns:a16="http://schemas.microsoft.com/office/drawing/2014/main" id="{8C6F19CA-CCC7-F506-EA34-DC00B0CCD43A}"/>
              </a:ext>
            </a:extLst>
          </p:cNvPr>
          <p:cNvCxnSpPr>
            <a:cxnSpLocks/>
          </p:cNvCxnSpPr>
          <p:nvPr/>
        </p:nvCxnSpPr>
        <p:spPr>
          <a:xfrm>
            <a:off x="3569289" y="1109555"/>
            <a:ext cx="2005422" cy="0"/>
          </a:xfrm>
          <a:prstGeom prst="straightConnector1">
            <a:avLst/>
          </a:prstGeom>
          <a:noFill/>
          <a:ln w="19050" cap="flat" cmpd="sng">
            <a:solidFill>
              <a:schemeClr val="lt1"/>
            </a:solidFill>
            <a:prstDash val="solid"/>
            <a:miter lim="800000"/>
            <a:headEnd type="none" w="sm" len="sm"/>
            <a:tailEnd type="none" w="sm" len="sm"/>
          </a:ln>
        </p:spPr>
      </p:cxnSp>
      <p:pic>
        <p:nvPicPr>
          <p:cNvPr id="2" name="Picture 1">
            <a:extLst>
              <a:ext uri="{FF2B5EF4-FFF2-40B4-BE49-F238E27FC236}">
                <a16:creationId xmlns:a16="http://schemas.microsoft.com/office/drawing/2014/main" id="{706415BB-5252-60A6-4AE5-E6D79A44FCBD}"/>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4" name="Google Shape;113;p2">
            <a:extLst>
              <a:ext uri="{FF2B5EF4-FFF2-40B4-BE49-F238E27FC236}">
                <a16:creationId xmlns:a16="http://schemas.microsoft.com/office/drawing/2014/main" id="{77BCB28B-B1F5-56CA-BDD1-785F5525A3E9}"/>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5" name="Group 4">
            <a:extLst>
              <a:ext uri="{FF2B5EF4-FFF2-40B4-BE49-F238E27FC236}">
                <a16:creationId xmlns:a16="http://schemas.microsoft.com/office/drawing/2014/main" id="{49961774-9BF4-A27F-6EEF-98A7D9C5680F}"/>
              </a:ext>
            </a:extLst>
          </p:cNvPr>
          <p:cNvGrpSpPr/>
          <p:nvPr/>
        </p:nvGrpSpPr>
        <p:grpSpPr>
          <a:xfrm>
            <a:off x="7066683" y="1109555"/>
            <a:ext cx="1626551" cy="1914819"/>
            <a:chOff x="4510862" y="2997824"/>
            <a:chExt cx="1626551" cy="1914819"/>
          </a:xfrm>
        </p:grpSpPr>
        <p:sp>
          <p:nvSpPr>
            <p:cNvPr id="7" name="TextBox 6">
              <a:extLst>
                <a:ext uri="{FF2B5EF4-FFF2-40B4-BE49-F238E27FC236}">
                  <a16:creationId xmlns:a16="http://schemas.microsoft.com/office/drawing/2014/main" id="{5F971126-5425-BAC2-6732-06FE7D194A72}"/>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8" name="Picture 7">
              <a:extLst>
                <a:ext uri="{FF2B5EF4-FFF2-40B4-BE49-F238E27FC236}">
                  <a16:creationId xmlns:a16="http://schemas.microsoft.com/office/drawing/2014/main" id="{A339DDF9-97A9-21A7-01B9-8929C316C1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289999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wipe(left)">
                                      <p:cBhvr>
                                        <p:cTn id="7" dur="500"/>
                                        <p:tgtEl>
                                          <p:spTgt spid="141">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wipe(right)">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2">
                                            <p:txEl>
                                              <p:pRg st="0" end="0"/>
                                            </p:txEl>
                                          </p:spTgt>
                                        </p:tgtEl>
                                        <p:attrNameLst>
                                          <p:attrName>style.visibility</p:attrName>
                                        </p:attrNameLst>
                                      </p:cBhvr>
                                      <p:to>
                                        <p:strVal val="visible"/>
                                      </p:to>
                                    </p:set>
                                    <p:animEffect transition="in" filter="wipe(left)">
                                      <p:cBhvr>
                                        <p:cTn id="15" dur="500"/>
                                        <p:tgtEl>
                                          <p:spTgt spid="14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2">
                                            <p:txEl>
                                              <p:pRg st="1" end="1"/>
                                            </p:txEl>
                                          </p:spTgt>
                                        </p:tgtEl>
                                        <p:attrNameLst>
                                          <p:attrName>style.visibility</p:attrName>
                                        </p:attrNameLst>
                                      </p:cBhvr>
                                      <p:to>
                                        <p:strVal val="visible"/>
                                      </p:to>
                                    </p:set>
                                    <p:animEffect transition="in" filter="wipe(left)">
                                      <p:cBhvr>
                                        <p:cTn id="20" dur="500"/>
                                        <p:tgtEl>
                                          <p:spTgt spid="14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2">
                                            <p:txEl>
                                              <p:pRg st="2" end="2"/>
                                            </p:txEl>
                                          </p:spTgt>
                                        </p:tgtEl>
                                        <p:attrNameLst>
                                          <p:attrName>style.visibility</p:attrName>
                                        </p:attrNameLst>
                                      </p:cBhvr>
                                      <p:to>
                                        <p:strVal val="visible"/>
                                      </p:to>
                                    </p:set>
                                    <p:animEffect transition="in" filter="wipe(left)">
                                      <p:cBhvr>
                                        <p:cTn id="25" dur="500"/>
                                        <p:tgtEl>
                                          <p:spTgt spid="14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2">
                                            <p:txEl>
                                              <p:pRg st="3" end="3"/>
                                            </p:txEl>
                                          </p:spTgt>
                                        </p:tgtEl>
                                        <p:attrNameLst>
                                          <p:attrName>style.visibility</p:attrName>
                                        </p:attrNameLst>
                                      </p:cBhvr>
                                      <p:to>
                                        <p:strVal val="visible"/>
                                      </p:to>
                                    </p:set>
                                    <p:animEffect transition="in" filter="wipe(left)">
                                      <p:cBhvr>
                                        <p:cTn id="30" dur="500"/>
                                        <p:tgtEl>
                                          <p:spTgt spid="14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2">
                                            <p:txEl>
                                              <p:pRg st="4" end="4"/>
                                            </p:txEl>
                                          </p:spTgt>
                                        </p:tgtEl>
                                        <p:attrNameLst>
                                          <p:attrName>style.visibility</p:attrName>
                                        </p:attrNameLst>
                                      </p:cBhvr>
                                      <p:to>
                                        <p:strVal val="visible"/>
                                      </p:to>
                                    </p:set>
                                    <p:animEffect transition="in" filter="wipe(left)">
                                      <p:cBhvr>
                                        <p:cTn id="35" dur="500"/>
                                        <p:tgtEl>
                                          <p:spTgt spid="14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2">
                                            <p:txEl>
                                              <p:pRg st="5" end="5"/>
                                            </p:txEl>
                                          </p:spTgt>
                                        </p:tgtEl>
                                        <p:attrNameLst>
                                          <p:attrName>style.visibility</p:attrName>
                                        </p:attrNameLst>
                                      </p:cBhvr>
                                      <p:to>
                                        <p:strVal val="visible"/>
                                      </p:to>
                                    </p:set>
                                    <p:animEffect transition="in" filter="wipe(left)">
                                      <p:cBhvr>
                                        <p:cTn id="40" dur="500"/>
                                        <p:tgtEl>
                                          <p:spTgt spid="14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2">
                                            <p:txEl>
                                              <p:pRg st="6" end="6"/>
                                            </p:txEl>
                                          </p:spTgt>
                                        </p:tgtEl>
                                        <p:attrNameLst>
                                          <p:attrName>style.visibility</p:attrName>
                                        </p:attrNameLst>
                                      </p:cBhvr>
                                      <p:to>
                                        <p:strVal val="visible"/>
                                      </p:to>
                                    </p:set>
                                    <p:animEffect transition="in" filter="wipe(left)">
                                      <p:cBhvr>
                                        <p:cTn id="45" dur="500"/>
                                        <p:tgtEl>
                                          <p:spTgt spid="14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2">
                                            <p:txEl>
                                              <p:pRg st="7" end="7"/>
                                            </p:txEl>
                                          </p:spTgt>
                                        </p:tgtEl>
                                        <p:attrNameLst>
                                          <p:attrName>style.visibility</p:attrName>
                                        </p:attrNameLst>
                                      </p:cBhvr>
                                      <p:to>
                                        <p:strVal val="visible"/>
                                      </p:to>
                                    </p:set>
                                    <p:animEffect transition="in" filter="wipe(left)">
                                      <p:cBhvr>
                                        <p:cTn id="50" dur="500"/>
                                        <p:tgtEl>
                                          <p:spTgt spid="1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2A47D3C3-896E-333B-A67B-4B022B3FB34B}"/>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3453DA63-2700-76D8-0877-C520FCEFD87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A82C45C1-4D7B-EC6D-D589-3F583505FDCC}"/>
              </a:ext>
            </a:extLst>
          </p:cNvPr>
          <p:cNvSpPr/>
          <p:nvPr/>
        </p:nvSpPr>
        <p:spPr>
          <a:xfrm>
            <a:off x="0"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BE9CC884-4A99-6601-87D7-16C0793C726D}"/>
              </a:ext>
            </a:extLst>
          </p:cNvPr>
          <p:cNvSpPr txBox="1"/>
          <p:nvPr/>
        </p:nvSpPr>
        <p:spPr>
          <a:xfrm>
            <a:off x="349769" y="2884033"/>
            <a:ext cx="8652659" cy="1938952"/>
          </a:xfrm>
          <a:prstGeom prst="rect">
            <a:avLst/>
          </a:prstGeom>
          <a:noFill/>
          <a:ln>
            <a:noFill/>
          </a:ln>
        </p:spPr>
        <p:txBody>
          <a:bodyPr spcFirstLastPara="1" wrap="square" lIns="91425" tIns="45700" rIns="91425" bIns="45700" anchor="ctr" anchorCtr="0">
            <a:spAutoFit/>
          </a:bodyPr>
          <a:lstStyle/>
          <a:p>
            <a:pPr lvl="0" algn="r"/>
            <a:r>
              <a:rPr lang="en-US" sz="6000" b="1" dirty="0">
                <a:solidFill>
                  <a:schemeClr val="bg1"/>
                </a:solidFill>
                <a:latin typeface="Oswald" panose="02000303000000000000" pitchFamily="2" charset="0"/>
              </a:rPr>
              <a:t>REMEMBER… GRAB THE RESOURCES</a:t>
            </a:r>
            <a:endParaRPr sz="6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B0D297D2-43CA-5F40-CCCD-5DEDECE68D99}"/>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4" name="Google Shape;113;p2">
            <a:extLst>
              <a:ext uri="{FF2B5EF4-FFF2-40B4-BE49-F238E27FC236}">
                <a16:creationId xmlns:a16="http://schemas.microsoft.com/office/drawing/2014/main" id="{10E21B39-1D74-156F-564F-2911E2600DA6}"/>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5" name="Group 4">
            <a:extLst>
              <a:ext uri="{FF2B5EF4-FFF2-40B4-BE49-F238E27FC236}">
                <a16:creationId xmlns:a16="http://schemas.microsoft.com/office/drawing/2014/main" id="{EE4092BD-4504-FDE8-59CF-1ABE24FB34FE}"/>
              </a:ext>
            </a:extLst>
          </p:cNvPr>
          <p:cNvGrpSpPr/>
          <p:nvPr/>
        </p:nvGrpSpPr>
        <p:grpSpPr>
          <a:xfrm>
            <a:off x="3542674" y="484607"/>
            <a:ext cx="1626551" cy="1914819"/>
            <a:chOff x="4510862" y="2997824"/>
            <a:chExt cx="1626551" cy="1914819"/>
          </a:xfrm>
        </p:grpSpPr>
        <p:sp>
          <p:nvSpPr>
            <p:cNvPr id="6" name="TextBox 5">
              <a:extLst>
                <a:ext uri="{FF2B5EF4-FFF2-40B4-BE49-F238E27FC236}">
                  <a16:creationId xmlns:a16="http://schemas.microsoft.com/office/drawing/2014/main" id="{73553776-4740-3A40-E371-125790B884E4}"/>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7" name="Picture 6">
              <a:extLst>
                <a:ext uri="{FF2B5EF4-FFF2-40B4-BE49-F238E27FC236}">
                  <a16:creationId xmlns:a16="http://schemas.microsoft.com/office/drawing/2014/main" id="{BBB8F81B-054E-D91B-F3AB-1A648164AA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3221294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493D6B38-5506-D291-B0B3-DE7AAB546EEE}"/>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0A9D28DA-84FE-7DD8-42B1-6F7BFA5258E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F377922D-680E-9288-3641-2AFE16AB316E}"/>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29" name="Google Shape;129;p4">
            <a:extLst>
              <a:ext uri="{FF2B5EF4-FFF2-40B4-BE49-F238E27FC236}">
                <a16:creationId xmlns:a16="http://schemas.microsoft.com/office/drawing/2014/main" id="{8DC2A963-689B-6967-3FC4-D17CC9949491}"/>
              </a:ext>
            </a:extLst>
          </p:cNvPr>
          <p:cNvSpPr txBox="1"/>
          <p:nvPr/>
        </p:nvSpPr>
        <p:spPr>
          <a:xfrm>
            <a:off x="-109876" y="757995"/>
            <a:ext cx="8652659" cy="3785611"/>
          </a:xfrm>
          <a:prstGeom prst="rect">
            <a:avLst/>
          </a:prstGeom>
          <a:noFill/>
          <a:ln>
            <a:noFill/>
          </a:ln>
        </p:spPr>
        <p:txBody>
          <a:bodyPr spcFirstLastPara="1" wrap="square" lIns="91425" tIns="45700" rIns="91425" bIns="45700" anchor="ctr" anchorCtr="0">
            <a:spAutoFit/>
          </a:bodyPr>
          <a:lstStyle/>
          <a:p>
            <a:pPr lvl="0" algn="r"/>
            <a:r>
              <a:rPr lang="en-US" sz="12000" b="1" dirty="0">
                <a:solidFill>
                  <a:schemeClr val="bg1"/>
                </a:solidFill>
                <a:latin typeface="Oswald" panose="02000303000000000000" pitchFamily="2" charset="0"/>
              </a:rPr>
              <a:t>DISCUSSION + Q&amp;A</a:t>
            </a:r>
            <a:endParaRPr sz="12000" b="1" baseline="30000" dirty="0">
              <a:solidFill>
                <a:schemeClr val="bg1"/>
              </a:solidFill>
              <a:latin typeface="Oswald" panose="02000303000000000000" pitchFamily="2" charset="0"/>
              <a:ea typeface="Oswald"/>
              <a:cs typeface="Oswald"/>
              <a:sym typeface="Oswald"/>
            </a:endParaRPr>
          </a:p>
        </p:txBody>
      </p:sp>
      <p:pic>
        <p:nvPicPr>
          <p:cNvPr id="2" name="Picture 1">
            <a:extLst>
              <a:ext uri="{FF2B5EF4-FFF2-40B4-BE49-F238E27FC236}">
                <a16:creationId xmlns:a16="http://schemas.microsoft.com/office/drawing/2014/main" id="{DAB87471-2403-E166-D336-A6E045B08B0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3" name="Google Shape;113;p2">
            <a:extLst>
              <a:ext uri="{FF2B5EF4-FFF2-40B4-BE49-F238E27FC236}">
                <a16:creationId xmlns:a16="http://schemas.microsoft.com/office/drawing/2014/main" id="{1293A76F-0AC8-81BB-7EFD-BFBC307C4D00}"/>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215904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87D174DA-E4EE-E325-155A-F43A63AAE727}"/>
            </a:ext>
          </a:extLst>
        </p:cNvPr>
        <p:cNvGrpSpPr/>
        <p:nvPr/>
      </p:nvGrpSpPr>
      <p:grpSpPr>
        <a:xfrm>
          <a:off x="0" y="0"/>
          <a:ext cx="0" cy="0"/>
          <a:chOff x="0" y="0"/>
          <a:chExt cx="0" cy="0"/>
        </a:xfrm>
      </p:grpSpPr>
      <p:pic>
        <p:nvPicPr>
          <p:cNvPr id="127" name="Google Shape;127;p4">
            <a:extLst>
              <a:ext uri="{FF2B5EF4-FFF2-40B4-BE49-F238E27FC236}">
                <a16:creationId xmlns:a16="http://schemas.microsoft.com/office/drawing/2014/main" id="{96B8274F-013E-24B0-C242-BF09FDE0B7C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752" y="0"/>
            <a:ext cx="9136498" cy="5143498"/>
          </a:xfrm>
          <a:prstGeom prst="rect">
            <a:avLst/>
          </a:prstGeom>
          <a:noFill/>
          <a:ln>
            <a:noFill/>
          </a:ln>
        </p:spPr>
      </p:pic>
      <p:sp>
        <p:nvSpPr>
          <p:cNvPr id="128" name="Google Shape;128;p4">
            <a:extLst>
              <a:ext uri="{FF2B5EF4-FFF2-40B4-BE49-F238E27FC236}">
                <a16:creationId xmlns:a16="http://schemas.microsoft.com/office/drawing/2014/main" id="{2F71526B-3B95-4887-52B1-0A0162114B1E}"/>
              </a:ext>
            </a:extLst>
          </p:cNvPr>
          <p:cNvSpPr/>
          <p:nvPr/>
        </p:nvSpPr>
        <p:spPr>
          <a:xfrm>
            <a:off x="-3752" y="0"/>
            <a:ext cx="9144000"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37C32A0-C18C-875C-F52F-BB37C3B0D05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63285" y="84172"/>
            <a:ext cx="659751" cy="559011"/>
          </a:xfrm>
          <a:prstGeom prst="rect">
            <a:avLst/>
          </a:prstGeom>
        </p:spPr>
      </p:pic>
      <p:sp>
        <p:nvSpPr>
          <p:cNvPr id="5" name="Google Shape;142;p5">
            <a:extLst>
              <a:ext uri="{FF2B5EF4-FFF2-40B4-BE49-F238E27FC236}">
                <a16:creationId xmlns:a16="http://schemas.microsoft.com/office/drawing/2014/main" id="{90D1DC10-25D7-0198-3783-76301B2FD475}"/>
              </a:ext>
            </a:extLst>
          </p:cNvPr>
          <p:cNvSpPr txBox="1"/>
          <p:nvPr/>
        </p:nvSpPr>
        <p:spPr>
          <a:xfrm>
            <a:off x="234711" y="1181983"/>
            <a:ext cx="8581669" cy="1631175"/>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Ethics: “Where is the line between support and over‑reliance?”</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Integrity: “How do we design assignments that encourage thinking?”</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Equity: “How can AI help close gaps?”</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Policy: “What guardrails help you feel confident?”</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Future: “What tasks do you hope AI takes off your plate next?”</a:t>
            </a:r>
            <a:endParaRPr sz="2000" dirty="0">
              <a:solidFill>
                <a:schemeClr val="bg1"/>
              </a:solidFill>
              <a:latin typeface="Source Sans Pro" panose="020B0503030403020204" pitchFamily="34" charset="0"/>
              <a:ea typeface="Source Sans Pro" panose="020B0503030403020204" pitchFamily="34" charset="0"/>
            </a:endParaRPr>
          </a:p>
        </p:txBody>
      </p:sp>
      <p:sp>
        <p:nvSpPr>
          <p:cNvPr id="7" name="Google Shape;113;p2">
            <a:extLst>
              <a:ext uri="{FF2B5EF4-FFF2-40B4-BE49-F238E27FC236}">
                <a16:creationId xmlns:a16="http://schemas.microsoft.com/office/drawing/2014/main" id="{8E4CCC4A-851C-C8D9-3473-28F829218158}"/>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grpSp>
        <p:nvGrpSpPr>
          <p:cNvPr id="3" name="Group 2">
            <a:extLst>
              <a:ext uri="{FF2B5EF4-FFF2-40B4-BE49-F238E27FC236}">
                <a16:creationId xmlns:a16="http://schemas.microsoft.com/office/drawing/2014/main" id="{4D82E5C3-36AC-BEDE-0D9E-3DB3EDC507FF}"/>
              </a:ext>
            </a:extLst>
          </p:cNvPr>
          <p:cNvGrpSpPr/>
          <p:nvPr/>
        </p:nvGrpSpPr>
        <p:grpSpPr>
          <a:xfrm>
            <a:off x="6378781" y="3037731"/>
            <a:ext cx="1626551" cy="1914819"/>
            <a:chOff x="4510862" y="2997824"/>
            <a:chExt cx="1626551" cy="1914819"/>
          </a:xfrm>
        </p:grpSpPr>
        <p:sp>
          <p:nvSpPr>
            <p:cNvPr id="4" name="TextBox 3">
              <a:extLst>
                <a:ext uri="{FF2B5EF4-FFF2-40B4-BE49-F238E27FC236}">
                  <a16:creationId xmlns:a16="http://schemas.microsoft.com/office/drawing/2014/main" id="{656D8EF7-A095-3C09-3A55-A59EEC617005}"/>
                </a:ext>
              </a:extLst>
            </p:cNvPr>
            <p:cNvSpPr txBox="1"/>
            <p:nvPr/>
          </p:nvSpPr>
          <p:spPr>
            <a:xfrm>
              <a:off x="4572000" y="4666422"/>
              <a:ext cx="1565413" cy="246221"/>
            </a:xfrm>
            <a:prstGeom prst="rect">
              <a:avLst/>
            </a:prstGeom>
            <a:noFill/>
          </p:spPr>
          <p:txBody>
            <a:bodyPr wrap="square" rtlCol="0">
              <a:spAutoFit/>
            </a:bodyPr>
            <a:lstStyle/>
            <a:p>
              <a:pPr algn="ctr"/>
              <a:r>
                <a:rPr lang="en-CA" sz="1000" b="1" dirty="0">
                  <a:solidFill>
                    <a:schemeClr val="bg1"/>
                  </a:solidFill>
                  <a:latin typeface="Source Sans Pro" panose="020B0503030403020204" pitchFamily="34" charset="0"/>
                  <a:ea typeface="Source Sans Pro" panose="020B0503030403020204" pitchFamily="34" charset="0"/>
                </a:rPr>
                <a:t>Smarter-Not-Harder.ai</a:t>
              </a:r>
            </a:p>
          </p:txBody>
        </p:sp>
        <p:pic>
          <p:nvPicPr>
            <p:cNvPr id="8" name="Picture 7">
              <a:extLst>
                <a:ext uri="{FF2B5EF4-FFF2-40B4-BE49-F238E27FC236}">
                  <a16:creationId xmlns:a16="http://schemas.microsoft.com/office/drawing/2014/main" id="{74A85C30-8C70-66A0-E3A2-43EF15958E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0862" y="2997824"/>
              <a:ext cx="1586794" cy="1586794"/>
            </a:xfrm>
            <a:prstGeom prst="rect">
              <a:avLst/>
            </a:prstGeom>
          </p:spPr>
        </p:pic>
      </p:grpSp>
    </p:spTree>
    <p:extLst>
      <p:ext uri="{BB962C8B-B14F-4D97-AF65-F5344CB8AC3E}">
        <p14:creationId xmlns:p14="http://schemas.microsoft.com/office/powerpoint/2010/main" val="8730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left)">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A01D528B-8DB4-9D9D-2B68-A0734BCCD7DC}"/>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5E827B1D-2FAF-6BA4-431B-2B50D712E02D}"/>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31383" y="-459836"/>
            <a:ext cx="9128993" cy="6063172"/>
          </a:xfrm>
          <a:prstGeom prst="rect">
            <a:avLst/>
          </a:prstGeom>
          <a:noFill/>
          <a:ln>
            <a:noFill/>
          </a:ln>
        </p:spPr>
      </p:pic>
      <p:sp>
        <p:nvSpPr>
          <p:cNvPr id="106" name="Google Shape;106;p2">
            <a:extLst>
              <a:ext uri="{FF2B5EF4-FFF2-40B4-BE49-F238E27FC236}">
                <a16:creationId xmlns:a16="http://schemas.microsoft.com/office/drawing/2014/main" id="{5B968188-A6EE-35AC-524D-CB0BBB02E757}"/>
              </a:ext>
            </a:extLst>
          </p:cNvPr>
          <p:cNvSpPr/>
          <p:nvPr/>
        </p:nvSpPr>
        <p:spPr>
          <a:xfrm>
            <a:off x="-7504"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11" name="Google Shape;111;p2">
            <a:extLst>
              <a:ext uri="{FF2B5EF4-FFF2-40B4-BE49-F238E27FC236}">
                <a16:creationId xmlns:a16="http://schemas.microsoft.com/office/drawing/2014/main" id="{3D095F47-5216-A56A-6A95-A6F18E03A15F}"/>
              </a:ext>
            </a:extLst>
          </p:cNvPr>
          <p:cNvSpPr txBox="1"/>
          <p:nvPr/>
        </p:nvSpPr>
        <p:spPr>
          <a:xfrm>
            <a:off x="91640" y="1976302"/>
            <a:ext cx="8857487" cy="1015622"/>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Try one workflow this week</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Use RIDE as your starting point</a:t>
            </a:r>
          </a:p>
          <a:p>
            <a:pPr marL="342900" lvl="0" indent="-342900">
              <a:buClr>
                <a:schemeClr val="bg1"/>
              </a:buClr>
              <a:buFont typeface="Arial" panose="020B0604020202020204" pitchFamily="34" charset="0"/>
              <a:buChar char="•"/>
            </a:pPr>
            <a:r>
              <a:rPr lang="en-US" sz="2000" dirty="0">
                <a:solidFill>
                  <a:schemeClr val="bg1"/>
                </a:solidFill>
                <a:latin typeface="Source Sans Pro" panose="020B0503030403020204" pitchFamily="34" charset="0"/>
                <a:ea typeface="Source Sans Pro" panose="020B0503030403020204" pitchFamily="34" charset="0"/>
              </a:rPr>
              <a:t>Reach out for templates or support</a:t>
            </a:r>
            <a:endParaRPr lang="en-US" sz="2000" b="1" i="1" dirty="0">
              <a:solidFill>
                <a:schemeClr val="bg1"/>
              </a:solidFill>
              <a:latin typeface="Source Sans Pro" panose="020B0503030403020204" pitchFamily="34" charset="0"/>
              <a:ea typeface="Source Sans Pro" panose="020B0503030403020204" pitchFamily="34" charset="0"/>
            </a:endParaRPr>
          </a:p>
        </p:txBody>
      </p:sp>
      <p:cxnSp>
        <p:nvCxnSpPr>
          <p:cNvPr id="112" name="Google Shape;112;p2">
            <a:extLst>
              <a:ext uri="{FF2B5EF4-FFF2-40B4-BE49-F238E27FC236}">
                <a16:creationId xmlns:a16="http://schemas.microsoft.com/office/drawing/2014/main" id="{47563CC3-C2A6-20FA-3C3B-AFA95E20D465}"/>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
        <p:nvSpPr>
          <p:cNvPr id="113" name="Google Shape;113;p2">
            <a:extLst>
              <a:ext uri="{FF2B5EF4-FFF2-40B4-BE49-F238E27FC236}">
                <a16:creationId xmlns:a16="http://schemas.microsoft.com/office/drawing/2014/main" id="{E0BE8D36-5736-27EC-6DF4-4C5ED2D5D060}"/>
              </a:ext>
            </a:extLst>
          </p:cNvPr>
          <p:cNvSpPr txBox="1"/>
          <p:nvPr/>
        </p:nvSpPr>
        <p:spPr>
          <a:xfrm>
            <a:off x="91642" y="662513"/>
            <a:ext cx="6264188"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THANK YOU!</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71CF9B92-C694-3823-34BD-491EF951E69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7450CA68-7B77-DF73-5AA9-A5A15AD74322}"/>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87787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wipe(left)">
                                      <p:cBhvr>
                                        <p:cTn id="7" dur="5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wipe(left)">
                                      <p:cBhvr>
                                        <p:cTn id="12" dur="500"/>
                                        <p:tgtEl>
                                          <p:spTgt spid="1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Effect transition="in" filter="wipe(left)">
                                      <p:cBhvr>
                                        <p:cTn id="17" dur="500"/>
                                        <p:tgtEl>
                                          <p:spTgt spid="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A843BF92-3805-3BEE-FC2C-84BE103277D7}"/>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906774AF-B386-3B6B-AF1D-1C0398372A18}"/>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0"/>
            <a:ext cx="9144000" cy="5135058"/>
          </a:xfrm>
          <a:prstGeom prst="rect">
            <a:avLst/>
          </a:prstGeom>
          <a:noFill/>
          <a:ln>
            <a:noFill/>
          </a:ln>
        </p:spPr>
      </p:pic>
      <p:sp>
        <p:nvSpPr>
          <p:cNvPr id="106" name="Google Shape;106;p2">
            <a:extLst>
              <a:ext uri="{FF2B5EF4-FFF2-40B4-BE49-F238E27FC236}">
                <a16:creationId xmlns:a16="http://schemas.microsoft.com/office/drawing/2014/main" id="{65EFC637-0867-6960-D282-CED2C4AD536A}"/>
              </a:ext>
            </a:extLst>
          </p:cNvPr>
          <p:cNvSpPr/>
          <p:nvPr/>
        </p:nvSpPr>
        <p:spPr>
          <a:xfrm>
            <a:off x="-31385" y="8442"/>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11" name="Google Shape;111;p2">
            <a:extLst>
              <a:ext uri="{FF2B5EF4-FFF2-40B4-BE49-F238E27FC236}">
                <a16:creationId xmlns:a16="http://schemas.microsoft.com/office/drawing/2014/main" id="{DEAC4249-351A-E54F-E8BC-E5BD97CE0AB5}"/>
              </a:ext>
            </a:extLst>
          </p:cNvPr>
          <p:cNvSpPr txBox="1"/>
          <p:nvPr/>
        </p:nvSpPr>
        <p:spPr>
          <a:xfrm>
            <a:off x="91640" y="1976302"/>
            <a:ext cx="8857487" cy="2800726"/>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sym typeface="Arial"/>
              </a:rPr>
              <a:t>Teachers are being asked to do </a:t>
            </a:r>
            <a:r>
              <a:rPr lang="en-US" sz="2200" b="1" dirty="0">
                <a:solidFill>
                  <a:schemeClr val="bg1"/>
                </a:solidFill>
                <a:latin typeface="Source Sans Pro" panose="020B0503030403020204" pitchFamily="34" charset="0"/>
                <a:ea typeface="Source Sans Pro" panose="020B0503030403020204" pitchFamily="34" charset="0"/>
                <a:sym typeface="Arial"/>
              </a:rPr>
              <a:t>more than ever</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AI is already changing the kinds of tasks that can be drafted, adapted, and streamlined*</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The goal </a:t>
            </a:r>
            <a:r>
              <a:rPr lang="en-US" sz="2200" b="1" i="1" u="sng" dirty="0">
                <a:solidFill>
                  <a:schemeClr val="bg1"/>
                </a:solidFill>
                <a:latin typeface="Source Sans Pro" panose="020B0503030403020204" pitchFamily="34" charset="0"/>
                <a:ea typeface="Source Sans Pro" panose="020B0503030403020204" pitchFamily="34" charset="0"/>
              </a:rPr>
              <a:t>today</a:t>
            </a:r>
            <a:r>
              <a:rPr lang="en-US" sz="2200" b="1" i="1" dirty="0">
                <a:solidFill>
                  <a:schemeClr val="bg1"/>
                </a:solidFill>
                <a:latin typeface="Source Sans Pro" panose="020B0503030403020204" pitchFamily="34" charset="0"/>
                <a:ea typeface="Source Sans Pro" panose="020B0503030403020204" pitchFamily="34" charset="0"/>
              </a:rPr>
              <a:t> is </a:t>
            </a:r>
            <a:r>
              <a:rPr lang="en-US" sz="2200" b="1" dirty="0">
                <a:solidFill>
                  <a:schemeClr val="bg1"/>
                </a:solidFill>
                <a:latin typeface="Source Sans Pro" panose="020B0503030403020204" pitchFamily="34" charset="0"/>
                <a:ea typeface="Source Sans Pro" panose="020B0503030403020204" pitchFamily="34" charset="0"/>
              </a:rPr>
              <a:t>not</a:t>
            </a:r>
            <a:r>
              <a:rPr lang="en-US" sz="2200" b="1" i="1" dirty="0">
                <a:solidFill>
                  <a:schemeClr val="bg1"/>
                </a:solidFill>
                <a:latin typeface="Source Sans Pro" panose="020B0503030403020204" pitchFamily="34" charset="0"/>
                <a:ea typeface="Source Sans Pro" panose="020B0503030403020204" pitchFamily="34" charset="0"/>
              </a:rPr>
              <a:t> to add more… but to reduce the friction in the work you already do</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The real question isn’t “Should teachers use AI for everything?” but “How do teachers use AI </a:t>
            </a:r>
            <a:r>
              <a:rPr lang="en-US" sz="2200" b="1" i="1" u="sng" dirty="0">
                <a:solidFill>
                  <a:schemeClr val="bg1"/>
                </a:solidFill>
                <a:latin typeface="Source Sans Pro" panose="020B0503030403020204" pitchFamily="34" charset="0"/>
                <a:ea typeface="Source Sans Pro" panose="020B0503030403020204" pitchFamily="34" charset="0"/>
              </a:rPr>
              <a:t>without</a:t>
            </a:r>
            <a:r>
              <a:rPr lang="en-US" sz="2200" b="1" i="1" dirty="0">
                <a:solidFill>
                  <a:schemeClr val="bg1"/>
                </a:solidFill>
                <a:latin typeface="Source Sans Pro" panose="020B0503030403020204" pitchFamily="34" charset="0"/>
                <a:ea typeface="Source Sans Pro" panose="020B0503030403020204" pitchFamily="34" charset="0"/>
              </a:rPr>
              <a:t> compromising judgement, learning, or integrity?” </a:t>
            </a:r>
          </a:p>
        </p:txBody>
      </p:sp>
      <p:sp>
        <p:nvSpPr>
          <p:cNvPr id="113" name="Google Shape;113;p2">
            <a:extLst>
              <a:ext uri="{FF2B5EF4-FFF2-40B4-BE49-F238E27FC236}">
                <a16:creationId xmlns:a16="http://schemas.microsoft.com/office/drawing/2014/main" id="{FE5C1398-D5A3-C3CE-AED3-45C9EA7247B5}"/>
              </a:ext>
            </a:extLst>
          </p:cNvPr>
          <p:cNvSpPr txBox="1"/>
          <p:nvPr/>
        </p:nvSpPr>
        <p:spPr>
          <a:xfrm>
            <a:off x="91642" y="662513"/>
            <a:ext cx="6264188"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Why This Matters?</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128E5558-E26B-8401-50FB-1CD871B54DC5}"/>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58E659E0-B9E2-7BF3-8B42-6DBFBF65EEA8}"/>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cxnSp>
        <p:nvCxnSpPr>
          <p:cNvPr id="4" name="Google Shape;112;p2">
            <a:extLst>
              <a:ext uri="{FF2B5EF4-FFF2-40B4-BE49-F238E27FC236}">
                <a16:creationId xmlns:a16="http://schemas.microsoft.com/office/drawing/2014/main" id="{96C095E5-727C-732F-5579-D8F118AE930D}"/>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1642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wipe(left)">
                                      <p:cBhvr>
                                        <p:cTn id="7" dur="5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wipe(left)">
                                      <p:cBhvr>
                                        <p:cTn id="12" dur="500"/>
                                        <p:tgtEl>
                                          <p:spTgt spid="1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Effect transition="in" filter="wipe(left)">
                                      <p:cBhvr>
                                        <p:cTn id="17" dur="500"/>
                                        <p:tgtEl>
                                          <p:spTgt spid="1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
                                            <p:txEl>
                                              <p:pRg st="3" end="3"/>
                                            </p:txEl>
                                          </p:spTgt>
                                        </p:tgtEl>
                                        <p:attrNameLst>
                                          <p:attrName>style.visibility</p:attrName>
                                        </p:attrNameLst>
                                      </p:cBhvr>
                                      <p:to>
                                        <p:strVal val="visible"/>
                                      </p:to>
                                    </p:set>
                                    <p:animEffect transition="in" filter="wipe(left)">
                                      <p:cBhvr>
                                        <p:cTn id="22" dur="500"/>
                                        <p:tgtEl>
                                          <p:spTgt spid="1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75A17F2-70F2-56EF-6393-2519EB34B691}"/>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B182F52A-05DA-BDD3-5F5B-42D25F5C4CD3}"/>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8442"/>
            <a:ext cx="9144000" cy="5135058"/>
          </a:xfrm>
          <a:prstGeom prst="rect">
            <a:avLst/>
          </a:prstGeom>
          <a:noFill/>
          <a:ln>
            <a:noFill/>
          </a:ln>
        </p:spPr>
      </p:pic>
      <p:sp>
        <p:nvSpPr>
          <p:cNvPr id="106" name="Google Shape;106;p2">
            <a:extLst>
              <a:ext uri="{FF2B5EF4-FFF2-40B4-BE49-F238E27FC236}">
                <a16:creationId xmlns:a16="http://schemas.microsoft.com/office/drawing/2014/main" id="{4D7609FC-51C1-6181-73DE-C4DDCC03E6D5}"/>
              </a:ext>
            </a:extLst>
          </p:cNvPr>
          <p:cNvSpPr/>
          <p:nvPr/>
        </p:nvSpPr>
        <p:spPr>
          <a:xfrm>
            <a:off x="-31385" y="-208631"/>
            <a:ext cx="9206769" cy="5560761"/>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nvGrpSpPr>
          <p:cNvPr id="108" name="Google Shape;108;p2">
            <a:extLst>
              <a:ext uri="{FF2B5EF4-FFF2-40B4-BE49-F238E27FC236}">
                <a16:creationId xmlns:a16="http://schemas.microsoft.com/office/drawing/2014/main" id="{09D6EC32-FA15-75AC-8C80-8299790DD73B}"/>
              </a:ext>
            </a:extLst>
          </p:cNvPr>
          <p:cNvGrpSpPr/>
          <p:nvPr/>
        </p:nvGrpSpPr>
        <p:grpSpPr>
          <a:xfrm>
            <a:off x="-940983" y="662513"/>
            <a:ext cx="8181231" cy="1744636"/>
            <a:chOff x="1059881" y="1798139"/>
            <a:chExt cx="8181231" cy="1744636"/>
          </a:xfrm>
        </p:grpSpPr>
        <p:sp>
          <p:nvSpPr>
            <p:cNvPr id="111" name="Google Shape;111;p2">
              <a:extLst>
                <a:ext uri="{FF2B5EF4-FFF2-40B4-BE49-F238E27FC236}">
                  <a16:creationId xmlns:a16="http://schemas.microsoft.com/office/drawing/2014/main" id="{584AEDA6-941E-6978-2CB3-DC358AE18504}"/>
                </a:ext>
              </a:extLst>
            </p:cNvPr>
            <p:cNvSpPr txBox="1"/>
            <p:nvPr/>
          </p:nvSpPr>
          <p:spPr>
            <a:xfrm>
              <a:off x="1059881" y="3111928"/>
              <a:ext cx="7330800"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1" dirty="0">
                  <a:solidFill>
                    <a:schemeClr val="lt1"/>
                  </a:solidFill>
                  <a:latin typeface="Source Sans Pro" panose="020B0503030403020204" pitchFamily="34" charset="0"/>
                  <a:ea typeface="Source Sans Pro" panose="020B0503030403020204" pitchFamily="34" charset="0"/>
                  <a:sym typeface="Arial"/>
                </a:rPr>
                <a:t>(…and is NOT!)</a:t>
              </a:r>
              <a:endParaRPr dirty="0">
                <a:latin typeface="Source Sans Pro" panose="020B0503030403020204" pitchFamily="34" charset="0"/>
                <a:ea typeface="Source Sans Pro" panose="020B0503030403020204" pitchFamily="34" charset="0"/>
              </a:endParaRPr>
            </a:p>
          </p:txBody>
        </p:sp>
        <p:sp>
          <p:nvSpPr>
            <p:cNvPr id="113" name="Google Shape;113;p2">
              <a:extLst>
                <a:ext uri="{FF2B5EF4-FFF2-40B4-BE49-F238E27FC236}">
                  <a16:creationId xmlns:a16="http://schemas.microsoft.com/office/drawing/2014/main" id="{10F3B8A6-8881-B004-E810-2C16286FE85E}"/>
                </a:ext>
              </a:extLst>
            </p:cNvPr>
            <p:cNvSpPr txBox="1"/>
            <p:nvPr/>
          </p:nvSpPr>
          <p:spPr>
            <a:xfrm>
              <a:off x="2092505" y="1798139"/>
              <a:ext cx="7148607"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This Session IS</a:t>
              </a:r>
              <a:endParaRPr sz="6500" b="1" baseline="30000" dirty="0">
                <a:solidFill>
                  <a:schemeClr val="lt1"/>
                </a:solidFill>
                <a:latin typeface="Oswald"/>
                <a:ea typeface="Oswald"/>
                <a:cs typeface="Oswald"/>
                <a:sym typeface="Oswald"/>
              </a:endParaRPr>
            </a:p>
          </p:txBody>
        </p:sp>
      </p:grpSp>
      <p:pic>
        <p:nvPicPr>
          <p:cNvPr id="2" name="Picture 1">
            <a:extLst>
              <a:ext uri="{FF2B5EF4-FFF2-40B4-BE49-F238E27FC236}">
                <a16:creationId xmlns:a16="http://schemas.microsoft.com/office/drawing/2014/main" id="{FE8BDB34-0376-4CE1-9310-F5D7737C78BF}"/>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65F323C5-77F5-0189-BF35-E6CBCA20B74E}"/>
              </a:ext>
            </a:extLst>
          </p:cNvPr>
          <p:cNvSpPr txBox="1">
            <a:spLocks noGrp="1" noRot="1" noMove="1" noResize="1" noEditPoints="1" noAdjustHandles="1" noChangeArrowheads="1" noChangeShapeType="1"/>
          </p:cNvSpPr>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cxnSp>
        <p:nvCxnSpPr>
          <p:cNvPr id="4" name="Google Shape;112;p2">
            <a:extLst>
              <a:ext uri="{FF2B5EF4-FFF2-40B4-BE49-F238E27FC236}">
                <a16:creationId xmlns:a16="http://schemas.microsoft.com/office/drawing/2014/main" id="{824DADB1-8122-C406-CCA6-E60CC7B81184}"/>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2092845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99A22365-C2F6-0EB5-8B2B-83BC407FF306}"/>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B3F8DB74-D51D-ADAB-D00D-EBB005935212}"/>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1" y="4221"/>
            <a:ext cx="9206769" cy="5135058"/>
          </a:xfrm>
          <a:prstGeom prst="rect">
            <a:avLst/>
          </a:prstGeom>
          <a:noFill/>
          <a:ln>
            <a:noFill/>
          </a:ln>
        </p:spPr>
      </p:pic>
      <p:sp>
        <p:nvSpPr>
          <p:cNvPr id="106" name="Google Shape;106;p2">
            <a:extLst>
              <a:ext uri="{FF2B5EF4-FFF2-40B4-BE49-F238E27FC236}">
                <a16:creationId xmlns:a16="http://schemas.microsoft.com/office/drawing/2014/main" id="{50775B36-72D5-4504-0049-A54DB6036896}"/>
              </a:ext>
            </a:extLst>
          </p:cNvPr>
          <p:cNvSpPr/>
          <p:nvPr/>
        </p:nvSpPr>
        <p:spPr>
          <a:xfrm>
            <a:off x="-31385"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11" name="Google Shape;111;p2">
            <a:extLst>
              <a:ext uri="{FF2B5EF4-FFF2-40B4-BE49-F238E27FC236}">
                <a16:creationId xmlns:a16="http://schemas.microsoft.com/office/drawing/2014/main" id="{A8EC5319-D0CC-8082-8837-B2E3778CB95A}"/>
              </a:ext>
            </a:extLst>
          </p:cNvPr>
          <p:cNvSpPr txBox="1"/>
          <p:nvPr/>
        </p:nvSpPr>
        <p:spPr>
          <a:xfrm>
            <a:off x="91640" y="1976302"/>
            <a:ext cx="8857487" cy="2523727"/>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sym typeface="Arial"/>
              </a:rPr>
              <a:t>Practical &amp; hands-on</a:t>
            </a:r>
          </a:p>
          <a:p>
            <a:pPr marL="719138" marR="0" lvl="0" indent="-342900" rtl="0">
              <a:spcBef>
                <a:spcPts val="0"/>
              </a:spcBef>
              <a:spcAft>
                <a:spcPts val="0"/>
              </a:spcAft>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if you have a laptop, get Co-Pilot ready!</a:t>
            </a:r>
            <a:endParaRPr lang="en-US" sz="2200" b="1" dirty="0">
              <a:solidFill>
                <a:schemeClr val="bg1"/>
              </a:solidFill>
              <a:latin typeface="Source Sans Pro" panose="020B0503030403020204" pitchFamily="34" charset="0"/>
              <a:ea typeface="Source Sans Pro" panose="020B0503030403020204" pitchFamily="34" charset="0"/>
              <a:sym typeface="Arial"/>
            </a:endParaRP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Real-world &amp; classroom-focused</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Dedicated to real teachers (you)</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Designed to save time, not add more work</a:t>
            </a:r>
          </a:p>
          <a:p>
            <a:pPr marL="342900" lvl="4" indent="-342900">
              <a:buClr>
                <a:schemeClr val="bg1"/>
              </a:buClr>
              <a:buFont typeface="Arial" panose="020B0604020202020204" pitchFamily="34" charset="0"/>
              <a:buChar char="•"/>
            </a:pPr>
            <a:r>
              <a:rPr lang="en-US" sz="2400" b="1" i="1" dirty="0">
                <a:solidFill>
                  <a:schemeClr val="bg1"/>
                </a:solidFill>
                <a:latin typeface="Source Sans Pro" panose="020B0503030403020204" pitchFamily="34" charset="0"/>
                <a:ea typeface="Source Sans Pro" panose="020B0503030403020204" pitchFamily="34" charset="0"/>
              </a:rPr>
              <a:t>Grounded in good teaching, professional judgement, and academic integrity </a:t>
            </a:r>
          </a:p>
        </p:txBody>
      </p:sp>
      <p:cxnSp>
        <p:nvCxnSpPr>
          <p:cNvPr id="112" name="Google Shape;112;p2">
            <a:extLst>
              <a:ext uri="{FF2B5EF4-FFF2-40B4-BE49-F238E27FC236}">
                <a16:creationId xmlns:a16="http://schemas.microsoft.com/office/drawing/2014/main" id="{8ABD3633-9A2C-B17E-248D-426CA88F6554}"/>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
        <p:nvSpPr>
          <p:cNvPr id="113" name="Google Shape;113;p2">
            <a:extLst>
              <a:ext uri="{FF2B5EF4-FFF2-40B4-BE49-F238E27FC236}">
                <a16:creationId xmlns:a16="http://schemas.microsoft.com/office/drawing/2014/main" id="{254B6D95-569C-80B1-CB5D-6B407573AE28}"/>
              </a:ext>
            </a:extLst>
          </p:cNvPr>
          <p:cNvSpPr txBox="1"/>
          <p:nvPr/>
        </p:nvSpPr>
        <p:spPr>
          <a:xfrm>
            <a:off x="91642" y="662513"/>
            <a:ext cx="6264188"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This IS?</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7FC669C3-B748-B3EF-2294-50F009C4608E}"/>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41743D08-BFC2-1447-ECDF-05DAFA3AD1E1}"/>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52214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wipe(left)">
                                      <p:cBhvr>
                                        <p:cTn id="7" dur="5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wipe(left)">
                                      <p:cBhvr>
                                        <p:cTn id="12" dur="500"/>
                                        <p:tgtEl>
                                          <p:spTgt spid="1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Effect transition="in" filter="wipe(left)">
                                      <p:cBhvr>
                                        <p:cTn id="17" dur="500"/>
                                        <p:tgtEl>
                                          <p:spTgt spid="1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
                                            <p:txEl>
                                              <p:pRg st="3" end="3"/>
                                            </p:txEl>
                                          </p:spTgt>
                                        </p:tgtEl>
                                        <p:attrNameLst>
                                          <p:attrName>style.visibility</p:attrName>
                                        </p:attrNameLst>
                                      </p:cBhvr>
                                      <p:to>
                                        <p:strVal val="visible"/>
                                      </p:to>
                                    </p:set>
                                    <p:animEffect transition="in" filter="wipe(left)">
                                      <p:cBhvr>
                                        <p:cTn id="22" dur="500"/>
                                        <p:tgtEl>
                                          <p:spTgt spid="1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
                                            <p:txEl>
                                              <p:pRg st="4" end="4"/>
                                            </p:txEl>
                                          </p:spTgt>
                                        </p:tgtEl>
                                        <p:attrNameLst>
                                          <p:attrName>style.visibility</p:attrName>
                                        </p:attrNameLst>
                                      </p:cBhvr>
                                      <p:to>
                                        <p:strVal val="visible"/>
                                      </p:to>
                                    </p:set>
                                    <p:animEffect transition="in" filter="wipe(left)">
                                      <p:cBhvr>
                                        <p:cTn id="27" dur="500"/>
                                        <p:tgtEl>
                                          <p:spTgt spid="1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1">
                                            <p:txEl>
                                              <p:pRg st="5" end="5"/>
                                            </p:txEl>
                                          </p:spTgt>
                                        </p:tgtEl>
                                        <p:attrNameLst>
                                          <p:attrName>style.visibility</p:attrName>
                                        </p:attrNameLst>
                                      </p:cBhvr>
                                      <p:to>
                                        <p:strVal val="visible"/>
                                      </p:to>
                                    </p:set>
                                    <p:animEffect transition="in" filter="wipe(left)">
                                      <p:cBhvr>
                                        <p:cTn id="32" dur="500"/>
                                        <p:tgtEl>
                                          <p:spTgt spid="1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8479F0EB-B79C-036F-95F9-E66E4E8A62D6}"/>
            </a:ext>
          </a:extLst>
        </p:cNvPr>
        <p:cNvGrpSpPr/>
        <p:nvPr/>
      </p:nvGrpSpPr>
      <p:grpSpPr>
        <a:xfrm>
          <a:off x="0" y="0"/>
          <a:ext cx="0" cy="0"/>
          <a:chOff x="0" y="0"/>
          <a:chExt cx="0" cy="0"/>
        </a:xfrm>
      </p:grpSpPr>
      <p:pic>
        <p:nvPicPr>
          <p:cNvPr id="105" name="Google Shape;105;p2">
            <a:extLst>
              <a:ext uri="{FF2B5EF4-FFF2-40B4-BE49-F238E27FC236}">
                <a16:creationId xmlns:a16="http://schemas.microsoft.com/office/drawing/2014/main" id="{5FE32F7D-8A3B-B2DD-45A5-0DB5A4678147}"/>
              </a:ext>
            </a:extLst>
          </p:cNvPr>
          <p:cNvPicPr preferRelativeResize="0"/>
          <p:nvPr/>
        </p:nvPicPr>
        <p:blipFill>
          <a:blip r:embed="rId3" cstate="print">
            <a:alphaModFix/>
            <a:extLst>
              <a:ext uri="{28A0092B-C50C-407E-A947-70E740481C1C}">
                <a14:useLocalDpi xmlns:a14="http://schemas.microsoft.com/office/drawing/2010/main"/>
              </a:ext>
            </a:extLst>
          </a:blip>
          <a:srcRect/>
          <a:stretch/>
        </p:blipFill>
        <p:spPr>
          <a:xfrm>
            <a:off x="0" y="8442"/>
            <a:ext cx="9144000" cy="5135058"/>
          </a:xfrm>
          <a:prstGeom prst="rect">
            <a:avLst/>
          </a:prstGeom>
          <a:noFill/>
          <a:ln>
            <a:noFill/>
          </a:ln>
        </p:spPr>
      </p:pic>
      <p:sp>
        <p:nvSpPr>
          <p:cNvPr id="106" name="Google Shape;106;p2">
            <a:extLst>
              <a:ext uri="{FF2B5EF4-FFF2-40B4-BE49-F238E27FC236}">
                <a16:creationId xmlns:a16="http://schemas.microsoft.com/office/drawing/2014/main" id="{5398EA0E-5B1A-D8BC-4C69-B7C9D8F3133B}"/>
              </a:ext>
            </a:extLst>
          </p:cNvPr>
          <p:cNvSpPr/>
          <p:nvPr/>
        </p:nvSpPr>
        <p:spPr>
          <a:xfrm>
            <a:off x="-31385" y="0"/>
            <a:ext cx="9206769" cy="5301600"/>
          </a:xfrm>
          <a:prstGeom prst="rect">
            <a:avLst/>
          </a:prstGeom>
          <a:solidFill>
            <a:srgbClr val="DAAF28">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sp>
        <p:nvSpPr>
          <p:cNvPr id="111" name="Google Shape;111;p2">
            <a:extLst>
              <a:ext uri="{FF2B5EF4-FFF2-40B4-BE49-F238E27FC236}">
                <a16:creationId xmlns:a16="http://schemas.microsoft.com/office/drawing/2014/main" id="{09EC9803-C56E-9D29-254F-9ED0C88E40AF}"/>
              </a:ext>
            </a:extLst>
          </p:cNvPr>
          <p:cNvSpPr txBox="1"/>
          <p:nvPr/>
        </p:nvSpPr>
        <p:spPr>
          <a:xfrm>
            <a:off x="91640" y="1976302"/>
            <a:ext cx="8857487" cy="1477287"/>
          </a:xfrm>
          <a:prstGeom prst="rect">
            <a:avLst/>
          </a:prstGeom>
          <a:noFill/>
          <a:ln>
            <a:noFill/>
          </a:ln>
        </p:spPr>
        <p:txBody>
          <a:bodyPr spcFirstLastPara="1" wrap="square" lIns="91425" tIns="45700" rIns="91425" bIns="45700" anchor="t" anchorCtr="0">
            <a:spAutoFit/>
          </a:bodyPr>
          <a:lstStyle/>
          <a:p>
            <a:pPr marL="342900" lvl="0"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Push to use AI for everything</a:t>
            </a:r>
            <a:endParaRPr lang="en-US" sz="2200" b="1" i="1" dirty="0">
              <a:solidFill>
                <a:schemeClr val="bg1"/>
              </a:solidFill>
              <a:latin typeface="Source Sans Pro" panose="020B0503030403020204" pitchFamily="34" charset="0"/>
              <a:ea typeface="Source Sans Pro" panose="020B0503030403020204" pitchFamily="34" charset="0"/>
              <a:sym typeface="Arial"/>
            </a:endParaRP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Replacement for your expertise and skill</a:t>
            </a:r>
          </a:p>
          <a:p>
            <a:pPr marL="342900" lvl="4" indent="-342900">
              <a:buClr>
                <a:schemeClr val="bg1"/>
              </a:buClr>
              <a:buFont typeface="Arial" panose="020B0604020202020204" pitchFamily="34" charset="0"/>
              <a:buChar char="•"/>
            </a:pPr>
            <a:r>
              <a:rPr lang="en-US" sz="2200" b="1" i="1" dirty="0">
                <a:solidFill>
                  <a:schemeClr val="bg1"/>
                </a:solidFill>
                <a:latin typeface="Source Sans Pro" panose="020B0503030403020204" pitchFamily="34" charset="0"/>
                <a:ea typeface="Source Sans Pro" panose="020B0503030403020204" pitchFamily="34" charset="0"/>
              </a:rPr>
              <a:t>Deep dive into AI theory</a:t>
            </a:r>
          </a:p>
          <a:p>
            <a:pPr marL="342900" lvl="4" indent="-342900">
              <a:buClr>
                <a:schemeClr val="bg1"/>
              </a:buClr>
              <a:buFont typeface="Arial" panose="020B0604020202020204" pitchFamily="34" charset="0"/>
              <a:buChar char="•"/>
            </a:pPr>
            <a:r>
              <a:rPr lang="en-US" sz="2400" b="1" i="1" dirty="0">
                <a:solidFill>
                  <a:schemeClr val="bg1"/>
                </a:solidFill>
                <a:latin typeface="Source Sans Pro" panose="020B0503030403020204" pitchFamily="34" charset="0"/>
                <a:ea typeface="Source Sans Pro" panose="020B0503030403020204" pitchFamily="34" charset="0"/>
              </a:rPr>
              <a:t>Promise that AI will solve every problem in your classroom</a:t>
            </a:r>
          </a:p>
        </p:txBody>
      </p:sp>
      <p:cxnSp>
        <p:nvCxnSpPr>
          <p:cNvPr id="112" name="Google Shape;112;p2">
            <a:extLst>
              <a:ext uri="{FF2B5EF4-FFF2-40B4-BE49-F238E27FC236}">
                <a16:creationId xmlns:a16="http://schemas.microsoft.com/office/drawing/2014/main" id="{EA73925A-DABF-369C-8B45-84F1AD09FD7C}"/>
              </a:ext>
            </a:extLst>
          </p:cNvPr>
          <p:cNvCxnSpPr/>
          <p:nvPr/>
        </p:nvCxnSpPr>
        <p:spPr>
          <a:xfrm>
            <a:off x="1310612" y="1756221"/>
            <a:ext cx="1700702" cy="0"/>
          </a:xfrm>
          <a:prstGeom prst="straightConnector1">
            <a:avLst/>
          </a:prstGeom>
          <a:noFill/>
          <a:ln w="19050" cap="flat" cmpd="sng">
            <a:solidFill>
              <a:schemeClr val="lt1"/>
            </a:solidFill>
            <a:prstDash val="solid"/>
            <a:miter lim="800000"/>
            <a:headEnd type="none" w="sm" len="sm"/>
            <a:tailEnd type="none" w="sm" len="sm"/>
          </a:ln>
        </p:spPr>
      </p:cxnSp>
      <p:sp>
        <p:nvSpPr>
          <p:cNvPr id="113" name="Google Shape;113;p2">
            <a:extLst>
              <a:ext uri="{FF2B5EF4-FFF2-40B4-BE49-F238E27FC236}">
                <a16:creationId xmlns:a16="http://schemas.microsoft.com/office/drawing/2014/main" id="{1C0ABCE7-4FF3-5BF4-3BEA-2C24F8A61092}"/>
              </a:ext>
            </a:extLst>
          </p:cNvPr>
          <p:cNvSpPr txBox="1"/>
          <p:nvPr/>
        </p:nvSpPr>
        <p:spPr>
          <a:xfrm>
            <a:off x="91642" y="662513"/>
            <a:ext cx="6264188" cy="1092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500" b="1" dirty="0">
                <a:solidFill>
                  <a:schemeClr val="lt1"/>
                </a:solidFill>
                <a:latin typeface="Oswald"/>
                <a:ea typeface="Oswald"/>
                <a:cs typeface="Oswald"/>
                <a:sym typeface="Oswald"/>
              </a:rPr>
              <a:t>What This Is NOT?</a:t>
            </a:r>
            <a:endParaRPr sz="6500" b="1" baseline="30000" dirty="0">
              <a:solidFill>
                <a:schemeClr val="lt1"/>
              </a:solidFill>
              <a:latin typeface="Oswald"/>
              <a:ea typeface="Oswald"/>
              <a:cs typeface="Oswald"/>
              <a:sym typeface="Oswald"/>
            </a:endParaRPr>
          </a:p>
        </p:txBody>
      </p:sp>
      <p:pic>
        <p:nvPicPr>
          <p:cNvPr id="2" name="Picture 1">
            <a:extLst>
              <a:ext uri="{FF2B5EF4-FFF2-40B4-BE49-F238E27FC236}">
                <a16:creationId xmlns:a16="http://schemas.microsoft.com/office/drawing/2014/main" id="{DDE32CB5-419D-900A-D1FB-649196B676E2}"/>
              </a:ext>
            </a:extLst>
          </p:cNvPr>
          <p:cNvPicPr>
            <a:picLocks noChangeAspect="1"/>
          </p:cNvPicPr>
          <p:nvPr/>
        </p:nvPicPr>
        <p:blipFill>
          <a:blip r:embed="rId4" cstate="print">
            <a:alphaModFix amt="70000"/>
            <a:extLst>
              <a:ext uri="{28A0092B-C50C-407E-A947-70E740481C1C}">
                <a14:useLocalDpi xmlns:a14="http://schemas.microsoft.com/office/drawing/2010/main"/>
              </a:ext>
            </a:extLst>
          </a:blip>
          <a:srcRect/>
          <a:stretch>
            <a:fillRect/>
          </a:stretch>
        </p:blipFill>
        <p:spPr>
          <a:xfrm>
            <a:off x="8390681" y="4499697"/>
            <a:ext cx="659751" cy="559011"/>
          </a:xfrm>
          <a:prstGeom prst="rect">
            <a:avLst/>
          </a:prstGeom>
        </p:spPr>
      </p:pic>
      <p:sp>
        <p:nvSpPr>
          <p:cNvPr id="3" name="Google Shape;113;p2">
            <a:extLst>
              <a:ext uri="{FF2B5EF4-FFF2-40B4-BE49-F238E27FC236}">
                <a16:creationId xmlns:a16="http://schemas.microsoft.com/office/drawing/2014/main" id="{6AB88548-C064-6EF1-E231-2C345C284DED}"/>
              </a:ext>
            </a:extLst>
          </p:cNvPr>
          <p:cNvSpPr txBox="1"/>
          <p:nvPr/>
        </p:nvSpPr>
        <p:spPr>
          <a:xfrm>
            <a:off x="91641" y="4691227"/>
            <a:ext cx="1525874"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500" b="1" dirty="0">
                <a:solidFill>
                  <a:schemeClr val="lt1">
                    <a:alpha val="50000"/>
                  </a:schemeClr>
                </a:solidFill>
                <a:latin typeface="Oswald"/>
                <a:ea typeface="Oswald"/>
                <a:cs typeface="Oswald"/>
                <a:sym typeface="Oswald"/>
              </a:rPr>
              <a:t>Workshop title:</a:t>
            </a:r>
          </a:p>
          <a:p>
            <a:pPr marL="0" marR="0" lvl="0" indent="0" rtl="0">
              <a:spcBef>
                <a:spcPts val="0"/>
              </a:spcBef>
              <a:spcAft>
                <a:spcPts val="0"/>
              </a:spcAft>
              <a:buNone/>
            </a:pPr>
            <a:r>
              <a:rPr lang="en-US" sz="1000" b="1" dirty="0">
                <a:solidFill>
                  <a:schemeClr val="lt1">
                    <a:alpha val="50000"/>
                  </a:schemeClr>
                </a:solidFill>
                <a:latin typeface="Oswald"/>
                <a:ea typeface="Oswald"/>
                <a:cs typeface="Oswald"/>
                <a:sym typeface="Oswald"/>
              </a:rPr>
              <a:t>Smarter, Not Harder</a:t>
            </a:r>
            <a:endParaRPr sz="1000" b="1" baseline="30000" dirty="0">
              <a:solidFill>
                <a:schemeClr val="lt1">
                  <a:alpha val="50000"/>
                </a:schemeClr>
              </a:solidFill>
              <a:latin typeface="Oswald"/>
              <a:ea typeface="Oswald"/>
              <a:cs typeface="Oswald"/>
              <a:sym typeface="Oswald"/>
            </a:endParaRPr>
          </a:p>
        </p:txBody>
      </p:sp>
    </p:spTree>
    <p:extLst>
      <p:ext uri="{BB962C8B-B14F-4D97-AF65-F5344CB8AC3E}">
        <p14:creationId xmlns:p14="http://schemas.microsoft.com/office/powerpoint/2010/main" val="392876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wipe(left)">
                                      <p:cBhvr>
                                        <p:cTn id="7" dur="5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wipe(left)">
                                      <p:cBhvr>
                                        <p:cTn id="12" dur="500"/>
                                        <p:tgtEl>
                                          <p:spTgt spid="1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Effect transition="in" filter="wipe(left)">
                                      <p:cBhvr>
                                        <p:cTn id="17" dur="500"/>
                                        <p:tgtEl>
                                          <p:spTgt spid="1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
                                            <p:txEl>
                                              <p:pRg st="3" end="3"/>
                                            </p:txEl>
                                          </p:spTgt>
                                        </p:tgtEl>
                                        <p:attrNameLst>
                                          <p:attrName>style.visibility</p:attrName>
                                        </p:attrNameLst>
                                      </p:cBhvr>
                                      <p:to>
                                        <p:strVal val="visible"/>
                                      </p:to>
                                    </p:set>
                                    <p:animEffect transition="in" filter="wipe(left)">
                                      <p:cBhvr>
                                        <p:cTn id="22" dur="500"/>
                                        <p:tgtEl>
                                          <p:spTgt spid="1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15487</TotalTime>
  <Words>2126</Words>
  <Application>Microsoft Office PowerPoint</Application>
  <PresentationFormat>On-screen Show (16:9)</PresentationFormat>
  <Paragraphs>424</Paragraphs>
  <Slides>54</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Oswald</vt:lpstr>
      <vt:lpstr>Source Sans Pro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Geoff Kullman</dc:creator>
  <cp:lastModifiedBy>Melissa Kullman</cp:lastModifiedBy>
  <cp:revision>187</cp:revision>
  <dcterms:created xsi:type="dcterms:W3CDTF">2018-06-11T22:44:36Z</dcterms:created>
  <dcterms:modified xsi:type="dcterms:W3CDTF">2026-04-26T11:02:31Z</dcterms:modified>
</cp:coreProperties>
</file>