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73" r:id="rId4"/>
    <p:sldId id="274" r:id="rId5"/>
    <p:sldId id="275" r:id="rId6"/>
    <p:sldId id="276" r:id="rId7"/>
    <p:sldId id="26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4DC2F7-B1FE-4A5A-8BD6-1D92FB3A8E8A}" type="datetimeFigureOut">
              <a:rPr lang="en-US" smtClean="0"/>
              <a:t>9/18/2024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0DE229-2D69-4898-9798-9F63B82D3AF8}" type="slidenum">
              <a:rPr lang="en-US" smtClean="0"/>
              <a:t>‹#›</a:t>
            </a:fld>
            <a:endParaRPr lang="en-US"/>
          </a:p>
        </p:txBody>
      </p:sp>
    </p:spTree>
    <p:extLst>
      <p:ext uri="{BB962C8B-B14F-4D97-AF65-F5344CB8AC3E}">
        <p14:creationId xmlns:p14="http://schemas.microsoft.com/office/powerpoint/2010/main" val="463096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0DE229-2D69-4898-9798-9F63B82D3AF8}" type="slidenum">
              <a:rPr lang="en-US" smtClean="0"/>
              <a:t>4</a:t>
            </a:fld>
            <a:endParaRPr lang="en-US"/>
          </a:p>
        </p:txBody>
      </p:sp>
    </p:spTree>
    <p:extLst>
      <p:ext uri="{BB962C8B-B14F-4D97-AF65-F5344CB8AC3E}">
        <p14:creationId xmlns:p14="http://schemas.microsoft.com/office/powerpoint/2010/main" val="877762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BD1F34-B7B4-4FF2-926A-E4B70F0B1216}"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2582176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BD1F34-B7B4-4FF2-926A-E4B70F0B1216}"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3686851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BD1F34-B7B4-4FF2-926A-E4B70F0B1216}"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1991153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BD1F34-B7B4-4FF2-926A-E4B70F0B1216}"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316860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D1F34-B7B4-4FF2-926A-E4B70F0B1216}"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2237189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BD1F34-B7B4-4FF2-926A-E4B70F0B1216}"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2433545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BD1F34-B7B4-4FF2-926A-E4B70F0B1216}" type="datetimeFigureOut">
              <a:rPr lang="en-US" smtClean="0"/>
              <a:t>9/18/2024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236701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BD1F34-B7B4-4FF2-926A-E4B70F0B1216}" type="datetimeFigureOut">
              <a:rPr lang="en-US" smtClean="0"/>
              <a:t>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1577640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D1F34-B7B4-4FF2-926A-E4B70F0B1216}" type="datetimeFigureOut">
              <a:rPr lang="en-US" smtClean="0"/>
              <a:t>9/18/2024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4060854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BD1F34-B7B4-4FF2-926A-E4B70F0B1216}"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4000762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BD1F34-B7B4-4FF2-926A-E4B70F0B1216}"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128D25-1B6F-484E-878C-C677D23774CB}" type="slidenum">
              <a:rPr lang="en-US" smtClean="0"/>
              <a:t>‹#›</a:t>
            </a:fld>
            <a:endParaRPr lang="en-US"/>
          </a:p>
        </p:txBody>
      </p:sp>
    </p:spTree>
    <p:extLst>
      <p:ext uri="{BB962C8B-B14F-4D97-AF65-F5344CB8AC3E}">
        <p14:creationId xmlns:p14="http://schemas.microsoft.com/office/powerpoint/2010/main" val="442622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45BD1F34-B7B4-4FF2-926A-E4B70F0B1216}" type="datetimeFigureOut">
              <a:rPr lang="en-US" smtClean="0"/>
              <a:t>9/18/2024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D1128D25-1B6F-484E-878C-C677D23774CB}" type="slidenum">
              <a:rPr lang="en-US" smtClean="0"/>
              <a:t>‹#›</a:t>
            </a:fld>
            <a:endParaRPr lang="en-US"/>
          </a:p>
        </p:txBody>
      </p:sp>
    </p:spTree>
    <p:extLst>
      <p:ext uri="{BB962C8B-B14F-4D97-AF65-F5344CB8AC3E}">
        <p14:creationId xmlns:p14="http://schemas.microsoft.com/office/powerpoint/2010/main" val="168703753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BB21-B397-0468-9F30-A81EE4A26230}"/>
              </a:ext>
            </a:extLst>
          </p:cNvPr>
          <p:cNvSpPr>
            <a:spLocks noGrp="1"/>
          </p:cNvSpPr>
          <p:nvPr>
            <p:ph type="ctrTitle"/>
          </p:nvPr>
        </p:nvSpPr>
        <p:spPr>
          <a:xfrm>
            <a:off x="1302876" y="690870"/>
            <a:ext cx="9144000" cy="2387600"/>
          </a:xfrm>
        </p:spPr>
        <p:txBody>
          <a:bodyPr/>
          <a:lstStyle/>
          <a:p>
            <a:endParaRPr lang="en-US" dirty="0"/>
          </a:p>
        </p:txBody>
      </p:sp>
      <p:sp>
        <p:nvSpPr>
          <p:cNvPr id="3" name="Subtitle 2">
            <a:extLst>
              <a:ext uri="{FF2B5EF4-FFF2-40B4-BE49-F238E27FC236}">
                <a16:creationId xmlns:a16="http://schemas.microsoft.com/office/drawing/2014/main" id="{5554D06A-4BB4-5400-FDA0-04D681C2F5F6}"/>
              </a:ext>
            </a:extLst>
          </p:cNvPr>
          <p:cNvSpPr>
            <a:spLocks noGrp="1"/>
          </p:cNvSpPr>
          <p:nvPr>
            <p:ph type="subTitle" idx="1"/>
          </p:nvPr>
        </p:nvSpPr>
        <p:spPr>
          <a:xfrm>
            <a:off x="1524000" y="3602038"/>
            <a:ext cx="9144000" cy="2387600"/>
          </a:xfrm>
        </p:spPr>
        <p:txBody>
          <a:bodyPr>
            <a:normAutofit/>
          </a:bodyPr>
          <a:lstStyle/>
          <a:p>
            <a:r>
              <a:rPr lang="en-US" sz="4800" dirty="0"/>
              <a:t>NFHS Rules Book</a:t>
            </a:r>
          </a:p>
          <a:p>
            <a:r>
              <a:rPr lang="en-US" sz="4400" dirty="0"/>
              <a:t>Rule 2 – Officials and Their Duties</a:t>
            </a:r>
          </a:p>
          <a:p>
            <a:r>
              <a:rPr lang="en-US" sz="4000" dirty="0"/>
              <a:t>Section 10 Correctable Errors</a:t>
            </a:r>
          </a:p>
        </p:txBody>
      </p:sp>
      <p:pic>
        <p:nvPicPr>
          <p:cNvPr id="1028" name="Picture 4">
            <a:extLst>
              <a:ext uri="{FF2B5EF4-FFF2-40B4-BE49-F238E27FC236}">
                <a16:creationId xmlns:a16="http://schemas.microsoft.com/office/drawing/2014/main" id="{E84C3036-E88B-608A-7B27-683B85990F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2709" y="690870"/>
            <a:ext cx="7642511" cy="238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3317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Section 10 – Correctable Errors</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normAutofit fontScale="92500" lnSpcReduction="20000"/>
          </a:bodyPr>
          <a:lstStyle/>
          <a:p>
            <a:pPr marL="0" indent="0" algn="l" fontAlgn="base">
              <a:buNone/>
            </a:pPr>
            <a:r>
              <a:rPr lang="en-US" i="0" dirty="0">
                <a:effectLst/>
                <a:latin typeface="Open Sans" panose="020B0606030504020204" pitchFamily="34" charset="0"/>
              </a:rPr>
              <a:t>ART. 1</a:t>
            </a:r>
          </a:p>
          <a:p>
            <a:pPr marL="0" indent="0" algn="l" fontAlgn="base">
              <a:buNone/>
            </a:pPr>
            <a:r>
              <a:rPr lang="en-US" i="0" dirty="0">
                <a:effectLst/>
                <a:latin typeface="Open Sans" panose="020B0606030504020204" pitchFamily="34" charset="0"/>
              </a:rPr>
              <a:t>Officials may correct an error if a rule is inadvertently set aside and results in:</a:t>
            </a:r>
          </a:p>
          <a:p>
            <a:pPr marL="514350" indent="-514350" algn="l" fontAlgn="base">
              <a:buAutoNum type="alphaLcPeriod"/>
            </a:pPr>
            <a:r>
              <a:rPr lang="en-US" dirty="0">
                <a:latin typeface="Open Sans" panose="020B0606030504020204" pitchFamily="34" charset="0"/>
              </a:rPr>
              <a:t>Failure to award a merited free throw.</a:t>
            </a:r>
          </a:p>
          <a:p>
            <a:pPr marL="514350" indent="-514350" algn="l" fontAlgn="base">
              <a:buAutoNum type="alphaLcPeriod"/>
            </a:pPr>
            <a:r>
              <a:rPr lang="en-US" i="0" dirty="0">
                <a:effectLst/>
                <a:latin typeface="Open Sans" panose="020B0606030504020204" pitchFamily="34" charset="0"/>
              </a:rPr>
              <a:t>Awarding an unmerited free throw.</a:t>
            </a:r>
          </a:p>
          <a:p>
            <a:pPr marL="514350" indent="-514350" algn="l" fontAlgn="base">
              <a:buAutoNum type="alphaLcPeriod"/>
            </a:pPr>
            <a:r>
              <a:rPr lang="en-US" dirty="0">
                <a:latin typeface="Open Sans" panose="020B0606030504020204" pitchFamily="34" charset="0"/>
              </a:rPr>
              <a:t>Permitting the wrong player to attempt a free throw.</a:t>
            </a:r>
          </a:p>
          <a:p>
            <a:pPr marL="514350" indent="-514350" algn="l" fontAlgn="base">
              <a:buAutoNum type="alphaLcPeriod"/>
            </a:pPr>
            <a:r>
              <a:rPr lang="en-US" dirty="0">
                <a:latin typeface="Open Sans" panose="020B0606030504020204" pitchFamily="34" charset="0"/>
              </a:rPr>
              <a:t>Attempting a free throw at the wrong basket.</a:t>
            </a:r>
          </a:p>
          <a:p>
            <a:pPr marL="514350" indent="-514350" algn="l" fontAlgn="base">
              <a:buAutoNum type="alphaLcPeriod"/>
            </a:pPr>
            <a:r>
              <a:rPr lang="en-US" i="0" dirty="0">
                <a:effectLst/>
                <a:latin typeface="Open Sans" panose="020B0606030504020204" pitchFamily="34" charset="0"/>
              </a:rPr>
              <a:t>Erroneously counting or canceling a score </a:t>
            </a:r>
          </a:p>
          <a:p>
            <a:pPr marL="0" indent="0" fontAlgn="base">
              <a:buNone/>
            </a:pPr>
            <a:r>
              <a:rPr lang="en-US" dirty="0">
                <a:latin typeface="Open Sans" panose="020B0606030504020204" pitchFamily="34" charset="0"/>
              </a:rPr>
              <a:t>NOTE: </a:t>
            </a:r>
            <a:r>
              <a:rPr lang="en-US" b="0" i="0" dirty="0">
                <a:solidFill>
                  <a:srgbClr val="FF0000"/>
                </a:solidFill>
                <a:effectLst/>
                <a:latin typeface="Open Sans" panose="020B0606030504020204" pitchFamily="34" charset="0"/>
              </a:rPr>
              <a:t>There are only 5 correctable errors, 4 of the 5 involve free throws and occur when the ball is dead. </a:t>
            </a:r>
            <a:r>
              <a:rPr lang="en-US" dirty="0">
                <a:solidFill>
                  <a:srgbClr val="FF0000"/>
                </a:solidFill>
                <a:latin typeface="Open Sans" panose="020B0606030504020204" pitchFamily="34" charset="0"/>
              </a:rPr>
              <a:t>T</a:t>
            </a:r>
            <a:r>
              <a:rPr lang="en-US" b="0" i="0" dirty="0">
                <a:solidFill>
                  <a:srgbClr val="FF0000"/>
                </a:solidFill>
                <a:effectLst/>
                <a:latin typeface="Open Sans" panose="020B0606030504020204" pitchFamily="34" charset="0"/>
              </a:rPr>
              <a:t>he fifth correctable error can occur while the clock is running (ball is live). </a:t>
            </a:r>
            <a:endParaRPr lang="en-US" dirty="0">
              <a:solidFill>
                <a:srgbClr val="FF0000"/>
              </a:solidFill>
            </a:endParaRPr>
          </a:p>
        </p:txBody>
      </p:sp>
    </p:spTree>
    <p:extLst>
      <p:ext uri="{BB962C8B-B14F-4D97-AF65-F5344CB8AC3E}">
        <p14:creationId xmlns:p14="http://schemas.microsoft.com/office/powerpoint/2010/main" val="3971541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Rule 2</a:t>
            </a:r>
            <a:br>
              <a:rPr lang="en-US" dirty="0"/>
            </a:br>
            <a:r>
              <a:rPr lang="en-US" dirty="0"/>
              <a:t>Section 10 – Correctable Errors</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normAutofit/>
          </a:bodyPr>
          <a:lstStyle/>
          <a:p>
            <a:pPr marL="0" indent="0" algn="l" fontAlgn="base">
              <a:buNone/>
            </a:pPr>
            <a:r>
              <a:rPr lang="en-US" i="0" dirty="0">
                <a:effectLst/>
                <a:latin typeface="Open Sans" panose="020B0606030504020204" pitchFamily="34" charset="0"/>
              </a:rPr>
              <a:t>ART. 2</a:t>
            </a:r>
          </a:p>
          <a:p>
            <a:pPr marL="0" indent="0" algn="l" fontAlgn="base">
              <a:buNone/>
            </a:pPr>
            <a:r>
              <a:rPr lang="en-US" i="0" dirty="0">
                <a:effectLst/>
                <a:latin typeface="Open Sans" panose="020B0606030504020204" pitchFamily="34" charset="0"/>
              </a:rPr>
              <a:t>In order to correct any of the officials’ errors listed in Article 1, such error shall be recognized </a:t>
            </a:r>
            <a:r>
              <a:rPr lang="en-US" i="0" dirty="0">
                <a:solidFill>
                  <a:srgbClr val="FF0000"/>
                </a:solidFill>
                <a:effectLst/>
                <a:latin typeface="Open Sans" panose="020B0606030504020204" pitchFamily="34" charset="0"/>
              </a:rPr>
              <a:t>by any official</a:t>
            </a:r>
            <a:r>
              <a:rPr lang="en-US" i="0" dirty="0">
                <a:effectLst/>
                <a:latin typeface="Open Sans" panose="020B0606030504020204" pitchFamily="34" charset="0"/>
              </a:rPr>
              <a:t> no later than during the first dead ball after the clock has properly started. </a:t>
            </a:r>
          </a:p>
          <a:p>
            <a:pPr marL="0" indent="0" algn="l" fontAlgn="base">
              <a:buNone/>
            </a:pPr>
            <a:endParaRPr lang="en-US" dirty="0">
              <a:latin typeface="Open Sans" panose="020B0606030504020204" pitchFamily="34" charset="0"/>
            </a:endParaRPr>
          </a:p>
          <a:p>
            <a:pPr marL="0" indent="0" algn="l" fontAlgn="base">
              <a:buNone/>
            </a:pPr>
            <a:r>
              <a:rPr lang="en-US" i="0" dirty="0">
                <a:effectLst/>
                <a:latin typeface="Open Sans" panose="020B0606030504020204" pitchFamily="34" charset="0"/>
              </a:rPr>
              <a:t>Art. 3 </a:t>
            </a:r>
          </a:p>
          <a:p>
            <a:pPr marL="0" indent="0" algn="l" fontAlgn="base">
              <a:buNone/>
            </a:pPr>
            <a:r>
              <a:rPr lang="en-US" dirty="0">
                <a:latin typeface="Open Sans" panose="020B0606030504020204" pitchFamily="34" charset="0"/>
              </a:rPr>
              <a:t>If in Article 1e the error is made while the clock is running and the ball is dead, it shall be recognized </a:t>
            </a:r>
            <a:r>
              <a:rPr lang="en-US" dirty="0">
                <a:solidFill>
                  <a:srgbClr val="FF0000"/>
                </a:solidFill>
                <a:latin typeface="Open Sans" panose="020B0606030504020204" pitchFamily="34" charset="0"/>
              </a:rPr>
              <a:t>by any official</a:t>
            </a:r>
            <a:r>
              <a:rPr lang="en-US" dirty="0">
                <a:latin typeface="Open Sans" panose="020B0606030504020204" pitchFamily="34" charset="0"/>
              </a:rPr>
              <a:t> before the second live ball. </a:t>
            </a:r>
            <a:r>
              <a:rPr lang="en-US" i="0" dirty="0">
                <a:effectLst/>
                <a:latin typeface="Open Sans" panose="020B0606030504020204" pitchFamily="34" charset="0"/>
              </a:rPr>
              <a:t> </a:t>
            </a:r>
            <a:endParaRPr lang="en-US" dirty="0">
              <a:solidFill>
                <a:srgbClr val="FF0000"/>
              </a:solidFill>
            </a:endParaRPr>
          </a:p>
        </p:txBody>
      </p:sp>
    </p:spTree>
    <p:extLst>
      <p:ext uri="{BB962C8B-B14F-4D97-AF65-F5344CB8AC3E}">
        <p14:creationId xmlns:p14="http://schemas.microsoft.com/office/powerpoint/2010/main" val="3846694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Rule 2</a:t>
            </a:r>
            <a:br>
              <a:rPr lang="en-US" dirty="0"/>
            </a:br>
            <a:r>
              <a:rPr lang="en-US" dirty="0"/>
              <a:t>Section 10 – Correctable Errors</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a:xfrm>
            <a:off x="838200" y="1825625"/>
            <a:ext cx="10515600" cy="4667250"/>
          </a:xfrm>
        </p:spPr>
        <p:txBody>
          <a:bodyPr>
            <a:normAutofit fontScale="55000" lnSpcReduction="20000"/>
          </a:bodyPr>
          <a:lstStyle/>
          <a:p>
            <a:pPr marL="0" indent="0" algn="l" fontAlgn="base">
              <a:buNone/>
            </a:pPr>
            <a:r>
              <a:rPr lang="en-US" i="0" dirty="0">
                <a:effectLst/>
                <a:latin typeface="Open Sans" panose="020B0606030504020204" pitchFamily="34" charset="0"/>
              </a:rPr>
              <a:t>ART. 4</a:t>
            </a:r>
          </a:p>
          <a:p>
            <a:pPr marL="0" indent="0" algn="l" fontAlgn="base">
              <a:buNone/>
            </a:pPr>
            <a:r>
              <a:rPr lang="en-US" dirty="0">
                <a:latin typeface="Open Sans" panose="020B0606030504020204" pitchFamily="34" charset="0"/>
              </a:rPr>
              <a:t>If the error is a free throw by the wrong player or at the wrong basket, or the awarding of an unmerited free throw, the free throw and the activity during it, other than unsporting, flagrant, intentional, or technical fouls, shall be cancelled. </a:t>
            </a:r>
          </a:p>
          <a:p>
            <a:pPr marL="0" indent="0" algn="l" fontAlgn="base">
              <a:buNone/>
            </a:pPr>
            <a:endParaRPr lang="en-US" i="0" dirty="0">
              <a:effectLst/>
              <a:latin typeface="Open Sans" panose="020B0606030504020204" pitchFamily="34" charset="0"/>
            </a:endParaRPr>
          </a:p>
          <a:p>
            <a:pPr marL="0" indent="0" algn="l" fontAlgn="base">
              <a:buNone/>
            </a:pPr>
            <a:r>
              <a:rPr lang="en-US" dirty="0">
                <a:latin typeface="Open Sans" panose="020B0606030504020204" pitchFamily="34" charset="0"/>
              </a:rPr>
              <a:t>ART. 5</a:t>
            </a:r>
          </a:p>
          <a:p>
            <a:pPr marL="0" indent="0" algn="l" fontAlgn="base">
              <a:buNone/>
            </a:pPr>
            <a:r>
              <a:rPr lang="en-US" i="0" dirty="0">
                <a:effectLst/>
                <a:latin typeface="Open Sans" panose="020B0606030504020204" pitchFamily="34" charset="0"/>
              </a:rPr>
              <a:t>Points scored</a:t>
            </a:r>
            <a:r>
              <a:rPr lang="en-US" dirty="0">
                <a:latin typeface="Open Sans" panose="020B0606030504020204" pitchFamily="34" charset="0"/>
              </a:rPr>
              <a:t>, consumed time and additional activity, which may occur prior to the recognition of an error, shall not be nullified. Errors because of free-throw attempts by the wrong player or at the wrong basket shall be corrected by applying </a:t>
            </a:r>
            <a:r>
              <a:rPr lang="en-US" dirty="0">
                <a:solidFill>
                  <a:srgbClr val="FF0000"/>
                </a:solidFill>
                <a:latin typeface="Open Sans" panose="020B0606030504020204" pitchFamily="34" charset="0"/>
              </a:rPr>
              <a:t>Rules 8-1 and 8-2 (see rule reference below).</a:t>
            </a:r>
          </a:p>
          <a:p>
            <a:pPr marL="0" indent="0" algn="l" fontAlgn="base">
              <a:buNone/>
            </a:pPr>
            <a:endParaRPr lang="en-US" dirty="0">
              <a:solidFill>
                <a:srgbClr val="FF0000"/>
              </a:solidFill>
              <a:latin typeface="Open Sans" panose="020B0606030504020204" pitchFamily="34" charset="0"/>
            </a:endParaRPr>
          </a:p>
          <a:p>
            <a:pPr marL="0" indent="0" algn="l" fontAlgn="base">
              <a:buNone/>
            </a:pPr>
            <a:r>
              <a:rPr lang="en-US" dirty="0">
                <a:solidFill>
                  <a:srgbClr val="FF0000"/>
                </a:solidFill>
                <a:latin typeface="Open Sans" panose="020B0606030504020204" pitchFamily="34" charset="0"/>
              </a:rPr>
              <a:t>Rule 8 (Free Throw) Reference: </a:t>
            </a:r>
          </a:p>
          <a:p>
            <a:pPr marL="0" indent="0" algn="l" fontAlgn="base">
              <a:buNone/>
            </a:pPr>
            <a:r>
              <a:rPr lang="en-US" dirty="0">
                <a:latin typeface="Open Sans" panose="020B0606030504020204" pitchFamily="34" charset="0"/>
              </a:rPr>
              <a:t>8-1 When a free throw is awarded, the ball shall be placed at the disposal of the free thrower(bounced) by the administering official and the free throw count shall begin. Either or both teams may be charged with a violation </a:t>
            </a:r>
          </a:p>
          <a:p>
            <a:pPr marL="0" indent="0" algn="l" fontAlgn="base">
              <a:buNone/>
            </a:pPr>
            <a:r>
              <a:rPr lang="en-US" i="0" dirty="0">
                <a:effectLst/>
                <a:latin typeface="Open Sans" panose="020B0606030504020204" pitchFamily="34" charset="0"/>
              </a:rPr>
              <a:t>8-2 Following a time-out or intermission, the resumption-of-play procedure may be used to prevent delay. The administering official shall sound the whistle to indicate play will resume. The ball shall be placed at the disposal of the thrower or placed on the floor at the free-throw line and the count shall begin. Either or both teams may be charged with a violation. Following a violation by one or both teams, if the offending team(s) continues to delay, a team technical foul shal</a:t>
            </a:r>
            <a:r>
              <a:rPr lang="en-US" dirty="0">
                <a:latin typeface="Open Sans" panose="020B0606030504020204" pitchFamily="34" charset="0"/>
              </a:rPr>
              <a:t>l be ruled. </a:t>
            </a:r>
            <a:r>
              <a:rPr lang="en-US" i="0" dirty="0">
                <a:effectLst/>
                <a:latin typeface="Open Sans" panose="020B0606030504020204" pitchFamily="34" charset="0"/>
              </a:rPr>
              <a:t> </a:t>
            </a:r>
          </a:p>
        </p:txBody>
      </p:sp>
    </p:spTree>
    <p:extLst>
      <p:ext uri="{BB962C8B-B14F-4D97-AF65-F5344CB8AC3E}">
        <p14:creationId xmlns:p14="http://schemas.microsoft.com/office/powerpoint/2010/main" val="1917337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p:txBody>
          <a:bodyPr/>
          <a:lstStyle/>
          <a:p>
            <a:pPr algn="ctr"/>
            <a:r>
              <a:rPr lang="en-US" dirty="0"/>
              <a:t>Rule 2</a:t>
            </a:r>
            <a:br>
              <a:rPr lang="en-US" dirty="0"/>
            </a:br>
            <a:r>
              <a:rPr lang="en-US" dirty="0"/>
              <a:t>Section 10 – Correctable Errors</a:t>
            </a:r>
          </a:p>
        </p:txBody>
      </p:sp>
      <p:sp>
        <p:nvSpPr>
          <p:cNvPr id="3" name="Content Placeholder 2">
            <a:extLst>
              <a:ext uri="{FF2B5EF4-FFF2-40B4-BE49-F238E27FC236}">
                <a16:creationId xmlns:a16="http://schemas.microsoft.com/office/drawing/2014/main" id="{7FE6F9C9-B552-3A94-E144-0E718B577451}"/>
              </a:ext>
            </a:extLst>
          </p:cNvPr>
          <p:cNvSpPr>
            <a:spLocks noGrp="1"/>
          </p:cNvSpPr>
          <p:nvPr>
            <p:ph idx="1"/>
          </p:nvPr>
        </p:nvSpPr>
        <p:spPr/>
        <p:txBody>
          <a:bodyPr>
            <a:normAutofit/>
          </a:bodyPr>
          <a:lstStyle/>
          <a:p>
            <a:pPr marL="0" indent="0" algn="l" fontAlgn="base">
              <a:buNone/>
            </a:pPr>
            <a:r>
              <a:rPr lang="en-US" i="0" dirty="0">
                <a:effectLst/>
                <a:latin typeface="Open Sans" panose="020B0606030504020204" pitchFamily="34" charset="0"/>
              </a:rPr>
              <a:t>ART. 6</a:t>
            </a:r>
          </a:p>
          <a:p>
            <a:pPr marL="0" indent="0" algn="l" fontAlgn="base">
              <a:buNone/>
            </a:pPr>
            <a:r>
              <a:rPr lang="en-US" dirty="0">
                <a:latin typeface="Open Sans" panose="020B0606030504020204" pitchFamily="34" charset="0"/>
              </a:rPr>
              <a:t>If  an error is corrected, play shall be resumed from the point of interruption to rectify the error, unless it involves awarding a merited free throw(s) and there has been no change of team </a:t>
            </a:r>
            <a:r>
              <a:rPr lang="en-US" dirty="0">
                <a:solidFill>
                  <a:srgbClr val="FF0000"/>
                </a:solidFill>
                <a:latin typeface="Open Sans" panose="020B0606030504020204" pitchFamily="34" charset="0"/>
              </a:rPr>
              <a:t>control</a:t>
            </a:r>
            <a:r>
              <a:rPr lang="en-US" dirty="0">
                <a:latin typeface="Open Sans" panose="020B0606030504020204" pitchFamily="34" charset="0"/>
              </a:rPr>
              <a:t> since the error was made, in which case play shall resume as after any free-throw attempts</a:t>
            </a:r>
          </a:p>
          <a:p>
            <a:pPr marL="0" indent="0" algn="l" fontAlgn="base">
              <a:buNone/>
            </a:pPr>
            <a:endParaRPr lang="en-US" i="0" dirty="0">
              <a:effectLst/>
              <a:latin typeface="Open Sans" panose="020B0606030504020204" pitchFamily="34" charset="0"/>
            </a:endParaRPr>
          </a:p>
        </p:txBody>
      </p:sp>
    </p:spTree>
    <p:extLst>
      <p:ext uri="{BB962C8B-B14F-4D97-AF65-F5344CB8AC3E}">
        <p14:creationId xmlns:p14="http://schemas.microsoft.com/office/powerpoint/2010/main" val="1531151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03D1DE-C252-AB90-E025-4318E8410F23}"/>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Rule 2</a:t>
            </a:r>
            <a:br>
              <a:rPr lang="en-US" sz="2600" kern="1200">
                <a:solidFill>
                  <a:srgbClr val="FFFFFF"/>
                </a:solidFill>
                <a:latin typeface="+mj-lt"/>
                <a:ea typeface="+mj-ea"/>
                <a:cs typeface="+mj-cs"/>
              </a:rPr>
            </a:br>
            <a:r>
              <a:rPr lang="en-US" sz="2600" kern="1200">
                <a:solidFill>
                  <a:srgbClr val="FFFFFF"/>
                </a:solidFill>
                <a:latin typeface="+mj-lt"/>
                <a:ea typeface="+mj-ea"/>
                <a:cs typeface="+mj-cs"/>
              </a:rPr>
              <a:t>Section 10 – Correctable Error Diagram </a:t>
            </a:r>
            <a:endParaRPr lang="en-US" sz="2600" kern="1200" dirty="0">
              <a:solidFill>
                <a:srgbClr val="FFFFFF"/>
              </a:solidFill>
              <a:latin typeface="+mj-lt"/>
              <a:ea typeface="+mj-ea"/>
              <a:cs typeface="+mj-cs"/>
            </a:endParaRPr>
          </a:p>
        </p:txBody>
      </p:sp>
      <p:pic>
        <p:nvPicPr>
          <p:cNvPr id="2050" name="Picture 2">
            <a:extLst>
              <a:ext uri="{FF2B5EF4-FFF2-40B4-BE49-F238E27FC236}">
                <a16:creationId xmlns:a16="http://schemas.microsoft.com/office/drawing/2014/main" id="{F9214A76-E595-5989-5AE6-AF657C1DA41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038600" y="1073168"/>
            <a:ext cx="7188199" cy="47082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1130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BB21-B397-0468-9F30-A81EE4A26230}"/>
              </a:ext>
            </a:extLst>
          </p:cNvPr>
          <p:cNvSpPr>
            <a:spLocks noGrp="1"/>
          </p:cNvSpPr>
          <p:nvPr>
            <p:ph type="ctrTitle"/>
          </p:nvPr>
        </p:nvSpPr>
        <p:spPr>
          <a:xfrm>
            <a:off x="1302876" y="690870"/>
            <a:ext cx="9144000" cy="2387600"/>
          </a:xfrm>
        </p:spPr>
        <p:txBody>
          <a:bodyPr/>
          <a:lstStyle/>
          <a:p>
            <a:endParaRPr lang="en-US" dirty="0"/>
          </a:p>
        </p:txBody>
      </p:sp>
      <p:sp>
        <p:nvSpPr>
          <p:cNvPr id="3" name="Subtitle 2">
            <a:extLst>
              <a:ext uri="{FF2B5EF4-FFF2-40B4-BE49-F238E27FC236}">
                <a16:creationId xmlns:a16="http://schemas.microsoft.com/office/drawing/2014/main" id="{5554D06A-4BB4-5400-FDA0-04D681C2F5F6}"/>
              </a:ext>
            </a:extLst>
          </p:cNvPr>
          <p:cNvSpPr>
            <a:spLocks noGrp="1"/>
          </p:cNvSpPr>
          <p:nvPr>
            <p:ph type="subTitle" idx="1"/>
          </p:nvPr>
        </p:nvSpPr>
        <p:spPr/>
        <p:txBody>
          <a:bodyPr>
            <a:normAutofit/>
          </a:bodyPr>
          <a:lstStyle/>
          <a:p>
            <a:r>
              <a:rPr lang="en-US" sz="4800" dirty="0"/>
              <a:t>Any </a:t>
            </a:r>
          </a:p>
          <a:p>
            <a:r>
              <a:rPr lang="en-US" sz="4800" dirty="0"/>
              <a:t>Questions or Comments </a:t>
            </a:r>
            <a:endParaRPr lang="en-US" sz="4400" dirty="0"/>
          </a:p>
        </p:txBody>
      </p:sp>
      <p:pic>
        <p:nvPicPr>
          <p:cNvPr id="1028" name="Picture 4">
            <a:extLst>
              <a:ext uri="{FF2B5EF4-FFF2-40B4-BE49-F238E27FC236}">
                <a16:creationId xmlns:a16="http://schemas.microsoft.com/office/drawing/2014/main" id="{E84C3036-E88B-608A-7B27-683B85990F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2709" y="690870"/>
            <a:ext cx="7642511" cy="238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4908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56</TotalTime>
  <Words>550</Words>
  <Application>Microsoft Office PowerPoint</Application>
  <PresentationFormat>Widescreen</PresentationFormat>
  <Paragraphs>35</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Aptos Display</vt:lpstr>
      <vt:lpstr>Arial</vt:lpstr>
      <vt:lpstr>Open Sans</vt:lpstr>
      <vt:lpstr>Office Theme</vt:lpstr>
      <vt:lpstr>PowerPoint Presentation</vt:lpstr>
      <vt:lpstr>Section 10 – Correctable Errors</vt:lpstr>
      <vt:lpstr>Rule 2 Section 10 – Correctable Errors</vt:lpstr>
      <vt:lpstr>Rule 2 Section 10 – Correctable Errors</vt:lpstr>
      <vt:lpstr>Rule 2 Section 10 – Correctable Errors</vt:lpstr>
      <vt:lpstr>Rule 2 Section 10 – Correctable Error Diagram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Dorian Hawkins</dc:creator>
  <cp:lastModifiedBy>Dorian Hawkins</cp:lastModifiedBy>
  <cp:revision>2</cp:revision>
  <dcterms:created xsi:type="dcterms:W3CDTF">2024-09-18T14:10:45Z</dcterms:created>
  <dcterms:modified xsi:type="dcterms:W3CDTF">2024-09-18T19:01:40Z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c2c8ff-d603-46ec-b1e6-840ae3fad9d4_Enabled">
    <vt:lpwstr>true</vt:lpwstr>
  </property>
  <property fmtid="{D5CDD505-2E9C-101B-9397-08002B2CF9AE}" pid="3" name="MSIP_Label_dec2c8ff-d603-46ec-b1e6-840ae3fad9d4_SetDate">
    <vt:lpwstr>2024-09-18T16:15:23Z</vt:lpwstr>
  </property>
  <property fmtid="{D5CDD505-2E9C-101B-9397-08002B2CF9AE}" pid="4" name="MSIP_Label_dec2c8ff-d603-46ec-b1e6-840ae3fad9d4_Method">
    <vt:lpwstr>Standard</vt:lpwstr>
  </property>
  <property fmtid="{D5CDD505-2E9C-101B-9397-08002B2CF9AE}" pid="5" name="MSIP_Label_dec2c8ff-d603-46ec-b1e6-840ae3fad9d4_Name">
    <vt:lpwstr>Public</vt:lpwstr>
  </property>
  <property fmtid="{D5CDD505-2E9C-101B-9397-08002B2CF9AE}" pid="6" name="MSIP_Label_dec2c8ff-d603-46ec-b1e6-840ae3fad9d4_SiteId">
    <vt:lpwstr>f9bf5668-fdc7-47ad-be7a-4c58c8f1ec13</vt:lpwstr>
  </property>
  <property fmtid="{D5CDD505-2E9C-101B-9397-08002B2CF9AE}" pid="7" name="MSIP_Label_dec2c8ff-d603-46ec-b1e6-840ae3fad9d4_ActionId">
    <vt:lpwstr>229a899f-f4d2-4af4-94a2-13ca61f7626d</vt:lpwstr>
  </property>
  <property fmtid="{D5CDD505-2E9C-101B-9397-08002B2CF9AE}" pid="8" name="MSIP_Label_dec2c8ff-d603-46ec-b1e6-840ae3fad9d4_ContentBits">
    <vt:lpwstr>0</vt:lpwstr>
  </property>
</Properties>
</file>