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9" r:id="rId8"/>
    <p:sldId id="262" r:id="rId9"/>
    <p:sldId id="270" r:id="rId10"/>
    <p:sldId id="263" r:id="rId11"/>
    <p:sldId id="271" r:id="rId12"/>
    <p:sldId id="264" r:id="rId13"/>
    <p:sldId id="272" r:id="rId14"/>
    <p:sldId id="265" r:id="rId15"/>
    <p:sldId id="266" r:id="rId16"/>
    <p:sldId id="267" r:id="rId17"/>
    <p:sldId id="26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4" d="100"/>
          <a:sy n="104" d="100"/>
        </p:scale>
        <p:origin x="144"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BD1F34-B7B4-4FF2-926A-E4B70F0B1216}"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2582176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BD1F34-B7B4-4FF2-926A-E4B70F0B1216}"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3686851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BD1F34-B7B4-4FF2-926A-E4B70F0B1216}"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1991153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BD1F34-B7B4-4FF2-926A-E4B70F0B1216}"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316860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D1F34-B7B4-4FF2-926A-E4B70F0B1216}"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2237189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BD1F34-B7B4-4FF2-926A-E4B70F0B1216}"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2433545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BD1F34-B7B4-4FF2-926A-E4B70F0B1216}" type="datetimeFigureOut">
              <a:rPr lang="en-US" smtClean="0"/>
              <a:t>9/18/2024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236701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BD1F34-B7B4-4FF2-926A-E4B70F0B1216}" type="datetimeFigureOut">
              <a:rPr lang="en-US" smtClean="0"/>
              <a:t>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1577640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D1F34-B7B4-4FF2-926A-E4B70F0B1216}" type="datetimeFigureOut">
              <a:rPr lang="en-US" smtClean="0"/>
              <a:t>9/18/2024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4060854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BD1F34-B7B4-4FF2-926A-E4B70F0B1216}"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4000762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BD1F34-B7B4-4FF2-926A-E4B70F0B1216}"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442622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45BD1F34-B7B4-4FF2-926A-E4B70F0B1216}" type="datetimeFigureOut">
              <a:rPr lang="en-US" smtClean="0"/>
              <a:t>9/18/2024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D1128D25-1B6F-484E-878C-C677D23774CB}" type="slidenum">
              <a:rPr lang="en-US" smtClean="0"/>
              <a:t>‹#›</a:t>
            </a:fld>
            <a:endParaRPr lang="en-US"/>
          </a:p>
        </p:txBody>
      </p:sp>
    </p:spTree>
    <p:extLst>
      <p:ext uri="{BB962C8B-B14F-4D97-AF65-F5344CB8AC3E}">
        <p14:creationId xmlns:p14="http://schemas.microsoft.com/office/powerpoint/2010/main" val="168703753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nfhs.arbitersports.com/Front/105401/Rules/Book?rulebookid=5f18dc36-7982-4d3b-bb21-c0bbfabe36b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nfhs.arbitersports.com/Front/105401/Rules/Book?rulebookid=5f18dc36-7982-4d3b-bb21-c0bbfabe36b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nfhs.arbitersports.com/Front/105401/Rules/Book?rulebookid=5f18dc36-7982-4d3b-bb21-c0bbfabe36b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fhs.arbitersports.com/Front/105401/Rules/Book?rulebookid=5f18dc36-7982-4d3b-bb21-c0bbfabe36b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nfhs.arbitersports.com/Front/105401/Rules/Book?rulebookid=5f18dc36-7982-4d3b-bb21-c0bbfabe36b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BB21-B397-0468-9F30-A81EE4A26230}"/>
              </a:ext>
            </a:extLst>
          </p:cNvPr>
          <p:cNvSpPr>
            <a:spLocks noGrp="1"/>
          </p:cNvSpPr>
          <p:nvPr>
            <p:ph type="ctrTitle"/>
          </p:nvPr>
        </p:nvSpPr>
        <p:spPr>
          <a:xfrm>
            <a:off x="1302876" y="690870"/>
            <a:ext cx="9144000" cy="2387600"/>
          </a:xfrm>
        </p:spPr>
        <p:txBody>
          <a:bodyPr/>
          <a:lstStyle/>
          <a:p>
            <a:endParaRPr lang="en-US" dirty="0"/>
          </a:p>
        </p:txBody>
      </p:sp>
      <p:sp>
        <p:nvSpPr>
          <p:cNvPr id="3" name="Subtitle 2">
            <a:extLst>
              <a:ext uri="{FF2B5EF4-FFF2-40B4-BE49-F238E27FC236}">
                <a16:creationId xmlns:a16="http://schemas.microsoft.com/office/drawing/2014/main" id="{5554D06A-4BB4-5400-FDA0-04D681C2F5F6}"/>
              </a:ext>
            </a:extLst>
          </p:cNvPr>
          <p:cNvSpPr>
            <a:spLocks noGrp="1"/>
          </p:cNvSpPr>
          <p:nvPr>
            <p:ph type="subTitle" idx="1"/>
          </p:nvPr>
        </p:nvSpPr>
        <p:spPr/>
        <p:txBody>
          <a:bodyPr>
            <a:normAutofit/>
          </a:bodyPr>
          <a:lstStyle/>
          <a:p>
            <a:r>
              <a:rPr lang="en-US" sz="4800" dirty="0"/>
              <a:t>NFHS Rules Book</a:t>
            </a:r>
          </a:p>
          <a:p>
            <a:r>
              <a:rPr lang="en-US" sz="4400" dirty="0"/>
              <a:t>Rule 6 – Live Ball and Dead Ball</a:t>
            </a:r>
          </a:p>
        </p:txBody>
      </p:sp>
      <p:pic>
        <p:nvPicPr>
          <p:cNvPr id="1028" name="Picture 4">
            <a:extLst>
              <a:ext uri="{FF2B5EF4-FFF2-40B4-BE49-F238E27FC236}">
                <a16:creationId xmlns:a16="http://schemas.microsoft.com/office/drawing/2014/main" id="{E84C3036-E88B-608A-7B27-683B85990F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2709" y="690870"/>
            <a:ext cx="7642511" cy="238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3317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Section 4 </a:t>
            </a:r>
            <a:br>
              <a:rPr lang="en-US" dirty="0"/>
            </a:br>
            <a:r>
              <a:rPr lang="en-US" dirty="0"/>
              <a:t>Alternating Possession</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normAutofit fontScale="85000" lnSpcReduction="20000"/>
          </a:bodyPr>
          <a:lstStyle/>
          <a:p>
            <a:pPr marL="0" indent="0" algn="l" fontAlgn="base">
              <a:buNone/>
            </a:pPr>
            <a:r>
              <a:rPr lang="en-US" b="0" i="0" dirty="0">
                <a:effectLst/>
                <a:latin typeface="Open Sans" panose="020B0606030504020204" pitchFamily="34" charset="0"/>
              </a:rPr>
              <a:t>ART. 4</a:t>
            </a:r>
          </a:p>
          <a:p>
            <a:pPr marL="0" indent="0" algn="l" fontAlgn="base">
              <a:buNone/>
            </a:pPr>
            <a:r>
              <a:rPr lang="en-US" b="0" i="0" dirty="0">
                <a:effectLst/>
                <a:latin typeface="Open Sans" panose="020B0606030504020204" pitchFamily="34" charset="0"/>
              </a:rPr>
              <a:t>An alternating-possession throw-in shall result when: </a:t>
            </a:r>
          </a:p>
          <a:p>
            <a:pPr marL="457200" lvl="1" indent="0" fontAlgn="base">
              <a:buNone/>
            </a:pPr>
            <a:r>
              <a:rPr lang="en-US" b="0" i="0" dirty="0">
                <a:effectLst/>
                <a:latin typeface="Open Sans" panose="020B0606030504020204" pitchFamily="34" charset="0"/>
              </a:rPr>
              <a:t>a. A held ball occurs.</a:t>
            </a:r>
          </a:p>
          <a:p>
            <a:pPr marL="457200" lvl="1" indent="0" fontAlgn="base">
              <a:buNone/>
            </a:pPr>
            <a:r>
              <a:rPr lang="en-US" b="0" i="0" dirty="0">
                <a:effectLst/>
                <a:latin typeface="Open Sans" panose="020B0606030504020204" pitchFamily="34" charset="0"/>
              </a:rPr>
              <a:t>b. The ball goes out of bounds, as in </a:t>
            </a:r>
            <a:r>
              <a:rPr lang="en-US" b="0" i="0" u="none" strike="noStrike" dirty="0">
                <a:effectLst/>
                <a:latin typeface="Open Sans" panose="020B0606030504020204" pitchFamily="34" charset="0"/>
                <a:hlinkClick r:id="rId2">
                  <a:extLst>
                    <a:ext uri="{A12FA001-AC4F-418D-AE19-62706E023703}">
                      <ahyp:hlinkClr xmlns:ahyp="http://schemas.microsoft.com/office/drawing/2018/hyperlinkcolor" val="tx"/>
                    </a:ext>
                  </a:extLst>
                </a:hlinkClick>
              </a:rPr>
              <a:t>7-3</a:t>
            </a:r>
            <a:r>
              <a:rPr lang="en-US" b="0" i="0" dirty="0">
                <a:effectLst/>
                <a:latin typeface="Open Sans" panose="020B0606030504020204" pitchFamily="34" charset="0"/>
              </a:rPr>
              <a:t>.</a:t>
            </a:r>
          </a:p>
          <a:p>
            <a:pPr marL="457200" lvl="1" indent="0" fontAlgn="base">
              <a:buNone/>
            </a:pPr>
            <a:r>
              <a:rPr lang="en-US" b="0" i="0" dirty="0">
                <a:effectLst/>
                <a:latin typeface="Open Sans" panose="020B0606030504020204" pitchFamily="34" charset="0"/>
              </a:rPr>
              <a:t>c. Simultaneous floor or free-throw violations occur.</a:t>
            </a:r>
          </a:p>
          <a:p>
            <a:pPr marL="457200" lvl="1" indent="0" fontAlgn="base">
              <a:buNone/>
            </a:pPr>
            <a:r>
              <a:rPr lang="en-US" b="0" i="0" dirty="0">
                <a:effectLst/>
                <a:latin typeface="Open Sans" panose="020B0606030504020204" pitchFamily="34" charset="0"/>
              </a:rPr>
              <a:t>d. A live ball lodges between the backboard and ring or comes to rest on the flange, unless a free throw or throw-in follows.</a:t>
            </a:r>
          </a:p>
          <a:p>
            <a:pPr marL="457200" lvl="1" indent="0" fontAlgn="base">
              <a:buNone/>
            </a:pPr>
            <a:r>
              <a:rPr lang="en-US" b="0" i="0" dirty="0">
                <a:effectLst/>
                <a:latin typeface="Open Sans" panose="020B0606030504020204" pitchFamily="34" charset="0"/>
              </a:rPr>
              <a:t>e. Opponents commit simultaneous basket-interference violations.</a:t>
            </a:r>
          </a:p>
          <a:p>
            <a:pPr marL="457200" lvl="1" indent="0" fontAlgn="base">
              <a:buNone/>
            </a:pPr>
            <a:r>
              <a:rPr lang="en-US" b="0" i="0" dirty="0">
                <a:effectLst/>
                <a:latin typeface="Open Sans" panose="020B0606030504020204" pitchFamily="34" charset="0"/>
              </a:rPr>
              <a:t>f. The point of interruption cannot be determined as in </a:t>
            </a:r>
            <a:r>
              <a:rPr lang="en-US" b="0" i="0" u="none" strike="noStrike" dirty="0">
                <a:effectLst/>
                <a:latin typeface="Open Sans" panose="020B0606030504020204" pitchFamily="34" charset="0"/>
                <a:hlinkClick r:id="rId2">
                  <a:extLst>
                    <a:ext uri="{A12FA001-AC4F-418D-AE19-62706E023703}">
                      <ahyp:hlinkClr xmlns:ahyp="http://schemas.microsoft.com/office/drawing/2018/hyperlinkcolor" val="tx"/>
                    </a:ext>
                  </a:extLst>
                </a:hlinkClick>
              </a:rPr>
              <a:t>4-36-2</a:t>
            </a:r>
            <a:r>
              <a:rPr lang="en-US" b="0" i="0" dirty="0">
                <a:effectLst/>
                <a:latin typeface="Open Sans" panose="020B0606030504020204" pitchFamily="34" charset="0"/>
              </a:rPr>
              <a:t>c.</a:t>
            </a:r>
          </a:p>
          <a:p>
            <a:pPr marL="457200" lvl="1" indent="0" fontAlgn="base">
              <a:buNone/>
            </a:pPr>
            <a:r>
              <a:rPr lang="en-US" b="0" i="0" dirty="0">
                <a:effectLst/>
                <a:latin typeface="Open Sans" panose="020B0606030504020204" pitchFamily="34" charset="0"/>
              </a:rPr>
              <a:t>g. </a:t>
            </a:r>
            <a:r>
              <a:rPr lang="en-US" b="0" i="0" dirty="0">
                <a:solidFill>
                  <a:srgbClr val="FF0000"/>
                </a:solidFill>
                <a:effectLst/>
                <a:latin typeface="Open Sans" panose="020B0606030504020204" pitchFamily="34" charset="0"/>
              </a:rPr>
              <a:t>A warning is issued for faking being fouled when an offensive player fakes being</a:t>
            </a:r>
          </a:p>
          <a:p>
            <a:pPr marL="457200" lvl="1" indent="0" fontAlgn="base">
              <a:buNone/>
            </a:pPr>
            <a:r>
              <a:rPr lang="en-US" b="0" i="0" dirty="0">
                <a:solidFill>
                  <a:srgbClr val="FF0000"/>
                </a:solidFill>
                <a:effectLst/>
                <a:latin typeface="Open Sans" panose="020B0606030504020204" pitchFamily="34" charset="0"/>
              </a:rPr>
              <a:t> fouled after a try has been released and the attempt is unsuccessful. </a:t>
            </a:r>
          </a:p>
          <a:p>
            <a:pPr marL="457200" lvl="1" indent="0" fontAlgn="base">
              <a:buNone/>
            </a:pPr>
            <a:endParaRPr lang="en-US" b="0" i="0" dirty="0">
              <a:solidFill>
                <a:srgbClr val="FF0000"/>
              </a:solidFill>
              <a:effectLst/>
              <a:latin typeface="Open Sans" panose="020B0606030504020204" pitchFamily="34" charset="0"/>
            </a:endParaRPr>
          </a:p>
          <a:p>
            <a:pPr marL="0" indent="0" algn="l" fontAlgn="base">
              <a:buNone/>
            </a:pPr>
            <a:r>
              <a:rPr lang="en-US" b="1" i="0" dirty="0">
                <a:effectLst/>
                <a:latin typeface="Open Sans" panose="020B0606030504020204" pitchFamily="34" charset="0"/>
              </a:rPr>
              <a:t>NOTE:</a:t>
            </a:r>
            <a:r>
              <a:rPr lang="en-US" b="0" i="0" dirty="0">
                <a:effectLst/>
                <a:latin typeface="Open Sans" panose="020B0606030504020204" pitchFamily="34" charset="0"/>
              </a:rPr>
              <a:t> When the alternating-possession procedure has not been established, the jump ball shall be in the center restraining circle between the two players involved in the previous action.</a:t>
            </a:r>
          </a:p>
          <a:p>
            <a:pPr marL="0" indent="0">
              <a:buNone/>
            </a:pPr>
            <a:endParaRPr lang="en-US" dirty="0"/>
          </a:p>
        </p:txBody>
      </p:sp>
    </p:spTree>
    <p:extLst>
      <p:ext uri="{BB962C8B-B14F-4D97-AF65-F5344CB8AC3E}">
        <p14:creationId xmlns:p14="http://schemas.microsoft.com/office/powerpoint/2010/main" val="638298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Section 4 </a:t>
            </a:r>
            <a:br>
              <a:rPr lang="en-US" dirty="0"/>
            </a:br>
            <a:r>
              <a:rPr lang="en-US" dirty="0"/>
              <a:t>Alternating Possession</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normAutofit fontScale="92500" lnSpcReduction="20000"/>
          </a:bodyPr>
          <a:lstStyle/>
          <a:p>
            <a:pPr marL="0" indent="0" algn="l" fontAlgn="base">
              <a:buNone/>
            </a:pPr>
            <a:r>
              <a:rPr lang="en-US" b="0" i="0" dirty="0">
                <a:effectLst/>
                <a:latin typeface="Open Sans" panose="020B0606030504020204" pitchFamily="34" charset="0"/>
              </a:rPr>
              <a:t>ART. 5</a:t>
            </a:r>
          </a:p>
          <a:p>
            <a:pPr marL="0" indent="0">
              <a:buNone/>
            </a:pPr>
            <a:r>
              <a:rPr lang="en-US" dirty="0"/>
              <a:t>The direction of the possession arrow is reversed immediately after an alternating –possession throw-in ends. An alternating possession throw-in ends when the throw-in ends, as in Rule 4-42-5</a:t>
            </a:r>
          </a:p>
          <a:p>
            <a:pPr marL="0" indent="0">
              <a:buNone/>
            </a:pPr>
            <a:endParaRPr lang="en-US" dirty="0"/>
          </a:p>
          <a:p>
            <a:pPr marL="0" indent="0" algn="l" fontAlgn="base">
              <a:buNone/>
            </a:pPr>
            <a:r>
              <a:rPr lang="en-US" b="0" i="0" dirty="0">
                <a:effectLst/>
                <a:latin typeface="Open Sans" panose="020B0606030504020204" pitchFamily="34" charset="0"/>
              </a:rPr>
              <a:t>ART. 6</a:t>
            </a:r>
          </a:p>
          <a:p>
            <a:pPr marL="0" indent="0" algn="l" fontAlgn="base">
              <a:buNone/>
            </a:pPr>
            <a:r>
              <a:rPr lang="en-US" b="0" i="0" dirty="0">
                <a:effectLst/>
                <a:latin typeface="Open Sans" panose="020B0606030504020204" pitchFamily="34" charset="0"/>
              </a:rPr>
              <a:t>The opportunity to make an alternating-possession throw-in is lost if the throw-in team violates. If either team fouls during an alternating-possession throw-in, it does not cause the throw-in team to lose the possession arrow. If the defensive team commits a violation during the throw-in, the possession arrow is not switched.</a:t>
            </a:r>
          </a:p>
          <a:p>
            <a:pPr marL="0" indent="0">
              <a:buNone/>
            </a:pPr>
            <a:endParaRPr lang="en-US" dirty="0"/>
          </a:p>
        </p:txBody>
      </p:sp>
    </p:spTree>
    <p:extLst>
      <p:ext uri="{BB962C8B-B14F-4D97-AF65-F5344CB8AC3E}">
        <p14:creationId xmlns:p14="http://schemas.microsoft.com/office/powerpoint/2010/main" val="1302643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Section 5 </a:t>
            </a:r>
            <a:br>
              <a:rPr lang="en-US" dirty="0"/>
            </a:br>
            <a:r>
              <a:rPr lang="en-US" dirty="0"/>
              <a:t>Ball in Play by Throw-In</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normAutofit/>
          </a:bodyPr>
          <a:lstStyle/>
          <a:p>
            <a:pPr marL="0" indent="0" algn="l" fontAlgn="base">
              <a:buNone/>
            </a:pPr>
            <a:endParaRPr lang="en-US" b="0" i="0" dirty="0">
              <a:solidFill>
                <a:srgbClr val="666666"/>
              </a:solidFill>
              <a:effectLst/>
              <a:latin typeface="Open Sans" panose="020B0606030504020204" pitchFamily="34" charset="0"/>
            </a:endParaRPr>
          </a:p>
          <a:p>
            <a:pPr marL="0" indent="0" algn="l" fontAlgn="base">
              <a:buNone/>
            </a:pPr>
            <a:r>
              <a:rPr lang="en-US" b="0" i="0" dirty="0">
                <a:effectLst/>
                <a:latin typeface="Open Sans" panose="020B0606030504020204" pitchFamily="34" charset="0"/>
              </a:rPr>
              <a:t>The ball shall be put in play by a throw-in under circumstances as outlined in Rules </a:t>
            </a:r>
            <a:r>
              <a:rPr lang="en-US" b="0" i="0" u="none" strike="noStrike" dirty="0">
                <a:effectLst/>
                <a:latin typeface="Open Sans" panose="020B0606030504020204" pitchFamily="34" charset="0"/>
                <a:hlinkClick r:id="rId2">
                  <a:extLst>
                    <a:ext uri="{A12FA001-AC4F-418D-AE19-62706E023703}">
                      <ahyp:hlinkClr xmlns:ahyp="http://schemas.microsoft.com/office/drawing/2018/hyperlinkcolor" val="tx"/>
                    </a:ext>
                  </a:extLst>
                </a:hlinkClick>
              </a:rPr>
              <a:t>6-4-1</a:t>
            </a:r>
            <a:r>
              <a:rPr lang="en-US" b="0" i="0" dirty="0">
                <a:effectLst/>
                <a:latin typeface="Open Sans" panose="020B0606030504020204" pitchFamily="34" charset="0"/>
              </a:rPr>
              <a:t>, </a:t>
            </a:r>
            <a:r>
              <a:rPr lang="en-US" b="0" i="0" u="none" strike="noStrike" dirty="0">
                <a:effectLst/>
                <a:latin typeface="Open Sans" panose="020B0606030504020204" pitchFamily="34" charset="0"/>
                <a:hlinkClick r:id="rId2">
                  <a:extLst>
                    <a:ext uri="{A12FA001-AC4F-418D-AE19-62706E023703}">
                      <ahyp:hlinkClr xmlns:ahyp="http://schemas.microsoft.com/office/drawing/2018/hyperlinkcolor" val="tx"/>
                    </a:ext>
                  </a:extLst>
                </a:hlinkClick>
              </a:rPr>
              <a:t>6-4-2</a:t>
            </a:r>
            <a:r>
              <a:rPr lang="en-US" b="0" i="0" dirty="0">
                <a:effectLst/>
                <a:latin typeface="Open Sans" panose="020B0606030504020204" pitchFamily="34" charset="0"/>
              </a:rPr>
              <a:t>, </a:t>
            </a:r>
            <a:r>
              <a:rPr lang="en-US" dirty="0">
                <a:latin typeface="Open Sans" panose="020B0606030504020204" pitchFamily="34" charset="0"/>
              </a:rPr>
              <a:t>6-4-4</a:t>
            </a:r>
            <a:r>
              <a:rPr lang="en-US" b="0" i="0" dirty="0">
                <a:effectLst/>
                <a:latin typeface="Open Sans" panose="020B0606030504020204" pitchFamily="34" charset="0"/>
              </a:rPr>
              <a:t>; Rule 7-1 through 7-6; Rule 8-5; and Rules 9-1 through 9-13. </a:t>
            </a:r>
            <a:endParaRPr lang="en-US" dirty="0"/>
          </a:p>
        </p:txBody>
      </p:sp>
    </p:spTree>
    <p:extLst>
      <p:ext uri="{BB962C8B-B14F-4D97-AF65-F5344CB8AC3E}">
        <p14:creationId xmlns:p14="http://schemas.microsoft.com/office/powerpoint/2010/main" val="375209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Section 6</a:t>
            </a:r>
            <a:br>
              <a:rPr lang="en-US" dirty="0"/>
            </a:br>
            <a:r>
              <a:rPr lang="en-US" dirty="0"/>
              <a:t>Ball in Play by Free-Throw</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normAutofit/>
          </a:bodyPr>
          <a:lstStyle/>
          <a:p>
            <a:pPr marL="0" indent="0" algn="l" fontAlgn="base">
              <a:buNone/>
            </a:pPr>
            <a:endParaRPr lang="en-US" b="0" i="0" dirty="0">
              <a:solidFill>
                <a:srgbClr val="666666"/>
              </a:solidFill>
              <a:effectLst/>
              <a:latin typeface="Open Sans" panose="020B0606030504020204" pitchFamily="34" charset="0"/>
            </a:endParaRPr>
          </a:p>
          <a:p>
            <a:pPr marL="0" indent="0" algn="l" fontAlgn="base">
              <a:buNone/>
            </a:pPr>
            <a:r>
              <a:rPr lang="en-US" b="0" i="0" dirty="0">
                <a:effectLst/>
                <a:latin typeface="Open Sans" panose="020B0606030504020204" pitchFamily="34" charset="0"/>
              </a:rPr>
              <a:t>The ball shall be put in play by placing it at the disposal of the free thrower before each free throw.</a:t>
            </a:r>
            <a:endParaRPr lang="en-US" dirty="0"/>
          </a:p>
        </p:txBody>
      </p:sp>
    </p:spTree>
    <p:extLst>
      <p:ext uri="{BB962C8B-B14F-4D97-AF65-F5344CB8AC3E}">
        <p14:creationId xmlns:p14="http://schemas.microsoft.com/office/powerpoint/2010/main" val="2502085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Section 7</a:t>
            </a:r>
            <a:br>
              <a:rPr lang="en-US" dirty="0"/>
            </a:br>
            <a:r>
              <a:rPr lang="en-US" dirty="0"/>
              <a:t>Dead Ball</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normAutofit fontScale="70000" lnSpcReduction="20000"/>
          </a:bodyPr>
          <a:lstStyle/>
          <a:p>
            <a:pPr marL="0" indent="0" algn="l" fontAlgn="base">
              <a:buNone/>
            </a:pPr>
            <a:r>
              <a:rPr lang="en-US" b="0" i="0" dirty="0">
                <a:effectLst/>
                <a:latin typeface="Open Sans" panose="020B0606030504020204" pitchFamily="34" charset="0"/>
              </a:rPr>
              <a:t>ART. 1</a:t>
            </a:r>
          </a:p>
          <a:p>
            <a:pPr marL="0" indent="0" algn="l" fontAlgn="base">
              <a:buNone/>
            </a:pPr>
            <a:r>
              <a:rPr lang="en-US" b="0" i="0" dirty="0">
                <a:effectLst/>
                <a:latin typeface="Open Sans" panose="020B0606030504020204" pitchFamily="34" charset="0"/>
              </a:rPr>
              <a:t>The ball becomes dead, or remains dead, when:</a:t>
            </a:r>
          </a:p>
          <a:p>
            <a:pPr marL="0" indent="0" algn="l" fontAlgn="base">
              <a:buNone/>
            </a:pPr>
            <a:r>
              <a:rPr lang="en-US" b="0" i="0" dirty="0">
                <a:effectLst/>
                <a:latin typeface="Open Sans" panose="020B0606030504020204" pitchFamily="34" charset="0"/>
              </a:rPr>
              <a:t>A goal, as in 5‐1 is made.</a:t>
            </a:r>
          </a:p>
          <a:p>
            <a:pPr marL="0" indent="0" algn="l" fontAlgn="base">
              <a:buNone/>
            </a:pPr>
            <a:r>
              <a:rPr lang="en-US" b="0" i="0" dirty="0">
                <a:effectLst/>
                <a:latin typeface="Open Sans" panose="020B0606030504020204" pitchFamily="34" charset="0"/>
              </a:rPr>
              <a:t> </a:t>
            </a:r>
          </a:p>
          <a:p>
            <a:pPr marL="0" indent="0" algn="l" fontAlgn="base">
              <a:buNone/>
            </a:pPr>
            <a:r>
              <a:rPr lang="en-US" b="0" i="0" dirty="0">
                <a:effectLst/>
                <a:latin typeface="Open Sans" panose="020B0606030504020204" pitchFamily="34" charset="0"/>
              </a:rPr>
              <a:t>ART. 2</a:t>
            </a:r>
          </a:p>
          <a:p>
            <a:pPr marL="0" indent="0" algn="l" fontAlgn="base">
              <a:buNone/>
            </a:pPr>
            <a:r>
              <a:rPr lang="en-US" b="0" i="0" dirty="0">
                <a:effectLst/>
                <a:latin typeface="Open Sans" panose="020B0606030504020204" pitchFamily="34" charset="0"/>
              </a:rPr>
              <a:t>It is apparent the free throw will not be successful on a:</a:t>
            </a:r>
          </a:p>
          <a:p>
            <a:pPr marL="0" indent="0" algn="l" fontAlgn="base">
              <a:buNone/>
            </a:pPr>
            <a:endParaRPr lang="en-US" b="0" i="0" dirty="0">
              <a:effectLst/>
              <a:latin typeface="Open Sans" panose="020B0606030504020204" pitchFamily="34" charset="0"/>
            </a:endParaRPr>
          </a:p>
          <a:p>
            <a:pPr marL="0" indent="0" algn="l" fontAlgn="base">
              <a:buNone/>
            </a:pPr>
            <a:r>
              <a:rPr lang="en-US" dirty="0">
                <a:latin typeface="Open Sans" panose="020B0606030504020204" pitchFamily="34" charset="0"/>
              </a:rPr>
              <a:t>a. Free throw which is to be followed by another free throw.</a:t>
            </a:r>
          </a:p>
          <a:p>
            <a:pPr marL="0" indent="0" algn="l" fontAlgn="base">
              <a:buNone/>
            </a:pPr>
            <a:r>
              <a:rPr lang="en-US" b="0" i="0" dirty="0">
                <a:effectLst/>
                <a:latin typeface="Open Sans" panose="020B0606030504020204" pitchFamily="34" charset="0"/>
              </a:rPr>
              <a:t>b. Free throw which is to be followed by a throw-in.</a:t>
            </a:r>
          </a:p>
          <a:p>
            <a:pPr marL="0" indent="0" algn="l" fontAlgn="base">
              <a:buNone/>
            </a:pPr>
            <a:endParaRPr lang="en-US" b="0" i="0" dirty="0">
              <a:effectLst/>
              <a:latin typeface="Open Sans" panose="020B0606030504020204" pitchFamily="34" charset="0"/>
            </a:endParaRPr>
          </a:p>
          <a:p>
            <a:pPr marL="0" indent="0" algn="l" fontAlgn="base">
              <a:buNone/>
            </a:pPr>
            <a:r>
              <a:rPr lang="en-US" b="0" i="0" dirty="0">
                <a:effectLst/>
                <a:latin typeface="Open Sans" panose="020B0606030504020204" pitchFamily="34" charset="0"/>
              </a:rPr>
              <a:t>ART. 3</a:t>
            </a:r>
          </a:p>
          <a:p>
            <a:pPr marL="0" indent="0" algn="l" fontAlgn="base">
              <a:buNone/>
            </a:pPr>
            <a:r>
              <a:rPr lang="en-US" b="0" i="0" dirty="0">
                <a:effectLst/>
                <a:latin typeface="Open Sans" panose="020B0606030504020204" pitchFamily="34" charset="0"/>
              </a:rPr>
              <a:t>A held ball occurs, or the ball lodges between the backboard and ring or comes to rest on the flange.</a:t>
            </a:r>
          </a:p>
          <a:p>
            <a:pPr marL="0" indent="0" algn="l" fontAlgn="base">
              <a:buNone/>
            </a:pPr>
            <a:endParaRPr lang="en-US" b="0" i="0" dirty="0">
              <a:effectLst/>
              <a:latin typeface="Open Sans" panose="020B0606030504020204" pitchFamily="34" charset="0"/>
            </a:endParaRPr>
          </a:p>
          <a:p>
            <a:pPr marL="0" indent="0" algn="l" fontAlgn="base">
              <a:buNone/>
            </a:pPr>
            <a:endParaRPr lang="en-US" dirty="0">
              <a:latin typeface="Open Sans" panose="020B0606030504020204" pitchFamily="34" charset="0"/>
            </a:endParaRPr>
          </a:p>
        </p:txBody>
      </p:sp>
    </p:spTree>
    <p:extLst>
      <p:ext uri="{BB962C8B-B14F-4D97-AF65-F5344CB8AC3E}">
        <p14:creationId xmlns:p14="http://schemas.microsoft.com/office/powerpoint/2010/main" val="2800485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Section 7</a:t>
            </a:r>
            <a:br>
              <a:rPr lang="en-US" dirty="0"/>
            </a:br>
            <a:r>
              <a:rPr lang="en-US" dirty="0"/>
              <a:t>Dead Ball</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normAutofit lnSpcReduction="10000"/>
          </a:bodyPr>
          <a:lstStyle/>
          <a:p>
            <a:pPr marL="0" indent="0" algn="l" fontAlgn="base">
              <a:buNone/>
            </a:pPr>
            <a:r>
              <a:rPr lang="en-US" b="0" i="0" dirty="0">
                <a:effectLst/>
                <a:latin typeface="Open Sans" panose="020B0606030504020204" pitchFamily="34" charset="0"/>
              </a:rPr>
              <a:t>ART. 4</a:t>
            </a:r>
          </a:p>
          <a:p>
            <a:pPr marL="0" indent="0" algn="l" fontAlgn="base">
              <a:buNone/>
            </a:pPr>
            <a:r>
              <a:rPr lang="en-US" b="0" i="0" dirty="0">
                <a:effectLst/>
                <a:latin typeface="Open Sans" panose="020B0606030504020204" pitchFamily="34" charset="0"/>
              </a:rPr>
              <a:t>A player-control or team-control foul occurs.</a:t>
            </a:r>
          </a:p>
          <a:p>
            <a:pPr marL="0" indent="0" algn="l" fontAlgn="base">
              <a:buNone/>
            </a:pPr>
            <a:r>
              <a:rPr lang="en-US" b="0" i="0" dirty="0">
                <a:effectLst/>
                <a:latin typeface="Open Sans" panose="020B0606030504020204" pitchFamily="34" charset="0"/>
              </a:rPr>
              <a:t> </a:t>
            </a:r>
          </a:p>
          <a:p>
            <a:pPr marL="0" indent="0" algn="l" fontAlgn="base">
              <a:buNone/>
            </a:pPr>
            <a:r>
              <a:rPr lang="en-US" b="0" i="0" dirty="0">
                <a:effectLst/>
                <a:latin typeface="Open Sans" panose="020B0606030504020204" pitchFamily="34" charset="0"/>
              </a:rPr>
              <a:t>ART. 5</a:t>
            </a:r>
          </a:p>
          <a:p>
            <a:pPr marL="0" indent="0" algn="l" fontAlgn="base">
              <a:buNone/>
            </a:pPr>
            <a:r>
              <a:rPr lang="en-US" b="0" i="0" dirty="0">
                <a:effectLst/>
                <a:latin typeface="Open Sans" panose="020B0606030504020204" pitchFamily="34" charset="0"/>
              </a:rPr>
              <a:t>An official’s whistle is blown (see EXCEPTIONS a and b below).</a:t>
            </a:r>
          </a:p>
          <a:p>
            <a:pPr marL="0" indent="0" algn="l" fontAlgn="base">
              <a:buNone/>
            </a:pPr>
            <a:r>
              <a:rPr lang="en-US" b="0" i="0" dirty="0">
                <a:effectLst/>
                <a:latin typeface="Open Sans" panose="020B0606030504020204" pitchFamily="34" charset="0"/>
              </a:rPr>
              <a:t> </a:t>
            </a:r>
          </a:p>
          <a:p>
            <a:pPr marL="0" indent="0" algn="l" fontAlgn="base">
              <a:buNone/>
            </a:pPr>
            <a:r>
              <a:rPr lang="en-US" b="0" i="0" dirty="0">
                <a:effectLst/>
                <a:latin typeface="Open Sans" panose="020B0606030504020204" pitchFamily="34" charset="0"/>
              </a:rPr>
              <a:t>ART. 6</a:t>
            </a:r>
          </a:p>
          <a:p>
            <a:pPr marL="0" indent="0" algn="l" fontAlgn="base">
              <a:buNone/>
            </a:pPr>
            <a:r>
              <a:rPr lang="en-US" b="0" i="0" dirty="0">
                <a:effectLst/>
                <a:latin typeface="Open Sans" panose="020B0606030504020204" pitchFamily="34" charset="0"/>
              </a:rPr>
              <a:t>Time expires for a quarter or extra period (see EXCEPTION a below).</a:t>
            </a:r>
          </a:p>
          <a:p>
            <a:pPr marL="0" indent="0" algn="l" fontAlgn="base">
              <a:buNone/>
            </a:pPr>
            <a:endParaRPr lang="en-US" b="0" i="0" dirty="0">
              <a:effectLst/>
              <a:latin typeface="Open Sans" panose="020B0606030504020204" pitchFamily="34" charset="0"/>
            </a:endParaRPr>
          </a:p>
          <a:p>
            <a:pPr marL="0" indent="0" algn="l" fontAlgn="base">
              <a:buNone/>
            </a:pPr>
            <a:endParaRPr lang="en-US" dirty="0">
              <a:latin typeface="Open Sans" panose="020B0606030504020204" pitchFamily="34" charset="0"/>
            </a:endParaRPr>
          </a:p>
        </p:txBody>
      </p:sp>
    </p:spTree>
    <p:extLst>
      <p:ext uri="{BB962C8B-B14F-4D97-AF65-F5344CB8AC3E}">
        <p14:creationId xmlns:p14="http://schemas.microsoft.com/office/powerpoint/2010/main" val="255657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Section 7</a:t>
            </a:r>
            <a:br>
              <a:rPr lang="en-US" dirty="0"/>
            </a:br>
            <a:r>
              <a:rPr lang="en-US" dirty="0"/>
              <a:t>Dead Ball</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a:xfrm>
            <a:off x="838199" y="1505527"/>
            <a:ext cx="10605655" cy="4839855"/>
          </a:xfrm>
        </p:spPr>
        <p:txBody>
          <a:bodyPr>
            <a:normAutofit fontScale="25000" lnSpcReduction="20000"/>
          </a:bodyPr>
          <a:lstStyle/>
          <a:p>
            <a:pPr marL="0" indent="0" algn="l" fontAlgn="base">
              <a:buNone/>
            </a:pPr>
            <a:r>
              <a:rPr lang="en-US" sz="5600" b="0" i="0" dirty="0">
                <a:effectLst/>
                <a:latin typeface="Open Sans" panose="020B0606030504020204" pitchFamily="34" charset="0"/>
              </a:rPr>
              <a:t>ART. 7</a:t>
            </a:r>
          </a:p>
          <a:p>
            <a:pPr marL="0" indent="0" algn="l" fontAlgn="base">
              <a:buNone/>
            </a:pPr>
            <a:r>
              <a:rPr lang="en-US" sz="5600" b="0" i="0" dirty="0">
                <a:effectLst/>
                <a:latin typeface="Open Sans" panose="020B0606030504020204" pitchFamily="34" charset="0"/>
              </a:rPr>
              <a:t>A foul, other than player-control or team-control, occurs (see EXCEPTIONS a, b and c below).</a:t>
            </a:r>
          </a:p>
          <a:p>
            <a:pPr marL="0" indent="0" algn="l" fontAlgn="base">
              <a:buNone/>
            </a:pPr>
            <a:r>
              <a:rPr lang="en-US" sz="5600" b="0" i="0" dirty="0">
                <a:effectLst/>
                <a:latin typeface="Open Sans" panose="020B0606030504020204" pitchFamily="34" charset="0"/>
              </a:rPr>
              <a:t>ART. 8</a:t>
            </a:r>
          </a:p>
          <a:p>
            <a:pPr marL="0" indent="0" algn="l" fontAlgn="base">
              <a:buNone/>
            </a:pPr>
            <a:r>
              <a:rPr lang="en-US" sz="5600" b="0" i="0" dirty="0">
                <a:effectLst/>
                <a:latin typeface="Open Sans" panose="020B0606030504020204" pitchFamily="34" charset="0"/>
              </a:rPr>
              <a:t>A free-throw violation by the throwing team, as in </a:t>
            </a:r>
            <a:r>
              <a:rPr lang="en-US" sz="5600" b="0" i="0" u="none" strike="noStrike" dirty="0">
                <a:effectLst/>
                <a:latin typeface="Open Sans" panose="020B0606030504020204" pitchFamily="34" charset="0"/>
                <a:hlinkClick r:id="rId2">
                  <a:extLst>
                    <a:ext uri="{A12FA001-AC4F-418D-AE19-62706E023703}">
                      <ahyp:hlinkClr xmlns:ahyp="http://schemas.microsoft.com/office/drawing/2018/hyperlinkcolor" val="tx"/>
                    </a:ext>
                  </a:extLst>
                </a:hlinkClick>
              </a:rPr>
              <a:t>9-1</a:t>
            </a:r>
            <a:r>
              <a:rPr lang="en-US" sz="5600" b="0" i="0" dirty="0">
                <a:effectLst/>
                <a:latin typeface="Open Sans" panose="020B0606030504020204" pitchFamily="34" charset="0"/>
              </a:rPr>
              <a:t>, occurs. </a:t>
            </a:r>
          </a:p>
          <a:p>
            <a:pPr marL="0" indent="0" algn="l" fontAlgn="base">
              <a:buNone/>
            </a:pPr>
            <a:r>
              <a:rPr lang="en-US" sz="5600" b="0" i="0" dirty="0">
                <a:effectLst/>
                <a:latin typeface="Open Sans" panose="020B0606030504020204" pitchFamily="34" charset="0"/>
              </a:rPr>
              <a:t>ART. 9</a:t>
            </a:r>
          </a:p>
          <a:p>
            <a:pPr marL="0" indent="0" algn="l" fontAlgn="base">
              <a:buNone/>
            </a:pPr>
            <a:r>
              <a:rPr lang="en-US" sz="5600" b="0" i="0" dirty="0">
                <a:effectLst/>
                <a:latin typeface="Open Sans" panose="020B0606030504020204" pitchFamily="34" charset="0"/>
              </a:rPr>
              <a:t>A violation, as in Rule 9-2 through 13, occurs (see EXCEPTION d below).</a:t>
            </a:r>
          </a:p>
          <a:p>
            <a:pPr marL="0" indent="0" algn="l" fontAlgn="base">
              <a:buNone/>
            </a:pPr>
            <a:endParaRPr lang="en-US" sz="5600" b="0" i="0" dirty="0">
              <a:effectLst/>
              <a:latin typeface="Open Sans" panose="020B0606030504020204" pitchFamily="34" charset="0"/>
            </a:endParaRPr>
          </a:p>
          <a:p>
            <a:pPr marL="0" indent="0" algn="l" fontAlgn="base">
              <a:buNone/>
            </a:pPr>
            <a:r>
              <a:rPr lang="en-US" sz="5600" b="1" i="0" dirty="0">
                <a:effectLst/>
                <a:latin typeface="Open Sans" panose="020B0606030504020204" pitchFamily="34" charset="0"/>
              </a:rPr>
              <a:t>EXCEPTION:</a:t>
            </a:r>
            <a:r>
              <a:rPr lang="en-US" sz="5600" b="0" i="0" dirty="0">
                <a:effectLst/>
                <a:latin typeface="Open Sans" panose="020B0606030504020204" pitchFamily="34" charset="0"/>
              </a:rPr>
              <a:t> The ball does not become dead until the try or tap ends, or until the airborne shooter returns to the floor, when:</a:t>
            </a:r>
          </a:p>
          <a:p>
            <a:pPr marL="0" indent="0" algn="l" fontAlgn="base">
              <a:buNone/>
            </a:pPr>
            <a:r>
              <a:rPr lang="en-US" sz="5600" b="0" i="0" dirty="0">
                <a:effectLst/>
                <a:latin typeface="Open Sans" panose="020B0606030504020204" pitchFamily="34" charset="0"/>
              </a:rPr>
              <a:t>a. Article 5, 6, or 7 occurs while a try or tap for a field goal is in flight.</a:t>
            </a:r>
          </a:p>
          <a:p>
            <a:pPr marL="0" indent="0" algn="l" fontAlgn="base">
              <a:buNone/>
            </a:pPr>
            <a:r>
              <a:rPr lang="en-US" sz="5600" b="0" i="0" dirty="0">
                <a:effectLst/>
                <a:latin typeface="Open Sans" panose="020B0606030504020204" pitchFamily="34" charset="0"/>
              </a:rPr>
              <a:t>b. Article 5 or 7 occurs while a try for a free throw is in flight.</a:t>
            </a:r>
          </a:p>
          <a:p>
            <a:pPr marL="0" indent="0" algn="l" fontAlgn="base">
              <a:buNone/>
            </a:pPr>
            <a:r>
              <a:rPr lang="en-US" sz="5600" b="0" i="0" dirty="0">
                <a:effectLst/>
                <a:latin typeface="Open Sans" panose="020B0606030504020204" pitchFamily="34" charset="0"/>
              </a:rPr>
              <a:t>c. Article 7 occurs by any opponent of a player who has started a try or tap for field (is in the act of shooting) before the foul occurred, provided   time did not expire before the ball was in flight. </a:t>
            </a:r>
          </a:p>
          <a:p>
            <a:pPr marL="0" indent="0" algn="l" fontAlgn="base">
              <a:buNone/>
            </a:pPr>
            <a:r>
              <a:rPr lang="en-US" sz="5600" b="0" i="0" dirty="0">
                <a:effectLst/>
                <a:latin typeface="Open Sans" panose="020B0606030504020204" pitchFamily="34" charset="0"/>
              </a:rPr>
              <a:t>The trying motion shall be continuous and begins after the ball comes to rest in the player’s hand(s) on a try or touches the hand(s) on a tap, and is completed when the ball is clearly in flight. The trying motion may include arm, foot, or body movement used by the player when throwing the ball at the player’s basket.</a:t>
            </a:r>
          </a:p>
          <a:p>
            <a:pPr marL="0" indent="0" algn="l" fontAlgn="base">
              <a:buNone/>
            </a:pPr>
            <a:r>
              <a:rPr lang="en-US" sz="5600" b="0" i="0" dirty="0">
                <a:effectLst/>
                <a:latin typeface="Open Sans" panose="020B0606030504020204" pitchFamily="34" charset="0"/>
              </a:rPr>
              <a:t>d. Article 9 as in </a:t>
            </a:r>
            <a:r>
              <a:rPr lang="en-US" sz="5600" b="0" i="0" u="none" strike="noStrike" dirty="0">
                <a:effectLst/>
                <a:latin typeface="Open Sans" panose="020B0606030504020204" pitchFamily="34" charset="0"/>
                <a:hlinkClick r:id="rId2">
                  <a:extLst>
                    <a:ext uri="{A12FA001-AC4F-418D-AE19-62706E023703}">
                      <ahyp:hlinkClr xmlns:ahyp="http://schemas.microsoft.com/office/drawing/2018/hyperlinkcolor" val="tx"/>
                    </a:ext>
                  </a:extLst>
                </a:hlinkClick>
              </a:rPr>
              <a:t>9-3-3</a:t>
            </a:r>
            <a:r>
              <a:rPr lang="en-US" sz="5600" b="0" i="0" dirty="0">
                <a:effectLst/>
                <a:latin typeface="Open Sans" panose="020B0606030504020204" pitchFamily="34" charset="0"/>
              </a:rPr>
              <a:t> or </a:t>
            </a:r>
            <a:r>
              <a:rPr lang="en-US" sz="5600" b="0" i="0" u="none" strike="noStrike" dirty="0">
                <a:effectLst/>
                <a:latin typeface="Open Sans" panose="020B0606030504020204" pitchFamily="34" charset="0"/>
                <a:hlinkClick r:id="rId2">
                  <a:extLst>
                    <a:ext uri="{A12FA001-AC4F-418D-AE19-62706E023703}">
                      <ahyp:hlinkClr xmlns:ahyp="http://schemas.microsoft.com/office/drawing/2018/hyperlinkcolor" val="tx"/>
                    </a:ext>
                  </a:extLst>
                </a:hlinkClick>
              </a:rPr>
              <a:t>9-13-1</a:t>
            </a:r>
            <a:r>
              <a:rPr lang="en-US" sz="5600" b="0" i="0" dirty="0">
                <a:effectLst/>
                <a:latin typeface="Open Sans" panose="020B0606030504020204" pitchFamily="34" charset="0"/>
              </a:rPr>
              <a:t>, occurs by an opponent.</a:t>
            </a:r>
          </a:p>
          <a:p>
            <a:pPr marL="0" indent="0" algn="l" fontAlgn="base">
              <a:buNone/>
            </a:pPr>
            <a:r>
              <a:rPr lang="en-US" sz="5600" b="1" i="0" dirty="0">
                <a:effectLst/>
                <a:latin typeface="Open Sans" panose="020B0606030504020204" pitchFamily="34" charset="0"/>
              </a:rPr>
              <a:t>NOTE:</a:t>
            </a:r>
            <a:r>
              <a:rPr lang="en-US" sz="5600" b="0" i="0" dirty="0">
                <a:effectLst/>
                <a:latin typeface="Open Sans" panose="020B0606030504020204" pitchFamily="34" charset="0"/>
              </a:rPr>
              <a:t> If A1’s try or tap is legally touched in flight, the goal counts if made, if the period/quarter ends before or after the legal touching. If the touching is interference or goaltending by Team A, no points are scored. If Team B violates, the points are awarded – either two or three depending on whether it was a two or three-point try or tap.</a:t>
            </a:r>
          </a:p>
          <a:p>
            <a:pPr marL="0" indent="0" algn="l" fontAlgn="base">
              <a:buNone/>
            </a:pPr>
            <a:endParaRPr lang="en-US" sz="3700" b="0" i="0" dirty="0">
              <a:effectLst/>
              <a:latin typeface="Open Sans" panose="020B0606030504020204" pitchFamily="34" charset="0"/>
            </a:endParaRPr>
          </a:p>
          <a:p>
            <a:pPr marL="0" indent="0" algn="l" fontAlgn="base">
              <a:buNone/>
            </a:pPr>
            <a:endParaRPr lang="en-US" dirty="0">
              <a:latin typeface="Open Sans" panose="020B0606030504020204" pitchFamily="34" charset="0"/>
            </a:endParaRPr>
          </a:p>
        </p:txBody>
      </p:sp>
    </p:spTree>
    <p:extLst>
      <p:ext uri="{BB962C8B-B14F-4D97-AF65-F5344CB8AC3E}">
        <p14:creationId xmlns:p14="http://schemas.microsoft.com/office/powerpoint/2010/main" val="2894744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BB21-B397-0468-9F30-A81EE4A26230}"/>
              </a:ext>
            </a:extLst>
          </p:cNvPr>
          <p:cNvSpPr>
            <a:spLocks noGrp="1"/>
          </p:cNvSpPr>
          <p:nvPr>
            <p:ph type="ctrTitle"/>
          </p:nvPr>
        </p:nvSpPr>
        <p:spPr>
          <a:xfrm>
            <a:off x="1302876" y="690870"/>
            <a:ext cx="9144000" cy="2387600"/>
          </a:xfrm>
        </p:spPr>
        <p:txBody>
          <a:bodyPr/>
          <a:lstStyle/>
          <a:p>
            <a:endParaRPr lang="en-US" dirty="0"/>
          </a:p>
        </p:txBody>
      </p:sp>
      <p:sp>
        <p:nvSpPr>
          <p:cNvPr id="3" name="Subtitle 2">
            <a:extLst>
              <a:ext uri="{FF2B5EF4-FFF2-40B4-BE49-F238E27FC236}">
                <a16:creationId xmlns:a16="http://schemas.microsoft.com/office/drawing/2014/main" id="{5554D06A-4BB4-5400-FDA0-04D681C2F5F6}"/>
              </a:ext>
            </a:extLst>
          </p:cNvPr>
          <p:cNvSpPr>
            <a:spLocks noGrp="1"/>
          </p:cNvSpPr>
          <p:nvPr>
            <p:ph type="subTitle" idx="1"/>
          </p:nvPr>
        </p:nvSpPr>
        <p:spPr/>
        <p:txBody>
          <a:bodyPr>
            <a:normAutofit/>
          </a:bodyPr>
          <a:lstStyle/>
          <a:p>
            <a:r>
              <a:rPr lang="en-US" sz="4800" dirty="0"/>
              <a:t>Any </a:t>
            </a:r>
          </a:p>
          <a:p>
            <a:r>
              <a:rPr lang="en-US" sz="4800" dirty="0"/>
              <a:t>Questions or Comments </a:t>
            </a:r>
            <a:endParaRPr lang="en-US" sz="4400" dirty="0"/>
          </a:p>
        </p:txBody>
      </p:sp>
      <p:pic>
        <p:nvPicPr>
          <p:cNvPr id="1028" name="Picture 4">
            <a:extLst>
              <a:ext uri="{FF2B5EF4-FFF2-40B4-BE49-F238E27FC236}">
                <a16:creationId xmlns:a16="http://schemas.microsoft.com/office/drawing/2014/main" id="{E84C3036-E88B-608A-7B27-683B85990F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2709" y="690870"/>
            <a:ext cx="7642511" cy="238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490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Section 1 – Live Ball </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lstStyle/>
          <a:p>
            <a:pPr algn="l" fontAlgn="base"/>
            <a:r>
              <a:rPr lang="en-US" i="0" dirty="0">
                <a:effectLst/>
                <a:latin typeface="Open Sans" panose="020B0606030504020204" pitchFamily="34" charset="0"/>
              </a:rPr>
              <a:t>ART. 1</a:t>
            </a:r>
          </a:p>
          <a:p>
            <a:pPr marL="0" indent="0" algn="l" fontAlgn="base">
              <a:buNone/>
            </a:pPr>
            <a:r>
              <a:rPr lang="en-US" i="0" dirty="0">
                <a:effectLst/>
                <a:latin typeface="Open Sans" panose="020B0606030504020204" pitchFamily="34" charset="0"/>
              </a:rPr>
              <a:t>The game and each extra period shall be started by a jump ball in the center restraining circle. After any subsequent dead ball, the only way to get the ball live is to resume play by a jump ball in the center restraining circle, by a throw-in or by a free throw. The dribble and traveling rules are not in effect in these situations.</a:t>
            </a:r>
          </a:p>
          <a:p>
            <a:endParaRPr lang="en-US" dirty="0"/>
          </a:p>
        </p:txBody>
      </p:sp>
    </p:spTree>
    <p:extLst>
      <p:ext uri="{BB962C8B-B14F-4D97-AF65-F5344CB8AC3E}">
        <p14:creationId xmlns:p14="http://schemas.microsoft.com/office/powerpoint/2010/main" val="3971541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Section 1 – Live Ball </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normAutofit fontScale="92500" lnSpcReduction="20000"/>
          </a:bodyPr>
          <a:lstStyle/>
          <a:p>
            <a:pPr algn="l" fontAlgn="base"/>
            <a:r>
              <a:rPr lang="en-US" b="1" i="0" dirty="0">
                <a:effectLst/>
                <a:latin typeface="Open Sans" panose="020B0606030504020204" pitchFamily="34" charset="0"/>
              </a:rPr>
              <a:t>ART. 2</a:t>
            </a:r>
          </a:p>
          <a:p>
            <a:pPr marL="0" indent="0" algn="l" fontAlgn="base">
              <a:buNone/>
            </a:pPr>
            <a:r>
              <a:rPr lang="en-US" b="0" i="0" dirty="0">
                <a:effectLst/>
                <a:latin typeface="Open Sans" panose="020B0606030504020204" pitchFamily="34" charset="0"/>
              </a:rPr>
              <a:t>The ball becomes live when:</a:t>
            </a:r>
          </a:p>
          <a:p>
            <a:pPr marL="0" indent="0" algn="l" fontAlgn="base">
              <a:buNone/>
            </a:pPr>
            <a:endParaRPr lang="en-US" b="0" i="0" dirty="0">
              <a:effectLst/>
              <a:latin typeface="Open Sans" panose="020B0606030504020204" pitchFamily="34" charset="0"/>
            </a:endParaRPr>
          </a:p>
          <a:p>
            <a:pPr marL="457200" lvl="1" indent="0" fontAlgn="base">
              <a:buNone/>
            </a:pPr>
            <a:r>
              <a:rPr lang="en-US" b="0" i="0" dirty="0">
                <a:effectLst/>
                <a:latin typeface="Open Sans" panose="020B0606030504020204" pitchFamily="34" charset="0"/>
              </a:rPr>
              <a:t>a. On a jump ball, the tossed ball leaves the official’s hand(s).</a:t>
            </a:r>
          </a:p>
          <a:p>
            <a:pPr marL="457200" lvl="1" indent="0" fontAlgn="base">
              <a:buNone/>
            </a:pPr>
            <a:r>
              <a:rPr lang="en-US" b="0" i="0" dirty="0">
                <a:effectLst/>
                <a:latin typeface="Open Sans" panose="020B0606030504020204" pitchFamily="34" charset="0"/>
              </a:rPr>
              <a:t>b. On a throw-in, it is at the disposal of the thrower.</a:t>
            </a:r>
          </a:p>
          <a:p>
            <a:pPr marL="457200" lvl="1" indent="0" fontAlgn="base">
              <a:buNone/>
            </a:pPr>
            <a:r>
              <a:rPr lang="en-US" b="0" i="0" dirty="0">
                <a:effectLst/>
                <a:latin typeface="Open Sans" panose="020B0606030504020204" pitchFamily="34" charset="0"/>
              </a:rPr>
              <a:t>c. On a free throw, it is at the disposal of the free thrower.</a:t>
            </a:r>
          </a:p>
          <a:p>
            <a:pPr marL="0" indent="0" algn="l" fontAlgn="base">
              <a:buNone/>
            </a:pPr>
            <a:endParaRPr lang="en-US" b="1" i="0" dirty="0">
              <a:effectLst/>
              <a:latin typeface="Open Sans" panose="020B0606030504020204" pitchFamily="34" charset="0"/>
            </a:endParaRPr>
          </a:p>
          <a:p>
            <a:pPr marL="0" indent="0" algn="l" fontAlgn="base">
              <a:buNone/>
            </a:pPr>
            <a:r>
              <a:rPr lang="en-US" b="1" i="0" dirty="0">
                <a:effectLst/>
                <a:latin typeface="Open Sans" panose="020B0606030504020204" pitchFamily="34" charset="0"/>
              </a:rPr>
              <a:t>NOTE:</a:t>
            </a:r>
            <a:r>
              <a:rPr lang="en-US" b="0" i="0" dirty="0">
                <a:effectLst/>
                <a:latin typeface="Open Sans" panose="020B0606030504020204" pitchFamily="34" charset="0"/>
              </a:rPr>
              <a:t> Any rules statement is made on the assumption that no infraction is involved unless mentioned or implied. If such infraction occurs, the rule ­governing it is ­followed. For example, a game or extra period will not start with a jump ball if a foul occurs before the ball becomes live.</a:t>
            </a:r>
          </a:p>
          <a:p>
            <a:endParaRPr lang="en-US" dirty="0"/>
          </a:p>
        </p:txBody>
      </p:sp>
    </p:spTree>
    <p:extLst>
      <p:ext uri="{BB962C8B-B14F-4D97-AF65-F5344CB8AC3E}">
        <p14:creationId xmlns:p14="http://schemas.microsoft.com/office/powerpoint/2010/main" val="2133874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Section 2 </a:t>
            </a:r>
            <a:br>
              <a:rPr lang="en-US" dirty="0"/>
            </a:br>
            <a:r>
              <a:rPr lang="en-US" dirty="0"/>
              <a:t>Starting Game, Quarter, Extra Period</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normAutofit fontScale="85000" lnSpcReduction="10000"/>
          </a:bodyPr>
          <a:lstStyle/>
          <a:p>
            <a:pPr marL="0" indent="0" algn="l" fontAlgn="base">
              <a:buNone/>
            </a:pPr>
            <a:r>
              <a:rPr lang="en-US" b="0" i="0" dirty="0">
                <a:effectLst/>
                <a:latin typeface="Open Sans" panose="020B0606030504020204" pitchFamily="34" charset="0"/>
              </a:rPr>
              <a:t>ART. 1</a:t>
            </a:r>
          </a:p>
          <a:p>
            <a:pPr marL="0" indent="0" algn="l" fontAlgn="base">
              <a:buNone/>
            </a:pPr>
            <a:r>
              <a:rPr lang="en-US" b="0" i="0" dirty="0">
                <a:effectLst/>
                <a:latin typeface="Open Sans" panose="020B0606030504020204" pitchFamily="34" charset="0"/>
              </a:rPr>
              <a:t>The game, quarter and each extra period begins when the ball becomes live as specified in </a:t>
            </a:r>
            <a:r>
              <a:rPr lang="en-US" b="0" i="0" u="none" strike="noStrike" dirty="0">
                <a:effectLst/>
                <a:latin typeface="Open Sans" panose="020B0606030504020204" pitchFamily="34" charset="0"/>
                <a:hlinkClick r:id="rId2">
                  <a:extLst>
                    <a:ext uri="{A12FA001-AC4F-418D-AE19-62706E023703}">
                      <ahyp:hlinkClr xmlns:ahyp="http://schemas.microsoft.com/office/drawing/2018/hyperlinkcolor" val="tx"/>
                    </a:ext>
                  </a:extLst>
                </a:hlinkClick>
              </a:rPr>
              <a:t>6-1-2</a:t>
            </a:r>
            <a:r>
              <a:rPr lang="en-US" b="0" i="0" dirty="0">
                <a:effectLst/>
                <a:latin typeface="Open Sans" panose="020B0606030504020204" pitchFamily="34" charset="0"/>
              </a:rPr>
              <a:t> for a jump ball, throw-in or free throw.</a:t>
            </a:r>
          </a:p>
          <a:p>
            <a:pPr marL="0" indent="0" algn="l" fontAlgn="base">
              <a:buNone/>
            </a:pPr>
            <a:r>
              <a:rPr lang="en-US" b="0" i="0" dirty="0">
                <a:effectLst/>
                <a:latin typeface="Open Sans" panose="020B0606030504020204" pitchFamily="34" charset="0"/>
              </a:rPr>
              <a:t> </a:t>
            </a:r>
          </a:p>
          <a:p>
            <a:pPr marL="0" indent="0" algn="l" fontAlgn="base">
              <a:buNone/>
            </a:pPr>
            <a:r>
              <a:rPr lang="en-US" b="0" i="0" dirty="0">
                <a:effectLst/>
                <a:latin typeface="Open Sans" panose="020B0606030504020204" pitchFamily="34" charset="0"/>
              </a:rPr>
              <a:t>ART. 2</a:t>
            </a:r>
          </a:p>
          <a:p>
            <a:pPr marL="0" indent="0" algn="l" fontAlgn="base">
              <a:buNone/>
            </a:pPr>
            <a:r>
              <a:rPr lang="en-US" b="0" i="0" dirty="0">
                <a:effectLst/>
                <a:latin typeface="Open Sans" panose="020B0606030504020204" pitchFamily="34" charset="0"/>
              </a:rPr>
              <a:t>To start the game and each extra period, the ball shall be put in play in the center restraining circle by a jump ball between any two opponents.</a:t>
            </a:r>
          </a:p>
          <a:p>
            <a:pPr marL="0" indent="0" algn="l" fontAlgn="base">
              <a:buNone/>
            </a:pPr>
            <a:endParaRPr lang="en-US" b="0" i="0" dirty="0">
              <a:effectLst/>
              <a:latin typeface="Open Sans" panose="020B0606030504020204" pitchFamily="34" charset="0"/>
            </a:endParaRPr>
          </a:p>
          <a:p>
            <a:pPr marL="0" indent="0" algn="l" fontAlgn="base">
              <a:buNone/>
            </a:pPr>
            <a:r>
              <a:rPr lang="en-US" b="0" i="0" dirty="0">
                <a:effectLst/>
                <a:latin typeface="Open Sans" panose="020B0606030504020204" pitchFamily="34" charset="0"/>
              </a:rPr>
              <a:t>ART. 3</a:t>
            </a:r>
          </a:p>
          <a:p>
            <a:pPr marL="0" indent="0" algn="l" fontAlgn="base">
              <a:buNone/>
            </a:pPr>
            <a:r>
              <a:rPr lang="en-US" b="0" i="0" dirty="0">
                <a:effectLst/>
                <a:latin typeface="Open Sans" panose="020B0606030504020204" pitchFamily="34" charset="0"/>
              </a:rPr>
              <a:t>To start the second, third and fourth quarters, the ball shall be put in play by a throw-in under the alternating-possession procedure.</a:t>
            </a:r>
          </a:p>
          <a:p>
            <a:endParaRPr lang="en-US" dirty="0"/>
          </a:p>
        </p:txBody>
      </p:sp>
    </p:spTree>
    <p:extLst>
      <p:ext uri="{BB962C8B-B14F-4D97-AF65-F5344CB8AC3E}">
        <p14:creationId xmlns:p14="http://schemas.microsoft.com/office/powerpoint/2010/main" val="2921347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Section 3 </a:t>
            </a:r>
            <a:br>
              <a:rPr lang="en-US" dirty="0"/>
            </a:br>
            <a:r>
              <a:rPr lang="en-US" dirty="0"/>
              <a:t>Jump-Ball Administration</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normAutofit fontScale="77500" lnSpcReduction="20000"/>
          </a:bodyPr>
          <a:lstStyle/>
          <a:p>
            <a:pPr marL="0" indent="0" algn="l" fontAlgn="base">
              <a:buNone/>
            </a:pPr>
            <a:r>
              <a:rPr lang="en-US" b="0" i="0" dirty="0">
                <a:effectLst/>
                <a:latin typeface="Open Sans" panose="020B0606030504020204" pitchFamily="34" charset="0"/>
              </a:rPr>
              <a:t>ART. 1</a:t>
            </a:r>
          </a:p>
          <a:p>
            <a:pPr marL="0" indent="0" algn="l" fontAlgn="base">
              <a:buNone/>
            </a:pPr>
            <a:r>
              <a:rPr lang="en-US" b="0" i="0" dirty="0">
                <a:effectLst/>
                <a:latin typeface="Open Sans" panose="020B0606030504020204" pitchFamily="34" charset="0"/>
              </a:rPr>
              <a:t>For any jump ball, each jumper shall have both feet within that half of the center restraining circle which is farther from the jumper’s basket.</a:t>
            </a:r>
          </a:p>
          <a:p>
            <a:pPr marL="0" indent="0" algn="l" fontAlgn="base">
              <a:buNone/>
            </a:pPr>
            <a:endParaRPr lang="en-US" b="0" i="0" dirty="0">
              <a:effectLst/>
              <a:latin typeface="Open Sans" panose="020B0606030504020204" pitchFamily="34" charset="0"/>
            </a:endParaRPr>
          </a:p>
          <a:p>
            <a:pPr marL="0" indent="0" algn="l" fontAlgn="base">
              <a:buNone/>
            </a:pPr>
            <a:r>
              <a:rPr lang="en-US" b="0" i="0" dirty="0">
                <a:effectLst/>
                <a:latin typeface="Open Sans" panose="020B0606030504020204" pitchFamily="34" charset="0"/>
              </a:rPr>
              <a:t>ART. 2</a:t>
            </a:r>
          </a:p>
          <a:p>
            <a:pPr marL="0" indent="0" algn="l" fontAlgn="base">
              <a:buNone/>
            </a:pPr>
            <a:r>
              <a:rPr lang="en-US" b="0" i="0" dirty="0">
                <a:effectLst/>
                <a:latin typeface="Open Sans" panose="020B0606030504020204" pitchFamily="34" charset="0"/>
              </a:rPr>
              <a:t>When the official is ready and until the ball is tossed, non-jumpers shall not:</a:t>
            </a:r>
          </a:p>
          <a:p>
            <a:pPr marL="0" indent="0" algn="l" fontAlgn="base">
              <a:buNone/>
            </a:pPr>
            <a:r>
              <a:rPr lang="en-US" b="0" i="0" dirty="0">
                <a:effectLst/>
                <a:latin typeface="Open Sans" panose="020B0606030504020204" pitchFamily="34" charset="0"/>
              </a:rPr>
              <a:t>a. Move onto the center restraining circle.</a:t>
            </a:r>
          </a:p>
          <a:p>
            <a:pPr marL="0" indent="0" algn="l" fontAlgn="base">
              <a:buNone/>
            </a:pPr>
            <a:r>
              <a:rPr lang="en-US" b="0" i="0" dirty="0">
                <a:effectLst/>
                <a:latin typeface="Open Sans" panose="020B0606030504020204" pitchFamily="34" charset="0"/>
              </a:rPr>
              <a:t>b. Change position around the center restraining circle.</a:t>
            </a:r>
          </a:p>
          <a:p>
            <a:pPr marL="0" indent="0" algn="l" fontAlgn="base">
              <a:buNone/>
            </a:pPr>
            <a:r>
              <a:rPr lang="en-US" b="0" i="0" dirty="0">
                <a:effectLst/>
                <a:latin typeface="Open Sans" panose="020B0606030504020204" pitchFamily="34" charset="0"/>
              </a:rPr>
              <a:t> </a:t>
            </a:r>
          </a:p>
          <a:p>
            <a:pPr marL="0" indent="0" algn="l" fontAlgn="base">
              <a:buNone/>
            </a:pPr>
            <a:r>
              <a:rPr lang="en-US" b="0" i="0" dirty="0">
                <a:effectLst/>
                <a:latin typeface="Open Sans" panose="020B0606030504020204" pitchFamily="34" charset="0"/>
              </a:rPr>
              <a:t>ART. 3</a:t>
            </a:r>
          </a:p>
          <a:p>
            <a:pPr marL="0" indent="0" algn="l" fontAlgn="base">
              <a:buNone/>
            </a:pPr>
            <a:r>
              <a:rPr lang="en-US" b="0" i="0" dirty="0">
                <a:effectLst/>
                <a:latin typeface="Open Sans" panose="020B0606030504020204" pitchFamily="34" charset="0"/>
              </a:rPr>
              <a:t>Teammates may not occupy adjacent positions around the center restraining circle if an opponent indicates a desire for one of these positions before the official is ready to toss the ball.</a:t>
            </a:r>
          </a:p>
          <a:p>
            <a:endParaRPr lang="en-US" dirty="0"/>
          </a:p>
        </p:txBody>
      </p:sp>
    </p:spTree>
    <p:extLst>
      <p:ext uri="{BB962C8B-B14F-4D97-AF65-F5344CB8AC3E}">
        <p14:creationId xmlns:p14="http://schemas.microsoft.com/office/powerpoint/2010/main" val="2085630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Section 3 </a:t>
            </a:r>
            <a:br>
              <a:rPr lang="en-US" dirty="0"/>
            </a:br>
            <a:r>
              <a:rPr lang="en-US" dirty="0"/>
              <a:t>Jump-Ball Administration</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normAutofit fontScale="70000" lnSpcReduction="20000"/>
          </a:bodyPr>
          <a:lstStyle/>
          <a:p>
            <a:pPr marL="0" indent="0" algn="l" fontAlgn="base">
              <a:buNone/>
            </a:pPr>
            <a:r>
              <a:rPr lang="en-US" b="0" i="0" dirty="0">
                <a:effectLst/>
                <a:latin typeface="Open Sans" panose="020B0606030504020204" pitchFamily="34" charset="0"/>
              </a:rPr>
              <a:t>ART. 4</a:t>
            </a:r>
          </a:p>
          <a:p>
            <a:pPr marL="0" indent="0" algn="l" fontAlgn="base">
              <a:buNone/>
            </a:pPr>
            <a:r>
              <a:rPr lang="en-US" b="0" i="0" dirty="0">
                <a:effectLst/>
                <a:latin typeface="Open Sans" panose="020B0606030504020204" pitchFamily="34" charset="0"/>
              </a:rPr>
              <a:t>The ball shall be tossed upward between the jumpers in a plane at right angles to the sidelines. The toss shall be to a height greater than either of them can jump so that it will drop between them.</a:t>
            </a:r>
          </a:p>
          <a:p>
            <a:pPr marL="0" indent="0" algn="l" fontAlgn="base">
              <a:buNone/>
            </a:pPr>
            <a:r>
              <a:rPr lang="en-US" b="0" i="0" dirty="0">
                <a:effectLst/>
                <a:latin typeface="Open Sans" panose="020B0606030504020204" pitchFamily="34" charset="0"/>
              </a:rPr>
              <a:t> </a:t>
            </a:r>
          </a:p>
          <a:p>
            <a:pPr marL="0" indent="0" algn="l" fontAlgn="base">
              <a:buNone/>
            </a:pPr>
            <a:r>
              <a:rPr lang="en-US" b="0" i="0" dirty="0">
                <a:effectLst/>
                <a:latin typeface="Open Sans" panose="020B0606030504020204" pitchFamily="34" charset="0"/>
              </a:rPr>
              <a:t>ART. 5</a:t>
            </a:r>
          </a:p>
          <a:p>
            <a:pPr marL="0" indent="0" algn="l" fontAlgn="base">
              <a:buNone/>
            </a:pPr>
            <a:r>
              <a:rPr lang="en-US" b="0" i="0" dirty="0">
                <a:effectLst/>
                <a:latin typeface="Open Sans" panose="020B0606030504020204" pitchFamily="34" charset="0"/>
              </a:rPr>
              <a:t>Until the tossed ball is touched by one or both jumpers, non-jumpers shall not:</a:t>
            </a:r>
          </a:p>
          <a:p>
            <a:pPr marL="0" indent="0" algn="l" fontAlgn="base">
              <a:buNone/>
            </a:pPr>
            <a:r>
              <a:rPr lang="en-US" b="0" i="0" dirty="0">
                <a:effectLst/>
                <a:latin typeface="Open Sans" panose="020B0606030504020204" pitchFamily="34" charset="0"/>
              </a:rPr>
              <a:t>a. Have either foot break the plane of the center restraining circle cylinder.</a:t>
            </a:r>
          </a:p>
          <a:p>
            <a:pPr marL="0" indent="0" algn="l" fontAlgn="base">
              <a:buNone/>
            </a:pPr>
            <a:r>
              <a:rPr lang="en-US" b="0" i="0" dirty="0">
                <a:effectLst/>
                <a:latin typeface="Open Sans" panose="020B0606030504020204" pitchFamily="34" charset="0"/>
              </a:rPr>
              <a:t>b. Take a position in any occupied space.</a:t>
            </a:r>
          </a:p>
          <a:p>
            <a:pPr marL="0" indent="0" algn="l" fontAlgn="base">
              <a:buNone/>
            </a:pPr>
            <a:r>
              <a:rPr lang="en-US" b="0" i="0" dirty="0">
                <a:effectLst/>
                <a:latin typeface="Open Sans" panose="020B0606030504020204" pitchFamily="34" charset="0"/>
              </a:rPr>
              <a:t> </a:t>
            </a:r>
          </a:p>
          <a:p>
            <a:pPr marL="0" indent="0" algn="l" fontAlgn="base">
              <a:buNone/>
            </a:pPr>
            <a:r>
              <a:rPr lang="en-US" b="0" i="0" dirty="0">
                <a:effectLst/>
                <a:latin typeface="Open Sans" panose="020B0606030504020204" pitchFamily="34" charset="0"/>
              </a:rPr>
              <a:t>ART. 6</a:t>
            </a:r>
          </a:p>
          <a:p>
            <a:pPr marL="0" indent="0" algn="l" fontAlgn="base">
              <a:buNone/>
            </a:pPr>
            <a:r>
              <a:rPr lang="en-US" b="0" i="0" dirty="0">
                <a:effectLst/>
                <a:latin typeface="Open Sans" panose="020B0606030504020204" pitchFamily="34" charset="0"/>
              </a:rPr>
              <a:t>The tossed ball must be touched by one or both of the jumpers after it reaches its highest point. If the ball contacts the floor without being touched by at least one of the jumpers, the official shall toss it again.</a:t>
            </a:r>
          </a:p>
          <a:p>
            <a:endParaRPr lang="en-US" dirty="0"/>
          </a:p>
        </p:txBody>
      </p:sp>
    </p:spTree>
    <p:extLst>
      <p:ext uri="{BB962C8B-B14F-4D97-AF65-F5344CB8AC3E}">
        <p14:creationId xmlns:p14="http://schemas.microsoft.com/office/powerpoint/2010/main" val="1826525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Section 3 </a:t>
            </a:r>
            <a:br>
              <a:rPr lang="en-US" dirty="0"/>
            </a:br>
            <a:r>
              <a:rPr lang="en-US" dirty="0"/>
              <a:t>Jump-Ball Administration</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normAutofit fontScale="70000" lnSpcReduction="20000"/>
          </a:bodyPr>
          <a:lstStyle/>
          <a:p>
            <a:pPr marL="0" indent="0" algn="l" fontAlgn="base">
              <a:buNone/>
            </a:pPr>
            <a:r>
              <a:rPr lang="en-US" b="0" i="0" dirty="0">
                <a:effectLst/>
                <a:latin typeface="Open Sans" panose="020B0606030504020204" pitchFamily="34" charset="0"/>
              </a:rPr>
              <a:t>ART. 7</a:t>
            </a:r>
          </a:p>
          <a:p>
            <a:pPr marL="0" indent="0" algn="l" fontAlgn="base">
              <a:buNone/>
            </a:pPr>
            <a:r>
              <a:rPr lang="en-US" b="0" i="0" dirty="0">
                <a:effectLst/>
                <a:latin typeface="Open Sans" panose="020B0606030504020204" pitchFamily="34" charset="0"/>
              </a:rPr>
              <a:t>Neither jumper shall:</a:t>
            </a:r>
          </a:p>
          <a:p>
            <a:pPr marL="457200" lvl="1" indent="0" fontAlgn="base">
              <a:buNone/>
            </a:pPr>
            <a:r>
              <a:rPr lang="en-US" b="0" i="0" dirty="0">
                <a:effectLst/>
                <a:latin typeface="Open Sans" panose="020B0606030504020204" pitchFamily="34" charset="0"/>
              </a:rPr>
              <a:t>a. Touch the tossed ball before it reaches its highest point.</a:t>
            </a:r>
          </a:p>
          <a:p>
            <a:pPr marL="457200" lvl="1" indent="0" fontAlgn="base">
              <a:buNone/>
            </a:pPr>
            <a:r>
              <a:rPr lang="en-US" b="0" i="0" dirty="0">
                <a:effectLst/>
                <a:latin typeface="Open Sans" panose="020B0606030504020204" pitchFamily="34" charset="0"/>
              </a:rPr>
              <a:t>b. Leave the center restraining circle until the ball has been touched.</a:t>
            </a:r>
          </a:p>
          <a:p>
            <a:pPr marL="457200" lvl="1" indent="0" fontAlgn="base">
              <a:buNone/>
            </a:pPr>
            <a:r>
              <a:rPr lang="en-US" b="0" i="0" dirty="0">
                <a:effectLst/>
                <a:latin typeface="Open Sans" panose="020B0606030504020204" pitchFamily="34" charset="0"/>
              </a:rPr>
              <a:t>c. Catch the ball before the jump ball ends.</a:t>
            </a:r>
          </a:p>
          <a:p>
            <a:pPr marL="457200" lvl="1" indent="0" fontAlgn="base">
              <a:buNone/>
            </a:pPr>
            <a:r>
              <a:rPr lang="en-US" b="0" i="0" dirty="0">
                <a:effectLst/>
                <a:latin typeface="Open Sans" panose="020B0606030504020204" pitchFamily="34" charset="0"/>
              </a:rPr>
              <a:t>d. Touch the ball more than twice.</a:t>
            </a:r>
          </a:p>
          <a:p>
            <a:pPr marL="0" indent="0" algn="l" fontAlgn="base">
              <a:buNone/>
            </a:pPr>
            <a:r>
              <a:rPr lang="en-US" b="0" i="0" dirty="0">
                <a:effectLst/>
                <a:latin typeface="Open Sans" panose="020B0606030504020204" pitchFamily="34" charset="0"/>
              </a:rPr>
              <a:t> </a:t>
            </a:r>
          </a:p>
          <a:p>
            <a:pPr marL="0" indent="0" algn="l" fontAlgn="base">
              <a:buNone/>
            </a:pPr>
            <a:r>
              <a:rPr lang="en-US" b="0" i="0" dirty="0">
                <a:effectLst/>
                <a:latin typeface="Open Sans" panose="020B0606030504020204" pitchFamily="34" charset="0"/>
              </a:rPr>
              <a:t>ART. 8</a:t>
            </a:r>
          </a:p>
          <a:p>
            <a:pPr marL="0" indent="0" algn="l" fontAlgn="base">
              <a:buNone/>
            </a:pPr>
            <a:r>
              <a:rPr lang="en-US" b="0" i="0" dirty="0">
                <a:effectLst/>
                <a:latin typeface="Open Sans" panose="020B0606030504020204" pitchFamily="34" charset="0"/>
              </a:rPr>
              <a:t>The jump ball and the restrictions in </a:t>
            </a:r>
            <a:r>
              <a:rPr lang="en-US" b="0" i="0" u="none" strike="noStrike" dirty="0">
                <a:effectLst/>
                <a:latin typeface="Open Sans" panose="020B0606030504020204" pitchFamily="34" charset="0"/>
                <a:hlinkClick r:id="rId2">
                  <a:extLst>
                    <a:ext uri="{A12FA001-AC4F-418D-AE19-62706E023703}">
                      <ahyp:hlinkClr xmlns:ahyp="http://schemas.microsoft.com/office/drawing/2018/hyperlinkcolor" val="tx"/>
                    </a:ext>
                  </a:extLst>
                </a:hlinkClick>
              </a:rPr>
              <a:t>6-3-7</a:t>
            </a:r>
            <a:r>
              <a:rPr lang="en-US" b="0" i="0" dirty="0">
                <a:effectLst/>
                <a:latin typeface="Open Sans" panose="020B0606030504020204" pitchFamily="34" charset="0"/>
              </a:rPr>
              <a:t> end when the touched ball contacts one of the eight non-jumpers, an official, or the floor.</a:t>
            </a:r>
          </a:p>
          <a:p>
            <a:pPr marL="0" indent="0" algn="l" fontAlgn="base">
              <a:buNone/>
            </a:pPr>
            <a:r>
              <a:rPr lang="en-US" b="1" i="0" dirty="0">
                <a:effectLst/>
                <a:latin typeface="Open Sans" panose="020B0606030504020204" pitchFamily="34" charset="0"/>
              </a:rPr>
              <a:t>NOTE:</a:t>
            </a:r>
            <a:r>
              <a:rPr lang="en-US" b="0" i="0" dirty="0">
                <a:effectLst/>
                <a:latin typeface="Open Sans" panose="020B0606030504020204" pitchFamily="34" charset="0"/>
              </a:rPr>
              <a:t> During a jump ball, a jumper is not required to face his/her own basket, provided the jumper is in the proper half of the center restraining circle. The jumper is also not required to jump and attempt to touch the tossed ball. However, if neither jumper touches the ball it should be tossed again with both jumpers being ordered to jump and try to touch the ball.</a:t>
            </a:r>
          </a:p>
          <a:p>
            <a:endParaRPr lang="en-US" dirty="0"/>
          </a:p>
        </p:txBody>
      </p:sp>
    </p:spTree>
    <p:extLst>
      <p:ext uri="{BB962C8B-B14F-4D97-AF65-F5344CB8AC3E}">
        <p14:creationId xmlns:p14="http://schemas.microsoft.com/office/powerpoint/2010/main" val="836494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Section 4 </a:t>
            </a:r>
            <a:br>
              <a:rPr lang="en-US" dirty="0"/>
            </a:br>
            <a:r>
              <a:rPr lang="en-US" dirty="0"/>
              <a:t>Alternating Possession</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normAutofit fontScale="92500" lnSpcReduction="20000"/>
          </a:bodyPr>
          <a:lstStyle/>
          <a:p>
            <a:pPr marL="0" indent="0" algn="l" fontAlgn="base">
              <a:buNone/>
            </a:pPr>
            <a:r>
              <a:rPr lang="en-US" b="0" i="0" dirty="0">
                <a:effectLst/>
                <a:latin typeface="Open Sans" panose="020B0606030504020204" pitchFamily="34" charset="0"/>
              </a:rPr>
              <a:t>ART. 1</a:t>
            </a:r>
          </a:p>
          <a:p>
            <a:pPr marL="0" indent="0" algn="l" fontAlgn="base">
              <a:buNone/>
            </a:pPr>
            <a:r>
              <a:rPr lang="en-US" b="0" i="0" dirty="0">
                <a:effectLst/>
                <a:latin typeface="Open Sans" panose="020B0606030504020204" pitchFamily="34" charset="0"/>
              </a:rPr>
              <a:t>Other than the start of the game and each extra period, the teams will alternate taking the ball out of bounds for a throw-in. The team obtaining control from the jump ball establishes the alternating-possession procedure, and the arrow is set toward the opponent’s basket. Control may also be established by the results of a violation or foul, as in 4‐3.</a:t>
            </a:r>
          </a:p>
          <a:p>
            <a:pPr marL="0" indent="0" algn="l" fontAlgn="base">
              <a:buNone/>
            </a:pPr>
            <a:r>
              <a:rPr lang="en-US" b="0" i="0" dirty="0">
                <a:effectLst/>
                <a:latin typeface="Open Sans" panose="020B0606030504020204" pitchFamily="34" charset="0"/>
              </a:rPr>
              <a:t> </a:t>
            </a:r>
          </a:p>
          <a:p>
            <a:pPr marL="0" indent="0" algn="l" fontAlgn="base">
              <a:buNone/>
            </a:pPr>
            <a:r>
              <a:rPr lang="en-US" b="0" i="0" dirty="0">
                <a:effectLst/>
                <a:latin typeface="Open Sans" panose="020B0606030504020204" pitchFamily="34" charset="0"/>
              </a:rPr>
              <a:t>ART. 2</a:t>
            </a:r>
          </a:p>
          <a:p>
            <a:pPr marL="0" indent="0" algn="l" fontAlgn="base">
              <a:buNone/>
            </a:pPr>
            <a:r>
              <a:rPr lang="en-US" b="0" i="0" dirty="0">
                <a:effectLst/>
                <a:latin typeface="Open Sans" panose="020B0606030504020204" pitchFamily="34" charset="0"/>
              </a:rPr>
              <a:t>To start the second, third and fourth quarters, the throw-in shall be from out of bounds at the division line opposite the scorer’s and timer’s table.</a:t>
            </a:r>
          </a:p>
          <a:p>
            <a:pPr marL="0" indent="0">
              <a:buNone/>
            </a:pPr>
            <a:endParaRPr lang="en-US" dirty="0"/>
          </a:p>
        </p:txBody>
      </p:sp>
    </p:spTree>
    <p:extLst>
      <p:ext uri="{BB962C8B-B14F-4D97-AF65-F5344CB8AC3E}">
        <p14:creationId xmlns:p14="http://schemas.microsoft.com/office/powerpoint/2010/main" val="1823124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Section 4 </a:t>
            </a:r>
            <a:br>
              <a:rPr lang="en-US" dirty="0"/>
            </a:br>
            <a:r>
              <a:rPr lang="en-US" dirty="0"/>
              <a:t>Alternating Possession</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normAutofit/>
          </a:bodyPr>
          <a:lstStyle/>
          <a:p>
            <a:pPr marL="0" indent="0" algn="l" fontAlgn="base">
              <a:buNone/>
            </a:pPr>
            <a:r>
              <a:rPr lang="en-US" b="0" i="0" dirty="0">
                <a:effectLst/>
                <a:latin typeface="Open Sans" panose="020B0606030504020204" pitchFamily="34" charset="0"/>
              </a:rPr>
              <a:t>ART. 3</a:t>
            </a:r>
          </a:p>
          <a:p>
            <a:pPr marL="0" indent="0" algn="l" fontAlgn="base">
              <a:buNone/>
            </a:pPr>
            <a:r>
              <a:rPr lang="en-US" b="0" i="0" dirty="0">
                <a:effectLst/>
                <a:latin typeface="Open Sans" panose="020B0606030504020204" pitchFamily="34" charset="0"/>
              </a:rPr>
              <a:t>Alternating-possession throw-ins shall be from:</a:t>
            </a:r>
          </a:p>
          <a:p>
            <a:pPr marL="514350" indent="-514350" algn="l" fontAlgn="base">
              <a:buAutoNum type="alphaLcPeriod"/>
            </a:pPr>
            <a:r>
              <a:rPr lang="en-US" dirty="0">
                <a:latin typeface="Open Sans" panose="020B0606030504020204" pitchFamily="34" charset="0"/>
              </a:rPr>
              <a:t>One of the four designated spots nearest to where the ball was located if team control is retained or gained in the team’s frontcourt. (Diagram5)</a:t>
            </a:r>
          </a:p>
          <a:p>
            <a:pPr marL="514350" indent="-514350" algn="l" fontAlgn="base">
              <a:buAutoNum type="alphaLcPeriod"/>
            </a:pPr>
            <a:r>
              <a:rPr lang="en-US" b="0" i="0" dirty="0">
                <a:effectLst/>
                <a:latin typeface="Open Sans" panose="020B0606030504020204" pitchFamily="34" charset="0"/>
              </a:rPr>
              <a:t>The out-of-bounds spot nearest to w</a:t>
            </a:r>
            <a:r>
              <a:rPr lang="en-US" dirty="0">
                <a:latin typeface="Open Sans" panose="020B0606030504020204" pitchFamily="34" charset="0"/>
              </a:rPr>
              <a:t>here the ball was located if team if team control is retained or gained in the team’s backcourt.  </a:t>
            </a:r>
            <a:r>
              <a:rPr lang="en-US" b="0" i="0" dirty="0">
                <a:effectLst/>
                <a:latin typeface="Open Sans" panose="020B0606030504020204" pitchFamily="34" charset="0"/>
              </a:rPr>
              <a:t> </a:t>
            </a:r>
          </a:p>
          <a:p>
            <a:pPr marL="0" indent="0" algn="l" fontAlgn="base">
              <a:buNone/>
            </a:pPr>
            <a:endParaRPr lang="en-US" b="0" i="0" dirty="0">
              <a:effectLst/>
              <a:latin typeface="Open Sans" panose="020B0606030504020204" pitchFamily="34" charset="0"/>
            </a:endParaRPr>
          </a:p>
          <a:p>
            <a:pPr marL="0" indent="0">
              <a:buNone/>
            </a:pPr>
            <a:endParaRPr lang="en-US" dirty="0"/>
          </a:p>
        </p:txBody>
      </p:sp>
    </p:spTree>
    <p:extLst>
      <p:ext uri="{BB962C8B-B14F-4D97-AF65-F5344CB8AC3E}">
        <p14:creationId xmlns:p14="http://schemas.microsoft.com/office/powerpoint/2010/main" val="32375393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1719</Words>
  <Application>Microsoft Office PowerPoint</Application>
  <PresentationFormat>Widescreen</PresentationFormat>
  <Paragraphs>131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Aptos</vt:lpstr>
      <vt:lpstr>Aptos Display</vt:lpstr>
      <vt:lpstr>Arial</vt:lpstr>
      <vt:lpstr>Open Sans</vt:lpstr>
      <vt:lpstr>Office Theme</vt:lpstr>
      <vt:lpstr>PowerPoint Presentation</vt:lpstr>
      <vt:lpstr>Section 1 – Live Ball </vt:lpstr>
      <vt:lpstr>Section 1 – Live Ball </vt:lpstr>
      <vt:lpstr>Section 2  Starting Game, Quarter, Extra Period</vt:lpstr>
      <vt:lpstr>Section 3  Jump-Ball Administration</vt:lpstr>
      <vt:lpstr>Section 3  Jump-Ball Administration</vt:lpstr>
      <vt:lpstr>Section 3  Jump-Ball Administration</vt:lpstr>
      <vt:lpstr>Section 4  Alternating Possession</vt:lpstr>
      <vt:lpstr>Section 4  Alternating Possession</vt:lpstr>
      <vt:lpstr>Section 4  Alternating Possession</vt:lpstr>
      <vt:lpstr>Section 4  Alternating Possession</vt:lpstr>
      <vt:lpstr>Section 5  Ball in Play by Throw-In</vt:lpstr>
      <vt:lpstr>Section 6 Ball in Play by Free-Throw</vt:lpstr>
      <vt:lpstr>Section 7 Dead Ball</vt:lpstr>
      <vt:lpstr>Section 7 Dead Ball</vt:lpstr>
      <vt:lpstr>Section 7 Dead Ball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Dorian Hawkins</dc:creator>
  <cp:lastModifiedBy>Dorian Hawkins</cp:lastModifiedBy>
  <cp:revision>1</cp:revision>
  <dcterms:created xsi:type="dcterms:W3CDTF">2024-09-18T14:10:45Z</dcterms:created>
  <dcterms:modified xsi:type="dcterms:W3CDTF">2024-09-18T16:15:45Z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c2c8ff-d603-46ec-b1e6-840ae3fad9d4_Enabled">
    <vt:lpwstr>true</vt:lpwstr>
  </property>
  <property fmtid="{D5CDD505-2E9C-101B-9397-08002B2CF9AE}" pid="3" name="MSIP_Label_dec2c8ff-d603-46ec-b1e6-840ae3fad9d4_SetDate">
    <vt:lpwstr>2024-09-18T16:15:23Z</vt:lpwstr>
  </property>
  <property fmtid="{D5CDD505-2E9C-101B-9397-08002B2CF9AE}" pid="4" name="MSIP_Label_dec2c8ff-d603-46ec-b1e6-840ae3fad9d4_Method">
    <vt:lpwstr>Standard</vt:lpwstr>
  </property>
  <property fmtid="{D5CDD505-2E9C-101B-9397-08002B2CF9AE}" pid="5" name="MSIP_Label_dec2c8ff-d603-46ec-b1e6-840ae3fad9d4_Name">
    <vt:lpwstr>Public</vt:lpwstr>
  </property>
  <property fmtid="{D5CDD505-2E9C-101B-9397-08002B2CF9AE}" pid="6" name="MSIP_Label_dec2c8ff-d603-46ec-b1e6-840ae3fad9d4_SiteId">
    <vt:lpwstr>f9bf5668-fdc7-47ad-be7a-4c58c8f1ec13</vt:lpwstr>
  </property>
  <property fmtid="{D5CDD505-2E9C-101B-9397-08002B2CF9AE}" pid="7" name="MSIP_Label_dec2c8ff-d603-46ec-b1e6-840ae3fad9d4_ActionId">
    <vt:lpwstr>229a899f-f4d2-4af4-94a2-13ca61f7626d</vt:lpwstr>
  </property>
  <property fmtid="{D5CDD505-2E9C-101B-9397-08002B2CF9AE}" pid="8" name="MSIP_Label_dec2c8ff-d603-46ec-b1e6-840ae3fad9d4_ContentBits">
    <vt:lpwstr>0</vt:lpwstr>
  </property>
</Properties>
</file>