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>
      <p:cViewPr varScale="1">
        <p:scale>
          <a:sx n="103" d="100"/>
          <a:sy n="103" d="100"/>
        </p:scale>
        <p:origin x="133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2/10/25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mailto:aallen@fitefire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means@fitefire.org" TargetMode="Externa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retechacademy.com/storefront/" TargetMode="External"/><Relationship Id="rId5" Type="http://schemas.openxmlformats.org/officeDocument/2006/relationships/hyperlink" Target="http://www.fitefire.org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os-download.com/46170-eastern-kentucky-university-logo-download.html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www.pct.edu/public-relations-marketing/visual-identity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F09D0-D1FD-F540-7701-E4E36EBA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/>
              <a:t>What’s Next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A240B-024D-12CD-FE3F-F4B20AD7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 . . . I took this Fire and EMS class; now where do I go from here?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 logo with a cross and a symbol&#10;&#10;Description automatically generated">
            <a:extLst>
              <a:ext uri="{FF2B5EF4-FFF2-40B4-BE49-F238E27FC236}">
                <a16:creationId xmlns:a16="http://schemas.microsoft.com/office/drawing/2014/main" id="{086BBC2A-A169-CA50-2F2B-75971599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88" y="1585454"/>
            <a:ext cx="3749586" cy="3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996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FFFF-AF6A-413E-A2D4-78F4F49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Events to talk to your Student about!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4A737-9C09-899C-05A6-A40BABB7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2121408"/>
            <a:ext cx="11158151" cy="4050792"/>
          </a:xfrm>
        </p:spPr>
        <p:txBody>
          <a:bodyPr>
            <a:normAutofit/>
          </a:bodyPr>
          <a:lstStyle/>
          <a:p>
            <a:r>
              <a:rPr lang="en-US" dirty="0"/>
              <a:t>Interview Prep Project</a:t>
            </a:r>
          </a:p>
          <a:p>
            <a:r>
              <a:rPr lang="en-US" dirty="0"/>
              <a:t>Scholarship Interview Assignment</a:t>
            </a:r>
          </a:p>
          <a:p>
            <a:r>
              <a:rPr lang="en-US" dirty="0"/>
              <a:t>Auto Extrication</a:t>
            </a:r>
          </a:p>
          <a:p>
            <a:r>
              <a:rPr lang="en-US" dirty="0"/>
              <a:t>North Bend Parent Nights (In person…6PM)</a:t>
            </a:r>
          </a:p>
          <a:p>
            <a:pPr lvl="1"/>
            <a:r>
              <a:rPr lang="en-US" dirty="0"/>
              <a:t>Kirkland 4/23</a:t>
            </a:r>
          </a:p>
          <a:p>
            <a:pPr lvl="1"/>
            <a:r>
              <a:rPr lang="en-US" dirty="0"/>
              <a:t>Tumwater 4/28</a:t>
            </a:r>
          </a:p>
          <a:p>
            <a:pPr lvl="1"/>
            <a:r>
              <a:rPr lang="en-US" dirty="0"/>
              <a:t>Mount Vernon 5/5</a:t>
            </a:r>
          </a:p>
          <a:p>
            <a:pPr lvl="1"/>
            <a:r>
              <a:rPr lang="en-US" dirty="0"/>
              <a:t>Seattle 5/7</a:t>
            </a:r>
          </a:p>
          <a:p>
            <a:pPr marL="27432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North Bend Fire Experience- Tumwater 5/21, Kirkland 5/22, Mount Vernon/Seattle 5/23</a:t>
            </a:r>
          </a:p>
        </p:txBody>
      </p:sp>
    </p:spTree>
    <p:extLst>
      <p:ext uri="{BB962C8B-B14F-4D97-AF65-F5344CB8AC3E}">
        <p14:creationId xmlns:p14="http://schemas.microsoft.com/office/powerpoint/2010/main" val="19732263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9BF7E-A6DF-82CE-CFD1-B559AD83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Explore all the options!</a:t>
            </a:r>
          </a:p>
        </p:txBody>
      </p:sp>
      <p:pic>
        <p:nvPicPr>
          <p:cNvPr id="10242" name="Picture 2" descr="A group of firefighters standing together&#10;&#10;Description automatically generated">
            <a:extLst>
              <a:ext uri="{FF2B5EF4-FFF2-40B4-BE49-F238E27FC236}">
                <a16:creationId xmlns:a16="http://schemas.microsoft.com/office/drawing/2014/main" id="{6016881C-77F9-766B-672E-4D899B71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9538" b="3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0FAD-FD1B-0B25-3327-C45009A1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905509" cy="3851787"/>
          </a:xfrm>
        </p:spPr>
        <p:txBody>
          <a:bodyPr anchor="ctr">
            <a:normAutofit lnSpcReduction="10000"/>
          </a:bodyPr>
          <a:lstStyle/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Please feel free to contact us with any questions!</a:t>
            </a:r>
          </a:p>
          <a:p>
            <a:pPr marL="742950" lvl="1" indent="-28575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FITE Director:  Jack Greaves </a:t>
            </a:r>
          </a:p>
          <a:p>
            <a:pPr marL="1143000" lvl="2" indent="-2286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effectLst/>
                <a:latin typeface="Lato" panose="020F0502020204030203" pitchFamily="34" charset="0"/>
                <a:hlinkClick r:id="rId5"/>
              </a:rPr>
              <a:t>jgreaves@fitefire.org</a:t>
            </a:r>
            <a:endParaRPr lang="en-US" b="0" i="0" u="none" strike="noStrike" dirty="0">
              <a:effectLst/>
              <a:latin typeface="Lato" panose="020F0502020204030203" pitchFamily="34" charset="0"/>
            </a:endParaRPr>
          </a:p>
          <a:p>
            <a:pPr marL="742950" lvl="1" indent="-28575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FITE Administrators: </a:t>
            </a:r>
          </a:p>
          <a:p>
            <a:pPr marL="1143000" lvl="2" indent="-2286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Cameron Means </a:t>
            </a:r>
            <a:r>
              <a:rPr lang="en-US" b="0" i="0" u="sng" strike="noStrike" dirty="0">
                <a:effectLst/>
                <a:latin typeface="Lato" panose="020F0502020204030203" pitchFamily="34" charset="0"/>
                <a:hlinkClick r:id="rId6"/>
              </a:rPr>
              <a:t>cmeans@fitefire.org</a:t>
            </a:r>
            <a:endParaRPr lang="en-US" b="0" i="0" u="none" strike="noStrike" dirty="0">
              <a:effectLst/>
              <a:latin typeface="Lato" panose="020F0502020204030203" pitchFamily="34" charset="0"/>
            </a:endParaRPr>
          </a:p>
          <a:p>
            <a:pPr marL="1143000" lvl="2" indent="-2286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Austin Allen </a:t>
            </a:r>
            <a:r>
              <a:rPr lang="en-US" b="0" i="0" u="sng" strike="noStrike" dirty="0">
                <a:effectLst/>
                <a:latin typeface="Lato" panose="020F0502020204030203" pitchFamily="34" charset="0"/>
                <a:hlinkClick r:id="rId7"/>
              </a:rPr>
              <a:t>aallen@fitefire.org</a:t>
            </a:r>
            <a:endParaRPr lang="en-US" b="0" i="0" u="none" strike="noStrike" dirty="0">
              <a:effectLst/>
              <a:latin typeface="Lato" panose="020F0502020204030203" pitchFamily="34" charset="0"/>
            </a:endParaRP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https://</a:t>
            </a: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fitefire.org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/</a:t>
            </a: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whats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-next</a:t>
            </a:r>
          </a:p>
          <a:p>
            <a:pPr rtl="0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Thanks for joining!!!</a:t>
            </a:r>
            <a:br>
              <a:rPr lang="en-US" dirty="0"/>
            </a:br>
            <a:endParaRPr lang="en-US" dirty="0"/>
          </a:p>
        </p:txBody>
      </p:sp>
      <p:sp>
        <p:nvSpPr>
          <p:cNvPr id="10255" name="Oval 1025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257" name="Oval 1025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733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6F24C-405C-E11C-FF28-6747AB85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fite</a:t>
            </a:r>
            <a:r>
              <a:rPr lang="en-US" dirty="0"/>
              <a:t> class</a:t>
            </a:r>
          </a:p>
        </p:txBody>
      </p:sp>
      <p:pic>
        <p:nvPicPr>
          <p:cNvPr id="2050" name="Picture 2" descr="Close-up of a firefighter's name on a black surface&#10;&#10;Description automatically generated">
            <a:extLst>
              <a:ext uri="{FF2B5EF4-FFF2-40B4-BE49-F238E27FC236}">
                <a16:creationId xmlns:a16="http://schemas.microsoft.com/office/drawing/2014/main" id="{FF81294F-BAD3-6544-DDCE-5D46C90B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r="1605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9CB29-3975-4DE5-5B21-5F276735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876315" cy="4052956"/>
          </a:xfrm>
        </p:spPr>
        <p:txBody>
          <a:bodyPr anchor="ctr"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Mission 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- </a:t>
            </a:r>
            <a:r>
              <a:rPr lang="en-US" sz="1600" b="0" i="1" u="none" strike="noStrike" dirty="0">
                <a:effectLst/>
                <a:latin typeface="Lato" panose="020F0502020204030203" pitchFamily="34" charset="0"/>
              </a:rPr>
              <a:t>We exist to raise up a generation of young people that live to serve their communities. </a:t>
            </a:r>
            <a:endParaRPr lang="en-US" sz="1600" b="1" i="0" u="none" strike="noStrike" dirty="0">
              <a:effectLst/>
              <a:latin typeface="Lato" panose="020F050202020403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About our Instructors</a:t>
            </a:r>
          </a:p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Students Earn Professional Certificates</a:t>
            </a:r>
          </a:p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Fire Service Advisory Board </a:t>
            </a:r>
          </a:p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FITE Website:  </a:t>
            </a:r>
            <a:r>
              <a:rPr lang="en-US" sz="1600" b="0" i="0" u="sng" strike="noStrike" dirty="0">
                <a:effectLst/>
                <a:latin typeface="Lato" panose="020F0502020204030203" pitchFamily="34" charset="0"/>
                <a:hlinkClick r:id="rId5"/>
              </a:rPr>
              <a:t>www.fitefire.org</a:t>
            </a:r>
            <a:endParaRPr lang="en-US" sz="1600" b="0" i="0" u="none" strike="noStrike" dirty="0">
              <a:effectLst/>
              <a:latin typeface="Lato" panose="020F0502020204030203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Clothing Store: </a:t>
            </a:r>
          </a:p>
          <a:p>
            <a:pPr marL="742950" lvl="1" indent="-28575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Not mandatory</a:t>
            </a:r>
            <a:endParaRPr lang="en-US" sz="1600" dirty="0">
              <a:latin typeface="Courier New" panose="02070309020205020404" pitchFamily="49" charset="0"/>
            </a:endParaRPr>
          </a:p>
          <a:p>
            <a:pPr marL="742950" lvl="1" indent="-28575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sng" strike="noStrike" dirty="0">
                <a:effectLst/>
                <a:latin typeface="Lato" panose="020F0502020204030203" pitchFamily="34" charset="0"/>
                <a:hlinkClick r:id="rId6"/>
              </a:rPr>
              <a:t>https://firetechacademy.com/storefront/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endParaRPr lang="en-US" sz="1600" dirty="0"/>
          </a:p>
        </p:txBody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334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B9A54-5ADC-F406-EA24-E7645711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3700" b="1" i="0" u="none" strike="noStrike" dirty="0">
                <a:effectLst/>
              </a:rPr>
              <a:t>WHAT DOES IT TAKE TO MOVE TO THE NEXT LEVEL?</a:t>
            </a:r>
            <a:br>
              <a:rPr lang="en-US" sz="3700" b="1" i="0" u="none" strike="noStrike" dirty="0">
                <a:effectLst/>
              </a:rPr>
            </a:br>
            <a:r>
              <a:rPr lang="en-US" sz="2000" b="1" i="0" u="none" strike="noStrike" dirty="0">
                <a:effectLst/>
              </a:rPr>
              <a:t>. . . And the next . . . And the next?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CFEA-F3C5-0614-A772-C724259C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227689"/>
            <a:ext cx="6743845" cy="4050792"/>
          </a:xfrm>
        </p:spPr>
        <p:txBody>
          <a:bodyPr>
            <a:normAutofit lnSpcReduction="10000"/>
          </a:bodyPr>
          <a:lstStyle/>
          <a:p>
            <a:pPr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sng" strike="noStrike" dirty="0">
                <a:effectLst/>
                <a:latin typeface="Lato" panose="020F0502020204030203" pitchFamily="34" charset="0"/>
              </a:rPr>
              <a:t>FITE’s Belief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: If you can physically do the job AND are willing to </a:t>
            </a:r>
            <a:r>
              <a:rPr lang="en-US" sz="1600" b="0" i="0" u="sng" strike="noStrike" dirty="0">
                <a:effectLst/>
                <a:latin typeface="Lato" panose="020F0502020204030203" pitchFamily="34" charset="0"/>
              </a:rPr>
              <a:t>sacrifice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, there IS a place for you in the fire service.</a:t>
            </a:r>
            <a:endParaRPr lang="en-US" sz="1600" b="1" i="0" u="none" strike="noStrike" dirty="0">
              <a:effectLst/>
              <a:latin typeface="Lato" panose="020F0502020204030203" pitchFamily="34" charset="0"/>
            </a:endParaRPr>
          </a:p>
          <a:p>
            <a:pPr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Secret to Success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: Hard work </a:t>
            </a:r>
            <a:r>
              <a:rPr lang="en-US" sz="1600" b="0" i="0" u="sng" strike="noStrike" dirty="0">
                <a:effectLst/>
                <a:latin typeface="Lato" panose="020F0502020204030203" pitchFamily="34" charset="0"/>
              </a:rPr>
              <a:t>IS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 the shortcut!</a:t>
            </a:r>
            <a:endParaRPr lang="en-US" sz="1600" b="1" i="0" u="none" strike="noStrike" dirty="0">
              <a:effectLst/>
              <a:latin typeface="Lato" panose="020F0502020204030203" pitchFamily="34" charset="0"/>
            </a:endParaRPr>
          </a:p>
          <a:p>
            <a:pPr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Reverse engineer the PLAN.</a:t>
            </a:r>
          </a:p>
          <a:p>
            <a:pPr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Do I </a:t>
            </a:r>
            <a:r>
              <a:rPr lang="en-US" sz="1600" b="0" i="1" u="none" strike="noStrike" dirty="0">
                <a:effectLst/>
                <a:latin typeface="Lato" panose="020F0502020204030203" pitchFamily="34" charset="0"/>
              </a:rPr>
              <a:t>HAVE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 to go to college to be a firefighter?</a:t>
            </a:r>
          </a:p>
          <a:p>
            <a:pPr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So where do I start if I want to go to college?</a:t>
            </a:r>
          </a:p>
          <a:p>
            <a:pPr marL="742950" lvl="1" indent="-285750" rtl="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Create a Plan A . . . Plan B . . . Plan C</a:t>
            </a:r>
          </a:p>
          <a:p>
            <a:pPr marL="742950" lvl="1" indent="-285750" rtl="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Apply for Financial Aid “FAFSA” &amp; Scholarships</a:t>
            </a:r>
          </a:p>
          <a:p>
            <a:pPr marL="1143000" lvl="2" indent="-228600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Even if you think you will not qualify or you might not go to college, fill it out</a:t>
            </a:r>
          </a:p>
          <a:p>
            <a:pPr marL="742950" lvl="1" indent="-285750" rtl="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Go visit and check it out!</a:t>
            </a:r>
          </a:p>
          <a:p>
            <a:endParaRPr lang="en-US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4E796A-C977-36AC-159B-5E9711F6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3779" b="-1"/>
          <a:stretch/>
        </p:blipFill>
        <p:spPr bwMode="auto">
          <a:xfrm>
            <a:off x="8203460" y="640080"/>
            <a:ext cx="3369177" cy="52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4068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Rectangle 4124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BCF8C-C279-AC93-CFBB-0B50E4D5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What’s Next . . . </a:t>
            </a:r>
            <a:br>
              <a:rPr lang="en-US" dirty="0"/>
            </a:br>
            <a:r>
              <a:rPr lang="en-US" dirty="0"/>
              <a:t>Fire tech academy</a:t>
            </a:r>
          </a:p>
        </p:txBody>
      </p:sp>
      <p:pic>
        <p:nvPicPr>
          <p:cNvPr id="4098" name="Picture 2" descr="A group of people putting on a person's body&#10;&#10;Description automatically generated">
            <a:extLst>
              <a:ext uri="{FF2B5EF4-FFF2-40B4-BE49-F238E27FC236}">
                <a16:creationId xmlns:a16="http://schemas.microsoft.com/office/drawing/2014/main" id="{2CE2BE36-B0C2-8EEF-2BC9-76288DC8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r="12050" b="-3"/>
          <a:stretch/>
        </p:blipFill>
        <p:spPr bwMode="auto">
          <a:xfrm>
            <a:off x="1116659" y="639447"/>
            <a:ext cx="2416752" cy="2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5667FAEC-4B18-E8FE-5BB7-6FE2ED800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111294"/>
            <a:ext cx="3369910" cy="13395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D6B5-F104-C39F-ACA8-576B4CEB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 lnSpcReduction="10000"/>
          </a:bodyPr>
          <a:lstStyle/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EMT Training Class:</a:t>
            </a:r>
          </a:p>
          <a:p>
            <a:pPr marL="742950" lvl="1" indent="-285750" rtl="0" fontAlgn="base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 Schedule (12 weeks): </a:t>
            </a:r>
          </a:p>
          <a:p>
            <a:pPr marL="1200150" lvl="2" indent="-285750" rtl="0" fontAlgn="base">
              <a:spcBef>
                <a:spcPts val="1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Tuesday / Thursday 5:30 – 9:30 PM </a:t>
            </a:r>
          </a:p>
          <a:p>
            <a:pPr marL="1200150" lvl="2" indent="-285750" rtl="0" fontAlgn="base"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Saturdays 8:00 AM – 4:00 PM</a:t>
            </a:r>
          </a:p>
          <a:p>
            <a:pPr marL="742950" lvl="1" indent="-285750" rtl="0" fontAlgn="base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Qualifies students to take the NREMT test</a:t>
            </a:r>
          </a:p>
          <a:p>
            <a:pPr marL="742950" lvl="1" indent="-285750" rtl="0" fontAlgn="base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classes offered each year (Winter, Spring, Fall). </a:t>
            </a:r>
          </a:p>
          <a:p>
            <a:pPr marL="742950" lvl="1" indent="-285750" rtl="0" fontAlgn="base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can take this class with approval in the Spring (must be 18 by final test date)</a:t>
            </a:r>
          </a:p>
          <a:p>
            <a:pPr marL="742950" lvl="1" indent="-285750" rtl="0" fontAlgn="base">
              <a:spcBef>
                <a:spcPts val="1600"/>
              </a:spcBef>
              <a:buFont typeface="Wingdings" pitchFamily="2" charset="2"/>
              <a:buChar char="v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Tuition:  $2300 for all students</a:t>
            </a:r>
          </a:p>
          <a:p>
            <a:pPr marL="406400" rtl="0" fontAlgn="base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Includes 1 test voucher, t-shirt, fees, and equipment</a:t>
            </a:r>
          </a:p>
          <a:p>
            <a:endParaRPr lang="en-US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127" name="Group 4126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28" name="Oval 4127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29" name="Oval 4128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3376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75F57-6470-C70B-522B-89B9008F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What’s next . . . College (in state)</a:t>
            </a:r>
          </a:p>
        </p:txBody>
      </p:sp>
      <p:pic>
        <p:nvPicPr>
          <p:cNvPr id="5123" name="Picture 3" descr="Skagit Valley College | Mount Vernon WA">
            <a:extLst>
              <a:ext uri="{FF2B5EF4-FFF2-40B4-BE49-F238E27FC236}">
                <a16:creationId xmlns:a16="http://schemas.microsoft.com/office/drawing/2014/main" id="{84E61524-A6C4-2D87-0120-F78FE163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04" y="1073386"/>
            <a:ext cx="1849547" cy="18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69E47466-D5E7-C358-0F2B-E30352A6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7328" y="2048606"/>
            <a:ext cx="2353958" cy="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verett Community College's First-Generation College Celebration">
            <a:extLst>
              <a:ext uri="{FF2B5EF4-FFF2-40B4-BE49-F238E27FC236}">
                <a16:creationId xmlns:a16="http://schemas.microsoft.com/office/drawing/2014/main" id="{3196D641-BF0C-0461-399D-719E3429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1667"/>
            <a:ext cx="2721810" cy="16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blue logo with mountains and text&#10;&#10;AI-generated content may be incorrect.">
            <a:extLst>
              <a:ext uri="{FF2B5EF4-FFF2-40B4-BE49-F238E27FC236}">
                <a16:creationId xmlns:a16="http://schemas.microsoft.com/office/drawing/2014/main" id="{C1DB13D5-833B-85C9-FF75-5DEDD340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146" y="1415145"/>
            <a:ext cx="2320141" cy="12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1EBB-AEB9-82F8-E5B2-CC5925D6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23" y="4067612"/>
            <a:ext cx="4699221" cy="1955978"/>
          </a:xfrm>
        </p:spPr>
        <p:txBody>
          <a:bodyPr anchor="ctr">
            <a:normAutofit/>
          </a:bodyPr>
          <a:lstStyle/>
          <a:p>
            <a:pPr marL="0" indent="0" rtl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Washington State Fire &amp; EMS Colleges: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Skagit Valley Community College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Everett Community College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North Seattle Community College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Bates Technical College (Tacoma)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Central Washington University (Ellensburg)</a:t>
            </a:r>
          </a:p>
          <a:p>
            <a:pPr marL="468630" indent="-285750" fontAlgn="base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1500" i="0" u="none" strike="noStrike" dirty="0">
                <a:effectLst/>
                <a:latin typeface="Lato" panose="020F0502020204030203" pitchFamily="34" charset="0"/>
              </a:rPr>
              <a:t>Spokane Community College</a:t>
            </a:r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8" name="Oval 513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40" name="Oval 513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ADF203CA-7705-5952-88EF-AA8A8B61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28" y="1073386"/>
            <a:ext cx="2721810" cy="8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621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FE50-AE1C-59B2-5368-E7B4712F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676" y="484632"/>
            <a:ext cx="4776394" cy="160934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What’s next . . . College (out of state)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2FB3E023-BBDD-4385-8AEF-3F7B39CB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9301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2BE4C262-2B97-4C28-975E-6618F0725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3152908" cy="3118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Logos | The University of Maryland Brand">
            <a:extLst>
              <a:ext uri="{FF2B5EF4-FFF2-40B4-BE49-F238E27FC236}">
                <a16:creationId xmlns:a16="http://schemas.microsoft.com/office/drawing/2014/main" id="{C63407B4-3E32-E352-1C99-318699D6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03" y="869801"/>
            <a:ext cx="2825496" cy="26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80483BCC-D3DC-463E-9CC6-A67501335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9090" y="640078"/>
            <a:ext cx="2153701" cy="2045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urple letter on a black background&#10;&#10;AI-generated content may be incorrect.">
            <a:extLst>
              <a:ext uri="{FF2B5EF4-FFF2-40B4-BE49-F238E27FC236}">
                <a16:creationId xmlns:a16="http://schemas.microsoft.com/office/drawing/2014/main" id="{9AF24C02-A9BC-F419-2B71-9D13B27E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19131" y="1318058"/>
            <a:ext cx="1810512" cy="683470"/>
          </a:xfrm>
          <a:prstGeom prst="rect">
            <a:avLst/>
          </a:prstGeom>
        </p:spPr>
      </p:pic>
      <p:sp>
        <p:nvSpPr>
          <p:cNvPr id="6163" name="Rectangle 6162">
            <a:extLst>
              <a:ext uri="{FF2B5EF4-FFF2-40B4-BE49-F238E27FC236}">
                <a16:creationId xmlns:a16="http://schemas.microsoft.com/office/drawing/2014/main" id="{EE029BF6-D760-458C-978E-28F1522F1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3923723"/>
            <a:ext cx="3152908" cy="2126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A black and orange logo with a star&#10;&#10;Description automatically generated">
            <a:extLst>
              <a:ext uri="{FF2B5EF4-FFF2-40B4-BE49-F238E27FC236}">
                <a16:creationId xmlns:a16="http://schemas.microsoft.com/office/drawing/2014/main" id="{866C939D-AB70-AF58-E05F-5D536B74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03" y="4565312"/>
            <a:ext cx="2825496" cy="9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998DCDB-A4DE-4490-AC17-763336C2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5983" y="2835334"/>
            <a:ext cx="2136808" cy="3214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logo of a firefighter on a ladder&#10;&#10;AI-generated content may be incorrect.">
            <a:extLst>
              <a:ext uri="{FF2B5EF4-FFF2-40B4-BE49-F238E27FC236}">
                <a16:creationId xmlns:a16="http://schemas.microsoft.com/office/drawing/2014/main" id="{C5AE0D6B-0511-ED0D-FA48-24DE5BEF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526" y="2905218"/>
            <a:ext cx="1415721" cy="17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A4C1-2322-5CBB-9AEC-5DDA36D8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675" y="2121408"/>
            <a:ext cx="4997695" cy="4092579"/>
          </a:xfrm>
        </p:spPr>
        <p:txBody>
          <a:bodyPr>
            <a:normAutofit/>
          </a:bodyPr>
          <a:lstStyle/>
          <a:p>
            <a:pPr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Notable Out-of-State Fire &amp; EMS Colleges: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University of Alaska (Fairbanks, Ak)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Chemeketa Community College (Salem, Or)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University of Montana (Helena, MT)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Oklahoma State University (Stillwater, OK)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Eastern Kentucky University (Richmond, KY)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University of Maryland (College Park, MD)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</a:rPr>
              <a:t>Pennsylvania College of Technology (Williamsport, PA)</a:t>
            </a:r>
            <a:endParaRPr lang="en-US" sz="1600" b="0" i="0" u="none" strike="noStrike" dirty="0">
              <a:effectLst/>
              <a:latin typeface="Lato" panose="020F0502020204030203" pitchFamily="34" charset="0"/>
            </a:endParaRPr>
          </a:p>
        </p:txBody>
      </p:sp>
      <p:pic>
        <p:nvPicPr>
          <p:cNvPr id="8" name="Picture 7" descr="A logo of a college of technology&#10;&#10;AI-generated content may be incorrect.">
            <a:extLst>
              <a:ext uri="{FF2B5EF4-FFF2-40B4-BE49-F238E27FC236}">
                <a16:creationId xmlns:a16="http://schemas.microsoft.com/office/drawing/2014/main" id="{D370CE5E-426B-0198-E935-A41DA5B3A4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85581" y="4708899"/>
            <a:ext cx="1660718" cy="12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2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A395A46-1819-40A2-AEA7-F0FDA491C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C0BF7-20DE-C516-5614-A4E4E5DD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000" dirty="0"/>
              <a:t>What’s next . . . </a:t>
            </a:r>
            <a:br>
              <a:rPr lang="en-US" sz="4000" dirty="0"/>
            </a:br>
            <a:r>
              <a:rPr lang="en-US" sz="4000" dirty="0"/>
              <a:t>College &amp; Fire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7085-0D99-E778-C675-5659DCEB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 lnSpcReduction="10000"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Lato" panose="020F0502020204030203" pitchFamily="34" charset="0"/>
              </a:rPr>
              <a:t>University of Alaska – Fairbanks: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Steese FD, University FD, Chena-Goldstream FD, North Star</a:t>
            </a:r>
            <a:endParaRPr lang="en-US" dirty="0">
              <a:latin typeface="Courier New" panose="02070309020205020404" pitchFamily="49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2-year Fire Science Degree</a:t>
            </a:r>
            <a:endParaRPr lang="en-US" dirty="0">
              <a:latin typeface="Courier New" panose="02070309020205020404" pitchFamily="49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4-year Emergency Management or Paramedicine Degree</a:t>
            </a:r>
            <a:endParaRPr lang="en-US" dirty="0">
              <a:latin typeface="Courier New" panose="02070309020205020404" pitchFamily="49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Lato" panose="020F0502020204030203" pitchFamily="34" charset="0"/>
              </a:rPr>
              <a:t>Chemeketa Community College: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Salem, Oregon area.  </a:t>
            </a:r>
            <a:endParaRPr lang="en-US" dirty="0">
              <a:latin typeface="Lato" panose="020F0502020204030203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2-year Fire Science</a:t>
            </a:r>
            <a:endParaRPr lang="en-US" dirty="0">
              <a:latin typeface="Lato" panose="020F0502020204030203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College Fire Department Internship </a:t>
            </a: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8073F59-0172-425F-9B05-99F9F925C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How To Become a Student or Scholarship Firefighter | University Fire  Department">
            <a:extLst>
              <a:ext uri="{FF2B5EF4-FFF2-40B4-BE49-F238E27FC236}">
                <a16:creationId xmlns:a16="http://schemas.microsoft.com/office/drawing/2014/main" id="{3A531336-69F1-FCA2-06A3-03D11D79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336" y="533333"/>
            <a:ext cx="2313432" cy="23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7184">
            <a:extLst>
              <a:ext uri="{FF2B5EF4-FFF2-40B4-BE49-F238E27FC236}">
                <a16:creationId xmlns:a16="http://schemas.microsoft.com/office/drawing/2014/main" id="{7367BF2E-18B8-45B6-9AE8-D20F15008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University of Alaska Fairbanks | Fairbanks AK">
            <a:extLst>
              <a:ext uri="{FF2B5EF4-FFF2-40B4-BE49-F238E27FC236}">
                <a16:creationId xmlns:a16="http://schemas.microsoft.com/office/drawing/2014/main" id="{941E9351-ED4E-F373-555A-709A2959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194" y="569971"/>
            <a:ext cx="2313432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2BF3333D-A3D1-4EF9-9174-C837EDE24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A black and red logo with white text&#10;&#10;AI-generated content may be incorrect.">
            <a:extLst>
              <a:ext uri="{FF2B5EF4-FFF2-40B4-BE49-F238E27FC236}">
                <a16:creationId xmlns:a16="http://schemas.microsoft.com/office/drawing/2014/main" id="{715DCEB8-9EA7-1215-2B0F-1A60B2A5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336" y="3609603"/>
            <a:ext cx="2313432" cy="21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Rectangle 7188">
            <a:extLst>
              <a:ext uri="{FF2B5EF4-FFF2-40B4-BE49-F238E27FC236}">
                <a16:creationId xmlns:a16="http://schemas.microsoft.com/office/drawing/2014/main" id="{4C7AA4FB-6CE2-4D5C-8CE7-21E300B7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E6A692F-A145-A795-1403-B05675E5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194" y="4247190"/>
            <a:ext cx="2313432" cy="9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E4ED421E-D0CF-4B7D-B4F4-C3197B027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92" name="Oval 7191">
              <a:extLst>
                <a:ext uri="{FF2B5EF4-FFF2-40B4-BE49-F238E27FC236}">
                  <a16:creationId xmlns:a16="http://schemas.microsoft.com/office/drawing/2014/main" id="{102D075B-0C27-429F-A2C1-CDBEC59B5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193" name="Oval 7192">
              <a:extLst>
                <a:ext uri="{FF2B5EF4-FFF2-40B4-BE49-F238E27FC236}">
                  <a16:creationId xmlns:a16="http://schemas.microsoft.com/office/drawing/2014/main" id="{0A3F332B-27F0-4FA4-B1B3-E347DC440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6612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2FB9C-C2CA-1679-3B59-F5A2F05E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What’s next . . . </a:t>
            </a:r>
            <a:br>
              <a:rPr lang="en-US" dirty="0"/>
            </a:br>
            <a:r>
              <a:rPr lang="en-US" dirty="0"/>
              <a:t>Fire experience</a:t>
            </a:r>
          </a:p>
        </p:txBody>
      </p:sp>
      <p:pic>
        <p:nvPicPr>
          <p:cNvPr id="8195" name="Picture 3" descr="Skagit County EMS Tickets">
            <a:extLst>
              <a:ext uri="{FF2B5EF4-FFF2-40B4-BE49-F238E27FC236}">
                <a16:creationId xmlns:a16="http://schemas.microsoft.com/office/drawing/2014/main" id="{37EE2F62-69A5-F0C9-2E86-BADF8DF7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450" y="639447"/>
            <a:ext cx="1697170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88A637D-762D-9C90-3D18-C57CE833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848" y="2486209"/>
            <a:ext cx="1462373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riffin Fire-Rescue – The GRIP">
            <a:extLst>
              <a:ext uri="{FF2B5EF4-FFF2-40B4-BE49-F238E27FC236}">
                <a16:creationId xmlns:a16="http://schemas.microsoft.com/office/drawing/2014/main" id="{72F9EAB5-83F9-C166-B916-5743F36A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714" y="4355523"/>
            <a:ext cx="1674642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2D35-7472-4DF8-2DF9-A166507D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 lnSpcReduction="1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Residencies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:</a:t>
            </a:r>
            <a:endParaRPr lang="en-US" sz="1600" b="1" i="0" u="none" strike="noStrike" dirty="0">
              <a:effectLst/>
              <a:latin typeface="Lato" panose="020F0502020204030203" pitchFamily="34" charset="0"/>
            </a:endParaRPr>
          </a:p>
          <a:p>
            <a:pPr marL="742950" lvl="1" indent="-285750" rtl="0" fontAlgn="base">
              <a:spcBef>
                <a:spcPts val="400"/>
              </a:spcBef>
              <a:buFont typeface="Wingdings" pitchFamily="2" charset="2"/>
              <a:buChar char="v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Sky Valley-</a:t>
            </a:r>
            <a:r>
              <a:rPr lang="en-US" sz="1600" b="0" i="0" u="none" strike="noStrike" dirty="0" err="1">
                <a:effectLst/>
                <a:latin typeface="Lato" panose="020F0502020204030203" pitchFamily="34" charset="0"/>
              </a:rPr>
              <a:t>Goldbar</a:t>
            </a: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 / Index / Snoqualmie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Mountain View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Eastern Washington: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pPr marL="1200150" lvl="2" indent="-285750" rtl="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Leavenworth, Douglas County #2, Cheney</a:t>
            </a:r>
          </a:p>
          <a:p>
            <a:pPr marL="742950" lvl="1" indent="-285750" rtl="0"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Sedro Woolley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600"/>
              </a:spcBef>
              <a:spcAft>
                <a:spcPts val="1600"/>
              </a:spcAft>
              <a:buFont typeface="Wingdings" pitchFamily="2" charset="2"/>
              <a:buChar char="v"/>
            </a:pPr>
            <a:r>
              <a:rPr lang="en-US" sz="1600" b="0" i="0" u="none" strike="noStrike" dirty="0">
                <a:effectLst/>
                <a:latin typeface="Lato" panose="020F0502020204030203" pitchFamily="34" charset="0"/>
              </a:rPr>
              <a:t>East Olympia</a:t>
            </a:r>
            <a:endParaRPr lang="en-US" sz="1600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Volunteer/Part-paid:</a:t>
            </a:r>
          </a:p>
          <a:p>
            <a:pPr marL="1200150" lvl="2" indent="-285750" rtl="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Griffin (full-time open now)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1200150" lvl="2" indent="-285750" rtl="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West Thurston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1200150" lvl="2" indent="-285750" rtl="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Riverside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1200150" lvl="2" indent="-285750" rtl="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 Getchell</a:t>
            </a: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Lato" panose="020F0502020204030203" pitchFamily="34" charset="0"/>
              </a:rPr>
              <a:t>To apply, visit the department’s website</a:t>
            </a:r>
          </a:p>
          <a:p>
            <a:endParaRPr lang="en-US" sz="1400" dirty="0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04" name="Oval 8203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05" name="Oval 8204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6845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Rectangle 9256">
            <a:extLst>
              <a:ext uri="{FF2B5EF4-FFF2-40B4-BE49-F238E27FC236}">
                <a16:creationId xmlns:a16="http://schemas.microsoft.com/office/drawing/2014/main" id="{B4C4F541-7DD5-4952-9DF7-D56A3314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F534E-6E54-37A0-228F-6DDB2D5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400" dirty="0"/>
              <a:t>What’s next . . . military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4504-208C-1E55-43B1-0D039B06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Lato" panose="020F0502020204030203" pitchFamily="34" charset="0"/>
              </a:rPr>
              <a:t>Pros</a:t>
            </a:r>
            <a:r>
              <a:rPr lang="en-US" sz="1800" b="0" i="0" u="none" strike="noStrike" dirty="0">
                <a:effectLst/>
                <a:latin typeface="Lato" panose="020F0502020204030203" pitchFamily="34" charset="0"/>
              </a:rPr>
              <a:t>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Testing point bonus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Followership opportunities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Leadership opportunities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Life experience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Education…paid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  <a:latin typeface="Lato" panose="020F0502020204030203" pitchFamily="34" charset="0"/>
              </a:rPr>
              <a:t>Keep </a:t>
            </a:r>
            <a:r>
              <a:rPr lang="en-US" sz="1800" b="1" dirty="0">
                <a:latin typeface="Lato" panose="020F0502020204030203" pitchFamily="34" charset="0"/>
              </a:rPr>
              <a:t>in mind</a:t>
            </a:r>
            <a:r>
              <a:rPr lang="en-US" sz="1800" b="0" i="0" u="none" strike="noStrike" dirty="0">
                <a:effectLst/>
                <a:latin typeface="Lato" panose="020F0502020204030203" pitchFamily="34" charset="0"/>
              </a:rPr>
              <a:t>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You don’t always get to do “the job” in the military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Years on a contract</a:t>
            </a:r>
            <a:endParaRPr lang="en-US" b="0" i="0" u="none" strike="noStrike" dirty="0">
              <a:effectLst/>
              <a:latin typeface="Courier New" panose="02070309020205020404" pitchFamily="49" charset="0"/>
            </a:endParaRPr>
          </a:p>
        </p:txBody>
      </p:sp>
      <p:grpSp>
        <p:nvGrpSpPr>
          <p:cNvPr id="9259" name="Group 9258">
            <a:extLst>
              <a:ext uri="{FF2B5EF4-FFF2-40B4-BE49-F238E27FC236}">
                <a16:creationId xmlns:a16="http://schemas.microsoft.com/office/drawing/2014/main" id="{8B08BF21-8D99-46EC-BEE7-9774026D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260" name="Oval 9259">
              <a:extLst>
                <a:ext uri="{FF2B5EF4-FFF2-40B4-BE49-F238E27FC236}">
                  <a16:creationId xmlns:a16="http://schemas.microsoft.com/office/drawing/2014/main" id="{0C7C5B93-23C6-4AD8-9344-638B128C4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61" name="Oval 9260">
              <a:extLst>
                <a:ext uri="{FF2B5EF4-FFF2-40B4-BE49-F238E27FC236}">
                  <a16:creationId xmlns:a16="http://schemas.microsoft.com/office/drawing/2014/main" id="{436F4D3D-419A-44A4-AF0F-B20F3EE6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236" name="Picture 20" descr="A blue and yellow logo with a eagle and anchor&#10;&#10;Description automatically generated">
            <a:extLst>
              <a:ext uri="{FF2B5EF4-FFF2-40B4-BE49-F238E27FC236}">
                <a16:creationId xmlns:a16="http://schemas.microsoft.com/office/drawing/2014/main" id="{DF3E8CBA-CB95-850F-37E0-395AC81D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61" y="665389"/>
            <a:ext cx="2088882" cy="1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7091B8D1-5EEF-E4C8-777F-2EC4F33B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17" y="3916408"/>
            <a:ext cx="1838769" cy="18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>
            <a:extLst>
              <a:ext uri="{FF2B5EF4-FFF2-40B4-BE49-F238E27FC236}">
                <a16:creationId xmlns:a16="http://schemas.microsoft.com/office/drawing/2014/main" id="{A3FFF7AC-D898-7A53-DF1E-76A69B28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05" y="3971163"/>
            <a:ext cx="1672769" cy="1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A blue and yellow emblem with a white eagle and stars&#10;&#10;Description automatically generated">
            <a:extLst>
              <a:ext uri="{FF2B5EF4-FFF2-40B4-BE49-F238E27FC236}">
                <a16:creationId xmlns:a16="http://schemas.microsoft.com/office/drawing/2014/main" id="{07158BE6-9B6E-F6B4-BD22-A58CF25F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6" y="2243639"/>
            <a:ext cx="1672769" cy="1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A logo of the united states army&#10;&#10;Description automatically generated">
            <a:extLst>
              <a:ext uri="{FF2B5EF4-FFF2-40B4-BE49-F238E27FC236}">
                <a16:creationId xmlns:a16="http://schemas.microsoft.com/office/drawing/2014/main" id="{1B1B531C-5471-D36B-CD20-2FFE66FD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87" y="665389"/>
            <a:ext cx="1672769" cy="1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2091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2618</TotalTime>
  <Words>679</Words>
  <Application>Microsoft Macintosh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Lato</vt:lpstr>
      <vt:lpstr>Rockwell</vt:lpstr>
      <vt:lpstr>Rockwell Condensed</vt:lpstr>
      <vt:lpstr>Rockwell Extra Bold</vt:lpstr>
      <vt:lpstr>Wingdings</vt:lpstr>
      <vt:lpstr>Wood Type</vt:lpstr>
      <vt:lpstr>What’s Next presentation </vt:lpstr>
      <vt:lpstr>The fite class</vt:lpstr>
      <vt:lpstr>WHAT DOES IT TAKE TO MOVE TO THE NEXT LEVEL? . . . And the next . . . And the next?</vt:lpstr>
      <vt:lpstr>What’s Next . . .  Fire tech academy</vt:lpstr>
      <vt:lpstr>What’s next . . . College (in state)</vt:lpstr>
      <vt:lpstr>What’s next . . . College (out of state)</vt:lpstr>
      <vt:lpstr>What’s next . . .  College &amp; Fire experience</vt:lpstr>
      <vt:lpstr>What’s next . . .  Fire experience</vt:lpstr>
      <vt:lpstr>What’s next . . . military</vt:lpstr>
      <vt:lpstr>Upcoming Events to talk to your Student about!</vt:lpstr>
      <vt:lpstr>Explore all the options!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Allen, Austin</dc:creator>
  <cp:lastModifiedBy>Jack Greaves</cp:lastModifiedBy>
  <cp:revision>4</cp:revision>
  <dcterms:created xsi:type="dcterms:W3CDTF">2025-02-11T00:35:00Z</dcterms:created>
  <dcterms:modified xsi:type="dcterms:W3CDTF">2025-02-12T20:18:27Z</dcterms:modified>
</cp:coreProperties>
</file>