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/>
    <p:restoredTop sz="95921"/>
  </p:normalViewPr>
  <p:slideViewPr>
    <p:cSldViewPr snapToGrid="0" snapToObjects="1">
      <p:cViewPr varScale="1">
        <p:scale>
          <a:sx n="156" d="100"/>
          <a:sy n="156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greaves@fitefire.org" TargetMode="External"/><Relationship Id="rId7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ttps://fitefire.org/" TargetMode="External"/><Relationship Id="rId5" Type="http://schemas.openxmlformats.org/officeDocument/2006/relationships/hyperlink" Target="mailto:aallen@fitefire.org" TargetMode="External"/><Relationship Id="rId4" Type="http://schemas.openxmlformats.org/officeDocument/2006/relationships/hyperlink" Target="mailto:dwatson@fitefir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D2EAA-1A4E-804C-9903-444F03183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63699"/>
            <a:ext cx="4960388" cy="2380031"/>
          </a:xfrm>
        </p:spPr>
        <p:txBody>
          <a:bodyPr>
            <a:normAutofit/>
          </a:bodyPr>
          <a:lstStyle/>
          <a:p>
            <a:r>
              <a:rPr lang="en-US" sz="5400"/>
              <a:t>WANIC-F.I.T.E. </a:t>
            </a:r>
            <a:br>
              <a:rPr lang="en-US" sz="5400"/>
            </a:br>
            <a:r>
              <a:rPr lang="en-US" sz="5400"/>
              <a:t>Fire and 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C3505-1615-964C-A0B6-E8497A717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960388" cy="16106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Open house and informational session</a:t>
            </a:r>
          </a:p>
          <a:p>
            <a:pPr algn="ctr"/>
            <a:r>
              <a:rPr lang="en-US" dirty="0"/>
              <a:t>March 9,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A1E9BB6-A072-9249-85EF-39F6A4475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3" r="7915" b="-3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27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7B9B-485F-C644-9F4C-35CABCE0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First-In Training and Education- </a:t>
            </a:r>
            <a:r>
              <a:rPr lang="en-US" dirty="0" err="1"/>
              <a:t>F.i.t.e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20B1-1D7C-0F44-9458-CE39AB4E0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501(c)3 public charity formed in 2011 at WANIC </a:t>
            </a:r>
          </a:p>
          <a:p>
            <a:r>
              <a:rPr lang="en-US" dirty="0"/>
              <a:t>We contract with high schools and skills centers to provide fire and EMS preparatory training to high school juniors and seniors</a:t>
            </a:r>
          </a:p>
          <a:p>
            <a:r>
              <a:rPr lang="en-US" dirty="0"/>
              <a:t>Taught by full-time fire service professionals</a:t>
            </a:r>
          </a:p>
          <a:p>
            <a:r>
              <a:rPr lang="en-US" dirty="0"/>
              <a:t>Currently has 5 programs in Washington serving over 300 students per year (New Market-Thurston/Mason/Lewis Counties, Meridian-Whatcom County, Mt. Vernon-Skagit/Snohomish Counties, Seattle-Seattle School District, WANIC-NE King County)</a:t>
            </a:r>
          </a:p>
        </p:txBody>
      </p:sp>
    </p:spTree>
    <p:extLst>
      <p:ext uri="{BB962C8B-B14F-4D97-AF65-F5344CB8AC3E}">
        <p14:creationId xmlns:p14="http://schemas.microsoft.com/office/powerpoint/2010/main" val="150892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CF1B-C9F7-7145-8B27-8FCAB885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WANIC/FITE??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A468-93FA-894B-8D86-C6CE86DB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Firefighting and EMS is a high demand, high wage, highly competitive field</a:t>
            </a:r>
          </a:p>
          <a:p>
            <a:r>
              <a:rPr lang="en-US" dirty="0"/>
              <a:t>FITE gives students the opportunity to gain valuable experience prior to jumping into the hiring/training process</a:t>
            </a:r>
          </a:p>
          <a:p>
            <a:r>
              <a:rPr lang="en-US" dirty="0"/>
              <a:t>Early experience gives multiple advantages:</a:t>
            </a:r>
          </a:p>
          <a:p>
            <a:pPr lvl="1"/>
            <a:r>
              <a:rPr lang="en-US" dirty="0"/>
              <a:t>Build a network of support and expertise</a:t>
            </a:r>
          </a:p>
          <a:p>
            <a:pPr lvl="1"/>
            <a:r>
              <a:rPr lang="en-US" dirty="0"/>
              <a:t>“Test Drive” the career before investing more resources (college, tech school, time, etc.)</a:t>
            </a:r>
          </a:p>
          <a:p>
            <a:pPr lvl="1"/>
            <a:r>
              <a:rPr lang="en-US" dirty="0"/>
              <a:t>Find your niche…multiple facets to the fire service and emergency medicine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5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E462-95EA-5643-A318-9BAE42AB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</a:t>
            </a:r>
            <a:r>
              <a:rPr lang="en-US" dirty="0" err="1"/>
              <a:t>fite</a:t>
            </a:r>
            <a:r>
              <a:rPr lang="en-US" dirty="0"/>
              <a:t> team!</a:t>
            </a:r>
          </a:p>
        </p:txBody>
      </p:sp>
      <p:pic>
        <p:nvPicPr>
          <p:cNvPr id="1026" name="Picture 2" descr="image721">
            <a:extLst>
              <a:ext uri="{FF2B5EF4-FFF2-40B4-BE49-F238E27FC236}">
                <a16:creationId xmlns:a16="http://schemas.microsoft.com/office/drawing/2014/main" id="{51690D86-2441-AE4C-83F0-15F190FEE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/>
          <a:stretch/>
        </p:blipFill>
        <p:spPr bwMode="auto">
          <a:xfrm>
            <a:off x="1488131" y="1988890"/>
            <a:ext cx="1870714" cy="12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722">
            <a:extLst>
              <a:ext uri="{FF2B5EF4-FFF2-40B4-BE49-F238E27FC236}">
                <a16:creationId xmlns:a16="http://schemas.microsoft.com/office/drawing/2014/main" id="{D6C9AC1D-98A4-E84A-9FA1-DB2966117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12610"/>
          <a:stretch/>
        </p:blipFill>
        <p:spPr bwMode="auto">
          <a:xfrm>
            <a:off x="4011652" y="1988889"/>
            <a:ext cx="1852190" cy="12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723">
            <a:extLst>
              <a:ext uri="{FF2B5EF4-FFF2-40B4-BE49-F238E27FC236}">
                <a16:creationId xmlns:a16="http://schemas.microsoft.com/office/drawing/2014/main" id="{50EC3485-07C6-1F43-B939-B1E19B7F8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7" r="26222" b="23948"/>
          <a:stretch/>
        </p:blipFill>
        <p:spPr bwMode="auto">
          <a:xfrm>
            <a:off x="9040170" y="1979548"/>
            <a:ext cx="1870715" cy="12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May be an image of 4 people, including Cody Carlson and people smiling">
            <a:extLst>
              <a:ext uri="{FF2B5EF4-FFF2-40B4-BE49-F238E27FC236}">
                <a16:creationId xmlns:a16="http://schemas.microsoft.com/office/drawing/2014/main" id="{84B0F41B-65B1-3043-A987-4FFCD32B7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person, sky, outdoor, standing&#10;&#10;Description automatically generated">
            <a:extLst>
              <a:ext uri="{FF2B5EF4-FFF2-40B4-BE49-F238E27FC236}">
                <a16:creationId xmlns:a16="http://schemas.microsoft.com/office/drawing/2014/main" id="{257B79BD-51E1-BD4A-874E-66C1F78DD1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29" t="17289" r="37064" b="58931"/>
          <a:stretch/>
        </p:blipFill>
        <p:spPr>
          <a:xfrm>
            <a:off x="7905876" y="4033374"/>
            <a:ext cx="1656214" cy="1297051"/>
          </a:xfrm>
          <a:prstGeom prst="rect">
            <a:avLst/>
          </a:prstGeom>
        </p:spPr>
      </p:pic>
      <p:pic>
        <p:nvPicPr>
          <p:cNvPr id="1036" name="Picture 12" descr="image726">
            <a:extLst>
              <a:ext uri="{FF2B5EF4-FFF2-40B4-BE49-F238E27FC236}">
                <a16:creationId xmlns:a16="http://schemas.microsoft.com/office/drawing/2014/main" id="{1C37A6C3-D3E8-2846-B800-3BCAE9199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269" r="34097" b="47787"/>
          <a:stretch/>
        </p:blipFill>
        <p:spPr bwMode="auto">
          <a:xfrm>
            <a:off x="5331853" y="4033375"/>
            <a:ext cx="1833094" cy="12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727">
            <a:extLst>
              <a:ext uri="{FF2B5EF4-FFF2-40B4-BE49-F238E27FC236}">
                <a16:creationId xmlns:a16="http://schemas.microsoft.com/office/drawing/2014/main" id="{97EEE6A1-1982-6A4F-BE6D-EF8B251D9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t="12371" r="26263" b="18407"/>
          <a:stretch/>
        </p:blipFill>
        <p:spPr bwMode="auto">
          <a:xfrm>
            <a:off x="2720210" y="4033374"/>
            <a:ext cx="1870714" cy="12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person, outdoor, colorful&#10;&#10;Description automatically generated">
            <a:extLst>
              <a:ext uri="{FF2B5EF4-FFF2-40B4-BE49-F238E27FC236}">
                <a16:creationId xmlns:a16="http://schemas.microsoft.com/office/drawing/2014/main" id="{44183D87-F0E4-C245-A8CA-F063461F07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19883" b="44451"/>
          <a:stretch/>
        </p:blipFill>
        <p:spPr>
          <a:xfrm>
            <a:off x="6516649" y="1988888"/>
            <a:ext cx="1870714" cy="1297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04C3CF-A863-7C47-990E-E014EB8B34FF}"/>
              </a:ext>
            </a:extLst>
          </p:cNvPr>
          <p:cNvSpPr txBox="1"/>
          <p:nvPr/>
        </p:nvSpPr>
        <p:spPr>
          <a:xfrm>
            <a:off x="1451579" y="3336492"/>
            <a:ext cx="19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Director</a:t>
            </a:r>
          </a:p>
          <a:p>
            <a:pPr algn="ctr"/>
            <a:r>
              <a:rPr lang="en-US" sz="1200" dirty="0"/>
              <a:t>Jack Greaves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695D0D-0E9B-F842-A21C-D13DCF9F4CF1}"/>
              </a:ext>
            </a:extLst>
          </p:cNvPr>
          <p:cNvSpPr txBox="1"/>
          <p:nvPr/>
        </p:nvSpPr>
        <p:spPr>
          <a:xfrm>
            <a:off x="3900882" y="3354952"/>
            <a:ext cx="207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WANIC Lead Instructor</a:t>
            </a:r>
          </a:p>
          <a:p>
            <a:pPr algn="ctr"/>
            <a:r>
              <a:rPr lang="en-US" sz="1200" dirty="0"/>
              <a:t>Dave Watson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2DE71-FB7B-C944-9EC7-C9DD16E28E0D}"/>
              </a:ext>
            </a:extLst>
          </p:cNvPr>
          <p:cNvSpPr txBox="1"/>
          <p:nvPr/>
        </p:nvSpPr>
        <p:spPr>
          <a:xfrm>
            <a:off x="6480097" y="3287733"/>
            <a:ext cx="19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Instructor/Advisor</a:t>
            </a:r>
          </a:p>
          <a:p>
            <a:pPr algn="ctr"/>
            <a:r>
              <a:rPr lang="en-US" sz="1200" dirty="0"/>
              <a:t>Austin Allen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DAAD3-5346-8E4E-B142-CED896307878}"/>
              </a:ext>
            </a:extLst>
          </p:cNvPr>
          <p:cNvSpPr txBox="1"/>
          <p:nvPr/>
        </p:nvSpPr>
        <p:spPr>
          <a:xfrm>
            <a:off x="9003619" y="3276599"/>
            <a:ext cx="19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Instructor</a:t>
            </a:r>
          </a:p>
          <a:p>
            <a:pPr algn="ctr"/>
            <a:r>
              <a:rPr lang="en-US" sz="1200" dirty="0"/>
              <a:t>Jayden Petro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961B0-3ECD-E144-92CE-D611A222FF34}"/>
              </a:ext>
            </a:extLst>
          </p:cNvPr>
          <p:cNvSpPr txBox="1"/>
          <p:nvPr/>
        </p:nvSpPr>
        <p:spPr>
          <a:xfrm>
            <a:off x="2683658" y="5334810"/>
            <a:ext cx="19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Instructor</a:t>
            </a:r>
          </a:p>
          <a:p>
            <a:pPr algn="ctr"/>
            <a:r>
              <a:rPr lang="en-US" sz="1200" dirty="0"/>
              <a:t>Anthony </a:t>
            </a:r>
            <a:r>
              <a:rPr lang="en-US" sz="1200" dirty="0" err="1"/>
              <a:t>Casanas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5FA188-6A95-F648-95DF-A353D584E5E0}"/>
              </a:ext>
            </a:extLst>
          </p:cNvPr>
          <p:cNvSpPr txBox="1"/>
          <p:nvPr/>
        </p:nvSpPr>
        <p:spPr>
          <a:xfrm>
            <a:off x="5257681" y="5334810"/>
            <a:ext cx="19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Instructor</a:t>
            </a:r>
          </a:p>
          <a:p>
            <a:pPr algn="ctr"/>
            <a:r>
              <a:rPr lang="en-US" sz="1200" dirty="0"/>
              <a:t>Parker McKinnon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C9CA82-7DAF-A748-8D54-77A337A5BCAC}"/>
              </a:ext>
            </a:extLst>
          </p:cNvPr>
          <p:cNvSpPr txBox="1"/>
          <p:nvPr/>
        </p:nvSpPr>
        <p:spPr>
          <a:xfrm>
            <a:off x="7905876" y="5330425"/>
            <a:ext cx="19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FITE Instructor</a:t>
            </a:r>
          </a:p>
          <a:p>
            <a:pPr algn="ctr"/>
            <a:r>
              <a:rPr lang="en-US" sz="1200" dirty="0"/>
              <a:t>Cody Carlson</a:t>
            </a:r>
          </a:p>
        </p:txBody>
      </p:sp>
    </p:spTree>
    <p:extLst>
      <p:ext uri="{BB962C8B-B14F-4D97-AF65-F5344CB8AC3E}">
        <p14:creationId xmlns:p14="http://schemas.microsoft.com/office/powerpoint/2010/main" val="167902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1834-E4C0-0B4D-A70B-C0BB9BBD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my student get out of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C4D8-80ED-6A45-9AD6-464646E0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school credit- 1.0 Lab Science, 1.0 PE, 1.0 Occupational Ed</a:t>
            </a:r>
          </a:p>
          <a:p>
            <a:r>
              <a:rPr lang="en-US" dirty="0"/>
              <a:t>Inexpensive (or free) College Credit (with a qualifying grade):  Up to 8 credits at Everett CC and 12 credits at Bellevue College</a:t>
            </a:r>
          </a:p>
          <a:p>
            <a:r>
              <a:rPr lang="en-US" dirty="0"/>
              <a:t>Exposure:  Our industry relevant Advisory Board is made up of local fire department Chiefs, Deputy Chiefs, and training staff that are included in hiring and decision-making for their individual communities.  </a:t>
            </a:r>
          </a:p>
          <a:p>
            <a:r>
              <a:rPr lang="en-US" dirty="0"/>
              <a:t>The strength of the FITE FAMILY!  We have had students go to almost any fire (and non-fire related) programs in the country and can utilize that experience</a:t>
            </a:r>
          </a:p>
        </p:txBody>
      </p:sp>
    </p:spTree>
    <p:extLst>
      <p:ext uri="{BB962C8B-B14F-4D97-AF65-F5344CB8AC3E}">
        <p14:creationId xmlns:p14="http://schemas.microsoft.com/office/powerpoint/2010/main" val="366076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0EADD9-9B40-3C45-B20A-7DAA0358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Schedule</a:t>
            </a:r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452E22D1-4F73-FB44-B3FF-4D093785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3" b="-4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65F9-3598-CE4D-8AA7-AF4E917D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/>
              <a:t>AM class-7:15-9:45</a:t>
            </a:r>
          </a:p>
          <a:p>
            <a:r>
              <a:rPr lang="en-US"/>
              <a:t>PM class-12:00-2:30</a:t>
            </a:r>
          </a:p>
          <a:p>
            <a:r>
              <a:rPr lang="en-US"/>
              <a:t>Outside of COVID restrictions, class would be at Lake Washington Tech Mon-Tue-Wed and at various local fire departments Thur-Fri.</a:t>
            </a:r>
          </a:p>
          <a:p>
            <a:r>
              <a:rPr lang="en-US"/>
              <a:t>When ”in-person”, students receive their own set of bunker gear and 40% of our class time is dedicated to drill ground training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6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CABFD-306D-C044-8490-F9C1D4B8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en-US" sz="2800" dirty="0"/>
              <a:t>Outside Opportunities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14EC-BB3A-9A45-9B32-C8A08B0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Seniors have additional opportunities to earn certificates: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rgbClr val="0070C0"/>
                </a:solidFill>
              </a:rPr>
              <a:t>Wildland Certification </a:t>
            </a:r>
            <a:r>
              <a:rPr lang="en-US" sz="1400" dirty="0"/>
              <a:t>- 5 online course and an in-person Field Day prepares them to earn a job fighting wildfires as a seasonal employee of state, federal, or private contractors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Offered in Fall and Spring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rgbClr val="0070C0"/>
                </a:solidFill>
              </a:rPr>
              <a:t>EMT</a:t>
            </a:r>
            <a:r>
              <a:rPr lang="en-US" sz="1400" dirty="0"/>
              <a:t> - Spring EMT class prepares motivated students for the National Registry Emergency Medical Technician test and qualifies them for State Certification application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Both courses are outside of WANIC and incur additional out of pocket expenses and significant time commitment</a:t>
            </a: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0AF99B3A-5F11-1646-8F28-288EED6D0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" t="24428" r="19541" b="11331"/>
          <a:stretch/>
        </p:blipFill>
        <p:spPr>
          <a:xfrm>
            <a:off x="6735600" y="804519"/>
            <a:ext cx="4001385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DB11B611-1B79-4ABC-8D72-4DC85A2A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28">
            <a:extLst>
              <a:ext uri="{FF2B5EF4-FFF2-40B4-BE49-F238E27FC236}">
                <a16:creationId xmlns:a16="http://schemas.microsoft.com/office/drawing/2014/main" id="{D9447CC7-2393-417B-A420-7853BF78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A7CB0A-4CE8-8C4D-8EA8-993C6035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en-US" dirty="0"/>
              <a:t>Summer Opportunities 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954531-3F27-4E48-83B1-1123C5BA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811B-C455-AD45-915F-99CAE44B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r>
              <a:rPr lang="en-US" dirty="0"/>
              <a:t>FITE offers a 3-week Summer session</a:t>
            </a:r>
          </a:p>
          <a:p>
            <a:r>
              <a:rPr lang="en-US" dirty="0"/>
              <a:t>Intro to Firefighting and Emergency Medicine</a:t>
            </a:r>
          </a:p>
          <a:p>
            <a:r>
              <a:rPr lang="en-US" dirty="0"/>
              <a:t>Open to </a:t>
            </a:r>
            <a:r>
              <a:rPr lang="en-US"/>
              <a:t>incoming Freshmen-incoming </a:t>
            </a:r>
            <a:r>
              <a:rPr lang="en-US" dirty="0"/>
              <a:t>Seniors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74BA31-6766-4A2B-9C20-5195543D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35B37E-B8F5-4D8A-ADB2-572417C0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36B717-38D8-434E-A5DF-D49C8F807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outdoor, grass, tree, sprinkler system&#10;&#10;Description automatically generated">
            <a:extLst>
              <a:ext uri="{FF2B5EF4-FFF2-40B4-BE49-F238E27FC236}">
                <a16:creationId xmlns:a16="http://schemas.microsoft.com/office/drawing/2014/main" id="{D3047EC4-EDC2-C74A-95AF-4B23D2604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r="2" b="2"/>
          <a:stretch/>
        </p:blipFill>
        <p:spPr>
          <a:xfrm>
            <a:off x="6095849" y="1124167"/>
            <a:ext cx="2328669" cy="3865108"/>
          </a:xfrm>
          <a:prstGeom prst="rect">
            <a:avLst/>
          </a:prstGeom>
        </p:spPr>
      </p:pic>
      <p:pic>
        <p:nvPicPr>
          <p:cNvPr id="5" name="Picture 4" descr="A picture containing outdoor, sky, ground, road&#10;&#10;Description automatically generated">
            <a:extLst>
              <a:ext uri="{FF2B5EF4-FFF2-40B4-BE49-F238E27FC236}">
                <a16:creationId xmlns:a16="http://schemas.microsoft.com/office/drawing/2014/main" id="{1B92A222-D9A1-AE49-B3E1-9DC8EA89E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8" r="14443" b="2"/>
          <a:stretch/>
        </p:blipFill>
        <p:spPr>
          <a:xfrm>
            <a:off x="8586806" y="1116345"/>
            <a:ext cx="2328670" cy="38651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24DFD3-2F3F-4857-946B-042FDED8F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6E0628-52CF-4950-8D4E-43452026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7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F0EF7B-FB0C-F641-A065-6468C945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oup of firefighter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4FD31A2-E3A2-D742-BD36-F5CAF723B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7" r="-2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9FB6-EBB7-874A-9BCD-32FE6A4A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8" y="2015732"/>
            <a:ext cx="402867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Jack Greaves – FITE Director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hlinkClick r:id="rId3"/>
              </a:rPr>
              <a:t>jgreaves@fitefire.org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Dave Watson – FITE WANIC Lead Instructor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hlinkClick r:id="rId4"/>
              </a:rPr>
              <a:t>dwatson@fitefire.org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Austin Allen – FITE Instructor/Advisor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hlinkClick r:id="rId5"/>
              </a:rPr>
              <a:t>aallen@fitefire.org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FITE Website:   </a:t>
            </a:r>
            <a:r>
              <a:rPr lang="en-US" sz="1400" dirty="0">
                <a:hlinkClick r:id="rId6"/>
              </a:rPr>
              <a:t>fitefire.org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Facebook: </a:t>
            </a:r>
            <a:r>
              <a:rPr lang="en-US" sz="1400" i="1" dirty="0"/>
              <a:t>@</a:t>
            </a:r>
            <a:r>
              <a:rPr lang="en-US" sz="1400" i="1" dirty="0" err="1"/>
              <a:t>fitefire</a:t>
            </a:r>
            <a:endParaRPr lang="en-US" sz="1400" i="1" dirty="0"/>
          </a:p>
          <a:p>
            <a:pPr>
              <a:lnSpc>
                <a:spcPct val="110000"/>
              </a:lnSpc>
            </a:pPr>
            <a:r>
              <a:rPr lang="en-US" sz="1400" dirty="0"/>
              <a:t>Instagram: </a:t>
            </a:r>
            <a:r>
              <a:rPr lang="en-US" sz="1400" i="1" dirty="0"/>
              <a:t>@</a:t>
            </a:r>
            <a:r>
              <a:rPr lang="en-US" sz="1400" i="1" dirty="0" err="1"/>
              <a:t>fitefire_ems</a:t>
            </a:r>
            <a:endParaRPr lang="en-US" sz="1400" i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39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317</TotalTime>
  <Words>553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WANIC-F.I.T.E.  Fire and Ems</vt:lpstr>
      <vt:lpstr>First-In Training and Education- F.i.t.e.</vt:lpstr>
      <vt:lpstr>Why WANIC/FITE??</vt:lpstr>
      <vt:lpstr>Meet the fite team!</vt:lpstr>
      <vt:lpstr>What does my student get out of this class?</vt:lpstr>
      <vt:lpstr>Schedule</vt:lpstr>
      <vt:lpstr>Outside Opportunities</vt:lpstr>
      <vt:lpstr>Summer Opportunities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WANIC-F.I.T.E.  Fire and Ems</dc:title>
  <dc:creator>Jack Greaves</dc:creator>
  <cp:lastModifiedBy>Austin Allen</cp:lastModifiedBy>
  <cp:revision>11</cp:revision>
  <dcterms:created xsi:type="dcterms:W3CDTF">2021-03-08T20:28:39Z</dcterms:created>
  <dcterms:modified xsi:type="dcterms:W3CDTF">2021-03-10T03:18:27Z</dcterms:modified>
</cp:coreProperties>
</file>