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5" r:id="rId3"/>
    <p:sldId id="278" r:id="rId4"/>
    <p:sldId id="258" r:id="rId5"/>
    <p:sldId id="315" r:id="rId6"/>
    <p:sldId id="266" r:id="rId7"/>
    <p:sldId id="317" r:id="rId8"/>
    <p:sldId id="316" r:id="rId9"/>
    <p:sldId id="281" r:id="rId10"/>
    <p:sldId id="311" r:id="rId11"/>
    <p:sldId id="312" r:id="rId12"/>
    <p:sldId id="277" r:id="rId13"/>
    <p:sldId id="313" r:id="rId14"/>
    <p:sldId id="31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18EFD-2981-4DEA-87B0-FA48948E9683}" v="289" dt="2026-08-26T12:20:21.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7" autoAdjust="0"/>
    <p:restoredTop sz="94660"/>
  </p:normalViewPr>
  <p:slideViewPr>
    <p:cSldViewPr snapToGrid="0">
      <p:cViewPr varScale="1">
        <p:scale>
          <a:sx n="96" d="100"/>
          <a:sy n="96" d="100"/>
        </p:scale>
        <p:origin x="7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92E9B-74DF-4840-B1BF-D421AF687A6D}" type="datetimeFigureOut">
              <a:rPr lang="en-GB" smtClean="0"/>
              <a:t>08/09/2026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70F9E-B8DE-4B2F-A038-C59CA5A26EB7}" type="slidenum">
              <a:rPr lang="en-GB" smtClean="0"/>
              <a:t>‹#›</a:t>
            </a:fld>
            <a:endParaRPr lang="en-GB"/>
          </a:p>
        </p:txBody>
      </p:sp>
    </p:spTree>
    <p:extLst>
      <p:ext uri="{BB962C8B-B14F-4D97-AF65-F5344CB8AC3E}">
        <p14:creationId xmlns:p14="http://schemas.microsoft.com/office/powerpoint/2010/main" val="1059381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F3E95-773E-4837-637C-E48B37A8B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9E1B3-6FDB-3468-A5E8-0564F8FE6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54EFBF-80E8-467C-D695-6F08E20FF065}"/>
              </a:ext>
            </a:extLst>
          </p:cNvPr>
          <p:cNvSpPr>
            <a:spLocks noGrp="1"/>
          </p:cNvSpPr>
          <p:nvPr>
            <p:ph type="body" idx="1"/>
          </p:nvPr>
        </p:nvSpPr>
        <p:spPr/>
        <p:txBody>
          <a:bodyPr/>
          <a:lstStyle/>
          <a:p>
            <a:r>
              <a:rPr lang="en-GB" sz="1200"/>
              <a:t>1. False – OAIP is for all pupils, not just those with EHCPs.</a:t>
            </a:r>
            <a:endParaRPr lang="en-GB" sz="1200">
              <a:ea typeface="Calibri"/>
              <a:cs typeface="Calibri"/>
            </a:endParaRPr>
          </a:p>
          <a:p>
            <a:r>
              <a:rPr lang="en-GB" sz="1200"/>
              <a:t>2. False – Differentiation can be about outcomes, support, or resources, not just worksheets.</a:t>
            </a:r>
            <a:endParaRPr lang="en-GB" sz="1200">
              <a:ea typeface="Calibri"/>
              <a:cs typeface="Calibri"/>
            </a:endParaRPr>
          </a:p>
          <a:p>
            <a:r>
              <a:rPr lang="en-GB" sz="1200"/>
              <a:t>3. True – These are practical OAIP tools.</a:t>
            </a:r>
            <a:endParaRPr lang="en-GB" sz="1200">
              <a:ea typeface="Calibri"/>
              <a:cs typeface="Calibri"/>
            </a:endParaRPr>
          </a:p>
          <a:p>
            <a:r>
              <a:rPr lang="en-GB" sz="1200"/>
              <a:t>4. False – Teachers can implement OAIP independently.</a:t>
            </a:r>
            <a:endParaRPr lang="en-GB" sz="1200">
              <a:ea typeface="Calibri"/>
              <a:cs typeface="Calibri"/>
            </a:endParaRPr>
          </a:p>
          <a:p>
            <a:r>
              <a:rPr lang="en-GB" sz="1200"/>
              <a:t>5. True – These support regulation and access.</a:t>
            </a:r>
            <a:endParaRPr lang="en-GB" sz="1200">
              <a:ea typeface="Calibri"/>
              <a:cs typeface="Calibri"/>
            </a:endParaRPr>
          </a:p>
          <a:p>
            <a:r>
              <a:rPr lang="en-GB" sz="1200"/>
              <a:t>6. False – OAIP is proactive, not reactive (but you should be aware of how to made in-the-moment adaptations based on pupil behaviour)</a:t>
            </a:r>
            <a:endParaRPr lang="en-GB" sz="1200">
              <a:ea typeface="Calibri"/>
              <a:cs typeface="Calibri"/>
            </a:endParaRPr>
          </a:p>
          <a:p>
            <a:r>
              <a:rPr lang="en-GB" sz="1200"/>
              <a:t>7. True – Planning ahead is key to inclusion.</a:t>
            </a:r>
            <a:endParaRPr lang="en-GB" sz="1200">
              <a:ea typeface="Calibri"/>
              <a:cs typeface="Calibri"/>
            </a:endParaRPr>
          </a:p>
          <a:p>
            <a:r>
              <a:rPr lang="en-GB" sz="1200"/>
              <a:t>8. True – Pupil passports guide personalised support.</a:t>
            </a:r>
            <a:endParaRPr lang="en-GB" sz="1200">
              <a:ea typeface="Calibri"/>
              <a:cs typeface="Calibri"/>
            </a:endParaRPr>
          </a:p>
          <a:p>
            <a:r>
              <a:rPr lang="en-GB" sz="1200"/>
              <a:t>9. False – OAIP varies based on school context and resources (hopefully the guidance will make provision more consistent across settings though)</a:t>
            </a:r>
            <a:endParaRPr lang="en-GB" sz="1200">
              <a:ea typeface="Calibri"/>
              <a:cs typeface="Calibri"/>
            </a:endParaRPr>
          </a:p>
          <a:p>
            <a:r>
              <a:rPr lang="en-GB" sz="1200"/>
              <a:t>10. True – OAIP aligns with quality first teaching.</a:t>
            </a:r>
            <a:endParaRPr lang="en-GB" sz="1200">
              <a:ea typeface="Calibri"/>
              <a:cs typeface="Calibri"/>
            </a:endParaRPr>
          </a:p>
        </p:txBody>
      </p:sp>
      <p:sp>
        <p:nvSpPr>
          <p:cNvPr id="4" name="Slide Number Placeholder 3">
            <a:extLst>
              <a:ext uri="{FF2B5EF4-FFF2-40B4-BE49-F238E27FC236}">
                <a16:creationId xmlns:a16="http://schemas.microsoft.com/office/drawing/2014/main" id="{23FC037D-83EF-3D51-E298-13CB47835A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FBD029-EE25-473B-89F0-CB50EC4A12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5034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DC1E3-81C0-1E64-0FD4-A6AB65836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2DF1A-64E0-48A9-D8A1-C4F137CA1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55E82-A84A-B9FC-3926-AEF1DAB2D7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8EB4E1-AA77-8C08-0B8A-8D66F2A40643}"/>
              </a:ext>
            </a:extLst>
          </p:cNvPr>
          <p:cNvSpPr>
            <a:spLocks noGrp="1"/>
          </p:cNvSpPr>
          <p:nvPr>
            <p:ph type="sldNum" sz="quarter" idx="5"/>
          </p:nvPr>
        </p:nvSpPr>
        <p:spPr/>
        <p:txBody>
          <a:bodyPr/>
          <a:lstStyle/>
          <a:p>
            <a:fld id="{19770F9E-B8DE-4B2F-A038-C59CA5A26EB7}" type="slidenum">
              <a:rPr lang="en-GB" smtClean="0"/>
              <a:t>12</a:t>
            </a:fld>
            <a:endParaRPr lang="en-GB"/>
          </a:p>
        </p:txBody>
      </p:sp>
    </p:spTree>
    <p:extLst>
      <p:ext uri="{BB962C8B-B14F-4D97-AF65-F5344CB8AC3E}">
        <p14:creationId xmlns:p14="http://schemas.microsoft.com/office/powerpoint/2010/main" val="1997576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8484C-EF1B-8862-C68E-9F17EFB16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7FDAE-D9A6-1146-0BB9-418563ED6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135A1-4B6D-C307-776A-F5CCB60C6D60}"/>
              </a:ext>
            </a:extLst>
          </p:cNvPr>
          <p:cNvSpPr>
            <a:spLocks noGrp="1"/>
          </p:cNvSpPr>
          <p:nvPr>
            <p:ph type="body" idx="1"/>
          </p:nvPr>
        </p:nvSpPr>
        <p:spPr/>
        <p:txBody>
          <a:bodyPr/>
          <a:lstStyle/>
          <a:p>
            <a:r>
              <a:rPr lang="en-GB" sz="1200"/>
              <a:t>1. False – OAIP is for all pupils, not just those with EHCPs.</a:t>
            </a:r>
            <a:endParaRPr lang="en-GB" sz="1200">
              <a:ea typeface="Calibri"/>
              <a:cs typeface="Calibri"/>
            </a:endParaRPr>
          </a:p>
          <a:p>
            <a:r>
              <a:rPr lang="en-GB" sz="1200"/>
              <a:t>2. False – Differentiation can be about outcomes, support, or resources, not just worksheets.</a:t>
            </a:r>
            <a:endParaRPr lang="en-GB" sz="1200">
              <a:ea typeface="Calibri"/>
              <a:cs typeface="Calibri"/>
            </a:endParaRPr>
          </a:p>
          <a:p>
            <a:r>
              <a:rPr lang="en-GB" sz="1200"/>
              <a:t>3. True – These are practical OAIP tools.</a:t>
            </a:r>
            <a:endParaRPr lang="en-GB" sz="1200">
              <a:ea typeface="Calibri"/>
              <a:cs typeface="Calibri"/>
            </a:endParaRPr>
          </a:p>
          <a:p>
            <a:r>
              <a:rPr lang="en-GB" sz="1200"/>
              <a:t>4. False – Teachers can implement OAIP independently.</a:t>
            </a:r>
            <a:endParaRPr lang="en-GB" sz="1200">
              <a:ea typeface="Calibri"/>
              <a:cs typeface="Calibri"/>
            </a:endParaRPr>
          </a:p>
          <a:p>
            <a:r>
              <a:rPr lang="en-GB" sz="1200"/>
              <a:t>5. True – These support regulation and access.</a:t>
            </a:r>
            <a:endParaRPr lang="en-GB" sz="1200">
              <a:ea typeface="Calibri"/>
              <a:cs typeface="Calibri"/>
            </a:endParaRPr>
          </a:p>
          <a:p>
            <a:r>
              <a:rPr lang="en-GB" sz="1200"/>
              <a:t>6. False – OAIP is proactive, not reactive (but you should be aware of how to made in-the-moment adaptations based on pupil behaviour)</a:t>
            </a:r>
            <a:endParaRPr lang="en-GB" sz="1200">
              <a:ea typeface="Calibri"/>
              <a:cs typeface="Calibri"/>
            </a:endParaRPr>
          </a:p>
          <a:p>
            <a:r>
              <a:rPr lang="en-GB" sz="1200"/>
              <a:t>7. True – Planning ahead is key to inclusion.</a:t>
            </a:r>
            <a:endParaRPr lang="en-GB" sz="1200">
              <a:ea typeface="Calibri"/>
              <a:cs typeface="Calibri"/>
            </a:endParaRPr>
          </a:p>
          <a:p>
            <a:r>
              <a:rPr lang="en-GB" sz="1200"/>
              <a:t>8. True – Pupil passports guide personalised support.</a:t>
            </a:r>
            <a:endParaRPr lang="en-GB" sz="1200">
              <a:ea typeface="Calibri"/>
              <a:cs typeface="Calibri"/>
            </a:endParaRPr>
          </a:p>
          <a:p>
            <a:r>
              <a:rPr lang="en-GB" sz="1200"/>
              <a:t>9. False – OAIP varies based on school context and resources (hopefully the guidance will make provision more consistent across settings though)</a:t>
            </a:r>
            <a:endParaRPr lang="en-GB" sz="1200">
              <a:ea typeface="Calibri"/>
              <a:cs typeface="Calibri"/>
            </a:endParaRPr>
          </a:p>
          <a:p>
            <a:r>
              <a:rPr lang="en-GB" sz="1200"/>
              <a:t>10. True – OAIP aligns with quality first teaching.</a:t>
            </a:r>
            <a:endParaRPr lang="en-GB" sz="1200">
              <a:ea typeface="Calibri"/>
              <a:cs typeface="Calibri"/>
            </a:endParaRPr>
          </a:p>
        </p:txBody>
      </p:sp>
      <p:sp>
        <p:nvSpPr>
          <p:cNvPr id="4" name="Slide Number Placeholder 3">
            <a:extLst>
              <a:ext uri="{FF2B5EF4-FFF2-40B4-BE49-F238E27FC236}">
                <a16:creationId xmlns:a16="http://schemas.microsoft.com/office/drawing/2014/main" id="{5F834D64-6E8F-0820-6BF9-4212EF2899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FBD029-EE25-473B-89F0-CB50EC4A12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7250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a School Improvement Service with a SEND Focus. There are 8 of us in the team, all previous SENCOs and school leaders that work across all age phases. Our role is to work with Leadership Teams and SENCOs in settings to improve their systems, procedures and practice to get better outcomes for the young people with SEND. Whilst we do not work directly with families and young people, we are part of the wider system, providing guidance and support to setting staff and wider professionals.</a:t>
            </a:r>
          </a:p>
        </p:txBody>
      </p:sp>
      <p:sp>
        <p:nvSpPr>
          <p:cNvPr id="4" name="Slide Number Placeholder 3"/>
          <p:cNvSpPr>
            <a:spLocks noGrp="1"/>
          </p:cNvSpPr>
          <p:nvPr>
            <p:ph type="sldNum" sz="quarter" idx="5"/>
          </p:nvPr>
        </p:nvSpPr>
        <p:spPr/>
        <p:txBody>
          <a:bodyPr/>
          <a:lstStyle/>
          <a:p>
            <a:fld id="{19770F9E-B8DE-4B2F-A038-C59CA5A26EB7}" type="slidenum">
              <a:rPr lang="en-GB" smtClean="0"/>
              <a:t>4</a:t>
            </a:fld>
            <a:endParaRPr lang="en-GB"/>
          </a:p>
        </p:txBody>
      </p:sp>
    </p:spTree>
    <p:extLst>
      <p:ext uri="{BB962C8B-B14F-4D97-AF65-F5344CB8AC3E}">
        <p14:creationId xmlns:p14="http://schemas.microsoft.com/office/powerpoint/2010/main" val="3088728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45D67-9D71-F551-3065-FD4E753FC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01713-2208-32EE-4D1B-5357CC9FB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ECEE7C-307E-6B44-25B0-EC222EBDC5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4E2BEE3-4A16-982F-5E6A-1F4D487F1945}"/>
              </a:ext>
            </a:extLst>
          </p:cNvPr>
          <p:cNvSpPr>
            <a:spLocks noGrp="1"/>
          </p:cNvSpPr>
          <p:nvPr>
            <p:ph type="sldNum" sz="quarter" idx="5"/>
          </p:nvPr>
        </p:nvSpPr>
        <p:spPr/>
        <p:txBody>
          <a:bodyPr/>
          <a:lstStyle/>
          <a:p>
            <a:fld id="{19770F9E-B8DE-4B2F-A038-C59CA5A26EB7}" type="slidenum">
              <a:rPr lang="en-GB" smtClean="0"/>
              <a:t>6</a:t>
            </a:fld>
            <a:endParaRPr lang="en-GB"/>
          </a:p>
        </p:txBody>
      </p:sp>
    </p:spTree>
    <p:extLst>
      <p:ext uri="{BB962C8B-B14F-4D97-AF65-F5344CB8AC3E}">
        <p14:creationId xmlns:p14="http://schemas.microsoft.com/office/powerpoint/2010/main" val="3951474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3D7D-079A-CA91-F32E-AAD0DFC58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CD758-223D-8386-8C0D-B9E1EE8DFD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08B8D-E372-78C2-48B5-4E6D65D8F810}"/>
              </a:ext>
            </a:extLst>
          </p:cNvPr>
          <p:cNvSpPr>
            <a:spLocks noGrp="1"/>
          </p:cNvSpPr>
          <p:nvPr>
            <p:ph type="body" idx="1"/>
          </p:nvPr>
        </p:nvSpPr>
        <p:spPr/>
        <p:txBody>
          <a:bodyPr/>
          <a:lstStyle/>
          <a:p>
            <a:r>
              <a:rPr lang="en-GB" dirty="0"/>
              <a:t>The new Graduated Approach Model / Use old model first</a:t>
            </a:r>
          </a:p>
        </p:txBody>
      </p:sp>
      <p:sp>
        <p:nvSpPr>
          <p:cNvPr id="4" name="Slide Number Placeholder 3">
            <a:extLst>
              <a:ext uri="{FF2B5EF4-FFF2-40B4-BE49-F238E27FC236}">
                <a16:creationId xmlns:a16="http://schemas.microsoft.com/office/drawing/2014/main" id="{0BA02C73-E240-656A-9269-BDE4C1FD34A5}"/>
              </a:ext>
            </a:extLst>
          </p:cNvPr>
          <p:cNvSpPr>
            <a:spLocks noGrp="1"/>
          </p:cNvSpPr>
          <p:nvPr>
            <p:ph type="sldNum" sz="quarter" idx="5"/>
          </p:nvPr>
        </p:nvSpPr>
        <p:spPr/>
        <p:txBody>
          <a:bodyPr/>
          <a:lstStyle/>
          <a:p>
            <a:fld id="{19770F9E-B8DE-4B2F-A038-C59CA5A26EB7}" type="slidenum">
              <a:rPr lang="en-GB" smtClean="0"/>
              <a:t>7</a:t>
            </a:fld>
            <a:endParaRPr lang="en-GB"/>
          </a:p>
        </p:txBody>
      </p:sp>
    </p:spTree>
    <p:extLst>
      <p:ext uri="{BB962C8B-B14F-4D97-AF65-F5344CB8AC3E}">
        <p14:creationId xmlns:p14="http://schemas.microsoft.com/office/powerpoint/2010/main" val="386939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770F9E-B8DE-4B2F-A038-C59CA5A26EB7}" type="slidenum">
              <a:rPr lang="en-GB" smtClean="0"/>
              <a:t>8</a:t>
            </a:fld>
            <a:endParaRPr lang="en-GB"/>
          </a:p>
        </p:txBody>
      </p:sp>
    </p:spTree>
    <p:extLst>
      <p:ext uri="{BB962C8B-B14F-4D97-AF65-F5344CB8AC3E}">
        <p14:creationId xmlns:p14="http://schemas.microsoft.com/office/powerpoint/2010/main" val="2585931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sure you’ve covered:</a:t>
            </a:r>
          </a:p>
          <a:p>
            <a:pPr marL="171450" indent="-171450">
              <a:buFontTx/>
              <a:buChar char="-"/>
            </a:pPr>
            <a:r>
              <a:rPr lang="en-GB" dirty="0"/>
              <a:t>What is an ISP</a:t>
            </a:r>
          </a:p>
          <a:p>
            <a:pPr marL="171450" indent="-171450">
              <a:buFontTx/>
              <a:buChar char="-"/>
            </a:pPr>
            <a:r>
              <a:rPr lang="en-GB" dirty="0"/>
              <a:t>When should an ISP be used – APDR cycle</a:t>
            </a:r>
          </a:p>
          <a:p>
            <a:pPr marL="171450" indent="-171450">
              <a:buFontTx/>
              <a:buChar char="-"/>
            </a:pPr>
            <a:r>
              <a:rPr lang="en-GB" dirty="0"/>
              <a:t>Why – child is presenting with difficulties that OAIP is not solving</a:t>
            </a:r>
          </a:p>
          <a:p>
            <a:pPr marL="171450" indent="-171450">
              <a:buFontTx/>
              <a:buChar char="-"/>
            </a:pPr>
            <a:r>
              <a:rPr lang="en-GB" dirty="0"/>
              <a:t>Who – co-produced with setting, family and child</a:t>
            </a:r>
          </a:p>
          <a:p>
            <a:pPr marL="171450" indent="-171450">
              <a:buFontTx/>
              <a:buChar char="-"/>
            </a:pPr>
            <a:r>
              <a:rPr lang="en-GB" dirty="0"/>
              <a:t>Review – targets should be reviewed regularly – this can be done in different ways and parent/carers should remain involved.</a:t>
            </a:r>
          </a:p>
        </p:txBody>
      </p:sp>
      <p:sp>
        <p:nvSpPr>
          <p:cNvPr id="4" name="Slide Number Placeholder 3"/>
          <p:cNvSpPr>
            <a:spLocks noGrp="1"/>
          </p:cNvSpPr>
          <p:nvPr>
            <p:ph type="sldNum" sz="quarter" idx="5"/>
          </p:nvPr>
        </p:nvSpPr>
        <p:spPr/>
        <p:txBody>
          <a:bodyPr/>
          <a:lstStyle/>
          <a:p>
            <a:fld id="{19770F9E-B8DE-4B2F-A038-C59CA5A26EB7}" type="slidenum">
              <a:rPr lang="en-GB" smtClean="0"/>
              <a:t>9</a:t>
            </a:fld>
            <a:endParaRPr lang="en-GB"/>
          </a:p>
        </p:txBody>
      </p:sp>
    </p:spTree>
    <p:extLst>
      <p:ext uri="{BB962C8B-B14F-4D97-AF65-F5344CB8AC3E}">
        <p14:creationId xmlns:p14="http://schemas.microsoft.com/office/powerpoint/2010/main" val="1703202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88049-8BAF-5BB7-74B8-ACAA73242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57A30-6D3C-8E55-F11C-90A118159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A0971-3055-D8A6-A45D-19747C48CD1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F5A2B7-83D2-91D5-0E7E-1B56DB3DDED1}"/>
              </a:ext>
            </a:extLst>
          </p:cNvPr>
          <p:cNvSpPr>
            <a:spLocks noGrp="1"/>
          </p:cNvSpPr>
          <p:nvPr>
            <p:ph type="sldNum" sz="quarter" idx="5"/>
          </p:nvPr>
        </p:nvSpPr>
        <p:spPr/>
        <p:txBody>
          <a:bodyPr/>
          <a:lstStyle/>
          <a:p>
            <a:fld id="{19770F9E-B8DE-4B2F-A038-C59CA5A26EB7}" type="slidenum">
              <a:rPr lang="en-GB" smtClean="0"/>
              <a:t>10</a:t>
            </a:fld>
            <a:endParaRPr lang="en-GB"/>
          </a:p>
        </p:txBody>
      </p:sp>
    </p:spTree>
    <p:extLst>
      <p:ext uri="{BB962C8B-B14F-4D97-AF65-F5344CB8AC3E}">
        <p14:creationId xmlns:p14="http://schemas.microsoft.com/office/powerpoint/2010/main" val="4243728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2ACB9-0C82-FCC5-0C94-1E1AE2B7F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22BA3-7C65-4235-A450-D0590D05A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D4CE9C-EAFF-7964-A341-156F5C35CC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DCD923E-FDCD-BF7C-7469-7602F480E055}"/>
              </a:ext>
            </a:extLst>
          </p:cNvPr>
          <p:cNvSpPr>
            <a:spLocks noGrp="1"/>
          </p:cNvSpPr>
          <p:nvPr>
            <p:ph type="sldNum" sz="quarter" idx="5"/>
          </p:nvPr>
        </p:nvSpPr>
        <p:spPr/>
        <p:txBody>
          <a:bodyPr/>
          <a:lstStyle/>
          <a:p>
            <a:fld id="{19770F9E-B8DE-4B2F-A038-C59CA5A26EB7}" type="slidenum">
              <a:rPr lang="en-GB" smtClean="0"/>
              <a:t>11</a:t>
            </a:fld>
            <a:endParaRPr lang="en-GB"/>
          </a:p>
        </p:txBody>
      </p:sp>
    </p:spTree>
    <p:extLst>
      <p:ext uri="{BB962C8B-B14F-4D97-AF65-F5344CB8AC3E}">
        <p14:creationId xmlns:p14="http://schemas.microsoft.com/office/powerpoint/2010/main" val="2654816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20B1-2C58-ABB2-12C0-3ECCA3FBB37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7CFEE4D-336F-5E01-71B1-3CE1061EE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112CFAA-9108-A062-EA53-F8AA5ED3EEC9}"/>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127586FA-A0B8-1CFA-1903-DFCD975212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594BE6-5400-F5CA-86B1-C7DAEE4583EC}"/>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2178778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858A-F122-35F9-0326-1B5D1A529B8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6212046-ACB4-2D7E-3828-4309ABC49D0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0B7CF3C-9160-EA93-02AF-2FFEBEB8A6FF}"/>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E8C52DBA-EAC7-BA89-E17C-6EA3D99AFC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A386DB-14ED-2333-5A45-E31FEEEB89D8}"/>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3043312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D1B972-1CDF-CEA5-F257-A77907FF0A7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F2E72D0-F4E4-329A-DF47-C87933F559C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6921AB-AF97-10CC-F189-057437B340B0}"/>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B6CA4C1F-2630-7A6A-1FA3-1391C3BE24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FDB28B-697C-7590-497C-ABABAA9106A0}"/>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2349091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85F9A-BA0E-2C0E-9FDD-C05883C7E0C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EE7FAB2-E2A7-DF86-BEE0-3FA1644B1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40C3D8C-9046-2F30-67AE-54C5F4B3E758}"/>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625D0075-D218-AA3F-FFA7-341D44B4F2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668410-7DF5-2641-895A-9ED85A1B0477}"/>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427055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2A56-B850-008D-0B47-D591643E26C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283A7EC-236B-81DB-B46C-8FCB3AAE756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D44E82C-BFE2-75C6-057A-2098906F754F}"/>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44D797E8-7058-71DB-FEE9-68BE450678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4BFBAC-1030-745A-505E-83BB37D9E0FD}"/>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1314516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868AF-0C4E-8EC1-E8CA-034A795D652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00C1B0D-AC3B-8DDF-4971-2117414057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AE709B4-5884-A451-A517-51956C724B97}"/>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D4D61094-62E1-9815-5803-5CFCA57F40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735DFE-0861-3D46-C7DD-E0D5387C03A2}"/>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3279097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1FE85-3B5D-F4B4-84FD-8307FC634FE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2E45D09-42D1-464B-6A46-C9EBB8113C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B40FAF9-960B-C2E2-C5E3-D59A55D66D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05C70A6-8651-7D8C-1398-8C8FC1677778}"/>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6" name="Footer Placeholder 5">
            <a:extLst>
              <a:ext uri="{FF2B5EF4-FFF2-40B4-BE49-F238E27FC236}">
                <a16:creationId xmlns:a16="http://schemas.microsoft.com/office/drawing/2014/main" id="{E422F822-28B6-DEC8-1945-B02BC0126B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B25AC7-55B8-C05C-1085-57143E4095F8}"/>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4049096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70A1-DC20-29BE-24CF-1A1B5640492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6C910ED-7B17-1A0D-1601-7B10110E10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08D0CC5-FB83-DB54-1DCC-AFF9FB4E419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D182002-F8CD-0F0B-8737-5226F78C8E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E473AA-13B7-979E-5047-758D3FA3994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B92AB45-B850-67F5-486B-6CD4384D2FEA}"/>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8" name="Footer Placeholder 7">
            <a:extLst>
              <a:ext uri="{FF2B5EF4-FFF2-40B4-BE49-F238E27FC236}">
                <a16:creationId xmlns:a16="http://schemas.microsoft.com/office/drawing/2014/main" id="{DAE84BCB-5B49-6F55-3476-BF24DE640CC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C5C95D-0956-1D79-C438-4C487EA09365}"/>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2097051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9CBE2-BEE1-DB15-6228-4711BD4252FF}"/>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F81FEB-2E47-81C7-1652-9785899DA4DE}"/>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4" name="Footer Placeholder 3">
            <a:extLst>
              <a:ext uri="{FF2B5EF4-FFF2-40B4-BE49-F238E27FC236}">
                <a16:creationId xmlns:a16="http://schemas.microsoft.com/office/drawing/2014/main" id="{349D9DD7-0444-3391-EBD7-5B98BE75D6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9D122B-2FDE-B6B9-5372-1CFE52BD7782}"/>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3718001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1FEF82-D86E-B85A-BEE3-A1008152BE83}"/>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3" name="Footer Placeholder 2">
            <a:extLst>
              <a:ext uri="{FF2B5EF4-FFF2-40B4-BE49-F238E27FC236}">
                <a16:creationId xmlns:a16="http://schemas.microsoft.com/office/drawing/2014/main" id="{79C520F0-15F4-9E9E-615A-22E0EEC482E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BBFD502-44E4-8B34-C09E-A280456ABCC0}"/>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2901622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B352-0495-0B7F-2AD3-66EAA5C72A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FF415D-C838-2CA0-DB7A-046F67F2AC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342B089-223F-94A7-623C-28D07DE38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805E9E-34DA-0578-7E93-05BFCC9C96B7}"/>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6" name="Footer Placeholder 5">
            <a:extLst>
              <a:ext uri="{FF2B5EF4-FFF2-40B4-BE49-F238E27FC236}">
                <a16:creationId xmlns:a16="http://schemas.microsoft.com/office/drawing/2014/main" id="{074C16D8-BA32-1BFD-34F6-715851BFF9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DC6A66-AB33-DB05-0C63-BDBA8B6BF511}"/>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3679300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576BF-3056-27B9-9666-46B1D15B39E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89A3DAE-BB7C-A2EB-21BF-5E9B9792C03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5A38E90-6242-D680-4C2C-5D5E2D2E3118}"/>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1F24E6B3-F1CF-9987-54C0-EA201E1A77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0628A3-1C7E-F593-F9A7-07157CD4A221}"/>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3366228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C51D4-624F-9D43-009E-027BFFAEB7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4CFCF9E-6C6C-5072-1F1A-FC34B466C2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FF4CC9-A32C-520B-1DF1-93F790CBA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ADB90BD-18FF-A82C-F918-A9C477462659}"/>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6" name="Footer Placeholder 5">
            <a:extLst>
              <a:ext uri="{FF2B5EF4-FFF2-40B4-BE49-F238E27FC236}">
                <a16:creationId xmlns:a16="http://schemas.microsoft.com/office/drawing/2014/main" id="{A576EF45-124A-A556-1381-E4CAC4C41B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504A48-F9E0-0476-56C7-4676CA82DD42}"/>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2785770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A9A70-48EE-A83E-C3C6-89156F37693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41C7B07-E0E9-15CC-062A-D19804914AF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03E607E-EB31-752D-12AD-E348D8A6D341}"/>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BC981AB7-5EB4-2B50-2C58-AAB8A59E32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2B4D17-91FE-F117-E4C9-2DB2BE82BDF3}"/>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2796263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BA0F7E-24DD-E8D9-C077-60D276D435F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0130259-8B8D-AA4E-3AD2-9C55023A66B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E90C3B-5F76-7143-FC1B-84189325688C}"/>
              </a:ext>
            </a:extLst>
          </p:cNvPr>
          <p:cNvSpPr>
            <a:spLocks noGrp="1"/>
          </p:cNvSpPr>
          <p:nvPr>
            <p:ph type="dt" sz="half" idx="10"/>
          </p:nvPr>
        </p:nvSpPr>
        <p:spPr/>
        <p:txBody>
          <a:body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26DB1DE9-3CAD-AF59-5A00-747F26C7B9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EE5355-ED56-8181-D968-F44D5D5D8207}"/>
              </a:ext>
            </a:extLst>
          </p:cNvPr>
          <p:cNvSpPr>
            <a:spLocks noGrp="1"/>
          </p:cNvSpPr>
          <p:nvPr>
            <p:ph type="sldNum" sz="quarter" idx="12"/>
          </p:nvPr>
        </p:nvSpPr>
        <p:spPr/>
        <p:txBody>
          <a:bodyPr/>
          <a:lstStyle/>
          <a:p>
            <a:fld id="{06F583CA-7F9B-4131-9865-80F7DBACF0DF}" type="slidenum">
              <a:rPr lang="en-GB" smtClean="0"/>
              <a:t>‹#›</a:t>
            </a:fld>
            <a:endParaRPr lang="en-GB"/>
          </a:p>
        </p:txBody>
      </p:sp>
    </p:spTree>
    <p:extLst>
      <p:ext uri="{BB962C8B-B14F-4D97-AF65-F5344CB8AC3E}">
        <p14:creationId xmlns:p14="http://schemas.microsoft.com/office/powerpoint/2010/main" val="1940013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10C2E-B26B-6F31-049D-80D167466B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F18C2B0-1A62-216B-2624-E6AFFCD5815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2290EC-A1E3-396A-5D85-13041DFC7A51}"/>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A5BB83CE-9F7A-4D10-61C7-4D97ADB159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6E2632-8F93-C3CB-0899-7964C56593E0}"/>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328297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CABF-9613-C928-E5EF-99F0C9F0A4F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C8ED3EE-1E7C-1D25-9587-B0896996FBF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54E3AE3-85CA-8F1E-B1A8-1023D0A8DD9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9C5AFC3-8501-E689-B126-2E4958AD9E11}"/>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6" name="Footer Placeholder 5">
            <a:extLst>
              <a:ext uri="{FF2B5EF4-FFF2-40B4-BE49-F238E27FC236}">
                <a16:creationId xmlns:a16="http://schemas.microsoft.com/office/drawing/2014/main" id="{6E5B855A-CE77-0A23-E085-3214CBCB28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0C6EC2-4476-68BC-01DF-BF0F8BB617A0}"/>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3046147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013A4-B6C8-F61B-9B27-6720662BDB2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A3094F5-3577-08E4-A50F-451BB6F925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79E9B4B-F7A3-1ABA-7EBE-E7666C86139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B2E94E-92B8-E323-DF25-63911E3072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F12ABD-6D74-BF67-E682-DB74A29DEC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6B68A2F-3788-0E5A-8EF0-F7725F220EF7}"/>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8" name="Footer Placeholder 7">
            <a:extLst>
              <a:ext uri="{FF2B5EF4-FFF2-40B4-BE49-F238E27FC236}">
                <a16:creationId xmlns:a16="http://schemas.microsoft.com/office/drawing/2014/main" id="{488C8171-4707-B114-FA1D-7BE20AAF20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532146-2BCB-DAC8-FE88-BEBDD3B87E24}"/>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868819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A1FD-7A91-9724-C701-DC24DA78075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1986711-023C-B43E-40F8-D8B92728CBA8}"/>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4" name="Footer Placeholder 3">
            <a:extLst>
              <a:ext uri="{FF2B5EF4-FFF2-40B4-BE49-F238E27FC236}">
                <a16:creationId xmlns:a16="http://schemas.microsoft.com/office/drawing/2014/main" id="{B1C0B92E-D9D6-B598-FEF6-EEE6C744B0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AE1083-C36F-A3DF-A67F-AF617D665836}"/>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14687458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BA592A-CC35-F975-460A-8A4C17FC64D7}"/>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3" name="Footer Placeholder 2">
            <a:extLst>
              <a:ext uri="{FF2B5EF4-FFF2-40B4-BE49-F238E27FC236}">
                <a16:creationId xmlns:a16="http://schemas.microsoft.com/office/drawing/2014/main" id="{261AC6DF-B45B-3373-E6F8-09E4552335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7E1AA71-09E5-F88D-420F-554BCFDEBF69}"/>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609418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AF18-1DA7-4E4D-F859-825230115CE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6AEFF95-6994-2534-34EB-0B03BF5C5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024F4F1-981C-920B-9480-B0CDE51B2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7FEDD7-E6B1-5B51-76C7-8E101B1F4B86}"/>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6" name="Footer Placeholder 5">
            <a:extLst>
              <a:ext uri="{FF2B5EF4-FFF2-40B4-BE49-F238E27FC236}">
                <a16:creationId xmlns:a16="http://schemas.microsoft.com/office/drawing/2014/main" id="{F3134556-E553-5D34-153D-3737CF22AB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9BB9AF-6889-8277-D78B-13E168F7FEFA}"/>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1902538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A0270-7214-C331-B89C-44061E94E62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312025A-A43B-CBAA-6B5F-82D354CAFA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D3FE21-0332-50B7-05EB-21DC96ED9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EBF5E17-6066-B2D8-F849-834BE3B378E6}"/>
              </a:ext>
            </a:extLst>
          </p:cNvPr>
          <p:cNvSpPr>
            <a:spLocks noGrp="1"/>
          </p:cNvSpPr>
          <p:nvPr>
            <p:ph type="dt" sz="half" idx="10"/>
          </p:nvPr>
        </p:nvSpPr>
        <p:spPr/>
        <p:txBody>
          <a:bodyPr/>
          <a:lstStyle/>
          <a:p>
            <a:fld id="{661BB597-6030-40FC-A45B-9B242BAC3D79}" type="datetimeFigureOut">
              <a:rPr lang="en-GB" smtClean="0"/>
              <a:t>08/09/2026</a:t>
            </a:fld>
            <a:endParaRPr lang="en-GB"/>
          </a:p>
        </p:txBody>
      </p:sp>
      <p:sp>
        <p:nvSpPr>
          <p:cNvPr id="6" name="Footer Placeholder 5">
            <a:extLst>
              <a:ext uri="{FF2B5EF4-FFF2-40B4-BE49-F238E27FC236}">
                <a16:creationId xmlns:a16="http://schemas.microsoft.com/office/drawing/2014/main" id="{D43B6A82-17BA-B167-97DA-97E868734F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8C9857-9BEA-163B-5878-7F38B9A58FD7}"/>
              </a:ext>
            </a:extLst>
          </p:cNvPr>
          <p:cNvSpPr>
            <a:spLocks noGrp="1"/>
          </p:cNvSpPr>
          <p:nvPr>
            <p:ph type="sldNum" sz="quarter" idx="12"/>
          </p:nvPr>
        </p:nvSpPr>
        <p:spPr/>
        <p:txBody>
          <a:bodyPr/>
          <a:lstStyle/>
          <a:p>
            <a:fld id="{B1EE917D-D443-4FE8-91FC-A214D3FBC817}" type="slidenum">
              <a:rPr lang="en-GB" smtClean="0"/>
              <a:t>‹#›</a:t>
            </a:fld>
            <a:endParaRPr lang="en-GB"/>
          </a:p>
        </p:txBody>
      </p:sp>
    </p:spTree>
    <p:extLst>
      <p:ext uri="{BB962C8B-B14F-4D97-AF65-F5344CB8AC3E}">
        <p14:creationId xmlns:p14="http://schemas.microsoft.com/office/powerpoint/2010/main" val="1435447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3232E7-74A0-D772-2378-9CA90B060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ECCA8FF-DE88-BE63-131A-87E814F98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0CA6DA-D9BB-7BBF-9353-9518CAC21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1BB597-6030-40FC-A45B-9B242BAC3D79}" type="datetimeFigureOut">
              <a:rPr lang="en-GB" smtClean="0"/>
              <a:t>08/09/2026</a:t>
            </a:fld>
            <a:endParaRPr lang="en-GB"/>
          </a:p>
        </p:txBody>
      </p:sp>
      <p:sp>
        <p:nvSpPr>
          <p:cNvPr id="5" name="Footer Placeholder 4">
            <a:extLst>
              <a:ext uri="{FF2B5EF4-FFF2-40B4-BE49-F238E27FC236}">
                <a16:creationId xmlns:a16="http://schemas.microsoft.com/office/drawing/2014/main" id="{BF0206DE-21BB-442E-9BFE-7B2D22045E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26B415F-4914-5255-E11B-C1B93B9874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EE917D-D443-4FE8-91FC-A214D3FBC817}" type="slidenum">
              <a:rPr lang="en-GB" smtClean="0"/>
              <a:t>‹#›</a:t>
            </a:fld>
            <a:endParaRPr lang="en-GB"/>
          </a:p>
        </p:txBody>
      </p:sp>
    </p:spTree>
    <p:extLst>
      <p:ext uri="{BB962C8B-B14F-4D97-AF65-F5344CB8AC3E}">
        <p14:creationId xmlns:p14="http://schemas.microsoft.com/office/powerpoint/2010/main" val="311768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DC98A4-7008-877E-62A4-35A6385F2D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F60DF43-6EAC-2A4A-2725-23CE94BD55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200314-FD9D-AEDA-9121-C80159AFE4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F7648-8B97-493A-AB06-A45981A5CAD0}" type="datetimeFigureOut">
              <a:rPr lang="en-GB" smtClean="0"/>
              <a:t>08/09/2026</a:t>
            </a:fld>
            <a:endParaRPr lang="en-GB"/>
          </a:p>
        </p:txBody>
      </p:sp>
      <p:sp>
        <p:nvSpPr>
          <p:cNvPr id="5" name="Footer Placeholder 4">
            <a:extLst>
              <a:ext uri="{FF2B5EF4-FFF2-40B4-BE49-F238E27FC236}">
                <a16:creationId xmlns:a16="http://schemas.microsoft.com/office/drawing/2014/main" id="{790425FA-E057-23B7-714E-EC344F4A21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A1DEAF9-2D21-57F2-05F2-2772289CFB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F583CA-7F9B-4131-9865-80F7DBACF0DF}" type="slidenum">
              <a:rPr lang="en-GB" smtClean="0"/>
              <a:t>‹#›</a:t>
            </a:fld>
            <a:endParaRPr lang="en-GB"/>
          </a:p>
        </p:txBody>
      </p:sp>
    </p:spTree>
    <p:extLst>
      <p:ext uri="{BB962C8B-B14F-4D97-AF65-F5344CB8AC3E}">
        <p14:creationId xmlns:p14="http://schemas.microsoft.com/office/powerpoint/2010/main" val="379822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sv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mailto:Chantelle.Marshall@salford.gov.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28" name="Freeform: Shape 27">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3" name="Freeform: Shape 28">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4" name="Freeform: Shape 29">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Freeform: Shape 30">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31">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57" name="Freeform: Shape 32">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8" name="Freeform: Shape 33">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2C186AF8-2294-A1DA-06A8-0D205997566F}"/>
              </a:ext>
            </a:extLst>
          </p:cNvPr>
          <p:cNvSpPr>
            <a:spLocks noGrp="1"/>
          </p:cNvSpPr>
          <p:nvPr>
            <p:ph type="ctrTitle"/>
          </p:nvPr>
        </p:nvSpPr>
        <p:spPr>
          <a:xfrm>
            <a:off x="713390" y="929413"/>
            <a:ext cx="11225180" cy="2310312"/>
          </a:xfrm>
        </p:spPr>
        <p:txBody>
          <a:bodyPr>
            <a:normAutofit/>
          </a:bodyPr>
          <a:lstStyle/>
          <a:p>
            <a:r>
              <a:rPr lang="en-GB" sz="4800" dirty="0">
                <a:solidFill>
                  <a:schemeClr val="tx2"/>
                </a:solidFill>
              </a:rPr>
              <a:t>What SEND Support is Available in Schools?</a:t>
            </a:r>
          </a:p>
        </p:txBody>
      </p:sp>
      <p:sp>
        <p:nvSpPr>
          <p:cNvPr id="4" name="Subtitle 3">
            <a:extLst>
              <a:ext uri="{FF2B5EF4-FFF2-40B4-BE49-F238E27FC236}">
                <a16:creationId xmlns:a16="http://schemas.microsoft.com/office/drawing/2014/main" id="{181D3E58-AB48-E09C-8BE8-99693B9A39EE}"/>
              </a:ext>
            </a:extLst>
          </p:cNvPr>
          <p:cNvSpPr>
            <a:spLocks noGrp="1"/>
          </p:cNvSpPr>
          <p:nvPr>
            <p:ph type="subTitle" idx="1"/>
          </p:nvPr>
        </p:nvSpPr>
        <p:spPr>
          <a:xfrm>
            <a:off x="3215424" y="3483074"/>
            <a:ext cx="5760846" cy="682079"/>
          </a:xfrm>
        </p:spPr>
        <p:txBody>
          <a:bodyPr>
            <a:noAutofit/>
          </a:bodyPr>
          <a:lstStyle/>
          <a:p>
            <a:r>
              <a:rPr lang="en-GB" dirty="0">
                <a:solidFill>
                  <a:schemeClr val="tx2"/>
                </a:solidFill>
              </a:rPr>
              <a:t>Parent Assembly Session</a:t>
            </a:r>
          </a:p>
          <a:p>
            <a:r>
              <a:rPr lang="en-GB" dirty="0">
                <a:solidFill>
                  <a:schemeClr val="tx2"/>
                </a:solidFill>
              </a:rPr>
              <a:t>Tuesday 8</a:t>
            </a:r>
            <a:r>
              <a:rPr lang="en-GB" baseline="30000" dirty="0">
                <a:solidFill>
                  <a:schemeClr val="tx2"/>
                </a:solidFill>
              </a:rPr>
              <a:t>th</a:t>
            </a:r>
            <a:r>
              <a:rPr lang="en-GB" dirty="0">
                <a:solidFill>
                  <a:schemeClr val="tx2"/>
                </a:solidFill>
              </a:rPr>
              <a:t> September 2026</a:t>
            </a:r>
          </a:p>
        </p:txBody>
      </p:sp>
      <p:pic>
        <p:nvPicPr>
          <p:cNvPr id="6" name="Picture 5">
            <a:extLst>
              <a:ext uri="{FF2B5EF4-FFF2-40B4-BE49-F238E27FC236}">
                <a16:creationId xmlns:a16="http://schemas.microsoft.com/office/drawing/2014/main" id="{B953AFAE-5D8D-1113-9B09-1C2B90237C0F}"/>
              </a:ext>
            </a:extLst>
          </p:cNvPr>
          <p:cNvPicPr>
            <a:picLocks noChangeAspect="1"/>
          </p:cNvPicPr>
          <p:nvPr/>
        </p:nvPicPr>
        <p:blipFill>
          <a:blip r:embed="rId2"/>
          <a:stretch>
            <a:fillRect/>
          </a:stretch>
        </p:blipFill>
        <p:spPr>
          <a:xfrm>
            <a:off x="10918304" y="5963478"/>
            <a:ext cx="1124489" cy="785257"/>
          </a:xfrm>
          <a:prstGeom prst="rect">
            <a:avLst/>
          </a:prstGeom>
        </p:spPr>
      </p:pic>
    </p:spTree>
    <p:extLst>
      <p:ext uri="{BB962C8B-B14F-4D97-AF65-F5344CB8AC3E}">
        <p14:creationId xmlns:p14="http://schemas.microsoft.com/office/powerpoint/2010/main" val="3612790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4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4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4538D9-A711-4491-7481-0896EC1B98C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91050E-44D4-F0FB-F2A3-711B0AC06E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58372EC4-D50B-77C0-D98E-F41F80E4F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F069FC8-B7AE-7D56-A584-30744DFB0C52}"/>
              </a:ext>
            </a:extLst>
          </p:cNvPr>
          <p:cNvSpPr>
            <a:spLocks noGrp="1"/>
          </p:cNvSpPr>
          <p:nvPr>
            <p:ph type="title"/>
          </p:nvPr>
        </p:nvSpPr>
        <p:spPr>
          <a:xfrm>
            <a:off x="-4747" y="-412750"/>
            <a:ext cx="11980332" cy="1325563"/>
          </a:xfrm>
        </p:spPr>
        <p:txBody>
          <a:bodyPr anchor="b">
            <a:normAutofit/>
          </a:bodyPr>
          <a:lstStyle/>
          <a:p>
            <a:pPr algn="ctr"/>
            <a:r>
              <a:rPr lang="en-GB" dirty="0">
                <a:solidFill>
                  <a:schemeClr val="tx2"/>
                </a:solidFill>
              </a:rPr>
              <a:t>Targeted Plus Support – Inclusion Bases</a:t>
            </a:r>
          </a:p>
        </p:txBody>
      </p:sp>
      <p:grpSp>
        <p:nvGrpSpPr>
          <p:cNvPr id="12" name="Group 11">
            <a:extLst>
              <a:ext uri="{FF2B5EF4-FFF2-40B4-BE49-F238E27FC236}">
                <a16:creationId xmlns:a16="http://schemas.microsoft.com/office/drawing/2014/main" id="{CF23EAB1-01AE-3EA3-E671-4E77293ED3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D3D8B3EB-F130-515F-E05E-F9EAF2885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57A9912F-22F8-89EB-1372-13B174D79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4C19166A-645A-9E11-865C-512799B4A5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E7C4A6CA-CE11-76F5-AF65-6F4710310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0CA2375E-73CD-7721-AF46-F53CCE9C65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98D1686A-8DD1-C1D2-54CE-78BC8D99A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C25E2EC-2325-718B-8195-D582BAF756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64050B57-A1C7-727E-0FB5-F56E4B03F7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7F0C45B3-01BD-CEC9-11A0-0BC2936189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7" name="Picture 6">
            <a:extLst>
              <a:ext uri="{FF2B5EF4-FFF2-40B4-BE49-F238E27FC236}">
                <a16:creationId xmlns:a16="http://schemas.microsoft.com/office/drawing/2014/main" id="{0B0E2E31-6F82-AFCF-E8CF-3DECF5000E1F}"/>
              </a:ext>
            </a:extLst>
          </p:cNvPr>
          <p:cNvPicPr>
            <a:picLocks noChangeAspect="1"/>
          </p:cNvPicPr>
          <p:nvPr/>
        </p:nvPicPr>
        <p:blipFill>
          <a:blip r:embed="rId3"/>
          <a:stretch>
            <a:fillRect/>
          </a:stretch>
        </p:blipFill>
        <p:spPr>
          <a:xfrm>
            <a:off x="111541" y="6019755"/>
            <a:ext cx="901094" cy="628330"/>
          </a:xfrm>
          <a:prstGeom prst="rect">
            <a:avLst/>
          </a:prstGeom>
        </p:spPr>
      </p:pic>
      <p:sp>
        <p:nvSpPr>
          <p:cNvPr id="4" name="Content Placeholder 3">
            <a:extLst>
              <a:ext uri="{FF2B5EF4-FFF2-40B4-BE49-F238E27FC236}">
                <a16:creationId xmlns:a16="http://schemas.microsoft.com/office/drawing/2014/main" id="{B0024E7A-30B4-8512-6671-D91603105CED}"/>
              </a:ext>
            </a:extLst>
          </p:cNvPr>
          <p:cNvSpPr>
            <a:spLocks noGrp="1"/>
          </p:cNvSpPr>
          <p:nvPr>
            <p:ph idx="1"/>
          </p:nvPr>
        </p:nvSpPr>
        <p:spPr>
          <a:xfrm>
            <a:off x="6047519" y="1018357"/>
            <a:ext cx="6032939" cy="5742039"/>
          </a:xfrm>
          <a:solidFill>
            <a:schemeClr val="accent2">
              <a:lumMod val="20000"/>
              <a:lumOff val="80000"/>
            </a:schemeClr>
          </a:solidFill>
        </p:spPr>
        <p:txBody>
          <a:bodyPr>
            <a:normAutofit fontScale="77500" lnSpcReduction="20000"/>
          </a:bodyPr>
          <a:lstStyle/>
          <a:p>
            <a:pPr marL="0" indent="0">
              <a:buNone/>
            </a:pPr>
            <a:r>
              <a:rPr lang="en-GB" b="1" u="sng" dirty="0">
                <a:solidFill>
                  <a:schemeClr val="tx2"/>
                </a:solidFill>
              </a:rPr>
              <a:t>Support Base</a:t>
            </a:r>
          </a:p>
          <a:p>
            <a:r>
              <a:rPr lang="en-GB" dirty="0">
                <a:solidFill>
                  <a:schemeClr val="tx2"/>
                </a:solidFill>
              </a:rPr>
              <a:t>Currently known as Internal Alternative Provision (IAP).</a:t>
            </a:r>
          </a:p>
          <a:p>
            <a:r>
              <a:rPr lang="en-GB" dirty="0">
                <a:solidFill>
                  <a:schemeClr val="tx2"/>
                </a:solidFill>
              </a:rPr>
              <a:t>A space outside of the mainstream classroom, where children access additional support  for a significant amount of time.</a:t>
            </a:r>
          </a:p>
          <a:p>
            <a:r>
              <a:rPr lang="en-GB" dirty="0">
                <a:solidFill>
                  <a:schemeClr val="tx2"/>
                </a:solidFill>
              </a:rPr>
              <a:t>Children will have access to specifically skilled staff and the Experts At Hand model.</a:t>
            </a:r>
          </a:p>
          <a:p>
            <a:pPr marL="0" indent="0">
              <a:buNone/>
            </a:pPr>
            <a:r>
              <a:rPr lang="en-GB" b="1" u="sng" dirty="0">
                <a:solidFill>
                  <a:schemeClr val="tx2"/>
                </a:solidFill>
              </a:rPr>
              <a:t>Specialist Base</a:t>
            </a:r>
          </a:p>
          <a:p>
            <a:r>
              <a:rPr lang="en-GB" dirty="0">
                <a:solidFill>
                  <a:schemeClr val="tx2"/>
                </a:solidFill>
              </a:rPr>
              <a:t>Currently known as Enhanced Resource Provision (ERP).</a:t>
            </a:r>
          </a:p>
          <a:p>
            <a:r>
              <a:rPr lang="en-GB" dirty="0">
                <a:solidFill>
                  <a:schemeClr val="tx2"/>
                </a:solidFill>
              </a:rPr>
              <a:t>The children accessing this base are determined by the Local Authority and will have an Education, Health and Care Plan (EHCP).</a:t>
            </a:r>
          </a:p>
          <a:p>
            <a:r>
              <a:rPr lang="en-GB" dirty="0">
                <a:solidFill>
                  <a:schemeClr val="tx2"/>
                </a:solidFill>
              </a:rPr>
              <a:t>Children may spend all their time in this base or access some mainstream learning.</a:t>
            </a:r>
          </a:p>
          <a:p>
            <a:r>
              <a:rPr lang="en-GB" dirty="0">
                <a:solidFill>
                  <a:schemeClr val="tx2"/>
                </a:solidFill>
              </a:rPr>
              <a:t>Children will receive bespoke support from professionals required to meet their needs.</a:t>
            </a:r>
          </a:p>
        </p:txBody>
      </p:sp>
      <p:pic>
        <p:nvPicPr>
          <p:cNvPr id="11" name="Picture 10">
            <a:extLst>
              <a:ext uri="{FF2B5EF4-FFF2-40B4-BE49-F238E27FC236}">
                <a16:creationId xmlns:a16="http://schemas.microsoft.com/office/drawing/2014/main" id="{C9C31957-758C-AF4D-613B-DFAA0A481348}"/>
              </a:ext>
            </a:extLst>
          </p:cNvPr>
          <p:cNvPicPr>
            <a:picLocks noChangeAspect="1"/>
          </p:cNvPicPr>
          <p:nvPr/>
        </p:nvPicPr>
        <p:blipFill>
          <a:blip r:embed="rId4"/>
          <a:stretch>
            <a:fillRect/>
          </a:stretch>
        </p:blipFill>
        <p:spPr>
          <a:xfrm>
            <a:off x="244010" y="1018356"/>
            <a:ext cx="5560034" cy="5419814"/>
          </a:xfrm>
          <a:prstGeom prst="rect">
            <a:avLst/>
          </a:prstGeom>
        </p:spPr>
      </p:pic>
    </p:spTree>
    <p:extLst>
      <p:ext uri="{BB962C8B-B14F-4D97-AF65-F5344CB8AC3E}">
        <p14:creationId xmlns:p14="http://schemas.microsoft.com/office/powerpoint/2010/main" val="30051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D59859-635C-B74A-42E5-F5F57909C489}"/>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AB3C59C-31A6-1CB5-017D-14F6927F87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16D7EBC-59BD-C208-53B4-5AEDDCC81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FFB12D4-9138-286F-0FAD-4BD3F79137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32" name="Freeform: Shape 31">
              <a:extLst>
                <a:ext uri="{FF2B5EF4-FFF2-40B4-BE49-F238E27FC236}">
                  <a16:creationId xmlns:a16="http://schemas.microsoft.com/office/drawing/2014/main" id="{A053000E-E810-4139-E623-E760BE685B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AB8DACF-DF94-2F92-4588-568AD2B2D9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9D5E94D0-D8F0-8034-486A-07E209B5F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12109005-4968-530F-1FDB-E6B183BFD83F}"/>
              </a:ext>
            </a:extLst>
          </p:cNvPr>
          <p:cNvSpPr txBox="1"/>
          <p:nvPr/>
        </p:nvSpPr>
        <p:spPr>
          <a:xfrm>
            <a:off x="113016" y="2094474"/>
            <a:ext cx="4582274" cy="707886"/>
          </a:xfrm>
          <a:prstGeom prst="rect">
            <a:avLst/>
          </a:prstGeom>
          <a:noFill/>
        </p:spPr>
        <p:txBody>
          <a:bodyPr wrap="square" rtlCol="0">
            <a:spAutoFit/>
          </a:bodyPr>
          <a:lstStyle/>
          <a:p>
            <a:pPr algn="ctr"/>
            <a:r>
              <a:rPr lang="en-GB" sz="4000" b="1" dirty="0">
                <a:solidFill>
                  <a:schemeClr val="tx2"/>
                </a:solidFill>
              </a:rPr>
              <a:t>Experts At Hand</a:t>
            </a:r>
          </a:p>
        </p:txBody>
      </p:sp>
      <p:sp>
        <p:nvSpPr>
          <p:cNvPr id="4" name="TextBox 3">
            <a:extLst>
              <a:ext uri="{FF2B5EF4-FFF2-40B4-BE49-F238E27FC236}">
                <a16:creationId xmlns:a16="http://schemas.microsoft.com/office/drawing/2014/main" id="{A8123E32-8C6A-ED70-4F76-41BA7E41016C}"/>
              </a:ext>
            </a:extLst>
          </p:cNvPr>
          <p:cNvSpPr txBox="1"/>
          <p:nvPr/>
        </p:nvSpPr>
        <p:spPr>
          <a:xfrm>
            <a:off x="6380645" y="52996"/>
            <a:ext cx="5780926" cy="6661311"/>
          </a:xfrm>
          <a:prstGeom prst="rect">
            <a:avLst/>
          </a:prstGeom>
          <a:noFill/>
        </p:spPr>
        <p:txBody>
          <a:bodyPr wrap="square">
            <a:spAutoFit/>
          </a:bodyPr>
          <a:lstStyle/>
          <a:p>
            <a:pPr>
              <a:lnSpc>
                <a:spcPct val="115000"/>
              </a:lnSpc>
              <a:spcAft>
                <a:spcPts val="800"/>
              </a:spcAft>
              <a:buNone/>
            </a:pPr>
            <a:r>
              <a:rPr lang="en-GB" sz="2000" b="1" u="sng"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Key Objectives</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Access to specialist SEND expertise.</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Advice and guidance tailored to need.</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Works alongside school staff.</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Builds staff confidence and skills.</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Focused on improving outcomes for children and young people.</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A collaborative approach involving school, parents, and where appropriate, the child or young person</a:t>
            </a:r>
          </a:p>
          <a:p>
            <a:pPr>
              <a:lnSpc>
                <a:spcPct val="115000"/>
              </a:lnSpc>
              <a:spcAft>
                <a:spcPts val="800"/>
              </a:spcAft>
            </a:pPr>
            <a:r>
              <a:rPr lang="en-GB" sz="2000" b="1" u="sng" kern="100" dirty="0">
                <a:solidFill>
                  <a:schemeClr val="tx2"/>
                </a:solidFill>
                <a:latin typeface="Aptos" panose="020B0004020202020204" pitchFamily="34" charset="0"/>
                <a:ea typeface="Aptos" panose="020B0004020202020204" pitchFamily="34" charset="0"/>
                <a:cs typeface="Arial" panose="020B0604020202020204" pitchFamily="34" charset="0"/>
              </a:rPr>
              <a:t>Myth Busting</a:t>
            </a:r>
          </a:p>
          <a:p>
            <a:pPr marL="342900" indent="-342900">
              <a:lnSpc>
                <a:spcPct val="115000"/>
              </a:lnSpc>
              <a:spcAft>
                <a:spcPts val="800"/>
              </a:spcAft>
              <a:buFont typeface="Arial" panose="020B0604020202020204" pitchFamily="34" charset="0"/>
              <a:buChar char="•"/>
            </a:pPr>
            <a:r>
              <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rPr>
              <a:t>Having Experts At Hand in settings does not mean that your child will be receiving 1:1 input.</a:t>
            </a:r>
          </a:p>
          <a:p>
            <a:pPr marL="342900" indent="-342900">
              <a:lnSpc>
                <a:spcPct val="115000"/>
              </a:lnSpc>
              <a:spcAft>
                <a:spcPts val="800"/>
              </a:spcAft>
              <a:buFont typeface="Arial" panose="020B0604020202020204" pitchFamily="34" charset="0"/>
              <a:buChar char="•"/>
            </a:pPr>
            <a:r>
              <a:rPr lang="en-GB" sz="2000" kern="100" dirty="0">
                <a:solidFill>
                  <a:schemeClr val="tx2"/>
                </a:solidFill>
                <a:latin typeface="Aptos" panose="020B0004020202020204" pitchFamily="34" charset="0"/>
                <a:ea typeface="Aptos" panose="020B0004020202020204" pitchFamily="34" charset="0"/>
                <a:cs typeface="Arial" panose="020B0604020202020204" pitchFamily="34" charset="0"/>
              </a:rPr>
              <a:t>There could be whole school approaches, class level input, small group interventions and individual observations.</a:t>
            </a:r>
            <a:endParaRPr lang="en-GB" sz="2000" kern="100" dirty="0">
              <a:solidFill>
                <a:schemeClr val="tx2"/>
              </a:solidFill>
              <a:effectLst/>
              <a:latin typeface="Aptos" panose="020B0004020202020204" pitchFamily="34" charset="0"/>
              <a:ea typeface="Aptos" panose="020B00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AABE193-DAB5-2B5D-9DBC-EBEF4AEA3EBB}"/>
              </a:ext>
            </a:extLst>
          </p:cNvPr>
          <p:cNvPicPr>
            <a:picLocks noChangeAspect="1"/>
          </p:cNvPicPr>
          <p:nvPr/>
        </p:nvPicPr>
        <p:blipFill>
          <a:blip r:embed="rId3"/>
          <a:stretch>
            <a:fillRect/>
          </a:stretch>
        </p:blipFill>
        <p:spPr>
          <a:xfrm>
            <a:off x="11220896" y="88609"/>
            <a:ext cx="901094" cy="628330"/>
          </a:xfrm>
          <a:prstGeom prst="rect">
            <a:avLst/>
          </a:prstGeom>
        </p:spPr>
      </p:pic>
      <p:sp>
        <p:nvSpPr>
          <p:cNvPr id="11" name="TextBox 10">
            <a:extLst>
              <a:ext uri="{FF2B5EF4-FFF2-40B4-BE49-F238E27FC236}">
                <a16:creationId xmlns:a16="http://schemas.microsoft.com/office/drawing/2014/main" id="{41DD5E05-683C-741C-02D4-6B031CA06C8C}"/>
              </a:ext>
            </a:extLst>
          </p:cNvPr>
          <p:cNvSpPr txBox="1"/>
          <p:nvPr/>
        </p:nvSpPr>
        <p:spPr>
          <a:xfrm>
            <a:off x="113016" y="3027339"/>
            <a:ext cx="4943959" cy="1200329"/>
          </a:xfrm>
          <a:prstGeom prst="rect">
            <a:avLst/>
          </a:prstGeom>
          <a:noFill/>
        </p:spPr>
        <p:txBody>
          <a:bodyPr wrap="square">
            <a:spAutoFit/>
          </a:bodyPr>
          <a:lstStyle/>
          <a:p>
            <a:pPr algn="ctr"/>
            <a:r>
              <a:rPr lang="en-GB" b="1" dirty="0">
                <a:solidFill>
                  <a:schemeClr val="tx2"/>
                </a:solidFill>
              </a:rPr>
              <a:t>Experts at Hand gives schools direct access to SEND specialists who help staff identify effective strategies and support so that children and young people can thrive.</a:t>
            </a:r>
          </a:p>
        </p:txBody>
      </p:sp>
    </p:spTree>
    <p:extLst>
      <p:ext uri="{BB962C8B-B14F-4D97-AF65-F5344CB8AC3E}">
        <p14:creationId xmlns:p14="http://schemas.microsoft.com/office/powerpoint/2010/main" val="169230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420154-1141-69B5-47F8-131BA327E29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17B12A-29E8-ECA7-D201-3AD4DEFB2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0FCEA25-E012-98CD-0429-9D3F153C61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4A1BA5AC-EC5B-D254-DB12-F667E9221F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F2B1C9E1-B3D6-9447-F316-0FC6CB1A64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C37D5320-73E4-4C3E-1217-055B23B1F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02661EAE-0CC1-B047-7D3E-147618E175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B9827900-724F-E5BA-FC66-232D69427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B0822259-E96E-DD74-426E-DE01EC380B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49D7B60D-A7C2-302B-D755-A52D62CF2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3B59F425-BF68-D61A-A925-2D22D87708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E5B130A2-485C-6B34-9E56-D92BDFDAB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D1FAD2C6-9072-B433-0B72-3B5CF108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7" name="Picture 6">
            <a:extLst>
              <a:ext uri="{FF2B5EF4-FFF2-40B4-BE49-F238E27FC236}">
                <a16:creationId xmlns:a16="http://schemas.microsoft.com/office/drawing/2014/main" id="{3E4A260B-C4B7-A752-C52F-E954E19216B7}"/>
              </a:ext>
            </a:extLst>
          </p:cNvPr>
          <p:cNvPicPr>
            <a:picLocks noChangeAspect="1"/>
          </p:cNvPicPr>
          <p:nvPr/>
        </p:nvPicPr>
        <p:blipFill>
          <a:blip r:embed="rId3"/>
          <a:stretch>
            <a:fillRect/>
          </a:stretch>
        </p:blipFill>
        <p:spPr>
          <a:xfrm>
            <a:off x="111541" y="6019755"/>
            <a:ext cx="901094" cy="628330"/>
          </a:xfrm>
          <a:prstGeom prst="rect">
            <a:avLst/>
          </a:prstGeom>
        </p:spPr>
      </p:pic>
      <p:pic>
        <p:nvPicPr>
          <p:cNvPr id="3" name="Picture 2">
            <a:extLst>
              <a:ext uri="{FF2B5EF4-FFF2-40B4-BE49-F238E27FC236}">
                <a16:creationId xmlns:a16="http://schemas.microsoft.com/office/drawing/2014/main" id="{91D18421-5601-AFD7-55A8-D2A7C84033C0}"/>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76739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65E488-A6E4-4039-CB90-89652499D16B}"/>
            </a:ext>
          </a:extLst>
        </p:cNvPr>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FF09A8-1D25-6EC3-E022-C155178C2724}"/>
              </a:ext>
            </a:extLst>
          </p:cNvPr>
          <p:cNvSpPr>
            <a:spLocks noGrp="1"/>
          </p:cNvSpPr>
          <p:nvPr>
            <p:ph type="ctrTitle"/>
          </p:nvPr>
        </p:nvSpPr>
        <p:spPr>
          <a:xfrm>
            <a:off x="6545845" y="3237642"/>
            <a:ext cx="5260868" cy="1297115"/>
          </a:xfrm>
        </p:spPr>
        <p:txBody>
          <a:bodyPr anchor="t">
            <a:normAutofit/>
          </a:bodyPr>
          <a:lstStyle/>
          <a:p>
            <a:pPr algn="l"/>
            <a:r>
              <a:rPr lang="en-GB" sz="4000" dirty="0">
                <a:solidFill>
                  <a:schemeClr val="tx2"/>
                </a:solidFill>
              </a:rPr>
              <a:t>Happy to take Questions</a:t>
            </a:r>
          </a:p>
        </p:txBody>
      </p:sp>
      <p:pic>
        <p:nvPicPr>
          <p:cNvPr id="62" name="Graphic 61" descr="Smiling Face with No Fill">
            <a:extLst>
              <a:ext uri="{FF2B5EF4-FFF2-40B4-BE49-F238E27FC236}">
                <a16:creationId xmlns:a16="http://schemas.microsoft.com/office/drawing/2014/main" id="{82165C25-4196-472E-C812-DFFD517E00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69" name="Group 68">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70" name="Freeform: Shape 69">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Shape 70">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Freeform: Shape 71">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52C600F2-384F-116D-C0A4-B5AE62E9B9C8}"/>
              </a:ext>
            </a:extLst>
          </p:cNvPr>
          <p:cNvPicPr>
            <a:picLocks noChangeAspect="1"/>
          </p:cNvPicPr>
          <p:nvPr/>
        </p:nvPicPr>
        <p:blipFill>
          <a:blip r:embed="rId3"/>
          <a:stretch>
            <a:fillRect/>
          </a:stretch>
        </p:blipFill>
        <p:spPr>
          <a:xfrm>
            <a:off x="10918304" y="5963478"/>
            <a:ext cx="1124489" cy="785257"/>
          </a:xfrm>
          <a:prstGeom prst="rect">
            <a:avLst/>
          </a:prstGeom>
        </p:spPr>
      </p:pic>
    </p:spTree>
    <p:extLst>
      <p:ext uri="{BB962C8B-B14F-4D97-AF65-F5344CB8AC3E}">
        <p14:creationId xmlns:p14="http://schemas.microsoft.com/office/powerpoint/2010/main" val="469155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76BFB1-9CE7-4310-C40E-F102874D933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612187-BAD9-69CB-5E33-568D1BE278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780AB75-FFBA-6D66-8B91-C2EDFC8C8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0562B96-704B-70C0-67A1-E8B3B5EF452C}"/>
              </a:ext>
            </a:extLst>
          </p:cNvPr>
          <p:cNvSpPr>
            <a:spLocks noGrp="1"/>
          </p:cNvSpPr>
          <p:nvPr>
            <p:ph type="title"/>
          </p:nvPr>
        </p:nvSpPr>
        <p:spPr>
          <a:xfrm>
            <a:off x="182086" y="-498677"/>
            <a:ext cx="10927403" cy="1325563"/>
          </a:xfrm>
        </p:spPr>
        <p:txBody>
          <a:bodyPr anchor="b">
            <a:normAutofit/>
          </a:bodyPr>
          <a:lstStyle/>
          <a:p>
            <a:pPr algn="ctr"/>
            <a:r>
              <a:rPr lang="en-GB" sz="3600" dirty="0">
                <a:solidFill>
                  <a:schemeClr val="tx2"/>
                </a:solidFill>
              </a:rPr>
              <a:t>Ordinarily Available Inclusive Provision Myth-Busting Quiz</a:t>
            </a:r>
          </a:p>
        </p:txBody>
      </p:sp>
      <p:grpSp>
        <p:nvGrpSpPr>
          <p:cNvPr id="12" name="Group 11">
            <a:extLst>
              <a:ext uri="{FF2B5EF4-FFF2-40B4-BE49-F238E27FC236}">
                <a16:creationId xmlns:a16="http://schemas.microsoft.com/office/drawing/2014/main" id="{0748ED6F-781F-B7F0-836C-71A299A422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086F0D89-1C2D-69BF-5656-C3836F45F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C5E13ED7-2DCE-4828-7F8E-6DF055DC1E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2A657E00-A499-7B13-0513-1755ACA7E2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ADF5872C-9876-E4E5-6106-9F1802E4A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35EF6C5F-8596-2C01-CBB8-85628D0D0DB1}"/>
              </a:ext>
            </a:extLst>
          </p:cNvPr>
          <p:cNvSpPr>
            <a:spLocks noGrp="1"/>
          </p:cNvSpPr>
          <p:nvPr>
            <p:ph idx="1"/>
          </p:nvPr>
        </p:nvSpPr>
        <p:spPr>
          <a:xfrm>
            <a:off x="534256" y="1467461"/>
            <a:ext cx="11163462" cy="5178509"/>
          </a:xfrm>
        </p:spPr>
        <p:txBody>
          <a:bodyPr>
            <a:normAutofit lnSpcReduction="10000"/>
          </a:bodyPr>
          <a:lstStyle/>
          <a:p>
            <a:pPr marL="342900" indent="-342900">
              <a:buFont typeface="+mj-lt"/>
              <a:buAutoNum type="arabicPeriod"/>
            </a:pPr>
            <a:r>
              <a:rPr lang="en-GB" dirty="0">
                <a:solidFill>
                  <a:schemeClr val="tx2"/>
                </a:solidFill>
              </a:rPr>
              <a:t>OAIP strategies are only for pupils with EHCPs.</a:t>
            </a:r>
          </a:p>
          <a:p>
            <a:pPr marL="342900" indent="-342900">
              <a:buFont typeface="+mj-lt"/>
              <a:buAutoNum type="arabicPeriod"/>
            </a:pPr>
            <a:r>
              <a:rPr lang="en-GB" dirty="0">
                <a:solidFill>
                  <a:schemeClr val="tx2"/>
                </a:solidFill>
              </a:rPr>
              <a:t>Adaptive practice means creating separate worksheets for every pupil.</a:t>
            </a:r>
          </a:p>
          <a:p>
            <a:pPr marL="342900" indent="-342900">
              <a:buFont typeface="+mj-lt"/>
              <a:buAutoNum type="arabicPeriod"/>
            </a:pPr>
            <a:r>
              <a:rPr lang="en-GB" dirty="0">
                <a:solidFill>
                  <a:schemeClr val="tx2"/>
                </a:solidFill>
              </a:rPr>
              <a:t>Visual aids and task planners are examples of OAIP.</a:t>
            </a:r>
          </a:p>
          <a:p>
            <a:pPr marL="342900" indent="-342900">
              <a:buFont typeface="+mj-lt"/>
              <a:buAutoNum type="arabicPeriod"/>
            </a:pPr>
            <a:r>
              <a:rPr lang="en-GB" dirty="0">
                <a:solidFill>
                  <a:schemeClr val="tx2"/>
                </a:solidFill>
              </a:rPr>
              <a:t>You need a TA to implement inclusive adaptations.</a:t>
            </a:r>
          </a:p>
          <a:p>
            <a:pPr marL="342900" indent="-342900">
              <a:buFont typeface="+mj-lt"/>
              <a:buAutoNum type="arabicPeriod"/>
            </a:pPr>
            <a:r>
              <a:rPr lang="en-GB" dirty="0">
                <a:solidFill>
                  <a:schemeClr val="tx2"/>
                </a:solidFill>
              </a:rPr>
              <a:t>Flexible starts and movement breaks are part of OAIP.</a:t>
            </a:r>
          </a:p>
          <a:p>
            <a:pPr marL="342900" indent="-342900">
              <a:buFont typeface="+mj-lt"/>
              <a:buAutoNum type="arabicPeriod"/>
            </a:pPr>
            <a:r>
              <a:rPr lang="en-GB" dirty="0">
                <a:solidFill>
                  <a:schemeClr val="tx2"/>
                </a:solidFill>
              </a:rPr>
              <a:t>Inclusive planning should be reactive, based on pupil behaviour.</a:t>
            </a:r>
          </a:p>
          <a:p>
            <a:pPr marL="342900" indent="-342900">
              <a:buFont typeface="+mj-lt"/>
              <a:buAutoNum type="arabicPeriod"/>
            </a:pPr>
            <a:r>
              <a:rPr lang="en-GB" dirty="0">
                <a:solidFill>
                  <a:schemeClr val="tx2"/>
                </a:solidFill>
              </a:rPr>
              <a:t>OAIP is about anticipating barriers and planning for them.</a:t>
            </a:r>
          </a:p>
          <a:p>
            <a:pPr marL="342900" indent="-342900">
              <a:buFont typeface="+mj-lt"/>
              <a:buAutoNum type="arabicPeriod"/>
            </a:pPr>
            <a:r>
              <a:rPr lang="en-GB" dirty="0">
                <a:solidFill>
                  <a:schemeClr val="tx2"/>
                </a:solidFill>
              </a:rPr>
              <a:t>Using pupil passports can help embed OAIP in weekly planning.</a:t>
            </a:r>
          </a:p>
          <a:p>
            <a:pPr marL="342900" indent="-342900">
              <a:buFont typeface="+mj-lt"/>
              <a:buAutoNum type="arabicPeriod"/>
            </a:pPr>
            <a:r>
              <a:rPr lang="en-GB" dirty="0">
                <a:solidFill>
                  <a:schemeClr val="tx2"/>
                </a:solidFill>
              </a:rPr>
              <a:t>OAIP is the same in every school.</a:t>
            </a:r>
          </a:p>
          <a:p>
            <a:pPr marL="342900" indent="-342900">
              <a:buFont typeface="+mj-lt"/>
              <a:buAutoNum type="arabicPeriod"/>
            </a:pPr>
            <a:r>
              <a:rPr lang="en-GB" dirty="0">
                <a:solidFill>
                  <a:schemeClr val="tx2"/>
                </a:solidFill>
              </a:rPr>
              <a:t>OAIP strategies are just good teaching.</a:t>
            </a:r>
          </a:p>
          <a:p>
            <a:pPr marL="342900" indent="-342900">
              <a:buFont typeface="+mj-lt"/>
              <a:buAutoNum type="arabicPeriod"/>
            </a:pPr>
            <a:endParaRPr lang="en-GB" sz="1800" dirty="0"/>
          </a:p>
          <a:p>
            <a:pPr marL="0" indent="0">
              <a:buNone/>
            </a:pPr>
            <a:endParaRPr lang="en-GB" sz="1800" dirty="0">
              <a:solidFill>
                <a:schemeClr val="tx2"/>
              </a:solidFill>
            </a:endParaRPr>
          </a:p>
        </p:txBody>
      </p:sp>
      <p:grpSp>
        <p:nvGrpSpPr>
          <p:cNvPr id="18" name="Group 17">
            <a:extLst>
              <a:ext uri="{FF2B5EF4-FFF2-40B4-BE49-F238E27FC236}">
                <a16:creationId xmlns:a16="http://schemas.microsoft.com/office/drawing/2014/main" id="{CC5770F0-38F8-43B3-134B-5E89AF26D6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58E3F276-3EB7-4DD9-77ED-76B3E85D0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F5A79FD3-46EE-B9FF-A8FC-5DF855F00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93667EDD-1581-695B-3B0F-CBD0F5AD6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7B3268FB-B788-8222-0918-5374C4EFF4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5" name="Picture 4">
            <a:extLst>
              <a:ext uri="{FF2B5EF4-FFF2-40B4-BE49-F238E27FC236}">
                <a16:creationId xmlns:a16="http://schemas.microsoft.com/office/drawing/2014/main" id="{9EEBCEF5-8D63-66BF-E682-2C6AE51A1178}"/>
              </a:ext>
            </a:extLst>
          </p:cNvPr>
          <p:cNvPicPr>
            <a:picLocks noChangeAspect="1"/>
          </p:cNvPicPr>
          <p:nvPr/>
        </p:nvPicPr>
        <p:blipFill>
          <a:blip r:embed="rId3"/>
          <a:stretch>
            <a:fillRect/>
          </a:stretch>
        </p:blipFill>
        <p:spPr>
          <a:xfrm>
            <a:off x="11012112" y="212030"/>
            <a:ext cx="997802" cy="623245"/>
          </a:xfrm>
          <a:prstGeom prst="rect">
            <a:avLst/>
          </a:prstGeom>
        </p:spPr>
      </p:pic>
      <p:sp>
        <p:nvSpPr>
          <p:cNvPr id="4" name="TextBox 3">
            <a:extLst>
              <a:ext uri="{FF2B5EF4-FFF2-40B4-BE49-F238E27FC236}">
                <a16:creationId xmlns:a16="http://schemas.microsoft.com/office/drawing/2014/main" id="{B6D15273-1CAA-46C2-5A59-B12937A5FC6E}"/>
              </a:ext>
            </a:extLst>
          </p:cNvPr>
          <p:cNvSpPr txBox="1"/>
          <p:nvPr/>
        </p:nvSpPr>
        <p:spPr>
          <a:xfrm>
            <a:off x="1245704" y="826886"/>
            <a:ext cx="9011479" cy="369332"/>
          </a:xfrm>
          <a:prstGeom prst="rect">
            <a:avLst/>
          </a:prstGeom>
          <a:noFill/>
        </p:spPr>
        <p:txBody>
          <a:bodyPr wrap="square" rtlCol="0">
            <a:spAutoFit/>
          </a:bodyPr>
          <a:lstStyle/>
          <a:p>
            <a:pPr algn="ctr"/>
            <a:r>
              <a:rPr lang="en-GB" dirty="0"/>
              <a:t>Type True or False into the chat for each statement</a:t>
            </a:r>
          </a:p>
        </p:txBody>
      </p:sp>
    </p:spTree>
    <p:extLst>
      <p:ext uri="{BB962C8B-B14F-4D97-AF65-F5344CB8AC3E}">
        <p14:creationId xmlns:p14="http://schemas.microsoft.com/office/powerpoint/2010/main" val="725165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555E73-0851-7055-7C48-9CFD9F7E0A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BE9E6-3900-5451-D83E-ED63E9E22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0BBAE7E6-A70D-D17E-C8C8-F0A66CC42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89160F0-3D5B-AC64-F0DA-F5E61172B3EA}"/>
              </a:ext>
            </a:extLst>
          </p:cNvPr>
          <p:cNvSpPr>
            <a:spLocks noGrp="1"/>
          </p:cNvSpPr>
          <p:nvPr>
            <p:ph type="title"/>
          </p:nvPr>
        </p:nvSpPr>
        <p:spPr>
          <a:xfrm>
            <a:off x="1864170" y="-70131"/>
            <a:ext cx="9833548" cy="1325563"/>
          </a:xfrm>
        </p:spPr>
        <p:txBody>
          <a:bodyPr anchor="b">
            <a:normAutofit/>
          </a:bodyPr>
          <a:lstStyle/>
          <a:p>
            <a:pPr algn="ctr"/>
            <a:r>
              <a:rPr lang="en-GB" sz="3600">
                <a:solidFill>
                  <a:schemeClr val="tx2"/>
                </a:solidFill>
              </a:rPr>
              <a:t>OAIP Myth-Busting Quiz</a:t>
            </a:r>
          </a:p>
        </p:txBody>
      </p:sp>
      <p:grpSp>
        <p:nvGrpSpPr>
          <p:cNvPr id="12" name="Group 11">
            <a:extLst>
              <a:ext uri="{FF2B5EF4-FFF2-40B4-BE49-F238E27FC236}">
                <a16:creationId xmlns:a16="http://schemas.microsoft.com/office/drawing/2014/main" id="{A7485710-9C24-EF33-A255-72CDEBDF6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F6ABFB7C-7329-689E-D8C1-EB77500A9D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89C985E0-7869-9F64-5C09-56440D70A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D853DE12-CDED-99A5-19B3-FE9E3FB278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5029B824-CA44-B18F-17E5-A18D18B05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B5FFD83A-363F-1BB0-5164-B0E46EC64451}"/>
              </a:ext>
            </a:extLst>
          </p:cNvPr>
          <p:cNvSpPr>
            <a:spLocks noGrp="1"/>
          </p:cNvSpPr>
          <p:nvPr>
            <p:ph idx="1"/>
          </p:nvPr>
        </p:nvSpPr>
        <p:spPr>
          <a:xfrm>
            <a:off x="534256" y="1467461"/>
            <a:ext cx="11163462" cy="5178509"/>
          </a:xfrm>
        </p:spPr>
        <p:txBody>
          <a:bodyPr>
            <a:normAutofit lnSpcReduction="10000"/>
          </a:bodyPr>
          <a:lstStyle/>
          <a:p>
            <a:pPr marL="342900" indent="-342900">
              <a:buFont typeface="+mj-lt"/>
              <a:buAutoNum type="arabicPeriod"/>
            </a:pPr>
            <a:r>
              <a:rPr lang="en-GB">
                <a:solidFill>
                  <a:srgbClr val="FF0000"/>
                </a:solidFill>
              </a:rPr>
              <a:t>OAIP strategies are only for pupils with EHCPs.</a:t>
            </a:r>
          </a:p>
          <a:p>
            <a:pPr marL="342900" indent="-342900">
              <a:buFont typeface="+mj-lt"/>
              <a:buAutoNum type="arabicPeriod"/>
            </a:pPr>
            <a:r>
              <a:rPr lang="en-GB">
                <a:solidFill>
                  <a:srgbClr val="FF0000"/>
                </a:solidFill>
              </a:rPr>
              <a:t>Adaptive practice means creating separate worksheets for every pupil.</a:t>
            </a:r>
          </a:p>
          <a:p>
            <a:pPr marL="342900" indent="-342900">
              <a:buFont typeface="+mj-lt"/>
              <a:buAutoNum type="arabicPeriod"/>
            </a:pPr>
            <a:r>
              <a:rPr lang="en-GB">
                <a:solidFill>
                  <a:srgbClr val="00B050"/>
                </a:solidFill>
              </a:rPr>
              <a:t>Visual aids and task planners are examples of OAIP.</a:t>
            </a:r>
          </a:p>
          <a:p>
            <a:pPr marL="342900" indent="-342900">
              <a:buFont typeface="+mj-lt"/>
              <a:buAutoNum type="arabicPeriod"/>
            </a:pPr>
            <a:r>
              <a:rPr lang="en-GB">
                <a:solidFill>
                  <a:srgbClr val="FF0000"/>
                </a:solidFill>
              </a:rPr>
              <a:t>You need a TA to implement inclusive adaptations.</a:t>
            </a:r>
          </a:p>
          <a:p>
            <a:pPr marL="342900" indent="-342900">
              <a:buFont typeface="+mj-lt"/>
              <a:buAutoNum type="arabicPeriod"/>
            </a:pPr>
            <a:r>
              <a:rPr lang="en-GB">
                <a:solidFill>
                  <a:srgbClr val="00B050"/>
                </a:solidFill>
              </a:rPr>
              <a:t>Flexible starts and movement breaks are part of OAIP.</a:t>
            </a:r>
          </a:p>
          <a:p>
            <a:pPr marL="342900" indent="-342900">
              <a:buFont typeface="+mj-lt"/>
              <a:buAutoNum type="arabicPeriod"/>
            </a:pPr>
            <a:r>
              <a:rPr lang="en-GB">
                <a:solidFill>
                  <a:srgbClr val="FF0000"/>
                </a:solidFill>
              </a:rPr>
              <a:t>Inclusive planning should be reactive, based on pupil behaviour.</a:t>
            </a:r>
          </a:p>
          <a:p>
            <a:pPr marL="342900" indent="-342900">
              <a:buFont typeface="+mj-lt"/>
              <a:buAutoNum type="arabicPeriod"/>
            </a:pPr>
            <a:r>
              <a:rPr lang="en-GB">
                <a:solidFill>
                  <a:srgbClr val="00B050"/>
                </a:solidFill>
              </a:rPr>
              <a:t>OAIP is about anticipating barriers and planning for them.</a:t>
            </a:r>
          </a:p>
          <a:p>
            <a:pPr marL="342900" indent="-342900">
              <a:buFont typeface="+mj-lt"/>
              <a:buAutoNum type="arabicPeriod"/>
            </a:pPr>
            <a:r>
              <a:rPr lang="en-GB">
                <a:solidFill>
                  <a:srgbClr val="00B050"/>
                </a:solidFill>
              </a:rPr>
              <a:t>Using pupil passports can help embed OAIP in weekly planning.</a:t>
            </a:r>
          </a:p>
          <a:p>
            <a:pPr marL="342900" indent="-342900">
              <a:buFont typeface="+mj-lt"/>
              <a:buAutoNum type="arabicPeriod"/>
            </a:pPr>
            <a:r>
              <a:rPr lang="en-GB">
                <a:solidFill>
                  <a:srgbClr val="FF0000"/>
                </a:solidFill>
              </a:rPr>
              <a:t>OAIP is the same in every school.</a:t>
            </a:r>
          </a:p>
          <a:p>
            <a:pPr marL="342900" indent="-342900">
              <a:buFont typeface="+mj-lt"/>
              <a:buAutoNum type="arabicPeriod"/>
            </a:pPr>
            <a:r>
              <a:rPr lang="en-GB">
                <a:solidFill>
                  <a:srgbClr val="00B050"/>
                </a:solidFill>
              </a:rPr>
              <a:t>OAIP strategies are just good teaching.</a:t>
            </a:r>
          </a:p>
          <a:p>
            <a:pPr marL="342900" indent="-342900">
              <a:buFont typeface="+mj-lt"/>
              <a:buAutoNum type="arabicPeriod"/>
            </a:pPr>
            <a:endParaRPr lang="en-GB" sz="1800"/>
          </a:p>
          <a:p>
            <a:pPr marL="0" indent="0">
              <a:buNone/>
            </a:pPr>
            <a:endParaRPr lang="en-GB" sz="1800">
              <a:solidFill>
                <a:schemeClr val="tx2"/>
              </a:solidFill>
            </a:endParaRPr>
          </a:p>
        </p:txBody>
      </p:sp>
      <p:grpSp>
        <p:nvGrpSpPr>
          <p:cNvPr id="18" name="Group 17">
            <a:extLst>
              <a:ext uri="{FF2B5EF4-FFF2-40B4-BE49-F238E27FC236}">
                <a16:creationId xmlns:a16="http://schemas.microsoft.com/office/drawing/2014/main" id="{C6037FE8-F193-E03C-8218-C24FC8F8EB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31815506-5E9F-38F5-3735-5802540B53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5701D60-26E1-D448-D2ED-53AC388A89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85C43907-9477-41F9-877D-1BB6F89B4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8DC0CF70-3BB7-2D80-CBAC-A8E50D206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5" name="Picture 4">
            <a:extLst>
              <a:ext uri="{FF2B5EF4-FFF2-40B4-BE49-F238E27FC236}">
                <a16:creationId xmlns:a16="http://schemas.microsoft.com/office/drawing/2014/main" id="{0BDC386B-9A1D-3CF1-7DA4-950757510C6D}"/>
              </a:ext>
            </a:extLst>
          </p:cNvPr>
          <p:cNvPicPr>
            <a:picLocks noChangeAspect="1"/>
          </p:cNvPicPr>
          <p:nvPr/>
        </p:nvPicPr>
        <p:blipFill>
          <a:blip r:embed="rId3"/>
          <a:stretch>
            <a:fillRect/>
          </a:stretch>
        </p:blipFill>
        <p:spPr>
          <a:xfrm>
            <a:off x="11012112" y="212030"/>
            <a:ext cx="997802" cy="623245"/>
          </a:xfrm>
          <a:prstGeom prst="rect">
            <a:avLst/>
          </a:prstGeom>
        </p:spPr>
      </p:pic>
    </p:spTree>
    <p:extLst>
      <p:ext uri="{BB962C8B-B14F-4D97-AF65-F5344CB8AC3E}">
        <p14:creationId xmlns:p14="http://schemas.microsoft.com/office/powerpoint/2010/main" val="1451679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7D1CE6-9C5E-15C3-C748-C6E1C5E2C9D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D19B106-56AF-732B-3422-FE037AD9696A}"/>
              </a:ext>
            </a:extLst>
          </p:cNvPr>
          <p:cNvPicPr>
            <a:picLocks noChangeAspect="1"/>
          </p:cNvPicPr>
          <p:nvPr/>
        </p:nvPicPr>
        <p:blipFill>
          <a:blip r:embed="rId3"/>
          <a:stretch>
            <a:fillRect/>
          </a:stretch>
        </p:blipFill>
        <p:spPr>
          <a:xfrm>
            <a:off x="2107116" y="643466"/>
            <a:ext cx="7977767" cy="5571067"/>
          </a:xfrm>
          <a:prstGeom prst="rect">
            <a:avLst/>
          </a:prstGeom>
        </p:spPr>
      </p:pic>
    </p:spTree>
    <p:extLst>
      <p:ext uri="{BB962C8B-B14F-4D97-AF65-F5344CB8AC3E}">
        <p14:creationId xmlns:p14="http://schemas.microsoft.com/office/powerpoint/2010/main" val="2296457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6FC478FA-4DED-D92B-0495-F32CC0871E8E}"/>
              </a:ext>
            </a:extLst>
          </p:cNvPr>
          <p:cNvSpPr>
            <a:spLocks noGrp="1"/>
          </p:cNvSpPr>
          <p:nvPr>
            <p:ph type="title"/>
          </p:nvPr>
        </p:nvSpPr>
        <p:spPr>
          <a:xfrm>
            <a:off x="1397285" y="-196101"/>
            <a:ext cx="9614827" cy="1099059"/>
          </a:xfrm>
        </p:spPr>
        <p:txBody>
          <a:bodyPr anchor="b">
            <a:normAutofit/>
          </a:bodyPr>
          <a:lstStyle/>
          <a:p>
            <a:pPr algn="ctr"/>
            <a:r>
              <a:rPr lang="en-GB" sz="3600" dirty="0">
                <a:solidFill>
                  <a:schemeClr val="tx2"/>
                </a:solidFill>
              </a:rPr>
              <a:t>SEND Reforms: Salford’s  Plan</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24421E20-5CCA-9E77-B8BC-5473F60C8639}"/>
              </a:ext>
              <a:ext uri="{C183D7F6-B498-43B3-948B-1728B52AA6E4}">
                <adec:decorative xmlns:adec="http://schemas.microsoft.com/office/drawing/2017/decorative" val="1"/>
              </a:ext>
            </a:extLst>
          </p:cNvPr>
          <p:cNvPicPr>
            <a:picLocks noChangeAspect="1"/>
          </p:cNvPicPr>
          <p:nvPr/>
        </p:nvPicPr>
        <p:blipFill>
          <a:blip r:embed="rId2"/>
          <a:srcRect l="3925" t="37902" r="3669" b="38417"/>
          <a:stretch>
            <a:fillRect/>
          </a:stretch>
        </p:blipFill>
        <p:spPr>
          <a:xfrm>
            <a:off x="10110102" y="109419"/>
            <a:ext cx="2001526" cy="512926"/>
          </a:xfrm>
          <a:prstGeom prst="rect">
            <a:avLst/>
          </a:prstGeom>
        </p:spPr>
      </p:pic>
      <p:sp>
        <p:nvSpPr>
          <p:cNvPr id="11" name="TextBox 39">
            <a:extLst>
              <a:ext uri="{FF2B5EF4-FFF2-40B4-BE49-F238E27FC236}">
                <a16:creationId xmlns:a16="http://schemas.microsoft.com/office/drawing/2014/main" id="{6FD8C129-0401-A854-1A65-98B0AA939811}"/>
              </a:ext>
            </a:extLst>
          </p:cNvPr>
          <p:cNvSpPr txBox="1"/>
          <p:nvPr/>
        </p:nvSpPr>
        <p:spPr>
          <a:xfrm>
            <a:off x="71919" y="964109"/>
            <a:ext cx="12039709" cy="2544223"/>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a:pPr algn="just">
              <a:lnSpc>
                <a:spcPts val="2519"/>
              </a:lnSpc>
            </a:pPr>
            <a:r>
              <a:rPr lang="en-US" sz="1600" b="1" dirty="0">
                <a:solidFill>
                  <a:schemeClr val="tx2"/>
                </a:solidFill>
                <a:latin typeface="+mj-lt"/>
                <a:ea typeface="Open Sans"/>
                <a:cs typeface="Open Sans"/>
                <a:sym typeface="Open Sans"/>
              </a:rPr>
              <a:t>Salford’s vision is to create a fully inclusive, partnership-led SEND system in which children and young people with additional needs achieve positive outcomes, attend their local settings wherever possible, and are supported early, consistently and effectively.</a:t>
            </a:r>
          </a:p>
          <a:p>
            <a:pPr algn="just">
              <a:lnSpc>
                <a:spcPts val="2519"/>
              </a:lnSpc>
            </a:pPr>
            <a:r>
              <a:rPr lang="en-US" sz="1600" b="1" dirty="0">
                <a:solidFill>
                  <a:schemeClr val="tx2"/>
                </a:solidFill>
                <a:latin typeface="+mj-lt"/>
                <a:ea typeface="Open Sans"/>
                <a:cs typeface="Open Sans"/>
                <a:sym typeface="Open Sans"/>
              </a:rPr>
              <a:t>This means a system where:</a:t>
            </a:r>
          </a:p>
          <a:p>
            <a:pPr marL="480060" lvl="1" indent="-285750" algn="just">
              <a:lnSpc>
                <a:spcPts val="2519"/>
              </a:lnSpc>
              <a:buFont typeface="Arial" panose="020B0604020202020204" pitchFamily="34" charset="0"/>
              <a:buChar char="•"/>
            </a:pPr>
            <a:r>
              <a:rPr lang="en-US" sz="1600" b="1" dirty="0">
                <a:solidFill>
                  <a:schemeClr val="tx2"/>
                </a:solidFill>
                <a:latin typeface="+mj-lt"/>
                <a:ea typeface="Open Sans"/>
                <a:cs typeface="Open Sans"/>
                <a:sym typeface="Open Sans"/>
              </a:rPr>
              <a:t>Inclusion is the default across all education settings</a:t>
            </a:r>
          </a:p>
          <a:p>
            <a:pPr marL="480060" lvl="1" indent="-285750" algn="just">
              <a:lnSpc>
                <a:spcPts val="2519"/>
              </a:lnSpc>
              <a:buFont typeface="Arial" panose="020B0604020202020204" pitchFamily="34" charset="0"/>
              <a:buChar char="•"/>
            </a:pPr>
            <a:r>
              <a:rPr lang="en-US" sz="1600" b="1" dirty="0">
                <a:solidFill>
                  <a:schemeClr val="tx2"/>
                </a:solidFill>
                <a:latin typeface="+mj-lt"/>
                <a:ea typeface="Open Sans"/>
                <a:cs typeface="Open Sans"/>
                <a:sym typeface="Open Sans"/>
              </a:rPr>
              <a:t>Families experience a joined-up and responsive pathway of support</a:t>
            </a:r>
          </a:p>
          <a:p>
            <a:pPr marL="480060" lvl="1" indent="-285750" algn="just">
              <a:lnSpc>
                <a:spcPts val="2519"/>
              </a:lnSpc>
              <a:buFont typeface="Arial" panose="020B0604020202020204" pitchFamily="34" charset="0"/>
              <a:buChar char="•"/>
            </a:pPr>
            <a:r>
              <a:rPr lang="en-US" sz="1600" b="1" dirty="0">
                <a:solidFill>
                  <a:schemeClr val="tx2"/>
                </a:solidFill>
                <a:latin typeface="+mj-lt"/>
                <a:ea typeface="Open Sans"/>
                <a:cs typeface="Open Sans"/>
                <a:sym typeface="Open Sans"/>
              </a:rPr>
              <a:t>Services work seamlessly together across education, health and care</a:t>
            </a:r>
          </a:p>
          <a:p>
            <a:pPr marL="480060" lvl="1" indent="-285750" algn="just">
              <a:lnSpc>
                <a:spcPts val="2519"/>
              </a:lnSpc>
              <a:buFont typeface="Arial" panose="020B0604020202020204" pitchFamily="34" charset="0"/>
              <a:buChar char="•"/>
            </a:pPr>
            <a:r>
              <a:rPr lang="en-US" sz="1600" b="1" dirty="0">
                <a:solidFill>
                  <a:schemeClr val="tx2"/>
                </a:solidFill>
                <a:latin typeface="+mj-lt"/>
                <a:ea typeface="Open Sans"/>
                <a:cs typeface="Open Sans"/>
                <a:sym typeface="Open Sans"/>
              </a:rPr>
              <a:t>Decisions are transparent, co-produced and focused on outcomes</a:t>
            </a:r>
            <a:endParaRPr lang="en-US" sz="1600" b="1" dirty="0">
              <a:solidFill>
                <a:schemeClr val="tx2"/>
              </a:solidFill>
              <a:latin typeface="+mj-lt"/>
              <a:ea typeface="Open Sans"/>
              <a:cs typeface="Open Sans"/>
            </a:endParaRPr>
          </a:p>
          <a:p>
            <a:pPr algn="just">
              <a:lnSpc>
                <a:spcPts val="2519"/>
              </a:lnSpc>
              <a:spcBef>
                <a:spcPct val="0"/>
              </a:spcBef>
            </a:pPr>
            <a:endParaRPr lang="en-US" sz="1799" dirty="0">
              <a:solidFill>
                <a:srgbClr val="333333"/>
              </a:solidFill>
              <a:latin typeface="Open Sans"/>
              <a:ea typeface="Open Sans"/>
              <a:cs typeface="Open Sans"/>
              <a:sym typeface="Open Sans"/>
            </a:endParaRPr>
          </a:p>
        </p:txBody>
      </p:sp>
      <p:pic>
        <p:nvPicPr>
          <p:cNvPr id="23" name="Picture 22">
            <a:extLst>
              <a:ext uri="{FF2B5EF4-FFF2-40B4-BE49-F238E27FC236}">
                <a16:creationId xmlns:a16="http://schemas.microsoft.com/office/drawing/2014/main" id="{007C7510-54D9-0FDD-FCBF-E7E369DA30DC}"/>
              </a:ext>
            </a:extLst>
          </p:cNvPr>
          <p:cNvPicPr>
            <a:picLocks noChangeAspect="1"/>
          </p:cNvPicPr>
          <p:nvPr/>
        </p:nvPicPr>
        <p:blipFill>
          <a:blip r:embed="rId3"/>
          <a:stretch>
            <a:fillRect/>
          </a:stretch>
        </p:blipFill>
        <p:spPr>
          <a:xfrm>
            <a:off x="0" y="3259948"/>
            <a:ext cx="12192000" cy="3607776"/>
          </a:xfrm>
          <a:prstGeom prst="rect">
            <a:avLst/>
          </a:prstGeom>
        </p:spPr>
      </p:pic>
    </p:spTree>
    <p:extLst>
      <p:ext uri="{BB962C8B-B14F-4D97-AF65-F5344CB8AC3E}">
        <p14:creationId xmlns:p14="http://schemas.microsoft.com/office/powerpoint/2010/main" val="300846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44A5CF-5EDF-D840-0B80-9FBCF53C395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FAC39B6-7159-6069-604F-61CE4C590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DC2757FB-0142-666C-CD87-B1723F984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0627F5B-404F-BD05-C44D-25A9CCA9C422}"/>
              </a:ext>
            </a:extLst>
          </p:cNvPr>
          <p:cNvSpPr>
            <a:spLocks noGrp="1"/>
          </p:cNvSpPr>
          <p:nvPr>
            <p:ph type="title"/>
          </p:nvPr>
        </p:nvSpPr>
        <p:spPr>
          <a:xfrm>
            <a:off x="1178564" y="-471323"/>
            <a:ext cx="9833548" cy="1325563"/>
          </a:xfrm>
        </p:spPr>
        <p:txBody>
          <a:bodyPr anchor="b">
            <a:normAutofit/>
          </a:bodyPr>
          <a:lstStyle/>
          <a:p>
            <a:pPr algn="ctr"/>
            <a:r>
              <a:rPr lang="en-GB" dirty="0">
                <a:solidFill>
                  <a:schemeClr val="tx2"/>
                </a:solidFill>
              </a:rPr>
              <a:t>The Graduated Approach</a:t>
            </a:r>
          </a:p>
        </p:txBody>
      </p:sp>
      <p:grpSp>
        <p:nvGrpSpPr>
          <p:cNvPr id="12" name="Group 11">
            <a:extLst>
              <a:ext uri="{FF2B5EF4-FFF2-40B4-BE49-F238E27FC236}">
                <a16:creationId xmlns:a16="http://schemas.microsoft.com/office/drawing/2014/main" id="{919D5DE3-38EA-288A-B97E-DF64AD2A7E7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869709F1-C3C9-9EDD-0F42-13A1A2F9B3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7269B7A2-26A8-4087-A209-249C6A09F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2EBF7215-6515-71D8-177A-44A0CD08D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50DF2E2B-3F1F-3D16-7E95-0CDAA86F0D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AED45131-3921-5CE9-4571-BB8A9FDE5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3F1B35F7-63C2-683B-129C-83AB45BF0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3EDFFBE-DD64-F3B2-6A25-B1087A029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A8DBA76D-A7C4-C015-009A-CFB4F526D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E3FD3C13-DE65-206A-5F57-DF07AD599F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7" name="Picture 6">
            <a:extLst>
              <a:ext uri="{FF2B5EF4-FFF2-40B4-BE49-F238E27FC236}">
                <a16:creationId xmlns:a16="http://schemas.microsoft.com/office/drawing/2014/main" id="{033FC826-D21E-DB52-1A4C-BE3A5E0FD200}"/>
              </a:ext>
            </a:extLst>
          </p:cNvPr>
          <p:cNvPicPr>
            <a:picLocks noChangeAspect="1"/>
          </p:cNvPicPr>
          <p:nvPr/>
        </p:nvPicPr>
        <p:blipFill>
          <a:blip r:embed="rId3"/>
          <a:stretch>
            <a:fillRect/>
          </a:stretch>
        </p:blipFill>
        <p:spPr>
          <a:xfrm>
            <a:off x="50706" y="6176963"/>
            <a:ext cx="901094" cy="628330"/>
          </a:xfrm>
          <a:prstGeom prst="rect">
            <a:avLst/>
          </a:prstGeom>
        </p:spPr>
      </p:pic>
      <p:pic>
        <p:nvPicPr>
          <p:cNvPr id="9" name="Picture 8">
            <a:extLst>
              <a:ext uri="{FF2B5EF4-FFF2-40B4-BE49-F238E27FC236}">
                <a16:creationId xmlns:a16="http://schemas.microsoft.com/office/drawing/2014/main" id="{CD9A5240-3B83-2D22-3A14-CE79CBA94D35}"/>
              </a:ext>
            </a:extLst>
          </p:cNvPr>
          <p:cNvPicPr>
            <a:picLocks noChangeAspect="1"/>
          </p:cNvPicPr>
          <p:nvPr/>
        </p:nvPicPr>
        <p:blipFill>
          <a:blip r:embed="rId4"/>
          <a:stretch>
            <a:fillRect/>
          </a:stretch>
        </p:blipFill>
        <p:spPr>
          <a:xfrm>
            <a:off x="645703" y="841023"/>
            <a:ext cx="10900593" cy="5175953"/>
          </a:xfrm>
          <a:prstGeom prst="rect">
            <a:avLst/>
          </a:prstGeom>
        </p:spPr>
      </p:pic>
      <p:sp>
        <p:nvSpPr>
          <p:cNvPr id="23" name="TextBox 22">
            <a:extLst>
              <a:ext uri="{FF2B5EF4-FFF2-40B4-BE49-F238E27FC236}">
                <a16:creationId xmlns:a16="http://schemas.microsoft.com/office/drawing/2014/main" id="{206325FB-9D25-8417-705E-8AC605CC9A80}"/>
              </a:ext>
            </a:extLst>
          </p:cNvPr>
          <p:cNvSpPr txBox="1"/>
          <p:nvPr/>
        </p:nvSpPr>
        <p:spPr>
          <a:xfrm>
            <a:off x="1761877" y="6121796"/>
            <a:ext cx="8666922" cy="369332"/>
          </a:xfrm>
          <a:prstGeom prst="rect">
            <a:avLst/>
          </a:prstGeom>
          <a:noFill/>
        </p:spPr>
        <p:txBody>
          <a:bodyPr wrap="square" rtlCol="0">
            <a:spAutoFit/>
          </a:bodyPr>
          <a:lstStyle/>
          <a:p>
            <a:pPr algn="ctr"/>
            <a:r>
              <a:rPr lang="en-GB" b="1" dirty="0">
                <a:solidFill>
                  <a:schemeClr val="tx2"/>
                </a:solidFill>
              </a:rPr>
              <a:t>Lack of clarity and consistency, even when the model is applied well.</a:t>
            </a:r>
          </a:p>
        </p:txBody>
      </p:sp>
    </p:spTree>
    <p:extLst>
      <p:ext uri="{BB962C8B-B14F-4D97-AF65-F5344CB8AC3E}">
        <p14:creationId xmlns:p14="http://schemas.microsoft.com/office/powerpoint/2010/main" val="1422572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7FD63-1F27-D83C-94A0-DEF2A89141F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EF05ED7-782A-A012-CC99-C786541F7FDA}"/>
              </a:ext>
            </a:extLst>
          </p:cNvPr>
          <p:cNvPicPr>
            <a:picLocks noChangeAspect="1"/>
          </p:cNvPicPr>
          <p:nvPr/>
        </p:nvPicPr>
        <p:blipFill>
          <a:blip r:embed="rId3"/>
          <a:srcRect b="9228"/>
          <a:stretch>
            <a:fillRect/>
          </a:stretch>
        </p:blipFill>
        <p:spPr>
          <a:xfrm>
            <a:off x="71920" y="0"/>
            <a:ext cx="12192000" cy="6857999"/>
          </a:xfrm>
          <a:prstGeom prst="rect">
            <a:avLst/>
          </a:prstGeom>
        </p:spPr>
      </p:pic>
    </p:spTree>
    <p:extLst>
      <p:ext uri="{BB962C8B-B14F-4D97-AF65-F5344CB8AC3E}">
        <p14:creationId xmlns:p14="http://schemas.microsoft.com/office/powerpoint/2010/main" val="3490592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B3DA6D-76CB-B664-18E0-665264979F4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CA70EB-D3FC-9CAD-B8D1-3FFF9DC15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9FC0D82-547A-E230-94A7-E4C055650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8356B02-870F-EFAD-3344-BCB6796C6434}"/>
              </a:ext>
            </a:extLst>
          </p:cNvPr>
          <p:cNvSpPr>
            <a:spLocks noGrp="1"/>
          </p:cNvSpPr>
          <p:nvPr>
            <p:ph type="title"/>
          </p:nvPr>
        </p:nvSpPr>
        <p:spPr>
          <a:xfrm>
            <a:off x="1178564" y="-471323"/>
            <a:ext cx="9833548" cy="1325563"/>
          </a:xfrm>
        </p:spPr>
        <p:txBody>
          <a:bodyPr anchor="b">
            <a:normAutofit/>
          </a:bodyPr>
          <a:lstStyle/>
          <a:p>
            <a:pPr algn="ctr"/>
            <a:r>
              <a:rPr lang="en-GB" dirty="0">
                <a:solidFill>
                  <a:schemeClr val="tx2"/>
                </a:solidFill>
              </a:rPr>
              <a:t>The Universal Offer</a:t>
            </a:r>
          </a:p>
        </p:txBody>
      </p:sp>
      <p:grpSp>
        <p:nvGrpSpPr>
          <p:cNvPr id="12" name="Group 11">
            <a:extLst>
              <a:ext uri="{FF2B5EF4-FFF2-40B4-BE49-F238E27FC236}">
                <a16:creationId xmlns:a16="http://schemas.microsoft.com/office/drawing/2014/main" id="{41FC140D-7589-35D0-69E3-6384035E563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ED426D75-BA47-9792-64E3-0C992358A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CDDCCA55-5BD0-A354-4AA2-C042E44E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D18C86F7-36EC-F061-5543-9B14E6BF3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DE1AA9EC-A388-ED87-3731-0D44E10D2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80721ABA-9392-0A75-EF68-DED3C98A7E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93B14EAB-24BA-139F-4BD3-94A6B04FCB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448B8CE2-C3E4-9CE0-1730-6E46ACF75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14665F93-A7C0-CE6D-9FCA-5E4420F7AE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E5D7979B-F66E-C3F6-E615-512FFFA69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 name="Content Placeholder 3">
            <a:extLst>
              <a:ext uri="{FF2B5EF4-FFF2-40B4-BE49-F238E27FC236}">
                <a16:creationId xmlns:a16="http://schemas.microsoft.com/office/drawing/2014/main" id="{3DDD25A8-8046-AE45-17FB-97DB95C6E026}"/>
              </a:ext>
            </a:extLst>
          </p:cNvPr>
          <p:cNvSpPr>
            <a:spLocks noGrp="1"/>
          </p:cNvSpPr>
          <p:nvPr>
            <p:ph idx="1"/>
          </p:nvPr>
        </p:nvSpPr>
        <p:spPr>
          <a:xfrm>
            <a:off x="6413370" y="1058238"/>
            <a:ext cx="5473830" cy="5496673"/>
          </a:xfrm>
        </p:spPr>
        <p:txBody>
          <a:bodyPr>
            <a:normAutofit fontScale="85000" lnSpcReduction="20000"/>
          </a:bodyPr>
          <a:lstStyle/>
          <a:p>
            <a:pPr marL="0" indent="0" algn="ctr">
              <a:buNone/>
            </a:pPr>
            <a:r>
              <a:rPr lang="en-GB" dirty="0">
                <a:solidFill>
                  <a:schemeClr val="tx2"/>
                </a:solidFill>
              </a:rPr>
              <a:t>Over the next few months, a co-produced Salford Universal Offer Agreement will be developed.</a:t>
            </a:r>
          </a:p>
          <a:p>
            <a:pPr marL="0" indent="0">
              <a:buNone/>
            </a:pPr>
            <a:endParaRPr lang="en-GB" dirty="0">
              <a:solidFill>
                <a:schemeClr val="tx2"/>
              </a:solidFill>
            </a:endParaRPr>
          </a:p>
          <a:p>
            <a:pPr marL="0" indent="0">
              <a:buNone/>
            </a:pPr>
            <a:r>
              <a:rPr lang="en-GB" dirty="0">
                <a:solidFill>
                  <a:schemeClr val="tx2"/>
                </a:solidFill>
              </a:rPr>
              <a:t>All settings across the city will agree to the following:</a:t>
            </a:r>
          </a:p>
          <a:p>
            <a:pPr marL="0" indent="0">
              <a:buNone/>
            </a:pPr>
            <a:endParaRPr lang="en-GB" dirty="0">
              <a:solidFill>
                <a:schemeClr val="tx2"/>
              </a:solidFill>
            </a:endParaRPr>
          </a:p>
          <a:p>
            <a:r>
              <a:rPr lang="en-GB" dirty="0">
                <a:solidFill>
                  <a:schemeClr val="tx2"/>
                </a:solidFill>
              </a:rPr>
              <a:t>A shared vision for Inclusion</a:t>
            </a:r>
          </a:p>
          <a:p>
            <a:r>
              <a:rPr lang="en-GB" dirty="0">
                <a:solidFill>
                  <a:schemeClr val="tx2"/>
                </a:solidFill>
              </a:rPr>
              <a:t>The use of Ordinarily Available Inclusive Provision (OAIP) as standard practice</a:t>
            </a:r>
          </a:p>
          <a:p>
            <a:r>
              <a:rPr lang="en-GB" dirty="0">
                <a:solidFill>
                  <a:schemeClr val="tx2"/>
                </a:solidFill>
              </a:rPr>
              <a:t>Inclusive Classroom &amp; Practices</a:t>
            </a:r>
          </a:p>
          <a:p>
            <a:r>
              <a:rPr lang="en-GB" dirty="0">
                <a:solidFill>
                  <a:schemeClr val="tx2"/>
                </a:solidFill>
              </a:rPr>
              <a:t>Partnership Working</a:t>
            </a:r>
          </a:p>
          <a:p>
            <a:r>
              <a:rPr lang="en-GB" dirty="0">
                <a:solidFill>
                  <a:schemeClr val="tx2"/>
                </a:solidFill>
              </a:rPr>
              <a:t>Transition &amp; Preparation for Adult Life</a:t>
            </a:r>
          </a:p>
          <a:p>
            <a:r>
              <a:rPr lang="en-GB" dirty="0">
                <a:solidFill>
                  <a:schemeClr val="tx2"/>
                </a:solidFill>
              </a:rPr>
              <a:t>Quality Assurance &amp; Accountability</a:t>
            </a:r>
          </a:p>
        </p:txBody>
      </p:sp>
      <p:pic>
        <p:nvPicPr>
          <p:cNvPr id="11" name="Picture 10">
            <a:extLst>
              <a:ext uri="{FF2B5EF4-FFF2-40B4-BE49-F238E27FC236}">
                <a16:creationId xmlns:a16="http://schemas.microsoft.com/office/drawing/2014/main" id="{52985386-A561-1B96-8EB9-FA69FB6FBE8B}"/>
              </a:ext>
            </a:extLst>
          </p:cNvPr>
          <p:cNvPicPr>
            <a:picLocks noChangeAspect="1"/>
          </p:cNvPicPr>
          <p:nvPr/>
        </p:nvPicPr>
        <p:blipFill>
          <a:blip r:embed="rId3"/>
          <a:stretch>
            <a:fillRect/>
          </a:stretch>
        </p:blipFill>
        <p:spPr>
          <a:xfrm>
            <a:off x="192092" y="1019281"/>
            <a:ext cx="6029491" cy="3665151"/>
          </a:xfrm>
          <a:prstGeom prst="rect">
            <a:avLst/>
          </a:prstGeom>
        </p:spPr>
      </p:pic>
      <p:sp>
        <p:nvSpPr>
          <p:cNvPr id="17" name="TextBox 16">
            <a:extLst>
              <a:ext uri="{FF2B5EF4-FFF2-40B4-BE49-F238E27FC236}">
                <a16:creationId xmlns:a16="http://schemas.microsoft.com/office/drawing/2014/main" id="{1C85E883-54BC-A869-22F8-94356A55CEC0}"/>
              </a:ext>
            </a:extLst>
          </p:cNvPr>
          <p:cNvSpPr txBox="1"/>
          <p:nvPr/>
        </p:nvSpPr>
        <p:spPr>
          <a:xfrm>
            <a:off x="436475" y="4830533"/>
            <a:ext cx="5540726" cy="1200329"/>
          </a:xfrm>
          <a:prstGeom prst="rect">
            <a:avLst/>
          </a:prstGeom>
          <a:solidFill>
            <a:schemeClr val="tx2">
              <a:lumMod val="10000"/>
              <a:lumOff val="90000"/>
            </a:schemeClr>
          </a:solidFill>
        </p:spPr>
        <p:txBody>
          <a:bodyPr wrap="square" rtlCol="0">
            <a:spAutoFit/>
          </a:bodyPr>
          <a:lstStyle/>
          <a:p>
            <a:pPr algn="ctr"/>
            <a:r>
              <a:rPr lang="en-GB" dirty="0"/>
              <a:t>Our first co-production event takes place on Wednesday 16</a:t>
            </a:r>
            <a:r>
              <a:rPr lang="en-GB" baseline="30000" dirty="0"/>
              <a:t>th</a:t>
            </a:r>
            <a:r>
              <a:rPr lang="en-GB" dirty="0"/>
              <a:t> September at </a:t>
            </a:r>
            <a:r>
              <a:rPr lang="en-GB" dirty="0" err="1"/>
              <a:t>Buile</a:t>
            </a:r>
            <a:r>
              <a:rPr lang="en-GB" dirty="0"/>
              <a:t> Hill Park Hall (10:00-12:00). All are welcome to attend – book your place by emailing: </a:t>
            </a:r>
            <a:r>
              <a:rPr lang="en-GB" dirty="0">
                <a:hlinkClick r:id="rId4"/>
              </a:rPr>
              <a:t>Chantelle.Marshall@salford.gov.uk</a:t>
            </a:r>
            <a:r>
              <a:rPr lang="en-GB" dirty="0"/>
              <a:t> </a:t>
            </a:r>
          </a:p>
        </p:txBody>
      </p:sp>
      <p:pic>
        <p:nvPicPr>
          <p:cNvPr id="7" name="Picture 6">
            <a:extLst>
              <a:ext uri="{FF2B5EF4-FFF2-40B4-BE49-F238E27FC236}">
                <a16:creationId xmlns:a16="http://schemas.microsoft.com/office/drawing/2014/main" id="{58FDA905-30B6-B8E6-ED48-5F902EB53178}"/>
              </a:ext>
            </a:extLst>
          </p:cNvPr>
          <p:cNvPicPr>
            <a:picLocks noChangeAspect="1"/>
          </p:cNvPicPr>
          <p:nvPr/>
        </p:nvPicPr>
        <p:blipFill>
          <a:blip r:embed="rId5"/>
          <a:stretch>
            <a:fillRect/>
          </a:stretch>
        </p:blipFill>
        <p:spPr>
          <a:xfrm>
            <a:off x="50706" y="6176963"/>
            <a:ext cx="901094" cy="628330"/>
          </a:xfrm>
          <a:prstGeom prst="rect">
            <a:avLst/>
          </a:prstGeom>
        </p:spPr>
      </p:pic>
    </p:spTree>
    <p:extLst>
      <p:ext uri="{BB962C8B-B14F-4D97-AF65-F5344CB8AC3E}">
        <p14:creationId xmlns:p14="http://schemas.microsoft.com/office/powerpoint/2010/main" val="855191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878E54-CDFB-AAED-202F-1A09F398CD0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085A6DF-D3CA-2CF6-F75F-F320964E9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7FD79397-DE64-E0FC-F527-561F49E8F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1FC8E94-3ADC-CABC-78FB-448BE72B3557}"/>
              </a:ext>
            </a:extLst>
          </p:cNvPr>
          <p:cNvSpPr>
            <a:spLocks noGrp="1"/>
          </p:cNvSpPr>
          <p:nvPr>
            <p:ph type="title"/>
          </p:nvPr>
        </p:nvSpPr>
        <p:spPr>
          <a:xfrm>
            <a:off x="-4747" y="-412750"/>
            <a:ext cx="11980332" cy="1325563"/>
          </a:xfrm>
        </p:spPr>
        <p:txBody>
          <a:bodyPr anchor="b">
            <a:normAutofit/>
          </a:bodyPr>
          <a:lstStyle/>
          <a:p>
            <a:pPr algn="ctr"/>
            <a:r>
              <a:rPr lang="en-GB" dirty="0">
                <a:solidFill>
                  <a:schemeClr val="tx2"/>
                </a:solidFill>
              </a:rPr>
              <a:t>Targeted Support – Individual Support Plans</a:t>
            </a:r>
          </a:p>
        </p:txBody>
      </p:sp>
      <p:grpSp>
        <p:nvGrpSpPr>
          <p:cNvPr id="12" name="Group 11">
            <a:extLst>
              <a:ext uri="{FF2B5EF4-FFF2-40B4-BE49-F238E27FC236}">
                <a16:creationId xmlns:a16="http://schemas.microsoft.com/office/drawing/2014/main" id="{F666CAF0-BB65-05AB-AB18-70CD195C57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44787CF3-10D5-07A7-629E-5C5A0F919A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255937AD-03A9-7229-675E-CDED0CC5C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D86CD914-2962-0F71-23C6-C5E73A5D6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B2441A2D-B4EF-C4A6-9A12-E75F1597A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94B24117-9906-970E-D9D5-7FB8E40C44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8343216F-8740-A563-0EFA-9D3C1AB98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6047403-29F1-E810-CD41-6B39C9A91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0D8CF6AF-AEFC-BA54-0811-6740FC869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E0F042ED-4F02-8AC0-6323-16C520B67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Content Placeholder 4">
            <a:extLst>
              <a:ext uri="{FF2B5EF4-FFF2-40B4-BE49-F238E27FC236}">
                <a16:creationId xmlns:a16="http://schemas.microsoft.com/office/drawing/2014/main" id="{2E7EA842-6EFC-D528-B1A6-5ACF0F7B791D}"/>
              </a:ext>
            </a:extLst>
          </p:cNvPr>
          <p:cNvSpPr>
            <a:spLocks noGrp="1"/>
          </p:cNvSpPr>
          <p:nvPr>
            <p:ph idx="1"/>
          </p:nvPr>
        </p:nvSpPr>
        <p:spPr>
          <a:xfrm>
            <a:off x="173791" y="1385187"/>
            <a:ext cx="6554801" cy="4597555"/>
          </a:xfrm>
          <a:solidFill>
            <a:schemeClr val="accent6">
              <a:lumMod val="20000"/>
              <a:lumOff val="80000"/>
            </a:schemeClr>
          </a:solidFill>
        </p:spPr>
        <p:txBody>
          <a:bodyPr/>
          <a:lstStyle/>
          <a:p>
            <a:pPr marL="0" indent="0">
              <a:buNone/>
            </a:pPr>
            <a:r>
              <a:rPr lang="en-GB" u="sng" dirty="0"/>
              <a:t>What is an ISP?</a:t>
            </a:r>
          </a:p>
          <a:p>
            <a:pPr marL="0" indent="0">
              <a:buNone/>
            </a:pPr>
            <a:r>
              <a:rPr lang="en-GB" sz="2000" dirty="0"/>
              <a:t>A working document that sets out the additional support your child needs in school, the strategies we will use to help them, and the outcomes we are aiming for. It helps everyone involved with your child to understand what support is in place and how we will work together to help them make progress.</a:t>
            </a:r>
          </a:p>
          <a:p>
            <a:r>
              <a:rPr lang="en-GB" sz="2000" dirty="0"/>
              <a:t>It is individualised to your child.</a:t>
            </a:r>
          </a:p>
          <a:p>
            <a:r>
              <a:rPr lang="en-GB" sz="2000" dirty="0"/>
              <a:t>It focuses on strengths as well as areas of need.</a:t>
            </a:r>
          </a:p>
          <a:p>
            <a:r>
              <a:rPr lang="en-GB" sz="2000" dirty="0"/>
              <a:t>It records agreed support and outcomes.</a:t>
            </a:r>
          </a:p>
          <a:p>
            <a:r>
              <a:rPr lang="en-GB" sz="2000" dirty="0"/>
              <a:t>It is reviewed regularly and can be adapted.</a:t>
            </a:r>
          </a:p>
          <a:p>
            <a:r>
              <a:rPr lang="en-GB" sz="2000" dirty="0"/>
              <a:t>Parents and the child are important partners in shaping it.</a:t>
            </a:r>
          </a:p>
        </p:txBody>
      </p:sp>
      <p:pic>
        <p:nvPicPr>
          <p:cNvPr id="9" name="Picture 8">
            <a:extLst>
              <a:ext uri="{FF2B5EF4-FFF2-40B4-BE49-F238E27FC236}">
                <a16:creationId xmlns:a16="http://schemas.microsoft.com/office/drawing/2014/main" id="{AD123484-ACE6-17B5-41E4-8361B7CDF8AB}"/>
              </a:ext>
            </a:extLst>
          </p:cNvPr>
          <p:cNvPicPr>
            <a:picLocks noChangeAspect="1"/>
          </p:cNvPicPr>
          <p:nvPr/>
        </p:nvPicPr>
        <p:blipFill>
          <a:blip r:embed="rId3"/>
          <a:stretch>
            <a:fillRect/>
          </a:stretch>
        </p:blipFill>
        <p:spPr>
          <a:xfrm>
            <a:off x="6837153" y="1255432"/>
            <a:ext cx="5277587" cy="4887007"/>
          </a:xfrm>
          <a:prstGeom prst="rect">
            <a:avLst/>
          </a:prstGeom>
        </p:spPr>
      </p:pic>
      <p:pic>
        <p:nvPicPr>
          <p:cNvPr id="7" name="Picture 6">
            <a:extLst>
              <a:ext uri="{FF2B5EF4-FFF2-40B4-BE49-F238E27FC236}">
                <a16:creationId xmlns:a16="http://schemas.microsoft.com/office/drawing/2014/main" id="{AC31F1C0-3301-11AE-435B-9F3BB44A86E6}"/>
              </a:ext>
            </a:extLst>
          </p:cNvPr>
          <p:cNvPicPr>
            <a:picLocks noChangeAspect="1"/>
          </p:cNvPicPr>
          <p:nvPr/>
        </p:nvPicPr>
        <p:blipFill>
          <a:blip r:embed="rId4"/>
          <a:stretch>
            <a:fillRect/>
          </a:stretch>
        </p:blipFill>
        <p:spPr>
          <a:xfrm>
            <a:off x="50706" y="6176963"/>
            <a:ext cx="901094" cy="628330"/>
          </a:xfrm>
          <a:prstGeom prst="rect">
            <a:avLst/>
          </a:prstGeom>
        </p:spPr>
      </p:pic>
    </p:spTree>
    <p:extLst>
      <p:ext uri="{BB962C8B-B14F-4D97-AF65-F5344CB8AC3E}">
        <p14:creationId xmlns:p14="http://schemas.microsoft.com/office/powerpoint/2010/main" val="1617399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8c00060-d80e-40a5-b83f-3b8a5bc570b5}" enabled="0" method="" siteId="{68c00060-d80e-40a5-b83f-3b8a5bc570b5}" removed="1"/>
</clbl:labelList>
</file>

<file path=docProps/app.xml><?xml version="1.0" encoding="utf-8"?>
<Properties xmlns="http://schemas.openxmlformats.org/officeDocument/2006/extended-properties" xmlns:vt="http://schemas.openxmlformats.org/officeDocument/2006/docPropsVTypes">
  <TotalTime>0</TotalTime>
  <Words>1261</Words>
  <Application>Microsoft Office PowerPoint</Application>
  <PresentationFormat>Widescreen</PresentationFormat>
  <Paragraphs>116</Paragraphs>
  <Slides>13</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Aptos</vt:lpstr>
      <vt:lpstr>Aptos Display</vt:lpstr>
      <vt:lpstr>Arial</vt:lpstr>
      <vt:lpstr>Calibri</vt:lpstr>
      <vt:lpstr>Open Sans</vt:lpstr>
      <vt:lpstr>Office Theme</vt:lpstr>
      <vt:lpstr>1_Office Theme</vt:lpstr>
      <vt:lpstr>What SEND Support is Available in Schools?</vt:lpstr>
      <vt:lpstr>Ordinarily Available Inclusive Provision Myth-Busting Quiz</vt:lpstr>
      <vt:lpstr>OAIP Myth-Busting Quiz</vt:lpstr>
      <vt:lpstr>PowerPoint Presentation</vt:lpstr>
      <vt:lpstr>SEND Reforms: Salford’s  Plan</vt:lpstr>
      <vt:lpstr>The Graduated Approach</vt:lpstr>
      <vt:lpstr>PowerPoint Presentation</vt:lpstr>
      <vt:lpstr>The Universal Offer</vt:lpstr>
      <vt:lpstr>Targeted Support – Individual Support Plans</vt:lpstr>
      <vt:lpstr>Targeted Plus Support – Inclusion Bases</vt:lpstr>
      <vt:lpstr>PowerPoint Presentation</vt:lpstr>
      <vt:lpstr>PowerPoint Presentation</vt:lpstr>
      <vt:lpstr>Happy to take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Bailey, Kirsty</dc:creator>
  <cp:lastModifiedBy>Ormrod, Vivienne</cp:lastModifiedBy>
  <cp:revision>3</cp:revision>
  <dcterms:created xsi:type="dcterms:W3CDTF">2026-07-27T12:29:17Z</dcterms:created>
  <dcterms:modified xsi:type="dcterms:W3CDTF">2026-09-08T17:23:34Z</dcterms:modified>
</cp:coreProperties>
</file>