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notesMasterIdLst>
    <p:notesMasterId r:id="rId21"/>
  </p:notesMasterIdLst>
  <p:handoutMasterIdLst>
    <p:handoutMasterId r:id="rId22"/>
  </p:handoutMasterIdLst>
  <p:sldIdLst>
    <p:sldId id="256" r:id="rId5"/>
    <p:sldId id="258" r:id="rId6"/>
    <p:sldId id="259" r:id="rId7"/>
    <p:sldId id="257" r:id="rId8"/>
    <p:sldId id="261" r:id="rId9"/>
    <p:sldId id="268" r:id="rId10"/>
    <p:sldId id="597" r:id="rId11"/>
    <p:sldId id="599" r:id="rId12"/>
    <p:sldId id="269" r:id="rId13"/>
    <p:sldId id="270" r:id="rId14"/>
    <p:sldId id="271" r:id="rId15"/>
    <p:sldId id="2147480756" r:id="rId16"/>
    <p:sldId id="262" r:id="rId17"/>
    <p:sldId id="267" r:id="rId18"/>
    <p:sldId id="265" r:id="rId19"/>
    <p:sldId id="266"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65EF10-A10B-D739-9017-5020EACAE47D}" v="20" dt="2026-08-25T15:50:43.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AD6E95-F7AD-2099-37DB-718A03BDF9A6}"/>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63D7725-B3D4-6236-A51A-57C53A183B57}"/>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A96DF41-7843-4D1D-ACBF-167EC18759F2}" type="datetimeFigureOut">
              <a:rPr lang="en-GB" smtClean="0"/>
              <a:t>25/08/2026</a:t>
            </a:fld>
            <a:endParaRPr lang="en-GB"/>
          </a:p>
        </p:txBody>
      </p:sp>
      <p:sp>
        <p:nvSpPr>
          <p:cNvPr id="4" name="Footer Placeholder 3">
            <a:extLst>
              <a:ext uri="{FF2B5EF4-FFF2-40B4-BE49-F238E27FC236}">
                <a16:creationId xmlns:a16="http://schemas.microsoft.com/office/drawing/2014/main" id="{EE3439C8-8971-4D5F-59C1-EA150FE37FB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4C14EA6-6CB7-9468-8700-2152C5B3D03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66D5A0C-9AB0-46B7-904F-7C920A74AB46}" type="slidenum">
              <a:rPr lang="en-GB" smtClean="0"/>
              <a:t>‹#›</a:t>
            </a:fld>
            <a:endParaRPr lang="en-GB"/>
          </a:p>
        </p:txBody>
      </p:sp>
    </p:spTree>
    <p:extLst>
      <p:ext uri="{BB962C8B-B14F-4D97-AF65-F5344CB8AC3E}">
        <p14:creationId xmlns:p14="http://schemas.microsoft.com/office/powerpoint/2010/main" val="292180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D13E169-B504-4B9E-8C2B-94B529213F66}" type="datetimeFigureOut">
              <a:rPr lang="en-GB" smtClean="0"/>
              <a:t>25/08/2026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A8EF9F3-0709-4C65-95FF-319717B2EE8B}" type="slidenum">
              <a:rPr lang="en-GB" smtClean="0"/>
              <a:t>‹#›</a:t>
            </a:fld>
            <a:endParaRPr lang="en-GB"/>
          </a:p>
        </p:txBody>
      </p:sp>
    </p:spTree>
    <p:extLst>
      <p:ext uri="{BB962C8B-B14F-4D97-AF65-F5344CB8AC3E}">
        <p14:creationId xmlns:p14="http://schemas.microsoft.com/office/powerpoint/2010/main" val="140243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A8EF9F3-0709-4C65-95FF-319717B2EE8B}" type="slidenum">
              <a:rPr lang="en-GB" smtClean="0"/>
              <a:t>1</a:t>
            </a:fld>
            <a:endParaRPr lang="en-GB"/>
          </a:p>
        </p:txBody>
      </p:sp>
    </p:spTree>
    <p:extLst>
      <p:ext uri="{BB962C8B-B14F-4D97-AF65-F5344CB8AC3E}">
        <p14:creationId xmlns:p14="http://schemas.microsoft.com/office/powerpoint/2010/main" val="147077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i="0" kern="1200">
                <a:solidFill>
                  <a:schemeClr val="tx1"/>
                </a:solidFill>
                <a:effectLst/>
                <a:latin typeface="+mn-lt"/>
                <a:ea typeface="+mn-ea"/>
                <a:cs typeface="+mn-cs"/>
              </a:rPr>
              <a:t>1. Welcome and Introductions</a:t>
            </a:r>
            <a:endParaRPr lang="en-GB" sz="1200">
              <a:effectLst/>
            </a:endParaRPr>
          </a:p>
          <a:p>
            <a:pPr rtl="0"/>
            <a:r>
              <a:rPr lang="en-GB" sz="1200" b="0" i="0" kern="1200">
                <a:solidFill>
                  <a:schemeClr val="tx1"/>
                </a:solidFill>
                <a:effectLst/>
                <a:latin typeface="+mn-lt"/>
                <a:ea typeface="+mn-ea"/>
                <a:cs typeface="+mn-cs"/>
              </a:rPr>
              <a:t>Welcome from Salford Parent Carer Forum</a:t>
            </a:r>
            <a:endParaRPr lang="en-GB" sz="1200">
              <a:effectLst/>
            </a:endParaRPr>
          </a:p>
          <a:p>
            <a:pPr rtl="0"/>
            <a:r>
              <a:rPr lang="en-GB" sz="1200" b="0" i="0" kern="1200">
                <a:solidFill>
                  <a:schemeClr val="tx1"/>
                </a:solidFill>
                <a:effectLst/>
                <a:latin typeface="+mn-lt"/>
                <a:ea typeface="+mn-ea"/>
                <a:cs typeface="+mn-cs"/>
              </a:rPr>
              <a:t>Introductions to facilitators, guest speakers and attendees</a:t>
            </a:r>
            <a:endParaRPr lang="en-GB" sz="1200">
              <a:effectLst/>
            </a:endParaRPr>
          </a:p>
          <a:p>
            <a:pPr rtl="0"/>
            <a:r>
              <a:rPr lang="en-GB" sz="1200" b="0" i="0" kern="1200">
                <a:solidFill>
                  <a:schemeClr val="tx1"/>
                </a:solidFill>
                <a:effectLst/>
                <a:latin typeface="+mn-lt"/>
                <a:ea typeface="+mn-ea"/>
                <a:cs typeface="+mn-cs"/>
              </a:rPr>
              <a:t>Housekeeping</a:t>
            </a:r>
            <a:endParaRPr lang="en-GB" sz="1200">
              <a:effectLst/>
            </a:endParaRPr>
          </a:p>
          <a:p>
            <a:pPr rtl="0"/>
            <a:r>
              <a:rPr lang="en-GB" sz="1200" b="1" i="0" kern="1200">
                <a:solidFill>
                  <a:schemeClr val="tx1"/>
                </a:solidFill>
                <a:effectLst/>
                <a:latin typeface="+mn-lt"/>
                <a:ea typeface="+mn-ea"/>
                <a:cs typeface="+mn-cs"/>
              </a:rPr>
              <a:t>2. Looking After You</a:t>
            </a:r>
            <a:endParaRPr lang="en-GB" sz="1200">
              <a:effectLst/>
            </a:endParaRPr>
          </a:p>
          <a:p>
            <a:pPr rtl="0"/>
            <a:r>
              <a:rPr lang="en-GB" sz="1200" b="0" i="0" kern="1200">
                <a:solidFill>
                  <a:schemeClr val="tx1"/>
                </a:solidFill>
                <a:effectLst/>
                <a:latin typeface="+mn-lt"/>
                <a:ea typeface="+mn-ea"/>
                <a:cs typeface="+mn-cs"/>
              </a:rPr>
              <a:t>A reminder that some topics may be sensitive or emotional.</a:t>
            </a:r>
            <a:endParaRPr lang="en-GB" sz="1200">
              <a:effectLst/>
            </a:endParaRPr>
          </a:p>
          <a:p>
            <a:pPr rtl="0"/>
            <a:r>
              <a:rPr lang="en-GB" sz="1200" b="0" i="0" kern="1200">
                <a:solidFill>
                  <a:schemeClr val="tx1"/>
                </a:solidFill>
                <a:effectLst/>
                <a:latin typeface="+mn-lt"/>
                <a:ea typeface="+mn-ea"/>
                <a:cs typeface="+mn-cs"/>
              </a:rPr>
              <a:t>Please take a break if you need to and speak to a member of the SalfordPCF team if you would like support.</a:t>
            </a:r>
            <a:endParaRPr lang="en-GB" sz="1200">
              <a:effectLst/>
            </a:endParaRPr>
          </a:p>
          <a:p>
            <a:pPr rtl="0"/>
            <a:r>
              <a:rPr lang="en-GB" sz="1200" b="0" i="0" kern="1200">
                <a:solidFill>
                  <a:schemeClr val="tx1"/>
                </a:solidFill>
                <a:effectLst/>
                <a:latin typeface="+mn-lt"/>
                <a:ea typeface="+mn-ea"/>
                <a:cs typeface="+mn-cs"/>
              </a:rPr>
              <a:t>We are here to listen and help signpost you to the right services.</a:t>
            </a:r>
            <a:endParaRPr lang="en-GB" sz="1200">
              <a:effectLst/>
            </a:endParaRPr>
          </a:p>
          <a:p>
            <a:pPr rtl="0"/>
            <a:r>
              <a:rPr lang="en-GB" sz="1200" b="1" i="0" kern="1200">
                <a:solidFill>
                  <a:schemeClr val="tx1"/>
                </a:solidFill>
                <a:effectLst/>
                <a:latin typeface="+mn-lt"/>
                <a:ea typeface="+mn-ea"/>
                <a:cs typeface="+mn-cs"/>
              </a:rPr>
              <a:t>3. Updates from Salford Parent Carer Forum</a:t>
            </a:r>
            <a:endParaRPr lang="en-GB" sz="1200">
              <a:effectLst/>
            </a:endParaRPr>
          </a:p>
          <a:p>
            <a:pPr rtl="0"/>
            <a:r>
              <a:rPr lang="en-GB" sz="1200" b="0" i="0" kern="1200">
                <a:solidFill>
                  <a:schemeClr val="tx1"/>
                </a:solidFill>
                <a:effectLst/>
                <a:latin typeface="+mn-lt"/>
                <a:ea typeface="+mn-ea"/>
                <a:cs typeface="+mn-cs"/>
              </a:rPr>
              <a:t>Recent activities and achievements</a:t>
            </a:r>
            <a:endParaRPr lang="en-GB" sz="1200">
              <a:effectLst/>
            </a:endParaRPr>
          </a:p>
          <a:p>
            <a:pPr rtl="0"/>
            <a:r>
              <a:rPr lang="en-GB" sz="1200" b="0" i="0" kern="1200">
                <a:solidFill>
                  <a:schemeClr val="tx1"/>
                </a:solidFill>
                <a:effectLst/>
                <a:latin typeface="+mn-lt"/>
                <a:ea typeface="+mn-ea"/>
                <a:cs typeface="+mn-cs"/>
              </a:rPr>
              <a:t>Opportunities to get involved</a:t>
            </a:r>
            <a:endParaRPr lang="en-GB" sz="1200">
              <a:effectLst/>
            </a:endParaRPr>
          </a:p>
          <a:p>
            <a:pPr rtl="0"/>
            <a:r>
              <a:rPr lang="en-GB" sz="1200" b="0" i="0" kern="1200">
                <a:solidFill>
                  <a:schemeClr val="tx1"/>
                </a:solidFill>
                <a:effectLst/>
                <a:latin typeface="+mn-lt"/>
                <a:ea typeface="+mn-ea"/>
                <a:cs typeface="+mn-cs"/>
              </a:rPr>
              <a:t>Upcoming events and support groups</a:t>
            </a:r>
            <a:endParaRPr lang="en-GB" sz="1200">
              <a:effectLst/>
            </a:endParaRPr>
          </a:p>
          <a:p>
            <a:pPr rtl="0"/>
            <a:r>
              <a:rPr lang="en-GB" sz="1200" b="1" i="0" kern="1200">
                <a:solidFill>
                  <a:schemeClr val="tx1"/>
                </a:solidFill>
                <a:effectLst/>
                <a:latin typeface="+mn-lt"/>
                <a:ea typeface="+mn-ea"/>
                <a:cs typeface="+mn-cs"/>
              </a:rPr>
              <a:t>4. Today's Topic / Guest Presentation</a:t>
            </a:r>
            <a:endParaRPr lang="en-GB" sz="1200">
              <a:effectLst/>
            </a:endParaRPr>
          </a:p>
          <a:p>
            <a:pPr rtl="0"/>
            <a:r>
              <a:rPr lang="en-GB" sz="1200" b="0" i="0" kern="1200">
                <a:solidFill>
                  <a:schemeClr val="tx1"/>
                </a:solidFill>
                <a:effectLst/>
                <a:latin typeface="+mn-lt"/>
                <a:ea typeface="+mn-ea"/>
                <a:cs typeface="+mn-cs"/>
              </a:rPr>
              <a:t>Presentation from guest speaker(s)</a:t>
            </a:r>
            <a:endParaRPr lang="en-GB" sz="1200">
              <a:effectLst/>
            </a:endParaRPr>
          </a:p>
          <a:p>
            <a:pPr rtl="0"/>
            <a:r>
              <a:rPr lang="en-GB" sz="1200" b="0" i="0" kern="1200">
                <a:solidFill>
                  <a:schemeClr val="tx1"/>
                </a:solidFill>
                <a:effectLst/>
                <a:latin typeface="+mn-lt"/>
                <a:ea typeface="+mn-ea"/>
                <a:cs typeface="+mn-cs"/>
              </a:rPr>
              <a:t>Information, updates or service developments</a:t>
            </a:r>
            <a:endParaRPr lang="en-GB" sz="1200">
              <a:effectLst/>
            </a:endParaRPr>
          </a:p>
          <a:p>
            <a:pPr rtl="0"/>
            <a:r>
              <a:rPr lang="en-GB" sz="1200" b="1" i="0" kern="1200">
                <a:solidFill>
                  <a:schemeClr val="tx1"/>
                </a:solidFill>
                <a:effectLst/>
                <a:latin typeface="+mn-lt"/>
                <a:ea typeface="+mn-ea"/>
                <a:cs typeface="+mn-cs"/>
              </a:rPr>
              <a:t>5. Questions and Discussion</a:t>
            </a:r>
            <a:endParaRPr lang="en-GB" sz="1200">
              <a:effectLst/>
            </a:endParaRPr>
          </a:p>
          <a:p>
            <a:pPr rtl="0"/>
            <a:r>
              <a:rPr lang="en-GB" sz="1200" b="0" i="0" kern="1200">
                <a:solidFill>
                  <a:schemeClr val="tx1"/>
                </a:solidFill>
                <a:effectLst/>
                <a:latin typeface="+mn-lt"/>
                <a:ea typeface="+mn-ea"/>
                <a:cs typeface="+mn-cs"/>
              </a:rPr>
              <a:t>Open discussion</a:t>
            </a:r>
            <a:endParaRPr lang="en-GB" sz="1200">
              <a:effectLst/>
            </a:endParaRPr>
          </a:p>
          <a:p>
            <a:pPr rtl="0"/>
            <a:r>
              <a:rPr lang="en-GB" sz="1200" b="0" i="0" kern="1200">
                <a:solidFill>
                  <a:schemeClr val="tx1"/>
                </a:solidFill>
                <a:effectLst/>
                <a:latin typeface="+mn-lt"/>
                <a:ea typeface="+mn-ea"/>
                <a:cs typeface="+mn-cs"/>
              </a:rPr>
              <a:t>Questions from parent carers</a:t>
            </a:r>
            <a:endParaRPr lang="en-GB" sz="1200">
              <a:effectLst/>
            </a:endParaRPr>
          </a:p>
          <a:p>
            <a:pPr rtl="0"/>
            <a:r>
              <a:rPr lang="en-GB" sz="1200" b="0" i="0" kern="1200">
                <a:solidFill>
                  <a:schemeClr val="tx1"/>
                </a:solidFill>
                <a:effectLst/>
                <a:latin typeface="+mn-lt"/>
                <a:ea typeface="+mn-ea"/>
                <a:cs typeface="+mn-cs"/>
              </a:rPr>
              <a:t>Sharing experiences and ideas</a:t>
            </a:r>
            <a:endParaRPr lang="en-GB" sz="1200">
              <a:effectLst/>
            </a:endParaRPr>
          </a:p>
          <a:p>
            <a:pPr rtl="0"/>
            <a:r>
              <a:rPr lang="en-GB" sz="1200" b="1" i="0" kern="1200">
                <a:solidFill>
                  <a:schemeClr val="tx1"/>
                </a:solidFill>
                <a:effectLst/>
                <a:latin typeface="+mn-lt"/>
                <a:ea typeface="+mn-ea"/>
                <a:cs typeface="+mn-cs"/>
              </a:rPr>
              <a:t>6. Looking Ahead</a:t>
            </a:r>
            <a:endParaRPr lang="en-GB" sz="1200">
              <a:effectLst/>
            </a:endParaRPr>
          </a:p>
          <a:p>
            <a:pPr rtl="0"/>
            <a:r>
              <a:rPr lang="en-GB" sz="1200" b="0" i="0" kern="1200">
                <a:solidFill>
                  <a:schemeClr val="tx1"/>
                </a:solidFill>
                <a:effectLst/>
                <a:latin typeface="+mn-lt"/>
                <a:ea typeface="+mn-ea"/>
                <a:cs typeface="+mn-cs"/>
              </a:rPr>
              <a:t>Upcoming meetings and events</a:t>
            </a:r>
            <a:endParaRPr lang="en-GB" sz="1200">
              <a:effectLst/>
            </a:endParaRPr>
          </a:p>
          <a:p>
            <a:pPr rtl="0"/>
            <a:r>
              <a:rPr lang="en-GB" sz="1200" b="0" i="0" kern="1200">
                <a:solidFill>
                  <a:schemeClr val="tx1"/>
                </a:solidFill>
                <a:effectLst/>
                <a:latin typeface="+mn-lt"/>
                <a:ea typeface="+mn-ea"/>
                <a:cs typeface="+mn-cs"/>
              </a:rPr>
              <a:t>Future Parent Assembly topics</a:t>
            </a:r>
            <a:endParaRPr lang="en-GB" sz="1200">
              <a:effectLst/>
            </a:endParaRPr>
          </a:p>
          <a:p>
            <a:pPr rtl="0"/>
            <a:r>
              <a:rPr lang="en-GB" sz="1200" b="0" i="0" kern="1200">
                <a:solidFill>
                  <a:schemeClr val="tx1"/>
                </a:solidFill>
                <a:effectLst/>
                <a:latin typeface="+mn-lt"/>
                <a:ea typeface="+mn-ea"/>
                <a:cs typeface="+mn-cs"/>
              </a:rPr>
              <a:t>7</a:t>
            </a:r>
            <a:r>
              <a:rPr lang="en-GB" sz="1200" b="1" i="0" kern="1200">
                <a:solidFill>
                  <a:schemeClr val="tx1"/>
                </a:solidFill>
                <a:effectLst/>
                <a:latin typeface="+mn-lt"/>
                <a:ea typeface="+mn-ea"/>
                <a:cs typeface="+mn-cs"/>
              </a:rPr>
              <a:t>. Where to Find More Information</a:t>
            </a:r>
            <a:endParaRPr lang="en-GB" sz="1200">
              <a:effectLst/>
            </a:endParaRPr>
          </a:p>
          <a:p>
            <a:pPr rtl="0"/>
            <a:r>
              <a:rPr lang="en-GB" sz="1200" b="0" i="0" kern="1200">
                <a:solidFill>
                  <a:schemeClr val="tx1"/>
                </a:solidFill>
                <a:effectLst/>
                <a:latin typeface="+mn-lt"/>
                <a:ea typeface="+mn-ea"/>
                <a:cs typeface="+mn-cs"/>
              </a:rPr>
              <a:t>Salford Parent Carer Forum website: www.salfordpcf.com</a:t>
            </a:r>
            <a:endParaRPr lang="en-GB" sz="1200">
              <a:effectLst/>
            </a:endParaRPr>
          </a:p>
          <a:p>
            <a:pPr rtl="0"/>
            <a:r>
              <a:rPr lang="en-GB" sz="1200" b="0" i="0" kern="1200">
                <a:solidFill>
                  <a:schemeClr val="tx1"/>
                </a:solidFill>
                <a:effectLst/>
                <a:latin typeface="+mn-lt"/>
                <a:ea typeface="+mn-ea"/>
                <a:cs typeface="+mn-cs"/>
              </a:rPr>
              <a:t>Salford Local Offer</a:t>
            </a:r>
            <a:endParaRPr lang="en-GB" sz="1200">
              <a:effectLst/>
            </a:endParaRPr>
          </a:p>
          <a:p>
            <a:pPr rtl="0"/>
            <a:r>
              <a:rPr lang="en-GB" sz="1200" b="0" i="0" kern="1200">
                <a:solidFill>
                  <a:schemeClr val="tx1"/>
                </a:solidFill>
                <a:effectLst/>
                <a:latin typeface="+mn-lt"/>
                <a:ea typeface="+mn-ea"/>
                <a:cs typeface="+mn-cs"/>
              </a:rPr>
              <a:t>SEND Information Advice and Support Service (SIASS)</a:t>
            </a:r>
            <a:endParaRPr lang="en-GB" sz="1200">
              <a:effectLst/>
            </a:endParaRPr>
          </a:p>
          <a:p>
            <a:pPr rtl="0"/>
            <a:r>
              <a:rPr lang="en-GB" sz="1200" b="0" i="0" kern="1200">
                <a:solidFill>
                  <a:schemeClr val="tx1"/>
                </a:solidFill>
                <a:effectLst/>
                <a:latin typeface="+mn-lt"/>
                <a:ea typeface="+mn-ea"/>
                <a:cs typeface="+mn-cs"/>
              </a:rPr>
              <a:t>Salford Parent Carer Forum Facebook page</a:t>
            </a:r>
            <a:endParaRPr lang="en-GB" sz="1200">
              <a:effectLst/>
            </a:endParaRPr>
          </a:p>
          <a:p>
            <a:pPr rtl="0"/>
            <a:r>
              <a:rPr lang="en-GB" sz="1200" b="1" i="0" kern="1200">
                <a:solidFill>
                  <a:schemeClr val="tx1"/>
                </a:solidFill>
                <a:effectLst/>
                <a:latin typeface="+mn-lt"/>
                <a:ea typeface="+mn-ea"/>
                <a:cs typeface="+mn-cs"/>
              </a:rPr>
              <a:t>8. Thank You and Close</a:t>
            </a:r>
            <a:endParaRPr lang="en-GB" sz="1200">
              <a:effectLst/>
            </a:endParaRPr>
          </a:p>
          <a:p>
            <a:pPr rtl="0"/>
            <a:r>
              <a:rPr lang="en-GB" sz="1200" b="0" i="0" kern="1200">
                <a:solidFill>
                  <a:schemeClr val="tx1"/>
                </a:solidFill>
                <a:effectLst/>
                <a:latin typeface="+mn-lt"/>
                <a:ea typeface="+mn-ea"/>
                <a:cs typeface="+mn-cs"/>
              </a:rPr>
              <a:t>Thank attendees for coming</a:t>
            </a:r>
            <a:endParaRPr lang="en-GB" sz="1200">
              <a:effectLst/>
            </a:endParaRPr>
          </a:p>
          <a:p>
            <a:pPr rtl="0"/>
            <a:r>
              <a:rPr lang="en-GB" sz="1200" b="0" i="0" kern="1200">
                <a:solidFill>
                  <a:schemeClr val="tx1"/>
                </a:solidFill>
                <a:effectLst/>
                <a:latin typeface="+mn-lt"/>
                <a:ea typeface="+mn-ea"/>
                <a:cs typeface="+mn-cs"/>
              </a:rPr>
              <a:t>Evaluation/feedback</a:t>
            </a:r>
            <a:endParaRPr lang="en-GB" sz="1200">
              <a:effectLst/>
            </a:endParaRPr>
          </a:p>
          <a:p>
            <a:endParaRPr lang="en-GB"/>
          </a:p>
        </p:txBody>
      </p:sp>
      <p:sp>
        <p:nvSpPr>
          <p:cNvPr id="4" name="Slide Number Placeholder 3"/>
          <p:cNvSpPr>
            <a:spLocks noGrp="1"/>
          </p:cNvSpPr>
          <p:nvPr>
            <p:ph type="sldNum" sz="quarter" idx="5"/>
          </p:nvPr>
        </p:nvSpPr>
        <p:spPr/>
        <p:txBody>
          <a:bodyPr/>
          <a:lstStyle/>
          <a:p>
            <a:fld id="{0A8EF9F3-0709-4C65-95FF-319717B2EE8B}" type="slidenum">
              <a:rPr lang="en-GB" smtClean="0"/>
              <a:t>2</a:t>
            </a:fld>
            <a:endParaRPr lang="en-GB"/>
          </a:p>
        </p:txBody>
      </p:sp>
    </p:spTree>
    <p:extLst>
      <p:ext uri="{BB962C8B-B14F-4D97-AF65-F5344CB8AC3E}">
        <p14:creationId xmlns:p14="http://schemas.microsoft.com/office/powerpoint/2010/main" val="2244851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27330-D553-FD96-69CC-D0F237E73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FDB2A-17C3-50C3-2A5C-AF58A45A63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A172420-4DC8-FB7F-4F1B-DF438D1F1DDF}"/>
              </a:ext>
            </a:extLst>
          </p:cNvPr>
          <p:cNvSpPr>
            <a:spLocks noGrp="1"/>
          </p:cNvSpPr>
          <p:nvPr>
            <p:ph type="body" idx="1"/>
          </p:nvPr>
        </p:nvSpPr>
        <p:spPr/>
        <p:txBody>
          <a:bodyPr/>
          <a:lstStyle/>
          <a:p>
            <a:r>
              <a:rPr lang="en-US">
                <a:ea typeface="Calibri"/>
                <a:cs typeface="Calibri"/>
              </a:rPr>
              <a:t>SEND reforms build on what we are already doing </a:t>
            </a:r>
          </a:p>
        </p:txBody>
      </p:sp>
      <p:sp>
        <p:nvSpPr>
          <p:cNvPr id="4" name="Slide Number Placeholder 3">
            <a:extLst>
              <a:ext uri="{FF2B5EF4-FFF2-40B4-BE49-F238E27FC236}">
                <a16:creationId xmlns:a16="http://schemas.microsoft.com/office/drawing/2014/main" id="{E0AC6F7D-7033-7B19-8894-FAA595B93005}"/>
              </a:ext>
            </a:extLst>
          </p:cNvPr>
          <p:cNvSpPr>
            <a:spLocks noGrp="1"/>
          </p:cNvSpPr>
          <p:nvPr>
            <p:ph type="sldNum" sz="quarter" idx="5"/>
          </p:nvPr>
        </p:nvSpPr>
        <p:spPr/>
        <p:txBody>
          <a:bodyPr/>
          <a:lstStyle/>
          <a:p>
            <a:fld id="{DCBFF436-DF1C-4EF0-B248-7EB286D7A8BE}" type="slidenum">
              <a:rPr lang="en-GB" smtClean="0"/>
              <a:t>7</a:t>
            </a:fld>
            <a:endParaRPr lang="en-GB"/>
          </a:p>
        </p:txBody>
      </p:sp>
    </p:spTree>
    <p:extLst>
      <p:ext uri="{BB962C8B-B14F-4D97-AF65-F5344CB8AC3E}">
        <p14:creationId xmlns:p14="http://schemas.microsoft.com/office/powerpoint/2010/main" val="2453912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Melissa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CA23D-B140-47A1-AF01-F2A4D2ACD0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3712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A8EF9F3-0709-4C65-95FF-319717B2EE8B}" type="slidenum">
              <a:rPr lang="en-GB" smtClean="0"/>
              <a:t>14</a:t>
            </a:fld>
            <a:endParaRPr lang="en-GB"/>
          </a:p>
        </p:txBody>
      </p:sp>
    </p:spTree>
    <p:extLst>
      <p:ext uri="{BB962C8B-B14F-4D97-AF65-F5344CB8AC3E}">
        <p14:creationId xmlns:p14="http://schemas.microsoft.com/office/powerpoint/2010/main" val="360760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F03BA-91EC-F4B5-B3C5-EF96870DB3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22BBA94-EB52-64B5-F561-EC9C65EBE5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5F659D9-DE50-7269-42D1-449BDA4487FB}"/>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EDCCA192-101F-49CE-BCED-50AAF6B190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49CCBD-B110-86AB-F530-0371C79C1BB2}"/>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392787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27FEF-7813-FF59-F20E-3BE305DC9E1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BD0AEDD-8A36-33A0-041E-037B91E176D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82E92BC-0892-067F-7EF7-41D462E27044}"/>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D2ED94A9-393E-D18E-379E-47779C8BBD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2C37B-4FC9-6EC2-685D-140BDC50DED9}"/>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3344511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16E1B1-94FB-3428-9E15-93CB83CD0F5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B9FE578-A2DC-7157-E22D-FFF327A61ED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96DA566-308A-6A2C-0F7D-483BB89A382F}"/>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3F7ED58E-BA97-267A-EC12-9B85F78E99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B2C4F6-CB6A-E100-20E5-40E1503B44B0}"/>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49517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728CE-C614-F2A9-9A8F-E71FA5888F00}"/>
              </a:ext>
            </a:extLst>
          </p:cNvPr>
          <p:cNvSpPr>
            <a:spLocks noGrp="1"/>
          </p:cNvSpPr>
          <p:nvPr>
            <p:ph type="title" hasCustomPrompt="1"/>
          </p:nvPr>
        </p:nvSpPr>
        <p:spPr/>
        <p:txBody>
          <a:bodyPr/>
          <a:lstStyle>
            <a:lvl1pPr>
              <a:defRPr b="1"/>
            </a:lvl1pPr>
          </a:lstStyle>
          <a:p>
            <a:r>
              <a:rPr lang="en-US"/>
              <a:t>Image slide </a:t>
            </a:r>
            <a:endParaRPr lang="en-GB"/>
          </a:p>
        </p:txBody>
      </p:sp>
      <p:sp>
        <p:nvSpPr>
          <p:cNvPr id="7" name="Picture Placeholder 6">
            <a:extLst>
              <a:ext uri="{FF2B5EF4-FFF2-40B4-BE49-F238E27FC236}">
                <a16:creationId xmlns:a16="http://schemas.microsoft.com/office/drawing/2014/main" id="{CA8C7ACA-5C9E-C145-C139-2FE07D274735}"/>
              </a:ext>
            </a:extLst>
          </p:cNvPr>
          <p:cNvSpPr>
            <a:spLocks noGrp="1"/>
          </p:cNvSpPr>
          <p:nvPr>
            <p:ph type="pic" sz="quarter" idx="10"/>
          </p:nvPr>
        </p:nvSpPr>
        <p:spPr>
          <a:xfrm>
            <a:off x="838200" y="1897063"/>
            <a:ext cx="10515600" cy="4227512"/>
          </a:xfrm>
        </p:spPr>
        <p:txBody>
          <a:bodyPr/>
          <a:lstStyle/>
          <a:p>
            <a:r>
              <a:rPr lang="en-GB"/>
              <a:t>Click icon to add picture</a:t>
            </a:r>
          </a:p>
        </p:txBody>
      </p:sp>
    </p:spTree>
    <p:extLst>
      <p:ext uri="{BB962C8B-B14F-4D97-AF65-F5344CB8AC3E}">
        <p14:creationId xmlns:p14="http://schemas.microsoft.com/office/powerpoint/2010/main" val="4250159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A096B42-0895-9B56-3703-0B192B8D9D85}"/>
              </a:ext>
            </a:extLst>
          </p:cNvPr>
          <p:cNvSpPr>
            <a:spLocks noGrp="1"/>
          </p:cNvSpPr>
          <p:nvPr>
            <p:ph type="body" sz="quarter" idx="10" hasCustomPrompt="1"/>
          </p:nvPr>
        </p:nvSpPr>
        <p:spPr>
          <a:xfrm>
            <a:off x="3530315" y="2947987"/>
            <a:ext cx="5131370" cy="962025"/>
          </a:xfrm>
        </p:spPr>
        <p:txBody>
          <a:bodyPr/>
          <a:lstStyle>
            <a:lvl1pPr algn="ctr">
              <a:defRPr sz="6000" b="1"/>
            </a:lvl1pPr>
          </a:lstStyle>
          <a:p>
            <a:pPr lvl="0"/>
            <a:r>
              <a:rPr lang="en-US"/>
              <a:t>End title</a:t>
            </a:r>
            <a:endParaRPr lang="en-GB"/>
          </a:p>
        </p:txBody>
      </p:sp>
    </p:spTree>
    <p:extLst>
      <p:ext uri="{BB962C8B-B14F-4D97-AF65-F5344CB8AC3E}">
        <p14:creationId xmlns:p14="http://schemas.microsoft.com/office/powerpoint/2010/main" val="1999852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72F33-98A1-8AB8-AD3F-3B841F4B786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060C5FC-BE93-02F8-A010-38999A35C6C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DDE59AC-874F-60B6-DC9F-E8F7B6C00C8A}"/>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A6556F00-486A-6232-74D1-0092539B36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35F57E-DB68-EEE0-8F75-B90CB98AD40C}"/>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102601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C3ECC-7D4F-F832-D6F0-F4AC62F16B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77C921D-5285-7247-4A2F-E039742FDF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24A12A3-2535-78BA-F67B-5C42AB894C60}"/>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723F12A8-57AC-2D67-DB9C-1EDC19B5BA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37400A-C178-1FC9-B77F-4A9AED9488A2}"/>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258295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A21B2-2933-FE73-6B25-E2BE27996B2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9CA0E6A-376D-6379-FAA5-F7CFC1B305B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EF8E331-DFAA-9505-068B-B48AF4E4FF7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721270-578C-1792-FCD1-8CC6B8B93A25}"/>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6" name="Footer Placeholder 5">
            <a:extLst>
              <a:ext uri="{FF2B5EF4-FFF2-40B4-BE49-F238E27FC236}">
                <a16:creationId xmlns:a16="http://schemas.microsoft.com/office/drawing/2014/main" id="{94ECCE50-103F-A531-209D-9F01EB2840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09AE5F-F676-9B3A-6FB2-0AF3B48D1BCF}"/>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3744551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A9132-3030-EC4E-AEEA-BE22A090213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F53ADCA-BE7C-A08F-393F-0B5DA9B371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1BDB46F-BDCF-B6DC-66C7-3E7B845E688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B1E151F-8297-288F-FEEC-2EDDCC4C9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8B5794-1AE2-6FFE-13CD-9921066EB59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B19BE8F-8495-B2D7-A19C-1870A3825C60}"/>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8" name="Footer Placeholder 7">
            <a:extLst>
              <a:ext uri="{FF2B5EF4-FFF2-40B4-BE49-F238E27FC236}">
                <a16:creationId xmlns:a16="http://schemas.microsoft.com/office/drawing/2014/main" id="{65B4E587-4F53-046D-C4BC-98D1ECB4B24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B5988E-59A5-581D-3235-E168CEC7E5E9}"/>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2760372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2F2BC-DF8C-A005-059C-0BAFD3FAC3D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16CBD9B-1060-E7CA-1536-CB947D4C2ABD}"/>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4" name="Footer Placeholder 3">
            <a:extLst>
              <a:ext uri="{FF2B5EF4-FFF2-40B4-BE49-F238E27FC236}">
                <a16:creationId xmlns:a16="http://schemas.microsoft.com/office/drawing/2014/main" id="{D0B3917E-8A05-6AE0-8923-84787D9E78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FD4534-BD68-17E1-B306-6E8976F65DDA}"/>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181754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8FA3C-5FEB-0088-BD4C-5F0DE4A43197}"/>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3" name="Footer Placeholder 2">
            <a:extLst>
              <a:ext uri="{FF2B5EF4-FFF2-40B4-BE49-F238E27FC236}">
                <a16:creationId xmlns:a16="http://schemas.microsoft.com/office/drawing/2014/main" id="{7DD8D372-DADF-D47C-D9EA-5C8172578B6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F4D267-F91F-7B44-D693-2BC01B530C0B}"/>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3499058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8B7C0-3213-4950-B55D-48E41DA307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59FB136-D4F4-9305-B086-8551146E2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21EDA37-AC29-90FC-2899-EDA826E199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2DE351-43D8-C72D-81F7-8439F12A5D2E}"/>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6" name="Footer Placeholder 5">
            <a:extLst>
              <a:ext uri="{FF2B5EF4-FFF2-40B4-BE49-F238E27FC236}">
                <a16:creationId xmlns:a16="http://schemas.microsoft.com/office/drawing/2014/main" id="{E0F856D6-CB41-D5A4-3535-EE7E2EA8F9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3D7B95-20E8-C4FC-5174-38AFDA4F8A58}"/>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329676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9B5AB-9AE7-AFF6-930B-72C5BB69436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D6A8C24-0EDC-DECF-B9DD-3780CC54F8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E2D9D6-B40B-F44F-FF78-7CC48C552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39D648E-965E-4F70-5811-6F919A017360}"/>
              </a:ext>
            </a:extLst>
          </p:cNvPr>
          <p:cNvSpPr>
            <a:spLocks noGrp="1"/>
          </p:cNvSpPr>
          <p:nvPr>
            <p:ph type="dt" sz="half" idx="10"/>
          </p:nvPr>
        </p:nvSpPr>
        <p:spPr/>
        <p:txBody>
          <a:bodyPr/>
          <a:lstStyle/>
          <a:p>
            <a:fld id="{0011D8E3-2AC9-41C1-AA89-E5A404CC5297}" type="datetimeFigureOut">
              <a:rPr lang="en-GB" smtClean="0"/>
              <a:t>25/08/2026</a:t>
            </a:fld>
            <a:endParaRPr lang="en-GB"/>
          </a:p>
        </p:txBody>
      </p:sp>
      <p:sp>
        <p:nvSpPr>
          <p:cNvPr id="6" name="Footer Placeholder 5">
            <a:extLst>
              <a:ext uri="{FF2B5EF4-FFF2-40B4-BE49-F238E27FC236}">
                <a16:creationId xmlns:a16="http://schemas.microsoft.com/office/drawing/2014/main" id="{FAB34614-4A5A-8596-518D-8A9CDB3B29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8AF400-1231-63BB-FD54-866DD295DD07}"/>
              </a:ext>
            </a:extLst>
          </p:cNvPr>
          <p:cNvSpPr>
            <a:spLocks noGrp="1"/>
          </p:cNvSpPr>
          <p:nvPr>
            <p:ph type="sldNum" sz="quarter" idx="12"/>
          </p:nvPr>
        </p:nvSpPr>
        <p:spPr/>
        <p:txBody>
          <a:bodyPr/>
          <a:lstStyle/>
          <a:p>
            <a:fld id="{A2A250AC-ACEF-4819-8444-1046BB56E016}" type="slidenum">
              <a:rPr lang="en-GB" smtClean="0"/>
              <a:t>‹#›</a:t>
            </a:fld>
            <a:endParaRPr lang="en-GB"/>
          </a:p>
        </p:txBody>
      </p:sp>
    </p:spTree>
    <p:extLst>
      <p:ext uri="{BB962C8B-B14F-4D97-AF65-F5344CB8AC3E}">
        <p14:creationId xmlns:p14="http://schemas.microsoft.com/office/powerpoint/2010/main" val="899258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B5B7B9-032B-324F-4604-7A6AB7597A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B958992-D506-E8A3-8349-B31CDC6879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37DE595-6B60-C8B9-BB47-B2BC64F634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011D8E3-2AC9-41C1-AA89-E5A404CC5297}" type="datetimeFigureOut">
              <a:rPr lang="en-GB" smtClean="0"/>
              <a:t>25/08/2026</a:t>
            </a:fld>
            <a:endParaRPr lang="en-GB"/>
          </a:p>
        </p:txBody>
      </p:sp>
      <p:sp>
        <p:nvSpPr>
          <p:cNvPr id="5" name="Footer Placeholder 4">
            <a:extLst>
              <a:ext uri="{FF2B5EF4-FFF2-40B4-BE49-F238E27FC236}">
                <a16:creationId xmlns:a16="http://schemas.microsoft.com/office/drawing/2014/main" id="{35FEBE9E-882A-328D-40AF-204DCD893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27FF1EB-149A-7F95-BAA8-91DB1872DC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A250AC-ACEF-4819-8444-1046BB56E016}" type="slidenum">
              <a:rPr lang="en-GB" smtClean="0"/>
              <a:t>‹#›</a:t>
            </a:fld>
            <a:endParaRPr lang="en-GB"/>
          </a:p>
        </p:txBody>
      </p:sp>
      <p:pic>
        <p:nvPicPr>
          <p:cNvPr id="7" name="Picture 6">
            <a:extLst>
              <a:ext uri="{FF2B5EF4-FFF2-40B4-BE49-F238E27FC236}">
                <a16:creationId xmlns:a16="http://schemas.microsoft.com/office/drawing/2014/main" id="{855DE908-B3E4-B643-F628-5C25EC07175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033872" y="6271533"/>
            <a:ext cx="2124255" cy="494439"/>
          </a:xfrm>
          <a:prstGeom prst="rect">
            <a:avLst/>
          </a:prstGeom>
        </p:spPr>
      </p:pic>
    </p:spTree>
    <p:extLst>
      <p:ext uri="{BB962C8B-B14F-4D97-AF65-F5344CB8AC3E}">
        <p14:creationId xmlns:p14="http://schemas.microsoft.com/office/powerpoint/2010/main" val="2030486188"/>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54" r:id="rId12"/>
    <p:sldLayoutId id="214748365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www.gaddum.org.u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38116C-2E22-2A21-6862-93E0EACD9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910" y="1436049"/>
            <a:ext cx="7082802" cy="4639235"/>
          </a:xfrm>
          <a:prstGeom prst="rect">
            <a:avLst/>
          </a:prstGeom>
          <a:noFill/>
        </p:spPr>
      </p:pic>
      <p:sp>
        <p:nvSpPr>
          <p:cNvPr id="10" name="Rectangle 9">
            <a:extLst>
              <a:ext uri="{FF2B5EF4-FFF2-40B4-BE49-F238E27FC236}">
                <a16:creationId xmlns:a16="http://schemas.microsoft.com/office/drawing/2014/main" id="{AD8717EF-1B3F-C949-E74D-801F42C678DE}"/>
              </a:ext>
            </a:extLst>
          </p:cNvPr>
          <p:cNvSpPr/>
          <p:nvPr/>
        </p:nvSpPr>
        <p:spPr>
          <a:xfrm>
            <a:off x="0" y="0"/>
            <a:ext cx="12192000" cy="12880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a:solidFill>
                  <a:schemeClr val="bg2"/>
                </a:solidFill>
              </a:rPr>
              <a:t>Welcome </a:t>
            </a:r>
          </a:p>
        </p:txBody>
      </p:sp>
      <p:pic>
        <p:nvPicPr>
          <p:cNvPr id="12" name="Picture 11">
            <a:extLst>
              <a:ext uri="{FF2B5EF4-FFF2-40B4-BE49-F238E27FC236}">
                <a16:creationId xmlns:a16="http://schemas.microsoft.com/office/drawing/2014/main" id="{FAEE359A-36B1-72DF-0804-E7E0E279D5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6049" y="6274107"/>
            <a:ext cx="2286198" cy="487722"/>
          </a:xfrm>
          <a:prstGeom prst="rect">
            <a:avLst/>
          </a:prstGeom>
        </p:spPr>
      </p:pic>
      <p:sp>
        <p:nvSpPr>
          <p:cNvPr id="13" name="Rectangle 12">
            <a:extLst>
              <a:ext uri="{FF2B5EF4-FFF2-40B4-BE49-F238E27FC236}">
                <a16:creationId xmlns:a16="http://schemas.microsoft.com/office/drawing/2014/main" id="{5BFE441F-7691-2142-F5B3-5B9E18975C1F}"/>
              </a:ext>
            </a:extLst>
          </p:cNvPr>
          <p:cNvSpPr/>
          <p:nvPr/>
        </p:nvSpPr>
        <p:spPr>
          <a:xfrm>
            <a:off x="8218651" y="2654710"/>
            <a:ext cx="3860998" cy="1887794"/>
          </a:xfrm>
          <a:prstGeom prst="rect">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r>
              <a:rPr lang="en-GB" b="1">
                <a:solidFill>
                  <a:schemeClr val="accent1">
                    <a:lumMod val="50000"/>
                  </a:schemeClr>
                </a:solidFill>
              </a:rPr>
              <a:t>Date: Tuesday 25</a:t>
            </a:r>
            <a:r>
              <a:rPr lang="en-GB" b="1" baseline="30000">
                <a:solidFill>
                  <a:schemeClr val="accent1">
                    <a:lumMod val="50000"/>
                  </a:schemeClr>
                </a:solidFill>
              </a:rPr>
              <a:t>th</a:t>
            </a:r>
            <a:r>
              <a:rPr lang="en-GB" b="1" dirty="0">
                <a:solidFill>
                  <a:schemeClr val="accent1">
                    <a:lumMod val="50000"/>
                  </a:schemeClr>
                </a:solidFill>
              </a:rPr>
              <a:t> </a:t>
            </a:r>
            <a:r>
              <a:rPr lang="en-GB" b="1">
                <a:solidFill>
                  <a:schemeClr val="accent1">
                    <a:lumMod val="50000"/>
                  </a:schemeClr>
                </a:solidFill>
              </a:rPr>
              <a:t>August</a:t>
            </a:r>
            <a:endParaRPr lang="en-US"/>
          </a:p>
          <a:p>
            <a:r>
              <a:rPr lang="en-GB" b="1">
                <a:solidFill>
                  <a:schemeClr val="accent1">
                    <a:lumMod val="50000"/>
                  </a:schemeClr>
                </a:solidFill>
              </a:rPr>
              <a:t>Time: 6:30pm</a:t>
            </a:r>
          </a:p>
          <a:p>
            <a:r>
              <a:rPr lang="en-GB" b="1">
                <a:solidFill>
                  <a:schemeClr val="accent1">
                    <a:lumMod val="50000"/>
                  </a:schemeClr>
                </a:solidFill>
              </a:rPr>
              <a:t>Place: Online</a:t>
            </a:r>
          </a:p>
          <a:p>
            <a:r>
              <a:rPr lang="en-GB" b="1" dirty="0" err="1">
                <a:solidFill>
                  <a:schemeClr val="accent1">
                    <a:lumMod val="50000"/>
                  </a:schemeClr>
                </a:solidFill>
              </a:rPr>
              <a:t>SalfordPCF</a:t>
            </a:r>
            <a:r>
              <a:rPr lang="en-GB" b="1" dirty="0">
                <a:solidFill>
                  <a:schemeClr val="accent1">
                    <a:lumMod val="50000"/>
                  </a:schemeClr>
                </a:solidFill>
              </a:rPr>
              <a:t> &amp; SEND Local Offer</a:t>
            </a:r>
            <a:br>
              <a:rPr lang="en-GB" b="1" dirty="0"/>
            </a:br>
            <a:r>
              <a:rPr lang="en-GB" b="1" dirty="0">
                <a:solidFill>
                  <a:schemeClr val="accent1">
                    <a:lumMod val="50000"/>
                  </a:schemeClr>
                </a:solidFill>
              </a:rPr>
              <a:t>Guest speaker: Melissa </a:t>
            </a:r>
            <a:r>
              <a:rPr lang="en-GB" b="1" dirty="0" err="1">
                <a:solidFill>
                  <a:schemeClr val="accent1">
                    <a:lumMod val="50000"/>
                  </a:schemeClr>
                </a:solidFill>
              </a:rPr>
              <a:t>Caslake</a:t>
            </a:r>
            <a:endParaRPr lang="en-GB" b="1" dirty="0">
              <a:solidFill>
                <a:schemeClr val="accent1">
                  <a:lumMod val="50000"/>
                </a:schemeClr>
              </a:solidFill>
            </a:endParaRPr>
          </a:p>
        </p:txBody>
      </p:sp>
    </p:spTree>
    <p:extLst>
      <p:ext uri="{BB962C8B-B14F-4D97-AF65-F5344CB8AC3E}">
        <p14:creationId xmlns:p14="http://schemas.microsoft.com/office/powerpoint/2010/main" val="359933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1B635-58CC-123B-9F28-DD7B94DADF0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5B7B9F5-43FC-4030-B8B0-2074ECFD2A1B}"/>
              </a:ext>
            </a:extLst>
          </p:cNvPr>
          <p:cNvPicPr>
            <a:picLocks noChangeAspect="1"/>
          </p:cNvPicPr>
          <p:nvPr/>
        </p:nvPicPr>
        <p:blipFill>
          <a:blip r:embed="rId2"/>
          <a:stretch>
            <a:fillRect/>
          </a:stretch>
        </p:blipFill>
        <p:spPr>
          <a:xfrm>
            <a:off x="0" y="-53531"/>
            <a:ext cx="12192000" cy="1469136"/>
          </a:xfrm>
          <a:prstGeom prst="rect">
            <a:avLst/>
          </a:prstGeom>
        </p:spPr>
      </p:pic>
      <p:sp>
        <p:nvSpPr>
          <p:cNvPr id="3" name="Content Placeholder 2">
            <a:extLst>
              <a:ext uri="{FF2B5EF4-FFF2-40B4-BE49-F238E27FC236}">
                <a16:creationId xmlns:a16="http://schemas.microsoft.com/office/drawing/2014/main" id="{0300F553-BA17-CA34-E83C-B79A39FFC1EC}"/>
              </a:ext>
            </a:extLst>
          </p:cNvPr>
          <p:cNvSpPr>
            <a:spLocks noGrp="1"/>
          </p:cNvSpPr>
          <p:nvPr>
            <p:ph idx="1"/>
          </p:nvPr>
        </p:nvSpPr>
        <p:spPr/>
        <p:txBody>
          <a:bodyPr/>
          <a:lstStyle/>
          <a:p>
            <a:pPr marL="0" indent="0">
              <a:buNone/>
            </a:pPr>
            <a:endParaRPr lang="en-GB"/>
          </a:p>
          <a:p>
            <a:pPr marL="0" indent="0">
              <a:buNone/>
            </a:pPr>
            <a:endParaRPr lang="en-GB"/>
          </a:p>
        </p:txBody>
      </p:sp>
      <p:sp>
        <p:nvSpPr>
          <p:cNvPr id="6" name="Title 5">
            <a:extLst>
              <a:ext uri="{FF2B5EF4-FFF2-40B4-BE49-F238E27FC236}">
                <a16:creationId xmlns:a16="http://schemas.microsoft.com/office/drawing/2014/main" id="{7DDBAEB4-CAB8-7D73-47D1-CAE3042F8A71}"/>
              </a:ext>
            </a:extLst>
          </p:cNvPr>
          <p:cNvSpPr>
            <a:spLocks noGrp="1"/>
          </p:cNvSpPr>
          <p:nvPr>
            <p:ph type="title"/>
          </p:nvPr>
        </p:nvSpPr>
        <p:spPr>
          <a:xfrm>
            <a:off x="513736" y="18255"/>
            <a:ext cx="10515600" cy="1325563"/>
          </a:xfrm>
        </p:spPr>
        <p:txBody>
          <a:bodyPr>
            <a:normAutofit fontScale="90000"/>
          </a:bodyPr>
          <a:lstStyle/>
          <a:p>
            <a:r>
              <a:rPr lang="en-GB">
                <a:solidFill>
                  <a:schemeClr val="bg2"/>
                </a:solidFill>
              </a:rPr>
              <a:t>Guest speaker: Melissa Caslake - Executive Director, Children’s Services, Salford City Council</a:t>
            </a:r>
          </a:p>
        </p:txBody>
      </p:sp>
      <p:sp>
        <p:nvSpPr>
          <p:cNvPr id="4" name="TextBox 3">
            <a:extLst>
              <a:ext uri="{FF2B5EF4-FFF2-40B4-BE49-F238E27FC236}">
                <a16:creationId xmlns:a16="http://schemas.microsoft.com/office/drawing/2014/main" id="{79A5D966-86A2-3851-4D45-AA15D233B4E0}"/>
              </a:ext>
            </a:extLst>
          </p:cNvPr>
          <p:cNvSpPr txBox="1"/>
          <p:nvPr/>
        </p:nvSpPr>
        <p:spPr>
          <a:xfrm>
            <a:off x="513735" y="1926068"/>
            <a:ext cx="10840065" cy="4832092"/>
          </a:xfrm>
          <a:prstGeom prst="rect">
            <a:avLst/>
          </a:prstGeom>
          <a:noFill/>
        </p:spPr>
        <p:txBody>
          <a:bodyPr wrap="square" lIns="91440" tIns="45720" rIns="91440" bIns="45720" anchor="t">
            <a:spAutoFit/>
          </a:bodyPr>
          <a:lstStyle/>
          <a:p>
            <a:pPr marL="0" indent="0">
              <a:buNone/>
            </a:pPr>
            <a:r>
              <a:rPr lang="en-GB" sz="2800" b="1" u="sng">
                <a:solidFill>
                  <a:schemeClr val="tx1">
                    <a:lumMod val="76000"/>
                    <a:lumOff val="24000"/>
                  </a:schemeClr>
                </a:solidFill>
              </a:rPr>
              <a:t>SEND reforms</a:t>
            </a:r>
          </a:p>
          <a:p>
            <a:pPr marL="0" indent="0">
              <a:buNone/>
            </a:pPr>
            <a:endParaRPr lang="en-GB" sz="2800">
              <a:solidFill>
                <a:schemeClr val="tx1">
                  <a:lumMod val="76000"/>
                  <a:lumOff val="24000"/>
                </a:schemeClr>
              </a:solidFill>
            </a:endParaRPr>
          </a:p>
          <a:p>
            <a:r>
              <a:rPr lang="en-GB" sz="2800">
                <a:solidFill>
                  <a:schemeClr val="tx1">
                    <a:lumMod val="76000"/>
                    <a:lumOff val="24000"/>
                  </a:schemeClr>
                </a:solidFill>
              </a:rPr>
              <a:t>February 2026: The Department for Education (DfE) published the schools white paper </a:t>
            </a:r>
            <a:r>
              <a:rPr lang="en-GB" sz="2800" b="1">
                <a:solidFill>
                  <a:schemeClr val="tx1">
                    <a:lumMod val="76000"/>
                    <a:lumOff val="24000"/>
                  </a:schemeClr>
                </a:solidFill>
              </a:rPr>
              <a:t>Every Child Achieving and Thriving</a:t>
            </a:r>
            <a:r>
              <a:rPr lang="en-GB" sz="2800">
                <a:solidFill>
                  <a:schemeClr val="tx1">
                    <a:lumMod val="76000"/>
                    <a:lumOff val="24000"/>
                  </a:schemeClr>
                </a:solidFill>
              </a:rPr>
              <a:t>. Alongside this they launched a consultation on proposed changes.</a:t>
            </a:r>
          </a:p>
          <a:p>
            <a:pPr marL="0" indent="0">
              <a:buNone/>
            </a:pPr>
            <a:endParaRPr lang="en-GB" sz="2800">
              <a:solidFill>
                <a:schemeClr val="tx1">
                  <a:lumMod val="76000"/>
                  <a:lumOff val="24000"/>
                </a:schemeClr>
              </a:solidFill>
            </a:endParaRPr>
          </a:p>
          <a:p>
            <a:r>
              <a:rPr lang="en-GB" sz="2800">
                <a:solidFill>
                  <a:schemeClr val="tx1">
                    <a:lumMod val="76000"/>
                    <a:lumOff val="24000"/>
                  </a:schemeClr>
                </a:solidFill>
              </a:rPr>
              <a:t>Over the following months, Salford were asked to undertake a number of tasks including completing a number of self assessments. We have looked at the </a:t>
            </a:r>
            <a:r>
              <a:rPr lang="en-GB" sz="2800" err="1">
                <a:solidFill>
                  <a:schemeClr val="tx1">
                    <a:lumMod val="76000"/>
                    <a:lumOff val="24000"/>
                  </a:schemeClr>
                </a:solidFill>
              </a:rPr>
              <a:t>DfEs</a:t>
            </a:r>
            <a:r>
              <a:rPr lang="en-GB" sz="2800">
                <a:solidFill>
                  <a:schemeClr val="tx1">
                    <a:lumMod val="76000"/>
                    <a:lumOff val="24000"/>
                  </a:schemeClr>
                </a:solidFill>
              </a:rPr>
              <a:t> core minimum requirements and complete a draft SEND reform plan.</a:t>
            </a:r>
          </a:p>
          <a:p>
            <a:pPr marL="0" indent="0">
              <a:buNone/>
            </a:pPr>
            <a:endParaRPr lang="en-GB" sz="2800"/>
          </a:p>
        </p:txBody>
      </p:sp>
    </p:spTree>
    <p:extLst>
      <p:ext uri="{BB962C8B-B14F-4D97-AF65-F5344CB8AC3E}">
        <p14:creationId xmlns:p14="http://schemas.microsoft.com/office/powerpoint/2010/main" val="309248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8AAC3-362D-82C0-D240-D89F210EE3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3F69FE0-EA45-2247-D945-7718C74C1DDD}"/>
              </a:ext>
            </a:extLst>
          </p:cNvPr>
          <p:cNvPicPr>
            <a:picLocks noChangeAspect="1"/>
          </p:cNvPicPr>
          <p:nvPr/>
        </p:nvPicPr>
        <p:blipFill>
          <a:blip r:embed="rId2"/>
          <a:stretch>
            <a:fillRect/>
          </a:stretch>
        </p:blipFill>
        <p:spPr>
          <a:xfrm>
            <a:off x="0" y="-53531"/>
            <a:ext cx="12192000" cy="1469136"/>
          </a:xfrm>
          <a:prstGeom prst="rect">
            <a:avLst/>
          </a:prstGeom>
        </p:spPr>
      </p:pic>
      <p:sp>
        <p:nvSpPr>
          <p:cNvPr id="3" name="Content Placeholder 2">
            <a:extLst>
              <a:ext uri="{FF2B5EF4-FFF2-40B4-BE49-F238E27FC236}">
                <a16:creationId xmlns:a16="http://schemas.microsoft.com/office/drawing/2014/main" id="{3C568C7C-7526-EAF9-6881-45040E60EFD4}"/>
              </a:ext>
            </a:extLst>
          </p:cNvPr>
          <p:cNvSpPr>
            <a:spLocks noGrp="1"/>
          </p:cNvSpPr>
          <p:nvPr>
            <p:ph idx="1"/>
          </p:nvPr>
        </p:nvSpPr>
        <p:spPr>
          <a:xfrm>
            <a:off x="513736" y="1825625"/>
            <a:ext cx="10840064" cy="4351338"/>
          </a:xfrm>
        </p:spPr>
        <p:txBody>
          <a:bodyPr vert="horz" lIns="91440" tIns="45720" rIns="91440" bIns="45720" rtlCol="0" anchor="t">
            <a:normAutofit/>
          </a:bodyPr>
          <a:lstStyle/>
          <a:p>
            <a:pPr marL="0" indent="0">
              <a:buNone/>
            </a:pPr>
            <a:r>
              <a:rPr lang="en-GB" b="1" u="sng">
                <a:solidFill>
                  <a:schemeClr val="tx1">
                    <a:lumMod val="76000"/>
                    <a:lumOff val="24000"/>
                  </a:schemeClr>
                </a:solidFill>
              </a:rPr>
              <a:t>How your views make a difference</a:t>
            </a:r>
          </a:p>
          <a:p>
            <a:pPr marL="0" indent="0">
              <a:buNone/>
            </a:pPr>
            <a:endParaRPr lang="en-GB" b="1" u="sng">
              <a:solidFill>
                <a:schemeClr val="tx1">
                  <a:lumMod val="76000"/>
                  <a:lumOff val="24000"/>
                </a:schemeClr>
              </a:solidFill>
            </a:endParaRPr>
          </a:p>
          <a:p>
            <a:pPr marL="0" indent="0">
              <a:buNone/>
            </a:pPr>
            <a:r>
              <a:rPr lang="en-GB">
                <a:solidFill>
                  <a:schemeClr val="tx1">
                    <a:lumMod val="76000"/>
                    <a:lumOff val="24000"/>
                  </a:schemeClr>
                </a:solidFill>
              </a:rPr>
              <a:t>Working with </a:t>
            </a:r>
            <a:r>
              <a:rPr lang="en-GB" err="1">
                <a:solidFill>
                  <a:schemeClr val="tx1">
                    <a:lumMod val="76000"/>
                    <a:lumOff val="24000"/>
                  </a:schemeClr>
                </a:solidFill>
              </a:rPr>
              <a:t>SalfordPCF</a:t>
            </a:r>
            <a:r>
              <a:rPr lang="en-GB">
                <a:solidFill>
                  <a:schemeClr val="tx1">
                    <a:lumMod val="76000"/>
                    <a:lumOff val="24000"/>
                  </a:schemeClr>
                </a:solidFill>
              </a:rPr>
              <a:t>, we have been including the voice and experiences of Children, Young People and their families in our work.</a:t>
            </a:r>
          </a:p>
          <a:p>
            <a:pPr marL="0" indent="0">
              <a:buNone/>
            </a:pPr>
            <a:r>
              <a:rPr lang="en-GB" dirty="0">
                <a:solidFill>
                  <a:schemeClr val="tx1">
                    <a:lumMod val="76000"/>
                    <a:lumOff val="24000"/>
                  </a:schemeClr>
                </a:solidFill>
              </a:rPr>
              <a:t>They have contributed to:</a:t>
            </a:r>
            <a:br>
              <a:rPr lang="en-GB" dirty="0"/>
            </a:br>
            <a:r>
              <a:rPr lang="en-GB" dirty="0">
                <a:solidFill>
                  <a:schemeClr val="tx1">
                    <a:lumMod val="76000"/>
                    <a:lumOff val="24000"/>
                  </a:schemeClr>
                </a:solidFill>
              </a:rPr>
              <a:t>	  Salford’s SEND Strategy</a:t>
            </a:r>
            <a:br>
              <a:rPr lang="en-GB" dirty="0"/>
            </a:br>
            <a:r>
              <a:rPr lang="en-GB">
                <a:solidFill>
                  <a:schemeClr val="tx1">
                    <a:lumMod val="76000"/>
                    <a:lumOff val="24000"/>
                  </a:schemeClr>
                </a:solidFill>
              </a:rPr>
              <a:t>	  Salford's SEND Reform Plan</a:t>
            </a:r>
            <a:br>
              <a:rPr lang="en-GB" dirty="0"/>
            </a:br>
            <a:r>
              <a:rPr lang="en-GB">
                <a:solidFill>
                  <a:schemeClr val="tx1">
                    <a:lumMod val="76000"/>
                    <a:lumOff val="24000"/>
                  </a:schemeClr>
                </a:solidFill>
              </a:rPr>
              <a:t>	  Salford’s SEND Action Plan</a:t>
            </a:r>
            <a:br>
              <a:rPr lang="en-GB" dirty="0"/>
            </a:br>
            <a:endParaRPr lang="en-GB"/>
          </a:p>
          <a:p>
            <a:pPr marL="0" indent="0">
              <a:buNone/>
            </a:pPr>
            <a:endParaRPr lang="en-GB"/>
          </a:p>
        </p:txBody>
      </p:sp>
      <p:sp>
        <p:nvSpPr>
          <p:cNvPr id="6" name="Title 5">
            <a:extLst>
              <a:ext uri="{FF2B5EF4-FFF2-40B4-BE49-F238E27FC236}">
                <a16:creationId xmlns:a16="http://schemas.microsoft.com/office/drawing/2014/main" id="{467F23DE-F75B-8BEB-C919-359AA8C5F2B3}"/>
              </a:ext>
            </a:extLst>
          </p:cNvPr>
          <p:cNvSpPr>
            <a:spLocks noGrp="1"/>
          </p:cNvSpPr>
          <p:nvPr>
            <p:ph type="title"/>
          </p:nvPr>
        </p:nvSpPr>
        <p:spPr>
          <a:xfrm>
            <a:off x="513736" y="18255"/>
            <a:ext cx="10515600" cy="1325563"/>
          </a:xfrm>
        </p:spPr>
        <p:txBody>
          <a:bodyPr>
            <a:normAutofit fontScale="90000"/>
          </a:bodyPr>
          <a:lstStyle/>
          <a:p>
            <a:r>
              <a:rPr lang="en-GB">
                <a:solidFill>
                  <a:schemeClr val="bg2"/>
                </a:solidFill>
              </a:rPr>
              <a:t>Guest speaker: Melissa Caslake, Executive Director, Children’s Services, Salford City Council</a:t>
            </a:r>
          </a:p>
        </p:txBody>
      </p:sp>
    </p:spTree>
    <p:extLst>
      <p:ext uri="{BB962C8B-B14F-4D97-AF65-F5344CB8AC3E}">
        <p14:creationId xmlns:p14="http://schemas.microsoft.com/office/powerpoint/2010/main" val="2808017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05327-890F-E6B5-8AEA-3854540AFBE2}"/>
            </a:ext>
          </a:extLst>
        </p:cNvPr>
        <p:cNvGrpSpPr/>
        <p:nvPr/>
      </p:nvGrpSpPr>
      <p:grpSpPr>
        <a:xfrm>
          <a:off x="0" y="0"/>
          <a:ext cx="0" cy="0"/>
          <a:chOff x="0" y="0"/>
          <a:chExt cx="0" cy="0"/>
        </a:xfrm>
      </p:grpSpPr>
      <p:cxnSp>
        <p:nvCxnSpPr>
          <p:cNvPr id="8" name="Connector 7"/>
          <p:cNvCxnSpPr/>
          <p:nvPr/>
        </p:nvCxnSpPr>
        <p:spPr>
          <a:xfrm>
            <a:off x="10972800" y="1417320"/>
            <a:ext cx="502920" cy="0"/>
          </a:xfrm>
          <a:prstGeom prst="line">
            <a:avLst/>
          </a:prstGeom>
          <a:ln w="50800">
            <a:solidFill>
              <a:srgbClr val="E72390"/>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804672" y="1417320"/>
            <a:ext cx="10671048" cy="0"/>
          </a:xfrm>
          <a:prstGeom prst="line">
            <a:avLst/>
          </a:prstGeom>
          <a:ln w="25400">
            <a:solidFill>
              <a:srgbClr val="1D7F84"/>
            </a:solidFill>
          </a:ln>
        </p:spPr>
        <p:style>
          <a:lnRef idx="2">
            <a:schemeClr val="accent1"/>
          </a:lnRef>
          <a:fillRef idx="0">
            <a:schemeClr val="accent1"/>
          </a:fillRef>
          <a:effectRef idx="1">
            <a:schemeClr val="accent1"/>
          </a:effectRef>
          <a:fontRef idx="minor">
            <a:schemeClr val="tx1"/>
          </a:fontRef>
        </p:style>
      </p:cxnSp>
      <p:sp>
        <p:nvSpPr>
          <p:cNvPr id="4" name="Content Placeholder 3">
            <a:extLst>
              <a:ext uri="{FF2B5EF4-FFF2-40B4-BE49-F238E27FC236}">
                <a16:creationId xmlns:a16="http://schemas.microsoft.com/office/drawing/2014/main" id="{6BB472A6-317A-DD6C-6647-E7868321FC67}"/>
              </a:ext>
            </a:extLst>
          </p:cNvPr>
          <p:cNvSpPr>
            <a:spLocks noGrp="1"/>
          </p:cNvSpPr>
          <p:nvPr>
            <p:ph sz="half" idx="1"/>
          </p:nvPr>
        </p:nvSpPr>
        <p:spPr>
          <a:xfrm>
            <a:off x="1256324" y="1865877"/>
            <a:ext cx="4584700" cy="4128135"/>
          </a:xfrm>
        </p:spPr>
        <p:txBody>
          <a:bodyPr vert="horz" wrap="square" lIns="91440" tIns="45720" rIns="91440" bIns="45720" numCol="1" rtlCol="0" anchor="t">
            <a:noAutofit/>
          </a:bodyPr>
          <a:lstStyle/>
          <a:p>
            <a:pPr marL="0" indent="0">
              <a:lnSpc>
                <a:spcPct val="100000"/>
              </a:lnSpc>
              <a:spcBef>
                <a:spcPts val="0"/>
              </a:spcBef>
              <a:spcAft>
                <a:spcPts val="2400"/>
              </a:spcAft>
              <a:buNone/>
            </a:pPr>
            <a:r>
              <a:rPr lang="en-GB" sz="2000"/>
              <a:t>Improve timeliness of annual review process and ensure EHCPs  are current and matched to provision</a:t>
            </a:r>
          </a:p>
          <a:p>
            <a:pPr marL="0" indent="0">
              <a:lnSpc>
                <a:spcPct val="100000"/>
              </a:lnSpc>
              <a:spcBef>
                <a:spcPts val="0"/>
              </a:spcBef>
              <a:spcAft>
                <a:spcPts val="2400"/>
              </a:spcAft>
              <a:buNone/>
            </a:pPr>
            <a:r>
              <a:rPr lang="en-GB" sz="2000">
                <a:solidFill>
                  <a:srgbClr val="000000"/>
                </a:solidFill>
              </a:rPr>
              <a:t>Continue to build on the Neurodevelopmental Approach </a:t>
            </a:r>
            <a:endParaRPr lang="en-GB" sz="2000">
              <a:ea typeface="Calibri"/>
              <a:cs typeface="Calibri"/>
            </a:endParaRPr>
          </a:p>
          <a:p>
            <a:pPr marL="0" indent="0">
              <a:buNone/>
            </a:pPr>
            <a:r>
              <a:rPr lang="en-GB" sz="2000">
                <a:solidFill>
                  <a:srgbClr val="000000"/>
                </a:solidFill>
                <a:ea typeface="Calibri" panose="020F0502020204030204"/>
                <a:cs typeface="Calibri" panose="020F0502020204030204"/>
              </a:rPr>
              <a:t>Strengthen the range and availability of the Short Break Care offer </a:t>
            </a:r>
          </a:p>
          <a:p>
            <a:pPr marL="0" indent="0">
              <a:lnSpc>
                <a:spcPct val="100000"/>
              </a:lnSpc>
              <a:spcBef>
                <a:spcPts val="0"/>
              </a:spcBef>
              <a:spcAft>
                <a:spcPts val="2400"/>
              </a:spcAft>
              <a:buNone/>
            </a:pPr>
            <a:endParaRPr lang="en-GB" sz="2000">
              <a:solidFill>
                <a:srgbClr val="000000"/>
              </a:solidFill>
            </a:endParaRPr>
          </a:p>
          <a:p>
            <a:pPr marL="0" indent="0">
              <a:lnSpc>
                <a:spcPct val="100000"/>
              </a:lnSpc>
              <a:spcBef>
                <a:spcPts val="0"/>
              </a:spcBef>
              <a:spcAft>
                <a:spcPts val="2400"/>
              </a:spcAft>
              <a:buNone/>
            </a:pPr>
            <a:r>
              <a:rPr lang="en-GB" sz="2000">
                <a:solidFill>
                  <a:srgbClr val="000000"/>
                </a:solidFill>
              </a:rPr>
              <a:t>Inclusion in mainstream </a:t>
            </a:r>
          </a:p>
        </p:txBody>
      </p:sp>
      <p:sp>
        <p:nvSpPr>
          <p:cNvPr id="6" name="Content Placeholder 5">
            <a:extLst>
              <a:ext uri="{FF2B5EF4-FFF2-40B4-BE49-F238E27FC236}">
                <a16:creationId xmlns:a16="http://schemas.microsoft.com/office/drawing/2014/main" id="{C7ED1EB2-A206-D6A3-ABC9-80AC71FFEA2E}"/>
              </a:ext>
            </a:extLst>
          </p:cNvPr>
          <p:cNvSpPr>
            <a:spLocks noGrp="1"/>
          </p:cNvSpPr>
          <p:nvPr>
            <p:ph sz="half" idx="2"/>
          </p:nvPr>
        </p:nvSpPr>
        <p:spPr>
          <a:xfrm>
            <a:off x="6822872" y="1871942"/>
            <a:ext cx="5181600" cy="4128135"/>
          </a:xfrm>
        </p:spPr>
        <p:txBody>
          <a:bodyPr vert="horz" wrap="square" lIns="91440" tIns="45720" rIns="91440" bIns="45720" rtlCol="0" anchor="t">
            <a:noAutofit/>
          </a:bodyPr>
          <a:lstStyle/>
          <a:p>
            <a:pPr marL="0" indent="0">
              <a:lnSpc>
                <a:spcPct val="100000"/>
              </a:lnSpc>
              <a:spcBef>
                <a:spcPts val="0"/>
              </a:spcBef>
              <a:spcAft>
                <a:spcPts val="2400"/>
              </a:spcAft>
              <a:buNone/>
            </a:pPr>
            <a:r>
              <a:rPr lang="en-GB" sz="2000">
                <a:solidFill>
                  <a:srgbClr val="000000"/>
                </a:solidFill>
              </a:rPr>
              <a:t>Embedding co-production within workforce &amp; increasing participation of families </a:t>
            </a:r>
            <a:endParaRPr lang="en-GB" sz="2000"/>
          </a:p>
          <a:p>
            <a:pPr marL="0" indent="0">
              <a:lnSpc>
                <a:spcPct val="100000"/>
              </a:lnSpc>
              <a:spcBef>
                <a:spcPts val="0"/>
              </a:spcBef>
              <a:spcAft>
                <a:spcPts val="2400"/>
              </a:spcAft>
              <a:buNone/>
            </a:pPr>
            <a:r>
              <a:rPr lang="en-GB" sz="2000"/>
              <a:t>Embed high quality and earlier transitions and preparation for adult life</a:t>
            </a:r>
          </a:p>
          <a:p>
            <a:pPr marL="0" indent="0">
              <a:lnSpc>
                <a:spcPct val="100000"/>
              </a:lnSpc>
              <a:spcBef>
                <a:spcPts val="0"/>
              </a:spcBef>
              <a:spcAft>
                <a:spcPts val="2400"/>
              </a:spcAft>
              <a:buNone/>
            </a:pPr>
            <a:r>
              <a:rPr lang="en-GB" sz="2000"/>
              <a:t>Develop</a:t>
            </a:r>
            <a:r>
              <a:rPr lang="en-GB" sz="2000">
                <a:solidFill>
                  <a:srgbClr val="000000"/>
                </a:solidFill>
                <a:ea typeface="+mn-lt"/>
                <a:cs typeface="+mn-lt"/>
              </a:rPr>
              <a:t> and implement a streamlined workforce strategy, strengthening workforce knowledge and skills</a:t>
            </a:r>
            <a:endParaRPr lang="en-GB" sz="2000">
              <a:ea typeface="Calibri" panose="020F0502020204030204"/>
              <a:cs typeface="Calibri" panose="020F0502020204030204"/>
            </a:endParaRPr>
          </a:p>
          <a:p>
            <a:pPr marL="0" indent="0">
              <a:lnSpc>
                <a:spcPct val="100000"/>
              </a:lnSpc>
              <a:spcBef>
                <a:spcPct val="20000"/>
              </a:spcBef>
              <a:buNone/>
            </a:pPr>
            <a:r>
              <a:rPr lang="en-GB" sz="2000">
                <a:solidFill>
                  <a:srgbClr val="000000"/>
                </a:solidFill>
                <a:ea typeface="Calibri"/>
                <a:cs typeface="Arial"/>
              </a:rPr>
              <a:t>SEND Provision - Continue to increase capacity within mainstream </a:t>
            </a:r>
          </a:p>
        </p:txBody>
      </p:sp>
      <p:sp>
        <p:nvSpPr>
          <p:cNvPr id="2" name="Title 1">
            <a:extLst>
              <a:ext uri="{FF2B5EF4-FFF2-40B4-BE49-F238E27FC236}">
                <a16:creationId xmlns:a16="http://schemas.microsoft.com/office/drawing/2014/main" id="{E4D9BB0A-3CC2-DE46-BE18-95BD3B8274BF}"/>
              </a:ext>
            </a:extLst>
          </p:cNvPr>
          <p:cNvSpPr>
            <a:spLocks noGrp="1"/>
          </p:cNvSpPr>
          <p:nvPr>
            <p:ph type="title"/>
          </p:nvPr>
        </p:nvSpPr>
        <p:spPr/>
        <p:txBody>
          <a:bodyPr wrap="square">
            <a:normAutofit/>
          </a:bodyPr>
          <a:lstStyle/>
          <a:p>
            <a:r>
              <a:rPr lang="en-GB" sz="4000" b="1">
                <a:solidFill>
                  <a:srgbClr val="1A848F"/>
                </a:solidFill>
                <a:latin typeface="Calibri" panose="020F0502020204030204" pitchFamily="34" charset="0"/>
                <a:ea typeface="Calibri" panose="020F0502020204030204" pitchFamily="34" charset="0"/>
                <a:cs typeface="Calibri" panose="020F0502020204030204" pitchFamily="34" charset="0"/>
              </a:rPr>
              <a:t>Priorities for 26/27</a:t>
            </a:r>
          </a:p>
        </p:txBody>
      </p:sp>
      <p:pic>
        <p:nvPicPr>
          <p:cNvPr id="9" name="Annual reviews and amendments icon" descr="Annual reviews and amendments"/>
          <p:cNvPicPr>
            <a:picLocks noChangeAspect="1"/>
          </p:cNvPicPr>
          <p:nvPr/>
        </p:nvPicPr>
        <p:blipFill>
          <a:blip r:embed="rId3"/>
          <a:stretch>
            <a:fillRect/>
          </a:stretch>
        </p:blipFill>
        <p:spPr>
          <a:xfrm>
            <a:off x="292608" y="1861304"/>
            <a:ext cx="713232" cy="713232"/>
          </a:xfrm>
          <a:prstGeom prst="rect">
            <a:avLst/>
          </a:prstGeom>
        </p:spPr>
      </p:pic>
      <p:pic>
        <p:nvPicPr>
          <p:cNvPr id="10" name="Neurodevelopmental approach icon" descr="Neurodevelopmental approach"/>
          <p:cNvPicPr>
            <a:picLocks noChangeAspect="1"/>
          </p:cNvPicPr>
          <p:nvPr/>
        </p:nvPicPr>
        <p:blipFill>
          <a:blip r:embed="rId4"/>
          <a:stretch>
            <a:fillRect/>
          </a:stretch>
        </p:blipFill>
        <p:spPr>
          <a:xfrm>
            <a:off x="292608" y="3025712"/>
            <a:ext cx="713232" cy="713232"/>
          </a:xfrm>
          <a:prstGeom prst="rect">
            <a:avLst/>
          </a:prstGeom>
        </p:spPr>
      </p:pic>
      <p:pic>
        <p:nvPicPr>
          <p:cNvPr id="11" name="Short break care offer icon" descr="Short break care offer"/>
          <p:cNvPicPr>
            <a:picLocks noChangeAspect="1"/>
          </p:cNvPicPr>
          <p:nvPr/>
        </p:nvPicPr>
        <p:blipFill>
          <a:blip r:embed="rId5"/>
          <a:stretch>
            <a:fillRect/>
          </a:stretch>
        </p:blipFill>
        <p:spPr>
          <a:xfrm>
            <a:off x="317002" y="4069081"/>
            <a:ext cx="713232" cy="713232"/>
          </a:xfrm>
          <a:prstGeom prst="rect">
            <a:avLst/>
          </a:prstGeom>
        </p:spPr>
      </p:pic>
      <p:pic>
        <p:nvPicPr>
          <p:cNvPr id="12" name="Inclusion in mainstream icon" descr="Inclusion in mainstream"/>
          <p:cNvPicPr>
            <a:picLocks noChangeAspect="1"/>
          </p:cNvPicPr>
          <p:nvPr/>
        </p:nvPicPr>
        <p:blipFill>
          <a:blip r:embed="rId6"/>
          <a:stretch>
            <a:fillRect/>
          </a:stretch>
        </p:blipFill>
        <p:spPr>
          <a:xfrm>
            <a:off x="305617" y="5112450"/>
            <a:ext cx="713232" cy="713232"/>
          </a:xfrm>
          <a:prstGeom prst="rect">
            <a:avLst/>
          </a:prstGeom>
        </p:spPr>
      </p:pic>
      <p:pic>
        <p:nvPicPr>
          <p:cNvPr id="13" name="High quality transitions icon" descr="High quality transitions"/>
          <p:cNvPicPr>
            <a:picLocks noChangeAspect="1"/>
          </p:cNvPicPr>
          <p:nvPr/>
        </p:nvPicPr>
        <p:blipFill>
          <a:blip r:embed="rId7"/>
          <a:stretch>
            <a:fillRect/>
          </a:stretch>
        </p:blipFill>
        <p:spPr>
          <a:xfrm>
            <a:off x="5927029" y="2808170"/>
            <a:ext cx="658368" cy="658368"/>
          </a:xfrm>
          <a:prstGeom prst="rect">
            <a:avLst/>
          </a:prstGeom>
        </p:spPr>
      </p:pic>
      <p:pic>
        <p:nvPicPr>
          <p:cNvPr id="15" name="Rising EOTAS cohort icon" descr="Rising EOTAS cohort"/>
          <p:cNvPicPr>
            <a:picLocks noChangeAspect="1"/>
          </p:cNvPicPr>
          <p:nvPr/>
        </p:nvPicPr>
        <p:blipFill>
          <a:blip r:embed="rId8"/>
          <a:stretch>
            <a:fillRect/>
          </a:stretch>
        </p:blipFill>
        <p:spPr>
          <a:xfrm>
            <a:off x="5920665" y="3832177"/>
            <a:ext cx="658368" cy="658368"/>
          </a:xfrm>
          <a:prstGeom prst="rect">
            <a:avLst/>
          </a:prstGeom>
        </p:spPr>
      </p:pic>
      <p:pic>
        <p:nvPicPr>
          <p:cNvPr id="16" name="Mainstream SEND capacity icon" descr="Mainstream SEND capacity"/>
          <p:cNvPicPr>
            <a:picLocks noChangeAspect="1"/>
          </p:cNvPicPr>
          <p:nvPr/>
        </p:nvPicPr>
        <p:blipFill>
          <a:blip r:embed="rId9"/>
          <a:stretch>
            <a:fillRect/>
          </a:stretch>
        </p:blipFill>
        <p:spPr>
          <a:xfrm>
            <a:off x="5927029" y="4957813"/>
            <a:ext cx="658368" cy="658368"/>
          </a:xfrm>
          <a:prstGeom prst="rect">
            <a:avLst/>
          </a:prstGeom>
        </p:spPr>
      </p:pic>
      <p:pic>
        <p:nvPicPr>
          <p:cNvPr id="17" name="Work related opportunities to support EET icon" descr="Work related opportunities to support EET"/>
          <p:cNvPicPr>
            <a:picLocks noChangeAspect="1"/>
          </p:cNvPicPr>
          <p:nvPr/>
        </p:nvPicPr>
        <p:blipFill>
          <a:blip r:embed="rId10"/>
          <a:stretch>
            <a:fillRect/>
          </a:stretch>
        </p:blipFill>
        <p:spPr>
          <a:xfrm>
            <a:off x="5927029" y="1916168"/>
            <a:ext cx="658368" cy="658368"/>
          </a:xfrm>
          <a:prstGeom prst="rect">
            <a:avLst/>
          </a:prstGeom>
        </p:spPr>
      </p:pic>
    </p:spTree>
    <p:extLst>
      <p:ext uri="{BB962C8B-B14F-4D97-AF65-F5344CB8AC3E}">
        <p14:creationId xmlns:p14="http://schemas.microsoft.com/office/powerpoint/2010/main" val="2198859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CD92CF-6B2F-CE83-1A3D-114C2D68BAA3}"/>
              </a:ext>
            </a:extLst>
          </p:cNvPr>
          <p:cNvPicPr>
            <a:picLocks noChangeAspect="1"/>
          </p:cNvPicPr>
          <p:nvPr/>
        </p:nvPicPr>
        <p:blipFill>
          <a:blip r:embed="rId2"/>
          <a:stretch>
            <a:fillRect/>
          </a:stretch>
        </p:blipFill>
        <p:spPr>
          <a:xfrm>
            <a:off x="0" y="0"/>
            <a:ext cx="12192000" cy="1469136"/>
          </a:xfrm>
          <a:prstGeom prst="rect">
            <a:avLst/>
          </a:prstGeom>
        </p:spPr>
      </p:pic>
      <p:sp>
        <p:nvSpPr>
          <p:cNvPr id="2" name="Title 1">
            <a:extLst>
              <a:ext uri="{FF2B5EF4-FFF2-40B4-BE49-F238E27FC236}">
                <a16:creationId xmlns:a16="http://schemas.microsoft.com/office/drawing/2014/main" id="{5E3DBB9C-9C5A-F15F-07D9-6D8F5A6D9C43}"/>
              </a:ext>
            </a:extLst>
          </p:cNvPr>
          <p:cNvSpPr>
            <a:spLocks noGrp="1"/>
          </p:cNvSpPr>
          <p:nvPr>
            <p:ph type="title"/>
          </p:nvPr>
        </p:nvSpPr>
        <p:spPr/>
        <p:txBody>
          <a:bodyPr/>
          <a:lstStyle/>
          <a:p>
            <a:r>
              <a:rPr lang="en-GB" b="1">
                <a:solidFill>
                  <a:schemeClr val="bg2"/>
                </a:solidFill>
                <a:latin typeface="Aptos"/>
              </a:rPr>
              <a:t>Comment, questions and feedbac</a:t>
            </a:r>
            <a:r>
              <a:rPr lang="en-GB">
                <a:solidFill>
                  <a:schemeClr val="bg2"/>
                </a:solidFill>
                <a:latin typeface="Aptos"/>
              </a:rPr>
              <a:t>k</a:t>
            </a:r>
            <a:br>
              <a:rPr lang="en-GB">
                <a:latin typeface="Quire Sans Light" panose="020B0302040400020003" pitchFamily="34" charset="0"/>
              </a:rPr>
            </a:br>
            <a:endParaRPr lang="en-GB"/>
          </a:p>
        </p:txBody>
      </p:sp>
      <p:pic>
        <p:nvPicPr>
          <p:cNvPr id="7" name="Content Placeholder 6" descr="Questions outline">
            <a:extLst>
              <a:ext uri="{FF2B5EF4-FFF2-40B4-BE49-F238E27FC236}">
                <a16:creationId xmlns:a16="http://schemas.microsoft.com/office/drawing/2014/main" id="{E6DA793B-6AAE-7591-35A7-CAA7648764A7}"/>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5036411" y="2985294"/>
            <a:ext cx="2138516" cy="2138516"/>
          </a:xfrm>
        </p:spPr>
      </p:pic>
    </p:spTree>
    <p:extLst>
      <p:ext uri="{BB962C8B-B14F-4D97-AF65-F5344CB8AC3E}">
        <p14:creationId xmlns:p14="http://schemas.microsoft.com/office/powerpoint/2010/main" val="3640635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78AA4-9E6F-BF0B-56E8-0E4EFBE5BEB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A964876-B690-489E-2D99-31BE56048446}"/>
              </a:ext>
            </a:extLst>
          </p:cNvPr>
          <p:cNvPicPr>
            <a:picLocks noChangeAspect="1"/>
          </p:cNvPicPr>
          <p:nvPr/>
        </p:nvPicPr>
        <p:blipFill>
          <a:blip r:embed="rId3"/>
          <a:stretch>
            <a:fillRect/>
          </a:stretch>
        </p:blipFill>
        <p:spPr>
          <a:xfrm>
            <a:off x="0" y="-2"/>
            <a:ext cx="12192000" cy="1466935"/>
          </a:xfrm>
          <a:prstGeom prst="rect">
            <a:avLst/>
          </a:prstGeom>
          <a:solidFill>
            <a:schemeClr val="accent1">
              <a:lumMod val="50000"/>
            </a:schemeClr>
          </a:solidFill>
          <a:ln>
            <a:solidFill>
              <a:schemeClr val="accent1">
                <a:lumMod val="50000"/>
              </a:schemeClr>
            </a:solidFill>
          </a:ln>
        </p:spPr>
      </p:pic>
      <p:sp>
        <p:nvSpPr>
          <p:cNvPr id="2" name="Title 1">
            <a:extLst>
              <a:ext uri="{FF2B5EF4-FFF2-40B4-BE49-F238E27FC236}">
                <a16:creationId xmlns:a16="http://schemas.microsoft.com/office/drawing/2014/main" id="{DDA2C051-8BCF-13EB-8102-1DA85C42A873}"/>
              </a:ext>
            </a:extLst>
          </p:cNvPr>
          <p:cNvSpPr>
            <a:spLocks noGrp="1"/>
          </p:cNvSpPr>
          <p:nvPr>
            <p:ph type="title"/>
          </p:nvPr>
        </p:nvSpPr>
        <p:spPr>
          <a:xfrm>
            <a:off x="444237" y="70683"/>
            <a:ext cx="10515600" cy="1325563"/>
          </a:xfrm>
        </p:spPr>
        <p:txBody>
          <a:bodyPr/>
          <a:lstStyle/>
          <a:p>
            <a:r>
              <a:rPr lang="en-GB" b="1">
                <a:solidFill>
                  <a:schemeClr val="bg2"/>
                </a:solidFill>
                <a:latin typeface="Aptos"/>
              </a:rPr>
              <a:t>Upcoming sessions</a:t>
            </a:r>
          </a:p>
        </p:txBody>
      </p:sp>
      <p:sp>
        <p:nvSpPr>
          <p:cNvPr id="3" name="Content Placeholder 2">
            <a:extLst>
              <a:ext uri="{FF2B5EF4-FFF2-40B4-BE49-F238E27FC236}">
                <a16:creationId xmlns:a16="http://schemas.microsoft.com/office/drawing/2014/main" id="{FB16A072-4E22-7B3D-CC80-87B08ADFE8E5}"/>
              </a:ext>
            </a:extLst>
          </p:cNvPr>
          <p:cNvSpPr>
            <a:spLocks noGrp="1"/>
          </p:cNvSpPr>
          <p:nvPr>
            <p:ph idx="1"/>
          </p:nvPr>
        </p:nvSpPr>
        <p:spPr>
          <a:xfrm>
            <a:off x="196645" y="1825625"/>
            <a:ext cx="11157155" cy="4351338"/>
          </a:xfrm>
        </p:spPr>
        <p:txBody>
          <a:bodyPr vert="horz" lIns="91440" tIns="45720" rIns="91440" bIns="45720" rtlCol="0" anchor="t">
            <a:normAutofit fontScale="92500" lnSpcReduction="20000"/>
          </a:bodyPr>
          <a:lstStyle/>
          <a:p>
            <a:pPr marL="0" indent="0">
              <a:buNone/>
            </a:pPr>
            <a:r>
              <a:rPr lang="en-GB" sz="3200" b="1">
                <a:solidFill>
                  <a:schemeClr val="tx1">
                    <a:lumMod val="76000"/>
                    <a:lumOff val="24000"/>
                  </a:schemeClr>
                </a:solidFill>
              </a:rPr>
              <a:t>8</a:t>
            </a:r>
            <a:r>
              <a:rPr lang="en-GB" sz="3200" b="1" baseline="30000">
                <a:solidFill>
                  <a:schemeClr val="tx1">
                    <a:lumMod val="76000"/>
                    <a:lumOff val="24000"/>
                  </a:schemeClr>
                </a:solidFill>
              </a:rPr>
              <a:t>th</a:t>
            </a:r>
            <a:r>
              <a:rPr lang="en-GB" sz="3200" b="1">
                <a:solidFill>
                  <a:schemeClr val="tx1">
                    <a:lumMod val="76000"/>
                    <a:lumOff val="24000"/>
                  </a:schemeClr>
                </a:solidFill>
              </a:rPr>
              <a:t> September:</a:t>
            </a:r>
            <a:r>
              <a:rPr lang="en-GB" sz="3200">
                <a:solidFill>
                  <a:schemeClr val="tx1">
                    <a:lumMod val="76000"/>
                    <a:lumOff val="24000"/>
                  </a:schemeClr>
                </a:solidFill>
              </a:rPr>
              <a:t> </a:t>
            </a:r>
            <a:r>
              <a:rPr lang="en-GB" sz="3200" b="0">
                <a:solidFill>
                  <a:schemeClr val="tx1">
                    <a:lumMod val="76000"/>
                    <a:lumOff val="24000"/>
                  </a:schemeClr>
                </a:solidFill>
              </a:rPr>
              <a:t>SEND Support in School with Salford SEND Leaders</a:t>
            </a:r>
            <a:br>
              <a:rPr lang="en-GB" sz="3200" b="0">
                <a:solidFill>
                  <a:schemeClr val="tx1">
                    <a:lumMod val="76000"/>
                    <a:lumOff val="24000"/>
                  </a:schemeClr>
                </a:solidFill>
              </a:rPr>
            </a:br>
            <a:endParaRPr lang="en-GB" sz="3200" b="0">
              <a:solidFill>
                <a:schemeClr val="tx1">
                  <a:lumMod val="76000"/>
                  <a:lumOff val="24000"/>
                </a:schemeClr>
              </a:solidFill>
            </a:endParaRPr>
          </a:p>
          <a:p>
            <a:pPr marL="0" indent="0">
              <a:buNone/>
            </a:pPr>
            <a:r>
              <a:rPr lang="en-GB" sz="3200" b="1">
                <a:solidFill>
                  <a:schemeClr val="tx1">
                    <a:lumMod val="76000"/>
                    <a:lumOff val="24000"/>
                  </a:schemeClr>
                </a:solidFill>
              </a:rPr>
              <a:t>13</a:t>
            </a:r>
            <a:r>
              <a:rPr lang="en-GB" sz="3200" b="1" baseline="30000">
                <a:solidFill>
                  <a:schemeClr val="tx1">
                    <a:lumMod val="76000"/>
                    <a:lumOff val="24000"/>
                  </a:schemeClr>
                </a:solidFill>
              </a:rPr>
              <a:t>th</a:t>
            </a:r>
            <a:r>
              <a:rPr lang="en-GB" sz="3200" b="1">
                <a:solidFill>
                  <a:schemeClr val="tx1">
                    <a:lumMod val="76000"/>
                    <a:lumOff val="24000"/>
                  </a:schemeClr>
                </a:solidFill>
              </a:rPr>
              <a:t> October: </a:t>
            </a:r>
            <a:r>
              <a:rPr lang="en-GB" sz="3200">
                <a:solidFill>
                  <a:schemeClr val="tx1">
                    <a:lumMod val="76000"/>
                    <a:lumOff val="24000"/>
                  </a:schemeClr>
                </a:solidFill>
              </a:rPr>
              <a:t>Education Rights with SIASS</a:t>
            </a:r>
          </a:p>
          <a:p>
            <a:pPr marL="0" indent="0">
              <a:buNone/>
            </a:pPr>
            <a:endParaRPr lang="en-GB" sz="3200">
              <a:solidFill>
                <a:schemeClr val="tx1">
                  <a:lumMod val="76000"/>
                  <a:lumOff val="24000"/>
                </a:schemeClr>
              </a:solidFill>
            </a:endParaRPr>
          </a:p>
          <a:p>
            <a:pPr marL="0" indent="0">
              <a:buNone/>
            </a:pPr>
            <a:r>
              <a:rPr lang="en-GB" sz="3200" b="1">
                <a:solidFill>
                  <a:schemeClr val="tx1">
                    <a:lumMod val="76000"/>
                    <a:lumOff val="24000"/>
                  </a:schemeClr>
                </a:solidFill>
              </a:rPr>
              <a:t>10</a:t>
            </a:r>
            <a:r>
              <a:rPr lang="en-GB" sz="3200" b="1" baseline="30000">
                <a:solidFill>
                  <a:schemeClr val="tx1">
                    <a:lumMod val="76000"/>
                    <a:lumOff val="24000"/>
                  </a:schemeClr>
                </a:solidFill>
              </a:rPr>
              <a:t>th</a:t>
            </a:r>
            <a:r>
              <a:rPr lang="en-GB" sz="3200" b="1">
                <a:solidFill>
                  <a:schemeClr val="tx1">
                    <a:lumMod val="76000"/>
                    <a:lumOff val="24000"/>
                  </a:schemeClr>
                </a:solidFill>
              </a:rPr>
              <a:t> November:</a:t>
            </a:r>
            <a:r>
              <a:rPr lang="en-GB" sz="3200" b="0">
                <a:solidFill>
                  <a:schemeClr val="tx1">
                    <a:lumMod val="76000"/>
                    <a:lumOff val="24000"/>
                  </a:schemeClr>
                </a:solidFill>
              </a:rPr>
              <a:t> Preparation for Adult Life &amp; post 16 Education with Salford’s PFA lead and Skills &amp; Work</a:t>
            </a:r>
          </a:p>
          <a:p>
            <a:pPr marL="0" indent="0">
              <a:buNone/>
            </a:pPr>
            <a:endParaRPr lang="en-GB" sz="3200" b="0">
              <a:solidFill>
                <a:schemeClr val="tx1">
                  <a:lumMod val="76000"/>
                  <a:lumOff val="24000"/>
                </a:schemeClr>
              </a:solidFill>
            </a:endParaRPr>
          </a:p>
          <a:p>
            <a:pPr marL="0" indent="0">
              <a:buNone/>
            </a:pPr>
            <a:r>
              <a:rPr lang="en-GB" sz="3200" b="1">
                <a:solidFill>
                  <a:schemeClr val="tx1">
                    <a:lumMod val="76000"/>
                    <a:lumOff val="24000"/>
                  </a:schemeClr>
                </a:solidFill>
              </a:rPr>
              <a:t>8</a:t>
            </a:r>
            <a:r>
              <a:rPr lang="en-GB" sz="3200" b="1" baseline="30000">
                <a:solidFill>
                  <a:schemeClr val="tx1">
                    <a:lumMod val="76000"/>
                    <a:lumOff val="24000"/>
                  </a:schemeClr>
                </a:solidFill>
              </a:rPr>
              <a:t>th</a:t>
            </a:r>
            <a:r>
              <a:rPr lang="en-GB" sz="3200" b="1">
                <a:solidFill>
                  <a:schemeClr val="tx1">
                    <a:lumMod val="76000"/>
                    <a:lumOff val="24000"/>
                  </a:schemeClr>
                </a:solidFill>
              </a:rPr>
              <a:t> December:</a:t>
            </a:r>
            <a:r>
              <a:rPr lang="en-GB" sz="3200">
                <a:solidFill>
                  <a:schemeClr val="tx1">
                    <a:lumMod val="76000"/>
                    <a:lumOff val="24000"/>
                  </a:schemeClr>
                </a:solidFill>
              </a:rPr>
              <a:t> Children’s Mental Health and wellbeing with CAMHS</a:t>
            </a:r>
            <a:endParaRPr lang="en-GB" sz="3200" b="0">
              <a:solidFill>
                <a:schemeClr val="tx1">
                  <a:lumMod val="76000"/>
                  <a:lumOff val="24000"/>
                </a:schemeClr>
              </a:solidFill>
            </a:endParaRPr>
          </a:p>
        </p:txBody>
      </p:sp>
    </p:spTree>
    <p:extLst>
      <p:ext uri="{BB962C8B-B14F-4D97-AF65-F5344CB8AC3E}">
        <p14:creationId xmlns:p14="http://schemas.microsoft.com/office/powerpoint/2010/main" val="378354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DA60A6-4D87-E5D5-A4C3-4868B4308396}"/>
              </a:ext>
            </a:extLst>
          </p:cNvPr>
          <p:cNvPicPr>
            <a:picLocks noChangeAspect="1"/>
          </p:cNvPicPr>
          <p:nvPr/>
        </p:nvPicPr>
        <p:blipFill>
          <a:blip r:embed="rId2"/>
          <a:stretch>
            <a:fillRect/>
          </a:stretch>
        </p:blipFill>
        <p:spPr>
          <a:xfrm>
            <a:off x="0" y="0"/>
            <a:ext cx="12192000" cy="1469136"/>
          </a:xfrm>
          <a:prstGeom prst="rect">
            <a:avLst/>
          </a:prstGeom>
        </p:spPr>
      </p:pic>
      <p:sp>
        <p:nvSpPr>
          <p:cNvPr id="2" name="Title 1">
            <a:extLst>
              <a:ext uri="{FF2B5EF4-FFF2-40B4-BE49-F238E27FC236}">
                <a16:creationId xmlns:a16="http://schemas.microsoft.com/office/drawing/2014/main" id="{90961190-3055-3C9E-07ED-7238795DBF90}"/>
              </a:ext>
            </a:extLst>
          </p:cNvPr>
          <p:cNvSpPr>
            <a:spLocks noGrp="1"/>
          </p:cNvSpPr>
          <p:nvPr>
            <p:ph type="title"/>
          </p:nvPr>
        </p:nvSpPr>
        <p:spPr/>
        <p:txBody>
          <a:bodyPr/>
          <a:lstStyle/>
          <a:p>
            <a:r>
              <a:rPr lang="en-GB" b="1">
                <a:solidFill>
                  <a:schemeClr val="bg2"/>
                </a:solidFill>
                <a:latin typeface="Aptos"/>
              </a:rPr>
              <a:t>Further information and support</a:t>
            </a:r>
            <a:br>
              <a:rPr lang="en-GB">
                <a:latin typeface="Quire Sans Light" panose="020B0302040400020003" pitchFamily="34" charset="0"/>
              </a:rPr>
            </a:br>
            <a:endParaRPr lang="en-GB"/>
          </a:p>
        </p:txBody>
      </p:sp>
      <p:sp>
        <p:nvSpPr>
          <p:cNvPr id="3" name="Content Placeholder 2">
            <a:extLst>
              <a:ext uri="{FF2B5EF4-FFF2-40B4-BE49-F238E27FC236}">
                <a16:creationId xmlns:a16="http://schemas.microsoft.com/office/drawing/2014/main" id="{1AFC16E4-F1A3-AD66-5238-81B50768EE04}"/>
              </a:ext>
            </a:extLst>
          </p:cNvPr>
          <p:cNvSpPr>
            <a:spLocks noGrp="1"/>
          </p:cNvSpPr>
          <p:nvPr>
            <p:ph idx="1"/>
          </p:nvPr>
        </p:nvSpPr>
        <p:spPr/>
        <p:txBody>
          <a:bodyPr vert="horz" lIns="91440" tIns="45720" rIns="91440" bIns="45720" rtlCol="0" anchor="t">
            <a:normAutofit fontScale="92500" lnSpcReduction="20000"/>
          </a:bodyPr>
          <a:lstStyle/>
          <a:p>
            <a:endParaRPr lang="en-GB" u="sng">
              <a:solidFill>
                <a:schemeClr val="tx1">
                  <a:lumMod val="76000"/>
                  <a:lumOff val="24000"/>
                </a:schemeClr>
              </a:solidFill>
              <a:hlinkClick r:id="rId3" invalidUrl="http://">
                <a:extLst>
                  <a:ext uri="{A12FA001-AC4F-418D-AE19-62706E023703}">
                    <ahyp:hlinkClr xmlns:ahyp="http://schemas.microsoft.com/office/drawing/2018/hyperlinkcolor" val="tx"/>
                  </a:ext>
                </a:extLst>
              </a:hlinkClick>
            </a:endParaRPr>
          </a:p>
          <a:p>
            <a:r>
              <a:rPr lang="en-GB" sz="2000" b="1">
                <a:solidFill>
                  <a:schemeClr val="tx1">
                    <a:lumMod val="76000"/>
                    <a:lumOff val="24000"/>
                  </a:schemeClr>
                </a:solidFill>
              </a:rPr>
              <a:t>Salford’s SEND Local Offer website </a:t>
            </a:r>
          </a:p>
          <a:p>
            <a:r>
              <a:rPr lang="en-GB" sz="2000" b="1">
                <a:solidFill>
                  <a:schemeClr val="tx1">
                    <a:lumMod val="76000"/>
                    <a:lumOff val="24000"/>
                  </a:schemeClr>
                </a:solidFill>
              </a:rPr>
              <a:t>Salford Parent Carer Forum: </a:t>
            </a:r>
            <a:br>
              <a:rPr lang="en-GB" sz="2000"/>
            </a:br>
            <a:r>
              <a:rPr lang="en-GB" sz="2000">
                <a:solidFill>
                  <a:schemeClr val="tx1">
                    <a:lumMod val="76000"/>
                    <a:lumOff val="24000"/>
                  </a:schemeClr>
                </a:solidFill>
              </a:rPr>
              <a:t> 	- Facebook and Instagram pages</a:t>
            </a:r>
            <a:br>
              <a:rPr lang="en-GB" sz="2000"/>
            </a:br>
            <a:r>
              <a:rPr lang="en-GB" sz="2000">
                <a:solidFill>
                  <a:schemeClr val="tx1">
                    <a:lumMod val="76000"/>
                    <a:lumOff val="24000"/>
                  </a:schemeClr>
                </a:solidFill>
              </a:rPr>
              <a:t>	- Private Facebook group</a:t>
            </a:r>
            <a:br>
              <a:rPr lang="en-GB" sz="2000"/>
            </a:br>
            <a:r>
              <a:rPr lang="en-GB" sz="2000">
                <a:solidFill>
                  <a:schemeClr val="tx1">
                    <a:lumMod val="76000"/>
                    <a:lumOff val="24000"/>
                  </a:schemeClr>
                </a:solidFill>
              </a:rPr>
              <a:t>	- WhatsApp Community</a:t>
            </a:r>
            <a:br>
              <a:rPr lang="en-GB" sz="2000"/>
            </a:br>
            <a:r>
              <a:rPr lang="en-GB" sz="2000">
                <a:solidFill>
                  <a:schemeClr val="tx1">
                    <a:lumMod val="76000"/>
                    <a:lumOff val="24000"/>
                  </a:schemeClr>
                </a:solidFill>
              </a:rPr>
              <a:t>	- Support group, drop-ins and information sessions</a:t>
            </a:r>
            <a:br>
              <a:rPr lang="en-GB" sz="2000"/>
            </a:br>
            <a:r>
              <a:rPr lang="en-GB" sz="2000">
                <a:solidFill>
                  <a:schemeClr val="tx1">
                    <a:lumMod val="76000"/>
                    <a:lumOff val="24000"/>
                  </a:schemeClr>
                </a:solidFill>
              </a:rPr>
              <a:t>	- Organise feedback and listening events</a:t>
            </a:r>
            <a:br>
              <a:rPr lang="en-GB" sz="2000"/>
            </a:br>
            <a:r>
              <a:rPr lang="en-GB" sz="2000">
                <a:solidFill>
                  <a:schemeClr val="tx1">
                    <a:lumMod val="76000"/>
                    <a:lumOff val="24000"/>
                  </a:schemeClr>
                </a:solidFill>
              </a:rPr>
              <a:t>	- Website </a:t>
            </a:r>
            <a:r>
              <a:rPr lang="en-GB" sz="2000" u="sng">
                <a:solidFill>
                  <a:schemeClr val="tx1">
                    <a:lumMod val="76000"/>
                    <a:lumOff val="24000"/>
                  </a:schemeClr>
                </a:solidFill>
              </a:rPr>
              <a:t>www.salfordpcf.com </a:t>
            </a:r>
          </a:p>
          <a:p>
            <a:r>
              <a:rPr lang="en-GB" sz="2000" b="1">
                <a:solidFill>
                  <a:schemeClr val="tx1">
                    <a:lumMod val="76000"/>
                    <a:lumOff val="24000"/>
                  </a:schemeClr>
                </a:solidFill>
              </a:rPr>
              <a:t>Salford’s Neurodiversity Networks:</a:t>
            </a:r>
            <a:br>
              <a:rPr lang="en-GB" sz="2000"/>
            </a:br>
            <a:r>
              <a:rPr lang="en-GB" sz="2000">
                <a:solidFill>
                  <a:schemeClr val="tx1">
                    <a:lumMod val="76000"/>
                    <a:lumOff val="24000"/>
                  </a:schemeClr>
                </a:solidFill>
              </a:rPr>
              <a:t>	- 27</a:t>
            </a:r>
            <a:r>
              <a:rPr lang="en-GB" sz="2000" baseline="30000">
                <a:solidFill>
                  <a:schemeClr val="tx1">
                    <a:lumMod val="76000"/>
                    <a:lumOff val="24000"/>
                  </a:schemeClr>
                </a:solidFill>
              </a:rPr>
              <a:t>th</a:t>
            </a:r>
            <a:r>
              <a:rPr lang="en-GB" sz="2000">
                <a:solidFill>
                  <a:schemeClr val="tx1">
                    <a:lumMod val="76000"/>
                    <a:lumOff val="24000"/>
                  </a:schemeClr>
                </a:solidFill>
              </a:rPr>
              <a:t> August, 10am, Langworthy Cornerstone</a:t>
            </a:r>
          </a:p>
          <a:p>
            <a:r>
              <a:rPr lang="en-GB" sz="2000" b="1" err="1">
                <a:solidFill>
                  <a:schemeClr val="tx1">
                    <a:lumMod val="76000"/>
                    <a:lumOff val="24000"/>
                  </a:schemeClr>
                </a:solidFill>
              </a:rPr>
              <a:t>Gaddum</a:t>
            </a:r>
            <a:r>
              <a:rPr lang="en-GB" sz="2000" b="1">
                <a:solidFill>
                  <a:schemeClr val="tx1">
                    <a:lumMod val="76000"/>
                    <a:lumOff val="24000"/>
                  </a:schemeClr>
                </a:solidFill>
              </a:rPr>
              <a:t> Carers Service: </a:t>
            </a:r>
            <a:br>
              <a:rPr lang="en-GB" sz="2000"/>
            </a:br>
            <a:r>
              <a:rPr lang="en-GB" sz="2000">
                <a:solidFill>
                  <a:schemeClr val="tx1">
                    <a:lumMod val="76000"/>
                    <a:lumOff val="24000"/>
                  </a:schemeClr>
                </a:solidFill>
              </a:rPr>
              <a:t>	- </a:t>
            </a:r>
            <a:r>
              <a:rPr lang="en-GB" sz="2000">
                <a:solidFill>
                  <a:schemeClr val="tx1">
                    <a:lumMod val="76000"/>
                    <a:lumOff val="24000"/>
                  </a:schemeClr>
                </a:solidFill>
                <a:hlinkClick r:id="rId4">
                  <a:extLst>
                    <a:ext uri="{A12FA001-AC4F-418D-AE19-62706E023703}">
                      <ahyp:hlinkClr xmlns:ahyp="http://schemas.microsoft.com/office/drawing/2018/hyperlinkcolor" val="tx"/>
                    </a:ext>
                  </a:extLst>
                </a:hlinkClick>
              </a:rPr>
              <a:t>www.gaddum.org.uk</a:t>
            </a:r>
            <a:endParaRPr lang="en-GB" sz="2000">
              <a:solidFill>
                <a:schemeClr val="tx1">
                  <a:lumMod val="76000"/>
                  <a:lumOff val="24000"/>
                </a:schemeClr>
              </a:solidFill>
            </a:endParaRPr>
          </a:p>
          <a:p>
            <a:r>
              <a:rPr lang="en-GB" sz="2000" b="1">
                <a:solidFill>
                  <a:schemeClr val="tx1">
                    <a:lumMod val="76000"/>
                    <a:lumOff val="24000"/>
                  </a:schemeClr>
                </a:solidFill>
              </a:rPr>
              <a:t>Carers Assessment</a:t>
            </a:r>
            <a:br>
              <a:rPr lang="en-GB" sz="2000"/>
            </a:br>
            <a:r>
              <a:rPr lang="en-GB" sz="2000">
                <a:solidFill>
                  <a:schemeClr val="tx1">
                    <a:lumMod val="76000"/>
                    <a:lumOff val="24000"/>
                  </a:schemeClr>
                </a:solidFill>
              </a:rPr>
              <a:t>	- Call the Bridge on 01616034500</a:t>
            </a:r>
            <a:br>
              <a:rPr lang="en-GB">
                <a:solidFill>
                  <a:schemeClr val="tx1">
                    <a:lumMod val="76000"/>
                    <a:lumOff val="24000"/>
                  </a:schemeClr>
                </a:solidFill>
              </a:rPr>
            </a:br>
            <a:r>
              <a:rPr lang="en-GB">
                <a:solidFill>
                  <a:schemeClr val="tx1">
                    <a:lumMod val="76000"/>
                    <a:lumOff val="24000"/>
                  </a:schemeClr>
                </a:solidFill>
              </a:rPr>
              <a:t> </a:t>
            </a:r>
          </a:p>
          <a:p>
            <a:endParaRPr lang="en-GB"/>
          </a:p>
        </p:txBody>
      </p:sp>
    </p:spTree>
    <p:extLst>
      <p:ext uri="{BB962C8B-B14F-4D97-AF65-F5344CB8AC3E}">
        <p14:creationId xmlns:p14="http://schemas.microsoft.com/office/powerpoint/2010/main" val="2869812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8CA9E4-E320-27CB-80DD-6E1090AE8511}"/>
              </a:ext>
            </a:extLst>
          </p:cNvPr>
          <p:cNvPicPr>
            <a:picLocks noChangeAspect="1"/>
          </p:cNvPicPr>
          <p:nvPr/>
        </p:nvPicPr>
        <p:blipFill>
          <a:blip r:embed="rId2"/>
          <a:stretch>
            <a:fillRect/>
          </a:stretch>
        </p:blipFill>
        <p:spPr>
          <a:xfrm>
            <a:off x="0" y="0"/>
            <a:ext cx="12192000" cy="1469136"/>
          </a:xfrm>
          <a:prstGeom prst="rect">
            <a:avLst/>
          </a:prstGeom>
        </p:spPr>
      </p:pic>
      <p:sp>
        <p:nvSpPr>
          <p:cNvPr id="2" name="Title 1">
            <a:extLst>
              <a:ext uri="{FF2B5EF4-FFF2-40B4-BE49-F238E27FC236}">
                <a16:creationId xmlns:a16="http://schemas.microsoft.com/office/drawing/2014/main" id="{6C32B5AA-12B1-E323-2FBF-B0BAC6B939EC}"/>
              </a:ext>
            </a:extLst>
          </p:cNvPr>
          <p:cNvSpPr>
            <a:spLocks noGrp="1"/>
          </p:cNvSpPr>
          <p:nvPr>
            <p:ph type="title"/>
          </p:nvPr>
        </p:nvSpPr>
        <p:spPr/>
        <p:txBody>
          <a:bodyPr/>
          <a:lstStyle/>
          <a:p>
            <a:r>
              <a:rPr lang="en-GB" b="1">
                <a:solidFill>
                  <a:schemeClr val="bg2"/>
                </a:solidFill>
                <a:latin typeface="Aptos"/>
              </a:rPr>
              <a:t>Close</a:t>
            </a:r>
            <a:br>
              <a:rPr lang="en-GB">
                <a:latin typeface="Quire Sans Light" panose="020B0302040400020003" pitchFamily="34" charset="0"/>
              </a:rPr>
            </a:br>
            <a:endParaRPr lang="en-GB"/>
          </a:p>
        </p:txBody>
      </p:sp>
      <p:pic>
        <p:nvPicPr>
          <p:cNvPr id="5" name="Content Placeholder 4">
            <a:extLst>
              <a:ext uri="{FF2B5EF4-FFF2-40B4-BE49-F238E27FC236}">
                <a16:creationId xmlns:a16="http://schemas.microsoft.com/office/drawing/2014/main" id="{F6A0BB70-94DA-3CC4-3965-C50EC877891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62196" y="2578570"/>
            <a:ext cx="2667608" cy="2845448"/>
          </a:xfrm>
          <a:prstGeom prst="rect">
            <a:avLst/>
          </a:prstGeom>
          <a:solidFill>
            <a:schemeClr val="bg1"/>
          </a:solidFill>
        </p:spPr>
      </p:pic>
    </p:spTree>
    <p:extLst>
      <p:ext uri="{BB962C8B-B14F-4D97-AF65-F5344CB8AC3E}">
        <p14:creationId xmlns:p14="http://schemas.microsoft.com/office/powerpoint/2010/main" val="413095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786C04-5F07-C6B1-A30D-D9178F8F36E5}"/>
              </a:ext>
            </a:extLst>
          </p:cNvPr>
          <p:cNvPicPr>
            <a:picLocks noChangeAspect="1"/>
          </p:cNvPicPr>
          <p:nvPr/>
        </p:nvPicPr>
        <p:blipFill>
          <a:blip r:embed="rId3"/>
          <a:stretch>
            <a:fillRect/>
          </a:stretch>
        </p:blipFill>
        <p:spPr>
          <a:xfrm>
            <a:off x="0" y="0"/>
            <a:ext cx="12192000" cy="1484455"/>
          </a:xfrm>
          <a:prstGeom prst="rect">
            <a:avLst/>
          </a:prstGeom>
        </p:spPr>
      </p:pic>
      <p:sp>
        <p:nvSpPr>
          <p:cNvPr id="2" name="Title 1">
            <a:extLst>
              <a:ext uri="{FF2B5EF4-FFF2-40B4-BE49-F238E27FC236}">
                <a16:creationId xmlns:a16="http://schemas.microsoft.com/office/drawing/2014/main" id="{1A20A19C-9ED8-B6BD-8281-FAD5EC5382A7}"/>
              </a:ext>
            </a:extLst>
          </p:cNvPr>
          <p:cNvSpPr>
            <a:spLocks noGrp="1"/>
          </p:cNvSpPr>
          <p:nvPr>
            <p:ph type="title"/>
          </p:nvPr>
        </p:nvSpPr>
        <p:spPr>
          <a:xfrm>
            <a:off x="409532" y="79445"/>
            <a:ext cx="10515600" cy="1325563"/>
          </a:xfrm>
        </p:spPr>
        <p:txBody>
          <a:bodyPr/>
          <a:lstStyle/>
          <a:p>
            <a:r>
              <a:rPr lang="en-GB" b="1">
                <a:solidFill>
                  <a:schemeClr val="bg2"/>
                </a:solidFill>
                <a:latin typeface="+mn-lt"/>
              </a:rPr>
              <a:t>Today’s session</a:t>
            </a:r>
          </a:p>
        </p:txBody>
      </p:sp>
      <p:sp>
        <p:nvSpPr>
          <p:cNvPr id="3" name="Content Placeholder 2">
            <a:extLst>
              <a:ext uri="{FF2B5EF4-FFF2-40B4-BE49-F238E27FC236}">
                <a16:creationId xmlns:a16="http://schemas.microsoft.com/office/drawing/2014/main" id="{8BF9C432-4634-B29F-5AC3-471F8300ED2C}"/>
              </a:ext>
            </a:extLst>
          </p:cNvPr>
          <p:cNvSpPr>
            <a:spLocks noGrp="1"/>
          </p:cNvSpPr>
          <p:nvPr>
            <p:ph idx="1"/>
          </p:nvPr>
        </p:nvSpPr>
        <p:spPr>
          <a:xfrm>
            <a:off x="838200" y="1815792"/>
            <a:ext cx="10515600" cy="4351338"/>
          </a:xfrm>
        </p:spPr>
        <p:txBody>
          <a:bodyPr vert="horz" lIns="91440" tIns="45720" rIns="91440" bIns="45720" rtlCol="0" anchor="t">
            <a:normAutofit/>
          </a:bodyPr>
          <a:lstStyle/>
          <a:p>
            <a:pPr marL="514350" indent="-514350">
              <a:buFont typeface="+mj-lt"/>
              <a:buAutoNum type="arabicPeriod"/>
            </a:pPr>
            <a:r>
              <a:rPr lang="en-GB">
                <a:solidFill>
                  <a:schemeClr val="tx1">
                    <a:lumMod val="76000"/>
                    <a:lumOff val="24000"/>
                  </a:schemeClr>
                </a:solidFill>
              </a:rPr>
              <a:t>Welcome, introductions and housekeeping</a:t>
            </a:r>
          </a:p>
          <a:p>
            <a:pPr marL="514350" indent="-514350">
              <a:buFont typeface="+mj-lt"/>
              <a:buAutoNum type="arabicPeriod"/>
            </a:pPr>
            <a:r>
              <a:rPr lang="en-GB" dirty="0">
                <a:solidFill>
                  <a:schemeClr val="tx1">
                    <a:lumMod val="76000"/>
                    <a:lumOff val="24000"/>
                  </a:schemeClr>
                </a:solidFill>
              </a:rPr>
              <a:t>Updates from </a:t>
            </a:r>
            <a:r>
              <a:rPr lang="en-GB" dirty="0" err="1">
                <a:solidFill>
                  <a:schemeClr val="tx1">
                    <a:lumMod val="76000"/>
                    <a:lumOff val="24000"/>
                  </a:schemeClr>
                </a:solidFill>
              </a:rPr>
              <a:t>SalfordPCF</a:t>
            </a:r>
          </a:p>
          <a:p>
            <a:pPr marL="514350" indent="-514350">
              <a:buFont typeface="+mj-lt"/>
              <a:buAutoNum type="arabicPeriod"/>
            </a:pPr>
            <a:r>
              <a:rPr lang="en-GB">
                <a:solidFill>
                  <a:schemeClr val="tx1">
                    <a:lumMod val="76000"/>
                    <a:lumOff val="24000"/>
                  </a:schemeClr>
                </a:solidFill>
              </a:rPr>
              <a:t>Today's guest presenter</a:t>
            </a:r>
          </a:p>
          <a:p>
            <a:pPr marL="514350" indent="-514350">
              <a:buFont typeface="+mj-lt"/>
              <a:buAutoNum type="arabicPeriod"/>
            </a:pPr>
            <a:r>
              <a:rPr lang="en-GB">
                <a:solidFill>
                  <a:schemeClr val="tx1">
                    <a:lumMod val="76000"/>
                    <a:lumOff val="24000"/>
                  </a:schemeClr>
                </a:solidFill>
              </a:rPr>
              <a:t>Question time</a:t>
            </a:r>
          </a:p>
          <a:p>
            <a:pPr marL="514350" indent="-514350">
              <a:buFont typeface="+mj-lt"/>
              <a:buAutoNum type="arabicPeriod"/>
            </a:pPr>
            <a:r>
              <a:rPr lang="en-GB">
                <a:solidFill>
                  <a:schemeClr val="tx1">
                    <a:lumMod val="76000"/>
                    <a:lumOff val="24000"/>
                  </a:schemeClr>
                </a:solidFill>
              </a:rPr>
              <a:t>Looking ahead</a:t>
            </a:r>
          </a:p>
          <a:p>
            <a:pPr marL="514350" indent="-514350">
              <a:buFont typeface="+mj-lt"/>
              <a:buAutoNum type="arabicPeriod"/>
            </a:pPr>
            <a:r>
              <a:rPr lang="en-GB">
                <a:solidFill>
                  <a:schemeClr val="tx1">
                    <a:lumMod val="76000"/>
                    <a:lumOff val="24000"/>
                  </a:schemeClr>
                </a:solidFill>
              </a:rPr>
              <a:t>Further information and support</a:t>
            </a:r>
          </a:p>
          <a:p>
            <a:pPr marL="514350" indent="-514350">
              <a:buFont typeface="+mj-lt"/>
              <a:buAutoNum type="arabicPeriod"/>
            </a:pPr>
            <a:r>
              <a:rPr lang="en-GB">
                <a:solidFill>
                  <a:schemeClr val="tx1">
                    <a:lumMod val="76000"/>
                    <a:lumOff val="24000"/>
                  </a:schemeClr>
                </a:solidFill>
              </a:rPr>
              <a:t>Close</a:t>
            </a:r>
          </a:p>
        </p:txBody>
      </p:sp>
    </p:spTree>
    <p:extLst>
      <p:ext uri="{BB962C8B-B14F-4D97-AF65-F5344CB8AC3E}">
        <p14:creationId xmlns:p14="http://schemas.microsoft.com/office/powerpoint/2010/main" val="1229333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E3F3DD-A897-063A-1634-65A624DA6AF5}"/>
              </a:ext>
            </a:extLst>
          </p:cNvPr>
          <p:cNvSpPr/>
          <p:nvPr/>
        </p:nvSpPr>
        <p:spPr>
          <a:xfrm>
            <a:off x="0" y="0"/>
            <a:ext cx="12192000" cy="14478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F3E0C54-994E-00BD-C5C5-A5CE729EEABD}"/>
              </a:ext>
            </a:extLst>
          </p:cNvPr>
          <p:cNvSpPr>
            <a:spLocks noGrp="1"/>
          </p:cNvSpPr>
          <p:nvPr>
            <p:ph type="title"/>
          </p:nvPr>
        </p:nvSpPr>
        <p:spPr/>
        <p:txBody>
          <a:bodyPr>
            <a:normAutofit fontScale="90000"/>
          </a:bodyPr>
          <a:lstStyle/>
          <a:p>
            <a:r>
              <a:rPr lang="en-GB" b="1">
                <a:solidFill>
                  <a:schemeClr val="bg2"/>
                </a:solidFill>
                <a:latin typeface="Aptos"/>
              </a:rPr>
              <a:t>Welcome, introductions and housekeeping</a:t>
            </a:r>
            <a:br>
              <a:rPr lang="en-GB">
                <a:latin typeface="Quire Sans Light" panose="020B0302040400020003" pitchFamily="34" charset="0"/>
              </a:rPr>
            </a:br>
            <a:endParaRPr lang="en-GB">
              <a:solidFill>
                <a:schemeClr val="bg2"/>
              </a:solidFill>
              <a:latin typeface="Quire Sans Light" panose="020B0302040400020003" pitchFamily="34" charset="0"/>
            </a:endParaRPr>
          </a:p>
        </p:txBody>
      </p:sp>
      <p:sp>
        <p:nvSpPr>
          <p:cNvPr id="4" name="Subtitle 2">
            <a:extLst>
              <a:ext uri="{FF2B5EF4-FFF2-40B4-BE49-F238E27FC236}">
                <a16:creationId xmlns:a16="http://schemas.microsoft.com/office/drawing/2014/main" id="{7B9DD23B-34BE-85D3-8A10-02C7273D5C77}"/>
              </a:ext>
            </a:extLst>
          </p:cNvPr>
          <p:cNvSpPr>
            <a:spLocks noGrp="1"/>
          </p:cNvSpPr>
          <p:nvPr>
            <p:ph idx="1"/>
          </p:nvPr>
        </p:nvSpPr>
        <p:spPr/>
        <p:txBody>
          <a:bodyPr vert="horz" lIns="91440" tIns="45720" rIns="91440" bIns="45720" rtlCol="0" anchor="t">
            <a:normAutofit/>
          </a:bodyPr>
          <a:lstStyle/>
          <a:p>
            <a:pPr marL="0" indent="0">
              <a:buNone/>
            </a:pPr>
            <a:r>
              <a:rPr lang="en-GB">
                <a:solidFill>
                  <a:schemeClr val="tx1">
                    <a:lumMod val="76000"/>
                    <a:lumOff val="24000"/>
                  </a:schemeClr>
                </a:solidFill>
                <a:latin typeface="Aptos"/>
              </a:rPr>
              <a:t>Viv Ormrod - Chair, </a:t>
            </a:r>
            <a:r>
              <a:rPr lang="en-GB" err="1">
                <a:solidFill>
                  <a:schemeClr val="tx1">
                    <a:lumMod val="76000"/>
                    <a:lumOff val="24000"/>
                  </a:schemeClr>
                </a:solidFill>
                <a:latin typeface="Aptos"/>
              </a:rPr>
              <a:t>SalfordPCF</a:t>
            </a:r>
            <a:r>
              <a:rPr lang="en-GB">
                <a:solidFill>
                  <a:schemeClr val="tx1">
                    <a:lumMod val="76000"/>
                    <a:lumOff val="24000"/>
                  </a:schemeClr>
                </a:solidFill>
                <a:latin typeface="Aptos"/>
              </a:rPr>
              <a:t> </a:t>
            </a:r>
          </a:p>
          <a:p>
            <a:pPr marL="0" indent="0">
              <a:buNone/>
            </a:pPr>
            <a:r>
              <a:rPr lang="en-GB">
                <a:solidFill>
                  <a:schemeClr val="tx1">
                    <a:lumMod val="76000"/>
                    <a:lumOff val="24000"/>
                  </a:schemeClr>
                </a:solidFill>
                <a:latin typeface="Aptos"/>
              </a:rPr>
              <a:t>Abi McCarthy - SEND Development Officer, Salford City Council</a:t>
            </a:r>
          </a:p>
          <a:p>
            <a:endParaRPr lang="en-GB">
              <a:solidFill>
                <a:schemeClr val="tx1">
                  <a:lumMod val="76000"/>
                  <a:lumOff val="24000"/>
                </a:schemeClr>
              </a:solidFill>
              <a:latin typeface="Aptos"/>
            </a:endParaRPr>
          </a:p>
          <a:p>
            <a:r>
              <a:rPr lang="en-GB">
                <a:solidFill>
                  <a:schemeClr val="tx1">
                    <a:lumMod val="76000"/>
                    <a:lumOff val="24000"/>
                  </a:schemeClr>
                </a:solidFill>
                <a:latin typeface="Aptos"/>
              </a:rPr>
              <a:t>If you want to jump in at any point you can either pop your question in the chat or use the hand raise button </a:t>
            </a:r>
          </a:p>
          <a:p>
            <a:r>
              <a:rPr lang="en-GB">
                <a:solidFill>
                  <a:schemeClr val="tx1">
                    <a:lumMod val="76000"/>
                    <a:lumOff val="24000"/>
                  </a:schemeClr>
                </a:solidFill>
                <a:latin typeface="Aptos"/>
              </a:rPr>
              <a:t>Feel free to keep cameras on or off, we really don’t mind</a:t>
            </a:r>
          </a:p>
          <a:p>
            <a:r>
              <a:rPr lang="en-GB">
                <a:solidFill>
                  <a:schemeClr val="tx1">
                    <a:lumMod val="76000"/>
                    <a:lumOff val="24000"/>
                  </a:schemeClr>
                </a:solidFill>
                <a:latin typeface="Aptos"/>
              </a:rPr>
              <a:t>Grab a brew and let’s get started</a:t>
            </a:r>
          </a:p>
        </p:txBody>
      </p:sp>
    </p:spTree>
    <p:extLst>
      <p:ext uri="{BB962C8B-B14F-4D97-AF65-F5344CB8AC3E}">
        <p14:creationId xmlns:p14="http://schemas.microsoft.com/office/powerpoint/2010/main" val="174347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49B028-DD4C-DE5C-EC56-4A2BABC655E7}"/>
              </a:ext>
            </a:extLst>
          </p:cNvPr>
          <p:cNvPicPr>
            <a:picLocks noChangeAspect="1"/>
          </p:cNvPicPr>
          <p:nvPr/>
        </p:nvPicPr>
        <p:blipFill>
          <a:blip r:embed="rId2"/>
          <a:stretch>
            <a:fillRect/>
          </a:stretch>
        </p:blipFill>
        <p:spPr>
          <a:xfrm>
            <a:off x="0" y="-2"/>
            <a:ext cx="12192000" cy="1466935"/>
          </a:xfrm>
          <a:prstGeom prst="rect">
            <a:avLst/>
          </a:prstGeom>
          <a:solidFill>
            <a:schemeClr val="accent1">
              <a:lumMod val="50000"/>
            </a:schemeClr>
          </a:solidFill>
          <a:ln>
            <a:solidFill>
              <a:schemeClr val="accent1">
                <a:lumMod val="50000"/>
              </a:schemeClr>
            </a:solidFill>
          </a:ln>
        </p:spPr>
      </p:pic>
      <p:sp>
        <p:nvSpPr>
          <p:cNvPr id="2" name="Title 1">
            <a:extLst>
              <a:ext uri="{FF2B5EF4-FFF2-40B4-BE49-F238E27FC236}">
                <a16:creationId xmlns:a16="http://schemas.microsoft.com/office/drawing/2014/main" id="{9D67FAE1-EB89-0B2D-33C1-37586511D0E9}"/>
              </a:ext>
            </a:extLst>
          </p:cNvPr>
          <p:cNvSpPr>
            <a:spLocks noGrp="1"/>
          </p:cNvSpPr>
          <p:nvPr>
            <p:ph type="title"/>
          </p:nvPr>
        </p:nvSpPr>
        <p:spPr>
          <a:xfrm>
            <a:off x="444237" y="70683"/>
            <a:ext cx="10515600" cy="1325563"/>
          </a:xfrm>
        </p:spPr>
        <p:txBody>
          <a:bodyPr/>
          <a:lstStyle/>
          <a:p>
            <a:r>
              <a:rPr lang="en-GB" b="1">
                <a:solidFill>
                  <a:schemeClr val="bg2"/>
                </a:solidFill>
                <a:latin typeface="Aptos"/>
              </a:rPr>
              <a:t>The Parent Assembly</a:t>
            </a:r>
          </a:p>
        </p:txBody>
      </p:sp>
      <p:sp>
        <p:nvSpPr>
          <p:cNvPr id="3" name="Content Placeholder 2">
            <a:extLst>
              <a:ext uri="{FF2B5EF4-FFF2-40B4-BE49-F238E27FC236}">
                <a16:creationId xmlns:a16="http://schemas.microsoft.com/office/drawing/2014/main" id="{7D8DAB2B-8826-4703-6425-6BD01A8833AD}"/>
              </a:ext>
            </a:extLst>
          </p:cNvPr>
          <p:cNvSpPr>
            <a:spLocks noGrp="1"/>
          </p:cNvSpPr>
          <p:nvPr>
            <p:ph idx="1"/>
          </p:nvPr>
        </p:nvSpPr>
        <p:spPr/>
        <p:txBody>
          <a:bodyPr vert="horz" lIns="91440" tIns="45720" rIns="91440" bIns="45720" rtlCol="0" anchor="t">
            <a:normAutofit/>
          </a:bodyPr>
          <a:lstStyle/>
          <a:p>
            <a:pPr marL="0" indent="0">
              <a:lnSpc>
                <a:spcPct val="150000"/>
              </a:lnSpc>
              <a:buNone/>
            </a:pPr>
            <a:r>
              <a:rPr lang="en-GB" sz="3200" b="0">
                <a:solidFill>
                  <a:schemeClr val="tx1">
                    <a:lumMod val="76000"/>
                    <a:lumOff val="24000"/>
                  </a:schemeClr>
                </a:solidFill>
                <a:latin typeface="Aptos"/>
              </a:rPr>
              <a:t>The Parent Assembly is a monthly meeting where parent carers and local SEND professionals come together to share information, discuss key issues, influence local services, and work in partnership to improve outcomes for children and young people with SEND.</a:t>
            </a:r>
            <a:endParaRPr lang="en-US">
              <a:solidFill>
                <a:schemeClr val="tx1">
                  <a:lumMod val="76000"/>
                  <a:lumOff val="24000"/>
                </a:schemeClr>
              </a:solidFill>
              <a:latin typeface="Aptos"/>
            </a:endParaRPr>
          </a:p>
        </p:txBody>
      </p:sp>
    </p:spTree>
    <p:extLst>
      <p:ext uri="{BB962C8B-B14F-4D97-AF65-F5344CB8AC3E}">
        <p14:creationId xmlns:p14="http://schemas.microsoft.com/office/powerpoint/2010/main" val="313735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D1A44-B866-4568-4EC8-2D7E522FC119}"/>
              </a:ext>
            </a:extLst>
          </p:cNvPr>
          <p:cNvPicPr>
            <a:picLocks noChangeAspect="1"/>
          </p:cNvPicPr>
          <p:nvPr/>
        </p:nvPicPr>
        <p:blipFill>
          <a:blip r:embed="rId2"/>
          <a:stretch>
            <a:fillRect/>
          </a:stretch>
        </p:blipFill>
        <p:spPr>
          <a:xfrm>
            <a:off x="0" y="-53531"/>
            <a:ext cx="12192000" cy="1469136"/>
          </a:xfrm>
          <a:prstGeom prst="rect">
            <a:avLst/>
          </a:prstGeom>
        </p:spPr>
      </p:pic>
      <p:sp>
        <p:nvSpPr>
          <p:cNvPr id="2" name="Title 1">
            <a:extLst>
              <a:ext uri="{FF2B5EF4-FFF2-40B4-BE49-F238E27FC236}">
                <a16:creationId xmlns:a16="http://schemas.microsoft.com/office/drawing/2014/main" id="{D3B50D52-8AB9-0823-671C-592F3A2C5A19}"/>
              </a:ext>
            </a:extLst>
          </p:cNvPr>
          <p:cNvSpPr>
            <a:spLocks noGrp="1"/>
          </p:cNvSpPr>
          <p:nvPr>
            <p:ph type="title"/>
          </p:nvPr>
        </p:nvSpPr>
        <p:spPr>
          <a:xfrm>
            <a:off x="838200" y="189278"/>
            <a:ext cx="10515600" cy="1325563"/>
          </a:xfrm>
        </p:spPr>
        <p:txBody>
          <a:bodyPr/>
          <a:lstStyle/>
          <a:p>
            <a:r>
              <a:rPr lang="en-GB" b="1">
                <a:solidFill>
                  <a:schemeClr val="bg2"/>
                </a:solidFill>
                <a:latin typeface="Aptos"/>
              </a:rPr>
              <a:t>Updates from </a:t>
            </a:r>
            <a:r>
              <a:rPr lang="en-GB" b="1" err="1">
                <a:solidFill>
                  <a:schemeClr val="bg2"/>
                </a:solidFill>
                <a:latin typeface="Aptos"/>
              </a:rPr>
              <a:t>SalfordPCF</a:t>
            </a:r>
            <a:br>
              <a:rPr lang="en-GB">
                <a:latin typeface="Quire Sans Light" panose="020B0302040400020003" pitchFamily="34" charset="0"/>
              </a:rPr>
            </a:br>
            <a:endParaRPr lang="en-GB">
              <a:solidFill>
                <a:schemeClr val="bg2"/>
              </a:solidFill>
            </a:endParaRPr>
          </a:p>
        </p:txBody>
      </p:sp>
      <p:sp>
        <p:nvSpPr>
          <p:cNvPr id="3" name="Content Placeholder 2">
            <a:extLst>
              <a:ext uri="{FF2B5EF4-FFF2-40B4-BE49-F238E27FC236}">
                <a16:creationId xmlns:a16="http://schemas.microsoft.com/office/drawing/2014/main" id="{6F09220E-332D-E4CB-C018-6BB113E19ED7}"/>
              </a:ext>
            </a:extLst>
          </p:cNvPr>
          <p:cNvSpPr>
            <a:spLocks noGrp="1"/>
          </p:cNvSpPr>
          <p:nvPr>
            <p:ph idx="1"/>
          </p:nvPr>
        </p:nvSpPr>
        <p:spPr/>
        <p:txBody>
          <a:bodyPr vert="horz" lIns="91440" tIns="45720" rIns="91440" bIns="45720" rtlCol="0" anchor="t">
            <a:normAutofit/>
          </a:bodyPr>
          <a:lstStyle/>
          <a:p>
            <a:r>
              <a:rPr lang="en-GB">
                <a:solidFill>
                  <a:schemeClr val="tx1">
                    <a:lumMod val="76000"/>
                    <a:lumOff val="24000"/>
                  </a:schemeClr>
                </a:solidFill>
              </a:rPr>
              <a:t>Changes for </a:t>
            </a:r>
            <a:r>
              <a:rPr lang="en-GB" err="1">
                <a:solidFill>
                  <a:schemeClr val="tx1">
                    <a:lumMod val="76000"/>
                    <a:lumOff val="24000"/>
                  </a:schemeClr>
                </a:solidFill>
              </a:rPr>
              <a:t>SalfordPCF</a:t>
            </a:r>
            <a:endParaRPr lang="en-GB">
              <a:solidFill>
                <a:schemeClr val="tx1">
                  <a:lumMod val="76000"/>
                  <a:lumOff val="24000"/>
                </a:schemeClr>
              </a:solidFill>
            </a:endParaRPr>
          </a:p>
          <a:p>
            <a:pPr marL="0" indent="0">
              <a:buNone/>
            </a:pPr>
            <a:endParaRPr lang="en-GB">
              <a:solidFill>
                <a:schemeClr val="tx1">
                  <a:lumMod val="76000"/>
                  <a:lumOff val="24000"/>
                </a:schemeClr>
              </a:solidFill>
            </a:endParaRPr>
          </a:p>
          <a:p>
            <a:r>
              <a:rPr lang="en-GB">
                <a:solidFill>
                  <a:schemeClr val="tx1">
                    <a:lumMod val="76000"/>
                    <a:lumOff val="24000"/>
                  </a:schemeClr>
                </a:solidFill>
              </a:rPr>
              <a:t>Expanding our work</a:t>
            </a:r>
          </a:p>
          <a:p>
            <a:pPr marL="0" indent="0">
              <a:buNone/>
            </a:pPr>
            <a:endParaRPr lang="en-GB">
              <a:solidFill>
                <a:schemeClr val="tx1">
                  <a:lumMod val="76000"/>
                  <a:lumOff val="24000"/>
                </a:schemeClr>
              </a:solidFill>
            </a:endParaRPr>
          </a:p>
          <a:p>
            <a:r>
              <a:rPr lang="en-GB">
                <a:solidFill>
                  <a:schemeClr val="tx1">
                    <a:lumMod val="76000"/>
                    <a:lumOff val="24000"/>
                  </a:schemeClr>
                </a:solidFill>
              </a:rPr>
              <a:t>Driving co-production</a:t>
            </a:r>
          </a:p>
        </p:txBody>
      </p:sp>
    </p:spTree>
    <p:extLst>
      <p:ext uri="{BB962C8B-B14F-4D97-AF65-F5344CB8AC3E}">
        <p14:creationId xmlns:p14="http://schemas.microsoft.com/office/powerpoint/2010/main" val="2110130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50181-F7B8-67DD-67ED-173C477AC9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C5DD30A-ABAF-6527-B985-DABDF9BB5BB7}"/>
              </a:ext>
            </a:extLst>
          </p:cNvPr>
          <p:cNvPicPr>
            <a:picLocks noChangeAspect="1"/>
          </p:cNvPicPr>
          <p:nvPr/>
        </p:nvPicPr>
        <p:blipFill>
          <a:blip r:embed="rId2"/>
          <a:stretch>
            <a:fillRect/>
          </a:stretch>
        </p:blipFill>
        <p:spPr>
          <a:xfrm>
            <a:off x="0" y="-53531"/>
            <a:ext cx="12192000" cy="1469136"/>
          </a:xfrm>
          <a:prstGeom prst="rect">
            <a:avLst/>
          </a:prstGeom>
        </p:spPr>
      </p:pic>
      <p:sp>
        <p:nvSpPr>
          <p:cNvPr id="3" name="Content Placeholder 2">
            <a:extLst>
              <a:ext uri="{FF2B5EF4-FFF2-40B4-BE49-F238E27FC236}">
                <a16:creationId xmlns:a16="http://schemas.microsoft.com/office/drawing/2014/main" id="{9E663537-0062-998B-088D-894558643221}"/>
              </a:ext>
            </a:extLst>
          </p:cNvPr>
          <p:cNvSpPr>
            <a:spLocks noGrp="1"/>
          </p:cNvSpPr>
          <p:nvPr>
            <p:ph idx="1"/>
          </p:nvPr>
        </p:nvSpPr>
        <p:spPr/>
        <p:txBody>
          <a:bodyPr/>
          <a:lstStyle/>
          <a:p>
            <a:pPr marL="0" indent="0">
              <a:buNone/>
            </a:pPr>
            <a:endParaRPr lang="en-GB"/>
          </a:p>
          <a:p>
            <a:pPr marL="0" indent="0">
              <a:buNone/>
            </a:pPr>
            <a:endParaRPr lang="en-GB"/>
          </a:p>
        </p:txBody>
      </p:sp>
      <p:sp>
        <p:nvSpPr>
          <p:cNvPr id="6" name="Title 5">
            <a:extLst>
              <a:ext uri="{FF2B5EF4-FFF2-40B4-BE49-F238E27FC236}">
                <a16:creationId xmlns:a16="http://schemas.microsoft.com/office/drawing/2014/main" id="{A4F45312-C3A2-2ABC-E2DE-63C717A3CE54}"/>
              </a:ext>
            </a:extLst>
          </p:cNvPr>
          <p:cNvSpPr>
            <a:spLocks noGrp="1"/>
          </p:cNvSpPr>
          <p:nvPr>
            <p:ph type="title"/>
          </p:nvPr>
        </p:nvSpPr>
        <p:spPr>
          <a:xfrm>
            <a:off x="513736" y="18255"/>
            <a:ext cx="10515600" cy="1325563"/>
          </a:xfrm>
        </p:spPr>
        <p:txBody>
          <a:bodyPr>
            <a:normAutofit fontScale="90000"/>
          </a:bodyPr>
          <a:lstStyle/>
          <a:p>
            <a:r>
              <a:rPr lang="en-GB">
                <a:solidFill>
                  <a:schemeClr val="bg2"/>
                </a:solidFill>
              </a:rPr>
              <a:t>Guest speaker: Melissa Caslake - Executive Director, Children’s Services, Salford City Council</a:t>
            </a:r>
          </a:p>
        </p:txBody>
      </p:sp>
    </p:spTree>
    <p:extLst>
      <p:ext uri="{BB962C8B-B14F-4D97-AF65-F5344CB8AC3E}">
        <p14:creationId xmlns:p14="http://schemas.microsoft.com/office/powerpoint/2010/main" val="3806193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27289-5CD8-29EC-264F-0E4BF24DBA5A}"/>
            </a:ext>
          </a:extLst>
        </p:cNvPr>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DCAE0E8E-11C4-97FA-26B3-8F0F7539FB68}"/>
              </a:ext>
            </a:extLst>
          </p:cNvPr>
          <p:cNvGraphicFramePr>
            <a:graphicFrameLocks noGrp="1"/>
          </p:cNvGraphicFramePr>
          <p:nvPr>
            <p:ph idx="1"/>
            <p:extLst>
              <p:ext uri="{D42A27DB-BD31-4B8C-83A1-F6EECF244321}">
                <p14:modId xmlns:p14="http://schemas.microsoft.com/office/powerpoint/2010/main" val="3583586421"/>
              </p:ext>
            </p:extLst>
          </p:nvPr>
        </p:nvGraphicFramePr>
        <p:xfrm>
          <a:off x="547749" y="1527527"/>
          <a:ext cx="11096502" cy="4599525"/>
        </p:xfrm>
        <a:graphic>
          <a:graphicData uri="http://schemas.openxmlformats.org/drawingml/2006/table">
            <a:tbl>
              <a:tblPr firstRow="1" bandRow="1">
                <a:tableStyleId>{9D7B26C5-4107-4FEC-AEDC-1716B250A1EF}</a:tableStyleId>
              </a:tblPr>
              <a:tblGrid>
                <a:gridCol w="2385456">
                  <a:extLst>
                    <a:ext uri="{9D8B030D-6E8A-4147-A177-3AD203B41FA5}">
                      <a16:colId xmlns:a16="http://schemas.microsoft.com/office/drawing/2014/main" val="2072072933"/>
                    </a:ext>
                  </a:extLst>
                </a:gridCol>
                <a:gridCol w="8711046">
                  <a:extLst>
                    <a:ext uri="{9D8B030D-6E8A-4147-A177-3AD203B41FA5}">
                      <a16:colId xmlns:a16="http://schemas.microsoft.com/office/drawing/2014/main" val="1598963198"/>
                    </a:ext>
                  </a:extLst>
                </a:gridCol>
              </a:tblGrid>
              <a:tr h="1112788">
                <a:tc>
                  <a:txBody>
                    <a:bodyPr/>
                    <a:lstStyle/>
                    <a:p>
                      <a:endParaRPr lang="en-GB" sz="1400">
                        <a:latin typeface="+mn-lt"/>
                      </a:endParaRPr>
                    </a:p>
                  </a:txBody>
                  <a:tcPr/>
                </a:tc>
                <a:tc>
                  <a:txBody>
                    <a:bodyPr/>
                    <a:lstStyle/>
                    <a:p>
                      <a:r>
                        <a:rPr lang="en-US" sz="1400" b="1">
                          <a:latin typeface="+mn-lt"/>
                          <a:ea typeface="Calibri"/>
                          <a:cs typeface="Calibri"/>
                        </a:rPr>
                        <a:t>To co-produce plans with children, young people and families with clear information sharing and communication so that everyone is working together.</a:t>
                      </a:r>
                    </a:p>
                    <a:p>
                      <a:r>
                        <a:rPr lang="en-US" sz="1400" b="0">
                          <a:solidFill>
                            <a:schemeClr val="tx1"/>
                          </a:solidFill>
                          <a:latin typeface="+mn-lt"/>
                          <a:ea typeface="Calibri"/>
                          <a:cs typeface="Calibri"/>
                        </a:rPr>
                        <a:t>To promote co-production at the heart of practice so that the voice of the children, young people and their families is at the heart of all we do.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b="0">
                        <a:latin typeface="+mn-lt"/>
                      </a:endParaRPr>
                    </a:p>
                  </a:txBody>
                  <a:tcPr/>
                </a:tc>
                <a:extLst>
                  <a:ext uri="{0D108BD9-81ED-4DB2-BD59-A6C34878D82A}">
                    <a16:rowId xmlns:a16="http://schemas.microsoft.com/office/drawing/2014/main" val="3767260055"/>
                  </a:ext>
                </a:extLst>
              </a:tr>
              <a:tr h="1128117">
                <a:tc>
                  <a:txBody>
                    <a:bodyPr/>
                    <a:lstStyle/>
                    <a:p>
                      <a:endParaRPr lang="en-GB" sz="1400">
                        <a:latin typeface="+mn-lt"/>
                      </a:endParaRPr>
                    </a:p>
                  </a:txBody>
                  <a:tcPr/>
                </a:tc>
                <a:tc>
                  <a:txBody>
                    <a:bodyPr/>
                    <a:lstStyle/>
                    <a:p>
                      <a:r>
                        <a:rPr lang="en-US" sz="1400" b="1">
                          <a:latin typeface="+mn-lt"/>
                          <a:ea typeface="Calibri"/>
                          <a:cs typeface="Calibri"/>
                        </a:rPr>
                        <a:t>For children, young people and their families to have good outcomes through clear pathways and the right support at the right time</a:t>
                      </a:r>
                    </a:p>
                    <a:p>
                      <a:r>
                        <a:rPr lang="en-US" sz="1400">
                          <a:solidFill>
                            <a:schemeClr val="tx1"/>
                          </a:solidFill>
                          <a:latin typeface="+mn-lt"/>
                          <a:ea typeface="Calibri"/>
                          <a:cs typeface="Calibri"/>
                        </a:rPr>
                        <a:t>To co-ordinate clear multi-agency pathways, including planning ahead for smooth transitions to achieve positive outcomes for individual children and their families. To have clear focus on creating opportunities that are fulfilling and meet personal aspirations.</a:t>
                      </a:r>
                    </a:p>
                  </a:txBody>
                  <a:tcPr/>
                </a:tc>
                <a:extLst>
                  <a:ext uri="{0D108BD9-81ED-4DB2-BD59-A6C34878D82A}">
                    <a16:rowId xmlns:a16="http://schemas.microsoft.com/office/drawing/2014/main" val="2904066291"/>
                  </a:ext>
                </a:extLst>
              </a:tr>
              <a:tr h="1124805">
                <a:tc>
                  <a:txBody>
                    <a:bodyPr/>
                    <a:lstStyle/>
                    <a:p>
                      <a:endParaRPr lang="en-GB" sz="1400">
                        <a:latin typeface="+mn-lt"/>
                      </a:endParaRPr>
                    </a:p>
                  </a:txBody>
                  <a:tcPr/>
                </a:tc>
                <a:tc>
                  <a:txBody>
                    <a:bodyPr/>
                    <a:lstStyle/>
                    <a:p>
                      <a:r>
                        <a:rPr lang="en-US" sz="1400" b="1">
                          <a:latin typeface="+mn-lt"/>
                          <a:ea typeface="Calibri"/>
                          <a:cs typeface="Calibri"/>
                        </a:rPr>
                        <a:t>That the whole workforce is knowledgeable and skilled ensuring children and young people are accessing the right provision at the right time.</a:t>
                      </a:r>
                    </a:p>
                    <a:p>
                      <a:r>
                        <a:rPr lang="en-US" sz="1400">
                          <a:solidFill>
                            <a:schemeClr val="tx1"/>
                          </a:solidFill>
                          <a:latin typeface="+mn-lt"/>
                          <a:ea typeface="Calibri"/>
                          <a:cs typeface="Calibri"/>
                        </a:rPr>
                        <a:t>Plan sufficient provision to enable children, young people and their families to feel supported and included.</a:t>
                      </a:r>
                    </a:p>
                  </a:txBody>
                  <a:tcPr/>
                </a:tc>
                <a:extLst>
                  <a:ext uri="{0D108BD9-81ED-4DB2-BD59-A6C34878D82A}">
                    <a16:rowId xmlns:a16="http://schemas.microsoft.com/office/drawing/2014/main" val="4081141056"/>
                  </a:ext>
                </a:extLst>
              </a:tr>
              <a:tr h="1128117">
                <a:tc>
                  <a:txBody>
                    <a:bodyPr/>
                    <a:lstStyle/>
                    <a:p>
                      <a:endParaRPr lang="en-GB" sz="1400">
                        <a:latin typeface="+mn-lt"/>
                      </a:endParaRPr>
                    </a:p>
                  </a:txBody>
                  <a:tcPr/>
                </a:tc>
                <a:tc>
                  <a:txBody>
                    <a:bodyPr/>
                    <a:lstStyle/>
                    <a:p>
                      <a:r>
                        <a:rPr lang="en-US" sz="1400" b="1">
                          <a:solidFill>
                            <a:srgbClr val="000000"/>
                          </a:solidFill>
                          <a:latin typeface="+mn-lt"/>
                          <a:ea typeface="Calibri"/>
                          <a:cs typeface="Calibri"/>
                        </a:rPr>
                        <a:t>That children and young people's needs are identified early, assessed in a timely manner and met through support which is reviewed regularly.</a:t>
                      </a:r>
                    </a:p>
                    <a:p>
                      <a:r>
                        <a:rPr lang="en-US" sz="1400">
                          <a:solidFill>
                            <a:schemeClr val="tx1"/>
                          </a:solidFill>
                          <a:latin typeface="+mn-lt"/>
                          <a:ea typeface="Calibri"/>
                          <a:cs typeface="Calibri"/>
                        </a:rPr>
                        <a:t>Ensure timely information, advice and support is provided and deliver high quality assessments and reviews in a timely manner ensuring children and young people with SEND and their parents/carers are involved at every stage of the process.</a:t>
                      </a:r>
                    </a:p>
                  </a:txBody>
                  <a:tcPr/>
                </a:tc>
                <a:extLst>
                  <a:ext uri="{0D108BD9-81ED-4DB2-BD59-A6C34878D82A}">
                    <a16:rowId xmlns:a16="http://schemas.microsoft.com/office/drawing/2014/main" val="935943643"/>
                  </a:ext>
                </a:extLst>
              </a:tr>
            </a:tbl>
          </a:graphicData>
        </a:graphic>
      </p:graphicFrame>
      <p:sp>
        <p:nvSpPr>
          <p:cNvPr id="26" name="Title 1">
            <a:extLst>
              <a:ext uri="{FF2B5EF4-FFF2-40B4-BE49-F238E27FC236}">
                <a16:creationId xmlns:a16="http://schemas.microsoft.com/office/drawing/2014/main" id="{287C8DC7-2EAE-B724-0CFD-30F6B54883B8}"/>
              </a:ext>
            </a:extLst>
          </p:cNvPr>
          <p:cNvSpPr txBox="1">
            <a:spLocks/>
          </p:cNvSpPr>
          <p:nvPr/>
        </p:nvSpPr>
        <p:spPr>
          <a:xfrm>
            <a:off x="547749" y="788822"/>
            <a:ext cx="8671657" cy="7986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u="sng">
                <a:solidFill>
                  <a:schemeClr val="accent6">
                    <a:lumMod val="75000"/>
                  </a:schemeClr>
                </a:solidFill>
              </a:rPr>
              <a:t>Salford’s Ambitions </a:t>
            </a:r>
            <a:r>
              <a:rPr lang="en-GB" sz="1000" b="1">
                <a:solidFill>
                  <a:srgbClr val="000000"/>
                </a:solidFill>
              </a:rPr>
              <a:t> </a:t>
            </a:r>
            <a:endParaRPr lang="en-GB" sz="1000" b="1">
              <a:solidFill>
                <a:srgbClr val="000000"/>
              </a:solidFill>
              <a:ea typeface="Calibri Light"/>
              <a:cs typeface="Calibri Light"/>
            </a:endParaRPr>
          </a:p>
        </p:txBody>
      </p:sp>
      <p:grpSp>
        <p:nvGrpSpPr>
          <p:cNvPr id="28" name="Group 27">
            <a:extLst>
              <a:ext uri="{FF2B5EF4-FFF2-40B4-BE49-F238E27FC236}">
                <a16:creationId xmlns:a16="http://schemas.microsoft.com/office/drawing/2014/main" id="{23541260-0541-1D9E-6EF1-437D078E8BEB}"/>
              </a:ext>
            </a:extLst>
          </p:cNvPr>
          <p:cNvGrpSpPr/>
          <p:nvPr/>
        </p:nvGrpSpPr>
        <p:grpSpPr>
          <a:xfrm>
            <a:off x="261542" y="82729"/>
            <a:ext cx="11356976" cy="876477"/>
            <a:chOff x="417512" y="245886"/>
            <a:chExt cx="11356976" cy="876477"/>
          </a:xfrm>
        </p:grpSpPr>
        <p:pic>
          <p:nvPicPr>
            <p:cNvPr id="29" name="Picture 28">
              <a:extLst>
                <a:ext uri="{FF2B5EF4-FFF2-40B4-BE49-F238E27FC236}">
                  <a16:creationId xmlns:a16="http://schemas.microsoft.com/office/drawing/2014/main" id="{D58DED96-7A10-A51E-76AF-48F278F7E1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2" y="245887"/>
              <a:ext cx="2212975" cy="876476"/>
            </a:xfrm>
            <a:prstGeom prst="rect">
              <a:avLst/>
            </a:prstGeom>
            <a:noFill/>
            <a:ln>
              <a:noFill/>
            </a:ln>
          </p:spPr>
        </p:pic>
        <p:pic>
          <p:nvPicPr>
            <p:cNvPr id="30" name="Picture 29" descr="Salford City Council Complaints Email &amp; Phone | Resolver">
              <a:extLst>
                <a:ext uri="{FF2B5EF4-FFF2-40B4-BE49-F238E27FC236}">
                  <a16:creationId xmlns:a16="http://schemas.microsoft.com/office/drawing/2014/main" id="{BA0EFFBF-4E69-E0A0-19AD-93BAE5F74D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5003" b="33959"/>
            <a:stretch/>
          </p:blipFill>
          <p:spPr bwMode="auto">
            <a:xfrm>
              <a:off x="9250338" y="245886"/>
              <a:ext cx="2524150" cy="696913"/>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Graphic 34" descr="Connections with solid fill">
            <a:extLst>
              <a:ext uri="{FF2B5EF4-FFF2-40B4-BE49-F238E27FC236}">
                <a16:creationId xmlns:a16="http://schemas.microsoft.com/office/drawing/2014/main" id="{BC145219-FA2A-95EA-F7E2-EA19D00318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93206" y="1768961"/>
            <a:ext cx="914400" cy="914400"/>
          </a:xfrm>
          <a:prstGeom prst="rect">
            <a:avLst/>
          </a:prstGeom>
        </p:spPr>
      </p:pic>
      <p:pic>
        <p:nvPicPr>
          <p:cNvPr id="36" name="Graphic 35" descr="Open hand with plant with solid fill">
            <a:extLst>
              <a:ext uri="{FF2B5EF4-FFF2-40B4-BE49-F238E27FC236}">
                <a16:creationId xmlns:a16="http://schemas.microsoft.com/office/drawing/2014/main" id="{D6AD4D17-C941-E24E-8EF4-5F5DE168B2E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93206" y="2843954"/>
            <a:ext cx="914400" cy="914400"/>
          </a:xfrm>
          <a:prstGeom prst="rect">
            <a:avLst/>
          </a:prstGeom>
        </p:spPr>
      </p:pic>
      <p:pic>
        <p:nvPicPr>
          <p:cNvPr id="37" name="Graphic 36" descr="Checkmark with solid fill">
            <a:extLst>
              <a:ext uri="{FF2B5EF4-FFF2-40B4-BE49-F238E27FC236}">
                <a16:creationId xmlns:a16="http://schemas.microsoft.com/office/drawing/2014/main" id="{0F9E5480-977B-EAE8-D4FC-E4ADB555D1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68029" y="4046793"/>
            <a:ext cx="914400" cy="914400"/>
          </a:xfrm>
          <a:prstGeom prst="rect">
            <a:avLst/>
          </a:prstGeom>
        </p:spPr>
      </p:pic>
      <p:pic>
        <p:nvPicPr>
          <p:cNvPr id="38" name="Graphic 37" descr="Arrow circle with solid fill">
            <a:extLst>
              <a:ext uri="{FF2B5EF4-FFF2-40B4-BE49-F238E27FC236}">
                <a16:creationId xmlns:a16="http://schemas.microsoft.com/office/drawing/2014/main" id="{C742AFCB-78CA-C21F-6D1F-027FAB8E91F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68029" y="5218714"/>
            <a:ext cx="914400" cy="914400"/>
          </a:xfrm>
          <a:prstGeom prst="rect">
            <a:avLst/>
          </a:prstGeom>
        </p:spPr>
      </p:pic>
      <p:pic>
        <p:nvPicPr>
          <p:cNvPr id="3" name="Picture 2" descr="A logo with blue text&#10;&#10;AI-generated content may be incorrect.">
            <a:extLst>
              <a:ext uri="{FF2B5EF4-FFF2-40B4-BE49-F238E27FC236}">
                <a16:creationId xmlns:a16="http://schemas.microsoft.com/office/drawing/2014/main" id="{641C6DA6-ABAB-EF0C-65E1-89640484363E}"/>
              </a:ext>
            </a:extLst>
          </p:cNvPr>
          <p:cNvPicPr>
            <a:picLocks noChangeAspect="1"/>
          </p:cNvPicPr>
          <p:nvPr/>
        </p:nvPicPr>
        <p:blipFill>
          <a:blip r:embed="rId9"/>
          <a:stretch>
            <a:fillRect/>
          </a:stretch>
        </p:blipFill>
        <p:spPr>
          <a:xfrm>
            <a:off x="4273548" y="87146"/>
            <a:ext cx="3083428" cy="708026"/>
          </a:xfrm>
          <a:prstGeom prst="rect">
            <a:avLst/>
          </a:prstGeom>
        </p:spPr>
      </p:pic>
    </p:spTree>
    <p:extLst>
      <p:ext uri="{BB962C8B-B14F-4D97-AF65-F5344CB8AC3E}">
        <p14:creationId xmlns:p14="http://schemas.microsoft.com/office/powerpoint/2010/main" val="211863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81DEE9A-07AC-7C37-A0CA-A6E8A5ED2838}"/>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695334" y="272157"/>
            <a:ext cx="10797435" cy="5721926"/>
          </a:xfrm>
          <a:prstGeom prst="rect">
            <a:avLst/>
          </a:prstGeom>
        </p:spPr>
      </p:pic>
    </p:spTree>
    <p:extLst>
      <p:ext uri="{BB962C8B-B14F-4D97-AF65-F5344CB8AC3E}">
        <p14:creationId xmlns:p14="http://schemas.microsoft.com/office/powerpoint/2010/main" val="228198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35BCB-2D57-F548-13AB-CA18ED282F1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6780FD5-EC85-E200-AF12-FF43324059EF}"/>
              </a:ext>
            </a:extLst>
          </p:cNvPr>
          <p:cNvPicPr>
            <a:picLocks noChangeAspect="1"/>
          </p:cNvPicPr>
          <p:nvPr/>
        </p:nvPicPr>
        <p:blipFill>
          <a:blip r:embed="rId2"/>
          <a:stretch>
            <a:fillRect/>
          </a:stretch>
        </p:blipFill>
        <p:spPr>
          <a:xfrm>
            <a:off x="0" y="-53531"/>
            <a:ext cx="12192000" cy="1469136"/>
          </a:xfrm>
          <a:prstGeom prst="rect">
            <a:avLst/>
          </a:prstGeom>
        </p:spPr>
      </p:pic>
      <p:sp>
        <p:nvSpPr>
          <p:cNvPr id="3" name="Content Placeholder 2">
            <a:extLst>
              <a:ext uri="{FF2B5EF4-FFF2-40B4-BE49-F238E27FC236}">
                <a16:creationId xmlns:a16="http://schemas.microsoft.com/office/drawing/2014/main" id="{7CC64950-2676-4381-0D92-0EF05DD7AFFD}"/>
              </a:ext>
            </a:extLst>
          </p:cNvPr>
          <p:cNvSpPr>
            <a:spLocks noGrp="1"/>
          </p:cNvSpPr>
          <p:nvPr>
            <p:ph idx="1"/>
          </p:nvPr>
        </p:nvSpPr>
        <p:spPr/>
        <p:txBody>
          <a:bodyPr/>
          <a:lstStyle/>
          <a:p>
            <a:pPr marL="0" indent="0">
              <a:buNone/>
            </a:pPr>
            <a:endParaRPr lang="en-GB"/>
          </a:p>
          <a:p>
            <a:pPr marL="0" indent="0">
              <a:buNone/>
            </a:pPr>
            <a:endParaRPr lang="en-GB"/>
          </a:p>
        </p:txBody>
      </p:sp>
      <p:sp>
        <p:nvSpPr>
          <p:cNvPr id="6" name="Title 5">
            <a:extLst>
              <a:ext uri="{FF2B5EF4-FFF2-40B4-BE49-F238E27FC236}">
                <a16:creationId xmlns:a16="http://schemas.microsoft.com/office/drawing/2014/main" id="{AA8FBD9C-7A93-5F71-C0AC-4DF7D9551619}"/>
              </a:ext>
            </a:extLst>
          </p:cNvPr>
          <p:cNvSpPr>
            <a:spLocks noGrp="1"/>
          </p:cNvSpPr>
          <p:nvPr>
            <p:ph type="title"/>
          </p:nvPr>
        </p:nvSpPr>
        <p:spPr>
          <a:xfrm>
            <a:off x="513736" y="18255"/>
            <a:ext cx="10515600" cy="1325563"/>
          </a:xfrm>
        </p:spPr>
        <p:txBody>
          <a:bodyPr>
            <a:normAutofit fontScale="90000"/>
          </a:bodyPr>
          <a:lstStyle/>
          <a:p>
            <a:r>
              <a:rPr lang="en-GB">
                <a:solidFill>
                  <a:schemeClr val="bg2"/>
                </a:solidFill>
              </a:rPr>
              <a:t>Guest speaker: Melissa Caslake - Executive Director, Children’s Services, Salford City Council</a:t>
            </a:r>
          </a:p>
        </p:txBody>
      </p:sp>
      <p:sp>
        <p:nvSpPr>
          <p:cNvPr id="4" name="TextBox 3">
            <a:extLst>
              <a:ext uri="{FF2B5EF4-FFF2-40B4-BE49-F238E27FC236}">
                <a16:creationId xmlns:a16="http://schemas.microsoft.com/office/drawing/2014/main" id="{4C573597-D7E1-CA65-746E-F6F8379CF5C4}"/>
              </a:ext>
            </a:extLst>
          </p:cNvPr>
          <p:cNvSpPr txBox="1"/>
          <p:nvPr/>
        </p:nvSpPr>
        <p:spPr>
          <a:xfrm>
            <a:off x="513735" y="1926068"/>
            <a:ext cx="10840065" cy="3539430"/>
          </a:xfrm>
          <a:prstGeom prst="rect">
            <a:avLst/>
          </a:prstGeom>
          <a:noFill/>
        </p:spPr>
        <p:txBody>
          <a:bodyPr wrap="square" lIns="91440" tIns="45720" rIns="91440" bIns="45720" anchor="t">
            <a:spAutoFit/>
          </a:bodyPr>
          <a:lstStyle/>
          <a:p>
            <a:pPr marL="0" indent="0">
              <a:buNone/>
            </a:pPr>
            <a:r>
              <a:rPr lang="en-GB" sz="2800" b="1" u="sng">
                <a:solidFill>
                  <a:schemeClr val="tx1">
                    <a:lumMod val="76000"/>
                    <a:lumOff val="24000"/>
                  </a:schemeClr>
                </a:solidFill>
              </a:rPr>
              <a:t>Recent Ofsted/CQC SEND Inspection</a:t>
            </a:r>
          </a:p>
          <a:p>
            <a:pPr marL="0" indent="0">
              <a:buNone/>
            </a:pPr>
            <a:endParaRPr lang="en-GB" sz="2800">
              <a:solidFill>
                <a:schemeClr val="tx1">
                  <a:lumMod val="76000"/>
                  <a:lumOff val="24000"/>
                </a:schemeClr>
              </a:solidFill>
            </a:endParaRPr>
          </a:p>
          <a:p>
            <a:pPr marL="0" indent="0">
              <a:buNone/>
            </a:pPr>
            <a:endParaRPr lang="en-GB" sz="2800">
              <a:solidFill>
                <a:schemeClr val="tx1">
                  <a:lumMod val="76000"/>
                  <a:lumOff val="24000"/>
                </a:schemeClr>
              </a:solidFill>
            </a:endParaRPr>
          </a:p>
          <a:p>
            <a:pPr marL="0" indent="0">
              <a:buNone/>
            </a:pPr>
            <a:r>
              <a:rPr lang="en-GB" sz="2800">
                <a:solidFill>
                  <a:schemeClr val="tx1">
                    <a:lumMod val="76000"/>
                    <a:lumOff val="24000"/>
                  </a:schemeClr>
                </a:solidFill>
              </a:rPr>
              <a:t>What was the inspection for? </a:t>
            </a:r>
          </a:p>
          <a:p>
            <a:pPr marL="0" indent="0">
              <a:buNone/>
            </a:pPr>
            <a:endParaRPr lang="en-GB" sz="2800">
              <a:solidFill>
                <a:schemeClr val="tx1">
                  <a:lumMod val="76000"/>
                  <a:lumOff val="24000"/>
                </a:schemeClr>
              </a:solidFill>
            </a:endParaRPr>
          </a:p>
          <a:p>
            <a:pPr marL="0" indent="0">
              <a:buNone/>
            </a:pPr>
            <a:endParaRPr lang="en-GB" sz="2800">
              <a:solidFill>
                <a:schemeClr val="tx1">
                  <a:lumMod val="76000"/>
                  <a:lumOff val="24000"/>
                </a:schemeClr>
              </a:solidFill>
            </a:endParaRPr>
          </a:p>
          <a:p>
            <a:pPr marL="0" indent="0">
              <a:buNone/>
            </a:pPr>
            <a:endParaRPr lang="en-GB" sz="2800">
              <a:solidFill>
                <a:schemeClr val="tx1">
                  <a:lumMod val="76000"/>
                  <a:lumOff val="24000"/>
                </a:schemeClr>
              </a:solidFill>
            </a:endParaRPr>
          </a:p>
          <a:p>
            <a:pPr marL="0" indent="0">
              <a:buNone/>
            </a:pPr>
            <a:r>
              <a:rPr lang="en-GB" sz="2800">
                <a:solidFill>
                  <a:schemeClr val="tx1">
                    <a:lumMod val="76000"/>
                    <a:lumOff val="24000"/>
                  </a:schemeClr>
                </a:solidFill>
              </a:rPr>
              <a:t>The findings and full report should be published in the next few weeks</a:t>
            </a:r>
          </a:p>
        </p:txBody>
      </p:sp>
    </p:spTree>
    <p:extLst>
      <p:ext uri="{BB962C8B-B14F-4D97-AF65-F5344CB8AC3E}">
        <p14:creationId xmlns:p14="http://schemas.microsoft.com/office/powerpoint/2010/main" val="220124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233c95c-75bc-47b9-8782-856b64d1efd2" xsi:nil="true"/>
    <lcf76f155ced4ddcb4097134ff3c332f xmlns="69b09ea4-ebf0-4b1a-aea5-7f2b73ea1a8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244DDCBA446E4D8C3CBBF86BCA8793" ma:contentTypeVersion="11" ma:contentTypeDescription="Create a new document." ma:contentTypeScope="" ma:versionID="eed38fd7c2847daeb9c27bac0f7dade2">
  <xsd:schema xmlns:xsd="http://www.w3.org/2001/XMLSchema" xmlns:xs="http://www.w3.org/2001/XMLSchema" xmlns:p="http://schemas.microsoft.com/office/2006/metadata/properties" xmlns:ns2="69b09ea4-ebf0-4b1a-aea5-7f2b73ea1a85" xmlns:ns3="b233c95c-75bc-47b9-8782-856b64d1efd2" targetNamespace="http://schemas.microsoft.com/office/2006/metadata/properties" ma:root="true" ma:fieldsID="bb754d412f3334ecf164331966e1ae9a" ns2:_="" ns3:_="">
    <xsd:import namespace="69b09ea4-ebf0-4b1a-aea5-7f2b73ea1a85"/>
    <xsd:import namespace="b233c95c-75bc-47b9-8782-856b64d1ef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b09ea4-ebf0-4b1a-aea5-7f2b73ea1a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26791f-85d3-44e8-b31a-d42d511e26a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33c95c-75bc-47b9-8782-856b64d1efd2"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5a060bd-cd4c-47fd-a234-662181b5bdee}" ma:internalName="TaxCatchAll" ma:showField="CatchAllData" ma:web="b233c95c-75bc-47b9-8782-856b64d1ef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ACEA28-AE3B-4F9D-8F58-B332DA7D79E5}">
  <ds:schemaRefs>
    <ds:schemaRef ds:uri="http://purl.org/dc/elements/1.1/"/>
    <ds:schemaRef ds:uri="http://purl.org/dc/terms/"/>
    <ds:schemaRef ds:uri="http://www.w3.org/XML/1998/namespace"/>
    <ds:schemaRef ds:uri="http://schemas.openxmlformats.org/package/2006/metadata/core-properties"/>
    <ds:schemaRef ds:uri="http://schemas.microsoft.com/office/2006/documentManagement/types"/>
    <ds:schemaRef ds:uri="http://purl.org/dc/dcmitype/"/>
    <ds:schemaRef ds:uri="69b09ea4-ebf0-4b1a-aea5-7f2b73ea1a85"/>
    <ds:schemaRef ds:uri="http://schemas.microsoft.com/office/infopath/2007/PartnerControls"/>
    <ds:schemaRef ds:uri="b233c95c-75bc-47b9-8782-856b64d1efd2"/>
    <ds:schemaRef ds:uri="http://schemas.microsoft.com/office/2006/metadata/properties"/>
  </ds:schemaRefs>
</ds:datastoreItem>
</file>

<file path=customXml/itemProps2.xml><?xml version="1.0" encoding="utf-8"?>
<ds:datastoreItem xmlns:ds="http://schemas.openxmlformats.org/officeDocument/2006/customXml" ds:itemID="{54D6E63A-573A-4F02-B42D-B1F9BB73527C}">
  <ds:schemaRefs>
    <ds:schemaRef ds:uri="http://schemas.microsoft.com/sharepoint/v3/contenttype/forms"/>
  </ds:schemaRefs>
</ds:datastoreItem>
</file>

<file path=customXml/itemProps3.xml><?xml version="1.0" encoding="utf-8"?>
<ds:datastoreItem xmlns:ds="http://schemas.openxmlformats.org/officeDocument/2006/customXml" ds:itemID="{C9DE2C6C-E877-431B-955C-4C0A80BC1F7C}">
  <ds:schemaRefs>
    <ds:schemaRef ds:uri="69b09ea4-ebf0-4b1a-aea5-7f2b73ea1a85"/>
    <ds:schemaRef ds:uri="b233c95c-75bc-47b9-8782-856b64d1ef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1049</Words>
  <Application>Microsoft Office PowerPoint</Application>
  <PresentationFormat>Widescreen</PresentationFormat>
  <Paragraphs>121</Paragraphs>
  <Slides>16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Calibri Light</vt:lpstr>
      <vt:lpstr>Quire Sans Light</vt:lpstr>
      <vt:lpstr>Office Theme</vt:lpstr>
      <vt:lpstr>PowerPoint Presentation</vt:lpstr>
      <vt:lpstr>Today’s session</vt:lpstr>
      <vt:lpstr>Welcome, introductions and housekeeping </vt:lpstr>
      <vt:lpstr>The Parent Assembly</vt:lpstr>
      <vt:lpstr>Updates from SalfordPCF </vt:lpstr>
      <vt:lpstr>Guest speaker: Melissa Caslake - Executive Director, Children’s Services, Salford City Council</vt:lpstr>
      <vt:lpstr>PowerPoint Presentation</vt:lpstr>
      <vt:lpstr>PowerPoint Presentation</vt:lpstr>
      <vt:lpstr>Guest speaker: Melissa Caslake - Executive Director, Children’s Services, Salford City Council</vt:lpstr>
      <vt:lpstr>Guest speaker: Melissa Caslake - Executive Director, Children’s Services, Salford City Council</vt:lpstr>
      <vt:lpstr>Guest speaker: Melissa Caslake, Executive Director, Children’s Services, Salford City Council</vt:lpstr>
      <vt:lpstr>Priorities for 26/27</vt:lpstr>
      <vt:lpstr>Comment, questions and feedback </vt:lpstr>
      <vt:lpstr>Upcoming sessions</vt:lpstr>
      <vt:lpstr>Further information and support </vt:lpstr>
      <vt:lpstr>Close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Ormrod, Vivienne</dc:creator>
  <cp:lastModifiedBy>Ormrod, Vivienne</cp:lastModifiedBy>
  <cp:revision>20</cp:revision>
  <dcterms:created xsi:type="dcterms:W3CDTF">2026-07-22T08:55:02Z</dcterms:created>
  <dcterms:modified xsi:type="dcterms:W3CDTF">2026-08-25T19:02:50Z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0x010100EA244DDCBA446E4D8C3CBBF86BCA8793</vt:lpwstr>
  </property>
  <property fmtid="{D5CDD505-2E9C-101B-9397-08002B2CF9AE}" pid="3" name="MediaServiceImageTags">
    <vt:lpwstr/>
  </property>
</Properties>
</file>