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xlsx" ContentType="application/vnd.openxmlformats-officedocument.spreadsheetml.sheet"/>
  <Default Extension="rels" ContentType="application/vnd.openxmlformats-package.relationships+xml"/>
  <Default Extension="gif" ContentType="image/gif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8" r:id="rId3"/>
    <p:sldId id="311" r:id="rId4"/>
    <p:sldId id="309" r:id="rId5"/>
    <p:sldId id="312" r:id="rId6"/>
    <p:sldId id="313" r:id="rId7"/>
    <p:sldId id="314" r:id="rId8"/>
    <p:sldId id="315" r:id="rId9"/>
    <p:sldId id="316" r:id="rId10"/>
    <p:sldId id="317" r:id="rId11"/>
    <p:sldId id="318" r:id="rId12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793E"/>
    <a:srgbClr val="0099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28" autoAdjust="0"/>
    <p:restoredTop sz="70869" autoAdjust="0"/>
  </p:normalViewPr>
  <p:slideViewPr>
    <p:cSldViewPr>
      <p:cViewPr varScale="1">
        <p:scale>
          <a:sx n="69" d="100"/>
          <a:sy n="69" d="100"/>
        </p:scale>
        <p:origin x="904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4" Type="http://schemas.openxmlformats.org/officeDocument/2006/relationships/chartUserShapes" Target="../drawings/drawing1.xml"/><Relationship Id="rId1" Type="http://schemas.microsoft.com/office/2011/relationships/chartStyle" Target="style1.xml"/><Relationship Id="rId2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4" Type="http://schemas.openxmlformats.org/officeDocument/2006/relationships/chartUserShapes" Target="../drawings/drawing2.xml"/><Relationship Id="rId1" Type="http://schemas.microsoft.com/office/2011/relationships/chartStyle" Target="style2.xml"/><Relationship Id="rId2" Type="http://schemas.microsoft.com/office/2011/relationships/chartColorStyle" Target="colors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4" Type="http://schemas.openxmlformats.org/officeDocument/2006/relationships/chartUserShapes" Target="../drawings/drawing3.xml"/><Relationship Id="rId1" Type="http://schemas.microsoft.com/office/2011/relationships/chartStyle" Target="style3.xml"/><Relationship Id="rId2" Type="http://schemas.microsoft.com/office/2011/relationships/chartColorStyle" Target="colors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4" Type="http://schemas.openxmlformats.org/officeDocument/2006/relationships/chartUserShapes" Target="../drawings/drawing4.xml"/><Relationship Id="rId1" Type="http://schemas.microsoft.com/office/2011/relationships/chartStyle" Target="style4.xml"/><Relationship Id="rId2" Type="http://schemas.microsoft.com/office/2011/relationships/chartColorStyle" Target="colors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 smtClean="0"/>
              <a:t>INFRA </a:t>
            </a:r>
          </a:p>
          <a:p>
            <a:pPr>
              <a:defRPr/>
            </a:pPr>
            <a:r>
              <a:rPr lang="en-US" dirty="0" smtClean="0"/>
              <a:t>FY</a:t>
            </a:r>
            <a:r>
              <a:rPr lang="en-US" baseline="0" dirty="0" smtClean="0"/>
              <a:t> 17 &amp; FY 18 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1311169437154"/>
          <c:y val="0.18188718213502"/>
          <c:w val="0.769985072178478"/>
          <c:h val="0.6558619586614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2"/>
                <c:pt idx="0">
                  <c:v>Funds Awarded</c:v>
                </c:pt>
                <c:pt idx="1">
                  <c:v>Funds Requested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1.6142E9</c:v>
                </c:pt>
                <c:pt idx="1">
                  <c:v>1.9066828846E10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2"/>
                <c:pt idx="0">
                  <c:v>Funds Awarded</c:v>
                </c:pt>
                <c:pt idx="1">
                  <c:v>Funds Requested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2"/>
                <c:pt idx="0">
                  <c:v>Funds Awarded</c:v>
                </c:pt>
                <c:pt idx="1">
                  <c:v>Funds Requested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03387904"/>
        <c:axId val="-2138890688"/>
      </c:barChart>
      <c:catAx>
        <c:axId val="-210338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8890688"/>
        <c:crosses val="autoZero"/>
        <c:auto val="1"/>
        <c:lblAlgn val="ctr"/>
        <c:lblOffset val="100"/>
        <c:noMultiLvlLbl val="0"/>
      </c:catAx>
      <c:valAx>
        <c:axId val="-2138890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3387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 smtClean="0"/>
              <a:t>TIGER</a:t>
            </a:r>
          </a:p>
          <a:p>
            <a:pPr>
              <a:defRPr/>
            </a:pPr>
            <a:r>
              <a:rPr lang="en-US" dirty="0" smtClean="0"/>
              <a:t>FY 17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2"/>
                <c:pt idx="0">
                  <c:v>Funds Awarded</c:v>
                </c:pt>
                <c:pt idx="1">
                  <c:v>Funds Requested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4.87E8</c:v>
                </c:pt>
                <c:pt idx="1">
                  <c:v>6.15E9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2"/>
                <c:pt idx="0">
                  <c:v>Funds Awarded</c:v>
                </c:pt>
                <c:pt idx="1">
                  <c:v>Funds Requested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2"/>
                <c:pt idx="0">
                  <c:v>Funds Awarded</c:v>
                </c:pt>
                <c:pt idx="1">
                  <c:v>Funds Requested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03520320"/>
        <c:axId val="-2131427216"/>
      </c:barChart>
      <c:catAx>
        <c:axId val="-210352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1427216"/>
        <c:crosses val="autoZero"/>
        <c:auto val="1"/>
        <c:lblAlgn val="ctr"/>
        <c:lblOffset val="100"/>
        <c:noMultiLvlLbl val="0"/>
      </c:catAx>
      <c:valAx>
        <c:axId val="-2131427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3520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 smtClean="0"/>
              <a:t>INFRA</a:t>
            </a:r>
          </a:p>
          <a:p>
            <a:pPr>
              <a:defRPr/>
            </a:pPr>
            <a:r>
              <a:rPr lang="en-US" dirty="0" smtClean="0"/>
              <a:t>FY 17 &amp; FY 18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2"/>
                <c:pt idx="0">
                  <c:v>Florida's Requests</c:v>
                </c:pt>
                <c:pt idx="1">
                  <c:v>Funds Available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 formatCode="General">
                  <c:v>217.0</c:v>
                </c:pt>
                <c:pt idx="1">
                  <c:v>1500.0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2"/>
                <c:pt idx="0">
                  <c:v>Florida's Requests</c:v>
                </c:pt>
                <c:pt idx="1">
                  <c:v>Funds Available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2"/>
                <c:pt idx="0">
                  <c:v>Florida's Requests</c:v>
                </c:pt>
                <c:pt idx="1">
                  <c:v>Funds Available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377824"/>
        <c:axId val="-2105097696"/>
      </c:barChart>
      <c:catAx>
        <c:axId val="-214737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5097696"/>
        <c:crosses val="autoZero"/>
        <c:auto val="1"/>
        <c:lblAlgn val="ctr"/>
        <c:lblOffset val="100"/>
        <c:noMultiLvlLbl val="0"/>
      </c:catAx>
      <c:valAx>
        <c:axId val="-2105097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377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 smtClean="0"/>
              <a:t>TIGER</a:t>
            </a:r>
          </a:p>
          <a:p>
            <a:pPr>
              <a:defRPr/>
            </a:pPr>
            <a:r>
              <a:rPr lang="en-US" dirty="0" smtClean="0"/>
              <a:t>FY 17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2"/>
                <c:pt idx="0">
                  <c:v>Florida Requests</c:v>
                </c:pt>
                <c:pt idx="1">
                  <c:v>Funds Available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213.0</c:v>
                </c:pt>
                <c:pt idx="1">
                  <c:v>487.0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2"/>
                <c:pt idx="0">
                  <c:v>Florida Requests</c:v>
                </c:pt>
                <c:pt idx="1">
                  <c:v>Funds Available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2"/>
                <c:pt idx="0">
                  <c:v>Florida Requests</c:v>
                </c:pt>
                <c:pt idx="1">
                  <c:v>Funds Available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36558864"/>
        <c:axId val="-2143893728"/>
      </c:barChart>
      <c:catAx>
        <c:axId val="-2136558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3893728"/>
        <c:crosses val="autoZero"/>
        <c:auto val="1"/>
        <c:lblAlgn val="ctr"/>
        <c:lblOffset val="100"/>
        <c:noMultiLvlLbl val="0"/>
      </c:catAx>
      <c:valAx>
        <c:axId val="-2143893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6558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0.19192</cdr:x>
      <cdr:y>0.71014</cdr:y>
    </cdr:from>
    <cdr:to>
      <cdr:x>0.33333</cdr:x>
      <cdr:y>0.78039</cdr:y>
    </cdr:to>
    <cdr:sp macro="" textlink="">
      <cdr:nvSpPr>
        <cdr:cNvPr id="2" name="TextBox 23"/>
        <cdr:cNvSpPr txBox="1"/>
      </cdr:nvSpPr>
      <cdr:spPr>
        <a:xfrm xmlns:a="http://schemas.openxmlformats.org/drawingml/2006/main">
          <a:off x="1447800" y="3733800"/>
          <a:ext cx="10668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>
              <a:solidFill>
                <a:srgbClr val="FF0000"/>
              </a:solidFill>
            </a:rPr>
            <a:t>$1.6 </a:t>
          </a:r>
          <a:r>
            <a:rPr lang="en-US" dirty="0">
              <a:solidFill>
                <a:srgbClr val="FF0000"/>
              </a:solidFill>
            </a:rPr>
            <a:t>B</a:t>
          </a:r>
          <a:endParaRPr lang="en-US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0.17778</cdr:x>
      <cdr:y>0.75343</cdr:y>
    </cdr:from>
    <cdr:to>
      <cdr:x>0.33333</cdr:x>
      <cdr:y>0.83705</cdr:y>
    </cdr:to>
    <cdr:sp macro="" textlink="">
      <cdr:nvSpPr>
        <cdr:cNvPr id="2" name="TextBox 23"/>
        <cdr:cNvSpPr txBox="1"/>
      </cdr:nvSpPr>
      <cdr:spPr>
        <a:xfrm xmlns:a="http://schemas.openxmlformats.org/drawingml/2006/main">
          <a:off x="1219200" y="3327736"/>
          <a:ext cx="10668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>
              <a:solidFill>
                <a:srgbClr val="FF0000"/>
              </a:solidFill>
            </a:rPr>
            <a:t>$487 </a:t>
          </a:r>
          <a:r>
            <a:rPr lang="en-US" dirty="0">
              <a:solidFill>
                <a:srgbClr val="FF0000"/>
              </a:solidFill>
            </a:rPr>
            <a:t>M</a:t>
          </a:r>
          <a:endParaRPr lang="en-US" dirty="0"/>
        </a:p>
      </cdr:txBody>
    </cdr:sp>
  </cdr:relSizeAnchor>
  <cdr:relSizeAnchor xmlns:cdr="http://schemas.openxmlformats.org/drawingml/2006/chartDrawing">
    <cdr:from>
      <cdr:x>0.36667</cdr:x>
      <cdr:y>0.20756</cdr:y>
    </cdr:from>
    <cdr:to>
      <cdr:x>0.52222</cdr:x>
      <cdr:y>0.29118</cdr:y>
    </cdr:to>
    <cdr:sp macro="" textlink="">
      <cdr:nvSpPr>
        <cdr:cNvPr id="3" name="TextBox 23"/>
        <cdr:cNvSpPr txBox="1"/>
      </cdr:nvSpPr>
      <cdr:spPr>
        <a:xfrm xmlns:a="http://schemas.openxmlformats.org/drawingml/2006/main">
          <a:off x="2514600" y="916744"/>
          <a:ext cx="10668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>
              <a:solidFill>
                <a:srgbClr val="FF0000"/>
              </a:solidFill>
            </a:rPr>
            <a:t>$6.15 B</a:t>
          </a:r>
          <a:endParaRPr lang="en-US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0.41977</cdr:x>
      <cdr:y>0.23307</cdr:y>
    </cdr:from>
    <cdr:to>
      <cdr:x>0.90159</cdr:x>
      <cdr:y>0.7526</cdr:y>
    </cdr:to>
    <cdr:sp macro="" textlink="">
      <cdr:nvSpPr>
        <cdr:cNvPr id="2" name="TextBox 1"/>
        <cdr:cNvSpPr txBox="1"/>
      </cdr:nvSpPr>
      <cdr:spPr>
        <a:xfrm xmlns:a="http://schemas.openxmlformats.org/drawingml/2006/main" rot="20275967">
          <a:off x="3518528" y="1113042"/>
          <a:ext cx="4038600" cy="24810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 smtClean="0">
              <a:solidFill>
                <a:srgbClr val="FF0000"/>
              </a:solidFill>
            </a:rPr>
            <a:t>8 applications requested  total of $217 million, or 14% of available funding. $7 million was awarded to 1 project.</a:t>
          </a:r>
          <a:endParaRPr lang="en-US" sz="2400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0.08182</cdr:x>
      <cdr:y>0.72874</cdr:y>
    </cdr:from>
    <cdr:to>
      <cdr:x>0.20909</cdr:x>
      <cdr:y>0.80608</cdr:y>
    </cdr:to>
    <cdr:sp macro="" textlink="">
      <cdr:nvSpPr>
        <cdr:cNvPr id="4" name="TextBox 23"/>
        <cdr:cNvSpPr txBox="1"/>
      </cdr:nvSpPr>
      <cdr:spPr>
        <a:xfrm xmlns:a="http://schemas.openxmlformats.org/drawingml/2006/main">
          <a:off x="685800" y="3480137"/>
          <a:ext cx="10668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 smtClean="0">
              <a:solidFill>
                <a:srgbClr val="FF0000"/>
              </a:solidFill>
            </a:rPr>
            <a:t>$217 M</a:t>
          </a:r>
          <a:endParaRPr lang="en-US" sz="18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0.29032</cdr:x>
      <cdr:y>0.24613</cdr:y>
    </cdr:from>
    <cdr:to>
      <cdr:x>0.44086</cdr:x>
      <cdr:y>0.32225</cdr:y>
    </cdr:to>
    <cdr:sp macro="" textlink="">
      <cdr:nvSpPr>
        <cdr:cNvPr id="2" name="TextBox 23"/>
        <cdr:cNvSpPr txBox="1"/>
      </cdr:nvSpPr>
      <cdr:spPr>
        <a:xfrm xmlns:a="http://schemas.openxmlformats.org/drawingml/2006/main">
          <a:off x="2057400" y="1194137"/>
          <a:ext cx="10668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 smtClean="0">
              <a:solidFill>
                <a:srgbClr val="FF0000"/>
              </a:solidFill>
            </a:rPr>
            <a:t>$487 </a:t>
          </a:r>
          <a:r>
            <a:rPr lang="en-US" sz="1800" dirty="0">
              <a:solidFill>
                <a:srgbClr val="FF0000"/>
              </a:solidFill>
            </a:rPr>
            <a:t>M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0.07527</cdr:x>
      <cdr:y>0.59165</cdr:y>
    </cdr:from>
    <cdr:to>
      <cdr:x>0.22581</cdr:x>
      <cdr:y>0.66778</cdr:y>
    </cdr:to>
    <cdr:sp macro="" textlink="">
      <cdr:nvSpPr>
        <cdr:cNvPr id="3" name="TextBox 23"/>
        <cdr:cNvSpPr txBox="1"/>
      </cdr:nvSpPr>
      <cdr:spPr>
        <a:xfrm xmlns:a="http://schemas.openxmlformats.org/drawingml/2006/main">
          <a:off x="533400" y="2870537"/>
          <a:ext cx="10668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 smtClean="0">
              <a:solidFill>
                <a:srgbClr val="FF0000"/>
              </a:solidFill>
            </a:rPr>
            <a:t>$213 </a:t>
          </a:r>
          <a:r>
            <a:rPr lang="en-US" sz="1800" dirty="0">
              <a:solidFill>
                <a:srgbClr val="FF0000"/>
              </a:solidFill>
            </a:rPr>
            <a:t>M</a:t>
          </a:r>
          <a:endParaRPr lang="en-US" sz="18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72" cy="465375"/>
          </a:xfrm>
          <a:prstGeom prst="rect">
            <a:avLst/>
          </a:prstGeom>
        </p:spPr>
        <p:txBody>
          <a:bodyPr vert="horz" lIns="91842" tIns="45921" rIns="91842" bIns="4592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07" y="0"/>
            <a:ext cx="3044772" cy="465375"/>
          </a:xfrm>
          <a:prstGeom prst="rect">
            <a:avLst/>
          </a:prstGeom>
        </p:spPr>
        <p:txBody>
          <a:bodyPr vert="horz" lIns="91842" tIns="45921" rIns="91842" bIns="45921" rtlCol="0"/>
          <a:lstStyle>
            <a:lvl1pPr algn="r">
              <a:defRPr sz="1200"/>
            </a:lvl1pPr>
          </a:lstStyle>
          <a:p>
            <a:fld id="{DB55F827-4B09-40C4-A1A7-03B53696B2E2}" type="datetimeFigureOut">
              <a:rPr lang="en-US" smtClean="0"/>
              <a:pPr/>
              <a:t>7/16/18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306"/>
            <a:ext cx="3044772" cy="465375"/>
          </a:xfrm>
          <a:prstGeom prst="rect">
            <a:avLst/>
          </a:prstGeom>
        </p:spPr>
        <p:txBody>
          <a:bodyPr vert="horz" lIns="91842" tIns="45921" rIns="91842" bIns="4592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07" y="8845306"/>
            <a:ext cx="3044772" cy="465375"/>
          </a:xfrm>
          <a:prstGeom prst="rect">
            <a:avLst/>
          </a:prstGeom>
        </p:spPr>
        <p:txBody>
          <a:bodyPr vert="horz" lIns="91842" tIns="45921" rIns="91842" bIns="45921" rtlCol="0" anchor="b"/>
          <a:lstStyle>
            <a:lvl1pPr algn="r">
              <a:defRPr sz="1200"/>
            </a:lvl1pPr>
          </a:lstStyle>
          <a:p>
            <a:fld id="{BB2162A8-E49C-4997-A371-56540FB417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74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72" cy="465375"/>
          </a:xfrm>
          <a:prstGeom prst="rect">
            <a:avLst/>
          </a:prstGeom>
        </p:spPr>
        <p:txBody>
          <a:bodyPr vert="horz" lIns="91842" tIns="45921" rIns="91842" bIns="4592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07" y="0"/>
            <a:ext cx="3044772" cy="465375"/>
          </a:xfrm>
          <a:prstGeom prst="rect">
            <a:avLst/>
          </a:prstGeom>
        </p:spPr>
        <p:txBody>
          <a:bodyPr vert="horz" lIns="91842" tIns="45921" rIns="91842" bIns="45921" rtlCol="0"/>
          <a:lstStyle>
            <a:lvl1pPr algn="r">
              <a:defRPr sz="1200"/>
            </a:lvl1pPr>
          </a:lstStyle>
          <a:p>
            <a:fld id="{B473780F-0973-49BF-98D1-AB33E4337C13}" type="datetimeFigureOut">
              <a:rPr lang="en-US" smtClean="0"/>
              <a:pPr/>
              <a:t>7/16/18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42" tIns="45921" rIns="91842" bIns="4592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149" y="4422654"/>
            <a:ext cx="5621978" cy="4191559"/>
          </a:xfrm>
          <a:prstGeom prst="rect">
            <a:avLst/>
          </a:prstGeom>
        </p:spPr>
        <p:txBody>
          <a:bodyPr vert="horz" lIns="91842" tIns="45921" rIns="91842" bIns="4592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306"/>
            <a:ext cx="3044772" cy="465375"/>
          </a:xfrm>
          <a:prstGeom prst="rect">
            <a:avLst/>
          </a:prstGeom>
        </p:spPr>
        <p:txBody>
          <a:bodyPr vert="horz" lIns="91842" tIns="45921" rIns="91842" bIns="4592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07" y="8845306"/>
            <a:ext cx="3044772" cy="465375"/>
          </a:xfrm>
          <a:prstGeom prst="rect">
            <a:avLst/>
          </a:prstGeom>
        </p:spPr>
        <p:txBody>
          <a:bodyPr vert="horz" lIns="91842" tIns="45921" rIns="91842" bIns="45921" rtlCol="0" anchor="b"/>
          <a:lstStyle>
            <a:lvl1pPr algn="r">
              <a:defRPr sz="1200"/>
            </a:lvl1pPr>
          </a:lstStyle>
          <a:p>
            <a:fld id="{D7D14B5C-61F9-43D9-BC35-A8E7833498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56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1163" y="698500"/>
            <a:ext cx="6203950" cy="3490913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DE7265-BF42-43E3-828B-381E6D598B2B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86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14B5C-61F9-43D9-BC35-A8E7833498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220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14B5C-61F9-43D9-BC35-A8E7833498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38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14B5C-61F9-43D9-BC35-A8E7833498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858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1163" y="698500"/>
            <a:ext cx="62039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14B5C-61F9-43D9-BC35-A8E7833498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85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FF8-62AC-4AC9-BD69-16C9B944A62D}" type="datetimeFigureOut">
              <a:rPr lang="en-US" smtClean="0"/>
              <a:pPr/>
              <a:t>7/16/18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D60F-0706-4BB8-9DEC-0512932271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514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FF8-62AC-4AC9-BD69-16C9B944A62D}" type="datetimeFigureOut">
              <a:rPr lang="en-US" smtClean="0"/>
              <a:pPr/>
              <a:t>7/16/18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D60F-0706-4BB8-9DEC-0512932271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906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FF8-62AC-4AC9-BD69-16C9B944A62D}" type="datetimeFigureOut">
              <a:rPr lang="en-US" smtClean="0"/>
              <a:pPr/>
              <a:t>7/16/18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D60F-0706-4BB8-9DEC-0512932271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7493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FF8-62AC-4AC9-BD69-16C9B944A62D}" type="datetimeFigureOut">
              <a:rPr lang="en-US" smtClean="0"/>
              <a:pPr/>
              <a:t>7/16/18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D60F-0706-4BB8-9DEC-0512932271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577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FF8-62AC-4AC9-BD69-16C9B944A62D}" type="datetimeFigureOut">
              <a:rPr lang="en-US" smtClean="0"/>
              <a:pPr/>
              <a:t>7/16/18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D60F-0706-4BB8-9DEC-05129322712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78554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FF8-62AC-4AC9-BD69-16C9B944A62D}" type="datetimeFigureOut">
              <a:rPr lang="en-US" smtClean="0"/>
              <a:pPr/>
              <a:t>7/16/18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D60F-0706-4BB8-9DEC-0512932271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641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FF8-62AC-4AC9-BD69-16C9B944A62D}" type="datetimeFigureOut">
              <a:rPr lang="en-US" smtClean="0"/>
              <a:pPr/>
              <a:t>7/16/18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D60F-0706-4BB8-9DEC-0512932271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743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FF8-62AC-4AC9-BD69-16C9B944A62D}" type="datetimeFigureOut">
              <a:rPr lang="en-US" smtClean="0"/>
              <a:pPr/>
              <a:t>7/16/18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D60F-0706-4BB8-9DEC-0512932271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181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FF8-62AC-4AC9-BD69-16C9B944A62D}" type="datetimeFigureOut">
              <a:rPr lang="en-US" smtClean="0"/>
              <a:pPr/>
              <a:t>7/16/18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D60F-0706-4BB8-9DEC-0512932271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431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FF8-62AC-4AC9-BD69-16C9B944A62D}" type="datetimeFigureOut">
              <a:rPr lang="en-US" smtClean="0"/>
              <a:pPr/>
              <a:t>7/16/18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D60F-0706-4BB8-9DEC-0512932271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12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FF8-62AC-4AC9-BD69-16C9B944A62D}" type="datetimeFigureOut">
              <a:rPr lang="en-US" smtClean="0"/>
              <a:pPr/>
              <a:t>7/16/18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D60F-0706-4BB8-9DEC-0512932271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485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FF8-62AC-4AC9-BD69-16C9B944A62D}" type="datetimeFigureOut">
              <a:rPr lang="en-US" smtClean="0"/>
              <a:pPr/>
              <a:t>7/16/18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D60F-0706-4BB8-9DEC-0512932271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73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FF8-62AC-4AC9-BD69-16C9B944A62D}" type="datetimeFigureOut">
              <a:rPr lang="en-US" smtClean="0"/>
              <a:pPr/>
              <a:t>7/16/18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D60F-0706-4BB8-9DEC-0512932271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13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FF8-62AC-4AC9-BD69-16C9B944A62D}" type="datetimeFigureOut">
              <a:rPr lang="en-US" smtClean="0"/>
              <a:pPr/>
              <a:t>7/16/18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D60F-0706-4BB8-9DEC-0512932271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232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FF8-62AC-4AC9-BD69-16C9B944A62D}" type="datetimeFigureOut">
              <a:rPr lang="en-US" smtClean="0"/>
              <a:pPr/>
              <a:t>7/16/18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D60F-0706-4BB8-9DEC-0512932271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583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FF8-62AC-4AC9-BD69-16C9B944A62D}" type="datetimeFigureOut">
              <a:rPr lang="en-US" smtClean="0"/>
              <a:pPr/>
              <a:t>7/16/18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D60F-0706-4BB8-9DEC-0512932271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24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1BFF8-62AC-4AC9-BD69-16C9B944A62D}" type="datetimeFigureOut">
              <a:rPr lang="en-US" smtClean="0"/>
              <a:pPr/>
              <a:t>7/16/18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E45D60F-0706-4BB8-9DEC-0512932271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079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  <p:sldLayoutId id="2147483804" r:id="rId14"/>
    <p:sldLayoutId id="2147483805" r:id="rId15"/>
    <p:sldLayoutId id="21474838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enessle@blakey-agnew.com" TargetMode="External"/><Relationship Id="rId3" Type="http://schemas.openxmlformats.org/officeDocument/2006/relationships/hyperlink" Target="http://www.tradecorridors.org/" TargetMode="Externa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1.jpeg"/><Relationship Id="rId20" Type="http://schemas.openxmlformats.org/officeDocument/2006/relationships/image" Target="../media/image22.gif"/><Relationship Id="rId21" Type="http://schemas.openxmlformats.org/officeDocument/2006/relationships/image" Target="../media/image23.jpeg"/><Relationship Id="rId22" Type="http://schemas.openxmlformats.org/officeDocument/2006/relationships/image" Target="../media/image24.jpeg"/><Relationship Id="rId23" Type="http://schemas.openxmlformats.org/officeDocument/2006/relationships/image" Target="../media/image25.jpeg"/><Relationship Id="rId10" Type="http://schemas.openxmlformats.org/officeDocument/2006/relationships/image" Target="../media/image12.emf"/><Relationship Id="rId11" Type="http://schemas.openxmlformats.org/officeDocument/2006/relationships/image" Target="../media/image13.jpeg"/><Relationship Id="rId12" Type="http://schemas.openxmlformats.org/officeDocument/2006/relationships/image" Target="../media/image14.jpeg"/><Relationship Id="rId13" Type="http://schemas.openxmlformats.org/officeDocument/2006/relationships/image" Target="../media/image15.gif"/><Relationship Id="rId14" Type="http://schemas.openxmlformats.org/officeDocument/2006/relationships/image" Target="../media/image16.png"/><Relationship Id="rId15" Type="http://schemas.openxmlformats.org/officeDocument/2006/relationships/image" Target="../media/image17.jpeg"/><Relationship Id="rId16" Type="http://schemas.openxmlformats.org/officeDocument/2006/relationships/image" Target="../media/image18.png"/><Relationship Id="rId17" Type="http://schemas.openxmlformats.org/officeDocument/2006/relationships/image" Target="../media/image19.png"/><Relationship Id="rId18" Type="http://schemas.openxmlformats.org/officeDocument/2006/relationships/image" Target="../media/image20.png"/><Relationship Id="rId19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6" Type="http://schemas.openxmlformats.org/officeDocument/2006/relationships/image" Target="../media/image8.jpeg"/><Relationship Id="rId7" Type="http://schemas.openxmlformats.org/officeDocument/2006/relationships/image" Target="../media/image9.jpeg"/><Relationship Id="rId8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6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297327"/>
            <a:ext cx="7543800" cy="24384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3B793E"/>
                </a:solidFill>
              </a:rPr>
              <a:t>Elaine Nessle, Executive Director</a:t>
            </a:r>
          </a:p>
          <a:p>
            <a:endParaRPr lang="en-US" sz="2400" dirty="0"/>
          </a:p>
          <a:p>
            <a:r>
              <a:rPr lang="en-US" sz="2400" b="1" dirty="0">
                <a:solidFill>
                  <a:schemeClr val="tx1"/>
                </a:solidFill>
              </a:rPr>
              <a:t>Floridians for Better Transportation 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2018 Transportation Summer Camp</a:t>
            </a:r>
          </a:p>
        </p:txBody>
      </p:sp>
      <p:pic>
        <p:nvPicPr>
          <p:cNvPr id="5" name="Picture 5" descr="Port of Tacoma Rai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29600" y="76200"/>
            <a:ext cx="2362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container being loaded onto a tru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76200"/>
            <a:ext cx="27432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ship with cotton containers (2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4014" y="76201"/>
            <a:ext cx="3100387" cy="147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P:\B&amp;A Clients\Trade Corridors\General CAGTC\Logos\CAGTC Logo -Print Quality High Res - Copy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1945966"/>
            <a:ext cx="6142594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2133600" y="609601"/>
            <a:ext cx="63477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tx1"/>
                </a:solidFill>
              </a:rPr>
              <a:t>Freight Can’t Wait. </a:t>
            </a:r>
            <a:r>
              <a:rPr lang="en-US" sz="3000" dirty="0">
                <a:solidFill>
                  <a:schemeClr val="tx1"/>
                </a:solidFill>
              </a:rPr>
              <a:t/>
            </a:r>
            <a:br>
              <a:rPr lang="en-US" sz="3000" dirty="0">
                <a:solidFill>
                  <a:schemeClr val="tx1"/>
                </a:solidFill>
              </a:rPr>
            </a:br>
            <a:r>
              <a:rPr lang="en-US" sz="3000" dirty="0">
                <a:solidFill>
                  <a:schemeClr val="tx1"/>
                </a:solidFill>
              </a:rPr>
              <a:t>And Neither Should You!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14600" y="1625263"/>
            <a:ext cx="6632512" cy="4876800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/>
              <a:t>Meet frequently with your Member of Congress</a:t>
            </a:r>
          </a:p>
          <a:p>
            <a:pPr lvl="1"/>
            <a:r>
              <a:rPr lang="en-US" sz="3800" dirty="0"/>
              <a:t>Invite them for a site visit during August Recess!</a:t>
            </a:r>
          </a:p>
          <a:p>
            <a:pPr lvl="1"/>
            <a:r>
              <a:rPr lang="en-US" sz="3800" dirty="0"/>
              <a:t>Visit them in Washington!</a:t>
            </a:r>
          </a:p>
          <a:p>
            <a:pPr lvl="1"/>
            <a:r>
              <a:rPr lang="en-US" sz="3800" dirty="0"/>
              <a:t>Ask for letters of support on your INFRA and BUILD applications – and ask your Member to place phone calls!</a:t>
            </a:r>
          </a:p>
          <a:p>
            <a:r>
              <a:rPr lang="en-US" sz="3800" dirty="0"/>
              <a:t>Collaborate regionally</a:t>
            </a:r>
          </a:p>
          <a:p>
            <a:r>
              <a:rPr lang="en-US" sz="3800" dirty="0"/>
              <a:t>Collaborate nationally</a:t>
            </a:r>
          </a:p>
          <a:p>
            <a:endParaRPr lang="en-US" sz="3800" dirty="0"/>
          </a:p>
          <a:p>
            <a:pPr lvl="1"/>
            <a:endParaRPr lang="en-US" sz="3800" dirty="0"/>
          </a:p>
          <a:p>
            <a:pPr marL="457200" lvl="1" indent="0">
              <a:buNone/>
            </a:pP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342962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Contact</a:t>
            </a:r>
            <a:endParaRPr lang="en-US" sz="5400" b="1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2286000" y="1752600"/>
            <a:ext cx="6347714" cy="3472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200" dirty="0"/>
              <a:t>Elaine Nessle</a:t>
            </a:r>
          </a:p>
          <a:p>
            <a:pPr marL="0" indent="0" algn="ctr">
              <a:buNone/>
            </a:pPr>
            <a:r>
              <a:rPr lang="en-US" sz="3200" dirty="0">
                <a:hlinkClick r:id="rId2"/>
              </a:rPr>
              <a:t>enessle@blakey-agnew.com</a:t>
            </a:r>
            <a:r>
              <a:rPr lang="en-US" sz="3200" dirty="0"/>
              <a:t> 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Phone: 202-828-9100</a:t>
            </a:r>
          </a:p>
          <a:p>
            <a:pPr marL="0" indent="0" algn="ctr">
              <a:buNone/>
            </a:pPr>
            <a:r>
              <a:rPr lang="en-US" sz="3200" dirty="0">
                <a:hlinkClick r:id="rId3"/>
              </a:rPr>
              <a:t>www.tradecorridors.org</a:t>
            </a:r>
            <a:endParaRPr lang="en-US" sz="3200" dirty="0"/>
          </a:p>
          <a:p>
            <a:pPr algn="ctr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221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901" y="5949700"/>
            <a:ext cx="3286300" cy="888150"/>
          </a:xfrm>
          <a:prstGeom prst="rect">
            <a:avLst/>
          </a:prstGeom>
        </p:spPr>
      </p:pic>
      <p:pic>
        <p:nvPicPr>
          <p:cNvPr id="1034" name="Picture 10" descr="Image result for port authority of new york new jerse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835" y="1488674"/>
            <a:ext cx="2495019" cy="1403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6" name="Content Placeholder 2"/>
          <p:cNvSpPr>
            <a:spLocks noGrp="1"/>
          </p:cNvSpPr>
          <p:nvPr>
            <p:ph idx="1"/>
          </p:nvPr>
        </p:nvSpPr>
        <p:spPr>
          <a:xfrm>
            <a:off x="1828800" y="304801"/>
            <a:ext cx="8458200" cy="626467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en-US" b="1" u="sng" dirty="0" smtClean="0"/>
              <a:t>Who is CAGTC?</a:t>
            </a:r>
            <a:endParaRPr lang="en-US" alt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032" y="3693686"/>
            <a:ext cx="2441198" cy="64691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895" y="4306023"/>
            <a:ext cx="2651760" cy="12374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806" y="128981"/>
            <a:ext cx="2269131" cy="14432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209" y="4368963"/>
            <a:ext cx="2703576" cy="914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514" y="1627777"/>
            <a:ext cx="1920402" cy="1051885"/>
          </a:xfrm>
          <a:prstGeom prst="rect">
            <a:avLst/>
          </a:prstGeom>
        </p:spPr>
      </p:pic>
      <p:pic>
        <p:nvPicPr>
          <p:cNvPr id="12" name="Picture 11" descr="FEC Logo.eps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94901" y="5221826"/>
            <a:ext cx="3634740" cy="800100"/>
          </a:xfrm>
          <a:prstGeom prst="rect">
            <a:avLst/>
          </a:prstGeom>
        </p:spPr>
      </p:pic>
      <p:pic>
        <p:nvPicPr>
          <p:cNvPr id="1029" name="Picture 5" descr="Port of LA logo PMS 370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657" y="1347608"/>
            <a:ext cx="1262063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9615" y="2838194"/>
            <a:ext cx="2362200" cy="131478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1626" y="5689164"/>
            <a:ext cx="1885950" cy="9525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8861" y="274332"/>
            <a:ext cx="2203708" cy="963170"/>
          </a:xfrm>
          <a:prstGeom prst="rect">
            <a:avLst/>
          </a:prstGeom>
        </p:spPr>
      </p:pic>
      <p:pic>
        <p:nvPicPr>
          <p:cNvPr id="1026" name="Picture 2" descr="Image result for illinois soybean associatio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974" y="2729162"/>
            <a:ext cx="1902511" cy="1316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alamedacorridor_ACE_logo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764" y="1720220"/>
            <a:ext cx="1255712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Image result for dewberry engineeri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824" y="3071622"/>
            <a:ext cx="3537432" cy="589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scag southern california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634" y="1923317"/>
            <a:ext cx="3027965" cy="1085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Image result for florida dot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354" y="750066"/>
            <a:ext cx="2503160" cy="1251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tampa port authority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886" y="4057164"/>
            <a:ext cx="2054225" cy="1369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cmap logo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282" y="3139211"/>
            <a:ext cx="1292274" cy="129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6564" y="5757513"/>
            <a:ext cx="2220955" cy="10797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8937" y="5401472"/>
            <a:ext cx="2051304" cy="5699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228601"/>
            <a:ext cx="701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What Federal Resources Exist for Freight Transportation Infrastructure?</a:t>
            </a:r>
            <a:endParaRPr lang="en-US" sz="3000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1244265"/>
            <a:ext cx="7543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INFRA</a:t>
            </a:r>
            <a:r>
              <a:rPr lang="en-US" sz="2400" dirty="0"/>
              <a:t> (2015-2020, authorized)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Mega projects grant program for freight &amp; highway projects. ~ $1 billion annually, limited funding for non-highway projects.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BUILD/ TIGER </a:t>
            </a:r>
            <a:r>
              <a:rPr lang="en-US" sz="2400" dirty="0"/>
              <a:t>(2009–2018, appropriated)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Competitive grant program for all mobility needs, including freight. Ranges from $500 million to $1.5 </a:t>
            </a:r>
            <a:r>
              <a:rPr lang="en-US" sz="2400" dirty="0"/>
              <a:t>b</a:t>
            </a:r>
            <a:r>
              <a:rPr lang="en-US" sz="2400" dirty="0"/>
              <a:t>illion annually.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Freight Formula Program </a:t>
            </a:r>
            <a:r>
              <a:rPr lang="en-US" sz="2400" dirty="0"/>
              <a:t>(2015-2020, authorized)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 Distributed to state departments of transportation using existing formula allocations. ~ $1 billion annually, divided among states and territories, </a:t>
            </a:r>
            <a:r>
              <a:rPr lang="en-US" sz="2400" dirty="0"/>
              <a:t>limited funding for non-highway projects</a:t>
            </a:r>
            <a:r>
              <a:rPr lang="en-US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8878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81200" y="228601"/>
            <a:ext cx="701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How Do Federal Resources Stack Up Against Freight Needs?</a:t>
            </a:r>
            <a:endParaRPr lang="en-US" sz="3000" dirty="0"/>
          </a:p>
        </p:txBody>
      </p:sp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2276122505"/>
              </p:ext>
            </p:extLst>
          </p:nvPr>
        </p:nvGraphicFramePr>
        <p:xfrm>
          <a:off x="1676400" y="1447800"/>
          <a:ext cx="7543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TextBox 22"/>
          <p:cNvSpPr txBox="1"/>
          <p:nvPr/>
        </p:nvSpPr>
        <p:spPr>
          <a:xfrm rot="20692054">
            <a:off x="5139883" y="3470703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$11.8 in Requests for every $1 Available!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1999" y="2724594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$19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67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2133600" y="609601"/>
            <a:ext cx="63477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tx1"/>
                </a:solidFill>
              </a:rPr>
              <a:t>How Do Federal Resources Stack Up Against Needs?</a:t>
            </a:r>
            <a:endParaRPr lang="en-US" sz="3000" dirty="0">
              <a:solidFill>
                <a:schemeClr val="tx1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83643"/>
              </p:ext>
            </p:extLst>
          </p:nvPr>
        </p:nvGraphicFramePr>
        <p:xfrm>
          <a:off x="1905000" y="1625264"/>
          <a:ext cx="6858000" cy="4416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 rot="20692054">
            <a:off x="5139884" y="3418146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$12.6 in Requests for every $1 Available!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63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2133600" y="609601"/>
            <a:ext cx="63477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tx1"/>
                </a:solidFill>
              </a:rPr>
              <a:t>Put in Perspective… </a:t>
            </a:r>
            <a:br>
              <a:rPr lang="en-US" sz="3000" dirty="0">
                <a:solidFill>
                  <a:schemeClr val="tx1"/>
                </a:solidFill>
              </a:rPr>
            </a:br>
            <a:r>
              <a:rPr lang="en-US" sz="3000" dirty="0">
                <a:solidFill>
                  <a:schemeClr val="tx1"/>
                </a:solidFill>
              </a:rPr>
              <a:t>Florida’s INFRA Requests</a:t>
            </a:r>
            <a:endParaRPr lang="en-US" sz="3000" dirty="0">
              <a:solidFill>
                <a:schemeClr val="tx1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333989"/>
              </p:ext>
            </p:extLst>
          </p:nvPr>
        </p:nvGraphicFramePr>
        <p:xfrm>
          <a:off x="1752600" y="1625264"/>
          <a:ext cx="8382000" cy="4775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23"/>
          <p:cNvSpPr txBox="1"/>
          <p:nvPr/>
        </p:nvSpPr>
        <p:spPr>
          <a:xfrm>
            <a:off x="4265537" y="245626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rgbClr val="FF0000"/>
                </a:solidFill>
              </a:rPr>
              <a:t>$1.6 </a:t>
            </a:r>
            <a:r>
              <a:rPr lang="en-US" sz="1800" dirty="0">
                <a:solidFill>
                  <a:srgbClr val="FF0000"/>
                </a:solidFill>
              </a:rPr>
              <a:t>B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2677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2133600" y="609601"/>
            <a:ext cx="63477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tx1"/>
                </a:solidFill>
              </a:rPr>
              <a:t>Put in Perspective… </a:t>
            </a:r>
            <a:br>
              <a:rPr lang="en-US" sz="3000" dirty="0">
                <a:solidFill>
                  <a:schemeClr val="tx1"/>
                </a:solidFill>
              </a:rPr>
            </a:br>
            <a:r>
              <a:rPr lang="en-US" sz="3000" dirty="0">
                <a:solidFill>
                  <a:schemeClr val="tx1"/>
                </a:solidFill>
              </a:rPr>
              <a:t>Florida’s TIGER Requests</a:t>
            </a:r>
            <a:endParaRPr lang="en-US" sz="3000" dirty="0">
              <a:solidFill>
                <a:schemeClr val="tx1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265824"/>
              </p:ext>
            </p:extLst>
          </p:nvPr>
        </p:nvGraphicFramePr>
        <p:xfrm>
          <a:off x="1905000" y="1625264"/>
          <a:ext cx="7086600" cy="4851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1"/>
          <p:cNvSpPr txBox="1"/>
          <p:nvPr/>
        </p:nvSpPr>
        <p:spPr>
          <a:xfrm rot="20275967">
            <a:off x="5118728" y="3106164"/>
            <a:ext cx="4038600" cy="248103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</a:rPr>
              <a:t>18 applications requested  total of $213 million, or 43% of available funding. $13 million was awarded to 1 project.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52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2133600" y="609600"/>
            <a:ext cx="63477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tx1"/>
                </a:solidFill>
              </a:rPr>
              <a:t>Needs Grow, Resources Decline</a:t>
            </a:r>
            <a:endParaRPr lang="en-US" sz="3000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656" y="1163598"/>
            <a:ext cx="6526657" cy="525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38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1828801" y="609600"/>
            <a:ext cx="63477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tx1"/>
                </a:solidFill>
              </a:rPr>
              <a:t>How do we avoid the 2021 cliff?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163598"/>
            <a:ext cx="7239002" cy="5257800"/>
          </a:xfrm>
        </p:spPr>
        <p:txBody>
          <a:bodyPr>
            <a:normAutofit/>
          </a:bodyPr>
          <a:lstStyle/>
          <a:p>
            <a:r>
              <a:rPr lang="en-US" sz="4000" dirty="0" err="1">
                <a:latin typeface="Wingdings" panose="05000000000000000000" pitchFamily="2" charset="2"/>
              </a:rPr>
              <a:t>NNN</a:t>
            </a:r>
            <a:r>
              <a:rPr lang="en-US" sz="4000" dirty="0" err="1"/>
              <a:t>Devolution</a:t>
            </a:r>
            <a:r>
              <a:rPr lang="en-US" sz="4000" dirty="0" err="1">
                <a:latin typeface="Wingdings" panose="05000000000000000000" pitchFamily="2" charset="2"/>
              </a:rPr>
              <a:t>NNN</a:t>
            </a:r>
            <a:endParaRPr lang="en-US" sz="4000" dirty="0">
              <a:latin typeface="Wingdings" panose="05000000000000000000" pitchFamily="2" charset="2"/>
            </a:endParaRPr>
          </a:p>
          <a:p>
            <a:r>
              <a:rPr lang="en-US" sz="4000" dirty="0"/>
              <a:t>Align spending and receipts</a:t>
            </a:r>
          </a:p>
          <a:p>
            <a:r>
              <a:rPr lang="en-US" sz="4000" dirty="0"/>
              <a:t>Continue HTF Bailouts</a:t>
            </a:r>
          </a:p>
          <a:p>
            <a:r>
              <a:rPr lang="en-US" sz="4000" dirty="0"/>
              <a:t>Find Additional Resources</a:t>
            </a:r>
          </a:p>
          <a:p>
            <a:pPr lvl="1"/>
            <a:r>
              <a:rPr lang="en-US" sz="3800" dirty="0"/>
              <a:t>Increase gas tax</a:t>
            </a:r>
          </a:p>
          <a:p>
            <a:pPr lvl="1"/>
            <a:r>
              <a:rPr lang="en-US" sz="3800" dirty="0"/>
              <a:t>Vehicle Miles Traveled (VMT)</a:t>
            </a:r>
          </a:p>
          <a:p>
            <a:pPr lvl="1"/>
            <a:r>
              <a:rPr lang="en-US" sz="3800" dirty="0"/>
              <a:t>Waybill </a:t>
            </a:r>
          </a:p>
          <a:p>
            <a:pPr marL="457200" lvl="1" indent="0">
              <a:buNone/>
            </a:pP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321230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14218</TotalTime>
  <Words>359</Words>
  <Application>Microsoft Macintosh PowerPoint</Application>
  <PresentationFormat>Widescreen</PresentationFormat>
  <Paragraphs>64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How Do Federal Resources Stack Up Against Needs?</vt:lpstr>
      <vt:lpstr>Put in Perspective…  Florida’s INFRA Requests</vt:lpstr>
      <vt:lpstr>Put in Perspective…  Florida’s TIGER Requests</vt:lpstr>
      <vt:lpstr>Needs Grow, Resources Decline</vt:lpstr>
      <vt:lpstr>How do we avoid the 2021 cliff?</vt:lpstr>
      <vt:lpstr>Freight Can’t Wait.  And Neither Should You!</vt:lpstr>
      <vt:lpstr>Contact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CAGTC Media Resources</dc:title>
  <dc:creator>Anna Denecke</dc:creator>
  <cp:lastModifiedBy>Microsoft Office User</cp:lastModifiedBy>
  <cp:revision>994</cp:revision>
  <cp:lastPrinted>2018-07-13T19:16:36Z</cp:lastPrinted>
  <dcterms:created xsi:type="dcterms:W3CDTF">2015-03-10T21:05:55Z</dcterms:created>
  <dcterms:modified xsi:type="dcterms:W3CDTF">2018-07-17T00:03:21Z</dcterms:modified>
</cp:coreProperties>
</file>