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7"/>
  </p:notesMasterIdLst>
  <p:handoutMasterIdLst>
    <p:handoutMasterId r:id="rId18"/>
  </p:handoutMasterIdLst>
  <p:sldIdLst>
    <p:sldId id="256" r:id="rId2"/>
    <p:sldId id="269" r:id="rId3"/>
    <p:sldId id="270" r:id="rId4"/>
    <p:sldId id="271" r:id="rId5"/>
    <p:sldId id="275" r:id="rId6"/>
    <p:sldId id="276" r:id="rId7"/>
    <p:sldId id="364" r:id="rId8"/>
    <p:sldId id="360" r:id="rId9"/>
    <p:sldId id="362" r:id="rId10"/>
    <p:sldId id="361" r:id="rId11"/>
    <p:sldId id="359" r:id="rId12"/>
    <p:sldId id="355" r:id="rId13"/>
    <p:sldId id="365" r:id="rId14"/>
    <p:sldId id="363" r:id="rId15"/>
    <p:sldId id="259" r:id="rId16"/>
  </p:sldIdLst>
  <p:sldSz cx="12192000" cy="6858000"/>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32" autoAdjust="0"/>
    <p:restoredTop sz="78808" autoAdjust="0"/>
  </p:normalViewPr>
  <p:slideViewPr>
    <p:cSldViewPr snapToGrid="0">
      <p:cViewPr varScale="1">
        <p:scale>
          <a:sx n="53" d="100"/>
          <a:sy n="53" d="100"/>
        </p:scale>
        <p:origin x="1100" y="5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1" d="100"/>
          <a:sy n="51" d="100"/>
        </p:scale>
        <p:origin x="2692" y="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12BF004-CE07-4CE6-BA8D-BCFB80D7AB0A}"/>
              </a:ext>
            </a:extLst>
          </p:cNvPr>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98C53CD-8A9F-47E4-B9D1-EC4A01C36D15}"/>
              </a:ext>
            </a:extLst>
          </p:cNvPr>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76B03191-87E7-4454-BEB1-D473492E3273}" type="datetimeFigureOut">
              <a:rPr lang="en-US" smtClean="0"/>
              <a:t>7/13/2018</a:t>
            </a:fld>
            <a:endParaRPr lang="en-US"/>
          </a:p>
        </p:txBody>
      </p:sp>
      <p:sp>
        <p:nvSpPr>
          <p:cNvPr id="4" name="Footer Placeholder 3">
            <a:extLst>
              <a:ext uri="{FF2B5EF4-FFF2-40B4-BE49-F238E27FC236}">
                <a16:creationId xmlns:a16="http://schemas.microsoft.com/office/drawing/2014/main" id="{21614371-E628-4F6B-8CD6-6F7701CC715C}"/>
              </a:ext>
            </a:extLst>
          </p:cNvPr>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CD54F87-5726-4810-A1D5-F2D3BE4B7D5A}"/>
              </a:ext>
            </a:extLst>
          </p:cNvPr>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FB6C2D35-6D05-4852-9A94-4E8A8D35304F}" type="slidenum">
              <a:rPr lang="en-US" smtClean="0"/>
              <a:t>‹#›</a:t>
            </a:fld>
            <a:endParaRPr lang="en-US"/>
          </a:p>
        </p:txBody>
      </p:sp>
    </p:spTree>
    <p:extLst>
      <p:ext uri="{BB962C8B-B14F-4D97-AF65-F5344CB8AC3E}">
        <p14:creationId xmlns:p14="http://schemas.microsoft.com/office/powerpoint/2010/main" val="36894451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F4B973DB-D3B5-49D3-8943-0CACC80B4C36}" type="datetimeFigureOut">
              <a:rPr lang="en-US" smtClean="0"/>
              <a:t>7/13/2018</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3"/>
            <a:ext cx="5486400" cy="366045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7085D4AC-CA5D-4A05-9EB0-B0C58E9C07E8}" type="slidenum">
              <a:rPr lang="en-US" smtClean="0"/>
              <a:t>‹#›</a:t>
            </a:fld>
            <a:endParaRPr lang="en-US"/>
          </a:p>
        </p:txBody>
      </p:sp>
    </p:spTree>
    <p:extLst>
      <p:ext uri="{BB962C8B-B14F-4D97-AF65-F5344CB8AC3E}">
        <p14:creationId xmlns:p14="http://schemas.microsoft.com/office/powerpoint/2010/main" val="1165535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246063"/>
            <a:ext cx="5575300" cy="3136900"/>
          </a:xfrm>
        </p:spPr>
      </p:sp>
      <p:sp>
        <p:nvSpPr>
          <p:cNvPr id="3" name="Notes Placeholder 2"/>
          <p:cNvSpPr>
            <a:spLocks noGrp="1"/>
          </p:cNvSpPr>
          <p:nvPr>
            <p:ph type="body" idx="1"/>
          </p:nvPr>
        </p:nvSpPr>
        <p:spPr>
          <a:xfrm>
            <a:off x="431801" y="3479801"/>
            <a:ext cx="5952066" cy="5571066"/>
          </a:xfrm>
        </p:spPr>
        <p:txBody>
          <a:bodyPr/>
          <a:lstStyle/>
          <a:p>
            <a:r>
              <a:rPr lang="en-US" sz="1600" dirty="0"/>
              <a:t>THEA won a $17.7 M USDOT grant for a pilot CV project.  With our $3.8M match and a $500K FDOT contribution it is a $22M project.  </a:t>
            </a:r>
          </a:p>
          <a:p>
            <a:endParaRPr lang="en-US" sz="900" dirty="0"/>
          </a:p>
          <a:p>
            <a:r>
              <a:rPr lang="en-US" sz="1600" dirty="0"/>
              <a:t>THEA’s CV Pilot Project is designed to make transportation safer, smarter and greener. </a:t>
            </a:r>
          </a:p>
          <a:p>
            <a:endParaRPr lang="en-US" sz="800" b="1" dirty="0"/>
          </a:p>
          <a:p>
            <a:r>
              <a:rPr lang="en-US" sz="1600" b="1" dirty="0"/>
              <a:t>Safer:</a:t>
            </a:r>
            <a:r>
              <a:rPr lang="en-US" sz="1600" dirty="0"/>
              <a:t> According to the National Highway Safety Administration, 94 percent of fatal car accidents in Florida were caused by driver error.  Drivers fail to recognize pre-crash conditions, like sudden braking, or reacted inappropriately to the situation. CV technology can help drivers recognize pre-crash events more quickly and respond to them more effectively.</a:t>
            </a:r>
          </a:p>
          <a:p>
            <a:endParaRPr lang="en-US" sz="900" b="1" dirty="0"/>
          </a:p>
          <a:p>
            <a:r>
              <a:rPr lang="en-US" sz="1600" b="1" dirty="0"/>
              <a:t>Smarter:</a:t>
            </a:r>
            <a:r>
              <a:rPr lang="en-US" sz="1600" dirty="0"/>
              <a:t> V2V and V2I communication technology can give real-time warnings to pedestrians, bicyclists and drivers via Smartphones and Smart car apps. </a:t>
            </a:r>
          </a:p>
          <a:p>
            <a:endParaRPr lang="en-US" sz="900" b="1" dirty="0"/>
          </a:p>
          <a:p>
            <a:r>
              <a:rPr lang="en-US" sz="1600" b="1" dirty="0"/>
              <a:t>Greener:</a:t>
            </a:r>
            <a:r>
              <a:rPr lang="en-US" sz="1600" dirty="0"/>
              <a:t> V2I technology will be used to monitor traffic conditions and then transmit that information to drivers and signal systems. Instead of stopping at every intersection, you’d see green lights for blocks at a time, thereby improving traffic flow and reducing carbon emissions. </a:t>
            </a:r>
          </a:p>
          <a:p>
            <a:endParaRPr lang="en-US" dirty="0"/>
          </a:p>
        </p:txBody>
      </p:sp>
      <p:sp>
        <p:nvSpPr>
          <p:cNvPr id="4" name="Slide Number Placeholder 3"/>
          <p:cNvSpPr>
            <a:spLocks noGrp="1"/>
          </p:cNvSpPr>
          <p:nvPr>
            <p:ph type="sldNum" sz="quarter" idx="10"/>
          </p:nvPr>
        </p:nvSpPr>
        <p:spPr/>
        <p:txBody>
          <a:bodyPr/>
          <a:lstStyle/>
          <a:p>
            <a:fld id="{7085D4AC-CA5D-4A05-9EB0-B0C58E9C07E8}" type="slidenum">
              <a:rPr lang="en-US" smtClean="0"/>
              <a:t>1</a:t>
            </a:fld>
            <a:endParaRPr lang="en-US"/>
          </a:p>
        </p:txBody>
      </p:sp>
    </p:spTree>
    <p:extLst>
      <p:ext uri="{BB962C8B-B14F-4D97-AF65-F5344CB8AC3E}">
        <p14:creationId xmlns:p14="http://schemas.microsoft.com/office/powerpoint/2010/main" val="32556105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48640" y="4473892"/>
            <a:ext cx="5623560" cy="4273867"/>
          </a:xfrm>
        </p:spPr>
        <p:txBody>
          <a:bodyPr/>
          <a:lstStyle/>
          <a:p>
            <a:r>
              <a:rPr lang="en-US" sz="1800" dirty="0"/>
              <a:t>And then there is the Jacksonville Transportation Authority’s plan to convert their existing Urban Circulator to one that uses Automated – Electric Vehicles for ride share services.  </a:t>
            </a:r>
          </a:p>
          <a:p>
            <a:endParaRPr lang="en-US" sz="1800" dirty="0"/>
          </a:p>
          <a:p>
            <a:r>
              <a:rPr lang="en-US" sz="1800" dirty="0"/>
              <a:t>They propose replacing their current vehicles which are guideway restricted with Autonomous-Electric vehicles that won’t be limited to the fixed guideway.  Those vehicles will be able to leave the guideway and operate on at-grade roadways.  </a:t>
            </a:r>
          </a:p>
          <a:p>
            <a:endParaRPr lang="en-US" sz="1800" dirty="0"/>
          </a:p>
          <a:p>
            <a:r>
              <a:rPr lang="en-US" sz="1800" dirty="0"/>
              <a:t>When combined with the type of Vehicle to Infrastructure Connective technologies that we are exploring at THEA, a lower cost and more extensive service will be possible.    </a:t>
            </a:r>
          </a:p>
          <a:p>
            <a:endParaRPr lang="en-US" sz="1800" dirty="0"/>
          </a:p>
        </p:txBody>
      </p:sp>
      <p:sp>
        <p:nvSpPr>
          <p:cNvPr id="4" name="Slide Number Placeholder 3"/>
          <p:cNvSpPr>
            <a:spLocks noGrp="1"/>
          </p:cNvSpPr>
          <p:nvPr>
            <p:ph type="sldNum" sz="quarter" idx="10"/>
          </p:nvPr>
        </p:nvSpPr>
        <p:spPr/>
        <p:txBody>
          <a:bodyPr/>
          <a:lstStyle/>
          <a:p>
            <a:fld id="{7085D4AC-CA5D-4A05-9EB0-B0C58E9C07E8}" type="slidenum">
              <a:rPr lang="en-US" smtClean="0"/>
              <a:t>10</a:t>
            </a:fld>
            <a:endParaRPr lang="en-US"/>
          </a:p>
        </p:txBody>
      </p:sp>
    </p:spTree>
    <p:extLst>
      <p:ext uri="{BB962C8B-B14F-4D97-AF65-F5344CB8AC3E}">
        <p14:creationId xmlns:p14="http://schemas.microsoft.com/office/powerpoint/2010/main" val="3690434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So here’s a picture of what that transportation/transit system might start to look like.  It can go through buildings. They don’t require catenaries or heavy duty structures.  If you currently have a garage in a building – it can become a mobility center. </a:t>
            </a:r>
          </a:p>
          <a:p>
            <a:endParaRPr lang="en-US" sz="1800" dirty="0"/>
          </a:p>
          <a:p>
            <a:r>
              <a:rPr lang="en-US" sz="1800" dirty="0"/>
              <a:t> </a:t>
            </a:r>
          </a:p>
        </p:txBody>
      </p:sp>
      <p:sp>
        <p:nvSpPr>
          <p:cNvPr id="4" name="Slide Number Placeholder 3"/>
          <p:cNvSpPr>
            <a:spLocks noGrp="1"/>
          </p:cNvSpPr>
          <p:nvPr>
            <p:ph type="sldNum" sz="quarter" idx="10"/>
          </p:nvPr>
        </p:nvSpPr>
        <p:spPr/>
        <p:txBody>
          <a:bodyPr/>
          <a:lstStyle/>
          <a:p>
            <a:fld id="{7085D4AC-CA5D-4A05-9EB0-B0C58E9C07E8}" type="slidenum">
              <a:rPr lang="en-US" smtClean="0"/>
              <a:t>11</a:t>
            </a:fld>
            <a:endParaRPr lang="en-US"/>
          </a:p>
        </p:txBody>
      </p:sp>
    </p:spTree>
    <p:extLst>
      <p:ext uri="{BB962C8B-B14F-4D97-AF65-F5344CB8AC3E}">
        <p14:creationId xmlns:p14="http://schemas.microsoft.com/office/powerpoint/2010/main" val="23571866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When you exit from your rideshared commute at a downtown drop-off zone you either walk into your place of work, or its mobility center to complete your trip via an autonomous Downtown Circulator.   </a:t>
            </a:r>
          </a:p>
          <a:p>
            <a:endParaRPr lang="en-US" sz="1800" dirty="0"/>
          </a:p>
          <a:p>
            <a:r>
              <a:rPr lang="en-US" sz="1800" dirty="0"/>
              <a:t>You won’t see parking on the streets, and parking garages will evolve into higher economic uses like office, commercial, and residential space.   </a:t>
            </a:r>
          </a:p>
          <a:p>
            <a:endParaRPr lang="en-US" sz="1800" dirty="0"/>
          </a:p>
        </p:txBody>
      </p:sp>
      <p:sp>
        <p:nvSpPr>
          <p:cNvPr id="4" name="Slide Number Placeholder 3"/>
          <p:cNvSpPr>
            <a:spLocks noGrp="1"/>
          </p:cNvSpPr>
          <p:nvPr>
            <p:ph type="sldNum" sz="quarter" idx="10"/>
          </p:nvPr>
        </p:nvSpPr>
        <p:spPr/>
        <p:txBody>
          <a:bodyPr/>
          <a:lstStyle/>
          <a:p>
            <a:fld id="{7085D4AC-CA5D-4A05-9EB0-B0C58E9C07E8}" type="slidenum">
              <a:rPr lang="en-US" smtClean="0"/>
              <a:t>12</a:t>
            </a:fld>
            <a:endParaRPr lang="en-US"/>
          </a:p>
        </p:txBody>
      </p:sp>
      <p:sp>
        <p:nvSpPr>
          <p:cNvPr id="5" name="Star: 4 Points 4">
            <a:extLst>
              <a:ext uri="{FF2B5EF4-FFF2-40B4-BE49-F238E27FC236}">
                <a16:creationId xmlns:a16="http://schemas.microsoft.com/office/drawing/2014/main" id="{14CDEF92-8147-4E53-836E-3E63384C0DF6}"/>
              </a:ext>
            </a:extLst>
          </p:cNvPr>
          <p:cNvSpPr/>
          <p:nvPr/>
        </p:nvSpPr>
        <p:spPr>
          <a:xfrm>
            <a:off x="4094480" y="3495041"/>
            <a:ext cx="279400" cy="325120"/>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09946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And then of course there the development of the </a:t>
            </a:r>
            <a:r>
              <a:rPr lang="en-US" sz="1800" dirty="0" err="1"/>
              <a:t>SunTrax</a:t>
            </a:r>
            <a:r>
              <a:rPr lang="en-US" sz="1800" dirty="0"/>
              <a:t> facility.  A major component of the </a:t>
            </a:r>
            <a:r>
              <a:rPr lang="en-US" sz="1800" b="0" i="0" kern="1200" cap="all" dirty="0">
                <a:solidFill>
                  <a:schemeClr val="tx1"/>
                </a:solidFill>
                <a:effectLst/>
                <a:latin typeface="+mn-lt"/>
                <a:ea typeface="+mn-ea"/>
                <a:cs typeface="+mn-cs"/>
              </a:rPr>
              <a:t>CENTRAL FLORIDA AV </a:t>
            </a:r>
            <a:r>
              <a:rPr lang="en-US" sz="1800" b="0" i="0" kern="1200" cap="none" baseline="0" dirty="0">
                <a:solidFill>
                  <a:schemeClr val="tx1"/>
                </a:solidFill>
                <a:effectLst/>
                <a:latin typeface="+mn-lt"/>
                <a:ea typeface="+mn-ea"/>
                <a:cs typeface="+mn-cs"/>
              </a:rPr>
              <a:t>PARTNERS projects.  </a:t>
            </a:r>
          </a:p>
          <a:p>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Florida agencies are in touch with the technology and each other.  We are sharing our learning experiences. </a:t>
            </a:r>
          </a:p>
          <a:p>
            <a:endParaRPr lang="en-US" sz="1800" dirty="0"/>
          </a:p>
        </p:txBody>
      </p:sp>
      <p:sp>
        <p:nvSpPr>
          <p:cNvPr id="4" name="Slide Number Placeholder 3"/>
          <p:cNvSpPr>
            <a:spLocks noGrp="1"/>
          </p:cNvSpPr>
          <p:nvPr>
            <p:ph type="sldNum" sz="quarter" idx="10"/>
          </p:nvPr>
        </p:nvSpPr>
        <p:spPr/>
        <p:txBody>
          <a:bodyPr/>
          <a:lstStyle/>
          <a:p>
            <a:fld id="{7085D4AC-CA5D-4A05-9EB0-B0C58E9C07E8}" type="slidenum">
              <a:rPr lang="en-US" smtClean="0"/>
              <a:t>13</a:t>
            </a:fld>
            <a:endParaRPr lang="en-US"/>
          </a:p>
        </p:txBody>
      </p:sp>
    </p:spTree>
    <p:extLst>
      <p:ext uri="{BB962C8B-B14F-4D97-AF65-F5344CB8AC3E}">
        <p14:creationId xmlns:p14="http://schemas.microsoft.com/office/powerpoint/2010/main" val="9283634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598488"/>
            <a:ext cx="5575300" cy="3136900"/>
          </a:xfrm>
        </p:spPr>
      </p:sp>
      <p:sp>
        <p:nvSpPr>
          <p:cNvPr id="3" name="Notes Placeholder 2"/>
          <p:cNvSpPr>
            <a:spLocks noGrp="1"/>
          </p:cNvSpPr>
          <p:nvPr>
            <p:ph type="body" idx="1"/>
          </p:nvPr>
        </p:nvSpPr>
        <p:spPr>
          <a:xfrm>
            <a:off x="426720" y="3825241"/>
            <a:ext cx="6024880" cy="5004726"/>
          </a:xfrm>
        </p:spPr>
        <p:txBody>
          <a:bodyPr/>
          <a:lstStyle/>
          <a:p>
            <a:r>
              <a:rPr lang="en-US" sz="1800" dirty="0"/>
              <a:t>To help you stay in touch and ride the wave of transformative transportation events, you should put this date on your calendar.  We need to hone our skills and be responsible agents, innovating and collaborating to advance mobility for our customers.  THEA is excited to again host the Annual Florida Automated Vehicle Summit, this November.     </a:t>
            </a:r>
          </a:p>
          <a:p>
            <a:endParaRPr lang="en-US" sz="800" dirty="0"/>
          </a:p>
          <a:p>
            <a:r>
              <a:rPr lang="en-US" sz="1800" dirty="0"/>
              <a:t>Our future is ACES.  Few of us would ever have imagined as kids that we would be in this business. </a:t>
            </a:r>
          </a:p>
          <a:p>
            <a:endParaRPr lang="en-US" sz="800" dirty="0"/>
          </a:p>
          <a:p>
            <a:r>
              <a:rPr lang="en-US" sz="1800" dirty="0"/>
              <a:t>Growing up, I wanted to be a park ranger or a professional athlete.  But the low pay of the former, and the lack of talent for the later brought me here instead.  </a:t>
            </a:r>
          </a:p>
          <a:p>
            <a:endParaRPr lang="en-US" sz="800" dirty="0"/>
          </a:p>
          <a:p>
            <a:r>
              <a:rPr lang="en-US" sz="1800" dirty="0"/>
              <a:t>I think this is a great place to be.</a:t>
            </a:r>
          </a:p>
          <a:p>
            <a:r>
              <a:rPr lang="en-US" sz="800" dirty="0"/>
              <a:t> </a:t>
            </a:r>
          </a:p>
          <a:p>
            <a:r>
              <a:rPr lang="en-US" sz="1800" dirty="0"/>
              <a:t>You can reserve your spot at the table now. Registration is open.</a:t>
            </a:r>
          </a:p>
        </p:txBody>
      </p:sp>
      <p:sp>
        <p:nvSpPr>
          <p:cNvPr id="4" name="Slide Number Placeholder 3"/>
          <p:cNvSpPr>
            <a:spLocks noGrp="1"/>
          </p:cNvSpPr>
          <p:nvPr>
            <p:ph type="sldNum" sz="quarter" idx="10"/>
          </p:nvPr>
        </p:nvSpPr>
        <p:spPr/>
        <p:txBody>
          <a:bodyPr/>
          <a:lstStyle/>
          <a:p>
            <a:fld id="{7085D4AC-CA5D-4A05-9EB0-B0C58E9C07E8}" type="slidenum">
              <a:rPr lang="en-US" smtClean="0"/>
              <a:t>14</a:t>
            </a:fld>
            <a:endParaRPr lang="en-US"/>
          </a:p>
        </p:txBody>
      </p:sp>
    </p:spTree>
    <p:extLst>
      <p:ext uri="{BB962C8B-B14F-4D97-AF65-F5344CB8AC3E}">
        <p14:creationId xmlns:p14="http://schemas.microsoft.com/office/powerpoint/2010/main" val="21012368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85D4AC-CA5D-4A05-9EB0-B0C58E9C07E8}" type="slidenum">
              <a:rPr lang="en-US" smtClean="0"/>
              <a:t>15</a:t>
            </a:fld>
            <a:endParaRPr lang="en-US"/>
          </a:p>
        </p:txBody>
      </p:sp>
    </p:spTree>
    <p:extLst>
      <p:ext uri="{BB962C8B-B14F-4D97-AF65-F5344CB8AC3E}">
        <p14:creationId xmlns:p14="http://schemas.microsoft.com/office/powerpoint/2010/main" val="2574557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280988"/>
            <a:ext cx="5575300" cy="3136900"/>
          </a:xfrm>
        </p:spPr>
      </p:sp>
      <p:sp>
        <p:nvSpPr>
          <p:cNvPr id="3" name="Notes Placeholder 2"/>
          <p:cNvSpPr>
            <a:spLocks noGrp="1"/>
          </p:cNvSpPr>
          <p:nvPr>
            <p:ph type="body" idx="1"/>
          </p:nvPr>
        </p:nvSpPr>
        <p:spPr>
          <a:xfrm>
            <a:off x="685800" y="3488267"/>
            <a:ext cx="5486400" cy="4646083"/>
          </a:xfrm>
        </p:spPr>
        <p:txBody>
          <a:bodyPr/>
          <a:lstStyle/>
          <a:p>
            <a:r>
              <a:rPr lang="en-US" sz="1800" dirty="0"/>
              <a:t>This is a map of our deployment</a:t>
            </a:r>
            <a:r>
              <a:rPr lang="en-US" sz="1800" baseline="0" dirty="0"/>
              <a:t> area The area is </a:t>
            </a:r>
            <a:r>
              <a:rPr lang="en-US" sz="1800" dirty="0"/>
              <a:t>about</a:t>
            </a:r>
            <a:r>
              <a:rPr lang="en-US" sz="1800" baseline="0" dirty="0"/>
              <a:t>  one square-mile of the Tampa downtown business district.</a:t>
            </a:r>
          </a:p>
          <a:p>
            <a:endParaRPr lang="en-US" sz="800" dirty="0"/>
          </a:p>
          <a:p>
            <a:r>
              <a:rPr lang="en-US" sz="1800" dirty="0"/>
              <a:t>Our focus is on technology we can apply now.</a:t>
            </a:r>
          </a:p>
          <a:p>
            <a:endParaRPr lang="en-US" sz="800" dirty="0"/>
          </a:p>
          <a:p>
            <a:r>
              <a:rPr lang="en-US" sz="1800" dirty="0"/>
              <a:t>We want our customers to see a benefit now.  To make this real for our customers it needs to be practical.</a:t>
            </a:r>
          </a:p>
          <a:p>
            <a:endParaRPr lang="en-US" sz="800" dirty="0"/>
          </a:p>
          <a:p>
            <a:r>
              <a:rPr lang="en-US" sz="1800" dirty="0"/>
              <a:t>We identified baseline conditions and we will  monitor and measure the changes the technology provides. </a:t>
            </a:r>
          </a:p>
          <a:p>
            <a:endParaRPr lang="en-US" sz="800" dirty="0"/>
          </a:p>
          <a:p>
            <a:r>
              <a:rPr lang="en-US" sz="1800" dirty="0"/>
              <a:t>If successful, we want it to be repeatable. Something we can share and grow as a cost effective solution to broader benefit. </a:t>
            </a:r>
          </a:p>
        </p:txBody>
      </p:sp>
      <p:sp>
        <p:nvSpPr>
          <p:cNvPr id="4" name="Slide Number Placeholder 3"/>
          <p:cNvSpPr>
            <a:spLocks noGrp="1"/>
          </p:cNvSpPr>
          <p:nvPr>
            <p:ph type="sldNum" sz="quarter" idx="10"/>
          </p:nvPr>
        </p:nvSpPr>
        <p:spPr/>
        <p:txBody>
          <a:bodyPr/>
          <a:lstStyle/>
          <a:p>
            <a:pPr>
              <a:defRPr/>
            </a:pPr>
            <a:fld id="{078888F3-BA2B-4071-9A3E-C9093668ED28}" type="slidenum">
              <a:rPr lang="en-US" altLang="en-US" smtClean="0"/>
              <a:pPr>
                <a:defRPr/>
              </a:pPr>
              <a:t>2</a:t>
            </a:fld>
            <a:endParaRPr lang="en-US" altLang="en-US"/>
          </a:p>
        </p:txBody>
      </p:sp>
    </p:spTree>
    <p:extLst>
      <p:ext uri="{BB962C8B-B14F-4D97-AF65-F5344CB8AC3E}">
        <p14:creationId xmlns:p14="http://schemas.microsoft.com/office/powerpoint/2010/main" val="3200475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73892"/>
            <a:ext cx="5486400" cy="4424575"/>
          </a:xfrm>
        </p:spPr>
        <p:txBody>
          <a:bodyPr/>
          <a:lstStyle/>
          <a:p>
            <a:r>
              <a:rPr lang="en-US" sz="1800" dirty="0"/>
              <a:t>These</a:t>
            </a:r>
            <a:r>
              <a:rPr lang="en-US" sz="1800" baseline="0" dirty="0"/>
              <a:t> are the issues we’ll be addressing with the deployment of about a dozen technology applications.</a:t>
            </a:r>
          </a:p>
          <a:p>
            <a:endParaRPr lang="en-US" sz="1800" dirty="0"/>
          </a:p>
          <a:p>
            <a:r>
              <a:rPr lang="en-US" sz="1800" dirty="0"/>
              <a:t>Sample transportation problems to addressed and measured:</a:t>
            </a:r>
          </a:p>
          <a:p>
            <a:pPr marL="171450" indent="-171450">
              <a:buFont typeface="Arial" panose="020B0604020202020204" pitchFamily="34" charset="0"/>
              <a:buChar char="•"/>
            </a:pPr>
            <a:r>
              <a:rPr lang="en-US" sz="1800" dirty="0"/>
              <a:t>Red Light Running</a:t>
            </a:r>
          </a:p>
          <a:p>
            <a:pPr marL="171450" indent="-171450">
              <a:buFont typeface="Arial" panose="020B0604020202020204" pitchFamily="34" charset="0"/>
              <a:buChar char="•"/>
            </a:pPr>
            <a:r>
              <a:rPr lang="en-US" sz="1800" dirty="0"/>
              <a:t>Transit Prioritization</a:t>
            </a:r>
          </a:p>
          <a:p>
            <a:pPr marL="171450" indent="-171450">
              <a:buFont typeface="Arial" panose="020B0604020202020204" pitchFamily="34" charset="0"/>
              <a:buChar char="•"/>
            </a:pPr>
            <a:r>
              <a:rPr lang="en-US" sz="1800" dirty="0"/>
              <a:t>Pedestrian Conflicts</a:t>
            </a:r>
          </a:p>
          <a:p>
            <a:pPr marL="171450" indent="-171450">
              <a:buFont typeface="Arial" panose="020B0604020202020204" pitchFamily="34" charset="0"/>
              <a:buChar char="•"/>
            </a:pPr>
            <a:r>
              <a:rPr lang="en-US" sz="1800" dirty="0"/>
              <a:t>Enhanced Signal Coordination</a:t>
            </a:r>
          </a:p>
          <a:p>
            <a:pPr marL="171450" indent="-171450">
              <a:buFont typeface="Arial" panose="020B0604020202020204" pitchFamily="34" charset="0"/>
              <a:buChar char="•"/>
            </a:pPr>
            <a:r>
              <a:rPr lang="en-US" sz="1800" dirty="0"/>
              <a:t>Crash Avoidance</a:t>
            </a:r>
          </a:p>
          <a:p>
            <a:pPr marL="171450" indent="-171450">
              <a:buFont typeface="Arial" panose="020B0604020202020204" pitchFamily="34" charset="0"/>
              <a:buChar char="•"/>
            </a:pPr>
            <a:r>
              <a:rPr lang="en-US" sz="1800" dirty="0"/>
              <a:t>Queue Prevention</a:t>
            </a:r>
          </a:p>
          <a:p>
            <a:pPr marL="171450" indent="-171450">
              <a:buFont typeface="Arial" panose="020B0604020202020204" pitchFamily="34" charset="0"/>
              <a:buChar char="•"/>
            </a:pPr>
            <a:r>
              <a:rPr lang="en-US" sz="1800" dirty="0"/>
              <a:t>Smart Parking</a:t>
            </a:r>
          </a:p>
          <a:p>
            <a:pPr marL="171450" indent="-171450">
              <a:buFont typeface="Arial" panose="020B0604020202020204" pitchFamily="34" charset="0"/>
              <a:buChar char="•"/>
            </a:pPr>
            <a:r>
              <a:rPr lang="en-US" sz="1800" dirty="0"/>
              <a:t>Wrong way Driving </a:t>
            </a:r>
          </a:p>
          <a:p>
            <a:endParaRPr lang="en-US" sz="1400" dirty="0"/>
          </a:p>
        </p:txBody>
      </p:sp>
      <p:sp>
        <p:nvSpPr>
          <p:cNvPr id="4" name="Slide Number Placeholder 3"/>
          <p:cNvSpPr>
            <a:spLocks noGrp="1"/>
          </p:cNvSpPr>
          <p:nvPr>
            <p:ph type="sldNum" sz="quarter" idx="10"/>
          </p:nvPr>
        </p:nvSpPr>
        <p:spPr/>
        <p:txBody>
          <a:bodyPr/>
          <a:lstStyle/>
          <a:p>
            <a:pPr>
              <a:defRPr/>
            </a:pPr>
            <a:fld id="{078888F3-BA2B-4071-9A3E-C9093668ED28}" type="slidenum">
              <a:rPr lang="en-US" altLang="en-US" smtClean="0"/>
              <a:pPr>
                <a:defRPr/>
              </a:pPr>
              <a:t>3</a:t>
            </a:fld>
            <a:endParaRPr lang="en-US" altLang="en-US"/>
          </a:p>
        </p:txBody>
      </p:sp>
    </p:spTree>
    <p:extLst>
      <p:ext uri="{BB962C8B-B14F-4D97-AF65-F5344CB8AC3E}">
        <p14:creationId xmlns:p14="http://schemas.microsoft.com/office/powerpoint/2010/main" val="3673570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800" dirty="0"/>
              <a:t>By the numbers…our goal is to </a:t>
            </a:r>
            <a:r>
              <a:rPr lang="en-US" sz="1800" baseline="0" dirty="0"/>
              <a:t>recruit the help of 1,600 commuters in their personal vehicles and 500 or more pedestrians via their cell phones.</a:t>
            </a:r>
            <a:endParaRPr lang="en-US" sz="1400" dirty="0"/>
          </a:p>
        </p:txBody>
      </p:sp>
      <p:sp>
        <p:nvSpPr>
          <p:cNvPr id="4" name="Slide Number Placeholder 3"/>
          <p:cNvSpPr>
            <a:spLocks noGrp="1"/>
          </p:cNvSpPr>
          <p:nvPr>
            <p:ph type="sldNum" sz="quarter" idx="10"/>
          </p:nvPr>
        </p:nvSpPr>
        <p:spPr/>
        <p:txBody>
          <a:bodyPr/>
          <a:lstStyle/>
          <a:p>
            <a:pPr>
              <a:defRPr/>
            </a:pPr>
            <a:fld id="{078888F3-BA2B-4071-9A3E-C9093668ED28}" type="slidenum">
              <a:rPr lang="en-US" altLang="en-US" smtClean="0"/>
              <a:pPr>
                <a:defRPr/>
              </a:pPr>
              <a:t>4</a:t>
            </a:fld>
            <a:endParaRPr lang="en-US" altLang="en-US"/>
          </a:p>
        </p:txBody>
      </p:sp>
    </p:spTree>
    <p:extLst>
      <p:ext uri="{BB962C8B-B14F-4D97-AF65-F5344CB8AC3E}">
        <p14:creationId xmlns:p14="http://schemas.microsoft.com/office/powerpoint/2010/main" val="995525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This will include 10 Hillsborough Area Regional Transit (HART) buses, equipped to enable them to communicate with traffic signals on their routes. </a:t>
            </a:r>
          </a:p>
          <a:p>
            <a:endParaRPr lang="en-US" sz="1800" dirty="0"/>
          </a:p>
          <a:p>
            <a:r>
              <a:rPr lang="en-US" sz="1800" dirty="0"/>
              <a:t>Downtown traffic congestion can prevent buses from reaching their stops on time, causing them to fall behind schedule and frustrate customers. </a:t>
            </a:r>
          </a:p>
          <a:p>
            <a:endParaRPr lang="en-US" sz="1800" dirty="0"/>
          </a:p>
          <a:p>
            <a:r>
              <a:rPr lang="en-US" sz="1800" dirty="0"/>
              <a:t>The signals will prioritize bus movements to keep buses on schedule.</a:t>
            </a:r>
          </a:p>
          <a:p>
            <a:endParaRPr lang="en-US" sz="1800" dirty="0"/>
          </a:p>
          <a:p>
            <a:endParaRPr lang="en-US" sz="1800" dirty="0"/>
          </a:p>
          <a:p>
            <a:endParaRPr lang="en-US" sz="1800" dirty="0"/>
          </a:p>
        </p:txBody>
      </p:sp>
      <p:sp>
        <p:nvSpPr>
          <p:cNvPr id="4" name="Slide Number Placeholder 3"/>
          <p:cNvSpPr>
            <a:spLocks noGrp="1"/>
          </p:cNvSpPr>
          <p:nvPr>
            <p:ph type="sldNum" sz="quarter" idx="10"/>
          </p:nvPr>
        </p:nvSpPr>
        <p:spPr/>
        <p:txBody>
          <a:bodyPr/>
          <a:lstStyle/>
          <a:p>
            <a:pPr>
              <a:defRPr/>
            </a:pPr>
            <a:fld id="{078888F3-BA2B-4071-9A3E-C9093668ED28}" type="slidenum">
              <a:rPr lang="en-US" altLang="en-US" smtClean="0"/>
              <a:pPr>
                <a:defRPr/>
              </a:pPr>
              <a:t>5</a:t>
            </a:fld>
            <a:endParaRPr lang="en-US" altLang="en-US"/>
          </a:p>
        </p:txBody>
      </p:sp>
    </p:spTree>
    <p:extLst>
      <p:ext uri="{BB962C8B-B14F-4D97-AF65-F5344CB8AC3E}">
        <p14:creationId xmlns:p14="http://schemas.microsoft.com/office/powerpoint/2010/main" val="2171933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73893"/>
            <a:ext cx="5486400" cy="4356074"/>
          </a:xfrm>
        </p:spPr>
        <p:txBody>
          <a:bodyPr/>
          <a:lstStyle/>
          <a:p>
            <a:r>
              <a:rPr lang="en-US" sz="1800" dirty="0"/>
              <a:t>And a trolley system….</a:t>
            </a:r>
          </a:p>
          <a:p>
            <a:endParaRPr lang="en-US" sz="1800" dirty="0"/>
          </a:p>
          <a:p>
            <a:r>
              <a:rPr lang="en-US" sz="1800" dirty="0"/>
              <a:t>The TECO Line Streetcar System is an electric trolley line that roughly follows </a:t>
            </a:r>
            <a:r>
              <a:rPr lang="en-US" sz="1800" dirty="0" err="1"/>
              <a:t>Channelside</a:t>
            </a:r>
            <a:r>
              <a:rPr lang="en-US" sz="1800" dirty="0"/>
              <a:t> Drive between downtown Tampa and Ybor City. </a:t>
            </a:r>
          </a:p>
          <a:p>
            <a:endParaRPr lang="en-US" sz="1800" dirty="0"/>
          </a:p>
          <a:p>
            <a:r>
              <a:rPr lang="en-US" sz="1800" dirty="0"/>
              <a:t>Our project will equip TECO Line streetcars with devices that enable them to communicate wirelessly with other connected vehicles and pedestrians to enhance safety. </a:t>
            </a:r>
          </a:p>
          <a:p>
            <a:endParaRPr lang="en-US" sz="1800" dirty="0"/>
          </a:p>
          <a:p>
            <a:r>
              <a:rPr lang="en-US" sz="1800" dirty="0"/>
              <a:t>Streetcar operators will receive a warning when a connected vehicle or pedestrian is about to cross the track, reducing the risk of a collision.</a:t>
            </a:r>
          </a:p>
          <a:p>
            <a:endParaRPr lang="en-US" sz="1800" dirty="0"/>
          </a:p>
        </p:txBody>
      </p:sp>
      <p:sp>
        <p:nvSpPr>
          <p:cNvPr id="4" name="Slide Number Placeholder 3"/>
          <p:cNvSpPr>
            <a:spLocks noGrp="1"/>
          </p:cNvSpPr>
          <p:nvPr>
            <p:ph type="sldNum" sz="quarter" idx="10"/>
          </p:nvPr>
        </p:nvSpPr>
        <p:spPr/>
        <p:txBody>
          <a:bodyPr/>
          <a:lstStyle/>
          <a:p>
            <a:pPr>
              <a:defRPr/>
            </a:pPr>
            <a:fld id="{078888F3-BA2B-4071-9A3E-C9093668ED28}" type="slidenum">
              <a:rPr lang="en-US" altLang="en-US" smtClean="0"/>
              <a:pPr>
                <a:defRPr/>
              </a:pPr>
              <a:t>6</a:t>
            </a:fld>
            <a:endParaRPr lang="en-US" altLang="en-US"/>
          </a:p>
        </p:txBody>
      </p:sp>
    </p:spTree>
    <p:extLst>
      <p:ext uri="{BB962C8B-B14F-4D97-AF65-F5344CB8AC3E}">
        <p14:creationId xmlns:p14="http://schemas.microsoft.com/office/powerpoint/2010/main" val="969151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357188"/>
            <a:ext cx="5575300" cy="3136900"/>
          </a:xfrm>
        </p:spPr>
      </p:sp>
      <p:sp>
        <p:nvSpPr>
          <p:cNvPr id="3" name="Notes Placeholder 2"/>
          <p:cNvSpPr>
            <a:spLocks noGrp="1"/>
          </p:cNvSpPr>
          <p:nvPr>
            <p:ph type="body" idx="1"/>
          </p:nvPr>
        </p:nvSpPr>
        <p:spPr>
          <a:xfrm>
            <a:off x="482600" y="3564468"/>
            <a:ext cx="5952067" cy="5528733"/>
          </a:xfrm>
        </p:spPr>
        <p:txBody>
          <a:bodyPr/>
          <a:lstStyle/>
          <a:p>
            <a:r>
              <a:rPr lang="en-US" sz="1800" dirty="0"/>
              <a:t>I believe we are living in an amazing time, on the verge of a golden age in transportation. We in the tolling industry have lived through one disruptive technology transformation called All Electronic Tolling. 8-years ago THEA converted the </a:t>
            </a:r>
            <a:endParaRPr lang="en-US" sz="800" dirty="0"/>
          </a:p>
          <a:p>
            <a:r>
              <a:rPr lang="en-US" sz="1800" dirty="0"/>
              <a:t>“ACES is transportations moon shot” We may not be landing in the next 8-years, but it will be there in the next 30.  And, we - you and I – who work in the transportation industry must play a major role in making that happen.    </a:t>
            </a:r>
          </a:p>
          <a:p>
            <a:r>
              <a:rPr lang="en-US" sz="1800" dirty="0"/>
              <a:t>Selmon Expressway to AET. Today, that transition allows us to carry 70% more transactions than we did 10-years ago – that’s without adding a lane of roadway and actually lowering operating costs. Something that would have been impossible with the old toll plaza approach.</a:t>
            </a:r>
          </a:p>
          <a:p>
            <a:r>
              <a:rPr lang="en-US" sz="800" dirty="0"/>
              <a:t> </a:t>
            </a:r>
          </a:p>
          <a:p>
            <a:r>
              <a:rPr lang="en-US" sz="1800" dirty="0"/>
              <a:t>So how will ACES happen – THEA, FDOT and others are looking to the future – This disruption will affect all transportation, including transit agencies.  Some transit thinkers and doers have realized their paradigm is going to change radically. </a:t>
            </a:r>
            <a:endParaRPr lang="en-US" sz="800" dirty="0"/>
          </a:p>
          <a:p>
            <a:r>
              <a:rPr lang="en-US" sz="1800" dirty="0"/>
              <a:t>EXAMPLE …</a:t>
            </a:r>
          </a:p>
        </p:txBody>
      </p:sp>
      <p:sp>
        <p:nvSpPr>
          <p:cNvPr id="4" name="Slide Number Placeholder 3"/>
          <p:cNvSpPr>
            <a:spLocks noGrp="1"/>
          </p:cNvSpPr>
          <p:nvPr>
            <p:ph type="sldNum" sz="quarter" idx="10"/>
          </p:nvPr>
        </p:nvSpPr>
        <p:spPr/>
        <p:txBody>
          <a:bodyPr/>
          <a:lstStyle/>
          <a:p>
            <a:fld id="{7085D4AC-CA5D-4A05-9EB0-B0C58E9C07E8}" type="slidenum">
              <a:rPr lang="en-US" smtClean="0"/>
              <a:t>7</a:t>
            </a:fld>
            <a:endParaRPr lang="en-US"/>
          </a:p>
        </p:txBody>
      </p:sp>
    </p:spTree>
    <p:extLst>
      <p:ext uri="{BB962C8B-B14F-4D97-AF65-F5344CB8AC3E}">
        <p14:creationId xmlns:p14="http://schemas.microsoft.com/office/powerpoint/2010/main" val="1399658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79388"/>
            <a:ext cx="5575300" cy="3136900"/>
          </a:xfrm>
        </p:spPr>
      </p:sp>
      <p:sp>
        <p:nvSpPr>
          <p:cNvPr id="3" name="Notes Placeholder 2"/>
          <p:cNvSpPr>
            <a:spLocks noGrp="1"/>
          </p:cNvSpPr>
          <p:nvPr>
            <p:ph type="body" idx="1"/>
          </p:nvPr>
        </p:nvSpPr>
        <p:spPr>
          <a:xfrm>
            <a:off x="423334" y="3420534"/>
            <a:ext cx="5960533" cy="5621867"/>
          </a:xfrm>
        </p:spPr>
        <p:txBody>
          <a:bodyPr/>
          <a:lstStyle/>
          <a:p>
            <a:r>
              <a:rPr lang="en-US" sz="1600" b="1" dirty="0"/>
              <a:t>CITILAB</a:t>
            </a:r>
            <a:r>
              <a:rPr lang="en-US" sz="1600" dirty="0"/>
              <a:t> is a web based news letter discussing the many factors of urban life and how it is changing. There I found an insightful piece talking about the competition between transit agencies and </a:t>
            </a:r>
            <a:r>
              <a:rPr lang="en-US" sz="1600" b="1" i="1" dirty="0"/>
              <a:t>transportation network companies like Uber &amp; Lyft</a:t>
            </a:r>
            <a:r>
              <a:rPr lang="en-US" sz="1600" dirty="0"/>
              <a:t>,.  The article focuses on the value of time and ‘comfort values” of customers as the reason Uber and Lyft are drawing transit riders off of public transit in our large urban centers.  </a:t>
            </a:r>
          </a:p>
          <a:p>
            <a:endParaRPr lang="en-US" sz="800" dirty="0"/>
          </a:p>
          <a:p>
            <a:r>
              <a:rPr lang="en-US" sz="1600" dirty="0"/>
              <a:t>The tolling business has always been based on time savings, and customer values like trip flexibility and comfort.  Today transit finds itself in competition with TNCs for the Ride Share market.   </a:t>
            </a:r>
          </a:p>
          <a:p>
            <a:endParaRPr lang="en-US" sz="800" dirty="0"/>
          </a:p>
          <a:p>
            <a:r>
              <a:rPr lang="en-US" sz="1600" dirty="0"/>
              <a:t>The gist of this article is that the more comfortable, quiet, and predictable a bus or train journey is, the more cost-effective taking transit would be compared to a TNC. In other words, the worse the bus ride gets, the “cheaper” the on-demand car ride becomes.  In essence it is a defensive perspective. </a:t>
            </a:r>
          </a:p>
          <a:p>
            <a:endParaRPr lang="en-US" sz="800" dirty="0"/>
          </a:p>
          <a:p>
            <a:r>
              <a:rPr lang="en-US" sz="1600" dirty="0"/>
              <a:t>What the article leaves out is that as ACES evolves and the TNC “cost per trip” becomes lower with autonomous-connected–electric vehicles, the more competitive TNCs will become to public transit agencies for ride share services. </a:t>
            </a:r>
            <a:r>
              <a:rPr lang="en-US" sz="1600" b="1" dirty="0"/>
              <a:t>In a signal of the future, some Transit agencies are already partnering with TNCs to supplement their rideshare services.   </a:t>
            </a:r>
          </a:p>
        </p:txBody>
      </p:sp>
      <p:sp>
        <p:nvSpPr>
          <p:cNvPr id="4" name="Slide Number Placeholder 3"/>
          <p:cNvSpPr>
            <a:spLocks noGrp="1"/>
          </p:cNvSpPr>
          <p:nvPr>
            <p:ph type="sldNum" sz="quarter" idx="10"/>
          </p:nvPr>
        </p:nvSpPr>
        <p:spPr/>
        <p:txBody>
          <a:bodyPr/>
          <a:lstStyle/>
          <a:p>
            <a:fld id="{7085D4AC-CA5D-4A05-9EB0-B0C58E9C07E8}" type="slidenum">
              <a:rPr lang="en-US" smtClean="0"/>
              <a:t>8</a:t>
            </a:fld>
            <a:endParaRPr lang="en-US"/>
          </a:p>
        </p:txBody>
      </p:sp>
    </p:spTree>
    <p:extLst>
      <p:ext uri="{BB962C8B-B14F-4D97-AF65-F5344CB8AC3E}">
        <p14:creationId xmlns:p14="http://schemas.microsoft.com/office/powerpoint/2010/main" val="2692547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90500"/>
            <a:ext cx="5575300" cy="3136900"/>
          </a:xfrm>
        </p:spPr>
      </p:sp>
      <p:sp>
        <p:nvSpPr>
          <p:cNvPr id="3" name="Notes Placeholder 2"/>
          <p:cNvSpPr>
            <a:spLocks noGrp="1"/>
          </p:cNvSpPr>
          <p:nvPr>
            <p:ph type="body" idx="1"/>
          </p:nvPr>
        </p:nvSpPr>
        <p:spPr>
          <a:xfrm>
            <a:off x="330202" y="3327400"/>
            <a:ext cx="6112932" cy="5778500"/>
          </a:xfrm>
        </p:spPr>
        <p:txBody>
          <a:bodyPr/>
          <a:lstStyle/>
          <a:p>
            <a:r>
              <a:rPr lang="en-US" sz="1400" dirty="0"/>
              <a:t>The Pinellas Suncoast Transportation Authority contracted with Uber, United Taxi, and Lyft in a program to give low-cost Uber, Lyft, or taxi rides to designated bus stops to provide greater access to PSTA’s primary bus lines. They’ve launched the first true first-mile/last-mile program using private sector Transportation Network Companies.   </a:t>
            </a:r>
          </a:p>
          <a:p>
            <a:endParaRPr lang="en-US" sz="800" dirty="0"/>
          </a:p>
          <a:p>
            <a:r>
              <a:rPr lang="en-US" sz="1400" dirty="0"/>
              <a:t>A quote from PSTA CEO Brad Miller reads “Our real focus continues to be how we can use these new technologies to benefit our thousands of transit customers. By providing $1 rides to and from our bus lines, we hope to attract an even wider customer base to use public transportation as their preferred mode. This is the future of transportation….”   </a:t>
            </a:r>
          </a:p>
          <a:p>
            <a:endParaRPr lang="en-US" sz="800" dirty="0"/>
          </a:p>
          <a:p>
            <a:r>
              <a:rPr lang="en-US" sz="1600" b="1" i="1" dirty="0"/>
              <a:t>Riders will pay an average of $1 to use the program to travel to the nearest designated bus stop where they’ll continue to their destinations on the bus. PSTA is providing a $5 discount per trip under the program. </a:t>
            </a:r>
            <a:r>
              <a:rPr lang="en-US" sz="1600" dirty="0"/>
              <a:t>That is about the same level of per trip subsidy per fare box ticket PSTA now funds for each passenger trip.  So as the TNC costs go down for Uber-Pool like service, the opportunity for transit agencies to offer even more subsidized subscription services to TNCs will increase.  </a:t>
            </a:r>
            <a:r>
              <a:rPr lang="en-US" sz="1600" b="0" i="0" dirty="0"/>
              <a:t>  </a:t>
            </a:r>
          </a:p>
          <a:p>
            <a:r>
              <a:rPr lang="en-US" sz="1600" dirty="0"/>
              <a:t>The new paradigm is reflected in another quote from the PSTA Board </a:t>
            </a:r>
            <a:r>
              <a:rPr lang="en-US" sz="1400" dirty="0"/>
              <a:t>Chair Darden Rice who said ”It’s exciting to work with our partners like Uber and taxis on this innovative program that benefits our customers,”. </a:t>
            </a:r>
          </a:p>
          <a:p>
            <a:endParaRPr lang="en-US" sz="800" dirty="0"/>
          </a:p>
          <a:p>
            <a:r>
              <a:rPr lang="en-US" sz="1400" dirty="0"/>
              <a:t>Five companies were approved to provide this service: Uber, Lyft, United Taxi, Care Ride and Wheelchair Transport</a:t>
            </a:r>
          </a:p>
        </p:txBody>
      </p:sp>
      <p:sp>
        <p:nvSpPr>
          <p:cNvPr id="4" name="Slide Number Placeholder 3"/>
          <p:cNvSpPr>
            <a:spLocks noGrp="1"/>
          </p:cNvSpPr>
          <p:nvPr>
            <p:ph type="sldNum" sz="quarter" idx="10"/>
          </p:nvPr>
        </p:nvSpPr>
        <p:spPr/>
        <p:txBody>
          <a:bodyPr/>
          <a:lstStyle/>
          <a:p>
            <a:fld id="{7085D4AC-CA5D-4A05-9EB0-B0C58E9C07E8}" type="slidenum">
              <a:rPr lang="en-US" smtClean="0"/>
              <a:t>9</a:t>
            </a:fld>
            <a:endParaRPr lang="en-US"/>
          </a:p>
        </p:txBody>
      </p:sp>
    </p:spTree>
    <p:extLst>
      <p:ext uri="{BB962C8B-B14F-4D97-AF65-F5344CB8AC3E}">
        <p14:creationId xmlns:p14="http://schemas.microsoft.com/office/powerpoint/2010/main" val="3732823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72440" y="2651760"/>
            <a:ext cx="11247120" cy="1282147"/>
          </a:xfrm>
        </p:spPr>
        <p:txBody>
          <a:bodyPr tIns="45720" bIns="45720" anchor="ctr">
            <a:normAutofit/>
          </a:bodyPr>
          <a:lstStyle>
            <a:lvl1pPr algn="ctr">
              <a:lnSpc>
                <a:spcPct val="80000"/>
              </a:lnSpc>
              <a:defRPr sz="4400" spc="15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342900" y="3915938"/>
            <a:ext cx="11506200" cy="457200"/>
          </a:xfrm>
        </p:spPr>
        <p:txBody>
          <a:bodyPr>
            <a:normAutofit/>
          </a:bodyPr>
          <a:lstStyle>
            <a:lvl1pPr marL="0" indent="0" algn="ctr">
              <a:buNone/>
              <a:defRPr sz="2000">
                <a:solidFill>
                  <a:schemeClr val="bg2"/>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96DFF08F-DC6B-4601-B491-B0F83F6DD2DA}" type="datetimeFigureOut">
              <a:rPr lang="en-US" dirty="0"/>
              <a:pPr/>
              <a:t>7/13/2018</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FAB73BC-B049-4115-A692-8D63A059BFB8}" type="slidenum">
              <a:rPr lang="en-US" dirty="0"/>
              <a:pPr/>
              <a:t>‹#›</a:t>
            </a:fld>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14408" y="76200"/>
            <a:ext cx="2563184" cy="272796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02920" y="284176"/>
            <a:ext cx="8542384" cy="1508760"/>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7/13/2018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5303" y="76200"/>
            <a:ext cx="2239551" cy="238352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5488" y="2651760"/>
            <a:ext cx="11247120" cy="1280160"/>
          </a:xfrm>
        </p:spPr>
        <p:txBody>
          <a:bodyPr anchor="ctr">
            <a:noAutofit/>
          </a:bodyPr>
          <a:lstStyle>
            <a:lvl1pPr algn="ctr">
              <a:lnSpc>
                <a:spcPct val="80000"/>
              </a:lnSpc>
              <a:defRPr sz="4000" b="1" spc="150" baseline="0">
                <a:solidFill>
                  <a:srgbClr val="FFFF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47472" y="3911827"/>
            <a:ext cx="11503152" cy="457200"/>
          </a:xfrm>
        </p:spPr>
        <p:txBody>
          <a:bodyPr anchor="t">
            <a:normAutofit/>
          </a:bodyPr>
          <a:lstStyle>
            <a:lvl1pPr marL="0" indent="0" algn="ctr">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tx1"/>
                </a:solidFill>
              </a:defRPr>
            </a:lvl1pPr>
          </a:lstStyle>
          <a:p>
            <a:fld id="{96DFF08F-DC6B-4601-B491-B0F83F6DD2DA}" type="datetimeFigureOut">
              <a:rPr lang="en-US" dirty="0"/>
              <a:pPr/>
              <a:t>7/13/2018</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202919" y="284176"/>
            <a:ext cx="8908821" cy="150876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7/13/2018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66282" y="76200"/>
            <a:ext cx="1818572" cy="1935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202919" y="284176"/>
            <a:ext cx="8963363" cy="1508760"/>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7/13/2018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66282" y="76200"/>
            <a:ext cx="1818572" cy="1935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02919" y="284176"/>
            <a:ext cx="8893581" cy="150876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7/13/2018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66282" y="76200"/>
            <a:ext cx="1818572" cy="1935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7/13/2018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202919" y="284176"/>
            <a:ext cx="8870721" cy="1508760"/>
          </a:xfrm>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7/13/2018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66282" y="76200"/>
            <a:ext cx="1818572" cy="1935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202919" y="284176"/>
            <a:ext cx="8963363" cy="1508760"/>
          </a:xfrm>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7/13/2018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66282" y="76200"/>
            <a:ext cx="1818572" cy="1935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02919" y="284176"/>
            <a:ext cx="9784079"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96DFF08F-DC6B-4601-B491-B0F83F6DD2DA}" type="datetimeFigureOut">
              <a:rPr lang="en-US" dirty="0"/>
              <a:pPr/>
              <a:t>7/13/2018</a:t>
            </a:fld>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4FAB73BC-B049-4115-A692-8D63A059BFB8}"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85000"/>
        </a:lnSpc>
        <a:spcBef>
          <a:spcPct val="0"/>
        </a:spcBef>
        <a:buNone/>
        <a:defRPr sz="3200" b="1" kern="1200" cap="all"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bg2"/>
        </a:buClr>
        <a:buFont typeface="Wingdings" pitchFamily="2" charset="2"/>
        <a:buChar char=""/>
        <a:defRPr sz="2200" kern="1200">
          <a:solidFill>
            <a:schemeClr val="bg2"/>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bg2"/>
        </a:buClr>
        <a:buFont typeface="Wingdings" pitchFamily="2" charset="2"/>
        <a:buChar char=""/>
        <a:defRPr sz="2000" kern="1200">
          <a:solidFill>
            <a:schemeClr val="accent5"/>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bg2"/>
        </a:buClr>
        <a:buFont typeface="Wingdings" pitchFamily="2" charset="2"/>
        <a:buChar char=""/>
        <a:defRPr sz="1800" kern="1200">
          <a:solidFill>
            <a:schemeClr val="accent4"/>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bg2"/>
        </a:buClr>
        <a:buFont typeface="Wingdings" pitchFamily="2" charset="2"/>
        <a:buChar char=""/>
        <a:defRPr sz="1600" kern="1200">
          <a:solidFill>
            <a:schemeClr val="accent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bg2"/>
        </a:buClr>
        <a:buFont typeface="Wingdings" pitchFamily="2" charset="2"/>
        <a:buChar char=""/>
        <a:defRPr sz="1600" kern="1200">
          <a:solidFill>
            <a:schemeClr val="accent3"/>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s://u2c.jtafla.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hyperlink" Target="https://www.tampacvpilot.com/" TargetMode="External"/><Relationship Id="rId5" Type="http://schemas.openxmlformats.org/officeDocument/2006/relationships/image" Target="../media/image6.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citylab.com/transportation/2018/06/the-high-cost-of-saving-travel-time/563393/"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psta.net/riding-psta/direct-connect/"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s://www.uber.com/blog/tampa-bay/uber-psta-dc/"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270" y="2718460"/>
            <a:ext cx="11940208" cy="1215447"/>
          </a:xfrm>
        </p:spPr>
        <p:txBody>
          <a:bodyPr>
            <a:normAutofit/>
          </a:bodyPr>
          <a:lstStyle/>
          <a:p>
            <a:r>
              <a:rPr lang="en-US" sz="4000" dirty="0"/>
              <a:t>THEA Connected vehicle  Pilot Project </a:t>
            </a:r>
          </a:p>
        </p:txBody>
      </p:sp>
      <p:sp>
        <p:nvSpPr>
          <p:cNvPr id="3" name="Subtitle 2"/>
          <p:cNvSpPr>
            <a:spLocks noGrp="1"/>
          </p:cNvSpPr>
          <p:nvPr>
            <p:ph type="subTitle" idx="1"/>
          </p:nvPr>
        </p:nvSpPr>
        <p:spPr/>
        <p:txBody>
          <a:bodyPr>
            <a:normAutofit/>
          </a:bodyPr>
          <a:lstStyle/>
          <a:p>
            <a:r>
              <a:rPr lang="en-US" sz="2400" b="1" dirty="0"/>
              <a:t>Technology for Our Future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4441" y="4741287"/>
            <a:ext cx="4723119" cy="39009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5565" y="5438564"/>
            <a:ext cx="3800869" cy="1108388"/>
          </a:xfrm>
          <a:prstGeom prst="rect">
            <a:avLst/>
          </a:prstGeom>
        </p:spPr>
      </p:pic>
    </p:spTree>
    <p:extLst>
      <p:ext uri="{BB962C8B-B14F-4D97-AF65-F5344CB8AC3E}">
        <p14:creationId xmlns:p14="http://schemas.microsoft.com/office/powerpoint/2010/main" val="833329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kyway riding through downtown Jacksonville">
            <a:extLst>
              <a:ext uri="{FF2B5EF4-FFF2-40B4-BE49-F238E27FC236}">
                <a16:creationId xmlns:a16="http://schemas.microsoft.com/office/drawing/2014/main" id="{9ECE55B8-C9C2-441E-8DAA-5A36CE9D00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2324" y="1140670"/>
            <a:ext cx="9134475" cy="30956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2457B31-E5D8-4453-9302-073FEA2B9B2F}"/>
              </a:ext>
            </a:extLst>
          </p:cNvPr>
          <p:cNvSpPr txBox="1"/>
          <p:nvPr/>
        </p:nvSpPr>
        <p:spPr>
          <a:xfrm>
            <a:off x="759951" y="4310165"/>
            <a:ext cx="11071199" cy="1969770"/>
          </a:xfrm>
          <a:prstGeom prst="rect">
            <a:avLst/>
          </a:prstGeom>
          <a:solidFill>
            <a:schemeClr val="tx1"/>
          </a:solidFill>
        </p:spPr>
        <p:txBody>
          <a:bodyPr wrap="square" rtlCol="0">
            <a:spAutoFit/>
          </a:bodyPr>
          <a:lstStyle/>
          <a:p>
            <a:r>
              <a:rPr lang="en-US" sz="2000" b="1" dirty="0">
                <a:solidFill>
                  <a:schemeClr val="bg1"/>
                </a:solidFill>
              </a:rPr>
              <a:t>Jacksonville Transportation Authority</a:t>
            </a:r>
            <a:r>
              <a:rPr lang="en-US" b="1" dirty="0">
                <a:solidFill>
                  <a:schemeClr val="bg1"/>
                </a:solidFill>
              </a:rPr>
              <a:t>: The Ultimate Urban Circulator (U</a:t>
            </a:r>
            <a:r>
              <a:rPr lang="en-US" b="1" baseline="30000" dirty="0">
                <a:solidFill>
                  <a:schemeClr val="bg1"/>
                </a:solidFill>
              </a:rPr>
              <a:t>2</a:t>
            </a:r>
            <a:r>
              <a:rPr lang="en-US" b="1" dirty="0">
                <a:solidFill>
                  <a:schemeClr val="bg1"/>
                </a:solidFill>
              </a:rPr>
              <a:t>C)</a:t>
            </a:r>
            <a:r>
              <a:rPr lang="en-US" dirty="0">
                <a:solidFill>
                  <a:schemeClr val="bg1"/>
                </a:solidFill>
              </a:rPr>
              <a:t> is a better way to connect people and places around downtown Jacksonville. Transforming and expanding the current Skyway supports the vision of a vibrant, revitalized, and better-connected downtown.</a:t>
            </a:r>
          </a:p>
          <a:p>
            <a:endParaRPr lang="en-US" sz="1100" dirty="0">
              <a:solidFill>
                <a:schemeClr val="bg1"/>
              </a:solidFill>
            </a:endParaRPr>
          </a:p>
          <a:p>
            <a:r>
              <a:rPr lang="en-US" dirty="0">
                <a:solidFill>
                  <a:schemeClr val="bg1"/>
                </a:solidFill>
              </a:rPr>
              <a:t>TRANSPORTING JACKSONVILLE</a:t>
            </a:r>
          </a:p>
          <a:p>
            <a:r>
              <a:rPr lang="en-US" dirty="0">
                <a:solidFill>
                  <a:schemeClr val="bg1"/>
                </a:solidFill>
              </a:rPr>
              <a:t>Into the Future:</a:t>
            </a:r>
          </a:p>
          <a:p>
            <a:r>
              <a:rPr lang="en-US" dirty="0">
                <a:solidFill>
                  <a:schemeClr val="bg1"/>
                </a:solidFill>
                <a:hlinkClick r:id="rId4"/>
              </a:rPr>
              <a:t>https://u2c.jtafla.com/</a:t>
            </a:r>
            <a:endParaRPr lang="en-US" dirty="0">
              <a:solidFill>
                <a:schemeClr val="bg1"/>
              </a:solidFill>
            </a:endParaRPr>
          </a:p>
        </p:txBody>
      </p:sp>
      <p:sp>
        <p:nvSpPr>
          <p:cNvPr id="4" name="Title 3">
            <a:extLst>
              <a:ext uri="{FF2B5EF4-FFF2-40B4-BE49-F238E27FC236}">
                <a16:creationId xmlns:a16="http://schemas.microsoft.com/office/drawing/2014/main" id="{B9C19A6B-840F-4E45-B715-75D07E844796}"/>
              </a:ext>
            </a:extLst>
          </p:cNvPr>
          <p:cNvSpPr txBox="1">
            <a:spLocks/>
          </p:cNvSpPr>
          <p:nvPr/>
        </p:nvSpPr>
        <p:spPr>
          <a:xfrm>
            <a:off x="609600" y="304800"/>
            <a:ext cx="10972800" cy="762000"/>
          </a:xfrm>
          <a:prstGeom prst="rect">
            <a:avLst/>
          </a:prstGeom>
        </p:spPr>
        <p:txBody>
          <a:bodyPr/>
          <a:lstStyle>
            <a:lvl1pPr algn="l" defTabSz="914400" rtl="0" eaLnBrk="1" latinLnBrk="0" hangingPunct="1">
              <a:lnSpc>
                <a:spcPct val="85000"/>
              </a:lnSpc>
              <a:spcBef>
                <a:spcPct val="0"/>
              </a:spcBef>
              <a:buNone/>
              <a:defRPr sz="3200" b="1" kern="1200" cap="all" baseline="0">
                <a:solidFill>
                  <a:srgbClr val="FFFFFF"/>
                </a:solidFill>
                <a:latin typeface="+mj-lt"/>
                <a:ea typeface="+mj-ea"/>
                <a:cs typeface="+mj-cs"/>
              </a:defRPr>
            </a:lvl1pPr>
          </a:lstStyle>
          <a:p>
            <a:r>
              <a:rPr lang="en-US" sz="4000" dirty="0"/>
              <a:t>Transit in the Future</a:t>
            </a:r>
          </a:p>
        </p:txBody>
      </p:sp>
    </p:spTree>
    <p:extLst>
      <p:ext uri="{BB962C8B-B14F-4D97-AF65-F5344CB8AC3E}">
        <p14:creationId xmlns:p14="http://schemas.microsoft.com/office/powerpoint/2010/main" val="1368992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r"/>
            <a:fld id="{52326D77-2960-1A4A-B5CA-B95B3484A035}" type="slidenum">
              <a:rPr lang="en-CA" smtClean="0"/>
              <a:pPr algn="r"/>
              <a:t>11</a:t>
            </a:fld>
            <a:endParaRPr lang="en-CA" dirty="0"/>
          </a:p>
        </p:txBody>
      </p:sp>
      <p:pic>
        <p:nvPicPr>
          <p:cNvPr id="2" name="Picture 1"/>
          <p:cNvPicPr>
            <a:picLocks noChangeAspect="1"/>
          </p:cNvPicPr>
          <p:nvPr/>
        </p:nvPicPr>
        <p:blipFill>
          <a:blip r:embed="rId3"/>
          <a:stretch>
            <a:fillRect/>
          </a:stretch>
        </p:blipFill>
        <p:spPr>
          <a:xfrm>
            <a:off x="1524000" y="1196615"/>
            <a:ext cx="9144000" cy="5143500"/>
          </a:xfrm>
          <a:prstGeom prst="rect">
            <a:avLst/>
          </a:prstGeom>
        </p:spPr>
      </p:pic>
      <p:sp>
        <p:nvSpPr>
          <p:cNvPr id="4" name="Title 1"/>
          <p:cNvSpPr txBox="1">
            <a:spLocks/>
          </p:cNvSpPr>
          <p:nvPr/>
        </p:nvSpPr>
        <p:spPr>
          <a:xfrm>
            <a:off x="2152650" y="365127"/>
            <a:ext cx="7886700" cy="946089"/>
          </a:xfrm>
          <a:prstGeom prst="rect">
            <a:avLst/>
          </a:prstGeom>
        </p:spPr>
        <p:txBody>
          <a:bodyPr/>
          <a:lstStyle>
            <a:lvl1pPr algn="l" defTabSz="914400" rtl="0" eaLnBrk="1" latinLnBrk="0" hangingPunct="1">
              <a:lnSpc>
                <a:spcPct val="90000"/>
              </a:lnSpc>
              <a:spcBef>
                <a:spcPct val="0"/>
              </a:spcBef>
              <a:buNone/>
              <a:defRPr sz="2800" kern="1200">
                <a:solidFill>
                  <a:srgbClr val="FF0000"/>
                </a:solidFill>
                <a:latin typeface="Montserrat SemiBold" panose="00000700000000000000" pitchFamily="2" charset="0"/>
                <a:ea typeface="+mj-ea"/>
                <a:cs typeface="+mj-cs"/>
              </a:defRPr>
            </a:lvl1pPr>
          </a:lstStyle>
          <a:p>
            <a:r>
              <a:rPr lang="en-US" dirty="0">
                <a:solidFill>
                  <a:srgbClr val="0F3A48"/>
                </a:solidFill>
              </a:rPr>
              <a:t>Mobility Hub</a:t>
            </a:r>
          </a:p>
        </p:txBody>
      </p:sp>
      <p:sp>
        <p:nvSpPr>
          <p:cNvPr id="5" name="Title 3">
            <a:extLst>
              <a:ext uri="{FF2B5EF4-FFF2-40B4-BE49-F238E27FC236}">
                <a16:creationId xmlns:a16="http://schemas.microsoft.com/office/drawing/2014/main" id="{88BEB677-75F1-4CB9-A06A-E47E054D07DD}"/>
              </a:ext>
            </a:extLst>
          </p:cNvPr>
          <p:cNvSpPr txBox="1">
            <a:spLocks/>
          </p:cNvSpPr>
          <p:nvPr/>
        </p:nvSpPr>
        <p:spPr>
          <a:xfrm>
            <a:off x="609600" y="304800"/>
            <a:ext cx="10972800" cy="762000"/>
          </a:xfrm>
          <a:prstGeom prst="rect">
            <a:avLst/>
          </a:prstGeom>
        </p:spPr>
        <p:txBody>
          <a:bodyPr/>
          <a:lstStyle>
            <a:lvl1pPr algn="l" defTabSz="914400" rtl="0" eaLnBrk="1" latinLnBrk="0" hangingPunct="1">
              <a:lnSpc>
                <a:spcPct val="85000"/>
              </a:lnSpc>
              <a:spcBef>
                <a:spcPct val="0"/>
              </a:spcBef>
              <a:buNone/>
              <a:defRPr sz="3200" b="1" kern="1200" cap="all" baseline="0">
                <a:solidFill>
                  <a:srgbClr val="FFFFFF"/>
                </a:solidFill>
                <a:latin typeface="+mj-lt"/>
                <a:ea typeface="+mj-ea"/>
                <a:cs typeface="+mj-cs"/>
              </a:defRPr>
            </a:lvl1pPr>
          </a:lstStyle>
          <a:p>
            <a:r>
              <a:rPr lang="en-US" sz="4000" dirty="0"/>
              <a:t>Transit in the Future</a:t>
            </a:r>
          </a:p>
        </p:txBody>
      </p:sp>
    </p:spTree>
    <p:extLst>
      <p:ext uri="{BB962C8B-B14F-4D97-AF65-F5344CB8AC3E}">
        <p14:creationId xmlns:p14="http://schemas.microsoft.com/office/powerpoint/2010/main" val="41357999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r"/>
            <a:fld id="{52326D77-2960-1A4A-B5CA-B95B3484A035}" type="slidenum">
              <a:rPr lang="en-CA" smtClean="0"/>
              <a:pPr algn="r"/>
              <a:t>12</a:t>
            </a:fld>
            <a:endParaRPr lang="en-CA" dirty="0"/>
          </a:p>
        </p:txBody>
      </p:sp>
      <p:sp>
        <p:nvSpPr>
          <p:cNvPr id="5" name="Title 1"/>
          <p:cNvSpPr txBox="1">
            <a:spLocks/>
          </p:cNvSpPr>
          <p:nvPr/>
        </p:nvSpPr>
        <p:spPr>
          <a:xfrm>
            <a:off x="2152650" y="365127"/>
            <a:ext cx="7886700" cy="946089"/>
          </a:xfrm>
          <a:prstGeom prst="rect">
            <a:avLst/>
          </a:prstGeom>
        </p:spPr>
        <p:txBody>
          <a:bodyPr/>
          <a:lstStyle>
            <a:lvl1pPr algn="l" defTabSz="914400" rtl="0" eaLnBrk="1" latinLnBrk="0" hangingPunct="1">
              <a:lnSpc>
                <a:spcPct val="90000"/>
              </a:lnSpc>
              <a:spcBef>
                <a:spcPct val="0"/>
              </a:spcBef>
              <a:buNone/>
              <a:defRPr sz="2800" kern="1200">
                <a:solidFill>
                  <a:srgbClr val="FF0000"/>
                </a:solidFill>
                <a:latin typeface="Montserrat SemiBold" panose="00000700000000000000" pitchFamily="2" charset="0"/>
                <a:ea typeface="+mj-ea"/>
                <a:cs typeface="+mj-cs"/>
              </a:defRPr>
            </a:lvl1pPr>
          </a:lstStyle>
          <a:p>
            <a:r>
              <a:rPr lang="en-US" dirty="0">
                <a:solidFill>
                  <a:srgbClr val="0F3A48"/>
                </a:solidFill>
              </a:rPr>
              <a:t>Mobility Hub-Option 1</a:t>
            </a:r>
          </a:p>
        </p:txBody>
      </p:sp>
      <p:sp>
        <p:nvSpPr>
          <p:cNvPr id="6" name="Title 3">
            <a:extLst>
              <a:ext uri="{FF2B5EF4-FFF2-40B4-BE49-F238E27FC236}">
                <a16:creationId xmlns:a16="http://schemas.microsoft.com/office/drawing/2014/main" id="{718F832F-BBD4-41E1-AD07-831909841FBD}"/>
              </a:ext>
            </a:extLst>
          </p:cNvPr>
          <p:cNvSpPr txBox="1">
            <a:spLocks/>
          </p:cNvSpPr>
          <p:nvPr/>
        </p:nvSpPr>
        <p:spPr>
          <a:xfrm>
            <a:off x="609600" y="304800"/>
            <a:ext cx="10972800" cy="762000"/>
          </a:xfrm>
          <a:prstGeom prst="rect">
            <a:avLst/>
          </a:prstGeom>
        </p:spPr>
        <p:txBody>
          <a:bodyPr/>
          <a:lstStyle>
            <a:lvl1pPr algn="l" defTabSz="914400" rtl="0" eaLnBrk="1" latinLnBrk="0" hangingPunct="1">
              <a:lnSpc>
                <a:spcPct val="85000"/>
              </a:lnSpc>
              <a:spcBef>
                <a:spcPct val="0"/>
              </a:spcBef>
              <a:buNone/>
              <a:defRPr sz="3200" b="1" kern="1200" cap="all" baseline="0">
                <a:solidFill>
                  <a:srgbClr val="FFFFFF"/>
                </a:solidFill>
                <a:latin typeface="+mj-lt"/>
                <a:ea typeface="+mj-ea"/>
                <a:cs typeface="+mj-cs"/>
              </a:defRPr>
            </a:lvl1pPr>
          </a:lstStyle>
          <a:p>
            <a:r>
              <a:rPr lang="en-US" sz="4000" dirty="0"/>
              <a:t>Transit in the Future</a:t>
            </a:r>
          </a:p>
        </p:txBody>
      </p:sp>
      <p:grpSp>
        <p:nvGrpSpPr>
          <p:cNvPr id="7" name="Group 6">
            <a:extLst>
              <a:ext uri="{FF2B5EF4-FFF2-40B4-BE49-F238E27FC236}">
                <a16:creationId xmlns:a16="http://schemas.microsoft.com/office/drawing/2014/main" id="{428C81FB-E6B8-4495-867D-500A942469DC}"/>
              </a:ext>
            </a:extLst>
          </p:cNvPr>
          <p:cNvGrpSpPr/>
          <p:nvPr/>
        </p:nvGrpSpPr>
        <p:grpSpPr>
          <a:xfrm>
            <a:off x="1514927" y="1206041"/>
            <a:ext cx="9144000" cy="5143500"/>
            <a:chOff x="1514927" y="1206041"/>
            <a:chExt cx="9144000" cy="5143500"/>
          </a:xfrm>
        </p:grpSpPr>
        <p:pic>
          <p:nvPicPr>
            <p:cNvPr id="4" name="Picture 3"/>
            <p:cNvPicPr>
              <a:picLocks noChangeAspect="1"/>
            </p:cNvPicPr>
            <p:nvPr/>
          </p:nvPicPr>
          <p:blipFill>
            <a:blip r:embed="rId3"/>
            <a:stretch>
              <a:fillRect/>
            </a:stretch>
          </p:blipFill>
          <p:spPr>
            <a:xfrm>
              <a:off x="1514927" y="1206041"/>
              <a:ext cx="9144000" cy="5143500"/>
            </a:xfrm>
            <a:prstGeom prst="rect">
              <a:avLst/>
            </a:prstGeom>
          </p:spPr>
        </p:pic>
        <p:sp>
          <p:nvSpPr>
            <p:cNvPr id="2" name="Freeform: Shape 1">
              <a:extLst>
                <a:ext uri="{FF2B5EF4-FFF2-40B4-BE49-F238E27FC236}">
                  <a16:creationId xmlns:a16="http://schemas.microsoft.com/office/drawing/2014/main" id="{81AC78D5-6215-4527-87C7-B46AAD3E9A90}"/>
                </a:ext>
              </a:extLst>
            </p:cNvPr>
            <p:cNvSpPr/>
            <p:nvPr/>
          </p:nvSpPr>
          <p:spPr>
            <a:xfrm>
              <a:off x="6223000" y="5349345"/>
              <a:ext cx="3090333" cy="700088"/>
            </a:xfrm>
            <a:custGeom>
              <a:avLst/>
              <a:gdLst>
                <a:gd name="connsiteX0" fmla="*/ 3090333 w 3090333"/>
                <a:gd name="connsiteY0" fmla="*/ 0 h 698500"/>
                <a:gd name="connsiteX1" fmla="*/ 0 w 3090333"/>
                <a:gd name="connsiteY1" fmla="*/ 698500 h 698500"/>
                <a:gd name="connsiteX2" fmla="*/ 177800 w 3090333"/>
                <a:gd name="connsiteY2" fmla="*/ 571500 h 698500"/>
                <a:gd name="connsiteX3" fmla="*/ 287867 w 3090333"/>
                <a:gd name="connsiteY3" fmla="*/ 419100 h 698500"/>
                <a:gd name="connsiteX4" fmla="*/ 436033 w 3090333"/>
                <a:gd name="connsiteY4" fmla="*/ 355600 h 698500"/>
                <a:gd name="connsiteX5" fmla="*/ 778933 w 3090333"/>
                <a:gd name="connsiteY5" fmla="*/ 287867 h 698500"/>
                <a:gd name="connsiteX6" fmla="*/ 2205567 w 3090333"/>
                <a:gd name="connsiteY6" fmla="*/ 42334 h 698500"/>
                <a:gd name="connsiteX7" fmla="*/ 2307167 w 3090333"/>
                <a:gd name="connsiteY7" fmla="*/ 25400 h 698500"/>
                <a:gd name="connsiteX8" fmla="*/ 2675467 w 3090333"/>
                <a:gd name="connsiteY8" fmla="*/ 12700 h 698500"/>
                <a:gd name="connsiteX9" fmla="*/ 3026833 w 3090333"/>
                <a:gd name="connsiteY9" fmla="*/ 4234 h 698500"/>
                <a:gd name="connsiteX10" fmla="*/ 2950633 w 3090333"/>
                <a:gd name="connsiteY10" fmla="*/ 21167 h 698500"/>
                <a:gd name="connsiteX11" fmla="*/ 2798233 w 3090333"/>
                <a:gd name="connsiteY11" fmla="*/ 46567 h 698500"/>
                <a:gd name="connsiteX12" fmla="*/ 2421467 w 3090333"/>
                <a:gd name="connsiteY12" fmla="*/ 131234 h 698500"/>
                <a:gd name="connsiteX13" fmla="*/ 2438400 w 3090333"/>
                <a:gd name="connsiteY13" fmla="*/ 148167 h 698500"/>
                <a:gd name="connsiteX14" fmla="*/ 2463800 w 3090333"/>
                <a:gd name="connsiteY14" fmla="*/ 105834 h 698500"/>
                <a:gd name="connsiteX0" fmla="*/ 3090333 w 3090333"/>
                <a:gd name="connsiteY0" fmla="*/ 0 h 698500"/>
                <a:gd name="connsiteX1" fmla="*/ 0 w 3090333"/>
                <a:gd name="connsiteY1" fmla="*/ 698500 h 698500"/>
                <a:gd name="connsiteX2" fmla="*/ 177800 w 3090333"/>
                <a:gd name="connsiteY2" fmla="*/ 571500 h 698500"/>
                <a:gd name="connsiteX3" fmla="*/ 287867 w 3090333"/>
                <a:gd name="connsiteY3" fmla="*/ 419100 h 698500"/>
                <a:gd name="connsiteX4" fmla="*/ 436033 w 3090333"/>
                <a:gd name="connsiteY4" fmla="*/ 355600 h 698500"/>
                <a:gd name="connsiteX5" fmla="*/ 778933 w 3090333"/>
                <a:gd name="connsiteY5" fmla="*/ 287867 h 698500"/>
                <a:gd name="connsiteX6" fmla="*/ 2205567 w 3090333"/>
                <a:gd name="connsiteY6" fmla="*/ 42334 h 698500"/>
                <a:gd name="connsiteX7" fmla="*/ 2307167 w 3090333"/>
                <a:gd name="connsiteY7" fmla="*/ 25400 h 698500"/>
                <a:gd name="connsiteX8" fmla="*/ 2675467 w 3090333"/>
                <a:gd name="connsiteY8" fmla="*/ 12700 h 698500"/>
                <a:gd name="connsiteX9" fmla="*/ 3026833 w 3090333"/>
                <a:gd name="connsiteY9" fmla="*/ 4234 h 698500"/>
                <a:gd name="connsiteX10" fmla="*/ 2950633 w 3090333"/>
                <a:gd name="connsiteY10" fmla="*/ 21167 h 698500"/>
                <a:gd name="connsiteX11" fmla="*/ 2798233 w 3090333"/>
                <a:gd name="connsiteY11" fmla="*/ 46567 h 698500"/>
                <a:gd name="connsiteX12" fmla="*/ 2421467 w 3090333"/>
                <a:gd name="connsiteY12" fmla="*/ 131234 h 698500"/>
                <a:gd name="connsiteX13" fmla="*/ 2438400 w 3090333"/>
                <a:gd name="connsiteY13" fmla="*/ 143404 h 698500"/>
                <a:gd name="connsiteX14" fmla="*/ 2463800 w 3090333"/>
                <a:gd name="connsiteY14" fmla="*/ 105834 h 698500"/>
                <a:gd name="connsiteX0" fmla="*/ 3090333 w 3090333"/>
                <a:gd name="connsiteY0" fmla="*/ 0 h 698500"/>
                <a:gd name="connsiteX1" fmla="*/ 0 w 3090333"/>
                <a:gd name="connsiteY1" fmla="*/ 698500 h 698500"/>
                <a:gd name="connsiteX2" fmla="*/ 177800 w 3090333"/>
                <a:gd name="connsiteY2" fmla="*/ 571500 h 698500"/>
                <a:gd name="connsiteX3" fmla="*/ 287867 w 3090333"/>
                <a:gd name="connsiteY3" fmla="*/ 419100 h 698500"/>
                <a:gd name="connsiteX4" fmla="*/ 436033 w 3090333"/>
                <a:gd name="connsiteY4" fmla="*/ 355600 h 698500"/>
                <a:gd name="connsiteX5" fmla="*/ 778933 w 3090333"/>
                <a:gd name="connsiteY5" fmla="*/ 287867 h 698500"/>
                <a:gd name="connsiteX6" fmla="*/ 2205567 w 3090333"/>
                <a:gd name="connsiteY6" fmla="*/ 42334 h 698500"/>
                <a:gd name="connsiteX7" fmla="*/ 2307167 w 3090333"/>
                <a:gd name="connsiteY7" fmla="*/ 25400 h 698500"/>
                <a:gd name="connsiteX8" fmla="*/ 2675467 w 3090333"/>
                <a:gd name="connsiteY8" fmla="*/ 12700 h 698500"/>
                <a:gd name="connsiteX9" fmla="*/ 3026833 w 3090333"/>
                <a:gd name="connsiteY9" fmla="*/ 4234 h 698500"/>
                <a:gd name="connsiteX10" fmla="*/ 2950633 w 3090333"/>
                <a:gd name="connsiteY10" fmla="*/ 21167 h 698500"/>
                <a:gd name="connsiteX11" fmla="*/ 2798233 w 3090333"/>
                <a:gd name="connsiteY11" fmla="*/ 46567 h 698500"/>
                <a:gd name="connsiteX12" fmla="*/ 2421467 w 3090333"/>
                <a:gd name="connsiteY12" fmla="*/ 131234 h 698500"/>
                <a:gd name="connsiteX13" fmla="*/ 2463800 w 3090333"/>
                <a:gd name="connsiteY13" fmla="*/ 105834 h 698500"/>
                <a:gd name="connsiteX0" fmla="*/ 3090333 w 3090333"/>
                <a:gd name="connsiteY0" fmla="*/ 0 h 698500"/>
                <a:gd name="connsiteX1" fmla="*/ 0 w 3090333"/>
                <a:gd name="connsiteY1" fmla="*/ 698500 h 698500"/>
                <a:gd name="connsiteX2" fmla="*/ 177800 w 3090333"/>
                <a:gd name="connsiteY2" fmla="*/ 571500 h 698500"/>
                <a:gd name="connsiteX3" fmla="*/ 287867 w 3090333"/>
                <a:gd name="connsiteY3" fmla="*/ 419100 h 698500"/>
                <a:gd name="connsiteX4" fmla="*/ 436033 w 3090333"/>
                <a:gd name="connsiteY4" fmla="*/ 355600 h 698500"/>
                <a:gd name="connsiteX5" fmla="*/ 778933 w 3090333"/>
                <a:gd name="connsiteY5" fmla="*/ 287867 h 698500"/>
                <a:gd name="connsiteX6" fmla="*/ 2205567 w 3090333"/>
                <a:gd name="connsiteY6" fmla="*/ 42334 h 698500"/>
                <a:gd name="connsiteX7" fmla="*/ 2307167 w 3090333"/>
                <a:gd name="connsiteY7" fmla="*/ 25400 h 698500"/>
                <a:gd name="connsiteX8" fmla="*/ 2675467 w 3090333"/>
                <a:gd name="connsiteY8" fmla="*/ 12700 h 698500"/>
                <a:gd name="connsiteX9" fmla="*/ 3026833 w 3090333"/>
                <a:gd name="connsiteY9" fmla="*/ 4234 h 698500"/>
                <a:gd name="connsiteX10" fmla="*/ 2950633 w 3090333"/>
                <a:gd name="connsiteY10" fmla="*/ 21167 h 698500"/>
                <a:gd name="connsiteX11" fmla="*/ 2798233 w 3090333"/>
                <a:gd name="connsiteY11" fmla="*/ 46567 h 698500"/>
                <a:gd name="connsiteX12" fmla="*/ 2463800 w 3090333"/>
                <a:gd name="connsiteY12" fmla="*/ 105834 h 698500"/>
                <a:gd name="connsiteX0" fmla="*/ 3090333 w 3090333"/>
                <a:gd name="connsiteY0" fmla="*/ 0 h 698500"/>
                <a:gd name="connsiteX1" fmla="*/ 0 w 3090333"/>
                <a:gd name="connsiteY1" fmla="*/ 698500 h 698500"/>
                <a:gd name="connsiteX2" fmla="*/ 177800 w 3090333"/>
                <a:gd name="connsiteY2" fmla="*/ 571500 h 698500"/>
                <a:gd name="connsiteX3" fmla="*/ 287867 w 3090333"/>
                <a:gd name="connsiteY3" fmla="*/ 419100 h 698500"/>
                <a:gd name="connsiteX4" fmla="*/ 436033 w 3090333"/>
                <a:gd name="connsiteY4" fmla="*/ 355600 h 698500"/>
                <a:gd name="connsiteX5" fmla="*/ 778933 w 3090333"/>
                <a:gd name="connsiteY5" fmla="*/ 287867 h 698500"/>
                <a:gd name="connsiteX6" fmla="*/ 2205567 w 3090333"/>
                <a:gd name="connsiteY6" fmla="*/ 42334 h 698500"/>
                <a:gd name="connsiteX7" fmla="*/ 2307167 w 3090333"/>
                <a:gd name="connsiteY7" fmla="*/ 25400 h 698500"/>
                <a:gd name="connsiteX8" fmla="*/ 2675467 w 3090333"/>
                <a:gd name="connsiteY8" fmla="*/ 12700 h 698500"/>
                <a:gd name="connsiteX9" fmla="*/ 3026833 w 3090333"/>
                <a:gd name="connsiteY9" fmla="*/ 4234 h 698500"/>
                <a:gd name="connsiteX10" fmla="*/ 2950633 w 3090333"/>
                <a:gd name="connsiteY10" fmla="*/ 21167 h 698500"/>
                <a:gd name="connsiteX11" fmla="*/ 2798233 w 3090333"/>
                <a:gd name="connsiteY11" fmla="*/ 46567 h 698500"/>
                <a:gd name="connsiteX0" fmla="*/ 3090333 w 3090333"/>
                <a:gd name="connsiteY0" fmla="*/ 0 h 698500"/>
                <a:gd name="connsiteX1" fmla="*/ 0 w 3090333"/>
                <a:gd name="connsiteY1" fmla="*/ 698500 h 698500"/>
                <a:gd name="connsiteX2" fmla="*/ 177800 w 3090333"/>
                <a:gd name="connsiteY2" fmla="*/ 571500 h 698500"/>
                <a:gd name="connsiteX3" fmla="*/ 287867 w 3090333"/>
                <a:gd name="connsiteY3" fmla="*/ 419100 h 698500"/>
                <a:gd name="connsiteX4" fmla="*/ 436033 w 3090333"/>
                <a:gd name="connsiteY4" fmla="*/ 355600 h 698500"/>
                <a:gd name="connsiteX5" fmla="*/ 778933 w 3090333"/>
                <a:gd name="connsiteY5" fmla="*/ 287867 h 698500"/>
                <a:gd name="connsiteX6" fmla="*/ 2205567 w 3090333"/>
                <a:gd name="connsiteY6" fmla="*/ 42334 h 698500"/>
                <a:gd name="connsiteX7" fmla="*/ 2307167 w 3090333"/>
                <a:gd name="connsiteY7" fmla="*/ 25400 h 698500"/>
                <a:gd name="connsiteX8" fmla="*/ 2675467 w 3090333"/>
                <a:gd name="connsiteY8" fmla="*/ 12700 h 698500"/>
                <a:gd name="connsiteX9" fmla="*/ 3026833 w 3090333"/>
                <a:gd name="connsiteY9" fmla="*/ 4234 h 698500"/>
                <a:gd name="connsiteX10" fmla="*/ 2950633 w 3090333"/>
                <a:gd name="connsiteY10" fmla="*/ 21167 h 698500"/>
                <a:gd name="connsiteX0" fmla="*/ 3090333 w 3090333"/>
                <a:gd name="connsiteY0" fmla="*/ 0 h 698500"/>
                <a:gd name="connsiteX1" fmla="*/ 0 w 3090333"/>
                <a:gd name="connsiteY1" fmla="*/ 698500 h 698500"/>
                <a:gd name="connsiteX2" fmla="*/ 177800 w 3090333"/>
                <a:gd name="connsiteY2" fmla="*/ 571500 h 698500"/>
                <a:gd name="connsiteX3" fmla="*/ 287867 w 3090333"/>
                <a:gd name="connsiteY3" fmla="*/ 419100 h 698500"/>
                <a:gd name="connsiteX4" fmla="*/ 436033 w 3090333"/>
                <a:gd name="connsiteY4" fmla="*/ 355600 h 698500"/>
                <a:gd name="connsiteX5" fmla="*/ 778933 w 3090333"/>
                <a:gd name="connsiteY5" fmla="*/ 287867 h 698500"/>
                <a:gd name="connsiteX6" fmla="*/ 2205567 w 3090333"/>
                <a:gd name="connsiteY6" fmla="*/ 42334 h 698500"/>
                <a:gd name="connsiteX7" fmla="*/ 2307167 w 3090333"/>
                <a:gd name="connsiteY7" fmla="*/ 25400 h 698500"/>
                <a:gd name="connsiteX8" fmla="*/ 2675467 w 3090333"/>
                <a:gd name="connsiteY8" fmla="*/ 12700 h 698500"/>
                <a:gd name="connsiteX9" fmla="*/ 3026833 w 3090333"/>
                <a:gd name="connsiteY9" fmla="*/ 4234 h 698500"/>
                <a:gd name="connsiteX0" fmla="*/ 3090333 w 3090333"/>
                <a:gd name="connsiteY0" fmla="*/ 0 h 698500"/>
                <a:gd name="connsiteX1" fmla="*/ 0 w 3090333"/>
                <a:gd name="connsiteY1" fmla="*/ 698500 h 698500"/>
                <a:gd name="connsiteX2" fmla="*/ 177800 w 3090333"/>
                <a:gd name="connsiteY2" fmla="*/ 571500 h 698500"/>
                <a:gd name="connsiteX3" fmla="*/ 287867 w 3090333"/>
                <a:gd name="connsiteY3" fmla="*/ 419100 h 698500"/>
                <a:gd name="connsiteX4" fmla="*/ 436033 w 3090333"/>
                <a:gd name="connsiteY4" fmla="*/ 355600 h 698500"/>
                <a:gd name="connsiteX5" fmla="*/ 778933 w 3090333"/>
                <a:gd name="connsiteY5" fmla="*/ 287867 h 698500"/>
                <a:gd name="connsiteX6" fmla="*/ 2205567 w 3090333"/>
                <a:gd name="connsiteY6" fmla="*/ 42334 h 698500"/>
                <a:gd name="connsiteX7" fmla="*/ 2307167 w 3090333"/>
                <a:gd name="connsiteY7" fmla="*/ 25400 h 698500"/>
                <a:gd name="connsiteX8" fmla="*/ 2675467 w 3090333"/>
                <a:gd name="connsiteY8" fmla="*/ 12700 h 698500"/>
                <a:gd name="connsiteX0" fmla="*/ 3090333 w 3090333"/>
                <a:gd name="connsiteY0" fmla="*/ 1588 h 700088"/>
                <a:gd name="connsiteX1" fmla="*/ 0 w 3090333"/>
                <a:gd name="connsiteY1" fmla="*/ 700088 h 700088"/>
                <a:gd name="connsiteX2" fmla="*/ 177800 w 3090333"/>
                <a:gd name="connsiteY2" fmla="*/ 573088 h 700088"/>
                <a:gd name="connsiteX3" fmla="*/ 287867 w 3090333"/>
                <a:gd name="connsiteY3" fmla="*/ 420688 h 700088"/>
                <a:gd name="connsiteX4" fmla="*/ 436033 w 3090333"/>
                <a:gd name="connsiteY4" fmla="*/ 357188 h 700088"/>
                <a:gd name="connsiteX5" fmla="*/ 778933 w 3090333"/>
                <a:gd name="connsiteY5" fmla="*/ 289455 h 700088"/>
                <a:gd name="connsiteX6" fmla="*/ 2205567 w 3090333"/>
                <a:gd name="connsiteY6" fmla="*/ 43922 h 700088"/>
                <a:gd name="connsiteX7" fmla="*/ 2307167 w 3090333"/>
                <a:gd name="connsiteY7" fmla="*/ 26988 h 700088"/>
                <a:gd name="connsiteX8" fmla="*/ 3089805 w 3090333"/>
                <a:gd name="connsiteY8" fmla="*/ 0 h 700088"/>
                <a:gd name="connsiteX0" fmla="*/ 3090333 w 3090333"/>
                <a:gd name="connsiteY0" fmla="*/ 1588 h 700088"/>
                <a:gd name="connsiteX1" fmla="*/ 0 w 3090333"/>
                <a:gd name="connsiteY1" fmla="*/ 700088 h 700088"/>
                <a:gd name="connsiteX2" fmla="*/ 177800 w 3090333"/>
                <a:gd name="connsiteY2" fmla="*/ 573088 h 700088"/>
                <a:gd name="connsiteX3" fmla="*/ 287867 w 3090333"/>
                <a:gd name="connsiteY3" fmla="*/ 420688 h 700088"/>
                <a:gd name="connsiteX4" fmla="*/ 436033 w 3090333"/>
                <a:gd name="connsiteY4" fmla="*/ 357188 h 700088"/>
                <a:gd name="connsiteX5" fmla="*/ 778933 w 3090333"/>
                <a:gd name="connsiteY5" fmla="*/ 289455 h 700088"/>
                <a:gd name="connsiteX6" fmla="*/ 2205567 w 3090333"/>
                <a:gd name="connsiteY6" fmla="*/ 43922 h 700088"/>
                <a:gd name="connsiteX7" fmla="*/ 2307167 w 3090333"/>
                <a:gd name="connsiteY7" fmla="*/ 26988 h 700088"/>
                <a:gd name="connsiteX8" fmla="*/ 3089805 w 3090333"/>
                <a:gd name="connsiteY8" fmla="*/ 0 h 700088"/>
                <a:gd name="connsiteX0" fmla="*/ 3090333 w 3090333"/>
                <a:gd name="connsiteY0" fmla="*/ 1588 h 700088"/>
                <a:gd name="connsiteX1" fmla="*/ 867833 w 3090333"/>
                <a:gd name="connsiteY1" fmla="*/ 429155 h 700088"/>
                <a:gd name="connsiteX2" fmla="*/ 0 w 3090333"/>
                <a:gd name="connsiteY2" fmla="*/ 700088 h 700088"/>
                <a:gd name="connsiteX3" fmla="*/ 177800 w 3090333"/>
                <a:gd name="connsiteY3" fmla="*/ 573088 h 700088"/>
                <a:gd name="connsiteX4" fmla="*/ 287867 w 3090333"/>
                <a:gd name="connsiteY4" fmla="*/ 420688 h 700088"/>
                <a:gd name="connsiteX5" fmla="*/ 436033 w 3090333"/>
                <a:gd name="connsiteY5" fmla="*/ 357188 h 700088"/>
                <a:gd name="connsiteX6" fmla="*/ 778933 w 3090333"/>
                <a:gd name="connsiteY6" fmla="*/ 289455 h 700088"/>
                <a:gd name="connsiteX7" fmla="*/ 2205567 w 3090333"/>
                <a:gd name="connsiteY7" fmla="*/ 43922 h 700088"/>
                <a:gd name="connsiteX8" fmla="*/ 2307167 w 3090333"/>
                <a:gd name="connsiteY8" fmla="*/ 26988 h 700088"/>
                <a:gd name="connsiteX9" fmla="*/ 3089805 w 3090333"/>
                <a:gd name="connsiteY9" fmla="*/ 0 h 700088"/>
                <a:gd name="connsiteX0" fmla="*/ 3090333 w 3090333"/>
                <a:gd name="connsiteY0" fmla="*/ 1588 h 700088"/>
                <a:gd name="connsiteX1" fmla="*/ 1077383 w 3090333"/>
                <a:gd name="connsiteY1" fmla="*/ 386822 h 700088"/>
                <a:gd name="connsiteX2" fmla="*/ 867833 w 3090333"/>
                <a:gd name="connsiteY2" fmla="*/ 429155 h 700088"/>
                <a:gd name="connsiteX3" fmla="*/ 0 w 3090333"/>
                <a:gd name="connsiteY3" fmla="*/ 700088 h 700088"/>
                <a:gd name="connsiteX4" fmla="*/ 177800 w 3090333"/>
                <a:gd name="connsiteY4" fmla="*/ 573088 h 700088"/>
                <a:gd name="connsiteX5" fmla="*/ 287867 w 3090333"/>
                <a:gd name="connsiteY5" fmla="*/ 420688 h 700088"/>
                <a:gd name="connsiteX6" fmla="*/ 436033 w 3090333"/>
                <a:gd name="connsiteY6" fmla="*/ 357188 h 700088"/>
                <a:gd name="connsiteX7" fmla="*/ 778933 w 3090333"/>
                <a:gd name="connsiteY7" fmla="*/ 289455 h 700088"/>
                <a:gd name="connsiteX8" fmla="*/ 2205567 w 3090333"/>
                <a:gd name="connsiteY8" fmla="*/ 43922 h 700088"/>
                <a:gd name="connsiteX9" fmla="*/ 2307167 w 3090333"/>
                <a:gd name="connsiteY9" fmla="*/ 26988 h 700088"/>
                <a:gd name="connsiteX10" fmla="*/ 3089805 w 3090333"/>
                <a:gd name="connsiteY10" fmla="*/ 0 h 700088"/>
                <a:gd name="connsiteX0" fmla="*/ 3090333 w 3090333"/>
                <a:gd name="connsiteY0" fmla="*/ 1588 h 700088"/>
                <a:gd name="connsiteX1" fmla="*/ 1077383 w 3090333"/>
                <a:gd name="connsiteY1" fmla="*/ 386822 h 700088"/>
                <a:gd name="connsiteX2" fmla="*/ 867833 w 3090333"/>
                <a:gd name="connsiteY2" fmla="*/ 429155 h 700088"/>
                <a:gd name="connsiteX3" fmla="*/ 596900 w 3090333"/>
                <a:gd name="connsiteY3" fmla="*/ 509588 h 700088"/>
                <a:gd name="connsiteX4" fmla="*/ 0 w 3090333"/>
                <a:gd name="connsiteY4" fmla="*/ 700088 h 700088"/>
                <a:gd name="connsiteX5" fmla="*/ 177800 w 3090333"/>
                <a:gd name="connsiteY5" fmla="*/ 573088 h 700088"/>
                <a:gd name="connsiteX6" fmla="*/ 287867 w 3090333"/>
                <a:gd name="connsiteY6" fmla="*/ 420688 h 700088"/>
                <a:gd name="connsiteX7" fmla="*/ 436033 w 3090333"/>
                <a:gd name="connsiteY7" fmla="*/ 357188 h 700088"/>
                <a:gd name="connsiteX8" fmla="*/ 778933 w 3090333"/>
                <a:gd name="connsiteY8" fmla="*/ 289455 h 700088"/>
                <a:gd name="connsiteX9" fmla="*/ 2205567 w 3090333"/>
                <a:gd name="connsiteY9" fmla="*/ 43922 h 700088"/>
                <a:gd name="connsiteX10" fmla="*/ 2307167 w 3090333"/>
                <a:gd name="connsiteY10" fmla="*/ 26988 h 700088"/>
                <a:gd name="connsiteX11" fmla="*/ 3089805 w 3090333"/>
                <a:gd name="connsiteY11" fmla="*/ 0 h 700088"/>
                <a:gd name="connsiteX0" fmla="*/ 3090333 w 3090333"/>
                <a:gd name="connsiteY0" fmla="*/ 1588 h 700088"/>
                <a:gd name="connsiteX1" fmla="*/ 1077383 w 3090333"/>
                <a:gd name="connsiteY1" fmla="*/ 386822 h 700088"/>
                <a:gd name="connsiteX2" fmla="*/ 867833 w 3090333"/>
                <a:gd name="connsiteY2" fmla="*/ 429155 h 700088"/>
                <a:gd name="connsiteX3" fmla="*/ 649817 w 3090333"/>
                <a:gd name="connsiteY3" fmla="*/ 568855 h 700088"/>
                <a:gd name="connsiteX4" fmla="*/ 0 w 3090333"/>
                <a:gd name="connsiteY4" fmla="*/ 700088 h 700088"/>
                <a:gd name="connsiteX5" fmla="*/ 177800 w 3090333"/>
                <a:gd name="connsiteY5" fmla="*/ 573088 h 700088"/>
                <a:gd name="connsiteX6" fmla="*/ 287867 w 3090333"/>
                <a:gd name="connsiteY6" fmla="*/ 420688 h 700088"/>
                <a:gd name="connsiteX7" fmla="*/ 436033 w 3090333"/>
                <a:gd name="connsiteY7" fmla="*/ 357188 h 700088"/>
                <a:gd name="connsiteX8" fmla="*/ 778933 w 3090333"/>
                <a:gd name="connsiteY8" fmla="*/ 289455 h 700088"/>
                <a:gd name="connsiteX9" fmla="*/ 2205567 w 3090333"/>
                <a:gd name="connsiteY9" fmla="*/ 43922 h 700088"/>
                <a:gd name="connsiteX10" fmla="*/ 2307167 w 3090333"/>
                <a:gd name="connsiteY10" fmla="*/ 26988 h 700088"/>
                <a:gd name="connsiteX11" fmla="*/ 3089805 w 3090333"/>
                <a:gd name="connsiteY11" fmla="*/ 0 h 700088"/>
                <a:gd name="connsiteX0" fmla="*/ 3090333 w 3090333"/>
                <a:gd name="connsiteY0" fmla="*/ 1588 h 700088"/>
                <a:gd name="connsiteX1" fmla="*/ 1077383 w 3090333"/>
                <a:gd name="connsiteY1" fmla="*/ 386822 h 700088"/>
                <a:gd name="connsiteX2" fmla="*/ 867833 w 3090333"/>
                <a:gd name="connsiteY2" fmla="*/ 429155 h 700088"/>
                <a:gd name="connsiteX3" fmla="*/ 774700 w 3090333"/>
                <a:gd name="connsiteY3" fmla="*/ 484188 h 700088"/>
                <a:gd name="connsiteX4" fmla="*/ 649817 w 3090333"/>
                <a:gd name="connsiteY4" fmla="*/ 568855 h 700088"/>
                <a:gd name="connsiteX5" fmla="*/ 0 w 3090333"/>
                <a:gd name="connsiteY5" fmla="*/ 700088 h 700088"/>
                <a:gd name="connsiteX6" fmla="*/ 177800 w 3090333"/>
                <a:gd name="connsiteY6" fmla="*/ 573088 h 700088"/>
                <a:gd name="connsiteX7" fmla="*/ 287867 w 3090333"/>
                <a:gd name="connsiteY7" fmla="*/ 420688 h 700088"/>
                <a:gd name="connsiteX8" fmla="*/ 436033 w 3090333"/>
                <a:gd name="connsiteY8" fmla="*/ 357188 h 700088"/>
                <a:gd name="connsiteX9" fmla="*/ 778933 w 3090333"/>
                <a:gd name="connsiteY9" fmla="*/ 289455 h 700088"/>
                <a:gd name="connsiteX10" fmla="*/ 2205567 w 3090333"/>
                <a:gd name="connsiteY10" fmla="*/ 43922 h 700088"/>
                <a:gd name="connsiteX11" fmla="*/ 2307167 w 3090333"/>
                <a:gd name="connsiteY11" fmla="*/ 26988 h 700088"/>
                <a:gd name="connsiteX12" fmla="*/ 3089805 w 3090333"/>
                <a:gd name="connsiteY12" fmla="*/ 0 h 700088"/>
                <a:gd name="connsiteX0" fmla="*/ 3090333 w 3090333"/>
                <a:gd name="connsiteY0" fmla="*/ 1588 h 700088"/>
                <a:gd name="connsiteX1" fmla="*/ 1077383 w 3090333"/>
                <a:gd name="connsiteY1" fmla="*/ 386822 h 700088"/>
                <a:gd name="connsiteX2" fmla="*/ 867833 w 3090333"/>
                <a:gd name="connsiteY2" fmla="*/ 429155 h 700088"/>
                <a:gd name="connsiteX3" fmla="*/ 766234 w 3090333"/>
                <a:gd name="connsiteY3" fmla="*/ 477838 h 700088"/>
                <a:gd name="connsiteX4" fmla="*/ 649817 w 3090333"/>
                <a:gd name="connsiteY4" fmla="*/ 568855 h 700088"/>
                <a:gd name="connsiteX5" fmla="*/ 0 w 3090333"/>
                <a:gd name="connsiteY5" fmla="*/ 700088 h 700088"/>
                <a:gd name="connsiteX6" fmla="*/ 177800 w 3090333"/>
                <a:gd name="connsiteY6" fmla="*/ 573088 h 700088"/>
                <a:gd name="connsiteX7" fmla="*/ 287867 w 3090333"/>
                <a:gd name="connsiteY7" fmla="*/ 420688 h 700088"/>
                <a:gd name="connsiteX8" fmla="*/ 436033 w 3090333"/>
                <a:gd name="connsiteY8" fmla="*/ 357188 h 700088"/>
                <a:gd name="connsiteX9" fmla="*/ 778933 w 3090333"/>
                <a:gd name="connsiteY9" fmla="*/ 289455 h 700088"/>
                <a:gd name="connsiteX10" fmla="*/ 2205567 w 3090333"/>
                <a:gd name="connsiteY10" fmla="*/ 43922 h 700088"/>
                <a:gd name="connsiteX11" fmla="*/ 2307167 w 3090333"/>
                <a:gd name="connsiteY11" fmla="*/ 26988 h 700088"/>
                <a:gd name="connsiteX12" fmla="*/ 3089805 w 3090333"/>
                <a:gd name="connsiteY12" fmla="*/ 0 h 700088"/>
                <a:gd name="connsiteX0" fmla="*/ 3090333 w 3090333"/>
                <a:gd name="connsiteY0" fmla="*/ 1588 h 700088"/>
                <a:gd name="connsiteX1" fmla="*/ 1077383 w 3090333"/>
                <a:gd name="connsiteY1" fmla="*/ 386822 h 700088"/>
                <a:gd name="connsiteX2" fmla="*/ 975783 w 3090333"/>
                <a:gd name="connsiteY2" fmla="*/ 403755 h 700088"/>
                <a:gd name="connsiteX3" fmla="*/ 867833 w 3090333"/>
                <a:gd name="connsiteY3" fmla="*/ 429155 h 700088"/>
                <a:gd name="connsiteX4" fmla="*/ 766234 w 3090333"/>
                <a:gd name="connsiteY4" fmla="*/ 477838 h 700088"/>
                <a:gd name="connsiteX5" fmla="*/ 649817 w 3090333"/>
                <a:gd name="connsiteY5" fmla="*/ 568855 h 700088"/>
                <a:gd name="connsiteX6" fmla="*/ 0 w 3090333"/>
                <a:gd name="connsiteY6" fmla="*/ 700088 h 700088"/>
                <a:gd name="connsiteX7" fmla="*/ 177800 w 3090333"/>
                <a:gd name="connsiteY7" fmla="*/ 573088 h 700088"/>
                <a:gd name="connsiteX8" fmla="*/ 287867 w 3090333"/>
                <a:gd name="connsiteY8" fmla="*/ 420688 h 700088"/>
                <a:gd name="connsiteX9" fmla="*/ 436033 w 3090333"/>
                <a:gd name="connsiteY9" fmla="*/ 357188 h 700088"/>
                <a:gd name="connsiteX10" fmla="*/ 778933 w 3090333"/>
                <a:gd name="connsiteY10" fmla="*/ 289455 h 700088"/>
                <a:gd name="connsiteX11" fmla="*/ 2205567 w 3090333"/>
                <a:gd name="connsiteY11" fmla="*/ 43922 h 700088"/>
                <a:gd name="connsiteX12" fmla="*/ 2307167 w 3090333"/>
                <a:gd name="connsiteY12" fmla="*/ 26988 h 700088"/>
                <a:gd name="connsiteX13" fmla="*/ 3089805 w 3090333"/>
                <a:gd name="connsiteY13" fmla="*/ 0 h 700088"/>
                <a:gd name="connsiteX0" fmla="*/ 3090333 w 3090333"/>
                <a:gd name="connsiteY0" fmla="*/ 1588 h 700088"/>
                <a:gd name="connsiteX1" fmla="*/ 1077383 w 3090333"/>
                <a:gd name="connsiteY1" fmla="*/ 386822 h 700088"/>
                <a:gd name="connsiteX2" fmla="*/ 969433 w 3090333"/>
                <a:gd name="connsiteY2" fmla="*/ 427038 h 700088"/>
                <a:gd name="connsiteX3" fmla="*/ 867833 w 3090333"/>
                <a:gd name="connsiteY3" fmla="*/ 429155 h 700088"/>
                <a:gd name="connsiteX4" fmla="*/ 766234 w 3090333"/>
                <a:gd name="connsiteY4" fmla="*/ 477838 h 700088"/>
                <a:gd name="connsiteX5" fmla="*/ 649817 w 3090333"/>
                <a:gd name="connsiteY5" fmla="*/ 568855 h 700088"/>
                <a:gd name="connsiteX6" fmla="*/ 0 w 3090333"/>
                <a:gd name="connsiteY6" fmla="*/ 700088 h 700088"/>
                <a:gd name="connsiteX7" fmla="*/ 177800 w 3090333"/>
                <a:gd name="connsiteY7" fmla="*/ 573088 h 700088"/>
                <a:gd name="connsiteX8" fmla="*/ 287867 w 3090333"/>
                <a:gd name="connsiteY8" fmla="*/ 420688 h 700088"/>
                <a:gd name="connsiteX9" fmla="*/ 436033 w 3090333"/>
                <a:gd name="connsiteY9" fmla="*/ 357188 h 700088"/>
                <a:gd name="connsiteX10" fmla="*/ 778933 w 3090333"/>
                <a:gd name="connsiteY10" fmla="*/ 289455 h 700088"/>
                <a:gd name="connsiteX11" fmla="*/ 2205567 w 3090333"/>
                <a:gd name="connsiteY11" fmla="*/ 43922 h 700088"/>
                <a:gd name="connsiteX12" fmla="*/ 2307167 w 3090333"/>
                <a:gd name="connsiteY12" fmla="*/ 26988 h 700088"/>
                <a:gd name="connsiteX13" fmla="*/ 3089805 w 3090333"/>
                <a:gd name="connsiteY13" fmla="*/ 0 h 700088"/>
                <a:gd name="connsiteX0" fmla="*/ 3090333 w 3090333"/>
                <a:gd name="connsiteY0" fmla="*/ 1588 h 700088"/>
                <a:gd name="connsiteX1" fmla="*/ 1026583 w 3090333"/>
                <a:gd name="connsiteY1" fmla="*/ 422805 h 700088"/>
                <a:gd name="connsiteX2" fmla="*/ 969433 w 3090333"/>
                <a:gd name="connsiteY2" fmla="*/ 427038 h 700088"/>
                <a:gd name="connsiteX3" fmla="*/ 867833 w 3090333"/>
                <a:gd name="connsiteY3" fmla="*/ 429155 h 700088"/>
                <a:gd name="connsiteX4" fmla="*/ 766234 w 3090333"/>
                <a:gd name="connsiteY4" fmla="*/ 477838 h 700088"/>
                <a:gd name="connsiteX5" fmla="*/ 649817 w 3090333"/>
                <a:gd name="connsiteY5" fmla="*/ 568855 h 700088"/>
                <a:gd name="connsiteX6" fmla="*/ 0 w 3090333"/>
                <a:gd name="connsiteY6" fmla="*/ 700088 h 700088"/>
                <a:gd name="connsiteX7" fmla="*/ 177800 w 3090333"/>
                <a:gd name="connsiteY7" fmla="*/ 573088 h 700088"/>
                <a:gd name="connsiteX8" fmla="*/ 287867 w 3090333"/>
                <a:gd name="connsiteY8" fmla="*/ 420688 h 700088"/>
                <a:gd name="connsiteX9" fmla="*/ 436033 w 3090333"/>
                <a:gd name="connsiteY9" fmla="*/ 357188 h 700088"/>
                <a:gd name="connsiteX10" fmla="*/ 778933 w 3090333"/>
                <a:gd name="connsiteY10" fmla="*/ 289455 h 700088"/>
                <a:gd name="connsiteX11" fmla="*/ 2205567 w 3090333"/>
                <a:gd name="connsiteY11" fmla="*/ 43922 h 700088"/>
                <a:gd name="connsiteX12" fmla="*/ 2307167 w 3090333"/>
                <a:gd name="connsiteY12" fmla="*/ 26988 h 700088"/>
                <a:gd name="connsiteX13" fmla="*/ 3089805 w 3090333"/>
                <a:gd name="connsiteY13" fmla="*/ 0 h 700088"/>
                <a:gd name="connsiteX0" fmla="*/ 3090333 w 3090333"/>
                <a:gd name="connsiteY0" fmla="*/ 1588 h 700088"/>
                <a:gd name="connsiteX1" fmla="*/ 1291166 w 3090333"/>
                <a:gd name="connsiteY1" fmla="*/ 424921 h 700088"/>
                <a:gd name="connsiteX2" fmla="*/ 969433 w 3090333"/>
                <a:gd name="connsiteY2" fmla="*/ 427038 h 700088"/>
                <a:gd name="connsiteX3" fmla="*/ 867833 w 3090333"/>
                <a:gd name="connsiteY3" fmla="*/ 429155 h 700088"/>
                <a:gd name="connsiteX4" fmla="*/ 766234 w 3090333"/>
                <a:gd name="connsiteY4" fmla="*/ 477838 h 700088"/>
                <a:gd name="connsiteX5" fmla="*/ 649817 w 3090333"/>
                <a:gd name="connsiteY5" fmla="*/ 568855 h 700088"/>
                <a:gd name="connsiteX6" fmla="*/ 0 w 3090333"/>
                <a:gd name="connsiteY6" fmla="*/ 700088 h 700088"/>
                <a:gd name="connsiteX7" fmla="*/ 177800 w 3090333"/>
                <a:gd name="connsiteY7" fmla="*/ 573088 h 700088"/>
                <a:gd name="connsiteX8" fmla="*/ 287867 w 3090333"/>
                <a:gd name="connsiteY8" fmla="*/ 420688 h 700088"/>
                <a:gd name="connsiteX9" fmla="*/ 436033 w 3090333"/>
                <a:gd name="connsiteY9" fmla="*/ 357188 h 700088"/>
                <a:gd name="connsiteX10" fmla="*/ 778933 w 3090333"/>
                <a:gd name="connsiteY10" fmla="*/ 289455 h 700088"/>
                <a:gd name="connsiteX11" fmla="*/ 2205567 w 3090333"/>
                <a:gd name="connsiteY11" fmla="*/ 43922 h 700088"/>
                <a:gd name="connsiteX12" fmla="*/ 2307167 w 3090333"/>
                <a:gd name="connsiteY12" fmla="*/ 26988 h 700088"/>
                <a:gd name="connsiteX13" fmla="*/ 3089805 w 3090333"/>
                <a:gd name="connsiteY13" fmla="*/ 0 h 700088"/>
                <a:gd name="connsiteX0" fmla="*/ 3090333 w 3090333"/>
                <a:gd name="connsiteY0" fmla="*/ 1588 h 700088"/>
                <a:gd name="connsiteX1" fmla="*/ 1291166 w 3090333"/>
                <a:gd name="connsiteY1" fmla="*/ 424921 h 700088"/>
                <a:gd name="connsiteX2" fmla="*/ 1058333 w 3090333"/>
                <a:gd name="connsiteY2" fmla="*/ 431271 h 700088"/>
                <a:gd name="connsiteX3" fmla="*/ 867833 w 3090333"/>
                <a:gd name="connsiteY3" fmla="*/ 429155 h 700088"/>
                <a:gd name="connsiteX4" fmla="*/ 766234 w 3090333"/>
                <a:gd name="connsiteY4" fmla="*/ 477838 h 700088"/>
                <a:gd name="connsiteX5" fmla="*/ 649817 w 3090333"/>
                <a:gd name="connsiteY5" fmla="*/ 568855 h 700088"/>
                <a:gd name="connsiteX6" fmla="*/ 0 w 3090333"/>
                <a:gd name="connsiteY6" fmla="*/ 700088 h 700088"/>
                <a:gd name="connsiteX7" fmla="*/ 177800 w 3090333"/>
                <a:gd name="connsiteY7" fmla="*/ 573088 h 700088"/>
                <a:gd name="connsiteX8" fmla="*/ 287867 w 3090333"/>
                <a:gd name="connsiteY8" fmla="*/ 420688 h 700088"/>
                <a:gd name="connsiteX9" fmla="*/ 436033 w 3090333"/>
                <a:gd name="connsiteY9" fmla="*/ 357188 h 700088"/>
                <a:gd name="connsiteX10" fmla="*/ 778933 w 3090333"/>
                <a:gd name="connsiteY10" fmla="*/ 289455 h 700088"/>
                <a:gd name="connsiteX11" fmla="*/ 2205567 w 3090333"/>
                <a:gd name="connsiteY11" fmla="*/ 43922 h 700088"/>
                <a:gd name="connsiteX12" fmla="*/ 2307167 w 3090333"/>
                <a:gd name="connsiteY12" fmla="*/ 26988 h 700088"/>
                <a:gd name="connsiteX13" fmla="*/ 3089805 w 3090333"/>
                <a:gd name="connsiteY13" fmla="*/ 0 h 700088"/>
                <a:gd name="connsiteX0" fmla="*/ 3090333 w 3090333"/>
                <a:gd name="connsiteY0" fmla="*/ 1588 h 700088"/>
                <a:gd name="connsiteX1" fmla="*/ 1291166 w 3090333"/>
                <a:gd name="connsiteY1" fmla="*/ 424921 h 700088"/>
                <a:gd name="connsiteX2" fmla="*/ 1138767 w 3090333"/>
                <a:gd name="connsiteY2" fmla="*/ 450322 h 700088"/>
                <a:gd name="connsiteX3" fmla="*/ 1058333 w 3090333"/>
                <a:gd name="connsiteY3" fmla="*/ 431271 h 700088"/>
                <a:gd name="connsiteX4" fmla="*/ 867833 w 3090333"/>
                <a:gd name="connsiteY4" fmla="*/ 429155 h 700088"/>
                <a:gd name="connsiteX5" fmla="*/ 766234 w 3090333"/>
                <a:gd name="connsiteY5" fmla="*/ 477838 h 700088"/>
                <a:gd name="connsiteX6" fmla="*/ 649817 w 3090333"/>
                <a:gd name="connsiteY6" fmla="*/ 568855 h 700088"/>
                <a:gd name="connsiteX7" fmla="*/ 0 w 3090333"/>
                <a:gd name="connsiteY7" fmla="*/ 700088 h 700088"/>
                <a:gd name="connsiteX8" fmla="*/ 177800 w 3090333"/>
                <a:gd name="connsiteY8" fmla="*/ 573088 h 700088"/>
                <a:gd name="connsiteX9" fmla="*/ 287867 w 3090333"/>
                <a:gd name="connsiteY9" fmla="*/ 420688 h 700088"/>
                <a:gd name="connsiteX10" fmla="*/ 436033 w 3090333"/>
                <a:gd name="connsiteY10" fmla="*/ 357188 h 700088"/>
                <a:gd name="connsiteX11" fmla="*/ 778933 w 3090333"/>
                <a:gd name="connsiteY11" fmla="*/ 289455 h 700088"/>
                <a:gd name="connsiteX12" fmla="*/ 2205567 w 3090333"/>
                <a:gd name="connsiteY12" fmla="*/ 43922 h 700088"/>
                <a:gd name="connsiteX13" fmla="*/ 2307167 w 3090333"/>
                <a:gd name="connsiteY13" fmla="*/ 26988 h 700088"/>
                <a:gd name="connsiteX14" fmla="*/ 3089805 w 3090333"/>
                <a:gd name="connsiteY14" fmla="*/ 0 h 700088"/>
                <a:gd name="connsiteX0" fmla="*/ 3090333 w 3090333"/>
                <a:gd name="connsiteY0" fmla="*/ 1588 h 700088"/>
                <a:gd name="connsiteX1" fmla="*/ 1291166 w 3090333"/>
                <a:gd name="connsiteY1" fmla="*/ 424921 h 700088"/>
                <a:gd name="connsiteX2" fmla="*/ 1170517 w 3090333"/>
                <a:gd name="connsiteY2" fmla="*/ 443972 h 700088"/>
                <a:gd name="connsiteX3" fmla="*/ 1058333 w 3090333"/>
                <a:gd name="connsiteY3" fmla="*/ 431271 h 700088"/>
                <a:gd name="connsiteX4" fmla="*/ 867833 w 3090333"/>
                <a:gd name="connsiteY4" fmla="*/ 429155 h 700088"/>
                <a:gd name="connsiteX5" fmla="*/ 766234 w 3090333"/>
                <a:gd name="connsiteY5" fmla="*/ 477838 h 700088"/>
                <a:gd name="connsiteX6" fmla="*/ 649817 w 3090333"/>
                <a:gd name="connsiteY6" fmla="*/ 568855 h 700088"/>
                <a:gd name="connsiteX7" fmla="*/ 0 w 3090333"/>
                <a:gd name="connsiteY7" fmla="*/ 700088 h 700088"/>
                <a:gd name="connsiteX8" fmla="*/ 177800 w 3090333"/>
                <a:gd name="connsiteY8" fmla="*/ 573088 h 700088"/>
                <a:gd name="connsiteX9" fmla="*/ 287867 w 3090333"/>
                <a:gd name="connsiteY9" fmla="*/ 420688 h 700088"/>
                <a:gd name="connsiteX10" fmla="*/ 436033 w 3090333"/>
                <a:gd name="connsiteY10" fmla="*/ 357188 h 700088"/>
                <a:gd name="connsiteX11" fmla="*/ 778933 w 3090333"/>
                <a:gd name="connsiteY11" fmla="*/ 289455 h 700088"/>
                <a:gd name="connsiteX12" fmla="*/ 2205567 w 3090333"/>
                <a:gd name="connsiteY12" fmla="*/ 43922 h 700088"/>
                <a:gd name="connsiteX13" fmla="*/ 2307167 w 3090333"/>
                <a:gd name="connsiteY13" fmla="*/ 26988 h 700088"/>
                <a:gd name="connsiteX14" fmla="*/ 3089805 w 3090333"/>
                <a:gd name="connsiteY14" fmla="*/ 0 h 700088"/>
                <a:gd name="connsiteX0" fmla="*/ 3090333 w 3090333"/>
                <a:gd name="connsiteY0" fmla="*/ 1588 h 700088"/>
                <a:gd name="connsiteX1" fmla="*/ 1291166 w 3090333"/>
                <a:gd name="connsiteY1" fmla="*/ 424921 h 700088"/>
                <a:gd name="connsiteX2" fmla="*/ 1225550 w 3090333"/>
                <a:gd name="connsiteY2" fmla="*/ 439739 h 700088"/>
                <a:gd name="connsiteX3" fmla="*/ 1058333 w 3090333"/>
                <a:gd name="connsiteY3" fmla="*/ 431271 h 700088"/>
                <a:gd name="connsiteX4" fmla="*/ 867833 w 3090333"/>
                <a:gd name="connsiteY4" fmla="*/ 429155 h 700088"/>
                <a:gd name="connsiteX5" fmla="*/ 766234 w 3090333"/>
                <a:gd name="connsiteY5" fmla="*/ 477838 h 700088"/>
                <a:gd name="connsiteX6" fmla="*/ 649817 w 3090333"/>
                <a:gd name="connsiteY6" fmla="*/ 568855 h 700088"/>
                <a:gd name="connsiteX7" fmla="*/ 0 w 3090333"/>
                <a:gd name="connsiteY7" fmla="*/ 700088 h 700088"/>
                <a:gd name="connsiteX8" fmla="*/ 177800 w 3090333"/>
                <a:gd name="connsiteY8" fmla="*/ 573088 h 700088"/>
                <a:gd name="connsiteX9" fmla="*/ 287867 w 3090333"/>
                <a:gd name="connsiteY9" fmla="*/ 420688 h 700088"/>
                <a:gd name="connsiteX10" fmla="*/ 436033 w 3090333"/>
                <a:gd name="connsiteY10" fmla="*/ 357188 h 700088"/>
                <a:gd name="connsiteX11" fmla="*/ 778933 w 3090333"/>
                <a:gd name="connsiteY11" fmla="*/ 289455 h 700088"/>
                <a:gd name="connsiteX12" fmla="*/ 2205567 w 3090333"/>
                <a:gd name="connsiteY12" fmla="*/ 43922 h 700088"/>
                <a:gd name="connsiteX13" fmla="*/ 2307167 w 3090333"/>
                <a:gd name="connsiteY13" fmla="*/ 26988 h 700088"/>
                <a:gd name="connsiteX14" fmla="*/ 3089805 w 3090333"/>
                <a:gd name="connsiteY14" fmla="*/ 0 h 700088"/>
                <a:gd name="connsiteX0" fmla="*/ 3090333 w 3090333"/>
                <a:gd name="connsiteY0" fmla="*/ 1588 h 700088"/>
                <a:gd name="connsiteX1" fmla="*/ 1291166 w 3090333"/>
                <a:gd name="connsiteY1" fmla="*/ 424921 h 700088"/>
                <a:gd name="connsiteX2" fmla="*/ 1058333 w 3090333"/>
                <a:gd name="connsiteY2" fmla="*/ 431271 h 700088"/>
                <a:gd name="connsiteX3" fmla="*/ 867833 w 3090333"/>
                <a:gd name="connsiteY3" fmla="*/ 429155 h 700088"/>
                <a:gd name="connsiteX4" fmla="*/ 766234 w 3090333"/>
                <a:gd name="connsiteY4" fmla="*/ 477838 h 700088"/>
                <a:gd name="connsiteX5" fmla="*/ 649817 w 3090333"/>
                <a:gd name="connsiteY5" fmla="*/ 568855 h 700088"/>
                <a:gd name="connsiteX6" fmla="*/ 0 w 3090333"/>
                <a:gd name="connsiteY6" fmla="*/ 700088 h 700088"/>
                <a:gd name="connsiteX7" fmla="*/ 177800 w 3090333"/>
                <a:gd name="connsiteY7" fmla="*/ 573088 h 700088"/>
                <a:gd name="connsiteX8" fmla="*/ 287867 w 3090333"/>
                <a:gd name="connsiteY8" fmla="*/ 420688 h 700088"/>
                <a:gd name="connsiteX9" fmla="*/ 436033 w 3090333"/>
                <a:gd name="connsiteY9" fmla="*/ 357188 h 700088"/>
                <a:gd name="connsiteX10" fmla="*/ 778933 w 3090333"/>
                <a:gd name="connsiteY10" fmla="*/ 289455 h 700088"/>
                <a:gd name="connsiteX11" fmla="*/ 2205567 w 3090333"/>
                <a:gd name="connsiteY11" fmla="*/ 43922 h 700088"/>
                <a:gd name="connsiteX12" fmla="*/ 2307167 w 3090333"/>
                <a:gd name="connsiteY12" fmla="*/ 26988 h 700088"/>
                <a:gd name="connsiteX13" fmla="*/ 3089805 w 3090333"/>
                <a:gd name="connsiteY13" fmla="*/ 0 h 700088"/>
                <a:gd name="connsiteX0" fmla="*/ 3090333 w 3090333"/>
                <a:gd name="connsiteY0" fmla="*/ 1588 h 700088"/>
                <a:gd name="connsiteX1" fmla="*/ 1291166 w 3090333"/>
                <a:gd name="connsiteY1" fmla="*/ 424921 h 700088"/>
                <a:gd name="connsiteX2" fmla="*/ 1151466 w 3090333"/>
                <a:gd name="connsiteY2" fmla="*/ 443971 h 700088"/>
                <a:gd name="connsiteX3" fmla="*/ 867833 w 3090333"/>
                <a:gd name="connsiteY3" fmla="*/ 429155 h 700088"/>
                <a:gd name="connsiteX4" fmla="*/ 766234 w 3090333"/>
                <a:gd name="connsiteY4" fmla="*/ 477838 h 700088"/>
                <a:gd name="connsiteX5" fmla="*/ 649817 w 3090333"/>
                <a:gd name="connsiteY5" fmla="*/ 568855 h 700088"/>
                <a:gd name="connsiteX6" fmla="*/ 0 w 3090333"/>
                <a:gd name="connsiteY6" fmla="*/ 700088 h 700088"/>
                <a:gd name="connsiteX7" fmla="*/ 177800 w 3090333"/>
                <a:gd name="connsiteY7" fmla="*/ 573088 h 700088"/>
                <a:gd name="connsiteX8" fmla="*/ 287867 w 3090333"/>
                <a:gd name="connsiteY8" fmla="*/ 420688 h 700088"/>
                <a:gd name="connsiteX9" fmla="*/ 436033 w 3090333"/>
                <a:gd name="connsiteY9" fmla="*/ 357188 h 700088"/>
                <a:gd name="connsiteX10" fmla="*/ 778933 w 3090333"/>
                <a:gd name="connsiteY10" fmla="*/ 289455 h 700088"/>
                <a:gd name="connsiteX11" fmla="*/ 2205567 w 3090333"/>
                <a:gd name="connsiteY11" fmla="*/ 43922 h 700088"/>
                <a:gd name="connsiteX12" fmla="*/ 2307167 w 3090333"/>
                <a:gd name="connsiteY12" fmla="*/ 26988 h 700088"/>
                <a:gd name="connsiteX13" fmla="*/ 3089805 w 3090333"/>
                <a:gd name="connsiteY13" fmla="*/ 0 h 700088"/>
                <a:gd name="connsiteX0" fmla="*/ 3090333 w 3090333"/>
                <a:gd name="connsiteY0" fmla="*/ 1588 h 700088"/>
                <a:gd name="connsiteX1" fmla="*/ 1291166 w 3090333"/>
                <a:gd name="connsiteY1" fmla="*/ 424921 h 700088"/>
                <a:gd name="connsiteX2" fmla="*/ 1214966 w 3090333"/>
                <a:gd name="connsiteY2" fmla="*/ 435505 h 700088"/>
                <a:gd name="connsiteX3" fmla="*/ 867833 w 3090333"/>
                <a:gd name="connsiteY3" fmla="*/ 429155 h 700088"/>
                <a:gd name="connsiteX4" fmla="*/ 766234 w 3090333"/>
                <a:gd name="connsiteY4" fmla="*/ 477838 h 700088"/>
                <a:gd name="connsiteX5" fmla="*/ 649817 w 3090333"/>
                <a:gd name="connsiteY5" fmla="*/ 568855 h 700088"/>
                <a:gd name="connsiteX6" fmla="*/ 0 w 3090333"/>
                <a:gd name="connsiteY6" fmla="*/ 700088 h 700088"/>
                <a:gd name="connsiteX7" fmla="*/ 177800 w 3090333"/>
                <a:gd name="connsiteY7" fmla="*/ 573088 h 700088"/>
                <a:gd name="connsiteX8" fmla="*/ 287867 w 3090333"/>
                <a:gd name="connsiteY8" fmla="*/ 420688 h 700088"/>
                <a:gd name="connsiteX9" fmla="*/ 436033 w 3090333"/>
                <a:gd name="connsiteY9" fmla="*/ 357188 h 700088"/>
                <a:gd name="connsiteX10" fmla="*/ 778933 w 3090333"/>
                <a:gd name="connsiteY10" fmla="*/ 289455 h 700088"/>
                <a:gd name="connsiteX11" fmla="*/ 2205567 w 3090333"/>
                <a:gd name="connsiteY11" fmla="*/ 43922 h 700088"/>
                <a:gd name="connsiteX12" fmla="*/ 2307167 w 3090333"/>
                <a:gd name="connsiteY12" fmla="*/ 26988 h 700088"/>
                <a:gd name="connsiteX13" fmla="*/ 3089805 w 3090333"/>
                <a:gd name="connsiteY13" fmla="*/ 0 h 70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90333" h="700088">
                  <a:moveTo>
                    <a:pt x="3090333" y="1588"/>
                  </a:moveTo>
                  <a:lnTo>
                    <a:pt x="1291166" y="424921"/>
                  </a:lnTo>
                  <a:cubicBezTo>
                    <a:pt x="952499" y="496535"/>
                    <a:pt x="1285521" y="434799"/>
                    <a:pt x="1214966" y="435505"/>
                  </a:cubicBezTo>
                  <a:cubicBezTo>
                    <a:pt x="1169810" y="431977"/>
                    <a:pt x="902758" y="416808"/>
                    <a:pt x="867833" y="429155"/>
                  </a:cubicBezTo>
                  <a:lnTo>
                    <a:pt x="766234" y="477838"/>
                  </a:lnTo>
                  <a:lnTo>
                    <a:pt x="649817" y="568855"/>
                  </a:lnTo>
                  <a:lnTo>
                    <a:pt x="0" y="700088"/>
                  </a:lnTo>
                  <a:lnTo>
                    <a:pt x="177800" y="573088"/>
                  </a:lnTo>
                  <a:lnTo>
                    <a:pt x="287867" y="420688"/>
                  </a:lnTo>
                  <a:lnTo>
                    <a:pt x="436033" y="357188"/>
                  </a:lnTo>
                  <a:lnTo>
                    <a:pt x="778933" y="289455"/>
                  </a:lnTo>
                  <a:lnTo>
                    <a:pt x="2205567" y="43922"/>
                  </a:lnTo>
                  <a:lnTo>
                    <a:pt x="2307167" y="26988"/>
                  </a:lnTo>
                  <a:lnTo>
                    <a:pt x="3089805" y="0"/>
                  </a:lnTo>
                </a:path>
              </a:pathLst>
            </a:custGeom>
            <a:solidFill>
              <a:schemeClr val="accent1">
                <a:alpha val="6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30765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C801D3-1A4B-4FE4-A8A3-41FC45FF2058}"/>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5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A63DA6-4EF7-4D24-A090-83B2ABEBC091}"/>
              </a:ext>
            </a:extLst>
          </p:cNvPr>
          <p:cNvPicPr>
            <a:picLocks noChangeAspect="1"/>
          </p:cNvPicPr>
          <p:nvPr/>
        </p:nvPicPr>
        <p:blipFill>
          <a:blip r:embed="rId3"/>
          <a:stretch>
            <a:fillRect/>
          </a:stretch>
        </p:blipFill>
        <p:spPr>
          <a:xfrm>
            <a:off x="0" y="0"/>
            <a:ext cx="12192000" cy="5517222"/>
          </a:xfrm>
          <a:prstGeom prst="rect">
            <a:avLst/>
          </a:prstGeom>
        </p:spPr>
      </p:pic>
      <p:sp>
        <p:nvSpPr>
          <p:cNvPr id="4" name="TextBox 3">
            <a:extLst>
              <a:ext uri="{FF2B5EF4-FFF2-40B4-BE49-F238E27FC236}">
                <a16:creationId xmlns:a16="http://schemas.microsoft.com/office/drawing/2014/main" id="{10AB2E58-0DC0-498B-A472-91D062919874}"/>
              </a:ext>
            </a:extLst>
          </p:cNvPr>
          <p:cNvSpPr txBox="1"/>
          <p:nvPr/>
        </p:nvSpPr>
        <p:spPr>
          <a:xfrm>
            <a:off x="3738081" y="5640512"/>
            <a:ext cx="4715838" cy="461665"/>
          </a:xfrm>
          <a:prstGeom prst="rect">
            <a:avLst/>
          </a:prstGeom>
          <a:noFill/>
        </p:spPr>
        <p:txBody>
          <a:bodyPr wrap="square" rtlCol="0">
            <a:spAutoFit/>
          </a:bodyPr>
          <a:lstStyle/>
          <a:p>
            <a:pPr algn="ctr"/>
            <a:r>
              <a:rPr lang="en-US" sz="2400" dirty="0">
                <a:solidFill>
                  <a:schemeClr val="bg1"/>
                </a:solidFill>
              </a:rPr>
              <a:t>https://favsummit.com/</a:t>
            </a:r>
          </a:p>
        </p:txBody>
      </p:sp>
    </p:spTree>
    <p:extLst>
      <p:ext uri="{BB962C8B-B14F-4D97-AF65-F5344CB8AC3E}">
        <p14:creationId xmlns:p14="http://schemas.microsoft.com/office/powerpoint/2010/main" val="1286757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501904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40980" y="160020"/>
            <a:ext cx="2876167" cy="3061063"/>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06138" y="3144363"/>
            <a:ext cx="3345850" cy="975698"/>
          </a:xfrm>
          <a:prstGeom prst="rect">
            <a:avLst/>
          </a:prstGeom>
          <a:solidFill>
            <a:schemeClr val="accent4"/>
          </a:solidFill>
        </p:spPr>
      </p:pic>
      <p:sp>
        <p:nvSpPr>
          <p:cNvPr id="3" name="TextBox 2">
            <a:extLst>
              <a:ext uri="{FF2B5EF4-FFF2-40B4-BE49-F238E27FC236}">
                <a16:creationId xmlns:a16="http://schemas.microsoft.com/office/drawing/2014/main" id="{7F864118-577D-46E8-9893-9713F7D29AF8}"/>
              </a:ext>
            </a:extLst>
          </p:cNvPr>
          <p:cNvSpPr txBox="1"/>
          <p:nvPr/>
        </p:nvSpPr>
        <p:spPr>
          <a:xfrm>
            <a:off x="383568" y="5019040"/>
            <a:ext cx="11424863" cy="1292662"/>
          </a:xfrm>
          <a:prstGeom prst="rect">
            <a:avLst/>
          </a:prstGeom>
          <a:noFill/>
        </p:spPr>
        <p:txBody>
          <a:bodyPr wrap="square" rtlCol="0">
            <a:spAutoFit/>
          </a:bodyPr>
          <a:lstStyle/>
          <a:p>
            <a:pPr algn="ctr"/>
            <a:r>
              <a:rPr lang="en-US" sz="2400" dirty="0">
                <a:solidFill>
                  <a:schemeClr val="bg1"/>
                </a:solidFill>
              </a:rPr>
              <a:t>Tampa Connected Vehicle Pilot: </a:t>
            </a:r>
            <a:r>
              <a:rPr lang="en-US" sz="2400" dirty="0">
                <a:solidFill>
                  <a:schemeClr val="bg1"/>
                </a:solidFill>
                <a:hlinkClick r:id="rId6"/>
              </a:rPr>
              <a:t>https://www.tampacvpilot.com/</a:t>
            </a:r>
            <a:endParaRPr lang="en-US" sz="2400" dirty="0">
              <a:solidFill>
                <a:schemeClr val="bg1"/>
              </a:solidFill>
            </a:endParaRPr>
          </a:p>
          <a:p>
            <a:pPr algn="ctr"/>
            <a:endParaRPr lang="en-US" dirty="0">
              <a:solidFill>
                <a:schemeClr val="bg1"/>
              </a:solidFill>
            </a:endParaRPr>
          </a:p>
          <a:p>
            <a:pPr algn="ctr"/>
            <a:r>
              <a:rPr lang="en-US" dirty="0">
                <a:solidFill>
                  <a:schemeClr val="bg1"/>
                </a:solidFill>
              </a:rPr>
              <a:t>Joe Waggoner, Executive Director</a:t>
            </a:r>
          </a:p>
          <a:p>
            <a:pPr algn="ctr"/>
            <a:r>
              <a:rPr lang="en-US" dirty="0">
                <a:solidFill>
                  <a:schemeClr val="bg1"/>
                </a:solidFill>
              </a:rPr>
              <a:t>Tampa-Hillsborough Expressway Authority</a:t>
            </a:r>
          </a:p>
        </p:txBody>
      </p:sp>
    </p:spTree>
    <p:extLst>
      <p:ext uri="{BB962C8B-B14F-4D97-AF65-F5344CB8AC3E}">
        <p14:creationId xmlns:p14="http://schemas.microsoft.com/office/powerpoint/2010/main" val="4073546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4"/>
          <p:cNvPicPr>
            <a:picLocks noChangeAspect="1"/>
          </p:cNvPicPr>
          <p:nvPr/>
        </p:nvPicPr>
        <p:blipFill rotWithShape="1">
          <a:blip r:embed="rId3" cstate="email">
            <a:extLst>
              <a:ext uri="{28A0092B-C50C-407E-A947-70E740481C1C}">
                <a14:useLocalDpi xmlns:a14="http://schemas.microsoft.com/office/drawing/2010/main"/>
              </a:ext>
            </a:extLst>
          </a:blip>
          <a:srcRect t="5507" b="634"/>
          <a:stretch/>
        </p:blipFill>
        <p:spPr>
          <a:xfrm>
            <a:off x="24315" y="1818190"/>
            <a:ext cx="9620451" cy="4510714"/>
          </a:xfrm>
          <a:prstGeom prst="rect">
            <a:avLst/>
          </a:prstGeom>
        </p:spPr>
      </p:pic>
      <p:sp>
        <p:nvSpPr>
          <p:cNvPr id="4" name="Title 3"/>
          <p:cNvSpPr>
            <a:spLocks noGrp="1"/>
          </p:cNvSpPr>
          <p:nvPr>
            <p:ph type="title"/>
          </p:nvPr>
        </p:nvSpPr>
        <p:spPr>
          <a:xfrm>
            <a:off x="609600" y="304800"/>
            <a:ext cx="10972800" cy="762000"/>
          </a:xfrm>
        </p:spPr>
        <p:txBody>
          <a:bodyPr/>
          <a:lstStyle/>
          <a:p>
            <a:r>
              <a:rPr lang="en-US" sz="4000" dirty="0"/>
              <a:t>Connected Vehicles in Tampa</a:t>
            </a:r>
          </a:p>
        </p:txBody>
      </p:sp>
      <p:sp>
        <p:nvSpPr>
          <p:cNvPr id="11" name="TextBox 10"/>
          <p:cNvSpPr txBox="1"/>
          <p:nvPr/>
        </p:nvSpPr>
        <p:spPr>
          <a:xfrm>
            <a:off x="182880" y="6537960"/>
            <a:ext cx="3598288" cy="215444"/>
          </a:xfrm>
          <a:prstGeom prst="rect">
            <a:avLst/>
          </a:prstGeom>
          <a:solidFill>
            <a:schemeClr val="tx2">
              <a:lumMod val="90000"/>
              <a:lumOff val="10000"/>
              <a:alpha val="80000"/>
            </a:schemeClr>
          </a:solidFill>
        </p:spPr>
        <p:txBody>
          <a:bodyPr wrap="square" rtlCol="0">
            <a:spAutoFit/>
          </a:bodyPr>
          <a:lstStyle/>
          <a:p>
            <a:pPr algn="ctr" defTabSz="457189"/>
            <a:r>
              <a:rPr lang="en-US" sz="800" b="1" dirty="0">
                <a:solidFill>
                  <a:schemeClr val="bg1"/>
                </a:solidFill>
                <a:cs typeface="Arial" panose="020B0604020202020204" pitchFamily="34" charset="0"/>
              </a:rPr>
              <a:t>MAP: TAMPA HILLSBOROUGH EXPRESSWAY AUTHORITY (THEA)</a:t>
            </a:r>
          </a:p>
        </p:txBody>
      </p:sp>
      <p:pic>
        <p:nvPicPr>
          <p:cNvPr id="13" name="Picture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43878" y="2286000"/>
            <a:ext cx="3775266" cy="3798718"/>
          </a:xfrm>
          <a:prstGeom prst="rect">
            <a:avLst/>
          </a:prstGeom>
        </p:spPr>
      </p:pic>
      <p:pic>
        <p:nvPicPr>
          <p:cNvPr id="14" name="Picture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61924" y="3230880"/>
            <a:ext cx="2282427" cy="754675"/>
          </a:xfrm>
          <a:prstGeom prst="rect">
            <a:avLst/>
          </a:prstGeom>
        </p:spPr>
      </p:pic>
    </p:spTree>
    <p:extLst>
      <p:ext uri="{BB962C8B-B14F-4D97-AF65-F5344CB8AC3E}">
        <p14:creationId xmlns:p14="http://schemas.microsoft.com/office/powerpoint/2010/main" val="4111052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972800" cy="762000"/>
          </a:xfrm>
        </p:spPr>
        <p:txBody>
          <a:bodyPr/>
          <a:lstStyle/>
          <a:p>
            <a:r>
              <a:rPr lang="en-US" sz="4000" dirty="0"/>
              <a:t>Focused Deployment Area</a:t>
            </a:r>
          </a:p>
        </p:txBody>
      </p:sp>
      <p:pic>
        <p:nvPicPr>
          <p:cNvPr id="5" name="Picture 4">
            <a:extLst>
              <a:ext uri="{FF2B5EF4-FFF2-40B4-BE49-F238E27FC236}">
                <a16:creationId xmlns:a16="http://schemas.microsoft.com/office/drawing/2014/main" id="{04861B09-57E7-459A-9CC1-0E972D853D58}"/>
              </a:ext>
            </a:extLst>
          </p:cNvPr>
          <p:cNvPicPr>
            <a:picLocks noChangeAspect="1"/>
          </p:cNvPicPr>
          <p:nvPr/>
        </p:nvPicPr>
        <p:blipFill>
          <a:blip r:embed="rId3"/>
          <a:stretch>
            <a:fillRect/>
          </a:stretch>
        </p:blipFill>
        <p:spPr>
          <a:xfrm>
            <a:off x="241500" y="1820421"/>
            <a:ext cx="8915634" cy="4494964"/>
          </a:xfrm>
          <a:prstGeom prst="rect">
            <a:avLst/>
          </a:prstGeom>
        </p:spPr>
      </p:pic>
    </p:spTree>
    <p:extLst>
      <p:ext uri="{BB962C8B-B14F-4D97-AF65-F5344CB8AC3E}">
        <p14:creationId xmlns:p14="http://schemas.microsoft.com/office/powerpoint/2010/main" val="616013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402069" y="3708559"/>
            <a:ext cx="1097280" cy="215444"/>
          </a:xfrm>
          <a:prstGeom prst="rect">
            <a:avLst/>
          </a:prstGeom>
          <a:solidFill>
            <a:schemeClr val="tx2">
              <a:lumMod val="90000"/>
              <a:lumOff val="10000"/>
              <a:alpha val="80000"/>
            </a:schemeClr>
          </a:solidFill>
        </p:spPr>
        <p:txBody>
          <a:bodyPr wrap="square" rtlCol="0">
            <a:spAutoFit/>
          </a:bodyPr>
          <a:lstStyle/>
          <a:p>
            <a:pPr algn="ctr"/>
            <a:r>
              <a:rPr lang="en-US" sz="800" b="1" dirty="0">
                <a:solidFill>
                  <a:schemeClr val="bg1"/>
                </a:solidFill>
              </a:rPr>
              <a:t>PHOTO: THEA</a:t>
            </a:r>
          </a:p>
        </p:txBody>
      </p:sp>
      <p:sp>
        <p:nvSpPr>
          <p:cNvPr id="24" name="TextBox 23"/>
          <p:cNvSpPr txBox="1"/>
          <p:nvPr/>
        </p:nvSpPr>
        <p:spPr>
          <a:xfrm>
            <a:off x="3212823" y="3676662"/>
            <a:ext cx="1097280" cy="215444"/>
          </a:xfrm>
          <a:prstGeom prst="rect">
            <a:avLst/>
          </a:prstGeom>
          <a:solidFill>
            <a:schemeClr val="tx2">
              <a:lumMod val="90000"/>
              <a:lumOff val="10000"/>
              <a:alpha val="80000"/>
            </a:schemeClr>
          </a:solidFill>
        </p:spPr>
        <p:txBody>
          <a:bodyPr wrap="square" rtlCol="0">
            <a:spAutoFit/>
          </a:bodyPr>
          <a:lstStyle/>
          <a:p>
            <a:pPr algn="ctr"/>
            <a:r>
              <a:rPr lang="en-US" sz="800" b="1" dirty="0">
                <a:solidFill>
                  <a:schemeClr val="bg1"/>
                </a:solidFill>
              </a:rPr>
              <a:t>PHOTO: NPR</a:t>
            </a:r>
          </a:p>
        </p:txBody>
      </p:sp>
      <p:sp>
        <p:nvSpPr>
          <p:cNvPr id="25" name="TextBox 24"/>
          <p:cNvSpPr txBox="1"/>
          <p:nvPr/>
        </p:nvSpPr>
        <p:spPr>
          <a:xfrm>
            <a:off x="6007548" y="3708562"/>
            <a:ext cx="1097280" cy="215444"/>
          </a:xfrm>
          <a:prstGeom prst="rect">
            <a:avLst/>
          </a:prstGeom>
          <a:solidFill>
            <a:schemeClr val="tx2">
              <a:lumMod val="90000"/>
              <a:lumOff val="10000"/>
              <a:alpha val="80000"/>
            </a:schemeClr>
          </a:solidFill>
        </p:spPr>
        <p:txBody>
          <a:bodyPr wrap="square" rtlCol="0">
            <a:spAutoFit/>
          </a:bodyPr>
          <a:lstStyle/>
          <a:p>
            <a:pPr algn="ctr"/>
            <a:r>
              <a:rPr lang="en-US" sz="800" b="1" dirty="0">
                <a:solidFill>
                  <a:schemeClr val="bg1"/>
                </a:solidFill>
              </a:rPr>
              <a:t>PHOTO: THEA</a:t>
            </a:r>
          </a:p>
        </p:txBody>
      </p:sp>
      <p:sp>
        <p:nvSpPr>
          <p:cNvPr id="26" name="TextBox 25"/>
          <p:cNvSpPr txBox="1"/>
          <p:nvPr/>
        </p:nvSpPr>
        <p:spPr>
          <a:xfrm>
            <a:off x="8562040" y="3708562"/>
            <a:ext cx="1097280" cy="215444"/>
          </a:xfrm>
          <a:prstGeom prst="rect">
            <a:avLst/>
          </a:prstGeom>
          <a:solidFill>
            <a:schemeClr val="tx2">
              <a:lumMod val="90000"/>
              <a:lumOff val="10000"/>
              <a:alpha val="80000"/>
            </a:schemeClr>
          </a:solidFill>
        </p:spPr>
        <p:txBody>
          <a:bodyPr wrap="square" rtlCol="0">
            <a:spAutoFit/>
          </a:bodyPr>
          <a:lstStyle/>
          <a:p>
            <a:pPr algn="ctr"/>
            <a:r>
              <a:rPr lang="en-US" sz="800" b="1" dirty="0">
                <a:solidFill>
                  <a:schemeClr val="bg1"/>
                </a:solidFill>
              </a:rPr>
              <a:t>PHOTO: THEA</a:t>
            </a:r>
          </a:p>
        </p:txBody>
      </p:sp>
      <p:sp>
        <p:nvSpPr>
          <p:cNvPr id="4" name="Title 3"/>
          <p:cNvSpPr>
            <a:spLocks noGrp="1"/>
          </p:cNvSpPr>
          <p:nvPr>
            <p:ph type="title"/>
          </p:nvPr>
        </p:nvSpPr>
        <p:spPr>
          <a:xfrm>
            <a:off x="609600" y="304800"/>
            <a:ext cx="10972800" cy="762000"/>
          </a:xfrm>
        </p:spPr>
        <p:txBody>
          <a:bodyPr/>
          <a:lstStyle/>
          <a:p>
            <a:r>
              <a:rPr lang="en-US" sz="4000" dirty="0"/>
              <a:t>Participants</a:t>
            </a:r>
          </a:p>
        </p:txBody>
      </p:sp>
      <p:pic>
        <p:nvPicPr>
          <p:cNvPr id="18" name="Content Placeholder 22"/>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8203162" y="2040319"/>
            <a:ext cx="1654641" cy="1656877"/>
          </a:xfrm>
          <a:ln>
            <a:noFill/>
          </a:ln>
        </p:spPr>
      </p:pic>
      <p:sp>
        <p:nvSpPr>
          <p:cNvPr id="22" name="TextBox 21"/>
          <p:cNvSpPr txBox="1"/>
          <p:nvPr/>
        </p:nvSpPr>
        <p:spPr>
          <a:xfrm>
            <a:off x="8106981" y="3727432"/>
            <a:ext cx="1964267" cy="2318648"/>
          </a:xfrm>
          <a:prstGeom prst="rect">
            <a:avLst/>
          </a:prstGeom>
          <a:noFill/>
        </p:spPr>
        <p:txBody>
          <a:bodyPr wrap="square" rtlCol="0">
            <a:spAutoFit/>
          </a:bodyPr>
          <a:lstStyle/>
          <a:p>
            <a:pPr algn="ctr">
              <a:spcAft>
                <a:spcPts val="600"/>
              </a:spcAft>
            </a:pPr>
            <a:r>
              <a:rPr lang="en-US" sz="4400" b="1" dirty="0">
                <a:solidFill>
                  <a:srgbClr val="2B388F"/>
                </a:solidFill>
              </a:rPr>
              <a:t>10</a:t>
            </a:r>
          </a:p>
          <a:p>
            <a:pPr algn="ctr">
              <a:spcAft>
                <a:spcPts val="600"/>
              </a:spcAft>
            </a:pPr>
            <a:endParaRPr lang="en-US" sz="1067" b="1" dirty="0">
              <a:solidFill>
                <a:srgbClr val="2B388F"/>
              </a:solidFill>
            </a:endParaRPr>
          </a:p>
          <a:p>
            <a:pPr algn="ctr"/>
            <a:r>
              <a:rPr lang="en-US" sz="2000" b="1" dirty="0">
                <a:solidFill>
                  <a:schemeClr val="accent3">
                    <a:lumMod val="50000"/>
                  </a:schemeClr>
                </a:solidFill>
              </a:rPr>
              <a:t>Hillsborough Area Regional Transit</a:t>
            </a:r>
          </a:p>
          <a:p>
            <a:pPr algn="ctr"/>
            <a:r>
              <a:rPr lang="en-US" sz="2000" b="1" dirty="0">
                <a:solidFill>
                  <a:schemeClr val="accent3">
                    <a:lumMod val="50000"/>
                  </a:schemeClr>
                </a:solidFill>
              </a:rPr>
              <a:t>(HART) buses</a:t>
            </a:r>
          </a:p>
        </p:txBody>
      </p:sp>
      <p:pic>
        <p:nvPicPr>
          <p:cNvPr id="15" name="Picture 1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19243" y="2040319"/>
            <a:ext cx="1654644" cy="1656877"/>
          </a:xfrm>
          <a:prstGeom prst="rect">
            <a:avLst/>
          </a:prstGeom>
          <a:ln>
            <a:noFill/>
          </a:ln>
        </p:spPr>
      </p:pic>
      <p:sp>
        <p:nvSpPr>
          <p:cNvPr id="19" name="TextBox 18"/>
          <p:cNvSpPr txBox="1"/>
          <p:nvPr/>
        </p:nvSpPr>
        <p:spPr>
          <a:xfrm>
            <a:off x="23546" y="3727446"/>
            <a:ext cx="1762676" cy="2010872"/>
          </a:xfrm>
          <a:prstGeom prst="rect">
            <a:avLst/>
          </a:prstGeom>
          <a:noFill/>
        </p:spPr>
        <p:txBody>
          <a:bodyPr wrap="square" rtlCol="0">
            <a:spAutoFit/>
          </a:bodyPr>
          <a:lstStyle/>
          <a:p>
            <a:pPr algn="ctr">
              <a:spcAft>
                <a:spcPts val="600"/>
              </a:spcAft>
            </a:pPr>
            <a:r>
              <a:rPr lang="en-US" sz="4400" b="1" dirty="0">
                <a:solidFill>
                  <a:srgbClr val="2B388F"/>
                </a:solidFill>
              </a:rPr>
              <a:t>1,600</a:t>
            </a:r>
          </a:p>
          <a:p>
            <a:pPr algn="ctr">
              <a:spcAft>
                <a:spcPts val="600"/>
              </a:spcAft>
            </a:pPr>
            <a:endParaRPr lang="en-US" sz="1067" b="1" dirty="0">
              <a:solidFill>
                <a:srgbClr val="2B388F"/>
              </a:solidFill>
            </a:endParaRPr>
          </a:p>
          <a:p>
            <a:pPr algn="ctr"/>
            <a:r>
              <a:rPr lang="en-US" sz="2000" b="1" dirty="0">
                <a:solidFill>
                  <a:schemeClr val="accent3">
                    <a:lumMod val="50000"/>
                  </a:schemeClr>
                </a:solidFill>
              </a:rPr>
              <a:t>Privately Owned Vehicles</a:t>
            </a:r>
          </a:p>
        </p:txBody>
      </p:sp>
      <p:pic>
        <p:nvPicPr>
          <p:cNvPr id="17" name="Picture 16"/>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831102" y="2040319"/>
            <a:ext cx="1656877" cy="1656877"/>
          </a:xfrm>
          <a:prstGeom prst="rect">
            <a:avLst/>
          </a:prstGeom>
          <a:ln>
            <a:noFill/>
          </a:ln>
        </p:spPr>
      </p:pic>
      <p:sp>
        <p:nvSpPr>
          <p:cNvPr id="20" name="TextBox 19"/>
          <p:cNvSpPr txBox="1"/>
          <p:nvPr/>
        </p:nvSpPr>
        <p:spPr>
          <a:xfrm>
            <a:off x="2749494" y="3727435"/>
            <a:ext cx="1952977" cy="2257093"/>
          </a:xfrm>
          <a:prstGeom prst="rect">
            <a:avLst/>
          </a:prstGeom>
          <a:noFill/>
        </p:spPr>
        <p:txBody>
          <a:bodyPr wrap="square" rtlCol="0">
            <a:spAutoFit/>
          </a:bodyPr>
          <a:lstStyle/>
          <a:p>
            <a:pPr algn="ctr">
              <a:spcAft>
                <a:spcPts val="600"/>
              </a:spcAft>
            </a:pPr>
            <a:r>
              <a:rPr lang="en-US" sz="4400" b="1" dirty="0">
                <a:solidFill>
                  <a:srgbClr val="2B388F"/>
                </a:solidFill>
              </a:rPr>
              <a:t>500+</a:t>
            </a:r>
          </a:p>
          <a:p>
            <a:pPr algn="ctr">
              <a:spcAft>
                <a:spcPts val="600"/>
              </a:spcAft>
            </a:pPr>
            <a:endParaRPr lang="en-US" sz="1067" b="1" dirty="0">
              <a:solidFill>
                <a:srgbClr val="2B388F"/>
              </a:solidFill>
            </a:endParaRPr>
          </a:p>
          <a:p>
            <a:pPr algn="ctr"/>
            <a:r>
              <a:rPr lang="en-US" sz="2000" b="1" dirty="0">
                <a:solidFill>
                  <a:schemeClr val="accent3">
                    <a:lumMod val="50000"/>
                  </a:schemeClr>
                </a:solidFill>
              </a:rPr>
              <a:t>Pedestrian Smartphones </a:t>
            </a:r>
            <a:r>
              <a:rPr lang="en-US" b="1" dirty="0">
                <a:solidFill>
                  <a:schemeClr val="accent3">
                    <a:lumMod val="50000"/>
                  </a:schemeClr>
                </a:solidFill>
              </a:rPr>
              <a:t>(Android devices only)</a:t>
            </a:r>
          </a:p>
        </p:txBody>
      </p:sp>
      <p:pic>
        <p:nvPicPr>
          <p:cNvPr id="13" name="Picture 12"/>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665741" y="2040319"/>
            <a:ext cx="1654641" cy="1656877"/>
          </a:xfrm>
          <a:prstGeom prst="rect">
            <a:avLst/>
          </a:prstGeom>
          <a:ln>
            <a:noFill/>
          </a:ln>
        </p:spPr>
      </p:pic>
      <p:sp>
        <p:nvSpPr>
          <p:cNvPr id="21" name="TextBox 20"/>
          <p:cNvSpPr txBox="1"/>
          <p:nvPr/>
        </p:nvSpPr>
        <p:spPr>
          <a:xfrm>
            <a:off x="5665743" y="3738725"/>
            <a:ext cx="1654640" cy="2010872"/>
          </a:xfrm>
          <a:prstGeom prst="rect">
            <a:avLst/>
          </a:prstGeom>
          <a:noFill/>
        </p:spPr>
        <p:txBody>
          <a:bodyPr wrap="square" rtlCol="0">
            <a:spAutoFit/>
          </a:bodyPr>
          <a:lstStyle/>
          <a:p>
            <a:pPr algn="ctr">
              <a:spcAft>
                <a:spcPts val="600"/>
              </a:spcAft>
            </a:pPr>
            <a:r>
              <a:rPr lang="en-US" sz="4400" b="1" dirty="0">
                <a:solidFill>
                  <a:srgbClr val="2B388F"/>
                </a:solidFill>
              </a:rPr>
              <a:t>10</a:t>
            </a:r>
          </a:p>
          <a:p>
            <a:pPr algn="ctr">
              <a:spcAft>
                <a:spcPts val="600"/>
              </a:spcAft>
            </a:pPr>
            <a:endParaRPr lang="en-US" sz="1067" b="1" dirty="0">
              <a:solidFill>
                <a:srgbClr val="2B388F"/>
              </a:solidFill>
            </a:endParaRPr>
          </a:p>
          <a:p>
            <a:pPr algn="ctr"/>
            <a:r>
              <a:rPr lang="en-US" sz="2000" b="1" dirty="0">
                <a:solidFill>
                  <a:schemeClr val="accent3">
                    <a:lumMod val="50000"/>
                  </a:schemeClr>
                </a:solidFill>
              </a:rPr>
              <a:t>TECO Line</a:t>
            </a:r>
          </a:p>
          <a:p>
            <a:pPr algn="ctr"/>
            <a:r>
              <a:rPr lang="en-US" sz="2000" b="1" dirty="0">
                <a:solidFill>
                  <a:schemeClr val="accent3">
                    <a:lumMod val="50000"/>
                  </a:schemeClr>
                </a:solidFill>
              </a:rPr>
              <a:t>Streetcar Trolleys</a:t>
            </a:r>
          </a:p>
        </p:txBody>
      </p:sp>
    </p:spTree>
    <p:extLst>
      <p:ext uri="{BB962C8B-B14F-4D97-AF65-F5344CB8AC3E}">
        <p14:creationId xmlns:p14="http://schemas.microsoft.com/office/powerpoint/2010/main" val="4069912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3"/>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0" y="1743736"/>
            <a:ext cx="9898381" cy="4603898"/>
          </a:xfrm>
          <a:ln w="3175">
            <a:noFill/>
          </a:ln>
        </p:spPr>
      </p:pic>
      <p:sp>
        <p:nvSpPr>
          <p:cNvPr id="4" name="Title 3"/>
          <p:cNvSpPr>
            <a:spLocks noGrp="1"/>
          </p:cNvSpPr>
          <p:nvPr>
            <p:ph type="title"/>
          </p:nvPr>
        </p:nvSpPr>
        <p:spPr>
          <a:xfrm>
            <a:off x="609600" y="304800"/>
            <a:ext cx="10972800" cy="762000"/>
          </a:xfrm>
        </p:spPr>
        <p:txBody>
          <a:bodyPr/>
          <a:lstStyle/>
          <a:p>
            <a:r>
              <a:rPr lang="en-US" sz="4000" dirty="0"/>
              <a:t>Transit Signal Priority</a:t>
            </a:r>
          </a:p>
        </p:txBody>
      </p:sp>
      <p:sp>
        <p:nvSpPr>
          <p:cNvPr id="6" name="Rectangle 5"/>
          <p:cNvSpPr/>
          <p:nvPr/>
        </p:nvSpPr>
        <p:spPr>
          <a:xfrm>
            <a:off x="6655981" y="2020529"/>
            <a:ext cx="3200400" cy="3967440"/>
          </a:xfrm>
          <a:prstGeom prst="rect">
            <a:avLst/>
          </a:prstGeom>
          <a:solidFill>
            <a:schemeClr val="tx2">
              <a:lumMod val="90000"/>
              <a:lumOff val="1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104120" y="36576"/>
            <a:ext cx="1371600" cy="1371600"/>
          </a:xfrm>
          <a:prstGeom prst="rect">
            <a:avLst/>
          </a:prstGeom>
        </p:spPr>
      </p:pic>
      <p:sp>
        <p:nvSpPr>
          <p:cNvPr id="11" name="TextBox 10"/>
          <p:cNvSpPr txBox="1"/>
          <p:nvPr/>
        </p:nvSpPr>
        <p:spPr>
          <a:xfrm>
            <a:off x="182880" y="6537960"/>
            <a:ext cx="3598288" cy="215444"/>
          </a:xfrm>
          <a:prstGeom prst="rect">
            <a:avLst/>
          </a:prstGeom>
          <a:solidFill>
            <a:schemeClr val="tx2">
              <a:lumMod val="90000"/>
              <a:lumOff val="10000"/>
              <a:alpha val="80000"/>
            </a:schemeClr>
          </a:solidFill>
        </p:spPr>
        <p:txBody>
          <a:bodyPr wrap="square" rtlCol="0">
            <a:spAutoFit/>
          </a:bodyPr>
          <a:lstStyle/>
          <a:p>
            <a:pPr algn="ctr" defTabSz="457189"/>
            <a:r>
              <a:rPr lang="en-US" sz="800" b="1" dirty="0">
                <a:solidFill>
                  <a:schemeClr val="bg1"/>
                </a:solidFill>
                <a:cs typeface="Arial" panose="020B0604020202020204" pitchFamily="34" charset="0"/>
              </a:rPr>
              <a:t>PHOTO: TAMPA HILLSBOROUGH EXPRESSWAY AUTHORITY (THEA)</a:t>
            </a:r>
          </a:p>
        </p:txBody>
      </p:sp>
      <p:sp>
        <p:nvSpPr>
          <p:cNvPr id="10" name="TextBox 9"/>
          <p:cNvSpPr txBox="1"/>
          <p:nvPr/>
        </p:nvSpPr>
        <p:spPr>
          <a:xfrm>
            <a:off x="6838861" y="2017651"/>
            <a:ext cx="2834640" cy="3970318"/>
          </a:xfrm>
          <a:prstGeom prst="rect">
            <a:avLst/>
          </a:prstGeom>
          <a:noFill/>
        </p:spPr>
        <p:txBody>
          <a:bodyPr wrap="square" rtlCol="0">
            <a:spAutoFit/>
          </a:bodyPr>
          <a:lstStyle/>
          <a:p>
            <a:pPr algn="ctr">
              <a:spcAft>
                <a:spcPts val="1800"/>
              </a:spcAft>
            </a:pPr>
            <a:r>
              <a:rPr lang="en-US" sz="2400" b="1" u="sng" dirty="0">
                <a:solidFill>
                  <a:schemeClr val="bg1"/>
                </a:solidFill>
                <a:cs typeface="Arial" panose="020B0604020202020204" pitchFamily="34" charset="0"/>
              </a:rPr>
              <a:t>Applications</a:t>
            </a:r>
          </a:p>
          <a:p>
            <a:pPr>
              <a:spcAft>
                <a:spcPts val="1800"/>
              </a:spcAft>
            </a:pPr>
            <a:r>
              <a:rPr lang="en-US" sz="2400" b="1" dirty="0">
                <a:solidFill>
                  <a:schemeClr val="bg1"/>
                </a:solidFill>
                <a:cs typeface="Arial" panose="020B0604020202020204" pitchFamily="34" charset="0"/>
              </a:rPr>
              <a:t>I-SIG</a:t>
            </a:r>
          </a:p>
          <a:p>
            <a:pPr>
              <a:spcAft>
                <a:spcPts val="1800"/>
              </a:spcAft>
            </a:pPr>
            <a:r>
              <a:rPr lang="en-US" sz="2400" b="1" dirty="0">
                <a:solidFill>
                  <a:schemeClr val="bg1"/>
                </a:solidFill>
                <a:cs typeface="Arial" panose="020B0604020202020204" pitchFamily="34" charset="0"/>
              </a:rPr>
              <a:t>Transit Signal Priority (TSP)</a:t>
            </a:r>
          </a:p>
          <a:p>
            <a:pPr>
              <a:spcAft>
                <a:spcPts val="1800"/>
              </a:spcAft>
            </a:pPr>
            <a:r>
              <a:rPr lang="en-US" sz="2400" b="1" dirty="0">
                <a:solidFill>
                  <a:schemeClr val="bg1"/>
                </a:solidFill>
                <a:cs typeface="Arial" panose="020B0604020202020204" pitchFamily="34" charset="0"/>
              </a:rPr>
              <a:t>IMA</a:t>
            </a:r>
          </a:p>
          <a:p>
            <a:pPr>
              <a:spcAft>
                <a:spcPts val="1800"/>
              </a:spcAft>
            </a:pPr>
            <a:r>
              <a:rPr lang="en-US" sz="2400" b="1" dirty="0">
                <a:solidFill>
                  <a:schemeClr val="bg1"/>
                </a:solidFill>
                <a:cs typeface="Arial" panose="020B0604020202020204" pitchFamily="34" charset="0"/>
              </a:rPr>
              <a:t>Pedestrian Transit Movement Warning (PTMW)</a:t>
            </a:r>
          </a:p>
        </p:txBody>
      </p:sp>
    </p:spTree>
    <p:extLst>
      <p:ext uri="{BB962C8B-B14F-4D97-AF65-F5344CB8AC3E}">
        <p14:creationId xmlns:p14="http://schemas.microsoft.com/office/powerpoint/2010/main" val="1984777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1899" y="1778505"/>
            <a:ext cx="9803219" cy="4558497"/>
          </a:xfrm>
          <a:prstGeom prst="rect">
            <a:avLst/>
          </a:prstGeom>
          <a:ln>
            <a:noFill/>
          </a:ln>
        </p:spPr>
      </p:pic>
      <p:sp>
        <p:nvSpPr>
          <p:cNvPr id="4" name="Title 3"/>
          <p:cNvSpPr>
            <a:spLocks noGrp="1"/>
          </p:cNvSpPr>
          <p:nvPr>
            <p:ph type="title"/>
          </p:nvPr>
        </p:nvSpPr>
        <p:spPr>
          <a:xfrm>
            <a:off x="609600" y="304800"/>
            <a:ext cx="10972800" cy="762000"/>
          </a:xfrm>
        </p:spPr>
        <p:txBody>
          <a:bodyPr/>
          <a:lstStyle/>
          <a:p>
            <a:r>
              <a:rPr lang="en-US" sz="4000" dirty="0"/>
              <a:t>Streetcar Conflicts</a:t>
            </a:r>
          </a:p>
        </p:txBody>
      </p:sp>
      <p:sp>
        <p:nvSpPr>
          <p:cNvPr id="6" name="Rectangle 5"/>
          <p:cNvSpPr/>
          <p:nvPr/>
        </p:nvSpPr>
        <p:spPr>
          <a:xfrm>
            <a:off x="116952" y="2492274"/>
            <a:ext cx="3017520" cy="2415153"/>
          </a:xfrm>
          <a:prstGeom prst="rect">
            <a:avLst/>
          </a:prstGeom>
          <a:solidFill>
            <a:schemeClr val="tx2">
              <a:lumMod val="90000"/>
              <a:lumOff val="1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82880" y="6537960"/>
            <a:ext cx="3598288" cy="215444"/>
          </a:xfrm>
          <a:prstGeom prst="rect">
            <a:avLst/>
          </a:prstGeom>
          <a:solidFill>
            <a:schemeClr val="tx2">
              <a:lumMod val="90000"/>
              <a:lumOff val="10000"/>
              <a:alpha val="80000"/>
            </a:schemeClr>
          </a:solidFill>
        </p:spPr>
        <p:txBody>
          <a:bodyPr wrap="square" rtlCol="0">
            <a:spAutoFit/>
          </a:bodyPr>
          <a:lstStyle/>
          <a:p>
            <a:pPr algn="ctr" defTabSz="457189"/>
            <a:r>
              <a:rPr lang="en-US" sz="800" b="1" dirty="0">
                <a:solidFill>
                  <a:schemeClr val="bg1"/>
                </a:solidFill>
                <a:cs typeface="Arial" panose="020B0604020202020204" pitchFamily="34" charset="0"/>
              </a:rPr>
              <a:t>PHOTO: TAMPA HILLSBOROUGH EXPRESSWAY AUTHORITY (THEA)</a:t>
            </a:r>
          </a:p>
        </p:txBody>
      </p:sp>
      <p:sp>
        <p:nvSpPr>
          <p:cNvPr id="10" name="TextBox 9"/>
          <p:cNvSpPr txBox="1"/>
          <p:nvPr/>
        </p:nvSpPr>
        <p:spPr>
          <a:xfrm>
            <a:off x="208392" y="2583713"/>
            <a:ext cx="2834640" cy="2769989"/>
          </a:xfrm>
          <a:prstGeom prst="rect">
            <a:avLst/>
          </a:prstGeom>
          <a:noFill/>
        </p:spPr>
        <p:txBody>
          <a:bodyPr wrap="square" rtlCol="0">
            <a:spAutoFit/>
          </a:bodyPr>
          <a:lstStyle/>
          <a:p>
            <a:pPr algn="ctr">
              <a:spcAft>
                <a:spcPts val="1800"/>
              </a:spcAft>
            </a:pPr>
            <a:r>
              <a:rPr lang="en-US" sz="2400" b="1" u="sng" dirty="0">
                <a:solidFill>
                  <a:schemeClr val="bg1"/>
                </a:solidFill>
                <a:cs typeface="Arial" panose="020B0604020202020204" pitchFamily="34" charset="0"/>
              </a:rPr>
              <a:t>Applications</a:t>
            </a:r>
          </a:p>
          <a:p>
            <a:pPr>
              <a:spcAft>
                <a:spcPts val="1800"/>
              </a:spcAft>
            </a:pPr>
            <a:r>
              <a:rPr lang="en-US" sz="2400" b="1" dirty="0">
                <a:solidFill>
                  <a:schemeClr val="bg1"/>
                </a:solidFill>
                <a:cs typeface="Arial" panose="020B0604020202020204" pitchFamily="34" charset="0"/>
              </a:rPr>
              <a:t>Vehicle Turning Right in Front of Transit Vehicle (VTRFTV)</a:t>
            </a:r>
          </a:p>
          <a:p>
            <a:pPr>
              <a:spcAft>
                <a:spcPts val="1800"/>
              </a:spcAft>
            </a:pPr>
            <a:r>
              <a:rPr lang="en-US" sz="2400" b="1" dirty="0">
                <a:solidFill>
                  <a:schemeClr val="bg1"/>
                </a:solidFill>
                <a:cs typeface="Arial" panose="020B0604020202020204" pitchFamily="34" charset="0"/>
              </a:rPr>
              <a:t>PTMW</a:t>
            </a:r>
          </a:p>
        </p:txBody>
      </p:sp>
    </p:spTree>
    <p:extLst>
      <p:ext uri="{BB962C8B-B14F-4D97-AF65-F5344CB8AC3E}">
        <p14:creationId xmlns:p14="http://schemas.microsoft.com/office/powerpoint/2010/main" val="178252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B186D2E4-8C80-4436-82E9-F6D42146E928}"/>
              </a:ext>
            </a:extLst>
          </p:cNvPr>
          <p:cNvSpPr txBox="1">
            <a:spLocks/>
          </p:cNvSpPr>
          <p:nvPr/>
        </p:nvSpPr>
        <p:spPr>
          <a:xfrm>
            <a:off x="609600" y="304800"/>
            <a:ext cx="10972800" cy="1421258"/>
          </a:xfrm>
          <a:prstGeom prst="rect">
            <a:avLst/>
          </a:prstGeom>
        </p:spPr>
        <p:txBody>
          <a:bodyPr/>
          <a:lstStyle>
            <a:lvl1pPr algn="l" defTabSz="914400" rtl="0" eaLnBrk="1" latinLnBrk="0" hangingPunct="1">
              <a:lnSpc>
                <a:spcPct val="85000"/>
              </a:lnSpc>
              <a:spcBef>
                <a:spcPct val="0"/>
              </a:spcBef>
              <a:buNone/>
              <a:defRPr sz="3200" b="1" kern="1200" cap="all" baseline="0">
                <a:solidFill>
                  <a:srgbClr val="FFFFFF"/>
                </a:solidFill>
                <a:latin typeface="+mj-lt"/>
                <a:ea typeface="+mj-ea"/>
                <a:cs typeface="+mj-cs"/>
              </a:defRPr>
            </a:lvl1pPr>
          </a:lstStyle>
          <a:p>
            <a:pPr algn="ctr"/>
            <a:r>
              <a:rPr lang="en-US" sz="4000" dirty="0">
                <a:solidFill>
                  <a:schemeClr val="accent1"/>
                </a:solidFill>
              </a:rPr>
              <a:t>Transportation in the Future</a:t>
            </a:r>
          </a:p>
          <a:p>
            <a:pPr algn="ctr"/>
            <a:r>
              <a:rPr lang="en-US" cap="none" dirty="0"/>
              <a:t>Connected-Automated-Shared-Electric (CASE) for  </a:t>
            </a:r>
          </a:p>
          <a:p>
            <a:pPr algn="ctr"/>
            <a:r>
              <a:rPr lang="en-US" cap="none" dirty="0">
                <a:solidFill>
                  <a:schemeClr val="accent1"/>
                </a:solidFill>
              </a:rPr>
              <a:t>Automated-Connected-Electric-Shared (ACES)</a:t>
            </a:r>
            <a:r>
              <a:rPr lang="en-US" dirty="0">
                <a:solidFill>
                  <a:schemeClr val="accent1"/>
                </a:solidFill>
              </a:rPr>
              <a:t> </a:t>
            </a:r>
          </a:p>
        </p:txBody>
      </p:sp>
      <p:sp>
        <p:nvSpPr>
          <p:cNvPr id="3" name="TextBox 2">
            <a:extLst>
              <a:ext uri="{FF2B5EF4-FFF2-40B4-BE49-F238E27FC236}">
                <a16:creationId xmlns:a16="http://schemas.microsoft.com/office/drawing/2014/main" id="{6D2EDBEA-660A-4450-91C2-F0761EFBE7EC}"/>
              </a:ext>
            </a:extLst>
          </p:cNvPr>
          <p:cNvSpPr txBox="1"/>
          <p:nvPr/>
        </p:nvSpPr>
        <p:spPr>
          <a:xfrm>
            <a:off x="246580" y="1965362"/>
            <a:ext cx="11746637" cy="4031873"/>
          </a:xfrm>
          <a:prstGeom prst="rect">
            <a:avLst/>
          </a:prstGeom>
          <a:noFill/>
        </p:spPr>
        <p:txBody>
          <a:bodyPr wrap="square" rtlCol="0">
            <a:spAutoFit/>
          </a:bodyPr>
          <a:lstStyle/>
          <a:p>
            <a:r>
              <a:rPr lang="en-US" sz="3200" b="1" i="1" dirty="0">
                <a:solidFill>
                  <a:schemeClr val="bg1"/>
                </a:solidFill>
              </a:rPr>
              <a:t>The </a:t>
            </a:r>
            <a:r>
              <a:rPr lang="en-US" sz="3200" b="1" dirty="0">
                <a:solidFill>
                  <a:schemeClr val="bg1"/>
                </a:solidFill>
              </a:rPr>
              <a:t>C.A.S.E. </a:t>
            </a:r>
            <a:r>
              <a:rPr lang="en-US" sz="3200" b="1" i="1" dirty="0">
                <a:solidFill>
                  <a:schemeClr val="bg1"/>
                </a:solidFill>
              </a:rPr>
              <a:t>for </a:t>
            </a:r>
            <a:r>
              <a:rPr lang="en-US" sz="3200" b="1" i="1" u="sng" dirty="0">
                <a:solidFill>
                  <a:schemeClr val="bg1"/>
                </a:solidFill>
              </a:rPr>
              <a:t>A.C.E.S</a:t>
            </a:r>
          </a:p>
          <a:p>
            <a:endParaRPr lang="en-US" sz="2800" i="1" dirty="0">
              <a:solidFill>
                <a:schemeClr val="bg1"/>
              </a:solidFill>
            </a:endParaRPr>
          </a:p>
          <a:p>
            <a:r>
              <a:rPr lang="en-US" sz="2800" i="1" dirty="0">
                <a:solidFill>
                  <a:schemeClr val="bg1"/>
                </a:solidFill>
              </a:rPr>
              <a:t>Think of the space program.  The idea was conceived during President Eisenhower's administration, but it was President Kennedy who set a national goal of "landing a man on the Moon" by the end of the 1960s.  He proposed that goal in an address to Congress on May 25, 1961.  Just 8 years and two months later on July 20, 1969, a man walked on the moon. </a:t>
            </a:r>
          </a:p>
          <a:p>
            <a:endParaRPr lang="en-US" sz="2800" dirty="0">
              <a:solidFill>
                <a:schemeClr val="bg1"/>
              </a:solidFill>
            </a:endParaRPr>
          </a:p>
        </p:txBody>
      </p:sp>
    </p:spTree>
    <p:extLst>
      <p:ext uri="{BB962C8B-B14F-4D97-AF65-F5344CB8AC3E}">
        <p14:creationId xmlns:p14="http://schemas.microsoft.com/office/powerpoint/2010/main" val="1879298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7F8C944-A489-4E25-8F1D-52A4206CC194}"/>
              </a:ext>
            </a:extLst>
          </p:cNvPr>
          <p:cNvSpPr txBox="1"/>
          <p:nvPr/>
        </p:nvSpPr>
        <p:spPr>
          <a:xfrm>
            <a:off x="191784" y="1304818"/>
            <a:ext cx="12000216" cy="4924425"/>
          </a:xfrm>
          <a:prstGeom prst="rect">
            <a:avLst/>
          </a:prstGeom>
          <a:solidFill>
            <a:schemeClr val="tx1"/>
          </a:solidFill>
        </p:spPr>
        <p:txBody>
          <a:bodyPr wrap="square" rtlCol="0">
            <a:spAutoFit/>
          </a:bodyPr>
          <a:lstStyle/>
          <a:p>
            <a:r>
              <a:rPr lang="en-US" sz="3200" b="1" dirty="0">
                <a:solidFill>
                  <a:schemeClr val="bg1"/>
                </a:solidFill>
              </a:rPr>
              <a:t>CITILAB</a:t>
            </a:r>
          </a:p>
          <a:p>
            <a:pPr algn="ctr"/>
            <a:r>
              <a:rPr lang="en-US" sz="3200" b="1" dirty="0">
                <a:solidFill>
                  <a:schemeClr val="bg1"/>
                </a:solidFill>
              </a:rPr>
              <a:t>The High Cost of Saving Travel Time</a:t>
            </a:r>
          </a:p>
          <a:p>
            <a:r>
              <a:rPr lang="en-US" dirty="0">
                <a:solidFill>
                  <a:schemeClr val="bg1"/>
                </a:solidFill>
              </a:rPr>
              <a:t>LAURA BLISS  JUN 25, 2018</a:t>
            </a:r>
          </a:p>
          <a:p>
            <a:r>
              <a:rPr lang="en-US" sz="2000" dirty="0">
                <a:solidFill>
                  <a:schemeClr val="bg1"/>
                </a:solidFill>
                <a:hlinkClick r:id="rId3"/>
              </a:rPr>
              <a:t>https://www.citylab.com/transportation/2018/06/the-high-cost-of-saving-travel-time/563393/</a:t>
            </a:r>
            <a:endParaRPr lang="en-US" sz="2000" dirty="0">
              <a:solidFill>
                <a:schemeClr val="bg1"/>
              </a:solidFill>
            </a:endParaRPr>
          </a:p>
          <a:p>
            <a:endParaRPr lang="en-US" sz="2000" dirty="0">
              <a:solidFill>
                <a:schemeClr val="bg1"/>
              </a:solidFill>
            </a:endParaRPr>
          </a:p>
          <a:p>
            <a:r>
              <a:rPr lang="en-US" sz="2000" dirty="0">
                <a:solidFill>
                  <a:schemeClr val="bg1"/>
                </a:solidFill>
              </a:rPr>
              <a:t>Are commuters changing how they value their minutes? A new study of time/cost trade-offs between transit, Uber, and Lyft is a hint. </a:t>
            </a:r>
            <a:r>
              <a:rPr lang="en-US" sz="2400" b="1" i="1" u="sng" dirty="0">
                <a:solidFill>
                  <a:schemeClr val="bg1"/>
                </a:solidFill>
              </a:rPr>
              <a:t>Time is a precious and nonrenewable resource</a:t>
            </a:r>
            <a:r>
              <a:rPr lang="en-US" sz="2000" dirty="0">
                <a:solidFill>
                  <a:schemeClr val="bg1"/>
                </a:solidFill>
              </a:rPr>
              <a:t>. Lose it or save it, and you can’t trade it in for something else. But time can be traded </a:t>
            </a:r>
            <a:r>
              <a:rPr lang="en-US" sz="2000" i="1" dirty="0">
                <a:solidFill>
                  <a:schemeClr val="bg1"/>
                </a:solidFill>
              </a:rPr>
              <a:t>off, </a:t>
            </a:r>
            <a:r>
              <a:rPr lang="en-US" sz="2000" dirty="0">
                <a:solidFill>
                  <a:schemeClr val="bg1"/>
                </a:solidFill>
              </a:rPr>
              <a:t>depending on how you value it. And when it comes to the time we spend traveling, that value is in flux.</a:t>
            </a:r>
          </a:p>
          <a:p>
            <a:r>
              <a:rPr lang="en-US" sz="2000" dirty="0">
                <a:solidFill>
                  <a:schemeClr val="bg1"/>
                </a:solidFill>
              </a:rPr>
              <a:t>For example, it seems that </a:t>
            </a:r>
            <a:r>
              <a:rPr lang="en-US" sz="2000" b="1" i="1" dirty="0">
                <a:solidFill>
                  <a:schemeClr val="bg1"/>
                </a:solidFill>
              </a:rPr>
              <a:t>more transit riders in major U.S. cities are making a clear choice with their time and money, as mounting evidence indicates that Uber, Lyft, and other </a:t>
            </a:r>
            <a:r>
              <a:rPr lang="en-US" sz="2400" b="1" i="1" u="sng" dirty="0">
                <a:solidFill>
                  <a:schemeClr val="bg1"/>
                </a:solidFill>
              </a:rPr>
              <a:t>transportation network companies (TNCs</a:t>
            </a:r>
            <a:r>
              <a:rPr lang="en-US" sz="2800" b="1" i="1" u="sng" dirty="0">
                <a:solidFill>
                  <a:schemeClr val="bg1"/>
                </a:solidFill>
              </a:rPr>
              <a:t>) </a:t>
            </a:r>
            <a:r>
              <a:rPr lang="en-US" sz="2400" b="1" i="1" dirty="0">
                <a:solidFill>
                  <a:schemeClr val="bg1"/>
                </a:solidFill>
              </a:rPr>
              <a:t>are drawing them off buses and trains </a:t>
            </a:r>
            <a:r>
              <a:rPr lang="en-US" sz="2000" b="1" i="1" dirty="0">
                <a:solidFill>
                  <a:schemeClr val="bg1"/>
                </a:solidFill>
              </a:rPr>
              <a:t>and into their backseats. Riders are choosing to shell out more for a speedier TNC journey where they can enjoy not having to drive.</a:t>
            </a:r>
          </a:p>
        </p:txBody>
      </p:sp>
      <p:sp>
        <p:nvSpPr>
          <p:cNvPr id="3" name="Title 3">
            <a:extLst>
              <a:ext uri="{FF2B5EF4-FFF2-40B4-BE49-F238E27FC236}">
                <a16:creationId xmlns:a16="http://schemas.microsoft.com/office/drawing/2014/main" id="{FA9AB775-5C1B-442E-88EA-68E0790FBA5D}"/>
              </a:ext>
            </a:extLst>
          </p:cNvPr>
          <p:cNvSpPr txBox="1">
            <a:spLocks/>
          </p:cNvSpPr>
          <p:nvPr/>
        </p:nvSpPr>
        <p:spPr>
          <a:xfrm>
            <a:off x="609600" y="304800"/>
            <a:ext cx="10972800" cy="762000"/>
          </a:xfrm>
          <a:prstGeom prst="rect">
            <a:avLst/>
          </a:prstGeom>
        </p:spPr>
        <p:txBody>
          <a:bodyPr/>
          <a:lstStyle>
            <a:lvl1pPr algn="l" defTabSz="914400" rtl="0" eaLnBrk="1" latinLnBrk="0" hangingPunct="1">
              <a:lnSpc>
                <a:spcPct val="85000"/>
              </a:lnSpc>
              <a:spcBef>
                <a:spcPct val="0"/>
              </a:spcBef>
              <a:buNone/>
              <a:defRPr sz="3200" b="1" kern="1200" cap="all" baseline="0">
                <a:solidFill>
                  <a:srgbClr val="FFFFFF"/>
                </a:solidFill>
                <a:latin typeface="+mj-lt"/>
                <a:ea typeface="+mj-ea"/>
                <a:cs typeface="+mj-cs"/>
              </a:defRPr>
            </a:lvl1pPr>
          </a:lstStyle>
          <a:p>
            <a:r>
              <a:rPr lang="en-US" sz="4000" dirty="0"/>
              <a:t>Transit in the Future</a:t>
            </a:r>
          </a:p>
        </p:txBody>
      </p:sp>
    </p:spTree>
    <p:extLst>
      <p:ext uri="{BB962C8B-B14F-4D97-AF65-F5344CB8AC3E}">
        <p14:creationId xmlns:p14="http://schemas.microsoft.com/office/powerpoint/2010/main" val="4076659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9ED3350-0C0E-4E4E-BE13-65DF457ED403}"/>
              </a:ext>
            </a:extLst>
          </p:cNvPr>
          <p:cNvSpPr txBox="1"/>
          <p:nvPr/>
        </p:nvSpPr>
        <p:spPr>
          <a:xfrm>
            <a:off x="686655" y="1818526"/>
            <a:ext cx="11065267" cy="4524315"/>
          </a:xfrm>
          <a:prstGeom prst="rect">
            <a:avLst/>
          </a:prstGeom>
          <a:solidFill>
            <a:schemeClr val="tx1"/>
          </a:solidFill>
        </p:spPr>
        <p:txBody>
          <a:bodyPr wrap="square" rtlCol="0">
            <a:spAutoFit/>
          </a:bodyPr>
          <a:lstStyle/>
          <a:p>
            <a:r>
              <a:rPr lang="en-US" b="1" cap="all" dirty="0">
                <a:solidFill>
                  <a:schemeClr val="bg1"/>
                </a:solidFill>
              </a:rPr>
              <a:t>Pinellas Suncoast Transit Authority (PSTA) </a:t>
            </a:r>
            <a:r>
              <a:rPr lang="en-US" cap="all" dirty="0">
                <a:solidFill>
                  <a:schemeClr val="bg1"/>
                </a:solidFill>
              </a:rPr>
              <a:t>EXPANDS </a:t>
            </a:r>
            <a:r>
              <a:rPr lang="en-US" dirty="0">
                <a:solidFill>
                  <a:schemeClr val="bg1"/>
                </a:solidFill>
              </a:rPr>
              <a:t>TRANSIT PARTNERSHIP WITH UBER, LYFT ACROSS PINELLAS COUNTY</a:t>
            </a:r>
          </a:p>
          <a:p>
            <a:r>
              <a:rPr lang="en-US" dirty="0">
                <a:solidFill>
                  <a:schemeClr val="bg1"/>
                </a:solidFill>
              </a:rPr>
              <a:t>St. Petersburg, Fla. – After the success of the first partnership of its kind between Uber and a public transit system, the Pinellas Suncoast Transit Authority (PSTA) is expanding that partnership from the initial small pilot area to span across Pinellas County.</a:t>
            </a:r>
          </a:p>
          <a:p>
            <a:endParaRPr lang="en-US" dirty="0">
              <a:solidFill>
                <a:schemeClr val="bg1"/>
              </a:solidFill>
            </a:endParaRPr>
          </a:p>
          <a:p>
            <a:pPr algn="ctr"/>
            <a:r>
              <a:rPr lang="en-US" b="1" dirty="0">
                <a:solidFill>
                  <a:schemeClr val="bg1"/>
                </a:solidFill>
              </a:rPr>
              <a:t>Direct Connect Is Simple</a:t>
            </a:r>
          </a:p>
          <a:p>
            <a:r>
              <a:rPr lang="en-US" dirty="0">
                <a:solidFill>
                  <a:schemeClr val="bg1"/>
                </a:solidFill>
              </a:rPr>
              <a:t>This program makes using the PSTA system easy and saves money. From your first mile to your last, to 24 locations, Direct Connect utilizes the power of innovative partnerships with Uber, United Taxi and Wheelchair Transport to get you where you need to be. Direct Connect is available from 6:00am until 11:00pm, 7 days a week.</a:t>
            </a:r>
          </a:p>
          <a:p>
            <a:r>
              <a:rPr lang="en-US" dirty="0">
                <a:solidFill>
                  <a:schemeClr val="bg1"/>
                </a:solidFill>
              </a:rPr>
              <a:t>PSTA - Direct Connect:</a:t>
            </a:r>
          </a:p>
          <a:p>
            <a:r>
              <a:rPr lang="en-US" dirty="0">
                <a:solidFill>
                  <a:schemeClr val="bg1"/>
                </a:solidFill>
                <a:hlinkClick r:id="rId3"/>
              </a:rPr>
              <a:t>https://www.psta.net/riding-psta/direct-connect/</a:t>
            </a:r>
            <a:endParaRPr lang="en-US" dirty="0">
              <a:solidFill>
                <a:schemeClr val="bg1"/>
              </a:solidFill>
            </a:endParaRPr>
          </a:p>
          <a:p>
            <a:endParaRPr lang="en-US" dirty="0">
              <a:solidFill>
                <a:schemeClr val="bg1"/>
              </a:solidFill>
            </a:endParaRPr>
          </a:p>
          <a:p>
            <a:r>
              <a:rPr lang="en-US" dirty="0">
                <a:solidFill>
                  <a:schemeClr val="bg1"/>
                </a:solidFill>
              </a:rPr>
              <a:t>UBER Blog – Direct Connect:</a:t>
            </a:r>
          </a:p>
          <a:p>
            <a:r>
              <a:rPr lang="en-US" dirty="0">
                <a:solidFill>
                  <a:schemeClr val="bg1"/>
                </a:solidFill>
                <a:hlinkClick r:id="rId4"/>
              </a:rPr>
              <a:t>https://www.uber.com/blog/tampa-bay/uber-psta-dc/</a:t>
            </a:r>
            <a:endParaRPr lang="en-US" dirty="0">
              <a:solidFill>
                <a:schemeClr val="bg1"/>
              </a:solidFill>
            </a:endParaRPr>
          </a:p>
        </p:txBody>
      </p:sp>
      <p:sp>
        <p:nvSpPr>
          <p:cNvPr id="3" name="Title 3">
            <a:extLst>
              <a:ext uri="{FF2B5EF4-FFF2-40B4-BE49-F238E27FC236}">
                <a16:creationId xmlns:a16="http://schemas.microsoft.com/office/drawing/2014/main" id="{E809746C-2AF6-4446-BD7D-392A08C0A3B8}"/>
              </a:ext>
            </a:extLst>
          </p:cNvPr>
          <p:cNvSpPr txBox="1">
            <a:spLocks/>
          </p:cNvSpPr>
          <p:nvPr/>
        </p:nvSpPr>
        <p:spPr>
          <a:xfrm>
            <a:off x="609600" y="304800"/>
            <a:ext cx="10972800" cy="762000"/>
          </a:xfrm>
          <a:prstGeom prst="rect">
            <a:avLst/>
          </a:prstGeom>
        </p:spPr>
        <p:txBody>
          <a:bodyPr/>
          <a:lstStyle>
            <a:lvl1pPr algn="l" defTabSz="914400" rtl="0" eaLnBrk="1" latinLnBrk="0" hangingPunct="1">
              <a:lnSpc>
                <a:spcPct val="85000"/>
              </a:lnSpc>
              <a:spcBef>
                <a:spcPct val="0"/>
              </a:spcBef>
              <a:buNone/>
              <a:defRPr sz="3200" b="1" kern="1200" cap="all" baseline="0">
                <a:solidFill>
                  <a:srgbClr val="FFFFFF"/>
                </a:solidFill>
                <a:latin typeface="+mj-lt"/>
                <a:ea typeface="+mj-ea"/>
                <a:cs typeface="+mj-cs"/>
              </a:defRPr>
            </a:lvl1pPr>
          </a:lstStyle>
          <a:p>
            <a:r>
              <a:rPr lang="en-US" sz="4000" dirty="0"/>
              <a:t>Transit in the Future</a:t>
            </a:r>
          </a:p>
        </p:txBody>
      </p:sp>
    </p:spTree>
    <p:extLst>
      <p:ext uri="{BB962C8B-B14F-4D97-AF65-F5344CB8AC3E}">
        <p14:creationId xmlns:p14="http://schemas.microsoft.com/office/powerpoint/2010/main" val="6557894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606060"/>
      </a:dk2>
      <a:lt2>
        <a:srgbClr val="EDEDED"/>
      </a:lt2>
      <a:accent1>
        <a:srgbClr val="FFC000"/>
      </a:accent1>
      <a:accent2>
        <a:srgbClr val="A5D028"/>
      </a:accent2>
      <a:accent3>
        <a:srgbClr val="0CC978"/>
      </a:accent3>
      <a:accent4>
        <a:srgbClr val="099BDD"/>
      </a:accent4>
      <a:accent5>
        <a:srgbClr val="47BFCD"/>
      </a:accent5>
      <a:accent6>
        <a:srgbClr val="DD7C15"/>
      </a:accent6>
      <a:hlink>
        <a:srgbClr val="FF9933"/>
      </a:hlink>
      <a:folHlink>
        <a:srgbClr val="B2B2B2"/>
      </a:folHlink>
    </a:clrScheme>
    <a:fontScheme name="Raleway">
      <a:majorFont>
        <a:latin typeface="Raleway"/>
        <a:ea typeface=""/>
        <a:cs typeface=""/>
      </a:majorFont>
      <a:minorFont>
        <a:latin typeface="Raleway Medium"/>
        <a:ea typeface=""/>
        <a:cs typeface=""/>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2578-TampaCVPilot-Powerpoint-Template-20161209-widescreen.pptx" id="{FB5524F2-482C-4438-9C20-E48FD13AFA32}" vid="{B040F04C-32B3-4D22-B170-022FE5A8EE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2578-TampaCVPilot-Powerpoint-Template-20161209-widescreen</Template>
  <TotalTime>4656</TotalTime>
  <Words>2112</Words>
  <Application>Microsoft Office PowerPoint</Application>
  <PresentationFormat>Widescreen</PresentationFormat>
  <Paragraphs>180</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Montserrat SemiBold</vt:lpstr>
      <vt:lpstr>Raleway</vt:lpstr>
      <vt:lpstr>Raleway Medium</vt:lpstr>
      <vt:lpstr>Wingdings</vt:lpstr>
      <vt:lpstr>Banded</vt:lpstr>
      <vt:lpstr>THEA Connected vehicle  Pilot Project </vt:lpstr>
      <vt:lpstr>Connected Vehicles in Tampa</vt:lpstr>
      <vt:lpstr>Focused Deployment Area</vt:lpstr>
      <vt:lpstr>Participants</vt:lpstr>
      <vt:lpstr>Transit Signal Priority</vt:lpstr>
      <vt:lpstr>Streetcar Conflicts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DSRC in the THEA CV Pilot</dc:title>
  <dc:creator>Stephen Novosad</dc:creator>
  <cp:lastModifiedBy>Joe Waggoner</cp:lastModifiedBy>
  <cp:revision>70</cp:revision>
  <cp:lastPrinted>2018-07-11T17:09:34Z</cp:lastPrinted>
  <dcterms:created xsi:type="dcterms:W3CDTF">2017-04-26T15:50:05Z</dcterms:created>
  <dcterms:modified xsi:type="dcterms:W3CDTF">2018-07-13T12:08:16Z</dcterms:modified>
</cp:coreProperties>
</file>