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2" r:id="rId4"/>
    <p:sldId id="289" r:id="rId5"/>
    <p:sldId id="282" r:id="rId6"/>
    <p:sldId id="264" r:id="rId7"/>
    <p:sldId id="268" r:id="rId8"/>
    <p:sldId id="283" r:id="rId9"/>
    <p:sldId id="269" r:id="rId10"/>
    <p:sldId id="288" r:id="rId11"/>
    <p:sldId id="280" r:id="rId12"/>
    <p:sldId id="287" r:id="rId13"/>
    <p:sldId id="286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8495" autoAdjust="0"/>
    <p:restoredTop sz="94660"/>
  </p:normalViewPr>
  <p:slideViewPr>
    <p:cSldViewPr>
      <p:cViewPr varScale="1">
        <p:scale>
          <a:sx n="89" d="100"/>
          <a:sy n="89" d="100"/>
        </p:scale>
        <p:origin x="-111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sharepoint/cr/smd/eonroad/Drive%20Electric%20Florida/Florida%20EV%20Grow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2185222657"/>
          <c:y val="0.0910586748551856"/>
          <c:w val="0.866862600624643"/>
          <c:h val="0.8112166126293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'[Florida EV Growth.xlsx]Sheet1'!$B$1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DB-4B33-9CE4-CE5A8B925B26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E2D-4F6F-87FF-AEA80958DC4D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19,627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DB-4B33-9CE4-CE5A8B925B2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27,636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E2D-4F6F-87FF-AEA80958DC4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35,539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E2D-4F6F-87FF-AEA80958DC4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45,263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E2D-4F6F-87FF-AEA80958DC4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60,821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2D-4F6F-87FF-AEA80958DC4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81,825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E2D-4F6F-87FF-AEA80958DC4D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110,181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2D-4F6F-87FF-AEA80958DC4D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148,461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E2D-4F6F-87FF-AEA80958DC4D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207,521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2D-4F6F-87FF-AEA80958DC4D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279,870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2D-4F6F-87FF-AEA80958DC4D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'[Florida EV Growth.xlsx]Sheet1'!$A$2:$A$16</c:f>
              <c:numCache>
                <c:formatCode>General</c:formatCode>
                <c:ptCount val="1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  <c:pt idx="7">
                  <c:v>2018.0</c:v>
                </c:pt>
                <c:pt idx="8">
                  <c:v>2019.0</c:v>
                </c:pt>
                <c:pt idx="9">
                  <c:v>2020.0</c:v>
                </c:pt>
                <c:pt idx="10">
                  <c:v>2021.0</c:v>
                </c:pt>
                <c:pt idx="11">
                  <c:v>2022.0</c:v>
                </c:pt>
                <c:pt idx="12">
                  <c:v>2023.0</c:v>
                </c:pt>
                <c:pt idx="13">
                  <c:v>2024.0</c:v>
                </c:pt>
                <c:pt idx="14">
                  <c:v>2025.0</c:v>
                </c:pt>
              </c:numCache>
            </c:numRef>
          </c:cat>
          <c:val>
            <c:numRef>
              <c:f>'[Florida EV Growth.xlsx]Sheet1'!$B$2:$B$16</c:f>
              <c:numCache>
                <c:formatCode>General</c:formatCode>
                <c:ptCount val="15"/>
                <c:pt idx="0">
                  <c:v>562.0</c:v>
                </c:pt>
                <c:pt idx="1">
                  <c:v>2539.0</c:v>
                </c:pt>
                <c:pt idx="2">
                  <c:v>6377.0</c:v>
                </c:pt>
                <c:pt idx="3">
                  <c:v>10068.0</c:v>
                </c:pt>
                <c:pt idx="4">
                  <c:v>13911.0</c:v>
                </c:pt>
                <c:pt idx="5">
                  <c:v>20448.0</c:v>
                </c:pt>
                <c:pt idx="6">
                  <c:v>27132.0</c:v>
                </c:pt>
                <c:pt idx="7">
                  <c:v>34729.0</c:v>
                </c:pt>
                <c:pt idx="8">
                  <c:v>44453.0</c:v>
                </c:pt>
                <c:pt idx="9">
                  <c:v>60011.0</c:v>
                </c:pt>
                <c:pt idx="10">
                  <c:v>81015.0</c:v>
                </c:pt>
                <c:pt idx="11">
                  <c:v>109371.0</c:v>
                </c:pt>
                <c:pt idx="12">
                  <c:v>147561.0</c:v>
                </c:pt>
                <c:pt idx="13">
                  <c:v>206711.0</c:v>
                </c:pt>
                <c:pt idx="14">
                  <c:v>279060.0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DB-4B33-9CE4-CE5A8B925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45840784"/>
        <c:axId val="-2134405840"/>
      </c:barChart>
      <c:catAx>
        <c:axId val="-214584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34405840"/>
        <c:crosses val="autoZero"/>
        <c:auto val="1"/>
        <c:lblAlgn val="ctr"/>
        <c:lblOffset val="100"/>
        <c:noMultiLvlLbl val="0"/>
      </c:catAx>
      <c:valAx>
        <c:axId val="-2134405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45840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9B2B8-F35C-4445-8967-378CEE021B9F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1D567C7B-CBDF-4A00-84CE-61F878C592E8}">
      <dgm:prSet phldrT="[Text]"/>
      <dgm:spPr/>
      <dgm:t>
        <a:bodyPr/>
        <a:lstStyle/>
        <a:p>
          <a:r>
            <a:rPr lang="en-US" dirty="0" smtClean="0"/>
            <a:t>Public Comment (May 2018)</a:t>
          </a:r>
          <a:endParaRPr lang="en-US" dirty="0"/>
        </a:p>
      </dgm:t>
    </dgm:pt>
    <dgm:pt modelId="{7554F2C6-D425-47FB-8EFE-5CCEBA17280E}" type="parTrans" cxnId="{CA4F7315-4DD3-4918-AB43-C48991D77751}">
      <dgm:prSet/>
      <dgm:spPr/>
      <dgm:t>
        <a:bodyPr/>
        <a:lstStyle/>
        <a:p>
          <a:endParaRPr lang="en-US"/>
        </a:p>
      </dgm:t>
    </dgm:pt>
    <dgm:pt modelId="{772D4179-FDB0-4E18-A37C-1AF41A6D904F}" type="sibTrans" cxnId="{CA4F7315-4DD3-4918-AB43-C48991D77751}">
      <dgm:prSet/>
      <dgm:spPr/>
      <dgm:t>
        <a:bodyPr/>
        <a:lstStyle/>
        <a:p>
          <a:endParaRPr lang="en-US"/>
        </a:p>
      </dgm:t>
    </dgm:pt>
    <dgm:pt modelId="{C289BF90-4B04-41C0-AC32-7C7C6513AA13}">
      <dgm:prSet phldrT="[Text]"/>
      <dgm:spPr/>
      <dgm:t>
        <a:bodyPr/>
        <a:lstStyle/>
        <a:p>
          <a:r>
            <a:rPr lang="en-US" dirty="0" smtClean="0"/>
            <a:t>Plan to EPA (Pending)</a:t>
          </a:r>
          <a:endParaRPr lang="en-US" dirty="0"/>
        </a:p>
      </dgm:t>
    </dgm:pt>
    <dgm:pt modelId="{C07F4A43-65FE-48C5-90D2-D7E137EFC79E}" type="parTrans" cxnId="{05E805FB-1AC0-40E4-A6FB-9ED2705DDB0C}">
      <dgm:prSet/>
      <dgm:spPr/>
      <dgm:t>
        <a:bodyPr/>
        <a:lstStyle/>
        <a:p>
          <a:endParaRPr lang="en-US"/>
        </a:p>
      </dgm:t>
    </dgm:pt>
    <dgm:pt modelId="{5B8B00D6-5B1F-47F3-9252-6419D6FB79D5}" type="sibTrans" cxnId="{05E805FB-1AC0-40E4-A6FB-9ED2705DDB0C}">
      <dgm:prSet/>
      <dgm:spPr/>
      <dgm:t>
        <a:bodyPr/>
        <a:lstStyle/>
        <a:p>
          <a:endParaRPr lang="en-US"/>
        </a:p>
      </dgm:t>
    </dgm:pt>
    <dgm:pt modelId="{494C7E5C-4E44-443E-AD8C-E8D8D61CBA78}">
      <dgm:prSet phldrT="[Text]"/>
      <dgm:spPr/>
      <dgm:t>
        <a:bodyPr/>
        <a:lstStyle/>
        <a:p>
          <a:r>
            <a:rPr lang="en-US" dirty="0" smtClean="0"/>
            <a:t>Projects funded (Late 2018)</a:t>
          </a:r>
          <a:endParaRPr lang="en-US" dirty="0"/>
        </a:p>
      </dgm:t>
    </dgm:pt>
    <dgm:pt modelId="{4293D1EC-3B9B-4F2F-A80D-15E3516263F6}" type="parTrans" cxnId="{BB601B58-22CC-40E2-9ADC-B83812FA24F0}">
      <dgm:prSet/>
      <dgm:spPr/>
      <dgm:t>
        <a:bodyPr/>
        <a:lstStyle/>
        <a:p>
          <a:endParaRPr lang="en-US"/>
        </a:p>
      </dgm:t>
    </dgm:pt>
    <dgm:pt modelId="{FA9BFF4C-5ECB-4448-A833-5934321E77B5}" type="sibTrans" cxnId="{BB601B58-22CC-40E2-9ADC-B83812FA24F0}">
      <dgm:prSet/>
      <dgm:spPr/>
      <dgm:t>
        <a:bodyPr/>
        <a:lstStyle/>
        <a:p>
          <a:endParaRPr lang="en-US"/>
        </a:p>
      </dgm:t>
    </dgm:pt>
    <dgm:pt modelId="{C7E77692-3AA0-4D67-A139-F72A677293C4}" type="pres">
      <dgm:prSet presAssocID="{E1A9B2B8-F35C-4445-8967-378CEE021B9F}" presName="Name0" presStyleCnt="0">
        <dgm:presLayoutVars>
          <dgm:dir/>
          <dgm:animLvl val="lvl"/>
          <dgm:resizeHandles val="exact"/>
        </dgm:presLayoutVars>
      </dgm:prSet>
      <dgm:spPr/>
    </dgm:pt>
    <dgm:pt modelId="{4367025A-AC5A-4F83-83C9-8DF579FABF15}" type="pres">
      <dgm:prSet presAssocID="{E1A9B2B8-F35C-4445-8967-378CEE021B9F}" presName="dummy" presStyleCnt="0"/>
      <dgm:spPr/>
    </dgm:pt>
    <dgm:pt modelId="{5B1F987A-0176-46B7-95E2-F52B92DA8C51}" type="pres">
      <dgm:prSet presAssocID="{E1A9B2B8-F35C-4445-8967-378CEE021B9F}" presName="linH" presStyleCnt="0"/>
      <dgm:spPr/>
    </dgm:pt>
    <dgm:pt modelId="{AA5B68DE-F22E-486F-9BF9-F8D06BD61C71}" type="pres">
      <dgm:prSet presAssocID="{E1A9B2B8-F35C-4445-8967-378CEE021B9F}" presName="padding1" presStyleCnt="0"/>
      <dgm:spPr/>
    </dgm:pt>
    <dgm:pt modelId="{B6A92CEB-7E4C-404B-B7E8-32078DF8887C}" type="pres">
      <dgm:prSet presAssocID="{1D567C7B-CBDF-4A00-84CE-61F878C592E8}" presName="linV" presStyleCnt="0"/>
      <dgm:spPr/>
    </dgm:pt>
    <dgm:pt modelId="{C362E554-1C0B-40C8-A096-309A07B6B585}" type="pres">
      <dgm:prSet presAssocID="{1D567C7B-CBDF-4A00-84CE-61F878C592E8}" presName="spVertical1" presStyleCnt="0"/>
      <dgm:spPr/>
    </dgm:pt>
    <dgm:pt modelId="{9DB1383D-5DA6-4E44-932A-C3D275091FD5}" type="pres">
      <dgm:prSet presAssocID="{1D567C7B-CBDF-4A00-84CE-61F878C592E8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F28E7-D492-4D9E-B999-025C473C6CFB}" type="pres">
      <dgm:prSet presAssocID="{1D567C7B-CBDF-4A00-84CE-61F878C592E8}" presName="spVertical2" presStyleCnt="0"/>
      <dgm:spPr/>
    </dgm:pt>
    <dgm:pt modelId="{6C2252C4-CA02-4761-B756-98EAAEE3595D}" type="pres">
      <dgm:prSet presAssocID="{1D567C7B-CBDF-4A00-84CE-61F878C592E8}" presName="spVertical3" presStyleCnt="0"/>
      <dgm:spPr/>
    </dgm:pt>
    <dgm:pt modelId="{38DF7BB2-3EA8-4F31-B400-BFE284F05FB1}" type="pres">
      <dgm:prSet presAssocID="{772D4179-FDB0-4E18-A37C-1AF41A6D904F}" presName="space" presStyleCnt="0"/>
      <dgm:spPr/>
    </dgm:pt>
    <dgm:pt modelId="{75BFE2E1-A38F-4EA9-BE89-C0B43A626C26}" type="pres">
      <dgm:prSet presAssocID="{C289BF90-4B04-41C0-AC32-7C7C6513AA13}" presName="linV" presStyleCnt="0"/>
      <dgm:spPr/>
    </dgm:pt>
    <dgm:pt modelId="{77B4BB29-002A-4001-A061-8412603B9D25}" type="pres">
      <dgm:prSet presAssocID="{C289BF90-4B04-41C0-AC32-7C7C6513AA13}" presName="spVertical1" presStyleCnt="0"/>
      <dgm:spPr/>
    </dgm:pt>
    <dgm:pt modelId="{7251AFB1-342F-4DC9-A02C-FCD9685E678F}" type="pres">
      <dgm:prSet presAssocID="{C289BF90-4B04-41C0-AC32-7C7C6513AA13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FD123-8DE7-458E-A2FB-C4D7420DA8F5}" type="pres">
      <dgm:prSet presAssocID="{C289BF90-4B04-41C0-AC32-7C7C6513AA13}" presName="spVertical2" presStyleCnt="0"/>
      <dgm:spPr/>
    </dgm:pt>
    <dgm:pt modelId="{E4337166-12F9-447D-AA36-56510615A994}" type="pres">
      <dgm:prSet presAssocID="{C289BF90-4B04-41C0-AC32-7C7C6513AA13}" presName="spVertical3" presStyleCnt="0"/>
      <dgm:spPr/>
    </dgm:pt>
    <dgm:pt modelId="{43F3CE2A-84E7-4F25-9399-2CD527038BF1}" type="pres">
      <dgm:prSet presAssocID="{5B8B00D6-5B1F-47F3-9252-6419D6FB79D5}" presName="space" presStyleCnt="0"/>
      <dgm:spPr/>
    </dgm:pt>
    <dgm:pt modelId="{A95AAA14-109F-4DA8-B3E0-2B57CAC6C26D}" type="pres">
      <dgm:prSet presAssocID="{494C7E5C-4E44-443E-AD8C-E8D8D61CBA78}" presName="linV" presStyleCnt="0"/>
      <dgm:spPr/>
    </dgm:pt>
    <dgm:pt modelId="{E5305BA9-7C2A-4357-B562-8FAA5AF8C215}" type="pres">
      <dgm:prSet presAssocID="{494C7E5C-4E44-443E-AD8C-E8D8D61CBA78}" presName="spVertical1" presStyleCnt="0"/>
      <dgm:spPr/>
    </dgm:pt>
    <dgm:pt modelId="{664BCC02-1B46-4811-BEF1-4A3D075C1431}" type="pres">
      <dgm:prSet presAssocID="{494C7E5C-4E44-443E-AD8C-E8D8D61CBA78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19E5D-29CF-42FB-B299-8958B2DFA9EC}" type="pres">
      <dgm:prSet presAssocID="{494C7E5C-4E44-443E-AD8C-E8D8D61CBA78}" presName="spVertical2" presStyleCnt="0"/>
      <dgm:spPr/>
    </dgm:pt>
    <dgm:pt modelId="{FCAEF740-6780-47DD-A11C-CD91716957E9}" type="pres">
      <dgm:prSet presAssocID="{494C7E5C-4E44-443E-AD8C-E8D8D61CBA78}" presName="spVertical3" presStyleCnt="0"/>
      <dgm:spPr/>
    </dgm:pt>
    <dgm:pt modelId="{35E0BC5B-3E92-4A51-81D4-3E0443C11A87}" type="pres">
      <dgm:prSet presAssocID="{E1A9B2B8-F35C-4445-8967-378CEE021B9F}" presName="padding2" presStyleCnt="0"/>
      <dgm:spPr/>
    </dgm:pt>
    <dgm:pt modelId="{C2A6E31F-1835-4366-B345-1FEED39D419E}" type="pres">
      <dgm:prSet presAssocID="{E1A9B2B8-F35C-4445-8967-378CEE021B9F}" presName="negArrow" presStyleCnt="0"/>
      <dgm:spPr/>
    </dgm:pt>
    <dgm:pt modelId="{AC82A867-5F1F-4AE2-BC8B-77CEB0B57127}" type="pres">
      <dgm:prSet presAssocID="{E1A9B2B8-F35C-4445-8967-378CEE021B9F}" presName="backgroundArrow" presStyleLbl="node1" presStyleIdx="0" presStyleCnt="1"/>
      <dgm:spPr/>
    </dgm:pt>
  </dgm:ptLst>
  <dgm:cxnLst>
    <dgm:cxn modelId="{1876C6FB-516E-4B93-8A35-426F20068CE4}" type="presOf" srcId="{494C7E5C-4E44-443E-AD8C-E8D8D61CBA78}" destId="{664BCC02-1B46-4811-BEF1-4A3D075C1431}" srcOrd="0" destOrd="0" presId="urn:microsoft.com/office/officeart/2005/8/layout/hProcess3"/>
    <dgm:cxn modelId="{05E805FB-1AC0-40E4-A6FB-9ED2705DDB0C}" srcId="{E1A9B2B8-F35C-4445-8967-378CEE021B9F}" destId="{C289BF90-4B04-41C0-AC32-7C7C6513AA13}" srcOrd="1" destOrd="0" parTransId="{C07F4A43-65FE-48C5-90D2-D7E137EFC79E}" sibTransId="{5B8B00D6-5B1F-47F3-9252-6419D6FB79D5}"/>
    <dgm:cxn modelId="{066558E4-2D54-443F-B87D-B71ABA87EF34}" type="presOf" srcId="{1D567C7B-CBDF-4A00-84CE-61F878C592E8}" destId="{9DB1383D-5DA6-4E44-932A-C3D275091FD5}" srcOrd="0" destOrd="0" presId="urn:microsoft.com/office/officeart/2005/8/layout/hProcess3"/>
    <dgm:cxn modelId="{683F3640-A6F2-4E69-9909-C9A5325C03ED}" type="presOf" srcId="{E1A9B2B8-F35C-4445-8967-378CEE021B9F}" destId="{C7E77692-3AA0-4D67-A139-F72A677293C4}" srcOrd="0" destOrd="0" presId="urn:microsoft.com/office/officeart/2005/8/layout/hProcess3"/>
    <dgm:cxn modelId="{EB82051C-D850-468C-ADD3-4A2133FEE5CA}" type="presOf" srcId="{C289BF90-4B04-41C0-AC32-7C7C6513AA13}" destId="{7251AFB1-342F-4DC9-A02C-FCD9685E678F}" srcOrd="0" destOrd="0" presId="urn:microsoft.com/office/officeart/2005/8/layout/hProcess3"/>
    <dgm:cxn modelId="{CA4F7315-4DD3-4918-AB43-C48991D77751}" srcId="{E1A9B2B8-F35C-4445-8967-378CEE021B9F}" destId="{1D567C7B-CBDF-4A00-84CE-61F878C592E8}" srcOrd="0" destOrd="0" parTransId="{7554F2C6-D425-47FB-8EFE-5CCEBA17280E}" sibTransId="{772D4179-FDB0-4E18-A37C-1AF41A6D904F}"/>
    <dgm:cxn modelId="{BB601B58-22CC-40E2-9ADC-B83812FA24F0}" srcId="{E1A9B2B8-F35C-4445-8967-378CEE021B9F}" destId="{494C7E5C-4E44-443E-AD8C-E8D8D61CBA78}" srcOrd="2" destOrd="0" parTransId="{4293D1EC-3B9B-4F2F-A80D-15E3516263F6}" sibTransId="{FA9BFF4C-5ECB-4448-A833-5934321E77B5}"/>
    <dgm:cxn modelId="{504450FA-0F43-4D85-815D-5EC3C1FBE5A8}" type="presParOf" srcId="{C7E77692-3AA0-4D67-A139-F72A677293C4}" destId="{4367025A-AC5A-4F83-83C9-8DF579FABF15}" srcOrd="0" destOrd="0" presId="urn:microsoft.com/office/officeart/2005/8/layout/hProcess3"/>
    <dgm:cxn modelId="{954C4773-A3E1-4DD3-93F7-0AE482333E4E}" type="presParOf" srcId="{C7E77692-3AA0-4D67-A139-F72A677293C4}" destId="{5B1F987A-0176-46B7-95E2-F52B92DA8C51}" srcOrd="1" destOrd="0" presId="urn:microsoft.com/office/officeart/2005/8/layout/hProcess3"/>
    <dgm:cxn modelId="{25C37F09-6D7F-4B8A-B085-C8746801D560}" type="presParOf" srcId="{5B1F987A-0176-46B7-95E2-F52B92DA8C51}" destId="{AA5B68DE-F22E-486F-9BF9-F8D06BD61C71}" srcOrd="0" destOrd="0" presId="urn:microsoft.com/office/officeart/2005/8/layout/hProcess3"/>
    <dgm:cxn modelId="{5409123F-647B-4E8C-A777-26BC3C101F6B}" type="presParOf" srcId="{5B1F987A-0176-46B7-95E2-F52B92DA8C51}" destId="{B6A92CEB-7E4C-404B-B7E8-32078DF8887C}" srcOrd="1" destOrd="0" presId="urn:microsoft.com/office/officeart/2005/8/layout/hProcess3"/>
    <dgm:cxn modelId="{0697CC0D-5052-45C1-810A-8201A3597041}" type="presParOf" srcId="{B6A92CEB-7E4C-404B-B7E8-32078DF8887C}" destId="{C362E554-1C0B-40C8-A096-309A07B6B585}" srcOrd="0" destOrd="0" presId="urn:microsoft.com/office/officeart/2005/8/layout/hProcess3"/>
    <dgm:cxn modelId="{F22F0AD3-C8D8-4748-BDCF-5C7B369F71CD}" type="presParOf" srcId="{B6A92CEB-7E4C-404B-B7E8-32078DF8887C}" destId="{9DB1383D-5DA6-4E44-932A-C3D275091FD5}" srcOrd="1" destOrd="0" presId="urn:microsoft.com/office/officeart/2005/8/layout/hProcess3"/>
    <dgm:cxn modelId="{B55A8E7E-EC61-48B6-9ACD-B5D6B913CD93}" type="presParOf" srcId="{B6A92CEB-7E4C-404B-B7E8-32078DF8887C}" destId="{8C8F28E7-D492-4D9E-B999-025C473C6CFB}" srcOrd="2" destOrd="0" presId="urn:microsoft.com/office/officeart/2005/8/layout/hProcess3"/>
    <dgm:cxn modelId="{755AD6BE-2546-474A-ACEE-398193D2CB16}" type="presParOf" srcId="{B6A92CEB-7E4C-404B-B7E8-32078DF8887C}" destId="{6C2252C4-CA02-4761-B756-98EAAEE3595D}" srcOrd="3" destOrd="0" presId="urn:microsoft.com/office/officeart/2005/8/layout/hProcess3"/>
    <dgm:cxn modelId="{D5575658-015E-456C-B273-5CFC54CFD00D}" type="presParOf" srcId="{5B1F987A-0176-46B7-95E2-F52B92DA8C51}" destId="{38DF7BB2-3EA8-4F31-B400-BFE284F05FB1}" srcOrd="2" destOrd="0" presId="urn:microsoft.com/office/officeart/2005/8/layout/hProcess3"/>
    <dgm:cxn modelId="{A960AEF2-24A6-44D7-AC62-6B54C6C91F96}" type="presParOf" srcId="{5B1F987A-0176-46B7-95E2-F52B92DA8C51}" destId="{75BFE2E1-A38F-4EA9-BE89-C0B43A626C26}" srcOrd="3" destOrd="0" presId="urn:microsoft.com/office/officeart/2005/8/layout/hProcess3"/>
    <dgm:cxn modelId="{D1D5ED99-7706-4349-B900-A923DED32AA6}" type="presParOf" srcId="{75BFE2E1-A38F-4EA9-BE89-C0B43A626C26}" destId="{77B4BB29-002A-4001-A061-8412603B9D25}" srcOrd="0" destOrd="0" presId="urn:microsoft.com/office/officeart/2005/8/layout/hProcess3"/>
    <dgm:cxn modelId="{ADB2D8C6-F61F-466B-A304-615A2D678281}" type="presParOf" srcId="{75BFE2E1-A38F-4EA9-BE89-C0B43A626C26}" destId="{7251AFB1-342F-4DC9-A02C-FCD9685E678F}" srcOrd="1" destOrd="0" presId="urn:microsoft.com/office/officeart/2005/8/layout/hProcess3"/>
    <dgm:cxn modelId="{B4BCCD81-F4A4-492E-BACB-FAA9FBEF68CE}" type="presParOf" srcId="{75BFE2E1-A38F-4EA9-BE89-C0B43A626C26}" destId="{025FD123-8DE7-458E-A2FB-C4D7420DA8F5}" srcOrd="2" destOrd="0" presId="urn:microsoft.com/office/officeart/2005/8/layout/hProcess3"/>
    <dgm:cxn modelId="{17DCF1A8-E82B-42B6-97DA-3F725C6579C7}" type="presParOf" srcId="{75BFE2E1-A38F-4EA9-BE89-C0B43A626C26}" destId="{E4337166-12F9-447D-AA36-56510615A994}" srcOrd="3" destOrd="0" presId="urn:microsoft.com/office/officeart/2005/8/layout/hProcess3"/>
    <dgm:cxn modelId="{37A019E9-06E8-4B88-ABBD-AA87EBE9A3E3}" type="presParOf" srcId="{5B1F987A-0176-46B7-95E2-F52B92DA8C51}" destId="{43F3CE2A-84E7-4F25-9399-2CD527038BF1}" srcOrd="4" destOrd="0" presId="urn:microsoft.com/office/officeart/2005/8/layout/hProcess3"/>
    <dgm:cxn modelId="{D57F7C88-43C9-4EFB-8170-3392CC4FFC11}" type="presParOf" srcId="{5B1F987A-0176-46B7-95E2-F52B92DA8C51}" destId="{A95AAA14-109F-4DA8-B3E0-2B57CAC6C26D}" srcOrd="5" destOrd="0" presId="urn:microsoft.com/office/officeart/2005/8/layout/hProcess3"/>
    <dgm:cxn modelId="{D4D7C930-7133-4EF5-8EBF-491A86382C4D}" type="presParOf" srcId="{A95AAA14-109F-4DA8-B3E0-2B57CAC6C26D}" destId="{E5305BA9-7C2A-4357-B562-8FAA5AF8C215}" srcOrd="0" destOrd="0" presId="urn:microsoft.com/office/officeart/2005/8/layout/hProcess3"/>
    <dgm:cxn modelId="{E5802C37-C22C-4A47-A190-8AB0CABDB225}" type="presParOf" srcId="{A95AAA14-109F-4DA8-B3E0-2B57CAC6C26D}" destId="{664BCC02-1B46-4811-BEF1-4A3D075C1431}" srcOrd="1" destOrd="0" presId="urn:microsoft.com/office/officeart/2005/8/layout/hProcess3"/>
    <dgm:cxn modelId="{6C2A1259-0E95-4C37-8505-9B14FC0D91CC}" type="presParOf" srcId="{A95AAA14-109F-4DA8-B3E0-2B57CAC6C26D}" destId="{2DC19E5D-29CF-42FB-B299-8958B2DFA9EC}" srcOrd="2" destOrd="0" presId="urn:microsoft.com/office/officeart/2005/8/layout/hProcess3"/>
    <dgm:cxn modelId="{19526465-86BB-45A6-A510-217EA24E98DF}" type="presParOf" srcId="{A95AAA14-109F-4DA8-B3E0-2B57CAC6C26D}" destId="{FCAEF740-6780-47DD-A11C-CD91716957E9}" srcOrd="3" destOrd="0" presId="urn:microsoft.com/office/officeart/2005/8/layout/hProcess3"/>
    <dgm:cxn modelId="{E3845EF8-52DA-44FE-9460-AA1243E1DEB7}" type="presParOf" srcId="{5B1F987A-0176-46B7-95E2-F52B92DA8C51}" destId="{35E0BC5B-3E92-4A51-81D4-3E0443C11A87}" srcOrd="6" destOrd="0" presId="urn:microsoft.com/office/officeart/2005/8/layout/hProcess3"/>
    <dgm:cxn modelId="{8C48EB67-C422-40FE-8615-134612118622}" type="presParOf" srcId="{5B1F987A-0176-46B7-95E2-F52B92DA8C51}" destId="{C2A6E31F-1835-4366-B345-1FEED39D419E}" srcOrd="7" destOrd="0" presId="urn:microsoft.com/office/officeart/2005/8/layout/hProcess3"/>
    <dgm:cxn modelId="{E81F093C-BCD8-416C-81C8-22D5D997336C}" type="presParOf" srcId="{5B1F987A-0176-46B7-95E2-F52B92DA8C51}" destId="{AC82A867-5F1F-4AE2-BC8B-77CEB0B57127}" srcOrd="8" destOrd="0" presId="urn:microsoft.com/office/officeart/2005/8/layout/h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2A867-5F1F-4AE2-BC8B-77CEB0B57127}">
      <dsp:nvSpPr>
        <dsp:cNvPr id="0" name=""/>
        <dsp:cNvSpPr/>
      </dsp:nvSpPr>
      <dsp:spPr>
        <a:xfrm>
          <a:off x="0" y="279657"/>
          <a:ext cx="7162800" cy="1929884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BCC02-1B46-4811-BEF1-4A3D075C1431}">
      <dsp:nvSpPr>
        <dsp:cNvPr id="0" name=""/>
        <dsp:cNvSpPr/>
      </dsp:nvSpPr>
      <dsp:spPr>
        <a:xfrm>
          <a:off x="4786523" y="762128"/>
          <a:ext cx="1753976" cy="964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Projects funded (Late 2018)</a:t>
          </a:r>
          <a:endParaRPr lang="en-US" sz="2000" kern="1200" dirty="0"/>
        </a:p>
      </dsp:txBody>
      <dsp:txXfrm>
        <a:off x="4786523" y="762128"/>
        <a:ext cx="1753976" cy="964942"/>
      </dsp:txXfrm>
    </dsp:sp>
    <dsp:sp modelId="{7251AFB1-342F-4DC9-A02C-FCD9685E678F}">
      <dsp:nvSpPr>
        <dsp:cNvPr id="0" name=""/>
        <dsp:cNvSpPr/>
      </dsp:nvSpPr>
      <dsp:spPr>
        <a:xfrm>
          <a:off x="2681751" y="762128"/>
          <a:ext cx="1753976" cy="964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Plan to EPA (Pending)</a:t>
          </a:r>
          <a:endParaRPr lang="en-US" sz="2000" kern="1200" dirty="0"/>
        </a:p>
      </dsp:txBody>
      <dsp:txXfrm>
        <a:off x="2681751" y="762128"/>
        <a:ext cx="1753976" cy="964942"/>
      </dsp:txXfrm>
    </dsp:sp>
    <dsp:sp modelId="{9DB1383D-5DA6-4E44-932A-C3D275091FD5}">
      <dsp:nvSpPr>
        <dsp:cNvPr id="0" name=""/>
        <dsp:cNvSpPr/>
      </dsp:nvSpPr>
      <dsp:spPr>
        <a:xfrm>
          <a:off x="576979" y="762128"/>
          <a:ext cx="1753976" cy="964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Public Comment (May 2018)</a:t>
          </a:r>
          <a:endParaRPr lang="en-US" sz="2000" kern="1200" dirty="0"/>
        </a:p>
      </dsp:txBody>
      <dsp:txXfrm>
        <a:off x="576979" y="762128"/>
        <a:ext cx="1753976" cy="964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F6CDB-3F79-4B8F-8508-850555C0E894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374B6-5272-4DD5-A966-0C72123C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8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1433-E3CD-46D3-888D-59F90AC483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7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74B6-5272-4DD5-A966-0C72123CD4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74B6-5272-4DD5-A966-0C72123CD4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- Over 16,000 charging units &amp; over 42,000 charging ports</a:t>
            </a:r>
          </a:p>
          <a:p>
            <a:r>
              <a:rPr lang="en-US" dirty="0" smtClean="0"/>
              <a:t>FL – just under 900 stations</a:t>
            </a:r>
          </a:p>
          <a:p>
            <a:r>
              <a:rPr lang="en-US" dirty="0" smtClean="0"/>
              <a:t>Power</a:t>
            </a:r>
            <a:r>
              <a:rPr lang="en-US" baseline="0" dirty="0" smtClean="0"/>
              <a:t> Gap for forecasted </a:t>
            </a:r>
            <a:r>
              <a:rPr lang="en-US" baseline="0" dirty="0" err="1" smtClean="0"/>
              <a:t>Evs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67883-92E7-4000-AEC0-9CEDF892DD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D3-3F0B-4A25-9370-8B6C96C647B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669-DA96-4008-AAD6-C370261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D3-3F0B-4A25-9370-8B6C96C647B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669-DA96-4008-AAD6-C370261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D3-3F0B-4A25-9370-8B6C96C647B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669-DA96-4008-AAD6-C370261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D3-3F0B-4A25-9370-8B6C96C647B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669-DA96-4008-AAD6-C370261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2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D3-3F0B-4A25-9370-8B6C96C647B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669-DA96-4008-AAD6-C370261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D3-3F0B-4A25-9370-8B6C96C647B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669-DA96-4008-AAD6-C370261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4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D3-3F0B-4A25-9370-8B6C96C647B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669-DA96-4008-AAD6-C370261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D3-3F0B-4A25-9370-8B6C96C647B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669-DA96-4008-AAD6-C370261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D3-3F0B-4A25-9370-8B6C96C647B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669-DA96-4008-AAD6-C370261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7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D3-3F0B-4A25-9370-8B6C96C647B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669-DA96-4008-AAD6-C370261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4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D3-3F0B-4A25-9370-8B6C96C647B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9669-DA96-4008-AAD6-C370261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5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D4D3-3F0B-4A25-9370-8B6C96C647B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89669-DA96-4008-AAD6-C370261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0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google.com/url?sa=i&amp;rct=j&amp;q=&amp;esrc=s&amp;source=images&amp;cd=&amp;cad=rja&amp;uact=8&amp;ved=2ahUKEwi66pbB9ZHcAhXBuFMKHchEA3oQjRx6BAgBEAU&amp;url=https://greenlots.com/&amp;psig=AOvVaw1lmtqHjs1IBD7xSMrSNEgT&amp;ust=1531222231570884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7532" y="762000"/>
            <a:ext cx="3352800" cy="2133600"/>
          </a:xfrm>
        </p:spPr>
        <p:txBody>
          <a:bodyPr>
            <a:noAutofit/>
          </a:bodyPr>
          <a:lstStyle/>
          <a:p>
            <a:r>
              <a:rPr lang="en-US" sz="4000" b="1" dirty="0"/>
              <a:t>Electric Transportation in Florida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093435"/>
            <a:ext cx="6400800" cy="12192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Floridians for Better Transportation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July 18, 2018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5486401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Peter King</a:t>
            </a:r>
          </a:p>
          <a:p>
            <a:pPr algn="ctr"/>
            <a:r>
              <a:rPr lang="en-US" dirty="0"/>
              <a:t>Chair, Drive Electric Florida</a:t>
            </a:r>
          </a:p>
          <a:p>
            <a:pPr algn="ctr"/>
            <a:r>
              <a:rPr lang="en-US" dirty="0"/>
              <a:t>Electric Transportation </a:t>
            </a:r>
            <a:r>
              <a:rPr lang="en-US" dirty="0" err="1"/>
              <a:t>Mgr</a:t>
            </a:r>
            <a:r>
              <a:rPr lang="en-US" dirty="0"/>
              <a:t> – Duke Energy Florida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67" y="0"/>
            <a:ext cx="55250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1"/>
            <a:ext cx="6631534" cy="685800"/>
          </a:xfrm>
        </p:spPr>
        <p:txBody>
          <a:bodyPr>
            <a:noAutofit/>
          </a:bodyPr>
          <a:lstStyle/>
          <a:p>
            <a:r>
              <a:rPr lang="en-US" sz="3200" b="1" dirty="0"/>
              <a:t>Florida EV Infrastructure in Progress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674" y="990600"/>
            <a:ext cx="8229600" cy="1600200"/>
          </a:xfrm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Electrify America</a:t>
            </a:r>
          </a:p>
          <a:p>
            <a:pPr marL="0" indent="0">
              <a:buNone/>
            </a:pPr>
            <a:r>
              <a:rPr lang="en-US" sz="2800" dirty="0"/>
              <a:t>-300 sites, each site 1MW to 2MW new load</a:t>
            </a:r>
          </a:p>
          <a:p>
            <a:pPr marL="0" indent="0">
              <a:buNone/>
            </a:pPr>
            <a:r>
              <a:rPr lang="en-US" sz="2800" dirty="0"/>
              <a:t>-Major Corridors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14674" y="2743200"/>
            <a:ext cx="8229600" cy="228600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z="2800" dirty="0"/>
              <a:t>Tesla</a:t>
            </a:r>
          </a:p>
          <a:p>
            <a:r>
              <a:rPr lang="en-US" sz="2800" b="0" dirty="0"/>
              <a:t>-Continues to add to Supercharger network (120KW chargers)</a:t>
            </a:r>
          </a:p>
          <a:p>
            <a:r>
              <a:rPr lang="en-US" sz="2800" b="0" dirty="0"/>
              <a:t>-Urban area </a:t>
            </a:r>
            <a:r>
              <a:rPr lang="en-US" sz="2800" b="0" dirty="0"/>
              <a:t>in-fill </a:t>
            </a:r>
            <a:r>
              <a:rPr lang="en-US" sz="2800" b="0" dirty="0"/>
              <a:t>with multiple 70KW chargers to support Model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152401"/>
            <a:ext cx="1600203" cy="68580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011825" y="5143500"/>
            <a:ext cx="8229600" cy="133350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Duke Energy Florida</a:t>
            </a:r>
          </a:p>
          <a:p>
            <a:pPr marL="0" indent="0">
              <a:buNone/>
            </a:pPr>
            <a:r>
              <a:rPr lang="en-US" sz="2800" dirty="0"/>
              <a:t>-535 ports in Florida service territory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705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2819400"/>
            <a:ext cx="8915400" cy="3962400"/>
          </a:xfrm>
        </p:spPr>
        <p:txBody>
          <a:bodyPr>
            <a:normAutofit/>
          </a:bodyPr>
          <a:lstStyle/>
          <a:p>
            <a:r>
              <a:rPr lang="en-US" sz="2800" dirty="0"/>
              <a:t>$8MIL agreement with Florida Public Service Commission (FPSC</a:t>
            </a:r>
            <a:r>
              <a:rPr lang="en-US" sz="2800" dirty="0"/>
              <a:t>) - </a:t>
            </a:r>
            <a:r>
              <a:rPr lang="en-US" sz="2600" i="1" dirty="0"/>
              <a:t>$400,000 for outreach/education</a:t>
            </a:r>
            <a:endParaRPr lang="en-US" sz="2800" i="1" dirty="0"/>
          </a:p>
          <a:p>
            <a:r>
              <a:rPr lang="en-US" sz="2800" dirty="0"/>
              <a:t>Utility owned &amp; operated – Dec 2022</a:t>
            </a:r>
          </a:p>
          <a:p>
            <a:r>
              <a:rPr lang="en-US" sz="2800" dirty="0"/>
              <a:t>Collect data and report annually to FPSC</a:t>
            </a:r>
          </a:p>
          <a:p>
            <a:r>
              <a:rPr lang="en-US" sz="2800" dirty="0"/>
              <a:t>Seeking qualified site hosts in Duke Energy Florida service territory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34" y="0"/>
            <a:ext cx="915966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5943601"/>
            <a:ext cx="1600203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819401"/>
            <a:ext cx="8458200" cy="376396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800" b="1" dirty="0"/>
              <a:t>Unique Opportunity to install foundational level of </a:t>
            </a:r>
            <a:r>
              <a:rPr lang="en-US" sz="2800" b="1" dirty="0"/>
              <a:t>charging infrastructure </a:t>
            </a:r>
            <a:r>
              <a:rPr lang="en-US" sz="2800" b="1" dirty="0"/>
              <a:t>and gather </a:t>
            </a:r>
            <a:r>
              <a:rPr lang="en-US" sz="2800" b="1" dirty="0"/>
              <a:t>data for evaluation</a:t>
            </a:r>
            <a:endParaRPr lang="en-US" sz="2800" b="1" dirty="0"/>
          </a:p>
          <a:p>
            <a:pPr lvl="1"/>
            <a:r>
              <a:rPr lang="en-US" sz="2000" dirty="0"/>
              <a:t>Critical load data for system planning</a:t>
            </a:r>
          </a:p>
          <a:p>
            <a:pPr lvl="1"/>
            <a:r>
              <a:rPr lang="en-US" sz="2000" dirty="0"/>
              <a:t>Utilization across segment types</a:t>
            </a:r>
          </a:p>
          <a:p>
            <a:pPr lvl="1"/>
            <a:r>
              <a:rPr lang="en-US" sz="2000" dirty="0"/>
              <a:t>Trends in usage, charging times, segments</a:t>
            </a:r>
            <a:endParaRPr lang="en-US" sz="2000" dirty="0"/>
          </a:p>
          <a:p>
            <a:pPr lvl="1"/>
            <a:r>
              <a:rPr lang="en-US" sz="2000" dirty="0"/>
              <a:t>Corridor placement – evacuation routes</a:t>
            </a:r>
            <a:endParaRPr lang="en-US" sz="2000" dirty="0"/>
          </a:p>
          <a:p>
            <a:pPr lvl="1"/>
            <a:r>
              <a:rPr lang="en-US" sz="2000" dirty="0"/>
              <a:t>Configurations i.e. DCFC with Level 2 or Single phase “Fast charge</a:t>
            </a:r>
            <a:r>
              <a:rPr lang="en-US" sz="2000" dirty="0"/>
              <a:t>” </a:t>
            </a:r>
          </a:p>
          <a:p>
            <a:pPr lvl="1"/>
            <a:r>
              <a:rPr lang="en-US" sz="2000" dirty="0"/>
              <a:t>Rural </a:t>
            </a:r>
            <a:r>
              <a:rPr lang="en-US" sz="2000" dirty="0"/>
              <a:t>vs urban </a:t>
            </a:r>
            <a:r>
              <a:rPr lang="en-US" sz="2000" dirty="0"/>
              <a:t>placements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34" y="0"/>
            <a:ext cx="915966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6096001"/>
            <a:ext cx="1600203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036922"/>
              </p:ext>
            </p:extLst>
          </p:nvPr>
        </p:nvGraphicFramePr>
        <p:xfrm>
          <a:off x="1605645" y="76200"/>
          <a:ext cx="9005205" cy="67056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90745"/>
                <a:gridCol w="1961148"/>
                <a:gridCol w="1684421"/>
                <a:gridCol w="2013721"/>
                <a:gridCol w="1755170"/>
              </a:tblGrid>
              <a:tr h="1097783"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1" spc="-5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Segment</a:t>
                      </a:r>
                      <a:endParaRPr lang="en-US" sz="21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1454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5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Multi-unit</a:t>
                      </a:r>
                      <a:r>
                        <a:rPr lang="en-US" sz="2100" b="1" spc="13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100" b="1" spc="-5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dwellings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100" b="1" spc="-1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(MUD)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5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Workplaces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933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5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en-US" sz="2100" b="1" spc="-5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Longer</a:t>
                      </a:r>
                      <a:r>
                        <a:rPr lang="en-US" sz="2100" b="1" spc="-15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100" b="1" spc="-5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dwell</a:t>
                      </a:r>
                      <a:r>
                        <a:rPr lang="en-US" sz="2100" b="1" spc="-1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100" b="1" spc="-5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time”</a:t>
                      </a:r>
                      <a:r>
                        <a:rPr lang="en-US" sz="2100" b="1" spc="115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100" b="1" spc="-5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public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100" b="1" spc="-5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locations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5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Highway</a:t>
                      </a:r>
                      <a:r>
                        <a:rPr lang="en-US" sz="2100" b="1" spc="-15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100" b="1" spc="-15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spc="-15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5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Corridors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30859"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EVSE</a:t>
                      </a:r>
                      <a:r>
                        <a:rPr lang="en-US" sz="1600" b="1" i="1" spc="-1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1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Technology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  <a:r>
                        <a:rPr lang="en-US" sz="1600" b="1" spc="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  <a:r>
                        <a:rPr lang="en-US" sz="1600" b="1" spc="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  <a:r>
                        <a:rPr lang="en-US" sz="1600" b="1" spc="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DC Fast</a:t>
                      </a:r>
                      <a:r>
                        <a:rPr lang="en-US" sz="1600" b="1" spc="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Charging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115">
                <a:tc>
                  <a:txBody>
                    <a:bodyPr/>
                    <a:lstStyle/>
                    <a:p>
                      <a:pPr marL="64770" marR="198755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Minimum</a:t>
                      </a:r>
                      <a:r>
                        <a:rPr lang="en-US" sz="1600" b="1" i="1" spc="-2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1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EVSE</a:t>
                      </a:r>
                      <a:r>
                        <a:rPr lang="en-US" sz="1600" b="1" i="1" spc="13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be </a:t>
                      </a:r>
                      <a:r>
                        <a:rPr lang="en-US" sz="1600" b="1" i="1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deployed </a:t>
                      </a:r>
                      <a:r>
                        <a:rPr lang="en-US" sz="1600" b="1" i="1" spc="-5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(number of plugs or ports)</a:t>
                      </a:r>
                      <a:endParaRPr lang="en-US" sz="2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325 ports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 ports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 ports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Units</a:t>
                      </a:r>
                    </a:p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Chademo</a:t>
                      </a:r>
                      <a:r>
                        <a:rPr lang="en-US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/CCS Combo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063"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Examples</a:t>
                      </a:r>
                      <a:endParaRPr lang="en-US" sz="2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47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Apartments</a:t>
                      </a:r>
                    </a:p>
                    <a:p>
                      <a:pPr marL="64770" marR="1047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Condos - Commons</a:t>
                      </a:r>
                    </a:p>
                    <a:p>
                      <a:pPr marL="64770" marR="1047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Dorms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61595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Offices</a:t>
                      </a:r>
                    </a:p>
                    <a:p>
                      <a:pPr marL="64770" marR="61595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Employee</a:t>
                      </a:r>
                      <a:r>
                        <a:rPr lang="en-US" sz="1600" spc="-5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Parking</a:t>
                      </a:r>
                    </a:p>
                    <a:p>
                      <a:pPr marL="64770" marR="61595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61595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Small Fleets</a:t>
                      </a:r>
                      <a:endParaRPr lang="en-US" sz="1600" spc="-5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339725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Shopping Centers</a:t>
                      </a:r>
                    </a:p>
                    <a:p>
                      <a:pPr marL="64770" marR="339725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Museums</a:t>
                      </a:r>
                      <a:r>
                        <a:rPr lang="en-US" sz="1600" spc="-5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64770" marR="339725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Restaurants</a:t>
                      </a:r>
                    </a:p>
                    <a:p>
                      <a:pPr marL="64770" marR="339725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Gas stations</a:t>
                      </a:r>
                    </a:p>
                    <a:p>
                      <a:pPr marL="64770" marR="339725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Parking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330200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Near major</a:t>
                      </a:r>
                      <a:r>
                        <a:rPr lang="en-US" sz="1600" spc="-5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corridors</a:t>
                      </a:r>
                    </a:p>
                    <a:p>
                      <a:pPr marL="64770" marR="330200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330200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Adjacent to Tesla Superchargers</a:t>
                      </a:r>
                      <a:endParaRPr lang="en-US" sz="1600" spc="-5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983">
                <a:tc>
                  <a:txBody>
                    <a:bodyPr/>
                    <a:lstStyle/>
                    <a:p>
                      <a:pPr marL="64770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 driving ranges provided by charge</a:t>
                      </a:r>
                      <a:endParaRPr lang="en-US" sz="2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47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to 30 miles/hour dependent on amperage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61595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to 30 miles/hour dependent on amperage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339725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to 30 miles/hour dependent on amperage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330200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 to 80 miles/</a:t>
                      </a:r>
                      <a:r>
                        <a:rPr lang="en-US" sz="1600" spc="-5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30 minutes</a:t>
                      </a:r>
                      <a:r>
                        <a:rPr lang="en-US" sz="16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at 50KW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798">
                <a:tc gridSpan="5">
                  <a:txBody>
                    <a:bodyPr/>
                    <a:lstStyle/>
                    <a:p>
                      <a:pPr marL="64770" marR="330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**At least ten (10) percent of the charging stations shall be installed in low income communities, as that term is defined in Section 288.9913(3), F.S</a:t>
                      </a:r>
                      <a:r>
                        <a:rPr lang="en-US" sz="25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3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8932" y="2209800"/>
            <a:ext cx="8009468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Peter King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Duke Energy Florida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peter.king@duke-energy.com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32" y="4740067"/>
            <a:ext cx="2641601" cy="11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60" y="200768"/>
            <a:ext cx="3548140" cy="1856632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2057400" y="2402706"/>
            <a:ext cx="7924799" cy="581285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6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Mission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037256" y="2983990"/>
            <a:ext cx="8137527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Advance the energy, economic and environmental security of the state of Florida by promoting the growth of electric vehicle (EV) ownership and the accompanying infrastructure</a:t>
            </a:r>
            <a:endParaRPr lang="en-US" sz="24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037256" y="5029201"/>
            <a:ext cx="8153399" cy="1551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Support and accelerate the adoption of plug-in electric vehicles in Florida by engaging and educating the public, businesses and policy-makers; facilitate collaboration and supporting EV-friendly policy and programs</a:t>
            </a:r>
            <a:endParaRPr lang="en-US" sz="2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143619" y="4343401"/>
            <a:ext cx="7924799" cy="581285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6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9080"/>
            <a:ext cx="6858000" cy="674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90800"/>
            <a:ext cx="2045500" cy="1070346"/>
          </a:xfrm>
          <a:prstGeom prst="rect">
            <a:avLst/>
          </a:prstGeom>
        </p:spPr>
      </p:pic>
      <p:pic>
        <p:nvPicPr>
          <p:cNvPr id="2" name="Picture 2" descr="Image result for greenlot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6156696"/>
            <a:ext cx="1862193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018935"/>
            <a:ext cx="1295400" cy="677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22646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EV Legislative Actions</a:t>
            </a:r>
            <a:endParaRPr lang="en-US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8610600" cy="5629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/>
              <a:t>CS/SB 384 (2018) Electric and Hybrid </a:t>
            </a:r>
            <a:r>
              <a:rPr lang="en-US" sz="1600" b="1" u="sng" dirty="0"/>
              <a:t>Vehicles</a:t>
            </a:r>
          </a:p>
          <a:p>
            <a:pPr marL="0" indent="0">
              <a:buNone/>
            </a:pPr>
            <a:r>
              <a:rPr lang="en-US" sz="1600" dirty="0"/>
              <a:t>Requiring the Florida Transportation Commission to review all sources of revenue for transportation infrastructure and maintenance projects and prepare a report to the Governor and the Legislature when the commission determines that electric and hybrid vehicles make up a certain percentage or more of the total number of vehicles registered in this state</a:t>
            </a:r>
          </a:p>
          <a:p>
            <a:pPr marL="0" indent="0">
              <a:buNone/>
            </a:pPr>
            <a:r>
              <a:rPr lang="en-US" sz="1600" i="1" dirty="0"/>
              <a:t>SENATE </a:t>
            </a:r>
            <a:r>
              <a:rPr lang="en-US" sz="1600" i="1" dirty="0"/>
              <a:t>- Indefinitely postponed and withdrawn from consideration</a:t>
            </a:r>
          </a:p>
          <a:p>
            <a:pPr marL="0" indent="0">
              <a:buNone/>
            </a:pPr>
            <a:r>
              <a:rPr lang="en-US" sz="1600" dirty="0"/>
              <a:t> </a:t>
            </a:r>
            <a:r>
              <a:rPr lang="en-US" sz="1600" b="1" u="sng" dirty="0"/>
              <a:t>CS/SB </a:t>
            </a:r>
            <a:r>
              <a:rPr lang="en-US" sz="1600" b="1" u="sng" dirty="0"/>
              <a:t>712 (2018) Autonomous </a:t>
            </a:r>
            <a:r>
              <a:rPr lang="en-US" sz="1600" b="1" u="sng" dirty="0"/>
              <a:t>Vehicles</a:t>
            </a:r>
          </a:p>
          <a:p>
            <a:pPr marL="0" indent="0">
              <a:buNone/>
            </a:pPr>
            <a:r>
              <a:rPr lang="en-US" sz="1600" dirty="0"/>
              <a:t>Exempting an autonomous vehicle being operated in autonomous mode from a certain prohibition on the operation of a motor vehicle if the vehicle is actively displaying certain content that is visible from the driver’s seat while the vehicle is in motion 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SENATE </a:t>
            </a:r>
            <a:r>
              <a:rPr lang="en-US" sz="1600" i="1" dirty="0"/>
              <a:t>- Indefinitely postponed and withdrawn from consideration</a:t>
            </a:r>
          </a:p>
          <a:p>
            <a:pPr marL="0" indent="0">
              <a:buNone/>
            </a:pPr>
            <a:r>
              <a:rPr lang="en-US" sz="1600" dirty="0"/>
              <a:t> </a:t>
            </a:r>
            <a:r>
              <a:rPr lang="en-US" sz="1600" b="1" u="sng" dirty="0"/>
              <a:t>CS/CS/SB </a:t>
            </a:r>
            <a:r>
              <a:rPr lang="en-US" sz="1600" b="1" u="sng" dirty="0"/>
              <a:t>852 (2018) Transportation </a:t>
            </a:r>
            <a:r>
              <a:rPr lang="en-US" sz="1600" b="1" u="sng" dirty="0"/>
              <a:t>Infrastructure</a:t>
            </a:r>
          </a:p>
          <a:p>
            <a:pPr marL="0" indent="0">
              <a:buNone/>
            </a:pPr>
            <a:r>
              <a:rPr lang="en-US" sz="1600" dirty="0"/>
              <a:t>Florida Smart City Challenge Grant Program </a:t>
            </a:r>
          </a:p>
          <a:p>
            <a:pPr marL="0" indent="0">
              <a:buNone/>
            </a:pPr>
            <a:r>
              <a:rPr lang="en-US" sz="1600" i="1" dirty="0"/>
              <a:t>SENATE </a:t>
            </a:r>
            <a:r>
              <a:rPr lang="en-US" sz="1600" i="1" dirty="0"/>
              <a:t>- Indefinitely postponed and withdrawn from </a:t>
            </a:r>
            <a:r>
              <a:rPr lang="en-US" sz="1600" i="1" dirty="0"/>
              <a:t>consideration</a:t>
            </a:r>
            <a:endParaRPr lang="en-US" sz="1600" i="1" dirty="0"/>
          </a:p>
          <a:p>
            <a:pPr marL="0" indent="0">
              <a:buNone/>
            </a:pPr>
            <a:r>
              <a:rPr lang="en-US" sz="1600" b="1" u="sng" dirty="0">
                <a:solidFill>
                  <a:srgbClr val="00B050"/>
                </a:solidFill>
              </a:rPr>
              <a:t>CS/CS/CS/HB </a:t>
            </a:r>
            <a:r>
              <a:rPr lang="en-US" sz="1600" b="1" u="sng" dirty="0">
                <a:solidFill>
                  <a:srgbClr val="00B050"/>
                </a:solidFill>
              </a:rPr>
              <a:t>841: Community </a:t>
            </a:r>
            <a:r>
              <a:rPr lang="en-US" sz="1600" b="1" u="sng" dirty="0">
                <a:solidFill>
                  <a:srgbClr val="00B050"/>
                </a:solidFill>
              </a:rPr>
              <a:t>Associations -  </a:t>
            </a:r>
            <a:r>
              <a:rPr lang="en-US" sz="1600" b="1" i="1" dirty="0">
                <a:solidFill>
                  <a:srgbClr val="00B050"/>
                </a:solidFill>
              </a:rPr>
              <a:t>SENATE </a:t>
            </a:r>
            <a:r>
              <a:rPr lang="en-US" sz="1600" b="1" i="1" dirty="0">
                <a:solidFill>
                  <a:srgbClr val="00B050"/>
                </a:solidFill>
              </a:rPr>
              <a:t>– Passed 35 Yeas, 1 Nay     House – Passed 100 Yeas,  1 Nay</a:t>
            </a:r>
          </a:p>
          <a:p>
            <a:pPr marL="0" indent="0">
              <a:buNone/>
            </a:pPr>
            <a:r>
              <a:rPr lang="en-US" sz="1600" dirty="0"/>
              <a:t>An </a:t>
            </a:r>
            <a:r>
              <a:rPr lang="en-US" sz="1600" dirty="0"/>
              <a:t>association may not prohibit a unit owner from installing an electronic vehicle charging station; providing when the installation of an electronic vehicle charging station may be the basis of a lien.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70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1" y="813376"/>
            <a:ext cx="8367045" cy="49264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VW Mitigation Trust</a:t>
            </a:r>
          </a:p>
          <a:p>
            <a:pPr lvl="1"/>
            <a:r>
              <a:rPr lang="en-US" sz="2400" dirty="0"/>
              <a:t>Advocate for 15% EV infrastructure and Electric transit/school buses</a:t>
            </a:r>
          </a:p>
          <a:p>
            <a:pPr lvl="1"/>
            <a:r>
              <a:rPr lang="en-US" sz="2400" dirty="0"/>
              <a:t>Guidance Document to FL DEP</a:t>
            </a:r>
          </a:p>
          <a:p>
            <a:pPr lvl="2"/>
            <a:r>
              <a:rPr lang="en-US" sz="2000" dirty="0"/>
              <a:t>Characterize NOx offsets for EV</a:t>
            </a:r>
          </a:p>
          <a:p>
            <a:pPr lvl="2"/>
            <a:r>
              <a:rPr lang="en-US" sz="2000" dirty="0"/>
              <a:t>Advise on DC Fast network</a:t>
            </a:r>
          </a:p>
          <a:p>
            <a:pPr lvl="2"/>
            <a:r>
              <a:rPr lang="en-US" sz="2000" dirty="0"/>
              <a:t>Conduct advisory committee for projects</a:t>
            </a:r>
          </a:p>
          <a:p>
            <a:pPr lvl="2"/>
            <a:r>
              <a:rPr lang="en-US" sz="2000" dirty="0"/>
              <a:t>Provide other support data for electric transportation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018935"/>
            <a:ext cx="1295400" cy="677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228601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Current Initiatives</a:t>
            </a:r>
            <a:endParaRPr lang="en-US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9099776"/>
              </p:ext>
            </p:extLst>
          </p:nvPr>
        </p:nvGraphicFramePr>
        <p:xfrm>
          <a:off x="2469022" y="3962400"/>
          <a:ext cx="71628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0" y="583426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Mitigation Trust Timeline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216109"/>
              </p:ext>
            </p:extLst>
          </p:nvPr>
        </p:nvGraphicFramePr>
        <p:xfrm>
          <a:off x="1752600" y="1062136"/>
          <a:ext cx="8610600" cy="526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6096003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Florida Power &amp; Light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EV Adoption Forecast Florida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8652" y="2057401"/>
            <a:ext cx="4627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FL has just over 27,000 PHEVs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fastest growing state for EV*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 state incentives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56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44" y="24214"/>
            <a:ext cx="9121157" cy="68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161" y="1600200"/>
            <a:ext cx="42672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Current Florida Public DC Fast</a:t>
            </a:r>
            <a:br>
              <a:rPr lang="en-US" dirty="0" smtClean="0"/>
            </a:br>
            <a:r>
              <a:rPr lang="en-US" sz="3200" dirty="0"/>
              <a:t>Dealerships excluded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44" y="5155194"/>
            <a:ext cx="6073157" cy="16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986180"/>
            <a:ext cx="1114425" cy="67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44" y="24214"/>
            <a:ext cx="9121157" cy="68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866900"/>
            <a:ext cx="3733800" cy="20574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Duke Energy Territory =</a:t>
            </a:r>
            <a:br>
              <a:rPr lang="en-US" sz="2800" dirty="0"/>
            </a:br>
            <a:r>
              <a:rPr lang="en-US" sz="2800" dirty="0"/>
              <a:t>Electrify America = 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44" y="5155194"/>
            <a:ext cx="6073157" cy="16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986180"/>
            <a:ext cx="1114425" cy="67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267200" y="1103832"/>
            <a:ext cx="1143000" cy="457200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6705600" y="1103832"/>
            <a:ext cx="647700" cy="457200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7029450" y="3124200"/>
            <a:ext cx="590550" cy="697906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8153400" y="2514600"/>
            <a:ext cx="1295400" cy="762000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 rot="5400000">
            <a:off x="8100300" y="3597022"/>
            <a:ext cx="951432" cy="450168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48275" y="531975"/>
            <a:ext cx="323850" cy="171984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48275" y="2362200"/>
            <a:ext cx="1295400" cy="762000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4457700" y="2902010"/>
            <a:ext cx="381000" cy="37459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347779" y="344681"/>
            <a:ext cx="190500" cy="18729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733800" y="251033"/>
            <a:ext cx="190500" cy="18729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5147354" y="465568"/>
            <a:ext cx="190500" cy="18729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8255682" y="676897"/>
            <a:ext cx="190500" cy="18729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6610350" y="610312"/>
            <a:ext cx="190500" cy="18729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8058150" y="2330688"/>
            <a:ext cx="190500" cy="18729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8801100" y="2718098"/>
            <a:ext cx="190500" cy="18729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7753350" y="4297823"/>
            <a:ext cx="190500" cy="18729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7523326" y="1335815"/>
            <a:ext cx="190500" cy="18729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33" y="163051"/>
            <a:ext cx="8562475" cy="630240"/>
          </a:xfrm>
        </p:spPr>
        <p:txBody>
          <a:bodyPr/>
          <a:lstStyle/>
          <a:p>
            <a:r>
              <a:rPr lang="en-US" sz="2400" dirty="0"/>
              <a:t>The cars are coming – where will they charge?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22" y="1207105"/>
            <a:ext cx="6695168" cy="505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6523404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Source: EEI 2017</a:t>
            </a:r>
            <a:endParaRPr lang="en-US" sz="1100" dirty="0"/>
          </a:p>
        </p:txBody>
      </p:sp>
      <p:sp>
        <p:nvSpPr>
          <p:cNvPr id="7" name="Cloud 6"/>
          <p:cNvSpPr/>
          <p:nvPr/>
        </p:nvSpPr>
        <p:spPr>
          <a:xfrm>
            <a:off x="7598230" y="1121229"/>
            <a:ext cx="2947306" cy="23077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EV Infrastructure and future need to match EV growth forecasts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8625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609</Words>
  <Application>Microsoft Macintosh PowerPoint</Application>
  <PresentationFormat>Widescreen</PresentationFormat>
  <Paragraphs>123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Electric Transportation in Florida</vt:lpstr>
      <vt:lpstr>PowerPoint Presentation</vt:lpstr>
      <vt:lpstr>PowerPoint Presentation</vt:lpstr>
      <vt:lpstr>PowerPoint Presentation</vt:lpstr>
      <vt:lpstr>PowerPoint Presentation</vt:lpstr>
      <vt:lpstr>EV Adoption Forecast Florida</vt:lpstr>
      <vt:lpstr>Current Florida Public DC Fast Dealerships excluded</vt:lpstr>
      <vt:lpstr>Duke Energy Territory = Electrify America = </vt:lpstr>
      <vt:lpstr>The cars are coming – where will they charge?</vt:lpstr>
      <vt:lpstr>Florida EV Infrastructure in Progress</vt:lpstr>
      <vt:lpstr>PowerPoint Presentation</vt:lpstr>
      <vt:lpstr>PowerPoint Presentation</vt:lpstr>
      <vt:lpstr>PowerPoint Presentation</vt:lpstr>
      <vt:lpstr>Peter King Duke Energy Florida peter.king@duke-energy.com</vt:lpstr>
    </vt:vector>
  </TitlesOfParts>
  <Company>Duke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 King</dc:creator>
  <cp:lastModifiedBy>Microsoft Office User</cp:lastModifiedBy>
  <cp:revision>49</cp:revision>
  <dcterms:created xsi:type="dcterms:W3CDTF">2018-07-09T11:24:54Z</dcterms:created>
  <dcterms:modified xsi:type="dcterms:W3CDTF">2018-07-17T00:01:57Z</dcterms:modified>
</cp:coreProperties>
</file>