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532" r:id="rId5"/>
    <p:sldMasterId id="2147493546" r:id="rId6"/>
    <p:sldMasterId id="2147493510" r:id="rId7"/>
    <p:sldMasterId id="2147493524" r:id="rId8"/>
  </p:sldMasterIdLst>
  <p:notesMasterIdLst>
    <p:notesMasterId r:id="rId28"/>
  </p:notesMasterIdLst>
  <p:handoutMasterIdLst>
    <p:handoutMasterId r:id="rId29"/>
  </p:handoutMasterIdLst>
  <p:sldIdLst>
    <p:sldId id="267" r:id="rId9"/>
    <p:sldId id="271" r:id="rId10"/>
    <p:sldId id="272" r:id="rId11"/>
    <p:sldId id="297" r:id="rId12"/>
    <p:sldId id="298" r:id="rId13"/>
    <p:sldId id="299" r:id="rId14"/>
    <p:sldId id="281" r:id="rId15"/>
    <p:sldId id="283" r:id="rId16"/>
    <p:sldId id="285" r:id="rId17"/>
    <p:sldId id="284" r:id="rId18"/>
    <p:sldId id="301" r:id="rId19"/>
    <p:sldId id="302" r:id="rId20"/>
    <p:sldId id="295" r:id="rId21"/>
    <p:sldId id="286" r:id="rId22"/>
    <p:sldId id="296" r:id="rId23"/>
    <p:sldId id="287" r:id="rId24"/>
    <p:sldId id="288" r:id="rId25"/>
    <p:sldId id="290" r:id="rId26"/>
    <p:sldId id="300" r:id="rId2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7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D6FBD"/>
    <a:srgbClr val="063D89"/>
    <a:srgbClr val="009900"/>
    <a:srgbClr val="0D6CB6"/>
    <a:srgbClr val="FF6600"/>
    <a:srgbClr val="6BAD39"/>
    <a:srgbClr val="FF9900"/>
    <a:srgbClr val="69B834"/>
    <a:srgbClr val="476CA3"/>
    <a:srgbClr val="84B4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58" y="77"/>
      </p:cViewPr>
      <p:guideLst>
        <p:guide orient="horz" pos="2160"/>
        <p:guide pos="27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3080" y="-104"/>
      </p:cViewPr>
      <p:guideLst>
        <p:guide orient="horz" pos="2928"/>
        <p:guide pos="2208"/>
      </p:guideLst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01324393559274E-2"/>
          <c:y val="3.8453248031496065E-2"/>
          <c:w val="0.79867336486483409"/>
          <c:h val="0.87183809055118111"/>
        </c:manualLayout>
      </c:layou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Annual US Fuel Sales</c:v>
                </c:pt>
              </c:strCache>
            </c:strRef>
          </c:tx>
          <c:spPr>
            <a:ln w="317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Sheet1!$B$1:$AP$1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Sheet1!$B$3:$AP$3</c:f>
              <c:numCache>
                <c:formatCode>General</c:formatCode>
                <c:ptCount val="41"/>
                <c:pt idx="0">
                  <c:v>174297</c:v>
                </c:pt>
                <c:pt idx="1">
                  <c:v>172860</c:v>
                </c:pt>
                <c:pt idx="2">
                  <c:v>172535</c:v>
                </c:pt>
                <c:pt idx="3">
                  <c:v>173982</c:v>
                </c:pt>
                <c:pt idx="4">
                  <c:v>177053</c:v>
                </c:pt>
                <c:pt idx="5">
                  <c:v>182391</c:v>
                </c:pt>
                <c:pt idx="6">
                  <c:v>186394</c:v>
                </c:pt>
                <c:pt idx="7">
                  <c:v>188065</c:v>
                </c:pt>
                <c:pt idx="8">
                  <c:v>189489</c:v>
                </c:pt>
                <c:pt idx="9">
                  <c:v>190734</c:v>
                </c:pt>
                <c:pt idx="10" formatCode="#,##0">
                  <c:v>167900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5D-4348-9880-BBFFD432CF3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Estimated Fuel Sales if No Change in MPG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Sheet1!$B$1:$AP$1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Sheet1!$B$4:$AP$4</c:f>
              <c:numCache>
                <c:formatCode>General</c:formatCode>
                <c:ptCount val="41"/>
                <c:pt idx="10" formatCode="#,##0">
                  <c:v>167900</c:v>
                </c:pt>
                <c:pt idx="11" formatCode="#,##0">
                  <c:v>175951.91475874613</c:v>
                </c:pt>
                <c:pt idx="12" formatCode="#,##0">
                  <c:v>185919.05195031458</c:v>
                </c:pt>
                <c:pt idx="13" formatCode="#,##0">
                  <c:v>190217.83444145441</c:v>
                </c:pt>
                <c:pt idx="14" formatCode="#,##0">
                  <c:v>193722.1963338253</c:v>
                </c:pt>
                <c:pt idx="15" formatCode="#,##0">
                  <c:v>196780.16474317128</c:v>
                </c:pt>
                <c:pt idx="16" formatCode="#,##0">
                  <c:v>199567.40394808748</c:v>
                </c:pt>
                <c:pt idx="17" formatCode="#,##0">
                  <c:v>201766.13504217518</c:v>
                </c:pt>
                <c:pt idx="18" formatCode="#,##0">
                  <c:v>203633.53857456279</c:v>
                </c:pt>
                <c:pt idx="19" formatCode="#,##0">
                  <c:v>205371.12618723008</c:v>
                </c:pt>
                <c:pt idx="20" formatCode="#,##0">
                  <c:v>206864.95192808798</c:v>
                </c:pt>
                <c:pt idx="21" formatCode="#,##0">
                  <c:v>208449.13381219911</c:v>
                </c:pt>
                <c:pt idx="22" formatCode="#,##0">
                  <c:v>209960.4143238969</c:v>
                </c:pt>
                <c:pt idx="23" formatCode="#,##0">
                  <c:v>211367.26068150875</c:v>
                </c:pt>
                <c:pt idx="24" formatCode="#,##0">
                  <c:v>212909.6792420765</c:v>
                </c:pt>
                <c:pt idx="25" formatCode="#,##0">
                  <c:v>214545.48796517044</c:v>
                </c:pt>
                <c:pt idx="26" formatCode="#,##0">
                  <c:v>216177.98461633123</c:v>
                </c:pt>
                <c:pt idx="27" formatCode="#,##0">
                  <c:v>217630.27041869014</c:v>
                </c:pt>
                <c:pt idx="28" formatCode="#,##0">
                  <c:v>219039.08490751061</c:v>
                </c:pt>
                <c:pt idx="29" formatCode="#,##0">
                  <c:v>220516.68744684229</c:v>
                </c:pt>
                <c:pt idx="30" formatCode="#,##0">
                  <c:v>222023.77703028504</c:v>
                </c:pt>
                <c:pt idx="31" formatCode="#,##0">
                  <c:v>223507.81895115977</c:v>
                </c:pt>
                <c:pt idx="32" formatCode="#,##0">
                  <c:v>225090.3520720528</c:v>
                </c:pt>
                <c:pt idx="33" formatCode="#,##0">
                  <c:v>226894.32745877156</c:v>
                </c:pt>
                <c:pt idx="34" formatCode="#,##0">
                  <c:v>228776.1622283312</c:v>
                </c:pt>
                <c:pt idx="35" formatCode="#,##0">
                  <c:v>230567.31044899905</c:v>
                </c:pt>
                <c:pt idx="36" formatCode="#,##0">
                  <c:v>232282.49931879237</c:v>
                </c:pt>
                <c:pt idx="37" formatCode="#,##0">
                  <c:v>233998.90393229472</c:v>
                </c:pt>
                <c:pt idx="38" formatCode="#,##0">
                  <c:v>235714.93663043386</c:v>
                </c:pt>
                <c:pt idx="39" formatCode="#,##0">
                  <c:v>237543.98801293888</c:v>
                </c:pt>
                <c:pt idx="40" formatCode="#,##0">
                  <c:v>239467.51743443403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55D-4348-9880-BBFFD432CF3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EIA Reference CaseFuel Sales Projections 2021 AEO</c:v>
                </c:pt>
              </c:strCache>
            </c:strRef>
          </c:tx>
          <c:spPr>
            <a:ln w="317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Sheet1!$B$1:$AP$1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Sheet1!$B$5:$AP$5</c:f>
              <c:numCache>
                <c:formatCode>General</c:formatCode>
                <c:ptCount val="41"/>
                <c:pt idx="10" formatCode="#,##0">
                  <c:v>167900</c:v>
                </c:pt>
                <c:pt idx="11" formatCode="#,##0">
                  <c:v>172987.59708310905</c:v>
                </c:pt>
                <c:pt idx="12" formatCode="#,##0">
                  <c:v>179567.06902195927</c:v>
                </c:pt>
                <c:pt idx="13" formatCode="#,##0">
                  <c:v>180512.74738552258</c:v>
                </c:pt>
                <c:pt idx="14" formatCode="#,##0">
                  <c:v>180621.39942607761</c:v>
                </c:pt>
                <c:pt idx="15" formatCode="#,##0">
                  <c:v>180278.35029542609</c:v>
                </c:pt>
                <c:pt idx="16" formatCode="#,##0">
                  <c:v>179801.82876501375</c:v>
                </c:pt>
                <c:pt idx="17" formatCode="#,##0">
                  <c:v>178840.14586814627</c:v>
                </c:pt>
                <c:pt idx="18" formatCode="#,##0">
                  <c:v>177763.28129285463</c:v>
                </c:pt>
                <c:pt idx="19" formatCode="#,##0">
                  <c:v>176690.36677765119</c:v>
                </c:pt>
                <c:pt idx="20" formatCode="#,##0">
                  <c:v>175488.9304008254</c:v>
                </c:pt>
                <c:pt idx="21" formatCode="#,##0">
                  <c:v>174487.63077998601</c:v>
                </c:pt>
                <c:pt idx="22" formatCode="#,##0">
                  <c:v>173596.36006260384</c:v>
                </c:pt>
                <c:pt idx="23" formatCode="#,##0">
                  <c:v>172777.35949527691</c:v>
                </c:pt>
                <c:pt idx="24" formatCode="#,##0">
                  <c:v>172179.77073464595</c:v>
                </c:pt>
                <c:pt idx="25" formatCode="#,##0">
                  <c:v>171842.18344680357</c:v>
                </c:pt>
                <c:pt idx="26" formatCode="#,##0">
                  <c:v>171688.73975741919</c:v>
                </c:pt>
                <c:pt idx="27" formatCode="#,##0">
                  <c:v>171436.04659823381</c:v>
                </c:pt>
                <c:pt idx="28" formatCode="#,##0">
                  <c:v>171282.73720698195</c:v>
                </c:pt>
                <c:pt idx="29" formatCode="#,##0">
                  <c:v>171311.61321786884</c:v>
                </c:pt>
                <c:pt idx="30" formatCode="#,##0">
                  <c:v>171445.95492559898</c:v>
                </c:pt>
                <c:pt idx="31" formatCode="#,##0">
                  <c:v>171606.51541575053</c:v>
                </c:pt>
                <c:pt idx="32" formatCode="#,##0">
                  <c:v>171955.66323323071</c:v>
                </c:pt>
                <c:pt idx="33" formatCode="#,##0">
                  <c:v>172561.12847147946</c:v>
                </c:pt>
                <c:pt idx="34" formatCode="#,##0">
                  <c:v>173262.8053298122</c:v>
                </c:pt>
                <c:pt idx="35" formatCode="#,##0">
                  <c:v>173969.0256646171</c:v>
                </c:pt>
                <c:pt idx="36" formatCode="#,##0">
                  <c:v>174667.05448486551</c:v>
                </c:pt>
                <c:pt idx="37" formatCode="#,##0">
                  <c:v>175350.13618088583</c:v>
                </c:pt>
                <c:pt idx="38" formatCode="#,##0">
                  <c:v>176061.75745623594</c:v>
                </c:pt>
                <c:pt idx="39" formatCode="#,##0">
                  <c:v>176852.80157840665</c:v>
                </c:pt>
                <c:pt idx="40" formatCode="#,##0">
                  <c:v>177740.09414066048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C55D-4348-9880-BBFFD432CF3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Alternate Fuel Sales Projections With Restores CAFÉ</c:v>
                </c:pt>
              </c:strCache>
            </c:strRef>
          </c:tx>
          <c:spPr>
            <a:ln w="31750" cap="rnd">
              <a:solidFill>
                <a:srgbClr val="FF9900"/>
              </a:solidFill>
              <a:round/>
            </a:ln>
            <a:effectLst/>
          </c:spPr>
          <c:marker>
            <c:symbol val="none"/>
          </c:marker>
          <c:cat>
            <c:strRef>
              <c:f>Sheet1!$B$1:$AP$1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Sheet1!$B$7:$AP$7</c:f>
              <c:numCache>
                <c:formatCode>General</c:formatCode>
                <c:ptCount val="41"/>
                <c:pt idx="10" formatCode="#,##0">
                  <c:v>167900</c:v>
                </c:pt>
                <c:pt idx="11" formatCode="#,##0">
                  <c:v>171904.97438276472</c:v>
                </c:pt>
                <c:pt idx="12" formatCode="#,##0">
                  <c:v>178093.42191156468</c:v>
                </c:pt>
                <c:pt idx="13" formatCode="#,##0">
                  <c:v>178567.97843535885</c:v>
                </c:pt>
                <c:pt idx="14" formatCode="#,##0">
                  <c:v>178149.93260819608</c:v>
                </c:pt>
                <c:pt idx="15" formatCode="#,##0">
                  <c:v>177114.84903081786</c:v>
                </c:pt>
                <c:pt idx="16" formatCode="#,##0">
                  <c:v>175984.71167730645</c:v>
                </c:pt>
                <c:pt idx="17" formatCode="#,##0">
                  <c:v>174396.71034537809</c:v>
                </c:pt>
                <c:pt idx="18" formatCode="#,##0">
                  <c:v>172718.96043462324</c:v>
                </c:pt>
                <c:pt idx="19" formatCode="#,##0">
                  <c:v>171056.20906842369</c:v>
                </c:pt>
                <c:pt idx="20" formatCode="#,##0">
                  <c:v>169326.75089605816</c:v>
                </c:pt>
                <c:pt idx="21" formatCode="#,##0">
                  <c:v>167799.08853156393</c:v>
                </c:pt>
                <c:pt idx="22" formatCode="#,##0">
                  <c:v>166411.38204302348</c:v>
                </c:pt>
                <c:pt idx="23" formatCode="#,##0">
                  <c:v>165118.87518117888</c:v>
                </c:pt>
                <c:pt idx="24" formatCode="#,##0">
                  <c:v>164091.20059974253</c:v>
                </c:pt>
                <c:pt idx="25" formatCode="#,##0">
                  <c:v>163334.56997210928</c:v>
                </c:pt>
                <c:pt idx="26" formatCode="#,##0">
                  <c:v>162799.54620907587</c:v>
                </c:pt>
                <c:pt idx="27" formatCode="#,##0">
                  <c:v>162229.61765029305</c:v>
                </c:pt>
                <c:pt idx="28" formatCode="#,##0">
                  <c:v>161796.00477456994</c:v>
                </c:pt>
                <c:pt idx="29" formatCode="#,##0">
                  <c:v>161578.69000638911</c:v>
                </c:pt>
                <c:pt idx="30" formatCode="#,##0">
                  <c:v>161515.19393786229</c:v>
                </c:pt>
                <c:pt idx="31" formatCode="#,##0">
                  <c:v>161516.06852912265</c:v>
                </c:pt>
                <c:pt idx="32" formatCode="#,##0">
                  <c:v>161722.20948780753</c:v>
                </c:pt>
                <c:pt idx="33" formatCode="#,##0">
                  <c:v>162211.2533859523</c:v>
                </c:pt>
                <c:pt idx="34" formatCode="#,##0">
                  <c:v>162818.67446751529</c:v>
                </c:pt>
                <c:pt idx="35" formatCode="#,##0">
                  <c:v>163442.5754233147</c:v>
                </c:pt>
                <c:pt idx="36" formatCode="#,##0">
                  <c:v>164077.4554788071</c:v>
                </c:pt>
                <c:pt idx="37" formatCode="#,##0">
                  <c:v>164729.76784969552</c:v>
                </c:pt>
                <c:pt idx="38" formatCode="#,##0">
                  <c:v>165413.59828799404</c:v>
                </c:pt>
                <c:pt idx="39" formatCode="#,##0">
                  <c:v>166197.51041257236</c:v>
                </c:pt>
                <c:pt idx="40" formatCode="#,##0">
                  <c:v>167073.69275837106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55D-4348-9880-BBFFD432CF3D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Adjusted Fuel Sales Projections With Higher EV Share (Bloomberg Net)</c:v>
                </c:pt>
              </c:strCache>
            </c:strRef>
          </c:tx>
          <c:spPr>
            <a:ln w="317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Sheet1!$B$1:$AP$1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Sheet1!$B$8:$AP$8</c:f>
              <c:numCache>
                <c:formatCode>General</c:formatCode>
                <c:ptCount val="41"/>
                <c:pt idx="10" formatCode="#,##0">
                  <c:v>167900</c:v>
                </c:pt>
                <c:pt idx="11" formatCode="#,##0">
                  <c:v>171724.0745345341</c:v>
                </c:pt>
                <c:pt idx="12" formatCode="#,##0">
                  <c:v>177748.97985910813</c:v>
                </c:pt>
                <c:pt idx="13" formatCode="#,##0">
                  <c:v>177935.88743218555</c:v>
                </c:pt>
                <c:pt idx="14" formatCode="#,##0">
                  <c:v>177236.38138474271</c:v>
                </c:pt>
                <c:pt idx="15" formatCode="#,##0">
                  <c:v>176006.7146385478</c:v>
                </c:pt>
                <c:pt idx="16" formatCode="#,##0">
                  <c:v>174730.9879442823</c:v>
                </c:pt>
                <c:pt idx="17" formatCode="#,##0">
                  <c:v>172952.19412014066</c:v>
                </c:pt>
                <c:pt idx="18" formatCode="#,##0">
                  <c:v>171103.46361907863</c:v>
                </c:pt>
                <c:pt idx="19" formatCode="#,##0">
                  <c:v>168516.35056426172</c:v>
                </c:pt>
                <c:pt idx="20" formatCode="#,##0">
                  <c:v>165902.31900836207</c:v>
                </c:pt>
                <c:pt idx="21" formatCode="#,##0">
                  <c:v>163522.97204998165</c:v>
                </c:pt>
                <c:pt idx="22" formatCode="#,##0">
                  <c:v>161319.41909954068</c:v>
                </c:pt>
                <c:pt idx="23" formatCode="#,##0">
                  <c:v>158874.24086864915</c:v>
                </c:pt>
                <c:pt idx="24" formatCode="#,##0">
                  <c:v>155746.14911632246</c:v>
                </c:pt>
                <c:pt idx="25" formatCode="#,##0">
                  <c:v>152318.60854148568</c:v>
                </c:pt>
                <c:pt idx="26" formatCode="#,##0">
                  <c:v>148185.91142147558</c:v>
                </c:pt>
                <c:pt idx="27" formatCode="#,##0">
                  <c:v>144250.91237404718</c:v>
                </c:pt>
                <c:pt idx="28" formatCode="#,##0">
                  <c:v>140491.33816599549</c:v>
                </c:pt>
                <c:pt idx="29" formatCode="#,##0">
                  <c:v>136970.19842651204</c:v>
                </c:pt>
                <c:pt idx="30" formatCode="#,##0">
                  <c:v>133608.84269736352</c:v>
                </c:pt>
                <c:pt idx="31" formatCode="#,##0">
                  <c:v>129770.40608804149</c:v>
                </c:pt>
                <c:pt idx="32" formatCode="#,##0">
                  <c:v>125305.37680698256</c:v>
                </c:pt>
                <c:pt idx="33" formatCode="#,##0">
                  <c:v>122748.3253194962</c:v>
                </c:pt>
                <c:pt idx="34" formatCode="#,##0">
                  <c:v>121221.98451171478</c:v>
                </c:pt>
                <c:pt idx="35" formatCode="#,##0">
                  <c:v>120049.95744515792</c:v>
                </c:pt>
                <c:pt idx="36" formatCode="#,##0">
                  <c:v>118880.97988669062</c:v>
                </c:pt>
                <c:pt idx="37" formatCode="#,##0">
                  <c:v>117959.50203402268</c:v>
                </c:pt>
                <c:pt idx="38" formatCode="#,##0">
                  <c:v>117406.52635729137</c:v>
                </c:pt>
                <c:pt idx="39" formatCode="#,##0">
                  <c:v>117043.41389392022</c:v>
                </c:pt>
                <c:pt idx="40" formatCode="#,##0">
                  <c:v>116740.83690309632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C55D-4348-9880-BBFFD432CF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6428616"/>
        <c:axId val="476435832"/>
      </c:lineChar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Annual VMT (Billions)</c:v>
                </c:pt>
              </c:strCache>
            </c:strRef>
          </c:tx>
          <c:spPr>
            <a:ln w="317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Sheet1!$B$1:$AP$1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Sheet1!$B$2:$AP$2</c:f>
              <c:numCache>
                <c:formatCode>General</c:formatCode>
                <c:ptCount val="41"/>
                <c:pt idx="0">
                  <c:v>2967.3</c:v>
                </c:pt>
                <c:pt idx="1">
                  <c:v>2950.4</c:v>
                </c:pt>
                <c:pt idx="2">
                  <c:v>2968.6</c:v>
                </c:pt>
                <c:pt idx="3">
                  <c:v>2988.3</c:v>
                </c:pt>
                <c:pt idx="4">
                  <c:v>3025.7</c:v>
                </c:pt>
                <c:pt idx="5">
                  <c:v>3095.4</c:v>
                </c:pt>
                <c:pt idx="6">
                  <c:v>3174.4</c:v>
                </c:pt>
                <c:pt idx="7">
                  <c:v>3212.4</c:v>
                </c:pt>
                <c:pt idx="8">
                  <c:v>3240.3</c:v>
                </c:pt>
                <c:pt idx="9" formatCode="#,##0.0">
                  <c:v>3263.5</c:v>
                </c:pt>
                <c:pt idx="10" formatCode="#,##0.0">
                  <c:v>2824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55D-4348-9880-BBFFD432CF3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EIA 2021 VMT Forecast</c:v>
                </c:pt>
              </c:strCache>
            </c:strRef>
          </c:tx>
          <c:spPr>
            <a:ln w="3175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Sheet1!$B$1:$AP$1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Sheet1!$B$6:$AP$6</c:f>
              <c:numCache>
                <c:formatCode>General</c:formatCode>
                <c:ptCount val="41"/>
                <c:pt idx="10">
                  <c:v>2824</c:v>
                </c:pt>
                <c:pt idx="11" formatCode="#,##0.0">
                  <c:v>2994.88</c:v>
                </c:pt>
                <c:pt idx="12" formatCode="#,##0.0">
                  <c:v>3183.2999999999997</c:v>
                </c:pt>
                <c:pt idx="13" formatCode="#,##0.0">
                  <c:v>3249.31</c:v>
                </c:pt>
                <c:pt idx="14" formatCode="#,##0.0">
                  <c:v>3312.97</c:v>
                </c:pt>
                <c:pt idx="15" formatCode="#,##0.0">
                  <c:v>3365.74</c:v>
                </c:pt>
                <c:pt idx="16" formatCode="#,##0.0">
                  <c:v>3410.92</c:v>
                </c:pt>
                <c:pt idx="17" formatCode="#,##0.0">
                  <c:v>3448.0000000000005</c:v>
                </c:pt>
                <c:pt idx="18" formatCode="#,##0.0">
                  <c:v>3479.02</c:v>
                </c:pt>
                <c:pt idx="19" formatCode="#,##0.0">
                  <c:v>3507.2</c:v>
                </c:pt>
                <c:pt idx="20" formatCode="#,##0.0">
                  <c:v>3529.8700000000003</c:v>
                </c:pt>
                <c:pt idx="21" formatCode="#,##0.0">
                  <c:v>3552.9</c:v>
                </c:pt>
                <c:pt idx="22" formatCode="#,##0.0">
                  <c:v>3573.96</c:v>
                </c:pt>
                <c:pt idx="23" formatCode="#,##0.0">
                  <c:v>3593.7699999999995</c:v>
                </c:pt>
                <c:pt idx="24" formatCode="#,##0.0">
                  <c:v>3616.23</c:v>
                </c:pt>
                <c:pt idx="25" formatCode="#,##0.0">
                  <c:v>3639.83</c:v>
                </c:pt>
                <c:pt idx="26" formatCode="#,##0.0">
                  <c:v>3663.14</c:v>
                </c:pt>
                <c:pt idx="27" formatCode="#,##0.0">
                  <c:v>3683.9199999999996</c:v>
                </c:pt>
                <c:pt idx="28" formatCode="#,##0.0">
                  <c:v>3703.47</c:v>
                </c:pt>
                <c:pt idx="29" formatCode="#,##0.0">
                  <c:v>3723.17</c:v>
                </c:pt>
                <c:pt idx="30" formatCode="#,##0.0">
                  <c:v>3743.96</c:v>
                </c:pt>
                <c:pt idx="31" formatCode="#,##0.0">
                  <c:v>3765.04</c:v>
                </c:pt>
                <c:pt idx="32" formatCode="#,##0.0">
                  <c:v>3785.99</c:v>
                </c:pt>
                <c:pt idx="33" formatCode="#,##0.0">
                  <c:v>3809.67</c:v>
                </c:pt>
                <c:pt idx="34" formatCode="#,##0.0">
                  <c:v>3834.7799999999997</c:v>
                </c:pt>
                <c:pt idx="35" formatCode="#,##0.0">
                  <c:v>3859.37</c:v>
                </c:pt>
                <c:pt idx="36" formatCode="#,##0.0">
                  <c:v>3882.44</c:v>
                </c:pt>
                <c:pt idx="37" formatCode="#,##0.0">
                  <c:v>3905.43</c:v>
                </c:pt>
                <c:pt idx="38" formatCode="#,##0.0">
                  <c:v>3928.55</c:v>
                </c:pt>
                <c:pt idx="39" formatCode="#,##0.0">
                  <c:v>3953.09</c:v>
                </c:pt>
                <c:pt idx="40" formatCode="#,##0.0">
                  <c:v>3978.89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C55D-4348-9880-BBFFD432CF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8919200"/>
        <c:axId val="478918216"/>
      </c:lineChart>
      <c:catAx>
        <c:axId val="476428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435832"/>
        <c:crosses val="autoZero"/>
        <c:auto val="1"/>
        <c:lblAlgn val="ctr"/>
        <c:lblOffset val="100"/>
        <c:tickLblSkip val="5"/>
        <c:noMultiLvlLbl val="0"/>
      </c:catAx>
      <c:valAx>
        <c:axId val="476435832"/>
        <c:scaling>
          <c:orientation val="minMax"/>
          <c:max val="280000"/>
          <c:min val="8000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428616"/>
        <c:crosses val="autoZero"/>
        <c:crossBetween val="midCat"/>
        <c:dispUnits>
          <c:builtInUnit val="thousands"/>
          <c:dispUnitsLbl>
            <c:layout>
              <c:manualLayout>
                <c:xMode val="edge"/>
                <c:yMode val="edge"/>
                <c:x val="1.2016032313609154E-2"/>
                <c:y val="0.11853125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1200" dirty="0"/>
                    <a:t>Annual Fuel Consumption (Billions of Gallons)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478918216"/>
        <c:scaling>
          <c:orientation val="minMax"/>
          <c:max val="40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Annual VMT (Billions)</a:t>
                </a:r>
              </a:p>
            </c:rich>
          </c:tx>
          <c:layout>
            <c:manualLayout>
              <c:xMode val="edge"/>
              <c:yMode val="edge"/>
              <c:x val="0.96299349148672364"/>
              <c:y val="2.301279527559054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919200"/>
        <c:crosses val="max"/>
        <c:crossBetween val="between"/>
      </c:valAx>
      <c:catAx>
        <c:axId val="478919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8918216"/>
        <c:crosses val="autoZero"/>
        <c:auto val="1"/>
        <c:lblAlgn val="ctr"/>
        <c:lblOffset val="100"/>
        <c:noMultiLvlLbl val="0"/>
      </c:cat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306293680503049"/>
          <c:y val="0.10744275825499124"/>
          <c:w val="0.7462343718305704"/>
          <c:h val="0.8150697291637213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With Current MPG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Sheet1!$B$1:$AG$1</c:f>
              <c:strCache>
                <c:ptCount val="32"/>
                <c:pt idx="0">
                  <c:v>Column1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  <c:pt idx="25">
                  <c:v>2044</c:v>
                </c:pt>
                <c:pt idx="26">
                  <c:v>2045</c:v>
                </c:pt>
                <c:pt idx="27">
                  <c:v>2046</c:v>
                </c:pt>
                <c:pt idx="28">
                  <c:v>2047</c:v>
                </c:pt>
                <c:pt idx="29">
                  <c:v>2048</c:v>
                </c:pt>
                <c:pt idx="30">
                  <c:v>2049</c:v>
                </c:pt>
                <c:pt idx="31">
                  <c:v>2050</c:v>
                </c:pt>
              </c:strCache>
            </c:strRef>
          </c:cat>
          <c:val>
            <c:numRef>
              <c:f>Sheet1!$B$2:$AG$2</c:f>
              <c:numCache>
                <c:formatCode>"$"#,##0.0</c:formatCode>
                <c:ptCount val="32"/>
                <c:pt idx="1">
                  <c:v>33.142674834178784</c:v>
                </c:pt>
                <c:pt idx="2">
                  <c:v>34.92346170787448</c:v>
                </c:pt>
                <c:pt idx="3">
                  <c:v>36.831576277089923</c:v>
                </c:pt>
                <c:pt idx="4">
                  <c:v>37.716855017890595</c:v>
                </c:pt>
                <c:pt idx="5">
                  <c:v>38.396464235921101</c:v>
                </c:pt>
                <c:pt idx="6">
                  <c:v>38.999970202246274</c:v>
                </c:pt>
                <c:pt idx="7">
                  <c:v>39.562850945232626</c:v>
                </c:pt>
                <c:pt idx="8">
                  <c:v>40.000460560467417</c:v>
                </c:pt>
                <c:pt idx="9">
                  <c:v>40.373950103244418</c:v>
                </c:pt>
                <c:pt idx="10">
                  <c:v>40.7243888759089</c:v>
                </c:pt>
                <c:pt idx="11">
                  <c:v>41.031460547033376</c:v>
                </c:pt>
                <c:pt idx="12">
                  <c:v>41.361098080008176</c:v>
                </c:pt>
                <c:pt idx="13">
                  <c:v>41.679363749409191</c:v>
                </c:pt>
                <c:pt idx="14">
                  <c:v>41.974422374237385</c:v>
                </c:pt>
                <c:pt idx="15">
                  <c:v>42.29470473744815</c:v>
                </c:pt>
                <c:pt idx="16">
                  <c:v>42.635512327027826</c:v>
                </c:pt>
                <c:pt idx="17">
                  <c:v>42.977102760565167</c:v>
                </c:pt>
                <c:pt idx="18">
                  <c:v>43.280522243226827</c:v>
                </c:pt>
                <c:pt idx="19">
                  <c:v>43.576871180993002</c:v>
                </c:pt>
                <c:pt idx="20">
                  <c:v>43.891260545467595</c:v>
                </c:pt>
                <c:pt idx="21">
                  <c:v>44.209219172467471</c:v>
                </c:pt>
                <c:pt idx="22">
                  <c:v>44.519224322372516</c:v>
                </c:pt>
                <c:pt idx="23">
                  <c:v>44.855891079600255</c:v>
                </c:pt>
                <c:pt idx="24">
                  <c:v>45.241007081143245</c:v>
                </c:pt>
                <c:pt idx="25">
                  <c:v>45.641470203604101</c:v>
                </c:pt>
                <c:pt idx="26">
                  <c:v>46.019677940295381</c:v>
                </c:pt>
                <c:pt idx="27">
                  <c:v>46.383723521066635</c:v>
                </c:pt>
                <c:pt idx="28">
                  <c:v>46.7485497047577</c:v>
                </c:pt>
                <c:pt idx="29">
                  <c:v>47.112379279226353</c:v>
                </c:pt>
                <c:pt idx="30">
                  <c:v>47.500531363441524</c:v>
                </c:pt>
                <c:pt idx="31">
                  <c:v>47.908944754897192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F20-46AF-81DA-B16C60CC382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With EIA Ref Case MPG</c:v>
                </c:pt>
              </c:strCache>
            </c:strRef>
          </c:tx>
          <c:spPr>
            <a:ln w="381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Sheet1!$B$1:$AG$1</c:f>
              <c:strCache>
                <c:ptCount val="32"/>
                <c:pt idx="0">
                  <c:v>Column1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  <c:pt idx="25">
                  <c:v>2044</c:v>
                </c:pt>
                <c:pt idx="26">
                  <c:v>2045</c:v>
                </c:pt>
                <c:pt idx="27">
                  <c:v>2046</c:v>
                </c:pt>
                <c:pt idx="28">
                  <c:v>2047</c:v>
                </c:pt>
                <c:pt idx="29">
                  <c:v>2048</c:v>
                </c:pt>
                <c:pt idx="30">
                  <c:v>2049</c:v>
                </c:pt>
                <c:pt idx="31">
                  <c:v>2050</c:v>
                </c:pt>
              </c:strCache>
            </c:strRef>
          </c:cat>
          <c:val>
            <c:numRef>
              <c:f>Sheet1!$B$3:$AG$3</c:f>
              <c:numCache>
                <c:formatCode>"$"#,##0.0</c:formatCode>
                <c:ptCount val="32"/>
                <c:pt idx="1">
                  <c:v>33.142674834178784</c:v>
                </c:pt>
                <c:pt idx="2">
                  <c:v>34.353624840036254</c:v>
                </c:pt>
                <c:pt idx="3">
                  <c:v>35.609581295439696</c:v>
                </c:pt>
                <c:pt idx="4">
                  <c:v>35.843949797011021</c:v>
                </c:pt>
                <c:pt idx="5">
                  <c:v>35.865967613288639</c:v>
                </c:pt>
                <c:pt idx="6">
                  <c:v>35.80023075864969</c:v>
                </c:pt>
                <c:pt idx="7">
                  <c:v>35.718533675861117</c:v>
                </c:pt>
                <c:pt idx="8">
                  <c:v>35.525273632191748</c:v>
                </c:pt>
                <c:pt idx="9">
                  <c:v>35.308560445153489</c:v>
                </c:pt>
                <c:pt idx="10">
                  <c:v>35.090806127864518</c:v>
                </c:pt>
                <c:pt idx="11">
                  <c:v>34.851412538209559</c:v>
                </c:pt>
                <c:pt idx="12">
                  <c:v>34.651543010885845</c:v>
                </c:pt>
                <c:pt idx="13">
                  <c:v>34.477101286001862</c:v>
                </c:pt>
                <c:pt idx="14">
                  <c:v>34.315899305501993</c:v>
                </c:pt>
                <c:pt idx="15">
                  <c:v>34.198792865342078</c:v>
                </c:pt>
                <c:pt idx="16">
                  <c:v>34.135154493485778</c:v>
                </c:pt>
                <c:pt idx="17">
                  <c:v>34.112007767160563</c:v>
                </c:pt>
                <c:pt idx="18">
                  <c:v>34.066583489037342</c:v>
                </c:pt>
                <c:pt idx="19">
                  <c:v>34.042829616233931</c:v>
                </c:pt>
                <c:pt idx="20">
                  <c:v>34.059308925111125</c:v>
                </c:pt>
                <c:pt idx="21">
                  <c:v>34.096271026352184</c:v>
                </c:pt>
                <c:pt idx="22">
                  <c:v>34.135078836498103</c:v>
                </c:pt>
                <c:pt idx="23">
                  <c:v>34.217511600131843</c:v>
                </c:pt>
                <c:pt idx="24">
                  <c:v>34.355299544004538</c:v>
                </c:pt>
                <c:pt idx="25">
                  <c:v>34.51127749216085</c:v>
                </c:pt>
                <c:pt idx="26">
                  <c:v>34.666415008003831</c:v>
                </c:pt>
                <c:pt idx="27">
                  <c:v>34.819703878873788</c:v>
                </c:pt>
                <c:pt idx="28">
                  <c:v>34.970449348780967</c:v>
                </c:pt>
                <c:pt idx="29">
                  <c:v>35.12556659775386</c:v>
                </c:pt>
                <c:pt idx="30">
                  <c:v>35.297667297655735</c:v>
                </c:pt>
                <c:pt idx="31">
                  <c:v>35.489348521881524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F20-46AF-81DA-B16C60CC382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With "Bloomberg" EV  Adjusted MPG</c:v>
                </c:pt>
              </c:strCache>
            </c:strRef>
          </c:tx>
          <c:spPr>
            <a:ln w="38100" cap="rnd">
              <a:solidFill>
                <a:srgbClr val="FF9900"/>
              </a:solidFill>
              <a:round/>
            </a:ln>
            <a:effectLst/>
          </c:spPr>
          <c:marker>
            <c:symbol val="none"/>
          </c:marker>
          <c:cat>
            <c:strRef>
              <c:f>Sheet1!$B$1:$AG$1</c:f>
              <c:strCache>
                <c:ptCount val="32"/>
                <c:pt idx="0">
                  <c:v>Column1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  <c:pt idx="25">
                  <c:v>2044</c:v>
                </c:pt>
                <c:pt idx="26">
                  <c:v>2045</c:v>
                </c:pt>
                <c:pt idx="27">
                  <c:v>2046</c:v>
                </c:pt>
                <c:pt idx="28">
                  <c:v>2047</c:v>
                </c:pt>
                <c:pt idx="29">
                  <c:v>2048</c:v>
                </c:pt>
                <c:pt idx="30">
                  <c:v>2049</c:v>
                </c:pt>
                <c:pt idx="31">
                  <c:v>2050</c:v>
                </c:pt>
              </c:strCache>
            </c:strRef>
          </c:cat>
          <c:val>
            <c:numRef>
              <c:f>Sheet1!$B$4:$AG$4</c:f>
              <c:numCache>
                <c:formatCode>"$"#,##0.0</c:formatCode>
                <c:ptCount val="32"/>
                <c:pt idx="1">
                  <c:v>33.142674834178784</c:v>
                </c:pt>
                <c:pt idx="2" formatCode="#,##0.0">
                  <c:v>34.200000000000003</c:v>
                </c:pt>
                <c:pt idx="3">
                  <c:v>35.4</c:v>
                </c:pt>
                <c:pt idx="4">
                  <c:v>35.486112310180893</c:v>
                </c:pt>
                <c:pt idx="5">
                  <c:v>35.411217718798433</c:v>
                </c:pt>
                <c:pt idx="6">
                  <c:v>35.218146525961771</c:v>
                </c:pt>
                <c:pt idx="7">
                  <c:v>35.01618413172298</c:v>
                </c:pt>
                <c:pt idx="8">
                  <c:v>34.707681496002394</c:v>
                </c:pt>
                <c:pt idx="9">
                  <c:v>34.380405407238904</c:v>
                </c:pt>
                <c:pt idx="10">
                  <c:v>34.054121109366655</c:v>
                </c:pt>
                <c:pt idx="11">
                  <c:v>33.717571509332387</c:v>
                </c:pt>
                <c:pt idx="12">
                  <c:v>33.42085123717618</c:v>
                </c:pt>
                <c:pt idx="13">
                  <c:v>33.155065330399076</c:v>
                </c:pt>
                <c:pt idx="14">
                  <c:v>32.906738191707959</c:v>
                </c:pt>
                <c:pt idx="15">
                  <c:v>32.71049596051985</c:v>
                </c:pt>
                <c:pt idx="16">
                  <c:v>32.569753614142037</c:v>
                </c:pt>
                <c:pt idx="17">
                  <c:v>32.476396154265387</c:v>
                </c:pt>
                <c:pt idx="18">
                  <c:v>32.372600562616242</c:v>
                </c:pt>
                <c:pt idx="19">
                  <c:v>32.297270848670124</c:v>
                </c:pt>
                <c:pt idx="20">
                  <c:v>32.268451054198856</c:v>
                </c:pt>
                <c:pt idx="21">
                  <c:v>32.269011004608629</c:v>
                </c:pt>
                <c:pt idx="22">
                  <c:v>32.278436609358572</c:v>
                </c:pt>
                <c:pt idx="23">
                  <c:v>32.334556110973978</c:v>
                </c:pt>
                <c:pt idx="24">
                  <c:v>32.45092252826754</c:v>
                </c:pt>
                <c:pt idx="25">
                  <c:v>32.58955741349822</c:v>
                </c:pt>
                <c:pt idx="26">
                  <c:v>32.729548163604193</c:v>
                </c:pt>
                <c:pt idx="27">
                  <c:v>32.87121766175904</c:v>
                </c:pt>
                <c:pt idx="28">
                  <c:v>33.01630157584195</c:v>
                </c:pt>
                <c:pt idx="29">
                  <c:v>33.166305310797355</c:v>
                </c:pt>
                <c:pt idx="30">
                  <c:v>33.337093723142232</c:v>
                </c:pt>
                <c:pt idx="31">
                  <c:v>33.526730667540278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F20-46AF-81DA-B16C60CC382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With "High End" EV Adjusted MPG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Sheet1!$B$1:$AG$1</c:f>
              <c:strCache>
                <c:ptCount val="32"/>
                <c:pt idx="0">
                  <c:v>Column1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  <c:pt idx="25">
                  <c:v>2044</c:v>
                </c:pt>
                <c:pt idx="26">
                  <c:v>2045</c:v>
                </c:pt>
                <c:pt idx="27">
                  <c:v>2046</c:v>
                </c:pt>
                <c:pt idx="28">
                  <c:v>2047</c:v>
                </c:pt>
                <c:pt idx="29">
                  <c:v>2048</c:v>
                </c:pt>
                <c:pt idx="30">
                  <c:v>2049</c:v>
                </c:pt>
                <c:pt idx="31">
                  <c:v>2050</c:v>
                </c:pt>
              </c:strCache>
            </c:strRef>
          </c:cat>
          <c:val>
            <c:numRef>
              <c:f>Sheet1!$B$5:$AG$5</c:f>
              <c:numCache>
                <c:formatCode>"$"#,##0.0</c:formatCode>
                <c:ptCount val="32"/>
                <c:pt idx="1">
                  <c:v>33.142674834178784</c:v>
                </c:pt>
                <c:pt idx="2">
                  <c:v>34.121136691098457</c:v>
                </c:pt>
                <c:pt idx="3">
                  <c:v>35.275052889475077</c:v>
                </c:pt>
                <c:pt idx="4">
                  <c:v>35.369807565597007</c:v>
                </c:pt>
                <c:pt idx="5">
                  <c:v>35.243124293683017</c:v>
                </c:pt>
                <c:pt idx="6">
                  <c:v>35.014249797784075</c:v>
                </c:pt>
                <c:pt idx="7">
                  <c:v>34.785498964846532</c:v>
                </c:pt>
                <c:pt idx="8">
                  <c:v>34.441890510558707</c:v>
                </c:pt>
                <c:pt idx="9">
                  <c:v>34.083153993178698</c:v>
                </c:pt>
                <c:pt idx="10">
                  <c:v>33.586787144600855</c:v>
                </c:pt>
                <c:pt idx="11">
                  <c:v>33.087476041996311</c:v>
                </c:pt>
                <c:pt idx="12">
                  <c:v>32.634045804565048</c:v>
                </c:pt>
                <c:pt idx="13">
                  <c:v>32.218144148798238</c:v>
                </c:pt>
                <c:pt idx="14">
                  <c:v>31.757725478202488</c:v>
                </c:pt>
                <c:pt idx="15">
                  <c:v>31.175006487570556</c:v>
                </c:pt>
                <c:pt idx="16">
                  <c:v>30.542816710907296</c:v>
                </c:pt>
                <c:pt idx="17">
                  <c:v>29.787487353346936</c:v>
                </c:pt>
                <c:pt idx="18">
                  <c:v>29.064518791787002</c:v>
                </c:pt>
                <c:pt idx="19">
                  <c:v>28.377212192692422</c:v>
                </c:pt>
                <c:pt idx="20">
                  <c:v>27.740488603501468</c:v>
                </c:pt>
                <c:pt idx="21">
                  <c:v>27.134242376356863</c:v>
                </c:pt>
                <c:pt idx="22">
                  <c:v>26.437234720199633</c:v>
                </c:pt>
                <c:pt idx="23">
                  <c:v>25.633858897702183</c:v>
                </c:pt>
                <c:pt idx="24">
                  <c:v>25.189743764039619</c:v>
                </c:pt>
                <c:pt idx="25">
                  <c:v>24.935766461630926</c:v>
                </c:pt>
                <c:pt idx="26">
                  <c:v>24.745306455623343</c:v>
                </c:pt>
                <c:pt idx="27">
                  <c:v>24.555066152809612</c:v>
                </c:pt>
                <c:pt idx="28">
                  <c:v>24.410572665758146</c:v>
                </c:pt>
                <c:pt idx="29">
                  <c:v>24.333004075548061</c:v>
                </c:pt>
                <c:pt idx="30">
                  <c:v>24.292739963710236</c:v>
                </c:pt>
                <c:pt idx="31">
                  <c:v>24.265485190169723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5F20-46AF-81DA-B16C60CC3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304768"/>
        <c:axId val="184306304"/>
      </c:lineChart>
      <c:catAx>
        <c:axId val="184304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84306304"/>
        <c:crosses val="autoZero"/>
        <c:auto val="1"/>
        <c:lblAlgn val="ctr"/>
        <c:lblOffset val="100"/>
        <c:tickLblSkip val="5"/>
        <c:noMultiLvlLbl val="0"/>
      </c:catAx>
      <c:valAx>
        <c:axId val="184306304"/>
        <c:scaling>
          <c:orientation val="minMax"/>
          <c:max val="55"/>
          <c:min val="15"/>
        </c:scaling>
        <c:delete val="0"/>
        <c:axPos val="l"/>
        <c:majorGridlines>
          <c:spPr>
            <a:ln w="317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US" sz="1400" b="1" dirty="0"/>
                  <a:t>Approximate</a:t>
                </a:r>
                <a:r>
                  <a:rPr lang="en-US" sz="1400" b="1" baseline="0" dirty="0"/>
                  <a:t> Annual Federal Motor Fuel Taxes</a:t>
                </a:r>
              </a:p>
              <a:p>
                <a:pPr>
                  <a:defRPr sz="1200" b="1"/>
                </a:pPr>
                <a:r>
                  <a:rPr lang="en-US" sz="1200" b="1" baseline="0" dirty="0"/>
                  <a:t>(2021 Rates – Billions)</a:t>
                </a:r>
                <a:endParaRPr lang="en-US" sz="1000" b="1" dirty="0"/>
              </a:p>
            </c:rich>
          </c:tx>
          <c:layout>
            <c:manualLayout>
              <c:xMode val="edge"/>
              <c:yMode val="edge"/>
              <c:x val="9.5656267864057995E-2"/>
              <c:y val="0.170774670147090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out"/>
        <c:minorTickMark val="none"/>
        <c:tickLblPos val="nextTo"/>
        <c:spPr>
          <a:noFill/>
          <a:ln w="15875"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84304768"/>
        <c:crosses val="autoZero"/>
        <c:crossBetween val="between"/>
      </c:valAx>
      <c:spPr>
        <a:noFill/>
        <a:ln w="317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85944674488225"/>
          <c:y val="0"/>
          <c:w val="0.79867336486483409"/>
          <c:h val="0.87183809055118111"/>
        </c:manualLayout>
      </c:layou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Estimated Fuel Sales if No Change in MPG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Sheet1!$B$4:$AK$4</c:f>
              <c:numCache>
                <c:formatCode>General</c:formatCode>
                <c:ptCount val="36"/>
                <c:pt idx="5" formatCode="#,##0">
                  <c:v>10146.829</c:v>
                </c:pt>
                <c:pt idx="6" formatCode="#,##0">
                  <c:v>10612.826641969486</c:v>
                </c:pt>
                <c:pt idx="7" formatCode="#,##0">
                  <c:v>11350.765094466828</c:v>
                </c:pt>
                <c:pt idx="8" formatCode="#,##0">
                  <c:v>12153.636246249442</c:v>
                </c:pt>
                <c:pt idx="9" formatCode="#,##0">
                  <c:v>12327.204209399835</c:v>
                </c:pt>
                <c:pt idx="10" formatCode="#,##0">
                  <c:v>12482.590047975802</c:v>
                </c:pt>
                <c:pt idx="11" formatCode="#,##0">
                  <c:v>12603.348257361531</c:v>
                </c:pt>
                <c:pt idx="12" formatCode="#,##0">
                  <c:v>12725.249608887594</c:v>
                </c:pt>
                <c:pt idx="13" formatCode="#,##0">
                  <c:v>12848.3482281244</c:v>
                </c:pt>
                <c:pt idx="14" formatCode="#,##0">
                  <c:v>12972.595741814457</c:v>
                </c:pt>
                <c:pt idx="15" formatCode="#,##0">
                  <c:v>13095.376076799494</c:v>
                </c:pt>
                <c:pt idx="16" formatCode="#,##0">
                  <c:v>13190.584949712844</c:v>
                </c:pt>
                <c:pt idx="17" formatCode="#,##0">
                  <c:v>13286.502327716171</c:v>
                </c:pt>
                <c:pt idx="18" formatCode="#,##0">
                  <c:v>13383.078692835465</c:v>
                </c:pt>
                <c:pt idx="19" formatCode="#,##0">
                  <c:v>13480.367368115189</c:v>
                </c:pt>
                <c:pt idx="20" formatCode="#,##0">
                  <c:v>13580.173072053331</c:v>
                </c:pt>
                <c:pt idx="21" formatCode="#,##0">
                  <c:v>13659.875414936965</c:v>
                </c:pt>
                <c:pt idx="22" formatCode="#,##0">
                  <c:v>13740.014721269879</c:v>
                </c:pt>
                <c:pt idx="23" formatCode="#,##0">
                  <c:v>13820.592341699392</c:v>
                </c:pt>
                <c:pt idx="24" formatCode="#,##0">
                  <c:v>13901.661270238261</c:v>
                </c:pt>
                <c:pt idx="25" formatCode="#,##0">
                  <c:v>13982.602969044176</c:v>
                </c:pt>
                <c:pt idx="26" formatCode="#,##0">
                  <c:v>14051.992230044323</c:v>
                </c:pt>
                <c:pt idx="27" formatCode="#,##0">
                  <c:v>14121.706114023216</c:v>
                </c:pt>
                <c:pt idx="28" formatCode="#,##0">
                  <c:v>14191.745707707252</c:v>
                </c:pt>
                <c:pt idx="29" formatCode="#,##0">
                  <c:v>14262.112104229658</c:v>
                </c:pt>
                <c:pt idx="30" formatCode="#,##0">
                  <c:v>14330.059413653886</c:v>
                </c:pt>
                <c:pt idx="31" formatCode="#,##0">
                  <c:v>14382.513984235227</c:v>
                </c:pt>
                <c:pt idx="32" formatCode="#,##0">
                  <c:v>14435.067277466256</c:v>
                </c:pt>
                <c:pt idx="33" formatCode="#,##0">
                  <c:v>14487.875632163548</c:v>
                </c:pt>
                <c:pt idx="34" formatCode="#,##0">
                  <c:v>14540.784012018305</c:v>
                </c:pt>
                <c:pt idx="35" formatCode="#,##0">
                  <c:v>14593.896965879258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829-49AA-8009-5BBA9F77D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6428616"/>
        <c:axId val="476435832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  <c:pt idx="0">
                        <c:v>Annual US Fuel Sales</c:v>
                      </c:pt>
                    </c:strCache>
                  </c:strRef>
                </c:tx>
                <c:spPr>
                  <a:ln w="31750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Sheet1!$B$1:$AK$1</c15:sqref>
                        </c15:formulaRef>
                      </c:ext>
                    </c:extLst>
                    <c:strCache>
                      <c:ptCount val="36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  <c:pt idx="11">
                        <c:v>2026</c:v>
                      </c:pt>
                      <c:pt idx="12">
                        <c:v>2027</c:v>
                      </c:pt>
                      <c:pt idx="13">
                        <c:v>2028</c:v>
                      </c:pt>
                      <c:pt idx="14">
                        <c:v>2029</c:v>
                      </c:pt>
                      <c:pt idx="15">
                        <c:v>2030</c:v>
                      </c:pt>
                      <c:pt idx="16">
                        <c:v>2031</c:v>
                      </c:pt>
                      <c:pt idx="17">
                        <c:v>2032</c:v>
                      </c:pt>
                      <c:pt idx="18">
                        <c:v>2033</c:v>
                      </c:pt>
                      <c:pt idx="19">
                        <c:v>2034</c:v>
                      </c:pt>
                      <c:pt idx="20">
                        <c:v>2035</c:v>
                      </c:pt>
                      <c:pt idx="21">
                        <c:v>2036</c:v>
                      </c:pt>
                      <c:pt idx="22">
                        <c:v>2037</c:v>
                      </c:pt>
                      <c:pt idx="23">
                        <c:v>2038</c:v>
                      </c:pt>
                      <c:pt idx="24">
                        <c:v>2039</c:v>
                      </c:pt>
                      <c:pt idx="25">
                        <c:v>2040</c:v>
                      </c:pt>
                      <c:pt idx="26">
                        <c:v>2041</c:v>
                      </c:pt>
                      <c:pt idx="27">
                        <c:v>2042</c:v>
                      </c:pt>
                      <c:pt idx="28">
                        <c:v>2043</c:v>
                      </c:pt>
                      <c:pt idx="29">
                        <c:v>2044</c:v>
                      </c:pt>
                      <c:pt idx="30">
                        <c:v>2045</c:v>
                      </c:pt>
                      <c:pt idx="31">
                        <c:v>2046</c:v>
                      </c:pt>
                      <c:pt idx="32">
                        <c:v>2047</c:v>
                      </c:pt>
                      <c:pt idx="33">
                        <c:v>2048</c:v>
                      </c:pt>
                      <c:pt idx="34">
                        <c:v>2049</c:v>
                      </c:pt>
                      <c:pt idx="35">
                        <c:v>2050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Sheet1!$B$3:$AK$3</c15:sqref>
                        </c15:formulaRef>
                      </c:ext>
                    </c:extLst>
                    <c:numCache>
                      <c:formatCode>General</c:formatCode>
                      <c:ptCount val="36"/>
                      <c:pt idx="0">
                        <c:v>10357.799999999999</c:v>
                      </c:pt>
                      <c:pt idx="1">
                        <c:v>10711.3</c:v>
                      </c:pt>
                      <c:pt idx="2">
                        <c:v>10957.5</c:v>
                      </c:pt>
                      <c:pt idx="3">
                        <c:v>11172.5</c:v>
                      </c:pt>
                      <c:pt idx="4">
                        <c:v>11248.4</c:v>
                      </c:pt>
                      <c:pt idx="5" formatCode="#,##0">
                        <c:v>10064.6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E829-49AA-8009-5BBA9F77D560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</c15:sqref>
                        </c15:formulaRef>
                      </c:ext>
                    </c:extLst>
                    <c:strCache>
                      <c:ptCount val="1"/>
                      <c:pt idx="0">
                        <c:v>EIA Reference CaseFuel Sales Projections 2021 AEO</c:v>
                      </c:pt>
                    </c:strCache>
                  </c:strRef>
                </c:tx>
                <c:spPr>
                  <a:ln w="31750" cap="rnd">
                    <a:solidFill>
                      <a:srgbClr val="00990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Sheet1!$B$1:$AK$1</c15:sqref>
                        </c15:formulaRef>
                      </c:ext>
                    </c:extLst>
                    <c:strCache>
                      <c:ptCount val="36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  <c:pt idx="11">
                        <c:v>2026</c:v>
                      </c:pt>
                      <c:pt idx="12">
                        <c:v>2027</c:v>
                      </c:pt>
                      <c:pt idx="13">
                        <c:v>2028</c:v>
                      </c:pt>
                      <c:pt idx="14">
                        <c:v>2029</c:v>
                      </c:pt>
                      <c:pt idx="15">
                        <c:v>2030</c:v>
                      </c:pt>
                      <c:pt idx="16">
                        <c:v>2031</c:v>
                      </c:pt>
                      <c:pt idx="17">
                        <c:v>2032</c:v>
                      </c:pt>
                      <c:pt idx="18">
                        <c:v>2033</c:v>
                      </c:pt>
                      <c:pt idx="19">
                        <c:v>2034</c:v>
                      </c:pt>
                      <c:pt idx="20">
                        <c:v>2035</c:v>
                      </c:pt>
                      <c:pt idx="21">
                        <c:v>2036</c:v>
                      </c:pt>
                      <c:pt idx="22">
                        <c:v>2037</c:v>
                      </c:pt>
                      <c:pt idx="23">
                        <c:v>2038</c:v>
                      </c:pt>
                      <c:pt idx="24">
                        <c:v>2039</c:v>
                      </c:pt>
                      <c:pt idx="25">
                        <c:v>2040</c:v>
                      </c:pt>
                      <c:pt idx="26">
                        <c:v>2041</c:v>
                      </c:pt>
                      <c:pt idx="27">
                        <c:v>2042</c:v>
                      </c:pt>
                      <c:pt idx="28">
                        <c:v>2043</c:v>
                      </c:pt>
                      <c:pt idx="29">
                        <c:v>2044</c:v>
                      </c:pt>
                      <c:pt idx="30">
                        <c:v>2045</c:v>
                      </c:pt>
                      <c:pt idx="31">
                        <c:v>2046</c:v>
                      </c:pt>
                      <c:pt idx="32">
                        <c:v>2047</c:v>
                      </c:pt>
                      <c:pt idx="33">
                        <c:v>2048</c:v>
                      </c:pt>
                      <c:pt idx="34">
                        <c:v>2049</c:v>
                      </c:pt>
                      <c:pt idx="35">
                        <c:v>2050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Sheet1!$B$5:$AK$5</c15:sqref>
                        </c15:formulaRef>
                      </c:ext>
                    </c:extLst>
                    <c:numCache>
                      <c:formatCode>General</c:formatCode>
                      <c:ptCount val="36"/>
                      <c:pt idx="5" formatCode="#,##0">
                        <c:v>10064.604039171725</c:v>
                      </c:pt>
                      <c:pt idx="6" formatCode="#,##0">
                        <c:v>9988.1722454086212</c:v>
                      </c:pt>
                      <c:pt idx="7" formatCode="#,##0">
                        <c:v>10305.585352285709</c:v>
                      </c:pt>
                      <c:pt idx="8" formatCode="#,##0">
                        <c:v>10423.883463882155</c:v>
                      </c:pt>
                      <c:pt idx="9" formatCode="#,##0">
                        <c:v>10582.869272994738</c:v>
                      </c:pt>
                      <c:pt idx="10" formatCode="#,##0">
                        <c:v>10621.648237926922</c:v>
                      </c:pt>
                      <c:pt idx="11" formatCode="#,##0">
                        <c:v>10557.035102718284</c:v>
                      </c:pt>
                      <c:pt idx="12" formatCode="#,##0">
                        <c:v>10503.76372322693</c:v>
                      </c:pt>
                      <c:pt idx="13" formatCode="#,##0">
                        <c:v>10476.910154193769</c:v>
                      </c:pt>
                      <c:pt idx="14" formatCode="#,##0">
                        <c:v>10429.365363365068</c:v>
                      </c:pt>
                      <c:pt idx="15" formatCode="#,##0">
                        <c:v>10382.70883670369</c:v>
                      </c:pt>
                      <c:pt idx="16" formatCode="#,##0">
                        <c:v>10345.975675087753</c:v>
                      </c:pt>
                      <c:pt idx="17" formatCode="#,##0">
                        <c:v>10332.074600302783</c:v>
                      </c:pt>
                      <c:pt idx="18" formatCode="#,##0">
                        <c:v>10319.294679810209</c:v>
                      </c:pt>
                      <c:pt idx="19" formatCode="#,##0">
                        <c:v>10287.308138045244</c:v>
                      </c:pt>
                      <c:pt idx="20" formatCode="#,##0">
                        <c:v>10278.421029676269</c:v>
                      </c:pt>
                      <c:pt idx="21" formatCode="#,##0">
                        <c:v>10282.769534410649</c:v>
                      </c:pt>
                      <c:pt idx="22" formatCode="#,##0">
                        <c:v>10287.69257255334</c:v>
                      </c:pt>
                      <c:pt idx="23" formatCode="#,##0">
                        <c:v>10265.650966926223</c:v>
                      </c:pt>
                      <c:pt idx="24" formatCode="#,##0">
                        <c:v>10299.176676639847</c:v>
                      </c:pt>
                      <c:pt idx="25" formatCode="#,##0">
                        <c:v>10305.306614168549</c:v>
                      </c:pt>
                      <c:pt idx="26" formatCode="#,##0">
                        <c:v>10303.226205834719</c:v>
                      </c:pt>
                      <c:pt idx="27" formatCode="#,##0">
                        <c:v>10347.528805540391</c:v>
                      </c:pt>
                      <c:pt idx="28" formatCode="#,##0">
                        <c:v>10346.101164947882</c:v>
                      </c:pt>
                      <c:pt idx="29" formatCode="#,##0">
                        <c:v>10390.971355953108</c:v>
                      </c:pt>
                      <c:pt idx="30" formatCode="#,##0">
                        <c:v>10434.167789637231</c:v>
                      </c:pt>
                      <c:pt idx="31" formatCode="#,##0">
                        <c:v>10466.244924485638</c:v>
                      </c:pt>
                      <c:pt idx="32" formatCode="#,##0">
                        <c:v>10452.307940595876</c:v>
                      </c:pt>
                      <c:pt idx="33" formatCode="#,##0">
                        <c:v>10484.777182851483</c:v>
                      </c:pt>
                      <c:pt idx="34" formatCode="#,##0">
                        <c:v>10497.932158250342</c:v>
                      </c:pt>
                      <c:pt idx="35" formatCode="#,##0">
                        <c:v>10557.322159253714</c:v>
                      </c:pt>
                    </c:numCache>
                  </c:numRef>
                </c: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E829-49AA-8009-5BBA9F77D560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</c15:sqref>
                        </c15:formulaRef>
                      </c:ext>
                    </c:extLst>
                    <c:strCache>
                      <c:ptCount val="1"/>
                      <c:pt idx="0">
                        <c:v>Alternate Fuel Sales Projections With Restores CAFÉ</c:v>
                      </c:pt>
                    </c:strCache>
                  </c:strRef>
                </c:tx>
                <c:spPr>
                  <a:ln w="31750" cap="rnd">
                    <a:solidFill>
                      <a:srgbClr val="FF993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Sheet1!$B$1:$AK$1</c15:sqref>
                        </c15:formulaRef>
                      </c:ext>
                    </c:extLst>
                    <c:strCache>
                      <c:ptCount val="36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  <c:pt idx="11">
                        <c:v>2026</c:v>
                      </c:pt>
                      <c:pt idx="12">
                        <c:v>2027</c:v>
                      </c:pt>
                      <c:pt idx="13">
                        <c:v>2028</c:v>
                      </c:pt>
                      <c:pt idx="14">
                        <c:v>2029</c:v>
                      </c:pt>
                      <c:pt idx="15">
                        <c:v>2030</c:v>
                      </c:pt>
                      <c:pt idx="16">
                        <c:v>2031</c:v>
                      </c:pt>
                      <c:pt idx="17">
                        <c:v>2032</c:v>
                      </c:pt>
                      <c:pt idx="18">
                        <c:v>2033</c:v>
                      </c:pt>
                      <c:pt idx="19">
                        <c:v>2034</c:v>
                      </c:pt>
                      <c:pt idx="20">
                        <c:v>2035</c:v>
                      </c:pt>
                      <c:pt idx="21">
                        <c:v>2036</c:v>
                      </c:pt>
                      <c:pt idx="22">
                        <c:v>2037</c:v>
                      </c:pt>
                      <c:pt idx="23">
                        <c:v>2038</c:v>
                      </c:pt>
                      <c:pt idx="24">
                        <c:v>2039</c:v>
                      </c:pt>
                      <c:pt idx="25">
                        <c:v>2040</c:v>
                      </c:pt>
                      <c:pt idx="26">
                        <c:v>2041</c:v>
                      </c:pt>
                      <c:pt idx="27">
                        <c:v>2042</c:v>
                      </c:pt>
                      <c:pt idx="28">
                        <c:v>2043</c:v>
                      </c:pt>
                      <c:pt idx="29">
                        <c:v>2044</c:v>
                      </c:pt>
                      <c:pt idx="30">
                        <c:v>2045</c:v>
                      </c:pt>
                      <c:pt idx="31">
                        <c:v>2046</c:v>
                      </c:pt>
                      <c:pt idx="32">
                        <c:v>2047</c:v>
                      </c:pt>
                      <c:pt idx="33">
                        <c:v>2048</c:v>
                      </c:pt>
                      <c:pt idx="34">
                        <c:v>2049</c:v>
                      </c:pt>
                      <c:pt idx="35">
                        <c:v>2050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Sheet1!$B$7:$AK$7</c15:sqref>
                        </c15:formulaRef>
                      </c:ext>
                    </c:extLst>
                    <c:numCache>
                      <c:formatCode>General</c:formatCode>
                      <c:ptCount val="36"/>
                      <c:pt idx="5" formatCode="#,##0">
                        <c:v>10064.604039171725</c:v>
                      </c:pt>
                      <c:pt idx="6" formatCode="#,##0">
                        <c:v>9988.1722454086212</c:v>
                      </c:pt>
                      <c:pt idx="7" formatCode="#,##0">
                        <c:v>10237.67936036207</c:v>
                      </c:pt>
                      <c:pt idx="8" formatCode="#,##0">
                        <c:v>10323.422555634459</c:v>
                      </c:pt>
                      <c:pt idx="9" formatCode="#,##0">
                        <c:v>10418.522335885174</c:v>
                      </c:pt>
                      <c:pt idx="10" formatCode="#,##0">
                        <c:v>10396.576774275496</c:v>
                      </c:pt>
                      <c:pt idx="11" formatCode="#,##0">
                        <c:v>10307.384711416191</c:v>
                      </c:pt>
                      <c:pt idx="12" formatCode="#,##0">
                        <c:v>10199.539235106036</c:v>
                      </c:pt>
                      <c:pt idx="13" formatCode="#,##0">
                        <c:v>10120.776054891285</c:v>
                      </c:pt>
                      <c:pt idx="14" formatCode="#,##0">
                        <c:v>10051.481299764277</c:v>
                      </c:pt>
                      <c:pt idx="15" formatCode="#,##0">
                        <c:v>9984.0079048924254</c:v>
                      </c:pt>
                      <c:pt idx="16" formatCode="#,##0">
                        <c:v>9898.770833455219</c:v>
                      </c:pt>
                      <c:pt idx="17" formatCode="#,##0">
                        <c:v>9838.117575679802</c:v>
                      </c:pt>
                      <c:pt idx="18" formatCode="#,##0">
                        <c:v>9780.239734734414</c:v>
                      </c:pt>
                      <c:pt idx="19" formatCode="#,##0">
                        <c:v>9729.4512511161611</c:v>
                      </c:pt>
                      <c:pt idx="20" formatCode="#,##0">
                        <c:v>9702.1867141939201</c:v>
                      </c:pt>
                      <c:pt idx="21" formatCode="#,##0">
                        <c:v>9661.7044646272461</c:v>
                      </c:pt>
                      <c:pt idx="22" formatCode="#,##0">
                        <c:v>9646.4642379571087</c:v>
                      </c:pt>
                      <c:pt idx="23" formatCode="#,##0">
                        <c:v>9608.7036237145148</c:v>
                      </c:pt>
                      <c:pt idx="24" formatCode="#,##0">
                        <c:v>9595.4683649086255</c:v>
                      </c:pt>
                      <c:pt idx="25" formatCode="#,##0">
                        <c:v>9605.5133107089914</c:v>
                      </c:pt>
                      <c:pt idx="26" formatCode="#,##0">
                        <c:v>9585.1362744464495</c:v>
                      </c:pt>
                      <c:pt idx="27" formatCode="#,##0">
                        <c:v>9606.9665889901698</c:v>
                      </c:pt>
                      <c:pt idx="28" formatCode="#,##0">
                        <c:v>9632.5971452750382</c:v>
                      </c:pt>
                      <c:pt idx="29" formatCode="#,##0">
                        <c:v>9655.0797118693317</c:v>
                      </c:pt>
                      <c:pt idx="30" formatCode="#,##0">
                        <c:v>9676.1468679380087</c:v>
                      </c:pt>
                      <c:pt idx="31" formatCode="#,##0">
                        <c:v>9709.2572189234852</c:v>
                      </c:pt>
                      <c:pt idx="32" formatCode="#,##0">
                        <c:v>9723.007868248169</c:v>
                      </c:pt>
                      <c:pt idx="33" formatCode="#,##0">
                        <c:v>9756.4414849633504</c:v>
                      </c:pt>
                      <c:pt idx="34" formatCode="#,##0">
                        <c:v>9770.5485611352487</c:v>
                      </c:pt>
                      <c:pt idx="35" formatCode="#,##0">
                        <c:v>9804.3372268734347</c:v>
                      </c:pt>
                    </c:numCache>
                  </c:numRef>
                </c: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E829-49AA-8009-5BBA9F77D560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Sheet1!$A$8</c15:sqref>
                        </c15:formulaRef>
                      </c:ext>
                    </c:extLst>
                    <c:strCache>
                      <c:ptCount val="1"/>
                      <c:pt idx="0">
                        <c:v>Adjusted Fuel Sales Projections With Higher EV Share (Bloomberg Net)</c:v>
                      </c:pt>
                    </c:strCache>
                  </c:strRef>
                </c:tx>
                <c:spPr>
                  <a:ln w="31750" cap="rnd">
                    <a:solidFill>
                      <a:schemeClr val="accent2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Sheet1!$B$1:$AK$1</c15:sqref>
                        </c15:formulaRef>
                      </c:ext>
                    </c:extLst>
                    <c:strCache>
                      <c:ptCount val="36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  <c:pt idx="11">
                        <c:v>2026</c:v>
                      </c:pt>
                      <c:pt idx="12">
                        <c:v>2027</c:v>
                      </c:pt>
                      <c:pt idx="13">
                        <c:v>2028</c:v>
                      </c:pt>
                      <c:pt idx="14">
                        <c:v>2029</c:v>
                      </c:pt>
                      <c:pt idx="15">
                        <c:v>2030</c:v>
                      </c:pt>
                      <c:pt idx="16">
                        <c:v>2031</c:v>
                      </c:pt>
                      <c:pt idx="17">
                        <c:v>2032</c:v>
                      </c:pt>
                      <c:pt idx="18">
                        <c:v>2033</c:v>
                      </c:pt>
                      <c:pt idx="19">
                        <c:v>2034</c:v>
                      </c:pt>
                      <c:pt idx="20">
                        <c:v>2035</c:v>
                      </c:pt>
                      <c:pt idx="21">
                        <c:v>2036</c:v>
                      </c:pt>
                      <c:pt idx="22">
                        <c:v>2037</c:v>
                      </c:pt>
                      <c:pt idx="23">
                        <c:v>2038</c:v>
                      </c:pt>
                      <c:pt idx="24">
                        <c:v>2039</c:v>
                      </c:pt>
                      <c:pt idx="25">
                        <c:v>2040</c:v>
                      </c:pt>
                      <c:pt idx="26">
                        <c:v>2041</c:v>
                      </c:pt>
                      <c:pt idx="27">
                        <c:v>2042</c:v>
                      </c:pt>
                      <c:pt idx="28">
                        <c:v>2043</c:v>
                      </c:pt>
                      <c:pt idx="29">
                        <c:v>2044</c:v>
                      </c:pt>
                      <c:pt idx="30">
                        <c:v>2045</c:v>
                      </c:pt>
                      <c:pt idx="31">
                        <c:v>2046</c:v>
                      </c:pt>
                      <c:pt idx="32">
                        <c:v>2047</c:v>
                      </c:pt>
                      <c:pt idx="33">
                        <c:v>2048</c:v>
                      </c:pt>
                      <c:pt idx="34">
                        <c:v>2049</c:v>
                      </c:pt>
                      <c:pt idx="35">
                        <c:v>2050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Sheet1!$B$8:$AK$8</c15:sqref>
                        </c15:formulaRef>
                      </c:ext>
                    </c:extLst>
                    <c:numCache>
                      <c:formatCode>General</c:formatCode>
                      <c:ptCount val="36"/>
                      <c:pt idx="5" formatCode="#,##0">
                        <c:v>10064.604039171725</c:v>
                      </c:pt>
                      <c:pt idx="6" formatCode="#,##0">
                        <c:v>9977.2545458977438</c:v>
                      </c:pt>
                      <c:pt idx="7" formatCode="#,##0">
                        <c:v>10251.577545016789</c:v>
                      </c:pt>
                      <c:pt idx="8" formatCode="#,##0">
                        <c:v>10285.594168068636</c:v>
                      </c:pt>
                      <c:pt idx="9" formatCode="#,##0">
                        <c:v>10363.31491277133</c:v>
                      </c:pt>
                      <c:pt idx="10" formatCode="#,##0">
                        <c:v>10329.392138548892</c:v>
                      </c:pt>
                      <c:pt idx="11" formatCode="#,##0">
                        <c:v>10231.342762540518</c:v>
                      </c:pt>
                      <c:pt idx="12" formatCode="#,##0">
                        <c:v>10112.430637422382</c:v>
                      </c:pt>
                      <c:pt idx="13" formatCode="#,##0">
                        <c:v>10022.80208028109</c:v>
                      </c:pt>
                      <c:pt idx="14" formatCode="#,##0">
                        <c:v>9897.2923932530994</c:v>
                      </c:pt>
                      <c:pt idx="15" formatCode="#,##0">
                        <c:v>9775.0914644871227</c:v>
                      </c:pt>
                      <c:pt idx="16" formatCode="#,##0">
                        <c:v>9637.0957681980799</c:v>
                      </c:pt>
                      <c:pt idx="17" formatCode="#,##0">
                        <c:v>9526.0080854660773</c:v>
                      </c:pt>
                      <c:pt idx="18" formatCode="#,##0">
                        <c:v>9396.5215579063861</c:v>
                      </c:pt>
                      <c:pt idx="19" formatCode="#,##0">
                        <c:v>9215.8050537684794</c:v>
                      </c:pt>
                      <c:pt idx="20" formatCode="#,##0">
                        <c:v>9022.8676156550755</c:v>
                      </c:pt>
                      <c:pt idx="21" formatCode="#,##0">
                        <c:v>8760.3876637607718</c:v>
                      </c:pt>
                      <c:pt idx="22" formatCode="#,##0">
                        <c:v>8534.6615128207468</c:v>
                      </c:pt>
                      <c:pt idx="23" formatCode="#,##0">
                        <c:v>8292.7168126750221</c:v>
                      </c:pt>
                      <c:pt idx="24" formatCode="#,##0">
                        <c:v>8073.4637754920359</c:v>
                      </c:pt>
                      <c:pt idx="25" formatCode="#,##0">
                        <c:v>7873.9491343368127</c:v>
                      </c:pt>
                      <c:pt idx="26" formatCode="#,##0">
                        <c:v>7618.5062269514056</c:v>
                      </c:pt>
                      <c:pt idx="27" formatCode="#,##0">
                        <c:v>7349.2693609975377</c:v>
                      </c:pt>
                      <c:pt idx="28" formatCode="#,##0">
                        <c:v>7178.9690139763279</c:v>
                      </c:pt>
                      <c:pt idx="29" formatCode="#,##0">
                        <c:v>7072.5405949328715</c:v>
                      </c:pt>
                      <c:pt idx="30" formatCode="#,##0">
                        <c:v>6986.5270081268327</c:v>
                      </c:pt>
                      <c:pt idx="31" formatCode="#,##0">
                        <c:v>6908.2946544532879</c:v>
                      </c:pt>
                      <c:pt idx="32" formatCode="#,##0">
                        <c:v>6824.3937912011088</c:v>
                      </c:pt>
                      <c:pt idx="33" formatCode="#,##0">
                        <c:v>6782.8323133104996</c:v>
                      </c:pt>
                      <c:pt idx="34" formatCode="#,##0">
                        <c:v>6729.1084914844405</c:v>
                      </c:pt>
                      <c:pt idx="35" formatCode="#,##0">
                        <c:v>6694.8053063517973</c:v>
                      </c:pt>
                    </c:numCache>
                  </c:numRef>
                </c: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E829-49AA-8009-5BBA9F77D560}"/>
                  </c:ext>
                </c:extLst>
              </c15:ser>
            </c15:filteredLineSeries>
          </c:ext>
        </c:extLst>
      </c:line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8919200"/>
        <c:axId val="47891821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Annual VMT (Billions)</c:v>
                      </c:pt>
                    </c:strCache>
                  </c:strRef>
                </c:tx>
                <c:spPr>
                  <a:ln w="31750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Sheet1!$B$1:$AK$1</c15:sqref>
                        </c15:formulaRef>
                      </c:ext>
                    </c:extLst>
                    <c:strCache>
                      <c:ptCount val="36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  <c:pt idx="11">
                        <c:v>2026</c:v>
                      </c:pt>
                      <c:pt idx="12">
                        <c:v>2027</c:v>
                      </c:pt>
                      <c:pt idx="13">
                        <c:v>2028</c:v>
                      </c:pt>
                      <c:pt idx="14">
                        <c:v>2029</c:v>
                      </c:pt>
                      <c:pt idx="15">
                        <c:v>2030</c:v>
                      </c:pt>
                      <c:pt idx="16">
                        <c:v>2031</c:v>
                      </c:pt>
                      <c:pt idx="17">
                        <c:v>2032</c:v>
                      </c:pt>
                      <c:pt idx="18">
                        <c:v>2033</c:v>
                      </c:pt>
                      <c:pt idx="19">
                        <c:v>2034</c:v>
                      </c:pt>
                      <c:pt idx="20">
                        <c:v>2035</c:v>
                      </c:pt>
                      <c:pt idx="21">
                        <c:v>2036</c:v>
                      </c:pt>
                      <c:pt idx="22">
                        <c:v>2037</c:v>
                      </c:pt>
                      <c:pt idx="23">
                        <c:v>2038</c:v>
                      </c:pt>
                      <c:pt idx="24">
                        <c:v>2039</c:v>
                      </c:pt>
                      <c:pt idx="25">
                        <c:v>2040</c:v>
                      </c:pt>
                      <c:pt idx="26">
                        <c:v>2041</c:v>
                      </c:pt>
                      <c:pt idx="27">
                        <c:v>2042</c:v>
                      </c:pt>
                      <c:pt idx="28">
                        <c:v>2043</c:v>
                      </c:pt>
                      <c:pt idx="29">
                        <c:v>2044</c:v>
                      </c:pt>
                      <c:pt idx="30">
                        <c:v>2045</c:v>
                      </c:pt>
                      <c:pt idx="31">
                        <c:v>2046</c:v>
                      </c:pt>
                      <c:pt idx="32">
                        <c:v>2047</c:v>
                      </c:pt>
                      <c:pt idx="33">
                        <c:v>2048</c:v>
                      </c:pt>
                      <c:pt idx="34">
                        <c:v>2049</c:v>
                      </c:pt>
                      <c:pt idx="35">
                        <c:v>2050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Sheet1!$B$2:$AK$2</c15:sqref>
                        </c15:formulaRef>
                      </c:ext>
                    </c:extLst>
                    <c:numCache>
                      <c:formatCode>General</c:formatCode>
                      <c:ptCount val="36"/>
                      <c:pt idx="0">
                        <c:v>208.71</c:v>
                      </c:pt>
                      <c:pt idx="1">
                        <c:v>212.26</c:v>
                      </c:pt>
                      <c:pt idx="2">
                        <c:v>216.78</c:v>
                      </c:pt>
                      <c:pt idx="3">
                        <c:v>223.74</c:v>
                      </c:pt>
                      <c:pt idx="4" formatCode="#,##0.0">
                        <c:v>227.13</c:v>
                      </c:pt>
                      <c:pt idx="5" formatCode="#,##0.0">
                        <c:v>197.04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E829-49AA-8009-5BBA9F77D56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</c15:sqref>
                        </c15:formulaRef>
                      </c:ext>
                    </c:extLst>
                    <c:strCache>
                      <c:ptCount val="1"/>
                      <c:pt idx="0">
                        <c:v>EIA 2021 VMT Forecast</c:v>
                      </c:pt>
                    </c:strCache>
                  </c:strRef>
                </c:tx>
                <c:spPr>
                  <a:ln w="31750" cap="rnd">
                    <a:solidFill>
                      <a:schemeClr val="bg1">
                        <a:lumMod val="6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Sheet1!$B$1:$AK$1</c15:sqref>
                        </c15:formulaRef>
                      </c:ext>
                    </c:extLst>
                    <c:strCache>
                      <c:ptCount val="36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  <c:pt idx="11">
                        <c:v>2026</c:v>
                      </c:pt>
                      <c:pt idx="12">
                        <c:v>2027</c:v>
                      </c:pt>
                      <c:pt idx="13">
                        <c:v>2028</c:v>
                      </c:pt>
                      <c:pt idx="14">
                        <c:v>2029</c:v>
                      </c:pt>
                      <c:pt idx="15">
                        <c:v>2030</c:v>
                      </c:pt>
                      <c:pt idx="16">
                        <c:v>2031</c:v>
                      </c:pt>
                      <c:pt idx="17">
                        <c:v>2032</c:v>
                      </c:pt>
                      <c:pt idx="18">
                        <c:v>2033</c:v>
                      </c:pt>
                      <c:pt idx="19">
                        <c:v>2034</c:v>
                      </c:pt>
                      <c:pt idx="20">
                        <c:v>2035</c:v>
                      </c:pt>
                      <c:pt idx="21">
                        <c:v>2036</c:v>
                      </c:pt>
                      <c:pt idx="22">
                        <c:v>2037</c:v>
                      </c:pt>
                      <c:pt idx="23">
                        <c:v>2038</c:v>
                      </c:pt>
                      <c:pt idx="24">
                        <c:v>2039</c:v>
                      </c:pt>
                      <c:pt idx="25">
                        <c:v>2040</c:v>
                      </c:pt>
                      <c:pt idx="26">
                        <c:v>2041</c:v>
                      </c:pt>
                      <c:pt idx="27">
                        <c:v>2042</c:v>
                      </c:pt>
                      <c:pt idx="28">
                        <c:v>2043</c:v>
                      </c:pt>
                      <c:pt idx="29">
                        <c:v>2044</c:v>
                      </c:pt>
                      <c:pt idx="30">
                        <c:v>2045</c:v>
                      </c:pt>
                      <c:pt idx="31">
                        <c:v>2046</c:v>
                      </c:pt>
                      <c:pt idx="32">
                        <c:v>2047</c:v>
                      </c:pt>
                      <c:pt idx="33">
                        <c:v>2048</c:v>
                      </c:pt>
                      <c:pt idx="34">
                        <c:v>2049</c:v>
                      </c:pt>
                      <c:pt idx="35">
                        <c:v>2050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Sheet1!$B$6:$AK$6</c15:sqref>
                        </c15:formulaRef>
                      </c:ext>
                    </c:extLst>
                    <c:numCache>
                      <c:formatCode>General</c:formatCode>
                      <c:ptCount val="36"/>
                      <c:pt idx="5">
                        <c:v>197.04300000000001</c:v>
                      </c:pt>
                      <c:pt idx="6" formatCode="#,##0.0">
                        <c:v>205.80500000000001</c:v>
                      </c:pt>
                      <c:pt idx="7" formatCode="#,##0.0">
                        <c:v>217.523</c:v>
                      </c:pt>
                      <c:pt idx="8" formatCode="#,##0.0">
                        <c:v>227.27600000000001</c:v>
                      </c:pt>
                      <c:pt idx="9" formatCode="#,##0.0">
                        <c:v>237.256</c:v>
                      </c:pt>
                      <c:pt idx="10" formatCode="#,##0.0">
                        <c:v>242.874</c:v>
                      </c:pt>
                      <c:pt idx="11" formatCode="#,##0.0">
                        <c:v>245.54599999999999</c:v>
                      </c:pt>
                      <c:pt idx="12" formatCode="#,##0.0">
                        <c:v>248.24700000000001</c:v>
                      </c:pt>
                      <c:pt idx="13" formatCode="#,##0.0">
                        <c:v>250.97800000000001</c:v>
                      </c:pt>
                      <c:pt idx="14" formatCode="#,##0.0">
                        <c:v>253.739</c:v>
                      </c:pt>
                      <c:pt idx="15" formatCode="#,##0.0">
                        <c:v>256.47699999999998</c:v>
                      </c:pt>
                      <c:pt idx="16" formatCode="#,##0.0">
                        <c:v>258.68299999999999</c:v>
                      </c:pt>
                      <c:pt idx="17" formatCode="#,##0.0">
                        <c:v>260.90800000000002</c:v>
                      </c:pt>
                      <c:pt idx="18" formatCode="#,##0.0">
                        <c:v>263.15100000000001</c:v>
                      </c:pt>
                      <c:pt idx="19" formatCode="#,##0.0">
                        <c:v>265.41399999999999</c:v>
                      </c:pt>
                      <c:pt idx="20" formatCode="#,##0.0">
                        <c:v>267.73399999999998</c:v>
                      </c:pt>
                      <c:pt idx="21" formatCode="#,##0.0">
                        <c:v>269.66199999999998</c:v>
                      </c:pt>
                      <c:pt idx="22" formatCode="#,##0.0">
                        <c:v>271.60399999999998</c:v>
                      </c:pt>
                      <c:pt idx="23" formatCode="#,##0.0">
                        <c:v>273.55900000000003</c:v>
                      </c:pt>
                      <c:pt idx="24" formatCode="#,##0.0">
                        <c:v>275.529</c:v>
                      </c:pt>
                      <c:pt idx="25" formatCode="#,##0.0">
                        <c:v>277.50099999999998</c:v>
                      </c:pt>
                      <c:pt idx="26" formatCode="#,##0.0">
                        <c:v>279.25</c:v>
                      </c:pt>
                      <c:pt idx="27" formatCode="#,##0.0">
                        <c:v>281.00900000000001</c:v>
                      </c:pt>
                      <c:pt idx="28" formatCode="#,##0.0">
                        <c:v>282.779</c:v>
                      </c:pt>
                      <c:pt idx="29" formatCode="#,##0.0">
                        <c:v>284.56099999999998</c:v>
                      </c:pt>
                      <c:pt idx="30" formatCode="#,##0.0">
                        <c:v>286.298</c:v>
                      </c:pt>
                      <c:pt idx="31" formatCode="#,##0.0">
                        <c:v>287.73</c:v>
                      </c:pt>
                      <c:pt idx="32" formatCode="#,##0.0">
                        <c:v>289.16800000000001</c:v>
                      </c:pt>
                      <c:pt idx="33" formatCode="#,##0.0">
                        <c:v>290.61399999999998</c:v>
                      </c:pt>
                      <c:pt idx="34" formatCode="#,##0.0">
                        <c:v>292.06700000000001</c:v>
                      </c:pt>
                      <c:pt idx="35" formatCode="#,##0.0">
                        <c:v>293.52800000000002</c:v>
                      </c:pt>
                    </c:numCache>
                  </c:numRef>
                </c: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E829-49AA-8009-5BBA9F77D560}"/>
                  </c:ext>
                </c:extLst>
              </c15:ser>
            </c15:filteredLineSeries>
          </c:ext>
        </c:extLst>
      </c:lineChart>
      <c:catAx>
        <c:axId val="476428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6435832"/>
        <c:crossesAt val="2000"/>
        <c:auto val="1"/>
        <c:lblAlgn val="ctr"/>
        <c:lblOffset val="100"/>
        <c:tickLblSkip val="5"/>
        <c:noMultiLvlLbl val="0"/>
      </c:catAx>
      <c:valAx>
        <c:axId val="476435832"/>
        <c:scaling>
          <c:orientation val="minMax"/>
          <c:max val="18000"/>
          <c:min val="5000"/>
        </c:scaling>
        <c:delete val="1"/>
        <c:axPos val="l"/>
        <c:numFmt formatCode="General" sourceLinked="1"/>
        <c:majorTickMark val="out"/>
        <c:minorTickMark val="none"/>
        <c:tickLblPos val="nextTo"/>
        <c:crossAx val="476428616"/>
        <c:crosses val="autoZero"/>
        <c:crossBetween val="midCat"/>
      </c:valAx>
      <c:valAx>
        <c:axId val="478918216"/>
        <c:scaling>
          <c:orientation val="minMax"/>
          <c:max val="300"/>
        </c:scaling>
        <c:delete val="1"/>
        <c:axPos val="r"/>
        <c:numFmt formatCode="#,##0" sourceLinked="0"/>
        <c:majorTickMark val="out"/>
        <c:minorTickMark val="none"/>
        <c:tickLblPos val="nextTo"/>
        <c:crossAx val="478919200"/>
        <c:crosses val="max"/>
        <c:crossBetween val="between"/>
      </c:valAx>
      <c:catAx>
        <c:axId val="478919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8918216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85939232353097"/>
          <c:y val="3.8453350266558321E-2"/>
          <c:w val="0.79867336486483409"/>
          <c:h val="0.87183809055118111"/>
        </c:manualLayout>
      </c:layou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Annual US Fuel Sales</c:v>
                </c:pt>
              </c:strCache>
            </c:strRef>
          </c:tx>
          <c:spPr>
            <a:ln w="317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Sheet1!$B$3:$AK$3</c:f>
              <c:numCache>
                <c:formatCode>General</c:formatCode>
                <c:ptCount val="36"/>
                <c:pt idx="0">
                  <c:v>10357.799999999999</c:v>
                </c:pt>
                <c:pt idx="1">
                  <c:v>10711.3</c:v>
                </c:pt>
                <c:pt idx="2">
                  <c:v>10957.5</c:v>
                </c:pt>
                <c:pt idx="3">
                  <c:v>11172.5</c:v>
                </c:pt>
                <c:pt idx="4">
                  <c:v>11248.4</c:v>
                </c:pt>
                <c:pt idx="5" formatCode="#,##0">
                  <c:v>10064.6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80-4A9A-B41F-49DC0D4BA31E}"/>
            </c:ext>
          </c:extLst>
        </c:ser>
        <c:ser>
          <c:idx val="3"/>
          <c:order val="2"/>
          <c:tx>
            <c:strRef>
              <c:f>Sheet1!$A$5</c:f>
              <c:strCache>
                <c:ptCount val="1"/>
                <c:pt idx="0">
                  <c:v>EIA Reference CaseFuel Sales Projections 2021 AEO</c:v>
                </c:pt>
              </c:strCache>
            </c:strRef>
          </c:tx>
          <c:spPr>
            <a:ln w="31750" cap="rnd">
              <a:solidFill>
                <a:srgbClr val="009900"/>
              </a:solidFill>
              <a:round/>
            </a:ln>
            <a:effectLst/>
          </c:spPr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Sheet1!$B$5:$AK$5</c:f>
              <c:numCache>
                <c:formatCode>General</c:formatCode>
                <c:ptCount val="36"/>
                <c:pt idx="5" formatCode="#,##0">
                  <c:v>10146.829</c:v>
                </c:pt>
                <c:pt idx="6" formatCode="#,##0">
                  <c:v>10393</c:v>
                </c:pt>
                <c:pt idx="7" formatCode="#,##0">
                  <c:v>10724.335930927649</c:v>
                </c:pt>
                <c:pt idx="8" formatCode="#,##0">
                  <c:v>11161.531020698336</c:v>
                </c:pt>
                <c:pt idx="9" formatCode="#,##0">
                  <c:v>11015.523523345541</c:v>
                </c:pt>
                <c:pt idx="10" formatCode="#,##0">
                  <c:v>10929.986679264428</c:v>
                </c:pt>
                <c:pt idx="11" formatCode="#,##0">
                  <c:v>10842.380292758677</c:v>
                </c:pt>
                <c:pt idx="12" formatCode="#,##0">
                  <c:v>10767.384219761509</c:v>
                </c:pt>
                <c:pt idx="13" formatCode="#,##0">
                  <c:v>10719.083701999652</c:v>
                </c:pt>
                <c:pt idx="14" formatCode="#,##0">
                  <c:v>10650.270336578253</c:v>
                </c:pt>
                <c:pt idx="15" formatCode="#,##0">
                  <c:v>10582.585976638518</c:v>
                </c:pt>
                <c:pt idx="16" formatCode="#,##0">
                  <c:v>10525.238007317383</c:v>
                </c:pt>
                <c:pt idx="17" formatCode="#,##0">
                  <c:v>10490.740627262539</c:v>
                </c:pt>
                <c:pt idx="18" formatCode="#,##0">
                  <c:v>10457.460739129234</c:v>
                </c:pt>
                <c:pt idx="19" formatCode="#,##0">
                  <c:v>10405.262377874993</c:v>
                </c:pt>
                <c:pt idx="20" formatCode="#,##0">
                  <c:v>10375.976006290961</c:v>
                </c:pt>
                <c:pt idx="21" formatCode="#,##0">
                  <c:v>10360.2404861422</c:v>
                </c:pt>
                <c:pt idx="22" formatCode="#,##0">
                  <c:v>10345.047644891574</c:v>
                </c:pt>
                <c:pt idx="23" formatCode="#,##0">
                  <c:v>10302.661856512066</c:v>
                </c:pt>
                <c:pt idx="24" formatCode="#,##0">
                  <c:v>10316.280349220024</c:v>
                </c:pt>
                <c:pt idx="25" formatCode="#,##0">
                  <c:v>10302.263648161426</c:v>
                </c:pt>
                <c:pt idx="26" formatCode="#,##0">
                  <c:v>10279.973949638324</c:v>
                </c:pt>
                <c:pt idx="27" formatCode="#,##0">
                  <c:v>10303.618856672088</c:v>
                </c:pt>
                <c:pt idx="28" formatCode="#,##0">
                  <c:v>10281.939522720922</c:v>
                </c:pt>
                <c:pt idx="29" formatCode="#,##0">
                  <c:v>10305.857290972057</c:v>
                </c:pt>
                <c:pt idx="30" formatCode="#,##0">
                  <c:v>10327.986494807203</c:v>
                </c:pt>
                <c:pt idx="31" formatCode="#,##0">
                  <c:v>10338.944058425324</c:v>
                </c:pt>
                <c:pt idx="32" formatCode="#,##0">
                  <c:v>10304.698809821966</c:v>
                </c:pt>
                <c:pt idx="33" formatCode="#,##0">
                  <c:v>10315.898540793556</c:v>
                </c:pt>
                <c:pt idx="34" formatCode="#,##0">
                  <c:v>10308.390694375183</c:v>
                </c:pt>
                <c:pt idx="35" formatCode="#,##0">
                  <c:v>10345.839179734423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080-4A9A-B41F-49DC0D4BA31E}"/>
            </c:ext>
          </c:extLst>
        </c:ser>
        <c:ser>
          <c:idx val="5"/>
          <c:order val="3"/>
          <c:tx>
            <c:strRef>
              <c:f>Sheet1!$A$7</c:f>
              <c:strCache>
                <c:ptCount val="1"/>
                <c:pt idx="0">
                  <c:v>Alternate Fuel Sales Projections With Restores CAFÉ</c:v>
                </c:pt>
              </c:strCache>
            </c:strRef>
          </c:tx>
          <c:spPr>
            <a:ln w="31750" cap="rnd">
              <a:solidFill>
                <a:srgbClr val="FF9933"/>
              </a:solidFill>
              <a:round/>
            </a:ln>
            <a:effectLst/>
          </c:spPr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Sheet1!$B$7:$AK$7</c:f>
              <c:numCache>
                <c:formatCode>General</c:formatCode>
                <c:ptCount val="36"/>
                <c:pt idx="5" formatCode="#,##0">
                  <c:v>10146.888999999999</c:v>
                </c:pt>
                <c:pt idx="6" formatCode="#,##0">
                  <c:v>10393</c:v>
                </c:pt>
                <c:pt idx="7" formatCode="#,##0">
                  <c:v>10653.380708425124</c:v>
                </c:pt>
                <c:pt idx="8" formatCode="#,##0">
                  <c:v>11053.501812736327</c:v>
                </c:pt>
                <c:pt idx="9" formatCode="#,##0">
                  <c:v>10843.690305716493</c:v>
                </c:pt>
                <c:pt idx="10" formatCode="#,##0">
                  <c:v>10697.320927001925</c:v>
                </c:pt>
                <c:pt idx="11" formatCode="#,##0">
                  <c:v>10584.789636662625</c:v>
                </c:pt>
                <c:pt idx="12" formatCode="#,##0">
                  <c:v>10454.06612336949</c:v>
                </c:pt>
                <c:pt idx="13" formatCode="#,##0">
                  <c:v>10352.99224126415</c:v>
                </c:pt>
                <c:pt idx="14" formatCode="#,##0">
                  <c:v>10262.558313317089</c:v>
                </c:pt>
                <c:pt idx="15" formatCode="#,##0">
                  <c:v>10174.292301686277</c:v>
                </c:pt>
                <c:pt idx="16" formatCode="#,##0">
                  <c:v>10068.143705407423</c:v>
                </c:pt>
                <c:pt idx="17" formatCode="#,##0">
                  <c:v>9986.8231450608891</c:v>
                </c:pt>
                <c:pt idx="18" formatCode="#,##0">
                  <c:v>9908.5867180650457</c:v>
                </c:pt>
                <c:pt idx="19" formatCode="#,##0">
                  <c:v>9838.3347893735645</c:v>
                </c:pt>
                <c:pt idx="20" formatCode="#,##0">
                  <c:v>9791.5032809081949</c:v>
                </c:pt>
                <c:pt idx="21" formatCode="#,##0">
                  <c:v>9731.5097845549626</c:v>
                </c:pt>
                <c:pt idx="22" formatCode="#,##0">
                  <c:v>9697.1618308271263</c:v>
                </c:pt>
                <c:pt idx="23" formatCode="#,##0">
                  <c:v>9640.1805428840398</c:v>
                </c:pt>
                <c:pt idx="24" formatCode="#,##0">
                  <c:v>9608.0202759982221</c:v>
                </c:pt>
                <c:pt idx="25" formatCode="#,##0">
                  <c:v>9599.3156144792538</c:v>
                </c:pt>
                <c:pt idx="26" formatCode="#,##0">
                  <c:v>9560.0561994882755</c:v>
                </c:pt>
                <c:pt idx="27" formatCode="#,##0">
                  <c:v>9562.6228944916693</c:v>
                </c:pt>
                <c:pt idx="28" formatCode="#,##0">
                  <c:v>9569.4192613791711</c:v>
                </c:pt>
                <c:pt idx="29" formatCode="#,##0">
                  <c:v>9572.4245966954823</c:v>
                </c:pt>
                <c:pt idx="30" formatCode="#,##0">
                  <c:v>9573.9829008632969</c:v>
                </c:pt>
                <c:pt idx="31" formatCode="#,##0">
                  <c:v>9587.453669217326</c:v>
                </c:pt>
                <c:pt idx="32" formatCode="#,##0">
                  <c:v>9582.1285560451615</c:v>
                </c:pt>
                <c:pt idx="33" formatCode="#,##0">
                  <c:v>9595.7117848140824</c:v>
                </c:pt>
                <c:pt idx="34" formatCode="#,##0">
                  <c:v>9590.5739923464353</c:v>
                </c:pt>
                <c:pt idx="35" formatCode="#,##0">
                  <c:v>9604.2353550875814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080-4A9A-B41F-49DC0D4BA31E}"/>
            </c:ext>
          </c:extLst>
        </c:ser>
        <c:ser>
          <c:idx val="6"/>
          <c:order val="4"/>
          <c:tx>
            <c:strRef>
              <c:f>Sheet1!$A$8</c:f>
              <c:strCache>
                <c:ptCount val="1"/>
                <c:pt idx="0">
                  <c:v>Adjusted Fuel Sales Projections With Higher EV Share (Bloomberg Net)</c:v>
                </c:pt>
              </c:strCache>
            </c:strRef>
          </c:tx>
          <c:spPr>
            <a:ln w="317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Sheet1!$B$8:$AK$8</c:f>
              <c:numCache>
                <c:formatCode>General</c:formatCode>
                <c:ptCount val="36"/>
                <c:pt idx="5" formatCode="#,##0">
                  <c:v>10146.829</c:v>
                </c:pt>
                <c:pt idx="6" formatCode="#,##0">
                  <c:v>10393</c:v>
                </c:pt>
                <c:pt idx="7" formatCode="#,##0">
                  <c:v>10627</c:v>
                </c:pt>
                <c:pt idx="8" formatCode="#,##0">
                  <c:v>11012.732263877799</c:v>
                </c:pt>
                <c:pt idx="9" formatCode="#,##0">
                  <c:v>10785.88094176256</c:v>
                </c:pt>
                <c:pt idx="10" formatCode="#,##0">
                  <c:v>10627.785467765021</c:v>
                </c:pt>
                <c:pt idx="11" formatCode="#,##0">
                  <c:v>10506.244743850571</c:v>
                </c:pt>
                <c:pt idx="12" formatCode="#,##0">
                  <c:v>10364.271493458275</c:v>
                </c:pt>
                <c:pt idx="13" formatCode="#,##0">
                  <c:v>10252.197282918283</c:v>
                </c:pt>
                <c:pt idx="14" formatCode="#,##0">
                  <c:v>10104.270039253039</c:v>
                </c:pt>
                <c:pt idx="15" formatCode="#,##0">
                  <c:v>9960.2537140982113</c:v>
                </c:pt>
                <c:pt idx="16" formatCode="#,##0">
                  <c:v>9800.5836808942295</c:v>
                </c:pt>
                <c:pt idx="17" formatCode="#,##0">
                  <c:v>9668.3188720280978</c:v>
                </c:pt>
                <c:pt idx="18" formatCode="#,##0">
                  <c:v>9517.7727697762602</c:v>
                </c:pt>
                <c:pt idx="19" formatCode="#,##0">
                  <c:v>9316.2188494902621</c:v>
                </c:pt>
                <c:pt idx="20" formatCode="#,##0">
                  <c:v>9102.3381093463904</c:v>
                </c:pt>
                <c:pt idx="21" formatCode="#,##0">
                  <c:v>8818.9177735095345</c:v>
                </c:pt>
                <c:pt idx="22" formatCode="#,##0">
                  <c:v>8573.6481536916235</c:v>
                </c:pt>
                <c:pt idx="23" formatCode="#,##0">
                  <c:v>8312.9239126818466</c:v>
                </c:pt>
                <c:pt idx="24" formatCode="#,##0">
                  <c:v>8075.9769746529364</c:v>
                </c:pt>
                <c:pt idx="25" formatCode="#,##0">
                  <c:v>7859.7323126820256</c:v>
                </c:pt>
                <c:pt idx="26" formatCode="#,##0">
                  <c:v>7588.1912321923237</c:v>
                </c:pt>
                <c:pt idx="27" formatCode="#,##0">
                  <c:v>7303.3529155059086</c:v>
                </c:pt>
                <c:pt idx="28" formatCode="#,##0">
                  <c:v>7118.8997869830337</c:v>
                </c:pt>
                <c:pt idx="29" formatCode="#,##0">
                  <c:v>6998.2335876365159</c:v>
                </c:pt>
                <c:pt idx="30" formatCode="#,##0">
                  <c:v>6898.3309901388047</c:v>
                </c:pt>
                <c:pt idx="31" formatCode="#,##0">
                  <c:v>6806.5335923213179</c:v>
                </c:pt>
                <c:pt idx="32" formatCode="#,##0">
                  <c:v>6709.9471016463731</c:v>
                </c:pt>
                <c:pt idx="33" formatCode="#,##0">
                  <c:v>6655.048045424026</c:v>
                </c:pt>
                <c:pt idx="34" formatCode="#,##0">
                  <c:v>6588.8061134511008</c:v>
                </c:pt>
                <c:pt idx="35" formatCode="#,##0">
                  <c:v>6541.3733006090524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5080-4A9A-B41F-49DC0D4BA3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6428616"/>
        <c:axId val="476435832"/>
      </c:lineChar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Annual VMT (Billions)</c:v>
                </c:pt>
              </c:strCache>
            </c:strRef>
          </c:tx>
          <c:spPr>
            <a:ln w="317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Sheet1!$B$2:$AK$2</c:f>
              <c:numCache>
                <c:formatCode>General</c:formatCode>
                <c:ptCount val="36"/>
                <c:pt idx="0">
                  <c:v>208.71</c:v>
                </c:pt>
                <c:pt idx="1">
                  <c:v>212.26</c:v>
                </c:pt>
                <c:pt idx="2">
                  <c:v>216.78</c:v>
                </c:pt>
                <c:pt idx="3">
                  <c:v>223.74</c:v>
                </c:pt>
                <c:pt idx="4" formatCode="#,##0.0">
                  <c:v>227.13</c:v>
                </c:pt>
                <c:pt idx="5" formatCode="#,##0.0">
                  <c:v>197.04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080-4A9A-B41F-49DC0D4BA3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8919200"/>
        <c:axId val="478918216"/>
      </c:lineChart>
      <c:catAx>
        <c:axId val="476428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435832"/>
        <c:crossesAt val="2000"/>
        <c:auto val="1"/>
        <c:lblAlgn val="ctr"/>
        <c:lblOffset val="100"/>
        <c:tickLblSkip val="5"/>
        <c:noMultiLvlLbl val="0"/>
      </c:catAx>
      <c:valAx>
        <c:axId val="476435832"/>
        <c:scaling>
          <c:orientation val="minMax"/>
          <c:max val="18000"/>
          <c:min val="500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428616"/>
        <c:crosses val="autoZero"/>
        <c:crossBetween val="midCat"/>
      </c:valAx>
      <c:valAx>
        <c:axId val="478918216"/>
        <c:scaling>
          <c:orientation val="minMax"/>
          <c:max val="3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919200"/>
        <c:crosses val="max"/>
        <c:crossBetween val="between"/>
      </c:valAx>
      <c:catAx>
        <c:axId val="478919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8918216"/>
        <c:crosses val="autoZero"/>
        <c:auto val="1"/>
        <c:lblAlgn val="ctr"/>
        <c:lblOffset val="100"/>
        <c:noMultiLvlLbl val="0"/>
      </c:cat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18677513633961"/>
          <c:y val="2.858621834891488E-2"/>
          <c:w val="0.79867336486483409"/>
          <c:h val="0.87183809055118111"/>
        </c:manualLayout>
      </c:layout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Annual US Fuel Sales</c:v>
                </c:pt>
              </c:strCache>
            </c:strRef>
          </c:tx>
          <c:spPr>
            <a:ln w="317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Sheet1!$B$3:$AK$3</c:f>
              <c:numCache>
                <c:formatCode>General</c:formatCode>
                <c:ptCount val="36"/>
                <c:pt idx="0">
                  <c:v>10357.799999999999</c:v>
                </c:pt>
                <c:pt idx="1">
                  <c:v>10711.3</c:v>
                </c:pt>
                <c:pt idx="2">
                  <c:v>10957.5</c:v>
                </c:pt>
                <c:pt idx="3">
                  <c:v>11172.5</c:v>
                </c:pt>
                <c:pt idx="4">
                  <c:v>11248.4</c:v>
                </c:pt>
                <c:pt idx="5" formatCode="#,##0">
                  <c:v>10064.6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EA-4653-A08E-83B0A7A373BD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Estimated Fuel Sales if No Change in MPG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Sheet1!$B$4:$AK$4</c:f>
              <c:numCache>
                <c:formatCode>General</c:formatCode>
                <c:ptCount val="36"/>
                <c:pt idx="5" formatCode="#,##0">
                  <c:v>10064.604039171725</c:v>
                </c:pt>
                <c:pt idx="6" formatCode="#,##0">
                  <c:v>10470.078293985758</c:v>
                </c:pt>
                <c:pt idx="7" formatCode="#,##0">
                  <c:v>11088.45152993933</c:v>
                </c:pt>
                <c:pt idx="8" formatCode="#,##0">
                  <c:v>11539.158032181484</c:v>
                </c:pt>
                <c:pt idx="9" formatCode="#,##0">
                  <c:v>12040.025343922833</c:v>
                </c:pt>
                <c:pt idx="10" formatCode="#,##0">
                  <c:v>12332.525567288912</c:v>
                </c:pt>
                <c:pt idx="11" formatCode="#,##0">
                  <c:v>12475.72419261842</c:v>
                </c:pt>
                <c:pt idx="12" formatCode="#,##0">
                  <c:v>12620.597468749151</c:v>
                </c:pt>
                <c:pt idx="13" formatCode="#,##0">
                  <c:v>12767.200282562504</c:v>
                </c:pt>
                <c:pt idx="14" formatCode="#,##0">
                  <c:v>12915.536776486837</c:v>
                </c:pt>
                <c:pt idx="15" formatCode="#,##0">
                  <c:v>13062.911724934118</c:v>
                </c:pt>
                <c:pt idx="16" formatCode="#,##0">
                  <c:v>13183.383940880522</c:v>
                </c:pt>
                <c:pt idx="17" formatCode="#,##0">
                  <c:v>13305.002735583128</c:v>
                </c:pt>
                <c:pt idx="18" formatCode="#,##0">
                  <c:v>13427.720034596561</c:v>
                </c:pt>
                <c:pt idx="19" formatCode="#,##0">
                  <c:v>13551.640834120692</c:v>
                </c:pt>
                <c:pt idx="20" formatCode="#,##0">
                  <c:v>13678.658574639992</c:v>
                </c:pt>
                <c:pt idx="21" formatCode="#,##0">
                  <c:v>13785.825886211864</c:v>
                </c:pt>
                <c:pt idx="22" formatCode="#,##0">
                  <c:v>13893.874909376853</c:v>
                </c:pt>
                <c:pt idx="23" formatCode="#,##0">
                  <c:v>14002.756863577895</c:v>
                </c:pt>
                <c:pt idx="24" formatCode="#,##0">
                  <c:v>14112.576515168972</c:v>
                </c:pt>
                <c:pt idx="25" formatCode="#,##0">
                  <c:v>14222.670118926033</c:v>
                </c:pt>
                <c:pt idx="26" formatCode="#,##0">
                  <c:v>14321.499693074971</c:v>
                </c:pt>
                <c:pt idx="27" formatCode="#,##0">
                  <c:v>14421.001447462464</c:v>
                </c:pt>
                <c:pt idx="28" formatCode="#,##0">
                  <c:v>14521.228713219256</c:v>
                </c:pt>
                <c:pt idx="29" formatCode="#,##0">
                  <c:v>14622.234968494984</c:v>
                </c:pt>
                <c:pt idx="30" formatCode="#,##0">
                  <c:v>14721.0915513197</c:v>
                </c:pt>
                <c:pt idx="31" formatCode="#,##0">
                  <c:v>14804.417283527371</c:v>
                </c:pt>
                <c:pt idx="32" formatCode="#,##0">
                  <c:v>14888.194428791283</c:v>
                </c:pt>
                <c:pt idx="33" formatCode="#,##0">
                  <c:v>14972.527491183877</c:v>
                </c:pt>
                <c:pt idx="34" formatCode="#,##0">
                  <c:v>15057.366593734703</c:v>
                </c:pt>
                <c:pt idx="35" formatCode="#,##0">
                  <c:v>15142.76491083327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FEA-4653-A08E-83B0A7A373BD}"/>
            </c:ext>
          </c:extLst>
        </c:ser>
        <c:ser>
          <c:idx val="3"/>
          <c:order val="2"/>
          <c:tx>
            <c:strRef>
              <c:f>Sheet1!$A$5</c:f>
              <c:strCache>
                <c:ptCount val="1"/>
                <c:pt idx="0">
                  <c:v>EIA Reference CaseFuel Sales Projections 2021 AEO</c:v>
                </c:pt>
              </c:strCache>
            </c:strRef>
          </c:tx>
          <c:spPr>
            <a:ln w="31750" cap="rnd">
              <a:solidFill>
                <a:srgbClr val="009900"/>
              </a:solidFill>
              <a:round/>
            </a:ln>
            <a:effectLst/>
          </c:spPr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Sheet1!$B$5:$AK$5</c:f>
              <c:numCache>
                <c:formatCode>General</c:formatCode>
                <c:ptCount val="36"/>
                <c:pt idx="5" formatCode="#,##0">
                  <c:v>10064.604039171725</c:v>
                </c:pt>
                <c:pt idx="6" formatCode="#,##0">
                  <c:v>9988.1722454086212</c:v>
                </c:pt>
                <c:pt idx="7" formatCode="#,##0">
                  <c:v>10305.585352285709</c:v>
                </c:pt>
                <c:pt idx="8" formatCode="#,##0">
                  <c:v>10423.883463882155</c:v>
                </c:pt>
                <c:pt idx="9" formatCode="#,##0">
                  <c:v>10582.869272994738</c:v>
                </c:pt>
                <c:pt idx="10" formatCode="#,##0">
                  <c:v>10621.648237926922</c:v>
                </c:pt>
                <c:pt idx="11" formatCode="#,##0">
                  <c:v>10557.035102718284</c:v>
                </c:pt>
                <c:pt idx="12" formatCode="#,##0">
                  <c:v>10503.76372322693</c:v>
                </c:pt>
                <c:pt idx="13" formatCode="#,##0">
                  <c:v>10476.910154193769</c:v>
                </c:pt>
                <c:pt idx="14" formatCode="#,##0">
                  <c:v>10429.365363365068</c:v>
                </c:pt>
                <c:pt idx="15" formatCode="#,##0">
                  <c:v>10382.70883670369</c:v>
                </c:pt>
                <c:pt idx="16" formatCode="#,##0">
                  <c:v>10345.975675087753</c:v>
                </c:pt>
                <c:pt idx="17" formatCode="#,##0">
                  <c:v>10332.074600302783</c:v>
                </c:pt>
                <c:pt idx="18" formatCode="#,##0">
                  <c:v>10319.294679810209</c:v>
                </c:pt>
                <c:pt idx="19" formatCode="#,##0">
                  <c:v>10287.308138045244</c:v>
                </c:pt>
                <c:pt idx="20" formatCode="#,##0">
                  <c:v>10278.421029676269</c:v>
                </c:pt>
                <c:pt idx="21" formatCode="#,##0">
                  <c:v>10282.769534410649</c:v>
                </c:pt>
                <c:pt idx="22" formatCode="#,##0">
                  <c:v>10287.69257255334</c:v>
                </c:pt>
                <c:pt idx="23" formatCode="#,##0">
                  <c:v>10265.650966926223</c:v>
                </c:pt>
                <c:pt idx="24" formatCode="#,##0">
                  <c:v>10299.176676639847</c:v>
                </c:pt>
                <c:pt idx="25" formatCode="#,##0">
                  <c:v>10305.306614168549</c:v>
                </c:pt>
                <c:pt idx="26" formatCode="#,##0">
                  <c:v>10303.226205834719</c:v>
                </c:pt>
                <c:pt idx="27" formatCode="#,##0">
                  <c:v>10347.528805540391</c:v>
                </c:pt>
                <c:pt idx="28" formatCode="#,##0">
                  <c:v>10346.101164947882</c:v>
                </c:pt>
                <c:pt idx="29" formatCode="#,##0">
                  <c:v>10390.971355953108</c:v>
                </c:pt>
                <c:pt idx="30" formatCode="#,##0">
                  <c:v>10434.167789637231</c:v>
                </c:pt>
                <c:pt idx="31" formatCode="#,##0">
                  <c:v>10466.244924485638</c:v>
                </c:pt>
                <c:pt idx="32" formatCode="#,##0">
                  <c:v>10452.307940595876</c:v>
                </c:pt>
                <c:pt idx="33" formatCode="#,##0">
                  <c:v>10484.777182851483</c:v>
                </c:pt>
                <c:pt idx="34" formatCode="#,##0">
                  <c:v>10497.932158250342</c:v>
                </c:pt>
                <c:pt idx="35" formatCode="#,##0">
                  <c:v>10557.322159253714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BFEA-4653-A08E-83B0A7A373BD}"/>
            </c:ext>
          </c:extLst>
        </c:ser>
        <c:ser>
          <c:idx val="5"/>
          <c:order val="4"/>
          <c:tx>
            <c:strRef>
              <c:f>Sheet1!$A$7</c:f>
              <c:strCache>
                <c:ptCount val="1"/>
                <c:pt idx="0">
                  <c:v>Alternate Fuel Sales Projections With Restores CAFÉ</c:v>
                </c:pt>
              </c:strCache>
            </c:strRef>
          </c:tx>
          <c:spPr>
            <a:ln w="31750" cap="rnd">
              <a:solidFill>
                <a:srgbClr val="FF9933"/>
              </a:solidFill>
              <a:round/>
            </a:ln>
            <a:effectLst/>
          </c:spPr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Sheet1!$B$7:$AK$7</c:f>
              <c:numCache>
                <c:formatCode>General</c:formatCode>
                <c:ptCount val="36"/>
                <c:pt idx="5" formatCode="#,##0">
                  <c:v>10064.604039171725</c:v>
                </c:pt>
                <c:pt idx="6" formatCode="#,##0">
                  <c:v>9988.1722454086212</c:v>
                </c:pt>
                <c:pt idx="7" formatCode="#,##0">
                  <c:v>10237.67936036207</c:v>
                </c:pt>
                <c:pt idx="8" formatCode="#,##0">
                  <c:v>10323.422555634459</c:v>
                </c:pt>
                <c:pt idx="9" formatCode="#,##0">
                  <c:v>10418.522335885174</c:v>
                </c:pt>
                <c:pt idx="10" formatCode="#,##0">
                  <c:v>10396.576774275496</c:v>
                </c:pt>
                <c:pt idx="11" formatCode="#,##0">
                  <c:v>10307.384711416191</c:v>
                </c:pt>
                <c:pt idx="12" formatCode="#,##0">
                  <c:v>10199.539235106036</c:v>
                </c:pt>
                <c:pt idx="13" formatCode="#,##0">
                  <c:v>10120.776054891285</c:v>
                </c:pt>
                <c:pt idx="14" formatCode="#,##0">
                  <c:v>10051.481299764277</c:v>
                </c:pt>
                <c:pt idx="15" formatCode="#,##0">
                  <c:v>9984.0079048924254</c:v>
                </c:pt>
                <c:pt idx="16" formatCode="#,##0">
                  <c:v>9898.770833455219</c:v>
                </c:pt>
                <c:pt idx="17" formatCode="#,##0">
                  <c:v>9838.117575679802</c:v>
                </c:pt>
                <c:pt idx="18" formatCode="#,##0">
                  <c:v>9780.239734734414</c:v>
                </c:pt>
                <c:pt idx="19" formatCode="#,##0">
                  <c:v>9729.4512511161611</c:v>
                </c:pt>
                <c:pt idx="20" formatCode="#,##0">
                  <c:v>9702.1867141939201</c:v>
                </c:pt>
                <c:pt idx="21" formatCode="#,##0">
                  <c:v>9661.7044646272461</c:v>
                </c:pt>
                <c:pt idx="22" formatCode="#,##0">
                  <c:v>9646.4642379571087</c:v>
                </c:pt>
                <c:pt idx="23" formatCode="#,##0">
                  <c:v>9608.7036237145148</c:v>
                </c:pt>
                <c:pt idx="24" formatCode="#,##0">
                  <c:v>9595.4683649086255</c:v>
                </c:pt>
                <c:pt idx="25" formatCode="#,##0">
                  <c:v>9605.5133107089914</c:v>
                </c:pt>
                <c:pt idx="26" formatCode="#,##0">
                  <c:v>9585.1362744464495</c:v>
                </c:pt>
                <c:pt idx="27" formatCode="#,##0">
                  <c:v>9606.9665889901698</c:v>
                </c:pt>
                <c:pt idx="28" formatCode="#,##0">
                  <c:v>9632.5971452750382</c:v>
                </c:pt>
                <c:pt idx="29" formatCode="#,##0">
                  <c:v>9655.0797118693317</c:v>
                </c:pt>
                <c:pt idx="30" formatCode="#,##0">
                  <c:v>9676.1468679380087</c:v>
                </c:pt>
                <c:pt idx="31" formatCode="#,##0">
                  <c:v>9709.2572189234852</c:v>
                </c:pt>
                <c:pt idx="32" formatCode="#,##0">
                  <c:v>9723.007868248169</c:v>
                </c:pt>
                <c:pt idx="33" formatCode="#,##0">
                  <c:v>9756.4414849633504</c:v>
                </c:pt>
                <c:pt idx="34" formatCode="#,##0">
                  <c:v>9770.5485611352487</c:v>
                </c:pt>
                <c:pt idx="35" formatCode="#,##0">
                  <c:v>9804.3372268734347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BFEA-4653-A08E-83B0A7A373BD}"/>
            </c:ext>
          </c:extLst>
        </c:ser>
        <c:ser>
          <c:idx val="6"/>
          <c:order val="5"/>
          <c:tx>
            <c:strRef>
              <c:f>Sheet1!$A$8</c:f>
              <c:strCache>
                <c:ptCount val="1"/>
                <c:pt idx="0">
                  <c:v>Adjusted Fuel Sales Projections With Higher EV Share (Bloomberg Net)</c:v>
                </c:pt>
              </c:strCache>
            </c:strRef>
          </c:tx>
          <c:spPr>
            <a:ln w="317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Sheet1!$B$8:$AK$8</c:f>
              <c:numCache>
                <c:formatCode>General</c:formatCode>
                <c:ptCount val="36"/>
                <c:pt idx="5" formatCode="#,##0">
                  <c:v>10064.604039171725</c:v>
                </c:pt>
                <c:pt idx="6" formatCode="#,##0">
                  <c:v>9977.2545458977438</c:v>
                </c:pt>
                <c:pt idx="7" formatCode="#,##0">
                  <c:v>10251.577545016789</c:v>
                </c:pt>
                <c:pt idx="8" formatCode="#,##0">
                  <c:v>10285.594168068636</c:v>
                </c:pt>
                <c:pt idx="9" formatCode="#,##0">
                  <c:v>10363.31491277133</c:v>
                </c:pt>
                <c:pt idx="10" formatCode="#,##0">
                  <c:v>10329.392138548892</c:v>
                </c:pt>
                <c:pt idx="11" formatCode="#,##0">
                  <c:v>10231.342762540518</c:v>
                </c:pt>
                <c:pt idx="12" formatCode="#,##0">
                  <c:v>10112.430637422382</c:v>
                </c:pt>
                <c:pt idx="13" formatCode="#,##0">
                  <c:v>10022.80208028109</c:v>
                </c:pt>
                <c:pt idx="14" formatCode="#,##0">
                  <c:v>9897.2923932530994</c:v>
                </c:pt>
                <c:pt idx="15" formatCode="#,##0">
                  <c:v>9775.0914644871227</c:v>
                </c:pt>
                <c:pt idx="16" formatCode="#,##0">
                  <c:v>9637.0957681980799</c:v>
                </c:pt>
                <c:pt idx="17" formatCode="#,##0">
                  <c:v>9526.0080854660773</c:v>
                </c:pt>
                <c:pt idx="18" formatCode="#,##0">
                  <c:v>9396.5215579063861</c:v>
                </c:pt>
                <c:pt idx="19" formatCode="#,##0">
                  <c:v>9215.8050537684794</c:v>
                </c:pt>
                <c:pt idx="20" formatCode="#,##0">
                  <c:v>9022.8676156550755</c:v>
                </c:pt>
                <c:pt idx="21" formatCode="#,##0">
                  <c:v>8760.3876637607718</c:v>
                </c:pt>
                <c:pt idx="22" formatCode="#,##0">
                  <c:v>8534.6615128207468</c:v>
                </c:pt>
                <c:pt idx="23" formatCode="#,##0">
                  <c:v>8292.7168126750221</c:v>
                </c:pt>
                <c:pt idx="24" formatCode="#,##0">
                  <c:v>8073.4637754920359</c:v>
                </c:pt>
                <c:pt idx="25" formatCode="#,##0">
                  <c:v>7873.9491343368127</c:v>
                </c:pt>
                <c:pt idx="26" formatCode="#,##0">
                  <c:v>7618.5062269514056</c:v>
                </c:pt>
                <c:pt idx="27" formatCode="#,##0">
                  <c:v>7349.2693609975377</c:v>
                </c:pt>
                <c:pt idx="28" formatCode="#,##0">
                  <c:v>7178.9690139763279</c:v>
                </c:pt>
                <c:pt idx="29" formatCode="#,##0">
                  <c:v>7072.5405949328715</c:v>
                </c:pt>
                <c:pt idx="30" formatCode="#,##0">
                  <c:v>6986.5270081268327</c:v>
                </c:pt>
                <c:pt idx="31" formatCode="#,##0">
                  <c:v>6908.2946544532879</c:v>
                </c:pt>
                <c:pt idx="32" formatCode="#,##0">
                  <c:v>6824.3937912011088</c:v>
                </c:pt>
                <c:pt idx="33" formatCode="#,##0">
                  <c:v>6782.8323133104996</c:v>
                </c:pt>
                <c:pt idx="34" formatCode="#,##0">
                  <c:v>6729.1084914844405</c:v>
                </c:pt>
                <c:pt idx="35" formatCode="#,##0">
                  <c:v>6694.8053063517973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BFEA-4653-A08E-83B0A7A37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6428616"/>
        <c:axId val="476435832"/>
      </c:lineChart>
      <c:lineChart>
        <c:grouping val="standard"/>
        <c:varyColors val="0"/>
        <c:ser>
          <c:idx val="4"/>
          <c:order val="3"/>
          <c:tx>
            <c:strRef>
              <c:f>Sheet1!$A$6</c:f>
              <c:strCache>
                <c:ptCount val="1"/>
                <c:pt idx="0">
                  <c:v>EIA 2021 VMT Forecast</c:v>
                </c:pt>
              </c:strCache>
            </c:strRef>
          </c:tx>
          <c:spPr>
            <a:ln w="3175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Sheet1!$B$6:$AK$6</c:f>
              <c:numCache>
                <c:formatCode>General</c:formatCode>
                <c:ptCount val="36"/>
                <c:pt idx="5">
                  <c:v>197.04300000000001</c:v>
                </c:pt>
                <c:pt idx="6" formatCode="#,##0.0">
                  <c:v>206.899</c:v>
                </c:pt>
                <c:pt idx="7" formatCode="#,##0.0">
                  <c:v>220.85300000000001</c:v>
                </c:pt>
                <c:pt idx="8" formatCode="#,##0.0">
                  <c:v>237.40199999999999</c:v>
                </c:pt>
                <c:pt idx="9" formatCode="#,##0.0">
                  <c:v>240.90600000000001</c:v>
                </c:pt>
                <c:pt idx="10" formatCode="#,##0.0">
                  <c:v>243.8</c:v>
                </c:pt>
                <c:pt idx="11" formatCode="#,##0.0">
                  <c:v>246.01400000000001</c:v>
                </c:pt>
                <c:pt idx="12" formatCode="#,##0.0">
                  <c:v>248.24700000000001</c:v>
                </c:pt>
                <c:pt idx="13" formatCode="#,##0.0">
                  <c:v>250.5</c:v>
                </c:pt>
                <c:pt idx="14" formatCode="#,##0.0">
                  <c:v>252.77199999999999</c:v>
                </c:pt>
                <c:pt idx="15" formatCode="#,##0.0">
                  <c:v>255.012</c:v>
                </c:pt>
                <c:pt idx="16" formatCode="#,##0.0">
                  <c:v>256.71199999999999</c:v>
                </c:pt>
                <c:pt idx="17" formatCode="#,##0.0">
                  <c:v>258.423</c:v>
                </c:pt>
                <c:pt idx="18" formatCode="#,##0.0">
                  <c:v>260.14400000000001</c:v>
                </c:pt>
                <c:pt idx="19" formatCode="#,##0.0">
                  <c:v>261.87599999999998</c:v>
                </c:pt>
                <c:pt idx="20" formatCode="#,##0.0">
                  <c:v>263.654</c:v>
                </c:pt>
                <c:pt idx="21" formatCode="#,##0.0">
                  <c:v>265.03899999999999</c:v>
                </c:pt>
                <c:pt idx="22" formatCode="#,##0.0">
                  <c:v>266.43</c:v>
                </c:pt>
                <c:pt idx="23" formatCode="#,##0.0">
                  <c:v>267.827</c:v>
                </c:pt>
                <c:pt idx="24" formatCode="#,##0.0">
                  <c:v>269.23099999999999</c:v>
                </c:pt>
                <c:pt idx="25" formatCode="#,##0.0">
                  <c:v>270.63</c:v>
                </c:pt>
                <c:pt idx="26" formatCode="#,##0.0">
                  <c:v>271.803</c:v>
                </c:pt>
                <c:pt idx="27" formatCode="#,##0.0">
                  <c:v>272.98</c:v>
                </c:pt>
                <c:pt idx="28" formatCode="#,##0.0">
                  <c:v>274.161</c:v>
                </c:pt>
                <c:pt idx="29" formatCode="#,##0.0">
                  <c:v>275.346</c:v>
                </c:pt>
                <c:pt idx="30" formatCode="#,##0.0">
                  <c:v>276.48200000000003</c:v>
                </c:pt>
                <c:pt idx="31" formatCode="#,##0.0">
                  <c:v>277.31700000000001</c:v>
                </c:pt>
                <c:pt idx="32" formatCode="#,##0.0">
                  <c:v>278.15199999999999</c:v>
                </c:pt>
                <c:pt idx="33" formatCode="#,##0.0">
                  <c:v>278.99</c:v>
                </c:pt>
                <c:pt idx="34" formatCode="#,##0.0">
                  <c:v>279.82799999999997</c:v>
                </c:pt>
                <c:pt idx="35" formatCode="#,##0.0">
                  <c:v>280.66800000000001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BFEA-4653-A08E-83B0A7A37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8919200"/>
        <c:axId val="478918216"/>
      </c:lineChart>
      <c:catAx>
        <c:axId val="476428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alpha val="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435832"/>
        <c:crossesAt val="2000"/>
        <c:auto val="1"/>
        <c:lblAlgn val="ctr"/>
        <c:lblOffset val="100"/>
        <c:tickLblSkip val="5"/>
        <c:noMultiLvlLbl val="0"/>
      </c:catAx>
      <c:valAx>
        <c:axId val="476435832"/>
        <c:scaling>
          <c:orientation val="minMax"/>
          <c:max val="18000"/>
          <c:min val="5000"/>
        </c:scaling>
        <c:delete val="1"/>
        <c:axPos val="l"/>
        <c:numFmt formatCode="General" sourceLinked="1"/>
        <c:majorTickMark val="out"/>
        <c:minorTickMark val="none"/>
        <c:tickLblPos val="nextTo"/>
        <c:crossAx val="476428616"/>
        <c:crosses val="autoZero"/>
        <c:crossBetween val="midCat"/>
      </c:valAx>
      <c:valAx>
        <c:axId val="478918216"/>
        <c:scaling>
          <c:orientation val="minMax"/>
          <c:max val="3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>
                <a:alpha val="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919200"/>
        <c:crosses val="max"/>
        <c:crossBetween val="between"/>
      </c:valAx>
      <c:catAx>
        <c:axId val="478919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8918216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alpha val="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648506286299597"/>
          <c:y val="0.11891790452886253"/>
          <c:w val="0.75995606191249332"/>
          <c:h val="0.7626990586633747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Assuming no change in Current MPG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Sheet1!$B$1:$AF$1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Sheet1!$B$2:$AF$2</c:f>
              <c:numCache>
                <c:formatCode>0.0</c:formatCode>
                <c:ptCount val="31"/>
                <c:pt idx="0">
                  <c:v>3.5870121320000004</c:v>
                </c:pt>
                <c:pt idx="1">
                  <c:v>3.7849674803686182</c:v>
                </c:pt>
                <c:pt idx="2">
                  <c:v>4.1077535639032767</c:v>
                </c:pt>
                <c:pt idx="3">
                  <c:v>4.4658057000356051</c:v>
                </c:pt>
                <c:pt idx="4">
                  <c:v>4.5979654673952188</c:v>
                </c:pt>
                <c:pt idx="5">
                  <c:v>4.7261067043433416</c:v>
                </c:pt>
                <c:pt idx="6">
                  <c:v>4.8441108729293969</c:v>
                </c:pt>
                <c:pt idx="7">
                  <c:v>4.965409447957172</c:v>
                </c:pt>
                <c:pt idx="8">
                  <c:v>5.0901155494229409</c:v>
                </c:pt>
                <c:pt idx="9">
                  <c:v>5.2183049128787617</c:v>
                </c:pt>
                <c:pt idx="10">
                  <c:v>5.3490058915441052</c:v>
                </c:pt>
                <c:pt idx="11">
                  <c:v>5.4714403463701435</c:v>
                </c:pt>
                <c:pt idx="12">
                  <c:v>5.5970661689899694</c:v>
                </c:pt>
                <c:pt idx="13">
                  <c:v>5.7259464354995915</c:v>
                </c:pt>
                <c:pt idx="14">
                  <c:v>5.8581897957763225</c:v>
                </c:pt>
                <c:pt idx="15">
                  <c:v>5.9946817090199573</c:v>
                </c:pt>
                <c:pt idx="16">
                  <c:v>6.12540766730769</c:v>
                </c:pt>
                <c:pt idx="17">
                  <c:v>6.2593737290279918</c:v>
                </c:pt>
                <c:pt idx="18">
                  <c:v>6.396662334790248</c:v>
                </c:pt>
                <c:pt idx="19">
                  <c:v>6.5373823070033241</c:v>
                </c:pt>
                <c:pt idx="20">
                  <c:v>6.6813253021799284</c:v>
                </c:pt>
                <c:pt idx="21">
                  <c:v>6.8230188391164566</c:v>
                </c:pt>
                <c:pt idx="22">
                  <c:v>6.9681301919760701</c:v>
                </c:pt>
                <c:pt idx="23">
                  <c:v>7.1167438917712387</c:v>
                </c:pt>
                <c:pt idx="24">
                  <c:v>7.2689465643862414</c:v>
                </c:pt>
                <c:pt idx="25">
                  <c:v>7.4234039587203293</c:v>
                </c:pt>
                <c:pt idx="26">
                  <c:v>7.5732521154743777</c:v>
                </c:pt>
                <c:pt idx="27">
                  <c:v>7.7265147788495421</c:v>
                </c:pt>
                <c:pt idx="28">
                  <c:v>7.8833560646228102</c:v>
                </c:pt>
                <c:pt idx="29">
                  <c:v>8.0437753173379463</c:v>
                </c:pt>
                <c:pt idx="30">
                  <c:v>8.2079141793604098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65D-44D8-88A2-0503B3162B5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Assuming EIA 2019 Reference case MPG</c:v>
                </c:pt>
              </c:strCache>
            </c:strRef>
          </c:tx>
          <c:spPr>
            <a:ln w="381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Sheet1!$B$1:$AF$1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Sheet1!$B$3:$AF$3</c:f>
              <c:numCache>
                <c:formatCode>0.0</c:formatCode>
                <c:ptCount val="31"/>
                <c:pt idx="0">
                  <c:v>3.5870121320000004</c:v>
                </c:pt>
                <c:pt idx="1">
                  <c:v>3.6692032786386974</c:v>
                </c:pt>
                <c:pt idx="2">
                  <c:v>3.8786390234691903</c:v>
                </c:pt>
                <c:pt idx="3">
                  <c:v>4.0988089047594425</c:v>
                </c:pt>
                <c:pt idx="4">
                  <c:v>4.1063072049330884</c:v>
                </c:pt>
                <c:pt idx="5">
                  <c:v>4.1361754940700513</c:v>
                </c:pt>
                <c:pt idx="6">
                  <c:v>4.1649690566162381</c:v>
                </c:pt>
                <c:pt idx="7">
                  <c:v>4.1995842669164247</c:v>
                </c:pt>
                <c:pt idx="8">
                  <c:v>4.2446265780631718</c:v>
                </c:pt>
                <c:pt idx="9">
                  <c:v>4.2826165567882031</c:v>
                </c:pt>
                <c:pt idx="10">
                  <c:v>4.3215010479266898</c:v>
                </c:pt>
                <c:pt idx="11">
                  <c:v>4.3652578893492278</c:v>
                </c:pt>
                <c:pt idx="12">
                  <c:v>4.4187731733996971</c:v>
                </c:pt>
                <c:pt idx="13">
                  <c:v>4.4737167453126983</c:v>
                </c:pt>
                <c:pt idx="14">
                  <c:v>4.5218146426856958</c:v>
                </c:pt>
                <c:pt idx="15">
                  <c:v>4.5802759224979051</c:v>
                </c:pt>
                <c:pt idx="16">
                  <c:v>4.6459622983669897</c:v>
                </c:pt>
                <c:pt idx="17">
                  <c:v>4.7131235942264889</c:v>
                </c:pt>
                <c:pt idx="18">
                  <c:v>4.7688287581580306</c:v>
                </c:pt>
                <c:pt idx="19">
                  <c:v>4.8520045022702032</c:v>
                </c:pt>
                <c:pt idx="20">
                  <c:v>4.9235838662346874</c:v>
                </c:pt>
                <c:pt idx="21">
                  <c:v>4.9924923549770686</c:v>
                </c:pt>
                <c:pt idx="22">
                  <c:v>5.0850340176581854</c:v>
                </c:pt>
                <c:pt idx="23">
                  <c:v>5.1571255990862364</c:v>
                </c:pt>
                <c:pt idx="24">
                  <c:v>5.2534850750460276</c:v>
                </c:pt>
                <c:pt idx="25">
                  <c:v>5.3510051794068945</c:v>
                </c:pt>
                <c:pt idx="26">
                  <c:v>5.4447446388620673</c:v>
                </c:pt>
                <c:pt idx="27">
                  <c:v>5.5165261413133866</c:v>
                </c:pt>
                <c:pt idx="28">
                  <c:v>5.6139491545133753</c:v>
                </c:pt>
                <c:pt idx="29">
                  <c:v>5.7034671793263421</c:v>
                </c:pt>
                <c:pt idx="30">
                  <c:v>5.8197232535628034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65D-44D8-88A2-0503B3162B5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Rest. CAFÉ</c:v>
                </c:pt>
              </c:strCache>
            </c:strRef>
          </c:tx>
          <c:spPr>
            <a:ln w="38100" cap="rnd">
              <a:solidFill>
                <a:srgbClr val="FF9933"/>
              </a:solidFill>
              <a:round/>
            </a:ln>
            <a:effectLst/>
          </c:spPr>
          <c:marker>
            <c:symbol val="none"/>
          </c:marker>
          <c:cat>
            <c:strRef>
              <c:f>Sheet1!$B$1:$AF$1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Sheet1!$B$4:$AF$4</c:f>
              <c:numCache>
                <c:formatCode>0.0</c:formatCode>
                <c:ptCount val="31"/>
                <c:pt idx="0">
                  <c:v>3.5870320520000001</c:v>
                </c:pt>
                <c:pt idx="1">
                  <c:v>3.6692238399746193</c:v>
                </c:pt>
                <c:pt idx="2">
                  <c:v>3.8526449974921086</c:v>
                </c:pt>
                <c:pt idx="3">
                  <c:v>4.0586477078872223</c:v>
                </c:pt>
                <c:pt idx="4">
                  <c:v>4.0414760402740164</c:v>
                </c:pt>
                <c:pt idx="5">
                  <c:v>4.047079820840958</c:v>
                </c:pt>
                <c:pt idx="6">
                  <c:v>4.064845616723928</c:v>
                </c:pt>
                <c:pt idx="7">
                  <c:v>4.0759600576152666</c:v>
                </c:pt>
                <c:pt idx="8">
                  <c:v>4.0979868267123836</c:v>
                </c:pt>
                <c:pt idx="9">
                  <c:v>4.1249473856302767</c:v>
                </c:pt>
                <c:pt idx="10">
                  <c:v>4.1529171412990733</c:v>
                </c:pt>
                <c:pt idx="11">
                  <c:v>4.1736183275327576</c:v>
                </c:pt>
                <c:pt idx="12">
                  <c:v>4.2042349433563517</c:v>
                </c:pt>
                <c:pt idx="13">
                  <c:v>4.236408160577243</c:v>
                </c:pt>
                <c:pt idx="14">
                  <c:v>4.2728754853112267</c:v>
                </c:pt>
                <c:pt idx="15">
                  <c:v>4.3196103698648916</c:v>
                </c:pt>
                <c:pt idx="16">
                  <c:v>4.3611450579783213</c:v>
                </c:pt>
                <c:pt idx="17">
                  <c:v>4.4149901931235442</c:v>
                </c:pt>
                <c:pt idx="18">
                  <c:v>4.4591408295337729</c:v>
                </c:pt>
                <c:pt idx="19">
                  <c:v>4.5156406095882824</c:v>
                </c:pt>
                <c:pt idx="20">
                  <c:v>4.5844015423878153</c:v>
                </c:pt>
                <c:pt idx="21">
                  <c:v>4.6395424108117007</c:v>
                </c:pt>
                <c:pt idx="22">
                  <c:v>4.7158924586933404</c:v>
                </c:pt>
                <c:pt idx="23">
                  <c:v>4.7964244044531394</c:v>
                </c:pt>
                <c:pt idx="24">
                  <c:v>4.8761651504026782</c:v>
                </c:pt>
                <c:pt idx="25">
                  <c:v>4.9567770163821496</c:v>
                </c:pt>
                <c:pt idx="26">
                  <c:v>5.0454000572006619</c:v>
                </c:pt>
                <c:pt idx="27">
                  <c:v>5.1262431450918253</c:v>
                </c:pt>
                <c:pt idx="28">
                  <c:v>5.2185420158326492</c:v>
                </c:pt>
                <c:pt idx="29">
                  <c:v>5.3028430445543595</c:v>
                </c:pt>
                <c:pt idx="30">
                  <c:v>5.3989542945556286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E65D-44D8-88A2-0503B3162B5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Assuming Bloomberg Energy Estimate of EV Penetration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Sheet1!$B$1:$AF$1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Sheet1!$B$5:$AF$5</c:f>
              <c:numCache>
                <c:formatCode>0.0</c:formatCode>
                <c:ptCount val="31"/>
                <c:pt idx="0">
                  <c:v>3.5870121320000004</c:v>
                </c:pt>
                <c:pt idx="1">
                  <c:v>3.6651217697143816</c:v>
                </c:pt>
                <c:pt idx="2">
                  <c:v>3.8579473681190266</c:v>
                </c:pt>
                <c:pt idx="3">
                  <c:v>4.0434935025869327</c:v>
                </c:pt>
                <c:pt idx="4">
                  <c:v>4.0196673467881121</c:v>
                </c:pt>
                <c:pt idx="5">
                  <c:v>4.0204545044862412</c:v>
                </c:pt>
                <c:pt idx="6">
                  <c:v>4.0343180448551745</c:v>
                </c:pt>
                <c:pt idx="7">
                  <c:v>4.0405324306957411</c:v>
                </c:pt>
                <c:pt idx="8">
                  <c:v>4.0576150419374226</c:v>
                </c:pt>
                <c:pt idx="9">
                  <c:v>4.0605793140182724</c:v>
                </c:pt>
                <c:pt idx="10">
                  <c:v>4.0645434028465885</c:v>
                </c:pt>
                <c:pt idx="11">
                  <c:v>4.0614447399699491</c:v>
                </c:pt>
                <c:pt idx="12">
                  <c:v>4.068637337073616</c:v>
                </c:pt>
                <c:pt idx="13">
                  <c:v>4.0674404741736065</c:v>
                </c:pt>
                <c:pt idx="14">
                  <c:v>4.0436163223295845</c:v>
                </c:pt>
                <c:pt idx="15">
                  <c:v>4.0122571725659588</c:v>
                </c:pt>
                <c:pt idx="16">
                  <c:v>3.9477416021396907</c:v>
                </c:pt>
                <c:pt idx="17">
                  <c:v>3.8979946372890901</c:v>
                </c:pt>
                <c:pt idx="18">
                  <c:v>3.8386974672050616</c:v>
                </c:pt>
                <c:pt idx="19">
                  <c:v>3.7880541814363267</c:v>
                </c:pt>
                <c:pt idx="20">
                  <c:v>3.7450337436498251</c:v>
                </c:pt>
                <c:pt idx="21">
                  <c:v>3.6728135566251381</c:v>
                </c:pt>
                <c:pt idx="22">
                  <c:v>3.5903997920488973</c:v>
                </c:pt>
                <c:pt idx="23">
                  <c:v>3.5558981197954513</c:v>
                </c:pt>
                <c:pt idx="24">
                  <c:v>3.5518608470820001</c:v>
                </c:pt>
                <c:pt idx="25">
                  <c:v>3.5578293191540724</c:v>
                </c:pt>
                <c:pt idx="26">
                  <c:v>3.5676174976125359</c:v>
                </c:pt>
                <c:pt idx="27">
                  <c:v>3.5748957107691188</c:v>
                </c:pt>
                <c:pt idx="28">
                  <c:v>3.6040258073086653</c:v>
                </c:pt>
                <c:pt idx="29">
                  <c:v>3.6275207573867192</c:v>
                </c:pt>
                <c:pt idx="30">
                  <c:v>3.6611656138364816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65D-44D8-88A2-0503B3162B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1580520"/>
        <c:axId val="390215312"/>
      </c:lineChart>
      <c:catAx>
        <c:axId val="391580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90215312"/>
        <c:crosses val="autoZero"/>
        <c:auto val="1"/>
        <c:lblAlgn val="ctr"/>
        <c:lblOffset val="100"/>
        <c:tickLblSkip val="5"/>
        <c:noMultiLvlLbl val="0"/>
      </c:catAx>
      <c:valAx>
        <c:axId val="390215312"/>
        <c:scaling>
          <c:orientation val="minMax"/>
          <c:max val="9"/>
          <c:min val="1"/>
        </c:scaling>
        <c:delete val="0"/>
        <c:axPos val="l"/>
        <c:majorGridlines>
          <c:spPr>
            <a:ln w="317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US" sz="1100" b="1" dirty="0">
                    <a:solidFill>
                      <a:schemeClr val="tx1"/>
                    </a:solidFill>
                  </a:rPr>
                  <a:t>Approximate</a:t>
                </a:r>
                <a:r>
                  <a:rPr lang="en-US" sz="1100" b="1" baseline="0" dirty="0">
                    <a:solidFill>
                      <a:schemeClr val="tx1"/>
                    </a:solidFill>
                  </a:rPr>
                  <a:t> Annual Gas Tax Revenue (Billions, 2021 $)</a:t>
                </a:r>
              </a:p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en-US" sz="11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10770808125880946"/>
              <c:y val="0.201993633774501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out"/>
        <c:minorTickMark val="none"/>
        <c:tickLblPos val="nextTo"/>
        <c:spPr>
          <a:noFill/>
          <a:ln w="15875"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91580520"/>
        <c:crosses val="autoZero"/>
        <c:crossBetween val="midCat"/>
        <c:majorUnit val="1"/>
      </c:valAx>
      <c:spPr>
        <a:noFill/>
        <a:ln w="6350">
          <a:solidFill>
            <a:srgbClr val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98614756488773"/>
          <c:y val="7.4989963046051961E-2"/>
          <c:w val="0.81390073636628757"/>
          <c:h val="0.498102278164077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76CA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0A-4066-8E35-3CC37458755F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50A-4066-8E35-3CC37458755F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50A-4066-8E35-3CC37458755F}"/>
              </c:ext>
            </c:extLst>
          </c:dPt>
          <c:dPt>
            <c:idx val="3"/>
            <c:invertIfNegative val="0"/>
            <c:bubble3D val="0"/>
            <c:spPr>
              <a:solidFill>
                <a:srgbClr val="72AF2F">
                  <a:alpha val="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50A-4066-8E35-3CC37458755F}"/>
              </c:ext>
            </c:extLst>
          </c:dPt>
          <c:dPt>
            <c:idx val="4"/>
            <c:invertIfNegative val="0"/>
            <c:bubble3D val="0"/>
            <c:spPr>
              <a:solidFill>
                <a:srgbClr val="FF9933">
                  <a:alpha val="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50A-4066-8E35-3CC37458755F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>
                  <a:alpha val="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50A-4066-8E35-3CC37458755F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50A-4066-8E35-3CC37458755F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50A-4066-8E35-3CC37458755F}"/>
              </c:ext>
            </c:extLst>
          </c:dPt>
          <c:dPt>
            <c:idx val="8"/>
            <c:invertIfNegative val="0"/>
            <c:bubble3D val="0"/>
            <c:spPr>
              <a:solidFill>
                <a:srgbClr val="72AF2F">
                  <a:alpha val="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50A-4066-8E35-3CC37458755F}"/>
              </c:ext>
            </c:extLst>
          </c:dPt>
          <c:dPt>
            <c:idx val="9"/>
            <c:invertIfNegative val="0"/>
            <c:bubble3D val="0"/>
            <c:spPr>
              <a:solidFill>
                <a:srgbClr val="FF9933">
                  <a:alpha val="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50A-4066-8E35-3CC37458755F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F0">
                  <a:alpha val="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50A-4066-8E35-3CC37458755F}"/>
              </c:ext>
            </c:extLst>
          </c:dPt>
          <c:dLbls>
            <c:dLbl>
              <c:idx val="0"/>
              <c:layout>
                <c:manualLayout>
                  <c:x val="2.7642898804315914E-3"/>
                  <c:y val="6.249975949790859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6BFD9C9-F688-4E69-BFB8-1DC4448A66F4}" type="VALUE">
                      <a:rPr lang="en-US" sz="1000"/>
                      <a:pPr>
                        <a:defRPr sz="1200" b="1"/>
                      </a:pPr>
                      <a:t>[VALUE]</a:t>
                    </a:fld>
                    <a:endParaRPr lang="en-US"/>
                  </a:p>
                </c:rich>
              </c:tx>
              <c:numFmt formatCode="&quot;$&quot;#,##0.00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50A-4066-8E35-3CC37458755F}"/>
                </c:ext>
              </c:extLst>
            </c:dLbl>
            <c:dLbl>
              <c:idx val="1"/>
              <c:layout>
                <c:manualLayout>
                  <c:x val="-2.3148148148148147E-3"/>
                  <c:y val="6.2499759497908593E-3"/>
                </c:manualLayout>
              </c:layout>
              <c:numFmt formatCode="&quot;$&quot;#,##0.00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0A-4066-8E35-3CC37458755F}"/>
                </c:ext>
              </c:extLst>
            </c:dLbl>
            <c:dLbl>
              <c:idx val="2"/>
              <c:layout>
                <c:manualLayout>
                  <c:x val="-2.3148148148148147E-3"/>
                  <c:y val="6.11709052755256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1CF7B02-FC2F-4C8E-9A16-A7AC22834E8C}" type="VALUE">
                      <a:rPr lang="en-US" sz="1000">
                        <a:solidFill>
                          <a:srgbClr val="C00000"/>
                        </a:solidFill>
                      </a:rPr>
                      <a:pPr>
                        <a:defRPr sz="1200" b="1">
                          <a:solidFill>
                            <a:srgbClr val="FF0000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&quot;$&quot;#,##0.00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50A-4066-8E35-3CC37458755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0A-4066-8E35-3CC37458755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0A-4066-8E35-3CC37458755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0A-4066-8E35-3CC37458755F}"/>
                </c:ext>
              </c:extLst>
            </c:dLbl>
            <c:dLbl>
              <c:idx val="6"/>
              <c:layout>
                <c:manualLayout>
                  <c:x val="-2.3148148148148997E-3"/>
                  <c:y val="3.2580016649158116E-3"/>
                </c:manualLayout>
              </c:layout>
              <c:numFmt formatCode="&quot;$&quot;#,##0.00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0A-4066-8E35-3CC37458755F}"/>
                </c:ext>
              </c:extLst>
            </c:dLbl>
            <c:dLbl>
              <c:idx val="7"/>
              <c:layout>
                <c:manualLayout>
                  <c:x val="-2.3148148148148147E-3"/>
                  <c:y val="6.516003329831623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5F9127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2F943A1-3A3D-48E0-BD96-E2427A895E7F}" type="VALUE">
                      <a:rPr lang="en-US" sz="1000">
                        <a:solidFill>
                          <a:srgbClr val="C00000"/>
                        </a:solidFill>
                      </a:rPr>
                      <a:pPr>
                        <a:defRPr sz="1200" b="1">
                          <a:solidFill>
                            <a:srgbClr val="5F9127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&quot;$&quot;#,##0.00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5F912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E50A-4066-8E35-3CC37458755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50A-4066-8E35-3CC37458755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50A-4066-8E35-3CC37458755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50A-4066-8E35-3CC37458755F}"/>
                </c:ext>
              </c:extLst>
            </c:dLbl>
            <c:numFmt formatCode="&quot;$&quot;#,##0.00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63D8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Average 2020 Rate</c:v>
                </c:pt>
                <c:pt idx="2">
                  <c:v>No Change From 2015</c:v>
                </c:pt>
                <c:pt idx="3">
                  <c:v>EIA Reference Case</c:v>
                </c:pt>
                <c:pt idx="4">
                  <c:v>Café</c:v>
                </c:pt>
                <c:pt idx="5">
                  <c:v>Bloomberg EV Estimate</c:v>
                </c:pt>
                <c:pt idx="7">
                  <c:v>No Change From 2015</c:v>
                </c:pt>
                <c:pt idx="8">
                  <c:v>EIA Reference Case</c:v>
                </c:pt>
                <c:pt idx="9">
                  <c:v>Café</c:v>
                </c:pt>
                <c:pt idx="10">
                  <c:v>Bloomberg EV Estimate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0.36099999999999999</c:v>
                </c:pt>
                <c:pt idx="2">
                  <c:v>0.44600000000000001</c:v>
                </c:pt>
                <c:pt idx="3">
                  <c:v>0.59357710970921629</c:v>
                </c:pt>
                <c:pt idx="4">
                  <c:v>0.62922522568744288</c:v>
                </c:pt>
                <c:pt idx="5">
                  <c:v>0.67716888030700473</c:v>
                </c:pt>
                <c:pt idx="7">
                  <c:v>0.56699999999999995</c:v>
                </c:pt>
                <c:pt idx="8">
                  <c:v>0.81316900855603591</c:v>
                </c:pt>
                <c:pt idx="9">
                  <c:v>0.87621578552065227</c:v>
                </c:pt>
                <c:pt idx="10">
                  <c:v>1.2888890575293097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50A-4066-8E35-3CC374587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1"/>
        <c:axId val="530960328"/>
        <c:axId val="447575584"/>
      </c:barChart>
      <c:catAx>
        <c:axId val="530960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575584"/>
        <c:crosses val="autoZero"/>
        <c:auto val="1"/>
        <c:lblAlgn val="ctr"/>
        <c:lblOffset val="100"/>
        <c:noMultiLvlLbl val="0"/>
      </c:catAx>
      <c:valAx>
        <c:axId val="447575584"/>
        <c:scaling>
          <c:orientation val="minMax"/>
          <c:max val="1.6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Florida Fuel Tax Per Gallon</a:t>
                </a:r>
              </a:p>
            </c:rich>
          </c:tx>
          <c:layout>
            <c:manualLayout>
              <c:xMode val="edge"/>
              <c:yMode val="edge"/>
              <c:x val="3.146597423027854E-2"/>
              <c:y val="0.144614063112460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.00" sourceLinked="0"/>
        <c:majorTickMark val="out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960328"/>
        <c:crosses val="autoZero"/>
        <c:crossBetween val="between"/>
        <c:majorUnit val="0.2"/>
      </c:valAx>
      <c:spPr>
        <a:noFill/>
        <a:ln w="635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98614756488773"/>
          <c:y val="7.4989963046051961E-2"/>
          <c:w val="0.81390073636628757"/>
          <c:h val="0.498102278164077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76CA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alpha val="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61-4753-B8C4-68B9D6743B36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61-4753-B8C4-68B9D6743B36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>
                  <a:alpha val="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961-4753-B8C4-68B9D6743B36}"/>
              </c:ext>
            </c:extLst>
          </c:dPt>
          <c:dPt>
            <c:idx val="3"/>
            <c:invertIfNegative val="0"/>
            <c:bubble3D val="0"/>
            <c:spPr>
              <a:solidFill>
                <a:srgbClr val="72AF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961-4753-B8C4-68B9D6743B36}"/>
              </c:ext>
            </c:extLst>
          </c:dPt>
          <c:dPt>
            <c:idx val="4"/>
            <c:invertIfNegative val="0"/>
            <c:bubble3D val="0"/>
            <c:spPr>
              <a:solidFill>
                <a:srgbClr val="FF99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961-4753-B8C4-68B9D6743B36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>
                  <a:alpha val="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961-4753-B8C4-68B9D6743B36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961-4753-B8C4-68B9D6743B36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>
                  <a:alpha val="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961-4753-B8C4-68B9D6743B36}"/>
              </c:ext>
            </c:extLst>
          </c:dPt>
          <c:dPt>
            <c:idx val="8"/>
            <c:invertIfNegative val="0"/>
            <c:bubble3D val="0"/>
            <c:spPr>
              <a:solidFill>
                <a:srgbClr val="72AF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961-4753-B8C4-68B9D6743B36}"/>
              </c:ext>
            </c:extLst>
          </c:dPt>
          <c:dPt>
            <c:idx val="9"/>
            <c:invertIfNegative val="0"/>
            <c:bubble3D val="0"/>
            <c:spPr>
              <a:solidFill>
                <a:srgbClr val="FF99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961-4753-B8C4-68B9D6743B36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F0">
                  <a:alpha val="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961-4753-B8C4-68B9D6743B3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61-4753-B8C4-68B9D6743B36}"/>
                </c:ext>
              </c:extLst>
            </c:dLbl>
            <c:dLbl>
              <c:idx val="1"/>
              <c:layout>
                <c:manualLayout>
                  <c:x val="-2.3148148148148147E-3"/>
                  <c:y val="6.2499759497908593E-3"/>
                </c:manualLayout>
              </c:layout>
              <c:numFmt formatCode="&quot;$&quot;#,##0.00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61-4753-B8C4-68B9D6743B3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961-4753-B8C4-68B9D6743B36}"/>
                </c:ext>
              </c:extLst>
            </c:dLbl>
            <c:dLbl>
              <c:idx val="3"/>
              <c:layout>
                <c:manualLayout>
                  <c:x val="-2.3148148148148997E-3"/>
                  <c:y val="-2.6602738004082325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5F9127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64B038A-7C9E-49BB-98DE-BBE02979405B}" type="VALUE">
                      <a:rPr lang="en-US" sz="1000"/>
                      <a:pPr>
                        <a:defRPr sz="1200" b="1">
                          <a:solidFill>
                            <a:srgbClr val="5F9127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&quot;$&quot;#,##0.00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5F912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961-4753-B8C4-68B9D6743B36}"/>
                </c:ext>
              </c:extLst>
            </c:dLbl>
            <c:dLbl>
              <c:idx val="4"/>
              <c:layout>
                <c:manualLayout>
                  <c:x val="-1.8653874710883303E-3"/>
                  <c:y val="6.249999999999992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38F767D-9C74-4D27-8681-E704CA68163B}" type="VALUE">
                      <a:rPr lang="en-US" sz="1000">
                        <a:solidFill>
                          <a:srgbClr val="FF6600"/>
                        </a:solidFill>
                      </a:rPr>
                      <a:pPr>
                        <a:defRPr sz="1200" b="1">
                          <a:solidFill>
                            <a:srgbClr val="00B0F0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&quot;$&quot;#,##0.00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961-4753-B8C4-68B9D6743B3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961-4753-B8C4-68B9D6743B36}"/>
                </c:ext>
              </c:extLst>
            </c:dLbl>
            <c:dLbl>
              <c:idx val="6"/>
              <c:layout>
                <c:manualLayout>
                  <c:x val="-2.3148148148148997E-3"/>
                  <c:y val="3.2580016649158116E-3"/>
                </c:manualLayout>
              </c:layout>
              <c:numFmt formatCode="&quot;$&quot;#,##0.00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961-4753-B8C4-68B9D6743B3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961-4753-B8C4-68B9D6743B36}"/>
                </c:ext>
              </c:extLst>
            </c:dLbl>
            <c:dLbl>
              <c:idx val="8"/>
              <c:layout>
                <c:manualLayout>
                  <c:x val="-4.6296296296296294E-3"/>
                  <c:y val="9.774004994747434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E10A3A-A888-4EC3-933B-8F6A648BBDE8}" type="VALUE">
                      <a:rPr lang="en-US" sz="1000">
                        <a:solidFill>
                          <a:srgbClr val="5F9127"/>
                        </a:solidFill>
                      </a:rPr>
                      <a:pPr>
                        <a:defRPr sz="1200" b="1">
                          <a:solidFill>
                            <a:srgbClr val="00B0F0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&quot;$&quot;#,##0.00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A961-4753-B8C4-68B9D6743B36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21115B7-9CDF-4389-B8AF-778760549D7F}" type="VALUE">
                      <a:rPr lang="en-US" sz="1000">
                        <a:solidFill>
                          <a:srgbClr val="FF66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A961-4753-B8C4-68B9D6743B3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961-4753-B8C4-68B9D6743B36}"/>
                </c:ext>
              </c:extLst>
            </c:dLbl>
            <c:numFmt formatCode="&quot;$&quot;#,##0.00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63D8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Average 2020 Rate</c:v>
                </c:pt>
                <c:pt idx="2">
                  <c:v>No Change From 2015</c:v>
                </c:pt>
                <c:pt idx="3">
                  <c:v>EIA Reference Case</c:v>
                </c:pt>
                <c:pt idx="4">
                  <c:v>Café</c:v>
                </c:pt>
                <c:pt idx="5">
                  <c:v>Bloomberg EV Estimate</c:v>
                </c:pt>
                <c:pt idx="7">
                  <c:v>No Change From 2015</c:v>
                </c:pt>
                <c:pt idx="8">
                  <c:v>EIA Reference Case</c:v>
                </c:pt>
                <c:pt idx="9">
                  <c:v>Café</c:v>
                </c:pt>
                <c:pt idx="10">
                  <c:v>Bloomberg EV Estimate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0.36099999999999999</c:v>
                </c:pt>
                <c:pt idx="2">
                  <c:v>0.44600000000000001</c:v>
                </c:pt>
                <c:pt idx="3">
                  <c:v>0.58372641462281327</c:v>
                </c:pt>
                <c:pt idx="4">
                  <c:v>0.61895120469083575</c:v>
                </c:pt>
                <c:pt idx="5">
                  <c:v>0.66636507263392475</c:v>
                </c:pt>
                <c:pt idx="7">
                  <c:v>0.56699999999999995</c:v>
                </c:pt>
                <c:pt idx="8">
                  <c:v>0.79967502524252621</c:v>
                </c:pt>
                <c:pt idx="9">
                  <c:v>0.8619979140016778</c:v>
                </c:pt>
                <c:pt idx="10">
                  <c:v>1.2711490903632221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961-4753-B8C4-68B9D6743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1"/>
        <c:axId val="530960328"/>
        <c:axId val="447575584"/>
      </c:barChart>
      <c:catAx>
        <c:axId val="530960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7575584"/>
        <c:crosses val="autoZero"/>
        <c:auto val="1"/>
        <c:lblAlgn val="ctr"/>
        <c:lblOffset val="100"/>
        <c:noMultiLvlLbl val="0"/>
      </c:catAx>
      <c:valAx>
        <c:axId val="447575584"/>
        <c:scaling>
          <c:orientation val="minMax"/>
          <c:max val="1.6"/>
          <c:min val="0"/>
        </c:scaling>
        <c:delete val="1"/>
        <c:axPos val="l"/>
        <c:numFmt formatCode="&quot;$&quot;#,##0.00" sourceLinked="0"/>
        <c:majorTickMark val="out"/>
        <c:minorTickMark val="none"/>
        <c:tickLblPos val="nextTo"/>
        <c:crossAx val="530960328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719848750664858E-2"/>
          <c:y val="8.7981776084795568E-4"/>
          <c:w val="0.81390073636628757"/>
          <c:h val="0.498102278164077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76CA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alpha val="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7B4-4866-ADD4-80D78434047C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7B4-4866-ADD4-80D78434047C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>
                  <a:alpha val="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7B4-4866-ADD4-80D78434047C}"/>
              </c:ext>
            </c:extLst>
          </c:dPt>
          <c:dPt>
            <c:idx val="3"/>
            <c:invertIfNegative val="0"/>
            <c:bubble3D val="0"/>
            <c:spPr>
              <a:solidFill>
                <a:srgbClr val="72AF2F">
                  <a:alpha val="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7B4-4866-ADD4-80D78434047C}"/>
              </c:ext>
            </c:extLst>
          </c:dPt>
          <c:dPt>
            <c:idx val="4"/>
            <c:invertIfNegative val="0"/>
            <c:bubble3D val="0"/>
            <c:spPr>
              <a:solidFill>
                <a:srgbClr val="FF9933">
                  <a:alpha val="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7B4-4866-ADD4-80D78434047C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7B4-4866-ADD4-80D78434047C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7B4-4866-ADD4-80D78434047C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>
                  <a:alpha val="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7B4-4866-ADD4-80D78434047C}"/>
              </c:ext>
            </c:extLst>
          </c:dPt>
          <c:dPt>
            <c:idx val="8"/>
            <c:invertIfNegative val="0"/>
            <c:bubble3D val="0"/>
            <c:spPr>
              <a:solidFill>
                <a:srgbClr val="72AF2F">
                  <a:alpha val="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7B4-4866-ADD4-80D78434047C}"/>
              </c:ext>
            </c:extLst>
          </c:dPt>
          <c:dPt>
            <c:idx val="9"/>
            <c:invertIfNegative val="0"/>
            <c:bubble3D val="0"/>
            <c:spPr>
              <a:solidFill>
                <a:srgbClr val="FF9933">
                  <a:alpha val="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D7B4-4866-ADD4-80D78434047C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D7B4-4866-ADD4-80D78434047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B4-4866-ADD4-80D78434047C}"/>
                </c:ext>
              </c:extLst>
            </c:dLbl>
            <c:dLbl>
              <c:idx val="1"/>
              <c:layout>
                <c:manualLayout>
                  <c:x val="-2.3148148148148147E-3"/>
                  <c:y val="6.2499759497908593E-3"/>
                </c:manualLayout>
              </c:layout>
              <c:numFmt formatCode="&quot;$&quot;#,##0.00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B4-4866-ADD4-80D78434047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B4-4866-ADD4-80D78434047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B4-4866-ADD4-80D78434047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B4-4866-ADD4-80D78434047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22C7DAA-E645-457B-86F9-3986FFB575C2}" type="VALUE">
                      <a:rPr lang="en-US" sz="1000">
                        <a:solidFill>
                          <a:srgbClr val="00B0F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7B4-4866-ADD4-80D78434047C}"/>
                </c:ext>
              </c:extLst>
            </c:dLbl>
            <c:dLbl>
              <c:idx val="6"/>
              <c:layout>
                <c:manualLayout>
                  <c:x val="-2.3148148148148997E-3"/>
                  <c:y val="3.2580016649158116E-3"/>
                </c:manualLayout>
              </c:layout>
              <c:numFmt formatCode="&quot;$&quot;#,##0.00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7B4-4866-ADD4-80D78434047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7B4-4866-ADD4-80D78434047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7B4-4866-ADD4-80D78434047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7B4-4866-ADD4-80D78434047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AA6A0D3B-5A81-4A4D-A6F3-FD2B91A304FF}" type="VALUE">
                      <a:rPr lang="en-US" sz="1000">
                        <a:solidFill>
                          <a:srgbClr val="00B0F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D7B4-4866-ADD4-80D78434047C}"/>
                </c:ext>
              </c:extLst>
            </c:dLbl>
            <c:numFmt formatCode="&quot;$&quot;#,##0.00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63D8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Average 2020 Rate</c:v>
                </c:pt>
                <c:pt idx="2">
                  <c:v>No Change From 2015</c:v>
                </c:pt>
                <c:pt idx="3">
                  <c:v>EIA Reference Case</c:v>
                </c:pt>
                <c:pt idx="4">
                  <c:v>Café</c:v>
                </c:pt>
                <c:pt idx="5">
                  <c:v>Bloomberg EV Estimate</c:v>
                </c:pt>
                <c:pt idx="7">
                  <c:v>No Change From 2015</c:v>
                </c:pt>
                <c:pt idx="8">
                  <c:v>EIA Reference Case</c:v>
                </c:pt>
                <c:pt idx="9">
                  <c:v>Café</c:v>
                </c:pt>
                <c:pt idx="10">
                  <c:v>Bloomberg EV Estimate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0.36099999999999999</c:v>
                </c:pt>
                <c:pt idx="2">
                  <c:v>0.44600000000000001</c:v>
                </c:pt>
                <c:pt idx="3">
                  <c:v>0.58372641462281327</c:v>
                </c:pt>
                <c:pt idx="4">
                  <c:v>0.61895120469083575</c:v>
                </c:pt>
                <c:pt idx="5">
                  <c:v>0.66636507263392475</c:v>
                </c:pt>
                <c:pt idx="7">
                  <c:v>0.56699999999999995</c:v>
                </c:pt>
                <c:pt idx="8">
                  <c:v>0.79967502524252621</c:v>
                </c:pt>
                <c:pt idx="9">
                  <c:v>0.8619979140016778</c:v>
                </c:pt>
                <c:pt idx="10">
                  <c:v>1.2711490903632221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7B4-4866-ADD4-80D784340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1"/>
        <c:axId val="530960328"/>
        <c:axId val="447575584"/>
      </c:barChart>
      <c:catAx>
        <c:axId val="530960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7575584"/>
        <c:crosses val="autoZero"/>
        <c:auto val="1"/>
        <c:lblAlgn val="ctr"/>
        <c:lblOffset val="100"/>
        <c:noMultiLvlLbl val="0"/>
      </c:catAx>
      <c:valAx>
        <c:axId val="447575584"/>
        <c:scaling>
          <c:orientation val="minMax"/>
          <c:max val="1.6"/>
          <c:min val="0"/>
        </c:scaling>
        <c:delete val="1"/>
        <c:axPos val="l"/>
        <c:numFmt formatCode="&quot;$&quot;#,##0.00" sourceLinked="0"/>
        <c:majorTickMark val="out"/>
        <c:minorTickMark val="none"/>
        <c:tickLblPos val="nextTo"/>
        <c:crossAx val="530960328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0.12041</cdr:x>
      <cdr:y>0.93476</cdr:y>
    </cdr:from>
    <cdr:to>
      <cdr:x>0.97645</cdr:x>
      <cdr:y>0.98771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C5A20850-8A5C-43CF-9E2A-B232CCEB4515}"/>
            </a:ext>
          </a:extLst>
        </cdr:cNvPr>
        <cdr:cNvSpPr/>
      </cdr:nvSpPr>
      <cdr:spPr>
        <a:xfrm xmlns:a="http://schemas.openxmlformats.org/drawingml/2006/main">
          <a:off x="1044781" y="4879483"/>
          <a:ext cx="7427495" cy="27640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r>
            <a: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                         2020                      2025                      2030                      2035                     2040                        2045                    2050                  </a:t>
          </a:r>
        </a:p>
      </cdr:txBody>
    </cdr:sp>
  </cdr:relSizeAnchor>
  <cdr:relSizeAnchor xmlns:cdr="http://schemas.openxmlformats.org/drawingml/2006/chartDrawing">
    <cdr:from>
      <cdr:x>0.22588</cdr:x>
      <cdr:y>0.37973</cdr:y>
    </cdr:from>
    <cdr:to>
      <cdr:x>0.30827</cdr:x>
      <cdr:y>0.43729</cdr:y>
    </cdr:to>
    <cdr:sp macro="" textlink="">
      <cdr:nvSpPr>
        <cdr:cNvPr id="5" name="Freeform 24">
          <a:extLst xmlns:a="http://schemas.openxmlformats.org/drawingml/2006/main">
            <a:ext uri="{FF2B5EF4-FFF2-40B4-BE49-F238E27FC236}">
              <a16:creationId xmlns:a16="http://schemas.microsoft.com/office/drawing/2014/main" id="{F3B533C1-5398-492C-9450-905F921037DB}"/>
            </a:ext>
          </a:extLst>
        </cdr:cNvPr>
        <cdr:cNvSpPr/>
      </cdr:nvSpPr>
      <cdr:spPr>
        <a:xfrm xmlns:a="http://schemas.openxmlformats.org/drawingml/2006/main" flipH="1">
          <a:off x="1959922" y="1982213"/>
          <a:ext cx="714868" cy="300467"/>
        </a:xfrm>
        <a:custGeom xmlns:a="http://schemas.openxmlformats.org/drawingml/2006/main">
          <a:avLst/>
          <a:gdLst>
            <a:gd name="connsiteX0" fmla="*/ 0 w 542365"/>
            <a:gd name="connsiteY0" fmla="*/ 0 h 259977"/>
            <a:gd name="connsiteX1" fmla="*/ 165847 w 542365"/>
            <a:gd name="connsiteY1" fmla="*/ 0 h 259977"/>
            <a:gd name="connsiteX2" fmla="*/ 542365 w 542365"/>
            <a:gd name="connsiteY2" fmla="*/ 259977 h 259977"/>
            <a:gd name="connsiteX0" fmla="*/ 0 w 241193"/>
            <a:gd name="connsiteY0" fmla="*/ 0 h 535748"/>
            <a:gd name="connsiteX1" fmla="*/ 165847 w 241193"/>
            <a:gd name="connsiteY1" fmla="*/ 0 h 535748"/>
            <a:gd name="connsiteX2" fmla="*/ 241193 w 241193"/>
            <a:gd name="connsiteY2" fmla="*/ 535748 h 535748"/>
            <a:gd name="connsiteX0" fmla="*/ 0 w 238018"/>
            <a:gd name="connsiteY0" fmla="*/ 0 h 481773"/>
            <a:gd name="connsiteX1" fmla="*/ 165847 w 238018"/>
            <a:gd name="connsiteY1" fmla="*/ 0 h 481773"/>
            <a:gd name="connsiteX2" fmla="*/ 238018 w 238018"/>
            <a:gd name="connsiteY2" fmla="*/ 481773 h 481773"/>
            <a:gd name="connsiteX0" fmla="*/ 0 w 247543"/>
            <a:gd name="connsiteY0" fmla="*/ 0 h 524636"/>
            <a:gd name="connsiteX1" fmla="*/ 165847 w 247543"/>
            <a:gd name="connsiteY1" fmla="*/ 0 h 524636"/>
            <a:gd name="connsiteX2" fmla="*/ 247543 w 247543"/>
            <a:gd name="connsiteY2" fmla="*/ 524636 h 524636"/>
            <a:gd name="connsiteX0" fmla="*/ 0 w 221039"/>
            <a:gd name="connsiteY0" fmla="*/ 0 h 368923"/>
            <a:gd name="connsiteX1" fmla="*/ 165847 w 221039"/>
            <a:gd name="connsiteY1" fmla="*/ 0 h 368923"/>
            <a:gd name="connsiteX2" fmla="*/ 221039 w 221039"/>
            <a:gd name="connsiteY2" fmla="*/ 368923 h 36892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221039" h="368923">
              <a:moveTo>
                <a:pt x="0" y="0"/>
              </a:moveTo>
              <a:lnTo>
                <a:pt x="165847" y="0"/>
              </a:lnTo>
              <a:lnTo>
                <a:pt x="221039" y="368923"/>
              </a:lnTo>
            </a:path>
          </a:pathLst>
        </a:custGeom>
        <a:noFill xmlns:a="http://schemas.openxmlformats.org/drawingml/2006/main"/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0.2671</cdr:x>
      <cdr:y>0.34107</cdr:y>
    </cdr:from>
    <cdr:to>
      <cdr:x>0.35241</cdr:x>
      <cdr:y>0.41413</cdr:y>
    </cdr:to>
    <cdr:sp macro="" textlink="">
      <cdr:nvSpPr>
        <cdr:cNvPr id="6" name="TextBox 13">
          <a:extLst xmlns:a="http://schemas.openxmlformats.org/drawingml/2006/main">
            <a:ext uri="{FF2B5EF4-FFF2-40B4-BE49-F238E27FC236}">
              <a16:creationId xmlns:a16="http://schemas.microsoft.com/office/drawing/2014/main" id="{18315EF2-19F8-4B94-914B-8F5F4E36B4C9}"/>
            </a:ext>
          </a:extLst>
        </cdr:cNvPr>
        <cdr:cNvSpPr txBox="1"/>
      </cdr:nvSpPr>
      <cdr:spPr>
        <a:xfrm xmlns:a="http://schemas.openxmlformats.org/drawingml/2006/main">
          <a:off x="2317531" y="1780383"/>
          <a:ext cx="740204" cy="3813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wrap="square" lIns="45720" rIns="45720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5000"/>
            </a:lnSpc>
          </a:pPr>
          <a:r>
            <a:rPr lang="en-US" sz="1100" b="1" dirty="0">
              <a:latin typeface="Calibri" panose="020F0502020204030204" pitchFamily="34" charset="0"/>
              <a:cs typeface="Calibri" panose="020F0502020204030204" pitchFamily="34" charset="0"/>
            </a:rPr>
            <a:t>2019</a:t>
          </a:r>
        </a:p>
        <a:p xmlns:a="http://schemas.openxmlformats.org/drawingml/2006/main">
          <a:pPr algn="ctr">
            <a:lnSpc>
              <a:spcPct val="85000"/>
            </a:lnSpc>
          </a:pPr>
          <a:r>
            <a:rPr lang="en-US" sz="1100" b="1" dirty="0">
              <a:latin typeface="Calibri" panose="020F0502020204030204" pitchFamily="34" charset="0"/>
              <a:cs typeface="Calibri" panose="020F0502020204030204" pitchFamily="34" charset="0"/>
            </a:rPr>
            <a:t>Revenue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DMSmith_logo_print_PMS_BlueG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231" y="8672299"/>
            <a:ext cx="921737" cy="40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29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9" tIns="46574" rIns="93149" bIns="4657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49" tIns="46574" rIns="93149" bIns="4657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CDMSmith_logo_print_PMS_BlueG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231" y="8672299"/>
            <a:ext cx="921737" cy="40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749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adient-bl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035" y="3777803"/>
            <a:ext cx="2247903" cy="1472939"/>
          </a:xfrm>
          <a:prstGeom prst="rect">
            <a:avLst/>
          </a:prstGeom>
        </p:spPr>
      </p:pic>
      <p:pic>
        <p:nvPicPr>
          <p:cNvPr id="17" name="Picture 16" descr="gradient-bl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014" y="3777803"/>
            <a:ext cx="2247903" cy="1472939"/>
          </a:xfrm>
          <a:prstGeom prst="rect">
            <a:avLst/>
          </a:prstGeom>
        </p:spPr>
      </p:pic>
      <p:pic>
        <p:nvPicPr>
          <p:cNvPr id="18" name="Picture 17" descr="gradient-bl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15" y="3777803"/>
            <a:ext cx="2247903" cy="1472939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10032334" y="3714755"/>
            <a:ext cx="2159671" cy="1532811"/>
          </a:xfrm>
          <a:prstGeom prst="rect">
            <a:avLst/>
          </a:prstGeom>
          <a:solidFill>
            <a:srgbClr val="0D6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0049937" y="3435350"/>
            <a:ext cx="2142064" cy="3423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5" name="Picture 14" descr="Generic3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3" t="19035" r="2681"/>
          <a:stretch/>
        </p:blipFill>
        <p:spPr>
          <a:xfrm>
            <a:off x="440975" y="3777723"/>
            <a:ext cx="2946031" cy="1473014"/>
          </a:xfrm>
          <a:prstGeom prst="rect">
            <a:avLst/>
          </a:prstGeom>
        </p:spPr>
      </p:pic>
      <p:sp>
        <p:nvSpPr>
          <p:cNvPr id="3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0147303" y="3435350"/>
            <a:ext cx="2044700" cy="342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buNone/>
              <a:defRPr lang="en-US" sz="900" b="0" i="1" smtClean="0">
                <a:solidFill>
                  <a:srgbClr val="FFFFFF"/>
                </a:solidFill>
                <a:latin typeface="+mj-lt"/>
                <a:cs typeface="Myriad Pro"/>
              </a:defRPr>
            </a:lvl1pPr>
            <a:lvl2pPr>
              <a:defRPr lang="en-US" sz="1350" dirty="0" smtClean="0"/>
            </a:lvl2pPr>
            <a:lvl3pPr>
              <a:defRPr lang="en-US" sz="1350" dirty="0" smtClean="0"/>
            </a:lvl3pPr>
            <a:lvl4pPr>
              <a:defRPr lang="en-US" sz="1350" dirty="0" smtClean="0"/>
            </a:lvl4pPr>
            <a:lvl5pPr>
              <a:defRPr lang="en-US" sz="1350" dirty="0"/>
            </a:lvl5pPr>
          </a:lstStyle>
          <a:p>
            <a:pPr marL="0" lvl="0"/>
            <a:r>
              <a:rPr lang="en-US" dirty="0"/>
              <a:t>Click to edit Date</a:t>
            </a:r>
          </a:p>
        </p:txBody>
      </p:sp>
      <p:sp>
        <p:nvSpPr>
          <p:cNvPr id="31" name="Title Placeholder 1"/>
          <p:cNvSpPr>
            <a:spLocks noGrp="1"/>
          </p:cNvSpPr>
          <p:nvPr>
            <p:ph type="title"/>
          </p:nvPr>
        </p:nvSpPr>
        <p:spPr>
          <a:xfrm>
            <a:off x="609604" y="2143390"/>
            <a:ext cx="9252373" cy="9293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3000" b="0" i="0" baseline="0" dirty="0">
                <a:solidFill>
                  <a:srgbClr val="0D6FBD"/>
                </a:solidFill>
                <a:cs typeface="Myriad Pro Cond"/>
              </a:defRPr>
            </a:lvl1pPr>
          </a:lstStyle>
          <a:p>
            <a:pPr marL="0"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09603" y="3112564"/>
            <a:ext cx="9252372" cy="5404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57175" indent="-257175" algn="r">
              <a:buNone/>
              <a:defRPr lang="en-US" sz="1350" baseline="0" smtClean="0">
                <a:solidFill>
                  <a:schemeClr val="accent1"/>
                </a:solidFill>
                <a:latin typeface="+mj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 indent="0" algn="r"/>
            <a:r>
              <a:rPr lang="en-US" dirty="0"/>
              <a:t>Click to edit Subtitle</a:t>
            </a:r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10049937" y="0"/>
            <a:ext cx="0" cy="685800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DMSmith_logo_web_White_R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300" y="4259271"/>
            <a:ext cx="1909235" cy="598483"/>
          </a:xfrm>
          <a:prstGeom prst="rect">
            <a:avLst/>
          </a:prstGeom>
        </p:spPr>
      </p:pic>
      <p:sp>
        <p:nvSpPr>
          <p:cNvPr id="3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0147303" y="1885950"/>
            <a:ext cx="2044700" cy="14478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900" baseline="0">
                <a:solidFill>
                  <a:srgbClr val="0D6FBD"/>
                </a:solidFill>
              </a:defRPr>
            </a:lvl1pPr>
          </a:lstStyle>
          <a:p>
            <a:pPr lvl="0"/>
            <a:r>
              <a:rPr lang="en-US" dirty="0"/>
              <a:t>Click to edit Presenters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3" y="3777727"/>
            <a:ext cx="451556" cy="14698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37" name="Straight Connector 36"/>
          <p:cNvCxnSpPr/>
          <p:nvPr userDrawn="1"/>
        </p:nvCxnSpPr>
        <p:spPr>
          <a:xfrm flipH="1">
            <a:off x="4" y="5247562"/>
            <a:ext cx="12192001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53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3080" y="6567596"/>
            <a:ext cx="78232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75472711-4FCB-2141-A321-C0607E7142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63040" y="6567596"/>
            <a:ext cx="656336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750" dirty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29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3080" y="6567596"/>
            <a:ext cx="78232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75472711-4FCB-2141-A321-C0607E7142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63040" y="6567596"/>
            <a:ext cx="656336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750" dirty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06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" y="2695737"/>
            <a:ext cx="12191999" cy="1469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3793068" y="2695740"/>
            <a:ext cx="8398933" cy="1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en-US" sz="2700" b="0" i="0" baseline="0">
                <a:solidFill>
                  <a:srgbClr val="0D6FBD"/>
                </a:solidFill>
                <a:cs typeface="Myriad Pro Cond"/>
              </a:defRPr>
            </a:lvl1pPr>
          </a:lstStyle>
          <a:p>
            <a:pPr marL="0" lvl="0" algn="l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Generic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3" t="19035" r="2681"/>
          <a:stretch/>
        </p:blipFill>
        <p:spPr>
          <a:xfrm>
            <a:off x="440975" y="2692586"/>
            <a:ext cx="2946031" cy="147301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" y="2695737"/>
            <a:ext cx="451556" cy="14698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8737" y="0"/>
            <a:ext cx="0" cy="685800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4" y="4165600"/>
            <a:ext cx="12192001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" y="2695737"/>
            <a:ext cx="12191999" cy="1469839"/>
          </a:xfrm>
          <a:prstGeom prst="rect">
            <a:avLst/>
          </a:prstGeom>
          <a:solidFill>
            <a:srgbClr val="0D6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3793068" y="2695740"/>
            <a:ext cx="8398933" cy="1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en-US" sz="2700" b="0" i="0" baseline="0">
                <a:solidFill>
                  <a:srgbClr val="FFFFFF"/>
                </a:solidFill>
                <a:cs typeface="Myriad Pro Cond"/>
              </a:defRPr>
            </a:lvl1pPr>
          </a:lstStyle>
          <a:p>
            <a:pPr marL="0" lvl="0" algn="l"/>
            <a:r>
              <a:rPr lang="en-US" dirty="0"/>
              <a:t>Click to edit Master title style</a:t>
            </a:r>
          </a:p>
        </p:txBody>
      </p:sp>
      <p:pic>
        <p:nvPicPr>
          <p:cNvPr id="9" name="Picture 8" descr="Generic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3" t="19035" r="2681"/>
          <a:stretch/>
        </p:blipFill>
        <p:spPr>
          <a:xfrm>
            <a:off x="440975" y="2689385"/>
            <a:ext cx="2946031" cy="147301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3" y="2695737"/>
            <a:ext cx="451556" cy="14698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8737" y="0"/>
            <a:ext cx="0" cy="6858000"/>
          </a:xfrm>
          <a:prstGeom prst="line">
            <a:avLst/>
          </a:prstGeom>
          <a:ln>
            <a:solidFill>
              <a:srgbClr val="7AC1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4" y="4165600"/>
            <a:ext cx="12192001" cy="0"/>
          </a:xfrm>
          <a:prstGeom prst="line">
            <a:avLst/>
          </a:prstGeom>
          <a:ln>
            <a:solidFill>
              <a:srgbClr val="7AC1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115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7175" indent="-257175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557213" indent="-214313">
              <a:buClr>
                <a:schemeClr val="accent1"/>
              </a:buClr>
              <a:buFont typeface="Calibri" panose="020F0502020204030204" pitchFamily="34" charset="0"/>
              <a:buChar char="‒"/>
              <a:defRPr/>
            </a:lvl2pPr>
            <a:lvl3pPr marL="857250" indent="-171450">
              <a:buClr>
                <a:schemeClr val="accent1"/>
              </a:buClr>
              <a:buFont typeface="Wingdings" charset="2"/>
              <a:buChar char="§"/>
              <a:defRPr/>
            </a:lvl3pPr>
            <a:lvl4pPr marL="1200150" indent="-171450">
              <a:buClr>
                <a:schemeClr val="accent1"/>
              </a:buClr>
              <a:buFont typeface="Wingdings" charset="2"/>
              <a:buChar char="§"/>
              <a:defRPr/>
            </a:lvl4pPr>
            <a:lvl5pPr marL="1543050" indent="-171450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3080" y="6567596"/>
            <a:ext cx="78232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75472711-4FCB-2141-A321-C0607E7142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63040" y="6567596"/>
            <a:ext cx="656336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750" dirty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3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391921"/>
            <a:ext cx="5232400" cy="492474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57213" indent="-214313">
              <a:buClr>
                <a:schemeClr val="accent1"/>
              </a:buClr>
              <a:buFont typeface="Calibri" panose="020F0502020204030204" pitchFamily="34" charset="0"/>
              <a:buChar char="‒"/>
              <a:defRPr sz="1500"/>
            </a:lvl2pPr>
            <a:lvl3pPr marL="857250" indent="-171450">
              <a:buClr>
                <a:schemeClr val="accent1"/>
              </a:buClr>
              <a:buFont typeface="Wingdings" charset="2"/>
              <a:buChar char="§"/>
              <a:defRPr sz="1350"/>
            </a:lvl3pPr>
            <a:lvl4pPr marL="1200150" indent="-171450">
              <a:buClr>
                <a:schemeClr val="accent1"/>
              </a:buClr>
              <a:buFont typeface="Wingdings" charset="2"/>
              <a:buChar char="§"/>
              <a:defRPr sz="1200"/>
            </a:lvl4pPr>
            <a:lvl5pPr marL="1543050" indent="-171450">
              <a:buClr>
                <a:schemeClr val="accent1"/>
              </a:buClr>
              <a:buFont typeface="Wingdings" charset="2"/>
              <a:buChar char="§"/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350000" y="1391921"/>
            <a:ext cx="5232400" cy="492474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57213" indent="-214313">
              <a:buClr>
                <a:schemeClr val="accent1"/>
              </a:buClr>
              <a:buFont typeface="Calibri" panose="020F0502020204030204" pitchFamily="34" charset="0"/>
              <a:buChar char="‒"/>
              <a:defRPr sz="1500"/>
            </a:lvl2pPr>
            <a:lvl3pPr marL="857250" indent="-171450">
              <a:buClr>
                <a:schemeClr val="accent1"/>
              </a:buClr>
              <a:buFont typeface="Wingdings" charset="2"/>
              <a:buChar char="§"/>
              <a:defRPr sz="1350"/>
            </a:lvl3pPr>
            <a:lvl4pPr marL="1200150" indent="-171450">
              <a:buClr>
                <a:schemeClr val="accent1"/>
              </a:buClr>
              <a:buFont typeface="Wingdings" charset="2"/>
              <a:buChar char="§"/>
              <a:defRPr sz="1200"/>
            </a:lvl4pPr>
            <a:lvl5pPr marL="1543050" indent="-171450">
              <a:buClr>
                <a:schemeClr val="accent1"/>
              </a:buClr>
              <a:buFont typeface="Wingdings" charset="2"/>
              <a:buChar char="§"/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3080" y="6567596"/>
            <a:ext cx="78232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75472711-4FCB-2141-A321-C0607E7142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63040" y="6567596"/>
            <a:ext cx="656336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750" dirty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45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3080" y="6567596"/>
            <a:ext cx="78232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75472711-4FCB-2141-A321-C0607E7142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63040" y="6567596"/>
            <a:ext cx="656336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750" dirty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55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3080" y="6567596"/>
            <a:ext cx="78232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75472711-4FCB-2141-A321-C0607E7142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63040" y="6567596"/>
            <a:ext cx="656336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750" dirty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806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3080" y="6567596"/>
            <a:ext cx="78232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75472711-4FCB-2141-A321-C0607E7142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63040" y="6567596"/>
            <a:ext cx="656336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750" dirty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62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0000" y="1391921"/>
            <a:ext cx="5232400" cy="492474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391921"/>
            <a:ext cx="5232400" cy="492474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3080" y="6567596"/>
            <a:ext cx="78232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75472711-4FCB-2141-A321-C0607E7142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63040" y="6567596"/>
            <a:ext cx="656336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750" dirty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8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12" y="3327400"/>
            <a:ext cx="2075149" cy="65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2" r:id="rId1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D6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14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4" r:id="rId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14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5" r:id="rId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521448"/>
            <a:ext cx="448736" cy="336552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rgbClr val="0D6F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3" y="401638"/>
            <a:ext cx="10905067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3" y="1391920"/>
            <a:ext cx="10905067" cy="485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57175" lvl="0" indent="-257175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557213" lvl="1" indent="-214313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 dirty="0"/>
              <a:t>Second level</a:t>
            </a:r>
          </a:p>
          <a:p>
            <a:pPr marL="857250" lvl="2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 dirty="0"/>
              <a:t>Third level</a:t>
            </a:r>
          </a:p>
          <a:p>
            <a:pPr marL="1200150" lvl="3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 dirty="0"/>
              <a:t>Fourth level</a:t>
            </a:r>
          </a:p>
          <a:p>
            <a:pPr marL="1543050" lvl="4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" y="6521448"/>
            <a:ext cx="8994987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lin ang="0" scaled="0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48737" y="1600200"/>
            <a:ext cx="0" cy="525780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lin ang="5400000" scaled="0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3080" y="6567596"/>
            <a:ext cx="78232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75472711-4FCB-2141-A321-C0607E7142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63040" y="6567596"/>
            <a:ext cx="656336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750" dirty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63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12" r:id="rId1"/>
    <p:sldLayoutId id="2147493514" r:id="rId2"/>
    <p:sldLayoutId id="2147493516" r:id="rId3"/>
    <p:sldLayoutId id="2147493517" r:id="rId4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lang="en-US" sz="2400" b="0" i="0" kern="1200">
          <a:solidFill>
            <a:srgbClr val="0D6FBD"/>
          </a:solidFill>
          <a:latin typeface="+mj-lt"/>
          <a:ea typeface="+mj-ea"/>
          <a:cs typeface="Myriad Pro Cond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lang="en-US" sz="1800" kern="1200" dirty="0" smtClean="0">
          <a:solidFill>
            <a:schemeClr val="tx1"/>
          </a:solidFill>
          <a:latin typeface="+mj-lt"/>
          <a:ea typeface="+mn-ea"/>
          <a:cs typeface="Myriad Pro"/>
        </a:defRPr>
      </a:lvl1pPr>
      <a:lvl2pPr marL="557213" indent="-214313" algn="l" defTabSz="3429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lang="en-US" sz="1500" i="0" kern="1200" dirty="0" smtClean="0">
          <a:solidFill>
            <a:schemeClr val="tx1"/>
          </a:solidFill>
          <a:latin typeface="+mj-lt"/>
          <a:ea typeface="+mn-ea"/>
          <a:cs typeface="Myriad Pro"/>
        </a:defRPr>
      </a:lvl2pPr>
      <a:lvl3pPr marL="857250" indent="-171450" algn="l" defTabSz="3429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lang="en-US" sz="1350" kern="1200" dirty="0" smtClean="0">
          <a:solidFill>
            <a:schemeClr val="tx1"/>
          </a:solidFill>
          <a:latin typeface="+mj-lt"/>
          <a:ea typeface="+mn-ea"/>
          <a:cs typeface="Myriad Pro"/>
        </a:defRPr>
      </a:lvl3pPr>
      <a:lvl4pPr marL="1200150" indent="-171450" algn="l" defTabSz="3429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lang="en-US" sz="1200" kern="1200" dirty="0" smtClean="0">
          <a:solidFill>
            <a:schemeClr val="tx1"/>
          </a:solidFill>
          <a:latin typeface="+mj-lt"/>
          <a:ea typeface="+mn-ea"/>
          <a:cs typeface="Myriad Pro"/>
        </a:defRPr>
      </a:lvl4pPr>
      <a:lvl5pPr marL="1543050" indent="-171450" algn="l" defTabSz="3429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lang="en-US" sz="1200" i="1" kern="1200" dirty="0">
          <a:solidFill>
            <a:schemeClr val="tx1"/>
          </a:solidFill>
          <a:latin typeface="+mj-lt"/>
          <a:ea typeface="+mn-ea"/>
          <a:cs typeface="Myriad Pro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D6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3" y="401638"/>
            <a:ext cx="109728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3" y="1391921"/>
            <a:ext cx="10905067" cy="4924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6521449"/>
            <a:ext cx="448737" cy="3365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521448"/>
            <a:ext cx="12412133" cy="0"/>
          </a:xfrm>
          <a:prstGeom prst="line">
            <a:avLst/>
          </a:prstGeom>
          <a:ln w="19050" cmpd="sng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48737" y="-114300"/>
            <a:ext cx="0" cy="697230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3080" y="6567596"/>
            <a:ext cx="78232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75472711-4FCB-2141-A321-C0607E7142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63040" y="6567596"/>
            <a:ext cx="656336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750" dirty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0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6" r:id="rId1"/>
    <p:sldLayoutId id="2147493528" r:id="rId2"/>
    <p:sldLayoutId id="2147493530" r:id="rId3"/>
    <p:sldLayoutId id="2147493531" r:id="rId4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lang="en-US" sz="2400" b="0" i="0" kern="1200">
          <a:solidFill>
            <a:srgbClr val="FFFFFF"/>
          </a:solidFill>
          <a:latin typeface="+mj-lt"/>
          <a:ea typeface="+mj-ea"/>
          <a:cs typeface="Myriad Pro Cond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chemeClr val="bg1"/>
        </a:buClr>
        <a:buFont typeface="Wingdings" charset="2"/>
        <a:buChar char="§"/>
        <a:defRPr lang="en-US" sz="1800" kern="1200" dirty="0" smtClean="0">
          <a:solidFill>
            <a:srgbClr val="FFFFFF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chemeClr val="bg1"/>
        </a:buClr>
        <a:buFont typeface="Wingdings" charset="2"/>
        <a:buChar char="§"/>
        <a:defRPr lang="en-US" sz="1500" kern="1200" dirty="0" smtClean="0">
          <a:solidFill>
            <a:srgbClr val="FFFFFF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chemeClr val="bg1"/>
        </a:buClr>
        <a:buFont typeface="Wingdings" charset="2"/>
        <a:buChar char="§"/>
        <a:defRPr lang="en-US" sz="1350" kern="1200" dirty="0" smtClean="0">
          <a:solidFill>
            <a:srgbClr val="FFFFFF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chemeClr val="bg1"/>
        </a:buClr>
        <a:buFont typeface="Wingdings" charset="2"/>
        <a:buChar char="§"/>
        <a:defRPr lang="en-US" sz="1200" kern="1200" dirty="0" smtClean="0">
          <a:solidFill>
            <a:srgbClr val="FFFFFF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chemeClr val="bg1"/>
        </a:buClr>
        <a:buFont typeface="Wingdings" charset="2"/>
        <a:buChar char="§"/>
        <a:defRPr lang="en-US" sz="1200" i="1" kern="1200" dirty="0">
          <a:solidFill>
            <a:srgbClr val="FFFFFF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6360" y="1664420"/>
            <a:ext cx="6939280" cy="696992"/>
          </a:xfrm>
        </p:spPr>
        <p:txBody>
          <a:bodyPr/>
          <a:lstStyle/>
          <a:p>
            <a:r>
              <a:rPr lang="en-US" sz="3600" b="1" dirty="0"/>
              <a:t>The Gas Tax: Running On Empty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5B199B-5299-48EC-965C-B052AE731B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b="1" dirty="0"/>
              <a:t>July 8, 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27AFA2-C9A9-4336-9D2B-3FD1504B7B40}"/>
              </a:ext>
            </a:extLst>
          </p:cNvPr>
          <p:cNvSpPr txBox="1"/>
          <p:nvPr/>
        </p:nvSpPr>
        <p:spPr>
          <a:xfrm>
            <a:off x="4051758" y="2598003"/>
            <a:ext cx="55138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i="1" dirty="0">
                <a:solidFill>
                  <a:srgbClr val="009900"/>
                </a:solidFill>
              </a:rPr>
              <a:t>Potential Solutions to a Growing Problem </a:t>
            </a:r>
          </a:p>
          <a:p>
            <a:pPr algn="r"/>
            <a:r>
              <a:rPr lang="en-US" sz="2400" b="1" i="1" dirty="0">
                <a:solidFill>
                  <a:srgbClr val="009900"/>
                </a:solidFill>
              </a:rPr>
              <a:t>In Transportation Funding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21A16-F3CC-470E-A995-7BF1021BB542}"/>
              </a:ext>
            </a:extLst>
          </p:cNvPr>
          <p:cNvSpPr txBox="1"/>
          <p:nvPr/>
        </p:nvSpPr>
        <p:spPr>
          <a:xfrm>
            <a:off x="10147303" y="3008570"/>
            <a:ext cx="1153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D6FBD"/>
                </a:solidFill>
              </a:rPr>
              <a:t>Ed Regan</a:t>
            </a:r>
          </a:p>
        </p:txBody>
      </p:sp>
    </p:spTree>
    <p:extLst>
      <p:ext uri="{BB962C8B-B14F-4D97-AF65-F5344CB8AC3E}">
        <p14:creationId xmlns:p14="http://schemas.microsoft.com/office/powerpoint/2010/main" val="3368657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75741-8B73-49AA-A112-5E619E511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87388"/>
            <a:ext cx="10905067" cy="639762"/>
          </a:xfrm>
        </p:spPr>
        <p:txBody>
          <a:bodyPr/>
          <a:lstStyle/>
          <a:p>
            <a:pPr algn="ctr"/>
            <a:r>
              <a:rPr lang="en-US" sz="3200" b="1" dirty="0"/>
              <a:t>Summary of Florida Travel and Fuel Sales Trends</a:t>
            </a:r>
            <a:endParaRPr lang="en-US" sz="28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ABDB10-080F-4C67-980B-60A5870105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C1336-DDE6-4D11-AE4C-2E8879433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79" y="1806258"/>
            <a:ext cx="11454025" cy="322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50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5EFA9715-3224-4169-B1C7-D88CD754882E}"/>
              </a:ext>
            </a:extLst>
          </p:cNvPr>
          <p:cNvGraphicFramePr/>
          <p:nvPr/>
        </p:nvGraphicFramePr>
        <p:xfrm>
          <a:off x="2052758" y="1394380"/>
          <a:ext cx="8028665" cy="4495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36CB3D6-7629-4EDA-81FC-B011AF72B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Estimated Florida Travel and Fuel Consumption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A10CE-96E1-40E6-B130-98A4E04EC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>
                <a:solidFill>
                  <a:srgbClr val="000000"/>
                </a:solidFill>
                <a:latin typeface="Calibri"/>
              </a:rPr>
              <a:pPr/>
              <a:t>11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01B89ED2-23F9-41E6-893C-8CF5ACEA4D22}"/>
              </a:ext>
            </a:extLst>
          </p:cNvPr>
          <p:cNvGraphicFramePr/>
          <p:nvPr/>
        </p:nvGraphicFramePr>
        <p:xfrm>
          <a:off x="2069376" y="1217893"/>
          <a:ext cx="8028665" cy="4495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C7A7A118-BAEF-437B-BBA1-F8748AC2BB36}"/>
              </a:ext>
            </a:extLst>
          </p:cNvPr>
          <p:cNvGrpSpPr/>
          <p:nvPr/>
        </p:nvGrpSpPr>
        <p:grpSpPr>
          <a:xfrm>
            <a:off x="3199748" y="3580636"/>
            <a:ext cx="811615" cy="968139"/>
            <a:chOff x="1604896" y="2766468"/>
            <a:chExt cx="733731" cy="875235"/>
          </a:xfrm>
        </p:grpSpPr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443784AC-0939-4330-BD2C-4CD2F0658B65}"/>
                </a:ext>
              </a:extLst>
            </p:cNvPr>
            <p:cNvSpPr/>
            <p:nvPr/>
          </p:nvSpPr>
          <p:spPr>
            <a:xfrm flipH="1" flipV="1">
              <a:off x="1750724" y="2766468"/>
              <a:ext cx="221039" cy="300591"/>
            </a:xfrm>
            <a:custGeom>
              <a:avLst/>
              <a:gdLst>
                <a:gd name="connsiteX0" fmla="*/ 0 w 542365"/>
                <a:gd name="connsiteY0" fmla="*/ 0 h 259977"/>
                <a:gd name="connsiteX1" fmla="*/ 165847 w 542365"/>
                <a:gd name="connsiteY1" fmla="*/ 0 h 259977"/>
                <a:gd name="connsiteX2" fmla="*/ 542365 w 542365"/>
                <a:gd name="connsiteY2" fmla="*/ 259977 h 259977"/>
                <a:gd name="connsiteX0" fmla="*/ 0 w 241193"/>
                <a:gd name="connsiteY0" fmla="*/ 0 h 535748"/>
                <a:gd name="connsiteX1" fmla="*/ 165847 w 241193"/>
                <a:gd name="connsiteY1" fmla="*/ 0 h 535748"/>
                <a:gd name="connsiteX2" fmla="*/ 241193 w 241193"/>
                <a:gd name="connsiteY2" fmla="*/ 535748 h 535748"/>
                <a:gd name="connsiteX0" fmla="*/ 0 w 238018"/>
                <a:gd name="connsiteY0" fmla="*/ 0 h 481773"/>
                <a:gd name="connsiteX1" fmla="*/ 165847 w 238018"/>
                <a:gd name="connsiteY1" fmla="*/ 0 h 481773"/>
                <a:gd name="connsiteX2" fmla="*/ 238018 w 238018"/>
                <a:gd name="connsiteY2" fmla="*/ 481773 h 481773"/>
                <a:gd name="connsiteX0" fmla="*/ 0 w 247543"/>
                <a:gd name="connsiteY0" fmla="*/ 0 h 524636"/>
                <a:gd name="connsiteX1" fmla="*/ 165847 w 247543"/>
                <a:gd name="connsiteY1" fmla="*/ 0 h 524636"/>
                <a:gd name="connsiteX2" fmla="*/ 247543 w 247543"/>
                <a:gd name="connsiteY2" fmla="*/ 524636 h 524636"/>
                <a:gd name="connsiteX0" fmla="*/ 0 w 221039"/>
                <a:gd name="connsiteY0" fmla="*/ 0 h 368923"/>
                <a:gd name="connsiteX1" fmla="*/ 165847 w 221039"/>
                <a:gd name="connsiteY1" fmla="*/ 0 h 368923"/>
                <a:gd name="connsiteX2" fmla="*/ 221039 w 221039"/>
                <a:gd name="connsiteY2" fmla="*/ 368923 h 36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039" h="368923">
                  <a:moveTo>
                    <a:pt x="0" y="0"/>
                  </a:moveTo>
                  <a:lnTo>
                    <a:pt x="165847" y="0"/>
                  </a:lnTo>
                  <a:lnTo>
                    <a:pt x="221039" y="368923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27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7" name="TextBox 13">
              <a:extLst>
                <a:ext uri="{FF2B5EF4-FFF2-40B4-BE49-F238E27FC236}">
                  <a16:creationId xmlns:a16="http://schemas.microsoft.com/office/drawing/2014/main" id="{0DF43674-D91C-421F-8604-40F6B41D98E2}"/>
                </a:ext>
              </a:extLst>
            </p:cNvPr>
            <p:cNvSpPr txBox="1"/>
            <p:nvPr/>
          </p:nvSpPr>
          <p:spPr>
            <a:xfrm>
              <a:off x="1604896" y="3036758"/>
              <a:ext cx="733731" cy="6049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1173" rIns="31173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1100" dirty="0">
                  <a:solidFill>
                    <a:srgbClr val="000000"/>
                  </a:solidFill>
                  <a:latin typeface="Calibri"/>
                </a:rPr>
                <a:t>Annual Florida Fuel Sales (Millions)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C203740-3FA5-466C-92E0-925E9CCA090A}"/>
              </a:ext>
            </a:extLst>
          </p:cNvPr>
          <p:cNvGrpSpPr/>
          <p:nvPr/>
        </p:nvGrpSpPr>
        <p:grpSpPr>
          <a:xfrm>
            <a:off x="3430595" y="1497092"/>
            <a:ext cx="1476999" cy="964199"/>
            <a:chOff x="1663747" y="-983632"/>
            <a:chExt cx="702539" cy="871673"/>
          </a:xfrm>
        </p:grpSpPr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917D88FD-CC59-4FB5-A8D0-8C28214A3985}"/>
                </a:ext>
              </a:extLst>
            </p:cNvPr>
            <p:cNvSpPr/>
            <p:nvPr/>
          </p:nvSpPr>
          <p:spPr>
            <a:xfrm flipH="1">
              <a:off x="1663747" y="-712418"/>
              <a:ext cx="231864" cy="600459"/>
            </a:xfrm>
            <a:custGeom>
              <a:avLst/>
              <a:gdLst>
                <a:gd name="connsiteX0" fmla="*/ 0 w 542365"/>
                <a:gd name="connsiteY0" fmla="*/ 0 h 259977"/>
                <a:gd name="connsiteX1" fmla="*/ 165847 w 542365"/>
                <a:gd name="connsiteY1" fmla="*/ 0 h 259977"/>
                <a:gd name="connsiteX2" fmla="*/ 542365 w 542365"/>
                <a:gd name="connsiteY2" fmla="*/ 259977 h 259977"/>
                <a:gd name="connsiteX0" fmla="*/ 0 w 241193"/>
                <a:gd name="connsiteY0" fmla="*/ 0 h 535748"/>
                <a:gd name="connsiteX1" fmla="*/ 165847 w 241193"/>
                <a:gd name="connsiteY1" fmla="*/ 0 h 535748"/>
                <a:gd name="connsiteX2" fmla="*/ 241193 w 241193"/>
                <a:gd name="connsiteY2" fmla="*/ 535748 h 535748"/>
                <a:gd name="connsiteX0" fmla="*/ 0 w 238018"/>
                <a:gd name="connsiteY0" fmla="*/ 0 h 481773"/>
                <a:gd name="connsiteX1" fmla="*/ 165847 w 238018"/>
                <a:gd name="connsiteY1" fmla="*/ 0 h 481773"/>
                <a:gd name="connsiteX2" fmla="*/ 238018 w 238018"/>
                <a:gd name="connsiteY2" fmla="*/ 481773 h 481773"/>
                <a:gd name="connsiteX0" fmla="*/ 0 w 249448"/>
                <a:gd name="connsiteY0" fmla="*/ 0 h 527493"/>
                <a:gd name="connsiteX1" fmla="*/ 165847 w 249448"/>
                <a:gd name="connsiteY1" fmla="*/ 0 h 527493"/>
                <a:gd name="connsiteX2" fmla="*/ 249448 w 249448"/>
                <a:gd name="connsiteY2" fmla="*/ 527493 h 527493"/>
                <a:gd name="connsiteX0" fmla="*/ 0 w 231864"/>
                <a:gd name="connsiteY0" fmla="*/ 0 h 436639"/>
                <a:gd name="connsiteX1" fmla="*/ 165847 w 231864"/>
                <a:gd name="connsiteY1" fmla="*/ 0 h 436639"/>
                <a:gd name="connsiteX2" fmla="*/ 231864 w 231864"/>
                <a:gd name="connsiteY2" fmla="*/ 436639 h 43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1864" h="436639">
                  <a:moveTo>
                    <a:pt x="0" y="0"/>
                  </a:moveTo>
                  <a:lnTo>
                    <a:pt x="165847" y="0"/>
                  </a:lnTo>
                  <a:cubicBezTo>
                    <a:pt x="193714" y="175831"/>
                    <a:pt x="203997" y="260808"/>
                    <a:pt x="231864" y="436639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2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5BBB640-F946-48EA-AD2D-4851F62445F3}"/>
                </a:ext>
              </a:extLst>
            </p:cNvPr>
            <p:cNvSpPr txBox="1"/>
            <p:nvPr/>
          </p:nvSpPr>
          <p:spPr>
            <a:xfrm>
              <a:off x="1794196" y="-983632"/>
              <a:ext cx="572090" cy="3447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1173" rIns="31173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1100" dirty="0">
                  <a:solidFill>
                    <a:srgbClr val="000000"/>
                  </a:solidFill>
                  <a:latin typeface="Calibri"/>
                </a:rPr>
                <a:t>Annual Florida VMT (Billions)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221E8EF-943B-4368-9F59-8551FFD4778F}"/>
              </a:ext>
            </a:extLst>
          </p:cNvPr>
          <p:cNvSpPr txBox="1"/>
          <p:nvPr/>
        </p:nvSpPr>
        <p:spPr>
          <a:xfrm>
            <a:off x="3005752" y="5859244"/>
            <a:ext cx="7205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/>
              </a:rPr>
              <a:t>Source: US Energy Information Administration.</a:t>
            </a:r>
          </a:p>
          <a:p>
            <a:r>
              <a:rPr lang="en-US" sz="1200" dirty="0">
                <a:solidFill>
                  <a:srgbClr val="000000"/>
                </a:solidFill>
                <a:latin typeface="Calibri"/>
              </a:rPr>
              <a:t>               Bloomberg New Energy Finance.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755B13D-D1FB-41F8-88AF-022D4E5E02D6}"/>
              </a:ext>
            </a:extLst>
          </p:cNvPr>
          <p:cNvSpPr txBox="1"/>
          <p:nvPr/>
        </p:nvSpPr>
        <p:spPr>
          <a:xfrm rot="16200000">
            <a:off x="165330" y="2869229"/>
            <a:ext cx="4222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/>
              </a:rPr>
              <a:t>Annual Fuel Consumption (Millions of Gallons)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9796E85-C549-40A8-93BD-45E9CD13A9CA}"/>
              </a:ext>
            </a:extLst>
          </p:cNvPr>
          <p:cNvSpPr txBox="1"/>
          <p:nvPr/>
        </p:nvSpPr>
        <p:spPr>
          <a:xfrm rot="16200000">
            <a:off x="8395608" y="2381352"/>
            <a:ext cx="3419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/>
              </a:rPr>
              <a:t>Annual VMT (Billions)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F69C870-CEAD-499F-8913-91607F701A7D}"/>
              </a:ext>
            </a:extLst>
          </p:cNvPr>
          <p:cNvGrpSpPr/>
          <p:nvPr/>
        </p:nvGrpSpPr>
        <p:grpSpPr>
          <a:xfrm>
            <a:off x="4567588" y="2289846"/>
            <a:ext cx="1477004" cy="381386"/>
            <a:chOff x="1663744" y="-1043794"/>
            <a:chExt cx="702542" cy="344788"/>
          </a:xfrm>
        </p:grpSpPr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60529D98-7337-494C-AB45-B4E37AD3DFDC}"/>
                </a:ext>
              </a:extLst>
            </p:cNvPr>
            <p:cNvSpPr/>
            <p:nvPr/>
          </p:nvSpPr>
          <p:spPr>
            <a:xfrm flipH="1" flipV="1">
              <a:off x="1663744" y="-1043794"/>
              <a:ext cx="231864" cy="248650"/>
            </a:xfrm>
            <a:custGeom>
              <a:avLst/>
              <a:gdLst>
                <a:gd name="connsiteX0" fmla="*/ 0 w 542365"/>
                <a:gd name="connsiteY0" fmla="*/ 0 h 259977"/>
                <a:gd name="connsiteX1" fmla="*/ 165847 w 542365"/>
                <a:gd name="connsiteY1" fmla="*/ 0 h 259977"/>
                <a:gd name="connsiteX2" fmla="*/ 542365 w 542365"/>
                <a:gd name="connsiteY2" fmla="*/ 259977 h 259977"/>
                <a:gd name="connsiteX0" fmla="*/ 0 w 241193"/>
                <a:gd name="connsiteY0" fmla="*/ 0 h 535748"/>
                <a:gd name="connsiteX1" fmla="*/ 165847 w 241193"/>
                <a:gd name="connsiteY1" fmla="*/ 0 h 535748"/>
                <a:gd name="connsiteX2" fmla="*/ 241193 w 241193"/>
                <a:gd name="connsiteY2" fmla="*/ 535748 h 535748"/>
                <a:gd name="connsiteX0" fmla="*/ 0 w 238018"/>
                <a:gd name="connsiteY0" fmla="*/ 0 h 481773"/>
                <a:gd name="connsiteX1" fmla="*/ 165847 w 238018"/>
                <a:gd name="connsiteY1" fmla="*/ 0 h 481773"/>
                <a:gd name="connsiteX2" fmla="*/ 238018 w 238018"/>
                <a:gd name="connsiteY2" fmla="*/ 481773 h 481773"/>
                <a:gd name="connsiteX0" fmla="*/ 0 w 249448"/>
                <a:gd name="connsiteY0" fmla="*/ 0 h 527493"/>
                <a:gd name="connsiteX1" fmla="*/ 165847 w 249448"/>
                <a:gd name="connsiteY1" fmla="*/ 0 h 527493"/>
                <a:gd name="connsiteX2" fmla="*/ 249448 w 249448"/>
                <a:gd name="connsiteY2" fmla="*/ 527493 h 527493"/>
                <a:gd name="connsiteX0" fmla="*/ 0 w 231864"/>
                <a:gd name="connsiteY0" fmla="*/ 0 h 436639"/>
                <a:gd name="connsiteX1" fmla="*/ 165847 w 231864"/>
                <a:gd name="connsiteY1" fmla="*/ 0 h 436639"/>
                <a:gd name="connsiteX2" fmla="*/ 231864 w 231864"/>
                <a:gd name="connsiteY2" fmla="*/ 436639 h 43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1864" h="436639">
                  <a:moveTo>
                    <a:pt x="0" y="0"/>
                  </a:moveTo>
                  <a:lnTo>
                    <a:pt x="165847" y="0"/>
                  </a:lnTo>
                  <a:cubicBezTo>
                    <a:pt x="193714" y="175831"/>
                    <a:pt x="203997" y="260808"/>
                    <a:pt x="231864" y="436639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2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B62DA52-05BA-4BB2-B008-04A38050D929}"/>
                </a:ext>
              </a:extLst>
            </p:cNvPr>
            <p:cNvSpPr txBox="1"/>
            <p:nvPr/>
          </p:nvSpPr>
          <p:spPr>
            <a:xfrm>
              <a:off x="1794196" y="-1043794"/>
              <a:ext cx="572090" cy="3447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1173" rIns="31173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1100" dirty="0">
                  <a:solidFill>
                    <a:srgbClr val="000000"/>
                  </a:solidFill>
                  <a:latin typeface="Calibri"/>
                </a:rPr>
                <a:t>Florida VMT Forecast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0DD6525-3107-4105-A2E9-82102238C269}"/>
              </a:ext>
            </a:extLst>
          </p:cNvPr>
          <p:cNvGrpSpPr/>
          <p:nvPr/>
        </p:nvGrpSpPr>
        <p:grpSpPr>
          <a:xfrm>
            <a:off x="7046449" y="1861023"/>
            <a:ext cx="2344519" cy="773890"/>
            <a:chOff x="5361886" y="2256105"/>
            <a:chExt cx="1415967" cy="467389"/>
          </a:xfrm>
        </p:grpSpPr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DA76AEAC-42AE-4735-8D01-B2078D505AF2}"/>
                </a:ext>
              </a:extLst>
            </p:cNvPr>
            <p:cNvSpPr/>
            <p:nvPr/>
          </p:nvSpPr>
          <p:spPr>
            <a:xfrm flipH="1">
              <a:off x="5361886" y="2448742"/>
              <a:ext cx="277000" cy="274752"/>
            </a:xfrm>
            <a:custGeom>
              <a:avLst/>
              <a:gdLst>
                <a:gd name="connsiteX0" fmla="*/ 0 w 542365"/>
                <a:gd name="connsiteY0" fmla="*/ 0 h 259977"/>
                <a:gd name="connsiteX1" fmla="*/ 165847 w 542365"/>
                <a:gd name="connsiteY1" fmla="*/ 0 h 259977"/>
                <a:gd name="connsiteX2" fmla="*/ 542365 w 542365"/>
                <a:gd name="connsiteY2" fmla="*/ 259977 h 259977"/>
                <a:gd name="connsiteX0" fmla="*/ 0 w 241193"/>
                <a:gd name="connsiteY0" fmla="*/ 0 h 535748"/>
                <a:gd name="connsiteX1" fmla="*/ 165847 w 241193"/>
                <a:gd name="connsiteY1" fmla="*/ 0 h 535748"/>
                <a:gd name="connsiteX2" fmla="*/ 241193 w 241193"/>
                <a:gd name="connsiteY2" fmla="*/ 535748 h 535748"/>
                <a:gd name="connsiteX0" fmla="*/ 0 w 256433"/>
                <a:gd name="connsiteY0" fmla="*/ 0 h 192848"/>
                <a:gd name="connsiteX1" fmla="*/ 165847 w 256433"/>
                <a:gd name="connsiteY1" fmla="*/ 0 h 192848"/>
                <a:gd name="connsiteX2" fmla="*/ 256433 w 256433"/>
                <a:gd name="connsiteY2" fmla="*/ 192848 h 192848"/>
                <a:gd name="connsiteX0" fmla="*/ 0 w 265225"/>
                <a:gd name="connsiteY0" fmla="*/ 0 h 154748"/>
                <a:gd name="connsiteX1" fmla="*/ 165847 w 265225"/>
                <a:gd name="connsiteY1" fmla="*/ 0 h 154748"/>
                <a:gd name="connsiteX2" fmla="*/ 265225 w 265225"/>
                <a:gd name="connsiteY2" fmla="*/ 154748 h 15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5225" h="154748">
                  <a:moveTo>
                    <a:pt x="0" y="0"/>
                  </a:moveTo>
                  <a:lnTo>
                    <a:pt x="165847" y="0"/>
                  </a:lnTo>
                  <a:lnTo>
                    <a:pt x="265225" y="154748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2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9" name="TextBox 17">
              <a:extLst>
                <a:ext uri="{FF2B5EF4-FFF2-40B4-BE49-F238E27FC236}">
                  <a16:creationId xmlns:a16="http://schemas.microsoft.com/office/drawing/2014/main" id="{16B8B8D2-8B93-4C3C-AA7C-4A480ECB1807}"/>
                </a:ext>
              </a:extLst>
            </p:cNvPr>
            <p:cNvSpPr txBox="1"/>
            <p:nvPr/>
          </p:nvSpPr>
          <p:spPr>
            <a:xfrm>
              <a:off x="5638890" y="2256105"/>
              <a:ext cx="1138963" cy="2303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1173" rIns="31173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1100" dirty="0">
                  <a:solidFill>
                    <a:srgbClr val="000000"/>
                  </a:solidFill>
                  <a:latin typeface="Calibri"/>
                </a:rPr>
                <a:t>Estimated Fuel Sales if No Change in MPG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1A4639B-1805-4BFC-9531-208D493D7318}"/>
              </a:ext>
            </a:extLst>
          </p:cNvPr>
          <p:cNvGrpSpPr/>
          <p:nvPr/>
        </p:nvGrpSpPr>
        <p:grpSpPr>
          <a:xfrm>
            <a:off x="6483967" y="3148548"/>
            <a:ext cx="2686304" cy="537068"/>
            <a:chOff x="4415810" y="2485821"/>
            <a:chExt cx="1622385" cy="324361"/>
          </a:xfrm>
        </p:grpSpPr>
        <p:sp>
          <p:nvSpPr>
            <p:cNvPr id="51" name="Freeform 26">
              <a:extLst>
                <a:ext uri="{FF2B5EF4-FFF2-40B4-BE49-F238E27FC236}">
                  <a16:creationId xmlns:a16="http://schemas.microsoft.com/office/drawing/2014/main" id="{CDE860E0-6582-4866-9B0F-867D37173A0D}"/>
                </a:ext>
              </a:extLst>
            </p:cNvPr>
            <p:cNvSpPr/>
            <p:nvPr/>
          </p:nvSpPr>
          <p:spPr>
            <a:xfrm rot="10800000" flipH="1" flipV="1">
              <a:off x="5797350" y="2590582"/>
              <a:ext cx="240845" cy="219600"/>
            </a:xfrm>
            <a:custGeom>
              <a:avLst/>
              <a:gdLst>
                <a:gd name="connsiteX0" fmla="*/ 0 w 542365"/>
                <a:gd name="connsiteY0" fmla="*/ 0 h 259977"/>
                <a:gd name="connsiteX1" fmla="*/ 165847 w 542365"/>
                <a:gd name="connsiteY1" fmla="*/ 0 h 259977"/>
                <a:gd name="connsiteX2" fmla="*/ 542365 w 542365"/>
                <a:gd name="connsiteY2" fmla="*/ 259977 h 259977"/>
                <a:gd name="connsiteX0" fmla="*/ 0 w 241193"/>
                <a:gd name="connsiteY0" fmla="*/ 0 h 535748"/>
                <a:gd name="connsiteX1" fmla="*/ 165847 w 241193"/>
                <a:gd name="connsiteY1" fmla="*/ 0 h 535748"/>
                <a:gd name="connsiteX2" fmla="*/ 241193 w 241193"/>
                <a:gd name="connsiteY2" fmla="*/ 535748 h 535748"/>
                <a:gd name="connsiteX0" fmla="*/ 0 w 217130"/>
                <a:gd name="connsiteY0" fmla="*/ 0 h 395379"/>
                <a:gd name="connsiteX1" fmla="*/ 165847 w 217130"/>
                <a:gd name="connsiteY1" fmla="*/ 0 h 395379"/>
                <a:gd name="connsiteX2" fmla="*/ 217130 w 217130"/>
                <a:gd name="connsiteY2" fmla="*/ 395379 h 39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130" h="395379">
                  <a:moveTo>
                    <a:pt x="0" y="0"/>
                  </a:moveTo>
                  <a:lnTo>
                    <a:pt x="165847" y="0"/>
                  </a:lnTo>
                  <a:lnTo>
                    <a:pt x="217130" y="395379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2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" name="TextBox 10">
              <a:extLst>
                <a:ext uri="{FF2B5EF4-FFF2-40B4-BE49-F238E27FC236}">
                  <a16:creationId xmlns:a16="http://schemas.microsoft.com/office/drawing/2014/main" id="{B9768D4C-E098-444B-8721-116927C35630}"/>
                </a:ext>
              </a:extLst>
            </p:cNvPr>
            <p:cNvSpPr txBox="1"/>
            <p:nvPr/>
          </p:nvSpPr>
          <p:spPr>
            <a:xfrm>
              <a:off x="4415810" y="2485821"/>
              <a:ext cx="1381539" cy="1434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1173" rIns="31173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1100" dirty="0">
                  <a:solidFill>
                    <a:srgbClr val="000000"/>
                  </a:solidFill>
                  <a:latin typeface="Calibri"/>
                </a:rPr>
                <a:t>Assuming ETA Ref. Case MPG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4441F91-6CEE-4460-9CC1-459428F41183}"/>
              </a:ext>
            </a:extLst>
          </p:cNvPr>
          <p:cNvGrpSpPr/>
          <p:nvPr/>
        </p:nvGrpSpPr>
        <p:grpSpPr>
          <a:xfrm>
            <a:off x="7151787" y="3908782"/>
            <a:ext cx="2308827" cy="454376"/>
            <a:chOff x="5862261" y="3204153"/>
            <a:chExt cx="1394411" cy="274419"/>
          </a:xfrm>
        </p:grpSpPr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5293B320-6F97-4A68-BC91-9EB3C469EEB0}"/>
                </a:ext>
              </a:extLst>
            </p:cNvPr>
            <p:cNvSpPr/>
            <p:nvPr/>
          </p:nvSpPr>
          <p:spPr>
            <a:xfrm flipH="1" flipV="1">
              <a:off x="5862261" y="3204153"/>
              <a:ext cx="289501" cy="221468"/>
            </a:xfrm>
            <a:custGeom>
              <a:avLst/>
              <a:gdLst>
                <a:gd name="connsiteX0" fmla="*/ 0 w 542365"/>
                <a:gd name="connsiteY0" fmla="*/ 0 h 259977"/>
                <a:gd name="connsiteX1" fmla="*/ 165847 w 542365"/>
                <a:gd name="connsiteY1" fmla="*/ 0 h 259977"/>
                <a:gd name="connsiteX2" fmla="*/ 542365 w 542365"/>
                <a:gd name="connsiteY2" fmla="*/ 259977 h 259977"/>
                <a:gd name="connsiteX0" fmla="*/ 0 w 241193"/>
                <a:gd name="connsiteY0" fmla="*/ 0 h 535748"/>
                <a:gd name="connsiteX1" fmla="*/ 165847 w 241193"/>
                <a:gd name="connsiteY1" fmla="*/ 0 h 535748"/>
                <a:gd name="connsiteX2" fmla="*/ 241193 w 241193"/>
                <a:gd name="connsiteY2" fmla="*/ 535748 h 535748"/>
                <a:gd name="connsiteX0" fmla="*/ 0 w 217130"/>
                <a:gd name="connsiteY0" fmla="*/ 0 h 395379"/>
                <a:gd name="connsiteX1" fmla="*/ 165847 w 217130"/>
                <a:gd name="connsiteY1" fmla="*/ 0 h 395379"/>
                <a:gd name="connsiteX2" fmla="*/ 217130 w 217130"/>
                <a:gd name="connsiteY2" fmla="*/ 395379 h 395379"/>
                <a:gd name="connsiteX0" fmla="*/ 0 w 317575"/>
                <a:gd name="connsiteY0" fmla="*/ 0 h 277615"/>
                <a:gd name="connsiteX1" fmla="*/ 165847 w 317575"/>
                <a:gd name="connsiteY1" fmla="*/ 0 h 277615"/>
                <a:gd name="connsiteX2" fmla="*/ 317575 w 317575"/>
                <a:gd name="connsiteY2" fmla="*/ 277615 h 277615"/>
                <a:gd name="connsiteX0" fmla="*/ 0 w 301533"/>
                <a:gd name="connsiteY0" fmla="*/ 0 h 233500"/>
                <a:gd name="connsiteX1" fmla="*/ 165847 w 301533"/>
                <a:gd name="connsiteY1" fmla="*/ 0 h 233500"/>
                <a:gd name="connsiteX2" fmla="*/ 301533 w 301533"/>
                <a:gd name="connsiteY2" fmla="*/ 233500 h 233500"/>
                <a:gd name="connsiteX0" fmla="*/ 0 w 289501"/>
                <a:gd name="connsiteY0" fmla="*/ 0 h 221468"/>
                <a:gd name="connsiteX1" fmla="*/ 165847 w 289501"/>
                <a:gd name="connsiteY1" fmla="*/ 0 h 221468"/>
                <a:gd name="connsiteX2" fmla="*/ 289501 w 289501"/>
                <a:gd name="connsiteY2" fmla="*/ 221468 h 22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501" h="221468">
                  <a:moveTo>
                    <a:pt x="0" y="0"/>
                  </a:moveTo>
                  <a:lnTo>
                    <a:pt x="165847" y="0"/>
                  </a:lnTo>
                  <a:cubicBezTo>
                    <a:pt x="216423" y="92538"/>
                    <a:pt x="238925" y="128930"/>
                    <a:pt x="289501" y="221468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2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A00DA55-4782-438E-8DE2-0B5FB2E67610}"/>
                </a:ext>
              </a:extLst>
            </p:cNvPr>
            <p:cNvSpPr txBox="1"/>
            <p:nvPr/>
          </p:nvSpPr>
          <p:spPr>
            <a:xfrm>
              <a:off x="6081780" y="3248235"/>
              <a:ext cx="1174892" cy="2303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1173" rIns="31173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1100" dirty="0">
                  <a:solidFill>
                    <a:srgbClr val="000000"/>
                  </a:solidFill>
                  <a:latin typeface="Calibri"/>
                </a:rPr>
                <a:t>Assuming Partially Restored CAFE Standards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780F17D-27AD-486C-A94C-DE7DFACED429}"/>
              </a:ext>
            </a:extLst>
          </p:cNvPr>
          <p:cNvGrpSpPr/>
          <p:nvPr/>
        </p:nvGrpSpPr>
        <p:grpSpPr>
          <a:xfrm>
            <a:off x="4434309" y="4213184"/>
            <a:ext cx="2503259" cy="851740"/>
            <a:chOff x="4845684" y="4863413"/>
            <a:chExt cx="1511838" cy="514407"/>
          </a:xfrm>
        </p:grpSpPr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DA8AC669-62E1-43EF-8EA8-070BA8986AFC}"/>
                </a:ext>
              </a:extLst>
            </p:cNvPr>
            <p:cNvSpPr/>
            <p:nvPr/>
          </p:nvSpPr>
          <p:spPr>
            <a:xfrm flipV="1">
              <a:off x="6002831" y="4863413"/>
              <a:ext cx="354691" cy="359084"/>
            </a:xfrm>
            <a:custGeom>
              <a:avLst/>
              <a:gdLst>
                <a:gd name="connsiteX0" fmla="*/ 0 w 542365"/>
                <a:gd name="connsiteY0" fmla="*/ 0 h 259977"/>
                <a:gd name="connsiteX1" fmla="*/ 165847 w 542365"/>
                <a:gd name="connsiteY1" fmla="*/ 0 h 259977"/>
                <a:gd name="connsiteX2" fmla="*/ 542365 w 542365"/>
                <a:gd name="connsiteY2" fmla="*/ 259977 h 259977"/>
                <a:gd name="connsiteX0" fmla="*/ 0 w 241193"/>
                <a:gd name="connsiteY0" fmla="*/ 0 h 535748"/>
                <a:gd name="connsiteX1" fmla="*/ 165847 w 241193"/>
                <a:gd name="connsiteY1" fmla="*/ 0 h 535748"/>
                <a:gd name="connsiteX2" fmla="*/ 241193 w 241193"/>
                <a:gd name="connsiteY2" fmla="*/ 535748 h 535748"/>
                <a:gd name="connsiteX0" fmla="*/ 0 w 256433"/>
                <a:gd name="connsiteY0" fmla="*/ 0 h 192848"/>
                <a:gd name="connsiteX1" fmla="*/ 165847 w 256433"/>
                <a:gd name="connsiteY1" fmla="*/ 0 h 192848"/>
                <a:gd name="connsiteX2" fmla="*/ 256433 w 256433"/>
                <a:gd name="connsiteY2" fmla="*/ 192848 h 192848"/>
                <a:gd name="connsiteX0" fmla="*/ 0 w 320602"/>
                <a:gd name="connsiteY0" fmla="*/ 0 h 325195"/>
                <a:gd name="connsiteX1" fmla="*/ 165847 w 320602"/>
                <a:gd name="connsiteY1" fmla="*/ 0 h 325195"/>
                <a:gd name="connsiteX2" fmla="*/ 320602 w 320602"/>
                <a:gd name="connsiteY2" fmla="*/ 325195 h 325195"/>
                <a:gd name="connsiteX0" fmla="*/ 0 w 316591"/>
                <a:gd name="connsiteY0" fmla="*/ 0 h 317174"/>
                <a:gd name="connsiteX1" fmla="*/ 165847 w 316591"/>
                <a:gd name="connsiteY1" fmla="*/ 0 h 317174"/>
                <a:gd name="connsiteX2" fmla="*/ 316591 w 316591"/>
                <a:gd name="connsiteY2" fmla="*/ 317174 h 317174"/>
                <a:gd name="connsiteX0" fmla="*/ 0 w 354691"/>
                <a:gd name="connsiteY0" fmla="*/ 0 h 359084"/>
                <a:gd name="connsiteX1" fmla="*/ 165847 w 354691"/>
                <a:gd name="connsiteY1" fmla="*/ 0 h 359084"/>
                <a:gd name="connsiteX2" fmla="*/ 354691 w 354691"/>
                <a:gd name="connsiteY2" fmla="*/ 359084 h 35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4691" h="359084">
                  <a:moveTo>
                    <a:pt x="0" y="0"/>
                  </a:moveTo>
                  <a:lnTo>
                    <a:pt x="165847" y="0"/>
                  </a:lnTo>
                  <a:cubicBezTo>
                    <a:pt x="216095" y="105725"/>
                    <a:pt x="304443" y="253359"/>
                    <a:pt x="354691" y="359084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27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8" name="TextBox 22">
              <a:extLst>
                <a:ext uri="{FF2B5EF4-FFF2-40B4-BE49-F238E27FC236}">
                  <a16:creationId xmlns:a16="http://schemas.microsoft.com/office/drawing/2014/main" id="{761E0FC1-899F-4C16-B270-DFCC6CC66BC8}"/>
                </a:ext>
              </a:extLst>
            </p:cNvPr>
            <p:cNvSpPr txBox="1"/>
            <p:nvPr/>
          </p:nvSpPr>
          <p:spPr>
            <a:xfrm>
              <a:off x="4845684" y="5060583"/>
              <a:ext cx="1207993" cy="3172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1173" rIns="31173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1100" dirty="0">
                  <a:solidFill>
                    <a:srgbClr val="000000"/>
                  </a:solidFill>
                  <a:latin typeface="Calibri"/>
                </a:rPr>
                <a:t>Florida Fuel Sales Projections With Higher EV Share (Bloomberg NEF)</a:t>
              </a:r>
            </a:p>
          </p:txBody>
        </p:sp>
      </p:grp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B49AD050-0DEA-4EC8-9069-7A85CD833E6C}"/>
              </a:ext>
            </a:extLst>
          </p:cNvPr>
          <p:cNvGraphicFramePr/>
          <p:nvPr/>
        </p:nvGraphicFramePr>
        <p:xfrm>
          <a:off x="2072374" y="1240449"/>
          <a:ext cx="8028665" cy="4495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6297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0" uiExpand="1">
        <p:bldSub>
          <a:bldChart bld="series"/>
        </p:bldSub>
      </p:bldGraphic>
      <p:bldGraphic spid="34" grpId="0" uiExpand="1">
        <p:bldSub>
          <a:bldChart bld="series"/>
        </p:bldSub>
      </p:bldGraphic>
      <p:bldGraphic spid="32" grpId="0" uiExpand="1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764C4-9289-4F99-A2E1-9F1D06AC1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To Be Clear: Florida Sees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D291D-B83D-401D-825A-489547FB7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FDOT and other Florida forecasters are also aware of the coming challenges facing the motor fuel tax</a:t>
            </a:r>
          </a:p>
          <a:p>
            <a:r>
              <a:rPr lang="en-US" sz="2800" dirty="0"/>
              <a:t>Semi-Annual REC projections of fuel sales are reflecting increasing fuel efficiency and declines in later years</a:t>
            </a:r>
          </a:p>
          <a:p>
            <a:r>
              <a:rPr lang="en-US" sz="2800" dirty="0"/>
              <a:t>FDOT has developed an Electric Vehicle Infrastructure Master Plan</a:t>
            </a:r>
          </a:p>
          <a:p>
            <a:pPr lvl="1"/>
            <a:r>
              <a:rPr lang="en-US" sz="2400" dirty="0">
                <a:solidFill>
                  <a:srgbClr val="0D6FBD"/>
                </a:solidFill>
              </a:rPr>
              <a:t>Considers Conservative, Moderate and Aggressive EV penetration scenarios</a:t>
            </a:r>
          </a:p>
          <a:p>
            <a:pPr lvl="1"/>
            <a:r>
              <a:rPr lang="en-US" sz="2400" dirty="0">
                <a:solidFill>
                  <a:srgbClr val="0D6FBD"/>
                </a:solidFill>
              </a:rPr>
              <a:t>By 2040, the Aggressive EV scenario assumes 35% of light vehicles would be BEV or PHEV, potential impacting gas tax revenue by 30% even after recognizing increasing fuel efficiency in ICE vehicles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3AEC2-C679-429C-A778-F56A844E6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26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E3A88D-50AE-44FF-828A-69F005C34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/>
              <a:t>Estimated Annual Florida Fuel Tax Revenue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08CF72-79ED-4459-A56F-FB509E118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8E0B657-D8AB-4898-AD31-0F79FED506E9}"/>
              </a:ext>
            </a:extLst>
          </p:cNvPr>
          <p:cNvGraphicFramePr/>
          <p:nvPr/>
        </p:nvGraphicFramePr>
        <p:xfrm>
          <a:off x="1418555" y="749721"/>
          <a:ext cx="8468891" cy="507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D71B7E9-0930-4EC9-9433-440AC3F45BFB}"/>
              </a:ext>
            </a:extLst>
          </p:cNvPr>
          <p:cNvSpPr txBox="1"/>
          <p:nvPr/>
        </p:nvSpPr>
        <p:spPr>
          <a:xfrm>
            <a:off x="4355854" y="5748111"/>
            <a:ext cx="5368931" cy="51270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latin typeface="Calibri" pitchFamily="34" charset="0"/>
              </a:rPr>
              <a:t>Future Year Dollars With Indexing</a:t>
            </a:r>
          </a:p>
          <a:p>
            <a:pPr>
              <a:lnSpc>
                <a:spcPct val="85000"/>
              </a:lnSpc>
            </a:pPr>
            <a:r>
              <a:rPr lang="en-US" sz="1600" dirty="0">
                <a:latin typeface="Calibri" pitchFamily="34" charset="0"/>
              </a:rPr>
              <a:t>Assumes 2% Annual Rate Adjustment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BB9635-41FD-4887-8A8F-E614A56BA529}"/>
              </a:ext>
            </a:extLst>
          </p:cNvPr>
          <p:cNvGrpSpPr/>
          <p:nvPr/>
        </p:nvGrpSpPr>
        <p:grpSpPr>
          <a:xfrm>
            <a:off x="5101589" y="1725287"/>
            <a:ext cx="4513492" cy="2283341"/>
            <a:chOff x="3514263" y="3397485"/>
            <a:chExt cx="2965110" cy="1657495"/>
          </a:xfrm>
        </p:grpSpPr>
        <p:sp>
          <p:nvSpPr>
            <p:cNvPr id="12" name="Left-Right Arrow 44">
              <a:extLst>
                <a:ext uri="{FF2B5EF4-FFF2-40B4-BE49-F238E27FC236}">
                  <a16:creationId xmlns:a16="http://schemas.microsoft.com/office/drawing/2014/main" id="{DB69E5A7-B9EF-4650-B988-ED5955096B0F}"/>
                </a:ext>
              </a:extLst>
            </p:cNvPr>
            <p:cNvSpPr/>
            <p:nvPr/>
          </p:nvSpPr>
          <p:spPr>
            <a:xfrm rot="5400000">
              <a:off x="3341495" y="4577019"/>
              <a:ext cx="464408" cy="118872"/>
            </a:xfrm>
            <a:prstGeom prst="leftRightArrow">
              <a:avLst>
                <a:gd name="adj1" fmla="val 45266"/>
                <a:gd name="adj2" fmla="val 52003"/>
              </a:avLst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alibri" panose="020F0502020204030204" pitchFamily="34" charset="0"/>
              </a:endParaRPr>
            </a:p>
          </p:txBody>
        </p:sp>
        <p:sp>
          <p:nvSpPr>
            <p:cNvPr id="13" name="Left-Right Arrow 45">
              <a:extLst>
                <a:ext uri="{FF2B5EF4-FFF2-40B4-BE49-F238E27FC236}">
                  <a16:creationId xmlns:a16="http://schemas.microsoft.com/office/drawing/2014/main" id="{677ADB81-5015-4766-882E-6C282709F8EA}"/>
                </a:ext>
              </a:extLst>
            </p:cNvPr>
            <p:cNvSpPr/>
            <p:nvPr/>
          </p:nvSpPr>
          <p:spPr>
            <a:xfrm rot="5400000">
              <a:off x="3941312" y="4455340"/>
              <a:ext cx="721680" cy="142714"/>
            </a:xfrm>
            <a:prstGeom prst="leftRightArrow">
              <a:avLst>
                <a:gd name="adj1" fmla="val 45266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alibri" panose="020F0502020204030204" pitchFamily="34" charset="0"/>
              </a:endParaRPr>
            </a:p>
          </p:txBody>
        </p:sp>
        <p:sp>
          <p:nvSpPr>
            <p:cNvPr id="14" name="Left-Right Arrow 46">
              <a:extLst>
                <a:ext uri="{FF2B5EF4-FFF2-40B4-BE49-F238E27FC236}">
                  <a16:creationId xmlns:a16="http://schemas.microsoft.com/office/drawing/2014/main" id="{B44E94B2-0673-4F4C-B95D-A51DDA2D733C}"/>
                </a:ext>
              </a:extLst>
            </p:cNvPr>
            <p:cNvSpPr/>
            <p:nvPr/>
          </p:nvSpPr>
          <p:spPr>
            <a:xfrm rot="5400000">
              <a:off x="4451395" y="4392304"/>
              <a:ext cx="1032027" cy="142713"/>
            </a:xfrm>
            <a:prstGeom prst="leftRightArrow">
              <a:avLst>
                <a:gd name="adj1" fmla="val 40533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alibri" panose="020F0502020204030204" pitchFamily="34" charset="0"/>
              </a:endParaRPr>
            </a:p>
          </p:txBody>
        </p:sp>
        <p:sp>
          <p:nvSpPr>
            <p:cNvPr id="15" name="Left-Right Arrow 46">
              <a:extLst>
                <a:ext uri="{FF2B5EF4-FFF2-40B4-BE49-F238E27FC236}">
                  <a16:creationId xmlns:a16="http://schemas.microsoft.com/office/drawing/2014/main" id="{82D081DD-7964-4ADE-BC00-11E1D4218D17}"/>
                </a:ext>
              </a:extLst>
            </p:cNvPr>
            <p:cNvSpPr/>
            <p:nvPr/>
          </p:nvSpPr>
          <p:spPr>
            <a:xfrm rot="5400000">
              <a:off x="5015008" y="4276568"/>
              <a:ext cx="1399892" cy="156932"/>
            </a:xfrm>
            <a:prstGeom prst="leftRightArrow">
              <a:avLst>
                <a:gd name="adj1" fmla="val 40533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alibri" panose="020F0502020204030204" pitchFamily="34" charset="0"/>
              </a:endParaRPr>
            </a:p>
          </p:txBody>
        </p:sp>
        <p:sp>
          <p:nvSpPr>
            <p:cNvPr id="16" name="Left-Right Arrow 46">
              <a:extLst>
                <a:ext uri="{FF2B5EF4-FFF2-40B4-BE49-F238E27FC236}">
                  <a16:creationId xmlns:a16="http://schemas.microsoft.com/office/drawing/2014/main" id="{5DC60E63-1E18-4E91-BB38-E8EFE0FD988A}"/>
                </a:ext>
              </a:extLst>
            </p:cNvPr>
            <p:cNvSpPr/>
            <p:nvPr/>
          </p:nvSpPr>
          <p:spPr>
            <a:xfrm rot="5400000">
              <a:off x="5595596" y="4129297"/>
              <a:ext cx="1615590" cy="151965"/>
            </a:xfrm>
            <a:prstGeom prst="leftRightArrow">
              <a:avLst>
                <a:gd name="adj1" fmla="val 40533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222FCA-8706-4657-B4F6-A952E943A8F6}"/>
              </a:ext>
            </a:extLst>
          </p:cNvPr>
          <p:cNvGrpSpPr/>
          <p:nvPr/>
        </p:nvGrpSpPr>
        <p:grpSpPr>
          <a:xfrm>
            <a:off x="3497711" y="4320750"/>
            <a:ext cx="2941460" cy="793269"/>
            <a:chOff x="-4828997" y="4886677"/>
            <a:chExt cx="2135229" cy="575840"/>
          </a:xfrm>
          <a:solidFill>
            <a:schemeClr val="bg1"/>
          </a:solidFill>
        </p:grpSpPr>
        <p:sp>
          <p:nvSpPr>
            <p:cNvPr id="18" name="Rectangle 32">
              <a:extLst>
                <a:ext uri="{FF2B5EF4-FFF2-40B4-BE49-F238E27FC236}">
                  <a16:creationId xmlns:a16="http://schemas.microsoft.com/office/drawing/2014/main" id="{D392F8EA-7AB1-4C5D-A2AC-AFA82CBBA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520257" y="4886677"/>
              <a:ext cx="1544140" cy="1228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en-US" alt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Assuming No Change in Current MPG</a:t>
              </a:r>
              <a:endParaRPr lang="en-US" altLang="en-US" sz="1100" dirty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C1E1C79-E466-4E9A-BADE-435A4651C6F6}"/>
                </a:ext>
              </a:extLst>
            </p:cNvPr>
            <p:cNvCxnSpPr/>
            <p:nvPr/>
          </p:nvCxnSpPr>
          <p:spPr>
            <a:xfrm>
              <a:off x="-4828997" y="4961790"/>
              <a:ext cx="239262" cy="0"/>
            </a:xfrm>
            <a:prstGeom prst="line">
              <a:avLst/>
            </a:prstGeom>
            <a:grpFill/>
            <a:ln w="38100" cap="rnd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34">
              <a:extLst>
                <a:ext uri="{FF2B5EF4-FFF2-40B4-BE49-F238E27FC236}">
                  <a16:creationId xmlns:a16="http://schemas.microsoft.com/office/drawing/2014/main" id="{A952BD56-7174-473C-8A1C-082F195E9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520257" y="5034946"/>
              <a:ext cx="1682612" cy="1228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en-US" alt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Assuming EIA 2021 Reference Case MPG</a:t>
              </a:r>
              <a:endParaRPr lang="en-US" altLang="en-US" sz="1100" dirty="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0A9E51B-0A95-4955-99ED-F53C93F48520}"/>
                </a:ext>
              </a:extLst>
            </p:cNvPr>
            <p:cNvCxnSpPr/>
            <p:nvPr/>
          </p:nvCxnSpPr>
          <p:spPr>
            <a:xfrm>
              <a:off x="-4828997" y="5109000"/>
              <a:ext cx="239262" cy="0"/>
            </a:xfrm>
            <a:prstGeom prst="line">
              <a:avLst/>
            </a:prstGeom>
            <a:grpFill/>
            <a:ln w="38100" cap="rnd">
              <a:solidFill>
                <a:srgbClr val="92D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36">
              <a:extLst>
                <a:ext uri="{FF2B5EF4-FFF2-40B4-BE49-F238E27FC236}">
                  <a16:creationId xmlns:a16="http://schemas.microsoft.com/office/drawing/2014/main" id="{F70CE86F-AAC9-4298-B0D6-5832F1A14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520671" y="5195764"/>
              <a:ext cx="1826903" cy="1228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en-US" alt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Assuming Partially Restored CAFE Standards</a:t>
              </a:r>
              <a:endParaRPr lang="en-US" altLang="en-US" sz="1100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02E6202-238C-41FC-98D9-F676C1ED6574}"/>
                </a:ext>
              </a:extLst>
            </p:cNvPr>
            <p:cNvCxnSpPr/>
            <p:nvPr/>
          </p:nvCxnSpPr>
          <p:spPr>
            <a:xfrm>
              <a:off x="-4828997" y="5256210"/>
              <a:ext cx="239262" cy="0"/>
            </a:xfrm>
            <a:prstGeom prst="line">
              <a:avLst/>
            </a:prstGeom>
            <a:grpFill/>
            <a:ln w="38100" cap="rnd">
              <a:solidFill>
                <a:srgbClr val="FF99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36">
              <a:extLst>
                <a:ext uri="{FF2B5EF4-FFF2-40B4-BE49-F238E27FC236}">
                  <a16:creationId xmlns:a16="http://schemas.microsoft.com/office/drawing/2014/main" id="{5452F883-6F77-4676-B2EE-052ABD90C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520257" y="5339638"/>
              <a:ext cx="1778030" cy="1228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en-US" alt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Assuming High Electric Vehicle Penetration</a:t>
              </a:r>
              <a:endParaRPr lang="en-US" altLang="en-US" sz="1100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D37D03D-4113-43F6-8942-71176E1EF1F1}"/>
                </a:ext>
              </a:extLst>
            </p:cNvPr>
            <p:cNvCxnSpPr/>
            <p:nvPr/>
          </p:nvCxnSpPr>
          <p:spPr>
            <a:xfrm>
              <a:off x="-4828997" y="5412633"/>
              <a:ext cx="239262" cy="0"/>
            </a:xfrm>
            <a:prstGeom prst="line">
              <a:avLst/>
            </a:prstGeom>
            <a:grpFill/>
            <a:ln w="38100" cap="rnd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B7FBAE7-093A-4BAD-ADDA-6E60E9F43C5D}"/>
              </a:ext>
            </a:extLst>
          </p:cNvPr>
          <p:cNvSpPr txBox="1"/>
          <p:nvPr/>
        </p:nvSpPr>
        <p:spPr>
          <a:xfrm>
            <a:off x="4895645" y="3280165"/>
            <a:ext cx="57033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288" tIns="0" rIns="18288" bIns="0" rtlCol="0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</a:rPr>
              <a:t>-$1.3B</a:t>
            </a:r>
          </a:p>
          <a:p>
            <a:pPr algn="ctr"/>
            <a:r>
              <a:rPr lang="en-US" sz="1000" b="1" dirty="0">
                <a:latin typeface="Calibri" panose="020F0502020204030204" pitchFamily="34" charset="0"/>
              </a:rPr>
              <a:t>-24.0%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0BA315-E77A-402A-A9B2-04485FF83D79}"/>
              </a:ext>
            </a:extLst>
          </p:cNvPr>
          <p:cNvSpPr txBox="1"/>
          <p:nvPr/>
        </p:nvSpPr>
        <p:spPr>
          <a:xfrm>
            <a:off x="5996344" y="3103764"/>
            <a:ext cx="57033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288" tIns="0" rIns="18288" bIns="0" rtlCol="0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</a:rPr>
              <a:t>-$2.0B</a:t>
            </a:r>
          </a:p>
          <a:p>
            <a:pPr algn="ctr"/>
            <a:r>
              <a:rPr lang="en-US" sz="1000" b="1" dirty="0">
                <a:latin typeface="Calibri" panose="020F0502020204030204" pitchFamily="34" charset="0"/>
              </a:rPr>
              <a:t>-33.1%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3D815E-E83B-4886-A9DE-818E14EEA742}"/>
              </a:ext>
            </a:extLst>
          </p:cNvPr>
          <p:cNvSpPr txBox="1"/>
          <p:nvPr/>
        </p:nvSpPr>
        <p:spPr>
          <a:xfrm>
            <a:off x="7021607" y="2934138"/>
            <a:ext cx="57033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288" tIns="0" rIns="18288" bIns="0" rtlCol="0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</a:rPr>
              <a:t>-$2.9B</a:t>
            </a:r>
          </a:p>
          <a:p>
            <a:pPr algn="ctr"/>
            <a:r>
              <a:rPr lang="en-US" sz="1000" b="1" dirty="0">
                <a:latin typeface="Calibri" panose="020F0502020204030204" pitchFamily="34" charset="0"/>
              </a:rPr>
              <a:t>-43.9%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3F09A1-7D5C-4655-AEDF-B18471110150}"/>
              </a:ext>
            </a:extLst>
          </p:cNvPr>
          <p:cNvSpPr txBox="1"/>
          <p:nvPr/>
        </p:nvSpPr>
        <p:spPr>
          <a:xfrm>
            <a:off x="8126442" y="2669920"/>
            <a:ext cx="57033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288" tIns="0" rIns="18288" bIns="0" rtlCol="0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</a:rPr>
              <a:t>-$3.9B</a:t>
            </a:r>
          </a:p>
          <a:p>
            <a:pPr algn="ctr"/>
            <a:r>
              <a:rPr lang="en-US" sz="1000" b="1" dirty="0">
                <a:latin typeface="Calibri" panose="020F0502020204030204" pitchFamily="34" charset="0"/>
              </a:rPr>
              <a:t>-52.1%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1E5F69-1D7A-44C0-A4BB-825303C99C6E}"/>
              </a:ext>
            </a:extLst>
          </p:cNvPr>
          <p:cNvSpPr txBox="1"/>
          <p:nvPr/>
        </p:nvSpPr>
        <p:spPr>
          <a:xfrm>
            <a:off x="9154448" y="2428253"/>
            <a:ext cx="57033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288" tIns="0" rIns="18288" bIns="0" rtlCol="0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</a:rPr>
              <a:t>-$4.5B</a:t>
            </a:r>
          </a:p>
          <a:p>
            <a:pPr algn="ctr"/>
            <a:r>
              <a:rPr lang="en-US" sz="1000" b="1" dirty="0">
                <a:latin typeface="Calibri" panose="020F0502020204030204" pitchFamily="34" charset="0"/>
              </a:rPr>
              <a:t>-55.4%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D05A8F-F154-459D-B5C2-EF4016127EC7}"/>
              </a:ext>
            </a:extLst>
          </p:cNvPr>
          <p:cNvSpPr txBox="1"/>
          <p:nvPr/>
        </p:nvSpPr>
        <p:spPr>
          <a:xfrm>
            <a:off x="4026972" y="6274327"/>
            <a:ext cx="4138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Note: Includes both FL state level and local option fuel tax rates</a:t>
            </a:r>
          </a:p>
        </p:txBody>
      </p:sp>
    </p:spTree>
    <p:extLst>
      <p:ext uri="{BB962C8B-B14F-4D97-AF65-F5344CB8AC3E}">
        <p14:creationId xmlns:p14="http://schemas.microsoft.com/office/powerpoint/2010/main" val="358290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E7070-E822-4C2F-9110-D737EB080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Florida’s 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27419-3CB4-49FF-A7BD-99FA45AA9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905" y="1310512"/>
            <a:ext cx="10103223" cy="4851400"/>
          </a:xfrm>
        </p:spPr>
        <p:txBody>
          <a:bodyPr>
            <a:noAutofit/>
          </a:bodyPr>
          <a:lstStyle/>
          <a:p>
            <a:r>
              <a:rPr lang="en-US" sz="2800" dirty="0"/>
              <a:t>Increasing fuel efficiency </a:t>
            </a:r>
            <a:r>
              <a:rPr lang="en-US" sz="2800" u="sng" dirty="0"/>
              <a:t>and</a:t>
            </a:r>
            <a:r>
              <a:rPr lang="en-US" sz="2800" dirty="0"/>
              <a:t> the increasing usage of electric vehicles will </a:t>
            </a:r>
            <a:r>
              <a:rPr lang="en-US" sz="2800" u="sng" dirty="0"/>
              <a:t>negatively</a:t>
            </a:r>
            <a:r>
              <a:rPr lang="en-US" sz="2800" dirty="0"/>
              <a:t> impact traditional gas tax revenue</a:t>
            </a:r>
          </a:p>
          <a:p>
            <a:pPr lvl="1"/>
            <a:r>
              <a:rPr lang="en-US" sz="2800" dirty="0">
                <a:solidFill>
                  <a:srgbClr val="0D6CB6"/>
                </a:solidFill>
              </a:rPr>
              <a:t>by about </a:t>
            </a:r>
            <a:r>
              <a:rPr lang="en-US" sz="2800" b="1" dirty="0">
                <a:solidFill>
                  <a:srgbClr val="C00000"/>
                </a:solidFill>
              </a:rPr>
              <a:t>33%</a:t>
            </a:r>
            <a:r>
              <a:rPr lang="en-US" sz="2800" dirty="0">
                <a:solidFill>
                  <a:srgbClr val="0D6CB6"/>
                </a:solidFill>
              </a:rPr>
              <a:t> by 2035</a:t>
            </a:r>
          </a:p>
          <a:p>
            <a:pPr lvl="1"/>
            <a:r>
              <a:rPr lang="en-US" sz="2800" dirty="0">
                <a:solidFill>
                  <a:srgbClr val="0D6CB6"/>
                </a:solidFill>
              </a:rPr>
              <a:t>by about </a:t>
            </a:r>
            <a:r>
              <a:rPr lang="en-US" sz="2800" b="1" dirty="0">
                <a:solidFill>
                  <a:srgbClr val="C00000"/>
                </a:solidFill>
              </a:rPr>
              <a:t>54%</a:t>
            </a:r>
            <a:r>
              <a:rPr lang="en-US" sz="2800" dirty="0">
                <a:solidFill>
                  <a:srgbClr val="0D6CB6"/>
                </a:solidFill>
              </a:rPr>
              <a:t> by 2050</a:t>
            </a:r>
          </a:p>
          <a:p>
            <a:r>
              <a:rPr lang="en-US" sz="2800" dirty="0"/>
              <a:t>Electric vehicle penetration will have the biggest impact</a:t>
            </a:r>
          </a:p>
          <a:p>
            <a:pPr lvl="1"/>
            <a:r>
              <a:rPr lang="en-US" sz="2800" dirty="0">
                <a:solidFill>
                  <a:srgbClr val="0D6CB6"/>
                </a:solidFill>
              </a:rPr>
              <a:t>All auto makers planning big shift to EV’s and PHEV’s in near future</a:t>
            </a:r>
          </a:p>
          <a:p>
            <a:r>
              <a:rPr lang="en-US" sz="2800" dirty="0"/>
              <a:t>Can we just offset these losses by increasing fuel tax rates?</a:t>
            </a:r>
          </a:p>
          <a:p>
            <a:pPr lvl="1"/>
            <a:r>
              <a:rPr lang="en-US" sz="2800" dirty="0">
                <a:solidFill>
                  <a:srgbClr val="0D6CB6"/>
                </a:solidFill>
              </a:rPr>
              <a:t>Probably not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55BB3-BC64-4C0D-8666-A6637795B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004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B2A14-B2DE-4FF7-A48D-9F10B250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/>
              <a:t>Estimated Florida Tax Rates Per Gallon Needed to Offset</a:t>
            </a:r>
            <a:br>
              <a:rPr lang="en-US" sz="2800" b="1" dirty="0"/>
            </a:br>
            <a:r>
              <a:rPr lang="en-US" sz="2800" b="1" dirty="0"/>
              <a:t> Fuel Efficiency Losses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6BD06B-2C93-44F3-83ED-1F2E29F49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FDEFBBF-7BA9-4210-885C-C6AB2B07BB6C}"/>
              </a:ext>
            </a:extLst>
          </p:cNvPr>
          <p:cNvGraphicFramePr/>
          <p:nvPr/>
        </p:nvGraphicFramePr>
        <p:xfrm>
          <a:off x="1944907" y="970919"/>
          <a:ext cx="8441690" cy="5997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E5A240E-561B-4643-AFBE-C12CA8A12770}"/>
              </a:ext>
            </a:extLst>
          </p:cNvPr>
          <p:cNvSpPr txBox="1"/>
          <p:nvPr/>
        </p:nvSpPr>
        <p:spPr>
          <a:xfrm>
            <a:off x="3720934" y="5793841"/>
            <a:ext cx="6060826" cy="3416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Calibri" pitchFamily="34" charset="0"/>
              </a:rPr>
              <a:t>(Assumes 2% Annual Increase in Indexed Portion of FL Gas Tax)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75867C69-7C49-41C1-8C90-2FC824CED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7089" y="4509098"/>
            <a:ext cx="628158" cy="43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85000"/>
              </a:lnSpc>
            </a:pPr>
            <a: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No Change From </a:t>
            </a:r>
          </a:p>
          <a:p>
            <a:pPr algn="ctr" defTabSz="914400">
              <a:lnSpc>
                <a:spcPct val="85000"/>
              </a:lnSpc>
            </a:pPr>
            <a: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2021</a:t>
            </a:r>
            <a:endParaRPr lang="en-US" altLang="en-US" sz="1100" dirty="0"/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21DCEE6E-C481-408B-A43E-2FE9F076B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827" y="4536823"/>
            <a:ext cx="539028" cy="43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85000"/>
              </a:lnSpc>
            </a:pPr>
            <a: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EIA </a:t>
            </a:r>
          </a:p>
          <a:p>
            <a:pPr algn="ctr" defTabSz="914400">
              <a:lnSpc>
                <a:spcPct val="85000"/>
              </a:lnSpc>
            </a:pPr>
            <a: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Ref.</a:t>
            </a:r>
            <a:b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F’cast</a:t>
            </a:r>
            <a:endParaRPr lang="en-US" altLang="en-US" sz="1100" dirty="0"/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242E0D54-F885-469C-9F18-7116F59F8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753" y="4533660"/>
            <a:ext cx="585595" cy="43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85000"/>
              </a:lnSpc>
            </a:pPr>
            <a: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With</a:t>
            </a:r>
          </a:p>
          <a:p>
            <a:pPr algn="ctr" defTabSz="914400">
              <a:lnSpc>
                <a:spcPct val="85000"/>
              </a:lnSpc>
            </a:pPr>
            <a: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High </a:t>
            </a:r>
            <a:b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EV Est.</a:t>
            </a:r>
            <a:endParaRPr lang="en-US" altLang="en-US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D6CCB1-3C47-4249-B988-207B0B38017B}"/>
              </a:ext>
            </a:extLst>
          </p:cNvPr>
          <p:cNvSpPr txBox="1"/>
          <p:nvPr/>
        </p:nvSpPr>
        <p:spPr>
          <a:xfrm>
            <a:off x="4043655" y="5065688"/>
            <a:ext cx="2937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2035 Fuel Efficiency Scenario</a:t>
            </a:r>
          </a:p>
        </p:txBody>
      </p:sp>
      <p:sp>
        <p:nvSpPr>
          <p:cNvPr id="12" name="Rectangle 21">
            <a:extLst>
              <a:ext uri="{FF2B5EF4-FFF2-40B4-BE49-F238E27FC236}">
                <a16:creationId xmlns:a16="http://schemas.microsoft.com/office/drawing/2014/main" id="{2890063A-ADE0-4974-A610-F6D76F1DA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176" y="4485681"/>
            <a:ext cx="436399" cy="43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85000"/>
              </a:lnSpc>
            </a:pPr>
            <a: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Avg.</a:t>
            </a:r>
          </a:p>
          <a:p>
            <a:pPr algn="ctr" defTabSz="914400">
              <a:lnSpc>
                <a:spcPct val="85000"/>
              </a:lnSpc>
            </a:pPr>
            <a: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2021</a:t>
            </a:r>
          </a:p>
          <a:p>
            <a:pPr algn="ctr" defTabSz="914400">
              <a:lnSpc>
                <a:spcPct val="85000"/>
              </a:lnSpc>
            </a:pPr>
            <a: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Rate</a:t>
            </a:r>
            <a:endParaRPr lang="en-US" altLang="en-US" sz="11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AB0E36-BBE1-4F21-80B6-3737B60A813D}"/>
              </a:ext>
            </a:extLst>
          </p:cNvPr>
          <p:cNvSpPr txBox="1"/>
          <p:nvPr/>
        </p:nvSpPr>
        <p:spPr>
          <a:xfrm>
            <a:off x="7306594" y="5069358"/>
            <a:ext cx="2937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2050 Fuel Efficiency Scenario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B7EA7E1-8111-412C-BB8B-4607E01A0125}"/>
              </a:ext>
            </a:extLst>
          </p:cNvPr>
          <p:cNvCxnSpPr>
            <a:cxnSpLocks/>
          </p:cNvCxnSpPr>
          <p:nvPr/>
        </p:nvCxnSpPr>
        <p:spPr>
          <a:xfrm flipH="1">
            <a:off x="4362490" y="5058921"/>
            <a:ext cx="225929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24">
            <a:extLst>
              <a:ext uri="{FF2B5EF4-FFF2-40B4-BE49-F238E27FC236}">
                <a16:creationId xmlns:a16="http://schemas.microsoft.com/office/drawing/2014/main" id="{43E439DE-9EA5-4F1B-AFB2-7A61BA917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875" y="4542500"/>
            <a:ext cx="585595" cy="43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85000"/>
              </a:lnSpc>
            </a:pPr>
            <a: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Restored</a:t>
            </a:r>
          </a:p>
          <a:p>
            <a:pPr algn="ctr" defTabSz="914400">
              <a:lnSpc>
                <a:spcPct val="85000"/>
              </a:lnSpc>
            </a:pPr>
            <a: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CAFÉ</a:t>
            </a:r>
          </a:p>
          <a:p>
            <a:pPr algn="ctr" defTabSz="914400">
              <a:lnSpc>
                <a:spcPct val="85000"/>
              </a:lnSpc>
            </a:pPr>
            <a: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Stand</a:t>
            </a:r>
            <a:r>
              <a:rPr lang="en-US" alt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800" dirty="0"/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4758BCDD-6FD6-4B68-886F-69F70ED60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076" y="4509098"/>
            <a:ext cx="811525" cy="43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85000"/>
              </a:lnSpc>
            </a:pPr>
            <a: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No Change From </a:t>
            </a:r>
          </a:p>
          <a:p>
            <a:pPr algn="ctr" defTabSz="914400">
              <a:lnSpc>
                <a:spcPct val="85000"/>
              </a:lnSpc>
            </a:pPr>
            <a: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2021</a:t>
            </a:r>
            <a:endParaRPr lang="en-US" altLang="en-US" sz="1100" dirty="0"/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269B73BC-F00E-4C8B-8548-3DBE918EB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6114" y="4536823"/>
            <a:ext cx="539028" cy="43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85000"/>
              </a:lnSpc>
            </a:pPr>
            <a: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EIA </a:t>
            </a:r>
          </a:p>
          <a:p>
            <a:pPr algn="ctr" defTabSz="914400">
              <a:lnSpc>
                <a:spcPct val="85000"/>
              </a:lnSpc>
            </a:pPr>
            <a: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Ref.</a:t>
            </a:r>
            <a:b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F’cast</a:t>
            </a:r>
            <a:endParaRPr lang="en-US" altLang="en-US" sz="1100" dirty="0"/>
          </a:p>
        </p:txBody>
      </p:sp>
      <p:sp>
        <p:nvSpPr>
          <p:cNvPr id="23" name="Rectangle 24">
            <a:extLst>
              <a:ext uri="{FF2B5EF4-FFF2-40B4-BE49-F238E27FC236}">
                <a16:creationId xmlns:a16="http://schemas.microsoft.com/office/drawing/2014/main" id="{C0FABFB9-C0BB-419A-9926-631DDC715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8040" y="4533660"/>
            <a:ext cx="585595" cy="43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85000"/>
              </a:lnSpc>
            </a:pPr>
            <a: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With</a:t>
            </a:r>
          </a:p>
          <a:p>
            <a:pPr algn="ctr" defTabSz="914400">
              <a:lnSpc>
                <a:spcPct val="85000"/>
              </a:lnSpc>
            </a:pPr>
            <a: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High </a:t>
            </a:r>
            <a:b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EV Est.</a:t>
            </a:r>
            <a:endParaRPr lang="en-US" altLang="en-US" sz="1100" dirty="0"/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BF7E9A37-D944-4622-BE49-5146A112D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0162" y="4542500"/>
            <a:ext cx="585595" cy="43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85000"/>
              </a:lnSpc>
            </a:pPr>
            <a: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Restored</a:t>
            </a:r>
          </a:p>
          <a:p>
            <a:pPr algn="ctr" defTabSz="914400">
              <a:lnSpc>
                <a:spcPct val="85000"/>
              </a:lnSpc>
            </a:pPr>
            <a: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CAFÉ</a:t>
            </a:r>
          </a:p>
          <a:p>
            <a:pPr algn="ctr" defTabSz="914400">
              <a:lnSpc>
                <a:spcPct val="85000"/>
              </a:lnSpc>
            </a:pPr>
            <a: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Stand</a:t>
            </a:r>
            <a:r>
              <a:rPr lang="en-US" alt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8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BCBF540-D081-465F-B8BD-AA8CD9D01424}"/>
              </a:ext>
            </a:extLst>
          </p:cNvPr>
          <p:cNvCxnSpPr>
            <a:cxnSpLocks/>
          </p:cNvCxnSpPr>
          <p:nvPr/>
        </p:nvCxnSpPr>
        <p:spPr>
          <a:xfrm flipH="1">
            <a:off x="7455498" y="5058921"/>
            <a:ext cx="263052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E695F22E-47B6-4A1A-880A-313F9CF4D111}"/>
              </a:ext>
            </a:extLst>
          </p:cNvPr>
          <p:cNvGraphicFramePr/>
          <p:nvPr/>
        </p:nvGraphicFramePr>
        <p:xfrm>
          <a:off x="1830483" y="970404"/>
          <a:ext cx="8441690" cy="5997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E09180BF-432D-42DF-9C57-51B931F6BD0F}"/>
              </a:ext>
            </a:extLst>
          </p:cNvPr>
          <p:cNvGraphicFramePr/>
          <p:nvPr/>
        </p:nvGraphicFramePr>
        <p:xfrm>
          <a:off x="2592976" y="1422854"/>
          <a:ext cx="8441690" cy="5997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875C417-9941-4F08-924D-8C95D4863233}"/>
              </a:ext>
            </a:extLst>
          </p:cNvPr>
          <p:cNvSpPr txBox="1"/>
          <p:nvPr/>
        </p:nvSpPr>
        <p:spPr>
          <a:xfrm>
            <a:off x="3958327" y="6144973"/>
            <a:ext cx="57109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Note: Rates include both statewide and average county local option fuel tax components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23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  <p:bldGraphic spid="2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A137D-918F-4AA4-8BF4-00A261B3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States Are Looking for Funding New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2FC16-1528-47A5-9BCF-3E9918BE5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PA Governor Tom Wolfe plans to phase out the state’s gas tax</a:t>
            </a:r>
            <a:endParaRPr lang="en-US" sz="2000" dirty="0"/>
          </a:p>
          <a:p>
            <a:pPr lvl="1"/>
            <a:r>
              <a:rPr lang="en-US" sz="1800" dirty="0">
                <a:solidFill>
                  <a:srgbClr val="0D6CB6"/>
                </a:solidFill>
              </a:rPr>
              <a:t>Appointed Task Force to identify new options by later this year</a:t>
            </a:r>
          </a:p>
          <a:p>
            <a:pPr lvl="1"/>
            <a:r>
              <a:rPr lang="en-US" sz="1800" dirty="0">
                <a:solidFill>
                  <a:srgbClr val="0D6CB6"/>
                </a:solidFill>
              </a:rPr>
              <a:t>State plans to fund reconstruction of several bridges by adding tolls</a:t>
            </a:r>
          </a:p>
          <a:p>
            <a:r>
              <a:rPr lang="en-US" sz="2400" dirty="0"/>
              <a:t>Several states are implementing special registration fees for electric and PHEV vehicles to replace lost gas tax revenue</a:t>
            </a:r>
          </a:p>
          <a:p>
            <a:pPr lvl="1"/>
            <a:r>
              <a:rPr lang="en-US" sz="1800" dirty="0">
                <a:solidFill>
                  <a:srgbClr val="0D6CB6"/>
                </a:solidFill>
              </a:rPr>
              <a:t>But this moves away from the critical “user fee” approach to transportation funding</a:t>
            </a:r>
          </a:p>
          <a:p>
            <a:pPr lvl="1"/>
            <a:r>
              <a:rPr lang="en-US" sz="1800" dirty="0">
                <a:solidFill>
                  <a:srgbClr val="0D6CB6"/>
                </a:solidFill>
              </a:rPr>
              <a:t>Some states introducing simplified RUC systems as an alternative for EVs</a:t>
            </a:r>
          </a:p>
          <a:p>
            <a:r>
              <a:rPr lang="en-US" sz="2400" dirty="0"/>
              <a:t>Interstate route tolling</a:t>
            </a:r>
          </a:p>
          <a:p>
            <a:pPr lvl="1"/>
            <a:r>
              <a:rPr lang="en-US" sz="1800" dirty="0">
                <a:solidFill>
                  <a:srgbClr val="0D6CB6"/>
                </a:solidFill>
              </a:rPr>
              <a:t>Several states have been looking at adding tolls to interstate highways</a:t>
            </a:r>
          </a:p>
          <a:p>
            <a:pPr lvl="1"/>
            <a:r>
              <a:rPr lang="en-US" sz="1800" dirty="0">
                <a:solidFill>
                  <a:srgbClr val="0D6CB6"/>
                </a:solidFill>
              </a:rPr>
              <a:t>Been a very “tough sell” at the state and local level </a:t>
            </a:r>
          </a:p>
          <a:p>
            <a:r>
              <a:rPr lang="en-US" sz="2400"/>
              <a:t>Broad </a:t>
            </a:r>
            <a:r>
              <a:rPr lang="en-US" sz="2400" dirty="0"/>
              <a:t>Road User Charging (RUC) is the ultimate solution</a:t>
            </a:r>
          </a:p>
          <a:p>
            <a:pPr lvl="1"/>
            <a:r>
              <a:rPr lang="en-US" sz="1800" dirty="0">
                <a:solidFill>
                  <a:srgbClr val="0D6CB6"/>
                </a:solidFill>
              </a:rPr>
              <a:t>Shift from “per gallon” to “per mile” basis of charging that varies user charges based on how much a vehicle is driven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7A8A5-BD28-4C0C-830D-E07B3BA5B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592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55DFA8-6CC1-4DD7-81DE-86BBEBAF8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Road User Charging May Finally Be on the Way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EA61C9-979B-4171-A743-FED68C7AB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5518"/>
            <a:ext cx="10905067" cy="48514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Road User Charging is still </a:t>
            </a:r>
            <a:r>
              <a:rPr lang="en-US" sz="2400" u="sng" dirty="0"/>
              <a:t>“10 Years Away”</a:t>
            </a:r>
          </a:p>
          <a:p>
            <a:pPr lvl="1"/>
            <a:r>
              <a:rPr lang="en-US" sz="2000" dirty="0">
                <a:solidFill>
                  <a:srgbClr val="0D6CB6"/>
                </a:solidFill>
              </a:rPr>
              <a:t>Been saying that for 15-20 years… and it’s still 10 years away</a:t>
            </a:r>
          </a:p>
          <a:p>
            <a:pPr lvl="1"/>
            <a:r>
              <a:rPr lang="en-US" sz="2000" dirty="0">
                <a:solidFill>
                  <a:srgbClr val="0D6CB6"/>
                </a:solidFill>
              </a:rPr>
              <a:t>But with a coming 20% hit on the federal gas tax by 2030, the 10-year target is about to stop “sliding”</a:t>
            </a:r>
          </a:p>
          <a:p>
            <a:r>
              <a:rPr lang="en-US" sz="2400" dirty="0"/>
              <a:t>Expect action by Congress in the next Re-authorization</a:t>
            </a:r>
          </a:p>
          <a:p>
            <a:pPr lvl="1"/>
            <a:r>
              <a:rPr lang="en-US" sz="2000" dirty="0">
                <a:solidFill>
                  <a:srgbClr val="0D6CB6"/>
                </a:solidFill>
              </a:rPr>
              <a:t>Both houses targeting replacement bill in 2021 </a:t>
            </a:r>
          </a:p>
          <a:p>
            <a:pPr lvl="1"/>
            <a:r>
              <a:rPr lang="en-US" sz="2000" dirty="0">
                <a:solidFill>
                  <a:srgbClr val="0D6CB6"/>
                </a:solidFill>
              </a:rPr>
              <a:t>Significant support for extending and expanding STFSA</a:t>
            </a:r>
          </a:p>
          <a:p>
            <a:pPr lvl="1"/>
            <a:r>
              <a:rPr lang="en-US" sz="2000" dirty="0">
                <a:solidFill>
                  <a:srgbClr val="0D6CB6"/>
                </a:solidFill>
              </a:rPr>
              <a:t>Big increase in the Federal share of funding probable</a:t>
            </a:r>
          </a:p>
          <a:p>
            <a:r>
              <a:rPr lang="en-US" sz="2400" dirty="0"/>
              <a:t>Increased focus on a national system</a:t>
            </a:r>
          </a:p>
          <a:p>
            <a:pPr lvl="1"/>
            <a:r>
              <a:rPr lang="en-US" sz="2100" dirty="0">
                <a:solidFill>
                  <a:srgbClr val="0D6CB6"/>
                </a:solidFill>
              </a:rPr>
              <a:t>Re-authorization proposals include proposals for developing a national system to replace the Federal gas tax and a large “national RUC pilot” </a:t>
            </a:r>
          </a:p>
          <a:p>
            <a:r>
              <a:rPr lang="en-US" sz="2300" dirty="0"/>
              <a:t>To be clear…</a:t>
            </a:r>
          </a:p>
          <a:p>
            <a:pPr lvl="1"/>
            <a:r>
              <a:rPr lang="en-US" sz="2000" dirty="0">
                <a:solidFill>
                  <a:srgbClr val="0D6CB6"/>
                </a:solidFill>
              </a:rPr>
              <a:t>Federal efforts to develop a national system to replace the Federal gas tax would </a:t>
            </a:r>
            <a:r>
              <a:rPr lang="en-US" sz="2000" u="sng" dirty="0">
                <a:solidFill>
                  <a:srgbClr val="0D6CB6"/>
                </a:solidFill>
              </a:rPr>
              <a:t>NOT</a:t>
            </a:r>
            <a:r>
              <a:rPr lang="en-US" sz="2000" dirty="0">
                <a:solidFill>
                  <a:srgbClr val="0D6CB6"/>
                </a:solidFill>
              </a:rPr>
              <a:t> be a federal mandate on what states do with their own revenue systems</a:t>
            </a:r>
          </a:p>
          <a:p>
            <a:pPr lvl="1"/>
            <a:r>
              <a:rPr lang="en-US" sz="2000" dirty="0">
                <a:solidFill>
                  <a:srgbClr val="0D6CB6"/>
                </a:solidFill>
              </a:rPr>
              <a:t>But a national system should be designed to enable states to “tap in” should states elect to do so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2B1CF-EE4F-442D-B848-320C71ABA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835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72BB119-7912-4A52-93A1-DD089112B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Ultimate Road User Charging System of the Future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04C6010-B1B9-4051-A649-4F89D0C3E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232528"/>
            <a:ext cx="10905067" cy="5335067"/>
          </a:xfrm>
        </p:spPr>
        <p:txBody>
          <a:bodyPr>
            <a:normAutofit/>
          </a:bodyPr>
          <a:lstStyle/>
          <a:p>
            <a:r>
              <a:rPr lang="en-US" sz="2400" dirty="0"/>
              <a:t>But ideally in the long term, while </a:t>
            </a:r>
            <a:r>
              <a:rPr lang="en-US" sz="2400" u="sng" dirty="0"/>
              <a:t>fully protecting motorist privacy</a:t>
            </a:r>
            <a:r>
              <a:rPr lang="en-US" sz="2400" dirty="0"/>
              <a:t>, the ultimate RUC system of the future will:</a:t>
            </a:r>
          </a:p>
          <a:p>
            <a:pPr lvl="1"/>
            <a:r>
              <a:rPr lang="en-US" sz="2000" dirty="0">
                <a:solidFill>
                  <a:srgbClr val="0D6CB6"/>
                </a:solidFill>
              </a:rPr>
              <a:t>Tap into automaker telematics to offer the policy option for location, route and time of travel-based charging capability</a:t>
            </a:r>
          </a:p>
          <a:p>
            <a:pPr lvl="1"/>
            <a:r>
              <a:rPr lang="en-US" sz="2000" dirty="0">
                <a:solidFill>
                  <a:srgbClr val="0D6CB6"/>
                </a:solidFill>
              </a:rPr>
              <a:t>Providing aggregated charge information to jurisdictions while protecting motorist privacy</a:t>
            </a:r>
          </a:p>
          <a:p>
            <a:r>
              <a:rPr lang="en-US" sz="2300" dirty="0"/>
              <a:t>Factors driving the need for the ultimate, more sophisticated RUC system</a:t>
            </a:r>
          </a:p>
          <a:p>
            <a:pPr lvl="1"/>
            <a:r>
              <a:rPr lang="en-US" sz="2000" dirty="0">
                <a:solidFill>
                  <a:srgbClr val="0D6CB6"/>
                </a:solidFill>
              </a:rPr>
              <a:t>Travel between states </a:t>
            </a:r>
          </a:p>
          <a:p>
            <a:pPr lvl="1"/>
            <a:r>
              <a:rPr lang="en-US" sz="2000" dirty="0">
                <a:solidFill>
                  <a:srgbClr val="0D6CB6"/>
                </a:solidFill>
              </a:rPr>
              <a:t>Shifts toward more local transportation funding support</a:t>
            </a:r>
          </a:p>
          <a:p>
            <a:pPr lvl="1"/>
            <a:r>
              <a:rPr lang="en-US" sz="2000" dirty="0">
                <a:solidFill>
                  <a:srgbClr val="0D6CB6"/>
                </a:solidFill>
              </a:rPr>
              <a:t>More equitable funding support for transit</a:t>
            </a:r>
          </a:p>
          <a:p>
            <a:pPr lvl="1"/>
            <a:r>
              <a:rPr lang="en-US" sz="2000" dirty="0">
                <a:solidFill>
                  <a:srgbClr val="0D6CB6"/>
                </a:solidFill>
              </a:rPr>
              <a:t>Emergence of congestion pricing / variable time of day RUC pricing</a:t>
            </a:r>
          </a:p>
          <a:p>
            <a:pPr lvl="1"/>
            <a:r>
              <a:rPr lang="en-US" sz="2000" dirty="0">
                <a:solidFill>
                  <a:srgbClr val="0D6CB6"/>
                </a:solidFill>
              </a:rPr>
              <a:t>Expanded use of tolling – simplified toll collection methods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29489A-59A8-45E8-A85F-BFA76DFE5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7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0CF384-4056-4F87-B3CF-0AC930F48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ABAFF9-9AF9-4670-A030-1366041D11C1}"/>
              </a:ext>
            </a:extLst>
          </p:cNvPr>
          <p:cNvSpPr txBox="1"/>
          <p:nvPr/>
        </p:nvSpPr>
        <p:spPr>
          <a:xfrm>
            <a:off x="3309245" y="2674947"/>
            <a:ext cx="47715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9900"/>
                </a:solidFill>
              </a:rPr>
              <a:t>Thank you</a:t>
            </a:r>
            <a:endParaRPr lang="en-US" sz="3600" b="1" dirty="0">
              <a:solidFill>
                <a:srgbClr val="009900"/>
              </a:solidFill>
            </a:endParaRPr>
          </a:p>
          <a:p>
            <a:pPr algn="ctr"/>
            <a:r>
              <a:rPr lang="en-US" sz="4400" b="1" dirty="0"/>
              <a:t>Ed Regan</a:t>
            </a:r>
          </a:p>
          <a:p>
            <a:pPr algn="ctr"/>
            <a:r>
              <a:rPr lang="en-US" sz="3600" dirty="0">
                <a:solidFill>
                  <a:srgbClr val="063D89"/>
                </a:solidFill>
              </a:rPr>
              <a:t>reganej@cdmsmith.com</a:t>
            </a:r>
            <a:endParaRPr lang="en-US" sz="2800" dirty="0">
              <a:solidFill>
                <a:srgbClr val="063D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57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27832-6CC0-4942-BD2E-C3BBD4A3A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Overview of Today’s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C54DF-88F6-407F-9A6E-1F49F5CAE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An updated outlook on the viability of the motor fuel tax</a:t>
            </a:r>
          </a:p>
          <a:p>
            <a:pPr lvl="1"/>
            <a:r>
              <a:rPr lang="en-US" sz="2400" dirty="0">
                <a:solidFill>
                  <a:srgbClr val="0D6CB6"/>
                </a:solidFill>
              </a:rPr>
              <a:t>EIA release of its 2021 </a:t>
            </a:r>
            <a:r>
              <a:rPr lang="en-US" sz="2400" i="1" dirty="0">
                <a:solidFill>
                  <a:srgbClr val="0D6CB6"/>
                </a:solidFill>
              </a:rPr>
              <a:t>Annual Energy Outlook</a:t>
            </a:r>
          </a:p>
          <a:p>
            <a:pPr lvl="1"/>
            <a:r>
              <a:rPr lang="en-US" sz="2400" dirty="0">
                <a:solidFill>
                  <a:srgbClr val="0D6CB6"/>
                </a:solidFill>
              </a:rPr>
              <a:t>Probable partial restoration of enhanced CAFE standards</a:t>
            </a:r>
          </a:p>
          <a:p>
            <a:pPr lvl="1"/>
            <a:r>
              <a:rPr lang="en-US" sz="2400" dirty="0">
                <a:solidFill>
                  <a:srgbClr val="0D6CB6"/>
                </a:solidFill>
              </a:rPr>
              <a:t>Rapidly increasing shift to electric vehicles</a:t>
            </a:r>
          </a:p>
          <a:p>
            <a:r>
              <a:rPr lang="en-US" sz="3200" dirty="0"/>
              <a:t>A closer look at what it means to transportation funding in Florida</a:t>
            </a:r>
          </a:p>
          <a:p>
            <a:pPr lvl="1"/>
            <a:r>
              <a:rPr lang="en-US" sz="2400" dirty="0">
                <a:solidFill>
                  <a:srgbClr val="0D6CB6"/>
                </a:solidFill>
              </a:rPr>
              <a:t>How bad might it get?</a:t>
            </a:r>
          </a:p>
          <a:p>
            <a:pPr lvl="1"/>
            <a:r>
              <a:rPr lang="en-US" sz="2400" dirty="0">
                <a:solidFill>
                  <a:srgbClr val="0D6CB6"/>
                </a:solidFill>
              </a:rPr>
              <a:t>Some potential solutions</a:t>
            </a:r>
          </a:p>
          <a:p>
            <a:r>
              <a:rPr lang="en-US" sz="3200" dirty="0"/>
              <a:t>Increasing focus on Road User Charging (RUC)</a:t>
            </a:r>
          </a:p>
          <a:p>
            <a:pPr lvl="1"/>
            <a:r>
              <a:rPr lang="en-US" sz="2400" dirty="0">
                <a:solidFill>
                  <a:srgbClr val="0D6CB6"/>
                </a:solidFill>
              </a:rPr>
              <a:t>Likely Congressional support in Re-authorization proposals</a:t>
            </a:r>
          </a:p>
          <a:p>
            <a:pPr lvl="1"/>
            <a:r>
              <a:rPr lang="en-US" sz="2400" dirty="0">
                <a:solidFill>
                  <a:srgbClr val="0D6CB6"/>
                </a:solidFill>
              </a:rPr>
              <a:t>What’s happened to date and the challenges still to be overcome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A960A-263B-42BB-9629-7AF44C940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958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C624D-9B7D-4320-9D19-A95B1A37E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/>
              <a:t>Framing the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F1EF5-62D7-4DB0-8BAD-012740D2B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2021 EIA Fuel Forecast</a:t>
            </a:r>
          </a:p>
          <a:p>
            <a:pPr lvl="1"/>
            <a:r>
              <a:rPr lang="en-US" sz="2400" dirty="0">
                <a:solidFill>
                  <a:srgbClr val="0D6CB6"/>
                </a:solidFill>
              </a:rPr>
              <a:t>Projects U.S. fuel sales will never again reach levels seen in 2019</a:t>
            </a:r>
          </a:p>
          <a:p>
            <a:pPr lvl="1"/>
            <a:r>
              <a:rPr lang="en-US" sz="2400" dirty="0">
                <a:solidFill>
                  <a:srgbClr val="0D6CB6"/>
                </a:solidFill>
              </a:rPr>
              <a:t>Reflects reduced new car CAFE standards suggested in Trump Administration</a:t>
            </a:r>
          </a:p>
          <a:p>
            <a:pPr lvl="1"/>
            <a:r>
              <a:rPr lang="en-US" sz="2400" dirty="0">
                <a:solidFill>
                  <a:srgbClr val="0D6CB6"/>
                </a:solidFill>
              </a:rPr>
              <a:t>Assumes slight increase in electric vehicle penetration, but still well below other forecasts</a:t>
            </a:r>
          </a:p>
          <a:p>
            <a:r>
              <a:rPr lang="en-US" sz="3200" dirty="0"/>
              <a:t>Three alternative projection scenarios</a:t>
            </a:r>
          </a:p>
          <a:p>
            <a:pPr lvl="1"/>
            <a:r>
              <a:rPr lang="en-US" sz="2400" b="1" dirty="0">
                <a:solidFill>
                  <a:srgbClr val="C00000"/>
                </a:solidFill>
              </a:rPr>
              <a:t>A</a:t>
            </a:r>
            <a:r>
              <a:rPr lang="en-US" sz="2400" dirty="0">
                <a:solidFill>
                  <a:srgbClr val="0D6CB6"/>
                </a:solidFill>
              </a:rPr>
              <a:t>: The 2021 EIA “Reference Case” forecast</a:t>
            </a:r>
          </a:p>
          <a:p>
            <a:pPr lvl="1"/>
            <a:r>
              <a:rPr lang="en-US" sz="2400" b="1" dirty="0">
                <a:solidFill>
                  <a:srgbClr val="C00000"/>
                </a:solidFill>
              </a:rPr>
              <a:t>B</a:t>
            </a:r>
            <a:r>
              <a:rPr lang="en-US" sz="2400" dirty="0">
                <a:solidFill>
                  <a:srgbClr val="0D6CB6"/>
                </a:solidFill>
              </a:rPr>
              <a:t>: Alternative scenario assuming partial restoration of increased CAFE standards</a:t>
            </a:r>
          </a:p>
          <a:p>
            <a:pPr lvl="1"/>
            <a:r>
              <a:rPr lang="en-US" sz="2400" b="1" dirty="0">
                <a:solidFill>
                  <a:srgbClr val="C00000"/>
                </a:solidFill>
              </a:rPr>
              <a:t>C</a:t>
            </a:r>
            <a:r>
              <a:rPr lang="en-US" sz="2400" dirty="0">
                <a:solidFill>
                  <a:srgbClr val="0D6CB6"/>
                </a:solidFill>
              </a:rPr>
              <a:t>: Alternative scenario assuming higher electric vehicle penetration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8A8C0-825A-40D4-A4F2-B7F0E6EE8C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0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5E5648-192E-473D-853E-0DC170AF3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811" y="401638"/>
            <a:ext cx="8585018" cy="639762"/>
          </a:xfrm>
        </p:spPr>
        <p:txBody>
          <a:bodyPr/>
          <a:lstStyle/>
          <a:p>
            <a:r>
              <a:rPr lang="en-US" sz="2800" b="1" dirty="0"/>
              <a:t>Comparison of Fuel Efficiency Assumptions by Scenario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36E8A-4CF9-44B2-B21E-2D8B0AFA5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C4D2B1-A8AB-4579-8B54-891A9CE60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637" y="1631816"/>
            <a:ext cx="8967191" cy="437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11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5E5648-192E-473D-853E-0DC170AF3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811" y="401638"/>
            <a:ext cx="8585018" cy="639762"/>
          </a:xfrm>
        </p:spPr>
        <p:txBody>
          <a:bodyPr/>
          <a:lstStyle/>
          <a:p>
            <a:r>
              <a:rPr lang="en-US" sz="2800" b="1" dirty="0"/>
              <a:t>Comparison of Electric Vehicle Penetration Assumptions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36E8A-4CF9-44B2-B21E-2D8B0AFA5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5D45B7-8C77-425D-A68F-453904300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842" y="1429306"/>
            <a:ext cx="8865148" cy="425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87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BFEC-BD27-49D5-B6A2-BAFFDD751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Shift to Electric Vehicles is Becoming a Lot More Real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A655141-9A25-453F-9F7F-A27619D802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333" y="1342285"/>
            <a:ext cx="3739719" cy="49244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406E1-2718-4480-957C-C0C0CA987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FF176D-99FC-40BB-ADE0-8036F238E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5682" y="1391921"/>
            <a:ext cx="6406718" cy="4924743"/>
          </a:xfrm>
        </p:spPr>
        <p:txBody>
          <a:bodyPr>
            <a:normAutofit/>
          </a:bodyPr>
          <a:lstStyle/>
          <a:p>
            <a:r>
              <a:rPr lang="en-US" sz="2400" dirty="0"/>
              <a:t>GM projects it will only offer electric or plug in hybrid vehicles by 2035</a:t>
            </a:r>
          </a:p>
          <a:p>
            <a:r>
              <a:rPr lang="en-US" sz="2400" dirty="0"/>
              <a:t>Volvo has announced it will only offer EVs worldwide by around 2030</a:t>
            </a:r>
          </a:p>
          <a:p>
            <a:r>
              <a:rPr lang="en-US" sz="2400" dirty="0"/>
              <a:t>Ford recently introduced its new electric F 150 truck model “Lightning” with great interest</a:t>
            </a:r>
          </a:p>
          <a:p>
            <a:r>
              <a:rPr lang="en-US" sz="2400" dirty="0"/>
              <a:t>By 2035, all California new vehicle sales  will be electric or other non-fossil fuel</a:t>
            </a:r>
          </a:p>
          <a:p>
            <a:r>
              <a:rPr lang="en-US" sz="2400" dirty="0"/>
              <a:t>Recent NY Times article estimates EVs will represent over 40%  of the US light vehicle fleet by 2050</a:t>
            </a:r>
          </a:p>
        </p:txBody>
      </p:sp>
    </p:spTree>
    <p:extLst>
      <p:ext uri="{BB962C8B-B14F-4D97-AF65-F5344CB8AC3E}">
        <p14:creationId xmlns:p14="http://schemas.microsoft.com/office/powerpoint/2010/main" val="3232996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865639438"/>
              </p:ext>
            </p:extLst>
          </p:nvPr>
        </p:nvGraphicFramePr>
        <p:xfrm>
          <a:off x="2018855" y="1397000"/>
          <a:ext cx="828975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9514529" y="3005047"/>
            <a:ext cx="433136" cy="2180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524730" y="2855726"/>
            <a:ext cx="1528687" cy="573274"/>
            <a:chOff x="5901556" y="2677264"/>
            <a:chExt cx="1528687" cy="573274"/>
          </a:xfrm>
        </p:grpSpPr>
        <p:sp>
          <p:nvSpPr>
            <p:cNvPr id="27" name="Freeform 26"/>
            <p:cNvSpPr/>
            <p:nvPr/>
          </p:nvSpPr>
          <p:spPr>
            <a:xfrm flipH="1">
              <a:off x="5901556" y="2855159"/>
              <a:ext cx="217130" cy="395379"/>
            </a:xfrm>
            <a:custGeom>
              <a:avLst/>
              <a:gdLst>
                <a:gd name="connsiteX0" fmla="*/ 0 w 542365"/>
                <a:gd name="connsiteY0" fmla="*/ 0 h 259977"/>
                <a:gd name="connsiteX1" fmla="*/ 165847 w 542365"/>
                <a:gd name="connsiteY1" fmla="*/ 0 h 259977"/>
                <a:gd name="connsiteX2" fmla="*/ 542365 w 542365"/>
                <a:gd name="connsiteY2" fmla="*/ 259977 h 259977"/>
                <a:gd name="connsiteX0" fmla="*/ 0 w 241193"/>
                <a:gd name="connsiteY0" fmla="*/ 0 h 535748"/>
                <a:gd name="connsiteX1" fmla="*/ 165847 w 241193"/>
                <a:gd name="connsiteY1" fmla="*/ 0 h 535748"/>
                <a:gd name="connsiteX2" fmla="*/ 241193 w 241193"/>
                <a:gd name="connsiteY2" fmla="*/ 535748 h 535748"/>
                <a:gd name="connsiteX0" fmla="*/ 0 w 217130"/>
                <a:gd name="connsiteY0" fmla="*/ 0 h 395379"/>
                <a:gd name="connsiteX1" fmla="*/ 165847 w 217130"/>
                <a:gd name="connsiteY1" fmla="*/ 0 h 395379"/>
                <a:gd name="connsiteX2" fmla="*/ 217130 w 217130"/>
                <a:gd name="connsiteY2" fmla="*/ 395379 h 39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130" h="395379">
                  <a:moveTo>
                    <a:pt x="0" y="0"/>
                  </a:moveTo>
                  <a:lnTo>
                    <a:pt x="165847" y="0"/>
                  </a:lnTo>
                  <a:lnTo>
                    <a:pt x="217130" y="395379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8" name="TextBox 10"/>
            <p:cNvSpPr txBox="1"/>
            <p:nvPr/>
          </p:nvSpPr>
          <p:spPr>
            <a:xfrm>
              <a:off x="6048703" y="2677264"/>
              <a:ext cx="1381540" cy="32778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45720" rIns="4572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900" dirty="0"/>
                <a:t>EIA Reference Case Fuel Sales Projections 2021 AEO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25942" y="3496647"/>
            <a:ext cx="719608" cy="670236"/>
            <a:chOff x="1640207" y="3404488"/>
            <a:chExt cx="719608" cy="670236"/>
          </a:xfrm>
        </p:grpSpPr>
        <p:sp>
          <p:nvSpPr>
            <p:cNvPr id="25" name="Freeform 24"/>
            <p:cNvSpPr/>
            <p:nvPr/>
          </p:nvSpPr>
          <p:spPr>
            <a:xfrm flipH="1" flipV="1">
              <a:off x="1640207" y="3404488"/>
              <a:ext cx="221039" cy="368923"/>
            </a:xfrm>
            <a:custGeom>
              <a:avLst/>
              <a:gdLst>
                <a:gd name="connsiteX0" fmla="*/ 0 w 542365"/>
                <a:gd name="connsiteY0" fmla="*/ 0 h 259977"/>
                <a:gd name="connsiteX1" fmla="*/ 165847 w 542365"/>
                <a:gd name="connsiteY1" fmla="*/ 0 h 259977"/>
                <a:gd name="connsiteX2" fmla="*/ 542365 w 542365"/>
                <a:gd name="connsiteY2" fmla="*/ 259977 h 259977"/>
                <a:gd name="connsiteX0" fmla="*/ 0 w 241193"/>
                <a:gd name="connsiteY0" fmla="*/ 0 h 535748"/>
                <a:gd name="connsiteX1" fmla="*/ 165847 w 241193"/>
                <a:gd name="connsiteY1" fmla="*/ 0 h 535748"/>
                <a:gd name="connsiteX2" fmla="*/ 241193 w 241193"/>
                <a:gd name="connsiteY2" fmla="*/ 535748 h 535748"/>
                <a:gd name="connsiteX0" fmla="*/ 0 w 238018"/>
                <a:gd name="connsiteY0" fmla="*/ 0 h 481773"/>
                <a:gd name="connsiteX1" fmla="*/ 165847 w 238018"/>
                <a:gd name="connsiteY1" fmla="*/ 0 h 481773"/>
                <a:gd name="connsiteX2" fmla="*/ 238018 w 238018"/>
                <a:gd name="connsiteY2" fmla="*/ 481773 h 481773"/>
                <a:gd name="connsiteX0" fmla="*/ 0 w 247543"/>
                <a:gd name="connsiteY0" fmla="*/ 0 h 524636"/>
                <a:gd name="connsiteX1" fmla="*/ 165847 w 247543"/>
                <a:gd name="connsiteY1" fmla="*/ 0 h 524636"/>
                <a:gd name="connsiteX2" fmla="*/ 247543 w 247543"/>
                <a:gd name="connsiteY2" fmla="*/ 524636 h 524636"/>
                <a:gd name="connsiteX0" fmla="*/ 0 w 221039"/>
                <a:gd name="connsiteY0" fmla="*/ 0 h 368923"/>
                <a:gd name="connsiteX1" fmla="*/ 165847 w 221039"/>
                <a:gd name="connsiteY1" fmla="*/ 0 h 368923"/>
                <a:gd name="connsiteX2" fmla="*/ 221039 w 221039"/>
                <a:gd name="connsiteY2" fmla="*/ 368923 h 36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039" h="368923">
                  <a:moveTo>
                    <a:pt x="0" y="0"/>
                  </a:moveTo>
                  <a:lnTo>
                    <a:pt x="165847" y="0"/>
                  </a:lnTo>
                  <a:lnTo>
                    <a:pt x="221039" y="368923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TextBox 13"/>
            <p:cNvSpPr txBox="1"/>
            <p:nvPr/>
          </p:nvSpPr>
          <p:spPr>
            <a:xfrm>
              <a:off x="1826880" y="3511493"/>
              <a:ext cx="532935" cy="5632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45720" rIns="4572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900" dirty="0"/>
                <a:t>Annual US Fuel Sales (Billions)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06684" y="1651253"/>
            <a:ext cx="961673" cy="362759"/>
            <a:chOff x="2920965" y="1651252"/>
            <a:chExt cx="961673" cy="362759"/>
          </a:xfrm>
        </p:grpSpPr>
        <p:sp>
          <p:nvSpPr>
            <p:cNvPr id="23" name="Freeform 22"/>
            <p:cNvSpPr/>
            <p:nvPr/>
          </p:nvSpPr>
          <p:spPr>
            <a:xfrm>
              <a:off x="3626205" y="1821163"/>
              <a:ext cx="256433" cy="192848"/>
            </a:xfrm>
            <a:custGeom>
              <a:avLst/>
              <a:gdLst>
                <a:gd name="connsiteX0" fmla="*/ 0 w 542365"/>
                <a:gd name="connsiteY0" fmla="*/ 0 h 259977"/>
                <a:gd name="connsiteX1" fmla="*/ 165847 w 542365"/>
                <a:gd name="connsiteY1" fmla="*/ 0 h 259977"/>
                <a:gd name="connsiteX2" fmla="*/ 542365 w 542365"/>
                <a:gd name="connsiteY2" fmla="*/ 259977 h 259977"/>
                <a:gd name="connsiteX0" fmla="*/ 0 w 241193"/>
                <a:gd name="connsiteY0" fmla="*/ 0 h 535748"/>
                <a:gd name="connsiteX1" fmla="*/ 165847 w 241193"/>
                <a:gd name="connsiteY1" fmla="*/ 0 h 535748"/>
                <a:gd name="connsiteX2" fmla="*/ 241193 w 241193"/>
                <a:gd name="connsiteY2" fmla="*/ 535748 h 535748"/>
                <a:gd name="connsiteX0" fmla="*/ 0 w 256433"/>
                <a:gd name="connsiteY0" fmla="*/ 0 h 192848"/>
                <a:gd name="connsiteX1" fmla="*/ 165847 w 256433"/>
                <a:gd name="connsiteY1" fmla="*/ 0 h 192848"/>
                <a:gd name="connsiteX2" fmla="*/ 256433 w 256433"/>
                <a:gd name="connsiteY2" fmla="*/ 192848 h 19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433" h="192848">
                  <a:moveTo>
                    <a:pt x="0" y="0"/>
                  </a:moveTo>
                  <a:lnTo>
                    <a:pt x="165847" y="0"/>
                  </a:lnTo>
                  <a:lnTo>
                    <a:pt x="256433" y="192848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TextBox 14"/>
            <p:cNvSpPr txBox="1"/>
            <p:nvPr/>
          </p:nvSpPr>
          <p:spPr>
            <a:xfrm>
              <a:off x="2920965" y="1651252"/>
              <a:ext cx="756086" cy="3265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45720" rIns="4572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900" dirty="0"/>
                <a:t>EIA 2021 AEO VMT Forecast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63228" y="2343396"/>
            <a:ext cx="1331747" cy="327782"/>
            <a:chOff x="3966437" y="2098726"/>
            <a:chExt cx="1331747" cy="327782"/>
          </a:xfrm>
        </p:grpSpPr>
        <p:sp>
          <p:nvSpPr>
            <p:cNvPr id="21" name="Freeform 20"/>
            <p:cNvSpPr/>
            <p:nvPr/>
          </p:nvSpPr>
          <p:spPr>
            <a:xfrm>
              <a:off x="5032959" y="2262617"/>
              <a:ext cx="265225" cy="154748"/>
            </a:xfrm>
            <a:custGeom>
              <a:avLst/>
              <a:gdLst>
                <a:gd name="connsiteX0" fmla="*/ 0 w 542365"/>
                <a:gd name="connsiteY0" fmla="*/ 0 h 259977"/>
                <a:gd name="connsiteX1" fmla="*/ 165847 w 542365"/>
                <a:gd name="connsiteY1" fmla="*/ 0 h 259977"/>
                <a:gd name="connsiteX2" fmla="*/ 542365 w 542365"/>
                <a:gd name="connsiteY2" fmla="*/ 259977 h 259977"/>
                <a:gd name="connsiteX0" fmla="*/ 0 w 241193"/>
                <a:gd name="connsiteY0" fmla="*/ 0 h 535748"/>
                <a:gd name="connsiteX1" fmla="*/ 165847 w 241193"/>
                <a:gd name="connsiteY1" fmla="*/ 0 h 535748"/>
                <a:gd name="connsiteX2" fmla="*/ 241193 w 241193"/>
                <a:gd name="connsiteY2" fmla="*/ 535748 h 535748"/>
                <a:gd name="connsiteX0" fmla="*/ 0 w 256433"/>
                <a:gd name="connsiteY0" fmla="*/ 0 h 192848"/>
                <a:gd name="connsiteX1" fmla="*/ 165847 w 256433"/>
                <a:gd name="connsiteY1" fmla="*/ 0 h 192848"/>
                <a:gd name="connsiteX2" fmla="*/ 256433 w 256433"/>
                <a:gd name="connsiteY2" fmla="*/ 192848 h 192848"/>
                <a:gd name="connsiteX0" fmla="*/ 0 w 265225"/>
                <a:gd name="connsiteY0" fmla="*/ 0 h 154748"/>
                <a:gd name="connsiteX1" fmla="*/ 165847 w 265225"/>
                <a:gd name="connsiteY1" fmla="*/ 0 h 154748"/>
                <a:gd name="connsiteX2" fmla="*/ 265225 w 265225"/>
                <a:gd name="connsiteY2" fmla="*/ 154748 h 15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5225" h="154748">
                  <a:moveTo>
                    <a:pt x="0" y="0"/>
                  </a:moveTo>
                  <a:lnTo>
                    <a:pt x="165847" y="0"/>
                  </a:lnTo>
                  <a:lnTo>
                    <a:pt x="265225" y="154748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TextBox 17"/>
            <p:cNvSpPr txBox="1"/>
            <p:nvPr/>
          </p:nvSpPr>
          <p:spPr>
            <a:xfrm>
              <a:off x="3966437" y="2098726"/>
              <a:ext cx="1138964" cy="32778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45720" rIns="4572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900" dirty="0"/>
                <a:t>Estimated Fuel Sales if No Change in MPG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552804" y="3718431"/>
            <a:ext cx="1783823" cy="371864"/>
            <a:chOff x="5948504" y="3588016"/>
            <a:chExt cx="1783823" cy="371864"/>
          </a:xfrm>
        </p:grpSpPr>
        <p:sp>
          <p:nvSpPr>
            <p:cNvPr id="19" name="Freeform 18"/>
            <p:cNvSpPr/>
            <p:nvPr/>
          </p:nvSpPr>
          <p:spPr>
            <a:xfrm flipH="1" flipV="1">
              <a:off x="5948504" y="3588016"/>
              <a:ext cx="289501" cy="221468"/>
            </a:xfrm>
            <a:custGeom>
              <a:avLst/>
              <a:gdLst>
                <a:gd name="connsiteX0" fmla="*/ 0 w 542365"/>
                <a:gd name="connsiteY0" fmla="*/ 0 h 259977"/>
                <a:gd name="connsiteX1" fmla="*/ 165847 w 542365"/>
                <a:gd name="connsiteY1" fmla="*/ 0 h 259977"/>
                <a:gd name="connsiteX2" fmla="*/ 542365 w 542365"/>
                <a:gd name="connsiteY2" fmla="*/ 259977 h 259977"/>
                <a:gd name="connsiteX0" fmla="*/ 0 w 241193"/>
                <a:gd name="connsiteY0" fmla="*/ 0 h 535748"/>
                <a:gd name="connsiteX1" fmla="*/ 165847 w 241193"/>
                <a:gd name="connsiteY1" fmla="*/ 0 h 535748"/>
                <a:gd name="connsiteX2" fmla="*/ 241193 w 241193"/>
                <a:gd name="connsiteY2" fmla="*/ 535748 h 535748"/>
                <a:gd name="connsiteX0" fmla="*/ 0 w 217130"/>
                <a:gd name="connsiteY0" fmla="*/ 0 h 395379"/>
                <a:gd name="connsiteX1" fmla="*/ 165847 w 217130"/>
                <a:gd name="connsiteY1" fmla="*/ 0 h 395379"/>
                <a:gd name="connsiteX2" fmla="*/ 217130 w 217130"/>
                <a:gd name="connsiteY2" fmla="*/ 395379 h 395379"/>
                <a:gd name="connsiteX0" fmla="*/ 0 w 317575"/>
                <a:gd name="connsiteY0" fmla="*/ 0 h 277615"/>
                <a:gd name="connsiteX1" fmla="*/ 165847 w 317575"/>
                <a:gd name="connsiteY1" fmla="*/ 0 h 277615"/>
                <a:gd name="connsiteX2" fmla="*/ 317575 w 317575"/>
                <a:gd name="connsiteY2" fmla="*/ 277615 h 277615"/>
                <a:gd name="connsiteX0" fmla="*/ 0 w 301533"/>
                <a:gd name="connsiteY0" fmla="*/ 0 h 233500"/>
                <a:gd name="connsiteX1" fmla="*/ 165847 w 301533"/>
                <a:gd name="connsiteY1" fmla="*/ 0 h 233500"/>
                <a:gd name="connsiteX2" fmla="*/ 301533 w 301533"/>
                <a:gd name="connsiteY2" fmla="*/ 233500 h 233500"/>
                <a:gd name="connsiteX0" fmla="*/ 0 w 289501"/>
                <a:gd name="connsiteY0" fmla="*/ 0 h 221468"/>
                <a:gd name="connsiteX1" fmla="*/ 165847 w 289501"/>
                <a:gd name="connsiteY1" fmla="*/ 0 h 221468"/>
                <a:gd name="connsiteX2" fmla="*/ 289501 w 289501"/>
                <a:gd name="connsiteY2" fmla="*/ 221468 h 22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501" h="221468">
                  <a:moveTo>
                    <a:pt x="0" y="0"/>
                  </a:moveTo>
                  <a:lnTo>
                    <a:pt x="165847" y="0"/>
                  </a:lnTo>
                  <a:cubicBezTo>
                    <a:pt x="216423" y="92538"/>
                    <a:pt x="238925" y="128930"/>
                    <a:pt x="289501" y="221468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68023" y="3632098"/>
              <a:ext cx="1564304" cy="32778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45720" rIns="4572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900" dirty="0"/>
                <a:t>Alternate Fuel Sales Projections With Restored CAFE standards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00413" y="3917251"/>
            <a:ext cx="2108361" cy="524950"/>
            <a:chOff x="3407637" y="3752333"/>
            <a:chExt cx="2108361" cy="524950"/>
          </a:xfrm>
        </p:grpSpPr>
        <p:sp>
          <p:nvSpPr>
            <p:cNvPr id="17" name="Freeform 16"/>
            <p:cNvSpPr/>
            <p:nvPr/>
          </p:nvSpPr>
          <p:spPr>
            <a:xfrm flipV="1">
              <a:off x="5161307" y="3752333"/>
              <a:ext cx="354691" cy="359084"/>
            </a:xfrm>
            <a:custGeom>
              <a:avLst/>
              <a:gdLst>
                <a:gd name="connsiteX0" fmla="*/ 0 w 542365"/>
                <a:gd name="connsiteY0" fmla="*/ 0 h 259977"/>
                <a:gd name="connsiteX1" fmla="*/ 165847 w 542365"/>
                <a:gd name="connsiteY1" fmla="*/ 0 h 259977"/>
                <a:gd name="connsiteX2" fmla="*/ 542365 w 542365"/>
                <a:gd name="connsiteY2" fmla="*/ 259977 h 259977"/>
                <a:gd name="connsiteX0" fmla="*/ 0 w 241193"/>
                <a:gd name="connsiteY0" fmla="*/ 0 h 535748"/>
                <a:gd name="connsiteX1" fmla="*/ 165847 w 241193"/>
                <a:gd name="connsiteY1" fmla="*/ 0 h 535748"/>
                <a:gd name="connsiteX2" fmla="*/ 241193 w 241193"/>
                <a:gd name="connsiteY2" fmla="*/ 535748 h 535748"/>
                <a:gd name="connsiteX0" fmla="*/ 0 w 256433"/>
                <a:gd name="connsiteY0" fmla="*/ 0 h 192848"/>
                <a:gd name="connsiteX1" fmla="*/ 165847 w 256433"/>
                <a:gd name="connsiteY1" fmla="*/ 0 h 192848"/>
                <a:gd name="connsiteX2" fmla="*/ 256433 w 256433"/>
                <a:gd name="connsiteY2" fmla="*/ 192848 h 192848"/>
                <a:gd name="connsiteX0" fmla="*/ 0 w 320602"/>
                <a:gd name="connsiteY0" fmla="*/ 0 h 325195"/>
                <a:gd name="connsiteX1" fmla="*/ 165847 w 320602"/>
                <a:gd name="connsiteY1" fmla="*/ 0 h 325195"/>
                <a:gd name="connsiteX2" fmla="*/ 320602 w 320602"/>
                <a:gd name="connsiteY2" fmla="*/ 325195 h 325195"/>
                <a:gd name="connsiteX0" fmla="*/ 0 w 316591"/>
                <a:gd name="connsiteY0" fmla="*/ 0 h 317174"/>
                <a:gd name="connsiteX1" fmla="*/ 165847 w 316591"/>
                <a:gd name="connsiteY1" fmla="*/ 0 h 317174"/>
                <a:gd name="connsiteX2" fmla="*/ 316591 w 316591"/>
                <a:gd name="connsiteY2" fmla="*/ 317174 h 317174"/>
                <a:gd name="connsiteX0" fmla="*/ 0 w 354691"/>
                <a:gd name="connsiteY0" fmla="*/ 0 h 359084"/>
                <a:gd name="connsiteX1" fmla="*/ 165847 w 354691"/>
                <a:gd name="connsiteY1" fmla="*/ 0 h 359084"/>
                <a:gd name="connsiteX2" fmla="*/ 354691 w 354691"/>
                <a:gd name="connsiteY2" fmla="*/ 359084 h 35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4691" h="359084">
                  <a:moveTo>
                    <a:pt x="0" y="0"/>
                  </a:moveTo>
                  <a:lnTo>
                    <a:pt x="165847" y="0"/>
                  </a:lnTo>
                  <a:cubicBezTo>
                    <a:pt x="216095" y="105725"/>
                    <a:pt x="304443" y="253359"/>
                    <a:pt x="354691" y="359084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TextBox 22"/>
            <p:cNvSpPr txBox="1"/>
            <p:nvPr/>
          </p:nvSpPr>
          <p:spPr>
            <a:xfrm>
              <a:off x="3407637" y="3949501"/>
              <a:ext cx="1804516" cy="32778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45720" rIns="4572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900" dirty="0"/>
                <a:t>Adjusted Fuel Sales Projections With Higher EV Share (Bloomberg NEF)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02318" y="1725522"/>
            <a:ext cx="730432" cy="674733"/>
            <a:chOff x="1629383" y="1658319"/>
            <a:chExt cx="730432" cy="674733"/>
          </a:xfrm>
        </p:grpSpPr>
        <p:sp>
          <p:nvSpPr>
            <p:cNvPr id="15" name="Freeform 14"/>
            <p:cNvSpPr/>
            <p:nvPr/>
          </p:nvSpPr>
          <p:spPr>
            <a:xfrm flipH="1">
              <a:off x="1629383" y="1896413"/>
              <a:ext cx="231864" cy="436639"/>
            </a:xfrm>
            <a:custGeom>
              <a:avLst/>
              <a:gdLst>
                <a:gd name="connsiteX0" fmla="*/ 0 w 542365"/>
                <a:gd name="connsiteY0" fmla="*/ 0 h 259977"/>
                <a:gd name="connsiteX1" fmla="*/ 165847 w 542365"/>
                <a:gd name="connsiteY1" fmla="*/ 0 h 259977"/>
                <a:gd name="connsiteX2" fmla="*/ 542365 w 542365"/>
                <a:gd name="connsiteY2" fmla="*/ 259977 h 259977"/>
                <a:gd name="connsiteX0" fmla="*/ 0 w 241193"/>
                <a:gd name="connsiteY0" fmla="*/ 0 h 535748"/>
                <a:gd name="connsiteX1" fmla="*/ 165847 w 241193"/>
                <a:gd name="connsiteY1" fmla="*/ 0 h 535748"/>
                <a:gd name="connsiteX2" fmla="*/ 241193 w 241193"/>
                <a:gd name="connsiteY2" fmla="*/ 535748 h 535748"/>
                <a:gd name="connsiteX0" fmla="*/ 0 w 238018"/>
                <a:gd name="connsiteY0" fmla="*/ 0 h 481773"/>
                <a:gd name="connsiteX1" fmla="*/ 165847 w 238018"/>
                <a:gd name="connsiteY1" fmla="*/ 0 h 481773"/>
                <a:gd name="connsiteX2" fmla="*/ 238018 w 238018"/>
                <a:gd name="connsiteY2" fmla="*/ 481773 h 481773"/>
                <a:gd name="connsiteX0" fmla="*/ 0 w 249448"/>
                <a:gd name="connsiteY0" fmla="*/ 0 h 527493"/>
                <a:gd name="connsiteX1" fmla="*/ 165847 w 249448"/>
                <a:gd name="connsiteY1" fmla="*/ 0 h 527493"/>
                <a:gd name="connsiteX2" fmla="*/ 249448 w 249448"/>
                <a:gd name="connsiteY2" fmla="*/ 527493 h 527493"/>
                <a:gd name="connsiteX0" fmla="*/ 0 w 231864"/>
                <a:gd name="connsiteY0" fmla="*/ 0 h 436639"/>
                <a:gd name="connsiteX1" fmla="*/ 165847 w 231864"/>
                <a:gd name="connsiteY1" fmla="*/ 0 h 436639"/>
                <a:gd name="connsiteX2" fmla="*/ 231864 w 231864"/>
                <a:gd name="connsiteY2" fmla="*/ 436639 h 43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1864" h="436639">
                  <a:moveTo>
                    <a:pt x="0" y="0"/>
                  </a:moveTo>
                  <a:lnTo>
                    <a:pt x="165847" y="0"/>
                  </a:lnTo>
                  <a:cubicBezTo>
                    <a:pt x="193714" y="175831"/>
                    <a:pt x="203997" y="260808"/>
                    <a:pt x="231864" y="436639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TextBox 24"/>
            <p:cNvSpPr txBox="1"/>
            <p:nvPr/>
          </p:nvSpPr>
          <p:spPr>
            <a:xfrm>
              <a:off x="1826880" y="1658319"/>
              <a:ext cx="532935" cy="4465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45720" rIns="4572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900" dirty="0"/>
                <a:t>Annual VMT</a:t>
              </a:r>
            </a:p>
            <a:p>
              <a:pPr algn="ctr">
                <a:lnSpc>
                  <a:spcPct val="85000"/>
                </a:lnSpc>
              </a:pPr>
              <a:r>
                <a:rPr lang="en-US" sz="900" dirty="0"/>
                <a:t>(Billions)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595501" y="5489540"/>
            <a:ext cx="2616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US Energy Information Administration.</a:t>
            </a:r>
          </a:p>
          <a:p>
            <a:r>
              <a:rPr lang="en-US" sz="1000" dirty="0"/>
              <a:t>               Bloomberg New Energy Finance.</a:t>
            </a:r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4DF51783-EAB7-4F93-9050-49664E4B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401638"/>
            <a:ext cx="8178800" cy="639762"/>
          </a:xfrm>
        </p:spPr>
        <p:txBody>
          <a:bodyPr/>
          <a:lstStyle/>
          <a:p>
            <a:pPr algn="ctr"/>
            <a:r>
              <a:rPr lang="en-US" sz="3200" b="1" dirty="0"/>
              <a:t>Updated U.S. Fuel Sales Forecast</a:t>
            </a:r>
          </a:p>
        </p:txBody>
      </p:sp>
    </p:spTree>
    <p:extLst>
      <p:ext uri="{BB962C8B-B14F-4D97-AF65-F5344CB8AC3E}">
        <p14:creationId xmlns:p14="http://schemas.microsoft.com/office/powerpoint/2010/main" val="224622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163794454"/>
              </p:ext>
            </p:extLst>
          </p:nvPr>
        </p:nvGraphicFramePr>
        <p:xfrm>
          <a:off x="1436444" y="885610"/>
          <a:ext cx="8676640" cy="5220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>
                <a:solidFill>
                  <a:srgbClr val="000000"/>
                </a:solidFill>
                <a:latin typeface="Calibri"/>
              </a:rPr>
              <a:pPr/>
              <a:t>8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Left-Right Arrow 16"/>
          <p:cNvSpPr/>
          <p:nvPr/>
        </p:nvSpPr>
        <p:spPr>
          <a:xfrm rot="5400000">
            <a:off x="5836278" y="3338075"/>
            <a:ext cx="1277509" cy="144796"/>
          </a:xfrm>
          <a:prstGeom prst="leftRightArrow">
            <a:avLst>
              <a:gd name="adj1" fmla="val 45266"/>
              <a:gd name="adj2" fmla="val 52003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94973" y="3207194"/>
            <a:ext cx="55311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45720" tIns="0" rIns="45720" bIns="0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  <a:latin typeface="Calibri"/>
              </a:rPr>
              <a:t>-$12.1B</a:t>
            </a:r>
          </a:p>
          <a:p>
            <a:pPr algn="ctr"/>
            <a:r>
              <a:rPr lang="en-US" sz="1000" b="1" dirty="0">
                <a:solidFill>
                  <a:srgbClr val="000000"/>
                </a:solidFill>
                <a:latin typeface="Calibri"/>
              </a:rPr>
              <a:t>-28.4%</a:t>
            </a:r>
          </a:p>
        </p:txBody>
      </p:sp>
      <p:sp>
        <p:nvSpPr>
          <p:cNvPr id="18" name="Left-Right Arrow 17"/>
          <p:cNvSpPr/>
          <p:nvPr/>
        </p:nvSpPr>
        <p:spPr>
          <a:xfrm rot="5400000">
            <a:off x="6628213" y="3423493"/>
            <a:ext cx="1807535" cy="157391"/>
          </a:xfrm>
          <a:prstGeom prst="leftRightArrow">
            <a:avLst>
              <a:gd name="adj1" fmla="val 45266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88158" y="3193944"/>
            <a:ext cx="67247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45720" tIns="0" rIns="45720" bIns="0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  <a:latin typeface="Calibri"/>
              </a:rPr>
              <a:t>-$17.1B</a:t>
            </a:r>
          </a:p>
          <a:p>
            <a:pPr algn="ctr"/>
            <a:r>
              <a:rPr lang="en-US" sz="1000" b="1" dirty="0">
                <a:solidFill>
                  <a:srgbClr val="000000"/>
                </a:solidFill>
                <a:latin typeface="Calibri"/>
              </a:rPr>
              <a:t>(-38.6%)</a:t>
            </a:r>
          </a:p>
        </p:txBody>
      </p:sp>
      <p:sp>
        <p:nvSpPr>
          <p:cNvPr id="19" name="Left-Right Arrow 18"/>
          <p:cNvSpPr/>
          <p:nvPr/>
        </p:nvSpPr>
        <p:spPr>
          <a:xfrm rot="5400000">
            <a:off x="7404826" y="3442996"/>
            <a:ext cx="2241358" cy="169052"/>
          </a:xfrm>
          <a:prstGeom prst="leftRightArrow">
            <a:avLst>
              <a:gd name="adj1" fmla="val 40533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50390" y="3188448"/>
            <a:ext cx="74082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45720" tIns="0" rIns="45720" bIns="0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  <a:latin typeface="Calibri"/>
              </a:rPr>
              <a:t>-$21.3B</a:t>
            </a:r>
          </a:p>
          <a:p>
            <a:pPr algn="ctr"/>
            <a:r>
              <a:rPr lang="en-US" sz="1000" b="1" dirty="0">
                <a:solidFill>
                  <a:srgbClr val="000000"/>
                </a:solidFill>
                <a:latin typeface="Calibri"/>
              </a:rPr>
              <a:t>(-46.2%)</a:t>
            </a:r>
          </a:p>
        </p:txBody>
      </p:sp>
      <p:sp>
        <p:nvSpPr>
          <p:cNvPr id="20" name="Left-Right Arrow 19"/>
          <p:cNvSpPr/>
          <p:nvPr/>
        </p:nvSpPr>
        <p:spPr>
          <a:xfrm rot="5400000">
            <a:off x="8157181" y="3391642"/>
            <a:ext cx="2446020" cy="158536"/>
          </a:xfrm>
          <a:prstGeom prst="leftRightArrow">
            <a:avLst>
              <a:gd name="adj1" fmla="val 40529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30017" y="3141432"/>
            <a:ext cx="71788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45720" tIns="0" rIns="45720" bIns="0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  <a:latin typeface="Calibri"/>
              </a:rPr>
              <a:t>-$23.6B</a:t>
            </a:r>
          </a:p>
          <a:p>
            <a:pPr algn="ctr"/>
            <a:r>
              <a:rPr lang="en-US" sz="1000" b="1" dirty="0">
                <a:solidFill>
                  <a:srgbClr val="000000"/>
                </a:solidFill>
                <a:latin typeface="Calibri"/>
              </a:rPr>
              <a:t>(-49.4%)</a:t>
            </a:r>
          </a:p>
        </p:txBody>
      </p:sp>
      <p:sp>
        <p:nvSpPr>
          <p:cNvPr id="15" name="Left-Right Arrow 14"/>
          <p:cNvSpPr/>
          <p:nvPr/>
        </p:nvSpPr>
        <p:spPr>
          <a:xfrm rot="5400000">
            <a:off x="5091353" y="3282007"/>
            <a:ext cx="854570" cy="143091"/>
          </a:xfrm>
          <a:prstGeom prst="leftRightArrow">
            <a:avLst>
              <a:gd name="adj1" fmla="val 45266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36777" y="3238612"/>
            <a:ext cx="57544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45720" tIns="0" rIns="45720" bIns="0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  <a:latin typeface="Calibri"/>
              </a:rPr>
              <a:t>-$7.9B</a:t>
            </a:r>
          </a:p>
          <a:p>
            <a:pPr algn="ctr"/>
            <a:r>
              <a:rPr lang="en-US" sz="1000" b="1" dirty="0">
                <a:solidFill>
                  <a:srgbClr val="000000"/>
                </a:solidFill>
                <a:latin typeface="Calibri"/>
              </a:rPr>
              <a:t>(-19.4%)</a:t>
            </a:r>
          </a:p>
        </p:txBody>
      </p:sp>
      <p:sp>
        <p:nvSpPr>
          <p:cNvPr id="16" name="Rectangle 29"/>
          <p:cNvSpPr>
            <a:spLocks noChangeArrowheads="1"/>
          </p:cNvSpPr>
          <p:nvPr/>
        </p:nvSpPr>
        <p:spPr bwMode="auto">
          <a:xfrm>
            <a:off x="3321652" y="4895984"/>
            <a:ext cx="2268533" cy="7230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446974" y="4919902"/>
            <a:ext cx="1545421" cy="169277"/>
            <a:chOff x="3718540" y="5915490"/>
            <a:chExt cx="1545421" cy="169277"/>
          </a:xfrm>
        </p:grpSpPr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4016825" y="5915490"/>
              <a:ext cx="124713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en-US" alt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With No Change MPG</a:t>
              </a:r>
              <a:endParaRPr lang="en-US" altLang="en-US" sz="1100" dirty="0">
                <a:solidFill>
                  <a:srgbClr val="000000"/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718540" y="6000128"/>
              <a:ext cx="239262" cy="0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446973" y="5084046"/>
            <a:ext cx="1721752" cy="169277"/>
            <a:chOff x="3718540" y="6073605"/>
            <a:chExt cx="1721752" cy="169277"/>
          </a:xfrm>
        </p:grpSpPr>
        <p:sp>
          <p:nvSpPr>
            <p:cNvPr id="30" name="Rectangle 34"/>
            <p:cNvSpPr>
              <a:spLocks noChangeArrowheads="1"/>
            </p:cNvSpPr>
            <p:nvPr/>
          </p:nvSpPr>
          <p:spPr bwMode="auto">
            <a:xfrm>
              <a:off x="4016825" y="6073605"/>
              <a:ext cx="142346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en-US" alt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2021 EIA Reference Case</a:t>
              </a:r>
              <a:endParaRPr lang="en-US" altLang="en-US" sz="1100" dirty="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3718540" y="6158243"/>
              <a:ext cx="239262" cy="0"/>
            </a:xfrm>
            <a:prstGeom prst="line">
              <a:avLst/>
            </a:prstGeom>
            <a:ln w="38100" cap="rnd">
              <a:solidFill>
                <a:srgbClr val="92D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446973" y="5248190"/>
            <a:ext cx="2048764" cy="169277"/>
            <a:chOff x="3718540" y="6227910"/>
            <a:chExt cx="2048764" cy="169277"/>
          </a:xfrm>
        </p:grpSpPr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4016825" y="6227910"/>
              <a:ext cx="175047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en-US" alt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With Restored CAFE Standards</a:t>
              </a:r>
              <a:endParaRPr lang="en-US" altLang="en-US" sz="1100" dirty="0">
                <a:solidFill>
                  <a:srgbClr val="000000"/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3718540" y="6312548"/>
              <a:ext cx="239262" cy="0"/>
            </a:xfrm>
            <a:prstGeom prst="line">
              <a:avLst/>
            </a:prstGeom>
            <a:ln w="38100" cap="rnd">
              <a:solidFill>
                <a:srgbClr val="FF99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446974" y="5412333"/>
            <a:ext cx="1567863" cy="169277"/>
            <a:chOff x="3718540" y="6380627"/>
            <a:chExt cx="1567863" cy="169277"/>
          </a:xfrm>
        </p:grpSpPr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4016825" y="6380627"/>
              <a:ext cx="126957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en-US" alt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Higher EV Penetration</a:t>
              </a:r>
              <a:endParaRPr lang="en-US" altLang="en-US" sz="1100" dirty="0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3718540" y="6465265"/>
              <a:ext cx="239262" cy="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93A4B51-C77F-4E59-8E03-EDD6778F6A18}"/>
              </a:ext>
            </a:extLst>
          </p:cNvPr>
          <p:cNvSpPr/>
          <p:nvPr/>
        </p:nvSpPr>
        <p:spPr>
          <a:xfrm>
            <a:off x="3300922" y="3168291"/>
            <a:ext cx="125322" cy="1235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39DDC7-FF4C-490B-8716-D7D142C0F136}"/>
              </a:ext>
            </a:extLst>
          </p:cNvPr>
          <p:cNvSpPr txBox="1"/>
          <p:nvPr/>
        </p:nvSpPr>
        <p:spPr>
          <a:xfrm>
            <a:off x="3072063" y="6025455"/>
            <a:ext cx="5173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/>
              </a:rPr>
              <a:t>Includes Federal tax on both gasoline and diesel fuels</a:t>
            </a:r>
          </a:p>
        </p:txBody>
      </p:sp>
      <p:sp>
        <p:nvSpPr>
          <p:cNvPr id="39" name="Title 3">
            <a:extLst>
              <a:ext uri="{FF2B5EF4-FFF2-40B4-BE49-F238E27FC236}">
                <a16:creationId xmlns:a16="http://schemas.microsoft.com/office/drawing/2014/main" id="{D8EDCCDA-62AE-4484-918D-4DA09A2C1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401638"/>
            <a:ext cx="8178800" cy="639762"/>
          </a:xfrm>
        </p:spPr>
        <p:txBody>
          <a:bodyPr/>
          <a:lstStyle/>
          <a:p>
            <a:pPr algn="ctr"/>
            <a:r>
              <a:rPr lang="en-US" sz="2800" b="1" dirty="0"/>
              <a:t>Estimated Annual Federal Motor Fuel Taxes</a:t>
            </a:r>
            <a:br>
              <a:rPr lang="en-US" sz="2800" b="1" dirty="0"/>
            </a:br>
            <a:r>
              <a:rPr lang="en-US" sz="1800" b="1" dirty="0"/>
              <a:t>2021 Dollars – Assumes Current Federal Tax Rates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1146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18" grpId="0" animBg="1"/>
      <p:bldP spid="23" grpId="0" animBg="1"/>
      <p:bldP spid="19" grpId="0" animBg="1"/>
      <p:bldP spid="24" grpId="0" animBg="1"/>
      <p:bldP spid="20" grpId="0" animBg="1"/>
      <p:bldP spid="25" grpId="0" animBg="1"/>
      <p:bldP spid="15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CB3D6-7629-4EDA-81FC-B011AF72B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/>
              <a:t>Focusing on Florida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23AC1-E9C4-4307-B09D-828FB7120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Like all states, travel in Florida was heavily impacted by Covid-19 in 2020</a:t>
            </a:r>
          </a:p>
          <a:p>
            <a:pPr lvl="1"/>
            <a:r>
              <a:rPr lang="en-US" sz="2400" dirty="0">
                <a:solidFill>
                  <a:srgbClr val="0D6CB6"/>
                </a:solidFill>
              </a:rPr>
              <a:t>Statewide VMT down over 13% vs 2019</a:t>
            </a:r>
          </a:p>
          <a:p>
            <a:pPr lvl="1"/>
            <a:r>
              <a:rPr lang="en-US" sz="2400" dirty="0">
                <a:solidFill>
                  <a:srgbClr val="0D6CB6"/>
                </a:solidFill>
              </a:rPr>
              <a:t>Fuel sales down about 10%</a:t>
            </a:r>
          </a:p>
          <a:p>
            <a:pPr lvl="1"/>
            <a:r>
              <a:rPr lang="en-US" sz="2400" dirty="0">
                <a:solidFill>
                  <a:srgbClr val="0D6CB6"/>
                </a:solidFill>
              </a:rPr>
              <a:t>Gas tax revenue also declined significantly</a:t>
            </a:r>
          </a:p>
          <a:p>
            <a:pPr lvl="1"/>
            <a:r>
              <a:rPr lang="en-US" sz="2400" dirty="0">
                <a:solidFill>
                  <a:srgbClr val="0D6CB6"/>
                </a:solidFill>
              </a:rPr>
              <a:t>Travel recovering well in 2021</a:t>
            </a:r>
          </a:p>
          <a:p>
            <a:r>
              <a:rPr lang="en-US" sz="3200" dirty="0"/>
              <a:t>Florida’s complex motor fuel tax</a:t>
            </a:r>
          </a:p>
          <a:p>
            <a:pPr lvl="1"/>
            <a:r>
              <a:rPr lang="en-US" sz="2400" dirty="0">
                <a:solidFill>
                  <a:srgbClr val="0D6CB6"/>
                </a:solidFill>
              </a:rPr>
              <a:t>Several components – some statewide, some vary at the county level</a:t>
            </a:r>
          </a:p>
          <a:p>
            <a:pPr lvl="1"/>
            <a:r>
              <a:rPr lang="en-US" sz="2400" dirty="0">
                <a:solidFill>
                  <a:srgbClr val="0D6CB6"/>
                </a:solidFill>
              </a:rPr>
              <a:t>Gasoline rate per gallon in 2021 ranges from $0.325 - $0.385 per gallon</a:t>
            </a:r>
          </a:p>
          <a:p>
            <a:pPr lvl="1"/>
            <a:r>
              <a:rPr lang="en-US" sz="2400" dirty="0">
                <a:solidFill>
                  <a:srgbClr val="0D6CB6"/>
                </a:solidFill>
              </a:rPr>
              <a:t>Statewide Diesel rate $0.332 per gallon</a:t>
            </a:r>
          </a:p>
          <a:p>
            <a:pPr lvl="1"/>
            <a:r>
              <a:rPr lang="en-US" sz="2400" dirty="0">
                <a:solidFill>
                  <a:srgbClr val="0D6CB6"/>
                </a:solidFill>
              </a:rPr>
              <a:t>Large part (about 2/3) of state gas and diesel tax indexed to inflation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A10CE-96E1-40E6-B130-98A4E04EC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14074"/>
      </p:ext>
    </p:extLst>
  </p:cSld>
  <p:clrMapOvr>
    <a:masterClrMapping/>
  </p:clrMapOvr>
</p:sld>
</file>

<file path=ppt/theme/theme1.xml><?xml version="1.0" encoding="utf-8"?>
<a:theme xmlns:a="http://schemas.openxmlformats.org/drawingml/2006/main" name="LFT_PPT_4x3">
  <a:themeElements>
    <a:clrScheme name="LFT_PPT">
      <a:dk1>
        <a:srgbClr val="000000"/>
      </a:dk1>
      <a:lt1>
        <a:srgbClr val="FFFFFF"/>
      </a:lt1>
      <a:dk2>
        <a:srgbClr val="003399"/>
      </a:dk2>
      <a:lt2>
        <a:srgbClr val="C0B7AF"/>
      </a:lt2>
      <a:accent1>
        <a:srgbClr val="7AC143"/>
      </a:accent1>
      <a:accent2>
        <a:srgbClr val="00BBE5"/>
      </a:accent2>
      <a:accent3>
        <a:srgbClr val="F47B20"/>
      </a:accent3>
      <a:accent4>
        <a:srgbClr val="FFD65A"/>
      </a:accent4>
      <a:accent5>
        <a:srgbClr val="AAD3F1"/>
      </a:accent5>
      <a:accent6>
        <a:srgbClr val="00929F"/>
      </a:accent6>
      <a:hlink>
        <a:srgbClr val="003399"/>
      </a:hlink>
      <a:folHlink>
        <a:srgbClr val="C2E1F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ue Section Divider">
  <a:themeElements>
    <a:clrScheme name="LFT_PPT">
      <a:dk1>
        <a:srgbClr val="000000"/>
      </a:dk1>
      <a:lt1>
        <a:srgbClr val="FFFFFF"/>
      </a:lt1>
      <a:dk2>
        <a:srgbClr val="003399"/>
      </a:dk2>
      <a:lt2>
        <a:srgbClr val="C0B7AF"/>
      </a:lt2>
      <a:accent1>
        <a:srgbClr val="7AC143"/>
      </a:accent1>
      <a:accent2>
        <a:srgbClr val="00BBE5"/>
      </a:accent2>
      <a:accent3>
        <a:srgbClr val="F47B20"/>
      </a:accent3>
      <a:accent4>
        <a:srgbClr val="FFD65A"/>
      </a:accent4>
      <a:accent5>
        <a:srgbClr val="AAD3F1"/>
      </a:accent5>
      <a:accent6>
        <a:srgbClr val="00929F"/>
      </a:accent6>
      <a:hlink>
        <a:srgbClr val="003399"/>
      </a:hlink>
      <a:folHlink>
        <a:srgbClr val="C2E1F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White Section Divider">
  <a:themeElements>
    <a:clrScheme name="LFT_PPT">
      <a:dk1>
        <a:srgbClr val="000000"/>
      </a:dk1>
      <a:lt1>
        <a:srgbClr val="FFFFFF"/>
      </a:lt1>
      <a:dk2>
        <a:srgbClr val="003399"/>
      </a:dk2>
      <a:lt2>
        <a:srgbClr val="C0B7AF"/>
      </a:lt2>
      <a:accent1>
        <a:srgbClr val="7AC143"/>
      </a:accent1>
      <a:accent2>
        <a:srgbClr val="00BBE5"/>
      </a:accent2>
      <a:accent3>
        <a:srgbClr val="F47B20"/>
      </a:accent3>
      <a:accent4>
        <a:srgbClr val="FFD65A"/>
      </a:accent4>
      <a:accent5>
        <a:srgbClr val="AAD3F1"/>
      </a:accent5>
      <a:accent6>
        <a:srgbClr val="00929F"/>
      </a:accent6>
      <a:hlink>
        <a:srgbClr val="003399"/>
      </a:hlink>
      <a:folHlink>
        <a:srgbClr val="C2E1F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White Interior">
  <a:themeElements>
    <a:clrScheme name="LFT_PPT">
      <a:dk1>
        <a:srgbClr val="000000"/>
      </a:dk1>
      <a:lt1>
        <a:srgbClr val="FFFFFF"/>
      </a:lt1>
      <a:dk2>
        <a:srgbClr val="003399"/>
      </a:dk2>
      <a:lt2>
        <a:srgbClr val="C0B7AF"/>
      </a:lt2>
      <a:accent1>
        <a:srgbClr val="7AC143"/>
      </a:accent1>
      <a:accent2>
        <a:srgbClr val="00BBE5"/>
      </a:accent2>
      <a:accent3>
        <a:srgbClr val="F47B20"/>
      </a:accent3>
      <a:accent4>
        <a:srgbClr val="FFD65A"/>
      </a:accent4>
      <a:accent5>
        <a:srgbClr val="AAD3F1"/>
      </a:accent5>
      <a:accent6>
        <a:srgbClr val="00929F"/>
      </a:accent6>
      <a:hlink>
        <a:srgbClr val="003399"/>
      </a:hlink>
      <a:folHlink>
        <a:srgbClr val="C2E1F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lue Interior">
  <a:themeElements>
    <a:clrScheme name="LFT_PPT">
      <a:dk1>
        <a:srgbClr val="000000"/>
      </a:dk1>
      <a:lt1>
        <a:srgbClr val="FFFFFF"/>
      </a:lt1>
      <a:dk2>
        <a:srgbClr val="003399"/>
      </a:dk2>
      <a:lt2>
        <a:srgbClr val="C0B7AF"/>
      </a:lt2>
      <a:accent1>
        <a:srgbClr val="7AC143"/>
      </a:accent1>
      <a:accent2>
        <a:srgbClr val="00BBE5"/>
      </a:accent2>
      <a:accent3>
        <a:srgbClr val="F47B20"/>
      </a:accent3>
      <a:accent4>
        <a:srgbClr val="FFD65A"/>
      </a:accent4>
      <a:accent5>
        <a:srgbClr val="AAD3F1"/>
      </a:accent5>
      <a:accent6>
        <a:srgbClr val="00929F"/>
      </a:accent6>
      <a:hlink>
        <a:srgbClr val="003399"/>
      </a:hlink>
      <a:folHlink>
        <a:srgbClr val="C2E1F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862E8AF57E7547A6AC1C37D938ED44" ma:contentTypeVersion="10" ma:contentTypeDescription="Create a new document." ma:contentTypeScope="" ma:versionID="47f78ad06ce784de266cf65fff62802b">
  <xsd:schema xmlns:xsd="http://www.w3.org/2001/XMLSchema" xmlns:xs="http://www.w3.org/2001/XMLSchema" xmlns:p="http://schemas.microsoft.com/office/2006/metadata/properties" xmlns:ns2="c22a430d-154a-4238-affb-53d92abc2fb3" xmlns:ns3="fe1a9df2-49bb-42bc-ab4d-7fe09ead8427" targetNamespace="http://schemas.microsoft.com/office/2006/metadata/properties" ma:root="true" ma:fieldsID="00d4c2f27e5f132475b93e7f10d18005" ns2:_="" ns3:_="">
    <xsd:import namespace="c22a430d-154a-4238-affb-53d92abc2fb3"/>
    <xsd:import namespace="fe1a9df2-49bb-42bc-ab4d-7fe09ead842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FT_x002d_Type" minOccurs="0"/>
                <xsd:element ref="ns3:Design_x0020_Theme" minOccurs="0"/>
                <xsd:element ref="ns3:Format" minOccurs="0"/>
                <xsd:element ref="ns3:Size" minOccurs="0"/>
                <xsd:element ref="ns3:orient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2a430d-154a-4238-affb-53d92abc2fb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1a9df2-49bb-42bc-ab4d-7fe09ead8427" elementFormDefault="qualified">
    <xsd:import namespace="http://schemas.microsoft.com/office/2006/documentManagement/types"/>
    <xsd:import namespace="http://schemas.microsoft.com/office/infopath/2007/PartnerControls"/>
    <xsd:element name="LFT_x002d_Type" ma:index="10" nillable="true" ma:displayName="LFT-Type" ma:indexed="true" ma:list="{fa438a83-0c55-4fd6-81eb-62d085b48886}" ma:internalName="LFT_x002d_Type" ma:showField="Title">
      <xsd:simpleType>
        <xsd:restriction base="dms:Lookup"/>
      </xsd:simpleType>
    </xsd:element>
    <xsd:element name="Design_x0020_Theme" ma:index="11" nillable="true" ma:displayName="Design Theme" ma:default="(None)" ma:format="Dropdown" ma:internalName="Design_x0020_Theme">
      <xsd:simpleType>
        <xsd:restriction base="dms:Choice">
          <xsd:enumeration value="(None)"/>
          <xsd:enumeration value="Foundation"/>
          <xsd:enumeration value="Framework"/>
          <xsd:enumeration value="Flow"/>
          <xsd:enumeration value="Focus"/>
        </xsd:restriction>
      </xsd:simpleType>
    </xsd:element>
    <xsd:element name="Format" ma:index="12" nillable="true" ma:displayName="Format" ma:format="Dropdown" ma:internalName="Format">
      <xsd:simpleType>
        <xsd:restriction base="dms:Choice">
          <xsd:enumeration value="Excel"/>
          <xsd:enumeration value="InDesign"/>
          <xsd:enumeration value="PowerPoint"/>
          <xsd:enumeration value="Word"/>
        </xsd:restriction>
      </xsd:simpleType>
    </xsd:element>
    <xsd:element name="Size" ma:index="13" nillable="true" ma:displayName="Size" ma:format="Dropdown" ma:internalName="Size">
      <xsd:simpleType>
        <xsd:restriction base="dms:Choice">
          <xsd:enumeration value="A3"/>
          <xsd:enumeration value="A4"/>
          <xsd:enumeration value="Binder"/>
          <xsd:enumeration value="US Letter"/>
          <xsd:enumeration value="US Tabloid"/>
          <xsd:enumeration value="16x9"/>
          <xsd:enumeration value="4x3"/>
          <xsd:enumeration value="Custom"/>
        </xsd:restriction>
      </xsd:simpleType>
    </xsd:element>
    <xsd:element name="orientation" ma:index="14" nillable="true" ma:displayName="orientation" ma:format="Dropdown" ma:internalName="orientation">
      <xsd:simpleType>
        <xsd:restriction base="dms:Choice">
          <xsd:enumeration value="Landscape"/>
          <xsd:enumeration value="Portrai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FT_x002d_Type xmlns="fe1a9df2-49bb-42bc-ab4d-7fe09ead8427">2</LFT_x002d_Type>
    <Format xmlns="fe1a9df2-49bb-42bc-ab4d-7fe09ead8427">PowerPoint</Format>
    <Design_x0020_Theme xmlns="fe1a9df2-49bb-42bc-ab4d-7fe09ead8427">Foundation</Design_x0020_Theme>
    <orientation xmlns="fe1a9df2-49bb-42bc-ab4d-7fe09ead8427">Landscape</orientation>
    <Size xmlns="fe1a9df2-49bb-42bc-ab4d-7fe09ead8427">4x3</Size>
    <SharedWithUsers xmlns="c22a430d-154a-4238-affb-53d92abc2fb3">
      <UserInfo>
        <DisplayName>McCann, Jason</DisplayName>
        <AccountId>1078</AccountId>
        <AccountType/>
      </UserInfo>
      <UserInfo>
        <DisplayName>Darwin, Mark E.</DisplayName>
        <AccountId>1282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70BFA3D-C027-41A6-9757-746B7B1CDF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2a430d-154a-4238-affb-53d92abc2fb3"/>
    <ds:schemaRef ds:uri="fe1a9df2-49bb-42bc-ab4d-7fe09ead84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fe1a9df2-49bb-42bc-ab4d-7fe09ead8427"/>
    <ds:schemaRef ds:uri="c22a430d-154a-4238-affb-53d92abc2fb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LFT_PPT_4x3</Template>
  <TotalTime>2699</TotalTime>
  <Words>1440</Words>
  <Application>Microsoft Office PowerPoint</Application>
  <PresentationFormat>Widescreen</PresentationFormat>
  <Paragraphs>215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LFT_PPT_4x3</vt:lpstr>
      <vt:lpstr>Blue Section Divider</vt:lpstr>
      <vt:lpstr>White Section Divider</vt:lpstr>
      <vt:lpstr>White Interior</vt:lpstr>
      <vt:lpstr>Blue Interior</vt:lpstr>
      <vt:lpstr>The Gas Tax: Running On Empty</vt:lpstr>
      <vt:lpstr>Overview of Today’s Discussion</vt:lpstr>
      <vt:lpstr>Framing the Update</vt:lpstr>
      <vt:lpstr>Comparison of Fuel Efficiency Assumptions by Scenario</vt:lpstr>
      <vt:lpstr>Comparison of Electric Vehicle Penetration Assumptions</vt:lpstr>
      <vt:lpstr>Shift to Electric Vehicles is Becoming a Lot More Real</vt:lpstr>
      <vt:lpstr>Updated U.S. Fuel Sales Forecast</vt:lpstr>
      <vt:lpstr>Estimated Annual Federal Motor Fuel Taxes 2021 Dollars – Assumes Current Federal Tax Rates</vt:lpstr>
      <vt:lpstr>Focusing on Florida</vt:lpstr>
      <vt:lpstr>Summary of Florida Travel and Fuel Sales Trends</vt:lpstr>
      <vt:lpstr>Estimated Florida Travel and Fuel Consumption</vt:lpstr>
      <vt:lpstr>To Be Clear: Florida Sees the Problem</vt:lpstr>
      <vt:lpstr>Estimated Annual Florida Fuel Tax Revenue</vt:lpstr>
      <vt:lpstr>Florida’s Bottom Line</vt:lpstr>
      <vt:lpstr>Estimated Florida Tax Rates Per Gallon Needed to Offset  Fuel Efficiency Losses</vt:lpstr>
      <vt:lpstr>States Are Looking for Funding New Solutions</vt:lpstr>
      <vt:lpstr>Road User Charging May Finally Be on the Way</vt:lpstr>
      <vt:lpstr>Ultimate Road User Charging System of the Future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Celone, Gene M</dc:creator>
  <cp:lastModifiedBy>Regan, Edward J</cp:lastModifiedBy>
  <cp:revision>161</cp:revision>
  <cp:lastPrinted>2021-07-06T18:36:22Z</cp:lastPrinted>
  <dcterms:created xsi:type="dcterms:W3CDTF">2016-01-18T13:41:40Z</dcterms:created>
  <dcterms:modified xsi:type="dcterms:W3CDTF">2021-07-08T13:28:31Z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0x01010086862E8AF57E7547A6AC1C37D938ED44</vt:lpwstr>
  </property>
</Properties>
</file>