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972" r:id="rId3"/>
    <p:sldId id="321" r:id="rId4"/>
    <p:sldId id="256" r:id="rId5"/>
    <p:sldId id="260" r:id="rId6"/>
    <p:sldId id="259" r:id="rId7"/>
    <p:sldId id="258" r:id="rId8"/>
    <p:sldId id="963" r:id="rId9"/>
    <p:sldId id="968" r:id="rId10"/>
    <p:sldId id="967" r:id="rId11"/>
    <p:sldId id="9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925CD-51EA-4D95-AAB4-306BEB5CF309}" v="148" dt="2021-07-08T19:32:32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B3701-8725-4DF6-B54E-C9288457B662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472850-BDB2-48ED-A5F1-C8D16489F4D6}">
      <dgm:prSet phldrT="[Text]"/>
      <dgm:spPr/>
      <dgm:t>
        <a:bodyPr/>
        <a:lstStyle/>
        <a:p>
          <a:r>
            <a:rPr lang="en-US" dirty="0"/>
            <a:t>Rail Improvements</a:t>
          </a:r>
        </a:p>
      </dgm:t>
    </dgm:pt>
    <dgm:pt modelId="{D87FF935-9326-4D59-8807-A41FE884598D}" type="parTrans" cxnId="{EBDFC04B-9DDA-4216-A8F9-9956B62C634A}">
      <dgm:prSet/>
      <dgm:spPr/>
      <dgm:t>
        <a:bodyPr/>
        <a:lstStyle/>
        <a:p>
          <a:endParaRPr lang="en-US"/>
        </a:p>
      </dgm:t>
    </dgm:pt>
    <dgm:pt modelId="{260C6D7D-20A7-4F7D-8C78-6F3EB88C9202}" type="sibTrans" cxnId="{EBDFC04B-9DDA-4216-A8F9-9956B62C634A}">
      <dgm:prSet/>
      <dgm:spPr/>
      <dgm:t>
        <a:bodyPr/>
        <a:lstStyle/>
        <a:p>
          <a:endParaRPr lang="en-US"/>
        </a:p>
      </dgm:t>
    </dgm:pt>
    <dgm:pt modelId="{2303473A-01D2-4CCC-AF09-1159E7E2A992}">
      <dgm:prSet phldrT="[Text]"/>
      <dgm:spPr/>
      <dgm:t>
        <a:bodyPr/>
        <a:lstStyle/>
        <a:p>
          <a:r>
            <a:rPr lang="en-US" dirty="0"/>
            <a:t>Rail System Plan -short- &amp; long-term needs identified  </a:t>
          </a:r>
        </a:p>
      </dgm:t>
    </dgm:pt>
    <dgm:pt modelId="{1157EDD8-71C2-4B27-B2DD-5D485673FF09}" type="parTrans" cxnId="{D4EAAF9F-C2DA-4285-9896-74508BFB17BA}">
      <dgm:prSet/>
      <dgm:spPr/>
      <dgm:t>
        <a:bodyPr/>
        <a:lstStyle/>
        <a:p>
          <a:endParaRPr lang="en-US"/>
        </a:p>
      </dgm:t>
    </dgm:pt>
    <dgm:pt modelId="{A23BF3BA-CAC8-429D-B304-19E2A8AC3CA1}" type="sibTrans" cxnId="{D4EAAF9F-C2DA-4285-9896-74508BFB17BA}">
      <dgm:prSet/>
      <dgm:spPr/>
      <dgm:t>
        <a:bodyPr/>
        <a:lstStyle/>
        <a:p>
          <a:endParaRPr lang="en-US"/>
        </a:p>
      </dgm:t>
    </dgm:pt>
    <dgm:pt modelId="{CA53442D-B553-481B-B3CB-81CBC066DA14}">
      <dgm:prSet phldrT="[Text]"/>
      <dgm:spPr/>
      <dgm:t>
        <a:bodyPr/>
        <a:lstStyle/>
        <a:p>
          <a:r>
            <a:rPr lang="en-US" dirty="0"/>
            <a:t>Grant Opportunities</a:t>
          </a:r>
        </a:p>
      </dgm:t>
    </dgm:pt>
    <dgm:pt modelId="{840B6F18-4066-4C8E-AC17-8A46041EBB86}" type="parTrans" cxnId="{B1A7DDF9-F89C-4DC9-AB5B-FC278127B655}">
      <dgm:prSet/>
      <dgm:spPr/>
      <dgm:t>
        <a:bodyPr/>
        <a:lstStyle/>
        <a:p>
          <a:endParaRPr lang="en-US"/>
        </a:p>
      </dgm:t>
    </dgm:pt>
    <dgm:pt modelId="{F84E7549-5B6F-4860-AF1A-24620ABF80B7}" type="sibTrans" cxnId="{B1A7DDF9-F89C-4DC9-AB5B-FC278127B655}">
      <dgm:prSet/>
      <dgm:spPr/>
      <dgm:t>
        <a:bodyPr/>
        <a:lstStyle/>
        <a:p>
          <a:endParaRPr lang="en-US"/>
        </a:p>
      </dgm:t>
    </dgm:pt>
    <dgm:pt modelId="{84854449-A948-47AE-A852-C3A5A2E604C3}">
      <dgm:prSet phldrT="[Text]"/>
      <dgm:spPr/>
      <dgm:t>
        <a:bodyPr/>
        <a:lstStyle/>
        <a:p>
          <a:r>
            <a:rPr lang="en-US" dirty="0"/>
            <a:t>Leverage federal funds for large projects</a:t>
          </a:r>
        </a:p>
      </dgm:t>
    </dgm:pt>
    <dgm:pt modelId="{07761F51-DF08-4B08-BBE3-C0A6B67FEDD7}" type="parTrans" cxnId="{B14BFFC1-7B29-4C92-A85A-33FBFB3C2ED6}">
      <dgm:prSet/>
      <dgm:spPr/>
      <dgm:t>
        <a:bodyPr/>
        <a:lstStyle/>
        <a:p>
          <a:endParaRPr lang="en-US"/>
        </a:p>
      </dgm:t>
    </dgm:pt>
    <dgm:pt modelId="{61411004-88B2-4F46-8DD9-868B38326AF7}" type="sibTrans" cxnId="{B14BFFC1-7B29-4C92-A85A-33FBFB3C2ED6}">
      <dgm:prSet/>
      <dgm:spPr/>
      <dgm:t>
        <a:bodyPr/>
        <a:lstStyle/>
        <a:p>
          <a:endParaRPr lang="en-US"/>
        </a:p>
      </dgm:t>
    </dgm:pt>
    <dgm:pt modelId="{848B8B4E-D290-4F68-86A1-9B8230089078}">
      <dgm:prSet phldrT="[Text]"/>
      <dgm:spPr/>
      <dgm:t>
        <a:bodyPr/>
        <a:lstStyle/>
        <a:p>
          <a:r>
            <a:rPr lang="en-US" dirty="0"/>
            <a:t>Partnerships</a:t>
          </a:r>
        </a:p>
      </dgm:t>
    </dgm:pt>
    <dgm:pt modelId="{A446180C-1428-455C-9BB9-660A54A615E5}" type="parTrans" cxnId="{4C902E9C-A84B-4A2F-8962-39558DA6A4F5}">
      <dgm:prSet/>
      <dgm:spPr/>
      <dgm:t>
        <a:bodyPr/>
        <a:lstStyle/>
        <a:p>
          <a:endParaRPr lang="en-US"/>
        </a:p>
      </dgm:t>
    </dgm:pt>
    <dgm:pt modelId="{7A90959F-28FA-490E-BF6B-F06115F066ED}" type="sibTrans" cxnId="{4C902E9C-A84B-4A2F-8962-39558DA6A4F5}">
      <dgm:prSet/>
      <dgm:spPr/>
      <dgm:t>
        <a:bodyPr/>
        <a:lstStyle/>
        <a:p>
          <a:endParaRPr lang="en-US"/>
        </a:p>
      </dgm:t>
    </dgm:pt>
    <dgm:pt modelId="{E0BDBB99-5BA3-4FF2-B815-68B7FAC757EF}">
      <dgm:prSet phldrT="[Text]"/>
      <dgm:spPr/>
      <dgm:t>
        <a:bodyPr/>
        <a:lstStyle/>
        <a:p>
          <a:r>
            <a:rPr lang="en-US" dirty="0"/>
            <a:t>Model tests business case for unique needs that may lead to public private partnerships</a:t>
          </a:r>
        </a:p>
      </dgm:t>
    </dgm:pt>
    <dgm:pt modelId="{36A77479-9894-454A-929D-C25BF3346B89}" type="parTrans" cxnId="{E893F006-D0F7-4E80-AE33-58EB4DF78487}">
      <dgm:prSet/>
      <dgm:spPr/>
      <dgm:t>
        <a:bodyPr/>
        <a:lstStyle/>
        <a:p>
          <a:endParaRPr lang="en-US"/>
        </a:p>
      </dgm:t>
    </dgm:pt>
    <dgm:pt modelId="{8DD79401-6FCE-4056-AE34-C86ADBE04220}" type="sibTrans" cxnId="{E893F006-D0F7-4E80-AE33-58EB4DF78487}">
      <dgm:prSet/>
      <dgm:spPr/>
      <dgm:t>
        <a:bodyPr/>
        <a:lstStyle/>
        <a:p>
          <a:endParaRPr lang="en-US"/>
        </a:p>
      </dgm:t>
    </dgm:pt>
    <dgm:pt modelId="{E7D902C5-5458-4343-8109-D8A0A5A4DC9D}">
      <dgm:prSet phldrT="[Text]"/>
      <dgm:spPr/>
      <dgm:t>
        <a:bodyPr/>
        <a:lstStyle/>
        <a:p>
          <a:r>
            <a:rPr lang="en-US" dirty="0"/>
            <a:t>~$60M available annually in Strategic Intermodal System (SIS) funding for eligible projects</a:t>
          </a:r>
        </a:p>
      </dgm:t>
    </dgm:pt>
    <dgm:pt modelId="{2E1ABACD-D334-4F23-A18A-670DF8AFD1AA}" type="parTrans" cxnId="{ABBB7574-BA2A-4583-B053-BEEFB01D915D}">
      <dgm:prSet/>
      <dgm:spPr/>
      <dgm:t>
        <a:bodyPr/>
        <a:lstStyle/>
        <a:p>
          <a:endParaRPr lang="en-US"/>
        </a:p>
      </dgm:t>
    </dgm:pt>
    <dgm:pt modelId="{12BD607F-E8EB-4387-B2F9-3D57F53F21F4}" type="sibTrans" cxnId="{ABBB7574-BA2A-4583-B053-BEEFB01D915D}">
      <dgm:prSet/>
      <dgm:spPr/>
      <dgm:t>
        <a:bodyPr/>
        <a:lstStyle/>
        <a:p>
          <a:endParaRPr lang="en-US"/>
        </a:p>
      </dgm:t>
    </dgm:pt>
    <dgm:pt modelId="{AA043D24-7C42-460C-9C49-B4456850EA6F}">
      <dgm:prSet phldrT="[Text]"/>
      <dgm:spPr/>
      <dgm:t>
        <a:bodyPr/>
        <a:lstStyle/>
        <a:p>
          <a:r>
            <a:rPr lang="en-US" dirty="0"/>
            <a:t>Variety of programs can expand eligible project types – signals, safety, etc.</a:t>
          </a:r>
        </a:p>
      </dgm:t>
    </dgm:pt>
    <dgm:pt modelId="{9FAB94CE-E233-4D74-AE12-145CE016AE7A}" type="parTrans" cxnId="{4E4D2EDC-83B9-49CB-A24A-6434EE5F57BA}">
      <dgm:prSet/>
      <dgm:spPr/>
      <dgm:t>
        <a:bodyPr/>
        <a:lstStyle/>
        <a:p>
          <a:endParaRPr lang="en-US"/>
        </a:p>
      </dgm:t>
    </dgm:pt>
    <dgm:pt modelId="{9A23C36F-4296-4C02-A407-861A532507C2}" type="sibTrans" cxnId="{4E4D2EDC-83B9-49CB-A24A-6434EE5F57BA}">
      <dgm:prSet/>
      <dgm:spPr/>
      <dgm:t>
        <a:bodyPr/>
        <a:lstStyle/>
        <a:p>
          <a:endParaRPr lang="en-US"/>
        </a:p>
      </dgm:t>
    </dgm:pt>
    <dgm:pt modelId="{2652F757-17C6-4EE3-94DA-26A7D45838EB}">
      <dgm:prSet phldrT="[Text]"/>
      <dgm:spPr/>
      <dgm:t>
        <a:bodyPr/>
        <a:lstStyle/>
        <a:p>
          <a:r>
            <a:rPr lang="en-US" dirty="0"/>
            <a:t>Industrial development, manufacturing support, etc. </a:t>
          </a:r>
        </a:p>
      </dgm:t>
    </dgm:pt>
    <dgm:pt modelId="{93C4B7D8-C303-4B35-BFA1-8C94EC60DE55}" type="parTrans" cxnId="{2D894F14-EB23-4C47-AEA8-2A3C98111777}">
      <dgm:prSet/>
      <dgm:spPr/>
      <dgm:t>
        <a:bodyPr/>
        <a:lstStyle/>
        <a:p>
          <a:endParaRPr lang="en-US"/>
        </a:p>
      </dgm:t>
    </dgm:pt>
    <dgm:pt modelId="{2D0FE214-4520-46FA-9A5E-DB070050CF36}" type="sibTrans" cxnId="{2D894F14-EB23-4C47-AEA8-2A3C98111777}">
      <dgm:prSet/>
      <dgm:spPr/>
      <dgm:t>
        <a:bodyPr/>
        <a:lstStyle/>
        <a:p>
          <a:endParaRPr lang="en-US"/>
        </a:p>
      </dgm:t>
    </dgm:pt>
    <dgm:pt modelId="{D02591A0-842B-4EDA-8C96-975A0A3A2B96}" type="pres">
      <dgm:prSet presAssocID="{80FB3701-8725-4DF6-B54E-C9288457B662}" presName="linearFlow" presStyleCnt="0">
        <dgm:presLayoutVars>
          <dgm:dir/>
          <dgm:animLvl val="lvl"/>
          <dgm:resizeHandles/>
        </dgm:presLayoutVars>
      </dgm:prSet>
      <dgm:spPr/>
    </dgm:pt>
    <dgm:pt modelId="{CF1A350A-2F76-4F2B-B300-3561A00B246D}" type="pres">
      <dgm:prSet presAssocID="{66472850-BDB2-48ED-A5F1-C8D16489F4D6}" presName="compositeNode" presStyleCnt="0">
        <dgm:presLayoutVars>
          <dgm:bulletEnabled val="1"/>
        </dgm:presLayoutVars>
      </dgm:prSet>
      <dgm:spPr/>
    </dgm:pt>
    <dgm:pt modelId="{DFFA339F-E7B4-4B2E-96A6-F469854F74DF}" type="pres">
      <dgm:prSet presAssocID="{66472850-BDB2-48ED-A5F1-C8D16489F4D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0F2BDEB-BD3F-48F7-BCA4-14EF76150F18}" type="pres">
      <dgm:prSet presAssocID="{66472850-BDB2-48ED-A5F1-C8D16489F4D6}" presName="childNode" presStyleLbl="node1" presStyleIdx="0" presStyleCnt="3">
        <dgm:presLayoutVars>
          <dgm:bulletEnabled val="1"/>
        </dgm:presLayoutVars>
      </dgm:prSet>
      <dgm:spPr/>
    </dgm:pt>
    <dgm:pt modelId="{5D473F81-E710-4206-8E85-B5FD74F1D68B}" type="pres">
      <dgm:prSet presAssocID="{66472850-BDB2-48ED-A5F1-C8D16489F4D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C0DCF54-F47F-4EC0-9720-D2C975F989D8}" type="pres">
      <dgm:prSet presAssocID="{260C6D7D-20A7-4F7D-8C78-6F3EB88C9202}" presName="sibTrans" presStyleCnt="0"/>
      <dgm:spPr/>
    </dgm:pt>
    <dgm:pt modelId="{C254F564-907E-40C9-BBCC-A0071FF0039B}" type="pres">
      <dgm:prSet presAssocID="{CA53442D-B553-481B-B3CB-81CBC066DA14}" presName="compositeNode" presStyleCnt="0">
        <dgm:presLayoutVars>
          <dgm:bulletEnabled val="1"/>
        </dgm:presLayoutVars>
      </dgm:prSet>
      <dgm:spPr/>
    </dgm:pt>
    <dgm:pt modelId="{D992C4AB-7272-4B9D-9CB3-07B06A5EF7CC}" type="pres">
      <dgm:prSet presAssocID="{CA53442D-B553-481B-B3CB-81CBC066DA14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F029EFE-7889-472D-B74C-E3F0D6D4078A}" type="pres">
      <dgm:prSet presAssocID="{CA53442D-B553-481B-B3CB-81CBC066DA14}" presName="childNode" presStyleLbl="node1" presStyleIdx="1" presStyleCnt="3">
        <dgm:presLayoutVars>
          <dgm:bulletEnabled val="1"/>
        </dgm:presLayoutVars>
      </dgm:prSet>
      <dgm:spPr/>
    </dgm:pt>
    <dgm:pt modelId="{7B19FF9B-30DE-45E6-B98D-84BF2EE22A75}" type="pres">
      <dgm:prSet presAssocID="{CA53442D-B553-481B-B3CB-81CBC066DA1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4D6FC9E-8FEB-4026-9A63-66C455C63286}" type="pres">
      <dgm:prSet presAssocID="{F84E7549-5B6F-4860-AF1A-24620ABF80B7}" presName="sibTrans" presStyleCnt="0"/>
      <dgm:spPr/>
    </dgm:pt>
    <dgm:pt modelId="{E518C5AA-81DD-47BB-8AAB-02A4F13BD8FF}" type="pres">
      <dgm:prSet presAssocID="{848B8B4E-D290-4F68-86A1-9B8230089078}" presName="compositeNode" presStyleCnt="0">
        <dgm:presLayoutVars>
          <dgm:bulletEnabled val="1"/>
        </dgm:presLayoutVars>
      </dgm:prSet>
      <dgm:spPr/>
    </dgm:pt>
    <dgm:pt modelId="{32E0B0D6-A7CC-4AE2-95C5-4BA5CD1A0CA9}" type="pres">
      <dgm:prSet presAssocID="{848B8B4E-D290-4F68-86A1-9B8230089078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E382BD35-EDA3-475E-A611-26AA37C25908}" type="pres">
      <dgm:prSet presAssocID="{848B8B4E-D290-4F68-86A1-9B8230089078}" presName="childNode" presStyleLbl="node1" presStyleIdx="2" presStyleCnt="3">
        <dgm:presLayoutVars>
          <dgm:bulletEnabled val="1"/>
        </dgm:presLayoutVars>
      </dgm:prSet>
      <dgm:spPr/>
    </dgm:pt>
    <dgm:pt modelId="{499595B7-98B5-427B-9006-B56DD16BC6EB}" type="pres">
      <dgm:prSet presAssocID="{848B8B4E-D290-4F68-86A1-9B823008907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16297500-A55C-49B4-AD05-DB6472D6BDFC}" type="presOf" srcId="{84854449-A948-47AE-A852-C3A5A2E604C3}" destId="{AF029EFE-7889-472D-B74C-E3F0D6D4078A}" srcOrd="0" destOrd="0" presId="urn:microsoft.com/office/officeart/2005/8/layout/hList2"/>
    <dgm:cxn modelId="{E893F006-D0F7-4E80-AE33-58EB4DF78487}" srcId="{848B8B4E-D290-4F68-86A1-9B8230089078}" destId="{E0BDBB99-5BA3-4FF2-B815-68B7FAC757EF}" srcOrd="0" destOrd="0" parTransId="{36A77479-9894-454A-929D-C25BF3346B89}" sibTransId="{8DD79401-6FCE-4056-AE34-C86ADBE04220}"/>
    <dgm:cxn modelId="{2D894F14-EB23-4C47-AEA8-2A3C98111777}" srcId="{848B8B4E-D290-4F68-86A1-9B8230089078}" destId="{2652F757-17C6-4EE3-94DA-26A7D45838EB}" srcOrd="1" destOrd="0" parTransId="{93C4B7D8-C303-4B35-BFA1-8C94EC60DE55}" sibTransId="{2D0FE214-4520-46FA-9A5E-DB070050CF36}"/>
    <dgm:cxn modelId="{A8F1C02D-B717-45BD-ADBE-EF7D034BE9AA}" type="presOf" srcId="{AA043D24-7C42-460C-9C49-B4456850EA6F}" destId="{AF029EFE-7889-472D-B74C-E3F0D6D4078A}" srcOrd="0" destOrd="1" presId="urn:microsoft.com/office/officeart/2005/8/layout/hList2"/>
    <dgm:cxn modelId="{7466573F-6C4C-4870-A83E-F6F73DE8589E}" type="presOf" srcId="{848B8B4E-D290-4F68-86A1-9B8230089078}" destId="{499595B7-98B5-427B-9006-B56DD16BC6EB}" srcOrd="0" destOrd="0" presId="urn:microsoft.com/office/officeart/2005/8/layout/hList2"/>
    <dgm:cxn modelId="{F3E0915B-C528-4EC0-8252-2ADEBDE4DAFF}" type="presOf" srcId="{E7D902C5-5458-4343-8109-D8A0A5A4DC9D}" destId="{A0F2BDEB-BD3F-48F7-BCA4-14EF76150F18}" srcOrd="0" destOrd="1" presId="urn:microsoft.com/office/officeart/2005/8/layout/hList2"/>
    <dgm:cxn modelId="{EBDFC04B-9DDA-4216-A8F9-9956B62C634A}" srcId="{80FB3701-8725-4DF6-B54E-C9288457B662}" destId="{66472850-BDB2-48ED-A5F1-C8D16489F4D6}" srcOrd="0" destOrd="0" parTransId="{D87FF935-9326-4D59-8807-A41FE884598D}" sibTransId="{260C6D7D-20A7-4F7D-8C78-6F3EB88C9202}"/>
    <dgm:cxn modelId="{047AA873-BD16-4155-9B25-4380EBCE9A60}" type="presOf" srcId="{E0BDBB99-5BA3-4FF2-B815-68B7FAC757EF}" destId="{E382BD35-EDA3-475E-A611-26AA37C25908}" srcOrd="0" destOrd="0" presId="urn:microsoft.com/office/officeart/2005/8/layout/hList2"/>
    <dgm:cxn modelId="{ABBB7574-BA2A-4583-B053-BEEFB01D915D}" srcId="{66472850-BDB2-48ED-A5F1-C8D16489F4D6}" destId="{E7D902C5-5458-4343-8109-D8A0A5A4DC9D}" srcOrd="1" destOrd="0" parTransId="{2E1ABACD-D334-4F23-A18A-670DF8AFD1AA}" sibTransId="{12BD607F-E8EB-4387-B2F9-3D57F53F21F4}"/>
    <dgm:cxn modelId="{7AFCC37A-FEB3-47B5-95CC-CBD4FE84A902}" type="presOf" srcId="{66472850-BDB2-48ED-A5F1-C8D16489F4D6}" destId="{5D473F81-E710-4206-8E85-B5FD74F1D68B}" srcOrd="0" destOrd="0" presId="urn:microsoft.com/office/officeart/2005/8/layout/hList2"/>
    <dgm:cxn modelId="{AB4C1D87-F488-4667-95D0-FF76A72BCF08}" type="presOf" srcId="{2652F757-17C6-4EE3-94DA-26A7D45838EB}" destId="{E382BD35-EDA3-475E-A611-26AA37C25908}" srcOrd="0" destOrd="1" presId="urn:microsoft.com/office/officeart/2005/8/layout/hList2"/>
    <dgm:cxn modelId="{89509D8A-0A52-4B2F-92B3-A1E2EB40F07D}" type="presOf" srcId="{CA53442D-B553-481B-B3CB-81CBC066DA14}" destId="{7B19FF9B-30DE-45E6-B98D-84BF2EE22A75}" srcOrd="0" destOrd="0" presId="urn:microsoft.com/office/officeart/2005/8/layout/hList2"/>
    <dgm:cxn modelId="{4C902E9C-A84B-4A2F-8962-39558DA6A4F5}" srcId="{80FB3701-8725-4DF6-B54E-C9288457B662}" destId="{848B8B4E-D290-4F68-86A1-9B8230089078}" srcOrd="2" destOrd="0" parTransId="{A446180C-1428-455C-9BB9-660A54A615E5}" sibTransId="{7A90959F-28FA-490E-BF6B-F06115F066ED}"/>
    <dgm:cxn modelId="{D4EAAF9F-C2DA-4285-9896-74508BFB17BA}" srcId="{66472850-BDB2-48ED-A5F1-C8D16489F4D6}" destId="{2303473A-01D2-4CCC-AF09-1159E7E2A992}" srcOrd="0" destOrd="0" parTransId="{1157EDD8-71C2-4B27-B2DD-5D485673FF09}" sibTransId="{A23BF3BA-CAC8-429D-B304-19E2A8AC3CA1}"/>
    <dgm:cxn modelId="{B14BFFC1-7B29-4C92-A85A-33FBFB3C2ED6}" srcId="{CA53442D-B553-481B-B3CB-81CBC066DA14}" destId="{84854449-A948-47AE-A852-C3A5A2E604C3}" srcOrd="0" destOrd="0" parTransId="{07761F51-DF08-4B08-BBE3-C0A6B67FEDD7}" sibTransId="{61411004-88B2-4F46-8DD9-868B38326AF7}"/>
    <dgm:cxn modelId="{4E4D2EDC-83B9-49CB-A24A-6434EE5F57BA}" srcId="{CA53442D-B553-481B-B3CB-81CBC066DA14}" destId="{AA043D24-7C42-460C-9C49-B4456850EA6F}" srcOrd="1" destOrd="0" parTransId="{9FAB94CE-E233-4D74-AE12-145CE016AE7A}" sibTransId="{9A23C36F-4296-4C02-A407-861A532507C2}"/>
    <dgm:cxn modelId="{55BC7AED-B2E2-47CB-8967-96CE283A6EB2}" type="presOf" srcId="{2303473A-01D2-4CCC-AF09-1159E7E2A992}" destId="{A0F2BDEB-BD3F-48F7-BCA4-14EF76150F18}" srcOrd="0" destOrd="0" presId="urn:microsoft.com/office/officeart/2005/8/layout/hList2"/>
    <dgm:cxn modelId="{B1A7DDF9-F89C-4DC9-AB5B-FC278127B655}" srcId="{80FB3701-8725-4DF6-B54E-C9288457B662}" destId="{CA53442D-B553-481B-B3CB-81CBC066DA14}" srcOrd="1" destOrd="0" parTransId="{840B6F18-4066-4C8E-AC17-8A46041EBB86}" sibTransId="{F84E7549-5B6F-4860-AF1A-24620ABF80B7}"/>
    <dgm:cxn modelId="{974830FB-ED37-4E84-9CE4-7846D91E00E6}" type="presOf" srcId="{80FB3701-8725-4DF6-B54E-C9288457B662}" destId="{D02591A0-842B-4EDA-8C96-975A0A3A2B96}" srcOrd="0" destOrd="0" presId="urn:microsoft.com/office/officeart/2005/8/layout/hList2"/>
    <dgm:cxn modelId="{31ABBFA4-7D8A-497E-9777-65C5B93AF120}" type="presParOf" srcId="{D02591A0-842B-4EDA-8C96-975A0A3A2B96}" destId="{CF1A350A-2F76-4F2B-B300-3561A00B246D}" srcOrd="0" destOrd="0" presId="urn:microsoft.com/office/officeart/2005/8/layout/hList2"/>
    <dgm:cxn modelId="{5F26199A-5A9D-4688-8758-3AE856D31A58}" type="presParOf" srcId="{CF1A350A-2F76-4F2B-B300-3561A00B246D}" destId="{DFFA339F-E7B4-4B2E-96A6-F469854F74DF}" srcOrd="0" destOrd="0" presId="urn:microsoft.com/office/officeart/2005/8/layout/hList2"/>
    <dgm:cxn modelId="{84627041-891F-435F-9239-56AFD369A148}" type="presParOf" srcId="{CF1A350A-2F76-4F2B-B300-3561A00B246D}" destId="{A0F2BDEB-BD3F-48F7-BCA4-14EF76150F18}" srcOrd="1" destOrd="0" presId="urn:microsoft.com/office/officeart/2005/8/layout/hList2"/>
    <dgm:cxn modelId="{E29CF07A-5892-482F-838E-FECE9FD40F06}" type="presParOf" srcId="{CF1A350A-2F76-4F2B-B300-3561A00B246D}" destId="{5D473F81-E710-4206-8E85-B5FD74F1D68B}" srcOrd="2" destOrd="0" presId="urn:microsoft.com/office/officeart/2005/8/layout/hList2"/>
    <dgm:cxn modelId="{1F80BAE8-5AFE-4661-8896-F357F90B34F8}" type="presParOf" srcId="{D02591A0-842B-4EDA-8C96-975A0A3A2B96}" destId="{5C0DCF54-F47F-4EC0-9720-D2C975F989D8}" srcOrd="1" destOrd="0" presId="urn:microsoft.com/office/officeart/2005/8/layout/hList2"/>
    <dgm:cxn modelId="{F000D4F8-CA0F-4635-8BCA-2ED2CE538EED}" type="presParOf" srcId="{D02591A0-842B-4EDA-8C96-975A0A3A2B96}" destId="{C254F564-907E-40C9-BBCC-A0071FF0039B}" srcOrd="2" destOrd="0" presId="urn:microsoft.com/office/officeart/2005/8/layout/hList2"/>
    <dgm:cxn modelId="{7A757621-D770-437E-9A9A-D6927C1579E0}" type="presParOf" srcId="{C254F564-907E-40C9-BBCC-A0071FF0039B}" destId="{D992C4AB-7272-4B9D-9CB3-07B06A5EF7CC}" srcOrd="0" destOrd="0" presId="urn:microsoft.com/office/officeart/2005/8/layout/hList2"/>
    <dgm:cxn modelId="{96168566-CE92-4288-B726-8A3D98584100}" type="presParOf" srcId="{C254F564-907E-40C9-BBCC-A0071FF0039B}" destId="{AF029EFE-7889-472D-B74C-E3F0D6D4078A}" srcOrd="1" destOrd="0" presId="urn:microsoft.com/office/officeart/2005/8/layout/hList2"/>
    <dgm:cxn modelId="{8AA72FDB-1DA1-4FEB-BF31-26F09222E823}" type="presParOf" srcId="{C254F564-907E-40C9-BBCC-A0071FF0039B}" destId="{7B19FF9B-30DE-45E6-B98D-84BF2EE22A75}" srcOrd="2" destOrd="0" presId="urn:microsoft.com/office/officeart/2005/8/layout/hList2"/>
    <dgm:cxn modelId="{908F09EE-2723-4530-B0A1-47732B14A428}" type="presParOf" srcId="{D02591A0-842B-4EDA-8C96-975A0A3A2B96}" destId="{D4D6FC9E-8FEB-4026-9A63-66C455C63286}" srcOrd="3" destOrd="0" presId="urn:microsoft.com/office/officeart/2005/8/layout/hList2"/>
    <dgm:cxn modelId="{7D8900D4-D0A6-40ED-B9B4-ED8D8B2E28E6}" type="presParOf" srcId="{D02591A0-842B-4EDA-8C96-975A0A3A2B96}" destId="{E518C5AA-81DD-47BB-8AAB-02A4F13BD8FF}" srcOrd="4" destOrd="0" presId="urn:microsoft.com/office/officeart/2005/8/layout/hList2"/>
    <dgm:cxn modelId="{3A076225-D146-4102-9F7F-CCEBA4CBEBEC}" type="presParOf" srcId="{E518C5AA-81DD-47BB-8AAB-02A4F13BD8FF}" destId="{32E0B0D6-A7CC-4AE2-95C5-4BA5CD1A0CA9}" srcOrd="0" destOrd="0" presId="urn:microsoft.com/office/officeart/2005/8/layout/hList2"/>
    <dgm:cxn modelId="{615E8655-3648-4BCE-963D-A953F3D1A434}" type="presParOf" srcId="{E518C5AA-81DD-47BB-8AAB-02A4F13BD8FF}" destId="{E382BD35-EDA3-475E-A611-26AA37C25908}" srcOrd="1" destOrd="0" presId="urn:microsoft.com/office/officeart/2005/8/layout/hList2"/>
    <dgm:cxn modelId="{99C744F4-1C88-48C8-AF72-E3A2ECA80575}" type="presParOf" srcId="{E518C5AA-81DD-47BB-8AAB-02A4F13BD8FF}" destId="{499595B7-98B5-427B-9006-B56DD16BC6E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73F81-E710-4206-8E85-B5FD74F1D68B}">
      <dsp:nvSpPr>
        <dsp:cNvPr id="0" name=""/>
        <dsp:cNvSpPr/>
      </dsp:nvSpPr>
      <dsp:spPr>
        <a:xfrm rot="16200000">
          <a:off x="-1519627" y="2482604"/>
          <a:ext cx="3733878" cy="55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090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Rail Improvements</a:t>
          </a:r>
        </a:p>
      </dsp:txBody>
      <dsp:txXfrm>
        <a:off x="-1519627" y="2482604"/>
        <a:ext cx="3733878" cy="556825"/>
      </dsp:txXfrm>
    </dsp:sp>
    <dsp:sp modelId="{A0F2BDEB-BD3F-48F7-BCA4-14EF76150F18}">
      <dsp:nvSpPr>
        <dsp:cNvPr id="0" name=""/>
        <dsp:cNvSpPr/>
      </dsp:nvSpPr>
      <dsp:spPr>
        <a:xfrm>
          <a:off x="625725" y="894077"/>
          <a:ext cx="2773583" cy="3733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491090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Rail System Plan -short- &amp; long-term needs identified 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~$60M available annually in Strategic Intermodal System (SIS) funding for eligible projects</a:t>
          </a:r>
        </a:p>
      </dsp:txBody>
      <dsp:txXfrm>
        <a:off x="625725" y="894077"/>
        <a:ext cx="2773583" cy="3733878"/>
      </dsp:txXfrm>
    </dsp:sp>
    <dsp:sp modelId="{DFFA339F-E7B4-4B2E-96A6-F469854F74DF}">
      <dsp:nvSpPr>
        <dsp:cNvPr id="0" name=""/>
        <dsp:cNvSpPr/>
      </dsp:nvSpPr>
      <dsp:spPr>
        <a:xfrm>
          <a:off x="68899" y="159067"/>
          <a:ext cx="1113651" cy="1113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FF9B-30DE-45E6-B98D-84BF2EE22A75}">
      <dsp:nvSpPr>
        <dsp:cNvPr id="0" name=""/>
        <dsp:cNvSpPr/>
      </dsp:nvSpPr>
      <dsp:spPr>
        <a:xfrm rot="16200000">
          <a:off x="2545935" y="2482604"/>
          <a:ext cx="3733878" cy="55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090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Grant Opportunities</a:t>
          </a:r>
        </a:p>
      </dsp:txBody>
      <dsp:txXfrm>
        <a:off x="2545935" y="2482604"/>
        <a:ext cx="3733878" cy="556825"/>
      </dsp:txXfrm>
    </dsp:sp>
    <dsp:sp modelId="{AF029EFE-7889-472D-B74C-E3F0D6D4078A}">
      <dsp:nvSpPr>
        <dsp:cNvPr id="0" name=""/>
        <dsp:cNvSpPr/>
      </dsp:nvSpPr>
      <dsp:spPr>
        <a:xfrm>
          <a:off x="4691287" y="894077"/>
          <a:ext cx="2773583" cy="3733878"/>
        </a:xfrm>
        <a:prstGeom prst="rect">
          <a:avLst/>
        </a:prstGeom>
        <a:solidFill>
          <a:schemeClr val="accent2">
            <a:hueOff val="-9219655"/>
            <a:satOff val="15150"/>
            <a:lumOff val="5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491090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Leverage federal funds for large projects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Variety of programs can expand eligible project types – signals, safety, etc.</a:t>
          </a:r>
        </a:p>
      </dsp:txBody>
      <dsp:txXfrm>
        <a:off x="4691287" y="894077"/>
        <a:ext cx="2773583" cy="3733878"/>
      </dsp:txXfrm>
    </dsp:sp>
    <dsp:sp modelId="{D992C4AB-7272-4B9D-9CB3-07B06A5EF7CC}">
      <dsp:nvSpPr>
        <dsp:cNvPr id="0" name=""/>
        <dsp:cNvSpPr/>
      </dsp:nvSpPr>
      <dsp:spPr>
        <a:xfrm>
          <a:off x="4134461" y="159067"/>
          <a:ext cx="1113651" cy="11136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595B7-98B5-427B-9006-B56DD16BC6EB}">
      <dsp:nvSpPr>
        <dsp:cNvPr id="0" name=""/>
        <dsp:cNvSpPr/>
      </dsp:nvSpPr>
      <dsp:spPr>
        <a:xfrm rot="16200000">
          <a:off x="6611497" y="2482604"/>
          <a:ext cx="3733878" cy="55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090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Partnerships</a:t>
          </a:r>
        </a:p>
      </dsp:txBody>
      <dsp:txXfrm>
        <a:off x="6611497" y="2482604"/>
        <a:ext cx="3733878" cy="556825"/>
      </dsp:txXfrm>
    </dsp:sp>
    <dsp:sp modelId="{E382BD35-EDA3-475E-A611-26AA37C25908}">
      <dsp:nvSpPr>
        <dsp:cNvPr id="0" name=""/>
        <dsp:cNvSpPr/>
      </dsp:nvSpPr>
      <dsp:spPr>
        <a:xfrm>
          <a:off x="8756850" y="894077"/>
          <a:ext cx="2773583" cy="3733878"/>
        </a:xfrm>
        <a:prstGeom prst="rect">
          <a:avLst/>
        </a:prstGeom>
        <a:solidFill>
          <a:schemeClr val="accent2">
            <a:hueOff val="-18439310"/>
            <a:satOff val="30299"/>
            <a:lumOff val="1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491090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Model tests business case for unique needs that may lead to public private partnerships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Industrial development, manufacturing support, etc. </a:t>
          </a:r>
        </a:p>
      </dsp:txBody>
      <dsp:txXfrm>
        <a:off x="8756850" y="894077"/>
        <a:ext cx="2773583" cy="3733878"/>
      </dsp:txXfrm>
    </dsp:sp>
    <dsp:sp modelId="{32E0B0D6-A7CC-4AE2-95C5-4BA5CD1A0CA9}">
      <dsp:nvSpPr>
        <dsp:cNvPr id="0" name=""/>
        <dsp:cNvSpPr/>
      </dsp:nvSpPr>
      <dsp:spPr>
        <a:xfrm>
          <a:off x="8200024" y="159067"/>
          <a:ext cx="1113651" cy="1113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E299F-2735-46D9-A438-D29B85B160D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3440D-A0B8-4B5B-A3A0-279A01704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A9A22-CE60-4601-9043-E88DED30816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ask audience if anyone can explain “landed cost”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Quetica LLC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2020 Quetica, LLC.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AB956-2814-9146-BF17-05167C6435C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5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249">
              <a:defRPr/>
            </a:pPr>
            <a:r>
              <a:rPr lang="en-US" dirty="0"/>
              <a:t>Deleted the</a:t>
            </a:r>
            <a:r>
              <a:rPr lang="en-US" baseline="0" dirty="0"/>
              <a:t> last</a:t>
            </a:r>
            <a:r>
              <a:rPr lang="en-US" dirty="0"/>
              <a:t> bullet-</a:t>
            </a:r>
            <a:r>
              <a:rPr lang="en-US" baseline="0" dirty="0"/>
              <a:t> use as a transition to the next slide</a:t>
            </a:r>
            <a:endParaRPr lang="en-US" dirty="0"/>
          </a:p>
          <a:p>
            <a:pPr defTabSz="483249">
              <a:defRPr/>
            </a:pPr>
            <a:r>
              <a:rPr lang="en-US" dirty="0"/>
              <a:t>The Nebraska study scope includes 5 scenarios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Quetica LLC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AB956-2814-9146-BF17-05167C6435C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80CBD-2C98-4066-8767-E169FFE6DBF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02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C5-6739-4CE6-AB9D-8A4EFD7CB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1036F-C07D-48A4-BE39-5BD8E6AA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8B275-12FF-4289-B23D-00176030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B5CC8-0FA9-4938-8C3B-BA8BC1FB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E4E3-0B78-44FE-B919-3CF9DA1E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C0ED-D828-47B4-8FFD-EE95E37B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7569D-70FD-45B6-8878-AE7C7B7E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8CEF-1F7E-4761-817D-FC03B690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33FBD-AB2A-4608-8B3B-0D25099A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746B-1C8E-47D4-A2FE-EF2779FE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F8A1A-203F-407B-B885-A3F097300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A43F6-7AAC-4AD1-A0F6-E829F6A4C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C1A8-1B14-42EC-8AE7-736DB1B7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0D92D-6CD1-4048-A4C4-C079E89E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0A38-2796-4722-9F6A-2F891E5B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0F5154-0805-48F2-9C14-539B586D6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2159" y="1122363"/>
            <a:ext cx="5799151" cy="2387600"/>
          </a:xfrm>
        </p:spPr>
        <p:txBody>
          <a:bodyPr anchor="b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2158" y="3602037"/>
            <a:ext cx="5799151" cy="165576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291BB2-1B36-4BA2-BE64-5D7C8C4BE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0553" y="1709740"/>
            <a:ext cx="6756896" cy="1719261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9096" y="3529290"/>
            <a:ext cx="4668355" cy="161896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27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2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C30D-25DA-4587-BFE4-C3B34100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2CE0-01E7-4531-B645-6D3D0E2F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F3533-EBAD-4E43-89BF-55341BC4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1B97-7772-487F-A077-3BDC1535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DBD3-7B71-49B7-86D9-861AC387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55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1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2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A82F-EBC2-4B2F-8B6A-BD1D7EEEFBA3}" type="datetimeFigureOut">
              <a:rPr lang="en-US" smtClean="0">
                <a:solidFill>
                  <a:srgbClr val="A8A99E">
                    <a:tint val="75000"/>
                  </a:srgbClr>
                </a:solidFill>
              </a:rPr>
              <a:pPr/>
              <a:t>7/7/2021</a:t>
            </a:fld>
            <a:endParaRPr lang="en-US">
              <a:solidFill>
                <a:srgbClr val="A8A99E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8A99E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B1B4-0694-4C12-B204-0E791B5655E1}" type="slidenum">
              <a:rPr lang="en-US" smtClean="0">
                <a:solidFill>
                  <a:srgbClr val="A8A99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A8A99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7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216594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216594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A25C21-2FB2-D540-9543-742F5D3B9F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/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5584" y="6142577"/>
            <a:ext cx="12909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quèt</a:t>
            </a:r>
            <a:r>
              <a:rPr lang="en-US" sz="1800" dirty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chemeClr val="accent2"/>
                </a:solidFill>
              </a:rPr>
              <a:t>ica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823500" y="3869093"/>
            <a:ext cx="5181600" cy="216594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9"/>
          </p:nvPr>
        </p:nvSpPr>
        <p:spPr>
          <a:xfrm>
            <a:off x="6470568" y="3869093"/>
            <a:ext cx="5181600" cy="216594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868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EF8C-AFB2-48FB-9042-F626CF85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E6F1-7039-450E-959C-EF7611927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8BCF-02CD-44D9-A3E5-8916FA35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6E4E-4F90-40AD-A439-4F3613B5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AE5D-2E59-46AD-8999-052B3B18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BC7B-6FEB-4034-A2A8-1701389B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6772-DB26-45BB-8E5A-2E3FFC17C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527E0-E036-4346-8F5E-10CED4289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FADB9-FFD9-4C12-A3FD-1CBADC63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CC52E-5BF0-4645-8AD4-12C188E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88A54-D045-4172-AB9C-0F2D62EF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3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CF7D-69F3-43A7-BE04-2E9D8FC5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C94A9-7827-462C-97AC-9558CE4F4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7B0D2-FC2C-4ED7-A82B-810B07301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46CE-1C76-42CD-8950-13B38ECD6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DD46B-152D-42D7-9268-575D95E34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C986C-ECC6-4B8E-B790-14F6718E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89F9A-59FC-4FEC-821A-83F24D3B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2E682-0E66-4DE5-9E39-28167E81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D14E-F53A-4118-9890-0D381113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64D4B-B803-4E13-A168-980305DB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23AFC-501E-4D8F-9FB5-1BFFEF7F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1D55F-0B45-46FC-8FE7-691696B0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B9F49-F413-4512-A01A-E662CFFC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A15E2-4453-43FF-A1B6-56FD7FE0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BB56E-B3DF-4627-B0D8-C20F492C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627E-E627-49A0-858F-01214A42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075C3-0DBC-4C6A-B86D-97FADE53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489B8-02D1-4FA8-B086-3791FF5C2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5945D-2CD0-43D4-9954-A08CCFAA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FFAAB-9DDF-4E0B-B63C-88CBF171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6A6FD-F3AF-4C08-ACA8-2C4DB68F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CC36-6E49-4726-A4EC-591C66AE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48D02-8058-4FAA-AF3C-D42959A96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2C334-8EA2-48EA-A300-34952C11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680D3-54B9-43ED-BD4C-D264CC84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45743-167E-47CE-A2A0-6E32C351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F158-3ACD-4EFB-A3F7-16C5FEDD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E603D-EA97-42D8-97E9-B76A5E44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773E6-54C4-45BD-99EA-0FCDB9DF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5F8B-DCB5-4493-AAE0-4680BBD32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8CED-99E2-483C-A9CC-773DE52319B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D6FB-374B-4645-ABC8-35EBE4AB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F4D4-FF75-40E0-9C08-32AD8E658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7A16-3D25-4801-9E74-6DD508E0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EE36DF-18F1-4B8F-9C08-3EF15CF141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299" y="363539"/>
            <a:ext cx="10515600" cy="781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99" y="1390953"/>
            <a:ext cx="1159764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7194-8E92-4D02-9CE6-15CE7D0B5CC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A159-6708-4B35-A491-C52E0E09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0403D011-36CA-4831-A136-76E9B9C7A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8992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350040" imgH="3571920" progId="PowerPoint.Show.12">
                  <p:embed/>
                </p:oleObj>
              </mc:Choice>
              <mc:Fallback>
                <p:oleObj name="Presentation" r:id="rId2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7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DD08-EEF0-411C-AA30-C62F842B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FDOT Investments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E1FE6B-8DBC-46A9-A9B3-8E6A7F3F5C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251" y="1144589"/>
          <a:ext cx="11599333" cy="478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95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63" y="1274597"/>
            <a:ext cx="860845" cy="84387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Rectangle 3" descr="Maze"/>
          <p:cNvSpPr/>
          <p:nvPr/>
        </p:nvSpPr>
        <p:spPr>
          <a:xfrm>
            <a:off x="786255" y="1466942"/>
            <a:ext cx="493927" cy="48418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36314" y="2238598"/>
            <a:ext cx="1593812" cy="553359"/>
          </a:xfrm>
          <a:custGeom>
            <a:avLst/>
            <a:gdLst>
              <a:gd name="connsiteX0" fmla="*/ 0 w 1383398"/>
              <a:gd name="connsiteY0" fmla="*/ 0 h 553359"/>
              <a:gd name="connsiteX1" fmla="*/ 1383398 w 1383398"/>
              <a:gd name="connsiteY1" fmla="*/ 0 h 553359"/>
              <a:gd name="connsiteX2" fmla="*/ 1383398 w 1383398"/>
              <a:gd name="connsiteY2" fmla="*/ 553359 h 553359"/>
              <a:gd name="connsiteX3" fmla="*/ 0 w 1383398"/>
              <a:gd name="connsiteY3" fmla="*/ 553359 h 553359"/>
              <a:gd name="connsiteX4" fmla="*/ 0 w 1383398"/>
              <a:gd name="connsiteY4" fmla="*/ 0 h 55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98" h="553359">
                <a:moveTo>
                  <a:pt x="0" y="0"/>
                </a:moveTo>
                <a:lnTo>
                  <a:pt x="1383398" y="0"/>
                </a:lnTo>
                <a:lnTo>
                  <a:pt x="1383398" y="553359"/>
                </a:lnTo>
                <a:lnTo>
                  <a:pt x="0" y="553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7782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867" b="1" cap="all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/>
              </a:rPr>
              <a:t>Congestion/ Bottlenecks</a:t>
            </a:r>
          </a:p>
        </p:txBody>
      </p:sp>
      <p:sp>
        <p:nvSpPr>
          <p:cNvPr id="6" name="Oval 5"/>
          <p:cNvSpPr/>
          <p:nvPr/>
        </p:nvSpPr>
        <p:spPr>
          <a:xfrm>
            <a:off x="568288" y="3079424"/>
            <a:ext cx="860845" cy="843873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Freeform 7"/>
          <p:cNvSpPr/>
          <p:nvPr/>
        </p:nvSpPr>
        <p:spPr>
          <a:xfrm>
            <a:off x="218174" y="3980867"/>
            <a:ext cx="1593812" cy="553359"/>
          </a:xfrm>
          <a:custGeom>
            <a:avLst/>
            <a:gdLst>
              <a:gd name="connsiteX0" fmla="*/ 0 w 1383398"/>
              <a:gd name="connsiteY0" fmla="*/ 0 h 553359"/>
              <a:gd name="connsiteX1" fmla="*/ 1383398 w 1383398"/>
              <a:gd name="connsiteY1" fmla="*/ 0 h 553359"/>
              <a:gd name="connsiteX2" fmla="*/ 1383398 w 1383398"/>
              <a:gd name="connsiteY2" fmla="*/ 553359 h 553359"/>
              <a:gd name="connsiteX3" fmla="*/ 0 w 1383398"/>
              <a:gd name="connsiteY3" fmla="*/ 553359 h 553359"/>
              <a:gd name="connsiteX4" fmla="*/ 0 w 1383398"/>
              <a:gd name="connsiteY4" fmla="*/ 0 h 55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98" h="553359">
                <a:moveTo>
                  <a:pt x="0" y="0"/>
                </a:moveTo>
                <a:lnTo>
                  <a:pt x="1383398" y="0"/>
                </a:lnTo>
                <a:lnTo>
                  <a:pt x="1383398" y="553359"/>
                </a:lnTo>
                <a:lnTo>
                  <a:pt x="0" y="553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7782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867" b="1" cap="all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/>
              </a:rPr>
              <a:t>capacity / connectivity</a:t>
            </a:r>
          </a:p>
        </p:txBody>
      </p:sp>
      <p:sp>
        <p:nvSpPr>
          <p:cNvPr id="9" name="Oval 8"/>
          <p:cNvSpPr/>
          <p:nvPr/>
        </p:nvSpPr>
        <p:spPr>
          <a:xfrm>
            <a:off x="551955" y="4933889"/>
            <a:ext cx="860845" cy="843873"/>
          </a:xfrm>
          <a:prstGeom prst="ellipse">
            <a:avLst/>
          </a:prstGeom>
          <a:solidFill>
            <a:srgbClr val="F0751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Freeform 10"/>
          <p:cNvSpPr/>
          <p:nvPr/>
        </p:nvSpPr>
        <p:spPr>
          <a:xfrm>
            <a:off x="265894" y="5820370"/>
            <a:ext cx="1411220" cy="553359"/>
          </a:xfrm>
          <a:custGeom>
            <a:avLst/>
            <a:gdLst>
              <a:gd name="connsiteX0" fmla="*/ 0 w 1383398"/>
              <a:gd name="connsiteY0" fmla="*/ 0 h 553359"/>
              <a:gd name="connsiteX1" fmla="*/ 1383398 w 1383398"/>
              <a:gd name="connsiteY1" fmla="*/ 0 h 553359"/>
              <a:gd name="connsiteX2" fmla="*/ 1383398 w 1383398"/>
              <a:gd name="connsiteY2" fmla="*/ 553359 h 553359"/>
              <a:gd name="connsiteX3" fmla="*/ 0 w 1383398"/>
              <a:gd name="connsiteY3" fmla="*/ 553359 h 553359"/>
              <a:gd name="connsiteX4" fmla="*/ 0 w 1383398"/>
              <a:gd name="connsiteY4" fmla="*/ 0 h 55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98" h="553359">
                <a:moveTo>
                  <a:pt x="0" y="0"/>
                </a:moveTo>
                <a:lnTo>
                  <a:pt x="1383398" y="0"/>
                </a:lnTo>
                <a:lnTo>
                  <a:pt x="1383398" y="553359"/>
                </a:lnTo>
                <a:lnTo>
                  <a:pt x="0" y="5533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7782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1867" b="1" cap="all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/>
              </a:rPr>
              <a:t>Lane Balance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7476" y="1368923"/>
            <a:ext cx="8829589" cy="13236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80990" indent="-380990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Increases costs of last mile deliveries</a:t>
            </a:r>
          </a:p>
          <a:p>
            <a:pPr marL="380990" indent="-380990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Less reliability for JIT (just-in-time)</a:t>
            </a:r>
          </a:p>
          <a:p>
            <a:pPr marL="380990" indent="-380990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Increases the challenge of recruiting a skilled labor force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7476" y="3154851"/>
            <a:ext cx="8829589" cy="13236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380990" indent="-380990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High traffic volumes congest key freight facilities/gateways</a:t>
            </a:r>
          </a:p>
          <a:p>
            <a:pPr marL="380990" indent="-380990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Few alternatives for outbound domestic shipments</a:t>
            </a:r>
          </a:p>
          <a:p>
            <a:pPr marL="380990" indent="-380990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Technology investments needed to optimize capacity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7476" y="4950545"/>
            <a:ext cx="8802520" cy="913199"/>
          </a:xfrm>
          <a:prstGeom prst="rect">
            <a:avLst/>
          </a:prstGeom>
          <a:solidFill>
            <a:srgbClr val="F07510"/>
          </a:solidFill>
        </p:spPr>
        <p:txBody>
          <a:bodyPr wrap="square">
            <a:spAutoFit/>
          </a:bodyPr>
          <a:lstStyle/>
          <a:p>
            <a:pPr marL="457189" indent="-457189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Raises the cost of shipping </a:t>
            </a:r>
            <a:r>
              <a:rPr lang="en-US" sz="1867" dirty="0">
                <a:solidFill>
                  <a:srgbClr val="FFFFFF"/>
                </a:solidFill>
                <a:latin typeface="Calibri" panose="020F0502020204030204"/>
              </a:rPr>
              <a:t>(pay two-way rate for one-way shipment) </a:t>
            </a:r>
          </a:p>
          <a:p>
            <a:pPr marL="457189" indent="-457189" defTabSz="685766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FF"/>
                </a:solidFill>
                <a:latin typeface="Calibri" panose="020F0502020204030204"/>
              </a:rPr>
              <a:t>Raises the difficulty of accessing equipment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4240" y="410747"/>
            <a:ext cx="9289893" cy="936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38"/>
            <a:r>
              <a:rPr lang="en-US" sz="3467" dirty="0">
                <a:solidFill>
                  <a:srgbClr val="F2F2F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Key Supply Chain Challenges in Florida</a:t>
            </a:r>
          </a:p>
        </p:txBody>
      </p:sp>
      <p:sp>
        <p:nvSpPr>
          <p:cNvPr id="10" name="Rectangle 9" descr="Workflow"/>
          <p:cNvSpPr/>
          <p:nvPr/>
        </p:nvSpPr>
        <p:spPr>
          <a:xfrm>
            <a:off x="735415" y="5113730"/>
            <a:ext cx="493927" cy="48418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Graphic 15" descr="Connections">
            <a:extLst>
              <a:ext uri="{FF2B5EF4-FFF2-40B4-BE49-F238E27FC236}">
                <a16:creationId xmlns:a16="http://schemas.microsoft.com/office/drawing/2014/main" id="{375F64B0-6344-44DC-AD4D-444CF2A1E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731" y="3148845"/>
            <a:ext cx="765292" cy="7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48F6-382C-4A22-97B3-13788988B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12CCF-BDF4-4463-95F4-EB277798D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952D89C-D446-4EAD-9BF4-E17B4655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87621"/>
            <a:ext cx="11488486" cy="67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6D648-4953-412D-AECB-6224EEC7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46" y="1324"/>
            <a:ext cx="8875954" cy="68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68D24-2826-42C5-931A-137536DF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-1"/>
            <a:ext cx="9150220" cy="68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7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734B32A-FDB9-4B9B-AB76-8D414627C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/>
        </p:blipFill>
        <p:spPr>
          <a:xfrm>
            <a:off x="3937518" y="-23576"/>
            <a:ext cx="8261107" cy="6974882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D59D2-D848-4321-9C50-AF093EA8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View as OPPORTUNITY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NOT just a CHALLENGE</a:t>
            </a:r>
          </a:p>
        </p:txBody>
      </p:sp>
    </p:spTree>
    <p:extLst>
      <p:ext uri="{BB962C8B-B14F-4D97-AF65-F5344CB8AC3E}">
        <p14:creationId xmlns:p14="http://schemas.microsoft.com/office/powerpoint/2010/main" val="7411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Optimization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609585"/>
            <a:fld id="{81A25C21-2FB2-D540-9543-742F5D3B9F2C}" type="slidenum">
              <a:rPr lang="en-US">
                <a:solidFill>
                  <a:srgbClr val="1F4383">
                    <a:tint val="75000"/>
                  </a:srgbClr>
                </a:solidFill>
                <a:latin typeface="Calibri" panose="020F0502020204030204"/>
              </a:rPr>
              <a:pPr defTabSz="609585"/>
              <a:t>7</a:t>
            </a:fld>
            <a:endParaRPr lang="en-US" dirty="0">
              <a:solidFill>
                <a:srgbClr val="1F4383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63253" y="1396964"/>
            <a:ext cx="8393475" cy="50974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		Value Proposition to Industry…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b="1" dirty="0"/>
              <a:t>Reduce transportation costs</a:t>
            </a:r>
          </a:p>
          <a:p>
            <a:pPr lvl="1"/>
            <a:r>
              <a:rPr lang="en-US" sz="2500" dirty="0"/>
              <a:t>Up to 80% of a products’ total </a:t>
            </a:r>
            <a:r>
              <a:rPr lang="en-US" sz="2500" b="1" i="1" dirty="0"/>
              <a:t>landed cost </a:t>
            </a:r>
            <a:r>
              <a:rPr lang="en-US" sz="2500" dirty="0"/>
              <a:t>is built-in to the supply chain network design</a:t>
            </a:r>
          </a:p>
          <a:p>
            <a:pPr lvl="1"/>
            <a:r>
              <a:rPr lang="en-US" sz="2500" dirty="0"/>
              <a:t>Optimization can also address:  </a:t>
            </a:r>
          </a:p>
          <a:p>
            <a:pPr lvl="2"/>
            <a:r>
              <a:rPr lang="en-US" sz="2267" b="1" dirty="0">
                <a:solidFill>
                  <a:schemeClr val="tx2"/>
                </a:solidFill>
              </a:rPr>
              <a:t>Speed to market</a:t>
            </a:r>
          </a:p>
          <a:p>
            <a:pPr lvl="2"/>
            <a:r>
              <a:rPr lang="en-US" sz="2267" b="1" dirty="0">
                <a:solidFill>
                  <a:schemeClr val="tx2"/>
                </a:solidFill>
              </a:rPr>
              <a:t>Reliability</a:t>
            </a:r>
          </a:p>
          <a:p>
            <a:pPr lvl="2"/>
            <a:r>
              <a:rPr lang="en-US" sz="2267" b="1" dirty="0">
                <a:solidFill>
                  <a:schemeClr val="tx2"/>
                </a:solidFill>
              </a:rPr>
              <a:t>Resiliency</a:t>
            </a:r>
          </a:p>
          <a:p>
            <a:r>
              <a:rPr lang="en-US" dirty="0"/>
              <a:t>Industry workforce challenges</a:t>
            </a:r>
          </a:p>
          <a:p>
            <a:pPr lvl="1"/>
            <a:r>
              <a:rPr lang="en-US" dirty="0"/>
              <a:t>Driver shortages (national/state)</a:t>
            </a:r>
          </a:p>
          <a:p>
            <a:r>
              <a:rPr lang="en-US" dirty="0"/>
              <a:t>Economic Development </a:t>
            </a:r>
          </a:p>
          <a:p>
            <a:r>
              <a:rPr lang="en-US" dirty="0"/>
              <a:t>Turning challenges into opportunities</a:t>
            </a:r>
          </a:p>
          <a:p>
            <a:pPr lvl="1"/>
            <a:r>
              <a:rPr lang="en-US" dirty="0"/>
              <a:t>Empty backhaul</a:t>
            </a:r>
          </a:p>
          <a:p>
            <a:r>
              <a:rPr lang="en-US" dirty="0"/>
              <a:t>Diversified Infrastructure Investments</a:t>
            </a:r>
            <a:endParaRPr lang="en-US" sz="2267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620"/>
          <a:stretch/>
        </p:blipFill>
        <p:spPr>
          <a:xfrm>
            <a:off x="7194214" y="2885132"/>
            <a:ext cx="4819581" cy="29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D59D2-D848-4321-9C50-AF093EA8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4" y="969187"/>
            <a:ext cx="3052293" cy="353140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Top of the State offers freight alternatives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Can mitigate driver shortages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CD3F1-1874-49E1-8D05-E531606D1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68" b="70687"/>
          <a:stretch/>
        </p:blipFill>
        <p:spPr>
          <a:xfrm>
            <a:off x="4153947" y="1352551"/>
            <a:ext cx="7988020" cy="29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944"/>
            <a:ext cx="11001428" cy="781051"/>
          </a:xfrm>
        </p:spPr>
        <p:txBody>
          <a:bodyPr>
            <a:normAutofit/>
          </a:bodyPr>
          <a:lstStyle/>
          <a:p>
            <a:r>
              <a:rPr lang="en-US" sz="3000" dirty="0"/>
              <a:t>After Model is Built: Test “What-If” Scenarios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609585"/>
            <a:fld id="{81A25C21-2FB2-D540-9543-742F5D3B9F2C}" type="slidenum">
              <a:rPr lang="en-US">
                <a:solidFill>
                  <a:srgbClr val="1F4383">
                    <a:tint val="75000"/>
                  </a:srgbClr>
                </a:solidFill>
                <a:latin typeface="Calibri" panose="020F0502020204030204"/>
              </a:rPr>
              <a:pPr defTabSz="609585"/>
              <a:t>9</a:t>
            </a:fld>
            <a:endParaRPr lang="en-US" dirty="0">
              <a:solidFill>
                <a:srgbClr val="1F4383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Objective:  Optimize networks to reduce supply chain costs</a:t>
            </a:r>
          </a:p>
          <a:p>
            <a:pPr lvl="1"/>
            <a:r>
              <a:rPr lang="en-US" dirty="0"/>
              <a:t>Test network changes/investments</a:t>
            </a:r>
          </a:p>
          <a:p>
            <a:r>
              <a:rPr lang="en-US" sz="3200" dirty="0"/>
              <a:t>Geography: </a:t>
            </a:r>
          </a:p>
          <a:p>
            <a:pPr lvl="1"/>
            <a:r>
              <a:rPr lang="en-US" sz="2900" dirty="0"/>
              <a:t>34 counties in Districts 2 &amp; 3 </a:t>
            </a:r>
          </a:p>
          <a:p>
            <a:r>
              <a:rPr lang="en-US" sz="3200" dirty="0"/>
              <a:t>Includes:</a:t>
            </a:r>
          </a:p>
          <a:p>
            <a:pPr lvl="1"/>
            <a:r>
              <a:rPr lang="en-US" dirty="0"/>
              <a:t>Locations (county level)</a:t>
            </a:r>
          </a:p>
          <a:p>
            <a:pPr lvl="1"/>
            <a:r>
              <a:rPr lang="en-US" dirty="0"/>
              <a:t>Market sizing / market opportunity for investment</a:t>
            </a:r>
          </a:p>
          <a:p>
            <a:pPr lvl="1"/>
            <a:r>
              <a:rPr lang="en-US" dirty="0"/>
              <a:t>Cost savings to private sector for network enhancements</a:t>
            </a:r>
          </a:p>
          <a:p>
            <a:pPr lvl="1"/>
            <a:r>
              <a:rPr lang="en-US" dirty="0"/>
              <a:t>Cost/Benefit and ROI analysis to support grants and financing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3602" y="6248208"/>
            <a:ext cx="8103325" cy="365125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US" dirty="0">
                <a:solidFill>
                  <a:srgbClr val="1F4383">
                    <a:tint val="75000"/>
                  </a:srgbClr>
                </a:solidFill>
                <a:latin typeface="Calibri" panose="020F0502020204030204"/>
              </a:rPr>
              <a:t>© 2020 Quetica, LLC.  All rights reserved  - 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19CBA-A768-4AC4-BAAC-49BECD6EE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68" b="70687"/>
          <a:stretch/>
        </p:blipFill>
        <p:spPr>
          <a:xfrm>
            <a:off x="5891249" y="2084739"/>
            <a:ext cx="5990915" cy="21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DOT Standard">
      <a:dk1>
        <a:srgbClr val="1F4383"/>
      </a:dk1>
      <a:lt1>
        <a:srgbClr val="F2F2F2"/>
      </a:lt1>
      <a:dk2>
        <a:srgbClr val="3E94BB"/>
      </a:dk2>
      <a:lt2>
        <a:srgbClr val="F2F2F2"/>
      </a:lt2>
      <a:accent1>
        <a:srgbClr val="A2A2A2"/>
      </a:accent1>
      <a:accent2>
        <a:srgbClr val="A81E2C"/>
      </a:accent2>
      <a:accent3>
        <a:srgbClr val="FFC600"/>
      </a:accent3>
      <a:accent4>
        <a:srgbClr val="F2F2F2"/>
      </a:accent4>
      <a:accent5>
        <a:srgbClr val="A2A2A2"/>
      </a:accent5>
      <a:accent6>
        <a:srgbClr val="1F4383"/>
      </a:accent6>
      <a:hlink>
        <a:srgbClr val="1F4383"/>
      </a:hlink>
      <a:folHlink>
        <a:srgbClr val="3E94B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363</Words>
  <Application>Microsoft Office PowerPoint</Application>
  <PresentationFormat>Widescreen</PresentationFormat>
  <Paragraphs>63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 Semibold</vt:lpstr>
      <vt:lpstr>Wingdings</vt:lpstr>
      <vt:lpstr>Office Theme</vt:lpstr>
      <vt:lpstr>1_Office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as OPPORTUNITY  NOT just a CHALLENGE</vt:lpstr>
      <vt:lpstr>Optimization Objectives</vt:lpstr>
      <vt:lpstr>Top of the State offers freight alternatives  Can mitigate driver shortages</vt:lpstr>
      <vt:lpstr>After Model is Built: Test “What-If” Scenarios</vt:lpstr>
      <vt:lpstr>FDOT Investments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Palmer</dc:creator>
  <cp:lastModifiedBy>Rob Palmer</cp:lastModifiedBy>
  <cp:revision>4</cp:revision>
  <dcterms:created xsi:type="dcterms:W3CDTF">2021-07-08T00:02:36Z</dcterms:created>
  <dcterms:modified xsi:type="dcterms:W3CDTF">2021-07-08T19:39:03Z</dcterms:modified>
</cp:coreProperties>
</file>