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261" r:id="rId6"/>
    <p:sldId id="277" r:id="rId7"/>
    <p:sldId id="268" r:id="rId8"/>
    <p:sldId id="280" r:id="rId9"/>
    <p:sldId id="273" r:id="rId10"/>
    <p:sldId id="281" r:id="rId11"/>
    <p:sldId id="278" r:id="rId12"/>
    <p:sldId id="276" r:id="rId13"/>
    <p:sldId id="283" r:id="rId14"/>
    <p:sldId id="284" r:id="rId15"/>
    <p:sldId id="266"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BCD8ADC-4983-4059-8E17-D0207765B6A3}">
          <p14:sldIdLst>
            <p14:sldId id="256"/>
            <p14:sldId id="261"/>
            <p14:sldId id="277"/>
            <p14:sldId id="268"/>
            <p14:sldId id="280"/>
            <p14:sldId id="273"/>
            <p14:sldId id="281"/>
            <p14:sldId id="278"/>
            <p14:sldId id="276"/>
            <p14:sldId id="283"/>
            <p14:sldId id="284"/>
            <p14:sldId id="2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2B25"/>
    <a:srgbClr val="D52B24"/>
    <a:srgbClr val="DC630E"/>
    <a:srgbClr val="1F4284"/>
    <a:srgbClr val="9C1B30"/>
    <a:srgbClr val="4AA7FC"/>
    <a:srgbClr val="CA2D26"/>
    <a:srgbClr val="50BA58"/>
    <a:srgbClr val="DA2B27"/>
    <a:srgbClr val="1F42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74031" autoAdjust="0"/>
  </p:normalViewPr>
  <p:slideViewPr>
    <p:cSldViewPr>
      <p:cViewPr varScale="1">
        <p:scale>
          <a:sx n="84" d="100"/>
          <a:sy n="84" d="100"/>
        </p:scale>
        <p:origin x="1596" y="7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390858901258508"/>
          <c:y val="0.17234271102047091"/>
          <c:w val="0.46130328536519188"/>
          <c:h val="0.6883942680406806"/>
        </c:manualLayout>
      </c:layout>
      <c:pieChart>
        <c:varyColors val="1"/>
        <c:dLbls>
          <c:showLegendKey val="0"/>
          <c:showVal val="0"/>
          <c:showCatName val="1"/>
          <c:showSerName val="0"/>
          <c:showPercent val="1"/>
          <c:showBubbleSize val="0"/>
          <c:showLeaderLines val="0"/>
        </c:dLbls>
        <c:firstSliceAng val="344"/>
      </c:pieChart>
      <c:spPr>
        <a:noFill/>
        <a:ln>
          <a:noFill/>
        </a:ln>
        <a:effectLst/>
      </c:spPr>
    </c:plotArea>
    <c:plotVisOnly val="1"/>
    <c:dispBlanksAs val="zero"/>
    <c:showDLblsOverMax val="0"/>
  </c:chart>
  <c:spPr>
    <a:noFill/>
    <a:ln w="9525" cap="flat" cmpd="sng" algn="ctr">
      <a:noFill/>
      <a:prstDash val="solid"/>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390858901258508"/>
          <c:y val="0.17234271102047091"/>
          <c:w val="0.46130328536519188"/>
          <c:h val="0.6883942680406806"/>
        </c:manualLayout>
      </c:layout>
      <c:pieChart>
        <c:varyColors val="1"/>
        <c:dLbls>
          <c:showLegendKey val="0"/>
          <c:showVal val="0"/>
          <c:showCatName val="1"/>
          <c:showSerName val="0"/>
          <c:showPercent val="1"/>
          <c:showBubbleSize val="0"/>
          <c:showLeaderLines val="0"/>
        </c:dLbls>
        <c:firstSliceAng val="344"/>
      </c:pieChart>
      <c:spPr>
        <a:noFill/>
        <a:ln>
          <a:noFill/>
        </a:ln>
        <a:effectLst/>
      </c:spPr>
    </c:plotArea>
    <c:plotVisOnly val="1"/>
    <c:dispBlanksAs val="zero"/>
    <c:showDLblsOverMax val="0"/>
  </c:chart>
  <c:spPr>
    <a:noFill/>
    <a:ln w="9525" cap="flat" cmpd="sng" algn="ctr">
      <a:noFill/>
      <a:prstDash val="solid"/>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40C3921-C71F-48DC-848A-5DF0ED388428}" type="datetimeFigureOut">
              <a:rPr lang="en-US" smtClean="0"/>
              <a:t>6/28/2021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293B02D-E3A2-4A1F-A4C3-64621F62E86D}" type="slidenum">
              <a:rPr lang="en-US" smtClean="0"/>
              <a:t>‹#›</a:t>
            </a:fld>
            <a:endParaRPr lang="en-US" dirty="0"/>
          </a:p>
        </p:txBody>
      </p:sp>
    </p:spTree>
    <p:extLst>
      <p:ext uri="{BB962C8B-B14F-4D97-AF65-F5344CB8AC3E}">
        <p14:creationId xmlns:p14="http://schemas.microsoft.com/office/powerpoint/2010/main" val="3719226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9293B02D-E3A2-4A1F-A4C3-64621F62E86D}" type="slidenum">
              <a:rPr lang="en-US" smtClean="0"/>
              <a:t>1</a:t>
            </a:fld>
            <a:endParaRPr lang="en-US" dirty="0"/>
          </a:p>
        </p:txBody>
      </p:sp>
    </p:spTree>
    <p:extLst>
      <p:ext uri="{BB962C8B-B14F-4D97-AF65-F5344CB8AC3E}">
        <p14:creationId xmlns:p14="http://schemas.microsoft.com/office/powerpoint/2010/main" val="1844031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293B02D-E3A2-4A1F-A4C3-64621F62E86D}" type="slidenum">
              <a:rPr lang="en-US" smtClean="0"/>
              <a:t>10</a:t>
            </a:fld>
            <a:endParaRPr lang="en-US" dirty="0"/>
          </a:p>
        </p:txBody>
      </p:sp>
    </p:spTree>
    <p:extLst>
      <p:ext uri="{BB962C8B-B14F-4D97-AF65-F5344CB8AC3E}">
        <p14:creationId xmlns:p14="http://schemas.microsoft.com/office/powerpoint/2010/main" val="2916253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0660" algn="l">
              <a:lnSpc>
                <a:spcPct val="115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93B02D-E3A2-4A1F-A4C3-64621F62E86D}" type="slidenum">
              <a:rPr lang="en-US" smtClean="0"/>
              <a:t>11</a:t>
            </a:fld>
            <a:endParaRPr lang="en-US" dirty="0"/>
          </a:p>
        </p:txBody>
      </p:sp>
    </p:spTree>
    <p:extLst>
      <p:ext uri="{BB962C8B-B14F-4D97-AF65-F5344CB8AC3E}">
        <p14:creationId xmlns:p14="http://schemas.microsoft.com/office/powerpoint/2010/main" val="2456448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9293B02D-E3A2-4A1F-A4C3-64621F62E86D}" type="slidenum">
              <a:rPr lang="en-US" smtClean="0"/>
              <a:t>12</a:t>
            </a:fld>
            <a:endParaRPr lang="en-US" dirty="0"/>
          </a:p>
        </p:txBody>
      </p:sp>
    </p:spTree>
    <p:extLst>
      <p:ext uri="{BB962C8B-B14F-4D97-AF65-F5344CB8AC3E}">
        <p14:creationId xmlns:p14="http://schemas.microsoft.com/office/powerpoint/2010/main" val="4285933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93B02D-E3A2-4A1F-A4C3-64621F62E86D}" type="slidenum">
              <a:rPr lang="en-US" smtClean="0"/>
              <a:t>2</a:t>
            </a:fld>
            <a:endParaRPr lang="en-US" dirty="0"/>
          </a:p>
        </p:txBody>
      </p:sp>
    </p:spTree>
    <p:extLst>
      <p:ext uri="{BB962C8B-B14F-4D97-AF65-F5344CB8AC3E}">
        <p14:creationId xmlns:p14="http://schemas.microsoft.com/office/powerpoint/2010/main" val="2742219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293B02D-E3A2-4A1F-A4C3-64621F62E86D}" type="slidenum">
              <a:rPr lang="en-US" smtClean="0"/>
              <a:t>3</a:t>
            </a:fld>
            <a:endParaRPr lang="en-US" dirty="0"/>
          </a:p>
        </p:txBody>
      </p:sp>
    </p:spTree>
    <p:extLst>
      <p:ext uri="{BB962C8B-B14F-4D97-AF65-F5344CB8AC3E}">
        <p14:creationId xmlns:p14="http://schemas.microsoft.com/office/powerpoint/2010/main" val="1078972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93B02D-E3A2-4A1F-A4C3-64621F62E86D}" type="slidenum">
              <a:rPr lang="en-US" smtClean="0"/>
              <a:t>4</a:t>
            </a:fld>
            <a:endParaRPr lang="en-US" dirty="0"/>
          </a:p>
        </p:txBody>
      </p:sp>
    </p:spTree>
    <p:extLst>
      <p:ext uri="{BB962C8B-B14F-4D97-AF65-F5344CB8AC3E}">
        <p14:creationId xmlns:p14="http://schemas.microsoft.com/office/powerpoint/2010/main" val="1650824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93B02D-E3A2-4A1F-A4C3-64621F62E86D}" type="slidenum">
              <a:rPr lang="en-US" smtClean="0"/>
              <a:t>5</a:t>
            </a:fld>
            <a:endParaRPr lang="en-US" dirty="0"/>
          </a:p>
        </p:txBody>
      </p:sp>
    </p:spTree>
    <p:extLst>
      <p:ext uri="{BB962C8B-B14F-4D97-AF65-F5344CB8AC3E}">
        <p14:creationId xmlns:p14="http://schemas.microsoft.com/office/powerpoint/2010/main" val="3572511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0660" algn="l">
              <a:lnSpc>
                <a:spcPct val="115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9293B02D-E3A2-4A1F-A4C3-64621F62E86D}" type="slidenum">
              <a:rPr lang="en-US" smtClean="0"/>
              <a:t>6</a:t>
            </a:fld>
            <a:endParaRPr lang="en-US" dirty="0"/>
          </a:p>
        </p:txBody>
      </p:sp>
    </p:spTree>
    <p:extLst>
      <p:ext uri="{BB962C8B-B14F-4D97-AF65-F5344CB8AC3E}">
        <p14:creationId xmlns:p14="http://schemas.microsoft.com/office/powerpoint/2010/main" val="3329290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0660" algn="l">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93B02D-E3A2-4A1F-A4C3-64621F62E86D}" type="slidenum">
              <a:rPr lang="en-US" smtClean="0"/>
              <a:t>7</a:t>
            </a:fld>
            <a:endParaRPr lang="en-US" dirty="0"/>
          </a:p>
        </p:txBody>
      </p:sp>
    </p:spTree>
    <p:extLst>
      <p:ext uri="{BB962C8B-B14F-4D97-AF65-F5344CB8AC3E}">
        <p14:creationId xmlns:p14="http://schemas.microsoft.com/office/powerpoint/2010/main" val="330000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93B02D-E3A2-4A1F-A4C3-64621F62E86D}" type="slidenum">
              <a:rPr lang="en-US" smtClean="0"/>
              <a:t>8</a:t>
            </a:fld>
            <a:endParaRPr lang="en-US" dirty="0"/>
          </a:p>
        </p:txBody>
      </p:sp>
    </p:spTree>
    <p:extLst>
      <p:ext uri="{BB962C8B-B14F-4D97-AF65-F5344CB8AC3E}">
        <p14:creationId xmlns:p14="http://schemas.microsoft.com/office/powerpoint/2010/main" val="2449799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0660" algn="l">
              <a:lnSpc>
                <a:spcPct val="115000"/>
              </a:lnSpc>
              <a:spcBef>
                <a:spcPts val="0"/>
              </a:spcBef>
              <a:spcAft>
                <a:spcPts val="0"/>
              </a:spcAft>
            </a:pPr>
            <a:endParaRPr lang="en-US" sz="1800" dirty="0">
              <a:solidFill>
                <a:srgbClr val="000000"/>
              </a:solidFill>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93B02D-E3A2-4A1F-A4C3-64621F62E86D}" type="slidenum">
              <a:rPr lang="en-US" smtClean="0"/>
              <a:t>9</a:t>
            </a:fld>
            <a:endParaRPr lang="en-US" dirty="0"/>
          </a:p>
        </p:txBody>
      </p:sp>
    </p:spTree>
    <p:extLst>
      <p:ext uri="{BB962C8B-B14F-4D97-AF65-F5344CB8AC3E}">
        <p14:creationId xmlns:p14="http://schemas.microsoft.com/office/powerpoint/2010/main" val="1199504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77332594-1CC6-4B21-99CA-F5499A9C5E2B}"/>
              </a:ext>
            </a:extLst>
          </p:cNvPr>
          <p:cNvSpPr>
            <a:spLocks noGrp="1"/>
          </p:cNvSpPr>
          <p:nvPr>
            <p:ph type="body" sz="quarter" idx="11" hasCustomPrompt="1"/>
          </p:nvPr>
        </p:nvSpPr>
        <p:spPr>
          <a:xfrm>
            <a:off x="685800" y="3124200"/>
            <a:ext cx="11049000" cy="609600"/>
          </a:xfrm>
          <a:prstGeom prst="rect">
            <a:avLst/>
          </a:prstGeom>
        </p:spPr>
        <p:txBody>
          <a:bodyPr/>
          <a:lstStyle>
            <a:lvl1pPr marL="0" indent="0" algn="ctr">
              <a:buNone/>
              <a:defRPr b="1">
                <a:solidFill>
                  <a:srgbClr val="1F4284"/>
                </a:solidFill>
                <a:latin typeface="Arial" panose="020B0604020202020204" pitchFamily="34" charset="0"/>
                <a:cs typeface="Arial" panose="020B0604020202020204" pitchFamily="34" charset="0"/>
              </a:defRPr>
            </a:lvl1pPr>
            <a:lvl5pPr marL="1828800" indent="0">
              <a:buNone/>
              <a:defRPr/>
            </a:lvl5pPr>
          </a:lstStyle>
          <a:p>
            <a:pPr lvl="0"/>
            <a:r>
              <a:rPr lang="en-US" dirty="0"/>
              <a:t>Presentation Title</a:t>
            </a:r>
          </a:p>
        </p:txBody>
      </p:sp>
      <p:sp>
        <p:nvSpPr>
          <p:cNvPr id="9" name="Text Placeholder 9">
            <a:extLst>
              <a:ext uri="{FF2B5EF4-FFF2-40B4-BE49-F238E27FC236}">
                <a16:creationId xmlns:a16="http://schemas.microsoft.com/office/drawing/2014/main" id="{9313CF2D-92BC-4A91-8941-958E76A6C64F}"/>
              </a:ext>
            </a:extLst>
          </p:cNvPr>
          <p:cNvSpPr>
            <a:spLocks noGrp="1"/>
          </p:cNvSpPr>
          <p:nvPr>
            <p:ph type="body" sz="quarter" idx="12" hasCustomPrompt="1"/>
          </p:nvPr>
        </p:nvSpPr>
        <p:spPr>
          <a:xfrm>
            <a:off x="685800" y="3740331"/>
            <a:ext cx="11049000" cy="609600"/>
          </a:xfrm>
          <a:prstGeom prst="rect">
            <a:avLst/>
          </a:prstGeom>
        </p:spPr>
        <p:txBody>
          <a:bodyPr/>
          <a:lstStyle>
            <a:lvl1pPr marL="0" indent="0" algn="ctr">
              <a:buNone/>
              <a:defRPr sz="2400" b="1">
                <a:latin typeface="Arial" panose="020B0604020202020204" pitchFamily="34" charset="0"/>
                <a:cs typeface="Arial" panose="020B0604020202020204" pitchFamily="34" charset="0"/>
              </a:defRPr>
            </a:lvl1pPr>
            <a:lvl5pPr marL="1828800" indent="0">
              <a:buNone/>
              <a:defRPr/>
            </a:lvl5pPr>
          </a:lstStyle>
          <a:p>
            <a:pPr lvl="0"/>
            <a:r>
              <a:rPr lang="en-US" dirty="0"/>
              <a:t>Subtitle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2604A59-7A62-4F5D-93AF-A7F722125FAA}"/>
              </a:ext>
            </a:extLst>
          </p:cNvPr>
          <p:cNvSpPr>
            <a:spLocks noGrp="1"/>
          </p:cNvSpPr>
          <p:nvPr>
            <p:ph type="body" sz="quarter" idx="10"/>
          </p:nvPr>
        </p:nvSpPr>
        <p:spPr>
          <a:xfrm>
            <a:off x="609600" y="2133600"/>
            <a:ext cx="11049000" cy="4191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3300D5F2-31F0-43BB-8A3A-3BE106138F1E}"/>
              </a:ext>
            </a:extLst>
          </p:cNvPr>
          <p:cNvSpPr>
            <a:spLocks noGrp="1"/>
          </p:cNvSpPr>
          <p:nvPr>
            <p:ph type="body" sz="quarter" idx="11" hasCustomPrompt="1"/>
          </p:nvPr>
        </p:nvSpPr>
        <p:spPr>
          <a:xfrm>
            <a:off x="609600" y="1447800"/>
            <a:ext cx="11049000" cy="609600"/>
          </a:xfrm>
          <a:prstGeom prst="rect">
            <a:avLst/>
          </a:prstGeom>
        </p:spPr>
        <p:txBody>
          <a:bodyPr/>
          <a:lstStyle>
            <a:lvl1pPr marL="0" indent="0">
              <a:buNone/>
              <a:defRPr b="1"/>
            </a:lvl1pPr>
            <a:lvl5pPr marL="1828800" indent="0">
              <a:buNone/>
              <a:defRPr/>
            </a:lvl5pPr>
          </a:lstStyle>
          <a:p>
            <a:pPr lvl="0"/>
            <a:r>
              <a:rPr lang="en-US" dirty="0"/>
              <a:t>Slide Title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3300D5F2-31F0-43BB-8A3A-3BE106138F1E}"/>
              </a:ext>
            </a:extLst>
          </p:cNvPr>
          <p:cNvSpPr>
            <a:spLocks noGrp="1"/>
          </p:cNvSpPr>
          <p:nvPr>
            <p:ph type="body" sz="quarter" idx="11" hasCustomPrompt="1"/>
          </p:nvPr>
        </p:nvSpPr>
        <p:spPr>
          <a:xfrm>
            <a:off x="609600" y="1447800"/>
            <a:ext cx="11049000" cy="609600"/>
          </a:xfrm>
          <a:prstGeom prst="rect">
            <a:avLst/>
          </a:prstGeom>
        </p:spPr>
        <p:txBody>
          <a:bodyPr/>
          <a:lstStyle>
            <a:lvl1pPr marL="0" indent="0">
              <a:buNone/>
              <a:defRPr b="1"/>
            </a:lvl1pPr>
            <a:lvl5pPr marL="1828800" indent="0">
              <a:buNone/>
              <a:defRPr/>
            </a:lvl5pPr>
          </a:lstStyle>
          <a:p>
            <a:pPr lvl="0"/>
            <a:r>
              <a:rPr lang="en-US" dirty="0"/>
              <a:t>Slide Title</a:t>
            </a:r>
          </a:p>
        </p:txBody>
      </p:sp>
      <p:sp>
        <p:nvSpPr>
          <p:cNvPr id="4" name="Content Placeholder 3">
            <a:extLst>
              <a:ext uri="{FF2B5EF4-FFF2-40B4-BE49-F238E27FC236}">
                <a16:creationId xmlns:a16="http://schemas.microsoft.com/office/drawing/2014/main" id="{739EC5B1-5C39-4135-A3D8-813230B99D0A}"/>
              </a:ext>
            </a:extLst>
          </p:cNvPr>
          <p:cNvSpPr>
            <a:spLocks noGrp="1"/>
          </p:cNvSpPr>
          <p:nvPr>
            <p:ph sz="quarter" idx="12"/>
          </p:nvPr>
        </p:nvSpPr>
        <p:spPr>
          <a:xfrm>
            <a:off x="609600" y="2133600"/>
            <a:ext cx="11049000" cy="4267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5745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3300D5F2-31F0-43BB-8A3A-3BE106138F1E}"/>
              </a:ext>
            </a:extLst>
          </p:cNvPr>
          <p:cNvSpPr>
            <a:spLocks noGrp="1"/>
          </p:cNvSpPr>
          <p:nvPr>
            <p:ph type="body" sz="quarter" idx="11" hasCustomPrompt="1"/>
          </p:nvPr>
        </p:nvSpPr>
        <p:spPr>
          <a:xfrm>
            <a:off x="609600" y="1447800"/>
            <a:ext cx="11049000" cy="609600"/>
          </a:xfrm>
          <a:prstGeom prst="rect">
            <a:avLst/>
          </a:prstGeom>
        </p:spPr>
        <p:txBody>
          <a:bodyPr/>
          <a:lstStyle>
            <a:lvl1pPr marL="0" indent="0">
              <a:buNone/>
              <a:defRPr b="1"/>
            </a:lvl1pPr>
            <a:lvl5pPr marL="1828800" indent="0">
              <a:buNone/>
              <a:defRPr/>
            </a:lvl5pPr>
          </a:lstStyle>
          <a:p>
            <a:pPr lvl="0"/>
            <a:r>
              <a:rPr lang="en-US" dirty="0"/>
              <a:t>Slide </a:t>
            </a:r>
            <a:r>
              <a:rPr lang="en-US" dirty="0" err="1"/>
              <a:t>Titlec</a:t>
            </a:r>
            <a:endParaRPr lang="en-US" dirty="0"/>
          </a:p>
        </p:txBody>
      </p:sp>
      <p:sp>
        <p:nvSpPr>
          <p:cNvPr id="5" name="Chart Placeholder 4">
            <a:extLst>
              <a:ext uri="{FF2B5EF4-FFF2-40B4-BE49-F238E27FC236}">
                <a16:creationId xmlns:a16="http://schemas.microsoft.com/office/drawing/2014/main" id="{AA4FD0DC-FE59-459E-80FE-FC90503E6916}"/>
              </a:ext>
            </a:extLst>
          </p:cNvPr>
          <p:cNvSpPr>
            <a:spLocks noGrp="1"/>
          </p:cNvSpPr>
          <p:nvPr>
            <p:ph type="chart" sz="quarter" idx="12"/>
          </p:nvPr>
        </p:nvSpPr>
        <p:spPr>
          <a:xfrm>
            <a:off x="609600" y="2133600"/>
            <a:ext cx="11049000" cy="4267200"/>
          </a:xfrm>
          <a:prstGeom prst="rect">
            <a:avLst/>
          </a:prstGeom>
        </p:spPr>
        <p:txBody>
          <a:bodyPr/>
          <a:lstStyle/>
          <a:p>
            <a:endParaRPr lang="en-US" dirty="0"/>
          </a:p>
        </p:txBody>
      </p:sp>
    </p:spTree>
    <p:extLst>
      <p:ext uri="{BB962C8B-B14F-4D97-AF65-F5344CB8AC3E}">
        <p14:creationId xmlns:p14="http://schemas.microsoft.com/office/powerpoint/2010/main" val="3051025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3300D5F2-31F0-43BB-8A3A-3BE106138F1E}"/>
              </a:ext>
            </a:extLst>
          </p:cNvPr>
          <p:cNvSpPr>
            <a:spLocks noGrp="1"/>
          </p:cNvSpPr>
          <p:nvPr>
            <p:ph type="body" sz="quarter" idx="11" hasCustomPrompt="1"/>
          </p:nvPr>
        </p:nvSpPr>
        <p:spPr>
          <a:xfrm>
            <a:off x="609600" y="1447800"/>
            <a:ext cx="11049000" cy="609600"/>
          </a:xfrm>
          <a:prstGeom prst="rect">
            <a:avLst/>
          </a:prstGeom>
        </p:spPr>
        <p:txBody>
          <a:bodyPr/>
          <a:lstStyle>
            <a:lvl1pPr marL="0" indent="0">
              <a:buNone/>
              <a:defRPr b="1"/>
            </a:lvl1pPr>
            <a:lvl5pPr marL="1828800" indent="0">
              <a:buNone/>
              <a:defRPr/>
            </a:lvl5pPr>
          </a:lstStyle>
          <a:p>
            <a:pPr lvl="0"/>
            <a:r>
              <a:rPr lang="en-US" dirty="0"/>
              <a:t>Slide Title</a:t>
            </a:r>
          </a:p>
        </p:txBody>
      </p:sp>
      <p:sp>
        <p:nvSpPr>
          <p:cNvPr id="3" name="Picture Placeholder 2">
            <a:extLst>
              <a:ext uri="{FF2B5EF4-FFF2-40B4-BE49-F238E27FC236}">
                <a16:creationId xmlns:a16="http://schemas.microsoft.com/office/drawing/2014/main" id="{322F4E2B-8DE4-4CF0-A4FB-2C830F805C08}"/>
              </a:ext>
            </a:extLst>
          </p:cNvPr>
          <p:cNvSpPr>
            <a:spLocks noGrp="1"/>
          </p:cNvSpPr>
          <p:nvPr>
            <p:ph type="pic" sz="quarter" idx="12"/>
          </p:nvPr>
        </p:nvSpPr>
        <p:spPr>
          <a:xfrm>
            <a:off x="609600" y="2133600"/>
            <a:ext cx="11049000" cy="4267200"/>
          </a:xfrm>
          <a:prstGeom prst="rect">
            <a:avLst/>
          </a:prstGeom>
        </p:spPr>
        <p:txBody>
          <a:bodyPr/>
          <a:lstStyle/>
          <a:p>
            <a:endParaRPr lang="en-US" dirty="0"/>
          </a:p>
        </p:txBody>
      </p:sp>
    </p:spTree>
    <p:extLst>
      <p:ext uri="{BB962C8B-B14F-4D97-AF65-F5344CB8AC3E}">
        <p14:creationId xmlns:p14="http://schemas.microsoft.com/office/powerpoint/2010/main" val="5303916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D1B177D-BCD8-4E7E-8409-3D5C72698432}"/>
              </a:ext>
            </a:extLst>
          </p:cNvPr>
          <p:cNvSpPr txBox="1"/>
          <p:nvPr userDrawn="1"/>
        </p:nvSpPr>
        <p:spPr>
          <a:xfrm>
            <a:off x="1981200" y="281225"/>
            <a:ext cx="9753600" cy="430887"/>
          </a:xfrm>
          <a:prstGeom prst="rect">
            <a:avLst/>
          </a:prstGeom>
          <a:noFill/>
          <a:effectLst/>
        </p:spPr>
        <p:txBody>
          <a:bodyPr wrap="square" rtlCol="0">
            <a:spAutoFit/>
          </a:bodyPr>
          <a:lstStyle/>
          <a:p>
            <a:r>
              <a:rPr lang="en-US" sz="2200" b="1" dirty="0">
                <a:solidFill>
                  <a:srgbClr val="1F4283"/>
                </a:solidFill>
                <a:latin typeface="Arial" panose="020B0604020202020204" pitchFamily="34" charset="0"/>
                <a:cs typeface="Arial" panose="020B0604020202020204" pitchFamily="34" charset="0"/>
              </a:rPr>
              <a:t>Florida Department of Transportation</a:t>
            </a:r>
          </a:p>
        </p:txBody>
      </p:sp>
      <p:sp>
        <p:nvSpPr>
          <p:cNvPr id="9" name="Rectangle 8">
            <a:extLst>
              <a:ext uri="{FF2B5EF4-FFF2-40B4-BE49-F238E27FC236}">
                <a16:creationId xmlns:a16="http://schemas.microsoft.com/office/drawing/2014/main" id="{02C74E67-FC2B-484C-9D97-9A8C51DDB149}"/>
              </a:ext>
            </a:extLst>
          </p:cNvPr>
          <p:cNvSpPr/>
          <p:nvPr userDrawn="1"/>
        </p:nvSpPr>
        <p:spPr>
          <a:xfrm>
            <a:off x="0" y="6629400"/>
            <a:ext cx="12192000" cy="228600"/>
          </a:xfrm>
          <a:prstGeom prst="rect">
            <a:avLst/>
          </a:prstGeom>
          <a:solidFill>
            <a:srgbClr val="1F42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8C73642-4F94-4F98-A81C-310921523573}"/>
              </a:ext>
            </a:extLst>
          </p:cNvPr>
          <p:cNvSpPr/>
          <p:nvPr userDrawn="1"/>
        </p:nvSpPr>
        <p:spPr>
          <a:xfrm>
            <a:off x="0" y="921092"/>
            <a:ext cx="12192000" cy="157077"/>
          </a:xfrm>
          <a:prstGeom prst="rect">
            <a:avLst/>
          </a:prstGeom>
          <a:solidFill>
            <a:srgbClr val="1F428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F940C3E5-4377-432C-9943-4056C232EF2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9600" y="144730"/>
            <a:ext cx="1371600" cy="685800"/>
          </a:xfrm>
          <a:prstGeom prst="rect">
            <a:avLst/>
          </a:prstGeom>
        </p:spPr>
      </p:pic>
      <p:sp>
        <p:nvSpPr>
          <p:cNvPr id="14" name="Rectangle 13">
            <a:extLst>
              <a:ext uri="{FF2B5EF4-FFF2-40B4-BE49-F238E27FC236}">
                <a16:creationId xmlns:a16="http://schemas.microsoft.com/office/drawing/2014/main" id="{34D39235-A263-4F32-856E-8C785352B614}"/>
              </a:ext>
            </a:extLst>
          </p:cNvPr>
          <p:cNvSpPr/>
          <p:nvPr userDrawn="1"/>
        </p:nvSpPr>
        <p:spPr>
          <a:xfrm>
            <a:off x="0" y="1097281"/>
            <a:ext cx="12192000" cy="57090"/>
          </a:xfrm>
          <a:prstGeom prst="rect">
            <a:avLst/>
          </a:prstGeom>
          <a:solidFill>
            <a:srgbClr val="0054A8"/>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0525CEA-40F5-4795-9B4A-3877553C1786}"/>
              </a:ext>
            </a:extLst>
          </p:cNvPr>
          <p:cNvSpPr/>
          <p:nvPr userDrawn="1"/>
        </p:nvSpPr>
        <p:spPr>
          <a:xfrm>
            <a:off x="0" y="6553201"/>
            <a:ext cx="12192000" cy="45719"/>
          </a:xfrm>
          <a:prstGeom prst="rect">
            <a:avLst/>
          </a:prstGeom>
          <a:solidFill>
            <a:srgbClr val="0054A8"/>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371FA655-F740-435E-AF35-E442A20881EF}"/>
              </a:ext>
            </a:extLst>
          </p:cNvPr>
          <p:cNvSpPr/>
          <p:nvPr userDrawn="1"/>
        </p:nvSpPr>
        <p:spPr>
          <a:xfrm>
            <a:off x="0" y="838200"/>
            <a:ext cx="12192000" cy="57090"/>
          </a:xfrm>
          <a:prstGeom prst="rect">
            <a:avLst/>
          </a:prstGeom>
          <a:solidFill>
            <a:srgbClr val="0054A8"/>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53"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200" y="6469092"/>
            <a:ext cx="12192000" cy="228600"/>
          </a:xfrm>
          <a:prstGeom prst="rect">
            <a:avLst/>
          </a:prstGeom>
          <a:solidFill>
            <a:srgbClr val="1F42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17"/>
          <p:cNvSpPr/>
          <p:nvPr/>
        </p:nvSpPr>
        <p:spPr>
          <a:xfrm>
            <a:off x="0" y="6553201"/>
            <a:ext cx="12192000" cy="45719"/>
          </a:xfrm>
          <a:prstGeom prst="rect">
            <a:avLst/>
          </a:prstGeom>
          <a:solidFill>
            <a:srgbClr val="0054A8"/>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D8FFCD3-3C6D-43B1-A9D8-DC92EADC1F38}"/>
              </a:ext>
            </a:extLst>
          </p:cNvPr>
          <p:cNvSpPr txBox="1"/>
          <p:nvPr/>
        </p:nvSpPr>
        <p:spPr>
          <a:xfrm>
            <a:off x="0" y="5334000"/>
            <a:ext cx="12192000" cy="1292662"/>
          </a:xfrm>
          <a:prstGeom prst="rect">
            <a:avLst/>
          </a:prstGeom>
          <a:noFill/>
        </p:spPr>
        <p:txBody>
          <a:bodyPr wrap="square" rtlCol="0">
            <a:spAutoFit/>
          </a:bodyPr>
          <a:lstStyle/>
          <a:p>
            <a:pPr algn="ctr"/>
            <a:r>
              <a:rPr lang="en-US" altLang="en-US" sz="2000" b="1" dirty="0">
                <a:solidFill>
                  <a:schemeClr val="tx2"/>
                </a:solidFill>
                <a:latin typeface="Cambria" panose="02040503050406030204" pitchFamily="18" charset="0"/>
                <a:ea typeface="Cambria" panose="02040503050406030204" pitchFamily="18" charset="0"/>
                <a:cs typeface="Segoe UI" panose="020B0502040204020203" pitchFamily="34" charset="0"/>
              </a:rPr>
              <a:t>Kevin J. Thibault, P.E.</a:t>
            </a:r>
            <a:br>
              <a:rPr lang="en-US" altLang="en-US" sz="2000" b="1" dirty="0">
                <a:solidFill>
                  <a:schemeClr val="tx2"/>
                </a:solidFill>
                <a:latin typeface="Cambria" panose="02040503050406030204" pitchFamily="18" charset="0"/>
                <a:ea typeface="Cambria" panose="02040503050406030204" pitchFamily="18" charset="0"/>
                <a:cs typeface="Segoe UI" panose="020B0502040204020203" pitchFamily="34" charset="0"/>
              </a:rPr>
            </a:br>
            <a:r>
              <a:rPr lang="en-US" altLang="en-US" sz="2000" b="1" dirty="0">
                <a:solidFill>
                  <a:schemeClr val="tx2"/>
                </a:solidFill>
                <a:latin typeface="Cambria" panose="02040503050406030204" pitchFamily="18" charset="0"/>
                <a:ea typeface="Cambria" panose="02040503050406030204" pitchFamily="18" charset="0"/>
                <a:cs typeface="Segoe UI" panose="020B0502040204020203" pitchFamily="34" charset="0"/>
              </a:rPr>
              <a:t>Florida Department of Transportation</a:t>
            </a:r>
          </a:p>
          <a:p>
            <a:pPr algn="ctr"/>
            <a:r>
              <a:rPr lang="en-US" altLang="en-US" sz="2000" b="1" dirty="0">
                <a:solidFill>
                  <a:schemeClr val="tx2"/>
                </a:solidFill>
                <a:latin typeface="Cambria" panose="02040503050406030204" pitchFamily="18" charset="0"/>
                <a:ea typeface="Cambria" panose="02040503050406030204" pitchFamily="18" charset="0"/>
                <a:cs typeface="Segoe UI" panose="020B0502040204020203" pitchFamily="34" charset="0"/>
              </a:rPr>
              <a:t>July 8, 2021</a:t>
            </a:r>
          </a:p>
          <a:p>
            <a:pPr algn="ctr"/>
            <a:endParaRPr lang="en-US" dirty="0"/>
          </a:p>
        </p:txBody>
      </p:sp>
      <p:sp>
        <p:nvSpPr>
          <p:cNvPr id="10" name="AutoShape 6">
            <a:extLst>
              <a:ext uri="{FF2B5EF4-FFF2-40B4-BE49-F238E27FC236}">
                <a16:creationId xmlns:a16="http://schemas.microsoft.com/office/drawing/2014/main" id="{05E9DDC4-53C3-4DC4-9FBF-CC1A4F3038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TextBox 2">
            <a:extLst>
              <a:ext uri="{FF2B5EF4-FFF2-40B4-BE49-F238E27FC236}">
                <a16:creationId xmlns:a16="http://schemas.microsoft.com/office/drawing/2014/main" id="{1ECFB3D2-0D61-4364-978C-9B21D1E30908}"/>
              </a:ext>
            </a:extLst>
          </p:cNvPr>
          <p:cNvSpPr txBox="1"/>
          <p:nvPr/>
        </p:nvSpPr>
        <p:spPr>
          <a:xfrm>
            <a:off x="0" y="3429000"/>
            <a:ext cx="12192000" cy="1077218"/>
          </a:xfrm>
          <a:prstGeom prst="rect">
            <a:avLst/>
          </a:prstGeom>
          <a:noFill/>
        </p:spPr>
        <p:txBody>
          <a:bodyPr wrap="square" rtlCol="0">
            <a:spAutoFit/>
          </a:bodyPr>
          <a:lstStyle/>
          <a:p>
            <a:pPr algn="ctr"/>
            <a:r>
              <a:rPr lang="en-US" sz="3200" b="1" dirty="0">
                <a:solidFill>
                  <a:srgbClr val="DC630E"/>
                </a:solidFill>
                <a:latin typeface="Cambria" panose="02040503050406030204" pitchFamily="18" charset="0"/>
                <a:ea typeface="Cambria" panose="02040503050406030204" pitchFamily="18" charset="0"/>
              </a:rPr>
              <a:t>2021 Transportation Summer Camp</a:t>
            </a:r>
            <a:br>
              <a:rPr lang="en-US" sz="3200" b="1" dirty="0">
                <a:solidFill>
                  <a:srgbClr val="DC630E"/>
                </a:solidFill>
                <a:latin typeface="Cambria" panose="02040503050406030204" pitchFamily="18" charset="0"/>
                <a:ea typeface="Cambria" panose="02040503050406030204" pitchFamily="18" charset="0"/>
              </a:rPr>
            </a:br>
            <a:r>
              <a:rPr lang="en-US" sz="3200" b="1" i="1" dirty="0">
                <a:solidFill>
                  <a:srgbClr val="DC630E"/>
                </a:solidFill>
                <a:latin typeface="Cambria" panose="02040503050406030204" pitchFamily="18" charset="0"/>
                <a:ea typeface="Cambria" panose="02040503050406030204" pitchFamily="18" charset="0"/>
              </a:rPr>
              <a:t>“Building New Horizons in a Changing World”</a:t>
            </a:r>
          </a:p>
        </p:txBody>
      </p:sp>
      <p:pic>
        <p:nvPicPr>
          <p:cNvPr id="8" name="Picture 2" descr="A picture containing drawing, clock&#10;&#10;Description automatically generated">
            <a:extLst>
              <a:ext uri="{FF2B5EF4-FFF2-40B4-BE49-F238E27FC236}">
                <a16:creationId xmlns:a16="http://schemas.microsoft.com/office/drawing/2014/main" id="{10D6C51E-8A65-4869-9775-7B3FC6B5A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534" y="1552574"/>
            <a:ext cx="6261732" cy="164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38A1078-C44D-4827-83F3-87D61380F6B8}"/>
              </a:ext>
            </a:extLst>
          </p:cNvPr>
          <p:cNvSpPr txBox="1">
            <a:spLocks/>
          </p:cNvSpPr>
          <p:nvPr/>
        </p:nvSpPr>
        <p:spPr>
          <a:xfrm>
            <a:off x="16042" y="1306971"/>
            <a:ext cx="12192000" cy="609600"/>
          </a:xfrm>
          <a:prstGeom prst="rect">
            <a:avLst/>
          </a:prstGeom>
        </p:spPr>
        <p:txBody>
          <a:bodyPr/>
          <a:lstStyle>
            <a:lvl1pPr marL="0" indent="0" algn="l" defTabSz="914400" rtl="0" eaLnBrk="1" latinLnBrk="0" hangingPunct="1">
              <a:spcBef>
                <a:spcPct val="20000"/>
              </a:spcBef>
              <a:buFont typeface="Arial" pitchFamily="34" charset="0"/>
              <a:buNone/>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600" dirty="0">
                <a:solidFill>
                  <a:srgbClr val="1F4284"/>
                </a:solidFill>
                <a:latin typeface="Cambria" panose="02040503050406030204" pitchFamily="18" charset="0"/>
                <a:ea typeface="Cambria" panose="02040503050406030204" pitchFamily="18" charset="0"/>
                <a:cs typeface="Segoe UI" panose="020B0502040204020203" pitchFamily="34" charset="0"/>
              </a:rPr>
              <a:t>MORE THAN ROADS - BROADBAND INFRASTRUCTURE</a:t>
            </a:r>
          </a:p>
        </p:txBody>
      </p:sp>
      <p:graphicFrame>
        <p:nvGraphicFramePr>
          <p:cNvPr id="8" name="Chart 7">
            <a:extLst>
              <a:ext uri="{FF2B5EF4-FFF2-40B4-BE49-F238E27FC236}">
                <a16:creationId xmlns:a16="http://schemas.microsoft.com/office/drawing/2014/main" id="{8E5391FC-7B0F-49F6-8273-F92AB0464F5C}"/>
              </a:ext>
            </a:extLst>
          </p:cNvPr>
          <p:cNvGraphicFramePr>
            <a:graphicFrameLocks/>
          </p:cNvGraphicFramePr>
          <p:nvPr/>
        </p:nvGraphicFramePr>
        <p:xfrm>
          <a:off x="-228600" y="2424557"/>
          <a:ext cx="6107015" cy="4052443"/>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2">
            <a:extLst>
              <a:ext uri="{FF2B5EF4-FFF2-40B4-BE49-F238E27FC236}">
                <a16:creationId xmlns:a16="http://schemas.microsoft.com/office/drawing/2014/main" id="{E8E0D05F-EFC1-47BF-9BA5-4E9D4DDFF2E9}"/>
              </a:ext>
            </a:extLst>
          </p:cNvPr>
          <p:cNvSpPr txBox="1">
            <a:spLocks/>
          </p:cNvSpPr>
          <p:nvPr/>
        </p:nvSpPr>
        <p:spPr>
          <a:xfrm>
            <a:off x="5715000" y="2372539"/>
            <a:ext cx="5943600" cy="3657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solidFill>
                  <a:srgbClr val="1F4284"/>
                </a:solidFill>
                <a:latin typeface="Cambria" panose="02040503050406030204" pitchFamily="18" charset="0"/>
                <a:ea typeface="Cambria" panose="02040503050406030204" pitchFamily="18" charset="0"/>
                <a:cs typeface="Segoe UI" panose="020B0502040204020203" pitchFamily="34" charset="0"/>
              </a:rPr>
              <a:t>Florida Transportation Plan Strategy</a:t>
            </a:r>
          </a:p>
          <a:p>
            <a:pPr marL="0" indent="0" algn="ctr">
              <a:buNone/>
            </a:pPr>
            <a:r>
              <a:rPr lang="en-US" sz="2400" b="1" i="1" dirty="0">
                <a:solidFill>
                  <a:srgbClr val="1F4284"/>
                </a:solidFill>
                <a:latin typeface="Cambria" panose="02040503050406030204" pitchFamily="18" charset="0"/>
                <a:ea typeface="Cambria" panose="02040503050406030204" pitchFamily="18" charset="0"/>
                <a:cs typeface="Segoe UI" panose="020B0502040204020203" pitchFamily="34" charset="0"/>
              </a:rPr>
              <a:t>Expand Transportation Infostructure</a:t>
            </a:r>
          </a:p>
          <a:p>
            <a:pPr marL="0" indent="0">
              <a:buNone/>
            </a:pPr>
            <a:endParaRPr lang="en-US" sz="1200" dirty="0">
              <a:solidFill>
                <a:srgbClr val="1F4284"/>
              </a:solidFill>
              <a:latin typeface="Cambria" panose="02040503050406030204" pitchFamily="18" charset="0"/>
              <a:ea typeface="Cambria" panose="02040503050406030204" pitchFamily="18" charset="0"/>
              <a:cs typeface="Segoe UI" panose="020B0502040204020203" pitchFamily="34" charset="0"/>
            </a:endParaRPr>
          </a:p>
          <a:p>
            <a:pPr marL="0" marR="0" lvl="0" indent="0">
              <a:lnSpc>
                <a:spcPct val="115000"/>
              </a:lnSpc>
              <a:spcBef>
                <a:spcPts val="0"/>
              </a:spcBef>
              <a:spcAft>
                <a:spcPts val="0"/>
              </a:spcAft>
              <a:buNone/>
            </a:pPr>
            <a:r>
              <a:rPr lang="en-US" sz="2400" dirty="0">
                <a:solidFill>
                  <a:srgbClr val="1F4284"/>
                </a:solidFill>
                <a:effectLst/>
                <a:latin typeface="Cambria" panose="02040503050406030204" pitchFamily="18" charset="0"/>
                <a:ea typeface="Cambria" panose="02040503050406030204" pitchFamily="18" charset="0"/>
                <a:cs typeface="Times New Roman" panose="02020603050405020304" pitchFamily="18" charset="0"/>
              </a:rPr>
              <a:t>Automated and connected vehicles rely on broadband service in roads, traffic signals, transit vehicles, and other systems to access data on roadway conditions, traffic volumes, and other critical factors that influence how they operate. </a:t>
            </a:r>
            <a:endParaRPr lang="en-US" sz="2400" dirty="0">
              <a:solidFill>
                <a:srgbClr val="1F4284"/>
              </a:solidFill>
              <a:effectLst/>
              <a:latin typeface="Segoe UI" panose="020B0502040204020203" pitchFamily="34" charset="0"/>
              <a:ea typeface="Times New Roman" panose="02020603050405020304" pitchFamily="18" charset="0"/>
              <a:cs typeface="Segoe UI" panose="020B0502040204020203" pitchFamily="34" charset="0"/>
            </a:endParaRPr>
          </a:p>
        </p:txBody>
      </p:sp>
      <p:pic>
        <p:nvPicPr>
          <p:cNvPr id="16" name="Picture 15">
            <a:extLst>
              <a:ext uri="{FF2B5EF4-FFF2-40B4-BE49-F238E27FC236}">
                <a16:creationId xmlns:a16="http://schemas.microsoft.com/office/drawing/2014/main" id="{16CC02AA-203F-416E-ACA3-AAC1A937CDE9}"/>
              </a:ext>
            </a:extLst>
          </p:cNvPr>
          <p:cNvPicPr>
            <a:picLocks noChangeAspect="1"/>
          </p:cNvPicPr>
          <p:nvPr/>
        </p:nvPicPr>
        <p:blipFill>
          <a:blip r:embed="rId4"/>
          <a:stretch>
            <a:fillRect/>
          </a:stretch>
        </p:blipFill>
        <p:spPr>
          <a:xfrm>
            <a:off x="257283" y="2372539"/>
            <a:ext cx="5135248" cy="3657600"/>
          </a:xfrm>
          <a:prstGeom prst="rect">
            <a:avLst/>
          </a:prstGeom>
        </p:spPr>
      </p:pic>
      <p:pic>
        <p:nvPicPr>
          <p:cNvPr id="7" name="Picture 2" descr="A picture containing drawing, clock&#10;&#10;Description automatically generated">
            <a:extLst>
              <a:ext uri="{FF2B5EF4-FFF2-40B4-BE49-F238E27FC236}">
                <a16:creationId xmlns:a16="http://schemas.microsoft.com/office/drawing/2014/main" id="{3C40663D-4111-497A-BB37-00134FA1AA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800" y="228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711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238818-D608-4BDB-A850-12889D7FF061}"/>
              </a:ext>
            </a:extLst>
          </p:cNvPr>
          <p:cNvSpPr txBox="1"/>
          <p:nvPr/>
        </p:nvSpPr>
        <p:spPr>
          <a:xfrm>
            <a:off x="-19050" y="1295400"/>
            <a:ext cx="12192000" cy="646331"/>
          </a:xfrm>
          <a:prstGeom prst="rect">
            <a:avLst/>
          </a:prstGeom>
          <a:noFill/>
          <a:ln>
            <a:noFill/>
          </a:ln>
          <a:effectLst/>
        </p:spPr>
        <p:txBody>
          <a:bodyPr wrap="square" rtlCol="0">
            <a:spAutoFit/>
          </a:bodyPr>
          <a:lstStyle/>
          <a:p>
            <a:pPr lvl="0" algn="ctr">
              <a:spcBef>
                <a:spcPct val="0"/>
              </a:spcBef>
              <a:defRPr/>
            </a:pPr>
            <a:r>
              <a:rPr lang="en-US" sz="3600" b="1" cap="all" dirty="0">
                <a:solidFill>
                  <a:srgbClr val="1F4283"/>
                </a:solidFill>
                <a:latin typeface="Cambria" panose="02040503050406030204" pitchFamily="18" charset="0"/>
                <a:ea typeface="Cambria" panose="02040503050406030204" pitchFamily="18" charset="0"/>
                <a:cs typeface="Arial" panose="020B0604020202020204" pitchFamily="34" charset="0"/>
              </a:rPr>
              <a:t>Role in Sustainability and resiliency</a:t>
            </a:r>
            <a:endParaRPr lang="en-US" sz="3200" b="1" cap="all" dirty="0">
              <a:solidFill>
                <a:srgbClr val="D52B24"/>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A picture containing drawing, clock&#10;&#10;Description automatically generated">
            <a:extLst>
              <a:ext uri="{FF2B5EF4-FFF2-40B4-BE49-F238E27FC236}">
                <a16:creationId xmlns:a16="http://schemas.microsoft.com/office/drawing/2014/main" id="{49857547-3552-4AEC-A968-B7B8A7C4D9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800" y="228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65FCF75-CB70-40CF-87B7-7C9EA1DED10E}"/>
              </a:ext>
            </a:extLst>
          </p:cNvPr>
          <p:cNvSpPr txBox="1"/>
          <p:nvPr/>
        </p:nvSpPr>
        <p:spPr>
          <a:xfrm>
            <a:off x="10058400" y="6611779"/>
            <a:ext cx="1600200" cy="246221"/>
          </a:xfrm>
          <a:prstGeom prst="rect">
            <a:avLst/>
          </a:prstGeom>
          <a:noFill/>
        </p:spPr>
        <p:txBody>
          <a:bodyPr wrap="square" rtlCol="0">
            <a:spAutoFit/>
          </a:bodyPr>
          <a:lstStyle/>
          <a:p>
            <a:r>
              <a:rPr lang="en-US" sz="1000" dirty="0">
                <a:solidFill>
                  <a:schemeClr val="bg1"/>
                </a:solidFill>
              </a:rPr>
              <a:t>Photo credit: Space Florida</a:t>
            </a:r>
          </a:p>
        </p:txBody>
      </p:sp>
      <p:sp>
        <p:nvSpPr>
          <p:cNvPr id="7" name="Content Placeholder 2">
            <a:extLst>
              <a:ext uri="{FF2B5EF4-FFF2-40B4-BE49-F238E27FC236}">
                <a16:creationId xmlns:a16="http://schemas.microsoft.com/office/drawing/2014/main" id="{510C94CC-83E2-46E2-8B54-7D8A5E178989}"/>
              </a:ext>
            </a:extLst>
          </p:cNvPr>
          <p:cNvSpPr txBox="1">
            <a:spLocks/>
          </p:cNvSpPr>
          <p:nvPr/>
        </p:nvSpPr>
        <p:spPr>
          <a:xfrm>
            <a:off x="6076950" y="3849469"/>
            <a:ext cx="5943600" cy="218067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400" dirty="0">
              <a:solidFill>
                <a:srgbClr val="1F4284"/>
              </a:solidFill>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8" name="Content Placeholder 2">
            <a:extLst>
              <a:ext uri="{FF2B5EF4-FFF2-40B4-BE49-F238E27FC236}">
                <a16:creationId xmlns:a16="http://schemas.microsoft.com/office/drawing/2014/main" id="{E07977B2-3F91-4F67-ACDE-1B3AF6637AF9}"/>
              </a:ext>
            </a:extLst>
          </p:cNvPr>
          <p:cNvSpPr txBox="1">
            <a:spLocks/>
          </p:cNvSpPr>
          <p:nvPr/>
        </p:nvSpPr>
        <p:spPr>
          <a:xfrm>
            <a:off x="649393" y="2079665"/>
            <a:ext cx="5943600" cy="3657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rgbClr val="1F4284"/>
                </a:solidFill>
                <a:latin typeface="Cambria" panose="02040503050406030204" pitchFamily="18" charset="0"/>
                <a:ea typeface="Cambria" panose="02040503050406030204" pitchFamily="18" charset="0"/>
                <a:cs typeface="Segoe UI" panose="020B0502040204020203" pitchFamily="34" charset="0"/>
              </a:rPr>
              <a:t>Reduce environmental impacts.</a:t>
            </a:r>
          </a:p>
          <a:p>
            <a:r>
              <a:rPr lang="en-US" sz="2400" dirty="0">
                <a:solidFill>
                  <a:srgbClr val="1F4284"/>
                </a:solidFill>
                <a:effectLst/>
                <a:latin typeface="Cambria" panose="02040503050406030204" pitchFamily="18" charset="0"/>
                <a:ea typeface="Cambria" panose="02040503050406030204" pitchFamily="18" charset="0"/>
                <a:cs typeface="Segoe UI" panose="020B0502040204020203" pitchFamily="34" charset="0"/>
              </a:rPr>
              <a:t>Increase efficiency in operations.</a:t>
            </a:r>
          </a:p>
          <a:p>
            <a:r>
              <a:rPr lang="en-US" sz="2400" dirty="0">
                <a:solidFill>
                  <a:srgbClr val="1F4284"/>
                </a:solidFill>
                <a:latin typeface="Cambria" panose="02040503050406030204" pitchFamily="18" charset="0"/>
                <a:ea typeface="Cambria" panose="02040503050406030204" pitchFamily="18" charset="0"/>
                <a:cs typeface="Segoe UI" panose="020B0502040204020203" pitchFamily="34" charset="0"/>
              </a:rPr>
              <a:t>Realize economic outcomes.</a:t>
            </a:r>
          </a:p>
          <a:p>
            <a:r>
              <a:rPr lang="en-US" sz="2400" dirty="0">
                <a:solidFill>
                  <a:srgbClr val="1F4284"/>
                </a:solidFill>
                <a:effectLst/>
                <a:latin typeface="Cambria" panose="02040503050406030204" pitchFamily="18" charset="0"/>
                <a:ea typeface="Cambria" panose="02040503050406030204" pitchFamily="18" charset="0"/>
                <a:cs typeface="Segoe UI" panose="020B0502040204020203" pitchFamily="34" charset="0"/>
              </a:rPr>
              <a:t>Improve community relations.</a:t>
            </a:r>
            <a:endParaRPr lang="en-US" sz="2400" dirty="0">
              <a:solidFill>
                <a:srgbClr val="1F4284"/>
              </a:solidFill>
              <a:effectLst/>
              <a:latin typeface="Segoe UI" panose="020B0502040204020203" pitchFamily="34" charset="0"/>
              <a:ea typeface="Times New Roman" panose="02020603050405020304" pitchFamily="18" charset="0"/>
              <a:cs typeface="Segoe UI" panose="020B0502040204020203" pitchFamily="34" charset="0"/>
            </a:endParaRPr>
          </a:p>
        </p:txBody>
      </p:sp>
      <p:pic>
        <p:nvPicPr>
          <p:cNvPr id="10" name="Picture 9">
            <a:extLst>
              <a:ext uri="{FF2B5EF4-FFF2-40B4-BE49-F238E27FC236}">
                <a16:creationId xmlns:a16="http://schemas.microsoft.com/office/drawing/2014/main" id="{1BC1FDDB-8285-4F31-B804-5E52E5EF1426}"/>
              </a:ext>
            </a:extLst>
          </p:cNvPr>
          <p:cNvPicPr>
            <a:picLocks noChangeAspect="1"/>
          </p:cNvPicPr>
          <p:nvPr/>
        </p:nvPicPr>
        <p:blipFill rotWithShape="1">
          <a:blip r:embed="rId4"/>
          <a:srcRect l="75198" t="37477" r="15312" b="50398"/>
          <a:stretch/>
        </p:blipFill>
        <p:spPr>
          <a:xfrm>
            <a:off x="6554893" y="2057400"/>
            <a:ext cx="4987714" cy="1792068"/>
          </a:xfrm>
          <a:prstGeom prst="rect">
            <a:avLst/>
          </a:prstGeom>
        </p:spPr>
      </p:pic>
      <p:pic>
        <p:nvPicPr>
          <p:cNvPr id="14" name="Picture 13">
            <a:extLst>
              <a:ext uri="{FF2B5EF4-FFF2-40B4-BE49-F238E27FC236}">
                <a16:creationId xmlns:a16="http://schemas.microsoft.com/office/drawing/2014/main" id="{AA111210-757E-4AF5-8BB9-1C357189FCE8}"/>
              </a:ext>
            </a:extLst>
          </p:cNvPr>
          <p:cNvPicPr>
            <a:picLocks noChangeAspect="1"/>
          </p:cNvPicPr>
          <p:nvPr/>
        </p:nvPicPr>
        <p:blipFill rotWithShape="1">
          <a:blip r:embed="rId5"/>
          <a:srcRect l="65000" t="32221" r="30000" b="51048"/>
          <a:stretch/>
        </p:blipFill>
        <p:spPr>
          <a:xfrm>
            <a:off x="1828800" y="3919443"/>
            <a:ext cx="2630072" cy="2475131"/>
          </a:xfrm>
          <a:prstGeom prst="rect">
            <a:avLst/>
          </a:prstGeom>
        </p:spPr>
      </p:pic>
      <p:sp>
        <p:nvSpPr>
          <p:cNvPr id="15" name="Content Placeholder 2">
            <a:extLst>
              <a:ext uri="{FF2B5EF4-FFF2-40B4-BE49-F238E27FC236}">
                <a16:creationId xmlns:a16="http://schemas.microsoft.com/office/drawing/2014/main" id="{9991C776-3841-4E63-B723-38C7C209D979}"/>
              </a:ext>
            </a:extLst>
          </p:cNvPr>
          <p:cNvSpPr txBox="1">
            <a:spLocks/>
          </p:cNvSpPr>
          <p:nvPr/>
        </p:nvSpPr>
        <p:spPr>
          <a:xfrm>
            <a:off x="6092190" y="3993059"/>
            <a:ext cx="5943600" cy="23279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solidFill>
                  <a:srgbClr val="1F4284"/>
                </a:solidFill>
                <a:latin typeface="Cambria" panose="02040503050406030204" pitchFamily="18" charset="0"/>
                <a:ea typeface="Cambria" panose="02040503050406030204" pitchFamily="18" charset="0"/>
                <a:cs typeface="Segoe UI" panose="020B0502040204020203" pitchFamily="34" charset="0"/>
              </a:rPr>
              <a:t>Identify vulnerabilities on Florida’s Strategic Intermodal System (SIS) corridors to sea level rise, storm surge, inland flooding, extreme heat, and other risks and developing an action plan for improving resilience on the SIS.</a:t>
            </a:r>
            <a:endParaRPr lang="en-US" sz="2400" dirty="0">
              <a:solidFill>
                <a:srgbClr val="1F4284"/>
              </a:solidFill>
              <a:effectLst/>
              <a:latin typeface="Segoe UI" panose="020B0502040204020203" pitchFamily="34" charset="0"/>
              <a:ea typeface="Times New Roman" panose="02020603050405020304" pitchFamily="18" charset="0"/>
              <a:cs typeface="Segoe UI" panose="020B0502040204020203" pitchFamily="34" charset="0"/>
            </a:endParaRPr>
          </a:p>
        </p:txBody>
      </p:sp>
    </p:spTree>
    <p:extLst>
      <p:ext uri="{BB962C8B-B14F-4D97-AF65-F5344CB8AC3E}">
        <p14:creationId xmlns:p14="http://schemas.microsoft.com/office/powerpoint/2010/main" val="517907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F928AC-C328-4D51-955B-E4BE976C7258}"/>
              </a:ext>
            </a:extLst>
          </p:cNvPr>
          <p:cNvSpPr>
            <a:spLocks noGrp="1"/>
          </p:cNvSpPr>
          <p:nvPr>
            <p:ph type="body" sz="quarter" idx="10"/>
          </p:nvPr>
        </p:nvSpPr>
        <p:spPr>
          <a:xfrm>
            <a:off x="0" y="1952625"/>
            <a:ext cx="12192000" cy="2133600"/>
          </a:xfrm>
        </p:spPr>
        <p:txBody>
          <a:bodyPr/>
          <a:lstStyle/>
          <a:p>
            <a:pPr marL="0" indent="0" algn="ctr">
              <a:buNone/>
            </a:pPr>
            <a:r>
              <a:rPr lang="en-US" sz="7200" b="1" dirty="0">
                <a:solidFill>
                  <a:srgbClr val="DA2B27"/>
                </a:solidFill>
                <a:latin typeface="Arial" panose="020B0604020202020204" pitchFamily="34" charset="0"/>
                <a:cs typeface="Arial" panose="020B0604020202020204" pitchFamily="34" charset="0"/>
              </a:rPr>
              <a:t>Thank you!</a:t>
            </a:r>
          </a:p>
        </p:txBody>
      </p:sp>
      <p:pic>
        <p:nvPicPr>
          <p:cNvPr id="7" name="Picture 2" descr="Florida  Bicycle Month">
            <a:extLst>
              <a:ext uri="{FF2B5EF4-FFF2-40B4-BE49-F238E27FC236}">
                <a16:creationId xmlns:a16="http://schemas.microsoft.com/office/drawing/2014/main" id="{2F8D5443-3A61-418E-9658-C3E72E426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4114800"/>
            <a:ext cx="6191250" cy="13430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09F589D-D128-49A6-96D3-0CD88EC11F51}"/>
              </a:ext>
            </a:extLst>
          </p:cNvPr>
          <p:cNvSpPr txBox="1"/>
          <p:nvPr/>
        </p:nvSpPr>
        <p:spPr>
          <a:xfrm>
            <a:off x="471737" y="5457825"/>
            <a:ext cx="11230475" cy="923330"/>
          </a:xfrm>
          <a:prstGeom prst="rect">
            <a:avLst/>
          </a:prstGeom>
          <a:noFill/>
        </p:spPr>
        <p:txBody>
          <a:bodyPr wrap="square">
            <a:spAutoFit/>
          </a:bodyPr>
          <a:lstStyle/>
          <a:p>
            <a:r>
              <a:rPr lang="en-US" sz="1800" b="0" i="0" dirty="0">
                <a:solidFill>
                  <a:srgbClr val="1F4284"/>
                </a:solidFill>
                <a:effectLst/>
                <a:latin typeface="Segoe UI" panose="020B0502040204020203" pitchFamily="34" charset="0"/>
                <a:cs typeface="Segoe UI" panose="020B0502040204020203" pitchFamily="34" charset="0"/>
              </a:rPr>
              <a:t>Distracted driving is a rapidly growing problem as the use of handheld communication devices and other technologies continue to advance. The Florida Department of Transportation is committed to eliminating crashes that are attributable to distracted driving </a:t>
            </a:r>
            <a:r>
              <a:rPr lang="en-US" sz="1800" dirty="0">
                <a:solidFill>
                  <a:srgbClr val="1F4284"/>
                </a:solidFill>
                <a:latin typeface="Segoe UI" panose="020B0502040204020203" pitchFamily="34" charset="0"/>
                <a:cs typeface="Segoe UI" panose="020B0502040204020203" pitchFamily="34" charset="0"/>
              </a:rPr>
              <a:t>through the</a:t>
            </a:r>
            <a:r>
              <a:rPr lang="en-US" sz="1800" b="0" i="0" dirty="0">
                <a:solidFill>
                  <a:srgbClr val="1F4284"/>
                </a:solidFill>
                <a:effectLst/>
                <a:latin typeface="Segoe UI" panose="020B0502040204020203" pitchFamily="34" charset="0"/>
                <a:cs typeface="Segoe UI" panose="020B0502040204020203" pitchFamily="34" charset="0"/>
              </a:rPr>
              <a:t> </a:t>
            </a:r>
            <a:r>
              <a:rPr lang="en-US" sz="1800" b="1" i="1" dirty="0">
                <a:solidFill>
                  <a:srgbClr val="1F4284"/>
                </a:solidFill>
                <a:effectLst/>
                <a:latin typeface="Segoe UI" panose="020B0502040204020203" pitchFamily="34" charset="0"/>
                <a:cs typeface="Segoe UI" panose="020B0502040204020203" pitchFamily="34" charset="0"/>
              </a:rPr>
              <a:t>Put it Down</a:t>
            </a:r>
            <a:r>
              <a:rPr lang="en-US" sz="1800" b="1" i="0" dirty="0">
                <a:solidFill>
                  <a:srgbClr val="1F4284"/>
                </a:solidFill>
                <a:effectLst/>
                <a:latin typeface="Segoe UI" panose="020B0502040204020203" pitchFamily="34" charset="0"/>
                <a:cs typeface="Segoe UI" panose="020B0502040204020203" pitchFamily="34" charset="0"/>
              </a:rPr>
              <a:t> </a:t>
            </a:r>
            <a:r>
              <a:rPr lang="en-US" sz="1800" b="0" i="0" dirty="0">
                <a:solidFill>
                  <a:srgbClr val="1F4284"/>
                </a:solidFill>
                <a:effectLst/>
                <a:latin typeface="Segoe UI" panose="020B0502040204020203" pitchFamily="34" charset="0"/>
                <a:cs typeface="Segoe UI" panose="020B0502040204020203" pitchFamily="34" charset="0"/>
              </a:rPr>
              <a:t>campaign.</a:t>
            </a:r>
            <a:endParaRPr lang="en-US" sz="1800" dirty="0">
              <a:solidFill>
                <a:srgbClr val="1F4284"/>
              </a:solidFill>
              <a:latin typeface="Segoe UI" panose="020B0502040204020203" pitchFamily="34" charset="0"/>
              <a:cs typeface="Segoe UI" panose="020B0502040204020203" pitchFamily="34" charset="0"/>
            </a:endParaRPr>
          </a:p>
        </p:txBody>
      </p:sp>
      <p:pic>
        <p:nvPicPr>
          <p:cNvPr id="6" name="Picture 2" descr="A picture containing drawing, clock&#10;&#10;Description automatically generated">
            <a:extLst>
              <a:ext uri="{FF2B5EF4-FFF2-40B4-BE49-F238E27FC236}">
                <a16:creationId xmlns:a16="http://schemas.microsoft.com/office/drawing/2014/main" id="{145DE90C-F9DA-47DE-BE91-BB37F969A6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800" y="228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581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0A95655-1AFA-494D-A08B-4373BDC48ABB}"/>
              </a:ext>
            </a:extLst>
          </p:cNvPr>
          <p:cNvSpPr>
            <a:spLocks noGrp="1"/>
          </p:cNvSpPr>
          <p:nvPr>
            <p:ph type="body" sz="quarter" idx="11"/>
          </p:nvPr>
        </p:nvSpPr>
        <p:spPr/>
        <p:txBody>
          <a:bodyPr/>
          <a:lstStyle/>
          <a:p>
            <a:pPr algn="ctr"/>
            <a:r>
              <a:rPr lang="en-US" sz="3600" dirty="0">
                <a:solidFill>
                  <a:srgbClr val="1F4284"/>
                </a:solidFill>
                <a:latin typeface="Cambria" panose="02040503050406030204" pitchFamily="18" charset="0"/>
                <a:ea typeface="Cambria" panose="02040503050406030204" pitchFamily="18" charset="0"/>
                <a:cs typeface="Segoe UI" panose="020B0502040204020203" pitchFamily="34" charset="0"/>
              </a:rPr>
              <a:t>VITAL FEW – EVOLUTIONARY FOCUS</a:t>
            </a:r>
          </a:p>
          <a:p>
            <a:pPr algn="ctr"/>
            <a:r>
              <a:rPr lang="en-US" sz="3600" dirty="0">
                <a:solidFill>
                  <a:srgbClr val="1F4284"/>
                </a:solidFill>
                <a:latin typeface="Cambria" panose="02040503050406030204" pitchFamily="18" charset="0"/>
                <a:ea typeface="Cambria" panose="02040503050406030204" pitchFamily="18" charset="0"/>
                <a:cs typeface="Segoe UI" panose="020B0502040204020203" pitchFamily="34" charset="0"/>
              </a:rPr>
              <a:t>FOR FLORIDA TRANSPORTATION</a:t>
            </a:r>
          </a:p>
        </p:txBody>
      </p:sp>
      <p:pic>
        <p:nvPicPr>
          <p:cNvPr id="4" name="Picture 3">
            <a:extLst>
              <a:ext uri="{FF2B5EF4-FFF2-40B4-BE49-F238E27FC236}">
                <a16:creationId xmlns:a16="http://schemas.microsoft.com/office/drawing/2014/main" id="{0CEEF134-9D1B-4947-9541-6C1AE085CA2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1000" y="2971800"/>
            <a:ext cx="2514600" cy="2514600"/>
          </a:xfrm>
          <a:prstGeom prst="rect">
            <a:avLst/>
          </a:prstGeom>
        </p:spPr>
      </p:pic>
      <p:pic>
        <p:nvPicPr>
          <p:cNvPr id="7" name="Picture 6">
            <a:extLst>
              <a:ext uri="{FF2B5EF4-FFF2-40B4-BE49-F238E27FC236}">
                <a16:creationId xmlns:a16="http://schemas.microsoft.com/office/drawing/2014/main" id="{4F4FEE13-1B7F-4027-856C-97B6EA525ED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352800" y="2971800"/>
            <a:ext cx="2514600" cy="2514600"/>
          </a:xfrm>
          <a:prstGeom prst="rect">
            <a:avLst/>
          </a:prstGeom>
        </p:spPr>
      </p:pic>
      <p:pic>
        <p:nvPicPr>
          <p:cNvPr id="8" name="Picture 7">
            <a:extLst>
              <a:ext uri="{FF2B5EF4-FFF2-40B4-BE49-F238E27FC236}">
                <a16:creationId xmlns:a16="http://schemas.microsoft.com/office/drawing/2014/main" id="{CF9FE8E7-831D-4FB1-8C4F-6467FCF78F0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324600" y="2971800"/>
            <a:ext cx="2514600" cy="2514600"/>
          </a:xfrm>
          <a:prstGeom prst="rect">
            <a:avLst/>
          </a:prstGeom>
        </p:spPr>
      </p:pic>
      <p:pic>
        <p:nvPicPr>
          <p:cNvPr id="3" name="Picture 2" descr="Icon&#10;&#10;Description automatically generated">
            <a:extLst>
              <a:ext uri="{FF2B5EF4-FFF2-40B4-BE49-F238E27FC236}">
                <a16:creationId xmlns:a16="http://schemas.microsoft.com/office/drawing/2014/main" id="{00C90052-BAF1-4633-90E4-CD2ACB026D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400" y="2971800"/>
            <a:ext cx="2514600" cy="2514600"/>
          </a:xfrm>
          <a:prstGeom prst="rect">
            <a:avLst/>
          </a:prstGeom>
        </p:spPr>
      </p:pic>
      <p:pic>
        <p:nvPicPr>
          <p:cNvPr id="10" name="Picture 2" descr="A picture containing drawing, clock&#10;&#10;Description automatically generated">
            <a:extLst>
              <a:ext uri="{FF2B5EF4-FFF2-40B4-BE49-F238E27FC236}">
                <a16:creationId xmlns:a16="http://schemas.microsoft.com/office/drawing/2014/main" id="{BEE4D354-13C4-4671-84EC-729D1C89A83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228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6910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7868B81-D32F-45FC-A491-EDEB0421D3DB}"/>
              </a:ext>
            </a:extLst>
          </p:cNvPr>
          <p:cNvSpPr txBox="1"/>
          <p:nvPr/>
        </p:nvSpPr>
        <p:spPr>
          <a:xfrm>
            <a:off x="0" y="1295400"/>
            <a:ext cx="12192000" cy="646113"/>
          </a:xfrm>
          <a:prstGeom prst="rect">
            <a:avLst/>
          </a:prstGeom>
          <a:noFill/>
          <a:ln>
            <a:noFill/>
          </a:ln>
          <a:effectLst/>
        </p:spPr>
        <p:txBody>
          <a:bodyPr>
            <a:spAutoFit/>
          </a:bodyPr>
          <a:lstStyle/>
          <a:p>
            <a:pPr algn="ctr" eaLnBrk="1" fontAlgn="auto" hangingPunct="1">
              <a:spcAft>
                <a:spcPts val="0"/>
              </a:spcAft>
              <a:defRPr/>
            </a:pPr>
            <a:r>
              <a:rPr lang="en-US" sz="3600" b="1" cap="small" dirty="0">
                <a:solidFill>
                  <a:srgbClr val="1F4283"/>
                </a:solidFill>
                <a:latin typeface="Cambria" panose="02040503050406030204" pitchFamily="18" charset="0"/>
                <a:ea typeface="Cambria" panose="02040503050406030204" pitchFamily="18" charset="0"/>
                <a:cs typeface="Arial" panose="020B0604020202020204" pitchFamily="34" charset="0"/>
              </a:rPr>
              <a:t>2021 LEGISLATIVE SESSION HIGHLIGHTS</a:t>
            </a:r>
          </a:p>
        </p:txBody>
      </p:sp>
      <p:sp>
        <p:nvSpPr>
          <p:cNvPr id="14" name="TextBox 4">
            <a:extLst>
              <a:ext uri="{FF2B5EF4-FFF2-40B4-BE49-F238E27FC236}">
                <a16:creationId xmlns:a16="http://schemas.microsoft.com/office/drawing/2014/main" id="{D6D07B90-523F-4E88-894E-075CCF141D28}"/>
              </a:ext>
            </a:extLst>
          </p:cNvPr>
          <p:cNvSpPr txBox="1">
            <a:spLocks noChangeArrowheads="1"/>
          </p:cNvSpPr>
          <p:nvPr/>
        </p:nvSpPr>
        <p:spPr bwMode="auto">
          <a:xfrm>
            <a:off x="6248400" y="2286000"/>
            <a:ext cx="49545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2400" dirty="0">
                <a:solidFill>
                  <a:srgbClr val="1F4283"/>
                </a:solidFill>
                <a:latin typeface="Cambria" panose="02040503050406030204" pitchFamily="18" charset="0"/>
                <a:ea typeface="Cambria" panose="02040503050406030204" pitchFamily="18" charset="0"/>
                <a:cs typeface="Cambria" panose="02040503050406030204" pitchFamily="18" charset="0"/>
              </a:rPr>
              <a:t>Successful passage of FDOT’s bill (sponsored by Senator Harrell and Representative LaMarca)</a:t>
            </a:r>
          </a:p>
          <a:p>
            <a:pPr eaLnBrk="1" hangingPunct="1">
              <a:buFont typeface="Arial" panose="020B0604020202020204" pitchFamily="34" charset="0"/>
              <a:buChar char="•"/>
            </a:pPr>
            <a:endParaRPr lang="en-US" altLang="en-US" sz="1200" dirty="0">
              <a:solidFill>
                <a:srgbClr val="1F4283"/>
              </a:solidFill>
              <a:latin typeface="Cambria" panose="02040503050406030204" pitchFamily="18" charset="0"/>
              <a:ea typeface="Cambria" panose="02040503050406030204" pitchFamily="18" charset="0"/>
              <a:cs typeface="Cambria" panose="02040503050406030204" pitchFamily="18" charset="0"/>
            </a:endParaRPr>
          </a:p>
          <a:p>
            <a:pPr eaLnBrk="1" hangingPunct="1">
              <a:buFont typeface="Arial" panose="020B0604020202020204" pitchFamily="34" charset="0"/>
              <a:buChar char="•"/>
            </a:pPr>
            <a:r>
              <a:rPr lang="en-US" altLang="en-US" sz="2400" dirty="0">
                <a:solidFill>
                  <a:srgbClr val="1F4283"/>
                </a:solidFill>
                <a:latin typeface="Cambria" panose="02040503050406030204" pitchFamily="18" charset="0"/>
                <a:ea typeface="Cambria" panose="02040503050406030204" pitchFamily="18" charset="0"/>
                <a:cs typeface="Cambria" panose="02040503050406030204" pitchFamily="18" charset="0"/>
              </a:rPr>
              <a:t>$9.44 billion for the department’s Work Program</a:t>
            </a:r>
          </a:p>
          <a:p>
            <a:pPr eaLnBrk="1" hangingPunct="1">
              <a:buFont typeface="Arial" panose="020B0604020202020204" pitchFamily="34" charset="0"/>
              <a:buChar char="•"/>
            </a:pPr>
            <a:endParaRPr lang="en-US" altLang="en-US" sz="1200" dirty="0">
              <a:solidFill>
                <a:srgbClr val="1F4283"/>
              </a:solidFill>
              <a:latin typeface="Cambria" panose="02040503050406030204" pitchFamily="18" charset="0"/>
              <a:ea typeface="Cambria" panose="02040503050406030204" pitchFamily="18" charset="0"/>
              <a:cs typeface="Cambria" panose="02040503050406030204" pitchFamily="18" charset="0"/>
            </a:endParaRPr>
          </a:p>
          <a:p>
            <a:pPr eaLnBrk="1" hangingPunct="1">
              <a:buFont typeface="Arial" panose="020B0604020202020204" pitchFamily="34" charset="0"/>
              <a:buChar char="•"/>
            </a:pPr>
            <a:r>
              <a:rPr lang="en-US" altLang="en-US" sz="2400" dirty="0">
                <a:solidFill>
                  <a:srgbClr val="1F4283"/>
                </a:solidFill>
                <a:latin typeface="Cambria" panose="02040503050406030204" pitchFamily="18" charset="0"/>
                <a:ea typeface="Cambria" panose="02040503050406030204" pitchFamily="18" charset="0"/>
                <a:cs typeface="Cambria" panose="02040503050406030204" pitchFamily="18" charset="0"/>
              </a:rPr>
              <a:t>Transfer of $2 billion from federal COVID-19 relief funds to the State Transportation Trust Fund</a:t>
            </a:r>
          </a:p>
        </p:txBody>
      </p:sp>
      <p:pic>
        <p:nvPicPr>
          <p:cNvPr id="6" name="Picture 2" descr="A picture containing drawing, clock&#10;&#10;Description automatically generated">
            <a:extLst>
              <a:ext uri="{FF2B5EF4-FFF2-40B4-BE49-F238E27FC236}">
                <a16:creationId xmlns:a16="http://schemas.microsoft.com/office/drawing/2014/main" id="{7B3A0963-99D0-4F6A-B4E7-FBCBEBAEC8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800" y="228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See the source image">
            <a:extLst>
              <a:ext uri="{FF2B5EF4-FFF2-40B4-BE49-F238E27FC236}">
                <a16:creationId xmlns:a16="http://schemas.microsoft.com/office/drawing/2014/main" id="{68F34974-E02B-4C1C-BD3F-5E4D73BAA4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3810000"/>
            <a:ext cx="3276600" cy="25629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e the source image">
            <a:extLst>
              <a:ext uri="{FF2B5EF4-FFF2-40B4-BE49-F238E27FC236}">
                <a16:creationId xmlns:a16="http://schemas.microsoft.com/office/drawing/2014/main" id="{0039D1B5-88EB-41C5-B318-907E52056572}"/>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20496" r="22451" b="15930"/>
          <a:stretch/>
        </p:blipFill>
        <p:spPr bwMode="auto">
          <a:xfrm>
            <a:off x="228600" y="2021724"/>
            <a:ext cx="3810000" cy="2339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674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238818-D608-4BDB-A850-12889D7FF061}"/>
              </a:ext>
            </a:extLst>
          </p:cNvPr>
          <p:cNvSpPr txBox="1"/>
          <p:nvPr/>
        </p:nvSpPr>
        <p:spPr>
          <a:xfrm>
            <a:off x="0" y="1295400"/>
            <a:ext cx="12192000" cy="1138773"/>
          </a:xfrm>
          <a:prstGeom prst="rect">
            <a:avLst/>
          </a:prstGeom>
          <a:noFill/>
          <a:ln>
            <a:noFill/>
          </a:ln>
          <a:effectLst/>
        </p:spPr>
        <p:txBody>
          <a:bodyPr wrap="square" rtlCol="0">
            <a:spAutoFit/>
          </a:bodyPr>
          <a:lstStyle/>
          <a:p>
            <a:pPr lvl="0" algn="ctr">
              <a:spcBef>
                <a:spcPct val="0"/>
              </a:spcBef>
              <a:defRPr/>
            </a:pPr>
            <a:r>
              <a:rPr lang="en-US" sz="3600" b="1" cap="all" dirty="0">
                <a:solidFill>
                  <a:srgbClr val="1F4283"/>
                </a:solidFill>
                <a:latin typeface="Cambria" panose="02040503050406030204" pitchFamily="18" charset="0"/>
                <a:ea typeface="Cambria" panose="02040503050406030204" pitchFamily="18" charset="0"/>
                <a:cs typeface="Arial" panose="020B0604020202020204" pitchFamily="34" charset="0"/>
              </a:rPr>
              <a:t>Preparing</a:t>
            </a:r>
            <a:r>
              <a:rPr lang="en-US" sz="3200" b="1" cap="all" dirty="0">
                <a:solidFill>
                  <a:srgbClr val="1F4283"/>
                </a:solidFill>
                <a:latin typeface="Cambria" panose="02040503050406030204" pitchFamily="18" charset="0"/>
                <a:ea typeface="Cambria" panose="02040503050406030204" pitchFamily="18" charset="0"/>
                <a:cs typeface="Arial" panose="020B0604020202020204" pitchFamily="34" charset="0"/>
              </a:rPr>
              <a:t> </a:t>
            </a:r>
            <a:r>
              <a:rPr lang="en-US" sz="3600" b="1" cap="all" dirty="0">
                <a:solidFill>
                  <a:srgbClr val="1F4283"/>
                </a:solidFill>
                <a:latin typeface="Cambria" panose="02040503050406030204" pitchFamily="18" charset="0"/>
                <a:ea typeface="Cambria" panose="02040503050406030204" pitchFamily="18" charset="0"/>
                <a:cs typeface="Arial" panose="020B0604020202020204" pitchFamily="34" charset="0"/>
              </a:rPr>
              <a:t>for</a:t>
            </a:r>
            <a:r>
              <a:rPr lang="en-US" sz="3200" b="1" cap="all" dirty="0">
                <a:solidFill>
                  <a:srgbClr val="1F4283"/>
                </a:solidFill>
                <a:latin typeface="Cambria" panose="02040503050406030204" pitchFamily="18" charset="0"/>
                <a:ea typeface="Cambria" panose="02040503050406030204" pitchFamily="18" charset="0"/>
                <a:cs typeface="Arial" panose="020B0604020202020204" pitchFamily="34" charset="0"/>
              </a:rPr>
              <a:t> </a:t>
            </a:r>
            <a:r>
              <a:rPr lang="en-US" sz="3600" b="1" cap="all" dirty="0">
                <a:solidFill>
                  <a:srgbClr val="1F4283"/>
                </a:solidFill>
                <a:latin typeface="Cambria" panose="02040503050406030204" pitchFamily="18" charset="0"/>
                <a:ea typeface="Cambria" panose="02040503050406030204" pitchFamily="18" charset="0"/>
                <a:cs typeface="Arial" panose="020B0604020202020204" pitchFamily="34" charset="0"/>
              </a:rPr>
              <a:t>a Funding Shift</a:t>
            </a:r>
          </a:p>
          <a:p>
            <a:pPr lvl="0" algn="ctr">
              <a:spcBef>
                <a:spcPct val="0"/>
              </a:spcBef>
              <a:defRPr/>
            </a:pPr>
            <a:r>
              <a:rPr lang="en-US" sz="3200" b="1" cap="all" dirty="0">
                <a:solidFill>
                  <a:srgbClr val="DA2B27"/>
                </a:solidFill>
                <a:latin typeface="Cambria" panose="02040503050406030204" pitchFamily="18" charset="0"/>
                <a:ea typeface="Cambria" panose="02040503050406030204" pitchFamily="18" charset="0"/>
                <a:cs typeface="Arial" panose="020B0604020202020204" pitchFamily="34" charset="0"/>
              </a:rPr>
              <a:t>E</a:t>
            </a:r>
            <a:r>
              <a:rPr lang="en-US" sz="2800" b="1" cap="all" dirty="0">
                <a:solidFill>
                  <a:srgbClr val="DA2B27"/>
                </a:solidFill>
                <a:latin typeface="Cambria" panose="02040503050406030204" pitchFamily="18" charset="0"/>
                <a:ea typeface="Cambria" panose="02040503050406030204" pitchFamily="18" charset="0"/>
                <a:cs typeface="Arial" panose="020B0604020202020204" pitchFamily="34" charset="0"/>
              </a:rPr>
              <a:t>LECTRIFICATION</a:t>
            </a:r>
            <a:r>
              <a:rPr lang="en-US" sz="3200" b="1" cap="all" dirty="0">
                <a:solidFill>
                  <a:srgbClr val="DA2B27"/>
                </a:solidFill>
                <a:latin typeface="Cambria" panose="02040503050406030204" pitchFamily="18" charset="0"/>
                <a:ea typeface="Cambria" panose="02040503050406030204" pitchFamily="18" charset="0"/>
                <a:cs typeface="Arial" panose="020B0604020202020204" pitchFamily="34" charset="0"/>
              </a:rPr>
              <a:t> </a:t>
            </a:r>
            <a:r>
              <a:rPr lang="en-US" sz="2800" b="1" cap="all" dirty="0">
                <a:solidFill>
                  <a:srgbClr val="DA2B27"/>
                </a:solidFill>
                <a:latin typeface="Cambria" panose="02040503050406030204" pitchFamily="18" charset="0"/>
                <a:ea typeface="Cambria" panose="02040503050406030204" pitchFamily="18" charset="0"/>
                <a:cs typeface="Arial" panose="020B0604020202020204" pitchFamily="34" charset="0"/>
              </a:rPr>
              <a:t>OF</a:t>
            </a:r>
            <a:r>
              <a:rPr lang="en-US" sz="3200" b="1" cap="all" dirty="0">
                <a:solidFill>
                  <a:srgbClr val="DA2B27"/>
                </a:solidFill>
                <a:latin typeface="Cambria" panose="02040503050406030204" pitchFamily="18" charset="0"/>
                <a:ea typeface="Cambria" panose="02040503050406030204" pitchFamily="18" charset="0"/>
                <a:cs typeface="Arial" panose="020B0604020202020204" pitchFamily="34" charset="0"/>
              </a:rPr>
              <a:t> V</a:t>
            </a:r>
            <a:r>
              <a:rPr lang="en-US" sz="2800" b="1" cap="all" dirty="0">
                <a:solidFill>
                  <a:srgbClr val="DA2B27"/>
                </a:solidFill>
                <a:latin typeface="Cambria" panose="02040503050406030204" pitchFamily="18" charset="0"/>
                <a:ea typeface="Cambria" panose="02040503050406030204" pitchFamily="18" charset="0"/>
                <a:cs typeface="Arial" panose="020B0604020202020204" pitchFamily="34" charset="0"/>
              </a:rPr>
              <a:t>EHICLES</a:t>
            </a:r>
            <a:endParaRPr lang="en-US" sz="3200" b="1" cap="all" dirty="0">
              <a:solidFill>
                <a:srgbClr val="DA2B27"/>
              </a:solidFill>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E9EFE3DE-B7A5-47AE-B20F-2DD890F97B72}"/>
              </a:ext>
            </a:extLst>
          </p:cNvPr>
          <p:cNvPicPr>
            <a:picLocks noChangeAspect="1"/>
          </p:cNvPicPr>
          <p:nvPr/>
        </p:nvPicPr>
        <p:blipFill>
          <a:blip r:embed="rId3"/>
          <a:stretch>
            <a:fillRect/>
          </a:stretch>
        </p:blipFill>
        <p:spPr>
          <a:xfrm>
            <a:off x="964977" y="2950597"/>
            <a:ext cx="10262046" cy="3572632"/>
          </a:xfrm>
          <a:prstGeom prst="rect">
            <a:avLst/>
          </a:prstGeom>
        </p:spPr>
      </p:pic>
      <p:sp>
        <p:nvSpPr>
          <p:cNvPr id="5" name="TextBox 4">
            <a:extLst>
              <a:ext uri="{FF2B5EF4-FFF2-40B4-BE49-F238E27FC236}">
                <a16:creationId xmlns:a16="http://schemas.microsoft.com/office/drawing/2014/main" id="{289A2477-7D71-4F0B-8E13-4B15BC3EBD59}"/>
              </a:ext>
            </a:extLst>
          </p:cNvPr>
          <p:cNvSpPr txBox="1"/>
          <p:nvPr/>
        </p:nvSpPr>
        <p:spPr>
          <a:xfrm>
            <a:off x="-381000" y="2750542"/>
            <a:ext cx="9144000" cy="400110"/>
          </a:xfrm>
          <a:prstGeom prst="rect">
            <a:avLst/>
          </a:prstGeom>
          <a:noFill/>
        </p:spPr>
        <p:txBody>
          <a:bodyPr wrap="square" rtlCol="0">
            <a:spAutoFit/>
          </a:bodyPr>
          <a:lstStyle/>
          <a:p>
            <a:pPr algn="ctr"/>
            <a:r>
              <a:rPr lang="en-US" sz="2000" b="1" dirty="0">
                <a:solidFill>
                  <a:srgbClr val="1F4283"/>
                </a:solidFill>
                <a:latin typeface="Cambria" panose="02040503050406030204" pitchFamily="18" charset="0"/>
                <a:ea typeface="Cambria" panose="02040503050406030204" pitchFamily="18" charset="0"/>
              </a:rPr>
              <a:t>P</a:t>
            </a:r>
            <a:r>
              <a:rPr lang="en-US" b="1" dirty="0">
                <a:solidFill>
                  <a:srgbClr val="1F4283"/>
                </a:solidFill>
                <a:latin typeface="Cambria" panose="02040503050406030204" pitchFamily="18" charset="0"/>
                <a:ea typeface="Cambria" panose="02040503050406030204" pitchFamily="18" charset="0"/>
              </a:rPr>
              <a:t>ROJECTED</a:t>
            </a:r>
            <a:r>
              <a:rPr lang="en-US" sz="2000" b="1" dirty="0">
                <a:solidFill>
                  <a:srgbClr val="1F4283"/>
                </a:solidFill>
                <a:latin typeface="Cambria" panose="02040503050406030204" pitchFamily="18" charset="0"/>
                <a:ea typeface="Cambria" panose="02040503050406030204" pitchFamily="18" charset="0"/>
              </a:rPr>
              <a:t> EV A</a:t>
            </a:r>
            <a:r>
              <a:rPr lang="en-US" b="1" dirty="0">
                <a:solidFill>
                  <a:srgbClr val="1F4283"/>
                </a:solidFill>
                <a:latin typeface="Cambria" panose="02040503050406030204" pitchFamily="18" charset="0"/>
                <a:ea typeface="Cambria" panose="02040503050406030204" pitchFamily="18" charset="0"/>
              </a:rPr>
              <a:t>DOPTION</a:t>
            </a:r>
            <a:r>
              <a:rPr lang="en-US" sz="2000" b="1" dirty="0">
                <a:solidFill>
                  <a:srgbClr val="1F4283"/>
                </a:solidFill>
                <a:latin typeface="Cambria" panose="02040503050406030204" pitchFamily="18" charset="0"/>
                <a:ea typeface="Cambria" panose="02040503050406030204" pitchFamily="18" charset="0"/>
              </a:rPr>
              <a:t> R</a:t>
            </a:r>
            <a:r>
              <a:rPr lang="en-US" b="1" dirty="0">
                <a:solidFill>
                  <a:srgbClr val="1F4283"/>
                </a:solidFill>
                <a:latin typeface="Cambria" panose="02040503050406030204" pitchFamily="18" charset="0"/>
                <a:ea typeface="Cambria" panose="02040503050406030204" pitchFamily="18" charset="0"/>
              </a:rPr>
              <a:t>ATE</a:t>
            </a:r>
            <a:r>
              <a:rPr lang="en-US" sz="2000" b="1" dirty="0">
                <a:solidFill>
                  <a:srgbClr val="1F4283"/>
                </a:solidFill>
                <a:latin typeface="Cambria" panose="02040503050406030204" pitchFamily="18" charset="0"/>
                <a:ea typeface="Cambria" panose="02040503050406030204" pitchFamily="18" charset="0"/>
              </a:rPr>
              <a:t> I</a:t>
            </a:r>
            <a:r>
              <a:rPr lang="en-US" b="1" dirty="0">
                <a:solidFill>
                  <a:srgbClr val="1F4283"/>
                </a:solidFill>
                <a:latin typeface="Cambria" panose="02040503050406030204" pitchFamily="18" charset="0"/>
                <a:ea typeface="Cambria" panose="02040503050406030204" pitchFamily="18" charset="0"/>
              </a:rPr>
              <a:t>N</a:t>
            </a:r>
            <a:r>
              <a:rPr lang="en-US" sz="2000" b="1" dirty="0">
                <a:solidFill>
                  <a:srgbClr val="1F4283"/>
                </a:solidFill>
                <a:latin typeface="Cambria" panose="02040503050406030204" pitchFamily="18" charset="0"/>
                <a:ea typeface="Cambria" panose="02040503050406030204" pitchFamily="18" charset="0"/>
              </a:rPr>
              <a:t> F</a:t>
            </a:r>
            <a:r>
              <a:rPr lang="en-US" b="1" dirty="0">
                <a:solidFill>
                  <a:srgbClr val="1F4283"/>
                </a:solidFill>
                <a:latin typeface="Cambria" panose="02040503050406030204" pitchFamily="18" charset="0"/>
                <a:ea typeface="Cambria" panose="02040503050406030204" pitchFamily="18" charset="0"/>
              </a:rPr>
              <a:t>LORIDA</a:t>
            </a:r>
            <a:endParaRPr lang="en-US" sz="2000" b="1" dirty="0">
              <a:solidFill>
                <a:srgbClr val="1F4283"/>
              </a:solidFill>
              <a:latin typeface="Cambria" panose="02040503050406030204" pitchFamily="18" charset="0"/>
              <a:ea typeface="Cambria" panose="02040503050406030204" pitchFamily="18" charset="0"/>
            </a:endParaRPr>
          </a:p>
        </p:txBody>
      </p:sp>
      <p:pic>
        <p:nvPicPr>
          <p:cNvPr id="6" name="Picture 2" descr="A picture containing drawing, clock&#10;&#10;Description automatically generated">
            <a:extLst>
              <a:ext uri="{FF2B5EF4-FFF2-40B4-BE49-F238E27FC236}">
                <a16:creationId xmlns:a16="http://schemas.microsoft.com/office/drawing/2014/main" id="{50DD773C-C71D-4133-9649-32AFEACABC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800" y="228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7871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238818-D608-4BDB-A850-12889D7FF061}"/>
              </a:ext>
            </a:extLst>
          </p:cNvPr>
          <p:cNvSpPr txBox="1"/>
          <p:nvPr/>
        </p:nvSpPr>
        <p:spPr>
          <a:xfrm>
            <a:off x="0" y="1295400"/>
            <a:ext cx="12192000" cy="646331"/>
          </a:xfrm>
          <a:prstGeom prst="rect">
            <a:avLst/>
          </a:prstGeom>
          <a:noFill/>
          <a:ln>
            <a:noFill/>
          </a:ln>
          <a:effectLst/>
        </p:spPr>
        <p:txBody>
          <a:bodyPr wrap="square" rtlCol="0">
            <a:spAutoFit/>
          </a:bodyPr>
          <a:lstStyle/>
          <a:p>
            <a:pPr lvl="0" algn="ctr">
              <a:spcBef>
                <a:spcPct val="0"/>
              </a:spcBef>
              <a:defRPr/>
            </a:pPr>
            <a:r>
              <a:rPr lang="en-US" sz="3600" b="1" cap="small" dirty="0">
                <a:solidFill>
                  <a:srgbClr val="1F4283"/>
                </a:solidFill>
                <a:latin typeface="Cambria" panose="02040503050406030204" pitchFamily="18" charset="0"/>
                <a:ea typeface="Cambria" panose="02040503050406030204" pitchFamily="18" charset="0"/>
                <a:cs typeface="Arial" panose="020B0604020202020204" pitchFamily="34" charset="0"/>
              </a:rPr>
              <a:t>CHANGING NEEDS = NEW MOBILITY OPTIONS</a:t>
            </a:r>
            <a:endParaRPr lang="en-US" sz="3200" b="1" cap="small" dirty="0">
              <a:solidFill>
                <a:srgbClr val="DA2B27"/>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A picture containing drawing, clock&#10;&#10;Description automatically generated">
            <a:extLst>
              <a:ext uri="{FF2B5EF4-FFF2-40B4-BE49-F238E27FC236}">
                <a16:creationId xmlns:a16="http://schemas.microsoft.com/office/drawing/2014/main" id="{49857547-3552-4AEC-A968-B7B8A7C4D9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800" y="228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lorida rural road ">
            <a:extLst>
              <a:ext uri="{FF2B5EF4-FFF2-40B4-BE49-F238E27FC236}">
                <a16:creationId xmlns:a16="http://schemas.microsoft.com/office/drawing/2014/main" id="{BE9BD781-698F-4C9D-A62F-D7EF591C138D}"/>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50000" r="20917"/>
          <a:stretch/>
        </p:blipFill>
        <p:spPr bwMode="auto">
          <a:xfrm>
            <a:off x="595689" y="2189111"/>
            <a:ext cx="2438400" cy="40772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A6CEDB6-8455-4E36-8FE7-2CEDECA1FFBE}"/>
              </a:ext>
            </a:extLst>
          </p:cNvPr>
          <p:cNvPicPr>
            <a:picLocks noChangeAspect="1"/>
          </p:cNvPicPr>
          <p:nvPr/>
        </p:nvPicPr>
        <p:blipFill rotWithShape="1">
          <a:blip r:embed="rId5"/>
          <a:srcRect l="75494" t="32381" r="17948" b="32063"/>
          <a:stretch/>
        </p:blipFill>
        <p:spPr>
          <a:xfrm>
            <a:off x="8984951" y="2189111"/>
            <a:ext cx="2673649" cy="4077240"/>
          </a:xfrm>
          <a:prstGeom prst="rect">
            <a:avLst/>
          </a:prstGeom>
        </p:spPr>
      </p:pic>
      <p:pic>
        <p:nvPicPr>
          <p:cNvPr id="11" name="Picture 10">
            <a:extLst>
              <a:ext uri="{FF2B5EF4-FFF2-40B4-BE49-F238E27FC236}">
                <a16:creationId xmlns:a16="http://schemas.microsoft.com/office/drawing/2014/main" id="{DD331635-C945-43FC-8ABA-3C7B977679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3" t="9099" r="179" b="25425"/>
          <a:stretch/>
        </p:blipFill>
        <p:spPr>
          <a:xfrm>
            <a:off x="2667000" y="1941731"/>
            <a:ext cx="6920289" cy="4572000"/>
          </a:xfrm>
          <a:prstGeom prst="rect">
            <a:avLst/>
          </a:prstGeom>
        </p:spPr>
      </p:pic>
    </p:spTree>
    <p:extLst>
      <p:ext uri="{BB962C8B-B14F-4D97-AF65-F5344CB8AC3E}">
        <p14:creationId xmlns:p14="http://schemas.microsoft.com/office/powerpoint/2010/main" val="3676599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E3F5988E-90E3-434D-9BF6-6C028C72356F}"/>
              </a:ext>
            </a:extLst>
          </p:cNvPr>
          <p:cNvPicPr>
            <a:picLocks noChangeAspect="1" noChangeArrowheads="1"/>
          </p:cNvPicPr>
          <p:nvPr/>
        </p:nvPicPr>
        <p:blipFill>
          <a:blip r:embed="rId3">
            <a:alphaModFix amt="11000"/>
            <a:extLst>
              <a:ext uri="{28A0092B-C50C-407E-A947-70E740481C1C}">
                <a14:useLocalDpi xmlns:a14="http://schemas.microsoft.com/office/drawing/2010/main" val="0"/>
              </a:ext>
            </a:extLst>
          </a:blip>
          <a:srcRect/>
          <a:stretch>
            <a:fillRect/>
          </a:stretch>
        </p:blipFill>
        <p:spPr bwMode="auto">
          <a:xfrm>
            <a:off x="944976" y="1521302"/>
            <a:ext cx="10302047" cy="51080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5">
            <a:extLst>
              <a:ext uri="{FF2B5EF4-FFF2-40B4-BE49-F238E27FC236}">
                <a16:creationId xmlns:a16="http://schemas.microsoft.com/office/drawing/2014/main" id="{C38A1078-C44D-4827-83F3-87D61380F6B8}"/>
              </a:ext>
            </a:extLst>
          </p:cNvPr>
          <p:cNvSpPr txBox="1">
            <a:spLocks/>
          </p:cNvSpPr>
          <p:nvPr/>
        </p:nvSpPr>
        <p:spPr>
          <a:xfrm>
            <a:off x="16042" y="1306971"/>
            <a:ext cx="12192000" cy="609600"/>
          </a:xfrm>
          <a:prstGeom prst="rect">
            <a:avLst/>
          </a:prstGeom>
        </p:spPr>
        <p:txBody>
          <a:bodyPr/>
          <a:lstStyle>
            <a:lvl1pPr marL="0" indent="0" algn="l" defTabSz="914400" rtl="0" eaLnBrk="1" latinLnBrk="0" hangingPunct="1">
              <a:spcBef>
                <a:spcPct val="20000"/>
              </a:spcBef>
              <a:buFont typeface="Arial" pitchFamily="34" charset="0"/>
              <a:buNone/>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600" dirty="0">
                <a:solidFill>
                  <a:srgbClr val="1F4284"/>
                </a:solidFill>
                <a:latin typeface="Cambria" panose="02040503050406030204" pitchFamily="18" charset="0"/>
                <a:ea typeface="Cambria" panose="02040503050406030204" pitchFamily="18" charset="0"/>
                <a:cs typeface="Segoe UI" panose="020B0502040204020203" pitchFamily="34" charset="0"/>
              </a:rPr>
              <a:t>FREIGHT MOBILITY</a:t>
            </a:r>
          </a:p>
        </p:txBody>
      </p:sp>
      <p:graphicFrame>
        <p:nvGraphicFramePr>
          <p:cNvPr id="8" name="Chart 7">
            <a:extLst>
              <a:ext uri="{FF2B5EF4-FFF2-40B4-BE49-F238E27FC236}">
                <a16:creationId xmlns:a16="http://schemas.microsoft.com/office/drawing/2014/main" id="{8E5391FC-7B0F-49F6-8273-F92AB0464F5C}"/>
              </a:ext>
            </a:extLst>
          </p:cNvPr>
          <p:cNvGraphicFramePr>
            <a:graphicFrameLocks/>
          </p:cNvGraphicFramePr>
          <p:nvPr/>
        </p:nvGraphicFramePr>
        <p:xfrm>
          <a:off x="-228600" y="2424557"/>
          <a:ext cx="6107015" cy="4052443"/>
        </p:xfrm>
        <a:graphic>
          <a:graphicData uri="http://schemas.openxmlformats.org/drawingml/2006/chart">
            <c:chart xmlns:c="http://schemas.openxmlformats.org/drawingml/2006/chart" xmlns:r="http://schemas.openxmlformats.org/officeDocument/2006/relationships" r:id="rId4"/>
          </a:graphicData>
        </a:graphic>
      </p:graphicFrame>
      <p:sp>
        <p:nvSpPr>
          <p:cNvPr id="14" name="Content Placeholder 2">
            <a:extLst>
              <a:ext uri="{FF2B5EF4-FFF2-40B4-BE49-F238E27FC236}">
                <a16:creationId xmlns:a16="http://schemas.microsoft.com/office/drawing/2014/main" id="{E8E0D05F-EFC1-47BF-9BA5-4E9D4DDFF2E9}"/>
              </a:ext>
            </a:extLst>
          </p:cNvPr>
          <p:cNvSpPr txBox="1">
            <a:spLocks/>
          </p:cNvSpPr>
          <p:nvPr/>
        </p:nvSpPr>
        <p:spPr>
          <a:xfrm>
            <a:off x="2816485" y="1916571"/>
            <a:ext cx="6387967" cy="20278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5000"/>
              </a:lnSpc>
              <a:spcBef>
                <a:spcPts val="0"/>
              </a:spcBef>
            </a:pPr>
            <a:r>
              <a:rPr lang="en-US" sz="2400" dirty="0">
                <a:solidFill>
                  <a:srgbClr val="1F4284"/>
                </a:solidFill>
                <a:latin typeface="Cambria" panose="02040503050406030204" pitchFamily="18" charset="0"/>
                <a:ea typeface="Cambria" panose="02040503050406030204" pitchFamily="18" charset="0"/>
                <a:cs typeface="Times New Roman" panose="02020603050405020304" pitchFamily="18" charset="0"/>
              </a:rPr>
              <a:t>Explore innovative funding opportunities.</a:t>
            </a:r>
            <a:endParaRPr lang="en-US" sz="2400" dirty="0">
              <a:solidFill>
                <a:srgbClr val="1F4284"/>
              </a:solidFill>
              <a:effectLst/>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Bef>
                <a:spcPts val="0"/>
              </a:spcBef>
            </a:pPr>
            <a:r>
              <a:rPr lang="en-US" sz="2400" dirty="0">
                <a:solidFill>
                  <a:srgbClr val="1F4284"/>
                </a:solidFill>
                <a:effectLst/>
                <a:latin typeface="Cambria" panose="02040503050406030204" pitchFamily="18" charset="0"/>
                <a:ea typeface="Cambria" panose="02040503050406030204" pitchFamily="18" charset="0"/>
                <a:cs typeface="Times New Roman" panose="02020603050405020304" pitchFamily="18" charset="0"/>
              </a:rPr>
              <a:t>Develop new truck parking sites.</a:t>
            </a:r>
          </a:p>
          <a:p>
            <a:pPr>
              <a:lnSpc>
                <a:spcPct val="115000"/>
              </a:lnSpc>
              <a:spcBef>
                <a:spcPts val="0"/>
              </a:spcBef>
            </a:pPr>
            <a:r>
              <a:rPr lang="en-US" sz="2400" dirty="0">
                <a:solidFill>
                  <a:srgbClr val="1F4284"/>
                </a:solidFill>
                <a:effectLst/>
                <a:latin typeface="Cambria" panose="02040503050406030204" pitchFamily="18" charset="0"/>
                <a:ea typeface="Cambria" panose="02040503050406030204" pitchFamily="18" charset="0"/>
                <a:cs typeface="Times New Roman" panose="02020603050405020304" pitchFamily="18" charset="0"/>
              </a:rPr>
              <a:t>Expand truck parking availability systems</a:t>
            </a:r>
            <a:r>
              <a:rPr lang="en-US" sz="2400" dirty="0">
                <a:solidFill>
                  <a:srgbClr val="1F4284"/>
                </a:solidFill>
                <a:latin typeface="Cambria" panose="02040503050406030204" pitchFamily="18" charset="0"/>
                <a:ea typeface="Cambria" panose="02040503050406030204" pitchFamily="18" charset="0"/>
                <a:cs typeface="Times New Roman" panose="02020603050405020304" pitchFamily="18" charset="0"/>
              </a:rPr>
              <a:t>.</a:t>
            </a:r>
          </a:p>
          <a:p>
            <a:pPr>
              <a:lnSpc>
                <a:spcPct val="115000"/>
              </a:lnSpc>
              <a:spcBef>
                <a:spcPts val="0"/>
              </a:spcBef>
            </a:pPr>
            <a:r>
              <a:rPr lang="en-US" sz="2400" dirty="0">
                <a:solidFill>
                  <a:srgbClr val="1F4284"/>
                </a:solidFill>
                <a:latin typeface="Cambria" panose="02040503050406030204" pitchFamily="18" charset="0"/>
                <a:ea typeface="Cambria" panose="02040503050406030204" pitchFamily="18" charset="0"/>
                <a:cs typeface="Times New Roman" panose="02020603050405020304" pitchFamily="18" charset="0"/>
              </a:rPr>
              <a:t>Implement Freight Signal Priority projects.</a:t>
            </a:r>
          </a:p>
          <a:p>
            <a:pPr>
              <a:lnSpc>
                <a:spcPct val="115000"/>
              </a:lnSpc>
              <a:spcBef>
                <a:spcPts val="0"/>
              </a:spcBef>
            </a:pPr>
            <a:endParaRPr lang="en-US" sz="2400" dirty="0">
              <a:solidFill>
                <a:srgbClr val="1F4284"/>
              </a:solidFill>
              <a:latin typeface="Cambria" panose="02040503050406030204" pitchFamily="18" charset="0"/>
              <a:ea typeface="Cambria" panose="02040503050406030204" pitchFamily="18" charset="0"/>
              <a:cs typeface="Segoe UI" panose="020B0502040204020203" pitchFamily="34" charset="0"/>
            </a:endParaRPr>
          </a:p>
          <a:p>
            <a:pPr marL="0" indent="0">
              <a:buNone/>
            </a:pPr>
            <a:endParaRPr lang="en-US" sz="2400" dirty="0">
              <a:solidFill>
                <a:srgbClr val="1F4284"/>
              </a:solidFill>
              <a:effectLst/>
              <a:latin typeface="Segoe UI" panose="020B0502040204020203" pitchFamily="34" charset="0"/>
              <a:ea typeface="Times New Roman" panose="02020603050405020304" pitchFamily="18" charset="0"/>
              <a:cs typeface="Segoe UI" panose="020B0502040204020203" pitchFamily="34" charset="0"/>
            </a:endParaRPr>
          </a:p>
        </p:txBody>
      </p:sp>
      <p:pic>
        <p:nvPicPr>
          <p:cNvPr id="7" name="Picture 2" descr="A picture containing drawing, clock&#10;&#10;Description automatically generated">
            <a:extLst>
              <a:ext uri="{FF2B5EF4-FFF2-40B4-BE49-F238E27FC236}">
                <a16:creationId xmlns:a16="http://schemas.microsoft.com/office/drawing/2014/main" id="{3C40663D-4111-497A-BB37-00134FA1AA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800" y="228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028EB04-91D0-4812-87D1-65E6C4C6C189}"/>
              </a:ext>
            </a:extLst>
          </p:cNvPr>
          <p:cNvPicPr>
            <a:picLocks noChangeAspect="1"/>
          </p:cNvPicPr>
          <p:nvPr/>
        </p:nvPicPr>
        <p:blipFill rotWithShape="1">
          <a:blip r:embed="rId6"/>
          <a:srcRect l="62500" t="56667" r="14375" b="21111"/>
          <a:stretch/>
        </p:blipFill>
        <p:spPr>
          <a:xfrm>
            <a:off x="1135415" y="3850610"/>
            <a:ext cx="9750108" cy="2635164"/>
          </a:xfrm>
          <a:prstGeom prst="rect">
            <a:avLst/>
          </a:prstGeom>
        </p:spPr>
      </p:pic>
    </p:spTree>
    <p:extLst>
      <p:ext uri="{BB962C8B-B14F-4D97-AF65-F5344CB8AC3E}">
        <p14:creationId xmlns:p14="http://schemas.microsoft.com/office/powerpoint/2010/main" val="1541726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238818-D608-4BDB-A850-12889D7FF061}"/>
              </a:ext>
            </a:extLst>
          </p:cNvPr>
          <p:cNvSpPr txBox="1"/>
          <p:nvPr/>
        </p:nvSpPr>
        <p:spPr>
          <a:xfrm>
            <a:off x="16042" y="1295400"/>
            <a:ext cx="12192000" cy="1138773"/>
          </a:xfrm>
          <a:prstGeom prst="rect">
            <a:avLst/>
          </a:prstGeom>
          <a:noFill/>
          <a:ln>
            <a:noFill/>
          </a:ln>
          <a:effectLst/>
        </p:spPr>
        <p:txBody>
          <a:bodyPr wrap="square" rtlCol="0">
            <a:spAutoFit/>
          </a:bodyPr>
          <a:lstStyle/>
          <a:p>
            <a:pPr lvl="0" algn="ctr">
              <a:spcBef>
                <a:spcPct val="0"/>
              </a:spcBef>
              <a:defRPr/>
            </a:pPr>
            <a:r>
              <a:rPr lang="en-US" sz="3600" b="1" cap="all" dirty="0">
                <a:solidFill>
                  <a:srgbClr val="1F4283"/>
                </a:solidFill>
                <a:latin typeface="Cambria" panose="02040503050406030204" pitchFamily="18" charset="0"/>
                <a:ea typeface="Cambria" panose="02040503050406030204" pitchFamily="18" charset="0"/>
                <a:cs typeface="Arial" panose="020B0604020202020204" pitchFamily="34" charset="0"/>
              </a:rPr>
              <a:t>Linking Land, Air, Sea and Space</a:t>
            </a:r>
            <a:br>
              <a:rPr lang="en-US" sz="3600" b="1" cap="small" dirty="0">
                <a:solidFill>
                  <a:srgbClr val="1F4283"/>
                </a:solidFill>
                <a:latin typeface="Cambria" panose="02040503050406030204" pitchFamily="18" charset="0"/>
                <a:ea typeface="Cambria" panose="02040503050406030204" pitchFamily="18" charset="0"/>
                <a:cs typeface="Arial" panose="020B0604020202020204" pitchFamily="34" charset="0"/>
              </a:rPr>
            </a:br>
            <a:r>
              <a:rPr lang="en-US" sz="3200" b="1" cap="all" dirty="0">
                <a:solidFill>
                  <a:srgbClr val="D52B24"/>
                </a:solidFill>
                <a:latin typeface="Cambria" panose="02040503050406030204" pitchFamily="18" charset="0"/>
                <a:ea typeface="Cambria" panose="02040503050406030204" pitchFamily="18" charset="0"/>
                <a:cs typeface="Arial" panose="020B0604020202020204" pitchFamily="34" charset="0"/>
              </a:rPr>
              <a:t>connectivity across modes</a:t>
            </a:r>
          </a:p>
        </p:txBody>
      </p:sp>
      <p:pic>
        <p:nvPicPr>
          <p:cNvPr id="6" name="Picture 2" descr="A picture containing drawing, clock&#10;&#10;Description automatically generated">
            <a:extLst>
              <a:ext uri="{FF2B5EF4-FFF2-40B4-BE49-F238E27FC236}">
                <a16:creationId xmlns:a16="http://schemas.microsoft.com/office/drawing/2014/main" id="{49857547-3552-4AEC-A968-B7B8A7C4D9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800" y="228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C7AC6A2-179E-4A3D-A932-1C4F60BA556A}"/>
              </a:ext>
            </a:extLst>
          </p:cNvPr>
          <p:cNvPicPr>
            <a:picLocks noChangeAspect="1"/>
          </p:cNvPicPr>
          <p:nvPr/>
        </p:nvPicPr>
        <p:blipFill rotWithShape="1">
          <a:blip r:embed="rId4"/>
          <a:srcRect l="66382" t="39613" r="16743" b="11865"/>
          <a:stretch/>
        </p:blipFill>
        <p:spPr>
          <a:xfrm>
            <a:off x="685800" y="2622210"/>
            <a:ext cx="4523180" cy="3657892"/>
          </a:xfrm>
          <a:prstGeom prst="rect">
            <a:avLst/>
          </a:prstGeom>
        </p:spPr>
      </p:pic>
      <p:pic>
        <p:nvPicPr>
          <p:cNvPr id="5" name="Picture 4">
            <a:extLst>
              <a:ext uri="{FF2B5EF4-FFF2-40B4-BE49-F238E27FC236}">
                <a16:creationId xmlns:a16="http://schemas.microsoft.com/office/drawing/2014/main" id="{BBE2347B-D23C-4C10-BB28-82542A258A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85396" y="2622210"/>
            <a:ext cx="5488180" cy="3657892"/>
          </a:xfrm>
          <a:prstGeom prst="rect">
            <a:avLst/>
          </a:prstGeom>
        </p:spPr>
      </p:pic>
      <p:sp>
        <p:nvSpPr>
          <p:cNvPr id="2" name="TextBox 1">
            <a:extLst>
              <a:ext uri="{FF2B5EF4-FFF2-40B4-BE49-F238E27FC236}">
                <a16:creationId xmlns:a16="http://schemas.microsoft.com/office/drawing/2014/main" id="{865FCF75-CB70-40CF-87B7-7C9EA1DED10E}"/>
              </a:ext>
            </a:extLst>
          </p:cNvPr>
          <p:cNvSpPr txBox="1"/>
          <p:nvPr/>
        </p:nvSpPr>
        <p:spPr>
          <a:xfrm>
            <a:off x="10058400" y="6611779"/>
            <a:ext cx="1600200" cy="246221"/>
          </a:xfrm>
          <a:prstGeom prst="rect">
            <a:avLst/>
          </a:prstGeom>
          <a:noFill/>
        </p:spPr>
        <p:txBody>
          <a:bodyPr wrap="square" rtlCol="0">
            <a:spAutoFit/>
          </a:bodyPr>
          <a:lstStyle/>
          <a:p>
            <a:r>
              <a:rPr lang="en-US" sz="1000" dirty="0">
                <a:solidFill>
                  <a:schemeClr val="bg1"/>
                </a:solidFill>
              </a:rPr>
              <a:t>Photo credit: Space Florida</a:t>
            </a:r>
          </a:p>
        </p:txBody>
      </p:sp>
    </p:spTree>
    <p:extLst>
      <p:ext uri="{BB962C8B-B14F-4D97-AF65-F5344CB8AC3E}">
        <p14:creationId xmlns:p14="http://schemas.microsoft.com/office/powerpoint/2010/main" val="3329621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238818-D608-4BDB-A850-12889D7FF061}"/>
              </a:ext>
            </a:extLst>
          </p:cNvPr>
          <p:cNvSpPr txBox="1"/>
          <p:nvPr/>
        </p:nvSpPr>
        <p:spPr>
          <a:xfrm>
            <a:off x="0" y="1295400"/>
            <a:ext cx="12192000" cy="707886"/>
          </a:xfrm>
          <a:prstGeom prst="rect">
            <a:avLst/>
          </a:prstGeom>
          <a:noFill/>
          <a:ln>
            <a:noFill/>
          </a:ln>
          <a:effectLst/>
        </p:spPr>
        <p:txBody>
          <a:bodyPr wrap="square" rtlCol="0">
            <a:spAutoFit/>
          </a:bodyPr>
          <a:lstStyle/>
          <a:p>
            <a:pPr lvl="0" algn="ctr">
              <a:spcBef>
                <a:spcPct val="0"/>
              </a:spcBef>
              <a:defRPr/>
            </a:pPr>
            <a:r>
              <a:rPr lang="en-US" sz="3600" b="1" cap="all" dirty="0">
                <a:solidFill>
                  <a:srgbClr val="1F4283"/>
                </a:solidFill>
                <a:latin typeface="Cambria" panose="02040503050406030204" pitchFamily="18" charset="0"/>
                <a:ea typeface="Cambria" panose="02040503050406030204" pitchFamily="18" charset="0"/>
                <a:cs typeface="Arial" panose="020B0604020202020204" pitchFamily="34" charset="0"/>
              </a:rPr>
              <a:t>MODERNIZATION</a:t>
            </a:r>
            <a:r>
              <a:rPr lang="en-US" sz="4000" b="1" cap="all" dirty="0">
                <a:solidFill>
                  <a:srgbClr val="1F4283"/>
                </a:solidFill>
                <a:latin typeface="Cambria" panose="02040503050406030204" pitchFamily="18" charset="0"/>
                <a:ea typeface="Cambria" panose="02040503050406030204" pitchFamily="18" charset="0"/>
                <a:cs typeface="Arial" panose="020B0604020202020204" pitchFamily="34" charset="0"/>
              </a:rPr>
              <a:t> </a:t>
            </a:r>
            <a:r>
              <a:rPr lang="en-US" sz="3600" b="1" cap="all" dirty="0">
                <a:solidFill>
                  <a:srgbClr val="1F4283"/>
                </a:solidFill>
                <a:latin typeface="Cambria" panose="02040503050406030204" pitchFamily="18" charset="0"/>
                <a:ea typeface="Cambria" panose="02040503050406030204" pitchFamily="18" charset="0"/>
                <a:cs typeface="Arial" panose="020B0604020202020204" pitchFamily="34" charset="0"/>
              </a:rPr>
              <a:t>OF INFRASTRUCTURE</a:t>
            </a:r>
            <a:endParaRPr lang="en-US" sz="3200" b="1" cap="all" dirty="0">
              <a:solidFill>
                <a:srgbClr val="DA2B27"/>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A picture containing drawing, clock&#10;&#10;Description automatically generated">
            <a:extLst>
              <a:ext uri="{FF2B5EF4-FFF2-40B4-BE49-F238E27FC236}">
                <a16:creationId xmlns:a16="http://schemas.microsoft.com/office/drawing/2014/main" id="{49857547-3552-4AEC-A968-B7B8A7C4D9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800" y="228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559A31A-7793-45F2-93CE-73CC9F65ADA0}"/>
              </a:ext>
            </a:extLst>
          </p:cNvPr>
          <p:cNvPicPr>
            <a:picLocks noChangeAspect="1"/>
          </p:cNvPicPr>
          <p:nvPr/>
        </p:nvPicPr>
        <p:blipFill rotWithShape="1">
          <a:blip r:embed="rId4"/>
          <a:srcRect t="22652" b="12698"/>
          <a:stretch/>
        </p:blipFill>
        <p:spPr>
          <a:xfrm>
            <a:off x="457200" y="2209800"/>
            <a:ext cx="5049563" cy="2825035"/>
          </a:xfrm>
          <a:prstGeom prst="rect">
            <a:avLst/>
          </a:prstGeom>
        </p:spPr>
      </p:pic>
      <p:pic>
        <p:nvPicPr>
          <p:cNvPr id="8" name="Picture 7">
            <a:extLst>
              <a:ext uri="{FF2B5EF4-FFF2-40B4-BE49-F238E27FC236}">
                <a16:creationId xmlns:a16="http://schemas.microsoft.com/office/drawing/2014/main" id="{75773CAE-CE16-448E-BD44-4E3700792B2B}"/>
              </a:ext>
            </a:extLst>
          </p:cNvPr>
          <p:cNvPicPr>
            <a:picLocks noChangeAspect="1"/>
          </p:cNvPicPr>
          <p:nvPr/>
        </p:nvPicPr>
        <p:blipFill rotWithShape="1">
          <a:blip r:embed="rId5"/>
          <a:srcRect l="2324" t="-396" r="19885" b="396"/>
          <a:stretch/>
        </p:blipFill>
        <p:spPr>
          <a:xfrm>
            <a:off x="6349999" y="3622317"/>
            <a:ext cx="5003801" cy="2826119"/>
          </a:xfrm>
          <a:prstGeom prst="rect">
            <a:avLst/>
          </a:prstGeom>
          <a:ln>
            <a:noFill/>
          </a:ln>
        </p:spPr>
      </p:pic>
      <p:sp>
        <p:nvSpPr>
          <p:cNvPr id="11" name="TextBox 4">
            <a:extLst>
              <a:ext uri="{FF2B5EF4-FFF2-40B4-BE49-F238E27FC236}">
                <a16:creationId xmlns:a16="http://schemas.microsoft.com/office/drawing/2014/main" id="{554F8CF5-B21C-4E47-8233-716192CF8EBF}"/>
              </a:ext>
            </a:extLst>
          </p:cNvPr>
          <p:cNvSpPr txBox="1">
            <a:spLocks noChangeArrowheads="1"/>
          </p:cNvSpPr>
          <p:nvPr/>
        </p:nvSpPr>
        <p:spPr bwMode="auto">
          <a:xfrm>
            <a:off x="685800" y="5105400"/>
            <a:ext cx="560836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2800" dirty="0">
                <a:solidFill>
                  <a:srgbClr val="1F4283"/>
                </a:solidFill>
                <a:latin typeface="Cambria" panose="02040503050406030204" pitchFamily="18" charset="0"/>
                <a:ea typeface="Cambria" panose="02040503050406030204" pitchFamily="18" charset="0"/>
                <a:cs typeface="Cambria" panose="02040503050406030204" pitchFamily="18" charset="0"/>
              </a:rPr>
              <a:t>Connected and Automated Vehicles Business Plan</a:t>
            </a:r>
          </a:p>
          <a:p>
            <a:pPr eaLnBrk="1" hangingPunct="1">
              <a:buFont typeface="Arial" panose="020B0604020202020204" pitchFamily="34" charset="0"/>
              <a:buChar char="•"/>
            </a:pPr>
            <a:r>
              <a:rPr lang="en-US" altLang="en-US" sz="2800" dirty="0">
                <a:solidFill>
                  <a:srgbClr val="1F4283"/>
                </a:solidFill>
                <a:latin typeface="Cambria" panose="02040503050406030204" pitchFamily="18" charset="0"/>
                <a:ea typeface="Cambria" panose="02040503050406030204" pitchFamily="18" charset="0"/>
                <a:cs typeface="Cambria" panose="02040503050406030204" pitchFamily="18" charset="0"/>
              </a:rPr>
              <a:t>V2X Data Exchange Platform</a:t>
            </a:r>
          </a:p>
        </p:txBody>
      </p:sp>
      <p:sp>
        <p:nvSpPr>
          <p:cNvPr id="12" name="TextBox 4">
            <a:extLst>
              <a:ext uri="{FF2B5EF4-FFF2-40B4-BE49-F238E27FC236}">
                <a16:creationId xmlns:a16="http://schemas.microsoft.com/office/drawing/2014/main" id="{B2AC49AD-0A8A-48F2-A3B9-73844F5FB2FE}"/>
              </a:ext>
            </a:extLst>
          </p:cNvPr>
          <p:cNvSpPr txBox="1">
            <a:spLocks noChangeArrowheads="1"/>
          </p:cNvSpPr>
          <p:nvPr/>
        </p:nvSpPr>
        <p:spPr bwMode="auto">
          <a:xfrm>
            <a:off x="5715000" y="2138570"/>
            <a:ext cx="6477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2800" dirty="0">
                <a:solidFill>
                  <a:srgbClr val="1F4283"/>
                </a:solidFill>
                <a:latin typeface="Cambria" panose="02040503050406030204" pitchFamily="18" charset="0"/>
                <a:ea typeface="Cambria" panose="02040503050406030204" pitchFamily="18" charset="0"/>
                <a:cs typeface="Cambria" panose="02040503050406030204" pitchFamily="18" charset="0"/>
              </a:rPr>
              <a:t>Advanced Traffic Management Systems</a:t>
            </a:r>
          </a:p>
          <a:p>
            <a:pPr eaLnBrk="1" hangingPunct="1">
              <a:buFont typeface="Arial" panose="020B0604020202020204" pitchFamily="34" charset="0"/>
              <a:buChar char="•"/>
            </a:pPr>
            <a:r>
              <a:rPr lang="en-US" altLang="en-US" sz="2800" dirty="0">
                <a:solidFill>
                  <a:srgbClr val="1F4283"/>
                </a:solidFill>
                <a:latin typeface="Cambria" panose="02040503050406030204" pitchFamily="18" charset="0"/>
                <a:ea typeface="Cambria" panose="02040503050406030204" pitchFamily="18" charset="0"/>
                <a:cs typeface="Cambria" panose="02040503050406030204" pitchFamily="18" charset="0"/>
              </a:rPr>
              <a:t>I-STREET Initiative</a:t>
            </a:r>
          </a:p>
          <a:p>
            <a:pPr eaLnBrk="1" hangingPunct="1">
              <a:buFont typeface="Arial" panose="020B0604020202020204" pitchFamily="34" charset="0"/>
              <a:buChar char="•"/>
            </a:pPr>
            <a:r>
              <a:rPr lang="en-US" altLang="en-US" sz="2800" dirty="0">
                <a:solidFill>
                  <a:srgbClr val="1F4283"/>
                </a:solidFill>
                <a:latin typeface="Cambria" panose="02040503050406030204" pitchFamily="18" charset="0"/>
                <a:ea typeface="Cambria" panose="02040503050406030204" pitchFamily="18" charset="0"/>
                <a:cs typeface="Cambria" panose="02040503050406030204" pitchFamily="18" charset="0"/>
              </a:rPr>
              <a:t>Intelligent Transportation Systems</a:t>
            </a:r>
          </a:p>
        </p:txBody>
      </p:sp>
    </p:spTree>
    <p:extLst>
      <p:ext uri="{BB962C8B-B14F-4D97-AF65-F5344CB8AC3E}">
        <p14:creationId xmlns:p14="http://schemas.microsoft.com/office/powerpoint/2010/main" val="3560735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38A1078-C44D-4827-83F3-87D61380F6B8}"/>
              </a:ext>
            </a:extLst>
          </p:cNvPr>
          <p:cNvSpPr txBox="1">
            <a:spLocks/>
          </p:cNvSpPr>
          <p:nvPr/>
        </p:nvSpPr>
        <p:spPr>
          <a:xfrm>
            <a:off x="4084236" y="1200150"/>
            <a:ext cx="8123806" cy="1254237"/>
          </a:xfrm>
          <a:prstGeom prst="rect">
            <a:avLst/>
          </a:prstGeom>
        </p:spPr>
        <p:txBody>
          <a:bodyPr/>
          <a:lstStyle>
            <a:lvl1pPr marL="0" indent="0" algn="l" defTabSz="914400" rtl="0" eaLnBrk="1" latinLnBrk="0" hangingPunct="1">
              <a:spcBef>
                <a:spcPct val="20000"/>
              </a:spcBef>
              <a:buFont typeface="Arial" pitchFamily="34" charset="0"/>
              <a:buNone/>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600" cap="all" dirty="0">
                <a:solidFill>
                  <a:srgbClr val="1F4284"/>
                </a:solidFill>
                <a:latin typeface="Cambria" panose="02040503050406030204" pitchFamily="18" charset="0"/>
                <a:ea typeface="Cambria" panose="02040503050406030204" pitchFamily="18" charset="0"/>
                <a:cs typeface="Segoe UI" panose="020B0502040204020203" pitchFamily="34" charset="0"/>
              </a:rPr>
              <a:t>ELECTRIC VEHICLE Infrastructure MASTER PLAN </a:t>
            </a:r>
          </a:p>
        </p:txBody>
      </p:sp>
      <p:sp>
        <p:nvSpPr>
          <p:cNvPr id="2" name="TextBox 1">
            <a:extLst>
              <a:ext uri="{FF2B5EF4-FFF2-40B4-BE49-F238E27FC236}">
                <a16:creationId xmlns:a16="http://schemas.microsoft.com/office/drawing/2014/main" id="{A34227E3-6E98-4E40-ACDB-E5389B38A3A3}"/>
              </a:ext>
            </a:extLst>
          </p:cNvPr>
          <p:cNvSpPr txBox="1"/>
          <p:nvPr/>
        </p:nvSpPr>
        <p:spPr>
          <a:xfrm>
            <a:off x="3505200" y="2454387"/>
            <a:ext cx="8526379" cy="4154984"/>
          </a:xfrm>
          <a:prstGeom prst="rect">
            <a:avLst/>
          </a:prstGeom>
          <a:noFill/>
        </p:spPr>
        <p:txBody>
          <a:bodyPr wrap="square" rtlCol="0">
            <a:spAutoFit/>
          </a:bodyPr>
          <a:lstStyle/>
          <a:p>
            <a:pPr marL="457200" lvl="0" indent="-457200">
              <a:lnSpc>
                <a:spcPct val="100000"/>
              </a:lnSpc>
              <a:spcBef>
                <a:spcPts val="0"/>
              </a:spcBef>
              <a:buFont typeface="Arial" panose="020B0604020202020204" pitchFamily="34" charset="0"/>
              <a:buChar char="•"/>
            </a:pPr>
            <a:r>
              <a:rPr lang="en-US" sz="2400" b="1" u="sng" dirty="0">
                <a:solidFill>
                  <a:srgbClr val="D82B25"/>
                </a:solidFill>
                <a:latin typeface="Cambria" panose="02040503050406030204" pitchFamily="18" charset="0"/>
                <a:ea typeface="Cambria" panose="02040503050406030204" pitchFamily="18" charset="0"/>
                <a:cs typeface="Segoe UI" panose="020B0502040204020203" pitchFamily="34" charset="0"/>
              </a:rPr>
              <a:t>Adapt:</a:t>
            </a:r>
            <a:r>
              <a:rPr lang="en-US" sz="2400" dirty="0">
                <a:solidFill>
                  <a:srgbClr val="1F4284"/>
                </a:solidFill>
                <a:latin typeface="Cambria" panose="02040503050406030204" pitchFamily="18" charset="0"/>
                <a:ea typeface="Cambria" panose="02040503050406030204" pitchFamily="18" charset="0"/>
                <a:cs typeface="Segoe UI" panose="020B0502040204020203" pitchFamily="34" charset="0"/>
              </a:rPr>
              <a:t> Adapt transportation infrastructure to advance electrized mobility. </a:t>
            </a:r>
          </a:p>
          <a:p>
            <a:pPr marL="457200" lvl="0" indent="-457200">
              <a:lnSpc>
                <a:spcPct val="100000"/>
              </a:lnSpc>
              <a:spcBef>
                <a:spcPts val="0"/>
              </a:spcBef>
              <a:buFont typeface="Arial" panose="020B0604020202020204" pitchFamily="34" charset="0"/>
              <a:buChar char="•"/>
            </a:pPr>
            <a:r>
              <a:rPr lang="en-US" sz="2400" b="1" u="sng" dirty="0">
                <a:solidFill>
                  <a:srgbClr val="D82B25"/>
                </a:solidFill>
                <a:latin typeface="Cambria" panose="02040503050406030204" pitchFamily="18" charset="0"/>
                <a:ea typeface="Cambria" panose="02040503050406030204" pitchFamily="18" charset="0"/>
                <a:cs typeface="Segoe UI" panose="020B0502040204020203" pitchFamily="34" charset="0"/>
              </a:rPr>
              <a:t>Facilitate:</a:t>
            </a:r>
            <a:r>
              <a:rPr lang="en-US" sz="2400" b="1" dirty="0">
                <a:solidFill>
                  <a:srgbClr val="1F4284"/>
                </a:solidFill>
                <a:latin typeface="Cambria" panose="02040503050406030204" pitchFamily="18" charset="0"/>
                <a:ea typeface="Cambria" panose="02040503050406030204" pitchFamily="18" charset="0"/>
                <a:cs typeface="Segoe UI" panose="020B0502040204020203" pitchFamily="34" charset="0"/>
              </a:rPr>
              <a:t> </a:t>
            </a:r>
            <a:r>
              <a:rPr lang="en-US" sz="2400" b="0" dirty="0">
                <a:solidFill>
                  <a:srgbClr val="1F4284"/>
                </a:solidFill>
                <a:latin typeface="Cambria" panose="02040503050406030204" pitchFamily="18" charset="0"/>
                <a:ea typeface="Cambria" panose="02040503050406030204" pitchFamily="18" charset="0"/>
                <a:cs typeface="Segoe UI" panose="020B0502040204020203" pitchFamily="34" charset="0"/>
              </a:rPr>
              <a:t>Facilitate the transition of next generation infrastructure through strategic investments and partnerships.</a:t>
            </a:r>
          </a:p>
          <a:p>
            <a:pPr marL="457200" lvl="0" indent="-457200">
              <a:lnSpc>
                <a:spcPct val="100000"/>
              </a:lnSpc>
              <a:spcBef>
                <a:spcPts val="0"/>
              </a:spcBef>
              <a:buFont typeface="Arial" panose="020B0604020202020204" pitchFamily="34" charset="0"/>
              <a:buChar char="•"/>
            </a:pPr>
            <a:r>
              <a:rPr lang="en-US" sz="2400" b="1" u="sng" dirty="0">
                <a:solidFill>
                  <a:srgbClr val="D82B25"/>
                </a:solidFill>
                <a:latin typeface="Cambria" panose="02040503050406030204" pitchFamily="18" charset="0"/>
                <a:ea typeface="Cambria" panose="02040503050406030204" pitchFamily="18" charset="0"/>
                <a:cs typeface="Segoe UI" panose="020B0502040204020203" pitchFamily="34" charset="0"/>
              </a:rPr>
              <a:t>Educate:</a:t>
            </a:r>
            <a:r>
              <a:rPr lang="en-US" sz="2400" b="1" dirty="0">
                <a:solidFill>
                  <a:srgbClr val="D82B25"/>
                </a:solidFill>
                <a:latin typeface="Cambria" panose="02040503050406030204" pitchFamily="18" charset="0"/>
                <a:ea typeface="Cambria" panose="02040503050406030204" pitchFamily="18" charset="0"/>
                <a:cs typeface="Segoe UI" panose="020B0502040204020203" pitchFamily="34" charset="0"/>
              </a:rPr>
              <a:t> </a:t>
            </a:r>
            <a:r>
              <a:rPr lang="en-US" sz="2400" b="0" dirty="0">
                <a:solidFill>
                  <a:srgbClr val="1F4284"/>
                </a:solidFill>
                <a:latin typeface="Cambria" panose="02040503050406030204" pitchFamily="18" charset="0"/>
                <a:ea typeface="Cambria" panose="02040503050406030204" pitchFamily="18" charset="0"/>
                <a:cs typeface="Segoe UI" panose="020B0502040204020203" pitchFamily="34" charset="0"/>
              </a:rPr>
              <a:t>Provide resources to share information and knowledge that enhance educational and outreach efforts to support the state’s electrification goals. </a:t>
            </a:r>
            <a:endParaRPr lang="en-US" sz="2400" b="0" i="1" dirty="0">
              <a:solidFill>
                <a:srgbClr val="1F4284"/>
              </a:solidFill>
              <a:latin typeface="Cambria" panose="02040503050406030204" pitchFamily="18" charset="0"/>
              <a:ea typeface="Cambria" panose="02040503050406030204" pitchFamily="18" charset="0"/>
              <a:cs typeface="Segoe UI" panose="020B0502040204020203" pitchFamily="34" charset="0"/>
            </a:endParaRPr>
          </a:p>
          <a:p>
            <a:pPr marL="457200" lvl="0" indent="-457200">
              <a:lnSpc>
                <a:spcPct val="100000"/>
              </a:lnSpc>
              <a:spcBef>
                <a:spcPts val="0"/>
              </a:spcBef>
              <a:buFont typeface="Arial" panose="020B0604020202020204" pitchFamily="34" charset="0"/>
              <a:buChar char="•"/>
            </a:pPr>
            <a:r>
              <a:rPr lang="en-US" sz="2400" b="1" u="sng" dirty="0">
                <a:solidFill>
                  <a:srgbClr val="D82B25"/>
                </a:solidFill>
                <a:latin typeface="Cambria" panose="02040503050406030204" pitchFamily="18" charset="0"/>
                <a:ea typeface="Cambria" panose="02040503050406030204" pitchFamily="18" charset="0"/>
                <a:cs typeface="Segoe UI" panose="020B0502040204020203" pitchFamily="34" charset="0"/>
              </a:rPr>
              <a:t>Coordinate:</a:t>
            </a:r>
            <a:r>
              <a:rPr lang="en-US" sz="2400" b="1" dirty="0">
                <a:solidFill>
                  <a:srgbClr val="D82B25"/>
                </a:solidFill>
                <a:latin typeface="Cambria" panose="02040503050406030204" pitchFamily="18" charset="0"/>
                <a:ea typeface="Cambria" panose="02040503050406030204" pitchFamily="18" charset="0"/>
                <a:cs typeface="Segoe UI" panose="020B0502040204020203" pitchFamily="34" charset="0"/>
              </a:rPr>
              <a:t> </a:t>
            </a:r>
            <a:r>
              <a:rPr lang="en-US" sz="2400" b="0" dirty="0">
                <a:solidFill>
                  <a:srgbClr val="1F4284"/>
                </a:solidFill>
                <a:latin typeface="Cambria" panose="02040503050406030204" pitchFamily="18" charset="0"/>
                <a:ea typeface="Cambria" panose="02040503050406030204" pitchFamily="18" charset="0"/>
                <a:cs typeface="Segoe UI" panose="020B0502040204020203" pitchFamily="34" charset="0"/>
              </a:rPr>
              <a:t>Engage other states, communities, agencies and stakeholders to coordinate best practices on EV infrastructure deployment. </a:t>
            </a:r>
            <a:endParaRPr lang="en-US" dirty="0"/>
          </a:p>
        </p:txBody>
      </p:sp>
      <p:pic>
        <p:nvPicPr>
          <p:cNvPr id="8" name="Picture 2" descr="See the source image">
            <a:extLst>
              <a:ext uri="{FF2B5EF4-FFF2-40B4-BE49-F238E27FC236}">
                <a16:creationId xmlns:a16="http://schemas.microsoft.com/office/drawing/2014/main" id="{54F2D9D8-03B9-48F8-BFC7-46E920D6CA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82" r="26667"/>
          <a:stretch/>
        </p:blipFill>
        <p:spPr bwMode="auto">
          <a:xfrm>
            <a:off x="11430" y="1200150"/>
            <a:ext cx="3874770" cy="53168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 picture containing drawing, clock&#10;&#10;Description automatically generated">
            <a:extLst>
              <a:ext uri="{FF2B5EF4-FFF2-40B4-BE49-F238E27FC236}">
                <a16:creationId xmlns:a16="http://schemas.microsoft.com/office/drawing/2014/main" id="{9FFC4272-BEE3-4FB5-B3EE-6D88BC7AA1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800" y="228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9011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87B0C9171DC34990EB49D1908ED2AB" ma:contentTypeVersion="" ma:contentTypeDescription="Create a new document." ma:contentTypeScope="" ma:versionID="4a44dc10245e6c870f71c5a1f6bb1fe0">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6E77DBF-0183-45D2-A685-5D1A40D99B2C}">
  <ds:schemaRefs>
    <ds:schemaRef ds:uri="http://schemas.microsoft.com/sharepoint/v3/contenttype/forms"/>
  </ds:schemaRefs>
</ds:datastoreItem>
</file>

<file path=customXml/itemProps2.xml><?xml version="1.0" encoding="utf-8"?>
<ds:datastoreItem xmlns:ds="http://schemas.openxmlformats.org/officeDocument/2006/customXml" ds:itemID="{C6FECDF5-54A7-46FA-B26C-A170DCB00F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31661391-B2DE-4B91-950E-811BC4E9298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6020</TotalTime>
  <Words>417</Words>
  <Application>Microsoft Office PowerPoint</Application>
  <PresentationFormat>Widescreen</PresentationFormat>
  <Paragraphs>59</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Cambria</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FDOT Presentation Template - Option 3</dc:title>
  <dc:creator>rt826cm</dc:creator>
  <cp:lastModifiedBy>Carpenter, Amanda</cp:lastModifiedBy>
  <cp:revision>234</cp:revision>
  <cp:lastPrinted>2021-03-12T17:07:05Z</cp:lastPrinted>
  <dcterms:created xsi:type="dcterms:W3CDTF">2013-02-15T23:23:43Z</dcterms:created>
  <dcterms:modified xsi:type="dcterms:W3CDTF">2021-06-28T14:34:06Z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0x0101001D87B0C9171DC34990EB49D1908ED2AB</vt:lpwstr>
  </property>
</Properties>
</file>