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99" r:id="rId1"/>
    <p:sldMasterId id="2147484011" r:id="rId2"/>
  </p:sldMasterIdLst>
  <p:notesMasterIdLst>
    <p:notesMasterId r:id="rId15"/>
  </p:notesMasterIdLst>
  <p:handoutMasterIdLst>
    <p:handoutMasterId r:id="rId16"/>
  </p:handoutMasterIdLst>
  <p:sldIdLst>
    <p:sldId id="271" r:id="rId3"/>
    <p:sldId id="331" r:id="rId4"/>
    <p:sldId id="335" r:id="rId5"/>
    <p:sldId id="337" r:id="rId6"/>
    <p:sldId id="332" r:id="rId7"/>
    <p:sldId id="340" r:id="rId8"/>
    <p:sldId id="338" r:id="rId9"/>
    <p:sldId id="341" r:id="rId10"/>
    <p:sldId id="350" r:id="rId11"/>
    <p:sldId id="351" r:id="rId12"/>
    <p:sldId id="352" r:id="rId13"/>
    <p:sldId id="330" r:id="rId14"/>
  </p:sldIdLst>
  <p:sldSz cx="9144000" cy="6858000" type="screen4x3"/>
  <p:notesSz cx="7010400" cy="9296400"/>
  <p:embeddedFontLst>
    <p:embeddedFont>
      <p:font typeface="Arial Black" panose="020B0A04020102020204" pitchFamily="34" charset="0"/>
      <p:bold r:id="rId17"/>
    </p:embeddedFont>
    <p:embeddedFont>
      <p:font typeface="Arial Nova" panose="020B0504020202020204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Rage Italic" panose="03070502040507070304" pitchFamily="66" charset="0"/>
      <p:regular r:id="rId30"/>
    </p:embeddedFont>
    <p:embeddedFont>
      <p:font typeface="Trade Gothic LH" panose="020B0604020202020204" charset="0"/>
      <p:regular r:id="rId31"/>
      <p:bold r:id="rId3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99D6"/>
    <a:srgbClr val="0070B9"/>
    <a:srgbClr val="CBD5EE"/>
    <a:srgbClr val="005B99"/>
    <a:srgbClr val="00397E"/>
    <a:srgbClr val="003E9A"/>
    <a:srgbClr val="0066FF"/>
    <a:srgbClr val="0066CC"/>
    <a:srgbClr val="1A89CA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82934" autoAdjust="0"/>
  </p:normalViewPr>
  <p:slideViewPr>
    <p:cSldViewPr>
      <p:cViewPr varScale="1">
        <p:scale>
          <a:sx n="60" d="100"/>
          <a:sy n="60" d="100"/>
        </p:scale>
        <p:origin x="168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46"/>
    </p:cViewPr>
  </p:sorterViewPr>
  <p:notesViewPr>
    <p:cSldViewPr>
      <p:cViewPr>
        <p:scale>
          <a:sx n="68" d="100"/>
          <a:sy n="68" d="100"/>
        </p:scale>
        <p:origin x="-2694" y="1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Rubin" userId="d6f15dd9-52b8-47c8-b92f-85f8e4ec7e4e" providerId="ADAL" clId="{357D0EFE-049C-41E1-9C73-004B15D653E6}"/>
    <pc:docChg chg="modSld">
      <pc:chgData name="Mike Rubin" userId="d6f15dd9-52b8-47c8-b92f-85f8e4ec7e4e" providerId="ADAL" clId="{357D0EFE-049C-41E1-9C73-004B15D653E6}" dt="2021-06-29T13:22:08.493" v="63" actId="20577"/>
      <pc:docMkLst>
        <pc:docMk/>
      </pc:docMkLst>
      <pc:sldChg chg="modSp mod">
        <pc:chgData name="Mike Rubin" userId="d6f15dd9-52b8-47c8-b92f-85f8e4ec7e4e" providerId="ADAL" clId="{357D0EFE-049C-41E1-9C73-004B15D653E6}" dt="2021-06-29T13:22:08.493" v="63" actId="20577"/>
        <pc:sldMkLst>
          <pc:docMk/>
          <pc:sldMk cId="273663427" sldId="352"/>
        </pc:sldMkLst>
        <pc:spChg chg="mod">
          <ac:chgData name="Mike Rubin" userId="d6f15dd9-52b8-47c8-b92f-85f8e4ec7e4e" providerId="ADAL" clId="{357D0EFE-049C-41E1-9C73-004B15D653E6}" dt="2021-06-29T13:22:08.493" v="63" actId="20577"/>
          <ac:spMkLst>
            <pc:docMk/>
            <pc:sldMk cId="273663427" sldId="352"/>
            <ac:spMk id="5" creationId="{42DAC131-8703-4128-A325-C87662A681A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2" tIns="46556" rIns="93112" bIns="4655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9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2" tIns="46556" rIns="93112" bIns="4655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2" tIns="46556" rIns="93112" bIns="4655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9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2" tIns="46556" rIns="93112" bIns="4655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0FB97E4-7AA1-48DD-B9F2-DE12F13B06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9855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2" tIns="46556" rIns="93112" bIns="4655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9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2" tIns="46556" rIns="93112" bIns="4655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66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2" tIns="46556" rIns="93112" bIns="465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2" tIns="46556" rIns="93112" bIns="4655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9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12" tIns="46556" rIns="93112" bIns="4655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197E6B-468E-46E6-87E5-BEC941FD23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5295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197E6B-468E-46E6-87E5-BEC941FD238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747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197E6B-468E-46E6-87E5-BEC941FD23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19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197E6B-468E-46E6-87E5-BEC941FD23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01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197E6B-468E-46E6-87E5-BEC941FD23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777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80" y="4416430"/>
            <a:ext cx="5607050" cy="4183063"/>
          </a:xfrm>
          <a:prstGeom prst="rect">
            <a:avLst/>
          </a:prstGeom>
        </p:spPr>
        <p:txBody>
          <a:bodyPr lIns="91373" tIns="45686" rIns="91373" bIns="45686"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197E6B-468E-46E6-87E5-BEC941FD23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728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197E6B-468E-46E6-87E5-BEC941FD23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395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197E6B-468E-46E6-87E5-BEC941FD23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55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80" y="4416430"/>
            <a:ext cx="5607050" cy="4183063"/>
          </a:xfrm>
          <a:prstGeom prst="rect">
            <a:avLst/>
          </a:prstGeom>
        </p:spPr>
        <p:txBody>
          <a:bodyPr lIns="91373" tIns="45686" rIns="91373" bIns="45686"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197E6B-468E-46E6-87E5-BEC941FD23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75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80" y="4416430"/>
            <a:ext cx="5607050" cy="4183063"/>
          </a:xfrm>
          <a:prstGeom prst="rect">
            <a:avLst/>
          </a:prstGeom>
        </p:spPr>
        <p:txBody>
          <a:bodyPr lIns="91373" tIns="45686" rIns="91373" bIns="45686"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197E6B-468E-46E6-87E5-BEC941FD23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266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197E6B-468E-46E6-87E5-BEC941FD238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4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80" y="4416430"/>
            <a:ext cx="5607050" cy="4183063"/>
          </a:xfrm>
          <a:prstGeom prst="rect">
            <a:avLst/>
          </a:prstGeom>
        </p:spPr>
        <p:txBody>
          <a:bodyPr lIns="91373" tIns="45686" rIns="91373" bIns="45686"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197E6B-468E-46E6-87E5-BEC941FD23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33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197E6B-468E-46E6-87E5-BEC941FD23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50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35037"/>
          </a:xfrm>
          <a:prstGeom prst="rect">
            <a:avLst/>
          </a:prstGeom>
          <a:solidFill>
            <a:srgbClr val="005B99"/>
          </a:solidFill>
        </p:spPr>
        <p:txBody>
          <a:bodyPr anchor="ctr" anchorCtr="0"/>
          <a:lstStyle>
            <a:lvl1pPr>
              <a:defRPr sz="4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467600" cy="3951337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>
                <a:latin typeface="+mn-lt"/>
              </a:defRPr>
            </a:lvl1pPr>
            <a:lvl2pPr marL="557784" indent="-228600">
              <a:buClr>
                <a:srgbClr val="0070C0"/>
              </a:buClr>
              <a:buFont typeface="Wingdings" pitchFamily="2" charset="2"/>
              <a:buChar char="Ø"/>
              <a:defRPr sz="2400">
                <a:latin typeface="+mn-lt"/>
              </a:defRPr>
            </a:lvl2pPr>
            <a:lvl3pPr marL="822960" indent="-182880">
              <a:buClr>
                <a:srgbClr val="0070C0"/>
              </a:buClr>
              <a:buFont typeface="Wingdings" pitchFamily="2" charset="2"/>
              <a:buChar char="Ø"/>
              <a:defRPr sz="2400">
                <a:latin typeface="+mn-lt"/>
              </a:defRPr>
            </a:lvl3pPr>
            <a:lvl4pPr marL="1097280" indent="-182880">
              <a:buClr>
                <a:srgbClr val="0070C0"/>
              </a:buClr>
              <a:buFont typeface="Wingdings" pitchFamily="2" charset="2"/>
              <a:buChar char="Ø"/>
              <a:defRPr sz="2400">
                <a:latin typeface="+mn-lt"/>
              </a:defRPr>
            </a:lvl4pPr>
            <a:lvl5pPr marL="1417320" indent="-182880">
              <a:buClr>
                <a:srgbClr val="0070C0"/>
              </a:buClr>
              <a:buFont typeface="Wingdings" pitchFamily="2" charset="2"/>
              <a:buChar char="Ø"/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70390" y="6317319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5B99"/>
                </a:solidFill>
              </a:rPr>
              <a:t>#flaports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CBB2D73D-1532-4F4E-ADD4-F853237A5E26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0391E599-881F-4EA9-8A73-C0742FAE131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559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F9E4-D216-4055-9791-6EE766BA5B0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AFA3D7-1FA2-40E8-8A64-6567CF90F1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703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914400"/>
            <a:ext cx="9144000" cy="3759807"/>
          </a:xfrm>
          <a:prstGeom prst="rect">
            <a:avLst/>
          </a:prstGeom>
          <a:solidFill>
            <a:srgbClr val="00397E"/>
          </a:solidFill>
        </p:spPr>
        <p:txBody>
          <a:bodyPr anchor="ctr" anchorCtr="0"/>
          <a:lstStyle>
            <a:lvl1pPr algn="ctr">
              <a:defRPr sz="4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89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2057400"/>
            <a:ext cx="3657600" cy="39502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4555" y="152400"/>
            <a:ext cx="9144000" cy="935037"/>
          </a:xfrm>
          <a:prstGeom prst="rect">
            <a:avLst/>
          </a:prstGeom>
          <a:solidFill>
            <a:srgbClr val="00397E"/>
          </a:solidFill>
        </p:spPr>
        <p:txBody>
          <a:bodyPr anchor="ctr" anchorCtr="0"/>
          <a:lstStyle>
            <a:lvl1pPr>
              <a:defRPr sz="4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2367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35037"/>
          </a:xfrm>
          <a:prstGeom prst="rect">
            <a:avLst/>
          </a:prstGeom>
          <a:solidFill>
            <a:srgbClr val="00397E"/>
          </a:solidFill>
        </p:spPr>
        <p:txBody>
          <a:bodyPr/>
          <a:lstStyle>
            <a:lvl1pPr>
              <a:defRPr sz="4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8268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35037"/>
          </a:xfrm>
          <a:prstGeom prst="rect">
            <a:avLst/>
          </a:prstGeom>
          <a:solidFill>
            <a:srgbClr val="00397E"/>
          </a:solidFill>
        </p:spPr>
        <p:txBody>
          <a:bodyPr/>
          <a:lstStyle>
            <a:lvl1pPr>
              <a:defRPr sz="4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5327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0391E599-881F-4EA9-8A73-C0742FAE131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36563"/>
            <a:ext cx="9144000" cy="935037"/>
          </a:xfrm>
          <a:prstGeom prst="rect">
            <a:avLst/>
          </a:prstGeom>
          <a:solidFill>
            <a:srgbClr val="00397E"/>
          </a:solidFill>
        </p:spPr>
        <p:txBody>
          <a:bodyPr/>
          <a:lstStyle>
            <a:lvl1pPr>
              <a:defRPr sz="4000" baseline="0">
                <a:solidFill>
                  <a:schemeClr val="bg1"/>
                </a:solidFill>
                <a:latin typeface="Trade Gothic LH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7713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521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76400"/>
            <a:ext cx="9144000" cy="2895600"/>
          </a:xfrm>
        </p:spPr>
        <p:txBody>
          <a:bodyPr>
            <a:norm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121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914400"/>
            <a:ext cx="9144000" cy="3759807"/>
          </a:xfrm>
          <a:prstGeom prst="rect">
            <a:avLst/>
          </a:prstGeom>
          <a:solidFill>
            <a:srgbClr val="00397E"/>
          </a:solidFill>
        </p:spPr>
        <p:txBody>
          <a:bodyPr anchor="ctr" anchorCtr="0"/>
          <a:lstStyle>
            <a:lvl1pPr algn="ctr">
              <a:defRPr sz="4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CBB2D73D-1532-4F4E-ADD4-F853237A5E26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F9E4-D216-4055-9791-6EE766BA5B0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AFA3D7-1FA2-40E8-8A64-6567CF90F1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4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F9E4-D216-4055-9791-6EE766BA5B0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AFA3D7-1FA2-40E8-8A64-6567CF90F1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62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F9E4-D216-4055-9791-6EE766BA5B0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AFA3D7-1FA2-40E8-8A64-6567CF90F1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731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F9E4-D216-4055-9791-6EE766BA5B0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AFA3D7-1FA2-40E8-8A64-6567CF90F1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391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F9E4-D216-4055-9791-6EE766BA5B0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AFA3D7-1FA2-40E8-8A64-6567CF90F1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95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F9E4-D216-4055-9791-6EE766BA5B0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AFA3D7-1FA2-40E8-8A64-6567CF90F1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707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F9E4-D216-4055-9791-6EE766BA5B0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AFA3D7-1FA2-40E8-8A64-6567CF90F1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33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F9E4-D216-4055-9791-6EE766BA5B0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AFA3D7-1FA2-40E8-8A64-6567CF90F1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270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F9E4-D216-4055-9791-6EE766BA5B0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AFA3D7-1FA2-40E8-8A64-6567CF90F1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502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F9E4-D216-4055-9791-6EE766BA5B0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AFA3D7-1FA2-40E8-8A64-6567CF90F1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22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CBB2D73D-1532-4F4E-ADD4-F853237A5E26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2057400"/>
            <a:ext cx="3657600" cy="39502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4555" y="152400"/>
            <a:ext cx="9144000" cy="935037"/>
          </a:xfrm>
          <a:prstGeom prst="rect">
            <a:avLst/>
          </a:prstGeom>
          <a:solidFill>
            <a:srgbClr val="00397E"/>
          </a:solidFill>
        </p:spPr>
        <p:txBody>
          <a:bodyPr anchor="ctr" anchorCtr="0"/>
          <a:lstStyle>
            <a:lvl1pPr>
              <a:defRPr sz="4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35037"/>
          </a:xfrm>
          <a:prstGeom prst="rect">
            <a:avLst/>
          </a:prstGeom>
          <a:solidFill>
            <a:srgbClr val="00397E"/>
          </a:solidFill>
        </p:spPr>
        <p:txBody>
          <a:bodyPr/>
          <a:lstStyle>
            <a:lvl1pPr>
              <a:defRPr sz="4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CBB2D73D-1532-4F4E-ADD4-F853237A5E26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35037"/>
          </a:xfrm>
          <a:prstGeom prst="rect">
            <a:avLst/>
          </a:prstGeom>
          <a:solidFill>
            <a:srgbClr val="00397E"/>
          </a:solidFill>
        </p:spPr>
        <p:txBody>
          <a:bodyPr/>
          <a:lstStyle>
            <a:lvl1pPr>
              <a:defRPr sz="4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CBB2D73D-1532-4F4E-ADD4-F853237A5E26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0391E599-881F-4EA9-8A73-C0742FAE131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36563"/>
            <a:ext cx="9144000" cy="935037"/>
          </a:xfrm>
          <a:prstGeom prst="rect">
            <a:avLst/>
          </a:prstGeom>
          <a:solidFill>
            <a:srgbClr val="00397E"/>
          </a:solidFill>
        </p:spPr>
        <p:txBody>
          <a:bodyPr/>
          <a:lstStyle>
            <a:lvl1pPr>
              <a:defRPr sz="4000" baseline="0">
                <a:solidFill>
                  <a:schemeClr val="bg1"/>
                </a:solidFill>
                <a:latin typeface="Trade Gothic LH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CBB2D73D-1532-4F4E-ADD4-F853237A5E26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0391E599-881F-4EA9-8A73-C0742FAE131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0" y="436563"/>
            <a:ext cx="9144000" cy="935037"/>
          </a:xfrm>
          <a:prstGeom prst="rect">
            <a:avLst/>
          </a:prstGeom>
          <a:solidFill>
            <a:srgbClr val="00397E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Trade Gothic LH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  <a:prstGeom prst="rect">
            <a:avLst/>
          </a:prstGeo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CBB2D73D-1532-4F4E-ADD4-F853237A5E26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0391E599-881F-4EA9-8A73-C0742FAE131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44267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CBB2D73D-1532-4F4E-ADD4-F853237A5E26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0391E599-881F-4EA9-8A73-C0742FAE131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0" y="6233287"/>
            <a:ext cx="9144000" cy="0"/>
          </a:xfrm>
          <a:prstGeom prst="line">
            <a:avLst/>
          </a:prstGeom>
          <a:ln w="101600">
            <a:solidFill>
              <a:srgbClr val="005B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3662" r:id="rId11"/>
    <p:sldLayoutId id="2147484036" r:id="rId12"/>
    <p:sldLayoutId id="2147484025" r:id="rId13"/>
    <p:sldLayoutId id="2147484026" r:id="rId14"/>
    <p:sldLayoutId id="2147484027" r:id="rId15"/>
    <p:sldLayoutId id="2147484028" r:id="rId16"/>
    <p:sldLayoutId id="2147484029" r:id="rId17"/>
    <p:sldLayoutId id="2147484034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Tx/>
        <a:buBlip>
          <a:blip r:embed="rId20"/>
        </a:buBlip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rgbClr val="00397E"/>
        </a:buClr>
        <a:buSzPct val="95000"/>
        <a:buFont typeface="Wingdings" pitchFamily="2" charset="2"/>
        <a:buChar char="Ø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rgbClr val="00397E"/>
        </a:buClr>
        <a:buSzPct val="95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752600"/>
            <a:ext cx="9144000" cy="3124200"/>
          </a:xfrm>
          <a:prstGeom prst="rect">
            <a:avLst/>
          </a:prstGeom>
          <a:solidFill>
            <a:srgbClr val="00397E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070" y="8449548"/>
            <a:ext cx="2151530" cy="11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7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Trade Gothic LH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w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tiff"/><Relationship Id="rId4" Type="http://schemas.openxmlformats.org/officeDocument/2006/relationships/image" Target="../media/image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1371600"/>
            <a:ext cx="9144000" cy="2971800"/>
          </a:xfrm>
          <a:noFill/>
          <a:ln w="190500">
            <a:noFill/>
          </a:ln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4400" dirty="0">
                <a:solidFill>
                  <a:srgbClr val="005B99"/>
                </a:solidFill>
                <a:latin typeface="Cambria" pitchFamily="18" charset="0"/>
              </a:rPr>
              <a:t>Florida’s Seaports</a:t>
            </a:r>
            <a:br>
              <a:rPr lang="en-US" sz="4400" dirty="0">
                <a:solidFill>
                  <a:srgbClr val="005B99"/>
                </a:solidFill>
                <a:latin typeface="Cambria" pitchFamily="18" charset="0"/>
              </a:rPr>
            </a:br>
            <a:r>
              <a:rPr lang="en-US" sz="4400" dirty="0">
                <a:solidFill>
                  <a:srgbClr val="005B99"/>
                </a:solidFill>
                <a:latin typeface="Cambria" pitchFamily="18" charset="0"/>
              </a:rPr>
              <a:t>FBT Update</a:t>
            </a:r>
            <a:endParaRPr lang="en-US" sz="3200" i="1" dirty="0">
              <a:solidFill>
                <a:srgbClr val="005B99"/>
              </a:solidFill>
              <a:latin typeface="Cambria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447800"/>
            <a:ext cx="9144000" cy="0"/>
          </a:xfrm>
          <a:prstGeom prst="line">
            <a:avLst/>
          </a:prstGeom>
          <a:ln w="241300">
            <a:solidFill>
              <a:srgbClr val="005B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4267200"/>
            <a:ext cx="9144000" cy="0"/>
          </a:xfrm>
          <a:prstGeom prst="line">
            <a:avLst/>
          </a:prstGeom>
          <a:ln w="2413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735" y="4648200"/>
            <a:ext cx="2532530" cy="1388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5735" y="6248400"/>
            <a:ext cx="248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5B99"/>
                </a:solidFill>
                <a:latin typeface="Arial Black" panose="020B0A04020102020204" pitchFamily="34" charset="0"/>
              </a:rPr>
              <a:t>www.flaports.org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304602"/>
            <a:ext cx="1066800" cy="274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4" y="6255643"/>
            <a:ext cx="457202" cy="3720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6309794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5B99"/>
                </a:solidFill>
              </a:rPr>
              <a:t>@floridaports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35037"/>
          </a:xfrm>
          <a:solidFill>
            <a:srgbClr val="005B99"/>
          </a:solidFill>
          <a:ln w="76200">
            <a:solidFill>
              <a:srgbClr val="005B99"/>
            </a:solidFill>
          </a:ln>
        </p:spPr>
        <p:txBody>
          <a:bodyPr anchor="ctr" anchorCtr="0"/>
          <a:lstStyle/>
          <a:p>
            <a:r>
              <a:rPr lang="en-US" sz="3600" dirty="0"/>
              <a:t>Florida Seaports’ Future Investments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DAC131-8703-4128-A325-C87662A681A3}"/>
              </a:ext>
            </a:extLst>
          </p:cNvPr>
          <p:cNvSpPr txBox="1">
            <a:spLocks/>
          </p:cNvSpPr>
          <p:nvPr/>
        </p:nvSpPr>
        <p:spPr>
          <a:xfrm>
            <a:off x="838199" y="1524000"/>
            <a:ext cx="7620001" cy="444008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spcAft>
                <a:spcPts val="600"/>
              </a:spcAft>
              <a:buClr>
                <a:srgbClr val="99CCFF"/>
              </a:buClr>
              <a:buBlip>
                <a:blip r:embed="rId3"/>
              </a:buBlip>
              <a:defRPr/>
            </a:pPr>
            <a:r>
              <a:rPr lang="en-US" sz="2400" b="0" dirty="0">
                <a:effectLst/>
              </a:rPr>
              <a:t>The combined five-year Capital Improvement Plan for Florida’s seaports totals $3.3 billion</a:t>
            </a:r>
          </a:p>
          <a:p>
            <a:pPr>
              <a:spcAft>
                <a:spcPts val="600"/>
              </a:spcAft>
              <a:buClr>
                <a:srgbClr val="99CCFF"/>
              </a:buClr>
              <a:buBlip>
                <a:blip r:embed="rId3"/>
              </a:buBlip>
              <a:defRPr/>
            </a:pPr>
            <a:r>
              <a:rPr lang="en-US" sz="2400" b="0" dirty="0">
                <a:effectLst/>
              </a:rPr>
              <a:t>Largest planned investments are for:</a:t>
            </a:r>
          </a:p>
          <a:p>
            <a:pPr lvl="1">
              <a:spcAft>
                <a:spcPts val="600"/>
              </a:spcAft>
              <a:buClr>
                <a:srgbClr val="99CCFF"/>
              </a:buClr>
              <a:buBlip>
                <a:blip r:embed="rId3"/>
              </a:buBlip>
              <a:defRPr/>
            </a:pPr>
            <a:r>
              <a:rPr lang="en-US" sz="2000" b="0" dirty="0">
                <a:effectLst/>
              </a:rPr>
              <a:t>Berth rehabilitation and repairs (26%)</a:t>
            </a:r>
          </a:p>
          <a:p>
            <a:pPr lvl="1">
              <a:spcAft>
                <a:spcPts val="600"/>
              </a:spcAft>
              <a:buClr>
                <a:srgbClr val="99CCFF"/>
              </a:buClr>
              <a:buBlip>
                <a:blip r:embed="rId3"/>
              </a:buBlip>
              <a:defRPr/>
            </a:pPr>
            <a:r>
              <a:rPr lang="en-US" sz="2000" b="0" dirty="0">
                <a:effectLst/>
              </a:rPr>
              <a:t>Cruse facilities (20%)</a:t>
            </a:r>
          </a:p>
          <a:p>
            <a:pPr lvl="1">
              <a:spcAft>
                <a:spcPts val="600"/>
              </a:spcAft>
              <a:buClr>
                <a:srgbClr val="99CCFF"/>
              </a:buClr>
              <a:buBlip>
                <a:blip r:embed="rId3"/>
              </a:buBlip>
              <a:defRPr/>
            </a:pPr>
            <a:r>
              <a:rPr lang="en-US" sz="2000" b="0" dirty="0">
                <a:effectLst/>
              </a:rPr>
              <a:t>Cargo terminals (19%)</a:t>
            </a:r>
          </a:p>
          <a:p>
            <a:pPr lvl="1">
              <a:spcAft>
                <a:spcPts val="600"/>
              </a:spcAft>
              <a:buClr>
                <a:srgbClr val="99CCFF"/>
              </a:buClr>
              <a:buBlip>
                <a:blip r:embed="rId3"/>
              </a:buBlip>
              <a:defRPr/>
            </a:pPr>
            <a:r>
              <a:rPr lang="en-US" sz="2000" b="0" dirty="0">
                <a:effectLst/>
              </a:rPr>
              <a:t>Channel and harbor deepening (9%)</a:t>
            </a:r>
          </a:p>
        </p:txBody>
      </p:sp>
    </p:spTree>
    <p:extLst>
      <p:ext uri="{BB962C8B-B14F-4D97-AF65-F5344CB8AC3E}">
        <p14:creationId xmlns:p14="http://schemas.microsoft.com/office/powerpoint/2010/main" val="1873916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35037"/>
          </a:xfrm>
          <a:solidFill>
            <a:srgbClr val="005B99"/>
          </a:solidFill>
          <a:ln w="76200">
            <a:solidFill>
              <a:srgbClr val="005B99"/>
            </a:solidFill>
          </a:ln>
        </p:spPr>
        <p:txBody>
          <a:bodyPr anchor="ctr" anchorCtr="0"/>
          <a:lstStyle/>
          <a:p>
            <a:r>
              <a:rPr lang="en-US" sz="3600" dirty="0"/>
              <a:t>Federal and State Legislative Issues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DAC131-8703-4128-A325-C87662A681A3}"/>
              </a:ext>
            </a:extLst>
          </p:cNvPr>
          <p:cNvSpPr txBox="1">
            <a:spLocks/>
          </p:cNvSpPr>
          <p:nvPr/>
        </p:nvSpPr>
        <p:spPr>
          <a:xfrm>
            <a:off x="838199" y="1524000"/>
            <a:ext cx="7620001" cy="444008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CCFF"/>
              </a:buClr>
              <a:buSzPct val="85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State FY 2022/2023 Appropriation Bill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CCFF"/>
              </a:buClr>
              <a:buSzPct val="85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Federal Infrastructure and </a:t>
            </a:r>
            <a:r>
              <a:rPr lang="en-US" sz="2400" b="0" dirty="0">
                <a:solidFill>
                  <a:prstClr val="black"/>
                </a:solidFill>
                <a:effectLst/>
                <a:latin typeface="Cambria"/>
              </a:rPr>
              <a:t>Appropriation Bills</a:t>
            </a:r>
          </a:p>
          <a:p>
            <a:pPr lvl="1" indent="-342900">
              <a:spcAft>
                <a:spcPts val="600"/>
              </a:spcAft>
              <a:buClr>
                <a:srgbClr val="99CCFF"/>
              </a:buClr>
              <a:buSzPct val="85000"/>
              <a:buBlip>
                <a:blip r:embed="rId3"/>
              </a:buBlip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WRDA – Army Corps funding for construction and operation and maintenance.</a:t>
            </a:r>
          </a:p>
          <a:p>
            <a:pPr lvl="1" indent="-342900">
              <a:spcAft>
                <a:spcPts val="600"/>
              </a:spcAft>
              <a:buClr>
                <a:srgbClr val="99CCFF"/>
              </a:buClr>
              <a:buSzPct val="85000"/>
              <a:buBlip>
                <a:blip r:embed="rId3"/>
              </a:buBlip>
              <a:defRPr/>
            </a:pPr>
            <a:r>
              <a:rPr lang="en-US" sz="2000" b="0" dirty="0">
                <a:solidFill>
                  <a:prstClr val="black"/>
                </a:solidFill>
                <a:effectLst/>
                <a:latin typeface="Cambria"/>
              </a:rPr>
              <a:t>President’s recommended budget – RAISE (BUILD), INFRA, PIDP, MTSERA.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CCFF"/>
              </a:buClr>
              <a:buSzPct val="85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Preemption and Foreign Products/Trade Bills?: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CCFF"/>
              </a:buClr>
              <a:buSzPct val="65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lang="en-US" sz="2000" b="0" dirty="0">
                <a:solidFill>
                  <a:prstClr val="black"/>
                </a:solidFill>
                <a:effectLst/>
                <a:latin typeface="Cambria"/>
              </a:rPr>
              <a:t>Preemption of regulation, control and operations.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CCFF"/>
              </a:buClr>
              <a:buSzPct val="65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lang="en-US" sz="2000" b="0" dirty="0">
                <a:solidFill>
                  <a:prstClr val="black"/>
                </a:solidFill>
                <a:effectLst/>
                <a:latin typeface="Cambria"/>
              </a:rPr>
              <a:t>Prohibition on the purchase of Chinese made products.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9CCFF"/>
              </a:buClr>
              <a:buSzPct val="65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lang="en-US" sz="2000" b="0" dirty="0">
                <a:solidFill>
                  <a:prstClr val="black"/>
                </a:solidFill>
                <a:effectLst/>
                <a:latin typeface="Cambria"/>
              </a:rPr>
              <a:t>Requirement to purchase U.S. made materials/products.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63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1000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5B99"/>
                </a:solidFill>
              </a:rPr>
              <a:t>www.flaports.org</a:t>
            </a:r>
          </a:p>
          <a:p>
            <a:pPr algn="ctr"/>
            <a:endParaRPr lang="en-US" dirty="0"/>
          </a:p>
          <a:p>
            <a:pPr algn="ctr"/>
            <a:r>
              <a:rPr lang="en-US" i="1" dirty="0">
                <a:latin typeface="Arial" panose="020B0604020202020204" pitchFamily="34" charset="0"/>
              </a:rPr>
              <a:t>Find us on Facebook and Twitter!</a:t>
            </a:r>
          </a:p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241300">
            <a:solidFill>
              <a:srgbClr val="005B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5334000"/>
            <a:ext cx="9144000" cy="0"/>
          </a:xfrm>
          <a:prstGeom prst="line">
            <a:avLst/>
          </a:prstGeom>
          <a:ln w="2413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91" y="1491646"/>
            <a:ext cx="3200400" cy="17550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24321"/>
            <a:ext cx="457202" cy="3720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38" y="4494981"/>
            <a:ext cx="430502" cy="43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87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FD58196D-F286-4E9C-BC5A-ED4B48FBC2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t="27262" b="5899"/>
          <a:stretch/>
        </p:blipFill>
        <p:spPr>
          <a:xfrm>
            <a:off x="-1" y="0"/>
            <a:ext cx="9144000" cy="5043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09600"/>
          </a:xfrm>
        </p:spPr>
        <p:txBody>
          <a:bodyPr/>
          <a:lstStyle/>
          <a:p>
            <a:pPr>
              <a:defRPr/>
            </a:pPr>
            <a:endParaRPr lang="en-US" sz="41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51C72-2E06-4139-BEE4-B98D900C1DD8}"/>
              </a:ext>
            </a:extLst>
          </p:cNvPr>
          <p:cNvSpPr/>
          <p:nvPr/>
        </p:nvSpPr>
        <p:spPr>
          <a:xfrm>
            <a:off x="0" y="4114800"/>
            <a:ext cx="9144000" cy="2057400"/>
          </a:xfrm>
          <a:prstGeom prst="rect">
            <a:avLst/>
          </a:prstGeom>
          <a:solidFill>
            <a:srgbClr val="CBD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08447E-E522-461C-B81B-48404D0B3539}"/>
              </a:ext>
            </a:extLst>
          </p:cNvPr>
          <p:cNvSpPr txBox="1">
            <a:spLocks/>
          </p:cNvSpPr>
          <p:nvPr/>
        </p:nvSpPr>
        <p:spPr>
          <a:xfrm>
            <a:off x="0" y="304800"/>
            <a:ext cx="9144000" cy="858837"/>
          </a:xfrm>
          <a:prstGeom prst="rect">
            <a:avLst/>
          </a:prstGeom>
          <a:solidFill>
            <a:srgbClr val="005B99"/>
          </a:solidFill>
          <a:ln w="76200">
            <a:solidFill>
              <a:srgbClr val="005B99"/>
            </a:solidFill>
          </a:ln>
        </p:spPr>
        <p:txBody>
          <a:bodyPr anchor="ctr" anchorCtr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600" dirty="0"/>
              <a:t>Florida’s Maritime History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81627A-0855-47B6-AFE0-FA25C416502C}"/>
              </a:ext>
            </a:extLst>
          </p:cNvPr>
          <p:cNvGrpSpPr/>
          <p:nvPr/>
        </p:nvGrpSpPr>
        <p:grpSpPr>
          <a:xfrm>
            <a:off x="990600" y="4383551"/>
            <a:ext cx="1981201" cy="1466182"/>
            <a:chOff x="1066799" y="4383551"/>
            <a:chExt cx="1981201" cy="14661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4491B1-213E-43C1-8B39-FA81096F8653}"/>
                </a:ext>
              </a:extLst>
            </p:cNvPr>
            <p:cNvSpPr txBox="1"/>
            <p:nvPr/>
          </p:nvSpPr>
          <p:spPr>
            <a:xfrm>
              <a:off x="1066799" y="4383551"/>
              <a:ext cx="1981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B9"/>
                  </a:solidFill>
                  <a:latin typeface="Arial Nova" panose="020B0504020202020204" pitchFamily="34" charset="0"/>
                  <a:cs typeface="Arial" panose="020B0604020202020204" pitchFamily="34" charset="0"/>
                </a:rPr>
                <a:t>1565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2A8509-6539-4C8C-B1BD-A75E5E49A4A3}"/>
                </a:ext>
              </a:extLst>
            </p:cNvPr>
            <p:cNvSpPr txBox="1"/>
            <p:nvPr/>
          </p:nvSpPr>
          <p:spPr>
            <a:xfrm>
              <a:off x="1104899" y="5018736"/>
              <a:ext cx="1905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first act of  international commerce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95BD56-C470-40CF-B05E-2481EA6465A5}"/>
              </a:ext>
            </a:extLst>
          </p:cNvPr>
          <p:cNvGrpSpPr/>
          <p:nvPr/>
        </p:nvGrpSpPr>
        <p:grpSpPr>
          <a:xfrm>
            <a:off x="3378827" y="4383551"/>
            <a:ext cx="2233947" cy="1466182"/>
            <a:chOff x="3455025" y="4383551"/>
            <a:chExt cx="2233947" cy="146618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81E8EE-384D-4810-A582-2FA1AD4BC84A}"/>
                </a:ext>
              </a:extLst>
            </p:cNvPr>
            <p:cNvSpPr txBox="1"/>
            <p:nvPr/>
          </p:nvSpPr>
          <p:spPr>
            <a:xfrm>
              <a:off x="3581398" y="4383551"/>
              <a:ext cx="1981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B9"/>
                  </a:solidFill>
                  <a:latin typeface="Arial Nova" panose="020B0504020202020204" pitchFamily="34" charset="0"/>
                  <a:cs typeface="Arial" panose="020B0604020202020204" pitchFamily="34" charset="0"/>
                </a:rPr>
                <a:t>1824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9A2A87-A768-4701-B7B4-13CD4B4E2CE2}"/>
                </a:ext>
              </a:extLst>
            </p:cNvPr>
            <p:cNvSpPr txBox="1"/>
            <p:nvPr/>
          </p:nvSpPr>
          <p:spPr>
            <a:xfrm>
              <a:off x="3455025" y="5018736"/>
              <a:ext cx="22339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location of capital established in </a:t>
              </a:r>
              <a:r>
                <a:rPr lang="en-US" sz="1600" b="1" u="sng" cap="small" dirty="0" err="1">
                  <a:latin typeface="Arial Nova" panose="020B0504020202020204" pitchFamily="34" charset="0"/>
                </a:rPr>
                <a:t>tallahassee</a:t>
              </a:r>
              <a:endParaRPr lang="en-US" sz="1600" b="1" u="sng" cap="small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758215-4095-425E-AD8D-1842DD36A545}"/>
              </a:ext>
            </a:extLst>
          </p:cNvPr>
          <p:cNvGrpSpPr/>
          <p:nvPr/>
        </p:nvGrpSpPr>
        <p:grpSpPr>
          <a:xfrm>
            <a:off x="6019800" y="4383551"/>
            <a:ext cx="2133602" cy="1466182"/>
            <a:chOff x="6095999" y="4383551"/>
            <a:chExt cx="2133602" cy="14661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73CDE6-BC6C-4798-B09C-54CE2F919C42}"/>
                </a:ext>
              </a:extLst>
            </p:cNvPr>
            <p:cNvSpPr txBox="1"/>
            <p:nvPr/>
          </p:nvSpPr>
          <p:spPr>
            <a:xfrm>
              <a:off x="6172200" y="4383551"/>
              <a:ext cx="1981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B9"/>
                  </a:solidFill>
                  <a:latin typeface="Arial Nova" panose="020B0504020202020204" pitchFamily="34" charset="0"/>
                  <a:cs typeface="Arial" panose="020B0604020202020204" pitchFamily="34" charset="0"/>
                </a:rPr>
                <a:t>1838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866A5F-C3F6-484B-9D2E-6516AEE04B36}"/>
                </a:ext>
              </a:extLst>
            </p:cNvPr>
            <p:cNvSpPr txBox="1"/>
            <p:nvPr/>
          </p:nvSpPr>
          <p:spPr>
            <a:xfrm>
              <a:off x="6095999" y="5018736"/>
              <a:ext cx="21336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Florida Delegation Constitution Held </a:t>
              </a:r>
            </a:p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Port St. Joe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444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35037"/>
          </a:xfrm>
          <a:solidFill>
            <a:srgbClr val="005B99"/>
          </a:solidFill>
          <a:ln w="76200">
            <a:solidFill>
              <a:srgbClr val="005B99"/>
            </a:solidFill>
          </a:ln>
        </p:spPr>
        <p:txBody>
          <a:bodyPr anchor="ctr" anchorCtr="0"/>
          <a:lstStyle/>
          <a:p>
            <a:r>
              <a:rPr lang="en-US" sz="3600" dirty="0"/>
              <a:t>Florida Seaports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F397A-87D3-4818-9CD2-4C11D4F3AA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" b="3114"/>
          <a:stretch/>
        </p:blipFill>
        <p:spPr>
          <a:xfrm>
            <a:off x="1524000" y="1295400"/>
            <a:ext cx="6477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60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35037"/>
          </a:xfrm>
          <a:solidFill>
            <a:srgbClr val="005B99"/>
          </a:solidFill>
          <a:ln w="76200">
            <a:solidFill>
              <a:srgbClr val="005B99"/>
            </a:solidFill>
          </a:ln>
        </p:spPr>
        <p:txBody>
          <a:bodyPr anchor="ctr" anchorCtr="0"/>
          <a:lstStyle/>
          <a:p>
            <a:r>
              <a:rPr lang="en-US" sz="3600" dirty="0"/>
              <a:t>Seaport Governance Models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AB0D522-D1C3-4B36-BBF0-4A06D8C4B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667159"/>
              </p:ext>
            </p:extLst>
          </p:nvPr>
        </p:nvGraphicFramePr>
        <p:xfrm>
          <a:off x="857249" y="3543299"/>
          <a:ext cx="7658100" cy="243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24050">
                  <a:extLst>
                    <a:ext uri="{9D8B030D-6E8A-4147-A177-3AD203B41FA5}">
                      <a16:colId xmlns:a16="http://schemas.microsoft.com/office/drawing/2014/main" val="2645725951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50721377"/>
                    </a:ext>
                  </a:extLst>
                </a:gridCol>
                <a:gridCol w="1889067">
                  <a:extLst>
                    <a:ext uri="{9D8B030D-6E8A-4147-A177-3AD203B41FA5}">
                      <a16:colId xmlns:a16="http://schemas.microsoft.com/office/drawing/2014/main" val="1748848404"/>
                    </a:ext>
                  </a:extLst>
                </a:gridCol>
                <a:gridCol w="1920933">
                  <a:extLst>
                    <a:ext uri="{9D8B030D-6E8A-4147-A177-3AD203B41FA5}">
                      <a16:colId xmlns:a16="http://schemas.microsoft.com/office/drawing/2014/main" val="3252698829"/>
                    </a:ext>
                  </a:extLst>
                </a:gridCol>
              </a:tblGrid>
              <a:tr h="48577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kern="1200" cap="small" baseline="0" dirty="0">
                          <a:solidFill>
                            <a:schemeClr val="lt1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department of city seaports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kern="1200" cap="small" baseline="0" dirty="0">
                          <a:solidFill>
                            <a:schemeClr val="lt1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department of county seaports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kern="1200" cap="small" baseline="0" dirty="0">
                          <a:solidFill>
                            <a:schemeClr val="lt1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dependent special district seaports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kern="1200" cap="small" baseline="0" dirty="0">
                          <a:solidFill>
                            <a:schemeClr val="lt1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independent special district seaports</a:t>
                      </a:r>
                      <a:endParaRPr lang="en-US" sz="1400" b="1" u="none" kern="1200" dirty="0">
                        <a:solidFill>
                          <a:schemeClr val="lt1"/>
                        </a:solidFill>
                        <a:effectLst/>
                        <a:latin typeface="Arial Nova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18631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r>
                        <a:rPr lang="en-US" sz="1200" dirty="0"/>
                        <a:t>Port of Key West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Port Everglades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Port Citrus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Port Canaveral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067369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r>
                        <a:rPr lang="en-US" sz="1200" dirty="0"/>
                        <a:t>Port St. Pete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PortMiami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Port of Ft. Pierce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Port of Fernandina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805234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r>
                        <a:rPr lang="en-US" sz="1200" dirty="0"/>
                        <a:t>Port of Pensacola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Port Manatee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JAXPORT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470386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Port of Palm Beach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361814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Port Panama City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69596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Port of Port St. Joe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809341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Port Tampa Bay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7357658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684A0F-7094-4FDE-80E1-E60010978640}"/>
              </a:ext>
            </a:extLst>
          </p:cNvPr>
          <p:cNvSpPr txBox="1">
            <a:spLocks/>
          </p:cNvSpPr>
          <p:nvPr/>
        </p:nvSpPr>
        <p:spPr>
          <a:xfrm>
            <a:off x="533400" y="1371600"/>
            <a:ext cx="8305799" cy="434339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spcAft>
                <a:spcPts val="600"/>
              </a:spcAft>
              <a:buClr>
                <a:srgbClr val="99CCFF"/>
              </a:buClr>
              <a:buBlip>
                <a:blip r:embed="rId3"/>
              </a:buBlip>
              <a:defRPr/>
            </a:pPr>
            <a:r>
              <a:rPr lang="en-US" sz="2000" b="0" dirty="0">
                <a:effectLst/>
              </a:rPr>
              <a:t>California (11 seaports), Louisiana (32 seaports), and Texas (19 seaports) follow a seaport governance structure that is almost identical to Florida: local government seaports with statewide advocacy and system development organizations. </a:t>
            </a:r>
          </a:p>
          <a:p>
            <a:pPr>
              <a:spcAft>
                <a:spcPts val="600"/>
              </a:spcAft>
              <a:buClr>
                <a:srgbClr val="99CCFF"/>
              </a:buClr>
              <a:buBlip>
                <a:blip r:embed="rId3"/>
              </a:buBlip>
              <a:defRPr/>
            </a:pPr>
            <a:r>
              <a:rPr lang="en-US" sz="2000" b="0" dirty="0">
                <a:effectLst/>
              </a:rPr>
              <a:t>Local government port authority structure is the most common one in every U.S. state with significant ocean access and lengthy shorelines.</a:t>
            </a:r>
          </a:p>
          <a:p>
            <a:pPr>
              <a:buClr>
                <a:srgbClr val="99CCFF"/>
              </a:buClr>
              <a:buBlip>
                <a:blip r:embed="rId3"/>
              </a:buBlip>
              <a:defRPr/>
            </a:pPr>
            <a:endParaRPr lang="en-US" sz="2000" b="0" i="1" dirty="0">
              <a:effectLst/>
            </a:endParaRPr>
          </a:p>
          <a:p>
            <a:pPr marL="457200" lvl="1" indent="0">
              <a:buClr>
                <a:srgbClr val="99CCFF"/>
              </a:buClr>
              <a:buNone/>
              <a:defRPr/>
            </a:pPr>
            <a:endParaRPr lang="en-US" sz="2000" b="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36728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09600"/>
          </a:xfrm>
        </p:spPr>
        <p:txBody>
          <a:bodyPr/>
          <a:lstStyle/>
          <a:p>
            <a:pPr>
              <a:defRPr/>
            </a:pPr>
            <a:endParaRPr lang="en-US" sz="41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51C72-2E06-4139-BEE4-B98D900C1DD8}"/>
              </a:ext>
            </a:extLst>
          </p:cNvPr>
          <p:cNvSpPr/>
          <p:nvPr/>
        </p:nvSpPr>
        <p:spPr>
          <a:xfrm>
            <a:off x="0" y="4114800"/>
            <a:ext cx="9144000" cy="2057400"/>
          </a:xfrm>
          <a:prstGeom prst="rect">
            <a:avLst/>
          </a:prstGeom>
          <a:solidFill>
            <a:srgbClr val="CBD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C4480F-39CE-433D-A9C8-1DEACB6575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7" b="22133"/>
          <a:stretch/>
        </p:blipFill>
        <p:spPr>
          <a:xfrm>
            <a:off x="0" y="0"/>
            <a:ext cx="9144000" cy="416128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808447E-E522-461C-B81B-48404D0B3539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9144000" cy="706437"/>
          </a:xfrm>
          <a:prstGeom prst="rect">
            <a:avLst/>
          </a:prstGeom>
          <a:solidFill>
            <a:srgbClr val="005B99"/>
          </a:solidFill>
          <a:ln w="76200">
            <a:solidFill>
              <a:srgbClr val="005B99"/>
            </a:solidFill>
          </a:ln>
        </p:spPr>
        <p:txBody>
          <a:bodyPr anchor="ctr" anchorCtr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600" dirty="0"/>
              <a:t>Florida Seaports Support …..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12BB3A-D9EA-418E-BF4F-4E1BF28E6F8F}"/>
              </a:ext>
            </a:extLst>
          </p:cNvPr>
          <p:cNvGrpSpPr/>
          <p:nvPr/>
        </p:nvGrpSpPr>
        <p:grpSpPr>
          <a:xfrm>
            <a:off x="239800" y="4571240"/>
            <a:ext cx="1981201" cy="1219960"/>
            <a:chOff x="1066799" y="4383551"/>
            <a:chExt cx="1981201" cy="12199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E0740A-4064-4183-A998-621C0A9FCB97}"/>
                </a:ext>
              </a:extLst>
            </p:cNvPr>
            <p:cNvSpPr txBox="1"/>
            <p:nvPr/>
          </p:nvSpPr>
          <p:spPr>
            <a:xfrm>
              <a:off x="1066799" y="4383551"/>
              <a:ext cx="1981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B9"/>
                  </a:solidFill>
                  <a:latin typeface="Arial Nova" panose="020B0504020202020204" pitchFamily="34" charset="0"/>
                  <a:cs typeface="Arial" panose="020B0604020202020204" pitchFamily="34" charset="0"/>
                </a:rPr>
                <a:t>900,000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C13F8A-D714-4091-9C11-20D574792FD9}"/>
                </a:ext>
              </a:extLst>
            </p:cNvPr>
            <p:cNvSpPr txBox="1"/>
            <p:nvPr/>
          </p:nvSpPr>
          <p:spPr>
            <a:xfrm>
              <a:off x="1104899" y="5018736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direct and indirect jobs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4B1CFA-2354-4BF3-B871-CA69A54E82C2}"/>
              </a:ext>
            </a:extLst>
          </p:cNvPr>
          <p:cNvGrpSpPr/>
          <p:nvPr/>
        </p:nvGrpSpPr>
        <p:grpSpPr>
          <a:xfrm>
            <a:off x="2285417" y="4571240"/>
            <a:ext cx="2233947" cy="1219960"/>
            <a:chOff x="3455025" y="4383551"/>
            <a:chExt cx="2233947" cy="12199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0CBEB7-7CE7-4337-BD3C-024CED54018B}"/>
                </a:ext>
              </a:extLst>
            </p:cNvPr>
            <p:cNvSpPr txBox="1"/>
            <p:nvPr/>
          </p:nvSpPr>
          <p:spPr>
            <a:xfrm>
              <a:off x="3547391" y="4383551"/>
              <a:ext cx="1981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B9"/>
                  </a:solidFill>
                  <a:latin typeface="Arial Nova" panose="020B0504020202020204" pitchFamily="34" charset="0"/>
                  <a:cs typeface="Arial" panose="020B0604020202020204" pitchFamily="34" charset="0"/>
                </a:rPr>
                <a:t>$40B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6DE4CF-70B8-41A1-99B1-059D5A7DBB1A}"/>
                </a:ext>
              </a:extLst>
            </p:cNvPr>
            <p:cNvSpPr txBox="1"/>
            <p:nvPr/>
          </p:nvSpPr>
          <p:spPr>
            <a:xfrm>
              <a:off x="3455025" y="5018736"/>
              <a:ext cx="22339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in personal </a:t>
              </a:r>
            </a:p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income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43016B-D4B5-4B39-89E7-B58647033139}"/>
              </a:ext>
            </a:extLst>
          </p:cNvPr>
          <p:cNvGrpSpPr/>
          <p:nvPr/>
        </p:nvGrpSpPr>
        <p:grpSpPr>
          <a:xfrm>
            <a:off x="4583780" y="4571240"/>
            <a:ext cx="2133602" cy="1219960"/>
            <a:chOff x="6095999" y="4383551"/>
            <a:chExt cx="2133602" cy="12199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30CA26-F81C-476C-B76D-917559E9624A}"/>
                </a:ext>
              </a:extLst>
            </p:cNvPr>
            <p:cNvSpPr txBox="1"/>
            <p:nvPr/>
          </p:nvSpPr>
          <p:spPr>
            <a:xfrm>
              <a:off x="6172200" y="4383551"/>
              <a:ext cx="1981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B9"/>
                  </a:solidFill>
                  <a:latin typeface="Arial Nova" panose="020B0504020202020204" pitchFamily="34" charset="0"/>
                  <a:cs typeface="Arial" panose="020B0604020202020204" pitchFamily="34" charset="0"/>
                </a:rPr>
                <a:t>$117.6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56FFE5-B957-4C5D-B84D-CA59FCDAF544}"/>
                </a:ext>
              </a:extLst>
            </p:cNvPr>
            <p:cNvSpPr txBox="1"/>
            <p:nvPr/>
          </p:nvSpPr>
          <p:spPr>
            <a:xfrm>
              <a:off x="6095999" y="5018736"/>
              <a:ext cx="21336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in economic </a:t>
              </a:r>
            </a:p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value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3D6F8E6-CE38-48B7-897B-EDF7CC66555C}"/>
              </a:ext>
            </a:extLst>
          </p:cNvPr>
          <p:cNvGrpSpPr/>
          <p:nvPr/>
        </p:nvGrpSpPr>
        <p:grpSpPr>
          <a:xfrm>
            <a:off x="6781798" y="4571240"/>
            <a:ext cx="2133602" cy="1219960"/>
            <a:chOff x="6694398" y="4433653"/>
            <a:chExt cx="2133602" cy="12199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DB72F2-5419-4F11-A7C7-8B77A0A5269B}"/>
                </a:ext>
              </a:extLst>
            </p:cNvPr>
            <p:cNvSpPr txBox="1"/>
            <p:nvPr/>
          </p:nvSpPr>
          <p:spPr>
            <a:xfrm>
              <a:off x="6770599" y="4433653"/>
              <a:ext cx="1981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B9"/>
                  </a:solidFill>
                  <a:latin typeface="Arial Nova" panose="020B0504020202020204" pitchFamily="34" charset="0"/>
                  <a:cs typeface="Arial" panose="020B0604020202020204" pitchFamily="34" charset="0"/>
                </a:rPr>
                <a:t>$4.3B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FC87CB-7421-4767-8AD7-C71E0D75A688}"/>
                </a:ext>
              </a:extLst>
            </p:cNvPr>
            <p:cNvSpPr txBox="1"/>
            <p:nvPr/>
          </p:nvSpPr>
          <p:spPr>
            <a:xfrm>
              <a:off x="6694398" y="5068838"/>
              <a:ext cx="21336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in local and state tax revenue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2122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09600"/>
          </a:xfrm>
        </p:spPr>
        <p:txBody>
          <a:bodyPr/>
          <a:lstStyle/>
          <a:p>
            <a:pPr>
              <a:defRPr/>
            </a:pPr>
            <a:endParaRPr lang="en-US" sz="41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C4480F-39CE-433D-A9C8-1DEACB6575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6" t="17137" r="15866" b="-17137"/>
          <a:stretch/>
        </p:blipFill>
        <p:spPr>
          <a:xfrm>
            <a:off x="0" y="0"/>
            <a:ext cx="9144000" cy="620725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808447E-E522-461C-B81B-48404D0B3539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9144000" cy="706437"/>
          </a:xfrm>
          <a:prstGeom prst="rect">
            <a:avLst/>
          </a:prstGeom>
          <a:solidFill>
            <a:srgbClr val="005B99"/>
          </a:solidFill>
          <a:ln w="76200">
            <a:solidFill>
              <a:srgbClr val="005B99"/>
            </a:solidFill>
          </a:ln>
        </p:spPr>
        <p:txBody>
          <a:bodyPr anchor="ctr" anchorCtr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600" dirty="0"/>
              <a:t>Cargo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D431A5-F510-46BF-AFD3-877C9394065D}"/>
              </a:ext>
            </a:extLst>
          </p:cNvPr>
          <p:cNvSpPr/>
          <p:nvPr/>
        </p:nvSpPr>
        <p:spPr>
          <a:xfrm>
            <a:off x="0" y="4114800"/>
            <a:ext cx="9144000" cy="2057400"/>
          </a:xfrm>
          <a:prstGeom prst="rect">
            <a:avLst/>
          </a:prstGeom>
          <a:solidFill>
            <a:srgbClr val="CBD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4FB977-5613-4EBF-918D-78CA186E3394}"/>
              </a:ext>
            </a:extLst>
          </p:cNvPr>
          <p:cNvGrpSpPr/>
          <p:nvPr/>
        </p:nvGrpSpPr>
        <p:grpSpPr>
          <a:xfrm>
            <a:off x="239800" y="4571240"/>
            <a:ext cx="1981201" cy="1219960"/>
            <a:chOff x="1066799" y="4383551"/>
            <a:chExt cx="1981201" cy="12199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61F7BD-60FB-4E75-9E12-FFDCE64D7F9C}"/>
                </a:ext>
              </a:extLst>
            </p:cNvPr>
            <p:cNvSpPr txBox="1"/>
            <p:nvPr/>
          </p:nvSpPr>
          <p:spPr>
            <a:xfrm>
              <a:off x="1066799" y="4383551"/>
              <a:ext cx="1981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B9"/>
                  </a:solidFill>
                  <a:latin typeface="Arial Nova" panose="020B0504020202020204" pitchFamily="34" charset="0"/>
                  <a:cs typeface="Arial" panose="020B0604020202020204" pitchFamily="34" charset="0"/>
                </a:rPr>
                <a:t>$72.5B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33B036-5EF6-4618-8BDA-5F714CB23488}"/>
                </a:ext>
              </a:extLst>
            </p:cNvPr>
            <p:cNvSpPr txBox="1"/>
            <p:nvPr/>
          </p:nvSpPr>
          <p:spPr>
            <a:xfrm>
              <a:off x="1104899" y="5018736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in waterborne trade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344EA4-CCF0-4E94-BDB2-DFF16A9373A0}"/>
              </a:ext>
            </a:extLst>
          </p:cNvPr>
          <p:cNvGrpSpPr/>
          <p:nvPr/>
        </p:nvGrpSpPr>
        <p:grpSpPr>
          <a:xfrm>
            <a:off x="2490453" y="4571240"/>
            <a:ext cx="2233947" cy="973739"/>
            <a:chOff x="3455025" y="4383551"/>
            <a:chExt cx="2233947" cy="97373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881853-C3B4-43EC-AB22-4416AE62C5DB}"/>
                </a:ext>
              </a:extLst>
            </p:cNvPr>
            <p:cNvSpPr txBox="1"/>
            <p:nvPr/>
          </p:nvSpPr>
          <p:spPr>
            <a:xfrm>
              <a:off x="3547391" y="4383551"/>
              <a:ext cx="1981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B9"/>
                  </a:solidFill>
                  <a:latin typeface="Arial Nova" panose="020B0504020202020204" pitchFamily="34" charset="0"/>
                  <a:cs typeface="Arial" panose="020B0604020202020204" pitchFamily="34" charset="0"/>
                </a:rPr>
                <a:t>102M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4250C4-3195-4DDE-A5B6-9437D6A873D5}"/>
                </a:ext>
              </a:extLst>
            </p:cNvPr>
            <p:cNvSpPr txBox="1"/>
            <p:nvPr/>
          </p:nvSpPr>
          <p:spPr>
            <a:xfrm>
              <a:off x="3455025" y="5018736"/>
              <a:ext cx="22339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tons of cargo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EF59A9-5680-4ADB-A4D3-A37AFB4D7738}"/>
              </a:ext>
            </a:extLst>
          </p:cNvPr>
          <p:cNvGrpSpPr/>
          <p:nvPr/>
        </p:nvGrpSpPr>
        <p:grpSpPr>
          <a:xfrm>
            <a:off x="4583780" y="4571240"/>
            <a:ext cx="2133602" cy="973739"/>
            <a:chOff x="6095999" y="4383551"/>
            <a:chExt cx="2133602" cy="97373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9CD7F-9313-41AA-9E23-8B52D1C8FF75}"/>
                </a:ext>
              </a:extLst>
            </p:cNvPr>
            <p:cNvSpPr txBox="1"/>
            <p:nvPr/>
          </p:nvSpPr>
          <p:spPr>
            <a:xfrm>
              <a:off x="6172200" y="4383551"/>
              <a:ext cx="1981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B9"/>
                  </a:solidFill>
                  <a:latin typeface="Arial Nova" panose="020B0504020202020204" pitchFamily="34" charset="0"/>
                  <a:cs typeface="Arial" panose="020B0604020202020204" pitchFamily="34" charset="0"/>
                </a:rPr>
                <a:t>3.7M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1EC93A-4DC9-4B05-9EA0-208C7204C4CE}"/>
                </a:ext>
              </a:extLst>
            </p:cNvPr>
            <p:cNvSpPr txBox="1"/>
            <p:nvPr/>
          </p:nvSpPr>
          <p:spPr>
            <a:xfrm>
              <a:off x="6095999" y="5018736"/>
              <a:ext cx="21336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TEUs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69AEE1-FF60-4499-A9AB-3F8F7566AC47}"/>
              </a:ext>
            </a:extLst>
          </p:cNvPr>
          <p:cNvGrpSpPr/>
          <p:nvPr/>
        </p:nvGrpSpPr>
        <p:grpSpPr>
          <a:xfrm>
            <a:off x="6629400" y="4571240"/>
            <a:ext cx="2133602" cy="973739"/>
            <a:chOff x="6694398" y="4433653"/>
            <a:chExt cx="2133602" cy="97373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B02099-DB95-4ABC-A1D8-9BFB68992A21}"/>
                </a:ext>
              </a:extLst>
            </p:cNvPr>
            <p:cNvSpPr txBox="1"/>
            <p:nvPr/>
          </p:nvSpPr>
          <p:spPr>
            <a:xfrm>
              <a:off x="6770599" y="4433653"/>
              <a:ext cx="1981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B9"/>
                  </a:solidFill>
                  <a:latin typeface="Arial Nova" panose="020B05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0F8C32-3388-443A-8221-D6013FCDFA3E}"/>
                </a:ext>
              </a:extLst>
            </p:cNvPr>
            <p:cNvSpPr txBox="1"/>
            <p:nvPr/>
          </p:nvSpPr>
          <p:spPr>
            <a:xfrm>
              <a:off x="6694398" y="5068838"/>
              <a:ext cx="21336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Countries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3537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B99"/>
          </a:solidFill>
        </p:spPr>
        <p:txBody>
          <a:bodyPr anchor="ctr" anchorCtr="0"/>
          <a:lstStyle/>
          <a:p>
            <a:r>
              <a:rPr lang="en-US" sz="3600" dirty="0"/>
              <a:t>Florida’s Top 3 Trading Regions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574AC6-5603-4638-A952-BA7A8144A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400"/>
            <a:ext cx="7467600" cy="473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0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A800CB-DD18-488A-A369-511236392F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" t="13262" r="10102" b="-13262"/>
          <a:stretch/>
        </p:blipFill>
        <p:spPr>
          <a:xfrm>
            <a:off x="-1" y="0"/>
            <a:ext cx="9144001" cy="619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09600"/>
          </a:xfrm>
        </p:spPr>
        <p:txBody>
          <a:bodyPr/>
          <a:lstStyle/>
          <a:p>
            <a:pPr>
              <a:defRPr/>
            </a:pPr>
            <a:endParaRPr lang="en-US" sz="41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08447E-E522-461C-B81B-48404D0B3539}"/>
              </a:ext>
            </a:extLst>
          </p:cNvPr>
          <p:cNvSpPr txBox="1">
            <a:spLocks/>
          </p:cNvSpPr>
          <p:nvPr/>
        </p:nvSpPr>
        <p:spPr>
          <a:xfrm>
            <a:off x="0" y="434662"/>
            <a:ext cx="9144000" cy="706437"/>
          </a:xfrm>
          <a:prstGeom prst="rect">
            <a:avLst/>
          </a:prstGeom>
          <a:solidFill>
            <a:srgbClr val="005B99"/>
          </a:solidFill>
          <a:ln w="76200">
            <a:solidFill>
              <a:srgbClr val="005B99"/>
            </a:solidFill>
          </a:ln>
        </p:spPr>
        <p:txBody>
          <a:bodyPr anchor="ctr" anchorCtr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600" dirty="0"/>
              <a:t>Cruise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CE675-3E23-4295-8EF4-AF599FBAF0C2}"/>
              </a:ext>
            </a:extLst>
          </p:cNvPr>
          <p:cNvSpPr/>
          <p:nvPr/>
        </p:nvSpPr>
        <p:spPr>
          <a:xfrm>
            <a:off x="0" y="4114800"/>
            <a:ext cx="9144000" cy="2057400"/>
          </a:xfrm>
          <a:prstGeom prst="rect">
            <a:avLst/>
          </a:prstGeom>
          <a:solidFill>
            <a:srgbClr val="CBD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2D7532-0862-4327-8D6B-A0C9714267C9}"/>
              </a:ext>
            </a:extLst>
          </p:cNvPr>
          <p:cNvGrpSpPr/>
          <p:nvPr/>
        </p:nvGrpSpPr>
        <p:grpSpPr>
          <a:xfrm>
            <a:off x="1039901" y="4571240"/>
            <a:ext cx="1981201" cy="1219960"/>
            <a:chOff x="1066799" y="4383551"/>
            <a:chExt cx="1981201" cy="12199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AC3E73-CDD9-4D20-8A2A-85DEF8FE0F9B}"/>
                </a:ext>
              </a:extLst>
            </p:cNvPr>
            <p:cNvSpPr txBox="1"/>
            <p:nvPr/>
          </p:nvSpPr>
          <p:spPr>
            <a:xfrm>
              <a:off x="1066799" y="4383551"/>
              <a:ext cx="1981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B9"/>
                  </a:solidFill>
                  <a:latin typeface="Arial Nova" panose="020B0504020202020204" pitchFamily="34" charset="0"/>
                  <a:cs typeface="Arial" panose="020B0604020202020204" pitchFamily="34" charset="0"/>
                </a:rPr>
                <a:t>60%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4367AF-78CD-4720-BA1C-9EDE8DBCF3FA}"/>
                </a:ext>
              </a:extLst>
            </p:cNvPr>
            <p:cNvSpPr txBox="1"/>
            <p:nvPr/>
          </p:nvSpPr>
          <p:spPr>
            <a:xfrm>
              <a:off x="1104899" y="5018736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Of us cruise activity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8D5104-573A-4EEC-BDD1-FA279696B0E9}"/>
              </a:ext>
            </a:extLst>
          </p:cNvPr>
          <p:cNvGrpSpPr/>
          <p:nvPr/>
        </p:nvGrpSpPr>
        <p:grpSpPr>
          <a:xfrm>
            <a:off x="3455025" y="4571240"/>
            <a:ext cx="2233947" cy="1219960"/>
            <a:chOff x="3455025" y="4383551"/>
            <a:chExt cx="2233947" cy="12199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7962CB-FD21-44D4-B5D5-CE84F05AE3A7}"/>
                </a:ext>
              </a:extLst>
            </p:cNvPr>
            <p:cNvSpPr txBox="1"/>
            <p:nvPr/>
          </p:nvSpPr>
          <p:spPr>
            <a:xfrm>
              <a:off x="3547391" y="4383551"/>
              <a:ext cx="1981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</a:rPr>
                <a:t>0</a:t>
              </a:r>
              <a:endParaRPr lang="en-US" sz="3600" b="1" dirty="0">
                <a:solidFill>
                  <a:srgbClr val="0070B9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78CE73-10EB-4773-8C16-1C8DF386A1DC}"/>
                </a:ext>
              </a:extLst>
            </p:cNvPr>
            <p:cNvSpPr txBox="1"/>
            <p:nvPr/>
          </p:nvSpPr>
          <p:spPr>
            <a:xfrm>
              <a:off x="3455025" y="5018736"/>
              <a:ext cx="22339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passenger </a:t>
              </a:r>
            </a:p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movements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98B913-BAF6-42B0-AA07-16CCA1D8D9FE}"/>
              </a:ext>
            </a:extLst>
          </p:cNvPr>
          <p:cNvGrpSpPr/>
          <p:nvPr/>
        </p:nvGrpSpPr>
        <p:grpSpPr>
          <a:xfrm>
            <a:off x="6046698" y="4571240"/>
            <a:ext cx="2133602" cy="1219960"/>
            <a:chOff x="6095999" y="4383551"/>
            <a:chExt cx="2133602" cy="12199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EF228E-9CAB-44F7-8F6A-89187072133C}"/>
                </a:ext>
              </a:extLst>
            </p:cNvPr>
            <p:cNvSpPr txBox="1"/>
            <p:nvPr/>
          </p:nvSpPr>
          <p:spPr>
            <a:xfrm>
              <a:off x="6172200" y="4383551"/>
              <a:ext cx="1981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 Nova" panose="020B0504020202020204" pitchFamily="34" charset="0"/>
                  <a:cs typeface="Arial" panose="020B0604020202020204" pitchFamily="34" charset="0"/>
                </a:rPr>
                <a:t>$0</a:t>
              </a:r>
              <a:endParaRPr lang="en-US" sz="3600" b="1" dirty="0">
                <a:solidFill>
                  <a:srgbClr val="0070B9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6A983F-6CA6-4A93-A690-F043D165B4D6}"/>
                </a:ext>
              </a:extLst>
            </p:cNvPr>
            <p:cNvSpPr txBox="1"/>
            <p:nvPr/>
          </p:nvSpPr>
          <p:spPr>
            <a:xfrm>
              <a:off x="6095999" y="5018736"/>
              <a:ext cx="21336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in income </a:t>
              </a:r>
            </a:p>
            <a:p>
              <a:pPr algn="ctr"/>
              <a:r>
                <a:rPr lang="en-US" sz="1600" b="1" u="sng" cap="small" dirty="0">
                  <a:latin typeface="Arial Nova" panose="020B0504020202020204" pitchFamily="34" charset="0"/>
                </a:rPr>
                <a:t>generated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045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35037"/>
          </a:xfrm>
          <a:solidFill>
            <a:srgbClr val="005B99"/>
          </a:solidFill>
          <a:ln w="76200">
            <a:solidFill>
              <a:srgbClr val="005B99"/>
            </a:solidFill>
          </a:ln>
        </p:spPr>
        <p:txBody>
          <a:bodyPr anchor="ctr" anchorCtr="0"/>
          <a:lstStyle/>
          <a:p>
            <a:r>
              <a:rPr lang="en-US" sz="3600" dirty="0"/>
              <a:t>COVID-19 Impacts on Florida Seaports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DAC131-8703-4128-A325-C87662A681A3}"/>
              </a:ext>
            </a:extLst>
          </p:cNvPr>
          <p:cNvSpPr txBox="1">
            <a:spLocks/>
          </p:cNvSpPr>
          <p:nvPr/>
        </p:nvSpPr>
        <p:spPr>
          <a:xfrm>
            <a:off x="838199" y="1524000"/>
            <a:ext cx="7620001" cy="444008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5000"/>
              <a:buFont typeface="Wingdings" pitchFamily="2" charset="2"/>
              <a:buChar char="l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spcAft>
                <a:spcPts val="600"/>
              </a:spcAft>
              <a:buClr>
                <a:srgbClr val="99CCFF"/>
              </a:buClr>
              <a:buBlip>
                <a:blip r:embed="rId3"/>
              </a:buBlip>
              <a:defRPr/>
            </a:pPr>
            <a:r>
              <a:rPr lang="en-US" sz="2400" b="0" dirty="0">
                <a:effectLst/>
              </a:rPr>
              <a:t>As a result of the pandemic, estimated losses through 2020 include:</a:t>
            </a:r>
          </a:p>
          <a:p>
            <a:pPr lvl="1">
              <a:spcAft>
                <a:spcPts val="600"/>
              </a:spcAft>
              <a:buClr>
                <a:srgbClr val="99CCFF"/>
              </a:buClr>
              <a:buBlip>
                <a:blip r:embed="rId3"/>
              </a:buBlip>
              <a:defRPr/>
            </a:pPr>
            <a:r>
              <a:rPr lang="en-US" sz="2000" b="0" dirty="0">
                <a:effectLst/>
              </a:rPr>
              <a:t>Nearly 169,000 Florida jobs supported by port activity</a:t>
            </a:r>
          </a:p>
          <a:p>
            <a:pPr lvl="1">
              <a:spcAft>
                <a:spcPts val="600"/>
              </a:spcAft>
              <a:buClr>
                <a:srgbClr val="99CCFF"/>
              </a:buClr>
              <a:buBlip>
                <a:blip r:embed="rId3"/>
              </a:buBlip>
              <a:defRPr/>
            </a:pPr>
            <a:r>
              <a:rPr lang="en-US" sz="2000" b="0" dirty="0">
                <a:effectLst/>
              </a:rPr>
              <a:t>$22 billion in economic impact (including more than $652 million in local purchases made by companies directly dependent on Florida ports)</a:t>
            </a:r>
          </a:p>
          <a:p>
            <a:pPr lvl="1">
              <a:spcAft>
                <a:spcPts val="600"/>
              </a:spcAft>
              <a:buClr>
                <a:srgbClr val="99CCFF"/>
              </a:buClr>
              <a:buBlip>
                <a:blip r:embed="rId3"/>
              </a:buBlip>
              <a:defRPr/>
            </a:pPr>
            <a:r>
              <a:rPr lang="en-US" sz="2000" b="0" dirty="0">
                <a:effectLst/>
              </a:rPr>
              <a:t>5.6 million tons of liquid bulk cargo</a:t>
            </a:r>
          </a:p>
          <a:p>
            <a:pPr lvl="1">
              <a:spcAft>
                <a:spcPts val="600"/>
              </a:spcAft>
              <a:buClr>
                <a:srgbClr val="99CCFF"/>
              </a:buClr>
              <a:buBlip>
                <a:blip r:embed="rId3"/>
              </a:buBlip>
              <a:defRPr/>
            </a:pPr>
            <a:r>
              <a:rPr lang="en-US" sz="2000" b="0" dirty="0">
                <a:effectLst/>
              </a:rPr>
              <a:t>1.6 million tons of dry bulk cargo</a:t>
            </a:r>
          </a:p>
          <a:p>
            <a:pPr lvl="1">
              <a:spcAft>
                <a:spcPts val="600"/>
              </a:spcAft>
              <a:buClr>
                <a:srgbClr val="99CCFF"/>
              </a:buClr>
              <a:buBlip>
                <a:blip r:embed="rId3"/>
              </a:buBlip>
              <a:defRPr/>
            </a:pPr>
            <a:r>
              <a:rPr lang="en-US" sz="2000" b="0" dirty="0">
                <a:effectLst/>
              </a:rPr>
              <a:t>More than 520,000 TEUs of containerized cargo</a:t>
            </a:r>
          </a:p>
          <a:p>
            <a:pPr lvl="1">
              <a:spcAft>
                <a:spcPts val="600"/>
              </a:spcAft>
              <a:buClr>
                <a:srgbClr val="99CCFF"/>
              </a:buClr>
              <a:buBlip>
                <a:blip r:embed="rId3"/>
              </a:buBlip>
              <a:defRPr/>
            </a:pPr>
            <a:r>
              <a:rPr lang="en-US" sz="2000" b="0" dirty="0">
                <a:effectLst/>
              </a:rPr>
              <a:t>4.9 million cruise passengers</a:t>
            </a:r>
          </a:p>
        </p:txBody>
      </p:sp>
    </p:spTree>
    <p:extLst>
      <p:ext uri="{BB962C8B-B14F-4D97-AF65-F5344CB8AC3E}">
        <p14:creationId xmlns:p14="http://schemas.microsoft.com/office/powerpoint/2010/main" val="23412816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TC101790492[[fn=Sketchbook]]</Template>
  <TotalTime>66513</TotalTime>
  <Words>454</Words>
  <Application>Microsoft Office PowerPoint</Application>
  <PresentationFormat>On-screen Show (4:3)</PresentationFormat>
  <Paragraphs>103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 Black</vt:lpstr>
      <vt:lpstr>Rage Italic</vt:lpstr>
      <vt:lpstr>Calibri</vt:lpstr>
      <vt:lpstr>Trade Gothic LH</vt:lpstr>
      <vt:lpstr>Cambria</vt:lpstr>
      <vt:lpstr>Wingdings</vt:lpstr>
      <vt:lpstr>Arial Nova</vt:lpstr>
      <vt:lpstr>Arial</vt:lpstr>
      <vt:lpstr>Sketchbook</vt:lpstr>
      <vt:lpstr>Custom Design</vt:lpstr>
      <vt:lpstr>Florida’s Seaports FBT Update</vt:lpstr>
      <vt:lpstr>PowerPoint Presentation</vt:lpstr>
      <vt:lpstr>Florida Seaports</vt:lpstr>
      <vt:lpstr>Seaport Governance Models</vt:lpstr>
      <vt:lpstr>PowerPoint Presentation</vt:lpstr>
      <vt:lpstr>PowerPoint Presentation</vt:lpstr>
      <vt:lpstr>Florida’s Top 3 Trading Regions</vt:lpstr>
      <vt:lpstr>PowerPoint Presentation</vt:lpstr>
      <vt:lpstr>COVID-19 Impacts on Florida Seaports</vt:lpstr>
      <vt:lpstr>Florida Seaports’ Future Investments</vt:lpstr>
      <vt:lpstr>Federal and State Legislative Issues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TOPICS</dc:title>
  <dc:creator>sdoyle</dc:creator>
  <cp:lastModifiedBy>Mike Rubin</cp:lastModifiedBy>
  <cp:revision>365</cp:revision>
  <cp:lastPrinted>2021-01-28T15:52:44Z</cp:lastPrinted>
  <dcterms:created xsi:type="dcterms:W3CDTF">2011-07-20T16:30:54Z</dcterms:created>
  <dcterms:modified xsi:type="dcterms:W3CDTF">2021-06-29T13:22:35Z</dcterms:modified>
</cp:coreProperties>
</file>