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6176" r:id="rId1"/>
  </p:sldMasterIdLst>
  <p:notesMasterIdLst>
    <p:notesMasterId r:id="rId38"/>
  </p:notesMasterIdLst>
  <p:handoutMasterIdLst>
    <p:handoutMasterId r:id="rId39"/>
  </p:handoutMasterIdLst>
  <p:sldIdLst>
    <p:sldId id="1528" r:id="rId2"/>
    <p:sldId id="1440" r:id="rId3"/>
    <p:sldId id="1441" r:id="rId4"/>
    <p:sldId id="1500" r:id="rId5"/>
    <p:sldId id="1501" r:id="rId6"/>
    <p:sldId id="1502" r:id="rId7"/>
    <p:sldId id="1423" r:id="rId8"/>
    <p:sldId id="1546" r:id="rId9"/>
    <p:sldId id="1550" r:id="rId10"/>
    <p:sldId id="1537" r:id="rId11"/>
    <p:sldId id="1538" r:id="rId12"/>
    <p:sldId id="1548" r:id="rId13"/>
    <p:sldId id="1549" r:id="rId14"/>
    <p:sldId id="1545" r:id="rId15"/>
    <p:sldId id="1541" r:id="rId16"/>
    <p:sldId id="1542" r:id="rId17"/>
    <p:sldId id="1397" r:id="rId18"/>
    <p:sldId id="1398" r:id="rId19"/>
    <p:sldId id="1445" r:id="rId20"/>
    <p:sldId id="1507" r:id="rId21"/>
    <p:sldId id="1508" r:id="rId22"/>
    <p:sldId id="1544" r:id="rId23"/>
    <p:sldId id="1511" r:id="rId24"/>
    <p:sldId id="1512" r:id="rId25"/>
    <p:sldId id="1513" r:id="rId26"/>
    <p:sldId id="1514" r:id="rId27"/>
    <p:sldId id="1515" r:id="rId28"/>
    <p:sldId id="1516" r:id="rId29"/>
    <p:sldId id="1517" r:id="rId30"/>
    <p:sldId id="1518" r:id="rId31"/>
    <p:sldId id="1519" r:id="rId32"/>
    <p:sldId id="1520" r:id="rId33"/>
    <p:sldId id="1521" r:id="rId34"/>
    <p:sldId id="1522" r:id="rId35"/>
    <p:sldId id="1480" r:id="rId36"/>
    <p:sldId id="1185" r:id="rId37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CC00"/>
    <a:srgbClr val="CC0000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24" autoAdjust="0"/>
    <p:restoredTop sz="94719" autoAdjust="0"/>
  </p:normalViewPr>
  <p:slideViewPr>
    <p:cSldViewPr>
      <p:cViewPr varScale="1">
        <p:scale>
          <a:sx n="121" d="100"/>
          <a:sy n="121" d="100"/>
        </p:scale>
        <p:origin x="162" y="12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67" d="100"/>
          <a:sy n="67" d="100"/>
        </p:scale>
        <p:origin x="-3120" y="-8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F9731AB-8C5A-4626-9F94-5540A4C3047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anose="020F050202020403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37E8955-12E9-4CC9-969C-29B9471DAE0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9BA2DF32-8E0E-45F2-98CF-ABDECCE71A52}" type="datetimeFigureOut">
              <a:rPr lang="en-US" altLang="en-US"/>
              <a:pPr/>
              <a:t>07/22/2019</a:t>
            </a:fld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53A94A-6FFA-4C74-8D56-D379098FFDE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anose="020F050202020403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1CD073-D30A-4635-982A-69D9EF1C659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A5FEE26F-C939-4543-A40E-6438AA38187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>
            <a:extLst>
              <a:ext uri="{FF2B5EF4-FFF2-40B4-BE49-F238E27FC236}">
                <a16:creationId xmlns:a16="http://schemas.microsoft.com/office/drawing/2014/main" id="{9176777D-3C48-49C5-B3FC-35557AB7756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 altLang="en-US"/>
          </a:p>
        </p:txBody>
      </p:sp>
      <p:sp>
        <p:nvSpPr>
          <p:cNvPr id="87043" name="Rectangle 3">
            <a:extLst>
              <a:ext uri="{FF2B5EF4-FFF2-40B4-BE49-F238E27FC236}">
                <a16:creationId xmlns:a16="http://schemas.microsoft.com/office/drawing/2014/main" id="{B601F31B-6FB7-4DCF-AB08-187E2C79388A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C720AC95-3290-41B5-BA7E-6CD30FF00397}" type="datetimeFigureOut">
              <a:rPr lang="en-US" altLang="en-US"/>
              <a:pPr/>
              <a:t>07/22/2019</a:t>
            </a:fld>
            <a:endParaRPr lang="en-US" altLang="en-US"/>
          </a:p>
        </p:txBody>
      </p:sp>
      <p:sp>
        <p:nvSpPr>
          <p:cNvPr id="9220" name="Rectangle 4">
            <a:extLst>
              <a:ext uri="{FF2B5EF4-FFF2-40B4-BE49-F238E27FC236}">
                <a16:creationId xmlns:a16="http://schemas.microsoft.com/office/drawing/2014/main" id="{E3F582E0-E83E-46C9-A570-EF70FE74F752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7045" name="Rectangle 5">
            <a:extLst>
              <a:ext uri="{FF2B5EF4-FFF2-40B4-BE49-F238E27FC236}">
                <a16:creationId xmlns:a16="http://schemas.microsoft.com/office/drawing/2014/main" id="{2B630A9E-D9F1-42DB-BE61-7F93C7F48980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7046" name="Rectangle 6">
            <a:extLst>
              <a:ext uri="{FF2B5EF4-FFF2-40B4-BE49-F238E27FC236}">
                <a16:creationId xmlns:a16="http://schemas.microsoft.com/office/drawing/2014/main" id="{B513B563-75C4-4326-B121-C5C18E265234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 altLang="en-US"/>
          </a:p>
        </p:txBody>
      </p:sp>
      <p:sp>
        <p:nvSpPr>
          <p:cNvPr id="87047" name="Rectangle 7">
            <a:extLst>
              <a:ext uri="{FF2B5EF4-FFF2-40B4-BE49-F238E27FC236}">
                <a16:creationId xmlns:a16="http://schemas.microsoft.com/office/drawing/2014/main" id="{54362116-F8FD-42B1-B94F-332D1FD4D50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9FDAB7C7-D1E6-4AE4-A850-C5FA251F988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Image Placeholder 1">
            <a:extLst>
              <a:ext uri="{FF2B5EF4-FFF2-40B4-BE49-F238E27FC236}">
                <a16:creationId xmlns:a16="http://schemas.microsoft.com/office/drawing/2014/main" id="{76D2A025-9E26-4D29-98C4-5189AFBD91B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2" name="Notes Placeholder 2">
            <a:extLst>
              <a:ext uri="{FF2B5EF4-FFF2-40B4-BE49-F238E27FC236}">
                <a16:creationId xmlns:a16="http://schemas.microsoft.com/office/drawing/2014/main" id="{FC71C993-5BDD-40FC-81A6-0550260FA1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30723" name="Slide Number Placeholder 3">
            <a:extLst>
              <a:ext uri="{FF2B5EF4-FFF2-40B4-BE49-F238E27FC236}">
                <a16:creationId xmlns:a16="http://schemas.microsoft.com/office/drawing/2014/main" id="{608B6FDC-2D54-4BFD-911C-109E627C789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A16EF85-3234-48CD-90CA-FDF675CC760C}" type="slidenum">
              <a:rPr lang="en-US" altLang="en-US">
                <a:latin typeface="Arial" panose="020B0604020202020204" pitchFamily="34" charset="0"/>
                <a:ea typeface="MS PGothic" panose="020B0600070205080204" pitchFamily="34" charset="-128"/>
              </a:rPr>
              <a:pPr>
                <a:spcBef>
                  <a:spcPct val="0"/>
                </a:spcBef>
              </a:pPr>
              <a:t>19</a:t>
            </a:fld>
            <a:endParaRPr lang="en-US" altLang="en-US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46400" y="2133602"/>
            <a:ext cx="87376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68206026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E82B53D-47CB-4268-B4E1-01004397B0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08EC1E9-D096-475D-97EF-4B382EAFA403}" type="datetimeFigureOut">
              <a:rPr lang="en-US" altLang="en-US"/>
              <a:pPr/>
              <a:t>07/22/2019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E35F5EC-3A1F-4884-A020-6899A4000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F1544F7-FA14-4D8C-99FD-E798D891B1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6E5CB3-9E8B-4186-91DB-B2B7BC3ECE3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83105201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016000" y="787400"/>
            <a:ext cx="9652000" cy="5308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005533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6800" y="152400"/>
            <a:ext cx="9448800" cy="990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18400" y="1524000"/>
            <a:ext cx="4165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half" idx="13"/>
          </p:nvPr>
        </p:nvSpPr>
        <p:spPr>
          <a:xfrm>
            <a:off x="2844800" y="1524000"/>
            <a:ext cx="4165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90975715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0000" y="3581402"/>
            <a:ext cx="94488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40000" y="1752602"/>
            <a:ext cx="94488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6934780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6800" y="152400"/>
            <a:ext cx="9448800" cy="990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18400" y="1524000"/>
            <a:ext cx="4165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half" idx="13"/>
          </p:nvPr>
        </p:nvSpPr>
        <p:spPr>
          <a:xfrm>
            <a:off x="2844800" y="1524000"/>
            <a:ext cx="4165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5376229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448FFA86-E7EE-48A7-B620-6CE763C6FD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DD8D8C2-346A-45FE-BE60-AB62738E8340}" type="datetimeFigureOut">
              <a:rPr lang="en-US" altLang="en-US"/>
              <a:pPr/>
              <a:t>07/22/2019</a:t>
            </a:fld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C1B2C499-602C-4718-BEFA-277973D2A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C2ED667-CC53-4DFC-B02B-DA82FCB8B4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3AFE5A-FE83-4A2B-B499-7FF61C6DC16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6054977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43F4514-AAD7-4019-92AA-B3CFCDFD4F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5F42014-0471-450C-BAF2-E4BDD0F79CAB}" type="datetimeFigureOut">
              <a:rPr lang="en-US" altLang="en-US"/>
              <a:pPr/>
              <a:t>07/22/2019</a:t>
            </a:fld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B24DAB0-7B00-4E59-BA82-CCBA6E92F8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650D34E6-BDDD-4F31-8C92-02745632AB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C4067E-E348-4098-A5DF-AE68DF8AE5C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5981437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00BB6F9-A76F-4307-B6B0-FC80F504FA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B5F2E7-4445-442C-86C4-2F0D3F52E11A}" type="datetimeFigureOut">
              <a:rPr lang="en-US" altLang="en-US"/>
              <a:pPr/>
              <a:t>07/22/2019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28F24D9-195C-46DD-9F19-0B0A2468E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AC5B4FD-CB85-4B0D-80D2-FE19493FA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602587-43A2-416A-8E97-F610874A86E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3967973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71714F3-FA16-4BE7-84D9-D25620640E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EE43972-F716-4E8B-98F5-BB3698F31588}" type="datetimeFigureOut">
              <a:rPr lang="en-US" altLang="en-US"/>
              <a:pPr/>
              <a:t>07/22/2019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046F68B-CA11-4C60-B0A8-CEF87A5D31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6DD544B-34CA-4F7E-ADE6-DB32C78247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CAD675-722A-4E8E-BCD2-0168A184EDD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6321585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3B7574-13CA-4988-AA33-425EB914EE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EBA86C9-00A8-40A8-B629-F3AA053D1E0D}" type="datetimeFigureOut">
              <a:rPr lang="en-US" altLang="en-US"/>
              <a:pPr/>
              <a:t>07/22/2019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2EF0DB-82FC-4DE7-9521-B9ED17BF28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49C395-7231-4EE1-A99B-EC158E837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E69369-5EB3-4799-94F9-E3D45F446B7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1770096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2"/>
            <a:ext cx="10972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D1E7E3-BA1E-4E41-837B-13F973BFAC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35035AB-AC79-4F04-BF93-39CEDCAD3D98}" type="datetimeFigureOut">
              <a:rPr lang="en-US" altLang="en-US"/>
              <a:pPr/>
              <a:t>07/22/2019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358292-60D9-4A30-A285-54F2A0190E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174020-E447-42C9-9403-05D5B041C1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E12327-DD5D-4800-B340-95CDC17AC4F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0099385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>
            <a:extLst>
              <a:ext uri="{FF2B5EF4-FFF2-40B4-BE49-F238E27FC236}">
                <a16:creationId xmlns:a16="http://schemas.microsoft.com/office/drawing/2014/main" id="{9B13DF90-F4D4-4ABA-AD17-4D17B2AEF069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>
            <a:extLst>
              <a:ext uri="{FF2B5EF4-FFF2-40B4-BE49-F238E27FC236}">
                <a16:creationId xmlns:a16="http://schemas.microsoft.com/office/drawing/2014/main" id="{03807883-A4D6-4FEF-9E74-821C32C9F49B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Text Placeholder 2">
            <a:extLst>
              <a:ext uri="{FF2B5EF4-FFF2-40B4-BE49-F238E27FC236}">
                <a16:creationId xmlns:a16="http://schemas.microsoft.com/office/drawing/2014/main" id="{19512EF3-5B9B-4917-9899-E38214B9B4C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2CFFB5-FD2D-4939-91D3-46DB6502BF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671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FFFFFF"/>
                </a:solidFill>
                <a:latin typeface="Verdana" panose="020B0604030504040204" pitchFamily="34" charset="0"/>
              </a:defRPr>
            </a:lvl1pPr>
          </a:lstStyle>
          <a:p>
            <a:fld id="{0A2E9092-0B25-4331-931D-30AB00F7872D}" type="datetimeFigureOut">
              <a:rPr lang="en-US" altLang="en-US"/>
              <a:pPr/>
              <a:t>07/22/2019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2AE90F-FDFE-4AF1-9EF4-3324896BF4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671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FFFFFF"/>
                </a:solidFill>
                <a:latin typeface="Verdana" panose="020B060403050404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F00B18-4C81-4C46-8D3F-84DD62E8BE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671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FFFFFF"/>
                </a:solidFill>
                <a:latin typeface="Verdana" panose="020B0604030504040204" pitchFamily="34" charset="0"/>
              </a:defRPr>
            </a:lvl1pPr>
          </a:lstStyle>
          <a:p>
            <a:fld id="{96031601-6888-466E-8185-5C27B74E912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387" r:id="rId1"/>
    <p:sldLayoutId id="2147486388" r:id="rId2"/>
    <p:sldLayoutId id="2147486389" r:id="rId3"/>
    <p:sldLayoutId id="2147486380" r:id="rId4"/>
    <p:sldLayoutId id="2147486381" r:id="rId5"/>
    <p:sldLayoutId id="2147486382" r:id="rId6"/>
    <p:sldLayoutId id="2147486383" r:id="rId7"/>
    <p:sldLayoutId id="2147486384" r:id="rId8"/>
    <p:sldLayoutId id="2147486385" r:id="rId9"/>
    <p:sldLayoutId id="2147486386" r:id="rId10"/>
    <p:sldLayoutId id="2147486390" r:id="rId11"/>
    <p:sldLayoutId id="2147486391" r:id="rId12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1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3">
            <a:extLst>
              <a:ext uri="{FF2B5EF4-FFF2-40B4-BE49-F238E27FC236}">
                <a16:creationId xmlns:a16="http://schemas.microsoft.com/office/drawing/2014/main" id="{702BBDB4-8EAD-4384-8AE4-D07989C942C9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3276600" y="1143000"/>
            <a:ext cx="7391400" cy="5029200"/>
          </a:xfrm>
        </p:spPr>
        <p:txBody>
          <a:bodyPr/>
          <a:lstStyle/>
          <a:p>
            <a:pPr marL="0" indent="0"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3600"/>
              <a:t>Economic Outlook </a:t>
            </a:r>
          </a:p>
          <a:p>
            <a:pPr marL="0" indent="0" algn="ctr"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2800"/>
          </a:p>
          <a:p>
            <a:pPr marL="0" indent="0" algn="ctr"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2800"/>
          </a:p>
          <a:p>
            <a:pPr marL="0" indent="0" algn="ctr"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2800"/>
          </a:p>
          <a:p>
            <a:pPr marL="0" indent="0" algn="ctr"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2800"/>
          </a:p>
          <a:p>
            <a:pPr marL="0" indent="0" algn="ctr"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2800"/>
          </a:p>
          <a:p>
            <a:pPr marL="0" indent="0" algn="ctr"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/>
          </a:p>
          <a:p>
            <a:pPr marL="0" indent="0" algn="ctr"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2800"/>
          </a:p>
          <a:p>
            <a:pPr marL="0" indent="0"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800"/>
              <a:t>Bonita Springs, FL</a:t>
            </a:r>
          </a:p>
          <a:p>
            <a:pPr marL="0" indent="0"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800"/>
              <a:t>July	11</a:t>
            </a:r>
            <a:r>
              <a:rPr lang="en-US" altLang="en-US" sz="2800" baseline="30000"/>
              <a:t>th</a:t>
            </a:r>
            <a:r>
              <a:rPr lang="en-US" altLang="en-US" sz="2800"/>
              <a:t>, 2019</a:t>
            </a:r>
          </a:p>
        </p:txBody>
      </p:sp>
      <p:sp>
        <p:nvSpPr>
          <p:cNvPr id="11266" name="Rectangle 1">
            <a:extLst>
              <a:ext uri="{FF2B5EF4-FFF2-40B4-BE49-F238E27FC236}">
                <a16:creationId xmlns:a16="http://schemas.microsoft.com/office/drawing/2014/main" id="{0A297A67-5D9E-4BC0-951E-88B8C3A2A6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5200" y="2921000"/>
            <a:ext cx="7086600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11267" name="AutoShape 6" descr="data:image/jpeg;base64,/9j/4AAQSkZJRgABAQAAAQABAAD/2wCEAAkGBxQTEhUUExQVFhUXGBcbFxgXGB0gIRwcHhocGhwbGB0cHCggGxolHRwYITEhJSkrLjEuGB8zODMsNygtLisBCgoKDg0OGxAQGywkICY0LCw0LCwuLDQsLCwsLCwsLCwsLCwsLCwsLCwsLCwsLCwsLCwsLCwsLCwsLCwsLCwsLP/AABEIAFsCKwMBEQACEQEDEQH/xAAcAAABBQEBAQAAAAAAAAAAAAAABAUGBwgDAQL/xABOEAACAQMBBAYECgcECAYDAAABAgMABBEFBhIhMQcTQVFhcSKBkaEUMjNCUnKCsbLRI2JzkqKzwTVEVHQIJCU2Q1OD4RUWFzST0mOj0//EABsBAAIDAQEBAAAAAAAAAAAAAAAEAgMFAQYH/8QAOBEAAgIBAgMFBgUEAQUBAAAAAAECAxEEMRIhUQUTMkFxImGBkbHRM0KhwfAUI1LhNENicrLxJP/aAAwDAQACEQMRAD8Au+gCJbRdI1jaEq0nWyDnHDhiD3E5CqfAnNWwpnIrlbGO5X+q9NM7ZFvbxxjsMhLnzwN0A+2mI6VebKHqeiIvfdI2pS87plHdGqr7wuffVqogvIqd82M02vXT/HurhvrTOfvap8EeiI95LqIZJmb4zMfMk/fUsEMtls7IH/U4fqn8Rr5z2w8a6z1X0R7Ps/8A40PQe1uHHJmHkxrPVti2k/mxpwi90hRFqsy8pX9Zz9+avhrtTDax/Hn9clctNTLeKF0G00w+Nut5jB935U5X21qI+LD/AE+n2F59n1PbKHW02njbg4KHv5j2jj7q06O26Z8rE4/qv58BOzs6yPhefqPUUqsMqQQe0HNa8JxmuKLyvcIyi4vDWD7qREKACgAoAKACgAoAKACgAoAKACgAoAKACgAoAKACgAoAKACgAoAKACgAoAKACgAoAKACgAoAKACgAoAKACgAoAKACgAoAKACgAoAKACgAoAKACgAoAKACgAoAKACgAoAKACgAoAobpN6QZbiWS2t3KW6EoxU4MpBwcnsTOQAOY4nOcB+mlJcT3E7rnnCIboeztzdnFtA8g5FgMKPNjhR5Zq6U4x3ZTGuUtieaV0L3DYNxPHF+qgLnyPFQD7aXlqo+SL46bqyVWPQ5Yp8o88p8XCj+FQffVT1M3sWLTwQ82/RvpicrVT9dnb72qDvm/MmqoLyFybFaeP7lb//ABqfvFc72fVkuCPQXw6LbooVYIlUcgEAA8sClLNLTZJynBNvza5l8brILEZNIH0aA/8ACX1cPuql9naV/wDTRNau5fmYnl2bgPIMvkx/rmqJ9j6WWya9G/3LY6+5bvPwEM+yg+ZIfJh/UflSdnYS/wCnP5r7Y+gxDtN/mj8hpu9Dmj4ld4d68fdz91Zl3Zmpq5uOV7uf+/0HK9ZTPzx6iaxvnibeQ47x2HzFL6fVWaeXFW/h5P1LLaYWxxJE7068EsauOGeY7j2ivZ6XUR1FSsj5/ozz91Tqm4sU0wVBQAUAFABQAUAFABQAUAFABQAUAFABQAUAFABQAUAFABQAUAFABQAUAFABQAUAFABQAUAFABQAUAFABQAUAFABQAUAFABQAUAFABQAUAFABQAUAFABQAUAFABQAUAFABQAUAVJsf0cW8lxLNcMJFDkxwchg8cyfSGTgKOHDjnOBRoO1FqKIxXiSw/v8SzVaHurXJ7N8i2IIVRQqKFUDAVQAAO4AcAKv3Kz7oAKACgAoAKACgAoAKACgBm2jsoOreWVli3RkyHgB9bv+/upDV9m16nZYl1X79RqjVzp966fYZui7UvhFtNIPi/CHC5+iEQDyzz9dM6fSf0tManvu/V839ii3Ud/NzW3l6Eyq4gFAAaAKZ2yvdc05Vke9WSJm3QyRx8DgkBgYuGQDg5PKnK1VPlgVsdkFnJGLfpF1aR1RLli7sqqBFDxZiAB8n2kgVa6a1zx9SpXWN4Rc+xmnahFvnULlJywXcVFA3CM73EIuc5HZ2UnZKD8KwORUvzDvrmsQ2kLTTuERfaT2Ko7WPdUIxcnhEnJJZZUF50kahqE4g09Oq3j6OAGfHazs3ooMc8cu802qIQWZivfSm8RHlej3VWG++rSiTnurJNu57gQ44fZqHfV/wCP0LO7njxDFcbXavpM4iuyJ1PEb/EOvaY5QA2frZx2jjVirrsWY8it2TreJcy1dkdq4NQi6yEkMuBJG3xkJ7+8HjhhwPnkBWytweGMQmprkVjttq2t6c4L3QaF2bq2VIyO0hWzFkNjz5HieNM1xqn5FFsrIDBp+3+rzSpFHdEvIyqo6uHmTgZPV8BVjprSy19SuN1jeC6tkNPvokf4dcrcOxXd3VACYByOCrnPDjjspKxwfhWByKl5jR0t7RSWdmpgcpLJIqqwAJAALMfSBHYBy+dU6IKUuZC2fDHKHzYnVzd2NvOTlmQBz+uvov8AxA1XZHhk0ThLMUyP9IUWqoXuLG4VYUjy8W6pbK5LMu9Gc8McMjl21ZV3b5SXMhZx4zEhexWua1qMpEd3iOMqZGaOMDBPxRiPJYgHl3cxV1kKoLmiqqdk2XfSQ0UhZbeSNru910nwVpjCI987m78mrhc7uSwD5xniaddK7rbmKq195jyLvpIaCgAoAatpbW5kgK2kywTZUh2UEYB4jBU8xw5VKDin7SyjjzjkUttFtjrNlO0E9yN9QDlY4iGB5Mp6scPUORp2FdU1lISnZZB4bFeyus65qPWfB7tQI93e31iX42cYxCfomuTjTDdFlc7J7HPUttta0+UR3TKxIyBJGhVh3q0YXPtyO2hVVTWYnJW2QfMsPYDpAj1HMbL1VwoyUzkMO1kPPhwyDyz20vbS4c/IurtUyaVSWnjsACScAcSaAKT2H24ll1ljJLIYLhpEjjZ23Uycxbqk4DYULw+me+nbKkq+S5oVha3YXbSQ0M+1VrdyQbtlMsM28CGcAggZypyrYzw44qcHFP2lyIyTxyKU1fb3WLeV4Jp9yRDhh1UXmCDuYIIwQfGnY01SWUhOVtkXhk76J9u2uw1vdPvXC5ZHwB1idowoA3l8BxGO4mqL6uHnHYvpt4+T3LIpYvIbt7BquRLp0yhEQ78W6pZiCTld5DnhwxkVdU69pors4/ylc7N7V61qEvU29woIG8zGOMKo5ZY9We3sAJpmddUFloXhZZN4R22t2g1vTnRJ7pWDglHSOMhsYBHGIEEZGeHaK5XCqa5ILJWw3Yi2e2x1m9nWCC5G+2Tlo4gAAMkserPD1HmK7OuqCy0crssk8JlrHTdS/wDDzGLuM329kTbo3cb+d3HV4+J6Od2leKHHnHIaxLh95VOqbZazBctatcb0ysq4SKJt4sAV3f0eTkEdnbTca6nHiwKynapcOSz9hLTVVLPqMyMrINyMBN5WzkliiAcuHBjStrr/ACIZr4/zDDt//wCM23XXMF2ptlORGETeRTgfOiO8B2neqdXdSxFrmRs41zRXn/qZqn+KP/xRf/zpnuK+gr38+pPBp+0pXPwmHly/RZ/k499L8VHT+fMZxb1Inr21euWbhLmZ4yQSv6OEhh+qwjIPqPDIq6NdUllL6lUrLIbls2bXV1pUDQziO5khhbrWUH0iFZiV3SOIyOXbSj4Y2PK5DPNx5blWbTbVa1YT9TPdAtuhlZY4irKcjKnqgeYI4gcqahXVNZSFbLLIvDZ22V1/W9Rd0t7tR1YBYukQHEkADEROeB9lcnCqG6JVzsn5nTaHW9e08q1xNlCcBwkTITzwSIwQfPFEIUz2QTnbDce9g+lYzyrb3qorOQqSpwBY8ldSTjPIEduOHbVdunwsxJ138Twy1qVGCq+knpIkhmNnZfKghZJMbxDHkkYPAtxGSQeJxjPJqmhNcUhe23DxHc5Wuw+suglk1OSOU8er62QgHsDbrbo8QFI8667alyUQVdmPEMOu7eapaRyWdwd24UqVnAXO5x/V3XVscGwDwIPHlONNcnxLYg7Zx9ll5Wj7yIT2qp9opJjZBL23eCUjJBByrDtHYQa8NqKbNLdhcuj9383PSVWRvrzv1Q6WO1DrwkXe8RwPs5H3VpaftuyPK1Z965P7fQUt7Oi+cHgebbXoH+funubh7+XvrVq7V0tn5sevL/X6iE9FdHyz6DhHKrfFIPkc0/GcZc4vItKLjuj7qRwKACgAoA8ZgOJOB40AMep7Y2MGetuoQR81W3m/dTJ91TjXN7Ii5xW7ITrnTPCuRawvKex5PQXzAGWPkd2r46V/mZTLURWxV20e1F1fuDPIWGfQjUYUE8PRUcz2ZOTx501CuMNhadkpsvfou0J7SwRJRiR2aR1+jvYwp8d0LnxJpC6alPKHao8McMltVFgUAFAEE6alzpb+EsR/ix/Wr9P4yq/wMprYBM6lZgjP6ZD7Dn+lOW+BidK9tGoKzDRM4dKG1DXt4wVv0EJKRjsJBwz+bEcD3AeNaNFfDH3iF9nE8FidB2hiO0a6I9OdiFPdGhxgebBj44XupfUzzLh6DGnjiOSy6WLyJdKGhC60+XhmSIGWM9uVGWA+suR7O6raZ8Myu2PFEoTZTX3sblLiPPDg6j56H4y/1HiAafsgpxwI1z4ZZL36SLNbzSZXjwwCLPGRxyFw+R5pvD7VI0vhs5+g9YuKBn/Qr/qLmCbsjljc+SsCfdmn5LMWhCDxJM1grAgEcQeIrKNMo7p41Lfu4YByii3j9aQ8vMKi/vU9pY+y2J6l80h/6BNT3oJ7cnjG4dfquMEDwDKT9uq9VHmmWaeWY4J/tVd9VZXMn0YZT69w49+KXgsySLpPCbIv0K6Z1Wmq5HGZ3f1DCL6sLn11bqJZmQpWIj5t7rHwSwuJgcNubqfXf0V9hOfVUKo8U0iU5Yi2ZiZCpIOVZTjuII+4g1pmdzTNT7J6t8Ks4J+141LY7HHBx6mBFZc48MmjSjLiWR2qBIKACgChundf9oxnvto/5s1P6XwfH7CWp8SHz/R++LeecH3SVXqt0WabZjl0826myhcj0lnAB8GRsjy4Kfsio6V+0zuoXslX9HErLqdoV5mUA+RBDe4mmrvAxejxo03WYaBEelTV/g+nS7p9ObEKY55f42PEIHPqq2iPFNFdssRZnSCZ4pFdfReNgwz2MpyM+RFaLWUZ6eHk1dpN+txBFMnxZUVx5MAceY5VlSWHg008oV1w6Up012DS6hbpEm9I1uxwBxbcMj48TgNgU7ppYg8iuoi5NYKysLx4ZEliYq6MGVh2EfeOwjtBIplpNYYrGTi8o01sVtMl/bLMuA49GVPouOY8jzB7j51m2QcJYNGE1JZH6qyZWPRNCFvtXAHxZwB4DrLjh7h7KZv8Mf50KKfFITdP6fobQ9okkHtUfkK7pd2R1PhRGOg0f7Sb/Lyfijq3U+Ar03iLw1vVI7WCSeU4SNST49yjxJwB4mkoxcnhDkmkssr7or0F5pZNWuh+kmZjCD81ScFxnw9Bf1Qe+r754XdxKao5fGyz6WLxk24XOnXv+Wn/AJbVOrxr1Iy2ZlsVqGWa9j5DyFZBrEX6QNIW/wBPlWMLI6jfhKkH017FPLJGV+1VtUuCayV2R444F+xNu8dhaxyqUdIkVlPMEDGD7KjY05tolHYq/p+T/WLU98Tj2MPz99NaXZi2p8j7/wBH/wCWu/qRfiejVbI7pvMsnb6yWbTrpGAP6F2GexkG+p9RApap4mhiazFmX893A94rTMxcmav0W8MlrDK3xnhjc+ZQMffWVJYk0akXlJmZdG1ULfRXMvEC4SWTt/4gdj95rSlH2XFGepe3lmp4ZVdQykMrAFSDkEHiCD2iss0SAdMuzDXVskkMbPNE2AEGWZG4MMDng7reo0xp7OGWHsU3Q4lyJxpQPURbwIPVpkHmDujIPjVD3LVsNOl3UVzGIpQN9RgZ5nHap7++sLR30a2lU3eJfr71+/2NO+uzT2OyvZ/zDEd9su44xMGHc3A+3kfdSuo7EnHnU8+57/Pb6F1XaMXymsegzXFlInx0ZfEjh7eVZNumuq8cWvp89h6F1c/C0zgp7qoTxzRY/ed0vpRykkH2j+dXrU3R2nL5srdNb3ivkjsNXnH/ABX9tWrtDVL/AKjIPS0v8qKy1/bjUEuJkW7lCh2AA3eAz5V77QRVmlrnPm2k38jymrscL5xjsmxln2svn+NeXPqmce5SBTqrgvJCvez6jbdXkknykjv9dy33k1JJLYi5N7s+bS1eU7sSPI30UUsfYoNDaW4KMmTLQ+iy/nILxi3T6Up448EXLZ8DjzqmWogveXR08nuWNpeyenaNH8JuHDyLykkAzvY5Qx9jH1nxxS8rJ2vhQxGEa1ljr0b6417DcXDDd37h91foqEjVR54HHxJqF0OFpEq5cSyS2qiwKACgCC9NP9lyftIvxir9P4yq7wMpzo7/ALTtP2o+405d4GKU+NGiNrL0wWVzKvBkhkZfrbpx78VnwWZJD0nhMyoBWoZm5qPYSDc060X/APBGfWyhj7zWXa8zZpw8KH2oEj5kQMCp5EEH18KAMiyx7rFfokj2HFa65mXLc0P0TXPX6TEr8d3rIjn6IY4H7hArOvWLGP0vMEUDrOnm3nmgPOOR08wpIB9YwfXWhF5SYjNYk0aP6ONT+EabbOTlgm42fpRkoSfPdz66zbo8M2jQreYplJ7YW73ct/fj5OO4SLzHFAR5bsf79O1tRUYilkeLMjv0Pap1OpRqT6MytEfMjeX+JQPtVzURzANPLEi0OmS+Kaa0a/HnkjiUDmeO+R6wpHrpbTrM89Bm5+zglujWAggihXlHGifuqBmqZPLbLEsLBA+kv/W76w00cVZ+umH6i5Az9kS+0UxT7MZTKrOclEgXTLpPUaizgYWdVkH1h6DD2gH7VX6eWYY6C+ojiWSZdA2r70E1sTxjYOn1X4EDyYZ+3VOqjzUi7TyzHBadKjAUAFAFD9PH9oRf5ZP5stP6XwfH7CWp8SF3QhrFvbrd9fPFFvGHd6x1XOBJnGTxxke2o6mMpNYRLTySTyzl0r7UpqDRWtkHnVGLs0asd5sFVCADJABbJ5cRiiivg9qXI7dPi9mPMd+ino9lglF3druOoPVRHmCRgu/ccEgDnxOcVC+5NcMTtNTjzZbFKjJW+1p+Ga1ZWY4x24M8o7M8CoPsQf8AUpiv2a3LryKZe1NIrLpP0n4NqU6gYWQ9avlJxP8AHvj1U1TLighW+OJlo9CGr9bYtCT6UDkfYfLr798eqldTHEs9RmiWY4LEpcvK42o/3h039lJ+GamIfhSKpfiIh3S/sb8Gl+FQr+glb0wBwjkP3K3MdxyO0Vdp7eJcL3KL68e0iO7A7VNp9yJOJifCzKO1c/GH6y8SPWO2rba+OOCuqzgZpa2uFkRXRgyMAysORBGQR6qzWscmaCeSueiz/wB/rP8AmF/mXFMX+CHp9iinxS9RJ0/fIWv7R/w13S7s5qfCRfoN/tJv8vJ+KOrdT4CrTeIcekba6G6vobR3IsopR17IfjtnDfYXiM+LEZwKjTW4xcvMnZYnJR8i6YEUKoQAIAAoXkBjhjHZikmNH3QAzbZ/2fef5af+W1Tq8a9URn4WZZFahlmlNq9tra0tmImjebcIjjVgxLYwMgclB4knu7+FZsKpSZpTsUUIuhdMaTD9eb+YwqWo/EYVc4onFUFhS3T/APLWn7OX8S05pdmK6nyPf9H/AOWu/qRfieu6rZBpvMnXSjriW2nzKzDrJkaONe0lhgkDuUEkny7xS9MHKaLrZKMXkoTZbZ+W+uFgiB4kb7diJ2sfVyHacCn5zUFliNcHJmpYYVVAgHoqoUDwAwB7Ky8mkZY2o0drS6mgcY3GO74oeKMPArj15HZWrCXFFMzbI8MsDnslt3d2GFjbfhzxhk4r47h5ofLhx4g1CymM9yULpRLw2N25ttQGEJjmAy0T8/NTydfEce8CkrKpQ3HIWRnsSiqiwgOrWDQv+oTlGHdzHHvFeJ1uklp7P+180/55o9Fp71bD3+aFNjtFKnBsOP1uft/PNMafte+rlL2l79/n98lVugqnzXJ+77Dzb7TxN8YMnqyPdx91a1Xbenl404/r9PsIz7OtXhwxT1lrL/yWPjgH38av49Df/g38M/cr4dTX/kvmeHQrduSD1Mfzrj7L0cuaj8m/uH9bfHz/AERzOzUHcw+1UH2NpX5P5sku0Lvd8iP3fRVYSSNI4mLOST+kwMnuwK2KZumuNcdksfIz7IKybnLdn1H0VaYvOFz9aaT+jCrP6izqR7mHQ6toGi2vF47JMf8AOZG/mEmucdstsneGETjedJWl2w3Y5A+PmQRnHqOAnvrqoskcdsIkN1zpokYFbSAR/rynePqUcAfMmro6VfmZTLU9EV3e31zezKZHknmY4Uczk9iKOCjwAAphKMFy5FDcps0N0c6CbKyWFyDLvFpQDnddgDu+pd0ePOs+2fHLI/XHhjgk9VEwoAKAIL00/wBlyftIvxir9P4yq7wMpzo7/tO0/aj7jTl3gYpT40X70gRltNvAP+RIfYu9/SkKvGh6fhZmCtMzDU+x0m9YWh77eH8C1l2cpM04eFDxUCQUAZHv33pZCORdz7WJrWWxly3ZfPQjGRpoJ+dNKR5cF+8GkNT4x6jwFfdNel9VqPWAejPGr/aX0G9wQ/apjTSzDHQo1MfayO3RXtJ1GnagCeMCmVAe903QB9tV/eqN8Mzj7ydE8QY/bHbL7+z7xEfpLlJJRn6R+SPsSM1XZZ/dz0LIQ/t46lI2V00UkcqfGjZXXzUhh7xTrWVgRi+GWS79prpb7VdLhTjGq/C27sH0kz+5j7dJQXBCT+A9J8UkviWXSxcVbsNfR3OqX1/JIgVcQwbzqMryJGTy3VU/9Q01anGCiiiDTk5HnTfDFNaRTRyRs8MmCA4J3H4HAB4+kE99GmbUsM5qEnHJAOivVvg+pQknCy5hbyfG7/GEpi+PFBlFEsSNJVmj4UAFAFD9PH9oRf5ZP5stP6XwfH7CWp8SDoh2Utb4XJuYy/VmLcw7LjeD5+KRnkOdcvslDGDtFcZJ5HHb/o8FlEbuwklQJjrE3zkKTjeRh6XA4yCTw454VGq7ifDIlZVwriiNuxXSncQOsd45mgJALtxdP1s83A5kHJ7j2GdmnTWY7ka72uUi9mlULvEjdAznsxjOc92KQHCsuiy5Sae+1GV0Vp5NyMMwBEY49p5Y6tf+nTN6wlBeRRW025Mb+na2jkS3uI3RmVmibdYE4Ybyk4PIFWH2qlpW02iGoSayRzoX1fqdQEZPo3CFD9Yemh9zL9urdRHMM9CvTyxLBoOs8eK42o/3h039lJ+GamIfhSKpfiInup6fHcRPDKu9HIpVh4Hu7iOYPYQKoi2nlFjWVhmZNr9nZLC5eB8kc43+mh5N59hHeDWnXNTjkzrIcDwT3oY2y3GFjO3osf8AV2PYx4mPyPMeOR2il9RV+ZDFFv5WP3RZ/wC/1n/ML/MuKhf4Ien2JU+KXqJOn75C1/aP+Gu6XdhqfCVfsldXCzmO0GZp0aFSOYDlSzA9mAp49gyeymrFHGZbIWqbzheZy2o0CSxuGt5cErgqw5Mp5MPePAgiuwmprKOWQcXhlt9C21vXRfApW/SRLmIn50Y4bvmnAfVI7jSeorw+JDVFnEsMs+lhgZts/wCz7z/LT/y2qdXjXqiM/CzLNahllu7X9EsUVs89o8m/GhcxuQwZQMtukKCGxkjnnGO3NKV6huWJDk6FjKJX0NH/AGVD9eb+axqrUfiMtp8CJvVBaUt0/wDy1p+zl/EtOaXZiup8iL9HuhXV0bj4JcvbvGinCs69ZkthSyMMcRzOedW2zjHHEslVMW84eCNalJKZG69pGlUlW6xizAg4IJYk8DmrVjHIqk3nmaG6LtTtp7JTbxRwsp3Zo41A9PHxu8hhxBOe7PCs+6MlLmaFUlKPImFUlhG9tNjINRjAk9CVfk5VHFfAj5y+HsxVldrg+RCdamuZRG1exF3YEmVN6LPCZOK+G92ofA+omn67Yz2ErKZQGGzunidZI2KOhBVl5giptJrDK4ycXlGltlNq4rq0hmdlR3X017mUlWx4ZBI8CKzZ1uMmjRjNNZPNF1WORBDNjgMAtyYdnk1eb0GuqtrVF+OnPZ9Pia+p004T72r9PL/R7e7LA8Ym3f1W4j1Hn99S1HYcXzplj3Pb57/U5V2k1ysWfehmuNEnTnGSO9eP3cfdWTb2bqa94Z9Of+/0Hoaume0vmIHQjgQR5jFIyi48pLHqMpp7HinHKhPGwM6C4ccnb94/nViusW0n82RcIvyXyKn2l1e4+FTDr5sCRsDrXwOPYN6vo3ZqUtJU3zfCvoeO1smtRNLqxlluXb4zu31mJ+809hIUcmziMeFdDmx403Ze8n+StZm8dwgfvNhffUHZFbskqpPyJroXQ3cyYNzIkC9qr6b+XD0B55aqZamK8JdHTPzJs0OmaDEXxmZgcZIaWTwH0V5ZxhfXVGbLn/MF2IVIVdFesPd289xJjekuXOByUBIwqjwCgD1Vy+Ki0kSqlxLJM6pLAoAKAIL00/2XJ+0i/GKv0/jKrvAym+jw/wC07T9sv9acu8DE6fGjTVxCrqyMMqwKsO8EYI9lZieDRMpa7pT2txLbv8aNiue8fNbyK4PrrVjLiWTMnHhk0X/0R6iJtMhGfSi3om8N05X+AqfXSF8cTY/VLMETKqSwQa/qAt7aaZuUcbt6wDges4FSistI5J4WTKEaEkKASxIAA5kngAPEmtUy92al2O0f4JZQW5xvIg38fTb0nx4bxNZdkuKTZpwjwxwQ3p20zfs4pwOMMmCf1ZPR/EEq7TSxLBVqI5jkpjSusZuojOPhBjiI78yIy/xBffTksbvyE4Zzjqass7ZYo0jUYVFVVHgowPurLby8mmlgzJt3pnwbULmIDAEhZfqv6Yx5BseqtKqXFBMzrlibLA6C7V5ZZ7mQk9XHHBGT2DmVHkqp7ao1LSSS9RjT5fNk/wCkLWPgun3EoOGK7ifWf0QR5Zz6qXqjxTSLrJYi2QjZnoitZbSCS4acSuiswVlAG9xAwUJ4AgHjzzV09RJSaRVGiOOY4XHQzZbrbj3AfB3SXXG9jhn0OWa4tTM66IlGsrRsQcq6N61ZT94I91PboS8LNU7NaoLq1gnH/EjViO5sYYepgR6qypx4ZNGnF5WRyqJ0KAKH6eP7Qi/yyfzZaf0vg+P2EtT4kPf+j98W884PukqvVbos02zLF2zUHT7wHl8Hn/ltS9fjRfPwsyxWoZheGva4YNnIST+kmgiiXvO8vpf/AKw1Ixhm5j8pYrPnTOhq1MMZmecSlFMgVlwGI9IDKE4ByK69TLPIiqI45nmq9DdqsMrQPOZQjGMMy4LAZAOEBwTwojqZZ5hKiOCmLC7aKSOVPjRsrr5qQR91ONZWBOLw8msdOvFmijlQ5WRFdfJgCPvrKaw8GmnlEA2o/wB4dN/Zyfhmq+H4UiuX4iLHpctIt0h7JLqFsVAAnjy0LHv7UJ+i2MHuOD2VbVZwS9xXZBTWDNsiNG5BDI6NgjkVZT7iCPdWlujP5plwdBFy0smoSOcu5gZj3sTMSfWaT1Swor+eQ3p3nLO3T98ha/tH/DXNLuzup8JFug0f7SP7CT8UdW6nwFWm8RY3Sxsn8NtesjXM8GWTHNl+cnnwyPEY7TS9FnDLD2YxdXxRKC0rUZLeaOeI4eNgyn+h7wRkEdxNPyipLDEIycXk1Dszrkd7bR3EfJxxXtVhwZT4g+3ge2sucHGWGaUZKSyjltqf9n3v+Wn/AJbV2rxr1QT8LMs1qGYa8VQVAPEFePkRWQao37OaFFZQLBBvdWpYjeOT6RyePnUpzcnlnEsLAh2W2l+GSXahAqW8xiVg2d/GcnGBjl486lOHCl7zkZZyVv0/n9Pafs5PxLTGl2YvqfI9/wBH/wCWu/qRfieu6rZBpvM69N2ymCL+JeBIWcDv5JJ6+Cn7PjXNNZ+VhqK/zEJ6PdpzYXayEnqX9CYfqk8Gx3qePlvDtq62vjjgppnwyNG6nclbeWSMglYnZDzGQpIPiOVZyXPDH3sR3oy2oe/s+slK9cjssm6MD6SkDP0SB5g1ZdXwSwiFc+JZJZLGGBVgGUgggjIIPMEHmKqLDOHSjs6llfFIhiKRBIi/RyWUqPAFSR4MBWlRNzjzEL4KMuQy2Wk3UiBokkKHOCvLgSDjj35qblFPmRjCbXIvLWtMMZ31GYm4qR2Z44PdXzjX6KVMuOPOD5p9M+T/AGPY6XUKxcL8SOVlrEsXBWyPotxH5j1VXp+0NRRyjLK6Pmvv+pK3S1Wc2ufVD1bbVj/iRkeKnPuOPvrXq7dj/wBSHy/3gRn2Y/yS+YvTXrd+BbHgyn8sU7HtTSWcnL5p/wDwXeivjsvkz3Fo/wDyD+7n867jQW/4P5HM6qH+X6nv/hdsfmR+o/ka7/Q6KX5YnP6nULzYz3OxmlM7O8MJYkliznn2/PrSqlKEFCGy5L0E5xUpOUt2cn0TRYuLR2C/XMZ/Eas4rXtk5iC6Hh2u0e2HoTWq47IEDezqlNHd2y8mc44RGjUumWzThDHNMew4CL7WO9/DU1ppPcg9RFEI13pcvZsrCEt1P0BvP+8wx7FB8aujporfmUy1EnsQ+xs7i9n3EDzTOeJJJP1nYngB3k1c3GC9xSlKbNHbCaItlai2DBnQ5lI5dYwDnHgAVA8AKzrZcUsmhCPCsEhqsmFABQBUvTFtday2i28EyTO0is3VsGCquTxYcM5xwz303p65KWWha+a4cIqvZzUBb3VvMfixyxs2Oe6GG9jx3c01OPFFoVrlwyTNO6Pr1tdAm3njlwAWCMCVzy3l5rnB5gcjWZKEo7o0k09iJdKGwfw5BNBgXMYxg4AkXnuknkw44J4cSD2EXUXcHJ7FV1XGsrcrbo+2qfSrmSK4R1icgSoQd5GHJwp8DgjtGOeAKYtrVkcoXqm63iRdUW2Vgyb4vLfd8ZVB9akhgfAjNJ91Poxzjj1Ks6UtvkvFFpZ7zxlh1jgH9IQfRRARkrvYOccSBjhzZopcfakLXW8XsxHfos6OXidby8XdccYYjzU/Tk7m7l7OZ48o33Z9mJKmnh5stmlBkadrNL+FWdxB2vGwX6wGUPqYKfVU4S4ZJkZLKwUZ0PaX12pRsR6MKtK2R2gbqg9x3mB+zT2oliHqJ0R9s0TWcPFJdPWl7txBcAcJEMbfWQ5HrIc/uU7pZcmhTUx2ZN+i6zS00qOSQqgcNPIzHAAbkWJ5YjCVRe3KzC9C6pYgitul3bRL5lgt2zBFkl8YDyEYyM8d1RkA9u8ezBpnT1cHN7lF1qbSRcezW1NpeKBbyqWCAmPkyjgDlTxwCQM8uXHjSc65R3Q1GcZbC/VdXgtlDXEscSk4BdgMnGcDPM47q5GLlsdbS3MxbVXUUt7cyw/JvLIykjGd5iScHiATk4PfWnBNRSZnWNOTaLE6IduYLeE2l1IIwGLRO3xcNxZWPJeOTk8PSPhlbUVNviiMUWLHCy5UYEAggg8QR2jwpMaOF/fxQIZJpEjQYBZ2CjJ5DJ4ZNdSb5IDPPStr0V5fl4G3o0jSMMOTEM7Ejwy+M9uO6tCiDjDDEL5qUuQp6J9rorCeUXBIimVQWAJ3WUnBIAyQQxHAHsrl9bmlg7RYovDJT0j9JdtLavb2bGRpRuu+6yhU+cBvgEkjhwGME8aqpokpZkW23LhxErbZzZx7o7zERWykdbcOQqIM44MeDOeQUdpFMzmo+vQXhW28vYf9utrop7m2SAE2dpuBBjG/grvHB7N1Qoz499V1VtRed2WWWpySWyLy0PaK2vFJtpkkwAWAPpLnlvKfSXkeY7DSMoSjuhxST2Omr67bWoBuJo4t7O6HYAtjnujm2Mjl3iiMJS2QNpbmWtUkRp5Wj+I0khThj0SxK8OzhitSPJLJmzacngtzop29t47UWt1KImi3urZ/ishOcb3IMpJGD2Yx24UvpblxRGqbVw4ZG9qduY31iG7hy8NvuKOGC65bfIBxjIcgZ7hVkKmq3F+ZCdq400XVoOv294m/bSrIBjeA4Fc8gynip58+6kpQlF4Y3GSlsOdROlR9NGxuQb+BeIAFwo7RyEvmOAbwwew03p7fysWvrz7SE/QJMqLfu7BVUW5ZmIAAHXEkk8AB313VLPCc02zEPTTtNBdNbxW8iyiPrGdkOVy26FAYcDwDZx3ipaatxy2c1E08JEf6Ltcis79ZJjuxsjxluxd7BBOOzKgeGc1ZfByhhFdElGXM0Ims25hNwJ4jAOcoddwcccWzgceHnWfwyzjHMeyjNu3ot/h9wbVleFmDApxXLKGcKeRG8W5cOzsrRqzwLiM+7HHyHror2yFjOY5iRbS/GPPcfkH8iOB9R7KhfVxrK3J0WcLwyyekHbWzFhcRx3EUsksTRqsThj6Y3cndJ3QAScnHLvxS1VUuNNoZssiomfSK0DPL+2T6ULOS3jW4l6qZVAcMrYJAxvKwBGDzwTmkJ0ST5bD8Lotc2J9reli2jidbNzNMQQrBWCoT84lgN7HMAZ8cV2vTyb9rY5O+KXIQdCF7HFZ3Uk0iogmXeeRgAMoo4sx7SffXdSm5JI5Q/ZyyJ9MG0MN3dp1DiSOKPd3xyLFiTuntAG7x86u08HGPMp1E03hH30O7RQ2l1IJ3EaSxgB25BlbIDHsBBbie4UaiDlHkd080nhl5yLBd27AMksEqspKMGVgcg4I4d/EdopHnF+8c5NGYdpdFezuZbeTmjei30lPFWHmMeRyOytOElKOUZ1kOGWCw9hdv4xYy2d0+6yRSLA7cmXcOIyexhyGeBGBz5rW0vi4ojFVyccMjnR9r0umOlxJG5tLjKMQOBKE8V/XU54HGQWq22CsWFuiFUnDm9mXdFtnYNH1gvIN3GeMgB8ip9IHwxmku6nnGBvjjvkpDbTVG1fUh8FRnG6sUIxglQSS7D5oyxOTyGM4p2uPdQ9oTsfeT5F67L6Alpaw2+AxjX0mxzYksx8ixJpGc3KTY5GPCsDboeuKqiKb4o4Bj3dzeHjXmOz+04wiqb9tk/d0f3+Zs6rRty7yvfp9hddbOwyDejO5nlu8VPq/I05d2Rp7lxVvh9Nvl9sC9evtr5T5+u40XOzUy/F3XHgcH2H86yrextRDw4l6cn+v3HYdoVS3yv57humsJV+NG4+yfv5UjPS3w8UH8hqN9ctpL5ic+NLvlyZYjzhXPZOlPbTKPhc/L5Rvvr6b2X/w6v/FfQ8Vrm/6ifqxsyPCnhXmLbXTJpfk4ZZPqRs33CuOSW7OqEnsiRab0balNjFuYwfnSsqY8wTv/AMNVu+C8yyNE2TXQ+hYDBu7jPekIwPIuwyR5KKolqv8AFF0dMvMfdX2j07RYmhtkQzY+SjOST2GZ+JH2iT3CoRhO15ZOU4Vrkd+iDUJLi0mnlO9JJcyMx+ygwO4AYAHcBXL0oywjtMuKOWTmqC0KAA0ARpdgNNH9zi9YJ+81Z3s+pDu49D6/8h6d/g4f3f8AvR3s+ocEegu0XZy1tC5t4ViL4DbueOM45nxPtqMpyluzqilsOtRJDXreztrdjFxAkmOAJGGH1WGGHqNSjOUdmRlFS3I0eibTc56qTy61/wA8++rf6izqQ7mHQkGh7KWdpxt7dEb6fFm/fYlvfVcrJS3ZOMIx2Q81AkFABQAx6BspbWck0sCkNMcvlie0thQfijLHgPDuqcrJSSTIqKWw+VAkNG02zcF9EsVwrFVbeG6xUg4I5jwJqcJuDyiMoqW4tm06JoTAyAxFNwp2buMY4dmKjl5ydx5DKNgtO/wcP7v/AHqfez6keCPQW6RsvaWrmS3gSJyu6SueK5BxjOOYHsrkpyksNnVFLY7a1odvdqq3ESyqpyobPA4xnge6uRk47HWk9xt/8h6d/g4f3f8AvUu9n1I8Eeh8vsBpp52cXqBH3GjvZ9Q7uPQkcUYUBQMAAADwHAVWTEmr6VDcxmKdBJGSCVJPMHI5EV2MnF5RxpPkxnXYDTR/c4vWCfvNT72fUj3ceh4/R9pp/ukXq3h9xo76fUO7j0O1tsPp8ZBWzgyOW8gb8WaHbN+Z1QivIdNQ0uGaEwSxq0RxlOQ4EEcsdoFQUmnlHWk1gZhsDpvL4HD7D+dT72fUj3cegv0TZq1tC7W0KxFwA26TxAzjmT3n21yU5S3Z1RS2Pdb2ctrsobmFZdzO7vE8M4zyI7h7K5Gco7MHFPcQDYHTv8HD7D+dS72fU53ceh8P0e6af7pH6iw+5qO+n1Du49Dp/wCQ9O/wcP7v/ejvZ9Q4I9Bx0bQLe13/AIPEsW/gtu544zjmfE1GU3LckopbDlUTp8yIGBDAEEEEHkQeYI7qAI3oOwtpaLcJGHMdyAJEdsjdG/hVwAQMORxJPKrZWyljPkQjXGOceZ6uwGmj+5xesE/ea53s+od3HoDbAaaf7nF6gR9xo72fUO7j0F8ezdqtsbQQgW5zmPLY4tvHjnPPjzqPHLPFnmd4VjAgXYDTR/c4vWCfvNS72fU53ceh4/R/pp/ucXqyPuNHfT6h3ceh8Do703/CJ+8//wBq730+pzuodD7/APT7Tf8ACRfxfnXO+n1O93HoB6PtN/wkX8X50d9PqHdx6HwejrTf8Intf/7V3vp9Q7qHQWQbH2SQyW6wKIZCrOmWwxXBBPpZ7B7Kj3ks5yd4I4xg4LsDpo/ucPsP513vZ9Tndx6HjbAaaf7nF6gR9xo72fUO7j0HvTNOjt4lihQJGud1Rnhkknmc8yag228skklyQh1nZe0unWS4gSR1G6C2eWc44HiM5599SjZKKwmccIvdCB+j7TTztIvVvD7jXe+n1Od3HoOsegWy2/wYQR9Rx/RkZXiSx4HtySc1HjlnOeZLhWMEYk6J9NLZ6qQD6IlfHvJPvq3+omV9zDoSTQdnLWzUrbQrHnmRksfrOxLH1mq5TlLdk4xUdh1qBIh+vaIyMZEGUJyQOa9/DuryvaXZs65OytZi+fvX+vobek1kZpQnyf1Gq0vZI+KOV8uXsPCs2nU20865NfT5bDdlMLPGsjxbbUyD46K3iOB/qK1au3LV+JFP05fcSn2bB+FtfqOMO1ER+Mrr6gfuNPQ7b078Sa/nuFpdnWrZpiga3bNzcfaU/wBRTC7T0c95L4p/uir+j1EfL5M9+F2p+dD692u/1Ghf5ofoHdaleUv1Ge51TR1dt97AOCd7PVZz254ZzWlWpSgnDw+WNse4TnhSfFucjtlpEXET24/Zpn8Cmp91Y/Ig7ILzEd10t6cg9FpZPBIiPx7tSWnmRd8ER3Uumwcre1P1pXx/CoOf3qsWl6sg9SvJEI1zpE1C6BDT9Wh+ZCNwe3JcjwLVfGmEfIolfKQ2bNbN3F9L1duhPH03PBE8Xb+nM9gqU5xgssjCuU2XtaldLgjs7desZEDyu2cDffd32CgsWdyQqDsU8Rjii/7j4mPL2FwocNG2jMkvUyqFYllVgGGXVQ7RujgMj7jBxzDLkg8MVGUMLKOqXPDJFVZMKACgAoAKACgAoAKACgAoAKACgAoAKACgAoAKACgAoAKACgAoAKAOc8wRSzHAUEmoWWRrg5y2XMlCLnJRW7EemakZCVdNxgAwGc5U8jSmk1bubjOPC+Tx1T8/uX36dVpOLytvihwp4WEuoXnVqDgszMFVR2k8uPZ50vqdQqYp4y28JdW/oW01d42s4S5t+4TyXsseDJGu6SASjElc94IGR5VRLUX1YdsFh8vZbePVNLkWqqueVCTz71v+o5U+KiG6vWEgijUM+7vHeOABnGTwJJz2UndqZK1U1xzLGebwkvk/kMV0xcO8m8Lb3thb3b9Z1ciYJGVZTlT4cuBrtV9ned3bHD3TXNP6YYTqhwccHldHuLqbFxDNqB3ykSGRh8bjhV+s3f4Ck56p8brqjxNb+SXq+vuWRiNC4eObwv1fojwzXA4mONh3K5z6t5cH3VzvNVHm4RfpJ5/VJBw0PkpNeq+zO9leLICVyCDhlIwVPcRV1GohdHMfLdPdPoyu2qVbw/n5MUE1e3grG5NQeT5GMFfpud0H6owSR40hHVWW/gQyv8m8J+nJtjTohX+JLD6Lm/j5Hr3kqcZIgV7TG2ceJUgHHlmpO++tZshldYvOPg0n8snFVXPlCXP3/cXRuCARxB4inIyUllC7TTwxPdXe48SYz1hIznlgZqi2/u7IQx4s/DCyW11cUJSzsKqYKTx3ABJOABkmuSkorL2OpNvCG7TdV6xt1k3MjejyfjLkjPgeRx40jpdd30+GUeHKzH3rP85DN2m7uOU845P3McqfFRPctIMbioR27zEfcpqm13L8NJ+ra/ZlkFW/E2vRf7Qm029llVX3ECNn55z2jlu499LaTU3XxjZwpRfveflj9y6+mupuOXle7l9Rxp8VEtrd70kqYx1ZUZzzyM+qlqr+O2dePDj45WS6dXDCMs75/QVUyUjcuoNIT1KbyjhvscL9ngS3nypFaudue4jlf5N4Xw5Nv6DLojD8V4fRc38eh691MnF4gy9pjbJH2SBn1USv1FfOcE1/2vLXwaX6Aq6p8oyw/ev3Qst51dQynKnkaaqthbBTg8plE4ShJxlucNUvDFHvBd45UAZxzOOdVau90V8aWXlLHq8FlFSsnwt4PqwvBIucYYHDKeanuP513T6hXRzs1ya80zltTreN15Pqjw3f6cRY5oXzn9bGMVx3/wD6O5x5cWfjg73X9rvM+eP0FVMlIUAN19okMnErut9JeHt7D7KQ1HZunv5tYfVcv9Maq1ltfJPK6MZbjZVh8RwfBhj3jNZNvYU1+HJP15ff6D0O0ovxR+Q3zaFOv/DJ+qQf65pGfZeqh+TPo1/9GY6ymX5vmJXspBzjcean8qWemuW8JfJlytre0l80cSh7j7KqcZLdP5E8oqDaSNjdz4BP6Ruw99fSezH/APjq/wDFfQ8Xrk3qJ+rEsOlTv8SCZvqxufuFPcS6iyhJ+Q6WexOoS/Es5/tpufzN2oO2C8ySpm/Ikmm9D99JjrWhhHblt5h6lGP4qrepgtiyOmk9ya6H0PWkRDXDyXDDsPoJ7FO8fW2PCqZamT25F0dPFblgWVnHEgjiRY0HJUAAHqFLtt82XpYI7tNpDtI8iIZEmjijmRcbwEUhkRkDMoYYeRWGQeKkZxg2QksYZCSZx0LRn61D1Zigglmlj3wokd5EKANuscoivIAzekfQGPRy3ZSWPezkU8kvqksCgAoAKACgAoAKACgAoAKACgAoAKACgAoAKACgAoAKACgAoAKACgBm1V2lkEKLvquGlGQPqqSfbWVrJSvtVEFlLDlz+S/f0HtOlXB2SeG+S/dnxqTSgrMIt0x5z6YOU+cMD21zVO5ON6hhx965x819jtCrw63LPF7nv5MeYZQyhlOQQCDWpCcZxUo7MSlFxbi90J9QjjcKkhwWPoYODvDtU99UamFViULHjL5dcrp7yymU4tygtt/T3iW8eWBS+/1iLjeDABsZxwYYGfMUtdK7Sw7zi4ordNLOPc1j9UXVqu6XBw8LfTb5MdQa0kJiC4t0eT0XKSoOJXGd08cMCCCKTtprttzGWJpbrfD8nnOUMQnOEOazF9evuPhLiSOVI5CHEm9usBgggZO8ORHiKgrbaro1WNSUs4eMPK58/wDRJwhOtzgsNbry59Byp8VGrZ9gFdD8ortvjtOTkN5EY41m9mtKEq34k3n4vk/ihzWLMlNeFpY+w61pCY1WRDXMrJ8UKqsRyLj78DhWdQ1PV2ThthJ++S+yHLU40QjLfLfwFOsRs0EgXmVOPHvHrFX66Ep6ecYb4ZVppRjbFy2yfemzK0SFMbuAMd2By8xUtLZCymLr2x/ERujKNjUtzvJIFBLEADmT2VdKSiuKTwitJyeEEbhgCDkHiDRGSklJbMGmnhjdqfy1t9Z/w0jqv+RT6v8A9Rmj8Kz0X1HOtAVGjWpGciBBvE+lJg49AHlnsyazNfKVrWngs55y8vZ6Z947pYqCdsuXkvX/AEc9RSUhWWHdaM5UhweHauB2EcMVDVRulGMoV4lDmua+K+KJUupNqU8qXJ8n8x1tLgSIrryYZ/Meo8K0aLo3VqyOzE7K3XJxfkdjVpAbNmv/AG0fkfxGs/sr/iQ+P1Y1rfx5fzyHOtAVGzTfl7n60f4Kz9L/AMm/1j/6jd/4Nfx+oq1JGaKQL8YqwHspjVRlKmcYbtMpoajZFy2yj40iVWhTc5BQCO4gcQfGo6KcJUR4NkksdMeRLURlG2XEK2YAZJwBzJpltJZZSk28IbNAHoyMOCNI7J9XvHgTms/s5exOS8Lk2vT/AGNavxRi90kn6nu0PyQ+vH+IVLtL8H4x+qOaP8T4P6H1qFqwbrovjj4y/TXuP6w7DXdTTOMu/p8S3X+S6evRnKbIuPd2beT6P7dRPbXKyXSsvIwHzB3xkHuIqiq6N2sjOO3A/wD2XItnXKvTuMv8v2HmtURCgAoAKACgAoAKACgAoAKACgAoAKACgAoAKACgAoAKACgAoAKACgAoAKACgAoAKACgAoAKACgAoAKACgAoAKACgBu0NRuM3azsWPfxpHQRXA5ebbbGtU/aS8kkONPCo3aIuFdRyWRwo7hwOKR0CUYyitlJpe4Z1TzKMnu0jvqVurxneGccR2YI5EEcQau1VMLa2prbn6NFdM5QmuH0I9oUrTyFZWLheIBJxkcsjt9dYfZtktTa43NyS2T/AJz+Jp6uKphmtYbJXXpDHGXaRN1etXKyDgGBIOO49486ye1IqEO/jykuWV0/f4j2ifFLu5c49D52aG+vWvlpOW8STgdw7B6q52V/dh30+ctsv9unwO672Jd3Hkug+VriAg1a2UqXxh1HBgSD7QeXhSerphKPeY9pbNZT+aGNPZJS4PJ+RHNLu5JpNyR2Ze7eI9uMGsDRai3UWuu2Ta9cfTBqaiqFUOOCSfoS+GFUAVQAByAr1EIRhHhisIxZScnmTyz7qZEYNoIxEOsjyjnmVJGfMZwfZWL2lFURdtXsyfT7bfoaOjk7XwT5pdThs/8Ap8mYl93iAxOP3eXuqnszOqXFe+LHXb5bfoWaz+xyr5Z/m+5Jq9AZQ36gv6WDwZvw0lqEndU/e/oMUv8Atz9F9Rwp0XG7SVG9M3zjIQT4DgB6qR0cVxWT83JrPpsNah+zCPlj6jjTwqN2lKFeZRwAfIHdkccUjo4qM7IrbP13GdQ3KMG98DiaeFhBoK4gQDuP3mkuz0lpopfzmxjVvN0hfTouILBf0057yn4aS06SvtfvX0GbX/ah8fqL6dFhk1+ERqZUyrnmVJGfMA4PrrJ7QrjVF3V8pdVlZ9fJ/Ef0knN93LmveIdBY3BPXEuB2EnHrA4H10l2bJ6v8duWPJ7fLZ/EY1aVC/trBKQMV6NLBkDfra5jGfpp99J69J1c+q+ozpXifwf0HCnBYao7dVuyQMFoyT4neH5VnRqhHWuUVzcefzG3OUtMk3s/2HWtEUP/2Q==">
            <a:extLst>
              <a:ext uri="{FF2B5EF4-FFF2-40B4-BE49-F238E27FC236}">
                <a16:creationId xmlns:a16="http://schemas.microsoft.com/office/drawing/2014/main" id="{2613A5E4-BF57-40CB-9992-F5E29CEE6E3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85925" y="-1524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Arial" panose="020B0604020202020204" pitchFamily="34" charset="0"/>
            </a:endParaRPr>
          </a:p>
        </p:txBody>
      </p:sp>
      <p:sp>
        <p:nvSpPr>
          <p:cNvPr id="11268" name="AutoShape 8" descr="data:image/jpeg;base64,/9j/4AAQSkZJRgABAQAAAQABAAD/2wCEAAkGBxQTEhUUExQVFhUXGBcbFxgXGB0gIRwcHhocGhwbGB0cHCggGxolHRwYITEhJSkrLjEuGB8zODMsNygtLisBCgoKDg0OGxAQGywkICY0LCw0LCwuLDQsLCwsLCwsLCwsLCwsLCwsLCwsLCwsLCwsLCwsLCwsLCwsLCwsLCwsLP/AABEIAFsCKwMBEQACEQEDEQH/xAAcAAABBQEBAQAAAAAAAAAAAAAABAUGBwgDAQL/xABOEAACAQMBBAYECgcECAYDAAABAgMABBEFBhIhMQcTQVFhcSKBkaEUMjNCUnKCsbLRI2JzkqKzwTVEVHQIJCU2Q1OD4RUWFzST0mOj0//EABsBAAIDAQEBAAAAAAAAAAAAAAAEAgMFAQYH/8QAOBEAAgIBAgMFBgUEAQUBAAAAAAECAxEEMRIhUQUTMkFxImGBkbHRM0KhwfAUI1LhNENicrLxJP/aAAwDAQACEQMRAD8Au+gCJbRdI1jaEq0nWyDnHDhiD3E5CqfAnNWwpnIrlbGO5X+q9NM7ZFvbxxjsMhLnzwN0A+2mI6VebKHqeiIvfdI2pS87plHdGqr7wuffVqogvIqd82M02vXT/HurhvrTOfvap8EeiI95LqIZJmb4zMfMk/fUsEMtls7IH/U4fqn8Rr5z2w8a6z1X0R7Ps/8A40PQe1uHHJmHkxrPVti2k/mxpwi90hRFqsy8pX9Zz9+avhrtTDax/Hn9clctNTLeKF0G00w+Nut5jB935U5X21qI+LD/AE+n2F59n1PbKHW02njbg4KHv5j2jj7q06O26Z8rE4/qv58BOzs6yPhefqPUUqsMqQQe0HNa8JxmuKLyvcIyi4vDWD7qREKACgAoAKACgAoAKACgAoAKACgAoAKACgAoAKACgAoAKACgAoAKACgAoAKACgAoAKACgAoAKACgAoAKACgAoAKACgAoAKACgAoAKACgAoAKACgAoAKACgAoAKACgAoAKACgAoAobpN6QZbiWS2t3KW6EoxU4MpBwcnsTOQAOY4nOcB+mlJcT3E7rnnCIboeztzdnFtA8g5FgMKPNjhR5Zq6U4x3ZTGuUtieaV0L3DYNxPHF+qgLnyPFQD7aXlqo+SL46bqyVWPQ5Yp8o88p8XCj+FQffVT1M3sWLTwQ82/RvpicrVT9dnb72qDvm/MmqoLyFybFaeP7lb//ABqfvFc72fVkuCPQXw6LbooVYIlUcgEAA8sClLNLTZJynBNvza5l8brILEZNIH0aA/8ACX1cPuql9naV/wDTRNau5fmYnl2bgPIMvkx/rmqJ9j6WWya9G/3LY6+5bvPwEM+yg+ZIfJh/UflSdnYS/wCnP5r7Y+gxDtN/mj8hpu9Dmj4ld4d68fdz91Zl3Zmpq5uOV7uf+/0HK9ZTPzx6iaxvnibeQ47x2HzFL6fVWaeXFW/h5P1LLaYWxxJE7068EsauOGeY7j2ivZ6XUR1FSsj5/ozz91Tqm4sU0wVBQAUAFABQAUAFABQAUAFABQAUAFABQAUAFABQAUAFABQAUAFABQAUAFABQAUAFABQAUAFABQAUAFABQAUAFABQAUAFABQAUAFABQAUAFABQAUAFABQAUAFABQAUAFABQAUAVJsf0cW8lxLNcMJFDkxwchg8cyfSGTgKOHDjnOBRoO1FqKIxXiSw/v8SzVaHurXJ7N8i2IIVRQqKFUDAVQAAO4AcAKv3Kz7oAKACgAoAKACgAoAKACgBm2jsoOreWVli3RkyHgB9bv+/upDV9m16nZYl1X79RqjVzp966fYZui7UvhFtNIPi/CHC5+iEQDyzz9dM6fSf0tManvu/V839ii3Ud/NzW3l6Eyq4gFAAaAKZ2yvdc05Vke9WSJm3QyRx8DgkBgYuGQDg5PKnK1VPlgVsdkFnJGLfpF1aR1RLli7sqqBFDxZiAB8n2kgVa6a1zx9SpXWN4Rc+xmnahFvnULlJywXcVFA3CM73EIuc5HZ2UnZKD8KwORUvzDvrmsQ2kLTTuERfaT2Ko7WPdUIxcnhEnJJZZUF50kahqE4g09Oq3j6OAGfHazs3ooMc8cu802qIQWZivfSm8RHlej3VWG++rSiTnurJNu57gQ44fZqHfV/wCP0LO7njxDFcbXavpM4iuyJ1PEb/EOvaY5QA2frZx2jjVirrsWY8it2TreJcy1dkdq4NQi6yEkMuBJG3xkJ7+8HjhhwPnkBWytweGMQmprkVjttq2t6c4L3QaF2bq2VIyO0hWzFkNjz5HieNM1xqn5FFsrIDBp+3+rzSpFHdEvIyqo6uHmTgZPV8BVjprSy19SuN1jeC6tkNPvokf4dcrcOxXd3VACYByOCrnPDjjspKxwfhWByKl5jR0t7RSWdmpgcpLJIqqwAJAALMfSBHYBy+dU6IKUuZC2fDHKHzYnVzd2NvOTlmQBz+uvov8AxA1XZHhk0ThLMUyP9IUWqoXuLG4VYUjy8W6pbK5LMu9Gc8McMjl21ZV3b5SXMhZx4zEhexWua1qMpEd3iOMqZGaOMDBPxRiPJYgHl3cxV1kKoLmiqqdk2XfSQ0UhZbeSNru910nwVpjCI987m78mrhc7uSwD5xniaddK7rbmKq195jyLvpIaCgAoAatpbW5kgK2kywTZUh2UEYB4jBU8xw5VKDin7SyjjzjkUttFtjrNlO0E9yN9QDlY4iGB5Mp6scPUORp2FdU1lISnZZB4bFeyus65qPWfB7tQI93e31iX42cYxCfomuTjTDdFlc7J7HPUttta0+UR3TKxIyBJGhVh3q0YXPtyO2hVVTWYnJW2QfMsPYDpAj1HMbL1VwoyUzkMO1kPPhwyDyz20vbS4c/IurtUyaVSWnjsACScAcSaAKT2H24ll1ljJLIYLhpEjjZ23Uycxbqk4DYULw+me+nbKkq+S5oVha3YXbSQ0M+1VrdyQbtlMsM28CGcAggZypyrYzw44qcHFP2lyIyTxyKU1fb3WLeV4Jp9yRDhh1UXmCDuYIIwQfGnY01SWUhOVtkXhk76J9u2uw1vdPvXC5ZHwB1idowoA3l8BxGO4mqL6uHnHYvpt4+T3LIpYvIbt7BquRLp0yhEQ78W6pZiCTld5DnhwxkVdU69pors4/ylc7N7V61qEvU29woIG8zGOMKo5ZY9We3sAJpmddUFloXhZZN4R22t2g1vTnRJ7pWDglHSOMhsYBHGIEEZGeHaK5XCqa5ILJWw3Yi2e2x1m9nWCC5G+2Tlo4gAAMkserPD1HmK7OuqCy0crssk8JlrHTdS/wDDzGLuM329kTbo3cb+d3HV4+J6Od2leKHHnHIaxLh95VOqbZazBctatcb0ysq4SKJt4sAV3f0eTkEdnbTca6nHiwKynapcOSz9hLTVVLPqMyMrINyMBN5WzkliiAcuHBjStrr/ACIZr4/zDDt//wCM23XXMF2ptlORGETeRTgfOiO8B2neqdXdSxFrmRs41zRXn/qZqn+KP/xRf/zpnuK+gr38+pPBp+0pXPwmHly/RZ/k499L8VHT+fMZxb1Inr21euWbhLmZ4yQSv6OEhh+qwjIPqPDIq6NdUllL6lUrLIbls2bXV1pUDQziO5khhbrWUH0iFZiV3SOIyOXbSj4Y2PK5DPNx5blWbTbVa1YT9TPdAtuhlZY4irKcjKnqgeYI4gcqahXVNZSFbLLIvDZ22V1/W9Rd0t7tR1YBYukQHEkADEROeB9lcnCqG6JVzsn5nTaHW9e08q1xNlCcBwkTITzwSIwQfPFEIUz2QTnbDce9g+lYzyrb3qorOQqSpwBY8ldSTjPIEduOHbVdunwsxJ138Twy1qVGCq+knpIkhmNnZfKghZJMbxDHkkYPAtxGSQeJxjPJqmhNcUhe23DxHc5Wuw+suglk1OSOU8er62QgHsDbrbo8QFI8667alyUQVdmPEMOu7eapaRyWdwd24UqVnAXO5x/V3XVscGwDwIPHlONNcnxLYg7Zx9ll5Wj7yIT2qp9opJjZBL23eCUjJBByrDtHYQa8NqKbNLdhcuj9383PSVWRvrzv1Q6WO1DrwkXe8RwPs5H3VpaftuyPK1Z965P7fQUt7Oi+cHgebbXoH+funubh7+XvrVq7V0tn5sevL/X6iE9FdHyz6DhHKrfFIPkc0/GcZc4vItKLjuj7qRwKACgAoA8ZgOJOB40AMep7Y2MGetuoQR81W3m/dTJ91TjXN7Ii5xW7ITrnTPCuRawvKex5PQXzAGWPkd2r46V/mZTLURWxV20e1F1fuDPIWGfQjUYUE8PRUcz2ZOTx501CuMNhadkpsvfou0J7SwRJRiR2aR1+jvYwp8d0LnxJpC6alPKHao8McMltVFgUAFAEE6alzpb+EsR/ix/Wr9P4yq/wMprYBM6lZgjP6ZD7Dn+lOW+BidK9tGoKzDRM4dKG1DXt4wVv0EJKRjsJBwz+bEcD3AeNaNFfDH3iF9nE8FidB2hiO0a6I9OdiFPdGhxgebBj44XupfUzzLh6DGnjiOSy6WLyJdKGhC60+XhmSIGWM9uVGWA+suR7O6raZ8Myu2PFEoTZTX3sblLiPPDg6j56H4y/1HiAafsgpxwI1z4ZZL36SLNbzSZXjwwCLPGRxyFw+R5pvD7VI0vhs5+g9YuKBn/Qr/qLmCbsjljc+SsCfdmn5LMWhCDxJM1grAgEcQeIrKNMo7p41Lfu4YByii3j9aQ8vMKi/vU9pY+y2J6l80h/6BNT3oJ7cnjG4dfquMEDwDKT9uq9VHmmWaeWY4J/tVd9VZXMn0YZT69w49+KXgsySLpPCbIv0K6Z1Wmq5HGZ3f1DCL6sLn11bqJZmQpWIj5t7rHwSwuJgcNubqfXf0V9hOfVUKo8U0iU5Yi2ZiZCpIOVZTjuII+4g1pmdzTNT7J6t8Ks4J+141LY7HHBx6mBFZc48MmjSjLiWR2qBIKACgChundf9oxnvto/5s1P6XwfH7CWp8SHz/R++LeecH3SVXqt0WabZjl0826myhcj0lnAB8GRsjy4Kfsio6V+0zuoXslX9HErLqdoV5mUA+RBDe4mmrvAxejxo03WYaBEelTV/g+nS7p9ObEKY55f42PEIHPqq2iPFNFdssRZnSCZ4pFdfReNgwz2MpyM+RFaLWUZ6eHk1dpN+txBFMnxZUVx5MAceY5VlSWHg008oV1w6Up012DS6hbpEm9I1uxwBxbcMj48TgNgU7ppYg8iuoi5NYKysLx4ZEliYq6MGVh2EfeOwjtBIplpNYYrGTi8o01sVtMl/bLMuA49GVPouOY8jzB7j51m2QcJYNGE1JZH6qyZWPRNCFvtXAHxZwB4DrLjh7h7KZv8Mf50KKfFITdP6fobQ9okkHtUfkK7pd2R1PhRGOg0f7Sb/Lyfijq3U+Ar03iLw1vVI7WCSeU4SNST49yjxJwB4mkoxcnhDkmkssr7or0F5pZNWuh+kmZjCD81ScFxnw9Bf1Qe+r754XdxKao5fGyz6WLxk24XOnXv+Wn/AJbVOrxr1Iy2ZlsVqGWa9j5DyFZBrEX6QNIW/wBPlWMLI6jfhKkH017FPLJGV+1VtUuCayV2R444F+xNu8dhaxyqUdIkVlPMEDGD7KjY05tolHYq/p+T/WLU98Tj2MPz99NaXZi2p8j7/wBH/wCWu/qRfiejVbI7pvMsnb6yWbTrpGAP6F2GexkG+p9RApap4mhiazFmX893A94rTMxcmav0W8MlrDK3xnhjc+ZQMffWVJYk0akXlJmZdG1ULfRXMvEC4SWTt/4gdj95rSlH2XFGepe3lmp4ZVdQykMrAFSDkEHiCD2iss0SAdMuzDXVskkMbPNE2AEGWZG4MMDng7reo0xp7OGWHsU3Q4lyJxpQPURbwIPVpkHmDujIPjVD3LVsNOl3UVzGIpQN9RgZ5nHap7++sLR30a2lU3eJfr71+/2NO+uzT2OyvZ/zDEd9su44xMGHc3A+3kfdSuo7EnHnU8+57/Pb6F1XaMXymsegzXFlInx0ZfEjh7eVZNumuq8cWvp89h6F1c/C0zgp7qoTxzRY/ed0vpRykkH2j+dXrU3R2nL5srdNb3ivkjsNXnH/ABX9tWrtDVL/AKjIPS0v8qKy1/bjUEuJkW7lCh2AA3eAz5V77QRVmlrnPm2k38jymrscL5xjsmxln2svn+NeXPqmce5SBTqrgvJCvez6jbdXkknykjv9dy33k1JJLYi5N7s+bS1eU7sSPI30UUsfYoNDaW4KMmTLQ+iy/nILxi3T6Up448EXLZ8DjzqmWogveXR08nuWNpeyenaNH8JuHDyLykkAzvY5Qx9jH1nxxS8rJ2vhQxGEa1ljr0b6417DcXDDd37h91foqEjVR54HHxJqF0OFpEq5cSyS2qiwKACgCC9NP9lyftIvxir9P4yq7wMpzo7/ALTtP2o+405d4GKU+NGiNrL0wWVzKvBkhkZfrbpx78VnwWZJD0nhMyoBWoZm5qPYSDc060X/APBGfWyhj7zWXa8zZpw8KH2oEj5kQMCp5EEH18KAMiyx7rFfokj2HFa65mXLc0P0TXPX6TEr8d3rIjn6IY4H7hArOvWLGP0vMEUDrOnm3nmgPOOR08wpIB9YwfXWhF5SYjNYk0aP6ONT+EabbOTlgm42fpRkoSfPdz66zbo8M2jQreYplJ7YW73ct/fj5OO4SLzHFAR5bsf79O1tRUYilkeLMjv0Pap1OpRqT6MytEfMjeX+JQPtVzURzANPLEi0OmS+Kaa0a/HnkjiUDmeO+R6wpHrpbTrM89Bm5+zglujWAggihXlHGifuqBmqZPLbLEsLBA+kv/W76w00cVZ+umH6i5Az9kS+0UxT7MZTKrOclEgXTLpPUaizgYWdVkH1h6DD2gH7VX6eWYY6C+ojiWSZdA2r70E1sTxjYOn1X4EDyYZ+3VOqjzUi7TyzHBadKjAUAFAFD9PH9oRf5ZP5stP6XwfH7CWp8SF3QhrFvbrd9fPFFvGHd6x1XOBJnGTxxke2o6mMpNYRLTySTyzl0r7UpqDRWtkHnVGLs0asd5sFVCADJABbJ5cRiiivg9qXI7dPi9mPMd+ino9lglF3druOoPVRHmCRgu/ccEgDnxOcVC+5NcMTtNTjzZbFKjJW+1p+Ga1ZWY4x24M8o7M8CoPsQf8AUpiv2a3LryKZe1NIrLpP0n4NqU6gYWQ9avlJxP8AHvj1U1TLighW+OJlo9CGr9bYtCT6UDkfYfLr798eqldTHEs9RmiWY4LEpcvK42o/3h039lJ+GamIfhSKpfiIh3S/sb8Gl+FQr+glb0wBwjkP3K3MdxyO0Vdp7eJcL3KL68e0iO7A7VNp9yJOJifCzKO1c/GH6y8SPWO2rba+OOCuqzgZpa2uFkRXRgyMAysORBGQR6qzWscmaCeSueiz/wB/rP8AmF/mXFMX+CHp9iinxS9RJ0/fIWv7R/w13S7s5qfCRfoN/tJv8vJ+KOrdT4CrTeIcekba6G6vobR3IsopR17IfjtnDfYXiM+LEZwKjTW4xcvMnZYnJR8i6YEUKoQAIAAoXkBjhjHZikmNH3QAzbZ/2fef5af+W1Tq8a9URn4WZZFahlmlNq9tra0tmImjebcIjjVgxLYwMgclB4knu7+FZsKpSZpTsUUIuhdMaTD9eb+YwqWo/EYVc4onFUFhS3T/APLWn7OX8S05pdmK6nyPf9H/AOWu/qRfieu6rZBpvMnXSjriW2nzKzDrJkaONe0lhgkDuUEkny7xS9MHKaLrZKMXkoTZbZ+W+uFgiB4kb7diJ2sfVyHacCn5zUFliNcHJmpYYVVAgHoqoUDwAwB7Ky8mkZY2o0drS6mgcY3GO74oeKMPArj15HZWrCXFFMzbI8MsDnslt3d2GFjbfhzxhk4r47h5ofLhx4g1CymM9yULpRLw2N25ttQGEJjmAy0T8/NTydfEce8CkrKpQ3HIWRnsSiqiwgOrWDQv+oTlGHdzHHvFeJ1uklp7P+180/55o9Fp71bD3+aFNjtFKnBsOP1uft/PNMafte+rlL2l79/n98lVugqnzXJ+77Dzb7TxN8YMnqyPdx91a1Xbenl404/r9PsIz7OtXhwxT1lrL/yWPjgH38av49Df/g38M/cr4dTX/kvmeHQrduSD1Mfzrj7L0cuaj8m/uH9bfHz/AERzOzUHcw+1UH2NpX5P5sku0Lvd8iP3fRVYSSNI4mLOST+kwMnuwK2KZumuNcdksfIz7IKybnLdn1H0VaYvOFz9aaT+jCrP6izqR7mHQ6toGi2vF47JMf8AOZG/mEmucdstsneGETjedJWl2w3Y5A+PmQRnHqOAnvrqoskcdsIkN1zpokYFbSAR/rynePqUcAfMmro6VfmZTLU9EV3e31zezKZHknmY4Uczk9iKOCjwAAphKMFy5FDcps0N0c6CbKyWFyDLvFpQDnddgDu+pd0ePOs+2fHLI/XHhjgk9VEwoAKAIL00/wBlyftIvxir9P4yq7wMpzo7/tO0/aj7jTl3gYpT40X70gRltNvAP+RIfYu9/SkKvGh6fhZmCtMzDU+x0m9YWh77eH8C1l2cpM04eFDxUCQUAZHv33pZCORdz7WJrWWxly3ZfPQjGRpoJ+dNKR5cF+8GkNT4x6jwFfdNel9VqPWAejPGr/aX0G9wQ/apjTSzDHQo1MfayO3RXtJ1GnagCeMCmVAe903QB9tV/eqN8Mzj7ydE8QY/bHbL7+z7xEfpLlJJRn6R+SPsSM1XZZ/dz0LIQ/t46lI2V00UkcqfGjZXXzUhh7xTrWVgRi+GWS79prpb7VdLhTjGq/C27sH0kz+5j7dJQXBCT+A9J8UkviWXSxcVbsNfR3OqX1/JIgVcQwbzqMryJGTy3VU/9Q01anGCiiiDTk5HnTfDFNaRTRyRs8MmCA4J3H4HAB4+kE99GmbUsM5qEnHJAOivVvg+pQknCy5hbyfG7/GEpi+PFBlFEsSNJVmj4UAFAFD9PH9oRf5ZP5stP6XwfH7CWp8SDoh2Utb4XJuYy/VmLcw7LjeD5+KRnkOdcvslDGDtFcZJ5HHb/o8FlEbuwklQJjrE3zkKTjeRh6XA4yCTw454VGq7ifDIlZVwriiNuxXSncQOsd45mgJALtxdP1s83A5kHJ7j2GdmnTWY7ka72uUi9mlULvEjdAznsxjOc92KQHCsuiy5Sae+1GV0Vp5NyMMwBEY49p5Y6tf+nTN6wlBeRRW025Mb+na2jkS3uI3RmVmibdYE4Ybyk4PIFWH2qlpW02iGoSayRzoX1fqdQEZPo3CFD9Yemh9zL9urdRHMM9CvTyxLBoOs8eK42o/3h039lJ+GamIfhSKpfiInup6fHcRPDKu9HIpVh4Hu7iOYPYQKoi2nlFjWVhmZNr9nZLC5eB8kc43+mh5N59hHeDWnXNTjkzrIcDwT3oY2y3GFjO3osf8AV2PYx4mPyPMeOR2il9RV+ZDFFv5WP3RZ/wC/1n/ML/MuKhf4Ien2JU+KXqJOn75C1/aP+Gu6XdhqfCVfsldXCzmO0GZp0aFSOYDlSzA9mAp49gyeymrFHGZbIWqbzheZy2o0CSxuGt5cErgqw5Mp5MPePAgiuwmprKOWQcXhlt9C21vXRfApW/SRLmIn50Y4bvmnAfVI7jSeorw+JDVFnEsMs+lhgZts/wCz7z/LT/y2qdXjXqiM/CzLNahllu7X9EsUVs89o8m/GhcxuQwZQMtukKCGxkjnnGO3NKV6huWJDk6FjKJX0NH/AGVD9eb+axqrUfiMtp8CJvVBaUt0/wDy1p+zl/EtOaXZiup8iL9HuhXV0bj4JcvbvGinCs69ZkthSyMMcRzOedW2zjHHEslVMW84eCNalJKZG69pGlUlW6xizAg4IJYk8DmrVjHIqk3nmaG6LtTtp7JTbxRwsp3Zo41A9PHxu8hhxBOe7PCs+6MlLmaFUlKPImFUlhG9tNjINRjAk9CVfk5VHFfAj5y+HsxVldrg+RCdamuZRG1exF3YEmVN6LPCZOK+G92ofA+omn67Yz2ErKZQGGzunidZI2KOhBVl5giptJrDK4ycXlGltlNq4rq0hmdlR3X017mUlWx4ZBI8CKzZ1uMmjRjNNZPNF1WORBDNjgMAtyYdnk1eb0GuqtrVF+OnPZ9Pia+p004T72r9PL/R7e7LA8Ym3f1W4j1Hn99S1HYcXzplj3Pb57/U5V2k1ysWfehmuNEnTnGSO9eP3cfdWTb2bqa94Z9Of+/0Hoaume0vmIHQjgQR5jFIyi48pLHqMpp7HinHKhPGwM6C4ccnb94/nViusW0n82RcIvyXyKn2l1e4+FTDr5sCRsDrXwOPYN6vo3ZqUtJU3zfCvoeO1smtRNLqxlluXb4zu31mJ+809hIUcmziMeFdDmx403Ze8n+StZm8dwgfvNhffUHZFbskqpPyJroXQ3cyYNzIkC9qr6b+XD0B55aqZamK8JdHTPzJs0OmaDEXxmZgcZIaWTwH0V5ZxhfXVGbLn/MF2IVIVdFesPd289xJjekuXOByUBIwqjwCgD1Vy+Ki0kSqlxLJM6pLAoAKAIL00/2XJ+0i/GKv0/jKrvAym+jw/wC07T9sv9acu8DE6fGjTVxCrqyMMqwKsO8EYI9lZieDRMpa7pT2txLbv8aNiue8fNbyK4PrrVjLiWTMnHhk0X/0R6iJtMhGfSi3om8N05X+AqfXSF8cTY/VLMETKqSwQa/qAt7aaZuUcbt6wDges4FSistI5J4WTKEaEkKASxIAA5kngAPEmtUy92al2O0f4JZQW5xvIg38fTb0nx4bxNZdkuKTZpwjwxwQ3p20zfs4pwOMMmCf1ZPR/EEq7TSxLBVqI5jkpjSusZuojOPhBjiI78yIy/xBffTksbvyE4Zzjqass7ZYo0jUYVFVVHgowPurLby8mmlgzJt3pnwbULmIDAEhZfqv6Yx5BseqtKqXFBMzrlibLA6C7V5ZZ7mQk9XHHBGT2DmVHkqp7ao1LSSS9RjT5fNk/wCkLWPgun3EoOGK7ifWf0QR5Zz6qXqjxTSLrJYi2QjZnoitZbSCS4acSuiswVlAG9xAwUJ4AgHjzzV09RJSaRVGiOOY4XHQzZbrbj3AfB3SXXG9jhn0OWa4tTM66IlGsrRsQcq6N61ZT94I91PboS8LNU7NaoLq1gnH/EjViO5sYYepgR6qypx4ZNGnF5WRyqJ0KAKH6eP7Qi/yyfzZaf0vg+P2EtT4kPf+j98W884PukqvVbos02zLF2zUHT7wHl8Hn/ltS9fjRfPwsyxWoZheGva4YNnIST+kmgiiXvO8vpf/AKw1Ixhm5j8pYrPnTOhq1MMZmecSlFMgVlwGI9IDKE4ByK69TLPIiqI45nmq9DdqsMrQPOZQjGMMy4LAZAOEBwTwojqZZ5hKiOCmLC7aKSOVPjRsrr5qQR91ONZWBOLw8msdOvFmijlQ5WRFdfJgCPvrKaw8GmnlEA2o/wB4dN/Zyfhmq+H4UiuX4iLHpctIt0h7JLqFsVAAnjy0LHv7UJ+i2MHuOD2VbVZwS9xXZBTWDNsiNG5BDI6NgjkVZT7iCPdWlujP5plwdBFy0smoSOcu5gZj3sTMSfWaT1Swor+eQ3p3nLO3T98ha/tH/DXNLuzup8JFug0f7SP7CT8UdW6nwFWm8RY3Sxsn8NtesjXM8GWTHNl+cnnwyPEY7TS9FnDLD2YxdXxRKC0rUZLeaOeI4eNgyn+h7wRkEdxNPyipLDEIycXk1Dszrkd7bR3EfJxxXtVhwZT4g+3ge2sucHGWGaUZKSyjltqf9n3v+Wn/AJbV2rxr1QT8LMs1qGYa8VQVAPEFePkRWQao37OaFFZQLBBvdWpYjeOT6RyePnUpzcnlnEsLAh2W2l+GSXahAqW8xiVg2d/GcnGBjl486lOHCl7zkZZyVv0/n9Pafs5PxLTGl2YvqfI9/wBH/wCWu/qRfieu6rZBpvM69N2ymCL+JeBIWcDv5JJ6+Cn7PjXNNZ+VhqK/zEJ6PdpzYXayEnqX9CYfqk8Gx3qePlvDtq62vjjgppnwyNG6nclbeWSMglYnZDzGQpIPiOVZyXPDH3sR3oy2oe/s+slK9cjssm6MD6SkDP0SB5g1ZdXwSwiFc+JZJZLGGBVgGUgggjIIPMEHmKqLDOHSjs6llfFIhiKRBIi/RyWUqPAFSR4MBWlRNzjzEL4KMuQy2Wk3UiBokkKHOCvLgSDjj35qblFPmRjCbXIvLWtMMZ31GYm4qR2Z44PdXzjX6KVMuOPOD5p9M+T/AGPY6XUKxcL8SOVlrEsXBWyPotxH5j1VXp+0NRRyjLK6Pmvv+pK3S1Wc2ufVD1bbVj/iRkeKnPuOPvrXq7dj/wBSHy/3gRn2Y/yS+YvTXrd+BbHgyn8sU7HtTSWcnL5p/wDwXeivjsvkz3Fo/wDyD+7n867jQW/4P5HM6qH+X6nv/hdsfmR+o/ka7/Q6KX5YnP6nULzYz3OxmlM7O8MJYkliznn2/PrSqlKEFCGy5L0E5xUpOUt2cn0TRYuLR2C/XMZ/Eas4rXtk5iC6Hh2u0e2HoTWq47IEDezqlNHd2y8mc44RGjUumWzThDHNMew4CL7WO9/DU1ppPcg9RFEI13pcvZsrCEt1P0BvP+8wx7FB8aujporfmUy1EnsQ+xs7i9n3EDzTOeJJJP1nYngB3k1c3GC9xSlKbNHbCaItlai2DBnQ5lI5dYwDnHgAVA8AKzrZcUsmhCPCsEhqsmFABQBUvTFtday2i28EyTO0is3VsGCquTxYcM5xwz303p65KWWha+a4cIqvZzUBb3VvMfixyxs2Oe6GG9jx3c01OPFFoVrlwyTNO6Pr1tdAm3njlwAWCMCVzy3l5rnB5gcjWZKEo7o0k09iJdKGwfw5BNBgXMYxg4AkXnuknkw44J4cSD2EXUXcHJ7FV1XGsrcrbo+2qfSrmSK4R1icgSoQd5GHJwp8DgjtGOeAKYtrVkcoXqm63iRdUW2Vgyb4vLfd8ZVB9akhgfAjNJ91Poxzjj1Ks6UtvkvFFpZ7zxlh1jgH9IQfRRARkrvYOccSBjhzZopcfakLXW8XsxHfos6OXidby8XdccYYjzU/Tk7m7l7OZ48o33Z9mJKmnh5stmlBkadrNL+FWdxB2vGwX6wGUPqYKfVU4S4ZJkZLKwUZ0PaX12pRsR6MKtK2R2gbqg9x3mB+zT2oliHqJ0R9s0TWcPFJdPWl7txBcAcJEMbfWQ5HrIc/uU7pZcmhTUx2ZN+i6zS00qOSQqgcNPIzHAAbkWJ5YjCVRe3KzC9C6pYgitul3bRL5lgt2zBFkl8YDyEYyM8d1RkA9u8ezBpnT1cHN7lF1qbSRcezW1NpeKBbyqWCAmPkyjgDlTxwCQM8uXHjSc65R3Q1GcZbC/VdXgtlDXEscSk4BdgMnGcDPM47q5GLlsdbS3MxbVXUUt7cyw/JvLIykjGd5iScHiATk4PfWnBNRSZnWNOTaLE6IduYLeE2l1IIwGLRO3xcNxZWPJeOTk8PSPhlbUVNviiMUWLHCy5UYEAggg8QR2jwpMaOF/fxQIZJpEjQYBZ2CjJ5DJ4ZNdSb5IDPPStr0V5fl4G3o0jSMMOTEM7Ejwy+M9uO6tCiDjDDEL5qUuQp6J9rorCeUXBIimVQWAJ3WUnBIAyQQxHAHsrl9bmlg7RYovDJT0j9JdtLavb2bGRpRuu+6yhU+cBvgEkjhwGME8aqpokpZkW23LhxErbZzZx7o7zERWykdbcOQqIM44MeDOeQUdpFMzmo+vQXhW28vYf9utrop7m2SAE2dpuBBjG/grvHB7N1Qoz499V1VtRed2WWWpySWyLy0PaK2vFJtpkkwAWAPpLnlvKfSXkeY7DSMoSjuhxST2Omr67bWoBuJo4t7O6HYAtjnujm2Mjl3iiMJS2QNpbmWtUkRp5Wj+I0khThj0SxK8OzhitSPJLJmzacngtzop29t47UWt1KImi3urZ/ishOcb3IMpJGD2Yx24UvpblxRGqbVw4ZG9qduY31iG7hy8NvuKOGC65bfIBxjIcgZ7hVkKmq3F+ZCdq400XVoOv294m/bSrIBjeA4Fc8gynip58+6kpQlF4Y3GSlsOdROlR9NGxuQb+BeIAFwo7RyEvmOAbwwew03p7fysWvrz7SE/QJMqLfu7BVUW5ZmIAAHXEkk8AB313VLPCc02zEPTTtNBdNbxW8iyiPrGdkOVy26FAYcDwDZx3ipaatxy2c1E08JEf6Ltcis79ZJjuxsjxluxd7BBOOzKgeGc1ZfByhhFdElGXM0Ims25hNwJ4jAOcoddwcccWzgceHnWfwyzjHMeyjNu3ot/h9wbVleFmDApxXLKGcKeRG8W5cOzsrRqzwLiM+7HHyHror2yFjOY5iRbS/GPPcfkH8iOB9R7KhfVxrK3J0WcLwyyekHbWzFhcRx3EUsksTRqsThj6Y3cndJ3QAScnHLvxS1VUuNNoZssiomfSK0DPL+2T6ULOS3jW4l6qZVAcMrYJAxvKwBGDzwTmkJ0ST5bD8Lotc2J9reli2jidbNzNMQQrBWCoT84lgN7HMAZ8cV2vTyb9rY5O+KXIQdCF7HFZ3Uk0iogmXeeRgAMoo4sx7SffXdSm5JI5Q/ZyyJ9MG0MN3dp1DiSOKPd3xyLFiTuntAG7x86u08HGPMp1E03hH30O7RQ2l1IJ3EaSxgB25BlbIDHsBBbie4UaiDlHkd080nhl5yLBd27AMksEqspKMGVgcg4I4d/EdopHnF+8c5NGYdpdFezuZbeTmjei30lPFWHmMeRyOytOElKOUZ1kOGWCw9hdv4xYy2d0+6yRSLA7cmXcOIyexhyGeBGBz5rW0vi4ojFVyccMjnR9r0umOlxJG5tLjKMQOBKE8V/XU54HGQWq22CsWFuiFUnDm9mXdFtnYNH1gvIN3GeMgB8ip9IHwxmku6nnGBvjjvkpDbTVG1fUh8FRnG6sUIxglQSS7D5oyxOTyGM4p2uPdQ9oTsfeT5F67L6Alpaw2+AxjX0mxzYksx8ixJpGc3KTY5GPCsDboeuKqiKb4o4Bj3dzeHjXmOz+04wiqb9tk/d0f3+Zs6rRty7yvfp9hddbOwyDejO5nlu8VPq/I05d2Rp7lxVvh9Nvl9sC9evtr5T5+u40XOzUy/F3XHgcH2H86yrextRDw4l6cn+v3HYdoVS3yv57humsJV+NG4+yfv5UjPS3w8UH8hqN9ctpL5ic+NLvlyZYjzhXPZOlPbTKPhc/L5Rvvr6b2X/w6v/FfQ8Vrm/6ifqxsyPCnhXmLbXTJpfk4ZZPqRs33CuOSW7OqEnsiRab0balNjFuYwfnSsqY8wTv/AMNVu+C8yyNE2TXQ+hYDBu7jPekIwPIuwyR5KKolqv8AFF0dMvMfdX2j07RYmhtkQzY+SjOST2GZ+JH2iT3CoRhO15ZOU4Vrkd+iDUJLi0mnlO9JJcyMx+ygwO4AYAHcBXL0oywjtMuKOWTmqC0KAA0ARpdgNNH9zi9YJ+81Z3s+pDu49D6/8h6d/g4f3f8AvR3s+ocEegu0XZy1tC5t4ViL4DbueOM45nxPtqMpyluzqilsOtRJDXreztrdjFxAkmOAJGGH1WGGHqNSjOUdmRlFS3I0eibTc56qTy61/wA8++rf6izqQ7mHQkGh7KWdpxt7dEb6fFm/fYlvfVcrJS3ZOMIx2Q81AkFABQAx6BspbWck0sCkNMcvlie0thQfijLHgPDuqcrJSSTIqKWw+VAkNG02zcF9EsVwrFVbeG6xUg4I5jwJqcJuDyiMoqW4tm06JoTAyAxFNwp2buMY4dmKjl5ydx5DKNgtO/wcP7v/AHqfez6keCPQW6RsvaWrmS3gSJyu6SueK5BxjOOYHsrkpyksNnVFLY7a1odvdqq3ESyqpyobPA4xnge6uRk47HWk9xt/8h6d/g4f3f8AvUu9n1I8Eeh8vsBpp52cXqBH3GjvZ9Q7uPQkcUYUBQMAAADwHAVWTEmr6VDcxmKdBJGSCVJPMHI5EV2MnF5RxpPkxnXYDTR/c4vWCfvNT72fUj3ceh4/R9pp/ukXq3h9xo76fUO7j0O1tsPp8ZBWzgyOW8gb8WaHbN+Z1QivIdNQ0uGaEwSxq0RxlOQ4EEcsdoFQUmnlHWk1gZhsDpvL4HD7D+dT72fUj3cegv0TZq1tC7W0KxFwA26TxAzjmT3n21yU5S3Z1RS2Pdb2ctrsobmFZdzO7vE8M4zyI7h7K5Gco7MHFPcQDYHTv8HD7D+dS72fU53ceh8P0e6af7pH6iw+5qO+n1Du49Dp/wCQ9O/wcP7v/ejvZ9Q4I9Bx0bQLe13/AIPEsW/gtu544zjmfE1GU3LckopbDlUTp8yIGBDAEEEEHkQeYI7qAI3oOwtpaLcJGHMdyAJEdsjdG/hVwAQMORxJPKrZWyljPkQjXGOceZ6uwGmj+5xesE/ea53s+od3HoDbAaaf7nF6gR9xo72fUO7j0F8ezdqtsbQQgW5zmPLY4tvHjnPPjzqPHLPFnmd4VjAgXYDTR/c4vWCfvNS72fU53ceh4/R/pp/ucXqyPuNHfT6h3ceh8Do703/CJ+8//wBq730+pzuodD7/APT7Tf8ACRfxfnXO+n1O93HoB6PtN/wkX8X50d9PqHdx6HwejrTf8Intf/7V3vp9Q7qHQWQbH2SQyW6wKIZCrOmWwxXBBPpZ7B7Kj3ks5yd4I4xg4LsDpo/ucPsP513vZ9Tndx6HjbAaaf7nF6gR9xo72fUO7j0HvTNOjt4lihQJGud1Rnhkknmc8yag228skklyQh1nZe0unWS4gSR1G6C2eWc44HiM5599SjZKKwmccIvdCB+j7TTztIvVvD7jXe+n1Od3HoOsegWy2/wYQR9Rx/RkZXiSx4HtySc1HjlnOeZLhWMEYk6J9NLZ6qQD6IlfHvJPvq3+omV9zDoSTQdnLWzUrbQrHnmRksfrOxLH1mq5TlLdk4xUdh1qBIh+vaIyMZEGUJyQOa9/DuryvaXZs65OytZi+fvX+vobek1kZpQnyf1Gq0vZI+KOV8uXsPCs2nU20865NfT5bDdlMLPGsjxbbUyD46K3iOB/qK1au3LV+JFP05fcSn2bB+FtfqOMO1ER+Mrr6gfuNPQ7b078Sa/nuFpdnWrZpiga3bNzcfaU/wBRTC7T0c95L4p/uir+j1EfL5M9+F2p+dD692u/1Ghf5ofoHdaleUv1Ge51TR1dt97AOCd7PVZz254ZzWlWpSgnDw+WNse4TnhSfFucjtlpEXET24/Zpn8Cmp91Y/Ig7ILzEd10t6cg9FpZPBIiPx7tSWnmRd8ER3Uumwcre1P1pXx/CoOf3qsWl6sg9SvJEI1zpE1C6BDT9Wh+ZCNwe3JcjwLVfGmEfIolfKQ2bNbN3F9L1duhPH03PBE8Xb+nM9gqU5xgssjCuU2XtaldLgjs7desZEDyu2cDffd32CgsWdyQqDsU8Rjii/7j4mPL2FwocNG2jMkvUyqFYllVgGGXVQ7RujgMj7jBxzDLkg8MVGUMLKOqXPDJFVZMKACgAoAKACgAoAKACgAoAKACgAoAKACgAoAKACgAoAKACgAoAKAOc8wRSzHAUEmoWWRrg5y2XMlCLnJRW7EemakZCVdNxgAwGc5U8jSmk1bubjOPC+Tx1T8/uX36dVpOLytvihwp4WEuoXnVqDgszMFVR2k8uPZ50vqdQqYp4y28JdW/oW01d42s4S5t+4TyXsseDJGu6SASjElc94IGR5VRLUX1YdsFh8vZbePVNLkWqqueVCTz71v+o5U+KiG6vWEgijUM+7vHeOABnGTwJJz2UndqZK1U1xzLGebwkvk/kMV0xcO8m8Lb3thb3b9Z1ciYJGVZTlT4cuBrtV9ned3bHD3TXNP6YYTqhwccHldHuLqbFxDNqB3ykSGRh8bjhV+s3f4Ck56p8brqjxNb+SXq+vuWRiNC4eObwv1fojwzXA4mONh3K5z6t5cH3VzvNVHm4RfpJ5/VJBw0PkpNeq+zO9leLICVyCDhlIwVPcRV1GohdHMfLdPdPoyu2qVbw/n5MUE1e3grG5NQeT5GMFfpud0H6owSR40hHVWW/gQyv8m8J+nJtjTohX+JLD6Lm/j5Hr3kqcZIgV7TG2ceJUgHHlmpO++tZshldYvOPg0n8snFVXPlCXP3/cXRuCARxB4inIyUllC7TTwxPdXe48SYz1hIznlgZqi2/u7IQx4s/DCyW11cUJSzsKqYKTx3ABJOABkmuSkorL2OpNvCG7TdV6xt1k3MjejyfjLkjPgeRx40jpdd30+GUeHKzH3rP85DN2m7uOU845P3McqfFRPctIMbioR27zEfcpqm13L8NJ+ra/ZlkFW/E2vRf7Qm029llVX3ECNn55z2jlu499LaTU3XxjZwpRfveflj9y6+mupuOXle7l9Rxp8VEtrd70kqYx1ZUZzzyM+qlqr+O2dePDj45WS6dXDCMs75/QVUyUjcuoNIT1KbyjhvscL9ngS3nypFaudue4jlf5N4Xw5Nv6DLojD8V4fRc38eh691MnF4gy9pjbJH2SBn1USv1FfOcE1/2vLXwaX6Aq6p8oyw/ev3Qst51dQynKnkaaqthbBTg8plE4ShJxlucNUvDFHvBd45UAZxzOOdVau90V8aWXlLHq8FlFSsnwt4PqwvBIucYYHDKeanuP513T6hXRzs1ya80zltTreN15Pqjw3f6cRY5oXzn9bGMVx3/wD6O5x5cWfjg73X9rvM+eP0FVMlIUAN19okMnErut9JeHt7D7KQ1HZunv5tYfVcv9Maq1ltfJPK6MZbjZVh8RwfBhj3jNZNvYU1+HJP15ff6D0O0ovxR+Q3zaFOv/DJ+qQf65pGfZeqh+TPo1/9GY6ymX5vmJXspBzjcean8qWemuW8JfJlytre0l80cSh7j7KqcZLdP5E8oqDaSNjdz4BP6Ruw99fSezH/APjq/wDFfQ8Xrk3qJ+rEsOlTv8SCZvqxufuFPcS6iyhJ+Q6WexOoS/Es5/tpufzN2oO2C8ySpm/Ikmm9D99JjrWhhHblt5h6lGP4qrepgtiyOmk9ya6H0PWkRDXDyXDDsPoJ7FO8fW2PCqZamT25F0dPFblgWVnHEgjiRY0HJUAAHqFLtt82XpYI7tNpDtI8iIZEmjijmRcbwEUhkRkDMoYYeRWGQeKkZxg2QksYZCSZx0LRn61D1Zigglmlj3wokd5EKANuscoivIAzekfQGPRy3ZSWPezkU8kvqksCgAoAKACgAoAKACgAoAKACgAoAKACgAoAKACgAoAKACgAoAKACgBm1V2lkEKLvquGlGQPqqSfbWVrJSvtVEFlLDlz+S/f0HtOlXB2SeG+S/dnxqTSgrMIt0x5z6YOU+cMD21zVO5ON6hhx965x819jtCrw63LPF7nv5MeYZQyhlOQQCDWpCcZxUo7MSlFxbi90J9QjjcKkhwWPoYODvDtU99UamFViULHjL5dcrp7yymU4tygtt/T3iW8eWBS+/1iLjeDABsZxwYYGfMUtdK7Sw7zi4ordNLOPc1j9UXVqu6XBw8LfTb5MdQa0kJiC4t0eT0XKSoOJXGd08cMCCCKTtprttzGWJpbrfD8nnOUMQnOEOazF9evuPhLiSOVI5CHEm9usBgggZO8ORHiKgrbaro1WNSUs4eMPK58/wDRJwhOtzgsNbry59Byp8VGrZ9gFdD8ortvjtOTkN5EY41m9mtKEq34k3n4vk/ihzWLMlNeFpY+w61pCY1WRDXMrJ8UKqsRyLj78DhWdQ1PV2ThthJ++S+yHLU40QjLfLfwFOsRs0EgXmVOPHvHrFX66Ep6ecYb4ZVppRjbFy2yfemzK0SFMbuAMd2By8xUtLZCymLr2x/ERujKNjUtzvJIFBLEADmT2VdKSiuKTwitJyeEEbhgCDkHiDRGSklJbMGmnhjdqfy1t9Z/w0jqv+RT6v8A9Rmj8Kz0X1HOtAVGjWpGciBBvE+lJg49AHlnsyazNfKVrWngs55y8vZ6Z947pYqCdsuXkvX/AEc9RSUhWWHdaM5UhweHauB2EcMVDVRulGMoV4lDmua+K+KJUupNqU8qXJ8n8x1tLgSIrryYZ/Meo8K0aLo3VqyOzE7K3XJxfkdjVpAbNmv/AG0fkfxGs/sr/iQ+P1Y1rfx5fzyHOtAVGzTfl7n60f4Kz9L/AMm/1j/6jd/4Nfx+oq1JGaKQL8YqwHspjVRlKmcYbtMpoajZFy2yj40iVWhTc5BQCO4gcQfGo6KcJUR4NkksdMeRLURlG2XEK2YAZJwBzJpltJZZSk28IbNAHoyMOCNI7J9XvHgTms/s5exOS8Lk2vT/AGNavxRi90kn6nu0PyQ+vH+IVLtL8H4x+qOaP8T4P6H1qFqwbrovjj4y/TXuP6w7DXdTTOMu/p8S3X+S6evRnKbIuPd2beT6P7dRPbXKyXSsvIwHzB3xkHuIqiq6N2sjOO3A/wD2XItnXKvTuMv8v2HmtURCgAoAKACgAoAKACgAoAKACgAoAKACgAoAKACgAoAKACgAoAKACgAoAKACgAoAKACgAoAKACgAoAKACgAoAKACgBu0NRuM3azsWPfxpHQRXA5ebbbGtU/aS8kkONPCo3aIuFdRyWRwo7hwOKR0CUYyitlJpe4Z1TzKMnu0jvqVurxneGccR2YI5EEcQau1VMLa2prbn6NFdM5QmuH0I9oUrTyFZWLheIBJxkcsjt9dYfZtktTa43NyS2T/AJz+Jp6uKphmtYbJXXpDHGXaRN1etXKyDgGBIOO49486ye1IqEO/jykuWV0/f4j2ifFLu5c49D52aG+vWvlpOW8STgdw7B6q52V/dh30+ctsv9unwO672Jd3Hkug+VriAg1a2UqXxh1HBgSD7QeXhSerphKPeY9pbNZT+aGNPZJS4PJ+RHNLu5JpNyR2Ze7eI9uMGsDRai3UWuu2Ta9cfTBqaiqFUOOCSfoS+GFUAVQAByAr1EIRhHhisIxZScnmTyz7qZEYNoIxEOsjyjnmVJGfMZwfZWL2lFURdtXsyfT7bfoaOjk7XwT5pdThs/8Ap8mYl93iAxOP3eXuqnszOqXFe+LHXb5bfoWaz+xyr5Z/m+5Jq9AZQ36gv6WDwZvw0lqEndU/e/oMUv8Atz9F9Rwp0XG7SVG9M3zjIQT4DgB6qR0cVxWT83JrPpsNah+zCPlj6jjTwqN2lKFeZRwAfIHdkccUjo4qM7IrbP13GdQ3KMG98DiaeFhBoK4gQDuP3mkuz0lpopfzmxjVvN0hfTouILBf0057yn4aS06SvtfvX0GbX/ah8fqL6dFhk1+ERqZUyrnmVJGfMA4PrrJ7QrjVF3V8pdVlZ9fJ/Ef0knN93LmveIdBY3BPXEuB2EnHrA4H10l2bJ6v8duWPJ7fLZ/EY1aVC/trBKQMV6NLBkDfra5jGfpp99J69J1c+q+ozpXifwf0HCnBYao7dVuyQMFoyT4neH5VnRqhHWuUVzcefzG3OUtMk3s/2HWtEUP/2Q==">
            <a:extLst>
              <a:ext uri="{FF2B5EF4-FFF2-40B4-BE49-F238E27FC236}">
                <a16:creationId xmlns:a16="http://schemas.microsoft.com/office/drawing/2014/main" id="{D906151D-3470-4473-8437-484DE6C4CEE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838325" y="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Arial" panose="020B0604020202020204" pitchFamily="34" charset="0"/>
            </a:endParaRPr>
          </a:p>
        </p:txBody>
      </p:sp>
      <p:pic>
        <p:nvPicPr>
          <p:cNvPr id="11269" name="Picture 3">
            <a:extLst>
              <a:ext uri="{FF2B5EF4-FFF2-40B4-BE49-F238E27FC236}">
                <a16:creationId xmlns:a16="http://schemas.microsoft.com/office/drawing/2014/main" id="{10B1CD78-2A92-48A5-9971-BB82A3E513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5263" y="2414588"/>
            <a:ext cx="6086475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>
            <a:extLst>
              <a:ext uri="{FF2B5EF4-FFF2-40B4-BE49-F238E27FC236}">
                <a16:creationId xmlns:a16="http://schemas.microsoft.com/office/drawing/2014/main" id="{A6F58FB2-797E-4B2E-BE3A-FF93415CAA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76600" y="152400"/>
            <a:ext cx="7086600" cy="990600"/>
          </a:xfrm>
        </p:spPr>
        <p:txBody>
          <a:bodyPr/>
          <a:lstStyle/>
          <a:p>
            <a:pPr eaLnBrk="1" hangingPunct="1"/>
            <a:r>
              <a:rPr lang="en-US" altLang="en-US">
                <a:solidFill>
                  <a:schemeClr val="bg1"/>
                </a:solidFill>
              </a:rPr>
              <a:t>U.S. Forecast</a:t>
            </a:r>
          </a:p>
        </p:txBody>
      </p:sp>
      <p:pic>
        <p:nvPicPr>
          <p:cNvPr id="20482" name="Picture 3" descr="clothes steamer">
            <a:extLst>
              <a:ext uri="{FF2B5EF4-FFF2-40B4-BE49-F238E27FC236}">
                <a16:creationId xmlns:a16="http://schemas.microsoft.com/office/drawing/2014/main" id="{8B47E459-A5C1-4D95-AEA9-45F5859EDC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295400"/>
            <a:ext cx="4899025" cy="490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>
            <a:extLst>
              <a:ext uri="{FF2B5EF4-FFF2-40B4-BE49-F238E27FC236}">
                <a16:creationId xmlns:a16="http://schemas.microsoft.com/office/drawing/2014/main" id="{22291034-BAF9-49FF-BCE7-40DA1F158E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76600" y="152400"/>
            <a:ext cx="7086600" cy="990600"/>
          </a:xfrm>
        </p:spPr>
        <p:txBody>
          <a:bodyPr/>
          <a:lstStyle/>
          <a:p>
            <a:pPr eaLnBrk="1" hangingPunct="1"/>
            <a:r>
              <a:rPr lang="en-US" altLang="en-US">
                <a:solidFill>
                  <a:schemeClr val="bg1"/>
                </a:solidFill>
              </a:rPr>
              <a:t>U.S. Forecast</a:t>
            </a:r>
          </a:p>
        </p:txBody>
      </p:sp>
      <p:sp>
        <p:nvSpPr>
          <p:cNvPr id="21506" name="Rectangle 3">
            <a:extLst>
              <a:ext uri="{FF2B5EF4-FFF2-40B4-BE49-F238E27FC236}">
                <a16:creationId xmlns:a16="http://schemas.microsoft.com/office/drawing/2014/main" id="{A9CEF018-E7DD-4346-B606-B18782055A46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3276600" y="1143000"/>
            <a:ext cx="7162800" cy="4830763"/>
          </a:xfrm>
        </p:spPr>
        <p:txBody>
          <a:bodyPr/>
          <a:lstStyle/>
          <a:p>
            <a:pPr algn="l" eaLnBrk="1" hangingPunct="1">
              <a:spcBef>
                <a:spcPct val="0"/>
              </a:spcBef>
              <a:buClr>
                <a:srgbClr val="CC9900"/>
              </a:buClr>
              <a:buFont typeface="Wingdings" panose="05000000000000000000" pitchFamily="2" charset="2"/>
              <a:buChar char="§"/>
            </a:pPr>
            <a:r>
              <a:rPr lang="en-US" altLang="en-US">
                <a:solidFill>
                  <a:schemeClr val="bg1"/>
                </a:solidFill>
              </a:rPr>
              <a:t>Sky Mall™ Policies:</a:t>
            </a:r>
          </a:p>
          <a:p>
            <a:pPr algn="l" eaLnBrk="1" hangingPunct="1">
              <a:spcBef>
                <a:spcPct val="0"/>
              </a:spcBef>
              <a:buClr>
                <a:srgbClr val="CC9900"/>
              </a:buClr>
              <a:buFont typeface="Wingdings" panose="05000000000000000000" pitchFamily="2" charset="2"/>
              <a:buChar char="§"/>
            </a:pPr>
            <a:endParaRPr lang="en-US" altLang="en-US">
              <a:solidFill>
                <a:schemeClr val="bg1"/>
              </a:solidFill>
            </a:endParaRPr>
          </a:p>
          <a:p>
            <a:pPr marL="455613" lvl="1" algn="l" eaLnBrk="1" hangingPunct="1">
              <a:spcBef>
                <a:spcPct val="0"/>
              </a:spcBef>
              <a:buClr>
                <a:srgbClr val="CC9900"/>
              </a:buClr>
              <a:buFont typeface="Wingdings" panose="05000000000000000000" pitchFamily="2" charset="2"/>
              <a:buChar char="§"/>
            </a:pPr>
            <a:r>
              <a:rPr lang="en-US" altLang="en-US">
                <a:solidFill>
                  <a:schemeClr val="bg1"/>
                </a:solidFill>
              </a:rPr>
              <a:t>T.A.R.P.</a:t>
            </a:r>
          </a:p>
          <a:p>
            <a:pPr marL="455613" lvl="1" algn="l" eaLnBrk="1" hangingPunct="1">
              <a:spcBef>
                <a:spcPct val="0"/>
              </a:spcBef>
              <a:buClr>
                <a:srgbClr val="CC9900"/>
              </a:buClr>
              <a:buFont typeface="Wingdings" panose="05000000000000000000" pitchFamily="2" charset="2"/>
              <a:buChar char="§"/>
            </a:pPr>
            <a:r>
              <a:rPr lang="en-US" altLang="en-US">
                <a:solidFill>
                  <a:schemeClr val="bg1"/>
                </a:solidFill>
              </a:rPr>
              <a:t>Foreclosure Prevention Act 2009</a:t>
            </a:r>
          </a:p>
          <a:p>
            <a:pPr marL="455613" lvl="1" algn="l" eaLnBrk="1" hangingPunct="1">
              <a:spcBef>
                <a:spcPct val="0"/>
              </a:spcBef>
              <a:buClr>
                <a:srgbClr val="CC9900"/>
              </a:buClr>
              <a:buFont typeface="Wingdings" panose="05000000000000000000" pitchFamily="2" charset="2"/>
              <a:buChar char="§"/>
            </a:pPr>
            <a:r>
              <a:rPr lang="en-US" altLang="en-US">
                <a:solidFill>
                  <a:schemeClr val="bg1"/>
                </a:solidFill>
              </a:rPr>
              <a:t>ARRA of 2009</a:t>
            </a:r>
          </a:p>
          <a:p>
            <a:pPr marL="455613" lvl="1" algn="l" eaLnBrk="1" hangingPunct="1">
              <a:spcBef>
                <a:spcPct val="0"/>
              </a:spcBef>
              <a:buClr>
                <a:srgbClr val="CC9900"/>
              </a:buClr>
              <a:buFont typeface="Wingdings" panose="05000000000000000000" pitchFamily="2" charset="2"/>
              <a:buChar char="§"/>
            </a:pPr>
            <a:r>
              <a:rPr lang="en-US" altLang="en-US">
                <a:solidFill>
                  <a:schemeClr val="bg1"/>
                </a:solidFill>
              </a:rPr>
              <a:t>Affordable Care Act</a:t>
            </a:r>
          </a:p>
          <a:p>
            <a:pPr marL="455613" lvl="1" algn="l" eaLnBrk="1" hangingPunct="1">
              <a:spcBef>
                <a:spcPct val="0"/>
              </a:spcBef>
              <a:buClr>
                <a:srgbClr val="CC9900"/>
              </a:buClr>
              <a:buFont typeface="Wingdings" panose="05000000000000000000" pitchFamily="2" charset="2"/>
              <a:buChar char="§"/>
            </a:pPr>
            <a:r>
              <a:rPr lang="en-US" altLang="en-US">
                <a:solidFill>
                  <a:schemeClr val="bg1"/>
                </a:solidFill>
              </a:rPr>
              <a:t>Dodd-Frank</a:t>
            </a:r>
          </a:p>
          <a:p>
            <a:pPr marL="455613" lvl="1" algn="l" eaLnBrk="1" hangingPunct="1">
              <a:spcBef>
                <a:spcPct val="0"/>
              </a:spcBef>
              <a:buClr>
                <a:srgbClr val="CC9900"/>
              </a:buClr>
              <a:buFont typeface="Wingdings" panose="05000000000000000000" pitchFamily="2" charset="2"/>
              <a:buChar char="§"/>
            </a:pPr>
            <a:endParaRPr lang="en-US" altLang="en-US">
              <a:solidFill>
                <a:schemeClr val="bg1"/>
              </a:solidFill>
            </a:endParaRPr>
          </a:p>
          <a:p>
            <a:pPr marL="455613" lvl="1" algn="l" eaLnBrk="1" hangingPunct="1">
              <a:spcBef>
                <a:spcPct val="0"/>
              </a:spcBef>
              <a:buClr>
                <a:srgbClr val="CC9900"/>
              </a:buClr>
            </a:pPr>
            <a:endParaRPr lang="en-US" altLang="en-US">
              <a:solidFill>
                <a:schemeClr val="bg1"/>
              </a:solidFill>
            </a:endParaRPr>
          </a:p>
          <a:p>
            <a:pPr marL="455613" lvl="1" algn="l" eaLnBrk="1" hangingPunct="1">
              <a:spcBef>
                <a:spcPct val="0"/>
              </a:spcBef>
              <a:buClr>
                <a:srgbClr val="CC9900"/>
              </a:buClr>
              <a:buFont typeface="Wingdings" panose="05000000000000000000" pitchFamily="2" charset="2"/>
              <a:buChar char="§"/>
            </a:pPr>
            <a:endParaRPr lang="en-US" altLang="en-US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>
            <a:extLst>
              <a:ext uri="{FF2B5EF4-FFF2-40B4-BE49-F238E27FC236}">
                <a16:creationId xmlns:a16="http://schemas.microsoft.com/office/drawing/2014/main" id="{C163009A-F044-4945-9447-5959B59752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76600" y="152400"/>
            <a:ext cx="7086600" cy="990600"/>
          </a:xfrm>
        </p:spPr>
        <p:txBody>
          <a:bodyPr/>
          <a:lstStyle/>
          <a:p>
            <a:pPr eaLnBrk="1" hangingPunct="1"/>
            <a:r>
              <a:rPr lang="en-US" altLang="en-US">
                <a:solidFill>
                  <a:schemeClr val="bg1"/>
                </a:solidFill>
              </a:rPr>
              <a:t>U.S. Forecast</a:t>
            </a:r>
          </a:p>
        </p:txBody>
      </p:sp>
      <p:pic>
        <p:nvPicPr>
          <p:cNvPr id="22530" name="Picture 3" descr="insanepizzacutter">
            <a:extLst>
              <a:ext uri="{FF2B5EF4-FFF2-40B4-BE49-F238E27FC236}">
                <a16:creationId xmlns:a16="http://schemas.microsoft.com/office/drawing/2014/main" id="{73923CAB-FABE-4EF5-8E23-F8F9DE023A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295400"/>
            <a:ext cx="4818063" cy="481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>
            <a:extLst>
              <a:ext uri="{FF2B5EF4-FFF2-40B4-BE49-F238E27FC236}">
                <a16:creationId xmlns:a16="http://schemas.microsoft.com/office/drawing/2014/main" id="{6F0C9EDB-6A83-4D7B-9C3D-A8A40B1125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76600" y="152400"/>
            <a:ext cx="7086600" cy="990600"/>
          </a:xfrm>
        </p:spPr>
        <p:txBody>
          <a:bodyPr/>
          <a:lstStyle/>
          <a:p>
            <a:pPr eaLnBrk="1" hangingPunct="1"/>
            <a:r>
              <a:rPr lang="en-US" altLang="en-US">
                <a:solidFill>
                  <a:schemeClr val="bg1"/>
                </a:solidFill>
              </a:rPr>
              <a:t>U.S. Forecast</a:t>
            </a:r>
          </a:p>
        </p:txBody>
      </p:sp>
      <p:pic>
        <p:nvPicPr>
          <p:cNvPr id="23554" name="Picture 2" descr="H:\Skymall New\indoor dog restroom.jpg">
            <a:extLst>
              <a:ext uri="{FF2B5EF4-FFF2-40B4-BE49-F238E27FC236}">
                <a16:creationId xmlns:a16="http://schemas.microsoft.com/office/drawing/2014/main" id="{96151011-9D69-4304-8B2D-576A2EA9AB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447800"/>
            <a:ext cx="4637088" cy="463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>
            <a:extLst>
              <a:ext uri="{FF2B5EF4-FFF2-40B4-BE49-F238E27FC236}">
                <a16:creationId xmlns:a16="http://schemas.microsoft.com/office/drawing/2014/main" id="{B3248DC4-7AB1-40C0-A2EF-450234B791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76600" y="152400"/>
            <a:ext cx="7086600" cy="990600"/>
          </a:xfrm>
        </p:spPr>
        <p:txBody>
          <a:bodyPr/>
          <a:lstStyle/>
          <a:p>
            <a:pPr eaLnBrk="1" hangingPunct="1"/>
            <a:r>
              <a:rPr lang="en-US" altLang="en-US">
                <a:solidFill>
                  <a:schemeClr val="bg1"/>
                </a:solidFill>
              </a:rPr>
              <a:t>U.S. Forecast</a:t>
            </a:r>
          </a:p>
        </p:txBody>
      </p:sp>
      <p:pic>
        <p:nvPicPr>
          <p:cNvPr id="24578" name="Picture 4" descr="C:\Users\Sean\Pictures\Back stretcher Skymall.jpg">
            <a:extLst>
              <a:ext uri="{FF2B5EF4-FFF2-40B4-BE49-F238E27FC236}">
                <a16:creationId xmlns:a16="http://schemas.microsoft.com/office/drawing/2014/main" id="{DFF9EE3F-86F1-48B7-A040-10613F1287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143000"/>
            <a:ext cx="5265738" cy="526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>
            <a:extLst>
              <a:ext uri="{FF2B5EF4-FFF2-40B4-BE49-F238E27FC236}">
                <a16:creationId xmlns:a16="http://schemas.microsoft.com/office/drawing/2014/main" id="{ABBA6AC9-2156-4496-BEDC-01A5DB17CF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76600" y="152400"/>
            <a:ext cx="7086600" cy="990600"/>
          </a:xfrm>
        </p:spPr>
        <p:txBody>
          <a:bodyPr/>
          <a:lstStyle/>
          <a:p>
            <a:pPr eaLnBrk="1" hangingPunct="1"/>
            <a:r>
              <a:rPr lang="en-US" altLang="en-US">
                <a:solidFill>
                  <a:schemeClr val="bg1"/>
                </a:solidFill>
              </a:rPr>
              <a:t>U.S. Forecast</a:t>
            </a:r>
          </a:p>
        </p:txBody>
      </p:sp>
      <p:pic>
        <p:nvPicPr>
          <p:cNvPr id="25602" name="Picture 4" descr="C:\Users\Sean\Pictures\SkyMall Portable hot tub.jpg">
            <a:extLst>
              <a:ext uri="{FF2B5EF4-FFF2-40B4-BE49-F238E27FC236}">
                <a16:creationId xmlns:a16="http://schemas.microsoft.com/office/drawing/2014/main" id="{48A86584-95C6-4B1C-B6A7-BB6C159445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295400"/>
            <a:ext cx="4826000" cy="482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>
            <a:extLst>
              <a:ext uri="{FF2B5EF4-FFF2-40B4-BE49-F238E27FC236}">
                <a16:creationId xmlns:a16="http://schemas.microsoft.com/office/drawing/2014/main" id="{380D961D-385E-4161-B44C-8B5F4ECC69E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330575" y="76200"/>
            <a:ext cx="7086600" cy="990600"/>
          </a:xfrm>
        </p:spPr>
        <p:txBody>
          <a:bodyPr/>
          <a:lstStyle/>
          <a:p>
            <a:pPr eaLnBrk="1" hangingPunct="1"/>
            <a:r>
              <a:rPr lang="en-US" altLang="en-US"/>
              <a:t>U.S. Forecast </a:t>
            </a:r>
            <a:br>
              <a:rPr lang="en-US" altLang="en-US"/>
            </a:br>
            <a:endParaRPr lang="en-US" altLang="en-US"/>
          </a:p>
        </p:txBody>
      </p:sp>
      <p:pic>
        <p:nvPicPr>
          <p:cNvPr id="26626" name="Picture 4" descr="C:\Users\Sean\Pictures\SkyMall Portable hot tub mom.jpg">
            <a:extLst>
              <a:ext uri="{FF2B5EF4-FFF2-40B4-BE49-F238E27FC236}">
                <a16:creationId xmlns:a16="http://schemas.microsoft.com/office/drawing/2014/main" id="{228A0BC0-9CC7-4141-92C3-FA965D14F5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914400"/>
            <a:ext cx="5502275" cy="550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>
            <a:extLst>
              <a:ext uri="{FF2B5EF4-FFF2-40B4-BE49-F238E27FC236}">
                <a16:creationId xmlns:a16="http://schemas.microsoft.com/office/drawing/2014/main" id="{43E4DEB0-6052-49AE-B13E-A88F20E9385D}"/>
              </a:ext>
            </a:extLst>
          </p:cNvPr>
          <p:cNvSpPr txBox="1">
            <a:spLocks/>
          </p:cNvSpPr>
          <p:nvPr/>
        </p:nvSpPr>
        <p:spPr bwMode="auto">
          <a:xfrm>
            <a:off x="3276600" y="152400"/>
            <a:ext cx="7086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en-US" sz="4400">
                <a:solidFill>
                  <a:schemeClr val="bg1"/>
                </a:solidFill>
              </a:rPr>
              <a:t>U.S. Forecast</a:t>
            </a:r>
          </a:p>
        </p:txBody>
      </p:sp>
      <p:pic>
        <p:nvPicPr>
          <p:cNvPr id="27650" name="Content Placeholder 2">
            <a:extLst>
              <a:ext uri="{FF2B5EF4-FFF2-40B4-BE49-F238E27FC236}">
                <a16:creationId xmlns:a16="http://schemas.microsoft.com/office/drawing/2014/main" id="{0E6A5831-CC8C-4FF1-97DE-6D0740F7BA4D}"/>
              </a:ext>
            </a:extLst>
          </p:cNvPr>
          <p:cNvPicPr>
            <a:picLocks noGrp="1" noChangeAspect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63888" y="1143000"/>
            <a:ext cx="7312025" cy="4872038"/>
          </a:xfrm>
        </p:spPr>
      </p:pic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>
            <a:extLst>
              <a:ext uri="{FF2B5EF4-FFF2-40B4-BE49-F238E27FC236}">
                <a16:creationId xmlns:a16="http://schemas.microsoft.com/office/drawing/2014/main" id="{5C7EBEED-E43E-4313-BB2B-E5FD44529C28}"/>
              </a:ext>
            </a:extLst>
          </p:cNvPr>
          <p:cNvSpPr txBox="1">
            <a:spLocks/>
          </p:cNvSpPr>
          <p:nvPr/>
        </p:nvSpPr>
        <p:spPr bwMode="auto">
          <a:xfrm>
            <a:off x="3276600" y="152400"/>
            <a:ext cx="7086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en-US" sz="4400">
                <a:solidFill>
                  <a:schemeClr val="bg1"/>
                </a:solidFill>
              </a:rPr>
              <a:t>U.S. Forecast</a:t>
            </a:r>
          </a:p>
        </p:txBody>
      </p:sp>
      <p:pic>
        <p:nvPicPr>
          <p:cNvPr id="28674" name="Picture 1">
            <a:extLst>
              <a:ext uri="{FF2B5EF4-FFF2-40B4-BE49-F238E27FC236}">
                <a16:creationId xmlns:a16="http://schemas.microsoft.com/office/drawing/2014/main" id="{E2655FE1-2D8E-4847-8931-77389B8FCC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488" y="1131888"/>
            <a:ext cx="7312025" cy="487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46">
            <a:extLst>
              <a:ext uri="{FF2B5EF4-FFF2-40B4-BE49-F238E27FC236}">
                <a16:creationId xmlns:a16="http://schemas.microsoft.com/office/drawing/2014/main" id="{E44A435B-5E66-4E90-8AC3-E0A90D59CC92}"/>
              </a:ext>
            </a:extLst>
          </p:cNvPr>
          <p:cNvGraphicFramePr>
            <a:graphicFrameLocks noGrp="1"/>
          </p:cNvGraphicFramePr>
          <p:nvPr/>
        </p:nvGraphicFramePr>
        <p:xfrm>
          <a:off x="3505200" y="1371600"/>
          <a:ext cx="6858000" cy="4751388"/>
        </p:xfrm>
        <a:graphic>
          <a:graphicData uri="http://schemas.openxmlformats.org/drawingml/2006/table">
            <a:tbl>
              <a:tblPr/>
              <a:tblGrid>
                <a:gridCol w="2493963">
                  <a:extLst>
                    <a:ext uri="{9D8B030D-6E8A-4147-A177-3AD203B41FA5}">
                      <a16:colId xmlns:a16="http://schemas.microsoft.com/office/drawing/2014/main" val="445608832"/>
                    </a:ext>
                  </a:extLst>
                </a:gridCol>
                <a:gridCol w="801687">
                  <a:extLst>
                    <a:ext uri="{9D8B030D-6E8A-4147-A177-3AD203B41FA5}">
                      <a16:colId xmlns:a16="http://schemas.microsoft.com/office/drawing/2014/main" val="3425622610"/>
                    </a:ext>
                  </a:extLst>
                </a:gridCol>
                <a:gridCol w="890588">
                  <a:extLst>
                    <a:ext uri="{9D8B030D-6E8A-4147-A177-3AD203B41FA5}">
                      <a16:colId xmlns:a16="http://schemas.microsoft.com/office/drawing/2014/main" val="2002519676"/>
                    </a:ext>
                  </a:extLst>
                </a:gridCol>
                <a:gridCol w="890587">
                  <a:extLst>
                    <a:ext uri="{9D8B030D-6E8A-4147-A177-3AD203B41FA5}">
                      <a16:colId xmlns:a16="http://schemas.microsoft.com/office/drawing/2014/main" val="1895005002"/>
                    </a:ext>
                  </a:extLst>
                </a:gridCol>
                <a:gridCol w="801688">
                  <a:extLst>
                    <a:ext uri="{9D8B030D-6E8A-4147-A177-3AD203B41FA5}">
                      <a16:colId xmlns:a16="http://schemas.microsoft.com/office/drawing/2014/main" val="3187154535"/>
                    </a:ext>
                  </a:extLst>
                </a:gridCol>
                <a:gridCol w="979487">
                  <a:extLst>
                    <a:ext uri="{9D8B030D-6E8A-4147-A177-3AD203B41FA5}">
                      <a16:colId xmlns:a16="http://schemas.microsoft.com/office/drawing/2014/main" val="3442372601"/>
                    </a:ext>
                  </a:extLst>
                </a:gridCol>
              </a:tblGrid>
              <a:tr h="10810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endParaRPr kumimoji="0" lang="en-US" altLang="en-US" sz="13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961" marR="72961" marT="36477" marB="36477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700" b="1" i="0" u="none" strike="noStrike" cap="none" normalizeH="0" baseline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2016</a:t>
                      </a:r>
                    </a:p>
                  </a:txBody>
                  <a:tcPr marL="72961" marR="72961" marT="36477" marB="3647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700" b="1" i="0" u="none" strike="noStrike" cap="none" normalizeH="0" baseline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2017</a:t>
                      </a:r>
                    </a:p>
                  </a:txBody>
                  <a:tcPr marL="72961" marR="72961" marT="36477" marB="3647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700" b="1" i="0" u="none" strike="noStrike" cap="none" normalizeH="0" baseline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2018</a:t>
                      </a:r>
                    </a:p>
                  </a:txBody>
                  <a:tcPr marL="72961" marR="72961" marT="36477" marB="3647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700" b="1" i="0" u="none" strike="noStrike" cap="none" normalizeH="0" baseline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2019</a:t>
                      </a:r>
                    </a:p>
                  </a:txBody>
                  <a:tcPr marL="72961" marR="72961" marT="36477" marB="3647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700" b="1" i="0" u="none" strike="noStrike" cap="none" normalizeH="0" baseline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2020</a:t>
                      </a:r>
                    </a:p>
                  </a:txBody>
                  <a:tcPr marL="72961" marR="72961" marT="36477" marB="3647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9642742"/>
                  </a:ext>
                </a:extLst>
              </a:tr>
              <a:tr h="101282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GDP</a:t>
                      </a: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% Change, Annual Rate</a:t>
                      </a: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961" marR="72961" marT="36477" marB="3647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1.5</a:t>
                      </a:r>
                    </a:p>
                  </a:txBody>
                  <a:tcPr marL="72961" marR="72961" marT="36477" marB="3647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2.4</a:t>
                      </a:r>
                    </a:p>
                  </a:txBody>
                  <a:tcPr marL="72961" marR="72961" marT="36477" marB="3647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3.0</a:t>
                      </a:r>
                    </a:p>
                  </a:txBody>
                  <a:tcPr marL="72961" marR="72961" marT="36477" marB="3647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3.1</a:t>
                      </a:r>
                    </a:p>
                  </a:txBody>
                  <a:tcPr marL="72961" marR="72961" marT="36477" marB="3647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2.8</a:t>
                      </a:r>
                    </a:p>
                  </a:txBody>
                  <a:tcPr marL="72961" marR="72961" marT="36477" marB="3647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6506121"/>
                  </a:ext>
                </a:extLst>
              </a:tr>
              <a:tr h="1047750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Consumer Price Index</a:t>
                      </a: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% Change, Annual Rate</a:t>
                      </a: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961" marR="72961" marT="36477" marB="3647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1.3</a:t>
                      </a:r>
                    </a:p>
                  </a:txBody>
                  <a:tcPr marL="72961" marR="72961" marT="36477" marB="3647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2.1</a:t>
                      </a:r>
                    </a:p>
                  </a:txBody>
                  <a:tcPr marL="72961" marR="72961" marT="36477" marB="3647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2.5</a:t>
                      </a:r>
                    </a:p>
                  </a:txBody>
                  <a:tcPr marL="72961" marR="72961" marT="36477" marB="3647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2.4</a:t>
                      </a:r>
                    </a:p>
                  </a:txBody>
                  <a:tcPr marL="72961" marR="72961" marT="36477" marB="3647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2.6</a:t>
                      </a:r>
                    </a:p>
                  </a:txBody>
                  <a:tcPr marL="72961" marR="72961" marT="36477" marB="3647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6888096"/>
                  </a:ext>
                </a:extLst>
              </a:tr>
              <a:tr h="80486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Consumer Sentiment</a:t>
                      </a: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961" marR="72961" marT="36477" marB="3647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91.8</a:t>
                      </a:r>
                    </a:p>
                  </a:txBody>
                  <a:tcPr marL="9525" marR="9525" marT="9523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94.4</a:t>
                      </a:r>
                    </a:p>
                  </a:txBody>
                  <a:tcPr marL="9525" marR="9525" marT="9523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95.7</a:t>
                      </a:r>
                    </a:p>
                  </a:txBody>
                  <a:tcPr marL="9525" marR="9525" marT="9523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98.5</a:t>
                      </a:r>
                    </a:p>
                  </a:txBody>
                  <a:tcPr marL="9525" marR="9525" marT="9523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97.5</a:t>
                      </a:r>
                    </a:p>
                  </a:txBody>
                  <a:tcPr marL="9525" marR="9525" marT="9523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7390888"/>
                  </a:ext>
                </a:extLst>
              </a:tr>
              <a:tr h="80486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Consumption</a:t>
                      </a: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% Change, Annual Rate</a:t>
                      </a: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961" marR="72961" marT="36477" marB="3647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2.7</a:t>
                      </a:r>
                    </a:p>
                  </a:txBody>
                  <a:tcPr marL="72961" marR="72961" marT="36477" marB="3647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2.7</a:t>
                      </a:r>
                    </a:p>
                  </a:txBody>
                  <a:tcPr marL="72961" marR="72961" marT="36477" marB="3647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3.2</a:t>
                      </a:r>
                    </a:p>
                  </a:txBody>
                  <a:tcPr marL="72961" marR="72961" marT="36477" marB="3647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3.7</a:t>
                      </a:r>
                    </a:p>
                  </a:txBody>
                  <a:tcPr marL="72961" marR="72961" marT="36477" marB="3647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3.5</a:t>
                      </a:r>
                    </a:p>
                  </a:txBody>
                  <a:tcPr marL="72961" marR="72961" marT="36477" marB="3647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6661725"/>
                  </a:ext>
                </a:extLst>
              </a:tr>
            </a:tbl>
          </a:graphicData>
        </a:graphic>
      </p:graphicFrame>
      <p:sp>
        <p:nvSpPr>
          <p:cNvPr id="29741" name="Title 1">
            <a:extLst>
              <a:ext uri="{FF2B5EF4-FFF2-40B4-BE49-F238E27FC236}">
                <a16:creationId xmlns:a16="http://schemas.microsoft.com/office/drawing/2014/main" id="{A4C667A5-5EBA-4C8B-B79B-749271E9C8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76600" y="152400"/>
            <a:ext cx="7086600" cy="990600"/>
          </a:xfrm>
        </p:spPr>
        <p:txBody>
          <a:bodyPr/>
          <a:lstStyle/>
          <a:p>
            <a:pPr eaLnBrk="1" hangingPunct="1"/>
            <a:r>
              <a:rPr lang="en-US" altLang="en-US">
                <a:solidFill>
                  <a:schemeClr val="bg1"/>
                </a:solidFill>
              </a:rPr>
              <a:t>U.S. Forecast</a:t>
            </a: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3">
            <a:extLst>
              <a:ext uri="{FF2B5EF4-FFF2-40B4-BE49-F238E27FC236}">
                <a16:creationId xmlns:a16="http://schemas.microsoft.com/office/drawing/2014/main" id="{94F0F078-DE1F-4429-8C79-556CE20420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76600" y="1143000"/>
            <a:ext cx="7162800" cy="5181600"/>
          </a:xfrm>
        </p:spPr>
        <p:txBody>
          <a:bodyPr/>
          <a:lstStyle/>
          <a:p>
            <a:pPr algn="l"/>
            <a:r>
              <a:rPr lang="en-US" altLang="en-US" sz="2800">
                <a:solidFill>
                  <a:schemeClr val="bg1"/>
                </a:solidFill>
              </a:rPr>
              <a:t>Tax reform </a:t>
            </a:r>
          </a:p>
          <a:p>
            <a:pPr algn="l"/>
            <a:endParaRPr lang="en-US" altLang="en-US" sz="2800">
              <a:solidFill>
                <a:schemeClr val="bg1"/>
              </a:solidFill>
            </a:endParaRPr>
          </a:p>
          <a:p>
            <a:pPr lvl="1" algn="l"/>
            <a:r>
              <a:rPr lang="en-US" altLang="en-US" sz="2400">
                <a:solidFill>
                  <a:schemeClr val="bg1"/>
                </a:solidFill>
              </a:rPr>
              <a:t>Personal</a:t>
            </a:r>
          </a:p>
          <a:p>
            <a:pPr lvl="2" algn="l"/>
            <a:r>
              <a:rPr lang="en-US" altLang="en-US" sz="2000">
                <a:solidFill>
                  <a:schemeClr val="bg1"/>
                </a:solidFill>
              </a:rPr>
              <a:t>Lower tax rates</a:t>
            </a:r>
          </a:p>
          <a:p>
            <a:pPr lvl="2" algn="l"/>
            <a:r>
              <a:rPr lang="en-US" altLang="en-US" sz="2000">
                <a:solidFill>
                  <a:schemeClr val="bg1"/>
                </a:solidFill>
              </a:rPr>
              <a:t>Nearly doubles standard deduction</a:t>
            </a:r>
          </a:p>
          <a:p>
            <a:pPr lvl="2" algn="l"/>
            <a:r>
              <a:rPr lang="en-US" altLang="en-US" sz="2000">
                <a:solidFill>
                  <a:schemeClr val="bg1"/>
                </a:solidFill>
              </a:rPr>
              <a:t>Caps mortgage and SALT deductions</a:t>
            </a:r>
          </a:p>
          <a:p>
            <a:pPr lvl="2" algn="l"/>
            <a:endParaRPr lang="en-US" altLang="en-US" sz="2000">
              <a:solidFill>
                <a:schemeClr val="bg1"/>
              </a:solidFill>
            </a:endParaRPr>
          </a:p>
          <a:p>
            <a:pPr lvl="1" algn="l"/>
            <a:r>
              <a:rPr lang="en-US" altLang="en-US" sz="2400">
                <a:solidFill>
                  <a:schemeClr val="bg1"/>
                </a:solidFill>
              </a:rPr>
              <a:t>Corporate </a:t>
            </a:r>
          </a:p>
          <a:p>
            <a:pPr lvl="2" algn="l"/>
            <a:r>
              <a:rPr lang="en-US" altLang="en-US" sz="2000">
                <a:solidFill>
                  <a:schemeClr val="bg1"/>
                </a:solidFill>
              </a:rPr>
              <a:t>Tax rate 35% to 21%</a:t>
            </a:r>
          </a:p>
          <a:p>
            <a:pPr lvl="3" algn="l"/>
            <a:r>
              <a:rPr lang="en-US" altLang="en-US" sz="1800">
                <a:solidFill>
                  <a:schemeClr val="bg1"/>
                </a:solidFill>
              </a:rPr>
              <a:t>Repatriation @ 15.5%</a:t>
            </a:r>
          </a:p>
          <a:p>
            <a:pPr lvl="2" algn="l"/>
            <a:r>
              <a:rPr lang="en-US" altLang="en-US" sz="2000">
                <a:solidFill>
                  <a:schemeClr val="bg1"/>
                </a:solidFill>
              </a:rPr>
              <a:t>Immediate expensing for small business</a:t>
            </a:r>
          </a:p>
          <a:p>
            <a:pPr lvl="2" algn="l"/>
            <a:r>
              <a:rPr lang="en-US" altLang="en-US" sz="2000">
                <a:solidFill>
                  <a:schemeClr val="bg1"/>
                </a:solidFill>
              </a:rPr>
              <a:t>Pass through income</a:t>
            </a:r>
          </a:p>
          <a:p>
            <a:pPr lvl="2"/>
            <a:endParaRPr lang="en-US" altLang="en-US">
              <a:solidFill>
                <a:schemeClr val="bg1"/>
              </a:solidFill>
            </a:endParaRPr>
          </a:p>
          <a:p>
            <a:pPr lvl="2"/>
            <a:endParaRPr lang="en-US" altLang="en-US">
              <a:solidFill>
                <a:schemeClr val="bg1"/>
              </a:solidFill>
            </a:endParaRPr>
          </a:p>
        </p:txBody>
      </p:sp>
      <p:sp>
        <p:nvSpPr>
          <p:cNvPr id="12290" name="Title 1">
            <a:extLst>
              <a:ext uri="{FF2B5EF4-FFF2-40B4-BE49-F238E27FC236}">
                <a16:creationId xmlns:a16="http://schemas.microsoft.com/office/drawing/2014/main" id="{3B02226C-F188-4AEF-B3EC-E740C72E58F5}"/>
              </a:ext>
            </a:extLst>
          </p:cNvPr>
          <p:cNvSpPr txBox="1">
            <a:spLocks/>
          </p:cNvSpPr>
          <p:nvPr/>
        </p:nvSpPr>
        <p:spPr bwMode="auto">
          <a:xfrm>
            <a:off x="3276600" y="152400"/>
            <a:ext cx="7086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/>
              <a:t>Trump Administration</a:t>
            </a: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2">
            <a:extLst>
              <a:ext uri="{FF2B5EF4-FFF2-40B4-BE49-F238E27FC236}">
                <a16:creationId xmlns:a16="http://schemas.microsoft.com/office/drawing/2014/main" id="{ACDD2EDB-E17B-4CD9-8A3A-062F436F83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2400" y="196850"/>
            <a:ext cx="554355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Florida Forecast</a:t>
            </a:r>
          </a:p>
        </p:txBody>
      </p:sp>
      <p:pic>
        <p:nvPicPr>
          <p:cNvPr id="31746" name="Picture 1">
            <a:extLst>
              <a:ext uri="{FF2B5EF4-FFF2-40B4-BE49-F238E27FC236}">
                <a16:creationId xmlns:a16="http://schemas.microsoft.com/office/drawing/2014/main" id="{6F9E2D93-DD92-4FF5-ADA0-F9701F93FF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219200"/>
            <a:ext cx="7151688" cy="459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2">
            <a:extLst>
              <a:ext uri="{FF2B5EF4-FFF2-40B4-BE49-F238E27FC236}">
                <a16:creationId xmlns:a16="http://schemas.microsoft.com/office/drawing/2014/main" id="{C4A33643-DD51-4589-B5A1-CC04330C08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5250" y="44450"/>
            <a:ext cx="554355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Florida Forecast</a:t>
            </a:r>
          </a:p>
        </p:txBody>
      </p:sp>
      <p:pic>
        <p:nvPicPr>
          <p:cNvPr id="32770" name="Picture 1">
            <a:extLst>
              <a:ext uri="{FF2B5EF4-FFF2-40B4-BE49-F238E27FC236}">
                <a16:creationId xmlns:a16="http://schemas.microsoft.com/office/drawing/2014/main" id="{3C5062E6-4821-45C1-8433-B02E997497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295400"/>
            <a:ext cx="7145338" cy="448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>
            <a:extLst>
              <a:ext uri="{FF2B5EF4-FFF2-40B4-BE49-F238E27FC236}">
                <a16:creationId xmlns:a16="http://schemas.microsoft.com/office/drawing/2014/main" id="{8376E4F4-DDB7-4106-824A-2501976E8D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8600" y="-152400"/>
            <a:ext cx="5543550" cy="857250"/>
          </a:xfrm>
        </p:spPr>
        <p:txBody>
          <a:bodyPr/>
          <a:lstStyle/>
          <a:p>
            <a:pPr eaLnBrk="1" hangingPunct="1"/>
            <a:r>
              <a:rPr lang="en-US" altLang="en-US" sz="400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Florida Housing Market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9CD373A3-1F6E-4811-AFD9-FCD25D07CFE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429000" y="1371600"/>
          <a:ext cx="7086600" cy="4651375"/>
        </p:xfrm>
        <a:graphic>
          <a:graphicData uri="http://schemas.openxmlformats.org/drawingml/2006/table">
            <a:tbl>
              <a:tblPr/>
              <a:tblGrid>
                <a:gridCol w="1771650">
                  <a:extLst>
                    <a:ext uri="{9D8B030D-6E8A-4147-A177-3AD203B41FA5}">
                      <a16:colId xmlns:a16="http://schemas.microsoft.com/office/drawing/2014/main" val="2364418368"/>
                    </a:ext>
                  </a:extLst>
                </a:gridCol>
                <a:gridCol w="1771650">
                  <a:extLst>
                    <a:ext uri="{9D8B030D-6E8A-4147-A177-3AD203B41FA5}">
                      <a16:colId xmlns:a16="http://schemas.microsoft.com/office/drawing/2014/main" val="1909072726"/>
                    </a:ext>
                  </a:extLst>
                </a:gridCol>
                <a:gridCol w="1771650">
                  <a:extLst>
                    <a:ext uri="{9D8B030D-6E8A-4147-A177-3AD203B41FA5}">
                      <a16:colId xmlns:a16="http://schemas.microsoft.com/office/drawing/2014/main" val="2990231890"/>
                    </a:ext>
                  </a:extLst>
                </a:gridCol>
                <a:gridCol w="1771650">
                  <a:extLst>
                    <a:ext uri="{9D8B030D-6E8A-4147-A177-3AD203B41FA5}">
                      <a16:colId xmlns:a16="http://schemas.microsoft.com/office/drawing/2014/main" val="4262134674"/>
                    </a:ext>
                  </a:extLst>
                </a:gridCol>
              </a:tblGrid>
              <a:tr h="9302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April 2019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April 2018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Percent change</a:t>
                      </a: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8640768"/>
                  </a:ext>
                </a:extLst>
              </a:tr>
              <a:tr h="9302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Closed Sales</a:t>
                      </a:r>
                    </a:p>
                  </a:txBody>
                  <a:tcPr marL="68580" marR="68580" marT="34290" marB="3429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26,992</a:t>
                      </a: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25,418</a:t>
                      </a: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6.2%</a:t>
                      </a: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3140116"/>
                  </a:ext>
                </a:extLst>
              </a:tr>
              <a:tr h="9302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Median Sale Price</a:t>
                      </a:r>
                    </a:p>
                  </a:txBody>
                  <a:tcPr marL="68580" marR="68580" marT="34290" marB="3429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$259,470</a:t>
                      </a: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$253,000</a:t>
                      </a: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2.6%</a:t>
                      </a: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1352191"/>
                  </a:ext>
                </a:extLst>
              </a:tr>
              <a:tr h="9302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Median Days on Market</a:t>
                      </a:r>
                    </a:p>
                  </a:txBody>
                  <a:tcPr marL="68580" marR="68580" marT="34290" marB="3429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43</a:t>
                      </a: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36</a:t>
                      </a: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19.4%</a:t>
                      </a: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3509971"/>
                  </a:ext>
                </a:extLst>
              </a:tr>
              <a:tr h="9302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Inventory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kumimoji="0" lang="en-US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Months Supply</a:t>
                      </a: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68580" marR="68580" marT="34290" marB="3429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4.1</a:t>
                      </a: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3.9</a:t>
                      </a: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5.1%</a:t>
                      </a: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564674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2">
            <a:extLst>
              <a:ext uri="{FF2B5EF4-FFF2-40B4-BE49-F238E27FC236}">
                <a16:creationId xmlns:a16="http://schemas.microsoft.com/office/drawing/2014/main" id="{5CB0C174-6327-43FE-A7E1-C6F08486D0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120650"/>
            <a:ext cx="554355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Florida Forecast</a:t>
            </a:r>
          </a:p>
        </p:txBody>
      </p:sp>
      <p:pic>
        <p:nvPicPr>
          <p:cNvPr id="34818" name="Content Placeholder 2">
            <a:extLst>
              <a:ext uri="{FF2B5EF4-FFF2-40B4-BE49-F238E27FC236}">
                <a16:creationId xmlns:a16="http://schemas.microsoft.com/office/drawing/2014/main" id="{39863DA9-B3AE-4CFC-B23B-C1ED0D258DD5}"/>
              </a:ext>
            </a:extLst>
          </p:cNvPr>
          <p:cNvPicPr>
            <a:picLocks noGrp="1" noChangeAspect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54388" y="1219200"/>
            <a:ext cx="7313612" cy="4872038"/>
          </a:xfrm>
        </p:spPr>
      </p:pic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2">
            <a:extLst>
              <a:ext uri="{FF2B5EF4-FFF2-40B4-BE49-F238E27FC236}">
                <a16:creationId xmlns:a16="http://schemas.microsoft.com/office/drawing/2014/main" id="{B398D6BE-2A33-4BC8-A415-F553244E74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5888" y="120650"/>
            <a:ext cx="554355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Florida Forecast</a:t>
            </a:r>
          </a:p>
        </p:txBody>
      </p:sp>
      <p:pic>
        <p:nvPicPr>
          <p:cNvPr id="35842" name="Content Placeholder 2">
            <a:extLst>
              <a:ext uri="{FF2B5EF4-FFF2-40B4-BE49-F238E27FC236}">
                <a16:creationId xmlns:a16="http://schemas.microsoft.com/office/drawing/2014/main" id="{15A95619-8483-4E60-A74D-4ADB8941F433}"/>
              </a:ext>
            </a:extLst>
          </p:cNvPr>
          <p:cNvPicPr>
            <a:picLocks noGrp="1" noChangeAspect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00400" y="1219200"/>
            <a:ext cx="7313613" cy="4872038"/>
          </a:xfrm>
        </p:spPr>
      </p:pic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2">
            <a:extLst>
              <a:ext uri="{FF2B5EF4-FFF2-40B4-BE49-F238E27FC236}">
                <a16:creationId xmlns:a16="http://schemas.microsoft.com/office/drawing/2014/main" id="{22501277-9366-494C-8D95-B296CFD498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-31750"/>
            <a:ext cx="554355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Florida Forecast</a:t>
            </a:r>
          </a:p>
        </p:txBody>
      </p:sp>
      <p:pic>
        <p:nvPicPr>
          <p:cNvPr id="36866" name="Content Placeholder 2">
            <a:extLst>
              <a:ext uri="{FF2B5EF4-FFF2-40B4-BE49-F238E27FC236}">
                <a16:creationId xmlns:a16="http://schemas.microsoft.com/office/drawing/2014/main" id="{439C94FA-919A-4CD6-895E-F6D4369D87B3}"/>
              </a:ext>
            </a:extLst>
          </p:cNvPr>
          <p:cNvPicPr>
            <a:picLocks noGrp="1" noChangeAspect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54363" y="1143000"/>
            <a:ext cx="7312025" cy="4872038"/>
          </a:xfrm>
        </p:spPr>
      </p:pic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2">
            <a:extLst>
              <a:ext uri="{FF2B5EF4-FFF2-40B4-BE49-F238E27FC236}">
                <a16:creationId xmlns:a16="http://schemas.microsoft.com/office/drawing/2014/main" id="{273332EC-8575-4D76-834F-13BD067B0B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44450"/>
            <a:ext cx="554355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Florida Forecast</a:t>
            </a:r>
          </a:p>
        </p:txBody>
      </p:sp>
      <p:pic>
        <p:nvPicPr>
          <p:cNvPr id="37890" name="Content Placeholder 2">
            <a:extLst>
              <a:ext uri="{FF2B5EF4-FFF2-40B4-BE49-F238E27FC236}">
                <a16:creationId xmlns:a16="http://schemas.microsoft.com/office/drawing/2014/main" id="{CB47A01C-4A78-4D84-82CF-B9C0F5B18F05}"/>
              </a:ext>
            </a:extLst>
          </p:cNvPr>
          <p:cNvPicPr>
            <a:picLocks noGrp="1" noChangeAspect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54388" y="1143000"/>
            <a:ext cx="7313612" cy="4872038"/>
          </a:xfrm>
        </p:spPr>
      </p:pic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72">
            <a:extLst>
              <a:ext uri="{FF2B5EF4-FFF2-40B4-BE49-F238E27FC236}">
                <a16:creationId xmlns:a16="http://schemas.microsoft.com/office/drawing/2014/main" id="{E8D79B5E-510A-4255-82A1-C51204E520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1450" y="44450"/>
            <a:ext cx="554355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Florida Forecast</a:t>
            </a:r>
          </a:p>
        </p:txBody>
      </p:sp>
      <p:pic>
        <p:nvPicPr>
          <p:cNvPr id="38914" name="Content Placeholder 3">
            <a:extLst>
              <a:ext uri="{FF2B5EF4-FFF2-40B4-BE49-F238E27FC236}">
                <a16:creationId xmlns:a16="http://schemas.microsoft.com/office/drawing/2014/main" id="{FEF2ED2F-33BC-445E-A81D-711E52481D26}"/>
              </a:ext>
            </a:extLst>
          </p:cNvPr>
          <p:cNvPicPr>
            <a:picLocks noGrp="1" noChangeAspect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00400" y="1066800"/>
            <a:ext cx="7313613" cy="4872038"/>
          </a:xfrm>
        </p:spPr>
      </p:pic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72">
            <a:extLst>
              <a:ext uri="{FF2B5EF4-FFF2-40B4-BE49-F238E27FC236}">
                <a16:creationId xmlns:a16="http://schemas.microsoft.com/office/drawing/2014/main" id="{1793638F-2211-49BF-8FC2-AAB7AE3499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120650"/>
            <a:ext cx="554355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Florida Forecast</a:t>
            </a:r>
          </a:p>
        </p:txBody>
      </p:sp>
      <p:pic>
        <p:nvPicPr>
          <p:cNvPr id="39938" name="Content Placeholder 2">
            <a:extLst>
              <a:ext uri="{FF2B5EF4-FFF2-40B4-BE49-F238E27FC236}">
                <a16:creationId xmlns:a16="http://schemas.microsoft.com/office/drawing/2014/main" id="{9F71228B-EBAE-4EBE-B69B-173C401F5005}"/>
              </a:ext>
            </a:extLst>
          </p:cNvPr>
          <p:cNvPicPr>
            <a:picLocks noGrp="1" noChangeAspect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54363" y="1219200"/>
            <a:ext cx="7312025" cy="4872038"/>
          </a:xfrm>
        </p:spPr>
      </p:pic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2">
            <a:extLst>
              <a:ext uri="{FF2B5EF4-FFF2-40B4-BE49-F238E27FC236}">
                <a16:creationId xmlns:a16="http://schemas.microsoft.com/office/drawing/2014/main" id="{FA6C80EE-851B-4BFF-927E-31130B318F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1450" y="44450"/>
            <a:ext cx="554355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Florida Forecast</a:t>
            </a:r>
          </a:p>
        </p:txBody>
      </p:sp>
      <p:pic>
        <p:nvPicPr>
          <p:cNvPr id="40962" name="Content Placeholder 2">
            <a:extLst>
              <a:ext uri="{FF2B5EF4-FFF2-40B4-BE49-F238E27FC236}">
                <a16:creationId xmlns:a16="http://schemas.microsoft.com/office/drawing/2014/main" id="{B638A267-C6D2-4D84-B39C-772B8667011E}"/>
              </a:ext>
            </a:extLst>
          </p:cNvPr>
          <p:cNvPicPr>
            <a:picLocks noGrp="1" noChangeAspect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49625" y="1295400"/>
            <a:ext cx="7312025" cy="4872038"/>
          </a:xfrm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3">
            <a:extLst>
              <a:ext uri="{FF2B5EF4-FFF2-40B4-BE49-F238E27FC236}">
                <a16:creationId xmlns:a16="http://schemas.microsoft.com/office/drawing/2014/main" id="{5DEDD221-E1EA-4838-A4F8-1E3EFB960D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76600" y="1295400"/>
            <a:ext cx="7162800" cy="4678363"/>
          </a:xfrm>
        </p:spPr>
        <p:txBody>
          <a:bodyPr/>
          <a:lstStyle/>
          <a:p>
            <a:pPr algn="l"/>
            <a:r>
              <a:rPr lang="en-US" altLang="en-US">
                <a:solidFill>
                  <a:schemeClr val="bg1"/>
                </a:solidFill>
              </a:rPr>
              <a:t>Regulatory relief in 1</a:t>
            </a:r>
            <a:r>
              <a:rPr lang="en-US" altLang="en-US" baseline="30000">
                <a:solidFill>
                  <a:schemeClr val="bg1"/>
                </a:solidFill>
              </a:rPr>
              <a:t>st</a:t>
            </a:r>
            <a:r>
              <a:rPr lang="en-US" altLang="en-US">
                <a:solidFill>
                  <a:schemeClr val="bg1"/>
                </a:solidFill>
              </a:rPr>
              <a:t> year:</a:t>
            </a:r>
          </a:p>
          <a:p>
            <a:pPr algn="l"/>
            <a:endParaRPr lang="en-US" altLang="en-US">
              <a:solidFill>
                <a:schemeClr val="bg1"/>
              </a:solidFill>
            </a:endParaRPr>
          </a:p>
          <a:p>
            <a:pPr algn="l"/>
            <a:r>
              <a:rPr lang="en-US" altLang="en-US">
                <a:solidFill>
                  <a:schemeClr val="bg1"/>
                </a:solidFill>
              </a:rPr>
              <a:t>22 deregulatory actions for every 1 regulatory action</a:t>
            </a:r>
          </a:p>
          <a:p>
            <a:pPr algn="l"/>
            <a:endParaRPr lang="en-US" altLang="en-US">
              <a:solidFill>
                <a:schemeClr val="bg1"/>
              </a:solidFill>
            </a:endParaRPr>
          </a:p>
          <a:p>
            <a:pPr algn="l"/>
            <a:r>
              <a:rPr lang="en-US" altLang="en-US">
                <a:solidFill>
                  <a:schemeClr val="bg1"/>
                </a:solidFill>
              </a:rPr>
              <a:t>Agencies have:</a:t>
            </a:r>
          </a:p>
          <a:p>
            <a:pPr lvl="1" algn="l"/>
            <a:r>
              <a:rPr lang="en-US" altLang="en-US">
                <a:solidFill>
                  <a:schemeClr val="bg1"/>
                </a:solidFill>
              </a:rPr>
              <a:t>Withdrawn 653 regulations</a:t>
            </a:r>
          </a:p>
          <a:p>
            <a:pPr lvl="1" algn="l"/>
            <a:r>
              <a:rPr lang="en-US" altLang="en-US">
                <a:solidFill>
                  <a:schemeClr val="bg1"/>
                </a:solidFill>
              </a:rPr>
              <a:t>244 regulations made inactive</a:t>
            </a:r>
          </a:p>
          <a:p>
            <a:pPr lvl="1" algn="l"/>
            <a:r>
              <a:rPr lang="en-US" altLang="en-US">
                <a:solidFill>
                  <a:schemeClr val="bg1"/>
                </a:solidFill>
              </a:rPr>
              <a:t>700 regulations delayed</a:t>
            </a:r>
          </a:p>
          <a:p>
            <a:pPr lvl="1"/>
            <a:endParaRPr lang="en-US" altLang="en-US">
              <a:solidFill>
                <a:schemeClr val="bg1"/>
              </a:solidFill>
            </a:endParaRPr>
          </a:p>
          <a:p>
            <a:endParaRPr lang="en-US" altLang="en-US">
              <a:solidFill>
                <a:schemeClr val="bg1"/>
              </a:solidFill>
            </a:endParaRPr>
          </a:p>
          <a:p>
            <a:endParaRPr lang="en-US" altLang="en-US">
              <a:solidFill>
                <a:schemeClr val="bg1"/>
              </a:solidFill>
            </a:endParaRPr>
          </a:p>
        </p:txBody>
      </p:sp>
      <p:sp>
        <p:nvSpPr>
          <p:cNvPr id="13314" name="Title 1">
            <a:extLst>
              <a:ext uri="{FF2B5EF4-FFF2-40B4-BE49-F238E27FC236}">
                <a16:creationId xmlns:a16="http://schemas.microsoft.com/office/drawing/2014/main" id="{D65923D4-2329-4394-B3C6-FCE646225E9A}"/>
              </a:ext>
            </a:extLst>
          </p:cNvPr>
          <p:cNvSpPr txBox="1">
            <a:spLocks/>
          </p:cNvSpPr>
          <p:nvPr/>
        </p:nvSpPr>
        <p:spPr bwMode="auto">
          <a:xfrm>
            <a:off x="3314700" y="-152400"/>
            <a:ext cx="7086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/>
              <a:t>Trump Administration</a:t>
            </a:r>
          </a:p>
        </p:txBody>
      </p:sp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72">
            <a:extLst>
              <a:ext uri="{FF2B5EF4-FFF2-40B4-BE49-F238E27FC236}">
                <a16:creationId xmlns:a16="http://schemas.microsoft.com/office/drawing/2014/main" id="{0CCA1200-B3AF-4BAE-9565-CE1AF6E7FA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120650"/>
            <a:ext cx="554355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Florida Forecast</a:t>
            </a:r>
          </a:p>
        </p:txBody>
      </p:sp>
      <p:pic>
        <p:nvPicPr>
          <p:cNvPr id="41986" name="Picture 1">
            <a:extLst>
              <a:ext uri="{FF2B5EF4-FFF2-40B4-BE49-F238E27FC236}">
                <a16:creationId xmlns:a16="http://schemas.microsoft.com/office/drawing/2014/main" id="{6475D16D-74A6-460D-9D59-14B5ABD535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4388" y="1219200"/>
            <a:ext cx="7313612" cy="487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72">
            <a:extLst>
              <a:ext uri="{FF2B5EF4-FFF2-40B4-BE49-F238E27FC236}">
                <a16:creationId xmlns:a16="http://schemas.microsoft.com/office/drawing/2014/main" id="{BFAE95C6-F03C-44D0-813D-D61B5FBA6C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120650"/>
            <a:ext cx="554355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Florida Forecast</a:t>
            </a:r>
          </a:p>
        </p:txBody>
      </p:sp>
      <p:pic>
        <p:nvPicPr>
          <p:cNvPr id="43010" name="Content Placeholder 2">
            <a:extLst>
              <a:ext uri="{FF2B5EF4-FFF2-40B4-BE49-F238E27FC236}">
                <a16:creationId xmlns:a16="http://schemas.microsoft.com/office/drawing/2014/main" id="{C133901C-F57E-42A3-A202-A47CB70A600B}"/>
              </a:ext>
            </a:extLst>
          </p:cNvPr>
          <p:cNvPicPr>
            <a:picLocks noGrp="1" noChangeAspect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25813" y="1143000"/>
            <a:ext cx="7313612" cy="4872038"/>
          </a:xfrm>
        </p:spPr>
      </p:pic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">
            <a:extLst>
              <a:ext uri="{FF2B5EF4-FFF2-40B4-BE49-F238E27FC236}">
                <a16:creationId xmlns:a16="http://schemas.microsoft.com/office/drawing/2014/main" id="{09C9E612-54A6-453B-8F10-FFCBC13CBF70}"/>
              </a:ext>
            </a:extLst>
          </p:cNvPr>
          <p:cNvSpPr txBox="1">
            <a:spLocks/>
          </p:cNvSpPr>
          <p:nvPr/>
        </p:nvSpPr>
        <p:spPr bwMode="auto">
          <a:xfrm>
            <a:off x="4314825" y="381000"/>
            <a:ext cx="531495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>
                <a:ea typeface="MS PGothic" panose="020B0600070205080204" pitchFamily="34" charset="-128"/>
              </a:rPr>
              <a:t>2019-2022 Averages;</a:t>
            </a:r>
            <a:br>
              <a:rPr lang="en-US" altLang="en-US" sz="3600">
                <a:ea typeface="MS PGothic" panose="020B0600070205080204" pitchFamily="34" charset="-128"/>
              </a:rPr>
            </a:br>
            <a:r>
              <a:rPr lang="en-US" altLang="en-US" sz="3600">
                <a:ea typeface="MS PGothic" panose="020B0600070205080204" pitchFamily="34" charset="-128"/>
              </a:rPr>
              <a:t>Q1 2019 Forecast</a:t>
            </a:r>
          </a:p>
        </p:txBody>
      </p:sp>
      <p:graphicFrame>
        <p:nvGraphicFramePr>
          <p:cNvPr id="27765" name="Group 117">
            <a:extLst>
              <a:ext uri="{FF2B5EF4-FFF2-40B4-BE49-F238E27FC236}">
                <a16:creationId xmlns:a16="http://schemas.microsoft.com/office/drawing/2014/main" id="{0D5EED69-B2EF-4A75-8C59-7B3075951400}"/>
              </a:ext>
            </a:extLst>
          </p:cNvPr>
          <p:cNvGraphicFramePr>
            <a:graphicFrameLocks noGrp="1"/>
          </p:cNvGraphicFramePr>
          <p:nvPr/>
        </p:nvGraphicFramePr>
        <p:xfrm>
          <a:off x="3276600" y="1295400"/>
          <a:ext cx="7391400" cy="4948238"/>
        </p:xfrm>
        <a:graphic>
          <a:graphicData uri="http://schemas.openxmlformats.org/drawingml/2006/table">
            <a:tbl>
              <a:tblPr/>
              <a:tblGrid>
                <a:gridCol w="46761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152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8768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Florida</a:t>
                      </a:r>
                    </a:p>
                  </a:txBody>
                  <a:tcPr marL="7144" marR="7144" marT="714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9487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Sector</a:t>
                      </a:r>
                    </a:p>
                  </a:txBody>
                  <a:tcPr marL="7144" marR="7144" marT="714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% Average Annual Growth</a:t>
                      </a:r>
                    </a:p>
                  </a:txBody>
                  <a:tcPr marL="7144" marR="7144" marT="714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3686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Construction</a:t>
                      </a:r>
                    </a:p>
                  </a:txBody>
                  <a:tcPr marL="7144" marR="7144" marT="71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4.7</a:t>
                      </a:r>
                    </a:p>
                  </a:txBody>
                  <a:tcPr marL="7144" marR="7144" marT="71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3686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Professional &amp; Business Services</a:t>
                      </a:r>
                    </a:p>
                  </a:txBody>
                  <a:tcPr marL="7144" marR="7144" marT="71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4.0</a:t>
                      </a:r>
                    </a:p>
                  </a:txBody>
                  <a:tcPr marL="7144" marR="7144" marT="71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3686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Financial</a:t>
                      </a:r>
                    </a:p>
                  </a:txBody>
                  <a:tcPr marL="7144" marR="7144" marT="71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2.2</a:t>
                      </a:r>
                    </a:p>
                  </a:txBody>
                  <a:tcPr marL="7144" marR="7144" marT="71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3686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Leisure &amp; Hospitality</a:t>
                      </a:r>
                    </a:p>
                  </a:txBody>
                  <a:tcPr marL="7144" marR="7144" marT="71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2.0</a:t>
                      </a:r>
                    </a:p>
                  </a:txBody>
                  <a:tcPr marL="7144" marR="7144" marT="71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0047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Education-Health Services</a:t>
                      </a:r>
                    </a:p>
                  </a:txBody>
                  <a:tcPr marL="7144" marR="7144" marT="71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1.7</a:t>
                      </a:r>
                    </a:p>
                  </a:txBody>
                  <a:tcPr marL="7144" marR="7144" marT="71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0047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Trade, Transportation &amp; Utilities</a:t>
                      </a:r>
                    </a:p>
                  </a:txBody>
                  <a:tcPr marL="7144" marR="7144" marT="71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1.5</a:t>
                      </a:r>
                    </a:p>
                  </a:txBody>
                  <a:tcPr marL="7144" marR="7144" marT="71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0047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Federal Government</a:t>
                      </a:r>
                    </a:p>
                  </a:txBody>
                  <a:tcPr marL="7144" marR="7144" marT="71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1.1</a:t>
                      </a:r>
                    </a:p>
                  </a:txBody>
                  <a:tcPr marL="7144" marR="7144" marT="71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60047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State &amp; Local Government</a:t>
                      </a:r>
                    </a:p>
                  </a:txBody>
                  <a:tcPr marL="7144" marR="7144" marT="71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0.9</a:t>
                      </a:r>
                    </a:p>
                  </a:txBody>
                  <a:tcPr marL="7144" marR="7144" marT="71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01207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Information</a:t>
                      </a:r>
                    </a:p>
                  </a:txBody>
                  <a:tcPr marL="7144" marR="7144" marT="71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0.2</a:t>
                      </a:r>
                    </a:p>
                  </a:txBody>
                  <a:tcPr marL="7144" marR="7144" marT="71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43841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Manufacturing</a:t>
                      </a:r>
                    </a:p>
                  </a:txBody>
                  <a:tcPr marL="7144" marR="7144" marT="71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-0.5</a:t>
                      </a:r>
                    </a:p>
                  </a:txBody>
                  <a:tcPr marL="7144" marR="7144" marT="71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0181" name="Group 69">
            <a:extLst>
              <a:ext uri="{FF2B5EF4-FFF2-40B4-BE49-F238E27FC236}">
                <a16:creationId xmlns:a16="http://schemas.microsoft.com/office/drawing/2014/main" id="{CDE5B727-AB01-4297-99FF-8921CA6BAD7D}"/>
              </a:ext>
            </a:extLst>
          </p:cNvPr>
          <p:cNvGraphicFramePr>
            <a:graphicFrameLocks noGrp="1"/>
          </p:cNvGraphicFramePr>
          <p:nvPr/>
        </p:nvGraphicFramePr>
        <p:xfrm>
          <a:off x="3657600" y="1212850"/>
          <a:ext cx="6835775" cy="5722938"/>
        </p:xfrm>
        <a:graphic>
          <a:graphicData uri="http://schemas.openxmlformats.org/drawingml/2006/table">
            <a:tbl>
              <a:tblPr/>
              <a:tblGrid>
                <a:gridCol w="2611438">
                  <a:extLst>
                    <a:ext uri="{9D8B030D-6E8A-4147-A177-3AD203B41FA5}">
                      <a16:colId xmlns:a16="http://schemas.microsoft.com/office/drawing/2014/main" val="4209356184"/>
                    </a:ext>
                  </a:extLst>
                </a:gridCol>
                <a:gridCol w="2505075">
                  <a:extLst>
                    <a:ext uri="{9D8B030D-6E8A-4147-A177-3AD203B41FA5}">
                      <a16:colId xmlns:a16="http://schemas.microsoft.com/office/drawing/2014/main" val="17197607"/>
                    </a:ext>
                  </a:extLst>
                </a:gridCol>
                <a:gridCol w="1719262">
                  <a:extLst>
                    <a:ext uri="{9D8B030D-6E8A-4147-A177-3AD203B41FA5}">
                      <a16:colId xmlns:a16="http://schemas.microsoft.com/office/drawing/2014/main" val="821679783"/>
                    </a:ext>
                  </a:extLst>
                </a:gridCol>
              </a:tblGrid>
              <a:tr h="412750"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Region</a:t>
                      </a:r>
                      <a:endParaRPr kumimoji="0" lang="en-US" altLang="en-US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378" marR="77378" marT="38663" marB="3866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Population Growth</a:t>
                      </a:r>
                      <a:endParaRPr kumimoji="0" lang="en-US" altLang="en-US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378" marR="77378" marT="38663" marB="3866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3713149"/>
                  </a:ext>
                </a:extLst>
              </a:tr>
              <a:tr h="3365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Average % Chg</a:t>
                      </a:r>
                      <a:endParaRPr kumimoji="0" lang="en-US" altLang="en-US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378" marR="77378" marT="38663" marB="3866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Rank</a:t>
                      </a:r>
                      <a:endParaRPr kumimoji="0" lang="en-US" altLang="en-US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378" marR="77378" marT="38663" marB="3866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8378129"/>
                  </a:ext>
                </a:extLst>
              </a:tr>
              <a:tr h="3825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Florida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378" marR="77378" marT="38663" marB="3866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1.3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---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259671"/>
                  </a:ext>
                </a:extLst>
              </a:tr>
              <a:tr h="3825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Deltona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378" marR="77378" marT="38663" marB="3866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1.3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397315"/>
                  </a:ext>
                </a:extLst>
              </a:tr>
              <a:tr h="3825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Gainesville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378" marR="77378" marT="38663" marB="3866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3051954"/>
                  </a:ext>
                </a:extLst>
              </a:tr>
              <a:tr h="3825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Jacksonville</a:t>
                      </a:r>
                    </a:p>
                  </a:txBody>
                  <a:tcPr marL="77378" marR="77378" marT="38663" marB="3866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1.4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9538221"/>
                  </a:ext>
                </a:extLst>
              </a:tr>
              <a:tr h="3825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Lakeland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378" marR="77378" marT="38663" marB="3866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1.8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3111009"/>
                  </a:ext>
                </a:extLst>
              </a:tr>
              <a:tr h="3825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Miami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378" marR="77378" marT="38663" marB="3866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7767808"/>
                  </a:ext>
                </a:extLst>
              </a:tr>
              <a:tr h="3825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Naples</a:t>
                      </a:r>
                    </a:p>
                  </a:txBody>
                  <a:tcPr marL="77378" marR="77378" marT="38663" marB="3866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1.9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7681731"/>
                  </a:ext>
                </a:extLst>
              </a:tr>
              <a:tr h="3825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Ocala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378" marR="77378" marT="38663" marB="3866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1.5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6100533"/>
                  </a:ext>
                </a:extLst>
              </a:tr>
              <a:tr h="3825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Orlando</a:t>
                      </a:r>
                    </a:p>
                  </a:txBody>
                  <a:tcPr marL="77378" marR="77378" marT="38663" marB="3866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1.8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9932272"/>
                  </a:ext>
                </a:extLst>
              </a:tr>
              <a:tr h="3825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Palm Bay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378" marR="77378" marT="38663" marB="3866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1.4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9673035"/>
                  </a:ext>
                </a:extLst>
              </a:tr>
              <a:tr h="3825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Pensacola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378" marR="77378" marT="38663" marB="3866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8378818"/>
                  </a:ext>
                </a:extLst>
              </a:tr>
              <a:tr h="3825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Tallahassee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378" marR="77378" marT="38663" marB="3866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9427140"/>
                  </a:ext>
                </a:extLst>
              </a:tr>
              <a:tr h="3825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Tampa</a:t>
                      </a:r>
                    </a:p>
                  </a:txBody>
                  <a:tcPr marL="77378" marR="77378" marT="38663" marB="3866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574319"/>
                  </a:ext>
                </a:extLst>
              </a:tr>
            </a:tbl>
          </a:graphicData>
        </a:graphic>
      </p:graphicFrame>
      <p:sp>
        <p:nvSpPr>
          <p:cNvPr id="45121" name="Title 1">
            <a:extLst>
              <a:ext uri="{FF2B5EF4-FFF2-40B4-BE49-F238E27FC236}">
                <a16:creationId xmlns:a16="http://schemas.microsoft.com/office/drawing/2014/main" id="{2CD09D26-0621-4E5A-92CE-38A737A15149}"/>
              </a:ext>
            </a:extLst>
          </p:cNvPr>
          <p:cNvSpPr txBox="1">
            <a:spLocks/>
          </p:cNvSpPr>
          <p:nvPr/>
        </p:nvSpPr>
        <p:spPr bwMode="auto">
          <a:xfrm>
            <a:off x="3276600" y="215900"/>
            <a:ext cx="7086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/>
              <a:t>2019-2022 Averages;</a:t>
            </a:r>
            <a:br>
              <a:rPr lang="en-US" altLang="en-US" sz="3600"/>
            </a:br>
            <a:r>
              <a:rPr lang="en-US" altLang="en-US" sz="3600"/>
              <a:t>Q1 2019 Forecast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1203" name="Group 67">
            <a:extLst>
              <a:ext uri="{FF2B5EF4-FFF2-40B4-BE49-F238E27FC236}">
                <a16:creationId xmlns:a16="http://schemas.microsoft.com/office/drawing/2014/main" id="{4E56E470-B884-4C2A-A6A8-253443884A4F}"/>
              </a:ext>
            </a:extLst>
          </p:cNvPr>
          <p:cNvGraphicFramePr>
            <a:graphicFrameLocks noGrp="1"/>
          </p:cNvGraphicFramePr>
          <p:nvPr/>
        </p:nvGraphicFramePr>
        <p:xfrm>
          <a:off x="3581400" y="1133475"/>
          <a:ext cx="6834188" cy="5730875"/>
        </p:xfrm>
        <a:graphic>
          <a:graphicData uri="http://schemas.openxmlformats.org/drawingml/2006/table">
            <a:tbl>
              <a:tblPr/>
              <a:tblGrid>
                <a:gridCol w="2611438">
                  <a:extLst>
                    <a:ext uri="{9D8B030D-6E8A-4147-A177-3AD203B41FA5}">
                      <a16:colId xmlns:a16="http://schemas.microsoft.com/office/drawing/2014/main" val="1067083870"/>
                    </a:ext>
                  </a:extLst>
                </a:gridCol>
                <a:gridCol w="2503487">
                  <a:extLst>
                    <a:ext uri="{9D8B030D-6E8A-4147-A177-3AD203B41FA5}">
                      <a16:colId xmlns:a16="http://schemas.microsoft.com/office/drawing/2014/main" val="1405809907"/>
                    </a:ext>
                  </a:extLst>
                </a:gridCol>
                <a:gridCol w="1719263">
                  <a:extLst>
                    <a:ext uri="{9D8B030D-6E8A-4147-A177-3AD203B41FA5}">
                      <a16:colId xmlns:a16="http://schemas.microsoft.com/office/drawing/2014/main" val="4237607277"/>
                    </a:ext>
                  </a:extLst>
                </a:gridCol>
              </a:tblGrid>
              <a:tr h="420688"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Region</a:t>
                      </a:r>
                      <a:endParaRPr kumimoji="0" lang="en-US" altLang="en-US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360" marR="77360" marT="38683" marB="386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Employment Growth</a:t>
                      </a:r>
                      <a:endParaRPr kumimoji="0" lang="en-US" altLang="en-US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360" marR="77360" marT="38683" marB="386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2409707"/>
                  </a:ext>
                </a:extLst>
              </a:tr>
              <a:tr h="3365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Average % Chg</a:t>
                      </a:r>
                      <a:endParaRPr kumimoji="0" lang="en-US" altLang="en-US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360" marR="77360" marT="38683" marB="386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Rank</a:t>
                      </a:r>
                      <a:endParaRPr kumimoji="0" lang="en-US" altLang="en-US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360" marR="77360" marT="38683" marB="386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6373266"/>
                  </a:ext>
                </a:extLst>
              </a:tr>
              <a:tr h="3825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Florida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360" marR="77360" marT="38683" marB="386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1.8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---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0568849"/>
                  </a:ext>
                </a:extLst>
              </a:tr>
              <a:tr h="3825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Deltona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360" marR="77360" marT="38683" marB="386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362226"/>
                  </a:ext>
                </a:extLst>
              </a:tr>
              <a:tr h="3825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Gainesville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360" marR="77360" marT="38683" marB="386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0112948"/>
                  </a:ext>
                </a:extLst>
              </a:tr>
              <a:tr h="3825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Jacksonville</a:t>
                      </a:r>
                    </a:p>
                  </a:txBody>
                  <a:tcPr marL="77360" marR="77360" marT="38683" marB="386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1.8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8876763"/>
                  </a:ext>
                </a:extLst>
              </a:tr>
              <a:tr h="3825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Lakeland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360" marR="77360" marT="38683" marB="386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1.6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0393209"/>
                  </a:ext>
                </a:extLst>
              </a:tr>
              <a:tr h="3825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Miami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360" marR="77360" marT="38683" marB="386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1.7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2458898"/>
                  </a:ext>
                </a:extLst>
              </a:tr>
              <a:tr h="3825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Naples</a:t>
                      </a:r>
                    </a:p>
                  </a:txBody>
                  <a:tcPr marL="77360" marR="77360" marT="38683" marB="386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2.7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8877763"/>
                  </a:ext>
                </a:extLst>
              </a:tr>
              <a:tr h="3825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Ocala</a:t>
                      </a:r>
                    </a:p>
                  </a:txBody>
                  <a:tcPr marL="77360" marR="77360" marT="38683" marB="386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8063213"/>
                  </a:ext>
                </a:extLst>
              </a:tr>
              <a:tr h="3825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Orlando</a:t>
                      </a:r>
                    </a:p>
                  </a:txBody>
                  <a:tcPr marL="77360" marR="77360" marT="38683" marB="386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2.5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9400326"/>
                  </a:ext>
                </a:extLst>
              </a:tr>
              <a:tr h="3825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Palm Bay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360" marR="77360" marT="38683" marB="386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1.8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655470"/>
                  </a:ext>
                </a:extLst>
              </a:tr>
              <a:tr h="3825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Pensacola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360" marR="77360" marT="38683" marB="386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049249"/>
                  </a:ext>
                </a:extLst>
              </a:tr>
              <a:tr h="3825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Tallahassee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360" marR="77360" marT="38683" marB="386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1.4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1037890"/>
                  </a:ext>
                </a:extLst>
              </a:tr>
              <a:tr h="3825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Tampa</a:t>
                      </a:r>
                    </a:p>
                  </a:txBody>
                  <a:tcPr marL="77360" marR="77360" marT="38683" marB="386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1.7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6358233"/>
                  </a:ext>
                </a:extLst>
              </a:tr>
            </a:tbl>
          </a:graphicData>
        </a:graphic>
      </p:graphicFrame>
      <p:sp>
        <p:nvSpPr>
          <p:cNvPr id="46145" name="Title 1">
            <a:extLst>
              <a:ext uri="{FF2B5EF4-FFF2-40B4-BE49-F238E27FC236}">
                <a16:creationId xmlns:a16="http://schemas.microsoft.com/office/drawing/2014/main" id="{7C9815CD-1A6C-4112-80DD-15A87068FDD6}"/>
              </a:ext>
            </a:extLst>
          </p:cNvPr>
          <p:cNvSpPr txBox="1">
            <a:spLocks/>
          </p:cNvSpPr>
          <p:nvPr/>
        </p:nvSpPr>
        <p:spPr bwMode="auto">
          <a:xfrm>
            <a:off x="3325813" y="142875"/>
            <a:ext cx="7086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/>
              <a:t>2019-2022 Averages;</a:t>
            </a:r>
            <a:br>
              <a:rPr lang="en-US" altLang="en-US" sz="3600"/>
            </a:br>
            <a:r>
              <a:rPr lang="en-US" altLang="en-US" sz="3600"/>
              <a:t>Q1 2019 Forecast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72">
            <a:extLst>
              <a:ext uri="{FF2B5EF4-FFF2-40B4-BE49-F238E27FC236}">
                <a16:creationId xmlns:a16="http://schemas.microsoft.com/office/drawing/2014/main" id="{D5F4EA9C-8B65-4138-A95C-25BB27B264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111125"/>
            <a:ext cx="7391400" cy="169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Quarterly Forecast Publications Available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4000">
              <a:solidFill>
                <a:srgbClr val="FFFFFF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pic>
        <p:nvPicPr>
          <p:cNvPr id="45059" name="Content Placeholder 2">
            <a:extLst>
              <a:ext uri="{FF2B5EF4-FFF2-40B4-BE49-F238E27FC236}">
                <a16:creationId xmlns:a16="http://schemas.microsoft.com/office/drawing/2014/main" id="{A82BF3DF-049F-4E9F-8C11-03D3326DF714}"/>
              </a:ext>
            </a:extLst>
          </p:cNvPr>
          <p:cNvPicPr>
            <a:picLocks noGrp="1" noChangeAspect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91000" y="2481263"/>
            <a:ext cx="1428750" cy="1809750"/>
          </a:xfrm>
          <a:effectLst>
            <a:glow rad="76200">
              <a:schemeClr val="tx1"/>
            </a:glow>
            <a:softEdge rad="63500"/>
          </a:effectLst>
        </p:spPr>
      </p:pic>
      <p:pic>
        <p:nvPicPr>
          <p:cNvPr id="45060" name="Picture 3">
            <a:extLst>
              <a:ext uri="{FF2B5EF4-FFF2-40B4-BE49-F238E27FC236}">
                <a16:creationId xmlns:a16="http://schemas.microsoft.com/office/drawing/2014/main" id="{B79AB579-758B-4CF8-91D8-0D1E05C9A6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2481263"/>
            <a:ext cx="1428750" cy="1809750"/>
          </a:xfrm>
          <a:prstGeom prst="rect">
            <a:avLst/>
          </a:prstGeom>
          <a:noFill/>
          <a:ln>
            <a:noFill/>
          </a:ln>
          <a:effectLst>
            <a:glow rad="76200">
              <a:schemeClr val="tx1"/>
            </a:glo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8" name="Rectangle 4">
            <a:extLst>
              <a:ext uri="{FF2B5EF4-FFF2-40B4-BE49-F238E27FC236}">
                <a16:creationId xmlns:a16="http://schemas.microsoft.com/office/drawing/2014/main" id="{411F15B2-FC93-41C0-902E-D8A1502107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1000" y="4413250"/>
            <a:ext cx="5103813" cy="150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latin typeface="Arial" panose="020B0604020202020204" pitchFamily="34" charset="0"/>
              </a:rPr>
              <a:t>Download at: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80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3600">
                <a:latin typeface="Arial" panose="020B0604020202020204" pitchFamily="34" charset="0"/>
              </a:rPr>
              <a:t>WWW.IEC.UCF.EDU</a:t>
            </a:r>
          </a:p>
        </p:txBody>
      </p:sp>
      <p:sp>
        <p:nvSpPr>
          <p:cNvPr id="47109" name="Rectangle 5">
            <a:extLst>
              <a:ext uri="{FF2B5EF4-FFF2-40B4-BE49-F238E27FC236}">
                <a16:creationId xmlns:a16="http://schemas.microsoft.com/office/drawing/2014/main" id="{30DD0919-7F35-49B2-B584-E0E002C7CC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03600" y="1912938"/>
            <a:ext cx="35718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Florida &amp; Metro Forecast</a:t>
            </a:r>
          </a:p>
        </p:txBody>
      </p:sp>
      <p:sp>
        <p:nvSpPr>
          <p:cNvPr id="47110" name="Rectangle 6">
            <a:extLst>
              <a:ext uri="{FF2B5EF4-FFF2-40B4-BE49-F238E27FC236}">
                <a16:creationId xmlns:a16="http://schemas.microsoft.com/office/drawing/2014/main" id="{11C9CC56-3918-426B-8B69-52F8B98CE8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58113" y="1897063"/>
            <a:ext cx="20653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U.S. Forecast</a:t>
            </a:r>
          </a:p>
        </p:txBody>
      </p:sp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33EB52A1-2F3B-4ED0-A65C-553FC61C05F9}"/>
              </a:ext>
            </a:extLst>
          </p:cNvPr>
          <p:cNvSpPr txBox="1">
            <a:spLocks noChangeArrowheads="1"/>
          </p:cNvSpPr>
          <p:nvPr/>
        </p:nvSpPr>
        <p:spPr>
          <a:xfrm>
            <a:off x="3352800" y="1295400"/>
            <a:ext cx="6858000" cy="4953000"/>
          </a:xfrm>
          <a:prstGeom prst="rect">
            <a:avLst/>
          </a:prstGeom>
          <a:noFill/>
        </p:spPr>
        <p:txBody>
          <a:bodyPr wrap="none">
            <a:normAutofit/>
          </a:bodyPr>
          <a:lstStyle>
            <a:lvl1pPr marL="342900" indent="-3429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1" algn="ctr" eaLnBrk="1" hangingPunct="1">
              <a:lnSpc>
                <a:spcPct val="80000"/>
              </a:lnSpc>
              <a:buFont typeface="Arial" panose="020B0604020202020204" pitchFamily="34" charset="0"/>
              <a:buChar char="–"/>
            </a:pPr>
            <a:endParaRPr lang="en-US" altLang="en-US" sz="2400">
              <a:solidFill>
                <a:schemeClr val="bg1"/>
              </a:solidFill>
              <a:latin typeface="Verdana" panose="020B0604030504040204" pitchFamily="34" charset="0"/>
            </a:endParaRPr>
          </a:p>
          <a:p>
            <a:pPr algn="ctr" eaLnBrk="1" hangingPunct="1">
              <a:lnSpc>
                <a:spcPct val="80000"/>
              </a:lnSpc>
            </a:pPr>
            <a:r>
              <a:rPr lang="en-US" altLang="en-US" sz="2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Sean M. Snaith</a:t>
            </a:r>
            <a:r>
              <a:rPr lang="en-US" altLang="en-US" sz="2400">
                <a:solidFill>
                  <a:schemeClr val="bg1"/>
                </a:solidFill>
                <a:latin typeface="Verdana" panose="020B0604030504040204" pitchFamily="34" charset="0"/>
              </a:rPr>
              <a:t>, Ph.D.</a:t>
            </a:r>
          </a:p>
          <a:p>
            <a:pPr algn="ctr" eaLnBrk="1" hangingPunct="1">
              <a:lnSpc>
                <a:spcPct val="80000"/>
              </a:lnSpc>
            </a:pPr>
            <a:endParaRPr lang="en-US" altLang="en-US" sz="2400">
              <a:solidFill>
                <a:schemeClr val="bg1"/>
              </a:solidFill>
              <a:latin typeface="Verdana" panose="020B0604030504040204" pitchFamily="34" charset="0"/>
            </a:endParaRPr>
          </a:p>
          <a:p>
            <a:pPr algn="ctr" eaLnBrk="1" hangingPunct="1">
              <a:lnSpc>
                <a:spcPct val="80000"/>
              </a:lnSpc>
            </a:pPr>
            <a:r>
              <a:rPr lang="en-US" altLang="en-US" sz="2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Director </a:t>
            </a:r>
          </a:p>
          <a:p>
            <a:pPr algn="ctr" eaLnBrk="1" hangingPunct="1">
              <a:lnSpc>
                <a:spcPct val="80000"/>
              </a:lnSpc>
            </a:pPr>
            <a:endParaRPr lang="en-US" altLang="en-US" sz="240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anose="020B0604030504040204" pitchFamily="34" charset="0"/>
            </a:endParaRPr>
          </a:p>
          <a:p>
            <a:pPr algn="ctr" eaLnBrk="1" hangingPunct="1">
              <a:lnSpc>
                <a:spcPct val="80000"/>
              </a:lnSpc>
            </a:pPr>
            <a:r>
              <a:rPr lang="en-US" altLang="en-US" sz="2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Institute for Economic Forecasting</a:t>
            </a:r>
          </a:p>
          <a:p>
            <a:pPr algn="ctr" eaLnBrk="1" hangingPunct="1">
              <a:lnSpc>
                <a:spcPct val="80000"/>
              </a:lnSpc>
            </a:pPr>
            <a:endParaRPr lang="en-US" altLang="en-US" sz="240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anose="020B0604030504040204" pitchFamily="34" charset="0"/>
            </a:endParaRPr>
          </a:p>
          <a:p>
            <a:pPr algn="ctr" eaLnBrk="1" hangingPunct="1">
              <a:lnSpc>
                <a:spcPct val="80000"/>
              </a:lnSpc>
            </a:pPr>
            <a:r>
              <a:rPr lang="en-US" altLang="en-US" sz="2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(407) 823-1453</a:t>
            </a:r>
          </a:p>
          <a:p>
            <a:pPr algn="ctr" eaLnBrk="1" hangingPunct="1">
              <a:lnSpc>
                <a:spcPct val="80000"/>
              </a:lnSpc>
            </a:pPr>
            <a:endParaRPr lang="en-US" altLang="en-US" sz="240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anose="020B0604030504040204" pitchFamily="34" charset="0"/>
            </a:endParaRPr>
          </a:p>
          <a:p>
            <a:pPr algn="ctr" eaLnBrk="1" hangingPunct="1">
              <a:lnSpc>
                <a:spcPct val="80000"/>
              </a:lnSpc>
            </a:pPr>
            <a:r>
              <a:rPr lang="en-US" altLang="en-US" sz="2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Sean@SeanSnaith.com</a:t>
            </a:r>
          </a:p>
          <a:p>
            <a:pPr algn="ctr" eaLnBrk="1" hangingPunct="1">
              <a:lnSpc>
                <a:spcPct val="80000"/>
              </a:lnSpc>
            </a:pPr>
            <a:endParaRPr lang="en-US" altLang="en-US" sz="240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anose="020B0604030504040204" pitchFamily="34" charset="0"/>
            </a:endParaRPr>
          </a:p>
          <a:p>
            <a:pPr algn="ctr" eaLnBrk="1" hangingPunct="1">
              <a:lnSpc>
                <a:spcPct val="80000"/>
              </a:lnSpc>
            </a:pPr>
            <a:r>
              <a:rPr lang="en-US" altLang="en-US" sz="2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WWW.IEC.UCF.EDU</a:t>
            </a:r>
          </a:p>
          <a:p>
            <a:pPr algn="ctr" eaLnBrk="1" hangingPunct="1">
              <a:lnSpc>
                <a:spcPct val="80000"/>
              </a:lnSpc>
            </a:pPr>
            <a:endParaRPr lang="en-US" altLang="en-US" sz="240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anose="020B0604030504040204" pitchFamily="34" charset="0"/>
            </a:endParaRPr>
          </a:p>
          <a:p>
            <a:pPr algn="ctr" eaLnBrk="1" hangingPunct="1">
              <a:lnSpc>
                <a:spcPct val="80000"/>
              </a:lnSpc>
            </a:pPr>
            <a:r>
              <a:rPr lang="en-US" altLang="en-US" sz="2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www.facebook.com/seansnaith  </a:t>
            </a:r>
          </a:p>
          <a:p>
            <a:pPr algn="ctr" eaLnBrk="1" hangingPunct="1">
              <a:lnSpc>
                <a:spcPct val="70000"/>
              </a:lnSpc>
            </a:pPr>
            <a:endParaRPr lang="en-US" altLang="en-US" sz="240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anose="020B0604030504040204" pitchFamily="34" charset="0"/>
            </a:endParaRPr>
          </a:p>
          <a:p>
            <a:pPr algn="ctr" eaLnBrk="1" hangingPunct="1">
              <a:lnSpc>
                <a:spcPct val="70000"/>
              </a:lnSpc>
            </a:pPr>
            <a:r>
              <a:rPr lang="en-US" altLang="en-US" sz="2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Twitter: @seansnaith</a:t>
            </a:r>
          </a:p>
          <a:p>
            <a:pPr algn="ctr" eaLnBrk="1" hangingPunct="1">
              <a:lnSpc>
                <a:spcPct val="80000"/>
              </a:lnSpc>
            </a:pPr>
            <a:endParaRPr lang="en-US" altLang="en-US" sz="240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anose="020B0604030504040204" pitchFamily="34" charset="0"/>
            </a:endParaRPr>
          </a:p>
          <a:p>
            <a:pPr algn="ctr" eaLnBrk="1" hangingPunct="1">
              <a:lnSpc>
                <a:spcPct val="80000"/>
              </a:lnSpc>
            </a:pPr>
            <a:endParaRPr lang="en-US" altLang="en-US" sz="240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anose="020B0604030504040204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7698F4D9-3236-4945-9113-CB064C8AD732}"/>
              </a:ext>
            </a:extLst>
          </p:cNvPr>
          <p:cNvSpPr txBox="1">
            <a:spLocks/>
          </p:cNvSpPr>
          <p:nvPr/>
        </p:nvSpPr>
        <p:spPr>
          <a:xfrm>
            <a:off x="3276600" y="152400"/>
            <a:ext cx="7086600" cy="990600"/>
          </a:xfrm>
          <a:prstGeom prst="rect">
            <a:avLst/>
          </a:prstGeom>
        </p:spPr>
        <p:txBody>
          <a:bodyPr anchor="b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6000" dirty="0">
                <a:latin typeface="+mj-lt"/>
                <a:ea typeface="+mj-ea"/>
                <a:cs typeface="+mj-cs"/>
              </a:rPr>
              <a:t>Thank you</a:t>
            </a: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>
            <a:extLst>
              <a:ext uri="{FF2B5EF4-FFF2-40B4-BE49-F238E27FC236}">
                <a16:creationId xmlns:a16="http://schemas.microsoft.com/office/drawing/2014/main" id="{1087B0B8-F6E5-4CFB-8F62-57F813EA89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76600" y="76200"/>
            <a:ext cx="7086600" cy="990600"/>
          </a:xfrm>
        </p:spPr>
        <p:txBody>
          <a:bodyPr/>
          <a:lstStyle/>
          <a:p>
            <a:pPr eaLnBrk="1" hangingPunct="1"/>
            <a:r>
              <a:rPr lang="en-US" altLang="en-US" sz="4000"/>
              <a:t>The Rules of the Game Matter</a:t>
            </a:r>
          </a:p>
        </p:txBody>
      </p:sp>
      <p:sp>
        <p:nvSpPr>
          <p:cNvPr id="62467" name="Rectangle 3">
            <a:extLst>
              <a:ext uri="{FF2B5EF4-FFF2-40B4-BE49-F238E27FC236}">
                <a16:creationId xmlns:a16="http://schemas.microsoft.com/office/drawing/2014/main" id="{5D6444DA-2918-43C3-9874-C48B1EB92875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3276600" y="1295400"/>
            <a:ext cx="7162800" cy="4678363"/>
          </a:xfrm>
        </p:spPr>
        <p:txBody>
          <a:bodyPr/>
          <a:lstStyle/>
          <a:p>
            <a:pPr algn="l">
              <a:defRPr/>
            </a:pPr>
            <a:r>
              <a:rPr lang="en-US" sz="3600" i="1" dirty="0"/>
              <a:t>Federal Regulation and Aggregate Economic Growth</a:t>
            </a:r>
            <a:r>
              <a:rPr lang="en-US" dirty="0"/>
              <a:t> </a:t>
            </a:r>
          </a:p>
          <a:p>
            <a:pPr algn="l">
              <a:defRPr/>
            </a:pPr>
            <a:r>
              <a:rPr lang="en-US" dirty="0"/>
              <a:t>by John W. Dawson and John J. Seater</a:t>
            </a:r>
          </a:p>
          <a:p>
            <a:pPr algn="l">
              <a:defRPr/>
            </a:pPr>
            <a:r>
              <a:rPr lang="en-US" dirty="0"/>
              <a:t>Journal of Economic Growth (2013) 18:137-177</a:t>
            </a:r>
            <a:endParaRPr lang="en-US" dirty="0">
              <a:solidFill>
                <a:schemeClr val="bg1"/>
              </a:solidFill>
            </a:endParaRP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  <a:buClr>
                <a:srgbClr val="CC9900"/>
              </a:buClr>
              <a:buFont typeface="Wingdings" pitchFamily="2" charset="2"/>
              <a:buChar char="§"/>
              <a:defRPr/>
            </a:pPr>
            <a:endParaRPr lang="en-US" dirty="0">
              <a:solidFill>
                <a:schemeClr val="bg1"/>
              </a:solidFill>
            </a:endParaRP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  <a:buClr>
                <a:srgbClr val="CC9900"/>
              </a:buClr>
              <a:buFont typeface="Arial" charset="0"/>
              <a:buNone/>
              <a:defRPr/>
            </a:pPr>
            <a:r>
              <a:rPr lang="en-US" dirty="0">
                <a:solidFill>
                  <a:schemeClr val="bg1"/>
                </a:solidFill>
              </a:rPr>
              <a:t>Examined Economic Growth and Productivity 1949-2005</a:t>
            </a: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">
            <a:extLst>
              <a:ext uri="{FF2B5EF4-FFF2-40B4-BE49-F238E27FC236}">
                <a16:creationId xmlns:a16="http://schemas.microsoft.com/office/drawing/2014/main" id="{D8A03A15-4F05-42E3-A62F-9936280E22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-228600"/>
            <a:ext cx="7083425" cy="168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5362" name="Picture 2" descr="J:\CodeofFedRegulations.jpg">
            <a:extLst>
              <a:ext uri="{FF2B5EF4-FFF2-40B4-BE49-F238E27FC236}">
                <a16:creationId xmlns:a16="http://schemas.microsoft.com/office/drawing/2014/main" id="{26284534-272A-4FED-BBBB-DB7AF3EAB3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8113" y="1357313"/>
            <a:ext cx="6283325" cy="552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>
            <a:extLst>
              <a:ext uri="{FF2B5EF4-FFF2-40B4-BE49-F238E27FC236}">
                <a16:creationId xmlns:a16="http://schemas.microsoft.com/office/drawing/2014/main" id="{011BC8DE-F335-46B5-BBC2-395E5D4D80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52800" y="26988"/>
            <a:ext cx="7086600" cy="990600"/>
          </a:xfrm>
        </p:spPr>
        <p:txBody>
          <a:bodyPr/>
          <a:lstStyle/>
          <a:p>
            <a:pPr eaLnBrk="1" hangingPunct="1"/>
            <a:r>
              <a:rPr lang="en-US" altLang="en-US" sz="4000"/>
              <a:t>The Rules of the Game Matter</a:t>
            </a:r>
          </a:p>
        </p:txBody>
      </p:sp>
      <p:sp>
        <p:nvSpPr>
          <p:cNvPr id="16386" name="Rectangle 3">
            <a:extLst>
              <a:ext uri="{FF2B5EF4-FFF2-40B4-BE49-F238E27FC236}">
                <a16:creationId xmlns:a16="http://schemas.microsoft.com/office/drawing/2014/main" id="{AE0B0CD7-564C-44F9-BB1C-10DDA2D3E7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76600" y="990600"/>
            <a:ext cx="7162800" cy="4983163"/>
          </a:xfrm>
        </p:spPr>
        <p:txBody>
          <a:bodyPr/>
          <a:lstStyle/>
          <a:p>
            <a:pPr algn="l"/>
            <a:r>
              <a:rPr lang="en-US" altLang="en-US">
                <a:solidFill>
                  <a:schemeClr val="bg1"/>
                </a:solidFill>
              </a:rPr>
              <a:t>Results:</a:t>
            </a:r>
          </a:p>
          <a:p>
            <a:pPr algn="l"/>
            <a:endParaRPr lang="en-US" altLang="en-US">
              <a:solidFill>
                <a:schemeClr val="bg1"/>
              </a:solidFill>
            </a:endParaRPr>
          </a:p>
          <a:p>
            <a:pPr algn="l"/>
            <a:r>
              <a:rPr lang="en-US" altLang="en-US">
                <a:solidFill>
                  <a:schemeClr val="bg1"/>
                </a:solidFill>
              </a:rPr>
              <a:t>Regulations have reduced real GDP growth an average of 2% per year.</a:t>
            </a:r>
          </a:p>
          <a:p>
            <a:pPr algn="l"/>
            <a:endParaRPr lang="en-US" altLang="en-US">
              <a:solidFill>
                <a:schemeClr val="bg1"/>
              </a:solidFill>
            </a:endParaRPr>
          </a:p>
          <a:p>
            <a:pPr algn="l"/>
            <a:r>
              <a:rPr lang="en-US" altLang="en-US">
                <a:solidFill>
                  <a:schemeClr val="bg1"/>
                </a:solidFill>
              </a:rPr>
              <a:t>Real GDP in 2011 would have been $53.9 trillion instead of the $15.1 trillion</a:t>
            </a:r>
          </a:p>
          <a:p>
            <a:endParaRPr lang="en-US" altLang="en-US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3">
            <a:extLst>
              <a:ext uri="{FF2B5EF4-FFF2-40B4-BE49-F238E27FC236}">
                <a16:creationId xmlns:a16="http://schemas.microsoft.com/office/drawing/2014/main" id="{314B7DB6-1DAB-4178-8B94-4FEAFA89C95B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3276600" y="990600"/>
            <a:ext cx="7162800" cy="4983163"/>
          </a:xfrm>
        </p:spPr>
        <p:txBody>
          <a:bodyPr/>
          <a:lstStyle/>
          <a:p>
            <a:pPr algn="l"/>
            <a:r>
              <a:rPr lang="en-US" altLang="en-US">
                <a:solidFill>
                  <a:schemeClr val="bg1"/>
                </a:solidFill>
              </a:rPr>
              <a:t>Trade policy</a:t>
            </a:r>
          </a:p>
          <a:p>
            <a:pPr algn="l"/>
            <a:endParaRPr lang="en-US" altLang="en-US">
              <a:solidFill>
                <a:schemeClr val="bg1"/>
              </a:solidFill>
            </a:endParaRPr>
          </a:p>
          <a:p>
            <a:pPr algn="l"/>
            <a:r>
              <a:rPr lang="en-US" altLang="en-US">
                <a:solidFill>
                  <a:schemeClr val="bg1"/>
                </a:solidFill>
              </a:rPr>
              <a:t>Tariffs and other trade barriers in response to unfair trade practices and currency manipulation by China</a:t>
            </a:r>
          </a:p>
          <a:p>
            <a:pPr algn="l"/>
            <a:endParaRPr lang="en-US" altLang="en-US">
              <a:solidFill>
                <a:schemeClr val="bg1"/>
              </a:solidFill>
            </a:endParaRPr>
          </a:p>
          <a:p>
            <a:pPr lvl="1" algn="l"/>
            <a:r>
              <a:rPr lang="en-US" altLang="en-US">
                <a:solidFill>
                  <a:schemeClr val="bg1"/>
                </a:solidFill>
              </a:rPr>
              <a:t>NAFTA – now USMCA</a:t>
            </a:r>
          </a:p>
          <a:p>
            <a:pPr lvl="1"/>
            <a:r>
              <a:rPr lang="en-US" altLang="en-US">
                <a:solidFill>
                  <a:schemeClr val="bg1"/>
                </a:solidFill>
              </a:rPr>
              <a:t>	</a:t>
            </a:r>
          </a:p>
          <a:p>
            <a:endParaRPr lang="en-US" altLang="en-US">
              <a:solidFill>
                <a:schemeClr val="bg1"/>
              </a:solidFill>
            </a:endParaRPr>
          </a:p>
          <a:p>
            <a:endParaRPr lang="en-US" altLang="en-US">
              <a:solidFill>
                <a:schemeClr val="bg1"/>
              </a:solidFill>
            </a:endParaRPr>
          </a:p>
        </p:txBody>
      </p:sp>
      <p:sp>
        <p:nvSpPr>
          <p:cNvPr id="17410" name="Title 1">
            <a:extLst>
              <a:ext uri="{FF2B5EF4-FFF2-40B4-BE49-F238E27FC236}">
                <a16:creationId xmlns:a16="http://schemas.microsoft.com/office/drawing/2014/main" id="{13F257B2-43D0-4CA1-9F87-E826975C8A10}"/>
              </a:ext>
            </a:extLst>
          </p:cNvPr>
          <p:cNvSpPr txBox="1">
            <a:spLocks/>
          </p:cNvSpPr>
          <p:nvPr/>
        </p:nvSpPr>
        <p:spPr bwMode="auto">
          <a:xfrm>
            <a:off x="3282950" y="-228600"/>
            <a:ext cx="7086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/>
              <a:t>Trump Administration</a:t>
            </a: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3">
            <a:extLst>
              <a:ext uri="{FF2B5EF4-FFF2-40B4-BE49-F238E27FC236}">
                <a16:creationId xmlns:a16="http://schemas.microsoft.com/office/drawing/2014/main" id="{22BAF14D-652B-4A77-890E-4EDEBC7F4647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3276600" y="1295400"/>
            <a:ext cx="7162800" cy="4678363"/>
          </a:xfrm>
        </p:spPr>
        <p:txBody>
          <a:bodyPr/>
          <a:lstStyle/>
          <a:p>
            <a:r>
              <a:rPr lang="en-US" altLang="en-US">
                <a:solidFill>
                  <a:schemeClr val="bg1"/>
                </a:solidFill>
              </a:rPr>
              <a:t>Trump administration has thus far avoided SkyMall™ Policies</a:t>
            </a:r>
          </a:p>
          <a:p>
            <a:pPr eaLnBrk="1" hangingPunct="1">
              <a:spcBef>
                <a:spcPct val="0"/>
              </a:spcBef>
              <a:buClr>
                <a:srgbClr val="CC9900"/>
              </a:buClr>
              <a:buFont typeface="Wingdings" panose="05000000000000000000" pitchFamily="2" charset="2"/>
              <a:buChar char="§"/>
            </a:pPr>
            <a:endParaRPr lang="en-US" altLang="en-US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Clr>
                <a:srgbClr val="CC9900"/>
              </a:buClr>
              <a:buFont typeface="Wingdings" panose="05000000000000000000" pitchFamily="2" charset="2"/>
              <a:buChar char="§"/>
            </a:pPr>
            <a:r>
              <a:rPr lang="en-US" altLang="en-US">
                <a:solidFill>
                  <a:schemeClr val="bg1"/>
                </a:solidFill>
              </a:rPr>
              <a:t>Sky Mall™ Policy:</a:t>
            </a:r>
          </a:p>
          <a:p>
            <a:pPr lvl="1" eaLnBrk="1" hangingPunct="1">
              <a:spcBef>
                <a:spcPct val="0"/>
              </a:spcBef>
              <a:buClr>
                <a:srgbClr val="CC9900"/>
              </a:buClr>
              <a:buFont typeface="Wingdings" panose="05000000000000000000" pitchFamily="2" charset="2"/>
              <a:buChar char="§"/>
            </a:pPr>
            <a:endParaRPr lang="en-US" altLang="en-US">
              <a:solidFill>
                <a:schemeClr val="bg1"/>
              </a:solidFill>
            </a:endParaRPr>
          </a:p>
          <a:p>
            <a:pPr lvl="1" eaLnBrk="1" hangingPunct="1">
              <a:spcBef>
                <a:spcPct val="0"/>
              </a:spcBef>
              <a:buClr>
                <a:srgbClr val="CC9900"/>
              </a:buClr>
              <a:buFont typeface="Wingdings" panose="05000000000000000000" pitchFamily="2" charset="2"/>
              <a:buChar char="§"/>
            </a:pPr>
            <a:r>
              <a:rPr lang="en-US" altLang="en-US">
                <a:solidFill>
                  <a:schemeClr val="bg1"/>
                </a:solidFill>
              </a:rPr>
              <a:t>An Expensive Policy that Fails to Achieve its Desired Outcome</a:t>
            </a:r>
          </a:p>
          <a:p>
            <a:endParaRPr lang="en-US" altLang="en-US">
              <a:solidFill>
                <a:schemeClr val="bg1"/>
              </a:solidFill>
            </a:endParaRPr>
          </a:p>
          <a:p>
            <a:endParaRPr lang="en-US" altLang="en-US">
              <a:solidFill>
                <a:schemeClr val="bg1"/>
              </a:solidFill>
            </a:endParaRPr>
          </a:p>
          <a:p>
            <a:endParaRPr lang="en-US" altLang="en-US">
              <a:solidFill>
                <a:schemeClr val="bg1"/>
              </a:solidFill>
            </a:endParaRPr>
          </a:p>
        </p:txBody>
      </p:sp>
      <p:sp>
        <p:nvSpPr>
          <p:cNvPr id="18434" name="Title 1">
            <a:extLst>
              <a:ext uri="{FF2B5EF4-FFF2-40B4-BE49-F238E27FC236}">
                <a16:creationId xmlns:a16="http://schemas.microsoft.com/office/drawing/2014/main" id="{8DAF1D76-2B15-42A8-810E-CFDA88039DDC}"/>
              </a:ext>
            </a:extLst>
          </p:cNvPr>
          <p:cNvSpPr txBox="1">
            <a:spLocks/>
          </p:cNvSpPr>
          <p:nvPr/>
        </p:nvSpPr>
        <p:spPr bwMode="auto">
          <a:xfrm>
            <a:off x="3276600" y="152400"/>
            <a:ext cx="7086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/>
              <a:t>Trump Administration</a:t>
            </a: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>
            <a:extLst>
              <a:ext uri="{FF2B5EF4-FFF2-40B4-BE49-F238E27FC236}">
                <a16:creationId xmlns:a16="http://schemas.microsoft.com/office/drawing/2014/main" id="{57AE77F9-1A84-47E7-A738-D984441BBF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76600" y="152400"/>
            <a:ext cx="7086600" cy="990600"/>
          </a:xfrm>
        </p:spPr>
        <p:txBody>
          <a:bodyPr/>
          <a:lstStyle/>
          <a:p>
            <a:pPr eaLnBrk="1" hangingPunct="1"/>
            <a:r>
              <a:rPr lang="en-US" altLang="en-US">
                <a:solidFill>
                  <a:schemeClr val="bg1"/>
                </a:solidFill>
              </a:rPr>
              <a:t>U.S. Forecast</a:t>
            </a:r>
          </a:p>
        </p:txBody>
      </p:sp>
      <p:pic>
        <p:nvPicPr>
          <p:cNvPr id="19458" name="Picture 3" descr="meatbrandskymall">
            <a:extLst>
              <a:ext uri="{FF2B5EF4-FFF2-40B4-BE49-F238E27FC236}">
                <a16:creationId xmlns:a16="http://schemas.microsoft.com/office/drawing/2014/main" id="{F507652F-33C4-4E29-B393-EF2283A6A9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295400"/>
            <a:ext cx="5457825" cy="545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theme/theme1.xml><?xml version="1.0" encoding="utf-8"?>
<a:theme xmlns:a="http://schemas.openxmlformats.org/drawingml/2006/main" name="1_IEC template">
  <a:themeElements>
    <a:clrScheme name="Custom 1">
      <a:dk1>
        <a:srgbClr val="FFFFFF"/>
      </a:dk1>
      <a:lt1>
        <a:srgbClr val="FFFFFF"/>
      </a:lt1>
      <a:dk2>
        <a:srgbClr val="BFBFBF"/>
      </a:dk2>
      <a:lt2>
        <a:srgbClr val="CC9900"/>
      </a:lt2>
      <a:accent1>
        <a:srgbClr val="FFFFFF"/>
      </a:accent1>
      <a:accent2>
        <a:srgbClr val="FFFFFF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erdana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598</Words>
  <Application>Microsoft Office PowerPoint</Application>
  <PresentationFormat>Widescreen</PresentationFormat>
  <Paragraphs>280</Paragraphs>
  <Slides>36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3" baseType="lpstr">
      <vt:lpstr>Arial</vt:lpstr>
      <vt:lpstr>Verdana</vt:lpstr>
      <vt:lpstr>Calibri</vt:lpstr>
      <vt:lpstr>Wingdings</vt:lpstr>
      <vt:lpstr>Times New Roman</vt:lpstr>
      <vt:lpstr>MS PGothic</vt:lpstr>
      <vt:lpstr>1_IEC template</vt:lpstr>
      <vt:lpstr>PowerPoint Presentation</vt:lpstr>
      <vt:lpstr>PowerPoint Presentation</vt:lpstr>
      <vt:lpstr>PowerPoint Presentation</vt:lpstr>
      <vt:lpstr>The Rules of the Game Matter</vt:lpstr>
      <vt:lpstr>PowerPoint Presentation</vt:lpstr>
      <vt:lpstr>The Rules of the Game Matter</vt:lpstr>
      <vt:lpstr>PowerPoint Presentation</vt:lpstr>
      <vt:lpstr>PowerPoint Presentation</vt:lpstr>
      <vt:lpstr>U.S. Forecast</vt:lpstr>
      <vt:lpstr>U.S. Forecast</vt:lpstr>
      <vt:lpstr>U.S. Forecast</vt:lpstr>
      <vt:lpstr>U.S. Forecast</vt:lpstr>
      <vt:lpstr>U.S. Forecast</vt:lpstr>
      <vt:lpstr>U.S. Forecast</vt:lpstr>
      <vt:lpstr>U.S. Forecast</vt:lpstr>
      <vt:lpstr>U.S. Forecast  </vt:lpstr>
      <vt:lpstr>PowerPoint Presentation</vt:lpstr>
      <vt:lpstr>PowerPoint Presentation</vt:lpstr>
      <vt:lpstr>U.S. Forecast</vt:lpstr>
      <vt:lpstr>PowerPoint Presentation</vt:lpstr>
      <vt:lpstr>PowerPoint Presentation</vt:lpstr>
      <vt:lpstr>Florida Housing Market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Robert Clark</cp:lastModifiedBy>
  <cp:revision>1</cp:revision>
  <dcterms:created xsi:type="dcterms:W3CDTF">2019-07-10T17:37:45Z</dcterms:created>
  <dcterms:modified xsi:type="dcterms:W3CDTF">2019-07-22T19:13:57Z</dcterms:modified>
</cp:coreProperties>
</file>