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812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1998" y="4864022"/>
            <a:ext cx="6848003" cy="37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55740" y="2477899"/>
            <a:ext cx="5021580" cy="2585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6" Type="http://schemas.openxmlformats.org/officeDocument/2006/relationships/image" Target="../media/image4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5" Type="http://schemas.openxmlformats.org/officeDocument/2006/relationships/image" Target="../media/image4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Relationship Id="rId4" Type="http://schemas.openxmlformats.org/officeDocument/2006/relationships/image" Target="../media/image51.jpg"/><Relationship Id="rId5" Type="http://schemas.openxmlformats.org/officeDocument/2006/relationships/image" Target="../media/image52.jpg"/><Relationship Id="rId6" Type="http://schemas.openxmlformats.org/officeDocument/2006/relationships/image" Target="../media/image53.jpg"/><Relationship Id="rId7" Type="http://schemas.openxmlformats.org/officeDocument/2006/relationships/image" Target="../media/image5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895600"/>
            <a:ext cx="2367279" cy="822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8558" y="0"/>
            <a:ext cx="7843441" cy="68478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538459" y="6121690"/>
            <a:ext cx="13970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4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000" spc="3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2021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4540" y="1013459"/>
            <a:ext cx="4144645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15" b="1">
                <a:latin typeface="Arial"/>
                <a:cs typeface="Arial"/>
              </a:rPr>
              <a:t>Florida</a:t>
            </a:r>
            <a:r>
              <a:rPr dirty="0" sz="3200" spc="35" b="1">
                <a:latin typeface="Arial"/>
                <a:cs typeface="Arial"/>
              </a:rPr>
              <a:t> </a:t>
            </a:r>
            <a:r>
              <a:rPr dirty="0" sz="3200" spc="-20" b="1">
                <a:latin typeface="Arial"/>
                <a:cs typeface="Arial"/>
              </a:rPr>
              <a:t>on</a:t>
            </a:r>
            <a:r>
              <a:rPr dirty="0" sz="3200" spc="25" b="1">
                <a:latin typeface="Arial"/>
                <a:cs typeface="Arial"/>
              </a:rPr>
              <a:t> </a:t>
            </a:r>
            <a:r>
              <a:rPr dirty="0" sz="3200" spc="-50" b="1">
                <a:latin typeface="Arial"/>
                <a:cs typeface="Arial"/>
              </a:rPr>
              <a:t>the</a:t>
            </a:r>
            <a:r>
              <a:rPr dirty="0" sz="3200" spc="120" b="1">
                <a:latin typeface="Arial"/>
                <a:cs typeface="Arial"/>
              </a:rPr>
              <a:t> </a:t>
            </a:r>
            <a:r>
              <a:rPr dirty="0" sz="3200" spc="-45" b="1">
                <a:latin typeface="Arial"/>
                <a:cs typeface="Arial"/>
              </a:rPr>
              <a:t>Move 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spc="-15" b="1">
                <a:latin typeface="Arial"/>
                <a:cs typeface="Arial"/>
              </a:rPr>
              <a:t>Space</a:t>
            </a:r>
            <a:r>
              <a:rPr dirty="0" sz="3200" spc="30" b="1">
                <a:latin typeface="Arial"/>
                <a:cs typeface="Arial"/>
              </a:rPr>
              <a:t> </a:t>
            </a:r>
            <a:r>
              <a:rPr dirty="0" sz="3200" spc="-40" b="1">
                <a:latin typeface="Arial"/>
                <a:cs typeface="Arial"/>
              </a:rPr>
              <a:t>Transportation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7580" y="5875470"/>
            <a:ext cx="355028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Todd</a:t>
            </a:r>
            <a:r>
              <a:rPr dirty="0" sz="20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Romberger,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SV</a:t>
            </a:r>
            <a:r>
              <a:rPr dirty="0" sz="2000" spc="-21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dirty="0" sz="2000" spc="3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epo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000" spc="35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dirty="0" sz="2000" spc="3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-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spc="3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8142" y="145750"/>
            <a:ext cx="40290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latin typeface="Arial"/>
                <a:cs typeface="Arial"/>
              </a:rPr>
              <a:t>Florida’s</a:t>
            </a:r>
            <a:r>
              <a:rPr dirty="0" sz="2400" spc="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Spaceport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3942079"/>
            <a:ext cx="4338319" cy="2743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1290320"/>
            <a:ext cx="4358639" cy="24587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9840" y="1300480"/>
            <a:ext cx="4409427" cy="24282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39840" y="3942079"/>
            <a:ext cx="4407407" cy="27432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778444" y="852963"/>
            <a:ext cx="2999740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20">
                <a:latin typeface="Arial"/>
                <a:cs typeface="Arial"/>
              </a:rPr>
              <a:t>C</a:t>
            </a:r>
            <a:r>
              <a:rPr dirty="0" sz="1850" spc="5">
                <a:latin typeface="Arial"/>
                <a:cs typeface="Arial"/>
              </a:rPr>
              <a:t>e</a:t>
            </a:r>
            <a:r>
              <a:rPr dirty="0" sz="1850" spc="30">
                <a:latin typeface="Arial"/>
                <a:cs typeface="Arial"/>
              </a:rPr>
              <a:t>c</a:t>
            </a:r>
            <a:r>
              <a:rPr dirty="0" sz="1850" spc="-15">
                <a:latin typeface="Arial"/>
                <a:cs typeface="Arial"/>
              </a:rPr>
              <a:t>i</a:t>
            </a:r>
            <a:r>
              <a:rPr dirty="0" sz="1850" spc="-5">
                <a:latin typeface="Arial"/>
                <a:cs typeface="Arial"/>
              </a:rPr>
              <a:t>l</a:t>
            </a:r>
            <a:r>
              <a:rPr dirty="0" sz="1850" spc="-204">
                <a:latin typeface="Arial"/>
                <a:cs typeface="Arial"/>
              </a:rPr>
              <a:t> </a:t>
            </a:r>
            <a:r>
              <a:rPr dirty="0" sz="1850" spc="-40">
                <a:latin typeface="Arial"/>
                <a:cs typeface="Arial"/>
              </a:rPr>
              <a:t>S</a:t>
            </a:r>
            <a:r>
              <a:rPr dirty="0" sz="1850" spc="-75">
                <a:latin typeface="Arial"/>
                <a:cs typeface="Arial"/>
              </a:rPr>
              <a:t>p</a:t>
            </a:r>
            <a:r>
              <a:rPr dirty="0" sz="1850" spc="5">
                <a:latin typeface="Arial"/>
                <a:cs typeface="Arial"/>
              </a:rPr>
              <a:t>a</a:t>
            </a:r>
            <a:r>
              <a:rPr dirty="0" sz="1850" spc="30">
                <a:latin typeface="Arial"/>
                <a:cs typeface="Arial"/>
              </a:rPr>
              <a:t>c</a:t>
            </a:r>
            <a:r>
              <a:rPr dirty="0" sz="1850" spc="5">
                <a:latin typeface="Arial"/>
                <a:cs typeface="Arial"/>
              </a:rPr>
              <a:t>e</a:t>
            </a:r>
            <a:r>
              <a:rPr dirty="0" sz="1850" spc="-75">
                <a:latin typeface="Arial"/>
                <a:cs typeface="Arial"/>
              </a:rPr>
              <a:t>p</a:t>
            </a:r>
            <a:r>
              <a:rPr dirty="0" sz="1850" spc="5">
                <a:latin typeface="Arial"/>
                <a:cs typeface="Arial"/>
              </a:rPr>
              <a:t>o</a:t>
            </a:r>
            <a:r>
              <a:rPr dirty="0" sz="1850" spc="20">
                <a:latin typeface="Arial"/>
                <a:cs typeface="Arial"/>
              </a:rPr>
              <a:t>r</a:t>
            </a:r>
            <a:r>
              <a:rPr dirty="0" sz="1850" spc="-40">
                <a:latin typeface="Arial"/>
                <a:cs typeface="Arial"/>
              </a:rPr>
              <a:t>t</a:t>
            </a:r>
            <a:r>
              <a:rPr dirty="0" sz="1850" spc="-5">
                <a:latin typeface="Arial"/>
                <a:cs typeface="Arial"/>
              </a:rPr>
              <a:t>,</a:t>
            </a:r>
            <a:r>
              <a:rPr dirty="0" sz="1850" spc="-150">
                <a:latin typeface="Arial"/>
                <a:cs typeface="Arial"/>
              </a:rPr>
              <a:t> </a:t>
            </a:r>
            <a:r>
              <a:rPr dirty="0" sz="1850" spc="35">
                <a:latin typeface="Arial"/>
                <a:cs typeface="Arial"/>
              </a:rPr>
              <a:t>J</a:t>
            </a:r>
            <a:r>
              <a:rPr dirty="0" sz="1850" spc="5">
                <a:latin typeface="Arial"/>
                <a:cs typeface="Arial"/>
              </a:rPr>
              <a:t>a</a:t>
            </a:r>
            <a:r>
              <a:rPr dirty="0" sz="1850" spc="30">
                <a:latin typeface="Arial"/>
                <a:cs typeface="Arial"/>
              </a:rPr>
              <a:t>c</a:t>
            </a:r>
            <a:r>
              <a:rPr dirty="0" sz="1850" spc="-45">
                <a:latin typeface="Arial"/>
                <a:cs typeface="Arial"/>
              </a:rPr>
              <a:t>k</a:t>
            </a:r>
            <a:r>
              <a:rPr dirty="0" sz="1850" spc="30">
                <a:latin typeface="Arial"/>
                <a:cs typeface="Arial"/>
              </a:rPr>
              <a:t>s</a:t>
            </a:r>
            <a:r>
              <a:rPr dirty="0" sz="1850" spc="5">
                <a:latin typeface="Arial"/>
                <a:cs typeface="Arial"/>
              </a:rPr>
              <a:t>o</a:t>
            </a:r>
            <a:r>
              <a:rPr dirty="0" sz="1850" spc="-75">
                <a:latin typeface="Arial"/>
                <a:cs typeface="Arial"/>
              </a:rPr>
              <a:t>n</a:t>
            </a:r>
            <a:r>
              <a:rPr dirty="0" sz="1850" spc="-50">
                <a:latin typeface="Arial"/>
                <a:cs typeface="Arial"/>
              </a:rPr>
              <a:t>v</a:t>
            </a:r>
            <a:r>
              <a:rPr dirty="0" sz="1850" spc="-15">
                <a:latin typeface="Arial"/>
                <a:cs typeface="Arial"/>
              </a:rPr>
              <a:t>i</a:t>
            </a:r>
            <a:r>
              <a:rPr dirty="0" sz="1850" spc="-95">
                <a:latin typeface="Arial"/>
                <a:cs typeface="Arial"/>
              </a:rPr>
              <a:t>ll</a:t>
            </a:r>
            <a:r>
              <a:rPr dirty="0" sz="1850" spc="-10">
                <a:latin typeface="Arial"/>
                <a:cs typeface="Arial"/>
              </a:rPr>
              <a:t>e</a:t>
            </a:r>
            <a:endParaRPr sz="1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93172" y="852963"/>
            <a:ext cx="3964940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40">
                <a:latin typeface="Arial"/>
                <a:cs typeface="Arial"/>
              </a:rPr>
              <a:t>S</a:t>
            </a:r>
            <a:r>
              <a:rPr dirty="0" sz="1850" spc="-75">
                <a:latin typeface="Arial"/>
                <a:cs typeface="Arial"/>
              </a:rPr>
              <a:t>p</a:t>
            </a:r>
            <a:r>
              <a:rPr dirty="0" sz="1850" spc="5">
                <a:latin typeface="Arial"/>
                <a:cs typeface="Arial"/>
              </a:rPr>
              <a:t>a</a:t>
            </a:r>
            <a:r>
              <a:rPr dirty="0" sz="1850" spc="30">
                <a:latin typeface="Arial"/>
                <a:cs typeface="Arial"/>
              </a:rPr>
              <a:t>c</a:t>
            </a:r>
            <a:r>
              <a:rPr dirty="0" sz="1850" spc="-10">
                <a:latin typeface="Arial"/>
                <a:cs typeface="Arial"/>
              </a:rPr>
              <a:t>e</a:t>
            </a:r>
            <a:r>
              <a:rPr dirty="0" sz="1850" spc="-100">
                <a:latin typeface="Arial"/>
                <a:cs typeface="Arial"/>
              </a:rPr>
              <a:t> </a:t>
            </a:r>
            <a:r>
              <a:rPr dirty="0" sz="1850" spc="20">
                <a:latin typeface="Arial"/>
                <a:cs typeface="Arial"/>
              </a:rPr>
              <a:t>C</a:t>
            </a:r>
            <a:r>
              <a:rPr dirty="0" sz="1850" spc="5">
                <a:latin typeface="Arial"/>
                <a:cs typeface="Arial"/>
              </a:rPr>
              <a:t>oa</a:t>
            </a:r>
            <a:r>
              <a:rPr dirty="0" sz="1850" spc="30">
                <a:latin typeface="Arial"/>
                <a:cs typeface="Arial"/>
              </a:rPr>
              <a:t>s</a:t>
            </a:r>
            <a:r>
              <a:rPr dirty="0" sz="1850" spc="-5">
                <a:latin typeface="Arial"/>
                <a:cs typeface="Arial"/>
              </a:rPr>
              <a:t>t</a:t>
            </a:r>
            <a:r>
              <a:rPr dirty="0" sz="1850" spc="-305">
                <a:latin typeface="Arial"/>
                <a:cs typeface="Arial"/>
              </a:rPr>
              <a:t> </a:t>
            </a:r>
            <a:r>
              <a:rPr dirty="0" sz="1850" spc="-40">
                <a:latin typeface="Arial"/>
                <a:cs typeface="Arial"/>
              </a:rPr>
              <a:t>A</a:t>
            </a:r>
            <a:r>
              <a:rPr dirty="0" sz="1850" spc="-15">
                <a:latin typeface="Arial"/>
                <a:cs typeface="Arial"/>
              </a:rPr>
              <a:t>i</a:t>
            </a:r>
            <a:r>
              <a:rPr dirty="0" sz="1850" spc="-5">
                <a:latin typeface="Arial"/>
                <a:cs typeface="Arial"/>
              </a:rPr>
              <a:t>r</a:t>
            </a:r>
            <a:r>
              <a:rPr dirty="0" sz="1850" spc="-1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&amp;</a:t>
            </a:r>
            <a:r>
              <a:rPr dirty="0" sz="1850" spc="-65">
                <a:latin typeface="Arial"/>
                <a:cs typeface="Arial"/>
              </a:rPr>
              <a:t> </a:t>
            </a:r>
            <a:r>
              <a:rPr dirty="0" sz="1850" spc="-40">
                <a:latin typeface="Arial"/>
                <a:cs typeface="Arial"/>
              </a:rPr>
              <a:t>S</a:t>
            </a:r>
            <a:r>
              <a:rPr dirty="0" sz="1850" spc="-75">
                <a:latin typeface="Arial"/>
                <a:cs typeface="Arial"/>
              </a:rPr>
              <a:t>p</a:t>
            </a:r>
            <a:r>
              <a:rPr dirty="0" sz="1850" spc="5">
                <a:latin typeface="Arial"/>
                <a:cs typeface="Arial"/>
              </a:rPr>
              <a:t>a</a:t>
            </a:r>
            <a:r>
              <a:rPr dirty="0" sz="1850" spc="30">
                <a:latin typeface="Arial"/>
                <a:cs typeface="Arial"/>
              </a:rPr>
              <a:t>c</a:t>
            </a:r>
            <a:r>
              <a:rPr dirty="0" sz="1850" spc="5">
                <a:latin typeface="Arial"/>
                <a:cs typeface="Arial"/>
              </a:rPr>
              <a:t>e</a:t>
            </a:r>
            <a:r>
              <a:rPr dirty="0" sz="1850" spc="-75">
                <a:latin typeface="Arial"/>
                <a:cs typeface="Arial"/>
              </a:rPr>
              <a:t>p</a:t>
            </a:r>
            <a:r>
              <a:rPr dirty="0" sz="1850" spc="5">
                <a:latin typeface="Arial"/>
                <a:cs typeface="Arial"/>
              </a:rPr>
              <a:t>o</a:t>
            </a:r>
            <a:r>
              <a:rPr dirty="0" sz="1850" spc="20">
                <a:latin typeface="Arial"/>
                <a:cs typeface="Arial"/>
              </a:rPr>
              <a:t>r</a:t>
            </a:r>
            <a:r>
              <a:rPr dirty="0" sz="1850" spc="-40">
                <a:latin typeface="Arial"/>
                <a:cs typeface="Arial"/>
              </a:rPr>
              <a:t>t</a:t>
            </a:r>
            <a:r>
              <a:rPr dirty="0" sz="1850" spc="-5">
                <a:latin typeface="Arial"/>
                <a:cs typeface="Arial"/>
              </a:rPr>
              <a:t>,</a:t>
            </a:r>
            <a:r>
              <a:rPr dirty="0" sz="1850" spc="-229">
                <a:latin typeface="Arial"/>
                <a:cs typeface="Arial"/>
              </a:rPr>
              <a:t> </a:t>
            </a:r>
            <a:r>
              <a:rPr dirty="0" sz="1850" spc="-95">
                <a:latin typeface="Arial"/>
                <a:cs typeface="Arial"/>
              </a:rPr>
              <a:t>T</a:t>
            </a:r>
            <a:r>
              <a:rPr dirty="0" sz="1850" spc="-15">
                <a:latin typeface="Arial"/>
                <a:cs typeface="Arial"/>
              </a:rPr>
              <a:t>i</a:t>
            </a:r>
            <a:r>
              <a:rPr dirty="0" sz="1850" spc="-40">
                <a:latin typeface="Arial"/>
                <a:cs typeface="Arial"/>
              </a:rPr>
              <a:t>t</a:t>
            </a:r>
            <a:r>
              <a:rPr dirty="0" sz="1850" spc="-75">
                <a:latin typeface="Arial"/>
                <a:cs typeface="Arial"/>
              </a:rPr>
              <a:t>u</a:t>
            </a:r>
            <a:r>
              <a:rPr dirty="0" sz="1850" spc="35">
                <a:latin typeface="Arial"/>
                <a:cs typeface="Arial"/>
              </a:rPr>
              <a:t>s</a:t>
            </a:r>
            <a:r>
              <a:rPr dirty="0" sz="1850" spc="-50">
                <a:latin typeface="Arial"/>
                <a:cs typeface="Arial"/>
              </a:rPr>
              <a:t>v</a:t>
            </a:r>
            <a:r>
              <a:rPr dirty="0" sz="1850" spc="-15">
                <a:latin typeface="Arial"/>
                <a:cs typeface="Arial"/>
              </a:rPr>
              <a:t>i</a:t>
            </a:r>
            <a:r>
              <a:rPr dirty="0" sz="1850" spc="-95">
                <a:latin typeface="Arial"/>
                <a:cs typeface="Arial"/>
              </a:rPr>
              <a:t>ll</a:t>
            </a:r>
            <a:r>
              <a:rPr dirty="0" sz="1850" spc="-10">
                <a:latin typeface="Arial"/>
                <a:cs typeface="Arial"/>
              </a:rPr>
              <a:t>e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12"/>
            <a:ext cx="9723120" cy="60959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0257" y="145750"/>
            <a:ext cx="44634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5" b="1">
                <a:latin typeface="Arial"/>
                <a:cs typeface="Arial"/>
              </a:rPr>
              <a:t>Growth</a:t>
            </a:r>
            <a:r>
              <a:rPr dirty="0" sz="2400" spc="-160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of</a:t>
            </a:r>
            <a:r>
              <a:rPr dirty="0" sz="2400" spc="2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Commercial</a:t>
            </a:r>
            <a:r>
              <a:rPr dirty="0" sz="2400" spc="-7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Activity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55740" y="2112139"/>
            <a:ext cx="43973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Infrastructure</a:t>
            </a:r>
            <a:r>
              <a:rPr dirty="0" u="sng" sz="2400" spc="1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support</a:t>
            </a:r>
            <a:r>
              <a:rPr dirty="0" u="sng" sz="240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Growth: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8780" indent="-386080">
              <a:lnSpc>
                <a:spcPct val="100000"/>
              </a:lnSpc>
              <a:spcBef>
                <a:spcPts val="100"/>
              </a:spcBef>
              <a:buChar char="•"/>
              <a:tabLst>
                <a:tab pos="398145" algn="l"/>
                <a:tab pos="398780" algn="l"/>
              </a:tabLst>
            </a:pPr>
            <a:r>
              <a:rPr dirty="0"/>
              <a:t>Launch</a:t>
            </a:r>
            <a:r>
              <a:rPr dirty="0" spc="-40"/>
              <a:t> </a:t>
            </a:r>
            <a:r>
              <a:rPr dirty="0" spc="-5"/>
              <a:t>Pads</a:t>
            </a:r>
          </a:p>
          <a:p>
            <a:pPr marL="398780" indent="-386080">
              <a:lnSpc>
                <a:spcPct val="100000"/>
              </a:lnSpc>
              <a:buChar char="•"/>
              <a:tabLst>
                <a:tab pos="398145" algn="l"/>
                <a:tab pos="398780" algn="l"/>
              </a:tabLst>
            </a:pPr>
            <a:r>
              <a:rPr dirty="0" spc="-5"/>
              <a:t>Runways</a:t>
            </a:r>
          </a:p>
          <a:p>
            <a:pPr marL="398780" indent="-386080">
              <a:lnSpc>
                <a:spcPct val="100000"/>
              </a:lnSpc>
              <a:buChar char="•"/>
              <a:tabLst>
                <a:tab pos="398145" algn="l"/>
                <a:tab pos="398780" algn="l"/>
              </a:tabLst>
            </a:pPr>
            <a:r>
              <a:rPr dirty="0" spc="-5"/>
              <a:t>Cargo</a:t>
            </a:r>
            <a:r>
              <a:rPr dirty="0" spc="-15"/>
              <a:t> </a:t>
            </a:r>
            <a:r>
              <a:rPr dirty="0"/>
              <a:t>/</a:t>
            </a:r>
            <a:r>
              <a:rPr dirty="0" spc="20"/>
              <a:t> </a:t>
            </a:r>
            <a:r>
              <a:rPr dirty="0" spc="-25"/>
              <a:t>Payload</a:t>
            </a:r>
            <a:r>
              <a:rPr dirty="0" spc="145"/>
              <a:t> </a:t>
            </a:r>
            <a:r>
              <a:rPr dirty="0" spc="-10"/>
              <a:t>processing</a:t>
            </a:r>
          </a:p>
          <a:p>
            <a:pPr marL="398780" indent="-386080">
              <a:lnSpc>
                <a:spcPct val="100000"/>
              </a:lnSpc>
              <a:buChar char="•"/>
              <a:tabLst>
                <a:tab pos="398145" algn="l"/>
                <a:tab pos="398780" algn="l"/>
              </a:tabLst>
            </a:pPr>
            <a:r>
              <a:rPr dirty="0" spc="-15"/>
              <a:t>Passenger</a:t>
            </a:r>
            <a:r>
              <a:rPr dirty="0" spc="120"/>
              <a:t> </a:t>
            </a:r>
            <a:r>
              <a:rPr dirty="0"/>
              <a:t>&amp;</a:t>
            </a:r>
            <a:r>
              <a:rPr dirty="0" spc="-40"/>
              <a:t> </a:t>
            </a:r>
            <a:r>
              <a:rPr dirty="0" spc="-10"/>
              <a:t>Crew</a:t>
            </a:r>
            <a:r>
              <a:rPr dirty="0" spc="65"/>
              <a:t> </a:t>
            </a:r>
            <a:r>
              <a:rPr dirty="0"/>
              <a:t>training</a:t>
            </a:r>
            <a:r>
              <a:rPr dirty="0" spc="-90"/>
              <a:t> </a:t>
            </a:r>
            <a:r>
              <a:rPr dirty="0"/>
              <a:t>&amp;</a:t>
            </a:r>
            <a:r>
              <a:rPr dirty="0" spc="40"/>
              <a:t> </a:t>
            </a:r>
            <a:r>
              <a:rPr dirty="0" spc="-10"/>
              <a:t>prep</a:t>
            </a:r>
          </a:p>
          <a:p>
            <a:pPr marL="398780" indent="-386080">
              <a:lnSpc>
                <a:spcPct val="100000"/>
              </a:lnSpc>
              <a:buChar char="•"/>
              <a:tabLst>
                <a:tab pos="398145" algn="l"/>
                <a:tab pos="398780" algn="l"/>
              </a:tabLst>
            </a:pPr>
            <a:r>
              <a:rPr dirty="0" spc="-15"/>
              <a:t>Roads</a:t>
            </a:r>
            <a:r>
              <a:rPr dirty="0" spc="25"/>
              <a:t> </a:t>
            </a:r>
            <a:r>
              <a:rPr dirty="0" spc="-10"/>
              <a:t>and</a:t>
            </a:r>
            <a:r>
              <a:rPr dirty="0" spc="50"/>
              <a:t> </a:t>
            </a:r>
            <a:r>
              <a:rPr dirty="0"/>
              <a:t>Bridges</a:t>
            </a:r>
          </a:p>
          <a:p>
            <a:pPr marL="398780" indent="-386080">
              <a:lnSpc>
                <a:spcPct val="100000"/>
              </a:lnSpc>
              <a:buChar char="•"/>
              <a:tabLst>
                <a:tab pos="398145" algn="l"/>
                <a:tab pos="398780" algn="l"/>
              </a:tabLst>
            </a:pPr>
            <a:r>
              <a:rPr dirty="0" spc="-15"/>
              <a:t>Commercial</a:t>
            </a:r>
            <a:r>
              <a:rPr dirty="0" spc="140"/>
              <a:t> </a:t>
            </a:r>
            <a:r>
              <a:rPr dirty="0"/>
              <a:t>Utilities</a:t>
            </a:r>
            <a:r>
              <a:rPr dirty="0" spc="-40"/>
              <a:t> </a:t>
            </a:r>
            <a:r>
              <a:rPr dirty="0"/>
              <a:t>&amp;</a:t>
            </a:r>
            <a:r>
              <a:rPr dirty="0" spc="-40"/>
              <a:t> </a:t>
            </a:r>
            <a:r>
              <a:rPr dirty="0" spc="-10"/>
              <a:t>Comm</a:t>
            </a:r>
          </a:p>
          <a:p>
            <a:pPr marL="398780" indent="-386080">
              <a:lnSpc>
                <a:spcPct val="100000"/>
              </a:lnSpc>
              <a:buChar char="•"/>
              <a:tabLst>
                <a:tab pos="398145" algn="l"/>
                <a:tab pos="398780" algn="l"/>
              </a:tabLst>
            </a:pPr>
            <a:r>
              <a:rPr dirty="0" spc="-15"/>
              <a:t>Fuel</a:t>
            </a:r>
            <a:r>
              <a:rPr dirty="0" spc="55"/>
              <a:t> </a:t>
            </a:r>
            <a:r>
              <a:rPr dirty="0"/>
              <a:t>/</a:t>
            </a:r>
            <a:r>
              <a:rPr dirty="0" spc="-70"/>
              <a:t> </a:t>
            </a:r>
            <a:r>
              <a:rPr dirty="0" spc="-10"/>
              <a:t>commodity</a:t>
            </a:r>
            <a:r>
              <a:rPr dirty="0" spc="110"/>
              <a:t> </a:t>
            </a:r>
            <a:r>
              <a:rPr dirty="0"/>
              <a:t>distribution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168400" y="3931920"/>
            <a:ext cx="4135120" cy="1148080"/>
            <a:chOff x="1168400" y="3931920"/>
            <a:chExt cx="4135120" cy="11480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8400" y="3931920"/>
              <a:ext cx="4135120" cy="11480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280" y="3967479"/>
              <a:ext cx="4023359" cy="103631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224280" y="3967479"/>
            <a:ext cx="4023360" cy="103631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algn="ctr" marR="4445">
              <a:lnSpc>
                <a:spcPct val="100000"/>
              </a:lnSpc>
            </a:pPr>
            <a:r>
              <a:rPr dirty="0" sz="2400" spc="5">
                <a:latin typeface="Arial"/>
                <a:cs typeface="Arial"/>
              </a:rPr>
              <a:t>Enabling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Infrastructure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68400" y="2611120"/>
            <a:ext cx="4135120" cy="1381760"/>
            <a:chOff x="1168400" y="2611120"/>
            <a:chExt cx="4135120" cy="138176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8400" y="2611120"/>
              <a:ext cx="4135120" cy="13817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4280" y="2667000"/>
              <a:ext cx="4023359" cy="12496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24280" y="2667000"/>
              <a:ext cx="4023360" cy="1249680"/>
            </a:xfrm>
            <a:custGeom>
              <a:avLst/>
              <a:gdLst/>
              <a:ahLst/>
              <a:cxnLst/>
              <a:rect l="l" t="t" r="r" b="b"/>
              <a:pathLst>
                <a:path w="4023360" h="1249679">
                  <a:moveTo>
                    <a:pt x="0" y="0"/>
                  </a:moveTo>
                  <a:lnTo>
                    <a:pt x="4023360" y="0"/>
                  </a:lnTo>
                  <a:lnTo>
                    <a:pt x="4023360" y="1249680"/>
                  </a:lnTo>
                  <a:lnTo>
                    <a:pt x="0" y="12496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6000" y="2743200"/>
              <a:ext cx="355600" cy="3048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37117" y="2773997"/>
              <a:ext cx="253364" cy="19240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77920" y="2753372"/>
              <a:ext cx="365759" cy="3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3800" y="2788920"/>
              <a:ext cx="254000" cy="19303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33800" y="2788920"/>
              <a:ext cx="254000" cy="193040"/>
            </a:xfrm>
            <a:custGeom>
              <a:avLst/>
              <a:gdLst/>
              <a:ahLst/>
              <a:cxnLst/>
              <a:rect l="l" t="t" r="r" b="b"/>
              <a:pathLst>
                <a:path w="254000" h="193039">
                  <a:moveTo>
                    <a:pt x="0" y="48260"/>
                  </a:moveTo>
                  <a:lnTo>
                    <a:pt x="157480" y="48260"/>
                  </a:lnTo>
                  <a:lnTo>
                    <a:pt x="157480" y="0"/>
                  </a:lnTo>
                  <a:lnTo>
                    <a:pt x="254000" y="96520"/>
                  </a:lnTo>
                  <a:lnTo>
                    <a:pt x="157480" y="193040"/>
                  </a:lnTo>
                  <a:lnTo>
                    <a:pt x="157480" y="144780"/>
                  </a:lnTo>
                  <a:lnTo>
                    <a:pt x="0" y="144780"/>
                  </a:lnTo>
                  <a:lnTo>
                    <a:pt x="0" y="48260"/>
                  </a:lnTo>
                  <a:close/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481270" y="2124680"/>
            <a:ext cx="3486785" cy="881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latin typeface="Arial"/>
                <a:cs typeface="Arial"/>
              </a:rPr>
              <a:t>Spaceports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Value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Chain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35"/>
              </a:spcBef>
              <a:tabLst>
                <a:tab pos="1180465" algn="l"/>
                <a:tab pos="2572385" algn="l"/>
              </a:tabLst>
            </a:pPr>
            <a:r>
              <a:rPr dirty="0" sz="1850" spc="-20">
                <a:solidFill>
                  <a:srgbClr val="FFFFFF"/>
                </a:solidFill>
                <a:latin typeface="Arial"/>
                <a:cs typeface="Arial"/>
              </a:rPr>
              <a:t>Launch	</a:t>
            </a:r>
            <a:r>
              <a:rPr dirty="0" sz="1850" spc="-25">
                <a:solidFill>
                  <a:srgbClr val="FFFFFF"/>
                </a:solidFill>
                <a:latin typeface="Arial"/>
                <a:cs typeface="Arial"/>
              </a:rPr>
              <a:t>Platforms	</a:t>
            </a:r>
            <a:r>
              <a:rPr dirty="0" sz="1850" spc="-5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402080" y="3078480"/>
            <a:ext cx="3647440" cy="883919"/>
            <a:chOff x="1402080" y="3078480"/>
            <a:chExt cx="3647440" cy="883919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2080" y="3078480"/>
              <a:ext cx="3647439" cy="88391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37640" y="3124203"/>
              <a:ext cx="3515360" cy="741680"/>
            </a:xfrm>
            <a:custGeom>
              <a:avLst/>
              <a:gdLst/>
              <a:ahLst/>
              <a:cxnLst/>
              <a:rect l="l" t="t" r="r" b="b"/>
              <a:pathLst>
                <a:path w="3515360" h="741679">
                  <a:moveTo>
                    <a:pt x="3144520" y="0"/>
                  </a:moveTo>
                  <a:lnTo>
                    <a:pt x="3144520" y="148856"/>
                  </a:lnTo>
                  <a:lnTo>
                    <a:pt x="0" y="148856"/>
                  </a:lnTo>
                  <a:lnTo>
                    <a:pt x="0" y="592810"/>
                  </a:lnTo>
                  <a:lnTo>
                    <a:pt x="3144520" y="592810"/>
                  </a:lnTo>
                  <a:lnTo>
                    <a:pt x="3144520" y="741680"/>
                  </a:lnTo>
                  <a:lnTo>
                    <a:pt x="3515360" y="370840"/>
                  </a:lnTo>
                  <a:lnTo>
                    <a:pt x="314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437640" y="3124203"/>
              <a:ext cx="3515360" cy="741680"/>
            </a:xfrm>
            <a:custGeom>
              <a:avLst/>
              <a:gdLst/>
              <a:ahLst/>
              <a:cxnLst/>
              <a:rect l="l" t="t" r="r" b="b"/>
              <a:pathLst>
                <a:path w="3515360" h="741679">
                  <a:moveTo>
                    <a:pt x="0" y="148856"/>
                  </a:moveTo>
                  <a:lnTo>
                    <a:pt x="3144520" y="148856"/>
                  </a:lnTo>
                  <a:lnTo>
                    <a:pt x="3144520" y="0"/>
                  </a:lnTo>
                  <a:lnTo>
                    <a:pt x="3515360" y="370840"/>
                  </a:lnTo>
                  <a:lnTo>
                    <a:pt x="3144520" y="741680"/>
                  </a:lnTo>
                  <a:lnTo>
                    <a:pt x="3144520" y="592810"/>
                  </a:lnTo>
                  <a:lnTo>
                    <a:pt x="0" y="592810"/>
                  </a:lnTo>
                  <a:lnTo>
                    <a:pt x="0" y="148856"/>
                  </a:lnTo>
                  <a:close/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2938503" y="3366801"/>
            <a:ext cx="142430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30">
                <a:latin typeface="Arial"/>
                <a:cs typeface="Arial"/>
              </a:rPr>
              <a:t>Modern</a:t>
            </a:r>
            <a:r>
              <a:rPr dirty="0" sz="1350" spc="90">
                <a:latin typeface="Arial"/>
                <a:cs typeface="Arial"/>
              </a:rPr>
              <a:t> </a:t>
            </a:r>
            <a:r>
              <a:rPr dirty="0" sz="1350" spc="-15">
                <a:latin typeface="Arial"/>
                <a:cs typeface="Arial"/>
              </a:rPr>
              <a:t>Spaceport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402080" y="3190240"/>
            <a:ext cx="1259840" cy="528320"/>
            <a:chOff x="1402080" y="3190240"/>
            <a:chExt cx="1259840" cy="528320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2080" y="3190240"/>
              <a:ext cx="1259839" cy="5283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13840" y="3622052"/>
              <a:ext cx="1005839" cy="8634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437639" y="3225800"/>
            <a:ext cx="1127760" cy="396240"/>
          </a:xfrm>
          <a:prstGeom prst="rect">
            <a:avLst/>
          </a:prstGeom>
          <a:solidFill>
            <a:srgbClr val="FFFFFF"/>
          </a:solidFill>
          <a:ln w="9525">
            <a:solidFill>
              <a:srgbClr val="F1F1F1"/>
            </a:solidFill>
          </a:ln>
        </p:spPr>
        <p:txBody>
          <a:bodyPr wrap="square" lIns="0" tIns="82550" rIns="0" bIns="0" rtlCol="0" vert="horz">
            <a:spAutoFit/>
          </a:bodyPr>
          <a:lstStyle/>
          <a:p>
            <a:pPr marL="212090">
              <a:lnSpc>
                <a:spcPct val="100000"/>
              </a:lnSpc>
              <a:spcBef>
                <a:spcPts val="650"/>
              </a:spcBef>
            </a:pPr>
            <a:r>
              <a:rPr dirty="0" sz="1350" spc="-20">
                <a:latin typeface="Arial"/>
                <a:cs typeface="Arial"/>
              </a:rPr>
              <a:t>Historical</a:t>
            </a:r>
            <a:endParaRPr sz="135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020257" y="145750"/>
            <a:ext cx="68008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latin typeface="Arial"/>
                <a:cs typeface="Arial"/>
              </a:rPr>
              <a:t>Enabling</a:t>
            </a:r>
            <a:r>
              <a:rPr dirty="0" sz="2400" spc="95" b="1">
                <a:latin typeface="Arial"/>
                <a:cs typeface="Arial"/>
              </a:rPr>
              <a:t> </a:t>
            </a:r>
            <a:r>
              <a:rPr dirty="0" sz="2400" spc="15" b="1">
                <a:latin typeface="Arial"/>
                <a:cs typeface="Arial"/>
              </a:rPr>
              <a:t>Growth</a:t>
            </a:r>
            <a:r>
              <a:rPr dirty="0" sz="2400" spc="-140" b="1">
                <a:latin typeface="Arial"/>
                <a:cs typeface="Arial"/>
              </a:rPr>
              <a:t> </a:t>
            </a:r>
            <a:r>
              <a:rPr dirty="0" sz="2400" spc="25" b="1">
                <a:latin typeface="Arial"/>
                <a:cs typeface="Arial"/>
              </a:rPr>
              <a:t>with</a:t>
            </a:r>
            <a:r>
              <a:rPr dirty="0" sz="2400" spc="-1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Spaceport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Infrastructure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2879" y="4226560"/>
            <a:ext cx="3799839" cy="2346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1351280"/>
            <a:ext cx="2895599" cy="22555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240" y="4277360"/>
            <a:ext cx="2980074" cy="2438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99121" y="1351280"/>
            <a:ext cx="3434080" cy="389127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20257" y="145750"/>
            <a:ext cx="68008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latin typeface="Arial"/>
                <a:cs typeface="Arial"/>
              </a:rPr>
              <a:t>Enabling</a:t>
            </a:r>
            <a:r>
              <a:rPr dirty="0" sz="2400" spc="95" b="1">
                <a:latin typeface="Arial"/>
                <a:cs typeface="Arial"/>
              </a:rPr>
              <a:t> </a:t>
            </a:r>
            <a:r>
              <a:rPr dirty="0" sz="2400" spc="15" b="1">
                <a:latin typeface="Arial"/>
                <a:cs typeface="Arial"/>
              </a:rPr>
              <a:t>Growth</a:t>
            </a:r>
            <a:r>
              <a:rPr dirty="0" sz="2400" spc="-145" b="1">
                <a:latin typeface="Arial"/>
                <a:cs typeface="Arial"/>
              </a:rPr>
              <a:t> </a:t>
            </a:r>
            <a:r>
              <a:rPr dirty="0" sz="2400" spc="25" b="1">
                <a:latin typeface="Arial"/>
                <a:cs typeface="Arial"/>
              </a:rPr>
              <a:t>with</a:t>
            </a:r>
            <a:r>
              <a:rPr dirty="0" sz="2400" spc="-1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Spaceport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Infrastructure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8811" y="1097771"/>
            <a:ext cx="2077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">
                <a:latin typeface="Arial"/>
                <a:cs typeface="Arial"/>
              </a:rPr>
              <a:t>C</a:t>
            </a:r>
            <a:r>
              <a:rPr dirty="0" sz="1200" spc="-30">
                <a:latin typeface="Arial"/>
                <a:cs typeface="Arial"/>
              </a:rPr>
              <a:t>o</a:t>
            </a:r>
            <a:r>
              <a:rPr dirty="0" sz="1200" spc="40">
                <a:latin typeface="Arial"/>
                <a:cs typeface="Arial"/>
              </a:rPr>
              <a:t>mm</a:t>
            </a:r>
            <a:r>
              <a:rPr dirty="0" sz="1200" spc="-3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40">
                <a:latin typeface="Arial"/>
                <a:cs typeface="Arial"/>
              </a:rPr>
              <a:t>c</a:t>
            </a:r>
            <a:r>
              <a:rPr dirty="0" sz="1200" spc="-30">
                <a:latin typeface="Arial"/>
                <a:cs typeface="Arial"/>
              </a:rPr>
              <a:t>ia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1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</a:t>
            </a:r>
            <a:r>
              <a:rPr dirty="0" sz="1200" spc="-30">
                <a:latin typeface="Arial"/>
                <a:cs typeface="Arial"/>
              </a:rPr>
              <a:t>o</a:t>
            </a:r>
            <a:r>
              <a:rPr dirty="0" sz="1200" spc="10">
                <a:latin typeface="Arial"/>
                <a:cs typeface="Arial"/>
              </a:rPr>
              <a:t>w</a:t>
            </a:r>
            <a:r>
              <a:rPr dirty="0" sz="1200" spc="-3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D</a:t>
            </a:r>
            <a:r>
              <a:rPr dirty="0" sz="1200" spc="-30">
                <a:latin typeface="Arial"/>
                <a:cs typeface="Arial"/>
              </a:rPr>
              <a:t>i</a:t>
            </a:r>
            <a:r>
              <a:rPr dirty="0" sz="1200" spc="40">
                <a:latin typeface="Arial"/>
                <a:cs typeface="Arial"/>
              </a:rPr>
              <a:t>s</a:t>
            </a:r>
            <a:r>
              <a:rPr dirty="0" sz="1200" spc="-15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30">
                <a:latin typeface="Arial"/>
                <a:cs typeface="Arial"/>
              </a:rPr>
              <a:t>ibu</a:t>
            </a:r>
            <a:r>
              <a:rPr dirty="0" sz="1200" spc="-15">
                <a:latin typeface="Arial"/>
                <a:cs typeface="Arial"/>
              </a:rPr>
              <a:t>t</a:t>
            </a:r>
            <a:r>
              <a:rPr dirty="0" sz="1200" spc="-30">
                <a:latin typeface="Arial"/>
                <a:cs typeface="Arial"/>
              </a:rPr>
              <a:t>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58524" y="1089846"/>
            <a:ext cx="28092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Natural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Gas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Distribution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/</a:t>
            </a:r>
            <a:r>
              <a:rPr dirty="0" sz="1200" spc="-35">
                <a:latin typeface="Arial"/>
                <a:cs typeface="Arial"/>
              </a:rPr>
              <a:t> LNG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Production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2731" y="1057995"/>
            <a:ext cx="277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Cecil</a:t>
            </a:r>
            <a:r>
              <a:rPr dirty="0" sz="1200" spc="-12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Spaceport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Space</a:t>
            </a:r>
            <a:r>
              <a:rPr dirty="0" sz="1200" spc="-1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Operations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Center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38872" y="3918542"/>
            <a:ext cx="2187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LLF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Utility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Corridor</a:t>
            </a:r>
            <a:r>
              <a:rPr dirty="0" sz="1200" spc="-25">
                <a:latin typeface="Arial"/>
                <a:cs typeface="Arial"/>
              </a:rPr>
              <a:t> Development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73577" y="5418589"/>
            <a:ext cx="269748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7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dirty="0" u="sng" sz="12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dirty="0" u="sng" sz="12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dirty="0" u="sng" sz="12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dirty="0" u="sng" sz="1200" spc="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dirty="0" u="sng" sz="12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dirty="0" u="sng" sz="12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dirty="0" u="sng" sz="12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ed:</a:t>
            </a:r>
            <a:endParaRPr sz="1200">
              <a:latin typeface="Arial"/>
              <a:cs typeface="Arial"/>
            </a:endParaRPr>
          </a:p>
          <a:p>
            <a:pPr marL="12700" marR="532765" indent="-635">
              <a:lnSpc>
                <a:spcPct val="100000"/>
              </a:lnSpc>
            </a:pPr>
            <a:r>
              <a:rPr dirty="0" sz="1200" spc="-15">
                <a:latin typeface="Arial"/>
                <a:cs typeface="Arial"/>
              </a:rPr>
              <a:t>Wastewater Capacity </a:t>
            </a:r>
            <a:r>
              <a:rPr dirty="0" sz="1200" spc="-25">
                <a:latin typeface="Arial"/>
                <a:cs typeface="Arial"/>
              </a:rPr>
              <a:t>Expansion </a:t>
            </a:r>
            <a:r>
              <a:rPr dirty="0" sz="1200" spc="-32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Helium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Distribution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10">
                <a:latin typeface="Arial"/>
                <a:cs typeface="Arial"/>
              </a:rPr>
              <a:t>C</a:t>
            </a:r>
            <a:r>
              <a:rPr dirty="0" sz="1200" spc="-30">
                <a:latin typeface="Arial"/>
                <a:cs typeface="Arial"/>
              </a:rPr>
              <a:t>o</a:t>
            </a:r>
            <a:r>
              <a:rPr dirty="0" sz="1200" spc="40">
                <a:latin typeface="Arial"/>
                <a:cs typeface="Arial"/>
              </a:rPr>
              <a:t>mm</a:t>
            </a:r>
            <a:r>
              <a:rPr dirty="0" sz="1200" spc="-3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40">
                <a:latin typeface="Arial"/>
                <a:cs typeface="Arial"/>
              </a:rPr>
              <a:t>c</a:t>
            </a:r>
            <a:r>
              <a:rPr dirty="0" sz="1200" spc="-30">
                <a:latin typeface="Arial"/>
                <a:cs typeface="Arial"/>
              </a:rPr>
              <a:t>ia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120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C</a:t>
            </a:r>
            <a:r>
              <a:rPr dirty="0" sz="1200" spc="-30">
                <a:latin typeface="Arial"/>
                <a:cs typeface="Arial"/>
              </a:rPr>
              <a:t>o</a:t>
            </a:r>
            <a:r>
              <a:rPr dirty="0" sz="1200" spc="40">
                <a:latin typeface="Arial"/>
                <a:cs typeface="Arial"/>
              </a:rPr>
              <a:t>mm</a:t>
            </a:r>
            <a:r>
              <a:rPr dirty="0" sz="1200" spc="-30">
                <a:latin typeface="Arial"/>
                <a:cs typeface="Arial"/>
              </a:rPr>
              <a:t>uni</a:t>
            </a:r>
            <a:r>
              <a:rPr dirty="0" sz="1200" spc="40">
                <a:latin typeface="Arial"/>
                <a:cs typeface="Arial"/>
              </a:rPr>
              <a:t>c</a:t>
            </a:r>
            <a:r>
              <a:rPr dirty="0" sz="1200" spc="-3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t</a:t>
            </a:r>
            <a:r>
              <a:rPr dirty="0" sz="1200" spc="-30">
                <a:latin typeface="Arial"/>
                <a:cs typeface="Arial"/>
              </a:rPr>
              <a:t>io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D</a:t>
            </a:r>
            <a:r>
              <a:rPr dirty="0" sz="1200" spc="-30">
                <a:latin typeface="Arial"/>
                <a:cs typeface="Arial"/>
              </a:rPr>
              <a:t>i</a:t>
            </a:r>
            <a:r>
              <a:rPr dirty="0" sz="1200" spc="40">
                <a:latin typeface="Arial"/>
                <a:cs typeface="Arial"/>
              </a:rPr>
              <a:t>s</a:t>
            </a:r>
            <a:r>
              <a:rPr dirty="0" sz="1200" spc="-15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30">
                <a:latin typeface="Arial"/>
                <a:cs typeface="Arial"/>
              </a:rPr>
              <a:t>ibu</a:t>
            </a:r>
            <a:r>
              <a:rPr dirty="0" sz="1200" spc="-15">
                <a:latin typeface="Arial"/>
                <a:cs typeface="Arial"/>
              </a:rPr>
              <a:t>t</a:t>
            </a:r>
            <a:r>
              <a:rPr dirty="0" sz="1200" spc="-30">
                <a:latin typeface="Arial"/>
                <a:cs typeface="Arial"/>
              </a:rPr>
              <a:t>ion  </a:t>
            </a:r>
            <a:r>
              <a:rPr dirty="0" sz="1200" spc="-20">
                <a:latin typeface="Arial"/>
                <a:cs typeface="Arial"/>
              </a:rPr>
              <a:t>LLF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Runway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Lighting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30">
                <a:latin typeface="Arial"/>
                <a:cs typeface="Arial"/>
              </a:rPr>
              <a:t>LL</a:t>
            </a:r>
            <a:r>
              <a:rPr dirty="0" sz="1200">
                <a:latin typeface="Arial"/>
                <a:cs typeface="Arial"/>
              </a:rPr>
              <a:t>F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</a:t>
            </a:r>
            <a:r>
              <a:rPr dirty="0" sz="1200" spc="-30">
                <a:latin typeface="Arial"/>
                <a:cs typeface="Arial"/>
              </a:rPr>
              <a:t>o</a:t>
            </a:r>
            <a:r>
              <a:rPr dirty="0" sz="1200" spc="10">
                <a:latin typeface="Arial"/>
                <a:cs typeface="Arial"/>
              </a:rPr>
              <a:t>w</a:t>
            </a:r>
            <a:r>
              <a:rPr dirty="0" sz="1200" spc="-3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&amp;</a:t>
            </a:r>
            <a:r>
              <a:rPr dirty="0" sz="1200" spc="-9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C</a:t>
            </a:r>
            <a:r>
              <a:rPr dirty="0" sz="1200" spc="-30">
                <a:latin typeface="Arial"/>
                <a:cs typeface="Arial"/>
              </a:rPr>
              <a:t>o</a:t>
            </a:r>
            <a:r>
              <a:rPr dirty="0" sz="1200" spc="40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5440" y="1351280"/>
            <a:ext cx="3799839" cy="25399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76578" y="3984162"/>
            <a:ext cx="3133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latin typeface="Arial"/>
                <a:cs typeface="Arial"/>
              </a:rPr>
              <a:t>Cape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Canaveral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Spaceport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Roadway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Widening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39" y="216912"/>
            <a:ext cx="730630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Growing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Pains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Growing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Transportation</a:t>
            </a:r>
            <a:r>
              <a:rPr dirty="0" sz="24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Mode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2080" y="1473835"/>
            <a:ext cx="9742805" cy="2366645"/>
            <a:chOff x="1402080" y="1473835"/>
            <a:chExt cx="9742805" cy="23666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2080" y="1483360"/>
              <a:ext cx="4165599" cy="23571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1681" y="1483360"/>
              <a:ext cx="4043678" cy="23164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086917" y="1478597"/>
              <a:ext cx="4053204" cy="2326005"/>
            </a:xfrm>
            <a:custGeom>
              <a:avLst/>
              <a:gdLst/>
              <a:ahLst/>
              <a:cxnLst/>
              <a:rect l="l" t="t" r="r" b="b"/>
              <a:pathLst>
                <a:path w="4053204" h="2326004">
                  <a:moveTo>
                    <a:pt x="0" y="0"/>
                  </a:moveTo>
                  <a:lnTo>
                    <a:pt x="4053204" y="0"/>
                  </a:lnTo>
                  <a:lnTo>
                    <a:pt x="4053204" y="2326005"/>
                  </a:lnTo>
                  <a:lnTo>
                    <a:pt x="0" y="232600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630367" y="1015906"/>
            <a:ext cx="36449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Space</a:t>
            </a:r>
            <a:r>
              <a:rPr dirty="0" sz="2400" spc="-30">
                <a:latin typeface="Arial"/>
                <a:cs typeface="Arial"/>
              </a:rPr>
              <a:t> Traffic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08689" y="991826"/>
            <a:ext cx="26968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latin typeface="Arial"/>
                <a:cs typeface="Arial"/>
              </a:rPr>
              <a:t>Airspace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Integration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4448" y="4173634"/>
            <a:ext cx="27076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latin typeface="Arial"/>
                <a:cs typeface="Arial"/>
              </a:rPr>
              <a:t>Operational</a:t>
            </a:r>
            <a:r>
              <a:rPr dirty="0" sz="2400" spc="17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Density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12041" y="4173634"/>
            <a:ext cx="25965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>
                <a:latin typeface="Arial"/>
                <a:cs typeface="Arial"/>
              </a:rPr>
              <a:t>Schedule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Certainty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48154" y="4552315"/>
            <a:ext cx="9508490" cy="2193290"/>
            <a:chOff x="1748154" y="4552315"/>
            <a:chExt cx="9508490" cy="219329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1680" y="4561840"/>
              <a:ext cx="4155439" cy="212344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086917" y="4557077"/>
              <a:ext cx="4164965" cy="2132965"/>
            </a:xfrm>
            <a:custGeom>
              <a:avLst/>
              <a:gdLst/>
              <a:ahLst/>
              <a:cxnLst/>
              <a:rect l="l" t="t" r="r" b="b"/>
              <a:pathLst>
                <a:path w="4164965" h="2132965">
                  <a:moveTo>
                    <a:pt x="0" y="0"/>
                  </a:moveTo>
                  <a:lnTo>
                    <a:pt x="4164964" y="0"/>
                  </a:lnTo>
                  <a:lnTo>
                    <a:pt x="4164964" y="2132965"/>
                  </a:lnTo>
                  <a:lnTo>
                    <a:pt x="0" y="21329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7680" y="4612640"/>
              <a:ext cx="3474719" cy="212342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52917" y="4607877"/>
              <a:ext cx="3484245" cy="2132965"/>
            </a:xfrm>
            <a:custGeom>
              <a:avLst/>
              <a:gdLst/>
              <a:ahLst/>
              <a:cxnLst/>
              <a:rect l="l" t="t" r="r" b="b"/>
              <a:pathLst>
                <a:path w="3484245" h="2132965">
                  <a:moveTo>
                    <a:pt x="0" y="0"/>
                  </a:moveTo>
                  <a:lnTo>
                    <a:pt x="3484245" y="0"/>
                  </a:lnTo>
                  <a:lnTo>
                    <a:pt x="3484245" y="2132965"/>
                  </a:lnTo>
                  <a:lnTo>
                    <a:pt x="0" y="21329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8142" y="145750"/>
            <a:ext cx="30270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Space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Is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Multi-Modal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480" y="965200"/>
            <a:ext cx="4415609" cy="29768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6480" y="944880"/>
            <a:ext cx="4531359" cy="296670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8480" y="4114800"/>
            <a:ext cx="3423919" cy="25704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03921" y="4114800"/>
            <a:ext cx="3423918" cy="25704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38320" y="4114800"/>
            <a:ext cx="3891279" cy="25806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61279" y="944880"/>
            <a:ext cx="1981200" cy="29667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5382260">
              <a:lnSpc>
                <a:spcPct val="100000"/>
              </a:lnSpc>
              <a:spcBef>
                <a:spcPts val="120"/>
              </a:spcBef>
            </a:pPr>
            <a:r>
              <a:rPr dirty="0" spc="110"/>
              <a:t>T</a:t>
            </a:r>
            <a:r>
              <a:rPr dirty="0"/>
              <a:t>han</a:t>
            </a:r>
            <a:r>
              <a:rPr dirty="0" spc="10"/>
              <a:t>k</a:t>
            </a:r>
            <a:r>
              <a:rPr dirty="0" spc="-200"/>
              <a:t> </a:t>
            </a:r>
            <a:r>
              <a:rPr dirty="0" spc="-260"/>
              <a:t>Y</a:t>
            </a:r>
            <a:r>
              <a:rPr dirty="0" spc="-5"/>
              <a:t>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8797" y="6529589"/>
            <a:ext cx="23736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Arial"/>
                <a:cs typeface="Arial"/>
              </a:rPr>
              <a:t>S</a:t>
            </a:r>
            <a:r>
              <a:rPr dirty="0" sz="1200" spc="-30" i="1">
                <a:latin typeface="Arial"/>
                <a:cs typeface="Arial"/>
              </a:rPr>
              <a:t>ou</a:t>
            </a:r>
            <a:r>
              <a:rPr dirty="0" sz="1200" i="1">
                <a:latin typeface="Arial"/>
                <a:cs typeface="Arial"/>
              </a:rPr>
              <a:t>rc</a:t>
            </a:r>
            <a:r>
              <a:rPr dirty="0" sz="1200" spc="-215" i="1">
                <a:latin typeface="Arial"/>
                <a:cs typeface="Arial"/>
              </a:rPr>
              <a:t> </a:t>
            </a:r>
            <a:r>
              <a:rPr dirty="0" sz="1200" spc="-30" i="1">
                <a:latin typeface="Arial"/>
                <a:cs typeface="Arial"/>
              </a:rPr>
              <a:t>e</a:t>
            </a:r>
            <a:r>
              <a:rPr dirty="0" sz="1200" i="1">
                <a:latin typeface="Arial"/>
                <a:cs typeface="Arial"/>
              </a:rPr>
              <a:t>: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Br</a:t>
            </a:r>
            <a:r>
              <a:rPr dirty="0" sz="1200" spc="120" i="1">
                <a:latin typeface="Arial"/>
                <a:cs typeface="Arial"/>
              </a:rPr>
              <a:t>yc</a:t>
            </a:r>
            <a:r>
              <a:rPr dirty="0" sz="1200" i="1">
                <a:latin typeface="Arial"/>
                <a:cs typeface="Arial"/>
              </a:rPr>
              <a:t>e</a:t>
            </a:r>
            <a:r>
              <a:rPr dirty="0" sz="1200" spc="-204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S</a:t>
            </a:r>
            <a:r>
              <a:rPr dirty="0" sz="1200" spc="-30" i="1">
                <a:latin typeface="Arial"/>
                <a:cs typeface="Arial"/>
              </a:rPr>
              <a:t>pa</a:t>
            </a:r>
            <a:r>
              <a:rPr dirty="0" sz="1200" spc="40" i="1">
                <a:latin typeface="Arial"/>
                <a:cs typeface="Arial"/>
              </a:rPr>
              <a:t>c</a:t>
            </a:r>
            <a:r>
              <a:rPr dirty="0" sz="1200" i="1">
                <a:latin typeface="Arial"/>
                <a:cs typeface="Arial"/>
              </a:rPr>
              <a:t>e</a:t>
            </a:r>
            <a:r>
              <a:rPr dirty="0" sz="1200" spc="-1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&amp;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175" i="1">
                <a:latin typeface="Arial"/>
                <a:cs typeface="Arial"/>
              </a:rPr>
              <a:t>T</a:t>
            </a:r>
            <a:r>
              <a:rPr dirty="0" sz="1200" spc="-30" i="1">
                <a:latin typeface="Arial"/>
                <a:cs typeface="Arial"/>
              </a:rPr>
              <a:t>e</a:t>
            </a:r>
            <a:r>
              <a:rPr dirty="0" sz="1200" spc="35" i="1">
                <a:latin typeface="Arial"/>
                <a:cs typeface="Arial"/>
              </a:rPr>
              <a:t>c</a:t>
            </a:r>
            <a:r>
              <a:rPr dirty="0" sz="1200" spc="-30" i="1">
                <a:latin typeface="Arial"/>
                <a:cs typeface="Arial"/>
              </a:rPr>
              <a:t>hnology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0417" y="158450"/>
            <a:ext cx="33750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latin typeface="Arial"/>
                <a:cs typeface="Arial"/>
              </a:rPr>
              <a:t>Global</a:t>
            </a:r>
            <a:r>
              <a:rPr dirty="0" sz="2400" spc="-8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Space</a:t>
            </a:r>
            <a:r>
              <a:rPr dirty="0" sz="2400" spc="-10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Economy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2960" y="1076960"/>
            <a:ext cx="8006067" cy="5557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0892" y="792480"/>
            <a:ext cx="7934947" cy="558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608797" y="6529589"/>
            <a:ext cx="23736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Arial"/>
                <a:cs typeface="Arial"/>
              </a:rPr>
              <a:t>S</a:t>
            </a:r>
            <a:r>
              <a:rPr dirty="0" sz="1200" spc="-30" i="1">
                <a:latin typeface="Arial"/>
                <a:cs typeface="Arial"/>
              </a:rPr>
              <a:t>ou</a:t>
            </a:r>
            <a:r>
              <a:rPr dirty="0" sz="1200" i="1">
                <a:latin typeface="Arial"/>
                <a:cs typeface="Arial"/>
              </a:rPr>
              <a:t>rc</a:t>
            </a:r>
            <a:r>
              <a:rPr dirty="0" sz="1200" spc="-215" i="1">
                <a:latin typeface="Arial"/>
                <a:cs typeface="Arial"/>
              </a:rPr>
              <a:t> </a:t>
            </a:r>
            <a:r>
              <a:rPr dirty="0" sz="1200" spc="-30" i="1">
                <a:latin typeface="Arial"/>
                <a:cs typeface="Arial"/>
              </a:rPr>
              <a:t>e</a:t>
            </a:r>
            <a:r>
              <a:rPr dirty="0" sz="1200" i="1">
                <a:latin typeface="Arial"/>
                <a:cs typeface="Arial"/>
              </a:rPr>
              <a:t>: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Br</a:t>
            </a:r>
            <a:r>
              <a:rPr dirty="0" sz="1200" spc="120" i="1">
                <a:latin typeface="Arial"/>
                <a:cs typeface="Arial"/>
              </a:rPr>
              <a:t>yc</a:t>
            </a:r>
            <a:r>
              <a:rPr dirty="0" sz="1200" i="1">
                <a:latin typeface="Arial"/>
                <a:cs typeface="Arial"/>
              </a:rPr>
              <a:t>e</a:t>
            </a:r>
            <a:r>
              <a:rPr dirty="0" sz="1200" spc="-204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S</a:t>
            </a:r>
            <a:r>
              <a:rPr dirty="0" sz="1200" spc="-30" i="1">
                <a:latin typeface="Arial"/>
                <a:cs typeface="Arial"/>
              </a:rPr>
              <a:t>pa</a:t>
            </a:r>
            <a:r>
              <a:rPr dirty="0" sz="1200" spc="40" i="1">
                <a:latin typeface="Arial"/>
                <a:cs typeface="Arial"/>
              </a:rPr>
              <a:t>c</a:t>
            </a:r>
            <a:r>
              <a:rPr dirty="0" sz="1200" i="1">
                <a:latin typeface="Arial"/>
                <a:cs typeface="Arial"/>
              </a:rPr>
              <a:t>e</a:t>
            </a:r>
            <a:r>
              <a:rPr dirty="0" sz="1200" spc="-1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&amp;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175" i="1">
                <a:latin typeface="Arial"/>
                <a:cs typeface="Arial"/>
              </a:rPr>
              <a:t>T</a:t>
            </a:r>
            <a:r>
              <a:rPr dirty="0" sz="1200" spc="-30" i="1">
                <a:latin typeface="Arial"/>
                <a:cs typeface="Arial"/>
              </a:rPr>
              <a:t>e</a:t>
            </a:r>
            <a:r>
              <a:rPr dirty="0" sz="1200" spc="35" i="1">
                <a:latin typeface="Arial"/>
                <a:cs typeface="Arial"/>
              </a:rPr>
              <a:t>c</a:t>
            </a:r>
            <a:r>
              <a:rPr dirty="0" sz="1200" spc="-30" i="1">
                <a:latin typeface="Arial"/>
                <a:cs typeface="Arial"/>
              </a:rPr>
              <a:t>hnology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30417" y="158450"/>
            <a:ext cx="4059554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P</a:t>
            </a:r>
            <a:r>
              <a:rPr dirty="0" sz="2400" spc="25" b="1">
                <a:latin typeface="Arial"/>
                <a:cs typeface="Arial"/>
              </a:rPr>
              <a:t>r</a:t>
            </a:r>
            <a:r>
              <a:rPr dirty="0" sz="2400" spc="-30" b="1">
                <a:latin typeface="Arial"/>
                <a:cs typeface="Arial"/>
              </a:rPr>
              <a:t>i</a:t>
            </a:r>
            <a:r>
              <a:rPr dirty="0" sz="2400" spc="25" b="1">
                <a:latin typeface="Arial"/>
                <a:cs typeface="Arial"/>
              </a:rPr>
              <a:t>va</a:t>
            </a:r>
            <a:r>
              <a:rPr dirty="0" sz="2400" b="1">
                <a:latin typeface="Arial"/>
                <a:cs typeface="Arial"/>
              </a:rPr>
              <a:t>te</a:t>
            </a:r>
            <a:r>
              <a:rPr dirty="0" sz="2400" spc="-165" b="1">
                <a:latin typeface="Arial"/>
                <a:cs typeface="Arial"/>
              </a:rPr>
              <a:t> </a:t>
            </a:r>
            <a:r>
              <a:rPr dirty="0" sz="2400" spc="-30" b="1">
                <a:latin typeface="Arial"/>
                <a:cs typeface="Arial"/>
              </a:rPr>
              <a:t>In</a:t>
            </a:r>
            <a:r>
              <a:rPr dirty="0" sz="2400" spc="25" b="1">
                <a:latin typeface="Arial"/>
                <a:cs typeface="Arial"/>
              </a:rPr>
              <a:t>ves</a:t>
            </a:r>
            <a:r>
              <a:rPr dirty="0" sz="2400" b="1">
                <a:latin typeface="Arial"/>
                <a:cs typeface="Arial"/>
              </a:rPr>
              <a:t>t</a:t>
            </a:r>
            <a:r>
              <a:rPr dirty="0" sz="2400" spc="-55" b="1">
                <a:latin typeface="Arial"/>
                <a:cs typeface="Arial"/>
              </a:rPr>
              <a:t>m</a:t>
            </a:r>
            <a:r>
              <a:rPr dirty="0" sz="2400" spc="25" b="1">
                <a:latin typeface="Arial"/>
                <a:cs typeface="Arial"/>
              </a:rPr>
              <a:t>e</a:t>
            </a:r>
            <a:r>
              <a:rPr dirty="0" sz="2400" spc="-30" b="1">
                <a:latin typeface="Arial"/>
                <a:cs typeface="Arial"/>
              </a:rPr>
              <a:t>n</a:t>
            </a:r>
            <a:r>
              <a:rPr dirty="0" sz="2400" b="1">
                <a:latin typeface="Arial"/>
                <a:cs typeface="Arial"/>
              </a:rPr>
              <a:t>t</a:t>
            </a:r>
            <a:r>
              <a:rPr dirty="0" sz="2400" spc="50" b="1">
                <a:latin typeface="Arial"/>
                <a:cs typeface="Arial"/>
              </a:rPr>
              <a:t> </a:t>
            </a:r>
            <a:r>
              <a:rPr dirty="0" sz="2400" spc="-30" b="1">
                <a:latin typeface="Arial"/>
                <a:cs typeface="Arial"/>
              </a:rPr>
              <a:t>i</a:t>
            </a:r>
            <a:r>
              <a:rPr dirty="0" sz="2400" b="1">
                <a:latin typeface="Arial"/>
                <a:cs typeface="Arial"/>
              </a:rPr>
              <a:t>n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S</a:t>
            </a:r>
            <a:r>
              <a:rPr dirty="0" sz="2400" spc="-30" b="1">
                <a:latin typeface="Arial"/>
                <a:cs typeface="Arial"/>
              </a:rPr>
              <a:t>p</a:t>
            </a:r>
            <a:r>
              <a:rPr dirty="0" sz="2400" spc="25" b="1">
                <a:latin typeface="Arial"/>
                <a:cs typeface="Arial"/>
              </a:rPr>
              <a:t>ace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8302" y="158450"/>
            <a:ext cx="63080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Arial"/>
                <a:cs typeface="Arial"/>
              </a:rPr>
              <a:t>Trends</a:t>
            </a:r>
            <a:r>
              <a:rPr dirty="0" sz="2400" spc="7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&amp;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10" b="1">
                <a:latin typeface="Arial"/>
                <a:cs typeface="Arial"/>
              </a:rPr>
              <a:t>Drivers</a:t>
            </a:r>
            <a:r>
              <a:rPr dirty="0" sz="2400" spc="-9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</a:t>
            </a:r>
            <a:r>
              <a:rPr dirty="0" sz="2400" spc="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Space</a:t>
            </a:r>
            <a:r>
              <a:rPr dirty="0" sz="2400" spc="-10" b="1">
                <a:latin typeface="Arial"/>
                <a:cs typeface="Arial"/>
              </a:rPr>
              <a:t> Industry</a:t>
            </a:r>
            <a:r>
              <a:rPr dirty="0" sz="2400" spc="75" b="1">
                <a:latin typeface="Arial"/>
                <a:cs typeface="Arial"/>
              </a:rPr>
              <a:t> </a:t>
            </a:r>
            <a:r>
              <a:rPr dirty="0" sz="2400" spc="15" b="1">
                <a:latin typeface="Arial"/>
                <a:cs typeface="Arial"/>
              </a:rPr>
              <a:t>Growth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8400" y="1422400"/>
            <a:ext cx="3789679" cy="2540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23562" y="996279"/>
            <a:ext cx="3985895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40">
                <a:latin typeface="Arial"/>
                <a:cs typeface="Arial"/>
              </a:rPr>
              <a:t>E</a:t>
            </a:r>
            <a:r>
              <a:rPr dirty="0" sz="1850" spc="-50">
                <a:latin typeface="Arial"/>
                <a:cs typeface="Arial"/>
              </a:rPr>
              <a:t>v</a:t>
            </a:r>
            <a:r>
              <a:rPr dirty="0" sz="1850" spc="5">
                <a:latin typeface="Arial"/>
                <a:cs typeface="Arial"/>
              </a:rPr>
              <a:t>e</a:t>
            </a:r>
            <a:r>
              <a:rPr dirty="0" sz="1850" spc="20">
                <a:latin typeface="Arial"/>
                <a:cs typeface="Arial"/>
              </a:rPr>
              <a:t>r-</a:t>
            </a:r>
            <a:r>
              <a:rPr dirty="0" sz="1850" spc="-40">
                <a:latin typeface="Arial"/>
                <a:cs typeface="Arial"/>
              </a:rPr>
              <a:t>I</a:t>
            </a:r>
            <a:r>
              <a:rPr dirty="0" sz="1850" spc="-75">
                <a:latin typeface="Arial"/>
                <a:cs typeface="Arial"/>
              </a:rPr>
              <a:t>n</a:t>
            </a:r>
            <a:r>
              <a:rPr dirty="0" sz="1850" spc="30">
                <a:latin typeface="Arial"/>
                <a:cs typeface="Arial"/>
              </a:rPr>
              <a:t>c</a:t>
            </a:r>
            <a:r>
              <a:rPr dirty="0" sz="1850" spc="20">
                <a:latin typeface="Arial"/>
                <a:cs typeface="Arial"/>
              </a:rPr>
              <a:t>r</a:t>
            </a:r>
            <a:r>
              <a:rPr dirty="0" sz="1850" spc="5">
                <a:latin typeface="Arial"/>
                <a:cs typeface="Arial"/>
              </a:rPr>
              <a:t>ea</a:t>
            </a:r>
            <a:r>
              <a:rPr dirty="0" sz="1850" spc="-45">
                <a:latin typeface="Arial"/>
                <a:cs typeface="Arial"/>
              </a:rPr>
              <a:t>s</a:t>
            </a:r>
            <a:r>
              <a:rPr dirty="0" sz="1850" spc="-15">
                <a:latin typeface="Arial"/>
                <a:cs typeface="Arial"/>
              </a:rPr>
              <a:t>i</a:t>
            </a:r>
            <a:r>
              <a:rPr dirty="0" sz="1850" spc="-75">
                <a:latin typeface="Arial"/>
                <a:cs typeface="Arial"/>
              </a:rPr>
              <a:t>n</a:t>
            </a:r>
            <a:r>
              <a:rPr dirty="0" sz="1850" spc="-10">
                <a:latin typeface="Arial"/>
                <a:cs typeface="Arial"/>
              </a:rPr>
              <a:t>g</a:t>
            </a:r>
            <a:r>
              <a:rPr dirty="0" sz="1850" spc="-180">
                <a:latin typeface="Arial"/>
                <a:cs typeface="Arial"/>
              </a:rPr>
              <a:t> </a:t>
            </a:r>
            <a:r>
              <a:rPr dirty="0" sz="1850" spc="20">
                <a:latin typeface="Arial"/>
                <a:cs typeface="Arial"/>
              </a:rPr>
              <a:t>D</a:t>
            </a:r>
            <a:r>
              <a:rPr dirty="0" sz="1850" spc="5">
                <a:latin typeface="Arial"/>
                <a:cs typeface="Arial"/>
              </a:rPr>
              <a:t>e</a:t>
            </a:r>
            <a:r>
              <a:rPr dirty="0" sz="1850" spc="-105">
                <a:latin typeface="Arial"/>
                <a:cs typeface="Arial"/>
              </a:rPr>
              <a:t>m</a:t>
            </a:r>
            <a:r>
              <a:rPr dirty="0" sz="1850" spc="5">
                <a:latin typeface="Arial"/>
                <a:cs typeface="Arial"/>
              </a:rPr>
              <a:t>a</a:t>
            </a:r>
            <a:r>
              <a:rPr dirty="0" sz="1850" spc="-75">
                <a:latin typeface="Arial"/>
                <a:cs typeface="Arial"/>
              </a:rPr>
              <a:t>n</a:t>
            </a:r>
            <a:r>
              <a:rPr dirty="0" sz="1850" spc="-10">
                <a:latin typeface="Arial"/>
                <a:cs typeface="Arial"/>
              </a:rPr>
              <a:t>d</a:t>
            </a:r>
            <a:r>
              <a:rPr dirty="0" sz="1850" spc="-100">
                <a:latin typeface="Arial"/>
                <a:cs typeface="Arial"/>
              </a:rPr>
              <a:t> </a:t>
            </a:r>
            <a:r>
              <a:rPr dirty="0" sz="1850" spc="40">
                <a:latin typeface="Arial"/>
                <a:cs typeface="Arial"/>
              </a:rPr>
              <a:t>f</a:t>
            </a:r>
            <a:r>
              <a:rPr dirty="0" sz="1850" spc="5">
                <a:latin typeface="Arial"/>
                <a:cs typeface="Arial"/>
              </a:rPr>
              <a:t>o</a:t>
            </a:r>
            <a:r>
              <a:rPr dirty="0" sz="1850" spc="-5">
                <a:latin typeface="Arial"/>
                <a:cs typeface="Arial"/>
              </a:rPr>
              <a:t>r</a:t>
            </a:r>
            <a:r>
              <a:rPr dirty="0" sz="1850" spc="-170">
                <a:latin typeface="Arial"/>
                <a:cs typeface="Arial"/>
              </a:rPr>
              <a:t> </a:t>
            </a:r>
            <a:r>
              <a:rPr dirty="0" sz="1850" spc="-40">
                <a:latin typeface="Arial"/>
                <a:cs typeface="Arial"/>
              </a:rPr>
              <a:t>B</a:t>
            </a:r>
            <a:r>
              <a:rPr dirty="0" sz="1850" spc="5">
                <a:latin typeface="Arial"/>
                <a:cs typeface="Arial"/>
              </a:rPr>
              <a:t>a</a:t>
            </a:r>
            <a:r>
              <a:rPr dirty="0" sz="1850" spc="-75">
                <a:latin typeface="Arial"/>
                <a:cs typeface="Arial"/>
              </a:rPr>
              <a:t>nd</a:t>
            </a:r>
            <a:r>
              <a:rPr dirty="0" sz="1850" spc="-140">
                <a:latin typeface="Arial"/>
                <a:cs typeface="Arial"/>
              </a:rPr>
              <a:t>w</a:t>
            </a:r>
            <a:r>
              <a:rPr dirty="0" sz="1850" spc="-15">
                <a:latin typeface="Arial"/>
                <a:cs typeface="Arial"/>
              </a:rPr>
              <a:t>i</a:t>
            </a:r>
            <a:r>
              <a:rPr dirty="0" sz="1850" spc="-75">
                <a:latin typeface="Arial"/>
                <a:cs typeface="Arial"/>
              </a:rPr>
              <a:t>d</a:t>
            </a:r>
            <a:r>
              <a:rPr dirty="0" sz="1850" spc="-40">
                <a:latin typeface="Arial"/>
                <a:cs typeface="Arial"/>
              </a:rPr>
              <a:t>t</a:t>
            </a:r>
            <a:r>
              <a:rPr dirty="0" sz="1850" spc="-10">
                <a:latin typeface="Arial"/>
                <a:cs typeface="Arial"/>
              </a:rPr>
              <a:t>h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0000" y="1351280"/>
            <a:ext cx="3484867" cy="26111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664481" y="1002417"/>
            <a:ext cx="2724785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20">
                <a:latin typeface="Arial"/>
                <a:cs typeface="Arial"/>
              </a:rPr>
              <a:t>R</a:t>
            </a:r>
            <a:r>
              <a:rPr dirty="0" sz="1850" spc="5">
                <a:latin typeface="Arial"/>
                <a:cs typeface="Arial"/>
              </a:rPr>
              <a:t>e</a:t>
            </a:r>
            <a:r>
              <a:rPr dirty="0" sz="1850" spc="-75">
                <a:latin typeface="Arial"/>
                <a:cs typeface="Arial"/>
              </a:rPr>
              <a:t>u</a:t>
            </a:r>
            <a:r>
              <a:rPr dirty="0" sz="1850" spc="30">
                <a:latin typeface="Arial"/>
                <a:cs typeface="Arial"/>
              </a:rPr>
              <a:t>s</a:t>
            </a:r>
            <a:r>
              <a:rPr dirty="0" sz="1850" spc="5">
                <a:latin typeface="Arial"/>
                <a:cs typeface="Arial"/>
              </a:rPr>
              <a:t>a</a:t>
            </a:r>
            <a:r>
              <a:rPr dirty="0" sz="1850" spc="-75">
                <a:latin typeface="Arial"/>
                <a:cs typeface="Arial"/>
              </a:rPr>
              <a:t>b</a:t>
            </a:r>
            <a:r>
              <a:rPr dirty="0" sz="1850" spc="-95">
                <a:latin typeface="Arial"/>
                <a:cs typeface="Arial"/>
              </a:rPr>
              <a:t>l</a:t>
            </a:r>
            <a:r>
              <a:rPr dirty="0" sz="1850" spc="-10">
                <a:latin typeface="Arial"/>
                <a:cs typeface="Arial"/>
              </a:rPr>
              <a:t>e</a:t>
            </a:r>
            <a:r>
              <a:rPr dirty="0" sz="1850" spc="-100">
                <a:latin typeface="Arial"/>
                <a:cs typeface="Arial"/>
              </a:rPr>
              <a:t> </a:t>
            </a:r>
            <a:r>
              <a:rPr dirty="0" sz="1850" spc="5">
                <a:latin typeface="Arial"/>
                <a:cs typeface="Arial"/>
              </a:rPr>
              <a:t>La</a:t>
            </a:r>
            <a:r>
              <a:rPr dirty="0" sz="1850" spc="-75">
                <a:latin typeface="Arial"/>
                <a:cs typeface="Arial"/>
              </a:rPr>
              <a:t>un</a:t>
            </a:r>
            <a:r>
              <a:rPr dirty="0" sz="1850" spc="30">
                <a:latin typeface="Arial"/>
                <a:cs typeface="Arial"/>
              </a:rPr>
              <a:t>c</a:t>
            </a:r>
            <a:r>
              <a:rPr dirty="0" sz="1850" spc="-10">
                <a:latin typeface="Arial"/>
                <a:cs typeface="Arial"/>
              </a:rPr>
              <a:t>h</a:t>
            </a:r>
            <a:r>
              <a:rPr dirty="0" sz="1850" spc="-100">
                <a:latin typeface="Arial"/>
                <a:cs typeface="Arial"/>
              </a:rPr>
              <a:t> </a:t>
            </a:r>
            <a:r>
              <a:rPr dirty="0" sz="1850" spc="-120">
                <a:latin typeface="Arial"/>
                <a:cs typeface="Arial"/>
              </a:rPr>
              <a:t>V</a:t>
            </a:r>
            <a:r>
              <a:rPr dirty="0" sz="1850" spc="5">
                <a:latin typeface="Arial"/>
                <a:cs typeface="Arial"/>
              </a:rPr>
              <a:t>e</a:t>
            </a:r>
            <a:r>
              <a:rPr dirty="0" sz="1850" spc="-75">
                <a:latin typeface="Arial"/>
                <a:cs typeface="Arial"/>
              </a:rPr>
              <a:t>h</a:t>
            </a:r>
            <a:r>
              <a:rPr dirty="0" sz="1850" spc="-15">
                <a:latin typeface="Arial"/>
                <a:cs typeface="Arial"/>
              </a:rPr>
              <a:t>i</a:t>
            </a:r>
            <a:r>
              <a:rPr dirty="0" sz="1850" spc="30">
                <a:latin typeface="Arial"/>
                <a:cs typeface="Arial"/>
              </a:rPr>
              <a:t>c</a:t>
            </a:r>
            <a:r>
              <a:rPr dirty="0" sz="1850" spc="-95">
                <a:latin typeface="Arial"/>
                <a:cs typeface="Arial"/>
              </a:rPr>
              <a:t>l</a:t>
            </a:r>
            <a:r>
              <a:rPr dirty="0" sz="1850" spc="5">
                <a:latin typeface="Arial"/>
                <a:cs typeface="Arial"/>
              </a:rPr>
              <a:t>es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8400" y="4267200"/>
            <a:ext cx="2438400" cy="226567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950763" y="4956686"/>
            <a:ext cx="2193290" cy="8547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2190"/>
              </a:lnSpc>
              <a:spcBef>
                <a:spcPts val="90"/>
              </a:spcBef>
            </a:pPr>
            <a:r>
              <a:rPr dirty="0" sz="1850" spc="20">
                <a:latin typeface="Arial"/>
                <a:cs typeface="Arial"/>
              </a:rPr>
              <a:t>C</a:t>
            </a:r>
            <a:r>
              <a:rPr dirty="0" sz="1850" spc="-75">
                <a:latin typeface="Arial"/>
                <a:cs typeface="Arial"/>
              </a:rPr>
              <a:t>h</a:t>
            </a:r>
            <a:r>
              <a:rPr dirty="0" sz="1850" spc="5">
                <a:latin typeface="Arial"/>
                <a:cs typeface="Arial"/>
              </a:rPr>
              <a:t>a</a:t>
            </a:r>
            <a:r>
              <a:rPr dirty="0" sz="1850" spc="-75">
                <a:latin typeface="Arial"/>
                <a:cs typeface="Arial"/>
              </a:rPr>
              <a:t>ng</a:t>
            </a:r>
            <a:r>
              <a:rPr dirty="0" sz="1850" spc="5">
                <a:latin typeface="Arial"/>
                <a:cs typeface="Arial"/>
              </a:rPr>
              <a:t>e</a:t>
            </a:r>
            <a:r>
              <a:rPr dirty="0" sz="1850" spc="-5">
                <a:latin typeface="Arial"/>
                <a:cs typeface="Arial"/>
              </a:rPr>
              <a:t>s</a:t>
            </a:r>
            <a:r>
              <a:rPr dirty="0" sz="1850" spc="-75">
                <a:latin typeface="Arial"/>
                <a:cs typeface="Arial"/>
              </a:rPr>
              <a:t> </a:t>
            </a:r>
            <a:r>
              <a:rPr dirty="0" sz="1850" spc="-15">
                <a:latin typeface="Arial"/>
                <a:cs typeface="Arial"/>
              </a:rPr>
              <a:t>i</a:t>
            </a:r>
            <a:r>
              <a:rPr dirty="0" sz="1850" spc="-10">
                <a:latin typeface="Arial"/>
                <a:cs typeface="Arial"/>
              </a:rPr>
              <a:t>n</a:t>
            </a:r>
            <a:endParaRPr sz="1850">
              <a:latin typeface="Arial"/>
              <a:cs typeface="Arial"/>
            </a:endParaRPr>
          </a:p>
          <a:p>
            <a:pPr marL="12700" marR="5080">
              <a:lnSpc>
                <a:spcPts val="2160"/>
              </a:lnSpc>
              <a:spcBef>
                <a:spcPts val="90"/>
              </a:spcBef>
            </a:pPr>
            <a:r>
              <a:rPr dirty="0" sz="1850" spc="20">
                <a:latin typeface="Arial"/>
                <a:cs typeface="Arial"/>
              </a:rPr>
              <a:t>H</a:t>
            </a:r>
            <a:r>
              <a:rPr dirty="0" sz="1850" spc="5">
                <a:latin typeface="Arial"/>
                <a:cs typeface="Arial"/>
              </a:rPr>
              <a:t>o</a:t>
            </a:r>
            <a:r>
              <a:rPr dirty="0" sz="1850" spc="-10">
                <a:latin typeface="Arial"/>
                <a:cs typeface="Arial"/>
              </a:rPr>
              <a:t>w</a:t>
            </a:r>
            <a:r>
              <a:rPr dirty="0" sz="1850" spc="-165">
                <a:latin typeface="Arial"/>
                <a:cs typeface="Arial"/>
              </a:rPr>
              <a:t> </a:t>
            </a:r>
            <a:r>
              <a:rPr dirty="0" sz="1850" spc="-40">
                <a:latin typeface="Arial"/>
                <a:cs typeface="Arial"/>
              </a:rPr>
              <a:t>t</a:t>
            </a:r>
            <a:r>
              <a:rPr dirty="0" sz="1850" spc="-75">
                <a:latin typeface="Arial"/>
                <a:cs typeface="Arial"/>
              </a:rPr>
              <a:t>h</a:t>
            </a:r>
            <a:r>
              <a:rPr dirty="0" sz="1850" spc="-10">
                <a:latin typeface="Arial"/>
                <a:cs typeface="Arial"/>
              </a:rPr>
              <a:t>e</a:t>
            </a:r>
            <a:r>
              <a:rPr dirty="0" sz="1850" spc="60">
                <a:latin typeface="Arial"/>
                <a:cs typeface="Arial"/>
              </a:rPr>
              <a:t> </a:t>
            </a:r>
            <a:r>
              <a:rPr dirty="0" sz="1850" spc="-5">
                <a:latin typeface="Arial"/>
                <a:cs typeface="Arial"/>
              </a:rPr>
              <a:t>G</a:t>
            </a:r>
            <a:r>
              <a:rPr dirty="0" sz="1850" spc="5">
                <a:latin typeface="Arial"/>
                <a:cs typeface="Arial"/>
              </a:rPr>
              <a:t>o</a:t>
            </a:r>
            <a:r>
              <a:rPr dirty="0" sz="1850" spc="-50">
                <a:latin typeface="Arial"/>
                <a:cs typeface="Arial"/>
              </a:rPr>
              <a:t>v</a:t>
            </a:r>
            <a:r>
              <a:rPr dirty="0" sz="1850" spc="5">
                <a:latin typeface="Arial"/>
                <a:cs typeface="Arial"/>
              </a:rPr>
              <a:t>e</a:t>
            </a:r>
            <a:r>
              <a:rPr dirty="0" sz="1850" spc="20">
                <a:latin typeface="Arial"/>
                <a:cs typeface="Arial"/>
              </a:rPr>
              <a:t>r</a:t>
            </a:r>
            <a:r>
              <a:rPr dirty="0" sz="1850" spc="-75">
                <a:latin typeface="Arial"/>
                <a:cs typeface="Arial"/>
              </a:rPr>
              <a:t>n</a:t>
            </a:r>
            <a:r>
              <a:rPr dirty="0" sz="1850" spc="-105">
                <a:latin typeface="Arial"/>
                <a:cs typeface="Arial"/>
              </a:rPr>
              <a:t>m</a:t>
            </a:r>
            <a:r>
              <a:rPr dirty="0" sz="1850" spc="5">
                <a:latin typeface="Arial"/>
                <a:cs typeface="Arial"/>
              </a:rPr>
              <a:t>e</a:t>
            </a:r>
            <a:r>
              <a:rPr dirty="0" sz="1850" spc="-75">
                <a:latin typeface="Arial"/>
                <a:cs typeface="Arial"/>
              </a:rPr>
              <a:t>n</a:t>
            </a:r>
            <a:r>
              <a:rPr dirty="0" sz="1850" spc="-5">
                <a:latin typeface="Arial"/>
                <a:cs typeface="Arial"/>
              </a:rPr>
              <a:t>t  </a:t>
            </a:r>
            <a:r>
              <a:rPr dirty="0" sz="1850" spc="-45">
                <a:latin typeface="Arial"/>
                <a:cs typeface="Arial"/>
              </a:rPr>
              <a:t>Buys</a:t>
            </a:r>
            <a:r>
              <a:rPr dirty="0" sz="1850" spc="-5">
                <a:latin typeface="Arial"/>
                <a:cs typeface="Arial"/>
              </a:rPr>
              <a:t> </a:t>
            </a:r>
            <a:r>
              <a:rPr dirty="0" sz="1850" spc="-15">
                <a:latin typeface="Arial"/>
                <a:cs typeface="Arial"/>
              </a:rPr>
              <a:t>Space</a:t>
            </a:r>
            <a:endParaRPr sz="1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41413" y="1155647"/>
            <a:ext cx="775335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20">
                <a:latin typeface="Arial"/>
                <a:cs typeface="Arial"/>
              </a:rPr>
              <a:t>V</a:t>
            </a:r>
            <a:r>
              <a:rPr dirty="0" sz="1850" spc="5">
                <a:latin typeface="Arial"/>
                <a:cs typeface="Arial"/>
              </a:rPr>
              <a:t>o</a:t>
            </a:r>
            <a:r>
              <a:rPr dirty="0" sz="1850" spc="-95">
                <a:latin typeface="Arial"/>
                <a:cs typeface="Arial"/>
              </a:rPr>
              <a:t>l</a:t>
            </a:r>
            <a:r>
              <a:rPr dirty="0" sz="1850" spc="-75">
                <a:latin typeface="Arial"/>
                <a:cs typeface="Arial"/>
              </a:rPr>
              <a:t>u</a:t>
            </a:r>
            <a:r>
              <a:rPr dirty="0" sz="1850" spc="-105">
                <a:latin typeface="Arial"/>
                <a:cs typeface="Arial"/>
              </a:rPr>
              <a:t>m</a:t>
            </a:r>
            <a:r>
              <a:rPr dirty="0" sz="1850" spc="-10">
                <a:latin typeface="Arial"/>
                <a:cs typeface="Arial"/>
              </a:rPr>
              <a:t>e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92476" y="3641535"/>
            <a:ext cx="577215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0">
                <a:latin typeface="Arial"/>
                <a:cs typeface="Arial"/>
              </a:rPr>
              <a:t>$</a:t>
            </a:r>
            <a:r>
              <a:rPr dirty="0" sz="1850" spc="-60">
                <a:latin typeface="Arial"/>
                <a:cs typeface="Arial"/>
              </a:rPr>
              <a:t> </a:t>
            </a:r>
            <a:r>
              <a:rPr dirty="0" sz="1850" spc="-5">
                <a:latin typeface="Arial"/>
                <a:cs typeface="Arial"/>
              </a:rPr>
              <a:t>/</a:t>
            </a:r>
            <a:r>
              <a:rPr dirty="0" sz="1850" spc="-100">
                <a:latin typeface="Arial"/>
                <a:cs typeface="Arial"/>
              </a:rPr>
              <a:t> </a:t>
            </a:r>
            <a:r>
              <a:rPr dirty="0" sz="1850" spc="-55">
                <a:latin typeface="Arial"/>
                <a:cs typeface="Arial"/>
              </a:rPr>
              <a:t>kg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904219" y="1648460"/>
            <a:ext cx="635000" cy="1864360"/>
            <a:chOff x="10904219" y="1648460"/>
            <a:chExt cx="635000" cy="1864360"/>
          </a:xfrm>
        </p:grpSpPr>
        <p:sp>
          <p:nvSpPr>
            <p:cNvPr id="12" name="object 12"/>
            <p:cNvSpPr/>
            <p:nvPr/>
          </p:nvSpPr>
          <p:spPr>
            <a:xfrm>
              <a:off x="10916919" y="1661160"/>
              <a:ext cx="609600" cy="1838960"/>
            </a:xfrm>
            <a:custGeom>
              <a:avLst/>
              <a:gdLst/>
              <a:ahLst/>
              <a:cxnLst/>
              <a:rect l="l" t="t" r="r" b="b"/>
              <a:pathLst>
                <a:path w="609600" h="1838960">
                  <a:moveTo>
                    <a:pt x="457200" y="0"/>
                  </a:moveTo>
                  <a:lnTo>
                    <a:pt x="152400" y="0"/>
                  </a:lnTo>
                  <a:lnTo>
                    <a:pt x="152400" y="1534160"/>
                  </a:lnTo>
                  <a:lnTo>
                    <a:pt x="0" y="1534160"/>
                  </a:lnTo>
                  <a:lnTo>
                    <a:pt x="304800" y="1838960"/>
                  </a:lnTo>
                  <a:lnTo>
                    <a:pt x="609600" y="1534160"/>
                  </a:lnTo>
                  <a:lnTo>
                    <a:pt x="457200" y="15341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916919" y="1661160"/>
              <a:ext cx="609600" cy="1838960"/>
            </a:xfrm>
            <a:custGeom>
              <a:avLst/>
              <a:gdLst/>
              <a:ahLst/>
              <a:cxnLst/>
              <a:rect l="l" t="t" r="r" b="b"/>
              <a:pathLst>
                <a:path w="609600" h="1838960">
                  <a:moveTo>
                    <a:pt x="0" y="1534160"/>
                  </a:moveTo>
                  <a:lnTo>
                    <a:pt x="152400" y="1534160"/>
                  </a:lnTo>
                  <a:lnTo>
                    <a:pt x="152400" y="0"/>
                  </a:lnTo>
                  <a:lnTo>
                    <a:pt x="457200" y="0"/>
                  </a:lnTo>
                  <a:lnTo>
                    <a:pt x="457200" y="1534160"/>
                  </a:lnTo>
                  <a:lnTo>
                    <a:pt x="609600" y="1534160"/>
                  </a:lnTo>
                  <a:lnTo>
                    <a:pt x="304800" y="1838960"/>
                  </a:lnTo>
                  <a:lnTo>
                    <a:pt x="0" y="153416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10203180" y="1567180"/>
            <a:ext cx="635000" cy="1925320"/>
            <a:chOff x="10203180" y="1567180"/>
            <a:chExt cx="635000" cy="1925320"/>
          </a:xfrm>
        </p:grpSpPr>
        <p:sp>
          <p:nvSpPr>
            <p:cNvPr id="15" name="object 15"/>
            <p:cNvSpPr/>
            <p:nvPr/>
          </p:nvSpPr>
          <p:spPr>
            <a:xfrm>
              <a:off x="10215880" y="1579880"/>
              <a:ext cx="609600" cy="1899920"/>
            </a:xfrm>
            <a:custGeom>
              <a:avLst/>
              <a:gdLst/>
              <a:ahLst/>
              <a:cxnLst/>
              <a:rect l="l" t="t" r="r" b="b"/>
              <a:pathLst>
                <a:path w="609600" h="1899920">
                  <a:moveTo>
                    <a:pt x="304800" y="0"/>
                  </a:moveTo>
                  <a:lnTo>
                    <a:pt x="0" y="304800"/>
                  </a:lnTo>
                  <a:lnTo>
                    <a:pt x="152400" y="304800"/>
                  </a:lnTo>
                  <a:lnTo>
                    <a:pt x="152400" y="1899920"/>
                  </a:lnTo>
                  <a:lnTo>
                    <a:pt x="457200" y="1899920"/>
                  </a:lnTo>
                  <a:lnTo>
                    <a:pt x="457200" y="304800"/>
                  </a:lnTo>
                  <a:lnTo>
                    <a:pt x="6096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215880" y="1579880"/>
              <a:ext cx="609600" cy="1899920"/>
            </a:xfrm>
            <a:custGeom>
              <a:avLst/>
              <a:gdLst/>
              <a:ahLst/>
              <a:cxnLst/>
              <a:rect l="l" t="t" r="r" b="b"/>
              <a:pathLst>
                <a:path w="609600" h="1899920">
                  <a:moveTo>
                    <a:pt x="609600" y="304800"/>
                  </a:moveTo>
                  <a:lnTo>
                    <a:pt x="457200" y="304800"/>
                  </a:lnTo>
                  <a:lnTo>
                    <a:pt x="457200" y="1899920"/>
                  </a:lnTo>
                  <a:lnTo>
                    <a:pt x="152400" y="1899920"/>
                  </a:lnTo>
                  <a:lnTo>
                    <a:pt x="152400" y="304800"/>
                  </a:lnTo>
                  <a:lnTo>
                    <a:pt x="0" y="304800"/>
                  </a:lnTo>
                  <a:lnTo>
                    <a:pt x="304800" y="0"/>
                  </a:lnTo>
                  <a:lnTo>
                    <a:pt x="609600" y="3048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937501" y="4645659"/>
            <a:ext cx="1884680" cy="635000"/>
            <a:chOff x="7937501" y="4645659"/>
            <a:chExt cx="1884680" cy="635000"/>
          </a:xfrm>
        </p:grpSpPr>
        <p:sp>
          <p:nvSpPr>
            <p:cNvPr id="18" name="object 18"/>
            <p:cNvSpPr/>
            <p:nvPr/>
          </p:nvSpPr>
          <p:spPr>
            <a:xfrm>
              <a:off x="7950201" y="4658359"/>
              <a:ext cx="1859280" cy="609600"/>
            </a:xfrm>
            <a:custGeom>
              <a:avLst/>
              <a:gdLst/>
              <a:ahLst/>
              <a:cxnLst/>
              <a:rect l="l" t="t" r="r" b="b"/>
              <a:pathLst>
                <a:path w="1859279" h="609600">
                  <a:moveTo>
                    <a:pt x="1554479" y="0"/>
                  </a:moveTo>
                  <a:lnTo>
                    <a:pt x="1554479" y="152399"/>
                  </a:lnTo>
                  <a:lnTo>
                    <a:pt x="0" y="152399"/>
                  </a:lnTo>
                  <a:lnTo>
                    <a:pt x="0" y="457199"/>
                  </a:lnTo>
                  <a:lnTo>
                    <a:pt x="1554479" y="457199"/>
                  </a:lnTo>
                  <a:lnTo>
                    <a:pt x="1554479" y="609599"/>
                  </a:lnTo>
                  <a:lnTo>
                    <a:pt x="1859279" y="304799"/>
                  </a:lnTo>
                  <a:lnTo>
                    <a:pt x="15544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950201" y="4658359"/>
              <a:ext cx="1859280" cy="609600"/>
            </a:xfrm>
            <a:custGeom>
              <a:avLst/>
              <a:gdLst/>
              <a:ahLst/>
              <a:cxnLst/>
              <a:rect l="l" t="t" r="r" b="b"/>
              <a:pathLst>
                <a:path w="1859279" h="609600">
                  <a:moveTo>
                    <a:pt x="1554479" y="609599"/>
                  </a:moveTo>
                  <a:lnTo>
                    <a:pt x="1554479" y="457199"/>
                  </a:lnTo>
                  <a:lnTo>
                    <a:pt x="0" y="457199"/>
                  </a:lnTo>
                  <a:lnTo>
                    <a:pt x="0" y="152399"/>
                  </a:lnTo>
                  <a:lnTo>
                    <a:pt x="1554479" y="152399"/>
                  </a:lnTo>
                  <a:lnTo>
                    <a:pt x="1554479" y="0"/>
                  </a:lnTo>
                  <a:lnTo>
                    <a:pt x="1859279" y="304799"/>
                  </a:lnTo>
                  <a:lnTo>
                    <a:pt x="1554479" y="60959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6820094" y="4776851"/>
            <a:ext cx="1026794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20">
                <a:latin typeface="Arial"/>
                <a:cs typeface="Arial"/>
              </a:rPr>
              <a:t>Cost-Plus</a:t>
            </a:r>
            <a:endParaRPr sz="18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64959" y="4820549"/>
            <a:ext cx="1181735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5">
                <a:latin typeface="Arial"/>
                <a:cs typeface="Arial"/>
              </a:rPr>
              <a:t>F</a:t>
            </a:r>
            <a:r>
              <a:rPr dirty="0" sz="1850" spc="-15">
                <a:latin typeface="Arial"/>
                <a:cs typeface="Arial"/>
              </a:rPr>
              <a:t>i</a:t>
            </a:r>
            <a:r>
              <a:rPr dirty="0" sz="1850" spc="-50">
                <a:latin typeface="Arial"/>
                <a:cs typeface="Arial"/>
              </a:rPr>
              <a:t>x</a:t>
            </a:r>
            <a:r>
              <a:rPr dirty="0" sz="1850" spc="5">
                <a:latin typeface="Arial"/>
                <a:cs typeface="Arial"/>
              </a:rPr>
              <a:t>e</a:t>
            </a:r>
            <a:r>
              <a:rPr dirty="0" sz="1850" spc="-10">
                <a:latin typeface="Arial"/>
                <a:cs typeface="Arial"/>
              </a:rPr>
              <a:t>d</a:t>
            </a:r>
            <a:r>
              <a:rPr dirty="0" sz="1850" spc="-100">
                <a:latin typeface="Arial"/>
                <a:cs typeface="Arial"/>
              </a:rPr>
              <a:t> </a:t>
            </a:r>
            <a:r>
              <a:rPr dirty="0" sz="1850" spc="-40">
                <a:latin typeface="Arial"/>
                <a:cs typeface="Arial"/>
              </a:rPr>
              <a:t>P</a:t>
            </a:r>
            <a:r>
              <a:rPr dirty="0" sz="1850" spc="20">
                <a:latin typeface="Arial"/>
                <a:cs typeface="Arial"/>
              </a:rPr>
              <a:t>r</a:t>
            </a:r>
            <a:r>
              <a:rPr dirty="0" sz="1850" spc="-15">
                <a:latin typeface="Arial"/>
                <a:cs typeface="Arial"/>
              </a:rPr>
              <a:t>i</a:t>
            </a:r>
            <a:r>
              <a:rPr dirty="0" sz="1850" spc="30">
                <a:latin typeface="Arial"/>
                <a:cs typeface="Arial"/>
              </a:rPr>
              <a:t>c</a:t>
            </a:r>
            <a:r>
              <a:rPr dirty="0" sz="1850" spc="-10">
                <a:latin typeface="Arial"/>
                <a:cs typeface="Arial"/>
              </a:rPr>
              <a:t>e</a:t>
            </a:r>
            <a:endParaRPr sz="18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20327" y="5690539"/>
            <a:ext cx="799465" cy="58039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10"/>
              </a:spcBef>
            </a:pPr>
            <a:r>
              <a:rPr dirty="0" sz="1850" spc="-40">
                <a:latin typeface="Arial"/>
                <a:cs typeface="Arial"/>
              </a:rPr>
              <a:t>Buy </a:t>
            </a:r>
            <a:r>
              <a:rPr dirty="0" sz="1850" spc="-60">
                <a:latin typeface="Arial"/>
                <a:cs typeface="Arial"/>
              </a:rPr>
              <a:t>the </a:t>
            </a:r>
            <a:r>
              <a:rPr dirty="0" sz="1850" spc="-500">
                <a:latin typeface="Arial"/>
                <a:cs typeface="Arial"/>
              </a:rPr>
              <a:t> </a:t>
            </a:r>
            <a:r>
              <a:rPr dirty="0" sz="1850" spc="-40">
                <a:latin typeface="Arial"/>
                <a:cs typeface="Arial"/>
              </a:rPr>
              <a:t>S</a:t>
            </a:r>
            <a:r>
              <a:rPr dirty="0" sz="1850" spc="-50">
                <a:latin typeface="Arial"/>
                <a:cs typeface="Arial"/>
              </a:rPr>
              <a:t>y</a:t>
            </a:r>
            <a:r>
              <a:rPr dirty="0" sz="1850" spc="35">
                <a:latin typeface="Arial"/>
                <a:cs typeface="Arial"/>
              </a:rPr>
              <a:t>s</a:t>
            </a:r>
            <a:r>
              <a:rPr dirty="0" sz="1850" spc="-40">
                <a:latin typeface="Arial"/>
                <a:cs typeface="Arial"/>
              </a:rPr>
              <a:t>t</a:t>
            </a:r>
            <a:r>
              <a:rPr dirty="0" sz="1850" spc="5">
                <a:latin typeface="Arial"/>
                <a:cs typeface="Arial"/>
              </a:rPr>
              <a:t>e</a:t>
            </a:r>
            <a:r>
              <a:rPr dirty="0" sz="1850" spc="-10">
                <a:latin typeface="Arial"/>
                <a:cs typeface="Arial"/>
              </a:rPr>
              <a:t>m</a:t>
            </a:r>
            <a:endParaRPr sz="18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93935" y="5690539"/>
            <a:ext cx="805815" cy="58039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10"/>
              </a:spcBef>
            </a:pPr>
            <a:r>
              <a:rPr dirty="0" sz="1850" spc="-40">
                <a:latin typeface="Arial"/>
                <a:cs typeface="Arial"/>
              </a:rPr>
              <a:t>Buy </a:t>
            </a:r>
            <a:r>
              <a:rPr dirty="0" sz="1850" spc="-60">
                <a:latin typeface="Arial"/>
                <a:cs typeface="Arial"/>
              </a:rPr>
              <a:t>the </a:t>
            </a:r>
            <a:r>
              <a:rPr dirty="0" sz="1850" spc="-500">
                <a:latin typeface="Arial"/>
                <a:cs typeface="Arial"/>
              </a:rPr>
              <a:t> </a:t>
            </a:r>
            <a:r>
              <a:rPr dirty="0" sz="1850" spc="-40">
                <a:latin typeface="Arial"/>
                <a:cs typeface="Arial"/>
              </a:rPr>
              <a:t>S</a:t>
            </a:r>
            <a:r>
              <a:rPr dirty="0" sz="1850" spc="5">
                <a:latin typeface="Arial"/>
                <a:cs typeface="Arial"/>
              </a:rPr>
              <a:t>e</a:t>
            </a:r>
            <a:r>
              <a:rPr dirty="0" sz="1850" spc="20">
                <a:latin typeface="Arial"/>
                <a:cs typeface="Arial"/>
              </a:rPr>
              <a:t>r</a:t>
            </a:r>
            <a:r>
              <a:rPr dirty="0" sz="1850" spc="-50">
                <a:latin typeface="Arial"/>
                <a:cs typeface="Arial"/>
              </a:rPr>
              <a:t>v</a:t>
            </a:r>
            <a:r>
              <a:rPr dirty="0" sz="1850" spc="-15">
                <a:latin typeface="Arial"/>
                <a:cs typeface="Arial"/>
              </a:rPr>
              <a:t>i</a:t>
            </a:r>
            <a:r>
              <a:rPr dirty="0" sz="1850" spc="30">
                <a:latin typeface="Arial"/>
                <a:cs typeface="Arial"/>
              </a:rPr>
              <a:t>c</a:t>
            </a:r>
            <a:r>
              <a:rPr dirty="0" sz="1850" spc="-10">
                <a:latin typeface="Arial"/>
                <a:cs typeface="Arial"/>
              </a:rPr>
              <a:t>e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866381" y="5681979"/>
            <a:ext cx="1884680" cy="635000"/>
            <a:chOff x="7866381" y="5681979"/>
            <a:chExt cx="1884680" cy="635000"/>
          </a:xfrm>
        </p:grpSpPr>
        <p:sp>
          <p:nvSpPr>
            <p:cNvPr id="25" name="object 25"/>
            <p:cNvSpPr/>
            <p:nvPr/>
          </p:nvSpPr>
          <p:spPr>
            <a:xfrm>
              <a:off x="7879081" y="5694679"/>
              <a:ext cx="1859280" cy="609600"/>
            </a:xfrm>
            <a:custGeom>
              <a:avLst/>
              <a:gdLst/>
              <a:ahLst/>
              <a:cxnLst/>
              <a:rect l="l" t="t" r="r" b="b"/>
              <a:pathLst>
                <a:path w="1859279" h="609600">
                  <a:moveTo>
                    <a:pt x="1554479" y="0"/>
                  </a:moveTo>
                  <a:lnTo>
                    <a:pt x="1554479" y="152400"/>
                  </a:lnTo>
                  <a:lnTo>
                    <a:pt x="0" y="152400"/>
                  </a:lnTo>
                  <a:lnTo>
                    <a:pt x="0" y="457200"/>
                  </a:lnTo>
                  <a:lnTo>
                    <a:pt x="1554479" y="457200"/>
                  </a:lnTo>
                  <a:lnTo>
                    <a:pt x="1554479" y="609600"/>
                  </a:lnTo>
                  <a:lnTo>
                    <a:pt x="1859279" y="304800"/>
                  </a:lnTo>
                  <a:lnTo>
                    <a:pt x="15544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879081" y="5694679"/>
              <a:ext cx="1859280" cy="609600"/>
            </a:xfrm>
            <a:custGeom>
              <a:avLst/>
              <a:gdLst/>
              <a:ahLst/>
              <a:cxnLst/>
              <a:rect l="l" t="t" r="r" b="b"/>
              <a:pathLst>
                <a:path w="1859279" h="609600">
                  <a:moveTo>
                    <a:pt x="1554479" y="609600"/>
                  </a:moveTo>
                  <a:lnTo>
                    <a:pt x="1554479" y="457200"/>
                  </a:lnTo>
                  <a:lnTo>
                    <a:pt x="0" y="457200"/>
                  </a:lnTo>
                  <a:lnTo>
                    <a:pt x="0" y="152400"/>
                  </a:lnTo>
                  <a:lnTo>
                    <a:pt x="1554479" y="152400"/>
                  </a:lnTo>
                  <a:lnTo>
                    <a:pt x="1554479" y="0"/>
                  </a:lnTo>
                  <a:lnTo>
                    <a:pt x="1859279" y="304800"/>
                  </a:lnTo>
                  <a:lnTo>
                    <a:pt x="1554479" y="6096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8302" y="158450"/>
            <a:ext cx="43110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5" b="1">
                <a:latin typeface="Arial"/>
                <a:cs typeface="Arial"/>
              </a:rPr>
              <a:t>Growth</a:t>
            </a:r>
            <a:r>
              <a:rPr dirty="0" sz="2400" spc="-80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of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Human</a:t>
            </a:r>
            <a:r>
              <a:rPr dirty="0" sz="2400" spc="7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Spaceflight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" y="4114800"/>
            <a:ext cx="3505199" cy="22250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8479" y="4114800"/>
            <a:ext cx="2357120" cy="2235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98640" y="4114800"/>
            <a:ext cx="1564626" cy="22250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74000" y="1219200"/>
            <a:ext cx="4043679" cy="27025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25520" y="1219200"/>
            <a:ext cx="4053840" cy="27025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8640" y="1219200"/>
            <a:ext cx="2824479" cy="27025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75040" y="4114800"/>
            <a:ext cx="3342639" cy="222504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674859" y="6394098"/>
            <a:ext cx="12344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January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12737" y="6394098"/>
            <a:ext cx="15087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5">
                <a:latin typeface="Arial"/>
                <a:cs typeface="Arial"/>
              </a:rPr>
              <a:t>September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9933" y="848770"/>
            <a:ext cx="47961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60420" algn="l"/>
              </a:tabLst>
            </a:pPr>
            <a:r>
              <a:rPr dirty="0" sz="1600" spc="5">
                <a:latin typeface="Arial"/>
                <a:cs typeface="Arial"/>
              </a:rPr>
              <a:t>May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2020	</a:t>
            </a:r>
            <a:r>
              <a:rPr dirty="0" sz="1600" spc="-40">
                <a:latin typeface="Arial"/>
                <a:cs typeface="Arial"/>
              </a:rPr>
              <a:t>November</a:t>
            </a:r>
            <a:r>
              <a:rPr dirty="0" sz="1600" spc="7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3860" y="6422139"/>
            <a:ext cx="11938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J</a:t>
            </a:r>
            <a:r>
              <a:rPr dirty="0" sz="1600" spc="-90">
                <a:latin typeface="Arial"/>
                <a:cs typeface="Arial"/>
              </a:rPr>
              <a:t>u</a:t>
            </a:r>
            <a:r>
              <a:rPr dirty="0" sz="1600" spc="-40">
                <a:latin typeface="Arial"/>
                <a:cs typeface="Arial"/>
              </a:rPr>
              <a:t>l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35">
                <a:latin typeface="Arial"/>
                <a:cs typeface="Arial"/>
              </a:rPr>
              <a:t> </a:t>
            </a:r>
            <a:r>
              <a:rPr dirty="0" sz="1600" spc="-90">
                <a:latin typeface="Arial"/>
                <a:cs typeface="Arial"/>
              </a:rPr>
              <a:t>1</a:t>
            </a:r>
            <a:r>
              <a:rPr dirty="0" sz="1600" spc="-10">
                <a:latin typeface="Arial"/>
                <a:cs typeface="Arial"/>
              </a:rPr>
              <a:t>1</a:t>
            </a:r>
            <a:r>
              <a:rPr dirty="0" sz="1600">
                <a:latin typeface="Arial"/>
                <a:cs typeface="Arial"/>
              </a:rPr>
              <a:t>,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26279" y="6414621"/>
            <a:ext cx="12141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5">
                <a:latin typeface="Arial"/>
                <a:cs typeface="Arial"/>
              </a:rPr>
              <a:t>July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20,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17659" y="877015"/>
            <a:ext cx="9194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0">
                <a:latin typeface="Arial"/>
                <a:cs typeface="Arial"/>
              </a:rPr>
              <a:t>A</a:t>
            </a:r>
            <a:r>
              <a:rPr dirty="0" sz="1600" spc="-10">
                <a:latin typeface="Arial"/>
                <a:cs typeface="Arial"/>
              </a:rPr>
              <a:t>p</a:t>
            </a:r>
            <a:r>
              <a:rPr dirty="0" sz="1600" spc="25">
                <a:latin typeface="Arial"/>
                <a:cs typeface="Arial"/>
              </a:rPr>
              <a:t>r</a:t>
            </a:r>
            <a:r>
              <a:rPr dirty="0" sz="1600" spc="-40">
                <a:latin typeface="Arial"/>
                <a:cs typeface="Arial"/>
              </a:rPr>
              <a:t>i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972" y="822960"/>
            <a:ext cx="10696147" cy="52831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979373" y="6115028"/>
            <a:ext cx="2098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" i="1">
                <a:latin typeface="Calibri"/>
                <a:cs typeface="Calibri"/>
              </a:rPr>
              <a:t>S</a:t>
            </a:r>
            <a:r>
              <a:rPr dirty="0" sz="1200" spc="20" i="1">
                <a:latin typeface="Calibri"/>
                <a:cs typeface="Calibri"/>
              </a:rPr>
              <a:t>ou</a:t>
            </a:r>
            <a:r>
              <a:rPr dirty="0" sz="1200" spc="-15" i="1">
                <a:latin typeface="Calibri"/>
                <a:cs typeface="Calibri"/>
              </a:rPr>
              <a:t>r</a:t>
            </a:r>
            <a:r>
              <a:rPr dirty="0" sz="1200" spc="-20" i="1">
                <a:latin typeface="Calibri"/>
                <a:cs typeface="Calibri"/>
              </a:rPr>
              <a:t>c</a:t>
            </a:r>
            <a:r>
              <a:rPr dirty="0" sz="1200" spc="-15" i="1">
                <a:latin typeface="Calibri"/>
                <a:cs typeface="Calibri"/>
              </a:rPr>
              <a:t>e</a:t>
            </a:r>
            <a:r>
              <a:rPr dirty="0" sz="1200" i="1">
                <a:latin typeface="Calibri"/>
                <a:cs typeface="Calibri"/>
              </a:rPr>
              <a:t>:</a:t>
            </a:r>
            <a:r>
              <a:rPr dirty="0" sz="1200" spc="-114" i="1">
                <a:latin typeface="Calibri"/>
                <a:cs typeface="Calibri"/>
              </a:rPr>
              <a:t> </a:t>
            </a:r>
            <a:r>
              <a:rPr dirty="0" sz="1200" spc="-15" i="1">
                <a:latin typeface="Calibri"/>
                <a:cs typeface="Calibri"/>
              </a:rPr>
              <a:t>Br</a:t>
            </a:r>
            <a:r>
              <a:rPr dirty="0" sz="1200" spc="20" i="1">
                <a:latin typeface="Calibri"/>
                <a:cs typeface="Calibri"/>
              </a:rPr>
              <a:t>y</a:t>
            </a:r>
            <a:r>
              <a:rPr dirty="0" sz="1200" spc="-20" i="1">
                <a:latin typeface="Calibri"/>
                <a:cs typeface="Calibri"/>
              </a:rPr>
              <a:t>c</a:t>
            </a:r>
            <a:r>
              <a:rPr dirty="0" sz="1200" i="1">
                <a:latin typeface="Calibri"/>
                <a:cs typeface="Calibri"/>
              </a:rPr>
              <a:t>e</a:t>
            </a:r>
            <a:r>
              <a:rPr dirty="0" sz="1200" spc="35" i="1">
                <a:latin typeface="Calibri"/>
                <a:cs typeface="Calibri"/>
              </a:rPr>
              <a:t> </a:t>
            </a:r>
            <a:r>
              <a:rPr dirty="0" sz="1200" spc="15" i="1">
                <a:latin typeface="Calibri"/>
                <a:cs typeface="Calibri"/>
              </a:rPr>
              <a:t>S</a:t>
            </a:r>
            <a:r>
              <a:rPr dirty="0" sz="1200" spc="20" i="1">
                <a:latin typeface="Calibri"/>
                <a:cs typeface="Calibri"/>
              </a:rPr>
              <a:t>pa</a:t>
            </a:r>
            <a:r>
              <a:rPr dirty="0" sz="1200" spc="-20" i="1">
                <a:latin typeface="Calibri"/>
                <a:cs typeface="Calibri"/>
              </a:rPr>
              <a:t>c</a:t>
            </a:r>
            <a:r>
              <a:rPr dirty="0" sz="1200" i="1">
                <a:latin typeface="Calibri"/>
                <a:cs typeface="Calibri"/>
              </a:rPr>
              <a:t>e</a:t>
            </a:r>
            <a:r>
              <a:rPr dirty="0" sz="1200" spc="-4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&amp;</a:t>
            </a:r>
            <a:r>
              <a:rPr dirty="0" sz="1200" spc="-130" i="1">
                <a:latin typeface="Calibri"/>
                <a:cs typeface="Calibri"/>
              </a:rPr>
              <a:t> </a:t>
            </a:r>
            <a:r>
              <a:rPr dirty="0" sz="1200" spc="-105" i="1">
                <a:latin typeface="Calibri"/>
                <a:cs typeface="Calibri"/>
              </a:rPr>
              <a:t>T</a:t>
            </a:r>
            <a:r>
              <a:rPr dirty="0" sz="1200" spc="-15" i="1">
                <a:latin typeface="Calibri"/>
                <a:cs typeface="Calibri"/>
              </a:rPr>
              <a:t>e</a:t>
            </a:r>
            <a:r>
              <a:rPr dirty="0" sz="1200" spc="-20" i="1">
                <a:latin typeface="Calibri"/>
                <a:cs typeface="Calibri"/>
              </a:rPr>
              <a:t>c</a:t>
            </a:r>
            <a:r>
              <a:rPr dirty="0" sz="1200" spc="20" i="1">
                <a:latin typeface="Calibri"/>
                <a:cs typeface="Calibri"/>
              </a:rPr>
              <a:t>hno</a:t>
            </a:r>
            <a:r>
              <a:rPr dirty="0" sz="1200" spc="-40" i="1">
                <a:latin typeface="Calibri"/>
                <a:cs typeface="Calibri"/>
              </a:rPr>
              <a:t>l</a:t>
            </a:r>
            <a:r>
              <a:rPr dirty="0" sz="1200" spc="20" i="1">
                <a:latin typeface="Calibri"/>
                <a:cs typeface="Calibri"/>
              </a:rPr>
              <a:t>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98302" y="158450"/>
            <a:ext cx="56343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latin typeface="Arial"/>
                <a:cs typeface="Arial"/>
              </a:rPr>
              <a:t>Global</a:t>
            </a:r>
            <a:r>
              <a:rPr dirty="0" sz="2400" spc="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Spaceports-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“We </a:t>
            </a:r>
            <a:r>
              <a:rPr dirty="0" sz="2400" spc="15" b="1">
                <a:latin typeface="Arial"/>
                <a:cs typeface="Arial"/>
              </a:rPr>
              <a:t>are</a:t>
            </a:r>
            <a:r>
              <a:rPr dirty="0" sz="2400" spc="-9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not</a:t>
            </a:r>
            <a:r>
              <a:rPr dirty="0" sz="2400" spc="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alone”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3840" y="3799840"/>
            <a:ext cx="3068320" cy="2783840"/>
            <a:chOff x="243840" y="3799840"/>
            <a:chExt cx="3068320" cy="27838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" y="3799840"/>
              <a:ext cx="3068320" cy="27838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040" y="4003040"/>
              <a:ext cx="2458719" cy="217423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57426" y="6273845"/>
            <a:ext cx="1510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latin typeface="Arial"/>
                <a:cs typeface="Arial"/>
              </a:rPr>
              <a:t>202</a:t>
            </a:r>
            <a:r>
              <a:rPr dirty="0" sz="1200">
                <a:latin typeface="Arial"/>
                <a:cs typeface="Arial"/>
              </a:rPr>
              <a:t>0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G</a:t>
            </a:r>
            <a:r>
              <a:rPr dirty="0" sz="1200" spc="-30">
                <a:latin typeface="Arial"/>
                <a:cs typeface="Arial"/>
              </a:rPr>
              <a:t>loba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Laun</a:t>
            </a:r>
            <a:r>
              <a:rPr dirty="0" sz="1200" spc="35">
                <a:latin typeface="Arial"/>
                <a:cs typeface="Arial"/>
              </a:rPr>
              <a:t>c</a:t>
            </a:r>
            <a:r>
              <a:rPr dirty="0" sz="1200" spc="-30">
                <a:latin typeface="Arial"/>
                <a:cs typeface="Arial"/>
              </a:rPr>
              <a:t>hes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8288" y="1077366"/>
            <a:ext cx="7893405" cy="55010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8302" y="158450"/>
            <a:ext cx="77019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" b="1">
                <a:latin typeface="Arial"/>
                <a:cs typeface="Arial"/>
              </a:rPr>
              <a:t>US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Spaceports-</a:t>
            </a:r>
            <a:r>
              <a:rPr dirty="0" sz="2400" spc="-1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</a:t>
            </a:r>
            <a:r>
              <a:rPr dirty="0" sz="2400" spc="-165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Growing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&amp;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Competitive</a:t>
            </a:r>
            <a:r>
              <a:rPr dirty="0" sz="2400" spc="7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Landscape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35212" y="1489245"/>
            <a:ext cx="5977890" cy="5235575"/>
            <a:chOff x="2235212" y="1489245"/>
            <a:chExt cx="5977890" cy="5235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5212" y="1489245"/>
              <a:ext cx="5977860" cy="52352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32880" y="2204719"/>
              <a:ext cx="1493520" cy="1828800"/>
            </a:xfrm>
            <a:custGeom>
              <a:avLst/>
              <a:gdLst/>
              <a:ahLst/>
              <a:cxnLst/>
              <a:rect l="l" t="t" r="r" b="b"/>
              <a:pathLst>
                <a:path w="1493520" h="1828800">
                  <a:moveTo>
                    <a:pt x="508000" y="248920"/>
                  </a:moveTo>
                  <a:lnTo>
                    <a:pt x="503897" y="204177"/>
                  </a:lnTo>
                  <a:lnTo>
                    <a:pt x="492099" y="162064"/>
                  </a:lnTo>
                  <a:lnTo>
                    <a:pt x="473316" y="123291"/>
                  </a:lnTo>
                  <a:lnTo>
                    <a:pt x="464756" y="111429"/>
                  </a:lnTo>
                  <a:lnTo>
                    <a:pt x="464756" y="248920"/>
                  </a:lnTo>
                  <a:lnTo>
                    <a:pt x="459181" y="296087"/>
                  </a:lnTo>
                  <a:lnTo>
                    <a:pt x="443331" y="339382"/>
                  </a:lnTo>
                  <a:lnTo>
                    <a:pt x="418452" y="377571"/>
                  </a:lnTo>
                  <a:lnTo>
                    <a:pt x="385813" y="409422"/>
                  </a:lnTo>
                  <a:lnTo>
                    <a:pt x="346671" y="433692"/>
                  </a:lnTo>
                  <a:lnTo>
                    <a:pt x="302323" y="449173"/>
                  </a:lnTo>
                  <a:lnTo>
                    <a:pt x="254000" y="454596"/>
                  </a:lnTo>
                  <a:lnTo>
                    <a:pt x="205663" y="449173"/>
                  </a:lnTo>
                  <a:lnTo>
                    <a:pt x="161315" y="433692"/>
                  </a:lnTo>
                  <a:lnTo>
                    <a:pt x="122174" y="409422"/>
                  </a:lnTo>
                  <a:lnTo>
                    <a:pt x="89535" y="377571"/>
                  </a:lnTo>
                  <a:lnTo>
                    <a:pt x="64655" y="339382"/>
                  </a:lnTo>
                  <a:lnTo>
                    <a:pt x="48806" y="296087"/>
                  </a:lnTo>
                  <a:lnTo>
                    <a:pt x="43243" y="248920"/>
                  </a:lnTo>
                  <a:lnTo>
                    <a:pt x="48806" y="201764"/>
                  </a:lnTo>
                  <a:lnTo>
                    <a:pt x="64655" y="158470"/>
                  </a:lnTo>
                  <a:lnTo>
                    <a:pt x="89535" y="120281"/>
                  </a:lnTo>
                  <a:lnTo>
                    <a:pt x="122174" y="88430"/>
                  </a:lnTo>
                  <a:lnTo>
                    <a:pt x="161315" y="64160"/>
                  </a:lnTo>
                  <a:lnTo>
                    <a:pt x="205663" y="48679"/>
                  </a:lnTo>
                  <a:lnTo>
                    <a:pt x="254000" y="43243"/>
                  </a:lnTo>
                  <a:lnTo>
                    <a:pt x="302323" y="48679"/>
                  </a:lnTo>
                  <a:lnTo>
                    <a:pt x="346671" y="64160"/>
                  </a:lnTo>
                  <a:lnTo>
                    <a:pt x="385813" y="88430"/>
                  </a:lnTo>
                  <a:lnTo>
                    <a:pt x="418452" y="120281"/>
                  </a:lnTo>
                  <a:lnTo>
                    <a:pt x="443331" y="158470"/>
                  </a:lnTo>
                  <a:lnTo>
                    <a:pt x="459181" y="201764"/>
                  </a:lnTo>
                  <a:lnTo>
                    <a:pt x="464756" y="248920"/>
                  </a:lnTo>
                  <a:lnTo>
                    <a:pt x="464756" y="111429"/>
                  </a:lnTo>
                  <a:lnTo>
                    <a:pt x="448259" y="88544"/>
                  </a:lnTo>
                  <a:lnTo>
                    <a:pt x="417639" y="58547"/>
                  </a:lnTo>
                  <a:lnTo>
                    <a:pt x="395554" y="43243"/>
                  </a:lnTo>
                  <a:lnTo>
                    <a:pt x="382193" y="33985"/>
                  </a:lnTo>
                  <a:lnTo>
                    <a:pt x="342620" y="15582"/>
                  </a:lnTo>
                  <a:lnTo>
                    <a:pt x="299656" y="4013"/>
                  </a:lnTo>
                  <a:lnTo>
                    <a:pt x="254000" y="0"/>
                  </a:lnTo>
                  <a:lnTo>
                    <a:pt x="208330" y="4013"/>
                  </a:lnTo>
                  <a:lnTo>
                    <a:pt x="165366" y="15582"/>
                  </a:lnTo>
                  <a:lnTo>
                    <a:pt x="125793" y="33985"/>
                  </a:lnTo>
                  <a:lnTo>
                    <a:pt x="90347" y="58547"/>
                  </a:lnTo>
                  <a:lnTo>
                    <a:pt x="59728" y="88544"/>
                  </a:lnTo>
                  <a:lnTo>
                    <a:pt x="34671" y="123291"/>
                  </a:lnTo>
                  <a:lnTo>
                    <a:pt x="15887" y="162064"/>
                  </a:lnTo>
                  <a:lnTo>
                    <a:pt x="4089" y="204177"/>
                  </a:lnTo>
                  <a:lnTo>
                    <a:pt x="0" y="248920"/>
                  </a:lnTo>
                  <a:lnTo>
                    <a:pt x="4089" y="293674"/>
                  </a:lnTo>
                  <a:lnTo>
                    <a:pt x="15887" y="335788"/>
                  </a:lnTo>
                  <a:lnTo>
                    <a:pt x="34671" y="374561"/>
                  </a:lnTo>
                  <a:lnTo>
                    <a:pt x="59728" y="409308"/>
                  </a:lnTo>
                  <a:lnTo>
                    <a:pt x="90347" y="439305"/>
                  </a:lnTo>
                  <a:lnTo>
                    <a:pt x="125793" y="463867"/>
                  </a:lnTo>
                  <a:lnTo>
                    <a:pt x="165366" y="482269"/>
                  </a:lnTo>
                  <a:lnTo>
                    <a:pt x="208330" y="493839"/>
                  </a:lnTo>
                  <a:lnTo>
                    <a:pt x="254000" y="497840"/>
                  </a:lnTo>
                  <a:lnTo>
                    <a:pt x="299656" y="493839"/>
                  </a:lnTo>
                  <a:lnTo>
                    <a:pt x="342620" y="482269"/>
                  </a:lnTo>
                  <a:lnTo>
                    <a:pt x="382193" y="463867"/>
                  </a:lnTo>
                  <a:lnTo>
                    <a:pt x="395566" y="454596"/>
                  </a:lnTo>
                  <a:lnTo>
                    <a:pt x="417639" y="439305"/>
                  </a:lnTo>
                  <a:lnTo>
                    <a:pt x="448259" y="409308"/>
                  </a:lnTo>
                  <a:lnTo>
                    <a:pt x="473316" y="374561"/>
                  </a:lnTo>
                  <a:lnTo>
                    <a:pt x="492099" y="335788"/>
                  </a:lnTo>
                  <a:lnTo>
                    <a:pt x="503897" y="293674"/>
                  </a:lnTo>
                  <a:lnTo>
                    <a:pt x="508000" y="248920"/>
                  </a:lnTo>
                  <a:close/>
                </a:path>
                <a:path w="1493520" h="1828800">
                  <a:moveTo>
                    <a:pt x="1493520" y="1539240"/>
                  </a:moveTo>
                  <a:lnTo>
                    <a:pt x="1489659" y="1492275"/>
                  </a:lnTo>
                  <a:lnTo>
                    <a:pt x="1478495" y="1447723"/>
                  </a:lnTo>
                  <a:lnTo>
                    <a:pt x="1460627" y="1406182"/>
                  </a:lnTo>
                  <a:lnTo>
                    <a:pt x="1443215" y="1378623"/>
                  </a:lnTo>
                  <a:lnTo>
                    <a:pt x="1443215" y="1539240"/>
                  </a:lnTo>
                  <a:lnTo>
                    <a:pt x="1438249" y="1587461"/>
                  </a:lnTo>
                  <a:lnTo>
                    <a:pt x="1424012" y="1632381"/>
                  </a:lnTo>
                  <a:lnTo>
                    <a:pt x="1401483" y="1673021"/>
                  </a:lnTo>
                  <a:lnTo>
                    <a:pt x="1371650" y="1708429"/>
                  </a:lnTo>
                  <a:lnTo>
                    <a:pt x="1335481" y="1737639"/>
                  </a:lnTo>
                  <a:lnTo>
                    <a:pt x="1293977" y="1759699"/>
                  </a:lnTo>
                  <a:lnTo>
                    <a:pt x="1248117" y="1773643"/>
                  </a:lnTo>
                  <a:lnTo>
                    <a:pt x="1198880" y="1778495"/>
                  </a:lnTo>
                  <a:lnTo>
                    <a:pt x="1149629" y="1773643"/>
                  </a:lnTo>
                  <a:lnTo>
                    <a:pt x="1103769" y="1759699"/>
                  </a:lnTo>
                  <a:lnTo>
                    <a:pt x="1062266" y="1737639"/>
                  </a:lnTo>
                  <a:lnTo>
                    <a:pt x="1026096" y="1708429"/>
                  </a:lnTo>
                  <a:lnTo>
                    <a:pt x="996264" y="1673021"/>
                  </a:lnTo>
                  <a:lnTo>
                    <a:pt x="973734" y="1632381"/>
                  </a:lnTo>
                  <a:lnTo>
                    <a:pt x="959497" y="1587461"/>
                  </a:lnTo>
                  <a:lnTo>
                    <a:pt x="954544" y="1539240"/>
                  </a:lnTo>
                  <a:lnTo>
                    <a:pt x="959497" y="1491030"/>
                  </a:lnTo>
                  <a:lnTo>
                    <a:pt x="973734" y="1446110"/>
                  </a:lnTo>
                  <a:lnTo>
                    <a:pt x="996264" y="1405470"/>
                  </a:lnTo>
                  <a:lnTo>
                    <a:pt x="1026096" y="1370063"/>
                  </a:lnTo>
                  <a:lnTo>
                    <a:pt x="1062266" y="1340853"/>
                  </a:lnTo>
                  <a:lnTo>
                    <a:pt x="1103769" y="1318793"/>
                  </a:lnTo>
                  <a:lnTo>
                    <a:pt x="1149629" y="1304848"/>
                  </a:lnTo>
                  <a:lnTo>
                    <a:pt x="1198880" y="1299984"/>
                  </a:lnTo>
                  <a:lnTo>
                    <a:pt x="1248117" y="1304848"/>
                  </a:lnTo>
                  <a:lnTo>
                    <a:pt x="1293977" y="1318793"/>
                  </a:lnTo>
                  <a:lnTo>
                    <a:pt x="1335481" y="1340853"/>
                  </a:lnTo>
                  <a:lnTo>
                    <a:pt x="1371650" y="1370063"/>
                  </a:lnTo>
                  <a:lnTo>
                    <a:pt x="1401483" y="1405470"/>
                  </a:lnTo>
                  <a:lnTo>
                    <a:pt x="1424012" y="1446110"/>
                  </a:lnTo>
                  <a:lnTo>
                    <a:pt x="1438249" y="1491030"/>
                  </a:lnTo>
                  <a:lnTo>
                    <a:pt x="1443215" y="1539240"/>
                  </a:lnTo>
                  <a:lnTo>
                    <a:pt x="1443215" y="1378623"/>
                  </a:lnTo>
                  <a:lnTo>
                    <a:pt x="1407210" y="1334490"/>
                  </a:lnTo>
                  <a:lnTo>
                    <a:pt x="1372882" y="1305560"/>
                  </a:lnTo>
                  <a:lnTo>
                    <a:pt x="1363738" y="1299984"/>
                  </a:lnTo>
                  <a:lnTo>
                    <a:pt x="1334274" y="1282001"/>
                  </a:lnTo>
                  <a:lnTo>
                    <a:pt x="1291996" y="1264450"/>
                  </a:lnTo>
                  <a:lnTo>
                    <a:pt x="1246670" y="1253477"/>
                  </a:lnTo>
                  <a:lnTo>
                    <a:pt x="1198880" y="1249680"/>
                  </a:lnTo>
                  <a:lnTo>
                    <a:pt x="1151077" y="1253477"/>
                  </a:lnTo>
                  <a:lnTo>
                    <a:pt x="1105750" y="1264450"/>
                  </a:lnTo>
                  <a:lnTo>
                    <a:pt x="1063472" y="1282001"/>
                  </a:lnTo>
                  <a:lnTo>
                    <a:pt x="1024864" y="1305560"/>
                  </a:lnTo>
                  <a:lnTo>
                    <a:pt x="990536" y="1334490"/>
                  </a:lnTo>
                  <a:lnTo>
                    <a:pt x="961085" y="1368234"/>
                  </a:lnTo>
                  <a:lnTo>
                    <a:pt x="937120" y="1406182"/>
                  </a:lnTo>
                  <a:lnTo>
                    <a:pt x="919251" y="1447723"/>
                  </a:lnTo>
                  <a:lnTo>
                    <a:pt x="908088" y="1492275"/>
                  </a:lnTo>
                  <a:lnTo>
                    <a:pt x="904240" y="1539240"/>
                  </a:lnTo>
                  <a:lnTo>
                    <a:pt x="908088" y="1586217"/>
                  </a:lnTo>
                  <a:lnTo>
                    <a:pt x="919251" y="1630768"/>
                  </a:lnTo>
                  <a:lnTo>
                    <a:pt x="937120" y="1672310"/>
                  </a:lnTo>
                  <a:lnTo>
                    <a:pt x="961085" y="1710258"/>
                  </a:lnTo>
                  <a:lnTo>
                    <a:pt x="990536" y="1743989"/>
                  </a:lnTo>
                  <a:lnTo>
                    <a:pt x="1024864" y="1772932"/>
                  </a:lnTo>
                  <a:lnTo>
                    <a:pt x="1063472" y="1796491"/>
                  </a:lnTo>
                  <a:lnTo>
                    <a:pt x="1105750" y="1814042"/>
                  </a:lnTo>
                  <a:lnTo>
                    <a:pt x="1151077" y="1825015"/>
                  </a:lnTo>
                  <a:lnTo>
                    <a:pt x="1198880" y="1828800"/>
                  </a:lnTo>
                  <a:lnTo>
                    <a:pt x="1246670" y="1825015"/>
                  </a:lnTo>
                  <a:lnTo>
                    <a:pt x="1291996" y="1814042"/>
                  </a:lnTo>
                  <a:lnTo>
                    <a:pt x="1334274" y="1796491"/>
                  </a:lnTo>
                  <a:lnTo>
                    <a:pt x="1363764" y="1778495"/>
                  </a:lnTo>
                  <a:lnTo>
                    <a:pt x="1372882" y="1772932"/>
                  </a:lnTo>
                  <a:lnTo>
                    <a:pt x="1407210" y="1743989"/>
                  </a:lnTo>
                  <a:lnTo>
                    <a:pt x="1436662" y="1710258"/>
                  </a:lnTo>
                  <a:lnTo>
                    <a:pt x="1460627" y="1672310"/>
                  </a:lnTo>
                  <a:lnTo>
                    <a:pt x="1478495" y="1630768"/>
                  </a:lnTo>
                  <a:lnTo>
                    <a:pt x="1489659" y="1586217"/>
                  </a:lnTo>
                  <a:lnTo>
                    <a:pt x="1493520" y="1539240"/>
                  </a:lnTo>
                  <a:close/>
                </a:path>
              </a:pathLst>
            </a:custGeom>
            <a:solidFill>
              <a:srgbClr val="8EB4E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8585200" y="2174239"/>
            <a:ext cx="508000" cy="487680"/>
          </a:xfrm>
          <a:custGeom>
            <a:avLst/>
            <a:gdLst/>
            <a:ahLst/>
            <a:cxnLst/>
            <a:rect l="l" t="t" r="r" b="b"/>
            <a:pathLst>
              <a:path w="508000" h="487680">
                <a:moveTo>
                  <a:pt x="508000" y="243840"/>
                </a:moveTo>
                <a:lnTo>
                  <a:pt x="503910" y="200012"/>
                </a:lnTo>
                <a:lnTo>
                  <a:pt x="492112" y="158750"/>
                </a:lnTo>
                <a:lnTo>
                  <a:pt x="473316" y="120764"/>
                </a:lnTo>
                <a:lnTo>
                  <a:pt x="465645" y="110350"/>
                </a:lnTo>
                <a:lnTo>
                  <a:pt x="465645" y="243840"/>
                </a:lnTo>
                <a:lnTo>
                  <a:pt x="460057" y="290042"/>
                </a:lnTo>
                <a:lnTo>
                  <a:pt x="444131" y="332447"/>
                </a:lnTo>
                <a:lnTo>
                  <a:pt x="419150" y="369862"/>
                </a:lnTo>
                <a:lnTo>
                  <a:pt x="386372" y="401066"/>
                </a:lnTo>
                <a:lnTo>
                  <a:pt x="347078" y="424840"/>
                </a:lnTo>
                <a:lnTo>
                  <a:pt x="302526" y="440004"/>
                </a:lnTo>
                <a:lnTo>
                  <a:pt x="254000" y="445325"/>
                </a:lnTo>
                <a:lnTo>
                  <a:pt x="205473" y="440004"/>
                </a:lnTo>
                <a:lnTo>
                  <a:pt x="160921" y="424840"/>
                </a:lnTo>
                <a:lnTo>
                  <a:pt x="121627" y="401066"/>
                </a:lnTo>
                <a:lnTo>
                  <a:pt x="88849" y="369862"/>
                </a:lnTo>
                <a:lnTo>
                  <a:pt x="63868" y="332447"/>
                </a:lnTo>
                <a:lnTo>
                  <a:pt x="47942" y="290042"/>
                </a:lnTo>
                <a:lnTo>
                  <a:pt x="42354" y="243840"/>
                </a:lnTo>
                <a:lnTo>
                  <a:pt x="47942" y="197637"/>
                </a:lnTo>
                <a:lnTo>
                  <a:pt x="63868" y="155232"/>
                </a:lnTo>
                <a:lnTo>
                  <a:pt x="88849" y="117817"/>
                </a:lnTo>
                <a:lnTo>
                  <a:pt x="121627" y="86614"/>
                </a:lnTo>
                <a:lnTo>
                  <a:pt x="160921" y="62826"/>
                </a:lnTo>
                <a:lnTo>
                  <a:pt x="205473" y="47675"/>
                </a:lnTo>
                <a:lnTo>
                  <a:pt x="254000" y="42354"/>
                </a:lnTo>
                <a:lnTo>
                  <a:pt x="302526" y="47675"/>
                </a:lnTo>
                <a:lnTo>
                  <a:pt x="347078" y="62839"/>
                </a:lnTo>
                <a:lnTo>
                  <a:pt x="386372" y="86614"/>
                </a:lnTo>
                <a:lnTo>
                  <a:pt x="419150" y="117817"/>
                </a:lnTo>
                <a:lnTo>
                  <a:pt x="444131" y="155232"/>
                </a:lnTo>
                <a:lnTo>
                  <a:pt x="460057" y="197637"/>
                </a:lnTo>
                <a:lnTo>
                  <a:pt x="465645" y="243840"/>
                </a:lnTo>
                <a:lnTo>
                  <a:pt x="465645" y="110350"/>
                </a:lnTo>
                <a:lnTo>
                  <a:pt x="417652" y="57353"/>
                </a:lnTo>
                <a:lnTo>
                  <a:pt x="382193" y="33286"/>
                </a:lnTo>
                <a:lnTo>
                  <a:pt x="342633" y="15252"/>
                </a:lnTo>
                <a:lnTo>
                  <a:pt x="299656" y="3924"/>
                </a:lnTo>
                <a:lnTo>
                  <a:pt x="254000" y="0"/>
                </a:lnTo>
                <a:lnTo>
                  <a:pt x="208343" y="3924"/>
                </a:lnTo>
                <a:lnTo>
                  <a:pt x="165366" y="15252"/>
                </a:lnTo>
                <a:lnTo>
                  <a:pt x="125793" y="33286"/>
                </a:lnTo>
                <a:lnTo>
                  <a:pt x="90347" y="57353"/>
                </a:lnTo>
                <a:lnTo>
                  <a:pt x="59740" y="86741"/>
                </a:lnTo>
                <a:lnTo>
                  <a:pt x="34671" y="120764"/>
                </a:lnTo>
                <a:lnTo>
                  <a:pt x="15887" y="158750"/>
                </a:lnTo>
                <a:lnTo>
                  <a:pt x="4089" y="200012"/>
                </a:lnTo>
                <a:lnTo>
                  <a:pt x="0" y="243840"/>
                </a:lnTo>
                <a:lnTo>
                  <a:pt x="4089" y="287667"/>
                </a:lnTo>
                <a:lnTo>
                  <a:pt x="15887" y="328930"/>
                </a:lnTo>
                <a:lnTo>
                  <a:pt x="34671" y="366915"/>
                </a:lnTo>
                <a:lnTo>
                  <a:pt x="59740" y="400939"/>
                </a:lnTo>
                <a:lnTo>
                  <a:pt x="90347" y="430326"/>
                </a:lnTo>
                <a:lnTo>
                  <a:pt x="125793" y="454393"/>
                </a:lnTo>
                <a:lnTo>
                  <a:pt x="165366" y="472427"/>
                </a:lnTo>
                <a:lnTo>
                  <a:pt x="208343" y="483755"/>
                </a:lnTo>
                <a:lnTo>
                  <a:pt x="254000" y="487680"/>
                </a:lnTo>
                <a:lnTo>
                  <a:pt x="299656" y="483755"/>
                </a:lnTo>
                <a:lnTo>
                  <a:pt x="342633" y="472427"/>
                </a:lnTo>
                <a:lnTo>
                  <a:pt x="382193" y="454393"/>
                </a:lnTo>
                <a:lnTo>
                  <a:pt x="448259" y="400939"/>
                </a:lnTo>
                <a:lnTo>
                  <a:pt x="473316" y="366915"/>
                </a:lnTo>
                <a:lnTo>
                  <a:pt x="492112" y="328930"/>
                </a:lnTo>
                <a:lnTo>
                  <a:pt x="503910" y="287667"/>
                </a:lnTo>
                <a:lnTo>
                  <a:pt x="508000" y="243840"/>
                </a:lnTo>
                <a:close/>
              </a:path>
            </a:pathLst>
          </a:custGeom>
          <a:solidFill>
            <a:srgbClr val="8EB4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245600" y="4673600"/>
            <a:ext cx="467359" cy="447040"/>
          </a:xfrm>
          <a:custGeom>
            <a:avLst/>
            <a:gdLst/>
            <a:ahLst/>
            <a:cxnLst/>
            <a:rect l="l" t="t" r="r" b="b"/>
            <a:pathLst>
              <a:path w="467359" h="447039">
                <a:moveTo>
                  <a:pt x="467360" y="223520"/>
                </a:moveTo>
                <a:lnTo>
                  <a:pt x="462610" y="178473"/>
                </a:lnTo>
                <a:lnTo>
                  <a:pt x="448995" y="136512"/>
                </a:lnTo>
                <a:lnTo>
                  <a:pt x="428536" y="100482"/>
                </a:lnTo>
                <a:lnTo>
                  <a:pt x="428536" y="223520"/>
                </a:lnTo>
                <a:lnTo>
                  <a:pt x="421576" y="272618"/>
                </a:lnTo>
                <a:lnTo>
                  <a:pt x="401929" y="316738"/>
                </a:lnTo>
                <a:lnTo>
                  <a:pt x="371449" y="354126"/>
                </a:lnTo>
                <a:lnTo>
                  <a:pt x="332016" y="383006"/>
                </a:lnTo>
                <a:lnTo>
                  <a:pt x="285470" y="401624"/>
                </a:lnTo>
                <a:lnTo>
                  <a:pt x="233680" y="408216"/>
                </a:lnTo>
                <a:lnTo>
                  <a:pt x="181889" y="401624"/>
                </a:lnTo>
                <a:lnTo>
                  <a:pt x="135331" y="383006"/>
                </a:lnTo>
                <a:lnTo>
                  <a:pt x="95897" y="354126"/>
                </a:lnTo>
                <a:lnTo>
                  <a:pt x="65430" y="316738"/>
                </a:lnTo>
                <a:lnTo>
                  <a:pt x="45783" y="272618"/>
                </a:lnTo>
                <a:lnTo>
                  <a:pt x="38823" y="223520"/>
                </a:lnTo>
                <a:lnTo>
                  <a:pt x="45783" y="174421"/>
                </a:lnTo>
                <a:lnTo>
                  <a:pt x="65430" y="130302"/>
                </a:lnTo>
                <a:lnTo>
                  <a:pt x="95897" y="92913"/>
                </a:lnTo>
                <a:lnTo>
                  <a:pt x="135331" y="64033"/>
                </a:lnTo>
                <a:lnTo>
                  <a:pt x="181889" y="45415"/>
                </a:lnTo>
                <a:lnTo>
                  <a:pt x="233680" y="38823"/>
                </a:lnTo>
                <a:lnTo>
                  <a:pt x="285470" y="45427"/>
                </a:lnTo>
                <a:lnTo>
                  <a:pt x="332016" y="64046"/>
                </a:lnTo>
                <a:lnTo>
                  <a:pt x="371449" y="92925"/>
                </a:lnTo>
                <a:lnTo>
                  <a:pt x="401929" y="130302"/>
                </a:lnTo>
                <a:lnTo>
                  <a:pt x="421576" y="174421"/>
                </a:lnTo>
                <a:lnTo>
                  <a:pt x="428536" y="223520"/>
                </a:lnTo>
                <a:lnTo>
                  <a:pt x="428536" y="100482"/>
                </a:lnTo>
                <a:lnTo>
                  <a:pt x="427443" y="98552"/>
                </a:lnTo>
                <a:lnTo>
                  <a:pt x="398907" y="65468"/>
                </a:lnTo>
                <a:lnTo>
                  <a:pt x="365150" y="38823"/>
                </a:lnTo>
                <a:lnTo>
                  <a:pt x="364337" y="38176"/>
                </a:lnTo>
                <a:lnTo>
                  <a:pt x="324637" y="17564"/>
                </a:lnTo>
                <a:lnTo>
                  <a:pt x="280771" y="4546"/>
                </a:lnTo>
                <a:lnTo>
                  <a:pt x="233680" y="0"/>
                </a:lnTo>
                <a:lnTo>
                  <a:pt x="186588" y="4546"/>
                </a:lnTo>
                <a:lnTo>
                  <a:pt x="142722" y="17564"/>
                </a:lnTo>
                <a:lnTo>
                  <a:pt x="103022" y="38176"/>
                </a:lnTo>
                <a:lnTo>
                  <a:pt x="68440" y="65468"/>
                </a:lnTo>
                <a:lnTo>
                  <a:pt x="39903" y="98552"/>
                </a:lnTo>
                <a:lnTo>
                  <a:pt x="18364" y="136512"/>
                </a:lnTo>
                <a:lnTo>
                  <a:pt x="4749" y="178473"/>
                </a:lnTo>
                <a:lnTo>
                  <a:pt x="0" y="223520"/>
                </a:lnTo>
                <a:lnTo>
                  <a:pt x="4749" y="268566"/>
                </a:lnTo>
                <a:lnTo>
                  <a:pt x="18364" y="310527"/>
                </a:lnTo>
                <a:lnTo>
                  <a:pt x="39903" y="348488"/>
                </a:lnTo>
                <a:lnTo>
                  <a:pt x="68440" y="381571"/>
                </a:lnTo>
                <a:lnTo>
                  <a:pt x="103022" y="408863"/>
                </a:lnTo>
                <a:lnTo>
                  <a:pt x="142722" y="429475"/>
                </a:lnTo>
                <a:lnTo>
                  <a:pt x="186588" y="442493"/>
                </a:lnTo>
                <a:lnTo>
                  <a:pt x="233680" y="447040"/>
                </a:lnTo>
                <a:lnTo>
                  <a:pt x="280771" y="442493"/>
                </a:lnTo>
                <a:lnTo>
                  <a:pt x="324637" y="429475"/>
                </a:lnTo>
                <a:lnTo>
                  <a:pt x="364337" y="408863"/>
                </a:lnTo>
                <a:lnTo>
                  <a:pt x="365150" y="408216"/>
                </a:lnTo>
                <a:lnTo>
                  <a:pt x="398907" y="381571"/>
                </a:lnTo>
                <a:lnTo>
                  <a:pt x="427443" y="348488"/>
                </a:lnTo>
                <a:lnTo>
                  <a:pt x="448995" y="310527"/>
                </a:lnTo>
                <a:lnTo>
                  <a:pt x="462610" y="268566"/>
                </a:lnTo>
                <a:lnTo>
                  <a:pt x="467360" y="223520"/>
                </a:lnTo>
                <a:close/>
              </a:path>
            </a:pathLst>
          </a:custGeom>
          <a:solidFill>
            <a:srgbClr val="8EB4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79360" y="5435600"/>
            <a:ext cx="497840" cy="477520"/>
          </a:xfrm>
          <a:custGeom>
            <a:avLst/>
            <a:gdLst/>
            <a:ahLst/>
            <a:cxnLst/>
            <a:rect l="l" t="t" r="r" b="b"/>
            <a:pathLst>
              <a:path w="497840" h="477520">
                <a:moveTo>
                  <a:pt x="497840" y="238760"/>
                </a:moveTo>
                <a:lnTo>
                  <a:pt x="492772" y="190639"/>
                </a:lnTo>
                <a:lnTo>
                  <a:pt x="478269" y="145821"/>
                </a:lnTo>
                <a:lnTo>
                  <a:pt x="456361" y="107111"/>
                </a:lnTo>
                <a:lnTo>
                  <a:pt x="456361" y="238760"/>
                </a:lnTo>
                <a:lnTo>
                  <a:pt x="450875" y="283997"/>
                </a:lnTo>
                <a:lnTo>
                  <a:pt x="435267" y="325513"/>
                </a:lnTo>
                <a:lnTo>
                  <a:pt x="410781" y="362153"/>
                </a:lnTo>
                <a:lnTo>
                  <a:pt x="378663" y="392696"/>
                </a:lnTo>
                <a:lnTo>
                  <a:pt x="340144" y="415988"/>
                </a:lnTo>
                <a:lnTo>
                  <a:pt x="296481" y="430834"/>
                </a:lnTo>
                <a:lnTo>
                  <a:pt x="248920" y="436041"/>
                </a:lnTo>
                <a:lnTo>
                  <a:pt x="201358" y="430834"/>
                </a:lnTo>
                <a:lnTo>
                  <a:pt x="157695" y="415988"/>
                </a:lnTo>
                <a:lnTo>
                  <a:pt x="119176" y="392696"/>
                </a:lnTo>
                <a:lnTo>
                  <a:pt x="87045" y="362153"/>
                </a:lnTo>
                <a:lnTo>
                  <a:pt x="62560" y="325513"/>
                </a:lnTo>
                <a:lnTo>
                  <a:pt x="46951" y="283997"/>
                </a:lnTo>
                <a:lnTo>
                  <a:pt x="41478" y="238760"/>
                </a:lnTo>
                <a:lnTo>
                  <a:pt x="46951" y="193522"/>
                </a:lnTo>
                <a:lnTo>
                  <a:pt x="62560" y="152006"/>
                </a:lnTo>
                <a:lnTo>
                  <a:pt x="87045" y="115366"/>
                </a:lnTo>
                <a:lnTo>
                  <a:pt x="119176" y="84823"/>
                </a:lnTo>
                <a:lnTo>
                  <a:pt x="157695" y="61531"/>
                </a:lnTo>
                <a:lnTo>
                  <a:pt x="201358" y="46685"/>
                </a:lnTo>
                <a:lnTo>
                  <a:pt x="248920" y="41478"/>
                </a:lnTo>
                <a:lnTo>
                  <a:pt x="296481" y="46685"/>
                </a:lnTo>
                <a:lnTo>
                  <a:pt x="340144" y="61531"/>
                </a:lnTo>
                <a:lnTo>
                  <a:pt x="378663" y="84823"/>
                </a:lnTo>
                <a:lnTo>
                  <a:pt x="410781" y="115366"/>
                </a:lnTo>
                <a:lnTo>
                  <a:pt x="435267" y="152006"/>
                </a:lnTo>
                <a:lnTo>
                  <a:pt x="450875" y="193522"/>
                </a:lnTo>
                <a:lnTo>
                  <a:pt x="456361" y="238760"/>
                </a:lnTo>
                <a:lnTo>
                  <a:pt x="456361" y="107111"/>
                </a:lnTo>
                <a:lnTo>
                  <a:pt x="455320" y="105270"/>
                </a:lnTo>
                <a:lnTo>
                  <a:pt x="424929" y="69926"/>
                </a:lnTo>
                <a:lnTo>
                  <a:pt x="388975" y="41478"/>
                </a:lnTo>
                <a:lnTo>
                  <a:pt x="388099" y="40779"/>
                </a:lnTo>
                <a:lnTo>
                  <a:pt x="345808" y="18757"/>
                </a:lnTo>
                <a:lnTo>
                  <a:pt x="299085" y="4851"/>
                </a:lnTo>
                <a:lnTo>
                  <a:pt x="248920" y="0"/>
                </a:lnTo>
                <a:lnTo>
                  <a:pt x="198755" y="4851"/>
                </a:lnTo>
                <a:lnTo>
                  <a:pt x="152031" y="18757"/>
                </a:lnTo>
                <a:lnTo>
                  <a:pt x="109740" y="40779"/>
                </a:lnTo>
                <a:lnTo>
                  <a:pt x="72910" y="69926"/>
                </a:lnTo>
                <a:lnTo>
                  <a:pt x="42506" y="105270"/>
                </a:lnTo>
                <a:lnTo>
                  <a:pt x="19558" y="145821"/>
                </a:lnTo>
                <a:lnTo>
                  <a:pt x="5054" y="190639"/>
                </a:lnTo>
                <a:lnTo>
                  <a:pt x="0" y="238760"/>
                </a:lnTo>
                <a:lnTo>
                  <a:pt x="5054" y="286880"/>
                </a:lnTo>
                <a:lnTo>
                  <a:pt x="19558" y="331698"/>
                </a:lnTo>
                <a:lnTo>
                  <a:pt x="42506" y="372249"/>
                </a:lnTo>
                <a:lnTo>
                  <a:pt x="72910" y="407593"/>
                </a:lnTo>
                <a:lnTo>
                  <a:pt x="109740" y="436740"/>
                </a:lnTo>
                <a:lnTo>
                  <a:pt x="152031" y="458762"/>
                </a:lnTo>
                <a:lnTo>
                  <a:pt x="198755" y="472668"/>
                </a:lnTo>
                <a:lnTo>
                  <a:pt x="248920" y="477520"/>
                </a:lnTo>
                <a:lnTo>
                  <a:pt x="299085" y="472668"/>
                </a:lnTo>
                <a:lnTo>
                  <a:pt x="345808" y="458762"/>
                </a:lnTo>
                <a:lnTo>
                  <a:pt x="388099" y="436740"/>
                </a:lnTo>
                <a:lnTo>
                  <a:pt x="388975" y="436041"/>
                </a:lnTo>
                <a:lnTo>
                  <a:pt x="424929" y="407593"/>
                </a:lnTo>
                <a:lnTo>
                  <a:pt x="455320" y="372249"/>
                </a:lnTo>
                <a:lnTo>
                  <a:pt x="478269" y="331698"/>
                </a:lnTo>
                <a:lnTo>
                  <a:pt x="492772" y="286880"/>
                </a:lnTo>
                <a:lnTo>
                  <a:pt x="497840" y="238760"/>
                </a:lnTo>
                <a:close/>
              </a:path>
            </a:pathLst>
          </a:custGeom>
          <a:solidFill>
            <a:srgbClr val="8EB4E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6604000" y="3261359"/>
            <a:ext cx="304800" cy="294640"/>
            <a:chOff x="6604000" y="3261359"/>
            <a:chExt cx="304800" cy="294640"/>
          </a:xfrm>
        </p:grpSpPr>
        <p:sp>
          <p:nvSpPr>
            <p:cNvPr id="9" name="object 9"/>
            <p:cNvSpPr/>
            <p:nvPr/>
          </p:nvSpPr>
          <p:spPr>
            <a:xfrm>
              <a:off x="6604000" y="3261359"/>
              <a:ext cx="236854" cy="294640"/>
            </a:xfrm>
            <a:custGeom>
              <a:avLst/>
              <a:gdLst/>
              <a:ahLst/>
              <a:cxnLst/>
              <a:rect l="l" t="t" r="r" b="b"/>
              <a:pathLst>
                <a:path w="236854" h="294639">
                  <a:moveTo>
                    <a:pt x="152400" y="0"/>
                  </a:moveTo>
                  <a:lnTo>
                    <a:pt x="104228" y="7505"/>
                  </a:lnTo>
                  <a:lnTo>
                    <a:pt x="62395" y="28422"/>
                  </a:lnTo>
                  <a:lnTo>
                    <a:pt x="29400" y="60312"/>
                  </a:lnTo>
                  <a:lnTo>
                    <a:pt x="7772" y="100761"/>
                  </a:lnTo>
                  <a:lnTo>
                    <a:pt x="0" y="147320"/>
                  </a:lnTo>
                  <a:lnTo>
                    <a:pt x="7772" y="193878"/>
                  </a:lnTo>
                  <a:lnTo>
                    <a:pt x="29400" y="234327"/>
                  </a:lnTo>
                  <a:lnTo>
                    <a:pt x="62395" y="266217"/>
                  </a:lnTo>
                  <a:lnTo>
                    <a:pt x="104228" y="287134"/>
                  </a:lnTo>
                  <a:lnTo>
                    <a:pt x="152400" y="294640"/>
                  </a:lnTo>
                  <a:lnTo>
                    <a:pt x="200571" y="287134"/>
                  </a:lnTo>
                  <a:lnTo>
                    <a:pt x="236728" y="269049"/>
                  </a:lnTo>
                  <a:lnTo>
                    <a:pt x="152400" y="269049"/>
                  </a:lnTo>
                  <a:lnTo>
                    <a:pt x="103047" y="259486"/>
                  </a:lnTo>
                  <a:lnTo>
                    <a:pt x="62738" y="233400"/>
                  </a:lnTo>
                  <a:lnTo>
                    <a:pt x="35560" y="194703"/>
                  </a:lnTo>
                  <a:lnTo>
                    <a:pt x="25590" y="147320"/>
                  </a:lnTo>
                  <a:lnTo>
                    <a:pt x="35560" y="99936"/>
                  </a:lnTo>
                  <a:lnTo>
                    <a:pt x="62738" y="61239"/>
                  </a:lnTo>
                  <a:lnTo>
                    <a:pt x="103047" y="35153"/>
                  </a:lnTo>
                  <a:lnTo>
                    <a:pt x="152400" y="25590"/>
                  </a:lnTo>
                  <a:lnTo>
                    <a:pt x="236728" y="25590"/>
                  </a:lnTo>
                  <a:lnTo>
                    <a:pt x="200571" y="7505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EB4E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6403" y="3286950"/>
              <a:ext cx="152400" cy="243459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5963907" y="4307839"/>
            <a:ext cx="467995" cy="457200"/>
          </a:xfrm>
          <a:custGeom>
            <a:avLst/>
            <a:gdLst/>
            <a:ahLst/>
            <a:cxnLst/>
            <a:rect l="l" t="t" r="r" b="b"/>
            <a:pathLst>
              <a:path w="467995" h="457200">
                <a:moveTo>
                  <a:pt x="467372" y="228600"/>
                </a:moveTo>
                <a:lnTo>
                  <a:pt x="462622" y="182524"/>
                </a:lnTo>
                <a:lnTo>
                  <a:pt x="449008" y="139623"/>
                </a:lnTo>
                <a:lnTo>
                  <a:pt x="427659" y="101155"/>
                </a:lnTo>
                <a:lnTo>
                  <a:pt x="427659" y="228600"/>
                </a:lnTo>
                <a:lnTo>
                  <a:pt x="422541" y="271907"/>
                </a:lnTo>
                <a:lnTo>
                  <a:pt x="407936" y="311670"/>
                </a:lnTo>
                <a:lnTo>
                  <a:pt x="385051" y="346735"/>
                </a:lnTo>
                <a:lnTo>
                  <a:pt x="355003" y="375996"/>
                </a:lnTo>
                <a:lnTo>
                  <a:pt x="318998" y="398284"/>
                </a:lnTo>
                <a:lnTo>
                  <a:pt x="278168" y="412496"/>
                </a:lnTo>
                <a:lnTo>
                  <a:pt x="233692" y="417487"/>
                </a:lnTo>
                <a:lnTo>
                  <a:pt x="189204" y="412496"/>
                </a:lnTo>
                <a:lnTo>
                  <a:pt x="148374" y="398284"/>
                </a:lnTo>
                <a:lnTo>
                  <a:pt x="112369" y="375996"/>
                </a:lnTo>
                <a:lnTo>
                  <a:pt x="82321" y="346735"/>
                </a:lnTo>
                <a:lnTo>
                  <a:pt x="59423" y="311670"/>
                </a:lnTo>
                <a:lnTo>
                  <a:pt x="44831" y="271907"/>
                </a:lnTo>
                <a:lnTo>
                  <a:pt x="39712" y="228600"/>
                </a:lnTo>
                <a:lnTo>
                  <a:pt x="44831" y="185293"/>
                </a:lnTo>
                <a:lnTo>
                  <a:pt x="59423" y="145529"/>
                </a:lnTo>
                <a:lnTo>
                  <a:pt x="82321" y="110464"/>
                </a:lnTo>
                <a:lnTo>
                  <a:pt x="112369" y="81203"/>
                </a:lnTo>
                <a:lnTo>
                  <a:pt x="148374" y="58915"/>
                </a:lnTo>
                <a:lnTo>
                  <a:pt x="189204" y="44704"/>
                </a:lnTo>
                <a:lnTo>
                  <a:pt x="233680" y="39712"/>
                </a:lnTo>
                <a:lnTo>
                  <a:pt x="278168" y="44704"/>
                </a:lnTo>
                <a:lnTo>
                  <a:pt x="318998" y="58915"/>
                </a:lnTo>
                <a:lnTo>
                  <a:pt x="355003" y="81203"/>
                </a:lnTo>
                <a:lnTo>
                  <a:pt x="385051" y="110464"/>
                </a:lnTo>
                <a:lnTo>
                  <a:pt x="407936" y="145529"/>
                </a:lnTo>
                <a:lnTo>
                  <a:pt x="422541" y="185293"/>
                </a:lnTo>
                <a:lnTo>
                  <a:pt x="427659" y="228600"/>
                </a:lnTo>
                <a:lnTo>
                  <a:pt x="427659" y="101155"/>
                </a:lnTo>
                <a:lnTo>
                  <a:pt x="427456" y="100787"/>
                </a:lnTo>
                <a:lnTo>
                  <a:pt x="398932" y="66954"/>
                </a:lnTo>
                <a:lnTo>
                  <a:pt x="365175" y="39712"/>
                </a:lnTo>
                <a:lnTo>
                  <a:pt x="364337" y="39039"/>
                </a:lnTo>
                <a:lnTo>
                  <a:pt x="324637" y="17957"/>
                </a:lnTo>
                <a:lnTo>
                  <a:pt x="280771" y="4648"/>
                </a:lnTo>
                <a:lnTo>
                  <a:pt x="233680" y="0"/>
                </a:lnTo>
                <a:lnTo>
                  <a:pt x="186588" y="4648"/>
                </a:lnTo>
                <a:lnTo>
                  <a:pt x="142722" y="17957"/>
                </a:lnTo>
                <a:lnTo>
                  <a:pt x="103022" y="39039"/>
                </a:lnTo>
                <a:lnTo>
                  <a:pt x="68440" y="66954"/>
                </a:lnTo>
                <a:lnTo>
                  <a:pt x="39916" y="100787"/>
                </a:lnTo>
                <a:lnTo>
                  <a:pt x="18364" y="139623"/>
                </a:lnTo>
                <a:lnTo>
                  <a:pt x="4749" y="182524"/>
                </a:lnTo>
                <a:lnTo>
                  <a:pt x="0" y="228600"/>
                </a:lnTo>
                <a:lnTo>
                  <a:pt x="4749" y="274675"/>
                </a:lnTo>
                <a:lnTo>
                  <a:pt x="18364" y="317576"/>
                </a:lnTo>
                <a:lnTo>
                  <a:pt x="39916" y="356412"/>
                </a:lnTo>
                <a:lnTo>
                  <a:pt x="68440" y="390245"/>
                </a:lnTo>
                <a:lnTo>
                  <a:pt x="103022" y="418160"/>
                </a:lnTo>
                <a:lnTo>
                  <a:pt x="142722" y="439229"/>
                </a:lnTo>
                <a:lnTo>
                  <a:pt x="186588" y="452551"/>
                </a:lnTo>
                <a:lnTo>
                  <a:pt x="233680" y="457200"/>
                </a:lnTo>
                <a:lnTo>
                  <a:pt x="280771" y="452551"/>
                </a:lnTo>
                <a:lnTo>
                  <a:pt x="324637" y="439229"/>
                </a:lnTo>
                <a:lnTo>
                  <a:pt x="364337" y="418160"/>
                </a:lnTo>
                <a:lnTo>
                  <a:pt x="365163" y="417487"/>
                </a:lnTo>
                <a:lnTo>
                  <a:pt x="398932" y="390245"/>
                </a:lnTo>
                <a:lnTo>
                  <a:pt x="427456" y="356412"/>
                </a:lnTo>
                <a:lnTo>
                  <a:pt x="449008" y="317576"/>
                </a:lnTo>
                <a:lnTo>
                  <a:pt x="462622" y="274675"/>
                </a:lnTo>
                <a:lnTo>
                  <a:pt x="467372" y="228600"/>
                </a:lnTo>
                <a:close/>
              </a:path>
            </a:pathLst>
          </a:custGeom>
          <a:solidFill>
            <a:srgbClr val="8EB4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70467" y="1788159"/>
            <a:ext cx="467995" cy="457200"/>
          </a:xfrm>
          <a:custGeom>
            <a:avLst/>
            <a:gdLst/>
            <a:ahLst/>
            <a:cxnLst/>
            <a:rect l="l" t="t" r="r" b="b"/>
            <a:pathLst>
              <a:path w="467994" h="457200">
                <a:moveTo>
                  <a:pt x="467372" y="228600"/>
                </a:moveTo>
                <a:lnTo>
                  <a:pt x="462622" y="182524"/>
                </a:lnTo>
                <a:lnTo>
                  <a:pt x="449008" y="139623"/>
                </a:lnTo>
                <a:lnTo>
                  <a:pt x="427659" y="101155"/>
                </a:lnTo>
                <a:lnTo>
                  <a:pt x="427659" y="228600"/>
                </a:lnTo>
                <a:lnTo>
                  <a:pt x="422541" y="271907"/>
                </a:lnTo>
                <a:lnTo>
                  <a:pt x="407936" y="311670"/>
                </a:lnTo>
                <a:lnTo>
                  <a:pt x="385051" y="346735"/>
                </a:lnTo>
                <a:lnTo>
                  <a:pt x="355003" y="375996"/>
                </a:lnTo>
                <a:lnTo>
                  <a:pt x="318998" y="398284"/>
                </a:lnTo>
                <a:lnTo>
                  <a:pt x="278168" y="412496"/>
                </a:lnTo>
                <a:lnTo>
                  <a:pt x="233692" y="417487"/>
                </a:lnTo>
                <a:lnTo>
                  <a:pt x="189204" y="412496"/>
                </a:lnTo>
                <a:lnTo>
                  <a:pt x="148374" y="398284"/>
                </a:lnTo>
                <a:lnTo>
                  <a:pt x="112369" y="375983"/>
                </a:lnTo>
                <a:lnTo>
                  <a:pt x="82321" y="346735"/>
                </a:lnTo>
                <a:lnTo>
                  <a:pt x="59423" y="311670"/>
                </a:lnTo>
                <a:lnTo>
                  <a:pt x="44831" y="271907"/>
                </a:lnTo>
                <a:lnTo>
                  <a:pt x="39712" y="228600"/>
                </a:lnTo>
                <a:lnTo>
                  <a:pt x="44831" y="185293"/>
                </a:lnTo>
                <a:lnTo>
                  <a:pt x="59423" y="145529"/>
                </a:lnTo>
                <a:lnTo>
                  <a:pt x="82321" y="110464"/>
                </a:lnTo>
                <a:lnTo>
                  <a:pt x="112369" y="81203"/>
                </a:lnTo>
                <a:lnTo>
                  <a:pt x="148374" y="58915"/>
                </a:lnTo>
                <a:lnTo>
                  <a:pt x="189204" y="44704"/>
                </a:lnTo>
                <a:lnTo>
                  <a:pt x="233680" y="39712"/>
                </a:lnTo>
                <a:lnTo>
                  <a:pt x="278168" y="44704"/>
                </a:lnTo>
                <a:lnTo>
                  <a:pt x="318998" y="58915"/>
                </a:lnTo>
                <a:lnTo>
                  <a:pt x="355003" y="81203"/>
                </a:lnTo>
                <a:lnTo>
                  <a:pt x="385051" y="110464"/>
                </a:lnTo>
                <a:lnTo>
                  <a:pt x="407936" y="145529"/>
                </a:lnTo>
                <a:lnTo>
                  <a:pt x="422541" y="185293"/>
                </a:lnTo>
                <a:lnTo>
                  <a:pt x="427659" y="228600"/>
                </a:lnTo>
                <a:lnTo>
                  <a:pt x="427659" y="101155"/>
                </a:lnTo>
                <a:lnTo>
                  <a:pt x="427456" y="100787"/>
                </a:lnTo>
                <a:lnTo>
                  <a:pt x="398932" y="66954"/>
                </a:lnTo>
                <a:lnTo>
                  <a:pt x="365175" y="39712"/>
                </a:lnTo>
                <a:lnTo>
                  <a:pt x="364337" y="39039"/>
                </a:lnTo>
                <a:lnTo>
                  <a:pt x="324637" y="17957"/>
                </a:lnTo>
                <a:lnTo>
                  <a:pt x="280771" y="4648"/>
                </a:lnTo>
                <a:lnTo>
                  <a:pt x="233680" y="0"/>
                </a:lnTo>
                <a:lnTo>
                  <a:pt x="186588" y="4648"/>
                </a:lnTo>
                <a:lnTo>
                  <a:pt x="142722" y="17957"/>
                </a:lnTo>
                <a:lnTo>
                  <a:pt x="103022" y="39039"/>
                </a:lnTo>
                <a:lnTo>
                  <a:pt x="68440" y="66954"/>
                </a:lnTo>
                <a:lnTo>
                  <a:pt x="39916" y="100787"/>
                </a:lnTo>
                <a:lnTo>
                  <a:pt x="18364" y="139623"/>
                </a:lnTo>
                <a:lnTo>
                  <a:pt x="4749" y="182524"/>
                </a:lnTo>
                <a:lnTo>
                  <a:pt x="0" y="228600"/>
                </a:lnTo>
                <a:lnTo>
                  <a:pt x="4749" y="274675"/>
                </a:lnTo>
                <a:lnTo>
                  <a:pt x="18364" y="317576"/>
                </a:lnTo>
                <a:lnTo>
                  <a:pt x="39916" y="356412"/>
                </a:lnTo>
                <a:lnTo>
                  <a:pt x="68440" y="390245"/>
                </a:lnTo>
                <a:lnTo>
                  <a:pt x="103022" y="418160"/>
                </a:lnTo>
                <a:lnTo>
                  <a:pt x="142722" y="439229"/>
                </a:lnTo>
                <a:lnTo>
                  <a:pt x="186588" y="452551"/>
                </a:lnTo>
                <a:lnTo>
                  <a:pt x="233680" y="457200"/>
                </a:lnTo>
                <a:lnTo>
                  <a:pt x="280771" y="452551"/>
                </a:lnTo>
                <a:lnTo>
                  <a:pt x="324637" y="439229"/>
                </a:lnTo>
                <a:lnTo>
                  <a:pt x="364337" y="418160"/>
                </a:lnTo>
                <a:lnTo>
                  <a:pt x="365163" y="417487"/>
                </a:lnTo>
                <a:lnTo>
                  <a:pt x="398932" y="390245"/>
                </a:lnTo>
                <a:lnTo>
                  <a:pt x="427456" y="356412"/>
                </a:lnTo>
                <a:lnTo>
                  <a:pt x="449008" y="317576"/>
                </a:lnTo>
                <a:lnTo>
                  <a:pt x="462622" y="274675"/>
                </a:lnTo>
                <a:lnTo>
                  <a:pt x="467372" y="228600"/>
                </a:lnTo>
                <a:close/>
              </a:path>
            </a:pathLst>
          </a:custGeom>
          <a:solidFill>
            <a:srgbClr val="8EB4E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6919277" y="2631757"/>
            <a:ext cx="619125" cy="1127125"/>
            <a:chOff x="6919277" y="2631757"/>
            <a:chExt cx="619125" cy="1127125"/>
          </a:xfrm>
        </p:grpSpPr>
        <p:sp>
          <p:nvSpPr>
            <p:cNvPr id="14" name="object 14"/>
            <p:cNvSpPr/>
            <p:nvPr/>
          </p:nvSpPr>
          <p:spPr>
            <a:xfrm>
              <a:off x="6985000" y="2636520"/>
              <a:ext cx="548640" cy="904240"/>
            </a:xfrm>
            <a:custGeom>
              <a:avLst/>
              <a:gdLst/>
              <a:ahLst/>
              <a:cxnLst/>
              <a:rect l="l" t="t" r="r" b="b"/>
              <a:pathLst>
                <a:path w="548640" h="904239">
                  <a:moveTo>
                    <a:pt x="0" y="0"/>
                  </a:moveTo>
                  <a:lnTo>
                    <a:pt x="548322" y="903833"/>
                  </a:lnTo>
                </a:path>
              </a:pathLst>
            </a:custGeom>
            <a:ln w="9525">
              <a:solidFill>
                <a:srgbClr val="8EB4E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924040" y="3418840"/>
              <a:ext cx="518159" cy="335280"/>
            </a:xfrm>
            <a:custGeom>
              <a:avLst/>
              <a:gdLst/>
              <a:ahLst/>
              <a:cxnLst/>
              <a:rect l="l" t="t" r="r" b="b"/>
              <a:pathLst>
                <a:path w="518159" h="335279">
                  <a:moveTo>
                    <a:pt x="0" y="0"/>
                  </a:moveTo>
                  <a:lnTo>
                    <a:pt x="517588" y="335038"/>
                  </a:lnTo>
                </a:path>
              </a:pathLst>
            </a:custGeom>
            <a:ln w="9525">
              <a:solidFill>
                <a:srgbClr val="8EB4E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5877559" y="2291079"/>
            <a:ext cx="670560" cy="162560"/>
          </a:xfrm>
          <a:custGeom>
            <a:avLst/>
            <a:gdLst/>
            <a:ahLst/>
            <a:cxnLst/>
            <a:rect l="l" t="t" r="r" b="b"/>
            <a:pathLst>
              <a:path w="670559" h="162560">
                <a:moveTo>
                  <a:pt x="0" y="0"/>
                </a:moveTo>
                <a:lnTo>
                  <a:pt x="670166" y="162534"/>
                </a:lnTo>
              </a:path>
            </a:pathLst>
          </a:custGeom>
          <a:ln w="9525">
            <a:solidFill>
              <a:srgbClr val="8EB4E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045959" y="2433316"/>
            <a:ext cx="1544320" cy="30480"/>
          </a:xfrm>
          <a:custGeom>
            <a:avLst/>
            <a:gdLst/>
            <a:ahLst/>
            <a:cxnLst/>
            <a:rect l="l" t="t" r="r" b="b"/>
            <a:pathLst>
              <a:path w="1544320" h="30480">
                <a:moveTo>
                  <a:pt x="0" y="30238"/>
                </a:moveTo>
                <a:lnTo>
                  <a:pt x="1544167" y="0"/>
                </a:lnTo>
              </a:path>
            </a:pathLst>
          </a:custGeom>
          <a:ln w="9525">
            <a:solidFill>
              <a:srgbClr val="8EB4E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016998" y="2606041"/>
            <a:ext cx="467359" cy="2072639"/>
          </a:xfrm>
          <a:custGeom>
            <a:avLst/>
            <a:gdLst/>
            <a:ahLst/>
            <a:cxnLst/>
            <a:rect l="l" t="t" r="r" b="b"/>
            <a:pathLst>
              <a:path w="467359" h="2072639">
                <a:moveTo>
                  <a:pt x="467055" y="2072449"/>
                </a:moveTo>
                <a:lnTo>
                  <a:pt x="0" y="0"/>
                </a:lnTo>
              </a:path>
            </a:pathLst>
          </a:custGeom>
          <a:ln w="9525">
            <a:solidFill>
              <a:srgbClr val="8EB4E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082278" y="5064759"/>
            <a:ext cx="1239520" cy="629920"/>
          </a:xfrm>
          <a:custGeom>
            <a:avLst/>
            <a:gdLst/>
            <a:ahLst/>
            <a:cxnLst/>
            <a:rect l="l" t="t" r="r" b="b"/>
            <a:pathLst>
              <a:path w="1239520" h="629920">
                <a:moveTo>
                  <a:pt x="1239024" y="0"/>
                </a:moveTo>
                <a:lnTo>
                  <a:pt x="0" y="629437"/>
                </a:lnTo>
              </a:path>
            </a:pathLst>
          </a:custGeom>
          <a:ln w="9525">
            <a:solidFill>
              <a:srgbClr val="8EB4E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950200" y="2595879"/>
            <a:ext cx="721360" cy="955040"/>
          </a:xfrm>
          <a:custGeom>
            <a:avLst/>
            <a:gdLst/>
            <a:ahLst/>
            <a:cxnLst/>
            <a:rect l="l" t="t" r="r" b="b"/>
            <a:pathLst>
              <a:path w="721359" h="955039">
                <a:moveTo>
                  <a:pt x="721347" y="0"/>
                </a:moveTo>
                <a:lnTo>
                  <a:pt x="0" y="954989"/>
                </a:lnTo>
              </a:path>
            </a:pathLst>
          </a:custGeom>
          <a:ln w="9525">
            <a:solidFill>
              <a:srgbClr val="8EB4E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736840" y="4038597"/>
            <a:ext cx="101600" cy="1412240"/>
          </a:xfrm>
          <a:custGeom>
            <a:avLst/>
            <a:gdLst/>
            <a:ahLst/>
            <a:cxnLst/>
            <a:rect l="l" t="t" r="r" b="b"/>
            <a:pathLst>
              <a:path w="101600" h="1412239">
                <a:moveTo>
                  <a:pt x="101307" y="1411693"/>
                </a:moveTo>
                <a:lnTo>
                  <a:pt x="0" y="0"/>
                </a:lnTo>
              </a:path>
            </a:pathLst>
          </a:custGeom>
          <a:ln w="9525">
            <a:solidFill>
              <a:srgbClr val="8EB4E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375400" y="4698998"/>
            <a:ext cx="1219200" cy="985519"/>
          </a:xfrm>
          <a:custGeom>
            <a:avLst/>
            <a:gdLst/>
            <a:ahLst/>
            <a:cxnLst/>
            <a:rect l="l" t="t" r="r" b="b"/>
            <a:pathLst>
              <a:path w="1219200" h="985520">
                <a:moveTo>
                  <a:pt x="1218844" y="985456"/>
                </a:moveTo>
                <a:lnTo>
                  <a:pt x="0" y="0"/>
                </a:lnTo>
              </a:path>
            </a:pathLst>
          </a:custGeom>
          <a:ln w="9525">
            <a:solidFill>
              <a:srgbClr val="8EB4E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375398" y="4048759"/>
            <a:ext cx="1371600" cy="345440"/>
          </a:xfrm>
          <a:custGeom>
            <a:avLst/>
            <a:gdLst/>
            <a:ahLst/>
            <a:cxnLst/>
            <a:rect l="l" t="t" r="r" b="b"/>
            <a:pathLst>
              <a:path w="1371600" h="345439">
                <a:moveTo>
                  <a:pt x="1371142" y="0"/>
                </a:moveTo>
                <a:lnTo>
                  <a:pt x="0" y="345147"/>
                </a:lnTo>
              </a:path>
            </a:pathLst>
          </a:custGeom>
          <a:ln w="9524">
            <a:solidFill>
              <a:srgbClr val="8EB4E1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4" name="object 24"/>
          <p:cNvGrpSpPr/>
          <p:nvPr/>
        </p:nvGrpSpPr>
        <p:grpSpPr>
          <a:xfrm>
            <a:off x="2804477" y="2184717"/>
            <a:ext cx="3860165" cy="1726564"/>
            <a:chOff x="2804477" y="2184717"/>
            <a:chExt cx="3860165" cy="1726564"/>
          </a:xfrm>
        </p:grpSpPr>
        <p:sp>
          <p:nvSpPr>
            <p:cNvPr id="25" name="object 25"/>
            <p:cNvSpPr/>
            <p:nvPr/>
          </p:nvSpPr>
          <p:spPr>
            <a:xfrm>
              <a:off x="2809239" y="2260599"/>
              <a:ext cx="883919" cy="1645920"/>
            </a:xfrm>
            <a:custGeom>
              <a:avLst/>
              <a:gdLst/>
              <a:ahLst/>
              <a:cxnLst/>
              <a:rect l="l" t="t" r="r" b="b"/>
              <a:pathLst>
                <a:path w="883920" h="1645920">
                  <a:moveTo>
                    <a:pt x="0" y="0"/>
                  </a:moveTo>
                  <a:lnTo>
                    <a:pt x="883564" y="1645450"/>
                  </a:lnTo>
                </a:path>
              </a:pathLst>
            </a:custGeom>
            <a:ln w="9525">
              <a:solidFill>
                <a:srgbClr val="8EB4E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971799" y="2189479"/>
              <a:ext cx="3688079" cy="1117600"/>
            </a:xfrm>
            <a:custGeom>
              <a:avLst/>
              <a:gdLst/>
              <a:ahLst/>
              <a:cxnLst/>
              <a:rect l="l" t="t" r="r" b="b"/>
              <a:pathLst>
                <a:path w="3688079" h="1117600">
                  <a:moveTo>
                    <a:pt x="0" y="0"/>
                  </a:moveTo>
                  <a:lnTo>
                    <a:pt x="3687699" y="1117346"/>
                  </a:lnTo>
                </a:path>
              </a:pathLst>
            </a:custGeom>
            <a:ln w="9525">
              <a:solidFill>
                <a:srgbClr val="8EB4E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/>
          <p:nvPr/>
        </p:nvSpPr>
        <p:spPr>
          <a:xfrm>
            <a:off x="6924040" y="2433320"/>
            <a:ext cx="1666239" cy="985519"/>
          </a:xfrm>
          <a:custGeom>
            <a:avLst/>
            <a:gdLst/>
            <a:ahLst/>
            <a:cxnLst/>
            <a:rect l="l" t="t" r="r" b="b"/>
            <a:pathLst>
              <a:path w="1666240" h="985520">
                <a:moveTo>
                  <a:pt x="1666163" y="0"/>
                </a:moveTo>
                <a:lnTo>
                  <a:pt x="0" y="985240"/>
                </a:lnTo>
              </a:path>
            </a:pathLst>
          </a:custGeom>
          <a:ln w="9525">
            <a:solidFill>
              <a:srgbClr val="8EB4E1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8" name="object 28"/>
          <p:cNvGrpSpPr/>
          <p:nvPr/>
        </p:nvGrpSpPr>
        <p:grpSpPr>
          <a:xfrm>
            <a:off x="3606800" y="3820159"/>
            <a:ext cx="2366645" cy="730885"/>
            <a:chOff x="3606800" y="3820159"/>
            <a:chExt cx="2366645" cy="730885"/>
          </a:xfrm>
        </p:grpSpPr>
        <p:sp>
          <p:nvSpPr>
            <p:cNvPr id="29" name="object 29"/>
            <p:cNvSpPr/>
            <p:nvPr/>
          </p:nvSpPr>
          <p:spPr>
            <a:xfrm>
              <a:off x="3606800" y="3820159"/>
              <a:ext cx="497840" cy="487680"/>
            </a:xfrm>
            <a:custGeom>
              <a:avLst/>
              <a:gdLst/>
              <a:ahLst/>
              <a:cxnLst/>
              <a:rect l="l" t="t" r="r" b="b"/>
              <a:pathLst>
                <a:path w="497839" h="487679">
                  <a:moveTo>
                    <a:pt x="497827" y="243840"/>
                  </a:moveTo>
                  <a:lnTo>
                    <a:pt x="492772" y="194703"/>
                  </a:lnTo>
                  <a:lnTo>
                    <a:pt x="478269" y="148920"/>
                  </a:lnTo>
                  <a:lnTo>
                    <a:pt x="455472" y="107784"/>
                  </a:lnTo>
                  <a:lnTo>
                    <a:pt x="455472" y="243840"/>
                  </a:lnTo>
                  <a:lnTo>
                    <a:pt x="450024" y="290042"/>
                  </a:lnTo>
                  <a:lnTo>
                    <a:pt x="434479" y="332447"/>
                  </a:lnTo>
                  <a:lnTo>
                    <a:pt x="410095" y="369862"/>
                  </a:lnTo>
                  <a:lnTo>
                    <a:pt x="378104" y="401066"/>
                  </a:lnTo>
                  <a:lnTo>
                    <a:pt x="339750" y="424853"/>
                  </a:lnTo>
                  <a:lnTo>
                    <a:pt x="296265" y="440004"/>
                  </a:lnTo>
                  <a:lnTo>
                    <a:pt x="248920" y="445325"/>
                  </a:lnTo>
                  <a:lnTo>
                    <a:pt x="201561" y="440004"/>
                  </a:lnTo>
                  <a:lnTo>
                    <a:pt x="158076" y="424853"/>
                  </a:lnTo>
                  <a:lnTo>
                    <a:pt x="119722" y="401066"/>
                  </a:lnTo>
                  <a:lnTo>
                    <a:pt x="87731" y="369862"/>
                  </a:lnTo>
                  <a:lnTo>
                    <a:pt x="63347" y="332447"/>
                  </a:lnTo>
                  <a:lnTo>
                    <a:pt x="47802" y="290042"/>
                  </a:lnTo>
                  <a:lnTo>
                    <a:pt x="42354" y="243840"/>
                  </a:lnTo>
                  <a:lnTo>
                    <a:pt x="47802" y="197637"/>
                  </a:lnTo>
                  <a:lnTo>
                    <a:pt x="63347" y="155232"/>
                  </a:lnTo>
                  <a:lnTo>
                    <a:pt x="87731" y="117817"/>
                  </a:lnTo>
                  <a:lnTo>
                    <a:pt x="119722" y="86614"/>
                  </a:lnTo>
                  <a:lnTo>
                    <a:pt x="158076" y="62826"/>
                  </a:lnTo>
                  <a:lnTo>
                    <a:pt x="201561" y="47675"/>
                  </a:lnTo>
                  <a:lnTo>
                    <a:pt x="248907" y="42367"/>
                  </a:lnTo>
                  <a:lnTo>
                    <a:pt x="296265" y="47675"/>
                  </a:lnTo>
                  <a:lnTo>
                    <a:pt x="339750" y="62839"/>
                  </a:lnTo>
                  <a:lnTo>
                    <a:pt x="378104" y="86614"/>
                  </a:lnTo>
                  <a:lnTo>
                    <a:pt x="410095" y="117817"/>
                  </a:lnTo>
                  <a:lnTo>
                    <a:pt x="434479" y="155232"/>
                  </a:lnTo>
                  <a:lnTo>
                    <a:pt x="450024" y="197637"/>
                  </a:lnTo>
                  <a:lnTo>
                    <a:pt x="455472" y="243840"/>
                  </a:lnTo>
                  <a:lnTo>
                    <a:pt x="455472" y="107784"/>
                  </a:lnTo>
                  <a:lnTo>
                    <a:pt x="455320" y="107505"/>
                  </a:lnTo>
                  <a:lnTo>
                    <a:pt x="424929" y="71424"/>
                  </a:lnTo>
                  <a:lnTo>
                    <a:pt x="388962" y="42354"/>
                  </a:lnTo>
                  <a:lnTo>
                    <a:pt x="388099" y="41643"/>
                  </a:lnTo>
                  <a:lnTo>
                    <a:pt x="345808" y="19164"/>
                  </a:lnTo>
                  <a:lnTo>
                    <a:pt x="299085" y="4953"/>
                  </a:lnTo>
                  <a:lnTo>
                    <a:pt x="248920" y="0"/>
                  </a:lnTo>
                  <a:lnTo>
                    <a:pt x="198755" y="4953"/>
                  </a:lnTo>
                  <a:lnTo>
                    <a:pt x="152031" y="19164"/>
                  </a:lnTo>
                  <a:lnTo>
                    <a:pt x="109740" y="41643"/>
                  </a:lnTo>
                  <a:lnTo>
                    <a:pt x="72910" y="71412"/>
                  </a:lnTo>
                  <a:lnTo>
                    <a:pt x="42506" y="107505"/>
                  </a:lnTo>
                  <a:lnTo>
                    <a:pt x="19558" y="148920"/>
                  </a:lnTo>
                  <a:lnTo>
                    <a:pt x="5054" y="194703"/>
                  </a:lnTo>
                  <a:lnTo>
                    <a:pt x="0" y="243840"/>
                  </a:lnTo>
                  <a:lnTo>
                    <a:pt x="5054" y="292976"/>
                  </a:lnTo>
                  <a:lnTo>
                    <a:pt x="19558" y="338759"/>
                  </a:lnTo>
                  <a:lnTo>
                    <a:pt x="42506" y="380174"/>
                  </a:lnTo>
                  <a:lnTo>
                    <a:pt x="72910" y="416267"/>
                  </a:lnTo>
                  <a:lnTo>
                    <a:pt x="109740" y="446036"/>
                  </a:lnTo>
                  <a:lnTo>
                    <a:pt x="152031" y="468515"/>
                  </a:lnTo>
                  <a:lnTo>
                    <a:pt x="198755" y="482727"/>
                  </a:lnTo>
                  <a:lnTo>
                    <a:pt x="248920" y="487680"/>
                  </a:lnTo>
                  <a:lnTo>
                    <a:pt x="299085" y="482727"/>
                  </a:lnTo>
                  <a:lnTo>
                    <a:pt x="345808" y="468515"/>
                  </a:lnTo>
                  <a:lnTo>
                    <a:pt x="388099" y="446036"/>
                  </a:lnTo>
                  <a:lnTo>
                    <a:pt x="388975" y="445325"/>
                  </a:lnTo>
                  <a:lnTo>
                    <a:pt x="424929" y="416267"/>
                  </a:lnTo>
                  <a:lnTo>
                    <a:pt x="455320" y="380174"/>
                  </a:lnTo>
                  <a:lnTo>
                    <a:pt x="478269" y="338759"/>
                  </a:lnTo>
                  <a:lnTo>
                    <a:pt x="492772" y="292989"/>
                  </a:lnTo>
                  <a:lnTo>
                    <a:pt x="497827" y="243840"/>
                  </a:lnTo>
                  <a:close/>
                </a:path>
              </a:pathLst>
            </a:custGeom>
            <a:solidFill>
              <a:srgbClr val="8EB4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038597" y="4251953"/>
              <a:ext cx="1930400" cy="294640"/>
            </a:xfrm>
            <a:custGeom>
              <a:avLst/>
              <a:gdLst/>
              <a:ahLst/>
              <a:cxnLst/>
              <a:rect l="l" t="t" r="r" b="b"/>
              <a:pathLst>
                <a:path w="1930400" h="294639">
                  <a:moveTo>
                    <a:pt x="1929853" y="29432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8EB4E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7998292" y="3848248"/>
            <a:ext cx="1265555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20">
                <a:solidFill>
                  <a:srgbClr val="538ED3"/>
                </a:solidFill>
                <a:latin typeface="Arial"/>
                <a:cs typeface="Arial"/>
              </a:rPr>
              <a:t>SPACEPORTS</a:t>
            </a:r>
            <a:endParaRPr sz="14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207129" y="2224640"/>
            <a:ext cx="1844675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OFFSHORE</a:t>
            </a:r>
            <a:r>
              <a:rPr dirty="0" sz="1450" spc="-165">
                <a:solidFill>
                  <a:srgbClr val="538ED3"/>
                </a:solidFill>
                <a:latin typeface="Arial"/>
                <a:cs typeface="Arial"/>
              </a:rPr>
              <a:t> </a:t>
            </a:r>
            <a:r>
              <a:rPr dirty="0" sz="1450" spc="-15">
                <a:solidFill>
                  <a:srgbClr val="538ED3"/>
                </a:solidFill>
                <a:latin typeface="Arial"/>
                <a:cs typeface="Arial"/>
              </a:rPr>
              <a:t>L</a:t>
            </a:r>
            <a:r>
              <a:rPr dirty="0" sz="1450" spc="-170">
                <a:solidFill>
                  <a:srgbClr val="538ED3"/>
                </a:solidFill>
                <a:latin typeface="Arial"/>
                <a:cs typeface="Arial"/>
              </a:rPr>
              <a:t>A</a:t>
            </a:r>
            <a:r>
              <a:rPr dirty="0" sz="1450" spc="-15">
                <a:solidFill>
                  <a:srgbClr val="538ED3"/>
                </a:solidFill>
                <a:latin typeface="Arial"/>
                <a:cs typeface="Arial"/>
              </a:rPr>
              <a:t>ND</a:t>
            </a:r>
            <a:r>
              <a:rPr dirty="0" sz="1450" spc="-165">
                <a:solidFill>
                  <a:srgbClr val="538ED3"/>
                </a:solidFill>
                <a:latin typeface="Arial"/>
                <a:cs typeface="Arial"/>
              </a:rPr>
              <a:t>I</a:t>
            </a:r>
            <a:r>
              <a:rPr dirty="0" sz="1450" spc="-15">
                <a:solidFill>
                  <a:srgbClr val="538ED3"/>
                </a:solidFill>
                <a:latin typeface="Arial"/>
                <a:cs typeface="Arial"/>
              </a:rPr>
              <a:t>NG</a:t>
            </a:r>
            <a:endParaRPr sz="14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33118" y="3921034"/>
            <a:ext cx="2077720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OFFSHORE</a:t>
            </a:r>
            <a:r>
              <a:rPr dirty="0" sz="1450" spc="-165">
                <a:solidFill>
                  <a:srgbClr val="538ED3"/>
                </a:solidFill>
                <a:latin typeface="Arial"/>
                <a:cs typeface="Arial"/>
              </a:rPr>
              <a:t> </a:t>
            </a:r>
            <a:r>
              <a:rPr dirty="0" sz="1450" spc="-15">
                <a:solidFill>
                  <a:srgbClr val="538ED3"/>
                </a:solidFill>
                <a:latin typeface="Arial"/>
                <a:cs typeface="Arial"/>
              </a:rPr>
              <a:t>RECO</a:t>
            </a:r>
            <a:r>
              <a:rPr dirty="0" sz="1450" spc="-175">
                <a:solidFill>
                  <a:srgbClr val="538ED3"/>
                </a:solidFill>
                <a:latin typeface="Arial"/>
                <a:cs typeface="Arial"/>
              </a:rPr>
              <a:t>V</a:t>
            </a: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ERY</a:t>
            </a:r>
            <a:endParaRPr sz="14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84865" y="4917182"/>
            <a:ext cx="3368040" cy="9359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576705">
              <a:lnSpc>
                <a:spcPct val="100000"/>
              </a:lnSpc>
              <a:spcBef>
                <a:spcPts val="90"/>
              </a:spcBef>
            </a:pP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OFFSHORE</a:t>
            </a:r>
            <a:r>
              <a:rPr dirty="0" sz="1450" spc="-165">
                <a:solidFill>
                  <a:srgbClr val="538ED3"/>
                </a:solidFill>
                <a:latin typeface="Arial"/>
                <a:cs typeface="Arial"/>
              </a:rPr>
              <a:t> </a:t>
            </a:r>
            <a:r>
              <a:rPr dirty="0" sz="1450" spc="-15">
                <a:solidFill>
                  <a:srgbClr val="538ED3"/>
                </a:solidFill>
                <a:latin typeface="Arial"/>
                <a:cs typeface="Arial"/>
              </a:rPr>
              <a:t>L</a:t>
            </a:r>
            <a:r>
              <a:rPr dirty="0" sz="1450" spc="-170">
                <a:solidFill>
                  <a:srgbClr val="538ED3"/>
                </a:solidFill>
                <a:latin typeface="Arial"/>
                <a:cs typeface="Arial"/>
              </a:rPr>
              <a:t>A</a:t>
            </a:r>
            <a:r>
              <a:rPr dirty="0" sz="1450" spc="-15">
                <a:solidFill>
                  <a:srgbClr val="538ED3"/>
                </a:solidFill>
                <a:latin typeface="Arial"/>
                <a:cs typeface="Arial"/>
              </a:rPr>
              <a:t>UNCH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SUPP</a:t>
            </a:r>
            <a:r>
              <a:rPr dirty="0" sz="1450" spc="-175">
                <a:solidFill>
                  <a:srgbClr val="538ED3"/>
                </a:solidFill>
                <a:latin typeface="Arial"/>
                <a:cs typeface="Arial"/>
              </a:rPr>
              <a:t>L</a:t>
            </a: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Y</a:t>
            </a:r>
            <a:r>
              <a:rPr dirty="0" sz="1450" spc="-245">
                <a:solidFill>
                  <a:srgbClr val="538ED3"/>
                </a:solidFill>
                <a:latin typeface="Arial"/>
                <a:cs typeface="Arial"/>
              </a:rPr>
              <a:t> </a:t>
            </a:r>
            <a:r>
              <a:rPr dirty="0" sz="1450" spc="-15">
                <a:solidFill>
                  <a:srgbClr val="538ED3"/>
                </a:solidFill>
                <a:latin typeface="Arial"/>
                <a:cs typeface="Arial"/>
              </a:rPr>
              <a:t>CH</a:t>
            </a:r>
            <a:r>
              <a:rPr dirty="0" sz="1450" spc="-175">
                <a:solidFill>
                  <a:srgbClr val="538ED3"/>
                </a:solidFill>
                <a:latin typeface="Arial"/>
                <a:cs typeface="Arial"/>
              </a:rPr>
              <a:t>A</a:t>
            </a:r>
            <a:r>
              <a:rPr dirty="0" sz="1450" spc="-165">
                <a:solidFill>
                  <a:srgbClr val="538ED3"/>
                </a:solidFill>
                <a:latin typeface="Arial"/>
                <a:cs typeface="Arial"/>
              </a:rPr>
              <a:t>I</a:t>
            </a: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N</a:t>
            </a:r>
            <a:endParaRPr sz="14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30114" y="4598422"/>
            <a:ext cx="1021715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SE</a:t>
            </a:r>
            <a:r>
              <a:rPr dirty="0" sz="1450" spc="-175">
                <a:solidFill>
                  <a:srgbClr val="538ED3"/>
                </a:solidFill>
                <a:latin typeface="Arial"/>
                <a:cs typeface="Arial"/>
              </a:rPr>
              <a:t>A</a:t>
            </a: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PORT</a:t>
            </a:r>
            <a:r>
              <a:rPr dirty="0" sz="1450" spc="-245">
                <a:solidFill>
                  <a:srgbClr val="538ED3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S</a:t>
            </a:r>
            <a:endParaRPr sz="14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43010" y="3576854"/>
            <a:ext cx="981075" cy="4584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195"/>
              </a:spcBef>
            </a:pP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FRE</a:t>
            </a:r>
            <a:r>
              <a:rPr dirty="0" sz="1450" spc="-170">
                <a:solidFill>
                  <a:srgbClr val="538ED3"/>
                </a:solidFill>
                <a:latin typeface="Arial"/>
                <a:cs typeface="Arial"/>
              </a:rPr>
              <a:t>I</a:t>
            </a: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GHT</a:t>
            </a:r>
            <a:r>
              <a:rPr dirty="0" sz="1450" spc="-85">
                <a:solidFill>
                  <a:srgbClr val="538ED3"/>
                </a:solidFill>
                <a:latin typeface="Arial"/>
                <a:cs typeface="Arial"/>
              </a:rPr>
              <a:t> </a:t>
            </a:r>
            <a:r>
              <a:rPr dirty="0" sz="1450" spc="-5">
                <a:solidFill>
                  <a:srgbClr val="538ED3"/>
                </a:solidFill>
                <a:latin typeface="Arial"/>
                <a:cs typeface="Arial"/>
              </a:rPr>
              <a:t>&amp;  </a:t>
            </a:r>
            <a:r>
              <a:rPr dirty="0" sz="1450" spc="-15">
                <a:solidFill>
                  <a:srgbClr val="538ED3"/>
                </a:solidFill>
                <a:latin typeface="Arial"/>
                <a:cs typeface="Arial"/>
              </a:rPr>
              <a:t>LOG</a:t>
            </a:r>
            <a:r>
              <a:rPr dirty="0" sz="1450" spc="-165">
                <a:solidFill>
                  <a:srgbClr val="538ED3"/>
                </a:solidFill>
                <a:latin typeface="Arial"/>
                <a:cs typeface="Arial"/>
              </a:rPr>
              <a:t>I</a:t>
            </a: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ST</a:t>
            </a:r>
            <a:r>
              <a:rPr dirty="0" sz="1450" spc="-245">
                <a:solidFill>
                  <a:srgbClr val="538ED3"/>
                </a:solidFill>
                <a:latin typeface="Arial"/>
                <a:cs typeface="Arial"/>
              </a:rPr>
              <a:t> </a:t>
            </a:r>
            <a:r>
              <a:rPr dirty="0" sz="1450" spc="-165">
                <a:solidFill>
                  <a:srgbClr val="538ED3"/>
                </a:solidFill>
                <a:latin typeface="Arial"/>
                <a:cs typeface="Arial"/>
              </a:rPr>
              <a:t>I</a:t>
            </a:r>
            <a:r>
              <a:rPr dirty="0" sz="1450" spc="-15">
                <a:solidFill>
                  <a:srgbClr val="538ED3"/>
                </a:solidFill>
                <a:latin typeface="Arial"/>
                <a:cs typeface="Arial"/>
              </a:rPr>
              <a:t>CS</a:t>
            </a:r>
            <a:endParaRPr sz="14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01002" y="2258290"/>
            <a:ext cx="970915" cy="4584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 indent="19685">
              <a:lnSpc>
                <a:spcPts val="1680"/>
              </a:lnSpc>
              <a:spcBef>
                <a:spcPts val="195"/>
              </a:spcBef>
            </a:pP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M</a:t>
            </a:r>
            <a:r>
              <a:rPr dirty="0" sz="1450" spc="-170">
                <a:solidFill>
                  <a:srgbClr val="538ED3"/>
                </a:solidFill>
                <a:latin typeface="Arial"/>
                <a:cs typeface="Arial"/>
              </a:rPr>
              <a:t>A</a:t>
            </a:r>
            <a:r>
              <a:rPr dirty="0" sz="1450" spc="-15">
                <a:solidFill>
                  <a:srgbClr val="538ED3"/>
                </a:solidFill>
                <a:latin typeface="Arial"/>
                <a:cs typeface="Arial"/>
              </a:rPr>
              <a:t>R</a:t>
            </a:r>
            <a:r>
              <a:rPr dirty="0" sz="1450" spc="-330">
                <a:solidFill>
                  <a:srgbClr val="538ED3"/>
                </a:solidFill>
                <a:latin typeface="Arial"/>
                <a:cs typeface="Arial"/>
              </a:rPr>
              <a:t>A</a:t>
            </a: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T</a:t>
            </a:r>
            <a:r>
              <a:rPr dirty="0" sz="1450" spc="-245">
                <a:solidFill>
                  <a:srgbClr val="538ED3"/>
                </a:solidFill>
                <a:latin typeface="Arial"/>
                <a:cs typeface="Arial"/>
              </a:rPr>
              <a:t> </a:t>
            </a:r>
            <a:r>
              <a:rPr dirty="0" sz="1450" spc="-165">
                <a:solidFill>
                  <a:srgbClr val="538ED3"/>
                </a:solidFill>
                <a:latin typeface="Arial"/>
                <a:cs typeface="Arial"/>
              </a:rPr>
              <a:t>I</a:t>
            </a: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ME  </a:t>
            </a:r>
            <a:r>
              <a:rPr dirty="0" sz="1450" spc="-170">
                <a:solidFill>
                  <a:srgbClr val="538ED3"/>
                </a:solidFill>
                <a:latin typeface="Arial"/>
                <a:cs typeface="Arial"/>
              </a:rPr>
              <a:t>A</a:t>
            </a: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SSEMB</a:t>
            </a:r>
            <a:r>
              <a:rPr dirty="0" sz="1450" spc="-175">
                <a:solidFill>
                  <a:srgbClr val="538ED3"/>
                </a:solidFill>
                <a:latin typeface="Arial"/>
                <a:cs typeface="Arial"/>
              </a:rPr>
              <a:t>L</a:t>
            </a: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Y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980237" y="1005839"/>
            <a:ext cx="1635760" cy="2468245"/>
            <a:chOff x="6980237" y="1005839"/>
            <a:chExt cx="1635760" cy="2468245"/>
          </a:xfrm>
        </p:grpSpPr>
        <p:sp>
          <p:nvSpPr>
            <p:cNvPr id="39" name="object 39"/>
            <p:cNvSpPr/>
            <p:nvPr/>
          </p:nvSpPr>
          <p:spPr>
            <a:xfrm>
              <a:off x="8117840" y="1005839"/>
              <a:ext cx="497840" cy="477520"/>
            </a:xfrm>
            <a:custGeom>
              <a:avLst/>
              <a:gdLst/>
              <a:ahLst/>
              <a:cxnLst/>
              <a:rect l="l" t="t" r="r" b="b"/>
              <a:pathLst>
                <a:path w="497840" h="477519">
                  <a:moveTo>
                    <a:pt x="497840" y="238760"/>
                  </a:moveTo>
                  <a:lnTo>
                    <a:pt x="492772" y="190639"/>
                  </a:lnTo>
                  <a:lnTo>
                    <a:pt x="478269" y="145821"/>
                  </a:lnTo>
                  <a:lnTo>
                    <a:pt x="456361" y="107111"/>
                  </a:lnTo>
                  <a:lnTo>
                    <a:pt x="456361" y="238760"/>
                  </a:lnTo>
                  <a:lnTo>
                    <a:pt x="450875" y="283997"/>
                  </a:lnTo>
                  <a:lnTo>
                    <a:pt x="435267" y="325513"/>
                  </a:lnTo>
                  <a:lnTo>
                    <a:pt x="410781" y="362153"/>
                  </a:lnTo>
                  <a:lnTo>
                    <a:pt x="378663" y="392696"/>
                  </a:lnTo>
                  <a:lnTo>
                    <a:pt x="340144" y="415988"/>
                  </a:lnTo>
                  <a:lnTo>
                    <a:pt x="296481" y="430834"/>
                  </a:lnTo>
                  <a:lnTo>
                    <a:pt x="248920" y="436041"/>
                  </a:lnTo>
                  <a:lnTo>
                    <a:pt x="201358" y="430834"/>
                  </a:lnTo>
                  <a:lnTo>
                    <a:pt x="157695" y="415988"/>
                  </a:lnTo>
                  <a:lnTo>
                    <a:pt x="119176" y="392696"/>
                  </a:lnTo>
                  <a:lnTo>
                    <a:pt x="87045" y="362153"/>
                  </a:lnTo>
                  <a:lnTo>
                    <a:pt x="62560" y="325513"/>
                  </a:lnTo>
                  <a:lnTo>
                    <a:pt x="46951" y="283997"/>
                  </a:lnTo>
                  <a:lnTo>
                    <a:pt x="41478" y="238760"/>
                  </a:lnTo>
                  <a:lnTo>
                    <a:pt x="46951" y="193522"/>
                  </a:lnTo>
                  <a:lnTo>
                    <a:pt x="62560" y="152006"/>
                  </a:lnTo>
                  <a:lnTo>
                    <a:pt x="87045" y="115366"/>
                  </a:lnTo>
                  <a:lnTo>
                    <a:pt x="119176" y="84823"/>
                  </a:lnTo>
                  <a:lnTo>
                    <a:pt x="157695" y="61531"/>
                  </a:lnTo>
                  <a:lnTo>
                    <a:pt x="201358" y="46685"/>
                  </a:lnTo>
                  <a:lnTo>
                    <a:pt x="248920" y="41478"/>
                  </a:lnTo>
                  <a:lnTo>
                    <a:pt x="296481" y="46685"/>
                  </a:lnTo>
                  <a:lnTo>
                    <a:pt x="340144" y="61531"/>
                  </a:lnTo>
                  <a:lnTo>
                    <a:pt x="378663" y="84823"/>
                  </a:lnTo>
                  <a:lnTo>
                    <a:pt x="410781" y="115366"/>
                  </a:lnTo>
                  <a:lnTo>
                    <a:pt x="435267" y="152006"/>
                  </a:lnTo>
                  <a:lnTo>
                    <a:pt x="450875" y="193522"/>
                  </a:lnTo>
                  <a:lnTo>
                    <a:pt x="456361" y="238760"/>
                  </a:lnTo>
                  <a:lnTo>
                    <a:pt x="456361" y="107111"/>
                  </a:lnTo>
                  <a:lnTo>
                    <a:pt x="455320" y="105270"/>
                  </a:lnTo>
                  <a:lnTo>
                    <a:pt x="424929" y="69926"/>
                  </a:lnTo>
                  <a:lnTo>
                    <a:pt x="388975" y="41478"/>
                  </a:lnTo>
                  <a:lnTo>
                    <a:pt x="388099" y="40779"/>
                  </a:lnTo>
                  <a:lnTo>
                    <a:pt x="345808" y="18757"/>
                  </a:lnTo>
                  <a:lnTo>
                    <a:pt x="299085" y="4851"/>
                  </a:lnTo>
                  <a:lnTo>
                    <a:pt x="248920" y="0"/>
                  </a:lnTo>
                  <a:lnTo>
                    <a:pt x="198755" y="4851"/>
                  </a:lnTo>
                  <a:lnTo>
                    <a:pt x="152031" y="18757"/>
                  </a:lnTo>
                  <a:lnTo>
                    <a:pt x="109740" y="40779"/>
                  </a:lnTo>
                  <a:lnTo>
                    <a:pt x="72910" y="69926"/>
                  </a:lnTo>
                  <a:lnTo>
                    <a:pt x="42506" y="105270"/>
                  </a:lnTo>
                  <a:lnTo>
                    <a:pt x="19558" y="145821"/>
                  </a:lnTo>
                  <a:lnTo>
                    <a:pt x="5054" y="190639"/>
                  </a:lnTo>
                  <a:lnTo>
                    <a:pt x="0" y="238760"/>
                  </a:lnTo>
                  <a:lnTo>
                    <a:pt x="5054" y="286880"/>
                  </a:lnTo>
                  <a:lnTo>
                    <a:pt x="19558" y="331698"/>
                  </a:lnTo>
                  <a:lnTo>
                    <a:pt x="42506" y="372249"/>
                  </a:lnTo>
                  <a:lnTo>
                    <a:pt x="72910" y="407593"/>
                  </a:lnTo>
                  <a:lnTo>
                    <a:pt x="109740" y="436740"/>
                  </a:lnTo>
                  <a:lnTo>
                    <a:pt x="152031" y="458762"/>
                  </a:lnTo>
                  <a:lnTo>
                    <a:pt x="198755" y="472668"/>
                  </a:lnTo>
                  <a:lnTo>
                    <a:pt x="248920" y="477520"/>
                  </a:lnTo>
                  <a:lnTo>
                    <a:pt x="299085" y="472668"/>
                  </a:lnTo>
                  <a:lnTo>
                    <a:pt x="345808" y="458762"/>
                  </a:lnTo>
                  <a:lnTo>
                    <a:pt x="388099" y="436740"/>
                  </a:lnTo>
                  <a:lnTo>
                    <a:pt x="388975" y="436041"/>
                  </a:lnTo>
                  <a:lnTo>
                    <a:pt x="424929" y="407593"/>
                  </a:lnTo>
                  <a:lnTo>
                    <a:pt x="455320" y="372249"/>
                  </a:lnTo>
                  <a:lnTo>
                    <a:pt x="478269" y="331698"/>
                  </a:lnTo>
                  <a:lnTo>
                    <a:pt x="492772" y="286880"/>
                  </a:lnTo>
                  <a:lnTo>
                    <a:pt x="497840" y="238760"/>
                  </a:lnTo>
                  <a:close/>
                </a:path>
              </a:pathLst>
            </a:custGeom>
            <a:solidFill>
              <a:srgbClr val="8EB4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747000" y="1488436"/>
              <a:ext cx="629920" cy="1981200"/>
            </a:xfrm>
            <a:custGeom>
              <a:avLst/>
              <a:gdLst/>
              <a:ahLst/>
              <a:cxnLst/>
              <a:rect l="l" t="t" r="r" b="b"/>
              <a:pathLst>
                <a:path w="629920" h="1981200">
                  <a:moveTo>
                    <a:pt x="0" y="1980615"/>
                  </a:moveTo>
                  <a:lnTo>
                    <a:pt x="629564" y="0"/>
                  </a:lnTo>
                </a:path>
              </a:pathLst>
            </a:custGeom>
            <a:ln w="9524">
              <a:solidFill>
                <a:srgbClr val="8EB4E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6985000" y="1427481"/>
              <a:ext cx="1219200" cy="863600"/>
            </a:xfrm>
            <a:custGeom>
              <a:avLst/>
              <a:gdLst/>
              <a:ahLst/>
              <a:cxnLst/>
              <a:rect l="l" t="t" r="r" b="b"/>
              <a:pathLst>
                <a:path w="1219200" h="863600">
                  <a:moveTo>
                    <a:pt x="0" y="863346"/>
                  </a:moveTo>
                  <a:lnTo>
                    <a:pt x="1219123" y="0"/>
                  </a:lnTo>
                </a:path>
              </a:pathLst>
            </a:custGeom>
            <a:ln w="9525">
              <a:solidFill>
                <a:srgbClr val="8EB4E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8643885" y="988989"/>
            <a:ext cx="1122680" cy="4584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 indent="142240">
              <a:lnSpc>
                <a:spcPts val="1680"/>
              </a:lnSpc>
              <a:spcBef>
                <a:spcPts val="195"/>
              </a:spcBef>
            </a:pPr>
            <a:r>
              <a:rPr dirty="0" sz="1450" spc="-40">
                <a:solidFill>
                  <a:srgbClr val="538ED3"/>
                </a:solidFill>
                <a:latin typeface="Arial"/>
                <a:cs typeface="Arial"/>
              </a:rPr>
              <a:t>IN-SPACE </a:t>
            </a:r>
            <a:r>
              <a:rPr dirty="0" sz="1450" spc="-35">
                <a:solidFill>
                  <a:srgbClr val="538ED3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P</a:t>
            </a:r>
            <a:r>
              <a:rPr dirty="0" sz="1450" spc="-15">
                <a:solidFill>
                  <a:srgbClr val="538ED3"/>
                </a:solidFill>
                <a:latin typeface="Arial"/>
                <a:cs typeface="Arial"/>
              </a:rPr>
              <a:t>L</a:t>
            </a:r>
            <a:r>
              <a:rPr dirty="0" sz="1450" spc="-335">
                <a:solidFill>
                  <a:srgbClr val="538ED3"/>
                </a:solidFill>
                <a:latin typeface="Arial"/>
                <a:cs typeface="Arial"/>
              </a:rPr>
              <a:t>A</a:t>
            </a: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T</a:t>
            </a:r>
            <a:r>
              <a:rPr dirty="0" sz="1450" spc="-245">
                <a:solidFill>
                  <a:srgbClr val="538ED3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FORMS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026718" y="2591117"/>
            <a:ext cx="2489200" cy="2153285"/>
            <a:chOff x="8026718" y="2591117"/>
            <a:chExt cx="2489200" cy="2153285"/>
          </a:xfrm>
        </p:grpSpPr>
        <p:sp>
          <p:nvSpPr>
            <p:cNvPr id="44" name="object 44"/>
            <p:cNvSpPr/>
            <p:nvPr/>
          </p:nvSpPr>
          <p:spPr>
            <a:xfrm>
              <a:off x="10190480" y="2997199"/>
              <a:ext cx="325120" cy="314960"/>
            </a:xfrm>
            <a:custGeom>
              <a:avLst/>
              <a:gdLst/>
              <a:ahLst/>
              <a:cxnLst/>
              <a:rect l="l" t="t" r="r" b="b"/>
              <a:pathLst>
                <a:path w="325120" h="314960">
                  <a:moveTo>
                    <a:pt x="325120" y="157480"/>
                  </a:moveTo>
                  <a:lnTo>
                    <a:pt x="316826" y="107708"/>
                  </a:lnTo>
                  <a:lnTo>
                    <a:pt x="297764" y="71996"/>
                  </a:lnTo>
                  <a:lnTo>
                    <a:pt x="297764" y="157480"/>
                  </a:lnTo>
                  <a:lnTo>
                    <a:pt x="290868" y="198615"/>
                  </a:lnTo>
                  <a:lnTo>
                    <a:pt x="271678" y="234327"/>
                  </a:lnTo>
                  <a:lnTo>
                    <a:pt x="242404" y="262496"/>
                  </a:lnTo>
                  <a:lnTo>
                    <a:pt x="205295" y="280974"/>
                  </a:lnTo>
                  <a:lnTo>
                    <a:pt x="162560" y="287604"/>
                  </a:lnTo>
                  <a:lnTo>
                    <a:pt x="119824" y="280974"/>
                  </a:lnTo>
                  <a:lnTo>
                    <a:pt x="82702" y="262496"/>
                  </a:lnTo>
                  <a:lnTo>
                    <a:pt x="53441" y="234327"/>
                  </a:lnTo>
                  <a:lnTo>
                    <a:pt x="34251" y="198615"/>
                  </a:lnTo>
                  <a:lnTo>
                    <a:pt x="27355" y="157480"/>
                  </a:lnTo>
                  <a:lnTo>
                    <a:pt x="34251" y="116344"/>
                  </a:lnTo>
                  <a:lnTo>
                    <a:pt x="53441" y="80632"/>
                  </a:lnTo>
                  <a:lnTo>
                    <a:pt x="82702" y="52463"/>
                  </a:lnTo>
                  <a:lnTo>
                    <a:pt x="119824" y="33985"/>
                  </a:lnTo>
                  <a:lnTo>
                    <a:pt x="162560" y="27355"/>
                  </a:lnTo>
                  <a:lnTo>
                    <a:pt x="205295" y="33985"/>
                  </a:lnTo>
                  <a:lnTo>
                    <a:pt x="242404" y="52463"/>
                  </a:lnTo>
                  <a:lnTo>
                    <a:pt x="271678" y="80632"/>
                  </a:lnTo>
                  <a:lnTo>
                    <a:pt x="290868" y="116344"/>
                  </a:lnTo>
                  <a:lnTo>
                    <a:pt x="297764" y="157480"/>
                  </a:lnTo>
                  <a:lnTo>
                    <a:pt x="297764" y="71996"/>
                  </a:lnTo>
                  <a:lnTo>
                    <a:pt x="258559" y="30391"/>
                  </a:lnTo>
                  <a:lnTo>
                    <a:pt x="213944" y="8026"/>
                  </a:lnTo>
                  <a:lnTo>
                    <a:pt x="162560" y="0"/>
                  </a:lnTo>
                  <a:lnTo>
                    <a:pt x="111175" y="8026"/>
                  </a:lnTo>
                  <a:lnTo>
                    <a:pt x="66560" y="30391"/>
                  </a:lnTo>
                  <a:lnTo>
                    <a:pt x="31369" y="64477"/>
                  </a:lnTo>
                  <a:lnTo>
                    <a:pt x="8293" y="107708"/>
                  </a:lnTo>
                  <a:lnTo>
                    <a:pt x="0" y="157480"/>
                  </a:lnTo>
                  <a:lnTo>
                    <a:pt x="8293" y="207251"/>
                  </a:lnTo>
                  <a:lnTo>
                    <a:pt x="31369" y="250482"/>
                  </a:lnTo>
                  <a:lnTo>
                    <a:pt x="66560" y="284568"/>
                  </a:lnTo>
                  <a:lnTo>
                    <a:pt x="111175" y="306933"/>
                  </a:lnTo>
                  <a:lnTo>
                    <a:pt x="162560" y="314960"/>
                  </a:lnTo>
                  <a:lnTo>
                    <a:pt x="213944" y="306933"/>
                  </a:lnTo>
                  <a:lnTo>
                    <a:pt x="252514" y="287604"/>
                  </a:lnTo>
                  <a:lnTo>
                    <a:pt x="258559" y="284568"/>
                  </a:lnTo>
                  <a:lnTo>
                    <a:pt x="293751" y="250482"/>
                  </a:lnTo>
                  <a:lnTo>
                    <a:pt x="316826" y="207251"/>
                  </a:lnTo>
                  <a:lnTo>
                    <a:pt x="325120" y="157480"/>
                  </a:lnTo>
                  <a:close/>
                </a:path>
              </a:pathLst>
            </a:custGeom>
            <a:solidFill>
              <a:srgbClr val="8EB4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9027159" y="2595879"/>
              <a:ext cx="1219200" cy="457200"/>
            </a:xfrm>
            <a:custGeom>
              <a:avLst/>
              <a:gdLst/>
              <a:ahLst/>
              <a:cxnLst/>
              <a:rect l="l" t="t" r="r" b="b"/>
              <a:pathLst>
                <a:path w="1219200" h="457200">
                  <a:moveTo>
                    <a:pt x="0" y="0"/>
                  </a:moveTo>
                  <a:lnTo>
                    <a:pt x="1219085" y="456755"/>
                  </a:lnTo>
                </a:path>
              </a:pathLst>
            </a:custGeom>
            <a:ln w="9525">
              <a:solidFill>
                <a:srgbClr val="8EB4E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9657079" y="3317239"/>
              <a:ext cx="701040" cy="1422400"/>
            </a:xfrm>
            <a:custGeom>
              <a:avLst/>
              <a:gdLst/>
              <a:ahLst/>
              <a:cxnLst/>
              <a:rect l="l" t="t" r="r" b="b"/>
              <a:pathLst>
                <a:path w="701040" h="1422400">
                  <a:moveTo>
                    <a:pt x="0" y="1422158"/>
                  </a:moveTo>
                  <a:lnTo>
                    <a:pt x="701040" y="0"/>
                  </a:lnTo>
                </a:path>
              </a:pathLst>
            </a:custGeom>
            <a:ln w="9525">
              <a:solidFill>
                <a:srgbClr val="8EB4E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031481" y="3164839"/>
              <a:ext cx="2164080" cy="589280"/>
            </a:xfrm>
            <a:custGeom>
              <a:avLst/>
              <a:gdLst/>
              <a:ahLst/>
              <a:cxnLst/>
              <a:rect l="l" t="t" r="r" b="b"/>
              <a:pathLst>
                <a:path w="2164079" h="589279">
                  <a:moveTo>
                    <a:pt x="2163483" y="0"/>
                  </a:moveTo>
                  <a:lnTo>
                    <a:pt x="0" y="588848"/>
                  </a:lnTo>
                </a:path>
              </a:pathLst>
            </a:custGeom>
            <a:ln w="9525">
              <a:solidFill>
                <a:srgbClr val="8EB4E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/>
          <p:nvPr/>
        </p:nvSpPr>
        <p:spPr>
          <a:xfrm>
            <a:off x="10545394" y="3081256"/>
            <a:ext cx="1397635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15">
                <a:solidFill>
                  <a:srgbClr val="538ED3"/>
                </a:solidFill>
                <a:latin typeface="Arial"/>
                <a:cs typeface="Arial"/>
              </a:rPr>
              <a:t>R</a:t>
            </a:r>
            <a:r>
              <a:rPr dirty="0" sz="1450" spc="-170">
                <a:solidFill>
                  <a:srgbClr val="538ED3"/>
                </a:solidFill>
                <a:latin typeface="Arial"/>
                <a:cs typeface="Arial"/>
              </a:rPr>
              <a:t>A</a:t>
            </a:r>
            <a:r>
              <a:rPr dirty="0" sz="1450" spc="-15">
                <a:solidFill>
                  <a:srgbClr val="538ED3"/>
                </a:solidFill>
                <a:latin typeface="Arial"/>
                <a:cs typeface="Arial"/>
              </a:rPr>
              <a:t>NG</a:t>
            </a: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E</a:t>
            </a:r>
            <a:r>
              <a:rPr dirty="0" sz="1450" spc="-245">
                <a:solidFill>
                  <a:srgbClr val="538ED3"/>
                </a:solidFill>
                <a:latin typeface="Arial"/>
                <a:cs typeface="Arial"/>
              </a:rPr>
              <a:t> </a:t>
            </a:r>
            <a:r>
              <a:rPr dirty="0" sz="1450" spc="-170">
                <a:solidFill>
                  <a:srgbClr val="538ED3"/>
                </a:solidFill>
                <a:latin typeface="Arial"/>
                <a:cs typeface="Arial"/>
              </a:rPr>
              <a:t>A</a:t>
            </a: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SSET</a:t>
            </a:r>
            <a:r>
              <a:rPr dirty="0" sz="1450" spc="-245">
                <a:solidFill>
                  <a:srgbClr val="538ED3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538ED3"/>
                </a:solidFill>
                <a:latin typeface="Arial"/>
                <a:cs typeface="Arial"/>
              </a:rPr>
              <a:t>S</a:t>
            </a:r>
            <a:endParaRPr sz="14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55623" y="1864648"/>
            <a:ext cx="1600200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30">
                <a:solidFill>
                  <a:srgbClr val="538ED3"/>
                </a:solidFill>
                <a:latin typeface="Arial"/>
                <a:cs typeface="Arial"/>
              </a:rPr>
              <a:t>MANUFACTURING</a:t>
            </a:r>
            <a:endParaRPr sz="14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771640" y="2707639"/>
            <a:ext cx="30480" cy="568960"/>
          </a:xfrm>
          <a:custGeom>
            <a:avLst/>
            <a:gdLst/>
            <a:ahLst/>
            <a:cxnLst/>
            <a:rect l="l" t="t" r="r" b="b"/>
            <a:pathLst>
              <a:path w="30479" h="568960">
                <a:moveTo>
                  <a:pt x="30187" y="0"/>
                </a:moveTo>
                <a:lnTo>
                  <a:pt x="0" y="568350"/>
                </a:lnTo>
              </a:path>
            </a:pathLst>
          </a:custGeom>
          <a:ln w="9525">
            <a:solidFill>
              <a:srgbClr val="8EB4E1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1" name="object 51"/>
          <p:cNvGrpSpPr/>
          <p:nvPr/>
        </p:nvGrpSpPr>
        <p:grpSpPr>
          <a:xfrm>
            <a:off x="3038157" y="2012001"/>
            <a:ext cx="7223125" cy="3514725"/>
            <a:chOff x="3038157" y="2012001"/>
            <a:chExt cx="7223125" cy="3514725"/>
          </a:xfrm>
        </p:grpSpPr>
        <p:sp>
          <p:nvSpPr>
            <p:cNvPr id="52" name="object 52"/>
            <p:cNvSpPr/>
            <p:nvPr/>
          </p:nvSpPr>
          <p:spPr>
            <a:xfrm>
              <a:off x="8021320" y="3286759"/>
              <a:ext cx="2235200" cy="2235200"/>
            </a:xfrm>
            <a:custGeom>
              <a:avLst/>
              <a:gdLst/>
              <a:ahLst/>
              <a:cxnLst/>
              <a:rect l="l" t="t" r="r" b="b"/>
              <a:pathLst>
                <a:path w="2235200" h="2235200">
                  <a:moveTo>
                    <a:pt x="0" y="2234971"/>
                  </a:moveTo>
                  <a:lnTo>
                    <a:pt x="2234768" y="0"/>
                  </a:lnTo>
                </a:path>
              </a:pathLst>
            </a:custGeom>
            <a:ln w="9525">
              <a:solidFill>
                <a:srgbClr val="8EB4E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436358" y="4546596"/>
              <a:ext cx="2824480" cy="355600"/>
            </a:xfrm>
            <a:custGeom>
              <a:avLst/>
              <a:gdLst/>
              <a:ahLst/>
              <a:cxnLst/>
              <a:rect l="l" t="t" r="r" b="b"/>
              <a:pathLst>
                <a:path w="2824479" h="355600">
                  <a:moveTo>
                    <a:pt x="2824238" y="35502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8EB4E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4048760" y="3418842"/>
              <a:ext cx="2570480" cy="487680"/>
            </a:xfrm>
            <a:custGeom>
              <a:avLst/>
              <a:gdLst/>
              <a:ahLst/>
              <a:cxnLst/>
              <a:rect l="l" t="t" r="r" b="b"/>
              <a:pathLst>
                <a:path w="2570479" h="487679">
                  <a:moveTo>
                    <a:pt x="0" y="487451"/>
                  </a:moveTo>
                  <a:lnTo>
                    <a:pt x="2569870" y="0"/>
                  </a:lnTo>
                </a:path>
              </a:pathLst>
            </a:custGeom>
            <a:ln w="9524">
              <a:solidFill>
                <a:srgbClr val="8EB4E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5547360" y="2123439"/>
              <a:ext cx="325120" cy="314960"/>
            </a:xfrm>
            <a:custGeom>
              <a:avLst/>
              <a:gdLst/>
              <a:ahLst/>
              <a:cxnLst/>
              <a:rect l="l" t="t" r="r" b="b"/>
              <a:pathLst>
                <a:path w="325120" h="314960">
                  <a:moveTo>
                    <a:pt x="325120" y="157480"/>
                  </a:moveTo>
                  <a:lnTo>
                    <a:pt x="316826" y="107708"/>
                  </a:lnTo>
                  <a:lnTo>
                    <a:pt x="297764" y="71996"/>
                  </a:lnTo>
                  <a:lnTo>
                    <a:pt x="297764" y="157480"/>
                  </a:lnTo>
                  <a:lnTo>
                    <a:pt x="290868" y="198615"/>
                  </a:lnTo>
                  <a:lnTo>
                    <a:pt x="271678" y="234327"/>
                  </a:lnTo>
                  <a:lnTo>
                    <a:pt x="242404" y="262496"/>
                  </a:lnTo>
                  <a:lnTo>
                    <a:pt x="205295" y="280974"/>
                  </a:lnTo>
                  <a:lnTo>
                    <a:pt x="162560" y="287604"/>
                  </a:lnTo>
                  <a:lnTo>
                    <a:pt x="119824" y="280974"/>
                  </a:lnTo>
                  <a:lnTo>
                    <a:pt x="82702" y="262496"/>
                  </a:lnTo>
                  <a:lnTo>
                    <a:pt x="53441" y="234327"/>
                  </a:lnTo>
                  <a:lnTo>
                    <a:pt x="34251" y="198615"/>
                  </a:lnTo>
                  <a:lnTo>
                    <a:pt x="27355" y="157480"/>
                  </a:lnTo>
                  <a:lnTo>
                    <a:pt x="34251" y="116344"/>
                  </a:lnTo>
                  <a:lnTo>
                    <a:pt x="53441" y="80632"/>
                  </a:lnTo>
                  <a:lnTo>
                    <a:pt x="82702" y="52463"/>
                  </a:lnTo>
                  <a:lnTo>
                    <a:pt x="119824" y="33985"/>
                  </a:lnTo>
                  <a:lnTo>
                    <a:pt x="162560" y="27355"/>
                  </a:lnTo>
                  <a:lnTo>
                    <a:pt x="205295" y="33985"/>
                  </a:lnTo>
                  <a:lnTo>
                    <a:pt x="242404" y="52463"/>
                  </a:lnTo>
                  <a:lnTo>
                    <a:pt x="271678" y="80632"/>
                  </a:lnTo>
                  <a:lnTo>
                    <a:pt x="290868" y="116344"/>
                  </a:lnTo>
                  <a:lnTo>
                    <a:pt x="297764" y="157480"/>
                  </a:lnTo>
                  <a:lnTo>
                    <a:pt x="297764" y="71996"/>
                  </a:lnTo>
                  <a:lnTo>
                    <a:pt x="258559" y="30391"/>
                  </a:lnTo>
                  <a:lnTo>
                    <a:pt x="213944" y="8026"/>
                  </a:lnTo>
                  <a:lnTo>
                    <a:pt x="162560" y="0"/>
                  </a:lnTo>
                  <a:lnTo>
                    <a:pt x="111175" y="8026"/>
                  </a:lnTo>
                  <a:lnTo>
                    <a:pt x="66560" y="30391"/>
                  </a:lnTo>
                  <a:lnTo>
                    <a:pt x="31369" y="64477"/>
                  </a:lnTo>
                  <a:lnTo>
                    <a:pt x="8293" y="107708"/>
                  </a:lnTo>
                  <a:lnTo>
                    <a:pt x="0" y="157480"/>
                  </a:lnTo>
                  <a:lnTo>
                    <a:pt x="8293" y="207251"/>
                  </a:lnTo>
                  <a:lnTo>
                    <a:pt x="31369" y="250482"/>
                  </a:lnTo>
                  <a:lnTo>
                    <a:pt x="66560" y="284568"/>
                  </a:lnTo>
                  <a:lnTo>
                    <a:pt x="111175" y="306933"/>
                  </a:lnTo>
                  <a:lnTo>
                    <a:pt x="162560" y="314960"/>
                  </a:lnTo>
                  <a:lnTo>
                    <a:pt x="213944" y="306933"/>
                  </a:lnTo>
                  <a:lnTo>
                    <a:pt x="252514" y="287604"/>
                  </a:lnTo>
                  <a:lnTo>
                    <a:pt x="258559" y="284568"/>
                  </a:lnTo>
                  <a:lnTo>
                    <a:pt x="293751" y="250482"/>
                  </a:lnTo>
                  <a:lnTo>
                    <a:pt x="316826" y="207251"/>
                  </a:lnTo>
                  <a:lnTo>
                    <a:pt x="325120" y="157480"/>
                  </a:lnTo>
                  <a:close/>
                </a:path>
              </a:pathLst>
            </a:custGeom>
            <a:solidFill>
              <a:srgbClr val="8EB4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042920" y="2016763"/>
              <a:ext cx="2519680" cy="274320"/>
            </a:xfrm>
            <a:custGeom>
              <a:avLst/>
              <a:gdLst/>
              <a:ahLst/>
              <a:cxnLst/>
              <a:rect l="l" t="t" r="r" b="b"/>
              <a:pathLst>
                <a:path w="2519679" h="274319">
                  <a:moveTo>
                    <a:pt x="2519680" y="27404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8EB4E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5836920" y="2392679"/>
              <a:ext cx="863600" cy="914400"/>
            </a:xfrm>
            <a:custGeom>
              <a:avLst/>
              <a:gdLst/>
              <a:ahLst/>
              <a:cxnLst/>
              <a:rect l="l" t="t" r="r" b="b"/>
              <a:pathLst>
                <a:path w="863600" h="914400">
                  <a:moveTo>
                    <a:pt x="0" y="0"/>
                  </a:moveTo>
                  <a:lnTo>
                    <a:pt x="863295" y="914387"/>
                  </a:lnTo>
                </a:path>
              </a:pathLst>
            </a:custGeom>
            <a:ln w="9525">
              <a:solidFill>
                <a:srgbClr val="8EB4E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2030417" y="158450"/>
            <a:ext cx="335089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5" b="1">
                <a:latin typeface="Arial"/>
                <a:cs typeface="Arial"/>
              </a:rPr>
              <a:t>Florida’s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Spaceport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5" b="1"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0417" y="158450"/>
            <a:ext cx="72802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latin typeface="Arial"/>
                <a:cs typeface="Arial"/>
              </a:rPr>
              <a:t>Florida’s</a:t>
            </a:r>
            <a:r>
              <a:rPr dirty="0" sz="2400" spc="6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Spaceport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System-</a:t>
            </a:r>
            <a:r>
              <a:rPr dirty="0" sz="2400" spc="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Spaceport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Territories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975360"/>
            <a:ext cx="6858000" cy="57099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Todd Romberger</dc:creator>
  <dc:title>PowerPoint Presentation</dc:title>
  <dcterms:created xsi:type="dcterms:W3CDTF">2021-07-09T04:40:23Z</dcterms:created>
  <dcterms:modified xsi:type="dcterms:W3CDTF">2021-07-09T04:40:23Z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2021-07-09T00:00:00Z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2021-07-09T00:00:00Z</vt:filetime>
  </property>
</Properties>
</file>