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532" r:id="rId5"/>
    <p:sldMasterId id="2147493546" r:id="rId6"/>
    <p:sldMasterId id="2147493510" r:id="rId7"/>
    <p:sldMasterId id="2147493524" r:id="rId8"/>
    <p:sldMasterId id="2147493563" r:id="rId9"/>
    <p:sldMasterId id="2147493565" r:id="rId10"/>
  </p:sldMasterIdLst>
  <p:notesMasterIdLst>
    <p:notesMasterId r:id="rId30"/>
  </p:notesMasterIdLst>
  <p:handoutMasterIdLst>
    <p:handoutMasterId r:id="rId31"/>
  </p:handoutMasterIdLst>
  <p:sldIdLst>
    <p:sldId id="1274" r:id="rId11"/>
    <p:sldId id="1099" r:id="rId12"/>
    <p:sldId id="1284" r:id="rId13"/>
    <p:sldId id="1101" r:id="rId14"/>
    <p:sldId id="680" r:id="rId15"/>
    <p:sldId id="683" r:id="rId16"/>
    <p:sldId id="682" r:id="rId17"/>
    <p:sldId id="684" r:id="rId18"/>
    <p:sldId id="685" r:id="rId19"/>
    <p:sldId id="687" r:id="rId20"/>
    <p:sldId id="1134" r:id="rId21"/>
    <p:sldId id="1110" r:id="rId22"/>
    <p:sldId id="1105" r:id="rId23"/>
    <p:sldId id="1106" r:id="rId24"/>
    <p:sldId id="1107" r:id="rId25"/>
    <p:sldId id="1108" r:id="rId26"/>
    <p:sldId id="1109" r:id="rId27"/>
    <p:sldId id="1285" r:id="rId28"/>
    <p:sldId id="1283" r:id="rId29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0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ydello, Justine L." initials="SJL" lastIdx="4" clrIdx="6">
    <p:extLst>
      <p:ext uri="{19B8F6BF-5375-455C-9EA6-DF929625EA0E}">
        <p15:presenceInfo xmlns:p15="http://schemas.microsoft.com/office/powerpoint/2012/main" userId="S::sydellojl@cdmsmith.com::192c08ec-c1ab-4d14-a50a-bb55ee731f3b" providerId="AD"/>
      </p:ext>
    </p:extLst>
  </p:cmAuthor>
  <p:cmAuthor id="1" name="Mokkapati, Naveen" initials="MN" lastIdx="0" clrIdx="0">
    <p:extLst>
      <p:ext uri="{19B8F6BF-5375-455C-9EA6-DF929625EA0E}">
        <p15:presenceInfo xmlns:p15="http://schemas.microsoft.com/office/powerpoint/2012/main" userId="S::mokkapatin@cdmsmith.com::6a0790a0-2e74-42f1-a880-b71f3953d8ad" providerId="AD"/>
      </p:ext>
    </p:extLst>
  </p:cmAuthor>
  <p:cmAuthor id="8" name="Adams, Anna R." initials="AAR" lastIdx="1" clrIdx="7">
    <p:extLst>
      <p:ext uri="{19B8F6BF-5375-455C-9EA6-DF929625EA0E}">
        <p15:presenceInfo xmlns:p15="http://schemas.microsoft.com/office/powerpoint/2012/main" userId="S::adamsar@cdmsmith.com::9d73094d-9eac-43fb-83e5-17d05647f214" providerId="AD"/>
      </p:ext>
    </p:extLst>
  </p:cmAuthor>
  <p:cmAuthor id="2" name="Cavusoglu, Ozge" initials="CO" lastIdx="16" clrIdx="1">
    <p:extLst>
      <p:ext uri="{19B8F6BF-5375-455C-9EA6-DF929625EA0E}">
        <p15:presenceInfo xmlns:p15="http://schemas.microsoft.com/office/powerpoint/2012/main" userId="S::cavusogluo@cdmsmith.com::9ed985f8-b93a-4553-81b7-c59f0a9546ab" providerId="AD"/>
      </p:ext>
    </p:extLst>
  </p:cmAuthor>
  <p:cmAuthor id="3" name="Narsaria, Isha Shyam" initials="NS" lastIdx="5" clrIdx="2">
    <p:extLst>
      <p:ext uri="{19B8F6BF-5375-455C-9EA6-DF929625EA0E}">
        <p15:presenceInfo xmlns:p15="http://schemas.microsoft.com/office/powerpoint/2012/main" userId="S::narsariai@cdmsmith.com::492a5e42-f308-47e7-a9f2-d9e4904d5d26" providerId="AD"/>
      </p:ext>
    </p:extLst>
  </p:cmAuthor>
  <p:cmAuthor id="4" name="Jammalamadaka, Phani Rama" initials="JPR" lastIdx="6" clrIdx="3">
    <p:extLst>
      <p:ext uri="{19B8F6BF-5375-455C-9EA6-DF929625EA0E}">
        <p15:presenceInfo xmlns:p15="http://schemas.microsoft.com/office/powerpoint/2012/main" userId="S::jammalamadakapr@cdmsmith.com::e329d41a-74af-4898-a91f-62b80979953c" providerId="AD"/>
      </p:ext>
    </p:extLst>
  </p:cmAuthor>
  <p:cmAuthor id="5" name="Bedi, Karan Yeshkumar" initials="BKY" lastIdx="5" clrIdx="4">
    <p:extLst>
      <p:ext uri="{19B8F6BF-5375-455C-9EA6-DF929625EA0E}">
        <p15:presenceInfo xmlns:p15="http://schemas.microsoft.com/office/powerpoint/2012/main" userId="S::bedik@cdmsmith.com::fe3ee1f4-4bdc-4895-863c-9552a8ddaaf6" providerId="AD"/>
      </p:ext>
    </p:extLst>
  </p:cmAuthor>
  <p:cmAuthor id="6" name="Lin, Laurent" initials="LL" lastIdx="1" clrIdx="5">
    <p:extLst>
      <p:ext uri="{19B8F6BF-5375-455C-9EA6-DF929625EA0E}">
        <p15:presenceInfo xmlns:p15="http://schemas.microsoft.com/office/powerpoint/2012/main" userId="S::linl@cdmsmith.com::a873c59d-ef64-469b-902c-e818558e21e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D89"/>
    <a:srgbClr val="0D6CB6"/>
    <a:srgbClr val="69B834"/>
    <a:srgbClr val="0D6FBD"/>
    <a:srgbClr val="69B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/>
    <p:restoredTop sz="94626"/>
  </p:normalViewPr>
  <p:slideViewPr>
    <p:cSldViewPr snapToGrid="0">
      <p:cViewPr varScale="1">
        <p:scale>
          <a:sx n="107" d="100"/>
          <a:sy n="107" d="100"/>
        </p:scale>
        <p:origin x="830" y="77"/>
      </p:cViewPr>
      <p:guideLst>
        <p:guide orient="horz" pos="1620"/>
        <p:guide pos="20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DMSmith_logo_print_PMS_BlueG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229" y="8672299"/>
            <a:ext cx="921737" cy="40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29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CDMSmith_logo_print_PMS_BlueG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229" y="8672299"/>
            <a:ext cx="921737" cy="40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749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6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26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C5B80-CAA0-A245-B847-7B67DBD17C6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223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C5B80-CAA0-A245-B847-7B67DBD17C6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73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C5B80-CAA0-A245-B847-7B67DBD17C6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182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C5B80-CAA0-A245-B847-7B67DBD17C6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972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C5B80-CAA0-A245-B847-7B67DBD17C6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054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C5B80-CAA0-A245-B847-7B67DBD17C6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185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8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5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" y="1836831"/>
            <a:ext cx="9143999" cy="1469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2844800" y="1836805"/>
            <a:ext cx="6299200" cy="146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 b="0" i="0" baseline="0">
                <a:solidFill>
                  <a:srgbClr val="0D6FBD"/>
                </a:solidFill>
                <a:cs typeface="Myriad Pro Cond"/>
              </a:defRPr>
            </a:lvl1pPr>
          </a:lstStyle>
          <a:p>
            <a:pPr marL="0" lvl="0" algn="l"/>
            <a:r>
              <a:rPr lang="en-US"/>
              <a:t>Click to edit Master title style</a:t>
            </a:r>
          </a:p>
        </p:txBody>
      </p:sp>
      <p:pic>
        <p:nvPicPr>
          <p:cNvPr id="11" name="Picture 10" descr="Generic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3" t="19035" r="2681"/>
          <a:stretch/>
        </p:blipFill>
        <p:spPr>
          <a:xfrm>
            <a:off x="338667" y="1833630"/>
            <a:ext cx="2209523" cy="14730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836805"/>
            <a:ext cx="338667" cy="14698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6553" y="0"/>
            <a:ext cx="0" cy="514350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0" y="3306670"/>
            <a:ext cx="9144001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56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r>
              <a:rPr lang="en-US"/>
              <a:t>FBT 2021 TEAMFL Focus Group  The Gas Tax: Running on Empty</a:t>
            </a:r>
          </a:p>
        </p:txBody>
      </p:sp>
    </p:spTree>
    <p:extLst>
      <p:ext uri="{BB962C8B-B14F-4D97-AF65-F5344CB8AC3E}">
        <p14:creationId xmlns:p14="http://schemas.microsoft.com/office/powerpoint/2010/main" val="265562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964566"/>
            <a:ext cx="3924300" cy="369355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964566"/>
            <a:ext cx="3924300" cy="369355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r>
              <a:rPr lang="en-US"/>
              <a:t>FBT 2021 TEAMFL Focus Group  The Gas Tax: Running on Empty</a:t>
            </a:r>
          </a:p>
        </p:txBody>
      </p:sp>
    </p:spTree>
    <p:extLst>
      <p:ext uri="{BB962C8B-B14F-4D97-AF65-F5344CB8AC3E}">
        <p14:creationId xmlns:p14="http://schemas.microsoft.com/office/powerpoint/2010/main" val="79784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r>
              <a:rPr lang="en-US"/>
              <a:t>FBT 2021 TEAMFL Focus Group  The Gas Tax: Running on Empty</a:t>
            </a:r>
          </a:p>
        </p:txBody>
      </p:sp>
    </p:spTree>
    <p:extLst>
      <p:ext uri="{BB962C8B-B14F-4D97-AF65-F5344CB8AC3E}">
        <p14:creationId xmlns:p14="http://schemas.microsoft.com/office/powerpoint/2010/main" val="1158292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r>
              <a:rPr lang="en-US"/>
              <a:t>FBT 2021 TEAMFL Focus Group  The Gas Tax: Running on Empty</a:t>
            </a:r>
          </a:p>
        </p:txBody>
      </p:sp>
    </p:spTree>
    <p:extLst>
      <p:ext uri="{BB962C8B-B14F-4D97-AF65-F5344CB8AC3E}">
        <p14:creationId xmlns:p14="http://schemas.microsoft.com/office/powerpoint/2010/main" val="3768406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dient-bl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7" y="2490772"/>
            <a:ext cx="1685927" cy="1472939"/>
          </a:xfrm>
          <a:prstGeom prst="rect">
            <a:avLst/>
          </a:prstGeom>
        </p:spPr>
      </p:pic>
      <p:pic>
        <p:nvPicPr>
          <p:cNvPr id="18" name="Picture 17" descr="gradient-bl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1" y="2490772"/>
            <a:ext cx="1685927" cy="1472939"/>
          </a:xfrm>
          <a:prstGeom prst="rect">
            <a:avLst/>
          </a:prstGeom>
        </p:spPr>
      </p:pic>
      <p:pic>
        <p:nvPicPr>
          <p:cNvPr id="19" name="Picture 18" descr="gradient-bl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2" y="2490772"/>
            <a:ext cx="1685927" cy="1472939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5332694" y="2490771"/>
            <a:ext cx="3811308" cy="1469838"/>
          </a:xfrm>
          <a:prstGeom prst="rect">
            <a:avLst/>
          </a:prstGeom>
          <a:solidFill>
            <a:srgbClr val="0D6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537453" y="2148399"/>
            <a:ext cx="1606548" cy="3423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610475" y="2148399"/>
            <a:ext cx="1533525" cy="342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>
              <a:buNone/>
              <a:defRPr lang="en-US" sz="1200" b="0" i="1" smtClean="0">
                <a:solidFill>
                  <a:srgbClr val="FFFFFF"/>
                </a:solidFill>
                <a:latin typeface="+mj-lt"/>
                <a:cs typeface="Myriad Pro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/>
              <a:t>Click to edit Date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1" y="856439"/>
            <a:ext cx="6939280" cy="92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lnSpc>
                <a:spcPct val="90000"/>
              </a:lnSpc>
              <a:defRPr lang="en-US" sz="4000" b="0" i="0" baseline="0" dirty="0">
                <a:solidFill>
                  <a:srgbClr val="0D6FBD"/>
                </a:solidFill>
                <a:cs typeface="Myriad Pro Cond"/>
              </a:defRPr>
            </a:lvl1pPr>
          </a:lstStyle>
          <a:p>
            <a:pPr marL="0" lvl="0" algn="r"/>
            <a:r>
              <a:rPr lang="en-US"/>
              <a:t>Click to edit Master title style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12" hasCustomPrompt="1"/>
          </p:nvPr>
        </p:nvSpPr>
        <p:spPr>
          <a:xfrm>
            <a:off x="457201" y="1825608"/>
            <a:ext cx="6939279" cy="5404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r">
              <a:lnSpc>
                <a:spcPct val="90000"/>
              </a:lnSpc>
              <a:buNone/>
              <a:defRPr lang="en-US" sz="1800" baseline="0" smtClean="0">
                <a:solidFill>
                  <a:schemeClr val="accent1"/>
                </a:solidFill>
                <a:latin typeface="+mj-lt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 algn="r"/>
            <a:r>
              <a:rPr lang="en-US"/>
              <a:t>Click to edit Subtitle</a:t>
            </a:r>
          </a:p>
        </p:txBody>
      </p:sp>
      <p:pic>
        <p:nvPicPr>
          <p:cNvPr id="12" name="Picture 11" descr="CDMSmith_logo_web_White_R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5" y="2972315"/>
            <a:ext cx="1431926" cy="598483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610475" y="598999"/>
            <a:ext cx="1533525" cy="14478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200" baseline="0">
                <a:solidFill>
                  <a:srgbClr val="0D6FBD"/>
                </a:solidFill>
              </a:defRPr>
            </a:lvl1pPr>
          </a:lstStyle>
          <a:p>
            <a:pPr lvl="0"/>
            <a:r>
              <a:rPr lang="en-US"/>
              <a:t>Click to edit Presenters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2490771"/>
            <a:ext cx="338667" cy="14698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537453" y="0"/>
            <a:ext cx="0" cy="514350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0" y="3960611"/>
            <a:ext cx="9144001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824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accent1"/>
              </a:buClr>
              <a:buFont typeface="Wingdings" charset="2"/>
              <a:buChar char="§"/>
              <a:defRPr/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r>
              <a:rPr lang="en-US"/>
              <a:t>FBT 2021 TEAMFL Focus Group  The Gas Tax: Running on Empty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FB0351-3BAF-484B-B45F-C5EE61BA8DE3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94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4991"/>
            <a:ext cx="8178800" cy="47982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08000" y="964566"/>
            <a:ext cx="3924300" cy="369355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 sz="2000"/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 sz="1600"/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964566"/>
            <a:ext cx="3924300" cy="369355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 sz="2000"/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 sz="1600"/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62463C6-9703-4A35-9259-668F2F361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0FEAD53-A3C6-4700-BE20-5BBC18ED8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100" b="1">
                <a:solidFill>
                  <a:srgbClr val="D9FBFF"/>
                </a:solidFill>
              </a:defRPr>
            </a:lvl1pPr>
          </a:lstStyle>
          <a:p>
            <a:r>
              <a:rPr lang="en-US"/>
              <a:t>FBT 2021 TEAMFL Focus Group  The Gas Tax: Running on Empty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55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86FF7-4C3A-42BA-80AC-FC88F1EBA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62B89DE-F09A-4B01-8E27-29E91827F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100" b="1">
                <a:solidFill>
                  <a:srgbClr val="D9FBFF"/>
                </a:solidFill>
              </a:defRPr>
            </a:lvl1pPr>
          </a:lstStyle>
          <a:p>
            <a:r>
              <a:rPr lang="en-US"/>
              <a:t>FBT 2021 TEAMFL Focus Group  The Gas Tax: Running on Empty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11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A905EB-B0C6-44FF-BD20-74900DBBD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DBDDF48-33CF-43D8-955D-18E7BB011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100" b="1">
                <a:solidFill>
                  <a:srgbClr val="D9FBFF"/>
                </a:solidFill>
              </a:defRPr>
            </a:lvl1pPr>
          </a:lstStyle>
          <a:p>
            <a:r>
              <a:rPr lang="en-US"/>
              <a:t>FBT 2021 TEAMFL Focus Group  The Gas Tax: Running on Empty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33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FBT 2021 TEAMFL Focus Group  The Gas Tax: Running on Empty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C847-B5B8-421F-87B4-04D74D68A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30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bg>
      <p:bgPr>
        <a:gradFill>
          <a:gsLst>
            <a:gs pos="0">
              <a:schemeClr val="bg1"/>
            </a:gs>
            <a:gs pos="83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45770-B3F0-4F3F-9AE0-D6AEE8A1A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5102" y="123991"/>
            <a:ext cx="7886700" cy="394519"/>
          </a:xfrm>
          <a:prstGeom prst="rect">
            <a:avLst/>
          </a:prstGeom>
          <a:solidFill>
            <a:schemeClr val="accent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40080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6544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43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1836831"/>
            <a:ext cx="9143999" cy="1469839"/>
          </a:xfrm>
          <a:prstGeom prst="rect">
            <a:avLst/>
          </a:prstGeom>
          <a:solidFill>
            <a:srgbClr val="0D6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2844800" y="1836766"/>
            <a:ext cx="6299200" cy="146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 b="0" i="0" baseline="0">
                <a:solidFill>
                  <a:srgbClr val="FFFFFF"/>
                </a:solidFill>
                <a:cs typeface="Myriad Pro Cond"/>
              </a:defRPr>
            </a:lvl1pPr>
          </a:lstStyle>
          <a:p>
            <a:pPr marL="0" lvl="0" algn="l"/>
            <a:r>
              <a:rPr lang="en-US"/>
              <a:t>Click to edit Master title style</a:t>
            </a:r>
          </a:p>
        </p:txBody>
      </p:sp>
      <p:pic>
        <p:nvPicPr>
          <p:cNvPr id="15" name="Picture 14" descr="Generic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3" t="19035" r="2681"/>
          <a:stretch/>
        </p:blipFill>
        <p:spPr>
          <a:xfrm>
            <a:off x="338667" y="1833591"/>
            <a:ext cx="2209523" cy="147301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1836766"/>
            <a:ext cx="338667" cy="14698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36553" y="0"/>
            <a:ext cx="0" cy="514350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0" y="3306670"/>
            <a:ext cx="9144001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11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accent1"/>
              </a:buClr>
              <a:buFont typeface="Wingdings" charset="2"/>
              <a:buChar char="§"/>
              <a:defRPr/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r>
              <a:rPr lang="en-US"/>
              <a:t>FBT 2021 TEAMFL Focus Group  The Gas Tax: Running on Empty</a:t>
            </a:r>
          </a:p>
        </p:txBody>
      </p:sp>
    </p:spTree>
    <p:extLst>
      <p:ext uri="{BB962C8B-B14F-4D97-AF65-F5344CB8AC3E}">
        <p14:creationId xmlns:p14="http://schemas.microsoft.com/office/powerpoint/2010/main" val="28123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08000" y="964566"/>
            <a:ext cx="3924300" cy="369355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 sz="2000"/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 sz="1600"/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964566"/>
            <a:ext cx="3924300" cy="369355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 sz="2000"/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 sz="1600"/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r>
              <a:rPr lang="en-US"/>
              <a:t>FBT 2021 TEAMFL Focus Group  The Gas Tax: Running on Empty</a:t>
            </a:r>
          </a:p>
        </p:txBody>
      </p:sp>
    </p:spTree>
    <p:extLst>
      <p:ext uri="{BB962C8B-B14F-4D97-AF65-F5344CB8AC3E}">
        <p14:creationId xmlns:p14="http://schemas.microsoft.com/office/powerpoint/2010/main" val="88445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r>
              <a:rPr lang="en-US"/>
              <a:t>FBT 2021 TEAMFL Focus Group  The Gas Tax: Running on Empty</a:t>
            </a:r>
          </a:p>
        </p:txBody>
      </p:sp>
    </p:spTree>
    <p:extLst>
      <p:ext uri="{BB962C8B-B14F-4D97-AF65-F5344CB8AC3E}">
        <p14:creationId xmlns:p14="http://schemas.microsoft.com/office/powerpoint/2010/main" val="116355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r>
              <a:rPr lang="en-US"/>
              <a:t>FBT 2021 TEAMFL Focus Group  The Gas Tax: Running on Empty</a:t>
            </a:r>
          </a:p>
        </p:txBody>
      </p:sp>
    </p:spTree>
    <p:extLst>
      <p:ext uri="{BB962C8B-B14F-4D97-AF65-F5344CB8AC3E}">
        <p14:creationId xmlns:p14="http://schemas.microsoft.com/office/powerpoint/2010/main" val="388780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adient-bl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75" y="2833350"/>
            <a:ext cx="1685927" cy="1104704"/>
          </a:xfrm>
          <a:prstGeom prst="rect">
            <a:avLst/>
          </a:prstGeom>
        </p:spPr>
      </p:pic>
      <p:pic>
        <p:nvPicPr>
          <p:cNvPr id="17" name="Picture 16" descr="gradient-bl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09" y="2833350"/>
            <a:ext cx="1685927" cy="1104704"/>
          </a:xfrm>
          <a:prstGeom prst="rect">
            <a:avLst/>
          </a:prstGeom>
        </p:spPr>
      </p:pic>
      <p:pic>
        <p:nvPicPr>
          <p:cNvPr id="18" name="Picture 17" descr="gradient-bl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10" y="2833350"/>
            <a:ext cx="1685927" cy="1104704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7524249" y="2786064"/>
            <a:ext cx="1619753" cy="1149608"/>
          </a:xfrm>
          <a:prstGeom prst="rect">
            <a:avLst/>
          </a:prstGeom>
          <a:solidFill>
            <a:srgbClr val="0D6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 userDrawn="1"/>
        </p:nvSpPr>
        <p:spPr>
          <a:xfrm>
            <a:off x="7537453" y="2576513"/>
            <a:ext cx="1606548" cy="2567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 descr="Generic3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3" t="19035" r="2681"/>
          <a:stretch/>
        </p:blipFill>
        <p:spPr>
          <a:xfrm>
            <a:off x="330730" y="2833292"/>
            <a:ext cx="2209523" cy="1104761"/>
          </a:xfrm>
          <a:prstGeom prst="rect">
            <a:avLst/>
          </a:prstGeom>
        </p:spPr>
      </p:pic>
      <p:sp>
        <p:nvSpPr>
          <p:cNvPr id="3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610476" y="2576513"/>
            <a:ext cx="1533525" cy="2567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>
              <a:buNone/>
              <a:defRPr lang="en-US" sz="900" b="0" i="1" smtClean="0">
                <a:solidFill>
                  <a:srgbClr val="FFFFFF"/>
                </a:solidFill>
                <a:latin typeface="+mj-lt"/>
                <a:cs typeface="Myriad Pro"/>
              </a:defRPr>
            </a:lvl1pPr>
            <a:lvl2pPr>
              <a:defRPr lang="en-US" sz="1350" dirty="0" smtClean="0"/>
            </a:lvl2pPr>
            <a:lvl3pPr>
              <a:defRPr lang="en-US" sz="1350" dirty="0" smtClean="0"/>
            </a:lvl3pPr>
            <a:lvl4pPr>
              <a:defRPr lang="en-US" sz="1350" dirty="0" smtClean="0"/>
            </a:lvl4pPr>
            <a:lvl5pPr>
              <a:defRPr lang="en-US" sz="1350" dirty="0"/>
            </a:lvl5pPr>
          </a:lstStyle>
          <a:p>
            <a:pPr marL="0" lvl="0"/>
            <a:r>
              <a:rPr lang="en-US"/>
              <a:t>Click to edit Date</a:t>
            </a:r>
          </a:p>
        </p:txBody>
      </p:sp>
      <p:sp>
        <p:nvSpPr>
          <p:cNvPr id="31" name="Title Placeholder 1"/>
          <p:cNvSpPr>
            <a:spLocks noGrp="1"/>
          </p:cNvSpPr>
          <p:nvPr>
            <p:ph type="title"/>
          </p:nvPr>
        </p:nvSpPr>
        <p:spPr>
          <a:xfrm>
            <a:off x="457202" y="1607542"/>
            <a:ext cx="6939280" cy="6969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3000" b="0" i="0" baseline="0" dirty="0">
                <a:solidFill>
                  <a:srgbClr val="0D6FBD"/>
                </a:solidFill>
                <a:cs typeface="Myriad Pro Cond"/>
              </a:defRPr>
            </a:lvl1pPr>
          </a:lstStyle>
          <a:p>
            <a:pPr marL="0" lvl="0" algn="r"/>
            <a:r>
              <a:rPr lang="en-US"/>
              <a:t>Click to edit Master title style</a:t>
            </a:r>
          </a:p>
        </p:txBody>
      </p:sp>
      <p:sp>
        <p:nvSpPr>
          <p:cNvPr id="32" name="Content Placeholder 16"/>
          <p:cNvSpPr>
            <a:spLocks noGrp="1"/>
          </p:cNvSpPr>
          <p:nvPr>
            <p:ph sz="quarter" idx="12" hasCustomPrompt="1"/>
          </p:nvPr>
        </p:nvSpPr>
        <p:spPr>
          <a:xfrm>
            <a:off x="457202" y="2334420"/>
            <a:ext cx="6939279" cy="405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57175" indent="-257175" algn="r">
              <a:buNone/>
              <a:defRPr lang="en-US" sz="1350" baseline="0" smtClean="0">
                <a:solidFill>
                  <a:schemeClr val="accent1"/>
                </a:solidFill>
                <a:latin typeface="+mj-lt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 algn="r"/>
            <a:r>
              <a:rPr lang="en-US"/>
              <a:t>Click to edit Subtitle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7537453" y="0"/>
            <a:ext cx="0" cy="514350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CDMSmith_logo_web_White_R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5" y="3194451"/>
            <a:ext cx="1431926" cy="448862"/>
          </a:xfrm>
          <a:prstGeom prst="rect">
            <a:avLst/>
          </a:prstGeom>
        </p:spPr>
      </p:pic>
      <p:sp>
        <p:nvSpPr>
          <p:cNvPr id="35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610476" y="1414463"/>
            <a:ext cx="1533525" cy="10858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900" baseline="0">
                <a:solidFill>
                  <a:srgbClr val="0D6FBD"/>
                </a:solidFill>
              </a:defRPr>
            </a:lvl1pPr>
          </a:lstStyle>
          <a:p>
            <a:pPr lvl="0"/>
            <a:r>
              <a:rPr lang="en-US"/>
              <a:t>Click to edit Presenters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1" y="2833293"/>
            <a:ext cx="338667" cy="11023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7" name="Straight Connector 36"/>
          <p:cNvCxnSpPr/>
          <p:nvPr userDrawn="1"/>
        </p:nvCxnSpPr>
        <p:spPr>
          <a:xfrm flipH="1">
            <a:off x="1" y="3935672"/>
            <a:ext cx="9144001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490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1836831"/>
            <a:ext cx="9143999" cy="1469839"/>
          </a:xfrm>
          <a:prstGeom prst="rect">
            <a:avLst/>
          </a:prstGeom>
          <a:solidFill>
            <a:srgbClr val="0D6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2844800" y="1836766"/>
            <a:ext cx="6299200" cy="146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3600" b="0" i="0" baseline="0">
                <a:solidFill>
                  <a:srgbClr val="FFFFFF"/>
                </a:solidFill>
                <a:cs typeface="Myriad Pro Cond"/>
              </a:defRPr>
            </a:lvl1pPr>
          </a:lstStyle>
          <a:p>
            <a:pPr marL="0" lvl="0" algn="l"/>
            <a:r>
              <a:rPr lang="en-US"/>
              <a:t>Click to edit Master title style</a:t>
            </a:r>
          </a:p>
        </p:txBody>
      </p:sp>
      <p:pic>
        <p:nvPicPr>
          <p:cNvPr id="15" name="Picture 14" descr="Generic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3" t="19035" r="2681"/>
          <a:stretch/>
        </p:blipFill>
        <p:spPr>
          <a:xfrm>
            <a:off x="338667" y="1833591"/>
            <a:ext cx="2209523" cy="147301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1836766"/>
            <a:ext cx="338667" cy="14698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36553" y="0"/>
            <a:ext cx="0" cy="514350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0" y="3306670"/>
            <a:ext cx="9144001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5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D6F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14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57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14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56" r:id="rId1"/>
    <p:sldLayoutId id="2147493555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69478"/>
            <a:ext cx="8178800" cy="479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964565"/>
            <a:ext cx="8178800" cy="3638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Click to edit Master text styles</a:t>
            </a:r>
          </a:p>
          <a:p>
            <a:pPr marL="742950" lvl="1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1143000" lvl="2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Third level</a:t>
            </a:r>
          </a:p>
          <a:p>
            <a:pPr marL="1600200" lvl="3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2057400" lvl="4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Fifth level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4806948"/>
            <a:ext cx="336552" cy="33655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0D6F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806948"/>
            <a:ext cx="8229600" cy="0"/>
          </a:xfrm>
          <a:prstGeom prst="line">
            <a:avLst/>
          </a:prstGeom>
          <a:ln w="19050" cmpd="sng">
            <a:gradFill flip="none" rotWithShape="1">
              <a:gsLst>
                <a:gs pos="0">
                  <a:schemeClr val="accent1"/>
                </a:gs>
                <a:gs pos="100000">
                  <a:prstClr val="white"/>
                </a:gs>
              </a:gsLst>
              <a:lin ang="0" scaled="0"/>
              <a:tileRect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336553" y="901065"/>
            <a:ext cx="0" cy="4242435"/>
          </a:xfrm>
          <a:prstGeom prst="line">
            <a:avLst/>
          </a:prstGeom>
          <a:ln w="19050" cmpd="sng">
            <a:gradFill flip="none" rotWithShape="1">
              <a:gsLst>
                <a:gs pos="0">
                  <a:schemeClr val="accent1"/>
                </a:gs>
                <a:gs pos="100000">
                  <a:prstClr val="white"/>
                </a:gs>
              </a:gsLst>
              <a:lin ang="5400000" scaled="0"/>
              <a:tileRect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r>
              <a:rPr lang="en-US"/>
              <a:t>FBT 2021 TEAMFL Focus Group  The Gas Tax: Running on Empty</a:t>
            </a:r>
          </a:p>
        </p:txBody>
      </p:sp>
    </p:spTree>
    <p:extLst>
      <p:ext uri="{BB962C8B-B14F-4D97-AF65-F5344CB8AC3E}">
        <p14:creationId xmlns:p14="http://schemas.microsoft.com/office/powerpoint/2010/main" val="341363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2" r:id="rId1"/>
    <p:sldLayoutId id="2147493514" r:id="rId2"/>
    <p:sldLayoutId id="2147493516" r:id="rId3"/>
    <p:sldLayoutId id="2147493517" r:id="rId4"/>
    <p:sldLayoutId id="2147493561" r:id="rId5"/>
    <p:sldLayoutId id="2147493562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lang="en-US" sz="3200" b="0" i="0" kern="1200">
          <a:solidFill>
            <a:srgbClr val="0D6FBD"/>
          </a:solidFill>
          <a:latin typeface="+mj-lt"/>
          <a:ea typeface="+mj-ea"/>
          <a:cs typeface="Myriad Pro Con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+mj-lt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lang="en-US" sz="2000" i="0" kern="1200" dirty="0" smtClean="0">
          <a:solidFill>
            <a:schemeClr val="tx1"/>
          </a:solidFill>
          <a:latin typeface="+mj-lt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lang="en-US" sz="1800" kern="1200" dirty="0" smtClean="0">
          <a:solidFill>
            <a:schemeClr val="tx1"/>
          </a:solidFill>
          <a:latin typeface="+mj-lt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lang="en-US" sz="1600" kern="1200" dirty="0" smtClean="0">
          <a:solidFill>
            <a:schemeClr val="tx1"/>
          </a:solidFill>
          <a:latin typeface="+mj-lt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lang="en-US" sz="1600" i="1" kern="1200" dirty="0">
          <a:solidFill>
            <a:schemeClr val="tx1"/>
          </a:solidFill>
          <a:latin typeface="+mj-lt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D6F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69478"/>
            <a:ext cx="8229600" cy="479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964566"/>
            <a:ext cx="8178800" cy="3693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4806948"/>
            <a:ext cx="336552" cy="3365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806948"/>
            <a:ext cx="9144000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336553" y="0"/>
            <a:ext cx="0" cy="5143501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FBT 2021 TEAMFL Focus Group  The Gas Tax: Running on Empty</a:t>
            </a:r>
          </a:p>
        </p:txBody>
      </p:sp>
    </p:spTree>
    <p:extLst>
      <p:ext uri="{BB962C8B-B14F-4D97-AF65-F5344CB8AC3E}">
        <p14:creationId xmlns:p14="http://schemas.microsoft.com/office/powerpoint/2010/main" val="86300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26" r:id="rId1"/>
    <p:sldLayoutId id="2147493528" r:id="rId2"/>
    <p:sldLayoutId id="2147493530" r:id="rId3"/>
    <p:sldLayoutId id="2147493531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lang="en-US" sz="3200" b="0" i="0" kern="1200">
          <a:solidFill>
            <a:srgbClr val="FFFFFF"/>
          </a:solidFill>
          <a:latin typeface="+mj-lt"/>
          <a:ea typeface="+mj-ea"/>
          <a:cs typeface="Myriad Pro Con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Wingdings" charset="2"/>
        <a:buChar char="§"/>
        <a:defRPr lang="en-US" sz="2400" kern="1200" dirty="0" smtClean="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Wingdings" charset="2"/>
        <a:buChar char="§"/>
        <a:defRPr lang="en-US" sz="2000" kern="1200" dirty="0" smtClean="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Wingdings" charset="2"/>
        <a:buChar char="§"/>
        <a:defRPr lang="en-US" sz="1800" kern="1200" dirty="0" smtClean="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Wingdings" charset="2"/>
        <a:buChar char="§"/>
        <a:defRPr lang="en-US" sz="1600" kern="1200" dirty="0" smtClean="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Wingdings" charset="2"/>
        <a:buChar char="§"/>
        <a:defRPr lang="en-US" sz="1600" i="1" kern="1200" dirty="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51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64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109136"/>
            <a:ext cx="8178800" cy="479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964565"/>
            <a:ext cx="8178800" cy="3638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Click to edit Master text styles</a:t>
            </a:r>
          </a:p>
          <a:p>
            <a:pPr marL="742950" lvl="1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1143000" lvl="2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Third level</a:t>
            </a:r>
          </a:p>
          <a:p>
            <a:pPr marL="1600200" lvl="3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2057400" lvl="4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Fifth level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4806948"/>
            <a:ext cx="9143999" cy="336552"/>
          </a:xfrm>
          <a:prstGeom prst="rect">
            <a:avLst/>
          </a:prstGeom>
          <a:gradFill flip="none" rotWithShape="1">
            <a:gsLst>
              <a:gs pos="50000">
                <a:srgbClr val="00B0F0">
                  <a:lumMod val="66000"/>
                </a:srgbClr>
              </a:gs>
              <a:gs pos="0">
                <a:schemeClr val="tx2">
                  <a:lumMod val="100000"/>
                </a:schemeClr>
              </a:gs>
              <a:gs pos="100000">
                <a:srgbClr val="0D6F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100" b="1">
                <a:solidFill>
                  <a:srgbClr val="D9FBFF"/>
                </a:solidFill>
              </a:defRPr>
            </a:lvl1pPr>
          </a:lstStyle>
          <a:p>
            <a:r>
              <a:rPr lang="en-US"/>
              <a:t>FBT 2021 TEAMFL Focus Group  The Gas Tax: Running on Empty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C56390D-CCAE-4C35-9243-5A597646A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39480" b="58389"/>
          <a:stretch/>
        </p:blipFill>
        <p:spPr>
          <a:xfrm>
            <a:off x="-7034" y="1"/>
            <a:ext cx="9144000" cy="109136"/>
          </a:xfrm>
          <a:prstGeom prst="rect">
            <a:avLst/>
          </a:prstGeom>
        </p:spPr>
      </p:pic>
      <p:pic>
        <p:nvPicPr>
          <p:cNvPr id="7" name="Picture 6" descr="A picture containing text, clipart, tableware, plate&#10;&#10;Description automatically generated">
            <a:extLst>
              <a:ext uri="{FF2B5EF4-FFF2-40B4-BE49-F238E27FC236}">
                <a16:creationId xmlns:a16="http://schemas.microsoft.com/office/drawing/2014/main" id="{AE3A61C3-4727-4093-9D56-234E20F3376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724" y="4845652"/>
            <a:ext cx="586740" cy="25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3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66" r:id="rId1"/>
    <p:sldLayoutId id="2147493567" r:id="rId2"/>
    <p:sldLayoutId id="2147493568" r:id="rId3"/>
    <p:sldLayoutId id="2147493569" r:id="rId4"/>
    <p:sldLayoutId id="2147493570" r:id="rId5"/>
    <p:sldLayoutId id="2147493571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lang="en-US" sz="1800" b="1" i="0" kern="1200">
          <a:solidFill>
            <a:srgbClr val="0D6FBD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+mj-lt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lang="en-US" sz="2000" i="0" kern="1200" dirty="0" smtClean="0">
          <a:solidFill>
            <a:schemeClr val="tx1"/>
          </a:solidFill>
          <a:latin typeface="+mj-lt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lang="en-US" sz="1800" kern="1200" dirty="0" smtClean="0">
          <a:solidFill>
            <a:schemeClr val="tx1"/>
          </a:solidFill>
          <a:latin typeface="+mj-lt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lang="en-US" sz="1600" kern="1200" dirty="0" smtClean="0">
          <a:solidFill>
            <a:schemeClr val="tx1"/>
          </a:solidFill>
          <a:latin typeface="+mj-lt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lang="en-US" sz="1600" i="1" kern="1200" dirty="0">
          <a:solidFill>
            <a:schemeClr val="tx1"/>
          </a:solidFill>
          <a:latin typeface="+mj-lt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11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Relationship Id="rId9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tif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July 8,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128" y="581891"/>
            <a:ext cx="7313354" cy="1908881"/>
          </a:xfrm>
        </p:spPr>
        <p:txBody>
          <a:bodyPr/>
          <a:lstStyle/>
          <a:p>
            <a:r>
              <a:rPr lang="en-US" sz="2700" b="1" dirty="0"/>
              <a:t>Lessons Learned and Next Steps for Road Usage Charging</a:t>
            </a:r>
            <a:br>
              <a:rPr lang="en-US" sz="2700" b="1" dirty="0"/>
            </a:br>
            <a:r>
              <a:rPr lang="en-US" sz="1800" b="1" dirty="0"/>
              <a:t>Floridians for Better Transportation</a:t>
            </a:r>
            <a:br>
              <a:rPr lang="en-US" sz="1800" b="1" dirty="0"/>
            </a:br>
            <a:r>
              <a:rPr lang="en-US" sz="1800" b="1" dirty="0"/>
              <a:t>TEAMFL Focus Session</a:t>
            </a:r>
            <a:br>
              <a:rPr lang="en-US" sz="1800" b="1" dirty="0"/>
            </a:b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053BABA-ED63-422A-A276-F73BDE0DA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0475" y="1253837"/>
            <a:ext cx="1450398" cy="894562"/>
          </a:xfrm>
        </p:spPr>
        <p:txBody>
          <a:bodyPr/>
          <a:lstStyle/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Travis P. Dunn</a:t>
            </a:r>
          </a:p>
          <a:p>
            <a:r>
              <a:rPr lang="en-US" i="1" dirty="0"/>
              <a:t>RUC Discipline Leader</a:t>
            </a:r>
          </a:p>
        </p:txBody>
      </p:sp>
    </p:spTree>
    <p:extLst>
      <p:ext uri="{BB962C8B-B14F-4D97-AF65-F5344CB8AC3E}">
        <p14:creationId xmlns:p14="http://schemas.microsoft.com/office/powerpoint/2010/main" val="2116548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33D898-AE4A-1C44-966D-5528A2054DBA}"/>
              </a:ext>
            </a:extLst>
          </p:cNvPr>
          <p:cNvCxnSpPr>
            <a:cxnSpLocks/>
          </p:cNvCxnSpPr>
          <p:nvPr/>
        </p:nvCxnSpPr>
        <p:spPr>
          <a:xfrm>
            <a:off x="493172" y="1234463"/>
            <a:ext cx="7886700" cy="0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F5BABB-9DBD-A24B-BB97-F9432A293BDD}"/>
              </a:ext>
            </a:extLst>
          </p:cNvPr>
          <p:cNvCxnSpPr>
            <a:cxnSpLocks/>
          </p:cNvCxnSpPr>
          <p:nvPr/>
        </p:nvCxnSpPr>
        <p:spPr>
          <a:xfrm flipV="1">
            <a:off x="607472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476148-B3F8-1B40-BC44-57C7ABCBC49D}"/>
              </a:ext>
            </a:extLst>
          </p:cNvPr>
          <p:cNvCxnSpPr>
            <a:cxnSpLocks/>
          </p:cNvCxnSpPr>
          <p:nvPr/>
        </p:nvCxnSpPr>
        <p:spPr>
          <a:xfrm flipV="1">
            <a:off x="5048523" y="106257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315F74-1BB3-C348-B8FC-64426AC2A893}"/>
              </a:ext>
            </a:extLst>
          </p:cNvPr>
          <p:cNvCxnSpPr>
            <a:cxnSpLocks/>
          </p:cNvCxnSpPr>
          <p:nvPr/>
        </p:nvCxnSpPr>
        <p:spPr>
          <a:xfrm flipV="1">
            <a:off x="5703746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BC4B4D-362B-1749-8EE4-70A295127A49}"/>
              </a:ext>
            </a:extLst>
          </p:cNvPr>
          <p:cNvCxnSpPr>
            <a:cxnSpLocks/>
          </p:cNvCxnSpPr>
          <p:nvPr/>
        </p:nvCxnSpPr>
        <p:spPr>
          <a:xfrm flipV="1">
            <a:off x="6358970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61F425-CCC8-6A42-AEDE-D890FE253953}"/>
              </a:ext>
            </a:extLst>
          </p:cNvPr>
          <p:cNvCxnSpPr>
            <a:cxnSpLocks/>
          </p:cNvCxnSpPr>
          <p:nvPr/>
        </p:nvCxnSpPr>
        <p:spPr>
          <a:xfrm flipV="1">
            <a:off x="7690724" y="106257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7D7980D-8185-614C-B0CD-C745EA3CE477}"/>
              </a:ext>
            </a:extLst>
          </p:cNvPr>
          <p:cNvCxnSpPr>
            <a:cxnSpLocks/>
          </p:cNvCxnSpPr>
          <p:nvPr/>
        </p:nvCxnSpPr>
        <p:spPr>
          <a:xfrm flipV="1">
            <a:off x="1825541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AC33280-840E-2A4F-B6A9-B1779C6984B5}"/>
              </a:ext>
            </a:extLst>
          </p:cNvPr>
          <p:cNvCxnSpPr>
            <a:cxnSpLocks/>
          </p:cNvCxnSpPr>
          <p:nvPr/>
        </p:nvCxnSpPr>
        <p:spPr>
          <a:xfrm flipV="1">
            <a:off x="2435762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C2C5A9-9AAE-664A-A720-DE2F8D6691A8}"/>
              </a:ext>
            </a:extLst>
          </p:cNvPr>
          <p:cNvCxnSpPr>
            <a:cxnSpLocks/>
          </p:cNvCxnSpPr>
          <p:nvPr/>
        </p:nvCxnSpPr>
        <p:spPr>
          <a:xfrm flipV="1">
            <a:off x="3072452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BA0F8B-A2B5-574D-8DD5-8ED1AAEE6C2D}"/>
              </a:ext>
            </a:extLst>
          </p:cNvPr>
          <p:cNvCxnSpPr>
            <a:cxnSpLocks/>
          </p:cNvCxnSpPr>
          <p:nvPr/>
        </p:nvCxnSpPr>
        <p:spPr>
          <a:xfrm flipV="1">
            <a:off x="3723903" y="106257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83821D8-D00C-CE49-BA4A-5B3FCCDDEE57}"/>
              </a:ext>
            </a:extLst>
          </p:cNvPr>
          <p:cNvSpPr txBox="1"/>
          <p:nvPr/>
        </p:nvSpPr>
        <p:spPr>
          <a:xfrm>
            <a:off x="345862" y="147961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4A79CA-58F8-EF45-B717-5900F257E7E8}"/>
              </a:ext>
            </a:extLst>
          </p:cNvPr>
          <p:cNvSpPr txBox="1"/>
          <p:nvPr/>
        </p:nvSpPr>
        <p:spPr>
          <a:xfrm>
            <a:off x="6114568" y="1434348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7745762-14BB-1C4A-8279-4C8B99838C5F}"/>
              </a:ext>
            </a:extLst>
          </p:cNvPr>
          <p:cNvSpPr txBox="1"/>
          <p:nvPr/>
        </p:nvSpPr>
        <p:spPr>
          <a:xfrm>
            <a:off x="2862034" y="146269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2015</a:t>
            </a:r>
          </a:p>
        </p:txBody>
      </p:sp>
      <p:pic>
        <p:nvPicPr>
          <p:cNvPr id="61" name="Content Placeholder 15" descr="A close up of a sign&#10;&#10;Description automatically generated">
            <a:extLst>
              <a:ext uri="{FF2B5EF4-FFF2-40B4-BE49-F238E27FC236}">
                <a16:creationId xmlns:a16="http://schemas.microsoft.com/office/drawing/2014/main" id="{20846B08-8EA0-1C47-9605-9A057AF71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939" y="559971"/>
            <a:ext cx="909431" cy="482504"/>
          </a:xfrm>
          <a:prstGeom prst="rect">
            <a:avLst/>
          </a:pr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572B1C2-0A55-764A-8593-1C4707DF6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183" y="659099"/>
            <a:ext cx="953462" cy="391518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A55829-03FC-0849-8226-7FB3F765AA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891"/>
          <a:stretch/>
        </p:blipFill>
        <p:spPr>
          <a:xfrm>
            <a:off x="3471560" y="506576"/>
            <a:ext cx="527936" cy="517660"/>
          </a:xfrm>
          <a:prstGeom prst="rect">
            <a:avLst/>
          </a:prstGeom>
          <a:ln>
            <a:noFill/>
          </a:ln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23ACF06-A84D-C044-9802-C99BB0282110}"/>
              </a:ext>
            </a:extLst>
          </p:cNvPr>
          <p:cNvCxnSpPr>
            <a:cxnSpLocks/>
          </p:cNvCxnSpPr>
          <p:nvPr/>
        </p:nvCxnSpPr>
        <p:spPr>
          <a:xfrm flipV="1">
            <a:off x="1224454" y="106257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B290B93-D3C3-A941-8EF0-B38E88BF4324}"/>
              </a:ext>
            </a:extLst>
          </p:cNvPr>
          <p:cNvSpPr txBox="1"/>
          <p:nvPr/>
        </p:nvSpPr>
        <p:spPr>
          <a:xfrm>
            <a:off x="4166308" y="1444690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10520F-5D8F-554F-9577-BCC47599DE87}"/>
              </a:ext>
            </a:extLst>
          </p:cNvPr>
          <p:cNvSpPr txBox="1"/>
          <p:nvPr/>
        </p:nvSpPr>
        <p:spPr>
          <a:xfrm>
            <a:off x="5419329" y="142869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99E770-45DE-5B48-97DF-075EA69279DC}"/>
              </a:ext>
            </a:extLst>
          </p:cNvPr>
          <p:cNvSpPr txBox="1"/>
          <p:nvPr/>
        </p:nvSpPr>
        <p:spPr>
          <a:xfrm>
            <a:off x="4792819" y="1432746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E84638-9AA8-3449-8A4A-670BA723794E}"/>
              </a:ext>
            </a:extLst>
          </p:cNvPr>
          <p:cNvSpPr txBox="1"/>
          <p:nvPr/>
        </p:nvSpPr>
        <p:spPr>
          <a:xfrm>
            <a:off x="3489605" y="145700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2016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681D4B2-F7D0-6144-91F7-458C34CFE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72" y="639893"/>
            <a:ext cx="1027010" cy="3333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47A1295-F8E0-FB45-8E94-587AC61B8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1849" y="719383"/>
            <a:ext cx="963277" cy="194582"/>
          </a:xfrm>
          <a:prstGeom prst="rect">
            <a:avLst/>
          </a:prstGeom>
          <a:solidFill>
            <a:srgbClr val="DEDFE3"/>
          </a:solidFill>
          <a:ln>
            <a:noFill/>
          </a:ln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75DAC5F-1A89-F44F-8927-956AFBDDEB76}"/>
              </a:ext>
            </a:extLst>
          </p:cNvPr>
          <p:cNvSpPr/>
          <p:nvPr/>
        </p:nvSpPr>
        <p:spPr>
          <a:xfrm>
            <a:off x="2850841" y="1922898"/>
            <a:ext cx="52724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defTabSz="685800">
              <a:buSzPct val="100000"/>
              <a:defRPr/>
            </a:pPr>
            <a:r>
              <a:rPr lang="en-US" altLang="en-US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Rural, Midwest RUC: Prioritizing a human centered approach to understand the needs of rural communities in the Midwest.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EE8C7C8-5F37-9F4A-A17D-208CE00754FB}"/>
              </a:ext>
            </a:extLst>
          </p:cNvPr>
          <p:cNvSpPr/>
          <p:nvPr/>
        </p:nvSpPr>
        <p:spPr>
          <a:xfrm>
            <a:off x="2850840" y="3842761"/>
            <a:ext cx="5832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defTabSz="685800">
              <a:buSzPct val="100000"/>
              <a:defRPr/>
            </a:pPr>
            <a:r>
              <a:rPr lang="en-US" altLang="en-US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Equity: Taking a deeper dive into equity to understand impacts on underrepresented communities 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638A75-D1A7-FB4B-9AAF-C887B184BE47}"/>
              </a:ext>
            </a:extLst>
          </p:cNvPr>
          <p:cNvSpPr/>
          <p:nvPr/>
        </p:nvSpPr>
        <p:spPr>
          <a:xfrm>
            <a:off x="2850841" y="3021328"/>
            <a:ext cx="56385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defTabSz="685800">
              <a:buSzPct val="100000"/>
              <a:defRPr/>
            </a:pPr>
            <a:r>
              <a:rPr lang="en-US" altLang="en-US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RUC for AVs: Leading with a stakeholder approach to understand Autonomous vehicle business models.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6FBDEB-5539-F749-BA03-79F1C6AA66A1}"/>
              </a:ext>
            </a:extLst>
          </p:cNvPr>
          <p:cNvCxnSpPr>
            <a:cxnSpLocks/>
          </p:cNvCxnSpPr>
          <p:nvPr/>
        </p:nvCxnSpPr>
        <p:spPr>
          <a:xfrm flipV="1">
            <a:off x="4403525" y="106257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4969104-5A58-E84E-BB1A-5F0AFCA1E448}"/>
              </a:ext>
            </a:extLst>
          </p:cNvPr>
          <p:cNvCxnSpPr>
            <a:cxnSpLocks/>
          </p:cNvCxnSpPr>
          <p:nvPr/>
        </p:nvCxnSpPr>
        <p:spPr>
          <a:xfrm flipV="1">
            <a:off x="7037390" y="1075726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A6578CB-AD9E-3644-88A8-75911BD59788}"/>
              </a:ext>
            </a:extLst>
          </p:cNvPr>
          <p:cNvSpPr txBox="1"/>
          <p:nvPr/>
        </p:nvSpPr>
        <p:spPr>
          <a:xfrm>
            <a:off x="6774452" y="1437535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4A3407-88F0-664C-A8E7-A59EBB8934AE}"/>
              </a:ext>
            </a:extLst>
          </p:cNvPr>
          <p:cNvSpPr txBox="1"/>
          <p:nvPr/>
        </p:nvSpPr>
        <p:spPr>
          <a:xfrm>
            <a:off x="7452742" y="1449441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2022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17FE779-C22C-D548-A66E-84E8AB1CAAA1}"/>
              </a:ext>
            </a:extLst>
          </p:cNvPr>
          <p:cNvCxnSpPr>
            <a:cxnSpLocks/>
          </p:cNvCxnSpPr>
          <p:nvPr/>
        </p:nvCxnSpPr>
        <p:spPr>
          <a:xfrm>
            <a:off x="7233812" y="761116"/>
            <a:ext cx="1255612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7061B42-A07C-2146-9304-326AF58610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1301" y="2100719"/>
            <a:ext cx="828675" cy="5334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1080669-D001-E946-A12C-3430719FB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4000" y="4091896"/>
            <a:ext cx="963277" cy="194582"/>
          </a:xfrm>
          <a:prstGeom prst="rect">
            <a:avLst/>
          </a:prstGeom>
          <a:solidFill>
            <a:srgbClr val="DEDFE3"/>
          </a:solidFill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E57B96-DA41-294F-A6C5-74A301CA202F}"/>
              </a:ext>
            </a:extLst>
          </p:cNvPr>
          <p:cNvSpPr txBox="1"/>
          <p:nvPr/>
        </p:nvSpPr>
        <p:spPr>
          <a:xfrm>
            <a:off x="1340105" y="4263344"/>
            <a:ext cx="11665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FORWARD DRIVE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D7BD2B-0643-E046-B3DB-93ED64FC3D9B}"/>
              </a:ext>
            </a:extLst>
          </p:cNvPr>
          <p:cNvSpPr txBox="1"/>
          <p:nvPr/>
        </p:nvSpPr>
        <p:spPr>
          <a:xfrm>
            <a:off x="7220722" y="496687"/>
            <a:ext cx="1255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The road forward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B06AD87-EFFD-374B-A906-45B3A5483C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6589" y="3079389"/>
            <a:ext cx="1166563" cy="455244"/>
          </a:xfrm>
          <a:prstGeom prst="rect">
            <a:avLst/>
          </a:prstGeom>
        </p:spPr>
      </p:pic>
      <p:sp>
        <p:nvSpPr>
          <p:cNvPr id="43" name="Slide Number Placeholder 2">
            <a:extLst>
              <a:ext uri="{FF2B5EF4-FFF2-40B4-BE49-F238E27FC236}">
                <a16:creationId xmlns:a16="http://schemas.microsoft.com/office/drawing/2014/main" id="{05CFEEFF-0CD1-C34B-9718-2319E71520E8}"/>
              </a:ext>
            </a:extLst>
          </p:cNvPr>
          <p:cNvSpPr txBox="1">
            <a:spLocks/>
          </p:cNvSpPr>
          <p:nvPr/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472711-4FCB-2141-A321-C0607E714264}" type="slidenum">
              <a:rPr lang="en-US" sz="1200" b="1" smtClean="0">
                <a:solidFill>
                  <a:srgbClr val="FFFFFF"/>
                </a:solidFill>
                <a:latin typeface="Calibri"/>
              </a:rPr>
              <a:pPr/>
              <a:t>10</a:t>
            </a:fld>
            <a:endParaRPr lang="en-US" sz="12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" name="Footer Placeholder 3">
            <a:extLst>
              <a:ext uri="{FF2B5EF4-FFF2-40B4-BE49-F238E27FC236}">
                <a16:creationId xmlns:a16="http://schemas.microsoft.com/office/drawing/2014/main" id="{A642C5EA-7C08-2D4B-BE89-EDEC2893B27D}"/>
              </a:ext>
            </a:extLst>
          </p:cNvPr>
          <p:cNvSpPr txBox="1">
            <a:spLocks/>
          </p:cNvSpPr>
          <p:nvPr/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solidFill>
                  <a:srgbClr val="D9FBFF"/>
                </a:solidFill>
                <a:latin typeface="Calibri"/>
              </a:rPr>
              <a:t>FBT 2021 TEAMFL Focus Group  The Gas Tax: Running on Empty</a:t>
            </a:r>
            <a:endParaRPr lang="en-US" sz="1100" b="1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3529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C4F33-A04B-4B68-8229-352BAD24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61" y="368125"/>
            <a:ext cx="8178800" cy="479822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Critical issues hampering RUC enactment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8AD42-F09D-4302-AD75-88D5A44B0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72711-4FCB-2141-A321-C0607E71426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57FBA-1B87-429C-9DEC-14B2A6E7F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D9FB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FBT 2021 TEAMFL Focus Group  The Gas Tax: Running on Empty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FAF97E2-1C26-4A9C-B609-5B0453AAC2BF}"/>
              </a:ext>
            </a:extLst>
          </p:cNvPr>
          <p:cNvSpPr txBox="1">
            <a:spLocks/>
          </p:cNvSpPr>
          <p:nvPr/>
        </p:nvSpPr>
        <p:spPr>
          <a:xfrm>
            <a:off x="678180" y="903477"/>
            <a:ext cx="3592033" cy="357215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lang="en-US" sz="2400" kern="1200" dirty="0" smtClean="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lang="en-US" sz="2000" i="0" kern="1200" dirty="0" smtClean="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lang="en-US" sz="1600" kern="1200" dirty="0" smtClean="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»"/>
              <a:defRPr lang="en-US" sz="1600" i="1" kern="1200" dirty="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Privacy protection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Equity by geography, vehicle type, income level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B6AFD-AF95-431A-938F-0F2D034CB1DC}"/>
              </a:ext>
            </a:extLst>
          </p:cNvPr>
          <p:cNvSpPr txBox="1"/>
          <p:nvPr/>
        </p:nvSpPr>
        <p:spPr>
          <a:xfrm>
            <a:off x="4702249" y="847947"/>
            <a:ext cx="389949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 of administration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Transition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570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 object, star, night sky&#10;&#10;Description automatically generated">
            <a:extLst>
              <a:ext uri="{FF2B5EF4-FFF2-40B4-BE49-F238E27FC236}">
                <a16:creationId xmlns:a16="http://schemas.microsoft.com/office/drawing/2014/main" id="{AFF95B19-513C-4A03-AFCB-AF23D975AE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" y="109136"/>
            <a:ext cx="9086722" cy="47195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BC4F33-A04B-4B68-8229-352BAD24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/>
                <a:cs typeface="Segoe UI"/>
              </a:rPr>
              <a:t>Privacy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8AD42-F09D-4302-AD75-88D5A44B0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72711-4FCB-2141-A321-C0607E71426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57FBA-1B87-429C-9DEC-14B2A6E7F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D9FB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FBT 2021 TEAMFL Focus Group  The Gas Tax: Running on Empty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0A511-27C9-4DC4-BD2F-0DCC3E84E9D1}"/>
              </a:ext>
            </a:extLst>
          </p:cNvPr>
          <p:cNvSpPr txBox="1"/>
          <p:nvPr/>
        </p:nvSpPr>
        <p:spPr>
          <a:xfrm>
            <a:off x="506323" y="590006"/>
            <a:ext cx="7898206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Issue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Many drivers do not want to surrender their data to anyone, especially the government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Context: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Many drivers fear their data cannot be protected in a RUC system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Truth: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Americans give up their privacy in more serious ways every day through use of their phones, computers and in-vehicle telematics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Solutions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System design: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Offer choice of alternatives for data reporting, including low-tech (manual) options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Offer choice of account managers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cs typeface="Calibri"/>
              </a:rPr>
              <a:t>Design systems and technology to protect data</a:t>
            </a:r>
            <a:endParaRPr lang="en-US" dirty="0">
              <a:solidFill>
                <a:srgbClr val="000000"/>
              </a:solidFill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Law: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Restrict government access to the data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Enact privacy and data protections into law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8027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igh speed train with motion blur effect">
            <a:extLst>
              <a:ext uri="{FF2B5EF4-FFF2-40B4-BE49-F238E27FC236}">
                <a16:creationId xmlns:a16="http://schemas.microsoft.com/office/drawing/2014/main" id="{268650F0-1569-4FAA-8C82-21A3D5F887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61" y="135104"/>
            <a:ext cx="6972702" cy="4647333"/>
          </a:xfrm>
          <a:prstGeom prst="parallelogram">
            <a:avLst/>
          </a:prstGeom>
        </p:spPr>
      </p:pic>
      <p:pic>
        <p:nvPicPr>
          <p:cNvPr id="7" name="Picture 6" descr="The road at the hillside">
            <a:extLst>
              <a:ext uri="{FF2B5EF4-FFF2-40B4-BE49-F238E27FC236}">
                <a16:creationId xmlns:a16="http://schemas.microsoft.com/office/drawing/2014/main" id="{CBB613ED-2A41-4120-BB3E-6F29A1C5A9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156" y="135014"/>
            <a:ext cx="6548311" cy="4647423"/>
          </a:xfrm>
          <a:prstGeom prst="parallelogram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BC4F33-A04B-4B68-8229-352BAD24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Equity by geography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8AD42-F09D-4302-AD75-88D5A44B0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72711-4FCB-2141-A321-C0607E71426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57FBA-1B87-429C-9DEC-14B2A6E7F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D9FB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FBT 2021 TEAMFL Focus Group  The Gas Tax: Running on Empty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D55CF2-67BD-4FE2-B3A5-8B93A6EACEBE}"/>
              </a:ext>
            </a:extLst>
          </p:cNvPr>
          <p:cNvSpPr txBox="1"/>
          <p:nvPr/>
        </p:nvSpPr>
        <p:spPr>
          <a:xfrm>
            <a:off x="506186" y="589870"/>
            <a:ext cx="6006757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Issue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Rural and long-distance drivers object to RUC because of concerns RUC will unfairly burden them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Context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The gas tax already unfairly burdens many of these drivers by requiring them to pay more per mile than urban drivers who tend to drive higher-MPG vehicles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Truth: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RUC may advantage driving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low-MPG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vehicles because these drivers pay more in gas tax today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Solutions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Better communication of the context and truth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Adopt a RUC mandate that keeps low-MPG vehicles on the gas tax rather than paying RUC</a:t>
            </a:r>
          </a:p>
        </p:txBody>
      </p:sp>
    </p:spTree>
    <p:extLst>
      <p:ext uri="{BB962C8B-B14F-4D97-AF65-F5344CB8AC3E}">
        <p14:creationId xmlns:p14="http://schemas.microsoft.com/office/powerpoint/2010/main" val="1877602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837A7DD2-F18A-4AE4-99E2-0604BA5DCC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210"/>
            <a:ext cx="9144000" cy="2194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BC4F33-A04B-4B68-8229-352BAD24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Equity by vehicle type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8AD42-F09D-4302-AD75-88D5A44B0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72711-4FCB-2141-A321-C0607E71426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57FBA-1B87-429C-9DEC-14B2A6E7F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D9FB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FBT 2021 TEAMFL Focus Group  The Gas Tax: Running on Empty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A014E7-0DCE-4A14-A984-CB7DA9CED9A4}"/>
              </a:ext>
            </a:extLst>
          </p:cNvPr>
          <p:cNvSpPr txBox="1"/>
          <p:nvPr/>
        </p:nvSpPr>
        <p:spPr>
          <a:xfrm>
            <a:off x="509588" y="590550"/>
            <a:ext cx="5940813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Issue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Advocates for zero-emission vehicles believe RUC will hamper sales and use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Context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(1) RUC will replace the gas tax—a road tax, not an environmental tax; (2) Zero-emission vehicle operators currently do not pay their fair share in many states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Truth: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RUC represents a small fraction of vehicle operating costs regardless of engine type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Solutions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Better communication of the context and truth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Address environmental priorities through parallel policies</a:t>
            </a:r>
          </a:p>
        </p:txBody>
      </p:sp>
    </p:spTree>
    <p:extLst>
      <p:ext uri="{BB962C8B-B14F-4D97-AF65-F5344CB8AC3E}">
        <p14:creationId xmlns:p14="http://schemas.microsoft.com/office/powerpoint/2010/main" val="1041863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8A3350-1EC6-46F6-AFE2-491F9592E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3"/>
          <a:stretch/>
        </p:blipFill>
        <p:spPr>
          <a:xfrm>
            <a:off x="-59110" y="-623520"/>
            <a:ext cx="9262220" cy="54201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BC4F33-A04B-4B68-8229-352BAD24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Equity by income level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8AD42-F09D-4302-AD75-88D5A44B0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72711-4FCB-2141-A321-C0607E71426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57FBA-1B87-429C-9DEC-14B2A6E7F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D9FB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FBT 2021 TEAMFL Focus Group  The Gas Tax: Running on Empty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C66733-2B30-4DC3-AC4C-5AF3365ED1C6}"/>
              </a:ext>
            </a:extLst>
          </p:cNvPr>
          <p:cNvSpPr txBox="1"/>
          <p:nvPr/>
        </p:nvSpPr>
        <p:spPr>
          <a:xfrm>
            <a:off x="510169" y="591435"/>
            <a:ext cx="6036409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Issue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Advocates for low-income drivers believe RUC will disadvantage them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Context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All drivers currently pay the same tax rate for gasoline purchases no matter their income level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Truth: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The lowest-income drivers have the greatest mobility challenge when gas tax is increased and will be advantaged by RUC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Solutions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Better communications of context and truth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Offer a tax rebate of some portion of RUC amount to low-income drivers or some other tax adjustment mechanism</a:t>
            </a:r>
          </a:p>
        </p:txBody>
      </p:sp>
    </p:spTree>
    <p:extLst>
      <p:ext uri="{BB962C8B-B14F-4D97-AF65-F5344CB8AC3E}">
        <p14:creationId xmlns:p14="http://schemas.microsoft.com/office/powerpoint/2010/main" val="817906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427212E8-75E3-453E-B288-E5F1022AA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49"/>
          <a:stretch/>
        </p:blipFill>
        <p:spPr>
          <a:xfrm>
            <a:off x="0" y="121503"/>
            <a:ext cx="9144000" cy="4716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BC4F33-A04B-4B68-8229-352BAD24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Cost of administration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8AD42-F09D-4302-AD75-88D5A44B0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72711-4FCB-2141-A321-C0607E71426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57FBA-1B87-429C-9DEC-14B2A6E7F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D9FB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FBT 2021 TEAMFL Focus Group  The Gas Tax: Running on Empty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1EE4F-02AA-4C31-A34C-62E3B8011CE2}"/>
              </a:ext>
            </a:extLst>
          </p:cNvPr>
          <p:cNvSpPr txBox="1"/>
          <p:nvPr/>
        </p:nvSpPr>
        <p:spPr>
          <a:xfrm>
            <a:off x="507830" y="590347"/>
            <a:ext cx="6711363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Issue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Fear that the cost of operating a RUC system will be exorbitantly more expensive than the fuel tax.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Context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The cost of operating the gas tax is extraordinarily low, but the cost of operating most other tax systems in the U.S. range from 5% to 20%.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Truth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Experts believe the cost of RUC, at scale, will be less than 10 percent, like other common tax systems.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Solutions: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Cost reduction analysis of high-cost elements of RUC collection like enforcement, customer service, enrollment, account management, procurement and certification.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Interstate coordination on RUC systems.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Access to in-vehicle automaker telematics for data reporting.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7377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B032B95-416F-40D0-9BBB-43951D7D2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" t="5261" r="278" b="7326"/>
          <a:stretch/>
        </p:blipFill>
        <p:spPr>
          <a:xfrm>
            <a:off x="0" y="-541382"/>
            <a:ext cx="9144000" cy="53303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BC4F33-A04B-4B68-8229-352BAD24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Transition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8AD42-F09D-4302-AD75-88D5A44B0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72711-4FCB-2141-A321-C0607E71426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57FBA-1B87-429C-9DEC-14B2A6E7F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D9FB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FBT 2021 TEAMFL Focus Group  The Gas Tax: Running on Empty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A64BE-40F6-42EA-913E-1A1BAA8CF0CE}"/>
              </a:ext>
            </a:extLst>
          </p:cNvPr>
          <p:cNvSpPr txBox="1"/>
          <p:nvPr/>
        </p:nvSpPr>
        <p:spPr>
          <a:xfrm>
            <a:off x="507829" y="594130"/>
            <a:ext cx="6410004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Issue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How swiftly can governments shift from the gas tax to RUC without risking significant loss of revenue?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Context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The revenues from the gas tax are waning and will continue to wane as more drivers shift to electric vehicles in great number later this decade.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Truth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With care, a government can phase-in a RUC program without risking significant loss of revenue.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Solutions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Start with RUC for EVs as an option in lieu of high flat fees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Start with RUC for high-MPG vehicles first, then low-MPG vehicles later.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Phase in RUC for new high-MPG vehicles of a certain model year and newer.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3844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C4F33-A04B-4B68-8229-352BAD24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64" y="451042"/>
            <a:ext cx="8178800" cy="479822"/>
          </a:xfrm>
        </p:spPr>
        <p:txBody>
          <a:bodyPr/>
          <a:lstStyle/>
          <a:p>
            <a:r>
              <a:rPr lang="en-US" sz="2400" dirty="0">
                <a:latin typeface="Segoe UI"/>
                <a:cs typeface="Segoe UI"/>
              </a:rPr>
              <a:t>Federal Support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8AD42-F09D-4302-AD75-88D5A44B0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72711-4FCB-2141-A321-C0607E71426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57FBA-1B87-429C-9DEC-14B2A6E7F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D9FB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FBT 2021 TEAMFL Focus Group  The Gas Tax: Running on Empty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D6868FB-EC6A-B546-BCC9-CED9A8E8B32F}"/>
              </a:ext>
            </a:extLst>
          </p:cNvPr>
          <p:cNvSpPr txBox="1">
            <a:spLocks/>
          </p:cNvSpPr>
          <p:nvPr/>
        </p:nvSpPr>
        <p:spPr>
          <a:xfrm>
            <a:off x="582764" y="1136293"/>
            <a:ext cx="7789959" cy="248024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lang="en-US" sz="2400" kern="1200" dirty="0" smtClean="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lang="en-US" sz="2000" i="0" kern="1200" dirty="0" smtClean="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lang="en-US" sz="1600" kern="1200" dirty="0" smtClean="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»"/>
              <a:defRPr lang="en-US" sz="1600" i="1" kern="1200" dirty="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Both House and Senate proposals for transportation re-authorization include extension and expansion of state RUC pilot funding</a:t>
            </a:r>
          </a:p>
          <a:p>
            <a:r>
              <a:rPr lang="en-US" sz="2200" dirty="0">
                <a:solidFill>
                  <a:srgbClr val="0D6FBD"/>
                </a:solidFill>
              </a:rPr>
              <a:t>Increases overall funding</a:t>
            </a:r>
          </a:p>
          <a:p>
            <a:r>
              <a:rPr lang="en-US" sz="2200" dirty="0">
                <a:solidFill>
                  <a:srgbClr val="0D6FBD"/>
                </a:solidFill>
              </a:rPr>
              <a:t>Increases Federal share of pilot cost from 50% to 70 or 80%</a:t>
            </a:r>
          </a:p>
          <a:p>
            <a:r>
              <a:rPr lang="en-US" sz="2200" dirty="0">
                <a:solidFill>
                  <a:srgbClr val="0D6FBD"/>
                </a:solidFill>
              </a:rPr>
              <a:t>Over time funding priorities will shift from pilot testing to actual deployments</a:t>
            </a:r>
          </a:p>
        </p:txBody>
      </p:sp>
    </p:spTree>
    <p:extLst>
      <p:ext uri="{BB962C8B-B14F-4D97-AF65-F5344CB8AC3E}">
        <p14:creationId xmlns:p14="http://schemas.microsoft.com/office/powerpoint/2010/main" val="4113157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420BF-FB62-4F11-8789-1EC5773CA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  <a:br>
              <a:rPr lang="en-US" dirty="0"/>
            </a:br>
            <a:r>
              <a:rPr lang="en-US" sz="1800" dirty="0"/>
              <a:t>Travis P. Dunn</a:t>
            </a:r>
            <a:br>
              <a:rPr lang="en-US" sz="1800" dirty="0"/>
            </a:br>
            <a:r>
              <a:rPr lang="en-US" sz="1800" dirty="0" err="1"/>
              <a:t>dunntp@cdmsmith.com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173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C4F33-A04B-4B68-8229-352BAD24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84744"/>
            <a:ext cx="8178800" cy="479822"/>
          </a:xfrm>
        </p:spPr>
        <p:txBody>
          <a:bodyPr/>
          <a:lstStyle/>
          <a:p>
            <a:r>
              <a:rPr lang="en-US" dirty="0"/>
              <a:t>Definition: Road Usage Charge (RUC)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86A6EE-ED20-B341-9A24-B9ED80027D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A tax or fee collected from vehicle owners that is proportional to their consumption of the public roadway network.</a:t>
            </a:r>
          </a:p>
          <a:p>
            <a:pPr marL="0" indent="0">
              <a:buNone/>
            </a:pPr>
            <a:r>
              <a:rPr lang="en-US" sz="2000" dirty="0"/>
              <a:t>Aliases:</a:t>
            </a:r>
          </a:p>
          <a:p>
            <a:r>
              <a:rPr lang="en-US" sz="2000" dirty="0"/>
              <a:t>Per-mile fee</a:t>
            </a:r>
          </a:p>
          <a:p>
            <a:r>
              <a:rPr lang="en-US" sz="2000" dirty="0"/>
              <a:t>Mileage tax</a:t>
            </a:r>
          </a:p>
          <a:p>
            <a:r>
              <a:rPr lang="en-US" sz="2000" dirty="0"/>
              <a:t>Mileage-based user fee (MBUF)</a:t>
            </a:r>
          </a:p>
          <a:p>
            <a:r>
              <a:rPr lang="en-US" sz="2000" dirty="0"/>
              <a:t>Distance-based fee</a:t>
            </a:r>
          </a:p>
          <a:p>
            <a:r>
              <a:rPr lang="en-US" sz="2000" dirty="0"/>
              <a:t>Road charge</a:t>
            </a:r>
          </a:p>
          <a:p>
            <a:r>
              <a:rPr lang="en-US" sz="2000" dirty="0"/>
              <a:t>Vehicle mileage tax (VMT)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8AD42-F09D-4302-AD75-88D5A44B0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72711-4FCB-2141-A321-C0607E71426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57FBA-1B87-429C-9DEC-14B2A6E7F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D9FB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FBT 2021 TEAMFL Focus Group  The Gas Tax: Running on Empty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ED1693-F6E1-AF4B-AC9C-7A0F9B2BD529}"/>
              </a:ext>
            </a:extLst>
          </p:cNvPr>
          <p:cNvSpPr/>
          <p:nvPr/>
        </p:nvSpPr>
        <p:spPr>
          <a:xfrm>
            <a:off x="5185796" y="1450241"/>
            <a:ext cx="3043803" cy="1938992"/>
          </a:xfrm>
          <a:prstGeom prst="rect">
            <a:avLst/>
          </a:prstGeom>
          <a:ln>
            <a:solidFill>
              <a:srgbClr val="063D89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RUC is different from tolls</a:t>
            </a:r>
            <a:r>
              <a:rPr lang="en-US" sz="2000" dirty="0"/>
              <a:t>: While tolls are levied for access to a specific facility, RUC applies on all roads in a taxing jurisdiction (e.g., a state).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69376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72408-FAB8-2441-9D74-4E950484A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Explorations of RUC nationally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43B340-D2A0-694C-8B67-0323C427D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472711-4FCB-2141-A321-C0607E71426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EA547-DDA0-BA45-8E22-3BB296F0C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FBT 2021 TEAMFL Focus Group  The Gas Tax: Running on Empty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B65D23CC-B47E-6D40-B7A9-4E94A8E526B8}"/>
              </a:ext>
            </a:extLst>
          </p:cNvPr>
          <p:cNvSpPr txBox="1">
            <a:spLocks/>
          </p:cNvSpPr>
          <p:nvPr/>
        </p:nvSpPr>
        <p:spPr>
          <a:xfrm>
            <a:off x="508000" y="109136"/>
            <a:ext cx="8178800" cy="479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1800" b="1" i="0" kern="1200">
                <a:solidFill>
                  <a:srgbClr val="0D6FB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B66BE2B9-11B8-4B47-BFCC-5F9E9A87674B}"/>
              </a:ext>
            </a:extLst>
          </p:cNvPr>
          <p:cNvSpPr>
            <a:spLocks/>
          </p:cNvSpPr>
          <p:nvPr/>
        </p:nvSpPr>
        <p:spPr bwMode="auto">
          <a:xfrm>
            <a:off x="1329229" y="3517772"/>
            <a:ext cx="1090344" cy="1254883"/>
          </a:xfrm>
          <a:custGeom>
            <a:avLst/>
            <a:gdLst>
              <a:gd name="T0" fmla="*/ 2656 w 3826"/>
              <a:gd name="T1" fmla="*/ 2761 h 4380"/>
              <a:gd name="T2" fmla="*/ 2806 w 3826"/>
              <a:gd name="T3" fmla="*/ 2911 h 4380"/>
              <a:gd name="T4" fmla="*/ 2866 w 3826"/>
              <a:gd name="T5" fmla="*/ 3241 h 4380"/>
              <a:gd name="T6" fmla="*/ 3166 w 3826"/>
              <a:gd name="T7" fmla="*/ 3991 h 4380"/>
              <a:gd name="T8" fmla="*/ 3264 w 3826"/>
              <a:gd name="T9" fmla="*/ 4315 h 4380"/>
              <a:gd name="T10" fmla="*/ 3118 w 3826"/>
              <a:gd name="T11" fmla="*/ 4315 h 4380"/>
              <a:gd name="T12" fmla="*/ 3099 w 3826"/>
              <a:gd name="T13" fmla="*/ 4069 h 4380"/>
              <a:gd name="T14" fmla="*/ 2898 w 3826"/>
              <a:gd name="T15" fmla="*/ 3931 h 4380"/>
              <a:gd name="T16" fmla="*/ 2990 w 3826"/>
              <a:gd name="T17" fmla="*/ 4169 h 4380"/>
              <a:gd name="T18" fmla="*/ 2862 w 3826"/>
              <a:gd name="T19" fmla="*/ 4361 h 4380"/>
              <a:gd name="T20" fmla="*/ 2807 w 3826"/>
              <a:gd name="T21" fmla="*/ 3950 h 4380"/>
              <a:gd name="T22" fmla="*/ 2807 w 3826"/>
              <a:gd name="T23" fmla="*/ 3602 h 4380"/>
              <a:gd name="T24" fmla="*/ 2746 w 3826"/>
              <a:gd name="T25" fmla="*/ 3361 h 4380"/>
              <a:gd name="T26" fmla="*/ 2688 w 3826"/>
              <a:gd name="T27" fmla="*/ 3090 h 4380"/>
              <a:gd name="T28" fmla="*/ 2416 w 3826"/>
              <a:gd name="T29" fmla="*/ 2731 h 4380"/>
              <a:gd name="T30" fmla="*/ 2286 w 3826"/>
              <a:gd name="T31" fmla="*/ 2533 h 4380"/>
              <a:gd name="T32" fmla="*/ 2094 w 3826"/>
              <a:gd name="T33" fmla="*/ 2286 h 4380"/>
              <a:gd name="T34" fmla="*/ 1847 w 3826"/>
              <a:gd name="T35" fmla="*/ 2331 h 4380"/>
              <a:gd name="T36" fmla="*/ 1545 w 3826"/>
              <a:gd name="T37" fmla="*/ 2322 h 4380"/>
              <a:gd name="T38" fmla="*/ 1664 w 3826"/>
              <a:gd name="T39" fmla="*/ 2157 h 4380"/>
              <a:gd name="T40" fmla="*/ 1929 w 3826"/>
              <a:gd name="T41" fmla="*/ 2148 h 4380"/>
              <a:gd name="T42" fmla="*/ 1947 w 3826"/>
              <a:gd name="T43" fmla="*/ 2010 h 4380"/>
              <a:gd name="T44" fmla="*/ 1655 w 3826"/>
              <a:gd name="T45" fmla="*/ 2029 h 4380"/>
              <a:gd name="T46" fmla="*/ 1362 w 3826"/>
              <a:gd name="T47" fmla="*/ 2065 h 4380"/>
              <a:gd name="T48" fmla="*/ 1234 w 3826"/>
              <a:gd name="T49" fmla="*/ 2249 h 4380"/>
              <a:gd name="T50" fmla="*/ 946 w 3826"/>
              <a:gd name="T51" fmla="*/ 2221 h 4380"/>
              <a:gd name="T52" fmla="*/ 128 w 3826"/>
              <a:gd name="T53" fmla="*/ 1965 h 4380"/>
              <a:gd name="T54" fmla="*/ 9 w 3826"/>
              <a:gd name="T55" fmla="*/ 1764 h 4380"/>
              <a:gd name="T56" fmla="*/ 357 w 3826"/>
              <a:gd name="T57" fmla="*/ 1956 h 4380"/>
              <a:gd name="T58" fmla="*/ 649 w 3826"/>
              <a:gd name="T59" fmla="*/ 2047 h 4380"/>
              <a:gd name="T60" fmla="*/ 933 w 3826"/>
              <a:gd name="T61" fmla="*/ 2001 h 4380"/>
              <a:gd name="T62" fmla="*/ 987 w 3826"/>
              <a:gd name="T63" fmla="*/ 1846 h 4380"/>
              <a:gd name="T64" fmla="*/ 905 w 3826"/>
              <a:gd name="T65" fmla="*/ 1709 h 4380"/>
              <a:gd name="T66" fmla="*/ 750 w 3826"/>
              <a:gd name="T67" fmla="*/ 1608 h 4380"/>
              <a:gd name="T68" fmla="*/ 826 w 3826"/>
              <a:gd name="T69" fmla="*/ 1410 h 4380"/>
              <a:gd name="T70" fmla="*/ 759 w 3826"/>
              <a:gd name="T71" fmla="*/ 1233 h 4380"/>
              <a:gd name="T72" fmla="*/ 796 w 3826"/>
              <a:gd name="T73" fmla="*/ 1020 h 4380"/>
              <a:gd name="T74" fmla="*/ 1006 w 3826"/>
              <a:gd name="T75" fmla="*/ 776 h 4380"/>
              <a:gd name="T76" fmla="*/ 1306 w 3826"/>
              <a:gd name="T77" fmla="*/ 720 h 4380"/>
              <a:gd name="T78" fmla="*/ 1472 w 3826"/>
              <a:gd name="T79" fmla="*/ 895 h 4380"/>
              <a:gd name="T80" fmla="*/ 1673 w 3826"/>
              <a:gd name="T81" fmla="*/ 913 h 4380"/>
              <a:gd name="T82" fmla="*/ 1710 w 3826"/>
              <a:gd name="T83" fmla="*/ 758 h 4380"/>
              <a:gd name="T84" fmla="*/ 1518 w 3826"/>
              <a:gd name="T85" fmla="*/ 602 h 4380"/>
              <a:gd name="T86" fmla="*/ 1546 w 3826"/>
              <a:gd name="T87" fmla="*/ 270 h 4380"/>
              <a:gd name="T88" fmla="*/ 1755 w 3826"/>
              <a:gd name="T89" fmla="*/ 273 h 4380"/>
              <a:gd name="T90" fmla="*/ 1846 w 3826"/>
              <a:gd name="T91" fmla="*/ 480 h 4380"/>
              <a:gd name="T92" fmla="*/ 2130 w 3826"/>
              <a:gd name="T93" fmla="*/ 657 h 4380"/>
              <a:gd name="T94" fmla="*/ 2139 w 3826"/>
              <a:gd name="T95" fmla="*/ 511 h 4380"/>
              <a:gd name="T96" fmla="*/ 2116 w 3826"/>
              <a:gd name="T97" fmla="*/ 270 h 4380"/>
              <a:gd name="T98" fmla="*/ 2139 w 3826"/>
              <a:gd name="T99" fmla="*/ 81 h 4380"/>
              <a:gd name="T100" fmla="*/ 2386 w 3826"/>
              <a:gd name="T101" fmla="*/ 120 h 4380"/>
              <a:gd name="T102" fmla="*/ 2679 w 3826"/>
              <a:gd name="T103" fmla="*/ 63 h 4380"/>
              <a:gd name="T104" fmla="*/ 2872 w 3826"/>
              <a:gd name="T105" fmla="*/ 207 h 4380"/>
              <a:gd name="T106" fmla="*/ 3032 w 3826"/>
              <a:gd name="T107" fmla="*/ 231 h 4380"/>
              <a:gd name="T108" fmla="*/ 3184 w 3826"/>
              <a:gd name="T109" fmla="*/ 399 h 4380"/>
              <a:gd name="T110" fmla="*/ 3368 w 3826"/>
              <a:gd name="T111" fmla="*/ 551 h 4380"/>
              <a:gd name="T112" fmla="*/ 3474 w 3826"/>
              <a:gd name="T113" fmla="*/ 666 h 4380"/>
              <a:gd name="T114" fmla="*/ 3685 w 3826"/>
              <a:gd name="T115" fmla="*/ 950 h 4380"/>
              <a:gd name="T116" fmla="*/ 3826 w 3826"/>
              <a:gd name="T117" fmla="*/ 1170 h 43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826" h="4380">
                <a:moveTo>
                  <a:pt x="3826" y="1170"/>
                </a:moveTo>
                <a:lnTo>
                  <a:pt x="2656" y="2760"/>
                </a:lnTo>
                <a:lnTo>
                  <a:pt x="2706" y="2861"/>
                </a:lnTo>
                <a:lnTo>
                  <a:pt x="2806" y="2910"/>
                </a:lnTo>
                <a:lnTo>
                  <a:pt x="2807" y="3135"/>
                </a:lnTo>
                <a:lnTo>
                  <a:pt x="2866" y="3240"/>
                </a:lnTo>
                <a:lnTo>
                  <a:pt x="3072" y="3217"/>
                </a:lnTo>
                <a:lnTo>
                  <a:pt x="3166" y="3990"/>
                </a:lnTo>
                <a:lnTo>
                  <a:pt x="3256" y="4140"/>
                </a:lnTo>
                <a:lnTo>
                  <a:pt x="3264" y="4314"/>
                </a:lnTo>
                <a:lnTo>
                  <a:pt x="3166" y="4380"/>
                </a:lnTo>
                <a:lnTo>
                  <a:pt x="3118" y="4314"/>
                </a:lnTo>
                <a:lnTo>
                  <a:pt x="3154" y="4223"/>
                </a:lnTo>
                <a:lnTo>
                  <a:pt x="3099" y="4068"/>
                </a:lnTo>
                <a:lnTo>
                  <a:pt x="3008" y="3885"/>
                </a:lnTo>
                <a:lnTo>
                  <a:pt x="2898" y="3930"/>
                </a:lnTo>
                <a:lnTo>
                  <a:pt x="2953" y="4004"/>
                </a:lnTo>
                <a:lnTo>
                  <a:pt x="2990" y="4168"/>
                </a:lnTo>
                <a:lnTo>
                  <a:pt x="2981" y="4269"/>
                </a:lnTo>
                <a:lnTo>
                  <a:pt x="2862" y="4360"/>
                </a:lnTo>
                <a:lnTo>
                  <a:pt x="2862" y="4058"/>
                </a:lnTo>
                <a:lnTo>
                  <a:pt x="2807" y="3949"/>
                </a:lnTo>
                <a:lnTo>
                  <a:pt x="2798" y="3802"/>
                </a:lnTo>
                <a:lnTo>
                  <a:pt x="2807" y="3601"/>
                </a:lnTo>
                <a:lnTo>
                  <a:pt x="2834" y="3428"/>
                </a:lnTo>
                <a:lnTo>
                  <a:pt x="2746" y="3360"/>
                </a:lnTo>
                <a:lnTo>
                  <a:pt x="2743" y="3199"/>
                </a:lnTo>
                <a:lnTo>
                  <a:pt x="2688" y="3089"/>
                </a:lnTo>
                <a:lnTo>
                  <a:pt x="2566" y="2880"/>
                </a:lnTo>
                <a:lnTo>
                  <a:pt x="2416" y="2730"/>
                </a:lnTo>
                <a:lnTo>
                  <a:pt x="2286" y="2623"/>
                </a:lnTo>
                <a:lnTo>
                  <a:pt x="2286" y="2532"/>
                </a:lnTo>
                <a:lnTo>
                  <a:pt x="2203" y="2431"/>
                </a:lnTo>
                <a:lnTo>
                  <a:pt x="2094" y="2285"/>
                </a:lnTo>
                <a:lnTo>
                  <a:pt x="1984" y="2394"/>
                </a:lnTo>
                <a:lnTo>
                  <a:pt x="1847" y="2330"/>
                </a:lnTo>
                <a:lnTo>
                  <a:pt x="1666" y="2340"/>
                </a:lnTo>
                <a:lnTo>
                  <a:pt x="1545" y="2321"/>
                </a:lnTo>
                <a:lnTo>
                  <a:pt x="1582" y="2248"/>
                </a:lnTo>
                <a:lnTo>
                  <a:pt x="1664" y="2157"/>
                </a:lnTo>
                <a:lnTo>
                  <a:pt x="1846" y="2070"/>
                </a:lnTo>
                <a:lnTo>
                  <a:pt x="1929" y="2148"/>
                </a:lnTo>
                <a:lnTo>
                  <a:pt x="2026" y="2070"/>
                </a:lnTo>
                <a:lnTo>
                  <a:pt x="1947" y="2010"/>
                </a:lnTo>
                <a:lnTo>
                  <a:pt x="1786" y="2010"/>
                </a:lnTo>
                <a:lnTo>
                  <a:pt x="1655" y="2029"/>
                </a:lnTo>
                <a:lnTo>
                  <a:pt x="1554" y="2093"/>
                </a:lnTo>
                <a:lnTo>
                  <a:pt x="1362" y="2065"/>
                </a:lnTo>
                <a:lnTo>
                  <a:pt x="1353" y="2175"/>
                </a:lnTo>
                <a:lnTo>
                  <a:pt x="1234" y="2248"/>
                </a:lnTo>
                <a:lnTo>
                  <a:pt x="1051" y="2212"/>
                </a:lnTo>
                <a:lnTo>
                  <a:pt x="946" y="2220"/>
                </a:lnTo>
                <a:lnTo>
                  <a:pt x="496" y="2160"/>
                </a:lnTo>
                <a:lnTo>
                  <a:pt x="128" y="1965"/>
                </a:lnTo>
                <a:lnTo>
                  <a:pt x="0" y="1882"/>
                </a:lnTo>
                <a:lnTo>
                  <a:pt x="9" y="1764"/>
                </a:lnTo>
                <a:lnTo>
                  <a:pt x="210" y="1919"/>
                </a:lnTo>
                <a:lnTo>
                  <a:pt x="357" y="1956"/>
                </a:lnTo>
                <a:lnTo>
                  <a:pt x="466" y="2040"/>
                </a:lnTo>
                <a:lnTo>
                  <a:pt x="649" y="2047"/>
                </a:lnTo>
                <a:lnTo>
                  <a:pt x="766" y="2010"/>
                </a:lnTo>
                <a:lnTo>
                  <a:pt x="933" y="2001"/>
                </a:lnTo>
                <a:lnTo>
                  <a:pt x="1036" y="1920"/>
                </a:lnTo>
                <a:lnTo>
                  <a:pt x="987" y="1846"/>
                </a:lnTo>
                <a:lnTo>
                  <a:pt x="887" y="1818"/>
                </a:lnTo>
                <a:lnTo>
                  <a:pt x="905" y="1709"/>
                </a:lnTo>
                <a:lnTo>
                  <a:pt x="896" y="1590"/>
                </a:lnTo>
                <a:lnTo>
                  <a:pt x="750" y="1608"/>
                </a:lnTo>
                <a:lnTo>
                  <a:pt x="676" y="1530"/>
                </a:lnTo>
                <a:lnTo>
                  <a:pt x="826" y="1410"/>
                </a:lnTo>
                <a:lnTo>
                  <a:pt x="878" y="1316"/>
                </a:lnTo>
                <a:lnTo>
                  <a:pt x="759" y="1233"/>
                </a:lnTo>
                <a:lnTo>
                  <a:pt x="736" y="1110"/>
                </a:lnTo>
                <a:lnTo>
                  <a:pt x="796" y="1020"/>
                </a:lnTo>
                <a:lnTo>
                  <a:pt x="887" y="904"/>
                </a:lnTo>
                <a:lnTo>
                  <a:pt x="1006" y="776"/>
                </a:lnTo>
                <a:lnTo>
                  <a:pt x="1189" y="794"/>
                </a:lnTo>
                <a:lnTo>
                  <a:pt x="1306" y="720"/>
                </a:lnTo>
                <a:lnTo>
                  <a:pt x="1335" y="849"/>
                </a:lnTo>
                <a:lnTo>
                  <a:pt x="1472" y="895"/>
                </a:lnTo>
                <a:lnTo>
                  <a:pt x="1546" y="930"/>
                </a:lnTo>
                <a:lnTo>
                  <a:pt x="1673" y="913"/>
                </a:lnTo>
                <a:lnTo>
                  <a:pt x="1756" y="810"/>
                </a:lnTo>
                <a:lnTo>
                  <a:pt x="1710" y="758"/>
                </a:lnTo>
                <a:lnTo>
                  <a:pt x="1600" y="685"/>
                </a:lnTo>
                <a:lnTo>
                  <a:pt x="1518" y="602"/>
                </a:lnTo>
                <a:lnTo>
                  <a:pt x="1456" y="480"/>
                </a:lnTo>
                <a:lnTo>
                  <a:pt x="1546" y="270"/>
                </a:lnTo>
                <a:lnTo>
                  <a:pt x="1637" y="246"/>
                </a:lnTo>
                <a:lnTo>
                  <a:pt x="1755" y="273"/>
                </a:lnTo>
                <a:lnTo>
                  <a:pt x="1966" y="360"/>
                </a:lnTo>
                <a:lnTo>
                  <a:pt x="1846" y="480"/>
                </a:lnTo>
                <a:lnTo>
                  <a:pt x="2026" y="630"/>
                </a:lnTo>
                <a:lnTo>
                  <a:pt x="2130" y="657"/>
                </a:lnTo>
                <a:lnTo>
                  <a:pt x="2206" y="600"/>
                </a:lnTo>
                <a:lnTo>
                  <a:pt x="2139" y="511"/>
                </a:lnTo>
                <a:lnTo>
                  <a:pt x="2075" y="429"/>
                </a:lnTo>
                <a:lnTo>
                  <a:pt x="2116" y="270"/>
                </a:lnTo>
                <a:lnTo>
                  <a:pt x="2167" y="182"/>
                </a:lnTo>
                <a:lnTo>
                  <a:pt x="2139" y="81"/>
                </a:lnTo>
                <a:lnTo>
                  <a:pt x="2296" y="0"/>
                </a:lnTo>
                <a:lnTo>
                  <a:pt x="2386" y="120"/>
                </a:lnTo>
                <a:lnTo>
                  <a:pt x="2552" y="127"/>
                </a:lnTo>
                <a:lnTo>
                  <a:pt x="2679" y="63"/>
                </a:lnTo>
                <a:lnTo>
                  <a:pt x="2843" y="127"/>
                </a:lnTo>
                <a:lnTo>
                  <a:pt x="2872" y="207"/>
                </a:lnTo>
                <a:lnTo>
                  <a:pt x="2971" y="145"/>
                </a:lnTo>
                <a:lnTo>
                  <a:pt x="3032" y="231"/>
                </a:lnTo>
                <a:lnTo>
                  <a:pt x="3136" y="210"/>
                </a:lnTo>
                <a:lnTo>
                  <a:pt x="3184" y="399"/>
                </a:lnTo>
                <a:lnTo>
                  <a:pt x="3286" y="420"/>
                </a:lnTo>
                <a:lnTo>
                  <a:pt x="3368" y="551"/>
                </a:lnTo>
                <a:lnTo>
                  <a:pt x="3346" y="648"/>
                </a:lnTo>
                <a:lnTo>
                  <a:pt x="3474" y="666"/>
                </a:lnTo>
                <a:lnTo>
                  <a:pt x="3493" y="813"/>
                </a:lnTo>
                <a:lnTo>
                  <a:pt x="3685" y="950"/>
                </a:lnTo>
                <a:lnTo>
                  <a:pt x="3785" y="1050"/>
                </a:lnTo>
                <a:lnTo>
                  <a:pt x="3826" y="1170"/>
                </a:lnTo>
                <a:close/>
              </a:path>
            </a:pathLst>
          </a:custGeom>
          <a:solidFill>
            <a:srgbClr val="84A1A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1FFB29-85E7-7145-AFC2-7F961A4B33A2}"/>
              </a:ext>
            </a:extLst>
          </p:cNvPr>
          <p:cNvSpPr>
            <a:spLocks/>
          </p:cNvSpPr>
          <p:nvPr/>
        </p:nvSpPr>
        <p:spPr bwMode="auto">
          <a:xfrm>
            <a:off x="2402155" y="1071204"/>
            <a:ext cx="1161182" cy="701246"/>
          </a:xfrm>
          <a:custGeom>
            <a:avLst/>
            <a:gdLst>
              <a:gd name="T0" fmla="*/ 6 w 4076"/>
              <a:gd name="T1" fmla="*/ 0 h 2449"/>
              <a:gd name="T2" fmla="*/ 221 w 4076"/>
              <a:gd name="T3" fmla="*/ 36 h 2449"/>
              <a:gd name="T4" fmla="*/ 511 w 4076"/>
              <a:gd name="T5" fmla="*/ 70 h 2449"/>
              <a:gd name="T6" fmla="*/ 772 w 4076"/>
              <a:gd name="T7" fmla="*/ 88 h 2449"/>
              <a:gd name="T8" fmla="*/ 755 w 4076"/>
              <a:gd name="T9" fmla="*/ 457 h 2449"/>
              <a:gd name="T10" fmla="*/ 385 w 4076"/>
              <a:gd name="T11" fmla="*/ 429 h 2449"/>
              <a:gd name="T12" fmla="*/ 277 w 4076"/>
              <a:gd name="T13" fmla="*/ 417 h 2449"/>
              <a:gd name="T14" fmla="*/ 267 w 4076"/>
              <a:gd name="T15" fmla="*/ 452 h 2449"/>
              <a:gd name="T16" fmla="*/ 239 w 4076"/>
              <a:gd name="T17" fmla="*/ 441 h 2449"/>
              <a:gd name="T18" fmla="*/ 239 w 4076"/>
              <a:gd name="T19" fmla="*/ 459 h 2449"/>
              <a:gd name="T20" fmla="*/ 217 w 4076"/>
              <a:gd name="T21" fmla="*/ 464 h 2449"/>
              <a:gd name="T22" fmla="*/ 199 w 4076"/>
              <a:gd name="T23" fmla="*/ 453 h 2449"/>
              <a:gd name="T24" fmla="*/ 154 w 4076"/>
              <a:gd name="T25" fmla="*/ 453 h 2449"/>
              <a:gd name="T26" fmla="*/ 136 w 4076"/>
              <a:gd name="T27" fmla="*/ 444 h 2449"/>
              <a:gd name="T28" fmla="*/ 120 w 4076"/>
              <a:gd name="T29" fmla="*/ 426 h 2449"/>
              <a:gd name="T30" fmla="*/ 110 w 4076"/>
              <a:gd name="T31" fmla="*/ 409 h 2449"/>
              <a:gd name="T32" fmla="*/ 108 w 4076"/>
              <a:gd name="T33" fmla="*/ 380 h 2449"/>
              <a:gd name="T34" fmla="*/ 92 w 4076"/>
              <a:gd name="T35" fmla="*/ 327 h 2449"/>
              <a:gd name="T36" fmla="*/ 60 w 4076"/>
              <a:gd name="T37" fmla="*/ 329 h 2449"/>
              <a:gd name="T38" fmla="*/ 60 w 4076"/>
              <a:gd name="T39" fmla="*/ 287 h 2449"/>
              <a:gd name="T40" fmla="*/ 80 w 4076"/>
              <a:gd name="T41" fmla="*/ 231 h 2449"/>
              <a:gd name="T42" fmla="*/ 57 w 4076"/>
              <a:gd name="T43" fmla="*/ 219 h 2449"/>
              <a:gd name="T44" fmla="*/ 46 w 4076"/>
              <a:gd name="T45" fmla="*/ 197 h 2449"/>
              <a:gd name="T46" fmla="*/ 18 w 4076"/>
              <a:gd name="T47" fmla="*/ 167 h 2449"/>
              <a:gd name="T48" fmla="*/ 0 w 4076"/>
              <a:gd name="T49" fmla="*/ 140 h 2449"/>
              <a:gd name="T50" fmla="*/ 0 w 4076"/>
              <a:gd name="T51" fmla="*/ 87 h 2449"/>
              <a:gd name="T52" fmla="*/ 1 w 4076"/>
              <a:gd name="T53" fmla="*/ 49 h 2449"/>
              <a:gd name="T54" fmla="*/ 6 w 4076"/>
              <a:gd name="T55" fmla="*/ 0 h 244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4076" h="2449">
                <a:moveTo>
                  <a:pt x="31" y="0"/>
                </a:moveTo>
                <a:lnTo>
                  <a:pt x="1165" y="192"/>
                </a:lnTo>
                <a:lnTo>
                  <a:pt x="2696" y="372"/>
                </a:lnTo>
                <a:lnTo>
                  <a:pt x="4076" y="462"/>
                </a:lnTo>
                <a:lnTo>
                  <a:pt x="3986" y="2412"/>
                </a:lnTo>
                <a:lnTo>
                  <a:pt x="2035" y="2262"/>
                </a:lnTo>
                <a:lnTo>
                  <a:pt x="1465" y="2202"/>
                </a:lnTo>
                <a:lnTo>
                  <a:pt x="1410" y="2388"/>
                </a:lnTo>
                <a:lnTo>
                  <a:pt x="1264" y="2329"/>
                </a:lnTo>
                <a:lnTo>
                  <a:pt x="1262" y="2421"/>
                </a:lnTo>
                <a:lnTo>
                  <a:pt x="1146" y="2449"/>
                </a:lnTo>
                <a:lnTo>
                  <a:pt x="1053" y="2390"/>
                </a:lnTo>
                <a:lnTo>
                  <a:pt x="811" y="2390"/>
                </a:lnTo>
                <a:lnTo>
                  <a:pt x="720" y="2341"/>
                </a:lnTo>
                <a:lnTo>
                  <a:pt x="632" y="2251"/>
                </a:lnTo>
                <a:lnTo>
                  <a:pt x="583" y="2159"/>
                </a:lnTo>
                <a:lnTo>
                  <a:pt x="572" y="2005"/>
                </a:lnTo>
                <a:lnTo>
                  <a:pt x="486" y="1727"/>
                </a:lnTo>
                <a:lnTo>
                  <a:pt x="319" y="1736"/>
                </a:lnTo>
                <a:lnTo>
                  <a:pt x="318" y="1515"/>
                </a:lnTo>
                <a:lnTo>
                  <a:pt x="421" y="1220"/>
                </a:lnTo>
                <a:lnTo>
                  <a:pt x="303" y="1154"/>
                </a:lnTo>
                <a:lnTo>
                  <a:pt x="241" y="1040"/>
                </a:lnTo>
                <a:lnTo>
                  <a:pt x="94" y="881"/>
                </a:lnTo>
                <a:lnTo>
                  <a:pt x="1" y="737"/>
                </a:lnTo>
                <a:lnTo>
                  <a:pt x="0" y="461"/>
                </a:lnTo>
                <a:lnTo>
                  <a:pt x="6" y="257"/>
                </a:lnTo>
                <a:lnTo>
                  <a:pt x="31" y="0"/>
                </a:lnTo>
                <a:close/>
              </a:path>
            </a:pathLst>
          </a:custGeom>
          <a:solidFill>
            <a:srgbClr val="84A1A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368CAF5-640A-FE44-8116-167E46C7F380}"/>
              </a:ext>
            </a:extLst>
          </p:cNvPr>
          <p:cNvSpPr>
            <a:spLocks/>
          </p:cNvSpPr>
          <p:nvPr/>
        </p:nvSpPr>
        <p:spPr bwMode="auto">
          <a:xfrm>
            <a:off x="3543783" y="1195131"/>
            <a:ext cx="746043" cy="445836"/>
          </a:xfrm>
          <a:custGeom>
            <a:avLst/>
            <a:gdLst>
              <a:gd name="T0" fmla="*/ 14 w 2622"/>
              <a:gd name="T1" fmla="*/ 7 h 1560"/>
              <a:gd name="T2" fmla="*/ 0 w 2622"/>
              <a:gd name="T3" fmla="*/ 295 h 1560"/>
              <a:gd name="T4" fmla="*/ 496 w 2622"/>
              <a:gd name="T5" fmla="*/ 284 h 1560"/>
              <a:gd name="T6" fmla="*/ 486 w 2622"/>
              <a:gd name="T7" fmla="*/ 217 h 1560"/>
              <a:gd name="T8" fmla="*/ 477 w 2622"/>
              <a:gd name="T9" fmla="*/ 130 h 1560"/>
              <a:gd name="T10" fmla="*/ 454 w 2622"/>
              <a:gd name="T11" fmla="*/ 99 h 1560"/>
              <a:gd name="T12" fmla="*/ 447 w 2622"/>
              <a:gd name="T13" fmla="*/ 58 h 1560"/>
              <a:gd name="T14" fmla="*/ 443 w 2622"/>
              <a:gd name="T15" fmla="*/ 0 h 1560"/>
              <a:gd name="T16" fmla="*/ 355 w 2622"/>
              <a:gd name="T17" fmla="*/ 3 h 1560"/>
              <a:gd name="T18" fmla="*/ 310 w 2622"/>
              <a:gd name="T19" fmla="*/ 12 h 1560"/>
              <a:gd name="T20" fmla="*/ 236 w 2622"/>
              <a:gd name="T21" fmla="*/ 9 h 1560"/>
              <a:gd name="T22" fmla="*/ 140 w 2622"/>
              <a:gd name="T23" fmla="*/ 10 h 1560"/>
              <a:gd name="T24" fmla="*/ 14 w 2622"/>
              <a:gd name="T25" fmla="*/ 7 h 156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22" h="1560">
                <a:moveTo>
                  <a:pt x="72" y="35"/>
                </a:moveTo>
                <a:lnTo>
                  <a:pt x="0" y="1560"/>
                </a:lnTo>
                <a:lnTo>
                  <a:pt x="2622" y="1503"/>
                </a:lnTo>
                <a:lnTo>
                  <a:pt x="2568" y="1149"/>
                </a:lnTo>
                <a:lnTo>
                  <a:pt x="2520" y="690"/>
                </a:lnTo>
                <a:lnTo>
                  <a:pt x="2400" y="525"/>
                </a:lnTo>
                <a:lnTo>
                  <a:pt x="2364" y="309"/>
                </a:lnTo>
                <a:lnTo>
                  <a:pt x="2340" y="0"/>
                </a:lnTo>
                <a:lnTo>
                  <a:pt x="1878" y="15"/>
                </a:lnTo>
                <a:lnTo>
                  <a:pt x="1638" y="63"/>
                </a:lnTo>
                <a:lnTo>
                  <a:pt x="1248" y="45"/>
                </a:lnTo>
                <a:lnTo>
                  <a:pt x="738" y="51"/>
                </a:lnTo>
                <a:lnTo>
                  <a:pt x="72" y="35"/>
                </a:lnTo>
                <a:close/>
              </a:path>
            </a:pathLst>
          </a:custGeom>
          <a:solidFill>
            <a:srgbClr val="84A1A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498A413-1F0F-3B4B-8444-8A887D080F07}"/>
              </a:ext>
            </a:extLst>
          </p:cNvPr>
          <p:cNvSpPr>
            <a:spLocks/>
          </p:cNvSpPr>
          <p:nvPr/>
        </p:nvSpPr>
        <p:spPr bwMode="auto">
          <a:xfrm>
            <a:off x="2344999" y="2077735"/>
            <a:ext cx="642260" cy="805527"/>
          </a:xfrm>
          <a:custGeom>
            <a:avLst/>
            <a:gdLst>
              <a:gd name="T0" fmla="*/ 71 w 2254"/>
              <a:gd name="T1" fmla="*/ 0 h 2808"/>
              <a:gd name="T2" fmla="*/ 181 w 2254"/>
              <a:gd name="T3" fmla="*/ 16 h 2808"/>
              <a:gd name="T4" fmla="*/ 279 w 2254"/>
              <a:gd name="T5" fmla="*/ 42 h 2808"/>
              <a:gd name="T6" fmla="*/ 273 w 2254"/>
              <a:gd name="T7" fmla="*/ 81 h 2808"/>
              <a:gd name="T8" fmla="*/ 270 w 2254"/>
              <a:gd name="T9" fmla="*/ 133 h 2808"/>
              <a:gd name="T10" fmla="*/ 365 w 2254"/>
              <a:gd name="T11" fmla="*/ 139 h 2808"/>
              <a:gd name="T12" fmla="*/ 427 w 2254"/>
              <a:gd name="T13" fmla="*/ 146 h 2808"/>
              <a:gd name="T14" fmla="*/ 405 w 2254"/>
              <a:gd name="T15" fmla="*/ 284 h 2808"/>
              <a:gd name="T16" fmla="*/ 383 w 2254"/>
              <a:gd name="T17" fmla="*/ 533 h 2808"/>
              <a:gd name="T18" fmla="*/ 0 w 2254"/>
              <a:gd name="T19" fmla="*/ 476 h 2808"/>
              <a:gd name="T20" fmla="*/ 11 w 2254"/>
              <a:gd name="T21" fmla="*/ 386 h 2808"/>
              <a:gd name="T22" fmla="*/ 36 w 2254"/>
              <a:gd name="T23" fmla="*/ 231 h 2808"/>
              <a:gd name="T24" fmla="*/ 44 w 2254"/>
              <a:gd name="T25" fmla="*/ 159 h 2808"/>
              <a:gd name="T26" fmla="*/ 50 w 2254"/>
              <a:gd name="T27" fmla="*/ 95 h 2808"/>
              <a:gd name="T28" fmla="*/ 65 w 2254"/>
              <a:gd name="T29" fmla="*/ 22 h 2808"/>
              <a:gd name="T30" fmla="*/ 71 w 2254"/>
              <a:gd name="T31" fmla="*/ 0 h 280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254" h="2808">
                <a:moveTo>
                  <a:pt x="377" y="0"/>
                </a:moveTo>
                <a:lnTo>
                  <a:pt x="956" y="85"/>
                </a:lnTo>
                <a:lnTo>
                  <a:pt x="1472" y="220"/>
                </a:lnTo>
                <a:lnTo>
                  <a:pt x="1441" y="428"/>
                </a:lnTo>
                <a:lnTo>
                  <a:pt x="1423" y="702"/>
                </a:lnTo>
                <a:lnTo>
                  <a:pt x="1926" y="730"/>
                </a:lnTo>
                <a:lnTo>
                  <a:pt x="2254" y="767"/>
                </a:lnTo>
                <a:lnTo>
                  <a:pt x="2136" y="1498"/>
                </a:lnTo>
                <a:lnTo>
                  <a:pt x="2024" y="2808"/>
                </a:lnTo>
                <a:lnTo>
                  <a:pt x="0" y="2509"/>
                </a:lnTo>
                <a:lnTo>
                  <a:pt x="56" y="2032"/>
                </a:lnTo>
                <a:lnTo>
                  <a:pt x="189" y="1219"/>
                </a:lnTo>
                <a:lnTo>
                  <a:pt x="234" y="838"/>
                </a:lnTo>
                <a:lnTo>
                  <a:pt x="266" y="501"/>
                </a:lnTo>
                <a:lnTo>
                  <a:pt x="345" y="118"/>
                </a:lnTo>
                <a:lnTo>
                  <a:pt x="377" y="0"/>
                </a:lnTo>
                <a:close/>
              </a:path>
            </a:pathLst>
          </a:custGeom>
          <a:solidFill>
            <a:srgbClr val="7BC143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0D0470B-BA2C-AA41-82A3-16D8983D1569}"/>
              </a:ext>
            </a:extLst>
          </p:cNvPr>
          <p:cNvSpPr>
            <a:spLocks/>
          </p:cNvSpPr>
          <p:nvPr/>
        </p:nvSpPr>
        <p:spPr bwMode="auto">
          <a:xfrm>
            <a:off x="2751111" y="1702930"/>
            <a:ext cx="785152" cy="640793"/>
          </a:xfrm>
          <a:custGeom>
            <a:avLst/>
            <a:gdLst>
              <a:gd name="T0" fmla="*/ 0 w 2757"/>
              <a:gd name="T1" fmla="*/ 382 h 2235"/>
              <a:gd name="T2" fmla="*/ 96 w 2757"/>
              <a:gd name="T3" fmla="*/ 388 h 2235"/>
              <a:gd name="T4" fmla="*/ 157 w 2757"/>
              <a:gd name="T5" fmla="*/ 394 h 2235"/>
              <a:gd name="T6" fmla="*/ 510 w 2757"/>
              <a:gd name="T7" fmla="*/ 424 h 2235"/>
              <a:gd name="T8" fmla="*/ 522 w 2757"/>
              <a:gd name="T9" fmla="*/ 39 h 2235"/>
              <a:gd name="T10" fmla="*/ 156 w 2757"/>
              <a:gd name="T11" fmla="*/ 11 h 2235"/>
              <a:gd name="T12" fmla="*/ 45 w 2757"/>
              <a:gd name="T13" fmla="*/ 0 h 2235"/>
              <a:gd name="T14" fmla="*/ 35 w 2757"/>
              <a:gd name="T15" fmla="*/ 35 h 2235"/>
              <a:gd name="T16" fmla="*/ 8 w 2757"/>
              <a:gd name="T17" fmla="*/ 291 h 2235"/>
              <a:gd name="T18" fmla="*/ 3 w 2757"/>
              <a:gd name="T19" fmla="*/ 334 h 2235"/>
              <a:gd name="T20" fmla="*/ 0 w 2757"/>
              <a:gd name="T21" fmla="*/ 382 h 223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57" h="2235">
                <a:moveTo>
                  <a:pt x="0" y="2014"/>
                </a:moveTo>
                <a:lnTo>
                  <a:pt x="508" y="2044"/>
                </a:lnTo>
                <a:lnTo>
                  <a:pt x="828" y="2078"/>
                </a:lnTo>
                <a:lnTo>
                  <a:pt x="2696" y="2235"/>
                </a:lnTo>
                <a:lnTo>
                  <a:pt x="2757" y="208"/>
                </a:lnTo>
                <a:lnTo>
                  <a:pt x="824" y="60"/>
                </a:lnTo>
                <a:lnTo>
                  <a:pt x="238" y="0"/>
                </a:lnTo>
                <a:lnTo>
                  <a:pt x="185" y="184"/>
                </a:lnTo>
                <a:lnTo>
                  <a:pt x="44" y="1536"/>
                </a:lnTo>
                <a:lnTo>
                  <a:pt x="16" y="1760"/>
                </a:lnTo>
                <a:lnTo>
                  <a:pt x="0" y="2014"/>
                </a:lnTo>
                <a:close/>
              </a:path>
            </a:pathLst>
          </a:custGeom>
          <a:solidFill>
            <a:srgbClr val="84A1A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D08295B-6318-4243-A50C-DF35A6277441}"/>
              </a:ext>
            </a:extLst>
          </p:cNvPr>
          <p:cNvSpPr>
            <a:spLocks/>
          </p:cNvSpPr>
          <p:nvPr/>
        </p:nvSpPr>
        <p:spPr bwMode="auto">
          <a:xfrm>
            <a:off x="2170519" y="2797117"/>
            <a:ext cx="752060" cy="914341"/>
          </a:xfrm>
          <a:custGeom>
            <a:avLst/>
            <a:gdLst>
              <a:gd name="T0" fmla="*/ 116 w 2635"/>
              <a:gd name="T1" fmla="*/ 0 h 3189"/>
              <a:gd name="T2" fmla="*/ 500 w 2635"/>
              <a:gd name="T3" fmla="*/ 57 h 3189"/>
              <a:gd name="T4" fmla="*/ 458 w 2635"/>
              <a:gd name="T5" fmla="*/ 605 h 3189"/>
              <a:gd name="T6" fmla="*/ 396 w 2635"/>
              <a:gd name="T7" fmla="*/ 596 h 3189"/>
              <a:gd name="T8" fmla="*/ 334 w 2635"/>
              <a:gd name="T9" fmla="*/ 593 h 3189"/>
              <a:gd name="T10" fmla="*/ 289 w 2635"/>
              <a:gd name="T11" fmla="*/ 585 h 3189"/>
              <a:gd name="T12" fmla="*/ 105 w 2635"/>
              <a:gd name="T13" fmla="*/ 477 h 3189"/>
              <a:gd name="T14" fmla="*/ 20 w 2635"/>
              <a:gd name="T15" fmla="*/ 434 h 3189"/>
              <a:gd name="T16" fmla="*/ 3 w 2635"/>
              <a:gd name="T17" fmla="*/ 411 h 3189"/>
              <a:gd name="T18" fmla="*/ 0 w 2635"/>
              <a:gd name="T19" fmla="*/ 405 h 3189"/>
              <a:gd name="T20" fmla="*/ 18 w 2635"/>
              <a:gd name="T21" fmla="*/ 396 h 3189"/>
              <a:gd name="T22" fmla="*/ 18 w 2635"/>
              <a:gd name="T23" fmla="*/ 373 h 3189"/>
              <a:gd name="T24" fmla="*/ 10 w 2635"/>
              <a:gd name="T25" fmla="*/ 350 h 3189"/>
              <a:gd name="T26" fmla="*/ 18 w 2635"/>
              <a:gd name="T27" fmla="*/ 329 h 3189"/>
              <a:gd name="T28" fmla="*/ 35 w 2635"/>
              <a:gd name="T29" fmla="*/ 316 h 3189"/>
              <a:gd name="T30" fmla="*/ 30 w 2635"/>
              <a:gd name="T31" fmla="*/ 299 h 3189"/>
              <a:gd name="T32" fmla="*/ 39 w 2635"/>
              <a:gd name="T33" fmla="*/ 286 h 3189"/>
              <a:gd name="T34" fmla="*/ 52 w 2635"/>
              <a:gd name="T35" fmla="*/ 265 h 3189"/>
              <a:gd name="T36" fmla="*/ 64 w 2635"/>
              <a:gd name="T37" fmla="*/ 265 h 3189"/>
              <a:gd name="T38" fmla="*/ 68 w 2635"/>
              <a:gd name="T39" fmla="*/ 250 h 3189"/>
              <a:gd name="T40" fmla="*/ 47 w 2635"/>
              <a:gd name="T41" fmla="*/ 213 h 3189"/>
              <a:gd name="T42" fmla="*/ 41 w 2635"/>
              <a:gd name="T43" fmla="*/ 180 h 3189"/>
              <a:gd name="T44" fmla="*/ 34 w 2635"/>
              <a:gd name="T45" fmla="*/ 170 h 3189"/>
              <a:gd name="T46" fmla="*/ 47 w 2635"/>
              <a:gd name="T47" fmla="*/ 153 h 3189"/>
              <a:gd name="T48" fmla="*/ 49 w 2635"/>
              <a:gd name="T49" fmla="*/ 130 h 3189"/>
              <a:gd name="T50" fmla="*/ 42 w 2635"/>
              <a:gd name="T51" fmla="*/ 98 h 3189"/>
              <a:gd name="T52" fmla="*/ 43 w 2635"/>
              <a:gd name="T53" fmla="*/ 82 h 3189"/>
              <a:gd name="T54" fmla="*/ 58 w 2635"/>
              <a:gd name="T55" fmla="*/ 73 h 3189"/>
              <a:gd name="T56" fmla="*/ 78 w 2635"/>
              <a:gd name="T57" fmla="*/ 79 h 3189"/>
              <a:gd name="T58" fmla="*/ 105 w 2635"/>
              <a:gd name="T59" fmla="*/ 87 h 3189"/>
              <a:gd name="T60" fmla="*/ 100 w 2635"/>
              <a:gd name="T61" fmla="*/ 61 h 3189"/>
              <a:gd name="T62" fmla="*/ 110 w 2635"/>
              <a:gd name="T63" fmla="*/ 48 h 3189"/>
              <a:gd name="T64" fmla="*/ 110 w 2635"/>
              <a:gd name="T65" fmla="*/ 23 h 3189"/>
              <a:gd name="T66" fmla="*/ 114 w 2635"/>
              <a:gd name="T67" fmla="*/ 6 h 3189"/>
              <a:gd name="T68" fmla="*/ 116 w 2635"/>
              <a:gd name="T69" fmla="*/ 0 h 31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635" h="3189">
                <a:moveTo>
                  <a:pt x="609" y="0"/>
                </a:moveTo>
                <a:lnTo>
                  <a:pt x="2635" y="300"/>
                </a:lnTo>
                <a:lnTo>
                  <a:pt x="2416" y="3189"/>
                </a:lnTo>
                <a:lnTo>
                  <a:pt x="2089" y="3144"/>
                </a:lnTo>
                <a:lnTo>
                  <a:pt x="1759" y="3126"/>
                </a:lnTo>
                <a:lnTo>
                  <a:pt x="1525" y="3084"/>
                </a:lnTo>
                <a:lnTo>
                  <a:pt x="553" y="2514"/>
                </a:lnTo>
                <a:lnTo>
                  <a:pt x="106" y="2289"/>
                </a:lnTo>
                <a:lnTo>
                  <a:pt x="16" y="2169"/>
                </a:lnTo>
                <a:lnTo>
                  <a:pt x="0" y="2135"/>
                </a:lnTo>
                <a:lnTo>
                  <a:pt x="96" y="2088"/>
                </a:lnTo>
                <a:lnTo>
                  <a:pt x="94" y="1964"/>
                </a:lnTo>
                <a:lnTo>
                  <a:pt x="54" y="1844"/>
                </a:lnTo>
                <a:lnTo>
                  <a:pt x="96" y="1736"/>
                </a:lnTo>
                <a:lnTo>
                  <a:pt x="187" y="1665"/>
                </a:lnTo>
                <a:lnTo>
                  <a:pt x="157" y="1575"/>
                </a:lnTo>
                <a:lnTo>
                  <a:pt x="205" y="1509"/>
                </a:lnTo>
                <a:lnTo>
                  <a:pt x="276" y="1397"/>
                </a:lnTo>
                <a:lnTo>
                  <a:pt x="337" y="1395"/>
                </a:lnTo>
                <a:lnTo>
                  <a:pt x="360" y="1319"/>
                </a:lnTo>
                <a:lnTo>
                  <a:pt x="249" y="1124"/>
                </a:lnTo>
                <a:lnTo>
                  <a:pt x="217" y="948"/>
                </a:lnTo>
                <a:lnTo>
                  <a:pt x="178" y="897"/>
                </a:lnTo>
                <a:lnTo>
                  <a:pt x="249" y="809"/>
                </a:lnTo>
                <a:lnTo>
                  <a:pt x="258" y="687"/>
                </a:lnTo>
                <a:lnTo>
                  <a:pt x="223" y="515"/>
                </a:lnTo>
                <a:lnTo>
                  <a:pt x="228" y="431"/>
                </a:lnTo>
                <a:lnTo>
                  <a:pt x="307" y="384"/>
                </a:lnTo>
                <a:lnTo>
                  <a:pt x="411" y="414"/>
                </a:lnTo>
                <a:lnTo>
                  <a:pt x="553" y="461"/>
                </a:lnTo>
                <a:lnTo>
                  <a:pt x="528" y="320"/>
                </a:lnTo>
                <a:lnTo>
                  <a:pt x="582" y="252"/>
                </a:lnTo>
                <a:lnTo>
                  <a:pt x="582" y="122"/>
                </a:lnTo>
                <a:lnTo>
                  <a:pt x="603" y="32"/>
                </a:lnTo>
                <a:lnTo>
                  <a:pt x="609" y="0"/>
                </a:lnTo>
                <a:close/>
              </a:path>
            </a:pathLst>
          </a:custGeom>
          <a:solidFill>
            <a:srgbClr val="84A1A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F22E809-5933-AB4D-B745-FB50B75EE83A}"/>
              </a:ext>
            </a:extLst>
          </p:cNvPr>
          <p:cNvSpPr>
            <a:spLocks/>
          </p:cNvSpPr>
          <p:nvPr/>
        </p:nvSpPr>
        <p:spPr bwMode="auto">
          <a:xfrm>
            <a:off x="2922582" y="2296873"/>
            <a:ext cx="821249" cy="625681"/>
          </a:xfrm>
          <a:custGeom>
            <a:avLst/>
            <a:gdLst>
              <a:gd name="T0" fmla="*/ 43 w 2886"/>
              <a:gd name="T1" fmla="*/ 0 h 2181"/>
              <a:gd name="T2" fmla="*/ 21 w 2886"/>
              <a:gd name="T3" fmla="*/ 141 h 2181"/>
              <a:gd name="T4" fmla="*/ 0 w 2886"/>
              <a:gd name="T5" fmla="*/ 388 h 2181"/>
              <a:gd name="T6" fmla="*/ 215 w 2886"/>
              <a:gd name="T7" fmla="*/ 404 h 2181"/>
              <a:gd name="T8" fmla="*/ 386 w 2886"/>
              <a:gd name="T9" fmla="*/ 412 h 2181"/>
              <a:gd name="T10" fmla="*/ 536 w 2886"/>
              <a:gd name="T11" fmla="*/ 414 h 2181"/>
              <a:gd name="T12" fmla="*/ 535 w 2886"/>
              <a:gd name="T13" fmla="*/ 196 h 2181"/>
              <a:gd name="T14" fmla="*/ 546 w 2886"/>
              <a:gd name="T15" fmla="*/ 112 h 2181"/>
              <a:gd name="T16" fmla="*/ 543 w 2886"/>
              <a:gd name="T17" fmla="*/ 80 h 2181"/>
              <a:gd name="T18" fmla="*/ 540 w 2886"/>
              <a:gd name="T19" fmla="*/ 51 h 2181"/>
              <a:gd name="T20" fmla="*/ 543 w 2886"/>
              <a:gd name="T21" fmla="*/ 28 h 2181"/>
              <a:gd name="T22" fmla="*/ 519 w 2886"/>
              <a:gd name="T23" fmla="*/ 32 h 2181"/>
              <a:gd name="T24" fmla="*/ 396 w 2886"/>
              <a:gd name="T25" fmla="*/ 30 h 2181"/>
              <a:gd name="T26" fmla="*/ 72 w 2886"/>
              <a:gd name="T27" fmla="*/ 2 h 2181"/>
              <a:gd name="T28" fmla="*/ 43 w 2886"/>
              <a:gd name="T29" fmla="*/ 0 h 218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886" h="2181">
                <a:moveTo>
                  <a:pt x="227" y="0"/>
                </a:moveTo>
                <a:lnTo>
                  <a:pt x="110" y="741"/>
                </a:lnTo>
                <a:lnTo>
                  <a:pt x="0" y="2044"/>
                </a:lnTo>
                <a:lnTo>
                  <a:pt x="1134" y="2128"/>
                </a:lnTo>
                <a:lnTo>
                  <a:pt x="2040" y="2170"/>
                </a:lnTo>
                <a:lnTo>
                  <a:pt x="2835" y="2181"/>
                </a:lnTo>
                <a:lnTo>
                  <a:pt x="2826" y="1035"/>
                </a:lnTo>
                <a:lnTo>
                  <a:pt x="2886" y="591"/>
                </a:lnTo>
                <a:lnTo>
                  <a:pt x="2868" y="423"/>
                </a:lnTo>
                <a:lnTo>
                  <a:pt x="2856" y="267"/>
                </a:lnTo>
                <a:lnTo>
                  <a:pt x="2868" y="147"/>
                </a:lnTo>
                <a:lnTo>
                  <a:pt x="2745" y="169"/>
                </a:lnTo>
                <a:lnTo>
                  <a:pt x="2093" y="157"/>
                </a:lnTo>
                <a:lnTo>
                  <a:pt x="380" y="12"/>
                </a:lnTo>
                <a:lnTo>
                  <a:pt x="227" y="0"/>
                </a:lnTo>
                <a:close/>
              </a:path>
            </a:pathLst>
          </a:custGeom>
          <a:solidFill>
            <a:srgbClr val="0D6FBD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4F6E2CA-5D26-9046-A2B3-1B690E12EA47}"/>
              </a:ext>
            </a:extLst>
          </p:cNvPr>
          <p:cNvSpPr>
            <a:spLocks/>
          </p:cNvSpPr>
          <p:nvPr/>
        </p:nvSpPr>
        <p:spPr bwMode="auto">
          <a:xfrm>
            <a:off x="3528741" y="1625854"/>
            <a:ext cx="804705" cy="477574"/>
          </a:xfrm>
          <a:custGeom>
            <a:avLst/>
            <a:gdLst>
              <a:gd name="T0" fmla="*/ 0 w 2822"/>
              <a:gd name="T1" fmla="*/ 276 h 1670"/>
              <a:gd name="T2" fmla="*/ 108 w 2822"/>
              <a:gd name="T3" fmla="*/ 285 h 1670"/>
              <a:gd name="T4" fmla="*/ 217 w 2822"/>
              <a:gd name="T5" fmla="*/ 286 h 1670"/>
              <a:gd name="T6" fmla="*/ 295 w 2822"/>
              <a:gd name="T7" fmla="*/ 285 h 1670"/>
              <a:gd name="T8" fmla="*/ 349 w 2822"/>
              <a:gd name="T9" fmla="*/ 283 h 1670"/>
              <a:gd name="T10" fmla="*/ 376 w 2822"/>
              <a:gd name="T11" fmla="*/ 281 h 1670"/>
              <a:gd name="T12" fmla="*/ 422 w 2822"/>
              <a:gd name="T13" fmla="*/ 298 h 1670"/>
              <a:gd name="T14" fmla="*/ 439 w 2822"/>
              <a:gd name="T15" fmla="*/ 286 h 1670"/>
              <a:gd name="T16" fmla="*/ 473 w 2822"/>
              <a:gd name="T17" fmla="*/ 286 h 1670"/>
              <a:gd name="T18" fmla="*/ 485 w 2822"/>
              <a:gd name="T19" fmla="*/ 303 h 1670"/>
              <a:gd name="T20" fmla="*/ 535 w 2822"/>
              <a:gd name="T21" fmla="*/ 316 h 1670"/>
              <a:gd name="T22" fmla="*/ 535 w 2822"/>
              <a:gd name="T23" fmla="*/ 259 h 1670"/>
              <a:gd name="T24" fmla="*/ 528 w 2822"/>
              <a:gd name="T25" fmla="*/ 233 h 1670"/>
              <a:gd name="T26" fmla="*/ 533 w 2822"/>
              <a:gd name="T27" fmla="*/ 181 h 1670"/>
              <a:gd name="T28" fmla="*/ 526 w 2822"/>
              <a:gd name="T29" fmla="*/ 72 h 1670"/>
              <a:gd name="T30" fmla="*/ 502 w 2822"/>
              <a:gd name="T31" fmla="*/ 43 h 1670"/>
              <a:gd name="T32" fmla="*/ 509 w 2822"/>
              <a:gd name="T33" fmla="*/ 22 h 1670"/>
              <a:gd name="T34" fmla="*/ 507 w 2822"/>
              <a:gd name="T35" fmla="*/ 0 h 1670"/>
              <a:gd name="T36" fmla="*/ 388 w 2822"/>
              <a:gd name="T37" fmla="*/ 3 h 1670"/>
              <a:gd name="T38" fmla="*/ 10 w 2822"/>
              <a:gd name="T39" fmla="*/ 10 h 1670"/>
              <a:gd name="T40" fmla="*/ 5 w 2822"/>
              <a:gd name="T41" fmla="*/ 90 h 1670"/>
              <a:gd name="T42" fmla="*/ 0 w 2822"/>
              <a:gd name="T43" fmla="*/ 276 h 167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22" h="1670">
                <a:moveTo>
                  <a:pt x="0" y="1456"/>
                </a:moveTo>
                <a:lnTo>
                  <a:pt x="570" y="1505"/>
                </a:lnTo>
                <a:lnTo>
                  <a:pt x="1143" y="1513"/>
                </a:lnTo>
                <a:lnTo>
                  <a:pt x="1558" y="1505"/>
                </a:lnTo>
                <a:lnTo>
                  <a:pt x="1842" y="1496"/>
                </a:lnTo>
                <a:lnTo>
                  <a:pt x="1985" y="1483"/>
                </a:lnTo>
                <a:lnTo>
                  <a:pt x="2225" y="1573"/>
                </a:lnTo>
                <a:lnTo>
                  <a:pt x="2315" y="1513"/>
                </a:lnTo>
                <a:lnTo>
                  <a:pt x="2496" y="1513"/>
                </a:lnTo>
                <a:lnTo>
                  <a:pt x="2556" y="1603"/>
                </a:lnTo>
                <a:lnTo>
                  <a:pt x="2822" y="1670"/>
                </a:lnTo>
                <a:lnTo>
                  <a:pt x="2822" y="1369"/>
                </a:lnTo>
                <a:lnTo>
                  <a:pt x="2785" y="1232"/>
                </a:lnTo>
                <a:lnTo>
                  <a:pt x="2813" y="957"/>
                </a:lnTo>
                <a:lnTo>
                  <a:pt x="2776" y="382"/>
                </a:lnTo>
                <a:lnTo>
                  <a:pt x="2646" y="226"/>
                </a:lnTo>
                <a:lnTo>
                  <a:pt x="2685" y="118"/>
                </a:lnTo>
                <a:lnTo>
                  <a:pt x="2674" y="0"/>
                </a:lnTo>
                <a:lnTo>
                  <a:pt x="2045" y="16"/>
                </a:lnTo>
                <a:lnTo>
                  <a:pt x="54" y="54"/>
                </a:lnTo>
                <a:lnTo>
                  <a:pt x="28" y="476"/>
                </a:lnTo>
                <a:lnTo>
                  <a:pt x="0" y="1456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63A5615-7540-BD4A-A5BE-09691EA51BA8}"/>
              </a:ext>
            </a:extLst>
          </p:cNvPr>
          <p:cNvSpPr>
            <a:spLocks/>
          </p:cNvSpPr>
          <p:nvPr/>
        </p:nvSpPr>
        <p:spPr bwMode="auto">
          <a:xfrm>
            <a:off x="3519715" y="2044486"/>
            <a:ext cx="946092" cy="424677"/>
          </a:xfrm>
          <a:custGeom>
            <a:avLst/>
            <a:gdLst>
              <a:gd name="T0" fmla="*/ 7 w 3321"/>
              <a:gd name="T1" fmla="*/ 0 h 1486"/>
              <a:gd name="T2" fmla="*/ 0 w 3321"/>
              <a:gd name="T3" fmla="*/ 197 h 1486"/>
              <a:gd name="T4" fmla="*/ 123 w 3321"/>
              <a:gd name="T5" fmla="*/ 200 h 1486"/>
              <a:gd name="T6" fmla="*/ 146 w 3321"/>
              <a:gd name="T7" fmla="*/ 196 h 1486"/>
              <a:gd name="T8" fmla="*/ 144 w 3321"/>
              <a:gd name="T9" fmla="*/ 218 h 1486"/>
              <a:gd name="T10" fmla="*/ 147 w 3321"/>
              <a:gd name="T11" fmla="*/ 252 h 1486"/>
              <a:gd name="T12" fmla="*/ 150 w 3321"/>
              <a:gd name="T13" fmla="*/ 281 h 1486"/>
              <a:gd name="T14" fmla="*/ 413 w 3321"/>
              <a:gd name="T15" fmla="*/ 281 h 1486"/>
              <a:gd name="T16" fmla="*/ 529 w 3321"/>
              <a:gd name="T17" fmla="*/ 275 h 1486"/>
              <a:gd name="T18" fmla="*/ 557 w 3321"/>
              <a:gd name="T19" fmla="*/ 272 h 1486"/>
              <a:gd name="T20" fmla="*/ 588 w 3321"/>
              <a:gd name="T21" fmla="*/ 271 h 1486"/>
              <a:gd name="T22" fmla="*/ 629 w 3321"/>
              <a:gd name="T23" fmla="*/ 269 h 1486"/>
              <a:gd name="T24" fmla="*/ 607 w 3321"/>
              <a:gd name="T25" fmla="*/ 225 h 1486"/>
              <a:gd name="T26" fmla="*/ 607 w 3321"/>
              <a:gd name="T27" fmla="*/ 179 h 1486"/>
              <a:gd name="T28" fmla="*/ 556 w 3321"/>
              <a:gd name="T29" fmla="*/ 78 h 1486"/>
              <a:gd name="T30" fmla="*/ 540 w 3321"/>
              <a:gd name="T31" fmla="*/ 40 h 1486"/>
              <a:gd name="T32" fmla="*/ 490 w 3321"/>
              <a:gd name="T33" fmla="*/ 28 h 1486"/>
              <a:gd name="T34" fmla="*/ 480 w 3321"/>
              <a:gd name="T35" fmla="*/ 11 h 1486"/>
              <a:gd name="T36" fmla="*/ 445 w 3321"/>
              <a:gd name="T37" fmla="*/ 11 h 1486"/>
              <a:gd name="T38" fmla="*/ 428 w 3321"/>
              <a:gd name="T39" fmla="*/ 22 h 1486"/>
              <a:gd name="T40" fmla="*/ 382 w 3321"/>
              <a:gd name="T41" fmla="*/ 5 h 1486"/>
              <a:gd name="T42" fmla="*/ 353 w 3321"/>
              <a:gd name="T43" fmla="*/ 8 h 1486"/>
              <a:gd name="T44" fmla="*/ 301 w 3321"/>
              <a:gd name="T45" fmla="*/ 9 h 1486"/>
              <a:gd name="T46" fmla="*/ 220 w 3321"/>
              <a:gd name="T47" fmla="*/ 11 h 1486"/>
              <a:gd name="T48" fmla="*/ 115 w 3321"/>
              <a:gd name="T49" fmla="*/ 9 h 1486"/>
              <a:gd name="T50" fmla="*/ 7 w 3321"/>
              <a:gd name="T51" fmla="*/ 0 h 14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321" h="1486">
                <a:moveTo>
                  <a:pt x="35" y="0"/>
                </a:moveTo>
                <a:lnTo>
                  <a:pt x="0" y="1044"/>
                </a:lnTo>
                <a:lnTo>
                  <a:pt x="651" y="1058"/>
                </a:lnTo>
                <a:lnTo>
                  <a:pt x="769" y="1034"/>
                </a:lnTo>
                <a:lnTo>
                  <a:pt x="761" y="1152"/>
                </a:lnTo>
                <a:lnTo>
                  <a:pt x="775" y="1332"/>
                </a:lnTo>
                <a:lnTo>
                  <a:pt x="793" y="1486"/>
                </a:lnTo>
                <a:lnTo>
                  <a:pt x="2181" y="1486"/>
                </a:lnTo>
                <a:lnTo>
                  <a:pt x="2791" y="1454"/>
                </a:lnTo>
                <a:lnTo>
                  <a:pt x="2939" y="1436"/>
                </a:lnTo>
                <a:lnTo>
                  <a:pt x="3107" y="1432"/>
                </a:lnTo>
                <a:lnTo>
                  <a:pt x="3321" y="1424"/>
                </a:lnTo>
                <a:lnTo>
                  <a:pt x="3203" y="1190"/>
                </a:lnTo>
                <a:lnTo>
                  <a:pt x="3203" y="946"/>
                </a:lnTo>
                <a:lnTo>
                  <a:pt x="2937" y="414"/>
                </a:lnTo>
                <a:lnTo>
                  <a:pt x="2849" y="212"/>
                </a:lnTo>
                <a:lnTo>
                  <a:pt x="2587" y="146"/>
                </a:lnTo>
                <a:lnTo>
                  <a:pt x="2533" y="56"/>
                </a:lnTo>
                <a:lnTo>
                  <a:pt x="2348" y="58"/>
                </a:lnTo>
                <a:lnTo>
                  <a:pt x="2259" y="116"/>
                </a:lnTo>
                <a:lnTo>
                  <a:pt x="2017" y="24"/>
                </a:lnTo>
                <a:lnTo>
                  <a:pt x="1862" y="42"/>
                </a:lnTo>
                <a:lnTo>
                  <a:pt x="1587" y="50"/>
                </a:lnTo>
                <a:lnTo>
                  <a:pt x="1159" y="56"/>
                </a:lnTo>
                <a:lnTo>
                  <a:pt x="607" y="48"/>
                </a:lnTo>
                <a:lnTo>
                  <a:pt x="35" y="0"/>
                </a:lnTo>
                <a:close/>
              </a:path>
            </a:pathLst>
          </a:custGeom>
          <a:solidFill>
            <a:srgbClr val="84A1A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37B835B-29E6-0D46-9AE5-33E9DC687D48}"/>
              </a:ext>
            </a:extLst>
          </p:cNvPr>
          <p:cNvSpPr>
            <a:spLocks/>
          </p:cNvSpPr>
          <p:nvPr/>
        </p:nvSpPr>
        <p:spPr bwMode="auto">
          <a:xfrm>
            <a:off x="3727285" y="2452539"/>
            <a:ext cx="864869" cy="471528"/>
          </a:xfrm>
          <a:custGeom>
            <a:avLst/>
            <a:gdLst>
              <a:gd name="T0" fmla="*/ 12 w 3036"/>
              <a:gd name="T1" fmla="*/ 11 h 1646"/>
              <a:gd name="T2" fmla="*/ 0 w 3036"/>
              <a:gd name="T3" fmla="*/ 93 h 1646"/>
              <a:gd name="T4" fmla="*/ 2 w 3036"/>
              <a:gd name="T5" fmla="*/ 311 h 1646"/>
              <a:gd name="T6" fmla="*/ 265 w 3036"/>
              <a:gd name="T7" fmla="*/ 312 h 1646"/>
              <a:gd name="T8" fmla="*/ 435 w 3036"/>
              <a:gd name="T9" fmla="*/ 298 h 1646"/>
              <a:gd name="T10" fmla="*/ 575 w 3036"/>
              <a:gd name="T11" fmla="*/ 286 h 1646"/>
              <a:gd name="T12" fmla="*/ 575 w 3036"/>
              <a:gd name="T13" fmla="*/ 251 h 1646"/>
              <a:gd name="T14" fmla="*/ 570 w 3036"/>
              <a:gd name="T15" fmla="*/ 198 h 1646"/>
              <a:gd name="T16" fmla="*/ 570 w 3036"/>
              <a:gd name="T17" fmla="*/ 135 h 1646"/>
              <a:gd name="T18" fmla="*/ 566 w 3036"/>
              <a:gd name="T19" fmla="*/ 87 h 1646"/>
              <a:gd name="T20" fmla="*/ 542 w 3036"/>
              <a:gd name="T21" fmla="*/ 73 h 1646"/>
              <a:gd name="T22" fmla="*/ 532 w 3036"/>
              <a:gd name="T23" fmla="*/ 42 h 1646"/>
              <a:gd name="T24" fmla="*/ 537 w 3036"/>
              <a:gd name="T25" fmla="*/ 25 h 1646"/>
              <a:gd name="T26" fmla="*/ 518 w 3036"/>
              <a:gd name="T27" fmla="*/ 14 h 1646"/>
              <a:gd name="T28" fmla="*/ 491 w 3036"/>
              <a:gd name="T29" fmla="*/ 0 h 1646"/>
              <a:gd name="T30" fmla="*/ 453 w 3036"/>
              <a:gd name="T31" fmla="*/ 0 h 1646"/>
              <a:gd name="T32" fmla="*/ 419 w 3036"/>
              <a:gd name="T33" fmla="*/ 2 h 1646"/>
              <a:gd name="T34" fmla="*/ 391 w 3036"/>
              <a:gd name="T35" fmla="*/ 5 h 1646"/>
              <a:gd name="T36" fmla="*/ 279 w 3036"/>
              <a:gd name="T37" fmla="*/ 11 h 1646"/>
              <a:gd name="T38" fmla="*/ 12 w 3036"/>
              <a:gd name="T39" fmla="*/ 11 h 164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036" h="1646">
                <a:moveTo>
                  <a:pt x="62" y="59"/>
                </a:moveTo>
                <a:lnTo>
                  <a:pt x="0" y="491"/>
                </a:lnTo>
                <a:lnTo>
                  <a:pt x="13" y="1641"/>
                </a:lnTo>
                <a:lnTo>
                  <a:pt x="1401" y="1646"/>
                </a:lnTo>
                <a:lnTo>
                  <a:pt x="2298" y="1572"/>
                </a:lnTo>
                <a:lnTo>
                  <a:pt x="3036" y="1509"/>
                </a:lnTo>
                <a:lnTo>
                  <a:pt x="3036" y="1326"/>
                </a:lnTo>
                <a:lnTo>
                  <a:pt x="3009" y="1043"/>
                </a:lnTo>
                <a:lnTo>
                  <a:pt x="3009" y="713"/>
                </a:lnTo>
                <a:lnTo>
                  <a:pt x="2987" y="461"/>
                </a:lnTo>
                <a:lnTo>
                  <a:pt x="2862" y="384"/>
                </a:lnTo>
                <a:lnTo>
                  <a:pt x="2807" y="221"/>
                </a:lnTo>
                <a:lnTo>
                  <a:pt x="2837" y="131"/>
                </a:lnTo>
                <a:lnTo>
                  <a:pt x="2734" y="73"/>
                </a:lnTo>
                <a:lnTo>
                  <a:pt x="2593" y="0"/>
                </a:lnTo>
                <a:lnTo>
                  <a:pt x="2392" y="2"/>
                </a:lnTo>
                <a:lnTo>
                  <a:pt x="2212" y="11"/>
                </a:lnTo>
                <a:lnTo>
                  <a:pt x="2062" y="27"/>
                </a:lnTo>
                <a:lnTo>
                  <a:pt x="1474" y="60"/>
                </a:lnTo>
                <a:lnTo>
                  <a:pt x="62" y="59"/>
                </a:lnTo>
                <a:close/>
              </a:path>
            </a:pathLst>
          </a:custGeom>
          <a:solidFill>
            <a:srgbClr val="84A1A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AD8DDA8-A1BD-6241-8DEB-6B9685FC3FAE}"/>
              </a:ext>
            </a:extLst>
          </p:cNvPr>
          <p:cNvSpPr>
            <a:spLocks/>
          </p:cNvSpPr>
          <p:nvPr/>
        </p:nvSpPr>
        <p:spPr bwMode="auto">
          <a:xfrm>
            <a:off x="2859407" y="2883262"/>
            <a:ext cx="756573" cy="832731"/>
          </a:xfrm>
          <a:custGeom>
            <a:avLst/>
            <a:gdLst>
              <a:gd name="T0" fmla="*/ 41 w 2655"/>
              <a:gd name="T1" fmla="*/ 0 h 2904"/>
              <a:gd name="T2" fmla="*/ 261 w 2655"/>
              <a:gd name="T3" fmla="*/ 16 h 2904"/>
              <a:gd name="T4" fmla="*/ 411 w 2655"/>
              <a:gd name="T5" fmla="*/ 23 h 2904"/>
              <a:gd name="T6" fmla="*/ 503 w 2655"/>
              <a:gd name="T7" fmla="*/ 25 h 2904"/>
              <a:gd name="T8" fmla="*/ 500 w 2655"/>
              <a:gd name="T9" fmla="*/ 75 h 2904"/>
              <a:gd name="T10" fmla="*/ 503 w 2655"/>
              <a:gd name="T11" fmla="*/ 283 h 2904"/>
              <a:gd name="T12" fmla="*/ 497 w 2655"/>
              <a:gd name="T13" fmla="*/ 505 h 2904"/>
              <a:gd name="T14" fmla="*/ 194 w 2655"/>
              <a:gd name="T15" fmla="*/ 494 h 2904"/>
              <a:gd name="T16" fmla="*/ 206 w 2655"/>
              <a:gd name="T17" fmla="*/ 516 h 2904"/>
              <a:gd name="T18" fmla="*/ 171 w 2655"/>
              <a:gd name="T19" fmla="*/ 510 h 2904"/>
              <a:gd name="T20" fmla="*/ 130 w 2655"/>
              <a:gd name="T21" fmla="*/ 512 h 2904"/>
              <a:gd name="T22" fmla="*/ 80 w 2655"/>
              <a:gd name="T23" fmla="*/ 505 h 2904"/>
              <a:gd name="T24" fmla="*/ 78 w 2655"/>
              <a:gd name="T25" fmla="*/ 532 h 2904"/>
              <a:gd name="T26" fmla="*/ 73 w 2655"/>
              <a:gd name="T27" fmla="*/ 551 h 2904"/>
              <a:gd name="T28" fmla="*/ 0 w 2655"/>
              <a:gd name="T29" fmla="*/ 549 h 2904"/>
              <a:gd name="T30" fmla="*/ 41 w 2655"/>
              <a:gd name="T31" fmla="*/ 0 h 29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655" h="2904">
                <a:moveTo>
                  <a:pt x="217" y="0"/>
                </a:moveTo>
                <a:lnTo>
                  <a:pt x="1377" y="84"/>
                </a:lnTo>
                <a:lnTo>
                  <a:pt x="2169" y="122"/>
                </a:lnTo>
                <a:lnTo>
                  <a:pt x="2653" y="132"/>
                </a:lnTo>
                <a:lnTo>
                  <a:pt x="2637" y="396"/>
                </a:lnTo>
                <a:lnTo>
                  <a:pt x="2655" y="1494"/>
                </a:lnTo>
                <a:lnTo>
                  <a:pt x="2625" y="2664"/>
                </a:lnTo>
                <a:lnTo>
                  <a:pt x="1026" y="2601"/>
                </a:lnTo>
                <a:lnTo>
                  <a:pt x="1086" y="2721"/>
                </a:lnTo>
                <a:lnTo>
                  <a:pt x="903" y="2688"/>
                </a:lnTo>
                <a:lnTo>
                  <a:pt x="687" y="2700"/>
                </a:lnTo>
                <a:lnTo>
                  <a:pt x="423" y="2664"/>
                </a:lnTo>
                <a:lnTo>
                  <a:pt x="411" y="2802"/>
                </a:lnTo>
                <a:lnTo>
                  <a:pt x="387" y="2904"/>
                </a:lnTo>
                <a:lnTo>
                  <a:pt x="0" y="2892"/>
                </a:lnTo>
                <a:lnTo>
                  <a:pt x="217" y="0"/>
                </a:lnTo>
                <a:close/>
              </a:path>
            </a:pathLst>
          </a:custGeom>
          <a:solidFill>
            <a:srgbClr val="84A1A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23FDB94-40C1-A740-AB56-38FC7AB75635}"/>
              </a:ext>
            </a:extLst>
          </p:cNvPr>
          <p:cNvSpPr>
            <a:spLocks/>
          </p:cNvSpPr>
          <p:nvPr/>
        </p:nvSpPr>
        <p:spPr bwMode="auto">
          <a:xfrm>
            <a:off x="3611467" y="2884773"/>
            <a:ext cx="1031826" cy="494198"/>
          </a:xfrm>
          <a:custGeom>
            <a:avLst/>
            <a:gdLst>
              <a:gd name="T0" fmla="*/ 3 w 3616"/>
              <a:gd name="T1" fmla="*/ 24 h 1724"/>
              <a:gd name="T2" fmla="*/ 0 w 3616"/>
              <a:gd name="T3" fmla="*/ 74 h 1724"/>
              <a:gd name="T4" fmla="*/ 109 w 3616"/>
              <a:gd name="T5" fmla="*/ 73 h 1724"/>
              <a:gd name="T6" fmla="*/ 169 w 3616"/>
              <a:gd name="T7" fmla="*/ 71 h 1724"/>
              <a:gd name="T8" fmla="*/ 231 w 3616"/>
              <a:gd name="T9" fmla="*/ 71 h 1724"/>
              <a:gd name="T10" fmla="*/ 234 w 3616"/>
              <a:gd name="T11" fmla="*/ 106 h 1724"/>
              <a:gd name="T12" fmla="*/ 235 w 3616"/>
              <a:gd name="T13" fmla="*/ 158 h 1724"/>
              <a:gd name="T14" fmla="*/ 230 w 3616"/>
              <a:gd name="T15" fmla="*/ 187 h 1724"/>
              <a:gd name="T16" fmla="*/ 223 w 3616"/>
              <a:gd name="T17" fmla="*/ 211 h 1724"/>
              <a:gd name="T18" fmla="*/ 230 w 3616"/>
              <a:gd name="T19" fmla="*/ 234 h 1724"/>
              <a:gd name="T20" fmla="*/ 231 w 3616"/>
              <a:gd name="T21" fmla="*/ 259 h 1724"/>
              <a:gd name="T22" fmla="*/ 261 w 3616"/>
              <a:gd name="T23" fmla="*/ 262 h 1724"/>
              <a:gd name="T24" fmla="*/ 280 w 3616"/>
              <a:gd name="T25" fmla="*/ 274 h 1724"/>
              <a:gd name="T26" fmla="*/ 306 w 3616"/>
              <a:gd name="T27" fmla="*/ 276 h 1724"/>
              <a:gd name="T28" fmla="*/ 338 w 3616"/>
              <a:gd name="T29" fmla="*/ 295 h 1724"/>
              <a:gd name="T30" fmla="*/ 381 w 3616"/>
              <a:gd name="T31" fmla="*/ 288 h 1724"/>
              <a:gd name="T32" fmla="*/ 412 w 3616"/>
              <a:gd name="T33" fmla="*/ 315 h 1724"/>
              <a:gd name="T34" fmla="*/ 440 w 3616"/>
              <a:gd name="T35" fmla="*/ 309 h 1724"/>
              <a:gd name="T36" fmla="*/ 464 w 3616"/>
              <a:gd name="T37" fmla="*/ 321 h 1724"/>
              <a:gd name="T38" fmla="*/ 492 w 3616"/>
              <a:gd name="T39" fmla="*/ 319 h 1724"/>
              <a:gd name="T40" fmla="*/ 544 w 3616"/>
              <a:gd name="T41" fmla="*/ 327 h 1724"/>
              <a:gd name="T42" fmla="*/ 591 w 3616"/>
              <a:gd name="T43" fmla="*/ 309 h 1724"/>
              <a:gd name="T44" fmla="*/ 617 w 3616"/>
              <a:gd name="T45" fmla="*/ 312 h 1724"/>
              <a:gd name="T46" fmla="*/ 636 w 3616"/>
              <a:gd name="T47" fmla="*/ 303 h 1724"/>
              <a:gd name="T48" fmla="*/ 657 w 3616"/>
              <a:gd name="T49" fmla="*/ 321 h 1724"/>
              <a:gd name="T50" fmla="*/ 686 w 3616"/>
              <a:gd name="T51" fmla="*/ 327 h 1724"/>
              <a:gd name="T52" fmla="*/ 686 w 3616"/>
              <a:gd name="T53" fmla="*/ 173 h 1724"/>
              <a:gd name="T54" fmla="*/ 673 w 3616"/>
              <a:gd name="T55" fmla="*/ 112 h 1724"/>
              <a:gd name="T56" fmla="*/ 669 w 3616"/>
              <a:gd name="T57" fmla="*/ 74 h 1724"/>
              <a:gd name="T58" fmla="*/ 669 w 3616"/>
              <a:gd name="T59" fmla="*/ 48 h 1724"/>
              <a:gd name="T60" fmla="*/ 664 w 3616"/>
              <a:gd name="T61" fmla="*/ 26 h 1724"/>
              <a:gd name="T62" fmla="*/ 654 w 3616"/>
              <a:gd name="T63" fmla="*/ 0 h 1724"/>
              <a:gd name="T64" fmla="*/ 587 w 3616"/>
              <a:gd name="T65" fmla="*/ 5 h 1724"/>
              <a:gd name="T66" fmla="*/ 344 w 3616"/>
              <a:gd name="T67" fmla="*/ 25 h 1724"/>
              <a:gd name="T68" fmla="*/ 219 w 3616"/>
              <a:gd name="T69" fmla="*/ 25 h 1724"/>
              <a:gd name="T70" fmla="*/ 79 w 3616"/>
              <a:gd name="T71" fmla="*/ 25 h 1724"/>
              <a:gd name="T72" fmla="*/ 3 w 3616"/>
              <a:gd name="T73" fmla="*/ 24 h 172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616" h="1724">
                <a:moveTo>
                  <a:pt x="14" y="124"/>
                </a:moveTo>
                <a:lnTo>
                  <a:pt x="0" y="392"/>
                </a:lnTo>
                <a:lnTo>
                  <a:pt x="573" y="383"/>
                </a:lnTo>
                <a:lnTo>
                  <a:pt x="893" y="374"/>
                </a:lnTo>
                <a:lnTo>
                  <a:pt x="1215" y="374"/>
                </a:lnTo>
                <a:lnTo>
                  <a:pt x="1231" y="557"/>
                </a:lnTo>
                <a:lnTo>
                  <a:pt x="1241" y="831"/>
                </a:lnTo>
                <a:lnTo>
                  <a:pt x="1213" y="987"/>
                </a:lnTo>
                <a:lnTo>
                  <a:pt x="1177" y="1115"/>
                </a:lnTo>
                <a:lnTo>
                  <a:pt x="1213" y="1233"/>
                </a:lnTo>
                <a:lnTo>
                  <a:pt x="1215" y="1364"/>
                </a:lnTo>
                <a:lnTo>
                  <a:pt x="1378" y="1380"/>
                </a:lnTo>
                <a:lnTo>
                  <a:pt x="1478" y="1444"/>
                </a:lnTo>
                <a:lnTo>
                  <a:pt x="1615" y="1453"/>
                </a:lnTo>
                <a:lnTo>
                  <a:pt x="1780" y="1553"/>
                </a:lnTo>
                <a:lnTo>
                  <a:pt x="2009" y="1517"/>
                </a:lnTo>
                <a:lnTo>
                  <a:pt x="2173" y="1663"/>
                </a:lnTo>
                <a:lnTo>
                  <a:pt x="2319" y="1627"/>
                </a:lnTo>
                <a:lnTo>
                  <a:pt x="2446" y="1694"/>
                </a:lnTo>
                <a:lnTo>
                  <a:pt x="2594" y="1681"/>
                </a:lnTo>
                <a:lnTo>
                  <a:pt x="2866" y="1724"/>
                </a:lnTo>
                <a:lnTo>
                  <a:pt x="3115" y="1627"/>
                </a:lnTo>
                <a:lnTo>
                  <a:pt x="3252" y="1645"/>
                </a:lnTo>
                <a:lnTo>
                  <a:pt x="3353" y="1599"/>
                </a:lnTo>
                <a:lnTo>
                  <a:pt x="3462" y="1691"/>
                </a:lnTo>
                <a:lnTo>
                  <a:pt x="3616" y="1724"/>
                </a:lnTo>
                <a:lnTo>
                  <a:pt x="3616" y="914"/>
                </a:lnTo>
                <a:lnTo>
                  <a:pt x="3545" y="593"/>
                </a:lnTo>
                <a:lnTo>
                  <a:pt x="3526" y="392"/>
                </a:lnTo>
                <a:lnTo>
                  <a:pt x="3526" y="254"/>
                </a:lnTo>
                <a:lnTo>
                  <a:pt x="3499" y="136"/>
                </a:lnTo>
                <a:lnTo>
                  <a:pt x="3446" y="0"/>
                </a:lnTo>
                <a:lnTo>
                  <a:pt x="3096" y="28"/>
                </a:lnTo>
                <a:lnTo>
                  <a:pt x="1814" y="134"/>
                </a:lnTo>
                <a:lnTo>
                  <a:pt x="1155" y="134"/>
                </a:lnTo>
                <a:lnTo>
                  <a:pt x="416" y="130"/>
                </a:lnTo>
                <a:lnTo>
                  <a:pt x="14" y="124"/>
                </a:lnTo>
                <a:close/>
              </a:path>
            </a:pathLst>
          </a:custGeom>
          <a:solidFill>
            <a:srgbClr val="84A1A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058603C-3BAB-EC41-A435-794C538DCBF9}"/>
              </a:ext>
            </a:extLst>
          </p:cNvPr>
          <p:cNvSpPr>
            <a:spLocks/>
          </p:cNvSpPr>
          <p:nvPr/>
        </p:nvSpPr>
        <p:spPr bwMode="auto">
          <a:xfrm>
            <a:off x="3152711" y="2992075"/>
            <a:ext cx="1640996" cy="1543045"/>
          </a:xfrm>
          <a:custGeom>
            <a:avLst/>
            <a:gdLst>
              <a:gd name="T0" fmla="*/ 11 w 5759"/>
              <a:gd name="T1" fmla="*/ 444 h 5383"/>
              <a:gd name="T2" fmla="*/ 68 w 5759"/>
              <a:gd name="T3" fmla="*/ 494 h 5383"/>
              <a:gd name="T4" fmla="*/ 108 w 5759"/>
              <a:gd name="T5" fmla="*/ 540 h 5383"/>
              <a:gd name="T6" fmla="*/ 137 w 5759"/>
              <a:gd name="T7" fmla="*/ 574 h 5383"/>
              <a:gd name="T8" fmla="*/ 163 w 5759"/>
              <a:gd name="T9" fmla="*/ 636 h 5383"/>
              <a:gd name="T10" fmla="*/ 205 w 5759"/>
              <a:gd name="T11" fmla="*/ 693 h 5383"/>
              <a:gd name="T12" fmla="*/ 271 w 5759"/>
              <a:gd name="T13" fmla="*/ 730 h 5383"/>
              <a:gd name="T14" fmla="*/ 313 w 5759"/>
              <a:gd name="T15" fmla="*/ 710 h 5383"/>
              <a:gd name="T16" fmla="*/ 353 w 5759"/>
              <a:gd name="T17" fmla="*/ 666 h 5383"/>
              <a:gd name="T18" fmla="*/ 412 w 5759"/>
              <a:gd name="T19" fmla="*/ 661 h 5383"/>
              <a:gd name="T20" fmla="*/ 488 w 5759"/>
              <a:gd name="T21" fmla="*/ 727 h 5383"/>
              <a:gd name="T22" fmla="*/ 563 w 5759"/>
              <a:gd name="T23" fmla="*/ 841 h 5383"/>
              <a:gd name="T24" fmla="*/ 606 w 5759"/>
              <a:gd name="T25" fmla="*/ 909 h 5383"/>
              <a:gd name="T26" fmla="*/ 637 w 5759"/>
              <a:gd name="T27" fmla="*/ 983 h 5383"/>
              <a:gd name="T28" fmla="*/ 745 w 5759"/>
              <a:gd name="T29" fmla="*/ 1018 h 5383"/>
              <a:gd name="T30" fmla="*/ 811 w 5759"/>
              <a:gd name="T31" fmla="*/ 1021 h 5383"/>
              <a:gd name="T32" fmla="*/ 794 w 5759"/>
              <a:gd name="T33" fmla="*/ 979 h 5383"/>
              <a:gd name="T34" fmla="*/ 768 w 5759"/>
              <a:gd name="T35" fmla="*/ 938 h 5383"/>
              <a:gd name="T36" fmla="*/ 773 w 5759"/>
              <a:gd name="T37" fmla="*/ 892 h 5383"/>
              <a:gd name="T38" fmla="*/ 777 w 5759"/>
              <a:gd name="T39" fmla="*/ 868 h 5383"/>
              <a:gd name="T40" fmla="*/ 762 w 5759"/>
              <a:gd name="T41" fmla="*/ 830 h 5383"/>
              <a:gd name="T42" fmla="*/ 779 w 5759"/>
              <a:gd name="T43" fmla="*/ 796 h 5383"/>
              <a:gd name="T44" fmla="*/ 830 w 5759"/>
              <a:gd name="T45" fmla="*/ 762 h 5383"/>
              <a:gd name="T46" fmla="*/ 859 w 5759"/>
              <a:gd name="T47" fmla="*/ 739 h 5383"/>
              <a:gd name="T48" fmla="*/ 930 w 5759"/>
              <a:gd name="T49" fmla="*/ 725 h 5383"/>
              <a:gd name="T50" fmla="*/ 955 w 5759"/>
              <a:gd name="T51" fmla="*/ 688 h 5383"/>
              <a:gd name="T52" fmla="*/ 967 w 5759"/>
              <a:gd name="T53" fmla="*/ 636 h 5383"/>
              <a:gd name="T54" fmla="*/ 1001 w 5759"/>
              <a:gd name="T55" fmla="*/ 653 h 5383"/>
              <a:gd name="T56" fmla="*/ 1080 w 5759"/>
              <a:gd name="T57" fmla="*/ 625 h 5383"/>
              <a:gd name="T58" fmla="*/ 1075 w 5759"/>
              <a:gd name="T59" fmla="*/ 523 h 5383"/>
              <a:gd name="T60" fmla="*/ 1083 w 5759"/>
              <a:gd name="T61" fmla="*/ 469 h 5383"/>
              <a:gd name="T62" fmla="*/ 1049 w 5759"/>
              <a:gd name="T63" fmla="*/ 422 h 5383"/>
              <a:gd name="T64" fmla="*/ 1038 w 5759"/>
              <a:gd name="T65" fmla="*/ 367 h 5383"/>
              <a:gd name="T66" fmla="*/ 1038 w 5759"/>
              <a:gd name="T67" fmla="*/ 317 h 5383"/>
              <a:gd name="T68" fmla="*/ 1036 w 5759"/>
              <a:gd name="T69" fmla="*/ 277 h 5383"/>
              <a:gd name="T70" fmla="*/ 991 w 5759"/>
              <a:gd name="T71" fmla="*/ 256 h 5383"/>
              <a:gd name="T72" fmla="*/ 940 w 5759"/>
              <a:gd name="T73" fmla="*/ 233 h 5383"/>
              <a:gd name="T74" fmla="*/ 895 w 5759"/>
              <a:gd name="T75" fmla="*/ 237 h 5383"/>
              <a:gd name="T76" fmla="*/ 797 w 5759"/>
              <a:gd name="T77" fmla="*/ 248 h 5383"/>
              <a:gd name="T78" fmla="*/ 744 w 5759"/>
              <a:gd name="T79" fmla="*/ 237 h 5383"/>
              <a:gd name="T80" fmla="*/ 686 w 5759"/>
              <a:gd name="T81" fmla="*/ 217 h 5383"/>
              <a:gd name="T82" fmla="*/ 611 w 5759"/>
              <a:gd name="T83" fmla="*/ 205 h 5383"/>
              <a:gd name="T84" fmla="*/ 566 w 5759"/>
              <a:gd name="T85" fmla="*/ 191 h 5383"/>
              <a:gd name="T86" fmla="*/ 535 w 5759"/>
              <a:gd name="T87" fmla="*/ 163 h 5383"/>
              <a:gd name="T88" fmla="*/ 535 w 5759"/>
              <a:gd name="T89" fmla="*/ 118 h 5383"/>
              <a:gd name="T90" fmla="*/ 539 w 5759"/>
              <a:gd name="T91" fmla="*/ 38 h 5383"/>
              <a:gd name="T92" fmla="*/ 473 w 5759"/>
              <a:gd name="T93" fmla="*/ 0 h 5383"/>
              <a:gd name="T94" fmla="*/ 305 w 5759"/>
              <a:gd name="T95" fmla="*/ 3 h 5383"/>
              <a:gd name="T96" fmla="*/ 303 w 5759"/>
              <a:gd name="T97" fmla="*/ 433 h 538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59" h="5383">
                <a:moveTo>
                  <a:pt x="0" y="2219"/>
                </a:moveTo>
                <a:lnTo>
                  <a:pt x="60" y="2339"/>
                </a:lnTo>
                <a:lnTo>
                  <a:pt x="199" y="2439"/>
                </a:lnTo>
                <a:lnTo>
                  <a:pt x="361" y="2605"/>
                </a:lnTo>
                <a:lnTo>
                  <a:pt x="421" y="2755"/>
                </a:lnTo>
                <a:lnTo>
                  <a:pt x="571" y="2845"/>
                </a:lnTo>
                <a:lnTo>
                  <a:pt x="661" y="2875"/>
                </a:lnTo>
                <a:lnTo>
                  <a:pt x="721" y="3025"/>
                </a:lnTo>
                <a:lnTo>
                  <a:pt x="841" y="3175"/>
                </a:lnTo>
                <a:lnTo>
                  <a:pt x="863" y="3351"/>
                </a:lnTo>
                <a:lnTo>
                  <a:pt x="951" y="3519"/>
                </a:lnTo>
                <a:lnTo>
                  <a:pt x="1081" y="3655"/>
                </a:lnTo>
                <a:lnTo>
                  <a:pt x="1261" y="3685"/>
                </a:lnTo>
                <a:lnTo>
                  <a:pt x="1431" y="3847"/>
                </a:lnTo>
                <a:lnTo>
                  <a:pt x="1535" y="3815"/>
                </a:lnTo>
                <a:lnTo>
                  <a:pt x="1651" y="3745"/>
                </a:lnTo>
                <a:lnTo>
                  <a:pt x="1681" y="3595"/>
                </a:lnTo>
                <a:lnTo>
                  <a:pt x="1863" y="3511"/>
                </a:lnTo>
                <a:lnTo>
                  <a:pt x="1981" y="3415"/>
                </a:lnTo>
                <a:lnTo>
                  <a:pt x="2175" y="3487"/>
                </a:lnTo>
                <a:lnTo>
                  <a:pt x="2319" y="3567"/>
                </a:lnTo>
                <a:lnTo>
                  <a:pt x="2575" y="3831"/>
                </a:lnTo>
                <a:lnTo>
                  <a:pt x="2735" y="4095"/>
                </a:lnTo>
                <a:lnTo>
                  <a:pt x="2972" y="4435"/>
                </a:lnTo>
                <a:lnTo>
                  <a:pt x="3122" y="4555"/>
                </a:lnTo>
                <a:lnTo>
                  <a:pt x="3199" y="4791"/>
                </a:lnTo>
                <a:lnTo>
                  <a:pt x="3327" y="5023"/>
                </a:lnTo>
                <a:lnTo>
                  <a:pt x="3362" y="5185"/>
                </a:lnTo>
                <a:lnTo>
                  <a:pt x="3631" y="5279"/>
                </a:lnTo>
                <a:lnTo>
                  <a:pt x="3932" y="5365"/>
                </a:lnTo>
                <a:lnTo>
                  <a:pt x="4119" y="5383"/>
                </a:lnTo>
                <a:lnTo>
                  <a:pt x="4279" y="5383"/>
                </a:lnTo>
                <a:lnTo>
                  <a:pt x="4207" y="5271"/>
                </a:lnTo>
                <a:lnTo>
                  <a:pt x="4191" y="5159"/>
                </a:lnTo>
                <a:lnTo>
                  <a:pt x="4119" y="5079"/>
                </a:lnTo>
                <a:lnTo>
                  <a:pt x="4052" y="4945"/>
                </a:lnTo>
                <a:lnTo>
                  <a:pt x="4079" y="4839"/>
                </a:lnTo>
                <a:lnTo>
                  <a:pt x="4082" y="4705"/>
                </a:lnTo>
                <a:lnTo>
                  <a:pt x="3975" y="4639"/>
                </a:lnTo>
                <a:lnTo>
                  <a:pt x="4103" y="4575"/>
                </a:lnTo>
                <a:lnTo>
                  <a:pt x="4112" y="4435"/>
                </a:lnTo>
                <a:lnTo>
                  <a:pt x="4022" y="4375"/>
                </a:lnTo>
                <a:lnTo>
                  <a:pt x="4202" y="4345"/>
                </a:lnTo>
                <a:lnTo>
                  <a:pt x="4112" y="4195"/>
                </a:lnTo>
                <a:lnTo>
                  <a:pt x="4322" y="4165"/>
                </a:lnTo>
                <a:lnTo>
                  <a:pt x="4382" y="4015"/>
                </a:lnTo>
                <a:lnTo>
                  <a:pt x="4472" y="4015"/>
                </a:lnTo>
                <a:lnTo>
                  <a:pt x="4532" y="3895"/>
                </a:lnTo>
                <a:lnTo>
                  <a:pt x="4772" y="3895"/>
                </a:lnTo>
                <a:lnTo>
                  <a:pt x="4911" y="3823"/>
                </a:lnTo>
                <a:lnTo>
                  <a:pt x="5042" y="3745"/>
                </a:lnTo>
                <a:lnTo>
                  <a:pt x="5042" y="3625"/>
                </a:lnTo>
                <a:lnTo>
                  <a:pt x="5192" y="3535"/>
                </a:lnTo>
                <a:lnTo>
                  <a:pt x="5102" y="3355"/>
                </a:lnTo>
                <a:lnTo>
                  <a:pt x="5252" y="3325"/>
                </a:lnTo>
                <a:lnTo>
                  <a:pt x="5282" y="3445"/>
                </a:lnTo>
                <a:lnTo>
                  <a:pt x="5463" y="3391"/>
                </a:lnTo>
                <a:lnTo>
                  <a:pt x="5702" y="3295"/>
                </a:lnTo>
                <a:lnTo>
                  <a:pt x="5695" y="3031"/>
                </a:lnTo>
                <a:lnTo>
                  <a:pt x="5672" y="2755"/>
                </a:lnTo>
                <a:lnTo>
                  <a:pt x="5759" y="2671"/>
                </a:lnTo>
                <a:lnTo>
                  <a:pt x="5719" y="2471"/>
                </a:lnTo>
                <a:lnTo>
                  <a:pt x="5612" y="2305"/>
                </a:lnTo>
                <a:lnTo>
                  <a:pt x="5535" y="2223"/>
                </a:lnTo>
                <a:lnTo>
                  <a:pt x="5462" y="2035"/>
                </a:lnTo>
                <a:lnTo>
                  <a:pt x="5479" y="1935"/>
                </a:lnTo>
                <a:lnTo>
                  <a:pt x="5463" y="1799"/>
                </a:lnTo>
                <a:lnTo>
                  <a:pt x="5479" y="1671"/>
                </a:lnTo>
                <a:lnTo>
                  <a:pt x="5439" y="1559"/>
                </a:lnTo>
                <a:lnTo>
                  <a:pt x="5471" y="1463"/>
                </a:lnTo>
                <a:lnTo>
                  <a:pt x="5432" y="1345"/>
                </a:lnTo>
                <a:lnTo>
                  <a:pt x="5231" y="1351"/>
                </a:lnTo>
                <a:lnTo>
                  <a:pt x="5075" y="1317"/>
                </a:lnTo>
                <a:lnTo>
                  <a:pt x="4964" y="1226"/>
                </a:lnTo>
                <a:lnTo>
                  <a:pt x="4865" y="1271"/>
                </a:lnTo>
                <a:lnTo>
                  <a:pt x="4727" y="1251"/>
                </a:lnTo>
                <a:lnTo>
                  <a:pt x="4479" y="1350"/>
                </a:lnTo>
                <a:lnTo>
                  <a:pt x="4208" y="1305"/>
                </a:lnTo>
                <a:lnTo>
                  <a:pt x="4055" y="1319"/>
                </a:lnTo>
                <a:lnTo>
                  <a:pt x="3927" y="1251"/>
                </a:lnTo>
                <a:lnTo>
                  <a:pt x="3786" y="1287"/>
                </a:lnTo>
                <a:lnTo>
                  <a:pt x="3620" y="1143"/>
                </a:lnTo>
                <a:lnTo>
                  <a:pt x="3392" y="1179"/>
                </a:lnTo>
                <a:lnTo>
                  <a:pt x="3227" y="1079"/>
                </a:lnTo>
                <a:lnTo>
                  <a:pt x="3084" y="1068"/>
                </a:lnTo>
                <a:lnTo>
                  <a:pt x="2988" y="1005"/>
                </a:lnTo>
                <a:lnTo>
                  <a:pt x="2828" y="989"/>
                </a:lnTo>
                <a:lnTo>
                  <a:pt x="2823" y="858"/>
                </a:lnTo>
                <a:lnTo>
                  <a:pt x="2786" y="740"/>
                </a:lnTo>
                <a:lnTo>
                  <a:pt x="2823" y="620"/>
                </a:lnTo>
                <a:lnTo>
                  <a:pt x="2852" y="458"/>
                </a:lnTo>
                <a:lnTo>
                  <a:pt x="2843" y="198"/>
                </a:lnTo>
                <a:lnTo>
                  <a:pt x="2825" y="0"/>
                </a:lnTo>
                <a:lnTo>
                  <a:pt x="2498" y="0"/>
                </a:lnTo>
                <a:lnTo>
                  <a:pt x="2156" y="9"/>
                </a:lnTo>
                <a:lnTo>
                  <a:pt x="1611" y="18"/>
                </a:lnTo>
                <a:lnTo>
                  <a:pt x="1629" y="1167"/>
                </a:lnTo>
                <a:lnTo>
                  <a:pt x="1598" y="2282"/>
                </a:lnTo>
                <a:lnTo>
                  <a:pt x="0" y="2219"/>
                </a:lnTo>
                <a:close/>
              </a:path>
            </a:pathLst>
          </a:custGeom>
          <a:solidFill>
            <a:srgbClr val="84A1A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B4BDB3A-4215-5B46-9B2C-15425C7EED29}"/>
              </a:ext>
            </a:extLst>
          </p:cNvPr>
          <p:cNvSpPr>
            <a:spLocks/>
          </p:cNvSpPr>
          <p:nvPr/>
        </p:nvSpPr>
        <p:spPr bwMode="auto">
          <a:xfrm>
            <a:off x="4208603" y="1125610"/>
            <a:ext cx="743035" cy="853889"/>
          </a:xfrm>
          <a:custGeom>
            <a:avLst/>
            <a:gdLst>
              <a:gd name="T0" fmla="*/ 0 w 2604"/>
              <a:gd name="T1" fmla="*/ 45 h 2977"/>
              <a:gd name="T2" fmla="*/ 31 w 2604"/>
              <a:gd name="T3" fmla="*/ 46 h 2977"/>
              <a:gd name="T4" fmla="*/ 64 w 2604"/>
              <a:gd name="T5" fmla="*/ 43 h 2977"/>
              <a:gd name="T6" fmla="*/ 91 w 2604"/>
              <a:gd name="T7" fmla="*/ 46 h 2977"/>
              <a:gd name="T8" fmla="*/ 117 w 2604"/>
              <a:gd name="T9" fmla="*/ 40 h 2977"/>
              <a:gd name="T10" fmla="*/ 117 w 2604"/>
              <a:gd name="T11" fmla="*/ 0 h 2977"/>
              <a:gd name="T12" fmla="*/ 137 w 2604"/>
              <a:gd name="T13" fmla="*/ 5 h 2977"/>
              <a:gd name="T14" fmla="*/ 125 w 2604"/>
              <a:gd name="T15" fmla="*/ 25 h 2977"/>
              <a:gd name="T16" fmla="*/ 134 w 2604"/>
              <a:gd name="T17" fmla="*/ 40 h 2977"/>
              <a:gd name="T18" fmla="*/ 163 w 2604"/>
              <a:gd name="T19" fmla="*/ 51 h 2977"/>
              <a:gd name="T20" fmla="*/ 184 w 2604"/>
              <a:gd name="T21" fmla="*/ 61 h 2977"/>
              <a:gd name="T22" fmla="*/ 225 w 2604"/>
              <a:gd name="T23" fmla="*/ 68 h 2977"/>
              <a:gd name="T24" fmla="*/ 265 w 2604"/>
              <a:gd name="T25" fmla="*/ 68 h 2977"/>
              <a:gd name="T26" fmla="*/ 282 w 2604"/>
              <a:gd name="T27" fmla="*/ 57 h 2977"/>
              <a:gd name="T28" fmla="*/ 305 w 2604"/>
              <a:gd name="T29" fmla="*/ 74 h 2977"/>
              <a:gd name="T30" fmla="*/ 339 w 2604"/>
              <a:gd name="T31" fmla="*/ 80 h 2977"/>
              <a:gd name="T32" fmla="*/ 373 w 2604"/>
              <a:gd name="T33" fmla="*/ 97 h 2977"/>
              <a:gd name="T34" fmla="*/ 407 w 2604"/>
              <a:gd name="T35" fmla="*/ 85 h 2977"/>
              <a:gd name="T36" fmla="*/ 419 w 2604"/>
              <a:gd name="T37" fmla="*/ 93 h 2977"/>
              <a:gd name="T38" fmla="*/ 447 w 2604"/>
              <a:gd name="T39" fmla="*/ 91 h 2977"/>
              <a:gd name="T40" fmla="*/ 469 w 2604"/>
              <a:gd name="T41" fmla="*/ 91 h 2977"/>
              <a:gd name="T42" fmla="*/ 494 w 2604"/>
              <a:gd name="T43" fmla="*/ 90 h 2977"/>
              <a:gd name="T44" fmla="*/ 492 w 2604"/>
              <a:gd name="T45" fmla="*/ 94 h 2977"/>
              <a:gd name="T46" fmla="*/ 428 w 2604"/>
              <a:gd name="T47" fmla="*/ 136 h 2977"/>
              <a:gd name="T48" fmla="*/ 402 w 2604"/>
              <a:gd name="T49" fmla="*/ 160 h 2977"/>
              <a:gd name="T50" fmla="*/ 390 w 2604"/>
              <a:gd name="T51" fmla="*/ 188 h 2977"/>
              <a:gd name="T52" fmla="*/ 351 w 2604"/>
              <a:gd name="T53" fmla="*/ 216 h 2977"/>
              <a:gd name="T54" fmla="*/ 328 w 2604"/>
              <a:gd name="T55" fmla="*/ 245 h 2977"/>
              <a:gd name="T56" fmla="*/ 339 w 2604"/>
              <a:gd name="T57" fmla="*/ 279 h 2977"/>
              <a:gd name="T58" fmla="*/ 319 w 2604"/>
              <a:gd name="T59" fmla="*/ 307 h 2977"/>
              <a:gd name="T60" fmla="*/ 299 w 2604"/>
              <a:gd name="T61" fmla="*/ 330 h 2977"/>
              <a:gd name="T62" fmla="*/ 322 w 2604"/>
              <a:gd name="T63" fmla="*/ 359 h 2977"/>
              <a:gd name="T64" fmla="*/ 319 w 2604"/>
              <a:gd name="T65" fmla="*/ 400 h 2977"/>
              <a:gd name="T66" fmla="*/ 311 w 2604"/>
              <a:gd name="T67" fmla="*/ 421 h 2977"/>
              <a:gd name="T68" fmla="*/ 330 w 2604"/>
              <a:gd name="T69" fmla="*/ 430 h 2977"/>
              <a:gd name="T70" fmla="*/ 356 w 2604"/>
              <a:gd name="T71" fmla="*/ 427 h 2977"/>
              <a:gd name="T72" fmla="*/ 393 w 2604"/>
              <a:gd name="T73" fmla="*/ 460 h 2977"/>
              <a:gd name="T74" fmla="*/ 453 w 2604"/>
              <a:gd name="T75" fmla="*/ 501 h 2977"/>
              <a:gd name="T76" fmla="*/ 442 w 2604"/>
              <a:gd name="T77" fmla="*/ 530 h 2977"/>
              <a:gd name="T78" fmla="*/ 75 w 2604"/>
              <a:gd name="T79" fmla="*/ 565 h 2977"/>
              <a:gd name="T80" fmla="*/ 80 w 2604"/>
              <a:gd name="T81" fmla="*/ 513 h 2977"/>
              <a:gd name="T82" fmla="*/ 73 w 2604"/>
              <a:gd name="T83" fmla="*/ 403 h 2977"/>
              <a:gd name="T84" fmla="*/ 49 w 2604"/>
              <a:gd name="T85" fmla="*/ 374 h 2977"/>
              <a:gd name="T86" fmla="*/ 56 w 2604"/>
              <a:gd name="T87" fmla="*/ 353 h 2977"/>
              <a:gd name="T88" fmla="*/ 53 w 2604"/>
              <a:gd name="T89" fmla="*/ 330 h 2977"/>
              <a:gd name="T90" fmla="*/ 43 w 2604"/>
              <a:gd name="T91" fmla="*/ 263 h 2977"/>
              <a:gd name="T92" fmla="*/ 34 w 2604"/>
              <a:gd name="T93" fmla="*/ 176 h 2977"/>
              <a:gd name="T94" fmla="*/ 11 w 2604"/>
              <a:gd name="T95" fmla="*/ 145 h 2977"/>
              <a:gd name="T96" fmla="*/ 5 w 2604"/>
              <a:gd name="T97" fmla="*/ 106 h 2977"/>
              <a:gd name="T98" fmla="*/ 0 w 2604"/>
              <a:gd name="T99" fmla="*/ 45 h 297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604" h="2977">
                <a:moveTo>
                  <a:pt x="0" y="239"/>
                </a:moveTo>
                <a:lnTo>
                  <a:pt x="161" y="242"/>
                </a:lnTo>
                <a:lnTo>
                  <a:pt x="337" y="226"/>
                </a:lnTo>
                <a:lnTo>
                  <a:pt x="481" y="242"/>
                </a:lnTo>
                <a:lnTo>
                  <a:pt x="617" y="210"/>
                </a:lnTo>
                <a:lnTo>
                  <a:pt x="617" y="0"/>
                </a:lnTo>
                <a:lnTo>
                  <a:pt x="721" y="26"/>
                </a:lnTo>
                <a:lnTo>
                  <a:pt x="657" y="130"/>
                </a:lnTo>
                <a:lnTo>
                  <a:pt x="705" y="210"/>
                </a:lnTo>
                <a:lnTo>
                  <a:pt x="857" y="270"/>
                </a:lnTo>
                <a:lnTo>
                  <a:pt x="969" y="322"/>
                </a:lnTo>
                <a:lnTo>
                  <a:pt x="1187" y="360"/>
                </a:lnTo>
                <a:lnTo>
                  <a:pt x="1398" y="360"/>
                </a:lnTo>
                <a:lnTo>
                  <a:pt x="1488" y="300"/>
                </a:lnTo>
                <a:lnTo>
                  <a:pt x="1608" y="390"/>
                </a:lnTo>
                <a:lnTo>
                  <a:pt x="1788" y="420"/>
                </a:lnTo>
                <a:lnTo>
                  <a:pt x="1968" y="510"/>
                </a:lnTo>
                <a:lnTo>
                  <a:pt x="2148" y="450"/>
                </a:lnTo>
                <a:lnTo>
                  <a:pt x="2209" y="490"/>
                </a:lnTo>
                <a:lnTo>
                  <a:pt x="2358" y="480"/>
                </a:lnTo>
                <a:lnTo>
                  <a:pt x="2473" y="482"/>
                </a:lnTo>
                <a:lnTo>
                  <a:pt x="2604" y="476"/>
                </a:lnTo>
                <a:lnTo>
                  <a:pt x="2596" y="497"/>
                </a:lnTo>
                <a:lnTo>
                  <a:pt x="2257" y="714"/>
                </a:lnTo>
                <a:lnTo>
                  <a:pt x="2121" y="842"/>
                </a:lnTo>
                <a:lnTo>
                  <a:pt x="2058" y="990"/>
                </a:lnTo>
                <a:lnTo>
                  <a:pt x="1848" y="1140"/>
                </a:lnTo>
                <a:lnTo>
                  <a:pt x="1728" y="1290"/>
                </a:lnTo>
                <a:lnTo>
                  <a:pt x="1788" y="1470"/>
                </a:lnTo>
                <a:lnTo>
                  <a:pt x="1681" y="1618"/>
                </a:lnTo>
                <a:lnTo>
                  <a:pt x="1578" y="1740"/>
                </a:lnTo>
                <a:lnTo>
                  <a:pt x="1698" y="1890"/>
                </a:lnTo>
                <a:lnTo>
                  <a:pt x="1681" y="2106"/>
                </a:lnTo>
                <a:lnTo>
                  <a:pt x="1638" y="2220"/>
                </a:lnTo>
                <a:lnTo>
                  <a:pt x="1737" y="2266"/>
                </a:lnTo>
                <a:lnTo>
                  <a:pt x="1878" y="2250"/>
                </a:lnTo>
                <a:lnTo>
                  <a:pt x="2073" y="2426"/>
                </a:lnTo>
                <a:lnTo>
                  <a:pt x="2388" y="2640"/>
                </a:lnTo>
                <a:lnTo>
                  <a:pt x="2329" y="2794"/>
                </a:lnTo>
                <a:lnTo>
                  <a:pt x="394" y="2977"/>
                </a:lnTo>
                <a:lnTo>
                  <a:pt x="421" y="2701"/>
                </a:lnTo>
                <a:lnTo>
                  <a:pt x="385" y="2123"/>
                </a:lnTo>
                <a:lnTo>
                  <a:pt x="256" y="1969"/>
                </a:lnTo>
                <a:lnTo>
                  <a:pt x="294" y="1862"/>
                </a:lnTo>
                <a:lnTo>
                  <a:pt x="282" y="1741"/>
                </a:lnTo>
                <a:lnTo>
                  <a:pt x="229" y="1387"/>
                </a:lnTo>
                <a:lnTo>
                  <a:pt x="181" y="928"/>
                </a:lnTo>
                <a:lnTo>
                  <a:pt x="60" y="763"/>
                </a:lnTo>
                <a:lnTo>
                  <a:pt x="25" y="556"/>
                </a:lnTo>
                <a:lnTo>
                  <a:pt x="0" y="239"/>
                </a:lnTo>
                <a:close/>
              </a:path>
            </a:pathLst>
          </a:custGeom>
          <a:solidFill>
            <a:srgbClr val="0D6FBD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C998C7E3-B535-0B4D-B884-33B54BCB4A60}"/>
              </a:ext>
            </a:extLst>
          </p:cNvPr>
          <p:cNvSpPr>
            <a:spLocks/>
          </p:cNvSpPr>
          <p:nvPr/>
        </p:nvSpPr>
        <p:spPr bwMode="auto">
          <a:xfrm>
            <a:off x="4659840" y="1433918"/>
            <a:ext cx="627219" cy="621148"/>
          </a:xfrm>
          <a:custGeom>
            <a:avLst/>
            <a:gdLst>
              <a:gd name="T0" fmla="*/ 51 w 2202"/>
              <a:gd name="T1" fmla="*/ 13 h 2170"/>
              <a:gd name="T2" fmla="*/ 28 w 2202"/>
              <a:gd name="T3" fmla="*/ 41 h 2170"/>
              <a:gd name="T4" fmla="*/ 40 w 2202"/>
              <a:gd name="T5" fmla="*/ 76 h 2170"/>
              <a:gd name="T6" fmla="*/ 19 w 2202"/>
              <a:gd name="T7" fmla="*/ 103 h 2170"/>
              <a:gd name="T8" fmla="*/ 0 w 2202"/>
              <a:gd name="T9" fmla="*/ 126 h 2170"/>
              <a:gd name="T10" fmla="*/ 23 w 2202"/>
              <a:gd name="T11" fmla="*/ 155 h 2170"/>
              <a:gd name="T12" fmla="*/ 19 w 2202"/>
              <a:gd name="T13" fmla="*/ 196 h 2170"/>
              <a:gd name="T14" fmla="*/ 11 w 2202"/>
              <a:gd name="T15" fmla="*/ 217 h 2170"/>
              <a:gd name="T16" fmla="*/ 30 w 2202"/>
              <a:gd name="T17" fmla="*/ 226 h 2170"/>
              <a:gd name="T18" fmla="*/ 56 w 2202"/>
              <a:gd name="T19" fmla="*/ 223 h 2170"/>
              <a:gd name="T20" fmla="*/ 95 w 2202"/>
              <a:gd name="T21" fmla="*/ 257 h 2170"/>
              <a:gd name="T22" fmla="*/ 153 w 2202"/>
              <a:gd name="T23" fmla="*/ 297 h 2170"/>
              <a:gd name="T24" fmla="*/ 142 w 2202"/>
              <a:gd name="T25" fmla="*/ 326 h 2170"/>
              <a:gd name="T26" fmla="*/ 154 w 2202"/>
              <a:gd name="T27" fmla="*/ 341 h 2170"/>
              <a:gd name="T28" fmla="*/ 154 w 2202"/>
              <a:gd name="T29" fmla="*/ 367 h 2170"/>
              <a:gd name="T30" fmla="*/ 162 w 2202"/>
              <a:gd name="T31" fmla="*/ 391 h 2170"/>
              <a:gd name="T32" fmla="*/ 186 w 2202"/>
              <a:gd name="T33" fmla="*/ 402 h 2170"/>
              <a:gd name="T34" fmla="*/ 204 w 2202"/>
              <a:gd name="T35" fmla="*/ 411 h 2170"/>
              <a:gd name="T36" fmla="*/ 400 w 2202"/>
              <a:gd name="T37" fmla="*/ 381 h 2170"/>
              <a:gd name="T38" fmla="*/ 400 w 2202"/>
              <a:gd name="T39" fmla="*/ 341 h 2170"/>
              <a:gd name="T40" fmla="*/ 383 w 2202"/>
              <a:gd name="T41" fmla="*/ 324 h 2170"/>
              <a:gd name="T42" fmla="*/ 380 w 2202"/>
              <a:gd name="T43" fmla="*/ 294 h 2170"/>
              <a:gd name="T44" fmla="*/ 383 w 2202"/>
              <a:gd name="T45" fmla="*/ 267 h 2170"/>
              <a:gd name="T46" fmla="*/ 389 w 2202"/>
              <a:gd name="T47" fmla="*/ 256 h 2170"/>
              <a:gd name="T48" fmla="*/ 383 w 2202"/>
              <a:gd name="T49" fmla="*/ 227 h 2170"/>
              <a:gd name="T50" fmla="*/ 389 w 2202"/>
              <a:gd name="T51" fmla="*/ 205 h 2170"/>
              <a:gd name="T52" fmla="*/ 389 w 2202"/>
              <a:gd name="T53" fmla="*/ 188 h 2170"/>
              <a:gd name="T54" fmla="*/ 417 w 2202"/>
              <a:gd name="T55" fmla="*/ 125 h 2170"/>
              <a:gd name="T56" fmla="*/ 411 w 2202"/>
              <a:gd name="T57" fmla="*/ 108 h 2170"/>
              <a:gd name="T58" fmla="*/ 400 w 2202"/>
              <a:gd name="T59" fmla="*/ 125 h 2170"/>
              <a:gd name="T60" fmla="*/ 389 w 2202"/>
              <a:gd name="T61" fmla="*/ 142 h 2170"/>
              <a:gd name="T62" fmla="*/ 383 w 2202"/>
              <a:gd name="T63" fmla="*/ 159 h 2170"/>
              <a:gd name="T64" fmla="*/ 355 w 2202"/>
              <a:gd name="T65" fmla="*/ 199 h 2170"/>
              <a:gd name="T66" fmla="*/ 355 w 2202"/>
              <a:gd name="T67" fmla="*/ 176 h 2170"/>
              <a:gd name="T68" fmla="*/ 356 w 2202"/>
              <a:gd name="T69" fmla="*/ 155 h 2170"/>
              <a:gd name="T70" fmla="*/ 368 w 2202"/>
              <a:gd name="T71" fmla="*/ 135 h 2170"/>
              <a:gd name="T72" fmla="*/ 366 w 2202"/>
              <a:gd name="T73" fmla="*/ 108 h 2170"/>
              <a:gd name="T74" fmla="*/ 349 w 2202"/>
              <a:gd name="T75" fmla="*/ 91 h 2170"/>
              <a:gd name="T76" fmla="*/ 348 w 2202"/>
              <a:gd name="T77" fmla="*/ 79 h 2170"/>
              <a:gd name="T78" fmla="*/ 320 w 2202"/>
              <a:gd name="T79" fmla="*/ 57 h 2170"/>
              <a:gd name="T80" fmla="*/ 286 w 2202"/>
              <a:gd name="T81" fmla="*/ 63 h 2170"/>
              <a:gd name="T82" fmla="*/ 281 w 2202"/>
              <a:gd name="T83" fmla="*/ 51 h 2170"/>
              <a:gd name="T84" fmla="*/ 260 w 2202"/>
              <a:gd name="T85" fmla="*/ 52 h 2170"/>
              <a:gd name="T86" fmla="*/ 233 w 2202"/>
              <a:gd name="T87" fmla="*/ 50 h 2170"/>
              <a:gd name="T88" fmla="*/ 201 w 2202"/>
              <a:gd name="T89" fmla="*/ 51 h 2170"/>
              <a:gd name="T90" fmla="*/ 184 w 2202"/>
              <a:gd name="T91" fmla="*/ 38 h 2170"/>
              <a:gd name="T92" fmla="*/ 173 w 2202"/>
              <a:gd name="T93" fmla="*/ 23 h 2170"/>
              <a:gd name="T94" fmla="*/ 127 w 2202"/>
              <a:gd name="T95" fmla="*/ 23 h 2170"/>
              <a:gd name="T96" fmla="*/ 122 w 2202"/>
              <a:gd name="T97" fmla="*/ 0 h 2170"/>
              <a:gd name="T98" fmla="*/ 70 w 2202"/>
              <a:gd name="T99" fmla="*/ 23 h 2170"/>
              <a:gd name="T100" fmla="*/ 51 w 2202"/>
              <a:gd name="T101" fmla="*/ 13 h 217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202" h="2170">
                <a:moveTo>
                  <a:pt x="267" y="70"/>
                </a:moveTo>
                <a:lnTo>
                  <a:pt x="150" y="216"/>
                </a:lnTo>
                <a:lnTo>
                  <a:pt x="209" y="400"/>
                </a:lnTo>
                <a:lnTo>
                  <a:pt x="102" y="544"/>
                </a:lnTo>
                <a:lnTo>
                  <a:pt x="0" y="667"/>
                </a:lnTo>
                <a:lnTo>
                  <a:pt x="119" y="820"/>
                </a:lnTo>
                <a:lnTo>
                  <a:pt x="102" y="1035"/>
                </a:lnTo>
                <a:lnTo>
                  <a:pt x="59" y="1146"/>
                </a:lnTo>
                <a:lnTo>
                  <a:pt x="158" y="1195"/>
                </a:lnTo>
                <a:lnTo>
                  <a:pt x="297" y="1177"/>
                </a:lnTo>
                <a:lnTo>
                  <a:pt x="501" y="1359"/>
                </a:lnTo>
                <a:lnTo>
                  <a:pt x="809" y="1567"/>
                </a:lnTo>
                <a:lnTo>
                  <a:pt x="750" y="1723"/>
                </a:lnTo>
                <a:lnTo>
                  <a:pt x="814" y="1802"/>
                </a:lnTo>
                <a:lnTo>
                  <a:pt x="814" y="1938"/>
                </a:lnTo>
                <a:lnTo>
                  <a:pt x="854" y="2066"/>
                </a:lnTo>
                <a:lnTo>
                  <a:pt x="982" y="2122"/>
                </a:lnTo>
                <a:lnTo>
                  <a:pt x="1078" y="2170"/>
                </a:lnTo>
                <a:lnTo>
                  <a:pt x="2112" y="2010"/>
                </a:lnTo>
                <a:lnTo>
                  <a:pt x="2112" y="1800"/>
                </a:lnTo>
                <a:lnTo>
                  <a:pt x="2022" y="1710"/>
                </a:lnTo>
                <a:lnTo>
                  <a:pt x="2006" y="1554"/>
                </a:lnTo>
                <a:lnTo>
                  <a:pt x="2022" y="1410"/>
                </a:lnTo>
                <a:lnTo>
                  <a:pt x="2052" y="1350"/>
                </a:lnTo>
                <a:lnTo>
                  <a:pt x="2022" y="1200"/>
                </a:lnTo>
                <a:lnTo>
                  <a:pt x="2052" y="1080"/>
                </a:lnTo>
                <a:lnTo>
                  <a:pt x="2052" y="990"/>
                </a:lnTo>
                <a:lnTo>
                  <a:pt x="2202" y="660"/>
                </a:lnTo>
                <a:lnTo>
                  <a:pt x="2172" y="570"/>
                </a:lnTo>
                <a:lnTo>
                  <a:pt x="2112" y="660"/>
                </a:lnTo>
                <a:lnTo>
                  <a:pt x="2052" y="750"/>
                </a:lnTo>
                <a:lnTo>
                  <a:pt x="2022" y="840"/>
                </a:lnTo>
                <a:lnTo>
                  <a:pt x="1872" y="1050"/>
                </a:lnTo>
                <a:lnTo>
                  <a:pt x="1872" y="930"/>
                </a:lnTo>
                <a:lnTo>
                  <a:pt x="1878" y="818"/>
                </a:lnTo>
                <a:lnTo>
                  <a:pt x="1942" y="714"/>
                </a:lnTo>
                <a:lnTo>
                  <a:pt x="1932" y="570"/>
                </a:lnTo>
                <a:lnTo>
                  <a:pt x="1842" y="480"/>
                </a:lnTo>
                <a:lnTo>
                  <a:pt x="1838" y="418"/>
                </a:lnTo>
                <a:lnTo>
                  <a:pt x="1692" y="300"/>
                </a:lnTo>
                <a:lnTo>
                  <a:pt x="1512" y="330"/>
                </a:lnTo>
                <a:lnTo>
                  <a:pt x="1482" y="270"/>
                </a:lnTo>
                <a:lnTo>
                  <a:pt x="1374" y="274"/>
                </a:lnTo>
                <a:lnTo>
                  <a:pt x="1230" y="266"/>
                </a:lnTo>
                <a:lnTo>
                  <a:pt x="1062" y="270"/>
                </a:lnTo>
                <a:lnTo>
                  <a:pt x="974" y="202"/>
                </a:lnTo>
                <a:lnTo>
                  <a:pt x="912" y="120"/>
                </a:lnTo>
                <a:lnTo>
                  <a:pt x="672" y="120"/>
                </a:lnTo>
                <a:lnTo>
                  <a:pt x="642" y="0"/>
                </a:lnTo>
                <a:lnTo>
                  <a:pt x="372" y="120"/>
                </a:lnTo>
                <a:lnTo>
                  <a:pt x="267" y="70"/>
                </a:lnTo>
                <a:close/>
              </a:path>
            </a:pathLst>
          </a:custGeom>
          <a:solidFill>
            <a:srgbClr val="84A1A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68DDA72-FF8C-EF44-9972-84D4EBAF8168}"/>
              </a:ext>
            </a:extLst>
          </p:cNvPr>
          <p:cNvSpPr>
            <a:spLocks/>
          </p:cNvSpPr>
          <p:nvPr/>
        </p:nvSpPr>
        <p:spPr bwMode="auto">
          <a:xfrm>
            <a:off x="4322917" y="1926604"/>
            <a:ext cx="708440" cy="457926"/>
          </a:xfrm>
          <a:custGeom>
            <a:avLst/>
            <a:gdLst>
              <a:gd name="T0" fmla="*/ 0 w 2485"/>
              <a:gd name="T1" fmla="*/ 35 h 1601"/>
              <a:gd name="T2" fmla="*/ 367 w 2485"/>
              <a:gd name="T3" fmla="*/ 0 h 1601"/>
              <a:gd name="T4" fmla="*/ 378 w 2485"/>
              <a:gd name="T5" fmla="*/ 14 h 1601"/>
              <a:gd name="T6" fmla="*/ 379 w 2485"/>
              <a:gd name="T7" fmla="*/ 40 h 1601"/>
              <a:gd name="T8" fmla="*/ 386 w 2485"/>
              <a:gd name="T9" fmla="*/ 65 h 1601"/>
              <a:gd name="T10" fmla="*/ 408 w 2485"/>
              <a:gd name="T11" fmla="*/ 74 h 1601"/>
              <a:gd name="T12" fmla="*/ 428 w 2485"/>
              <a:gd name="T13" fmla="*/ 85 h 1601"/>
              <a:gd name="T14" fmla="*/ 447 w 2485"/>
              <a:gd name="T15" fmla="*/ 109 h 1601"/>
              <a:gd name="T16" fmla="*/ 463 w 2485"/>
              <a:gd name="T17" fmla="*/ 127 h 1601"/>
              <a:gd name="T18" fmla="*/ 471 w 2485"/>
              <a:gd name="T19" fmla="*/ 154 h 1601"/>
              <a:gd name="T20" fmla="*/ 451 w 2485"/>
              <a:gd name="T21" fmla="*/ 178 h 1601"/>
              <a:gd name="T22" fmla="*/ 426 w 2485"/>
              <a:gd name="T23" fmla="*/ 189 h 1601"/>
              <a:gd name="T24" fmla="*/ 399 w 2485"/>
              <a:gd name="T25" fmla="*/ 189 h 1601"/>
              <a:gd name="T26" fmla="*/ 416 w 2485"/>
              <a:gd name="T27" fmla="*/ 217 h 1601"/>
              <a:gd name="T28" fmla="*/ 407 w 2485"/>
              <a:gd name="T29" fmla="*/ 248 h 1601"/>
              <a:gd name="T30" fmla="*/ 394 w 2485"/>
              <a:gd name="T31" fmla="*/ 274 h 1601"/>
              <a:gd name="T32" fmla="*/ 388 w 2485"/>
              <a:gd name="T33" fmla="*/ 295 h 1601"/>
              <a:gd name="T34" fmla="*/ 360 w 2485"/>
              <a:gd name="T35" fmla="*/ 274 h 1601"/>
              <a:gd name="T36" fmla="*/ 277 w 2485"/>
              <a:gd name="T37" fmla="*/ 289 h 1601"/>
              <a:gd name="T38" fmla="*/ 195 w 2485"/>
              <a:gd name="T39" fmla="*/ 297 h 1601"/>
              <a:gd name="T40" fmla="*/ 73 w 2485"/>
              <a:gd name="T41" fmla="*/ 303 h 1601"/>
              <a:gd name="T42" fmla="*/ 73 w 2485"/>
              <a:gd name="T43" fmla="*/ 256 h 1601"/>
              <a:gd name="T44" fmla="*/ 23 w 2485"/>
              <a:gd name="T45" fmla="*/ 157 h 1601"/>
              <a:gd name="T46" fmla="*/ 6 w 2485"/>
              <a:gd name="T47" fmla="*/ 117 h 1601"/>
              <a:gd name="T48" fmla="*/ 6 w 2485"/>
              <a:gd name="T49" fmla="*/ 59 h 1601"/>
              <a:gd name="T50" fmla="*/ 0 w 2485"/>
              <a:gd name="T51" fmla="*/ 35 h 160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485" h="1601">
                <a:moveTo>
                  <a:pt x="0" y="183"/>
                </a:moveTo>
                <a:lnTo>
                  <a:pt x="1935" y="0"/>
                </a:lnTo>
                <a:lnTo>
                  <a:pt x="1996" y="75"/>
                </a:lnTo>
                <a:lnTo>
                  <a:pt x="1998" y="212"/>
                </a:lnTo>
                <a:lnTo>
                  <a:pt x="2037" y="344"/>
                </a:lnTo>
                <a:lnTo>
                  <a:pt x="2155" y="393"/>
                </a:lnTo>
                <a:lnTo>
                  <a:pt x="2257" y="447"/>
                </a:lnTo>
                <a:lnTo>
                  <a:pt x="2357" y="575"/>
                </a:lnTo>
                <a:lnTo>
                  <a:pt x="2445" y="671"/>
                </a:lnTo>
                <a:lnTo>
                  <a:pt x="2485" y="815"/>
                </a:lnTo>
                <a:lnTo>
                  <a:pt x="2377" y="939"/>
                </a:lnTo>
                <a:lnTo>
                  <a:pt x="2245" y="999"/>
                </a:lnTo>
                <a:lnTo>
                  <a:pt x="2107" y="999"/>
                </a:lnTo>
                <a:lnTo>
                  <a:pt x="2197" y="1149"/>
                </a:lnTo>
                <a:lnTo>
                  <a:pt x="2149" y="1311"/>
                </a:lnTo>
                <a:lnTo>
                  <a:pt x="2077" y="1449"/>
                </a:lnTo>
                <a:lnTo>
                  <a:pt x="2045" y="1559"/>
                </a:lnTo>
                <a:lnTo>
                  <a:pt x="1897" y="1449"/>
                </a:lnTo>
                <a:lnTo>
                  <a:pt x="1461" y="1527"/>
                </a:lnTo>
                <a:lnTo>
                  <a:pt x="1029" y="1567"/>
                </a:lnTo>
                <a:lnTo>
                  <a:pt x="384" y="1601"/>
                </a:lnTo>
                <a:lnTo>
                  <a:pt x="384" y="1355"/>
                </a:lnTo>
                <a:lnTo>
                  <a:pt x="120" y="827"/>
                </a:lnTo>
                <a:lnTo>
                  <a:pt x="33" y="620"/>
                </a:lnTo>
                <a:lnTo>
                  <a:pt x="34" y="312"/>
                </a:lnTo>
                <a:lnTo>
                  <a:pt x="0" y="183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891244C-7CEB-BD43-8261-5A6EC9181D5B}"/>
              </a:ext>
            </a:extLst>
          </p:cNvPr>
          <p:cNvSpPr>
            <a:spLocks/>
          </p:cNvSpPr>
          <p:nvPr/>
        </p:nvSpPr>
        <p:spPr bwMode="auto">
          <a:xfrm>
            <a:off x="4432717" y="2342214"/>
            <a:ext cx="798688" cy="631727"/>
          </a:xfrm>
          <a:custGeom>
            <a:avLst/>
            <a:gdLst>
              <a:gd name="T0" fmla="*/ 0 w 2800"/>
              <a:gd name="T1" fmla="*/ 29 h 2206"/>
              <a:gd name="T2" fmla="*/ 22 w 2800"/>
              <a:gd name="T3" fmla="*/ 73 h 2206"/>
              <a:gd name="T4" fmla="*/ 47 w 2800"/>
              <a:gd name="T5" fmla="*/ 86 h 2206"/>
              <a:gd name="T6" fmla="*/ 69 w 2800"/>
              <a:gd name="T7" fmla="*/ 98 h 2206"/>
              <a:gd name="T8" fmla="*/ 63 w 2800"/>
              <a:gd name="T9" fmla="*/ 115 h 2206"/>
              <a:gd name="T10" fmla="*/ 74 w 2800"/>
              <a:gd name="T11" fmla="*/ 146 h 2206"/>
              <a:gd name="T12" fmla="*/ 97 w 2800"/>
              <a:gd name="T13" fmla="*/ 160 h 2206"/>
              <a:gd name="T14" fmla="*/ 101 w 2800"/>
              <a:gd name="T15" fmla="*/ 211 h 2206"/>
              <a:gd name="T16" fmla="*/ 101 w 2800"/>
              <a:gd name="T17" fmla="*/ 271 h 2206"/>
              <a:gd name="T18" fmla="*/ 107 w 2800"/>
              <a:gd name="T19" fmla="*/ 324 h 2206"/>
              <a:gd name="T20" fmla="*/ 107 w 2800"/>
              <a:gd name="T21" fmla="*/ 359 h 2206"/>
              <a:gd name="T22" fmla="*/ 117 w 2800"/>
              <a:gd name="T23" fmla="*/ 385 h 2206"/>
              <a:gd name="T24" fmla="*/ 122 w 2800"/>
              <a:gd name="T25" fmla="*/ 409 h 2206"/>
              <a:gd name="T26" fmla="*/ 335 w 2800"/>
              <a:gd name="T27" fmla="*/ 382 h 2206"/>
              <a:gd name="T28" fmla="*/ 393 w 2800"/>
              <a:gd name="T29" fmla="*/ 376 h 2206"/>
              <a:gd name="T30" fmla="*/ 452 w 2800"/>
              <a:gd name="T31" fmla="*/ 364 h 2206"/>
              <a:gd name="T32" fmla="*/ 463 w 2800"/>
              <a:gd name="T33" fmla="*/ 375 h 2206"/>
              <a:gd name="T34" fmla="*/ 446 w 2800"/>
              <a:gd name="T35" fmla="*/ 398 h 2206"/>
              <a:gd name="T36" fmla="*/ 458 w 2800"/>
              <a:gd name="T37" fmla="*/ 409 h 2206"/>
              <a:gd name="T38" fmla="*/ 478 w 2800"/>
              <a:gd name="T39" fmla="*/ 418 h 2206"/>
              <a:gd name="T40" fmla="*/ 497 w 2800"/>
              <a:gd name="T41" fmla="*/ 409 h 2206"/>
              <a:gd name="T42" fmla="*/ 503 w 2800"/>
              <a:gd name="T43" fmla="*/ 398 h 2206"/>
              <a:gd name="T44" fmla="*/ 497 w 2800"/>
              <a:gd name="T45" fmla="*/ 381 h 2206"/>
              <a:gd name="T46" fmla="*/ 507 w 2800"/>
              <a:gd name="T47" fmla="*/ 363 h 2206"/>
              <a:gd name="T48" fmla="*/ 515 w 2800"/>
              <a:gd name="T49" fmla="*/ 347 h 2206"/>
              <a:gd name="T50" fmla="*/ 531 w 2800"/>
              <a:gd name="T51" fmla="*/ 339 h 2206"/>
              <a:gd name="T52" fmla="*/ 529 w 2800"/>
              <a:gd name="T53" fmla="*/ 324 h 2206"/>
              <a:gd name="T54" fmla="*/ 528 w 2800"/>
              <a:gd name="T55" fmla="*/ 306 h 2206"/>
              <a:gd name="T56" fmla="*/ 509 w 2800"/>
              <a:gd name="T57" fmla="*/ 296 h 2206"/>
              <a:gd name="T58" fmla="*/ 492 w 2800"/>
              <a:gd name="T59" fmla="*/ 273 h 2206"/>
              <a:gd name="T60" fmla="*/ 486 w 2800"/>
              <a:gd name="T61" fmla="*/ 244 h 2206"/>
              <a:gd name="T62" fmla="*/ 458 w 2800"/>
              <a:gd name="T63" fmla="*/ 222 h 2206"/>
              <a:gd name="T64" fmla="*/ 435 w 2800"/>
              <a:gd name="T65" fmla="*/ 210 h 2206"/>
              <a:gd name="T66" fmla="*/ 418 w 2800"/>
              <a:gd name="T67" fmla="*/ 187 h 2206"/>
              <a:gd name="T68" fmla="*/ 426 w 2800"/>
              <a:gd name="T69" fmla="*/ 166 h 2206"/>
              <a:gd name="T70" fmla="*/ 429 w 2800"/>
              <a:gd name="T71" fmla="*/ 142 h 2206"/>
              <a:gd name="T72" fmla="*/ 414 w 2800"/>
              <a:gd name="T73" fmla="*/ 133 h 2206"/>
              <a:gd name="T74" fmla="*/ 396 w 2800"/>
              <a:gd name="T75" fmla="*/ 128 h 2206"/>
              <a:gd name="T76" fmla="*/ 378 w 2800"/>
              <a:gd name="T77" fmla="*/ 114 h 2206"/>
              <a:gd name="T78" fmla="*/ 355 w 2800"/>
              <a:gd name="T79" fmla="*/ 85 h 2206"/>
              <a:gd name="T80" fmla="*/ 337 w 2800"/>
              <a:gd name="T81" fmla="*/ 74 h 2206"/>
              <a:gd name="T82" fmla="*/ 321 w 2800"/>
              <a:gd name="T83" fmla="*/ 51 h 2206"/>
              <a:gd name="T84" fmla="*/ 315 w 2800"/>
              <a:gd name="T85" fmla="*/ 21 h 2206"/>
              <a:gd name="T86" fmla="*/ 287 w 2800"/>
              <a:gd name="T87" fmla="*/ 0 h 2206"/>
              <a:gd name="T88" fmla="*/ 260 w 2800"/>
              <a:gd name="T89" fmla="*/ 4 h 2206"/>
              <a:gd name="T90" fmla="*/ 200 w 2800"/>
              <a:gd name="T91" fmla="*/ 15 h 2206"/>
              <a:gd name="T92" fmla="*/ 122 w 2800"/>
              <a:gd name="T93" fmla="*/ 22 h 2206"/>
              <a:gd name="T94" fmla="*/ 58 w 2800"/>
              <a:gd name="T95" fmla="*/ 26 h 2206"/>
              <a:gd name="T96" fmla="*/ 0 w 2800"/>
              <a:gd name="T97" fmla="*/ 29 h 220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800" h="2206">
                <a:moveTo>
                  <a:pt x="0" y="152"/>
                </a:moveTo>
                <a:lnTo>
                  <a:pt x="118" y="387"/>
                </a:lnTo>
                <a:lnTo>
                  <a:pt x="247" y="452"/>
                </a:lnTo>
                <a:lnTo>
                  <a:pt x="363" y="518"/>
                </a:lnTo>
                <a:lnTo>
                  <a:pt x="333" y="608"/>
                </a:lnTo>
                <a:lnTo>
                  <a:pt x="388" y="771"/>
                </a:lnTo>
                <a:lnTo>
                  <a:pt x="513" y="845"/>
                </a:lnTo>
                <a:lnTo>
                  <a:pt x="535" y="1115"/>
                </a:lnTo>
                <a:lnTo>
                  <a:pt x="535" y="1431"/>
                </a:lnTo>
                <a:lnTo>
                  <a:pt x="562" y="1710"/>
                </a:lnTo>
                <a:lnTo>
                  <a:pt x="562" y="1895"/>
                </a:lnTo>
                <a:lnTo>
                  <a:pt x="618" y="2034"/>
                </a:lnTo>
                <a:lnTo>
                  <a:pt x="645" y="2160"/>
                </a:lnTo>
                <a:lnTo>
                  <a:pt x="1769" y="2014"/>
                </a:lnTo>
                <a:lnTo>
                  <a:pt x="2073" y="1982"/>
                </a:lnTo>
                <a:lnTo>
                  <a:pt x="2383" y="1920"/>
                </a:lnTo>
                <a:lnTo>
                  <a:pt x="2443" y="1980"/>
                </a:lnTo>
                <a:lnTo>
                  <a:pt x="2353" y="2100"/>
                </a:lnTo>
                <a:lnTo>
                  <a:pt x="2413" y="2160"/>
                </a:lnTo>
                <a:lnTo>
                  <a:pt x="2520" y="2206"/>
                </a:lnTo>
                <a:lnTo>
                  <a:pt x="2623" y="2160"/>
                </a:lnTo>
                <a:lnTo>
                  <a:pt x="2653" y="2100"/>
                </a:lnTo>
                <a:lnTo>
                  <a:pt x="2623" y="2010"/>
                </a:lnTo>
                <a:lnTo>
                  <a:pt x="2672" y="1918"/>
                </a:lnTo>
                <a:lnTo>
                  <a:pt x="2713" y="1830"/>
                </a:lnTo>
                <a:lnTo>
                  <a:pt x="2800" y="1790"/>
                </a:lnTo>
                <a:lnTo>
                  <a:pt x="2792" y="1710"/>
                </a:lnTo>
                <a:lnTo>
                  <a:pt x="2784" y="1614"/>
                </a:lnTo>
                <a:lnTo>
                  <a:pt x="2683" y="1560"/>
                </a:lnTo>
                <a:lnTo>
                  <a:pt x="2593" y="1440"/>
                </a:lnTo>
                <a:lnTo>
                  <a:pt x="2563" y="1290"/>
                </a:lnTo>
                <a:lnTo>
                  <a:pt x="2413" y="1170"/>
                </a:lnTo>
                <a:lnTo>
                  <a:pt x="2293" y="1110"/>
                </a:lnTo>
                <a:lnTo>
                  <a:pt x="2203" y="989"/>
                </a:lnTo>
                <a:lnTo>
                  <a:pt x="2248" y="878"/>
                </a:lnTo>
                <a:lnTo>
                  <a:pt x="2263" y="749"/>
                </a:lnTo>
                <a:lnTo>
                  <a:pt x="2184" y="702"/>
                </a:lnTo>
                <a:lnTo>
                  <a:pt x="2089" y="678"/>
                </a:lnTo>
                <a:lnTo>
                  <a:pt x="1994" y="599"/>
                </a:lnTo>
                <a:lnTo>
                  <a:pt x="1874" y="449"/>
                </a:lnTo>
                <a:lnTo>
                  <a:pt x="1777" y="390"/>
                </a:lnTo>
                <a:lnTo>
                  <a:pt x="1694" y="269"/>
                </a:lnTo>
                <a:lnTo>
                  <a:pt x="1659" y="110"/>
                </a:lnTo>
                <a:lnTo>
                  <a:pt x="1511" y="0"/>
                </a:lnTo>
                <a:lnTo>
                  <a:pt x="1373" y="23"/>
                </a:lnTo>
                <a:lnTo>
                  <a:pt x="1055" y="80"/>
                </a:lnTo>
                <a:lnTo>
                  <a:pt x="643" y="117"/>
                </a:lnTo>
                <a:lnTo>
                  <a:pt x="306" y="135"/>
                </a:lnTo>
                <a:lnTo>
                  <a:pt x="0" y="152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CF3F4486-CC33-B54F-8A6F-D5DC99F0549F}"/>
              </a:ext>
            </a:extLst>
          </p:cNvPr>
          <p:cNvSpPr>
            <a:spLocks/>
          </p:cNvSpPr>
          <p:nvPr/>
        </p:nvSpPr>
        <p:spPr bwMode="auto">
          <a:xfrm>
            <a:off x="4616220" y="2892329"/>
            <a:ext cx="568558" cy="577319"/>
          </a:xfrm>
          <a:custGeom>
            <a:avLst/>
            <a:gdLst>
              <a:gd name="T0" fmla="*/ 0 w 1990"/>
              <a:gd name="T1" fmla="*/ 45 h 2015"/>
              <a:gd name="T2" fmla="*/ 215 w 1990"/>
              <a:gd name="T3" fmla="*/ 18 h 2015"/>
              <a:gd name="T4" fmla="*/ 273 w 1990"/>
              <a:gd name="T5" fmla="*/ 12 h 2015"/>
              <a:gd name="T6" fmla="*/ 331 w 1990"/>
              <a:gd name="T7" fmla="*/ 0 h 2015"/>
              <a:gd name="T8" fmla="*/ 342 w 1990"/>
              <a:gd name="T9" fmla="*/ 12 h 2015"/>
              <a:gd name="T10" fmla="*/ 325 w 1990"/>
              <a:gd name="T11" fmla="*/ 34 h 2015"/>
              <a:gd name="T12" fmla="*/ 337 w 1990"/>
              <a:gd name="T13" fmla="*/ 46 h 2015"/>
              <a:gd name="T14" fmla="*/ 357 w 1990"/>
              <a:gd name="T15" fmla="*/ 54 h 2015"/>
              <a:gd name="T16" fmla="*/ 376 w 1990"/>
              <a:gd name="T17" fmla="*/ 45 h 2015"/>
              <a:gd name="T18" fmla="*/ 378 w 1990"/>
              <a:gd name="T19" fmla="*/ 63 h 2015"/>
              <a:gd name="T20" fmla="*/ 367 w 1990"/>
              <a:gd name="T21" fmla="*/ 77 h 2015"/>
              <a:gd name="T22" fmla="*/ 366 w 1990"/>
              <a:gd name="T23" fmla="*/ 94 h 2015"/>
              <a:gd name="T24" fmla="*/ 355 w 1990"/>
              <a:gd name="T25" fmla="*/ 106 h 2015"/>
              <a:gd name="T26" fmla="*/ 350 w 1990"/>
              <a:gd name="T27" fmla="*/ 143 h 2015"/>
              <a:gd name="T28" fmla="*/ 338 w 1990"/>
              <a:gd name="T29" fmla="*/ 163 h 2015"/>
              <a:gd name="T30" fmla="*/ 322 w 1990"/>
              <a:gd name="T31" fmla="*/ 209 h 2015"/>
              <a:gd name="T32" fmla="*/ 301 w 1990"/>
              <a:gd name="T33" fmla="*/ 238 h 2015"/>
              <a:gd name="T34" fmla="*/ 293 w 1990"/>
              <a:gd name="T35" fmla="*/ 274 h 2015"/>
              <a:gd name="T36" fmla="*/ 296 w 1990"/>
              <a:gd name="T37" fmla="*/ 329 h 2015"/>
              <a:gd name="T38" fmla="*/ 293 w 1990"/>
              <a:gd name="T39" fmla="*/ 359 h 2015"/>
              <a:gd name="T40" fmla="*/ 249 w 1990"/>
              <a:gd name="T41" fmla="*/ 365 h 2015"/>
              <a:gd name="T42" fmla="*/ 190 w 1990"/>
              <a:gd name="T43" fmla="*/ 365 h 2015"/>
              <a:gd name="T44" fmla="*/ 115 w 1990"/>
              <a:gd name="T45" fmla="*/ 368 h 2015"/>
              <a:gd name="T46" fmla="*/ 65 w 1990"/>
              <a:gd name="T47" fmla="*/ 382 h 2015"/>
              <a:gd name="T48" fmla="*/ 58 w 1990"/>
              <a:gd name="T49" fmla="*/ 363 h 2015"/>
              <a:gd name="T50" fmla="*/ 63 w 1990"/>
              <a:gd name="T51" fmla="*/ 344 h 2015"/>
              <a:gd name="T52" fmla="*/ 56 w 1990"/>
              <a:gd name="T53" fmla="*/ 322 h 2015"/>
              <a:gd name="T54" fmla="*/ 17 w 1990"/>
              <a:gd name="T55" fmla="*/ 322 h 2015"/>
              <a:gd name="T56" fmla="*/ 17 w 1990"/>
              <a:gd name="T57" fmla="*/ 168 h 2015"/>
              <a:gd name="T58" fmla="*/ 4 w 1990"/>
              <a:gd name="T59" fmla="*/ 110 h 2015"/>
              <a:gd name="T60" fmla="*/ 0 w 1990"/>
              <a:gd name="T61" fmla="*/ 71 h 2015"/>
              <a:gd name="T62" fmla="*/ 0 w 1990"/>
              <a:gd name="T63" fmla="*/ 45 h 201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990" h="2015">
                <a:moveTo>
                  <a:pt x="2" y="240"/>
                </a:moveTo>
                <a:lnTo>
                  <a:pt x="1130" y="93"/>
                </a:lnTo>
                <a:lnTo>
                  <a:pt x="1435" y="62"/>
                </a:lnTo>
                <a:lnTo>
                  <a:pt x="1742" y="0"/>
                </a:lnTo>
                <a:lnTo>
                  <a:pt x="1798" y="61"/>
                </a:lnTo>
                <a:lnTo>
                  <a:pt x="1711" y="179"/>
                </a:lnTo>
                <a:lnTo>
                  <a:pt x="1775" y="243"/>
                </a:lnTo>
                <a:lnTo>
                  <a:pt x="1877" y="287"/>
                </a:lnTo>
                <a:lnTo>
                  <a:pt x="1979" y="240"/>
                </a:lnTo>
                <a:lnTo>
                  <a:pt x="1990" y="334"/>
                </a:lnTo>
                <a:lnTo>
                  <a:pt x="1934" y="406"/>
                </a:lnTo>
                <a:lnTo>
                  <a:pt x="1926" y="494"/>
                </a:lnTo>
                <a:lnTo>
                  <a:pt x="1870" y="558"/>
                </a:lnTo>
                <a:lnTo>
                  <a:pt x="1842" y="756"/>
                </a:lnTo>
                <a:lnTo>
                  <a:pt x="1782" y="862"/>
                </a:lnTo>
                <a:lnTo>
                  <a:pt x="1694" y="1102"/>
                </a:lnTo>
                <a:lnTo>
                  <a:pt x="1582" y="1254"/>
                </a:lnTo>
                <a:lnTo>
                  <a:pt x="1542" y="1446"/>
                </a:lnTo>
                <a:lnTo>
                  <a:pt x="1558" y="1734"/>
                </a:lnTo>
                <a:lnTo>
                  <a:pt x="1542" y="1894"/>
                </a:lnTo>
                <a:lnTo>
                  <a:pt x="1310" y="1926"/>
                </a:lnTo>
                <a:lnTo>
                  <a:pt x="1002" y="1926"/>
                </a:lnTo>
                <a:lnTo>
                  <a:pt x="607" y="1942"/>
                </a:lnTo>
                <a:lnTo>
                  <a:pt x="342" y="2015"/>
                </a:lnTo>
                <a:lnTo>
                  <a:pt x="303" y="1913"/>
                </a:lnTo>
                <a:lnTo>
                  <a:pt x="333" y="1814"/>
                </a:lnTo>
                <a:lnTo>
                  <a:pt x="297" y="1697"/>
                </a:lnTo>
                <a:lnTo>
                  <a:pt x="92" y="1701"/>
                </a:lnTo>
                <a:lnTo>
                  <a:pt x="92" y="888"/>
                </a:lnTo>
                <a:lnTo>
                  <a:pt x="21" y="578"/>
                </a:lnTo>
                <a:lnTo>
                  <a:pt x="0" y="377"/>
                </a:lnTo>
                <a:lnTo>
                  <a:pt x="2" y="240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4839F8DE-3C67-8D46-9962-703591B1F142}"/>
              </a:ext>
            </a:extLst>
          </p:cNvPr>
          <p:cNvSpPr>
            <a:spLocks/>
          </p:cNvSpPr>
          <p:nvPr/>
        </p:nvSpPr>
        <p:spPr bwMode="auto">
          <a:xfrm>
            <a:off x="4709476" y="3433378"/>
            <a:ext cx="663317" cy="562207"/>
          </a:xfrm>
          <a:custGeom>
            <a:avLst/>
            <a:gdLst>
              <a:gd name="T0" fmla="*/ 54 w 2329"/>
              <a:gd name="T1" fmla="*/ 9 h 1959"/>
              <a:gd name="T2" fmla="*/ 187 w 2329"/>
              <a:gd name="T3" fmla="*/ 6 h 1959"/>
              <a:gd name="T4" fmla="*/ 240 w 2329"/>
              <a:gd name="T5" fmla="*/ 21 h 1959"/>
              <a:gd name="T6" fmla="*/ 242 w 2329"/>
              <a:gd name="T7" fmla="*/ 48 h 1959"/>
              <a:gd name="T8" fmla="*/ 237 w 2329"/>
              <a:gd name="T9" fmla="*/ 80 h 1959"/>
              <a:gd name="T10" fmla="*/ 218 w 2329"/>
              <a:gd name="T11" fmla="*/ 128 h 1959"/>
              <a:gd name="T12" fmla="*/ 214 w 2329"/>
              <a:gd name="T13" fmla="*/ 176 h 1959"/>
              <a:gd name="T14" fmla="*/ 298 w 2329"/>
              <a:gd name="T15" fmla="*/ 177 h 1959"/>
              <a:gd name="T16" fmla="*/ 352 w 2329"/>
              <a:gd name="T17" fmla="*/ 166 h 1959"/>
              <a:gd name="T18" fmla="*/ 364 w 2329"/>
              <a:gd name="T19" fmla="*/ 190 h 1959"/>
              <a:gd name="T20" fmla="*/ 374 w 2329"/>
              <a:gd name="T21" fmla="*/ 216 h 1959"/>
              <a:gd name="T22" fmla="*/ 384 w 2329"/>
              <a:gd name="T23" fmla="*/ 239 h 1959"/>
              <a:gd name="T24" fmla="*/ 339 w 2329"/>
              <a:gd name="T25" fmla="*/ 222 h 1959"/>
              <a:gd name="T26" fmla="*/ 319 w 2329"/>
              <a:gd name="T27" fmla="*/ 252 h 1959"/>
              <a:gd name="T28" fmla="*/ 342 w 2329"/>
              <a:gd name="T29" fmla="*/ 264 h 1959"/>
              <a:gd name="T30" fmla="*/ 373 w 2329"/>
              <a:gd name="T31" fmla="*/ 250 h 1959"/>
              <a:gd name="T32" fmla="*/ 384 w 2329"/>
              <a:gd name="T33" fmla="*/ 259 h 1959"/>
              <a:gd name="T34" fmla="*/ 405 w 2329"/>
              <a:gd name="T35" fmla="*/ 254 h 1959"/>
              <a:gd name="T36" fmla="*/ 427 w 2329"/>
              <a:gd name="T37" fmla="*/ 267 h 1959"/>
              <a:gd name="T38" fmla="*/ 410 w 2329"/>
              <a:gd name="T39" fmla="*/ 292 h 1959"/>
              <a:gd name="T40" fmla="*/ 436 w 2329"/>
              <a:gd name="T41" fmla="*/ 320 h 1959"/>
              <a:gd name="T42" fmla="*/ 425 w 2329"/>
              <a:gd name="T43" fmla="*/ 362 h 1959"/>
              <a:gd name="T44" fmla="*/ 396 w 2329"/>
              <a:gd name="T45" fmla="*/ 333 h 1959"/>
              <a:gd name="T46" fmla="*/ 369 w 2329"/>
              <a:gd name="T47" fmla="*/ 320 h 1959"/>
              <a:gd name="T48" fmla="*/ 327 w 2329"/>
              <a:gd name="T49" fmla="*/ 296 h 1959"/>
              <a:gd name="T50" fmla="*/ 357 w 2329"/>
              <a:gd name="T51" fmla="*/ 341 h 1959"/>
              <a:gd name="T52" fmla="*/ 333 w 2329"/>
              <a:gd name="T53" fmla="*/ 361 h 1959"/>
              <a:gd name="T54" fmla="*/ 302 w 2329"/>
              <a:gd name="T55" fmla="*/ 353 h 1959"/>
              <a:gd name="T56" fmla="*/ 266 w 2329"/>
              <a:gd name="T57" fmla="*/ 369 h 1959"/>
              <a:gd name="T58" fmla="*/ 257 w 2329"/>
              <a:gd name="T59" fmla="*/ 342 h 1959"/>
              <a:gd name="T60" fmla="*/ 248 w 2329"/>
              <a:gd name="T61" fmla="*/ 298 h 1959"/>
              <a:gd name="T62" fmla="*/ 242 w 2329"/>
              <a:gd name="T63" fmla="*/ 330 h 1959"/>
              <a:gd name="T64" fmla="*/ 201 w 2329"/>
              <a:gd name="T65" fmla="*/ 309 h 1959"/>
              <a:gd name="T66" fmla="*/ 171 w 2329"/>
              <a:gd name="T67" fmla="*/ 336 h 1959"/>
              <a:gd name="T68" fmla="*/ 119 w 2329"/>
              <a:gd name="T69" fmla="*/ 326 h 1959"/>
              <a:gd name="T70" fmla="*/ 74 w 2329"/>
              <a:gd name="T71" fmla="*/ 330 h 1959"/>
              <a:gd name="T72" fmla="*/ 44 w 2329"/>
              <a:gd name="T73" fmla="*/ 284 h 1959"/>
              <a:gd name="T74" fmla="*/ 56 w 2329"/>
              <a:gd name="T75" fmla="*/ 215 h 1959"/>
              <a:gd name="T76" fmla="*/ 30 w 2329"/>
              <a:gd name="T77" fmla="*/ 146 h 1959"/>
              <a:gd name="T78" fmla="*/ 0 w 2329"/>
              <a:gd name="T79" fmla="*/ 93 h 1959"/>
              <a:gd name="T80" fmla="*/ 0 w 2329"/>
              <a:gd name="T81" fmla="*/ 50 h 195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329" h="1959">
                <a:moveTo>
                  <a:pt x="16" y="123"/>
                </a:moveTo>
                <a:lnTo>
                  <a:pt x="283" y="48"/>
                </a:lnTo>
                <a:lnTo>
                  <a:pt x="694" y="33"/>
                </a:lnTo>
                <a:lnTo>
                  <a:pt x="988" y="32"/>
                </a:lnTo>
                <a:lnTo>
                  <a:pt x="1216" y="0"/>
                </a:lnTo>
                <a:lnTo>
                  <a:pt x="1267" y="108"/>
                </a:lnTo>
                <a:lnTo>
                  <a:pt x="1309" y="177"/>
                </a:lnTo>
                <a:lnTo>
                  <a:pt x="1279" y="252"/>
                </a:lnTo>
                <a:lnTo>
                  <a:pt x="1309" y="327"/>
                </a:lnTo>
                <a:lnTo>
                  <a:pt x="1249" y="420"/>
                </a:lnTo>
                <a:lnTo>
                  <a:pt x="1249" y="537"/>
                </a:lnTo>
                <a:lnTo>
                  <a:pt x="1153" y="672"/>
                </a:lnTo>
                <a:lnTo>
                  <a:pt x="1129" y="807"/>
                </a:lnTo>
                <a:lnTo>
                  <a:pt x="1129" y="927"/>
                </a:lnTo>
                <a:lnTo>
                  <a:pt x="1339" y="927"/>
                </a:lnTo>
                <a:lnTo>
                  <a:pt x="1573" y="930"/>
                </a:lnTo>
                <a:lnTo>
                  <a:pt x="1729" y="897"/>
                </a:lnTo>
                <a:lnTo>
                  <a:pt x="1861" y="876"/>
                </a:lnTo>
                <a:lnTo>
                  <a:pt x="1939" y="897"/>
                </a:lnTo>
                <a:lnTo>
                  <a:pt x="1921" y="1002"/>
                </a:lnTo>
                <a:lnTo>
                  <a:pt x="1939" y="1047"/>
                </a:lnTo>
                <a:lnTo>
                  <a:pt x="1975" y="1137"/>
                </a:lnTo>
                <a:lnTo>
                  <a:pt x="2035" y="1215"/>
                </a:lnTo>
                <a:lnTo>
                  <a:pt x="2029" y="1257"/>
                </a:lnTo>
                <a:lnTo>
                  <a:pt x="1909" y="1209"/>
                </a:lnTo>
                <a:lnTo>
                  <a:pt x="1789" y="1167"/>
                </a:lnTo>
                <a:lnTo>
                  <a:pt x="1609" y="1257"/>
                </a:lnTo>
                <a:lnTo>
                  <a:pt x="1687" y="1329"/>
                </a:lnTo>
                <a:lnTo>
                  <a:pt x="1729" y="1497"/>
                </a:lnTo>
                <a:lnTo>
                  <a:pt x="1807" y="1392"/>
                </a:lnTo>
                <a:lnTo>
                  <a:pt x="1867" y="1299"/>
                </a:lnTo>
                <a:lnTo>
                  <a:pt x="1969" y="1317"/>
                </a:lnTo>
                <a:lnTo>
                  <a:pt x="1969" y="1377"/>
                </a:lnTo>
                <a:lnTo>
                  <a:pt x="2029" y="1362"/>
                </a:lnTo>
                <a:lnTo>
                  <a:pt x="2071" y="1314"/>
                </a:lnTo>
                <a:lnTo>
                  <a:pt x="2137" y="1338"/>
                </a:lnTo>
                <a:lnTo>
                  <a:pt x="2209" y="1347"/>
                </a:lnTo>
                <a:lnTo>
                  <a:pt x="2257" y="1407"/>
                </a:lnTo>
                <a:lnTo>
                  <a:pt x="2209" y="1470"/>
                </a:lnTo>
                <a:lnTo>
                  <a:pt x="2167" y="1536"/>
                </a:lnTo>
                <a:lnTo>
                  <a:pt x="2179" y="1647"/>
                </a:lnTo>
                <a:lnTo>
                  <a:pt x="2305" y="1683"/>
                </a:lnTo>
                <a:lnTo>
                  <a:pt x="2329" y="1797"/>
                </a:lnTo>
                <a:lnTo>
                  <a:pt x="2245" y="1905"/>
                </a:lnTo>
                <a:lnTo>
                  <a:pt x="2161" y="1815"/>
                </a:lnTo>
                <a:lnTo>
                  <a:pt x="2089" y="1755"/>
                </a:lnTo>
                <a:lnTo>
                  <a:pt x="2011" y="1731"/>
                </a:lnTo>
                <a:lnTo>
                  <a:pt x="1951" y="1683"/>
                </a:lnTo>
                <a:lnTo>
                  <a:pt x="1789" y="1557"/>
                </a:lnTo>
                <a:lnTo>
                  <a:pt x="1729" y="1557"/>
                </a:lnTo>
                <a:lnTo>
                  <a:pt x="1837" y="1689"/>
                </a:lnTo>
                <a:lnTo>
                  <a:pt x="1885" y="1797"/>
                </a:lnTo>
                <a:lnTo>
                  <a:pt x="1825" y="1875"/>
                </a:lnTo>
                <a:lnTo>
                  <a:pt x="1759" y="1902"/>
                </a:lnTo>
                <a:lnTo>
                  <a:pt x="1705" y="1857"/>
                </a:lnTo>
                <a:lnTo>
                  <a:pt x="1597" y="1857"/>
                </a:lnTo>
                <a:lnTo>
                  <a:pt x="1537" y="1959"/>
                </a:lnTo>
                <a:lnTo>
                  <a:pt x="1405" y="1944"/>
                </a:lnTo>
                <a:lnTo>
                  <a:pt x="1369" y="1905"/>
                </a:lnTo>
                <a:lnTo>
                  <a:pt x="1357" y="1803"/>
                </a:lnTo>
                <a:lnTo>
                  <a:pt x="1399" y="1647"/>
                </a:lnTo>
                <a:lnTo>
                  <a:pt x="1309" y="1569"/>
                </a:lnTo>
                <a:lnTo>
                  <a:pt x="1321" y="1647"/>
                </a:lnTo>
                <a:lnTo>
                  <a:pt x="1279" y="1737"/>
                </a:lnTo>
                <a:lnTo>
                  <a:pt x="1177" y="1659"/>
                </a:lnTo>
                <a:lnTo>
                  <a:pt x="1063" y="1626"/>
                </a:lnTo>
                <a:lnTo>
                  <a:pt x="949" y="1677"/>
                </a:lnTo>
                <a:lnTo>
                  <a:pt x="901" y="1770"/>
                </a:lnTo>
                <a:lnTo>
                  <a:pt x="769" y="1797"/>
                </a:lnTo>
                <a:lnTo>
                  <a:pt x="631" y="1719"/>
                </a:lnTo>
                <a:lnTo>
                  <a:pt x="469" y="1677"/>
                </a:lnTo>
                <a:lnTo>
                  <a:pt x="391" y="1737"/>
                </a:lnTo>
                <a:lnTo>
                  <a:pt x="241" y="1751"/>
                </a:lnTo>
                <a:lnTo>
                  <a:pt x="234" y="1496"/>
                </a:lnTo>
                <a:lnTo>
                  <a:pt x="211" y="1214"/>
                </a:lnTo>
                <a:lnTo>
                  <a:pt x="297" y="1130"/>
                </a:lnTo>
                <a:lnTo>
                  <a:pt x="258" y="932"/>
                </a:lnTo>
                <a:lnTo>
                  <a:pt x="156" y="770"/>
                </a:lnTo>
                <a:lnTo>
                  <a:pt x="73" y="681"/>
                </a:lnTo>
                <a:lnTo>
                  <a:pt x="0" y="491"/>
                </a:lnTo>
                <a:lnTo>
                  <a:pt x="18" y="389"/>
                </a:lnTo>
                <a:lnTo>
                  <a:pt x="1" y="263"/>
                </a:lnTo>
                <a:lnTo>
                  <a:pt x="16" y="123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FFA04A6-17E3-214B-BFCE-0CDDCE2EFAF9}"/>
              </a:ext>
            </a:extLst>
          </p:cNvPr>
          <p:cNvSpPr>
            <a:spLocks/>
          </p:cNvSpPr>
          <p:nvPr/>
        </p:nvSpPr>
        <p:spPr bwMode="auto">
          <a:xfrm>
            <a:off x="4906515" y="2009727"/>
            <a:ext cx="467781" cy="778324"/>
          </a:xfrm>
          <a:custGeom>
            <a:avLst/>
            <a:gdLst>
              <a:gd name="T0" fmla="*/ 40 w 1641"/>
              <a:gd name="T1" fmla="*/ 30 h 2721"/>
              <a:gd name="T2" fmla="*/ 56 w 1641"/>
              <a:gd name="T3" fmla="*/ 52 h 2721"/>
              <a:gd name="T4" fmla="*/ 76 w 1641"/>
              <a:gd name="T5" fmla="*/ 73 h 2721"/>
              <a:gd name="T6" fmla="*/ 83 w 1641"/>
              <a:gd name="T7" fmla="*/ 100 h 2721"/>
              <a:gd name="T8" fmla="*/ 63 w 1641"/>
              <a:gd name="T9" fmla="*/ 123 h 2721"/>
              <a:gd name="T10" fmla="*/ 38 w 1641"/>
              <a:gd name="T11" fmla="*/ 135 h 2721"/>
              <a:gd name="T12" fmla="*/ 12 w 1641"/>
              <a:gd name="T13" fmla="*/ 135 h 2721"/>
              <a:gd name="T14" fmla="*/ 28 w 1641"/>
              <a:gd name="T15" fmla="*/ 164 h 2721"/>
              <a:gd name="T16" fmla="*/ 20 w 1641"/>
              <a:gd name="T17" fmla="*/ 193 h 2721"/>
              <a:gd name="T18" fmla="*/ 6 w 1641"/>
              <a:gd name="T19" fmla="*/ 220 h 2721"/>
              <a:gd name="T20" fmla="*/ 0 w 1641"/>
              <a:gd name="T21" fmla="*/ 240 h 2721"/>
              <a:gd name="T22" fmla="*/ 6 w 1641"/>
              <a:gd name="T23" fmla="*/ 270 h 2721"/>
              <a:gd name="T24" fmla="*/ 23 w 1641"/>
              <a:gd name="T25" fmla="*/ 293 h 2721"/>
              <a:gd name="T26" fmla="*/ 41 w 1641"/>
              <a:gd name="T27" fmla="*/ 305 h 2721"/>
              <a:gd name="T28" fmla="*/ 63 w 1641"/>
              <a:gd name="T29" fmla="*/ 333 h 2721"/>
              <a:gd name="T30" fmla="*/ 82 w 1641"/>
              <a:gd name="T31" fmla="*/ 348 h 2721"/>
              <a:gd name="T32" fmla="*/ 100 w 1641"/>
              <a:gd name="T33" fmla="*/ 353 h 2721"/>
              <a:gd name="T34" fmla="*/ 115 w 1641"/>
              <a:gd name="T35" fmla="*/ 362 h 2721"/>
              <a:gd name="T36" fmla="*/ 111 w 1641"/>
              <a:gd name="T37" fmla="*/ 387 h 2721"/>
              <a:gd name="T38" fmla="*/ 103 w 1641"/>
              <a:gd name="T39" fmla="*/ 407 h 2721"/>
              <a:gd name="T40" fmla="*/ 121 w 1641"/>
              <a:gd name="T41" fmla="*/ 430 h 2721"/>
              <a:gd name="T42" fmla="*/ 143 w 1641"/>
              <a:gd name="T43" fmla="*/ 441 h 2721"/>
              <a:gd name="T44" fmla="*/ 172 w 1641"/>
              <a:gd name="T45" fmla="*/ 464 h 2721"/>
              <a:gd name="T46" fmla="*/ 177 w 1641"/>
              <a:gd name="T47" fmla="*/ 492 h 2721"/>
              <a:gd name="T48" fmla="*/ 194 w 1641"/>
              <a:gd name="T49" fmla="*/ 515 h 2721"/>
              <a:gd name="T50" fmla="*/ 194 w 1641"/>
              <a:gd name="T51" fmla="*/ 515 h 2721"/>
              <a:gd name="T52" fmla="*/ 220 w 1641"/>
              <a:gd name="T53" fmla="*/ 504 h 2721"/>
              <a:gd name="T54" fmla="*/ 235 w 1641"/>
              <a:gd name="T55" fmla="*/ 498 h 2721"/>
              <a:gd name="T56" fmla="*/ 254 w 1641"/>
              <a:gd name="T57" fmla="*/ 487 h 2721"/>
              <a:gd name="T58" fmla="*/ 271 w 1641"/>
              <a:gd name="T59" fmla="*/ 476 h 2721"/>
              <a:gd name="T60" fmla="*/ 285 w 1641"/>
              <a:gd name="T61" fmla="*/ 460 h 2721"/>
              <a:gd name="T62" fmla="*/ 284 w 1641"/>
              <a:gd name="T63" fmla="*/ 441 h 2721"/>
              <a:gd name="T64" fmla="*/ 285 w 1641"/>
              <a:gd name="T65" fmla="*/ 403 h 2721"/>
              <a:gd name="T66" fmla="*/ 305 w 1641"/>
              <a:gd name="T67" fmla="*/ 351 h 2721"/>
              <a:gd name="T68" fmla="*/ 300 w 1641"/>
              <a:gd name="T69" fmla="*/ 316 h 2721"/>
              <a:gd name="T70" fmla="*/ 294 w 1641"/>
              <a:gd name="T71" fmla="*/ 278 h 2721"/>
              <a:gd name="T72" fmla="*/ 311 w 1641"/>
              <a:gd name="T73" fmla="*/ 249 h 2721"/>
              <a:gd name="T74" fmla="*/ 300 w 1641"/>
              <a:gd name="T75" fmla="*/ 209 h 2721"/>
              <a:gd name="T76" fmla="*/ 298 w 1641"/>
              <a:gd name="T77" fmla="*/ 176 h 2721"/>
              <a:gd name="T78" fmla="*/ 285 w 1641"/>
              <a:gd name="T79" fmla="*/ 141 h 2721"/>
              <a:gd name="T80" fmla="*/ 273 w 1641"/>
              <a:gd name="T81" fmla="*/ 103 h 2721"/>
              <a:gd name="T82" fmla="*/ 271 w 1641"/>
              <a:gd name="T83" fmla="*/ 67 h 2721"/>
              <a:gd name="T84" fmla="*/ 248 w 1641"/>
              <a:gd name="T85" fmla="*/ 44 h 2721"/>
              <a:gd name="T86" fmla="*/ 236 w 1641"/>
              <a:gd name="T87" fmla="*/ 0 h 2721"/>
              <a:gd name="T88" fmla="*/ 40 w 1641"/>
              <a:gd name="T89" fmla="*/ 30 h 272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641" h="2721">
                <a:moveTo>
                  <a:pt x="213" y="160"/>
                </a:moveTo>
                <a:lnTo>
                  <a:pt x="298" y="274"/>
                </a:lnTo>
                <a:lnTo>
                  <a:pt x="399" y="384"/>
                </a:lnTo>
                <a:lnTo>
                  <a:pt x="438" y="529"/>
                </a:lnTo>
                <a:lnTo>
                  <a:pt x="333" y="652"/>
                </a:lnTo>
                <a:lnTo>
                  <a:pt x="201" y="712"/>
                </a:lnTo>
                <a:lnTo>
                  <a:pt x="61" y="711"/>
                </a:lnTo>
                <a:lnTo>
                  <a:pt x="150" y="864"/>
                </a:lnTo>
                <a:lnTo>
                  <a:pt x="105" y="1020"/>
                </a:lnTo>
                <a:lnTo>
                  <a:pt x="31" y="1162"/>
                </a:lnTo>
                <a:lnTo>
                  <a:pt x="0" y="1270"/>
                </a:lnTo>
                <a:lnTo>
                  <a:pt x="34" y="1428"/>
                </a:lnTo>
                <a:lnTo>
                  <a:pt x="120" y="1550"/>
                </a:lnTo>
                <a:lnTo>
                  <a:pt x="216" y="1611"/>
                </a:lnTo>
                <a:lnTo>
                  <a:pt x="333" y="1757"/>
                </a:lnTo>
                <a:lnTo>
                  <a:pt x="433" y="1839"/>
                </a:lnTo>
                <a:lnTo>
                  <a:pt x="529" y="1863"/>
                </a:lnTo>
                <a:lnTo>
                  <a:pt x="605" y="1910"/>
                </a:lnTo>
                <a:lnTo>
                  <a:pt x="587" y="2045"/>
                </a:lnTo>
                <a:lnTo>
                  <a:pt x="543" y="2153"/>
                </a:lnTo>
                <a:lnTo>
                  <a:pt x="636" y="2270"/>
                </a:lnTo>
                <a:lnTo>
                  <a:pt x="756" y="2331"/>
                </a:lnTo>
                <a:lnTo>
                  <a:pt x="906" y="2451"/>
                </a:lnTo>
                <a:lnTo>
                  <a:pt x="933" y="2597"/>
                </a:lnTo>
                <a:lnTo>
                  <a:pt x="1023" y="2720"/>
                </a:lnTo>
                <a:lnTo>
                  <a:pt x="1022" y="2721"/>
                </a:lnTo>
                <a:lnTo>
                  <a:pt x="1161" y="2664"/>
                </a:lnTo>
                <a:lnTo>
                  <a:pt x="1238" y="2631"/>
                </a:lnTo>
                <a:lnTo>
                  <a:pt x="1341" y="2574"/>
                </a:lnTo>
                <a:lnTo>
                  <a:pt x="1431" y="2514"/>
                </a:lnTo>
                <a:lnTo>
                  <a:pt x="1502" y="2431"/>
                </a:lnTo>
                <a:lnTo>
                  <a:pt x="1496" y="2330"/>
                </a:lnTo>
                <a:lnTo>
                  <a:pt x="1502" y="2127"/>
                </a:lnTo>
                <a:lnTo>
                  <a:pt x="1611" y="1854"/>
                </a:lnTo>
                <a:lnTo>
                  <a:pt x="1582" y="1671"/>
                </a:lnTo>
                <a:lnTo>
                  <a:pt x="1550" y="1471"/>
                </a:lnTo>
                <a:lnTo>
                  <a:pt x="1641" y="1314"/>
                </a:lnTo>
                <a:lnTo>
                  <a:pt x="1582" y="1104"/>
                </a:lnTo>
                <a:lnTo>
                  <a:pt x="1574" y="928"/>
                </a:lnTo>
                <a:lnTo>
                  <a:pt x="1502" y="744"/>
                </a:lnTo>
                <a:lnTo>
                  <a:pt x="1438" y="544"/>
                </a:lnTo>
                <a:lnTo>
                  <a:pt x="1431" y="354"/>
                </a:lnTo>
                <a:lnTo>
                  <a:pt x="1311" y="234"/>
                </a:lnTo>
                <a:lnTo>
                  <a:pt x="1246" y="0"/>
                </a:lnTo>
                <a:lnTo>
                  <a:pt x="213" y="160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386A3677-1E57-0647-A539-3C83523859B9}"/>
              </a:ext>
            </a:extLst>
          </p:cNvPr>
          <p:cNvSpPr>
            <a:spLocks/>
          </p:cNvSpPr>
          <p:nvPr/>
        </p:nvSpPr>
        <p:spPr bwMode="auto">
          <a:xfrm>
            <a:off x="5314133" y="2035418"/>
            <a:ext cx="357982" cy="642307"/>
          </a:xfrm>
          <a:custGeom>
            <a:avLst/>
            <a:gdLst>
              <a:gd name="T0" fmla="*/ 0 w 1255"/>
              <a:gd name="T1" fmla="*/ 49 h 2237"/>
              <a:gd name="T2" fmla="*/ 2 w 1255"/>
              <a:gd name="T3" fmla="*/ 86 h 2237"/>
              <a:gd name="T4" fmla="*/ 13 w 1255"/>
              <a:gd name="T5" fmla="*/ 123 h 2237"/>
              <a:gd name="T6" fmla="*/ 27 w 1255"/>
              <a:gd name="T7" fmla="*/ 158 h 2237"/>
              <a:gd name="T8" fmla="*/ 29 w 1255"/>
              <a:gd name="T9" fmla="*/ 192 h 2237"/>
              <a:gd name="T10" fmla="*/ 40 w 1255"/>
              <a:gd name="T11" fmla="*/ 231 h 2237"/>
              <a:gd name="T12" fmla="*/ 23 w 1255"/>
              <a:gd name="T13" fmla="*/ 262 h 2237"/>
              <a:gd name="T14" fmla="*/ 34 w 1255"/>
              <a:gd name="T15" fmla="*/ 335 h 2237"/>
              <a:gd name="T16" fmla="*/ 14 w 1255"/>
              <a:gd name="T17" fmla="*/ 386 h 2237"/>
              <a:gd name="T18" fmla="*/ 12 w 1255"/>
              <a:gd name="T19" fmla="*/ 425 h 2237"/>
              <a:gd name="T20" fmla="*/ 33 w 1255"/>
              <a:gd name="T21" fmla="*/ 414 h 2237"/>
              <a:gd name="T22" fmla="*/ 49 w 1255"/>
              <a:gd name="T23" fmla="*/ 399 h 2237"/>
              <a:gd name="T24" fmla="*/ 68 w 1255"/>
              <a:gd name="T25" fmla="*/ 412 h 2237"/>
              <a:gd name="T26" fmla="*/ 88 w 1255"/>
              <a:gd name="T27" fmla="*/ 393 h 2237"/>
              <a:gd name="T28" fmla="*/ 111 w 1255"/>
              <a:gd name="T29" fmla="*/ 382 h 2237"/>
              <a:gd name="T30" fmla="*/ 120 w 1255"/>
              <a:gd name="T31" fmla="*/ 363 h 2237"/>
              <a:gd name="T32" fmla="*/ 145 w 1255"/>
              <a:gd name="T33" fmla="*/ 371 h 2237"/>
              <a:gd name="T34" fmla="*/ 162 w 1255"/>
              <a:gd name="T35" fmla="*/ 348 h 2237"/>
              <a:gd name="T36" fmla="*/ 180 w 1255"/>
              <a:gd name="T37" fmla="*/ 321 h 2237"/>
              <a:gd name="T38" fmla="*/ 180 w 1255"/>
              <a:gd name="T39" fmla="*/ 300 h 2237"/>
              <a:gd name="T40" fmla="*/ 203 w 1255"/>
              <a:gd name="T41" fmla="*/ 286 h 2237"/>
              <a:gd name="T42" fmla="*/ 238 w 1255"/>
              <a:gd name="T43" fmla="*/ 280 h 2237"/>
              <a:gd name="T44" fmla="*/ 230 w 1255"/>
              <a:gd name="T45" fmla="*/ 260 h 2237"/>
              <a:gd name="T46" fmla="*/ 236 w 1255"/>
              <a:gd name="T47" fmla="*/ 234 h 2237"/>
              <a:gd name="T48" fmla="*/ 230 w 1255"/>
              <a:gd name="T49" fmla="*/ 195 h 2237"/>
              <a:gd name="T50" fmla="*/ 217 w 1255"/>
              <a:gd name="T51" fmla="*/ 160 h 2237"/>
              <a:gd name="T52" fmla="*/ 214 w 1255"/>
              <a:gd name="T53" fmla="*/ 108 h 2237"/>
              <a:gd name="T54" fmla="*/ 205 w 1255"/>
              <a:gd name="T55" fmla="*/ 90 h 2237"/>
              <a:gd name="T56" fmla="*/ 197 w 1255"/>
              <a:gd name="T57" fmla="*/ 69 h 2237"/>
              <a:gd name="T58" fmla="*/ 191 w 1255"/>
              <a:gd name="T59" fmla="*/ 52 h 2237"/>
              <a:gd name="T60" fmla="*/ 197 w 1255"/>
              <a:gd name="T61" fmla="*/ 37 h 2237"/>
              <a:gd name="T62" fmla="*/ 185 w 1255"/>
              <a:gd name="T63" fmla="*/ 11 h 2237"/>
              <a:gd name="T64" fmla="*/ 168 w 1255"/>
              <a:gd name="T65" fmla="*/ 0 h 2237"/>
              <a:gd name="T66" fmla="*/ 126 w 1255"/>
              <a:gd name="T67" fmla="*/ 8 h 2237"/>
              <a:gd name="T68" fmla="*/ 80 w 1255"/>
              <a:gd name="T69" fmla="*/ 17 h 2237"/>
              <a:gd name="T70" fmla="*/ 49 w 1255"/>
              <a:gd name="T71" fmla="*/ 22 h 2237"/>
              <a:gd name="T72" fmla="*/ 24 w 1255"/>
              <a:gd name="T73" fmla="*/ 35 h 2237"/>
              <a:gd name="T74" fmla="*/ 0 w 1255"/>
              <a:gd name="T75" fmla="*/ 49 h 223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255" h="2237">
                <a:moveTo>
                  <a:pt x="0" y="260"/>
                </a:moveTo>
                <a:lnTo>
                  <a:pt x="9" y="452"/>
                </a:lnTo>
                <a:lnTo>
                  <a:pt x="70" y="645"/>
                </a:lnTo>
                <a:lnTo>
                  <a:pt x="144" y="833"/>
                </a:lnTo>
                <a:lnTo>
                  <a:pt x="151" y="1011"/>
                </a:lnTo>
                <a:lnTo>
                  <a:pt x="211" y="1217"/>
                </a:lnTo>
                <a:lnTo>
                  <a:pt x="120" y="1379"/>
                </a:lnTo>
                <a:lnTo>
                  <a:pt x="181" y="1763"/>
                </a:lnTo>
                <a:lnTo>
                  <a:pt x="73" y="2033"/>
                </a:lnTo>
                <a:lnTo>
                  <a:pt x="64" y="2237"/>
                </a:lnTo>
                <a:lnTo>
                  <a:pt x="176" y="2178"/>
                </a:lnTo>
                <a:lnTo>
                  <a:pt x="256" y="2101"/>
                </a:lnTo>
                <a:lnTo>
                  <a:pt x="360" y="2170"/>
                </a:lnTo>
                <a:lnTo>
                  <a:pt x="466" y="2071"/>
                </a:lnTo>
                <a:lnTo>
                  <a:pt x="586" y="2011"/>
                </a:lnTo>
                <a:lnTo>
                  <a:pt x="631" y="1913"/>
                </a:lnTo>
                <a:lnTo>
                  <a:pt x="766" y="1951"/>
                </a:lnTo>
                <a:lnTo>
                  <a:pt x="855" y="1833"/>
                </a:lnTo>
                <a:lnTo>
                  <a:pt x="951" y="1689"/>
                </a:lnTo>
                <a:lnTo>
                  <a:pt x="951" y="1577"/>
                </a:lnTo>
                <a:lnTo>
                  <a:pt x="1071" y="1505"/>
                </a:lnTo>
                <a:lnTo>
                  <a:pt x="1255" y="1473"/>
                </a:lnTo>
                <a:lnTo>
                  <a:pt x="1215" y="1369"/>
                </a:lnTo>
                <a:lnTo>
                  <a:pt x="1246" y="1231"/>
                </a:lnTo>
                <a:lnTo>
                  <a:pt x="1215" y="1025"/>
                </a:lnTo>
                <a:lnTo>
                  <a:pt x="1143" y="841"/>
                </a:lnTo>
                <a:lnTo>
                  <a:pt x="1126" y="570"/>
                </a:lnTo>
                <a:lnTo>
                  <a:pt x="1079" y="473"/>
                </a:lnTo>
                <a:lnTo>
                  <a:pt x="1039" y="361"/>
                </a:lnTo>
                <a:lnTo>
                  <a:pt x="1007" y="273"/>
                </a:lnTo>
                <a:lnTo>
                  <a:pt x="1039" y="193"/>
                </a:lnTo>
                <a:lnTo>
                  <a:pt x="976" y="60"/>
                </a:lnTo>
                <a:lnTo>
                  <a:pt x="886" y="0"/>
                </a:lnTo>
                <a:lnTo>
                  <a:pt x="663" y="41"/>
                </a:lnTo>
                <a:lnTo>
                  <a:pt x="423" y="89"/>
                </a:lnTo>
                <a:lnTo>
                  <a:pt x="256" y="114"/>
                </a:lnTo>
                <a:lnTo>
                  <a:pt x="127" y="185"/>
                </a:lnTo>
                <a:lnTo>
                  <a:pt x="0" y="260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9918019F-6371-2F43-A233-9CCB353A4F21}"/>
              </a:ext>
            </a:extLst>
          </p:cNvPr>
          <p:cNvSpPr>
            <a:spLocks/>
          </p:cNvSpPr>
          <p:nvPr/>
        </p:nvSpPr>
        <p:spPr bwMode="auto">
          <a:xfrm>
            <a:off x="5590891" y="1887310"/>
            <a:ext cx="487335" cy="554651"/>
          </a:xfrm>
          <a:custGeom>
            <a:avLst/>
            <a:gdLst>
              <a:gd name="T0" fmla="*/ 0 w 1707"/>
              <a:gd name="T1" fmla="*/ 109 h 1934"/>
              <a:gd name="T2" fmla="*/ 23 w 1707"/>
              <a:gd name="T3" fmla="*/ 94 h 1934"/>
              <a:gd name="T4" fmla="*/ 60 w 1707"/>
              <a:gd name="T5" fmla="*/ 93 h 1934"/>
              <a:gd name="T6" fmla="*/ 60 w 1707"/>
              <a:gd name="T7" fmla="*/ 85 h 1934"/>
              <a:gd name="T8" fmla="*/ 96 w 1707"/>
              <a:gd name="T9" fmla="*/ 82 h 1934"/>
              <a:gd name="T10" fmla="*/ 122 w 1707"/>
              <a:gd name="T11" fmla="*/ 90 h 1934"/>
              <a:gd name="T12" fmla="*/ 153 w 1707"/>
              <a:gd name="T13" fmla="*/ 99 h 1934"/>
              <a:gd name="T14" fmla="*/ 218 w 1707"/>
              <a:gd name="T15" fmla="*/ 59 h 1934"/>
              <a:gd name="T16" fmla="*/ 295 w 1707"/>
              <a:gd name="T17" fmla="*/ 0 h 1934"/>
              <a:gd name="T18" fmla="*/ 318 w 1707"/>
              <a:gd name="T19" fmla="*/ 82 h 1934"/>
              <a:gd name="T20" fmla="*/ 321 w 1707"/>
              <a:gd name="T21" fmla="*/ 140 h 1934"/>
              <a:gd name="T22" fmla="*/ 324 w 1707"/>
              <a:gd name="T23" fmla="*/ 190 h 1934"/>
              <a:gd name="T24" fmla="*/ 312 w 1707"/>
              <a:gd name="T25" fmla="*/ 225 h 1934"/>
              <a:gd name="T26" fmla="*/ 292 w 1707"/>
              <a:gd name="T27" fmla="*/ 250 h 1934"/>
              <a:gd name="T28" fmla="*/ 272 w 1707"/>
              <a:gd name="T29" fmla="*/ 265 h 1934"/>
              <a:gd name="T30" fmla="*/ 275 w 1707"/>
              <a:gd name="T31" fmla="*/ 284 h 1934"/>
              <a:gd name="T32" fmla="*/ 268 w 1707"/>
              <a:gd name="T33" fmla="*/ 302 h 1934"/>
              <a:gd name="T34" fmla="*/ 250 w 1707"/>
              <a:gd name="T35" fmla="*/ 299 h 1934"/>
              <a:gd name="T36" fmla="*/ 250 w 1707"/>
              <a:gd name="T37" fmla="*/ 325 h 1934"/>
              <a:gd name="T38" fmla="*/ 244 w 1707"/>
              <a:gd name="T39" fmla="*/ 344 h 1934"/>
              <a:gd name="T40" fmla="*/ 221 w 1707"/>
              <a:gd name="T41" fmla="*/ 367 h 1934"/>
              <a:gd name="T42" fmla="*/ 206 w 1707"/>
              <a:gd name="T43" fmla="*/ 349 h 1934"/>
              <a:gd name="T44" fmla="*/ 184 w 1707"/>
              <a:gd name="T45" fmla="*/ 332 h 1934"/>
              <a:gd name="T46" fmla="*/ 168 w 1707"/>
              <a:gd name="T47" fmla="*/ 349 h 1934"/>
              <a:gd name="T48" fmla="*/ 147 w 1707"/>
              <a:gd name="T49" fmla="*/ 356 h 1934"/>
              <a:gd name="T50" fmla="*/ 113 w 1707"/>
              <a:gd name="T51" fmla="*/ 356 h 1934"/>
              <a:gd name="T52" fmla="*/ 83 w 1707"/>
              <a:gd name="T53" fmla="*/ 352 h 1934"/>
              <a:gd name="T54" fmla="*/ 52 w 1707"/>
              <a:gd name="T55" fmla="*/ 332 h 1934"/>
              <a:gd name="T56" fmla="*/ 46 w 1707"/>
              <a:gd name="T57" fmla="*/ 293 h 1934"/>
              <a:gd name="T58" fmla="*/ 32 w 1707"/>
              <a:gd name="T59" fmla="*/ 258 h 1934"/>
              <a:gd name="T60" fmla="*/ 29 w 1707"/>
              <a:gd name="T61" fmla="*/ 206 h 1934"/>
              <a:gd name="T62" fmla="*/ 20 w 1707"/>
              <a:gd name="T63" fmla="*/ 189 h 1934"/>
              <a:gd name="T64" fmla="*/ 7 w 1707"/>
              <a:gd name="T65" fmla="*/ 150 h 1934"/>
              <a:gd name="T66" fmla="*/ 13 w 1707"/>
              <a:gd name="T67" fmla="*/ 135 h 1934"/>
              <a:gd name="T68" fmla="*/ 0 w 1707"/>
              <a:gd name="T69" fmla="*/ 109 h 193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707" h="1934">
                <a:moveTo>
                  <a:pt x="0" y="575"/>
                </a:moveTo>
                <a:lnTo>
                  <a:pt x="123" y="496"/>
                </a:lnTo>
                <a:lnTo>
                  <a:pt x="315" y="488"/>
                </a:lnTo>
                <a:lnTo>
                  <a:pt x="315" y="448"/>
                </a:lnTo>
                <a:lnTo>
                  <a:pt x="507" y="432"/>
                </a:lnTo>
                <a:lnTo>
                  <a:pt x="643" y="472"/>
                </a:lnTo>
                <a:lnTo>
                  <a:pt x="805" y="523"/>
                </a:lnTo>
                <a:lnTo>
                  <a:pt x="1147" y="312"/>
                </a:lnTo>
                <a:lnTo>
                  <a:pt x="1555" y="0"/>
                </a:lnTo>
                <a:lnTo>
                  <a:pt x="1675" y="433"/>
                </a:lnTo>
                <a:lnTo>
                  <a:pt x="1691" y="736"/>
                </a:lnTo>
                <a:lnTo>
                  <a:pt x="1707" y="1000"/>
                </a:lnTo>
                <a:lnTo>
                  <a:pt x="1645" y="1184"/>
                </a:lnTo>
                <a:lnTo>
                  <a:pt x="1539" y="1320"/>
                </a:lnTo>
                <a:lnTo>
                  <a:pt x="1435" y="1394"/>
                </a:lnTo>
                <a:lnTo>
                  <a:pt x="1451" y="1496"/>
                </a:lnTo>
                <a:lnTo>
                  <a:pt x="1411" y="1592"/>
                </a:lnTo>
                <a:lnTo>
                  <a:pt x="1315" y="1574"/>
                </a:lnTo>
                <a:lnTo>
                  <a:pt x="1315" y="1712"/>
                </a:lnTo>
                <a:lnTo>
                  <a:pt x="1285" y="1814"/>
                </a:lnTo>
                <a:lnTo>
                  <a:pt x="1165" y="1934"/>
                </a:lnTo>
                <a:lnTo>
                  <a:pt x="1083" y="1840"/>
                </a:lnTo>
                <a:lnTo>
                  <a:pt x="971" y="1752"/>
                </a:lnTo>
                <a:lnTo>
                  <a:pt x="883" y="1840"/>
                </a:lnTo>
                <a:lnTo>
                  <a:pt x="775" y="1874"/>
                </a:lnTo>
                <a:lnTo>
                  <a:pt x="595" y="1874"/>
                </a:lnTo>
                <a:lnTo>
                  <a:pt x="435" y="1856"/>
                </a:lnTo>
                <a:lnTo>
                  <a:pt x="275" y="1750"/>
                </a:lnTo>
                <a:lnTo>
                  <a:pt x="242" y="1544"/>
                </a:lnTo>
                <a:lnTo>
                  <a:pt x="170" y="1361"/>
                </a:lnTo>
                <a:lnTo>
                  <a:pt x="153" y="1085"/>
                </a:lnTo>
                <a:lnTo>
                  <a:pt x="107" y="998"/>
                </a:lnTo>
                <a:lnTo>
                  <a:pt x="35" y="791"/>
                </a:lnTo>
                <a:lnTo>
                  <a:pt x="66" y="710"/>
                </a:lnTo>
                <a:lnTo>
                  <a:pt x="0" y="575"/>
                </a:lnTo>
                <a:close/>
              </a:path>
            </a:pathLst>
          </a:custGeom>
          <a:solidFill>
            <a:srgbClr val="84A1A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A3652B1-5471-144C-ADBD-4CB3D41F21F5}"/>
              </a:ext>
            </a:extLst>
          </p:cNvPr>
          <p:cNvSpPr>
            <a:spLocks/>
          </p:cNvSpPr>
          <p:nvPr/>
        </p:nvSpPr>
        <p:spPr bwMode="auto">
          <a:xfrm>
            <a:off x="5198315" y="2389064"/>
            <a:ext cx="782143" cy="470015"/>
          </a:xfrm>
          <a:custGeom>
            <a:avLst/>
            <a:gdLst>
              <a:gd name="T0" fmla="*/ 0 w 2741"/>
              <a:gd name="T1" fmla="*/ 264 h 1641"/>
              <a:gd name="T2" fmla="*/ 19 w 2741"/>
              <a:gd name="T3" fmla="*/ 275 h 1641"/>
              <a:gd name="T4" fmla="*/ 22 w 2741"/>
              <a:gd name="T5" fmla="*/ 308 h 1641"/>
              <a:gd name="T6" fmla="*/ 45 w 2741"/>
              <a:gd name="T7" fmla="*/ 311 h 1641"/>
              <a:gd name="T8" fmla="*/ 66 w 2741"/>
              <a:gd name="T9" fmla="*/ 305 h 1641"/>
              <a:gd name="T10" fmla="*/ 93 w 2741"/>
              <a:gd name="T11" fmla="*/ 304 h 1641"/>
              <a:gd name="T12" fmla="*/ 124 w 2741"/>
              <a:gd name="T13" fmla="*/ 292 h 1641"/>
              <a:gd name="T14" fmla="*/ 155 w 2741"/>
              <a:gd name="T15" fmla="*/ 279 h 1641"/>
              <a:gd name="T16" fmla="*/ 189 w 2741"/>
              <a:gd name="T17" fmla="*/ 280 h 1641"/>
              <a:gd name="T18" fmla="*/ 240 w 2741"/>
              <a:gd name="T19" fmla="*/ 264 h 1641"/>
              <a:gd name="T20" fmla="*/ 313 w 2741"/>
              <a:gd name="T21" fmla="*/ 250 h 1641"/>
              <a:gd name="T22" fmla="*/ 357 w 2741"/>
              <a:gd name="T23" fmla="*/ 244 h 1641"/>
              <a:gd name="T24" fmla="*/ 412 w 2741"/>
              <a:gd name="T25" fmla="*/ 235 h 1641"/>
              <a:gd name="T26" fmla="*/ 456 w 2741"/>
              <a:gd name="T27" fmla="*/ 222 h 1641"/>
              <a:gd name="T28" fmla="*/ 513 w 2741"/>
              <a:gd name="T29" fmla="*/ 209 h 1641"/>
              <a:gd name="T30" fmla="*/ 518 w 2741"/>
              <a:gd name="T31" fmla="*/ 193 h 1641"/>
              <a:gd name="T32" fmla="*/ 507 w 2741"/>
              <a:gd name="T33" fmla="*/ 165 h 1641"/>
              <a:gd name="T34" fmla="*/ 518 w 2741"/>
              <a:gd name="T35" fmla="*/ 145 h 1641"/>
              <a:gd name="T36" fmla="*/ 520 w 2741"/>
              <a:gd name="T37" fmla="*/ 121 h 1641"/>
              <a:gd name="T38" fmla="*/ 517 w 2741"/>
              <a:gd name="T39" fmla="*/ 97 h 1641"/>
              <a:gd name="T40" fmla="*/ 496 w 2741"/>
              <a:gd name="T41" fmla="*/ 80 h 1641"/>
              <a:gd name="T42" fmla="*/ 493 w 2741"/>
              <a:gd name="T43" fmla="*/ 47 h 1641"/>
              <a:gd name="T44" fmla="*/ 482 w 2741"/>
              <a:gd name="T45" fmla="*/ 34 h 1641"/>
              <a:gd name="T46" fmla="*/ 469 w 2741"/>
              <a:gd name="T47" fmla="*/ 19 h 1641"/>
              <a:gd name="T48" fmla="*/ 445 w 2741"/>
              <a:gd name="T49" fmla="*/ 0 h 1641"/>
              <a:gd name="T50" fmla="*/ 430 w 2741"/>
              <a:gd name="T51" fmla="*/ 16 h 1641"/>
              <a:gd name="T52" fmla="*/ 409 w 2741"/>
              <a:gd name="T53" fmla="*/ 23 h 1641"/>
              <a:gd name="T54" fmla="*/ 375 w 2741"/>
              <a:gd name="T55" fmla="*/ 23 h 1641"/>
              <a:gd name="T56" fmla="*/ 344 w 2741"/>
              <a:gd name="T57" fmla="*/ 20 h 1641"/>
              <a:gd name="T58" fmla="*/ 313 w 2741"/>
              <a:gd name="T59" fmla="*/ 0 h 1641"/>
              <a:gd name="T60" fmla="*/ 307 w 2741"/>
              <a:gd name="T61" fmla="*/ 26 h 1641"/>
              <a:gd name="T62" fmla="*/ 315 w 2741"/>
              <a:gd name="T63" fmla="*/ 46 h 1641"/>
              <a:gd name="T64" fmla="*/ 280 w 2741"/>
              <a:gd name="T65" fmla="*/ 52 h 1641"/>
              <a:gd name="T66" fmla="*/ 257 w 2741"/>
              <a:gd name="T67" fmla="*/ 65 h 1641"/>
              <a:gd name="T68" fmla="*/ 257 w 2741"/>
              <a:gd name="T69" fmla="*/ 87 h 1641"/>
              <a:gd name="T70" fmla="*/ 241 w 2741"/>
              <a:gd name="T71" fmla="*/ 111 h 1641"/>
              <a:gd name="T72" fmla="*/ 223 w 2741"/>
              <a:gd name="T73" fmla="*/ 136 h 1641"/>
              <a:gd name="T74" fmla="*/ 196 w 2741"/>
              <a:gd name="T75" fmla="*/ 129 h 1641"/>
              <a:gd name="T76" fmla="*/ 188 w 2741"/>
              <a:gd name="T77" fmla="*/ 148 h 1641"/>
              <a:gd name="T78" fmla="*/ 165 w 2741"/>
              <a:gd name="T79" fmla="*/ 159 h 1641"/>
              <a:gd name="T80" fmla="*/ 145 w 2741"/>
              <a:gd name="T81" fmla="*/ 178 h 1641"/>
              <a:gd name="T82" fmla="*/ 126 w 2741"/>
              <a:gd name="T83" fmla="*/ 165 h 1641"/>
              <a:gd name="T84" fmla="*/ 111 w 2741"/>
              <a:gd name="T85" fmla="*/ 179 h 1641"/>
              <a:gd name="T86" fmla="*/ 89 w 2741"/>
              <a:gd name="T87" fmla="*/ 190 h 1641"/>
              <a:gd name="T88" fmla="*/ 91 w 2741"/>
              <a:gd name="T89" fmla="*/ 210 h 1641"/>
              <a:gd name="T90" fmla="*/ 78 w 2741"/>
              <a:gd name="T91" fmla="*/ 225 h 1641"/>
              <a:gd name="T92" fmla="*/ 60 w 2741"/>
              <a:gd name="T93" fmla="*/ 237 h 1641"/>
              <a:gd name="T94" fmla="*/ 40 w 2741"/>
              <a:gd name="T95" fmla="*/ 248 h 1641"/>
              <a:gd name="T96" fmla="*/ 0 w 2741"/>
              <a:gd name="T97" fmla="*/ 264 h 164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741" h="1641">
                <a:moveTo>
                  <a:pt x="0" y="1394"/>
                </a:moveTo>
                <a:lnTo>
                  <a:pt x="100" y="1452"/>
                </a:lnTo>
                <a:lnTo>
                  <a:pt x="117" y="1626"/>
                </a:lnTo>
                <a:lnTo>
                  <a:pt x="237" y="1641"/>
                </a:lnTo>
                <a:lnTo>
                  <a:pt x="350" y="1611"/>
                </a:lnTo>
                <a:lnTo>
                  <a:pt x="488" y="1605"/>
                </a:lnTo>
                <a:lnTo>
                  <a:pt x="656" y="1539"/>
                </a:lnTo>
                <a:lnTo>
                  <a:pt x="818" y="1473"/>
                </a:lnTo>
                <a:lnTo>
                  <a:pt x="998" y="1479"/>
                </a:lnTo>
                <a:lnTo>
                  <a:pt x="1267" y="1395"/>
                </a:lnTo>
                <a:lnTo>
                  <a:pt x="1651" y="1317"/>
                </a:lnTo>
                <a:lnTo>
                  <a:pt x="1884" y="1287"/>
                </a:lnTo>
                <a:lnTo>
                  <a:pt x="2172" y="1239"/>
                </a:lnTo>
                <a:lnTo>
                  <a:pt x="2402" y="1172"/>
                </a:lnTo>
                <a:lnTo>
                  <a:pt x="2705" y="1101"/>
                </a:lnTo>
                <a:lnTo>
                  <a:pt x="2729" y="1017"/>
                </a:lnTo>
                <a:lnTo>
                  <a:pt x="2672" y="872"/>
                </a:lnTo>
                <a:lnTo>
                  <a:pt x="2729" y="765"/>
                </a:lnTo>
                <a:lnTo>
                  <a:pt x="2741" y="639"/>
                </a:lnTo>
                <a:lnTo>
                  <a:pt x="2723" y="513"/>
                </a:lnTo>
                <a:lnTo>
                  <a:pt x="2615" y="423"/>
                </a:lnTo>
                <a:lnTo>
                  <a:pt x="2597" y="249"/>
                </a:lnTo>
                <a:lnTo>
                  <a:pt x="2540" y="182"/>
                </a:lnTo>
                <a:lnTo>
                  <a:pt x="2470" y="99"/>
                </a:lnTo>
                <a:lnTo>
                  <a:pt x="2347" y="2"/>
                </a:lnTo>
                <a:lnTo>
                  <a:pt x="2266" y="87"/>
                </a:lnTo>
                <a:lnTo>
                  <a:pt x="2154" y="123"/>
                </a:lnTo>
                <a:lnTo>
                  <a:pt x="1976" y="123"/>
                </a:lnTo>
                <a:lnTo>
                  <a:pt x="1813" y="107"/>
                </a:lnTo>
                <a:lnTo>
                  <a:pt x="1651" y="0"/>
                </a:lnTo>
                <a:lnTo>
                  <a:pt x="1620" y="138"/>
                </a:lnTo>
                <a:lnTo>
                  <a:pt x="1659" y="242"/>
                </a:lnTo>
                <a:lnTo>
                  <a:pt x="1476" y="272"/>
                </a:lnTo>
                <a:lnTo>
                  <a:pt x="1357" y="344"/>
                </a:lnTo>
                <a:lnTo>
                  <a:pt x="1356" y="458"/>
                </a:lnTo>
                <a:lnTo>
                  <a:pt x="1269" y="588"/>
                </a:lnTo>
                <a:lnTo>
                  <a:pt x="1173" y="717"/>
                </a:lnTo>
                <a:lnTo>
                  <a:pt x="1035" y="681"/>
                </a:lnTo>
                <a:lnTo>
                  <a:pt x="992" y="780"/>
                </a:lnTo>
                <a:lnTo>
                  <a:pt x="871" y="837"/>
                </a:lnTo>
                <a:lnTo>
                  <a:pt x="766" y="938"/>
                </a:lnTo>
                <a:lnTo>
                  <a:pt x="662" y="870"/>
                </a:lnTo>
                <a:lnTo>
                  <a:pt x="583" y="944"/>
                </a:lnTo>
                <a:lnTo>
                  <a:pt x="471" y="1005"/>
                </a:lnTo>
                <a:lnTo>
                  <a:pt x="479" y="1106"/>
                </a:lnTo>
                <a:lnTo>
                  <a:pt x="409" y="1185"/>
                </a:lnTo>
                <a:lnTo>
                  <a:pt x="315" y="1250"/>
                </a:lnTo>
                <a:lnTo>
                  <a:pt x="213" y="1307"/>
                </a:lnTo>
                <a:lnTo>
                  <a:pt x="0" y="1394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E3DCC9F6-329F-FA45-90B5-E7C89C8F4325}"/>
              </a:ext>
            </a:extLst>
          </p:cNvPr>
          <p:cNvSpPr>
            <a:spLocks/>
          </p:cNvSpPr>
          <p:nvPr/>
        </p:nvSpPr>
        <p:spPr bwMode="auto">
          <a:xfrm>
            <a:off x="5141158" y="2673190"/>
            <a:ext cx="940076" cy="433746"/>
          </a:xfrm>
          <a:custGeom>
            <a:avLst/>
            <a:gdLst>
              <a:gd name="T0" fmla="*/ 27 w 3296"/>
              <a:gd name="T1" fmla="*/ 190 h 1514"/>
              <a:gd name="T2" fmla="*/ 28 w 3296"/>
              <a:gd name="T3" fmla="*/ 207 h 1514"/>
              <a:gd name="T4" fmla="*/ 17 w 3296"/>
              <a:gd name="T5" fmla="*/ 222 h 1514"/>
              <a:gd name="T6" fmla="*/ 16 w 3296"/>
              <a:gd name="T7" fmla="*/ 238 h 1514"/>
              <a:gd name="T8" fmla="*/ 5 w 3296"/>
              <a:gd name="T9" fmla="*/ 250 h 1514"/>
              <a:gd name="T10" fmla="*/ 0 w 3296"/>
              <a:gd name="T11" fmla="*/ 287 h 1514"/>
              <a:gd name="T12" fmla="*/ 10 w 3296"/>
              <a:gd name="T13" fmla="*/ 286 h 1514"/>
              <a:gd name="T14" fmla="*/ 44 w 3296"/>
              <a:gd name="T15" fmla="*/ 280 h 1514"/>
              <a:gd name="T16" fmla="*/ 77 w 3296"/>
              <a:gd name="T17" fmla="*/ 277 h 1514"/>
              <a:gd name="T18" fmla="*/ 97 w 3296"/>
              <a:gd name="T19" fmla="*/ 273 h 1514"/>
              <a:gd name="T20" fmla="*/ 114 w 3296"/>
              <a:gd name="T21" fmla="*/ 273 h 1514"/>
              <a:gd name="T22" fmla="*/ 143 w 3296"/>
              <a:gd name="T23" fmla="*/ 272 h 1514"/>
              <a:gd name="T24" fmla="*/ 157 w 3296"/>
              <a:gd name="T25" fmla="*/ 261 h 1514"/>
              <a:gd name="T26" fmla="*/ 162 w 3296"/>
              <a:gd name="T27" fmla="*/ 250 h 1514"/>
              <a:gd name="T28" fmla="*/ 181 w 3296"/>
              <a:gd name="T29" fmla="*/ 255 h 1514"/>
              <a:gd name="T30" fmla="*/ 196 w 3296"/>
              <a:gd name="T31" fmla="*/ 244 h 1514"/>
              <a:gd name="T32" fmla="*/ 208 w 3296"/>
              <a:gd name="T33" fmla="*/ 248 h 1514"/>
              <a:gd name="T34" fmla="*/ 211 w 3296"/>
              <a:gd name="T35" fmla="*/ 260 h 1514"/>
              <a:gd name="T36" fmla="*/ 236 w 3296"/>
              <a:gd name="T37" fmla="*/ 256 h 1514"/>
              <a:gd name="T38" fmla="*/ 275 w 3296"/>
              <a:gd name="T39" fmla="*/ 244 h 1514"/>
              <a:gd name="T40" fmla="*/ 302 w 3296"/>
              <a:gd name="T41" fmla="*/ 241 h 1514"/>
              <a:gd name="T42" fmla="*/ 338 w 3296"/>
              <a:gd name="T43" fmla="*/ 228 h 1514"/>
              <a:gd name="T44" fmla="*/ 373 w 3296"/>
              <a:gd name="T45" fmla="*/ 227 h 1514"/>
              <a:gd name="T46" fmla="*/ 396 w 3296"/>
              <a:gd name="T47" fmla="*/ 216 h 1514"/>
              <a:gd name="T48" fmla="*/ 426 w 3296"/>
              <a:gd name="T49" fmla="*/ 218 h 1514"/>
              <a:gd name="T50" fmla="*/ 447 w 3296"/>
              <a:gd name="T51" fmla="*/ 204 h 1514"/>
              <a:gd name="T52" fmla="*/ 447 w 3296"/>
              <a:gd name="T53" fmla="*/ 176 h 1514"/>
              <a:gd name="T54" fmla="*/ 464 w 3296"/>
              <a:gd name="T55" fmla="*/ 171 h 1514"/>
              <a:gd name="T56" fmla="*/ 479 w 3296"/>
              <a:gd name="T57" fmla="*/ 146 h 1514"/>
              <a:gd name="T58" fmla="*/ 550 w 3296"/>
              <a:gd name="T59" fmla="*/ 92 h 1514"/>
              <a:gd name="T60" fmla="*/ 543 w 3296"/>
              <a:gd name="T61" fmla="*/ 74 h 1514"/>
              <a:gd name="T62" fmla="*/ 612 w 3296"/>
              <a:gd name="T63" fmla="*/ 39 h 1514"/>
              <a:gd name="T64" fmla="*/ 625 w 3296"/>
              <a:gd name="T65" fmla="*/ 21 h 1514"/>
              <a:gd name="T66" fmla="*/ 624 w 3296"/>
              <a:gd name="T67" fmla="*/ 0 h 1514"/>
              <a:gd name="T68" fmla="*/ 598 w 3296"/>
              <a:gd name="T69" fmla="*/ 12 h 1514"/>
              <a:gd name="T70" fmla="*/ 551 w 3296"/>
              <a:gd name="T71" fmla="*/ 20 h 1514"/>
              <a:gd name="T72" fmla="*/ 491 w 3296"/>
              <a:gd name="T73" fmla="*/ 35 h 1514"/>
              <a:gd name="T74" fmla="*/ 450 w 3296"/>
              <a:gd name="T75" fmla="*/ 46 h 1514"/>
              <a:gd name="T76" fmla="*/ 396 w 3296"/>
              <a:gd name="T77" fmla="*/ 55 h 1514"/>
              <a:gd name="T78" fmla="*/ 352 w 3296"/>
              <a:gd name="T79" fmla="*/ 61 h 1514"/>
              <a:gd name="T80" fmla="*/ 279 w 3296"/>
              <a:gd name="T81" fmla="*/ 76 h 1514"/>
              <a:gd name="T82" fmla="*/ 228 w 3296"/>
              <a:gd name="T83" fmla="*/ 92 h 1514"/>
              <a:gd name="T84" fmla="*/ 193 w 3296"/>
              <a:gd name="T85" fmla="*/ 91 h 1514"/>
              <a:gd name="T86" fmla="*/ 131 w 3296"/>
              <a:gd name="T87" fmla="*/ 116 h 1514"/>
              <a:gd name="T88" fmla="*/ 104 w 3296"/>
              <a:gd name="T89" fmla="*/ 117 h 1514"/>
              <a:gd name="T90" fmla="*/ 82 w 3296"/>
              <a:gd name="T91" fmla="*/ 123 h 1514"/>
              <a:gd name="T92" fmla="*/ 60 w 3296"/>
              <a:gd name="T93" fmla="*/ 120 h 1514"/>
              <a:gd name="T94" fmla="*/ 43 w 3296"/>
              <a:gd name="T95" fmla="*/ 127 h 1514"/>
              <a:gd name="T96" fmla="*/ 36 w 3296"/>
              <a:gd name="T97" fmla="*/ 144 h 1514"/>
              <a:gd name="T98" fmla="*/ 27 w 3296"/>
              <a:gd name="T99" fmla="*/ 162 h 1514"/>
              <a:gd name="T100" fmla="*/ 32 w 3296"/>
              <a:gd name="T101" fmla="*/ 179 h 1514"/>
              <a:gd name="T102" fmla="*/ 27 w 3296"/>
              <a:gd name="T103" fmla="*/ 190 h 151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296" h="1514">
                <a:moveTo>
                  <a:pt x="140" y="1004"/>
                </a:moveTo>
                <a:lnTo>
                  <a:pt x="150" y="1093"/>
                </a:lnTo>
                <a:lnTo>
                  <a:pt x="92" y="1169"/>
                </a:lnTo>
                <a:lnTo>
                  <a:pt x="86" y="1255"/>
                </a:lnTo>
                <a:lnTo>
                  <a:pt x="29" y="1321"/>
                </a:lnTo>
                <a:lnTo>
                  <a:pt x="0" y="1514"/>
                </a:lnTo>
                <a:lnTo>
                  <a:pt x="51" y="1511"/>
                </a:lnTo>
                <a:lnTo>
                  <a:pt x="231" y="1475"/>
                </a:lnTo>
                <a:lnTo>
                  <a:pt x="405" y="1463"/>
                </a:lnTo>
                <a:lnTo>
                  <a:pt x="513" y="1439"/>
                </a:lnTo>
                <a:lnTo>
                  <a:pt x="603" y="1439"/>
                </a:lnTo>
                <a:lnTo>
                  <a:pt x="753" y="1433"/>
                </a:lnTo>
                <a:lnTo>
                  <a:pt x="826" y="1378"/>
                </a:lnTo>
                <a:lnTo>
                  <a:pt x="856" y="1318"/>
                </a:lnTo>
                <a:lnTo>
                  <a:pt x="957" y="1343"/>
                </a:lnTo>
                <a:lnTo>
                  <a:pt x="1036" y="1288"/>
                </a:lnTo>
                <a:lnTo>
                  <a:pt x="1095" y="1307"/>
                </a:lnTo>
                <a:lnTo>
                  <a:pt x="1113" y="1373"/>
                </a:lnTo>
                <a:lnTo>
                  <a:pt x="1246" y="1348"/>
                </a:lnTo>
                <a:lnTo>
                  <a:pt x="1449" y="1289"/>
                </a:lnTo>
                <a:lnTo>
                  <a:pt x="1593" y="1271"/>
                </a:lnTo>
                <a:lnTo>
                  <a:pt x="1784" y="1205"/>
                </a:lnTo>
                <a:lnTo>
                  <a:pt x="1965" y="1198"/>
                </a:lnTo>
                <a:lnTo>
                  <a:pt x="2090" y="1139"/>
                </a:lnTo>
                <a:lnTo>
                  <a:pt x="2246" y="1151"/>
                </a:lnTo>
                <a:lnTo>
                  <a:pt x="2355" y="1078"/>
                </a:lnTo>
                <a:lnTo>
                  <a:pt x="2357" y="931"/>
                </a:lnTo>
                <a:lnTo>
                  <a:pt x="2445" y="903"/>
                </a:lnTo>
                <a:lnTo>
                  <a:pt x="2528" y="769"/>
                </a:lnTo>
                <a:lnTo>
                  <a:pt x="2900" y="483"/>
                </a:lnTo>
                <a:lnTo>
                  <a:pt x="2865" y="388"/>
                </a:lnTo>
                <a:lnTo>
                  <a:pt x="3225" y="208"/>
                </a:lnTo>
                <a:lnTo>
                  <a:pt x="3296" y="113"/>
                </a:lnTo>
                <a:lnTo>
                  <a:pt x="3293" y="0"/>
                </a:lnTo>
                <a:lnTo>
                  <a:pt x="3152" y="65"/>
                </a:lnTo>
                <a:lnTo>
                  <a:pt x="2906" y="107"/>
                </a:lnTo>
                <a:lnTo>
                  <a:pt x="2590" y="182"/>
                </a:lnTo>
                <a:lnTo>
                  <a:pt x="2372" y="245"/>
                </a:lnTo>
                <a:lnTo>
                  <a:pt x="2086" y="292"/>
                </a:lnTo>
                <a:lnTo>
                  <a:pt x="1856" y="322"/>
                </a:lnTo>
                <a:lnTo>
                  <a:pt x="1472" y="400"/>
                </a:lnTo>
                <a:lnTo>
                  <a:pt x="1200" y="485"/>
                </a:lnTo>
                <a:lnTo>
                  <a:pt x="1017" y="479"/>
                </a:lnTo>
                <a:lnTo>
                  <a:pt x="689" y="613"/>
                </a:lnTo>
                <a:lnTo>
                  <a:pt x="549" y="617"/>
                </a:lnTo>
                <a:lnTo>
                  <a:pt x="435" y="649"/>
                </a:lnTo>
                <a:lnTo>
                  <a:pt x="315" y="632"/>
                </a:lnTo>
                <a:lnTo>
                  <a:pt x="228" y="671"/>
                </a:lnTo>
                <a:lnTo>
                  <a:pt x="189" y="761"/>
                </a:lnTo>
                <a:lnTo>
                  <a:pt x="140" y="853"/>
                </a:lnTo>
                <a:lnTo>
                  <a:pt x="170" y="943"/>
                </a:lnTo>
                <a:lnTo>
                  <a:pt x="140" y="1004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C535459B-4CAB-1743-878C-5AED006C4C9D}"/>
              </a:ext>
            </a:extLst>
          </p:cNvPr>
          <p:cNvSpPr>
            <a:spLocks/>
          </p:cNvSpPr>
          <p:nvPr/>
        </p:nvSpPr>
        <p:spPr bwMode="auto">
          <a:xfrm>
            <a:off x="5029855" y="3084266"/>
            <a:ext cx="400097" cy="698224"/>
          </a:xfrm>
          <a:custGeom>
            <a:avLst/>
            <a:gdLst>
              <a:gd name="T0" fmla="*/ 74 w 1400"/>
              <a:gd name="T1" fmla="*/ 16 h 2439"/>
              <a:gd name="T2" fmla="*/ 63 w 1400"/>
              <a:gd name="T3" fmla="*/ 36 h 2439"/>
              <a:gd name="T4" fmla="*/ 46 w 1400"/>
              <a:gd name="T5" fmla="*/ 82 h 2439"/>
              <a:gd name="T6" fmla="*/ 25 w 1400"/>
              <a:gd name="T7" fmla="*/ 110 h 2439"/>
              <a:gd name="T8" fmla="*/ 17 w 1400"/>
              <a:gd name="T9" fmla="*/ 147 h 2439"/>
              <a:gd name="T10" fmla="*/ 20 w 1400"/>
              <a:gd name="T11" fmla="*/ 200 h 2439"/>
              <a:gd name="T12" fmla="*/ 17 w 1400"/>
              <a:gd name="T13" fmla="*/ 231 h 2439"/>
              <a:gd name="T14" fmla="*/ 26 w 1400"/>
              <a:gd name="T15" fmla="*/ 252 h 2439"/>
              <a:gd name="T16" fmla="*/ 34 w 1400"/>
              <a:gd name="T17" fmla="*/ 265 h 2439"/>
              <a:gd name="T18" fmla="*/ 29 w 1400"/>
              <a:gd name="T19" fmla="*/ 279 h 2439"/>
              <a:gd name="T20" fmla="*/ 34 w 1400"/>
              <a:gd name="T21" fmla="*/ 293 h 2439"/>
              <a:gd name="T22" fmla="*/ 23 w 1400"/>
              <a:gd name="T23" fmla="*/ 311 h 2439"/>
              <a:gd name="T24" fmla="*/ 23 w 1400"/>
              <a:gd name="T25" fmla="*/ 333 h 2439"/>
              <a:gd name="T26" fmla="*/ 5 w 1400"/>
              <a:gd name="T27" fmla="*/ 359 h 2439"/>
              <a:gd name="T28" fmla="*/ 0 w 1400"/>
              <a:gd name="T29" fmla="*/ 384 h 2439"/>
              <a:gd name="T30" fmla="*/ 1 w 1400"/>
              <a:gd name="T31" fmla="*/ 407 h 2439"/>
              <a:gd name="T32" fmla="*/ 84 w 1400"/>
              <a:gd name="T33" fmla="*/ 407 h 2439"/>
              <a:gd name="T34" fmla="*/ 111 w 1400"/>
              <a:gd name="T35" fmla="*/ 402 h 2439"/>
              <a:gd name="T36" fmla="*/ 139 w 1400"/>
              <a:gd name="T37" fmla="*/ 397 h 2439"/>
              <a:gd name="T38" fmla="*/ 154 w 1400"/>
              <a:gd name="T39" fmla="*/ 401 h 2439"/>
              <a:gd name="T40" fmla="*/ 151 w 1400"/>
              <a:gd name="T41" fmla="*/ 421 h 2439"/>
              <a:gd name="T42" fmla="*/ 161 w 1400"/>
              <a:gd name="T43" fmla="*/ 446 h 2439"/>
              <a:gd name="T44" fmla="*/ 173 w 1400"/>
              <a:gd name="T45" fmla="*/ 462 h 2439"/>
              <a:gd name="T46" fmla="*/ 218 w 1400"/>
              <a:gd name="T47" fmla="*/ 437 h 2439"/>
              <a:gd name="T48" fmla="*/ 258 w 1400"/>
              <a:gd name="T49" fmla="*/ 437 h 2439"/>
              <a:gd name="T50" fmla="*/ 264 w 1400"/>
              <a:gd name="T51" fmla="*/ 426 h 2439"/>
              <a:gd name="T52" fmla="*/ 266 w 1400"/>
              <a:gd name="T53" fmla="*/ 386 h 2439"/>
              <a:gd name="T54" fmla="*/ 259 w 1400"/>
              <a:gd name="T55" fmla="*/ 336 h 2439"/>
              <a:gd name="T56" fmla="*/ 252 w 1400"/>
              <a:gd name="T57" fmla="*/ 278 h 2439"/>
              <a:gd name="T58" fmla="*/ 243 w 1400"/>
              <a:gd name="T59" fmla="*/ 159 h 2439"/>
              <a:gd name="T60" fmla="*/ 235 w 1400"/>
              <a:gd name="T61" fmla="*/ 96 h 2439"/>
              <a:gd name="T62" fmla="*/ 236 w 1400"/>
              <a:gd name="T63" fmla="*/ 52 h 2439"/>
              <a:gd name="T64" fmla="*/ 218 w 1400"/>
              <a:gd name="T65" fmla="*/ 0 h 2439"/>
              <a:gd name="T66" fmla="*/ 188 w 1400"/>
              <a:gd name="T67" fmla="*/ 1 h 2439"/>
              <a:gd name="T68" fmla="*/ 171 w 1400"/>
              <a:gd name="T69" fmla="*/ 1 h 2439"/>
              <a:gd name="T70" fmla="*/ 149 w 1400"/>
              <a:gd name="T71" fmla="*/ 6 h 2439"/>
              <a:gd name="T72" fmla="*/ 118 w 1400"/>
              <a:gd name="T73" fmla="*/ 8 h 2439"/>
              <a:gd name="T74" fmla="*/ 84 w 1400"/>
              <a:gd name="T75" fmla="*/ 15 h 2439"/>
              <a:gd name="T76" fmla="*/ 74 w 1400"/>
              <a:gd name="T77" fmla="*/ 16 h 243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400" h="2439">
                <a:moveTo>
                  <a:pt x="390" y="83"/>
                </a:moveTo>
                <a:lnTo>
                  <a:pt x="330" y="189"/>
                </a:lnTo>
                <a:lnTo>
                  <a:pt x="241" y="431"/>
                </a:lnTo>
                <a:lnTo>
                  <a:pt x="129" y="582"/>
                </a:lnTo>
                <a:lnTo>
                  <a:pt x="87" y="774"/>
                </a:lnTo>
                <a:lnTo>
                  <a:pt x="106" y="1056"/>
                </a:lnTo>
                <a:lnTo>
                  <a:pt x="90" y="1221"/>
                </a:lnTo>
                <a:lnTo>
                  <a:pt x="139" y="1329"/>
                </a:lnTo>
                <a:lnTo>
                  <a:pt x="180" y="1398"/>
                </a:lnTo>
                <a:lnTo>
                  <a:pt x="151" y="1472"/>
                </a:lnTo>
                <a:lnTo>
                  <a:pt x="180" y="1548"/>
                </a:lnTo>
                <a:lnTo>
                  <a:pt x="120" y="1640"/>
                </a:lnTo>
                <a:lnTo>
                  <a:pt x="121" y="1758"/>
                </a:lnTo>
                <a:lnTo>
                  <a:pt x="25" y="1893"/>
                </a:lnTo>
                <a:lnTo>
                  <a:pt x="0" y="2027"/>
                </a:lnTo>
                <a:lnTo>
                  <a:pt x="3" y="2147"/>
                </a:lnTo>
                <a:lnTo>
                  <a:pt x="444" y="2151"/>
                </a:lnTo>
                <a:lnTo>
                  <a:pt x="585" y="2121"/>
                </a:lnTo>
                <a:lnTo>
                  <a:pt x="732" y="2097"/>
                </a:lnTo>
                <a:lnTo>
                  <a:pt x="811" y="2117"/>
                </a:lnTo>
                <a:lnTo>
                  <a:pt x="793" y="2223"/>
                </a:lnTo>
                <a:lnTo>
                  <a:pt x="847" y="2357"/>
                </a:lnTo>
                <a:lnTo>
                  <a:pt x="910" y="2439"/>
                </a:lnTo>
                <a:lnTo>
                  <a:pt x="1148" y="2309"/>
                </a:lnTo>
                <a:lnTo>
                  <a:pt x="1358" y="2309"/>
                </a:lnTo>
                <a:lnTo>
                  <a:pt x="1388" y="2249"/>
                </a:lnTo>
                <a:lnTo>
                  <a:pt x="1400" y="2037"/>
                </a:lnTo>
                <a:lnTo>
                  <a:pt x="1363" y="1772"/>
                </a:lnTo>
                <a:lnTo>
                  <a:pt x="1327" y="1470"/>
                </a:lnTo>
                <a:lnTo>
                  <a:pt x="1281" y="839"/>
                </a:lnTo>
                <a:lnTo>
                  <a:pt x="1238" y="509"/>
                </a:lnTo>
                <a:lnTo>
                  <a:pt x="1244" y="272"/>
                </a:lnTo>
                <a:lnTo>
                  <a:pt x="1146" y="0"/>
                </a:lnTo>
                <a:lnTo>
                  <a:pt x="988" y="5"/>
                </a:lnTo>
                <a:lnTo>
                  <a:pt x="900" y="6"/>
                </a:lnTo>
                <a:lnTo>
                  <a:pt x="786" y="30"/>
                </a:lnTo>
                <a:lnTo>
                  <a:pt x="621" y="42"/>
                </a:lnTo>
                <a:lnTo>
                  <a:pt x="444" y="77"/>
                </a:lnTo>
                <a:lnTo>
                  <a:pt x="390" y="83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17D392E-8043-B142-B9E7-912097F8D611}"/>
              </a:ext>
            </a:extLst>
          </p:cNvPr>
          <p:cNvSpPr>
            <a:spLocks/>
          </p:cNvSpPr>
          <p:nvPr/>
        </p:nvSpPr>
        <p:spPr bwMode="auto">
          <a:xfrm>
            <a:off x="5356248" y="3016256"/>
            <a:ext cx="470790" cy="736006"/>
          </a:xfrm>
          <a:custGeom>
            <a:avLst/>
            <a:gdLst>
              <a:gd name="T0" fmla="*/ 0 w 1649"/>
              <a:gd name="T1" fmla="*/ 44 h 2568"/>
              <a:gd name="T2" fmla="*/ 19 w 1649"/>
              <a:gd name="T3" fmla="*/ 96 h 2568"/>
              <a:gd name="T4" fmla="*/ 18 w 1649"/>
              <a:gd name="T5" fmla="*/ 141 h 2568"/>
              <a:gd name="T6" fmla="*/ 27 w 1649"/>
              <a:gd name="T7" fmla="*/ 212 h 2568"/>
              <a:gd name="T8" fmla="*/ 35 w 1649"/>
              <a:gd name="T9" fmla="*/ 326 h 2568"/>
              <a:gd name="T10" fmla="*/ 48 w 1649"/>
              <a:gd name="T11" fmla="*/ 432 h 2568"/>
              <a:gd name="T12" fmla="*/ 46 w 1649"/>
              <a:gd name="T13" fmla="*/ 471 h 2568"/>
              <a:gd name="T14" fmla="*/ 41 w 1649"/>
              <a:gd name="T15" fmla="*/ 482 h 2568"/>
              <a:gd name="T16" fmla="*/ 72 w 1649"/>
              <a:gd name="T17" fmla="*/ 469 h 2568"/>
              <a:gd name="T18" fmla="*/ 78 w 1649"/>
              <a:gd name="T19" fmla="*/ 446 h 2568"/>
              <a:gd name="T20" fmla="*/ 90 w 1649"/>
              <a:gd name="T21" fmla="*/ 461 h 2568"/>
              <a:gd name="T22" fmla="*/ 97 w 1649"/>
              <a:gd name="T23" fmla="*/ 478 h 2568"/>
              <a:gd name="T24" fmla="*/ 116 w 1649"/>
              <a:gd name="T25" fmla="*/ 487 h 2568"/>
              <a:gd name="T26" fmla="*/ 123 w 1649"/>
              <a:gd name="T27" fmla="*/ 469 h 2568"/>
              <a:gd name="T28" fmla="*/ 117 w 1649"/>
              <a:gd name="T29" fmla="*/ 435 h 2568"/>
              <a:gd name="T30" fmla="*/ 117 w 1649"/>
              <a:gd name="T31" fmla="*/ 412 h 2568"/>
              <a:gd name="T32" fmla="*/ 154 w 1649"/>
              <a:gd name="T33" fmla="*/ 404 h 2568"/>
              <a:gd name="T34" fmla="*/ 179 w 1649"/>
              <a:gd name="T35" fmla="*/ 401 h 2568"/>
              <a:gd name="T36" fmla="*/ 242 w 1649"/>
              <a:gd name="T37" fmla="*/ 381 h 2568"/>
              <a:gd name="T38" fmla="*/ 305 w 1649"/>
              <a:gd name="T39" fmla="*/ 366 h 2568"/>
              <a:gd name="T40" fmla="*/ 313 w 1649"/>
              <a:gd name="T41" fmla="*/ 338 h 2568"/>
              <a:gd name="T42" fmla="*/ 305 w 1649"/>
              <a:gd name="T43" fmla="*/ 314 h 2568"/>
              <a:gd name="T44" fmla="*/ 301 w 1649"/>
              <a:gd name="T45" fmla="*/ 281 h 2568"/>
              <a:gd name="T46" fmla="*/ 298 w 1649"/>
              <a:gd name="T47" fmla="*/ 262 h 2568"/>
              <a:gd name="T48" fmla="*/ 304 w 1649"/>
              <a:gd name="T49" fmla="*/ 232 h 2568"/>
              <a:gd name="T50" fmla="*/ 293 w 1649"/>
              <a:gd name="T51" fmla="*/ 212 h 2568"/>
              <a:gd name="T52" fmla="*/ 272 w 1649"/>
              <a:gd name="T53" fmla="*/ 176 h 2568"/>
              <a:gd name="T54" fmla="*/ 260 w 1649"/>
              <a:gd name="T55" fmla="*/ 127 h 2568"/>
              <a:gd name="T56" fmla="*/ 239 w 1649"/>
              <a:gd name="T57" fmla="*/ 52 h 2568"/>
              <a:gd name="T58" fmla="*/ 225 w 1649"/>
              <a:gd name="T59" fmla="*/ 27 h 2568"/>
              <a:gd name="T60" fmla="*/ 229 w 1649"/>
              <a:gd name="T61" fmla="*/ 0 h 2568"/>
              <a:gd name="T62" fmla="*/ 195 w 1649"/>
              <a:gd name="T63" fmla="*/ 1 h 2568"/>
              <a:gd name="T64" fmla="*/ 159 w 1649"/>
              <a:gd name="T65" fmla="*/ 13 h 2568"/>
              <a:gd name="T66" fmla="*/ 132 w 1649"/>
              <a:gd name="T67" fmla="*/ 17 h 2568"/>
              <a:gd name="T68" fmla="*/ 93 w 1649"/>
              <a:gd name="T69" fmla="*/ 28 h 2568"/>
              <a:gd name="T70" fmla="*/ 68 w 1649"/>
              <a:gd name="T71" fmla="*/ 33 h 2568"/>
              <a:gd name="T72" fmla="*/ 65 w 1649"/>
              <a:gd name="T73" fmla="*/ 20 h 2568"/>
              <a:gd name="T74" fmla="*/ 64 w 1649"/>
              <a:gd name="T75" fmla="*/ 20 h 2568"/>
              <a:gd name="T76" fmla="*/ 52 w 1649"/>
              <a:gd name="T77" fmla="*/ 17 h 2568"/>
              <a:gd name="T78" fmla="*/ 38 w 1649"/>
              <a:gd name="T79" fmla="*/ 27 h 2568"/>
              <a:gd name="T80" fmla="*/ 19 w 1649"/>
              <a:gd name="T81" fmla="*/ 22 h 2568"/>
              <a:gd name="T82" fmla="*/ 14 w 1649"/>
              <a:gd name="T83" fmla="*/ 34 h 2568"/>
              <a:gd name="T84" fmla="*/ 0 w 1649"/>
              <a:gd name="T85" fmla="*/ 44 h 256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649" h="2568">
                <a:moveTo>
                  <a:pt x="0" y="234"/>
                </a:moveTo>
                <a:lnTo>
                  <a:pt x="99" y="506"/>
                </a:lnTo>
                <a:lnTo>
                  <a:pt x="95" y="741"/>
                </a:lnTo>
                <a:lnTo>
                  <a:pt x="141" y="1116"/>
                </a:lnTo>
                <a:lnTo>
                  <a:pt x="185" y="1721"/>
                </a:lnTo>
                <a:lnTo>
                  <a:pt x="255" y="2280"/>
                </a:lnTo>
                <a:lnTo>
                  <a:pt x="243" y="2483"/>
                </a:lnTo>
                <a:lnTo>
                  <a:pt x="216" y="2544"/>
                </a:lnTo>
                <a:lnTo>
                  <a:pt x="379" y="2472"/>
                </a:lnTo>
                <a:lnTo>
                  <a:pt x="409" y="2352"/>
                </a:lnTo>
                <a:lnTo>
                  <a:pt x="473" y="2432"/>
                </a:lnTo>
                <a:lnTo>
                  <a:pt x="513" y="2520"/>
                </a:lnTo>
                <a:lnTo>
                  <a:pt x="609" y="2568"/>
                </a:lnTo>
                <a:lnTo>
                  <a:pt x="649" y="2472"/>
                </a:lnTo>
                <a:lnTo>
                  <a:pt x="619" y="2292"/>
                </a:lnTo>
                <a:lnTo>
                  <a:pt x="619" y="2172"/>
                </a:lnTo>
                <a:lnTo>
                  <a:pt x="809" y="2128"/>
                </a:lnTo>
                <a:lnTo>
                  <a:pt x="945" y="2112"/>
                </a:lnTo>
                <a:lnTo>
                  <a:pt x="1273" y="2008"/>
                </a:lnTo>
                <a:lnTo>
                  <a:pt x="1609" y="1932"/>
                </a:lnTo>
                <a:lnTo>
                  <a:pt x="1649" y="1784"/>
                </a:lnTo>
                <a:lnTo>
                  <a:pt x="1609" y="1656"/>
                </a:lnTo>
                <a:lnTo>
                  <a:pt x="1585" y="1480"/>
                </a:lnTo>
                <a:lnTo>
                  <a:pt x="1569" y="1384"/>
                </a:lnTo>
                <a:lnTo>
                  <a:pt x="1601" y="1224"/>
                </a:lnTo>
                <a:lnTo>
                  <a:pt x="1545" y="1120"/>
                </a:lnTo>
                <a:lnTo>
                  <a:pt x="1433" y="928"/>
                </a:lnTo>
                <a:lnTo>
                  <a:pt x="1369" y="672"/>
                </a:lnTo>
                <a:lnTo>
                  <a:pt x="1257" y="272"/>
                </a:lnTo>
                <a:lnTo>
                  <a:pt x="1185" y="144"/>
                </a:lnTo>
                <a:lnTo>
                  <a:pt x="1209" y="0"/>
                </a:lnTo>
                <a:lnTo>
                  <a:pt x="1029" y="5"/>
                </a:lnTo>
                <a:lnTo>
                  <a:pt x="839" y="71"/>
                </a:lnTo>
                <a:lnTo>
                  <a:pt x="696" y="90"/>
                </a:lnTo>
                <a:lnTo>
                  <a:pt x="489" y="149"/>
                </a:lnTo>
                <a:lnTo>
                  <a:pt x="356" y="174"/>
                </a:lnTo>
                <a:lnTo>
                  <a:pt x="341" y="107"/>
                </a:lnTo>
                <a:lnTo>
                  <a:pt x="339" y="108"/>
                </a:lnTo>
                <a:lnTo>
                  <a:pt x="276" y="90"/>
                </a:lnTo>
                <a:lnTo>
                  <a:pt x="201" y="143"/>
                </a:lnTo>
                <a:lnTo>
                  <a:pt x="99" y="117"/>
                </a:lnTo>
                <a:lnTo>
                  <a:pt x="72" y="177"/>
                </a:lnTo>
                <a:lnTo>
                  <a:pt x="0" y="234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9EBF8726-D985-094D-9F08-FB7B18726F65}"/>
              </a:ext>
            </a:extLst>
          </p:cNvPr>
          <p:cNvSpPr>
            <a:spLocks/>
          </p:cNvSpPr>
          <p:nvPr/>
        </p:nvSpPr>
        <p:spPr bwMode="auto">
          <a:xfrm>
            <a:off x="5694675" y="2952781"/>
            <a:ext cx="603152" cy="649863"/>
          </a:xfrm>
          <a:custGeom>
            <a:avLst/>
            <a:gdLst>
              <a:gd name="T0" fmla="*/ 5 w 2113"/>
              <a:gd name="T1" fmla="*/ 43 h 2269"/>
              <a:gd name="T2" fmla="*/ 28 w 2113"/>
              <a:gd name="T3" fmla="*/ 31 h 2269"/>
              <a:gd name="T4" fmla="*/ 58 w 2113"/>
              <a:gd name="T5" fmla="*/ 33 h 2269"/>
              <a:gd name="T6" fmla="*/ 79 w 2113"/>
              <a:gd name="T7" fmla="*/ 19 h 2269"/>
              <a:gd name="T8" fmla="*/ 110 w 2113"/>
              <a:gd name="T9" fmla="*/ 16 h 2269"/>
              <a:gd name="T10" fmla="*/ 148 w 2113"/>
              <a:gd name="T11" fmla="*/ 3 h 2269"/>
              <a:gd name="T12" fmla="*/ 171 w 2113"/>
              <a:gd name="T13" fmla="*/ 0 h 2269"/>
              <a:gd name="T14" fmla="*/ 179 w 2113"/>
              <a:gd name="T15" fmla="*/ 26 h 2269"/>
              <a:gd name="T16" fmla="*/ 191 w 2113"/>
              <a:gd name="T17" fmla="*/ 45 h 2269"/>
              <a:gd name="T18" fmla="*/ 214 w 2113"/>
              <a:gd name="T19" fmla="*/ 54 h 2269"/>
              <a:gd name="T20" fmla="*/ 219 w 2113"/>
              <a:gd name="T21" fmla="*/ 72 h 2269"/>
              <a:gd name="T22" fmla="*/ 247 w 2113"/>
              <a:gd name="T23" fmla="*/ 83 h 2269"/>
              <a:gd name="T24" fmla="*/ 270 w 2113"/>
              <a:gd name="T25" fmla="*/ 97 h 2269"/>
              <a:gd name="T26" fmla="*/ 289 w 2113"/>
              <a:gd name="T27" fmla="*/ 116 h 2269"/>
              <a:gd name="T28" fmla="*/ 316 w 2113"/>
              <a:gd name="T29" fmla="*/ 129 h 2269"/>
              <a:gd name="T30" fmla="*/ 355 w 2113"/>
              <a:gd name="T31" fmla="*/ 163 h 2269"/>
              <a:gd name="T32" fmla="*/ 350 w 2113"/>
              <a:gd name="T33" fmla="*/ 180 h 2269"/>
              <a:gd name="T34" fmla="*/ 377 w 2113"/>
              <a:gd name="T35" fmla="*/ 204 h 2269"/>
              <a:gd name="T36" fmla="*/ 401 w 2113"/>
              <a:gd name="T37" fmla="*/ 231 h 2269"/>
              <a:gd name="T38" fmla="*/ 384 w 2113"/>
              <a:gd name="T39" fmla="*/ 263 h 2269"/>
              <a:gd name="T40" fmla="*/ 377 w 2113"/>
              <a:gd name="T41" fmla="*/ 303 h 2269"/>
              <a:gd name="T42" fmla="*/ 384 w 2113"/>
              <a:gd name="T43" fmla="*/ 334 h 2269"/>
              <a:gd name="T44" fmla="*/ 388 w 2113"/>
              <a:gd name="T45" fmla="*/ 367 h 2269"/>
              <a:gd name="T46" fmla="*/ 367 w 2113"/>
              <a:gd name="T47" fmla="*/ 378 h 2269"/>
              <a:gd name="T48" fmla="*/ 344 w 2113"/>
              <a:gd name="T49" fmla="*/ 373 h 2269"/>
              <a:gd name="T50" fmla="*/ 334 w 2113"/>
              <a:gd name="T51" fmla="*/ 388 h 2269"/>
              <a:gd name="T52" fmla="*/ 334 w 2113"/>
              <a:gd name="T53" fmla="*/ 402 h 2269"/>
              <a:gd name="T54" fmla="*/ 329 w 2113"/>
              <a:gd name="T55" fmla="*/ 417 h 2269"/>
              <a:gd name="T56" fmla="*/ 318 w 2113"/>
              <a:gd name="T57" fmla="*/ 409 h 2269"/>
              <a:gd name="T58" fmla="*/ 284 w 2113"/>
              <a:gd name="T59" fmla="*/ 414 h 2269"/>
              <a:gd name="T60" fmla="*/ 216 w 2113"/>
              <a:gd name="T61" fmla="*/ 417 h 2269"/>
              <a:gd name="T62" fmla="*/ 162 w 2113"/>
              <a:gd name="T63" fmla="*/ 426 h 2269"/>
              <a:gd name="T64" fmla="*/ 116 w 2113"/>
              <a:gd name="T65" fmla="*/ 430 h 2269"/>
              <a:gd name="T66" fmla="*/ 96 w 2113"/>
              <a:gd name="T67" fmla="*/ 423 h 2269"/>
              <a:gd name="T68" fmla="*/ 81 w 2113"/>
              <a:gd name="T69" fmla="*/ 409 h 2269"/>
              <a:gd name="T70" fmla="*/ 88 w 2113"/>
              <a:gd name="T71" fmla="*/ 380 h 2269"/>
              <a:gd name="T72" fmla="*/ 80 w 2113"/>
              <a:gd name="T73" fmla="*/ 356 h 2269"/>
              <a:gd name="T74" fmla="*/ 76 w 2113"/>
              <a:gd name="T75" fmla="*/ 326 h 2269"/>
              <a:gd name="T76" fmla="*/ 73 w 2113"/>
              <a:gd name="T77" fmla="*/ 305 h 2269"/>
              <a:gd name="T78" fmla="*/ 79 w 2113"/>
              <a:gd name="T79" fmla="*/ 274 h 2269"/>
              <a:gd name="T80" fmla="*/ 47 w 2113"/>
              <a:gd name="T81" fmla="*/ 218 h 2269"/>
              <a:gd name="T82" fmla="*/ 33 w 2113"/>
              <a:gd name="T83" fmla="*/ 162 h 2269"/>
              <a:gd name="T84" fmla="*/ 14 w 2113"/>
              <a:gd name="T85" fmla="*/ 95 h 2269"/>
              <a:gd name="T86" fmla="*/ 0 w 2113"/>
              <a:gd name="T87" fmla="*/ 70 h 2269"/>
              <a:gd name="T88" fmla="*/ 5 w 2113"/>
              <a:gd name="T89" fmla="*/ 43 h 226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113" h="2269">
                <a:moveTo>
                  <a:pt x="26" y="225"/>
                </a:moveTo>
                <a:lnTo>
                  <a:pt x="150" y="164"/>
                </a:lnTo>
                <a:lnTo>
                  <a:pt x="308" y="176"/>
                </a:lnTo>
                <a:lnTo>
                  <a:pt x="416" y="102"/>
                </a:lnTo>
                <a:lnTo>
                  <a:pt x="579" y="82"/>
                </a:lnTo>
                <a:lnTo>
                  <a:pt x="781" y="18"/>
                </a:lnTo>
                <a:lnTo>
                  <a:pt x="899" y="0"/>
                </a:lnTo>
                <a:lnTo>
                  <a:pt x="943" y="139"/>
                </a:lnTo>
                <a:lnTo>
                  <a:pt x="1009" y="238"/>
                </a:lnTo>
                <a:lnTo>
                  <a:pt x="1128" y="283"/>
                </a:lnTo>
                <a:lnTo>
                  <a:pt x="1153" y="379"/>
                </a:lnTo>
                <a:lnTo>
                  <a:pt x="1302" y="439"/>
                </a:lnTo>
                <a:lnTo>
                  <a:pt x="1421" y="512"/>
                </a:lnTo>
                <a:lnTo>
                  <a:pt x="1521" y="612"/>
                </a:lnTo>
                <a:lnTo>
                  <a:pt x="1663" y="679"/>
                </a:lnTo>
                <a:lnTo>
                  <a:pt x="1873" y="859"/>
                </a:lnTo>
                <a:lnTo>
                  <a:pt x="1843" y="949"/>
                </a:lnTo>
                <a:lnTo>
                  <a:pt x="1987" y="1079"/>
                </a:lnTo>
                <a:lnTo>
                  <a:pt x="2113" y="1219"/>
                </a:lnTo>
                <a:lnTo>
                  <a:pt x="2024" y="1390"/>
                </a:lnTo>
                <a:lnTo>
                  <a:pt x="1987" y="1600"/>
                </a:lnTo>
                <a:lnTo>
                  <a:pt x="2024" y="1764"/>
                </a:lnTo>
                <a:lnTo>
                  <a:pt x="2042" y="1938"/>
                </a:lnTo>
                <a:lnTo>
                  <a:pt x="1933" y="1993"/>
                </a:lnTo>
                <a:lnTo>
                  <a:pt x="1813" y="1969"/>
                </a:lnTo>
                <a:lnTo>
                  <a:pt x="1759" y="2048"/>
                </a:lnTo>
                <a:lnTo>
                  <a:pt x="1759" y="2121"/>
                </a:lnTo>
                <a:lnTo>
                  <a:pt x="1731" y="2203"/>
                </a:lnTo>
                <a:lnTo>
                  <a:pt x="1677" y="2158"/>
                </a:lnTo>
                <a:lnTo>
                  <a:pt x="1494" y="2185"/>
                </a:lnTo>
                <a:lnTo>
                  <a:pt x="1137" y="2203"/>
                </a:lnTo>
                <a:lnTo>
                  <a:pt x="854" y="2249"/>
                </a:lnTo>
                <a:lnTo>
                  <a:pt x="613" y="2269"/>
                </a:lnTo>
                <a:lnTo>
                  <a:pt x="506" y="2231"/>
                </a:lnTo>
                <a:lnTo>
                  <a:pt x="426" y="2156"/>
                </a:lnTo>
                <a:lnTo>
                  <a:pt x="464" y="2007"/>
                </a:lnTo>
                <a:lnTo>
                  <a:pt x="423" y="1877"/>
                </a:lnTo>
                <a:lnTo>
                  <a:pt x="402" y="1718"/>
                </a:lnTo>
                <a:lnTo>
                  <a:pt x="383" y="1610"/>
                </a:lnTo>
                <a:lnTo>
                  <a:pt x="416" y="1448"/>
                </a:lnTo>
                <a:lnTo>
                  <a:pt x="246" y="1148"/>
                </a:lnTo>
                <a:lnTo>
                  <a:pt x="173" y="857"/>
                </a:lnTo>
                <a:lnTo>
                  <a:pt x="72" y="500"/>
                </a:lnTo>
                <a:lnTo>
                  <a:pt x="0" y="369"/>
                </a:lnTo>
                <a:lnTo>
                  <a:pt x="26" y="225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474C871-CD28-B54A-9B38-8E7E79AD37C2}"/>
              </a:ext>
            </a:extLst>
          </p:cNvPr>
          <p:cNvSpPr>
            <a:spLocks/>
          </p:cNvSpPr>
          <p:nvPr/>
        </p:nvSpPr>
        <p:spPr bwMode="auto">
          <a:xfrm>
            <a:off x="5533734" y="3507431"/>
            <a:ext cx="1018290" cy="799482"/>
          </a:xfrm>
          <a:custGeom>
            <a:avLst/>
            <a:gdLst>
              <a:gd name="T0" fmla="*/ 33 w 3573"/>
              <a:gd name="T1" fmla="*/ 131 h 2793"/>
              <a:gd name="T2" fmla="*/ 62 w 3573"/>
              <a:gd name="T3" fmla="*/ 131 h 2793"/>
              <a:gd name="T4" fmla="*/ 118 w 3573"/>
              <a:gd name="T5" fmla="*/ 129 h 2793"/>
              <a:gd name="T6" fmla="*/ 175 w 3573"/>
              <a:gd name="T7" fmla="*/ 153 h 2793"/>
              <a:gd name="T8" fmla="*/ 221 w 3573"/>
              <a:gd name="T9" fmla="*/ 160 h 2793"/>
              <a:gd name="T10" fmla="*/ 257 w 3573"/>
              <a:gd name="T11" fmla="*/ 136 h 2793"/>
              <a:gd name="T12" fmla="*/ 301 w 3573"/>
              <a:gd name="T13" fmla="*/ 113 h 2793"/>
              <a:gd name="T14" fmla="*/ 339 w 3573"/>
              <a:gd name="T15" fmla="*/ 148 h 2793"/>
              <a:gd name="T16" fmla="*/ 380 w 3573"/>
              <a:gd name="T17" fmla="*/ 177 h 2793"/>
              <a:gd name="T18" fmla="*/ 414 w 3573"/>
              <a:gd name="T19" fmla="*/ 220 h 2793"/>
              <a:gd name="T20" fmla="*/ 419 w 3573"/>
              <a:gd name="T21" fmla="*/ 266 h 2793"/>
              <a:gd name="T22" fmla="*/ 426 w 3573"/>
              <a:gd name="T23" fmla="*/ 308 h 2793"/>
              <a:gd name="T24" fmla="*/ 448 w 3573"/>
              <a:gd name="T25" fmla="*/ 296 h 2793"/>
              <a:gd name="T26" fmla="*/ 448 w 3573"/>
              <a:gd name="T27" fmla="*/ 319 h 2793"/>
              <a:gd name="T28" fmla="*/ 461 w 3573"/>
              <a:gd name="T29" fmla="*/ 369 h 2793"/>
              <a:gd name="T30" fmla="*/ 500 w 3573"/>
              <a:gd name="T31" fmla="*/ 370 h 2793"/>
              <a:gd name="T32" fmla="*/ 537 w 3573"/>
              <a:gd name="T33" fmla="*/ 429 h 2793"/>
              <a:gd name="T34" fmla="*/ 551 w 3573"/>
              <a:gd name="T35" fmla="*/ 472 h 2793"/>
              <a:gd name="T36" fmla="*/ 596 w 3573"/>
              <a:gd name="T37" fmla="*/ 501 h 2793"/>
              <a:gd name="T38" fmla="*/ 602 w 3573"/>
              <a:gd name="T39" fmla="*/ 529 h 2793"/>
              <a:gd name="T40" fmla="*/ 638 w 3573"/>
              <a:gd name="T41" fmla="*/ 525 h 2793"/>
              <a:gd name="T42" fmla="*/ 659 w 3573"/>
              <a:gd name="T43" fmla="*/ 518 h 2793"/>
              <a:gd name="T44" fmla="*/ 662 w 3573"/>
              <a:gd name="T45" fmla="*/ 474 h 2793"/>
              <a:gd name="T46" fmla="*/ 677 w 3573"/>
              <a:gd name="T47" fmla="*/ 429 h 2793"/>
              <a:gd name="T48" fmla="*/ 670 w 3573"/>
              <a:gd name="T49" fmla="*/ 353 h 2793"/>
              <a:gd name="T50" fmla="*/ 591 w 3573"/>
              <a:gd name="T51" fmla="*/ 222 h 2793"/>
              <a:gd name="T52" fmla="*/ 591 w 3573"/>
              <a:gd name="T53" fmla="*/ 188 h 2793"/>
              <a:gd name="T54" fmla="*/ 613 w 3573"/>
              <a:gd name="T55" fmla="*/ 227 h 2793"/>
              <a:gd name="T56" fmla="*/ 596 w 3573"/>
              <a:gd name="T57" fmla="*/ 182 h 2793"/>
              <a:gd name="T58" fmla="*/ 551 w 3573"/>
              <a:gd name="T59" fmla="*/ 137 h 2793"/>
              <a:gd name="T60" fmla="*/ 528 w 3573"/>
              <a:gd name="T61" fmla="*/ 93 h 2793"/>
              <a:gd name="T62" fmla="*/ 513 w 3573"/>
              <a:gd name="T63" fmla="*/ 43 h 2793"/>
              <a:gd name="T64" fmla="*/ 492 w 3573"/>
              <a:gd name="T65" fmla="*/ 50 h 2793"/>
              <a:gd name="T66" fmla="*/ 483 w 3573"/>
              <a:gd name="T67" fmla="*/ 69 h 2793"/>
              <a:gd name="T68" fmla="*/ 494 w 3573"/>
              <a:gd name="T69" fmla="*/ 18 h 2793"/>
              <a:gd name="T70" fmla="*/ 474 w 3573"/>
              <a:gd name="T71" fmla="*/ 10 h 2793"/>
              <a:gd name="T72" fmla="*/ 441 w 3573"/>
              <a:gd name="T73" fmla="*/ 21 h 2793"/>
              <a:gd name="T74" fmla="*/ 435 w 3573"/>
              <a:gd name="T75" fmla="*/ 51 h 2793"/>
              <a:gd name="T76" fmla="*/ 388 w 3573"/>
              <a:gd name="T77" fmla="*/ 47 h 2793"/>
              <a:gd name="T78" fmla="*/ 271 w 3573"/>
              <a:gd name="T79" fmla="*/ 59 h 2793"/>
              <a:gd name="T80" fmla="*/ 204 w 3573"/>
              <a:gd name="T81" fmla="*/ 56 h 2793"/>
              <a:gd name="T82" fmla="*/ 124 w 3573"/>
              <a:gd name="T83" fmla="*/ 56 h 2793"/>
              <a:gd name="T84" fmla="*/ 37 w 3573"/>
              <a:gd name="T85" fmla="*/ 78 h 2793"/>
              <a:gd name="T86" fmla="*/ 0 w 3573"/>
              <a:gd name="T87" fmla="*/ 110 h 279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573" h="2793">
                <a:moveTo>
                  <a:pt x="32" y="756"/>
                </a:moveTo>
                <a:lnTo>
                  <a:pt x="176" y="693"/>
                </a:lnTo>
                <a:lnTo>
                  <a:pt x="206" y="633"/>
                </a:lnTo>
                <a:lnTo>
                  <a:pt x="326" y="693"/>
                </a:lnTo>
                <a:lnTo>
                  <a:pt x="441" y="616"/>
                </a:lnTo>
                <a:lnTo>
                  <a:pt x="621" y="682"/>
                </a:lnTo>
                <a:lnTo>
                  <a:pt x="795" y="646"/>
                </a:lnTo>
                <a:lnTo>
                  <a:pt x="921" y="808"/>
                </a:lnTo>
                <a:lnTo>
                  <a:pt x="1016" y="873"/>
                </a:lnTo>
                <a:lnTo>
                  <a:pt x="1166" y="843"/>
                </a:lnTo>
                <a:lnTo>
                  <a:pt x="1269" y="820"/>
                </a:lnTo>
                <a:lnTo>
                  <a:pt x="1359" y="718"/>
                </a:lnTo>
                <a:lnTo>
                  <a:pt x="1443" y="628"/>
                </a:lnTo>
                <a:lnTo>
                  <a:pt x="1587" y="598"/>
                </a:lnTo>
                <a:lnTo>
                  <a:pt x="1676" y="663"/>
                </a:lnTo>
                <a:lnTo>
                  <a:pt x="1791" y="784"/>
                </a:lnTo>
                <a:lnTo>
                  <a:pt x="1827" y="873"/>
                </a:lnTo>
                <a:lnTo>
                  <a:pt x="2007" y="934"/>
                </a:lnTo>
                <a:lnTo>
                  <a:pt x="2127" y="994"/>
                </a:lnTo>
                <a:lnTo>
                  <a:pt x="2187" y="1162"/>
                </a:lnTo>
                <a:lnTo>
                  <a:pt x="2187" y="1263"/>
                </a:lnTo>
                <a:lnTo>
                  <a:pt x="2211" y="1402"/>
                </a:lnTo>
                <a:lnTo>
                  <a:pt x="2211" y="1516"/>
                </a:lnTo>
                <a:lnTo>
                  <a:pt x="2247" y="1624"/>
                </a:lnTo>
                <a:lnTo>
                  <a:pt x="2289" y="1582"/>
                </a:lnTo>
                <a:lnTo>
                  <a:pt x="2367" y="1563"/>
                </a:lnTo>
                <a:lnTo>
                  <a:pt x="2391" y="1636"/>
                </a:lnTo>
                <a:lnTo>
                  <a:pt x="2367" y="1683"/>
                </a:lnTo>
                <a:lnTo>
                  <a:pt x="2349" y="1786"/>
                </a:lnTo>
                <a:lnTo>
                  <a:pt x="2433" y="1948"/>
                </a:lnTo>
                <a:lnTo>
                  <a:pt x="2565" y="2050"/>
                </a:lnTo>
                <a:lnTo>
                  <a:pt x="2637" y="1953"/>
                </a:lnTo>
                <a:lnTo>
                  <a:pt x="2715" y="2152"/>
                </a:lnTo>
                <a:lnTo>
                  <a:pt x="2835" y="2266"/>
                </a:lnTo>
                <a:lnTo>
                  <a:pt x="2883" y="2404"/>
                </a:lnTo>
                <a:lnTo>
                  <a:pt x="2907" y="2493"/>
                </a:lnTo>
                <a:lnTo>
                  <a:pt x="3057" y="2493"/>
                </a:lnTo>
                <a:lnTo>
                  <a:pt x="3147" y="2643"/>
                </a:lnTo>
                <a:lnTo>
                  <a:pt x="3237" y="2703"/>
                </a:lnTo>
                <a:lnTo>
                  <a:pt x="3177" y="2793"/>
                </a:lnTo>
                <a:lnTo>
                  <a:pt x="3267" y="2793"/>
                </a:lnTo>
                <a:lnTo>
                  <a:pt x="3369" y="2770"/>
                </a:lnTo>
                <a:lnTo>
                  <a:pt x="3387" y="2703"/>
                </a:lnTo>
                <a:lnTo>
                  <a:pt x="3477" y="2733"/>
                </a:lnTo>
                <a:lnTo>
                  <a:pt x="3537" y="2583"/>
                </a:lnTo>
                <a:lnTo>
                  <a:pt x="3495" y="2500"/>
                </a:lnTo>
                <a:lnTo>
                  <a:pt x="3549" y="2428"/>
                </a:lnTo>
                <a:lnTo>
                  <a:pt x="3573" y="2266"/>
                </a:lnTo>
                <a:lnTo>
                  <a:pt x="3573" y="2086"/>
                </a:lnTo>
                <a:lnTo>
                  <a:pt x="3537" y="1863"/>
                </a:lnTo>
                <a:lnTo>
                  <a:pt x="3387" y="1503"/>
                </a:lnTo>
                <a:lnTo>
                  <a:pt x="3117" y="1173"/>
                </a:lnTo>
                <a:lnTo>
                  <a:pt x="3027" y="993"/>
                </a:lnTo>
                <a:lnTo>
                  <a:pt x="3117" y="993"/>
                </a:lnTo>
                <a:lnTo>
                  <a:pt x="3183" y="1096"/>
                </a:lnTo>
                <a:lnTo>
                  <a:pt x="3237" y="1198"/>
                </a:lnTo>
                <a:lnTo>
                  <a:pt x="3273" y="1198"/>
                </a:lnTo>
                <a:lnTo>
                  <a:pt x="3147" y="963"/>
                </a:lnTo>
                <a:lnTo>
                  <a:pt x="3021" y="832"/>
                </a:lnTo>
                <a:lnTo>
                  <a:pt x="2907" y="723"/>
                </a:lnTo>
                <a:lnTo>
                  <a:pt x="2865" y="604"/>
                </a:lnTo>
                <a:lnTo>
                  <a:pt x="2787" y="490"/>
                </a:lnTo>
                <a:lnTo>
                  <a:pt x="2733" y="370"/>
                </a:lnTo>
                <a:lnTo>
                  <a:pt x="2709" y="226"/>
                </a:lnTo>
                <a:lnTo>
                  <a:pt x="2637" y="183"/>
                </a:lnTo>
                <a:lnTo>
                  <a:pt x="2595" y="262"/>
                </a:lnTo>
                <a:lnTo>
                  <a:pt x="2643" y="448"/>
                </a:lnTo>
                <a:lnTo>
                  <a:pt x="2547" y="364"/>
                </a:lnTo>
                <a:lnTo>
                  <a:pt x="2547" y="213"/>
                </a:lnTo>
                <a:lnTo>
                  <a:pt x="2607" y="93"/>
                </a:lnTo>
                <a:lnTo>
                  <a:pt x="2609" y="0"/>
                </a:lnTo>
                <a:lnTo>
                  <a:pt x="2499" y="55"/>
                </a:lnTo>
                <a:lnTo>
                  <a:pt x="2379" y="31"/>
                </a:lnTo>
                <a:lnTo>
                  <a:pt x="2325" y="112"/>
                </a:lnTo>
                <a:lnTo>
                  <a:pt x="2325" y="184"/>
                </a:lnTo>
                <a:lnTo>
                  <a:pt x="2298" y="268"/>
                </a:lnTo>
                <a:lnTo>
                  <a:pt x="2246" y="220"/>
                </a:lnTo>
                <a:lnTo>
                  <a:pt x="2049" y="249"/>
                </a:lnTo>
                <a:lnTo>
                  <a:pt x="1703" y="265"/>
                </a:lnTo>
                <a:lnTo>
                  <a:pt x="1430" y="310"/>
                </a:lnTo>
                <a:lnTo>
                  <a:pt x="1185" y="333"/>
                </a:lnTo>
                <a:lnTo>
                  <a:pt x="1076" y="295"/>
                </a:lnTo>
                <a:lnTo>
                  <a:pt x="992" y="220"/>
                </a:lnTo>
                <a:lnTo>
                  <a:pt x="653" y="297"/>
                </a:lnTo>
                <a:lnTo>
                  <a:pt x="329" y="400"/>
                </a:lnTo>
                <a:lnTo>
                  <a:pt x="195" y="414"/>
                </a:lnTo>
                <a:lnTo>
                  <a:pt x="2" y="459"/>
                </a:lnTo>
                <a:lnTo>
                  <a:pt x="0" y="580"/>
                </a:lnTo>
                <a:lnTo>
                  <a:pt x="32" y="756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1AF72432-295B-E049-998C-A160BCC92541}"/>
              </a:ext>
            </a:extLst>
          </p:cNvPr>
          <p:cNvSpPr>
            <a:spLocks/>
          </p:cNvSpPr>
          <p:nvPr/>
        </p:nvSpPr>
        <p:spPr bwMode="auto">
          <a:xfrm>
            <a:off x="5951880" y="2848501"/>
            <a:ext cx="564046" cy="453392"/>
          </a:xfrm>
          <a:custGeom>
            <a:avLst/>
            <a:gdLst>
              <a:gd name="T0" fmla="*/ 0 w 1978"/>
              <a:gd name="T1" fmla="*/ 68 h 1580"/>
              <a:gd name="T2" fmla="*/ 67 w 1978"/>
              <a:gd name="T3" fmla="*/ 37 h 1580"/>
              <a:gd name="T4" fmla="*/ 114 w 1978"/>
              <a:gd name="T5" fmla="*/ 23 h 1580"/>
              <a:gd name="T6" fmla="*/ 150 w 1978"/>
              <a:gd name="T7" fmla="*/ 13 h 1580"/>
              <a:gd name="T8" fmla="*/ 182 w 1978"/>
              <a:gd name="T9" fmla="*/ 17 h 1580"/>
              <a:gd name="T10" fmla="*/ 199 w 1978"/>
              <a:gd name="T11" fmla="*/ 34 h 1580"/>
              <a:gd name="T12" fmla="*/ 234 w 1978"/>
              <a:gd name="T13" fmla="*/ 23 h 1580"/>
              <a:gd name="T14" fmla="*/ 279 w 1978"/>
              <a:gd name="T15" fmla="*/ 0 h 1580"/>
              <a:gd name="T16" fmla="*/ 325 w 1978"/>
              <a:gd name="T17" fmla="*/ 40 h 1580"/>
              <a:gd name="T18" fmla="*/ 364 w 1978"/>
              <a:gd name="T19" fmla="*/ 63 h 1580"/>
              <a:gd name="T20" fmla="*/ 375 w 1978"/>
              <a:gd name="T21" fmla="*/ 85 h 1580"/>
              <a:gd name="T22" fmla="*/ 359 w 1978"/>
              <a:gd name="T23" fmla="*/ 119 h 1580"/>
              <a:gd name="T24" fmla="*/ 330 w 1978"/>
              <a:gd name="T25" fmla="*/ 148 h 1580"/>
              <a:gd name="T26" fmla="*/ 330 w 1978"/>
              <a:gd name="T27" fmla="*/ 176 h 1580"/>
              <a:gd name="T28" fmla="*/ 307 w 1978"/>
              <a:gd name="T29" fmla="*/ 193 h 1580"/>
              <a:gd name="T30" fmla="*/ 296 w 1978"/>
              <a:gd name="T31" fmla="*/ 222 h 1580"/>
              <a:gd name="T32" fmla="*/ 273 w 1978"/>
              <a:gd name="T33" fmla="*/ 249 h 1580"/>
              <a:gd name="T34" fmla="*/ 247 w 1978"/>
              <a:gd name="T35" fmla="*/ 246 h 1580"/>
              <a:gd name="T36" fmla="*/ 237 w 1978"/>
              <a:gd name="T37" fmla="*/ 257 h 1580"/>
              <a:gd name="T38" fmla="*/ 234 w 1978"/>
              <a:gd name="T39" fmla="*/ 275 h 1580"/>
              <a:gd name="T40" fmla="*/ 230 w 1978"/>
              <a:gd name="T41" fmla="*/ 300 h 1580"/>
              <a:gd name="T42" fmla="*/ 206 w 1978"/>
              <a:gd name="T43" fmla="*/ 274 h 1580"/>
              <a:gd name="T44" fmla="*/ 178 w 1978"/>
              <a:gd name="T45" fmla="*/ 249 h 1580"/>
              <a:gd name="T46" fmla="*/ 184 w 1978"/>
              <a:gd name="T47" fmla="*/ 232 h 1580"/>
              <a:gd name="T48" fmla="*/ 145 w 1978"/>
              <a:gd name="T49" fmla="*/ 198 h 1580"/>
              <a:gd name="T50" fmla="*/ 118 w 1978"/>
              <a:gd name="T51" fmla="*/ 185 h 1580"/>
              <a:gd name="T52" fmla="*/ 99 w 1978"/>
              <a:gd name="T53" fmla="*/ 166 h 1580"/>
              <a:gd name="T54" fmla="*/ 75 w 1978"/>
              <a:gd name="T55" fmla="*/ 152 h 1580"/>
              <a:gd name="T56" fmla="*/ 48 w 1978"/>
              <a:gd name="T57" fmla="*/ 141 h 1580"/>
              <a:gd name="T58" fmla="*/ 43 w 1978"/>
              <a:gd name="T59" fmla="*/ 122 h 1580"/>
              <a:gd name="T60" fmla="*/ 21 w 1978"/>
              <a:gd name="T61" fmla="*/ 114 h 1580"/>
              <a:gd name="T62" fmla="*/ 8 w 1978"/>
              <a:gd name="T63" fmla="*/ 95 h 1580"/>
              <a:gd name="T64" fmla="*/ 0 w 1978"/>
              <a:gd name="T65" fmla="*/ 68 h 15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978" h="1580">
                <a:moveTo>
                  <a:pt x="0" y="359"/>
                </a:moveTo>
                <a:lnTo>
                  <a:pt x="352" y="195"/>
                </a:lnTo>
                <a:lnTo>
                  <a:pt x="599" y="120"/>
                </a:lnTo>
                <a:lnTo>
                  <a:pt x="793" y="67"/>
                </a:lnTo>
                <a:lnTo>
                  <a:pt x="960" y="90"/>
                </a:lnTo>
                <a:lnTo>
                  <a:pt x="1050" y="180"/>
                </a:lnTo>
                <a:lnTo>
                  <a:pt x="1233" y="123"/>
                </a:lnTo>
                <a:lnTo>
                  <a:pt x="1470" y="0"/>
                </a:lnTo>
                <a:lnTo>
                  <a:pt x="1714" y="211"/>
                </a:lnTo>
                <a:lnTo>
                  <a:pt x="1921" y="330"/>
                </a:lnTo>
                <a:lnTo>
                  <a:pt x="1978" y="450"/>
                </a:lnTo>
                <a:lnTo>
                  <a:pt x="1891" y="629"/>
                </a:lnTo>
                <a:lnTo>
                  <a:pt x="1741" y="779"/>
                </a:lnTo>
                <a:lnTo>
                  <a:pt x="1741" y="929"/>
                </a:lnTo>
                <a:lnTo>
                  <a:pt x="1621" y="1019"/>
                </a:lnTo>
                <a:lnTo>
                  <a:pt x="1561" y="1169"/>
                </a:lnTo>
                <a:lnTo>
                  <a:pt x="1441" y="1309"/>
                </a:lnTo>
                <a:lnTo>
                  <a:pt x="1305" y="1297"/>
                </a:lnTo>
                <a:lnTo>
                  <a:pt x="1249" y="1353"/>
                </a:lnTo>
                <a:lnTo>
                  <a:pt x="1233" y="1449"/>
                </a:lnTo>
                <a:lnTo>
                  <a:pt x="1211" y="1580"/>
                </a:lnTo>
                <a:lnTo>
                  <a:pt x="1088" y="1442"/>
                </a:lnTo>
                <a:lnTo>
                  <a:pt x="941" y="1311"/>
                </a:lnTo>
                <a:lnTo>
                  <a:pt x="971" y="1220"/>
                </a:lnTo>
                <a:lnTo>
                  <a:pt x="765" y="1042"/>
                </a:lnTo>
                <a:lnTo>
                  <a:pt x="621" y="973"/>
                </a:lnTo>
                <a:lnTo>
                  <a:pt x="521" y="874"/>
                </a:lnTo>
                <a:lnTo>
                  <a:pt x="397" y="798"/>
                </a:lnTo>
                <a:lnTo>
                  <a:pt x="253" y="742"/>
                </a:lnTo>
                <a:lnTo>
                  <a:pt x="228" y="641"/>
                </a:lnTo>
                <a:lnTo>
                  <a:pt x="109" y="598"/>
                </a:lnTo>
                <a:lnTo>
                  <a:pt x="43" y="500"/>
                </a:lnTo>
                <a:lnTo>
                  <a:pt x="0" y="359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A4A55904-C82D-E347-822B-D5758EDAF2D1}"/>
              </a:ext>
            </a:extLst>
          </p:cNvPr>
          <p:cNvSpPr>
            <a:spLocks/>
          </p:cNvSpPr>
          <p:nvPr/>
        </p:nvSpPr>
        <p:spPr bwMode="auto">
          <a:xfrm>
            <a:off x="5813501" y="2478232"/>
            <a:ext cx="974671" cy="503265"/>
          </a:xfrm>
          <a:custGeom>
            <a:avLst/>
            <a:gdLst>
              <a:gd name="T0" fmla="*/ 0 w 3422"/>
              <a:gd name="T1" fmla="*/ 333 h 1760"/>
              <a:gd name="T2" fmla="*/ 32 w 3422"/>
              <a:gd name="T3" fmla="*/ 329 h 1760"/>
              <a:gd name="T4" fmla="*/ 70 w 3422"/>
              <a:gd name="T5" fmla="*/ 317 h 1760"/>
              <a:gd name="T6" fmla="*/ 92 w 3422"/>
              <a:gd name="T7" fmla="*/ 314 h 1760"/>
              <a:gd name="T8" fmla="*/ 161 w 3422"/>
              <a:gd name="T9" fmla="*/ 282 h 1760"/>
              <a:gd name="T10" fmla="*/ 205 w 3422"/>
              <a:gd name="T11" fmla="*/ 268 h 1760"/>
              <a:gd name="T12" fmla="*/ 243 w 3422"/>
              <a:gd name="T13" fmla="*/ 258 h 1760"/>
              <a:gd name="T14" fmla="*/ 275 w 3422"/>
              <a:gd name="T15" fmla="*/ 262 h 1760"/>
              <a:gd name="T16" fmla="*/ 292 w 3422"/>
              <a:gd name="T17" fmla="*/ 280 h 1760"/>
              <a:gd name="T18" fmla="*/ 327 w 3422"/>
              <a:gd name="T19" fmla="*/ 268 h 1760"/>
              <a:gd name="T20" fmla="*/ 371 w 3422"/>
              <a:gd name="T21" fmla="*/ 246 h 1760"/>
              <a:gd name="T22" fmla="*/ 418 w 3422"/>
              <a:gd name="T23" fmla="*/ 286 h 1760"/>
              <a:gd name="T24" fmla="*/ 457 w 3422"/>
              <a:gd name="T25" fmla="*/ 308 h 1760"/>
              <a:gd name="T26" fmla="*/ 467 w 3422"/>
              <a:gd name="T27" fmla="*/ 331 h 1760"/>
              <a:gd name="T28" fmla="*/ 506 w 3422"/>
              <a:gd name="T29" fmla="*/ 301 h 1760"/>
              <a:gd name="T30" fmla="*/ 525 w 3422"/>
              <a:gd name="T31" fmla="*/ 276 h 1760"/>
              <a:gd name="T32" fmla="*/ 537 w 3422"/>
              <a:gd name="T33" fmla="*/ 246 h 1760"/>
              <a:gd name="T34" fmla="*/ 554 w 3422"/>
              <a:gd name="T35" fmla="*/ 217 h 1760"/>
              <a:gd name="T36" fmla="*/ 582 w 3422"/>
              <a:gd name="T37" fmla="*/ 202 h 1760"/>
              <a:gd name="T38" fmla="*/ 603 w 3422"/>
              <a:gd name="T39" fmla="*/ 187 h 1760"/>
              <a:gd name="T40" fmla="*/ 614 w 3422"/>
              <a:gd name="T41" fmla="*/ 176 h 1760"/>
              <a:gd name="T42" fmla="*/ 603 w 3422"/>
              <a:gd name="T43" fmla="*/ 165 h 1760"/>
              <a:gd name="T44" fmla="*/ 568 w 3422"/>
              <a:gd name="T45" fmla="*/ 182 h 1760"/>
              <a:gd name="T46" fmla="*/ 563 w 3422"/>
              <a:gd name="T47" fmla="*/ 165 h 1760"/>
              <a:gd name="T48" fmla="*/ 582 w 3422"/>
              <a:gd name="T49" fmla="*/ 160 h 1760"/>
              <a:gd name="T50" fmla="*/ 592 w 3422"/>
              <a:gd name="T51" fmla="*/ 148 h 1760"/>
              <a:gd name="T52" fmla="*/ 591 w 3422"/>
              <a:gd name="T53" fmla="*/ 125 h 1760"/>
              <a:gd name="T54" fmla="*/ 625 w 3422"/>
              <a:gd name="T55" fmla="*/ 114 h 1760"/>
              <a:gd name="T56" fmla="*/ 645 w 3422"/>
              <a:gd name="T57" fmla="*/ 90 h 1760"/>
              <a:gd name="T58" fmla="*/ 648 w 3422"/>
              <a:gd name="T59" fmla="*/ 68 h 1760"/>
              <a:gd name="T60" fmla="*/ 625 w 3422"/>
              <a:gd name="T61" fmla="*/ 45 h 1760"/>
              <a:gd name="T62" fmla="*/ 620 w 3422"/>
              <a:gd name="T63" fmla="*/ 68 h 1760"/>
              <a:gd name="T64" fmla="*/ 602 w 3422"/>
              <a:gd name="T65" fmla="*/ 63 h 1760"/>
              <a:gd name="T66" fmla="*/ 570 w 3422"/>
              <a:gd name="T67" fmla="*/ 70 h 1760"/>
              <a:gd name="T68" fmla="*/ 551 w 3422"/>
              <a:gd name="T69" fmla="*/ 51 h 1760"/>
              <a:gd name="T70" fmla="*/ 564 w 3422"/>
              <a:gd name="T71" fmla="*/ 39 h 1760"/>
              <a:gd name="T72" fmla="*/ 586 w 3422"/>
              <a:gd name="T73" fmla="*/ 49 h 1760"/>
              <a:gd name="T74" fmla="*/ 599 w 3422"/>
              <a:gd name="T75" fmla="*/ 34 h 1760"/>
              <a:gd name="T76" fmla="*/ 620 w 3422"/>
              <a:gd name="T77" fmla="*/ 28 h 1760"/>
              <a:gd name="T78" fmla="*/ 591 w 3422"/>
              <a:gd name="T79" fmla="*/ 0 h 1760"/>
              <a:gd name="T80" fmla="*/ 554 w 3422"/>
              <a:gd name="T81" fmla="*/ 17 h 1760"/>
              <a:gd name="T82" fmla="*/ 512 w 3422"/>
              <a:gd name="T83" fmla="*/ 23 h 1760"/>
              <a:gd name="T84" fmla="*/ 351 w 3422"/>
              <a:gd name="T85" fmla="*/ 70 h 1760"/>
              <a:gd name="T86" fmla="*/ 280 w 3422"/>
              <a:gd name="T87" fmla="*/ 101 h 1760"/>
              <a:gd name="T88" fmla="*/ 178 w 3422"/>
              <a:gd name="T89" fmla="*/ 129 h 1760"/>
              <a:gd name="T90" fmla="*/ 178 w 3422"/>
              <a:gd name="T91" fmla="*/ 151 h 1760"/>
              <a:gd name="T92" fmla="*/ 165 w 3422"/>
              <a:gd name="T93" fmla="*/ 169 h 1760"/>
              <a:gd name="T94" fmla="*/ 97 w 3422"/>
              <a:gd name="T95" fmla="*/ 202 h 1760"/>
              <a:gd name="T96" fmla="*/ 103 w 3422"/>
              <a:gd name="T97" fmla="*/ 220 h 1760"/>
              <a:gd name="T98" fmla="*/ 32 w 3422"/>
              <a:gd name="T99" fmla="*/ 275 h 1760"/>
              <a:gd name="T100" fmla="*/ 18 w 3422"/>
              <a:gd name="T101" fmla="*/ 300 h 1760"/>
              <a:gd name="T102" fmla="*/ 1 w 3422"/>
              <a:gd name="T103" fmla="*/ 305 h 1760"/>
              <a:gd name="T104" fmla="*/ 0 w 3422"/>
              <a:gd name="T105" fmla="*/ 333 h 176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3422" h="1760">
                <a:moveTo>
                  <a:pt x="0" y="1760"/>
                </a:moveTo>
                <a:lnTo>
                  <a:pt x="168" y="1738"/>
                </a:lnTo>
                <a:lnTo>
                  <a:pt x="369" y="1675"/>
                </a:lnTo>
                <a:lnTo>
                  <a:pt x="487" y="1657"/>
                </a:lnTo>
                <a:lnTo>
                  <a:pt x="848" y="1490"/>
                </a:lnTo>
                <a:lnTo>
                  <a:pt x="1082" y="1419"/>
                </a:lnTo>
                <a:lnTo>
                  <a:pt x="1283" y="1365"/>
                </a:lnTo>
                <a:lnTo>
                  <a:pt x="1452" y="1386"/>
                </a:lnTo>
                <a:lnTo>
                  <a:pt x="1542" y="1478"/>
                </a:lnTo>
                <a:lnTo>
                  <a:pt x="1726" y="1418"/>
                </a:lnTo>
                <a:lnTo>
                  <a:pt x="1961" y="1298"/>
                </a:lnTo>
                <a:lnTo>
                  <a:pt x="2209" y="1511"/>
                </a:lnTo>
                <a:lnTo>
                  <a:pt x="2411" y="1626"/>
                </a:lnTo>
                <a:lnTo>
                  <a:pt x="2468" y="1748"/>
                </a:lnTo>
                <a:lnTo>
                  <a:pt x="2672" y="1590"/>
                </a:lnTo>
                <a:lnTo>
                  <a:pt x="2772" y="1460"/>
                </a:lnTo>
                <a:lnTo>
                  <a:pt x="2836" y="1300"/>
                </a:lnTo>
                <a:lnTo>
                  <a:pt x="2924" y="1148"/>
                </a:lnTo>
                <a:lnTo>
                  <a:pt x="3076" y="1068"/>
                </a:lnTo>
                <a:lnTo>
                  <a:pt x="3182" y="990"/>
                </a:lnTo>
                <a:lnTo>
                  <a:pt x="3244" y="932"/>
                </a:lnTo>
                <a:lnTo>
                  <a:pt x="3182" y="870"/>
                </a:lnTo>
                <a:lnTo>
                  <a:pt x="3002" y="960"/>
                </a:lnTo>
                <a:lnTo>
                  <a:pt x="2972" y="870"/>
                </a:lnTo>
                <a:lnTo>
                  <a:pt x="3076" y="844"/>
                </a:lnTo>
                <a:lnTo>
                  <a:pt x="3124" y="780"/>
                </a:lnTo>
                <a:lnTo>
                  <a:pt x="3122" y="660"/>
                </a:lnTo>
                <a:lnTo>
                  <a:pt x="3302" y="600"/>
                </a:lnTo>
                <a:lnTo>
                  <a:pt x="3404" y="476"/>
                </a:lnTo>
                <a:lnTo>
                  <a:pt x="3422" y="360"/>
                </a:lnTo>
                <a:lnTo>
                  <a:pt x="3302" y="240"/>
                </a:lnTo>
                <a:lnTo>
                  <a:pt x="3272" y="360"/>
                </a:lnTo>
                <a:lnTo>
                  <a:pt x="3180" y="332"/>
                </a:lnTo>
                <a:lnTo>
                  <a:pt x="3012" y="372"/>
                </a:lnTo>
                <a:lnTo>
                  <a:pt x="2912" y="270"/>
                </a:lnTo>
                <a:lnTo>
                  <a:pt x="2980" y="204"/>
                </a:lnTo>
                <a:lnTo>
                  <a:pt x="3092" y="260"/>
                </a:lnTo>
                <a:lnTo>
                  <a:pt x="3164" y="180"/>
                </a:lnTo>
                <a:lnTo>
                  <a:pt x="3272" y="150"/>
                </a:lnTo>
                <a:lnTo>
                  <a:pt x="3122" y="0"/>
                </a:lnTo>
                <a:lnTo>
                  <a:pt x="2924" y="92"/>
                </a:lnTo>
                <a:lnTo>
                  <a:pt x="2702" y="120"/>
                </a:lnTo>
                <a:lnTo>
                  <a:pt x="1852" y="372"/>
                </a:lnTo>
                <a:lnTo>
                  <a:pt x="1477" y="532"/>
                </a:lnTo>
                <a:lnTo>
                  <a:pt x="939" y="683"/>
                </a:lnTo>
                <a:lnTo>
                  <a:pt x="942" y="797"/>
                </a:lnTo>
                <a:lnTo>
                  <a:pt x="871" y="892"/>
                </a:lnTo>
                <a:lnTo>
                  <a:pt x="513" y="1070"/>
                </a:lnTo>
                <a:lnTo>
                  <a:pt x="545" y="1164"/>
                </a:lnTo>
                <a:lnTo>
                  <a:pt x="171" y="1451"/>
                </a:lnTo>
                <a:lnTo>
                  <a:pt x="93" y="1583"/>
                </a:lnTo>
                <a:lnTo>
                  <a:pt x="3" y="1614"/>
                </a:lnTo>
                <a:lnTo>
                  <a:pt x="0" y="1760"/>
                </a:lnTo>
                <a:close/>
              </a:path>
            </a:pathLst>
          </a:custGeom>
          <a:solidFill>
            <a:srgbClr val="0D6FBD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76903803-6724-3A44-A1AD-C475C7FECC59}"/>
              </a:ext>
            </a:extLst>
          </p:cNvPr>
          <p:cNvSpPr>
            <a:spLocks/>
          </p:cNvSpPr>
          <p:nvPr/>
        </p:nvSpPr>
        <p:spPr bwMode="auto">
          <a:xfrm>
            <a:off x="6034607" y="1715021"/>
            <a:ext cx="660309" cy="483618"/>
          </a:xfrm>
          <a:custGeom>
            <a:avLst/>
            <a:gdLst>
              <a:gd name="T0" fmla="*/ 0 w 2320"/>
              <a:gd name="T1" fmla="*/ 115 h 1689"/>
              <a:gd name="T2" fmla="*/ 21 w 2320"/>
              <a:gd name="T3" fmla="*/ 97 h 1689"/>
              <a:gd name="T4" fmla="*/ 45 w 2320"/>
              <a:gd name="T5" fmla="*/ 98 h 1689"/>
              <a:gd name="T6" fmla="*/ 118 w 2320"/>
              <a:gd name="T7" fmla="*/ 74 h 1689"/>
              <a:gd name="T8" fmla="*/ 226 w 2320"/>
              <a:gd name="T9" fmla="*/ 38 h 1689"/>
              <a:gd name="T10" fmla="*/ 350 w 2320"/>
              <a:gd name="T11" fmla="*/ 0 h 1689"/>
              <a:gd name="T12" fmla="*/ 399 w 2320"/>
              <a:gd name="T13" fmla="*/ 33 h 1689"/>
              <a:gd name="T14" fmla="*/ 417 w 2320"/>
              <a:gd name="T15" fmla="*/ 41 h 1689"/>
              <a:gd name="T16" fmla="*/ 402 w 2320"/>
              <a:gd name="T17" fmla="*/ 64 h 1689"/>
              <a:gd name="T18" fmla="*/ 392 w 2320"/>
              <a:gd name="T19" fmla="*/ 92 h 1689"/>
              <a:gd name="T20" fmla="*/ 412 w 2320"/>
              <a:gd name="T21" fmla="*/ 124 h 1689"/>
              <a:gd name="T22" fmla="*/ 438 w 2320"/>
              <a:gd name="T23" fmla="*/ 143 h 1689"/>
              <a:gd name="T24" fmla="*/ 439 w 2320"/>
              <a:gd name="T25" fmla="*/ 159 h 1689"/>
              <a:gd name="T26" fmla="*/ 429 w 2320"/>
              <a:gd name="T27" fmla="*/ 177 h 1689"/>
              <a:gd name="T28" fmla="*/ 422 w 2320"/>
              <a:gd name="T29" fmla="*/ 196 h 1689"/>
              <a:gd name="T30" fmla="*/ 408 w 2320"/>
              <a:gd name="T31" fmla="*/ 211 h 1689"/>
              <a:gd name="T32" fmla="*/ 386 w 2320"/>
              <a:gd name="T33" fmla="*/ 213 h 1689"/>
              <a:gd name="T34" fmla="*/ 374 w 2320"/>
              <a:gd name="T35" fmla="*/ 221 h 1689"/>
              <a:gd name="T36" fmla="*/ 362 w 2320"/>
              <a:gd name="T37" fmla="*/ 225 h 1689"/>
              <a:gd name="T38" fmla="*/ 338 w 2320"/>
              <a:gd name="T39" fmla="*/ 224 h 1689"/>
              <a:gd name="T40" fmla="*/ 325 w 2320"/>
              <a:gd name="T41" fmla="*/ 225 h 1689"/>
              <a:gd name="T42" fmla="*/ 298 w 2320"/>
              <a:gd name="T43" fmla="*/ 237 h 1689"/>
              <a:gd name="T44" fmla="*/ 277 w 2320"/>
              <a:gd name="T45" fmla="*/ 242 h 1689"/>
              <a:gd name="T46" fmla="*/ 262 w 2320"/>
              <a:gd name="T47" fmla="*/ 259 h 1689"/>
              <a:gd name="T48" fmla="*/ 229 w 2320"/>
              <a:gd name="T49" fmla="*/ 265 h 1689"/>
              <a:gd name="T50" fmla="*/ 204 w 2320"/>
              <a:gd name="T51" fmla="*/ 274 h 1689"/>
              <a:gd name="T52" fmla="*/ 164 w 2320"/>
              <a:gd name="T53" fmla="*/ 285 h 1689"/>
              <a:gd name="T54" fmla="*/ 130 w 2320"/>
              <a:gd name="T55" fmla="*/ 297 h 1689"/>
              <a:gd name="T56" fmla="*/ 113 w 2320"/>
              <a:gd name="T57" fmla="*/ 297 h 1689"/>
              <a:gd name="T58" fmla="*/ 93 w 2320"/>
              <a:gd name="T59" fmla="*/ 313 h 1689"/>
              <a:gd name="T60" fmla="*/ 56 w 2320"/>
              <a:gd name="T61" fmla="*/ 320 h 1689"/>
              <a:gd name="T62" fmla="*/ 44 w 2320"/>
              <a:gd name="T63" fmla="*/ 300 h 1689"/>
              <a:gd name="T64" fmla="*/ 39 w 2320"/>
              <a:gd name="T65" fmla="*/ 248 h 1689"/>
              <a:gd name="T66" fmla="*/ 26 w 2320"/>
              <a:gd name="T67" fmla="*/ 252 h 1689"/>
              <a:gd name="T68" fmla="*/ 23 w 2320"/>
              <a:gd name="T69" fmla="*/ 196 h 1689"/>
              <a:gd name="T70" fmla="*/ 0 w 2320"/>
              <a:gd name="T71" fmla="*/ 115 h 16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320" h="1689">
                <a:moveTo>
                  <a:pt x="0" y="606"/>
                </a:moveTo>
                <a:lnTo>
                  <a:pt x="112" y="510"/>
                </a:lnTo>
                <a:lnTo>
                  <a:pt x="238" y="516"/>
                </a:lnTo>
                <a:lnTo>
                  <a:pt x="622" y="390"/>
                </a:lnTo>
                <a:lnTo>
                  <a:pt x="1192" y="198"/>
                </a:lnTo>
                <a:lnTo>
                  <a:pt x="1852" y="0"/>
                </a:lnTo>
                <a:lnTo>
                  <a:pt x="2110" y="174"/>
                </a:lnTo>
                <a:lnTo>
                  <a:pt x="2206" y="216"/>
                </a:lnTo>
                <a:lnTo>
                  <a:pt x="2122" y="336"/>
                </a:lnTo>
                <a:lnTo>
                  <a:pt x="2071" y="486"/>
                </a:lnTo>
                <a:lnTo>
                  <a:pt x="2176" y="654"/>
                </a:lnTo>
                <a:lnTo>
                  <a:pt x="2314" y="756"/>
                </a:lnTo>
                <a:lnTo>
                  <a:pt x="2320" y="840"/>
                </a:lnTo>
                <a:lnTo>
                  <a:pt x="2266" y="935"/>
                </a:lnTo>
                <a:lnTo>
                  <a:pt x="2230" y="1037"/>
                </a:lnTo>
                <a:lnTo>
                  <a:pt x="2156" y="1115"/>
                </a:lnTo>
                <a:lnTo>
                  <a:pt x="2042" y="1125"/>
                </a:lnTo>
                <a:lnTo>
                  <a:pt x="1978" y="1167"/>
                </a:lnTo>
                <a:lnTo>
                  <a:pt x="1912" y="1189"/>
                </a:lnTo>
                <a:lnTo>
                  <a:pt x="1786" y="1181"/>
                </a:lnTo>
                <a:lnTo>
                  <a:pt x="1718" y="1187"/>
                </a:lnTo>
                <a:lnTo>
                  <a:pt x="1574" y="1251"/>
                </a:lnTo>
                <a:lnTo>
                  <a:pt x="1462" y="1275"/>
                </a:lnTo>
                <a:lnTo>
                  <a:pt x="1382" y="1367"/>
                </a:lnTo>
                <a:lnTo>
                  <a:pt x="1208" y="1397"/>
                </a:lnTo>
                <a:lnTo>
                  <a:pt x="1080" y="1445"/>
                </a:lnTo>
                <a:lnTo>
                  <a:pt x="866" y="1505"/>
                </a:lnTo>
                <a:lnTo>
                  <a:pt x="687" y="1568"/>
                </a:lnTo>
                <a:lnTo>
                  <a:pt x="597" y="1568"/>
                </a:lnTo>
                <a:lnTo>
                  <a:pt x="489" y="1653"/>
                </a:lnTo>
                <a:lnTo>
                  <a:pt x="297" y="1689"/>
                </a:lnTo>
                <a:lnTo>
                  <a:pt x="234" y="1581"/>
                </a:lnTo>
                <a:lnTo>
                  <a:pt x="208" y="1307"/>
                </a:lnTo>
                <a:lnTo>
                  <a:pt x="136" y="1329"/>
                </a:lnTo>
                <a:lnTo>
                  <a:pt x="122" y="1035"/>
                </a:lnTo>
                <a:lnTo>
                  <a:pt x="0" y="606"/>
                </a:lnTo>
                <a:close/>
              </a:path>
            </a:pathLst>
          </a:custGeom>
          <a:solidFill>
            <a:srgbClr val="0D6FBD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15513ED8-044F-924B-92EE-E337799A7DFE}"/>
              </a:ext>
            </a:extLst>
          </p:cNvPr>
          <p:cNvSpPr>
            <a:spLocks/>
          </p:cNvSpPr>
          <p:nvPr/>
        </p:nvSpPr>
        <p:spPr bwMode="auto">
          <a:xfrm>
            <a:off x="6064688" y="1223846"/>
            <a:ext cx="741533" cy="637773"/>
          </a:xfrm>
          <a:custGeom>
            <a:avLst/>
            <a:gdLst>
              <a:gd name="T0" fmla="*/ 0 w 2597"/>
              <a:gd name="T1" fmla="*/ 421 h 2224"/>
              <a:gd name="T2" fmla="*/ 24 w 2597"/>
              <a:gd name="T3" fmla="*/ 422 h 2224"/>
              <a:gd name="T4" fmla="*/ 207 w 2597"/>
              <a:gd name="T5" fmla="*/ 361 h 2224"/>
              <a:gd name="T6" fmla="*/ 330 w 2597"/>
              <a:gd name="T7" fmla="*/ 324 h 2224"/>
              <a:gd name="T8" fmla="*/ 380 w 2597"/>
              <a:gd name="T9" fmla="*/ 357 h 2224"/>
              <a:gd name="T10" fmla="*/ 398 w 2597"/>
              <a:gd name="T11" fmla="*/ 365 h 2224"/>
              <a:gd name="T12" fmla="*/ 436 w 2597"/>
              <a:gd name="T13" fmla="*/ 367 h 2224"/>
              <a:gd name="T14" fmla="*/ 474 w 2597"/>
              <a:gd name="T15" fmla="*/ 373 h 2224"/>
              <a:gd name="T16" fmla="*/ 493 w 2597"/>
              <a:gd name="T17" fmla="*/ 346 h 2224"/>
              <a:gd name="T18" fmla="*/ 483 w 2597"/>
              <a:gd name="T19" fmla="*/ 334 h 2224"/>
              <a:gd name="T20" fmla="*/ 482 w 2597"/>
              <a:gd name="T21" fmla="*/ 314 h 2224"/>
              <a:gd name="T22" fmla="*/ 465 w 2597"/>
              <a:gd name="T23" fmla="*/ 301 h 2224"/>
              <a:gd name="T24" fmla="*/ 459 w 2597"/>
              <a:gd name="T25" fmla="*/ 278 h 2224"/>
              <a:gd name="T26" fmla="*/ 454 w 2597"/>
              <a:gd name="T27" fmla="*/ 241 h 2224"/>
              <a:gd name="T28" fmla="*/ 447 w 2597"/>
              <a:gd name="T29" fmla="*/ 198 h 2224"/>
              <a:gd name="T30" fmla="*/ 439 w 2597"/>
              <a:gd name="T31" fmla="*/ 170 h 2224"/>
              <a:gd name="T32" fmla="*/ 433 w 2597"/>
              <a:gd name="T33" fmla="*/ 132 h 2224"/>
              <a:gd name="T34" fmla="*/ 396 w 2597"/>
              <a:gd name="T35" fmla="*/ 73 h 2224"/>
              <a:gd name="T36" fmla="*/ 385 w 2597"/>
              <a:gd name="T37" fmla="*/ 28 h 2224"/>
              <a:gd name="T38" fmla="*/ 377 w 2597"/>
              <a:gd name="T39" fmla="*/ 11 h 2224"/>
              <a:gd name="T40" fmla="*/ 362 w 2597"/>
              <a:gd name="T41" fmla="*/ 0 h 2224"/>
              <a:gd name="T42" fmla="*/ 351 w 2597"/>
              <a:gd name="T43" fmla="*/ 11 h 2224"/>
              <a:gd name="T44" fmla="*/ 328 w 2597"/>
              <a:gd name="T45" fmla="*/ 16 h 2224"/>
              <a:gd name="T46" fmla="*/ 301 w 2597"/>
              <a:gd name="T47" fmla="*/ 29 h 2224"/>
              <a:gd name="T48" fmla="*/ 260 w 2597"/>
              <a:gd name="T49" fmla="*/ 39 h 2224"/>
              <a:gd name="T50" fmla="*/ 243 w 2597"/>
              <a:gd name="T51" fmla="*/ 61 h 2224"/>
              <a:gd name="T52" fmla="*/ 225 w 2597"/>
              <a:gd name="T53" fmla="*/ 85 h 2224"/>
              <a:gd name="T54" fmla="*/ 227 w 2597"/>
              <a:gd name="T55" fmla="*/ 108 h 2224"/>
              <a:gd name="T56" fmla="*/ 233 w 2597"/>
              <a:gd name="T57" fmla="*/ 123 h 2224"/>
              <a:gd name="T58" fmla="*/ 197 w 2597"/>
              <a:gd name="T59" fmla="*/ 159 h 2224"/>
              <a:gd name="T60" fmla="*/ 211 w 2597"/>
              <a:gd name="T61" fmla="*/ 165 h 2224"/>
              <a:gd name="T62" fmla="*/ 225 w 2597"/>
              <a:gd name="T63" fmla="*/ 159 h 2224"/>
              <a:gd name="T64" fmla="*/ 228 w 2597"/>
              <a:gd name="T65" fmla="*/ 173 h 2224"/>
              <a:gd name="T66" fmla="*/ 214 w 2597"/>
              <a:gd name="T67" fmla="*/ 187 h 2224"/>
              <a:gd name="T68" fmla="*/ 237 w 2597"/>
              <a:gd name="T69" fmla="*/ 198 h 2224"/>
              <a:gd name="T70" fmla="*/ 242 w 2597"/>
              <a:gd name="T71" fmla="*/ 216 h 2224"/>
              <a:gd name="T72" fmla="*/ 213 w 2597"/>
              <a:gd name="T73" fmla="*/ 225 h 2224"/>
              <a:gd name="T74" fmla="*/ 183 w 2597"/>
              <a:gd name="T75" fmla="*/ 243 h 2224"/>
              <a:gd name="T76" fmla="*/ 151 w 2597"/>
              <a:gd name="T77" fmla="*/ 267 h 2224"/>
              <a:gd name="T78" fmla="*/ 120 w 2597"/>
              <a:gd name="T79" fmla="*/ 261 h 2224"/>
              <a:gd name="T80" fmla="*/ 88 w 2597"/>
              <a:gd name="T81" fmla="*/ 273 h 2224"/>
              <a:gd name="T82" fmla="*/ 60 w 2597"/>
              <a:gd name="T83" fmla="*/ 291 h 2224"/>
              <a:gd name="T84" fmla="*/ 58 w 2597"/>
              <a:gd name="T85" fmla="*/ 310 h 2224"/>
              <a:gd name="T86" fmla="*/ 77 w 2597"/>
              <a:gd name="T87" fmla="*/ 329 h 2224"/>
              <a:gd name="T88" fmla="*/ 76 w 2597"/>
              <a:gd name="T89" fmla="*/ 351 h 2224"/>
              <a:gd name="T90" fmla="*/ 60 w 2597"/>
              <a:gd name="T91" fmla="*/ 369 h 2224"/>
              <a:gd name="T92" fmla="*/ 0 w 2597"/>
              <a:gd name="T93" fmla="*/ 421 h 222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597" h="2224">
                <a:moveTo>
                  <a:pt x="0" y="2218"/>
                </a:moveTo>
                <a:lnTo>
                  <a:pt x="128" y="2224"/>
                </a:lnTo>
                <a:lnTo>
                  <a:pt x="1088" y="1905"/>
                </a:lnTo>
                <a:lnTo>
                  <a:pt x="1737" y="1708"/>
                </a:lnTo>
                <a:lnTo>
                  <a:pt x="2003" y="1884"/>
                </a:lnTo>
                <a:lnTo>
                  <a:pt x="2094" y="1924"/>
                </a:lnTo>
                <a:lnTo>
                  <a:pt x="2298" y="1936"/>
                </a:lnTo>
                <a:lnTo>
                  <a:pt x="2498" y="1968"/>
                </a:lnTo>
                <a:lnTo>
                  <a:pt x="2597" y="1826"/>
                </a:lnTo>
                <a:lnTo>
                  <a:pt x="2546" y="1760"/>
                </a:lnTo>
                <a:lnTo>
                  <a:pt x="2538" y="1656"/>
                </a:lnTo>
                <a:lnTo>
                  <a:pt x="2450" y="1584"/>
                </a:lnTo>
                <a:lnTo>
                  <a:pt x="2417" y="1466"/>
                </a:lnTo>
                <a:lnTo>
                  <a:pt x="2394" y="1272"/>
                </a:lnTo>
                <a:lnTo>
                  <a:pt x="2357" y="1046"/>
                </a:lnTo>
                <a:lnTo>
                  <a:pt x="2314" y="896"/>
                </a:lnTo>
                <a:lnTo>
                  <a:pt x="2282" y="696"/>
                </a:lnTo>
                <a:lnTo>
                  <a:pt x="2087" y="386"/>
                </a:lnTo>
                <a:lnTo>
                  <a:pt x="2027" y="146"/>
                </a:lnTo>
                <a:lnTo>
                  <a:pt x="1986" y="56"/>
                </a:lnTo>
                <a:lnTo>
                  <a:pt x="1906" y="0"/>
                </a:lnTo>
                <a:lnTo>
                  <a:pt x="1847" y="56"/>
                </a:lnTo>
                <a:lnTo>
                  <a:pt x="1727" y="86"/>
                </a:lnTo>
                <a:lnTo>
                  <a:pt x="1586" y="152"/>
                </a:lnTo>
                <a:lnTo>
                  <a:pt x="1367" y="206"/>
                </a:lnTo>
                <a:lnTo>
                  <a:pt x="1282" y="320"/>
                </a:lnTo>
                <a:lnTo>
                  <a:pt x="1186" y="446"/>
                </a:lnTo>
                <a:lnTo>
                  <a:pt x="1194" y="568"/>
                </a:lnTo>
                <a:lnTo>
                  <a:pt x="1226" y="648"/>
                </a:lnTo>
                <a:lnTo>
                  <a:pt x="1036" y="836"/>
                </a:lnTo>
                <a:lnTo>
                  <a:pt x="1114" y="872"/>
                </a:lnTo>
                <a:lnTo>
                  <a:pt x="1186" y="836"/>
                </a:lnTo>
                <a:lnTo>
                  <a:pt x="1202" y="912"/>
                </a:lnTo>
                <a:lnTo>
                  <a:pt x="1126" y="986"/>
                </a:lnTo>
                <a:lnTo>
                  <a:pt x="1247" y="1046"/>
                </a:lnTo>
                <a:lnTo>
                  <a:pt x="1277" y="1136"/>
                </a:lnTo>
                <a:lnTo>
                  <a:pt x="1122" y="1184"/>
                </a:lnTo>
                <a:lnTo>
                  <a:pt x="962" y="1280"/>
                </a:lnTo>
                <a:lnTo>
                  <a:pt x="796" y="1406"/>
                </a:lnTo>
                <a:lnTo>
                  <a:pt x="634" y="1376"/>
                </a:lnTo>
                <a:lnTo>
                  <a:pt x="466" y="1440"/>
                </a:lnTo>
                <a:lnTo>
                  <a:pt x="314" y="1536"/>
                </a:lnTo>
                <a:lnTo>
                  <a:pt x="306" y="1632"/>
                </a:lnTo>
                <a:lnTo>
                  <a:pt x="406" y="1736"/>
                </a:lnTo>
                <a:lnTo>
                  <a:pt x="402" y="1848"/>
                </a:lnTo>
                <a:lnTo>
                  <a:pt x="316" y="1946"/>
                </a:lnTo>
                <a:lnTo>
                  <a:pt x="0" y="2218"/>
                </a:lnTo>
                <a:close/>
              </a:path>
            </a:pathLst>
          </a:custGeom>
          <a:solidFill>
            <a:srgbClr val="C3B79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b="1" ker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64B12EF7-4800-EA49-807C-310F44D956D0}"/>
              </a:ext>
            </a:extLst>
          </p:cNvPr>
          <p:cNvSpPr>
            <a:spLocks/>
          </p:cNvSpPr>
          <p:nvPr/>
        </p:nvSpPr>
        <p:spPr bwMode="auto">
          <a:xfrm>
            <a:off x="6609181" y="1151303"/>
            <a:ext cx="210577" cy="376315"/>
          </a:xfrm>
          <a:custGeom>
            <a:avLst/>
            <a:gdLst>
              <a:gd name="T0" fmla="*/ 0 w 734"/>
              <a:gd name="T1" fmla="*/ 48 h 1311"/>
              <a:gd name="T2" fmla="*/ 68 w 734"/>
              <a:gd name="T3" fmla="*/ 27 h 1311"/>
              <a:gd name="T4" fmla="*/ 106 w 734"/>
              <a:gd name="T5" fmla="*/ 4 h 1311"/>
              <a:gd name="T6" fmla="*/ 124 w 734"/>
              <a:gd name="T7" fmla="*/ 0 h 1311"/>
              <a:gd name="T8" fmla="*/ 136 w 734"/>
              <a:gd name="T9" fmla="*/ 34 h 1311"/>
              <a:gd name="T10" fmla="*/ 140 w 734"/>
              <a:gd name="T11" fmla="*/ 56 h 1311"/>
              <a:gd name="T12" fmla="*/ 124 w 734"/>
              <a:gd name="T13" fmla="*/ 80 h 1311"/>
              <a:gd name="T14" fmla="*/ 122 w 734"/>
              <a:gd name="T15" fmla="*/ 126 h 1311"/>
              <a:gd name="T16" fmla="*/ 124 w 734"/>
              <a:gd name="T17" fmla="*/ 154 h 1311"/>
              <a:gd name="T18" fmla="*/ 126 w 734"/>
              <a:gd name="T19" fmla="*/ 182 h 1311"/>
              <a:gd name="T20" fmla="*/ 134 w 734"/>
              <a:gd name="T21" fmla="*/ 217 h 1311"/>
              <a:gd name="T22" fmla="*/ 140 w 734"/>
              <a:gd name="T23" fmla="*/ 231 h 1311"/>
              <a:gd name="T24" fmla="*/ 87 w 734"/>
              <a:gd name="T25" fmla="*/ 249 h 1311"/>
              <a:gd name="T26" fmla="*/ 77 w 734"/>
              <a:gd name="T27" fmla="*/ 219 h 1311"/>
              <a:gd name="T28" fmla="*/ 71 w 734"/>
              <a:gd name="T29" fmla="*/ 181 h 1311"/>
              <a:gd name="T30" fmla="*/ 34 w 734"/>
              <a:gd name="T31" fmla="*/ 121 h 1311"/>
              <a:gd name="T32" fmla="*/ 23 w 734"/>
              <a:gd name="T33" fmla="*/ 78 h 1311"/>
              <a:gd name="T34" fmla="*/ 16 w 734"/>
              <a:gd name="T35" fmla="*/ 60 h 1311"/>
              <a:gd name="T36" fmla="*/ 0 w 734"/>
              <a:gd name="T37" fmla="*/ 48 h 131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34" h="1311">
                <a:moveTo>
                  <a:pt x="0" y="255"/>
                </a:moveTo>
                <a:lnTo>
                  <a:pt x="358" y="143"/>
                </a:lnTo>
                <a:lnTo>
                  <a:pt x="558" y="23"/>
                </a:lnTo>
                <a:lnTo>
                  <a:pt x="651" y="0"/>
                </a:lnTo>
                <a:lnTo>
                  <a:pt x="711" y="180"/>
                </a:lnTo>
                <a:lnTo>
                  <a:pt x="734" y="295"/>
                </a:lnTo>
                <a:lnTo>
                  <a:pt x="651" y="420"/>
                </a:lnTo>
                <a:lnTo>
                  <a:pt x="638" y="663"/>
                </a:lnTo>
                <a:lnTo>
                  <a:pt x="651" y="810"/>
                </a:lnTo>
                <a:lnTo>
                  <a:pt x="662" y="959"/>
                </a:lnTo>
                <a:lnTo>
                  <a:pt x="702" y="1143"/>
                </a:lnTo>
                <a:lnTo>
                  <a:pt x="734" y="1215"/>
                </a:lnTo>
                <a:lnTo>
                  <a:pt x="454" y="1311"/>
                </a:lnTo>
                <a:lnTo>
                  <a:pt x="406" y="1155"/>
                </a:lnTo>
                <a:lnTo>
                  <a:pt x="374" y="953"/>
                </a:lnTo>
                <a:lnTo>
                  <a:pt x="180" y="639"/>
                </a:lnTo>
                <a:lnTo>
                  <a:pt x="122" y="409"/>
                </a:lnTo>
                <a:lnTo>
                  <a:pt x="82" y="315"/>
                </a:lnTo>
                <a:lnTo>
                  <a:pt x="0" y="255"/>
                </a:lnTo>
                <a:close/>
              </a:path>
            </a:pathLst>
          </a:custGeom>
          <a:solidFill>
            <a:srgbClr val="84A1A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75C47262-3F73-7F4E-8BFE-D637DCB277E4}"/>
              </a:ext>
            </a:extLst>
          </p:cNvPr>
          <p:cNvSpPr>
            <a:spLocks/>
          </p:cNvSpPr>
          <p:nvPr/>
        </p:nvSpPr>
        <p:spPr bwMode="auto">
          <a:xfrm>
            <a:off x="6624223" y="1775473"/>
            <a:ext cx="171469" cy="341555"/>
          </a:xfrm>
          <a:custGeom>
            <a:avLst/>
            <a:gdLst>
              <a:gd name="T0" fmla="*/ 10 w 601"/>
              <a:gd name="T1" fmla="*/ 23 h 1190"/>
              <a:gd name="T2" fmla="*/ 0 w 601"/>
              <a:gd name="T3" fmla="*/ 51 h 1190"/>
              <a:gd name="T4" fmla="*/ 20 w 601"/>
              <a:gd name="T5" fmla="*/ 84 h 1190"/>
              <a:gd name="T6" fmla="*/ 46 w 601"/>
              <a:gd name="T7" fmla="*/ 103 h 1190"/>
              <a:gd name="T8" fmla="*/ 47 w 601"/>
              <a:gd name="T9" fmla="*/ 119 h 1190"/>
              <a:gd name="T10" fmla="*/ 38 w 601"/>
              <a:gd name="T11" fmla="*/ 136 h 1190"/>
              <a:gd name="T12" fmla="*/ 30 w 601"/>
              <a:gd name="T13" fmla="*/ 156 h 1190"/>
              <a:gd name="T14" fmla="*/ 17 w 601"/>
              <a:gd name="T15" fmla="*/ 171 h 1190"/>
              <a:gd name="T16" fmla="*/ 27 w 601"/>
              <a:gd name="T17" fmla="*/ 201 h 1190"/>
              <a:gd name="T18" fmla="*/ 48 w 601"/>
              <a:gd name="T19" fmla="*/ 198 h 1190"/>
              <a:gd name="T20" fmla="*/ 66 w 601"/>
              <a:gd name="T21" fmla="*/ 216 h 1190"/>
              <a:gd name="T22" fmla="*/ 85 w 601"/>
              <a:gd name="T23" fmla="*/ 226 h 1190"/>
              <a:gd name="T24" fmla="*/ 91 w 601"/>
              <a:gd name="T25" fmla="*/ 188 h 1190"/>
              <a:gd name="T26" fmla="*/ 97 w 601"/>
              <a:gd name="T27" fmla="*/ 165 h 1190"/>
              <a:gd name="T28" fmla="*/ 102 w 601"/>
              <a:gd name="T29" fmla="*/ 137 h 1190"/>
              <a:gd name="T30" fmla="*/ 114 w 601"/>
              <a:gd name="T31" fmla="*/ 108 h 1190"/>
              <a:gd name="T32" fmla="*/ 108 w 601"/>
              <a:gd name="T33" fmla="*/ 74 h 1190"/>
              <a:gd name="T34" fmla="*/ 86 w 601"/>
              <a:gd name="T35" fmla="*/ 57 h 1190"/>
              <a:gd name="T36" fmla="*/ 86 w 601"/>
              <a:gd name="T37" fmla="*/ 33 h 1190"/>
              <a:gd name="T38" fmla="*/ 102 w 601"/>
              <a:gd name="T39" fmla="*/ 9 h 1190"/>
              <a:gd name="T40" fmla="*/ 64 w 601"/>
              <a:gd name="T41" fmla="*/ 2 h 1190"/>
              <a:gd name="T42" fmla="*/ 26 w 601"/>
              <a:gd name="T43" fmla="*/ 0 h 1190"/>
              <a:gd name="T44" fmla="*/ 10 w 601"/>
              <a:gd name="T45" fmla="*/ 23 h 119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01" h="1190">
                <a:moveTo>
                  <a:pt x="54" y="119"/>
                </a:moveTo>
                <a:lnTo>
                  <a:pt x="0" y="269"/>
                </a:lnTo>
                <a:lnTo>
                  <a:pt x="106" y="440"/>
                </a:lnTo>
                <a:lnTo>
                  <a:pt x="244" y="540"/>
                </a:lnTo>
                <a:lnTo>
                  <a:pt x="250" y="624"/>
                </a:lnTo>
                <a:lnTo>
                  <a:pt x="199" y="716"/>
                </a:lnTo>
                <a:lnTo>
                  <a:pt x="159" y="821"/>
                </a:lnTo>
                <a:lnTo>
                  <a:pt x="87" y="902"/>
                </a:lnTo>
                <a:lnTo>
                  <a:pt x="141" y="1059"/>
                </a:lnTo>
                <a:lnTo>
                  <a:pt x="254" y="1044"/>
                </a:lnTo>
                <a:lnTo>
                  <a:pt x="346" y="1135"/>
                </a:lnTo>
                <a:lnTo>
                  <a:pt x="446" y="1190"/>
                </a:lnTo>
                <a:lnTo>
                  <a:pt x="481" y="989"/>
                </a:lnTo>
                <a:lnTo>
                  <a:pt x="511" y="869"/>
                </a:lnTo>
                <a:lnTo>
                  <a:pt x="538" y="724"/>
                </a:lnTo>
                <a:lnTo>
                  <a:pt x="601" y="569"/>
                </a:lnTo>
                <a:lnTo>
                  <a:pt x="571" y="389"/>
                </a:lnTo>
                <a:lnTo>
                  <a:pt x="451" y="299"/>
                </a:lnTo>
                <a:lnTo>
                  <a:pt x="455" y="175"/>
                </a:lnTo>
                <a:lnTo>
                  <a:pt x="540" y="45"/>
                </a:lnTo>
                <a:lnTo>
                  <a:pt x="340" y="12"/>
                </a:lnTo>
                <a:lnTo>
                  <a:pt x="135" y="0"/>
                </a:lnTo>
                <a:lnTo>
                  <a:pt x="54" y="119"/>
                </a:lnTo>
                <a:close/>
              </a:path>
            </a:pathLst>
          </a:custGeom>
          <a:solidFill>
            <a:srgbClr val="0D6FBD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A3A1935F-3BC3-F24C-95C5-B13E82D13AAD}"/>
              </a:ext>
            </a:extLst>
          </p:cNvPr>
          <p:cNvSpPr>
            <a:spLocks/>
          </p:cNvSpPr>
          <p:nvPr/>
        </p:nvSpPr>
        <p:spPr bwMode="auto">
          <a:xfrm>
            <a:off x="6755080" y="1566913"/>
            <a:ext cx="200049" cy="179846"/>
          </a:xfrm>
          <a:custGeom>
            <a:avLst/>
            <a:gdLst>
              <a:gd name="T0" fmla="*/ 34 w 700"/>
              <a:gd name="T1" fmla="*/ 119 h 630"/>
              <a:gd name="T2" fmla="*/ 93 w 700"/>
              <a:gd name="T3" fmla="*/ 80 h 630"/>
              <a:gd name="T4" fmla="*/ 133 w 700"/>
              <a:gd name="T5" fmla="*/ 55 h 630"/>
              <a:gd name="T6" fmla="*/ 130 w 700"/>
              <a:gd name="T7" fmla="*/ 24 h 630"/>
              <a:gd name="T8" fmla="*/ 104 w 700"/>
              <a:gd name="T9" fmla="*/ 0 h 630"/>
              <a:gd name="T10" fmla="*/ 0 w 700"/>
              <a:gd name="T11" fmla="*/ 52 h 630"/>
              <a:gd name="T12" fmla="*/ 6 w 700"/>
              <a:gd name="T13" fmla="*/ 73 h 630"/>
              <a:gd name="T14" fmla="*/ 23 w 700"/>
              <a:gd name="T15" fmla="*/ 87 h 630"/>
              <a:gd name="T16" fmla="*/ 25 w 700"/>
              <a:gd name="T17" fmla="*/ 108 h 630"/>
              <a:gd name="T18" fmla="*/ 34 w 700"/>
              <a:gd name="T19" fmla="*/ 119 h 6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00" h="630">
                <a:moveTo>
                  <a:pt x="181" y="630"/>
                </a:moveTo>
                <a:lnTo>
                  <a:pt x="490" y="421"/>
                </a:lnTo>
                <a:lnTo>
                  <a:pt x="700" y="293"/>
                </a:lnTo>
                <a:lnTo>
                  <a:pt x="682" y="128"/>
                </a:lnTo>
                <a:lnTo>
                  <a:pt x="545" y="0"/>
                </a:lnTo>
                <a:lnTo>
                  <a:pt x="0" y="276"/>
                </a:lnTo>
                <a:lnTo>
                  <a:pt x="31" y="388"/>
                </a:lnTo>
                <a:lnTo>
                  <a:pt x="120" y="463"/>
                </a:lnTo>
                <a:lnTo>
                  <a:pt x="130" y="570"/>
                </a:lnTo>
                <a:lnTo>
                  <a:pt x="181" y="630"/>
                </a:lnTo>
                <a:close/>
              </a:path>
            </a:pathLst>
          </a:custGeom>
          <a:solidFill>
            <a:srgbClr val="C3B79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15C4A933-32AC-D845-920C-E6F51F49909F}"/>
              </a:ext>
            </a:extLst>
          </p:cNvPr>
          <p:cNvSpPr>
            <a:spLocks/>
          </p:cNvSpPr>
          <p:nvPr/>
        </p:nvSpPr>
        <p:spPr bwMode="auto">
          <a:xfrm>
            <a:off x="6740039" y="1403691"/>
            <a:ext cx="392576" cy="243322"/>
          </a:xfrm>
          <a:custGeom>
            <a:avLst/>
            <a:gdLst>
              <a:gd name="T0" fmla="*/ 142 w 1383"/>
              <a:gd name="T1" fmla="*/ 17 h 850"/>
              <a:gd name="T2" fmla="*/ 131 w 1383"/>
              <a:gd name="T3" fmla="*/ 40 h 850"/>
              <a:gd name="T4" fmla="*/ 53 w 1383"/>
              <a:gd name="T5" fmla="*/ 64 h 850"/>
              <a:gd name="T6" fmla="*/ 0 w 1383"/>
              <a:gd name="T7" fmla="*/ 83 h 850"/>
              <a:gd name="T8" fmla="*/ 6 w 1383"/>
              <a:gd name="T9" fmla="*/ 122 h 850"/>
              <a:gd name="T10" fmla="*/ 11 w 1383"/>
              <a:gd name="T11" fmla="*/ 161 h 850"/>
              <a:gd name="T12" fmla="*/ 113 w 1383"/>
              <a:gd name="T13" fmla="*/ 109 h 850"/>
              <a:gd name="T14" fmla="*/ 156 w 1383"/>
              <a:gd name="T15" fmla="*/ 96 h 850"/>
              <a:gd name="T16" fmla="*/ 172 w 1383"/>
              <a:gd name="T17" fmla="*/ 128 h 850"/>
              <a:gd name="T18" fmla="*/ 193 w 1383"/>
              <a:gd name="T19" fmla="*/ 142 h 850"/>
              <a:gd name="T20" fmla="*/ 201 w 1383"/>
              <a:gd name="T21" fmla="*/ 125 h 850"/>
              <a:gd name="T22" fmla="*/ 233 w 1383"/>
              <a:gd name="T23" fmla="*/ 102 h 850"/>
              <a:gd name="T24" fmla="*/ 261 w 1383"/>
              <a:gd name="T25" fmla="*/ 85 h 850"/>
              <a:gd name="T26" fmla="*/ 252 w 1383"/>
              <a:gd name="T27" fmla="*/ 73 h 850"/>
              <a:gd name="T28" fmla="*/ 250 w 1383"/>
              <a:gd name="T29" fmla="*/ 62 h 850"/>
              <a:gd name="T30" fmla="*/ 245 w 1383"/>
              <a:gd name="T31" fmla="*/ 44 h 850"/>
              <a:gd name="T32" fmla="*/ 240 w 1383"/>
              <a:gd name="T33" fmla="*/ 50 h 850"/>
              <a:gd name="T34" fmla="*/ 243 w 1383"/>
              <a:gd name="T35" fmla="*/ 60 h 850"/>
              <a:gd name="T36" fmla="*/ 240 w 1383"/>
              <a:gd name="T37" fmla="*/ 70 h 850"/>
              <a:gd name="T38" fmla="*/ 245 w 1383"/>
              <a:gd name="T39" fmla="*/ 82 h 850"/>
              <a:gd name="T40" fmla="*/ 227 w 1383"/>
              <a:gd name="T41" fmla="*/ 97 h 850"/>
              <a:gd name="T42" fmla="*/ 204 w 1383"/>
              <a:gd name="T43" fmla="*/ 85 h 850"/>
              <a:gd name="T44" fmla="*/ 176 w 1383"/>
              <a:gd name="T45" fmla="*/ 51 h 850"/>
              <a:gd name="T46" fmla="*/ 168 w 1383"/>
              <a:gd name="T47" fmla="*/ 23 h 850"/>
              <a:gd name="T48" fmla="*/ 142 w 1383"/>
              <a:gd name="T49" fmla="*/ 0 h 850"/>
              <a:gd name="T50" fmla="*/ 142 w 1383"/>
              <a:gd name="T51" fmla="*/ 17 h 85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83" h="850">
                <a:moveTo>
                  <a:pt x="753" y="90"/>
                </a:moveTo>
                <a:lnTo>
                  <a:pt x="693" y="210"/>
                </a:lnTo>
                <a:lnTo>
                  <a:pt x="281" y="340"/>
                </a:lnTo>
                <a:lnTo>
                  <a:pt x="0" y="436"/>
                </a:lnTo>
                <a:lnTo>
                  <a:pt x="30" y="645"/>
                </a:lnTo>
                <a:lnTo>
                  <a:pt x="57" y="850"/>
                </a:lnTo>
                <a:lnTo>
                  <a:pt x="597" y="573"/>
                </a:lnTo>
                <a:lnTo>
                  <a:pt x="825" y="507"/>
                </a:lnTo>
                <a:lnTo>
                  <a:pt x="913" y="675"/>
                </a:lnTo>
                <a:lnTo>
                  <a:pt x="1023" y="750"/>
                </a:lnTo>
                <a:lnTo>
                  <a:pt x="1065" y="659"/>
                </a:lnTo>
                <a:lnTo>
                  <a:pt x="1233" y="540"/>
                </a:lnTo>
                <a:lnTo>
                  <a:pt x="1383" y="450"/>
                </a:lnTo>
                <a:lnTo>
                  <a:pt x="1337" y="383"/>
                </a:lnTo>
                <a:lnTo>
                  <a:pt x="1325" y="325"/>
                </a:lnTo>
                <a:lnTo>
                  <a:pt x="1297" y="233"/>
                </a:lnTo>
                <a:lnTo>
                  <a:pt x="1273" y="263"/>
                </a:lnTo>
                <a:lnTo>
                  <a:pt x="1285" y="319"/>
                </a:lnTo>
                <a:lnTo>
                  <a:pt x="1273" y="371"/>
                </a:lnTo>
                <a:lnTo>
                  <a:pt x="1297" y="435"/>
                </a:lnTo>
                <a:lnTo>
                  <a:pt x="1203" y="510"/>
                </a:lnTo>
                <a:lnTo>
                  <a:pt x="1081" y="451"/>
                </a:lnTo>
                <a:lnTo>
                  <a:pt x="933" y="270"/>
                </a:lnTo>
                <a:lnTo>
                  <a:pt x="889" y="123"/>
                </a:lnTo>
                <a:lnTo>
                  <a:pt x="753" y="0"/>
                </a:lnTo>
                <a:lnTo>
                  <a:pt x="753" y="90"/>
                </a:lnTo>
                <a:close/>
              </a:path>
            </a:pathLst>
          </a:custGeom>
          <a:solidFill>
            <a:srgbClr val="C3B79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70FB0F91-CE55-8F44-9A95-A67AAA453E8A}"/>
              </a:ext>
            </a:extLst>
          </p:cNvPr>
          <p:cNvSpPr>
            <a:spLocks/>
          </p:cNvSpPr>
          <p:nvPr/>
        </p:nvSpPr>
        <p:spPr bwMode="auto">
          <a:xfrm>
            <a:off x="6792683" y="1124098"/>
            <a:ext cx="174477" cy="374803"/>
          </a:xfrm>
          <a:custGeom>
            <a:avLst/>
            <a:gdLst>
              <a:gd name="T0" fmla="*/ 66 w 615"/>
              <a:gd name="T1" fmla="*/ 233 h 1311"/>
              <a:gd name="T2" fmla="*/ 96 w 615"/>
              <a:gd name="T3" fmla="*/ 224 h 1311"/>
              <a:gd name="T4" fmla="*/ 107 w 615"/>
              <a:gd name="T5" fmla="*/ 201 h 1311"/>
              <a:gd name="T6" fmla="*/ 107 w 615"/>
              <a:gd name="T7" fmla="*/ 184 h 1311"/>
              <a:gd name="T8" fmla="*/ 116 w 615"/>
              <a:gd name="T9" fmla="*/ 170 h 1311"/>
              <a:gd name="T10" fmla="*/ 96 w 615"/>
              <a:gd name="T11" fmla="*/ 162 h 1311"/>
              <a:gd name="T12" fmla="*/ 89 w 615"/>
              <a:gd name="T13" fmla="*/ 136 h 1311"/>
              <a:gd name="T14" fmla="*/ 54 w 615"/>
              <a:gd name="T15" fmla="*/ 74 h 1311"/>
              <a:gd name="T16" fmla="*/ 25 w 615"/>
              <a:gd name="T17" fmla="*/ 0 h 1311"/>
              <a:gd name="T18" fmla="*/ 9 w 615"/>
              <a:gd name="T19" fmla="*/ 6 h 1311"/>
              <a:gd name="T20" fmla="*/ 2 w 615"/>
              <a:gd name="T21" fmla="*/ 18 h 1311"/>
              <a:gd name="T22" fmla="*/ 14 w 615"/>
              <a:gd name="T23" fmla="*/ 52 h 1311"/>
              <a:gd name="T24" fmla="*/ 18 w 615"/>
              <a:gd name="T25" fmla="*/ 74 h 1311"/>
              <a:gd name="T26" fmla="*/ 2 w 615"/>
              <a:gd name="T27" fmla="*/ 97 h 1311"/>
              <a:gd name="T28" fmla="*/ 0 w 615"/>
              <a:gd name="T29" fmla="*/ 145 h 1311"/>
              <a:gd name="T30" fmla="*/ 5 w 615"/>
              <a:gd name="T31" fmla="*/ 200 h 1311"/>
              <a:gd name="T32" fmla="*/ 12 w 615"/>
              <a:gd name="T33" fmla="*/ 234 h 1311"/>
              <a:gd name="T34" fmla="*/ 18 w 615"/>
              <a:gd name="T35" fmla="*/ 248 h 1311"/>
              <a:gd name="T36" fmla="*/ 66 w 615"/>
              <a:gd name="T37" fmla="*/ 233 h 131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15" h="1311">
                <a:moveTo>
                  <a:pt x="349" y="1231"/>
                </a:moveTo>
                <a:lnTo>
                  <a:pt x="507" y="1183"/>
                </a:lnTo>
                <a:lnTo>
                  <a:pt x="567" y="1063"/>
                </a:lnTo>
                <a:lnTo>
                  <a:pt x="567" y="975"/>
                </a:lnTo>
                <a:lnTo>
                  <a:pt x="615" y="900"/>
                </a:lnTo>
                <a:lnTo>
                  <a:pt x="508" y="859"/>
                </a:lnTo>
                <a:lnTo>
                  <a:pt x="472" y="721"/>
                </a:lnTo>
                <a:lnTo>
                  <a:pt x="285" y="390"/>
                </a:lnTo>
                <a:lnTo>
                  <a:pt x="135" y="0"/>
                </a:lnTo>
                <a:lnTo>
                  <a:pt x="46" y="31"/>
                </a:lnTo>
                <a:lnTo>
                  <a:pt x="13" y="97"/>
                </a:lnTo>
                <a:lnTo>
                  <a:pt x="75" y="277"/>
                </a:lnTo>
                <a:lnTo>
                  <a:pt x="96" y="393"/>
                </a:lnTo>
                <a:lnTo>
                  <a:pt x="12" y="514"/>
                </a:lnTo>
                <a:lnTo>
                  <a:pt x="0" y="766"/>
                </a:lnTo>
                <a:lnTo>
                  <a:pt x="24" y="1056"/>
                </a:lnTo>
                <a:lnTo>
                  <a:pt x="64" y="1239"/>
                </a:lnTo>
                <a:lnTo>
                  <a:pt x="96" y="1311"/>
                </a:lnTo>
                <a:lnTo>
                  <a:pt x="349" y="1231"/>
                </a:lnTo>
                <a:close/>
              </a:path>
            </a:pathLst>
          </a:custGeom>
          <a:solidFill>
            <a:srgbClr val="C3B79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81E629CE-2D00-1247-A0FD-247592874C1B}"/>
              </a:ext>
            </a:extLst>
          </p:cNvPr>
          <p:cNvSpPr>
            <a:spLocks/>
          </p:cNvSpPr>
          <p:nvPr/>
        </p:nvSpPr>
        <p:spPr bwMode="auto">
          <a:xfrm>
            <a:off x="6830285" y="749295"/>
            <a:ext cx="395584" cy="633237"/>
          </a:xfrm>
          <a:custGeom>
            <a:avLst/>
            <a:gdLst>
              <a:gd name="T0" fmla="*/ 0 w 1386"/>
              <a:gd name="T1" fmla="*/ 249 h 2211"/>
              <a:gd name="T2" fmla="*/ 29 w 1386"/>
              <a:gd name="T3" fmla="*/ 323 h 2211"/>
              <a:gd name="T4" fmla="*/ 64 w 1386"/>
              <a:gd name="T5" fmla="*/ 385 h 2211"/>
              <a:gd name="T6" fmla="*/ 71 w 1386"/>
              <a:gd name="T7" fmla="*/ 411 h 2211"/>
              <a:gd name="T8" fmla="*/ 92 w 1386"/>
              <a:gd name="T9" fmla="*/ 419 h 2211"/>
              <a:gd name="T10" fmla="*/ 109 w 1386"/>
              <a:gd name="T11" fmla="*/ 374 h 2211"/>
              <a:gd name="T12" fmla="*/ 109 w 1386"/>
              <a:gd name="T13" fmla="*/ 351 h 2211"/>
              <a:gd name="T14" fmla="*/ 125 w 1386"/>
              <a:gd name="T15" fmla="*/ 333 h 2211"/>
              <a:gd name="T16" fmla="*/ 143 w 1386"/>
              <a:gd name="T17" fmla="*/ 318 h 2211"/>
              <a:gd name="T18" fmla="*/ 166 w 1386"/>
              <a:gd name="T19" fmla="*/ 289 h 2211"/>
              <a:gd name="T20" fmla="*/ 172 w 1386"/>
              <a:gd name="T21" fmla="*/ 266 h 2211"/>
              <a:gd name="T22" fmla="*/ 164 w 1386"/>
              <a:gd name="T23" fmla="*/ 260 h 2211"/>
              <a:gd name="T24" fmla="*/ 178 w 1386"/>
              <a:gd name="T25" fmla="*/ 245 h 2211"/>
              <a:gd name="T26" fmla="*/ 189 w 1386"/>
              <a:gd name="T27" fmla="*/ 266 h 2211"/>
              <a:gd name="T28" fmla="*/ 195 w 1386"/>
              <a:gd name="T29" fmla="*/ 261 h 2211"/>
              <a:gd name="T30" fmla="*/ 195 w 1386"/>
              <a:gd name="T31" fmla="*/ 232 h 2211"/>
              <a:gd name="T32" fmla="*/ 229 w 1386"/>
              <a:gd name="T33" fmla="*/ 215 h 2211"/>
              <a:gd name="T34" fmla="*/ 245 w 1386"/>
              <a:gd name="T35" fmla="*/ 200 h 2211"/>
              <a:gd name="T36" fmla="*/ 263 w 1386"/>
              <a:gd name="T37" fmla="*/ 181 h 2211"/>
              <a:gd name="T38" fmla="*/ 263 w 1386"/>
              <a:gd name="T39" fmla="*/ 158 h 2211"/>
              <a:gd name="T40" fmla="*/ 248 w 1386"/>
              <a:gd name="T41" fmla="*/ 150 h 2211"/>
              <a:gd name="T42" fmla="*/ 246 w 1386"/>
              <a:gd name="T43" fmla="*/ 136 h 2211"/>
              <a:gd name="T44" fmla="*/ 226 w 1386"/>
              <a:gd name="T45" fmla="*/ 138 h 2211"/>
              <a:gd name="T46" fmla="*/ 212 w 1386"/>
              <a:gd name="T47" fmla="*/ 130 h 2211"/>
              <a:gd name="T48" fmla="*/ 202 w 1386"/>
              <a:gd name="T49" fmla="*/ 114 h 2211"/>
              <a:gd name="T50" fmla="*/ 183 w 1386"/>
              <a:gd name="T51" fmla="*/ 113 h 2211"/>
              <a:gd name="T52" fmla="*/ 170 w 1386"/>
              <a:gd name="T53" fmla="*/ 100 h 2211"/>
              <a:gd name="T54" fmla="*/ 167 w 1386"/>
              <a:gd name="T55" fmla="*/ 76 h 2211"/>
              <a:gd name="T56" fmla="*/ 152 w 1386"/>
              <a:gd name="T57" fmla="*/ 56 h 2211"/>
              <a:gd name="T58" fmla="*/ 144 w 1386"/>
              <a:gd name="T59" fmla="*/ 35 h 2211"/>
              <a:gd name="T60" fmla="*/ 129 w 1386"/>
              <a:gd name="T61" fmla="*/ 0 h 2211"/>
              <a:gd name="T62" fmla="*/ 109 w 1386"/>
              <a:gd name="T63" fmla="*/ 2 h 2211"/>
              <a:gd name="T64" fmla="*/ 90 w 1386"/>
              <a:gd name="T65" fmla="*/ 2 h 2211"/>
              <a:gd name="T66" fmla="*/ 70 w 1386"/>
              <a:gd name="T67" fmla="*/ 24 h 2211"/>
              <a:gd name="T68" fmla="*/ 52 w 1386"/>
              <a:gd name="T69" fmla="*/ 33 h 2211"/>
              <a:gd name="T70" fmla="*/ 35 w 1386"/>
              <a:gd name="T71" fmla="*/ 23 h 2211"/>
              <a:gd name="T72" fmla="*/ 30 w 1386"/>
              <a:gd name="T73" fmla="*/ 11 h 2211"/>
              <a:gd name="T74" fmla="*/ 15 w 1386"/>
              <a:gd name="T75" fmla="*/ 41 h 2211"/>
              <a:gd name="T76" fmla="*/ 21 w 1386"/>
              <a:gd name="T77" fmla="*/ 56 h 2211"/>
              <a:gd name="T78" fmla="*/ 18 w 1386"/>
              <a:gd name="T79" fmla="*/ 74 h 2211"/>
              <a:gd name="T80" fmla="*/ 11 w 1386"/>
              <a:gd name="T81" fmla="*/ 104 h 2211"/>
              <a:gd name="T82" fmla="*/ 15 w 1386"/>
              <a:gd name="T83" fmla="*/ 133 h 2211"/>
              <a:gd name="T84" fmla="*/ 24 w 1386"/>
              <a:gd name="T85" fmla="*/ 163 h 2211"/>
              <a:gd name="T86" fmla="*/ 18 w 1386"/>
              <a:gd name="T87" fmla="*/ 187 h 2211"/>
              <a:gd name="T88" fmla="*/ 11 w 1386"/>
              <a:gd name="T89" fmla="*/ 224 h 2211"/>
              <a:gd name="T90" fmla="*/ 0 w 1386"/>
              <a:gd name="T91" fmla="*/ 249 h 221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386" h="2211">
                <a:moveTo>
                  <a:pt x="0" y="1313"/>
                </a:moveTo>
                <a:lnTo>
                  <a:pt x="153" y="1703"/>
                </a:lnTo>
                <a:lnTo>
                  <a:pt x="337" y="2030"/>
                </a:lnTo>
                <a:lnTo>
                  <a:pt x="373" y="2169"/>
                </a:lnTo>
                <a:lnTo>
                  <a:pt x="483" y="2211"/>
                </a:lnTo>
                <a:lnTo>
                  <a:pt x="576" y="1976"/>
                </a:lnTo>
                <a:lnTo>
                  <a:pt x="577" y="1853"/>
                </a:lnTo>
                <a:lnTo>
                  <a:pt x="657" y="1757"/>
                </a:lnTo>
                <a:lnTo>
                  <a:pt x="753" y="1677"/>
                </a:lnTo>
                <a:lnTo>
                  <a:pt x="876" y="1526"/>
                </a:lnTo>
                <a:lnTo>
                  <a:pt x="906" y="1406"/>
                </a:lnTo>
                <a:lnTo>
                  <a:pt x="865" y="1373"/>
                </a:lnTo>
                <a:lnTo>
                  <a:pt x="937" y="1293"/>
                </a:lnTo>
                <a:lnTo>
                  <a:pt x="996" y="1406"/>
                </a:lnTo>
                <a:lnTo>
                  <a:pt x="1026" y="1376"/>
                </a:lnTo>
                <a:lnTo>
                  <a:pt x="1026" y="1226"/>
                </a:lnTo>
                <a:lnTo>
                  <a:pt x="1206" y="1136"/>
                </a:lnTo>
                <a:lnTo>
                  <a:pt x="1289" y="1056"/>
                </a:lnTo>
                <a:lnTo>
                  <a:pt x="1386" y="956"/>
                </a:lnTo>
                <a:lnTo>
                  <a:pt x="1386" y="836"/>
                </a:lnTo>
                <a:lnTo>
                  <a:pt x="1305" y="792"/>
                </a:lnTo>
                <a:lnTo>
                  <a:pt x="1296" y="716"/>
                </a:lnTo>
                <a:lnTo>
                  <a:pt x="1193" y="728"/>
                </a:lnTo>
                <a:lnTo>
                  <a:pt x="1116" y="686"/>
                </a:lnTo>
                <a:lnTo>
                  <a:pt x="1065" y="600"/>
                </a:lnTo>
                <a:lnTo>
                  <a:pt x="966" y="596"/>
                </a:lnTo>
                <a:lnTo>
                  <a:pt x="897" y="528"/>
                </a:lnTo>
                <a:lnTo>
                  <a:pt x="881" y="400"/>
                </a:lnTo>
                <a:lnTo>
                  <a:pt x="801" y="296"/>
                </a:lnTo>
                <a:lnTo>
                  <a:pt x="761" y="184"/>
                </a:lnTo>
                <a:lnTo>
                  <a:pt x="681" y="0"/>
                </a:lnTo>
                <a:lnTo>
                  <a:pt x="577" y="8"/>
                </a:lnTo>
                <a:lnTo>
                  <a:pt x="473" y="8"/>
                </a:lnTo>
                <a:lnTo>
                  <a:pt x="369" y="128"/>
                </a:lnTo>
                <a:lnTo>
                  <a:pt x="276" y="176"/>
                </a:lnTo>
                <a:lnTo>
                  <a:pt x="185" y="120"/>
                </a:lnTo>
                <a:lnTo>
                  <a:pt x="156" y="56"/>
                </a:lnTo>
                <a:lnTo>
                  <a:pt x="81" y="216"/>
                </a:lnTo>
                <a:lnTo>
                  <a:pt x="113" y="296"/>
                </a:lnTo>
                <a:lnTo>
                  <a:pt x="97" y="392"/>
                </a:lnTo>
                <a:lnTo>
                  <a:pt x="57" y="549"/>
                </a:lnTo>
                <a:lnTo>
                  <a:pt x="81" y="704"/>
                </a:lnTo>
                <a:lnTo>
                  <a:pt x="129" y="861"/>
                </a:lnTo>
                <a:lnTo>
                  <a:pt x="96" y="986"/>
                </a:lnTo>
                <a:lnTo>
                  <a:pt x="57" y="1184"/>
                </a:lnTo>
                <a:lnTo>
                  <a:pt x="0" y="1313"/>
                </a:lnTo>
                <a:close/>
              </a:path>
            </a:pathLst>
          </a:custGeom>
          <a:solidFill>
            <a:srgbClr val="C3B79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1821326F-2830-124D-81B4-8335D2C6C2B4}"/>
              </a:ext>
            </a:extLst>
          </p:cNvPr>
          <p:cNvSpPr>
            <a:spLocks/>
          </p:cNvSpPr>
          <p:nvPr/>
        </p:nvSpPr>
        <p:spPr bwMode="auto">
          <a:xfrm>
            <a:off x="6776138" y="1702930"/>
            <a:ext cx="177486" cy="149620"/>
          </a:xfrm>
          <a:custGeom>
            <a:avLst/>
            <a:gdLst>
              <a:gd name="T0" fmla="*/ 11 w 622"/>
              <a:gd name="T1" fmla="*/ 61 h 519"/>
              <a:gd name="T2" fmla="*/ 28 w 622"/>
              <a:gd name="T3" fmla="*/ 46 h 519"/>
              <a:gd name="T4" fmla="*/ 53 w 622"/>
              <a:gd name="T5" fmla="*/ 36 h 519"/>
              <a:gd name="T6" fmla="*/ 83 w 622"/>
              <a:gd name="T7" fmla="*/ 19 h 519"/>
              <a:gd name="T8" fmla="*/ 101 w 622"/>
              <a:gd name="T9" fmla="*/ 6 h 519"/>
              <a:gd name="T10" fmla="*/ 115 w 622"/>
              <a:gd name="T11" fmla="*/ 0 h 519"/>
              <a:gd name="T12" fmla="*/ 118 w 622"/>
              <a:gd name="T13" fmla="*/ 6 h 519"/>
              <a:gd name="T14" fmla="*/ 111 w 622"/>
              <a:gd name="T15" fmla="*/ 16 h 519"/>
              <a:gd name="T16" fmla="*/ 85 w 622"/>
              <a:gd name="T17" fmla="*/ 39 h 519"/>
              <a:gd name="T18" fmla="*/ 50 w 622"/>
              <a:gd name="T19" fmla="*/ 68 h 519"/>
              <a:gd name="T20" fmla="*/ 27 w 622"/>
              <a:gd name="T21" fmla="*/ 84 h 519"/>
              <a:gd name="T22" fmla="*/ 17 w 622"/>
              <a:gd name="T23" fmla="*/ 94 h 519"/>
              <a:gd name="T24" fmla="*/ 2 w 622"/>
              <a:gd name="T25" fmla="*/ 99 h 519"/>
              <a:gd name="T26" fmla="*/ 0 w 622"/>
              <a:gd name="T27" fmla="*/ 84 h 519"/>
              <a:gd name="T28" fmla="*/ 11 w 622"/>
              <a:gd name="T29" fmla="*/ 61 h 51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22" h="519">
                <a:moveTo>
                  <a:pt x="60" y="322"/>
                </a:moveTo>
                <a:lnTo>
                  <a:pt x="147" y="240"/>
                </a:lnTo>
                <a:lnTo>
                  <a:pt x="281" y="187"/>
                </a:lnTo>
                <a:lnTo>
                  <a:pt x="435" y="101"/>
                </a:lnTo>
                <a:lnTo>
                  <a:pt x="531" y="34"/>
                </a:lnTo>
                <a:lnTo>
                  <a:pt x="608" y="0"/>
                </a:lnTo>
                <a:lnTo>
                  <a:pt x="622" y="34"/>
                </a:lnTo>
                <a:lnTo>
                  <a:pt x="584" y="82"/>
                </a:lnTo>
                <a:lnTo>
                  <a:pt x="450" y="202"/>
                </a:lnTo>
                <a:lnTo>
                  <a:pt x="262" y="355"/>
                </a:lnTo>
                <a:lnTo>
                  <a:pt x="142" y="442"/>
                </a:lnTo>
                <a:lnTo>
                  <a:pt x="89" y="495"/>
                </a:lnTo>
                <a:lnTo>
                  <a:pt x="8" y="519"/>
                </a:lnTo>
                <a:lnTo>
                  <a:pt x="0" y="442"/>
                </a:lnTo>
                <a:lnTo>
                  <a:pt x="60" y="322"/>
                </a:lnTo>
                <a:close/>
              </a:path>
            </a:pathLst>
          </a:custGeom>
          <a:solidFill>
            <a:srgbClr val="C3B79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b="1" ker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AB22FB0-BACE-7949-8E2F-B4D16F9F62E5}"/>
              </a:ext>
            </a:extLst>
          </p:cNvPr>
          <p:cNvSpPr>
            <a:spLocks/>
          </p:cNvSpPr>
          <p:nvPr/>
        </p:nvSpPr>
        <p:spPr bwMode="auto">
          <a:xfrm>
            <a:off x="6910005" y="1548777"/>
            <a:ext cx="88742" cy="102769"/>
          </a:xfrm>
          <a:custGeom>
            <a:avLst/>
            <a:gdLst>
              <a:gd name="T0" fmla="*/ 0 w 314"/>
              <a:gd name="T1" fmla="*/ 13 h 363"/>
              <a:gd name="T2" fmla="*/ 42 w 314"/>
              <a:gd name="T3" fmla="*/ 0 h 363"/>
              <a:gd name="T4" fmla="*/ 59 w 314"/>
              <a:gd name="T5" fmla="*/ 32 h 363"/>
              <a:gd name="T6" fmla="*/ 51 w 314"/>
              <a:gd name="T7" fmla="*/ 36 h 363"/>
              <a:gd name="T8" fmla="*/ 45 w 314"/>
              <a:gd name="T9" fmla="*/ 53 h 363"/>
              <a:gd name="T10" fmla="*/ 29 w 314"/>
              <a:gd name="T11" fmla="*/ 68 h 363"/>
              <a:gd name="T12" fmla="*/ 26 w 314"/>
              <a:gd name="T13" fmla="*/ 37 h 363"/>
              <a:gd name="T14" fmla="*/ 0 w 314"/>
              <a:gd name="T15" fmla="*/ 13 h 36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14" h="363">
                <a:moveTo>
                  <a:pt x="0" y="69"/>
                </a:moveTo>
                <a:lnTo>
                  <a:pt x="225" y="0"/>
                </a:lnTo>
                <a:lnTo>
                  <a:pt x="314" y="171"/>
                </a:lnTo>
                <a:lnTo>
                  <a:pt x="273" y="192"/>
                </a:lnTo>
                <a:lnTo>
                  <a:pt x="237" y="282"/>
                </a:lnTo>
                <a:lnTo>
                  <a:pt x="156" y="363"/>
                </a:lnTo>
                <a:lnTo>
                  <a:pt x="138" y="195"/>
                </a:lnTo>
                <a:lnTo>
                  <a:pt x="0" y="69"/>
                </a:lnTo>
                <a:close/>
              </a:path>
            </a:pathLst>
          </a:custGeom>
          <a:solidFill>
            <a:srgbClr val="C3B79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0C5A7248-9351-914F-A443-9D5B7C7041A1}"/>
              </a:ext>
            </a:extLst>
          </p:cNvPr>
          <p:cNvSpPr>
            <a:spLocks/>
          </p:cNvSpPr>
          <p:nvPr/>
        </p:nvSpPr>
        <p:spPr bwMode="auto">
          <a:xfrm>
            <a:off x="4920053" y="1306968"/>
            <a:ext cx="622705" cy="290171"/>
          </a:xfrm>
          <a:custGeom>
            <a:avLst/>
            <a:gdLst>
              <a:gd name="T0" fmla="*/ 0 w 2182"/>
              <a:gd name="T1" fmla="*/ 106 h 1010"/>
              <a:gd name="T2" fmla="*/ 28 w 2182"/>
              <a:gd name="T3" fmla="*/ 92 h 1010"/>
              <a:gd name="T4" fmla="*/ 59 w 2182"/>
              <a:gd name="T5" fmla="*/ 67 h 1010"/>
              <a:gd name="T6" fmla="*/ 77 w 2182"/>
              <a:gd name="T7" fmla="*/ 47 h 1010"/>
              <a:gd name="T8" fmla="*/ 104 w 2182"/>
              <a:gd name="T9" fmla="*/ 17 h 1010"/>
              <a:gd name="T10" fmla="*/ 147 w 2182"/>
              <a:gd name="T11" fmla="*/ 0 h 1010"/>
              <a:gd name="T12" fmla="*/ 148 w 2182"/>
              <a:gd name="T13" fmla="*/ 20 h 1010"/>
              <a:gd name="T14" fmla="*/ 132 w 2182"/>
              <a:gd name="T15" fmla="*/ 30 h 1010"/>
              <a:gd name="T16" fmla="*/ 113 w 2182"/>
              <a:gd name="T17" fmla="*/ 39 h 1010"/>
              <a:gd name="T18" fmla="*/ 120 w 2182"/>
              <a:gd name="T19" fmla="*/ 52 h 1010"/>
              <a:gd name="T20" fmla="*/ 117 w 2182"/>
              <a:gd name="T21" fmla="*/ 55 h 1010"/>
              <a:gd name="T22" fmla="*/ 121 w 2182"/>
              <a:gd name="T23" fmla="*/ 69 h 1010"/>
              <a:gd name="T24" fmla="*/ 141 w 2182"/>
              <a:gd name="T25" fmla="*/ 57 h 1010"/>
              <a:gd name="T26" fmla="*/ 160 w 2182"/>
              <a:gd name="T27" fmla="*/ 56 h 1010"/>
              <a:gd name="T28" fmla="*/ 190 w 2182"/>
              <a:gd name="T29" fmla="*/ 78 h 1010"/>
              <a:gd name="T30" fmla="*/ 213 w 2182"/>
              <a:gd name="T31" fmla="*/ 77 h 1010"/>
              <a:gd name="T32" fmla="*/ 233 w 2182"/>
              <a:gd name="T33" fmla="*/ 86 h 1010"/>
              <a:gd name="T34" fmla="*/ 249 w 2182"/>
              <a:gd name="T35" fmla="*/ 78 h 1010"/>
              <a:gd name="T36" fmla="*/ 259 w 2182"/>
              <a:gd name="T37" fmla="*/ 69 h 1010"/>
              <a:gd name="T38" fmla="*/ 282 w 2182"/>
              <a:gd name="T39" fmla="*/ 53 h 1010"/>
              <a:gd name="T40" fmla="*/ 311 w 2182"/>
              <a:gd name="T41" fmla="*/ 43 h 1010"/>
              <a:gd name="T42" fmla="*/ 327 w 2182"/>
              <a:gd name="T43" fmla="*/ 36 h 1010"/>
              <a:gd name="T44" fmla="*/ 335 w 2182"/>
              <a:gd name="T45" fmla="*/ 53 h 1010"/>
              <a:gd name="T46" fmla="*/ 345 w 2182"/>
              <a:gd name="T47" fmla="*/ 69 h 1010"/>
              <a:gd name="T48" fmla="*/ 366 w 2182"/>
              <a:gd name="T49" fmla="*/ 68 h 1010"/>
              <a:gd name="T50" fmla="*/ 382 w 2182"/>
              <a:gd name="T51" fmla="*/ 59 h 1010"/>
              <a:gd name="T52" fmla="*/ 406 w 2182"/>
              <a:gd name="T53" fmla="*/ 62 h 1010"/>
              <a:gd name="T54" fmla="*/ 414 w 2182"/>
              <a:gd name="T55" fmla="*/ 78 h 1010"/>
              <a:gd name="T56" fmla="*/ 414 w 2182"/>
              <a:gd name="T57" fmla="*/ 95 h 1010"/>
              <a:gd name="T58" fmla="*/ 404 w 2182"/>
              <a:gd name="T59" fmla="*/ 88 h 1010"/>
              <a:gd name="T60" fmla="*/ 388 w 2182"/>
              <a:gd name="T61" fmla="*/ 86 h 1010"/>
              <a:gd name="T62" fmla="*/ 371 w 2182"/>
              <a:gd name="T63" fmla="*/ 103 h 1010"/>
              <a:gd name="T64" fmla="*/ 354 w 2182"/>
              <a:gd name="T65" fmla="*/ 95 h 1010"/>
              <a:gd name="T66" fmla="*/ 338 w 2182"/>
              <a:gd name="T67" fmla="*/ 92 h 1010"/>
              <a:gd name="T68" fmla="*/ 319 w 2182"/>
              <a:gd name="T69" fmla="*/ 95 h 1010"/>
              <a:gd name="T70" fmla="*/ 302 w 2182"/>
              <a:gd name="T71" fmla="*/ 112 h 1010"/>
              <a:gd name="T72" fmla="*/ 268 w 2182"/>
              <a:gd name="T73" fmla="*/ 138 h 1010"/>
              <a:gd name="T74" fmla="*/ 259 w 2182"/>
              <a:gd name="T75" fmla="*/ 155 h 1010"/>
              <a:gd name="T76" fmla="*/ 250 w 2182"/>
              <a:gd name="T77" fmla="*/ 155 h 1010"/>
              <a:gd name="T78" fmla="*/ 250 w 2182"/>
              <a:gd name="T79" fmla="*/ 138 h 1010"/>
              <a:gd name="T80" fmla="*/ 234 w 2182"/>
              <a:gd name="T81" fmla="*/ 133 h 1010"/>
              <a:gd name="T82" fmla="*/ 224 w 2182"/>
              <a:gd name="T83" fmla="*/ 135 h 1010"/>
              <a:gd name="T84" fmla="*/ 220 w 2182"/>
              <a:gd name="T85" fmla="*/ 145 h 1010"/>
              <a:gd name="T86" fmla="*/ 213 w 2182"/>
              <a:gd name="T87" fmla="*/ 174 h 1010"/>
              <a:gd name="T88" fmla="*/ 194 w 2182"/>
              <a:gd name="T89" fmla="*/ 192 h 1010"/>
              <a:gd name="T90" fmla="*/ 176 w 2182"/>
              <a:gd name="T91" fmla="*/ 174 h 1010"/>
              <a:gd name="T92" fmla="*/ 175 w 2182"/>
              <a:gd name="T93" fmla="*/ 162 h 1010"/>
              <a:gd name="T94" fmla="*/ 147 w 2182"/>
              <a:gd name="T95" fmla="*/ 140 h 1010"/>
              <a:gd name="T96" fmla="*/ 113 w 2182"/>
              <a:gd name="T97" fmla="*/ 146 h 1010"/>
              <a:gd name="T98" fmla="*/ 108 w 2182"/>
              <a:gd name="T99" fmla="*/ 134 h 1010"/>
              <a:gd name="T100" fmla="*/ 84 w 2182"/>
              <a:gd name="T101" fmla="*/ 135 h 1010"/>
              <a:gd name="T102" fmla="*/ 61 w 2182"/>
              <a:gd name="T103" fmla="*/ 134 h 1010"/>
              <a:gd name="T104" fmla="*/ 28 w 2182"/>
              <a:gd name="T105" fmla="*/ 134 h 1010"/>
              <a:gd name="T106" fmla="*/ 11 w 2182"/>
              <a:gd name="T107" fmla="*/ 121 h 1010"/>
              <a:gd name="T108" fmla="*/ 0 w 2182"/>
              <a:gd name="T109" fmla="*/ 106 h 101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182" h="1010">
                <a:moveTo>
                  <a:pt x="0" y="557"/>
                </a:moveTo>
                <a:lnTo>
                  <a:pt x="148" y="482"/>
                </a:lnTo>
                <a:lnTo>
                  <a:pt x="310" y="350"/>
                </a:lnTo>
                <a:lnTo>
                  <a:pt x="406" y="248"/>
                </a:lnTo>
                <a:lnTo>
                  <a:pt x="549" y="90"/>
                </a:lnTo>
                <a:lnTo>
                  <a:pt x="776" y="0"/>
                </a:lnTo>
                <a:lnTo>
                  <a:pt x="778" y="104"/>
                </a:lnTo>
                <a:lnTo>
                  <a:pt x="694" y="158"/>
                </a:lnTo>
                <a:lnTo>
                  <a:pt x="598" y="206"/>
                </a:lnTo>
                <a:lnTo>
                  <a:pt x="634" y="272"/>
                </a:lnTo>
                <a:lnTo>
                  <a:pt x="616" y="290"/>
                </a:lnTo>
                <a:lnTo>
                  <a:pt x="640" y="363"/>
                </a:lnTo>
                <a:lnTo>
                  <a:pt x="742" y="302"/>
                </a:lnTo>
                <a:lnTo>
                  <a:pt x="844" y="297"/>
                </a:lnTo>
                <a:lnTo>
                  <a:pt x="1003" y="408"/>
                </a:lnTo>
                <a:lnTo>
                  <a:pt x="1120" y="404"/>
                </a:lnTo>
                <a:lnTo>
                  <a:pt x="1229" y="453"/>
                </a:lnTo>
                <a:lnTo>
                  <a:pt x="1312" y="410"/>
                </a:lnTo>
                <a:lnTo>
                  <a:pt x="1366" y="362"/>
                </a:lnTo>
                <a:lnTo>
                  <a:pt x="1486" y="278"/>
                </a:lnTo>
                <a:lnTo>
                  <a:pt x="1638" y="227"/>
                </a:lnTo>
                <a:lnTo>
                  <a:pt x="1726" y="188"/>
                </a:lnTo>
                <a:lnTo>
                  <a:pt x="1768" y="278"/>
                </a:lnTo>
                <a:lnTo>
                  <a:pt x="1819" y="363"/>
                </a:lnTo>
                <a:lnTo>
                  <a:pt x="1930" y="356"/>
                </a:lnTo>
                <a:lnTo>
                  <a:pt x="2014" y="308"/>
                </a:lnTo>
                <a:lnTo>
                  <a:pt x="2140" y="326"/>
                </a:lnTo>
                <a:lnTo>
                  <a:pt x="2182" y="408"/>
                </a:lnTo>
                <a:lnTo>
                  <a:pt x="2182" y="499"/>
                </a:lnTo>
                <a:lnTo>
                  <a:pt x="2128" y="464"/>
                </a:lnTo>
                <a:lnTo>
                  <a:pt x="2046" y="453"/>
                </a:lnTo>
                <a:lnTo>
                  <a:pt x="1955" y="544"/>
                </a:lnTo>
                <a:lnTo>
                  <a:pt x="1865" y="499"/>
                </a:lnTo>
                <a:lnTo>
                  <a:pt x="1780" y="482"/>
                </a:lnTo>
                <a:lnTo>
                  <a:pt x="1683" y="499"/>
                </a:lnTo>
                <a:lnTo>
                  <a:pt x="1592" y="589"/>
                </a:lnTo>
                <a:lnTo>
                  <a:pt x="1411" y="725"/>
                </a:lnTo>
                <a:lnTo>
                  <a:pt x="1366" y="816"/>
                </a:lnTo>
                <a:lnTo>
                  <a:pt x="1320" y="816"/>
                </a:lnTo>
                <a:lnTo>
                  <a:pt x="1320" y="725"/>
                </a:lnTo>
                <a:lnTo>
                  <a:pt x="1234" y="698"/>
                </a:lnTo>
                <a:lnTo>
                  <a:pt x="1180" y="710"/>
                </a:lnTo>
                <a:lnTo>
                  <a:pt x="1162" y="764"/>
                </a:lnTo>
                <a:lnTo>
                  <a:pt x="1120" y="914"/>
                </a:lnTo>
                <a:lnTo>
                  <a:pt x="1020" y="1010"/>
                </a:lnTo>
                <a:lnTo>
                  <a:pt x="928" y="914"/>
                </a:lnTo>
                <a:lnTo>
                  <a:pt x="924" y="853"/>
                </a:lnTo>
                <a:lnTo>
                  <a:pt x="777" y="736"/>
                </a:lnTo>
                <a:lnTo>
                  <a:pt x="598" y="767"/>
                </a:lnTo>
                <a:lnTo>
                  <a:pt x="568" y="707"/>
                </a:lnTo>
                <a:lnTo>
                  <a:pt x="442" y="710"/>
                </a:lnTo>
                <a:lnTo>
                  <a:pt x="321" y="703"/>
                </a:lnTo>
                <a:lnTo>
                  <a:pt x="147" y="706"/>
                </a:lnTo>
                <a:lnTo>
                  <a:pt x="58" y="637"/>
                </a:lnTo>
                <a:lnTo>
                  <a:pt x="0" y="557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5BD1F678-9963-E34F-AFA8-5F17E9D50FC1}"/>
              </a:ext>
            </a:extLst>
          </p:cNvPr>
          <p:cNvSpPr>
            <a:spLocks/>
          </p:cNvSpPr>
          <p:nvPr/>
        </p:nvSpPr>
        <p:spPr bwMode="auto">
          <a:xfrm>
            <a:off x="5348728" y="1483790"/>
            <a:ext cx="451237" cy="584876"/>
          </a:xfrm>
          <a:custGeom>
            <a:avLst/>
            <a:gdLst>
              <a:gd name="T0" fmla="*/ 96 w 1586"/>
              <a:gd name="T1" fmla="*/ 0 h 2040"/>
              <a:gd name="T2" fmla="*/ 74 w 1586"/>
              <a:gd name="T3" fmla="*/ 9 h 2040"/>
              <a:gd name="T4" fmla="*/ 70 w 1586"/>
              <a:gd name="T5" fmla="*/ 25 h 2040"/>
              <a:gd name="T6" fmla="*/ 82 w 1586"/>
              <a:gd name="T7" fmla="*/ 39 h 2040"/>
              <a:gd name="T8" fmla="*/ 69 w 1586"/>
              <a:gd name="T9" fmla="*/ 56 h 2040"/>
              <a:gd name="T10" fmla="*/ 73 w 1586"/>
              <a:gd name="T11" fmla="*/ 72 h 2040"/>
              <a:gd name="T12" fmla="*/ 63 w 1586"/>
              <a:gd name="T13" fmla="*/ 89 h 2040"/>
              <a:gd name="T14" fmla="*/ 50 w 1586"/>
              <a:gd name="T15" fmla="*/ 79 h 2040"/>
              <a:gd name="T16" fmla="*/ 42 w 1586"/>
              <a:gd name="T17" fmla="*/ 63 h 2040"/>
              <a:gd name="T18" fmla="*/ 24 w 1586"/>
              <a:gd name="T19" fmla="*/ 88 h 2040"/>
              <a:gd name="T20" fmla="*/ 13 w 1586"/>
              <a:gd name="T21" fmla="*/ 91 h 2040"/>
              <a:gd name="T22" fmla="*/ 5 w 1586"/>
              <a:gd name="T23" fmla="*/ 123 h 2040"/>
              <a:gd name="T24" fmla="*/ 13 w 1586"/>
              <a:gd name="T25" fmla="*/ 142 h 2040"/>
              <a:gd name="T26" fmla="*/ 0 w 1586"/>
              <a:gd name="T27" fmla="*/ 168 h 2040"/>
              <a:gd name="T28" fmla="*/ 7 w 1586"/>
              <a:gd name="T29" fmla="*/ 186 h 2040"/>
              <a:gd name="T30" fmla="*/ 12 w 1586"/>
              <a:gd name="T31" fmla="*/ 213 h 2040"/>
              <a:gd name="T32" fmla="*/ 34 w 1586"/>
              <a:gd name="T33" fmla="*/ 241 h 2040"/>
              <a:gd name="T34" fmla="*/ 40 w 1586"/>
              <a:gd name="T35" fmla="*/ 271 h 2040"/>
              <a:gd name="T36" fmla="*/ 45 w 1586"/>
              <a:gd name="T37" fmla="*/ 300 h 2040"/>
              <a:gd name="T38" fmla="*/ 26 w 1586"/>
              <a:gd name="T39" fmla="*/ 387 h 2040"/>
              <a:gd name="T40" fmla="*/ 58 w 1586"/>
              <a:gd name="T41" fmla="*/ 382 h 2040"/>
              <a:gd name="T42" fmla="*/ 145 w 1586"/>
              <a:gd name="T43" fmla="*/ 365 h 2040"/>
              <a:gd name="T44" fmla="*/ 161 w 1586"/>
              <a:gd name="T45" fmla="*/ 376 h 2040"/>
              <a:gd name="T46" fmla="*/ 184 w 1586"/>
              <a:gd name="T47" fmla="*/ 361 h 2040"/>
              <a:gd name="T48" fmla="*/ 221 w 1586"/>
              <a:gd name="T49" fmla="*/ 359 h 2040"/>
              <a:gd name="T50" fmla="*/ 221 w 1586"/>
              <a:gd name="T51" fmla="*/ 352 h 2040"/>
              <a:gd name="T52" fmla="*/ 257 w 1586"/>
              <a:gd name="T53" fmla="*/ 349 h 2040"/>
              <a:gd name="T54" fmla="*/ 266 w 1586"/>
              <a:gd name="T55" fmla="*/ 332 h 2040"/>
              <a:gd name="T56" fmla="*/ 276 w 1586"/>
              <a:gd name="T57" fmla="*/ 323 h 2040"/>
              <a:gd name="T58" fmla="*/ 277 w 1586"/>
              <a:gd name="T59" fmla="*/ 313 h 2040"/>
              <a:gd name="T60" fmla="*/ 267 w 1586"/>
              <a:gd name="T61" fmla="*/ 308 h 2040"/>
              <a:gd name="T62" fmla="*/ 278 w 1586"/>
              <a:gd name="T63" fmla="*/ 278 h 2040"/>
              <a:gd name="T64" fmla="*/ 292 w 1586"/>
              <a:gd name="T65" fmla="*/ 266 h 2040"/>
              <a:gd name="T66" fmla="*/ 298 w 1586"/>
              <a:gd name="T67" fmla="*/ 246 h 2040"/>
              <a:gd name="T68" fmla="*/ 300 w 1586"/>
              <a:gd name="T69" fmla="*/ 201 h 2040"/>
              <a:gd name="T70" fmla="*/ 284 w 1586"/>
              <a:gd name="T71" fmla="*/ 171 h 2040"/>
              <a:gd name="T72" fmla="*/ 272 w 1586"/>
              <a:gd name="T73" fmla="*/ 140 h 2040"/>
              <a:gd name="T74" fmla="*/ 250 w 1586"/>
              <a:gd name="T75" fmla="*/ 132 h 2040"/>
              <a:gd name="T76" fmla="*/ 230 w 1586"/>
              <a:gd name="T77" fmla="*/ 134 h 2040"/>
              <a:gd name="T78" fmla="*/ 221 w 1586"/>
              <a:gd name="T79" fmla="*/ 149 h 2040"/>
              <a:gd name="T80" fmla="*/ 215 w 1586"/>
              <a:gd name="T81" fmla="*/ 168 h 2040"/>
              <a:gd name="T82" fmla="*/ 197 w 1586"/>
              <a:gd name="T83" fmla="*/ 174 h 2040"/>
              <a:gd name="T84" fmla="*/ 180 w 1586"/>
              <a:gd name="T85" fmla="*/ 159 h 2040"/>
              <a:gd name="T86" fmla="*/ 193 w 1586"/>
              <a:gd name="T87" fmla="*/ 143 h 2040"/>
              <a:gd name="T88" fmla="*/ 201 w 1586"/>
              <a:gd name="T89" fmla="*/ 126 h 2040"/>
              <a:gd name="T90" fmla="*/ 209 w 1586"/>
              <a:gd name="T91" fmla="*/ 94 h 2040"/>
              <a:gd name="T92" fmla="*/ 201 w 1586"/>
              <a:gd name="T93" fmla="*/ 66 h 2040"/>
              <a:gd name="T94" fmla="*/ 187 w 1586"/>
              <a:gd name="T95" fmla="*/ 47 h 2040"/>
              <a:gd name="T96" fmla="*/ 197 w 1586"/>
              <a:gd name="T97" fmla="*/ 30 h 2040"/>
              <a:gd name="T98" fmla="*/ 162 w 1586"/>
              <a:gd name="T99" fmla="*/ 15 h 2040"/>
              <a:gd name="T100" fmla="*/ 134 w 1586"/>
              <a:gd name="T101" fmla="*/ 9 h 2040"/>
              <a:gd name="T102" fmla="*/ 114 w 1586"/>
              <a:gd name="T103" fmla="*/ 7 h 2040"/>
              <a:gd name="T104" fmla="*/ 96 w 1586"/>
              <a:gd name="T105" fmla="*/ 0 h 20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586" h="2040">
                <a:moveTo>
                  <a:pt x="506" y="0"/>
                </a:moveTo>
                <a:lnTo>
                  <a:pt x="392" y="48"/>
                </a:lnTo>
                <a:lnTo>
                  <a:pt x="368" y="132"/>
                </a:lnTo>
                <a:lnTo>
                  <a:pt x="434" y="204"/>
                </a:lnTo>
                <a:lnTo>
                  <a:pt x="363" y="293"/>
                </a:lnTo>
                <a:lnTo>
                  <a:pt x="386" y="378"/>
                </a:lnTo>
                <a:lnTo>
                  <a:pt x="332" y="468"/>
                </a:lnTo>
                <a:lnTo>
                  <a:pt x="266" y="414"/>
                </a:lnTo>
                <a:lnTo>
                  <a:pt x="224" y="330"/>
                </a:lnTo>
                <a:lnTo>
                  <a:pt x="128" y="462"/>
                </a:lnTo>
                <a:lnTo>
                  <a:pt x="68" y="480"/>
                </a:lnTo>
                <a:lnTo>
                  <a:pt x="26" y="648"/>
                </a:lnTo>
                <a:lnTo>
                  <a:pt x="68" y="750"/>
                </a:lnTo>
                <a:lnTo>
                  <a:pt x="0" y="883"/>
                </a:lnTo>
                <a:lnTo>
                  <a:pt x="38" y="978"/>
                </a:lnTo>
                <a:lnTo>
                  <a:pt x="62" y="1122"/>
                </a:lnTo>
                <a:lnTo>
                  <a:pt x="182" y="1272"/>
                </a:lnTo>
                <a:lnTo>
                  <a:pt x="212" y="1428"/>
                </a:lnTo>
                <a:lnTo>
                  <a:pt x="236" y="1584"/>
                </a:lnTo>
                <a:lnTo>
                  <a:pt x="137" y="2040"/>
                </a:lnTo>
                <a:lnTo>
                  <a:pt x="304" y="2013"/>
                </a:lnTo>
                <a:lnTo>
                  <a:pt x="766" y="1926"/>
                </a:lnTo>
                <a:lnTo>
                  <a:pt x="851" y="1983"/>
                </a:lnTo>
                <a:lnTo>
                  <a:pt x="973" y="1905"/>
                </a:lnTo>
                <a:lnTo>
                  <a:pt x="1166" y="1895"/>
                </a:lnTo>
                <a:lnTo>
                  <a:pt x="1166" y="1857"/>
                </a:lnTo>
                <a:lnTo>
                  <a:pt x="1360" y="1841"/>
                </a:lnTo>
                <a:lnTo>
                  <a:pt x="1406" y="1752"/>
                </a:lnTo>
                <a:lnTo>
                  <a:pt x="1460" y="1704"/>
                </a:lnTo>
                <a:lnTo>
                  <a:pt x="1466" y="1650"/>
                </a:lnTo>
                <a:lnTo>
                  <a:pt x="1409" y="1626"/>
                </a:lnTo>
                <a:lnTo>
                  <a:pt x="1472" y="1464"/>
                </a:lnTo>
                <a:lnTo>
                  <a:pt x="1544" y="1404"/>
                </a:lnTo>
                <a:lnTo>
                  <a:pt x="1574" y="1296"/>
                </a:lnTo>
                <a:lnTo>
                  <a:pt x="1586" y="1062"/>
                </a:lnTo>
                <a:lnTo>
                  <a:pt x="1502" y="900"/>
                </a:lnTo>
                <a:lnTo>
                  <a:pt x="1436" y="738"/>
                </a:lnTo>
                <a:lnTo>
                  <a:pt x="1322" y="696"/>
                </a:lnTo>
                <a:lnTo>
                  <a:pt x="1214" y="708"/>
                </a:lnTo>
                <a:lnTo>
                  <a:pt x="1166" y="786"/>
                </a:lnTo>
                <a:lnTo>
                  <a:pt x="1136" y="888"/>
                </a:lnTo>
                <a:lnTo>
                  <a:pt x="1040" y="918"/>
                </a:lnTo>
                <a:lnTo>
                  <a:pt x="952" y="837"/>
                </a:lnTo>
                <a:lnTo>
                  <a:pt x="1022" y="756"/>
                </a:lnTo>
                <a:lnTo>
                  <a:pt x="1064" y="666"/>
                </a:lnTo>
                <a:lnTo>
                  <a:pt x="1106" y="498"/>
                </a:lnTo>
                <a:lnTo>
                  <a:pt x="1064" y="348"/>
                </a:lnTo>
                <a:lnTo>
                  <a:pt x="986" y="246"/>
                </a:lnTo>
                <a:lnTo>
                  <a:pt x="1040" y="156"/>
                </a:lnTo>
                <a:lnTo>
                  <a:pt x="854" y="78"/>
                </a:lnTo>
                <a:lnTo>
                  <a:pt x="710" y="48"/>
                </a:lnTo>
                <a:lnTo>
                  <a:pt x="602" y="36"/>
                </a:lnTo>
                <a:lnTo>
                  <a:pt x="506" y="0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E0B16541-A271-384D-B0F4-4EF32480CE9C}"/>
              </a:ext>
            </a:extLst>
          </p:cNvPr>
          <p:cNvSpPr>
            <a:spLocks/>
          </p:cNvSpPr>
          <p:nvPr/>
        </p:nvSpPr>
        <p:spPr bwMode="auto">
          <a:xfrm>
            <a:off x="1558342" y="901938"/>
            <a:ext cx="767102" cy="562207"/>
          </a:xfrm>
          <a:custGeom>
            <a:avLst/>
            <a:gdLst>
              <a:gd name="T0" fmla="*/ 17 w 2687"/>
              <a:gd name="T1" fmla="*/ 25 h 1962"/>
              <a:gd name="T2" fmla="*/ 0 w 2687"/>
              <a:gd name="T3" fmla="*/ 48 h 1962"/>
              <a:gd name="T4" fmla="*/ 11 w 2687"/>
              <a:gd name="T5" fmla="*/ 93 h 1962"/>
              <a:gd name="T6" fmla="*/ 15 w 2687"/>
              <a:gd name="T7" fmla="*/ 130 h 1962"/>
              <a:gd name="T8" fmla="*/ 6 w 2687"/>
              <a:gd name="T9" fmla="*/ 150 h 1962"/>
              <a:gd name="T10" fmla="*/ 22 w 2687"/>
              <a:gd name="T11" fmla="*/ 166 h 1962"/>
              <a:gd name="T12" fmla="*/ 6 w 2687"/>
              <a:gd name="T13" fmla="*/ 173 h 1962"/>
              <a:gd name="T14" fmla="*/ 23 w 2687"/>
              <a:gd name="T15" fmla="*/ 196 h 1962"/>
              <a:gd name="T16" fmla="*/ 0 w 2687"/>
              <a:gd name="T17" fmla="*/ 213 h 1962"/>
              <a:gd name="T18" fmla="*/ 6 w 2687"/>
              <a:gd name="T19" fmla="*/ 230 h 1962"/>
              <a:gd name="T20" fmla="*/ 28 w 2687"/>
              <a:gd name="T21" fmla="*/ 236 h 1962"/>
              <a:gd name="T22" fmla="*/ 47 w 2687"/>
              <a:gd name="T23" fmla="*/ 246 h 1962"/>
              <a:gd name="T24" fmla="*/ 63 w 2687"/>
              <a:gd name="T25" fmla="*/ 264 h 1962"/>
              <a:gd name="T26" fmla="*/ 74 w 2687"/>
              <a:gd name="T27" fmla="*/ 309 h 1962"/>
              <a:gd name="T28" fmla="*/ 106 w 2687"/>
              <a:gd name="T29" fmla="*/ 310 h 1962"/>
              <a:gd name="T30" fmla="*/ 142 w 2687"/>
              <a:gd name="T31" fmla="*/ 309 h 1962"/>
              <a:gd name="T32" fmla="*/ 171 w 2687"/>
              <a:gd name="T33" fmla="*/ 338 h 1962"/>
              <a:gd name="T34" fmla="*/ 194 w 2687"/>
              <a:gd name="T35" fmla="*/ 321 h 1962"/>
              <a:gd name="T36" fmla="*/ 233 w 2687"/>
              <a:gd name="T37" fmla="*/ 344 h 1962"/>
              <a:gd name="T38" fmla="*/ 285 w 2687"/>
              <a:gd name="T39" fmla="*/ 338 h 1962"/>
              <a:gd name="T40" fmla="*/ 302 w 2687"/>
              <a:gd name="T41" fmla="*/ 349 h 1962"/>
              <a:gd name="T42" fmla="*/ 322 w 2687"/>
              <a:gd name="T43" fmla="*/ 341 h 1962"/>
              <a:gd name="T44" fmla="*/ 352 w 2687"/>
              <a:gd name="T45" fmla="*/ 341 h 1962"/>
              <a:gd name="T46" fmla="*/ 371 w 2687"/>
              <a:gd name="T47" fmla="*/ 354 h 1962"/>
              <a:gd name="T48" fmla="*/ 427 w 2687"/>
              <a:gd name="T49" fmla="*/ 372 h 1962"/>
              <a:gd name="T50" fmla="*/ 456 w 2687"/>
              <a:gd name="T51" fmla="*/ 372 h 1962"/>
              <a:gd name="T52" fmla="*/ 456 w 2687"/>
              <a:gd name="T53" fmla="*/ 338 h 1962"/>
              <a:gd name="T54" fmla="*/ 467 w 2687"/>
              <a:gd name="T55" fmla="*/ 298 h 1962"/>
              <a:gd name="T56" fmla="*/ 478 w 2687"/>
              <a:gd name="T57" fmla="*/ 258 h 1962"/>
              <a:gd name="T58" fmla="*/ 484 w 2687"/>
              <a:gd name="T59" fmla="*/ 232 h 1962"/>
              <a:gd name="T60" fmla="*/ 482 w 2687"/>
              <a:gd name="T61" fmla="*/ 196 h 1962"/>
              <a:gd name="T62" fmla="*/ 494 w 2687"/>
              <a:gd name="T63" fmla="*/ 159 h 1962"/>
              <a:gd name="T64" fmla="*/ 501 w 2687"/>
              <a:gd name="T65" fmla="*/ 120 h 1962"/>
              <a:gd name="T66" fmla="*/ 510 w 2687"/>
              <a:gd name="T67" fmla="*/ 102 h 1962"/>
              <a:gd name="T68" fmla="*/ 439 w 2687"/>
              <a:gd name="T69" fmla="*/ 78 h 1962"/>
              <a:gd name="T70" fmla="*/ 389 w 2687"/>
              <a:gd name="T71" fmla="*/ 66 h 1962"/>
              <a:gd name="T72" fmla="*/ 321 w 2687"/>
              <a:gd name="T73" fmla="*/ 54 h 1962"/>
              <a:gd name="T74" fmla="*/ 234 w 2687"/>
              <a:gd name="T75" fmla="*/ 35 h 1962"/>
              <a:gd name="T76" fmla="*/ 137 w 2687"/>
              <a:gd name="T77" fmla="*/ 0 h 1962"/>
              <a:gd name="T78" fmla="*/ 144 w 2687"/>
              <a:gd name="T79" fmla="*/ 26 h 1962"/>
              <a:gd name="T80" fmla="*/ 165 w 2687"/>
              <a:gd name="T81" fmla="*/ 42 h 1962"/>
              <a:gd name="T82" fmla="*/ 142 w 2687"/>
              <a:gd name="T83" fmla="*/ 53 h 1962"/>
              <a:gd name="T84" fmla="*/ 159 w 2687"/>
              <a:gd name="T85" fmla="*/ 71 h 1962"/>
              <a:gd name="T86" fmla="*/ 154 w 2687"/>
              <a:gd name="T87" fmla="*/ 116 h 1962"/>
              <a:gd name="T88" fmla="*/ 137 w 2687"/>
              <a:gd name="T89" fmla="*/ 162 h 1962"/>
              <a:gd name="T90" fmla="*/ 108 w 2687"/>
              <a:gd name="T91" fmla="*/ 179 h 1962"/>
              <a:gd name="T92" fmla="*/ 120 w 2687"/>
              <a:gd name="T93" fmla="*/ 156 h 1962"/>
              <a:gd name="T94" fmla="*/ 125 w 2687"/>
              <a:gd name="T95" fmla="*/ 156 h 1962"/>
              <a:gd name="T96" fmla="*/ 125 w 2687"/>
              <a:gd name="T97" fmla="*/ 110 h 1962"/>
              <a:gd name="T98" fmla="*/ 114 w 2687"/>
              <a:gd name="T99" fmla="*/ 105 h 1962"/>
              <a:gd name="T100" fmla="*/ 125 w 2687"/>
              <a:gd name="T101" fmla="*/ 93 h 1962"/>
              <a:gd name="T102" fmla="*/ 104 w 2687"/>
              <a:gd name="T103" fmla="*/ 73 h 1962"/>
              <a:gd name="T104" fmla="*/ 80 w 2687"/>
              <a:gd name="T105" fmla="*/ 62 h 1962"/>
              <a:gd name="T106" fmla="*/ 54 w 2687"/>
              <a:gd name="T107" fmla="*/ 50 h 1962"/>
              <a:gd name="T108" fmla="*/ 17 w 2687"/>
              <a:gd name="T109" fmla="*/ 25 h 196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687" h="1962">
                <a:moveTo>
                  <a:pt x="90" y="132"/>
                </a:moveTo>
                <a:lnTo>
                  <a:pt x="0" y="252"/>
                </a:lnTo>
                <a:lnTo>
                  <a:pt x="60" y="492"/>
                </a:lnTo>
                <a:lnTo>
                  <a:pt x="81" y="686"/>
                </a:lnTo>
                <a:lnTo>
                  <a:pt x="30" y="792"/>
                </a:lnTo>
                <a:lnTo>
                  <a:pt x="118" y="878"/>
                </a:lnTo>
                <a:lnTo>
                  <a:pt x="30" y="912"/>
                </a:lnTo>
                <a:lnTo>
                  <a:pt x="120" y="1032"/>
                </a:lnTo>
                <a:lnTo>
                  <a:pt x="0" y="1122"/>
                </a:lnTo>
                <a:lnTo>
                  <a:pt x="30" y="1212"/>
                </a:lnTo>
                <a:lnTo>
                  <a:pt x="145" y="1243"/>
                </a:lnTo>
                <a:lnTo>
                  <a:pt x="246" y="1298"/>
                </a:lnTo>
                <a:lnTo>
                  <a:pt x="330" y="1392"/>
                </a:lnTo>
                <a:lnTo>
                  <a:pt x="390" y="1632"/>
                </a:lnTo>
                <a:lnTo>
                  <a:pt x="556" y="1637"/>
                </a:lnTo>
                <a:lnTo>
                  <a:pt x="750" y="1632"/>
                </a:lnTo>
                <a:lnTo>
                  <a:pt x="900" y="1782"/>
                </a:lnTo>
                <a:lnTo>
                  <a:pt x="1020" y="1692"/>
                </a:lnTo>
                <a:lnTo>
                  <a:pt x="1230" y="1812"/>
                </a:lnTo>
                <a:lnTo>
                  <a:pt x="1501" y="1782"/>
                </a:lnTo>
                <a:lnTo>
                  <a:pt x="1591" y="1842"/>
                </a:lnTo>
                <a:lnTo>
                  <a:pt x="1699" y="1801"/>
                </a:lnTo>
                <a:lnTo>
                  <a:pt x="1855" y="1801"/>
                </a:lnTo>
                <a:lnTo>
                  <a:pt x="1955" y="1865"/>
                </a:lnTo>
                <a:lnTo>
                  <a:pt x="2251" y="1962"/>
                </a:lnTo>
                <a:lnTo>
                  <a:pt x="2401" y="1962"/>
                </a:lnTo>
                <a:lnTo>
                  <a:pt x="2401" y="1782"/>
                </a:lnTo>
                <a:lnTo>
                  <a:pt x="2461" y="1572"/>
                </a:lnTo>
                <a:lnTo>
                  <a:pt x="2521" y="1362"/>
                </a:lnTo>
                <a:lnTo>
                  <a:pt x="2550" y="1225"/>
                </a:lnTo>
                <a:lnTo>
                  <a:pt x="2540" y="1033"/>
                </a:lnTo>
                <a:lnTo>
                  <a:pt x="2604" y="841"/>
                </a:lnTo>
                <a:lnTo>
                  <a:pt x="2641" y="631"/>
                </a:lnTo>
                <a:lnTo>
                  <a:pt x="2687" y="539"/>
                </a:lnTo>
                <a:lnTo>
                  <a:pt x="2312" y="411"/>
                </a:lnTo>
                <a:lnTo>
                  <a:pt x="2047" y="347"/>
                </a:lnTo>
                <a:lnTo>
                  <a:pt x="1690" y="283"/>
                </a:lnTo>
                <a:lnTo>
                  <a:pt x="1233" y="183"/>
                </a:lnTo>
                <a:lnTo>
                  <a:pt x="721" y="0"/>
                </a:lnTo>
                <a:lnTo>
                  <a:pt x="758" y="137"/>
                </a:lnTo>
                <a:lnTo>
                  <a:pt x="870" y="222"/>
                </a:lnTo>
                <a:lnTo>
                  <a:pt x="750" y="282"/>
                </a:lnTo>
                <a:lnTo>
                  <a:pt x="840" y="372"/>
                </a:lnTo>
                <a:lnTo>
                  <a:pt x="810" y="612"/>
                </a:lnTo>
                <a:lnTo>
                  <a:pt x="720" y="852"/>
                </a:lnTo>
                <a:lnTo>
                  <a:pt x="570" y="942"/>
                </a:lnTo>
                <a:lnTo>
                  <a:pt x="630" y="822"/>
                </a:lnTo>
                <a:lnTo>
                  <a:pt x="660" y="822"/>
                </a:lnTo>
                <a:lnTo>
                  <a:pt x="660" y="582"/>
                </a:lnTo>
                <a:lnTo>
                  <a:pt x="600" y="552"/>
                </a:lnTo>
                <a:lnTo>
                  <a:pt x="660" y="492"/>
                </a:lnTo>
                <a:lnTo>
                  <a:pt x="547" y="384"/>
                </a:lnTo>
                <a:lnTo>
                  <a:pt x="419" y="329"/>
                </a:lnTo>
                <a:lnTo>
                  <a:pt x="282" y="265"/>
                </a:lnTo>
                <a:lnTo>
                  <a:pt x="90" y="132"/>
                </a:lnTo>
                <a:close/>
              </a:path>
            </a:pathLst>
          </a:custGeom>
          <a:solidFill>
            <a:srgbClr val="0D6FBD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092D2714-AD3F-C841-9957-2CD4081FCA4B}"/>
              </a:ext>
            </a:extLst>
          </p:cNvPr>
          <p:cNvSpPr>
            <a:spLocks/>
          </p:cNvSpPr>
          <p:nvPr/>
        </p:nvSpPr>
        <p:spPr bwMode="auto">
          <a:xfrm>
            <a:off x="1343254" y="1249537"/>
            <a:ext cx="928042" cy="764721"/>
          </a:xfrm>
          <a:custGeom>
            <a:avLst/>
            <a:gdLst>
              <a:gd name="T0" fmla="*/ 150 w 3256"/>
              <a:gd name="T1" fmla="*/ 0 h 2669"/>
              <a:gd name="T2" fmla="*/ 127 w 3256"/>
              <a:gd name="T3" fmla="*/ 29 h 2669"/>
              <a:gd name="T4" fmla="*/ 132 w 3256"/>
              <a:gd name="T5" fmla="*/ 68 h 2669"/>
              <a:gd name="T6" fmla="*/ 109 w 3256"/>
              <a:gd name="T7" fmla="*/ 85 h 2669"/>
              <a:gd name="T8" fmla="*/ 103 w 3256"/>
              <a:gd name="T9" fmla="*/ 114 h 2669"/>
              <a:gd name="T10" fmla="*/ 91 w 3256"/>
              <a:gd name="T11" fmla="*/ 139 h 2669"/>
              <a:gd name="T12" fmla="*/ 79 w 3256"/>
              <a:gd name="T13" fmla="*/ 173 h 2669"/>
              <a:gd name="T14" fmla="*/ 58 w 3256"/>
              <a:gd name="T15" fmla="*/ 207 h 2669"/>
              <a:gd name="T16" fmla="*/ 30 w 3256"/>
              <a:gd name="T17" fmla="*/ 240 h 2669"/>
              <a:gd name="T18" fmla="*/ 29 w 3256"/>
              <a:gd name="T19" fmla="*/ 263 h 2669"/>
              <a:gd name="T20" fmla="*/ 12 w 3256"/>
              <a:gd name="T21" fmla="*/ 284 h 2669"/>
              <a:gd name="T22" fmla="*/ 17 w 3256"/>
              <a:gd name="T23" fmla="*/ 325 h 2669"/>
              <a:gd name="T24" fmla="*/ 0 w 3256"/>
              <a:gd name="T25" fmla="*/ 357 h 2669"/>
              <a:gd name="T26" fmla="*/ 9 w 3256"/>
              <a:gd name="T27" fmla="*/ 370 h 2669"/>
              <a:gd name="T28" fmla="*/ 46 w 3256"/>
              <a:gd name="T29" fmla="*/ 381 h 2669"/>
              <a:gd name="T30" fmla="*/ 302 w 3256"/>
              <a:gd name="T31" fmla="*/ 460 h 2669"/>
              <a:gd name="T32" fmla="*/ 524 w 3256"/>
              <a:gd name="T33" fmla="*/ 506 h 2669"/>
              <a:gd name="T34" fmla="*/ 547 w 3256"/>
              <a:gd name="T35" fmla="*/ 352 h 2669"/>
              <a:gd name="T36" fmla="*/ 569 w 3256"/>
              <a:gd name="T37" fmla="*/ 318 h 2669"/>
              <a:gd name="T38" fmla="*/ 552 w 3256"/>
              <a:gd name="T39" fmla="*/ 296 h 2669"/>
              <a:gd name="T40" fmla="*/ 552 w 3256"/>
              <a:gd name="T41" fmla="*/ 273 h 2669"/>
              <a:gd name="T42" fmla="*/ 581 w 3256"/>
              <a:gd name="T43" fmla="*/ 256 h 2669"/>
              <a:gd name="T44" fmla="*/ 586 w 3256"/>
              <a:gd name="T45" fmla="*/ 227 h 2669"/>
              <a:gd name="T46" fmla="*/ 586 w 3256"/>
              <a:gd name="T47" fmla="*/ 222 h 2669"/>
              <a:gd name="T48" fmla="*/ 592 w 3256"/>
              <a:gd name="T49" fmla="*/ 210 h 2669"/>
              <a:gd name="T50" fmla="*/ 615 w 3256"/>
              <a:gd name="T51" fmla="*/ 205 h 2669"/>
              <a:gd name="T52" fmla="*/ 617 w 3256"/>
              <a:gd name="T53" fmla="*/ 187 h 2669"/>
              <a:gd name="T54" fmla="*/ 615 w 3256"/>
              <a:gd name="T55" fmla="*/ 165 h 2669"/>
              <a:gd name="T56" fmla="*/ 598 w 3256"/>
              <a:gd name="T57" fmla="*/ 142 h 2669"/>
              <a:gd name="T58" fmla="*/ 571 w 3256"/>
              <a:gd name="T59" fmla="*/ 142 h 2669"/>
              <a:gd name="T60" fmla="*/ 514 w 3256"/>
              <a:gd name="T61" fmla="*/ 124 h 2669"/>
              <a:gd name="T62" fmla="*/ 496 w 3256"/>
              <a:gd name="T63" fmla="*/ 111 h 2669"/>
              <a:gd name="T64" fmla="*/ 466 w 3256"/>
              <a:gd name="T65" fmla="*/ 111 h 2669"/>
              <a:gd name="T66" fmla="*/ 446 w 3256"/>
              <a:gd name="T67" fmla="*/ 119 h 2669"/>
              <a:gd name="T68" fmla="*/ 428 w 3256"/>
              <a:gd name="T69" fmla="*/ 108 h 2669"/>
              <a:gd name="T70" fmla="*/ 377 w 3256"/>
              <a:gd name="T71" fmla="*/ 114 h 2669"/>
              <a:gd name="T72" fmla="*/ 337 w 3256"/>
              <a:gd name="T73" fmla="*/ 91 h 2669"/>
              <a:gd name="T74" fmla="*/ 314 w 3256"/>
              <a:gd name="T75" fmla="*/ 108 h 2669"/>
              <a:gd name="T76" fmla="*/ 286 w 3256"/>
              <a:gd name="T77" fmla="*/ 79 h 2669"/>
              <a:gd name="T78" fmla="*/ 252 w 3256"/>
              <a:gd name="T79" fmla="*/ 80 h 2669"/>
              <a:gd name="T80" fmla="*/ 218 w 3256"/>
              <a:gd name="T81" fmla="*/ 79 h 2669"/>
              <a:gd name="T82" fmla="*/ 206 w 3256"/>
              <a:gd name="T83" fmla="*/ 34 h 2669"/>
              <a:gd name="T84" fmla="*/ 191 w 3256"/>
              <a:gd name="T85" fmla="*/ 16 h 2669"/>
              <a:gd name="T86" fmla="*/ 171 w 3256"/>
              <a:gd name="T87" fmla="*/ 5 h 2669"/>
              <a:gd name="T88" fmla="*/ 150 w 3256"/>
              <a:gd name="T89" fmla="*/ 0 h 266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256" h="2669">
                <a:moveTo>
                  <a:pt x="789" y="0"/>
                </a:moveTo>
                <a:lnTo>
                  <a:pt x="672" y="155"/>
                </a:lnTo>
                <a:lnTo>
                  <a:pt x="694" y="359"/>
                </a:lnTo>
                <a:lnTo>
                  <a:pt x="574" y="449"/>
                </a:lnTo>
                <a:lnTo>
                  <a:pt x="544" y="599"/>
                </a:lnTo>
                <a:lnTo>
                  <a:pt x="480" y="731"/>
                </a:lnTo>
                <a:lnTo>
                  <a:pt x="416" y="915"/>
                </a:lnTo>
                <a:lnTo>
                  <a:pt x="304" y="1091"/>
                </a:lnTo>
                <a:lnTo>
                  <a:pt x="160" y="1267"/>
                </a:lnTo>
                <a:lnTo>
                  <a:pt x="152" y="1387"/>
                </a:lnTo>
                <a:lnTo>
                  <a:pt x="64" y="1499"/>
                </a:lnTo>
                <a:lnTo>
                  <a:pt x="88" y="1715"/>
                </a:lnTo>
                <a:lnTo>
                  <a:pt x="0" y="1883"/>
                </a:lnTo>
                <a:lnTo>
                  <a:pt x="48" y="1952"/>
                </a:lnTo>
                <a:lnTo>
                  <a:pt x="244" y="2009"/>
                </a:lnTo>
                <a:lnTo>
                  <a:pt x="1594" y="2429"/>
                </a:lnTo>
                <a:lnTo>
                  <a:pt x="2765" y="2669"/>
                </a:lnTo>
                <a:lnTo>
                  <a:pt x="2885" y="1859"/>
                </a:lnTo>
                <a:lnTo>
                  <a:pt x="3005" y="1679"/>
                </a:lnTo>
                <a:lnTo>
                  <a:pt x="2915" y="1559"/>
                </a:lnTo>
                <a:lnTo>
                  <a:pt x="2915" y="1439"/>
                </a:lnTo>
                <a:lnTo>
                  <a:pt x="3065" y="1349"/>
                </a:lnTo>
                <a:lnTo>
                  <a:pt x="3095" y="1199"/>
                </a:lnTo>
                <a:lnTo>
                  <a:pt x="3095" y="1169"/>
                </a:lnTo>
                <a:lnTo>
                  <a:pt x="3125" y="1109"/>
                </a:lnTo>
                <a:lnTo>
                  <a:pt x="3245" y="1079"/>
                </a:lnTo>
                <a:lnTo>
                  <a:pt x="3256" y="987"/>
                </a:lnTo>
                <a:lnTo>
                  <a:pt x="3245" y="869"/>
                </a:lnTo>
                <a:lnTo>
                  <a:pt x="3158" y="749"/>
                </a:lnTo>
                <a:lnTo>
                  <a:pt x="3012" y="749"/>
                </a:lnTo>
                <a:lnTo>
                  <a:pt x="2715" y="653"/>
                </a:lnTo>
                <a:lnTo>
                  <a:pt x="2615" y="587"/>
                </a:lnTo>
                <a:lnTo>
                  <a:pt x="2460" y="587"/>
                </a:lnTo>
                <a:lnTo>
                  <a:pt x="2351" y="629"/>
                </a:lnTo>
                <a:lnTo>
                  <a:pt x="2259" y="569"/>
                </a:lnTo>
                <a:lnTo>
                  <a:pt x="1989" y="599"/>
                </a:lnTo>
                <a:lnTo>
                  <a:pt x="1779" y="480"/>
                </a:lnTo>
                <a:lnTo>
                  <a:pt x="1659" y="569"/>
                </a:lnTo>
                <a:lnTo>
                  <a:pt x="1508" y="419"/>
                </a:lnTo>
                <a:lnTo>
                  <a:pt x="1331" y="423"/>
                </a:lnTo>
                <a:lnTo>
                  <a:pt x="1148" y="419"/>
                </a:lnTo>
                <a:lnTo>
                  <a:pt x="1088" y="180"/>
                </a:lnTo>
                <a:lnTo>
                  <a:pt x="1010" y="87"/>
                </a:lnTo>
                <a:lnTo>
                  <a:pt x="905" y="29"/>
                </a:lnTo>
                <a:lnTo>
                  <a:pt x="789" y="0"/>
                </a:lnTo>
                <a:close/>
              </a:path>
            </a:pathLst>
          </a:custGeom>
          <a:solidFill>
            <a:srgbClr val="7BC143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2C45758B-B266-CE46-99E5-65CA904AD92D}"/>
              </a:ext>
            </a:extLst>
          </p:cNvPr>
          <p:cNvSpPr>
            <a:spLocks/>
          </p:cNvSpPr>
          <p:nvPr/>
        </p:nvSpPr>
        <p:spPr bwMode="auto">
          <a:xfrm>
            <a:off x="1277072" y="1808721"/>
            <a:ext cx="995728" cy="1600475"/>
          </a:xfrm>
          <a:custGeom>
            <a:avLst/>
            <a:gdLst>
              <a:gd name="T0" fmla="*/ 42 w 3498"/>
              <a:gd name="T1" fmla="*/ 24 h 5586"/>
              <a:gd name="T2" fmla="*/ 38 w 3498"/>
              <a:gd name="T3" fmla="*/ 71 h 5586"/>
              <a:gd name="T4" fmla="*/ 0 w 3498"/>
              <a:gd name="T5" fmla="*/ 138 h 5586"/>
              <a:gd name="T6" fmla="*/ 23 w 3498"/>
              <a:gd name="T7" fmla="*/ 193 h 5586"/>
              <a:gd name="T8" fmla="*/ 25 w 3498"/>
              <a:gd name="T9" fmla="*/ 248 h 5586"/>
              <a:gd name="T10" fmla="*/ 28 w 3498"/>
              <a:gd name="T11" fmla="*/ 341 h 5586"/>
              <a:gd name="T12" fmla="*/ 47 w 3498"/>
              <a:gd name="T13" fmla="*/ 399 h 5586"/>
              <a:gd name="T14" fmla="*/ 64 w 3498"/>
              <a:gd name="T15" fmla="*/ 430 h 5586"/>
              <a:gd name="T16" fmla="*/ 91 w 3498"/>
              <a:gd name="T17" fmla="*/ 390 h 5586"/>
              <a:gd name="T18" fmla="*/ 92 w 3498"/>
              <a:gd name="T19" fmla="*/ 425 h 5586"/>
              <a:gd name="T20" fmla="*/ 72 w 3498"/>
              <a:gd name="T21" fmla="*/ 452 h 5586"/>
              <a:gd name="T22" fmla="*/ 61 w 3498"/>
              <a:gd name="T23" fmla="*/ 486 h 5586"/>
              <a:gd name="T24" fmla="*/ 111 w 3498"/>
              <a:gd name="T25" fmla="*/ 538 h 5586"/>
              <a:gd name="T26" fmla="*/ 90 w 3498"/>
              <a:gd name="T27" fmla="*/ 569 h 5586"/>
              <a:gd name="T28" fmla="*/ 124 w 3498"/>
              <a:gd name="T29" fmla="*/ 637 h 5586"/>
              <a:gd name="T30" fmla="*/ 152 w 3498"/>
              <a:gd name="T31" fmla="*/ 708 h 5586"/>
              <a:gd name="T32" fmla="*/ 156 w 3498"/>
              <a:gd name="T33" fmla="*/ 783 h 5586"/>
              <a:gd name="T34" fmla="*/ 235 w 3498"/>
              <a:gd name="T35" fmla="*/ 820 h 5586"/>
              <a:gd name="T36" fmla="*/ 288 w 3498"/>
              <a:gd name="T37" fmla="*/ 862 h 5586"/>
              <a:gd name="T38" fmla="*/ 322 w 3498"/>
              <a:gd name="T39" fmla="*/ 879 h 5586"/>
              <a:gd name="T40" fmla="*/ 351 w 3498"/>
              <a:gd name="T41" fmla="*/ 918 h 5586"/>
              <a:gd name="T42" fmla="*/ 385 w 3498"/>
              <a:gd name="T43" fmla="*/ 959 h 5586"/>
              <a:gd name="T44" fmla="*/ 395 w 3498"/>
              <a:gd name="T45" fmla="*/ 1023 h 5586"/>
              <a:gd name="T46" fmla="*/ 441 w 3498"/>
              <a:gd name="T47" fmla="*/ 1040 h 5586"/>
              <a:gd name="T48" fmla="*/ 503 w 3498"/>
              <a:gd name="T49" fmla="*/ 1049 h 5586"/>
              <a:gd name="T50" fmla="*/ 594 w 3498"/>
              <a:gd name="T51" fmla="*/ 1059 h 5586"/>
              <a:gd name="T52" fmla="*/ 612 w 3498"/>
              <a:gd name="T53" fmla="*/ 1027 h 5586"/>
              <a:gd name="T54" fmla="*/ 612 w 3498"/>
              <a:gd name="T55" fmla="*/ 983 h 5586"/>
              <a:gd name="T56" fmla="*/ 623 w 3498"/>
              <a:gd name="T57" fmla="*/ 953 h 5586"/>
              <a:gd name="T58" fmla="*/ 646 w 3498"/>
              <a:gd name="T59" fmla="*/ 919 h 5586"/>
              <a:gd name="T60" fmla="*/ 657 w 3498"/>
              <a:gd name="T61" fmla="*/ 919 h 5586"/>
              <a:gd name="T62" fmla="*/ 640 w 3498"/>
              <a:gd name="T63" fmla="*/ 867 h 5586"/>
              <a:gd name="T64" fmla="*/ 561 w 3498"/>
              <a:gd name="T65" fmla="*/ 737 h 5586"/>
              <a:gd name="T66" fmla="*/ 402 w 3498"/>
              <a:gd name="T67" fmla="*/ 513 h 5586"/>
              <a:gd name="T68" fmla="*/ 295 w 3498"/>
              <a:gd name="T69" fmla="*/ 367 h 5586"/>
              <a:gd name="T70" fmla="*/ 84 w 3498"/>
              <a:gd name="T71" fmla="*/ 9 h 558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498" h="5586">
                <a:moveTo>
                  <a:pt x="284" y="0"/>
                </a:moveTo>
                <a:lnTo>
                  <a:pt x="222" y="126"/>
                </a:lnTo>
                <a:lnTo>
                  <a:pt x="292" y="225"/>
                </a:lnTo>
                <a:lnTo>
                  <a:pt x="202" y="375"/>
                </a:lnTo>
                <a:lnTo>
                  <a:pt x="202" y="555"/>
                </a:lnTo>
                <a:lnTo>
                  <a:pt x="0" y="726"/>
                </a:lnTo>
                <a:lnTo>
                  <a:pt x="36" y="906"/>
                </a:lnTo>
                <a:lnTo>
                  <a:pt x="120" y="1020"/>
                </a:lnTo>
                <a:lnTo>
                  <a:pt x="142" y="1125"/>
                </a:lnTo>
                <a:lnTo>
                  <a:pt x="132" y="1308"/>
                </a:lnTo>
                <a:lnTo>
                  <a:pt x="72" y="1560"/>
                </a:lnTo>
                <a:lnTo>
                  <a:pt x="150" y="1800"/>
                </a:lnTo>
                <a:lnTo>
                  <a:pt x="262" y="1965"/>
                </a:lnTo>
                <a:lnTo>
                  <a:pt x="246" y="2106"/>
                </a:lnTo>
                <a:lnTo>
                  <a:pt x="262" y="2265"/>
                </a:lnTo>
                <a:lnTo>
                  <a:pt x="336" y="2268"/>
                </a:lnTo>
                <a:lnTo>
                  <a:pt x="408" y="2166"/>
                </a:lnTo>
                <a:lnTo>
                  <a:pt x="480" y="2058"/>
                </a:lnTo>
                <a:lnTo>
                  <a:pt x="516" y="2118"/>
                </a:lnTo>
                <a:lnTo>
                  <a:pt x="486" y="2244"/>
                </a:lnTo>
                <a:lnTo>
                  <a:pt x="442" y="2385"/>
                </a:lnTo>
                <a:lnTo>
                  <a:pt x="382" y="2385"/>
                </a:lnTo>
                <a:lnTo>
                  <a:pt x="366" y="2466"/>
                </a:lnTo>
                <a:lnTo>
                  <a:pt x="322" y="2565"/>
                </a:lnTo>
                <a:lnTo>
                  <a:pt x="492" y="2742"/>
                </a:lnTo>
                <a:lnTo>
                  <a:pt x="588" y="2838"/>
                </a:lnTo>
                <a:lnTo>
                  <a:pt x="592" y="2926"/>
                </a:lnTo>
                <a:lnTo>
                  <a:pt x="474" y="3000"/>
                </a:lnTo>
                <a:lnTo>
                  <a:pt x="606" y="3180"/>
                </a:lnTo>
                <a:lnTo>
                  <a:pt x="654" y="3360"/>
                </a:lnTo>
                <a:lnTo>
                  <a:pt x="768" y="3564"/>
                </a:lnTo>
                <a:lnTo>
                  <a:pt x="802" y="3736"/>
                </a:lnTo>
                <a:lnTo>
                  <a:pt x="892" y="3856"/>
                </a:lnTo>
                <a:lnTo>
                  <a:pt x="822" y="4128"/>
                </a:lnTo>
                <a:lnTo>
                  <a:pt x="1042" y="4246"/>
                </a:lnTo>
                <a:lnTo>
                  <a:pt x="1242" y="4326"/>
                </a:lnTo>
                <a:lnTo>
                  <a:pt x="1372" y="4456"/>
                </a:lnTo>
                <a:lnTo>
                  <a:pt x="1522" y="4546"/>
                </a:lnTo>
                <a:lnTo>
                  <a:pt x="1612" y="4546"/>
                </a:lnTo>
                <a:lnTo>
                  <a:pt x="1702" y="4636"/>
                </a:lnTo>
                <a:lnTo>
                  <a:pt x="1702" y="4756"/>
                </a:lnTo>
                <a:lnTo>
                  <a:pt x="1854" y="4842"/>
                </a:lnTo>
                <a:lnTo>
                  <a:pt x="1962" y="4944"/>
                </a:lnTo>
                <a:lnTo>
                  <a:pt x="2033" y="5056"/>
                </a:lnTo>
                <a:lnTo>
                  <a:pt x="2063" y="5236"/>
                </a:lnTo>
                <a:lnTo>
                  <a:pt x="2088" y="5394"/>
                </a:lnTo>
                <a:lnTo>
                  <a:pt x="2123" y="5506"/>
                </a:lnTo>
                <a:lnTo>
                  <a:pt x="2328" y="5484"/>
                </a:lnTo>
                <a:lnTo>
                  <a:pt x="2466" y="5532"/>
                </a:lnTo>
                <a:lnTo>
                  <a:pt x="2658" y="5532"/>
                </a:lnTo>
                <a:lnTo>
                  <a:pt x="2856" y="5544"/>
                </a:lnTo>
                <a:lnTo>
                  <a:pt x="3138" y="5586"/>
                </a:lnTo>
                <a:lnTo>
                  <a:pt x="3233" y="5536"/>
                </a:lnTo>
                <a:lnTo>
                  <a:pt x="3233" y="5416"/>
                </a:lnTo>
                <a:lnTo>
                  <a:pt x="3192" y="5292"/>
                </a:lnTo>
                <a:lnTo>
                  <a:pt x="3234" y="5184"/>
                </a:lnTo>
                <a:lnTo>
                  <a:pt x="3323" y="5116"/>
                </a:lnTo>
                <a:lnTo>
                  <a:pt x="3293" y="5026"/>
                </a:lnTo>
                <a:lnTo>
                  <a:pt x="3348" y="4950"/>
                </a:lnTo>
                <a:lnTo>
                  <a:pt x="3413" y="4846"/>
                </a:lnTo>
                <a:lnTo>
                  <a:pt x="3473" y="4846"/>
                </a:lnTo>
                <a:lnTo>
                  <a:pt x="3498" y="4770"/>
                </a:lnTo>
                <a:lnTo>
                  <a:pt x="3384" y="4572"/>
                </a:lnTo>
                <a:lnTo>
                  <a:pt x="3353" y="4396"/>
                </a:lnTo>
                <a:lnTo>
                  <a:pt x="2963" y="3886"/>
                </a:lnTo>
                <a:lnTo>
                  <a:pt x="2453" y="3226"/>
                </a:lnTo>
                <a:lnTo>
                  <a:pt x="2124" y="2706"/>
                </a:lnTo>
                <a:lnTo>
                  <a:pt x="1702" y="2175"/>
                </a:lnTo>
                <a:lnTo>
                  <a:pt x="1560" y="1938"/>
                </a:lnTo>
                <a:lnTo>
                  <a:pt x="1822" y="474"/>
                </a:lnTo>
                <a:lnTo>
                  <a:pt x="444" y="45"/>
                </a:lnTo>
                <a:lnTo>
                  <a:pt x="284" y="0"/>
                </a:lnTo>
                <a:close/>
              </a:path>
            </a:pathLst>
          </a:custGeom>
          <a:solidFill>
            <a:srgbClr val="0D6FBD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D834BFD6-226E-AE4B-B62A-5BD4EE8575D1}"/>
              </a:ext>
            </a:extLst>
          </p:cNvPr>
          <p:cNvSpPr>
            <a:spLocks/>
          </p:cNvSpPr>
          <p:nvPr/>
        </p:nvSpPr>
        <p:spPr bwMode="auto">
          <a:xfrm>
            <a:off x="1722292" y="1944739"/>
            <a:ext cx="731003" cy="1109299"/>
          </a:xfrm>
          <a:custGeom>
            <a:avLst/>
            <a:gdLst>
              <a:gd name="T0" fmla="*/ 49 w 2565"/>
              <a:gd name="T1" fmla="*/ 0 h 3871"/>
              <a:gd name="T2" fmla="*/ 272 w 2565"/>
              <a:gd name="T3" fmla="*/ 46 h 3871"/>
              <a:gd name="T4" fmla="*/ 486 w 2565"/>
              <a:gd name="T5" fmla="*/ 88 h 3871"/>
              <a:gd name="T6" fmla="*/ 480 w 2565"/>
              <a:gd name="T7" fmla="*/ 110 h 3871"/>
              <a:gd name="T8" fmla="*/ 465 w 2565"/>
              <a:gd name="T9" fmla="*/ 183 h 3871"/>
              <a:gd name="T10" fmla="*/ 458 w 2565"/>
              <a:gd name="T11" fmla="*/ 251 h 3871"/>
              <a:gd name="T12" fmla="*/ 450 w 2565"/>
              <a:gd name="T13" fmla="*/ 318 h 3871"/>
              <a:gd name="T14" fmla="*/ 425 w 2565"/>
              <a:gd name="T15" fmla="*/ 472 h 3871"/>
              <a:gd name="T16" fmla="*/ 414 w 2565"/>
              <a:gd name="T17" fmla="*/ 569 h 3871"/>
              <a:gd name="T18" fmla="*/ 409 w 2565"/>
              <a:gd name="T19" fmla="*/ 587 h 3871"/>
              <a:gd name="T20" fmla="*/ 409 w 2565"/>
              <a:gd name="T21" fmla="*/ 612 h 3871"/>
              <a:gd name="T22" fmla="*/ 399 w 2565"/>
              <a:gd name="T23" fmla="*/ 624 h 3871"/>
              <a:gd name="T24" fmla="*/ 404 w 2565"/>
              <a:gd name="T25" fmla="*/ 652 h 3871"/>
              <a:gd name="T26" fmla="*/ 376 w 2565"/>
              <a:gd name="T27" fmla="*/ 642 h 3871"/>
              <a:gd name="T28" fmla="*/ 357 w 2565"/>
              <a:gd name="T29" fmla="*/ 637 h 3871"/>
              <a:gd name="T30" fmla="*/ 342 w 2565"/>
              <a:gd name="T31" fmla="*/ 646 h 3871"/>
              <a:gd name="T32" fmla="*/ 341 w 2565"/>
              <a:gd name="T33" fmla="*/ 662 h 3871"/>
              <a:gd name="T34" fmla="*/ 348 w 2565"/>
              <a:gd name="T35" fmla="*/ 695 h 3871"/>
              <a:gd name="T36" fmla="*/ 346 w 2565"/>
              <a:gd name="T37" fmla="*/ 718 h 3871"/>
              <a:gd name="T38" fmla="*/ 333 w 2565"/>
              <a:gd name="T39" fmla="*/ 734 h 3871"/>
              <a:gd name="T40" fmla="*/ 214 w 2565"/>
              <a:gd name="T41" fmla="*/ 579 h 3871"/>
              <a:gd name="T42" fmla="*/ 170 w 2565"/>
              <a:gd name="T43" fmla="*/ 523 h 3871"/>
              <a:gd name="T44" fmla="*/ 108 w 2565"/>
              <a:gd name="T45" fmla="*/ 424 h 3871"/>
              <a:gd name="T46" fmla="*/ 27 w 2565"/>
              <a:gd name="T47" fmla="*/ 323 h 3871"/>
              <a:gd name="T48" fmla="*/ 0 w 2565"/>
              <a:gd name="T49" fmla="*/ 277 h 3871"/>
              <a:gd name="T50" fmla="*/ 49 w 2565"/>
              <a:gd name="T51" fmla="*/ 0 h 387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65" h="3871">
                <a:moveTo>
                  <a:pt x="261" y="0"/>
                </a:moveTo>
                <a:lnTo>
                  <a:pt x="1437" y="241"/>
                </a:lnTo>
                <a:lnTo>
                  <a:pt x="2565" y="465"/>
                </a:lnTo>
                <a:lnTo>
                  <a:pt x="2532" y="580"/>
                </a:lnTo>
                <a:lnTo>
                  <a:pt x="2454" y="964"/>
                </a:lnTo>
                <a:lnTo>
                  <a:pt x="2418" y="1324"/>
                </a:lnTo>
                <a:lnTo>
                  <a:pt x="2376" y="1678"/>
                </a:lnTo>
                <a:lnTo>
                  <a:pt x="2243" y="2489"/>
                </a:lnTo>
                <a:lnTo>
                  <a:pt x="2183" y="2999"/>
                </a:lnTo>
                <a:lnTo>
                  <a:pt x="2160" y="3094"/>
                </a:lnTo>
                <a:lnTo>
                  <a:pt x="2160" y="3226"/>
                </a:lnTo>
                <a:lnTo>
                  <a:pt x="2106" y="3292"/>
                </a:lnTo>
                <a:lnTo>
                  <a:pt x="2130" y="3436"/>
                </a:lnTo>
                <a:lnTo>
                  <a:pt x="1986" y="3388"/>
                </a:lnTo>
                <a:lnTo>
                  <a:pt x="1883" y="3359"/>
                </a:lnTo>
                <a:lnTo>
                  <a:pt x="1806" y="3406"/>
                </a:lnTo>
                <a:lnTo>
                  <a:pt x="1800" y="3490"/>
                </a:lnTo>
                <a:lnTo>
                  <a:pt x="1836" y="3664"/>
                </a:lnTo>
                <a:lnTo>
                  <a:pt x="1824" y="3784"/>
                </a:lnTo>
                <a:lnTo>
                  <a:pt x="1757" y="3871"/>
                </a:lnTo>
                <a:lnTo>
                  <a:pt x="1130" y="3054"/>
                </a:lnTo>
                <a:lnTo>
                  <a:pt x="899" y="2758"/>
                </a:lnTo>
                <a:lnTo>
                  <a:pt x="569" y="2236"/>
                </a:lnTo>
                <a:lnTo>
                  <a:pt x="144" y="1702"/>
                </a:lnTo>
                <a:lnTo>
                  <a:pt x="0" y="1459"/>
                </a:lnTo>
                <a:lnTo>
                  <a:pt x="261" y="0"/>
                </a:lnTo>
                <a:close/>
              </a:path>
            </a:pathLst>
          </a:custGeom>
          <a:solidFill>
            <a:srgbClr val="0D6FBD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A39F4C5E-BDF9-A64F-AC0D-3D28FE509155}"/>
              </a:ext>
            </a:extLst>
          </p:cNvPr>
          <p:cNvSpPr>
            <a:spLocks/>
          </p:cNvSpPr>
          <p:nvPr/>
        </p:nvSpPr>
        <p:spPr bwMode="auto">
          <a:xfrm>
            <a:off x="2131413" y="1053068"/>
            <a:ext cx="673846" cy="1088142"/>
          </a:xfrm>
          <a:custGeom>
            <a:avLst/>
            <a:gdLst>
              <a:gd name="T0" fmla="*/ 129 w 2360"/>
              <a:gd name="T1" fmla="*/ 2 h 3800"/>
              <a:gd name="T2" fmla="*/ 152 w 2360"/>
              <a:gd name="T3" fmla="*/ 0 h 3800"/>
              <a:gd name="T4" fmla="*/ 186 w 2360"/>
              <a:gd name="T5" fmla="*/ 12 h 3800"/>
              <a:gd name="T6" fmla="*/ 181 w 2360"/>
              <a:gd name="T7" fmla="*/ 59 h 3800"/>
              <a:gd name="T8" fmla="*/ 180 w 2360"/>
              <a:gd name="T9" fmla="*/ 100 h 3800"/>
              <a:gd name="T10" fmla="*/ 180 w 2360"/>
              <a:gd name="T11" fmla="*/ 152 h 3800"/>
              <a:gd name="T12" fmla="*/ 198 w 2360"/>
              <a:gd name="T13" fmla="*/ 179 h 3800"/>
              <a:gd name="T14" fmla="*/ 226 w 2360"/>
              <a:gd name="T15" fmla="*/ 209 h 3800"/>
              <a:gd name="T16" fmla="*/ 237 w 2360"/>
              <a:gd name="T17" fmla="*/ 230 h 3800"/>
              <a:gd name="T18" fmla="*/ 260 w 2360"/>
              <a:gd name="T19" fmla="*/ 243 h 3800"/>
              <a:gd name="T20" fmla="*/ 241 w 2360"/>
              <a:gd name="T21" fmla="*/ 299 h 3800"/>
              <a:gd name="T22" fmla="*/ 241 w 2360"/>
              <a:gd name="T23" fmla="*/ 320 h 3800"/>
              <a:gd name="T24" fmla="*/ 241 w 2360"/>
              <a:gd name="T25" fmla="*/ 341 h 3800"/>
              <a:gd name="T26" fmla="*/ 271 w 2360"/>
              <a:gd name="T27" fmla="*/ 340 h 3800"/>
              <a:gd name="T28" fmla="*/ 288 w 2360"/>
              <a:gd name="T29" fmla="*/ 391 h 3800"/>
              <a:gd name="T30" fmla="*/ 291 w 2360"/>
              <a:gd name="T31" fmla="*/ 421 h 3800"/>
              <a:gd name="T32" fmla="*/ 300 w 2360"/>
              <a:gd name="T33" fmla="*/ 440 h 3800"/>
              <a:gd name="T34" fmla="*/ 316 w 2360"/>
              <a:gd name="T35" fmla="*/ 456 h 3800"/>
              <a:gd name="T36" fmla="*/ 334 w 2360"/>
              <a:gd name="T37" fmla="*/ 465 h 3800"/>
              <a:gd name="T38" fmla="*/ 380 w 2360"/>
              <a:gd name="T39" fmla="*/ 465 h 3800"/>
              <a:gd name="T40" fmla="*/ 397 w 2360"/>
              <a:gd name="T41" fmla="*/ 476 h 3800"/>
              <a:gd name="T42" fmla="*/ 420 w 2360"/>
              <a:gd name="T43" fmla="*/ 471 h 3800"/>
              <a:gd name="T44" fmla="*/ 420 w 2360"/>
              <a:gd name="T45" fmla="*/ 454 h 3800"/>
              <a:gd name="T46" fmla="*/ 448 w 2360"/>
              <a:gd name="T47" fmla="*/ 465 h 3800"/>
              <a:gd name="T48" fmla="*/ 435 w 2360"/>
              <a:gd name="T49" fmla="*/ 590 h 3800"/>
              <a:gd name="T50" fmla="*/ 427 w 2360"/>
              <a:gd name="T51" fmla="*/ 662 h 3800"/>
              <a:gd name="T52" fmla="*/ 421 w 2360"/>
              <a:gd name="T53" fmla="*/ 720 h 3800"/>
              <a:gd name="T54" fmla="*/ 324 w 2360"/>
              <a:gd name="T55" fmla="*/ 694 h 3800"/>
              <a:gd name="T56" fmla="*/ 212 w 2360"/>
              <a:gd name="T57" fmla="*/ 678 h 3800"/>
              <a:gd name="T58" fmla="*/ 0 w 2360"/>
              <a:gd name="T59" fmla="*/ 636 h 3800"/>
              <a:gd name="T60" fmla="*/ 23 w 2360"/>
              <a:gd name="T61" fmla="*/ 482 h 3800"/>
              <a:gd name="T62" fmla="*/ 46 w 2360"/>
              <a:gd name="T63" fmla="*/ 448 h 3800"/>
              <a:gd name="T64" fmla="*/ 28 w 2360"/>
              <a:gd name="T65" fmla="*/ 425 h 3800"/>
              <a:gd name="T66" fmla="*/ 28 w 2360"/>
              <a:gd name="T67" fmla="*/ 403 h 3800"/>
              <a:gd name="T68" fmla="*/ 57 w 2360"/>
              <a:gd name="T69" fmla="*/ 385 h 3800"/>
              <a:gd name="T70" fmla="*/ 63 w 2360"/>
              <a:gd name="T71" fmla="*/ 358 h 3800"/>
              <a:gd name="T72" fmla="*/ 63 w 2360"/>
              <a:gd name="T73" fmla="*/ 351 h 3800"/>
              <a:gd name="T74" fmla="*/ 69 w 2360"/>
              <a:gd name="T75" fmla="*/ 340 h 3800"/>
              <a:gd name="T76" fmla="*/ 91 w 2360"/>
              <a:gd name="T77" fmla="*/ 334 h 3800"/>
              <a:gd name="T78" fmla="*/ 93 w 2360"/>
              <a:gd name="T79" fmla="*/ 317 h 3800"/>
              <a:gd name="T80" fmla="*/ 91 w 2360"/>
              <a:gd name="T81" fmla="*/ 294 h 3800"/>
              <a:gd name="T82" fmla="*/ 75 w 2360"/>
              <a:gd name="T83" fmla="*/ 271 h 3800"/>
              <a:gd name="T84" fmla="*/ 75 w 2360"/>
              <a:gd name="T85" fmla="*/ 237 h 3800"/>
              <a:gd name="T86" fmla="*/ 99 w 2360"/>
              <a:gd name="T87" fmla="*/ 156 h 3800"/>
              <a:gd name="T88" fmla="*/ 103 w 2360"/>
              <a:gd name="T89" fmla="*/ 131 h 3800"/>
              <a:gd name="T90" fmla="*/ 102 w 2360"/>
              <a:gd name="T91" fmla="*/ 96 h 3800"/>
              <a:gd name="T92" fmla="*/ 114 w 2360"/>
              <a:gd name="T93" fmla="*/ 59 h 3800"/>
              <a:gd name="T94" fmla="*/ 120 w 2360"/>
              <a:gd name="T95" fmla="*/ 20 h 3800"/>
              <a:gd name="T96" fmla="*/ 129 w 2360"/>
              <a:gd name="T97" fmla="*/ 2 h 380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60" h="3800">
                <a:moveTo>
                  <a:pt x="681" y="12"/>
                </a:moveTo>
                <a:lnTo>
                  <a:pt x="803" y="0"/>
                </a:lnTo>
                <a:lnTo>
                  <a:pt x="979" y="64"/>
                </a:lnTo>
                <a:lnTo>
                  <a:pt x="955" y="312"/>
                </a:lnTo>
                <a:lnTo>
                  <a:pt x="947" y="528"/>
                </a:lnTo>
                <a:lnTo>
                  <a:pt x="950" y="804"/>
                </a:lnTo>
                <a:lnTo>
                  <a:pt x="1043" y="944"/>
                </a:lnTo>
                <a:lnTo>
                  <a:pt x="1190" y="1104"/>
                </a:lnTo>
                <a:lnTo>
                  <a:pt x="1251" y="1216"/>
                </a:lnTo>
                <a:lnTo>
                  <a:pt x="1370" y="1284"/>
                </a:lnTo>
                <a:lnTo>
                  <a:pt x="1267" y="1576"/>
                </a:lnTo>
                <a:lnTo>
                  <a:pt x="1267" y="1688"/>
                </a:lnTo>
                <a:lnTo>
                  <a:pt x="1267" y="1800"/>
                </a:lnTo>
                <a:lnTo>
                  <a:pt x="1430" y="1794"/>
                </a:lnTo>
                <a:lnTo>
                  <a:pt x="1515" y="2064"/>
                </a:lnTo>
                <a:lnTo>
                  <a:pt x="1531" y="2224"/>
                </a:lnTo>
                <a:lnTo>
                  <a:pt x="1579" y="2320"/>
                </a:lnTo>
                <a:lnTo>
                  <a:pt x="1667" y="2408"/>
                </a:lnTo>
                <a:lnTo>
                  <a:pt x="1760" y="2454"/>
                </a:lnTo>
                <a:lnTo>
                  <a:pt x="2000" y="2454"/>
                </a:lnTo>
                <a:lnTo>
                  <a:pt x="2090" y="2514"/>
                </a:lnTo>
                <a:lnTo>
                  <a:pt x="2210" y="2484"/>
                </a:lnTo>
                <a:lnTo>
                  <a:pt x="2210" y="2394"/>
                </a:lnTo>
                <a:lnTo>
                  <a:pt x="2360" y="2454"/>
                </a:lnTo>
                <a:lnTo>
                  <a:pt x="2291" y="3112"/>
                </a:lnTo>
                <a:lnTo>
                  <a:pt x="2251" y="3496"/>
                </a:lnTo>
                <a:lnTo>
                  <a:pt x="2219" y="3800"/>
                </a:lnTo>
                <a:lnTo>
                  <a:pt x="1707" y="3664"/>
                </a:lnTo>
                <a:lnTo>
                  <a:pt x="1115" y="3576"/>
                </a:lnTo>
                <a:lnTo>
                  <a:pt x="0" y="3355"/>
                </a:lnTo>
                <a:lnTo>
                  <a:pt x="121" y="2544"/>
                </a:lnTo>
                <a:lnTo>
                  <a:pt x="241" y="2365"/>
                </a:lnTo>
                <a:lnTo>
                  <a:pt x="150" y="2242"/>
                </a:lnTo>
                <a:lnTo>
                  <a:pt x="150" y="2125"/>
                </a:lnTo>
                <a:lnTo>
                  <a:pt x="300" y="2034"/>
                </a:lnTo>
                <a:lnTo>
                  <a:pt x="330" y="1887"/>
                </a:lnTo>
                <a:lnTo>
                  <a:pt x="330" y="1852"/>
                </a:lnTo>
                <a:lnTo>
                  <a:pt x="361" y="1794"/>
                </a:lnTo>
                <a:lnTo>
                  <a:pt x="478" y="1764"/>
                </a:lnTo>
                <a:lnTo>
                  <a:pt x="492" y="1671"/>
                </a:lnTo>
                <a:lnTo>
                  <a:pt x="480" y="1554"/>
                </a:lnTo>
                <a:lnTo>
                  <a:pt x="393" y="1432"/>
                </a:lnTo>
                <a:lnTo>
                  <a:pt x="396" y="1252"/>
                </a:lnTo>
                <a:lnTo>
                  <a:pt x="519" y="823"/>
                </a:lnTo>
                <a:lnTo>
                  <a:pt x="544" y="691"/>
                </a:lnTo>
                <a:lnTo>
                  <a:pt x="535" y="505"/>
                </a:lnTo>
                <a:lnTo>
                  <a:pt x="598" y="312"/>
                </a:lnTo>
                <a:lnTo>
                  <a:pt x="633" y="105"/>
                </a:lnTo>
                <a:lnTo>
                  <a:pt x="681" y="12"/>
                </a:lnTo>
                <a:close/>
              </a:path>
            </a:pathLst>
          </a:custGeom>
          <a:solidFill>
            <a:srgbClr val="84A1A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EF52F3C9-9F2A-0B4B-9E44-7155970FC73E}"/>
              </a:ext>
            </a:extLst>
          </p:cNvPr>
          <p:cNvSpPr>
            <a:spLocks/>
          </p:cNvSpPr>
          <p:nvPr/>
        </p:nvSpPr>
        <p:spPr bwMode="auto">
          <a:xfrm>
            <a:off x="5959400" y="2150278"/>
            <a:ext cx="750555" cy="554651"/>
          </a:xfrm>
          <a:custGeom>
            <a:avLst/>
            <a:gdLst>
              <a:gd name="T0" fmla="*/ 10 w 2495"/>
              <a:gd name="T1" fmla="*/ 256 h 1836"/>
              <a:gd name="T2" fmla="*/ 35 w 2495"/>
              <a:gd name="T3" fmla="*/ 274 h 1836"/>
              <a:gd name="T4" fmla="*/ 55 w 2495"/>
              <a:gd name="T5" fmla="*/ 272 h 1836"/>
              <a:gd name="T6" fmla="*/ 68 w 2495"/>
              <a:gd name="T7" fmla="*/ 288 h 1836"/>
              <a:gd name="T8" fmla="*/ 82 w 2495"/>
              <a:gd name="T9" fmla="*/ 292 h 1836"/>
              <a:gd name="T10" fmla="*/ 97 w 2495"/>
              <a:gd name="T11" fmla="*/ 277 h 1836"/>
              <a:gd name="T12" fmla="*/ 127 w 2495"/>
              <a:gd name="T13" fmla="*/ 262 h 1836"/>
              <a:gd name="T14" fmla="*/ 161 w 2495"/>
              <a:gd name="T15" fmla="*/ 247 h 1836"/>
              <a:gd name="T16" fmla="*/ 167 w 2495"/>
              <a:gd name="T17" fmla="*/ 228 h 1836"/>
              <a:gd name="T18" fmla="*/ 162 w 2495"/>
              <a:gd name="T19" fmla="*/ 205 h 1836"/>
              <a:gd name="T20" fmla="*/ 179 w 2495"/>
              <a:gd name="T21" fmla="*/ 166 h 1836"/>
              <a:gd name="T22" fmla="*/ 202 w 2495"/>
              <a:gd name="T23" fmla="*/ 148 h 1836"/>
              <a:gd name="T24" fmla="*/ 229 w 2495"/>
              <a:gd name="T25" fmla="*/ 102 h 1836"/>
              <a:gd name="T26" fmla="*/ 255 w 2495"/>
              <a:gd name="T27" fmla="*/ 60 h 1836"/>
              <a:gd name="T28" fmla="*/ 262 w 2495"/>
              <a:gd name="T29" fmla="*/ 34 h 1836"/>
              <a:gd name="T30" fmla="*/ 272 w 2495"/>
              <a:gd name="T31" fmla="*/ 22 h 1836"/>
              <a:gd name="T32" fmla="*/ 297 w 2495"/>
              <a:gd name="T33" fmla="*/ 20 h 1836"/>
              <a:gd name="T34" fmla="*/ 315 w 2495"/>
              <a:gd name="T35" fmla="*/ 0 h 1836"/>
              <a:gd name="T36" fmla="*/ 339 w 2495"/>
              <a:gd name="T37" fmla="*/ 11 h 1836"/>
              <a:gd name="T38" fmla="*/ 340 w 2495"/>
              <a:gd name="T39" fmla="*/ 16 h 1836"/>
              <a:gd name="T40" fmla="*/ 340 w 2495"/>
              <a:gd name="T41" fmla="*/ 21 h 1836"/>
              <a:gd name="T42" fmla="*/ 338 w 2495"/>
              <a:gd name="T43" fmla="*/ 37 h 1836"/>
              <a:gd name="T44" fmla="*/ 350 w 2495"/>
              <a:gd name="T45" fmla="*/ 57 h 1836"/>
              <a:gd name="T46" fmla="*/ 407 w 2495"/>
              <a:gd name="T47" fmla="*/ 91 h 1836"/>
              <a:gd name="T48" fmla="*/ 431 w 2495"/>
              <a:gd name="T49" fmla="*/ 87 h 1836"/>
              <a:gd name="T50" fmla="*/ 452 w 2495"/>
              <a:gd name="T51" fmla="*/ 108 h 1836"/>
              <a:gd name="T52" fmla="*/ 447 w 2495"/>
              <a:gd name="T53" fmla="*/ 119 h 1836"/>
              <a:gd name="T54" fmla="*/ 424 w 2495"/>
              <a:gd name="T55" fmla="*/ 108 h 1836"/>
              <a:gd name="T56" fmla="*/ 418 w 2495"/>
              <a:gd name="T57" fmla="*/ 131 h 1836"/>
              <a:gd name="T58" fmla="*/ 458 w 2495"/>
              <a:gd name="T59" fmla="*/ 142 h 1836"/>
              <a:gd name="T60" fmla="*/ 464 w 2495"/>
              <a:gd name="T61" fmla="*/ 171 h 1836"/>
              <a:gd name="T62" fmla="*/ 447 w 2495"/>
              <a:gd name="T63" fmla="*/ 188 h 1836"/>
              <a:gd name="T64" fmla="*/ 482 w 2495"/>
              <a:gd name="T65" fmla="*/ 193 h 1836"/>
              <a:gd name="T66" fmla="*/ 499 w 2495"/>
              <a:gd name="T67" fmla="*/ 193 h 1836"/>
              <a:gd name="T68" fmla="*/ 493 w 2495"/>
              <a:gd name="T69" fmla="*/ 217 h 1836"/>
              <a:gd name="T70" fmla="*/ 457 w 2495"/>
              <a:gd name="T71" fmla="*/ 234 h 1836"/>
              <a:gd name="T72" fmla="*/ 414 w 2495"/>
              <a:gd name="T73" fmla="*/ 240 h 1836"/>
              <a:gd name="T74" fmla="*/ 255 w 2495"/>
              <a:gd name="T75" fmla="*/ 287 h 1836"/>
              <a:gd name="T76" fmla="*/ 181 w 2495"/>
              <a:gd name="T77" fmla="*/ 318 h 1836"/>
              <a:gd name="T78" fmla="*/ 80 w 2495"/>
              <a:gd name="T79" fmla="*/ 346 h 1836"/>
              <a:gd name="T80" fmla="*/ 54 w 2495"/>
              <a:gd name="T81" fmla="*/ 359 h 1836"/>
              <a:gd name="T82" fmla="*/ 7 w 2495"/>
              <a:gd name="T83" fmla="*/ 367 h 1836"/>
              <a:gd name="T84" fmla="*/ 11 w 2495"/>
              <a:gd name="T85" fmla="*/ 350 h 1836"/>
              <a:gd name="T86" fmla="*/ 0 w 2495"/>
              <a:gd name="T87" fmla="*/ 324 h 1836"/>
              <a:gd name="T88" fmla="*/ 12 w 2495"/>
              <a:gd name="T89" fmla="*/ 303 h 1836"/>
              <a:gd name="T90" fmla="*/ 13 w 2495"/>
              <a:gd name="T91" fmla="*/ 280 h 1836"/>
              <a:gd name="T92" fmla="*/ 10 w 2495"/>
              <a:gd name="T93" fmla="*/ 256 h 18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495" h="1836">
                <a:moveTo>
                  <a:pt x="51" y="1279"/>
                </a:moveTo>
                <a:lnTo>
                  <a:pt x="175" y="1371"/>
                </a:lnTo>
                <a:lnTo>
                  <a:pt x="277" y="1363"/>
                </a:lnTo>
                <a:lnTo>
                  <a:pt x="339" y="1440"/>
                </a:lnTo>
                <a:lnTo>
                  <a:pt x="411" y="1462"/>
                </a:lnTo>
                <a:lnTo>
                  <a:pt x="486" y="1386"/>
                </a:lnTo>
                <a:lnTo>
                  <a:pt x="637" y="1310"/>
                </a:lnTo>
                <a:lnTo>
                  <a:pt x="804" y="1234"/>
                </a:lnTo>
                <a:lnTo>
                  <a:pt x="835" y="1143"/>
                </a:lnTo>
                <a:lnTo>
                  <a:pt x="811" y="1026"/>
                </a:lnTo>
                <a:lnTo>
                  <a:pt x="895" y="831"/>
                </a:lnTo>
                <a:lnTo>
                  <a:pt x="1010" y="740"/>
                </a:lnTo>
                <a:lnTo>
                  <a:pt x="1146" y="512"/>
                </a:lnTo>
                <a:lnTo>
                  <a:pt x="1275" y="299"/>
                </a:lnTo>
                <a:lnTo>
                  <a:pt x="1312" y="170"/>
                </a:lnTo>
                <a:lnTo>
                  <a:pt x="1358" y="109"/>
                </a:lnTo>
                <a:lnTo>
                  <a:pt x="1487" y="102"/>
                </a:lnTo>
                <a:lnTo>
                  <a:pt x="1574" y="0"/>
                </a:lnTo>
                <a:lnTo>
                  <a:pt x="1694" y="56"/>
                </a:lnTo>
                <a:lnTo>
                  <a:pt x="1698" y="78"/>
                </a:lnTo>
                <a:lnTo>
                  <a:pt x="1698" y="106"/>
                </a:lnTo>
                <a:lnTo>
                  <a:pt x="1692" y="185"/>
                </a:lnTo>
                <a:lnTo>
                  <a:pt x="1751" y="284"/>
                </a:lnTo>
                <a:lnTo>
                  <a:pt x="2034" y="455"/>
                </a:lnTo>
                <a:lnTo>
                  <a:pt x="2154" y="436"/>
                </a:lnTo>
                <a:lnTo>
                  <a:pt x="2262" y="540"/>
                </a:lnTo>
                <a:lnTo>
                  <a:pt x="2233" y="597"/>
                </a:lnTo>
                <a:lnTo>
                  <a:pt x="2119" y="540"/>
                </a:lnTo>
                <a:lnTo>
                  <a:pt x="2091" y="654"/>
                </a:lnTo>
                <a:lnTo>
                  <a:pt x="2290" y="711"/>
                </a:lnTo>
                <a:lnTo>
                  <a:pt x="2319" y="853"/>
                </a:lnTo>
                <a:lnTo>
                  <a:pt x="2233" y="940"/>
                </a:lnTo>
                <a:lnTo>
                  <a:pt x="2412" y="968"/>
                </a:lnTo>
                <a:lnTo>
                  <a:pt x="2495" y="968"/>
                </a:lnTo>
                <a:lnTo>
                  <a:pt x="2467" y="1088"/>
                </a:lnTo>
                <a:lnTo>
                  <a:pt x="2285" y="1173"/>
                </a:lnTo>
                <a:lnTo>
                  <a:pt x="2072" y="1199"/>
                </a:lnTo>
                <a:lnTo>
                  <a:pt x="1273" y="1436"/>
                </a:lnTo>
                <a:lnTo>
                  <a:pt x="904" y="1593"/>
                </a:lnTo>
                <a:lnTo>
                  <a:pt x="402" y="1733"/>
                </a:lnTo>
                <a:lnTo>
                  <a:pt x="268" y="1794"/>
                </a:lnTo>
                <a:lnTo>
                  <a:pt x="34" y="1836"/>
                </a:lnTo>
                <a:lnTo>
                  <a:pt x="54" y="1753"/>
                </a:lnTo>
                <a:lnTo>
                  <a:pt x="0" y="1620"/>
                </a:lnTo>
                <a:lnTo>
                  <a:pt x="58" y="1517"/>
                </a:lnTo>
                <a:lnTo>
                  <a:pt x="66" y="1400"/>
                </a:lnTo>
                <a:lnTo>
                  <a:pt x="51" y="1279"/>
                </a:lnTo>
                <a:close/>
              </a:path>
            </a:pathLst>
          </a:custGeom>
          <a:solidFill>
            <a:srgbClr val="7BC143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89603D0-D0A1-5840-86CB-0BD32DAFCC8A}"/>
              </a:ext>
            </a:extLst>
          </p:cNvPr>
          <p:cNvSpPr>
            <a:spLocks/>
          </p:cNvSpPr>
          <p:nvPr/>
        </p:nvSpPr>
        <p:spPr bwMode="auto">
          <a:xfrm>
            <a:off x="5923302" y="2089825"/>
            <a:ext cx="509896" cy="501754"/>
          </a:xfrm>
          <a:custGeom>
            <a:avLst/>
            <a:gdLst>
              <a:gd name="T0" fmla="*/ 100 w 1790"/>
              <a:gd name="T1" fmla="*/ 5 h 1751"/>
              <a:gd name="T2" fmla="*/ 113 w 1790"/>
              <a:gd name="T3" fmla="*/ 0 h 1751"/>
              <a:gd name="T4" fmla="*/ 118 w 1790"/>
              <a:gd name="T5" fmla="*/ 52 h 1751"/>
              <a:gd name="T6" fmla="*/ 130 w 1790"/>
              <a:gd name="T7" fmla="*/ 72 h 1751"/>
              <a:gd name="T8" fmla="*/ 166 w 1790"/>
              <a:gd name="T9" fmla="*/ 65 h 1751"/>
              <a:gd name="T10" fmla="*/ 187 w 1790"/>
              <a:gd name="T11" fmla="*/ 49 h 1751"/>
              <a:gd name="T12" fmla="*/ 204 w 1790"/>
              <a:gd name="T13" fmla="*/ 49 h 1751"/>
              <a:gd name="T14" fmla="*/ 209 w 1790"/>
              <a:gd name="T15" fmla="*/ 78 h 1751"/>
              <a:gd name="T16" fmla="*/ 221 w 1790"/>
              <a:gd name="T17" fmla="*/ 78 h 1751"/>
              <a:gd name="T18" fmla="*/ 239 w 1790"/>
              <a:gd name="T19" fmla="*/ 58 h 1751"/>
              <a:gd name="T20" fmla="*/ 259 w 1790"/>
              <a:gd name="T21" fmla="*/ 46 h 1751"/>
              <a:gd name="T22" fmla="*/ 280 w 1790"/>
              <a:gd name="T23" fmla="*/ 42 h 1751"/>
              <a:gd name="T24" fmla="*/ 289 w 1790"/>
              <a:gd name="T25" fmla="*/ 27 h 1751"/>
              <a:gd name="T26" fmla="*/ 302 w 1790"/>
              <a:gd name="T27" fmla="*/ 21 h 1751"/>
              <a:gd name="T28" fmla="*/ 318 w 1790"/>
              <a:gd name="T29" fmla="*/ 32 h 1751"/>
              <a:gd name="T30" fmla="*/ 339 w 1790"/>
              <a:gd name="T31" fmla="*/ 40 h 1751"/>
              <a:gd name="T32" fmla="*/ 321 w 1790"/>
              <a:gd name="T33" fmla="*/ 61 h 1751"/>
              <a:gd name="T34" fmla="*/ 295 w 1790"/>
              <a:gd name="T35" fmla="*/ 62 h 1751"/>
              <a:gd name="T36" fmla="*/ 287 w 1790"/>
              <a:gd name="T37" fmla="*/ 74 h 1751"/>
              <a:gd name="T38" fmla="*/ 279 w 1790"/>
              <a:gd name="T39" fmla="*/ 100 h 1751"/>
              <a:gd name="T40" fmla="*/ 225 w 1790"/>
              <a:gd name="T41" fmla="*/ 188 h 1751"/>
              <a:gd name="T42" fmla="*/ 203 w 1790"/>
              <a:gd name="T43" fmla="*/ 206 h 1751"/>
              <a:gd name="T44" fmla="*/ 187 w 1790"/>
              <a:gd name="T45" fmla="*/ 245 h 1751"/>
              <a:gd name="T46" fmla="*/ 191 w 1790"/>
              <a:gd name="T47" fmla="*/ 268 h 1751"/>
              <a:gd name="T48" fmla="*/ 185 w 1790"/>
              <a:gd name="T49" fmla="*/ 286 h 1751"/>
              <a:gd name="T50" fmla="*/ 149 w 1790"/>
              <a:gd name="T51" fmla="*/ 303 h 1751"/>
              <a:gd name="T52" fmla="*/ 121 w 1790"/>
              <a:gd name="T53" fmla="*/ 317 h 1751"/>
              <a:gd name="T54" fmla="*/ 106 w 1790"/>
              <a:gd name="T55" fmla="*/ 332 h 1751"/>
              <a:gd name="T56" fmla="*/ 92 w 1790"/>
              <a:gd name="T57" fmla="*/ 327 h 1751"/>
              <a:gd name="T58" fmla="*/ 80 w 1790"/>
              <a:gd name="T59" fmla="*/ 312 h 1751"/>
              <a:gd name="T60" fmla="*/ 59 w 1790"/>
              <a:gd name="T61" fmla="*/ 314 h 1751"/>
              <a:gd name="T62" fmla="*/ 35 w 1790"/>
              <a:gd name="T63" fmla="*/ 296 h 1751"/>
              <a:gd name="T64" fmla="*/ 15 w 1790"/>
              <a:gd name="T65" fmla="*/ 279 h 1751"/>
              <a:gd name="T66" fmla="*/ 11 w 1790"/>
              <a:gd name="T67" fmla="*/ 245 h 1751"/>
              <a:gd name="T68" fmla="*/ 0 w 1790"/>
              <a:gd name="T69" fmla="*/ 233 h 1751"/>
              <a:gd name="T70" fmla="*/ 23 w 1790"/>
              <a:gd name="T71" fmla="*/ 210 h 1751"/>
              <a:gd name="T72" fmla="*/ 28 w 1790"/>
              <a:gd name="T73" fmla="*/ 191 h 1751"/>
              <a:gd name="T74" fmla="*/ 28 w 1790"/>
              <a:gd name="T75" fmla="*/ 165 h 1751"/>
              <a:gd name="T76" fmla="*/ 47 w 1790"/>
              <a:gd name="T77" fmla="*/ 168 h 1751"/>
              <a:gd name="T78" fmla="*/ 54 w 1790"/>
              <a:gd name="T79" fmla="*/ 150 h 1751"/>
              <a:gd name="T80" fmla="*/ 52 w 1790"/>
              <a:gd name="T81" fmla="*/ 131 h 1751"/>
              <a:gd name="T82" fmla="*/ 71 w 1790"/>
              <a:gd name="T83" fmla="*/ 117 h 1751"/>
              <a:gd name="T84" fmla="*/ 91 w 1790"/>
              <a:gd name="T85" fmla="*/ 90 h 1751"/>
              <a:gd name="T86" fmla="*/ 103 w 1790"/>
              <a:gd name="T87" fmla="*/ 56 h 1751"/>
              <a:gd name="T88" fmla="*/ 100 w 1790"/>
              <a:gd name="T89" fmla="*/ 5 h 175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790" h="1751">
                <a:moveTo>
                  <a:pt x="527" y="24"/>
                </a:moveTo>
                <a:lnTo>
                  <a:pt x="599" y="0"/>
                </a:lnTo>
                <a:lnTo>
                  <a:pt x="623" y="272"/>
                </a:lnTo>
                <a:lnTo>
                  <a:pt x="686" y="380"/>
                </a:lnTo>
                <a:lnTo>
                  <a:pt x="879" y="344"/>
                </a:lnTo>
                <a:lnTo>
                  <a:pt x="986" y="260"/>
                </a:lnTo>
                <a:lnTo>
                  <a:pt x="1076" y="260"/>
                </a:lnTo>
                <a:lnTo>
                  <a:pt x="1106" y="410"/>
                </a:lnTo>
                <a:lnTo>
                  <a:pt x="1166" y="410"/>
                </a:lnTo>
                <a:lnTo>
                  <a:pt x="1262" y="304"/>
                </a:lnTo>
                <a:lnTo>
                  <a:pt x="1366" y="240"/>
                </a:lnTo>
                <a:lnTo>
                  <a:pt x="1478" y="224"/>
                </a:lnTo>
                <a:lnTo>
                  <a:pt x="1526" y="140"/>
                </a:lnTo>
                <a:lnTo>
                  <a:pt x="1595" y="113"/>
                </a:lnTo>
                <a:lnTo>
                  <a:pt x="1678" y="168"/>
                </a:lnTo>
                <a:lnTo>
                  <a:pt x="1790" y="213"/>
                </a:lnTo>
                <a:lnTo>
                  <a:pt x="1694" y="320"/>
                </a:lnTo>
                <a:lnTo>
                  <a:pt x="1560" y="325"/>
                </a:lnTo>
                <a:lnTo>
                  <a:pt x="1513" y="391"/>
                </a:lnTo>
                <a:lnTo>
                  <a:pt x="1471" y="525"/>
                </a:lnTo>
                <a:lnTo>
                  <a:pt x="1190" y="991"/>
                </a:lnTo>
                <a:lnTo>
                  <a:pt x="1070" y="1087"/>
                </a:lnTo>
                <a:lnTo>
                  <a:pt x="987" y="1291"/>
                </a:lnTo>
                <a:lnTo>
                  <a:pt x="1007" y="1414"/>
                </a:lnTo>
                <a:lnTo>
                  <a:pt x="976" y="1510"/>
                </a:lnTo>
                <a:lnTo>
                  <a:pt x="786" y="1597"/>
                </a:lnTo>
                <a:lnTo>
                  <a:pt x="639" y="1672"/>
                </a:lnTo>
                <a:lnTo>
                  <a:pt x="561" y="1751"/>
                </a:lnTo>
                <a:lnTo>
                  <a:pt x="486" y="1726"/>
                </a:lnTo>
                <a:lnTo>
                  <a:pt x="423" y="1648"/>
                </a:lnTo>
                <a:lnTo>
                  <a:pt x="309" y="1654"/>
                </a:lnTo>
                <a:lnTo>
                  <a:pt x="186" y="1562"/>
                </a:lnTo>
                <a:lnTo>
                  <a:pt x="77" y="1471"/>
                </a:lnTo>
                <a:lnTo>
                  <a:pt x="56" y="1292"/>
                </a:lnTo>
                <a:lnTo>
                  <a:pt x="0" y="1228"/>
                </a:lnTo>
                <a:lnTo>
                  <a:pt x="123" y="1109"/>
                </a:lnTo>
                <a:lnTo>
                  <a:pt x="150" y="1007"/>
                </a:lnTo>
                <a:lnTo>
                  <a:pt x="150" y="872"/>
                </a:lnTo>
                <a:lnTo>
                  <a:pt x="248" y="886"/>
                </a:lnTo>
                <a:lnTo>
                  <a:pt x="287" y="792"/>
                </a:lnTo>
                <a:lnTo>
                  <a:pt x="273" y="690"/>
                </a:lnTo>
                <a:lnTo>
                  <a:pt x="374" y="615"/>
                </a:lnTo>
                <a:lnTo>
                  <a:pt x="483" y="476"/>
                </a:lnTo>
                <a:lnTo>
                  <a:pt x="543" y="294"/>
                </a:lnTo>
                <a:lnTo>
                  <a:pt x="527" y="24"/>
                </a:lnTo>
                <a:close/>
              </a:path>
            </a:pathLst>
          </a:custGeom>
          <a:solidFill>
            <a:srgbClr val="C4B798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D313F445-35FD-5648-A40A-53E268DE5932}"/>
              </a:ext>
            </a:extLst>
          </p:cNvPr>
          <p:cNvSpPr>
            <a:spLocks/>
          </p:cNvSpPr>
          <p:nvPr/>
        </p:nvSpPr>
        <p:spPr bwMode="auto">
          <a:xfrm>
            <a:off x="6228639" y="2036929"/>
            <a:ext cx="503880" cy="250878"/>
          </a:xfrm>
          <a:custGeom>
            <a:avLst/>
            <a:gdLst>
              <a:gd name="T0" fmla="*/ 171 w 1675"/>
              <a:gd name="T1" fmla="*/ 132 h 830"/>
              <a:gd name="T2" fmla="*/ 227 w 1675"/>
              <a:gd name="T3" fmla="*/ 166 h 830"/>
              <a:gd name="T4" fmla="*/ 251 w 1675"/>
              <a:gd name="T5" fmla="*/ 162 h 830"/>
              <a:gd name="T6" fmla="*/ 254 w 1675"/>
              <a:gd name="T7" fmla="*/ 147 h 830"/>
              <a:gd name="T8" fmla="*/ 250 w 1675"/>
              <a:gd name="T9" fmla="*/ 139 h 830"/>
              <a:gd name="T10" fmla="*/ 250 w 1675"/>
              <a:gd name="T11" fmla="*/ 129 h 830"/>
              <a:gd name="T12" fmla="*/ 241 w 1675"/>
              <a:gd name="T13" fmla="*/ 116 h 830"/>
              <a:gd name="T14" fmla="*/ 233 w 1675"/>
              <a:gd name="T15" fmla="*/ 99 h 830"/>
              <a:gd name="T16" fmla="*/ 226 w 1675"/>
              <a:gd name="T17" fmla="*/ 79 h 830"/>
              <a:gd name="T18" fmla="*/ 218 w 1675"/>
              <a:gd name="T19" fmla="*/ 68 h 830"/>
              <a:gd name="T20" fmla="*/ 227 w 1675"/>
              <a:gd name="T21" fmla="*/ 50 h 830"/>
              <a:gd name="T22" fmla="*/ 227 w 1675"/>
              <a:gd name="T23" fmla="*/ 28 h 830"/>
              <a:gd name="T24" fmla="*/ 250 w 1675"/>
              <a:gd name="T25" fmla="*/ 45 h 830"/>
              <a:gd name="T26" fmla="*/ 246 w 1675"/>
              <a:gd name="T27" fmla="*/ 68 h 830"/>
              <a:gd name="T28" fmla="*/ 244 w 1675"/>
              <a:gd name="T29" fmla="*/ 84 h 830"/>
              <a:gd name="T30" fmla="*/ 255 w 1675"/>
              <a:gd name="T31" fmla="*/ 92 h 830"/>
              <a:gd name="T32" fmla="*/ 263 w 1675"/>
              <a:gd name="T33" fmla="*/ 100 h 830"/>
              <a:gd name="T34" fmla="*/ 259 w 1675"/>
              <a:gd name="T35" fmla="*/ 111 h 830"/>
              <a:gd name="T36" fmla="*/ 269 w 1675"/>
              <a:gd name="T37" fmla="*/ 123 h 830"/>
              <a:gd name="T38" fmla="*/ 284 w 1675"/>
              <a:gd name="T39" fmla="*/ 124 h 830"/>
              <a:gd name="T40" fmla="*/ 301 w 1675"/>
              <a:gd name="T41" fmla="*/ 141 h 830"/>
              <a:gd name="T42" fmla="*/ 316 w 1675"/>
              <a:gd name="T43" fmla="*/ 141 h 830"/>
              <a:gd name="T44" fmla="*/ 332 w 1675"/>
              <a:gd name="T45" fmla="*/ 137 h 830"/>
              <a:gd name="T46" fmla="*/ 334 w 1675"/>
              <a:gd name="T47" fmla="*/ 118 h 830"/>
              <a:gd name="T48" fmla="*/ 335 w 1675"/>
              <a:gd name="T49" fmla="*/ 103 h 830"/>
              <a:gd name="T50" fmla="*/ 321 w 1675"/>
              <a:gd name="T51" fmla="*/ 105 h 830"/>
              <a:gd name="T52" fmla="*/ 303 w 1675"/>
              <a:gd name="T53" fmla="*/ 113 h 830"/>
              <a:gd name="T54" fmla="*/ 297 w 1675"/>
              <a:gd name="T55" fmla="*/ 102 h 830"/>
              <a:gd name="T56" fmla="*/ 289 w 1675"/>
              <a:gd name="T57" fmla="*/ 82 h 830"/>
              <a:gd name="T58" fmla="*/ 284 w 1675"/>
              <a:gd name="T59" fmla="*/ 63 h 830"/>
              <a:gd name="T60" fmla="*/ 276 w 1675"/>
              <a:gd name="T61" fmla="*/ 50 h 830"/>
              <a:gd name="T62" fmla="*/ 272 w 1675"/>
              <a:gd name="T63" fmla="*/ 33 h 830"/>
              <a:gd name="T64" fmla="*/ 265 w 1675"/>
              <a:gd name="T65" fmla="*/ 19 h 830"/>
              <a:gd name="T66" fmla="*/ 258 w 1675"/>
              <a:gd name="T67" fmla="*/ 0 h 830"/>
              <a:gd name="T68" fmla="*/ 244 w 1675"/>
              <a:gd name="T69" fmla="*/ 9 h 830"/>
              <a:gd name="T70" fmla="*/ 233 w 1675"/>
              <a:gd name="T71" fmla="*/ 13 h 830"/>
              <a:gd name="T72" fmla="*/ 210 w 1675"/>
              <a:gd name="T73" fmla="*/ 11 h 830"/>
              <a:gd name="T74" fmla="*/ 195 w 1675"/>
              <a:gd name="T75" fmla="*/ 13 h 830"/>
              <a:gd name="T76" fmla="*/ 170 w 1675"/>
              <a:gd name="T77" fmla="*/ 24 h 830"/>
              <a:gd name="T78" fmla="*/ 147 w 1675"/>
              <a:gd name="T79" fmla="*/ 29 h 830"/>
              <a:gd name="T80" fmla="*/ 132 w 1675"/>
              <a:gd name="T81" fmla="*/ 46 h 830"/>
              <a:gd name="T82" fmla="*/ 100 w 1675"/>
              <a:gd name="T83" fmla="*/ 52 h 830"/>
              <a:gd name="T84" fmla="*/ 75 w 1675"/>
              <a:gd name="T85" fmla="*/ 61 h 830"/>
              <a:gd name="T86" fmla="*/ 33 w 1675"/>
              <a:gd name="T87" fmla="*/ 73 h 830"/>
              <a:gd name="T88" fmla="*/ 0 w 1675"/>
              <a:gd name="T89" fmla="*/ 85 h 830"/>
              <a:gd name="T90" fmla="*/ 6 w 1675"/>
              <a:gd name="T91" fmla="*/ 113 h 830"/>
              <a:gd name="T92" fmla="*/ 18 w 1675"/>
              <a:gd name="T93" fmla="*/ 113 h 830"/>
              <a:gd name="T94" fmla="*/ 36 w 1675"/>
              <a:gd name="T95" fmla="*/ 92 h 830"/>
              <a:gd name="T96" fmla="*/ 55 w 1675"/>
              <a:gd name="T97" fmla="*/ 81 h 830"/>
              <a:gd name="T98" fmla="*/ 76 w 1675"/>
              <a:gd name="T99" fmla="*/ 78 h 830"/>
              <a:gd name="T100" fmla="*/ 86 w 1675"/>
              <a:gd name="T101" fmla="*/ 62 h 830"/>
              <a:gd name="T102" fmla="*/ 98 w 1675"/>
              <a:gd name="T103" fmla="*/ 56 h 830"/>
              <a:gd name="T104" fmla="*/ 114 w 1675"/>
              <a:gd name="T105" fmla="*/ 67 h 830"/>
              <a:gd name="T106" fmla="*/ 136 w 1675"/>
              <a:gd name="T107" fmla="*/ 76 h 830"/>
              <a:gd name="T108" fmla="*/ 151 w 1675"/>
              <a:gd name="T109" fmla="*/ 82 h 830"/>
              <a:gd name="T110" fmla="*/ 160 w 1675"/>
              <a:gd name="T111" fmla="*/ 74 h 830"/>
              <a:gd name="T112" fmla="*/ 174 w 1675"/>
              <a:gd name="T113" fmla="*/ 85 h 830"/>
              <a:gd name="T114" fmla="*/ 161 w 1675"/>
              <a:gd name="T115" fmla="*/ 97 h 830"/>
              <a:gd name="T116" fmla="*/ 159 w 1675"/>
              <a:gd name="T117" fmla="*/ 113 h 830"/>
              <a:gd name="T118" fmla="*/ 171 w 1675"/>
              <a:gd name="T119" fmla="*/ 132 h 83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675" h="830">
                <a:moveTo>
                  <a:pt x="853" y="659"/>
                </a:moveTo>
                <a:lnTo>
                  <a:pt x="1136" y="830"/>
                </a:lnTo>
                <a:lnTo>
                  <a:pt x="1256" y="810"/>
                </a:lnTo>
                <a:lnTo>
                  <a:pt x="1269" y="736"/>
                </a:lnTo>
                <a:lnTo>
                  <a:pt x="1250" y="697"/>
                </a:lnTo>
                <a:lnTo>
                  <a:pt x="1250" y="646"/>
                </a:lnTo>
                <a:lnTo>
                  <a:pt x="1205" y="579"/>
                </a:lnTo>
                <a:lnTo>
                  <a:pt x="1165" y="494"/>
                </a:lnTo>
                <a:lnTo>
                  <a:pt x="1131" y="397"/>
                </a:lnTo>
                <a:lnTo>
                  <a:pt x="1091" y="340"/>
                </a:lnTo>
                <a:lnTo>
                  <a:pt x="1136" y="251"/>
                </a:lnTo>
                <a:lnTo>
                  <a:pt x="1136" y="138"/>
                </a:lnTo>
                <a:lnTo>
                  <a:pt x="1250" y="223"/>
                </a:lnTo>
                <a:lnTo>
                  <a:pt x="1228" y="340"/>
                </a:lnTo>
                <a:lnTo>
                  <a:pt x="1222" y="420"/>
                </a:lnTo>
                <a:lnTo>
                  <a:pt x="1273" y="460"/>
                </a:lnTo>
                <a:lnTo>
                  <a:pt x="1313" y="499"/>
                </a:lnTo>
                <a:lnTo>
                  <a:pt x="1296" y="556"/>
                </a:lnTo>
                <a:lnTo>
                  <a:pt x="1347" y="613"/>
                </a:lnTo>
                <a:lnTo>
                  <a:pt x="1421" y="619"/>
                </a:lnTo>
                <a:lnTo>
                  <a:pt x="1507" y="705"/>
                </a:lnTo>
                <a:lnTo>
                  <a:pt x="1581" y="703"/>
                </a:lnTo>
                <a:lnTo>
                  <a:pt x="1661" y="686"/>
                </a:lnTo>
                <a:lnTo>
                  <a:pt x="1672" y="590"/>
                </a:lnTo>
                <a:lnTo>
                  <a:pt x="1675" y="517"/>
                </a:lnTo>
                <a:lnTo>
                  <a:pt x="1605" y="527"/>
                </a:lnTo>
                <a:lnTo>
                  <a:pt x="1515" y="564"/>
                </a:lnTo>
                <a:lnTo>
                  <a:pt x="1484" y="511"/>
                </a:lnTo>
                <a:lnTo>
                  <a:pt x="1444" y="408"/>
                </a:lnTo>
                <a:lnTo>
                  <a:pt x="1418" y="314"/>
                </a:lnTo>
                <a:lnTo>
                  <a:pt x="1381" y="249"/>
                </a:lnTo>
                <a:lnTo>
                  <a:pt x="1362" y="163"/>
                </a:lnTo>
                <a:lnTo>
                  <a:pt x="1323" y="95"/>
                </a:lnTo>
                <a:lnTo>
                  <a:pt x="1288" y="0"/>
                </a:lnTo>
                <a:lnTo>
                  <a:pt x="1222" y="45"/>
                </a:lnTo>
                <a:lnTo>
                  <a:pt x="1165" y="63"/>
                </a:lnTo>
                <a:lnTo>
                  <a:pt x="1051" y="54"/>
                </a:lnTo>
                <a:lnTo>
                  <a:pt x="977" y="63"/>
                </a:lnTo>
                <a:lnTo>
                  <a:pt x="851" y="119"/>
                </a:lnTo>
                <a:lnTo>
                  <a:pt x="735" y="143"/>
                </a:lnTo>
                <a:lnTo>
                  <a:pt x="662" y="232"/>
                </a:lnTo>
                <a:lnTo>
                  <a:pt x="501" y="260"/>
                </a:lnTo>
                <a:lnTo>
                  <a:pt x="376" y="304"/>
                </a:lnTo>
                <a:lnTo>
                  <a:pt x="165" y="365"/>
                </a:lnTo>
                <a:lnTo>
                  <a:pt x="0" y="423"/>
                </a:lnTo>
                <a:lnTo>
                  <a:pt x="29" y="564"/>
                </a:lnTo>
                <a:lnTo>
                  <a:pt x="88" y="564"/>
                </a:lnTo>
                <a:lnTo>
                  <a:pt x="178" y="461"/>
                </a:lnTo>
                <a:lnTo>
                  <a:pt x="277" y="403"/>
                </a:lnTo>
                <a:lnTo>
                  <a:pt x="380" y="388"/>
                </a:lnTo>
                <a:lnTo>
                  <a:pt x="428" y="308"/>
                </a:lnTo>
                <a:lnTo>
                  <a:pt x="491" y="282"/>
                </a:lnTo>
                <a:lnTo>
                  <a:pt x="571" y="334"/>
                </a:lnTo>
                <a:lnTo>
                  <a:pt x="680" y="378"/>
                </a:lnTo>
                <a:lnTo>
                  <a:pt x="754" y="412"/>
                </a:lnTo>
                <a:lnTo>
                  <a:pt x="802" y="372"/>
                </a:lnTo>
                <a:lnTo>
                  <a:pt x="871" y="424"/>
                </a:lnTo>
                <a:lnTo>
                  <a:pt x="805" y="483"/>
                </a:lnTo>
                <a:lnTo>
                  <a:pt x="795" y="563"/>
                </a:lnTo>
                <a:lnTo>
                  <a:pt x="853" y="659"/>
                </a:lnTo>
                <a:close/>
              </a:path>
            </a:pathLst>
          </a:custGeom>
          <a:solidFill>
            <a:srgbClr val="C3B79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6DC073C5-E227-C348-B293-66129C9F6D7B}"/>
              </a:ext>
            </a:extLst>
          </p:cNvPr>
          <p:cNvSpPr>
            <a:spLocks/>
          </p:cNvSpPr>
          <p:nvPr/>
        </p:nvSpPr>
        <p:spPr bwMode="auto">
          <a:xfrm>
            <a:off x="6615198" y="2033906"/>
            <a:ext cx="124841" cy="173801"/>
          </a:xfrm>
          <a:custGeom>
            <a:avLst/>
            <a:gdLst>
              <a:gd name="T0" fmla="*/ 64 w 438"/>
              <a:gd name="T1" fmla="*/ 107 h 605"/>
              <a:gd name="T2" fmla="*/ 78 w 438"/>
              <a:gd name="T3" fmla="*/ 105 h 605"/>
              <a:gd name="T4" fmla="*/ 83 w 438"/>
              <a:gd name="T5" fmla="*/ 79 h 605"/>
              <a:gd name="T6" fmla="*/ 66 w 438"/>
              <a:gd name="T7" fmla="*/ 62 h 605"/>
              <a:gd name="T8" fmla="*/ 49 w 438"/>
              <a:gd name="T9" fmla="*/ 49 h 605"/>
              <a:gd name="T10" fmla="*/ 33 w 438"/>
              <a:gd name="T11" fmla="*/ 31 h 605"/>
              <a:gd name="T12" fmla="*/ 22 w 438"/>
              <a:gd name="T13" fmla="*/ 0 h 605"/>
              <a:gd name="T14" fmla="*/ 0 w 438"/>
              <a:gd name="T15" fmla="*/ 2 h 605"/>
              <a:gd name="T16" fmla="*/ 7 w 438"/>
              <a:gd name="T17" fmla="*/ 19 h 605"/>
              <a:gd name="T18" fmla="*/ 15 w 438"/>
              <a:gd name="T19" fmla="*/ 33 h 605"/>
              <a:gd name="T20" fmla="*/ 19 w 438"/>
              <a:gd name="T21" fmla="*/ 52 h 605"/>
              <a:gd name="T22" fmla="*/ 26 w 438"/>
              <a:gd name="T23" fmla="*/ 63 h 605"/>
              <a:gd name="T24" fmla="*/ 31 w 438"/>
              <a:gd name="T25" fmla="*/ 82 h 605"/>
              <a:gd name="T26" fmla="*/ 40 w 438"/>
              <a:gd name="T27" fmla="*/ 104 h 605"/>
              <a:gd name="T28" fmla="*/ 45 w 438"/>
              <a:gd name="T29" fmla="*/ 115 h 605"/>
              <a:gd name="T30" fmla="*/ 64 w 438"/>
              <a:gd name="T31" fmla="*/ 107 h 60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38" h="605">
                <a:moveTo>
                  <a:pt x="336" y="563"/>
                </a:moveTo>
                <a:lnTo>
                  <a:pt x="410" y="552"/>
                </a:lnTo>
                <a:lnTo>
                  <a:pt x="438" y="415"/>
                </a:lnTo>
                <a:lnTo>
                  <a:pt x="348" y="325"/>
                </a:lnTo>
                <a:lnTo>
                  <a:pt x="258" y="258"/>
                </a:lnTo>
                <a:lnTo>
                  <a:pt x="174" y="162"/>
                </a:lnTo>
                <a:lnTo>
                  <a:pt x="117" y="0"/>
                </a:lnTo>
                <a:lnTo>
                  <a:pt x="0" y="12"/>
                </a:lnTo>
                <a:lnTo>
                  <a:pt x="35" y="101"/>
                </a:lnTo>
                <a:lnTo>
                  <a:pt x="78" y="176"/>
                </a:lnTo>
                <a:lnTo>
                  <a:pt x="102" y="272"/>
                </a:lnTo>
                <a:lnTo>
                  <a:pt x="137" y="333"/>
                </a:lnTo>
                <a:lnTo>
                  <a:pt x="164" y="432"/>
                </a:lnTo>
                <a:lnTo>
                  <a:pt x="210" y="549"/>
                </a:lnTo>
                <a:lnTo>
                  <a:pt x="240" y="605"/>
                </a:lnTo>
                <a:lnTo>
                  <a:pt x="336" y="563"/>
                </a:lnTo>
                <a:close/>
              </a:path>
            </a:pathLst>
          </a:custGeom>
          <a:solidFill>
            <a:srgbClr val="0D6FBD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D931E137-EF99-064B-9E34-7B9090DE931A}"/>
              </a:ext>
            </a:extLst>
          </p:cNvPr>
          <p:cNvSpPr>
            <a:spLocks/>
          </p:cNvSpPr>
          <p:nvPr/>
        </p:nvSpPr>
        <p:spPr bwMode="auto">
          <a:xfrm>
            <a:off x="6679874" y="2243979"/>
            <a:ext cx="57157" cy="108815"/>
          </a:xfrm>
          <a:custGeom>
            <a:avLst/>
            <a:gdLst>
              <a:gd name="T0" fmla="*/ 1 w 198"/>
              <a:gd name="T1" fmla="*/ 4 h 384"/>
              <a:gd name="T2" fmla="*/ 16 w 198"/>
              <a:gd name="T3" fmla="*/ 3 h 384"/>
              <a:gd name="T4" fmla="*/ 32 w 198"/>
              <a:gd name="T5" fmla="*/ 0 h 384"/>
              <a:gd name="T6" fmla="*/ 38 w 198"/>
              <a:gd name="T7" fmla="*/ 24 h 384"/>
              <a:gd name="T8" fmla="*/ 37 w 198"/>
              <a:gd name="T9" fmla="*/ 45 h 384"/>
              <a:gd name="T10" fmla="*/ 30 w 198"/>
              <a:gd name="T11" fmla="*/ 61 h 384"/>
              <a:gd name="T12" fmla="*/ 24 w 198"/>
              <a:gd name="T13" fmla="*/ 70 h 384"/>
              <a:gd name="T14" fmla="*/ 18 w 198"/>
              <a:gd name="T15" fmla="*/ 72 h 384"/>
              <a:gd name="T16" fmla="*/ 10 w 198"/>
              <a:gd name="T17" fmla="*/ 59 h 384"/>
              <a:gd name="T18" fmla="*/ 6 w 198"/>
              <a:gd name="T19" fmla="*/ 41 h 384"/>
              <a:gd name="T20" fmla="*/ 0 w 198"/>
              <a:gd name="T21" fmla="*/ 27 h 384"/>
              <a:gd name="T22" fmla="*/ 1 w 198"/>
              <a:gd name="T23" fmla="*/ 4 h 3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8" h="384">
                <a:moveTo>
                  <a:pt x="3" y="20"/>
                </a:moveTo>
                <a:lnTo>
                  <a:pt x="84" y="18"/>
                </a:lnTo>
                <a:lnTo>
                  <a:pt x="168" y="0"/>
                </a:lnTo>
                <a:lnTo>
                  <a:pt x="198" y="126"/>
                </a:lnTo>
                <a:lnTo>
                  <a:pt x="192" y="240"/>
                </a:lnTo>
                <a:lnTo>
                  <a:pt x="156" y="324"/>
                </a:lnTo>
                <a:lnTo>
                  <a:pt x="125" y="372"/>
                </a:lnTo>
                <a:lnTo>
                  <a:pt x="96" y="384"/>
                </a:lnTo>
                <a:lnTo>
                  <a:pt x="54" y="312"/>
                </a:lnTo>
                <a:lnTo>
                  <a:pt x="30" y="216"/>
                </a:lnTo>
                <a:lnTo>
                  <a:pt x="0" y="144"/>
                </a:lnTo>
                <a:lnTo>
                  <a:pt x="3" y="20"/>
                </a:lnTo>
                <a:close/>
              </a:path>
            </a:pathLst>
          </a:custGeom>
          <a:solidFill>
            <a:srgbClr val="7BC143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C1FCD492-57E9-4043-8130-0FAB37447CB1}"/>
              </a:ext>
            </a:extLst>
          </p:cNvPr>
          <p:cNvSpPr>
            <a:spLocks/>
          </p:cNvSpPr>
          <p:nvPr/>
        </p:nvSpPr>
        <p:spPr bwMode="auto">
          <a:xfrm>
            <a:off x="6454255" y="2148766"/>
            <a:ext cx="36098" cy="33249"/>
          </a:xfrm>
          <a:custGeom>
            <a:avLst/>
            <a:gdLst>
              <a:gd name="T0" fmla="*/ 0 w 51"/>
              <a:gd name="T1" fmla="*/ 8 h 51"/>
              <a:gd name="T2" fmla="*/ 10 w 51"/>
              <a:gd name="T3" fmla="*/ 0 h 51"/>
              <a:gd name="T4" fmla="*/ 24 w 51"/>
              <a:gd name="T5" fmla="*/ 10 h 51"/>
              <a:gd name="T6" fmla="*/ 10 w 51"/>
              <a:gd name="T7" fmla="*/ 22 h 51"/>
              <a:gd name="T8" fmla="*/ 10 w 51"/>
              <a:gd name="T9" fmla="*/ 16 h 51"/>
              <a:gd name="T10" fmla="*/ 9 w 51"/>
              <a:gd name="T11" fmla="*/ 13 h 51"/>
              <a:gd name="T12" fmla="*/ 6 w 51"/>
              <a:gd name="T13" fmla="*/ 10 h 51"/>
              <a:gd name="T14" fmla="*/ 0 w 51"/>
              <a:gd name="T15" fmla="*/ 8 h 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1" h="51">
                <a:moveTo>
                  <a:pt x="0" y="18"/>
                </a:moveTo>
                <a:lnTo>
                  <a:pt x="21" y="0"/>
                </a:lnTo>
                <a:lnTo>
                  <a:pt x="51" y="24"/>
                </a:lnTo>
                <a:lnTo>
                  <a:pt x="22" y="51"/>
                </a:lnTo>
                <a:lnTo>
                  <a:pt x="22" y="38"/>
                </a:lnTo>
                <a:lnTo>
                  <a:pt x="20" y="29"/>
                </a:lnTo>
                <a:lnTo>
                  <a:pt x="12" y="23"/>
                </a:lnTo>
                <a:lnTo>
                  <a:pt x="0" y="1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9" name="组合 228">
            <a:extLst>
              <a:ext uri="{FF2B5EF4-FFF2-40B4-BE49-F238E27FC236}">
                <a16:creationId xmlns:a16="http://schemas.microsoft.com/office/drawing/2014/main" id="{C6D9E05D-7AD9-7140-896F-15A910018C68}"/>
              </a:ext>
            </a:extLst>
          </p:cNvPr>
          <p:cNvGrpSpPr/>
          <p:nvPr/>
        </p:nvGrpSpPr>
        <p:grpSpPr>
          <a:xfrm>
            <a:off x="2546549" y="4025650"/>
            <a:ext cx="949099" cy="593943"/>
            <a:chOff x="2438271" y="4945147"/>
            <a:chExt cx="734464" cy="456843"/>
          </a:xfrm>
          <a:solidFill>
            <a:srgbClr val="0D6FBD"/>
          </a:solidFill>
        </p:grpSpPr>
        <p:sp>
          <p:nvSpPr>
            <p:cNvPr id="60" name="Freeform 63">
              <a:extLst>
                <a:ext uri="{FF2B5EF4-FFF2-40B4-BE49-F238E27FC236}">
                  <a16:creationId xmlns:a16="http://schemas.microsoft.com/office/drawing/2014/main" id="{6ECBB217-A509-D847-9BA0-E1638BECE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8828" y="5185774"/>
              <a:ext cx="183907" cy="216216"/>
            </a:xfrm>
            <a:custGeom>
              <a:avLst/>
              <a:gdLst>
                <a:gd name="T0" fmla="*/ 43 w 834"/>
                <a:gd name="T1" fmla="*/ 181 h 980"/>
                <a:gd name="T2" fmla="*/ 35 w 834"/>
                <a:gd name="T3" fmla="*/ 172 h 980"/>
                <a:gd name="T4" fmla="*/ 26 w 834"/>
                <a:gd name="T5" fmla="*/ 155 h 980"/>
                <a:gd name="T6" fmla="*/ 32 w 834"/>
                <a:gd name="T7" fmla="*/ 143 h 980"/>
                <a:gd name="T8" fmla="*/ 26 w 834"/>
                <a:gd name="T9" fmla="*/ 124 h 980"/>
                <a:gd name="T10" fmla="*/ 17 w 834"/>
                <a:gd name="T11" fmla="*/ 103 h 980"/>
                <a:gd name="T12" fmla="*/ 0 w 834"/>
                <a:gd name="T13" fmla="*/ 86 h 980"/>
                <a:gd name="T14" fmla="*/ 9 w 834"/>
                <a:gd name="T15" fmla="*/ 69 h 980"/>
                <a:gd name="T16" fmla="*/ 19 w 834"/>
                <a:gd name="T17" fmla="*/ 55 h 980"/>
                <a:gd name="T18" fmla="*/ 28 w 834"/>
                <a:gd name="T19" fmla="*/ 46 h 980"/>
                <a:gd name="T20" fmla="*/ 20 w 834"/>
                <a:gd name="T21" fmla="*/ 30 h 980"/>
                <a:gd name="T22" fmla="*/ 9 w 834"/>
                <a:gd name="T23" fmla="*/ 26 h 980"/>
                <a:gd name="T24" fmla="*/ 9 w 834"/>
                <a:gd name="T25" fmla="*/ 16 h 980"/>
                <a:gd name="T26" fmla="*/ 17 w 834"/>
                <a:gd name="T27" fmla="*/ 0 h 980"/>
                <a:gd name="T28" fmla="*/ 26 w 834"/>
                <a:gd name="T29" fmla="*/ 10 h 980"/>
                <a:gd name="T30" fmla="*/ 44 w 834"/>
                <a:gd name="T31" fmla="*/ 17 h 980"/>
                <a:gd name="T32" fmla="*/ 60 w 834"/>
                <a:gd name="T33" fmla="*/ 17 h 980"/>
                <a:gd name="T34" fmla="*/ 76 w 834"/>
                <a:gd name="T35" fmla="*/ 24 h 980"/>
                <a:gd name="T36" fmla="*/ 91 w 834"/>
                <a:gd name="T37" fmla="*/ 27 h 980"/>
                <a:gd name="T38" fmla="*/ 103 w 834"/>
                <a:gd name="T39" fmla="*/ 43 h 980"/>
                <a:gd name="T40" fmla="*/ 117 w 834"/>
                <a:gd name="T41" fmla="*/ 54 h 980"/>
                <a:gd name="T42" fmla="*/ 120 w 834"/>
                <a:gd name="T43" fmla="*/ 69 h 980"/>
                <a:gd name="T44" fmla="*/ 144 w 834"/>
                <a:gd name="T45" fmla="*/ 78 h 980"/>
                <a:gd name="T46" fmla="*/ 158 w 834"/>
                <a:gd name="T47" fmla="*/ 92 h 980"/>
                <a:gd name="T48" fmla="*/ 150 w 834"/>
                <a:gd name="T49" fmla="*/ 102 h 980"/>
                <a:gd name="T50" fmla="*/ 140 w 834"/>
                <a:gd name="T51" fmla="*/ 121 h 980"/>
                <a:gd name="T52" fmla="*/ 125 w 834"/>
                <a:gd name="T53" fmla="*/ 124 h 980"/>
                <a:gd name="T54" fmla="*/ 103 w 834"/>
                <a:gd name="T55" fmla="*/ 134 h 980"/>
                <a:gd name="T56" fmla="*/ 91 w 834"/>
                <a:gd name="T57" fmla="*/ 147 h 980"/>
                <a:gd name="T58" fmla="*/ 79 w 834"/>
                <a:gd name="T59" fmla="*/ 157 h 980"/>
                <a:gd name="T60" fmla="*/ 76 w 834"/>
                <a:gd name="T61" fmla="*/ 171 h 980"/>
                <a:gd name="T62" fmla="*/ 67 w 834"/>
                <a:gd name="T63" fmla="*/ 186 h 980"/>
                <a:gd name="T64" fmla="*/ 43 w 834"/>
                <a:gd name="T65" fmla="*/ 181 h 9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34" h="980">
                  <a:moveTo>
                    <a:pt x="226" y="952"/>
                  </a:moveTo>
                  <a:lnTo>
                    <a:pt x="186" y="908"/>
                  </a:lnTo>
                  <a:lnTo>
                    <a:pt x="136" y="816"/>
                  </a:lnTo>
                  <a:lnTo>
                    <a:pt x="170" y="756"/>
                  </a:lnTo>
                  <a:lnTo>
                    <a:pt x="138" y="652"/>
                  </a:lnTo>
                  <a:lnTo>
                    <a:pt x="90" y="544"/>
                  </a:lnTo>
                  <a:lnTo>
                    <a:pt x="0" y="453"/>
                  </a:lnTo>
                  <a:lnTo>
                    <a:pt x="45" y="363"/>
                  </a:lnTo>
                  <a:lnTo>
                    <a:pt x="98" y="292"/>
                  </a:lnTo>
                  <a:lnTo>
                    <a:pt x="146" y="244"/>
                  </a:lnTo>
                  <a:lnTo>
                    <a:pt x="106" y="156"/>
                  </a:lnTo>
                  <a:lnTo>
                    <a:pt x="45" y="136"/>
                  </a:lnTo>
                  <a:lnTo>
                    <a:pt x="50" y="84"/>
                  </a:lnTo>
                  <a:lnTo>
                    <a:pt x="90" y="0"/>
                  </a:lnTo>
                  <a:lnTo>
                    <a:pt x="138" y="52"/>
                  </a:lnTo>
                  <a:lnTo>
                    <a:pt x="234" y="92"/>
                  </a:lnTo>
                  <a:lnTo>
                    <a:pt x="317" y="91"/>
                  </a:lnTo>
                  <a:lnTo>
                    <a:pt x="402" y="124"/>
                  </a:lnTo>
                  <a:lnTo>
                    <a:pt x="482" y="140"/>
                  </a:lnTo>
                  <a:lnTo>
                    <a:pt x="544" y="227"/>
                  </a:lnTo>
                  <a:lnTo>
                    <a:pt x="618" y="284"/>
                  </a:lnTo>
                  <a:lnTo>
                    <a:pt x="635" y="363"/>
                  </a:lnTo>
                  <a:lnTo>
                    <a:pt x="762" y="412"/>
                  </a:lnTo>
                  <a:lnTo>
                    <a:pt x="834" y="484"/>
                  </a:lnTo>
                  <a:lnTo>
                    <a:pt x="794" y="540"/>
                  </a:lnTo>
                  <a:lnTo>
                    <a:pt x="738" y="636"/>
                  </a:lnTo>
                  <a:lnTo>
                    <a:pt x="658" y="652"/>
                  </a:lnTo>
                  <a:lnTo>
                    <a:pt x="546" y="708"/>
                  </a:lnTo>
                  <a:lnTo>
                    <a:pt x="482" y="772"/>
                  </a:lnTo>
                  <a:lnTo>
                    <a:pt x="418" y="828"/>
                  </a:lnTo>
                  <a:lnTo>
                    <a:pt x="402" y="900"/>
                  </a:lnTo>
                  <a:lnTo>
                    <a:pt x="354" y="980"/>
                  </a:lnTo>
                  <a:lnTo>
                    <a:pt x="226" y="952"/>
                  </a:lnTo>
                  <a:close/>
                </a:path>
              </a:pathLst>
            </a:custGeom>
            <a:grpFill/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ker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1" name="Freeform 64">
              <a:extLst>
                <a:ext uri="{FF2B5EF4-FFF2-40B4-BE49-F238E27FC236}">
                  <a16:creationId xmlns:a16="http://schemas.microsoft.com/office/drawing/2014/main" id="{D26B69EA-0849-D740-A58F-A393495A2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8949" y="5005594"/>
              <a:ext cx="90790" cy="80209"/>
            </a:xfrm>
            <a:custGeom>
              <a:avLst/>
              <a:gdLst>
                <a:gd name="T0" fmla="*/ 0 w 414"/>
                <a:gd name="T1" fmla="*/ 20 h 364"/>
                <a:gd name="T2" fmla="*/ 20 w 414"/>
                <a:gd name="T3" fmla="*/ 18 h 364"/>
                <a:gd name="T4" fmla="*/ 24 w 414"/>
                <a:gd name="T5" fmla="*/ 7 h 364"/>
                <a:gd name="T6" fmla="*/ 37 w 414"/>
                <a:gd name="T7" fmla="*/ 0 h 364"/>
                <a:gd name="T8" fmla="*/ 49 w 414"/>
                <a:gd name="T9" fmla="*/ 13 h 364"/>
                <a:gd name="T10" fmla="*/ 57 w 414"/>
                <a:gd name="T11" fmla="*/ 30 h 364"/>
                <a:gd name="T12" fmla="*/ 66 w 414"/>
                <a:gd name="T13" fmla="*/ 35 h 364"/>
                <a:gd name="T14" fmla="*/ 77 w 414"/>
                <a:gd name="T15" fmla="*/ 39 h 364"/>
                <a:gd name="T16" fmla="*/ 78 w 414"/>
                <a:gd name="T17" fmla="*/ 52 h 364"/>
                <a:gd name="T18" fmla="*/ 61 w 414"/>
                <a:gd name="T19" fmla="*/ 61 h 364"/>
                <a:gd name="T20" fmla="*/ 43 w 414"/>
                <a:gd name="T21" fmla="*/ 69 h 364"/>
                <a:gd name="T22" fmla="*/ 26 w 414"/>
                <a:gd name="T23" fmla="*/ 60 h 364"/>
                <a:gd name="T24" fmla="*/ 17 w 414"/>
                <a:gd name="T25" fmla="*/ 52 h 364"/>
                <a:gd name="T26" fmla="*/ 17 w 414"/>
                <a:gd name="T27" fmla="*/ 43 h 364"/>
                <a:gd name="T28" fmla="*/ 2 w 414"/>
                <a:gd name="T29" fmla="*/ 36 h 364"/>
                <a:gd name="T30" fmla="*/ 0 w 414"/>
                <a:gd name="T31" fmla="*/ 20 h 36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14" h="364">
                  <a:moveTo>
                    <a:pt x="0" y="108"/>
                  </a:moveTo>
                  <a:lnTo>
                    <a:pt x="108" y="96"/>
                  </a:lnTo>
                  <a:lnTo>
                    <a:pt x="126" y="36"/>
                  </a:lnTo>
                  <a:lnTo>
                    <a:pt x="198" y="0"/>
                  </a:lnTo>
                  <a:lnTo>
                    <a:pt x="258" y="66"/>
                  </a:lnTo>
                  <a:lnTo>
                    <a:pt x="300" y="156"/>
                  </a:lnTo>
                  <a:lnTo>
                    <a:pt x="348" y="186"/>
                  </a:lnTo>
                  <a:lnTo>
                    <a:pt x="408" y="204"/>
                  </a:lnTo>
                  <a:lnTo>
                    <a:pt x="414" y="276"/>
                  </a:lnTo>
                  <a:lnTo>
                    <a:pt x="324" y="324"/>
                  </a:lnTo>
                  <a:lnTo>
                    <a:pt x="226" y="364"/>
                  </a:lnTo>
                  <a:lnTo>
                    <a:pt x="136" y="319"/>
                  </a:lnTo>
                  <a:lnTo>
                    <a:pt x="90" y="274"/>
                  </a:lnTo>
                  <a:lnTo>
                    <a:pt x="90" y="228"/>
                  </a:lnTo>
                  <a:lnTo>
                    <a:pt x="12" y="192"/>
                  </a:lnTo>
                  <a:lnTo>
                    <a:pt x="0" y="108"/>
                  </a:lnTo>
                  <a:close/>
                </a:path>
              </a:pathLst>
            </a:custGeom>
            <a:grpFill/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ker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2" name="Freeform 65">
              <a:extLst>
                <a:ext uri="{FF2B5EF4-FFF2-40B4-BE49-F238E27FC236}">
                  <a16:creationId xmlns:a16="http://schemas.microsoft.com/office/drawing/2014/main" id="{C831CA6E-F177-AE47-9FB2-9F1590344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271" y="4945147"/>
              <a:ext cx="62854" cy="58123"/>
            </a:xfrm>
            <a:custGeom>
              <a:avLst/>
              <a:gdLst>
                <a:gd name="T0" fmla="*/ 47 w 285"/>
                <a:gd name="T1" fmla="*/ 47 h 259"/>
                <a:gd name="T2" fmla="*/ 54 w 285"/>
                <a:gd name="T3" fmla="*/ 35 h 259"/>
                <a:gd name="T4" fmla="*/ 54 w 285"/>
                <a:gd name="T5" fmla="*/ 18 h 259"/>
                <a:gd name="T6" fmla="*/ 52 w 285"/>
                <a:gd name="T7" fmla="*/ 1 h 259"/>
                <a:gd name="T8" fmla="*/ 37 w 285"/>
                <a:gd name="T9" fmla="*/ 0 h 259"/>
                <a:gd name="T10" fmla="*/ 23 w 285"/>
                <a:gd name="T11" fmla="*/ 1 h 259"/>
                <a:gd name="T12" fmla="*/ 11 w 285"/>
                <a:gd name="T13" fmla="*/ 9 h 259"/>
                <a:gd name="T14" fmla="*/ 2 w 285"/>
                <a:gd name="T15" fmla="*/ 26 h 259"/>
                <a:gd name="T16" fmla="*/ 0 w 285"/>
                <a:gd name="T17" fmla="*/ 40 h 259"/>
                <a:gd name="T18" fmla="*/ 8 w 285"/>
                <a:gd name="T19" fmla="*/ 47 h 259"/>
                <a:gd name="T20" fmla="*/ 20 w 285"/>
                <a:gd name="T21" fmla="*/ 44 h 259"/>
                <a:gd name="T22" fmla="*/ 33 w 285"/>
                <a:gd name="T23" fmla="*/ 50 h 259"/>
                <a:gd name="T24" fmla="*/ 47 w 285"/>
                <a:gd name="T25" fmla="*/ 47 h 2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5" h="259">
                  <a:moveTo>
                    <a:pt x="246" y="241"/>
                  </a:moveTo>
                  <a:lnTo>
                    <a:pt x="285" y="182"/>
                  </a:lnTo>
                  <a:lnTo>
                    <a:pt x="285" y="91"/>
                  </a:lnTo>
                  <a:lnTo>
                    <a:pt x="276" y="7"/>
                  </a:lnTo>
                  <a:lnTo>
                    <a:pt x="194" y="0"/>
                  </a:lnTo>
                  <a:lnTo>
                    <a:pt x="120" y="7"/>
                  </a:lnTo>
                  <a:lnTo>
                    <a:pt x="58" y="46"/>
                  </a:lnTo>
                  <a:lnTo>
                    <a:pt x="13" y="136"/>
                  </a:lnTo>
                  <a:lnTo>
                    <a:pt x="0" y="205"/>
                  </a:lnTo>
                  <a:lnTo>
                    <a:pt x="41" y="241"/>
                  </a:lnTo>
                  <a:lnTo>
                    <a:pt x="104" y="227"/>
                  </a:lnTo>
                  <a:lnTo>
                    <a:pt x="173" y="259"/>
                  </a:lnTo>
                  <a:lnTo>
                    <a:pt x="246" y="241"/>
                  </a:lnTo>
                  <a:close/>
                </a:path>
              </a:pathLst>
            </a:custGeom>
            <a:grpFill/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ker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3" name="Freeform 66">
              <a:extLst>
                <a:ext uri="{FF2B5EF4-FFF2-40B4-BE49-F238E27FC236}">
                  <a16:creationId xmlns:a16="http://schemas.microsoft.com/office/drawing/2014/main" id="{61A8D89B-EADA-8648-ABF3-B336FEC6C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251" y="5090453"/>
              <a:ext cx="100101" cy="66260"/>
            </a:xfrm>
            <a:custGeom>
              <a:avLst/>
              <a:gdLst>
                <a:gd name="T0" fmla="*/ 50 w 453"/>
                <a:gd name="T1" fmla="*/ 57 h 300"/>
                <a:gd name="T2" fmla="*/ 43 w 453"/>
                <a:gd name="T3" fmla="*/ 48 h 300"/>
                <a:gd name="T4" fmla="*/ 36 w 453"/>
                <a:gd name="T5" fmla="*/ 38 h 300"/>
                <a:gd name="T6" fmla="*/ 23 w 453"/>
                <a:gd name="T7" fmla="*/ 29 h 300"/>
                <a:gd name="T8" fmla="*/ 9 w 453"/>
                <a:gd name="T9" fmla="*/ 31 h 300"/>
                <a:gd name="T10" fmla="*/ 2 w 453"/>
                <a:gd name="T11" fmla="*/ 22 h 300"/>
                <a:gd name="T12" fmla="*/ 0 w 453"/>
                <a:gd name="T13" fmla="*/ 13 h 300"/>
                <a:gd name="T14" fmla="*/ 9 w 453"/>
                <a:gd name="T15" fmla="*/ 5 h 300"/>
                <a:gd name="T16" fmla="*/ 10 w 453"/>
                <a:gd name="T17" fmla="*/ 0 h 300"/>
                <a:gd name="T18" fmla="*/ 26 w 453"/>
                <a:gd name="T19" fmla="*/ 5 h 300"/>
                <a:gd name="T20" fmla="*/ 37 w 453"/>
                <a:gd name="T21" fmla="*/ 9 h 300"/>
                <a:gd name="T22" fmla="*/ 43 w 453"/>
                <a:gd name="T23" fmla="*/ 5 h 300"/>
                <a:gd name="T24" fmla="*/ 61 w 453"/>
                <a:gd name="T25" fmla="*/ 2 h 300"/>
                <a:gd name="T26" fmla="*/ 69 w 453"/>
                <a:gd name="T27" fmla="*/ 13 h 300"/>
                <a:gd name="T28" fmla="*/ 86 w 453"/>
                <a:gd name="T29" fmla="*/ 22 h 300"/>
                <a:gd name="T30" fmla="*/ 86 w 453"/>
                <a:gd name="T31" fmla="*/ 39 h 300"/>
                <a:gd name="T32" fmla="*/ 74 w 453"/>
                <a:gd name="T33" fmla="*/ 49 h 300"/>
                <a:gd name="T34" fmla="*/ 67 w 453"/>
                <a:gd name="T35" fmla="*/ 50 h 300"/>
                <a:gd name="T36" fmla="*/ 58 w 453"/>
                <a:gd name="T37" fmla="*/ 51 h 300"/>
                <a:gd name="T38" fmla="*/ 50 w 453"/>
                <a:gd name="T39" fmla="*/ 57 h 3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53" h="300">
                  <a:moveTo>
                    <a:pt x="265" y="300"/>
                  </a:moveTo>
                  <a:lnTo>
                    <a:pt x="226" y="252"/>
                  </a:lnTo>
                  <a:lnTo>
                    <a:pt x="187" y="198"/>
                  </a:lnTo>
                  <a:lnTo>
                    <a:pt x="121" y="150"/>
                  </a:lnTo>
                  <a:lnTo>
                    <a:pt x="45" y="162"/>
                  </a:lnTo>
                  <a:lnTo>
                    <a:pt x="13" y="114"/>
                  </a:lnTo>
                  <a:lnTo>
                    <a:pt x="0" y="71"/>
                  </a:lnTo>
                  <a:lnTo>
                    <a:pt x="45" y="26"/>
                  </a:lnTo>
                  <a:lnTo>
                    <a:pt x="55" y="0"/>
                  </a:lnTo>
                  <a:lnTo>
                    <a:pt x="136" y="26"/>
                  </a:lnTo>
                  <a:lnTo>
                    <a:pt x="193" y="48"/>
                  </a:lnTo>
                  <a:lnTo>
                    <a:pt x="226" y="26"/>
                  </a:lnTo>
                  <a:lnTo>
                    <a:pt x="319" y="12"/>
                  </a:lnTo>
                  <a:lnTo>
                    <a:pt x="363" y="71"/>
                  </a:lnTo>
                  <a:lnTo>
                    <a:pt x="453" y="116"/>
                  </a:lnTo>
                  <a:lnTo>
                    <a:pt x="453" y="207"/>
                  </a:lnTo>
                  <a:lnTo>
                    <a:pt x="391" y="258"/>
                  </a:lnTo>
                  <a:lnTo>
                    <a:pt x="355" y="264"/>
                  </a:lnTo>
                  <a:lnTo>
                    <a:pt x="307" y="270"/>
                  </a:lnTo>
                  <a:lnTo>
                    <a:pt x="265" y="300"/>
                  </a:lnTo>
                  <a:close/>
                </a:path>
              </a:pathLst>
            </a:custGeom>
            <a:grpFill/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ker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4" name="Freeform 67">
              <a:extLst>
                <a:ext uri="{FF2B5EF4-FFF2-40B4-BE49-F238E27FC236}">
                  <a16:creationId xmlns:a16="http://schemas.microsoft.com/office/drawing/2014/main" id="{2768249F-C8B8-7D4E-B464-0F1BD0508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625" y="5066042"/>
              <a:ext cx="89626" cy="30224"/>
            </a:xfrm>
            <a:custGeom>
              <a:avLst/>
              <a:gdLst>
                <a:gd name="T0" fmla="*/ 27 w 409"/>
                <a:gd name="T1" fmla="*/ 2 h 136"/>
                <a:gd name="T2" fmla="*/ 13 w 409"/>
                <a:gd name="T3" fmla="*/ 0 h 136"/>
                <a:gd name="T4" fmla="*/ 0 w 409"/>
                <a:gd name="T5" fmla="*/ 9 h 136"/>
                <a:gd name="T6" fmla="*/ 8 w 409"/>
                <a:gd name="T7" fmla="*/ 21 h 136"/>
                <a:gd name="T8" fmla="*/ 17 w 409"/>
                <a:gd name="T9" fmla="*/ 26 h 136"/>
                <a:gd name="T10" fmla="*/ 34 w 409"/>
                <a:gd name="T11" fmla="*/ 17 h 136"/>
                <a:gd name="T12" fmla="*/ 43 w 409"/>
                <a:gd name="T13" fmla="*/ 17 h 136"/>
                <a:gd name="T14" fmla="*/ 63 w 409"/>
                <a:gd name="T15" fmla="*/ 22 h 136"/>
                <a:gd name="T16" fmla="*/ 70 w 409"/>
                <a:gd name="T17" fmla="*/ 19 h 136"/>
                <a:gd name="T18" fmla="*/ 77 w 409"/>
                <a:gd name="T19" fmla="*/ 17 h 136"/>
                <a:gd name="T20" fmla="*/ 77 w 409"/>
                <a:gd name="T21" fmla="*/ 9 h 136"/>
                <a:gd name="T22" fmla="*/ 68 w 409"/>
                <a:gd name="T23" fmla="*/ 0 h 136"/>
                <a:gd name="T24" fmla="*/ 57 w 409"/>
                <a:gd name="T25" fmla="*/ 3 h 136"/>
                <a:gd name="T26" fmla="*/ 43 w 409"/>
                <a:gd name="T27" fmla="*/ 9 h 136"/>
                <a:gd name="T28" fmla="*/ 27 w 409"/>
                <a:gd name="T29" fmla="*/ 2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09" h="136">
                  <a:moveTo>
                    <a:pt x="146" y="8"/>
                  </a:moveTo>
                  <a:lnTo>
                    <a:pt x="68" y="2"/>
                  </a:lnTo>
                  <a:lnTo>
                    <a:pt x="0" y="45"/>
                  </a:lnTo>
                  <a:lnTo>
                    <a:pt x="44" y="110"/>
                  </a:lnTo>
                  <a:lnTo>
                    <a:pt x="91" y="136"/>
                  </a:lnTo>
                  <a:lnTo>
                    <a:pt x="182" y="90"/>
                  </a:lnTo>
                  <a:lnTo>
                    <a:pt x="227" y="90"/>
                  </a:lnTo>
                  <a:lnTo>
                    <a:pt x="332" y="116"/>
                  </a:lnTo>
                  <a:lnTo>
                    <a:pt x="374" y="98"/>
                  </a:lnTo>
                  <a:lnTo>
                    <a:pt x="409" y="90"/>
                  </a:lnTo>
                  <a:lnTo>
                    <a:pt x="409" y="45"/>
                  </a:lnTo>
                  <a:lnTo>
                    <a:pt x="363" y="0"/>
                  </a:lnTo>
                  <a:lnTo>
                    <a:pt x="302" y="14"/>
                  </a:lnTo>
                  <a:lnTo>
                    <a:pt x="227" y="45"/>
                  </a:lnTo>
                  <a:lnTo>
                    <a:pt x="146" y="8"/>
                  </a:lnTo>
                  <a:close/>
                </a:path>
              </a:pathLst>
            </a:custGeom>
            <a:grpFill/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ker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5" name="Freeform 68">
              <a:extLst>
                <a:ext uri="{FF2B5EF4-FFF2-40B4-BE49-F238E27FC236}">
                  <a16:creationId xmlns:a16="http://schemas.microsoft.com/office/drawing/2014/main" id="{310B71F8-7D37-844D-B9C6-50FC44ED6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200" y="5105565"/>
              <a:ext cx="36083" cy="40686"/>
            </a:xfrm>
            <a:custGeom>
              <a:avLst/>
              <a:gdLst>
                <a:gd name="T0" fmla="*/ 31 w 162"/>
                <a:gd name="T1" fmla="*/ 13 h 181"/>
                <a:gd name="T2" fmla="*/ 17 w 162"/>
                <a:gd name="T3" fmla="*/ 9 h 181"/>
                <a:gd name="T4" fmla="*/ 9 w 162"/>
                <a:gd name="T5" fmla="*/ 0 h 181"/>
                <a:gd name="T6" fmla="*/ 0 w 162"/>
                <a:gd name="T7" fmla="*/ 9 h 181"/>
                <a:gd name="T8" fmla="*/ 7 w 162"/>
                <a:gd name="T9" fmla="*/ 23 h 181"/>
                <a:gd name="T10" fmla="*/ 13 w 162"/>
                <a:gd name="T11" fmla="*/ 32 h 181"/>
                <a:gd name="T12" fmla="*/ 20 w 162"/>
                <a:gd name="T13" fmla="*/ 35 h 181"/>
                <a:gd name="T14" fmla="*/ 29 w 162"/>
                <a:gd name="T15" fmla="*/ 25 h 181"/>
                <a:gd name="T16" fmla="*/ 31 w 162"/>
                <a:gd name="T17" fmla="*/ 13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2" h="181">
                  <a:moveTo>
                    <a:pt x="162" y="67"/>
                  </a:moveTo>
                  <a:lnTo>
                    <a:pt x="91" y="45"/>
                  </a:lnTo>
                  <a:lnTo>
                    <a:pt x="45" y="0"/>
                  </a:lnTo>
                  <a:lnTo>
                    <a:pt x="0" y="45"/>
                  </a:lnTo>
                  <a:lnTo>
                    <a:pt x="36" y="121"/>
                  </a:lnTo>
                  <a:lnTo>
                    <a:pt x="66" y="163"/>
                  </a:lnTo>
                  <a:lnTo>
                    <a:pt x="102" y="181"/>
                  </a:lnTo>
                  <a:lnTo>
                    <a:pt x="150" y="127"/>
                  </a:lnTo>
                  <a:lnTo>
                    <a:pt x="162" y="67"/>
                  </a:lnTo>
                  <a:close/>
                </a:path>
              </a:pathLst>
            </a:custGeom>
            <a:grpFill/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ker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134">
            <a:extLst>
              <a:ext uri="{FF2B5EF4-FFF2-40B4-BE49-F238E27FC236}">
                <a16:creationId xmlns:a16="http://schemas.microsoft.com/office/drawing/2014/main" id="{AED94945-516B-B245-94FE-D795BA487CED}"/>
              </a:ext>
            </a:extLst>
          </p:cNvPr>
          <p:cNvGrpSpPr>
            <a:grpSpLocks/>
          </p:cNvGrpSpPr>
          <p:nvPr/>
        </p:nvGrpSpPr>
        <p:grpSpPr bwMode="auto">
          <a:xfrm>
            <a:off x="1482730" y="908148"/>
            <a:ext cx="5857617" cy="3526597"/>
            <a:chOff x="1020" y="1026"/>
            <a:chExt cx="3897" cy="2332"/>
          </a:xfrm>
        </p:grpSpPr>
        <p:sp>
          <p:nvSpPr>
            <p:cNvPr id="67" name="Rectangle 135">
              <a:extLst>
                <a:ext uri="{FF2B5EF4-FFF2-40B4-BE49-F238E27FC236}">
                  <a16:creationId xmlns:a16="http://schemas.microsoft.com/office/drawing/2014/main" id="{C70BDFCB-464D-9E4F-9D9D-AEAFE3CAB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" y="1129"/>
              <a:ext cx="23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chemeClr val="bg1"/>
                  </a:solidFill>
                  <a:latin typeface="Verdana" pitchFamily="34" charset="0"/>
                </a:rPr>
                <a:t>WA</a:t>
              </a:r>
            </a:p>
          </p:txBody>
        </p:sp>
        <p:sp>
          <p:nvSpPr>
            <p:cNvPr id="68" name="Rectangle 136">
              <a:extLst>
                <a:ext uri="{FF2B5EF4-FFF2-40B4-BE49-F238E27FC236}">
                  <a16:creationId xmlns:a16="http://schemas.microsoft.com/office/drawing/2014/main" id="{DD282DCC-0BDF-C34B-AC4D-2A0F680CA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" y="1434"/>
              <a:ext cx="22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chemeClr val="bg1"/>
                  </a:solidFill>
                  <a:latin typeface="Verdana" pitchFamily="34" charset="0"/>
                </a:rPr>
                <a:t>OR</a:t>
              </a:r>
            </a:p>
          </p:txBody>
        </p:sp>
        <p:sp>
          <p:nvSpPr>
            <p:cNvPr id="69" name="Rectangle 137">
              <a:extLst>
                <a:ext uri="{FF2B5EF4-FFF2-40B4-BE49-F238E27FC236}">
                  <a16:creationId xmlns:a16="http://schemas.microsoft.com/office/drawing/2014/main" id="{A98BF415-1126-C749-9E17-680682EB7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" y="2069"/>
              <a:ext cx="21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chemeClr val="bg1"/>
                  </a:solidFill>
                  <a:latin typeface="Verdana" pitchFamily="34" charset="0"/>
                </a:rPr>
                <a:t>CA</a:t>
              </a:r>
            </a:p>
          </p:txBody>
        </p:sp>
        <p:sp>
          <p:nvSpPr>
            <p:cNvPr id="70" name="Rectangle 138">
              <a:extLst>
                <a:ext uri="{FF2B5EF4-FFF2-40B4-BE49-F238E27FC236}">
                  <a16:creationId xmlns:a16="http://schemas.microsoft.com/office/drawing/2014/main" id="{00358894-7AB4-F14E-85FE-E4EFC8557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1298"/>
              <a:ext cx="22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chemeClr val="bg1"/>
                  </a:solidFill>
                  <a:latin typeface="Verdana" pitchFamily="34" charset="0"/>
                </a:rPr>
                <a:t>MT</a:t>
              </a:r>
            </a:p>
          </p:txBody>
        </p:sp>
        <p:sp>
          <p:nvSpPr>
            <p:cNvPr id="71" name="Rectangle 139">
              <a:extLst>
                <a:ext uri="{FF2B5EF4-FFF2-40B4-BE49-F238E27FC236}">
                  <a16:creationId xmlns:a16="http://schemas.microsoft.com/office/drawing/2014/main" id="{F42C4886-B26A-BE45-8388-93DBF15A6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3" y="1519"/>
              <a:ext cx="20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chemeClr val="bg1"/>
                  </a:solidFill>
                  <a:latin typeface="Verdana" pitchFamily="34" charset="0"/>
                </a:rPr>
                <a:t>ID</a:t>
              </a:r>
            </a:p>
          </p:txBody>
        </p:sp>
        <p:sp>
          <p:nvSpPr>
            <p:cNvPr id="72" name="Rectangle 140">
              <a:extLst>
                <a:ext uri="{FF2B5EF4-FFF2-40B4-BE49-F238E27FC236}">
                  <a16:creationId xmlns:a16="http://schemas.microsoft.com/office/drawing/2014/main" id="{A4E52673-912F-3849-BC3A-AB95CBF45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" y="1933"/>
              <a:ext cx="219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chemeClr val="bg1"/>
                  </a:solidFill>
                  <a:latin typeface="Verdana" pitchFamily="34" charset="0"/>
                </a:rPr>
                <a:t>NV</a:t>
              </a:r>
            </a:p>
          </p:txBody>
        </p:sp>
        <p:sp>
          <p:nvSpPr>
            <p:cNvPr id="73" name="Rectangle 141">
              <a:extLst>
                <a:ext uri="{FF2B5EF4-FFF2-40B4-BE49-F238E27FC236}">
                  <a16:creationId xmlns:a16="http://schemas.microsoft.com/office/drawing/2014/main" id="{CCDF7E7B-C951-0A4B-BACD-7F199D904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" y="2478"/>
              <a:ext cx="21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chemeClr val="bg1"/>
                  </a:solidFill>
                  <a:latin typeface="Verdana" pitchFamily="34" charset="0"/>
                </a:rPr>
                <a:t>AZ</a:t>
              </a:r>
            </a:p>
          </p:txBody>
        </p:sp>
        <p:sp>
          <p:nvSpPr>
            <p:cNvPr id="74" name="Rectangle 142">
              <a:extLst>
                <a:ext uri="{FF2B5EF4-FFF2-40B4-BE49-F238E27FC236}">
                  <a16:creationId xmlns:a16="http://schemas.microsoft.com/office/drawing/2014/main" id="{FF2354E5-E07A-524F-BF64-8ED341E70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2024"/>
              <a:ext cx="21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chemeClr val="bg1"/>
                  </a:solidFill>
                  <a:latin typeface="Verdana" pitchFamily="34" charset="0"/>
                </a:rPr>
                <a:t>UT</a:t>
              </a:r>
            </a:p>
          </p:txBody>
        </p:sp>
        <p:sp>
          <p:nvSpPr>
            <p:cNvPr id="75" name="Rectangle 143">
              <a:extLst>
                <a:ext uri="{FF2B5EF4-FFF2-40B4-BE49-F238E27FC236}">
                  <a16:creationId xmlns:a16="http://schemas.microsoft.com/office/drawing/2014/main" id="{63C41137-662A-A947-889F-1AC4C7E47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1661"/>
              <a:ext cx="23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chemeClr val="bg1"/>
                  </a:solidFill>
                  <a:latin typeface="Verdana" pitchFamily="34" charset="0"/>
                </a:rPr>
                <a:t>WY</a:t>
              </a:r>
            </a:p>
          </p:txBody>
        </p:sp>
        <p:sp>
          <p:nvSpPr>
            <p:cNvPr id="76" name="Rectangle 144">
              <a:extLst>
                <a:ext uri="{FF2B5EF4-FFF2-40B4-BE49-F238E27FC236}">
                  <a16:creationId xmlns:a16="http://schemas.microsoft.com/office/drawing/2014/main" id="{209D16CF-3E2C-6F47-98A1-EB0E8932E2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2069"/>
              <a:ext cx="21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chemeClr val="bg1"/>
                  </a:solidFill>
                  <a:latin typeface="Verdana" pitchFamily="34" charset="0"/>
                </a:rPr>
                <a:t>CO</a:t>
              </a:r>
            </a:p>
          </p:txBody>
        </p:sp>
        <p:sp>
          <p:nvSpPr>
            <p:cNvPr id="77" name="Rectangle 145">
              <a:extLst>
                <a:ext uri="{FF2B5EF4-FFF2-40B4-BE49-F238E27FC236}">
                  <a16:creationId xmlns:a16="http://schemas.microsoft.com/office/drawing/2014/main" id="{21903688-3E1F-A542-9C92-11015751A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78"/>
              <a:ext cx="23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chemeClr val="bg1"/>
                  </a:solidFill>
                  <a:latin typeface="Verdana" pitchFamily="34" charset="0"/>
                </a:rPr>
                <a:t>NM</a:t>
              </a:r>
            </a:p>
          </p:txBody>
        </p:sp>
        <p:sp>
          <p:nvSpPr>
            <p:cNvPr id="78" name="Rectangle 146">
              <a:extLst>
                <a:ext uri="{FF2B5EF4-FFF2-40B4-BE49-F238E27FC236}">
                  <a16:creationId xmlns:a16="http://schemas.microsoft.com/office/drawing/2014/main" id="{2D3BFDE4-CEBC-CF4D-84FD-0213E262E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2795"/>
              <a:ext cx="209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chemeClr val="bg1"/>
                  </a:solidFill>
                  <a:latin typeface="Verdana" pitchFamily="34" charset="0"/>
                </a:rPr>
                <a:t>TX</a:t>
              </a:r>
            </a:p>
          </p:txBody>
        </p:sp>
        <p:sp>
          <p:nvSpPr>
            <p:cNvPr id="79" name="Rectangle 147">
              <a:extLst>
                <a:ext uri="{FF2B5EF4-FFF2-40B4-BE49-F238E27FC236}">
                  <a16:creationId xmlns:a16="http://schemas.microsoft.com/office/drawing/2014/main" id="{07BE85AF-56B1-F344-98F6-89567D1DF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9" y="2432"/>
              <a:ext cx="219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chemeClr val="bg1"/>
                  </a:solidFill>
                  <a:latin typeface="Verdana" pitchFamily="34" charset="0"/>
                </a:rPr>
                <a:t>OK</a:t>
              </a:r>
            </a:p>
          </p:txBody>
        </p:sp>
        <p:sp>
          <p:nvSpPr>
            <p:cNvPr id="80" name="Rectangle 148">
              <a:extLst>
                <a:ext uri="{FF2B5EF4-FFF2-40B4-BE49-F238E27FC236}">
                  <a16:creationId xmlns:a16="http://schemas.microsoft.com/office/drawing/2014/main" id="{CA689A48-B143-B543-928A-D19D14EFA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3" y="2115"/>
              <a:ext cx="21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chemeClr val="bg1"/>
                  </a:solidFill>
                  <a:latin typeface="Verdana" pitchFamily="34" charset="0"/>
                </a:rPr>
                <a:t>KS</a:t>
              </a:r>
            </a:p>
          </p:txBody>
        </p:sp>
        <p:sp>
          <p:nvSpPr>
            <p:cNvPr id="81" name="Rectangle 149">
              <a:extLst>
                <a:ext uri="{FF2B5EF4-FFF2-40B4-BE49-F238E27FC236}">
                  <a16:creationId xmlns:a16="http://schemas.microsoft.com/office/drawing/2014/main" id="{84614C9F-6F0E-8B42-BC55-8874038B0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1842"/>
              <a:ext cx="21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chemeClr val="bg1"/>
                  </a:solidFill>
                  <a:latin typeface="Verdana" pitchFamily="34" charset="0"/>
                </a:rPr>
                <a:t>NE</a:t>
              </a:r>
            </a:p>
          </p:txBody>
        </p:sp>
        <p:sp>
          <p:nvSpPr>
            <p:cNvPr id="82" name="Rectangle 150">
              <a:extLst>
                <a:ext uri="{FF2B5EF4-FFF2-40B4-BE49-F238E27FC236}">
                  <a16:creationId xmlns:a16="http://schemas.microsoft.com/office/drawing/2014/main" id="{AD40FC1F-7A09-9547-BEEA-9132B4427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1570"/>
              <a:ext cx="21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SD</a:t>
              </a:r>
            </a:p>
          </p:txBody>
        </p:sp>
        <p:sp>
          <p:nvSpPr>
            <p:cNvPr id="83" name="Rectangle 151">
              <a:extLst>
                <a:ext uri="{FF2B5EF4-FFF2-40B4-BE49-F238E27FC236}">
                  <a16:creationId xmlns:a16="http://schemas.microsoft.com/office/drawing/2014/main" id="{D257A0DB-03D9-CB4C-A942-E125D9D0C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3" y="1298"/>
              <a:ext cx="223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chemeClr val="bg1"/>
                  </a:solidFill>
                  <a:latin typeface="Verdana" pitchFamily="34" charset="0"/>
                </a:rPr>
                <a:t>ND</a:t>
              </a:r>
            </a:p>
          </p:txBody>
        </p:sp>
        <p:sp>
          <p:nvSpPr>
            <p:cNvPr id="84" name="Rectangle 152">
              <a:extLst>
                <a:ext uri="{FF2B5EF4-FFF2-40B4-BE49-F238E27FC236}">
                  <a16:creationId xmlns:a16="http://schemas.microsoft.com/office/drawing/2014/main" id="{A48A513A-194F-2144-B9A9-26772CB94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5" y="1389"/>
              <a:ext cx="245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chemeClr val="bg1"/>
                  </a:solidFill>
                  <a:latin typeface="Verdana" pitchFamily="34" charset="0"/>
                </a:rPr>
                <a:t>MN</a:t>
              </a:r>
            </a:p>
          </p:txBody>
        </p:sp>
        <p:sp>
          <p:nvSpPr>
            <p:cNvPr id="85" name="Rectangle 153">
              <a:extLst>
                <a:ext uri="{FF2B5EF4-FFF2-40B4-BE49-F238E27FC236}">
                  <a16:creationId xmlns:a16="http://schemas.microsoft.com/office/drawing/2014/main" id="{CC489318-82D4-614E-B4C2-972C3D765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1764"/>
              <a:ext cx="20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IA</a:t>
              </a:r>
            </a:p>
          </p:txBody>
        </p:sp>
        <p:sp>
          <p:nvSpPr>
            <p:cNvPr id="86" name="Rectangle 154">
              <a:extLst>
                <a:ext uri="{FF2B5EF4-FFF2-40B4-BE49-F238E27FC236}">
                  <a16:creationId xmlns:a16="http://schemas.microsoft.com/office/drawing/2014/main" id="{CD49CB5A-76B8-814D-A574-038D382DD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2115"/>
              <a:ext cx="23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MO</a:t>
              </a:r>
            </a:p>
          </p:txBody>
        </p:sp>
        <p:sp>
          <p:nvSpPr>
            <p:cNvPr id="87" name="Rectangle 155">
              <a:extLst>
                <a:ext uri="{FF2B5EF4-FFF2-40B4-BE49-F238E27FC236}">
                  <a16:creationId xmlns:a16="http://schemas.microsoft.com/office/drawing/2014/main" id="{6FFEABAE-517E-7045-BEA9-1B95E2CC1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2" y="2432"/>
              <a:ext cx="21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AR</a:t>
              </a:r>
            </a:p>
          </p:txBody>
        </p:sp>
        <p:sp>
          <p:nvSpPr>
            <p:cNvPr id="88" name="Rectangle 156">
              <a:extLst>
                <a:ext uri="{FF2B5EF4-FFF2-40B4-BE49-F238E27FC236}">
                  <a16:creationId xmlns:a16="http://schemas.microsoft.com/office/drawing/2014/main" id="{D4129341-F8EE-CA46-9EC0-991BED188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3" y="2795"/>
              <a:ext cx="20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LA</a:t>
              </a:r>
            </a:p>
          </p:txBody>
        </p:sp>
        <p:sp>
          <p:nvSpPr>
            <p:cNvPr id="89" name="Rectangle 157">
              <a:extLst>
                <a:ext uri="{FF2B5EF4-FFF2-40B4-BE49-F238E27FC236}">
                  <a16:creationId xmlns:a16="http://schemas.microsoft.com/office/drawing/2014/main" id="{7D66034D-445F-674B-9064-293F7C9E2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2614"/>
              <a:ext cx="22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MS</a:t>
              </a:r>
            </a:p>
          </p:txBody>
        </p:sp>
        <p:sp>
          <p:nvSpPr>
            <p:cNvPr id="90" name="Rectangle 158">
              <a:extLst>
                <a:ext uri="{FF2B5EF4-FFF2-40B4-BE49-F238E27FC236}">
                  <a16:creationId xmlns:a16="http://schemas.microsoft.com/office/drawing/2014/main" id="{92CF7655-7BB8-F141-AB05-7FF74C71D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" y="2568"/>
              <a:ext cx="20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AL</a:t>
              </a:r>
            </a:p>
          </p:txBody>
        </p:sp>
        <p:sp>
          <p:nvSpPr>
            <p:cNvPr id="91" name="Rectangle 159">
              <a:extLst>
                <a:ext uri="{FF2B5EF4-FFF2-40B4-BE49-F238E27FC236}">
                  <a16:creationId xmlns:a16="http://schemas.microsoft.com/office/drawing/2014/main" id="{28FC943B-A099-F040-9FC4-3659D3B78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2523"/>
              <a:ext cx="21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GA</a:t>
              </a:r>
            </a:p>
          </p:txBody>
        </p:sp>
        <p:sp>
          <p:nvSpPr>
            <p:cNvPr id="92" name="Rectangle 160">
              <a:extLst>
                <a:ext uri="{FF2B5EF4-FFF2-40B4-BE49-F238E27FC236}">
                  <a16:creationId xmlns:a16="http://schemas.microsoft.com/office/drawing/2014/main" id="{077EF8BD-44CA-D04A-959B-B3183BB09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2886"/>
              <a:ext cx="199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FL</a:t>
              </a:r>
            </a:p>
          </p:txBody>
        </p:sp>
        <p:sp>
          <p:nvSpPr>
            <p:cNvPr id="93" name="Rectangle 161">
              <a:extLst>
                <a:ext uri="{FF2B5EF4-FFF2-40B4-BE49-F238E27FC236}">
                  <a16:creationId xmlns:a16="http://schemas.microsoft.com/office/drawing/2014/main" id="{30819E34-ADDB-2244-A95F-6E06609BC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2341"/>
              <a:ext cx="20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SC</a:t>
              </a:r>
            </a:p>
          </p:txBody>
        </p:sp>
        <p:sp>
          <p:nvSpPr>
            <p:cNvPr id="94" name="Rectangle 162">
              <a:extLst>
                <a:ext uri="{FF2B5EF4-FFF2-40B4-BE49-F238E27FC236}">
                  <a16:creationId xmlns:a16="http://schemas.microsoft.com/office/drawing/2014/main" id="{D3ECBBF3-10C1-CC44-B5A5-A33B5CB77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6" y="2296"/>
              <a:ext cx="21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TN</a:t>
              </a:r>
            </a:p>
          </p:txBody>
        </p:sp>
        <p:sp>
          <p:nvSpPr>
            <p:cNvPr id="95" name="Rectangle 163">
              <a:extLst>
                <a:ext uri="{FF2B5EF4-FFF2-40B4-BE49-F238E27FC236}">
                  <a16:creationId xmlns:a16="http://schemas.microsoft.com/office/drawing/2014/main" id="{67C8223A-C18A-DD4F-ABE9-0402764BC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8" y="2160"/>
              <a:ext cx="22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chemeClr val="bg1"/>
                  </a:solidFill>
                  <a:latin typeface="Verdana" pitchFamily="34" charset="0"/>
                </a:rPr>
                <a:t>NC</a:t>
              </a:r>
            </a:p>
          </p:txBody>
        </p:sp>
        <p:sp>
          <p:nvSpPr>
            <p:cNvPr id="96" name="Rectangle 164">
              <a:extLst>
                <a:ext uri="{FF2B5EF4-FFF2-40B4-BE49-F238E27FC236}">
                  <a16:creationId xmlns:a16="http://schemas.microsoft.com/office/drawing/2014/main" id="{A9B9D5E6-F845-9543-9F47-C2857A490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1888"/>
              <a:ext cx="19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IL</a:t>
              </a:r>
            </a:p>
          </p:txBody>
        </p:sp>
        <p:sp>
          <p:nvSpPr>
            <p:cNvPr id="97" name="Rectangle 165">
              <a:extLst>
                <a:ext uri="{FF2B5EF4-FFF2-40B4-BE49-F238E27FC236}">
                  <a16:creationId xmlns:a16="http://schemas.microsoft.com/office/drawing/2014/main" id="{F84ED8AD-EE75-CD42-952A-753325B88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1525"/>
              <a:ext cx="223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chemeClr val="bg1"/>
                  </a:solidFill>
                  <a:latin typeface="Verdana" pitchFamily="34" charset="0"/>
                </a:rPr>
                <a:t>WI</a:t>
              </a:r>
            </a:p>
          </p:txBody>
        </p:sp>
        <p:sp>
          <p:nvSpPr>
            <p:cNvPr id="98" name="Rectangle 166">
              <a:extLst>
                <a:ext uri="{FF2B5EF4-FFF2-40B4-BE49-F238E27FC236}">
                  <a16:creationId xmlns:a16="http://schemas.microsoft.com/office/drawing/2014/main" id="{4BF06932-EA4C-4E4C-B035-2FA95E4BB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8" y="1564"/>
              <a:ext cx="21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MI</a:t>
              </a:r>
            </a:p>
          </p:txBody>
        </p:sp>
        <p:sp>
          <p:nvSpPr>
            <p:cNvPr id="99" name="Rectangle 167">
              <a:extLst>
                <a:ext uri="{FF2B5EF4-FFF2-40B4-BE49-F238E27FC236}">
                  <a16:creationId xmlns:a16="http://schemas.microsoft.com/office/drawing/2014/main" id="{57BDD24C-6896-1C4A-BD27-C7C46FC5C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1797"/>
              <a:ext cx="22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rgbClr val="000000"/>
                  </a:solidFill>
                  <a:latin typeface="Verdana" pitchFamily="34" charset="0"/>
                </a:rPr>
                <a:t>OH</a:t>
              </a:r>
            </a:p>
          </p:txBody>
        </p:sp>
        <p:sp>
          <p:nvSpPr>
            <p:cNvPr id="100" name="Rectangle 168">
              <a:extLst>
                <a:ext uri="{FF2B5EF4-FFF2-40B4-BE49-F238E27FC236}">
                  <a16:creationId xmlns:a16="http://schemas.microsoft.com/office/drawing/2014/main" id="{107DBC1E-069E-B441-84E9-3851354AD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0" y="1876"/>
              <a:ext cx="20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IN</a:t>
              </a:r>
            </a:p>
          </p:txBody>
        </p:sp>
        <p:sp>
          <p:nvSpPr>
            <p:cNvPr id="101" name="Rectangle 169">
              <a:extLst>
                <a:ext uri="{FF2B5EF4-FFF2-40B4-BE49-F238E27FC236}">
                  <a16:creationId xmlns:a16="http://schemas.microsoft.com/office/drawing/2014/main" id="{4723152B-1782-B04A-85A1-B1C549724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069"/>
              <a:ext cx="21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KY</a:t>
              </a:r>
            </a:p>
          </p:txBody>
        </p:sp>
        <p:sp>
          <p:nvSpPr>
            <p:cNvPr id="102" name="Rectangle 170">
              <a:extLst>
                <a:ext uri="{FF2B5EF4-FFF2-40B4-BE49-F238E27FC236}">
                  <a16:creationId xmlns:a16="http://schemas.microsoft.com/office/drawing/2014/main" id="{629AC49D-FCF4-CD48-8693-26E3E6D4E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1915"/>
              <a:ext cx="23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WV</a:t>
              </a:r>
            </a:p>
          </p:txBody>
        </p:sp>
        <p:sp>
          <p:nvSpPr>
            <p:cNvPr id="103" name="Rectangle 171">
              <a:extLst>
                <a:ext uri="{FF2B5EF4-FFF2-40B4-BE49-F238E27FC236}">
                  <a16:creationId xmlns:a16="http://schemas.microsoft.com/office/drawing/2014/main" id="{992E7EDB-9D28-B44C-A40E-CC23AEBE3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1" y="1933"/>
              <a:ext cx="22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chemeClr val="bg1"/>
                  </a:solidFill>
                  <a:latin typeface="Verdana" pitchFamily="34" charset="0"/>
                </a:rPr>
                <a:t>VA</a:t>
              </a:r>
            </a:p>
          </p:txBody>
        </p:sp>
        <p:sp>
          <p:nvSpPr>
            <p:cNvPr id="104" name="Rectangle 172">
              <a:extLst>
                <a:ext uri="{FF2B5EF4-FFF2-40B4-BE49-F238E27FC236}">
                  <a16:creationId xmlns:a16="http://schemas.microsoft.com/office/drawing/2014/main" id="{A096FAD0-6C4B-8441-80A5-3968A9038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8" y="1661"/>
              <a:ext cx="2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chemeClr val="bg1"/>
                  </a:solidFill>
                  <a:latin typeface="Verdana" pitchFamily="34" charset="0"/>
                </a:rPr>
                <a:t>PA</a:t>
              </a:r>
            </a:p>
          </p:txBody>
        </p:sp>
        <p:sp>
          <p:nvSpPr>
            <p:cNvPr id="105" name="Rectangle 173">
              <a:extLst>
                <a:ext uri="{FF2B5EF4-FFF2-40B4-BE49-F238E27FC236}">
                  <a16:creationId xmlns:a16="http://schemas.microsoft.com/office/drawing/2014/main" id="{18E31AF7-1643-D246-989B-EDC6967CD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1407"/>
              <a:ext cx="21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NY</a:t>
              </a:r>
            </a:p>
          </p:txBody>
        </p:sp>
        <p:sp>
          <p:nvSpPr>
            <p:cNvPr id="106" name="Rectangle 174">
              <a:extLst>
                <a:ext uri="{FF2B5EF4-FFF2-40B4-BE49-F238E27FC236}">
                  <a16:creationId xmlns:a16="http://schemas.microsoft.com/office/drawing/2014/main" id="{EC1606B2-A5F4-AD43-ADB2-5EBFD5AE9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0" y="1026"/>
              <a:ext cx="22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ME</a:t>
              </a:r>
            </a:p>
          </p:txBody>
        </p:sp>
        <p:sp>
          <p:nvSpPr>
            <p:cNvPr id="107" name="Rectangle 175">
              <a:extLst>
                <a:ext uri="{FF2B5EF4-FFF2-40B4-BE49-F238E27FC236}">
                  <a16:creationId xmlns:a16="http://schemas.microsoft.com/office/drawing/2014/main" id="{A7F3A015-E879-E74C-B684-AB058C135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2" y="1177"/>
              <a:ext cx="209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VT</a:t>
              </a:r>
            </a:p>
          </p:txBody>
        </p:sp>
        <p:sp>
          <p:nvSpPr>
            <p:cNvPr id="108" name="Rectangle 176">
              <a:extLst>
                <a:ext uri="{FF2B5EF4-FFF2-40B4-BE49-F238E27FC236}">
                  <a16:creationId xmlns:a16="http://schemas.microsoft.com/office/drawing/2014/main" id="{6A6302CB-9D9A-B547-A603-CD32D9AB7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2" y="1253"/>
              <a:ext cx="22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NH</a:t>
              </a:r>
            </a:p>
          </p:txBody>
        </p:sp>
        <p:sp>
          <p:nvSpPr>
            <p:cNvPr id="109" name="Rectangle 177">
              <a:extLst>
                <a:ext uri="{FF2B5EF4-FFF2-40B4-BE49-F238E27FC236}">
                  <a16:creationId xmlns:a16="http://schemas.microsoft.com/office/drawing/2014/main" id="{F6E2E2C9-B74B-A94C-AB24-DCC31C49D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" y="1652"/>
              <a:ext cx="21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chemeClr val="bg1"/>
                  </a:solidFill>
                  <a:latin typeface="Verdana" pitchFamily="34" charset="0"/>
                </a:rPr>
                <a:t>NJ</a:t>
              </a:r>
            </a:p>
          </p:txBody>
        </p:sp>
        <p:sp>
          <p:nvSpPr>
            <p:cNvPr id="110" name="Rectangle 178">
              <a:extLst>
                <a:ext uri="{FF2B5EF4-FFF2-40B4-BE49-F238E27FC236}">
                  <a16:creationId xmlns:a16="http://schemas.microsoft.com/office/drawing/2014/main" id="{966E0B52-984E-B34A-B491-5DAB3D807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" y="1722"/>
              <a:ext cx="213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DE</a:t>
              </a:r>
            </a:p>
          </p:txBody>
        </p:sp>
        <p:sp>
          <p:nvSpPr>
            <p:cNvPr id="111" name="Line 179">
              <a:extLst>
                <a:ext uri="{FF2B5EF4-FFF2-40B4-BE49-F238E27FC236}">
                  <a16:creationId xmlns:a16="http://schemas.microsoft.com/office/drawing/2014/main" id="{E77F33A2-B189-0846-8702-08CA85C1F4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89" y="1803"/>
              <a:ext cx="45" cy="45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8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2" name="Rectangle 180">
              <a:extLst>
                <a:ext uri="{FF2B5EF4-FFF2-40B4-BE49-F238E27FC236}">
                  <a16:creationId xmlns:a16="http://schemas.microsoft.com/office/drawing/2014/main" id="{E72B1747-050D-CB41-BC7E-57414BD9A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8" y="1649"/>
              <a:ext cx="23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MD</a:t>
              </a:r>
            </a:p>
          </p:txBody>
        </p:sp>
        <p:sp>
          <p:nvSpPr>
            <p:cNvPr id="113" name="Rectangle 181">
              <a:extLst>
                <a:ext uri="{FF2B5EF4-FFF2-40B4-BE49-F238E27FC236}">
                  <a16:creationId xmlns:a16="http://schemas.microsoft.com/office/drawing/2014/main" id="{24C652B6-5E13-434C-939E-A290EDFF3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1" y="1933"/>
              <a:ext cx="216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rgbClr val="000000"/>
                  </a:solidFill>
                  <a:latin typeface="Verdana" pitchFamily="34" charset="0"/>
                </a:rPr>
                <a:t>DC</a:t>
              </a:r>
            </a:p>
          </p:txBody>
        </p:sp>
        <p:sp>
          <p:nvSpPr>
            <p:cNvPr id="114" name="Line 182">
              <a:extLst>
                <a:ext uri="{FF2B5EF4-FFF2-40B4-BE49-F238E27FC236}">
                  <a16:creationId xmlns:a16="http://schemas.microsoft.com/office/drawing/2014/main" id="{8434C338-A37A-6143-B22A-D2C5662AB7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52" y="1856"/>
              <a:ext cx="134" cy="123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8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5" name="Rectangle 183">
              <a:extLst>
                <a:ext uri="{FF2B5EF4-FFF2-40B4-BE49-F238E27FC236}">
                  <a16:creationId xmlns:a16="http://schemas.microsoft.com/office/drawing/2014/main" id="{BCA923B8-08EF-4349-A0F4-55C5BCC2D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" y="1259"/>
              <a:ext cx="22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MA</a:t>
              </a:r>
            </a:p>
          </p:txBody>
        </p:sp>
        <p:sp>
          <p:nvSpPr>
            <p:cNvPr id="116" name="Line 184">
              <a:extLst>
                <a:ext uri="{FF2B5EF4-FFF2-40B4-BE49-F238E27FC236}">
                  <a16:creationId xmlns:a16="http://schemas.microsoft.com/office/drawing/2014/main" id="{8A52A5CD-74B4-9140-9EBA-AC695CAFA9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69" y="1353"/>
              <a:ext cx="45" cy="45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8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7" name="Rectangle 185">
              <a:extLst>
                <a:ext uri="{FF2B5EF4-FFF2-40B4-BE49-F238E27FC236}">
                  <a16:creationId xmlns:a16="http://schemas.microsoft.com/office/drawing/2014/main" id="{68D111BB-913E-444E-AD68-30D4CCD6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" y="1576"/>
              <a:ext cx="20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CT</a:t>
              </a:r>
            </a:p>
          </p:txBody>
        </p:sp>
        <p:sp>
          <p:nvSpPr>
            <p:cNvPr id="118" name="Line 186">
              <a:extLst>
                <a:ext uri="{FF2B5EF4-FFF2-40B4-BE49-F238E27FC236}">
                  <a16:creationId xmlns:a16="http://schemas.microsoft.com/office/drawing/2014/main" id="{2550F836-D57F-1E41-A3F5-C61D3A7A39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8" y="1513"/>
              <a:ext cx="90" cy="91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8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9" name="Line 187">
              <a:extLst>
                <a:ext uri="{FF2B5EF4-FFF2-40B4-BE49-F238E27FC236}">
                  <a16:creationId xmlns:a16="http://schemas.microsoft.com/office/drawing/2014/main" id="{D7BBCFA5-BEE4-5148-87EF-D8088A8C34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0" y="1471"/>
              <a:ext cx="90" cy="91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8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20" name="Rectangle 188">
              <a:extLst>
                <a:ext uri="{FF2B5EF4-FFF2-40B4-BE49-F238E27FC236}">
                  <a16:creationId xmlns:a16="http://schemas.microsoft.com/office/drawing/2014/main" id="{6C1E9827-5677-F043-81CB-900763792B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1486"/>
              <a:ext cx="20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Verdana" pitchFamily="34" charset="0"/>
                </a:rPr>
                <a:t>RI</a:t>
              </a:r>
            </a:p>
          </p:txBody>
        </p:sp>
        <p:sp>
          <p:nvSpPr>
            <p:cNvPr id="121" name="Rectangle 189">
              <a:extLst>
                <a:ext uri="{FF2B5EF4-FFF2-40B4-BE49-F238E27FC236}">
                  <a16:creationId xmlns:a16="http://schemas.microsoft.com/office/drawing/2014/main" id="{79370D4F-6D83-2B4B-9BBE-2A38A3091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9" y="2932"/>
              <a:ext cx="21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chemeClr val="bg1"/>
                  </a:solidFill>
                  <a:latin typeface="Verdana" pitchFamily="34" charset="0"/>
                </a:rPr>
                <a:t>AK</a:t>
              </a:r>
            </a:p>
          </p:txBody>
        </p:sp>
        <p:sp>
          <p:nvSpPr>
            <p:cNvPr id="122" name="Rectangle 190">
              <a:extLst>
                <a:ext uri="{FF2B5EF4-FFF2-40B4-BE49-F238E27FC236}">
                  <a16:creationId xmlns:a16="http://schemas.microsoft.com/office/drawing/2014/main" id="{33EC365F-6294-6F48-9AB7-EDDF2BD04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" y="3223"/>
              <a:ext cx="20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rgbClr val="000000"/>
                  </a:solidFill>
                  <a:latin typeface="Verdana" pitchFamily="34" charset="0"/>
                </a:rPr>
                <a:t>HI</a:t>
              </a:r>
            </a:p>
          </p:txBody>
        </p:sp>
        <p:sp>
          <p:nvSpPr>
            <p:cNvPr id="123" name="Line 191">
              <a:extLst>
                <a:ext uri="{FF2B5EF4-FFF2-40B4-BE49-F238E27FC236}">
                  <a16:creationId xmlns:a16="http://schemas.microsoft.com/office/drawing/2014/main" id="{5ADA828A-2E3E-CE41-83D5-DA25F73D06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9" y="1757"/>
              <a:ext cx="45" cy="45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8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19B4A7F7-639C-B640-914D-A86FEF67388F}"/>
              </a:ext>
            </a:extLst>
          </p:cNvPr>
          <p:cNvSpPr>
            <a:spLocks noChangeAspect="1"/>
          </p:cNvSpPr>
          <p:nvPr/>
        </p:nvSpPr>
        <p:spPr>
          <a:xfrm>
            <a:off x="6917614" y="2985885"/>
            <a:ext cx="274320" cy="275990"/>
          </a:xfrm>
          <a:prstGeom prst="roundRect">
            <a:avLst/>
          </a:prstGeom>
          <a:solidFill>
            <a:srgbClr val="7BC143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0" rIns="0" bIns="0" anchor="ctr" anchorCtr="0"/>
          <a:lstStyle/>
          <a:p>
            <a:pPr algn="ctr"/>
            <a:r>
              <a:rPr lang="en-US" sz="1400" kern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5" name="Rounded Rectangle 124">
            <a:extLst>
              <a:ext uri="{FF2B5EF4-FFF2-40B4-BE49-F238E27FC236}">
                <a16:creationId xmlns:a16="http://schemas.microsoft.com/office/drawing/2014/main" id="{25DD03C4-5397-0949-9ABF-12ACC2C40783}"/>
              </a:ext>
            </a:extLst>
          </p:cNvPr>
          <p:cNvSpPr>
            <a:spLocks noChangeAspect="1"/>
          </p:cNvSpPr>
          <p:nvPr/>
        </p:nvSpPr>
        <p:spPr>
          <a:xfrm>
            <a:off x="6917614" y="3459547"/>
            <a:ext cx="274320" cy="275990"/>
          </a:xfrm>
          <a:prstGeom prst="roundRect">
            <a:avLst/>
          </a:prstGeom>
          <a:solidFill>
            <a:srgbClr val="0D6FBD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0" rIns="0" bIns="0" anchor="ctr" anchorCtr="0"/>
          <a:lstStyle/>
          <a:p>
            <a:pPr algn="ctr"/>
            <a:r>
              <a:rPr lang="en-US" sz="1400" kern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11435D21-741A-784C-9CB9-B17E5E498BFA}"/>
              </a:ext>
            </a:extLst>
          </p:cNvPr>
          <p:cNvSpPr>
            <a:spLocks noChangeAspect="1"/>
          </p:cNvSpPr>
          <p:nvPr/>
        </p:nvSpPr>
        <p:spPr>
          <a:xfrm>
            <a:off x="6917614" y="3933209"/>
            <a:ext cx="274320" cy="275990"/>
          </a:xfrm>
          <a:prstGeom prst="roundRect">
            <a:avLst/>
          </a:prstGeom>
          <a:solidFill>
            <a:srgbClr val="84A1A9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0" rIns="0" bIns="0" anchor="ctr" anchorCtr="0"/>
          <a:lstStyle/>
          <a:p>
            <a:pPr algn="ctr"/>
            <a:r>
              <a:rPr lang="en-US" sz="1400" kern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49E8FB3-89B4-E644-88AB-E9535336B649}"/>
              </a:ext>
            </a:extLst>
          </p:cNvPr>
          <p:cNvSpPr txBox="1"/>
          <p:nvPr/>
        </p:nvSpPr>
        <p:spPr>
          <a:xfrm>
            <a:off x="7145329" y="2969992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Enacted programs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41311DE-CAF2-A94F-B331-7FC9AEE1B57E}"/>
              </a:ext>
            </a:extLst>
          </p:cNvPr>
          <p:cNvSpPr txBox="1"/>
          <p:nvPr/>
        </p:nvSpPr>
        <p:spPr>
          <a:xfrm>
            <a:off x="7145329" y="3443654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Pilots/demonstrations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EBD3E7D-B78B-3A48-8D14-35E3B4A446E0}"/>
              </a:ext>
            </a:extLst>
          </p:cNvPr>
          <p:cNvSpPr txBox="1"/>
          <p:nvPr/>
        </p:nvSpPr>
        <p:spPr>
          <a:xfrm>
            <a:off x="7145329" y="3917316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1644358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C4F33-A04B-4B68-8229-352BAD24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98520"/>
            <a:ext cx="8178800" cy="479822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Issues raised during public presentations of RUC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8AD42-F09D-4302-AD75-88D5A44B0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72711-4FCB-2141-A321-C0607E71426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57FBA-1B87-429C-9DEC-14B2A6E7F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D9FB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FBT 2021 TEAMFL Focus Group  The Gas Tax: Running on Empty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FAF97E2-1C26-4A9C-B609-5B0453AAC2BF}"/>
              </a:ext>
            </a:extLst>
          </p:cNvPr>
          <p:cNvSpPr txBox="1">
            <a:spLocks/>
          </p:cNvSpPr>
          <p:nvPr/>
        </p:nvSpPr>
        <p:spPr>
          <a:xfrm>
            <a:off x="678180" y="903477"/>
            <a:ext cx="3592033" cy="3572153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lang="en-US" sz="2400" kern="1200" dirty="0" smtClean="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lang="en-US" sz="2000" i="0" kern="1200" dirty="0" smtClean="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lang="en-US" sz="1600" kern="1200" dirty="0" smtClean="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»"/>
              <a:defRPr lang="en-US" sz="1600" i="1" kern="1200" dirty="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Privacy protection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Data security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Exemptions and refunds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Out-of-state driving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Location-aware mileage reporting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Interoperability with other states, counties, federal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Compliance and enforcement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Scalability of systems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Flexibility for policy adaptation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Evolution of technology and business models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Equity by geography, vehicle type, income level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B6AFD-AF95-431A-938F-0F2D034CB1DC}"/>
              </a:ext>
            </a:extLst>
          </p:cNvPr>
          <p:cNvSpPr txBox="1"/>
          <p:nvPr/>
        </p:nvSpPr>
        <p:spPr>
          <a:xfrm>
            <a:off x="4702249" y="847947"/>
            <a:ext cx="3899490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 of administration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Transition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Rate setting (including by weight, configuration)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Integration with tolling, congestion pricing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Fleet management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 experience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Organizational design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Constitutional issues (e.g., commerce clause)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party risk management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Impact of charging on environment, emissions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996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266AF5-4F81-0841-AECE-44DB541676EA}"/>
              </a:ext>
            </a:extLst>
          </p:cNvPr>
          <p:cNvSpPr/>
          <p:nvPr/>
        </p:nvSpPr>
        <p:spPr>
          <a:xfrm>
            <a:off x="3406107" y="1918489"/>
            <a:ext cx="5036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defTabSz="685800">
              <a:buSzPct val="100000"/>
              <a:defRPr/>
            </a:pPr>
            <a:r>
              <a:rPr lang="en-US" altLang="en-US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 state can develop a successful, innovative system from scratch.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E1B322-0218-F843-B3CD-B34942423A6B}"/>
              </a:ext>
            </a:extLst>
          </p:cNvPr>
          <p:cNvSpPr/>
          <p:nvPr/>
        </p:nvSpPr>
        <p:spPr>
          <a:xfrm>
            <a:off x="3404715" y="3300619"/>
            <a:ext cx="5036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defTabSz="685800">
              <a:buSzPct val="100000"/>
              <a:defRPr/>
            </a:pPr>
            <a:r>
              <a:rPr lang="en-US" altLang="en-US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Privacy can be protected through system design and law.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0BD842-A39C-904B-9984-A44E46629F23}"/>
              </a:ext>
            </a:extLst>
          </p:cNvPr>
          <p:cNvSpPr/>
          <p:nvPr/>
        </p:nvSpPr>
        <p:spPr>
          <a:xfrm>
            <a:off x="3404714" y="2615235"/>
            <a:ext cx="5063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defTabSz="685800">
              <a:buSzPct val="100000"/>
              <a:defRPr/>
            </a:pPr>
            <a:r>
              <a:rPr lang="en-US" altLang="en-US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Sustained legislative support is required to achieve long-term objectives.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AA7721-A37F-7244-A916-0490B8A2A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72" y="647776"/>
            <a:ext cx="1027010" cy="33337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DFC35A-398A-044F-B557-656529C4C6BE}"/>
              </a:ext>
            </a:extLst>
          </p:cNvPr>
          <p:cNvSpPr/>
          <p:nvPr/>
        </p:nvSpPr>
        <p:spPr>
          <a:xfrm>
            <a:off x="3404714" y="3991535"/>
            <a:ext cx="5063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defTabSz="685800">
              <a:buSzPct val="100000"/>
              <a:defRPr/>
            </a:pPr>
            <a:r>
              <a:rPr lang="en-US" altLang="en-US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Building institutional knowledge is essential to success.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33D898-AE4A-1C44-966D-5528A2054DBA}"/>
              </a:ext>
            </a:extLst>
          </p:cNvPr>
          <p:cNvCxnSpPr>
            <a:cxnSpLocks/>
          </p:cNvCxnSpPr>
          <p:nvPr/>
        </p:nvCxnSpPr>
        <p:spPr>
          <a:xfrm>
            <a:off x="493172" y="1234463"/>
            <a:ext cx="78867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F5BABB-9DBD-A24B-BB97-F9432A293BDD}"/>
              </a:ext>
            </a:extLst>
          </p:cNvPr>
          <p:cNvCxnSpPr>
            <a:cxnSpLocks/>
          </p:cNvCxnSpPr>
          <p:nvPr/>
        </p:nvCxnSpPr>
        <p:spPr>
          <a:xfrm flipV="1">
            <a:off x="607472" y="1072538"/>
            <a:ext cx="0" cy="33337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476148-B3F8-1B40-BC44-57C7ABCBC49D}"/>
              </a:ext>
            </a:extLst>
          </p:cNvPr>
          <p:cNvCxnSpPr>
            <a:cxnSpLocks/>
          </p:cNvCxnSpPr>
          <p:nvPr/>
        </p:nvCxnSpPr>
        <p:spPr>
          <a:xfrm flipV="1">
            <a:off x="5706521" y="1072538"/>
            <a:ext cx="0" cy="33337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315F74-1BB3-C348-B8FC-64426AC2A893}"/>
              </a:ext>
            </a:extLst>
          </p:cNvPr>
          <p:cNvCxnSpPr>
            <a:cxnSpLocks/>
          </p:cNvCxnSpPr>
          <p:nvPr/>
        </p:nvCxnSpPr>
        <p:spPr>
          <a:xfrm flipV="1">
            <a:off x="6556362" y="1072538"/>
            <a:ext cx="0" cy="33337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BC4B4D-362B-1749-8EE4-70A295127A49}"/>
              </a:ext>
            </a:extLst>
          </p:cNvPr>
          <p:cNvCxnSpPr>
            <a:cxnSpLocks/>
          </p:cNvCxnSpPr>
          <p:nvPr/>
        </p:nvCxnSpPr>
        <p:spPr>
          <a:xfrm flipV="1">
            <a:off x="7406204" y="1072538"/>
            <a:ext cx="0" cy="33337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61F425-CCC8-6A42-AEDE-D890FE253953}"/>
              </a:ext>
            </a:extLst>
          </p:cNvPr>
          <p:cNvCxnSpPr>
            <a:cxnSpLocks/>
          </p:cNvCxnSpPr>
          <p:nvPr/>
        </p:nvCxnSpPr>
        <p:spPr>
          <a:xfrm flipV="1">
            <a:off x="8256047" y="1072538"/>
            <a:ext cx="0" cy="33337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7D7980D-8185-614C-B0CD-C745EA3CE477}"/>
              </a:ext>
            </a:extLst>
          </p:cNvPr>
          <p:cNvCxnSpPr>
            <a:cxnSpLocks/>
          </p:cNvCxnSpPr>
          <p:nvPr/>
        </p:nvCxnSpPr>
        <p:spPr>
          <a:xfrm flipV="1">
            <a:off x="2307155" y="1072538"/>
            <a:ext cx="0" cy="33337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AC33280-840E-2A4F-B6A9-B1779C6984B5}"/>
              </a:ext>
            </a:extLst>
          </p:cNvPr>
          <p:cNvCxnSpPr>
            <a:cxnSpLocks/>
          </p:cNvCxnSpPr>
          <p:nvPr/>
        </p:nvCxnSpPr>
        <p:spPr>
          <a:xfrm flipV="1">
            <a:off x="3156996" y="1072538"/>
            <a:ext cx="0" cy="33337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C2C5A9-9AAE-664A-A720-DE2F8D6691A8}"/>
              </a:ext>
            </a:extLst>
          </p:cNvPr>
          <p:cNvCxnSpPr>
            <a:cxnSpLocks/>
          </p:cNvCxnSpPr>
          <p:nvPr/>
        </p:nvCxnSpPr>
        <p:spPr>
          <a:xfrm flipV="1">
            <a:off x="4006838" y="1072538"/>
            <a:ext cx="0" cy="33337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BA0F8B-A2B5-574D-8DD5-8ED1AAEE6C2D}"/>
              </a:ext>
            </a:extLst>
          </p:cNvPr>
          <p:cNvCxnSpPr>
            <a:cxnSpLocks/>
          </p:cNvCxnSpPr>
          <p:nvPr/>
        </p:nvCxnSpPr>
        <p:spPr>
          <a:xfrm flipV="1">
            <a:off x="4856679" y="1072538"/>
            <a:ext cx="0" cy="33337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83821D8-D00C-CE49-BA4A-5B3FCCDDEE57}"/>
              </a:ext>
            </a:extLst>
          </p:cNvPr>
          <p:cNvSpPr txBox="1"/>
          <p:nvPr/>
        </p:nvSpPr>
        <p:spPr>
          <a:xfrm>
            <a:off x="345862" y="1479612"/>
            <a:ext cx="569387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4A79CA-58F8-EF45-B717-5900F257E7E8}"/>
              </a:ext>
            </a:extLst>
          </p:cNvPr>
          <p:cNvSpPr txBox="1"/>
          <p:nvPr/>
        </p:nvSpPr>
        <p:spPr>
          <a:xfrm>
            <a:off x="8004183" y="1452749"/>
            <a:ext cx="569387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7745762-14BB-1C4A-8279-4C8B99838C5F}"/>
              </a:ext>
            </a:extLst>
          </p:cNvPr>
          <p:cNvSpPr txBox="1"/>
          <p:nvPr/>
        </p:nvSpPr>
        <p:spPr>
          <a:xfrm>
            <a:off x="3715768" y="1462692"/>
            <a:ext cx="569387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2015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DB1EA20-B75F-D041-A091-D599D8E9D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215" y="730098"/>
            <a:ext cx="963277" cy="194582"/>
          </a:xfrm>
          <a:prstGeom prst="rect">
            <a:avLst/>
          </a:prstGeom>
          <a:solidFill>
            <a:srgbClr val="DEDFE3"/>
          </a:solidFill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572B1C2-0A55-764A-8593-1C4707DF6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203" y="705809"/>
            <a:ext cx="811866" cy="333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A55829-03FC-0849-8226-7FB3F765AA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4891"/>
          <a:stretch/>
        </p:blipFill>
        <p:spPr>
          <a:xfrm>
            <a:off x="4595068" y="516536"/>
            <a:ext cx="527936" cy="51766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08995D2-3950-BC42-BC5F-38A6E39FA148}"/>
              </a:ext>
            </a:extLst>
          </p:cNvPr>
          <p:cNvSpPr txBox="1"/>
          <p:nvPr/>
        </p:nvSpPr>
        <p:spPr>
          <a:xfrm>
            <a:off x="659370" y="2319757"/>
            <a:ext cx="21440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Oregon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84DE2D0-D2EB-C545-981F-05E16BDE6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71" y="3047540"/>
            <a:ext cx="2256737" cy="732554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23ACF06-A84D-C044-9802-C99BB0282110}"/>
              </a:ext>
            </a:extLst>
          </p:cNvPr>
          <p:cNvCxnSpPr>
            <a:cxnSpLocks/>
          </p:cNvCxnSpPr>
          <p:nvPr/>
        </p:nvCxnSpPr>
        <p:spPr>
          <a:xfrm flipV="1">
            <a:off x="1474334" y="1072538"/>
            <a:ext cx="0" cy="33337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B290B93-D3C3-A941-8EF0-B38E88BF4324}"/>
              </a:ext>
            </a:extLst>
          </p:cNvPr>
          <p:cNvSpPr txBox="1"/>
          <p:nvPr/>
        </p:nvSpPr>
        <p:spPr>
          <a:xfrm>
            <a:off x="5444911" y="1452730"/>
            <a:ext cx="569387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10520F-5D8F-554F-9577-BCC47599DE87}"/>
              </a:ext>
            </a:extLst>
          </p:cNvPr>
          <p:cNvSpPr txBox="1"/>
          <p:nvPr/>
        </p:nvSpPr>
        <p:spPr>
          <a:xfrm>
            <a:off x="7144594" y="1454387"/>
            <a:ext cx="569387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99E770-45DE-5B48-97DF-075EA69279DC}"/>
              </a:ext>
            </a:extLst>
          </p:cNvPr>
          <p:cNvSpPr txBox="1"/>
          <p:nvPr/>
        </p:nvSpPr>
        <p:spPr>
          <a:xfrm>
            <a:off x="6303517" y="1441761"/>
            <a:ext cx="569387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E84638-9AA8-3449-8A4A-670BA723794E}"/>
              </a:ext>
            </a:extLst>
          </p:cNvPr>
          <p:cNvSpPr txBox="1"/>
          <p:nvPr/>
        </p:nvSpPr>
        <p:spPr>
          <a:xfrm>
            <a:off x="4594578" y="1466962"/>
            <a:ext cx="569387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2016</a:t>
            </a:r>
          </a:p>
        </p:txBody>
      </p:sp>
      <p:pic>
        <p:nvPicPr>
          <p:cNvPr id="41" name="Content Placeholder 15" descr="A close up of a sign&#10;&#10;Description automatically generated">
            <a:extLst>
              <a:ext uri="{FF2B5EF4-FFF2-40B4-BE49-F238E27FC236}">
                <a16:creationId xmlns:a16="http://schemas.microsoft.com/office/drawing/2014/main" id="{EB0A69E0-B2FB-6749-91D0-CE4511959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5419" y="516536"/>
            <a:ext cx="909431" cy="482504"/>
          </a:xfrm>
          <a:prstGeom prst="rect">
            <a:avLst/>
          </a:prstGeom>
          <a:ln>
            <a:noFill/>
          </a:ln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7868B5F-9671-A143-9818-70A016A5FD74}"/>
              </a:ext>
            </a:extLst>
          </p:cNvPr>
          <p:cNvCxnSpPr>
            <a:cxnSpLocks/>
          </p:cNvCxnSpPr>
          <p:nvPr/>
        </p:nvCxnSpPr>
        <p:spPr>
          <a:xfrm>
            <a:off x="3238622" y="854672"/>
            <a:ext cx="701618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BF17351-9CB0-094F-957F-F8BD1383F2EB}"/>
              </a:ext>
            </a:extLst>
          </p:cNvPr>
          <p:cNvCxnSpPr>
            <a:cxnSpLocks/>
          </p:cNvCxnSpPr>
          <p:nvPr/>
        </p:nvCxnSpPr>
        <p:spPr>
          <a:xfrm>
            <a:off x="2406457" y="854672"/>
            <a:ext cx="701618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5F64087-80DC-1F40-847D-1F6BAD8F624D}"/>
              </a:ext>
            </a:extLst>
          </p:cNvPr>
          <p:cNvCxnSpPr>
            <a:cxnSpLocks/>
          </p:cNvCxnSpPr>
          <p:nvPr/>
        </p:nvCxnSpPr>
        <p:spPr>
          <a:xfrm>
            <a:off x="1574293" y="854672"/>
            <a:ext cx="701618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2">
            <a:extLst>
              <a:ext uri="{FF2B5EF4-FFF2-40B4-BE49-F238E27FC236}">
                <a16:creationId xmlns:a16="http://schemas.microsoft.com/office/drawing/2014/main" id="{D291AB9F-36C8-C942-8E49-4B276D805114}"/>
              </a:ext>
            </a:extLst>
          </p:cNvPr>
          <p:cNvSpPr txBox="1">
            <a:spLocks/>
          </p:cNvSpPr>
          <p:nvPr/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472711-4FCB-2141-A321-C0607E714264}" type="slidenum">
              <a:rPr lang="en-US" sz="1200" b="1" smtClean="0">
                <a:solidFill>
                  <a:srgbClr val="FFFFFF"/>
                </a:solidFill>
                <a:latin typeface="Calibri"/>
              </a:rPr>
              <a:pPr/>
              <a:t>5</a:t>
            </a:fld>
            <a:endParaRPr lang="en-US" sz="12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1A8885E1-88D1-0F4D-804B-FE5AE616A70A}"/>
              </a:ext>
            </a:extLst>
          </p:cNvPr>
          <p:cNvSpPr txBox="1">
            <a:spLocks/>
          </p:cNvSpPr>
          <p:nvPr/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solidFill>
                  <a:srgbClr val="D9FBFF"/>
                </a:solidFill>
                <a:latin typeface="Calibri"/>
              </a:rPr>
              <a:t>FBT 2021 TEAMFL Focus Group  The Gas Tax: Running on Empty</a:t>
            </a:r>
            <a:endParaRPr lang="en-US" sz="1100" b="1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1741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266AF5-4F81-0841-AECE-44DB541676EA}"/>
              </a:ext>
            </a:extLst>
          </p:cNvPr>
          <p:cNvSpPr/>
          <p:nvPr/>
        </p:nvSpPr>
        <p:spPr>
          <a:xfrm>
            <a:off x="3404714" y="2059792"/>
            <a:ext cx="5036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defTabSz="685800">
              <a:buSzPct val="100000"/>
              <a:defRPr/>
            </a:pPr>
            <a:r>
              <a:rPr lang="en-US" altLang="en-US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Stretching the limits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E1B322-0218-F843-B3CD-B34942423A6B}"/>
              </a:ext>
            </a:extLst>
          </p:cNvPr>
          <p:cNvSpPr/>
          <p:nvPr/>
        </p:nvSpPr>
        <p:spPr>
          <a:xfrm>
            <a:off x="3404714" y="3213511"/>
            <a:ext cx="5036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defTabSz="685800">
              <a:buSzPct val="100000"/>
              <a:defRPr/>
            </a:pPr>
            <a:r>
              <a:rPr lang="en-US" altLang="en-US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Preserving the open market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0BD842-A39C-904B-9984-A44E46629F23}"/>
              </a:ext>
            </a:extLst>
          </p:cNvPr>
          <p:cNvSpPr/>
          <p:nvPr/>
        </p:nvSpPr>
        <p:spPr>
          <a:xfrm>
            <a:off x="3404713" y="2636651"/>
            <a:ext cx="5063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defTabSz="685800">
              <a:buSzPct val="100000"/>
              <a:defRPr/>
            </a:pPr>
            <a:r>
              <a:rPr lang="en-US" altLang="en-US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Expanding user choice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33D898-AE4A-1C44-966D-5528A2054DBA}"/>
              </a:ext>
            </a:extLst>
          </p:cNvPr>
          <p:cNvCxnSpPr>
            <a:cxnSpLocks/>
          </p:cNvCxnSpPr>
          <p:nvPr/>
        </p:nvCxnSpPr>
        <p:spPr>
          <a:xfrm>
            <a:off x="493172" y="1234463"/>
            <a:ext cx="7886700" cy="0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F5BABB-9DBD-A24B-BB97-F9432A293BDD}"/>
              </a:ext>
            </a:extLst>
          </p:cNvPr>
          <p:cNvCxnSpPr>
            <a:cxnSpLocks/>
          </p:cNvCxnSpPr>
          <p:nvPr/>
        </p:nvCxnSpPr>
        <p:spPr>
          <a:xfrm flipV="1">
            <a:off x="607472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476148-B3F8-1B40-BC44-57C7ABCBC49D}"/>
              </a:ext>
            </a:extLst>
          </p:cNvPr>
          <p:cNvCxnSpPr>
            <a:cxnSpLocks/>
          </p:cNvCxnSpPr>
          <p:nvPr/>
        </p:nvCxnSpPr>
        <p:spPr>
          <a:xfrm flipV="1">
            <a:off x="5706521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315F74-1BB3-C348-B8FC-64426AC2A893}"/>
              </a:ext>
            </a:extLst>
          </p:cNvPr>
          <p:cNvCxnSpPr>
            <a:cxnSpLocks/>
          </p:cNvCxnSpPr>
          <p:nvPr/>
        </p:nvCxnSpPr>
        <p:spPr>
          <a:xfrm flipV="1">
            <a:off x="6556362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BC4B4D-362B-1749-8EE4-70A295127A49}"/>
              </a:ext>
            </a:extLst>
          </p:cNvPr>
          <p:cNvCxnSpPr>
            <a:cxnSpLocks/>
          </p:cNvCxnSpPr>
          <p:nvPr/>
        </p:nvCxnSpPr>
        <p:spPr>
          <a:xfrm flipV="1">
            <a:off x="7406204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61F425-CCC8-6A42-AEDE-D890FE253953}"/>
              </a:ext>
            </a:extLst>
          </p:cNvPr>
          <p:cNvCxnSpPr>
            <a:cxnSpLocks/>
          </p:cNvCxnSpPr>
          <p:nvPr/>
        </p:nvCxnSpPr>
        <p:spPr>
          <a:xfrm flipV="1">
            <a:off x="8256047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7D7980D-8185-614C-B0CD-C745EA3CE477}"/>
              </a:ext>
            </a:extLst>
          </p:cNvPr>
          <p:cNvCxnSpPr>
            <a:cxnSpLocks/>
          </p:cNvCxnSpPr>
          <p:nvPr/>
        </p:nvCxnSpPr>
        <p:spPr>
          <a:xfrm flipV="1">
            <a:off x="2307155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AC33280-840E-2A4F-B6A9-B1779C6984B5}"/>
              </a:ext>
            </a:extLst>
          </p:cNvPr>
          <p:cNvCxnSpPr>
            <a:cxnSpLocks/>
          </p:cNvCxnSpPr>
          <p:nvPr/>
        </p:nvCxnSpPr>
        <p:spPr>
          <a:xfrm flipV="1">
            <a:off x="3156996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C2C5A9-9AAE-664A-A720-DE2F8D6691A8}"/>
              </a:ext>
            </a:extLst>
          </p:cNvPr>
          <p:cNvCxnSpPr>
            <a:cxnSpLocks/>
          </p:cNvCxnSpPr>
          <p:nvPr/>
        </p:nvCxnSpPr>
        <p:spPr>
          <a:xfrm flipV="1">
            <a:off x="4006838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BA0F8B-A2B5-574D-8DD5-8ED1AAEE6C2D}"/>
              </a:ext>
            </a:extLst>
          </p:cNvPr>
          <p:cNvCxnSpPr>
            <a:cxnSpLocks/>
          </p:cNvCxnSpPr>
          <p:nvPr/>
        </p:nvCxnSpPr>
        <p:spPr>
          <a:xfrm flipV="1">
            <a:off x="4856679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83821D8-D00C-CE49-BA4A-5B3FCCDDEE57}"/>
              </a:ext>
            </a:extLst>
          </p:cNvPr>
          <p:cNvSpPr txBox="1"/>
          <p:nvPr/>
        </p:nvSpPr>
        <p:spPr>
          <a:xfrm>
            <a:off x="345862" y="147961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4A79CA-58F8-EF45-B717-5900F257E7E8}"/>
              </a:ext>
            </a:extLst>
          </p:cNvPr>
          <p:cNvSpPr txBox="1"/>
          <p:nvPr/>
        </p:nvSpPr>
        <p:spPr>
          <a:xfrm>
            <a:off x="8004183" y="1452749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7745762-14BB-1C4A-8279-4C8B99838C5F}"/>
              </a:ext>
            </a:extLst>
          </p:cNvPr>
          <p:cNvSpPr txBox="1"/>
          <p:nvPr/>
        </p:nvSpPr>
        <p:spPr>
          <a:xfrm>
            <a:off x="3715768" y="146269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2015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572B1C2-0A55-764A-8593-1C4707DF6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203" y="705809"/>
            <a:ext cx="811866" cy="333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A55829-03FC-0849-8226-7FB3F765A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891"/>
          <a:stretch/>
        </p:blipFill>
        <p:spPr>
          <a:xfrm>
            <a:off x="4595068" y="516536"/>
            <a:ext cx="527936" cy="51766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08995D2-3950-BC42-BC5F-38A6E39FA148}"/>
              </a:ext>
            </a:extLst>
          </p:cNvPr>
          <p:cNvSpPr txBox="1"/>
          <p:nvPr/>
        </p:nvSpPr>
        <p:spPr>
          <a:xfrm>
            <a:off x="607472" y="2199118"/>
            <a:ext cx="21440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California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23ACF06-A84D-C044-9802-C99BB0282110}"/>
              </a:ext>
            </a:extLst>
          </p:cNvPr>
          <p:cNvCxnSpPr>
            <a:cxnSpLocks/>
          </p:cNvCxnSpPr>
          <p:nvPr/>
        </p:nvCxnSpPr>
        <p:spPr>
          <a:xfrm flipV="1">
            <a:off x="1474334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B290B93-D3C3-A941-8EF0-B38E88BF4324}"/>
              </a:ext>
            </a:extLst>
          </p:cNvPr>
          <p:cNvSpPr txBox="1"/>
          <p:nvPr/>
        </p:nvSpPr>
        <p:spPr>
          <a:xfrm>
            <a:off x="5444911" y="1452730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10520F-5D8F-554F-9577-BCC47599DE87}"/>
              </a:ext>
            </a:extLst>
          </p:cNvPr>
          <p:cNvSpPr txBox="1"/>
          <p:nvPr/>
        </p:nvSpPr>
        <p:spPr>
          <a:xfrm>
            <a:off x="7144594" y="1454387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99E770-45DE-5B48-97DF-075EA69279DC}"/>
              </a:ext>
            </a:extLst>
          </p:cNvPr>
          <p:cNvSpPr txBox="1"/>
          <p:nvPr/>
        </p:nvSpPr>
        <p:spPr>
          <a:xfrm>
            <a:off x="6303517" y="1441761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E84638-9AA8-3449-8A4A-670BA723794E}"/>
              </a:ext>
            </a:extLst>
          </p:cNvPr>
          <p:cNvSpPr txBox="1"/>
          <p:nvPr/>
        </p:nvSpPr>
        <p:spPr>
          <a:xfrm>
            <a:off x="4594578" y="146696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2016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A31BF9C-B642-8740-8FF7-C4BE98F2B9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891"/>
          <a:stretch/>
        </p:blipFill>
        <p:spPr>
          <a:xfrm>
            <a:off x="1132495" y="2912029"/>
            <a:ext cx="1016800" cy="9970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EF07854-F1E4-BF4F-9C49-869DC7E69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72" y="639893"/>
            <a:ext cx="1027010" cy="3333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467E24-70A4-FA41-893E-A907FA8FE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215" y="730098"/>
            <a:ext cx="963277" cy="194582"/>
          </a:xfrm>
          <a:prstGeom prst="rect">
            <a:avLst/>
          </a:prstGeom>
          <a:solidFill>
            <a:srgbClr val="DEDFE3"/>
          </a:solidFill>
        </p:spPr>
      </p:pic>
      <p:pic>
        <p:nvPicPr>
          <p:cNvPr id="45" name="Content Placeholder 15" descr="A close up of a sign&#10;&#10;Description automatically generated">
            <a:extLst>
              <a:ext uri="{FF2B5EF4-FFF2-40B4-BE49-F238E27FC236}">
                <a16:creationId xmlns:a16="http://schemas.microsoft.com/office/drawing/2014/main" id="{294FCBA4-5FF6-6F43-B538-28DAB65E1B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5419" y="516536"/>
            <a:ext cx="909431" cy="482504"/>
          </a:xfrm>
          <a:prstGeom prst="rect">
            <a:avLst/>
          </a:prstGeom>
          <a:ln>
            <a:noFill/>
          </a:ln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D99009F9-D644-0544-A527-1AEF7FD352FB}"/>
              </a:ext>
            </a:extLst>
          </p:cNvPr>
          <p:cNvSpPr/>
          <p:nvPr/>
        </p:nvSpPr>
        <p:spPr>
          <a:xfrm>
            <a:off x="3404714" y="3790370"/>
            <a:ext cx="5036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defTabSz="685800">
              <a:buSzPct val="100000"/>
              <a:defRPr/>
            </a:pPr>
            <a:r>
              <a:rPr lang="en-US" altLang="en-US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New mileage reporting methods</a:t>
            </a:r>
          </a:p>
        </p:txBody>
      </p:sp>
      <p:sp>
        <p:nvSpPr>
          <p:cNvPr id="42" name="Slide Number Placeholder 2">
            <a:extLst>
              <a:ext uri="{FF2B5EF4-FFF2-40B4-BE49-F238E27FC236}">
                <a16:creationId xmlns:a16="http://schemas.microsoft.com/office/drawing/2014/main" id="{5C3B3434-BF07-E545-8AD3-5736F9B009C9}"/>
              </a:ext>
            </a:extLst>
          </p:cNvPr>
          <p:cNvSpPr txBox="1">
            <a:spLocks/>
          </p:cNvSpPr>
          <p:nvPr/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472711-4FCB-2141-A321-C0607E714264}" type="slidenum">
              <a:rPr lang="en-US" sz="1200" b="1" smtClean="0">
                <a:solidFill>
                  <a:srgbClr val="FFFFFF"/>
                </a:solidFill>
                <a:latin typeface="Calibri"/>
              </a:rPr>
              <a:pPr/>
              <a:t>6</a:t>
            </a:fld>
            <a:endParaRPr lang="en-US" sz="12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" name="Footer Placeholder 3">
            <a:extLst>
              <a:ext uri="{FF2B5EF4-FFF2-40B4-BE49-F238E27FC236}">
                <a16:creationId xmlns:a16="http://schemas.microsoft.com/office/drawing/2014/main" id="{34B3F546-5A05-4E4C-A07E-F4F46B5C1885}"/>
              </a:ext>
            </a:extLst>
          </p:cNvPr>
          <p:cNvSpPr txBox="1">
            <a:spLocks/>
          </p:cNvSpPr>
          <p:nvPr/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solidFill>
                  <a:srgbClr val="D9FBFF"/>
                </a:solidFill>
                <a:latin typeface="Calibri"/>
              </a:rPr>
              <a:t>FBT 2021 TEAMFL Focus Group  The Gas Tax: Running on Empty</a:t>
            </a:r>
            <a:endParaRPr lang="en-US" sz="1100" b="1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5223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33D898-AE4A-1C44-966D-5528A2054DBA}"/>
              </a:ext>
            </a:extLst>
          </p:cNvPr>
          <p:cNvCxnSpPr>
            <a:cxnSpLocks/>
          </p:cNvCxnSpPr>
          <p:nvPr/>
        </p:nvCxnSpPr>
        <p:spPr>
          <a:xfrm>
            <a:off x="493172" y="1234463"/>
            <a:ext cx="7886700" cy="0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F5BABB-9DBD-A24B-BB97-F9432A293BDD}"/>
              </a:ext>
            </a:extLst>
          </p:cNvPr>
          <p:cNvCxnSpPr>
            <a:cxnSpLocks/>
          </p:cNvCxnSpPr>
          <p:nvPr/>
        </p:nvCxnSpPr>
        <p:spPr>
          <a:xfrm flipV="1">
            <a:off x="607472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476148-B3F8-1B40-BC44-57C7ABCBC49D}"/>
              </a:ext>
            </a:extLst>
          </p:cNvPr>
          <p:cNvCxnSpPr>
            <a:cxnSpLocks/>
          </p:cNvCxnSpPr>
          <p:nvPr/>
        </p:nvCxnSpPr>
        <p:spPr>
          <a:xfrm flipV="1">
            <a:off x="5706521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315F74-1BB3-C348-B8FC-64426AC2A893}"/>
              </a:ext>
            </a:extLst>
          </p:cNvPr>
          <p:cNvCxnSpPr>
            <a:cxnSpLocks/>
          </p:cNvCxnSpPr>
          <p:nvPr/>
        </p:nvCxnSpPr>
        <p:spPr>
          <a:xfrm flipV="1">
            <a:off x="6556362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BC4B4D-362B-1749-8EE4-70A295127A49}"/>
              </a:ext>
            </a:extLst>
          </p:cNvPr>
          <p:cNvCxnSpPr>
            <a:cxnSpLocks/>
          </p:cNvCxnSpPr>
          <p:nvPr/>
        </p:nvCxnSpPr>
        <p:spPr>
          <a:xfrm flipV="1">
            <a:off x="7406204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61F425-CCC8-6A42-AEDE-D890FE253953}"/>
              </a:ext>
            </a:extLst>
          </p:cNvPr>
          <p:cNvCxnSpPr>
            <a:cxnSpLocks/>
          </p:cNvCxnSpPr>
          <p:nvPr/>
        </p:nvCxnSpPr>
        <p:spPr>
          <a:xfrm flipV="1">
            <a:off x="8256047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7D7980D-8185-614C-B0CD-C745EA3CE477}"/>
              </a:ext>
            </a:extLst>
          </p:cNvPr>
          <p:cNvCxnSpPr>
            <a:cxnSpLocks/>
          </p:cNvCxnSpPr>
          <p:nvPr/>
        </p:nvCxnSpPr>
        <p:spPr>
          <a:xfrm flipV="1">
            <a:off x="2307155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AC33280-840E-2A4F-B6A9-B1779C6984B5}"/>
              </a:ext>
            </a:extLst>
          </p:cNvPr>
          <p:cNvCxnSpPr>
            <a:cxnSpLocks/>
          </p:cNvCxnSpPr>
          <p:nvPr/>
        </p:nvCxnSpPr>
        <p:spPr>
          <a:xfrm flipV="1">
            <a:off x="3156996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C2C5A9-9AAE-664A-A720-DE2F8D6691A8}"/>
              </a:ext>
            </a:extLst>
          </p:cNvPr>
          <p:cNvCxnSpPr>
            <a:cxnSpLocks/>
          </p:cNvCxnSpPr>
          <p:nvPr/>
        </p:nvCxnSpPr>
        <p:spPr>
          <a:xfrm flipV="1">
            <a:off x="4006838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BA0F8B-A2B5-574D-8DD5-8ED1AAEE6C2D}"/>
              </a:ext>
            </a:extLst>
          </p:cNvPr>
          <p:cNvCxnSpPr>
            <a:cxnSpLocks/>
          </p:cNvCxnSpPr>
          <p:nvPr/>
        </p:nvCxnSpPr>
        <p:spPr>
          <a:xfrm flipV="1">
            <a:off x="4856679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83821D8-D00C-CE49-BA4A-5B3FCCDDEE57}"/>
              </a:ext>
            </a:extLst>
          </p:cNvPr>
          <p:cNvSpPr txBox="1"/>
          <p:nvPr/>
        </p:nvSpPr>
        <p:spPr>
          <a:xfrm>
            <a:off x="345862" y="147961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4A79CA-58F8-EF45-B717-5900F257E7E8}"/>
              </a:ext>
            </a:extLst>
          </p:cNvPr>
          <p:cNvSpPr txBox="1"/>
          <p:nvPr/>
        </p:nvSpPr>
        <p:spPr>
          <a:xfrm>
            <a:off x="8004183" y="1452749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7745762-14BB-1C4A-8279-4C8B99838C5F}"/>
              </a:ext>
            </a:extLst>
          </p:cNvPr>
          <p:cNvSpPr txBox="1"/>
          <p:nvPr/>
        </p:nvSpPr>
        <p:spPr>
          <a:xfrm>
            <a:off x="3715768" y="146269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2015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572B1C2-0A55-764A-8593-1C4707DF6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203" y="705809"/>
            <a:ext cx="811866" cy="333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A55829-03FC-0849-8226-7FB3F765A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891"/>
          <a:stretch/>
        </p:blipFill>
        <p:spPr>
          <a:xfrm>
            <a:off x="4595068" y="516536"/>
            <a:ext cx="527936" cy="517660"/>
          </a:xfrm>
          <a:prstGeom prst="rect">
            <a:avLst/>
          </a:prstGeom>
          <a:ln>
            <a:noFill/>
          </a:ln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23ACF06-A84D-C044-9802-C99BB0282110}"/>
              </a:ext>
            </a:extLst>
          </p:cNvPr>
          <p:cNvCxnSpPr>
            <a:cxnSpLocks/>
          </p:cNvCxnSpPr>
          <p:nvPr/>
        </p:nvCxnSpPr>
        <p:spPr>
          <a:xfrm flipV="1">
            <a:off x="1474334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B290B93-D3C3-A941-8EF0-B38E88BF4324}"/>
              </a:ext>
            </a:extLst>
          </p:cNvPr>
          <p:cNvSpPr txBox="1"/>
          <p:nvPr/>
        </p:nvSpPr>
        <p:spPr>
          <a:xfrm>
            <a:off x="5444911" y="1452730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10520F-5D8F-554F-9577-BCC47599DE87}"/>
              </a:ext>
            </a:extLst>
          </p:cNvPr>
          <p:cNvSpPr txBox="1"/>
          <p:nvPr/>
        </p:nvSpPr>
        <p:spPr>
          <a:xfrm>
            <a:off x="7144594" y="1454387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99E770-45DE-5B48-97DF-075EA69279DC}"/>
              </a:ext>
            </a:extLst>
          </p:cNvPr>
          <p:cNvSpPr txBox="1"/>
          <p:nvPr/>
        </p:nvSpPr>
        <p:spPr>
          <a:xfrm>
            <a:off x="6303517" y="1441761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E84638-9AA8-3449-8A4A-670BA723794E}"/>
              </a:ext>
            </a:extLst>
          </p:cNvPr>
          <p:cNvSpPr txBox="1"/>
          <p:nvPr/>
        </p:nvSpPr>
        <p:spPr>
          <a:xfrm>
            <a:off x="4594578" y="146696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2016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681D4B2-F7D0-6144-91F7-458C34CFE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72" y="639893"/>
            <a:ext cx="1027010" cy="3333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47A1295-F8E0-FB45-8E94-587AC61B8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215" y="730098"/>
            <a:ext cx="963277" cy="194582"/>
          </a:xfrm>
          <a:prstGeom prst="rect">
            <a:avLst/>
          </a:prstGeom>
          <a:solidFill>
            <a:srgbClr val="DEDFE3"/>
          </a:solidFill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38634CF-A59B-6448-8C3E-111DA5AFEB3F}"/>
              </a:ext>
            </a:extLst>
          </p:cNvPr>
          <p:cNvSpPr txBox="1"/>
          <p:nvPr/>
        </p:nvSpPr>
        <p:spPr>
          <a:xfrm>
            <a:off x="747047" y="2368309"/>
            <a:ext cx="21805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Washington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49372C0-5AF8-754C-AE05-EAB383E25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72" y="3035917"/>
            <a:ext cx="2636825" cy="532639"/>
          </a:xfrm>
          <a:prstGeom prst="rect">
            <a:avLst/>
          </a:prstGeom>
          <a:solidFill>
            <a:srgbClr val="DEDFE3"/>
          </a:solidFill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16F2C2B-0158-E446-AB35-49AFF25B9BE6}"/>
              </a:ext>
            </a:extLst>
          </p:cNvPr>
          <p:cNvSpPr/>
          <p:nvPr/>
        </p:nvSpPr>
        <p:spPr>
          <a:xfrm>
            <a:off x="3380779" y="3458956"/>
            <a:ext cx="34040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defTabSz="685800">
              <a:buSzPct val="100000"/>
              <a:defRPr/>
            </a:pPr>
            <a:r>
              <a:rPr lang="en-US" altLang="en-US" sz="1500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 shared interoperability hub (clearinghouse) may manage RUC data from multiple sources (vendors)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D9E440-23CA-864C-AFB4-29D7980E948F}"/>
              </a:ext>
            </a:extLst>
          </p:cNvPr>
          <p:cNvSpPr/>
          <p:nvPr/>
        </p:nvSpPr>
        <p:spPr>
          <a:xfrm>
            <a:off x="3380779" y="2771322"/>
            <a:ext cx="4104002" cy="530915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marL="257175" lvl="1">
              <a:buSzPct val="100000"/>
              <a:defRPr/>
            </a:pPr>
            <a:r>
              <a:rPr lang="en-US" altLang="en-US" sz="1500" dirty="0">
                <a:solidFill>
                  <a:srgbClr val="063D89"/>
                </a:solidFill>
                <a:latin typeface="Helvetica Neue Light"/>
                <a:ea typeface="Helvetica Neue Light" panose="02000403000000020004" pitchFamily="2" charset="0"/>
                <a:cs typeface="Helvetica Neue" panose="02000503000000020004" pitchFamily="2" charset="0"/>
              </a:rPr>
              <a:t>Multiple jurisdictions using different vendors may participate in the same RUC system </a:t>
            </a:r>
            <a:endParaRPr lang="en-US" altLang="en-US" sz="1500" dirty="0">
              <a:solidFill>
                <a:srgbClr val="063D89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7E01205-F2E7-9E48-AD5D-396B890BCC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04" t="1581" r="3805" b="3004"/>
          <a:stretch/>
        </p:blipFill>
        <p:spPr>
          <a:xfrm>
            <a:off x="7553774" y="2342221"/>
            <a:ext cx="1337474" cy="152863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A8811FF2-A502-D745-99BB-9059FFCB9F75}"/>
              </a:ext>
            </a:extLst>
          </p:cNvPr>
          <p:cNvSpPr/>
          <p:nvPr/>
        </p:nvSpPr>
        <p:spPr>
          <a:xfrm>
            <a:off x="3384192" y="2089671"/>
            <a:ext cx="37604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defTabSz="685800">
              <a:buSzPct val="100000"/>
              <a:defRPr/>
            </a:pPr>
            <a:r>
              <a:rPr lang="en-US" altLang="en-US" sz="1500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Participatory design to devise a smartphone mileage meter app</a:t>
            </a:r>
          </a:p>
        </p:txBody>
      </p:sp>
      <p:pic>
        <p:nvPicPr>
          <p:cNvPr id="48" name="Content Placeholder 15" descr="A close up of a sign&#10;&#10;Description automatically generated">
            <a:extLst>
              <a:ext uri="{FF2B5EF4-FFF2-40B4-BE49-F238E27FC236}">
                <a16:creationId xmlns:a16="http://schemas.microsoft.com/office/drawing/2014/main" id="{086EB778-8A05-DE49-BCBD-8D0FCC268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5419" y="516536"/>
            <a:ext cx="909431" cy="482504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56866F-B7E5-DB4E-9BC7-6903A0D89652}"/>
              </a:ext>
            </a:extLst>
          </p:cNvPr>
          <p:cNvSpPr/>
          <p:nvPr/>
        </p:nvSpPr>
        <p:spPr>
          <a:xfrm>
            <a:off x="5626800" y="650693"/>
            <a:ext cx="1053000" cy="35914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Slide Number Placeholder 2">
            <a:extLst>
              <a:ext uri="{FF2B5EF4-FFF2-40B4-BE49-F238E27FC236}">
                <a16:creationId xmlns:a16="http://schemas.microsoft.com/office/drawing/2014/main" id="{96C51148-C87F-194B-8202-291CDE9F819F}"/>
              </a:ext>
            </a:extLst>
          </p:cNvPr>
          <p:cNvSpPr txBox="1">
            <a:spLocks/>
          </p:cNvSpPr>
          <p:nvPr/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472711-4FCB-2141-A321-C0607E714264}" type="slidenum">
              <a:rPr lang="en-US" sz="1200" b="1" smtClean="0">
                <a:solidFill>
                  <a:srgbClr val="FFFFFF"/>
                </a:solidFill>
                <a:latin typeface="Calibri"/>
              </a:rPr>
              <a:pPr/>
              <a:t>7</a:t>
            </a:fld>
            <a:endParaRPr lang="en-US" sz="12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9" name="Footer Placeholder 3">
            <a:extLst>
              <a:ext uri="{FF2B5EF4-FFF2-40B4-BE49-F238E27FC236}">
                <a16:creationId xmlns:a16="http://schemas.microsoft.com/office/drawing/2014/main" id="{3F89BE7D-0C78-FF42-88C6-3654B5D46BB3}"/>
              </a:ext>
            </a:extLst>
          </p:cNvPr>
          <p:cNvSpPr txBox="1">
            <a:spLocks/>
          </p:cNvSpPr>
          <p:nvPr/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solidFill>
                  <a:srgbClr val="D9FBFF"/>
                </a:solidFill>
                <a:latin typeface="Calibri"/>
              </a:rPr>
              <a:t>FBT 2021 TEAMFL Focus Group  The Gas Tax: Running on Empty</a:t>
            </a:r>
            <a:endParaRPr lang="en-US" sz="1100" b="1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0503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33D898-AE4A-1C44-966D-5528A2054DBA}"/>
              </a:ext>
            </a:extLst>
          </p:cNvPr>
          <p:cNvCxnSpPr>
            <a:cxnSpLocks/>
          </p:cNvCxnSpPr>
          <p:nvPr/>
        </p:nvCxnSpPr>
        <p:spPr>
          <a:xfrm>
            <a:off x="493172" y="1234463"/>
            <a:ext cx="7886700" cy="0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F5BABB-9DBD-A24B-BB97-F9432A293BDD}"/>
              </a:ext>
            </a:extLst>
          </p:cNvPr>
          <p:cNvCxnSpPr>
            <a:cxnSpLocks/>
          </p:cNvCxnSpPr>
          <p:nvPr/>
        </p:nvCxnSpPr>
        <p:spPr>
          <a:xfrm flipV="1">
            <a:off x="607472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476148-B3F8-1B40-BC44-57C7ABCBC49D}"/>
              </a:ext>
            </a:extLst>
          </p:cNvPr>
          <p:cNvCxnSpPr>
            <a:cxnSpLocks/>
          </p:cNvCxnSpPr>
          <p:nvPr/>
        </p:nvCxnSpPr>
        <p:spPr>
          <a:xfrm flipV="1">
            <a:off x="5706521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315F74-1BB3-C348-B8FC-64426AC2A893}"/>
              </a:ext>
            </a:extLst>
          </p:cNvPr>
          <p:cNvCxnSpPr>
            <a:cxnSpLocks/>
          </p:cNvCxnSpPr>
          <p:nvPr/>
        </p:nvCxnSpPr>
        <p:spPr>
          <a:xfrm flipV="1">
            <a:off x="6556362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BC4B4D-362B-1749-8EE4-70A295127A49}"/>
              </a:ext>
            </a:extLst>
          </p:cNvPr>
          <p:cNvCxnSpPr>
            <a:cxnSpLocks/>
          </p:cNvCxnSpPr>
          <p:nvPr/>
        </p:nvCxnSpPr>
        <p:spPr>
          <a:xfrm flipV="1">
            <a:off x="7406204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61F425-CCC8-6A42-AEDE-D890FE253953}"/>
              </a:ext>
            </a:extLst>
          </p:cNvPr>
          <p:cNvCxnSpPr>
            <a:cxnSpLocks/>
          </p:cNvCxnSpPr>
          <p:nvPr/>
        </p:nvCxnSpPr>
        <p:spPr>
          <a:xfrm flipV="1">
            <a:off x="8256047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7D7980D-8185-614C-B0CD-C745EA3CE477}"/>
              </a:ext>
            </a:extLst>
          </p:cNvPr>
          <p:cNvCxnSpPr>
            <a:cxnSpLocks/>
          </p:cNvCxnSpPr>
          <p:nvPr/>
        </p:nvCxnSpPr>
        <p:spPr>
          <a:xfrm flipV="1">
            <a:off x="2307155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AC33280-840E-2A4F-B6A9-B1779C6984B5}"/>
              </a:ext>
            </a:extLst>
          </p:cNvPr>
          <p:cNvCxnSpPr>
            <a:cxnSpLocks/>
          </p:cNvCxnSpPr>
          <p:nvPr/>
        </p:nvCxnSpPr>
        <p:spPr>
          <a:xfrm flipV="1">
            <a:off x="3156996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C2C5A9-9AAE-664A-A720-DE2F8D6691A8}"/>
              </a:ext>
            </a:extLst>
          </p:cNvPr>
          <p:cNvCxnSpPr>
            <a:cxnSpLocks/>
          </p:cNvCxnSpPr>
          <p:nvPr/>
        </p:nvCxnSpPr>
        <p:spPr>
          <a:xfrm flipV="1">
            <a:off x="4006838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BA0F8B-A2B5-574D-8DD5-8ED1AAEE6C2D}"/>
              </a:ext>
            </a:extLst>
          </p:cNvPr>
          <p:cNvCxnSpPr>
            <a:cxnSpLocks/>
          </p:cNvCxnSpPr>
          <p:nvPr/>
        </p:nvCxnSpPr>
        <p:spPr>
          <a:xfrm flipV="1">
            <a:off x="4856679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83821D8-D00C-CE49-BA4A-5B3FCCDDEE57}"/>
              </a:ext>
            </a:extLst>
          </p:cNvPr>
          <p:cNvSpPr txBox="1"/>
          <p:nvPr/>
        </p:nvSpPr>
        <p:spPr>
          <a:xfrm>
            <a:off x="345862" y="147961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4A79CA-58F8-EF45-B717-5900F257E7E8}"/>
              </a:ext>
            </a:extLst>
          </p:cNvPr>
          <p:cNvSpPr txBox="1"/>
          <p:nvPr/>
        </p:nvSpPr>
        <p:spPr>
          <a:xfrm>
            <a:off x="8004183" y="1452749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7745762-14BB-1C4A-8279-4C8B99838C5F}"/>
              </a:ext>
            </a:extLst>
          </p:cNvPr>
          <p:cNvSpPr txBox="1"/>
          <p:nvPr/>
        </p:nvSpPr>
        <p:spPr>
          <a:xfrm>
            <a:off x="3715768" y="146269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2015</a:t>
            </a:r>
          </a:p>
        </p:txBody>
      </p:sp>
      <p:pic>
        <p:nvPicPr>
          <p:cNvPr id="61" name="Content Placeholder 15" descr="A close up of a sign&#10;&#10;Description automatically generated">
            <a:extLst>
              <a:ext uri="{FF2B5EF4-FFF2-40B4-BE49-F238E27FC236}">
                <a16:creationId xmlns:a16="http://schemas.microsoft.com/office/drawing/2014/main" id="{20846B08-8EA0-1C47-9605-9A057AF71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419" y="520404"/>
            <a:ext cx="909431" cy="48250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572B1C2-0A55-764A-8593-1C4707DF6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203" y="705809"/>
            <a:ext cx="811866" cy="333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A55829-03FC-0849-8226-7FB3F765AA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891"/>
          <a:stretch/>
        </p:blipFill>
        <p:spPr>
          <a:xfrm>
            <a:off x="4595068" y="516536"/>
            <a:ext cx="527936" cy="517660"/>
          </a:xfrm>
          <a:prstGeom prst="rect">
            <a:avLst/>
          </a:prstGeom>
          <a:ln>
            <a:noFill/>
          </a:ln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23ACF06-A84D-C044-9802-C99BB0282110}"/>
              </a:ext>
            </a:extLst>
          </p:cNvPr>
          <p:cNvCxnSpPr>
            <a:cxnSpLocks/>
          </p:cNvCxnSpPr>
          <p:nvPr/>
        </p:nvCxnSpPr>
        <p:spPr>
          <a:xfrm flipV="1">
            <a:off x="1474334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B290B93-D3C3-A941-8EF0-B38E88BF4324}"/>
              </a:ext>
            </a:extLst>
          </p:cNvPr>
          <p:cNvSpPr txBox="1"/>
          <p:nvPr/>
        </p:nvSpPr>
        <p:spPr>
          <a:xfrm>
            <a:off x="5444911" y="1452730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10520F-5D8F-554F-9577-BCC47599DE87}"/>
              </a:ext>
            </a:extLst>
          </p:cNvPr>
          <p:cNvSpPr txBox="1"/>
          <p:nvPr/>
        </p:nvSpPr>
        <p:spPr>
          <a:xfrm>
            <a:off x="7144594" y="1454387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99E770-45DE-5B48-97DF-075EA69279DC}"/>
              </a:ext>
            </a:extLst>
          </p:cNvPr>
          <p:cNvSpPr txBox="1"/>
          <p:nvPr/>
        </p:nvSpPr>
        <p:spPr>
          <a:xfrm>
            <a:off x="6303517" y="1441761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E84638-9AA8-3449-8A4A-670BA723794E}"/>
              </a:ext>
            </a:extLst>
          </p:cNvPr>
          <p:cNvSpPr txBox="1"/>
          <p:nvPr/>
        </p:nvSpPr>
        <p:spPr>
          <a:xfrm>
            <a:off x="4594578" y="146696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2016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681D4B2-F7D0-6144-91F7-458C34CFE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72" y="639893"/>
            <a:ext cx="1027010" cy="3333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47A1295-F8E0-FB45-8E94-587AC61B8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215" y="730098"/>
            <a:ext cx="963277" cy="194582"/>
          </a:xfrm>
          <a:prstGeom prst="rect">
            <a:avLst/>
          </a:prstGeom>
          <a:solidFill>
            <a:srgbClr val="DEDFE3"/>
          </a:solidFill>
          <a:ln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95D1CD7-3A5A-5A49-A5C9-D6E073792E8D}"/>
              </a:ext>
            </a:extLst>
          </p:cNvPr>
          <p:cNvSpPr txBox="1"/>
          <p:nvPr/>
        </p:nvSpPr>
        <p:spPr>
          <a:xfrm>
            <a:off x="612863" y="1740909"/>
            <a:ext cx="21223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Hawaii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E8ED5AE-608B-0F43-AD1E-B84B138B1623}"/>
              </a:ext>
            </a:extLst>
          </p:cNvPr>
          <p:cNvSpPr/>
          <p:nvPr/>
        </p:nvSpPr>
        <p:spPr>
          <a:xfrm>
            <a:off x="3413500" y="2059996"/>
            <a:ext cx="503613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defTabSz="685800">
              <a:buSzPct val="100000"/>
              <a:defRPr/>
            </a:pPr>
            <a:r>
              <a:rPr lang="en-US" altLang="en-US" sz="1500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Safety check odometer-based charging is viable.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39AE537-C68C-1544-B848-9C373C082D68}"/>
              </a:ext>
            </a:extLst>
          </p:cNvPr>
          <p:cNvSpPr/>
          <p:nvPr/>
        </p:nvSpPr>
        <p:spPr>
          <a:xfrm>
            <a:off x="3404715" y="3273190"/>
            <a:ext cx="50361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>
              <a:buSzPct val="100000"/>
              <a:defRPr/>
            </a:pPr>
            <a:r>
              <a:rPr lang="en-US" altLang="en-US" sz="1500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Assessing fleets, especially rental cars, is challenging but critical for public acceptance.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F7D3408-28C5-304D-997C-7D31395CC5A9}"/>
              </a:ext>
            </a:extLst>
          </p:cNvPr>
          <p:cNvSpPr/>
          <p:nvPr/>
        </p:nvSpPr>
        <p:spPr>
          <a:xfrm>
            <a:off x="3413500" y="2571909"/>
            <a:ext cx="50847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>
              <a:buSzPct val="100000"/>
              <a:defRPr/>
            </a:pPr>
            <a:r>
              <a:rPr lang="en-US" altLang="en-US" sz="1500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Proactive public outreach accelerates ability to address key issues.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C731302-BB01-9A4F-911A-D22F18EC2639}"/>
              </a:ext>
            </a:extLst>
          </p:cNvPr>
          <p:cNvSpPr/>
          <p:nvPr/>
        </p:nvSpPr>
        <p:spPr>
          <a:xfrm>
            <a:off x="3404715" y="4000144"/>
            <a:ext cx="503613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defTabSz="685800">
              <a:buSzPct val="100000"/>
              <a:defRPr/>
            </a:pPr>
            <a:r>
              <a:rPr lang="en-US" altLang="en-US" sz="1500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Invest in user experience and participant research.</a:t>
            </a:r>
          </a:p>
        </p:txBody>
      </p:sp>
      <p:pic>
        <p:nvPicPr>
          <p:cNvPr id="42" name="Content Placeholder 14">
            <a:extLst>
              <a:ext uri="{FF2B5EF4-FFF2-40B4-BE49-F238E27FC236}">
                <a16:creationId xmlns:a16="http://schemas.microsoft.com/office/drawing/2014/main" id="{6E27ED23-3EB2-D544-9E2C-E69838A355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9" y="2276072"/>
            <a:ext cx="1783058" cy="23060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3" name="Slide Number Placeholder 2">
            <a:extLst>
              <a:ext uri="{FF2B5EF4-FFF2-40B4-BE49-F238E27FC236}">
                <a16:creationId xmlns:a16="http://schemas.microsoft.com/office/drawing/2014/main" id="{53DB497F-AA26-654F-BA43-2F5E96BC3D65}"/>
              </a:ext>
            </a:extLst>
          </p:cNvPr>
          <p:cNvSpPr txBox="1">
            <a:spLocks/>
          </p:cNvSpPr>
          <p:nvPr/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472711-4FCB-2141-A321-C0607E714264}" type="slidenum">
              <a:rPr lang="en-US" sz="1200" b="1" smtClean="0">
                <a:solidFill>
                  <a:srgbClr val="FFFFFF"/>
                </a:solidFill>
                <a:latin typeface="Calibri"/>
              </a:rPr>
              <a:pPr/>
              <a:t>8</a:t>
            </a:fld>
            <a:endParaRPr lang="en-US" sz="12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870A3826-D504-9448-8734-A9BC6DCC0D40}"/>
              </a:ext>
            </a:extLst>
          </p:cNvPr>
          <p:cNvSpPr txBox="1">
            <a:spLocks/>
          </p:cNvSpPr>
          <p:nvPr/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solidFill>
                  <a:srgbClr val="D9FBFF"/>
                </a:solidFill>
                <a:latin typeface="Calibri"/>
              </a:rPr>
              <a:t>FBT 2021 TEAMFL Focus Group  The Gas Tax: Running on Empty</a:t>
            </a:r>
            <a:endParaRPr lang="en-US" sz="1100" b="1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0327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33D898-AE4A-1C44-966D-5528A2054DBA}"/>
              </a:ext>
            </a:extLst>
          </p:cNvPr>
          <p:cNvCxnSpPr>
            <a:cxnSpLocks/>
          </p:cNvCxnSpPr>
          <p:nvPr/>
        </p:nvCxnSpPr>
        <p:spPr>
          <a:xfrm>
            <a:off x="493172" y="1234463"/>
            <a:ext cx="7886700" cy="0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F5BABB-9DBD-A24B-BB97-F9432A293BDD}"/>
              </a:ext>
            </a:extLst>
          </p:cNvPr>
          <p:cNvCxnSpPr>
            <a:cxnSpLocks/>
          </p:cNvCxnSpPr>
          <p:nvPr/>
        </p:nvCxnSpPr>
        <p:spPr>
          <a:xfrm flipV="1">
            <a:off x="607472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476148-B3F8-1B40-BC44-57C7ABCBC49D}"/>
              </a:ext>
            </a:extLst>
          </p:cNvPr>
          <p:cNvCxnSpPr>
            <a:cxnSpLocks/>
          </p:cNvCxnSpPr>
          <p:nvPr/>
        </p:nvCxnSpPr>
        <p:spPr>
          <a:xfrm flipV="1">
            <a:off x="5706521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315F74-1BB3-C348-B8FC-64426AC2A893}"/>
              </a:ext>
            </a:extLst>
          </p:cNvPr>
          <p:cNvCxnSpPr>
            <a:cxnSpLocks/>
          </p:cNvCxnSpPr>
          <p:nvPr/>
        </p:nvCxnSpPr>
        <p:spPr>
          <a:xfrm flipV="1">
            <a:off x="6556362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BC4B4D-362B-1749-8EE4-70A295127A49}"/>
              </a:ext>
            </a:extLst>
          </p:cNvPr>
          <p:cNvCxnSpPr>
            <a:cxnSpLocks/>
          </p:cNvCxnSpPr>
          <p:nvPr/>
        </p:nvCxnSpPr>
        <p:spPr>
          <a:xfrm flipV="1">
            <a:off x="7406204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61F425-CCC8-6A42-AEDE-D890FE253953}"/>
              </a:ext>
            </a:extLst>
          </p:cNvPr>
          <p:cNvCxnSpPr>
            <a:cxnSpLocks/>
          </p:cNvCxnSpPr>
          <p:nvPr/>
        </p:nvCxnSpPr>
        <p:spPr>
          <a:xfrm flipV="1">
            <a:off x="8256047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7D7980D-8185-614C-B0CD-C745EA3CE477}"/>
              </a:ext>
            </a:extLst>
          </p:cNvPr>
          <p:cNvCxnSpPr>
            <a:cxnSpLocks/>
          </p:cNvCxnSpPr>
          <p:nvPr/>
        </p:nvCxnSpPr>
        <p:spPr>
          <a:xfrm flipV="1">
            <a:off x="2307155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AC33280-840E-2A4F-B6A9-B1779C6984B5}"/>
              </a:ext>
            </a:extLst>
          </p:cNvPr>
          <p:cNvCxnSpPr>
            <a:cxnSpLocks/>
          </p:cNvCxnSpPr>
          <p:nvPr/>
        </p:nvCxnSpPr>
        <p:spPr>
          <a:xfrm flipV="1">
            <a:off x="3156996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C2C5A9-9AAE-664A-A720-DE2F8D6691A8}"/>
              </a:ext>
            </a:extLst>
          </p:cNvPr>
          <p:cNvCxnSpPr>
            <a:cxnSpLocks/>
          </p:cNvCxnSpPr>
          <p:nvPr/>
        </p:nvCxnSpPr>
        <p:spPr>
          <a:xfrm flipV="1">
            <a:off x="4006838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BA0F8B-A2B5-574D-8DD5-8ED1AAEE6C2D}"/>
              </a:ext>
            </a:extLst>
          </p:cNvPr>
          <p:cNvCxnSpPr>
            <a:cxnSpLocks/>
          </p:cNvCxnSpPr>
          <p:nvPr/>
        </p:nvCxnSpPr>
        <p:spPr>
          <a:xfrm flipV="1">
            <a:off x="4856679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83821D8-D00C-CE49-BA4A-5B3FCCDDEE57}"/>
              </a:ext>
            </a:extLst>
          </p:cNvPr>
          <p:cNvSpPr txBox="1"/>
          <p:nvPr/>
        </p:nvSpPr>
        <p:spPr>
          <a:xfrm>
            <a:off x="345862" y="147961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4A79CA-58F8-EF45-B717-5900F257E7E8}"/>
              </a:ext>
            </a:extLst>
          </p:cNvPr>
          <p:cNvSpPr txBox="1"/>
          <p:nvPr/>
        </p:nvSpPr>
        <p:spPr>
          <a:xfrm>
            <a:off x="8004183" y="1452749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7745762-14BB-1C4A-8279-4C8B99838C5F}"/>
              </a:ext>
            </a:extLst>
          </p:cNvPr>
          <p:cNvSpPr txBox="1"/>
          <p:nvPr/>
        </p:nvSpPr>
        <p:spPr>
          <a:xfrm>
            <a:off x="3715768" y="146269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2015</a:t>
            </a:r>
          </a:p>
        </p:txBody>
      </p:sp>
      <p:pic>
        <p:nvPicPr>
          <p:cNvPr id="61" name="Content Placeholder 15" descr="A close up of a sign&#10;&#10;Description automatically generated">
            <a:extLst>
              <a:ext uri="{FF2B5EF4-FFF2-40B4-BE49-F238E27FC236}">
                <a16:creationId xmlns:a16="http://schemas.microsoft.com/office/drawing/2014/main" id="{20846B08-8EA0-1C47-9605-9A057AF71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419" y="516536"/>
            <a:ext cx="909431" cy="482504"/>
          </a:xfrm>
          <a:prstGeom prst="rect">
            <a:avLst/>
          </a:pr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572B1C2-0A55-764A-8593-1C4707DF6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203" y="647666"/>
            <a:ext cx="953462" cy="39151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A55829-03FC-0849-8226-7FB3F765AA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891"/>
          <a:stretch/>
        </p:blipFill>
        <p:spPr>
          <a:xfrm>
            <a:off x="4595068" y="516536"/>
            <a:ext cx="527936" cy="517660"/>
          </a:xfrm>
          <a:prstGeom prst="rect">
            <a:avLst/>
          </a:prstGeom>
          <a:ln>
            <a:noFill/>
          </a:ln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23ACF06-A84D-C044-9802-C99BB0282110}"/>
              </a:ext>
            </a:extLst>
          </p:cNvPr>
          <p:cNvCxnSpPr>
            <a:cxnSpLocks/>
          </p:cNvCxnSpPr>
          <p:nvPr/>
        </p:nvCxnSpPr>
        <p:spPr>
          <a:xfrm flipV="1">
            <a:off x="1474334" y="1072538"/>
            <a:ext cx="0" cy="333375"/>
          </a:xfrm>
          <a:prstGeom prst="line">
            <a:avLst/>
          </a:prstGeom>
          <a:ln w="38100">
            <a:solidFill>
              <a:srgbClr val="063D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B290B93-D3C3-A941-8EF0-B38E88BF4324}"/>
              </a:ext>
            </a:extLst>
          </p:cNvPr>
          <p:cNvSpPr txBox="1"/>
          <p:nvPr/>
        </p:nvSpPr>
        <p:spPr>
          <a:xfrm>
            <a:off x="5444911" y="1452730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10520F-5D8F-554F-9577-BCC47599DE87}"/>
              </a:ext>
            </a:extLst>
          </p:cNvPr>
          <p:cNvSpPr txBox="1"/>
          <p:nvPr/>
        </p:nvSpPr>
        <p:spPr>
          <a:xfrm>
            <a:off x="7144594" y="1454387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99E770-45DE-5B48-97DF-075EA69279DC}"/>
              </a:ext>
            </a:extLst>
          </p:cNvPr>
          <p:cNvSpPr txBox="1"/>
          <p:nvPr/>
        </p:nvSpPr>
        <p:spPr>
          <a:xfrm>
            <a:off x="6303517" y="1441761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E84638-9AA8-3449-8A4A-670BA723794E}"/>
              </a:ext>
            </a:extLst>
          </p:cNvPr>
          <p:cNvSpPr txBox="1"/>
          <p:nvPr/>
        </p:nvSpPr>
        <p:spPr>
          <a:xfrm>
            <a:off x="4594578" y="146696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2016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681D4B2-F7D0-6144-91F7-458C34CFE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72" y="639893"/>
            <a:ext cx="1027010" cy="3333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47A1295-F8E0-FB45-8E94-587AC61B8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215" y="730098"/>
            <a:ext cx="963277" cy="194582"/>
          </a:xfrm>
          <a:prstGeom prst="rect">
            <a:avLst/>
          </a:prstGeom>
          <a:solidFill>
            <a:srgbClr val="DEDFE3"/>
          </a:solidFill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194EFB3-DE4B-F74F-8DDC-F58207A074A4}"/>
              </a:ext>
            </a:extLst>
          </p:cNvPr>
          <p:cNvSpPr txBox="1"/>
          <p:nvPr/>
        </p:nvSpPr>
        <p:spPr>
          <a:xfrm>
            <a:off x="668232" y="2198625"/>
            <a:ext cx="19707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063D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Utah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E879487-735A-7E4B-89FA-A7E70D1D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72" y="2932195"/>
            <a:ext cx="2515873" cy="103308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75DAC5F-1A89-F44F-8927-956AFBDDEB76}"/>
              </a:ext>
            </a:extLst>
          </p:cNvPr>
          <p:cNvSpPr/>
          <p:nvPr/>
        </p:nvSpPr>
        <p:spPr>
          <a:xfrm>
            <a:off x="3408369" y="2227873"/>
            <a:ext cx="5272469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>
              <a:buSzPct val="100000"/>
              <a:defRPr/>
            </a:pPr>
            <a:r>
              <a:rPr lang="en-US" altLang="en-US" sz="1650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 state can launch a successful program in under two years with focused work by several dedicated staff with high program understanding.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EE8C7C8-5F37-9F4A-A17D-208CE00754FB}"/>
              </a:ext>
            </a:extLst>
          </p:cNvPr>
          <p:cNvSpPr/>
          <p:nvPr/>
        </p:nvSpPr>
        <p:spPr>
          <a:xfrm>
            <a:off x="3408369" y="3475199"/>
            <a:ext cx="50361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defTabSz="685800">
              <a:buSzPct val="100000"/>
              <a:defRPr/>
            </a:pPr>
            <a:r>
              <a:rPr lang="en-US" altLang="en-US" sz="1650" dirty="0">
                <a:solidFill>
                  <a:srgbClr val="063D8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Business rule decisions have major impacts on the customer experience.</a:t>
            </a:r>
          </a:p>
        </p:txBody>
      </p:sp>
      <p:sp>
        <p:nvSpPr>
          <p:cNvPr id="39" name="Slide Number Placeholder 2">
            <a:extLst>
              <a:ext uri="{FF2B5EF4-FFF2-40B4-BE49-F238E27FC236}">
                <a16:creationId xmlns:a16="http://schemas.microsoft.com/office/drawing/2014/main" id="{80934A6D-0274-5C45-823A-FD9617CF0C7F}"/>
              </a:ext>
            </a:extLst>
          </p:cNvPr>
          <p:cNvSpPr txBox="1">
            <a:spLocks/>
          </p:cNvSpPr>
          <p:nvPr/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472711-4FCB-2141-A321-C0607E714264}" type="slidenum">
              <a:rPr lang="en-US" sz="1200" b="1" smtClean="0">
                <a:solidFill>
                  <a:srgbClr val="FFFFFF"/>
                </a:solidFill>
                <a:latin typeface="Calibri"/>
              </a:rPr>
              <a:pPr/>
              <a:t>9</a:t>
            </a:fld>
            <a:endParaRPr lang="en-US" sz="12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" name="Footer Placeholder 3">
            <a:extLst>
              <a:ext uri="{FF2B5EF4-FFF2-40B4-BE49-F238E27FC236}">
                <a16:creationId xmlns:a16="http://schemas.microsoft.com/office/drawing/2014/main" id="{5EC50986-2F97-4E43-B9B1-3FEDDACDDA20}"/>
              </a:ext>
            </a:extLst>
          </p:cNvPr>
          <p:cNvSpPr txBox="1">
            <a:spLocks/>
          </p:cNvSpPr>
          <p:nvPr/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solidFill>
                  <a:srgbClr val="D9FBFF"/>
                </a:solidFill>
                <a:latin typeface="Calibri"/>
              </a:rPr>
              <a:t>FBT 2021 TEAMFL Focus Group  The Gas Tax: Running on Empty</a:t>
            </a:r>
            <a:endParaRPr lang="en-US" sz="1100" b="1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690196"/>
      </p:ext>
    </p:extLst>
  </p:cSld>
  <p:clrMapOvr>
    <a:masterClrMapping/>
  </p:clrMapOvr>
</p:sld>
</file>

<file path=ppt/theme/theme1.xml><?xml version="1.0" encoding="utf-8"?>
<a:theme xmlns:a="http://schemas.openxmlformats.org/drawingml/2006/main" name="Blue Section Divider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66618F85-2B09-7544-A5EA-40DE85BA7539}" vid="{9AC69469-0E54-4F42-A029-DAD033D2693A}"/>
    </a:ext>
  </a:extLst>
</a:theme>
</file>

<file path=ppt/theme/theme2.xml><?xml version="1.0" encoding="utf-8"?>
<a:theme xmlns:a="http://schemas.openxmlformats.org/drawingml/2006/main" name="White Section Divider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66618F85-2B09-7544-A5EA-40DE85BA7539}" vid="{C5C1956B-E2D0-394A-B518-0517D60EAD61}"/>
    </a:ext>
  </a:extLst>
</a:theme>
</file>

<file path=ppt/theme/theme3.xml><?xml version="1.0" encoding="utf-8"?>
<a:theme xmlns:a="http://schemas.openxmlformats.org/drawingml/2006/main" name="White Interior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66618F85-2B09-7544-A5EA-40DE85BA7539}" vid="{73AAC5A5-EF3F-3440-959B-5F02A7073D22}"/>
    </a:ext>
  </a:extLst>
</a:theme>
</file>

<file path=ppt/theme/theme4.xml><?xml version="1.0" encoding="utf-8"?>
<a:theme xmlns:a="http://schemas.openxmlformats.org/drawingml/2006/main" name="Blue Interior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66618F85-2B09-7544-A5EA-40DE85BA7539}" vid="{9ED93454-7BF3-D044-8DBC-16C17CB9E1B1}"/>
    </a:ext>
  </a:extLst>
</a:theme>
</file>

<file path=ppt/theme/theme5.xml><?xml version="1.0" encoding="utf-8"?>
<a:theme xmlns:a="http://schemas.openxmlformats.org/drawingml/2006/main" name="LFT_PPT_16x9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66618F85-2B09-7544-A5EA-40DE85BA7539}" vid="{0E61C9F2-C31A-4444-8A53-8AC2794DAA78}"/>
    </a:ext>
  </a:extLst>
</a:theme>
</file>

<file path=ppt/theme/theme6.xml><?xml version="1.0" encoding="utf-8"?>
<a:theme xmlns:a="http://schemas.openxmlformats.org/drawingml/2006/main" name="1_White Interior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66618F85-2B09-7544-A5EA-40DE85BA7539}" vid="{73AAC5A5-EF3F-3440-959B-5F02A7073D22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DB187F56E26B4F8E0942161265174F" ma:contentTypeVersion="4" ma:contentTypeDescription="Create a new document." ma:contentTypeScope="" ma:versionID="3aca8a08422d858ef152c48e30ce6b1c">
  <xsd:schema xmlns:xsd="http://www.w3.org/2001/XMLSchema" xmlns:xs="http://www.w3.org/2001/XMLSchema" xmlns:p="http://schemas.microsoft.com/office/2006/metadata/properties" xmlns:ns2="b0f1b04d-89ff-43c3-9a9b-f7a47bc6aa73" targetNamespace="http://schemas.microsoft.com/office/2006/metadata/properties" ma:root="true" ma:fieldsID="8165d098797e6b5c730419cfb0ce9ade" ns2:_="">
    <xsd:import namespace="b0f1b04d-89ff-43c3-9a9b-f7a47bc6aa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f1b04d-89ff-43c3-9a9b-f7a47bc6aa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10f259f9-296d-45ec-b40f-2b565e2e2123" ContentTypeId="0x01" PreviousValue="false"/>
</file>

<file path=customXml/itemProps1.xml><?xml version="1.0" encoding="utf-8"?>
<ds:datastoreItem xmlns:ds="http://schemas.openxmlformats.org/officeDocument/2006/customXml" ds:itemID="{6D2C48AC-0047-4856-86A6-D59C2759BA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f1b04d-89ff-43c3-9a9b-f7a47bc6aa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sharepoint/v3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64516839-53c4-4940-839d-e65077fcfcf8"/>
    <ds:schemaRef ds:uri="903b0b69-e1fe-4ccf-876f-632a86ef311b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42E67C4-C8E6-40C5-822F-713DC03893FB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LFT_PPT_16x9</Template>
  <TotalTime>15775</TotalTime>
  <Words>1462</Words>
  <Application>Microsoft Office PowerPoint</Application>
  <PresentationFormat>On-screen Show (16:9)</PresentationFormat>
  <Paragraphs>261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Helvetica Neue</vt:lpstr>
      <vt:lpstr>Helvetica Neue Light</vt:lpstr>
      <vt:lpstr>Segoe UI</vt:lpstr>
      <vt:lpstr>Verdana</vt:lpstr>
      <vt:lpstr>Wingdings</vt:lpstr>
      <vt:lpstr>Blue Section Divider</vt:lpstr>
      <vt:lpstr>White Section Divider</vt:lpstr>
      <vt:lpstr>White Interior</vt:lpstr>
      <vt:lpstr>Blue Interior</vt:lpstr>
      <vt:lpstr>LFT_PPT_16x9</vt:lpstr>
      <vt:lpstr>1_White Interior</vt:lpstr>
      <vt:lpstr>Lessons Learned and Next Steps for Road Usage Charging Floridians for Better Transportation TEAMFL Focus Session </vt:lpstr>
      <vt:lpstr>Definition: Road Usage Charge (RUC)</vt:lpstr>
      <vt:lpstr>Explorations of RUC nationally</vt:lpstr>
      <vt:lpstr>Issues raised during public presentations of RUC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Critical issues hampering RUC enactment</vt:lpstr>
      <vt:lpstr>Privacy</vt:lpstr>
      <vt:lpstr>Equity by geography</vt:lpstr>
      <vt:lpstr>Equity by vehicle type</vt:lpstr>
      <vt:lpstr>Equity by income level</vt:lpstr>
      <vt:lpstr>Cost of administration</vt:lpstr>
      <vt:lpstr>Transition</vt:lpstr>
      <vt:lpstr>Federal Support</vt:lpstr>
      <vt:lpstr>Thank you  Travis P. Dunn dunntp@cdmsmith.com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HCTRA Systemwide T&amp;R Study</dc:title>
  <dc:creator>Copeland, Michael W</dc:creator>
  <cp:lastModifiedBy>Regan, Edward J</cp:lastModifiedBy>
  <cp:revision>192</cp:revision>
  <cp:lastPrinted>2021-01-21T19:13:25Z</cp:lastPrinted>
  <dcterms:created xsi:type="dcterms:W3CDTF">2019-02-12T19:25:27Z</dcterms:created>
  <dcterms:modified xsi:type="dcterms:W3CDTF">2021-07-08T13:29:33Z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0x01010069DB187F56E26B4F8E0942161265174F</vt:lpwstr>
  </property>
  <property fmtid="{D5CDD505-2E9C-101B-9397-08002B2CF9AE}" pid="3" name="LFT-Type">
    <vt:lpwstr>2</vt:lpwstr>
  </property>
</Properties>
</file>