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68" r:id="rId5"/>
    <p:sldId id="267" r:id="rId6"/>
    <p:sldId id="269" r:id="rId7"/>
    <p:sldId id="263" r:id="rId8"/>
    <p:sldId id="266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FF764-ACC9-450C-B8B4-BBD0AFA62F00}" v="2829" dt="2020-10-08T23:10:41.608"/>
    <p1510:client id="{A4F11DB5-EBB5-AC77-6736-2979F42EDB91}" v="40" dt="2020-11-10T12:22:38.792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74" autoAdjust="0"/>
  </p:normalViewPr>
  <p:slideViewPr>
    <p:cSldViewPr>
      <p:cViewPr varScale="1">
        <p:scale>
          <a:sx n="84" d="100"/>
          <a:sy n="84" d="100"/>
        </p:scale>
        <p:origin x="114" y="61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pPr rtl="0"/>
          <a:r>
            <a:rPr lang="en-US" dirty="0"/>
            <a:t>Inclusive Postsecondary Education (IPSE), students with I/DD can now realize their dream of continuing their studies in a university or collegesetting with their peers.</a:t>
          </a: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endParaRPr lang="en-US" dirty="0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pPr rtl="0"/>
          <a:r>
            <a:rPr lang="en-US" dirty="0"/>
            <a:t>Think College is a national initiative dedicated to developing, expanding, and improving research and practice in inclusive higher education for students with intellectual disability.</a:t>
          </a:r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 phldr="0"/>
      <dgm:spPr/>
      <dgm:t>
        <a:bodyPr/>
        <a:lstStyle/>
        <a:p>
          <a:pPr rtl="0"/>
          <a:r>
            <a:rPr lang="en-US" dirty="0">
              <a:latin typeface="Consolas"/>
            </a:rPr>
            <a:t> Navigating College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pPr rtl="0"/>
          <a:r>
            <a:rPr lang="en-US" dirty="0">
              <a:latin typeface="Consolas"/>
            </a:rPr>
            <a:t>Downloadable book by Austistic Self Advocasy Network</a:t>
          </a: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endParaRPr lang="en-US" dirty="0"/>
        </a:p>
      </dgm:t>
    </dgm:pt>
    <dgm:pt modelId="{92DFCBC7-BC14-4697-8ECD-BF0D5B1EDA3B}" type="parTrans" cxnId="{F00C82A5-55A2-4CFD-BA0A-B3452487ADCF}">
      <dgm:prSet/>
      <dgm:spPr/>
      <dgm:t>
        <a:bodyPr/>
        <a:lstStyle/>
        <a:p>
          <a:endParaRPr lang="en-US"/>
        </a:p>
      </dgm:t>
    </dgm:pt>
    <dgm:pt modelId="{87E3C0DB-7BEE-424E-8E11-B838D238D595}" type="sibTrans" cxnId="{F00C82A5-55A2-4CFD-BA0A-B3452487ADCF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8A68600-A1ED-4BEF-866D-3B8C9C5AC4FC}" type="presOf" srcId="{C111C18A-FD96-4E63-821A-54D70D8DC65F}" destId="{CD5F6E02-AD43-4E7A-935B-DDF5D6C74800}" srcOrd="0" destOrd="0" presId="urn:microsoft.com/office/officeart/2005/8/layout/vList2"/>
    <dgm:cxn modelId="{5CF75122-FFE2-4A1C-8E05-8973016DF4D6}" type="presOf" srcId="{3C67E77D-62FA-499D-B5E6-E79A091C5267}" destId="{81203336-F3DE-4B3A-BCF4-0F68C23AC2BB}" srcOrd="0" destOrd="0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6F5EA46C-8EA9-4681-AF65-34578D6419F7}" type="presOf" srcId="{477D14C5-CED9-4CFC-B338-DFB0C8090B9F}" destId="{A9DD881E-A532-414B-870C-8ADE2076F78C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9EDC177B-248A-462B-A98C-434BD9BC87C7}" type="presOf" srcId="{FE0A3CAE-D039-42F2-AF12-1E6F6793A633}" destId="{08B7B17B-8600-44B0-B235-389E5D71D804}" srcOrd="0" destOrd="0" presId="urn:microsoft.com/office/officeart/2005/8/layout/vList2"/>
    <dgm:cxn modelId="{FC0A218F-F120-401E-832E-B0A540C59054}" type="presOf" srcId="{CC6B7442-0B72-4EF2-9F13-1325B51AFF9F}" destId="{D64CB5D5-837D-47FC-9E42-A26D800BC695}" srcOrd="0" destOrd="0" presId="urn:microsoft.com/office/officeart/2005/8/layout/vList2"/>
    <dgm:cxn modelId="{F00C82A5-55A2-4CFD-BA0A-B3452487ADCF}" srcId="{90119837-5B71-4D44-BB01-DB0B084933C8}" destId="{477D14C5-CED9-4CFC-B338-DFB0C8090B9F}" srcOrd="0" destOrd="0" parTransId="{92DFCBC7-BC14-4697-8ECD-BF0D5B1EDA3B}" sibTransId="{87E3C0DB-7BEE-424E-8E11-B838D238D595}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867C60E1-8155-4027-A1F5-07A9D79A4B8B}" type="presOf" srcId="{D6510970-8F9C-4B45-A0F3-6ACB9AA76D40}" destId="{782956A5-ADC8-4959-B856-589B9D9B9635}" srcOrd="0" destOrd="0" presId="urn:microsoft.com/office/officeart/2005/8/layout/vList2"/>
    <dgm:cxn modelId="{667BC33F-98E8-4B9D-B88B-99585CAB055C}" type="presParOf" srcId="{ED5DCCC5-BCA8-4491-AA37-BAF153ECA184}" destId="{A9DD881E-A532-414B-870C-8ADE2076F78C}" srcOrd="0" destOrd="0" presId="urn:microsoft.com/office/officeart/2005/8/layout/vList2"/>
    <dgm:cxn modelId="{9591E7A1-45D6-4E4A-8379-11E06A870EDA}" type="presParOf" srcId="{ED5DCCC5-BCA8-4491-AA37-BAF153ECA184}" destId="{CD5F6E02-AD43-4E7A-935B-DDF5D6C74800}" srcOrd="1" destOrd="0" presId="urn:microsoft.com/office/officeart/2005/8/layout/vList2"/>
    <dgm:cxn modelId="{4E95D558-35AC-4C62-8993-11FCB730DFF4}" type="presParOf" srcId="{ED5DCCC5-BCA8-4491-AA37-BAF153ECA184}" destId="{81203336-F3DE-4B3A-BCF4-0F68C23AC2BB}" srcOrd="2" destOrd="0" presId="urn:microsoft.com/office/officeart/2005/8/layout/vList2"/>
    <dgm:cxn modelId="{FA95D094-4AA0-41E4-99D9-052FC3536A95}" type="presParOf" srcId="{ED5DCCC5-BCA8-4491-AA37-BAF153ECA184}" destId="{782956A5-ADC8-4959-B856-589B9D9B9635}" srcOrd="3" destOrd="0" presId="urn:microsoft.com/office/officeart/2005/8/layout/vList2"/>
    <dgm:cxn modelId="{274D0431-8306-43E8-99BA-3A537E26A9C6}" type="presParOf" srcId="{ED5DCCC5-BCA8-4491-AA37-BAF153ECA184}" destId="{D64CB5D5-837D-47FC-9E42-A26D800BC695}" srcOrd="4" destOrd="0" presId="urn:microsoft.com/office/officeart/2005/8/layout/vList2"/>
    <dgm:cxn modelId="{7565D4CB-3D44-4743-A545-23919E0E2995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63104"/>
          <a:ext cx="441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4588" y="87692"/>
        <a:ext cx="4370424" cy="454509"/>
      </dsp:txXfrm>
    </dsp:sp>
    <dsp:sp modelId="{CD5F6E02-AD43-4E7A-935B-DDF5D6C74800}">
      <dsp:nvSpPr>
        <dsp:cNvPr id="0" name=""/>
        <dsp:cNvSpPr/>
      </dsp:nvSpPr>
      <dsp:spPr>
        <a:xfrm>
          <a:off x="0" y="566789"/>
          <a:ext cx="4419600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Inclusive Postsecondary Education (IPSE), students with I/DD can now realize their dream of continuing their studies in a university or collegesetting with their peers.</a:t>
          </a:r>
        </a:p>
      </dsp:txBody>
      <dsp:txXfrm>
        <a:off x="0" y="566789"/>
        <a:ext cx="4419600" cy="956340"/>
      </dsp:txXfrm>
    </dsp:sp>
    <dsp:sp modelId="{81203336-F3DE-4B3A-BCF4-0F68C23AC2BB}">
      <dsp:nvSpPr>
        <dsp:cNvPr id="0" name=""/>
        <dsp:cNvSpPr/>
      </dsp:nvSpPr>
      <dsp:spPr>
        <a:xfrm>
          <a:off x="0" y="1523129"/>
          <a:ext cx="441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4588" y="1547717"/>
        <a:ext cx="4370424" cy="454509"/>
      </dsp:txXfrm>
    </dsp:sp>
    <dsp:sp modelId="{782956A5-ADC8-4959-B856-589B9D9B9635}">
      <dsp:nvSpPr>
        <dsp:cNvPr id="0" name=""/>
        <dsp:cNvSpPr/>
      </dsp:nvSpPr>
      <dsp:spPr>
        <a:xfrm>
          <a:off x="0" y="2026815"/>
          <a:ext cx="4419600" cy="117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Think College is a national initiative dedicated to developing, expanding, and improving research and practice in inclusive higher education for students with intellectual disability.</a:t>
          </a:r>
        </a:p>
      </dsp:txBody>
      <dsp:txXfrm>
        <a:off x="0" y="2026815"/>
        <a:ext cx="4419600" cy="1173690"/>
      </dsp:txXfrm>
    </dsp:sp>
    <dsp:sp modelId="{D64CB5D5-837D-47FC-9E42-A26D800BC695}">
      <dsp:nvSpPr>
        <dsp:cNvPr id="0" name=""/>
        <dsp:cNvSpPr/>
      </dsp:nvSpPr>
      <dsp:spPr>
        <a:xfrm>
          <a:off x="0" y="3200505"/>
          <a:ext cx="441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onsolas"/>
            </a:rPr>
            <a:t> Navigating College</a:t>
          </a:r>
          <a:endParaRPr lang="en-US" sz="2100" kern="1200" dirty="0"/>
        </a:p>
      </dsp:txBody>
      <dsp:txXfrm>
        <a:off x="24588" y="3225093"/>
        <a:ext cx="4370424" cy="454509"/>
      </dsp:txXfrm>
    </dsp:sp>
    <dsp:sp modelId="{08B7B17B-8600-44B0-B235-389E5D71D804}">
      <dsp:nvSpPr>
        <dsp:cNvPr id="0" name=""/>
        <dsp:cNvSpPr/>
      </dsp:nvSpPr>
      <dsp:spPr>
        <a:xfrm>
          <a:off x="0" y="3704190"/>
          <a:ext cx="441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onsolas"/>
            </a:rPr>
            <a:t>Downloadable book by Austistic Self Advocasy Network</a:t>
          </a:r>
          <a:endParaRPr lang="en-US" sz="1600" kern="1200" dirty="0"/>
        </a:p>
      </dsp:txBody>
      <dsp:txXfrm>
        <a:off x="0" y="3704190"/>
        <a:ext cx="4419600" cy="49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11/10/2020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11/10/2020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11/10/2020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GebvAj" TargetMode="External"/><Relationship Id="rId3" Type="http://schemas.openxmlformats.org/officeDocument/2006/relationships/hyperlink" Target="http://www.gvra.ga.gov/" TargetMode="External"/><Relationship Id="rId7" Type="http://schemas.openxmlformats.org/officeDocument/2006/relationships/hyperlink" Target="http://www.thinkcollege.net/" TargetMode="External"/><Relationship Id="rId2" Type="http://schemas.openxmlformats.org/officeDocument/2006/relationships/hyperlink" Target="http://www.dbddd.ga.gov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gaipsec.org/" TargetMode="External"/><Relationship Id="rId5" Type="http://schemas.openxmlformats.org/officeDocument/2006/relationships/hyperlink" Target="https://www.dol.gov/agencies/odep/topics/integrated-employment" TargetMode="External"/><Relationship Id="rId4" Type="http://schemas.openxmlformats.org/officeDocument/2006/relationships/hyperlink" Target="http://www.ncwd-youth.info/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086" y="3090418"/>
            <a:ext cx="10092658" cy="1574321"/>
          </a:xfrm>
        </p:spPr>
        <p:txBody>
          <a:bodyPr/>
          <a:lstStyle/>
          <a:p>
            <a:r>
              <a:rPr lang="en-US" dirty="0"/>
              <a:t>From School to Career:</a:t>
            </a:r>
            <a:br>
              <a:rPr lang="en-US" dirty="0"/>
            </a:br>
            <a:r>
              <a:rPr lang="en-US" dirty="0"/>
              <a:t>DD &amp; IDD Preparation for Independence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2829" y="4932872"/>
            <a:ext cx="6973583" cy="13399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Presented by: </a:t>
            </a:r>
            <a:endParaRPr lang="en-US"/>
          </a:p>
          <a:p>
            <a:r>
              <a:rPr lang="en-US" dirty="0"/>
              <a:t>Collective Communities Incorporated</a:t>
            </a:r>
          </a:p>
          <a:p>
            <a:r>
              <a:rPr lang="en-US" dirty="0"/>
              <a:t>Employment Services Provider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3CD1B23-FAC4-46C6-985C-915D5954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30" y="4832415"/>
            <a:ext cx="2153169" cy="16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6DF8CBE-9037-4D55-84CA-DAA8DE05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3" y="274638"/>
            <a:ext cx="11946852" cy="1020762"/>
          </a:xfrm>
        </p:spPr>
        <p:txBody>
          <a:bodyPr/>
          <a:lstStyle/>
          <a:p>
            <a:r>
              <a:rPr lang="en-US" dirty="0"/>
              <a:t>Survey Results of Parents What I wish I knew </a:t>
            </a:r>
            <a:r>
              <a:rPr lang="en-US"/>
              <a:t>then...</a:t>
            </a:r>
          </a:p>
        </p:txBody>
      </p:sp>
      <p:pic>
        <p:nvPicPr>
          <p:cNvPr id="4" name="Picture 4" descr="Toy cars lined up in a row on floor">
            <a:extLst>
              <a:ext uri="{FF2B5EF4-FFF2-40B4-BE49-F238E27FC236}">
                <a16:creationId xmlns:a16="http://schemas.microsoft.com/office/drawing/2014/main" id="{AD8F35B2-54A4-44DF-A9E0-3C668E2DE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113" y="2037875"/>
            <a:ext cx="5668962" cy="3772849"/>
          </a:xfr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0768712-86CC-4712-83B1-8B58958FA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822" y="1588890"/>
            <a:ext cx="3505000" cy="4123426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34" charset="0"/>
              <a:buChar char="§"/>
            </a:pPr>
            <a:r>
              <a:rPr lang="en-US" sz="2400"/>
              <a:t>What to do NOW!</a:t>
            </a:r>
            <a:endParaRPr lang="en-US"/>
          </a:p>
          <a:p>
            <a:pPr marL="342900" indent="-342900">
              <a:buFont typeface="Wingdings" pitchFamily="34" charset="0"/>
              <a:buChar char="§"/>
            </a:pPr>
            <a:r>
              <a:rPr lang="en-US" sz="2400"/>
              <a:t>Employment Service Options</a:t>
            </a:r>
          </a:p>
          <a:p>
            <a:pPr marL="342900" indent="-342900">
              <a:buFont typeface="Wingdings" pitchFamily="34" charset="0"/>
              <a:buChar char="§"/>
            </a:pPr>
            <a:r>
              <a:rPr lang="en-US" sz="2400"/>
              <a:t>Types of Jobs</a:t>
            </a:r>
          </a:p>
          <a:p>
            <a:pPr marL="342900" indent="-342900">
              <a:buFont typeface="Wingdings" pitchFamily="34" charset="0"/>
              <a:buChar char="§"/>
            </a:pPr>
            <a:r>
              <a:rPr lang="en-US" sz="2400"/>
              <a:t>Post-Secondary Education</a:t>
            </a:r>
          </a:p>
          <a:p>
            <a:pPr marL="342900" indent="-342900">
              <a:buFont typeface="Wingdings" pitchFamily="34" charset="0"/>
              <a:buChar char="§"/>
            </a:pPr>
            <a:r>
              <a:rPr lang="en-US" sz="2400"/>
              <a:t>Transition Tips &amp; Activities</a:t>
            </a:r>
          </a:p>
          <a:p>
            <a:pPr marL="342900" indent="-342900">
              <a:buFont typeface="Wingdings" pitchFamily="34" charset="0"/>
              <a:buChar char="§"/>
            </a:pPr>
            <a:r>
              <a:rPr lang="en-US" sz="2400"/>
              <a:t>Resources to KNOW!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/>
              <a:t>Activities I can do while in high school...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6898" y="1761227"/>
            <a:ext cx="7682408" cy="50148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Discuss, talk about and plan what your family expects life to look like after graduation.</a:t>
            </a:r>
          </a:p>
          <a:p>
            <a:r>
              <a:rPr lang="en-US"/>
              <a:t>Explore career interest and passions; </a:t>
            </a:r>
          </a:p>
          <a:p>
            <a:pPr marL="575945" lvl="1"/>
            <a:r>
              <a:rPr lang="en-US" sz="2400"/>
              <a:t>Job observation opportunities.</a:t>
            </a:r>
          </a:p>
          <a:p>
            <a:pPr marL="575945" lvl="1"/>
            <a:r>
              <a:rPr lang="en-US" sz="2400"/>
              <a:t>work on necessary job skills in specific areas.</a:t>
            </a:r>
          </a:p>
          <a:p>
            <a:r>
              <a:rPr lang="en-US"/>
              <a:t>Volunteer activities and worksite while in school.</a:t>
            </a:r>
          </a:p>
          <a:p>
            <a:pPr marL="575945" lvl="1"/>
            <a:r>
              <a:rPr lang="en-US"/>
              <a:t>Summer Internships.</a:t>
            </a:r>
          </a:p>
          <a:p>
            <a:pPr marL="575945" lvl="1"/>
            <a:r>
              <a:rPr lang="en-US"/>
              <a:t>G.V.R.A.</a:t>
            </a:r>
          </a:p>
          <a:p>
            <a:pPr marL="575945" lvl="1"/>
            <a:r>
              <a:rPr lang="en-US"/>
              <a:t>County Programs.</a:t>
            </a:r>
          </a:p>
          <a:p>
            <a:r>
              <a:rPr lang="en-US"/>
              <a:t>Waiver(s) Programs.</a:t>
            </a:r>
          </a:p>
          <a:p>
            <a:pPr marL="575945" lvl="1"/>
            <a:r>
              <a:rPr lang="en-US"/>
              <a:t>N.O.W./C.O.M.P.</a:t>
            </a:r>
          </a:p>
          <a:p>
            <a:pPr marL="575945" lvl="1"/>
            <a:r>
              <a:rPr lang="en-US"/>
              <a:t>I.W.C.P.</a:t>
            </a:r>
          </a:p>
          <a:p>
            <a:pPr marL="575945" lvl="1"/>
            <a:endParaRPr lang="en-US" sz="1500"/>
          </a:p>
          <a:p>
            <a:pPr marL="575945" lvl="1"/>
            <a:endParaRPr lang="en-US" sz="1500"/>
          </a:p>
        </p:txBody>
      </p:sp>
      <p:pic>
        <p:nvPicPr>
          <p:cNvPr id="2" name="Picture 2" descr="Classroom of students raising their hands in front of a teacher">
            <a:extLst>
              <a:ext uri="{FF2B5EF4-FFF2-40B4-BE49-F238E27FC236}">
                <a16:creationId xmlns:a16="http://schemas.microsoft.com/office/drawing/2014/main" id="{5C1144C8-72E1-45BA-8E64-DE92835EE1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5333" y="2470802"/>
            <a:ext cx="4704944" cy="3941564"/>
          </a:xfr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Employment Service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73246" y="1819307"/>
            <a:ext cx="5052035" cy="4267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Job Readiness  Assessment &amp; Training</a:t>
            </a:r>
          </a:p>
          <a:p>
            <a:r>
              <a:rPr lang="en-US" dirty="0"/>
              <a:t>Pre-Vocation Training</a:t>
            </a:r>
          </a:p>
          <a:p>
            <a:pPr marL="575945" lvl="1"/>
            <a:r>
              <a:rPr lang="en-US" sz="2400" dirty="0"/>
              <a:t>Work Crews</a:t>
            </a:r>
          </a:p>
          <a:p>
            <a:pPr marL="575945" lvl="1"/>
            <a:r>
              <a:rPr lang="en-US" sz="2400" dirty="0"/>
              <a:t>Volunteer Activities</a:t>
            </a:r>
          </a:p>
          <a:p>
            <a:r>
              <a:rPr lang="en-US" dirty="0"/>
              <a:t>Supportive Employment</a:t>
            </a:r>
          </a:p>
          <a:p>
            <a:r>
              <a:rPr lang="en-US" dirty="0"/>
              <a:t>Customized Employment</a:t>
            </a:r>
          </a:p>
          <a:p>
            <a:r>
              <a:rPr lang="en-US" dirty="0">
                <a:ea typeface="+mn-lt"/>
                <a:cs typeface="+mn-lt"/>
              </a:rPr>
              <a:t>Specific Trainings &amp; Certifications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 sz="2400" dirty="0">
                <a:ea typeface="+mn-lt"/>
                <a:cs typeface="+mn-lt"/>
              </a:rPr>
              <a:t>Customer Service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 sz="2400" dirty="0">
                <a:ea typeface="+mn-lt"/>
                <a:cs typeface="+mn-lt"/>
              </a:rPr>
              <a:t>Work from Home</a:t>
            </a:r>
            <a:endParaRPr lang="en-US" sz="2400" dirty="0"/>
          </a:p>
          <a:p>
            <a:r>
              <a:rPr lang="en-US" dirty="0"/>
              <a:t>Self-Employment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9118832"/>
              </p:ext>
            </p:extLst>
          </p:nvPr>
        </p:nvGraphicFramePr>
        <p:xfrm>
          <a:off x="7246303" y="1833589"/>
          <a:ext cx="4419600" cy="28232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PreVoc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/>
                        <a:t>Supp. Empl</a:t>
                      </a:r>
                      <a:endParaRPr lang="en-US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/>
                        <a:t>Ready Now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/>
                        <a:t>Experience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/>
                        <a:t>Known Intrest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?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Skills Assessment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59"/>
                  </a:ext>
                </a:extLst>
              </a:tr>
            </a:tbl>
          </a:graphicData>
        </a:graphic>
      </p:graphicFrame>
      <p:pic>
        <p:nvPicPr>
          <p:cNvPr id="3" name="Graphic 5" descr="Checkmark">
            <a:extLst>
              <a:ext uri="{FF2B5EF4-FFF2-40B4-BE49-F238E27FC236}">
                <a16:creationId xmlns:a16="http://schemas.microsoft.com/office/drawing/2014/main" id="{AFB1599A-90F3-4E93-B65D-5F0F423C7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3187" y="2483987"/>
            <a:ext cx="281724" cy="281797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F54C131B-426C-4ABE-8AB0-E2B8BCF8E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6332" y="2957751"/>
            <a:ext cx="281724" cy="281797"/>
          </a:xfrm>
          <a:prstGeom prst="rect">
            <a:avLst/>
          </a:prstGeom>
        </p:spPr>
      </p:pic>
      <p:pic>
        <p:nvPicPr>
          <p:cNvPr id="7" name="Graphic 5" descr="Checkmark">
            <a:extLst>
              <a:ext uri="{FF2B5EF4-FFF2-40B4-BE49-F238E27FC236}">
                <a16:creationId xmlns:a16="http://schemas.microsoft.com/office/drawing/2014/main" id="{7968C207-4C83-49DC-B895-586CDEB2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0580" y="2958051"/>
            <a:ext cx="281724" cy="281797"/>
          </a:xfrm>
          <a:prstGeom prst="rect">
            <a:avLst/>
          </a:prstGeom>
        </p:spPr>
      </p:pic>
      <p:pic>
        <p:nvPicPr>
          <p:cNvPr id="8" name="Graphic 5" descr="Checkmark">
            <a:extLst>
              <a:ext uri="{FF2B5EF4-FFF2-40B4-BE49-F238E27FC236}">
                <a16:creationId xmlns:a16="http://schemas.microsoft.com/office/drawing/2014/main" id="{DE7C6DC3-5AB9-4F38-AF9C-5FBA07480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6572" y="3532247"/>
            <a:ext cx="281724" cy="281797"/>
          </a:xfrm>
          <a:prstGeom prst="rect">
            <a:avLst/>
          </a:prstGeom>
        </p:spPr>
      </p:pic>
      <p:pic>
        <p:nvPicPr>
          <p:cNvPr id="9" name="Graphic 5" descr="Checkmark">
            <a:extLst>
              <a:ext uri="{FF2B5EF4-FFF2-40B4-BE49-F238E27FC236}">
                <a16:creationId xmlns:a16="http://schemas.microsoft.com/office/drawing/2014/main" id="{16A87C8F-8421-4F8F-9D30-030F46738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1252" y="4135139"/>
            <a:ext cx="281724" cy="281797"/>
          </a:xfrm>
          <a:prstGeom prst="rect">
            <a:avLst/>
          </a:prstGeom>
        </p:spPr>
      </p:pic>
      <p:pic>
        <p:nvPicPr>
          <p:cNvPr id="10" name="Graphic 5" descr="Checkmark">
            <a:extLst>
              <a:ext uri="{FF2B5EF4-FFF2-40B4-BE49-F238E27FC236}">
                <a16:creationId xmlns:a16="http://schemas.microsoft.com/office/drawing/2014/main" id="{09342186-5F31-4241-98C5-25098AA54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7678" y="4135438"/>
            <a:ext cx="281724" cy="2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types of jobs are available?</a:t>
            </a:r>
            <a:endParaRPr lang="en-US" dirty="0"/>
          </a:p>
        </p:txBody>
      </p:sp>
      <p:pic>
        <p:nvPicPr>
          <p:cNvPr id="9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521B4A1-CF6F-4840-A07A-896637791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01" t="17924" r="15053" b="4717"/>
          <a:stretch/>
        </p:blipFill>
        <p:spPr>
          <a:xfrm>
            <a:off x="414307" y="1780938"/>
            <a:ext cx="11482153" cy="4712662"/>
          </a:xfr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Post-Secondary Education Options</a:t>
            </a:r>
            <a:endParaRPr lang="en-US" dirty="0"/>
          </a:p>
        </p:txBody>
      </p:sp>
      <p:graphicFrame>
        <p:nvGraphicFramePr>
          <p:cNvPr id="4" name="Content Placeholder 3" descr="Vertical Bullet List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6627538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389089" y="1919377"/>
            <a:ext cx="4419598" cy="1779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 State Collegate Institutions</a:t>
            </a:r>
            <a:endParaRPr lang="en-US" dirty="0"/>
          </a:p>
          <a:p>
            <a:r>
              <a:rPr lang="en-US"/>
              <a:t>Nationwide Programs</a:t>
            </a:r>
          </a:p>
          <a:p>
            <a:r>
              <a:rPr lang="en-US"/>
              <a:t>Real Life Examples</a:t>
            </a:r>
          </a:p>
        </p:txBody>
      </p:sp>
      <p:pic>
        <p:nvPicPr>
          <p:cNvPr id="26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93F47A-422C-4AC2-A384-47CEAA2E1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552" y="1991158"/>
            <a:ext cx="1942055" cy="360694"/>
          </a:xfrm>
          <a:prstGeom prst="rect">
            <a:avLst/>
          </a:prstGeom>
        </p:spPr>
      </p:pic>
      <p:pic>
        <p:nvPicPr>
          <p:cNvPr id="288" name="Picture 28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95C13B-4850-4740-8BB2-B35DB87C6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972" y="3429768"/>
            <a:ext cx="956746" cy="511478"/>
          </a:xfrm>
          <a:prstGeom prst="rect">
            <a:avLst/>
          </a:prstGeom>
        </p:spPr>
      </p:pic>
      <p:pic>
        <p:nvPicPr>
          <p:cNvPr id="370" name="Picture 37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A7904C-6D58-41A9-A3A4-88BC1DEF79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9878" y="3932356"/>
            <a:ext cx="2603570" cy="2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Tips &amp; Activities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1617453"/>
            <a:ext cx="2743200" cy="4554747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34" charset="0"/>
              <a:buChar char="§"/>
            </a:pPr>
            <a:r>
              <a:rPr lang="en-US" sz="2400"/>
              <a:t>Monthly transition group</a:t>
            </a:r>
          </a:p>
          <a:p>
            <a:pPr marL="285750" indent="-285750">
              <a:buFont typeface="Wingdings" pitchFamily="34" charset="0"/>
              <a:buChar char="§"/>
            </a:pPr>
            <a:r>
              <a:rPr lang="en-US" sz="2400" dirty="0"/>
              <a:t>Build </a:t>
            </a:r>
            <a:r>
              <a:rPr lang="en-US" sz="2400"/>
              <a:t>in-depth person-centered</a:t>
            </a:r>
            <a:r>
              <a:rPr lang="en-US" sz="2400" dirty="0"/>
              <a:t> profile</a:t>
            </a:r>
          </a:p>
          <a:p>
            <a:pPr marL="285750" indent="-285750">
              <a:buFont typeface="Wingdings" pitchFamily="34" charset="0"/>
              <a:buChar char="§"/>
            </a:pPr>
            <a:r>
              <a:rPr lang="en-US" sz="2400"/>
              <a:t>Plan for disclosure</a:t>
            </a:r>
            <a:endParaRPr lang="en-US" sz="2400" dirty="0"/>
          </a:p>
          <a:p>
            <a:pPr marL="285750" indent="-285750">
              <a:buFont typeface="Wingdings" pitchFamily="34" charset="0"/>
              <a:buChar char="§"/>
            </a:pPr>
            <a:r>
              <a:rPr lang="en-US" sz="2400" dirty="0"/>
              <a:t>Teach self-</a:t>
            </a:r>
            <a:r>
              <a:rPr lang="en-US" sz="2400"/>
              <a:t>advocacy</a:t>
            </a:r>
            <a:endParaRPr lang="en-US" sz="2400" dirty="0"/>
          </a:p>
          <a:p>
            <a:pPr marL="285750" indent="-285750">
              <a:buFont typeface="Wingdings" pitchFamily="34" charset="0"/>
              <a:buChar char="§"/>
            </a:pPr>
            <a:r>
              <a:rPr lang="en-US" sz="2400"/>
              <a:t>REAL LIFE experience</a:t>
            </a:r>
            <a:endParaRPr lang="en-US" sz="2400" dirty="0"/>
          </a:p>
        </p:txBody>
      </p:sp>
      <p:pic>
        <p:nvPicPr>
          <p:cNvPr id="3" name="Picture 4" descr="Student at a graduation ceremony">
            <a:extLst>
              <a:ext uri="{FF2B5EF4-FFF2-40B4-BE49-F238E27FC236}">
                <a16:creationId xmlns:a16="http://schemas.microsoft.com/office/drawing/2014/main" id="{A3A00D8F-3525-4D4F-8EEC-4A7BA51A4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113" y="2032339"/>
            <a:ext cx="5668962" cy="378392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B3F97-E5C7-4088-A910-B89C0173E22C}"/>
              </a:ext>
            </a:extLst>
          </p:cNvPr>
          <p:cNvSpPr txBox="1"/>
          <p:nvPr/>
        </p:nvSpPr>
        <p:spPr>
          <a:xfrm>
            <a:off x="8520873" y="943821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619694"/>
            <a:ext cx="9143998" cy="675706"/>
          </a:xfrm>
        </p:spPr>
        <p:txBody>
          <a:bodyPr/>
          <a:lstStyle/>
          <a:p>
            <a:r>
              <a:rPr lang="en-US"/>
              <a:t>Resources to KNOW!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4606" y="1865184"/>
            <a:ext cx="5991634" cy="4281575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/>
              <a:t>WAIVERED SERVICES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www.DBDDD.GA.GOV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www.GVRA.GA.GOV</a:t>
            </a:r>
            <a:endParaRPr lang="en-US" dirty="0"/>
          </a:p>
          <a:p>
            <a:r>
              <a:rPr lang="en-US" u="sng"/>
              <a:t>EMPLOYMENT INFORMATION</a:t>
            </a:r>
          </a:p>
          <a:p>
            <a:r>
              <a:rPr lang="en-US" dirty="0">
                <a:ea typeface="+mn-lt"/>
                <a:cs typeface="+mn-lt"/>
                <a:hlinkClick r:id="rId4"/>
              </a:rPr>
              <a:t>http://www.ncwd-youth.info/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https://www.dol.gov/agencies/odep/topics/integrated-employment</a:t>
            </a:r>
            <a:endParaRPr lang="en-US" dirty="0"/>
          </a:p>
          <a:p>
            <a:r>
              <a:rPr lang="en-US" u="sng"/>
              <a:t>POST-SECONDARY EDUCATION</a:t>
            </a:r>
          </a:p>
          <a:p>
            <a:r>
              <a:rPr lang="en-US" dirty="0">
                <a:ea typeface="+mn-lt"/>
                <a:cs typeface="+mn-lt"/>
                <a:hlinkClick r:id="rId6"/>
              </a:rPr>
              <a:t>http://www.gaipsec.org/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7"/>
              </a:rPr>
              <a:t>http://www.thinkcollege.net/</a:t>
            </a:r>
            <a:endParaRPr lang="en-US" dirty="0"/>
          </a:p>
          <a:p>
            <a:r>
              <a:rPr lang="en-US" u="sng"/>
              <a:t>TRANSITION SUPPORT INFORMATION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8"/>
              </a:rPr>
              <a:t>http://goo.gl/GebvAj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http://www.ocali.org/project/transition_to_adulthood_guidelines</a:t>
            </a:r>
            <a:endParaRPr lang="en-US" dirty="0"/>
          </a:p>
        </p:txBody>
      </p:sp>
      <p:pic>
        <p:nvPicPr>
          <p:cNvPr id="3" name="Picture 4" descr="Stack of colorful files">
            <a:extLst>
              <a:ext uri="{FF2B5EF4-FFF2-40B4-BE49-F238E27FC236}">
                <a16:creationId xmlns:a16="http://schemas.microsoft.com/office/drawing/2014/main" id="{25D14204-C516-41F8-9728-5ED08090A4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9"/>
          <a:srcRect l="15273" r="15273"/>
          <a:stretch/>
        </p:blipFill>
        <p:spPr>
          <a:xfrm>
            <a:off x="7885113" y="3306763"/>
            <a:ext cx="3498850" cy="2833687"/>
          </a:xfrm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Chalkboard 16x9</vt:lpstr>
      <vt:lpstr>From School to Career: DD &amp; IDD Preparation for Independence </vt:lpstr>
      <vt:lpstr>Survey Results of Parents What I wish I knew then...</vt:lpstr>
      <vt:lpstr>Activities I can do while in high school...</vt:lpstr>
      <vt:lpstr>Employment Service Options</vt:lpstr>
      <vt:lpstr>What types of jobs are available?</vt:lpstr>
      <vt:lpstr>Post-Secondary Education Options</vt:lpstr>
      <vt:lpstr>Transition Tips &amp; Activities</vt:lpstr>
      <vt:lpstr>Resources to KNOW!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/>
  <cp:revision>656</cp:revision>
  <dcterms:created xsi:type="dcterms:W3CDTF">2020-10-08T18:28:35Z</dcterms:created>
  <dcterms:modified xsi:type="dcterms:W3CDTF">2020-11-10T12:47:36Z</dcterms:modified>
</cp:coreProperties>
</file>