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58" r:id="rId4"/>
    <p:sldId id="262" r:id="rId5"/>
    <p:sldId id="284" r:id="rId6"/>
    <p:sldId id="289" r:id="rId7"/>
    <p:sldId id="295" r:id="rId8"/>
    <p:sldId id="288" r:id="rId9"/>
    <p:sldId id="297" r:id="rId10"/>
    <p:sldId id="291" r:id="rId11"/>
    <p:sldId id="292" r:id="rId12"/>
    <p:sldId id="294" r:id="rId13"/>
    <p:sldId id="293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Ninad Gujarathi" initials="NG" lastIdx="4" clrIdx="1">
    <p:extLst>
      <p:ext uri="{19B8F6BF-5375-455C-9EA6-DF929625EA0E}">
        <p15:presenceInfo xmlns:p15="http://schemas.microsoft.com/office/powerpoint/2012/main" userId="9a15212e18ad85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0262" autoAdjust="0"/>
  </p:normalViewPr>
  <p:slideViewPr>
    <p:cSldViewPr snapToGrid="0">
      <p:cViewPr varScale="1">
        <p:scale>
          <a:sx n="78" d="100"/>
          <a:sy n="78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5AE0D-2C16-4F4B-A809-0AE442D807DF}" type="datetimeFigureOut">
              <a:rPr lang="en-IN" smtClean="0"/>
              <a:t>14-01-2024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7E98-61CB-47F7-9547-01D81084A52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900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87E98-61CB-47F7-9547-01D81084A523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181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87E98-61CB-47F7-9547-01D81084A523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073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87E98-61CB-47F7-9547-01D81084A523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755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87E98-61CB-47F7-9547-01D81084A523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82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87E98-61CB-47F7-9547-01D81084A523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21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05F2-A0D3-4E56-AA93-75B442EDB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B85FF-95C3-44D7-B749-E2CB2DA2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40B2-F86B-4BFF-B093-4415A03A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FE83-DEF7-4EF0-9031-D12532229F17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CC16B-B79F-4430-B6C8-1202C96D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8775E-898E-4CAC-98E5-653F312C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19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FE8-4C35-4FE9-9FC2-1A46E5A4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D4852-5FE3-4DC7-8618-1080AB2DA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0328-E039-473A-8FAE-F2C3AE14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C8C6-ECB6-455C-B547-676C91EB10B5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1088-50CE-4BBB-A65F-0075DDB3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C27EB-633C-47FF-BA16-DBEDA061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2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8F009-194D-4971-AA03-7440D1F44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4F396-7CAD-4E3E-8103-1C116F590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5025-A9D6-4259-9D65-0A33AF28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58BD-0B61-4E78-805F-56228240BCAA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6FCB7-1CD6-4852-9CFF-EF594745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483D-6B1F-4896-BF3A-B5B940F1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102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56B9-0F59-4ACB-8ED6-A9108BA2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39EA-C95F-4C7D-80CD-247DBB67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3A3BE-43F9-4CBB-97E4-82B53138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7559-937A-4409-81AF-8436873DACB7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0E78-E19C-4AE2-A384-2FA32F37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02225-93FA-48AE-BE8D-3A44F2FC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85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D774-5AEB-404F-8616-048B9278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98884-B00A-4C2C-8E91-F20A60B2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CD68B-6EC6-41C1-9760-E888A706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85D3-F58E-4029-83F5-439D8D2E05C5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6D33-8468-4174-9281-31C8BAD4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AA11-1B3A-4E67-BA4D-15FC2908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649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17C2-6A45-45F5-8586-5F4CA81A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CBA9E-DB12-4F56-8040-1D509B8EE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AEF2C-A7B2-4B4D-9F56-0F296A7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C9572-F383-4E0A-912B-BFC69C11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F61F-4F1E-4BD2-8982-2D27F2CC433A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D4994-89B7-49D4-9096-9A7403E3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84547-6CDA-4929-BC88-E832469B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00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5BA5-2F2B-4453-A277-40F56B19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A397D-FCA6-408D-9BFC-56B2E7248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56AA0-8228-4BED-8DE4-F6EFF4209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36BE3-9424-4AB5-B508-E0747C3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B8312-F82A-463D-9F86-FF1492AAC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4D37E-A7C5-46B2-A717-69272C68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D6B5-BDD1-44EE-A046-F6095DFDA7BD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EF225-919D-4216-9997-C7A75237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2DBBE-5FBD-4AE7-A62E-A5BEDEB0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938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CF21-4951-4A36-B2DA-1A6C6A6C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D860-EC26-4FC9-A9C7-3844A1F1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710E-B3D7-489D-87BC-66B4735E2D12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98565-D3DD-4EB3-A7B4-81E2839D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91628-4675-45BA-B4AF-8031DC2D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070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41FDF-FC0E-4368-9B68-9E1C2624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AD3-1FA1-40F2-95AE-3D4AC332A0CD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36DAD-9F87-402E-9906-6E6EAD80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915D-8B78-4B8C-949D-43B11DF8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70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4124-FFBA-438E-83B3-8A6CE25C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1D59-7999-4323-A063-ADE9252C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8867-E07E-46E1-8C7D-0ECA18FB9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9B8C-30D3-475D-85DD-C495E4F7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0F62-20ED-4D85-934C-A5684AEC6D6F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61B13-5E67-45C9-B22B-EAC0A8F1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F53CD-C503-4811-B608-1D2A5277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962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560B-12DA-4164-A85A-82D206AE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F4BEE-DB57-483A-B946-FA3571292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D8281-D6C5-40B2-9817-4EA695711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C6042-ED82-436C-AFB9-4B07206A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EF4A-CD26-4F12-95AD-992B170CB1F3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BF7C1-7794-4C51-AA2F-A80B2D14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Environalgae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8772F-5D4F-4695-BA30-5A4E998D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3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2DFB9-9E08-4F2A-9D96-ABDBC913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55625-B2F2-47F4-AB17-FEC9DFA1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32B1-B91B-44CA-9087-81099DB87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AD28-E671-4117-A8A2-A60AA02F3C41}" type="datetime1">
              <a:rPr lang="en-IN" smtClean="0"/>
              <a:t>14-01-2024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B6BAD-48FB-48E0-9F9A-B0B41A14C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Environalgae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B7F3-77DF-4C12-BAC6-871190A5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B00B-09C5-4D4C-8D94-701559CBCBF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63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-wR0E2DOfM1Ti8gyzxQlUGA8X3_yiwdt/view?usp=drive_li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71A5-5428-4636-A563-D4DAFC72E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8478" y="1833563"/>
            <a:ext cx="7275870" cy="23876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Environalgae’s Sustainability Research Facility (ESRF)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3D536-8B54-463A-9A2E-74BBB60BC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510" y="4464601"/>
            <a:ext cx="7452851" cy="1070960"/>
          </a:xfrm>
        </p:spPr>
        <p:txBody>
          <a:bodyPr anchor="ctr"/>
          <a:lstStyle/>
          <a:p>
            <a:r>
              <a:rPr lang="en-US" dirty="0"/>
              <a:t>A test-bed site for scaling-up, demonstrating &amp; validating microalgae-based effluent treatment technologies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9C880-190A-4B47-9082-786A2997D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8" y="317241"/>
            <a:ext cx="4255685" cy="63224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78CD-74AA-45FD-BA70-45FCDFB6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3200" dirty="0"/>
              <a:t>Environalgae</a:t>
            </a:r>
          </a:p>
        </p:txBody>
      </p:sp>
    </p:spTree>
    <p:extLst>
      <p:ext uri="{BB962C8B-B14F-4D97-AF65-F5344CB8AC3E}">
        <p14:creationId xmlns:p14="http://schemas.microsoft.com/office/powerpoint/2010/main" val="140585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1E13-F0FF-05AB-31BF-77CF4BF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48378"/>
          </a:xfrm>
        </p:spPr>
        <p:txBody>
          <a:bodyPr/>
          <a:lstStyle/>
          <a:p>
            <a:pPr algn="ctr"/>
            <a:r>
              <a:rPr lang="en-US" b="1" dirty="0"/>
              <a:t>View of the ESRF lab (Portable Cabin)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FE1C-5870-BD5B-FF04-8336F2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1C720-AC99-E96D-6A0B-C3E0AD549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4" y="884904"/>
            <a:ext cx="7669161" cy="5751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788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1E13-F0FF-05AB-31BF-77CF4BF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076"/>
            <a:ext cx="10515600" cy="748378"/>
          </a:xfrm>
        </p:spPr>
        <p:txBody>
          <a:bodyPr/>
          <a:lstStyle/>
          <a:p>
            <a:pPr algn="ctr"/>
            <a:r>
              <a:rPr lang="en-US" b="1" dirty="0"/>
              <a:t>Basic Lab Instruments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FE1C-5870-BD5B-FF04-8336F2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976310-DB99-58A0-EF15-CC0CE2EC34EC}"/>
              </a:ext>
            </a:extLst>
          </p:cNvPr>
          <p:cNvGrpSpPr/>
          <p:nvPr/>
        </p:nvGrpSpPr>
        <p:grpSpPr>
          <a:xfrm>
            <a:off x="618133" y="947509"/>
            <a:ext cx="3429233" cy="2625736"/>
            <a:chOff x="618133" y="947509"/>
            <a:chExt cx="3429233" cy="26257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42BE24-4D46-BD3C-F70C-BDE1E8123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5" t="20525" r="9141" b="11333"/>
            <a:stretch/>
          </p:blipFill>
          <p:spPr>
            <a:xfrm>
              <a:off x="618133" y="947509"/>
              <a:ext cx="3429233" cy="223814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C5CFD5-8D52-D466-0334-E46B98238F2E}"/>
                </a:ext>
              </a:extLst>
            </p:cNvPr>
            <p:cNvSpPr txBox="1"/>
            <p:nvPr/>
          </p:nvSpPr>
          <p:spPr>
            <a:xfrm>
              <a:off x="1238865" y="3203913"/>
              <a:ext cx="2031262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Spectrophotometer</a:t>
              </a:r>
              <a:endParaRPr lang="en-IN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B9D7AD-573A-6BF0-1E8A-E554C1F1E46D}"/>
              </a:ext>
            </a:extLst>
          </p:cNvPr>
          <p:cNvGrpSpPr/>
          <p:nvPr/>
        </p:nvGrpSpPr>
        <p:grpSpPr>
          <a:xfrm>
            <a:off x="618133" y="3931386"/>
            <a:ext cx="3420468" cy="2792193"/>
            <a:chOff x="618133" y="3931386"/>
            <a:chExt cx="3420468" cy="27921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8B4E5A-64AF-ADBA-4860-3593FF82F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0" t="16646" b="11068"/>
            <a:stretch/>
          </p:blipFill>
          <p:spPr>
            <a:xfrm>
              <a:off x="618133" y="3931386"/>
              <a:ext cx="3420468" cy="242496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7A004C-9EC8-8E9B-E950-0B27B72B646D}"/>
                </a:ext>
              </a:extLst>
            </p:cNvPr>
            <p:cNvSpPr txBox="1"/>
            <p:nvPr/>
          </p:nvSpPr>
          <p:spPr>
            <a:xfrm>
              <a:off x="1312736" y="6354247"/>
              <a:ext cx="1885966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Jar Test Apparatus</a:t>
              </a:r>
              <a:endParaRPr lang="en-IN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C18A61-CBAC-21C5-15C0-D687A8912446}"/>
              </a:ext>
            </a:extLst>
          </p:cNvPr>
          <p:cNvGrpSpPr/>
          <p:nvPr/>
        </p:nvGrpSpPr>
        <p:grpSpPr>
          <a:xfrm>
            <a:off x="5581097" y="1396181"/>
            <a:ext cx="2815018" cy="4517117"/>
            <a:chOff x="5581097" y="1396181"/>
            <a:chExt cx="2815018" cy="45171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8FCA7C-F782-E827-1F22-FE9275962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4" r="10000" b="5520"/>
            <a:stretch/>
          </p:blipFill>
          <p:spPr>
            <a:xfrm>
              <a:off x="5581097" y="1396181"/>
              <a:ext cx="2815018" cy="414778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2DF417-B707-5914-FFFB-837A5F380FF3}"/>
                </a:ext>
              </a:extLst>
            </p:cNvPr>
            <p:cNvSpPr txBox="1"/>
            <p:nvPr/>
          </p:nvSpPr>
          <p:spPr>
            <a:xfrm>
              <a:off x="6465611" y="5543966"/>
              <a:ext cx="1275477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Microscope</a:t>
              </a:r>
              <a:endParaRPr lang="en-IN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C68CF6-2112-EFA8-2B10-104D6BCC2776}"/>
              </a:ext>
            </a:extLst>
          </p:cNvPr>
          <p:cNvGrpSpPr/>
          <p:nvPr/>
        </p:nvGrpSpPr>
        <p:grpSpPr>
          <a:xfrm>
            <a:off x="9078352" y="1373971"/>
            <a:ext cx="2815019" cy="4539327"/>
            <a:chOff x="9078352" y="1373971"/>
            <a:chExt cx="2815019" cy="4539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B0209-7630-A946-C1CA-4326FF521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56" r="17376" b="10300"/>
            <a:stretch/>
          </p:blipFill>
          <p:spPr>
            <a:xfrm>
              <a:off x="9078352" y="1373971"/>
              <a:ext cx="2815019" cy="41699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2160A2-5626-7CC0-90C4-8BA9A6401E09}"/>
                </a:ext>
              </a:extLst>
            </p:cNvPr>
            <p:cNvSpPr txBox="1"/>
            <p:nvPr/>
          </p:nvSpPr>
          <p:spPr>
            <a:xfrm>
              <a:off x="9539054" y="5543966"/>
              <a:ext cx="1848135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Weighing balance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34974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1E13-F0FF-05AB-31BF-77CF4BF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482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Two microalgae raceway ponds – 3m</a:t>
            </a:r>
            <a:r>
              <a:rPr lang="en-US" sz="3200" b="1" baseline="30000" dirty="0"/>
              <a:t>2 </a:t>
            </a:r>
            <a:r>
              <a:rPr lang="en-US" sz="3200" b="1" dirty="0"/>
              <a:t>each</a:t>
            </a:r>
            <a:endParaRPr lang="en-IN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FE1C-5870-BD5B-FF04-8336F2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23262-3A41-DDB6-FA8D-28C58F6DE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78" y="892174"/>
            <a:ext cx="7772400" cy="5829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28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1E13-F0FF-05AB-31BF-77CF4BF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48378"/>
          </a:xfrm>
        </p:spPr>
        <p:txBody>
          <a:bodyPr/>
          <a:lstStyle/>
          <a:p>
            <a:pPr algn="ctr"/>
            <a:r>
              <a:rPr lang="en-US" b="1" dirty="0"/>
              <a:t>Two bench-top microfiltration skids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FE1C-5870-BD5B-FF04-8336F2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C05EB-D494-8F96-7AAA-56702B26E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10" y="1066800"/>
            <a:ext cx="4073979" cy="54319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71C93-E2F8-F753-8E17-AF9311D46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9" y="1031240"/>
            <a:ext cx="4073979" cy="54319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08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80D5-9FB4-2B00-7133-7F3B8381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for a video-tour of the facility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D0B8C-ACC9-6433-6FE0-59828743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25F22-D643-8F2E-0F89-F7996B74CE0B}"/>
              </a:ext>
            </a:extLst>
          </p:cNvPr>
          <p:cNvSpPr txBox="1"/>
          <p:nvPr/>
        </p:nvSpPr>
        <p:spPr>
          <a:xfrm>
            <a:off x="3048000" y="31082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https://drive.google.com/file/d/1-wR0E2DOfM1Ti8gyzxQlUGA8X3_yiwdt/view?usp=drive_link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81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17A8-F54A-4210-B520-29F7DDDD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061"/>
            <a:ext cx="10515600" cy="6647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Need….and the opportunity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D9C4-EA2A-4640-9775-603691F6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29882"/>
            <a:ext cx="11299372" cy="53264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 of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well known and gets discussed in perhaps every important international convention of developed and developing nations.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 sector across the world is now being tasked to audit and reduce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1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2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3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carbon emissions.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conventional effluent treatment processes,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1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2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emissions are usually significant. Hence, switching to more sustainable wastewater mitigation technologies will soon be a need of the hour for most companies.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(NEED) An ideal sustainable option for wastewater mitigation in the manufacturing sector should: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tilize less energy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 in very low carbon emissions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roduce clean water, and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 a co-product opportunity to improve the circularity quotient of your carbon!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(OPPORTUNITY) Microalgae-based effluent treatment technology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Relies on sunlight as a source of energy; suitable weather conditions and ample sunlight availability throughout the year over here!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Consumes carbon and emits oxygen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Generates clean and compliant water suitable for discharge/ re-use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Produces microalgae-biomass for various end-use applications, thus recycling the carbon and nutrients from the manufacturing operations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7852B-0C03-475C-B6F4-6CD01DA0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400" dirty="0"/>
              <a:t>Environalgae</a:t>
            </a:r>
          </a:p>
        </p:txBody>
      </p:sp>
    </p:spTree>
    <p:extLst>
      <p:ext uri="{BB962C8B-B14F-4D97-AF65-F5344CB8AC3E}">
        <p14:creationId xmlns:p14="http://schemas.microsoft.com/office/powerpoint/2010/main" val="303228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17A8-F54A-4210-B520-29F7DDDD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414"/>
            <a:ext cx="10515600" cy="68567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An Exciting Clean-Tech for Effluent treatment….</a:t>
            </a:r>
            <a:endParaRPr lang="en-IN" sz="4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D9C4-EA2A-4640-9775-603691F6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00" y="1039682"/>
            <a:ext cx="11104964" cy="495811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Sustainable - </a:t>
            </a:r>
            <a:r>
              <a:rPr lang="en-US" sz="2600" dirty="0"/>
              <a:t>Sunlight, the primary source of energy for our process, is free of cost, non-polluting and plentiful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Environment friendly* - </a:t>
            </a:r>
            <a:r>
              <a:rPr lang="en-US" sz="2600" dirty="0"/>
              <a:t>O</a:t>
            </a:r>
            <a:r>
              <a:rPr lang="en-US" sz="2600" baseline="-25000" dirty="0"/>
              <a:t>2</a:t>
            </a:r>
            <a:r>
              <a:rPr lang="en-US" sz="2600" dirty="0"/>
              <a:t> released by algae, improves overall air and water quality in the environment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900" b="1" dirty="0"/>
              <a:t>Effective </a:t>
            </a:r>
            <a:r>
              <a:rPr lang="en-US" sz="2600" dirty="0"/>
              <a:t>(field data collected from one of our pilot-plant site at customer)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500" b="1" dirty="0"/>
              <a:t>Lucrative</a:t>
            </a:r>
            <a:r>
              <a:rPr lang="en-US" sz="2500" dirty="0"/>
              <a:t> – Renewable algae biomass generated has potential value as feed, food and organic fertilizer. </a:t>
            </a:r>
            <a:r>
              <a:rPr lang="en-US" sz="2500" dirty="0">
                <a:highlight>
                  <a:srgbClr val="FFFF00"/>
                </a:highlight>
              </a:rPr>
              <a:t>Protein content &gt; 50%, high-value fats &gt; 10% and high mineral and antioxidant content.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584B6-BFA0-4463-89F6-06DEE0A24363}"/>
              </a:ext>
            </a:extLst>
          </p:cNvPr>
          <p:cNvSpPr txBox="1"/>
          <p:nvPr/>
        </p:nvSpPr>
        <p:spPr>
          <a:xfrm flipH="1">
            <a:off x="543518" y="6117315"/>
            <a:ext cx="1110496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– Most of the natural water body pollution by algae is from toxic blue-green algae (cyanobacteria), we are proposing use of beneficial green microalgae for this application</a:t>
            </a:r>
            <a:endParaRPr lang="en-IN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2BD3-5FF3-425F-9B2B-B5B98A79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400" dirty="0"/>
              <a:t>Environalgae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96A3F99-6ECF-8A03-9E6E-9EDDF4F7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18" y="2211849"/>
            <a:ext cx="1049212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17A8-F54A-4210-B520-29F7DDDD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Typical block-diagram for algae-based effluent treatment</a:t>
            </a:r>
            <a:endParaRPr lang="en-IN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0D8A87-20D4-E4F6-9F50-528CF39BA254}"/>
              </a:ext>
            </a:extLst>
          </p:cNvPr>
          <p:cNvGrpSpPr/>
          <p:nvPr/>
        </p:nvGrpSpPr>
        <p:grpSpPr>
          <a:xfrm>
            <a:off x="2095817" y="1932395"/>
            <a:ext cx="7852821" cy="3506064"/>
            <a:chOff x="2095817" y="1932395"/>
            <a:chExt cx="7852821" cy="3506064"/>
          </a:xfrm>
        </p:grpSpPr>
        <p:pic>
          <p:nvPicPr>
            <p:cNvPr id="9" name="Graphic 7" descr="Sun">
              <a:extLst>
                <a:ext uri="{FF2B5EF4-FFF2-40B4-BE49-F238E27FC236}">
                  <a16:creationId xmlns:a16="http://schemas.microsoft.com/office/drawing/2014/main" id="{7435C942-270B-41C6-9C74-B2C72D9F4AF4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2159" y="1932395"/>
              <a:ext cx="914400" cy="9144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987276-D30F-4F76-A80B-F4E08F957FE2}"/>
                </a:ext>
              </a:extLst>
            </p:cNvPr>
            <p:cNvGrpSpPr/>
            <p:nvPr/>
          </p:nvGrpSpPr>
          <p:grpSpPr>
            <a:xfrm>
              <a:off x="2095817" y="2200592"/>
              <a:ext cx="7852821" cy="3237867"/>
              <a:chOff x="0" y="0"/>
              <a:chExt cx="7852910" cy="323836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DCB5E33-1E3F-4C30-8E7F-79E683B186FE}"/>
                  </a:ext>
                </a:extLst>
              </p:cNvPr>
              <p:cNvGrpSpPr/>
              <p:nvPr/>
            </p:nvGrpSpPr>
            <p:grpSpPr>
              <a:xfrm>
                <a:off x="696685" y="957943"/>
                <a:ext cx="4136390" cy="1001395"/>
                <a:chOff x="0" y="0"/>
                <a:chExt cx="4136390" cy="1001395"/>
              </a:xfrm>
            </p:grpSpPr>
            <p:sp>
              <p:nvSpPr>
                <p:cNvPr id="24" name="Flowchart: Terminator 23">
                  <a:extLst>
                    <a:ext uri="{FF2B5EF4-FFF2-40B4-BE49-F238E27FC236}">
                      <a16:creationId xmlns:a16="http://schemas.microsoft.com/office/drawing/2014/main" id="{680FC2D1-E1F3-44EA-97BB-DA1EBD4805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36390" cy="1001395"/>
                </a:xfrm>
                <a:prstGeom prst="flowChartTerminator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400" dirty="0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CBAFF61-55E7-4126-9B78-C7F56AF06F65}"/>
                    </a:ext>
                  </a:extLst>
                </p:cNvPr>
                <p:cNvCxnSpPr/>
                <p:nvPr/>
              </p:nvCxnSpPr>
              <p:spPr>
                <a:xfrm>
                  <a:off x="576943" y="487136"/>
                  <a:ext cx="2927985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row: Curved Left 25">
                  <a:extLst>
                    <a:ext uri="{FF2B5EF4-FFF2-40B4-BE49-F238E27FC236}">
                      <a16:creationId xmlns:a16="http://schemas.microsoft.com/office/drawing/2014/main" id="{C84AC646-A5F9-4978-9560-5CB26712DE08}"/>
                    </a:ext>
                  </a:extLst>
                </p:cNvPr>
                <p:cNvSpPr/>
                <p:nvPr/>
              </p:nvSpPr>
              <p:spPr>
                <a:xfrm>
                  <a:off x="3600450" y="239486"/>
                  <a:ext cx="351064" cy="511628"/>
                </a:xfrm>
                <a:prstGeom prst="curvedLeftArrow">
                  <a:avLst/>
                </a:prstGeom>
                <a:solidFill>
                  <a:schemeClr val="bg1"/>
                </a:solidFill>
                <a:ln w="9525">
                  <a:prstDash val="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400" dirty="0"/>
                </a:p>
              </p:txBody>
            </p:sp>
            <p:sp>
              <p:nvSpPr>
                <p:cNvPr id="27" name="Arrow: Curved Left 26">
                  <a:extLst>
                    <a:ext uri="{FF2B5EF4-FFF2-40B4-BE49-F238E27FC236}">
                      <a16:creationId xmlns:a16="http://schemas.microsoft.com/office/drawing/2014/main" id="{5745E570-CA39-4B74-925F-08D8B9DFC08A}"/>
                    </a:ext>
                  </a:extLst>
                </p:cNvPr>
                <p:cNvSpPr/>
                <p:nvPr/>
              </p:nvSpPr>
              <p:spPr>
                <a:xfrm rot="10800000">
                  <a:off x="228600" y="214993"/>
                  <a:ext cx="351064" cy="511628"/>
                </a:xfrm>
                <a:prstGeom prst="curvedLeftArrow">
                  <a:avLst/>
                </a:prstGeom>
                <a:solidFill>
                  <a:schemeClr val="bg1"/>
                </a:solidFill>
                <a:ln w="9525">
                  <a:prstDash val="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400" dirty="0"/>
                </a:p>
              </p:txBody>
            </p:sp>
          </p:grp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28E56F12-500F-4C08-B436-DA78B14387F6}"/>
                  </a:ext>
                </a:extLst>
              </p:cNvPr>
              <p:cNvCxnSpPr/>
              <p:nvPr/>
            </p:nvCxnSpPr>
            <p:spPr>
              <a:xfrm>
                <a:off x="0" y="391886"/>
                <a:ext cx="892084" cy="66357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2002E50B-1455-41CB-AAB9-2CD2B3FB5D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14" y="0"/>
                <a:ext cx="892084" cy="337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Effluent</a:t>
                </a:r>
              </a:p>
            </p:txBody>
          </p:sp>
          <p:cxnSp>
            <p:nvCxnSpPr>
              <p:cNvPr id="14" name="Connector: Curved 13">
                <a:extLst>
                  <a:ext uri="{FF2B5EF4-FFF2-40B4-BE49-F238E27FC236}">
                    <a16:creationId xmlns:a16="http://schemas.microsoft.com/office/drawing/2014/main" id="{3F9FC485-207E-44B2-AF44-A9C2F60B9A64}"/>
                  </a:ext>
                </a:extLst>
              </p:cNvPr>
              <p:cNvCxnSpPr/>
              <p:nvPr/>
            </p:nvCxnSpPr>
            <p:spPr>
              <a:xfrm flipV="1">
                <a:off x="3810000" y="495300"/>
                <a:ext cx="228600" cy="75111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328766C-F093-46C3-961D-E99D5ABA3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163286"/>
                <a:ext cx="36957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58B7E62F-CF97-4B02-A5F2-115BDDA121C3}"/>
                  </a:ext>
                </a:extLst>
              </p:cNvPr>
              <p:cNvCxnSpPr/>
              <p:nvPr/>
            </p:nvCxnSpPr>
            <p:spPr>
              <a:xfrm>
                <a:off x="4680857" y="1741715"/>
                <a:ext cx="794658" cy="914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D58212A-C1BA-43F9-A4C8-82E86238249F}"/>
                  </a:ext>
                </a:extLst>
              </p:cNvPr>
              <p:cNvGrpSpPr/>
              <p:nvPr/>
            </p:nvGrpSpPr>
            <p:grpSpPr>
              <a:xfrm>
                <a:off x="5486400" y="2536372"/>
                <a:ext cx="701993" cy="701992"/>
                <a:chOff x="0" y="0"/>
                <a:chExt cx="701993" cy="701992"/>
              </a:xfrm>
            </p:grpSpPr>
            <p:sp>
              <p:nvSpPr>
                <p:cNvPr id="22" name="Right Triangle 21">
                  <a:extLst>
                    <a:ext uri="{FF2B5EF4-FFF2-40B4-BE49-F238E27FC236}">
                      <a16:creationId xmlns:a16="http://schemas.microsoft.com/office/drawing/2014/main" id="{9DA60187-A523-4A69-ACFB-3E8A38FFEC12}"/>
                    </a:ext>
                  </a:extLst>
                </p:cNvPr>
                <p:cNvSpPr/>
                <p:nvPr/>
              </p:nvSpPr>
              <p:spPr>
                <a:xfrm rot="5400000">
                  <a:off x="5443" y="-5443"/>
                  <a:ext cx="674914" cy="685800"/>
                </a:xfrm>
                <a:prstGeom prst="rt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400" dirty="0"/>
                </a:p>
              </p:txBody>
            </p:sp>
            <p:sp>
              <p:nvSpPr>
                <p:cNvPr id="23" name="Right Triangle 22">
                  <a:extLst>
                    <a:ext uri="{FF2B5EF4-FFF2-40B4-BE49-F238E27FC236}">
                      <a16:creationId xmlns:a16="http://schemas.microsoft.com/office/drawing/2014/main" id="{2F6AD3DC-95BD-468F-87D8-22CBBA2AC063}"/>
                    </a:ext>
                  </a:extLst>
                </p:cNvPr>
                <p:cNvSpPr/>
                <p:nvPr/>
              </p:nvSpPr>
              <p:spPr>
                <a:xfrm rot="16200000">
                  <a:off x="21636" y="21635"/>
                  <a:ext cx="674914" cy="685800"/>
                </a:xfrm>
                <a:prstGeom prst="rtTriangl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400" dirty="0"/>
                </a:p>
              </p:txBody>
            </p:sp>
          </p:grp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8F681857-AAE9-484C-ADCC-DD5FE8BB6DB8}"/>
                  </a:ext>
                </a:extLst>
              </p:cNvPr>
              <p:cNvCxnSpPr/>
              <p:nvPr/>
            </p:nvCxnSpPr>
            <p:spPr>
              <a:xfrm flipH="1" flipV="1">
                <a:off x="3750128" y="2623458"/>
                <a:ext cx="1736090" cy="33745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D856DBE4-E668-445D-8181-6FEAA0EE8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1340" y="2157136"/>
                <a:ext cx="1131570" cy="836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Treated water for discharge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B3B99BDB-8244-41A5-86E3-FADA96552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4321" y="2351315"/>
                <a:ext cx="1583983" cy="5003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Algae biomass for use as co-product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3AB2CE1D-4936-434C-8148-097F4237F46C}"/>
                  </a:ext>
                </a:extLst>
              </p:cNvPr>
              <p:cNvCxnSpPr/>
              <p:nvPr/>
            </p:nvCxnSpPr>
            <p:spPr>
              <a:xfrm flipV="1">
                <a:off x="6215743" y="2743200"/>
                <a:ext cx="489585" cy="17399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5E913-1A86-4DA0-A5D0-150FADA4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400" dirty="0"/>
              <a:t>Environalgae</a:t>
            </a:r>
          </a:p>
        </p:txBody>
      </p:sp>
    </p:spTree>
    <p:extLst>
      <p:ext uri="{BB962C8B-B14F-4D97-AF65-F5344CB8AC3E}">
        <p14:creationId xmlns:p14="http://schemas.microsoft.com/office/powerpoint/2010/main" val="295850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17A8-F54A-4210-B520-29F7DDDD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74" y="136525"/>
            <a:ext cx="10515600" cy="5912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Our Phase-gate approach….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7852B-0C03-475C-B6F4-6CD01DA0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400" dirty="0"/>
              <a:t>Environalgae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4C91147-037E-D709-E36B-B805567E4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616130"/>
              </p:ext>
            </p:extLst>
          </p:nvPr>
        </p:nvGraphicFramePr>
        <p:xfrm>
          <a:off x="245704" y="948531"/>
          <a:ext cx="11563741" cy="497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691">
                  <a:extLst>
                    <a:ext uri="{9D8B030D-6E8A-4147-A177-3AD203B41FA5}">
                      <a16:colId xmlns:a16="http://schemas.microsoft.com/office/drawing/2014/main" val="2489333609"/>
                    </a:ext>
                  </a:extLst>
                </a:gridCol>
                <a:gridCol w="4430470">
                  <a:extLst>
                    <a:ext uri="{9D8B030D-6E8A-4147-A177-3AD203B41FA5}">
                      <a16:colId xmlns:a16="http://schemas.microsoft.com/office/drawing/2014/main" val="4090678843"/>
                    </a:ext>
                  </a:extLst>
                </a:gridCol>
                <a:gridCol w="3854580">
                  <a:extLst>
                    <a:ext uri="{9D8B030D-6E8A-4147-A177-3AD203B41FA5}">
                      <a16:colId xmlns:a16="http://schemas.microsoft.com/office/drawing/2014/main" val="1812121989"/>
                    </a:ext>
                  </a:extLst>
                </a:gridCol>
              </a:tblGrid>
              <a:tr h="3879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description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Remarks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62279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SCIENTIFIC FEASIBILITY ASSESSMENT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Algal bioassays at Environalgae lab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month of studies at low cost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5921"/>
                  </a:ext>
                </a:extLst>
              </a:tr>
              <a:tr h="922663">
                <a:tc>
                  <a:txBody>
                    <a:bodyPr/>
                    <a:lstStyle/>
                    <a:p>
                      <a:r>
                        <a:rPr lang="en-US" sz="1800" dirty="0"/>
                        <a:t>TECHNICAL FEASIBILITY ASSESSMENT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Process development at Environalgae lab 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Two-three months paid project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627638"/>
                  </a:ext>
                </a:extLst>
              </a:tr>
              <a:tr h="969927">
                <a:tc>
                  <a:txBody>
                    <a:bodyPr/>
                    <a:lstStyle/>
                    <a:p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VALIDATION STUDIES</a:t>
                      </a:r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Pilot-scale demonstration-validation studies at Environalgae pilot-plant facility</a:t>
                      </a:r>
                      <a:endParaRPr lang="en-IN" sz="18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Max. one month paid project</a:t>
                      </a:r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422788"/>
                  </a:ext>
                </a:extLst>
              </a:tr>
              <a:tr h="692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COMMERCIAL VIABILITY ASSESSMENT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Prefeasibility study to scope out the proposed full-scale process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month assignment 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299757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DESIGN</a:t>
                      </a:r>
                      <a:endParaRPr lang="en-IN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Design of the full-size ETP plant</a:t>
                      </a:r>
                      <a:endParaRPr lang="en-IN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Two-Three months paid project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229369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EXECUTION &amp; COMMISSIONING </a:t>
                      </a:r>
                      <a:endParaRPr lang="en-IN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Execution and Commissioning of the full-size ETP plant</a:t>
                      </a:r>
                      <a:endParaRPr lang="en-IN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Two-Four months paid execution work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1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72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ECAA-4F33-C4C7-0AED-B4037F16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72"/>
            <a:ext cx="10515600" cy="6377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Purpose of ESRF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D76D-056F-A34D-64AB-3EA0FE27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1091381"/>
            <a:ext cx="10842523" cy="50855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Demonstrate</a:t>
            </a:r>
            <a:r>
              <a:rPr lang="en-US" sz="2400" dirty="0"/>
              <a:t> to new customers the effectiveness of an end-to-end microalgae-based process in treating wastewater and generating renewable microalgae biomass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/>
              <a:t>Develop and scale-up </a:t>
            </a:r>
            <a:r>
              <a:rPr lang="en-US" sz="2400" dirty="0"/>
              <a:t>processes for specific customer effluent stream samples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Carry out </a:t>
            </a:r>
            <a:r>
              <a:rPr lang="en-IN" sz="2400" b="1" dirty="0"/>
              <a:t>Validation studies </a:t>
            </a:r>
            <a:r>
              <a:rPr lang="en-IN" sz="2400" dirty="0"/>
              <a:t>for customers prior to them taking decision on investing in full-scale microalgae-based ETPs/ STPs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Generate treated </a:t>
            </a:r>
            <a:r>
              <a:rPr lang="en-IN" sz="2400" b="1" dirty="0"/>
              <a:t>water samples for customers to analyse </a:t>
            </a:r>
            <a:r>
              <a:rPr lang="en-IN" sz="2400" dirty="0"/>
              <a:t>and confirm effectiveness of the process in treating effluent streams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Generate microalgae biomass samples from specific customer validation studies for customers to test and scope out the </a:t>
            </a:r>
            <a:r>
              <a:rPr lang="en-IN" sz="2400" b="1" dirty="0"/>
              <a:t>commercial sales potential of microalgae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Carry out validation studies on </a:t>
            </a:r>
            <a:r>
              <a:rPr lang="en-IN" sz="2400" b="1" dirty="0"/>
              <a:t>effectiveness of microalgae as a high-value crop growth stimulant </a:t>
            </a:r>
            <a:r>
              <a:rPr lang="en-IN" sz="2400" dirty="0"/>
              <a:t>at the same facility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CF995-C4ED-5A92-9AED-2F52EBFA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468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4F31-0E97-8F8C-9328-8759B9A0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103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Photographs from ESRF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A4750-5B36-1FCC-98C0-6BC8CF52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449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1E13-F0FF-05AB-31BF-77CF4BF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48378"/>
          </a:xfrm>
        </p:spPr>
        <p:txBody>
          <a:bodyPr/>
          <a:lstStyle/>
          <a:p>
            <a:pPr algn="ctr"/>
            <a:r>
              <a:rPr lang="en-US" b="1" dirty="0"/>
              <a:t>View of the overall Process Facility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FE1C-5870-BD5B-FF04-8336F2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13D617-6657-1F89-1EF9-7368764E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85" y="884904"/>
            <a:ext cx="7334864" cy="55011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504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1E13-F0FF-05AB-31BF-77CF4BF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48378"/>
          </a:xfrm>
        </p:spPr>
        <p:txBody>
          <a:bodyPr/>
          <a:lstStyle/>
          <a:p>
            <a:pPr algn="ctr"/>
            <a:r>
              <a:rPr lang="en-US" b="1" dirty="0"/>
              <a:t>View of the overall Process Facility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6FE1C-5870-BD5B-FF04-8336F2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Environalgae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9DE05-751B-0909-30C1-5CA28C20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2" y="1007089"/>
            <a:ext cx="10019071" cy="5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1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653</Words>
  <Application>Microsoft Office PowerPoint</Application>
  <PresentationFormat>Widescreen</PresentationFormat>
  <Paragraphs>100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Environalgae’s Sustainability Research Facility (ESRF)</vt:lpstr>
      <vt:lpstr>The Need….and the opportunity</vt:lpstr>
      <vt:lpstr>An Exciting Clean-Tech for Effluent treatment….</vt:lpstr>
      <vt:lpstr>Typical block-diagram for algae-based effluent treatment</vt:lpstr>
      <vt:lpstr>Our Phase-gate approach….</vt:lpstr>
      <vt:lpstr>Purpose of ESRF</vt:lpstr>
      <vt:lpstr>Photographs from ESRF</vt:lpstr>
      <vt:lpstr>View of the overall Process Facility</vt:lpstr>
      <vt:lpstr>View of the overall Process Facility</vt:lpstr>
      <vt:lpstr>View of the ESRF lab (Portable Cabin)</vt:lpstr>
      <vt:lpstr>Basic Lab Instruments</vt:lpstr>
      <vt:lpstr>Two microalgae raceway ponds – 3m2 each</vt:lpstr>
      <vt:lpstr>Two bench-top microfiltration skids</vt:lpstr>
      <vt:lpstr>Link for a video-tour of the facility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Algae for effluent treatment</dc:title>
  <dc:creator>Ninad Gujarathi</dc:creator>
  <cp:lastModifiedBy>Ninad Gujarathi</cp:lastModifiedBy>
  <cp:revision>86</cp:revision>
  <cp:lastPrinted>2023-07-29T14:39:09Z</cp:lastPrinted>
  <dcterms:created xsi:type="dcterms:W3CDTF">2020-10-18T12:08:32Z</dcterms:created>
  <dcterms:modified xsi:type="dcterms:W3CDTF">2024-01-14T08:32:01Z</dcterms:modified>
</cp:coreProperties>
</file>