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7" r:id="rId3"/>
    <p:sldId id="258" r:id="rId4"/>
    <p:sldId id="269" r:id="rId5"/>
    <p:sldId id="264" r:id="rId6"/>
    <p:sldId id="262" r:id="rId7"/>
    <p:sldId id="266" r:id="rId8"/>
    <p:sldId id="280" r:id="rId9"/>
    <p:sldId id="259" r:id="rId10"/>
    <p:sldId id="267" r:id="rId11"/>
    <p:sldId id="291" r:id="rId12"/>
    <p:sldId id="268" r:id="rId13"/>
    <p:sldId id="284" r:id="rId14"/>
    <p:sldId id="288" r:id="rId15"/>
    <p:sldId id="279" r:id="rId16"/>
    <p:sldId id="290"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 id="2" name="Ninad Gujarathi" initials="NG" lastIdx="4" clrIdx="1">
    <p:extLst>
      <p:ext uri="{19B8F6BF-5375-455C-9EA6-DF929625EA0E}">
        <p15:presenceInfo xmlns:p15="http://schemas.microsoft.com/office/powerpoint/2012/main" userId="9a15212e18ad85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5AE0D-2C16-4F4B-A809-0AE442D807DF}" type="datetimeFigureOut">
              <a:rPr lang="en-IN" smtClean="0"/>
              <a:t>17-04-2024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87E98-61CB-47F7-9547-01D81084A523}" type="slidenum">
              <a:rPr lang="en-IN" smtClean="0"/>
              <a:t>‹#›</a:t>
            </a:fld>
            <a:endParaRPr lang="en-IN" dirty="0"/>
          </a:p>
        </p:txBody>
      </p:sp>
    </p:spTree>
    <p:extLst>
      <p:ext uri="{BB962C8B-B14F-4D97-AF65-F5344CB8AC3E}">
        <p14:creationId xmlns:p14="http://schemas.microsoft.com/office/powerpoint/2010/main" val="246900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387E98-61CB-47F7-9547-01D81084A523}" type="slidenum">
              <a:rPr lang="en-IN" smtClean="0"/>
              <a:t>2</a:t>
            </a:fld>
            <a:endParaRPr lang="en-IN" dirty="0"/>
          </a:p>
        </p:txBody>
      </p:sp>
    </p:spTree>
    <p:extLst>
      <p:ext uri="{BB962C8B-B14F-4D97-AF65-F5344CB8AC3E}">
        <p14:creationId xmlns:p14="http://schemas.microsoft.com/office/powerpoint/2010/main" val="419073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387E98-61CB-47F7-9547-01D81084A523}" type="slidenum">
              <a:rPr lang="en-IN" smtClean="0"/>
              <a:t>13</a:t>
            </a:fld>
            <a:endParaRPr lang="en-IN" dirty="0"/>
          </a:p>
        </p:txBody>
      </p:sp>
    </p:spTree>
    <p:extLst>
      <p:ext uri="{BB962C8B-B14F-4D97-AF65-F5344CB8AC3E}">
        <p14:creationId xmlns:p14="http://schemas.microsoft.com/office/powerpoint/2010/main" val="2052130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387E98-61CB-47F7-9547-01D81084A523}" type="slidenum">
              <a:rPr lang="en-IN" smtClean="0"/>
              <a:t>14</a:t>
            </a:fld>
            <a:endParaRPr lang="en-IN" dirty="0"/>
          </a:p>
        </p:txBody>
      </p:sp>
    </p:spTree>
    <p:extLst>
      <p:ext uri="{BB962C8B-B14F-4D97-AF65-F5344CB8AC3E}">
        <p14:creationId xmlns:p14="http://schemas.microsoft.com/office/powerpoint/2010/main" val="35353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387E98-61CB-47F7-9547-01D81084A523}" type="slidenum">
              <a:rPr lang="en-IN" smtClean="0"/>
              <a:t>15</a:t>
            </a:fld>
            <a:endParaRPr lang="en-IN" dirty="0"/>
          </a:p>
        </p:txBody>
      </p:sp>
    </p:spTree>
    <p:extLst>
      <p:ext uri="{BB962C8B-B14F-4D97-AF65-F5344CB8AC3E}">
        <p14:creationId xmlns:p14="http://schemas.microsoft.com/office/powerpoint/2010/main" val="284634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387E98-61CB-47F7-9547-01D81084A523}" type="slidenum">
              <a:rPr lang="en-IN" smtClean="0"/>
              <a:t>16</a:t>
            </a:fld>
            <a:endParaRPr lang="en-IN" dirty="0"/>
          </a:p>
        </p:txBody>
      </p:sp>
    </p:spTree>
    <p:extLst>
      <p:ext uri="{BB962C8B-B14F-4D97-AF65-F5344CB8AC3E}">
        <p14:creationId xmlns:p14="http://schemas.microsoft.com/office/powerpoint/2010/main" val="1434271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387E98-61CB-47F7-9547-01D81084A523}" type="slidenum">
              <a:rPr lang="en-IN" smtClean="0"/>
              <a:t>17</a:t>
            </a:fld>
            <a:endParaRPr lang="en-IN" dirty="0"/>
          </a:p>
        </p:txBody>
      </p:sp>
    </p:spTree>
    <p:extLst>
      <p:ext uri="{BB962C8B-B14F-4D97-AF65-F5344CB8AC3E}">
        <p14:creationId xmlns:p14="http://schemas.microsoft.com/office/powerpoint/2010/main" val="2525795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387E98-61CB-47F7-9547-01D81084A523}" type="slidenum">
              <a:rPr lang="en-IN" smtClean="0"/>
              <a:t>3</a:t>
            </a:fld>
            <a:endParaRPr lang="en-IN" dirty="0"/>
          </a:p>
        </p:txBody>
      </p:sp>
    </p:spTree>
    <p:extLst>
      <p:ext uri="{BB962C8B-B14F-4D97-AF65-F5344CB8AC3E}">
        <p14:creationId xmlns:p14="http://schemas.microsoft.com/office/powerpoint/2010/main" val="55755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387E98-61CB-47F7-9547-01D81084A523}" type="slidenum">
              <a:rPr lang="en-IN" smtClean="0"/>
              <a:t>6</a:t>
            </a:fld>
            <a:endParaRPr lang="en-IN" dirty="0"/>
          </a:p>
        </p:txBody>
      </p:sp>
    </p:spTree>
    <p:extLst>
      <p:ext uri="{BB962C8B-B14F-4D97-AF65-F5344CB8AC3E}">
        <p14:creationId xmlns:p14="http://schemas.microsoft.com/office/powerpoint/2010/main" val="226822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387E98-61CB-47F7-9547-01D81084A523}" type="slidenum">
              <a:rPr lang="en-IN" smtClean="0"/>
              <a:t>7</a:t>
            </a:fld>
            <a:endParaRPr lang="en-IN" dirty="0"/>
          </a:p>
        </p:txBody>
      </p:sp>
    </p:spTree>
    <p:extLst>
      <p:ext uri="{BB962C8B-B14F-4D97-AF65-F5344CB8AC3E}">
        <p14:creationId xmlns:p14="http://schemas.microsoft.com/office/powerpoint/2010/main" val="2291797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387E98-61CB-47F7-9547-01D81084A523}" type="slidenum">
              <a:rPr lang="en-IN" smtClean="0"/>
              <a:t>8</a:t>
            </a:fld>
            <a:endParaRPr lang="en-IN" dirty="0"/>
          </a:p>
        </p:txBody>
      </p:sp>
    </p:spTree>
    <p:extLst>
      <p:ext uri="{BB962C8B-B14F-4D97-AF65-F5344CB8AC3E}">
        <p14:creationId xmlns:p14="http://schemas.microsoft.com/office/powerpoint/2010/main" val="1232458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387E98-61CB-47F7-9547-01D81084A523}" type="slidenum">
              <a:rPr lang="en-IN" smtClean="0"/>
              <a:t>9</a:t>
            </a:fld>
            <a:endParaRPr lang="en-IN" dirty="0"/>
          </a:p>
        </p:txBody>
      </p:sp>
    </p:spTree>
    <p:extLst>
      <p:ext uri="{BB962C8B-B14F-4D97-AF65-F5344CB8AC3E}">
        <p14:creationId xmlns:p14="http://schemas.microsoft.com/office/powerpoint/2010/main" val="211969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387E98-61CB-47F7-9547-01D81084A523}" type="slidenum">
              <a:rPr lang="en-IN" smtClean="0"/>
              <a:t>10</a:t>
            </a:fld>
            <a:endParaRPr lang="en-IN" dirty="0"/>
          </a:p>
        </p:txBody>
      </p:sp>
    </p:spTree>
    <p:extLst>
      <p:ext uri="{BB962C8B-B14F-4D97-AF65-F5344CB8AC3E}">
        <p14:creationId xmlns:p14="http://schemas.microsoft.com/office/powerpoint/2010/main" val="1655062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387E98-61CB-47F7-9547-01D81084A523}" type="slidenum">
              <a:rPr lang="en-IN" smtClean="0"/>
              <a:t>11</a:t>
            </a:fld>
            <a:endParaRPr lang="en-IN" dirty="0"/>
          </a:p>
        </p:txBody>
      </p:sp>
    </p:spTree>
    <p:extLst>
      <p:ext uri="{BB962C8B-B14F-4D97-AF65-F5344CB8AC3E}">
        <p14:creationId xmlns:p14="http://schemas.microsoft.com/office/powerpoint/2010/main" val="2795925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387E98-61CB-47F7-9547-01D81084A523}" type="slidenum">
              <a:rPr lang="en-IN" smtClean="0"/>
              <a:t>12</a:t>
            </a:fld>
            <a:endParaRPr lang="en-IN" dirty="0"/>
          </a:p>
        </p:txBody>
      </p:sp>
    </p:spTree>
    <p:extLst>
      <p:ext uri="{BB962C8B-B14F-4D97-AF65-F5344CB8AC3E}">
        <p14:creationId xmlns:p14="http://schemas.microsoft.com/office/powerpoint/2010/main" val="4223462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605F2-A0D3-4E56-AA93-75B442EDBF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45B85FF-95C3-44D7-B749-E2CB2DA27A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CFB40B2-F86B-4BFF-B093-4415A03A2CFC}"/>
              </a:ext>
            </a:extLst>
          </p:cNvPr>
          <p:cNvSpPr>
            <a:spLocks noGrp="1"/>
          </p:cNvSpPr>
          <p:nvPr>
            <p:ph type="dt" sz="half" idx="10"/>
          </p:nvPr>
        </p:nvSpPr>
        <p:spPr/>
        <p:txBody>
          <a:bodyPr/>
          <a:lstStyle/>
          <a:p>
            <a:fld id="{4E9CFE83-DEF7-4EF0-9031-D12532229F17}" type="datetime1">
              <a:rPr lang="en-IN" smtClean="0"/>
              <a:t>17-04-2024</a:t>
            </a:fld>
            <a:endParaRPr lang="en-IN" dirty="0"/>
          </a:p>
        </p:txBody>
      </p:sp>
      <p:sp>
        <p:nvSpPr>
          <p:cNvPr id="5" name="Footer Placeholder 4">
            <a:extLst>
              <a:ext uri="{FF2B5EF4-FFF2-40B4-BE49-F238E27FC236}">
                <a16:creationId xmlns:a16="http://schemas.microsoft.com/office/drawing/2014/main" id="{767CC16B-B79F-4430-B6C8-1202C96DDED7}"/>
              </a:ext>
            </a:extLst>
          </p:cNvPr>
          <p:cNvSpPr>
            <a:spLocks noGrp="1"/>
          </p:cNvSpPr>
          <p:nvPr>
            <p:ph type="ftr" sz="quarter" idx="11"/>
          </p:nvPr>
        </p:nvSpPr>
        <p:spPr/>
        <p:txBody>
          <a:bodyPr/>
          <a:lstStyle/>
          <a:p>
            <a:r>
              <a:rPr lang="en-IN" dirty="0"/>
              <a:t>Environalgae</a:t>
            </a:r>
          </a:p>
        </p:txBody>
      </p:sp>
      <p:sp>
        <p:nvSpPr>
          <p:cNvPr id="6" name="Slide Number Placeholder 5">
            <a:extLst>
              <a:ext uri="{FF2B5EF4-FFF2-40B4-BE49-F238E27FC236}">
                <a16:creationId xmlns:a16="http://schemas.microsoft.com/office/drawing/2014/main" id="{8698775E-898E-4CAC-98E5-653F312C5E4D}"/>
              </a:ext>
            </a:extLst>
          </p:cNvPr>
          <p:cNvSpPr>
            <a:spLocks noGrp="1"/>
          </p:cNvSpPr>
          <p:nvPr>
            <p:ph type="sldNum" sz="quarter" idx="12"/>
          </p:nvPr>
        </p:nvSpPr>
        <p:spPr/>
        <p:txBody>
          <a:bodyPr/>
          <a:lstStyle/>
          <a:p>
            <a:fld id="{1460B00B-09C5-4D4C-8D94-701559CBCBFF}" type="slidenum">
              <a:rPr lang="en-IN" smtClean="0"/>
              <a:t>‹#›</a:t>
            </a:fld>
            <a:endParaRPr lang="en-IN" dirty="0"/>
          </a:p>
        </p:txBody>
      </p:sp>
    </p:spTree>
    <p:extLst>
      <p:ext uri="{BB962C8B-B14F-4D97-AF65-F5344CB8AC3E}">
        <p14:creationId xmlns:p14="http://schemas.microsoft.com/office/powerpoint/2010/main" val="339196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29FE8-4C35-4FE9-9FC2-1A46E5A41B7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12D4852-5FE3-4DC7-8618-1080AB2DA1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70C0328-E039-473A-8FAE-F2C3AE14B924}"/>
              </a:ext>
            </a:extLst>
          </p:cNvPr>
          <p:cNvSpPr>
            <a:spLocks noGrp="1"/>
          </p:cNvSpPr>
          <p:nvPr>
            <p:ph type="dt" sz="half" idx="10"/>
          </p:nvPr>
        </p:nvSpPr>
        <p:spPr/>
        <p:txBody>
          <a:bodyPr/>
          <a:lstStyle/>
          <a:p>
            <a:fld id="{8BB4C8C6-ECB6-455C-B547-676C91EB10B5}" type="datetime1">
              <a:rPr lang="en-IN" smtClean="0"/>
              <a:t>17-04-2024</a:t>
            </a:fld>
            <a:endParaRPr lang="en-IN" dirty="0"/>
          </a:p>
        </p:txBody>
      </p:sp>
      <p:sp>
        <p:nvSpPr>
          <p:cNvPr id="5" name="Footer Placeholder 4">
            <a:extLst>
              <a:ext uri="{FF2B5EF4-FFF2-40B4-BE49-F238E27FC236}">
                <a16:creationId xmlns:a16="http://schemas.microsoft.com/office/drawing/2014/main" id="{93CB1088-50CE-4BBB-A65F-0075DDB35E6C}"/>
              </a:ext>
            </a:extLst>
          </p:cNvPr>
          <p:cNvSpPr>
            <a:spLocks noGrp="1"/>
          </p:cNvSpPr>
          <p:nvPr>
            <p:ph type="ftr" sz="quarter" idx="11"/>
          </p:nvPr>
        </p:nvSpPr>
        <p:spPr/>
        <p:txBody>
          <a:bodyPr/>
          <a:lstStyle/>
          <a:p>
            <a:r>
              <a:rPr lang="en-IN" dirty="0"/>
              <a:t>Environalgae</a:t>
            </a:r>
          </a:p>
        </p:txBody>
      </p:sp>
      <p:sp>
        <p:nvSpPr>
          <p:cNvPr id="6" name="Slide Number Placeholder 5">
            <a:extLst>
              <a:ext uri="{FF2B5EF4-FFF2-40B4-BE49-F238E27FC236}">
                <a16:creationId xmlns:a16="http://schemas.microsoft.com/office/drawing/2014/main" id="{4E8C27EB-633C-47FF-BA16-DBEDA0611E41}"/>
              </a:ext>
            </a:extLst>
          </p:cNvPr>
          <p:cNvSpPr>
            <a:spLocks noGrp="1"/>
          </p:cNvSpPr>
          <p:nvPr>
            <p:ph type="sldNum" sz="quarter" idx="12"/>
          </p:nvPr>
        </p:nvSpPr>
        <p:spPr/>
        <p:txBody>
          <a:bodyPr/>
          <a:lstStyle/>
          <a:p>
            <a:fld id="{1460B00B-09C5-4D4C-8D94-701559CBCBFF}" type="slidenum">
              <a:rPr lang="en-IN" smtClean="0"/>
              <a:t>‹#›</a:t>
            </a:fld>
            <a:endParaRPr lang="en-IN" dirty="0"/>
          </a:p>
        </p:txBody>
      </p:sp>
    </p:spTree>
    <p:extLst>
      <p:ext uri="{BB962C8B-B14F-4D97-AF65-F5344CB8AC3E}">
        <p14:creationId xmlns:p14="http://schemas.microsoft.com/office/powerpoint/2010/main" val="319527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78F009-194D-4971-AA03-7440D1F449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D34F396-7CAD-4E3E-8103-1C116F590E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415025-A9D6-4259-9D65-0A33AF288ADB}"/>
              </a:ext>
            </a:extLst>
          </p:cNvPr>
          <p:cNvSpPr>
            <a:spLocks noGrp="1"/>
          </p:cNvSpPr>
          <p:nvPr>
            <p:ph type="dt" sz="half" idx="10"/>
          </p:nvPr>
        </p:nvSpPr>
        <p:spPr/>
        <p:txBody>
          <a:bodyPr/>
          <a:lstStyle/>
          <a:p>
            <a:fld id="{8CF158BD-0B61-4E78-805F-56228240BCAA}" type="datetime1">
              <a:rPr lang="en-IN" smtClean="0"/>
              <a:t>17-04-2024</a:t>
            </a:fld>
            <a:endParaRPr lang="en-IN" dirty="0"/>
          </a:p>
        </p:txBody>
      </p:sp>
      <p:sp>
        <p:nvSpPr>
          <p:cNvPr id="5" name="Footer Placeholder 4">
            <a:extLst>
              <a:ext uri="{FF2B5EF4-FFF2-40B4-BE49-F238E27FC236}">
                <a16:creationId xmlns:a16="http://schemas.microsoft.com/office/drawing/2014/main" id="{5566FCB7-1CD6-4852-9CFF-EF594745E952}"/>
              </a:ext>
            </a:extLst>
          </p:cNvPr>
          <p:cNvSpPr>
            <a:spLocks noGrp="1"/>
          </p:cNvSpPr>
          <p:nvPr>
            <p:ph type="ftr" sz="quarter" idx="11"/>
          </p:nvPr>
        </p:nvSpPr>
        <p:spPr/>
        <p:txBody>
          <a:bodyPr/>
          <a:lstStyle/>
          <a:p>
            <a:r>
              <a:rPr lang="en-IN" dirty="0"/>
              <a:t>Environalgae</a:t>
            </a:r>
          </a:p>
        </p:txBody>
      </p:sp>
      <p:sp>
        <p:nvSpPr>
          <p:cNvPr id="6" name="Slide Number Placeholder 5">
            <a:extLst>
              <a:ext uri="{FF2B5EF4-FFF2-40B4-BE49-F238E27FC236}">
                <a16:creationId xmlns:a16="http://schemas.microsoft.com/office/drawing/2014/main" id="{BC1D483D-6B1F-4896-BF3A-B5B940F18E7F}"/>
              </a:ext>
            </a:extLst>
          </p:cNvPr>
          <p:cNvSpPr>
            <a:spLocks noGrp="1"/>
          </p:cNvSpPr>
          <p:nvPr>
            <p:ph type="sldNum" sz="quarter" idx="12"/>
          </p:nvPr>
        </p:nvSpPr>
        <p:spPr/>
        <p:txBody>
          <a:bodyPr/>
          <a:lstStyle/>
          <a:p>
            <a:fld id="{1460B00B-09C5-4D4C-8D94-701559CBCBFF}" type="slidenum">
              <a:rPr lang="en-IN" smtClean="0"/>
              <a:t>‹#›</a:t>
            </a:fld>
            <a:endParaRPr lang="en-IN" dirty="0"/>
          </a:p>
        </p:txBody>
      </p:sp>
    </p:spTree>
    <p:extLst>
      <p:ext uri="{BB962C8B-B14F-4D97-AF65-F5344CB8AC3E}">
        <p14:creationId xmlns:p14="http://schemas.microsoft.com/office/powerpoint/2010/main" val="207102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56B9-0F59-4ACB-8ED6-A9108BA26B7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DA439EA-C95F-4C7D-80CD-247DBB67DA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2D3A3BE-43F9-4CBB-97E4-82B5313885D5}"/>
              </a:ext>
            </a:extLst>
          </p:cNvPr>
          <p:cNvSpPr>
            <a:spLocks noGrp="1"/>
          </p:cNvSpPr>
          <p:nvPr>
            <p:ph type="dt" sz="half" idx="10"/>
          </p:nvPr>
        </p:nvSpPr>
        <p:spPr/>
        <p:txBody>
          <a:bodyPr/>
          <a:lstStyle/>
          <a:p>
            <a:fld id="{19DE7559-937A-4409-81AF-8436873DACB7}" type="datetime1">
              <a:rPr lang="en-IN" smtClean="0"/>
              <a:t>17-04-2024</a:t>
            </a:fld>
            <a:endParaRPr lang="en-IN" dirty="0"/>
          </a:p>
        </p:txBody>
      </p:sp>
      <p:sp>
        <p:nvSpPr>
          <p:cNvPr id="5" name="Footer Placeholder 4">
            <a:extLst>
              <a:ext uri="{FF2B5EF4-FFF2-40B4-BE49-F238E27FC236}">
                <a16:creationId xmlns:a16="http://schemas.microsoft.com/office/drawing/2014/main" id="{A94D0E78-E19C-4AE2-A384-2FA32F377930}"/>
              </a:ext>
            </a:extLst>
          </p:cNvPr>
          <p:cNvSpPr>
            <a:spLocks noGrp="1"/>
          </p:cNvSpPr>
          <p:nvPr>
            <p:ph type="ftr" sz="quarter" idx="11"/>
          </p:nvPr>
        </p:nvSpPr>
        <p:spPr/>
        <p:txBody>
          <a:bodyPr/>
          <a:lstStyle/>
          <a:p>
            <a:r>
              <a:rPr lang="en-IN" dirty="0"/>
              <a:t>Environalgae</a:t>
            </a:r>
          </a:p>
        </p:txBody>
      </p:sp>
      <p:sp>
        <p:nvSpPr>
          <p:cNvPr id="6" name="Slide Number Placeholder 5">
            <a:extLst>
              <a:ext uri="{FF2B5EF4-FFF2-40B4-BE49-F238E27FC236}">
                <a16:creationId xmlns:a16="http://schemas.microsoft.com/office/drawing/2014/main" id="{28702225-93FA-48AE-BE8D-3A44F2FCB1C6}"/>
              </a:ext>
            </a:extLst>
          </p:cNvPr>
          <p:cNvSpPr>
            <a:spLocks noGrp="1"/>
          </p:cNvSpPr>
          <p:nvPr>
            <p:ph type="sldNum" sz="quarter" idx="12"/>
          </p:nvPr>
        </p:nvSpPr>
        <p:spPr/>
        <p:txBody>
          <a:bodyPr/>
          <a:lstStyle/>
          <a:p>
            <a:fld id="{1460B00B-09C5-4D4C-8D94-701559CBCBFF}" type="slidenum">
              <a:rPr lang="en-IN" smtClean="0"/>
              <a:t>‹#›</a:t>
            </a:fld>
            <a:endParaRPr lang="en-IN" dirty="0"/>
          </a:p>
        </p:txBody>
      </p:sp>
    </p:spTree>
    <p:extLst>
      <p:ext uri="{BB962C8B-B14F-4D97-AF65-F5344CB8AC3E}">
        <p14:creationId xmlns:p14="http://schemas.microsoft.com/office/powerpoint/2010/main" val="158855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D774-5AEB-404F-8616-048B9278AB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2398884-B00A-4C2C-8E91-F20A60B298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1CD68B-6EC6-41C1-9760-E888A706F8F3}"/>
              </a:ext>
            </a:extLst>
          </p:cNvPr>
          <p:cNvSpPr>
            <a:spLocks noGrp="1"/>
          </p:cNvSpPr>
          <p:nvPr>
            <p:ph type="dt" sz="half" idx="10"/>
          </p:nvPr>
        </p:nvSpPr>
        <p:spPr/>
        <p:txBody>
          <a:bodyPr/>
          <a:lstStyle/>
          <a:p>
            <a:fld id="{FDCB85D3-F58E-4029-83F5-439D8D2E05C5}" type="datetime1">
              <a:rPr lang="en-IN" smtClean="0"/>
              <a:t>17-04-2024</a:t>
            </a:fld>
            <a:endParaRPr lang="en-IN" dirty="0"/>
          </a:p>
        </p:txBody>
      </p:sp>
      <p:sp>
        <p:nvSpPr>
          <p:cNvPr id="5" name="Footer Placeholder 4">
            <a:extLst>
              <a:ext uri="{FF2B5EF4-FFF2-40B4-BE49-F238E27FC236}">
                <a16:creationId xmlns:a16="http://schemas.microsoft.com/office/drawing/2014/main" id="{6D636D33-8468-4174-9281-31C8BAD4A05D}"/>
              </a:ext>
            </a:extLst>
          </p:cNvPr>
          <p:cNvSpPr>
            <a:spLocks noGrp="1"/>
          </p:cNvSpPr>
          <p:nvPr>
            <p:ph type="ftr" sz="quarter" idx="11"/>
          </p:nvPr>
        </p:nvSpPr>
        <p:spPr/>
        <p:txBody>
          <a:bodyPr/>
          <a:lstStyle/>
          <a:p>
            <a:r>
              <a:rPr lang="en-IN" dirty="0"/>
              <a:t>Environalgae</a:t>
            </a:r>
          </a:p>
        </p:txBody>
      </p:sp>
      <p:sp>
        <p:nvSpPr>
          <p:cNvPr id="6" name="Slide Number Placeholder 5">
            <a:extLst>
              <a:ext uri="{FF2B5EF4-FFF2-40B4-BE49-F238E27FC236}">
                <a16:creationId xmlns:a16="http://schemas.microsoft.com/office/drawing/2014/main" id="{1B80AA11-1B3A-4E67-BA4D-15FC29089E35}"/>
              </a:ext>
            </a:extLst>
          </p:cNvPr>
          <p:cNvSpPr>
            <a:spLocks noGrp="1"/>
          </p:cNvSpPr>
          <p:nvPr>
            <p:ph type="sldNum" sz="quarter" idx="12"/>
          </p:nvPr>
        </p:nvSpPr>
        <p:spPr/>
        <p:txBody>
          <a:bodyPr/>
          <a:lstStyle/>
          <a:p>
            <a:fld id="{1460B00B-09C5-4D4C-8D94-701559CBCBFF}" type="slidenum">
              <a:rPr lang="en-IN" smtClean="0"/>
              <a:t>‹#›</a:t>
            </a:fld>
            <a:endParaRPr lang="en-IN" dirty="0"/>
          </a:p>
        </p:txBody>
      </p:sp>
    </p:spTree>
    <p:extLst>
      <p:ext uri="{BB962C8B-B14F-4D97-AF65-F5344CB8AC3E}">
        <p14:creationId xmlns:p14="http://schemas.microsoft.com/office/powerpoint/2010/main" val="186649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17C2-6A45-45F5-8586-5F4CA81AA95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23CBA9E-DB12-4F56-8040-1D509B8EEE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7AAEF2C-A7B2-4B4D-9F56-0F296A7BB8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F6C9572-F383-4E0A-912B-BFC69C11E8A0}"/>
              </a:ext>
            </a:extLst>
          </p:cNvPr>
          <p:cNvSpPr>
            <a:spLocks noGrp="1"/>
          </p:cNvSpPr>
          <p:nvPr>
            <p:ph type="dt" sz="half" idx="10"/>
          </p:nvPr>
        </p:nvSpPr>
        <p:spPr/>
        <p:txBody>
          <a:bodyPr/>
          <a:lstStyle/>
          <a:p>
            <a:fld id="{AA52F61F-4F1E-4BD2-8982-2D27F2CC433A}" type="datetime1">
              <a:rPr lang="en-IN" smtClean="0"/>
              <a:t>17-04-2024</a:t>
            </a:fld>
            <a:endParaRPr lang="en-IN" dirty="0"/>
          </a:p>
        </p:txBody>
      </p:sp>
      <p:sp>
        <p:nvSpPr>
          <p:cNvPr id="6" name="Footer Placeholder 5">
            <a:extLst>
              <a:ext uri="{FF2B5EF4-FFF2-40B4-BE49-F238E27FC236}">
                <a16:creationId xmlns:a16="http://schemas.microsoft.com/office/drawing/2014/main" id="{192D4994-89B7-49D4-9096-9A7403E3497A}"/>
              </a:ext>
            </a:extLst>
          </p:cNvPr>
          <p:cNvSpPr>
            <a:spLocks noGrp="1"/>
          </p:cNvSpPr>
          <p:nvPr>
            <p:ph type="ftr" sz="quarter" idx="11"/>
          </p:nvPr>
        </p:nvSpPr>
        <p:spPr/>
        <p:txBody>
          <a:bodyPr/>
          <a:lstStyle/>
          <a:p>
            <a:r>
              <a:rPr lang="en-IN" dirty="0"/>
              <a:t>Environalgae</a:t>
            </a:r>
          </a:p>
        </p:txBody>
      </p:sp>
      <p:sp>
        <p:nvSpPr>
          <p:cNvPr id="7" name="Slide Number Placeholder 6">
            <a:extLst>
              <a:ext uri="{FF2B5EF4-FFF2-40B4-BE49-F238E27FC236}">
                <a16:creationId xmlns:a16="http://schemas.microsoft.com/office/drawing/2014/main" id="{40684547-6CDA-4929-BC88-E832469BBD35}"/>
              </a:ext>
            </a:extLst>
          </p:cNvPr>
          <p:cNvSpPr>
            <a:spLocks noGrp="1"/>
          </p:cNvSpPr>
          <p:nvPr>
            <p:ph type="sldNum" sz="quarter" idx="12"/>
          </p:nvPr>
        </p:nvSpPr>
        <p:spPr/>
        <p:txBody>
          <a:bodyPr/>
          <a:lstStyle/>
          <a:p>
            <a:fld id="{1460B00B-09C5-4D4C-8D94-701559CBCBFF}" type="slidenum">
              <a:rPr lang="en-IN" smtClean="0"/>
              <a:t>‹#›</a:t>
            </a:fld>
            <a:endParaRPr lang="en-IN" dirty="0"/>
          </a:p>
        </p:txBody>
      </p:sp>
    </p:spTree>
    <p:extLst>
      <p:ext uri="{BB962C8B-B14F-4D97-AF65-F5344CB8AC3E}">
        <p14:creationId xmlns:p14="http://schemas.microsoft.com/office/powerpoint/2010/main" val="417500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25BA5-2F2B-4453-A277-40F56B19001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16A397D-FCA6-408D-9BFC-56B2E72485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456AA0-8228-4BED-8DE4-F6EFF4209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6936BE3-9424-4AB5-B508-E0747C30D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BB8312-F82A-463D-9F86-FF1492AACD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D04D37E-A7C5-46B2-A717-69272C681ADF}"/>
              </a:ext>
            </a:extLst>
          </p:cNvPr>
          <p:cNvSpPr>
            <a:spLocks noGrp="1"/>
          </p:cNvSpPr>
          <p:nvPr>
            <p:ph type="dt" sz="half" idx="10"/>
          </p:nvPr>
        </p:nvSpPr>
        <p:spPr/>
        <p:txBody>
          <a:bodyPr/>
          <a:lstStyle/>
          <a:p>
            <a:fld id="{EC59D6B5-BDD1-44EE-A046-F6095DFDA7BD}" type="datetime1">
              <a:rPr lang="en-IN" smtClean="0"/>
              <a:t>17-04-2024</a:t>
            </a:fld>
            <a:endParaRPr lang="en-IN" dirty="0"/>
          </a:p>
        </p:txBody>
      </p:sp>
      <p:sp>
        <p:nvSpPr>
          <p:cNvPr id="8" name="Footer Placeholder 7">
            <a:extLst>
              <a:ext uri="{FF2B5EF4-FFF2-40B4-BE49-F238E27FC236}">
                <a16:creationId xmlns:a16="http://schemas.microsoft.com/office/drawing/2014/main" id="{875EF225-919D-4216-9997-C7A752379643}"/>
              </a:ext>
            </a:extLst>
          </p:cNvPr>
          <p:cNvSpPr>
            <a:spLocks noGrp="1"/>
          </p:cNvSpPr>
          <p:nvPr>
            <p:ph type="ftr" sz="quarter" idx="11"/>
          </p:nvPr>
        </p:nvSpPr>
        <p:spPr/>
        <p:txBody>
          <a:bodyPr/>
          <a:lstStyle/>
          <a:p>
            <a:r>
              <a:rPr lang="en-IN" dirty="0"/>
              <a:t>Environalgae</a:t>
            </a:r>
          </a:p>
        </p:txBody>
      </p:sp>
      <p:sp>
        <p:nvSpPr>
          <p:cNvPr id="9" name="Slide Number Placeholder 8">
            <a:extLst>
              <a:ext uri="{FF2B5EF4-FFF2-40B4-BE49-F238E27FC236}">
                <a16:creationId xmlns:a16="http://schemas.microsoft.com/office/drawing/2014/main" id="{75D2DBBE-5FBD-4AE7-A62E-A5BEDEB0C107}"/>
              </a:ext>
            </a:extLst>
          </p:cNvPr>
          <p:cNvSpPr>
            <a:spLocks noGrp="1"/>
          </p:cNvSpPr>
          <p:nvPr>
            <p:ph type="sldNum" sz="quarter" idx="12"/>
          </p:nvPr>
        </p:nvSpPr>
        <p:spPr/>
        <p:txBody>
          <a:bodyPr/>
          <a:lstStyle/>
          <a:p>
            <a:fld id="{1460B00B-09C5-4D4C-8D94-701559CBCBFF}" type="slidenum">
              <a:rPr lang="en-IN" smtClean="0"/>
              <a:t>‹#›</a:t>
            </a:fld>
            <a:endParaRPr lang="en-IN" dirty="0"/>
          </a:p>
        </p:txBody>
      </p:sp>
    </p:spTree>
    <p:extLst>
      <p:ext uri="{BB962C8B-B14F-4D97-AF65-F5344CB8AC3E}">
        <p14:creationId xmlns:p14="http://schemas.microsoft.com/office/powerpoint/2010/main" val="425938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ECF21-4951-4A36-B2DA-1A6C6A6C769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581D860-EC26-4FC9-A9C7-3844A1F1CA44}"/>
              </a:ext>
            </a:extLst>
          </p:cNvPr>
          <p:cNvSpPr>
            <a:spLocks noGrp="1"/>
          </p:cNvSpPr>
          <p:nvPr>
            <p:ph type="dt" sz="half" idx="10"/>
          </p:nvPr>
        </p:nvSpPr>
        <p:spPr/>
        <p:txBody>
          <a:bodyPr/>
          <a:lstStyle/>
          <a:p>
            <a:fld id="{2B47710E-B3D7-489D-87BC-66B4735E2D12}" type="datetime1">
              <a:rPr lang="en-IN" smtClean="0"/>
              <a:t>17-04-2024</a:t>
            </a:fld>
            <a:endParaRPr lang="en-IN" dirty="0"/>
          </a:p>
        </p:txBody>
      </p:sp>
      <p:sp>
        <p:nvSpPr>
          <p:cNvPr id="4" name="Footer Placeholder 3">
            <a:extLst>
              <a:ext uri="{FF2B5EF4-FFF2-40B4-BE49-F238E27FC236}">
                <a16:creationId xmlns:a16="http://schemas.microsoft.com/office/drawing/2014/main" id="{37D98565-D3DD-4EB3-A7B4-81E2839DA607}"/>
              </a:ext>
            </a:extLst>
          </p:cNvPr>
          <p:cNvSpPr>
            <a:spLocks noGrp="1"/>
          </p:cNvSpPr>
          <p:nvPr>
            <p:ph type="ftr" sz="quarter" idx="11"/>
          </p:nvPr>
        </p:nvSpPr>
        <p:spPr/>
        <p:txBody>
          <a:bodyPr/>
          <a:lstStyle/>
          <a:p>
            <a:r>
              <a:rPr lang="en-IN" dirty="0"/>
              <a:t>Environalgae</a:t>
            </a:r>
          </a:p>
        </p:txBody>
      </p:sp>
      <p:sp>
        <p:nvSpPr>
          <p:cNvPr id="5" name="Slide Number Placeholder 4">
            <a:extLst>
              <a:ext uri="{FF2B5EF4-FFF2-40B4-BE49-F238E27FC236}">
                <a16:creationId xmlns:a16="http://schemas.microsoft.com/office/drawing/2014/main" id="{55091628-4675-45BA-B4AF-8031DC2D5888}"/>
              </a:ext>
            </a:extLst>
          </p:cNvPr>
          <p:cNvSpPr>
            <a:spLocks noGrp="1"/>
          </p:cNvSpPr>
          <p:nvPr>
            <p:ph type="sldNum" sz="quarter" idx="12"/>
          </p:nvPr>
        </p:nvSpPr>
        <p:spPr/>
        <p:txBody>
          <a:bodyPr/>
          <a:lstStyle/>
          <a:p>
            <a:fld id="{1460B00B-09C5-4D4C-8D94-701559CBCBFF}" type="slidenum">
              <a:rPr lang="en-IN" smtClean="0"/>
              <a:t>‹#›</a:t>
            </a:fld>
            <a:endParaRPr lang="en-IN" dirty="0"/>
          </a:p>
        </p:txBody>
      </p:sp>
    </p:spTree>
    <p:extLst>
      <p:ext uri="{BB962C8B-B14F-4D97-AF65-F5344CB8AC3E}">
        <p14:creationId xmlns:p14="http://schemas.microsoft.com/office/powerpoint/2010/main" val="398070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41FDF-FC0E-4368-9B68-9E1C26246022}"/>
              </a:ext>
            </a:extLst>
          </p:cNvPr>
          <p:cNvSpPr>
            <a:spLocks noGrp="1"/>
          </p:cNvSpPr>
          <p:nvPr>
            <p:ph type="dt" sz="half" idx="10"/>
          </p:nvPr>
        </p:nvSpPr>
        <p:spPr/>
        <p:txBody>
          <a:bodyPr/>
          <a:lstStyle/>
          <a:p>
            <a:fld id="{707B7AD3-1FA1-40F2-95AE-3D4AC332A0CD}" type="datetime1">
              <a:rPr lang="en-IN" smtClean="0"/>
              <a:t>17-04-2024</a:t>
            </a:fld>
            <a:endParaRPr lang="en-IN" dirty="0"/>
          </a:p>
        </p:txBody>
      </p:sp>
      <p:sp>
        <p:nvSpPr>
          <p:cNvPr id="3" name="Footer Placeholder 2">
            <a:extLst>
              <a:ext uri="{FF2B5EF4-FFF2-40B4-BE49-F238E27FC236}">
                <a16:creationId xmlns:a16="http://schemas.microsoft.com/office/drawing/2014/main" id="{29E36DAD-9F87-402E-9906-6E6EAD807FF7}"/>
              </a:ext>
            </a:extLst>
          </p:cNvPr>
          <p:cNvSpPr>
            <a:spLocks noGrp="1"/>
          </p:cNvSpPr>
          <p:nvPr>
            <p:ph type="ftr" sz="quarter" idx="11"/>
          </p:nvPr>
        </p:nvSpPr>
        <p:spPr/>
        <p:txBody>
          <a:bodyPr/>
          <a:lstStyle/>
          <a:p>
            <a:r>
              <a:rPr lang="en-IN" dirty="0"/>
              <a:t>Environalgae</a:t>
            </a:r>
          </a:p>
        </p:txBody>
      </p:sp>
      <p:sp>
        <p:nvSpPr>
          <p:cNvPr id="4" name="Slide Number Placeholder 3">
            <a:extLst>
              <a:ext uri="{FF2B5EF4-FFF2-40B4-BE49-F238E27FC236}">
                <a16:creationId xmlns:a16="http://schemas.microsoft.com/office/drawing/2014/main" id="{66C6915D-8B78-4B8C-949D-43B11DF8C569}"/>
              </a:ext>
            </a:extLst>
          </p:cNvPr>
          <p:cNvSpPr>
            <a:spLocks noGrp="1"/>
          </p:cNvSpPr>
          <p:nvPr>
            <p:ph type="sldNum" sz="quarter" idx="12"/>
          </p:nvPr>
        </p:nvSpPr>
        <p:spPr/>
        <p:txBody>
          <a:bodyPr/>
          <a:lstStyle/>
          <a:p>
            <a:fld id="{1460B00B-09C5-4D4C-8D94-701559CBCBFF}" type="slidenum">
              <a:rPr lang="en-IN" smtClean="0"/>
              <a:t>‹#›</a:t>
            </a:fld>
            <a:endParaRPr lang="en-IN" dirty="0"/>
          </a:p>
        </p:txBody>
      </p:sp>
    </p:spTree>
    <p:extLst>
      <p:ext uri="{BB962C8B-B14F-4D97-AF65-F5344CB8AC3E}">
        <p14:creationId xmlns:p14="http://schemas.microsoft.com/office/powerpoint/2010/main" val="3600709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14124-FFBA-438E-83B3-8A6CE25CD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B481D59-7999-4323-A063-ADE9252CDC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8CE8867-E07E-46E1-8C7D-0ECA18FB9E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779B8C-30D3-475D-85DD-C495E4F74A9E}"/>
              </a:ext>
            </a:extLst>
          </p:cNvPr>
          <p:cNvSpPr>
            <a:spLocks noGrp="1"/>
          </p:cNvSpPr>
          <p:nvPr>
            <p:ph type="dt" sz="half" idx="10"/>
          </p:nvPr>
        </p:nvSpPr>
        <p:spPr/>
        <p:txBody>
          <a:bodyPr/>
          <a:lstStyle/>
          <a:p>
            <a:fld id="{C38B0F62-20ED-4D85-934C-A5684AEC6D6F}" type="datetime1">
              <a:rPr lang="en-IN" smtClean="0"/>
              <a:t>17-04-2024</a:t>
            </a:fld>
            <a:endParaRPr lang="en-IN" dirty="0"/>
          </a:p>
        </p:txBody>
      </p:sp>
      <p:sp>
        <p:nvSpPr>
          <p:cNvPr id="6" name="Footer Placeholder 5">
            <a:extLst>
              <a:ext uri="{FF2B5EF4-FFF2-40B4-BE49-F238E27FC236}">
                <a16:creationId xmlns:a16="http://schemas.microsoft.com/office/drawing/2014/main" id="{47461B13-5E67-45C9-B22B-EAC0A8F15F5E}"/>
              </a:ext>
            </a:extLst>
          </p:cNvPr>
          <p:cNvSpPr>
            <a:spLocks noGrp="1"/>
          </p:cNvSpPr>
          <p:nvPr>
            <p:ph type="ftr" sz="quarter" idx="11"/>
          </p:nvPr>
        </p:nvSpPr>
        <p:spPr/>
        <p:txBody>
          <a:bodyPr/>
          <a:lstStyle/>
          <a:p>
            <a:r>
              <a:rPr lang="en-IN" dirty="0"/>
              <a:t>Environalgae</a:t>
            </a:r>
          </a:p>
        </p:txBody>
      </p:sp>
      <p:sp>
        <p:nvSpPr>
          <p:cNvPr id="7" name="Slide Number Placeholder 6">
            <a:extLst>
              <a:ext uri="{FF2B5EF4-FFF2-40B4-BE49-F238E27FC236}">
                <a16:creationId xmlns:a16="http://schemas.microsoft.com/office/drawing/2014/main" id="{FDAF53CD-C503-4811-B608-1D2A52777CBB}"/>
              </a:ext>
            </a:extLst>
          </p:cNvPr>
          <p:cNvSpPr>
            <a:spLocks noGrp="1"/>
          </p:cNvSpPr>
          <p:nvPr>
            <p:ph type="sldNum" sz="quarter" idx="12"/>
          </p:nvPr>
        </p:nvSpPr>
        <p:spPr/>
        <p:txBody>
          <a:bodyPr/>
          <a:lstStyle/>
          <a:p>
            <a:fld id="{1460B00B-09C5-4D4C-8D94-701559CBCBFF}" type="slidenum">
              <a:rPr lang="en-IN" smtClean="0"/>
              <a:t>‹#›</a:t>
            </a:fld>
            <a:endParaRPr lang="en-IN" dirty="0"/>
          </a:p>
        </p:txBody>
      </p:sp>
    </p:spTree>
    <p:extLst>
      <p:ext uri="{BB962C8B-B14F-4D97-AF65-F5344CB8AC3E}">
        <p14:creationId xmlns:p14="http://schemas.microsoft.com/office/powerpoint/2010/main" val="299962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560B-12DA-4164-A85A-82D206AE17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74F4BEE-DB57-483A-B946-FA3571292B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83DD8281-D6C5-40B2-9817-4EA6957118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C6042-ED82-436C-AFB9-4B07206A7B49}"/>
              </a:ext>
            </a:extLst>
          </p:cNvPr>
          <p:cNvSpPr>
            <a:spLocks noGrp="1"/>
          </p:cNvSpPr>
          <p:nvPr>
            <p:ph type="dt" sz="half" idx="10"/>
          </p:nvPr>
        </p:nvSpPr>
        <p:spPr/>
        <p:txBody>
          <a:bodyPr/>
          <a:lstStyle/>
          <a:p>
            <a:fld id="{C338EF4A-CD26-4F12-95AD-992B170CB1F3}" type="datetime1">
              <a:rPr lang="en-IN" smtClean="0"/>
              <a:t>17-04-2024</a:t>
            </a:fld>
            <a:endParaRPr lang="en-IN" dirty="0"/>
          </a:p>
        </p:txBody>
      </p:sp>
      <p:sp>
        <p:nvSpPr>
          <p:cNvPr id="6" name="Footer Placeholder 5">
            <a:extLst>
              <a:ext uri="{FF2B5EF4-FFF2-40B4-BE49-F238E27FC236}">
                <a16:creationId xmlns:a16="http://schemas.microsoft.com/office/drawing/2014/main" id="{7DDBF7C1-7794-4C51-AA2F-A80B2D149307}"/>
              </a:ext>
            </a:extLst>
          </p:cNvPr>
          <p:cNvSpPr>
            <a:spLocks noGrp="1"/>
          </p:cNvSpPr>
          <p:nvPr>
            <p:ph type="ftr" sz="quarter" idx="11"/>
          </p:nvPr>
        </p:nvSpPr>
        <p:spPr/>
        <p:txBody>
          <a:bodyPr/>
          <a:lstStyle/>
          <a:p>
            <a:r>
              <a:rPr lang="en-IN" dirty="0"/>
              <a:t>Environalgae</a:t>
            </a:r>
          </a:p>
        </p:txBody>
      </p:sp>
      <p:sp>
        <p:nvSpPr>
          <p:cNvPr id="7" name="Slide Number Placeholder 6">
            <a:extLst>
              <a:ext uri="{FF2B5EF4-FFF2-40B4-BE49-F238E27FC236}">
                <a16:creationId xmlns:a16="http://schemas.microsoft.com/office/drawing/2014/main" id="{CF98772F-5D4F-4695-BA30-5A4E998D3FE8}"/>
              </a:ext>
            </a:extLst>
          </p:cNvPr>
          <p:cNvSpPr>
            <a:spLocks noGrp="1"/>
          </p:cNvSpPr>
          <p:nvPr>
            <p:ph type="sldNum" sz="quarter" idx="12"/>
          </p:nvPr>
        </p:nvSpPr>
        <p:spPr/>
        <p:txBody>
          <a:bodyPr/>
          <a:lstStyle/>
          <a:p>
            <a:fld id="{1460B00B-09C5-4D4C-8D94-701559CBCBFF}" type="slidenum">
              <a:rPr lang="en-IN" smtClean="0"/>
              <a:t>‹#›</a:t>
            </a:fld>
            <a:endParaRPr lang="en-IN" dirty="0"/>
          </a:p>
        </p:txBody>
      </p:sp>
    </p:spTree>
    <p:extLst>
      <p:ext uri="{BB962C8B-B14F-4D97-AF65-F5344CB8AC3E}">
        <p14:creationId xmlns:p14="http://schemas.microsoft.com/office/powerpoint/2010/main" val="6432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2DFB9-9E08-4F2A-9D96-ABDBC913EF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5E55625-B2F2-47F4-AB17-FEC9DFA124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41F32B1-B91B-44CA-9087-81099DB87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FAD28-E671-4117-A8A2-A60AA02F3C41}" type="datetime1">
              <a:rPr lang="en-IN" smtClean="0"/>
              <a:t>17-04-2024</a:t>
            </a:fld>
            <a:endParaRPr lang="en-IN" dirty="0"/>
          </a:p>
        </p:txBody>
      </p:sp>
      <p:sp>
        <p:nvSpPr>
          <p:cNvPr id="5" name="Footer Placeholder 4">
            <a:extLst>
              <a:ext uri="{FF2B5EF4-FFF2-40B4-BE49-F238E27FC236}">
                <a16:creationId xmlns:a16="http://schemas.microsoft.com/office/drawing/2014/main" id="{B85B6BAD-48FB-48E0-9F9A-B0B41A14C8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dirty="0"/>
              <a:t>Environalgae</a:t>
            </a:r>
          </a:p>
        </p:txBody>
      </p:sp>
      <p:sp>
        <p:nvSpPr>
          <p:cNvPr id="6" name="Slide Number Placeholder 5">
            <a:extLst>
              <a:ext uri="{FF2B5EF4-FFF2-40B4-BE49-F238E27FC236}">
                <a16:creationId xmlns:a16="http://schemas.microsoft.com/office/drawing/2014/main" id="{AEC4B7F3-77DF-4C12-BAC6-871190A5A1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60B00B-09C5-4D4C-8D94-701559CBCBFF}" type="slidenum">
              <a:rPr lang="en-IN" smtClean="0"/>
              <a:t>‹#›</a:t>
            </a:fld>
            <a:endParaRPr lang="en-IN" dirty="0"/>
          </a:p>
        </p:txBody>
      </p:sp>
    </p:spTree>
    <p:extLst>
      <p:ext uri="{BB962C8B-B14F-4D97-AF65-F5344CB8AC3E}">
        <p14:creationId xmlns:p14="http://schemas.microsoft.com/office/powerpoint/2010/main" val="284634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vironalgae.com/" TargetMode="External"/><Relationship Id="rId7" Type="http://schemas.openxmlformats.org/officeDocument/2006/relationships/hyperlink" Target="https://vimeo.com/820440530/7ab9f3f906?share=cop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youtu.be/17b724g-i1M" TargetMode="External"/><Relationship Id="rId5" Type="http://schemas.openxmlformats.org/officeDocument/2006/relationships/hyperlink" Target="mailto:ninad@environalgae.com" TargetMode="External"/><Relationship Id="rId4" Type="http://schemas.openxmlformats.org/officeDocument/2006/relationships/hyperlink" Target="mailto:ninadg@gmail.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eedmariculture.com/collections/fish-hatchery-greenwater/products/rotigreen-omeg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amazon.in/Holy-Natural-Wonder-Chlorella-Capsule/dp/B07H4N4SCY/ref=sr_1_6?crid=DBG5T7R3PIHM&amp;keywords=chlorella+powder+1kg&amp;qid=1692465122&amp;sprefix=chlorella+pow%2Caps%2C199&amp;sr=8-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aternz.org.nz/Article?Action=View&amp;Article_id=78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F71A5-5428-4636-A563-D4DAFC72E8EE}"/>
              </a:ext>
            </a:extLst>
          </p:cNvPr>
          <p:cNvSpPr>
            <a:spLocks noGrp="1"/>
          </p:cNvSpPr>
          <p:nvPr>
            <p:ph type="ctrTitle"/>
          </p:nvPr>
        </p:nvSpPr>
        <p:spPr>
          <a:xfrm>
            <a:off x="5031142" y="858416"/>
            <a:ext cx="6940033" cy="3362747"/>
          </a:xfrm>
        </p:spPr>
        <p:txBody>
          <a:bodyPr>
            <a:normAutofit/>
          </a:bodyPr>
          <a:lstStyle/>
          <a:p>
            <a:r>
              <a:rPr lang="en-US" dirty="0"/>
              <a:t>Microalgae for effluent treatment</a:t>
            </a:r>
            <a:br>
              <a:rPr lang="en-US" dirty="0"/>
            </a:br>
            <a:r>
              <a:rPr lang="en-US" sz="4700" b="1" dirty="0"/>
              <a:t>STP, ETP &amp; CETP Models</a:t>
            </a:r>
            <a:br>
              <a:rPr lang="en-US" dirty="0"/>
            </a:br>
            <a:endParaRPr lang="en-IN" dirty="0"/>
          </a:p>
        </p:txBody>
      </p:sp>
      <p:sp>
        <p:nvSpPr>
          <p:cNvPr id="3" name="Subtitle 2">
            <a:extLst>
              <a:ext uri="{FF2B5EF4-FFF2-40B4-BE49-F238E27FC236}">
                <a16:creationId xmlns:a16="http://schemas.microsoft.com/office/drawing/2014/main" id="{5853D536-8B54-463A-9A2E-74BBB60BCD93}"/>
              </a:ext>
            </a:extLst>
          </p:cNvPr>
          <p:cNvSpPr>
            <a:spLocks noGrp="1"/>
          </p:cNvSpPr>
          <p:nvPr>
            <p:ph type="subTitle" idx="1"/>
          </p:nvPr>
        </p:nvSpPr>
        <p:spPr>
          <a:xfrm>
            <a:off x="5320392" y="4464601"/>
            <a:ext cx="5442857" cy="1655762"/>
          </a:xfrm>
        </p:spPr>
        <p:txBody>
          <a:bodyPr/>
          <a:lstStyle/>
          <a:p>
            <a:r>
              <a:rPr lang="en-US" dirty="0"/>
              <a:t>An effective, sustainable, and revenue-generating process technology</a:t>
            </a:r>
            <a:endParaRPr lang="en-IN" dirty="0"/>
          </a:p>
        </p:txBody>
      </p:sp>
      <p:pic>
        <p:nvPicPr>
          <p:cNvPr id="4" name="Picture 3">
            <a:extLst>
              <a:ext uri="{FF2B5EF4-FFF2-40B4-BE49-F238E27FC236}">
                <a16:creationId xmlns:a16="http://schemas.microsoft.com/office/drawing/2014/main" id="{0609C880-190A-4B47-9082-786A2997D75F}"/>
              </a:ext>
            </a:extLst>
          </p:cNvPr>
          <p:cNvPicPr>
            <a:picLocks noChangeAspect="1"/>
          </p:cNvPicPr>
          <p:nvPr/>
        </p:nvPicPr>
        <p:blipFill>
          <a:blip r:embed="rId2"/>
          <a:stretch>
            <a:fillRect/>
          </a:stretch>
        </p:blipFill>
        <p:spPr>
          <a:xfrm>
            <a:off x="341748" y="317241"/>
            <a:ext cx="4255685" cy="6322482"/>
          </a:xfrm>
          <a:prstGeom prst="rect">
            <a:avLst/>
          </a:prstGeom>
        </p:spPr>
      </p:pic>
      <p:sp>
        <p:nvSpPr>
          <p:cNvPr id="5" name="Footer Placeholder 4">
            <a:extLst>
              <a:ext uri="{FF2B5EF4-FFF2-40B4-BE49-F238E27FC236}">
                <a16:creationId xmlns:a16="http://schemas.microsoft.com/office/drawing/2014/main" id="{3FC378CD-74AA-45FD-BA70-45FCDFB6E83E}"/>
              </a:ext>
            </a:extLst>
          </p:cNvPr>
          <p:cNvSpPr>
            <a:spLocks noGrp="1"/>
          </p:cNvSpPr>
          <p:nvPr>
            <p:ph type="ftr" sz="quarter" idx="11"/>
          </p:nvPr>
        </p:nvSpPr>
        <p:spPr/>
        <p:txBody>
          <a:bodyPr/>
          <a:lstStyle/>
          <a:p>
            <a:r>
              <a:rPr lang="en-IN" sz="3200" dirty="0"/>
              <a:t>Environalgae</a:t>
            </a:r>
          </a:p>
        </p:txBody>
      </p:sp>
    </p:spTree>
    <p:extLst>
      <p:ext uri="{BB962C8B-B14F-4D97-AF65-F5344CB8AC3E}">
        <p14:creationId xmlns:p14="http://schemas.microsoft.com/office/powerpoint/2010/main" val="140585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17A8-F54A-4210-B520-29F7DDDDA1CD}"/>
              </a:ext>
            </a:extLst>
          </p:cNvPr>
          <p:cNvSpPr>
            <a:spLocks noGrp="1"/>
          </p:cNvSpPr>
          <p:nvPr>
            <p:ph type="title"/>
          </p:nvPr>
        </p:nvSpPr>
        <p:spPr>
          <a:xfrm>
            <a:off x="838200" y="183078"/>
            <a:ext cx="10515600" cy="637143"/>
          </a:xfrm>
        </p:spPr>
        <p:txBody>
          <a:bodyPr>
            <a:normAutofit fontScale="90000"/>
          </a:bodyPr>
          <a:lstStyle/>
          <a:p>
            <a:pPr algn="ctr"/>
            <a:r>
              <a:rPr lang="en-US" b="1" dirty="0"/>
              <a:t>About Environalgae</a:t>
            </a:r>
            <a:endParaRPr lang="en-IN" b="1" dirty="0"/>
          </a:p>
        </p:txBody>
      </p:sp>
      <p:sp>
        <p:nvSpPr>
          <p:cNvPr id="3" name="Content Placeholder 2">
            <a:extLst>
              <a:ext uri="{FF2B5EF4-FFF2-40B4-BE49-F238E27FC236}">
                <a16:creationId xmlns:a16="http://schemas.microsoft.com/office/drawing/2014/main" id="{DD28D9C4-EA2A-4640-9775-603691F6B2B2}"/>
              </a:ext>
            </a:extLst>
          </p:cNvPr>
          <p:cNvSpPr>
            <a:spLocks noGrp="1"/>
          </p:cNvSpPr>
          <p:nvPr>
            <p:ph idx="1"/>
          </p:nvPr>
        </p:nvSpPr>
        <p:spPr>
          <a:xfrm>
            <a:off x="502297" y="1002783"/>
            <a:ext cx="11338249" cy="5536129"/>
          </a:xfrm>
        </p:spPr>
        <p:txBody>
          <a:bodyPr>
            <a:normAutofit fontScale="92500" lnSpcReduction="10000"/>
          </a:bodyPr>
          <a:lstStyle/>
          <a:p>
            <a:pPr algn="just">
              <a:lnSpc>
                <a:spcPct val="120000"/>
              </a:lnSpc>
              <a:spcBef>
                <a:spcPts val="0"/>
              </a:spcBef>
              <a:buSzPts val="900"/>
              <a:buFont typeface="Wingdings" panose="05000000000000000000" pitchFamily="2" charset="2"/>
              <a:buChar char="v"/>
              <a:tabLst>
                <a:tab pos="228600" algn="l"/>
              </a:tabLst>
            </a:pPr>
            <a:r>
              <a:rPr lang="en-US" sz="1900" dirty="0">
                <a:effectLst/>
                <a:latin typeface="Calibri" panose="020F0502020204030204" pitchFamily="34" charset="0"/>
                <a:ea typeface="Calibri" panose="020F0502020204030204" pitchFamily="34" charset="0"/>
                <a:cs typeface="Calibri" panose="020F0502020204030204" pitchFamily="34" charset="0"/>
              </a:rPr>
              <a:t>Company website - </a:t>
            </a:r>
            <a:r>
              <a:rPr lang="en-US" sz="1900" dirty="0">
                <a:latin typeface="Calibri" panose="020F0502020204030204" pitchFamily="34" charset="0"/>
                <a:ea typeface="Calibri" panose="020F0502020204030204" pitchFamily="34" charset="0"/>
                <a:cs typeface="Calibri" panose="020F0502020204030204" pitchFamily="34" charset="0"/>
                <a:hlinkClick r:id="rId3"/>
              </a:rPr>
              <a:t>https://environalgae.com</a:t>
            </a:r>
            <a:r>
              <a:rPr lang="en-US" sz="1900" dirty="0">
                <a:latin typeface="Calibri" panose="020F0502020204030204" pitchFamily="34" charset="0"/>
                <a:ea typeface="Calibri" panose="020F0502020204030204" pitchFamily="34" charset="0"/>
                <a:cs typeface="Calibri" panose="020F0502020204030204" pitchFamily="34" charset="0"/>
              </a:rPr>
              <a:t> </a:t>
            </a:r>
          </a:p>
          <a:p>
            <a:pPr lvl="0" algn="just">
              <a:lnSpc>
                <a:spcPct val="120000"/>
              </a:lnSpc>
              <a:spcBef>
                <a:spcPts val="0"/>
              </a:spcBef>
              <a:buSzPts val="900"/>
              <a:buFont typeface="Wingdings" panose="05000000000000000000" pitchFamily="2" charset="2"/>
              <a:buChar char="v"/>
              <a:tabLst>
                <a:tab pos="228600" algn="l"/>
              </a:tabLst>
            </a:pPr>
            <a:endParaRPr lang="en-US" sz="1900" dirty="0">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20000"/>
              </a:lnSpc>
              <a:spcBef>
                <a:spcPts val="0"/>
              </a:spcBef>
              <a:buSzPts val="900"/>
              <a:buFont typeface="Wingdings" panose="05000000000000000000" pitchFamily="2" charset="2"/>
              <a:buChar char="v"/>
              <a:tabLst>
                <a:tab pos="228600" algn="l"/>
              </a:tabLst>
            </a:pPr>
            <a:r>
              <a:rPr lang="en-US" sz="1900" dirty="0">
                <a:latin typeface="Calibri" panose="020F0502020204030204" pitchFamily="34" charset="0"/>
                <a:ea typeface="Calibri" panose="020F0502020204030204" pitchFamily="34" charset="0"/>
                <a:cs typeface="Calibri" panose="020F0502020204030204" pitchFamily="34" charset="0"/>
              </a:rPr>
              <a:t>Contact</a:t>
            </a:r>
          </a:p>
          <a:p>
            <a:pPr marL="800100" lvl="1" indent="-342900" algn="just">
              <a:lnSpc>
                <a:spcPct val="120000"/>
              </a:lnSpc>
              <a:spcBef>
                <a:spcPts val="0"/>
              </a:spcBef>
              <a:buSzPts val="900"/>
              <a:buFont typeface="+mj-lt"/>
              <a:buAutoNum type="arabicPeriod"/>
              <a:tabLst>
                <a:tab pos="228600" algn="l"/>
              </a:tabLst>
            </a:pPr>
            <a:r>
              <a:rPr lang="en-US" sz="2000" dirty="0">
                <a:latin typeface="Calibri" panose="020F0502020204030204" pitchFamily="34" charset="0"/>
                <a:ea typeface="Calibri" panose="020F0502020204030204" pitchFamily="34" charset="0"/>
                <a:cs typeface="Calibri" panose="020F0502020204030204" pitchFamily="34" charset="0"/>
              </a:rPr>
              <a:t>Email: </a:t>
            </a:r>
            <a:r>
              <a:rPr lang="en-US" sz="2000" dirty="0">
                <a:latin typeface="Calibri" panose="020F0502020204030204" pitchFamily="34" charset="0"/>
                <a:ea typeface="Calibri" panose="020F0502020204030204" pitchFamily="34" charset="0"/>
                <a:cs typeface="Calibri" panose="020F0502020204030204" pitchFamily="34" charset="0"/>
                <a:hlinkClick r:id="rId4"/>
              </a:rPr>
              <a:t>ninadg@gmail.com</a:t>
            </a:r>
            <a:r>
              <a:rPr lang="en-US" sz="2000" dirty="0">
                <a:latin typeface="Calibri" panose="020F0502020204030204" pitchFamily="34" charset="0"/>
                <a:ea typeface="Calibri" panose="020F0502020204030204" pitchFamily="34" charset="0"/>
                <a:cs typeface="Calibri" panose="020F0502020204030204" pitchFamily="34" charset="0"/>
              </a:rPr>
              <a:t> or </a:t>
            </a:r>
            <a:r>
              <a:rPr lang="en-US" sz="2000" dirty="0">
                <a:latin typeface="Calibri" panose="020F0502020204030204" pitchFamily="34" charset="0"/>
                <a:ea typeface="Calibri" panose="020F0502020204030204" pitchFamily="34" charset="0"/>
                <a:cs typeface="Calibri" panose="020F0502020204030204" pitchFamily="34" charset="0"/>
                <a:hlinkClick r:id="rId5"/>
              </a:rPr>
              <a:t>ninad@environalgae.com</a:t>
            </a:r>
            <a:r>
              <a:rPr lang="en-US" sz="2000" dirty="0">
                <a:latin typeface="Calibri" panose="020F0502020204030204" pitchFamily="34" charset="0"/>
                <a:ea typeface="Calibri" panose="020F0502020204030204" pitchFamily="34" charset="0"/>
                <a:cs typeface="Calibri" panose="020F0502020204030204" pitchFamily="34" charset="0"/>
              </a:rPr>
              <a:t> </a:t>
            </a:r>
          </a:p>
          <a:p>
            <a:pPr marL="800100" lvl="1" indent="-342900" algn="just">
              <a:lnSpc>
                <a:spcPct val="120000"/>
              </a:lnSpc>
              <a:spcBef>
                <a:spcPts val="0"/>
              </a:spcBef>
              <a:buSzPts val="900"/>
              <a:buFont typeface="+mj-lt"/>
              <a:buAutoNum type="arabicPeriod"/>
              <a:tabLst>
                <a:tab pos="228600" algn="l"/>
              </a:tabLst>
            </a:pPr>
            <a:r>
              <a:rPr lang="en-US" sz="2000" dirty="0">
                <a:latin typeface="Calibri" panose="020F0502020204030204" pitchFamily="34" charset="0"/>
                <a:ea typeface="Calibri" panose="020F0502020204030204" pitchFamily="34" charset="0"/>
                <a:cs typeface="Calibri" panose="020F0502020204030204" pitchFamily="34" charset="0"/>
              </a:rPr>
              <a:t>Phone: +91-8600140949</a:t>
            </a:r>
          </a:p>
          <a:p>
            <a:pPr marL="800100" lvl="1" indent="-342900" algn="just">
              <a:lnSpc>
                <a:spcPct val="120000"/>
              </a:lnSpc>
              <a:spcBef>
                <a:spcPts val="0"/>
              </a:spcBef>
              <a:buSzPts val="900"/>
              <a:buFont typeface="+mj-lt"/>
              <a:buAutoNum type="arabicPeriod"/>
              <a:tabLst>
                <a:tab pos="228600" algn="l"/>
              </a:tabLst>
            </a:pPr>
            <a:r>
              <a:rPr lang="en-US" sz="2000" dirty="0">
                <a:latin typeface="Calibri" panose="020F0502020204030204" pitchFamily="34" charset="0"/>
                <a:ea typeface="Calibri" panose="020F0502020204030204" pitchFamily="34" charset="0"/>
                <a:cs typeface="Calibri" panose="020F0502020204030204" pitchFamily="34" charset="0"/>
              </a:rPr>
              <a:t>Address: Environalgae, 1101 Millennium Empire, Plot 47 Sector 15, Near D-Mart, Kharghar, 410210 Maharashtra, India</a:t>
            </a:r>
          </a:p>
          <a:p>
            <a:pPr marL="800100" lvl="1" indent="-342900" algn="just">
              <a:lnSpc>
                <a:spcPct val="120000"/>
              </a:lnSpc>
              <a:spcBef>
                <a:spcPts val="0"/>
              </a:spcBef>
              <a:buSzPts val="900"/>
              <a:buFont typeface="+mj-lt"/>
              <a:buAutoNum type="arabicPeriod"/>
              <a:tabLst>
                <a:tab pos="228600" algn="l"/>
              </a:tabLst>
            </a:pPr>
            <a:endParaRPr lang="en-US" sz="1900" dirty="0">
              <a:latin typeface="Calibri" panose="020F0502020204030204" pitchFamily="34" charset="0"/>
              <a:ea typeface="Calibri" panose="020F0502020204030204" pitchFamily="34" charset="0"/>
              <a:cs typeface="Calibri" panose="020F0502020204030204" pitchFamily="34" charset="0"/>
            </a:endParaRPr>
          </a:p>
          <a:p>
            <a:pPr lvl="0" algn="just">
              <a:lnSpc>
                <a:spcPct val="120000"/>
              </a:lnSpc>
              <a:spcBef>
                <a:spcPts val="0"/>
              </a:spcBef>
              <a:buSzPts val="900"/>
              <a:buFont typeface="Wingdings" panose="05000000000000000000" pitchFamily="2" charset="2"/>
              <a:buChar char="v"/>
              <a:tabLst>
                <a:tab pos="228600" algn="l"/>
              </a:tabLst>
            </a:pPr>
            <a:r>
              <a:rPr lang="en-US" sz="1900" dirty="0">
                <a:effectLst/>
                <a:latin typeface="Calibri" panose="020F0502020204030204" pitchFamily="34" charset="0"/>
                <a:ea typeface="Calibri" panose="020F0502020204030204" pitchFamily="34" charset="0"/>
                <a:cs typeface="Calibri" panose="020F0502020204030204" pitchFamily="34" charset="0"/>
              </a:rPr>
              <a:t>We </a:t>
            </a:r>
            <a:r>
              <a:rPr lang="en-US" sz="1900" dirty="0">
                <a:latin typeface="Calibri" panose="020F0502020204030204" pitchFamily="34" charset="0"/>
                <a:ea typeface="Calibri" panose="020F0502020204030204" pitchFamily="34" charset="0"/>
                <a:cs typeface="Calibri" panose="020F0502020204030204" pitchFamily="34" charset="0"/>
              </a:rPr>
              <a:t>have now commissioned what is one of the largest microalgae-based end-to-end effluent treatment plants </a:t>
            </a:r>
            <a:r>
              <a:rPr lang="en-US" sz="1900">
                <a:latin typeface="Calibri" panose="020F0502020204030204" pitchFamily="34" charset="0"/>
                <a:ea typeface="Calibri" panose="020F0502020204030204" pitchFamily="34" charset="0"/>
                <a:cs typeface="Calibri" panose="020F0502020204030204" pitchFamily="34" charset="0"/>
              </a:rPr>
              <a:t>ever built</a:t>
            </a:r>
            <a:r>
              <a:rPr lang="en-US" sz="1900">
                <a:effectLst/>
                <a:latin typeface="Calibri" panose="020F0502020204030204" pitchFamily="34" charset="0"/>
                <a:ea typeface="Calibri" panose="020F0502020204030204" pitchFamily="34" charset="0"/>
                <a:cs typeface="Calibri" panose="020F0502020204030204" pitchFamily="34" charset="0"/>
              </a:rPr>
              <a:t>. </a:t>
            </a:r>
            <a:r>
              <a:rPr lang="en-US" sz="1900" dirty="0">
                <a:effectLst/>
                <a:latin typeface="Calibri" panose="020F0502020204030204" pitchFamily="34" charset="0"/>
                <a:ea typeface="Calibri" panose="020F0502020204030204" pitchFamily="34" charset="0"/>
                <a:cs typeface="Calibri" panose="020F0502020204030204" pitchFamily="34" charset="0"/>
              </a:rPr>
              <a:t>Its a novel, microalgae-based process that converts nutrients present in effluent from their agro-processing unit to high-value algal biomass for use as high-value feed for the aquaculture industry. Treated water generated from this process significantly exceeds the discharge specifications of the pollution control board.</a:t>
            </a:r>
          </a:p>
          <a:p>
            <a:pPr lvl="0" algn="just">
              <a:lnSpc>
                <a:spcPct val="120000"/>
              </a:lnSpc>
              <a:spcBef>
                <a:spcPts val="0"/>
              </a:spcBef>
              <a:buSzPts val="900"/>
              <a:buFont typeface="Wingdings" panose="05000000000000000000" pitchFamily="2" charset="2"/>
              <a:buChar char="v"/>
              <a:tabLst>
                <a:tab pos="228600" algn="l"/>
              </a:tabLst>
            </a:pPr>
            <a:endParaRPr lang="en-US" sz="1900" dirty="0">
              <a:latin typeface="Calibri" panose="020F0502020204030204" pitchFamily="34" charset="0"/>
              <a:ea typeface="Calibri" panose="020F0502020204030204" pitchFamily="34" charset="0"/>
              <a:cs typeface="Calibri" panose="020F0502020204030204" pitchFamily="34" charset="0"/>
            </a:endParaRPr>
          </a:p>
          <a:p>
            <a:pPr lvl="0" algn="just">
              <a:lnSpc>
                <a:spcPct val="120000"/>
              </a:lnSpc>
              <a:spcBef>
                <a:spcPts val="0"/>
              </a:spcBef>
              <a:buSzPts val="900"/>
              <a:buFont typeface="Wingdings" panose="05000000000000000000" pitchFamily="2" charset="2"/>
              <a:buChar char="v"/>
              <a:tabLst>
                <a:tab pos="228600" algn="l"/>
              </a:tabLst>
            </a:pPr>
            <a:r>
              <a:rPr lang="en-US" sz="1900" dirty="0">
                <a:latin typeface="Calibri" panose="020F0502020204030204" pitchFamily="34" charset="0"/>
                <a:ea typeface="Calibri" panose="020F0502020204030204" pitchFamily="34" charset="0"/>
                <a:cs typeface="Calibri" panose="020F0502020204030204" pitchFamily="34" charset="0"/>
              </a:rPr>
              <a:t>Video of our process demo at pilot-scale</a:t>
            </a:r>
          </a:p>
          <a:p>
            <a:pPr marL="457200" lvl="1" indent="0" algn="just">
              <a:lnSpc>
                <a:spcPct val="120000"/>
              </a:lnSpc>
              <a:spcBef>
                <a:spcPts val="0"/>
              </a:spcBef>
              <a:buSzPts val="900"/>
              <a:buNone/>
              <a:tabLst>
                <a:tab pos="228600" algn="l"/>
              </a:tabLst>
            </a:pPr>
            <a:r>
              <a:rPr lang="en-IN" sz="2000" dirty="0"/>
              <a:t>On YouTube - </a:t>
            </a:r>
            <a:r>
              <a:rPr lang="en-IN" sz="2000" dirty="0">
                <a:hlinkClick r:id="rId6"/>
              </a:rPr>
              <a:t>https://youtu.be/17b724g-i1M</a:t>
            </a:r>
            <a:endParaRPr lang="en-IN" sz="2000" dirty="0"/>
          </a:p>
          <a:p>
            <a:pPr marL="457200" lvl="1" indent="0">
              <a:lnSpc>
                <a:spcPct val="120000"/>
              </a:lnSpc>
              <a:spcBef>
                <a:spcPts val="0"/>
              </a:spcBef>
              <a:buSzPts val="900"/>
              <a:buNone/>
              <a:tabLst>
                <a:tab pos="228600" algn="l"/>
              </a:tabLst>
            </a:pPr>
            <a:r>
              <a:rPr lang="en-IN" sz="2000" dirty="0"/>
              <a:t>On Vimeo - </a:t>
            </a:r>
            <a:r>
              <a:rPr lang="en-IN" sz="2000" dirty="0">
                <a:hlinkClick r:id="rId7"/>
              </a:rPr>
              <a:t>https://vimeo.com/820440530/7ab9f3f906?share=copy</a:t>
            </a:r>
            <a:endParaRPr lang="en-IN" sz="2000" dirty="0"/>
          </a:p>
          <a:p>
            <a:pPr marL="457200" lvl="1" indent="0" algn="just">
              <a:lnSpc>
                <a:spcPct val="120000"/>
              </a:lnSpc>
              <a:spcBef>
                <a:spcPts val="0"/>
              </a:spcBef>
              <a:buSzPts val="900"/>
              <a:buNone/>
              <a:tabLst>
                <a:tab pos="228600" algn="l"/>
              </a:tabLst>
            </a:pPr>
            <a:r>
              <a:rPr lang="en-IN" sz="2000" dirty="0"/>
              <a:t> </a:t>
            </a:r>
          </a:p>
          <a:p>
            <a:pPr lvl="0" algn="just">
              <a:lnSpc>
                <a:spcPct val="120000"/>
              </a:lnSpc>
              <a:spcBef>
                <a:spcPts val="0"/>
              </a:spcBef>
              <a:buSzPts val="900"/>
              <a:buFont typeface="Wingdings" panose="05000000000000000000" pitchFamily="2" charset="2"/>
              <a:buChar char="v"/>
              <a:tabLst>
                <a:tab pos="228600" algn="l"/>
              </a:tabLst>
            </a:pPr>
            <a:endParaRPr lang="en-US" sz="1900" dirty="0">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20000"/>
              </a:lnSpc>
              <a:spcBef>
                <a:spcPts val="0"/>
              </a:spcBef>
              <a:buSzPts val="900"/>
              <a:buFont typeface="Wingdings" panose="05000000000000000000" pitchFamily="2" charset="2"/>
              <a:buChar char="v"/>
              <a:tabLst>
                <a:tab pos="228600" algn="l"/>
              </a:tabLst>
            </a:pP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E7852B-0C03-475C-B6F4-6CD01DA00F29}"/>
              </a:ext>
            </a:extLst>
          </p:cNvPr>
          <p:cNvSpPr>
            <a:spLocks noGrp="1"/>
          </p:cNvSpPr>
          <p:nvPr>
            <p:ph type="ftr" sz="quarter" idx="11"/>
          </p:nvPr>
        </p:nvSpPr>
        <p:spPr/>
        <p:txBody>
          <a:bodyPr/>
          <a:lstStyle/>
          <a:p>
            <a:r>
              <a:rPr lang="en-IN" sz="2400" dirty="0"/>
              <a:t>Environalgae</a:t>
            </a:r>
          </a:p>
        </p:txBody>
      </p:sp>
    </p:spTree>
    <p:extLst>
      <p:ext uri="{BB962C8B-B14F-4D97-AF65-F5344CB8AC3E}">
        <p14:creationId xmlns:p14="http://schemas.microsoft.com/office/powerpoint/2010/main" val="1374672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17A8-F54A-4210-B520-29F7DDDDA1CD}"/>
              </a:ext>
            </a:extLst>
          </p:cNvPr>
          <p:cNvSpPr>
            <a:spLocks noGrp="1"/>
          </p:cNvSpPr>
          <p:nvPr>
            <p:ph type="title"/>
          </p:nvPr>
        </p:nvSpPr>
        <p:spPr>
          <a:xfrm>
            <a:off x="838200" y="183078"/>
            <a:ext cx="10515600" cy="637143"/>
          </a:xfrm>
        </p:spPr>
        <p:txBody>
          <a:bodyPr>
            <a:normAutofit fontScale="90000"/>
          </a:bodyPr>
          <a:lstStyle/>
          <a:p>
            <a:pPr algn="ctr"/>
            <a:r>
              <a:rPr lang="en-US" b="1" dirty="0"/>
              <a:t>About Environalgae</a:t>
            </a:r>
            <a:endParaRPr lang="en-IN" b="1" dirty="0"/>
          </a:p>
        </p:txBody>
      </p:sp>
      <p:sp>
        <p:nvSpPr>
          <p:cNvPr id="3" name="Content Placeholder 2">
            <a:extLst>
              <a:ext uri="{FF2B5EF4-FFF2-40B4-BE49-F238E27FC236}">
                <a16:creationId xmlns:a16="http://schemas.microsoft.com/office/drawing/2014/main" id="{DD28D9C4-EA2A-4640-9775-603691F6B2B2}"/>
              </a:ext>
            </a:extLst>
          </p:cNvPr>
          <p:cNvSpPr>
            <a:spLocks noGrp="1"/>
          </p:cNvSpPr>
          <p:nvPr>
            <p:ph idx="1"/>
          </p:nvPr>
        </p:nvSpPr>
        <p:spPr>
          <a:xfrm>
            <a:off x="502297" y="820221"/>
            <a:ext cx="7148805" cy="5655224"/>
          </a:xfrm>
        </p:spPr>
        <p:txBody>
          <a:bodyPr>
            <a:normAutofit/>
          </a:bodyPr>
          <a:lstStyle/>
          <a:p>
            <a:pPr marL="0" lvl="0" indent="0" algn="just">
              <a:lnSpc>
                <a:spcPct val="120000"/>
              </a:lnSpc>
              <a:spcBef>
                <a:spcPts val="0"/>
              </a:spcBef>
              <a:buSzPts val="900"/>
              <a:buNone/>
              <a:tabLst>
                <a:tab pos="228600" algn="l"/>
              </a:tabLst>
            </a:pPr>
            <a:r>
              <a:rPr lang="en-US" sz="1600" dirty="0">
                <a:effectLst/>
                <a:latin typeface="Calibri" panose="020F0502020204030204" pitchFamily="34" charset="0"/>
                <a:ea typeface="Calibri" panose="020F0502020204030204" pitchFamily="34" charset="0"/>
                <a:cs typeface="Calibri" panose="020F0502020204030204" pitchFamily="34" charset="0"/>
              </a:rPr>
              <a:t>Team with an ideal of youth and experience</a:t>
            </a:r>
          </a:p>
          <a:p>
            <a:pPr lvl="1" algn="just">
              <a:lnSpc>
                <a:spcPct val="120000"/>
              </a:lnSpc>
              <a:spcBef>
                <a:spcPts val="0"/>
              </a:spcBef>
              <a:buSzPts val="900"/>
              <a:buFont typeface="Wingdings" panose="05000000000000000000" pitchFamily="2" charset="2"/>
              <a:buChar char="Ø"/>
              <a:tabLst>
                <a:tab pos="228600" algn="l"/>
              </a:tabLst>
            </a:pPr>
            <a:r>
              <a:rPr lang="en-US" sz="1600" b="1" dirty="0">
                <a:effectLst/>
                <a:latin typeface="Calibri" panose="020F0502020204030204" pitchFamily="34" charset="0"/>
                <a:ea typeface="Calibri" panose="020F0502020204030204" pitchFamily="34" charset="0"/>
                <a:cs typeface="Calibri" panose="020F0502020204030204" pitchFamily="34" charset="0"/>
              </a:rPr>
              <a:t>Ninad Gujarathi, PhD (Proprietor and Founder)</a:t>
            </a:r>
          </a:p>
          <a:p>
            <a:pPr lvl="2" algn="just">
              <a:lnSpc>
                <a:spcPct val="120000"/>
              </a:lnSpc>
              <a:spcBef>
                <a:spcPts val="0"/>
              </a:spcBef>
              <a:buSzPts val="900"/>
              <a:buFont typeface="Courier New" panose="02070309020205020404" pitchFamily="49" charset="0"/>
              <a:buChar char="o"/>
              <a:tabLst>
                <a:tab pos="228600" algn="l"/>
              </a:tabLst>
            </a:pPr>
            <a:r>
              <a:rPr lang="en-US" sz="1600" dirty="0">
                <a:latin typeface="Calibri" panose="020F0502020204030204" pitchFamily="34" charset="0"/>
                <a:ea typeface="Calibri" panose="020F0502020204030204" pitchFamily="34" charset="0"/>
                <a:cs typeface="Times New Roman" panose="02020603050405020304" pitchFamily="18" charset="0"/>
              </a:rPr>
              <a:t>L</a:t>
            </a:r>
            <a:r>
              <a:rPr lang="en-US" sz="1600" dirty="0">
                <a:effectLst/>
                <a:latin typeface="Calibri" panose="020F0502020204030204" pitchFamily="34" charset="0"/>
                <a:ea typeface="Calibri" panose="020F0502020204030204" pitchFamily="34" charset="0"/>
                <a:cs typeface="Times New Roman" panose="02020603050405020304" pitchFamily="18" charset="0"/>
              </a:rPr>
              <a:t>eadership experience in R&amp;D, Techno-commercial, Manufacturing and Business roles, with proven track record of evaluating, conceptualizing, innovating, developing, scaling-up, delivering process &amp; business solutions, and business growth. </a:t>
            </a:r>
          </a:p>
          <a:p>
            <a:pPr lvl="2" algn="just">
              <a:lnSpc>
                <a:spcPct val="120000"/>
              </a:lnSpc>
              <a:spcBef>
                <a:spcPts val="0"/>
              </a:spcBef>
              <a:buSzPts val="900"/>
              <a:buFont typeface="Courier New" panose="02070309020205020404" pitchFamily="49" charset="0"/>
              <a:buChar char="o"/>
              <a:tabLst>
                <a:tab pos="2286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Experience in conceptualizing, designing, executing, commissioning and operating some of the world’s first and largest algae-based carbon capture and process effluent treatment plants.</a:t>
            </a:r>
          </a:p>
          <a:p>
            <a:pPr lvl="1" algn="just">
              <a:lnSpc>
                <a:spcPct val="120000"/>
              </a:lnSpc>
              <a:spcBef>
                <a:spcPts val="0"/>
              </a:spcBef>
              <a:buSzPts val="900"/>
              <a:buFont typeface="Wingdings" panose="05000000000000000000" pitchFamily="2" charset="2"/>
              <a:buChar char="Ø"/>
              <a:tabLst>
                <a:tab pos="228600" algn="l"/>
              </a:tabLst>
            </a:pPr>
            <a:r>
              <a:rPr lang="en-US" sz="1600" b="1" dirty="0">
                <a:latin typeface="Calibri" panose="020F0502020204030204" pitchFamily="34" charset="0"/>
                <a:ea typeface="Calibri" panose="020F0502020204030204" pitchFamily="34" charset="0"/>
                <a:cs typeface="Calibri" panose="020F0502020204030204" pitchFamily="34" charset="0"/>
              </a:rPr>
              <a:t>Rahul Patel, PhD (Chief Technologist)</a:t>
            </a:r>
          </a:p>
          <a:p>
            <a:pPr lvl="2" algn="just">
              <a:lnSpc>
                <a:spcPct val="120000"/>
              </a:lnSpc>
              <a:spcBef>
                <a:spcPts val="0"/>
              </a:spcBef>
              <a:buSzPts val="900"/>
              <a:buFont typeface="Courier New" panose="02070309020205020404" pitchFamily="49" charset="0"/>
              <a:buChar char="o"/>
              <a:tabLst>
                <a:tab pos="2286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Experience in developing cultivation biology process schemes, executing, commissioning and operating one of the world’s first and largest algae-based carbon capture and process effluent treatment plants.</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lvl="1" algn="just">
              <a:lnSpc>
                <a:spcPct val="120000"/>
              </a:lnSpc>
              <a:spcBef>
                <a:spcPts val="0"/>
              </a:spcBef>
              <a:buSzPts val="900"/>
              <a:buFont typeface="Wingdings" panose="05000000000000000000" pitchFamily="2" charset="2"/>
              <a:buChar char="Ø"/>
              <a:tabLst>
                <a:tab pos="228600" algn="l"/>
              </a:tabLst>
            </a:pPr>
            <a:r>
              <a:rPr lang="en-US" sz="1600" b="1" dirty="0">
                <a:latin typeface="Calibri" panose="020F0502020204030204" pitchFamily="34" charset="0"/>
                <a:ea typeface="Calibri" panose="020F0502020204030204" pitchFamily="34" charset="0"/>
                <a:cs typeface="Times New Roman" panose="02020603050405020304" pitchFamily="18" charset="0"/>
              </a:rPr>
              <a:t>A team of FIVE Biologists, FOUR Engineers and ONE supervisor </a:t>
            </a:r>
            <a:r>
              <a:rPr lang="en-US" sz="1600" dirty="0">
                <a:latin typeface="Calibri" panose="020F0502020204030204" pitchFamily="34" charset="0"/>
                <a:ea typeface="Calibri" panose="020F0502020204030204" pitchFamily="34" charset="0"/>
                <a:cs typeface="Times New Roman" panose="02020603050405020304" pitchFamily="18" charset="0"/>
              </a:rPr>
              <a:t>to help our customers with research, development, designing, executing, and commissioning this emerging technology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E7852B-0C03-475C-B6F4-6CD01DA00F29}"/>
              </a:ext>
            </a:extLst>
          </p:cNvPr>
          <p:cNvSpPr>
            <a:spLocks noGrp="1"/>
          </p:cNvSpPr>
          <p:nvPr>
            <p:ph type="ftr" sz="quarter" idx="11"/>
          </p:nvPr>
        </p:nvSpPr>
        <p:spPr/>
        <p:txBody>
          <a:bodyPr/>
          <a:lstStyle/>
          <a:p>
            <a:r>
              <a:rPr lang="en-IN" sz="2400" dirty="0"/>
              <a:t>Environalgae</a:t>
            </a:r>
          </a:p>
        </p:txBody>
      </p:sp>
      <p:grpSp>
        <p:nvGrpSpPr>
          <p:cNvPr id="7" name="Group 6">
            <a:extLst>
              <a:ext uri="{FF2B5EF4-FFF2-40B4-BE49-F238E27FC236}">
                <a16:creationId xmlns:a16="http://schemas.microsoft.com/office/drawing/2014/main" id="{3F9C8B15-1B08-C7B5-C60F-41D01809D868}"/>
              </a:ext>
            </a:extLst>
          </p:cNvPr>
          <p:cNvGrpSpPr/>
          <p:nvPr/>
        </p:nvGrpSpPr>
        <p:grpSpPr>
          <a:xfrm>
            <a:off x="8337972" y="820221"/>
            <a:ext cx="2830772" cy="5595580"/>
            <a:chOff x="8337972" y="820221"/>
            <a:chExt cx="2830772" cy="5595580"/>
          </a:xfrm>
        </p:grpSpPr>
        <p:pic>
          <p:nvPicPr>
            <p:cNvPr id="6" name="Picture 5">
              <a:extLst>
                <a:ext uri="{FF2B5EF4-FFF2-40B4-BE49-F238E27FC236}">
                  <a16:creationId xmlns:a16="http://schemas.microsoft.com/office/drawing/2014/main" id="{84409293-8313-AB2F-3F39-D521E57DA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972" y="820221"/>
              <a:ext cx="2830771" cy="5032481"/>
            </a:xfrm>
            <a:prstGeom prst="rect">
              <a:avLst/>
            </a:prstGeom>
          </p:spPr>
        </p:pic>
        <p:sp>
          <p:nvSpPr>
            <p:cNvPr id="5" name="TextBox 4">
              <a:extLst>
                <a:ext uri="{FF2B5EF4-FFF2-40B4-BE49-F238E27FC236}">
                  <a16:creationId xmlns:a16="http://schemas.microsoft.com/office/drawing/2014/main" id="{F4535896-5270-2EC7-D08F-3BFCAEF81528}"/>
                </a:ext>
              </a:extLst>
            </p:cNvPr>
            <p:cNvSpPr txBox="1"/>
            <p:nvPr/>
          </p:nvSpPr>
          <p:spPr>
            <a:xfrm>
              <a:off x="8337972" y="5892581"/>
              <a:ext cx="2830772" cy="523220"/>
            </a:xfrm>
            <a:prstGeom prst="rect">
              <a:avLst/>
            </a:prstGeom>
            <a:noFill/>
          </p:spPr>
          <p:txBody>
            <a:bodyPr wrap="square" rtlCol="0">
              <a:spAutoFit/>
            </a:bodyPr>
            <a:lstStyle/>
            <a:p>
              <a:r>
                <a:rPr lang="en-US" sz="1400" dirty="0">
                  <a:solidFill>
                    <a:schemeClr val="accent6">
                      <a:lumMod val="50000"/>
                    </a:schemeClr>
                  </a:solidFill>
                </a:rPr>
                <a:t>Best Technology Solutions Provider at the Annual IGCW Awards 2023</a:t>
              </a:r>
              <a:endParaRPr lang="en-IN" sz="1400" dirty="0">
                <a:solidFill>
                  <a:schemeClr val="accent6">
                    <a:lumMod val="50000"/>
                  </a:schemeClr>
                </a:solidFill>
              </a:endParaRPr>
            </a:p>
          </p:txBody>
        </p:sp>
      </p:grpSp>
    </p:spTree>
    <p:extLst>
      <p:ext uri="{BB962C8B-B14F-4D97-AF65-F5344CB8AC3E}">
        <p14:creationId xmlns:p14="http://schemas.microsoft.com/office/powerpoint/2010/main" val="2844509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17A8-F54A-4210-B520-29F7DDDDA1CD}"/>
              </a:ext>
            </a:extLst>
          </p:cNvPr>
          <p:cNvSpPr>
            <a:spLocks noGrp="1"/>
          </p:cNvSpPr>
          <p:nvPr>
            <p:ph type="title"/>
          </p:nvPr>
        </p:nvSpPr>
        <p:spPr>
          <a:xfrm>
            <a:off x="838200" y="136526"/>
            <a:ext cx="10515600" cy="797910"/>
          </a:xfrm>
        </p:spPr>
        <p:txBody>
          <a:bodyPr/>
          <a:lstStyle/>
          <a:p>
            <a:pPr algn="ctr"/>
            <a:r>
              <a:rPr lang="en-US" b="1" dirty="0"/>
              <a:t>Why Environalgae?</a:t>
            </a:r>
            <a:endParaRPr lang="en-IN" b="1" dirty="0"/>
          </a:p>
        </p:txBody>
      </p:sp>
      <p:sp>
        <p:nvSpPr>
          <p:cNvPr id="3" name="Content Placeholder 2">
            <a:extLst>
              <a:ext uri="{FF2B5EF4-FFF2-40B4-BE49-F238E27FC236}">
                <a16:creationId xmlns:a16="http://schemas.microsoft.com/office/drawing/2014/main" id="{DD28D9C4-EA2A-4640-9775-603691F6B2B2}"/>
              </a:ext>
            </a:extLst>
          </p:cNvPr>
          <p:cNvSpPr>
            <a:spLocks noGrp="1"/>
          </p:cNvSpPr>
          <p:nvPr>
            <p:ph idx="1"/>
          </p:nvPr>
        </p:nvSpPr>
        <p:spPr>
          <a:xfrm>
            <a:off x="195943" y="1073021"/>
            <a:ext cx="11157857" cy="5019870"/>
          </a:xfrm>
        </p:spPr>
        <p:txBody>
          <a:bodyPr>
            <a:normAutofit/>
          </a:bodyPr>
          <a:lstStyle/>
          <a:p>
            <a:pPr>
              <a:lnSpc>
                <a:spcPct val="140000"/>
              </a:lnSpc>
              <a:spcBef>
                <a:spcPts val="600"/>
              </a:spcBef>
              <a:buFont typeface="Wingdings" panose="05000000000000000000" pitchFamily="2" charset="2"/>
              <a:buChar char="Ø"/>
            </a:pPr>
            <a:r>
              <a:rPr lang="en-US" sz="2000" dirty="0"/>
              <a:t>As a team, we are among the very few across the world to have experience in developing, demonstrating and executing microalgae-based effluent abatement projects</a:t>
            </a:r>
          </a:p>
          <a:p>
            <a:pPr>
              <a:lnSpc>
                <a:spcPct val="140000"/>
              </a:lnSpc>
              <a:spcBef>
                <a:spcPts val="600"/>
              </a:spcBef>
              <a:buFont typeface="Wingdings" panose="05000000000000000000" pitchFamily="2" charset="2"/>
              <a:buChar char="Ø"/>
            </a:pPr>
            <a:r>
              <a:rPr lang="en-US" sz="2000" dirty="0"/>
              <a:t>Significant experience in managing large and multi-national microalgae projects across the world</a:t>
            </a:r>
          </a:p>
          <a:p>
            <a:pPr>
              <a:lnSpc>
                <a:spcPct val="140000"/>
              </a:lnSpc>
              <a:spcBef>
                <a:spcPts val="600"/>
              </a:spcBef>
              <a:buFont typeface="Wingdings" panose="05000000000000000000" pitchFamily="2" charset="2"/>
              <a:buChar char="Ø"/>
            </a:pPr>
            <a:r>
              <a:rPr lang="en-US" sz="2000" dirty="0"/>
              <a:t>Top management of the team are experienced R&amp;D, technology &amp; business leaders with illustrious corporate careers prior to establishing Environalgae</a:t>
            </a:r>
          </a:p>
          <a:p>
            <a:pPr>
              <a:lnSpc>
                <a:spcPct val="140000"/>
              </a:lnSpc>
              <a:spcBef>
                <a:spcPts val="600"/>
              </a:spcBef>
              <a:buFont typeface="Wingdings" panose="05000000000000000000" pitchFamily="2" charset="2"/>
              <a:buChar char="Ø"/>
            </a:pPr>
            <a:r>
              <a:rPr lang="en-US" sz="2000" dirty="0"/>
              <a:t>We develop &amp; provide customized process technology solutions for your effluent treatment needs</a:t>
            </a:r>
          </a:p>
          <a:p>
            <a:pPr>
              <a:lnSpc>
                <a:spcPct val="140000"/>
              </a:lnSpc>
              <a:spcBef>
                <a:spcPts val="600"/>
              </a:spcBef>
              <a:buFont typeface="Wingdings" panose="05000000000000000000" pitchFamily="2" charset="2"/>
              <a:buChar char="Ø"/>
            </a:pPr>
            <a:r>
              <a:rPr lang="en-US" sz="2000" dirty="0"/>
              <a:t>We follow a </a:t>
            </a:r>
            <a:r>
              <a:rPr lang="en-US" sz="2000" i="1" dirty="0"/>
              <a:t>phase-gate </a:t>
            </a:r>
            <a:r>
              <a:rPr lang="en-US" sz="2000" dirty="0"/>
              <a:t>approach with focus on developing and </a:t>
            </a:r>
            <a:r>
              <a:rPr lang="en-US" sz="2000" b="1" dirty="0"/>
              <a:t>demonstrating</a:t>
            </a:r>
            <a:r>
              <a:rPr lang="en-US" sz="2000" dirty="0"/>
              <a:t> </a:t>
            </a:r>
            <a:r>
              <a:rPr lang="en-US" sz="2000" b="1" dirty="0"/>
              <a:t>value-addition</a:t>
            </a:r>
            <a:r>
              <a:rPr lang="en-US" sz="2000" dirty="0"/>
              <a:t> at each stage of the project, prior to presenting a business case for further investment by customer</a:t>
            </a:r>
          </a:p>
          <a:p>
            <a:pPr>
              <a:lnSpc>
                <a:spcPct val="140000"/>
              </a:lnSpc>
              <a:spcBef>
                <a:spcPts val="600"/>
              </a:spcBef>
              <a:buFont typeface="Wingdings" panose="05000000000000000000" pitchFamily="2" charset="2"/>
              <a:buChar char="Ø"/>
            </a:pPr>
            <a:r>
              <a:rPr lang="en-US" sz="2000" dirty="0"/>
              <a:t>We are passionate about the environment and also about the potential of microalgae for meaningfully contributing towards resolution of some of the greatest climate challenges that mankind has ever faced</a:t>
            </a:r>
          </a:p>
          <a:p>
            <a:pPr>
              <a:lnSpc>
                <a:spcPct val="140000"/>
              </a:lnSpc>
              <a:spcBef>
                <a:spcPts val="600"/>
              </a:spcBef>
              <a:buFont typeface="Wingdings" panose="05000000000000000000" pitchFamily="2" charset="2"/>
              <a:buChar char="Ø"/>
            </a:pPr>
            <a:endParaRPr lang="en-US" sz="2000" dirty="0"/>
          </a:p>
        </p:txBody>
      </p:sp>
      <p:sp>
        <p:nvSpPr>
          <p:cNvPr id="4" name="Footer Placeholder 3">
            <a:extLst>
              <a:ext uri="{FF2B5EF4-FFF2-40B4-BE49-F238E27FC236}">
                <a16:creationId xmlns:a16="http://schemas.microsoft.com/office/drawing/2014/main" id="{86E7852B-0C03-475C-B6F4-6CD01DA00F29}"/>
              </a:ext>
            </a:extLst>
          </p:cNvPr>
          <p:cNvSpPr>
            <a:spLocks noGrp="1"/>
          </p:cNvSpPr>
          <p:nvPr>
            <p:ph type="ftr" sz="quarter" idx="11"/>
          </p:nvPr>
        </p:nvSpPr>
        <p:spPr/>
        <p:txBody>
          <a:bodyPr/>
          <a:lstStyle/>
          <a:p>
            <a:r>
              <a:rPr lang="en-IN" sz="2400" dirty="0"/>
              <a:t>Environalgae</a:t>
            </a:r>
          </a:p>
        </p:txBody>
      </p:sp>
    </p:spTree>
    <p:extLst>
      <p:ext uri="{BB962C8B-B14F-4D97-AF65-F5344CB8AC3E}">
        <p14:creationId xmlns:p14="http://schemas.microsoft.com/office/powerpoint/2010/main" val="60731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17A8-F54A-4210-B520-29F7DDDDA1CD}"/>
              </a:ext>
            </a:extLst>
          </p:cNvPr>
          <p:cNvSpPr>
            <a:spLocks noGrp="1"/>
          </p:cNvSpPr>
          <p:nvPr>
            <p:ph type="title"/>
          </p:nvPr>
        </p:nvSpPr>
        <p:spPr>
          <a:xfrm>
            <a:off x="769774" y="136525"/>
            <a:ext cx="10515600" cy="591263"/>
          </a:xfrm>
        </p:spPr>
        <p:txBody>
          <a:bodyPr>
            <a:normAutofit fontScale="90000"/>
          </a:bodyPr>
          <a:lstStyle/>
          <a:p>
            <a:pPr algn="ctr"/>
            <a:r>
              <a:rPr lang="en-US" b="1" dirty="0"/>
              <a:t>Our Phase-gate approach….</a:t>
            </a:r>
            <a:endParaRPr lang="en-IN" b="1" dirty="0"/>
          </a:p>
        </p:txBody>
      </p:sp>
      <p:sp>
        <p:nvSpPr>
          <p:cNvPr id="4" name="Footer Placeholder 3">
            <a:extLst>
              <a:ext uri="{FF2B5EF4-FFF2-40B4-BE49-F238E27FC236}">
                <a16:creationId xmlns:a16="http://schemas.microsoft.com/office/drawing/2014/main" id="{86E7852B-0C03-475C-B6F4-6CD01DA00F29}"/>
              </a:ext>
            </a:extLst>
          </p:cNvPr>
          <p:cNvSpPr>
            <a:spLocks noGrp="1"/>
          </p:cNvSpPr>
          <p:nvPr>
            <p:ph type="ftr" sz="quarter" idx="11"/>
          </p:nvPr>
        </p:nvSpPr>
        <p:spPr/>
        <p:txBody>
          <a:bodyPr/>
          <a:lstStyle/>
          <a:p>
            <a:r>
              <a:rPr lang="en-IN" sz="2400" dirty="0"/>
              <a:t>Environalgae</a:t>
            </a:r>
          </a:p>
        </p:txBody>
      </p:sp>
      <p:graphicFrame>
        <p:nvGraphicFramePr>
          <p:cNvPr id="7" name="Table 7">
            <a:extLst>
              <a:ext uri="{FF2B5EF4-FFF2-40B4-BE49-F238E27FC236}">
                <a16:creationId xmlns:a16="http://schemas.microsoft.com/office/drawing/2014/main" id="{44C91147-037E-D709-E36B-B805567E4AA4}"/>
              </a:ext>
            </a:extLst>
          </p:cNvPr>
          <p:cNvGraphicFramePr>
            <a:graphicFrameLocks noGrp="1"/>
          </p:cNvGraphicFramePr>
          <p:nvPr>
            <p:ph idx="1"/>
            <p:extLst>
              <p:ext uri="{D42A27DB-BD31-4B8C-83A1-F6EECF244321}">
                <p14:modId xmlns:p14="http://schemas.microsoft.com/office/powerpoint/2010/main" val="3648516211"/>
              </p:ext>
            </p:extLst>
          </p:nvPr>
        </p:nvGraphicFramePr>
        <p:xfrm>
          <a:off x="245704" y="948531"/>
          <a:ext cx="11563741" cy="4970603"/>
        </p:xfrm>
        <a:graphic>
          <a:graphicData uri="http://schemas.openxmlformats.org/drawingml/2006/table">
            <a:tbl>
              <a:tblPr firstRow="1" bandRow="1">
                <a:tableStyleId>{5C22544A-7EE6-4342-B048-85BDC9FD1C3A}</a:tableStyleId>
              </a:tblPr>
              <a:tblGrid>
                <a:gridCol w="3278691">
                  <a:extLst>
                    <a:ext uri="{9D8B030D-6E8A-4147-A177-3AD203B41FA5}">
                      <a16:colId xmlns:a16="http://schemas.microsoft.com/office/drawing/2014/main" val="2489333609"/>
                    </a:ext>
                  </a:extLst>
                </a:gridCol>
                <a:gridCol w="4430470">
                  <a:extLst>
                    <a:ext uri="{9D8B030D-6E8A-4147-A177-3AD203B41FA5}">
                      <a16:colId xmlns:a16="http://schemas.microsoft.com/office/drawing/2014/main" val="4090678843"/>
                    </a:ext>
                  </a:extLst>
                </a:gridCol>
                <a:gridCol w="3854580">
                  <a:extLst>
                    <a:ext uri="{9D8B030D-6E8A-4147-A177-3AD203B41FA5}">
                      <a16:colId xmlns:a16="http://schemas.microsoft.com/office/drawing/2014/main" val="1812121989"/>
                    </a:ext>
                  </a:extLst>
                </a:gridCol>
              </a:tblGrid>
              <a:tr h="387971">
                <a:tc>
                  <a:txBody>
                    <a:bodyPr/>
                    <a:lstStyle/>
                    <a:p>
                      <a:pPr algn="ctr"/>
                      <a:r>
                        <a:rPr lang="en-US" dirty="0"/>
                        <a:t>Phase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Phase description</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Remarks</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2862279"/>
                  </a:ext>
                </a:extLst>
              </a:tr>
              <a:tr h="678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SCIENTIFIC FEASIBILITY ASSESSMENT</a:t>
                      </a:r>
                      <a:endParaRPr lang="en-IN"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t>Algal bioassays at Environalgae lab</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One month of studies at low cost</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35921"/>
                  </a:ext>
                </a:extLst>
              </a:tr>
              <a:tr h="922663">
                <a:tc>
                  <a:txBody>
                    <a:bodyPr/>
                    <a:lstStyle/>
                    <a:p>
                      <a:r>
                        <a:rPr lang="en-US" sz="1800" dirty="0"/>
                        <a:t>TECHNICAL FEASIBILITY ASSESSMENT</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Process development at Environalgae lab </a:t>
                      </a:r>
                      <a:endParaRPr lang="en-IN"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Two-three months paid project</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6627638"/>
                  </a:ext>
                </a:extLst>
              </a:tr>
              <a:tr h="969927">
                <a:tc>
                  <a:txBody>
                    <a:bodyPr/>
                    <a:lstStyle/>
                    <a:p>
                      <a:r>
                        <a:rPr lang="en-US" sz="1800" dirty="0"/>
                        <a:t>VALIDATION STUDIES</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Pilot-scale demonstration-validation studies at Environalgae pilot-plant facility</a:t>
                      </a:r>
                      <a:endParaRPr lang="en-IN"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Max. one month paid project</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0422788"/>
                  </a:ext>
                </a:extLst>
              </a:tr>
              <a:tr h="6920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COMMERCIAL VIABILITY ASSESSMENT</a:t>
                      </a:r>
                      <a:endParaRPr lang="en-IN"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Prefeasibility study to scope out the proposed full-scale process</a:t>
                      </a:r>
                      <a:endParaRPr lang="en-IN"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One month assignment </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7299757"/>
                  </a:ext>
                </a:extLst>
              </a:tr>
              <a:tr h="640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DESIGN</a:t>
                      </a:r>
                      <a:endParaRPr lang="en-IN"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Design of the full-size ETP plant</a:t>
                      </a:r>
                      <a:endParaRPr lang="en-IN"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Two-Three months paid project</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8229369"/>
                  </a:ext>
                </a:extLst>
              </a:tr>
              <a:tr h="6789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t>EXECUTION &amp; COMMISSIONING </a:t>
                      </a:r>
                      <a:endParaRPr lang="en-IN" sz="18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Execution and Commissioning of the full-size ETP plant</a:t>
                      </a:r>
                      <a:endParaRPr lang="en-IN"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Two-Four </a:t>
                      </a:r>
                      <a:r>
                        <a:rPr lang="en-US" dirty="0"/>
                        <a:t>months paid execution work</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619488"/>
                  </a:ext>
                </a:extLst>
              </a:tr>
            </a:tbl>
          </a:graphicData>
        </a:graphic>
      </p:graphicFrame>
    </p:spTree>
    <p:extLst>
      <p:ext uri="{BB962C8B-B14F-4D97-AF65-F5344CB8AC3E}">
        <p14:creationId xmlns:p14="http://schemas.microsoft.com/office/powerpoint/2010/main" val="2138729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17A8-F54A-4210-B520-29F7DDDDA1CD}"/>
              </a:ext>
            </a:extLst>
          </p:cNvPr>
          <p:cNvSpPr>
            <a:spLocks noGrp="1"/>
          </p:cNvSpPr>
          <p:nvPr>
            <p:ph type="title"/>
          </p:nvPr>
        </p:nvSpPr>
        <p:spPr>
          <a:xfrm>
            <a:off x="838200" y="136525"/>
            <a:ext cx="10515600" cy="535278"/>
          </a:xfrm>
        </p:spPr>
        <p:txBody>
          <a:bodyPr>
            <a:normAutofit fontScale="90000"/>
          </a:bodyPr>
          <a:lstStyle/>
          <a:p>
            <a:pPr algn="ctr"/>
            <a:r>
              <a:rPr lang="en-US" sz="3200" b="1" dirty="0"/>
              <a:t>What we are offering: Microalgae-based treatment plant process for…..</a:t>
            </a:r>
            <a:endParaRPr lang="en-IN" sz="3200" b="1" dirty="0"/>
          </a:p>
        </p:txBody>
      </p:sp>
      <p:sp>
        <p:nvSpPr>
          <p:cNvPr id="4" name="Footer Placeholder 3">
            <a:extLst>
              <a:ext uri="{FF2B5EF4-FFF2-40B4-BE49-F238E27FC236}">
                <a16:creationId xmlns:a16="http://schemas.microsoft.com/office/drawing/2014/main" id="{86E7852B-0C03-475C-B6F4-6CD01DA00F29}"/>
              </a:ext>
            </a:extLst>
          </p:cNvPr>
          <p:cNvSpPr>
            <a:spLocks noGrp="1"/>
          </p:cNvSpPr>
          <p:nvPr>
            <p:ph type="ftr" sz="quarter" idx="11"/>
          </p:nvPr>
        </p:nvSpPr>
        <p:spPr/>
        <p:txBody>
          <a:bodyPr/>
          <a:lstStyle/>
          <a:p>
            <a:r>
              <a:rPr lang="en-IN" sz="2400" dirty="0"/>
              <a:t>Environalgae</a:t>
            </a:r>
          </a:p>
        </p:txBody>
      </p:sp>
      <p:graphicFrame>
        <p:nvGraphicFramePr>
          <p:cNvPr id="7" name="Table 7">
            <a:extLst>
              <a:ext uri="{FF2B5EF4-FFF2-40B4-BE49-F238E27FC236}">
                <a16:creationId xmlns:a16="http://schemas.microsoft.com/office/drawing/2014/main" id="{108F131C-F71B-83FE-2A67-4C4E57399CC5}"/>
              </a:ext>
            </a:extLst>
          </p:cNvPr>
          <p:cNvGraphicFramePr>
            <a:graphicFrameLocks noGrp="1"/>
          </p:cNvGraphicFramePr>
          <p:nvPr>
            <p:extLst>
              <p:ext uri="{D42A27DB-BD31-4B8C-83A1-F6EECF244321}">
                <p14:modId xmlns:p14="http://schemas.microsoft.com/office/powerpoint/2010/main" val="3457168228"/>
              </p:ext>
            </p:extLst>
          </p:nvPr>
        </p:nvGraphicFramePr>
        <p:xfrm>
          <a:off x="277844" y="934435"/>
          <a:ext cx="11478726" cy="4998720"/>
        </p:xfrm>
        <a:graphic>
          <a:graphicData uri="http://schemas.openxmlformats.org/drawingml/2006/table">
            <a:tbl>
              <a:tblPr firstRow="1" bandRow="1">
                <a:tableStyleId>{5C22544A-7EE6-4342-B048-85BDC9FD1C3A}</a:tableStyleId>
              </a:tblPr>
              <a:tblGrid>
                <a:gridCol w="2549332">
                  <a:extLst>
                    <a:ext uri="{9D8B030D-6E8A-4147-A177-3AD203B41FA5}">
                      <a16:colId xmlns:a16="http://schemas.microsoft.com/office/drawing/2014/main" val="3126443800"/>
                    </a:ext>
                  </a:extLst>
                </a:gridCol>
                <a:gridCol w="2425959">
                  <a:extLst>
                    <a:ext uri="{9D8B030D-6E8A-4147-A177-3AD203B41FA5}">
                      <a16:colId xmlns:a16="http://schemas.microsoft.com/office/drawing/2014/main" val="1786943176"/>
                    </a:ext>
                  </a:extLst>
                </a:gridCol>
                <a:gridCol w="6503435">
                  <a:extLst>
                    <a:ext uri="{9D8B030D-6E8A-4147-A177-3AD203B41FA5}">
                      <a16:colId xmlns:a16="http://schemas.microsoft.com/office/drawing/2014/main" val="2764736582"/>
                    </a:ext>
                  </a:extLst>
                </a:gridCol>
              </a:tblGrid>
              <a:tr h="287604">
                <a:tc>
                  <a:txBody>
                    <a:bodyPr/>
                    <a:lstStyle/>
                    <a:p>
                      <a:pPr algn="ctr"/>
                      <a:r>
                        <a:rPr lang="en-US" sz="2000" dirty="0"/>
                        <a:t>Segment</a:t>
                      </a:r>
                      <a:endParaRPr lang="en-IN"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Sweet-spot</a:t>
                      </a:r>
                      <a:endParaRPr lang="en-IN"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Remarks </a:t>
                      </a:r>
                      <a:endParaRPr lang="en-IN"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001812"/>
                  </a:ext>
                </a:extLst>
              </a:tr>
              <a:tr h="420344">
                <a:tc>
                  <a:txBody>
                    <a:bodyPr/>
                    <a:lstStyle/>
                    <a:p>
                      <a:r>
                        <a:rPr lang="en-US" dirty="0"/>
                        <a:t>Small ETPs</a:t>
                      </a:r>
                    </a:p>
                    <a:p>
                      <a:r>
                        <a:rPr lang="en-US" sz="1400" dirty="0"/>
                        <a:t>(10-100 KLD)</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High TDS or Ammonia containing effluent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285750" indent="-285750">
                        <a:buFont typeface="Arial" panose="020B0604020202020204" pitchFamily="34" charset="0"/>
                        <a:buChar char="•"/>
                      </a:pPr>
                      <a:r>
                        <a:rPr lang="en-US" sz="1400" dirty="0"/>
                        <a:t>Unique and unparalleled experience in scaling up microalgal processes from lab-scale to very large algal facilities (dozens of acres in size)</a:t>
                      </a:r>
                    </a:p>
                    <a:p>
                      <a:pPr marL="285750" indent="-285750">
                        <a:buFont typeface="Arial" panose="020B0604020202020204" pitchFamily="34" charset="0"/>
                        <a:buChar char="•"/>
                      </a:pPr>
                      <a:r>
                        <a:rPr lang="en-US" sz="1400" dirty="0"/>
                        <a:t>We offer end-to-end services starting with process technology package development, pilot testing to plant commissioning and handover</a:t>
                      </a:r>
                    </a:p>
                    <a:p>
                      <a:pPr marL="0" indent="0">
                        <a:buFont typeface="Arial" panose="020B0604020202020204" pitchFamily="34" charset="0"/>
                        <a:buNone/>
                      </a:pP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6591875"/>
                  </a:ext>
                </a:extLst>
              </a:tr>
              <a:tr h="420344">
                <a:tc>
                  <a:txBody>
                    <a:bodyPr/>
                    <a:lstStyle/>
                    <a:p>
                      <a:r>
                        <a:rPr lang="en-US" dirty="0"/>
                        <a:t>Large ETPs</a:t>
                      </a:r>
                    </a:p>
                    <a:p>
                      <a:r>
                        <a:rPr lang="en-US" sz="1400" dirty="0"/>
                        <a:t>(100-3,000 KLD)</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285750" indent="-285750">
                        <a:buFont typeface="Arial" panose="020B0604020202020204" pitchFamily="34" charset="0"/>
                        <a:buChar char="•"/>
                      </a:pPr>
                      <a:r>
                        <a:rPr lang="en-US" sz="1600" dirty="0"/>
                        <a:t>Superior sustainability impact over conventional processes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Attractive ROI</a:t>
                      </a:r>
                    </a:p>
                    <a:p>
                      <a:pPr marL="285750" indent="-285750">
                        <a:buFont typeface="Arial" panose="020B0604020202020204" pitchFamily="34" charset="0"/>
                        <a:buChar char="•"/>
                      </a:pPr>
                      <a:endParaRPr lang="en-IN"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417871"/>
                  </a:ext>
                </a:extLst>
              </a:tr>
              <a:tr h="1615007">
                <a:tc>
                  <a:txBody>
                    <a:bodyPr/>
                    <a:lstStyle/>
                    <a:p>
                      <a:r>
                        <a:rPr lang="en-US" dirty="0"/>
                        <a:t>CETPs</a:t>
                      </a:r>
                    </a:p>
                    <a:p>
                      <a:r>
                        <a:rPr lang="en-US" sz="1400" dirty="0"/>
                        <a:t>(2,000</a:t>
                      </a:r>
                      <a:r>
                        <a:rPr lang="en-US" sz="1400" baseline="30000" dirty="0"/>
                        <a:t>+</a:t>
                      </a:r>
                      <a:r>
                        <a:rPr lang="en-US" sz="1400" dirty="0"/>
                        <a:t> KLD)</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sz="1400" dirty="0"/>
                    </a:p>
                  </a:txBody>
                  <a:tcPr/>
                </a:tc>
                <a:tc>
                  <a:txBody>
                    <a:bodyPr/>
                    <a:lstStyle/>
                    <a:p>
                      <a:pPr marL="285750" indent="-285750">
                        <a:buFont typeface="Arial" panose="020B0604020202020204" pitchFamily="34" charset="0"/>
                        <a:buChar char="•"/>
                      </a:pPr>
                      <a:r>
                        <a:rPr lang="en-US" sz="1400" b="1" dirty="0"/>
                        <a:t>Option A:</a:t>
                      </a:r>
                      <a:r>
                        <a:rPr lang="en-US" sz="1400" dirty="0"/>
                        <a:t> Process Technology, Process Design, Process Technology package, pilot testing to full-scale STP commissioning and handover</a:t>
                      </a:r>
                    </a:p>
                    <a:p>
                      <a:pPr marL="285750" indent="-285750">
                        <a:buFont typeface="Arial" panose="020B0604020202020204" pitchFamily="34" charset="0"/>
                        <a:buChar char="•"/>
                      </a:pPr>
                      <a:r>
                        <a:rPr lang="en-US" sz="1400" b="1" dirty="0"/>
                        <a:t>Option B: </a:t>
                      </a:r>
                      <a:r>
                        <a:rPr lang="en-US" sz="1400" dirty="0"/>
                        <a:t>Pilot/ Demo systems for validation of feasibility &amp; viability at existing CETP units.</a:t>
                      </a:r>
                    </a:p>
                    <a:p>
                      <a:pPr marL="285750" indent="-285750">
                        <a:buFont typeface="Arial" panose="020B0604020202020204" pitchFamily="34" charset="0"/>
                        <a:buChar char="•"/>
                      </a:pPr>
                      <a:r>
                        <a:rPr lang="en-US" sz="1400" b="1" dirty="0"/>
                        <a:t>Option C: </a:t>
                      </a:r>
                      <a:r>
                        <a:rPr lang="en-US" sz="1400" dirty="0"/>
                        <a:t>Dedicated end-to-end concise sub-plant at existing CETP units for abating specific problem effluent streams (high TDS, high Ammonia, high Chloride, high COD etc.)</a:t>
                      </a:r>
                    </a:p>
                    <a:p>
                      <a:pPr marL="285750" indent="-285750">
                        <a:buFont typeface="Arial" panose="020B0604020202020204" pitchFamily="34" charset="0"/>
                        <a:buChar char="•"/>
                      </a:pPr>
                      <a:r>
                        <a:rPr lang="en-US" sz="1400" b="1" dirty="0"/>
                        <a:t>Option D:</a:t>
                      </a:r>
                      <a:r>
                        <a:rPr lang="en-US" sz="1400" dirty="0"/>
                        <a:t> Segregated end-to-end ETP for individual member industries that have effluent streams which are out of specifications for the CETP design (high TDS, high Ammonia, high Chloride, high COD etc.)</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6565116"/>
                  </a:ext>
                </a:extLst>
              </a:tr>
              <a:tr h="420344">
                <a:tc>
                  <a:txBody>
                    <a:bodyPr/>
                    <a:lstStyle/>
                    <a:p>
                      <a:r>
                        <a:rPr lang="en-US" dirty="0"/>
                        <a:t>Small common STPs</a:t>
                      </a:r>
                    </a:p>
                    <a:p>
                      <a:r>
                        <a:rPr lang="en-US" sz="1400" dirty="0"/>
                        <a:t>(1-10 MLD)</a:t>
                      </a:r>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sz="1400" dirty="0"/>
                    </a:p>
                  </a:txBody>
                  <a:tcPr/>
                </a:tc>
                <a:tc rowSpan="2">
                  <a:txBody>
                    <a:bodyPr/>
                    <a:lstStyle/>
                    <a:p>
                      <a:pPr marL="285750" indent="-285750">
                        <a:buFont typeface="Arial" panose="020B0604020202020204" pitchFamily="34" charset="0"/>
                        <a:buChar char="•"/>
                      </a:pPr>
                      <a:r>
                        <a:rPr lang="en-US" sz="1400" dirty="0"/>
                        <a:t>Unique and unparalleled experience in scaling up microalgal processes from lab-scale to very large algal facilities (dozens of acres in size)</a:t>
                      </a:r>
                    </a:p>
                    <a:p>
                      <a:pPr marL="285750" indent="-285750">
                        <a:buFont typeface="Arial" panose="020B0604020202020204" pitchFamily="34" charset="0"/>
                        <a:buChar char="•"/>
                      </a:pPr>
                      <a:r>
                        <a:rPr lang="en-US" sz="1400" dirty="0"/>
                        <a:t>We offer end-to-end services starting with process technology package development, pilot testing to plant commissioning and handover</a:t>
                      </a:r>
                    </a:p>
                    <a:p>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8219796"/>
                  </a:ext>
                </a:extLst>
              </a:tr>
              <a:tr h="464591">
                <a:tc>
                  <a:txBody>
                    <a:bodyPr/>
                    <a:lstStyle/>
                    <a:p>
                      <a:r>
                        <a:rPr lang="en-US" dirty="0"/>
                        <a:t>Large common STPs</a:t>
                      </a:r>
                    </a:p>
                    <a:p>
                      <a:r>
                        <a:rPr lang="en-US" dirty="0"/>
                        <a:t>(10-150</a:t>
                      </a:r>
                      <a:r>
                        <a:rPr lang="en-US" baseline="30000" dirty="0"/>
                        <a:t>+</a:t>
                      </a:r>
                      <a:r>
                        <a:rPr lang="en-US" dirty="0"/>
                        <a:t> MLD)</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IN" sz="1400" dirty="0"/>
                    </a:p>
                  </a:txBody>
                  <a:tcPr/>
                </a:tc>
                <a:tc vMerge="1">
                  <a:txBody>
                    <a:bodyPr/>
                    <a:lstStyle/>
                    <a:p>
                      <a:endParaRPr lang="en-IN"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158326"/>
                  </a:ext>
                </a:extLst>
              </a:tr>
            </a:tbl>
          </a:graphicData>
        </a:graphic>
      </p:graphicFrame>
      <p:sp>
        <p:nvSpPr>
          <p:cNvPr id="8" name="TextBox 7">
            <a:extLst>
              <a:ext uri="{FF2B5EF4-FFF2-40B4-BE49-F238E27FC236}">
                <a16:creationId xmlns:a16="http://schemas.microsoft.com/office/drawing/2014/main" id="{4F108ACE-8589-1E15-8F04-CE0EB97D1D5D}"/>
              </a:ext>
            </a:extLst>
          </p:cNvPr>
          <p:cNvSpPr txBox="1"/>
          <p:nvPr/>
        </p:nvSpPr>
        <p:spPr>
          <a:xfrm>
            <a:off x="311022" y="6006253"/>
            <a:ext cx="11569955" cy="307777"/>
          </a:xfrm>
          <a:prstGeom prst="rect">
            <a:avLst/>
          </a:prstGeom>
          <a:noFill/>
        </p:spPr>
        <p:txBody>
          <a:bodyPr wrap="square" rtlCol="0">
            <a:spAutoFit/>
          </a:bodyPr>
          <a:lstStyle/>
          <a:p>
            <a:r>
              <a:rPr lang="en-US" sz="1400" dirty="0"/>
              <a:t>#Microalgae-based STPs smaller than 1 MLD are not commercially attractive in terms of ROI or payback period as compared to conventional STPs  </a:t>
            </a:r>
            <a:endParaRPr lang="en-IN" sz="1400" dirty="0"/>
          </a:p>
        </p:txBody>
      </p:sp>
    </p:spTree>
    <p:extLst>
      <p:ext uri="{BB962C8B-B14F-4D97-AF65-F5344CB8AC3E}">
        <p14:creationId xmlns:p14="http://schemas.microsoft.com/office/powerpoint/2010/main" val="349162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F5CB-8D56-FAFF-43AD-9090B4121D43}"/>
              </a:ext>
            </a:extLst>
          </p:cNvPr>
          <p:cNvSpPr>
            <a:spLocks noGrp="1"/>
          </p:cNvSpPr>
          <p:nvPr>
            <p:ph type="title"/>
          </p:nvPr>
        </p:nvSpPr>
        <p:spPr>
          <a:xfrm>
            <a:off x="597159" y="222130"/>
            <a:ext cx="10660222" cy="778018"/>
          </a:xfrm>
        </p:spPr>
        <p:txBody>
          <a:bodyPr>
            <a:normAutofit fontScale="90000"/>
          </a:bodyPr>
          <a:lstStyle/>
          <a:p>
            <a:pPr algn="ctr"/>
            <a:r>
              <a:rPr lang="en-US" sz="3200" b="1" dirty="0"/>
              <a:t>Microalgae-based Effluent &amp; Sewage-water treatment</a:t>
            </a:r>
            <a:br>
              <a:rPr lang="en-US" sz="3200" b="1" dirty="0"/>
            </a:br>
            <a:r>
              <a:rPr lang="en-US" sz="3200" b="1" i="1" dirty="0"/>
              <a:t>Sustainability benefits &amp; Revenue potential</a:t>
            </a:r>
            <a:endParaRPr lang="en-IN" sz="3200" b="1" i="1" dirty="0"/>
          </a:p>
        </p:txBody>
      </p:sp>
      <p:sp>
        <p:nvSpPr>
          <p:cNvPr id="4" name="Footer Placeholder 3">
            <a:extLst>
              <a:ext uri="{FF2B5EF4-FFF2-40B4-BE49-F238E27FC236}">
                <a16:creationId xmlns:a16="http://schemas.microsoft.com/office/drawing/2014/main" id="{E5D8125E-42D9-6DE5-96EA-2CD47D147587}"/>
              </a:ext>
            </a:extLst>
          </p:cNvPr>
          <p:cNvSpPr>
            <a:spLocks noGrp="1"/>
          </p:cNvSpPr>
          <p:nvPr>
            <p:ph type="ftr" sz="quarter" idx="11"/>
          </p:nvPr>
        </p:nvSpPr>
        <p:spPr>
          <a:xfrm>
            <a:off x="4038600" y="6356349"/>
            <a:ext cx="4114800" cy="365125"/>
          </a:xfrm>
        </p:spPr>
        <p:txBody>
          <a:bodyPr/>
          <a:lstStyle/>
          <a:p>
            <a:r>
              <a:rPr lang="en-IN" dirty="0"/>
              <a:t>Environalgae</a:t>
            </a:r>
          </a:p>
        </p:txBody>
      </p:sp>
      <p:graphicFrame>
        <p:nvGraphicFramePr>
          <p:cNvPr id="3" name="Table 4">
            <a:extLst>
              <a:ext uri="{FF2B5EF4-FFF2-40B4-BE49-F238E27FC236}">
                <a16:creationId xmlns:a16="http://schemas.microsoft.com/office/drawing/2014/main" id="{EB1BC137-3B63-54EC-965B-FFC51706D580}"/>
              </a:ext>
            </a:extLst>
          </p:cNvPr>
          <p:cNvGraphicFramePr>
            <a:graphicFrameLocks noGrp="1"/>
          </p:cNvGraphicFramePr>
          <p:nvPr>
            <p:extLst>
              <p:ext uri="{D42A27DB-BD31-4B8C-83A1-F6EECF244321}">
                <p14:modId xmlns:p14="http://schemas.microsoft.com/office/powerpoint/2010/main" val="1220798996"/>
              </p:ext>
            </p:extLst>
          </p:nvPr>
        </p:nvGraphicFramePr>
        <p:xfrm>
          <a:off x="214604" y="1218160"/>
          <a:ext cx="11569956" cy="4734685"/>
        </p:xfrm>
        <a:graphic>
          <a:graphicData uri="http://schemas.openxmlformats.org/drawingml/2006/table">
            <a:tbl>
              <a:tblPr firstRow="1" bandRow="1">
                <a:tableStyleId>{5C22544A-7EE6-4342-B048-85BDC9FD1C3A}</a:tableStyleId>
              </a:tblPr>
              <a:tblGrid>
                <a:gridCol w="2864499">
                  <a:extLst>
                    <a:ext uri="{9D8B030D-6E8A-4147-A177-3AD203B41FA5}">
                      <a16:colId xmlns:a16="http://schemas.microsoft.com/office/drawing/2014/main" val="3930979654"/>
                    </a:ext>
                  </a:extLst>
                </a:gridCol>
                <a:gridCol w="1726163">
                  <a:extLst>
                    <a:ext uri="{9D8B030D-6E8A-4147-A177-3AD203B41FA5}">
                      <a16:colId xmlns:a16="http://schemas.microsoft.com/office/drawing/2014/main" val="3394390151"/>
                    </a:ext>
                  </a:extLst>
                </a:gridCol>
                <a:gridCol w="1819470">
                  <a:extLst>
                    <a:ext uri="{9D8B030D-6E8A-4147-A177-3AD203B41FA5}">
                      <a16:colId xmlns:a16="http://schemas.microsoft.com/office/drawing/2014/main" val="1789658104"/>
                    </a:ext>
                  </a:extLst>
                </a:gridCol>
                <a:gridCol w="1875453">
                  <a:extLst>
                    <a:ext uri="{9D8B030D-6E8A-4147-A177-3AD203B41FA5}">
                      <a16:colId xmlns:a16="http://schemas.microsoft.com/office/drawing/2014/main" val="695571498"/>
                    </a:ext>
                  </a:extLst>
                </a:gridCol>
                <a:gridCol w="1707502">
                  <a:extLst>
                    <a:ext uri="{9D8B030D-6E8A-4147-A177-3AD203B41FA5}">
                      <a16:colId xmlns:a16="http://schemas.microsoft.com/office/drawing/2014/main" val="2128160832"/>
                    </a:ext>
                  </a:extLst>
                </a:gridCol>
                <a:gridCol w="1576869">
                  <a:extLst>
                    <a:ext uri="{9D8B030D-6E8A-4147-A177-3AD203B41FA5}">
                      <a16:colId xmlns:a16="http://schemas.microsoft.com/office/drawing/2014/main" val="3258036686"/>
                    </a:ext>
                  </a:extLst>
                </a:gridCol>
              </a:tblGrid>
              <a:tr h="424489">
                <a:tc>
                  <a:txBody>
                    <a:bodyPr/>
                    <a:lstStyle/>
                    <a:p>
                      <a:pPr algn="ct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30 KLD ETP</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300 KLD ETP</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3,000 KLD CETP</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10 MLD STP</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t>150 MLD STP</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6675172"/>
                  </a:ext>
                </a:extLst>
              </a:tr>
              <a:tr h="391836">
                <a:tc>
                  <a:txBody>
                    <a:bodyPr/>
                    <a:lstStyle/>
                    <a:p>
                      <a:r>
                        <a:rPr lang="en-US" dirty="0"/>
                        <a:t>COD </a:t>
                      </a:r>
                      <a:r>
                        <a:rPr lang="en-US" sz="1600" dirty="0"/>
                        <a:t>assumed</a:t>
                      </a:r>
                      <a:r>
                        <a:rPr lang="en-US" dirty="0"/>
                        <a:t>, </a:t>
                      </a:r>
                      <a:r>
                        <a:rPr lang="en-US" sz="1200" dirty="0"/>
                        <a:t>mg/L</a:t>
                      </a:r>
                      <a:endParaRPr lang="en-IN"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4,500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4,500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4,500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750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750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8459659"/>
                  </a:ext>
                </a:extLst>
              </a:tr>
              <a:tr h="391836">
                <a:tc>
                  <a:txBody>
                    <a:bodyPr/>
                    <a:lstStyle/>
                    <a:p>
                      <a:r>
                        <a:rPr lang="en-US" dirty="0"/>
                        <a:t>Ammoniacal-N </a:t>
                      </a:r>
                      <a:r>
                        <a:rPr lang="en-US" sz="1600" dirty="0"/>
                        <a:t>assumed</a:t>
                      </a:r>
                      <a:r>
                        <a:rPr lang="en-US" dirty="0"/>
                        <a:t>, </a:t>
                      </a:r>
                      <a:r>
                        <a:rPr lang="en-US" sz="1200" dirty="0"/>
                        <a:t>mg/L</a:t>
                      </a:r>
                      <a:endParaRPr lang="en-IN"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100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100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100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40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40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890883"/>
                  </a:ext>
                </a:extLst>
              </a:tr>
              <a:tr h="391836">
                <a:tc>
                  <a:txBody>
                    <a:bodyPr/>
                    <a:lstStyle/>
                    <a:p>
                      <a:r>
                        <a:rPr lang="en-US" dirty="0"/>
                        <a:t>Land required, </a:t>
                      </a:r>
                      <a:r>
                        <a:rPr lang="en-US" sz="1200" dirty="0"/>
                        <a:t>acres</a:t>
                      </a:r>
                      <a:endParaRPr lang="en-IN"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0.33</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2.8</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28</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19</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278</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2067895"/>
                  </a:ext>
                </a:extLst>
              </a:tr>
              <a:tr h="391836">
                <a:tc>
                  <a:txBody>
                    <a:bodyPr/>
                    <a:lstStyle/>
                    <a:p>
                      <a:r>
                        <a:rPr lang="en-US" dirty="0"/>
                        <a:t>CAPEX, </a:t>
                      </a:r>
                      <a:r>
                        <a:rPr lang="en-US" sz="1200" dirty="0"/>
                        <a:t>₹Crores</a:t>
                      </a:r>
                      <a:endParaRPr lang="en-IN"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0.83</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3.5</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26</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13.9</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1</a:t>
                      </a:r>
                      <a:r>
                        <a:rPr lang="en-IN" dirty="0"/>
                        <a:t>39</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2500514"/>
                  </a:ext>
                </a:extLst>
              </a:tr>
              <a:tr h="391836">
                <a:tc>
                  <a:txBody>
                    <a:bodyPr/>
                    <a:lstStyle/>
                    <a:p>
                      <a:r>
                        <a:rPr lang="en-US" dirty="0"/>
                        <a:t>OPEX</a:t>
                      </a:r>
                      <a:r>
                        <a:rPr lang="en-US" baseline="30000" dirty="0"/>
                        <a:t>*</a:t>
                      </a:r>
                      <a:r>
                        <a:rPr lang="en-US" baseline="0" dirty="0"/>
                        <a:t>,</a:t>
                      </a:r>
                      <a:r>
                        <a:rPr lang="en-US" baseline="30000" dirty="0"/>
                        <a:t> </a:t>
                      </a:r>
                      <a:r>
                        <a:rPr lang="en-US" sz="1200" dirty="0"/>
                        <a:t>₹Crores</a:t>
                      </a:r>
                      <a:r>
                        <a:rPr lang="en-IN" sz="1200" dirty="0"/>
                        <a:t>/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0.4</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1.7</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8.7</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4.9</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56</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2348745"/>
                  </a:ext>
                </a:extLst>
              </a:tr>
              <a:tr h="391836">
                <a:tc>
                  <a:txBody>
                    <a:bodyPr/>
                    <a:lstStyle/>
                    <a:p>
                      <a:r>
                        <a:rPr lang="en-US" dirty="0"/>
                        <a:t>Algae</a:t>
                      </a:r>
                      <a:r>
                        <a:rPr lang="en-US" baseline="30000" dirty="0"/>
                        <a:t>#</a:t>
                      </a:r>
                      <a:r>
                        <a:rPr lang="en-US" dirty="0"/>
                        <a:t> generation, </a:t>
                      </a:r>
                      <a:r>
                        <a:rPr lang="en-IN" sz="1200" dirty="0"/>
                        <a:t>MT/year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134</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928</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9,281</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4,950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74,250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0548020"/>
                  </a:ext>
                </a:extLst>
              </a:tr>
              <a:tr h="391836">
                <a:tc>
                  <a:txBody>
                    <a:bodyPr/>
                    <a:lstStyle/>
                    <a:p>
                      <a:r>
                        <a:rPr lang="en-US" dirty="0"/>
                        <a:t>Annual Margin, </a:t>
                      </a:r>
                      <a:r>
                        <a:rPr lang="en-US" sz="1200" dirty="0"/>
                        <a:t>₹Crores</a:t>
                      </a:r>
                      <a:r>
                        <a:rPr lang="en-IN" sz="1200" dirty="0"/>
                        <a:t>/ 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0.07</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1.</a:t>
                      </a:r>
                      <a:r>
                        <a:rPr lang="en-IN" dirty="0"/>
                        <a:t>6</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24</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7.4</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129</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1982601"/>
                  </a:ext>
                </a:extLst>
              </a:tr>
              <a:tr h="391836">
                <a:tc>
                  <a:txBody>
                    <a:bodyPr/>
                    <a:lstStyle/>
                    <a:p>
                      <a:r>
                        <a:rPr lang="en-US" dirty="0"/>
                        <a:t>Return on CAPEX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solidFill>
                            <a:srgbClr val="FF0000"/>
                          </a:solidFill>
                        </a:rPr>
                        <a:t>8%</a:t>
                      </a:r>
                      <a:endParaRPr lang="en-IN"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46%</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90%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54%</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93%</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9977228"/>
                  </a:ext>
                </a:extLst>
              </a:tr>
              <a:tr h="391836">
                <a:tc>
                  <a:txBody>
                    <a:bodyPr/>
                    <a:lstStyle/>
                    <a:p>
                      <a:r>
                        <a:rPr lang="en-US" dirty="0"/>
                        <a:t>Payback on CAPEX, </a:t>
                      </a:r>
                      <a:r>
                        <a:rPr lang="en-US" sz="1200" dirty="0"/>
                        <a:t>years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solidFill>
                            <a:srgbClr val="FF0000"/>
                          </a:solidFill>
                        </a:rPr>
                        <a:t>12.1</a:t>
                      </a:r>
                      <a:endParaRPr lang="en-IN"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2.2</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1.1</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1.9</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1</a:t>
                      </a:r>
                      <a:r>
                        <a:rPr lang="en-IN" dirty="0"/>
                        <a:t>.1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065948"/>
                  </a:ext>
                </a:extLst>
              </a:tr>
              <a:tr h="391836">
                <a:tc>
                  <a:txBody>
                    <a:bodyPr/>
                    <a:lstStyle/>
                    <a:p>
                      <a:r>
                        <a:rPr lang="en-US" dirty="0"/>
                        <a:t>CO</a:t>
                      </a:r>
                      <a:r>
                        <a:rPr lang="en-US" baseline="-25000" dirty="0"/>
                        <a:t>2</a:t>
                      </a:r>
                      <a:r>
                        <a:rPr lang="en-US" dirty="0"/>
                        <a:t> Eq. Reduction </a:t>
                      </a:r>
                      <a:r>
                        <a:rPr lang="en-US" sz="1200" dirty="0"/>
                        <a:t>MT/year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888</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9,517</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95,169</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63,858</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957,870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43484"/>
                  </a:ext>
                </a:extLst>
              </a:tr>
              <a:tr h="391836">
                <a:tc>
                  <a:txBody>
                    <a:bodyPr/>
                    <a:lstStyle/>
                    <a:p>
                      <a:r>
                        <a:rPr lang="en-US" dirty="0"/>
                        <a:t>O</a:t>
                      </a:r>
                      <a:r>
                        <a:rPr lang="en-US" baseline="-25000" dirty="0"/>
                        <a:t>2</a:t>
                      </a:r>
                      <a:r>
                        <a:rPr lang="en-US" dirty="0"/>
                        <a:t> released</a:t>
                      </a:r>
                      <a:r>
                        <a:rPr lang="en-US" sz="1200" dirty="0"/>
                        <a:t> MT/year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78</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653</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6,535</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4,357</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algn="l"/>
                      <a:r>
                        <a:rPr lang="en-US" dirty="0"/>
                        <a:t>65,350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6679072"/>
                  </a:ext>
                </a:extLst>
              </a:tr>
            </a:tbl>
          </a:graphicData>
        </a:graphic>
      </p:graphicFrame>
      <p:sp>
        <p:nvSpPr>
          <p:cNvPr id="5" name="TextBox 4">
            <a:extLst>
              <a:ext uri="{FF2B5EF4-FFF2-40B4-BE49-F238E27FC236}">
                <a16:creationId xmlns:a16="http://schemas.microsoft.com/office/drawing/2014/main" id="{949E9AAE-BB6A-B80C-C903-B6ACE659E405}"/>
              </a:ext>
            </a:extLst>
          </p:cNvPr>
          <p:cNvSpPr txBox="1"/>
          <p:nvPr/>
        </p:nvSpPr>
        <p:spPr>
          <a:xfrm>
            <a:off x="311021" y="6138337"/>
            <a:ext cx="11569955" cy="276999"/>
          </a:xfrm>
          <a:prstGeom prst="rect">
            <a:avLst/>
          </a:prstGeom>
          <a:noFill/>
        </p:spPr>
        <p:txBody>
          <a:bodyPr wrap="square" rtlCol="0">
            <a:spAutoFit/>
          </a:bodyPr>
          <a:lstStyle/>
          <a:p>
            <a:r>
              <a:rPr lang="en-US" sz="1200" baseline="30000" dirty="0"/>
              <a:t># </a:t>
            </a:r>
            <a:r>
              <a:rPr lang="en-US" sz="1200" dirty="0"/>
              <a:t>Algae wet cake at 10% solids concentration sold at ₹25/kg from STP and ₹35/kg from ETP; </a:t>
            </a:r>
            <a:r>
              <a:rPr lang="en-US" sz="1200" baseline="30000" dirty="0"/>
              <a:t>*</a:t>
            </a:r>
            <a:r>
              <a:rPr lang="en-US" sz="1200" dirty="0"/>
              <a:t>After accounting for interest on CAPEX @8% and depreciation of CAPEX over 10 years</a:t>
            </a:r>
            <a:endParaRPr lang="en-IN" sz="1200" dirty="0"/>
          </a:p>
        </p:txBody>
      </p:sp>
    </p:spTree>
    <p:extLst>
      <p:ext uri="{BB962C8B-B14F-4D97-AF65-F5344CB8AC3E}">
        <p14:creationId xmlns:p14="http://schemas.microsoft.com/office/powerpoint/2010/main" val="1453839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17A8-F54A-4210-B520-29F7DDDDA1CD}"/>
              </a:ext>
            </a:extLst>
          </p:cNvPr>
          <p:cNvSpPr>
            <a:spLocks noGrp="1"/>
          </p:cNvSpPr>
          <p:nvPr>
            <p:ph type="title"/>
          </p:nvPr>
        </p:nvSpPr>
        <p:spPr>
          <a:xfrm>
            <a:off x="838200" y="136525"/>
            <a:ext cx="10515600" cy="441973"/>
          </a:xfrm>
        </p:spPr>
        <p:txBody>
          <a:bodyPr>
            <a:normAutofit fontScale="90000"/>
          </a:bodyPr>
          <a:lstStyle/>
          <a:p>
            <a:pPr algn="ctr"/>
            <a:r>
              <a:rPr lang="en-US" sz="3200" b="1" dirty="0"/>
              <a:t>Typical composition of fresh-wet microalgal slurry </a:t>
            </a:r>
            <a:endParaRPr lang="en-IN" sz="3200" b="1" dirty="0"/>
          </a:p>
        </p:txBody>
      </p:sp>
      <p:sp>
        <p:nvSpPr>
          <p:cNvPr id="4" name="Footer Placeholder 3">
            <a:extLst>
              <a:ext uri="{FF2B5EF4-FFF2-40B4-BE49-F238E27FC236}">
                <a16:creationId xmlns:a16="http://schemas.microsoft.com/office/drawing/2014/main" id="{86E7852B-0C03-475C-B6F4-6CD01DA00F29}"/>
              </a:ext>
            </a:extLst>
          </p:cNvPr>
          <p:cNvSpPr>
            <a:spLocks noGrp="1"/>
          </p:cNvSpPr>
          <p:nvPr>
            <p:ph type="ftr" sz="quarter" idx="11"/>
          </p:nvPr>
        </p:nvSpPr>
        <p:spPr/>
        <p:txBody>
          <a:bodyPr/>
          <a:lstStyle/>
          <a:p>
            <a:r>
              <a:rPr lang="en-IN" sz="2400" dirty="0"/>
              <a:t>Environalgae</a:t>
            </a:r>
          </a:p>
        </p:txBody>
      </p:sp>
      <p:graphicFrame>
        <p:nvGraphicFramePr>
          <p:cNvPr id="5" name="Table 4">
            <a:extLst>
              <a:ext uri="{FF2B5EF4-FFF2-40B4-BE49-F238E27FC236}">
                <a16:creationId xmlns:a16="http://schemas.microsoft.com/office/drawing/2014/main" id="{5DC01ACA-9C49-7BCA-AEBB-57F62417FF28}"/>
              </a:ext>
            </a:extLst>
          </p:cNvPr>
          <p:cNvGraphicFramePr>
            <a:graphicFrameLocks noGrp="1"/>
          </p:cNvGraphicFramePr>
          <p:nvPr>
            <p:extLst>
              <p:ext uri="{D42A27DB-BD31-4B8C-83A1-F6EECF244321}">
                <p14:modId xmlns:p14="http://schemas.microsoft.com/office/powerpoint/2010/main" val="3883502384"/>
              </p:ext>
            </p:extLst>
          </p:nvPr>
        </p:nvGraphicFramePr>
        <p:xfrm>
          <a:off x="732453" y="998377"/>
          <a:ext cx="10727094" cy="4868164"/>
        </p:xfrm>
        <a:graphic>
          <a:graphicData uri="http://schemas.openxmlformats.org/drawingml/2006/table">
            <a:tbl>
              <a:tblPr firstRow="1" firstCol="1" bandRow="1">
                <a:tableStyleId>{5C22544A-7EE6-4342-B048-85BDC9FD1C3A}</a:tableStyleId>
              </a:tblPr>
              <a:tblGrid>
                <a:gridCol w="3094486">
                  <a:extLst>
                    <a:ext uri="{9D8B030D-6E8A-4147-A177-3AD203B41FA5}">
                      <a16:colId xmlns:a16="http://schemas.microsoft.com/office/drawing/2014/main" val="548499342"/>
                    </a:ext>
                  </a:extLst>
                </a:gridCol>
                <a:gridCol w="2181251">
                  <a:extLst>
                    <a:ext uri="{9D8B030D-6E8A-4147-A177-3AD203B41FA5}">
                      <a16:colId xmlns:a16="http://schemas.microsoft.com/office/drawing/2014/main" val="3798716240"/>
                    </a:ext>
                  </a:extLst>
                </a:gridCol>
                <a:gridCol w="5451357">
                  <a:extLst>
                    <a:ext uri="{9D8B030D-6E8A-4147-A177-3AD203B41FA5}">
                      <a16:colId xmlns:a16="http://schemas.microsoft.com/office/drawing/2014/main" val="2567992073"/>
                    </a:ext>
                  </a:extLst>
                </a:gridCol>
              </a:tblGrid>
              <a:tr h="684031">
                <a:tc gridSpan="3">
                  <a:txBody>
                    <a:bodyPr/>
                    <a:lstStyle/>
                    <a:p>
                      <a:pPr algn="ctr">
                        <a:lnSpc>
                          <a:spcPct val="107000"/>
                        </a:lnSpc>
                        <a:spcAft>
                          <a:spcPts val="800"/>
                        </a:spcAft>
                      </a:pPr>
                      <a:r>
                        <a:rPr lang="en-US" sz="1800" dirty="0">
                          <a:effectLst/>
                          <a:latin typeface="Calibri" panose="020F0502020204030204" pitchFamily="34" charset="0"/>
                          <a:cs typeface="Times New Roman" panose="02020603050405020304" pitchFamily="18" charset="0"/>
                        </a:rPr>
                        <a:t>Typical composition of algal biomass (on wet-cake basis; 10% solids) CENTRIFUGED FRESH SLURRY</a:t>
                      </a:r>
                      <a:endParaRPr lang="en-IN" sz="18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7000"/>
                        </a:lnSpc>
                        <a:spcAft>
                          <a:spcPts val="800"/>
                        </a:spcAft>
                      </a:pPr>
                      <a:r>
                        <a:rPr lang="en-IN" sz="1600" dirty="0">
                          <a:effectLst/>
                        </a:rPr>
                        <a:t>Remarks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lnSpc>
                          <a:spcPct val="107000"/>
                        </a:lnSpc>
                        <a:spcAft>
                          <a:spcPts val="800"/>
                        </a:spcAft>
                      </a:pPr>
                      <a:endParaRPr lang="en-IN" sz="16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1886266"/>
                  </a:ext>
                </a:extLst>
              </a:tr>
              <a:tr h="437342">
                <a:tc>
                  <a:txBody>
                    <a:bodyPr/>
                    <a:lstStyle/>
                    <a:p>
                      <a:pPr lvl="1" algn="l" fontAlgn="b"/>
                      <a:r>
                        <a:rPr lang="en-US" sz="1600" b="1" i="0" u="none" strike="noStrike" dirty="0">
                          <a:solidFill>
                            <a:schemeClr val="tx1"/>
                          </a:solidFill>
                          <a:effectLst/>
                          <a:latin typeface="Calibri" panose="020F0502020204030204" pitchFamily="34" charset="0"/>
                        </a:rPr>
                        <a:t>COMPONENT</a:t>
                      </a:r>
                      <a:endParaRPr lang="en-IN" sz="1600" b="1"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CONTENT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REMARKS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53005049"/>
                  </a:ext>
                </a:extLst>
              </a:tr>
              <a:tr h="437342">
                <a:tc>
                  <a:txBody>
                    <a:bodyPr/>
                    <a:lstStyle/>
                    <a:p>
                      <a:pPr lvl="1" algn="l" fontAlgn="b"/>
                      <a:r>
                        <a:rPr lang="en-IN" sz="1600" b="0" i="0" u="none" strike="noStrike" dirty="0">
                          <a:solidFill>
                            <a:schemeClr val="bg1"/>
                          </a:solidFill>
                          <a:effectLst/>
                          <a:latin typeface="Calibri" panose="020F0502020204030204" pitchFamily="34" charset="0"/>
                        </a:rPr>
                        <a:t>Water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90.0%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Over half of this is water present inside the algal cells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6172647"/>
                  </a:ext>
                </a:extLst>
              </a:tr>
              <a:tr h="538326">
                <a:tc>
                  <a:txBody>
                    <a:bodyPr/>
                    <a:lstStyle/>
                    <a:p>
                      <a:pPr lvl="1" algn="l" fontAlgn="b"/>
                      <a:r>
                        <a:rPr lang="en-IN" sz="1600" b="0" i="0" u="none" strike="noStrike" dirty="0">
                          <a:solidFill>
                            <a:schemeClr val="bg1"/>
                          </a:solidFill>
                          <a:effectLst/>
                          <a:latin typeface="Calibri" panose="020F0502020204030204" pitchFamily="34" charset="0"/>
                        </a:rPr>
                        <a:t>Proteins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Attractive amino acid profiles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4025651"/>
                  </a:ext>
                </a:extLst>
              </a:tr>
              <a:tr h="560963">
                <a:tc>
                  <a:txBody>
                    <a:bodyPr/>
                    <a:lstStyle/>
                    <a:p>
                      <a:pPr lvl="1" algn="l" fontAlgn="b"/>
                      <a:r>
                        <a:rPr lang="en-IN" sz="1600" b="0" i="0" u="none" strike="noStrike" dirty="0">
                          <a:solidFill>
                            <a:schemeClr val="bg1"/>
                          </a:solidFill>
                          <a:effectLst/>
                          <a:latin typeface="Calibri" panose="020F0502020204030204" pitchFamily="34" charset="0"/>
                        </a:rPr>
                        <a:t>Fats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High MUFA &amp; PUFA content, no trans fats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2627612"/>
                  </a:ext>
                </a:extLst>
              </a:tr>
              <a:tr h="538326">
                <a:tc>
                  <a:txBody>
                    <a:bodyPr/>
                    <a:lstStyle/>
                    <a:p>
                      <a:pPr lvl="1" algn="l" fontAlgn="b"/>
                      <a:r>
                        <a:rPr lang="en-IN" sz="1600" b="0" i="0" u="none" strike="noStrike" dirty="0">
                          <a:solidFill>
                            <a:schemeClr val="bg1"/>
                          </a:solidFill>
                          <a:effectLst/>
                          <a:latin typeface="Calibri" panose="020F0502020204030204" pitchFamily="34" charset="0"/>
                        </a:rPr>
                        <a:t>Carbohydrates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Fiber content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5322360"/>
                  </a:ext>
                </a:extLst>
              </a:tr>
              <a:tr h="538326">
                <a:tc>
                  <a:txBody>
                    <a:bodyPr/>
                    <a:lstStyle/>
                    <a:p>
                      <a:pPr lvl="1" algn="l" fontAlgn="b"/>
                      <a:r>
                        <a:rPr lang="en-IN" sz="1600" b="0" i="0" u="none" strike="noStrike" dirty="0">
                          <a:solidFill>
                            <a:schemeClr val="bg1"/>
                          </a:solidFill>
                          <a:effectLst/>
                          <a:latin typeface="Calibri" panose="020F0502020204030204" pitchFamily="34" charset="0"/>
                        </a:rPr>
                        <a:t>Minerals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Mg, Ca etc.</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7506161"/>
                  </a:ext>
                </a:extLst>
              </a:tr>
              <a:tr h="566754">
                <a:tc>
                  <a:txBody>
                    <a:bodyPr/>
                    <a:lstStyle/>
                    <a:p>
                      <a:pPr lvl="1" algn="l" fontAlgn="b"/>
                      <a:r>
                        <a:rPr lang="en-IN" sz="1600" b="0" i="0" u="none" strike="noStrike" dirty="0">
                          <a:solidFill>
                            <a:schemeClr val="bg1"/>
                          </a:solidFill>
                          <a:effectLst/>
                          <a:latin typeface="Calibri" panose="020F0502020204030204" pitchFamily="34" charset="0"/>
                        </a:rPr>
                        <a:t>High-value phytochemicals</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Antioxidants and pigments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4247368"/>
                  </a:ext>
                </a:extLst>
              </a:tr>
              <a:tr h="566754">
                <a:tc gridSpan="3">
                  <a:txBody>
                    <a:bodyPr/>
                    <a:lstStyle/>
                    <a:p>
                      <a:pPr lvl="1" algn="l" fontAlgn="b"/>
                      <a:r>
                        <a:rPr lang="en-US" sz="2400" b="1" i="0" u="none" strike="noStrike" dirty="0">
                          <a:solidFill>
                            <a:schemeClr val="bg1"/>
                          </a:solidFill>
                          <a:effectLst/>
                          <a:latin typeface="Calibri" panose="020F0502020204030204" pitchFamily="34" charset="0"/>
                        </a:rPr>
                        <a:t>Tremendous potential as a feedstock for Feed/ Fertilizers/ Biochemicals/ Food</a:t>
                      </a:r>
                      <a:endParaRPr lang="en-IN" sz="2400" b="1"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0403091"/>
                  </a:ext>
                </a:extLst>
              </a:tr>
            </a:tbl>
          </a:graphicData>
        </a:graphic>
      </p:graphicFrame>
    </p:spTree>
    <p:extLst>
      <p:ext uri="{BB962C8B-B14F-4D97-AF65-F5344CB8AC3E}">
        <p14:creationId xmlns:p14="http://schemas.microsoft.com/office/powerpoint/2010/main" val="355194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17A8-F54A-4210-B520-29F7DDDDA1CD}"/>
              </a:ext>
            </a:extLst>
          </p:cNvPr>
          <p:cNvSpPr>
            <a:spLocks noGrp="1"/>
          </p:cNvSpPr>
          <p:nvPr>
            <p:ph type="title"/>
          </p:nvPr>
        </p:nvSpPr>
        <p:spPr>
          <a:xfrm>
            <a:off x="838200" y="136525"/>
            <a:ext cx="10515600" cy="441973"/>
          </a:xfrm>
        </p:spPr>
        <p:txBody>
          <a:bodyPr>
            <a:normAutofit fontScale="90000"/>
          </a:bodyPr>
          <a:lstStyle/>
          <a:p>
            <a:pPr algn="ctr"/>
            <a:r>
              <a:rPr lang="en-US" sz="3200" b="1" dirty="0"/>
              <a:t>Potential commercial applications of microalgal biomass</a:t>
            </a:r>
            <a:endParaRPr lang="en-IN" sz="3200" b="1" dirty="0"/>
          </a:p>
        </p:txBody>
      </p:sp>
      <p:sp>
        <p:nvSpPr>
          <p:cNvPr id="4" name="Footer Placeholder 3">
            <a:extLst>
              <a:ext uri="{FF2B5EF4-FFF2-40B4-BE49-F238E27FC236}">
                <a16:creationId xmlns:a16="http://schemas.microsoft.com/office/drawing/2014/main" id="{86E7852B-0C03-475C-B6F4-6CD01DA00F29}"/>
              </a:ext>
            </a:extLst>
          </p:cNvPr>
          <p:cNvSpPr>
            <a:spLocks noGrp="1"/>
          </p:cNvSpPr>
          <p:nvPr>
            <p:ph type="ftr" sz="quarter" idx="11"/>
          </p:nvPr>
        </p:nvSpPr>
        <p:spPr/>
        <p:txBody>
          <a:bodyPr/>
          <a:lstStyle/>
          <a:p>
            <a:r>
              <a:rPr lang="en-IN" sz="2400" dirty="0"/>
              <a:t>Environalgae</a:t>
            </a:r>
          </a:p>
        </p:txBody>
      </p:sp>
      <p:graphicFrame>
        <p:nvGraphicFramePr>
          <p:cNvPr id="7" name="Table 6">
            <a:extLst>
              <a:ext uri="{FF2B5EF4-FFF2-40B4-BE49-F238E27FC236}">
                <a16:creationId xmlns:a16="http://schemas.microsoft.com/office/drawing/2014/main" id="{0A5FC702-9A2F-7EE2-DA40-3CA202DA7823}"/>
              </a:ext>
            </a:extLst>
          </p:cNvPr>
          <p:cNvGraphicFramePr>
            <a:graphicFrameLocks noGrp="1"/>
          </p:cNvGraphicFramePr>
          <p:nvPr>
            <p:extLst>
              <p:ext uri="{D42A27DB-BD31-4B8C-83A1-F6EECF244321}">
                <p14:modId xmlns:p14="http://schemas.microsoft.com/office/powerpoint/2010/main" val="1354462844"/>
              </p:ext>
            </p:extLst>
          </p:nvPr>
        </p:nvGraphicFramePr>
        <p:xfrm>
          <a:off x="264367" y="746449"/>
          <a:ext cx="11663265" cy="5365102"/>
        </p:xfrm>
        <a:graphic>
          <a:graphicData uri="http://schemas.openxmlformats.org/drawingml/2006/table">
            <a:tbl>
              <a:tblPr firstRow="1" firstCol="1" bandRow="1">
                <a:tableStyleId>{5C22544A-7EE6-4342-B048-85BDC9FD1C3A}</a:tableStyleId>
              </a:tblPr>
              <a:tblGrid>
                <a:gridCol w="3082255">
                  <a:extLst>
                    <a:ext uri="{9D8B030D-6E8A-4147-A177-3AD203B41FA5}">
                      <a16:colId xmlns:a16="http://schemas.microsoft.com/office/drawing/2014/main" val="548499342"/>
                    </a:ext>
                  </a:extLst>
                </a:gridCol>
                <a:gridCol w="1698843">
                  <a:extLst>
                    <a:ext uri="{9D8B030D-6E8A-4147-A177-3AD203B41FA5}">
                      <a16:colId xmlns:a16="http://schemas.microsoft.com/office/drawing/2014/main" val="1030979892"/>
                    </a:ext>
                  </a:extLst>
                </a:gridCol>
                <a:gridCol w="6882167">
                  <a:extLst>
                    <a:ext uri="{9D8B030D-6E8A-4147-A177-3AD203B41FA5}">
                      <a16:colId xmlns:a16="http://schemas.microsoft.com/office/drawing/2014/main" val="3798716240"/>
                    </a:ext>
                  </a:extLst>
                </a:gridCol>
              </a:tblGrid>
              <a:tr h="709051">
                <a:tc>
                  <a:txBody>
                    <a:bodyPr/>
                    <a:lstStyle/>
                    <a:p>
                      <a:pPr algn="ctr">
                        <a:lnSpc>
                          <a:spcPct val="107000"/>
                        </a:lnSpc>
                        <a:spcAft>
                          <a:spcPts val="800"/>
                        </a:spcAft>
                      </a:pPr>
                      <a:r>
                        <a:rPr lang="en-IN" sz="1600" dirty="0">
                          <a:effectLst/>
                        </a:rPr>
                        <a:t>Application as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IN" sz="1600" dirty="0">
                          <a:effectLst/>
                        </a:rPr>
                        <a:t>Minimum price</a:t>
                      </a:r>
                    </a:p>
                    <a:p>
                      <a:pPr algn="ctr">
                        <a:lnSpc>
                          <a:spcPct val="107000"/>
                        </a:lnSpc>
                        <a:spcAft>
                          <a:spcPts val="0"/>
                        </a:spcAft>
                      </a:pPr>
                      <a:r>
                        <a:rPr lang="en-IN" sz="1200" b="0" dirty="0">
                          <a:effectLst/>
                        </a:rPr>
                        <a:t>for 10% solids wet slurry</a:t>
                      </a:r>
                    </a:p>
                    <a:p>
                      <a:pPr algn="ctr">
                        <a:lnSpc>
                          <a:spcPct val="107000"/>
                        </a:lnSpc>
                        <a:spcAft>
                          <a:spcPts val="0"/>
                        </a:spcAft>
                      </a:pPr>
                      <a:r>
                        <a:rPr lang="en-IN" sz="1600" b="0" dirty="0">
                          <a:effectLst/>
                          <a:latin typeface="Calibri" panose="020F0502020204030204" pitchFamily="34" charset="0"/>
                          <a:ea typeface="Calibri" panose="020F0502020204030204" pitchFamily="34" charset="0"/>
                          <a:cs typeface="Times New Roman" panose="02020603050405020304" pitchFamily="18" charset="0"/>
                        </a:rPr>
                        <a:t>(₹/kg)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600" dirty="0">
                          <a:effectLst/>
                        </a:rPr>
                        <a:t>Remarks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1886266"/>
                  </a:ext>
                </a:extLst>
              </a:tr>
              <a:tr h="1100485">
                <a:tc>
                  <a:txBody>
                    <a:bodyPr/>
                    <a:lstStyle/>
                    <a:p>
                      <a:pPr>
                        <a:lnSpc>
                          <a:spcPct val="107000"/>
                        </a:lnSpc>
                        <a:spcAft>
                          <a:spcPts val="800"/>
                        </a:spcAft>
                      </a:pPr>
                      <a:r>
                        <a:rPr lang="en-US" sz="1600" b="0" dirty="0">
                          <a:effectLst/>
                          <a:latin typeface="Calibri" panose="020F0502020204030204" pitchFamily="34" charset="0"/>
                          <a:ea typeface="Calibri" panose="020F0502020204030204" pitchFamily="34" charset="0"/>
                          <a:cs typeface="Times New Roman" panose="02020603050405020304" pitchFamily="18" charset="0"/>
                        </a:rPr>
                        <a:t>Attractive high-value fertilizer application </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a:t>
                      </a:r>
                      <a:r>
                        <a:rPr lang="en-IN" sz="1600" dirty="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Environalgae can work with the customer for developing off-take options for the microalgal biomass produced through the process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6172647"/>
                  </a:ext>
                </a:extLst>
              </a:tr>
              <a:tr h="1354596">
                <a:tc>
                  <a:txBody>
                    <a:bodyPr/>
                    <a:lstStyle/>
                    <a:p>
                      <a:pPr>
                        <a:lnSpc>
                          <a:spcPct val="107000"/>
                        </a:lnSpc>
                        <a:spcAft>
                          <a:spcPts val="800"/>
                        </a:spcAft>
                      </a:pPr>
                      <a:r>
                        <a:rPr lang="en-IN" sz="1600" dirty="0">
                          <a:effectLst/>
                        </a:rPr>
                        <a:t>Live feed </a:t>
                      </a:r>
                      <a:r>
                        <a:rPr lang="en-IN" sz="1400" b="0" dirty="0">
                          <a:effectLst/>
                        </a:rPr>
                        <a:t>- for producing “live/ fresh, naturally-fed” aquaculture feed</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600" dirty="0">
                          <a:effectLst/>
                        </a:rPr>
                        <a:t>50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Will need to be distributed as “fresh algal slurry” just like milk</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Can be tested by your acquaintances in the shrimp industry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Commercial live-frozen microalgae sells at over $77/Liter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4025651"/>
                  </a:ext>
                </a:extLst>
              </a:tr>
              <a:tr h="1100485">
                <a:tc>
                  <a:txBody>
                    <a:bodyPr/>
                    <a:lstStyle/>
                    <a:p>
                      <a:pPr>
                        <a:lnSpc>
                          <a:spcPct val="107000"/>
                        </a:lnSpc>
                        <a:spcAft>
                          <a:spcPts val="800"/>
                        </a:spcAft>
                      </a:pPr>
                      <a:r>
                        <a:rPr lang="en-IN" sz="1600" dirty="0">
                          <a:effectLst/>
                        </a:rPr>
                        <a:t>Supplement in aquaculture feed </a:t>
                      </a:r>
                      <a:r>
                        <a:rPr lang="en-IN" sz="1400" b="0" dirty="0">
                          <a:effectLst/>
                        </a:rPr>
                        <a:t>– ingredient rich in proteins, antioxidants &amp; essential fats</a:t>
                      </a:r>
                      <a:endParaRPr lang="en-IN"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600" dirty="0">
                          <a:effectLst/>
                        </a:rPr>
                        <a:t>40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Can be tested in the aquaculture industry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Pricing potential will need to be established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4247368"/>
                  </a:ext>
                </a:extLst>
              </a:tr>
              <a:tr h="1100485">
                <a:tc>
                  <a:txBody>
                    <a:bodyPr/>
                    <a:lstStyle/>
                    <a:p>
                      <a:pPr>
                        <a:lnSpc>
                          <a:spcPct val="107000"/>
                        </a:lnSpc>
                        <a:spcAft>
                          <a:spcPts val="800"/>
                        </a:spcAft>
                      </a:pPr>
                      <a:r>
                        <a:rPr lang="en-IN" sz="1600" dirty="0">
                          <a:effectLst/>
                        </a:rPr>
                        <a:t>Human dietary supplement </a:t>
                      </a:r>
                      <a:r>
                        <a:rPr lang="en-IN" sz="1400" b="0" dirty="0">
                          <a:effectLst/>
                        </a:rPr>
                        <a:t>– rich in proteins, antioxidants &amp; essential fats</a:t>
                      </a:r>
                      <a:r>
                        <a:rPr lang="en-IN" sz="1400" dirty="0">
                          <a:effectLst/>
                        </a:rPr>
                        <a:t>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IN" sz="1600" dirty="0">
                          <a:effectLst/>
                        </a:rPr>
                        <a:t>100*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nSpc>
                          <a:spcPct val="100000"/>
                        </a:lnSpc>
                        <a:spcAft>
                          <a:spcPts val="0"/>
                        </a:spcAft>
                        <a:buFont typeface="Wingdings" panose="05000000000000000000" pitchFamily="2" charset="2"/>
                        <a:buChar char="Ø"/>
                      </a:pPr>
                      <a:r>
                        <a:rPr lang="en-US" sz="1600" dirty="0">
                          <a:effectLst/>
                          <a:latin typeface="Calibri" panose="020F0502020204030204" pitchFamily="34" charset="0"/>
                          <a:ea typeface="Calibri" panose="020F0502020204030204" pitchFamily="34" charset="0"/>
                          <a:cs typeface="Times New Roman" panose="02020603050405020304" pitchFamily="18" charset="0"/>
                        </a:rPr>
                        <a:t>*Will need spray drying into powder/ tablets to remove 90% water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Commercial Chlorella tablets available in the market sell at close to ₹5,000/kg</a:t>
                      </a:r>
                      <a:endParaRPr kumimoji="0" lang="en-IN"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Aft>
                          <a:spcPts val="0"/>
                        </a:spcAft>
                        <a:buFont typeface="Wingdings" panose="05000000000000000000" pitchFamily="2" charset="2"/>
                        <a:buNone/>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9000866"/>
                  </a:ext>
                </a:extLst>
              </a:tr>
            </a:tbl>
          </a:graphicData>
        </a:graphic>
      </p:graphicFrame>
    </p:spTree>
    <p:extLst>
      <p:ext uri="{BB962C8B-B14F-4D97-AF65-F5344CB8AC3E}">
        <p14:creationId xmlns:p14="http://schemas.microsoft.com/office/powerpoint/2010/main" val="368773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17A8-F54A-4210-B520-29F7DDDDA1CD}"/>
              </a:ext>
            </a:extLst>
          </p:cNvPr>
          <p:cNvSpPr>
            <a:spLocks noGrp="1"/>
          </p:cNvSpPr>
          <p:nvPr>
            <p:ph type="title"/>
          </p:nvPr>
        </p:nvSpPr>
        <p:spPr>
          <a:xfrm>
            <a:off x="838200" y="238061"/>
            <a:ext cx="10515600" cy="664756"/>
          </a:xfrm>
        </p:spPr>
        <p:txBody>
          <a:bodyPr>
            <a:normAutofit fontScale="90000"/>
          </a:bodyPr>
          <a:lstStyle/>
          <a:p>
            <a:pPr algn="ctr"/>
            <a:r>
              <a:rPr lang="en-US" b="1" dirty="0"/>
              <a:t>The Need….and the opportunity</a:t>
            </a:r>
            <a:endParaRPr lang="en-IN" b="1" dirty="0"/>
          </a:p>
        </p:txBody>
      </p:sp>
      <p:sp>
        <p:nvSpPr>
          <p:cNvPr id="3" name="Content Placeholder 2">
            <a:extLst>
              <a:ext uri="{FF2B5EF4-FFF2-40B4-BE49-F238E27FC236}">
                <a16:creationId xmlns:a16="http://schemas.microsoft.com/office/drawing/2014/main" id="{DD28D9C4-EA2A-4640-9775-603691F6B2B2}"/>
              </a:ext>
            </a:extLst>
          </p:cNvPr>
          <p:cNvSpPr>
            <a:spLocks noGrp="1"/>
          </p:cNvSpPr>
          <p:nvPr>
            <p:ph idx="1"/>
          </p:nvPr>
        </p:nvSpPr>
        <p:spPr>
          <a:xfrm>
            <a:off x="447869" y="1029882"/>
            <a:ext cx="11299372" cy="5326468"/>
          </a:xfrm>
        </p:spPr>
        <p:txBody>
          <a:bodyPr>
            <a:normAutofit/>
          </a:bodyPr>
          <a:lstStyle/>
          <a:p>
            <a:pPr algn="just">
              <a:lnSpc>
                <a:spcPct val="100000"/>
              </a:lnSpc>
              <a:spcBef>
                <a:spcPts val="300"/>
              </a:spcBef>
              <a:spcAft>
                <a:spcPts val="300"/>
              </a:spcAft>
            </a:pPr>
            <a:r>
              <a:rPr lang="en-IN" sz="1800" dirty="0">
                <a:latin typeface="Calibri" panose="020F0502020204030204" pitchFamily="34" charset="0"/>
                <a:ea typeface="Calibri" panose="020F0502020204030204" pitchFamily="34" charset="0"/>
                <a:cs typeface="Times New Roman" panose="02020603050405020304" pitchFamily="18" charset="0"/>
              </a:rPr>
              <a:t>I</a:t>
            </a:r>
            <a:r>
              <a:rPr lang="en-IN" sz="1800" dirty="0">
                <a:effectLst/>
                <a:latin typeface="Calibri" panose="020F0502020204030204" pitchFamily="34" charset="0"/>
                <a:ea typeface="Calibri" panose="020F0502020204030204" pitchFamily="34" charset="0"/>
                <a:cs typeface="Times New Roman" panose="02020603050405020304" pitchFamily="18" charset="0"/>
              </a:rPr>
              <a:t>mpact of </a:t>
            </a:r>
            <a:r>
              <a:rPr lang="en-IN" sz="1800" i="1" dirty="0">
                <a:effectLst/>
                <a:latin typeface="Calibri" panose="020F0502020204030204" pitchFamily="34" charset="0"/>
                <a:ea typeface="Calibri" panose="020F0502020204030204" pitchFamily="34" charset="0"/>
                <a:cs typeface="Times New Roman" panose="02020603050405020304" pitchFamily="18" charset="0"/>
              </a:rPr>
              <a:t>Climate Change</a:t>
            </a:r>
            <a:r>
              <a:rPr lang="en-IN" sz="1800" dirty="0">
                <a:effectLst/>
                <a:latin typeface="Calibri" panose="020F0502020204030204" pitchFamily="34" charset="0"/>
                <a:ea typeface="Calibri" panose="020F0502020204030204" pitchFamily="34" charset="0"/>
                <a:cs typeface="Times New Roman" panose="02020603050405020304" pitchFamily="18" charset="0"/>
              </a:rPr>
              <a:t> is well known and gets discussed in perhaps every important international convention of developed and developing nations. </a:t>
            </a:r>
          </a:p>
          <a:p>
            <a:pPr algn="just">
              <a:lnSpc>
                <a:spcPct val="100000"/>
              </a:lnSpc>
              <a:spcBef>
                <a:spcPts val="300"/>
              </a:spcBef>
              <a:spcAft>
                <a:spcPts val="300"/>
              </a:spcAft>
            </a:pPr>
            <a:r>
              <a:rPr lang="en-IN" sz="1800" dirty="0">
                <a:latin typeface="Calibri" panose="020F0502020204030204" pitchFamily="34" charset="0"/>
                <a:ea typeface="Calibri" panose="020F0502020204030204" pitchFamily="34" charset="0"/>
                <a:cs typeface="Times New Roman" panose="02020603050405020304" pitchFamily="18" charset="0"/>
              </a:rPr>
              <a:t>Our Nation has taken up ambitious NET ZERO goals</a:t>
            </a:r>
            <a:r>
              <a:rPr lang="en-IN" sz="18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Bef>
                <a:spcPts val="300"/>
              </a:spcBef>
              <a:spcAft>
                <a:spcPts val="3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In the conventional effluent treatment processes, </a:t>
            </a:r>
            <a:r>
              <a:rPr lang="en-IN" sz="1800" i="1" dirty="0">
                <a:effectLst/>
                <a:latin typeface="Calibri" panose="020F0502020204030204" pitchFamily="34" charset="0"/>
                <a:ea typeface="Calibri" panose="020F0502020204030204" pitchFamily="34" charset="0"/>
                <a:cs typeface="Times New Roman" panose="02020603050405020304" pitchFamily="18" charset="0"/>
              </a:rPr>
              <a:t>Scope 1</a:t>
            </a:r>
            <a:r>
              <a:rPr lang="en-IN" sz="1800" dirty="0">
                <a:effectLst/>
                <a:latin typeface="Calibri" panose="020F0502020204030204" pitchFamily="34" charset="0"/>
                <a:ea typeface="Calibri" panose="020F0502020204030204" pitchFamily="34" charset="0"/>
                <a:cs typeface="Times New Roman" panose="02020603050405020304" pitchFamily="18" charset="0"/>
              </a:rPr>
              <a:t> and </a:t>
            </a:r>
            <a:r>
              <a:rPr lang="en-IN" sz="1800" i="1" dirty="0">
                <a:effectLst/>
                <a:latin typeface="Calibri" panose="020F0502020204030204" pitchFamily="34" charset="0"/>
                <a:ea typeface="Calibri" panose="020F0502020204030204" pitchFamily="34" charset="0"/>
                <a:cs typeface="Times New Roman" panose="02020603050405020304" pitchFamily="18" charset="0"/>
              </a:rPr>
              <a:t>Scope 2</a:t>
            </a:r>
            <a:r>
              <a:rPr lang="en-IN" sz="1800" dirty="0">
                <a:effectLst/>
                <a:latin typeface="Calibri" panose="020F0502020204030204" pitchFamily="34" charset="0"/>
                <a:ea typeface="Calibri" panose="020F0502020204030204" pitchFamily="34" charset="0"/>
                <a:cs typeface="Times New Roman" panose="02020603050405020304" pitchFamily="18" charset="0"/>
              </a:rPr>
              <a:t> emissions are usually significant. Hence, switching to more sustainable wastewater mitigation technologies will soon be a need of the hour</a:t>
            </a:r>
          </a:p>
          <a:p>
            <a:pPr algn="just">
              <a:lnSpc>
                <a:spcPct val="100000"/>
              </a:lnSpc>
              <a:spcBef>
                <a:spcPts val="300"/>
              </a:spcBef>
              <a:spcAft>
                <a:spcPts val="3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(NEED) An ideal sustainable option for </a:t>
            </a:r>
            <a:r>
              <a:rPr lang="en-IN" sz="1800" dirty="0">
                <a:latin typeface="Calibri" panose="020F0502020204030204" pitchFamily="34" charset="0"/>
                <a:ea typeface="Calibri" panose="020F0502020204030204" pitchFamily="34" charset="0"/>
                <a:cs typeface="Times New Roman" panose="02020603050405020304" pitchFamily="18" charset="0"/>
              </a:rPr>
              <a:t>waste</a:t>
            </a:r>
            <a:r>
              <a:rPr lang="en-IN" sz="1800" dirty="0">
                <a:effectLst/>
                <a:latin typeface="Calibri" panose="020F0502020204030204" pitchFamily="34" charset="0"/>
                <a:ea typeface="Calibri" panose="020F0502020204030204" pitchFamily="34" charset="0"/>
                <a:cs typeface="Times New Roman" panose="02020603050405020304" pitchFamily="18" charset="0"/>
              </a:rPr>
              <a:t>water treatment should:</a:t>
            </a:r>
          </a:p>
          <a:p>
            <a:pPr lvl="1" algn="just">
              <a:lnSpc>
                <a:spcPct val="100000"/>
              </a:lnSpc>
              <a:spcBef>
                <a:spcPts val="300"/>
              </a:spcBef>
              <a:spcAft>
                <a:spcPts val="300"/>
              </a:spcAft>
              <a:buFont typeface="Courier New" panose="02070309020205020404" pitchFamily="49" charset="0"/>
              <a:buChar char="o"/>
            </a:pPr>
            <a:r>
              <a:rPr lang="en-IN" sz="1400" dirty="0">
                <a:latin typeface="Calibri" panose="020F0502020204030204" pitchFamily="34" charset="0"/>
                <a:ea typeface="Calibri" panose="020F0502020204030204" pitchFamily="34" charset="0"/>
                <a:cs typeface="Times New Roman" panose="02020603050405020304" pitchFamily="18" charset="0"/>
              </a:rPr>
              <a:t>U</a:t>
            </a:r>
            <a:r>
              <a:rPr lang="en-IN" sz="1400" dirty="0">
                <a:effectLst/>
                <a:latin typeface="Calibri" panose="020F0502020204030204" pitchFamily="34" charset="0"/>
                <a:ea typeface="Calibri" panose="020F0502020204030204" pitchFamily="34" charset="0"/>
                <a:cs typeface="Times New Roman" panose="02020603050405020304" pitchFamily="18" charset="0"/>
              </a:rPr>
              <a:t>tilize less energy</a:t>
            </a:r>
          </a:p>
          <a:p>
            <a:pPr lvl="1" algn="just">
              <a:lnSpc>
                <a:spcPct val="100000"/>
              </a:lnSpc>
              <a:spcBef>
                <a:spcPts val="300"/>
              </a:spcBef>
              <a:spcAft>
                <a:spcPts val="300"/>
              </a:spcAft>
              <a:buFont typeface="Courier New" panose="02070309020205020404" pitchFamily="49" charset="0"/>
              <a:buChar char="o"/>
            </a:pPr>
            <a:r>
              <a:rPr lang="en-IN" sz="1400" dirty="0">
                <a:effectLst/>
                <a:latin typeface="Calibri" panose="020F0502020204030204" pitchFamily="34" charset="0"/>
                <a:ea typeface="Calibri" panose="020F0502020204030204" pitchFamily="34" charset="0"/>
                <a:cs typeface="Times New Roman" panose="02020603050405020304" pitchFamily="18" charset="0"/>
              </a:rPr>
              <a:t>Result in very low carbon emissions</a:t>
            </a:r>
          </a:p>
          <a:p>
            <a:pPr lvl="1" algn="just">
              <a:lnSpc>
                <a:spcPct val="100000"/>
              </a:lnSpc>
              <a:spcBef>
                <a:spcPts val="300"/>
              </a:spcBef>
              <a:spcAft>
                <a:spcPts val="300"/>
              </a:spcAft>
              <a:buFont typeface="Courier New" panose="02070309020205020404" pitchFamily="49" charset="0"/>
              <a:buChar char="o"/>
            </a:pPr>
            <a:r>
              <a:rPr lang="en-IN" sz="1400" dirty="0">
                <a:latin typeface="Calibri" panose="020F0502020204030204" pitchFamily="34" charset="0"/>
                <a:ea typeface="Calibri" panose="020F0502020204030204" pitchFamily="34" charset="0"/>
                <a:cs typeface="Times New Roman" panose="02020603050405020304" pitchFamily="18" charset="0"/>
              </a:rPr>
              <a:t>P</a:t>
            </a:r>
            <a:r>
              <a:rPr lang="en-IN" sz="1400" dirty="0">
                <a:effectLst/>
                <a:latin typeface="Calibri" panose="020F0502020204030204" pitchFamily="34" charset="0"/>
                <a:ea typeface="Calibri" panose="020F0502020204030204" pitchFamily="34" charset="0"/>
                <a:cs typeface="Times New Roman" panose="02020603050405020304" pitchFamily="18" charset="0"/>
              </a:rPr>
              <a:t>roduce clean water, and </a:t>
            </a:r>
          </a:p>
          <a:p>
            <a:pPr lvl="1" algn="just">
              <a:lnSpc>
                <a:spcPct val="100000"/>
              </a:lnSpc>
              <a:spcBef>
                <a:spcPts val="300"/>
              </a:spcBef>
              <a:spcAft>
                <a:spcPts val="300"/>
              </a:spcAft>
              <a:buFont typeface="Courier New" panose="02070309020205020404" pitchFamily="49" charset="0"/>
              <a:buChar char="o"/>
            </a:pPr>
            <a:r>
              <a:rPr lang="en-IN" sz="1400" dirty="0">
                <a:latin typeface="Calibri" panose="020F0502020204030204" pitchFamily="34" charset="0"/>
                <a:ea typeface="Calibri" panose="020F0502020204030204" pitchFamily="34" charset="0"/>
                <a:cs typeface="Times New Roman" panose="02020603050405020304" pitchFamily="18" charset="0"/>
              </a:rPr>
              <a:t>P</a:t>
            </a:r>
            <a:r>
              <a:rPr lang="en-IN" sz="1400" dirty="0">
                <a:effectLst/>
                <a:latin typeface="Calibri" panose="020F0502020204030204" pitchFamily="34" charset="0"/>
                <a:ea typeface="Calibri" panose="020F0502020204030204" pitchFamily="34" charset="0"/>
                <a:cs typeface="Times New Roman" panose="02020603050405020304" pitchFamily="18" charset="0"/>
              </a:rPr>
              <a:t>rovide a co-product opportunity to improve the circularity quotient of carbon!</a:t>
            </a:r>
          </a:p>
          <a:p>
            <a:pPr algn="just">
              <a:lnSpc>
                <a:spcPct val="100000"/>
              </a:lnSpc>
              <a:spcBef>
                <a:spcPts val="300"/>
              </a:spcBef>
              <a:spcAft>
                <a:spcPts val="300"/>
              </a:spcAft>
            </a:pPr>
            <a:r>
              <a:rPr lang="en-IN" sz="1800" dirty="0">
                <a:effectLst/>
                <a:latin typeface="Calibri" panose="020F0502020204030204" pitchFamily="34" charset="0"/>
                <a:ea typeface="Calibri" panose="020F0502020204030204" pitchFamily="34" charset="0"/>
                <a:cs typeface="Times New Roman" panose="02020603050405020304" pitchFamily="18" charset="0"/>
              </a:rPr>
              <a:t>(OPPORTUNITY) Microalgae-based wastewater treatment technology</a:t>
            </a:r>
          </a:p>
          <a:p>
            <a:pPr lvl="1" algn="just">
              <a:lnSpc>
                <a:spcPct val="100000"/>
              </a:lnSpc>
              <a:spcBef>
                <a:spcPts val="300"/>
              </a:spcBef>
              <a:spcAft>
                <a:spcPts val="300"/>
              </a:spcAft>
              <a:buFont typeface="Courier New" panose="02070309020205020404" pitchFamily="49" charset="0"/>
              <a:buChar char="o"/>
            </a:pPr>
            <a:r>
              <a:rPr lang="en-IN" sz="1400" dirty="0">
                <a:latin typeface="Calibri" panose="020F0502020204030204" pitchFamily="34" charset="0"/>
                <a:ea typeface="Calibri" panose="020F0502020204030204" pitchFamily="34" charset="0"/>
                <a:cs typeface="Times New Roman" panose="02020603050405020304" pitchFamily="18" charset="0"/>
              </a:rPr>
              <a:t>Relies on sunlight as a source of energy; suitable weather conditions and ample sunlight availability throughout the year over here!</a:t>
            </a:r>
          </a:p>
          <a:p>
            <a:pPr lvl="1" algn="just">
              <a:lnSpc>
                <a:spcPct val="100000"/>
              </a:lnSpc>
              <a:spcBef>
                <a:spcPts val="300"/>
              </a:spcBef>
              <a:spcAft>
                <a:spcPts val="300"/>
              </a:spcAft>
              <a:buFont typeface="Courier New" panose="02070309020205020404" pitchFamily="49" charset="0"/>
              <a:buChar char="o"/>
            </a:pPr>
            <a:r>
              <a:rPr lang="en-IN" sz="1400" dirty="0">
                <a:latin typeface="Calibri" panose="020F0502020204030204" pitchFamily="34" charset="0"/>
                <a:ea typeface="Calibri" panose="020F0502020204030204" pitchFamily="34" charset="0"/>
                <a:cs typeface="Times New Roman" panose="02020603050405020304" pitchFamily="18" charset="0"/>
              </a:rPr>
              <a:t>Consumes carbon and ammonia while it emits oxygen</a:t>
            </a:r>
          </a:p>
          <a:p>
            <a:pPr lvl="1" algn="just">
              <a:lnSpc>
                <a:spcPct val="100000"/>
              </a:lnSpc>
              <a:spcBef>
                <a:spcPts val="300"/>
              </a:spcBef>
              <a:spcAft>
                <a:spcPts val="300"/>
              </a:spcAft>
              <a:buFont typeface="Courier New" panose="02070309020205020404" pitchFamily="49" charset="0"/>
              <a:buChar char="o"/>
            </a:pPr>
            <a:r>
              <a:rPr lang="en-IN" sz="1400" dirty="0">
                <a:latin typeface="Calibri" panose="020F0502020204030204" pitchFamily="34" charset="0"/>
                <a:ea typeface="Calibri" panose="020F0502020204030204" pitchFamily="34" charset="0"/>
                <a:cs typeface="Times New Roman" panose="02020603050405020304" pitchFamily="18" charset="0"/>
              </a:rPr>
              <a:t>Generates clean and compliant water suitable for discharge/ re-use</a:t>
            </a:r>
          </a:p>
          <a:p>
            <a:pPr lvl="1" algn="just">
              <a:lnSpc>
                <a:spcPct val="100000"/>
              </a:lnSpc>
              <a:spcBef>
                <a:spcPts val="300"/>
              </a:spcBef>
              <a:spcAft>
                <a:spcPts val="300"/>
              </a:spcAft>
              <a:buFont typeface="Courier New" panose="02070309020205020404" pitchFamily="49" charset="0"/>
              <a:buChar char="o"/>
            </a:pPr>
            <a:r>
              <a:rPr lang="en-IN" sz="1400" dirty="0">
                <a:latin typeface="Calibri" panose="020F0502020204030204" pitchFamily="34" charset="0"/>
                <a:ea typeface="Calibri" panose="020F0502020204030204" pitchFamily="34" charset="0"/>
                <a:cs typeface="Times New Roman" panose="02020603050405020304" pitchFamily="18" charset="0"/>
              </a:rPr>
              <a:t>Produces microalgae-biomass for various end-use applications, thus recycling the carbon and nutrients from domestic wastewater streams</a:t>
            </a:r>
          </a:p>
          <a:p>
            <a:pPr lvl="1" algn="just">
              <a:lnSpc>
                <a:spcPct val="100000"/>
              </a:lnSpc>
              <a:spcBef>
                <a:spcPts val="300"/>
              </a:spcBef>
              <a:spcAft>
                <a:spcPts val="300"/>
              </a:spcAft>
              <a:buFont typeface="Courier New" panose="02070309020205020404" pitchFamily="49" charset="0"/>
              <a:buChar char="o"/>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0000"/>
              </a:lnSpc>
              <a:spcBef>
                <a:spcPts val="300"/>
              </a:spcBef>
              <a:spcAft>
                <a:spcPts val="300"/>
              </a:spcAft>
              <a:buFont typeface="Courier New" panose="02070309020205020404" pitchFamily="49" charset="0"/>
              <a:buChar char="o"/>
            </a:pP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6E7852B-0C03-475C-B6F4-6CD01DA00F29}"/>
              </a:ext>
            </a:extLst>
          </p:cNvPr>
          <p:cNvSpPr>
            <a:spLocks noGrp="1"/>
          </p:cNvSpPr>
          <p:nvPr>
            <p:ph type="ftr" sz="quarter" idx="11"/>
          </p:nvPr>
        </p:nvSpPr>
        <p:spPr/>
        <p:txBody>
          <a:bodyPr/>
          <a:lstStyle/>
          <a:p>
            <a:r>
              <a:rPr lang="en-IN" sz="2400" dirty="0"/>
              <a:t>Environalgae</a:t>
            </a:r>
          </a:p>
        </p:txBody>
      </p:sp>
    </p:spTree>
    <p:extLst>
      <p:ext uri="{BB962C8B-B14F-4D97-AF65-F5344CB8AC3E}">
        <p14:creationId xmlns:p14="http://schemas.microsoft.com/office/powerpoint/2010/main" val="303228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17A8-F54A-4210-B520-29F7DDDDA1CD}"/>
              </a:ext>
            </a:extLst>
          </p:cNvPr>
          <p:cNvSpPr>
            <a:spLocks noGrp="1"/>
          </p:cNvSpPr>
          <p:nvPr>
            <p:ph type="title"/>
          </p:nvPr>
        </p:nvSpPr>
        <p:spPr>
          <a:xfrm>
            <a:off x="838199" y="163414"/>
            <a:ext cx="10515600" cy="685673"/>
          </a:xfrm>
        </p:spPr>
        <p:txBody>
          <a:bodyPr>
            <a:normAutofit fontScale="90000"/>
          </a:bodyPr>
          <a:lstStyle/>
          <a:p>
            <a:pPr algn="ctr"/>
            <a:r>
              <a:rPr lang="en-US" sz="4200" b="1" dirty="0"/>
              <a:t>An Exciting Clean-Tech for wastewater treatment….</a:t>
            </a:r>
            <a:endParaRPr lang="en-IN" sz="4200" b="1" dirty="0"/>
          </a:p>
        </p:txBody>
      </p:sp>
      <p:sp>
        <p:nvSpPr>
          <p:cNvPr id="3" name="Content Placeholder 2">
            <a:extLst>
              <a:ext uri="{FF2B5EF4-FFF2-40B4-BE49-F238E27FC236}">
                <a16:creationId xmlns:a16="http://schemas.microsoft.com/office/drawing/2014/main" id="{DD28D9C4-EA2A-4640-9775-603691F6B2B2}"/>
              </a:ext>
            </a:extLst>
          </p:cNvPr>
          <p:cNvSpPr>
            <a:spLocks noGrp="1"/>
          </p:cNvSpPr>
          <p:nvPr>
            <p:ph idx="1"/>
          </p:nvPr>
        </p:nvSpPr>
        <p:spPr>
          <a:xfrm>
            <a:off x="441400" y="1039682"/>
            <a:ext cx="11104964" cy="4958115"/>
          </a:xfrm>
        </p:spPr>
        <p:txBody>
          <a:bodyPr>
            <a:normAutofit fontScale="55000" lnSpcReduction="20000"/>
          </a:bodyPr>
          <a:lstStyle/>
          <a:p>
            <a:pPr>
              <a:lnSpc>
                <a:spcPct val="110000"/>
              </a:lnSpc>
              <a:buFont typeface="Wingdings" panose="05000000000000000000" pitchFamily="2" charset="2"/>
              <a:buChar char="Ø"/>
            </a:pPr>
            <a:r>
              <a:rPr lang="en-US" sz="2800" b="1" dirty="0"/>
              <a:t>Sustainable - </a:t>
            </a:r>
            <a:r>
              <a:rPr lang="en-US" sz="2600" dirty="0"/>
              <a:t>Sunlight, the primary source of energy for our process, is free of cost, non-polluting and plentiful</a:t>
            </a:r>
          </a:p>
          <a:p>
            <a:pPr>
              <a:lnSpc>
                <a:spcPct val="110000"/>
              </a:lnSpc>
              <a:buFont typeface="Wingdings" panose="05000000000000000000" pitchFamily="2" charset="2"/>
              <a:buChar char="Ø"/>
            </a:pPr>
            <a:r>
              <a:rPr lang="en-US" sz="2800" b="1" dirty="0"/>
              <a:t>Environment friendly* - </a:t>
            </a:r>
            <a:r>
              <a:rPr lang="en-US" sz="2600" dirty="0"/>
              <a:t>O</a:t>
            </a:r>
            <a:r>
              <a:rPr lang="en-US" sz="2600" baseline="-25000" dirty="0"/>
              <a:t>2</a:t>
            </a:r>
            <a:r>
              <a:rPr lang="en-US" sz="2600" dirty="0"/>
              <a:t> released by algae, improves overall air and water quality in the environment</a:t>
            </a:r>
          </a:p>
          <a:p>
            <a:pPr>
              <a:lnSpc>
                <a:spcPct val="110000"/>
              </a:lnSpc>
              <a:buFont typeface="Wingdings" panose="05000000000000000000" pitchFamily="2" charset="2"/>
              <a:buChar char="Ø"/>
            </a:pPr>
            <a:r>
              <a:rPr lang="en-US" sz="2900" b="1" dirty="0"/>
              <a:t>Effective </a:t>
            </a:r>
            <a:r>
              <a:rPr lang="en-US" sz="2600" dirty="0"/>
              <a:t>(field data collected from one of our pilot-plant sites for treatment of manufacturing effluent streams)</a:t>
            </a:r>
          </a:p>
          <a:p>
            <a:pPr marL="0" indent="0">
              <a:lnSpc>
                <a:spcPct val="110000"/>
              </a:lnSpc>
              <a:buNone/>
            </a:pPr>
            <a:endParaRPr lang="en-US" sz="2400" b="1" dirty="0"/>
          </a:p>
          <a:p>
            <a:pPr marL="0" indent="0">
              <a:lnSpc>
                <a:spcPct val="110000"/>
              </a:lnSpc>
              <a:buNone/>
            </a:pPr>
            <a:endParaRPr lang="en-US" sz="2400" b="1" dirty="0"/>
          </a:p>
          <a:p>
            <a:pPr marL="0" indent="0">
              <a:lnSpc>
                <a:spcPct val="110000"/>
              </a:lnSpc>
              <a:buNone/>
            </a:pPr>
            <a:endParaRPr lang="en-US" sz="2400" b="1" dirty="0"/>
          </a:p>
          <a:p>
            <a:pPr marL="0" indent="0">
              <a:lnSpc>
                <a:spcPct val="110000"/>
              </a:lnSpc>
              <a:buNone/>
            </a:pPr>
            <a:endParaRPr lang="en-US" sz="2400" b="1" dirty="0"/>
          </a:p>
          <a:p>
            <a:pPr marL="0" indent="0">
              <a:lnSpc>
                <a:spcPct val="110000"/>
              </a:lnSpc>
              <a:buNone/>
            </a:pPr>
            <a:endParaRPr lang="en-US" sz="2400" b="1" dirty="0"/>
          </a:p>
          <a:p>
            <a:pPr marL="0" indent="0">
              <a:lnSpc>
                <a:spcPct val="110000"/>
              </a:lnSpc>
              <a:buNone/>
            </a:pPr>
            <a:endParaRPr lang="en-US" sz="2400" b="1" dirty="0"/>
          </a:p>
          <a:p>
            <a:pPr marL="0" indent="0">
              <a:lnSpc>
                <a:spcPct val="110000"/>
              </a:lnSpc>
              <a:buNone/>
            </a:pPr>
            <a:endParaRPr lang="en-US" sz="2400" b="1" dirty="0"/>
          </a:p>
          <a:p>
            <a:pPr marL="0" indent="0">
              <a:lnSpc>
                <a:spcPct val="110000"/>
              </a:lnSpc>
              <a:buNone/>
            </a:pPr>
            <a:endParaRPr lang="en-US" sz="2400" b="1" dirty="0"/>
          </a:p>
          <a:p>
            <a:pPr marL="0" indent="0">
              <a:lnSpc>
                <a:spcPct val="110000"/>
              </a:lnSpc>
              <a:buNone/>
            </a:pPr>
            <a:endParaRPr lang="en-US" sz="2400" b="1" dirty="0"/>
          </a:p>
          <a:p>
            <a:pPr marL="0" indent="0">
              <a:lnSpc>
                <a:spcPct val="110000"/>
              </a:lnSpc>
              <a:buNone/>
            </a:pPr>
            <a:endParaRPr lang="en-US" sz="2400" b="1" dirty="0"/>
          </a:p>
          <a:p>
            <a:pPr marL="0" indent="0">
              <a:lnSpc>
                <a:spcPct val="110000"/>
              </a:lnSpc>
              <a:buNone/>
            </a:pPr>
            <a:endParaRPr lang="en-US" sz="2400" b="1" dirty="0"/>
          </a:p>
          <a:p>
            <a:pPr>
              <a:lnSpc>
                <a:spcPct val="110000"/>
              </a:lnSpc>
              <a:buFont typeface="Wingdings" panose="05000000000000000000" pitchFamily="2" charset="2"/>
              <a:buChar char="Ø"/>
            </a:pPr>
            <a:r>
              <a:rPr lang="en-US" sz="2500" b="1" dirty="0"/>
              <a:t>Lucrative</a:t>
            </a:r>
            <a:r>
              <a:rPr lang="en-US" sz="2500" dirty="0"/>
              <a:t> – Renewable algae biomass generated has potential value as feed, food and organic fertilizer. </a:t>
            </a:r>
            <a:r>
              <a:rPr lang="en-US" sz="2500" dirty="0">
                <a:highlight>
                  <a:srgbClr val="FFFF00"/>
                </a:highlight>
              </a:rPr>
              <a:t>Protein content &gt; 50%, high-value fats &gt; 10% and high mineral and antioxidant content.</a:t>
            </a:r>
          </a:p>
          <a:p>
            <a:pPr>
              <a:lnSpc>
                <a:spcPct val="110000"/>
              </a:lnSpc>
              <a:buFont typeface="Wingdings" panose="05000000000000000000" pitchFamily="2" charset="2"/>
              <a:buChar char="Ø"/>
            </a:pPr>
            <a:endParaRPr lang="en-US" sz="2300" dirty="0"/>
          </a:p>
          <a:p>
            <a:pPr>
              <a:lnSpc>
                <a:spcPct val="110000"/>
              </a:lnSpc>
              <a:buFont typeface="Wingdings" panose="05000000000000000000" pitchFamily="2" charset="2"/>
              <a:buChar char="Ø"/>
            </a:pPr>
            <a:endParaRPr lang="en-US" sz="2400" dirty="0"/>
          </a:p>
          <a:p>
            <a:pPr marL="0" indent="0">
              <a:lnSpc>
                <a:spcPct val="110000"/>
              </a:lnSpc>
              <a:buNone/>
            </a:pPr>
            <a:endParaRPr lang="en-US" sz="2400" dirty="0"/>
          </a:p>
        </p:txBody>
      </p:sp>
      <p:sp>
        <p:nvSpPr>
          <p:cNvPr id="5" name="TextBox 4">
            <a:extLst>
              <a:ext uri="{FF2B5EF4-FFF2-40B4-BE49-F238E27FC236}">
                <a16:creationId xmlns:a16="http://schemas.microsoft.com/office/drawing/2014/main" id="{343584B6-BFA0-4463-89F6-06DEE0A24363}"/>
              </a:ext>
            </a:extLst>
          </p:cNvPr>
          <p:cNvSpPr txBox="1"/>
          <p:nvPr/>
        </p:nvSpPr>
        <p:spPr>
          <a:xfrm flipH="1">
            <a:off x="543518" y="6117315"/>
            <a:ext cx="11104963" cy="276999"/>
          </a:xfrm>
          <a:prstGeom prst="rect">
            <a:avLst/>
          </a:prstGeom>
          <a:solidFill>
            <a:schemeClr val="bg1">
              <a:lumMod val="75000"/>
            </a:schemeClr>
          </a:solidFill>
        </p:spPr>
        <p:txBody>
          <a:bodyPr wrap="square" rtlCol="0">
            <a:spAutoFit/>
          </a:bodyPr>
          <a:lstStyle/>
          <a:p>
            <a:r>
              <a:rPr lang="en-US" sz="1200" dirty="0"/>
              <a:t>* – Most of the natural water body pollution by algae is from toxic blue-green algae (cyanobacteria), we are proposing use of beneficial green microalgae for this application</a:t>
            </a:r>
            <a:endParaRPr lang="en-IN" sz="1200" dirty="0"/>
          </a:p>
        </p:txBody>
      </p:sp>
      <p:sp>
        <p:nvSpPr>
          <p:cNvPr id="4" name="Footer Placeholder 3">
            <a:extLst>
              <a:ext uri="{FF2B5EF4-FFF2-40B4-BE49-F238E27FC236}">
                <a16:creationId xmlns:a16="http://schemas.microsoft.com/office/drawing/2014/main" id="{82402BD3-5FF3-425F-9B2B-B5B98A79CA76}"/>
              </a:ext>
            </a:extLst>
          </p:cNvPr>
          <p:cNvSpPr>
            <a:spLocks noGrp="1"/>
          </p:cNvSpPr>
          <p:nvPr>
            <p:ph type="ftr" sz="quarter" idx="11"/>
          </p:nvPr>
        </p:nvSpPr>
        <p:spPr/>
        <p:txBody>
          <a:bodyPr/>
          <a:lstStyle/>
          <a:p>
            <a:r>
              <a:rPr lang="en-IN" sz="2400" dirty="0"/>
              <a:t>Environalgae</a:t>
            </a:r>
          </a:p>
        </p:txBody>
      </p:sp>
      <p:pic>
        <p:nvPicPr>
          <p:cNvPr id="56" name="Picture 55">
            <a:extLst>
              <a:ext uri="{FF2B5EF4-FFF2-40B4-BE49-F238E27FC236}">
                <a16:creationId xmlns:a16="http://schemas.microsoft.com/office/drawing/2014/main" id="{C96A3F99-6ECF-8A03-9E6E-9EDDF4F71256}"/>
              </a:ext>
            </a:extLst>
          </p:cNvPr>
          <p:cNvPicPr>
            <a:picLocks noChangeAspect="1"/>
          </p:cNvPicPr>
          <p:nvPr/>
        </p:nvPicPr>
        <p:blipFill>
          <a:blip r:embed="rId3"/>
          <a:stretch>
            <a:fillRect/>
          </a:stretch>
        </p:blipFill>
        <p:spPr>
          <a:xfrm>
            <a:off x="543518" y="2211849"/>
            <a:ext cx="10492125" cy="2956816"/>
          </a:xfrm>
          <a:prstGeom prst="rect">
            <a:avLst/>
          </a:prstGeom>
        </p:spPr>
      </p:pic>
    </p:spTree>
    <p:extLst>
      <p:ext uri="{BB962C8B-B14F-4D97-AF65-F5344CB8AC3E}">
        <p14:creationId xmlns:p14="http://schemas.microsoft.com/office/powerpoint/2010/main" val="2288987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36C0-939A-AE65-A7CA-7AAFA63A9C13}"/>
              </a:ext>
            </a:extLst>
          </p:cNvPr>
          <p:cNvSpPr>
            <a:spLocks noGrp="1"/>
          </p:cNvSpPr>
          <p:nvPr>
            <p:ph type="title"/>
          </p:nvPr>
        </p:nvSpPr>
        <p:spPr/>
        <p:txBody>
          <a:bodyPr anchor="ctr"/>
          <a:lstStyle/>
          <a:p>
            <a:r>
              <a:rPr lang="en-US" dirty="0"/>
              <a:t>How does our process work?</a:t>
            </a:r>
            <a:endParaRPr lang="en-IN" dirty="0"/>
          </a:p>
        </p:txBody>
      </p:sp>
      <p:sp>
        <p:nvSpPr>
          <p:cNvPr id="3" name="Text Placeholder 2">
            <a:extLst>
              <a:ext uri="{FF2B5EF4-FFF2-40B4-BE49-F238E27FC236}">
                <a16:creationId xmlns:a16="http://schemas.microsoft.com/office/drawing/2014/main" id="{A04EB1CE-3033-D40F-1C7C-F43B3881D07B}"/>
              </a:ext>
            </a:extLst>
          </p:cNvPr>
          <p:cNvSpPr>
            <a:spLocks noGrp="1"/>
          </p:cNvSpPr>
          <p:nvPr>
            <p:ph type="body" idx="1"/>
          </p:nvPr>
        </p:nvSpPr>
        <p:spPr/>
        <p:txBody>
          <a:bodyPr>
            <a:normAutofit lnSpcReduction="10000"/>
          </a:bodyPr>
          <a:lstStyle/>
          <a:p>
            <a:r>
              <a:rPr lang="en-US" dirty="0"/>
              <a:t>A short schematics-based animation to illustrate the process of pollutant abatement by photosynthetic microalgae.</a:t>
            </a:r>
          </a:p>
          <a:p>
            <a:endParaRPr lang="en-US" dirty="0"/>
          </a:p>
          <a:p>
            <a:r>
              <a:rPr lang="en-US" sz="2000" dirty="0"/>
              <a:t>PS – You will need to click multiple times on the next slide for the animation to execute</a:t>
            </a:r>
            <a:endParaRPr lang="en-IN" sz="2000" dirty="0"/>
          </a:p>
        </p:txBody>
      </p:sp>
      <p:sp>
        <p:nvSpPr>
          <p:cNvPr id="4" name="Footer Placeholder 3">
            <a:extLst>
              <a:ext uri="{FF2B5EF4-FFF2-40B4-BE49-F238E27FC236}">
                <a16:creationId xmlns:a16="http://schemas.microsoft.com/office/drawing/2014/main" id="{D8E4F44C-AFCE-8A41-580F-C685E542FEED}"/>
              </a:ext>
            </a:extLst>
          </p:cNvPr>
          <p:cNvSpPr>
            <a:spLocks noGrp="1"/>
          </p:cNvSpPr>
          <p:nvPr>
            <p:ph type="ftr" sz="quarter" idx="11"/>
          </p:nvPr>
        </p:nvSpPr>
        <p:spPr/>
        <p:txBody>
          <a:bodyPr/>
          <a:lstStyle/>
          <a:p>
            <a:r>
              <a:rPr lang="en-IN"/>
              <a:t>Environalgae</a:t>
            </a:r>
            <a:endParaRPr lang="en-IN" dirty="0"/>
          </a:p>
        </p:txBody>
      </p:sp>
    </p:spTree>
    <p:extLst>
      <p:ext uri="{BB962C8B-B14F-4D97-AF65-F5344CB8AC3E}">
        <p14:creationId xmlns:p14="http://schemas.microsoft.com/office/powerpoint/2010/main" val="268841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n 3">
            <a:extLst>
              <a:ext uri="{FF2B5EF4-FFF2-40B4-BE49-F238E27FC236}">
                <a16:creationId xmlns:a16="http://schemas.microsoft.com/office/drawing/2014/main" id="{85DD6859-0AAD-54EC-6072-650EA3B13A6C}"/>
              </a:ext>
            </a:extLst>
          </p:cNvPr>
          <p:cNvSpPr/>
          <p:nvPr/>
        </p:nvSpPr>
        <p:spPr>
          <a:xfrm>
            <a:off x="5277925" y="27283"/>
            <a:ext cx="2109137" cy="1566612"/>
          </a:xfrm>
          <a:prstGeom prst="su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9CF10218-244F-A4FD-032C-FE7D63AC2C69}"/>
              </a:ext>
            </a:extLst>
          </p:cNvPr>
          <p:cNvSpPr/>
          <p:nvPr/>
        </p:nvSpPr>
        <p:spPr>
          <a:xfrm>
            <a:off x="0" y="2566713"/>
            <a:ext cx="12192000" cy="4310743"/>
          </a:xfrm>
          <a:prstGeom prst="rect">
            <a:avLst/>
          </a:prstGeom>
          <a:solidFill>
            <a:schemeClr val="accent5">
              <a:lumMod val="75000"/>
              <a:alpha val="20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a:extLst>
              <a:ext uri="{FF2B5EF4-FFF2-40B4-BE49-F238E27FC236}">
                <a16:creationId xmlns:a16="http://schemas.microsoft.com/office/drawing/2014/main" id="{77B8DAC5-E487-0B8C-C751-3FFD763AE2EA}"/>
              </a:ext>
            </a:extLst>
          </p:cNvPr>
          <p:cNvSpPr/>
          <p:nvPr/>
        </p:nvSpPr>
        <p:spPr>
          <a:xfrm>
            <a:off x="5431270" y="4842587"/>
            <a:ext cx="1679511" cy="156754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Algae</a:t>
            </a:r>
            <a:endParaRPr lang="en-IN" dirty="0"/>
          </a:p>
        </p:txBody>
      </p:sp>
      <p:sp>
        <p:nvSpPr>
          <p:cNvPr id="15" name="Oval 14">
            <a:extLst>
              <a:ext uri="{FF2B5EF4-FFF2-40B4-BE49-F238E27FC236}">
                <a16:creationId xmlns:a16="http://schemas.microsoft.com/office/drawing/2014/main" id="{40525AF8-0A74-34F6-2FE2-BF9B33B71D6C}"/>
              </a:ext>
            </a:extLst>
          </p:cNvPr>
          <p:cNvSpPr/>
          <p:nvPr/>
        </p:nvSpPr>
        <p:spPr>
          <a:xfrm>
            <a:off x="6359103" y="3650600"/>
            <a:ext cx="270561" cy="2922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0</a:t>
            </a:r>
            <a:r>
              <a:rPr lang="en-US" sz="1400" baseline="-25000" dirty="0">
                <a:solidFill>
                  <a:schemeClr val="tx1"/>
                </a:solidFill>
              </a:rPr>
              <a:t>2</a:t>
            </a:r>
            <a:endParaRPr lang="en-IN" sz="1400" baseline="-25000" dirty="0">
              <a:solidFill>
                <a:schemeClr val="tx1"/>
              </a:solidFill>
            </a:endParaRPr>
          </a:p>
        </p:txBody>
      </p:sp>
      <p:grpSp>
        <p:nvGrpSpPr>
          <p:cNvPr id="47" name="Group 46">
            <a:extLst>
              <a:ext uri="{FF2B5EF4-FFF2-40B4-BE49-F238E27FC236}">
                <a16:creationId xmlns:a16="http://schemas.microsoft.com/office/drawing/2014/main" id="{7D1B609F-0426-A9D8-27EE-C52C465B311C}"/>
              </a:ext>
            </a:extLst>
          </p:cNvPr>
          <p:cNvGrpSpPr/>
          <p:nvPr/>
        </p:nvGrpSpPr>
        <p:grpSpPr>
          <a:xfrm>
            <a:off x="3450242" y="1087870"/>
            <a:ext cx="1062896" cy="1242245"/>
            <a:chOff x="1717248" y="1087870"/>
            <a:chExt cx="1062896" cy="1242245"/>
          </a:xfrm>
        </p:grpSpPr>
        <p:sp>
          <p:nvSpPr>
            <p:cNvPr id="18" name="Explosion: 14 Points 17">
              <a:extLst>
                <a:ext uri="{FF2B5EF4-FFF2-40B4-BE49-F238E27FC236}">
                  <a16:creationId xmlns:a16="http://schemas.microsoft.com/office/drawing/2014/main" id="{15814F15-8DD7-FAE1-8276-6D2083B5BEA5}"/>
                </a:ext>
              </a:extLst>
            </p:cNvPr>
            <p:cNvSpPr/>
            <p:nvPr/>
          </p:nvSpPr>
          <p:spPr>
            <a:xfrm>
              <a:off x="1717248" y="1778814"/>
              <a:ext cx="1062896" cy="551301"/>
            </a:xfrm>
            <a:prstGeom prst="irregularSeal2">
              <a:avLst/>
            </a:prstGeom>
            <a:solidFill>
              <a:schemeClr val="bg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dirty="0">
                  <a:solidFill>
                    <a:schemeClr val="tx1"/>
                  </a:solidFill>
                </a:rPr>
                <a:t>N, P</a:t>
              </a:r>
              <a:endParaRPr lang="en-IN" dirty="0">
                <a:solidFill>
                  <a:schemeClr val="tx1"/>
                </a:solidFill>
              </a:endParaRPr>
            </a:p>
          </p:txBody>
        </p:sp>
        <p:sp>
          <p:nvSpPr>
            <p:cNvPr id="19" name="Explosion: 14 Points 18">
              <a:extLst>
                <a:ext uri="{FF2B5EF4-FFF2-40B4-BE49-F238E27FC236}">
                  <a16:creationId xmlns:a16="http://schemas.microsoft.com/office/drawing/2014/main" id="{5EAA2277-35BC-FF6C-C0FD-4E45693499CA}"/>
                </a:ext>
              </a:extLst>
            </p:cNvPr>
            <p:cNvSpPr/>
            <p:nvPr/>
          </p:nvSpPr>
          <p:spPr>
            <a:xfrm>
              <a:off x="1797557" y="1087870"/>
              <a:ext cx="922880" cy="551301"/>
            </a:xfrm>
            <a:prstGeom prst="irregularSeal2">
              <a:avLst/>
            </a:prstGeom>
            <a:solidFill>
              <a:schemeClr val="tx1">
                <a:lumMod val="65000"/>
                <a:lumOff val="35000"/>
              </a:schemeClr>
            </a:solidFill>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sz="1000" dirty="0"/>
                <a:t>Metals</a:t>
              </a:r>
              <a:endParaRPr lang="en-IN" sz="1000" dirty="0"/>
            </a:p>
          </p:txBody>
        </p:sp>
      </p:grpSp>
      <p:sp>
        <p:nvSpPr>
          <p:cNvPr id="17" name="Explosion: 14 Points 16">
            <a:extLst>
              <a:ext uri="{FF2B5EF4-FFF2-40B4-BE49-F238E27FC236}">
                <a16:creationId xmlns:a16="http://schemas.microsoft.com/office/drawing/2014/main" id="{35E02BB2-4FDB-C862-DFC9-FE632DD5D4C5}"/>
              </a:ext>
            </a:extLst>
          </p:cNvPr>
          <p:cNvSpPr/>
          <p:nvPr/>
        </p:nvSpPr>
        <p:spPr>
          <a:xfrm>
            <a:off x="796801" y="1639171"/>
            <a:ext cx="1062896" cy="551301"/>
          </a:xfrm>
          <a:prstGeom prst="irregularSeal2">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dirty="0"/>
              <a:t>COD</a:t>
            </a:r>
            <a:endParaRPr lang="en-IN" dirty="0"/>
          </a:p>
        </p:txBody>
      </p:sp>
      <p:sp>
        <p:nvSpPr>
          <p:cNvPr id="20" name="Explosion: 14 Points 19">
            <a:extLst>
              <a:ext uri="{FF2B5EF4-FFF2-40B4-BE49-F238E27FC236}">
                <a16:creationId xmlns:a16="http://schemas.microsoft.com/office/drawing/2014/main" id="{68540A02-5579-9FE2-4D0D-5182D0FBF976}"/>
              </a:ext>
            </a:extLst>
          </p:cNvPr>
          <p:cNvSpPr/>
          <p:nvPr/>
        </p:nvSpPr>
        <p:spPr>
          <a:xfrm>
            <a:off x="721853" y="866135"/>
            <a:ext cx="1052005" cy="551301"/>
          </a:xfrm>
          <a:prstGeom prst="irregularSeal2">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en-US" dirty="0"/>
              <a:t>COD</a:t>
            </a:r>
            <a:endParaRPr lang="en-IN" dirty="0"/>
          </a:p>
        </p:txBody>
      </p:sp>
      <p:cxnSp>
        <p:nvCxnSpPr>
          <p:cNvPr id="23" name="Straight Arrow Connector 22">
            <a:extLst>
              <a:ext uri="{FF2B5EF4-FFF2-40B4-BE49-F238E27FC236}">
                <a16:creationId xmlns:a16="http://schemas.microsoft.com/office/drawing/2014/main" id="{00367BC9-57F7-85AB-5CB6-CD9028181024}"/>
              </a:ext>
            </a:extLst>
          </p:cNvPr>
          <p:cNvCxnSpPr>
            <a:cxnSpLocks/>
            <a:stCxn id="4" idx="2"/>
            <a:endCxn id="6" idx="0"/>
          </p:cNvCxnSpPr>
          <p:nvPr/>
        </p:nvCxnSpPr>
        <p:spPr>
          <a:xfrm flipH="1">
            <a:off x="6271026" y="1593895"/>
            <a:ext cx="61468" cy="3248692"/>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4" name="Straight Arrow Connector 23">
            <a:extLst>
              <a:ext uri="{FF2B5EF4-FFF2-40B4-BE49-F238E27FC236}">
                <a16:creationId xmlns:a16="http://schemas.microsoft.com/office/drawing/2014/main" id="{9427A2DD-6494-1EB6-605F-D1F24190EE88}"/>
              </a:ext>
            </a:extLst>
          </p:cNvPr>
          <p:cNvCxnSpPr>
            <a:cxnSpLocks/>
            <a:stCxn id="4" idx="1"/>
          </p:cNvCxnSpPr>
          <p:nvPr/>
        </p:nvCxnSpPr>
        <p:spPr>
          <a:xfrm>
            <a:off x="5277925" y="810589"/>
            <a:ext cx="399304" cy="437128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a:extLst>
              <a:ext uri="{FF2B5EF4-FFF2-40B4-BE49-F238E27FC236}">
                <a16:creationId xmlns:a16="http://schemas.microsoft.com/office/drawing/2014/main" id="{0215DF24-F5EB-5986-8CE4-A54CAADB34B7}"/>
              </a:ext>
            </a:extLst>
          </p:cNvPr>
          <p:cNvCxnSpPr>
            <a:cxnSpLocks/>
            <a:stCxn id="4" idx="3"/>
            <a:endCxn id="6" idx="7"/>
          </p:cNvCxnSpPr>
          <p:nvPr/>
        </p:nvCxnSpPr>
        <p:spPr>
          <a:xfrm flipH="1">
            <a:off x="6864822" y="810589"/>
            <a:ext cx="522240" cy="426155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1" name="Oval 20">
            <a:extLst>
              <a:ext uri="{FF2B5EF4-FFF2-40B4-BE49-F238E27FC236}">
                <a16:creationId xmlns:a16="http://schemas.microsoft.com/office/drawing/2014/main" id="{B63F74D1-6D29-72D9-8BFD-D7B7AACB72B8}"/>
              </a:ext>
            </a:extLst>
          </p:cNvPr>
          <p:cNvSpPr/>
          <p:nvPr/>
        </p:nvSpPr>
        <p:spPr>
          <a:xfrm>
            <a:off x="6453023" y="4590661"/>
            <a:ext cx="233265" cy="2519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0</a:t>
            </a:r>
            <a:r>
              <a:rPr lang="en-US" sz="1400" baseline="-25000" dirty="0">
                <a:solidFill>
                  <a:schemeClr val="tx1"/>
                </a:solidFill>
              </a:rPr>
              <a:t>2</a:t>
            </a:r>
            <a:endParaRPr lang="en-IN" sz="1400" baseline="-25000" dirty="0">
              <a:solidFill>
                <a:schemeClr val="tx1"/>
              </a:solidFill>
            </a:endParaRPr>
          </a:p>
        </p:txBody>
      </p:sp>
      <p:sp>
        <p:nvSpPr>
          <p:cNvPr id="22" name="Oval 21">
            <a:extLst>
              <a:ext uri="{FF2B5EF4-FFF2-40B4-BE49-F238E27FC236}">
                <a16:creationId xmlns:a16="http://schemas.microsoft.com/office/drawing/2014/main" id="{F19DF09C-F2B5-022C-E9CA-DC5E61160F2A}"/>
              </a:ext>
            </a:extLst>
          </p:cNvPr>
          <p:cNvSpPr/>
          <p:nvPr/>
        </p:nvSpPr>
        <p:spPr>
          <a:xfrm>
            <a:off x="5885130" y="4590660"/>
            <a:ext cx="233265" cy="2519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0</a:t>
            </a:r>
            <a:r>
              <a:rPr lang="en-US" sz="1400" baseline="-25000" dirty="0">
                <a:solidFill>
                  <a:schemeClr val="tx1"/>
                </a:solidFill>
              </a:rPr>
              <a:t>2</a:t>
            </a:r>
            <a:endParaRPr lang="en-IN" sz="1400" baseline="-25000" dirty="0">
              <a:solidFill>
                <a:schemeClr val="tx1"/>
              </a:solidFill>
            </a:endParaRPr>
          </a:p>
        </p:txBody>
      </p:sp>
      <p:sp>
        <p:nvSpPr>
          <p:cNvPr id="25" name="Oval 24">
            <a:extLst>
              <a:ext uri="{FF2B5EF4-FFF2-40B4-BE49-F238E27FC236}">
                <a16:creationId xmlns:a16="http://schemas.microsoft.com/office/drawing/2014/main" id="{F420BAC7-212C-296B-A593-FFAF9B35817A}"/>
              </a:ext>
            </a:extLst>
          </p:cNvPr>
          <p:cNvSpPr/>
          <p:nvPr/>
        </p:nvSpPr>
        <p:spPr>
          <a:xfrm>
            <a:off x="5277925" y="4971898"/>
            <a:ext cx="270561" cy="2922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0</a:t>
            </a:r>
            <a:r>
              <a:rPr lang="en-US" sz="1400" baseline="-25000" dirty="0">
                <a:solidFill>
                  <a:schemeClr val="tx1"/>
                </a:solidFill>
              </a:rPr>
              <a:t>2</a:t>
            </a:r>
            <a:endParaRPr lang="en-IN" sz="1400" baseline="-25000" dirty="0">
              <a:solidFill>
                <a:schemeClr val="tx1"/>
              </a:solidFill>
            </a:endParaRPr>
          </a:p>
        </p:txBody>
      </p:sp>
      <p:sp>
        <p:nvSpPr>
          <p:cNvPr id="26" name="Oval 25">
            <a:extLst>
              <a:ext uri="{FF2B5EF4-FFF2-40B4-BE49-F238E27FC236}">
                <a16:creationId xmlns:a16="http://schemas.microsoft.com/office/drawing/2014/main" id="{4C2BF2B8-38C2-8326-39FB-43627803DAFC}"/>
              </a:ext>
            </a:extLst>
          </p:cNvPr>
          <p:cNvSpPr/>
          <p:nvPr/>
        </p:nvSpPr>
        <p:spPr>
          <a:xfrm>
            <a:off x="6974064" y="5072149"/>
            <a:ext cx="270561" cy="2922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0</a:t>
            </a:r>
            <a:r>
              <a:rPr lang="en-US" sz="1400" baseline="-25000" dirty="0">
                <a:solidFill>
                  <a:schemeClr val="tx1"/>
                </a:solidFill>
              </a:rPr>
              <a:t>2</a:t>
            </a:r>
            <a:endParaRPr lang="en-IN" sz="1400" baseline="-25000" dirty="0">
              <a:solidFill>
                <a:schemeClr val="tx1"/>
              </a:solidFill>
            </a:endParaRPr>
          </a:p>
        </p:txBody>
      </p:sp>
      <p:sp>
        <p:nvSpPr>
          <p:cNvPr id="27" name="Oval 26">
            <a:extLst>
              <a:ext uri="{FF2B5EF4-FFF2-40B4-BE49-F238E27FC236}">
                <a16:creationId xmlns:a16="http://schemas.microsoft.com/office/drawing/2014/main" id="{1D6D77B5-8977-2605-4092-89CF7117A6CE}"/>
              </a:ext>
            </a:extLst>
          </p:cNvPr>
          <p:cNvSpPr/>
          <p:nvPr/>
        </p:nvSpPr>
        <p:spPr>
          <a:xfrm>
            <a:off x="6935738" y="3630569"/>
            <a:ext cx="270561" cy="2922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0</a:t>
            </a:r>
            <a:r>
              <a:rPr lang="en-US" sz="1400" baseline="-25000" dirty="0">
                <a:solidFill>
                  <a:schemeClr val="tx1"/>
                </a:solidFill>
              </a:rPr>
              <a:t>2</a:t>
            </a:r>
            <a:endParaRPr lang="en-IN" sz="1400" baseline="-25000" dirty="0">
              <a:solidFill>
                <a:schemeClr val="tx1"/>
              </a:solidFill>
            </a:endParaRPr>
          </a:p>
        </p:txBody>
      </p:sp>
      <p:sp>
        <p:nvSpPr>
          <p:cNvPr id="28" name="Oval 27">
            <a:extLst>
              <a:ext uri="{FF2B5EF4-FFF2-40B4-BE49-F238E27FC236}">
                <a16:creationId xmlns:a16="http://schemas.microsoft.com/office/drawing/2014/main" id="{ED34FB72-80F2-42E6-9759-D0D3FF74663B}"/>
              </a:ext>
            </a:extLst>
          </p:cNvPr>
          <p:cNvSpPr/>
          <p:nvPr/>
        </p:nvSpPr>
        <p:spPr>
          <a:xfrm>
            <a:off x="5819962" y="3650600"/>
            <a:ext cx="270561" cy="29220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0</a:t>
            </a:r>
            <a:r>
              <a:rPr lang="en-US" sz="1400" baseline="-25000" dirty="0">
                <a:solidFill>
                  <a:schemeClr val="tx1"/>
                </a:solidFill>
              </a:rPr>
              <a:t>2</a:t>
            </a:r>
            <a:endParaRPr lang="en-IN" sz="1400" baseline="-25000" dirty="0">
              <a:solidFill>
                <a:schemeClr val="tx1"/>
              </a:solidFill>
            </a:endParaRPr>
          </a:p>
        </p:txBody>
      </p:sp>
      <p:sp>
        <p:nvSpPr>
          <p:cNvPr id="11" name="Arrow: Right 10">
            <a:extLst>
              <a:ext uri="{FF2B5EF4-FFF2-40B4-BE49-F238E27FC236}">
                <a16:creationId xmlns:a16="http://schemas.microsoft.com/office/drawing/2014/main" id="{B8063B8A-EA8E-5907-561D-DD1B85F2D8AD}"/>
              </a:ext>
            </a:extLst>
          </p:cNvPr>
          <p:cNvSpPr/>
          <p:nvPr/>
        </p:nvSpPr>
        <p:spPr>
          <a:xfrm>
            <a:off x="7387063" y="3693551"/>
            <a:ext cx="887540" cy="125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61D1DDB3-4E72-D207-98BD-D8C822B31546}"/>
              </a:ext>
            </a:extLst>
          </p:cNvPr>
          <p:cNvSpPr/>
          <p:nvPr/>
        </p:nvSpPr>
        <p:spPr>
          <a:xfrm>
            <a:off x="8455367" y="3481309"/>
            <a:ext cx="402786" cy="424483"/>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solidFill>
                  <a:schemeClr val="tx1"/>
                </a:solidFill>
              </a:rPr>
              <a:t>C0</a:t>
            </a:r>
            <a:r>
              <a:rPr lang="en-US" sz="1400" baseline="-25000" dirty="0">
                <a:solidFill>
                  <a:schemeClr val="tx1"/>
                </a:solidFill>
              </a:rPr>
              <a:t>2</a:t>
            </a:r>
            <a:endParaRPr lang="en-IN" sz="1400" baseline="-25000" dirty="0">
              <a:solidFill>
                <a:schemeClr val="tx1"/>
              </a:solidFill>
            </a:endParaRPr>
          </a:p>
        </p:txBody>
      </p:sp>
      <p:grpSp>
        <p:nvGrpSpPr>
          <p:cNvPr id="42" name="Group 41">
            <a:extLst>
              <a:ext uri="{FF2B5EF4-FFF2-40B4-BE49-F238E27FC236}">
                <a16:creationId xmlns:a16="http://schemas.microsoft.com/office/drawing/2014/main" id="{9EE58263-6CCE-6419-6FC5-F36149E6CE17}"/>
              </a:ext>
            </a:extLst>
          </p:cNvPr>
          <p:cNvGrpSpPr/>
          <p:nvPr/>
        </p:nvGrpSpPr>
        <p:grpSpPr>
          <a:xfrm>
            <a:off x="9778021" y="2935347"/>
            <a:ext cx="1679511" cy="3752665"/>
            <a:chOff x="9778021" y="2935347"/>
            <a:chExt cx="1679511" cy="3752665"/>
          </a:xfrm>
        </p:grpSpPr>
        <p:sp>
          <p:nvSpPr>
            <p:cNvPr id="31" name="Oval 30">
              <a:extLst>
                <a:ext uri="{FF2B5EF4-FFF2-40B4-BE49-F238E27FC236}">
                  <a16:creationId xmlns:a16="http://schemas.microsoft.com/office/drawing/2014/main" id="{6A06E064-FB60-38A8-A3F2-68542C97BD7B}"/>
                </a:ext>
              </a:extLst>
            </p:cNvPr>
            <p:cNvSpPr/>
            <p:nvPr/>
          </p:nvSpPr>
          <p:spPr>
            <a:xfrm>
              <a:off x="9778021" y="5120470"/>
              <a:ext cx="1679511" cy="156754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Algae</a:t>
              </a:r>
              <a:endParaRPr lang="en-IN" dirty="0"/>
            </a:p>
          </p:txBody>
        </p:sp>
        <p:sp>
          <p:nvSpPr>
            <p:cNvPr id="32" name="Oval 31">
              <a:extLst>
                <a:ext uri="{FF2B5EF4-FFF2-40B4-BE49-F238E27FC236}">
                  <a16:creationId xmlns:a16="http://schemas.microsoft.com/office/drawing/2014/main" id="{D88DFB3A-BA0C-BCA6-AE03-7F0CBD3E0CD4}"/>
                </a:ext>
              </a:extLst>
            </p:cNvPr>
            <p:cNvSpPr/>
            <p:nvPr/>
          </p:nvSpPr>
          <p:spPr>
            <a:xfrm>
              <a:off x="9778021" y="2935347"/>
              <a:ext cx="1679511" cy="156754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Algae</a:t>
              </a:r>
              <a:endParaRPr lang="en-IN" dirty="0"/>
            </a:p>
          </p:txBody>
        </p:sp>
      </p:grpSp>
      <p:grpSp>
        <p:nvGrpSpPr>
          <p:cNvPr id="41" name="Group 40">
            <a:extLst>
              <a:ext uri="{FF2B5EF4-FFF2-40B4-BE49-F238E27FC236}">
                <a16:creationId xmlns:a16="http://schemas.microsoft.com/office/drawing/2014/main" id="{168EE43D-2187-9E0F-3081-3D623822F08F}"/>
              </a:ext>
            </a:extLst>
          </p:cNvPr>
          <p:cNvGrpSpPr/>
          <p:nvPr/>
        </p:nvGrpSpPr>
        <p:grpSpPr>
          <a:xfrm>
            <a:off x="7127409" y="4293133"/>
            <a:ext cx="2896571" cy="1353030"/>
            <a:chOff x="7127409" y="4273328"/>
            <a:chExt cx="2896571" cy="1353030"/>
          </a:xfrm>
        </p:grpSpPr>
        <p:cxnSp>
          <p:nvCxnSpPr>
            <p:cNvPr id="34" name="Straight Arrow Connector 33">
              <a:extLst>
                <a:ext uri="{FF2B5EF4-FFF2-40B4-BE49-F238E27FC236}">
                  <a16:creationId xmlns:a16="http://schemas.microsoft.com/office/drawing/2014/main" id="{FB6FAEF3-0975-1E0F-2768-36E8B61EFAB5}"/>
                </a:ext>
              </a:extLst>
            </p:cNvPr>
            <p:cNvCxnSpPr/>
            <p:nvPr/>
          </p:nvCxnSpPr>
          <p:spPr>
            <a:xfrm flipV="1">
              <a:off x="7127409" y="5072148"/>
              <a:ext cx="2217759" cy="55421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4304A3E-3622-9720-EE5A-907B5CCA0A15}"/>
                </a:ext>
              </a:extLst>
            </p:cNvPr>
            <p:cNvCxnSpPr>
              <a:cxnSpLocks/>
              <a:endCxn id="32" idx="3"/>
            </p:cNvCxnSpPr>
            <p:nvPr/>
          </p:nvCxnSpPr>
          <p:spPr>
            <a:xfrm flipV="1">
              <a:off x="9345168" y="4273328"/>
              <a:ext cx="678812" cy="79882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5AA57B6-F8ED-E1D1-66CD-853812852485}"/>
                </a:ext>
              </a:extLst>
            </p:cNvPr>
            <p:cNvCxnSpPr>
              <a:cxnSpLocks/>
              <a:endCxn id="31" idx="1"/>
            </p:cNvCxnSpPr>
            <p:nvPr/>
          </p:nvCxnSpPr>
          <p:spPr>
            <a:xfrm>
              <a:off x="9361796" y="5120470"/>
              <a:ext cx="662184" cy="229561"/>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53" name="Arrow: Down 52">
            <a:extLst>
              <a:ext uri="{FF2B5EF4-FFF2-40B4-BE49-F238E27FC236}">
                <a16:creationId xmlns:a16="http://schemas.microsoft.com/office/drawing/2014/main" id="{EC77CC8C-87ED-22DA-583D-33C6FA09435A}"/>
              </a:ext>
            </a:extLst>
          </p:cNvPr>
          <p:cNvSpPr/>
          <p:nvPr/>
        </p:nvSpPr>
        <p:spPr>
          <a:xfrm>
            <a:off x="118872" y="201019"/>
            <a:ext cx="2257969" cy="2338113"/>
          </a:xfrm>
          <a:prstGeom prst="downArrow">
            <a:avLst/>
          </a:prstGeom>
          <a:solidFill>
            <a:srgbClr val="AFABAB">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Arrow: Down 53">
            <a:extLst>
              <a:ext uri="{FF2B5EF4-FFF2-40B4-BE49-F238E27FC236}">
                <a16:creationId xmlns:a16="http://schemas.microsoft.com/office/drawing/2014/main" id="{B81E5ACC-C909-77FB-0880-5332CBDFB07A}"/>
              </a:ext>
            </a:extLst>
          </p:cNvPr>
          <p:cNvSpPr/>
          <p:nvPr/>
        </p:nvSpPr>
        <p:spPr>
          <a:xfrm>
            <a:off x="2807302" y="216408"/>
            <a:ext cx="2257969" cy="2338113"/>
          </a:xfrm>
          <a:prstGeom prst="downArrow">
            <a:avLst/>
          </a:prstGeom>
          <a:solidFill>
            <a:srgbClr val="AFABAB">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5" name="Rectangle 54">
            <a:extLst>
              <a:ext uri="{FF2B5EF4-FFF2-40B4-BE49-F238E27FC236}">
                <a16:creationId xmlns:a16="http://schemas.microsoft.com/office/drawing/2014/main" id="{557BD339-E709-9BC8-3BFB-03479F49B95C}"/>
              </a:ext>
            </a:extLst>
          </p:cNvPr>
          <p:cNvSpPr/>
          <p:nvPr/>
        </p:nvSpPr>
        <p:spPr>
          <a:xfrm>
            <a:off x="1979102" y="329184"/>
            <a:ext cx="1331026" cy="518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Wastewater-IN</a:t>
            </a:r>
            <a:endParaRPr lang="en-IN" dirty="0"/>
          </a:p>
        </p:txBody>
      </p:sp>
      <p:sp>
        <p:nvSpPr>
          <p:cNvPr id="59" name="Rectangle 58">
            <a:extLst>
              <a:ext uri="{FF2B5EF4-FFF2-40B4-BE49-F238E27FC236}">
                <a16:creationId xmlns:a16="http://schemas.microsoft.com/office/drawing/2014/main" id="{1E31F733-16EA-8D30-15B9-227472FCA6B6}"/>
              </a:ext>
            </a:extLst>
          </p:cNvPr>
          <p:cNvSpPr/>
          <p:nvPr/>
        </p:nvSpPr>
        <p:spPr>
          <a:xfrm>
            <a:off x="8215262" y="1519482"/>
            <a:ext cx="1271016" cy="51866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Algae</a:t>
            </a:r>
          </a:p>
          <a:p>
            <a:pPr algn="ctr"/>
            <a:r>
              <a:rPr lang="en-US" b="1" dirty="0"/>
              <a:t>Co-product</a:t>
            </a:r>
            <a:endParaRPr lang="en-IN" b="1" dirty="0"/>
          </a:p>
        </p:txBody>
      </p:sp>
      <p:sp>
        <p:nvSpPr>
          <p:cNvPr id="62" name="Plus Sign 61">
            <a:extLst>
              <a:ext uri="{FF2B5EF4-FFF2-40B4-BE49-F238E27FC236}">
                <a16:creationId xmlns:a16="http://schemas.microsoft.com/office/drawing/2014/main" id="{65E55E6D-A98E-51F3-5772-B7BBE2476BD2}"/>
              </a:ext>
            </a:extLst>
          </p:cNvPr>
          <p:cNvSpPr/>
          <p:nvPr/>
        </p:nvSpPr>
        <p:spPr>
          <a:xfrm>
            <a:off x="9748956" y="1519482"/>
            <a:ext cx="484632" cy="51866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Arrow: Up 62">
            <a:extLst>
              <a:ext uri="{FF2B5EF4-FFF2-40B4-BE49-F238E27FC236}">
                <a16:creationId xmlns:a16="http://schemas.microsoft.com/office/drawing/2014/main" id="{6B20A380-32E2-6772-8197-CA2EF9914815}"/>
              </a:ext>
            </a:extLst>
          </p:cNvPr>
          <p:cNvSpPr/>
          <p:nvPr/>
        </p:nvSpPr>
        <p:spPr>
          <a:xfrm>
            <a:off x="10152888" y="27283"/>
            <a:ext cx="1920240" cy="2417509"/>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Rectangle 65">
            <a:extLst>
              <a:ext uri="{FF2B5EF4-FFF2-40B4-BE49-F238E27FC236}">
                <a16:creationId xmlns:a16="http://schemas.microsoft.com/office/drawing/2014/main" id="{DD84A061-D09D-A5EF-9A3E-09FD78E632F1}"/>
              </a:ext>
            </a:extLst>
          </p:cNvPr>
          <p:cNvSpPr/>
          <p:nvPr/>
        </p:nvSpPr>
        <p:spPr>
          <a:xfrm>
            <a:off x="10477500" y="1599335"/>
            <a:ext cx="1471844" cy="518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Water-OUT</a:t>
            </a:r>
            <a:endParaRPr lang="en-IN" dirty="0"/>
          </a:p>
        </p:txBody>
      </p:sp>
      <p:sp>
        <p:nvSpPr>
          <p:cNvPr id="75" name="Rectangle 74">
            <a:extLst>
              <a:ext uri="{FF2B5EF4-FFF2-40B4-BE49-F238E27FC236}">
                <a16:creationId xmlns:a16="http://schemas.microsoft.com/office/drawing/2014/main" id="{11B0A4EC-B9E5-F06F-4ACA-D13425FE3885}"/>
              </a:ext>
            </a:extLst>
          </p:cNvPr>
          <p:cNvSpPr/>
          <p:nvPr/>
        </p:nvSpPr>
        <p:spPr>
          <a:xfrm>
            <a:off x="0" y="5957297"/>
            <a:ext cx="3786421"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Environalgae</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7536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9"/>
                                          </p:stCondLst>
                                        </p:cTn>
                                        <p:tgtEl>
                                          <p:spTgt spid="17"/>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1999"/>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1499"/>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249"/>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36" presetClass="path" presetSubtype="0" accel="50000" decel="50000" fill="hold" grpId="0" nodeType="clickEffect">
                                  <p:stCondLst>
                                    <p:cond delay="0"/>
                                  </p:stCondLst>
                                  <p:childTnLst>
                                    <p:animMotion origin="layout" path="M -4.16667E-6 3.33333E-6 L -4.16667E-6 0.28703 C -4.16667E-6 0.41551 0.11276 0.57407 0.2043 0.57407 L 0.40873 0.57407 " pathEditMode="relative" rAng="0" ptsTypes="AAAA">
                                      <p:cBhvr>
                                        <p:cTn id="60" dur="2000" fill="hold"/>
                                        <p:tgtEl>
                                          <p:spTgt spid="17"/>
                                        </p:tgtEl>
                                        <p:attrNameLst>
                                          <p:attrName>ppt_x</p:attrName>
                                          <p:attrName>ppt_y</p:attrName>
                                        </p:attrNameLst>
                                      </p:cBhvr>
                                      <p:rCtr x="20430" y="28704"/>
                                    </p:animMotion>
                                  </p:childTnLst>
                                </p:cTn>
                              </p:par>
                            </p:childTnLst>
                          </p:cTn>
                        </p:par>
                      </p:childTnLst>
                    </p:cTn>
                  </p:par>
                  <p:par>
                    <p:cTn id="61" fill="hold">
                      <p:stCondLst>
                        <p:cond delay="indefinite"/>
                      </p:stCondLst>
                      <p:childTnLst>
                        <p:par>
                          <p:cTn id="62" fill="hold">
                            <p:stCondLst>
                              <p:cond delay="0"/>
                            </p:stCondLst>
                            <p:childTnLst>
                              <p:par>
                                <p:cTn id="63" presetID="9" presetClass="exit" presetSubtype="0" fill="hold" grpId="1" nodeType="clickEffect">
                                  <p:stCondLst>
                                    <p:cond delay="0"/>
                                  </p:stCondLst>
                                  <p:childTnLst>
                                    <p:animEffect transition="out" filter="dissolve">
                                      <p:cBhvr>
                                        <p:cTn id="64" dur="500"/>
                                        <p:tgtEl>
                                          <p:spTgt spid="17"/>
                                        </p:tgtEl>
                                      </p:cBhvr>
                                    </p:animEffect>
                                    <p:set>
                                      <p:cBhvr>
                                        <p:cTn id="65" dur="1" fill="hold">
                                          <p:stCondLst>
                                            <p:cond delay="499"/>
                                          </p:stCondLst>
                                        </p:cTn>
                                        <p:tgtEl>
                                          <p:spTgt spid="1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6" presetClass="path" presetSubtype="0" accel="50000" decel="50000" fill="hold" nodeType="clickEffect">
                                  <p:stCondLst>
                                    <p:cond delay="0"/>
                                  </p:stCondLst>
                                  <p:childTnLst>
                                    <p:animMotion origin="layout" path="M 0.00157 -4.07407E-6 L 0.00157 0.28727 C 0.00157 0.41598 0.05742 0.57454 0.10287 0.57454 L 0.2043 0.57454 " pathEditMode="relative" rAng="0" ptsTypes="AAAA">
                                      <p:cBhvr>
                                        <p:cTn id="69" dur="2000" fill="hold"/>
                                        <p:tgtEl>
                                          <p:spTgt spid="47"/>
                                        </p:tgtEl>
                                        <p:attrNameLst>
                                          <p:attrName>ppt_x</p:attrName>
                                          <p:attrName>ppt_y</p:attrName>
                                        </p:attrNameLst>
                                      </p:cBhvr>
                                      <p:rCtr x="10130" y="28727"/>
                                    </p:animMotion>
                                  </p:childTnLst>
                                </p:cTn>
                              </p:par>
                            </p:childTnLst>
                          </p:cTn>
                        </p:par>
                      </p:childTnLst>
                    </p:cTn>
                  </p:par>
                  <p:par>
                    <p:cTn id="70" fill="hold">
                      <p:stCondLst>
                        <p:cond delay="indefinite"/>
                      </p:stCondLst>
                      <p:childTnLst>
                        <p:par>
                          <p:cTn id="71" fill="hold">
                            <p:stCondLst>
                              <p:cond delay="0"/>
                            </p:stCondLst>
                            <p:childTnLst>
                              <p:par>
                                <p:cTn id="72" presetID="9" presetClass="exit" presetSubtype="0" fill="hold" nodeType="clickEffect">
                                  <p:stCondLst>
                                    <p:cond delay="0"/>
                                  </p:stCondLst>
                                  <p:childTnLst>
                                    <p:animEffect transition="out" filter="dissolve">
                                      <p:cBhvr>
                                        <p:cTn id="73" dur="500"/>
                                        <p:tgtEl>
                                          <p:spTgt spid="47"/>
                                        </p:tgtEl>
                                      </p:cBhvr>
                                    </p:animEffect>
                                    <p:set>
                                      <p:cBhvr>
                                        <p:cTn id="74" dur="1" fill="hold">
                                          <p:stCondLst>
                                            <p:cond delay="499"/>
                                          </p:stCondLst>
                                        </p:cTn>
                                        <p:tgtEl>
                                          <p:spTgt spid="4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6" presetClass="path" presetSubtype="0" accel="50000" decel="50000" fill="hold" grpId="0" nodeType="clickEffect">
                                  <p:stCondLst>
                                    <p:cond delay="0"/>
                                  </p:stCondLst>
                                  <p:childTnLst>
                                    <p:animMotion origin="layout" path="M -3.75E-6 4.81481E-6 L -3.75E-6 0.18287 C -3.75E-6 0.26481 0.12526 0.36597 0.22683 0.36597 L 0.45378 0.36597 " pathEditMode="relative" rAng="0" ptsTypes="AAAA">
                                      <p:cBhvr>
                                        <p:cTn id="78" dur="2000" fill="hold"/>
                                        <p:tgtEl>
                                          <p:spTgt spid="20"/>
                                        </p:tgtEl>
                                        <p:attrNameLst>
                                          <p:attrName>ppt_x</p:attrName>
                                          <p:attrName>ppt_y</p:attrName>
                                        </p:attrNameLst>
                                      </p:cBhvr>
                                      <p:rCtr x="22682" y="18287"/>
                                    </p:animMotion>
                                  </p:childTnLst>
                                </p:cTn>
                              </p:par>
                            </p:childTnLst>
                          </p:cTn>
                        </p:par>
                      </p:childTnLst>
                    </p:cTn>
                  </p:par>
                  <p:par>
                    <p:cTn id="79" fill="hold">
                      <p:stCondLst>
                        <p:cond delay="indefinite"/>
                      </p:stCondLst>
                      <p:childTnLst>
                        <p:par>
                          <p:cTn id="80" fill="hold">
                            <p:stCondLst>
                              <p:cond delay="0"/>
                            </p:stCondLst>
                            <p:childTnLst>
                              <p:par>
                                <p:cTn id="81" presetID="9" presetClass="exit" presetSubtype="0" fill="hold" grpId="1" nodeType="clickEffect">
                                  <p:stCondLst>
                                    <p:cond delay="0"/>
                                  </p:stCondLst>
                                  <p:childTnLst>
                                    <p:animEffect transition="out" filter="dissolv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1" nodeType="clickEffect">
                                  <p:stCondLst>
                                    <p:cond delay="0"/>
                                  </p:stCondLst>
                                  <p:childTnLst>
                                    <p:set>
                                      <p:cBhvr>
                                        <p:cTn id="91" dur="1" fill="hold">
                                          <p:stCondLst>
                                            <p:cond delay="0"/>
                                          </p:stCondLst>
                                        </p:cTn>
                                        <p:tgtEl>
                                          <p:spTgt spid="30"/>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9" presetClass="exit" presetSubtype="0" fill="hold" grpId="1" nodeType="clickEffect">
                                  <p:stCondLst>
                                    <p:cond delay="0"/>
                                  </p:stCondLst>
                                  <p:childTnLst>
                                    <p:animEffect transition="out" filter="dissolve">
                                      <p:cBhvr>
                                        <p:cTn id="95" dur="500"/>
                                        <p:tgtEl>
                                          <p:spTgt spid="11"/>
                                        </p:tgtEl>
                                      </p:cBhvr>
                                    </p:animEffect>
                                    <p:set>
                                      <p:cBhvr>
                                        <p:cTn id="96" dur="1" fill="hold">
                                          <p:stCondLst>
                                            <p:cond delay="499"/>
                                          </p:stCondLst>
                                        </p:cTn>
                                        <p:tgtEl>
                                          <p:spTgt spid="11"/>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57" presetClass="path" presetSubtype="0" accel="50000" decel="50000" fill="hold" grpId="0" nodeType="clickEffect">
                                  <p:stCondLst>
                                    <p:cond delay="0"/>
                                  </p:stCondLst>
                                  <p:childTnLst>
                                    <p:animMotion origin="layout" path="M 3.95833E-6 4.07407E-6 L 3.95833E-6 0.12037 C 3.95833E-6 0.1743 -0.04597 0.24074 -0.08321 0.24074 L -0.16628 0.24074 " pathEditMode="relative" rAng="0" ptsTypes="AAAA">
                                      <p:cBhvr>
                                        <p:cTn id="100" dur="2000" fill="hold"/>
                                        <p:tgtEl>
                                          <p:spTgt spid="30"/>
                                        </p:tgtEl>
                                        <p:attrNameLst>
                                          <p:attrName>ppt_x</p:attrName>
                                          <p:attrName>ppt_y</p:attrName>
                                        </p:attrNameLst>
                                      </p:cBhvr>
                                      <p:rCtr x="-8320" y="12037"/>
                                    </p:animMotion>
                                  </p:childTnLst>
                                </p:cTn>
                              </p:par>
                            </p:childTnLst>
                          </p:cTn>
                        </p:par>
                      </p:childTnLst>
                    </p:cTn>
                  </p:par>
                  <p:par>
                    <p:cTn id="101" fill="hold">
                      <p:stCondLst>
                        <p:cond delay="indefinite"/>
                      </p:stCondLst>
                      <p:childTnLst>
                        <p:par>
                          <p:cTn id="102" fill="hold">
                            <p:stCondLst>
                              <p:cond delay="0"/>
                            </p:stCondLst>
                            <p:childTnLst>
                              <p:par>
                                <p:cTn id="103" presetID="9" presetClass="exit" presetSubtype="0" fill="hold" grpId="2" nodeType="clickEffect">
                                  <p:stCondLst>
                                    <p:cond delay="0"/>
                                  </p:stCondLst>
                                  <p:childTnLst>
                                    <p:animEffect transition="out" filter="dissolve">
                                      <p:cBhvr>
                                        <p:cTn id="104" dur="500"/>
                                        <p:tgtEl>
                                          <p:spTgt spid="30"/>
                                        </p:tgtEl>
                                      </p:cBhvr>
                                    </p:animEffect>
                                    <p:set>
                                      <p:cBhvr>
                                        <p:cTn id="105" dur="1" fill="hold">
                                          <p:stCondLst>
                                            <p:cond delay="499"/>
                                          </p:stCondLst>
                                        </p:cTn>
                                        <p:tgtEl>
                                          <p:spTgt spid="30"/>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41"/>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nodeType="clickEffect">
                                  <p:stCondLst>
                                    <p:cond delay="0"/>
                                  </p:stCondLst>
                                  <p:childTnLst>
                                    <p:set>
                                      <p:cBhvr>
                                        <p:cTn id="113" dur="1" fill="hold">
                                          <p:stCondLst>
                                            <p:cond delay="0"/>
                                          </p:stCondLst>
                                        </p:cTn>
                                        <p:tgtEl>
                                          <p:spTgt spid="42"/>
                                        </p:tgtEl>
                                        <p:attrNameLst>
                                          <p:attrName>style.visibility</p:attrName>
                                        </p:attrNameLst>
                                      </p:cBhvr>
                                      <p:to>
                                        <p:strVal val="visible"/>
                                      </p:to>
                                    </p:set>
                                    <p:anim calcmode="lin" valueType="num">
                                      <p:cBhvr additive="base">
                                        <p:cTn id="114" dur="500" fill="hold"/>
                                        <p:tgtEl>
                                          <p:spTgt spid="42"/>
                                        </p:tgtEl>
                                        <p:attrNameLst>
                                          <p:attrName>ppt_x</p:attrName>
                                        </p:attrNameLst>
                                      </p:cBhvr>
                                      <p:tavLst>
                                        <p:tav tm="0">
                                          <p:val>
                                            <p:strVal val="#ppt_x"/>
                                          </p:val>
                                        </p:tav>
                                        <p:tav tm="100000">
                                          <p:val>
                                            <p:strVal val="#ppt_x"/>
                                          </p:val>
                                        </p:tav>
                                      </p:tavLst>
                                    </p:anim>
                                    <p:anim calcmode="lin" valueType="num">
                                      <p:cBhvr additive="base">
                                        <p:cTn id="11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63"/>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66"/>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62"/>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5" grpId="0" animBg="1"/>
      <p:bldP spid="17" grpId="0" animBg="1"/>
      <p:bldP spid="17" grpId="1" animBg="1"/>
      <p:bldP spid="17" grpId="2" animBg="1"/>
      <p:bldP spid="20" grpId="0" animBg="1"/>
      <p:bldP spid="20" grpId="1" animBg="1"/>
      <p:bldP spid="20" grpId="2" animBg="1"/>
      <p:bldP spid="21" grpId="0" animBg="1"/>
      <p:bldP spid="22" grpId="0" animBg="1"/>
      <p:bldP spid="25" grpId="0" animBg="1"/>
      <p:bldP spid="26" grpId="0" animBg="1"/>
      <p:bldP spid="27" grpId="0" animBg="1"/>
      <p:bldP spid="28" grpId="0" animBg="1"/>
      <p:bldP spid="11" grpId="0" animBg="1"/>
      <p:bldP spid="11" grpId="1" animBg="1"/>
      <p:bldP spid="30" grpId="0" animBg="1"/>
      <p:bldP spid="30" grpId="1" animBg="1"/>
      <p:bldP spid="30" grpId="2" animBg="1"/>
      <p:bldP spid="53" grpId="0" animBg="1"/>
      <p:bldP spid="54" grpId="0" animBg="1"/>
      <p:bldP spid="55" grpId="0" animBg="1"/>
      <p:bldP spid="59" grpId="0" animBg="1"/>
      <p:bldP spid="62" grpId="0" animBg="1"/>
      <p:bldP spid="63" grpId="0" animBg="1"/>
      <p:bldP spid="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17A8-F54A-4210-B520-29F7DDDDA1CD}"/>
              </a:ext>
            </a:extLst>
          </p:cNvPr>
          <p:cNvSpPr>
            <a:spLocks noGrp="1"/>
          </p:cNvSpPr>
          <p:nvPr>
            <p:ph type="title"/>
          </p:nvPr>
        </p:nvSpPr>
        <p:spPr/>
        <p:txBody>
          <a:bodyPr/>
          <a:lstStyle/>
          <a:p>
            <a:pPr algn="ctr"/>
            <a:r>
              <a:rPr lang="en-US" b="1" dirty="0"/>
              <a:t>Typical block-diagram for microalgae-based wastewater treatment</a:t>
            </a:r>
            <a:endParaRPr lang="en-IN" b="1" dirty="0"/>
          </a:p>
        </p:txBody>
      </p:sp>
      <p:grpSp>
        <p:nvGrpSpPr>
          <p:cNvPr id="4" name="Group 3">
            <a:extLst>
              <a:ext uri="{FF2B5EF4-FFF2-40B4-BE49-F238E27FC236}">
                <a16:creationId xmlns:a16="http://schemas.microsoft.com/office/drawing/2014/main" id="{AD0D8A87-20D4-E4F6-9F50-528CF39BA254}"/>
              </a:ext>
            </a:extLst>
          </p:cNvPr>
          <p:cNvGrpSpPr/>
          <p:nvPr/>
        </p:nvGrpSpPr>
        <p:grpSpPr>
          <a:xfrm>
            <a:off x="2095817" y="1932395"/>
            <a:ext cx="7852821" cy="3506064"/>
            <a:chOff x="2095817" y="1932395"/>
            <a:chExt cx="7852821" cy="3506064"/>
          </a:xfrm>
        </p:grpSpPr>
        <p:pic>
          <p:nvPicPr>
            <p:cNvPr id="9" name="Graphic 7" descr="Sun">
              <a:extLst>
                <a:ext uri="{FF2B5EF4-FFF2-40B4-BE49-F238E27FC236}">
                  <a16:creationId xmlns:a16="http://schemas.microsoft.com/office/drawing/2014/main" id="{7435C942-270B-41C6-9C74-B2C72D9F4AF4}"/>
                </a:ext>
              </a:extLst>
            </p:cNvPr>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32159" y="1932395"/>
              <a:ext cx="914400" cy="914400"/>
            </a:xfrm>
            <a:prstGeom prst="rect">
              <a:avLst/>
            </a:prstGeom>
          </p:spPr>
        </p:pic>
        <p:grpSp>
          <p:nvGrpSpPr>
            <p:cNvPr id="10" name="Group 9">
              <a:extLst>
                <a:ext uri="{FF2B5EF4-FFF2-40B4-BE49-F238E27FC236}">
                  <a16:creationId xmlns:a16="http://schemas.microsoft.com/office/drawing/2014/main" id="{BF987276-D30F-4F76-A80B-F4E08F957FE2}"/>
                </a:ext>
              </a:extLst>
            </p:cNvPr>
            <p:cNvGrpSpPr/>
            <p:nvPr/>
          </p:nvGrpSpPr>
          <p:grpSpPr>
            <a:xfrm>
              <a:off x="2095817" y="2200592"/>
              <a:ext cx="7852821" cy="3237867"/>
              <a:chOff x="0" y="0"/>
              <a:chExt cx="7852910" cy="3238364"/>
            </a:xfrm>
          </p:grpSpPr>
          <p:grpSp>
            <p:nvGrpSpPr>
              <p:cNvPr id="11" name="Group 10">
                <a:extLst>
                  <a:ext uri="{FF2B5EF4-FFF2-40B4-BE49-F238E27FC236}">
                    <a16:creationId xmlns:a16="http://schemas.microsoft.com/office/drawing/2014/main" id="{BDCB5E33-1E3F-4C30-8E7F-79E683B186FE}"/>
                  </a:ext>
                </a:extLst>
              </p:cNvPr>
              <p:cNvGrpSpPr/>
              <p:nvPr/>
            </p:nvGrpSpPr>
            <p:grpSpPr>
              <a:xfrm>
                <a:off x="696685" y="957943"/>
                <a:ext cx="4136390" cy="1001395"/>
                <a:chOff x="0" y="0"/>
                <a:chExt cx="4136390" cy="1001395"/>
              </a:xfrm>
            </p:grpSpPr>
            <p:sp>
              <p:nvSpPr>
                <p:cNvPr id="24" name="Flowchart: Terminator 23">
                  <a:extLst>
                    <a:ext uri="{FF2B5EF4-FFF2-40B4-BE49-F238E27FC236}">
                      <a16:creationId xmlns:a16="http://schemas.microsoft.com/office/drawing/2014/main" id="{680FC2D1-E1F3-44EA-97BB-DA1EBD48050C}"/>
                    </a:ext>
                  </a:extLst>
                </p:cNvPr>
                <p:cNvSpPr/>
                <p:nvPr/>
              </p:nvSpPr>
              <p:spPr>
                <a:xfrm>
                  <a:off x="0" y="0"/>
                  <a:ext cx="4136390" cy="1001395"/>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sz="1400" dirty="0"/>
                </a:p>
              </p:txBody>
            </p:sp>
            <p:cxnSp>
              <p:nvCxnSpPr>
                <p:cNvPr id="25" name="Straight Connector 24">
                  <a:extLst>
                    <a:ext uri="{FF2B5EF4-FFF2-40B4-BE49-F238E27FC236}">
                      <a16:creationId xmlns:a16="http://schemas.microsoft.com/office/drawing/2014/main" id="{2CBAFF61-55E7-4126-9B78-C7F56AF06F65}"/>
                    </a:ext>
                  </a:extLst>
                </p:cNvPr>
                <p:cNvCxnSpPr/>
                <p:nvPr/>
              </p:nvCxnSpPr>
              <p:spPr>
                <a:xfrm>
                  <a:off x="576943" y="487136"/>
                  <a:ext cx="2927985" cy="0"/>
                </a:xfrm>
                <a:prstGeom prst="line">
                  <a:avLst/>
                </a:prstGeom>
                <a:ln w="57150"/>
              </p:spPr>
              <p:style>
                <a:lnRef idx="1">
                  <a:schemeClr val="dk1"/>
                </a:lnRef>
                <a:fillRef idx="0">
                  <a:schemeClr val="dk1"/>
                </a:fillRef>
                <a:effectRef idx="0">
                  <a:schemeClr val="dk1"/>
                </a:effectRef>
                <a:fontRef idx="minor">
                  <a:schemeClr val="tx1"/>
                </a:fontRef>
              </p:style>
            </p:cxnSp>
            <p:sp>
              <p:nvSpPr>
                <p:cNvPr id="26" name="Arrow: Curved Left 25">
                  <a:extLst>
                    <a:ext uri="{FF2B5EF4-FFF2-40B4-BE49-F238E27FC236}">
                      <a16:creationId xmlns:a16="http://schemas.microsoft.com/office/drawing/2014/main" id="{C84AC646-A5F9-4978-9560-5CB26712DE08}"/>
                    </a:ext>
                  </a:extLst>
                </p:cNvPr>
                <p:cNvSpPr/>
                <p:nvPr/>
              </p:nvSpPr>
              <p:spPr>
                <a:xfrm>
                  <a:off x="3600450" y="239486"/>
                  <a:ext cx="351064" cy="511628"/>
                </a:xfrm>
                <a:prstGeom prst="curvedLeftArrow">
                  <a:avLst/>
                </a:prstGeom>
                <a:solidFill>
                  <a:schemeClr val="bg1"/>
                </a:solidFill>
                <a:ln w="9525">
                  <a:prstDash val="dash"/>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sz="1400" dirty="0"/>
                </a:p>
              </p:txBody>
            </p:sp>
            <p:sp>
              <p:nvSpPr>
                <p:cNvPr id="27" name="Arrow: Curved Left 26">
                  <a:extLst>
                    <a:ext uri="{FF2B5EF4-FFF2-40B4-BE49-F238E27FC236}">
                      <a16:creationId xmlns:a16="http://schemas.microsoft.com/office/drawing/2014/main" id="{5745E570-CA39-4B74-925F-08D8B9DFC08A}"/>
                    </a:ext>
                  </a:extLst>
                </p:cNvPr>
                <p:cNvSpPr/>
                <p:nvPr/>
              </p:nvSpPr>
              <p:spPr>
                <a:xfrm rot="10800000">
                  <a:off x="228600" y="214993"/>
                  <a:ext cx="351064" cy="511628"/>
                </a:xfrm>
                <a:prstGeom prst="curvedLeftArrow">
                  <a:avLst/>
                </a:prstGeom>
                <a:solidFill>
                  <a:schemeClr val="bg1"/>
                </a:solidFill>
                <a:ln w="9525">
                  <a:prstDash val="dash"/>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sz="1400" dirty="0"/>
                </a:p>
              </p:txBody>
            </p:sp>
          </p:grpSp>
          <p:cxnSp>
            <p:nvCxnSpPr>
              <p:cNvPr id="12" name="Connector: Elbow 11">
                <a:extLst>
                  <a:ext uri="{FF2B5EF4-FFF2-40B4-BE49-F238E27FC236}">
                    <a16:creationId xmlns:a16="http://schemas.microsoft.com/office/drawing/2014/main" id="{28E56F12-500F-4C08-B436-DA78B14387F6}"/>
                  </a:ext>
                </a:extLst>
              </p:cNvPr>
              <p:cNvCxnSpPr/>
              <p:nvPr/>
            </p:nvCxnSpPr>
            <p:spPr>
              <a:xfrm>
                <a:off x="0" y="391886"/>
                <a:ext cx="892084" cy="6635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 Box 2">
                <a:extLst>
                  <a:ext uri="{FF2B5EF4-FFF2-40B4-BE49-F238E27FC236}">
                    <a16:creationId xmlns:a16="http://schemas.microsoft.com/office/drawing/2014/main" id="{2002E50B-1455-41CB-AAB9-2CD2B3FB5D27}"/>
                  </a:ext>
                </a:extLst>
              </p:cNvPr>
              <p:cNvSpPr txBox="1">
                <a:spLocks noChangeArrowheads="1"/>
              </p:cNvSpPr>
              <p:nvPr/>
            </p:nvSpPr>
            <p:spPr bwMode="auto">
              <a:xfrm>
                <a:off x="65314" y="0"/>
                <a:ext cx="1104597" cy="33718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wastewater</a:t>
                </a:r>
              </a:p>
            </p:txBody>
          </p:sp>
          <p:cxnSp>
            <p:nvCxnSpPr>
              <p:cNvPr id="14" name="Connector: Curved 13">
                <a:extLst>
                  <a:ext uri="{FF2B5EF4-FFF2-40B4-BE49-F238E27FC236}">
                    <a16:creationId xmlns:a16="http://schemas.microsoft.com/office/drawing/2014/main" id="{3F9FC485-207E-44B2-AF44-A9C2F60B9A64}"/>
                  </a:ext>
                </a:extLst>
              </p:cNvPr>
              <p:cNvCxnSpPr/>
              <p:nvPr/>
            </p:nvCxnSpPr>
            <p:spPr>
              <a:xfrm flipV="1">
                <a:off x="3810000" y="495300"/>
                <a:ext cx="228600" cy="751115"/>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 Box 2">
                <a:extLst>
                  <a:ext uri="{FF2B5EF4-FFF2-40B4-BE49-F238E27FC236}">
                    <a16:creationId xmlns:a16="http://schemas.microsoft.com/office/drawing/2014/main" id="{D328766C-F093-46C3-961D-E99D5ABA3BA5}"/>
                  </a:ext>
                </a:extLst>
              </p:cNvPr>
              <p:cNvSpPr txBox="1">
                <a:spLocks noChangeArrowheads="1"/>
              </p:cNvSpPr>
              <p:nvPr/>
            </p:nvSpPr>
            <p:spPr bwMode="auto">
              <a:xfrm>
                <a:off x="3886200" y="163286"/>
                <a:ext cx="369570" cy="304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a:t>
                </a:r>
                <a:r>
                  <a:rPr lang="en-US" sz="14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nector: Elbow 15">
                <a:extLst>
                  <a:ext uri="{FF2B5EF4-FFF2-40B4-BE49-F238E27FC236}">
                    <a16:creationId xmlns:a16="http://schemas.microsoft.com/office/drawing/2014/main" id="{58B7E62F-CF97-4B02-A5F2-115BDDA121C3}"/>
                  </a:ext>
                </a:extLst>
              </p:cNvPr>
              <p:cNvCxnSpPr/>
              <p:nvPr/>
            </p:nvCxnSpPr>
            <p:spPr>
              <a:xfrm>
                <a:off x="4680857" y="1741715"/>
                <a:ext cx="794658" cy="914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CD58212A-C1BA-43F9-A4C8-82E86238249F}"/>
                  </a:ext>
                </a:extLst>
              </p:cNvPr>
              <p:cNvGrpSpPr/>
              <p:nvPr/>
            </p:nvGrpSpPr>
            <p:grpSpPr>
              <a:xfrm>
                <a:off x="5486400" y="2536372"/>
                <a:ext cx="701993" cy="701992"/>
                <a:chOff x="0" y="0"/>
                <a:chExt cx="701993" cy="701992"/>
              </a:xfrm>
            </p:grpSpPr>
            <p:sp>
              <p:nvSpPr>
                <p:cNvPr id="22" name="Right Triangle 21">
                  <a:extLst>
                    <a:ext uri="{FF2B5EF4-FFF2-40B4-BE49-F238E27FC236}">
                      <a16:creationId xmlns:a16="http://schemas.microsoft.com/office/drawing/2014/main" id="{9DA60187-A523-4A69-ACFB-3E8A38FFEC12}"/>
                    </a:ext>
                  </a:extLst>
                </p:cNvPr>
                <p:cNvSpPr/>
                <p:nvPr/>
              </p:nvSpPr>
              <p:spPr>
                <a:xfrm rot="5400000">
                  <a:off x="5443" y="-5443"/>
                  <a:ext cx="674914" cy="685800"/>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sz="1400" dirty="0"/>
                </a:p>
              </p:txBody>
            </p:sp>
            <p:sp>
              <p:nvSpPr>
                <p:cNvPr id="23" name="Right Triangle 22">
                  <a:extLst>
                    <a:ext uri="{FF2B5EF4-FFF2-40B4-BE49-F238E27FC236}">
                      <a16:creationId xmlns:a16="http://schemas.microsoft.com/office/drawing/2014/main" id="{2F6AD3DC-95BD-468F-87D8-22CBBA2AC063}"/>
                    </a:ext>
                  </a:extLst>
                </p:cNvPr>
                <p:cNvSpPr/>
                <p:nvPr/>
              </p:nvSpPr>
              <p:spPr>
                <a:xfrm rot="16200000">
                  <a:off x="21636" y="21635"/>
                  <a:ext cx="674914" cy="685800"/>
                </a:xfrm>
                <a:prstGeom prst="rtTriangl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sz="1400" dirty="0"/>
                </a:p>
              </p:txBody>
            </p:sp>
          </p:grpSp>
          <p:cxnSp>
            <p:nvCxnSpPr>
              <p:cNvPr id="18" name="Connector: Elbow 17">
                <a:extLst>
                  <a:ext uri="{FF2B5EF4-FFF2-40B4-BE49-F238E27FC236}">
                    <a16:creationId xmlns:a16="http://schemas.microsoft.com/office/drawing/2014/main" id="{8F681857-AAE9-484C-ADCC-DD5FE8BB6DB8}"/>
                  </a:ext>
                </a:extLst>
              </p:cNvPr>
              <p:cNvCxnSpPr/>
              <p:nvPr/>
            </p:nvCxnSpPr>
            <p:spPr>
              <a:xfrm flipH="1" flipV="1">
                <a:off x="3750128" y="2623458"/>
                <a:ext cx="1736090" cy="3374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 Box 2">
                <a:extLst>
                  <a:ext uri="{FF2B5EF4-FFF2-40B4-BE49-F238E27FC236}">
                    <a16:creationId xmlns:a16="http://schemas.microsoft.com/office/drawing/2014/main" id="{D856DBE4-E668-445D-8181-6FEAA0EE8F66}"/>
                  </a:ext>
                </a:extLst>
              </p:cNvPr>
              <p:cNvSpPr txBox="1">
                <a:spLocks noChangeArrowheads="1"/>
              </p:cNvSpPr>
              <p:nvPr/>
            </p:nvSpPr>
            <p:spPr bwMode="auto">
              <a:xfrm>
                <a:off x="6721340" y="2157136"/>
                <a:ext cx="1131570" cy="83625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Treated water for re-use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
                <a:extLst>
                  <a:ext uri="{FF2B5EF4-FFF2-40B4-BE49-F238E27FC236}">
                    <a16:creationId xmlns:a16="http://schemas.microsoft.com/office/drawing/2014/main" id="{B3B99BDB-8244-41A5-86E3-FADA965523CD}"/>
                  </a:ext>
                </a:extLst>
              </p:cNvPr>
              <p:cNvSpPr txBox="1">
                <a:spLocks noChangeArrowheads="1"/>
              </p:cNvSpPr>
              <p:nvPr/>
            </p:nvSpPr>
            <p:spPr bwMode="auto">
              <a:xfrm>
                <a:off x="2084321" y="2351315"/>
                <a:ext cx="1583983" cy="5003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Algae biomass for use as co-product</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Connector: Elbow 20">
                <a:extLst>
                  <a:ext uri="{FF2B5EF4-FFF2-40B4-BE49-F238E27FC236}">
                    <a16:creationId xmlns:a16="http://schemas.microsoft.com/office/drawing/2014/main" id="{3AB2CE1D-4936-434C-8148-097F4237F46C}"/>
                  </a:ext>
                </a:extLst>
              </p:cNvPr>
              <p:cNvCxnSpPr/>
              <p:nvPr/>
            </p:nvCxnSpPr>
            <p:spPr>
              <a:xfrm flipV="1">
                <a:off x="6215743" y="2743200"/>
                <a:ext cx="489585" cy="17399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3" name="Footer Placeholder 2">
            <a:extLst>
              <a:ext uri="{FF2B5EF4-FFF2-40B4-BE49-F238E27FC236}">
                <a16:creationId xmlns:a16="http://schemas.microsoft.com/office/drawing/2014/main" id="{8655E913-1A86-4DA0-A5D0-150FADA41629}"/>
              </a:ext>
            </a:extLst>
          </p:cNvPr>
          <p:cNvSpPr>
            <a:spLocks noGrp="1"/>
          </p:cNvSpPr>
          <p:nvPr>
            <p:ph type="ftr" sz="quarter" idx="11"/>
          </p:nvPr>
        </p:nvSpPr>
        <p:spPr/>
        <p:txBody>
          <a:bodyPr/>
          <a:lstStyle/>
          <a:p>
            <a:r>
              <a:rPr lang="en-IN" sz="2400" dirty="0"/>
              <a:t>Environalgae</a:t>
            </a:r>
          </a:p>
        </p:txBody>
      </p:sp>
    </p:spTree>
    <p:extLst>
      <p:ext uri="{BB962C8B-B14F-4D97-AF65-F5344CB8AC3E}">
        <p14:creationId xmlns:p14="http://schemas.microsoft.com/office/powerpoint/2010/main" val="295850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17A8-F54A-4210-B520-29F7DDDDA1CD}"/>
              </a:ext>
            </a:extLst>
          </p:cNvPr>
          <p:cNvSpPr>
            <a:spLocks noGrp="1"/>
          </p:cNvSpPr>
          <p:nvPr>
            <p:ph type="title"/>
          </p:nvPr>
        </p:nvSpPr>
        <p:spPr>
          <a:xfrm>
            <a:off x="724289" y="-9640"/>
            <a:ext cx="10515600" cy="1325563"/>
          </a:xfrm>
        </p:spPr>
        <p:txBody>
          <a:bodyPr/>
          <a:lstStyle/>
          <a:p>
            <a:pPr algn="ctr"/>
            <a:r>
              <a:rPr lang="en-US" b="1" dirty="0"/>
              <a:t>Algae versus conventional option</a:t>
            </a:r>
            <a:endParaRPr lang="en-IN" b="1" dirty="0"/>
          </a:p>
        </p:txBody>
      </p:sp>
      <p:graphicFrame>
        <p:nvGraphicFramePr>
          <p:cNvPr id="6" name="Table 6">
            <a:extLst>
              <a:ext uri="{FF2B5EF4-FFF2-40B4-BE49-F238E27FC236}">
                <a16:creationId xmlns:a16="http://schemas.microsoft.com/office/drawing/2014/main" id="{5411E4DB-DD44-4A5E-87D5-8C887AEB184B}"/>
              </a:ext>
            </a:extLst>
          </p:cNvPr>
          <p:cNvGraphicFramePr>
            <a:graphicFrameLocks noGrp="1"/>
          </p:cNvGraphicFramePr>
          <p:nvPr>
            <p:ph idx="1"/>
            <p:extLst>
              <p:ext uri="{D42A27DB-BD31-4B8C-83A1-F6EECF244321}">
                <p14:modId xmlns:p14="http://schemas.microsoft.com/office/powerpoint/2010/main" val="3856548177"/>
              </p:ext>
            </p:extLst>
          </p:nvPr>
        </p:nvGraphicFramePr>
        <p:xfrm>
          <a:off x="306354" y="1043347"/>
          <a:ext cx="11579292" cy="4760296"/>
        </p:xfrm>
        <a:graphic>
          <a:graphicData uri="http://schemas.openxmlformats.org/drawingml/2006/table">
            <a:tbl>
              <a:tblPr firstRow="1" bandRow="1">
                <a:tableStyleId>{5C22544A-7EE6-4342-B048-85BDC9FD1C3A}</a:tableStyleId>
              </a:tblPr>
              <a:tblGrid>
                <a:gridCol w="1679512">
                  <a:extLst>
                    <a:ext uri="{9D8B030D-6E8A-4147-A177-3AD203B41FA5}">
                      <a16:colId xmlns:a16="http://schemas.microsoft.com/office/drawing/2014/main" val="4264629610"/>
                    </a:ext>
                  </a:extLst>
                </a:gridCol>
                <a:gridCol w="4610877">
                  <a:extLst>
                    <a:ext uri="{9D8B030D-6E8A-4147-A177-3AD203B41FA5}">
                      <a16:colId xmlns:a16="http://schemas.microsoft.com/office/drawing/2014/main" val="805465402"/>
                    </a:ext>
                  </a:extLst>
                </a:gridCol>
                <a:gridCol w="5288903">
                  <a:extLst>
                    <a:ext uri="{9D8B030D-6E8A-4147-A177-3AD203B41FA5}">
                      <a16:colId xmlns:a16="http://schemas.microsoft.com/office/drawing/2014/main" val="1778020716"/>
                    </a:ext>
                  </a:extLst>
                </a:gridCol>
              </a:tblGrid>
              <a:tr h="418906">
                <a:tc>
                  <a:txBody>
                    <a:bodyPr/>
                    <a:lstStyle/>
                    <a:p>
                      <a:pPr algn="ctr"/>
                      <a:r>
                        <a:rPr lang="en-US" sz="1600" dirty="0"/>
                        <a:t>Parameter</a:t>
                      </a:r>
                      <a:endParaRPr lang="en-IN"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Conventional effluent treatment</a:t>
                      </a:r>
                      <a:endParaRPr lang="en-IN"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t>Microalgae</a:t>
                      </a:r>
                      <a:endParaRPr lang="en-IN"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196090"/>
                  </a:ext>
                </a:extLst>
              </a:tr>
              <a:tr h="723565">
                <a:tc>
                  <a:txBody>
                    <a:bodyPr/>
                    <a:lstStyle/>
                    <a:p>
                      <a:r>
                        <a:rPr lang="en-US" sz="1600" b="1" dirty="0"/>
                        <a:t>Oxidizing agents</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Need to be added at high mixing energy costs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Generated by microalgae through photosynthesis using sunlight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5767953"/>
                  </a:ext>
                </a:extLst>
              </a:tr>
              <a:tr h="723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Ammonia etc.</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Difficult/ expensive to remove, it generally degases out of the system </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Decisive advantage through rapid metabolism of ammonia into proteins and amino acids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232640"/>
                  </a:ext>
                </a:extLst>
              </a:tr>
              <a:tr h="723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Operational exposure risks</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Foul smell, exposure to pathogens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Shallow (&lt;30 cm deep) water bodies that emit oxygen!</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4173405"/>
                  </a:ext>
                </a:extLst>
              </a:tr>
              <a:tr h="723565">
                <a:tc>
                  <a:txBody>
                    <a:bodyPr/>
                    <a:lstStyle/>
                    <a:p>
                      <a:r>
                        <a:rPr lang="en-US" sz="1600" b="1" dirty="0"/>
                        <a:t>Carbon emissions</a:t>
                      </a:r>
                      <a:endParaRPr lang="en-IN" sz="1600" b="1" baseline="-25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Generated and released into the atmosphere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Utilized by microalgae to produce more algal biomass and oxygen</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6689389"/>
                  </a:ext>
                </a:extLst>
              </a:tr>
              <a:tr h="723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Generated bio-sludge</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Needs to be disposed </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Platform feedstock for fertilizer, feed and biochemicals</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0322909"/>
                  </a:ext>
                </a:extLst>
              </a:tr>
              <a:tr h="723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Carbon capture</a:t>
                      </a:r>
                      <a:endParaRPr lang="en-IN"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None</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dirty="0"/>
                        <a:t>Huge potential to integrate carbon capture with effluent treatment</a:t>
                      </a:r>
                      <a:endParaRPr lang="en-IN"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383039"/>
                  </a:ext>
                </a:extLst>
              </a:tr>
            </a:tbl>
          </a:graphicData>
        </a:graphic>
      </p:graphicFrame>
      <p:sp>
        <p:nvSpPr>
          <p:cNvPr id="3" name="Footer Placeholder 2">
            <a:extLst>
              <a:ext uri="{FF2B5EF4-FFF2-40B4-BE49-F238E27FC236}">
                <a16:creationId xmlns:a16="http://schemas.microsoft.com/office/drawing/2014/main" id="{88046F85-DDA6-4128-B4E0-91CAA11C098C}"/>
              </a:ext>
            </a:extLst>
          </p:cNvPr>
          <p:cNvSpPr>
            <a:spLocks noGrp="1"/>
          </p:cNvSpPr>
          <p:nvPr>
            <p:ph type="ftr" sz="quarter" idx="11"/>
          </p:nvPr>
        </p:nvSpPr>
        <p:spPr/>
        <p:txBody>
          <a:bodyPr/>
          <a:lstStyle/>
          <a:p>
            <a:r>
              <a:rPr lang="en-IN" sz="2400" dirty="0"/>
              <a:t>Environalgae</a:t>
            </a:r>
          </a:p>
        </p:txBody>
      </p:sp>
    </p:spTree>
    <p:extLst>
      <p:ext uri="{BB962C8B-B14F-4D97-AF65-F5344CB8AC3E}">
        <p14:creationId xmlns:p14="http://schemas.microsoft.com/office/powerpoint/2010/main" val="403676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17A8-F54A-4210-B520-29F7DDDDA1CD}"/>
              </a:ext>
            </a:extLst>
          </p:cNvPr>
          <p:cNvSpPr>
            <a:spLocks noGrp="1"/>
          </p:cNvSpPr>
          <p:nvPr>
            <p:ph type="title"/>
          </p:nvPr>
        </p:nvSpPr>
        <p:spPr>
          <a:xfrm>
            <a:off x="742950" y="136525"/>
            <a:ext cx="10515600" cy="567936"/>
          </a:xfrm>
        </p:spPr>
        <p:txBody>
          <a:bodyPr>
            <a:normAutofit fontScale="90000"/>
          </a:bodyPr>
          <a:lstStyle/>
          <a:p>
            <a:pPr algn="ctr"/>
            <a:r>
              <a:rPr lang="en-US" sz="3600" b="1"/>
              <a:t>Why this </a:t>
            </a:r>
            <a:r>
              <a:rPr lang="en-US" sz="3600" b="1" dirty="0"/>
              <a:t>technology makes more sense now?</a:t>
            </a:r>
            <a:endParaRPr lang="en-IN" sz="3600" b="1" dirty="0"/>
          </a:p>
        </p:txBody>
      </p:sp>
      <p:sp>
        <p:nvSpPr>
          <p:cNvPr id="3" name="Content Placeholder 2">
            <a:extLst>
              <a:ext uri="{FF2B5EF4-FFF2-40B4-BE49-F238E27FC236}">
                <a16:creationId xmlns:a16="http://schemas.microsoft.com/office/drawing/2014/main" id="{DD28D9C4-EA2A-4640-9775-603691F6B2B2}"/>
              </a:ext>
            </a:extLst>
          </p:cNvPr>
          <p:cNvSpPr>
            <a:spLocks noGrp="1"/>
          </p:cNvSpPr>
          <p:nvPr>
            <p:ph idx="1"/>
          </p:nvPr>
        </p:nvSpPr>
        <p:spPr>
          <a:xfrm>
            <a:off x="584330" y="1063009"/>
            <a:ext cx="10515600" cy="4934793"/>
          </a:xfrm>
        </p:spPr>
        <p:txBody>
          <a:bodyPr>
            <a:noAutofit/>
          </a:bodyPr>
          <a:lstStyle/>
          <a:p>
            <a:pPr algn="just">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Microalgae-based wastewater treatment can positively contribute towards mitigation of ill-effects from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Climate Change</a:t>
            </a:r>
            <a:r>
              <a:rPr lang="en-US" sz="2400" dirty="0">
                <a:effectLst/>
                <a:latin typeface="Calibri" panose="020F0502020204030204" pitchFamily="34" charset="0"/>
                <a:ea typeface="Calibri" panose="020F0502020204030204" pitchFamily="34" charset="0"/>
                <a:cs typeface="Times New Roman" panose="02020603050405020304" pitchFamily="18" charset="0"/>
              </a:rPr>
              <a:t> by the virtue of being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Sustainable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Circular</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Clean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lvl="1" algn="just">
              <a:lnSpc>
                <a:spcPct val="107000"/>
              </a:lnSpc>
              <a:spcAft>
                <a:spcPts val="800"/>
              </a:spcAft>
              <a:buFont typeface="Wingdings" panose="05000000000000000000" pitchFamily="2" charset="2"/>
              <a:buChar char="Ø"/>
            </a:pPr>
            <a:r>
              <a:rPr lang="en-US" sz="2000" dirty="0">
                <a:effectLst/>
                <a:latin typeface="Calibri" panose="020F0502020204030204" pitchFamily="34" charset="0"/>
                <a:ea typeface="Calibri" panose="020F0502020204030204" pitchFamily="34" charset="0"/>
                <a:cs typeface="Times New Roman" panose="02020603050405020304" pitchFamily="18" charset="0"/>
              </a:rPr>
              <a:t>By primarily relying on natural sunlight for photosynthesis-mediated degradation of pollutants from the sewage, this process scores high on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Sustainability</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lvl="1" algn="just">
              <a:lnSpc>
                <a:spcPct val="107000"/>
              </a:lnSpc>
              <a:spcAft>
                <a:spcPts val="800"/>
              </a:spcAft>
              <a:buFont typeface="Wingdings" panose="05000000000000000000" pitchFamily="2" charset="2"/>
              <a:buChar char="Ø"/>
            </a:pPr>
            <a:r>
              <a:rPr lang="en-US" sz="2000" dirty="0">
                <a:effectLst/>
                <a:latin typeface="Calibri" panose="020F0502020204030204" pitchFamily="34" charset="0"/>
                <a:ea typeface="Calibri" panose="020F0502020204030204" pitchFamily="34" charset="0"/>
                <a:cs typeface="Times New Roman" panose="02020603050405020304" pitchFamily="18" charset="0"/>
              </a:rPr>
              <a:t>By converting the waste organic carbon, nitrogen, phosphorus, and other nutrients, present in the effluent into nutritious, high-protein algal biomass with potential for use in the feed and fertilizer industry, this process also scores high on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Circularity</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lvl="1" algn="just">
              <a:lnSpc>
                <a:spcPct val="107000"/>
              </a:lnSpc>
              <a:spcAft>
                <a:spcPts val="800"/>
              </a:spcAft>
              <a:buFont typeface="Wingdings" panose="05000000000000000000" pitchFamily="2" charset="2"/>
              <a:buChar char="Ø"/>
            </a:pPr>
            <a:r>
              <a:rPr lang="en-US" sz="2000" dirty="0">
                <a:effectLst/>
                <a:latin typeface="Calibri" panose="020F0502020204030204" pitchFamily="34" charset="0"/>
                <a:ea typeface="Calibri" panose="020F0502020204030204" pitchFamily="34" charset="0"/>
                <a:cs typeface="Times New Roman" panose="02020603050405020304" pitchFamily="18" charset="0"/>
              </a:rPr>
              <a:t>Finally, by generating clean water and releasing pure oxygen to the environment, this is essentially a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Clean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technology</a:t>
            </a:r>
            <a:r>
              <a:rPr lang="en-US" sz="2000" dirty="0">
                <a:effectLst/>
                <a:latin typeface="Calibri" panose="020F0502020204030204" pitchFamily="34" charset="0"/>
                <a:ea typeface="Calibri" panose="020F0502020204030204" pitchFamily="34" charset="0"/>
                <a:cs typeface="Times New Roman" panose="02020603050405020304" pitchFamily="18" charset="0"/>
              </a:rPr>
              <a:t> option for wastewater treatment.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84B00FEA-5CFC-4C25-A884-58D460466444}"/>
              </a:ext>
            </a:extLst>
          </p:cNvPr>
          <p:cNvSpPr>
            <a:spLocks noGrp="1"/>
          </p:cNvSpPr>
          <p:nvPr>
            <p:ph type="ftr" sz="quarter" idx="11"/>
          </p:nvPr>
        </p:nvSpPr>
        <p:spPr/>
        <p:txBody>
          <a:bodyPr/>
          <a:lstStyle/>
          <a:p>
            <a:r>
              <a:rPr lang="en-IN" sz="2400" dirty="0"/>
              <a:t>Environalgae</a:t>
            </a:r>
          </a:p>
        </p:txBody>
      </p:sp>
    </p:spTree>
    <p:extLst>
      <p:ext uri="{BB962C8B-B14F-4D97-AF65-F5344CB8AC3E}">
        <p14:creationId xmlns:p14="http://schemas.microsoft.com/office/powerpoint/2010/main" val="269941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17A8-F54A-4210-B520-29F7DDDDA1CD}"/>
              </a:ext>
            </a:extLst>
          </p:cNvPr>
          <p:cNvSpPr>
            <a:spLocks noGrp="1"/>
          </p:cNvSpPr>
          <p:nvPr>
            <p:ph type="title"/>
          </p:nvPr>
        </p:nvSpPr>
        <p:spPr/>
        <p:txBody>
          <a:bodyPr/>
          <a:lstStyle/>
          <a:p>
            <a:pPr algn="ctr"/>
            <a:r>
              <a:rPr lang="en-US" b="1" dirty="0"/>
              <a:t>History of use</a:t>
            </a:r>
            <a:endParaRPr lang="en-IN" b="1" dirty="0"/>
          </a:p>
        </p:txBody>
      </p:sp>
      <p:sp>
        <p:nvSpPr>
          <p:cNvPr id="3" name="Content Placeholder 2">
            <a:extLst>
              <a:ext uri="{FF2B5EF4-FFF2-40B4-BE49-F238E27FC236}">
                <a16:creationId xmlns:a16="http://schemas.microsoft.com/office/drawing/2014/main" id="{DD28D9C4-EA2A-4640-9775-603691F6B2B2}"/>
              </a:ext>
            </a:extLst>
          </p:cNvPr>
          <p:cNvSpPr>
            <a:spLocks noGrp="1"/>
          </p:cNvSpPr>
          <p:nvPr>
            <p:ph idx="1"/>
          </p:nvPr>
        </p:nvSpPr>
        <p:spPr>
          <a:xfrm>
            <a:off x="838200" y="1417970"/>
            <a:ext cx="10515600" cy="2317167"/>
          </a:xfrm>
        </p:spPr>
        <p:txBody>
          <a:bodyPr>
            <a:normAutofit/>
          </a:bodyPr>
          <a:lstStyle/>
          <a:p>
            <a:r>
              <a:rPr lang="en-US" sz="2000" dirty="0"/>
              <a:t>Use of hi-rate oxidation ponds for effluent treatment has been practiced in the US since 1960’s. The working principle for these ponds revolves around the ability of algae to produce oxygen for enhancing the rate of effluent treatment</a:t>
            </a:r>
          </a:p>
          <a:p>
            <a:r>
              <a:rPr lang="en-US" sz="2000" dirty="0"/>
              <a:t>For instance, in the recent decades, a successful demonstration and operation of algae-based treatment was carried out at Christchurch, New Zealand.</a:t>
            </a:r>
          </a:p>
          <a:p>
            <a:r>
              <a:rPr lang="en-US" sz="2000" dirty="0"/>
              <a:t>Photo graphs and schematics from their website - </a:t>
            </a:r>
            <a:r>
              <a:rPr lang="en-US" sz="2000" dirty="0">
                <a:hlinkClick r:id="rId3"/>
              </a:rPr>
              <a:t>https://www.waternz.org.nz/Article?Action=View&amp;Article_id=780</a:t>
            </a:r>
            <a:r>
              <a:rPr lang="en-US" sz="2000" dirty="0"/>
              <a:t> are presented below</a:t>
            </a:r>
          </a:p>
          <a:p>
            <a:endParaRPr lang="en-IN" sz="2000" dirty="0"/>
          </a:p>
        </p:txBody>
      </p:sp>
      <p:pic>
        <p:nvPicPr>
          <p:cNvPr id="4" name="Picture 3">
            <a:extLst>
              <a:ext uri="{FF2B5EF4-FFF2-40B4-BE49-F238E27FC236}">
                <a16:creationId xmlns:a16="http://schemas.microsoft.com/office/drawing/2014/main" id="{30D9962F-A344-4424-ABFD-577DB6E9320A}"/>
              </a:ext>
            </a:extLst>
          </p:cNvPr>
          <p:cNvPicPr>
            <a:picLocks noChangeAspect="1"/>
          </p:cNvPicPr>
          <p:nvPr/>
        </p:nvPicPr>
        <p:blipFill rotWithShape="1">
          <a:blip r:embed="rId4"/>
          <a:srcRect l="30689" t="36463" r="31428" b="28163"/>
          <a:stretch/>
        </p:blipFill>
        <p:spPr>
          <a:xfrm>
            <a:off x="195944" y="3745886"/>
            <a:ext cx="4618653" cy="2425959"/>
          </a:xfrm>
          <a:prstGeom prst="rect">
            <a:avLst/>
          </a:prstGeom>
        </p:spPr>
      </p:pic>
      <p:pic>
        <p:nvPicPr>
          <p:cNvPr id="5" name="Picture 4">
            <a:extLst>
              <a:ext uri="{FF2B5EF4-FFF2-40B4-BE49-F238E27FC236}">
                <a16:creationId xmlns:a16="http://schemas.microsoft.com/office/drawing/2014/main" id="{8717ED6C-8BF4-49A3-8546-C6C50282A52C}"/>
              </a:ext>
            </a:extLst>
          </p:cNvPr>
          <p:cNvPicPr>
            <a:picLocks noChangeAspect="1"/>
          </p:cNvPicPr>
          <p:nvPr/>
        </p:nvPicPr>
        <p:blipFill rotWithShape="1">
          <a:blip r:embed="rId5"/>
          <a:srcRect l="23878" t="29796" r="25000" b="30204"/>
          <a:stretch/>
        </p:blipFill>
        <p:spPr>
          <a:xfrm>
            <a:off x="4814597" y="3800282"/>
            <a:ext cx="4338735" cy="2317166"/>
          </a:xfrm>
          <a:prstGeom prst="rect">
            <a:avLst/>
          </a:prstGeom>
        </p:spPr>
      </p:pic>
      <p:pic>
        <p:nvPicPr>
          <p:cNvPr id="6" name="Picture 5">
            <a:extLst>
              <a:ext uri="{FF2B5EF4-FFF2-40B4-BE49-F238E27FC236}">
                <a16:creationId xmlns:a16="http://schemas.microsoft.com/office/drawing/2014/main" id="{4B9BA076-989B-4104-937A-E97E40735DE4}"/>
              </a:ext>
            </a:extLst>
          </p:cNvPr>
          <p:cNvPicPr>
            <a:picLocks noChangeAspect="1"/>
          </p:cNvPicPr>
          <p:nvPr/>
        </p:nvPicPr>
        <p:blipFill rotWithShape="1">
          <a:blip r:embed="rId6"/>
          <a:srcRect l="27704" t="37279" r="28979" b="27347"/>
          <a:stretch/>
        </p:blipFill>
        <p:spPr>
          <a:xfrm>
            <a:off x="9218647" y="4266112"/>
            <a:ext cx="2693436" cy="1851336"/>
          </a:xfrm>
          <a:prstGeom prst="rect">
            <a:avLst/>
          </a:prstGeom>
        </p:spPr>
      </p:pic>
      <p:sp>
        <p:nvSpPr>
          <p:cNvPr id="7" name="Footer Placeholder 6">
            <a:extLst>
              <a:ext uri="{FF2B5EF4-FFF2-40B4-BE49-F238E27FC236}">
                <a16:creationId xmlns:a16="http://schemas.microsoft.com/office/drawing/2014/main" id="{315ADC22-9130-4057-848E-DD6005921C34}"/>
              </a:ext>
            </a:extLst>
          </p:cNvPr>
          <p:cNvSpPr>
            <a:spLocks noGrp="1"/>
          </p:cNvSpPr>
          <p:nvPr>
            <p:ph type="ftr" sz="quarter" idx="11"/>
          </p:nvPr>
        </p:nvSpPr>
        <p:spPr/>
        <p:txBody>
          <a:bodyPr/>
          <a:lstStyle/>
          <a:p>
            <a:r>
              <a:rPr lang="en-IN" sz="2400" dirty="0"/>
              <a:t>Environalgae</a:t>
            </a:r>
          </a:p>
        </p:txBody>
      </p:sp>
    </p:spTree>
    <p:extLst>
      <p:ext uri="{BB962C8B-B14F-4D97-AF65-F5344CB8AC3E}">
        <p14:creationId xmlns:p14="http://schemas.microsoft.com/office/powerpoint/2010/main" val="1129839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2035</Words>
  <Application>Microsoft Office PowerPoint</Application>
  <PresentationFormat>Widescreen</PresentationFormat>
  <Paragraphs>321</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Wingdings</vt:lpstr>
      <vt:lpstr>Office Theme</vt:lpstr>
      <vt:lpstr>Microalgae for effluent treatment STP, ETP &amp; CETP Models </vt:lpstr>
      <vt:lpstr>The Need….and the opportunity</vt:lpstr>
      <vt:lpstr>An Exciting Clean-Tech for wastewater treatment….</vt:lpstr>
      <vt:lpstr>How does our process work?</vt:lpstr>
      <vt:lpstr>PowerPoint Presentation</vt:lpstr>
      <vt:lpstr>Typical block-diagram for microalgae-based wastewater treatment</vt:lpstr>
      <vt:lpstr>Algae versus conventional option</vt:lpstr>
      <vt:lpstr>Why this technology makes more sense now?</vt:lpstr>
      <vt:lpstr>History of use</vt:lpstr>
      <vt:lpstr>About Environalgae</vt:lpstr>
      <vt:lpstr>About Environalgae</vt:lpstr>
      <vt:lpstr>Why Environalgae?</vt:lpstr>
      <vt:lpstr>Our Phase-gate approach….</vt:lpstr>
      <vt:lpstr>What we are offering: Microalgae-based treatment plant process for…..</vt:lpstr>
      <vt:lpstr>Microalgae-based Effluent &amp; Sewage-water treatment Sustainability benefits &amp; Revenue potential</vt:lpstr>
      <vt:lpstr>Typical composition of fresh-wet microalgal slurry </vt:lpstr>
      <vt:lpstr>Potential commercial applications of microalgal biomass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Algae for effluent treatment</dc:title>
  <dc:creator>Ninad Gujarathi</dc:creator>
  <cp:lastModifiedBy>Ninad Gujarathi</cp:lastModifiedBy>
  <cp:revision>102</cp:revision>
  <cp:lastPrinted>2023-07-29T14:39:09Z</cp:lastPrinted>
  <dcterms:created xsi:type="dcterms:W3CDTF">2020-10-18T12:08:32Z</dcterms:created>
  <dcterms:modified xsi:type="dcterms:W3CDTF">2024-04-17T07:43:12Z</dcterms:modified>
</cp:coreProperties>
</file>