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6" r:id="rId3"/>
    <p:sldId id="287" r:id="rId4"/>
    <p:sldId id="258" r:id="rId5"/>
    <p:sldId id="269" r:id="rId6"/>
    <p:sldId id="264" r:id="rId7"/>
    <p:sldId id="262" r:id="rId8"/>
    <p:sldId id="266" r:id="rId9"/>
    <p:sldId id="294" r:id="rId10"/>
    <p:sldId id="280" r:id="rId11"/>
    <p:sldId id="292" r:id="rId12"/>
    <p:sldId id="291" r:id="rId13"/>
    <p:sldId id="268" r:id="rId14"/>
    <p:sldId id="284" r:id="rId15"/>
    <p:sldId id="288" r:id="rId16"/>
    <p:sldId id="279" r:id="rId17"/>
    <p:sldId id="290" r:id="rId18"/>
    <p:sldId id="289" r:id="rId19"/>
    <p:sldId id="293" r:id="rId20"/>
    <p:sldId id="299" r:id="rId21"/>
    <p:sldId id="297" r:id="rId22"/>
    <p:sldId id="300" r:id="rId23"/>
    <p:sldId id="310" r:id="rId24"/>
    <p:sldId id="295" r:id="rId25"/>
    <p:sldId id="306" r:id="rId26"/>
    <p:sldId id="308" r:id="rId27"/>
    <p:sldId id="307" r:id="rId28"/>
    <p:sldId id="309" r:id="rId29"/>
    <p:sldId id="303" r:id="rId30"/>
    <p:sldId id="3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 id="2" name="Ninad Gujarathi" initials="NG" lastIdx="4" clrIdx="1">
    <p:extLst>
      <p:ext uri="{19B8F6BF-5375-455C-9EA6-DF929625EA0E}">
        <p15:presenceInfo xmlns:p15="http://schemas.microsoft.com/office/powerpoint/2012/main" userId="9a15212e18ad85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6BD35-A898-4993-B256-3AF39BD04BA6}"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IN"/>
        </a:p>
      </dgm:t>
    </dgm:pt>
    <dgm:pt modelId="{D5AB3621-3D19-4989-AAA7-48C2FE114EA0}">
      <dgm:prSet phldrT="[Text]" custT="1"/>
      <dgm:spPr>
        <a:blipFill rotWithShape="0">
          <a:blip xmlns:r="http://schemas.openxmlformats.org/officeDocument/2006/relationships" r:embed="rId1">
            <a:duotone>
              <a:prstClr val="black"/>
              <a:schemeClr val="accent6">
                <a:tint val="45000"/>
                <a:satMod val="400000"/>
              </a:schemeClr>
            </a:duotone>
          </a:blip>
          <a:tile tx="0" ty="0" sx="100000" sy="100000" flip="none" algn="tl"/>
        </a:blipFill>
        <a:ln cmpd="thickTh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lIns="0" rIns="0"/>
        <a:lstStyle/>
        <a:p>
          <a:r>
            <a:rPr lang="en-IN" sz="2400" b="1" i="1" dirty="0">
              <a:solidFill>
                <a:schemeClr val="tx2">
                  <a:lumMod val="50000"/>
                </a:schemeClr>
              </a:solidFill>
              <a:highlight>
                <a:srgbClr val="FFFF00"/>
              </a:highlight>
            </a:rPr>
            <a:t>All-in-one recipe</a:t>
          </a:r>
        </a:p>
        <a:p>
          <a:r>
            <a:rPr lang="en-IN" sz="1800" b="1" dirty="0">
              <a:solidFill>
                <a:schemeClr val="tx2">
                  <a:lumMod val="50000"/>
                </a:schemeClr>
              </a:solidFill>
            </a:rPr>
            <a:t>From photosynthetic green microalgae to agricultural crops </a:t>
          </a:r>
        </a:p>
      </dgm:t>
    </dgm:pt>
    <dgm:pt modelId="{10675804-5AEB-4072-8C7D-987DBEAC132C}" type="parTrans" cxnId="{5B6B738F-0F15-4E2A-9B50-D4471B299587}">
      <dgm:prSet/>
      <dgm:spPr/>
      <dgm:t>
        <a:bodyPr/>
        <a:lstStyle/>
        <a:p>
          <a:endParaRPr lang="en-IN" sz="1400"/>
        </a:p>
      </dgm:t>
    </dgm:pt>
    <dgm:pt modelId="{BBD68605-D3FE-456A-88CC-241C7DC8935C}" type="sibTrans" cxnId="{5B6B738F-0F15-4E2A-9B50-D4471B299587}">
      <dgm:prSet/>
      <dgm:spPr/>
      <dgm:t>
        <a:bodyPr/>
        <a:lstStyle/>
        <a:p>
          <a:endParaRPr lang="en-IN" sz="1400"/>
        </a:p>
      </dgm:t>
    </dgm:pt>
    <dgm:pt modelId="{89D525FC-E1DB-4ACB-A348-42B491996B73}">
      <dgm:prSet phldrT="[Text]" custT="1"/>
      <dgm:spPr>
        <a:ln>
          <a:extLst>
            <a:ext uri="{C807C97D-BFC1-408E-A445-0C87EB9F89A2}">
              <ask:lineSketchStyleProps xmlns:ask="http://schemas.microsoft.com/office/drawing/2018/sketchyshapes">
                <ask:type>
                  <ask:lineSketchNone/>
                </ask:type>
              </ask:lineSketchStyleProps>
            </a:ext>
          </a:extLst>
        </a:ln>
      </dgm:spPr>
      <dgm:t>
        <a:bodyPr/>
        <a:lstStyle/>
        <a:p>
          <a:r>
            <a:rPr lang="en-IN" sz="1400" dirty="0"/>
            <a:t>Auxins, Cytokinins, Flavonoids &amp; other </a:t>
          </a:r>
          <a:r>
            <a:rPr lang="en-IN" sz="1800" b="1" dirty="0"/>
            <a:t>Natural Growth hormones</a:t>
          </a:r>
          <a:endParaRPr lang="en-IN" sz="1400" dirty="0"/>
        </a:p>
      </dgm:t>
    </dgm:pt>
    <dgm:pt modelId="{9E0DBE77-B82A-4662-98EC-33654748EBF5}" type="parTrans" cxnId="{60BAE5DE-4C0C-450C-9850-E2718B1D3494}">
      <dgm:prSet/>
      <dgm:spPr/>
      <dgm:t>
        <a:bodyPr/>
        <a:lstStyle/>
        <a:p>
          <a:endParaRPr lang="en-IN" sz="1400"/>
        </a:p>
      </dgm:t>
    </dgm:pt>
    <dgm:pt modelId="{5016A9DF-8801-475D-B2DB-6DB90B3734CC}" type="sibTrans" cxnId="{60BAE5DE-4C0C-450C-9850-E2718B1D3494}">
      <dgm:prSet/>
      <dgm:spPr/>
      <dgm:t>
        <a:bodyPr/>
        <a:lstStyle/>
        <a:p>
          <a:endParaRPr lang="en-IN" sz="1400"/>
        </a:p>
      </dgm:t>
    </dgm:pt>
    <dgm:pt modelId="{D6A4E65A-5835-4A48-BFE5-F30E06A0D63A}">
      <dgm:prSet phldrT="[Text]" custT="1"/>
      <dgm:spPr>
        <a:ln>
          <a:extLst>
            <a:ext uri="{C807C97D-BFC1-408E-A445-0C87EB9F89A2}">
              <ask:lineSketchStyleProps xmlns:ask="http://schemas.microsoft.com/office/drawing/2018/sketchyshapes">
                <ask:type>
                  <ask:lineSketchNone/>
                </ask:type>
              </ask:lineSketchStyleProps>
            </a:ext>
          </a:extLst>
        </a:ln>
      </dgm:spPr>
      <dgm:t>
        <a:bodyPr/>
        <a:lstStyle/>
        <a:p>
          <a:r>
            <a:rPr lang="en-IN" sz="1400" dirty="0"/>
            <a:t>Chlorophyll, carotenoids and antioxidants that h</a:t>
          </a:r>
          <a:r>
            <a:rPr lang="en-IN" sz="1400" b="0" dirty="0"/>
            <a:t>elp</a:t>
          </a:r>
          <a:r>
            <a:rPr lang="en-IN" sz="1800" b="1" dirty="0"/>
            <a:t> Improve Photosynthesis</a:t>
          </a:r>
        </a:p>
      </dgm:t>
    </dgm:pt>
    <dgm:pt modelId="{4F429532-DD4D-49FA-97E3-92C71E5571D8}" type="parTrans" cxnId="{C456584F-D4E6-48FC-B98E-5C940B77C39B}">
      <dgm:prSet/>
      <dgm:spPr/>
      <dgm:t>
        <a:bodyPr/>
        <a:lstStyle/>
        <a:p>
          <a:endParaRPr lang="en-IN" sz="1400"/>
        </a:p>
      </dgm:t>
    </dgm:pt>
    <dgm:pt modelId="{8423BB74-AD5B-4087-9C03-438776033D46}" type="sibTrans" cxnId="{C456584F-D4E6-48FC-B98E-5C940B77C39B}">
      <dgm:prSet/>
      <dgm:spPr/>
      <dgm:t>
        <a:bodyPr/>
        <a:lstStyle/>
        <a:p>
          <a:endParaRPr lang="en-IN" sz="1400"/>
        </a:p>
      </dgm:t>
    </dgm:pt>
    <dgm:pt modelId="{52C81987-AFED-4950-B793-2A65BE860F4D}">
      <dgm:prSet phldrT="[Text]" custT="1"/>
      <dgm:spPr>
        <a:ln>
          <a:extLst>
            <a:ext uri="{C807C97D-BFC1-408E-A445-0C87EB9F89A2}">
              <ask:lineSketchStyleProps xmlns:ask="http://schemas.microsoft.com/office/drawing/2018/sketchyshapes">
                <ask:type>
                  <ask:lineSketchNone/>
                </ask:type>
              </ask:lineSketchStyleProps>
            </a:ext>
          </a:extLst>
        </a:ln>
      </dgm:spPr>
      <dgm:t>
        <a:bodyPr/>
        <a:lstStyle/>
        <a:p>
          <a:r>
            <a:rPr lang="en-IN" sz="1400" dirty="0"/>
            <a:t>Organic carbon and other natural chelators that </a:t>
          </a:r>
          <a:r>
            <a:rPr lang="en-IN" sz="1800" b="1" dirty="0"/>
            <a:t>Improve Soil Health and Nutrient update </a:t>
          </a:r>
        </a:p>
      </dgm:t>
    </dgm:pt>
    <dgm:pt modelId="{1FB4AD06-0762-4CAB-96E2-C1F7E22DAFC7}" type="parTrans" cxnId="{B2B64879-67BC-4944-991B-D38F540E9F09}">
      <dgm:prSet/>
      <dgm:spPr/>
      <dgm:t>
        <a:bodyPr/>
        <a:lstStyle/>
        <a:p>
          <a:endParaRPr lang="en-IN" sz="1400"/>
        </a:p>
      </dgm:t>
    </dgm:pt>
    <dgm:pt modelId="{DF820D8D-2859-46B6-8B3D-69F2E0AC12C4}" type="sibTrans" cxnId="{B2B64879-67BC-4944-991B-D38F540E9F09}">
      <dgm:prSet/>
      <dgm:spPr/>
      <dgm:t>
        <a:bodyPr/>
        <a:lstStyle/>
        <a:p>
          <a:endParaRPr lang="en-IN" sz="1400"/>
        </a:p>
      </dgm:t>
    </dgm:pt>
    <dgm:pt modelId="{6102FA4C-74A9-438F-928C-F45F72492AF5}">
      <dgm:prSet custT="1"/>
      <dgm:spPr>
        <a:solidFill>
          <a:schemeClr val="tx2"/>
        </a:solidFill>
        <a:ln>
          <a:extLst>
            <a:ext uri="{C807C97D-BFC1-408E-A445-0C87EB9F89A2}">
              <ask:lineSketchStyleProps xmlns:ask="http://schemas.microsoft.com/office/drawing/2018/sketchyshapes">
                <ask:type>
                  <ask:lineSketchNone/>
                </ask:type>
              </ask:lineSketchStyleProps>
            </a:ext>
          </a:extLst>
        </a:ln>
      </dgm:spPr>
      <dgm:t>
        <a:bodyPr/>
        <a:lstStyle/>
        <a:p>
          <a:r>
            <a:rPr lang="en-IN" sz="1400" dirty="0"/>
            <a:t>A complete recipe of micro and macro nutrients that help </a:t>
          </a:r>
          <a:r>
            <a:rPr lang="en-IN" sz="1800" b="1" dirty="0"/>
            <a:t>Optimize Plant Metabolism</a:t>
          </a:r>
        </a:p>
      </dgm:t>
    </dgm:pt>
    <dgm:pt modelId="{2BFBA71C-BFE7-413B-82F0-1CAEFFDC4C3A}" type="parTrans" cxnId="{9DAFC7CA-5846-4A32-8D89-5A2B120B650B}">
      <dgm:prSet/>
      <dgm:spPr/>
      <dgm:t>
        <a:bodyPr/>
        <a:lstStyle/>
        <a:p>
          <a:endParaRPr lang="en-IN" sz="1400"/>
        </a:p>
      </dgm:t>
    </dgm:pt>
    <dgm:pt modelId="{64140F7E-351E-46B0-9F8B-3B39E5F6087F}" type="sibTrans" cxnId="{9DAFC7CA-5846-4A32-8D89-5A2B120B650B}">
      <dgm:prSet/>
      <dgm:spPr/>
      <dgm:t>
        <a:bodyPr/>
        <a:lstStyle/>
        <a:p>
          <a:endParaRPr lang="en-IN" sz="1400"/>
        </a:p>
      </dgm:t>
    </dgm:pt>
    <dgm:pt modelId="{BAC9B5C4-0093-4601-87FB-69D9F8C3990A}">
      <dgm:prSet custT="1"/>
      <dgm:spPr>
        <a:ln>
          <a:extLst>
            <a:ext uri="{C807C97D-BFC1-408E-A445-0C87EB9F89A2}">
              <ask:lineSketchStyleProps xmlns:ask="http://schemas.microsoft.com/office/drawing/2018/sketchyshapes">
                <ask:type>
                  <ask:lineSketchNone/>
                </ask:type>
              </ask:lineSketchStyleProps>
            </a:ext>
          </a:extLst>
        </a:ln>
      </dgm:spPr>
      <dgm:t>
        <a:bodyPr/>
        <a:lstStyle/>
        <a:p>
          <a:r>
            <a:rPr lang="en-IN" sz="1400" dirty="0"/>
            <a:t>Polysaccharides, Amino acids that boost </a:t>
          </a:r>
          <a:r>
            <a:rPr lang="en-IN" sz="1800" b="1" dirty="0"/>
            <a:t>Biotic &amp; Abiotic Stress Tolerance</a:t>
          </a:r>
        </a:p>
      </dgm:t>
    </dgm:pt>
    <dgm:pt modelId="{A3E03D50-5A03-467E-B9DF-41DCAC44DF92}" type="parTrans" cxnId="{89ABE1BC-F0DF-4B72-8777-1981AA713C8A}">
      <dgm:prSet/>
      <dgm:spPr/>
      <dgm:t>
        <a:bodyPr/>
        <a:lstStyle/>
        <a:p>
          <a:endParaRPr lang="en-IN" sz="1400"/>
        </a:p>
      </dgm:t>
    </dgm:pt>
    <dgm:pt modelId="{CD4B5D45-AE41-41CE-A5AD-85EF3A3E3764}" type="sibTrans" cxnId="{89ABE1BC-F0DF-4B72-8777-1981AA713C8A}">
      <dgm:prSet/>
      <dgm:spPr/>
      <dgm:t>
        <a:bodyPr/>
        <a:lstStyle/>
        <a:p>
          <a:endParaRPr lang="en-IN" sz="1400"/>
        </a:p>
      </dgm:t>
    </dgm:pt>
    <dgm:pt modelId="{8F563133-1138-41D4-A2D4-9C2663B27C5F}" type="pres">
      <dgm:prSet presAssocID="{1836BD35-A898-4993-B256-3AF39BD04BA6}" presName="cycle" presStyleCnt="0">
        <dgm:presLayoutVars>
          <dgm:chMax val="1"/>
          <dgm:dir/>
          <dgm:animLvl val="ctr"/>
          <dgm:resizeHandles val="exact"/>
        </dgm:presLayoutVars>
      </dgm:prSet>
      <dgm:spPr/>
    </dgm:pt>
    <dgm:pt modelId="{0A46671A-135D-478A-94CE-AB31947B2D0E}" type="pres">
      <dgm:prSet presAssocID="{D5AB3621-3D19-4989-AAA7-48C2FE114EA0}" presName="centerShape" presStyleLbl="node0" presStyleIdx="0" presStyleCnt="1" custScaleX="116967" custScaleY="117288"/>
      <dgm:spPr/>
    </dgm:pt>
    <dgm:pt modelId="{FC0EF621-5D0E-4F36-9053-CBD8ABF0BC98}" type="pres">
      <dgm:prSet presAssocID="{9E0DBE77-B82A-4662-98EC-33654748EBF5}" presName="parTrans" presStyleLbl="bgSibTrans2D1" presStyleIdx="0" presStyleCnt="5"/>
      <dgm:spPr/>
    </dgm:pt>
    <dgm:pt modelId="{484B8AB4-A371-4FA9-B492-9A5F9F15CD96}" type="pres">
      <dgm:prSet presAssocID="{89D525FC-E1DB-4ACB-A348-42B491996B73}" presName="node" presStyleLbl="node1" presStyleIdx="0" presStyleCnt="5" custScaleY="69811">
        <dgm:presLayoutVars>
          <dgm:bulletEnabled val="1"/>
        </dgm:presLayoutVars>
      </dgm:prSet>
      <dgm:spPr/>
    </dgm:pt>
    <dgm:pt modelId="{32E07C95-3405-44E1-87C6-2A66ADF23286}" type="pres">
      <dgm:prSet presAssocID="{A3E03D50-5A03-467E-B9DF-41DCAC44DF92}" presName="parTrans" presStyleLbl="bgSibTrans2D1" presStyleIdx="1" presStyleCnt="5"/>
      <dgm:spPr/>
    </dgm:pt>
    <dgm:pt modelId="{2381301D-BD4D-4E15-98EB-D438048C3325}" type="pres">
      <dgm:prSet presAssocID="{BAC9B5C4-0093-4601-87FB-69D9F8C3990A}" presName="node" presStyleLbl="node1" presStyleIdx="1" presStyleCnt="5" custScaleY="69811">
        <dgm:presLayoutVars>
          <dgm:bulletEnabled val="1"/>
        </dgm:presLayoutVars>
      </dgm:prSet>
      <dgm:spPr/>
    </dgm:pt>
    <dgm:pt modelId="{BA3491D7-EBF2-4610-8FDD-3F0E3A99BCD2}" type="pres">
      <dgm:prSet presAssocID="{4F429532-DD4D-49FA-97E3-92C71E5571D8}" presName="parTrans" presStyleLbl="bgSibTrans2D1" presStyleIdx="2" presStyleCnt="5"/>
      <dgm:spPr/>
    </dgm:pt>
    <dgm:pt modelId="{6A84D21D-2CEB-4BC6-B4A9-A4F3BE2B7562}" type="pres">
      <dgm:prSet presAssocID="{D6A4E65A-5835-4A48-BFE5-F30E06A0D63A}" presName="node" presStyleLbl="node1" presStyleIdx="2" presStyleCnt="5" custScaleY="69811">
        <dgm:presLayoutVars>
          <dgm:bulletEnabled val="1"/>
        </dgm:presLayoutVars>
      </dgm:prSet>
      <dgm:spPr/>
    </dgm:pt>
    <dgm:pt modelId="{7DBD2536-A212-43D3-929C-270579C9B2C7}" type="pres">
      <dgm:prSet presAssocID="{1FB4AD06-0762-4CAB-96E2-C1F7E22DAFC7}" presName="parTrans" presStyleLbl="bgSibTrans2D1" presStyleIdx="3" presStyleCnt="5"/>
      <dgm:spPr/>
    </dgm:pt>
    <dgm:pt modelId="{1B5B3FE4-1F4D-4C9B-AEF6-A5A6BA750CDC}" type="pres">
      <dgm:prSet presAssocID="{52C81987-AFED-4950-B793-2A65BE860F4D}" presName="node" presStyleLbl="node1" presStyleIdx="3" presStyleCnt="5" custScaleY="69811">
        <dgm:presLayoutVars>
          <dgm:bulletEnabled val="1"/>
        </dgm:presLayoutVars>
      </dgm:prSet>
      <dgm:spPr/>
    </dgm:pt>
    <dgm:pt modelId="{6D4294F4-D323-470B-BF94-B784101ECE38}" type="pres">
      <dgm:prSet presAssocID="{2BFBA71C-BFE7-413B-82F0-1CAEFFDC4C3A}" presName="parTrans" presStyleLbl="bgSibTrans2D1" presStyleIdx="4" presStyleCnt="5"/>
      <dgm:spPr/>
    </dgm:pt>
    <dgm:pt modelId="{C3A7FBD5-9AA0-4A02-948C-06A3BE1B352F}" type="pres">
      <dgm:prSet presAssocID="{6102FA4C-74A9-438F-928C-F45F72492AF5}" presName="node" presStyleLbl="node1" presStyleIdx="4" presStyleCnt="5" custScaleY="69811">
        <dgm:presLayoutVars>
          <dgm:bulletEnabled val="1"/>
        </dgm:presLayoutVars>
      </dgm:prSet>
      <dgm:spPr/>
    </dgm:pt>
  </dgm:ptLst>
  <dgm:cxnLst>
    <dgm:cxn modelId="{F4A45724-76F6-4C8D-9146-C0A6E5353681}" type="presOf" srcId="{1FB4AD06-0762-4CAB-96E2-C1F7E22DAFC7}" destId="{7DBD2536-A212-43D3-929C-270579C9B2C7}" srcOrd="0" destOrd="0" presId="urn:microsoft.com/office/officeart/2005/8/layout/radial4"/>
    <dgm:cxn modelId="{B30B8A3A-072B-4727-B93F-C65049A8ED42}" type="presOf" srcId="{89D525FC-E1DB-4ACB-A348-42B491996B73}" destId="{484B8AB4-A371-4FA9-B492-9A5F9F15CD96}" srcOrd="0" destOrd="0" presId="urn:microsoft.com/office/officeart/2005/8/layout/radial4"/>
    <dgm:cxn modelId="{C456584F-D4E6-48FC-B98E-5C940B77C39B}" srcId="{D5AB3621-3D19-4989-AAA7-48C2FE114EA0}" destId="{D6A4E65A-5835-4A48-BFE5-F30E06A0D63A}" srcOrd="2" destOrd="0" parTransId="{4F429532-DD4D-49FA-97E3-92C71E5571D8}" sibTransId="{8423BB74-AD5B-4087-9C03-438776033D46}"/>
    <dgm:cxn modelId="{E6FDD14F-A554-48C1-9DEF-C2C849A1C451}" type="presOf" srcId="{1836BD35-A898-4993-B256-3AF39BD04BA6}" destId="{8F563133-1138-41D4-A2D4-9C2663B27C5F}" srcOrd="0" destOrd="0" presId="urn:microsoft.com/office/officeart/2005/8/layout/radial4"/>
    <dgm:cxn modelId="{83B68877-4335-4063-9D80-97FF409809C2}" type="presOf" srcId="{A3E03D50-5A03-467E-B9DF-41DCAC44DF92}" destId="{32E07C95-3405-44E1-87C6-2A66ADF23286}" srcOrd="0" destOrd="0" presId="urn:microsoft.com/office/officeart/2005/8/layout/radial4"/>
    <dgm:cxn modelId="{B2B64879-67BC-4944-991B-D38F540E9F09}" srcId="{D5AB3621-3D19-4989-AAA7-48C2FE114EA0}" destId="{52C81987-AFED-4950-B793-2A65BE860F4D}" srcOrd="3" destOrd="0" parTransId="{1FB4AD06-0762-4CAB-96E2-C1F7E22DAFC7}" sibTransId="{DF820D8D-2859-46B6-8B3D-69F2E0AC12C4}"/>
    <dgm:cxn modelId="{B6E3EF5A-30E5-4E64-8F41-CFD429C2CFF0}" type="presOf" srcId="{D6A4E65A-5835-4A48-BFE5-F30E06A0D63A}" destId="{6A84D21D-2CEB-4BC6-B4A9-A4F3BE2B7562}" srcOrd="0" destOrd="0" presId="urn:microsoft.com/office/officeart/2005/8/layout/radial4"/>
    <dgm:cxn modelId="{27E54B82-AD47-4C48-B991-07262F6753C7}" type="presOf" srcId="{2BFBA71C-BFE7-413B-82F0-1CAEFFDC4C3A}" destId="{6D4294F4-D323-470B-BF94-B784101ECE38}" srcOrd="0" destOrd="0" presId="urn:microsoft.com/office/officeart/2005/8/layout/radial4"/>
    <dgm:cxn modelId="{5B6B738F-0F15-4E2A-9B50-D4471B299587}" srcId="{1836BD35-A898-4993-B256-3AF39BD04BA6}" destId="{D5AB3621-3D19-4989-AAA7-48C2FE114EA0}" srcOrd="0" destOrd="0" parTransId="{10675804-5AEB-4072-8C7D-987DBEAC132C}" sibTransId="{BBD68605-D3FE-456A-88CC-241C7DC8935C}"/>
    <dgm:cxn modelId="{EB94A195-0DEF-4158-BFDB-EB3D82FEE763}" type="presOf" srcId="{D5AB3621-3D19-4989-AAA7-48C2FE114EA0}" destId="{0A46671A-135D-478A-94CE-AB31947B2D0E}" srcOrd="0" destOrd="0" presId="urn:microsoft.com/office/officeart/2005/8/layout/radial4"/>
    <dgm:cxn modelId="{7B2B9CB8-6815-448A-B3E2-1B3C466D4CC3}" type="presOf" srcId="{6102FA4C-74A9-438F-928C-F45F72492AF5}" destId="{C3A7FBD5-9AA0-4A02-948C-06A3BE1B352F}" srcOrd="0" destOrd="0" presId="urn:microsoft.com/office/officeart/2005/8/layout/radial4"/>
    <dgm:cxn modelId="{89ABE1BC-F0DF-4B72-8777-1981AA713C8A}" srcId="{D5AB3621-3D19-4989-AAA7-48C2FE114EA0}" destId="{BAC9B5C4-0093-4601-87FB-69D9F8C3990A}" srcOrd="1" destOrd="0" parTransId="{A3E03D50-5A03-467E-B9DF-41DCAC44DF92}" sibTransId="{CD4B5D45-AE41-41CE-A5AD-85EF3A3E3764}"/>
    <dgm:cxn modelId="{4F93B3C2-EFA3-464F-8D36-A08EBE2E283C}" type="presOf" srcId="{9E0DBE77-B82A-4662-98EC-33654748EBF5}" destId="{FC0EF621-5D0E-4F36-9053-CBD8ABF0BC98}" srcOrd="0" destOrd="0" presId="urn:microsoft.com/office/officeart/2005/8/layout/radial4"/>
    <dgm:cxn modelId="{9DAFC7CA-5846-4A32-8D89-5A2B120B650B}" srcId="{D5AB3621-3D19-4989-AAA7-48C2FE114EA0}" destId="{6102FA4C-74A9-438F-928C-F45F72492AF5}" srcOrd="4" destOrd="0" parTransId="{2BFBA71C-BFE7-413B-82F0-1CAEFFDC4C3A}" sibTransId="{64140F7E-351E-46B0-9F8B-3B39E5F6087F}"/>
    <dgm:cxn modelId="{60BAE5DE-4C0C-450C-9850-E2718B1D3494}" srcId="{D5AB3621-3D19-4989-AAA7-48C2FE114EA0}" destId="{89D525FC-E1DB-4ACB-A348-42B491996B73}" srcOrd="0" destOrd="0" parTransId="{9E0DBE77-B82A-4662-98EC-33654748EBF5}" sibTransId="{5016A9DF-8801-475D-B2DB-6DB90B3734CC}"/>
    <dgm:cxn modelId="{D859CEE8-D13D-4B33-BE23-E6BFEE57C006}" type="presOf" srcId="{BAC9B5C4-0093-4601-87FB-69D9F8C3990A}" destId="{2381301D-BD4D-4E15-98EB-D438048C3325}" srcOrd="0" destOrd="0" presId="urn:microsoft.com/office/officeart/2005/8/layout/radial4"/>
    <dgm:cxn modelId="{BC3A9DF8-29A5-461D-BAF5-1015222F5DD7}" type="presOf" srcId="{52C81987-AFED-4950-B793-2A65BE860F4D}" destId="{1B5B3FE4-1F4D-4C9B-AEF6-A5A6BA750CDC}" srcOrd="0" destOrd="0" presId="urn:microsoft.com/office/officeart/2005/8/layout/radial4"/>
    <dgm:cxn modelId="{183DCCFC-BDED-4C80-BF1C-084A68DCFEC7}" type="presOf" srcId="{4F429532-DD4D-49FA-97E3-92C71E5571D8}" destId="{BA3491D7-EBF2-4610-8FDD-3F0E3A99BCD2}" srcOrd="0" destOrd="0" presId="urn:microsoft.com/office/officeart/2005/8/layout/radial4"/>
    <dgm:cxn modelId="{79BF268E-309F-4D3A-B5FF-B544065E5589}" type="presParOf" srcId="{8F563133-1138-41D4-A2D4-9C2663B27C5F}" destId="{0A46671A-135D-478A-94CE-AB31947B2D0E}" srcOrd="0" destOrd="0" presId="urn:microsoft.com/office/officeart/2005/8/layout/radial4"/>
    <dgm:cxn modelId="{5204082D-B087-4B32-9410-DD0167A7C30F}" type="presParOf" srcId="{8F563133-1138-41D4-A2D4-9C2663B27C5F}" destId="{FC0EF621-5D0E-4F36-9053-CBD8ABF0BC98}" srcOrd="1" destOrd="0" presId="urn:microsoft.com/office/officeart/2005/8/layout/radial4"/>
    <dgm:cxn modelId="{F8099910-E7AC-48EF-809F-F3A15A68334B}" type="presParOf" srcId="{8F563133-1138-41D4-A2D4-9C2663B27C5F}" destId="{484B8AB4-A371-4FA9-B492-9A5F9F15CD96}" srcOrd="2" destOrd="0" presId="urn:microsoft.com/office/officeart/2005/8/layout/radial4"/>
    <dgm:cxn modelId="{E76ADDD3-8FFB-48B5-877A-FD82CC910027}" type="presParOf" srcId="{8F563133-1138-41D4-A2D4-9C2663B27C5F}" destId="{32E07C95-3405-44E1-87C6-2A66ADF23286}" srcOrd="3" destOrd="0" presId="urn:microsoft.com/office/officeart/2005/8/layout/radial4"/>
    <dgm:cxn modelId="{ADAA7887-01EC-4989-BAC7-2C773E2CA9A5}" type="presParOf" srcId="{8F563133-1138-41D4-A2D4-9C2663B27C5F}" destId="{2381301D-BD4D-4E15-98EB-D438048C3325}" srcOrd="4" destOrd="0" presId="urn:microsoft.com/office/officeart/2005/8/layout/radial4"/>
    <dgm:cxn modelId="{CFDB59C1-35F8-4DCA-88A5-ECB7908FB08A}" type="presParOf" srcId="{8F563133-1138-41D4-A2D4-9C2663B27C5F}" destId="{BA3491D7-EBF2-4610-8FDD-3F0E3A99BCD2}" srcOrd="5" destOrd="0" presId="urn:microsoft.com/office/officeart/2005/8/layout/radial4"/>
    <dgm:cxn modelId="{A38170B9-A6FC-4C0F-87DC-9D91FE92ED2A}" type="presParOf" srcId="{8F563133-1138-41D4-A2D4-9C2663B27C5F}" destId="{6A84D21D-2CEB-4BC6-B4A9-A4F3BE2B7562}" srcOrd="6" destOrd="0" presId="urn:microsoft.com/office/officeart/2005/8/layout/radial4"/>
    <dgm:cxn modelId="{284376BF-3502-40A0-B20C-432F7F8A898D}" type="presParOf" srcId="{8F563133-1138-41D4-A2D4-9C2663B27C5F}" destId="{7DBD2536-A212-43D3-929C-270579C9B2C7}" srcOrd="7" destOrd="0" presId="urn:microsoft.com/office/officeart/2005/8/layout/radial4"/>
    <dgm:cxn modelId="{C7E9D7CB-1A1D-4F3E-900F-783DFE965EA1}" type="presParOf" srcId="{8F563133-1138-41D4-A2D4-9C2663B27C5F}" destId="{1B5B3FE4-1F4D-4C9B-AEF6-A5A6BA750CDC}" srcOrd="8" destOrd="0" presId="urn:microsoft.com/office/officeart/2005/8/layout/radial4"/>
    <dgm:cxn modelId="{F0551589-5E05-4887-9BF6-15F87DD937EA}" type="presParOf" srcId="{8F563133-1138-41D4-A2D4-9C2663B27C5F}" destId="{6D4294F4-D323-470B-BF94-B784101ECE38}" srcOrd="9" destOrd="0" presId="urn:microsoft.com/office/officeart/2005/8/layout/radial4"/>
    <dgm:cxn modelId="{84084926-EF38-4655-BC42-4C69F0BF7FCC}" type="presParOf" srcId="{8F563133-1138-41D4-A2D4-9C2663B27C5F}" destId="{C3A7FBD5-9AA0-4A02-948C-06A3BE1B352F}"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6671A-135D-478A-94CE-AB31947B2D0E}">
      <dsp:nvSpPr>
        <dsp:cNvPr id="0" name=""/>
        <dsp:cNvSpPr/>
      </dsp:nvSpPr>
      <dsp:spPr>
        <a:xfrm>
          <a:off x="3824751" y="2967278"/>
          <a:ext cx="2989001" cy="2997204"/>
        </a:xfrm>
        <a:prstGeom prst="ellipse">
          <a:avLst/>
        </a:prstGeom>
        <a:blipFill rotWithShape="0">
          <a:blip xmlns:r="http://schemas.openxmlformats.org/officeDocument/2006/relationships" r:embed="rId1">
            <a:duotone>
              <a:prstClr val="black"/>
              <a:schemeClr val="accent6">
                <a:tint val="45000"/>
                <a:satMod val="400000"/>
              </a:schemeClr>
            </a:duotone>
          </a:blip>
          <a:tile tx="0" ty="0" sx="100000" sy="100000" flip="none" algn="tl"/>
        </a:blipFill>
        <a:ln w="12700" cap="flat" cmpd="thickThin"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1066800">
            <a:lnSpc>
              <a:spcPct val="90000"/>
            </a:lnSpc>
            <a:spcBef>
              <a:spcPct val="0"/>
            </a:spcBef>
            <a:spcAft>
              <a:spcPct val="35000"/>
            </a:spcAft>
            <a:buNone/>
          </a:pPr>
          <a:r>
            <a:rPr lang="en-IN" sz="2400" b="1" i="1" kern="1200" dirty="0">
              <a:solidFill>
                <a:schemeClr val="tx2">
                  <a:lumMod val="50000"/>
                </a:schemeClr>
              </a:solidFill>
              <a:highlight>
                <a:srgbClr val="FFFF00"/>
              </a:highlight>
            </a:rPr>
            <a:t>All-in-one recipe</a:t>
          </a:r>
        </a:p>
        <a:p>
          <a:pPr marL="0" lvl="0" indent="0" algn="ctr" defTabSz="1066800">
            <a:lnSpc>
              <a:spcPct val="90000"/>
            </a:lnSpc>
            <a:spcBef>
              <a:spcPct val="0"/>
            </a:spcBef>
            <a:spcAft>
              <a:spcPct val="35000"/>
            </a:spcAft>
            <a:buNone/>
          </a:pPr>
          <a:r>
            <a:rPr lang="en-IN" sz="1800" b="1" kern="1200" dirty="0">
              <a:solidFill>
                <a:schemeClr val="tx2">
                  <a:lumMod val="50000"/>
                </a:schemeClr>
              </a:solidFill>
            </a:rPr>
            <a:t>From photosynthetic green microalgae to agricultural crops </a:t>
          </a:r>
        </a:p>
      </dsp:txBody>
      <dsp:txXfrm>
        <a:off x="4262480" y="3406208"/>
        <a:ext cx="2113543" cy="2119344"/>
      </dsp:txXfrm>
    </dsp:sp>
    <dsp:sp modelId="{FC0EF621-5D0E-4F36-9053-CBD8ABF0BC98}">
      <dsp:nvSpPr>
        <dsp:cNvPr id="0" name=""/>
        <dsp:cNvSpPr/>
      </dsp:nvSpPr>
      <dsp:spPr>
        <a:xfrm rot="10800000">
          <a:off x="1568606" y="4101732"/>
          <a:ext cx="2132056" cy="72829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4B8AB4-A371-4FA9-B492-9A5F9F15CD96}">
      <dsp:nvSpPr>
        <dsp:cNvPr id="0" name=""/>
        <dsp:cNvSpPr/>
      </dsp:nvSpPr>
      <dsp:spPr>
        <a:xfrm>
          <a:off x="354780" y="3787973"/>
          <a:ext cx="2427651" cy="1355814"/>
        </a:xfrm>
        <a:prstGeom prst="roundRect">
          <a:avLst>
            <a:gd name="adj" fmla="val 10000"/>
          </a:avLst>
        </a:prstGeom>
        <a:solidFill>
          <a:schemeClr val="accent2">
            <a:hueOff val="0"/>
            <a:satOff val="0"/>
            <a:lumOff val="0"/>
            <a:alphaOff val="0"/>
          </a:schemeClr>
        </a:solidFill>
        <a:ln w="12700" cap="flat" cmpd="sng" algn="ctr">
          <a:solidFill>
            <a:scrgbClr r="0" g="0" b="0"/>
          </a:solidFill>
          <a:prstDash val="solid"/>
          <a:miter lim="800000"/>
          <a:extLst>
            <a:ext uri="{C807C97D-BFC1-408E-A445-0C87EB9F89A2}">
              <ask:lineSketchStyleProps xmlns:ask="http://schemas.microsoft.com/office/drawing/2018/sketchyshapes">
                <ask:type>
                  <ask:lineSketchNone/>
                </ask:type>
              </ask:lineSketchStyleProps>
            </a:ext>
          </a:extLst>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IN" sz="1400" kern="1200" dirty="0"/>
            <a:t>Auxins, Cytokinins, Flavonoids &amp; other </a:t>
          </a:r>
          <a:r>
            <a:rPr lang="en-IN" sz="1800" b="1" kern="1200" dirty="0"/>
            <a:t>Natural Growth hormones</a:t>
          </a:r>
          <a:endParaRPr lang="en-IN" sz="1400" kern="1200" dirty="0"/>
        </a:p>
      </dsp:txBody>
      <dsp:txXfrm>
        <a:off x="394490" y="3827683"/>
        <a:ext cx="2348231" cy="1276394"/>
      </dsp:txXfrm>
    </dsp:sp>
    <dsp:sp modelId="{32E07C95-3405-44E1-87C6-2A66ADF23286}">
      <dsp:nvSpPr>
        <dsp:cNvPr id="0" name=""/>
        <dsp:cNvSpPr/>
      </dsp:nvSpPr>
      <dsp:spPr>
        <a:xfrm rot="13500000">
          <a:off x="2355195" y="2202737"/>
          <a:ext cx="2130122" cy="72829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81301D-BD4D-4E15-98EB-D438048C3325}">
      <dsp:nvSpPr>
        <dsp:cNvPr id="0" name=""/>
        <dsp:cNvSpPr/>
      </dsp:nvSpPr>
      <dsp:spPr>
        <a:xfrm>
          <a:off x="1453319" y="1135866"/>
          <a:ext cx="2427651" cy="1355814"/>
        </a:xfrm>
        <a:prstGeom prst="roundRect">
          <a:avLst>
            <a:gd name="adj" fmla="val 10000"/>
          </a:avLst>
        </a:prstGeom>
        <a:solidFill>
          <a:schemeClr val="accent3">
            <a:hueOff val="0"/>
            <a:satOff val="0"/>
            <a:lumOff val="0"/>
            <a:alphaOff val="0"/>
          </a:schemeClr>
        </a:solidFill>
        <a:ln w="12700" cap="flat" cmpd="sng" algn="ctr">
          <a:solidFill>
            <a:scrgbClr r="0" g="0" b="0"/>
          </a:solidFill>
          <a:prstDash val="solid"/>
          <a:miter lim="800000"/>
          <a:extLst>
            <a:ext uri="{C807C97D-BFC1-408E-A445-0C87EB9F89A2}">
              <ask:lineSketchStyleProps xmlns:ask="http://schemas.microsoft.com/office/drawing/2018/sketchyshapes">
                <ask:type>
                  <ask:lineSketchNone/>
                </ask:type>
              </ask:lineSketchStyleProps>
            </a:ext>
          </a:extLst>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IN" sz="1400" kern="1200" dirty="0"/>
            <a:t>Polysaccharides, Amino acids that boost </a:t>
          </a:r>
          <a:r>
            <a:rPr lang="en-IN" sz="1800" b="1" kern="1200" dirty="0"/>
            <a:t>Biotic &amp; Abiotic Stress Tolerance</a:t>
          </a:r>
        </a:p>
      </dsp:txBody>
      <dsp:txXfrm>
        <a:off x="1493029" y="1175576"/>
        <a:ext cx="2348231" cy="1276394"/>
      </dsp:txXfrm>
    </dsp:sp>
    <dsp:sp modelId="{BA3491D7-EBF2-4610-8FDD-3F0E3A99BCD2}">
      <dsp:nvSpPr>
        <dsp:cNvPr id="0" name=""/>
        <dsp:cNvSpPr/>
      </dsp:nvSpPr>
      <dsp:spPr>
        <a:xfrm rot="16200000">
          <a:off x="4255161" y="1415177"/>
          <a:ext cx="2128180" cy="72829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4D21D-2CEB-4BC6-B4A9-A4F3BE2B7562}">
      <dsp:nvSpPr>
        <dsp:cNvPr id="0" name=""/>
        <dsp:cNvSpPr/>
      </dsp:nvSpPr>
      <dsp:spPr>
        <a:xfrm>
          <a:off x="4105426" y="37327"/>
          <a:ext cx="2427651" cy="1355814"/>
        </a:xfrm>
        <a:prstGeom prst="roundRect">
          <a:avLst>
            <a:gd name="adj" fmla="val 10000"/>
          </a:avLst>
        </a:prstGeom>
        <a:solidFill>
          <a:schemeClr val="accent4">
            <a:hueOff val="0"/>
            <a:satOff val="0"/>
            <a:lumOff val="0"/>
            <a:alphaOff val="0"/>
          </a:schemeClr>
        </a:solidFill>
        <a:ln w="12700" cap="flat" cmpd="sng" algn="ctr">
          <a:solidFill>
            <a:scrgbClr r="0" g="0" b="0"/>
          </a:solidFill>
          <a:prstDash val="solid"/>
          <a:miter lim="800000"/>
          <a:extLst>
            <a:ext uri="{C807C97D-BFC1-408E-A445-0C87EB9F89A2}">
              <ask:lineSketchStyleProps xmlns:ask="http://schemas.microsoft.com/office/drawing/2018/sketchyshapes">
                <ask:type>
                  <ask:lineSketchNone/>
                </ask:type>
              </ask:lineSketchStyleProps>
            </a:ext>
          </a:extLst>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IN" sz="1400" kern="1200" dirty="0"/>
            <a:t>Chlorophyll, carotenoids and antioxidants that h</a:t>
          </a:r>
          <a:r>
            <a:rPr lang="en-IN" sz="1400" b="0" kern="1200" dirty="0"/>
            <a:t>elp</a:t>
          </a:r>
          <a:r>
            <a:rPr lang="en-IN" sz="1800" b="1" kern="1200" dirty="0"/>
            <a:t> Improve Photosynthesis</a:t>
          </a:r>
        </a:p>
      </dsp:txBody>
      <dsp:txXfrm>
        <a:off x="4145136" y="77037"/>
        <a:ext cx="2348231" cy="1276394"/>
      </dsp:txXfrm>
    </dsp:sp>
    <dsp:sp modelId="{7DBD2536-A212-43D3-929C-270579C9B2C7}">
      <dsp:nvSpPr>
        <dsp:cNvPr id="0" name=""/>
        <dsp:cNvSpPr/>
      </dsp:nvSpPr>
      <dsp:spPr>
        <a:xfrm rot="18900000">
          <a:off x="6153185" y="2202737"/>
          <a:ext cx="2130122" cy="72829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5B3FE4-1F4D-4C9B-AEF6-A5A6BA750CDC}">
      <dsp:nvSpPr>
        <dsp:cNvPr id="0" name=""/>
        <dsp:cNvSpPr/>
      </dsp:nvSpPr>
      <dsp:spPr>
        <a:xfrm>
          <a:off x="6757533" y="1135866"/>
          <a:ext cx="2427651" cy="1355814"/>
        </a:xfrm>
        <a:prstGeom prst="roundRect">
          <a:avLst>
            <a:gd name="adj" fmla="val 10000"/>
          </a:avLst>
        </a:prstGeom>
        <a:solidFill>
          <a:schemeClr val="accent5">
            <a:hueOff val="0"/>
            <a:satOff val="0"/>
            <a:lumOff val="0"/>
            <a:alphaOff val="0"/>
          </a:schemeClr>
        </a:solidFill>
        <a:ln w="12700" cap="flat" cmpd="sng" algn="ctr">
          <a:solidFill>
            <a:scrgbClr r="0" g="0" b="0"/>
          </a:solidFill>
          <a:prstDash val="solid"/>
          <a:miter lim="800000"/>
          <a:extLst>
            <a:ext uri="{C807C97D-BFC1-408E-A445-0C87EB9F89A2}">
              <ask:lineSketchStyleProps xmlns:ask="http://schemas.microsoft.com/office/drawing/2018/sketchyshapes">
                <ask:type>
                  <ask:lineSketchNone/>
                </ask:type>
              </ask:lineSketchStyleProps>
            </a:ext>
          </a:extLst>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IN" sz="1400" kern="1200" dirty="0"/>
            <a:t>Organic carbon and other natural chelators that </a:t>
          </a:r>
          <a:r>
            <a:rPr lang="en-IN" sz="1800" b="1" kern="1200" dirty="0"/>
            <a:t>Improve Soil Health and Nutrient update </a:t>
          </a:r>
        </a:p>
      </dsp:txBody>
      <dsp:txXfrm>
        <a:off x="6797243" y="1175576"/>
        <a:ext cx="2348231" cy="1276394"/>
      </dsp:txXfrm>
    </dsp:sp>
    <dsp:sp modelId="{6D4294F4-D323-470B-BF94-B784101ECE38}">
      <dsp:nvSpPr>
        <dsp:cNvPr id="0" name=""/>
        <dsp:cNvSpPr/>
      </dsp:nvSpPr>
      <dsp:spPr>
        <a:xfrm>
          <a:off x="6937840" y="4101732"/>
          <a:ext cx="2132056" cy="72829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A7FBD5-9AA0-4A02-948C-06A3BE1B352F}">
      <dsp:nvSpPr>
        <dsp:cNvPr id="0" name=""/>
        <dsp:cNvSpPr/>
      </dsp:nvSpPr>
      <dsp:spPr>
        <a:xfrm>
          <a:off x="7856071" y="3787973"/>
          <a:ext cx="2427651" cy="1355814"/>
        </a:xfrm>
        <a:prstGeom prst="roundRect">
          <a:avLst>
            <a:gd name="adj" fmla="val 10000"/>
          </a:avLst>
        </a:prstGeom>
        <a:solidFill>
          <a:schemeClr val="tx2"/>
        </a:solidFill>
        <a:ln w="12700" cap="flat" cmpd="sng" algn="ctr">
          <a:solidFill>
            <a:scrgbClr r="0" g="0" b="0"/>
          </a:solidFill>
          <a:prstDash val="solid"/>
          <a:miter lim="800000"/>
          <a:extLst>
            <a:ext uri="{C807C97D-BFC1-408E-A445-0C87EB9F89A2}">
              <ask:lineSketchStyleProps xmlns:ask="http://schemas.microsoft.com/office/drawing/2018/sketchyshapes">
                <ask:type>
                  <ask:lineSketchNone/>
                </ask:type>
              </ask:lineSketchStyleProps>
            </a:ext>
          </a:extLst>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IN" sz="1400" kern="1200" dirty="0"/>
            <a:t>A complete recipe of micro and macro nutrients that help </a:t>
          </a:r>
          <a:r>
            <a:rPr lang="en-IN" sz="1800" b="1" kern="1200" dirty="0"/>
            <a:t>Optimize Plant Metabolism</a:t>
          </a:r>
        </a:p>
      </dsp:txBody>
      <dsp:txXfrm>
        <a:off x="7895781" y="3827683"/>
        <a:ext cx="2348231" cy="127639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5AE0D-2C16-4F4B-A809-0AE442D807DF}" type="datetimeFigureOut">
              <a:rPr lang="en-IN" smtClean="0"/>
              <a:t>06-11-2024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87E98-61CB-47F7-9547-01D81084A523}" type="slidenum">
              <a:rPr lang="en-IN" smtClean="0"/>
              <a:t>‹#›</a:t>
            </a:fld>
            <a:endParaRPr lang="en-IN" dirty="0"/>
          </a:p>
        </p:txBody>
      </p:sp>
    </p:spTree>
    <p:extLst>
      <p:ext uri="{BB962C8B-B14F-4D97-AF65-F5344CB8AC3E}">
        <p14:creationId xmlns:p14="http://schemas.microsoft.com/office/powerpoint/2010/main" val="246900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a:t>
            </a:fld>
            <a:endParaRPr lang="en-IN" dirty="0"/>
          </a:p>
        </p:txBody>
      </p:sp>
    </p:spTree>
    <p:extLst>
      <p:ext uri="{BB962C8B-B14F-4D97-AF65-F5344CB8AC3E}">
        <p14:creationId xmlns:p14="http://schemas.microsoft.com/office/powerpoint/2010/main" val="419073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13</a:t>
            </a:fld>
            <a:endParaRPr lang="en-IN" dirty="0"/>
          </a:p>
        </p:txBody>
      </p:sp>
    </p:spTree>
    <p:extLst>
      <p:ext uri="{BB962C8B-B14F-4D97-AF65-F5344CB8AC3E}">
        <p14:creationId xmlns:p14="http://schemas.microsoft.com/office/powerpoint/2010/main" val="4223462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14</a:t>
            </a:fld>
            <a:endParaRPr lang="en-IN" dirty="0"/>
          </a:p>
        </p:txBody>
      </p:sp>
    </p:spTree>
    <p:extLst>
      <p:ext uri="{BB962C8B-B14F-4D97-AF65-F5344CB8AC3E}">
        <p14:creationId xmlns:p14="http://schemas.microsoft.com/office/powerpoint/2010/main" val="205213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15</a:t>
            </a:fld>
            <a:endParaRPr lang="en-IN" dirty="0"/>
          </a:p>
        </p:txBody>
      </p:sp>
    </p:spTree>
    <p:extLst>
      <p:ext uri="{BB962C8B-B14F-4D97-AF65-F5344CB8AC3E}">
        <p14:creationId xmlns:p14="http://schemas.microsoft.com/office/powerpoint/2010/main" val="35353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16</a:t>
            </a:fld>
            <a:endParaRPr lang="en-IN" dirty="0"/>
          </a:p>
        </p:txBody>
      </p:sp>
    </p:spTree>
    <p:extLst>
      <p:ext uri="{BB962C8B-B14F-4D97-AF65-F5344CB8AC3E}">
        <p14:creationId xmlns:p14="http://schemas.microsoft.com/office/powerpoint/2010/main" val="284634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17</a:t>
            </a:fld>
            <a:endParaRPr lang="en-IN" dirty="0"/>
          </a:p>
        </p:txBody>
      </p:sp>
    </p:spTree>
    <p:extLst>
      <p:ext uri="{BB962C8B-B14F-4D97-AF65-F5344CB8AC3E}">
        <p14:creationId xmlns:p14="http://schemas.microsoft.com/office/powerpoint/2010/main" val="1434271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18</a:t>
            </a:fld>
            <a:endParaRPr lang="en-IN" dirty="0"/>
          </a:p>
        </p:txBody>
      </p:sp>
    </p:spTree>
    <p:extLst>
      <p:ext uri="{BB962C8B-B14F-4D97-AF65-F5344CB8AC3E}">
        <p14:creationId xmlns:p14="http://schemas.microsoft.com/office/powerpoint/2010/main" val="252579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80D8974-ABF1-4257-933D-64F8B28A4ED7}" type="slidenum">
              <a:rPr lang="en-IN" smtClean="0"/>
              <a:t>19</a:t>
            </a:fld>
            <a:endParaRPr lang="en-IN"/>
          </a:p>
        </p:txBody>
      </p:sp>
    </p:spTree>
    <p:extLst>
      <p:ext uri="{BB962C8B-B14F-4D97-AF65-F5344CB8AC3E}">
        <p14:creationId xmlns:p14="http://schemas.microsoft.com/office/powerpoint/2010/main" val="1569825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20</a:t>
            </a:fld>
            <a:endParaRPr lang="en-IN" dirty="0"/>
          </a:p>
        </p:txBody>
      </p:sp>
    </p:spTree>
    <p:extLst>
      <p:ext uri="{BB962C8B-B14F-4D97-AF65-F5344CB8AC3E}">
        <p14:creationId xmlns:p14="http://schemas.microsoft.com/office/powerpoint/2010/main" val="1823060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24</a:t>
            </a:fld>
            <a:endParaRPr lang="en-IN" dirty="0"/>
          </a:p>
        </p:txBody>
      </p:sp>
    </p:spTree>
    <p:extLst>
      <p:ext uri="{BB962C8B-B14F-4D97-AF65-F5344CB8AC3E}">
        <p14:creationId xmlns:p14="http://schemas.microsoft.com/office/powerpoint/2010/main" val="2294313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25</a:t>
            </a:fld>
            <a:endParaRPr lang="en-IN" dirty="0"/>
          </a:p>
        </p:txBody>
      </p:sp>
    </p:spTree>
    <p:extLst>
      <p:ext uri="{BB962C8B-B14F-4D97-AF65-F5344CB8AC3E}">
        <p14:creationId xmlns:p14="http://schemas.microsoft.com/office/powerpoint/2010/main" val="4104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3</a:t>
            </a:fld>
            <a:endParaRPr lang="en-IN" dirty="0"/>
          </a:p>
        </p:txBody>
      </p:sp>
    </p:spTree>
    <p:extLst>
      <p:ext uri="{BB962C8B-B14F-4D97-AF65-F5344CB8AC3E}">
        <p14:creationId xmlns:p14="http://schemas.microsoft.com/office/powerpoint/2010/main" val="419073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26</a:t>
            </a:fld>
            <a:endParaRPr lang="en-IN" dirty="0"/>
          </a:p>
        </p:txBody>
      </p:sp>
    </p:spTree>
    <p:extLst>
      <p:ext uri="{BB962C8B-B14F-4D97-AF65-F5344CB8AC3E}">
        <p14:creationId xmlns:p14="http://schemas.microsoft.com/office/powerpoint/2010/main" val="1397608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27</a:t>
            </a:fld>
            <a:endParaRPr lang="en-IN" dirty="0"/>
          </a:p>
        </p:txBody>
      </p:sp>
    </p:spTree>
    <p:extLst>
      <p:ext uri="{BB962C8B-B14F-4D97-AF65-F5344CB8AC3E}">
        <p14:creationId xmlns:p14="http://schemas.microsoft.com/office/powerpoint/2010/main" val="1173030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28</a:t>
            </a:fld>
            <a:endParaRPr lang="en-IN" dirty="0"/>
          </a:p>
        </p:txBody>
      </p:sp>
    </p:spTree>
    <p:extLst>
      <p:ext uri="{BB962C8B-B14F-4D97-AF65-F5344CB8AC3E}">
        <p14:creationId xmlns:p14="http://schemas.microsoft.com/office/powerpoint/2010/main" val="121733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4</a:t>
            </a:fld>
            <a:endParaRPr lang="en-IN" dirty="0"/>
          </a:p>
        </p:txBody>
      </p:sp>
    </p:spTree>
    <p:extLst>
      <p:ext uri="{BB962C8B-B14F-4D97-AF65-F5344CB8AC3E}">
        <p14:creationId xmlns:p14="http://schemas.microsoft.com/office/powerpoint/2010/main" val="55755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7</a:t>
            </a:fld>
            <a:endParaRPr lang="en-IN" dirty="0"/>
          </a:p>
        </p:txBody>
      </p:sp>
    </p:spTree>
    <p:extLst>
      <p:ext uri="{BB962C8B-B14F-4D97-AF65-F5344CB8AC3E}">
        <p14:creationId xmlns:p14="http://schemas.microsoft.com/office/powerpoint/2010/main" val="226822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8</a:t>
            </a:fld>
            <a:endParaRPr lang="en-IN" dirty="0"/>
          </a:p>
        </p:txBody>
      </p:sp>
    </p:spTree>
    <p:extLst>
      <p:ext uri="{BB962C8B-B14F-4D97-AF65-F5344CB8AC3E}">
        <p14:creationId xmlns:p14="http://schemas.microsoft.com/office/powerpoint/2010/main" val="229179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9</a:t>
            </a:fld>
            <a:endParaRPr lang="en-IN" dirty="0"/>
          </a:p>
        </p:txBody>
      </p:sp>
    </p:spTree>
    <p:extLst>
      <p:ext uri="{BB962C8B-B14F-4D97-AF65-F5344CB8AC3E}">
        <p14:creationId xmlns:p14="http://schemas.microsoft.com/office/powerpoint/2010/main" val="14374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10</a:t>
            </a:fld>
            <a:endParaRPr lang="en-IN" dirty="0"/>
          </a:p>
        </p:txBody>
      </p:sp>
    </p:spTree>
    <p:extLst>
      <p:ext uri="{BB962C8B-B14F-4D97-AF65-F5344CB8AC3E}">
        <p14:creationId xmlns:p14="http://schemas.microsoft.com/office/powerpoint/2010/main" val="123245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11</a:t>
            </a:fld>
            <a:endParaRPr lang="en-IN" dirty="0"/>
          </a:p>
        </p:txBody>
      </p:sp>
    </p:spTree>
    <p:extLst>
      <p:ext uri="{BB962C8B-B14F-4D97-AF65-F5344CB8AC3E}">
        <p14:creationId xmlns:p14="http://schemas.microsoft.com/office/powerpoint/2010/main" val="165506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3387E98-61CB-47F7-9547-01D81084A523}" type="slidenum">
              <a:rPr lang="en-IN" smtClean="0"/>
              <a:t>12</a:t>
            </a:fld>
            <a:endParaRPr lang="en-IN" dirty="0"/>
          </a:p>
        </p:txBody>
      </p:sp>
    </p:spTree>
    <p:extLst>
      <p:ext uri="{BB962C8B-B14F-4D97-AF65-F5344CB8AC3E}">
        <p14:creationId xmlns:p14="http://schemas.microsoft.com/office/powerpoint/2010/main" val="2795925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605F2-A0D3-4E56-AA93-75B442EDBF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45B85FF-95C3-44D7-B749-E2CB2DA27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CFB40B2-F86B-4BFF-B093-4415A03A2CFC}"/>
              </a:ext>
            </a:extLst>
          </p:cNvPr>
          <p:cNvSpPr>
            <a:spLocks noGrp="1"/>
          </p:cNvSpPr>
          <p:nvPr>
            <p:ph type="dt" sz="half" idx="10"/>
          </p:nvPr>
        </p:nvSpPr>
        <p:spPr/>
        <p:txBody>
          <a:bodyPr/>
          <a:lstStyle/>
          <a:p>
            <a:fld id="{4E9CFE83-DEF7-4EF0-9031-D12532229F17}" type="datetime1">
              <a:rPr lang="en-IN" smtClean="0"/>
              <a:t>06-11-2024</a:t>
            </a:fld>
            <a:endParaRPr lang="en-IN" dirty="0"/>
          </a:p>
        </p:txBody>
      </p:sp>
      <p:sp>
        <p:nvSpPr>
          <p:cNvPr id="5" name="Footer Placeholder 4">
            <a:extLst>
              <a:ext uri="{FF2B5EF4-FFF2-40B4-BE49-F238E27FC236}">
                <a16:creationId xmlns:a16="http://schemas.microsoft.com/office/drawing/2014/main" id="{767CC16B-B79F-4430-B6C8-1202C96DDED7}"/>
              </a:ext>
            </a:extLst>
          </p:cNvPr>
          <p:cNvSpPr>
            <a:spLocks noGrp="1"/>
          </p:cNvSpPr>
          <p:nvPr>
            <p:ph type="ftr" sz="quarter" idx="11"/>
          </p:nvPr>
        </p:nvSpPr>
        <p:spPr/>
        <p:txBody>
          <a:bodyPr/>
          <a:lstStyle/>
          <a:p>
            <a:r>
              <a:rPr lang="en-IN" dirty="0"/>
              <a:t>Environalgae</a:t>
            </a:r>
          </a:p>
        </p:txBody>
      </p:sp>
      <p:sp>
        <p:nvSpPr>
          <p:cNvPr id="6" name="Slide Number Placeholder 5">
            <a:extLst>
              <a:ext uri="{FF2B5EF4-FFF2-40B4-BE49-F238E27FC236}">
                <a16:creationId xmlns:a16="http://schemas.microsoft.com/office/drawing/2014/main" id="{8698775E-898E-4CAC-98E5-653F312C5E4D}"/>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339196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9FE8-4C35-4FE9-9FC2-1A46E5A41B7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12D4852-5FE3-4DC7-8618-1080AB2DA1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70C0328-E039-473A-8FAE-F2C3AE14B924}"/>
              </a:ext>
            </a:extLst>
          </p:cNvPr>
          <p:cNvSpPr>
            <a:spLocks noGrp="1"/>
          </p:cNvSpPr>
          <p:nvPr>
            <p:ph type="dt" sz="half" idx="10"/>
          </p:nvPr>
        </p:nvSpPr>
        <p:spPr/>
        <p:txBody>
          <a:bodyPr/>
          <a:lstStyle/>
          <a:p>
            <a:fld id="{8BB4C8C6-ECB6-455C-B547-676C91EB10B5}" type="datetime1">
              <a:rPr lang="en-IN" smtClean="0"/>
              <a:t>06-11-2024</a:t>
            </a:fld>
            <a:endParaRPr lang="en-IN" dirty="0"/>
          </a:p>
        </p:txBody>
      </p:sp>
      <p:sp>
        <p:nvSpPr>
          <p:cNvPr id="5" name="Footer Placeholder 4">
            <a:extLst>
              <a:ext uri="{FF2B5EF4-FFF2-40B4-BE49-F238E27FC236}">
                <a16:creationId xmlns:a16="http://schemas.microsoft.com/office/drawing/2014/main" id="{93CB1088-50CE-4BBB-A65F-0075DDB35E6C}"/>
              </a:ext>
            </a:extLst>
          </p:cNvPr>
          <p:cNvSpPr>
            <a:spLocks noGrp="1"/>
          </p:cNvSpPr>
          <p:nvPr>
            <p:ph type="ftr" sz="quarter" idx="11"/>
          </p:nvPr>
        </p:nvSpPr>
        <p:spPr/>
        <p:txBody>
          <a:bodyPr/>
          <a:lstStyle/>
          <a:p>
            <a:r>
              <a:rPr lang="en-IN" dirty="0"/>
              <a:t>Environalgae</a:t>
            </a:r>
          </a:p>
        </p:txBody>
      </p:sp>
      <p:sp>
        <p:nvSpPr>
          <p:cNvPr id="6" name="Slide Number Placeholder 5">
            <a:extLst>
              <a:ext uri="{FF2B5EF4-FFF2-40B4-BE49-F238E27FC236}">
                <a16:creationId xmlns:a16="http://schemas.microsoft.com/office/drawing/2014/main" id="{4E8C27EB-633C-47FF-BA16-DBEDA0611E41}"/>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319527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78F009-194D-4971-AA03-7440D1F449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D34F396-7CAD-4E3E-8103-1C116F590E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4415025-A9D6-4259-9D65-0A33AF288ADB}"/>
              </a:ext>
            </a:extLst>
          </p:cNvPr>
          <p:cNvSpPr>
            <a:spLocks noGrp="1"/>
          </p:cNvSpPr>
          <p:nvPr>
            <p:ph type="dt" sz="half" idx="10"/>
          </p:nvPr>
        </p:nvSpPr>
        <p:spPr/>
        <p:txBody>
          <a:bodyPr/>
          <a:lstStyle/>
          <a:p>
            <a:fld id="{8CF158BD-0B61-4E78-805F-56228240BCAA}" type="datetime1">
              <a:rPr lang="en-IN" smtClean="0"/>
              <a:t>06-11-2024</a:t>
            </a:fld>
            <a:endParaRPr lang="en-IN" dirty="0"/>
          </a:p>
        </p:txBody>
      </p:sp>
      <p:sp>
        <p:nvSpPr>
          <p:cNvPr id="5" name="Footer Placeholder 4">
            <a:extLst>
              <a:ext uri="{FF2B5EF4-FFF2-40B4-BE49-F238E27FC236}">
                <a16:creationId xmlns:a16="http://schemas.microsoft.com/office/drawing/2014/main" id="{5566FCB7-1CD6-4852-9CFF-EF594745E952}"/>
              </a:ext>
            </a:extLst>
          </p:cNvPr>
          <p:cNvSpPr>
            <a:spLocks noGrp="1"/>
          </p:cNvSpPr>
          <p:nvPr>
            <p:ph type="ftr" sz="quarter" idx="11"/>
          </p:nvPr>
        </p:nvSpPr>
        <p:spPr/>
        <p:txBody>
          <a:bodyPr/>
          <a:lstStyle/>
          <a:p>
            <a:r>
              <a:rPr lang="en-IN" dirty="0"/>
              <a:t>Environalgae</a:t>
            </a:r>
          </a:p>
        </p:txBody>
      </p:sp>
      <p:sp>
        <p:nvSpPr>
          <p:cNvPr id="6" name="Slide Number Placeholder 5">
            <a:extLst>
              <a:ext uri="{FF2B5EF4-FFF2-40B4-BE49-F238E27FC236}">
                <a16:creationId xmlns:a16="http://schemas.microsoft.com/office/drawing/2014/main" id="{BC1D483D-6B1F-4896-BF3A-B5B940F18E7F}"/>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207102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56B9-0F59-4ACB-8ED6-A9108BA26B7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DA439EA-C95F-4C7D-80CD-247DBB67D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2D3A3BE-43F9-4CBB-97E4-82B5313885D5}"/>
              </a:ext>
            </a:extLst>
          </p:cNvPr>
          <p:cNvSpPr>
            <a:spLocks noGrp="1"/>
          </p:cNvSpPr>
          <p:nvPr>
            <p:ph type="dt" sz="half" idx="10"/>
          </p:nvPr>
        </p:nvSpPr>
        <p:spPr/>
        <p:txBody>
          <a:bodyPr/>
          <a:lstStyle/>
          <a:p>
            <a:fld id="{19DE7559-937A-4409-81AF-8436873DACB7}" type="datetime1">
              <a:rPr lang="en-IN" smtClean="0"/>
              <a:t>06-11-2024</a:t>
            </a:fld>
            <a:endParaRPr lang="en-IN" dirty="0"/>
          </a:p>
        </p:txBody>
      </p:sp>
      <p:sp>
        <p:nvSpPr>
          <p:cNvPr id="5" name="Footer Placeholder 4">
            <a:extLst>
              <a:ext uri="{FF2B5EF4-FFF2-40B4-BE49-F238E27FC236}">
                <a16:creationId xmlns:a16="http://schemas.microsoft.com/office/drawing/2014/main" id="{A94D0E78-E19C-4AE2-A384-2FA32F377930}"/>
              </a:ext>
            </a:extLst>
          </p:cNvPr>
          <p:cNvSpPr>
            <a:spLocks noGrp="1"/>
          </p:cNvSpPr>
          <p:nvPr>
            <p:ph type="ftr" sz="quarter" idx="11"/>
          </p:nvPr>
        </p:nvSpPr>
        <p:spPr/>
        <p:txBody>
          <a:bodyPr/>
          <a:lstStyle/>
          <a:p>
            <a:r>
              <a:rPr lang="en-IN" dirty="0"/>
              <a:t>Environalgae</a:t>
            </a:r>
          </a:p>
        </p:txBody>
      </p:sp>
      <p:sp>
        <p:nvSpPr>
          <p:cNvPr id="6" name="Slide Number Placeholder 5">
            <a:extLst>
              <a:ext uri="{FF2B5EF4-FFF2-40B4-BE49-F238E27FC236}">
                <a16:creationId xmlns:a16="http://schemas.microsoft.com/office/drawing/2014/main" id="{28702225-93FA-48AE-BE8D-3A44F2FCB1C6}"/>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158855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D774-5AEB-404F-8616-048B9278AB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2398884-B00A-4C2C-8E91-F20A60B29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1CD68B-6EC6-41C1-9760-E888A706F8F3}"/>
              </a:ext>
            </a:extLst>
          </p:cNvPr>
          <p:cNvSpPr>
            <a:spLocks noGrp="1"/>
          </p:cNvSpPr>
          <p:nvPr>
            <p:ph type="dt" sz="half" idx="10"/>
          </p:nvPr>
        </p:nvSpPr>
        <p:spPr/>
        <p:txBody>
          <a:bodyPr/>
          <a:lstStyle/>
          <a:p>
            <a:fld id="{FDCB85D3-F58E-4029-83F5-439D8D2E05C5}" type="datetime1">
              <a:rPr lang="en-IN" smtClean="0"/>
              <a:t>06-11-2024</a:t>
            </a:fld>
            <a:endParaRPr lang="en-IN" dirty="0"/>
          </a:p>
        </p:txBody>
      </p:sp>
      <p:sp>
        <p:nvSpPr>
          <p:cNvPr id="5" name="Footer Placeholder 4">
            <a:extLst>
              <a:ext uri="{FF2B5EF4-FFF2-40B4-BE49-F238E27FC236}">
                <a16:creationId xmlns:a16="http://schemas.microsoft.com/office/drawing/2014/main" id="{6D636D33-8468-4174-9281-31C8BAD4A05D}"/>
              </a:ext>
            </a:extLst>
          </p:cNvPr>
          <p:cNvSpPr>
            <a:spLocks noGrp="1"/>
          </p:cNvSpPr>
          <p:nvPr>
            <p:ph type="ftr" sz="quarter" idx="11"/>
          </p:nvPr>
        </p:nvSpPr>
        <p:spPr/>
        <p:txBody>
          <a:bodyPr/>
          <a:lstStyle/>
          <a:p>
            <a:r>
              <a:rPr lang="en-IN" dirty="0"/>
              <a:t>Environalgae</a:t>
            </a:r>
          </a:p>
        </p:txBody>
      </p:sp>
      <p:sp>
        <p:nvSpPr>
          <p:cNvPr id="6" name="Slide Number Placeholder 5">
            <a:extLst>
              <a:ext uri="{FF2B5EF4-FFF2-40B4-BE49-F238E27FC236}">
                <a16:creationId xmlns:a16="http://schemas.microsoft.com/office/drawing/2014/main" id="{1B80AA11-1B3A-4E67-BA4D-15FC29089E35}"/>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186649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17C2-6A45-45F5-8586-5F4CA81AA95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23CBA9E-DB12-4F56-8040-1D509B8EEE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7AAEF2C-A7B2-4B4D-9F56-0F296A7BB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6C9572-F383-4E0A-912B-BFC69C11E8A0}"/>
              </a:ext>
            </a:extLst>
          </p:cNvPr>
          <p:cNvSpPr>
            <a:spLocks noGrp="1"/>
          </p:cNvSpPr>
          <p:nvPr>
            <p:ph type="dt" sz="half" idx="10"/>
          </p:nvPr>
        </p:nvSpPr>
        <p:spPr/>
        <p:txBody>
          <a:bodyPr/>
          <a:lstStyle/>
          <a:p>
            <a:fld id="{AA52F61F-4F1E-4BD2-8982-2D27F2CC433A}" type="datetime1">
              <a:rPr lang="en-IN" smtClean="0"/>
              <a:t>06-11-2024</a:t>
            </a:fld>
            <a:endParaRPr lang="en-IN" dirty="0"/>
          </a:p>
        </p:txBody>
      </p:sp>
      <p:sp>
        <p:nvSpPr>
          <p:cNvPr id="6" name="Footer Placeholder 5">
            <a:extLst>
              <a:ext uri="{FF2B5EF4-FFF2-40B4-BE49-F238E27FC236}">
                <a16:creationId xmlns:a16="http://schemas.microsoft.com/office/drawing/2014/main" id="{192D4994-89B7-49D4-9096-9A7403E3497A}"/>
              </a:ext>
            </a:extLst>
          </p:cNvPr>
          <p:cNvSpPr>
            <a:spLocks noGrp="1"/>
          </p:cNvSpPr>
          <p:nvPr>
            <p:ph type="ftr" sz="quarter" idx="11"/>
          </p:nvPr>
        </p:nvSpPr>
        <p:spPr/>
        <p:txBody>
          <a:bodyPr/>
          <a:lstStyle/>
          <a:p>
            <a:r>
              <a:rPr lang="en-IN" dirty="0"/>
              <a:t>Environalgae</a:t>
            </a:r>
          </a:p>
        </p:txBody>
      </p:sp>
      <p:sp>
        <p:nvSpPr>
          <p:cNvPr id="7" name="Slide Number Placeholder 6">
            <a:extLst>
              <a:ext uri="{FF2B5EF4-FFF2-40B4-BE49-F238E27FC236}">
                <a16:creationId xmlns:a16="http://schemas.microsoft.com/office/drawing/2014/main" id="{40684547-6CDA-4929-BC88-E832469BBD35}"/>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417500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25BA5-2F2B-4453-A277-40F56B19001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16A397D-FCA6-408D-9BFC-56B2E7248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56AA0-8228-4BED-8DE4-F6EFF4209A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6936BE3-9424-4AB5-B508-E0747C30D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B8312-F82A-463D-9F86-FF1492AACD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D04D37E-A7C5-46B2-A717-69272C681ADF}"/>
              </a:ext>
            </a:extLst>
          </p:cNvPr>
          <p:cNvSpPr>
            <a:spLocks noGrp="1"/>
          </p:cNvSpPr>
          <p:nvPr>
            <p:ph type="dt" sz="half" idx="10"/>
          </p:nvPr>
        </p:nvSpPr>
        <p:spPr/>
        <p:txBody>
          <a:bodyPr/>
          <a:lstStyle/>
          <a:p>
            <a:fld id="{EC59D6B5-BDD1-44EE-A046-F6095DFDA7BD}" type="datetime1">
              <a:rPr lang="en-IN" smtClean="0"/>
              <a:t>06-11-2024</a:t>
            </a:fld>
            <a:endParaRPr lang="en-IN" dirty="0"/>
          </a:p>
        </p:txBody>
      </p:sp>
      <p:sp>
        <p:nvSpPr>
          <p:cNvPr id="8" name="Footer Placeholder 7">
            <a:extLst>
              <a:ext uri="{FF2B5EF4-FFF2-40B4-BE49-F238E27FC236}">
                <a16:creationId xmlns:a16="http://schemas.microsoft.com/office/drawing/2014/main" id="{875EF225-919D-4216-9997-C7A752379643}"/>
              </a:ext>
            </a:extLst>
          </p:cNvPr>
          <p:cNvSpPr>
            <a:spLocks noGrp="1"/>
          </p:cNvSpPr>
          <p:nvPr>
            <p:ph type="ftr" sz="quarter" idx="11"/>
          </p:nvPr>
        </p:nvSpPr>
        <p:spPr/>
        <p:txBody>
          <a:bodyPr/>
          <a:lstStyle/>
          <a:p>
            <a:r>
              <a:rPr lang="en-IN" dirty="0"/>
              <a:t>Environalgae</a:t>
            </a:r>
          </a:p>
        </p:txBody>
      </p:sp>
      <p:sp>
        <p:nvSpPr>
          <p:cNvPr id="9" name="Slide Number Placeholder 8">
            <a:extLst>
              <a:ext uri="{FF2B5EF4-FFF2-40B4-BE49-F238E27FC236}">
                <a16:creationId xmlns:a16="http://schemas.microsoft.com/office/drawing/2014/main" id="{75D2DBBE-5FBD-4AE7-A62E-A5BEDEB0C107}"/>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425938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CF21-4951-4A36-B2DA-1A6C6A6C769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581D860-EC26-4FC9-A9C7-3844A1F1CA44}"/>
              </a:ext>
            </a:extLst>
          </p:cNvPr>
          <p:cNvSpPr>
            <a:spLocks noGrp="1"/>
          </p:cNvSpPr>
          <p:nvPr>
            <p:ph type="dt" sz="half" idx="10"/>
          </p:nvPr>
        </p:nvSpPr>
        <p:spPr/>
        <p:txBody>
          <a:bodyPr/>
          <a:lstStyle/>
          <a:p>
            <a:fld id="{2B47710E-B3D7-489D-87BC-66B4735E2D12}" type="datetime1">
              <a:rPr lang="en-IN" smtClean="0"/>
              <a:t>06-11-2024</a:t>
            </a:fld>
            <a:endParaRPr lang="en-IN" dirty="0"/>
          </a:p>
        </p:txBody>
      </p:sp>
      <p:sp>
        <p:nvSpPr>
          <p:cNvPr id="4" name="Footer Placeholder 3">
            <a:extLst>
              <a:ext uri="{FF2B5EF4-FFF2-40B4-BE49-F238E27FC236}">
                <a16:creationId xmlns:a16="http://schemas.microsoft.com/office/drawing/2014/main" id="{37D98565-D3DD-4EB3-A7B4-81E2839DA607}"/>
              </a:ext>
            </a:extLst>
          </p:cNvPr>
          <p:cNvSpPr>
            <a:spLocks noGrp="1"/>
          </p:cNvSpPr>
          <p:nvPr>
            <p:ph type="ftr" sz="quarter" idx="11"/>
          </p:nvPr>
        </p:nvSpPr>
        <p:spPr/>
        <p:txBody>
          <a:bodyPr/>
          <a:lstStyle/>
          <a:p>
            <a:r>
              <a:rPr lang="en-IN" dirty="0"/>
              <a:t>Environalgae</a:t>
            </a:r>
          </a:p>
        </p:txBody>
      </p:sp>
      <p:sp>
        <p:nvSpPr>
          <p:cNvPr id="5" name="Slide Number Placeholder 4">
            <a:extLst>
              <a:ext uri="{FF2B5EF4-FFF2-40B4-BE49-F238E27FC236}">
                <a16:creationId xmlns:a16="http://schemas.microsoft.com/office/drawing/2014/main" id="{55091628-4675-45BA-B4AF-8031DC2D5888}"/>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398070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241FDF-FC0E-4368-9B68-9E1C26246022}"/>
              </a:ext>
            </a:extLst>
          </p:cNvPr>
          <p:cNvSpPr>
            <a:spLocks noGrp="1"/>
          </p:cNvSpPr>
          <p:nvPr>
            <p:ph type="dt" sz="half" idx="10"/>
          </p:nvPr>
        </p:nvSpPr>
        <p:spPr/>
        <p:txBody>
          <a:bodyPr/>
          <a:lstStyle/>
          <a:p>
            <a:fld id="{707B7AD3-1FA1-40F2-95AE-3D4AC332A0CD}" type="datetime1">
              <a:rPr lang="en-IN" smtClean="0"/>
              <a:t>06-11-2024</a:t>
            </a:fld>
            <a:endParaRPr lang="en-IN" dirty="0"/>
          </a:p>
        </p:txBody>
      </p:sp>
      <p:sp>
        <p:nvSpPr>
          <p:cNvPr id="3" name="Footer Placeholder 2">
            <a:extLst>
              <a:ext uri="{FF2B5EF4-FFF2-40B4-BE49-F238E27FC236}">
                <a16:creationId xmlns:a16="http://schemas.microsoft.com/office/drawing/2014/main" id="{29E36DAD-9F87-402E-9906-6E6EAD807FF7}"/>
              </a:ext>
            </a:extLst>
          </p:cNvPr>
          <p:cNvSpPr>
            <a:spLocks noGrp="1"/>
          </p:cNvSpPr>
          <p:nvPr>
            <p:ph type="ftr" sz="quarter" idx="11"/>
          </p:nvPr>
        </p:nvSpPr>
        <p:spPr/>
        <p:txBody>
          <a:bodyPr/>
          <a:lstStyle/>
          <a:p>
            <a:r>
              <a:rPr lang="en-IN" dirty="0"/>
              <a:t>Environalgae</a:t>
            </a:r>
          </a:p>
        </p:txBody>
      </p:sp>
      <p:sp>
        <p:nvSpPr>
          <p:cNvPr id="4" name="Slide Number Placeholder 3">
            <a:extLst>
              <a:ext uri="{FF2B5EF4-FFF2-40B4-BE49-F238E27FC236}">
                <a16:creationId xmlns:a16="http://schemas.microsoft.com/office/drawing/2014/main" id="{66C6915D-8B78-4B8C-949D-43B11DF8C569}"/>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3600709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4124-FFBA-438E-83B3-8A6CE25CDA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B481D59-7999-4323-A063-ADE9252CD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8CE8867-E07E-46E1-8C7D-0ECA18FB9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79B8C-30D3-475D-85DD-C495E4F74A9E}"/>
              </a:ext>
            </a:extLst>
          </p:cNvPr>
          <p:cNvSpPr>
            <a:spLocks noGrp="1"/>
          </p:cNvSpPr>
          <p:nvPr>
            <p:ph type="dt" sz="half" idx="10"/>
          </p:nvPr>
        </p:nvSpPr>
        <p:spPr/>
        <p:txBody>
          <a:bodyPr/>
          <a:lstStyle/>
          <a:p>
            <a:fld id="{C38B0F62-20ED-4D85-934C-A5684AEC6D6F}" type="datetime1">
              <a:rPr lang="en-IN" smtClean="0"/>
              <a:t>06-11-2024</a:t>
            </a:fld>
            <a:endParaRPr lang="en-IN" dirty="0"/>
          </a:p>
        </p:txBody>
      </p:sp>
      <p:sp>
        <p:nvSpPr>
          <p:cNvPr id="6" name="Footer Placeholder 5">
            <a:extLst>
              <a:ext uri="{FF2B5EF4-FFF2-40B4-BE49-F238E27FC236}">
                <a16:creationId xmlns:a16="http://schemas.microsoft.com/office/drawing/2014/main" id="{47461B13-5E67-45C9-B22B-EAC0A8F15F5E}"/>
              </a:ext>
            </a:extLst>
          </p:cNvPr>
          <p:cNvSpPr>
            <a:spLocks noGrp="1"/>
          </p:cNvSpPr>
          <p:nvPr>
            <p:ph type="ftr" sz="quarter" idx="11"/>
          </p:nvPr>
        </p:nvSpPr>
        <p:spPr/>
        <p:txBody>
          <a:bodyPr/>
          <a:lstStyle/>
          <a:p>
            <a:r>
              <a:rPr lang="en-IN" dirty="0"/>
              <a:t>Environalgae</a:t>
            </a:r>
          </a:p>
        </p:txBody>
      </p:sp>
      <p:sp>
        <p:nvSpPr>
          <p:cNvPr id="7" name="Slide Number Placeholder 6">
            <a:extLst>
              <a:ext uri="{FF2B5EF4-FFF2-40B4-BE49-F238E27FC236}">
                <a16:creationId xmlns:a16="http://schemas.microsoft.com/office/drawing/2014/main" id="{FDAF53CD-C503-4811-B608-1D2A52777CBB}"/>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299962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560B-12DA-4164-A85A-82D206AE1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74F4BEE-DB57-483A-B946-FA3571292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83DD8281-D6C5-40B2-9817-4EA695711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6042-ED82-436C-AFB9-4B07206A7B49}"/>
              </a:ext>
            </a:extLst>
          </p:cNvPr>
          <p:cNvSpPr>
            <a:spLocks noGrp="1"/>
          </p:cNvSpPr>
          <p:nvPr>
            <p:ph type="dt" sz="half" idx="10"/>
          </p:nvPr>
        </p:nvSpPr>
        <p:spPr/>
        <p:txBody>
          <a:bodyPr/>
          <a:lstStyle/>
          <a:p>
            <a:fld id="{C338EF4A-CD26-4F12-95AD-992B170CB1F3}" type="datetime1">
              <a:rPr lang="en-IN" smtClean="0"/>
              <a:t>06-11-2024</a:t>
            </a:fld>
            <a:endParaRPr lang="en-IN" dirty="0"/>
          </a:p>
        </p:txBody>
      </p:sp>
      <p:sp>
        <p:nvSpPr>
          <p:cNvPr id="6" name="Footer Placeholder 5">
            <a:extLst>
              <a:ext uri="{FF2B5EF4-FFF2-40B4-BE49-F238E27FC236}">
                <a16:creationId xmlns:a16="http://schemas.microsoft.com/office/drawing/2014/main" id="{7DDBF7C1-7794-4C51-AA2F-A80B2D149307}"/>
              </a:ext>
            </a:extLst>
          </p:cNvPr>
          <p:cNvSpPr>
            <a:spLocks noGrp="1"/>
          </p:cNvSpPr>
          <p:nvPr>
            <p:ph type="ftr" sz="quarter" idx="11"/>
          </p:nvPr>
        </p:nvSpPr>
        <p:spPr/>
        <p:txBody>
          <a:bodyPr/>
          <a:lstStyle/>
          <a:p>
            <a:r>
              <a:rPr lang="en-IN" dirty="0"/>
              <a:t>Environalgae</a:t>
            </a:r>
          </a:p>
        </p:txBody>
      </p:sp>
      <p:sp>
        <p:nvSpPr>
          <p:cNvPr id="7" name="Slide Number Placeholder 6">
            <a:extLst>
              <a:ext uri="{FF2B5EF4-FFF2-40B4-BE49-F238E27FC236}">
                <a16:creationId xmlns:a16="http://schemas.microsoft.com/office/drawing/2014/main" id="{CF98772F-5D4F-4695-BA30-5A4E998D3FE8}"/>
              </a:ext>
            </a:extLst>
          </p:cNvPr>
          <p:cNvSpPr>
            <a:spLocks noGrp="1"/>
          </p:cNvSpPr>
          <p:nvPr>
            <p:ph type="sldNum" sz="quarter" idx="12"/>
          </p:nvPr>
        </p:nvSpPr>
        <p:spPr/>
        <p:txBody>
          <a:bodyPr/>
          <a:lstStyle/>
          <a:p>
            <a:fld id="{1460B00B-09C5-4D4C-8D94-701559CBCBFF}" type="slidenum">
              <a:rPr lang="en-IN" smtClean="0"/>
              <a:t>‹#›</a:t>
            </a:fld>
            <a:endParaRPr lang="en-IN" dirty="0"/>
          </a:p>
        </p:txBody>
      </p:sp>
    </p:spTree>
    <p:extLst>
      <p:ext uri="{BB962C8B-B14F-4D97-AF65-F5344CB8AC3E}">
        <p14:creationId xmlns:p14="http://schemas.microsoft.com/office/powerpoint/2010/main" val="6432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2DFB9-9E08-4F2A-9D96-ABDBC913E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5E55625-B2F2-47F4-AB17-FEC9DFA124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41F32B1-B91B-44CA-9087-81099DB87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FAD28-E671-4117-A8A2-A60AA02F3C41}" type="datetime1">
              <a:rPr lang="en-IN" smtClean="0"/>
              <a:t>06-11-2024</a:t>
            </a:fld>
            <a:endParaRPr lang="en-IN" dirty="0"/>
          </a:p>
        </p:txBody>
      </p:sp>
      <p:sp>
        <p:nvSpPr>
          <p:cNvPr id="5" name="Footer Placeholder 4">
            <a:extLst>
              <a:ext uri="{FF2B5EF4-FFF2-40B4-BE49-F238E27FC236}">
                <a16:creationId xmlns:a16="http://schemas.microsoft.com/office/drawing/2014/main" id="{B85B6BAD-48FB-48E0-9F9A-B0B41A14C8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dirty="0"/>
              <a:t>Environalgae</a:t>
            </a:r>
          </a:p>
        </p:txBody>
      </p:sp>
      <p:sp>
        <p:nvSpPr>
          <p:cNvPr id="6" name="Slide Number Placeholder 5">
            <a:extLst>
              <a:ext uri="{FF2B5EF4-FFF2-40B4-BE49-F238E27FC236}">
                <a16:creationId xmlns:a16="http://schemas.microsoft.com/office/drawing/2014/main" id="{AEC4B7F3-77DF-4C12-BAC6-871190A5A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0B00B-09C5-4D4C-8D94-701559CBCBFF}" type="slidenum">
              <a:rPr lang="en-IN" smtClean="0"/>
              <a:t>‹#›</a:t>
            </a:fld>
            <a:endParaRPr lang="en-IN" dirty="0"/>
          </a:p>
        </p:txBody>
      </p:sp>
    </p:spTree>
    <p:extLst>
      <p:ext uri="{BB962C8B-B14F-4D97-AF65-F5344CB8AC3E}">
        <p14:creationId xmlns:p14="http://schemas.microsoft.com/office/powerpoint/2010/main" val="28463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drive.google.com/file/d/1vl2Ghuwv4R5BaQ3N-yigcR3ddtpuh40t/view?usp=drive_link" TargetMode="External"/><Relationship Id="rId3" Type="http://schemas.openxmlformats.org/officeDocument/2006/relationships/hyperlink" Target="https://environalgae.com/" TargetMode="External"/><Relationship Id="rId7" Type="http://schemas.openxmlformats.org/officeDocument/2006/relationships/hyperlink" Target="https://drive.google.com/file/d/1-wR0E2DOfM1Ti8gyzxQlUGA8X3_yiwdt/view?usp=drive_lin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rive.google.com/file/d/1l5MLLbTSestZk6fXQrWyot9uCabjPdsl/view?usp=drive_link" TargetMode="External"/><Relationship Id="rId5" Type="http://schemas.openxmlformats.org/officeDocument/2006/relationships/hyperlink" Target="mailto:ninad@environalgae.com" TargetMode="External"/><Relationship Id="rId10" Type="http://schemas.openxmlformats.org/officeDocument/2006/relationships/hyperlink" Target="https://drive.google.com/file/d/1Uf2zO3YMF24cR0UpHgOyKvWNVjkS_VYO/view?usp=drive_link" TargetMode="External"/><Relationship Id="rId4" Type="http://schemas.openxmlformats.org/officeDocument/2006/relationships/hyperlink" Target="mailto:ninadg@gmail.com" TargetMode="External"/><Relationship Id="rId9" Type="http://schemas.openxmlformats.org/officeDocument/2006/relationships/hyperlink" Target="https://drive.google.com/file/d/1PHArZ1_oXJr2etdRPC1DAG7KLKIIPqQP/view?usp=drive_lin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eedmariculture.com/collections/fish-hatchery-greenwater/products/rotigreen-omeg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38/s41545-022-00197-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i.org/10.1038/s41545-020-0072-8"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ghgprotocol.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oi.org/10.4060/cc0900en"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4060/cc0900e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researchgate.net/publication/327896307_Prospective_of_Chlorella_vulgaris_to_Augment_Growth_and_Yield_Parameters_Along_with_Superior_Seed_Qualities_in_Black_Gram_Vigna_mungo_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reedmariculture.com/collections/fish-hatchery-greenwater/products/rotigreen-omeg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71A5-5428-4636-A563-D4DAFC72E8EE}"/>
              </a:ext>
            </a:extLst>
          </p:cNvPr>
          <p:cNvSpPr>
            <a:spLocks noGrp="1"/>
          </p:cNvSpPr>
          <p:nvPr>
            <p:ph type="ctrTitle"/>
          </p:nvPr>
        </p:nvSpPr>
        <p:spPr>
          <a:xfrm>
            <a:off x="5031142" y="858416"/>
            <a:ext cx="6940033" cy="3362747"/>
          </a:xfrm>
        </p:spPr>
        <p:txBody>
          <a:bodyPr anchor="ctr">
            <a:normAutofit fontScale="90000"/>
          </a:bodyPr>
          <a:lstStyle/>
          <a:p>
            <a:r>
              <a:rPr lang="en-US" dirty="0"/>
              <a:t>Microalgae for valorization of industrial &amp; municipal wastewater</a:t>
            </a:r>
            <a:endParaRPr lang="en-IN" dirty="0"/>
          </a:p>
        </p:txBody>
      </p:sp>
      <p:sp>
        <p:nvSpPr>
          <p:cNvPr id="3" name="Subtitle 2">
            <a:extLst>
              <a:ext uri="{FF2B5EF4-FFF2-40B4-BE49-F238E27FC236}">
                <a16:creationId xmlns:a16="http://schemas.microsoft.com/office/drawing/2014/main" id="{5853D536-8B54-463A-9A2E-74BBB60BCD93}"/>
              </a:ext>
            </a:extLst>
          </p:cNvPr>
          <p:cNvSpPr>
            <a:spLocks noGrp="1"/>
          </p:cNvSpPr>
          <p:nvPr>
            <p:ph type="subTitle" idx="1"/>
          </p:nvPr>
        </p:nvSpPr>
        <p:spPr>
          <a:xfrm>
            <a:off x="5320392" y="4464601"/>
            <a:ext cx="5442857" cy="1655762"/>
          </a:xfrm>
        </p:spPr>
        <p:txBody>
          <a:bodyPr/>
          <a:lstStyle/>
          <a:p>
            <a:r>
              <a:rPr lang="en-US" dirty="0"/>
              <a:t>An effective, sustainable, and revenue-generating process technology</a:t>
            </a:r>
            <a:endParaRPr lang="en-IN" dirty="0"/>
          </a:p>
        </p:txBody>
      </p:sp>
      <p:sp>
        <p:nvSpPr>
          <p:cNvPr id="5" name="Footer Placeholder 4">
            <a:extLst>
              <a:ext uri="{FF2B5EF4-FFF2-40B4-BE49-F238E27FC236}">
                <a16:creationId xmlns:a16="http://schemas.microsoft.com/office/drawing/2014/main" id="{3FC378CD-74AA-45FD-BA70-45FCDFB6E83E}"/>
              </a:ext>
            </a:extLst>
          </p:cNvPr>
          <p:cNvSpPr>
            <a:spLocks noGrp="1"/>
          </p:cNvSpPr>
          <p:nvPr>
            <p:ph type="ftr" sz="quarter" idx="11"/>
          </p:nvPr>
        </p:nvSpPr>
        <p:spPr/>
        <p:txBody>
          <a:bodyPr/>
          <a:lstStyle/>
          <a:p>
            <a:r>
              <a:rPr lang="en-IN" sz="3200" dirty="0"/>
              <a:t>Environalgae</a:t>
            </a:r>
          </a:p>
        </p:txBody>
      </p:sp>
      <p:grpSp>
        <p:nvGrpSpPr>
          <p:cNvPr id="6" name="Group 5">
            <a:extLst>
              <a:ext uri="{FF2B5EF4-FFF2-40B4-BE49-F238E27FC236}">
                <a16:creationId xmlns:a16="http://schemas.microsoft.com/office/drawing/2014/main" id="{BAF702C4-7D6D-8B9A-9388-9AD9C972F896}"/>
              </a:ext>
            </a:extLst>
          </p:cNvPr>
          <p:cNvGrpSpPr/>
          <p:nvPr/>
        </p:nvGrpSpPr>
        <p:grpSpPr>
          <a:xfrm>
            <a:off x="511277" y="1296001"/>
            <a:ext cx="2389238" cy="2132999"/>
            <a:chOff x="2261419" y="2428568"/>
            <a:chExt cx="2389238" cy="2132999"/>
          </a:xfrm>
        </p:grpSpPr>
        <p:grpSp>
          <p:nvGrpSpPr>
            <p:cNvPr id="7" name="Group 6">
              <a:extLst>
                <a:ext uri="{FF2B5EF4-FFF2-40B4-BE49-F238E27FC236}">
                  <a16:creationId xmlns:a16="http://schemas.microsoft.com/office/drawing/2014/main" id="{9E0211D2-BDC2-756B-FE7A-259B6709E3A5}"/>
                </a:ext>
              </a:extLst>
            </p:cNvPr>
            <p:cNvGrpSpPr/>
            <p:nvPr/>
          </p:nvGrpSpPr>
          <p:grpSpPr>
            <a:xfrm>
              <a:off x="2261419" y="2428568"/>
              <a:ext cx="2389238" cy="2132999"/>
              <a:chOff x="2261419" y="2428568"/>
              <a:chExt cx="2389238" cy="2132999"/>
            </a:xfrm>
          </p:grpSpPr>
          <p:pic>
            <p:nvPicPr>
              <p:cNvPr id="9" name="Picture 8">
                <a:extLst>
                  <a:ext uri="{FF2B5EF4-FFF2-40B4-BE49-F238E27FC236}">
                    <a16:creationId xmlns:a16="http://schemas.microsoft.com/office/drawing/2014/main" id="{78965FA0-10CE-201D-E4A8-4F13CD99B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19" y="2428568"/>
                <a:ext cx="2389238" cy="1671333"/>
              </a:xfrm>
              <a:prstGeom prst="rect">
                <a:avLst/>
              </a:prstGeom>
            </p:spPr>
          </p:pic>
          <p:sp>
            <p:nvSpPr>
              <p:cNvPr id="10" name="TextBox 9">
                <a:extLst>
                  <a:ext uri="{FF2B5EF4-FFF2-40B4-BE49-F238E27FC236}">
                    <a16:creationId xmlns:a16="http://schemas.microsoft.com/office/drawing/2014/main" id="{E526F79C-341D-3184-D68A-40CA2AF6D72B}"/>
                  </a:ext>
                </a:extLst>
              </p:cNvPr>
              <p:cNvSpPr txBox="1"/>
              <p:nvPr/>
            </p:nvSpPr>
            <p:spPr>
              <a:xfrm>
                <a:off x="2261419" y="4099902"/>
                <a:ext cx="2389238" cy="461665"/>
              </a:xfrm>
              <a:prstGeom prst="rect">
                <a:avLst/>
              </a:prstGeom>
              <a:gradFill flip="none" rotWithShape="1">
                <a:gsLst>
                  <a:gs pos="0">
                    <a:schemeClr val="accent6">
                      <a:lumMod val="60000"/>
                      <a:lumOff val="40000"/>
                    </a:schemeClr>
                  </a:gs>
                  <a:gs pos="48000">
                    <a:schemeClr val="accent6">
                      <a:lumMod val="60000"/>
                      <a:lumOff val="40000"/>
                    </a:schemeClr>
                  </a:gs>
                  <a:gs pos="100000">
                    <a:schemeClr val="accent6">
                      <a:lumMod val="20000"/>
                      <a:lumOff val="80000"/>
                    </a:schemeClr>
                  </a:gs>
                </a:gsLst>
                <a:path path="shape">
                  <a:fillToRect l="50000" t="50000" r="50000" b="50000"/>
                </a:path>
                <a:tileRect/>
              </a:gradFill>
              <a:ln>
                <a:solidFill>
                  <a:schemeClr val="tx1"/>
                </a:solidFill>
              </a:ln>
            </p:spPr>
            <p:txBody>
              <a:bodyPr wrap="square" rtlCol="0">
                <a:spAutoFit/>
              </a:bodyPr>
              <a:lstStyle/>
              <a:p>
                <a:pPr algn="r"/>
                <a:r>
                  <a:rPr lang="en-IN" sz="2400" dirty="0">
                    <a:solidFill>
                      <a:schemeClr val="accent6">
                        <a:lumMod val="50000"/>
                      </a:schemeClr>
                    </a:solidFill>
                    <a:latin typeface="Berlin Sans FB" panose="020E0602020502020306" pitchFamily="34" charset="0"/>
                  </a:rPr>
                  <a:t>Environalgae</a:t>
                </a:r>
              </a:p>
            </p:txBody>
          </p:sp>
        </p:grpSp>
        <p:pic>
          <p:nvPicPr>
            <p:cNvPr id="8" name="Graphic 7" descr="Sun with solid fill">
              <a:extLst>
                <a:ext uri="{FF2B5EF4-FFF2-40B4-BE49-F238E27FC236}">
                  <a16:creationId xmlns:a16="http://schemas.microsoft.com/office/drawing/2014/main" id="{0F66E7C3-A636-9AD2-3EF9-283EC2D787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4993" y="4099901"/>
              <a:ext cx="457200" cy="457200"/>
            </a:xfrm>
            <a:prstGeom prst="rect">
              <a:avLst/>
            </a:prstGeom>
          </p:spPr>
        </p:pic>
      </p:grpSp>
    </p:spTree>
    <p:extLst>
      <p:ext uri="{BB962C8B-B14F-4D97-AF65-F5344CB8AC3E}">
        <p14:creationId xmlns:p14="http://schemas.microsoft.com/office/powerpoint/2010/main" val="1405852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742950" y="136525"/>
            <a:ext cx="10515600" cy="567936"/>
          </a:xfrm>
        </p:spPr>
        <p:txBody>
          <a:bodyPr>
            <a:normAutofit fontScale="90000"/>
          </a:bodyPr>
          <a:lstStyle/>
          <a:p>
            <a:pPr algn="ctr"/>
            <a:r>
              <a:rPr lang="en-US" sz="3600" b="1" dirty="0"/>
              <a:t>Why this technology makes more sense now?</a:t>
            </a:r>
            <a:endParaRPr lang="en-IN" sz="3600" b="1" dirty="0"/>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584330" y="1063009"/>
            <a:ext cx="10515600" cy="4934793"/>
          </a:xfrm>
        </p:spPr>
        <p:txBody>
          <a:bodyPr>
            <a:noAutofit/>
          </a:bodyPr>
          <a:lstStyle/>
          <a:p>
            <a:pPr algn="just">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Microalgae-based wastewater treatment can positively contribute towards mitigation of ill-effects from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Climate Change</a:t>
            </a:r>
            <a:r>
              <a:rPr lang="en-US" sz="2400" dirty="0">
                <a:effectLst/>
                <a:latin typeface="Calibri" panose="020F0502020204030204" pitchFamily="34" charset="0"/>
                <a:ea typeface="Calibri" panose="020F0502020204030204" pitchFamily="34" charset="0"/>
                <a:cs typeface="Times New Roman" panose="02020603050405020304" pitchFamily="18" charset="0"/>
              </a:rPr>
              <a:t> by the virtue of being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Sustainable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Circular</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Clean</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lvl="1" algn="just">
              <a:lnSpc>
                <a:spcPct val="107000"/>
              </a:lnSpc>
              <a:spcAft>
                <a:spcPts val="800"/>
              </a:spcAft>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Times New Roman" panose="02020603050405020304" pitchFamily="18" charset="0"/>
              </a:rPr>
              <a:t>By primarily relying on natural sunlight for photosynthesis-mediated degradation of pollutants from the wastewater, this process scores high on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Sustainability</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lvl="1" algn="just">
              <a:lnSpc>
                <a:spcPct val="107000"/>
              </a:lnSpc>
              <a:spcAft>
                <a:spcPts val="800"/>
              </a:spcAft>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Times New Roman" panose="02020603050405020304" pitchFamily="18" charset="0"/>
              </a:rPr>
              <a:t>By converting the waste organic carbon, nitrogen, phosphorus, and other nutrients, present in the effluent into nutritious, high-protein algal biomass with potential for use in the Agriculture &amp; Aquaculture industry, this process also scores high on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Circularity</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lvl="1" algn="just">
              <a:lnSpc>
                <a:spcPct val="107000"/>
              </a:lnSpc>
              <a:spcAft>
                <a:spcPts val="800"/>
              </a:spcAft>
              <a:buFont typeface="Wingdings" panose="05000000000000000000" pitchFamily="2" charset="2"/>
              <a:buChar char="Ø"/>
            </a:pPr>
            <a:r>
              <a:rPr lang="en-US" sz="2000" dirty="0">
                <a:effectLst/>
                <a:latin typeface="Calibri" panose="020F0502020204030204" pitchFamily="34" charset="0"/>
                <a:ea typeface="Calibri" panose="020F0502020204030204" pitchFamily="34" charset="0"/>
                <a:cs typeface="Times New Roman" panose="02020603050405020304" pitchFamily="18" charset="0"/>
              </a:rPr>
              <a:t>Finally, by generating clean water and releasing pure oxygen to the environment, this is essentially a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Clean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technology</a:t>
            </a:r>
            <a:r>
              <a:rPr lang="en-US" sz="2000" dirty="0">
                <a:effectLst/>
                <a:latin typeface="Calibri" panose="020F0502020204030204" pitchFamily="34" charset="0"/>
                <a:ea typeface="Calibri" panose="020F0502020204030204" pitchFamily="34" charset="0"/>
                <a:cs typeface="Times New Roman" panose="02020603050405020304" pitchFamily="18" charset="0"/>
              </a:rPr>
              <a:t> option for wastewater treatment.</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4B00FEA-5CFC-4C25-A884-58D460466444}"/>
              </a:ext>
            </a:extLst>
          </p:cNvPr>
          <p:cNvSpPr>
            <a:spLocks noGrp="1"/>
          </p:cNvSpPr>
          <p:nvPr>
            <p:ph type="ftr" sz="quarter" idx="11"/>
          </p:nvPr>
        </p:nvSpPr>
        <p:spPr/>
        <p:txBody>
          <a:bodyPr/>
          <a:lstStyle/>
          <a:p>
            <a:r>
              <a:rPr lang="en-IN" sz="2400" dirty="0"/>
              <a:t>Environalgae</a:t>
            </a:r>
          </a:p>
        </p:txBody>
      </p:sp>
    </p:spTree>
    <p:extLst>
      <p:ext uri="{BB962C8B-B14F-4D97-AF65-F5344CB8AC3E}">
        <p14:creationId xmlns:p14="http://schemas.microsoft.com/office/powerpoint/2010/main" val="269941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83078"/>
            <a:ext cx="10515600" cy="637143"/>
          </a:xfrm>
        </p:spPr>
        <p:txBody>
          <a:bodyPr>
            <a:normAutofit/>
          </a:bodyPr>
          <a:lstStyle/>
          <a:p>
            <a:pPr algn="ctr"/>
            <a:r>
              <a:rPr lang="en-US" sz="3200" b="1" dirty="0">
                <a:latin typeface="+mn-lt"/>
              </a:rPr>
              <a:t>About Environalgae</a:t>
            </a:r>
            <a:endParaRPr lang="en-IN" sz="3200" b="1" dirty="0">
              <a:latin typeface="+mn-lt"/>
            </a:endParaRPr>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370752" y="820221"/>
            <a:ext cx="11338249" cy="2958570"/>
          </a:xfrm>
        </p:spPr>
        <p:txBody>
          <a:bodyPr>
            <a:normAutofit/>
          </a:bodyPr>
          <a:lstStyle/>
          <a:p>
            <a:pPr algn="just">
              <a:lnSpc>
                <a:spcPct val="120000"/>
              </a:lnSpc>
              <a:spcBef>
                <a:spcPts val="0"/>
              </a:spcBef>
              <a:buSzPts val="900"/>
              <a:buFont typeface="Wingdings" panose="05000000000000000000" pitchFamily="2" charset="2"/>
              <a:buChar char="q"/>
              <a:tabLst>
                <a:tab pos="2286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Company website - </a:t>
            </a:r>
            <a:r>
              <a:rPr lang="en-US" sz="1800" dirty="0">
                <a:latin typeface="Calibri" panose="020F0502020204030204" pitchFamily="34" charset="0"/>
                <a:ea typeface="Calibri" panose="020F0502020204030204" pitchFamily="34" charset="0"/>
                <a:cs typeface="Calibri" panose="020F0502020204030204" pitchFamily="34" charset="0"/>
                <a:hlinkClick r:id="rId3"/>
              </a:rPr>
              <a:t>https://environalgae.com</a:t>
            </a:r>
            <a:r>
              <a:rPr lang="en-US" sz="1800" dirty="0">
                <a:latin typeface="Calibri" panose="020F0502020204030204" pitchFamily="34" charset="0"/>
                <a:ea typeface="Calibri" panose="020F0502020204030204" pitchFamily="34" charset="0"/>
                <a:cs typeface="Calibri" panose="020F0502020204030204" pitchFamily="34" charset="0"/>
              </a:rPr>
              <a:t> </a:t>
            </a:r>
          </a:p>
          <a:p>
            <a:pPr lvl="1" algn="just">
              <a:lnSpc>
                <a:spcPct val="120000"/>
              </a:lnSpc>
              <a:spcBef>
                <a:spcPts val="0"/>
              </a:spcBef>
              <a:buSzPts val="900"/>
              <a:buFont typeface="Wingdings" panose="05000000000000000000" pitchFamily="2" charset="2"/>
              <a:buChar char="Ø"/>
              <a:tabLst>
                <a:tab pos="228600" algn="l"/>
              </a:tabLst>
            </a:pPr>
            <a:r>
              <a:rPr lang="en-US" sz="1600" dirty="0">
                <a:latin typeface="Calibri" panose="020F0502020204030204" pitchFamily="34" charset="0"/>
                <a:ea typeface="Calibri" panose="020F0502020204030204" pitchFamily="34" charset="0"/>
                <a:cs typeface="Calibri" panose="020F0502020204030204" pitchFamily="34" charset="0"/>
              </a:rPr>
              <a:t>Email: </a:t>
            </a:r>
            <a:r>
              <a:rPr lang="en-US" sz="1600" dirty="0">
                <a:latin typeface="Calibri" panose="020F0502020204030204" pitchFamily="34" charset="0"/>
                <a:ea typeface="Calibri" panose="020F0502020204030204" pitchFamily="34" charset="0"/>
                <a:cs typeface="Calibri" panose="020F0502020204030204" pitchFamily="34" charset="0"/>
                <a:hlinkClick r:id="rId4"/>
              </a:rPr>
              <a:t>ninadg@gmail.com</a:t>
            </a:r>
            <a:r>
              <a:rPr lang="en-US" sz="1600" dirty="0">
                <a:latin typeface="Calibri" panose="020F0502020204030204" pitchFamily="34" charset="0"/>
                <a:ea typeface="Calibri" panose="020F0502020204030204" pitchFamily="34" charset="0"/>
                <a:cs typeface="Calibri" panose="020F0502020204030204" pitchFamily="34" charset="0"/>
              </a:rPr>
              <a:t> or </a:t>
            </a:r>
            <a:r>
              <a:rPr lang="en-US" sz="1600" dirty="0">
                <a:latin typeface="Calibri" panose="020F0502020204030204" pitchFamily="34" charset="0"/>
                <a:ea typeface="Calibri" panose="020F0502020204030204" pitchFamily="34" charset="0"/>
                <a:cs typeface="Calibri" panose="020F0502020204030204" pitchFamily="34" charset="0"/>
                <a:hlinkClick r:id="rId5"/>
              </a:rPr>
              <a:t>ninad@environalgae.com</a:t>
            </a:r>
            <a:r>
              <a:rPr lang="en-US" sz="1600" dirty="0">
                <a:latin typeface="Calibri" panose="020F0502020204030204" pitchFamily="34" charset="0"/>
                <a:ea typeface="Calibri" panose="020F0502020204030204" pitchFamily="34" charset="0"/>
                <a:cs typeface="Calibri" panose="020F0502020204030204" pitchFamily="34" charset="0"/>
              </a:rPr>
              <a:t> </a:t>
            </a:r>
          </a:p>
          <a:p>
            <a:pPr lvl="1" algn="just">
              <a:lnSpc>
                <a:spcPct val="120000"/>
              </a:lnSpc>
              <a:spcBef>
                <a:spcPts val="0"/>
              </a:spcBef>
              <a:buSzPts val="900"/>
              <a:buFont typeface="Wingdings" panose="05000000000000000000" pitchFamily="2" charset="2"/>
              <a:buChar char="Ø"/>
              <a:tabLst>
                <a:tab pos="228600" algn="l"/>
              </a:tabLst>
            </a:pPr>
            <a:r>
              <a:rPr lang="en-US" sz="1600" dirty="0">
                <a:latin typeface="Calibri" panose="020F0502020204030204" pitchFamily="34" charset="0"/>
                <a:ea typeface="Calibri" panose="020F0502020204030204" pitchFamily="34" charset="0"/>
                <a:cs typeface="Calibri" panose="020F0502020204030204" pitchFamily="34" charset="0"/>
              </a:rPr>
              <a:t>Phone: +91-8600140949</a:t>
            </a:r>
          </a:p>
          <a:p>
            <a:pPr lvl="1" algn="just">
              <a:lnSpc>
                <a:spcPct val="120000"/>
              </a:lnSpc>
              <a:spcBef>
                <a:spcPts val="0"/>
              </a:spcBef>
              <a:buSzPts val="900"/>
              <a:buFont typeface="Wingdings" panose="05000000000000000000" pitchFamily="2" charset="2"/>
              <a:buChar char="Ø"/>
              <a:tabLst>
                <a:tab pos="228600" algn="l"/>
              </a:tabLst>
            </a:pPr>
            <a:r>
              <a:rPr lang="en-US" sz="1600" dirty="0">
                <a:latin typeface="Calibri" panose="020F0502020204030204" pitchFamily="34" charset="0"/>
                <a:ea typeface="Calibri" panose="020F0502020204030204" pitchFamily="34" charset="0"/>
                <a:cs typeface="Calibri" panose="020F0502020204030204" pitchFamily="34" charset="0"/>
              </a:rPr>
              <a:t>Address: Environalgae, 1101 Millennium Empire, Plot 47 Sector 15, Near D-Mart, Kharghar, 410210 Maharashtra, India</a:t>
            </a:r>
          </a:p>
          <a:p>
            <a:pPr lvl="0" algn="just">
              <a:lnSpc>
                <a:spcPct val="120000"/>
              </a:lnSpc>
              <a:spcBef>
                <a:spcPts val="0"/>
              </a:spcBef>
              <a:buSzPts val="900"/>
              <a:buFont typeface="Wingdings" panose="05000000000000000000" pitchFamily="2" charset="2"/>
              <a:buChar char="q"/>
              <a:tabLst>
                <a:tab pos="2286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We </a:t>
            </a:r>
            <a:r>
              <a:rPr lang="en-US" sz="1800" dirty="0">
                <a:latin typeface="Calibri" panose="020F0502020204030204" pitchFamily="34" charset="0"/>
                <a:ea typeface="Calibri" panose="020F0502020204030204" pitchFamily="34" charset="0"/>
                <a:cs typeface="Calibri" panose="020F0502020204030204" pitchFamily="34" charset="0"/>
              </a:rPr>
              <a:t>have now commissioned what is one of the largest microalgae-based end-to-end effluent treatment plants ever built</a:t>
            </a:r>
            <a:r>
              <a:rPr lang="en-US" sz="1800" dirty="0">
                <a:effectLst/>
                <a:latin typeface="Calibri" panose="020F0502020204030204" pitchFamily="34" charset="0"/>
                <a:ea typeface="Calibri" panose="020F0502020204030204" pitchFamily="34" charset="0"/>
                <a:cs typeface="Calibri" panose="020F0502020204030204" pitchFamily="34" charset="0"/>
              </a:rPr>
              <a:t>. Its a novel, microalgae-based process that converts nutrients present in effluent from their agro-processing unit to high-value algal biomass for use as high-value feed for the aquaculture industry. Treated water generated from this </a:t>
            </a:r>
            <a:r>
              <a:rPr lang="en-US" sz="1800" dirty="0">
                <a:latin typeface="Calibri" panose="020F0502020204030204" pitchFamily="34" charset="0"/>
                <a:ea typeface="Calibri" panose="020F0502020204030204" pitchFamily="34" charset="0"/>
                <a:cs typeface="Calibri" panose="020F0502020204030204" pitchFamily="34" charset="0"/>
              </a:rPr>
              <a:t>plant meet </a:t>
            </a:r>
            <a:r>
              <a:rPr lang="en-US" sz="1800" dirty="0">
                <a:effectLst/>
                <a:latin typeface="Calibri" panose="020F0502020204030204" pitchFamily="34" charset="0"/>
                <a:ea typeface="Calibri" panose="020F0502020204030204" pitchFamily="34" charset="0"/>
                <a:cs typeface="Calibri" panose="020F0502020204030204" pitchFamily="34" charset="0"/>
              </a:rPr>
              <a:t>the discharge specifications of the pollution control board.</a:t>
            </a:r>
          </a:p>
          <a:p>
            <a:pPr lvl="0" algn="just">
              <a:lnSpc>
                <a:spcPct val="120000"/>
              </a:lnSpc>
              <a:spcBef>
                <a:spcPts val="0"/>
              </a:spcBef>
              <a:buSzPts val="900"/>
              <a:buFont typeface="Wingdings" panose="05000000000000000000" pitchFamily="2" charset="2"/>
              <a:buChar char="q"/>
              <a:tabLst>
                <a:tab pos="228600" algn="l"/>
              </a:tabLst>
            </a:pPr>
            <a:r>
              <a:rPr lang="en-US" sz="1800" dirty="0">
                <a:latin typeface="Calibri" panose="020F0502020204030204" pitchFamily="34" charset="0"/>
                <a:ea typeface="Calibri" panose="020F0502020204030204" pitchFamily="34" charset="0"/>
                <a:cs typeface="Calibri" panose="020F0502020204030204" pitchFamily="34" charset="0"/>
              </a:rPr>
              <a:t>Links to videos on our lab, pilot plants and full-scale plant set-up by us:</a:t>
            </a:r>
            <a:endParaRPr lang="en-IN" sz="2000" dirty="0"/>
          </a:p>
          <a:p>
            <a:pPr lvl="0" algn="just">
              <a:lnSpc>
                <a:spcPct val="120000"/>
              </a:lnSpc>
              <a:spcBef>
                <a:spcPts val="0"/>
              </a:spcBef>
              <a:buSzPts val="900"/>
              <a:buFont typeface="Wingdings" panose="05000000000000000000" pitchFamily="2" charset="2"/>
              <a:buChar char="v"/>
              <a:tabLst>
                <a:tab pos="228600" algn="l"/>
              </a:tabLst>
            </a:pPr>
            <a:endParaRPr lang="en-US" sz="1900" dirty="0">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20000"/>
              </a:lnSpc>
              <a:spcBef>
                <a:spcPts val="0"/>
              </a:spcBef>
              <a:buSzPts val="900"/>
              <a:buFont typeface="Wingdings" panose="05000000000000000000" pitchFamily="2" charset="2"/>
              <a:buChar char="v"/>
              <a:tabLst>
                <a:tab pos="228600" algn="l"/>
              </a:tabLst>
            </a:pPr>
            <a:endParaRPr lang="en-IN" sz="1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graphicFrame>
        <p:nvGraphicFramePr>
          <p:cNvPr id="5" name="Table 4">
            <a:extLst>
              <a:ext uri="{FF2B5EF4-FFF2-40B4-BE49-F238E27FC236}">
                <a16:creationId xmlns:a16="http://schemas.microsoft.com/office/drawing/2014/main" id="{36A60C57-86AD-2EC1-C1D8-7A974A8CE330}"/>
              </a:ext>
            </a:extLst>
          </p:cNvPr>
          <p:cNvGraphicFramePr>
            <a:graphicFrameLocks noGrp="1"/>
          </p:cNvGraphicFramePr>
          <p:nvPr>
            <p:extLst>
              <p:ext uri="{D42A27DB-BD31-4B8C-83A1-F6EECF244321}">
                <p14:modId xmlns:p14="http://schemas.microsoft.com/office/powerpoint/2010/main" val="121427460"/>
              </p:ext>
            </p:extLst>
          </p:nvPr>
        </p:nvGraphicFramePr>
        <p:xfrm>
          <a:off x="314631" y="3882695"/>
          <a:ext cx="11450493" cy="2473654"/>
        </p:xfrm>
        <a:graphic>
          <a:graphicData uri="http://schemas.openxmlformats.org/drawingml/2006/table">
            <a:tbl>
              <a:tblPr firstRow="1" firstCol="1" bandRow="1">
                <a:tableStyleId>{5C22544A-7EE6-4342-B048-85BDC9FD1C3A}</a:tableStyleId>
              </a:tblPr>
              <a:tblGrid>
                <a:gridCol w="4306530">
                  <a:extLst>
                    <a:ext uri="{9D8B030D-6E8A-4147-A177-3AD203B41FA5}">
                      <a16:colId xmlns:a16="http://schemas.microsoft.com/office/drawing/2014/main" val="2103092217"/>
                    </a:ext>
                  </a:extLst>
                </a:gridCol>
                <a:gridCol w="7143963">
                  <a:extLst>
                    <a:ext uri="{9D8B030D-6E8A-4147-A177-3AD203B41FA5}">
                      <a16:colId xmlns:a16="http://schemas.microsoft.com/office/drawing/2014/main" val="37171335"/>
                    </a:ext>
                  </a:extLst>
                </a:gridCol>
              </a:tblGrid>
              <a:tr h="452106">
                <a:tc>
                  <a:txBody>
                    <a:bodyPr/>
                    <a:lstStyle/>
                    <a:p>
                      <a:pPr algn="ctr">
                        <a:lnSpc>
                          <a:spcPct val="107000"/>
                        </a:lnSpc>
                        <a:spcBef>
                          <a:spcPts val="600"/>
                        </a:spcBef>
                        <a:spcAft>
                          <a:spcPts val="600"/>
                        </a:spcAft>
                      </a:pPr>
                      <a:r>
                        <a:rPr lang="en-IN" sz="1800" kern="100" dirty="0">
                          <a:effectLst/>
                        </a:rPr>
                        <a:t>Content</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600"/>
                        </a:spcAft>
                      </a:pPr>
                      <a:r>
                        <a:rPr lang="en-IN" sz="1800" kern="100" dirty="0">
                          <a:effectLst/>
                        </a:rPr>
                        <a:t>Google Drive Links</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89488"/>
                  </a:ext>
                </a:extLst>
              </a:tr>
              <a:tr h="452106">
                <a:tc>
                  <a:txBody>
                    <a:bodyPr/>
                    <a:lstStyle/>
                    <a:p>
                      <a:pPr>
                        <a:lnSpc>
                          <a:spcPct val="107000"/>
                        </a:lnSpc>
                        <a:spcBef>
                          <a:spcPts val="600"/>
                        </a:spcBef>
                        <a:spcAft>
                          <a:spcPts val="600"/>
                        </a:spcAft>
                      </a:pPr>
                      <a:r>
                        <a:rPr lang="en-IN" sz="1800" kern="100" dirty="0">
                          <a:effectLst/>
                        </a:rPr>
                        <a:t>Environalgae lab</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0000"/>
                        </a:lnSpc>
                        <a:spcBef>
                          <a:spcPts val="600"/>
                        </a:spcBef>
                        <a:spcAft>
                          <a:spcPts val="600"/>
                        </a:spcAft>
                        <a:buFont typeface="Wingdings" panose="05000000000000000000" pitchFamily="2" charset="2"/>
                        <a:buChar char=""/>
                      </a:pPr>
                      <a:r>
                        <a:rPr lang="en-IN" sz="1200" u="sng" kern="100" dirty="0">
                          <a:effectLst/>
                          <a:highlight>
                            <a:srgbClr val="D9D9D9"/>
                          </a:highlight>
                          <a:hlinkClick r:id="rId6"/>
                        </a:rPr>
                        <a:t>https://drive.google.com/file/d/1l5MLLbTSestZk6fXQrWyot9uCabjPdsl/view?usp=drive_link</a:t>
                      </a:r>
                      <a:r>
                        <a:rPr lang="en-IN" sz="1200" kern="100" dirty="0">
                          <a:effectLst/>
                          <a:highlight>
                            <a:srgbClr val="D9D9D9"/>
                          </a:highlight>
                        </a:rPr>
                        <a:t> </a:t>
                      </a:r>
                      <a:endParaRPr lang="en-IN" sz="1200" kern="100" dirty="0">
                        <a:effectLst/>
                        <a:highlight>
                          <a:srgbClr val="D9D9D9"/>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3727143"/>
                  </a:ext>
                </a:extLst>
              </a:tr>
              <a:tr h="452106">
                <a:tc>
                  <a:txBody>
                    <a:bodyPr/>
                    <a:lstStyle/>
                    <a:p>
                      <a:pPr>
                        <a:lnSpc>
                          <a:spcPct val="107000"/>
                        </a:lnSpc>
                        <a:spcBef>
                          <a:spcPts val="600"/>
                        </a:spcBef>
                        <a:spcAft>
                          <a:spcPts val="600"/>
                        </a:spcAft>
                      </a:pPr>
                      <a:r>
                        <a:rPr lang="en-IN" sz="1800" kern="100" dirty="0">
                          <a:effectLst/>
                        </a:rPr>
                        <a:t>Environalgae pilot-test-bed facility</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0000"/>
                        </a:lnSpc>
                        <a:spcBef>
                          <a:spcPts val="600"/>
                        </a:spcBef>
                        <a:spcAft>
                          <a:spcPts val="600"/>
                        </a:spcAft>
                        <a:buFont typeface="Wingdings" panose="05000000000000000000" pitchFamily="2" charset="2"/>
                        <a:buChar char=""/>
                      </a:pPr>
                      <a:r>
                        <a:rPr lang="en-IN" sz="1200" u="sng" kern="100" dirty="0">
                          <a:effectLst/>
                          <a:highlight>
                            <a:srgbClr val="D9D9D9"/>
                          </a:highlight>
                          <a:hlinkClick r:id="rId7"/>
                        </a:rPr>
                        <a:t>https://drive.google.com/file/d/1-wR0E2DOfM1Ti8gyzxQlUGA8X3_yiwdt/view?usp=drive_link</a:t>
                      </a:r>
                      <a:r>
                        <a:rPr lang="en-IN" sz="1200" kern="100" dirty="0">
                          <a:effectLst/>
                          <a:highlight>
                            <a:srgbClr val="D9D9D9"/>
                          </a:highlight>
                        </a:rPr>
                        <a:t> </a:t>
                      </a:r>
                      <a:endParaRPr lang="en-IN" sz="1200" kern="100" dirty="0">
                        <a:effectLst/>
                        <a:highlight>
                          <a:srgbClr val="D9D9D9"/>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4931894"/>
                  </a:ext>
                </a:extLst>
              </a:tr>
              <a:tr h="452106">
                <a:tc>
                  <a:txBody>
                    <a:bodyPr/>
                    <a:lstStyle/>
                    <a:p>
                      <a:pPr>
                        <a:lnSpc>
                          <a:spcPct val="107000"/>
                        </a:lnSpc>
                        <a:spcBef>
                          <a:spcPts val="600"/>
                        </a:spcBef>
                        <a:spcAft>
                          <a:spcPts val="600"/>
                        </a:spcAft>
                      </a:pPr>
                      <a:r>
                        <a:rPr lang="en-IN" sz="1800" kern="100" dirty="0">
                          <a:effectLst/>
                        </a:rPr>
                        <a:t>Pilot-process set-up at customer site</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0000"/>
                        </a:lnSpc>
                        <a:spcBef>
                          <a:spcPts val="600"/>
                        </a:spcBef>
                        <a:spcAft>
                          <a:spcPts val="600"/>
                        </a:spcAft>
                        <a:buFont typeface="Wingdings" panose="05000000000000000000" pitchFamily="2" charset="2"/>
                        <a:buChar char=""/>
                      </a:pPr>
                      <a:r>
                        <a:rPr lang="en-IN" sz="1200" u="sng" kern="100" dirty="0">
                          <a:effectLst/>
                          <a:highlight>
                            <a:srgbClr val="D9D9D9"/>
                          </a:highlight>
                          <a:hlinkClick r:id="rId8"/>
                        </a:rPr>
                        <a:t>https://drive.google.com/file/d/1vl2Ghuwv4R5BaQ3N-yigcR3ddtpuh40t/view?usp=drive_link</a:t>
                      </a:r>
                      <a:r>
                        <a:rPr lang="en-IN" sz="1200" kern="100" dirty="0">
                          <a:effectLst/>
                          <a:highlight>
                            <a:srgbClr val="D9D9D9"/>
                          </a:highlight>
                        </a:rPr>
                        <a:t> </a:t>
                      </a:r>
                      <a:endParaRPr lang="en-IN" sz="1200" kern="100" dirty="0">
                        <a:effectLst/>
                        <a:highlight>
                          <a:srgbClr val="D9D9D9"/>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626863"/>
                  </a:ext>
                </a:extLst>
              </a:tr>
              <a:tr h="665230">
                <a:tc>
                  <a:txBody>
                    <a:bodyPr/>
                    <a:lstStyle/>
                    <a:p>
                      <a:pPr>
                        <a:lnSpc>
                          <a:spcPct val="107000"/>
                        </a:lnSpc>
                        <a:spcBef>
                          <a:spcPts val="600"/>
                        </a:spcBef>
                        <a:spcAft>
                          <a:spcPts val="600"/>
                        </a:spcAft>
                      </a:pPr>
                      <a:r>
                        <a:rPr lang="en-IN" sz="1800" kern="100" dirty="0">
                          <a:effectLst/>
                        </a:rPr>
                        <a:t>Full-scale process set-up at customer site</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0000"/>
                        </a:lnSpc>
                        <a:spcBef>
                          <a:spcPts val="600"/>
                        </a:spcBef>
                        <a:spcAft>
                          <a:spcPts val="600"/>
                        </a:spcAft>
                        <a:buFont typeface="Wingdings" panose="05000000000000000000" pitchFamily="2" charset="2"/>
                        <a:buChar char=""/>
                      </a:pPr>
                      <a:r>
                        <a:rPr lang="en-IN" sz="1200" u="sng" kern="100" dirty="0">
                          <a:effectLst/>
                          <a:highlight>
                            <a:srgbClr val="D9D9D9"/>
                          </a:highlight>
                          <a:hlinkClick r:id="rId9"/>
                        </a:rPr>
                        <a:t>https://drive.google.com/file/d/1PHArZ1_oXJr2etdRPC1DAG7KLKIIPqQP/view?usp=drive_link</a:t>
                      </a:r>
                      <a:endParaRPr lang="en-IN" sz="1200" kern="100" dirty="0">
                        <a:effectLst/>
                        <a:highlight>
                          <a:srgbClr val="D9D9D9"/>
                        </a:highlight>
                      </a:endParaRPr>
                    </a:p>
                    <a:p>
                      <a:pPr marL="342900" lvl="0" indent="-342900">
                        <a:lnSpc>
                          <a:spcPct val="100000"/>
                        </a:lnSpc>
                        <a:spcBef>
                          <a:spcPts val="600"/>
                        </a:spcBef>
                        <a:spcAft>
                          <a:spcPts val="600"/>
                        </a:spcAft>
                        <a:buFont typeface="Wingdings" panose="05000000000000000000" pitchFamily="2" charset="2"/>
                        <a:buChar char=""/>
                      </a:pPr>
                      <a:r>
                        <a:rPr lang="en-IN" sz="1200" u="sng" kern="100" dirty="0">
                          <a:effectLst/>
                          <a:highlight>
                            <a:srgbClr val="D9D9D9"/>
                          </a:highlight>
                          <a:hlinkClick r:id="rId10"/>
                        </a:rPr>
                        <a:t>https://drive.google.com/file/d/1Uf2zO3YMF24cR0UpHgOyKvWNVjkS_VYO/view?usp=drive_link</a:t>
                      </a:r>
                      <a:endParaRPr lang="en-IN" sz="1200" kern="100" dirty="0">
                        <a:effectLst/>
                        <a:highlight>
                          <a:srgbClr val="D9D9D9"/>
                        </a:highligh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753094"/>
                  </a:ext>
                </a:extLst>
              </a:tr>
            </a:tbl>
          </a:graphicData>
        </a:graphic>
      </p:graphicFrame>
    </p:spTree>
    <p:extLst>
      <p:ext uri="{BB962C8B-B14F-4D97-AF65-F5344CB8AC3E}">
        <p14:creationId xmlns:p14="http://schemas.microsoft.com/office/powerpoint/2010/main" val="2092578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83078"/>
            <a:ext cx="10515600" cy="637143"/>
          </a:xfrm>
        </p:spPr>
        <p:txBody>
          <a:bodyPr>
            <a:normAutofit fontScale="90000"/>
          </a:bodyPr>
          <a:lstStyle/>
          <a:p>
            <a:pPr algn="ctr"/>
            <a:r>
              <a:rPr lang="en-US" b="1" dirty="0"/>
              <a:t>About Environalgae</a:t>
            </a:r>
            <a:endParaRPr lang="en-IN" b="1" dirty="0"/>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502297" y="820221"/>
            <a:ext cx="7148805" cy="5655224"/>
          </a:xfrm>
        </p:spPr>
        <p:txBody>
          <a:bodyPr>
            <a:normAutofit/>
          </a:bodyPr>
          <a:lstStyle/>
          <a:p>
            <a:pPr marL="0" lvl="0" indent="0" algn="just">
              <a:lnSpc>
                <a:spcPct val="120000"/>
              </a:lnSpc>
              <a:spcBef>
                <a:spcPts val="0"/>
              </a:spcBef>
              <a:buSzPts val="900"/>
              <a:buNone/>
              <a:tabLst>
                <a:tab pos="228600"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Team with an ideal of youth and experience</a:t>
            </a:r>
          </a:p>
          <a:p>
            <a:pPr lvl="1" algn="just">
              <a:lnSpc>
                <a:spcPct val="120000"/>
              </a:lnSpc>
              <a:spcBef>
                <a:spcPts val="0"/>
              </a:spcBef>
              <a:buSzPts val="900"/>
              <a:buFont typeface="Wingdings" panose="05000000000000000000" pitchFamily="2" charset="2"/>
              <a:buChar char="Ø"/>
              <a:tabLst>
                <a:tab pos="228600" algn="l"/>
              </a:tabLst>
            </a:pPr>
            <a:r>
              <a:rPr lang="en-US" sz="1600" b="1" dirty="0">
                <a:effectLst/>
                <a:latin typeface="Calibri" panose="020F0502020204030204" pitchFamily="34" charset="0"/>
                <a:ea typeface="Calibri" panose="020F0502020204030204" pitchFamily="34" charset="0"/>
                <a:cs typeface="Calibri" panose="020F0502020204030204" pitchFamily="34" charset="0"/>
              </a:rPr>
              <a:t>Ninad Gujarathi, PhD (Proprietor and Founder)</a:t>
            </a:r>
          </a:p>
          <a:p>
            <a:pPr lvl="2" algn="just">
              <a:lnSpc>
                <a:spcPct val="120000"/>
              </a:lnSpc>
              <a:spcBef>
                <a:spcPts val="0"/>
              </a:spcBef>
              <a:buSzPts val="900"/>
              <a:buFont typeface="Courier New" panose="02070309020205020404" pitchFamily="49" charset="0"/>
              <a:buChar char="o"/>
              <a:tabLst>
                <a:tab pos="228600" algn="l"/>
              </a:tabLst>
            </a:pPr>
            <a:r>
              <a:rPr lang="en-US" sz="1600" dirty="0">
                <a:latin typeface="Calibri" panose="020F0502020204030204" pitchFamily="34" charset="0"/>
                <a:ea typeface="Calibri" panose="020F0502020204030204" pitchFamily="34" charset="0"/>
                <a:cs typeface="Times New Roman" panose="02020603050405020304" pitchFamily="18" charset="0"/>
              </a:rPr>
              <a:t>L</a:t>
            </a:r>
            <a:r>
              <a:rPr lang="en-US" sz="1600" dirty="0">
                <a:effectLst/>
                <a:latin typeface="Calibri" panose="020F0502020204030204" pitchFamily="34" charset="0"/>
                <a:ea typeface="Calibri" panose="020F0502020204030204" pitchFamily="34" charset="0"/>
                <a:cs typeface="Times New Roman" panose="02020603050405020304" pitchFamily="18" charset="0"/>
              </a:rPr>
              <a:t>eadership experience in R&amp;D, Techno-commercial, Manufacturing and Business roles, with proven track record of evaluating, conceptualizing, innovating, developing, scaling-up, delivering process &amp; business solutions, and business growth. </a:t>
            </a:r>
          </a:p>
          <a:p>
            <a:pPr lvl="2" algn="just">
              <a:lnSpc>
                <a:spcPct val="120000"/>
              </a:lnSpc>
              <a:spcBef>
                <a:spcPts val="0"/>
              </a:spcBef>
              <a:buSzPts val="900"/>
              <a:buFont typeface="Courier New" panose="02070309020205020404" pitchFamily="49" charset="0"/>
              <a:buChar char="o"/>
              <a:tabLst>
                <a:tab pos="2286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Experience in conceptualizing, designing, executing, commissioning and operating some of the world’s first and largest algae-based carbon capture and process effluent treatment plants.</a:t>
            </a:r>
          </a:p>
          <a:p>
            <a:pPr lvl="1" algn="just">
              <a:lnSpc>
                <a:spcPct val="120000"/>
              </a:lnSpc>
              <a:spcBef>
                <a:spcPts val="0"/>
              </a:spcBef>
              <a:buSzPts val="900"/>
              <a:buFont typeface="Wingdings" panose="05000000000000000000" pitchFamily="2" charset="2"/>
              <a:buChar char="Ø"/>
              <a:tabLst>
                <a:tab pos="228600" algn="l"/>
              </a:tabLst>
            </a:pPr>
            <a:r>
              <a:rPr lang="en-US" sz="1600" b="1" dirty="0">
                <a:latin typeface="Calibri" panose="020F0502020204030204" pitchFamily="34" charset="0"/>
                <a:ea typeface="Calibri" panose="020F0502020204030204" pitchFamily="34" charset="0"/>
                <a:cs typeface="Calibri" panose="020F0502020204030204" pitchFamily="34" charset="0"/>
              </a:rPr>
              <a:t>Rahul Patel, PhD (Chief Technologist)</a:t>
            </a:r>
          </a:p>
          <a:p>
            <a:pPr lvl="2" algn="just">
              <a:lnSpc>
                <a:spcPct val="120000"/>
              </a:lnSpc>
              <a:spcBef>
                <a:spcPts val="0"/>
              </a:spcBef>
              <a:buSzPts val="900"/>
              <a:buFont typeface="Courier New" panose="02070309020205020404" pitchFamily="49" charset="0"/>
              <a:buChar char="o"/>
              <a:tabLst>
                <a:tab pos="2286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Experience in developing cultivation biology process schemes, executing, commissioning and operating one of the world’s first and largest algae-based carbon capture and process effluent treatment plants.</a:t>
            </a:r>
            <a:endParaRPr lang="en-US" sz="1600" b="1" dirty="0">
              <a:latin typeface="Calibri" panose="020F0502020204030204" pitchFamily="34" charset="0"/>
              <a:ea typeface="Calibri" panose="020F0502020204030204" pitchFamily="34" charset="0"/>
              <a:cs typeface="Calibri" panose="020F0502020204030204" pitchFamily="34" charset="0"/>
            </a:endParaRPr>
          </a:p>
          <a:p>
            <a:pPr lvl="1" algn="just">
              <a:lnSpc>
                <a:spcPct val="120000"/>
              </a:lnSpc>
              <a:spcBef>
                <a:spcPts val="0"/>
              </a:spcBef>
              <a:buSzPts val="900"/>
              <a:buFont typeface="Wingdings" panose="05000000000000000000" pitchFamily="2" charset="2"/>
              <a:buChar char="Ø"/>
              <a:tabLst>
                <a:tab pos="228600" algn="l"/>
              </a:tabLst>
            </a:pPr>
            <a:r>
              <a:rPr lang="en-US" sz="1600" b="1" dirty="0">
                <a:latin typeface="Calibri" panose="020F0502020204030204" pitchFamily="34" charset="0"/>
                <a:ea typeface="Calibri" panose="020F0502020204030204" pitchFamily="34" charset="0"/>
                <a:cs typeface="Times New Roman" panose="02020603050405020304" pitchFamily="18" charset="0"/>
              </a:rPr>
              <a:t>A team of FIVE Biologists, FOUR Engineers and ONE supervisor </a:t>
            </a:r>
            <a:r>
              <a:rPr lang="en-US" sz="1600" dirty="0">
                <a:latin typeface="Calibri" panose="020F0502020204030204" pitchFamily="34" charset="0"/>
                <a:ea typeface="Calibri" panose="020F0502020204030204" pitchFamily="34" charset="0"/>
                <a:cs typeface="Times New Roman" panose="02020603050405020304" pitchFamily="18" charset="0"/>
              </a:rPr>
              <a:t>to help our customers with research, development, designing, executing, and commissioning this emerging technology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grpSp>
        <p:nvGrpSpPr>
          <p:cNvPr id="7" name="Group 6">
            <a:extLst>
              <a:ext uri="{FF2B5EF4-FFF2-40B4-BE49-F238E27FC236}">
                <a16:creationId xmlns:a16="http://schemas.microsoft.com/office/drawing/2014/main" id="{3F9C8B15-1B08-C7B5-C60F-41D01809D868}"/>
              </a:ext>
            </a:extLst>
          </p:cNvPr>
          <p:cNvGrpSpPr/>
          <p:nvPr/>
        </p:nvGrpSpPr>
        <p:grpSpPr>
          <a:xfrm>
            <a:off x="8337972" y="820221"/>
            <a:ext cx="2830772" cy="5595580"/>
            <a:chOff x="8337972" y="820221"/>
            <a:chExt cx="2830772" cy="5595580"/>
          </a:xfrm>
        </p:grpSpPr>
        <p:pic>
          <p:nvPicPr>
            <p:cNvPr id="6" name="Picture 5">
              <a:extLst>
                <a:ext uri="{FF2B5EF4-FFF2-40B4-BE49-F238E27FC236}">
                  <a16:creationId xmlns:a16="http://schemas.microsoft.com/office/drawing/2014/main" id="{84409293-8313-AB2F-3F39-D521E57DA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972" y="820221"/>
              <a:ext cx="2830771" cy="5032481"/>
            </a:xfrm>
            <a:prstGeom prst="rect">
              <a:avLst/>
            </a:prstGeom>
          </p:spPr>
        </p:pic>
        <p:sp>
          <p:nvSpPr>
            <p:cNvPr id="5" name="TextBox 4">
              <a:extLst>
                <a:ext uri="{FF2B5EF4-FFF2-40B4-BE49-F238E27FC236}">
                  <a16:creationId xmlns:a16="http://schemas.microsoft.com/office/drawing/2014/main" id="{F4535896-5270-2EC7-D08F-3BFCAEF81528}"/>
                </a:ext>
              </a:extLst>
            </p:cNvPr>
            <p:cNvSpPr txBox="1"/>
            <p:nvPr/>
          </p:nvSpPr>
          <p:spPr>
            <a:xfrm>
              <a:off x="8337972" y="5892581"/>
              <a:ext cx="2830772" cy="523220"/>
            </a:xfrm>
            <a:prstGeom prst="rect">
              <a:avLst/>
            </a:prstGeom>
            <a:noFill/>
          </p:spPr>
          <p:txBody>
            <a:bodyPr wrap="square" rtlCol="0">
              <a:spAutoFit/>
            </a:bodyPr>
            <a:lstStyle/>
            <a:p>
              <a:r>
                <a:rPr lang="en-US" sz="1400" dirty="0">
                  <a:solidFill>
                    <a:schemeClr val="accent6">
                      <a:lumMod val="50000"/>
                    </a:schemeClr>
                  </a:solidFill>
                </a:rPr>
                <a:t>Best Technology Solutions Provider at the Annual IGCW Awards 2023</a:t>
              </a:r>
              <a:endParaRPr lang="en-IN" sz="1400" dirty="0">
                <a:solidFill>
                  <a:schemeClr val="accent6">
                    <a:lumMod val="50000"/>
                  </a:schemeClr>
                </a:solidFill>
              </a:endParaRPr>
            </a:p>
          </p:txBody>
        </p:sp>
      </p:grpSp>
    </p:spTree>
    <p:extLst>
      <p:ext uri="{BB962C8B-B14F-4D97-AF65-F5344CB8AC3E}">
        <p14:creationId xmlns:p14="http://schemas.microsoft.com/office/powerpoint/2010/main" val="284450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36526"/>
            <a:ext cx="10515600" cy="797910"/>
          </a:xfrm>
        </p:spPr>
        <p:txBody>
          <a:bodyPr/>
          <a:lstStyle/>
          <a:p>
            <a:pPr algn="ctr"/>
            <a:r>
              <a:rPr lang="en-US" b="1" dirty="0"/>
              <a:t>Why Environalgae?</a:t>
            </a:r>
            <a:endParaRPr lang="en-IN" b="1" dirty="0"/>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195943" y="1073021"/>
            <a:ext cx="11157857" cy="5019870"/>
          </a:xfrm>
        </p:spPr>
        <p:txBody>
          <a:bodyPr>
            <a:normAutofit/>
          </a:bodyPr>
          <a:lstStyle/>
          <a:p>
            <a:pPr>
              <a:lnSpc>
                <a:spcPct val="140000"/>
              </a:lnSpc>
              <a:spcBef>
                <a:spcPts val="600"/>
              </a:spcBef>
              <a:buFont typeface="Wingdings" panose="05000000000000000000" pitchFamily="2" charset="2"/>
              <a:buChar char="Ø"/>
            </a:pPr>
            <a:r>
              <a:rPr lang="en-US" sz="2000" dirty="0"/>
              <a:t>As a team, we are among the very few across the world to have experience in developing, demonstrating and executing microalgae-based effluent abatement projects</a:t>
            </a:r>
          </a:p>
          <a:p>
            <a:pPr>
              <a:lnSpc>
                <a:spcPct val="140000"/>
              </a:lnSpc>
              <a:spcBef>
                <a:spcPts val="600"/>
              </a:spcBef>
              <a:buFont typeface="Wingdings" panose="05000000000000000000" pitchFamily="2" charset="2"/>
              <a:buChar char="Ø"/>
            </a:pPr>
            <a:r>
              <a:rPr lang="en-US" sz="2000" dirty="0"/>
              <a:t>Significant experience in managing large and multi-national microalgae projects across the world</a:t>
            </a:r>
          </a:p>
          <a:p>
            <a:pPr>
              <a:lnSpc>
                <a:spcPct val="140000"/>
              </a:lnSpc>
              <a:spcBef>
                <a:spcPts val="600"/>
              </a:spcBef>
              <a:buFont typeface="Wingdings" panose="05000000000000000000" pitchFamily="2" charset="2"/>
              <a:buChar char="Ø"/>
            </a:pPr>
            <a:r>
              <a:rPr lang="en-US" sz="2000" dirty="0"/>
              <a:t>Top management of the team are experienced R&amp;D, technology &amp; business leaders with illustrious corporate careers prior to establishing Environalgae</a:t>
            </a:r>
          </a:p>
          <a:p>
            <a:pPr>
              <a:lnSpc>
                <a:spcPct val="140000"/>
              </a:lnSpc>
              <a:spcBef>
                <a:spcPts val="600"/>
              </a:spcBef>
              <a:buFont typeface="Wingdings" panose="05000000000000000000" pitchFamily="2" charset="2"/>
              <a:buChar char="Ø"/>
            </a:pPr>
            <a:r>
              <a:rPr lang="en-US" sz="2000" dirty="0"/>
              <a:t>We develop &amp; provide customized process technology solutions for your effluent treatment needs</a:t>
            </a:r>
          </a:p>
          <a:p>
            <a:pPr>
              <a:lnSpc>
                <a:spcPct val="140000"/>
              </a:lnSpc>
              <a:spcBef>
                <a:spcPts val="600"/>
              </a:spcBef>
              <a:buFont typeface="Wingdings" panose="05000000000000000000" pitchFamily="2" charset="2"/>
              <a:buChar char="Ø"/>
            </a:pPr>
            <a:r>
              <a:rPr lang="en-US" sz="2000" dirty="0"/>
              <a:t>We follow a </a:t>
            </a:r>
            <a:r>
              <a:rPr lang="en-US" sz="2000" i="1" dirty="0"/>
              <a:t>phase-gate </a:t>
            </a:r>
            <a:r>
              <a:rPr lang="en-US" sz="2000" dirty="0"/>
              <a:t>approach with focus on developing and </a:t>
            </a:r>
            <a:r>
              <a:rPr lang="en-US" sz="2000" b="1" dirty="0"/>
              <a:t>demonstrating</a:t>
            </a:r>
            <a:r>
              <a:rPr lang="en-US" sz="2000" dirty="0"/>
              <a:t> </a:t>
            </a:r>
            <a:r>
              <a:rPr lang="en-US" sz="2000" b="1" dirty="0"/>
              <a:t>value-addition</a:t>
            </a:r>
            <a:r>
              <a:rPr lang="en-US" sz="2000" dirty="0"/>
              <a:t> at each stage of the project, prior to presenting a business case for further investment by customer</a:t>
            </a:r>
          </a:p>
          <a:p>
            <a:pPr>
              <a:lnSpc>
                <a:spcPct val="140000"/>
              </a:lnSpc>
              <a:spcBef>
                <a:spcPts val="600"/>
              </a:spcBef>
              <a:buFont typeface="Wingdings" panose="05000000000000000000" pitchFamily="2" charset="2"/>
              <a:buChar char="Ø"/>
            </a:pPr>
            <a:r>
              <a:rPr lang="en-US" sz="2000" dirty="0"/>
              <a:t>We are passionate about the environment and also about the potential of microalgae for meaningfully contributing towards resolution of some of the greatest climate challenges that mankind has ever faced</a:t>
            </a:r>
          </a:p>
          <a:p>
            <a:pPr>
              <a:lnSpc>
                <a:spcPct val="140000"/>
              </a:lnSpc>
              <a:spcBef>
                <a:spcPts val="600"/>
              </a:spcBef>
              <a:buFont typeface="Wingdings" panose="05000000000000000000" pitchFamily="2" charset="2"/>
              <a:buChar char="Ø"/>
            </a:pPr>
            <a:endParaRPr lang="en-US" sz="2000" dirty="0"/>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spTree>
    <p:extLst>
      <p:ext uri="{BB962C8B-B14F-4D97-AF65-F5344CB8AC3E}">
        <p14:creationId xmlns:p14="http://schemas.microsoft.com/office/powerpoint/2010/main" val="607314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769774" y="136525"/>
            <a:ext cx="10515600" cy="591263"/>
          </a:xfrm>
        </p:spPr>
        <p:txBody>
          <a:bodyPr>
            <a:normAutofit fontScale="90000"/>
          </a:bodyPr>
          <a:lstStyle/>
          <a:p>
            <a:pPr algn="ctr"/>
            <a:r>
              <a:rPr lang="en-US" b="1" dirty="0"/>
              <a:t>Our Phase-gate approach….</a:t>
            </a:r>
            <a:endParaRPr lang="en-IN" b="1" dirty="0"/>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graphicFrame>
        <p:nvGraphicFramePr>
          <p:cNvPr id="7" name="Table 7">
            <a:extLst>
              <a:ext uri="{FF2B5EF4-FFF2-40B4-BE49-F238E27FC236}">
                <a16:creationId xmlns:a16="http://schemas.microsoft.com/office/drawing/2014/main" id="{44C91147-037E-D709-E36B-B805567E4AA4}"/>
              </a:ext>
            </a:extLst>
          </p:cNvPr>
          <p:cNvGraphicFramePr>
            <a:graphicFrameLocks noGrp="1"/>
          </p:cNvGraphicFramePr>
          <p:nvPr>
            <p:ph idx="1"/>
            <p:extLst>
              <p:ext uri="{D42A27DB-BD31-4B8C-83A1-F6EECF244321}">
                <p14:modId xmlns:p14="http://schemas.microsoft.com/office/powerpoint/2010/main" val="3648516211"/>
              </p:ext>
            </p:extLst>
          </p:nvPr>
        </p:nvGraphicFramePr>
        <p:xfrm>
          <a:off x="245704" y="948531"/>
          <a:ext cx="11563741" cy="4970603"/>
        </p:xfrm>
        <a:graphic>
          <a:graphicData uri="http://schemas.openxmlformats.org/drawingml/2006/table">
            <a:tbl>
              <a:tblPr firstRow="1" bandRow="1">
                <a:tableStyleId>{5C22544A-7EE6-4342-B048-85BDC9FD1C3A}</a:tableStyleId>
              </a:tblPr>
              <a:tblGrid>
                <a:gridCol w="3278691">
                  <a:extLst>
                    <a:ext uri="{9D8B030D-6E8A-4147-A177-3AD203B41FA5}">
                      <a16:colId xmlns:a16="http://schemas.microsoft.com/office/drawing/2014/main" val="2489333609"/>
                    </a:ext>
                  </a:extLst>
                </a:gridCol>
                <a:gridCol w="4430470">
                  <a:extLst>
                    <a:ext uri="{9D8B030D-6E8A-4147-A177-3AD203B41FA5}">
                      <a16:colId xmlns:a16="http://schemas.microsoft.com/office/drawing/2014/main" val="4090678843"/>
                    </a:ext>
                  </a:extLst>
                </a:gridCol>
                <a:gridCol w="3854580">
                  <a:extLst>
                    <a:ext uri="{9D8B030D-6E8A-4147-A177-3AD203B41FA5}">
                      <a16:colId xmlns:a16="http://schemas.microsoft.com/office/drawing/2014/main" val="1812121989"/>
                    </a:ext>
                  </a:extLst>
                </a:gridCol>
              </a:tblGrid>
              <a:tr h="387971">
                <a:tc>
                  <a:txBody>
                    <a:bodyPr/>
                    <a:lstStyle/>
                    <a:p>
                      <a:pPr algn="ctr"/>
                      <a:r>
                        <a:rPr lang="en-US" dirty="0"/>
                        <a:t>Phase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Phase description</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Remarks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2862279"/>
                  </a:ext>
                </a:extLst>
              </a:tr>
              <a:tr h="678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SCIENTIFIC FEASIBILITY ASSESSMENT</a:t>
                      </a: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Algal bioassays at Environalgae lab</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One month of studies at low cost</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35921"/>
                  </a:ext>
                </a:extLst>
              </a:tr>
              <a:tr h="922663">
                <a:tc>
                  <a:txBody>
                    <a:bodyPr/>
                    <a:lstStyle/>
                    <a:p>
                      <a:r>
                        <a:rPr lang="en-US" sz="1800" dirty="0"/>
                        <a:t>TECHNICAL FEASIBILITY ASSESSMENT</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Process development at Environalgae lab </a:t>
                      </a: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Two-three months paid project</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627638"/>
                  </a:ext>
                </a:extLst>
              </a:tr>
              <a:tr h="969927">
                <a:tc>
                  <a:txBody>
                    <a:bodyPr/>
                    <a:lstStyle/>
                    <a:p>
                      <a:r>
                        <a:rPr lang="en-US" sz="1800" dirty="0"/>
                        <a:t>VALIDATION STUDIES</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Pilot-scale demonstration-validation studies at Environalgae pilot-plant facility</a:t>
                      </a: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Max. one month paid project</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422788"/>
                  </a:ext>
                </a:extLst>
              </a:tr>
              <a:tr h="692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COMMERCIAL VIABILITY ASSESSMENT</a:t>
                      </a: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Prefeasibility study to scope out the proposed full-scale process</a:t>
                      </a: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One month assignment </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7299757"/>
                  </a:ext>
                </a:extLst>
              </a:tr>
              <a:tr h="640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DESIGN</a:t>
                      </a:r>
                      <a:endParaRPr lang="en-IN"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Design of the full-size ETP plant</a:t>
                      </a:r>
                      <a:endParaRPr lang="en-IN"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Two-Three months paid project</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229369"/>
                  </a:ext>
                </a:extLst>
              </a:tr>
              <a:tr h="678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EXECUTION &amp; COMMISSIONING </a:t>
                      </a:r>
                      <a:endParaRPr lang="en-IN" sz="1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Execution and Commissioning of the full-size ETP plant</a:t>
                      </a:r>
                      <a:endParaRPr lang="en-IN"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Two-Four </a:t>
                      </a:r>
                      <a:r>
                        <a:rPr lang="en-US" dirty="0"/>
                        <a:t>months paid execution work</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19488"/>
                  </a:ext>
                </a:extLst>
              </a:tr>
            </a:tbl>
          </a:graphicData>
        </a:graphic>
      </p:graphicFrame>
    </p:spTree>
    <p:extLst>
      <p:ext uri="{BB962C8B-B14F-4D97-AF65-F5344CB8AC3E}">
        <p14:creationId xmlns:p14="http://schemas.microsoft.com/office/powerpoint/2010/main" val="213872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36525"/>
            <a:ext cx="10515600" cy="535278"/>
          </a:xfrm>
        </p:spPr>
        <p:txBody>
          <a:bodyPr>
            <a:normAutofit fontScale="90000"/>
          </a:bodyPr>
          <a:lstStyle/>
          <a:p>
            <a:pPr algn="ctr"/>
            <a:r>
              <a:rPr lang="en-US" sz="3200" b="1" dirty="0"/>
              <a:t>What we are offering: Microalgae-based treatment plant process for…..</a:t>
            </a:r>
            <a:endParaRPr lang="en-IN" sz="3200" b="1" dirty="0"/>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graphicFrame>
        <p:nvGraphicFramePr>
          <p:cNvPr id="7" name="Table 7">
            <a:extLst>
              <a:ext uri="{FF2B5EF4-FFF2-40B4-BE49-F238E27FC236}">
                <a16:creationId xmlns:a16="http://schemas.microsoft.com/office/drawing/2014/main" id="{108F131C-F71B-83FE-2A67-4C4E57399CC5}"/>
              </a:ext>
            </a:extLst>
          </p:cNvPr>
          <p:cNvGraphicFramePr>
            <a:graphicFrameLocks noGrp="1"/>
          </p:cNvGraphicFramePr>
          <p:nvPr>
            <p:extLst>
              <p:ext uri="{D42A27DB-BD31-4B8C-83A1-F6EECF244321}">
                <p14:modId xmlns:p14="http://schemas.microsoft.com/office/powerpoint/2010/main" val="3457168228"/>
              </p:ext>
            </p:extLst>
          </p:nvPr>
        </p:nvGraphicFramePr>
        <p:xfrm>
          <a:off x="277844" y="934435"/>
          <a:ext cx="11478726" cy="4998720"/>
        </p:xfrm>
        <a:graphic>
          <a:graphicData uri="http://schemas.openxmlformats.org/drawingml/2006/table">
            <a:tbl>
              <a:tblPr firstRow="1" bandRow="1">
                <a:tableStyleId>{5C22544A-7EE6-4342-B048-85BDC9FD1C3A}</a:tableStyleId>
              </a:tblPr>
              <a:tblGrid>
                <a:gridCol w="2549332">
                  <a:extLst>
                    <a:ext uri="{9D8B030D-6E8A-4147-A177-3AD203B41FA5}">
                      <a16:colId xmlns:a16="http://schemas.microsoft.com/office/drawing/2014/main" val="3126443800"/>
                    </a:ext>
                  </a:extLst>
                </a:gridCol>
                <a:gridCol w="2425959">
                  <a:extLst>
                    <a:ext uri="{9D8B030D-6E8A-4147-A177-3AD203B41FA5}">
                      <a16:colId xmlns:a16="http://schemas.microsoft.com/office/drawing/2014/main" val="1786943176"/>
                    </a:ext>
                  </a:extLst>
                </a:gridCol>
                <a:gridCol w="6503435">
                  <a:extLst>
                    <a:ext uri="{9D8B030D-6E8A-4147-A177-3AD203B41FA5}">
                      <a16:colId xmlns:a16="http://schemas.microsoft.com/office/drawing/2014/main" val="2764736582"/>
                    </a:ext>
                  </a:extLst>
                </a:gridCol>
              </a:tblGrid>
              <a:tr h="287604">
                <a:tc>
                  <a:txBody>
                    <a:bodyPr/>
                    <a:lstStyle/>
                    <a:p>
                      <a:pPr algn="ctr"/>
                      <a:r>
                        <a:rPr lang="en-US" sz="2000" dirty="0"/>
                        <a:t>Segment</a:t>
                      </a:r>
                      <a:endParaRPr lang="en-IN"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Sweet-spot</a:t>
                      </a:r>
                      <a:endParaRPr lang="en-IN"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Remarks </a:t>
                      </a:r>
                      <a:endParaRPr lang="en-IN"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6001812"/>
                  </a:ext>
                </a:extLst>
              </a:tr>
              <a:tr h="420344">
                <a:tc>
                  <a:txBody>
                    <a:bodyPr/>
                    <a:lstStyle/>
                    <a:p>
                      <a:r>
                        <a:rPr lang="en-US" dirty="0"/>
                        <a:t>Small ETPs</a:t>
                      </a:r>
                    </a:p>
                    <a:p>
                      <a:r>
                        <a:rPr lang="en-US" sz="1400" dirty="0"/>
                        <a:t>(10-100 KLD)</a:t>
                      </a:r>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High TDS or Ammonia containing effluent</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285750" indent="-285750">
                        <a:buFont typeface="Arial" panose="020B0604020202020204" pitchFamily="34" charset="0"/>
                        <a:buChar char="•"/>
                      </a:pPr>
                      <a:r>
                        <a:rPr lang="en-US" sz="1400" dirty="0"/>
                        <a:t>Unique and unparalleled experience in scaling up microalgal processes from lab-scale to very large algal facilities (dozens of acres in size)</a:t>
                      </a:r>
                    </a:p>
                    <a:p>
                      <a:pPr marL="285750" indent="-285750">
                        <a:buFont typeface="Arial" panose="020B0604020202020204" pitchFamily="34" charset="0"/>
                        <a:buChar char="•"/>
                      </a:pPr>
                      <a:r>
                        <a:rPr lang="en-US" sz="1400" dirty="0"/>
                        <a:t>We offer end-to-end services starting with process technology package development, pilot testing to plant commissioning and handover</a:t>
                      </a:r>
                    </a:p>
                    <a:p>
                      <a:pPr marL="0" indent="0">
                        <a:buFont typeface="Arial" panose="020B0604020202020204" pitchFamily="34" charset="0"/>
                        <a:buNone/>
                      </a:pPr>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591875"/>
                  </a:ext>
                </a:extLst>
              </a:tr>
              <a:tr h="420344">
                <a:tc>
                  <a:txBody>
                    <a:bodyPr/>
                    <a:lstStyle/>
                    <a:p>
                      <a:r>
                        <a:rPr lang="en-US" dirty="0"/>
                        <a:t>Large ETPs</a:t>
                      </a:r>
                    </a:p>
                    <a:p>
                      <a:r>
                        <a:rPr lang="en-US" sz="1400" dirty="0"/>
                        <a:t>(100-3,000 KLD)</a:t>
                      </a:r>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285750" indent="-285750">
                        <a:buFont typeface="Arial" panose="020B0604020202020204" pitchFamily="34" charset="0"/>
                        <a:buChar char="•"/>
                      </a:pPr>
                      <a:r>
                        <a:rPr lang="en-US" sz="1600" dirty="0"/>
                        <a:t>Superior sustainability impact over conventional processes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Attractive ROI</a:t>
                      </a:r>
                    </a:p>
                    <a:p>
                      <a:pPr marL="285750" indent="-285750">
                        <a:buFont typeface="Arial" panose="020B0604020202020204" pitchFamily="34" charset="0"/>
                        <a:buChar char="•"/>
                      </a:pPr>
                      <a:endParaRPr lang="en-IN"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417871"/>
                  </a:ext>
                </a:extLst>
              </a:tr>
              <a:tr h="1615007">
                <a:tc>
                  <a:txBody>
                    <a:bodyPr/>
                    <a:lstStyle/>
                    <a:p>
                      <a:r>
                        <a:rPr lang="en-US" dirty="0"/>
                        <a:t>CETPs</a:t>
                      </a:r>
                    </a:p>
                    <a:p>
                      <a:r>
                        <a:rPr lang="en-US" sz="1400" dirty="0"/>
                        <a:t>(2,000</a:t>
                      </a:r>
                      <a:r>
                        <a:rPr lang="en-US" sz="1400" baseline="30000" dirty="0"/>
                        <a:t>+</a:t>
                      </a:r>
                      <a:r>
                        <a:rPr lang="en-US" sz="1400" dirty="0"/>
                        <a:t> KLD)</a:t>
                      </a:r>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sz="1400" dirty="0"/>
                    </a:p>
                  </a:txBody>
                  <a:tcPr/>
                </a:tc>
                <a:tc>
                  <a:txBody>
                    <a:bodyPr/>
                    <a:lstStyle/>
                    <a:p>
                      <a:pPr marL="285750" indent="-285750">
                        <a:buFont typeface="Arial" panose="020B0604020202020204" pitchFamily="34" charset="0"/>
                        <a:buChar char="•"/>
                      </a:pPr>
                      <a:r>
                        <a:rPr lang="en-US" sz="1400" b="1" dirty="0"/>
                        <a:t>Option A:</a:t>
                      </a:r>
                      <a:r>
                        <a:rPr lang="en-US" sz="1400" dirty="0"/>
                        <a:t> Process Technology, Process Design, Process Technology package, pilot testing to full-scale STP commissioning and handover</a:t>
                      </a:r>
                    </a:p>
                    <a:p>
                      <a:pPr marL="285750" indent="-285750">
                        <a:buFont typeface="Arial" panose="020B0604020202020204" pitchFamily="34" charset="0"/>
                        <a:buChar char="•"/>
                      </a:pPr>
                      <a:r>
                        <a:rPr lang="en-US" sz="1400" b="1" dirty="0"/>
                        <a:t>Option B: </a:t>
                      </a:r>
                      <a:r>
                        <a:rPr lang="en-US" sz="1400" dirty="0"/>
                        <a:t>Pilot/ Demo systems for validation of feasibility &amp; viability at existing CETP units.</a:t>
                      </a:r>
                    </a:p>
                    <a:p>
                      <a:pPr marL="285750" indent="-285750">
                        <a:buFont typeface="Arial" panose="020B0604020202020204" pitchFamily="34" charset="0"/>
                        <a:buChar char="•"/>
                      </a:pPr>
                      <a:r>
                        <a:rPr lang="en-US" sz="1400" b="1" dirty="0"/>
                        <a:t>Option C: </a:t>
                      </a:r>
                      <a:r>
                        <a:rPr lang="en-US" sz="1400" dirty="0"/>
                        <a:t>Dedicated end-to-end concise sub-plant at existing CETP units for abating specific problem effluent streams (high TDS, high Ammonia, high Chloride, high COD etc.)</a:t>
                      </a:r>
                    </a:p>
                    <a:p>
                      <a:pPr marL="285750" indent="-285750">
                        <a:buFont typeface="Arial" panose="020B0604020202020204" pitchFamily="34" charset="0"/>
                        <a:buChar char="•"/>
                      </a:pPr>
                      <a:r>
                        <a:rPr lang="en-US" sz="1400" b="1" dirty="0"/>
                        <a:t>Option D:</a:t>
                      </a:r>
                      <a:r>
                        <a:rPr lang="en-US" sz="1400" dirty="0"/>
                        <a:t> Segregated end-to-end ETP for individual member industries that have effluent streams which are out of specifications for the CETP design (high TDS, high Ammonia, high Chloride, high COD etc.)</a:t>
                      </a:r>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565116"/>
                  </a:ext>
                </a:extLst>
              </a:tr>
              <a:tr h="420344">
                <a:tc>
                  <a:txBody>
                    <a:bodyPr/>
                    <a:lstStyle/>
                    <a:p>
                      <a:r>
                        <a:rPr lang="en-US" dirty="0"/>
                        <a:t>Small common STPs</a:t>
                      </a:r>
                    </a:p>
                    <a:p>
                      <a:r>
                        <a:rPr lang="en-US" sz="1400" dirty="0"/>
                        <a:t>(1-10 MLD)</a:t>
                      </a:r>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sz="1400" dirty="0"/>
                    </a:p>
                  </a:txBody>
                  <a:tcPr/>
                </a:tc>
                <a:tc rowSpan="2">
                  <a:txBody>
                    <a:bodyPr/>
                    <a:lstStyle/>
                    <a:p>
                      <a:pPr marL="285750" indent="-285750">
                        <a:buFont typeface="Arial" panose="020B0604020202020204" pitchFamily="34" charset="0"/>
                        <a:buChar char="•"/>
                      </a:pPr>
                      <a:r>
                        <a:rPr lang="en-US" sz="1400" dirty="0"/>
                        <a:t>Unique and unparalleled experience in scaling up microalgal processes from lab-scale to very large algal facilities (dozens of acres in size)</a:t>
                      </a:r>
                    </a:p>
                    <a:p>
                      <a:pPr marL="285750" indent="-285750">
                        <a:buFont typeface="Arial" panose="020B0604020202020204" pitchFamily="34" charset="0"/>
                        <a:buChar char="•"/>
                      </a:pPr>
                      <a:r>
                        <a:rPr lang="en-US" sz="1400" dirty="0"/>
                        <a:t>We offer end-to-end services starting with process technology package development, pilot testing to plant commissioning and handover</a:t>
                      </a:r>
                    </a:p>
                    <a:p>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219796"/>
                  </a:ext>
                </a:extLst>
              </a:tr>
              <a:tr h="464591">
                <a:tc>
                  <a:txBody>
                    <a:bodyPr/>
                    <a:lstStyle/>
                    <a:p>
                      <a:r>
                        <a:rPr lang="en-US" dirty="0"/>
                        <a:t>Large common STPs</a:t>
                      </a:r>
                    </a:p>
                    <a:p>
                      <a:r>
                        <a:rPr lang="en-US" dirty="0"/>
                        <a:t>(10-150</a:t>
                      </a:r>
                      <a:r>
                        <a:rPr lang="en-US" baseline="30000" dirty="0"/>
                        <a:t>+</a:t>
                      </a:r>
                      <a:r>
                        <a:rPr lang="en-US" dirty="0"/>
                        <a:t> MLD)</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IN" sz="1400" dirty="0"/>
                    </a:p>
                  </a:txBody>
                  <a:tcPr/>
                </a:tc>
                <a:tc vMerge="1">
                  <a:txBody>
                    <a:bodyPr/>
                    <a:lstStyle/>
                    <a:p>
                      <a:endParaRPr lang="en-IN"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158326"/>
                  </a:ext>
                </a:extLst>
              </a:tr>
            </a:tbl>
          </a:graphicData>
        </a:graphic>
      </p:graphicFrame>
      <p:sp>
        <p:nvSpPr>
          <p:cNvPr id="8" name="TextBox 7">
            <a:extLst>
              <a:ext uri="{FF2B5EF4-FFF2-40B4-BE49-F238E27FC236}">
                <a16:creationId xmlns:a16="http://schemas.microsoft.com/office/drawing/2014/main" id="{4F108ACE-8589-1E15-8F04-CE0EB97D1D5D}"/>
              </a:ext>
            </a:extLst>
          </p:cNvPr>
          <p:cNvSpPr txBox="1"/>
          <p:nvPr/>
        </p:nvSpPr>
        <p:spPr>
          <a:xfrm>
            <a:off x="311022" y="6006253"/>
            <a:ext cx="11569955" cy="307777"/>
          </a:xfrm>
          <a:prstGeom prst="rect">
            <a:avLst/>
          </a:prstGeom>
          <a:noFill/>
        </p:spPr>
        <p:txBody>
          <a:bodyPr wrap="square" rtlCol="0">
            <a:spAutoFit/>
          </a:bodyPr>
          <a:lstStyle/>
          <a:p>
            <a:r>
              <a:rPr lang="en-US" sz="1400" dirty="0"/>
              <a:t>#Microalgae-based STPs smaller than 1 MLD are not commercially attractive in terms of ROI or payback period as compared to conventional STPs  </a:t>
            </a:r>
            <a:endParaRPr lang="en-IN" sz="1400" dirty="0"/>
          </a:p>
        </p:txBody>
      </p:sp>
    </p:spTree>
    <p:extLst>
      <p:ext uri="{BB962C8B-B14F-4D97-AF65-F5344CB8AC3E}">
        <p14:creationId xmlns:p14="http://schemas.microsoft.com/office/powerpoint/2010/main" val="349162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CB-8D56-FAFF-43AD-9090B4121D43}"/>
              </a:ext>
            </a:extLst>
          </p:cNvPr>
          <p:cNvSpPr>
            <a:spLocks noGrp="1"/>
          </p:cNvSpPr>
          <p:nvPr>
            <p:ph type="title"/>
          </p:nvPr>
        </p:nvSpPr>
        <p:spPr>
          <a:xfrm>
            <a:off x="597159" y="222130"/>
            <a:ext cx="10660222" cy="778018"/>
          </a:xfrm>
        </p:spPr>
        <p:txBody>
          <a:bodyPr>
            <a:normAutofit fontScale="90000"/>
          </a:bodyPr>
          <a:lstStyle/>
          <a:p>
            <a:pPr algn="ctr"/>
            <a:r>
              <a:rPr lang="en-US" sz="3200" b="1" dirty="0"/>
              <a:t>Microalgae-based Effluent &amp; Sewage-water treatment</a:t>
            </a:r>
            <a:br>
              <a:rPr lang="en-US" sz="3200" b="1" dirty="0"/>
            </a:br>
            <a:r>
              <a:rPr lang="en-US" sz="3200" b="1" i="1" dirty="0"/>
              <a:t>Sustainability benefits &amp; Revenue potential</a:t>
            </a:r>
            <a:endParaRPr lang="en-IN" sz="3200" b="1" i="1" dirty="0"/>
          </a:p>
        </p:txBody>
      </p:sp>
      <p:sp>
        <p:nvSpPr>
          <p:cNvPr id="4" name="Footer Placeholder 3">
            <a:extLst>
              <a:ext uri="{FF2B5EF4-FFF2-40B4-BE49-F238E27FC236}">
                <a16:creationId xmlns:a16="http://schemas.microsoft.com/office/drawing/2014/main" id="{E5D8125E-42D9-6DE5-96EA-2CD47D147587}"/>
              </a:ext>
            </a:extLst>
          </p:cNvPr>
          <p:cNvSpPr>
            <a:spLocks noGrp="1"/>
          </p:cNvSpPr>
          <p:nvPr>
            <p:ph type="ftr" sz="quarter" idx="11"/>
          </p:nvPr>
        </p:nvSpPr>
        <p:spPr>
          <a:xfrm>
            <a:off x="4038600" y="6356349"/>
            <a:ext cx="4114800" cy="365125"/>
          </a:xfrm>
        </p:spPr>
        <p:txBody>
          <a:bodyPr/>
          <a:lstStyle/>
          <a:p>
            <a:r>
              <a:rPr lang="en-IN" dirty="0"/>
              <a:t>Environalgae</a:t>
            </a:r>
          </a:p>
        </p:txBody>
      </p:sp>
      <p:graphicFrame>
        <p:nvGraphicFramePr>
          <p:cNvPr id="6" name="Table 4">
            <a:extLst>
              <a:ext uri="{FF2B5EF4-FFF2-40B4-BE49-F238E27FC236}">
                <a16:creationId xmlns:a16="http://schemas.microsoft.com/office/drawing/2014/main" id="{410EE9AF-EFAE-4A27-1D6F-079924B18F09}"/>
              </a:ext>
            </a:extLst>
          </p:cNvPr>
          <p:cNvGraphicFramePr>
            <a:graphicFrameLocks noGrp="1"/>
          </p:cNvGraphicFramePr>
          <p:nvPr>
            <p:extLst>
              <p:ext uri="{D42A27DB-BD31-4B8C-83A1-F6EECF244321}">
                <p14:modId xmlns:p14="http://schemas.microsoft.com/office/powerpoint/2010/main" val="595241040"/>
              </p:ext>
            </p:extLst>
          </p:nvPr>
        </p:nvGraphicFramePr>
        <p:xfrm>
          <a:off x="311022" y="1149787"/>
          <a:ext cx="11569956" cy="4804766"/>
        </p:xfrm>
        <a:graphic>
          <a:graphicData uri="http://schemas.openxmlformats.org/drawingml/2006/table">
            <a:tbl>
              <a:tblPr firstRow="1" bandRow="1">
                <a:tableStyleId>{5C22544A-7EE6-4342-B048-85BDC9FD1C3A}</a:tableStyleId>
              </a:tblPr>
              <a:tblGrid>
                <a:gridCol w="2864499">
                  <a:extLst>
                    <a:ext uri="{9D8B030D-6E8A-4147-A177-3AD203B41FA5}">
                      <a16:colId xmlns:a16="http://schemas.microsoft.com/office/drawing/2014/main" val="3930979654"/>
                    </a:ext>
                  </a:extLst>
                </a:gridCol>
                <a:gridCol w="1726163">
                  <a:extLst>
                    <a:ext uri="{9D8B030D-6E8A-4147-A177-3AD203B41FA5}">
                      <a16:colId xmlns:a16="http://schemas.microsoft.com/office/drawing/2014/main" val="3394390151"/>
                    </a:ext>
                  </a:extLst>
                </a:gridCol>
                <a:gridCol w="1819470">
                  <a:extLst>
                    <a:ext uri="{9D8B030D-6E8A-4147-A177-3AD203B41FA5}">
                      <a16:colId xmlns:a16="http://schemas.microsoft.com/office/drawing/2014/main" val="1789658104"/>
                    </a:ext>
                  </a:extLst>
                </a:gridCol>
                <a:gridCol w="1875453">
                  <a:extLst>
                    <a:ext uri="{9D8B030D-6E8A-4147-A177-3AD203B41FA5}">
                      <a16:colId xmlns:a16="http://schemas.microsoft.com/office/drawing/2014/main" val="695571498"/>
                    </a:ext>
                  </a:extLst>
                </a:gridCol>
                <a:gridCol w="1707502">
                  <a:extLst>
                    <a:ext uri="{9D8B030D-6E8A-4147-A177-3AD203B41FA5}">
                      <a16:colId xmlns:a16="http://schemas.microsoft.com/office/drawing/2014/main" val="2128160832"/>
                    </a:ext>
                  </a:extLst>
                </a:gridCol>
                <a:gridCol w="1576869">
                  <a:extLst>
                    <a:ext uri="{9D8B030D-6E8A-4147-A177-3AD203B41FA5}">
                      <a16:colId xmlns:a16="http://schemas.microsoft.com/office/drawing/2014/main" val="3258036686"/>
                    </a:ext>
                  </a:extLst>
                </a:gridCol>
              </a:tblGrid>
              <a:tr h="573046">
                <a:tc>
                  <a:txBody>
                    <a:bodyPr/>
                    <a:lstStyle/>
                    <a:p>
                      <a:pPr algn="ctr"/>
                      <a:r>
                        <a:rPr lang="en-IN" sz="2000" dirty="0"/>
                        <a:t>Capacity of plant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30 KLD ETP</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300 KLD ETP</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3,000 KLD CETP</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10 MLD STP</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150 MLD STP</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6675172"/>
                  </a:ext>
                </a:extLst>
              </a:tr>
              <a:tr h="528965">
                <a:tc>
                  <a:txBody>
                    <a:bodyPr/>
                    <a:lstStyle/>
                    <a:p>
                      <a:r>
                        <a:rPr lang="en-US" dirty="0"/>
                        <a:t>COD </a:t>
                      </a:r>
                      <a:r>
                        <a:rPr lang="en-US" sz="1600" dirty="0"/>
                        <a:t>assumed</a:t>
                      </a:r>
                      <a:r>
                        <a:rPr lang="en-US" dirty="0"/>
                        <a:t>, </a:t>
                      </a:r>
                      <a:r>
                        <a:rPr lang="en-US" sz="1200" dirty="0"/>
                        <a:t>mg/L</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4,500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4,500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4,500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750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750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459659"/>
                  </a:ext>
                </a:extLst>
              </a:tr>
              <a:tr h="528965">
                <a:tc>
                  <a:txBody>
                    <a:bodyPr/>
                    <a:lstStyle/>
                    <a:p>
                      <a:r>
                        <a:rPr lang="en-US" dirty="0"/>
                        <a:t>Ammoniacal-N </a:t>
                      </a:r>
                      <a:r>
                        <a:rPr lang="en-US" sz="1600" dirty="0"/>
                        <a:t>assumed</a:t>
                      </a:r>
                      <a:r>
                        <a:rPr lang="en-US" dirty="0"/>
                        <a:t>, </a:t>
                      </a:r>
                      <a:r>
                        <a:rPr lang="en-US" sz="1200" dirty="0"/>
                        <a:t>mg/L</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100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100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100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40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40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90883"/>
                  </a:ext>
                </a:extLst>
              </a:tr>
              <a:tr h="528965">
                <a:tc>
                  <a:txBody>
                    <a:bodyPr/>
                    <a:lstStyle/>
                    <a:p>
                      <a:r>
                        <a:rPr lang="en-US" dirty="0"/>
                        <a:t>Land required, </a:t>
                      </a:r>
                      <a:r>
                        <a:rPr lang="en-US" sz="1200" dirty="0"/>
                        <a:t>acres</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0.33</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2.8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28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19</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278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2067895"/>
                  </a:ext>
                </a:extLst>
              </a:tr>
              <a:tr h="528965">
                <a:tc>
                  <a:txBody>
                    <a:bodyPr/>
                    <a:lstStyle/>
                    <a:p>
                      <a:r>
                        <a:rPr lang="en-US" dirty="0"/>
                        <a:t>Algae</a:t>
                      </a:r>
                      <a:r>
                        <a:rPr lang="en-US" baseline="30000" dirty="0"/>
                        <a:t>#</a:t>
                      </a:r>
                      <a:r>
                        <a:rPr lang="en-US" dirty="0"/>
                        <a:t> generation, </a:t>
                      </a:r>
                      <a:r>
                        <a:rPr lang="en-IN" sz="1200" dirty="0"/>
                        <a:t>MT/year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134</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928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9,281</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6,118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92,813</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0548020"/>
                  </a:ext>
                </a:extLst>
              </a:tr>
              <a:tr h="528965">
                <a:tc>
                  <a:txBody>
                    <a:bodyPr/>
                    <a:lstStyle/>
                    <a:p>
                      <a:r>
                        <a:rPr lang="en-US" dirty="0"/>
                        <a:t>Payback on CAPEX, </a:t>
                      </a:r>
                      <a:r>
                        <a:rPr lang="en-US" sz="1200" dirty="0"/>
                        <a:t>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solidFill>
                            <a:schemeClr val="tx1"/>
                          </a:solidFill>
                        </a:rPr>
                        <a:t>4.3</a:t>
                      </a:r>
                      <a:endParaRPr lang="en-IN"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2.5</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0.9</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0.7</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8065948"/>
                  </a:ext>
                </a:extLst>
              </a:tr>
              <a:tr h="528965">
                <a:tc>
                  <a:txBody>
                    <a:bodyPr/>
                    <a:lstStyle/>
                    <a:p>
                      <a:r>
                        <a:rPr lang="en-US" sz="1600" dirty="0"/>
                        <a:t>Min. RO water generated</a:t>
                      </a:r>
                      <a:r>
                        <a:rPr lang="en-US" dirty="0"/>
                        <a:t> </a:t>
                      </a:r>
                      <a:r>
                        <a:rPr lang="en-US" sz="1200" dirty="0"/>
                        <a:t>KLD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IN" dirty="0"/>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IN" dirty="0"/>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IN" dirty="0"/>
                        <a:t>1841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IN" dirty="0"/>
                        <a:t>8,500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IN" dirty="0"/>
                        <a:t>127,000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1419447"/>
                  </a:ext>
                </a:extLst>
              </a:tr>
              <a:tr h="528965">
                <a:tc>
                  <a:txBody>
                    <a:bodyPr/>
                    <a:lstStyle/>
                    <a:p>
                      <a:r>
                        <a:rPr lang="en-US" dirty="0"/>
                        <a:t>CO</a:t>
                      </a:r>
                      <a:r>
                        <a:rPr lang="en-US" baseline="-25000" dirty="0"/>
                        <a:t>2</a:t>
                      </a:r>
                      <a:r>
                        <a:rPr lang="en-US" dirty="0"/>
                        <a:t> Eq. Reduction </a:t>
                      </a:r>
                      <a:r>
                        <a:rPr lang="en-US" sz="1200" dirty="0"/>
                        <a:t>MT/year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888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9,517</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95,169</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62,996</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944,933</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243484"/>
                  </a:ext>
                </a:extLst>
              </a:tr>
              <a:tr h="528965">
                <a:tc>
                  <a:txBody>
                    <a:bodyPr/>
                    <a:lstStyle/>
                    <a:p>
                      <a:r>
                        <a:rPr lang="en-US" dirty="0"/>
                        <a:t>O</a:t>
                      </a:r>
                      <a:r>
                        <a:rPr lang="en-US" baseline="-25000" dirty="0"/>
                        <a:t>2</a:t>
                      </a:r>
                      <a:r>
                        <a:rPr lang="en-US" dirty="0"/>
                        <a:t> released</a:t>
                      </a:r>
                      <a:r>
                        <a:rPr lang="en-US" sz="1200" dirty="0"/>
                        <a:t> MT/year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78</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653</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6,535</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4,357</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algn="l"/>
                      <a:r>
                        <a:rPr lang="en-US" dirty="0"/>
                        <a:t>65,350</a:t>
                      </a: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679072"/>
                  </a:ext>
                </a:extLst>
              </a:tr>
            </a:tbl>
          </a:graphicData>
        </a:graphic>
      </p:graphicFrame>
      <p:sp>
        <p:nvSpPr>
          <p:cNvPr id="7" name="TextBox 6">
            <a:extLst>
              <a:ext uri="{FF2B5EF4-FFF2-40B4-BE49-F238E27FC236}">
                <a16:creationId xmlns:a16="http://schemas.microsoft.com/office/drawing/2014/main" id="{B9F6DB4E-4613-E3EE-26F9-1CA54D919181}"/>
              </a:ext>
            </a:extLst>
          </p:cNvPr>
          <p:cNvSpPr txBox="1"/>
          <p:nvPr/>
        </p:nvSpPr>
        <p:spPr>
          <a:xfrm>
            <a:off x="407440" y="6199516"/>
            <a:ext cx="11569955" cy="276999"/>
          </a:xfrm>
          <a:prstGeom prst="rect">
            <a:avLst/>
          </a:prstGeom>
          <a:noFill/>
        </p:spPr>
        <p:txBody>
          <a:bodyPr wrap="square" rtlCol="0">
            <a:spAutoFit/>
          </a:bodyPr>
          <a:lstStyle/>
          <a:p>
            <a:r>
              <a:rPr lang="en-US" sz="1200" baseline="30000" dirty="0"/>
              <a:t># </a:t>
            </a:r>
            <a:r>
              <a:rPr lang="en-US" sz="1200" dirty="0"/>
              <a:t>Algae wet cake at 10% solids concentration sold at ₹60/; </a:t>
            </a:r>
            <a:r>
              <a:rPr lang="en-US" sz="1200" baseline="30000" dirty="0"/>
              <a:t>*</a:t>
            </a:r>
            <a:r>
              <a:rPr lang="en-US" sz="1200" dirty="0"/>
              <a:t>After accounting for interest on CAPEX @8% and depreciation of CAPEX over 10 years</a:t>
            </a:r>
            <a:endParaRPr lang="en-IN" sz="1200" dirty="0"/>
          </a:p>
        </p:txBody>
      </p:sp>
    </p:spTree>
    <p:extLst>
      <p:ext uri="{BB962C8B-B14F-4D97-AF65-F5344CB8AC3E}">
        <p14:creationId xmlns:p14="http://schemas.microsoft.com/office/powerpoint/2010/main" val="1453839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36525"/>
            <a:ext cx="10515600" cy="441973"/>
          </a:xfrm>
        </p:spPr>
        <p:txBody>
          <a:bodyPr>
            <a:normAutofit fontScale="90000"/>
          </a:bodyPr>
          <a:lstStyle/>
          <a:p>
            <a:pPr algn="ctr"/>
            <a:r>
              <a:rPr lang="en-US" sz="3200" b="1" dirty="0"/>
              <a:t>Typical composition of fresh-wet microalgal slurry </a:t>
            </a:r>
            <a:endParaRPr lang="en-IN" sz="3200" b="1" dirty="0"/>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graphicFrame>
        <p:nvGraphicFramePr>
          <p:cNvPr id="5" name="Table 4">
            <a:extLst>
              <a:ext uri="{FF2B5EF4-FFF2-40B4-BE49-F238E27FC236}">
                <a16:creationId xmlns:a16="http://schemas.microsoft.com/office/drawing/2014/main" id="{5DC01ACA-9C49-7BCA-AEBB-57F62417FF28}"/>
              </a:ext>
            </a:extLst>
          </p:cNvPr>
          <p:cNvGraphicFramePr>
            <a:graphicFrameLocks noGrp="1"/>
          </p:cNvGraphicFramePr>
          <p:nvPr>
            <p:extLst>
              <p:ext uri="{D42A27DB-BD31-4B8C-83A1-F6EECF244321}">
                <p14:modId xmlns:p14="http://schemas.microsoft.com/office/powerpoint/2010/main" val="3883502384"/>
              </p:ext>
            </p:extLst>
          </p:nvPr>
        </p:nvGraphicFramePr>
        <p:xfrm>
          <a:off x="732453" y="998377"/>
          <a:ext cx="10727094" cy="4868164"/>
        </p:xfrm>
        <a:graphic>
          <a:graphicData uri="http://schemas.openxmlformats.org/drawingml/2006/table">
            <a:tbl>
              <a:tblPr firstRow="1" firstCol="1" bandRow="1">
                <a:tableStyleId>{5C22544A-7EE6-4342-B048-85BDC9FD1C3A}</a:tableStyleId>
              </a:tblPr>
              <a:tblGrid>
                <a:gridCol w="3094486">
                  <a:extLst>
                    <a:ext uri="{9D8B030D-6E8A-4147-A177-3AD203B41FA5}">
                      <a16:colId xmlns:a16="http://schemas.microsoft.com/office/drawing/2014/main" val="548499342"/>
                    </a:ext>
                  </a:extLst>
                </a:gridCol>
                <a:gridCol w="2181251">
                  <a:extLst>
                    <a:ext uri="{9D8B030D-6E8A-4147-A177-3AD203B41FA5}">
                      <a16:colId xmlns:a16="http://schemas.microsoft.com/office/drawing/2014/main" val="3798716240"/>
                    </a:ext>
                  </a:extLst>
                </a:gridCol>
                <a:gridCol w="5451357">
                  <a:extLst>
                    <a:ext uri="{9D8B030D-6E8A-4147-A177-3AD203B41FA5}">
                      <a16:colId xmlns:a16="http://schemas.microsoft.com/office/drawing/2014/main" val="2567992073"/>
                    </a:ext>
                  </a:extLst>
                </a:gridCol>
              </a:tblGrid>
              <a:tr h="684031">
                <a:tc gridSpan="3">
                  <a:txBody>
                    <a:bodyPr/>
                    <a:lstStyle/>
                    <a:p>
                      <a:pPr algn="ctr">
                        <a:lnSpc>
                          <a:spcPct val="107000"/>
                        </a:lnSpc>
                        <a:spcAft>
                          <a:spcPts val="800"/>
                        </a:spcAft>
                      </a:pPr>
                      <a:r>
                        <a:rPr lang="en-US" sz="1800" dirty="0">
                          <a:effectLst/>
                          <a:latin typeface="Calibri" panose="020F0502020204030204" pitchFamily="34" charset="0"/>
                          <a:cs typeface="Times New Roman" panose="02020603050405020304" pitchFamily="18" charset="0"/>
                        </a:rPr>
                        <a:t>Typical composition of algal biomass (on wet-cake basis; 10% solids) CENTRIFUGED FRESH SLURRY</a:t>
                      </a:r>
                      <a:endParaRPr lang="en-IN" sz="18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800"/>
                        </a:spcAft>
                      </a:pPr>
                      <a:r>
                        <a:rPr lang="en-IN" sz="1600" dirty="0">
                          <a:effectLst/>
                        </a:rPr>
                        <a:t>Remarks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800"/>
                        </a:spcAft>
                      </a:pPr>
                      <a:endParaRPr lang="en-IN" sz="16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886266"/>
                  </a:ext>
                </a:extLst>
              </a:tr>
              <a:tr h="437342">
                <a:tc>
                  <a:txBody>
                    <a:bodyPr/>
                    <a:lstStyle/>
                    <a:p>
                      <a:pPr lvl="1" algn="l" fontAlgn="b"/>
                      <a:r>
                        <a:rPr lang="en-US" sz="1600" b="1" i="0" u="none" strike="noStrike" dirty="0">
                          <a:solidFill>
                            <a:schemeClr val="tx1"/>
                          </a:solidFill>
                          <a:effectLst/>
                          <a:latin typeface="Calibri" panose="020F0502020204030204" pitchFamily="34" charset="0"/>
                        </a:rPr>
                        <a:t>COMPONENT</a:t>
                      </a:r>
                      <a:endParaRPr lang="en-IN" sz="1600" b="1" i="0" u="none" strike="noStrike" dirty="0">
                        <a:solidFill>
                          <a:schemeClr val="tx1"/>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CONTENT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REMARKS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53005049"/>
                  </a:ext>
                </a:extLst>
              </a:tr>
              <a:tr h="437342">
                <a:tc>
                  <a:txBody>
                    <a:bodyPr/>
                    <a:lstStyle/>
                    <a:p>
                      <a:pPr lvl="1" algn="l" fontAlgn="b"/>
                      <a:r>
                        <a:rPr lang="en-IN" sz="1600" b="0" i="0" u="none" strike="noStrike" dirty="0">
                          <a:solidFill>
                            <a:schemeClr val="bg1"/>
                          </a:solidFill>
                          <a:effectLst/>
                          <a:latin typeface="Calibri" panose="020F0502020204030204" pitchFamily="34" charset="0"/>
                        </a:rPr>
                        <a:t>Water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90.0%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 half of this is water present inside the algal cells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172647"/>
                  </a:ext>
                </a:extLst>
              </a:tr>
              <a:tr h="538326">
                <a:tc>
                  <a:txBody>
                    <a:bodyPr/>
                    <a:lstStyle/>
                    <a:p>
                      <a:pPr lvl="1" algn="l" fontAlgn="b"/>
                      <a:r>
                        <a:rPr lang="en-IN" sz="1600" b="0" i="0" u="none" strike="noStrike" dirty="0">
                          <a:solidFill>
                            <a:schemeClr val="bg1"/>
                          </a:solidFill>
                          <a:effectLst/>
                          <a:latin typeface="Calibri" panose="020F0502020204030204" pitchFamily="34" charset="0"/>
                        </a:rPr>
                        <a:t>Proteins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Attractive amino acid profiles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025651"/>
                  </a:ext>
                </a:extLst>
              </a:tr>
              <a:tr h="560963">
                <a:tc>
                  <a:txBody>
                    <a:bodyPr/>
                    <a:lstStyle/>
                    <a:p>
                      <a:pPr lvl="1" algn="l" fontAlgn="b"/>
                      <a:r>
                        <a:rPr lang="en-IN" sz="1600" b="0" i="0" u="none" strike="noStrike" dirty="0">
                          <a:solidFill>
                            <a:schemeClr val="bg1"/>
                          </a:solidFill>
                          <a:effectLst/>
                          <a:latin typeface="Calibri" panose="020F0502020204030204" pitchFamily="34" charset="0"/>
                        </a:rPr>
                        <a:t>Fats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High MUFA &amp; PUFA content, no trans fats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627612"/>
                  </a:ext>
                </a:extLst>
              </a:tr>
              <a:tr h="538326">
                <a:tc>
                  <a:txBody>
                    <a:bodyPr/>
                    <a:lstStyle/>
                    <a:p>
                      <a:pPr lvl="1" algn="l" fontAlgn="b"/>
                      <a:r>
                        <a:rPr lang="en-IN" sz="1600" b="0" i="0" u="none" strike="noStrike" dirty="0">
                          <a:solidFill>
                            <a:schemeClr val="bg1"/>
                          </a:solidFill>
                          <a:effectLst/>
                          <a:latin typeface="Calibri" panose="020F0502020204030204" pitchFamily="34" charset="0"/>
                        </a:rPr>
                        <a:t>Carbohydrates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Fiber content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5322360"/>
                  </a:ext>
                </a:extLst>
              </a:tr>
              <a:tr h="538326">
                <a:tc>
                  <a:txBody>
                    <a:bodyPr/>
                    <a:lstStyle/>
                    <a:p>
                      <a:pPr lvl="1" algn="l" fontAlgn="b"/>
                      <a:r>
                        <a:rPr lang="en-IN" sz="1600" b="0" i="0" u="none" strike="noStrike" dirty="0">
                          <a:solidFill>
                            <a:schemeClr val="bg1"/>
                          </a:solidFill>
                          <a:effectLst/>
                          <a:latin typeface="Calibri" panose="020F0502020204030204" pitchFamily="34" charset="0"/>
                        </a:rPr>
                        <a:t>Minerals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Mg, Ca etc.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506161"/>
                  </a:ext>
                </a:extLst>
              </a:tr>
              <a:tr h="566754">
                <a:tc>
                  <a:txBody>
                    <a:bodyPr/>
                    <a:lstStyle/>
                    <a:p>
                      <a:pPr lvl="1" algn="l" fontAlgn="b"/>
                      <a:r>
                        <a:rPr lang="en-IN" sz="1600" b="0" i="0" u="none" strike="noStrike" dirty="0">
                          <a:solidFill>
                            <a:schemeClr val="bg1"/>
                          </a:solidFill>
                          <a:effectLst/>
                          <a:latin typeface="Calibri" panose="020F0502020204030204" pitchFamily="34" charset="0"/>
                        </a:rPr>
                        <a:t>High-value phytochemicals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Antioxidants and pigments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247368"/>
                  </a:ext>
                </a:extLst>
              </a:tr>
              <a:tr h="566754">
                <a:tc gridSpan="3">
                  <a:txBody>
                    <a:bodyPr/>
                    <a:lstStyle/>
                    <a:p>
                      <a:pPr lvl="1" algn="l" fontAlgn="b"/>
                      <a:r>
                        <a:rPr lang="en-US" sz="2400" b="1" i="0" u="none" strike="noStrike" dirty="0">
                          <a:solidFill>
                            <a:schemeClr val="bg1"/>
                          </a:solidFill>
                          <a:effectLst/>
                          <a:latin typeface="Calibri" panose="020F0502020204030204" pitchFamily="34" charset="0"/>
                        </a:rPr>
                        <a:t>Tremendous potential as a feedstock for Feed/ Fertilizers/ Biochemicals/ Food</a:t>
                      </a:r>
                      <a:endParaRPr lang="en-IN" sz="2400" b="1" i="0" u="none" strike="noStrike" dirty="0">
                        <a:solidFill>
                          <a:schemeClr val="bg1"/>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403091"/>
                  </a:ext>
                </a:extLst>
              </a:tr>
            </a:tbl>
          </a:graphicData>
        </a:graphic>
      </p:graphicFrame>
    </p:spTree>
    <p:extLst>
      <p:ext uri="{BB962C8B-B14F-4D97-AF65-F5344CB8AC3E}">
        <p14:creationId xmlns:p14="http://schemas.microsoft.com/office/powerpoint/2010/main" val="3551946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36525"/>
            <a:ext cx="10515600" cy="441973"/>
          </a:xfrm>
        </p:spPr>
        <p:txBody>
          <a:bodyPr>
            <a:normAutofit fontScale="90000"/>
          </a:bodyPr>
          <a:lstStyle/>
          <a:p>
            <a:pPr algn="ctr"/>
            <a:r>
              <a:rPr lang="en-US" sz="3200" b="1" dirty="0"/>
              <a:t>Potential commercial applications of microalgal biomass</a:t>
            </a:r>
            <a:endParaRPr lang="en-IN" sz="3200" b="1" dirty="0"/>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graphicFrame>
        <p:nvGraphicFramePr>
          <p:cNvPr id="7" name="Table 6">
            <a:extLst>
              <a:ext uri="{FF2B5EF4-FFF2-40B4-BE49-F238E27FC236}">
                <a16:creationId xmlns:a16="http://schemas.microsoft.com/office/drawing/2014/main" id="{0A5FC702-9A2F-7EE2-DA40-3CA202DA7823}"/>
              </a:ext>
            </a:extLst>
          </p:cNvPr>
          <p:cNvGraphicFramePr>
            <a:graphicFrameLocks noGrp="1"/>
          </p:cNvGraphicFramePr>
          <p:nvPr>
            <p:extLst>
              <p:ext uri="{D42A27DB-BD31-4B8C-83A1-F6EECF244321}">
                <p14:modId xmlns:p14="http://schemas.microsoft.com/office/powerpoint/2010/main" val="2880104390"/>
              </p:ext>
            </p:extLst>
          </p:nvPr>
        </p:nvGraphicFramePr>
        <p:xfrm>
          <a:off x="264368" y="746449"/>
          <a:ext cx="11593336" cy="4946427"/>
        </p:xfrm>
        <a:graphic>
          <a:graphicData uri="http://schemas.openxmlformats.org/drawingml/2006/table">
            <a:tbl>
              <a:tblPr firstRow="1" firstCol="1" bandRow="1">
                <a:tableStyleId>{5C22544A-7EE6-4342-B048-85BDC9FD1C3A}</a:tableStyleId>
              </a:tblPr>
              <a:tblGrid>
                <a:gridCol w="3063775">
                  <a:extLst>
                    <a:ext uri="{9D8B030D-6E8A-4147-A177-3AD203B41FA5}">
                      <a16:colId xmlns:a16="http://schemas.microsoft.com/office/drawing/2014/main" val="548499342"/>
                    </a:ext>
                  </a:extLst>
                </a:gridCol>
                <a:gridCol w="1688657">
                  <a:extLst>
                    <a:ext uri="{9D8B030D-6E8A-4147-A177-3AD203B41FA5}">
                      <a16:colId xmlns:a16="http://schemas.microsoft.com/office/drawing/2014/main" val="1030979892"/>
                    </a:ext>
                  </a:extLst>
                </a:gridCol>
                <a:gridCol w="6840904">
                  <a:extLst>
                    <a:ext uri="{9D8B030D-6E8A-4147-A177-3AD203B41FA5}">
                      <a16:colId xmlns:a16="http://schemas.microsoft.com/office/drawing/2014/main" val="3798716240"/>
                    </a:ext>
                  </a:extLst>
                </a:gridCol>
              </a:tblGrid>
              <a:tr h="822411">
                <a:tc>
                  <a:txBody>
                    <a:bodyPr/>
                    <a:lstStyle/>
                    <a:p>
                      <a:pPr algn="ctr">
                        <a:lnSpc>
                          <a:spcPct val="107000"/>
                        </a:lnSpc>
                        <a:spcAft>
                          <a:spcPts val="800"/>
                        </a:spcAft>
                      </a:pPr>
                      <a:r>
                        <a:rPr lang="en-IN" sz="1600" dirty="0">
                          <a:effectLst/>
                        </a:rPr>
                        <a:t>Application as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1600" dirty="0">
                          <a:effectLst/>
                        </a:rPr>
                        <a:t>Minimum price</a:t>
                      </a:r>
                    </a:p>
                    <a:p>
                      <a:pPr algn="ctr">
                        <a:lnSpc>
                          <a:spcPct val="107000"/>
                        </a:lnSpc>
                        <a:spcAft>
                          <a:spcPts val="0"/>
                        </a:spcAft>
                      </a:pPr>
                      <a:r>
                        <a:rPr lang="en-IN" sz="1200" b="0" dirty="0">
                          <a:effectLst/>
                        </a:rPr>
                        <a:t>for 10% solids wet slurry</a:t>
                      </a:r>
                    </a:p>
                    <a:p>
                      <a:pPr algn="ctr">
                        <a:lnSpc>
                          <a:spcPct val="107000"/>
                        </a:lnSpc>
                        <a:spcAft>
                          <a:spcPts val="0"/>
                        </a:spcAft>
                      </a:pPr>
                      <a:r>
                        <a:rPr lang="en-IN" sz="1600" b="0" dirty="0">
                          <a:effectLst/>
                          <a:latin typeface="Calibri" panose="020F0502020204030204" pitchFamily="34" charset="0"/>
                          <a:ea typeface="Calibri" panose="020F0502020204030204" pitchFamily="34" charset="0"/>
                          <a:cs typeface="Times New Roman" panose="02020603050405020304" pitchFamily="18" charset="0"/>
                        </a:rPr>
                        <a:t>(₹/kg)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dirty="0">
                          <a:effectLst/>
                        </a:rPr>
                        <a:t>Remarks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1886266"/>
                  </a:ext>
                </a:extLst>
              </a:tr>
              <a:tr h="1276426">
                <a:tc>
                  <a:txBody>
                    <a:bodyPr/>
                    <a:lstStyle/>
                    <a:p>
                      <a:pPr>
                        <a:lnSpc>
                          <a:spcPct val="107000"/>
                        </a:lnSpc>
                        <a:spcAft>
                          <a:spcPts val="80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Attractive high-value fertilizer application </a:t>
                      </a:r>
                      <a:endParaRPr lang="en-IN"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Environalgae can work with the customer for developing off-take options for the microalgal biomass produced through the process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172647"/>
                  </a:ext>
                </a:extLst>
              </a:tr>
              <a:tr h="1571164">
                <a:tc>
                  <a:txBody>
                    <a:bodyPr/>
                    <a:lstStyle/>
                    <a:p>
                      <a:pPr>
                        <a:lnSpc>
                          <a:spcPct val="107000"/>
                        </a:lnSpc>
                        <a:spcAft>
                          <a:spcPts val="800"/>
                        </a:spcAft>
                      </a:pPr>
                      <a:r>
                        <a:rPr lang="en-IN" sz="1600" dirty="0">
                          <a:effectLst/>
                        </a:rPr>
                        <a:t>Live feed </a:t>
                      </a:r>
                      <a:r>
                        <a:rPr lang="en-IN" sz="1400" b="0" dirty="0">
                          <a:effectLst/>
                        </a:rPr>
                        <a:t>- for producing “live/ fresh, naturally-fed” aquaculture feed</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dirty="0">
                          <a:effectLst/>
                          <a:latin typeface="Calibri" panose="020F0502020204030204" pitchFamily="34"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Will need to be distributed as “fresh algal slurry” just like milk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Can be tested by your acquaintances in the shrimp industry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Commercial live-frozen microalgae sells at over $77/Liter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025651"/>
                  </a:ext>
                </a:extLst>
              </a:tr>
              <a:tr h="1276426">
                <a:tc>
                  <a:txBody>
                    <a:bodyPr/>
                    <a:lstStyle/>
                    <a:p>
                      <a:pPr>
                        <a:lnSpc>
                          <a:spcPct val="107000"/>
                        </a:lnSpc>
                        <a:spcAft>
                          <a:spcPts val="800"/>
                        </a:spcAft>
                      </a:pPr>
                      <a:r>
                        <a:rPr lang="en-IN" sz="1600" dirty="0">
                          <a:effectLst/>
                        </a:rPr>
                        <a:t>Supplement in aquaculture feed </a:t>
                      </a:r>
                      <a:r>
                        <a:rPr lang="en-IN" sz="1400" b="0" dirty="0">
                          <a:effectLst/>
                        </a:rPr>
                        <a:t>– ingredient rich in proteins, antioxidants &amp; essential fats</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dirty="0">
                          <a:effectLst/>
                        </a:rPr>
                        <a:t>50</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Can be tested in the aquaculture industry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Pricing potential will need to be established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247368"/>
                  </a:ext>
                </a:extLst>
              </a:tr>
            </a:tbl>
          </a:graphicData>
        </a:graphic>
      </p:graphicFrame>
    </p:spTree>
    <p:extLst>
      <p:ext uri="{BB962C8B-B14F-4D97-AF65-F5344CB8AC3E}">
        <p14:creationId xmlns:p14="http://schemas.microsoft.com/office/powerpoint/2010/main" val="368773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7A5505B-0AEE-DB9A-326B-FE1C9ED6724E}"/>
              </a:ext>
            </a:extLst>
          </p:cNvPr>
          <p:cNvGrpSpPr/>
          <p:nvPr/>
        </p:nvGrpSpPr>
        <p:grpSpPr>
          <a:xfrm>
            <a:off x="0" y="0"/>
            <a:ext cx="12192000" cy="6506699"/>
            <a:chOff x="0" y="0"/>
            <a:chExt cx="12192000" cy="6506699"/>
          </a:xfrm>
        </p:grpSpPr>
        <p:grpSp>
          <p:nvGrpSpPr>
            <p:cNvPr id="116" name="Group 115">
              <a:extLst>
                <a:ext uri="{FF2B5EF4-FFF2-40B4-BE49-F238E27FC236}">
                  <a16:creationId xmlns:a16="http://schemas.microsoft.com/office/drawing/2014/main" id="{520FE89C-926F-79BD-6B3E-5024742FCD42}"/>
                </a:ext>
              </a:extLst>
            </p:cNvPr>
            <p:cNvGrpSpPr/>
            <p:nvPr/>
          </p:nvGrpSpPr>
          <p:grpSpPr>
            <a:xfrm>
              <a:off x="0" y="0"/>
              <a:ext cx="12192000" cy="6506699"/>
              <a:chOff x="0" y="0"/>
              <a:chExt cx="12192000" cy="6506699"/>
            </a:xfrm>
          </p:grpSpPr>
          <p:sp>
            <p:nvSpPr>
              <p:cNvPr id="56" name="TextBox 55">
                <a:extLst>
                  <a:ext uri="{FF2B5EF4-FFF2-40B4-BE49-F238E27FC236}">
                    <a16:creationId xmlns:a16="http://schemas.microsoft.com/office/drawing/2014/main" id="{1805D8A7-3D98-B25A-3CEC-0C38033F4359}"/>
                  </a:ext>
                </a:extLst>
              </p:cNvPr>
              <p:cNvSpPr txBox="1"/>
              <p:nvPr/>
            </p:nvSpPr>
            <p:spPr>
              <a:xfrm>
                <a:off x="0" y="0"/>
                <a:ext cx="12192000" cy="52641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ln>
                <a:solidFill>
                  <a:schemeClr val="tx1"/>
                </a:solidFill>
              </a:ln>
            </p:spPr>
            <p:txBody>
              <a:bodyPr wrap="square" rtlCol="0">
                <a:spAutoFit/>
              </a:bodyPr>
              <a:lstStyle/>
              <a:p>
                <a:pPr algn="ctr"/>
                <a:r>
                  <a:rPr lang="en-US" sz="2400" b="1" cap="small" dirty="0">
                    <a:solidFill>
                      <a:schemeClr val="bg1"/>
                    </a:solidFill>
                  </a:rPr>
                  <a:t>Microalgae For Regenerative Agriculture &amp; Sustainable Aquaculture</a:t>
                </a:r>
                <a:endParaRPr lang="en-IN" sz="2400" b="1" dirty="0">
                  <a:solidFill>
                    <a:schemeClr val="bg1"/>
                  </a:solidFill>
                </a:endParaRPr>
              </a:p>
            </p:txBody>
          </p:sp>
          <p:grpSp>
            <p:nvGrpSpPr>
              <p:cNvPr id="115" name="Group 114">
                <a:extLst>
                  <a:ext uri="{FF2B5EF4-FFF2-40B4-BE49-F238E27FC236}">
                    <a16:creationId xmlns:a16="http://schemas.microsoft.com/office/drawing/2014/main" id="{182AB662-F7A7-E3C2-B8BF-09AF4E5D782D}"/>
                  </a:ext>
                </a:extLst>
              </p:cNvPr>
              <p:cNvGrpSpPr/>
              <p:nvPr/>
            </p:nvGrpSpPr>
            <p:grpSpPr>
              <a:xfrm>
                <a:off x="76201" y="555808"/>
                <a:ext cx="12004020" cy="5950891"/>
                <a:chOff x="76201" y="555808"/>
                <a:chExt cx="12004020" cy="5950891"/>
              </a:xfrm>
            </p:grpSpPr>
            <p:grpSp>
              <p:nvGrpSpPr>
                <p:cNvPr id="77" name="Group 76">
                  <a:extLst>
                    <a:ext uri="{FF2B5EF4-FFF2-40B4-BE49-F238E27FC236}">
                      <a16:creationId xmlns:a16="http://schemas.microsoft.com/office/drawing/2014/main" id="{954F6146-3E6C-B54C-17CD-C3E443F28F17}"/>
                    </a:ext>
                  </a:extLst>
                </p:cNvPr>
                <p:cNvGrpSpPr/>
                <p:nvPr/>
              </p:nvGrpSpPr>
              <p:grpSpPr>
                <a:xfrm>
                  <a:off x="76201" y="555808"/>
                  <a:ext cx="8042578" cy="5950891"/>
                  <a:chOff x="76201" y="448803"/>
                  <a:chExt cx="8042578" cy="5950891"/>
                </a:xfrm>
              </p:grpSpPr>
              <p:grpSp>
                <p:nvGrpSpPr>
                  <p:cNvPr id="61" name="Group 60">
                    <a:extLst>
                      <a:ext uri="{FF2B5EF4-FFF2-40B4-BE49-F238E27FC236}">
                        <a16:creationId xmlns:a16="http://schemas.microsoft.com/office/drawing/2014/main" id="{F2200231-3AD0-DC78-6688-7BADA79543AB}"/>
                      </a:ext>
                    </a:extLst>
                  </p:cNvPr>
                  <p:cNvGrpSpPr/>
                  <p:nvPr/>
                </p:nvGrpSpPr>
                <p:grpSpPr>
                  <a:xfrm>
                    <a:off x="4339881" y="3050353"/>
                    <a:ext cx="3778898" cy="3349341"/>
                    <a:chOff x="4703479" y="2939834"/>
                    <a:chExt cx="3282997" cy="3642641"/>
                  </a:xfrm>
                </p:grpSpPr>
                <p:grpSp>
                  <p:nvGrpSpPr>
                    <p:cNvPr id="54" name="Group 53">
                      <a:extLst>
                        <a:ext uri="{FF2B5EF4-FFF2-40B4-BE49-F238E27FC236}">
                          <a16:creationId xmlns:a16="http://schemas.microsoft.com/office/drawing/2014/main" id="{483972CC-26A0-C138-93E3-26DB1A2C1DF4}"/>
                        </a:ext>
                      </a:extLst>
                    </p:cNvPr>
                    <p:cNvGrpSpPr/>
                    <p:nvPr/>
                  </p:nvGrpSpPr>
                  <p:grpSpPr>
                    <a:xfrm>
                      <a:off x="4703479" y="2939834"/>
                      <a:ext cx="3282997" cy="1829591"/>
                      <a:chOff x="4484263" y="2781213"/>
                      <a:chExt cx="3282997" cy="1829591"/>
                    </a:xfrm>
                  </p:grpSpPr>
                  <p:pic>
                    <p:nvPicPr>
                      <p:cNvPr id="64" name="Picture 63">
                        <a:extLst>
                          <a:ext uri="{FF2B5EF4-FFF2-40B4-BE49-F238E27FC236}">
                            <a16:creationId xmlns:a16="http://schemas.microsoft.com/office/drawing/2014/main" id="{DFE15B58-636F-2925-46F2-FD22205E3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263" y="2791337"/>
                        <a:ext cx="1633659" cy="1816260"/>
                      </a:xfrm>
                      <a:prstGeom prst="rect">
                        <a:avLst/>
                      </a:prstGeom>
                    </p:spPr>
                  </p:pic>
                  <p:pic>
                    <p:nvPicPr>
                      <p:cNvPr id="66" name="Picture 65">
                        <a:extLst>
                          <a:ext uri="{FF2B5EF4-FFF2-40B4-BE49-F238E27FC236}">
                            <a16:creationId xmlns:a16="http://schemas.microsoft.com/office/drawing/2014/main" id="{3357D7E5-833E-A290-EEB4-CDDA48BB7F7A}"/>
                          </a:ext>
                        </a:extLst>
                      </p:cNvPr>
                      <p:cNvPicPr>
                        <a:picLocks noChangeAspect="1"/>
                      </p:cNvPicPr>
                      <p:nvPr/>
                    </p:nvPicPr>
                    <p:blipFill rotWithShape="1">
                      <a:blip r:embed="rId4">
                        <a:extLst>
                          <a:ext uri="{28A0092B-C50C-407E-A947-70E740481C1C}">
                            <a14:useLocalDpi xmlns:a14="http://schemas.microsoft.com/office/drawing/2010/main" val="0"/>
                          </a:ext>
                        </a:extLst>
                      </a:blip>
                      <a:srcRect l="35377" t="16921" r="27376" b="19357"/>
                      <a:stretch/>
                    </p:blipFill>
                    <p:spPr>
                      <a:xfrm rot="5400000">
                        <a:off x="6035635" y="2879179"/>
                        <a:ext cx="1829591" cy="1633659"/>
                      </a:xfrm>
                      <a:prstGeom prst="rect">
                        <a:avLst/>
                      </a:prstGeom>
                    </p:spPr>
                  </p:pic>
                </p:grpSp>
                <p:sp>
                  <p:nvSpPr>
                    <p:cNvPr id="60" name="Flowchart: Process 59">
                      <a:extLst>
                        <a:ext uri="{FF2B5EF4-FFF2-40B4-BE49-F238E27FC236}">
                          <a16:creationId xmlns:a16="http://schemas.microsoft.com/office/drawing/2014/main" id="{FF440B40-E443-A70A-AE27-6EC52680642C}"/>
                        </a:ext>
                      </a:extLst>
                    </p:cNvPr>
                    <p:cNvSpPr/>
                    <p:nvPr/>
                  </p:nvSpPr>
                  <p:spPr>
                    <a:xfrm>
                      <a:off x="4703479" y="4766216"/>
                      <a:ext cx="3282997" cy="1816259"/>
                    </a:xfrm>
                    <a:prstGeom prst="flowChartProcess">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0" bIns="0" rtlCol="0" anchor="ctr"/>
                    <a:lstStyle/>
                    <a:p>
                      <a:pPr algn="ctr"/>
                      <a:r>
                        <a:rPr lang="en-US" sz="1600" b="1" dirty="0">
                          <a:solidFill>
                            <a:schemeClr val="tx1"/>
                          </a:solidFill>
                        </a:rPr>
                        <a:t>Microalgae biomass</a:t>
                      </a:r>
                    </a:p>
                    <a:p>
                      <a:pPr>
                        <a:lnSpc>
                          <a:spcPct val="110000"/>
                        </a:lnSpc>
                      </a:pPr>
                      <a:r>
                        <a:rPr lang="en-IN" sz="1200" dirty="0">
                          <a:solidFill>
                            <a:schemeClr val="tx1"/>
                          </a:solidFill>
                        </a:rPr>
                        <a:t>Proteins, lipids, vitamins, pigments, bio-available minerals &amp; other biomolecules</a:t>
                      </a:r>
                    </a:p>
                    <a:p>
                      <a:pPr marL="171450" indent="-171450">
                        <a:lnSpc>
                          <a:spcPct val="110000"/>
                        </a:lnSpc>
                        <a:buFont typeface="Wingdings" panose="05000000000000000000" pitchFamily="2" charset="2"/>
                        <a:buChar char="Ø"/>
                      </a:pPr>
                      <a:r>
                        <a:rPr lang="en-IN" sz="1200" dirty="0">
                          <a:solidFill>
                            <a:schemeClr val="tx1"/>
                          </a:solidFill>
                        </a:rPr>
                        <a:t>Nature’s richest food-source</a:t>
                      </a:r>
                    </a:p>
                    <a:p>
                      <a:pPr marL="171450" indent="-171450">
                        <a:lnSpc>
                          <a:spcPct val="110000"/>
                        </a:lnSpc>
                        <a:buFont typeface="Wingdings" panose="05000000000000000000" pitchFamily="2" charset="2"/>
                        <a:buChar char="Ø"/>
                      </a:pPr>
                      <a:r>
                        <a:rPr lang="en-IN" sz="1200" dirty="0">
                          <a:solidFill>
                            <a:schemeClr val="tx1"/>
                          </a:solidFill>
                        </a:rPr>
                        <a:t>Sustainably produced (GHG emissions reduction)</a:t>
                      </a:r>
                    </a:p>
                    <a:p>
                      <a:pPr marL="171450" indent="-171450">
                        <a:lnSpc>
                          <a:spcPct val="110000"/>
                        </a:lnSpc>
                        <a:buFont typeface="Wingdings" panose="05000000000000000000" pitchFamily="2" charset="2"/>
                        <a:buChar char="Ø"/>
                      </a:pPr>
                      <a:r>
                        <a:rPr lang="en-IN" sz="1200" dirty="0">
                          <a:solidFill>
                            <a:schemeClr val="tx1"/>
                          </a:solidFill>
                        </a:rPr>
                        <a:t>Circular product (</a:t>
                      </a:r>
                      <a:r>
                        <a:rPr lang="en-IN" sz="1200" i="1" dirty="0">
                          <a:solidFill>
                            <a:schemeClr val="tx1"/>
                          </a:solidFill>
                        </a:rPr>
                        <a:t>Best out of Waste/ Waste to Gold!</a:t>
                      </a:r>
                      <a:r>
                        <a:rPr lang="en-IN" sz="1200" dirty="0">
                          <a:solidFill>
                            <a:schemeClr val="tx1"/>
                          </a:solidFill>
                        </a:rPr>
                        <a:t>)</a:t>
                      </a:r>
                    </a:p>
                    <a:p>
                      <a:pPr marL="171450" indent="-171450">
                        <a:lnSpc>
                          <a:spcPct val="110000"/>
                        </a:lnSpc>
                        <a:buFont typeface="Wingdings" panose="05000000000000000000" pitchFamily="2" charset="2"/>
                        <a:buChar char="Ø"/>
                      </a:pPr>
                      <a:r>
                        <a:rPr lang="en-IN" sz="1200" dirty="0">
                          <a:solidFill>
                            <a:schemeClr val="tx1"/>
                          </a:solidFill>
                        </a:rPr>
                        <a:t>Massive cost advantage over any other process</a:t>
                      </a:r>
                    </a:p>
                    <a:p>
                      <a:pPr marL="171450" indent="-171450">
                        <a:buFont typeface="Wingdings" panose="05000000000000000000" pitchFamily="2" charset="2"/>
                        <a:buChar char="Ø"/>
                      </a:pPr>
                      <a:endParaRPr lang="en-IN" sz="1200" dirty="0">
                        <a:solidFill>
                          <a:schemeClr val="tx1"/>
                        </a:solidFill>
                      </a:endParaRPr>
                    </a:p>
                  </p:txBody>
                </p:sp>
              </p:grpSp>
              <p:grpSp>
                <p:nvGrpSpPr>
                  <p:cNvPr id="76" name="Group 75">
                    <a:extLst>
                      <a:ext uri="{FF2B5EF4-FFF2-40B4-BE49-F238E27FC236}">
                        <a16:creationId xmlns:a16="http://schemas.microsoft.com/office/drawing/2014/main" id="{AC9F369C-9A30-5D9F-3B6C-0061ACEC23A9}"/>
                      </a:ext>
                    </a:extLst>
                  </p:cNvPr>
                  <p:cNvGrpSpPr/>
                  <p:nvPr/>
                </p:nvGrpSpPr>
                <p:grpSpPr>
                  <a:xfrm>
                    <a:off x="76201" y="448803"/>
                    <a:ext cx="7921823" cy="2553833"/>
                    <a:chOff x="76201" y="448803"/>
                    <a:chExt cx="7921823" cy="2553833"/>
                  </a:xfrm>
                </p:grpSpPr>
                <p:grpSp>
                  <p:nvGrpSpPr>
                    <p:cNvPr id="25" name="Group 24">
                      <a:extLst>
                        <a:ext uri="{FF2B5EF4-FFF2-40B4-BE49-F238E27FC236}">
                          <a16:creationId xmlns:a16="http://schemas.microsoft.com/office/drawing/2014/main" id="{2AB4CDDE-7029-4BE5-9538-A58126BA9D6B}"/>
                        </a:ext>
                      </a:extLst>
                    </p:cNvPr>
                    <p:cNvGrpSpPr/>
                    <p:nvPr/>
                  </p:nvGrpSpPr>
                  <p:grpSpPr>
                    <a:xfrm>
                      <a:off x="4219126" y="448803"/>
                      <a:ext cx="3778898" cy="2052840"/>
                      <a:chOff x="4377746" y="454123"/>
                      <a:chExt cx="3778898" cy="2052840"/>
                    </a:xfrm>
                  </p:grpSpPr>
                  <p:sp>
                    <p:nvSpPr>
                      <p:cNvPr id="7" name="Flowchart: Terminator 6">
                        <a:extLst>
                          <a:ext uri="{FF2B5EF4-FFF2-40B4-BE49-F238E27FC236}">
                            <a16:creationId xmlns:a16="http://schemas.microsoft.com/office/drawing/2014/main" id="{D58D6579-477F-F7AE-46AB-4068FAADEB05}"/>
                          </a:ext>
                        </a:extLst>
                      </p:cNvPr>
                      <p:cNvSpPr/>
                      <p:nvPr/>
                    </p:nvSpPr>
                    <p:spPr>
                      <a:xfrm>
                        <a:off x="4377746" y="1489927"/>
                        <a:ext cx="3778898" cy="1017036"/>
                      </a:xfrm>
                      <a:prstGeom prst="flowChartTermina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1" dirty="0"/>
                          <a:t>Microalgae-production in open ponds</a:t>
                        </a:r>
                        <a:endParaRPr lang="en-IN" sz="1600" b="1" dirty="0"/>
                      </a:p>
                    </p:txBody>
                  </p:sp>
                  <p:pic>
                    <p:nvPicPr>
                      <p:cNvPr id="10" name="Graphic 9" descr="Sun">
                        <a:extLst>
                          <a:ext uri="{FF2B5EF4-FFF2-40B4-BE49-F238E27FC236}">
                            <a16:creationId xmlns:a16="http://schemas.microsoft.com/office/drawing/2014/main" id="{01A24811-FD83-8C42-65D3-7890F22635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0025" y="454123"/>
                        <a:ext cx="914400" cy="914400"/>
                      </a:xfrm>
                      <a:prstGeom prst="rect">
                        <a:avLst/>
                      </a:prstGeom>
                    </p:spPr>
                  </p:pic>
                  <p:cxnSp>
                    <p:nvCxnSpPr>
                      <p:cNvPr id="11" name="Straight Arrow Connector 10">
                        <a:extLst>
                          <a:ext uri="{FF2B5EF4-FFF2-40B4-BE49-F238E27FC236}">
                            <a16:creationId xmlns:a16="http://schemas.microsoft.com/office/drawing/2014/main" id="{F6804A98-8DB6-AA72-3073-B50AA03E0264}"/>
                          </a:ext>
                        </a:extLst>
                      </p:cNvPr>
                      <p:cNvCxnSpPr>
                        <a:cxnSpLocks/>
                        <a:stCxn id="10" idx="1"/>
                      </p:cNvCxnSpPr>
                      <p:nvPr/>
                    </p:nvCxnSpPr>
                    <p:spPr>
                      <a:xfrm flipH="1">
                        <a:off x="5250677" y="911323"/>
                        <a:ext cx="619348" cy="793211"/>
                      </a:xfrm>
                      <a:prstGeom prst="straightConnector1">
                        <a:avLst/>
                      </a:prstGeom>
                      <a:ln w="28575">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BA15682-E6E2-86E1-34BE-277564C952A5}"/>
                          </a:ext>
                        </a:extLst>
                      </p:cNvPr>
                      <p:cNvCxnSpPr>
                        <a:cxnSpLocks/>
                        <a:stCxn id="10" idx="2"/>
                      </p:cNvCxnSpPr>
                      <p:nvPr/>
                    </p:nvCxnSpPr>
                    <p:spPr>
                      <a:xfrm>
                        <a:off x="6327225" y="1368523"/>
                        <a:ext cx="0" cy="414576"/>
                      </a:xfrm>
                      <a:prstGeom prst="straightConnector1">
                        <a:avLst/>
                      </a:prstGeom>
                      <a:ln w="28575">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1A6FA4-A464-FCF6-C104-E6977CFE0AC1}"/>
                          </a:ext>
                        </a:extLst>
                      </p:cNvPr>
                      <p:cNvCxnSpPr>
                        <a:cxnSpLocks/>
                        <a:stCxn id="10" idx="3"/>
                      </p:cNvCxnSpPr>
                      <p:nvPr/>
                    </p:nvCxnSpPr>
                    <p:spPr>
                      <a:xfrm>
                        <a:off x="6784425" y="911323"/>
                        <a:ext cx="619348" cy="780314"/>
                      </a:xfrm>
                      <a:prstGeom prst="straightConnector1">
                        <a:avLst/>
                      </a:prstGeom>
                      <a:ln w="28575">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6E53F0B4-5E35-4F99-E6F0-EE11C8F41FEE}"/>
                        </a:ext>
                      </a:extLst>
                    </p:cNvPr>
                    <p:cNvSpPr/>
                    <p:nvPr/>
                  </p:nvSpPr>
                  <p:spPr>
                    <a:xfrm>
                      <a:off x="76201" y="779895"/>
                      <a:ext cx="2995126" cy="710032"/>
                    </a:xfrm>
                    <a:prstGeom prst="flowChartProcess">
                      <a:avLst/>
                    </a:prstGeom>
                    <a:blipFill dpi="0" rotWithShape="1">
                      <a:blip r:embed="rId7">
                        <a:alphaModFix amt="80000"/>
                        <a:duotone>
                          <a:prstClr val="black"/>
                          <a:schemeClr val="tx2">
                            <a:tint val="45000"/>
                            <a:satMod val="400000"/>
                          </a:schemeClr>
                        </a:duotone>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Effluent</a:t>
                      </a:r>
                    </a:p>
                    <a:p>
                      <a:pPr algn="ctr"/>
                      <a:r>
                        <a:rPr lang="en-US" sz="1400" dirty="0">
                          <a:solidFill>
                            <a:schemeClr val="tx1"/>
                          </a:solidFill>
                        </a:rPr>
                        <a:t>Carbon, ammonia &amp; minerals</a:t>
                      </a:r>
                      <a:endParaRPr lang="en-IN" sz="1400" dirty="0">
                        <a:solidFill>
                          <a:schemeClr val="tx1"/>
                        </a:solidFill>
                      </a:endParaRPr>
                    </a:p>
                  </p:txBody>
                </p:sp>
                <p:cxnSp>
                  <p:nvCxnSpPr>
                    <p:cNvPr id="46" name="Connector: Elbow 45">
                      <a:extLst>
                        <a:ext uri="{FF2B5EF4-FFF2-40B4-BE49-F238E27FC236}">
                          <a16:creationId xmlns:a16="http://schemas.microsoft.com/office/drawing/2014/main" id="{DA3381EC-6B75-592E-1362-9FE959E6B585}"/>
                        </a:ext>
                      </a:extLst>
                    </p:cNvPr>
                    <p:cNvCxnSpPr>
                      <a:cxnSpLocks/>
                      <a:stCxn id="31" idx="3"/>
                      <a:endCxn id="7" idx="1"/>
                    </p:cNvCxnSpPr>
                    <p:nvPr/>
                  </p:nvCxnSpPr>
                  <p:spPr>
                    <a:xfrm>
                      <a:off x="3071327" y="1134911"/>
                      <a:ext cx="1147799" cy="85821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4" name="Arrow: Down 73">
                      <a:extLst>
                        <a:ext uri="{FF2B5EF4-FFF2-40B4-BE49-F238E27FC236}">
                          <a16:creationId xmlns:a16="http://schemas.microsoft.com/office/drawing/2014/main" id="{2DA33CA9-A564-BC69-7DC2-2619FC70379C}"/>
                        </a:ext>
                      </a:extLst>
                    </p:cNvPr>
                    <p:cNvSpPr/>
                    <p:nvPr/>
                  </p:nvSpPr>
                  <p:spPr>
                    <a:xfrm>
                      <a:off x="6026771" y="2545436"/>
                      <a:ext cx="317240" cy="457200"/>
                    </a:xfrm>
                    <a:prstGeom prst="downArrow">
                      <a:avLst/>
                    </a:prstGeom>
                    <a:solidFill>
                      <a:schemeClr val="accent6">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N"/>
                    </a:p>
                  </p:txBody>
                </p:sp>
              </p:grpSp>
            </p:grpSp>
            <p:cxnSp>
              <p:nvCxnSpPr>
                <p:cNvPr id="87" name="Connector: Elbow 86">
                  <a:extLst>
                    <a:ext uri="{FF2B5EF4-FFF2-40B4-BE49-F238E27FC236}">
                      <a16:creationId xmlns:a16="http://schemas.microsoft.com/office/drawing/2014/main" id="{A2C7F4C7-4AB9-DC00-6C6A-DED87A51EC85}"/>
                    </a:ext>
                  </a:extLst>
                </p:cNvPr>
                <p:cNvCxnSpPr>
                  <a:cxnSpLocks/>
                  <a:stCxn id="60" idx="2"/>
                  <a:endCxn id="93" idx="0"/>
                </p:cNvCxnSpPr>
                <p:nvPr/>
              </p:nvCxnSpPr>
              <p:spPr>
                <a:xfrm rot="5400000" flipH="1">
                  <a:off x="2335212" y="2612582"/>
                  <a:ext cx="3494913" cy="4293322"/>
                </a:xfrm>
                <a:prstGeom prst="bentConnector5">
                  <a:avLst>
                    <a:gd name="adj1" fmla="val -6541"/>
                    <a:gd name="adj2" fmla="val 50760"/>
                    <a:gd name="adj3" fmla="val 10654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8733946C-C180-99FC-5CD8-7AA03B5C4074}"/>
                    </a:ext>
                  </a:extLst>
                </p:cNvPr>
                <p:cNvGrpSpPr/>
                <p:nvPr/>
              </p:nvGrpSpPr>
              <p:grpSpPr>
                <a:xfrm>
                  <a:off x="111779" y="3011786"/>
                  <a:ext cx="3648457" cy="3492170"/>
                  <a:chOff x="277114" y="3014530"/>
                  <a:chExt cx="3648457" cy="3622714"/>
                </a:xfrm>
              </p:grpSpPr>
              <p:sp>
                <p:nvSpPr>
                  <p:cNvPr id="89" name="Flowchart: Process 88">
                    <a:extLst>
                      <a:ext uri="{FF2B5EF4-FFF2-40B4-BE49-F238E27FC236}">
                        <a16:creationId xmlns:a16="http://schemas.microsoft.com/office/drawing/2014/main" id="{759295CD-7022-9D77-3991-B0D6AAD7CBDB}"/>
                      </a:ext>
                    </a:extLst>
                  </p:cNvPr>
                  <p:cNvSpPr/>
                  <p:nvPr/>
                </p:nvSpPr>
                <p:spPr>
                  <a:xfrm>
                    <a:off x="277114" y="3368266"/>
                    <a:ext cx="3648457" cy="3268978"/>
                  </a:xfrm>
                  <a:prstGeom prst="flowChartProcess">
                    <a:avLst/>
                  </a:prstGeom>
                  <a:gradFill flip="none" rotWithShape="1">
                    <a:gsLst>
                      <a:gs pos="0">
                        <a:schemeClr val="accent1">
                          <a:lumMod val="60000"/>
                          <a:lumOff val="40000"/>
                        </a:schemeClr>
                      </a:gs>
                      <a:gs pos="50000">
                        <a:schemeClr val="accent4">
                          <a:lumMod val="40000"/>
                          <a:lumOff val="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chemeClr val="tx1"/>
                        </a:solidFill>
                      </a:rPr>
                      <a:t>Global Agriculture Industry</a:t>
                    </a:r>
                  </a:p>
                  <a:p>
                    <a:pPr marL="285750" indent="-285750">
                      <a:buFont typeface="Wingdings" panose="05000000000000000000" pitchFamily="2" charset="2"/>
                      <a:buChar char="Ø"/>
                    </a:pPr>
                    <a:r>
                      <a:rPr lang="en-US" sz="1400" b="1" dirty="0">
                        <a:solidFill>
                          <a:schemeClr val="tx1"/>
                        </a:solidFill>
                        <a:highlight>
                          <a:srgbClr val="FFFF00"/>
                        </a:highlight>
                      </a:rPr>
                      <a:t>US$ 15 Trillion Industry today!</a:t>
                    </a:r>
                  </a:p>
                  <a:p>
                    <a:pPr marL="285750" indent="-285750">
                      <a:buFont typeface="Wingdings" panose="05000000000000000000" pitchFamily="2" charset="2"/>
                      <a:buChar char="Ø"/>
                    </a:pPr>
                    <a:r>
                      <a:rPr lang="en-US" sz="1400" dirty="0">
                        <a:solidFill>
                          <a:schemeClr val="tx1"/>
                        </a:solidFill>
                      </a:rPr>
                      <a:t>Regenerative agriculture being encouraged</a:t>
                    </a:r>
                  </a:p>
                  <a:p>
                    <a:pPr marL="285750" indent="-285750">
                      <a:buFont typeface="Wingdings" panose="05000000000000000000" pitchFamily="2" charset="2"/>
                      <a:buChar char="Ø"/>
                    </a:pPr>
                    <a:r>
                      <a:rPr lang="en-US" sz="1400" dirty="0">
                        <a:solidFill>
                          <a:schemeClr val="tx1"/>
                        </a:solidFill>
                      </a:rPr>
                      <a:t>Population, limited land &amp; water resources</a:t>
                    </a:r>
                  </a:p>
                  <a:p>
                    <a:pPr marL="742950" lvl="1" indent="-285750">
                      <a:buFont typeface="Wingdings" panose="05000000000000000000" pitchFamily="2" charset="2"/>
                      <a:buChar char="Ø"/>
                    </a:pPr>
                    <a:r>
                      <a:rPr lang="en-US" sz="1400" dirty="0">
                        <a:solidFill>
                          <a:schemeClr val="tx1"/>
                        </a:solidFill>
                      </a:rPr>
                      <a:t>Need higher crop yields</a:t>
                    </a:r>
                  </a:p>
                  <a:p>
                    <a:pPr marL="285750" indent="-285750">
                      <a:buFont typeface="Wingdings" panose="05000000000000000000" pitchFamily="2" charset="2"/>
                      <a:buChar char="Ø"/>
                    </a:pPr>
                    <a:endParaRPr lang="en-US" sz="1400" dirty="0">
                      <a:solidFill>
                        <a:schemeClr val="tx1"/>
                      </a:solidFill>
                    </a:endParaRPr>
                  </a:p>
                  <a:p>
                    <a:r>
                      <a:rPr lang="en-US" sz="1400" b="1" dirty="0">
                        <a:solidFill>
                          <a:schemeClr val="tx1"/>
                        </a:solidFill>
                      </a:rPr>
                      <a:t>Microalgal Bio-stimulants</a:t>
                    </a:r>
                  </a:p>
                  <a:p>
                    <a:pPr marL="285750" indent="-285750">
                      <a:buFont typeface="Wingdings" panose="05000000000000000000" pitchFamily="2" charset="2"/>
                      <a:buChar char="Ø"/>
                    </a:pPr>
                    <a:r>
                      <a:rPr lang="en-US" sz="1400" dirty="0">
                        <a:solidFill>
                          <a:schemeClr val="tx1"/>
                        </a:solidFill>
                      </a:rPr>
                      <a:t>Long-known to be an excellent stimulant</a:t>
                    </a:r>
                  </a:p>
                  <a:p>
                    <a:pPr marL="285750" indent="-285750">
                      <a:buFont typeface="Wingdings" panose="05000000000000000000" pitchFamily="2" charset="2"/>
                      <a:buChar char="Ø"/>
                    </a:pPr>
                    <a:r>
                      <a:rPr lang="en-US" sz="1400" dirty="0">
                        <a:solidFill>
                          <a:schemeClr val="tx1"/>
                        </a:solidFill>
                      </a:rPr>
                      <a:t>Massive scalability when integrated with water treatment</a:t>
                    </a:r>
                  </a:p>
                  <a:p>
                    <a:pPr marL="285750" indent="-285750">
                      <a:buFont typeface="Wingdings" panose="05000000000000000000" pitchFamily="2" charset="2"/>
                      <a:buChar char="Ø"/>
                    </a:pPr>
                    <a:r>
                      <a:rPr lang="en-US" sz="1400" dirty="0">
                        <a:solidFill>
                          <a:schemeClr val="tx1"/>
                        </a:solidFill>
                      </a:rPr>
                      <a:t>Produced in </a:t>
                    </a:r>
                    <a:r>
                      <a:rPr lang="en-US" sz="1400" i="1" dirty="0">
                        <a:solidFill>
                          <a:schemeClr val="tx1"/>
                        </a:solidFill>
                      </a:rPr>
                      <a:t>Sustainable</a:t>
                    </a:r>
                    <a:r>
                      <a:rPr lang="en-US" sz="1400" dirty="0">
                        <a:solidFill>
                          <a:schemeClr val="tx1"/>
                        </a:solidFill>
                      </a:rPr>
                      <a:t> &amp; </a:t>
                    </a:r>
                    <a:r>
                      <a:rPr lang="en-US" sz="1400" i="1" dirty="0">
                        <a:solidFill>
                          <a:schemeClr val="tx1"/>
                        </a:solidFill>
                      </a:rPr>
                      <a:t>Circular</a:t>
                    </a:r>
                    <a:r>
                      <a:rPr lang="en-US" sz="1400" dirty="0">
                        <a:solidFill>
                          <a:schemeClr val="tx1"/>
                        </a:solidFill>
                      </a:rPr>
                      <a:t> process</a:t>
                    </a:r>
                  </a:p>
                  <a:p>
                    <a:pPr marL="285750" indent="-285750">
                      <a:buFont typeface="Wingdings" panose="05000000000000000000" pitchFamily="2" charset="2"/>
                      <a:buChar char="Ø"/>
                    </a:pPr>
                    <a:r>
                      <a:rPr lang="en-US" sz="1400" dirty="0">
                        <a:solidFill>
                          <a:schemeClr val="tx1"/>
                        </a:solidFill>
                      </a:rPr>
                      <a:t>Highly effective in stimulating crop growth, improving crop quality &amp; crop yields</a:t>
                    </a:r>
                  </a:p>
                  <a:p>
                    <a:pPr marL="285750" indent="-285750">
                      <a:buFont typeface="Wingdings" panose="05000000000000000000" pitchFamily="2" charset="2"/>
                      <a:buChar char="Ø"/>
                    </a:pPr>
                    <a:r>
                      <a:rPr lang="en-US" sz="1400" dirty="0">
                        <a:solidFill>
                          <a:schemeClr val="tx1"/>
                        </a:solidFill>
                      </a:rPr>
                      <a:t>Doesn’t need freshwater or arable land</a:t>
                    </a:r>
                  </a:p>
                </p:txBody>
              </p:sp>
              <p:sp>
                <p:nvSpPr>
                  <p:cNvPr id="93" name="Flowchart: Process 92">
                    <a:extLst>
                      <a:ext uri="{FF2B5EF4-FFF2-40B4-BE49-F238E27FC236}">
                        <a16:creationId xmlns:a16="http://schemas.microsoft.com/office/drawing/2014/main" id="{A8D6502E-203C-3C68-F885-5D94BEC59CCF}"/>
                      </a:ext>
                    </a:extLst>
                  </p:cNvPr>
                  <p:cNvSpPr/>
                  <p:nvPr/>
                </p:nvSpPr>
                <p:spPr>
                  <a:xfrm>
                    <a:off x="277115" y="3014530"/>
                    <a:ext cx="3648456" cy="349954"/>
                  </a:xfrm>
                  <a:prstGeom prst="flowChartProcess">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Crop Biostimulant</a:t>
                    </a:r>
                    <a:endParaRPr lang="en-IN" sz="1400" dirty="0">
                      <a:solidFill>
                        <a:schemeClr val="bg1"/>
                      </a:solidFill>
                    </a:endParaRPr>
                  </a:p>
                </p:txBody>
              </p:sp>
            </p:grpSp>
            <p:grpSp>
              <p:nvGrpSpPr>
                <p:cNvPr id="102" name="Group 101">
                  <a:extLst>
                    <a:ext uri="{FF2B5EF4-FFF2-40B4-BE49-F238E27FC236}">
                      <a16:creationId xmlns:a16="http://schemas.microsoft.com/office/drawing/2014/main" id="{89EACE2C-5D7A-9811-3E3A-46E4FE788C11}"/>
                    </a:ext>
                  </a:extLst>
                </p:cNvPr>
                <p:cNvGrpSpPr/>
                <p:nvPr/>
              </p:nvGrpSpPr>
              <p:grpSpPr>
                <a:xfrm>
                  <a:off x="8503793" y="2961093"/>
                  <a:ext cx="3576428" cy="3492169"/>
                  <a:chOff x="277115" y="3014530"/>
                  <a:chExt cx="3576428" cy="3622713"/>
                </a:xfrm>
              </p:grpSpPr>
              <p:sp>
                <p:nvSpPr>
                  <p:cNvPr id="103" name="Flowchart: Process 102">
                    <a:extLst>
                      <a:ext uri="{FF2B5EF4-FFF2-40B4-BE49-F238E27FC236}">
                        <a16:creationId xmlns:a16="http://schemas.microsoft.com/office/drawing/2014/main" id="{E1217F4A-6279-5452-7F70-4256616B200A}"/>
                      </a:ext>
                    </a:extLst>
                  </p:cNvPr>
                  <p:cNvSpPr/>
                  <p:nvPr/>
                </p:nvSpPr>
                <p:spPr>
                  <a:xfrm>
                    <a:off x="277115" y="3368266"/>
                    <a:ext cx="3576428" cy="3268977"/>
                  </a:xfrm>
                  <a:prstGeom prst="flowChartProcess">
                    <a:avLst/>
                  </a:prstGeom>
                  <a:gradFill flip="none" rotWithShape="1">
                    <a:gsLst>
                      <a:gs pos="0">
                        <a:schemeClr val="accent1">
                          <a:lumMod val="60000"/>
                          <a:lumOff val="40000"/>
                        </a:schemeClr>
                      </a:gs>
                      <a:gs pos="50000">
                        <a:schemeClr val="accent4">
                          <a:lumMod val="40000"/>
                          <a:lumOff val="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r>
                      <a:rPr lang="en-US" sz="1400" b="1" dirty="0">
                        <a:solidFill>
                          <a:schemeClr val="tx1"/>
                        </a:solidFill>
                      </a:rPr>
                      <a:t>Global Aquaculture Industry</a:t>
                    </a:r>
                  </a:p>
                  <a:p>
                    <a:pPr marL="285750" indent="-285750">
                      <a:buFont typeface="Wingdings" panose="05000000000000000000" pitchFamily="2" charset="2"/>
                      <a:buChar char="Ø"/>
                    </a:pPr>
                    <a:r>
                      <a:rPr lang="en-US" sz="1400" dirty="0">
                        <a:solidFill>
                          <a:schemeClr val="tx1"/>
                        </a:solidFill>
                        <a:highlight>
                          <a:srgbClr val="FFFF00"/>
                        </a:highlight>
                      </a:rPr>
                      <a:t>US$ 300 Billion Industry today!</a:t>
                    </a:r>
                  </a:p>
                  <a:p>
                    <a:pPr marL="285750" indent="-285750">
                      <a:buFont typeface="Wingdings" panose="05000000000000000000" pitchFamily="2" charset="2"/>
                      <a:buChar char="Ø"/>
                    </a:pPr>
                    <a:r>
                      <a:rPr lang="en-US" sz="1400" dirty="0">
                        <a:solidFill>
                          <a:schemeClr val="tx1"/>
                        </a:solidFill>
                      </a:rPr>
                      <a:t>Sustainable Aquaculture being promoted</a:t>
                    </a:r>
                  </a:p>
                  <a:p>
                    <a:pPr marL="285750" indent="-285750">
                      <a:buFont typeface="Wingdings" panose="05000000000000000000" pitchFamily="2" charset="2"/>
                      <a:buChar char="Ø"/>
                    </a:pPr>
                    <a:r>
                      <a:rPr lang="en-US" sz="1400" dirty="0">
                        <a:solidFill>
                          <a:schemeClr val="tx1"/>
                        </a:solidFill>
                      </a:rPr>
                      <a:t>Growing protein-meal demand</a:t>
                    </a:r>
                  </a:p>
                  <a:p>
                    <a:pPr marL="742950" lvl="1" indent="-285750">
                      <a:buFont typeface="Wingdings" panose="05000000000000000000" pitchFamily="2" charset="2"/>
                      <a:buChar char="§"/>
                    </a:pPr>
                    <a:r>
                      <a:rPr lang="en-US" sz="1400" dirty="0">
                        <a:solidFill>
                          <a:schemeClr val="tx1"/>
                        </a:solidFill>
                      </a:rPr>
                      <a:t>Overfishing for fishmeal destabilizing ocean ecosystems</a:t>
                    </a:r>
                  </a:p>
                  <a:p>
                    <a:pPr marL="285750" indent="-285750">
                      <a:buFont typeface="Wingdings" panose="05000000000000000000" pitchFamily="2" charset="2"/>
                      <a:buChar char="Ø"/>
                    </a:pPr>
                    <a:endParaRPr lang="en-US" sz="1400" dirty="0">
                      <a:solidFill>
                        <a:schemeClr val="tx1"/>
                      </a:solidFill>
                    </a:endParaRPr>
                  </a:p>
                  <a:p>
                    <a:r>
                      <a:rPr lang="en-US" sz="1400" b="1" dirty="0">
                        <a:solidFill>
                          <a:schemeClr val="tx1"/>
                        </a:solidFill>
                      </a:rPr>
                      <a:t>Microalgae-based feed</a:t>
                    </a:r>
                  </a:p>
                  <a:p>
                    <a:pPr marL="285750" indent="-285750">
                      <a:buFont typeface="Wingdings" panose="05000000000000000000" pitchFamily="2" charset="2"/>
                      <a:buChar char="Ø"/>
                    </a:pPr>
                    <a:r>
                      <a:rPr lang="en-US" sz="1400" i="1" dirty="0">
                        <a:solidFill>
                          <a:schemeClr val="tx1"/>
                        </a:solidFill>
                      </a:rPr>
                      <a:t>Natural</a:t>
                    </a:r>
                    <a:r>
                      <a:rPr lang="en-US" sz="1400" dirty="0">
                        <a:solidFill>
                          <a:schemeClr val="tx1"/>
                        </a:solidFill>
                      </a:rPr>
                      <a:t> &amp; primary source in food chain</a:t>
                    </a:r>
                  </a:p>
                  <a:p>
                    <a:pPr marL="285750" indent="-285750">
                      <a:buFont typeface="Wingdings" panose="05000000000000000000" pitchFamily="2" charset="2"/>
                      <a:buChar char="Ø"/>
                    </a:pPr>
                    <a:r>
                      <a:rPr lang="en-US" sz="1400" dirty="0">
                        <a:solidFill>
                          <a:schemeClr val="tx1"/>
                        </a:solidFill>
                      </a:rPr>
                      <a:t>Wholesome &amp; nutritious </a:t>
                    </a:r>
                    <a:r>
                      <a:rPr lang="en-US" sz="1400" i="1" dirty="0">
                        <a:solidFill>
                          <a:schemeClr val="tx1"/>
                        </a:solidFill>
                      </a:rPr>
                      <a:t>live-feed</a:t>
                    </a:r>
                    <a:r>
                      <a:rPr lang="en-US" sz="1400" dirty="0">
                        <a:solidFill>
                          <a:schemeClr val="tx1"/>
                        </a:solidFill>
                      </a:rPr>
                      <a:t> for hatcheries</a:t>
                    </a:r>
                  </a:p>
                  <a:p>
                    <a:pPr marL="285750" indent="-285750">
                      <a:buFont typeface="Wingdings" panose="05000000000000000000" pitchFamily="2" charset="2"/>
                      <a:buChar char="Ø"/>
                    </a:pPr>
                    <a:r>
                      <a:rPr lang="en-US" sz="1400" dirty="0">
                        <a:solidFill>
                          <a:schemeClr val="tx1"/>
                        </a:solidFill>
                      </a:rPr>
                      <a:t>Produce </a:t>
                    </a:r>
                    <a:r>
                      <a:rPr lang="en-US" sz="1400" i="1" dirty="0">
                        <a:solidFill>
                          <a:schemeClr val="tx1"/>
                        </a:solidFill>
                      </a:rPr>
                      <a:t>naturally-fed</a:t>
                    </a:r>
                    <a:r>
                      <a:rPr lang="en-US" sz="1400" dirty="0">
                        <a:solidFill>
                          <a:schemeClr val="tx1"/>
                        </a:solidFill>
                      </a:rPr>
                      <a:t> fishes/ shrimps</a:t>
                    </a:r>
                  </a:p>
                  <a:p>
                    <a:pPr marL="742950" lvl="1" indent="-285750">
                      <a:buFont typeface="Wingdings" panose="05000000000000000000" pitchFamily="2" charset="2"/>
                      <a:buChar char="§"/>
                    </a:pPr>
                    <a:r>
                      <a:rPr lang="en-US" sz="1400" dirty="0">
                        <a:solidFill>
                          <a:schemeClr val="tx1"/>
                        </a:solidFill>
                      </a:rPr>
                      <a:t>Use microalgae for producing zooplankton as live-feed!</a:t>
                    </a:r>
                  </a:p>
                </p:txBody>
              </p:sp>
              <p:sp>
                <p:nvSpPr>
                  <p:cNvPr id="104" name="Flowchart: Process 103">
                    <a:extLst>
                      <a:ext uri="{FF2B5EF4-FFF2-40B4-BE49-F238E27FC236}">
                        <a16:creationId xmlns:a16="http://schemas.microsoft.com/office/drawing/2014/main" id="{7C8207F5-79D3-933C-F1F1-040528AC816A}"/>
                      </a:ext>
                    </a:extLst>
                  </p:cNvPr>
                  <p:cNvSpPr/>
                  <p:nvPr/>
                </p:nvSpPr>
                <p:spPr>
                  <a:xfrm>
                    <a:off x="277115" y="3014530"/>
                    <a:ext cx="3576428" cy="349954"/>
                  </a:xfrm>
                  <a:prstGeom prst="flowChartProcess">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Aquaculture feed</a:t>
                    </a:r>
                    <a:endParaRPr lang="en-IN" sz="1400" dirty="0">
                      <a:solidFill>
                        <a:schemeClr val="bg1"/>
                      </a:solidFill>
                    </a:endParaRPr>
                  </a:p>
                </p:txBody>
              </p:sp>
            </p:grpSp>
            <p:cxnSp>
              <p:nvCxnSpPr>
                <p:cNvPr id="105" name="Connector: Elbow 104">
                  <a:extLst>
                    <a:ext uri="{FF2B5EF4-FFF2-40B4-BE49-F238E27FC236}">
                      <a16:creationId xmlns:a16="http://schemas.microsoft.com/office/drawing/2014/main" id="{C5F19FC5-8B6D-6745-976B-190A4EBE3D58}"/>
                    </a:ext>
                  </a:extLst>
                </p:cNvPr>
                <p:cNvCxnSpPr>
                  <a:cxnSpLocks/>
                  <a:stCxn id="60" idx="2"/>
                  <a:endCxn id="104" idx="0"/>
                </p:cNvCxnSpPr>
                <p:nvPr/>
              </p:nvCxnSpPr>
              <p:spPr>
                <a:xfrm rot="5400000" flipH="1" flipV="1">
                  <a:off x="6487865" y="2702557"/>
                  <a:ext cx="3545606" cy="4062677"/>
                </a:xfrm>
                <a:prstGeom prst="bentConnector5">
                  <a:avLst>
                    <a:gd name="adj1" fmla="val -6447"/>
                    <a:gd name="adj2" fmla="val 51246"/>
                    <a:gd name="adj3" fmla="val 106447"/>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3" name="Flowchart: Process 2">
              <a:extLst>
                <a:ext uri="{FF2B5EF4-FFF2-40B4-BE49-F238E27FC236}">
                  <a16:creationId xmlns:a16="http://schemas.microsoft.com/office/drawing/2014/main" id="{5CF1B005-7CF8-B714-F0FF-984A5CC7674D}"/>
                </a:ext>
              </a:extLst>
            </p:cNvPr>
            <p:cNvSpPr/>
            <p:nvPr/>
          </p:nvSpPr>
          <p:spPr>
            <a:xfrm>
              <a:off x="9622318" y="1012582"/>
              <a:ext cx="1339377" cy="480859"/>
            </a:xfrm>
            <a:prstGeom prst="flowChartProcess">
              <a:avLst/>
            </a:prstGeom>
            <a:blipFill dpi="0" rotWithShape="1">
              <a:blip r:embed="rId7"/>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RO Water</a:t>
              </a:r>
            </a:p>
          </p:txBody>
        </p:sp>
        <p:cxnSp>
          <p:nvCxnSpPr>
            <p:cNvPr id="4" name="Connector: Elbow 3">
              <a:extLst>
                <a:ext uri="{FF2B5EF4-FFF2-40B4-BE49-F238E27FC236}">
                  <a16:creationId xmlns:a16="http://schemas.microsoft.com/office/drawing/2014/main" id="{38413374-3601-248E-5B89-52B5F05835AF}"/>
                </a:ext>
              </a:extLst>
            </p:cNvPr>
            <p:cNvCxnSpPr>
              <a:cxnSpLocks/>
              <a:stCxn id="74" idx="3"/>
              <a:endCxn id="3" idx="1"/>
            </p:cNvCxnSpPr>
            <p:nvPr/>
          </p:nvCxnSpPr>
          <p:spPr>
            <a:xfrm flipV="1">
              <a:off x="6344011" y="1253012"/>
              <a:ext cx="3278307" cy="1698009"/>
            </a:xfrm>
            <a:prstGeom prst="bentConnector3">
              <a:avLst>
                <a:gd name="adj1" fmla="val 53899"/>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071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136525"/>
            <a:ext cx="10515600" cy="528232"/>
          </a:xfrm>
        </p:spPr>
        <p:txBody>
          <a:bodyPr>
            <a:noAutofit/>
          </a:bodyPr>
          <a:lstStyle/>
          <a:p>
            <a:pPr algn="ctr"/>
            <a:r>
              <a:rPr lang="en-US" sz="3200" b="1" dirty="0">
                <a:latin typeface="+mn-lt"/>
              </a:rPr>
              <a:t>Problem Statement</a:t>
            </a:r>
            <a:endParaRPr lang="en-IN" sz="3200" b="1" dirty="0">
              <a:latin typeface="+mn-lt"/>
            </a:endParaRPr>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88490" y="816077"/>
            <a:ext cx="11956026" cy="4444181"/>
          </a:xfrm>
        </p:spPr>
        <p:txBody>
          <a:bodyPr>
            <a:normAutofit lnSpcReduction="10000"/>
          </a:bodyPr>
          <a:lstStyle/>
          <a:p>
            <a:pPr>
              <a:lnSpc>
                <a:spcPct val="140000"/>
              </a:lnSpc>
              <a:spcBef>
                <a:spcPts val="0"/>
              </a:spcBef>
              <a:buFont typeface="Wingdings" panose="05000000000000000000" pitchFamily="2" charset="2"/>
              <a:buChar char="q"/>
            </a:pPr>
            <a:r>
              <a:rPr lang="en-IN" sz="1600" kern="100" dirty="0">
                <a:effectLst/>
                <a:latin typeface="Calibri" panose="020F0502020204030204" pitchFamily="34" charset="0"/>
                <a:ea typeface="Calibri" panose="020F0502020204030204" pitchFamily="34" charset="0"/>
                <a:cs typeface="Times New Roman" panose="02020603050405020304" pitchFamily="18" charset="0"/>
              </a:rPr>
              <a:t>The UN General Assembly in 2017 approved the global indicator monitoring framework developed by the Inter-Agency and Expert Group on Sustainable Development Goal Indicators (IAEG-SDG), and for the first time put wastewater on the global development agenda. [1]</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SDG 6 is about ensuring the availability and sustainability of water and sanitation for all by 2030 and addresses the entire sanitation chain [1]</a:t>
            </a:r>
          </a:p>
          <a:p>
            <a:pPr marL="457200" lvl="1" indent="0">
              <a:lnSpc>
                <a:spcPct val="140000"/>
              </a:lnSpc>
              <a:spcBef>
                <a:spcPts val="0"/>
              </a:spcBef>
              <a:buNone/>
            </a:pP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40000"/>
              </a:lnSpc>
              <a:spcBef>
                <a:spcPts val="0"/>
              </a:spcBef>
              <a:buFont typeface="Wingdings" panose="05000000000000000000" pitchFamily="2" charset="2"/>
              <a:buChar char="q"/>
            </a:pPr>
            <a:r>
              <a:rPr lang="en-IN" sz="1600" kern="100" dirty="0">
                <a:effectLst/>
                <a:latin typeface="Calibri" panose="020F0502020204030204" pitchFamily="34" charset="0"/>
                <a:ea typeface="Calibri" panose="020F0502020204030204" pitchFamily="34" charset="0"/>
                <a:cs typeface="Times New Roman" panose="02020603050405020304" pitchFamily="18" charset="0"/>
              </a:rPr>
              <a:t>Globally, ~400 billion m</a:t>
            </a:r>
            <a:r>
              <a:rPr lang="en-IN" sz="16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IN" sz="1600" kern="100" dirty="0">
                <a:effectLst/>
                <a:latin typeface="Calibri" panose="020F0502020204030204" pitchFamily="34" charset="0"/>
                <a:ea typeface="Calibri" panose="020F0502020204030204" pitchFamily="34" charset="0"/>
                <a:cs typeface="Times New Roman" panose="02020603050405020304" pitchFamily="18" charset="0"/>
              </a:rPr>
              <a:t>/year of wastewater is produced, expected to increase by 25% and 50% by 2030 and 2050, respectively [2].</a:t>
            </a:r>
            <a:endParaRPr lang="en-IN" sz="1600"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80% of all wastewater is discharged untreated, creating a serious sanitation crisis for 4.5 billion people [2]</a:t>
            </a:r>
          </a:p>
          <a:p>
            <a:pPr marL="457200" lvl="1" indent="0">
              <a:lnSpc>
                <a:spcPct val="140000"/>
              </a:lnSpc>
              <a:spcBef>
                <a:spcPts val="0"/>
              </a:spcBef>
              <a:buNone/>
            </a:pP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40000"/>
              </a:lnSpc>
              <a:spcBef>
                <a:spcPts val="0"/>
              </a:spcBef>
              <a:buFont typeface="Wingdings" panose="05000000000000000000" pitchFamily="2" charset="2"/>
              <a:buChar char="q"/>
            </a:pPr>
            <a:r>
              <a:rPr lang="en-IN" sz="1600" dirty="0">
                <a:latin typeface="Calibri" panose="020F0502020204030204" pitchFamily="34" charset="0"/>
                <a:ea typeface="Calibri" panose="020F0502020204030204" pitchFamily="34" charset="0"/>
                <a:cs typeface="Times New Roman" panose="02020603050405020304" pitchFamily="18" charset="0"/>
              </a:rPr>
              <a:t>W</a:t>
            </a:r>
            <a:r>
              <a:rPr lang="en-IN" sz="1600" dirty="0">
                <a:effectLst/>
                <a:latin typeface="Calibri" panose="020F0502020204030204" pitchFamily="34" charset="0"/>
                <a:ea typeface="Calibri" panose="020F0502020204030204" pitchFamily="34" charset="0"/>
                <a:cs typeface="Times New Roman" panose="02020603050405020304" pitchFamily="18" charset="0"/>
              </a:rPr>
              <a:t>astewater systems contribute to greenhouse-gas emissions (GHG) both directly through breakdown of organic matter discharged into the environment or during treatment processes, and indirectly through the energy required for treatment steps. </a:t>
            </a:r>
          </a:p>
          <a:p>
            <a:pPr lvl="1">
              <a:lnSpc>
                <a:spcPct val="140000"/>
              </a:lnSpc>
              <a:spcBef>
                <a:spcPts val="0"/>
              </a:spcBef>
              <a:buFont typeface="Wingdings" panose="05000000000000000000" pitchFamily="2" charset="2"/>
              <a:buChar char="Ø"/>
            </a:pPr>
            <a:r>
              <a:rPr lang="en-IN" sz="1400" dirty="0">
                <a:latin typeface="Calibri" panose="020F0502020204030204" pitchFamily="34" charset="0"/>
                <a:ea typeface="Calibri" panose="020F0502020204030204" pitchFamily="34" charset="0"/>
                <a:cs typeface="Times New Roman" panose="02020603050405020304" pitchFamily="18" charset="0"/>
              </a:rPr>
              <a:t>Account</a:t>
            </a:r>
            <a:r>
              <a:rPr lang="en-IN" sz="1400" dirty="0">
                <a:effectLst/>
                <a:latin typeface="Calibri" panose="020F0502020204030204" pitchFamily="34" charset="0"/>
                <a:ea typeface="Calibri" panose="020F0502020204030204" pitchFamily="34" charset="0"/>
                <a:cs typeface="Times New Roman" panose="02020603050405020304" pitchFamily="18" charset="0"/>
              </a:rPr>
              <a:t> for 3% of global electricity consumption &amp; degradation of organic matter contributes ~1.57% of global GHG emissions [3]. </a:t>
            </a:r>
          </a:p>
          <a:p>
            <a:pPr marL="457200" lvl="1" indent="0">
              <a:lnSpc>
                <a:spcPct val="140000"/>
              </a:lnSpc>
              <a:spcBef>
                <a:spcPts val="0"/>
              </a:spcBef>
              <a:buNone/>
            </a:pP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40000"/>
              </a:lnSpc>
              <a:spcBef>
                <a:spcPts val="0"/>
              </a:spcBef>
              <a:buFont typeface="Wingdings" panose="05000000000000000000" pitchFamily="2" charset="2"/>
              <a:buChar char="q"/>
            </a:pPr>
            <a:r>
              <a:rPr lang="en-IN" sz="1600" kern="100" dirty="0">
                <a:effectLst/>
                <a:latin typeface="Calibri" panose="020F0502020204030204" pitchFamily="34" charset="0"/>
                <a:ea typeface="Calibri" panose="020F0502020204030204" pitchFamily="34" charset="0"/>
                <a:cs typeface="Times New Roman" panose="02020603050405020304" pitchFamily="18" charset="0"/>
              </a:rPr>
              <a:t>Removal of major nutrients (C, N &amp; P) is essential for environmental protection but through sustainable &amp; circular routes [4]</a:t>
            </a:r>
          </a:p>
          <a:p>
            <a:pPr lvl="1">
              <a:lnSpc>
                <a:spcPct val="140000"/>
              </a:lnSpc>
              <a:spcBef>
                <a:spcPts val="0"/>
              </a:spcBef>
              <a:buFont typeface="Wingdings" panose="05000000000000000000" pitchFamily="2" charset="2"/>
              <a:buChar char="Ø"/>
            </a:pPr>
            <a:r>
              <a:rPr lang="en-IN" sz="1400" kern="100" dirty="0">
                <a:latin typeface="Calibri" panose="020F0502020204030204" pitchFamily="34" charset="0"/>
                <a:ea typeface="Calibri" panose="020F0502020204030204" pitchFamily="34" charset="0"/>
                <a:cs typeface="Times New Roman" panose="02020603050405020304" pitchFamily="18" charset="0"/>
              </a:rPr>
              <a:t>Integration of microalgae-based wastewater treatment can help recover nutrients &amp; reduce cost of aeration by providing oxygen through photosynthesis [4]</a:t>
            </a:r>
          </a:p>
          <a:p>
            <a:pPr marL="457200" lvl="1" indent="0">
              <a:lnSpc>
                <a:spcPct val="140000"/>
              </a:lnSpc>
              <a:spcBef>
                <a:spcPts val="0"/>
              </a:spcBef>
              <a:buNone/>
            </a:pP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sp>
        <p:nvSpPr>
          <p:cNvPr id="5" name="TextBox 4">
            <a:extLst>
              <a:ext uri="{FF2B5EF4-FFF2-40B4-BE49-F238E27FC236}">
                <a16:creationId xmlns:a16="http://schemas.microsoft.com/office/drawing/2014/main" id="{F902C7D9-D408-9FE5-61F8-C3DD86A14613}"/>
              </a:ext>
            </a:extLst>
          </p:cNvPr>
          <p:cNvSpPr txBox="1"/>
          <p:nvPr/>
        </p:nvSpPr>
        <p:spPr>
          <a:xfrm>
            <a:off x="117987" y="5340687"/>
            <a:ext cx="11956026" cy="1015663"/>
          </a:xfrm>
          <a:prstGeom prst="rect">
            <a:avLst/>
          </a:prstGeom>
          <a:solidFill>
            <a:schemeClr val="bg1">
              <a:lumMod val="95000"/>
            </a:schemeClr>
          </a:solidFill>
          <a:ln>
            <a:solidFill>
              <a:schemeClr val="tx1"/>
            </a:solidFill>
          </a:ln>
        </p:spPr>
        <p:txBody>
          <a:bodyPr wrap="square" rtlCol="0">
            <a:spAutoFit/>
          </a:bodyPr>
          <a:lstStyle/>
          <a:p>
            <a:r>
              <a:rPr lang="en-IN" sz="1200" dirty="0"/>
              <a:t>[1] </a:t>
            </a:r>
            <a:r>
              <a:rPr lang="en-IN" sz="1200" dirty="0">
                <a:effectLst/>
                <a:latin typeface="Calibri" panose="020F0502020204030204" pitchFamily="34" charset="0"/>
                <a:ea typeface="Calibri" panose="020F0502020204030204" pitchFamily="34" charset="0"/>
                <a:cs typeface="Times New Roman" panose="02020603050405020304" pitchFamily="18" charset="0"/>
              </a:rPr>
              <a:t>UN Habitat and WHO, 2021. Progress on wastewater treatment – Global status and acceleration needs for SDG indicator 6.3.1. United Nations Human Settlements Programme (UN-Habitat) and World Health Organization (WHO), Geneva</a:t>
            </a:r>
            <a:endParaRPr lang="en-IN" sz="1200" dirty="0"/>
          </a:p>
          <a:p>
            <a:r>
              <a:rPr lang="en-IN" sz="1200" dirty="0"/>
              <a:t>[2] </a:t>
            </a:r>
            <a:r>
              <a:rPr lang="en-IN" sz="1200" kern="100" dirty="0">
                <a:effectLst/>
                <a:latin typeface="Calibri" panose="020F0502020204030204" pitchFamily="34" charset="0"/>
                <a:ea typeface="Calibri" panose="020F0502020204030204" pitchFamily="34" charset="0"/>
                <a:cs typeface="Times New Roman" panose="02020603050405020304" pitchFamily="18" charset="0"/>
              </a:rPr>
              <a:t>Pathways to a net-zero-carbon water sector through energy extracting wastewater technologies. </a:t>
            </a:r>
            <a:r>
              <a:rPr lang="en-IN" sz="1200" kern="100" dirty="0" err="1">
                <a:effectLst/>
                <a:latin typeface="Calibri" panose="020F0502020204030204" pitchFamily="34" charset="0"/>
                <a:ea typeface="Calibri" panose="020F0502020204030204" pitchFamily="34" charset="0"/>
                <a:cs typeface="Times New Roman" panose="02020603050405020304" pitchFamily="18" charset="0"/>
              </a:rPr>
              <a:t>npj</a:t>
            </a:r>
            <a:r>
              <a:rPr lang="en-IN" sz="1200" kern="100" dirty="0">
                <a:effectLst/>
                <a:latin typeface="Calibri" panose="020F0502020204030204" pitchFamily="34" charset="0"/>
                <a:ea typeface="Calibri" panose="020F0502020204030204" pitchFamily="34" charset="0"/>
                <a:cs typeface="Times New Roman" panose="02020603050405020304" pitchFamily="18" charset="0"/>
              </a:rPr>
              <a:t> Clean Water (2022) 5:49; </a:t>
            </a:r>
            <a:r>
              <a:rPr lang="en-IN"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https://doi.org/10.1038/s41545-022-00197-8</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IN" sz="1200" dirty="0"/>
              <a:t>[3] </a:t>
            </a:r>
            <a:r>
              <a:rPr lang="en-IN" sz="1200" kern="100" dirty="0">
                <a:effectLst/>
                <a:latin typeface="Calibri" panose="020F0502020204030204" pitchFamily="34" charset="0"/>
                <a:ea typeface="Calibri" panose="020F0502020204030204" pitchFamily="34" charset="0"/>
                <a:cs typeface="Times New Roman" panose="02020603050405020304" pitchFamily="18" charset="0"/>
              </a:rPr>
              <a:t>Sustainable sanitation and gaps in global climate policy and financing. </a:t>
            </a:r>
            <a:r>
              <a:rPr lang="en-IN" sz="1200" kern="100" dirty="0" err="1">
                <a:effectLst/>
                <a:latin typeface="Calibri" panose="020F0502020204030204" pitchFamily="34" charset="0"/>
                <a:ea typeface="Calibri" panose="020F0502020204030204" pitchFamily="34" charset="0"/>
                <a:cs typeface="Times New Roman" panose="02020603050405020304" pitchFamily="18" charset="0"/>
              </a:rPr>
              <a:t>npj</a:t>
            </a:r>
            <a:r>
              <a:rPr lang="en-IN" sz="1200" kern="100" dirty="0">
                <a:effectLst/>
                <a:latin typeface="Calibri" panose="020F0502020204030204" pitchFamily="34" charset="0"/>
                <a:ea typeface="Calibri" panose="020F0502020204030204" pitchFamily="34" charset="0"/>
                <a:cs typeface="Times New Roman" panose="02020603050405020304" pitchFamily="18" charset="0"/>
              </a:rPr>
              <a:t> Clean Water (2020) 3:24; </a:t>
            </a:r>
            <a:r>
              <a:rPr lang="en-IN"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https://doi.org/10.1038/s41545-020-0072-8</a:t>
            </a:r>
            <a:r>
              <a:rPr lang="en-IN"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r>
              <a:rPr lang="en-IN" sz="1200" kern="100" dirty="0">
                <a:latin typeface="Calibri" panose="020F0502020204030204" pitchFamily="34" charset="0"/>
                <a:ea typeface="Calibri" panose="020F0502020204030204" pitchFamily="34" charset="0"/>
                <a:cs typeface="Times New Roman" panose="02020603050405020304" pitchFamily="18" charset="0"/>
              </a:rPr>
              <a:t>[4] </a:t>
            </a:r>
            <a:r>
              <a:rPr lang="en-IN" sz="1200" kern="100" dirty="0">
                <a:effectLst/>
                <a:latin typeface="Calibri" panose="020F0502020204030204" pitchFamily="34" charset="0"/>
                <a:ea typeface="Calibri" panose="020F0502020204030204" pitchFamily="34" charset="0"/>
                <a:cs typeface="Times New Roman" panose="02020603050405020304" pitchFamily="18" charset="0"/>
              </a:rPr>
              <a:t>Transitioning Wastewater Treatment Plants toward Circular Economy and Energy Sustainability. ACS Omega 2021, 6, 11794−11803</a:t>
            </a:r>
          </a:p>
        </p:txBody>
      </p:sp>
    </p:spTree>
    <p:extLst>
      <p:ext uri="{BB962C8B-B14F-4D97-AF65-F5344CB8AC3E}">
        <p14:creationId xmlns:p14="http://schemas.microsoft.com/office/powerpoint/2010/main" val="308531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FA71-712B-7F21-45BA-8EAAC2E161E7}"/>
              </a:ext>
            </a:extLst>
          </p:cNvPr>
          <p:cNvSpPr>
            <a:spLocks noGrp="1"/>
          </p:cNvSpPr>
          <p:nvPr>
            <p:ph type="title"/>
          </p:nvPr>
        </p:nvSpPr>
        <p:spPr>
          <a:xfrm>
            <a:off x="131135" y="136525"/>
            <a:ext cx="11929730" cy="538642"/>
          </a:xfrm>
        </p:spPr>
        <p:txBody>
          <a:bodyPr>
            <a:normAutofit/>
          </a:bodyPr>
          <a:lstStyle/>
          <a:p>
            <a:pPr algn="ctr"/>
            <a:r>
              <a:rPr lang="en-IN" sz="3200" b="1" dirty="0">
                <a:latin typeface="Calibri" panose="020F0502020204030204" pitchFamily="34" charset="0"/>
                <a:ea typeface="Calibri" panose="020F0502020204030204" pitchFamily="34" charset="0"/>
                <a:cs typeface="Times New Roman" panose="02020603050405020304" pitchFamily="18" charset="0"/>
              </a:rPr>
              <a:t>Opportunity for Microalgae-based Bio-stimulants (MBST)</a:t>
            </a:r>
            <a:endParaRPr lang="en-IN" sz="3200" b="1" dirty="0"/>
          </a:p>
        </p:txBody>
      </p:sp>
      <p:sp>
        <p:nvSpPr>
          <p:cNvPr id="3" name="Content Placeholder 2">
            <a:extLst>
              <a:ext uri="{FF2B5EF4-FFF2-40B4-BE49-F238E27FC236}">
                <a16:creationId xmlns:a16="http://schemas.microsoft.com/office/drawing/2014/main" id="{52227E8B-30E9-ECCE-B972-2DB59DD24EED}"/>
              </a:ext>
            </a:extLst>
          </p:cNvPr>
          <p:cNvSpPr>
            <a:spLocks noGrp="1"/>
          </p:cNvSpPr>
          <p:nvPr>
            <p:ph idx="1"/>
          </p:nvPr>
        </p:nvSpPr>
        <p:spPr>
          <a:xfrm>
            <a:off x="244548" y="907589"/>
            <a:ext cx="11600122" cy="2165220"/>
          </a:xfrm>
        </p:spPr>
        <p:txBody>
          <a:bodyPr>
            <a:normAutofit fontScale="92500"/>
          </a:bodyPr>
          <a:lstStyle/>
          <a:p>
            <a:pPr marL="0" indent="0">
              <a:lnSpc>
                <a:spcPct val="100000"/>
              </a:lnSpc>
              <a:spcBef>
                <a:spcPts val="600"/>
              </a:spcBef>
              <a:spcAft>
                <a:spcPts val="600"/>
              </a:spcAft>
              <a:buNone/>
            </a:pPr>
            <a:r>
              <a:rPr lang="en-IN" sz="1800" b="1" kern="100" dirty="0">
                <a:effectLst/>
                <a:latin typeface="Calibri" panose="020F0502020204030204" pitchFamily="34" charset="0"/>
                <a:ea typeface="Calibri" panose="020F0502020204030204" pitchFamily="34" charset="0"/>
                <a:cs typeface="Times New Roman" panose="02020603050405020304" pitchFamily="18" charset="0"/>
              </a:rPr>
              <a:t>Need for Regenerative Agricultural practices to improve sustainability in Agriculture</a:t>
            </a:r>
          </a:p>
          <a:p>
            <a:pPr>
              <a:lnSpc>
                <a:spcPct val="100000"/>
              </a:lnSpc>
              <a:spcBef>
                <a:spcPts val="600"/>
              </a:spcBef>
              <a:spcAft>
                <a:spcPts val="600"/>
              </a:spcAft>
              <a:buFont typeface="Wingdings" panose="05000000000000000000" pitchFamily="2" charset="2"/>
              <a:buChar char="q"/>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In 2018, world total agriculture and related land use emissions reached 9.3 billion tonnes of carbon dioxide equivalent (Gt CO2eq). In 2018, agriculture and related land use emissions accounted for 17% of global GHG emissions from all sectors. [5]</a:t>
            </a:r>
          </a:p>
          <a:p>
            <a:pPr>
              <a:lnSpc>
                <a:spcPct val="100000"/>
              </a:lnSpc>
              <a:spcBef>
                <a:spcPts val="600"/>
              </a:spcBef>
              <a:spcAft>
                <a:spcPts val="600"/>
              </a:spcAft>
              <a:buFont typeface="Wingdings" panose="05000000000000000000" pitchFamily="2" charset="2"/>
              <a:buChar char="q"/>
            </a:pPr>
            <a:r>
              <a:rPr lang="en-IN" sz="1800" dirty="0">
                <a:effectLst/>
                <a:latin typeface="Calibri" panose="020F0502020204030204" pitchFamily="34" charset="0"/>
                <a:ea typeface="Calibri" panose="020F0502020204030204" pitchFamily="34" charset="0"/>
                <a:cs typeface="Times New Roman" panose="02020603050405020304" pitchFamily="18" charset="0"/>
              </a:rPr>
              <a:t>Agriculture is a major contributor to global emissions of the GHGs that drive climate change. Action in this arena also makes good business sense. By addressing GHG emissions, companies (and producers) can identify opportunities to bolster their bottom line, reduce risk, and discover competitive advantages [6]</a:t>
            </a:r>
          </a:p>
          <a:p>
            <a:pPr marL="0" indent="0">
              <a:spcBef>
                <a:spcPts val="600"/>
              </a:spcBef>
              <a:spcAft>
                <a:spcPts val="600"/>
              </a:spcAft>
              <a:buNone/>
            </a:pPr>
            <a:endParaRPr lang="en-IN" sz="1800" dirty="0"/>
          </a:p>
        </p:txBody>
      </p:sp>
      <p:sp>
        <p:nvSpPr>
          <p:cNvPr id="4" name="Footer Placeholder 3">
            <a:extLst>
              <a:ext uri="{FF2B5EF4-FFF2-40B4-BE49-F238E27FC236}">
                <a16:creationId xmlns:a16="http://schemas.microsoft.com/office/drawing/2014/main" id="{D9E8336A-3E9A-5858-400B-1E867E3CD596}"/>
              </a:ext>
            </a:extLst>
          </p:cNvPr>
          <p:cNvSpPr>
            <a:spLocks noGrp="1"/>
          </p:cNvSpPr>
          <p:nvPr>
            <p:ph type="ftr" sz="quarter" idx="11"/>
          </p:nvPr>
        </p:nvSpPr>
        <p:spPr/>
        <p:txBody>
          <a:bodyPr/>
          <a:lstStyle/>
          <a:p>
            <a:r>
              <a:rPr lang="en-IN"/>
              <a:t>Environalgae</a:t>
            </a:r>
            <a:endParaRPr lang="en-IN" dirty="0"/>
          </a:p>
        </p:txBody>
      </p:sp>
      <p:sp>
        <p:nvSpPr>
          <p:cNvPr id="5" name="TextBox 4">
            <a:extLst>
              <a:ext uri="{FF2B5EF4-FFF2-40B4-BE49-F238E27FC236}">
                <a16:creationId xmlns:a16="http://schemas.microsoft.com/office/drawing/2014/main" id="{A8F2D346-C844-AD10-1D16-6293D38BB308}"/>
              </a:ext>
            </a:extLst>
          </p:cNvPr>
          <p:cNvSpPr txBox="1"/>
          <p:nvPr/>
        </p:nvSpPr>
        <p:spPr>
          <a:xfrm>
            <a:off x="131135" y="5570907"/>
            <a:ext cx="11956026" cy="830997"/>
          </a:xfrm>
          <a:prstGeom prst="rect">
            <a:avLst/>
          </a:prstGeom>
          <a:solidFill>
            <a:schemeClr val="bg1">
              <a:lumMod val="95000"/>
            </a:schemeClr>
          </a:solidFill>
          <a:ln>
            <a:solidFill>
              <a:schemeClr val="tx1"/>
            </a:solidFill>
          </a:ln>
        </p:spPr>
        <p:txBody>
          <a:bodyPr wrap="square" rtlCol="0">
            <a:spAutoFit/>
          </a:bodyPr>
          <a:lstStyle/>
          <a:p>
            <a:r>
              <a:rPr lang="en-IN" sz="1200" dirty="0"/>
              <a:t>[5] </a:t>
            </a:r>
            <a:r>
              <a:rPr lang="en-IN" sz="1200" dirty="0">
                <a:effectLst/>
                <a:latin typeface="Calibri" panose="020F0502020204030204" pitchFamily="34" charset="0"/>
                <a:ea typeface="Calibri" panose="020F0502020204030204" pitchFamily="34" charset="0"/>
                <a:cs typeface="Times New Roman" panose="02020603050405020304" pitchFamily="18" charset="0"/>
              </a:rPr>
              <a:t>Emissions due to agriculture Global, regional and country trends 2000–2018. Food and Agriculture Organization of the United Nations. SSN 2709-006X [Print] ISSN 2709-0078 [Online].</a:t>
            </a:r>
          </a:p>
          <a:p>
            <a:r>
              <a:rPr lang="en-IN" sz="1200" kern="100" dirty="0">
                <a:effectLst/>
                <a:latin typeface="Calibri" panose="020F0502020204030204" pitchFamily="34" charset="0"/>
                <a:ea typeface="Calibri" panose="020F0502020204030204" pitchFamily="34" charset="0"/>
                <a:cs typeface="Times New Roman" panose="02020603050405020304" pitchFamily="18" charset="0"/>
              </a:rPr>
              <a:t>[6] GHG Protocol Agricultural Guidance Interpreting the Corporate Accounting and Reporting Standard for the agricultural sector. World Resources Institute. </a:t>
            </a:r>
            <a:r>
              <a:rPr lang="en-IN"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Homepage | GHG Protocol</a:t>
            </a:r>
            <a:endParaRPr lang="en-IN" sz="12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IN" sz="1200" dirty="0">
                <a:effectLst/>
                <a:latin typeface="Calibri" panose="020F0502020204030204" pitchFamily="34" charset="0"/>
                <a:ea typeface="Calibri" panose="020F0502020204030204" pitchFamily="34" charset="0"/>
                <a:cs typeface="Times New Roman" panose="02020603050405020304" pitchFamily="18" charset="0"/>
              </a:rPr>
              <a:t>[7] Soils for nutrition: state of the art. Food and Agriculture Organization of the United Nations Rome, 2022. FAO, 2022. Soils for nutrition: state of the art. Rome. </a:t>
            </a:r>
            <a:r>
              <a:rPr lang="en-IN"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https://doi.org/10.4060/cc0900en</a:t>
            </a:r>
            <a:r>
              <a:rPr lang="en-IN" sz="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694E152E-71DA-9B87-2C33-4A3A02D7BDFE}"/>
              </a:ext>
            </a:extLst>
          </p:cNvPr>
          <p:cNvSpPr txBox="1">
            <a:spLocks/>
          </p:cNvSpPr>
          <p:nvPr/>
        </p:nvSpPr>
        <p:spPr>
          <a:xfrm>
            <a:off x="295939" y="3135111"/>
            <a:ext cx="11600122" cy="234541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N" sz="1800" b="1" kern="100" dirty="0">
                <a:latin typeface="Calibri" panose="020F0502020204030204" pitchFamily="34" charset="0"/>
                <a:ea typeface="Calibri" panose="020F0502020204030204" pitchFamily="34" charset="0"/>
                <a:cs typeface="Times New Roman" panose="02020603050405020304" pitchFamily="18" charset="0"/>
              </a:rPr>
              <a:t>Biostimulants</a:t>
            </a:r>
          </a:p>
          <a:p>
            <a:pPr>
              <a:lnSpc>
                <a:spcPct val="100000"/>
              </a:lnSpc>
              <a:spcBef>
                <a:spcPts val="0"/>
              </a:spcBef>
              <a:buFont typeface="Wingdings" panose="05000000000000000000" pitchFamily="2" charset="2"/>
              <a:buChar char="q"/>
            </a:pPr>
            <a:r>
              <a:rPr lang="en-IN" sz="1900" kern="100" dirty="0">
                <a:effectLst/>
                <a:latin typeface="Calibri" panose="020F0502020204030204" pitchFamily="34" charset="0"/>
                <a:ea typeface="Calibri" panose="020F0502020204030204" pitchFamily="34" charset="0"/>
                <a:cs typeface="Times New Roman" panose="02020603050405020304" pitchFamily="18" charset="0"/>
              </a:rPr>
              <a:t>As per a 2022 report by the Food and Agriculture Organization (FAO), United Nations [7]</a:t>
            </a:r>
          </a:p>
          <a:p>
            <a:pPr lvl="1">
              <a:lnSpc>
                <a:spcPct val="110000"/>
              </a:lnSpc>
              <a:spcBef>
                <a:spcPts val="300"/>
              </a:spcBef>
              <a:spcAft>
                <a:spcPts val="300"/>
              </a:spcAft>
              <a:buFont typeface="Wingdings" panose="05000000000000000000" pitchFamily="2" charset="2"/>
              <a:buChar char="Ø"/>
            </a:pPr>
            <a:r>
              <a:rPr lang="en-IN" sz="1700" kern="100" dirty="0">
                <a:effectLst/>
                <a:latin typeface="Calibri" panose="020F0502020204030204" pitchFamily="34" charset="0"/>
                <a:ea typeface="Calibri" panose="020F0502020204030204" pitchFamily="34" charset="0"/>
                <a:cs typeface="Times New Roman" panose="02020603050405020304" pitchFamily="18" charset="0"/>
              </a:rPr>
              <a:t>Algae and plant extracts, chitosans, and other biopolymers are also used as biostimulants. </a:t>
            </a:r>
          </a:p>
          <a:p>
            <a:pPr lvl="1">
              <a:lnSpc>
                <a:spcPct val="110000"/>
              </a:lnSpc>
              <a:spcBef>
                <a:spcPts val="300"/>
              </a:spcBef>
              <a:spcAft>
                <a:spcPts val="300"/>
              </a:spcAft>
              <a:buFont typeface="Wingdings" panose="05000000000000000000" pitchFamily="2" charset="2"/>
              <a:buChar char="Ø"/>
            </a:pPr>
            <a:r>
              <a:rPr lang="en-IN" sz="1700" kern="100" dirty="0">
                <a:effectLst/>
                <a:latin typeface="Calibri" panose="020F0502020204030204" pitchFamily="34" charset="0"/>
                <a:ea typeface="Calibri" panose="020F0502020204030204" pitchFamily="34" charset="0"/>
                <a:cs typeface="Times New Roman" panose="02020603050405020304" pitchFamily="18" charset="0"/>
              </a:rPr>
              <a:t>Some advantages of biostimulant application include:</a:t>
            </a:r>
          </a:p>
          <a:p>
            <a:pPr marL="1200150" lvl="2" indent="-285750">
              <a:lnSpc>
                <a:spcPct val="110000"/>
              </a:lnSpc>
              <a:spcBef>
                <a:spcPts val="300"/>
              </a:spcBef>
              <a:spcAft>
                <a:spcPts val="300"/>
              </a:spcAft>
              <a:buFont typeface="+mj-lt"/>
              <a:buAutoNum type="romanLcPeriod"/>
            </a:pPr>
            <a:r>
              <a:rPr lang="en-IN" sz="1700" kern="100" dirty="0">
                <a:effectLst/>
                <a:latin typeface="Calibri" panose="020F0502020204030204" pitchFamily="34" charset="0"/>
                <a:ea typeface="Calibri" panose="020F0502020204030204" pitchFamily="34" charset="0"/>
                <a:cs typeface="Times New Roman" panose="02020603050405020304" pitchFamily="18" charset="0"/>
              </a:rPr>
              <a:t>Improvement of efficiency in the absorption and assimilation of nutrients, </a:t>
            </a:r>
          </a:p>
          <a:p>
            <a:pPr marL="1200150" lvl="2" indent="-285750">
              <a:lnSpc>
                <a:spcPct val="110000"/>
              </a:lnSpc>
              <a:spcBef>
                <a:spcPts val="300"/>
              </a:spcBef>
              <a:spcAft>
                <a:spcPts val="300"/>
              </a:spcAft>
              <a:buFont typeface="+mj-lt"/>
              <a:buAutoNum type="romanLcPeriod"/>
            </a:pPr>
            <a:r>
              <a:rPr lang="en-IN" sz="1700" kern="100" dirty="0">
                <a:latin typeface="Calibri" panose="020F0502020204030204" pitchFamily="34" charset="0"/>
                <a:ea typeface="Calibri" panose="020F0502020204030204" pitchFamily="34" charset="0"/>
                <a:cs typeface="Times New Roman" panose="02020603050405020304" pitchFamily="18" charset="0"/>
              </a:rPr>
              <a:t>T</a:t>
            </a:r>
            <a:r>
              <a:rPr lang="en-IN" sz="1700" kern="100" dirty="0">
                <a:effectLst/>
                <a:latin typeface="Calibri" panose="020F0502020204030204" pitchFamily="34" charset="0"/>
                <a:ea typeface="Calibri" panose="020F0502020204030204" pitchFamily="34" charset="0"/>
                <a:cs typeface="Times New Roman" panose="02020603050405020304" pitchFamily="18" charset="0"/>
              </a:rPr>
              <a:t>olerance to biotic or abiotic stresses, or improving any of their agronomic characteristics. </a:t>
            </a:r>
          </a:p>
          <a:p>
            <a:pPr marL="1200150" lvl="2" indent="-285750">
              <a:lnSpc>
                <a:spcPct val="110000"/>
              </a:lnSpc>
              <a:spcBef>
                <a:spcPts val="300"/>
              </a:spcBef>
              <a:spcAft>
                <a:spcPts val="300"/>
              </a:spcAft>
              <a:buFont typeface="+mj-lt"/>
              <a:buAutoNum type="romanLcPeriod"/>
            </a:pPr>
            <a:r>
              <a:rPr lang="en-IN" sz="1700" kern="100" dirty="0">
                <a:latin typeface="Calibri" panose="020F0502020204030204" pitchFamily="34" charset="0"/>
                <a:ea typeface="Calibri" panose="020F0502020204030204" pitchFamily="34" charset="0"/>
                <a:cs typeface="Times New Roman" panose="02020603050405020304" pitchFamily="18" charset="0"/>
              </a:rPr>
              <a:t>They</a:t>
            </a:r>
            <a:r>
              <a:rPr lang="en-IN" sz="1700" kern="100" dirty="0">
                <a:effectLst/>
                <a:latin typeface="Calibri" panose="020F0502020204030204" pitchFamily="34" charset="0"/>
                <a:ea typeface="Calibri" panose="020F0502020204030204" pitchFamily="34" charset="0"/>
                <a:cs typeface="Times New Roman" panose="02020603050405020304" pitchFamily="18" charset="0"/>
              </a:rPr>
              <a:t> could complement, and in some cases substitute, chemical </a:t>
            </a:r>
            <a:r>
              <a:rPr lang="en-IN" sz="1700" kern="100" dirty="0" err="1">
                <a:effectLst/>
                <a:latin typeface="Calibri" panose="020F0502020204030204" pitchFamily="34" charset="0"/>
                <a:ea typeface="Calibri" panose="020F0502020204030204" pitchFamily="34" charset="0"/>
                <a:cs typeface="Times New Roman" panose="02020603050405020304" pitchFamily="18" charset="0"/>
              </a:rPr>
              <a:t>agro</a:t>
            </a:r>
            <a:r>
              <a:rPr lang="en-IN" sz="1700" kern="100" dirty="0">
                <a:latin typeface="Calibri" panose="020F0502020204030204" pitchFamily="34" charset="0"/>
                <a:ea typeface="Calibri" panose="020F0502020204030204" pitchFamily="34" charset="0"/>
                <a:cs typeface="Times New Roman" panose="02020603050405020304" pitchFamily="18" charset="0"/>
              </a:rPr>
              <a:t>-</a:t>
            </a:r>
            <a:r>
              <a:rPr lang="en-IN" sz="1700" kern="100" dirty="0">
                <a:effectLst/>
                <a:latin typeface="Calibri" panose="020F0502020204030204" pitchFamily="34" charset="0"/>
                <a:ea typeface="Calibri" panose="020F0502020204030204" pitchFamily="34" charset="0"/>
                <a:cs typeface="Times New Roman" panose="02020603050405020304" pitchFamily="18" charset="0"/>
              </a:rPr>
              <a:t>products; that could improve plants metabolism and biochemical activities.</a:t>
            </a:r>
          </a:p>
        </p:txBody>
      </p:sp>
    </p:spTree>
    <p:extLst>
      <p:ext uri="{BB962C8B-B14F-4D97-AF65-F5344CB8AC3E}">
        <p14:creationId xmlns:p14="http://schemas.microsoft.com/office/powerpoint/2010/main" val="4215886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FA71-712B-7F21-45BA-8EAAC2E161E7}"/>
              </a:ext>
            </a:extLst>
          </p:cNvPr>
          <p:cNvSpPr>
            <a:spLocks noGrp="1"/>
          </p:cNvSpPr>
          <p:nvPr>
            <p:ph type="title"/>
          </p:nvPr>
        </p:nvSpPr>
        <p:spPr>
          <a:xfrm>
            <a:off x="131135" y="136525"/>
            <a:ext cx="11929730" cy="538642"/>
          </a:xfrm>
        </p:spPr>
        <p:txBody>
          <a:bodyPr>
            <a:normAutofit/>
          </a:bodyPr>
          <a:lstStyle/>
          <a:p>
            <a:pPr algn="ctr"/>
            <a:r>
              <a:rPr lang="en-IN" sz="3200" b="1" dirty="0">
                <a:latin typeface="Calibri" panose="020F0502020204030204" pitchFamily="34" charset="0"/>
                <a:ea typeface="Calibri" panose="020F0502020204030204" pitchFamily="34" charset="0"/>
                <a:cs typeface="Times New Roman" panose="02020603050405020304" pitchFamily="18" charset="0"/>
              </a:rPr>
              <a:t>Opportunity for Microalgae-based Bio-stimulants (MBST)</a:t>
            </a:r>
            <a:endParaRPr lang="en-IN" sz="3200" b="1" dirty="0"/>
          </a:p>
        </p:txBody>
      </p:sp>
      <p:sp>
        <p:nvSpPr>
          <p:cNvPr id="4" name="Footer Placeholder 3">
            <a:extLst>
              <a:ext uri="{FF2B5EF4-FFF2-40B4-BE49-F238E27FC236}">
                <a16:creationId xmlns:a16="http://schemas.microsoft.com/office/drawing/2014/main" id="{D9E8336A-3E9A-5858-400B-1E867E3CD596}"/>
              </a:ext>
            </a:extLst>
          </p:cNvPr>
          <p:cNvSpPr>
            <a:spLocks noGrp="1"/>
          </p:cNvSpPr>
          <p:nvPr>
            <p:ph type="ftr" sz="quarter" idx="11"/>
          </p:nvPr>
        </p:nvSpPr>
        <p:spPr/>
        <p:txBody>
          <a:bodyPr/>
          <a:lstStyle/>
          <a:p>
            <a:r>
              <a:rPr lang="en-IN"/>
              <a:t>Environalgae</a:t>
            </a:r>
            <a:endParaRPr lang="en-IN" dirty="0"/>
          </a:p>
        </p:txBody>
      </p:sp>
      <p:sp>
        <p:nvSpPr>
          <p:cNvPr id="5" name="TextBox 4">
            <a:extLst>
              <a:ext uri="{FF2B5EF4-FFF2-40B4-BE49-F238E27FC236}">
                <a16:creationId xmlns:a16="http://schemas.microsoft.com/office/drawing/2014/main" id="{A8F2D346-C844-AD10-1D16-6293D38BB308}"/>
              </a:ext>
            </a:extLst>
          </p:cNvPr>
          <p:cNvSpPr txBox="1"/>
          <p:nvPr/>
        </p:nvSpPr>
        <p:spPr>
          <a:xfrm>
            <a:off x="104839" y="5880030"/>
            <a:ext cx="11956026" cy="646331"/>
          </a:xfrm>
          <a:prstGeom prst="rect">
            <a:avLst/>
          </a:prstGeom>
          <a:solidFill>
            <a:schemeClr val="bg1">
              <a:lumMod val="95000"/>
            </a:schemeClr>
          </a:solidFill>
          <a:ln>
            <a:solidFill>
              <a:schemeClr val="tx1"/>
            </a:solidFill>
          </a:ln>
        </p:spPr>
        <p:txBody>
          <a:bodyPr wrap="square" rtlCol="0">
            <a:spAutoFit/>
          </a:bodyPr>
          <a:lstStyle/>
          <a:p>
            <a:r>
              <a:rPr lang="en-IN" sz="1200" dirty="0">
                <a:effectLst/>
                <a:latin typeface="Calibri" panose="020F0502020204030204" pitchFamily="34" charset="0"/>
                <a:ea typeface="Calibri" panose="020F0502020204030204" pitchFamily="34" charset="0"/>
                <a:cs typeface="Times New Roman" panose="02020603050405020304" pitchFamily="18" charset="0"/>
              </a:rPr>
              <a:t>[7] Soils for nutrition: state of the art. Food and Agriculture Organization of the United Nations Rome, 2022. FAO, 2022. Soils for nutrition: state of the art. Rome. </a:t>
            </a:r>
            <a:r>
              <a:rPr lang="en-IN"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https://doi.org/10.4060/cc0900en</a:t>
            </a:r>
            <a:r>
              <a:rPr lang="en-IN" sz="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N" sz="1200" dirty="0">
                <a:effectLst/>
                <a:latin typeface="Calibri" panose="020F0502020204030204" pitchFamily="34" charset="0"/>
                <a:ea typeface="Calibri" panose="020F0502020204030204" pitchFamily="34" charset="0"/>
                <a:cs typeface="Times New Roman" panose="02020603050405020304" pitchFamily="18" charset="0"/>
              </a:rPr>
              <a:t>[8] https://www. marketsandmarkets.com/Market-Reports/biostimulant-market-1081. html</a:t>
            </a:r>
            <a:endParaRPr lang="en-IN"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694E152E-71DA-9B87-2C33-4A3A02D7BDFE}"/>
              </a:ext>
            </a:extLst>
          </p:cNvPr>
          <p:cNvSpPr txBox="1">
            <a:spLocks/>
          </p:cNvSpPr>
          <p:nvPr/>
        </p:nvSpPr>
        <p:spPr>
          <a:xfrm>
            <a:off x="309087" y="907589"/>
            <a:ext cx="11600122" cy="4777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r>
              <a:rPr lang="en-IN" sz="1800" b="1" kern="100" dirty="0">
                <a:latin typeface="Calibri" panose="020F0502020204030204" pitchFamily="34" charset="0"/>
                <a:ea typeface="Calibri" panose="020F0502020204030204" pitchFamily="34" charset="0"/>
                <a:cs typeface="Times New Roman" panose="02020603050405020304" pitchFamily="18" charset="0"/>
              </a:rPr>
              <a:t>Opportunity</a:t>
            </a:r>
          </a:p>
          <a:p>
            <a:pPr>
              <a:lnSpc>
                <a:spcPct val="100000"/>
              </a:lnSpc>
              <a:spcBef>
                <a:spcPts val="600"/>
              </a:spcBef>
              <a:spcAft>
                <a:spcPts val="600"/>
              </a:spcAft>
              <a:buFont typeface="Wingdings" panose="05000000000000000000" pitchFamily="2" charset="2"/>
              <a:buChar char="q"/>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The current global market for plant growth promoters and bio-stimulants is valued at USD 3.2 billion and forecasted to reach USD 5.6 billion by the year 2026 </a:t>
            </a:r>
            <a:r>
              <a:rPr lang="en-IN" sz="1800" kern="100" dirty="0">
                <a:latin typeface="Calibri" panose="020F0502020204030204" pitchFamily="34" charset="0"/>
                <a:ea typeface="Calibri" panose="020F0502020204030204" pitchFamily="34" charset="0"/>
                <a:cs typeface="Times New Roman" panose="02020603050405020304" pitchFamily="18" charset="0"/>
              </a:rPr>
              <a:t>[8]. </a:t>
            </a:r>
          </a:p>
          <a:p>
            <a:pPr>
              <a:lnSpc>
                <a:spcPct val="100000"/>
              </a:lnSpc>
              <a:spcBef>
                <a:spcPts val="600"/>
              </a:spcBef>
              <a:spcAft>
                <a:spcPts val="600"/>
              </a:spcAft>
              <a:buFont typeface="Wingdings" panose="05000000000000000000" pitchFamily="2" charset="2"/>
              <a:buChar char="q"/>
            </a:pPr>
            <a:r>
              <a:rPr lang="en-IN" sz="1800" kern="100" dirty="0">
                <a:latin typeface="Calibri" panose="020F0502020204030204" pitchFamily="34" charset="0"/>
                <a:ea typeface="Calibri" panose="020F0502020204030204" pitchFamily="34" charset="0"/>
                <a:cs typeface="Times New Roman" panose="02020603050405020304" pitchFamily="18" charset="0"/>
              </a:rPr>
              <a:t>P</a:t>
            </a: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rice is a factor that could hinder the experimental research and adoption of biostimulants can be more expensive than certain type of fertilizers. [7]</a:t>
            </a:r>
          </a:p>
          <a:p>
            <a:pPr>
              <a:lnSpc>
                <a:spcPct val="100000"/>
              </a:lnSpc>
              <a:spcBef>
                <a:spcPts val="600"/>
              </a:spcBef>
              <a:spcAft>
                <a:spcPts val="600"/>
              </a:spcAft>
              <a:buFont typeface="Wingdings" panose="05000000000000000000" pitchFamily="2" charset="2"/>
              <a:buChar char="q"/>
            </a:pPr>
            <a:r>
              <a:rPr lang="en-IN" sz="1800" kern="100" dirty="0">
                <a:latin typeface="Calibri" panose="020F0502020204030204" pitchFamily="34" charset="0"/>
                <a:ea typeface="Calibri" panose="020F0502020204030204" pitchFamily="34" charset="0"/>
                <a:cs typeface="Times New Roman" panose="02020603050405020304" pitchFamily="18" charset="0"/>
              </a:rPr>
              <a:t>Therefore, any sustainable &amp; circular product that significantly improves agriculture crop quality and crop yields has a massive market potential, if it is priced reasonably</a:t>
            </a:r>
          </a:p>
          <a:p>
            <a:pPr>
              <a:lnSpc>
                <a:spcPct val="100000"/>
              </a:lnSpc>
              <a:spcBef>
                <a:spcPts val="600"/>
              </a:spcBef>
              <a:spcAft>
                <a:spcPts val="600"/>
              </a:spcAft>
              <a:buFont typeface="Wingdings" panose="05000000000000000000" pitchFamily="2" charset="2"/>
              <a:buChar char="q"/>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Global Agriculture market size is about $15Trillion and is only expected to grow further</a:t>
            </a:r>
          </a:p>
          <a:p>
            <a:pPr lvl="1">
              <a:lnSpc>
                <a:spcPct val="100000"/>
              </a:lnSpc>
              <a:spcBef>
                <a:spcPts val="600"/>
              </a:spcBef>
              <a:spcAft>
                <a:spcPts val="600"/>
              </a:spcAft>
              <a:buFont typeface="Wingdings" panose="05000000000000000000" pitchFamily="2" charset="2"/>
              <a:buChar char="Ø"/>
            </a:pPr>
            <a:r>
              <a:rPr lang="en-IN" sz="1600" kern="100" dirty="0">
                <a:latin typeface="Calibri" panose="020F0502020204030204" pitchFamily="34" charset="0"/>
                <a:ea typeface="Calibri" panose="020F0502020204030204" pitchFamily="34" charset="0"/>
                <a:cs typeface="Times New Roman" panose="02020603050405020304" pitchFamily="18" charset="0"/>
              </a:rPr>
              <a:t>Even a 20% increase in crop productivity and yield, and given the positive impact on sustainability, can create a massive market for Microalgae-based Bio-stimulants (MBSTs).</a:t>
            </a:r>
          </a:p>
          <a:p>
            <a:pPr lvl="1">
              <a:lnSpc>
                <a:spcPct val="100000"/>
              </a:lnSpc>
              <a:spcBef>
                <a:spcPts val="600"/>
              </a:spcBef>
              <a:spcAft>
                <a:spcPts val="600"/>
              </a:spcAft>
              <a:buFont typeface="Wingdings" panose="05000000000000000000" pitchFamily="2" charset="2"/>
              <a:buChar char="Ø"/>
            </a:pPr>
            <a:r>
              <a:rPr lang="en-IN" sz="1600" kern="100" dirty="0">
                <a:latin typeface="Calibri" panose="020F0502020204030204" pitchFamily="34" charset="0"/>
                <a:ea typeface="Calibri" panose="020F0502020204030204" pitchFamily="34" charset="0"/>
                <a:cs typeface="Times New Roman" panose="02020603050405020304" pitchFamily="18" charset="0"/>
              </a:rPr>
              <a:t>The current cost of production for our process, as proven at scale, is at least ten times lower than the market prices of other bio-stimulants</a:t>
            </a:r>
          </a:p>
        </p:txBody>
      </p:sp>
    </p:spTree>
    <p:extLst>
      <p:ext uri="{BB962C8B-B14F-4D97-AF65-F5344CB8AC3E}">
        <p14:creationId xmlns:p14="http://schemas.microsoft.com/office/powerpoint/2010/main" val="829267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FA71-712B-7F21-45BA-8EAAC2E161E7}"/>
              </a:ext>
            </a:extLst>
          </p:cNvPr>
          <p:cNvSpPr>
            <a:spLocks noGrp="1"/>
          </p:cNvSpPr>
          <p:nvPr>
            <p:ph type="title"/>
          </p:nvPr>
        </p:nvSpPr>
        <p:spPr>
          <a:xfrm>
            <a:off x="131135" y="136525"/>
            <a:ext cx="11929730" cy="538642"/>
          </a:xfrm>
        </p:spPr>
        <p:txBody>
          <a:bodyPr>
            <a:normAutofit/>
          </a:bodyPr>
          <a:lstStyle/>
          <a:p>
            <a:pPr algn="ctr"/>
            <a:r>
              <a:rPr lang="en-IN" sz="3200" b="1" dirty="0">
                <a:latin typeface="Calibri" panose="020F0502020204030204" pitchFamily="34" charset="0"/>
                <a:ea typeface="Calibri" panose="020F0502020204030204" pitchFamily="34" charset="0"/>
                <a:cs typeface="Times New Roman" panose="02020603050405020304" pitchFamily="18" charset="0"/>
              </a:rPr>
              <a:t>Some examples of successful application of MBSTs</a:t>
            </a:r>
            <a:endParaRPr lang="en-IN" sz="3200" b="1" dirty="0"/>
          </a:p>
        </p:txBody>
      </p:sp>
      <p:sp>
        <p:nvSpPr>
          <p:cNvPr id="4" name="Footer Placeholder 3">
            <a:extLst>
              <a:ext uri="{FF2B5EF4-FFF2-40B4-BE49-F238E27FC236}">
                <a16:creationId xmlns:a16="http://schemas.microsoft.com/office/drawing/2014/main" id="{D9E8336A-3E9A-5858-400B-1E867E3CD596}"/>
              </a:ext>
            </a:extLst>
          </p:cNvPr>
          <p:cNvSpPr>
            <a:spLocks noGrp="1"/>
          </p:cNvSpPr>
          <p:nvPr>
            <p:ph type="ftr" sz="quarter" idx="11"/>
          </p:nvPr>
        </p:nvSpPr>
        <p:spPr/>
        <p:txBody>
          <a:bodyPr/>
          <a:lstStyle/>
          <a:p>
            <a:r>
              <a:rPr lang="en-IN"/>
              <a:t>Environalgae</a:t>
            </a:r>
            <a:endParaRPr lang="en-IN" dirty="0"/>
          </a:p>
        </p:txBody>
      </p:sp>
      <p:graphicFrame>
        <p:nvGraphicFramePr>
          <p:cNvPr id="3" name="Table 2">
            <a:extLst>
              <a:ext uri="{FF2B5EF4-FFF2-40B4-BE49-F238E27FC236}">
                <a16:creationId xmlns:a16="http://schemas.microsoft.com/office/drawing/2014/main" id="{F70843F8-A726-1873-8B4D-343E35DA8B9A}"/>
              </a:ext>
            </a:extLst>
          </p:cNvPr>
          <p:cNvGraphicFramePr>
            <a:graphicFrameLocks noGrp="1"/>
          </p:cNvGraphicFramePr>
          <p:nvPr/>
        </p:nvGraphicFramePr>
        <p:xfrm>
          <a:off x="436999" y="944225"/>
          <a:ext cx="11100390" cy="5108231"/>
        </p:xfrm>
        <a:graphic>
          <a:graphicData uri="http://schemas.openxmlformats.org/drawingml/2006/table">
            <a:tbl>
              <a:tblPr firstRow="1" bandRow="1">
                <a:tableStyleId>{35758FB7-9AC5-4552-8A53-C91805E547FA}</a:tableStyleId>
              </a:tblPr>
              <a:tblGrid>
                <a:gridCol w="949841">
                  <a:extLst>
                    <a:ext uri="{9D8B030D-6E8A-4147-A177-3AD203B41FA5}">
                      <a16:colId xmlns:a16="http://schemas.microsoft.com/office/drawing/2014/main" val="4261278732"/>
                    </a:ext>
                  </a:extLst>
                </a:gridCol>
                <a:gridCol w="1524000">
                  <a:extLst>
                    <a:ext uri="{9D8B030D-6E8A-4147-A177-3AD203B41FA5}">
                      <a16:colId xmlns:a16="http://schemas.microsoft.com/office/drawing/2014/main" val="1791002320"/>
                    </a:ext>
                  </a:extLst>
                </a:gridCol>
                <a:gridCol w="1737360">
                  <a:extLst>
                    <a:ext uri="{9D8B030D-6E8A-4147-A177-3AD203B41FA5}">
                      <a16:colId xmlns:a16="http://schemas.microsoft.com/office/drawing/2014/main" val="445408234"/>
                    </a:ext>
                  </a:extLst>
                </a:gridCol>
                <a:gridCol w="3002280">
                  <a:extLst>
                    <a:ext uri="{9D8B030D-6E8A-4147-A177-3AD203B41FA5}">
                      <a16:colId xmlns:a16="http://schemas.microsoft.com/office/drawing/2014/main" val="2387238110"/>
                    </a:ext>
                  </a:extLst>
                </a:gridCol>
                <a:gridCol w="3886909">
                  <a:extLst>
                    <a:ext uri="{9D8B030D-6E8A-4147-A177-3AD203B41FA5}">
                      <a16:colId xmlns:a16="http://schemas.microsoft.com/office/drawing/2014/main" val="2677224421"/>
                    </a:ext>
                  </a:extLst>
                </a:gridCol>
              </a:tblGrid>
              <a:tr h="584553">
                <a:tc>
                  <a:txBody>
                    <a:bodyPr/>
                    <a:lstStyle/>
                    <a:p>
                      <a:pPr algn="ctr" fontAlgn="b"/>
                      <a:r>
                        <a:rPr lang="en-IN" sz="1800" b="1" u="none" strike="noStrike" dirty="0">
                          <a:solidFill>
                            <a:srgbClr val="000000"/>
                          </a:solidFill>
                          <a:effectLst/>
                        </a:rPr>
                        <a:t>Crop </a:t>
                      </a:r>
                      <a:endParaRPr lang="en-IN"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800" b="1" u="none" strike="noStrike" dirty="0">
                          <a:solidFill>
                            <a:srgbClr val="000000"/>
                          </a:solidFill>
                          <a:effectLst/>
                        </a:rPr>
                        <a:t>Microalgae sp.</a:t>
                      </a:r>
                      <a:endParaRPr lang="en-IN"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800" b="1" u="none" strike="noStrike" dirty="0">
                          <a:solidFill>
                            <a:srgbClr val="000000"/>
                          </a:solidFill>
                          <a:effectLst/>
                        </a:rPr>
                        <a:t>Mode of application </a:t>
                      </a:r>
                      <a:endParaRPr lang="en-IN"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800" b="1" u="none" strike="noStrike" dirty="0">
                          <a:solidFill>
                            <a:srgbClr val="000000"/>
                          </a:solidFill>
                          <a:effectLst/>
                        </a:rPr>
                        <a:t>Results </a:t>
                      </a:r>
                      <a:endParaRPr lang="en-IN"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800" b="1" u="none" strike="noStrike" dirty="0">
                          <a:solidFill>
                            <a:srgbClr val="000000"/>
                          </a:solidFill>
                          <a:effectLst/>
                        </a:rPr>
                        <a:t>Reference </a:t>
                      </a:r>
                      <a:endParaRPr lang="en-IN"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029231"/>
                  </a:ext>
                </a:extLst>
              </a:tr>
              <a:tr h="1219103">
                <a:tc>
                  <a:txBody>
                    <a:bodyPr/>
                    <a:lstStyle/>
                    <a:p>
                      <a:pPr marL="36000" algn="l" fontAlgn="ctr"/>
                      <a:r>
                        <a:rPr lang="en-IN" sz="1800" b="0" u="none" strike="noStrike" dirty="0">
                          <a:solidFill>
                            <a:srgbClr val="000000"/>
                          </a:solidFill>
                          <a:effectLst/>
                        </a:rPr>
                        <a:t>Wheat </a:t>
                      </a:r>
                      <a:endParaRPr lang="en-IN" sz="18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fontAlgn="ctr"/>
                      <a:r>
                        <a:rPr lang="en-IN" sz="1800" b="0" u="none" strike="noStrike" dirty="0">
                          <a:solidFill>
                            <a:srgbClr val="000000"/>
                          </a:solidFill>
                          <a:effectLst/>
                        </a:rPr>
                        <a:t>Chlorella V.</a:t>
                      </a:r>
                      <a:endParaRPr lang="en-IN" sz="18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fontAlgn="ctr"/>
                      <a:r>
                        <a:rPr lang="en-IN" sz="1800" b="0" u="none" strike="noStrike" dirty="0">
                          <a:solidFill>
                            <a:srgbClr val="000000"/>
                          </a:solidFill>
                          <a:effectLst/>
                        </a:rPr>
                        <a:t>Foliar spray</a:t>
                      </a:r>
                      <a:endParaRPr lang="en-IN" sz="18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21750" indent="-285750" algn="l" fontAlgn="ctr">
                        <a:buFont typeface="Wingdings" panose="05000000000000000000" pitchFamily="2" charset="2"/>
                        <a:buChar char="Ø"/>
                      </a:pPr>
                      <a:r>
                        <a:rPr lang="en-US" sz="2000" b="1" u="none" strike="noStrike" dirty="0">
                          <a:solidFill>
                            <a:srgbClr val="000000"/>
                          </a:solidFill>
                          <a:effectLst/>
                        </a:rPr>
                        <a:t>140% increase in wheat yield against control </a:t>
                      </a:r>
                      <a:endParaRPr lang="en-US" sz="2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fontAlgn="ctr"/>
                      <a:r>
                        <a:rPr lang="en-US" sz="1400" b="0" u="none" strike="noStrike" dirty="0">
                          <a:solidFill>
                            <a:srgbClr val="000000"/>
                          </a:solidFill>
                          <a:effectLst/>
                        </a:rPr>
                        <a:t>Shaaban, M. M. (2001a). Green microalgae water extract as foliar feeding to wheat</a:t>
                      </a:r>
                      <a:br>
                        <a:rPr lang="en-US" sz="1400" b="0" u="none" strike="noStrike" dirty="0">
                          <a:solidFill>
                            <a:srgbClr val="000000"/>
                          </a:solidFill>
                          <a:effectLst/>
                        </a:rPr>
                      </a:br>
                      <a:r>
                        <a:rPr lang="en-US" sz="1400" b="0" u="none" strike="noStrike" dirty="0">
                          <a:solidFill>
                            <a:srgbClr val="000000"/>
                          </a:solidFill>
                          <a:effectLst/>
                        </a:rPr>
                        <a:t>plants. Pak J Biol. 4(6):628–32. </a:t>
                      </a:r>
                      <a:r>
                        <a:rPr lang="en-US" sz="1400" b="0" u="none" strike="noStrike" dirty="0" err="1">
                          <a:solidFill>
                            <a:srgbClr val="000000"/>
                          </a:solidFill>
                          <a:effectLst/>
                        </a:rPr>
                        <a:t>doi</a:t>
                      </a:r>
                      <a:r>
                        <a:rPr lang="en-US" sz="1400" b="0" u="none" strike="noStrike" dirty="0">
                          <a:solidFill>
                            <a:srgbClr val="000000"/>
                          </a:solidFill>
                          <a:effectLst/>
                        </a:rPr>
                        <a:t>: 10.3923/pjbs.2001.628.632</a:t>
                      </a:r>
                      <a:endParaRPr lang="en-US"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0312715"/>
                  </a:ext>
                </a:extLst>
              </a:tr>
              <a:tr h="2085472">
                <a:tc>
                  <a:txBody>
                    <a:bodyPr/>
                    <a:lstStyle/>
                    <a:p>
                      <a:pPr marL="36000" algn="l" fontAlgn="ctr"/>
                      <a:r>
                        <a:rPr lang="en-IN" sz="1800" b="0" u="none" strike="noStrike">
                          <a:solidFill>
                            <a:srgbClr val="000000"/>
                          </a:solidFill>
                          <a:effectLst/>
                        </a:rPr>
                        <a:t>Onion</a:t>
                      </a:r>
                      <a:endParaRPr lang="en-IN" sz="18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fontAlgn="ctr"/>
                      <a:r>
                        <a:rPr lang="en-IN" sz="1800" b="0" u="none" strike="noStrike" dirty="0">
                          <a:solidFill>
                            <a:srgbClr val="000000"/>
                          </a:solidFill>
                          <a:effectLst/>
                        </a:rPr>
                        <a:t>Scenedesmus </a:t>
                      </a:r>
                      <a:r>
                        <a:rPr lang="en-IN" sz="1800" b="0" u="none" strike="noStrike" dirty="0" err="1">
                          <a:solidFill>
                            <a:srgbClr val="000000"/>
                          </a:solidFill>
                          <a:effectLst/>
                        </a:rPr>
                        <a:t>subspicatus</a:t>
                      </a:r>
                      <a:endParaRPr lang="en-IN" sz="18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fontAlgn="ctr"/>
                      <a:r>
                        <a:rPr lang="en-IN" sz="1800" b="0" u="none" strike="noStrike" dirty="0">
                          <a:solidFill>
                            <a:srgbClr val="000000"/>
                          </a:solidFill>
                          <a:effectLst/>
                        </a:rPr>
                        <a:t>Foliar</a:t>
                      </a:r>
                      <a:endParaRPr lang="en-IN" sz="18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21750" indent="-285750" algn="l" fontAlgn="ctr">
                        <a:buFont typeface="Wingdings" panose="05000000000000000000" pitchFamily="2" charset="2"/>
                        <a:buChar char="Ø"/>
                      </a:pPr>
                      <a:r>
                        <a:rPr lang="en-US" sz="2000" b="1" u="none" strike="noStrike" dirty="0">
                          <a:solidFill>
                            <a:srgbClr val="000000"/>
                          </a:solidFill>
                          <a:effectLst/>
                        </a:rPr>
                        <a:t>135% increase in onion yield against control </a:t>
                      </a:r>
                      <a:endParaRPr lang="en-US" sz="2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fontAlgn="ctr"/>
                      <a:r>
                        <a:rPr lang="en-IN" sz="1400" b="0" u="none" strike="noStrike" dirty="0" err="1">
                          <a:solidFill>
                            <a:srgbClr val="000000"/>
                          </a:solidFill>
                          <a:effectLst/>
                        </a:rPr>
                        <a:t>Gemin</a:t>
                      </a:r>
                      <a:r>
                        <a:rPr lang="en-IN" sz="1400" b="0" u="none" strike="noStrike" dirty="0">
                          <a:solidFill>
                            <a:srgbClr val="000000"/>
                          </a:solidFill>
                          <a:effectLst/>
                        </a:rPr>
                        <a:t>, L. G., </a:t>
                      </a:r>
                      <a:r>
                        <a:rPr lang="en-IN" sz="1400" b="0" u="none" strike="noStrike" dirty="0" err="1">
                          <a:solidFill>
                            <a:srgbClr val="000000"/>
                          </a:solidFill>
                          <a:effectLst/>
                        </a:rPr>
                        <a:t>Mógor,Á.F</a:t>
                      </a:r>
                      <a:r>
                        <a:rPr lang="en-IN" sz="1400" b="0" u="none" strike="noStrike" dirty="0">
                          <a:solidFill>
                            <a:srgbClr val="000000"/>
                          </a:solidFill>
                          <a:effectLst/>
                        </a:rPr>
                        <a:t>., </a:t>
                      </a:r>
                      <a:r>
                        <a:rPr lang="en-IN" sz="1400" b="0" u="none" strike="noStrike" dirty="0" err="1">
                          <a:solidFill>
                            <a:srgbClr val="000000"/>
                          </a:solidFill>
                          <a:effectLst/>
                        </a:rPr>
                        <a:t>Amatussi</a:t>
                      </a:r>
                      <a:r>
                        <a:rPr lang="en-IN" sz="1400" b="0" u="none" strike="noStrike" dirty="0">
                          <a:solidFill>
                            <a:srgbClr val="000000"/>
                          </a:solidFill>
                          <a:effectLst/>
                        </a:rPr>
                        <a:t>, J., De Lara, G. B., and </a:t>
                      </a:r>
                      <a:r>
                        <a:rPr lang="en-IN" sz="1400" b="0" u="none" strike="noStrike" dirty="0" err="1">
                          <a:solidFill>
                            <a:srgbClr val="000000"/>
                          </a:solidFill>
                          <a:effectLst/>
                        </a:rPr>
                        <a:t>Mógor</a:t>
                      </a:r>
                      <a:r>
                        <a:rPr lang="en-IN" sz="1400" b="0" u="none" strike="noStrike" dirty="0">
                          <a:solidFill>
                            <a:srgbClr val="000000"/>
                          </a:solidFill>
                          <a:effectLst/>
                        </a:rPr>
                        <a:t>, G. (2022). Organic</a:t>
                      </a:r>
                      <a:br>
                        <a:rPr lang="en-IN" sz="1400" b="0" u="none" strike="noStrike" dirty="0">
                          <a:solidFill>
                            <a:srgbClr val="000000"/>
                          </a:solidFill>
                          <a:effectLst/>
                        </a:rPr>
                      </a:br>
                      <a:r>
                        <a:rPr lang="en-IN" sz="1400" b="0" u="none" strike="noStrike" dirty="0">
                          <a:solidFill>
                            <a:srgbClr val="000000"/>
                          </a:solidFill>
                          <a:effectLst/>
                        </a:rPr>
                        <a:t>onion growth, yield and storage improved by foliar sprays of microalgae and fulvic acid as</a:t>
                      </a:r>
                      <a:br>
                        <a:rPr lang="en-IN" sz="1400" b="0" u="none" strike="noStrike" dirty="0">
                          <a:solidFill>
                            <a:srgbClr val="000000"/>
                          </a:solidFill>
                          <a:effectLst/>
                        </a:rPr>
                      </a:br>
                      <a:r>
                        <a:rPr lang="en-IN" sz="1400" b="0" u="none" strike="noStrike" dirty="0">
                          <a:solidFill>
                            <a:srgbClr val="000000"/>
                          </a:solidFill>
                          <a:effectLst/>
                        </a:rPr>
                        <a:t>a natural biofertilizer. Bioscience J. 38 (e38045), 1981–3163. </a:t>
                      </a:r>
                      <a:r>
                        <a:rPr lang="en-IN" sz="1400" b="0" u="none" strike="noStrike" dirty="0" err="1">
                          <a:solidFill>
                            <a:srgbClr val="000000"/>
                          </a:solidFill>
                          <a:effectLst/>
                        </a:rPr>
                        <a:t>doi</a:t>
                      </a:r>
                      <a:r>
                        <a:rPr lang="en-IN" sz="1400" b="0" u="none" strike="noStrike" dirty="0">
                          <a:solidFill>
                            <a:srgbClr val="000000"/>
                          </a:solidFill>
                          <a:effectLst/>
                        </a:rPr>
                        <a:t>: 10.14393/BJv38n0a2022-</a:t>
                      </a:r>
                      <a:br>
                        <a:rPr lang="en-IN" sz="1400" b="0" u="none" strike="noStrike" dirty="0">
                          <a:solidFill>
                            <a:srgbClr val="000000"/>
                          </a:solidFill>
                          <a:effectLst/>
                        </a:rPr>
                      </a:br>
                      <a:r>
                        <a:rPr lang="en-IN" sz="1400" b="0" u="none" strike="noStrike" dirty="0">
                          <a:solidFill>
                            <a:srgbClr val="000000"/>
                          </a:solidFill>
                          <a:effectLst/>
                        </a:rPr>
                        <a:t>58854</a:t>
                      </a:r>
                      <a:endParaRPr lang="en-IN" sz="14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556666"/>
                  </a:ext>
                </a:extLst>
              </a:tr>
              <a:tr h="1219103">
                <a:tc>
                  <a:txBody>
                    <a:bodyPr/>
                    <a:lstStyle/>
                    <a:p>
                      <a:pPr marL="36000" algn="l" fontAlgn="ctr"/>
                      <a:r>
                        <a:rPr lang="en-IN" sz="1800" b="0" u="none" strike="noStrike" dirty="0">
                          <a:solidFill>
                            <a:srgbClr val="000000"/>
                          </a:solidFill>
                          <a:effectLst/>
                        </a:rPr>
                        <a:t>Black Gram</a:t>
                      </a:r>
                      <a:endParaRPr lang="en-IN" sz="18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fontAlgn="ctr"/>
                      <a:r>
                        <a:rPr lang="en-IN" sz="1800" b="0" u="none" strike="noStrike" dirty="0">
                          <a:solidFill>
                            <a:srgbClr val="000000"/>
                          </a:solidFill>
                          <a:effectLst/>
                        </a:rPr>
                        <a:t>Chlorella V.</a:t>
                      </a:r>
                      <a:endParaRPr lang="en-IN" sz="1800" b="0" i="1"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ctr" fontAlgn="ctr"/>
                      <a:r>
                        <a:rPr lang="en-IN" sz="1800" b="0" u="none" strike="noStrike" dirty="0">
                          <a:solidFill>
                            <a:srgbClr val="000000"/>
                          </a:solidFill>
                          <a:effectLst/>
                        </a:rPr>
                        <a:t>Foliar</a:t>
                      </a:r>
                      <a:endParaRPr lang="en-IN" sz="18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21750" indent="-285750" algn="l" fontAlgn="ctr">
                        <a:buFont typeface="Wingdings" panose="05000000000000000000" pitchFamily="2" charset="2"/>
                        <a:buChar char="Ø"/>
                      </a:pPr>
                      <a:r>
                        <a:rPr lang="en-US" sz="2000" b="1" u="none" strike="noStrike" dirty="0">
                          <a:solidFill>
                            <a:srgbClr val="000000"/>
                          </a:solidFill>
                          <a:effectLst/>
                        </a:rPr>
                        <a:t>119% increase in Black gram yield against control </a:t>
                      </a:r>
                      <a:endParaRPr lang="en-US" sz="20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000" algn="l" fontAlgn="b"/>
                      <a:r>
                        <a:rPr lang="en-IN" sz="1400" b="0" u="sng" strike="noStrike"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https://www.researchgate.net/publication/327896307_Prospective_of_Chlorella_vulgaris_to_Augment_Growth_and_Yield_Parameters_Along_with_Superior_Seed_Qualities_in_Black_Gram_Vigna_mungo_L</a:t>
                      </a:r>
                      <a:endParaRPr lang="en-IN" sz="1400" b="0" i="0" u="sng" strike="noStrike" dirty="0">
                        <a:solidFill>
                          <a:schemeClr val="tx1">
                            <a:lumMod val="75000"/>
                            <a:lumOff val="25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401105"/>
                  </a:ext>
                </a:extLst>
              </a:tr>
            </a:tbl>
          </a:graphicData>
        </a:graphic>
      </p:graphicFrame>
    </p:spTree>
    <p:extLst>
      <p:ext uri="{BB962C8B-B14F-4D97-AF65-F5344CB8AC3E}">
        <p14:creationId xmlns:p14="http://schemas.microsoft.com/office/powerpoint/2010/main" val="350097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FA71-712B-7F21-45BA-8EAAC2E161E7}"/>
              </a:ext>
            </a:extLst>
          </p:cNvPr>
          <p:cNvSpPr>
            <a:spLocks noGrp="1"/>
          </p:cNvSpPr>
          <p:nvPr>
            <p:ph type="title"/>
          </p:nvPr>
        </p:nvSpPr>
        <p:spPr>
          <a:xfrm>
            <a:off x="131135" y="136525"/>
            <a:ext cx="11929730" cy="538642"/>
          </a:xfrm>
        </p:spPr>
        <p:txBody>
          <a:bodyPr>
            <a:normAutofit/>
          </a:bodyPr>
          <a:lstStyle/>
          <a:p>
            <a:pPr algn="ctr"/>
            <a:r>
              <a:rPr lang="en-IN" sz="3200" b="1" dirty="0">
                <a:latin typeface="Calibri" panose="020F0502020204030204" pitchFamily="34" charset="0"/>
                <a:ea typeface="Calibri" panose="020F0502020204030204" pitchFamily="34" charset="0"/>
                <a:cs typeface="Times New Roman" panose="02020603050405020304" pitchFamily="18" charset="0"/>
              </a:rPr>
              <a:t>Why microalgae-based biostimulants (MBSTs) are highly effective</a:t>
            </a:r>
            <a:endParaRPr lang="en-IN" sz="3200" b="1" dirty="0"/>
          </a:p>
        </p:txBody>
      </p:sp>
      <p:sp>
        <p:nvSpPr>
          <p:cNvPr id="4" name="Footer Placeholder 3">
            <a:extLst>
              <a:ext uri="{FF2B5EF4-FFF2-40B4-BE49-F238E27FC236}">
                <a16:creationId xmlns:a16="http://schemas.microsoft.com/office/drawing/2014/main" id="{D9E8336A-3E9A-5858-400B-1E867E3CD596}"/>
              </a:ext>
            </a:extLst>
          </p:cNvPr>
          <p:cNvSpPr>
            <a:spLocks noGrp="1"/>
          </p:cNvSpPr>
          <p:nvPr>
            <p:ph type="ftr" sz="quarter" idx="11"/>
          </p:nvPr>
        </p:nvSpPr>
        <p:spPr/>
        <p:txBody>
          <a:bodyPr/>
          <a:lstStyle/>
          <a:p>
            <a:r>
              <a:rPr lang="en-IN"/>
              <a:t>Environalgae</a:t>
            </a:r>
            <a:endParaRPr lang="en-IN" dirty="0"/>
          </a:p>
        </p:txBody>
      </p:sp>
      <p:graphicFrame>
        <p:nvGraphicFramePr>
          <p:cNvPr id="7" name="Diagram 6">
            <a:extLst>
              <a:ext uri="{FF2B5EF4-FFF2-40B4-BE49-F238E27FC236}">
                <a16:creationId xmlns:a16="http://schemas.microsoft.com/office/drawing/2014/main" id="{67808643-40A4-D92D-ADB8-0B0DAF5A434D}"/>
              </a:ext>
            </a:extLst>
          </p:cNvPr>
          <p:cNvGraphicFramePr/>
          <p:nvPr/>
        </p:nvGraphicFramePr>
        <p:xfrm>
          <a:off x="550607" y="719665"/>
          <a:ext cx="10638504" cy="600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0387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CB-8D56-FAFF-43AD-9090B4121D43}"/>
              </a:ext>
            </a:extLst>
          </p:cNvPr>
          <p:cNvSpPr>
            <a:spLocks noGrp="1"/>
          </p:cNvSpPr>
          <p:nvPr>
            <p:ph type="title"/>
          </p:nvPr>
        </p:nvSpPr>
        <p:spPr>
          <a:xfrm>
            <a:off x="616824" y="0"/>
            <a:ext cx="10660222" cy="619432"/>
          </a:xfrm>
        </p:spPr>
        <p:txBody>
          <a:bodyPr>
            <a:normAutofit/>
          </a:bodyPr>
          <a:lstStyle/>
          <a:p>
            <a:pPr algn="ctr"/>
            <a:r>
              <a:rPr lang="en-US" sz="3200" b="1" dirty="0">
                <a:latin typeface="+mn-lt"/>
              </a:rPr>
              <a:t>Microalgae-based Biostimulants (MBSTs) tested in fields</a:t>
            </a:r>
            <a:endParaRPr lang="en-IN" sz="3200" b="1" dirty="0">
              <a:latin typeface="+mn-lt"/>
            </a:endParaRPr>
          </a:p>
        </p:txBody>
      </p:sp>
      <p:sp>
        <p:nvSpPr>
          <p:cNvPr id="4" name="Footer Placeholder 3">
            <a:extLst>
              <a:ext uri="{FF2B5EF4-FFF2-40B4-BE49-F238E27FC236}">
                <a16:creationId xmlns:a16="http://schemas.microsoft.com/office/drawing/2014/main" id="{E5D8125E-42D9-6DE5-96EA-2CD47D147587}"/>
              </a:ext>
            </a:extLst>
          </p:cNvPr>
          <p:cNvSpPr>
            <a:spLocks noGrp="1"/>
          </p:cNvSpPr>
          <p:nvPr>
            <p:ph type="ftr" sz="quarter" idx="11"/>
          </p:nvPr>
        </p:nvSpPr>
        <p:spPr>
          <a:xfrm>
            <a:off x="4038600" y="6356349"/>
            <a:ext cx="4114800" cy="365125"/>
          </a:xfrm>
        </p:spPr>
        <p:txBody>
          <a:bodyPr/>
          <a:lstStyle/>
          <a:p>
            <a:r>
              <a:rPr lang="en-IN" dirty="0"/>
              <a:t>Environalgae</a:t>
            </a:r>
          </a:p>
        </p:txBody>
      </p:sp>
      <p:sp>
        <p:nvSpPr>
          <p:cNvPr id="6" name="Content Placeholder 2">
            <a:extLst>
              <a:ext uri="{FF2B5EF4-FFF2-40B4-BE49-F238E27FC236}">
                <a16:creationId xmlns:a16="http://schemas.microsoft.com/office/drawing/2014/main" id="{642FCE42-088D-4CFB-D348-E5207E4120D7}"/>
              </a:ext>
            </a:extLst>
          </p:cNvPr>
          <p:cNvSpPr>
            <a:spLocks noGrp="1"/>
          </p:cNvSpPr>
          <p:nvPr>
            <p:ph idx="1"/>
          </p:nvPr>
        </p:nvSpPr>
        <p:spPr>
          <a:xfrm>
            <a:off x="264735" y="818994"/>
            <a:ext cx="4391154" cy="5736917"/>
          </a:xfrm>
        </p:spPr>
        <p:txBody>
          <a:bodyPr>
            <a:normAutofit/>
          </a:bodyPr>
          <a:lstStyle/>
          <a:p>
            <a:pPr>
              <a:lnSpc>
                <a:spcPct val="100000"/>
              </a:lnSpc>
              <a:spcBef>
                <a:spcPts val="600"/>
              </a:spcBef>
              <a:spcAft>
                <a:spcPts val="600"/>
              </a:spcAft>
              <a:buFont typeface="Wingdings" panose="05000000000000000000" pitchFamily="2" charset="2"/>
              <a:buChar char="q"/>
            </a:pPr>
            <a:r>
              <a:rPr lang="en-US" sz="1600" b="0" i="0" dirty="0">
                <a:effectLst/>
                <a:highlight>
                  <a:srgbClr val="FFFFFF"/>
                </a:highlight>
                <a:latin typeface="-apple-system"/>
              </a:rPr>
              <a:t>The name of this farmer is Mr. Yashpal Patil, and he is from Nandurbar district in Maharashtra, India. </a:t>
            </a:r>
          </a:p>
          <a:p>
            <a:pPr>
              <a:lnSpc>
                <a:spcPct val="100000"/>
              </a:lnSpc>
              <a:spcBef>
                <a:spcPts val="600"/>
              </a:spcBef>
              <a:spcAft>
                <a:spcPts val="600"/>
              </a:spcAft>
              <a:buFont typeface="Wingdings" panose="05000000000000000000" pitchFamily="2" charset="2"/>
              <a:buChar char="q"/>
            </a:pPr>
            <a:r>
              <a:rPr lang="en-US" sz="1600" b="0" i="0" dirty="0">
                <a:effectLst/>
                <a:highlight>
                  <a:srgbClr val="FFFFFF"/>
                </a:highlight>
                <a:latin typeface="-apple-system"/>
              </a:rPr>
              <a:t>He had applied our microalgae-based Biostimulant as per the following schedule:</a:t>
            </a:r>
            <a:endParaRPr lang="en-US" sz="1600" dirty="0">
              <a:highlight>
                <a:srgbClr val="FFFFFF"/>
              </a:highlight>
              <a:latin typeface="-apple-system"/>
            </a:endParaRPr>
          </a:p>
          <a:p>
            <a:pPr lvl="1">
              <a:lnSpc>
                <a:spcPct val="100000"/>
              </a:lnSpc>
              <a:spcBef>
                <a:spcPts val="600"/>
              </a:spcBef>
              <a:spcAft>
                <a:spcPts val="600"/>
              </a:spcAft>
              <a:buFont typeface="+mj-lt"/>
              <a:buAutoNum type="arabicPeriod"/>
            </a:pPr>
            <a:r>
              <a:rPr lang="en-US" sz="1600" b="0" i="0" dirty="0">
                <a:effectLst/>
                <a:highlight>
                  <a:srgbClr val="FFFFFF"/>
                </a:highlight>
                <a:latin typeface="-apple-system"/>
              </a:rPr>
              <a:t>1 Liter/acre on day-4 via drenching </a:t>
            </a:r>
            <a:endParaRPr lang="en-US" sz="1600" dirty="0">
              <a:highlight>
                <a:srgbClr val="FFFFFF"/>
              </a:highlight>
              <a:latin typeface="-apple-system"/>
            </a:endParaRPr>
          </a:p>
          <a:p>
            <a:pPr lvl="1">
              <a:lnSpc>
                <a:spcPct val="100000"/>
              </a:lnSpc>
              <a:spcBef>
                <a:spcPts val="600"/>
              </a:spcBef>
              <a:spcAft>
                <a:spcPts val="600"/>
              </a:spcAft>
              <a:buFont typeface="+mj-lt"/>
              <a:buAutoNum type="arabicPeriod"/>
            </a:pPr>
            <a:r>
              <a:rPr lang="en-US" sz="1600" b="0" i="0" dirty="0">
                <a:effectLst/>
                <a:highlight>
                  <a:srgbClr val="FFFFFF"/>
                </a:highlight>
                <a:latin typeface="-apple-system"/>
              </a:rPr>
              <a:t>0.7 Liters/acre on day-12 via foliar sprays </a:t>
            </a:r>
            <a:endParaRPr lang="en-US" sz="1600" dirty="0">
              <a:highlight>
                <a:srgbClr val="FFFFFF"/>
              </a:highlight>
              <a:latin typeface="-apple-system"/>
            </a:endParaRPr>
          </a:p>
          <a:p>
            <a:pPr lvl="1">
              <a:lnSpc>
                <a:spcPct val="100000"/>
              </a:lnSpc>
              <a:spcBef>
                <a:spcPts val="600"/>
              </a:spcBef>
              <a:spcAft>
                <a:spcPts val="600"/>
              </a:spcAft>
              <a:buFont typeface="+mj-lt"/>
              <a:buAutoNum type="arabicPeriod"/>
            </a:pPr>
            <a:r>
              <a:rPr lang="en-US" sz="1600" b="0" i="0" dirty="0">
                <a:effectLst/>
                <a:highlight>
                  <a:srgbClr val="FFFFFF"/>
                </a:highlight>
                <a:latin typeface="-apple-system"/>
              </a:rPr>
              <a:t>0.7 Liters/acre on day-28 via foliar sprays</a:t>
            </a:r>
            <a:endParaRPr lang="en-US" sz="1600" dirty="0">
              <a:highlight>
                <a:srgbClr val="FFFFFF"/>
              </a:highlight>
              <a:latin typeface="-apple-system"/>
            </a:endParaRPr>
          </a:p>
          <a:p>
            <a:pPr>
              <a:lnSpc>
                <a:spcPct val="100000"/>
              </a:lnSpc>
              <a:spcBef>
                <a:spcPts val="600"/>
              </a:spcBef>
              <a:spcAft>
                <a:spcPts val="600"/>
              </a:spcAft>
              <a:buFont typeface="Wingdings" panose="05000000000000000000" pitchFamily="2" charset="2"/>
              <a:buChar char="q"/>
            </a:pPr>
            <a:r>
              <a:rPr lang="en-US" sz="1600" b="0" i="0" dirty="0">
                <a:effectLst/>
                <a:highlight>
                  <a:srgbClr val="FFFFFF"/>
                </a:highlight>
                <a:latin typeface="-apple-system"/>
              </a:rPr>
              <a:t>On 19</a:t>
            </a:r>
            <a:r>
              <a:rPr lang="en-US" sz="1600" b="0" i="0" baseline="30000" dirty="0">
                <a:effectLst/>
                <a:highlight>
                  <a:srgbClr val="FFFFFF"/>
                </a:highlight>
                <a:latin typeface="-apple-system"/>
              </a:rPr>
              <a:t>th</a:t>
            </a:r>
            <a:r>
              <a:rPr lang="en-US" sz="1600" b="0" i="0" dirty="0">
                <a:effectLst/>
                <a:highlight>
                  <a:srgbClr val="FFFFFF"/>
                </a:highlight>
                <a:latin typeface="-apple-system"/>
              </a:rPr>
              <a:t> of July, he was able to take his first harvest from the Crop. He typically takes 8-10 harvests over the crop cycle.</a:t>
            </a:r>
            <a:endParaRPr lang="en-US" sz="1600" dirty="0">
              <a:highlight>
                <a:srgbClr val="FFFFFF"/>
              </a:highlight>
              <a:latin typeface="-apple-system"/>
            </a:endParaRPr>
          </a:p>
          <a:p>
            <a:pPr>
              <a:lnSpc>
                <a:spcPct val="100000"/>
              </a:lnSpc>
              <a:spcBef>
                <a:spcPts val="600"/>
              </a:spcBef>
              <a:spcAft>
                <a:spcPts val="600"/>
              </a:spcAft>
              <a:buFont typeface="Wingdings" panose="05000000000000000000" pitchFamily="2" charset="2"/>
              <a:buChar char="q"/>
            </a:pPr>
            <a:r>
              <a:rPr lang="en-US" sz="1600" b="0" i="0" dirty="0">
                <a:effectLst/>
                <a:highlight>
                  <a:srgbClr val="FFFFFF"/>
                </a:highlight>
                <a:latin typeface="-apple-system"/>
              </a:rPr>
              <a:t>His observations compared to last year are:</a:t>
            </a:r>
          </a:p>
          <a:p>
            <a:pPr marL="342900" indent="-342900">
              <a:lnSpc>
                <a:spcPct val="100000"/>
              </a:lnSpc>
              <a:spcBef>
                <a:spcPts val="600"/>
              </a:spcBef>
              <a:spcAft>
                <a:spcPts val="600"/>
              </a:spcAft>
              <a:buFont typeface="+mj-lt"/>
              <a:buAutoNum type="arabicPeriod"/>
            </a:pPr>
            <a:r>
              <a:rPr lang="en-US" sz="1600" b="0" i="0" dirty="0">
                <a:effectLst/>
                <a:highlight>
                  <a:srgbClr val="FFFFFF"/>
                </a:highlight>
                <a:latin typeface="-apple-system"/>
              </a:rPr>
              <a:t>Chilies are dark green and more vibrant in appearance </a:t>
            </a:r>
          </a:p>
          <a:p>
            <a:pPr marL="342900" indent="-342900">
              <a:lnSpc>
                <a:spcPct val="100000"/>
              </a:lnSpc>
              <a:spcBef>
                <a:spcPts val="600"/>
              </a:spcBef>
              <a:spcAft>
                <a:spcPts val="600"/>
              </a:spcAft>
              <a:buFont typeface="+mj-lt"/>
              <a:buAutoNum type="arabicPeriod"/>
            </a:pPr>
            <a:r>
              <a:rPr lang="en-US" sz="1600" b="0" i="0" dirty="0">
                <a:effectLst/>
                <a:highlight>
                  <a:srgbClr val="FFFFFF"/>
                </a:highlight>
                <a:latin typeface="-apple-system"/>
              </a:rPr>
              <a:t>The size of Chilies is bigger this time.</a:t>
            </a:r>
            <a:endParaRPr lang="en-US" sz="1600" dirty="0">
              <a:highlight>
                <a:srgbClr val="FFFFFF"/>
              </a:highlight>
              <a:latin typeface="-apple-system"/>
            </a:endParaRPr>
          </a:p>
          <a:p>
            <a:pPr marL="342900" indent="-342900">
              <a:lnSpc>
                <a:spcPct val="100000"/>
              </a:lnSpc>
              <a:spcBef>
                <a:spcPts val="600"/>
              </a:spcBef>
              <a:spcAft>
                <a:spcPts val="600"/>
              </a:spcAft>
              <a:buFont typeface="+mj-lt"/>
              <a:buAutoNum type="arabicPeriod"/>
            </a:pPr>
            <a:r>
              <a:rPr lang="en-US" sz="1600" b="1" i="0" dirty="0">
                <a:effectLst/>
                <a:highlight>
                  <a:srgbClr val="FFFFFF"/>
                </a:highlight>
                <a:latin typeface="-apple-system"/>
              </a:rPr>
              <a:t>Yield has increased by 25% (5 quintals/acre as against 4 quintals/acre) in the first harvest</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E35FC9E-24C8-0F55-6CEE-68E462835294}"/>
              </a:ext>
            </a:extLst>
          </p:cNvPr>
          <p:cNvPicPr>
            <a:picLocks noChangeAspect="1"/>
          </p:cNvPicPr>
          <p:nvPr/>
        </p:nvPicPr>
        <p:blipFill rotWithShape="1">
          <a:blip r:embed="rId3"/>
          <a:srcRect t="20072" b="22437"/>
          <a:stretch/>
        </p:blipFill>
        <p:spPr>
          <a:xfrm>
            <a:off x="8858310" y="2521768"/>
            <a:ext cx="3068955" cy="3942736"/>
          </a:xfrm>
          <a:prstGeom prst="rect">
            <a:avLst/>
          </a:prstGeom>
        </p:spPr>
      </p:pic>
      <p:pic>
        <p:nvPicPr>
          <p:cNvPr id="8" name="Picture 7">
            <a:extLst>
              <a:ext uri="{FF2B5EF4-FFF2-40B4-BE49-F238E27FC236}">
                <a16:creationId xmlns:a16="http://schemas.microsoft.com/office/drawing/2014/main" id="{E8B7DDAE-3E0A-B206-CB4E-505DA0EE678B}"/>
              </a:ext>
            </a:extLst>
          </p:cNvPr>
          <p:cNvPicPr>
            <a:picLocks noChangeAspect="1"/>
          </p:cNvPicPr>
          <p:nvPr/>
        </p:nvPicPr>
        <p:blipFill>
          <a:blip r:embed="rId4"/>
          <a:stretch>
            <a:fillRect/>
          </a:stretch>
        </p:blipFill>
        <p:spPr>
          <a:xfrm>
            <a:off x="5065197" y="818994"/>
            <a:ext cx="3773448" cy="3800168"/>
          </a:xfrm>
          <a:prstGeom prst="rect">
            <a:avLst/>
          </a:prstGeom>
        </p:spPr>
      </p:pic>
    </p:spTree>
    <p:extLst>
      <p:ext uri="{BB962C8B-B14F-4D97-AF65-F5344CB8AC3E}">
        <p14:creationId xmlns:p14="http://schemas.microsoft.com/office/powerpoint/2010/main" val="2594854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CB-8D56-FAFF-43AD-9090B4121D43}"/>
              </a:ext>
            </a:extLst>
          </p:cNvPr>
          <p:cNvSpPr>
            <a:spLocks noGrp="1"/>
          </p:cNvSpPr>
          <p:nvPr>
            <p:ph type="title"/>
          </p:nvPr>
        </p:nvSpPr>
        <p:spPr>
          <a:xfrm>
            <a:off x="616824" y="0"/>
            <a:ext cx="10660222" cy="619432"/>
          </a:xfrm>
        </p:spPr>
        <p:txBody>
          <a:bodyPr>
            <a:normAutofit/>
          </a:bodyPr>
          <a:lstStyle/>
          <a:p>
            <a:pPr algn="ctr"/>
            <a:r>
              <a:rPr lang="en-US" sz="3200" b="1" dirty="0">
                <a:latin typeface="+mn-lt"/>
              </a:rPr>
              <a:t>Microalgae-based Biostimulants (MBSTs) tested in fields</a:t>
            </a:r>
            <a:endParaRPr lang="en-IN" sz="3200" b="1" dirty="0">
              <a:latin typeface="+mn-lt"/>
            </a:endParaRPr>
          </a:p>
        </p:txBody>
      </p:sp>
      <p:sp>
        <p:nvSpPr>
          <p:cNvPr id="4" name="Footer Placeholder 3">
            <a:extLst>
              <a:ext uri="{FF2B5EF4-FFF2-40B4-BE49-F238E27FC236}">
                <a16:creationId xmlns:a16="http://schemas.microsoft.com/office/drawing/2014/main" id="{E5D8125E-42D9-6DE5-96EA-2CD47D147587}"/>
              </a:ext>
            </a:extLst>
          </p:cNvPr>
          <p:cNvSpPr>
            <a:spLocks noGrp="1"/>
          </p:cNvSpPr>
          <p:nvPr>
            <p:ph type="ftr" sz="quarter" idx="11"/>
          </p:nvPr>
        </p:nvSpPr>
        <p:spPr>
          <a:xfrm>
            <a:off x="4038600" y="6356349"/>
            <a:ext cx="4114800" cy="365125"/>
          </a:xfrm>
        </p:spPr>
        <p:txBody>
          <a:bodyPr/>
          <a:lstStyle/>
          <a:p>
            <a:r>
              <a:rPr lang="en-IN" dirty="0"/>
              <a:t>Environalgae</a:t>
            </a:r>
          </a:p>
        </p:txBody>
      </p:sp>
      <p:sp>
        <p:nvSpPr>
          <p:cNvPr id="6" name="Content Placeholder 2">
            <a:extLst>
              <a:ext uri="{FF2B5EF4-FFF2-40B4-BE49-F238E27FC236}">
                <a16:creationId xmlns:a16="http://schemas.microsoft.com/office/drawing/2014/main" id="{642FCE42-088D-4CFB-D348-E5207E4120D7}"/>
              </a:ext>
            </a:extLst>
          </p:cNvPr>
          <p:cNvSpPr>
            <a:spLocks noGrp="1"/>
          </p:cNvSpPr>
          <p:nvPr>
            <p:ph idx="1"/>
          </p:nvPr>
        </p:nvSpPr>
        <p:spPr>
          <a:xfrm>
            <a:off x="264734" y="818994"/>
            <a:ext cx="5659815" cy="5736917"/>
          </a:xfrm>
        </p:spPr>
        <p:txBody>
          <a:bodyPr>
            <a:normAutofit/>
          </a:bodyPr>
          <a:lstStyle/>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The name of this farmer is Mr. Abhishek Jadhav, and he is from Nashik, Maharashtra (India). </a:t>
            </a:r>
          </a:p>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He has been applying the MBST in his field since the beginning of his tomato crop this year. </a:t>
            </a:r>
            <a:endParaRPr lang="en-US" sz="1800" dirty="0">
              <a:highlight>
                <a:srgbClr val="FFFFFF"/>
              </a:highlight>
              <a:latin typeface="-apple-system"/>
            </a:endParaRPr>
          </a:p>
          <a:p>
            <a:pPr>
              <a:lnSpc>
                <a:spcPct val="100000"/>
              </a:lnSpc>
              <a:spcBef>
                <a:spcPts val="600"/>
              </a:spcBef>
              <a:spcAft>
                <a:spcPts val="600"/>
              </a:spcAft>
              <a:buFont typeface="Wingdings" panose="05000000000000000000" pitchFamily="2" charset="2"/>
              <a:buChar char="q"/>
            </a:pPr>
            <a:r>
              <a:rPr lang="en-US" sz="1800" dirty="0">
                <a:highlight>
                  <a:srgbClr val="FFFFFF"/>
                </a:highlight>
                <a:latin typeface="-apple-system"/>
              </a:rPr>
              <a:t>He applies about 1-liter of it per acre per month</a:t>
            </a:r>
          </a:p>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His observations compared to last year are:</a:t>
            </a:r>
            <a:endParaRPr lang="en-US" sz="1800" dirty="0">
              <a:highlight>
                <a:srgbClr val="FFFFFF"/>
              </a:highlight>
              <a:latin typeface="-apple-system"/>
            </a:endParaRPr>
          </a:p>
          <a:p>
            <a:pPr lvl="1">
              <a:lnSpc>
                <a:spcPct val="100000"/>
              </a:lnSpc>
              <a:spcBef>
                <a:spcPts val="600"/>
              </a:spcBef>
              <a:spcAft>
                <a:spcPts val="600"/>
              </a:spcAft>
              <a:buFont typeface="+mj-lt"/>
              <a:buAutoNum type="arabicPeriod"/>
            </a:pPr>
            <a:r>
              <a:rPr lang="en-US" sz="1800" dirty="0">
                <a:solidFill>
                  <a:srgbClr val="000000"/>
                </a:solidFill>
                <a:effectLst/>
                <a:latin typeface="-apple-system"/>
                <a:ea typeface="Times New Roman" panose="02020603050405020304" pitchFamily="18" charset="0"/>
                <a:cs typeface="Calibri" panose="020F0502020204030204" pitchFamily="34" charset="0"/>
              </a:rPr>
              <a:t>Tomato size is bigger. Single tomato weighing ~45 gm, which was 30-35 gm last year.</a:t>
            </a:r>
            <a:endParaRPr lang="en-IN" sz="1800" dirty="0">
              <a:latin typeface="-apple-system"/>
              <a:ea typeface="Calibri" panose="020F0502020204030204" pitchFamily="34" charset="0"/>
              <a:cs typeface="Times New Roman" panose="02020603050405020304" pitchFamily="18" charset="0"/>
            </a:endParaRPr>
          </a:p>
          <a:p>
            <a:pPr lvl="1">
              <a:lnSpc>
                <a:spcPct val="100000"/>
              </a:lnSpc>
              <a:spcBef>
                <a:spcPts val="600"/>
              </a:spcBef>
              <a:spcAft>
                <a:spcPts val="600"/>
              </a:spcAft>
              <a:buFont typeface="+mj-lt"/>
              <a:buAutoNum type="arabicPeriod"/>
            </a:pPr>
            <a:r>
              <a:rPr lang="en-US" sz="1800" dirty="0">
                <a:solidFill>
                  <a:srgbClr val="000000"/>
                </a:solidFill>
                <a:effectLst/>
                <a:latin typeface="-apple-system"/>
                <a:ea typeface="Times New Roman" panose="02020603050405020304" pitchFamily="18" charset="0"/>
                <a:cs typeface="Calibri" panose="020F0502020204030204" pitchFamily="34" charset="0"/>
              </a:rPr>
              <a:t>Tomatoes are very lustrous and are also going for export this time</a:t>
            </a:r>
            <a:endParaRPr lang="en-IN" sz="1800" dirty="0">
              <a:latin typeface="-apple-system"/>
              <a:ea typeface="Calibri" panose="020F0502020204030204" pitchFamily="34" charset="0"/>
              <a:cs typeface="Times New Roman" panose="02020603050405020304" pitchFamily="18" charset="0"/>
            </a:endParaRPr>
          </a:p>
          <a:p>
            <a:pPr lvl="1">
              <a:lnSpc>
                <a:spcPct val="100000"/>
              </a:lnSpc>
              <a:spcBef>
                <a:spcPts val="600"/>
              </a:spcBef>
              <a:spcAft>
                <a:spcPts val="600"/>
              </a:spcAft>
              <a:buFont typeface="+mj-lt"/>
              <a:buAutoNum type="arabicPeriod"/>
            </a:pPr>
            <a:r>
              <a:rPr lang="en-US" sz="1800" b="1" dirty="0">
                <a:solidFill>
                  <a:srgbClr val="000000"/>
                </a:solidFill>
                <a:latin typeface="-apple-system"/>
                <a:ea typeface="Calibri" panose="020F0502020204030204" pitchFamily="34" charset="0"/>
                <a:cs typeface="Calibri" panose="020F0502020204030204" pitchFamily="34" charset="0"/>
              </a:rPr>
              <a:t>The </a:t>
            </a:r>
            <a:r>
              <a:rPr lang="en-IN" sz="1800" b="1" dirty="0">
                <a:solidFill>
                  <a:srgbClr val="000000"/>
                </a:solidFill>
                <a:latin typeface="-apple-system"/>
                <a:ea typeface="Calibri" panose="020F0502020204030204" pitchFamily="34" charset="0"/>
                <a:cs typeface="Calibri" panose="020F0502020204030204" pitchFamily="34" charset="0"/>
              </a:rPr>
              <a:t>yield have gone up by twice compared to last year, while the pricing has been about 5-10 times of what he received last year because of the superior quality of the tomatoes</a:t>
            </a:r>
            <a:endParaRPr lang="en-IN" sz="1800" b="1" dirty="0">
              <a:effectLst/>
              <a:latin typeface="-apple-system"/>
              <a:ea typeface="Calibri" panose="020F0502020204030204" pitchFamily="34" charset="0"/>
              <a:cs typeface="Times New Roman" panose="02020603050405020304" pitchFamily="18" charset="0"/>
            </a:endParaRPr>
          </a:p>
          <a:p>
            <a:pPr lvl="1">
              <a:lnSpc>
                <a:spcPct val="100000"/>
              </a:lnSpc>
              <a:spcBef>
                <a:spcPts val="600"/>
              </a:spcBef>
              <a:spcAft>
                <a:spcPts val="600"/>
              </a:spcAft>
              <a:buFont typeface="+mj-lt"/>
              <a:buAutoNum type="arabicPeriod"/>
            </a:pPr>
            <a:r>
              <a:rPr lang="en-US" sz="1800" dirty="0">
                <a:solidFill>
                  <a:srgbClr val="000000"/>
                </a:solidFill>
                <a:effectLst/>
                <a:latin typeface="-apple-system"/>
                <a:ea typeface="Times New Roman" panose="02020603050405020304" pitchFamily="18" charset="0"/>
                <a:cs typeface="Calibri" panose="020F0502020204030204" pitchFamily="34" charset="0"/>
              </a:rPr>
              <a:t>These tomatoes are sweet in taste too.</a:t>
            </a:r>
          </a:p>
          <a:p>
            <a:pPr>
              <a:lnSpc>
                <a:spcPct val="100000"/>
              </a:lnSpc>
              <a:spcBef>
                <a:spcPts val="600"/>
              </a:spcBef>
              <a:spcAft>
                <a:spcPts val="600"/>
              </a:spcAft>
              <a:buFont typeface="Wingdings" panose="05000000000000000000" pitchFamily="2" charset="2"/>
              <a:buChar char="q"/>
            </a:pPr>
            <a:endParaRPr lang="en-IN" sz="1800" b="1" dirty="0">
              <a:effectLst/>
              <a:latin typeface="-apple-system"/>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37DF9C1C-DE51-EFF1-2F4D-7209693C44B5}"/>
              </a:ext>
            </a:extLst>
          </p:cNvPr>
          <p:cNvGrpSpPr/>
          <p:nvPr/>
        </p:nvGrpSpPr>
        <p:grpSpPr>
          <a:xfrm>
            <a:off x="6694483" y="664365"/>
            <a:ext cx="4918307" cy="6057109"/>
            <a:chOff x="6904033" y="715173"/>
            <a:chExt cx="4918307" cy="6057109"/>
          </a:xfrm>
        </p:grpSpPr>
        <p:pic>
          <p:nvPicPr>
            <p:cNvPr id="10" name="Picture 9" descr="No alt text provided for this image">
              <a:extLst>
                <a:ext uri="{FF2B5EF4-FFF2-40B4-BE49-F238E27FC236}">
                  <a16:creationId xmlns:a16="http://schemas.microsoft.com/office/drawing/2014/main" id="{6ADC31B0-147B-A3BE-0F69-86817CB398AD}"/>
                </a:ext>
              </a:extLst>
            </p:cNvPr>
            <p:cNvPicPr>
              <a:picLocks noChangeAspect="1"/>
            </p:cNvPicPr>
            <p:nvPr/>
          </p:nvPicPr>
          <p:blipFill>
            <a:blip r:embed="rId3" cstate="print">
              <a:extLst>
                <a:ext uri="{28A0092B-C50C-407E-A947-70E740481C1C}">
                  <a14:useLocalDpi xmlns:a14="http://schemas.microsoft.com/office/drawing/2010/main" val="0"/>
                </a:ext>
              </a:extLst>
            </a:blip>
            <a:srcRect t="20206"/>
            <a:stretch/>
          </p:blipFill>
          <p:spPr bwMode="auto">
            <a:xfrm>
              <a:off x="6904033" y="715173"/>
              <a:ext cx="4918307" cy="2943918"/>
            </a:xfrm>
            <a:prstGeom prst="rect">
              <a:avLst/>
            </a:prstGeom>
            <a:noFill/>
            <a:ln>
              <a:noFill/>
            </a:ln>
          </p:spPr>
        </p:pic>
        <p:pic>
          <p:nvPicPr>
            <p:cNvPr id="11" name="Picture 10" descr="No alt text provided for this image">
              <a:extLst>
                <a:ext uri="{FF2B5EF4-FFF2-40B4-BE49-F238E27FC236}">
                  <a16:creationId xmlns:a16="http://schemas.microsoft.com/office/drawing/2014/main" id="{AB845338-FE7E-AB16-52AB-6FFE5704F0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430" y="3687452"/>
              <a:ext cx="2313940" cy="3084830"/>
            </a:xfrm>
            <a:prstGeom prst="rect">
              <a:avLst/>
            </a:prstGeom>
            <a:noFill/>
            <a:ln>
              <a:noFill/>
            </a:ln>
          </p:spPr>
        </p:pic>
        <p:pic>
          <p:nvPicPr>
            <p:cNvPr id="12" name="Picture 11" descr="No alt text provided for this image">
              <a:extLst>
                <a:ext uri="{FF2B5EF4-FFF2-40B4-BE49-F238E27FC236}">
                  <a16:creationId xmlns:a16="http://schemas.microsoft.com/office/drawing/2014/main" id="{9A10932E-2D95-223A-D061-35A578A6994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0370" y="3687452"/>
              <a:ext cx="2308860" cy="3077845"/>
            </a:xfrm>
            <a:prstGeom prst="rect">
              <a:avLst/>
            </a:prstGeom>
            <a:noFill/>
            <a:ln>
              <a:noFill/>
            </a:ln>
          </p:spPr>
        </p:pic>
      </p:grpSp>
    </p:spTree>
    <p:extLst>
      <p:ext uri="{BB962C8B-B14F-4D97-AF65-F5344CB8AC3E}">
        <p14:creationId xmlns:p14="http://schemas.microsoft.com/office/powerpoint/2010/main" val="359081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CB-8D56-FAFF-43AD-9090B4121D43}"/>
              </a:ext>
            </a:extLst>
          </p:cNvPr>
          <p:cNvSpPr>
            <a:spLocks noGrp="1"/>
          </p:cNvSpPr>
          <p:nvPr>
            <p:ph type="title"/>
          </p:nvPr>
        </p:nvSpPr>
        <p:spPr>
          <a:xfrm>
            <a:off x="616824" y="0"/>
            <a:ext cx="10660222" cy="619432"/>
          </a:xfrm>
        </p:spPr>
        <p:txBody>
          <a:bodyPr>
            <a:normAutofit/>
          </a:bodyPr>
          <a:lstStyle/>
          <a:p>
            <a:pPr algn="ctr"/>
            <a:r>
              <a:rPr lang="en-US" sz="3200" b="1" dirty="0">
                <a:latin typeface="+mn-lt"/>
              </a:rPr>
              <a:t>Microalgae-based Biostimulants (MBSTs) tested in fields</a:t>
            </a:r>
            <a:endParaRPr lang="en-IN" sz="3200" b="1" dirty="0">
              <a:latin typeface="+mn-lt"/>
            </a:endParaRPr>
          </a:p>
        </p:txBody>
      </p:sp>
      <p:sp>
        <p:nvSpPr>
          <p:cNvPr id="4" name="Footer Placeholder 3">
            <a:extLst>
              <a:ext uri="{FF2B5EF4-FFF2-40B4-BE49-F238E27FC236}">
                <a16:creationId xmlns:a16="http://schemas.microsoft.com/office/drawing/2014/main" id="{E5D8125E-42D9-6DE5-96EA-2CD47D147587}"/>
              </a:ext>
            </a:extLst>
          </p:cNvPr>
          <p:cNvSpPr>
            <a:spLocks noGrp="1"/>
          </p:cNvSpPr>
          <p:nvPr>
            <p:ph type="ftr" sz="quarter" idx="11"/>
          </p:nvPr>
        </p:nvSpPr>
        <p:spPr>
          <a:xfrm>
            <a:off x="4038600" y="6356349"/>
            <a:ext cx="4114800" cy="365125"/>
          </a:xfrm>
        </p:spPr>
        <p:txBody>
          <a:bodyPr/>
          <a:lstStyle/>
          <a:p>
            <a:r>
              <a:rPr lang="en-IN" dirty="0"/>
              <a:t>Environalgae</a:t>
            </a:r>
          </a:p>
        </p:txBody>
      </p:sp>
      <p:sp>
        <p:nvSpPr>
          <p:cNvPr id="6" name="Content Placeholder 2">
            <a:extLst>
              <a:ext uri="{FF2B5EF4-FFF2-40B4-BE49-F238E27FC236}">
                <a16:creationId xmlns:a16="http://schemas.microsoft.com/office/drawing/2014/main" id="{642FCE42-088D-4CFB-D348-E5207E4120D7}"/>
              </a:ext>
            </a:extLst>
          </p:cNvPr>
          <p:cNvSpPr>
            <a:spLocks noGrp="1"/>
          </p:cNvSpPr>
          <p:nvPr>
            <p:ph idx="1"/>
          </p:nvPr>
        </p:nvSpPr>
        <p:spPr>
          <a:xfrm>
            <a:off x="264735" y="818994"/>
            <a:ext cx="3202365" cy="5277006"/>
          </a:xfrm>
        </p:spPr>
        <p:txBody>
          <a:bodyPr>
            <a:normAutofit lnSpcReduction="10000"/>
          </a:bodyPr>
          <a:lstStyle/>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The name of the farmer is Mr. Ritesh Patel from Akola, Maharashtra (India). He has tried our MBST on his soybean crop</a:t>
            </a:r>
          </a:p>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He had applied our microalgae-based Biostimulant on the 7</a:t>
            </a:r>
            <a:r>
              <a:rPr lang="en-US" sz="1800" b="0" i="0" baseline="30000" dirty="0">
                <a:effectLst/>
                <a:highlight>
                  <a:srgbClr val="FFFFFF"/>
                </a:highlight>
                <a:latin typeface="-apple-system"/>
              </a:rPr>
              <a:t>th</a:t>
            </a:r>
            <a:r>
              <a:rPr lang="en-US" sz="1800" b="0" i="0" dirty="0">
                <a:effectLst/>
                <a:highlight>
                  <a:srgbClr val="FFFFFF"/>
                </a:highlight>
                <a:latin typeface="-apple-system"/>
              </a:rPr>
              <a:t> of August at about 1 Liter/acre</a:t>
            </a:r>
            <a:endParaRPr lang="en-US" sz="1800" dirty="0">
              <a:highlight>
                <a:srgbClr val="FFFFFF"/>
              </a:highlight>
              <a:latin typeface="-apple-system"/>
            </a:endParaRPr>
          </a:p>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His observations upon spraying of the Biostimulant as seen on the 12</a:t>
            </a:r>
            <a:r>
              <a:rPr lang="en-US" sz="1800" b="0" i="0" baseline="30000" dirty="0">
                <a:effectLst/>
                <a:highlight>
                  <a:srgbClr val="FFFFFF"/>
                </a:highlight>
                <a:latin typeface="-apple-system"/>
              </a:rPr>
              <a:t>th</a:t>
            </a:r>
            <a:r>
              <a:rPr lang="en-US" sz="1800" b="0" i="0" dirty="0">
                <a:effectLst/>
                <a:highlight>
                  <a:srgbClr val="FFFFFF"/>
                </a:highlight>
                <a:latin typeface="-apple-system"/>
              </a:rPr>
              <a:t> of August are:</a:t>
            </a:r>
          </a:p>
          <a:p>
            <a:pPr marL="800100" marR="0" lvl="1" indent="-342900">
              <a:lnSpc>
                <a:spcPct val="107000"/>
              </a:lnSpc>
              <a:spcBef>
                <a:spcPts val="0"/>
              </a:spcBef>
              <a:spcAft>
                <a:spcPts val="600"/>
              </a:spcAft>
              <a:buFont typeface="+mj-lt"/>
              <a:buAutoNum type="arabicPeriod"/>
            </a:pPr>
            <a:r>
              <a:rPr lang="en-US" sz="1800" dirty="0">
                <a:solidFill>
                  <a:srgbClr val="000000"/>
                </a:solidFill>
                <a:effectLst/>
                <a:latin typeface="-apple-system"/>
                <a:ea typeface="Times New Roman" panose="02020603050405020304" pitchFamily="18" charset="0"/>
                <a:cs typeface="Calibri" panose="020F0502020204030204" pitchFamily="34" charset="0"/>
              </a:rPr>
              <a:t>Extensive vegetative growth</a:t>
            </a:r>
            <a:endParaRPr lang="en-IN" sz="1800" dirty="0">
              <a:effectLst/>
              <a:latin typeface="-apple-system"/>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600"/>
              </a:spcAft>
              <a:buFont typeface="+mj-lt"/>
              <a:buAutoNum type="arabicPeriod"/>
            </a:pPr>
            <a:r>
              <a:rPr lang="en-US" sz="1800" dirty="0">
                <a:solidFill>
                  <a:srgbClr val="000000"/>
                </a:solidFill>
                <a:effectLst/>
                <a:latin typeface="-apple-system"/>
                <a:ea typeface="Times New Roman" panose="02020603050405020304" pitchFamily="18" charset="0"/>
                <a:cs typeface="Calibri" panose="020F0502020204030204" pitchFamily="34" charset="0"/>
              </a:rPr>
              <a:t>Increased leaf size</a:t>
            </a:r>
            <a:endParaRPr lang="en-IN" sz="1800" dirty="0">
              <a:effectLst/>
              <a:latin typeface="-apple-system"/>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600"/>
              </a:spcAft>
              <a:buFont typeface="+mj-lt"/>
              <a:buAutoNum type="arabicPeriod"/>
            </a:pPr>
            <a:r>
              <a:rPr lang="en-US" sz="1800" dirty="0">
                <a:solidFill>
                  <a:srgbClr val="000000"/>
                </a:solidFill>
                <a:effectLst/>
                <a:latin typeface="-apple-system"/>
                <a:ea typeface="Times New Roman" panose="02020603050405020304" pitchFamily="18" charset="0"/>
                <a:cs typeface="Calibri" panose="020F0502020204030204" pitchFamily="34" charset="0"/>
              </a:rPr>
              <a:t>Flowering</a:t>
            </a:r>
            <a:endParaRPr lang="en-IN" sz="1800" dirty="0">
              <a:effectLst/>
              <a:latin typeface="-apple-system"/>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endParaRPr lang="en-IN" sz="1800" b="1" dirty="0">
              <a:effectLst/>
              <a:latin typeface="-apple-system"/>
              <a:ea typeface="Calibri" panose="020F0502020204030204" pitchFamily="34" charset="0"/>
              <a:cs typeface="Times New Roman" panose="02020603050405020304" pitchFamily="18" charset="0"/>
            </a:endParaRPr>
          </a:p>
        </p:txBody>
      </p:sp>
      <p:pic>
        <p:nvPicPr>
          <p:cNvPr id="3" name="Picture 2" descr="Image preview">
            <a:extLst>
              <a:ext uri="{FF2B5EF4-FFF2-40B4-BE49-F238E27FC236}">
                <a16:creationId xmlns:a16="http://schemas.microsoft.com/office/drawing/2014/main" id="{6FBC48F5-0CDF-CE84-9E0D-82A49ECD08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818994"/>
            <a:ext cx="3344228" cy="4458971"/>
          </a:xfrm>
          <a:prstGeom prst="rect">
            <a:avLst/>
          </a:prstGeom>
          <a:noFill/>
          <a:ln>
            <a:noFill/>
          </a:ln>
        </p:spPr>
      </p:pic>
      <p:pic>
        <p:nvPicPr>
          <p:cNvPr id="5" name="Picture 4" descr="No alt text provided for this image">
            <a:extLst>
              <a:ext uri="{FF2B5EF4-FFF2-40B4-BE49-F238E27FC236}">
                <a16:creationId xmlns:a16="http://schemas.microsoft.com/office/drawing/2014/main" id="{BDEC78BA-E8BE-5BCD-7B90-88F809495D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665" y="818994"/>
            <a:ext cx="4458970" cy="4458970"/>
          </a:xfrm>
          <a:prstGeom prst="rect">
            <a:avLst/>
          </a:prstGeom>
          <a:noFill/>
          <a:ln>
            <a:noFill/>
          </a:ln>
        </p:spPr>
      </p:pic>
    </p:spTree>
    <p:extLst>
      <p:ext uri="{BB962C8B-B14F-4D97-AF65-F5344CB8AC3E}">
        <p14:creationId xmlns:p14="http://schemas.microsoft.com/office/powerpoint/2010/main" val="3404795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CB-8D56-FAFF-43AD-9090B4121D43}"/>
              </a:ext>
            </a:extLst>
          </p:cNvPr>
          <p:cNvSpPr>
            <a:spLocks noGrp="1"/>
          </p:cNvSpPr>
          <p:nvPr>
            <p:ph type="title"/>
          </p:nvPr>
        </p:nvSpPr>
        <p:spPr>
          <a:xfrm>
            <a:off x="616824" y="0"/>
            <a:ext cx="10660222" cy="619432"/>
          </a:xfrm>
        </p:spPr>
        <p:txBody>
          <a:bodyPr>
            <a:normAutofit/>
          </a:bodyPr>
          <a:lstStyle/>
          <a:p>
            <a:pPr algn="ctr"/>
            <a:r>
              <a:rPr lang="en-US" sz="3200" b="1" dirty="0">
                <a:latin typeface="+mn-lt"/>
              </a:rPr>
              <a:t>Microalgae-based Biostimulants (MBSTs) tested in fields</a:t>
            </a:r>
            <a:endParaRPr lang="en-IN" sz="3200" b="1" dirty="0">
              <a:latin typeface="+mn-lt"/>
            </a:endParaRPr>
          </a:p>
        </p:txBody>
      </p:sp>
      <p:sp>
        <p:nvSpPr>
          <p:cNvPr id="4" name="Footer Placeholder 3">
            <a:extLst>
              <a:ext uri="{FF2B5EF4-FFF2-40B4-BE49-F238E27FC236}">
                <a16:creationId xmlns:a16="http://schemas.microsoft.com/office/drawing/2014/main" id="{E5D8125E-42D9-6DE5-96EA-2CD47D147587}"/>
              </a:ext>
            </a:extLst>
          </p:cNvPr>
          <p:cNvSpPr>
            <a:spLocks noGrp="1"/>
          </p:cNvSpPr>
          <p:nvPr>
            <p:ph type="ftr" sz="quarter" idx="11"/>
          </p:nvPr>
        </p:nvSpPr>
        <p:spPr>
          <a:xfrm>
            <a:off x="4038600" y="6356349"/>
            <a:ext cx="4114800" cy="365125"/>
          </a:xfrm>
        </p:spPr>
        <p:txBody>
          <a:bodyPr/>
          <a:lstStyle/>
          <a:p>
            <a:r>
              <a:rPr lang="en-IN" dirty="0"/>
              <a:t>Environalgae</a:t>
            </a:r>
          </a:p>
        </p:txBody>
      </p:sp>
      <p:sp>
        <p:nvSpPr>
          <p:cNvPr id="6" name="Content Placeholder 2">
            <a:extLst>
              <a:ext uri="{FF2B5EF4-FFF2-40B4-BE49-F238E27FC236}">
                <a16:creationId xmlns:a16="http://schemas.microsoft.com/office/drawing/2014/main" id="{642FCE42-088D-4CFB-D348-E5207E4120D7}"/>
              </a:ext>
            </a:extLst>
          </p:cNvPr>
          <p:cNvSpPr>
            <a:spLocks noGrp="1"/>
          </p:cNvSpPr>
          <p:nvPr>
            <p:ph idx="1"/>
          </p:nvPr>
        </p:nvSpPr>
        <p:spPr>
          <a:xfrm>
            <a:off x="195201" y="619432"/>
            <a:ext cx="3202365" cy="6039006"/>
          </a:xfrm>
        </p:spPr>
        <p:txBody>
          <a:bodyPr>
            <a:normAutofit/>
          </a:bodyPr>
          <a:lstStyle/>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This was tested by a Farmer at Nandurbar, Maharashtra (India)</a:t>
            </a:r>
          </a:p>
          <a:p>
            <a:pPr>
              <a:lnSpc>
                <a:spcPct val="100000"/>
              </a:lnSpc>
              <a:spcBef>
                <a:spcPts val="600"/>
              </a:spcBef>
              <a:spcAft>
                <a:spcPts val="600"/>
              </a:spcAft>
              <a:buFont typeface="Wingdings" panose="05000000000000000000" pitchFamily="2" charset="2"/>
              <a:buChar char="q"/>
            </a:pPr>
            <a:r>
              <a:rPr lang="en-US" sz="1800" dirty="0">
                <a:highlight>
                  <a:srgbClr val="FFFFFF"/>
                </a:highlight>
                <a:latin typeface="-apple-system"/>
              </a:rPr>
              <a:t>Over a span of four months, h</a:t>
            </a:r>
            <a:r>
              <a:rPr lang="en-US" sz="1800" b="0" i="0" dirty="0">
                <a:effectLst/>
                <a:highlight>
                  <a:srgbClr val="FFFFFF"/>
                </a:highlight>
                <a:latin typeface="-apple-system"/>
              </a:rPr>
              <a:t>e had applied our microalgae-based Biostimulant twice, once at 1-L per acre and the next time at ½-L per acre.</a:t>
            </a:r>
            <a:endParaRPr lang="en-US" sz="1800" dirty="0">
              <a:highlight>
                <a:srgbClr val="FFFFFF"/>
              </a:highlight>
              <a:latin typeface="-apple-system"/>
            </a:endParaRPr>
          </a:p>
          <a:p>
            <a:pPr>
              <a:lnSpc>
                <a:spcPct val="100000"/>
              </a:lnSpc>
              <a:spcBef>
                <a:spcPts val="600"/>
              </a:spcBef>
              <a:spcAft>
                <a:spcPts val="600"/>
              </a:spcAft>
              <a:buFont typeface="Wingdings" panose="05000000000000000000" pitchFamily="2" charset="2"/>
              <a:buChar char="q"/>
            </a:pPr>
            <a:r>
              <a:rPr lang="en-US" sz="1800" dirty="0">
                <a:highlight>
                  <a:srgbClr val="FFFFFF"/>
                </a:highlight>
                <a:latin typeface="-apple-system"/>
              </a:rPr>
              <a:t>Compared to a neighboring farm, h</a:t>
            </a:r>
            <a:r>
              <a:rPr lang="en-US" sz="1800" b="0" i="0" dirty="0">
                <a:effectLst/>
                <a:highlight>
                  <a:srgbClr val="FFFFFF"/>
                </a:highlight>
                <a:latin typeface="-apple-system"/>
              </a:rPr>
              <a:t>is observations are:</a:t>
            </a:r>
          </a:p>
          <a:p>
            <a:pPr marL="742950" marR="0" lvl="1" indent="-285750">
              <a:lnSpc>
                <a:spcPct val="107000"/>
              </a:lnSpc>
              <a:spcBef>
                <a:spcPts val="0"/>
              </a:spcBef>
              <a:spcAft>
                <a:spcPts val="600"/>
              </a:spcAft>
              <a:buFont typeface="+mj-lt"/>
              <a:buAutoNum type="alphaL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Darker and larger leaves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600"/>
              </a:spcAft>
              <a:buFont typeface="+mj-lt"/>
              <a:buAutoNum type="alphaL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Greater leaf coverage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600"/>
              </a:spcAft>
              <a:buFont typeface="+mj-lt"/>
              <a:buAutoNum type="alphaL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Greater girth of stem</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600"/>
              </a:spcAft>
              <a:buFont typeface="+mj-lt"/>
              <a:buAutoNum type="alphaL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Early flowering and Early fruiting</a:t>
            </a:r>
          </a:p>
          <a:p>
            <a:pPr marL="742950" marR="0" lvl="1" indent="-285750">
              <a:lnSpc>
                <a:spcPct val="107000"/>
              </a:lnSpc>
              <a:spcBef>
                <a:spcPts val="0"/>
              </a:spcBef>
              <a:spcAft>
                <a:spcPts val="600"/>
              </a:spcAft>
              <a:buFont typeface="+mj-lt"/>
              <a:buAutoNum type="alphaLcPeriod"/>
            </a:pPr>
            <a:r>
              <a:rPr lang="en-IN" sz="1800" dirty="0">
                <a:latin typeface="Calibri" panose="020F0502020204030204" pitchFamily="34" charset="0"/>
                <a:ea typeface="Calibri" panose="020F0502020204030204" pitchFamily="34" charset="0"/>
                <a:cs typeface="Times New Roman" panose="02020603050405020304" pitchFamily="18" charset="0"/>
              </a:rPr>
              <a:t>Enhanced fruiting and consistent fruit bearing</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endParaRPr lang="en-IN" sz="1800" b="1" dirty="0">
              <a:effectLst/>
              <a:latin typeface="-apple-system"/>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5426C65C-FB16-A2FE-0571-546EFA5A8826}"/>
              </a:ext>
            </a:extLst>
          </p:cNvPr>
          <p:cNvGrpSpPr/>
          <p:nvPr/>
        </p:nvGrpSpPr>
        <p:grpSpPr>
          <a:xfrm>
            <a:off x="3543314" y="678323"/>
            <a:ext cx="3722726" cy="5678026"/>
            <a:chOff x="3543314" y="678323"/>
            <a:chExt cx="3722726" cy="5678026"/>
          </a:xfrm>
        </p:grpSpPr>
        <p:grpSp>
          <p:nvGrpSpPr>
            <p:cNvPr id="13" name="Group 12">
              <a:extLst>
                <a:ext uri="{FF2B5EF4-FFF2-40B4-BE49-F238E27FC236}">
                  <a16:creationId xmlns:a16="http://schemas.microsoft.com/office/drawing/2014/main" id="{9B3C36E7-CE04-67DD-9D4B-9A952132641F}"/>
                </a:ext>
              </a:extLst>
            </p:cNvPr>
            <p:cNvGrpSpPr/>
            <p:nvPr/>
          </p:nvGrpSpPr>
          <p:grpSpPr>
            <a:xfrm>
              <a:off x="3543314" y="678323"/>
              <a:ext cx="2117164" cy="5678026"/>
              <a:chOff x="3796018" y="619432"/>
              <a:chExt cx="2117164" cy="5678026"/>
            </a:xfrm>
          </p:grpSpPr>
          <p:pic>
            <p:nvPicPr>
              <p:cNvPr id="9" name="Picture 8" descr="No alt text provided for this image">
                <a:extLst>
                  <a:ext uri="{FF2B5EF4-FFF2-40B4-BE49-F238E27FC236}">
                    <a16:creationId xmlns:a16="http://schemas.microsoft.com/office/drawing/2014/main" id="{24F3F45D-6E6D-4AB6-87FD-B22D053D4C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007" y="619432"/>
                <a:ext cx="2107175" cy="2809567"/>
              </a:xfrm>
              <a:prstGeom prst="rect">
                <a:avLst/>
              </a:prstGeom>
              <a:noFill/>
              <a:ln>
                <a:noFill/>
              </a:ln>
            </p:spPr>
          </p:pic>
          <p:pic>
            <p:nvPicPr>
              <p:cNvPr id="10" name="Picture 9" descr="No alt text provided for this image">
                <a:extLst>
                  <a:ext uri="{FF2B5EF4-FFF2-40B4-BE49-F238E27FC236}">
                    <a16:creationId xmlns:a16="http://schemas.microsoft.com/office/drawing/2014/main" id="{ED391613-B77A-4E7D-597D-9B12D258B9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6018" y="3487890"/>
                <a:ext cx="2107176" cy="2809568"/>
              </a:xfrm>
              <a:prstGeom prst="rect">
                <a:avLst/>
              </a:prstGeom>
              <a:noFill/>
              <a:ln>
                <a:noFill/>
              </a:ln>
            </p:spPr>
          </p:pic>
        </p:grpSp>
        <p:sp>
          <p:nvSpPr>
            <p:cNvPr id="14" name="Speech Bubble: Rectangle 13">
              <a:extLst>
                <a:ext uri="{FF2B5EF4-FFF2-40B4-BE49-F238E27FC236}">
                  <a16:creationId xmlns:a16="http://schemas.microsoft.com/office/drawing/2014/main" id="{96EF26EC-A544-452A-58DE-84145D6146C1}"/>
                </a:ext>
              </a:extLst>
            </p:cNvPr>
            <p:cNvSpPr/>
            <p:nvPr/>
          </p:nvSpPr>
          <p:spPr>
            <a:xfrm>
              <a:off x="5971952" y="1435511"/>
              <a:ext cx="1294088" cy="1061884"/>
            </a:xfrm>
            <a:prstGeom prst="wedgeRectCallout">
              <a:avLst>
                <a:gd name="adj1" fmla="val -74551"/>
                <a:gd name="adj2" fmla="val 1465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Control vs Treatment three months back</a:t>
              </a:r>
            </a:p>
          </p:txBody>
        </p:sp>
      </p:grpSp>
      <p:grpSp>
        <p:nvGrpSpPr>
          <p:cNvPr id="17" name="Group 16">
            <a:extLst>
              <a:ext uri="{FF2B5EF4-FFF2-40B4-BE49-F238E27FC236}">
                <a16:creationId xmlns:a16="http://schemas.microsoft.com/office/drawing/2014/main" id="{821704C1-88D0-247F-47E4-453DD6979E0F}"/>
              </a:ext>
            </a:extLst>
          </p:cNvPr>
          <p:cNvGrpSpPr/>
          <p:nvPr/>
        </p:nvGrpSpPr>
        <p:grpSpPr>
          <a:xfrm>
            <a:off x="6174658" y="555681"/>
            <a:ext cx="5356939" cy="6220927"/>
            <a:chOff x="6174658" y="555681"/>
            <a:chExt cx="5356939" cy="6220927"/>
          </a:xfrm>
        </p:grpSpPr>
        <p:grpSp>
          <p:nvGrpSpPr>
            <p:cNvPr id="12" name="Group 11">
              <a:extLst>
                <a:ext uri="{FF2B5EF4-FFF2-40B4-BE49-F238E27FC236}">
                  <a16:creationId xmlns:a16="http://schemas.microsoft.com/office/drawing/2014/main" id="{B4F79F99-8FC8-DB22-6D51-3299FDB1F70B}"/>
                </a:ext>
              </a:extLst>
            </p:cNvPr>
            <p:cNvGrpSpPr/>
            <p:nvPr/>
          </p:nvGrpSpPr>
          <p:grpSpPr>
            <a:xfrm>
              <a:off x="7594183" y="555681"/>
              <a:ext cx="3937414" cy="6220927"/>
              <a:chOff x="7594183" y="555681"/>
              <a:chExt cx="3937414" cy="6220927"/>
            </a:xfrm>
          </p:grpSpPr>
          <p:pic>
            <p:nvPicPr>
              <p:cNvPr id="7" name="Picture 6">
                <a:extLst>
                  <a:ext uri="{FF2B5EF4-FFF2-40B4-BE49-F238E27FC236}">
                    <a16:creationId xmlns:a16="http://schemas.microsoft.com/office/drawing/2014/main" id="{1731D06A-C955-F99B-9D96-11FDA802A163}"/>
                  </a:ext>
                </a:extLst>
              </p:cNvPr>
              <p:cNvPicPr>
                <a:picLocks noChangeAspect="1"/>
              </p:cNvPicPr>
              <p:nvPr/>
            </p:nvPicPr>
            <p:blipFill rotWithShape="1">
              <a:blip r:embed="rId5">
                <a:extLst>
                  <a:ext uri="{28A0092B-C50C-407E-A947-70E740481C1C}">
                    <a14:useLocalDpi xmlns:a14="http://schemas.microsoft.com/office/drawing/2010/main" val="0"/>
                  </a:ext>
                </a:extLst>
              </a:blip>
              <a:srcRect b="48015"/>
              <a:stretch/>
            </p:blipFill>
            <p:spPr bwMode="auto">
              <a:xfrm>
                <a:off x="7594183" y="3178521"/>
                <a:ext cx="3893574" cy="3598087"/>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BB5A031-2822-7CDE-C0BE-8ADC029ECA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1105" y="555681"/>
                <a:ext cx="1946787" cy="2595535"/>
              </a:xfrm>
              <a:prstGeom prst="rect">
                <a:avLst/>
              </a:prstGeom>
              <a:noFill/>
              <a:ln>
                <a:noFill/>
              </a:ln>
            </p:spPr>
          </p:pic>
          <p:pic>
            <p:nvPicPr>
              <p:cNvPr id="11" name="Picture 10">
                <a:extLst>
                  <a:ext uri="{FF2B5EF4-FFF2-40B4-BE49-F238E27FC236}">
                    <a16:creationId xmlns:a16="http://schemas.microsoft.com/office/drawing/2014/main" id="{F34F85D8-5F45-7CCE-43AB-282992C6CD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7892" y="555681"/>
                <a:ext cx="1933705" cy="2578274"/>
              </a:xfrm>
              <a:prstGeom prst="rect">
                <a:avLst/>
              </a:prstGeom>
              <a:noFill/>
              <a:ln>
                <a:noFill/>
              </a:ln>
            </p:spPr>
          </p:pic>
        </p:grpSp>
        <p:sp>
          <p:nvSpPr>
            <p:cNvPr id="16" name="Speech Bubble: Rectangle 15">
              <a:extLst>
                <a:ext uri="{FF2B5EF4-FFF2-40B4-BE49-F238E27FC236}">
                  <a16:creationId xmlns:a16="http://schemas.microsoft.com/office/drawing/2014/main" id="{EAA6672A-D2DC-98D5-B2C0-E1CF64838764}"/>
                </a:ext>
              </a:extLst>
            </p:cNvPr>
            <p:cNvSpPr/>
            <p:nvPr/>
          </p:nvSpPr>
          <p:spPr>
            <a:xfrm>
              <a:off x="6174658" y="3937819"/>
              <a:ext cx="1209368" cy="1061884"/>
            </a:xfrm>
            <a:prstGeom prst="wedgeRectCallout">
              <a:avLst>
                <a:gd name="adj1" fmla="val 66972"/>
                <a:gd name="adj2" fmla="val -12320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rPr>
                <a:t>The treated farm now!</a:t>
              </a:r>
            </a:p>
          </p:txBody>
        </p:sp>
      </p:grpSp>
    </p:spTree>
    <p:extLst>
      <p:ext uri="{BB962C8B-B14F-4D97-AF65-F5344CB8AC3E}">
        <p14:creationId xmlns:p14="http://schemas.microsoft.com/office/powerpoint/2010/main" val="4020702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CB-8D56-FAFF-43AD-9090B4121D43}"/>
              </a:ext>
            </a:extLst>
          </p:cNvPr>
          <p:cNvSpPr>
            <a:spLocks noGrp="1"/>
          </p:cNvSpPr>
          <p:nvPr>
            <p:ph type="title"/>
          </p:nvPr>
        </p:nvSpPr>
        <p:spPr>
          <a:xfrm>
            <a:off x="616824" y="0"/>
            <a:ext cx="10660222" cy="619432"/>
          </a:xfrm>
        </p:spPr>
        <p:txBody>
          <a:bodyPr>
            <a:normAutofit/>
          </a:bodyPr>
          <a:lstStyle/>
          <a:p>
            <a:pPr algn="ctr"/>
            <a:r>
              <a:rPr lang="en-US" sz="3200" b="1" dirty="0">
                <a:latin typeface="+mn-lt"/>
              </a:rPr>
              <a:t>Microalgae-based Biostimulants (MBSTs) tested in fields</a:t>
            </a:r>
            <a:endParaRPr lang="en-IN" sz="3200" b="1" dirty="0">
              <a:latin typeface="+mn-lt"/>
            </a:endParaRPr>
          </a:p>
        </p:txBody>
      </p:sp>
      <p:sp>
        <p:nvSpPr>
          <p:cNvPr id="4" name="Footer Placeholder 3">
            <a:extLst>
              <a:ext uri="{FF2B5EF4-FFF2-40B4-BE49-F238E27FC236}">
                <a16:creationId xmlns:a16="http://schemas.microsoft.com/office/drawing/2014/main" id="{E5D8125E-42D9-6DE5-96EA-2CD47D147587}"/>
              </a:ext>
            </a:extLst>
          </p:cNvPr>
          <p:cNvSpPr>
            <a:spLocks noGrp="1"/>
          </p:cNvSpPr>
          <p:nvPr>
            <p:ph type="ftr" sz="quarter" idx="11"/>
          </p:nvPr>
        </p:nvSpPr>
        <p:spPr>
          <a:xfrm>
            <a:off x="4038600" y="6356349"/>
            <a:ext cx="4114800" cy="365125"/>
          </a:xfrm>
        </p:spPr>
        <p:txBody>
          <a:bodyPr/>
          <a:lstStyle/>
          <a:p>
            <a:r>
              <a:rPr lang="en-IN" dirty="0"/>
              <a:t>Environalgae</a:t>
            </a:r>
          </a:p>
        </p:txBody>
      </p:sp>
      <p:sp>
        <p:nvSpPr>
          <p:cNvPr id="6" name="Content Placeholder 2">
            <a:extLst>
              <a:ext uri="{FF2B5EF4-FFF2-40B4-BE49-F238E27FC236}">
                <a16:creationId xmlns:a16="http://schemas.microsoft.com/office/drawing/2014/main" id="{642FCE42-088D-4CFB-D348-E5207E4120D7}"/>
              </a:ext>
            </a:extLst>
          </p:cNvPr>
          <p:cNvSpPr>
            <a:spLocks noGrp="1"/>
          </p:cNvSpPr>
          <p:nvPr>
            <p:ph idx="1"/>
          </p:nvPr>
        </p:nvSpPr>
        <p:spPr>
          <a:xfrm>
            <a:off x="264736" y="818994"/>
            <a:ext cx="2734104" cy="5902480"/>
          </a:xfrm>
        </p:spPr>
        <p:txBody>
          <a:bodyPr>
            <a:normAutofit/>
          </a:bodyPr>
          <a:lstStyle/>
          <a:p>
            <a:pPr>
              <a:lnSpc>
                <a:spcPct val="100000"/>
              </a:lnSpc>
              <a:spcBef>
                <a:spcPts val="600"/>
              </a:spcBef>
              <a:spcAft>
                <a:spcPts val="600"/>
              </a:spcAft>
              <a:buFont typeface="Wingdings" panose="05000000000000000000" pitchFamily="2" charset="2"/>
              <a:buChar char="q"/>
            </a:pPr>
            <a:r>
              <a:rPr lang="en-US" sz="1800" b="0" i="0" dirty="0">
                <a:effectLst/>
                <a:highlight>
                  <a:srgbClr val="FFFFFF"/>
                </a:highlight>
                <a:latin typeface="-apple-system"/>
              </a:rPr>
              <a:t>Mr. Abhishek Patil from Nashik has also tested the MBST for other vegetable crops such as: Beans, Okra, Coriander, Spinach, Fenugreek etc. with equally good results</a:t>
            </a:r>
          </a:p>
          <a:p>
            <a:pPr>
              <a:lnSpc>
                <a:spcPct val="100000"/>
              </a:lnSpc>
              <a:spcBef>
                <a:spcPts val="600"/>
              </a:spcBef>
              <a:spcAft>
                <a:spcPts val="600"/>
              </a:spcAft>
              <a:buFont typeface="Wingdings" panose="05000000000000000000" pitchFamily="2" charset="2"/>
              <a:buChar char="q"/>
            </a:pPr>
            <a:r>
              <a:rPr lang="en-US" sz="1800" dirty="0">
                <a:highlight>
                  <a:srgbClr val="FFFFFF"/>
                </a:highlight>
                <a:latin typeface="-apple-system"/>
              </a:rPr>
              <a:t>Key observations</a:t>
            </a:r>
            <a:endParaRPr lang="en-US" sz="1800" b="0" i="0" dirty="0">
              <a:effectLst/>
              <a:highlight>
                <a:srgbClr val="FFFFFF"/>
              </a:highlight>
              <a:latin typeface="-apple-system"/>
            </a:endParaRPr>
          </a:p>
          <a:p>
            <a:pPr marL="742950" marR="0" lvl="1" indent="-285750">
              <a:lnSpc>
                <a:spcPct val="107000"/>
              </a:lnSpc>
              <a:spcBef>
                <a:spcPts val="0"/>
              </a:spcBef>
              <a:spcAft>
                <a:spcPts val="600"/>
              </a:spcAft>
              <a:buFont typeface="+mj-lt"/>
              <a:buAutoNum type="alphaLcPeriod"/>
            </a:pPr>
            <a:r>
              <a:rPr lang="en-I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Shorter crop cycles</a:t>
            </a:r>
          </a:p>
          <a:p>
            <a:pPr marL="742950" marR="0" lvl="1" indent="-285750">
              <a:lnSpc>
                <a:spcPct val="107000"/>
              </a:lnSpc>
              <a:spcBef>
                <a:spcPts val="0"/>
              </a:spcBef>
              <a:spcAft>
                <a:spcPts val="600"/>
              </a:spcAft>
              <a:buFont typeface="+mj-lt"/>
              <a:buAutoNum type="alphaLcPeriod"/>
            </a:pPr>
            <a:r>
              <a:rPr lang="en-IN" sz="1800" dirty="0">
                <a:solidFill>
                  <a:srgbClr val="000000"/>
                </a:solidFill>
                <a:latin typeface="Calibri" panose="020F0502020204030204" pitchFamily="34" charset="0"/>
                <a:ea typeface="Calibri" panose="020F0502020204030204" pitchFamily="34" charset="0"/>
                <a:cs typeface="Calibri" panose="020F0502020204030204" pitchFamily="34" charset="0"/>
              </a:rPr>
              <a:t>Darker leaves</a:t>
            </a:r>
          </a:p>
          <a:p>
            <a:pPr marL="742950" marR="0" lvl="1" indent="-285750">
              <a:lnSpc>
                <a:spcPct val="107000"/>
              </a:lnSpc>
              <a:spcBef>
                <a:spcPts val="0"/>
              </a:spcBef>
              <a:spcAft>
                <a:spcPts val="600"/>
              </a:spcAft>
              <a:buFont typeface="+mj-lt"/>
              <a:buAutoNum type="alphaLcPeriod"/>
            </a:pPr>
            <a:r>
              <a:rPr lang="en-IN"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Higher yields</a:t>
            </a:r>
          </a:p>
          <a:p>
            <a:pPr marL="742950" marR="0" lvl="1" indent="-285750">
              <a:lnSpc>
                <a:spcPct val="107000"/>
              </a:lnSpc>
              <a:spcBef>
                <a:spcPts val="0"/>
              </a:spcBef>
              <a:spcAft>
                <a:spcPts val="600"/>
              </a:spcAft>
              <a:buFont typeface="+mj-lt"/>
              <a:buAutoNum type="alphaLcPeriod"/>
            </a:pPr>
            <a:r>
              <a:rPr lang="en-IN" sz="1800" dirty="0">
                <a:effectLst/>
                <a:latin typeface="Calibri" panose="020F0502020204030204" pitchFamily="34" charset="0"/>
                <a:ea typeface="Calibri" panose="020F0502020204030204" pitchFamily="34" charset="0"/>
                <a:cs typeface="Times New Roman" panose="02020603050405020304" pitchFamily="18" charset="0"/>
              </a:rPr>
              <a:t>Thicker grains</a:t>
            </a:r>
          </a:p>
          <a:p>
            <a:pPr marL="742950" marR="0" lvl="1" indent="-285750">
              <a:lnSpc>
                <a:spcPct val="107000"/>
              </a:lnSpc>
              <a:spcBef>
                <a:spcPts val="0"/>
              </a:spcBef>
              <a:spcAft>
                <a:spcPts val="600"/>
              </a:spcAft>
              <a:buFont typeface="+mj-lt"/>
              <a:buAutoNum type="alphaLcPeriod"/>
            </a:pPr>
            <a:r>
              <a:rPr lang="en-IN" sz="1800" dirty="0">
                <a:effectLst/>
                <a:latin typeface="Calibri" panose="020F0502020204030204" pitchFamily="34" charset="0"/>
                <a:ea typeface="Calibri" panose="020F0502020204030204" pitchFamily="34" charset="0"/>
                <a:cs typeface="Times New Roman" panose="02020603050405020304" pitchFamily="18" charset="0"/>
              </a:rPr>
              <a:t>Ability to grow well in extreme summer conditions</a:t>
            </a:r>
          </a:p>
          <a:p>
            <a:pPr marL="742950" marR="0" lvl="1" indent="-285750">
              <a:lnSpc>
                <a:spcPct val="107000"/>
              </a:lnSpc>
              <a:spcBef>
                <a:spcPts val="0"/>
              </a:spcBef>
              <a:spcAft>
                <a:spcPts val="600"/>
              </a:spcAft>
              <a:buFont typeface="+mj-lt"/>
              <a:buAutoNum type="alphaLcPeriod"/>
            </a:pPr>
            <a:r>
              <a:rPr lang="en-IN" sz="1800" dirty="0">
                <a:effectLst/>
                <a:latin typeface="Calibri" panose="020F0502020204030204" pitchFamily="34" charset="0"/>
                <a:ea typeface="Calibri" panose="020F0502020204030204" pitchFamily="34" charset="0"/>
                <a:cs typeface="Times New Roman" panose="02020603050405020304" pitchFamily="18" charset="0"/>
              </a:rPr>
              <a:t>Extended shelf-lives after harvest</a:t>
            </a:r>
          </a:p>
          <a:p>
            <a:pPr marL="0" indent="0">
              <a:lnSpc>
                <a:spcPct val="100000"/>
              </a:lnSpc>
              <a:spcBef>
                <a:spcPts val="600"/>
              </a:spcBef>
              <a:spcAft>
                <a:spcPts val="600"/>
              </a:spcAft>
              <a:buNone/>
            </a:pPr>
            <a:endParaRPr lang="en-IN" sz="1800" b="1" dirty="0">
              <a:effectLst/>
              <a:latin typeface="-apple-system"/>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89F4EFC-9AD7-9BE3-537A-69F3CF448FB4}"/>
              </a:ext>
            </a:extLst>
          </p:cNvPr>
          <p:cNvPicPr>
            <a:picLocks noChangeAspect="1"/>
          </p:cNvPicPr>
          <p:nvPr/>
        </p:nvPicPr>
        <p:blipFill>
          <a:blip r:embed="rId3">
            <a:extLst>
              <a:ext uri="{28A0092B-C50C-407E-A947-70E740481C1C}">
                <a14:useLocalDpi xmlns:a14="http://schemas.microsoft.com/office/drawing/2010/main" val="0"/>
              </a:ext>
            </a:extLst>
          </a:blip>
          <a:srcRect b="9589"/>
          <a:stretch/>
        </p:blipFill>
        <p:spPr>
          <a:xfrm>
            <a:off x="2930118" y="763632"/>
            <a:ext cx="4197709" cy="2367584"/>
          </a:xfrm>
          <a:prstGeom prst="rect">
            <a:avLst/>
          </a:prstGeom>
          <a:ln w="25400">
            <a:solidFill>
              <a:schemeClr val="tx1"/>
            </a:solidFill>
          </a:ln>
        </p:spPr>
      </p:pic>
      <p:pic>
        <p:nvPicPr>
          <p:cNvPr id="8" name="Picture 7">
            <a:extLst>
              <a:ext uri="{FF2B5EF4-FFF2-40B4-BE49-F238E27FC236}">
                <a16:creationId xmlns:a16="http://schemas.microsoft.com/office/drawing/2014/main" id="{0AEE2977-F333-0FE7-B9F3-FBDD9E566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689" y="753518"/>
            <a:ext cx="2153266" cy="4776742"/>
          </a:xfrm>
          <a:prstGeom prst="rect">
            <a:avLst/>
          </a:prstGeom>
        </p:spPr>
      </p:pic>
      <p:pic>
        <p:nvPicPr>
          <p:cNvPr id="12" name="Picture 11">
            <a:extLst>
              <a:ext uri="{FF2B5EF4-FFF2-40B4-BE49-F238E27FC236}">
                <a16:creationId xmlns:a16="http://schemas.microsoft.com/office/drawing/2014/main" id="{529BB056-B47E-49E6-8DBB-792A43C41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898" y="3333022"/>
            <a:ext cx="2705314" cy="2012286"/>
          </a:xfrm>
          <a:prstGeom prst="rect">
            <a:avLst/>
          </a:prstGeom>
        </p:spPr>
      </p:pic>
      <p:pic>
        <p:nvPicPr>
          <p:cNvPr id="14" name="Picture 13">
            <a:extLst>
              <a:ext uri="{FF2B5EF4-FFF2-40B4-BE49-F238E27FC236}">
                <a16:creationId xmlns:a16="http://schemas.microsoft.com/office/drawing/2014/main" id="{5BE021E9-4465-A258-0FEE-746A5CA46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4299" y="3241615"/>
            <a:ext cx="3349345" cy="2826774"/>
          </a:xfrm>
          <a:prstGeom prst="rect">
            <a:avLst/>
          </a:prstGeom>
        </p:spPr>
      </p:pic>
      <p:pic>
        <p:nvPicPr>
          <p:cNvPr id="16" name="Picture 15">
            <a:extLst>
              <a:ext uri="{FF2B5EF4-FFF2-40B4-BE49-F238E27FC236}">
                <a16:creationId xmlns:a16="http://schemas.microsoft.com/office/drawing/2014/main" id="{10E93D1B-B8BF-9128-1A8D-1B3C21EB0C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5727" y="763632"/>
            <a:ext cx="2619655" cy="2422621"/>
          </a:xfrm>
          <a:prstGeom prst="rect">
            <a:avLst/>
          </a:prstGeom>
        </p:spPr>
      </p:pic>
    </p:spTree>
    <p:extLst>
      <p:ext uri="{BB962C8B-B14F-4D97-AF65-F5344CB8AC3E}">
        <p14:creationId xmlns:p14="http://schemas.microsoft.com/office/powerpoint/2010/main" val="4079982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9DA3-4C24-6DC9-E416-EE0BCE921133}"/>
              </a:ext>
            </a:extLst>
          </p:cNvPr>
          <p:cNvSpPr>
            <a:spLocks noGrp="1"/>
          </p:cNvSpPr>
          <p:nvPr>
            <p:ph type="title"/>
          </p:nvPr>
        </p:nvSpPr>
        <p:spPr>
          <a:xfrm>
            <a:off x="228600" y="161698"/>
            <a:ext cx="11680372" cy="679904"/>
          </a:xfrm>
        </p:spPr>
        <p:txBody>
          <a:bodyPr>
            <a:noAutofit/>
          </a:bodyPr>
          <a:lstStyle/>
          <a:p>
            <a:r>
              <a:rPr lang="en-IN" sz="2400" b="1" dirty="0">
                <a:latin typeface="+mn-lt"/>
              </a:rPr>
              <a:t>Background - </a:t>
            </a:r>
            <a:r>
              <a:rPr lang="en-IN" sz="2400" b="1" dirty="0">
                <a:latin typeface="+mn-lt"/>
                <a:ea typeface="Calibri" panose="020F0502020204030204" pitchFamily="34" charset="0"/>
                <a:cs typeface="Times New Roman" panose="02020603050405020304" pitchFamily="18" charset="0"/>
              </a:rPr>
              <a:t>Opportunity for live microalgae as primary &amp; natural live-feed in Aquaculture</a:t>
            </a:r>
            <a:endParaRPr lang="en-IN" sz="2400" b="1" dirty="0">
              <a:latin typeface="+mn-lt"/>
            </a:endParaRPr>
          </a:p>
        </p:txBody>
      </p:sp>
      <p:sp>
        <p:nvSpPr>
          <p:cNvPr id="3" name="Content Placeholder 2">
            <a:extLst>
              <a:ext uri="{FF2B5EF4-FFF2-40B4-BE49-F238E27FC236}">
                <a16:creationId xmlns:a16="http://schemas.microsoft.com/office/drawing/2014/main" id="{961DC2C7-0EDE-5B92-63B0-1D541A663EF4}"/>
              </a:ext>
            </a:extLst>
          </p:cNvPr>
          <p:cNvSpPr>
            <a:spLocks noGrp="1"/>
          </p:cNvSpPr>
          <p:nvPr>
            <p:ph idx="1"/>
          </p:nvPr>
        </p:nvSpPr>
        <p:spPr>
          <a:xfrm>
            <a:off x="315686" y="979715"/>
            <a:ext cx="11506200" cy="5376636"/>
          </a:xfrm>
        </p:spPr>
        <p:txBody>
          <a:bodyPr>
            <a:normAutofit lnSpcReduction="10000"/>
          </a:bodyPr>
          <a:lstStyle/>
          <a:p>
            <a:pPr>
              <a:lnSpc>
                <a:spcPct val="100000"/>
              </a:lnSpc>
              <a:spcBef>
                <a:spcPts val="600"/>
              </a:spcBef>
              <a:spcAft>
                <a:spcPts val="600"/>
              </a:spcAft>
              <a:buFont typeface="Wingdings" panose="05000000000000000000" pitchFamily="2" charset="2"/>
              <a:buChar char="q"/>
            </a:pPr>
            <a:r>
              <a:rPr lang="en-IN" sz="1800" dirty="0"/>
              <a:t>The Aquaculture industry is almost $300billion globally. For the first time ever, this year, Aquaculture industry has overtaken the ocean/ river fishing industry as a market</a:t>
            </a:r>
          </a:p>
          <a:p>
            <a:pPr>
              <a:lnSpc>
                <a:spcPct val="100000"/>
              </a:lnSpc>
              <a:spcBef>
                <a:spcPts val="600"/>
              </a:spcBef>
              <a:spcAft>
                <a:spcPts val="600"/>
              </a:spcAft>
              <a:buFont typeface="Wingdings" panose="05000000000000000000" pitchFamily="2" charset="2"/>
              <a:buChar char="q"/>
            </a:pPr>
            <a:r>
              <a:rPr lang="en-IN" sz="1800" dirty="0"/>
              <a:t>Aquaculture industry is facing three major challenges today:</a:t>
            </a:r>
          </a:p>
          <a:p>
            <a:pPr marL="914400" lvl="1" indent="-457200">
              <a:lnSpc>
                <a:spcPct val="100000"/>
              </a:lnSpc>
              <a:spcBef>
                <a:spcPts val="600"/>
              </a:spcBef>
              <a:spcAft>
                <a:spcPts val="600"/>
              </a:spcAft>
              <a:buFont typeface="+mj-lt"/>
              <a:buAutoNum type="arabicPeriod"/>
            </a:pPr>
            <a:r>
              <a:rPr lang="en-IN" sz="1600" dirty="0"/>
              <a:t>Product quality vis-à-vis wild-catch (nutritional value, antibiotics etc.)</a:t>
            </a:r>
          </a:p>
          <a:p>
            <a:pPr marL="914400" lvl="1" indent="-457200">
              <a:lnSpc>
                <a:spcPct val="100000"/>
              </a:lnSpc>
              <a:spcBef>
                <a:spcPts val="600"/>
              </a:spcBef>
              <a:spcAft>
                <a:spcPts val="600"/>
              </a:spcAft>
              <a:buFont typeface="+mj-lt"/>
              <a:buAutoNum type="arabicPeriod"/>
            </a:pPr>
            <a:r>
              <a:rPr lang="en-IN" sz="1600" dirty="0"/>
              <a:t>Impact of rising feed prices </a:t>
            </a:r>
          </a:p>
          <a:p>
            <a:pPr marL="914400" lvl="1" indent="-457200">
              <a:lnSpc>
                <a:spcPct val="100000"/>
              </a:lnSpc>
              <a:spcBef>
                <a:spcPts val="600"/>
              </a:spcBef>
              <a:spcAft>
                <a:spcPts val="600"/>
              </a:spcAft>
              <a:buFont typeface="+mj-lt"/>
              <a:buAutoNum type="arabicPeriod"/>
            </a:pPr>
            <a:r>
              <a:rPr lang="en-IN" sz="1600" dirty="0"/>
              <a:t>Sustainability impact of the sector – accounting for ~1% of global GHG emissions </a:t>
            </a:r>
          </a:p>
          <a:p>
            <a:pPr>
              <a:lnSpc>
                <a:spcPct val="100000"/>
              </a:lnSpc>
              <a:spcBef>
                <a:spcPts val="600"/>
              </a:spcBef>
              <a:spcAft>
                <a:spcPts val="600"/>
              </a:spcAft>
              <a:buFont typeface="Wingdings" panose="05000000000000000000" pitchFamily="2" charset="2"/>
              <a:buChar char="q"/>
            </a:pPr>
            <a:r>
              <a:rPr lang="en-IN" sz="1800" dirty="0"/>
              <a:t>Green, live microalgae can alleviate some of these issues in Aquaculture farms by:</a:t>
            </a:r>
          </a:p>
          <a:p>
            <a:pPr marL="914400" lvl="1" indent="-457200">
              <a:lnSpc>
                <a:spcPct val="100000"/>
              </a:lnSpc>
              <a:spcBef>
                <a:spcPts val="600"/>
              </a:spcBef>
              <a:spcAft>
                <a:spcPts val="600"/>
              </a:spcAft>
              <a:buFont typeface="+mj-lt"/>
              <a:buAutoNum type="arabicPeriod"/>
            </a:pPr>
            <a:r>
              <a:rPr lang="en-IN" sz="1600" dirty="0"/>
              <a:t>Helping mimic wild aquatic ecosystems, by becoming the primary food source in aquaculture food-chain. This will help produce more “naturally-fed” fishes/ shrimps</a:t>
            </a:r>
          </a:p>
          <a:p>
            <a:pPr marL="1371600" lvl="2" indent="-457200">
              <a:lnSpc>
                <a:spcPct val="100000"/>
              </a:lnSpc>
              <a:spcBef>
                <a:spcPts val="600"/>
              </a:spcBef>
              <a:spcAft>
                <a:spcPts val="600"/>
              </a:spcAft>
              <a:buFont typeface="+mj-lt"/>
              <a:buAutoNum type="romanLcPeriod"/>
            </a:pPr>
            <a:r>
              <a:rPr lang="en-IN" sz="1600" dirty="0"/>
              <a:t>Live microalgae as feed for hatchlings</a:t>
            </a:r>
          </a:p>
          <a:p>
            <a:pPr marL="1371600" lvl="2" indent="-457200">
              <a:lnSpc>
                <a:spcPct val="100000"/>
              </a:lnSpc>
              <a:spcBef>
                <a:spcPts val="600"/>
              </a:spcBef>
              <a:spcAft>
                <a:spcPts val="600"/>
              </a:spcAft>
              <a:buFont typeface="+mj-lt"/>
              <a:buAutoNum type="romanLcPeriod"/>
            </a:pPr>
            <a:r>
              <a:rPr lang="en-IN" sz="1600" dirty="0"/>
              <a:t>Live microalgae as a feed for zooplanktons (rotifers, copepods, daphnia etc.)</a:t>
            </a:r>
          </a:p>
          <a:p>
            <a:pPr marL="914400" lvl="1" indent="-457200">
              <a:lnSpc>
                <a:spcPct val="100000"/>
              </a:lnSpc>
              <a:spcBef>
                <a:spcPts val="600"/>
              </a:spcBef>
              <a:spcAft>
                <a:spcPts val="600"/>
              </a:spcAft>
              <a:buFont typeface="+mj-lt"/>
              <a:buAutoNum type="arabicPeriod"/>
            </a:pPr>
            <a:r>
              <a:rPr lang="en-IN" sz="1600" dirty="0"/>
              <a:t>Helping limit accumulation of organic matter and ammonia by converting them into more microalgal biomass. Thus reducing pathogens, improving oxygen levels &amp; reducing toxicity.</a:t>
            </a:r>
          </a:p>
          <a:p>
            <a:pPr marL="914400" lvl="1" indent="-457200">
              <a:lnSpc>
                <a:spcPct val="100000"/>
              </a:lnSpc>
              <a:spcBef>
                <a:spcPts val="600"/>
              </a:spcBef>
              <a:spcAft>
                <a:spcPts val="600"/>
              </a:spcAft>
              <a:buFont typeface="+mj-lt"/>
              <a:buAutoNum type="arabicPeriod"/>
            </a:pPr>
            <a:r>
              <a:rPr lang="en-IN" sz="1600" dirty="0"/>
              <a:t>Reducing the carbon-footprint on account of reduced dependence on fishmeal</a:t>
            </a:r>
          </a:p>
          <a:p>
            <a:pPr marL="914400" lvl="1" indent="-457200">
              <a:lnSpc>
                <a:spcPct val="100000"/>
              </a:lnSpc>
              <a:spcBef>
                <a:spcPts val="600"/>
              </a:spcBef>
              <a:spcAft>
                <a:spcPts val="600"/>
              </a:spcAft>
              <a:buFont typeface="+mj-lt"/>
              <a:buAutoNum type="arabicPeriod"/>
            </a:pPr>
            <a:r>
              <a:rPr lang="en-IN" sz="1600" dirty="0"/>
              <a:t>Improving the efficiency ratios of supplemented feed, by reducing their consumption</a:t>
            </a:r>
          </a:p>
          <a:p>
            <a:pPr>
              <a:lnSpc>
                <a:spcPct val="100000"/>
              </a:lnSpc>
              <a:spcBef>
                <a:spcPts val="600"/>
              </a:spcBef>
              <a:spcAft>
                <a:spcPts val="600"/>
              </a:spcAft>
              <a:buFont typeface="Wingdings" panose="05000000000000000000" pitchFamily="2" charset="2"/>
              <a:buChar char="q"/>
            </a:pPr>
            <a:endParaRPr lang="en-IN" sz="1800" dirty="0"/>
          </a:p>
        </p:txBody>
      </p:sp>
      <p:sp>
        <p:nvSpPr>
          <p:cNvPr id="4" name="Footer Placeholder 3">
            <a:extLst>
              <a:ext uri="{FF2B5EF4-FFF2-40B4-BE49-F238E27FC236}">
                <a16:creationId xmlns:a16="http://schemas.microsoft.com/office/drawing/2014/main" id="{76224348-DC6F-081D-54F3-D7B9B86E94FB}"/>
              </a:ext>
            </a:extLst>
          </p:cNvPr>
          <p:cNvSpPr>
            <a:spLocks noGrp="1"/>
          </p:cNvSpPr>
          <p:nvPr>
            <p:ph type="ftr" sz="quarter" idx="11"/>
          </p:nvPr>
        </p:nvSpPr>
        <p:spPr/>
        <p:txBody>
          <a:bodyPr/>
          <a:lstStyle/>
          <a:p>
            <a:r>
              <a:rPr lang="en-IN"/>
              <a:t>Environalgae</a:t>
            </a:r>
            <a:endParaRPr lang="en-IN" dirty="0"/>
          </a:p>
        </p:txBody>
      </p:sp>
    </p:spTree>
    <p:extLst>
      <p:ext uri="{BB962C8B-B14F-4D97-AF65-F5344CB8AC3E}">
        <p14:creationId xmlns:p14="http://schemas.microsoft.com/office/powerpoint/2010/main" val="261649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200" y="238061"/>
            <a:ext cx="10515600" cy="664756"/>
          </a:xfrm>
        </p:spPr>
        <p:txBody>
          <a:bodyPr>
            <a:normAutofit fontScale="90000"/>
          </a:bodyPr>
          <a:lstStyle/>
          <a:p>
            <a:pPr algn="ctr"/>
            <a:r>
              <a:rPr lang="en-US" b="1" dirty="0"/>
              <a:t>The Need….and the opportunity</a:t>
            </a:r>
            <a:endParaRPr lang="en-IN" b="1" dirty="0"/>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447869" y="1029882"/>
            <a:ext cx="11299372" cy="5326468"/>
          </a:xfrm>
        </p:spPr>
        <p:txBody>
          <a:bodyPr>
            <a:normAutofit/>
          </a:bodyPr>
          <a:lstStyle/>
          <a:p>
            <a:pPr algn="just">
              <a:lnSpc>
                <a:spcPct val="100000"/>
              </a:lnSpc>
              <a:spcBef>
                <a:spcPts val="300"/>
              </a:spcBef>
              <a:spcAft>
                <a:spcPts val="300"/>
              </a:spcAft>
            </a:pPr>
            <a:r>
              <a:rPr lang="en-IN" sz="1800" dirty="0">
                <a:latin typeface="Calibri" panose="020F0502020204030204" pitchFamily="34" charset="0"/>
                <a:ea typeface="Calibri" panose="020F0502020204030204" pitchFamily="34" charset="0"/>
                <a:cs typeface="Times New Roman" panose="02020603050405020304" pitchFamily="18" charset="0"/>
              </a:rPr>
              <a:t>I</a:t>
            </a:r>
            <a:r>
              <a:rPr lang="en-IN" sz="1800" dirty="0">
                <a:effectLst/>
                <a:latin typeface="Calibri" panose="020F0502020204030204" pitchFamily="34" charset="0"/>
                <a:ea typeface="Calibri" panose="020F0502020204030204" pitchFamily="34" charset="0"/>
                <a:cs typeface="Times New Roman" panose="02020603050405020304" pitchFamily="18" charset="0"/>
              </a:rPr>
              <a:t>mpact of </a:t>
            </a:r>
            <a:r>
              <a:rPr lang="en-IN" sz="1800" i="1" dirty="0">
                <a:effectLst/>
                <a:latin typeface="Calibri" panose="020F0502020204030204" pitchFamily="34" charset="0"/>
                <a:ea typeface="Calibri" panose="020F0502020204030204" pitchFamily="34" charset="0"/>
                <a:cs typeface="Times New Roman" panose="02020603050405020304" pitchFamily="18" charset="0"/>
              </a:rPr>
              <a:t>Climate Change</a:t>
            </a:r>
            <a:r>
              <a:rPr lang="en-IN" sz="1800" dirty="0">
                <a:effectLst/>
                <a:latin typeface="Calibri" panose="020F0502020204030204" pitchFamily="34" charset="0"/>
                <a:ea typeface="Calibri" panose="020F0502020204030204" pitchFamily="34" charset="0"/>
                <a:cs typeface="Times New Roman" panose="02020603050405020304" pitchFamily="18" charset="0"/>
              </a:rPr>
              <a:t> is well known and gets discussed in perhaps every important international convention of developed and developing nations. </a:t>
            </a:r>
          </a:p>
          <a:p>
            <a:pPr algn="just">
              <a:lnSpc>
                <a:spcPct val="100000"/>
              </a:lnSpc>
              <a:spcBef>
                <a:spcPts val="300"/>
              </a:spcBef>
              <a:spcAft>
                <a:spcPts val="300"/>
              </a:spcAft>
            </a:pPr>
            <a:r>
              <a:rPr lang="en-IN" sz="1800" dirty="0">
                <a:latin typeface="Calibri" panose="020F0502020204030204" pitchFamily="34" charset="0"/>
                <a:ea typeface="Calibri" panose="020F0502020204030204" pitchFamily="34" charset="0"/>
                <a:cs typeface="Times New Roman" panose="02020603050405020304" pitchFamily="18" charset="0"/>
              </a:rPr>
              <a:t>Our Nation has taken up ambitious NET ZERO goals</a:t>
            </a:r>
            <a:r>
              <a:rPr lang="en-IN" sz="18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0000"/>
              </a:lnSpc>
              <a:spcBef>
                <a:spcPts val="300"/>
              </a:spcBef>
              <a:spcAft>
                <a:spcPts val="3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In the conventional effluent treatment processes, </a:t>
            </a:r>
            <a:r>
              <a:rPr lang="en-IN" sz="1800" i="1" dirty="0">
                <a:effectLst/>
                <a:latin typeface="Calibri" panose="020F0502020204030204" pitchFamily="34" charset="0"/>
                <a:ea typeface="Calibri" panose="020F0502020204030204" pitchFamily="34" charset="0"/>
                <a:cs typeface="Times New Roman" panose="02020603050405020304" pitchFamily="18" charset="0"/>
              </a:rPr>
              <a:t>Scope 1</a:t>
            </a:r>
            <a:r>
              <a:rPr lang="en-IN" sz="1800" dirty="0">
                <a:effectLst/>
                <a:latin typeface="Calibri" panose="020F0502020204030204" pitchFamily="34" charset="0"/>
                <a:ea typeface="Calibri" panose="020F0502020204030204" pitchFamily="34" charset="0"/>
                <a:cs typeface="Times New Roman" panose="02020603050405020304" pitchFamily="18" charset="0"/>
              </a:rPr>
              <a:t> and </a:t>
            </a:r>
            <a:r>
              <a:rPr lang="en-IN" sz="1800" i="1" dirty="0">
                <a:effectLst/>
                <a:latin typeface="Calibri" panose="020F0502020204030204" pitchFamily="34" charset="0"/>
                <a:ea typeface="Calibri" panose="020F0502020204030204" pitchFamily="34" charset="0"/>
                <a:cs typeface="Times New Roman" panose="02020603050405020304" pitchFamily="18" charset="0"/>
              </a:rPr>
              <a:t>Scope 2</a:t>
            </a:r>
            <a:r>
              <a:rPr lang="en-IN" sz="1800" dirty="0">
                <a:effectLst/>
                <a:latin typeface="Calibri" panose="020F0502020204030204" pitchFamily="34" charset="0"/>
                <a:ea typeface="Calibri" panose="020F0502020204030204" pitchFamily="34" charset="0"/>
                <a:cs typeface="Times New Roman" panose="02020603050405020304" pitchFamily="18" charset="0"/>
              </a:rPr>
              <a:t> emissions are usually significant. Hence, switching to more sustainable wastewater mitigation technologies will soon be a need of the hour</a:t>
            </a:r>
          </a:p>
          <a:p>
            <a:pPr algn="just">
              <a:lnSpc>
                <a:spcPct val="100000"/>
              </a:lnSpc>
              <a:spcBef>
                <a:spcPts val="300"/>
              </a:spcBef>
              <a:spcAft>
                <a:spcPts val="3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(NEED) An ideal sustainable option for </a:t>
            </a:r>
            <a:r>
              <a:rPr lang="en-IN" sz="1800" dirty="0">
                <a:latin typeface="Calibri" panose="020F0502020204030204" pitchFamily="34" charset="0"/>
                <a:ea typeface="Calibri" panose="020F0502020204030204" pitchFamily="34" charset="0"/>
                <a:cs typeface="Times New Roman" panose="02020603050405020304" pitchFamily="18" charset="0"/>
              </a:rPr>
              <a:t>waste</a:t>
            </a:r>
            <a:r>
              <a:rPr lang="en-IN" sz="1800" dirty="0">
                <a:effectLst/>
                <a:latin typeface="Calibri" panose="020F0502020204030204" pitchFamily="34" charset="0"/>
                <a:ea typeface="Calibri" panose="020F0502020204030204" pitchFamily="34" charset="0"/>
                <a:cs typeface="Times New Roman" panose="02020603050405020304" pitchFamily="18" charset="0"/>
              </a:rPr>
              <a:t>water treatment should:</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U</a:t>
            </a:r>
            <a:r>
              <a:rPr lang="en-IN" sz="1400" dirty="0">
                <a:effectLst/>
                <a:latin typeface="Calibri" panose="020F0502020204030204" pitchFamily="34" charset="0"/>
                <a:ea typeface="Calibri" panose="020F0502020204030204" pitchFamily="34" charset="0"/>
                <a:cs typeface="Times New Roman" panose="02020603050405020304" pitchFamily="18" charset="0"/>
              </a:rPr>
              <a:t>tilize less energy</a:t>
            </a:r>
          </a:p>
          <a:p>
            <a:pPr lvl="1" algn="just">
              <a:lnSpc>
                <a:spcPct val="100000"/>
              </a:lnSpc>
              <a:spcBef>
                <a:spcPts val="300"/>
              </a:spcBef>
              <a:spcAft>
                <a:spcPts val="300"/>
              </a:spcAft>
              <a:buFont typeface="Courier New" panose="02070309020205020404" pitchFamily="49" charset="0"/>
              <a:buChar char="o"/>
            </a:pPr>
            <a:r>
              <a:rPr lang="en-IN" sz="1400" dirty="0">
                <a:effectLst/>
                <a:latin typeface="Calibri" panose="020F0502020204030204" pitchFamily="34" charset="0"/>
                <a:ea typeface="Calibri" panose="020F0502020204030204" pitchFamily="34" charset="0"/>
                <a:cs typeface="Times New Roman" panose="02020603050405020304" pitchFamily="18" charset="0"/>
              </a:rPr>
              <a:t>Result in very low carbon emissions</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P</a:t>
            </a:r>
            <a:r>
              <a:rPr lang="en-IN" sz="1400" dirty="0">
                <a:effectLst/>
                <a:latin typeface="Calibri" panose="020F0502020204030204" pitchFamily="34" charset="0"/>
                <a:ea typeface="Calibri" panose="020F0502020204030204" pitchFamily="34" charset="0"/>
                <a:cs typeface="Times New Roman" panose="02020603050405020304" pitchFamily="18" charset="0"/>
              </a:rPr>
              <a:t>roduce clean water, and </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P</a:t>
            </a:r>
            <a:r>
              <a:rPr lang="en-IN" sz="1400" dirty="0">
                <a:effectLst/>
                <a:latin typeface="Calibri" panose="020F0502020204030204" pitchFamily="34" charset="0"/>
                <a:ea typeface="Calibri" panose="020F0502020204030204" pitchFamily="34" charset="0"/>
                <a:cs typeface="Times New Roman" panose="02020603050405020304" pitchFamily="18" charset="0"/>
              </a:rPr>
              <a:t>rovide a co-product opportunity to improve the circularity quotient of carbon!</a:t>
            </a:r>
          </a:p>
          <a:p>
            <a:pPr algn="just">
              <a:lnSpc>
                <a:spcPct val="100000"/>
              </a:lnSpc>
              <a:spcBef>
                <a:spcPts val="300"/>
              </a:spcBef>
              <a:spcAft>
                <a:spcPts val="3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(OPPORTUNITY) Microalgae-based wastewater treatment technology</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Relies on sunlight as a source of energy; suitable weather conditions and ample sunlight availability throughout the year over here!</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Consumes carbon and ammonia while it emits oxygen</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Generates clean and compliant water suitable for discharge/ re-use</a:t>
            </a:r>
          </a:p>
          <a:p>
            <a:pPr lvl="1" algn="just">
              <a:lnSpc>
                <a:spcPct val="100000"/>
              </a:lnSpc>
              <a:spcBef>
                <a:spcPts val="300"/>
              </a:spcBef>
              <a:spcAft>
                <a:spcPts val="300"/>
              </a:spcAft>
              <a:buFont typeface="Courier New" panose="02070309020205020404" pitchFamily="49" charset="0"/>
              <a:buChar char="o"/>
            </a:pPr>
            <a:r>
              <a:rPr lang="en-IN" sz="1400" dirty="0">
                <a:latin typeface="Calibri" panose="020F0502020204030204" pitchFamily="34" charset="0"/>
                <a:ea typeface="Calibri" panose="020F0502020204030204" pitchFamily="34" charset="0"/>
                <a:cs typeface="Times New Roman" panose="02020603050405020304" pitchFamily="18" charset="0"/>
              </a:rPr>
              <a:t>Produces microalgae-biomass for various end-use applications, thus recycling the carbon and nutrients from domestic wastewater streams</a:t>
            </a:r>
          </a:p>
          <a:p>
            <a:pPr lvl="1" algn="just">
              <a:lnSpc>
                <a:spcPct val="100000"/>
              </a:lnSpc>
              <a:spcBef>
                <a:spcPts val="300"/>
              </a:spcBef>
              <a:spcAft>
                <a:spcPts val="300"/>
              </a:spcAft>
              <a:buFont typeface="Courier New" panose="02070309020205020404" pitchFamily="49" charset="0"/>
              <a:buChar char="o"/>
            </a:pP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0000"/>
              </a:lnSpc>
              <a:spcBef>
                <a:spcPts val="300"/>
              </a:spcBef>
              <a:spcAft>
                <a:spcPts val="300"/>
              </a:spcAft>
              <a:buFont typeface="Courier New" panose="02070309020205020404" pitchFamily="49" charset="0"/>
              <a:buChar char="o"/>
            </a:pP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spTree>
    <p:extLst>
      <p:ext uri="{BB962C8B-B14F-4D97-AF65-F5344CB8AC3E}">
        <p14:creationId xmlns:p14="http://schemas.microsoft.com/office/powerpoint/2010/main" val="3032281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9DA3-4C24-6DC9-E416-EE0BCE921133}"/>
              </a:ext>
            </a:extLst>
          </p:cNvPr>
          <p:cNvSpPr>
            <a:spLocks noGrp="1"/>
          </p:cNvSpPr>
          <p:nvPr>
            <p:ph type="title"/>
          </p:nvPr>
        </p:nvSpPr>
        <p:spPr>
          <a:xfrm>
            <a:off x="315686" y="161698"/>
            <a:ext cx="11506199" cy="679904"/>
          </a:xfrm>
        </p:spPr>
        <p:txBody>
          <a:bodyPr>
            <a:normAutofit/>
          </a:bodyPr>
          <a:lstStyle/>
          <a:p>
            <a:pPr algn="ctr"/>
            <a:r>
              <a:rPr lang="en-IN" sz="2400" b="1" dirty="0">
                <a:latin typeface="+mn-lt"/>
                <a:ea typeface="Calibri" panose="020F0502020204030204" pitchFamily="34" charset="0"/>
                <a:cs typeface="Times New Roman" panose="02020603050405020304" pitchFamily="18" charset="0"/>
              </a:rPr>
              <a:t>Opportunity for live microalgae as primary &amp; natural live-feed in Aquaculture</a:t>
            </a:r>
            <a:endParaRPr lang="en-IN" sz="2400" b="1" dirty="0">
              <a:latin typeface="+mn-lt"/>
            </a:endParaRPr>
          </a:p>
        </p:txBody>
      </p:sp>
      <p:sp>
        <p:nvSpPr>
          <p:cNvPr id="3" name="Content Placeholder 2">
            <a:extLst>
              <a:ext uri="{FF2B5EF4-FFF2-40B4-BE49-F238E27FC236}">
                <a16:creationId xmlns:a16="http://schemas.microsoft.com/office/drawing/2014/main" id="{961DC2C7-0EDE-5B92-63B0-1D541A663EF4}"/>
              </a:ext>
            </a:extLst>
          </p:cNvPr>
          <p:cNvSpPr>
            <a:spLocks noGrp="1"/>
          </p:cNvSpPr>
          <p:nvPr>
            <p:ph idx="1"/>
          </p:nvPr>
        </p:nvSpPr>
        <p:spPr>
          <a:xfrm>
            <a:off x="217715" y="931181"/>
            <a:ext cx="11506200" cy="4860019"/>
          </a:xfrm>
        </p:spPr>
        <p:txBody>
          <a:bodyPr>
            <a:normAutofit/>
          </a:bodyPr>
          <a:lstStyle/>
          <a:p>
            <a:pPr>
              <a:lnSpc>
                <a:spcPct val="100000"/>
              </a:lnSpc>
              <a:spcBef>
                <a:spcPts val="600"/>
              </a:spcBef>
              <a:buFont typeface="Wingdings" panose="05000000000000000000" pitchFamily="2" charset="2"/>
              <a:buChar char="q"/>
            </a:pPr>
            <a:r>
              <a:rPr lang="en-IN" sz="2000" dirty="0"/>
              <a:t>Environalgae has helped our customers instal very large microalgae projects wherein fresh, green microalgae biomass is generated at large-scale through nutrient recovery from food and agroprocessing operations of our customers</a:t>
            </a:r>
          </a:p>
          <a:p>
            <a:pPr>
              <a:lnSpc>
                <a:spcPct val="100000"/>
              </a:lnSpc>
              <a:spcBef>
                <a:spcPts val="600"/>
              </a:spcBef>
              <a:buFont typeface="Wingdings" panose="05000000000000000000" pitchFamily="2" charset="2"/>
              <a:buChar char="q"/>
            </a:pPr>
            <a:r>
              <a:rPr lang="en-IN" sz="2000" dirty="0"/>
              <a:t>Being a sunlight-driven process with nutrients being recovered from water treatment processes of the food industry, this microalgae biomass is expected to have a tremendous impact on sustainability (negative carbon foot-print).</a:t>
            </a:r>
          </a:p>
          <a:p>
            <a:pPr>
              <a:lnSpc>
                <a:spcPct val="100000"/>
              </a:lnSpc>
              <a:spcBef>
                <a:spcPts val="600"/>
              </a:spcBef>
              <a:buFont typeface="Wingdings" panose="05000000000000000000" pitchFamily="2" charset="2"/>
              <a:buChar char="q"/>
            </a:pPr>
            <a:r>
              <a:rPr lang="en-IN" sz="2000" dirty="0"/>
              <a:t>The microalgae is produced by consuming nutrients present in the </a:t>
            </a:r>
            <a:r>
              <a:rPr lang="en-IN" sz="2000" dirty="0" err="1"/>
              <a:t>agro</a:t>
            </a:r>
            <a:r>
              <a:rPr lang="en-IN" sz="2000" dirty="0"/>
              <a:t>-processing spent streams, and hence is very rich in its nutritional profile</a:t>
            </a:r>
          </a:p>
          <a:p>
            <a:pPr>
              <a:lnSpc>
                <a:spcPct val="100000"/>
              </a:lnSpc>
              <a:spcBef>
                <a:spcPts val="600"/>
              </a:spcBef>
              <a:buFont typeface="Wingdings" panose="05000000000000000000" pitchFamily="2" charset="2"/>
              <a:buChar char="q"/>
            </a:pPr>
            <a:r>
              <a:rPr lang="en-IN" sz="2000" dirty="0"/>
              <a:t>With water treatment credits and no costs for raw materials, the microalgae biomass produced from these processes will have tremendous pricing advantage over any other green microalgae biomass available in the market</a:t>
            </a:r>
          </a:p>
          <a:p>
            <a:pPr lvl="1">
              <a:lnSpc>
                <a:spcPct val="100000"/>
              </a:lnSpc>
              <a:spcBef>
                <a:spcPts val="600"/>
              </a:spcBef>
            </a:pPr>
            <a:r>
              <a:rPr lang="en-IN" sz="1800" dirty="0"/>
              <a:t>By some estimates, the price of this live microalgae biomass (&lt;$1/Liter) is expected to be over an order of magnitude lower than the currently available biomass (&gt;$30/Liter) [9]</a:t>
            </a:r>
          </a:p>
          <a:p>
            <a:pPr lvl="1">
              <a:lnSpc>
                <a:spcPct val="100000"/>
              </a:lnSpc>
              <a:spcBef>
                <a:spcPts val="600"/>
              </a:spcBef>
            </a:pPr>
            <a:r>
              <a:rPr lang="en-IN" sz="1800" dirty="0"/>
              <a:t>The availability from this one site is greater than 10,000 Liters per day and hence is a SCALABLE option</a:t>
            </a:r>
          </a:p>
        </p:txBody>
      </p:sp>
      <p:sp>
        <p:nvSpPr>
          <p:cNvPr id="4" name="Footer Placeholder 3">
            <a:extLst>
              <a:ext uri="{FF2B5EF4-FFF2-40B4-BE49-F238E27FC236}">
                <a16:creationId xmlns:a16="http://schemas.microsoft.com/office/drawing/2014/main" id="{76224348-DC6F-081D-54F3-D7B9B86E94FB}"/>
              </a:ext>
            </a:extLst>
          </p:cNvPr>
          <p:cNvSpPr>
            <a:spLocks noGrp="1"/>
          </p:cNvSpPr>
          <p:nvPr>
            <p:ph type="ftr" sz="quarter" idx="11"/>
          </p:nvPr>
        </p:nvSpPr>
        <p:spPr/>
        <p:txBody>
          <a:bodyPr/>
          <a:lstStyle/>
          <a:p>
            <a:r>
              <a:rPr lang="en-IN"/>
              <a:t>Environalgae</a:t>
            </a:r>
            <a:endParaRPr lang="en-IN" dirty="0"/>
          </a:p>
        </p:txBody>
      </p:sp>
      <p:sp>
        <p:nvSpPr>
          <p:cNvPr id="5" name="TextBox 4">
            <a:extLst>
              <a:ext uri="{FF2B5EF4-FFF2-40B4-BE49-F238E27FC236}">
                <a16:creationId xmlns:a16="http://schemas.microsoft.com/office/drawing/2014/main" id="{33C553D4-A2BB-1686-BF63-FD023B489A08}"/>
              </a:ext>
            </a:extLst>
          </p:cNvPr>
          <p:cNvSpPr txBox="1"/>
          <p:nvPr/>
        </p:nvSpPr>
        <p:spPr>
          <a:xfrm>
            <a:off x="117987" y="5974533"/>
            <a:ext cx="11956026" cy="276999"/>
          </a:xfrm>
          <a:prstGeom prst="rect">
            <a:avLst/>
          </a:prstGeom>
          <a:solidFill>
            <a:schemeClr val="bg1">
              <a:lumMod val="95000"/>
            </a:schemeClr>
          </a:solidFill>
          <a:ln>
            <a:solidFill>
              <a:schemeClr val="tx1"/>
            </a:solidFill>
          </a:ln>
        </p:spPr>
        <p:txBody>
          <a:bodyPr wrap="square" rtlCol="0">
            <a:spAutoFit/>
          </a:bodyPr>
          <a:lstStyle/>
          <a:p>
            <a:r>
              <a:rPr lang="en-IN" sz="1200" dirty="0">
                <a:effectLst/>
                <a:latin typeface="Calibri" panose="020F0502020204030204" pitchFamily="34" charset="0"/>
                <a:ea typeface="Calibri" panose="020F0502020204030204" pitchFamily="34" charset="0"/>
                <a:cs typeface="Times New Roman" panose="02020603050405020304" pitchFamily="18" charset="0"/>
              </a:rPr>
              <a:t>[9]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Commercial live-frozen microalgae sells at over $70/Liter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97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838199" y="163414"/>
            <a:ext cx="10515600" cy="685673"/>
          </a:xfrm>
        </p:spPr>
        <p:txBody>
          <a:bodyPr>
            <a:normAutofit fontScale="90000"/>
          </a:bodyPr>
          <a:lstStyle/>
          <a:p>
            <a:pPr algn="ctr"/>
            <a:r>
              <a:rPr lang="en-US" sz="4200" b="1" dirty="0"/>
              <a:t>An Exciting Clean-Tech for wastewater treatment….</a:t>
            </a:r>
            <a:endParaRPr lang="en-IN" sz="4200" b="1" dirty="0"/>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441400" y="1039682"/>
            <a:ext cx="11104964" cy="4958115"/>
          </a:xfrm>
        </p:spPr>
        <p:txBody>
          <a:bodyPr>
            <a:normAutofit fontScale="55000" lnSpcReduction="20000"/>
          </a:bodyPr>
          <a:lstStyle/>
          <a:p>
            <a:pPr>
              <a:lnSpc>
                <a:spcPct val="110000"/>
              </a:lnSpc>
              <a:buFont typeface="Wingdings" panose="05000000000000000000" pitchFamily="2" charset="2"/>
              <a:buChar char="Ø"/>
            </a:pPr>
            <a:r>
              <a:rPr lang="en-US" sz="2800" b="1" dirty="0"/>
              <a:t>Sustainable - </a:t>
            </a:r>
            <a:r>
              <a:rPr lang="en-US" sz="2600" dirty="0"/>
              <a:t>Sunlight, the primary source of energy for our process, is free of cost, non-polluting and plentiful</a:t>
            </a:r>
          </a:p>
          <a:p>
            <a:pPr>
              <a:lnSpc>
                <a:spcPct val="110000"/>
              </a:lnSpc>
              <a:buFont typeface="Wingdings" panose="05000000000000000000" pitchFamily="2" charset="2"/>
              <a:buChar char="Ø"/>
            </a:pPr>
            <a:r>
              <a:rPr lang="en-US" sz="2800" b="1" dirty="0"/>
              <a:t>Environment friendly* - </a:t>
            </a:r>
            <a:r>
              <a:rPr lang="en-US" sz="2600" dirty="0"/>
              <a:t>O</a:t>
            </a:r>
            <a:r>
              <a:rPr lang="en-US" sz="2600" baseline="-25000" dirty="0"/>
              <a:t>2</a:t>
            </a:r>
            <a:r>
              <a:rPr lang="en-US" sz="2600" dirty="0"/>
              <a:t> released by algae, improves overall air and water quality in the environment</a:t>
            </a:r>
          </a:p>
          <a:p>
            <a:pPr>
              <a:lnSpc>
                <a:spcPct val="110000"/>
              </a:lnSpc>
              <a:buFont typeface="Wingdings" panose="05000000000000000000" pitchFamily="2" charset="2"/>
              <a:buChar char="Ø"/>
            </a:pPr>
            <a:r>
              <a:rPr lang="en-US" sz="2900" b="1" dirty="0"/>
              <a:t>Effective </a:t>
            </a:r>
            <a:r>
              <a:rPr lang="en-US" sz="2600" dirty="0"/>
              <a:t>(field data collected from one of our pilot-plant sites for treatment of manufacturing effluent streams)</a:t>
            </a:r>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marL="0" indent="0">
              <a:lnSpc>
                <a:spcPct val="110000"/>
              </a:lnSpc>
              <a:buNone/>
            </a:pPr>
            <a:endParaRPr lang="en-US" sz="2400" b="1" dirty="0"/>
          </a:p>
          <a:p>
            <a:pPr>
              <a:lnSpc>
                <a:spcPct val="110000"/>
              </a:lnSpc>
              <a:buFont typeface="Wingdings" panose="05000000000000000000" pitchFamily="2" charset="2"/>
              <a:buChar char="Ø"/>
            </a:pPr>
            <a:r>
              <a:rPr lang="en-US" sz="2500" b="1" dirty="0"/>
              <a:t>Lucrative</a:t>
            </a:r>
            <a:r>
              <a:rPr lang="en-US" sz="2500" dirty="0"/>
              <a:t> – Renewable algae biomass generated has potential value as feed, food and organic fertilizer. </a:t>
            </a:r>
            <a:r>
              <a:rPr lang="en-US" sz="2500" dirty="0">
                <a:highlight>
                  <a:srgbClr val="FFFF00"/>
                </a:highlight>
              </a:rPr>
              <a:t>Protein content &gt; 50%, high-value fats &gt; 10% and high mineral and antioxidant content.</a:t>
            </a:r>
          </a:p>
          <a:p>
            <a:pPr>
              <a:lnSpc>
                <a:spcPct val="110000"/>
              </a:lnSpc>
              <a:buFont typeface="Wingdings" panose="05000000000000000000" pitchFamily="2" charset="2"/>
              <a:buChar char="Ø"/>
            </a:pPr>
            <a:endParaRPr lang="en-US" sz="2300" dirty="0"/>
          </a:p>
          <a:p>
            <a:pPr>
              <a:lnSpc>
                <a:spcPct val="110000"/>
              </a:lnSpc>
              <a:buFont typeface="Wingdings" panose="05000000000000000000" pitchFamily="2" charset="2"/>
              <a:buChar char="Ø"/>
            </a:pPr>
            <a:endParaRPr lang="en-US" sz="2400" dirty="0"/>
          </a:p>
          <a:p>
            <a:pPr marL="0" indent="0">
              <a:lnSpc>
                <a:spcPct val="110000"/>
              </a:lnSpc>
              <a:buNone/>
            </a:pPr>
            <a:endParaRPr lang="en-US" sz="2400" dirty="0"/>
          </a:p>
        </p:txBody>
      </p:sp>
      <p:sp>
        <p:nvSpPr>
          <p:cNvPr id="5" name="TextBox 4">
            <a:extLst>
              <a:ext uri="{FF2B5EF4-FFF2-40B4-BE49-F238E27FC236}">
                <a16:creationId xmlns:a16="http://schemas.microsoft.com/office/drawing/2014/main" id="{343584B6-BFA0-4463-89F6-06DEE0A24363}"/>
              </a:ext>
            </a:extLst>
          </p:cNvPr>
          <p:cNvSpPr txBox="1"/>
          <p:nvPr/>
        </p:nvSpPr>
        <p:spPr>
          <a:xfrm flipH="1">
            <a:off x="543518" y="6117315"/>
            <a:ext cx="11104963" cy="276999"/>
          </a:xfrm>
          <a:prstGeom prst="rect">
            <a:avLst/>
          </a:prstGeom>
          <a:solidFill>
            <a:schemeClr val="bg1">
              <a:lumMod val="75000"/>
            </a:schemeClr>
          </a:solidFill>
        </p:spPr>
        <p:txBody>
          <a:bodyPr wrap="square" rtlCol="0">
            <a:spAutoFit/>
          </a:bodyPr>
          <a:lstStyle/>
          <a:p>
            <a:r>
              <a:rPr lang="en-US" sz="1200" dirty="0"/>
              <a:t>* – Most of the natural water body pollution by algae is from toxic blue-green algae (cyanobacteria), we are proposing use of beneficial green microalgae for this application</a:t>
            </a:r>
            <a:endParaRPr lang="en-IN" sz="1200" dirty="0"/>
          </a:p>
        </p:txBody>
      </p:sp>
      <p:sp>
        <p:nvSpPr>
          <p:cNvPr id="4" name="Footer Placeholder 3">
            <a:extLst>
              <a:ext uri="{FF2B5EF4-FFF2-40B4-BE49-F238E27FC236}">
                <a16:creationId xmlns:a16="http://schemas.microsoft.com/office/drawing/2014/main" id="{82402BD3-5FF3-425F-9B2B-B5B98A79CA76}"/>
              </a:ext>
            </a:extLst>
          </p:cNvPr>
          <p:cNvSpPr>
            <a:spLocks noGrp="1"/>
          </p:cNvSpPr>
          <p:nvPr>
            <p:ph type="ftr" sz="quarter" idx="11"/>
          </p:nvPr>
        </p:nvSpPr>
        <p:spPr/>
        <p:txBody>
          <a:bodyPr/>
          <a:lstStyle/>
          <a:p>
            <a:r>
              <a:rPr lang="en-IN" sz="2400" dirty="0"/>
              <a:t>Environalgae</a:t>
            </a:r>
          </a:p>
        </p:txBody>
      </p:sp>
      <p:pic>
        <p:nvPicPr>
          <p:cNvPr id="56" name="Picture 55">
            <a:extLst>
              <a:ext uri="{FF2B5EF4-FFF2-40B4-BE49-F238E27FC236}">
                <a16:creationId xmlns:a16="http://schemas.microsoft.com/office/drawing/2014/main" id="{C96A3F99-6ECF-8A03-9E6E-9EDDF4F71256}"/>
              </a:ext>
            </a:extLst>
          </p:cNvPr>
          <p:cNvPicPr>
            <a:picLocks noChangeAspect="1"/>
          </p:cNvPicPr>
          <p:nvPr/>
        </p:nvPicPr>
        <p:blipFill>
          <a:blip r:embed="rId3"/>
          <a:stretch>
            <a:fillRect/>
          </a:stretch>
        </p:blipFill>
        <p:spPr>
          <a:xfrm>
            <a:off x="543518" y="2211849"/>
            <a:ext cx="10492125" cy="2956816"/>
          </a:xfrm>
          <a:prstGeom prst="rect">
            <a:avLst/>
          </a:prstGeom>
        </p:spPr>
      </p:pic>
    </p:spTree>
    <p:extLst>
      <p:ext uri="{BB962C8B-B14F-4D97-AF65-F5344CB8AC3E}">
        <p14:creationId xmlns:p14="http://schemas.microsoft.com/office/powerpoint/2010/main" val="228898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36C0-939A-AE65-A7CA-7AAFA63A9C13}"/>
              </a:ext>
            </a:extLst>
          </p:cNvPr>
          <p:cNvSpPr>
            <a:spLocks noGrp="1"/>
          </p:cNvSpPr>
          <p:nvPr>
            <p:ph type="title"/>
          </p:nvPr>
        </p:nvSpPr>
        <p:spPr/>
        <p:txBody>
          <a:bodyPr anchor="ctr"/>
          <a:lstStyle/>
          <a:p>
            <a:r>
              <a:rPr lang="en-US" dirty="0"/>
              <a:t>How does our process work?</a:t>
            </a:r>
            <a:endParaRPr lang="en-IN" dirty="0"/>
          </a:p>
        </p:txBody>
      </p:sp>
      <p:sp>
        <p:nvSpPr>
          <p:cNvPr id="3" name="Text Placeholder 2">
            <a:extLst>
              <a:ext uri="{FF2B5EF4-FFF2-40B4-BE49-F238E27FC236}">
                <a16:creationId xmlns:a16="http://schemas.microsoft.com/office/drawing/2014/main" id="{A04EB1CE-3033-D40F-1C7C-F43B3881D07B}"/>
              </a:ext>
            </a:extLst>
          </p:cNvPr>
          <p:cNvSpPr>
            <a:spLocks noGrp="1"/>
          </p:cNvSpPr>
          <p:nvPr>
            <p:ph type="body" idx="1"/>
          </p:nvPr>
        </p:nvSpPr>
        <p:spPr/>
        <p:txBody>
          <a:bodyPr>
            <a:normAutofit lnSpcReduction="10000"/>
          </a:bodyPr>
          <a:lstStyle/>
          <a:p>
            <a:r>
              <a:rPr lang="en-US" dirty="0"/>
              <a:t>A short schematics-based animation to illustrate the process of pollutant abatement by photosynthetic microalgae.</a:t>
            </a:r>
          </a:p>
          <a:p>
            <a:endParaRPr lang="en-US" dirty="0"/>
          </a:p>
          <a:p>
            <a:r>
              <a:rPr lang="en-US" sz="2000" dirty="0"/>
              <a:t>PS – You will need to click multiple times on the next slide for the animation to execute</a:t>
            </a:r>
            <a:endParaRPr lang="en-IN" sz="2000" dirty="0"/>
          </a:p>
        </p:txBody>
      </p:sp>
      <p:sp>
        <p:nvSpPr>
          <p:cNvPr id="4" name="Footer Placeholder 3">
            <a:extLst>
              <a:ext uri="{FF2B5EF4-FFF2-40B4-BE49-F238E27FC236}">
                <a16:creationId xmlns:a16="http://schemas.microsoft.com/office/drawing/2014/main" id="{D8E4F44C-AFCE-8A41-580F-C685E542FEED}"/>
              </a:ext>
            </a:extLst>
          </p:cNvPr>
          <p:cNvSpPr>
            <a:spLocks noGrp="1"/>
          </p:cNvSpPr>
          <p:nvPr>
            <p:ph type="ftr" sz="quarter" idx="11"/>
          </p:nvPr>
        </p:nvSpPr>
        <p:spPr/>
        <p:txBody>
          <a:bodyPr/>
          <a:lstStyle/>
          <a:p>
            <a:r>
              <a:rPr lang="en-IN"/>
              <a:t>Environalgae</a:t>
            </a:r>
            <a:endParaRPr lang="en-IN" dirty="0"/>
          </a:p>
        </p:txBody>
      </p:sp>
    </p:spTree>
    <p:extLst>
      <p:ext uri="{BB962C8B-B14F-4D97-AF65-F5344CB8AC3E}">
        <p14:creationId xmlns:p14="http://schemas.microsoft.com/office/powerpoint/2010/main" val="2688414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a16="http://schemas.microsoft.com/office/drawing/2014/main" id="{85DD6859-0AAD-54EC-6072-650EA3B13A6C}"/>
              </a:ext>
            </a:extLst>
          </p:cNvPr>
          <p:cNvSpPr/>
          <p:nvPr/>
        </p:nvSpPr>
        <p:spPr>
          <a:xfrm>
            <a:off x="5277925" y="27283"/>
            <a:ext cx="2109137" cy="1566612"/>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9CF10218-244F-A4FD-032C-FE7D63AC2C69}"/>
              </a:ext>
            </a:extLst>
          </p:cNvPr>
          <p:cNvSpPr/>
          <p:nvPr/>
        </p:nvSpPr>
        <p:spPr>
          <a:xfrm>
            <a:off x="0" y="2566713"/>
            <a:ext cx="12192000" cy="4310743"/>
          </a:xfrm>
          <a:prstGeom prst="rect">
            <a:avLst/>
          </a:prstGeom>
          <a:solidFill>
            <a:schemeClr val="accent5">
              <a:lumMod val="75000"/>
              <a:alpha val="2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a:extLst>
              <a:ext uri="{FF2B5EF4-FFF2-40B4-BE49-F238E27FC236}">
                <a16:creationId xmlns:a16="http://schemas.microsoft.com/office/drawing/2014/main" id="{77B8DAC5-E487-0B8C-C751-3FFD763AE2EA}"/>
              </a:ext>
            </a:extLst>
          </p:cNvPr>
          <p:cNvSpPr/>
          <p:nvPr/>
        </p:nvSpPr>
        <p:spPr>
          <a:xfrm>
            <a:off x="5431270" y="4842587"/>
            <a:ext cx="1679511" cy="156754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Algae</a:t>
            </a:r>
            <a:endParaRPr lang="en-IN" dirty="0"/>
          </a:p>
        </p:txBody>
      </p:sp>
      <p:sp>
        <p:nvSpPr>
          <p:cNvPr id="15" name="Oval 14">
            <a:extLst>
              <a:ext uri="{FF2B5EF4-FFF2-40B4-BE49-F238E27FC236}">
                <a16:creationId xmlns:a16="http://schemas.microsoft.com/office/drawing/2014/main" id="{40525AF8-0A74-34F6-2FE2-BF9B33B71D6C}"/>
              </a:ext>
            </a:extLst>
          </p:cNvPr>
          <p:cNvSpPr/>
          <p:nvPr/>
        </p:nvSpPr>
        <p:spPr>
          <a:xfrm>
            <a:off x="6359103" y="3650600"/>
            <a:ext cx="270561" cy="292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grpSp>
        <p:nvGrpSpPr>
          <p:cNvPr id="47" name="Group 46">
            <a:extLst>
              <a:ext uri="{FF2B5EF4-FFF2-40B4-BE49-F238E27FC236}">
                <a16:creationId xmlns:a16="http://schemas.microsoft.com/office/drawing/2014/main" id="{7D1B609F-0426-A9D8-27EE-C52C465B311C}"/>
              </a:ext>
            </a:extLst>
          </p:cNvPr>
          <p:cNvGrpSpPr/>
          <p:nvPr/>
        </p:nvGrpSpPr>
        <p:grpSpPr>
          <a:xfrm>
            <a:off x="3450242" y="1087870"/>
            <a:ext cx="1062896" cy="1242245"/>
            <a:chOff x="1717248" y="1087870"/>
            <a:chExt cx="1062896" cy="1242245"/>
          </a:xfrm>
        </p:grpSpPr>
        <p:sp>
          <p:nvSpPr>
            <p:cNvPr id="18" name="Explosion: 14 Points 17">
              <a:extLst>
                <a:ext uri="{FF2B5EF4-FFF2-40B4-BE49-F238E27FC236}">
                  <a16:creationId xmlns:a16="http://schemas.microsoft.com/office/drawing/2014/main" id="{15814F15-8DD7-FAE1-8276-6D2083B5BEA5}"/>
                </a:ext>
              </a:extLst>
            </p:cNvPr>
            <p:cNvSpPr/>
            <p:nvPr/>
          </p:nvSpPr>
          <p:spPr>
            <a:xfrm>
              <a:off x="1717248" y="1778814"/>
              <a:ext cx="1062896" cy="551301"/>
            </a:xfrm>
            <a:prstGeom prst="irregularSeal2">
              <a:avLst/>
            </a:prstGeom>
            <a:solidFill>
              <a:schemeClr val="bg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dirty="0">
                  <a:solidFill>
                    <a:schemeClr val="tx1"/>
                  </a:solidFill>
                </a:rPr>
                <a:t>N, P</a:t>
              </a:r>
              <a:endParaRPr lang="en-IN" dirty="0">
                <a:solidFill>
                  <a:schemeClr val="tx1"/>
                </a:solidFill>
              </a:endParaRPr>
            </a:p>
          </p:txBody>
        </p:sp>
        <p:sp>
          <p:nvSpPr>
            <p:cNvPr id="19" name="Explosion: 14 Points 18">
              <a:extLst>
                <a:ext uri="{FF2B5EF4-FFF2-40B4-BE49-F238E27FC236}">
                  <a16:creationId xmlns:a16="http://schemas.microsoft.com/office/drawing/2014/main" id="{5EAA2277-35BC-FF6C-C0FD-4E45693499CA}"/>
                </a:ext>
              </a:extLst>
            </p:cNvPr>
            <p:cNvSpPr/>
            <p:nvPr/>
          </p:nvSpPr>
          <p:spPr>
            <a:xfrm>
              <a:off x="1797557" y="1087870"/>
              <a:ext cx="922880" cy="551301"/>
            </a:xfrm>
            <a:prstGeom prst="irregularSeal2">
              <a:avLst/>
            </a:prstGeom>
            <a:solidFill>
              <a:schemeClr val="tx1">
                <a:lumMod val="65000"/>
                <a:lumOff val="35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1000" dirty="0"/>
                <a:t>Metals</a:t>
              </a:r>
              <a:endParaRPr lang="en-IN" sz="1000" dirty="0"/>
            </a:p>
          </p:txBody>
        </p:sp>
      </p:grpSp>
      <p:sp>
        <p:nvSpPr>
          <p:cNvPr id="17" name="Explosion: 14 Points 16">
            <a:extLst>
              <a:ext uri="{FF2B5EF4-FFF2-40B4-BE49-F238E27FC236}">
                <a16:creationId xmlns:a16="http://schemas.microsoft.com/office/drawing/2014/main" id="{35E02BB2-4FDB-C862-DFC9-FE632DD5D4C5}"/>
              </a:ext>
            </a:extLst>
          </p:cNvPr>
          <p:cNvSpPr/>
          <p:nvPr/>
        </p:nvSpPr>
        <p:spPr>
          <a:xfrm>
            <a:off x="796801" y="1639171"/>
            <a:ext cx="1062896" cy="551301"/>
          </a:xfrm>
          <a:prstGeom prst="irregularSeal2">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dirty="0"/>
              <a:t>COD</a:t>
            </a:r>
            <a:endParaRPr lang="en-IN" dirty="0"/>
          </a:p>
        </p:txBody>
      </p:sp>
      <p:sp>
        <p:nvSpPr>
          <p:cNvPr id="20" name="Explosion: 14 Points 19">
            <a:extLst>
              <a:ext uri="{FF2B5EF4-FFF2-40B4-BE49-F238E27FC236}">
                <a16:creationId xmlns:a16="http://schemas.microsoft.com/office/drawing/2014/main" id="{68540A02-5579-9FE2-4D0D-5182D0FBF976}"/>
              </a:ext>
            </a:extLst>
          </p:cNvPr>
          <p:cNvSpPr/>
          <p:nvPr/>
        </p:nvSpPr>
        <p:spPr>
          <a:xfrm>
            <a:off x="721853" y="866135"/>
            <a:ext cx="1052005" cy="551301"/>
          </a:xfrm>
          <a:prstGeom prst="irregularSeal2">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dirty="0"/>
              <a:t>COD</a:t>
            </a:r>
            <a:endParaRPr lang="en-IN" dirty="0"/>
          </a:p>
        </p:txBody>
      </p:sp>
      <p:cxnSp>
        <p:nvCxnSpPr>
          <p:cNvPr id="23" name="Straight Arrow Connector 22">
            <a:extLst>
              <a:ext uri="{FF2B5EF4-FFF2-40B4-BE49-F238E27FC236}">
                <a16:creationId xmlns:a16="http://schemas.microsoft.com/office/drawing/2014/main" id="{00367BC9-57F7-85AB-5CB6-CD9028181024}"/>
              </a:ext>
            </a:extLst>
          </p:cNvPr>
          <p:cNvCxnSpPr>
            <a:cxnSpLocks/>
            <a:stCxn id="4" idx="2"/>
            <a:endCxn id="6" idx="0"/>
          </p:cNvCxnSpPr>
          <p:nvPr/>
        </p:nvCxnSpPr>
        <p:spPr>
          <a:xfrm flipH="1">
            <a:off x="6271026" y="1593895"/>
            <a:ext cx="61468" cy="324869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9427A2DD-6494-1EB6-605F-D1F24190EE88}"/>
              </a:ext>
            </a:extLst>
          </p:cNvPr>
          <p:cNvCxnSpPr>
            <a:cxnSpLocks/>
            <a:stCxn id="4" idx="1"/>
          </p:cNvCxnSpPr>
          <p:nvPr/>
        </p:nvCxnSpPr>
        <p:spPr>
          <a:xfrm>
            <a:off x="5277925" y="810589"/>
            <a:ext cx="399304" cy="43712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0215DF24-F5EB-5986-8CE4-A54CAADB34B7}"/>
              </a:ext>
            </a:extLst>
          </p:cNvPr>
          <p:cNvCxnSpPr>
            <a:cxnSpLocks/>
            <a:stCxn id="4" idx="3"/>
            <a:endCxn id="6" idx="7"/>
          </p:cNvCxnSpPr>
          <p:nvPr/>
        </p:nvCxnSpPr>
        <p:spPr>
          <a:xfrm flipH="1">
            <a:off x="6864822" y="810589"/>
            <a:ext cx="522240" cy="426155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1" name="Oval 20">
            <a:extLst>
              <a:ext uri="{FF2B5EF4-FFF2-40B4-BE49-F238E27FC236}">
                <a16:creationId xmlns:a16="http://schemas.microsoft.com/office/drawing/2014/main" id="{B63F74D1-6D29-72D9-8BFD-D7B7AACB72B8}"/>
              </a:ext>
            </a:extLst>
          </p:cNvPr>
          <p:cNvSpPr/>
          <p:nvPr/>
        </p:nvSpPr>
        <p:spPr>
          <a:xfrm>
            <a:off x="6453023" y="4590661"/>
            <a:ext cx="233265" cy="2519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sp>
        <p:nvSpPr>
          <p:cNvPr id="22" name="Oval 21">
            <a:extLst>
              <a:ext uri="{FF2B5EF4-FFF2-40B4-BE49-F238E27FC236}">
                <a16:creationId xmlns:a16="http://schemas.microsoft.com/office/drawing/2014/main" id="{F19DF09C-F2B5-022C-E9CA-DC5E61160F2A}"/>
              </a:ext>
            </a:extLst>
          </p:cNvPr>
          <p:cNvSpPr/>
          <p:nvPr/>
        </p:nvSpPr>
        <p:spPr>
          <a:xfrm>
            <a:off x="5885130" y="4590660"/>
            <a:ext cx="233265" cy="2519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sp>
        <p:nvSpPr>
          <p:cNvPr id="25" name="Oval 24">
            <a:extLst>
              <a:ext uri="{FF2B5EF4-FFF2-40B4-BE49-F238E27FC236}">
                <a16:creationId xmlns:a16="http://schemas.microsoft.com/office/drawing/2014/main" id="{F420BAC7-212C-296B-A593-FFAF9B35817A}"/>
              </a:ext>
            </a:extLst>
          </p:cNvPr>
          <p:cNvSpPr/>
          <p:nvPr/>
        </p:nvSpPr>
        <p:spPr>
          <a:xfrm>
            <a:off x="5277925" y="4971898"/>
            <a:ext cx="270561" cy="292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sp>
        <p:nvSpPr>
          <p:cNvPr id="26" name="Oval 25">
            <a:extLst>
              <a:ext uri="{FF2B5EF4-FFF2-40B4-BE49-F238E27FC236}">
                <a16:creationId xmlns:a16="http://schemas.microsoft.com/office/drawing/2014/main" id="{4C2BF2B8-38C2-8326-39FB-43627803DAFC}"/>
              </a:ext>
            </a:extLst>
          </p:cNvPr>
          <p:cNvSpPr/>
          <p:nvPr/>
        </p:nvSpPr>
        <p:spPr>
          <a:xfrm>
            <a:off x="6974064" y="5072149"/>
            <a:ext cx="270561" cy="292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sp>
        <p:nvSpPr>
          <p:cNvPr id="27" name="Oval 26">
            <a:extLst>
              <a:ext uri="{FF2B5EF4-FFF2-40B4-BE49-F238E27FC236}">
                <a16:creationId xmlns:a16="http://schemas.microsoft.com/office/drawing/2014/main" id="{1D6D77B5-8977-2605-4092-89CF7117A6CE}"/>
              </a:ext>
            </a:extLst>
          </p:cNvPr>
          <p:cNvSpPr/>
          <p:nvPr/>
        </p:nvSpPr>
        <p:spPr>
          <a:xfrm>
            <a:off x="6935738" y="3630569"/>
            <a:ext cx="270561" cy="292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sp>
        <p:nvSpPr>
          <p:cNvPr id="28" name="Oval 27">
            <a:extLst>
              <a:ext uri="{FF2B5EF4-FFF2-40B4-BE49-F238E27FC236}">
                <a16:creationId xmlns:a16="http://schemas.microsoft.com/office/drawing/2014/main" id="{ED34FB72-80F2-42E6-9759-D0D3FF74663B}"/>
              </a:ext>
            </a:extLst>
          </p:cNvPr>
          <p:cNvSpPr/>
          <p:nvPr/>
        </p:nvSpPr>
        <p:spPr>
          <a:xfrm>
            <a:off x="5819962" y="3650600"/>
            <a:ext cx="270561" cy="292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0</a:t>
            </a:r>
            <a:r>
              <a:rPr lang="en-US" sz="1400" baseline="-25000" dirty="0">
                <a:solidFill>
                  <a:schemeClr val="tx1"/>
                </a:solidFill>
              </a:rPr>
              <a:t>2</a:t>
            </a:r>
            <a:endParaRPr lang="en-IN" sz="1400" baseline="-25000" dirty="0">
              <a:solidFill>
                <a:schemeClr val="tx1"/>
              </a:solidFill>
            </a:endParaRPr>
          </a:p>
        </p:txBody>
      </p:sp>
      <p:sp>
        <p:nvSpPr>
          <p:cNvPr id="11" name="Arrow: Right 10">
            <a:extLst>
              <a:ext uri="{FF2B5EF4-FFF2-40B4-BE49-F238E27FC236}">
                <a16:creationId xmlns:a16="http://schemas.microsoft.com/office/drawing/2014/main" id="{B8063B8A-EA8E-5907-561D-DD1B85F2D8AD}"/>
              </a:ext>
            </a:extLst>
          </p:cNvPr>
          <p:cNvSpPr/>
          <p:nvPr/>
        </p:nvSpPr>
        <p:spPr>
          <a:xfrm>
            <a:off x="7387063" y="3693551"/>
            <a:ext cx="887540" cy="125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61D1DDB3-4E72-D207-98BD-D8C822B31546}"/>
              </a:ext>
            </a:extLst>
          </p:cNvPr>
          <p:cNvSpPr/>
          <p:nvPr/>
        </p:nvSpPr>
        <p:spPr>
          <a:xfrm>
            <a:off x="8455367" y="3481309"/>
            <a:ext cx="402786" cy="424483"/>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C0</a:t>
            </a:r>
            <a:r>
              <a:rPr lang="en-US" sz="1400" baseline="-25000" dirty="0">
                <a:solidFill>
                  <a:schemeClr val="tx1"/>
                </a:solidFill>
              </a:rPr>
              <a:t>2</a:t>
            </a:r>
            <a:endParaRPr lang="en-IN" sz="1400" baseline="-25000" dirty="0">
              <a:solidFill>
                <a:schemeClr val="tx1"/>
              </a:solidFill>
            </a:endParaRPr>
          </a:p>
        </p:txBody>
      </p:sp>
      <p:grpSp>
        <p:nvGrpSpPr>
          <p:cNvPr id="42" name="Group 41">
            <a:extLst>
              <a:ext uri="{FF2B5EF4-FFF2-40B4-BE49-F238E27FC236}">
                <a16:creationId xmlns:a16="http://schemas.microsoft.com/office/drawing/2014/main" id="{9EE58263-6CCE-6419-6FC5-F36149E6CE17}"/>
              </a:ext>
            </a:extLst>
          </p:cNvPr>
          <p:cNvGrpSpPr/>
          <p:nvPr/>
        </p:nvGrpSpPr>
        <p:grpSpPr>
          <a:xfrm>
            <a:off x="9778021" y="2935347"/>
            <a:ext cx="1679511" cy="3752665"/>
            <a:chOff x="9778021" y="2935347"/>
            <a:chExt cx="1679511" cy="3752665"/>
          </a:xfrm>
        </p:grpSpPr>
        <p:sp>
          <p:nvSpPr>
            <p:cNvPr id="31" name="Oval 30">
              <a:extLst>
                <a:ext uri="{FF2B5EF4-FFF2-40B4-BE49-F238E27FC236}">
                  <a16:creationId xmlns:a16="http://schemas.microsoft.com/office/drawing/2014/main" id="{6A06E064-FB60-38A8-A3F2-68542C97BD7B}"/>
                </a:ext>
              </a:extLst>
            </p:cNvPr>
            <p:cNvSpPr/>
            <p:nvPr/>
          </p:nvSpPr>
          <p:spPr>
            <a:xfrm>
              <a:off x="9778021" y="5120470"/>
              <a:ext cx="1679511" cy="156754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Algae</a:t>
              </a:r>
              <a:endParaRPr lang="en-IN" dirty="0"/>
            </a:p>
          </p:txBody>
        </p:sp>
        <p:sp>
          <p:nvSpPr>
            <p:cNvPr id="32" name="Oval 31">
              <a:extLst>
                <a:ext uri="{FF2B5EF4-FFF2-40B4-BE49-F238E27FC236}">
                  <a16:creationId xmlns:a16="http://schemas.microsoft.com/office/drawing/2014/main" id="{D88DFB3A-BA0C-BCA6-AE03-7F0CBD3E0CD4}"/>
                </a:ext>
              </a:extLst>
            </p:cNvPr>
            <p:cNvSpPr/>
            <p:nvPr/>
          </p:nvSpPr>
          <p:spPr>
            <a:xfrm>
              <a:off x="9778021" y="2935347"/>
              <a:ext cx="1679511" cy="156754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Algae</a:t>
              </a:r>
              <a:endParaRPr lang="en-IN" dirty="0"/>
            </a:p>
          </p:txBody>
        </p:sp>
      </p:grpSp>
      <p:grpSp>
        <p:nvGrpSpPr>
          <p:cNvPr id="41" name="Group 40">
            <a:extLst>
              <a:ext uri="{FF2B5EF4-FFF2-40B4-BE49-F238E27FC236}">
                <a16:creationId xmlns:a16="http://schemas.microsoft.com/office/drawing/2014/main" id="{168EE43D-2187-9E0F-3081-3D623822F08F}"/>
              </a:ext>
            </a:extLst>
          </p:cNvPr>
          <p:cNvGrpSpPr/>
          <p:nvPr/>
        </p:nvGrpSpPr>
        <p:grpSpPr>
          <a:xfrm>
            <a:off x="7127409" y="4293133"/>
            <a:ext cx="2896571" cy="1353030"/>
            <a:chOff x="7127409" y="4273328"/>
            <a:chExt cx="2896571" cy="1353030"/>
          </a:xfrm>
        </p:grpSpPr>
        <p:cxnSp>
          <p:nvCxnSpPr>
            <p:cNvPr id="34" name="Straight Arrow Connector 33">
              <a:extLst>
                <a:ext uri="{FF2B5EF4-FFF2-40B4-BE49-F238E27FC236}">
                  <a16:creationId xmlns:a16="http://schemas.microsoft.com/office/drawing/2014/main" id="{FB6FAEF3-0975-1E0F-2768-36E8B61EFAB5}"/>
                </a:ext>
              </a:extLst>
            </p:cNvPr>
            <p:cNvCxnSpPr/>
            <p:nvPr/>
          </p:nvCxnSpPr>
          <p:spPr>
            <a:xfrm flipV="1">
              <a:off x="7127409" y="5072148"/>
              <a:ext cx="2217759" cy="55421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4304A3E-3622-9720-EE5A-907B5CCA0A15}"/>
                </a:ext>
              </a:extLst>
            </p:cNvPr>
            <p:cNvCxnSpPr>
              <a:cxnSpLocks/>
              <a:endCxn id="32" idx="3"/>
            </p:cNvCxnSpPr>
            <p:nvPr/>
          </p:nvCxnSpPr>
          <p:spPr>
            <a:xfrm flipV="1">
              <a:off x="9345168" y="4273328"/>
              <a:ext cx="678812" cy="79882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5AA57B6-F8ED-E1D1-66CD-853812852485}"/>
                </a:ext>
              </a:extLst>
            </p:cNvPr>
            <p:cNvCxnSpPr>
              <a:cxnSpLocks/>
              <a:endCxn id="31" idx="1"/>
            </p:cNvCxnSpPr>
            <p:nvPr/>
          </p:nvCxnSpPr>
          <p:spPr>
            <a:xfrm>
              <a:off x="9361796" y="5120470"/>
              <a:ext cx="662184" cy="229561"/>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3" name="Arrow: Down 52">
            <a:extLst>
              <a:ext uri="{FF2B5EF4-FFF2-40B4-BE49-F238E27FC236}">
                <a16:creationId xmlns:a16="http://schemas.microsoft.com/office/drawing/2014/main" id="{EC77CC8C-87ED-22DA-583D-33C6FA09435A}"/>
              </a:ext>
            </a:extLst>
          </p:cNvPr>
          <p:cNvSpPr/>
          <p:nvPr/>
        </p:nvSpPr>
        <p:spPr>
          <a:xfrm>
            <a:off x="118872" y="201019"/>
            <a:ext cx="2257969" cy="2338113"/>
          </a:xfrm>
          <a:prstGeom prst="downArrow">
            <a:avLst/>
          </a:prstGeom>
          <a:solidFill>
            <a:srgbClr val="AFABAB">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Arrow: Down 53">
            <a:extLst>
              <a:ext uri="{FF2B5EF4-FFF2-40B4-BE49-F238E27FC236}">
                <a16:creationId xmlns:a16="http://schemas.microsoft.com/office/drawing/2014/main" id="{B81E5ACC-C909-77FB-0880-5332CBDFB07A}"/>
              </a:ext>
            </a:extLst>
          </p:cNvPr>
          <p:cNvSpPr/>
          <p:nvPr/>
        </p:nvSpPr>
        <p:spPr>
          <a:xfrm>
            <a:off x="2807302" y="216408"/>
            <a:ext cx="2257969" cy="2338113"/>
          </a:xfrm>
          <a:prstGeom prst="downArrow">
            <a:avLst/>
          </a:prstGeom>
          <a:solidFill>
            <a:srgbClr val="AFABAB">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a:extLst>
              <a:ext uri="{FF2B5EF4-FFF2-40B4-BE49-F238E27FC236}">
                <a16:creationId xmlns:a16="http://schemas.microsoft.com/office/drawing/2014/main" id="{557BD339-E709-9BC8-3BFB-03479F49B95C}"/>
              </a:ext>
            </a:extLst>
          </p:cNvPr>
          <p:cNvSpPr/>
          <p:nvPr/>
        </p:nvSpPr>
        <p:spPr>
          <a:xfrm>
            <a:off x="1979102" y="329184"/>
            <a:ext cx="1331026" cy="518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Wastewater-IN</a:t>
            </a:r>
            <a:endParaRPr lang="en-IN" dirty="0"/>
          </a:p>
        </p:txBody>
      </p:sp>
      <p:sp>
        <p:nvSpPr>
          <p:cNvPr id="59" name="Rectangle 58">
            <a:extLst>
              <a:ext uri="{FF2B5EF4-FFF2-40B4-BE49-F238E27FC236}">
                <a16:creationId xmlns:a16="http://schemas.microsoft.com/office/drawing/2014/main" id="{1E31F733-16EA-8D30-15B9-227472FCA6B6}"/>
              </a:ext>
            </a:extLst>
          </p:cNvPr>
          <p:cNvSpPr/>
          <p:nvPr/>
        </p:nvSpPr>
        <p:spPr>
          <a:xfrm>
            <a:off x="8215262" y="1519482"/>
            <a:ext cx="1271016" cy="51866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Algae</a:t>
            </a:r>
          </a:p>
          <a:p>
            <a:pPr algn="ctr"/>
            <a:r>
              <a:rPr lang="en-US" b="1" dirty="0"/>
              <a:t>Co-product</a:t>
            </a:r>
            <a:endParaRPr lang="en-IN" b="1" dirty="0"/>
          </a:p>
        </p:txBody>
      </p:sp>
      <p:sp>
        <p:nvSpPr>
          <p:cNvPr id="62" name="Plus Sign 61">
            <a:extLst>
              <a:ext uri="{FF2B5EF4-FFF2-40B4-BE49-F238E27FC236}">
                <a16:creationId xmlns:a16="http://schemas.microsoft.com/office/drawing/2014/main" id="{65E55E6D-A98E-51F3-5772-B7BBE2476BD2}"/>
              </a:ext>
            </a:extLst>
          </p:cNvPr>
          <p:cNvSpPr/>
          <p:nvPr/>
        </p:nvSpPr>
        <p:spPr>
          <a:xfrm>
            <a:off x="9748956" y="1519482"/>
            <a:ext cx="484632" cy="51866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Arrow: Up 62">
            <a:extLst>
              <a:ext uri="{FF2B5EF4-FFF2-40B4-BE49-F238E27FC236}">
                <a16:creationId xmlns:a16="http://schemas.microsoft.com/office/drawing/2014/main" id="{6B20A380-32E2-6772-8197-CA2EF9914815}"/>
              </a:ext>
            </a:extLst>
          </p:cNvPr>
          <p:cNvSpPr/>
          <p:nvPr/>
        </p:nvSpPr>
        <p:spPr>
          <a:xfrm>
            <a:off x="10152888" y="27283"/>
            <a:ext cx="1920240" cy="241750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Rectangle 65">
            <a:extLst>
              <a:ext uri="{FF2B5EF4-FFF2-40B4-BE49-F238E27FC236}">
                <a16:creationId xmlns:a16="http://schemas.microsoft.com/office/drawing/2014/main" id="{DD84A061-D09D-A5EF-9A3E-09FD78E632F1}"/>
              </a:ext>
            </a:extLst>
          </p:cNvPr>
          <p:cNvSpPr/>
          <p:nvPr/>
        </p:nvSpPr>
        <p:spPr>
          <a:xfrm>
            <a:off x="10477500" y="1599335"/>
            <a:ext cx="1471844" cy="518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Water-OUT</a:t>
            </a:r>
            <a:endParaRPr lang="en-IN" dirty="0"/>
          </a:p>
        </p:txBody>
      </p:sp>
      <p:sp>
        <p:nvSpPr>
          <p:cNvPr id="75" name="Rectangle 74">
            <a:extLst>
              <a:ext uri="{FF2B5EF4-FFF2-40B4-BE49-F238E27FC236}">
                <a16:creationId xmlns:a16="http://schemas.microsoft.com/office/drawing/2014/main" id="{11B0A4EC-B9E5-F06F-4ACA-D13425FE3885}"/>
              </a:ext>
            </a:extLst>
          </p:cNvPr>
          <p:cNvSpPr/>
          <p:nvPr/>
        </p:nvSpPr>
        <p:spPr>
          <a:xfrm>
            <a:off x="0" y="5957297"/>
            <a:ext cx="378642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Environalgae</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753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9"/>
                                          </p:stCondLst>
                                        </p:cTn>
                                        <p:tgtEl>
                                          <p:spTgt spid="17"/>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1999"/>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1499"/>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249"/>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6" presetClass="path" presetSubtype="0" accel="50000" decel="50000" fill="hold" grpId="0" nodeType="clickEffect">
                                  <p:stCondLst>
                                    <p:cond delay="0"/>
                                  </p:stCondLst>
                                  <p:childTnLst>
                                    <p:animMotion origin="layout" path="M -4.16667E-6 3.33333E-6 L -4.16667E-6 0.28703 C -4.16667E-6 0.41551 0.11276 0.57407 0.2043 0.57407 L 0.40873 0.57407 " pathEditMode="relative" rAng="0" ptsTypes="AAAA">
                                      <p:cBhvr>
                                        <p:cTn id="60" dur="2000" fill="hold"/>
                                        <p:tgtEl>
                                          <p:spTgt spid="17"/>
                                        </p:tgtEl>
                                        <p:attrNameLst>
                                          <p:attrName>ppt_x</p:attrName>
                                          <p:attrName>ppt_y</p:attrName>
                                        </p:attrNameLst>
                                      </p:cBhvr>
                                      <p:rCtr x="20430" y="28704"/>
                                    </p:animMotion>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grpId="1" nodeType="clickEffect">
                                  <p:stCondLst>
                                    <p:cond delay="0"/>
                                  </p:stCondLst>
                                  <p:childTnLst>
                                    <p:animEffect transition="out" filter="dissolv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6" presetClass="path" presetSubtype="0" accel="50000" decel="50000" fill="hold" nodeType="clickEffect">
                                  <p:stCondLst>
                                    <p:cond delay="0"/>
                                  </p:stCondLst>
                                  <p:childTnLst>
                                    <p:animMotion origin="layout" path="M 0.00157 -4.07407E-6 L 0.00157 0.28727 C 0.00157 0.41598 0.05742 0.57454 0.10287 0.57454 L 0.2043 0.57454 " pathEditMode="relative" rAng="0" ptsTypes="AAAA">
                                      <p:cBhvr>
                                        <p:cTn id="69" dur="2000" fill="hold"/>
                                        <p:tgtEl>
                                          <p:spTgt spid="47"/>
                                        </p:tgtEl>
                                        <p:attrNameLst>
                                          <p:attrName>ppt_x</p:attrName>
                                          <p:attrName>ppt_y</p:attrName>
                                        </p:attrNameLst>
                                      </p:cBhvr>
                                      <p:rCtr x="10130" y="28727"/>
                                    </p:animMotion>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nodeType="clickEffect">
                                  <p:stCondLst>
                                    <p:cond delay="0"/>
                                  </p:stCondLst>
                                  <p:childTnLst>
                                    <p:animEffect transition="out" filter="dissolve">
                                      <p:cBhvr>
                                        <p:cTn id="73" dur="500"/>
                                        <p:tgtEl>
                                          <p:spTgt spid="47"/>
                                        </p:tgtEl>
                                      </p:cBhvr>
                                    </p:animEffect>
                                    <p:set>
                                      <p:cBhvr>
                                        <p:cTn id="74" dur="1" fill="hold">
                                          <p:stCondLst>
                                            <p:cond delay="499"/>
                                          </p:stCondLst>
                                        </p:cTn>
                                        <p:tgtEl>
                                          <p:spTgt spid="4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6" presetClass="path" presetSubtype="0" accel="50000" decel="50000" fill="hold" grpId="0" nodeType="clickEffect">
                                  <p:stCondLst>
                                    <p:cond delay="0"/>
                                  </p:stCondLst>
                                  <p:childTnLst>
                                    <p:animMotion origin="layout" path="M -3.75E-6 4.81481E-6 L -3.75E-6 0.18287 C -3.75E-6 0.26481 0.12526 0.36597 0.22683 0.36597 L 0.45378 0.36597 " pathEditMode="relative" rAng="0" ptsTypes="AAAA">
                                      <p:cBhvr>
                                        <p:cTn id="78" dur="2000" fill="hold"/>
                                        <p:tgtEl>
                                          <p:spTgt spid="20"/>
                                        </p:tgtEl>
                                        <p:attrNameLst>
                                          <p:attrName>ppt_x</p:attrName>
                                          <p:attrName>ppt_y</p:attrName>
                                        </p:attrNameLst>
                                      </p:cBhvr>
                                      <p:rCtr x="22682" y="18287"/>
                                    </p:animMotion>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1" nodeType="click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3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9" presetClass="exit" presetSubtype="0" fill="hold" grpId="1" nodeType="clickEffect">
                                  <p:stCondLst>
                                    <p:cond delay="0"/>
                                  </p:stCondLst>
                                  <p:childTnLst>
                                    <p:animEffect transition="out" filter="dissolv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7" presetClass="path" presetSubtype="0" accel="50000" decel="50000" fill="hold" grpId="0" nodeType="clickEffect">
                                  <p:stCondLst>
                                    <p:cond delay="0"/>
                                  </p:stCondLst>
                                  <p:childTnLst>
                                    <p:animMotion origin="layout" path="M 3.95833E-6 4.07407E-6 L 3.95833E-6 0.12037 C 3.95833E-6 0.1743 -0.04597 0.24074 -0.08321 0.24074 L -0.16628 0.24074 " pathEditMode="relative" rAng="0" ptsTypes="AAAA">
                                      <p:cBhvr>
                                        <p:cTn id="100" dur="2000" fill="hold"/>
                                        <p:tgtEl>
                                          <p:spTgt spid="30"/>
                                        </p:tgtEl>
                                        <p:attrNameLst>
                                          <p:attrName>ppt_x</p:attrName>
                                          <p:attrName>ppt_y</p:attrName>
                                        </p:attrNameLst>
                                      </p:cBhvr>
                                      <p:rCtr x="-8320" y="12037"/>
                                    </p:animMotion>
                                  </p:childTnLst>
                                </p:cTn>
                              </p:par>
                            </p:childTnLst>
                          </p:cTn>
                        </p:par>
                      </p:childTnLst>
                    </p:cTn>
                  </p:par>
                  <p:par>
                    <p:cTn id="101" fill="hold">
                      <p:stCondLst>
                        <p:cond delay="indefinite"/>
                      </p:stCondLst>
                      <p:childTnLst>
                        <p:par>
                          <p:cTn id="102" fill="hold">
                            <p:stCondLst>
                              <p:cond delay="0"/>
                            </p:stCondLst>
                            <p:childTnLst>
                              <p:par>
                                <p:cTn id="103" presetID="9" presetClass="exit" presetSubtype="0" fill="hold" grpId="2" nodeType="clickEffect">
                                  <p:stCondLst>
                                    <p:cond delay="0"/>
                                  </p:stCondLst>
                                  <p:childTnLst>
                                    <p:animEffect transition="out" filter="dissolv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4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cBhvr additive="base">
                                        <p:cTn id="114" dur="500" fill="hold"/>
                                        <p:tgtEl>
                                          <p:spTgt spid="42"/>
                                        </p:tgtEl>
                                        <p:attrNameLst>
                                          <p:attrName>ppt_x</p:attrName>
                                        </p:attrNameLst>
                                      </p:cBhvr>
                                      <p:tavLst>
                                        <p:tav tm="0">
                                          <p:val>
                                            <p:strVal val="#ppt_x"/>
                                          </p:val>
                                        </p:tav>
                                        <p:tav tm="100000">
                                          <p:val>
                                            <p:strVal val="#ppt_x"/>
                                          </p:val>
                                        </p:tav>
                                      </p:tavLst>
                                    </p:anim>
                                    <p:anim calcmode="lin" valueType="num">
                                      <p:cBhvr additive="base">
                                        <p:cTn id="11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3"/>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6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5" grpId="0" animBg="1"/>
      <p:bldP spid="17" grpId="0" animBg="1"/>
      <p:bldP spid="17" grpId="1" animBg="1"/>
      <p:bldP spid="17" grpId="2" animBg="1"/>
      <p:bldP spid="20" grpId="0" animBg="1"/>
      <p:bldP spid="20" grpId="1" animBg="1"/>
      <p:bldP spid="20" grpId="2" animBg="1"/>
      <p:bldP spid="21" grpId="0" animBg="1"/>
      <p:bldP spid="22" grpId="0" animBg="1"/>
      <p:bldP spid="25" grpId="0" animBg="1"/>
      <p:bldP spid="26" grpId="0" animBg="1"/>
      <p:bldP spid="27" grpId="0" animBg="1"/>
      <p:bldP spid="28" grpId="0" animBg="1"/>
      <p:bldP spid="11" grpId="0" animBg="1"/>
      <p:bldP spid="11" grpId="1" animBg="1"/>
      <p:bldP spid="30" grpId="0" animBg="1"/>
      <p:bldP spid="30" grpId="1" animBg="1"/>
      <p:bldP spid="30" grpId="2" animBg="1"/>
      <p:bldP spid="53" grpId="0" animBg="1"/>
      <p:bldP spid="54" grpId="0" animBg="1"/>
      <p:bldP spid="55" grpId="0" animBg="1"/>
      <p:bldP spid="59" grpId="0" animBg="1"/>
      <p:bldP spid="62" grpId="0" animBg="1"/>
      <p:bldP spid="63"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p:txBody>
          <a:bodyPr/>
          <a:lstStyle/>
          <a:p>
            <a:pPr algn="ctr"/>
            <a:r>
              <a:rPr lang="en-US" b="1" dirty="0"/>
              <a:t>Typical block-diagram for microalgae-based wastewater treatment</a:t>
            </a:r>
            <a:endParaRPr lang="en-IN" b="1" dirty="0"/>
          </a:p>
        </p:txBody>
      </p:sp>
      <p:grpSp>
        <p:nvGrpSpPr>
          <p:cNvPr id="4" name="Group 3">
            <a:extLst>
              <a:ext uri="{FF2B5EF4-FFF2-40B4-BE49-F238E27FC236}">
                <a16:creationId xmlns:a16="http://schemas.microsoft.com/office/drawing/2014/main" id="{AD0D8A87-20D4-E4F6-9F50-528CF39BA254}"/>
              </a:ext>
            </a:extLst>
          </p:cNvPr>
          <p:cNvGrpSpPr/>
          <p:nvPr/>
        </p:nvGrpSpPr>
        <p:grpSpPr>
          <a:xfrm>
            <a:off x="2095817" y="1932395"/>
            <a:ext cx="7852821" cy="3506064"/>
            <a:chOff x="2095817" y="1932395"/>
            <a:chExt cx="7852821" cy="3506064"/>
          </a:xfrm>
        </p:grpSpPr>
        <p:pic>
          <p:nvPicPr>
            <p:cNvPr id="9" name="Graphic 7" descr="Sun">
              <a:extLst>
                <a:ext uri="{FF2B5EF4-FFF2-40B4-BE49-F238E27FC236}">
                  <a16:creationId xmlns:a16="http://schemas.microsoft.com/office/drawing/2014/main" id="{7435C942-270B-41C6-9C74-B2C72D9F4AF4}"/>
                </a:ext>
              </a:extLst>
            </p:cNvPr>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32159" y="1932395"/>
              <a:ext cx="914400" cy="914400"/>
            </a:xfrm>
            <a:prstGeom prst="rect">
              <a:avLst/>
            </a:prstGeom>
          </p:spPr>
        </p:pic>
        <p:grpSp>
          <p:nvGrpSpPr>
            <p:cNvPr id="10" name="Group 9">
              <a:extLst>
                <a:ext uri="{FF2B5EF4-FFF2-40B4-BE49-F238E27FC236}">
                  <a16:creationId xmlns:a16="http://schemas.microsoft.com/office/drawing/2014/main" id="{BF987276-D30F-4F76-A80B-F4E08F957FE2}"/>
                </a:ext>
              </a:extLst>
            </p:cNvPr>
            <p:cNvGrpSpPr/>
            <p:nvPr/>
          </p:nvGrpSpPr>
          <p:grpSpPr>
            <a:xfrm>
              <a:off x="2095817" y="2200592"/>
              <a:ext cx="7852821" cy="3237867"/>
              <a:chOff x="0" y="0"/>
              <a:chExt cx="7852910" cy="3238364"/>
            </a:xfrm>
          </p:grpSpPr>
          <p:grpSp>
            <p:nvGrpSpPr>
              <p:cNvPr id="11" name="Group 10">
                <a:extLst>
                  <a:ext uri="{FF2B5EF4-FFF2-40B4-BE49-F238E27FC236}">
                    <a16:creationId xmlns:a16="http://schemas.microsoft.com/office/drawing/2014/main" id="{BDCB5E33-1E3F-4C30-8E7F-79E683B186FE}"/>
                  </a:ext>
                </a:extLst>
              </p:cNvPr>
              <p:cNvGrpSpPr/>
              <p:nvPr/>
            </p:nvGrpSpPr>
            <p:grpSpPr>
              <a:xfrm>
                <a:off x="696685" y="957943"/>
                <a:ext cx="4136390" cy="1001395"/>
                <a:chOff x="0" y="0"/>
                <a:chExt cx="4136390" cy="1001395"/>
              </a:xfrm>
            </p:grpSpPr>
            <p:sp>
              <p:nvSpPr>
                <p:cNvPr id="24" name="Flowchart: Terminator 23">
                  <a:extLst>
                    <a:ext uri="{FF2B5EF4-FFF2-40B4-BE49-F238E27FC236}">
                      <a16:creationId xmlns:a16="http://schemas.microsoft.com/office/drawing/2014/main" id="{680FC2D1-E1F3-44EA-97BB-DA1EBD48050C}"/>
                    </a:ext>
                  </a:extLst>
                </p:cNvPr>
                <p:cNvSpPr/>
                <p:nvPr/>
              </p:nvSpPr>
              <p:spPr>
                <a:xfrm>
                  <a:off x="0" y="0"/>
                  <a:ext cx="4136390" cy="1001395"/>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sz="1400" dirty="0"/>
                </a:p>
              </p:txBody>
            </p:sp>
            <p:cxnSp>
              <p:nvCxnSpPr>
                <p:cNvPr id="25" name="Straight Connector 24">
                  <a:extLst>
                    <a:ext uri="{FF2B5EF4-FFF2-40B4-BE49-F238E27FC236}">
                      <a16:creationId xmlns:a16="http://schemas.microsoft.com/office/drawing/2014/main" id="{2CBAFF61-55E7-4126-9B78-C7F56AF06F65}"/>
                    </a:ext>
                  </a:extLst>
                </p:cNvPr>
                <p:cNvCxnSpPr/>
                <p:nvPr/>
              </p:nvCxnSpPr>
              <p:spPr>
                <a:xfrm>
                  <a:off x="576943" y="487136"/>
                  <a:ext cx="2927985" cy="0"/>
                </a:xfrm>
                <a:prstGeom prst="line">
                  <a:avLst/>
                </a:prstGeom>
                <a:ln w="57150"/>
              </p:spPr>
              <p:style>
                <a:lnRef idx="1">
                  <a:schemeClr val="dk1"/>
                </a:lnRef>
                <a:fillRef idx="0">
                  <a:schemeClr val="dk1"/>
                </a:fillRef>
                <a:effectRef idx="0">
                  <a:schemeClr val="dk1"/>
                </a:effectRef>
                <a:fontRef idx="minor">
                  <a:schemeClr val="tx1"/>
                </a:fontRef>
              </p:style>
            </p:cxnSp>
            <p:sp>
              <p:nvSpPr>
                <p:cNvPr id="26" name="Arrow: Curved Left 25">
                  <a:extLst>
                    <a:ext uri="{FF2B5EF4-FFF2-40B4-BE49-F238E27FC236}">
                      <a16:creationId xmlns:a16="http://schemas.microsoft.com/office/drawing/2014/main" id="{C84AC646-A5F9-4978-9560-5CB26712DE08}"/>
                    </a:ext>
                  </a:extLst>
                </p:cNvPr>
                <p:cNvSpPr/>
                <p:nvPr/>
              </p:nvSpPr>
              <p:spPr>
                <a:xfrm>
                  <a:off x="3600450" y="239486"/>
                  <a:ext cx="351064" cy="511628"/>
                </a:xfrm>
                <a:prstGeom prst="curvedLeftArrow">
                  <a:avLst/>
                </a:prstGeom>
                <a:solidFill>
                  <a:schemeClr val="bg1"/>
                </a:solidFill>
                <a:ln w="9525">
                  <a:prstDash val="dash"/>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sz="1400" dirty="0"/>
                </a:p>
              </p:txBody>
            </p:sp>
            <p:sp>
              <p:nvSpPr>
                <p:cNvPr id="27" name="Arrow: Curved Left 26">
                  <a:extLst>
                    <a:ext uri="{FF2B5EF4-FFF2-40B4-BE49-F238E27FC236}">
                      <a16:creationId xmlns:a16="http://schemas.microsoft.com/office/drawing/2014/main" id="{5745E570-CA39-4B74-925F-08D8B9DFC08A}"/>
                    </a:ext>
                  </a:extLst>
                </p:cNvPr>
                <p:cNvSpPr/>
                <p:nvPr/>
              </p:nvSpPr>
              <p:spPr>
                <a:xfrm rot="10800000">
                  <a:off x="228600" y="214993"/>
                  <a:ext cx="351064" cy="511628"/>
                </a:xfrm>
                <a:prstGeom prst="curvedLeftArrow">
                  <a:avLst/>
                </a:prstGeom>
                <a:solidFill>
                  <a:schemeClr val="bg1"/>
                </a:solidFill>
                <a:ln w="9525">
                  <a:prstDash val="dash"/>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sz="1400" dirty="0"/>
                </a:p>
              </p:txBody>
            </p:sp>
          </p:grpSp>
          <p:cxnSp>
            <p:nvCxnSpPr>
              <p:cNvPr id="12" name="Connector: Elbow 11">
                <a:extLst>
                  <a:ext uri="{FF2B5EF4-FFF2-40B4-BE49-F238E27FC236}">
                    <a16:creationId xmlns:a16="http://schemas.microsoft.com/office/drawing/2014/main" id="{28E56F12-500F-4C08-B436-DA78B14387F6}"/>
                  </a:ext>
                </a:extLst>
              </p:cNvPr>
              <p:cNvCxnSpPr/>
              <p:nvPr/>
            </p:nvCxnSpPr>
            <p:spPr>
              <a:xfrm>
                <a:off x="0" y="391886"/>
                <a:ext cx="892084" cy="6635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 Box 2">
                <a:extLst>
                  <a:ext uri="{FF2B5EF4-FFF2-40B4-BE49-F238E27FC236}">
                    <a16:creationId xmlns:a16="http://schemas.microsoft.com/office/drawing/2014/main" id="{2002E50B-1455-41CB-AAB9-2CD2B3FB5D27}"/>
                  </a:ext>
                </a:extLst>
              </p:cNvPr>
              <p:cNvSpPr txBox="1">
                <a:spLocks noChangeArrowheads="1"/>
              </p:cNvSpPr>
              <p:nvPr/>
            </p:nvSpPr>
            <p:spPr bwMode="auto">
              <a:xfrm>
                <a:off x="65314" y="0"/>
                <a:ext cx="1104597" cy="33718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IN" sz="1400" dirty="0">
                    <a:effectLst/>
                    <a:latin typeface="Calibri" panose="020F0502020204030204" pitchFamily="34" charset="0"/>
                    <a:ea typeface="Calibri" panose="020F0502020204030204" pitchFamily="34" charset="0"/>
                    <a:cs typeface="Times New Roman" panose="02020603050405020304" pitchFamily="18" charset="0"/>
                  </a:rPr>
                  <a:t>wastewater</a:t>
                </a:r>
              </a:p>
            </p:txBody>
          </p:sp>
          <p:cxnSp>
            <p:nvCxnSpPr>
              <p:cNvPr id="14" name="Connector: Curved 13">
                <a:extLst>
                  <a:ext uri="{FF2B5EF4-FFF2-40B4-BE49-F238E27FC236}">
                    <a16:creationId xmlns:a16="http://schemas.microsoft.com/office/drawing/2014/main" id="{3F9FC485-207E-44B2-AF44-A9C2F60B9A64}"/>
                  </a:ext>
                </a:extLst>
              </p:cNvPr>
              <p:cNvCxnSpPr/>
              <p:nvPr/>
            </p:nvCxnSpPr>
            <p:spPr>
              <a:xfrm flipV="1">
                <a:off x="3810000" y="495300"/>
                <a:ext cx="228600" cy="75111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 Box 2">
                <a:extLst>
                  <a:ext uri="{FF2B5EF4-FFF2-40B4-BE49-F238E27FC236}">
                    <a16:creationId xmlns:a16="http://schemas.microsoft.com/office/drawing/2014/main" id="{D328766C-F093-46C3-961D-E99D5ABA3BA5}"/>
                  </a:ext>
                </a:extLst>
              </p:cNvPr>
              <p:cNvSpPr txBox="1">
                <a:spLocks noChangeArrowheads="1"/>
              </p:cNvSpPr>
              <p:nvPr/>
            </p:nvSpPr>
            <p:spPr bwMode="auto">
              <a:xfrm>
                <a:off x="3886200" y="163286"/>
                <a:ext cx="369570" cy="304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a:t>
                </a:r>
                <a:r>
                  <a:rPr lang="en-US" sz="1400" baseline="-25000" dirty="0">
                    <a:effectLst/>
                    <a:latin typeface="Calibri" panose="020F0502020204030204" pitchFamily="34" charset="0"/>
                    <a:ea typeface="Calibri" panose="020F0502020204030204" pitchFamily="34" charset="0"/>
                    <a:cs typeface="Times New Roman" panose="02020603050405020304" pitchFamily="18" charset="0"/>
                  </a:rPr>
                  <a:t>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Connector: Elbow 15">
                <a:extLst>
                  <a:ext uri="{FF2B5EF4-FFF2-40B4-BE49-F238E27FC236}">
                    <a16:creationId xmlns:a16="http://schemas.microsoft.com/office/drawing/2014/main" id="{58B7E62F-CF97-4B02-A5F2-115BDDA121C3}"/>
                  </a:ext>
                </a:extLst>
              </p:cNvPr>
              <p:cNvCxnSpPr/>
              <p:nvPr/>
            </p:nvCxnSpPr>
            <p:spPr>
              <a:xfrm>
                <a:off x="4680857" y="1741715"/>
                <a:ext cx="794658"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D58212A-C1BA-43F9-A4C8-82E86238249F}"/>
                  </a:ext>
                </a:extLst>
              </p:cNvPr>
              <p:cNvGrpSpPr/>
              <p:nvPr/>
            </p:nvGrpSpPr>
            <p:grpSpPr>
              <a:xfrm>
                <a:off x="5486400" y="2536372"/>
                <a:ext cx="701993" cy="701992"/>
                <a:chOff x="0" y="0"/>
                <a:chExt cx="701993" cy="701992"/>
              </a:xfrm>
            </p:grpSpPr>
            <p:sp>
              <p:nvSpPr>
                <p:cNvPr id="22" name="Right Triangle 21">
                  <a:extLst>
                    <a:ext uri="{FF2B5EF4-FFF2-40B4-BE49-F238E27FC236}">
                      <a16:creationId xmlns:a16="http://schemas.microsoft.com/office/drawing/2014/main" id="{9DA60187-A523-4A69-ACFB-3E8A38FFEC12}"/>
                    </a:ext>
                  </a:extLst>
                </p:cNvPr>
                <p:cNvSpPr/>
                <p:nvPr/>
              </p:nvSpPr>
              <p:spPr>
                <a:xfrm rot="5400000">
                  <a:off x="5443" y="-5443"/>
                  <a:ext cx="674914" cy="685800"/>
                </a:xfrm>
                <a:prstGeom prst="r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sz="1400" dirty="0"/>
                </a:p>
              </p:txBody>
            </p:sp>
            <p:sp>
              <p:nvSpPr>
                <p:cNvPr id="23" name="Right Triangle 22">
                  <a:extLst>
                    <a:ext uri="{FF2B5EF4-FFF2-40B4-BE49-F238E27FC236}">
                      <a16:creationId xmlns:a16="http://schemas.microsoft.com/office/drawing/2014/main" id="{2F6AD3DC-95BD-468F-87D8-22CBBA2AC063}"/>
                    </a:ext>
                  </a:extLst>
                </p:cNvPr>
                <p:cNvSpPr/>
                <p:nvPr/>
              </p:nvSpPr>
              <p:spPr>
                <a:xfrm rot="16200000">
                  <a:off x="21636" y="21635"/>
                  <a:ext cx="674914" cy="685800"/>
                </a:xfrm>
                <a:prstGeom prst="rtTriangl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sz="1400" dirty="0"/>
                </a:p>
              </p:txBody>
            </p:sp>
          </p:grpSp>
          <p:cxnSp>
            <p:nvCxnSpPr>
              <p:cNvPr id="18" name="Connector: Elbow 17">
                <a:extLst>
                  <a:ext uri="{FF2B5EF4-FFF2-40B4-BE49-F238E27FC236}">
                    <a16:creationId xmlns:a16="http://schemas.microsoft.com/office/drawing/2014/main" id="{8F681857-AAE9-484C-ADCC-DD5FE8BB6DB8}"/>
                  </a:ext>
                </a:extLst>
              </p:cNvPr>
              <p:cNvCxnSpPr/>
              <p:nvPr/>
            </p:nvCxnSpPr>
            <p:spPr>
              <a:xfrm flipH="1" flipV="1">
                <a:off x="3750128" y="2623458"/>
                <a:ext cx="1736090" cy="3374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D856DBE4-E668-445D-8181-6FEAA0EE8F66}"/>
                  </a:ext>
                </a:extLst>
              </p:cNvPr>
              <p:cNvSpPr txBox="1">
                <a:spLocks noChangeArrowheads="1"/>
              </p:cNvSpPr>
              <p:nvPr/>
            </p:nvSpPr>
            <p:spPr bwMode="auto">
              <a:xfrm>
                <a:off x="6721340" y="2157136"/>
                <a:ext cx="1131570" cy="8362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Treated water for re-use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B3B99BDB-8244-41A5-86E3-FADA965523CD}"/>
                  </a:ext>
                </a:extLst>
              </p:cNvPr>
              <p:cNvSpPr txBox="1">
                <a:spLocks noChangeArrowheads="1"/>
              </p:cNvSpPr>
              <p:nvPr/>
            </p:nvSpPr>
            <p:spPr bwMode="auto">
              <a:xfrm>
                <a:off x="2084321" y="2351315"/>
                <a:ext cx="1583983" cy="5003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Algae biomass for use as co-product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3AB2CE1D-4936-434C-8148-097F4237F46C}"/>
                  </a:ext>
                </a:extLst>
              </p:cNvPr>
              <p:cNvCxnSpPr/>
              <p:nvPr/>
            </p:nvCxnSpPr>
            <p:spPr>
              <a:xfrm flipV="1">
                <a:off x="6215743" y="2743200"/>
                <a:ext cx="489585" cy="1739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 name="Footer Placeholder 2">
            <a:extLst>
              <a:ext uri="{FF2B5EF4-FFF2-40B4-BE49-F238E27FC236}">
                <a16:creationId xmlns:a16="http://schemas.microsoft.com/office/drawing/2014/main" id="{8655E913-1A86-4DA0-A5D0-150FADA41629}"/>
              </a:ext>
            </a:extLst>
          </p:cNvPr>
          <p:cNvSpPr>
            <a:spLocks noGrp="1"/>
          </p:cNvSpPr>
          <p:nvPr>
            <p:ph type="ftr" sz="quarter" idx="11"/>
          </p:nvPr>
        </p:nvSpPr>
        <p:spPr/>
        <p:txBody>
          <a:bodyPr/>
          <a:lstStyle/>
          <a:p>
            <a:r>
              <a:rPr lang="en-IN" sz="2400" dirty="0"/>
              <a:t>Environalgae</a:t>
            </a:r>
          </a:p>
        </p:txBody>
      </p:sp>
    </p:spTree>
    <p:extLst>
      <p:ext uri="{BB962C8B-B14F-4D97-AF65-F5344CB8AC3E}">
        <p14:creationId xmlns:p14="http://schemas.microsoft.com/office/powerpoint/2010/main" val="295850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724289" y="-9640"/>
            <a:ext cx="10515600" cy="1325563"/>
          </a:xfrm>
        </p:spPr>
        <p:txBody>
          <a:bodyPr/>
          <a:lstStyle/>
          <a:p>
            <a:pPr algn="ctr"/>
            <a:r>
              <a:rPr lang="en-US" b="1" dirty="0"/>
              <a:t>Algae versus conventional option</a:t>
            </a:r>
            <a:endParaRPr lang="en-IN" b="1" dirty="0"/>
          </a:p>
        </p:txBody>
      </p:sp>
      <p:graphicFrame>
        <p:nvGraphicFramePr>
          <p:cNvPr id="6" name="Table 6">
            <a:extLst>
              <a:ext uri="{FF2B5EF4-FFF2-40B4-BE49-F238E27FC236}">
                <a16:creationId xmlns:a16="http://schemas.microsoft.com/office/drawing/2014/main" id="{5411E4DB-DD44-4A5E-87D5-8C887AEB184B}"/>
              </a:ext>
            </a:extLst>
          </p:cNvPr>
          <p:cNvGraphicFramePr>
            <a:graphicFrameLocks noGrp="1"/>
          </p:cNvGraphicFramePr>
          <p:nvPr>
            <p:ph idx="1"/>
            <p:extLst>
              <p:ext uri="{D42A27DB-BD31-4B8C-83A1-F6EECF244321}">
                <p14:modId xmlns:p14="http://schemas.microsoft.com/office/powerpoint/2010/main" val="3856548177"/>
              </p:ext>
            </p:extLst>
          </p:nvPr>
        </p:nvGraphicFramePr>
        <p:xfrm>
          <a:off x="306354" y="1043347"/>
          <a:ext cx="11579292" cy="4760296"/>
        </p:xfrm>
        <a:graphic>
          <a:graphicData uri="http://schemas.openxmlformats.org/drawingml/2006/table">
            <a:tbl>
              <a:tblPr firstRow="1" bandRow="1">
                <a:tableStyleId>{5C22544A-7EE6-4342-B048-85BDC9FD1C3A}</a:tableStyleId>
              </a:tblPr>
              <a:tblGrid>
                <a:gridCol w="1679512">
                  <a:extLst>
                    <a:ext uri="{9D8B030D-6E8A-4147-A177-3AD203B41FA5}">
                      <a16:colId xmlns:a16="http://schemas.microsoft.com/office/drawing/2014/main" val="4264629610"/>
                    </a:ext>
                  </a:extLst>
                </a:gridCol>
                <a:gridCol w="4610877">
                  <a:extLst>
                    <a:ext uri="{9D8B030D-6E8A-4147-A177-3AD203B41FA5}">
                      <a16:colId xmlns:a16="http://schemas.microsoft.com/office/drawing/2014/main" val="805465402"/>
                    </a:ext>
                  </a:extLst>
                </a:gridCol>
                <a:gridCol w="5288903">
                  <a:extLst>
                    <a:ext uri="{9D8B030D-6E8A-4147-A177-3AD203B41FA5}">
                      <a16:colId xmlns:a16="http://schemas.microsoft.com/office/drawing/2014/main" val="1778020716"/>
                    </a:ext>
                  </a:extLst>
                </a:gridCol>
              </a:tblGrid>
              <a:tr h="418906">
                <a:tc>
                  <a:txBody>
                    <a:bodyPr/>
                    <a:lstStyle/>
                    <a:p>
                      <a:pPr algn="ctr"/>
                      <a:r>
                        <a:rPr lang="en-US" sz="1600" dirty="0"/>
                        <a:t>Parameter</a:t>
                      </a:r>
                      <a:endParaRPr lang="en-IN"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Conventional effluent treatment</a:t>
                      </a:r>
                      <a:endParaRPr lang="en-IN"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Microalgae</a:t>
                      </a:r>
                      <a:endParaRPr lang="en-IN"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196090"/>
                  </a:ext>
                </a:extLst>
              </a:tr>
              <a:tr h="723565">
                <a:tc>
                  <a:txBody>
                    <a:bodyPr/>
                    <a:lstStyle/>
                    <a:p>
                      <a:r>
                        <a:rPr lang="en-US" sz="1600" b="1" dirty="0"/>
                        <a:t>Oxidizing agents</a:t>
                      </a:r>
                      <a:endParaRPr lang="en-I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Need to be added at high mixing energy costs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Generated by microalgae through photosynthesis using sunlight</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5767953"/>
                  </a:ext>
                </a:extLst>
              </a:tr>
              <a:tr h="723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Ammonia etc.</a:t>
                      </a:r>
                      <a:endParaRPr lang="en-I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Difficult/ expensive to remove, it generally degases out of the system </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Decisive advantage through rapid metabolism of ammonia into proteins and amino acids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232640"/>
                  </a:ext>
                </a:extLst>
              </a:tr>
              <a:tr h="723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Operational exposure risks</a:t>
                      </a:r>
                      <a:endParaRPr lang="en-I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Foul smell, exposure to pathogens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Shallow (&lt;30 cm deep) water bodies that emit oxygen!</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4173405"/>
                  </a:ext>
                </a:extLst>
              </a:tr>
              <a:tr h="723565">
                <a:tc>
                  <a:txBody>
                    <a:bodyPr/>
                    <a:lstStyle/>
                    <a:p>
                      <a:r>
                        <a:rPr lang="en-US" sz="1600" b="1" dirty="0"/>
                        <a:t>Carbon emissions</a:t>
                      </a:r>
                      <a:endParaRPr lang="en-IN" sz="1600" b="1"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Generated and released into the atmosphere</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Utilized by microalgae to produce more algal biomass and oxygen</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6689389"/>
                  </a:ext>
                </a:extLst>
              </a:tr>
              <a:tr h="723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Generated bio-sludge</a:t>
                      </a:r>
                      <a:endParaRPr lang="en-I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Needs to be disposed </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Platform feedstock for fertilizer, feed and biochemicals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322909"/>
                  </a:ext>
                </a:extLst>
              </a:tr>
              <a:tr h="7235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Carbon capture</a:t>
                      </a:r>
                      <a:endParaRPr lang="en-I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None</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dirty="0"/>
                        <a:t>Huge potential to integrate carbon capture with effluent treatment</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383039"/>
                  </a:ext>
                </a:extLst>
              </a:tr>
            </a:tbl>
          </a:graphicData>
        </a:graphic>
      </p:graphicFrame>
      <p:sp>
        <p:nvSpPr>
          <p:cNvPr id="3" name="Footer Placeholder 2">
            <a:extLst>
              <a:ext uri="{FF2B5EF4-FFF2-40B4-BE49-F238E27FC236}">
                <a16:creationId xmlns:a16="http://schemas.microsoft.com/office/drawing/2014/main" id="{88046F85-DDA6-4128-B4E0-91CAA11C098C}"/>
              </a:ext>
            </a:extLst>
          </p:cNvPr>
          <p:cNvSpPr>
            <a:spLocks noGrp="1"/>
          </p:cNvSpPr>
          <p:nvPr>
            <p:ph type="ftr" sz="quarter" idx="11"/>
          </p:nvPr>
        </p:nvSpPr>
        <p:spPr/>
        <p:txBody>
          <a:bodyPr/>
          <a:lstStyle/>
          <a:p>
            <a:r>
              <a:rPr lang="en-IN" sz="2400" dirty="0"/>
              <a:t>Environalgae</a:t>
            </a:r>
          </a:p>
        </p:txBody>
      </p:sp>
    </p:spTree>
    <p:extLst>
      <p:ext uri="{BB962C8B-B14F-4D97-AF65-F5344CB8AC3E}">
        <p14:creationId xmlns:p14="http://schemas.microsoft.com/office/powerpoint/2010/main" val="4036764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17A8-F54A-4210-B520-29F7DDDDA1CD}"/>
              </a:ext>
            </a:extLst>
          </p:cNvPr>
          <p:cNvSpPr>
            <a:spLocks noGrp="1"/>
          </p:cNvSpPr>
          <p:nvPr>
            <p:ph type="title"/>
          </p:nvPr>
        </p:nvSpPr>
        <p:spPr>
          <a:xfrm>
            <a:off x="275303" y="136525"/>
            <a:ext cx="11078497" cy="528232"/>
          </a:xfrm>
        </p:spPr>
        <p:txBody>
          <a:bodyPr>
            <a:noAutofit/>
          </a:bodyPr>
          <a:lstStyle/>
          <a:p>
            <a:pPr algn="just">
              <a:lnSpc>
                <a:spcPct val="100000"/>
              </a:lnSpc>
              <a:spcBef>
                <a:spcPts val="300"/>
              </a:spcBef>
              <a:spcAft>
                <a:spcPts val="300"/>
              </a:spcAft>
            </a:pPr>
            <a:r>
              <a:rPr lang="en-IN" sz="3200" b="1" dirty="0">
                <a:latin typeface="Calibri" panose="020F0502020204030204" pitchFamily="34" charset="0"/>
                <a:ea typeface="Calibri" panose="020F0502020204030204" pitchFamily="34" charset="0"/>
                <a:cs typeface="Times New Roman" panose="02020603050405020304" pitchFamily="18" charset="0"/>
              </a:rPr>
              <a:t>How would the end-user benefit by deploying this technology?</a:t>
            </a:r>
          </a:p>
        </p:txBody>
      </p:sp>
      <p:sp>
        <p:nvSpPr>
          <p:cNvPr id="3" name="Content Placeholder 2">
            <a:extLst>
              <a:ext uri="{FF2B5EF4-FFF2-40B4-BE49-F238E27FC236}">
                <a16:creationId xmlns:a16="http://schemas.microsoft.com/office/drawing/2014/main" id="{DD28D9C4-EA2A-4640-9775-603691F6B2B2}"/>
              </a:ext>
            </a:extLst>
          </p:cNvPr>
          <p:cNvSpPr>
            <a:spLocks noGrp="1"/>
          </p:cNvSpPr>
          <p:nvPr>
            <p:ph idx="1"/>
          </p:nvPr>
        </p:nvSpPr>
        <p:spPr>
          <a:xfrm>
            <a:off x="88490" y="816077"/>
            <a:ext cx="11956026" cy="5466736"/>
          </a:xfrm>
        </p:spPr>
        <p:txBody>
          <a:bodyPr>
            <a:noAutofit/>
          </a:bodyPr>
          <a:lstStyle/>
          <a:p>
            <a:pPr>
              <a:lnSpc>
                <a:spcPct val="140000"/>
              </a:lnSpc>
              <a:spcBef>
                <a:spcPts val="0"/>
              </a:spcBef>
              <a:buFont typeface="Wingdings" panose="05000000000000000000" pitchFamily="2" charset="2"/>
              <a:buChar char="q"/>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Effective abatement of pollutants under broad conditions</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A process technology that can customised based on the nature of effluent streams generated at customer site</a:t>
            </a:r>
          </a:p>
          <a:p>
            <a:pPr lvl="1">
              <a:lnSpc>
                <a:spcPct val="140000"/>
              </a:lnSpc>
              <a:spcBef>
                <a:spcPts val="0"/>
              </a:spcBef>
              <a:buFont typeface="Wingdings" panose="05000000000000000000" pitchFamily="2" charset="2"/>
              <a:buChar char="Ø"/>
            </a:pPr>
            <a:r>
              <a:rPr lang="en-IN" sz="1400" kern="100" dirty="0">
                <a:latin typeface="Calibri" panose="020F0502020204030204" pitchFamily="34" charset="0"/>
                <a:ea typeface="Calibri" panose="020F0502020204030204" pitchFamily="34" charset="0"/>
                <a:cs typeface="Times New Roman" panose="02020603050405020304" pitchFamily="18" charset="0"/>
              </a:rPr>
              <a:t>A process that is effective at low pH and high salt concentrations</a:t>
            </a: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40000"/>
              </a:lnSpc>
              <a:spcBef>
                <a:spcPts val="0"/>
              </a:spcBef>
              <a:buFont typeface="Wingdings" panose="05000000000000000000" pitchFamily="2" charset="2"/>
              <a:buChar char="Ø"/>
            </a:pPr>
            <a:r>
              <a:rPr lang="en-IN" sz="1400" kern="100" dirty="0">
                <a:latin typeface="Calibri" panose="020F0502020204030204" pitchFamily="34" charset="0"/>
                <a:ea typeface="Calibri" panose="020F0502020204030204" pitchFamily="34" charset="0"/>
                <a:cs typeface="Times New Roman" panose="02020603050405020304" pitchFamily="18" charset="0"/>
              </a:rPr>
              <a:t>A process that can not only remove COD &amp; BOD (carbon), but also remove Ammoniacal nitrogen, phosphorus and other nutrients. And hence help avoid Nitrous Oxide emissions; which is otherwise &gt;265 times more potent at global warming than Carbon-dioxide</a:t>
            </a: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40000"/>
              </a:lnSpc>
              <a:spcBef>
                <a:spcPts val="0"/>
              </a:spcBef>
              <a:buFont typeface="Wingdings" panose="05000000000000000000" pitchFamily="2" charset="2"/>
              <a:buChar char="q"/>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Sustainable</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Uses sunlight as the primary source of energy and generates oxygen and hence reduces energy requirement for aeration-mixing</a:t>
            </a:r>
          </a:p>
          <a:p>
            <a:pPr lvl="1">
              <a:lnSpc>
                <a:spcPct val="140000"/>
              </a:lnSpc>
              <a:spcBef>
                <a:spcPts val="0"/>
              </a:spcBef>
              <a:buFont typeface="Wingdings" panose="05000000000000000000" pitchFamily="2" charset="2"/>
              <a:buChar char="Ø"/>
            </a:pPr>
            <a:r>
              <a:rPr lang="en-IN" sz="1400" kern="100" dirty="0">
                <a:latin typeface="Calibri" panose="020F0502020204030204" pitchFamily="34" charset="0"/>
                <a:ea typeface="Calibri" panose="020F0502020204030204" pitchFamily="34" charset="0"/>
                <a:cs typeface="Times New Roman" panose="02020603050405020304" pitchFamily="18" charset="0"/>
              </a:rPr>
              <a:t>Explore the potential of Carbon Emissions Reduction (CER) credits.</a:t>
            </a: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40000"/>
              </a:lnSpc>
              <a:spcBef>
                <a:spcPts val="0"/>
              </a:spcBef>
              <a:buFont typeface="Wingdings" panose="05000000000000000000" pitchFamily="2" charset="2"/>
              <a:buChar char="q"/>
            </a:pPr>
            <a:r>
              <a:rPr lang="en-IN" sz="1800" dirty="0">
                <a:latin typeface="Calibri" panose="020F0502020204030204" pitchFamily="34" charset="0"/>
                <a:ea typeface="Calibri" panose="020F0502020204030204" pitchFamily="34" charset="0"/>
                <a:cs typeface="Times New Roman" panose="02020603050405020304" pitchFamily="18" charset="0"/>
              </a:rPr>
              <a:t>Clean-tech</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Generates clean water that can be re-cycled and re-used; over 90% of the treated water can be </a:t>
            </a:r>
            <a:r>
              <a:rPr lang="en-IN" sz="1400" i="1" kern="100" dirty="0">
                <a:effectLst/>
                <a:latin typeface="Calibri" panose="020F0502020204030204" pitchFamily="34" charset="0"/>
                <a:ea typeface="Calibri" panose="020F0502020204030204" pitchFamily="34" charset="0"/>
                <a:cs typeface="Times New Roman" panose="02020603050405020304" pitchFamily="18" charset="0"/>
              </a:rPr>
              <a:t>viably</a:t>
            </a: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 recycled through Reverse Osmosis</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Releases oxygen into the atmosphere and hence cleaning the air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40000"/>
              </a:lnSpc>
              <a:spcBef>
                <a:spcPts val="0"/>
              </a:spcBef>
              <a:buFont typeface="Wingdings" panose="05000000000000000000" pitchFamily="2" charset="2"/>
              <a:buChar char="q"/>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Profitable</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Microalgae biomass generated from the process has huge potential as feedstock in the Feed, Fertilizer &amp; Biofuels industries</a:t>
            </a:r>
          </a:p>
          <a:p>
            <a:pPr>
              <a:lnSpc>
                <a:spcPct val="140000"/>
              </a:lnSpc>
              <a:spcBef>
                <a:spcPts val="0"/>
              </a:spcBef>
              <a:buFont typeface="Wingdings" panose="05000000000000000000" pitchFamily="2" charset="2"/>
              <a:buChar char="q"/>
            </a:pPr>
            <a:r>
              <a:rPr lang="en-IN" sz="1800" kern="100" dirty="0">
                <a:latin typeface="Calibri" panose="020F0502020204030204" pitchFamily="34" charset="0"/>
                <a:ea typeface="Calibri" panose="020F0502020204030204" pitchFamily="34" charset="0"/>
                <a:cs typeface="Times New Roman" panose="02020603050405020304" pitchFamily="18" charset="0"/>
              </a:rPr>
              <a:t>Improved Brand-value</a:t>
            </a:r>
          </a:p>
          <a:p>
            <a:pPr lvl="1">
              <a:lnSpc>
                <a:spcPct val="140000"/>
              </a:lnSpc>
              <a:spcBef>
                <a:spcPts val="0"/>
              </a:spcBef>
              <a:buFont typeface="Wingdings" panose="05000000000000000000" pitchFamily="2" charset="2"/>
              <a:buChar char="Ø"/>
            </a:pPr>
            <a:r>
              <a:rPr lang="en-IN" sz="1400" kern="100" dirty="0">
                <a:effectLst/>
                <a:latin typeface="Calibri" panose="020F0502020204030204" pitchFamily="34" charset="0"/>
                <a:ea typeface="Calibri" panose="020F0502020204030204" pitchFamily="34" charset="0"/>
                <a:cs typeface="Times New Roman" panose="02020603050405020304" pitchFamily="18" charset="0"/>
              </a:rPr>
              <a:t>Deployment of low-carbon &amp; circular solutions fo</a:t>
            </a:r>
            <a:r>
              <a:rPr lang="en-IN" sz="1400" kern="100" dirty="0">
                <a:latin typeface="Calibri" panose="020F0502020204030204" pitchFamily="34" charset="0"/>
                <a:ea typeface="Calibri" panose="020F0502020204030204" pitchFamily="34" charset="0"/>
                <a:cs typeface="Times New Roman" panose="02020603050405020304" pitchFamily="18" charset="0"/>
              </a:rPr>
              <a:t>r effluent treatment can help improve brand value and reduce Scope 3 emissions for their customers</a:t>
            </a:r>
          </a:p>
          <a:p>
            <a:pPr lvl="1">
              <a:lnSpc>
                <a:spcPct val="140000"/>
              </a:lnSpc>
              <a:spcBef>
                <a:spcPts val="0"/>
              </a:spcBef>
              <a:buFont typeface="Wingdings" panose="05000000000000000000" pitchFamily="2" charset="2"/>
              <a:buChar char="Ø"/>
            </a:pPr>
            <a:r>
              <a:rPr lang="en-IN" sz="1400" kern="100" dirty="0">
                <a:latin typeface="Calibri" panose="020F0502020204030204" pitchFamily="34" charset="0"/>
                <a:ea typeface="Calibri" panose="020F0502020204030204" pitchFamily="34" charset="0"/>
                <a:cs typeface="Times New Roman" panose="02020603050405020304" pitchFamily="18" charset="0"/>
              </a:rPr>
              <a:t>Positive socio-economic impact on Agricultural economy through production of bio-stimulants &amp; live feed for Farming &amp; Aquaculture, respectively</a:t>
            </a: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6E7852B-0C03-475C-B6F4-6CD01DA00F29}"/>
              </a:ext>
            </a:extLst>
          </p:cNvPr>
          <p:cNvSpPr>
            <a:spLocks noGrp="1"/>
          </p:cNvSpPr>
          <p:nvPr>
            <p:ph type="ftr" sz="quarter" idx="11"/>
          </p:nvPr>
        </p:nvSpPr>
        <p:spPr/>
        <p:txBody>
          <a:bodyPr/>
          <a:lstStyle/>
          <a:p>
            <a:r>
              <a:rPr lang="en-IN" sz="2400" dirty="0"/>
              <a:t>Environalgae</a:t>
            </a:r>
          </a:p>
        </p:txBody>
      </p:sp>
    </p:spTree>
    <p:extLst>
      <p:ext uri="{BB962C8B-B14F-4D97-AF65-F5344CB8AC3E}">
        <p14:creationId xmlns:p14="http://schemas.microsoft.com/office/powerpoint/2010/main" val="3348221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TotalTime>
  <Words>4486</Words>
  <Application>Microsoft Office PowerPoint</Application>
  <PresentationFormat>Widescreen</PresentationFormat>
  <Paragraphs>510</Paragraphs>
  <Slides>30</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-apple-system</vt:lpstr>
      <vt:lpstr>Arial</vt:lpstr>
      <vt:lpstr>Berlin Sans FB</vt:lpstr>
      <vt:lpstr>Calibri</vt:lpstr>
      <vt:lpstr>Calibri Light</vt:lpstr>
      <vt:lpstr>Courier New</vt:lpstr>
      <vt:lpstr>Wingdings</vt:lpstr>
      <vt:lpstr>Office Theme</vt:lpstr>
      <vt:lpstr>Microalgae for valorization of industrial &amp; municipal wastewater</vt:lpstr>
      <vt:lpstr>Problem Statement</vt:lpstr>
      <vt:lpstr>The Need….and the opportunity</vt:lpstr>
      <vt:lpstr>An Exciting Clean-Tech for wastewater treatment….</vt:lpstr>
      <vt:lpstr>How does our process work?</vt:lpstr>
      <vt:lpstr>PowerPoint Presentation</vt:lpstr>
      <vt:lpstr>Typical block-diagram for microalgae-based wastewater treatment</vt:lpstr>
      <vt:lpstr>Algae versus conventional option</vt:lpstr>
      <vt:lpstr>How would the end-user benefit by deploying this technology?</vt:lpstr>
      <vt:lpstr>Why this technology makes more sense now?</vt:lpstr>
      <vt:lpstr>About Environalgae</vt:lpstr>
      <vt:lpstr>About Environalgae</vt:lpstr>
      <vt:lpstr>Why Environalgae?</vt:lpstr>
      <vt:lpstr>Our Phase-gate approach….</vt:lpstr>
      <vt:lpstr>What we are offering: Microalgae-based treatment plant process for…..</vt:lpstr>
      <vt:lpstr>Microalgae-based Effluent &amp; Sewage-water treatment Sustainability benefits &amp; Revenue potential</vt:lpstr>
      <vt:lpstr>Typical composition of fresh-wet microalgal slurry </vt:lpstr>
      <vt:lpstr>Potential commercial applications of microalgal biomass</vt:lpstr>
      <vt:lpstr>PowerPoint Presentation</vt:lpstr>
      <vt:lpstr>Opportunity for Microalgae-based Bio-stimulants (MBST)</vt:lpstr>
      <vt:lpstr>Opportunity for Microalgae-based Bio-stimulants (MBST)</vt:lpstr>
      <vt:lpstr>Some examples of successful application of MBSTs</vt:lpstr>
      <vt:lpstr>Why microalgae-based biostimulants (MBSTs) are highly effective</vt:lpstr>
      <vt:lpstr>Microalgae-based Biostimulants (MBSTs) tested in fields</vt:lpstr>
      <vt:lpstr>Microalgae-based Biostimulants (MBSTs) tested in fields</vt:lpstr>
      <vt:lpstr>Microalgae-based Biostimulants (MBSTs) tested in fields</vt:lpstr>
      <vt:lpstr>Microalgae-based Biostimulants (MBSTs) tested in fields</vt:lpstr>
      <vt:lpstr>Microalgae-based Biostimulants (MBSTs) tested in fields</vt:lpstr>
      <vt:lpstr>Background - Opportunity for live microalgae as primary &amp; natural live-feed in Aquaculture</vt:lpstr>
      <vt:lpstr>Opportunity for live microalgae as primary &amp; natural live-feed in Aquaculture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Algae for effluent treatment</dc:title>
  <dc:creator>Ninad Gujarathi</dc:creator>
  <cp:lastModifiedBy>Ninad Gujarathi</cp:lastModifiedBy>
  <cp:revision>122</cp:revision>
  <cp:lastPrinted>2023-07-29T14:39:09Z</cp:lastPrinted>
  <dcterms:created xsi:type="dcterms:W3CDTF">2020-10-18T12:08:32Z</dcterms:created>
  <dcterms:modified xsi:type="dcterms:W3CDTF">2024-11-06T13:09:28Z</dcterms:modified>
</cp:coreProperties>
</file>