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517"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292068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3571200" y="1769040"/>
            <a:ext cx="292068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7" name="PlaceHolder 4"/>
          <p:cNvSpPr>
            <a:spLocks noGrp="1"/>
          </p:cNvSpPr>
          <p:nvPr>
            <p:ph type="body"/>
          </p:nvPr>
        </p:nvSpPr>
        <p:spPr>
          <a:xfrm>
            <a:off x="6638040" y="1769040"/>
            <a:ext cx="292068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8" name="PlaceHolder 5"/>
          <p:cNvSpPr>
            <a:spLocks noGrp="1"/>
          </p:cNvSpPr>
          <p:nvPr>
            <p:ph type="body"/>
          </p:nvPr>
        </p:nvSpPr>
        <p:spPr>
          <a:xfrm>
            <a:off x="6638040" y="4059360"/>
            <a:ext cx="292068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9" name="PlaceHolder 6"/>
          <p:cNvSpPr>
            <a:spLocks noGrp="1"/>
          </p:cNvSpPr>
          <p:nvPr>
            <p:ph type="body"/>
          </p:nvPr>
        </p:nvSpPr>
        <p:spPr>
          <a:xfrm>
            <a:off x="3571200" y="4059360"/>
            <a:ext cx="292068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0" name="PlaceHolder 7"/>
          <p:cNvSpPr>
            <a:spLocks noGrp="1"/>
          </p:cNvSpPr>
          <p:nvPr>
            <p:ph type="body"/>
          </p:nvPr>
        </p:nvSpPr>
        <p:spPr>
          <a:xfrm>
            <a:off x="504000" y="4059360"/>
            <a:ext cx="292068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tIns="0" rIns="0" bIns="0" anchor="ctr"/>
          <a:lstStyle/>
          <a:p>
            <a:pPr algn="ctr"/>
            <a:endParaRPr lang="en-US" sz="20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lang="en-US" sz="20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6" name="PlaceHolder 2"/>
          <p:cNvSpPr>
            <a:spLocks noGrp="1"/>
          </p:cNvSpPr>
          <p:nvPr>
            <p:ph type="body"/>
          </p:nvPr>
        </p:nvSpPr>
        <p:spPr>
          <a:xfrm>
            <a:off x="504000" y="1769040"/>
            <a:ext cx="9071640" cy="4384440"/>
          </a:xfrm>
          <a:prstGeom prst="rect">
            <a:avLst/>
          </a:prstGeom>
        </p:spPr>
        <p:txBody>
          <a:bodyPr lIns="0" tIns="0" rIns="0" bIns="0">
            <a:normAutofit/>
          </a:bodyPr>
          <a:lstStyle/>
          <a:p>
            <a:pPr marL="432000" indent="-324000">
              <a:spcBef>
                <a:spcPts val="1414"/>
              </a:spcBef>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&lt;date/time&gt;</a:t>
            </a: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en-US" sz="1400" b="0" strike="noStrike" spc="-1">
                <a:solidFill>
                  <a:srgbClr val="000000"/>
                </a:solidFill>
                <a:uFill>
                  <a:solidFill>
                    <a:srgbClr val="FFFFFF"/>
                  </a:solidFill>
                </a:uFill>
                <a:latin typeface="Times New Roman"/>
              </a:rPr>
              <a:t>&lt;footer&gt;</a:t>
            </a: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971445BD-FE25-4D07-9AB8-B493E7F008E1}"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ff.filippi@itdataconsulting.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ibm.com/support/knowledgecenter/en/SSGU8G_12.1.0/com.ibm.sec.doc/ids_sec_030.htm"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ibm.com/developerworks/community/blogs/smoe/entry/Encryption_at_Rest_feature_in_12_10_xC8_supports_encryption_of_your_Informix_server_storage?lang=en" TargetMode="Externa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hyperlink" Target="https://www.ibm.com/support/knowledgecenter/SSGU8G_12.1.0/com.ibm.adref.doc/ids_adr_1199.ht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jeff.filippi@itdataconsulting.com" TargetMode="External"/><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hyperlink" Target="http://www.itdataconsulting.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1" name="TextShape 1"/>
          <p:cNvSpPr txBox="1"/>
          <p:nvPr/>
        </p:nvSpPr>
        <p:spPr>
          <a:xfrm>
            <a:off x="457200" y="2651760"/>
            <a:ext cx="9071640" cy="4206240"/>
          </a:xfrm>
          <a:prstGeom prst="rect">
            <a:avLst/>
          </a:prstGeom>
          <a:noFill/>
          <a:ln>
            <a:noFill/>
          </a:ln>
        </p:spPr>
        <p:txBody>
          <a:bodyPr lIns="0" tIns="0" rIns="0" bIns="0" anchor="ctr"/>
          <a:lstStyle/>
          <a:p>
            <a:pPr algn="ctr"/>
            <a:r>
              <a:rPr lang="en-US" sz="3200" b="1" spc="-1" dirty="0">
                <a:solidFill>
                  <a:srgbClr val="000000"/>
                </a:solidFill>
                <a:uFill>
                  <a:solidFill>
                    <a:srgbClr val="FFFFFF"/>
                  </a:solidFill>
                </a:uFill>
              </a:rPr>
              <a:t>Implementing Informix Encryption at Rest</a:t>
            </a:r>
          </a:p>
          <a:p>
            <a:pPr algn="ctr"/>
            <a:endParaRPr lang="en-US" sz="3200" b="1" spc="-1" dirty="0">
              <a:solidFill>
                <a:srgbClr val="000000"/>
              </a:solidFill>
              <a:uFill>
                <a:solidFill>
                  <a:srgbClr val="FFFFFF"/>
                </a:solidFill>
              </a:uFill>
            </a:endParaRPr>
          </a:p>
          <a:p>
            <a:pPr algn="ctr"/>
            <a:r>
              <a:rPr lang="en-US" sz="3200" b="1" spc="-1" dirty="0">
                <a:solidFill>
                  <a:srgbClr val="000000"/>
                </a:solidFill>
                <a:uFill>
                  <a:solidFill>
                    <a:srgbClr val="FFFFFF"/>
                  </a:solidFill>
                </a:uFill>
              </a:rPr>
              <a:t>A13 – September 25– 11:30am</a:t>
            </a:r>
          </a:p>
          <a:p>
            <a:pPr algn="ctr"/>
            <a:endParaRPr lang="en-US" sz="3200" b="1" spc="-1" dirty="0">
              <a:solidFill>
                <a:srgbClr val="000000"/>
              </a:solidFill>
              <a:uFill>
                <a:solidFill>
                  <a:srgbClr val="FFFFFF"/>
                </a:solidFill>
              </a:uFill>
            </a:endParaRPr>
          </a:p>
          <a:p>
            <a:pPr algn="ctr"/>
            <a:r>
              <a:rPr lang="en-US" sz="3200" b="1" spc="-1" dirty="0">
                <a:solidFill>
                  <a:srgbClr val="000000"/>
                </a:solidFill>
                <a:uFill>
                  <a:solidFill>
                    <a:srgbClr val="FFFFFF"/>
                  </a:solidFill>
                </a:uFill>
              </a:rPr>
              <a:t>Jeff Filippi</a:t>
            </a:r>
          </a:p>
          <a:p>
            <a:pPr algn="ctr"/>
            <a:r>
              <a:rPr lang="en-US" sz="3200" b="1" spc="-1" dirty="0">
                <a:solidFill>
                  <a:srgbClr val="000000"/>
                </a:solidFill>
                <a:uFill>
                  <a:solidFill>
                    <a:srgbClr val="FFFFFF"/>
                  </a:solidFill>
                </a:uFill>
              </a:rPr>
              <a:t>Integrated Data Consulting, LLC</a:t>
            </a:r>
          </a:p>
          <a:p>
            <a:pPr algn="ctr"/>
            <a:endParaRPr lang="en-US" sz="3200" b="1" spc="-1" dirty="0">
              <a:solidFill>
                <a:srgbClr val="000000"/>
              </a:solidFill>
              <a:uFill>
                <a:solidFill>
                  <a:srgbClr val="FFFFFF"/>
                </a:solidFill>
              </a:uFill>
            </a:endParaRPr>
          </a:p>
          <a:p>
            <a:pPr algn="ctr"/>
            <a:r>
              <a:rPr lang="en-US" sz="3200" b="1" spc="-1" dirty="0">
                <a:solidFill>
                  <a:srgbClr val="000000"/>
                </a:solidFill>
                <a:uFill>
                  <a:solidFill>
                    <a:srgbClr val="FFFFFF"/>
                  </a:solidFill>
                </a:uFill>
                <a:hlinkClick r:id="rId3"/>
              </a:rPr>
              <a:t>jeff.filippi@itdataconsulting.com</a:t>
            </a:r>
            <a:endParaRPr lang="en-US" sz="3200" b="1" spc="-1" dirty="0">
              <a:solidFill>
                <a:srgbClr val="000000"/>
              </a:solidFill>
              <a:uFill>
                <a:solidFill>
                  <a:srgbClr val="FFFFFF"/>
                </a:solidFill>
              </a:uFill>
            </a:endParaRPr>
          </a:p>
          <a:p>
            <a:pPr algn="ctr"/>
            <a:endParaRPr lang="en-US" sz="3200" b="0" strike="noStrike" spc="-1" dirty="0">
              <a:solidFill>
                <a:srgbClr val="000000"/>
              </a:solidFill>
              <a:uFill>
                <a:solidFill>
                  <a:srgbClr val="FFFFFF"/>
                </a:solidFill>
              </a:uFill>
              <a:latin typeface="Arial"/>
            </a:endParaRPr>
          </a:p>
        </p:txBody>
      </p:sp>
      <p:pic>
        <p:nvPicPr>
          <p:cNvPr id="3" name="Picture 6" descr="itdata_logo_ibm.jpg">
            <a:extLst>
              <a:ext uri="{FF2B5EF4-FFF2-40B4-BE49-F238E27FC236}">
                <a16:creationId xmlns:a16="http://schemas.microsoft.com/office/drawing/2014/main" id="{7CA567F2-7666-4BB6-96DD-499BAE44DAC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1785" y="5126355"/>
            <a:ext cx="9429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49362685-D958-4DEC-8C1D-612ACFB4E87D}"/>
              </a:ext>
            </a:extLst>
          </p:cNvPr>
          <p:cNvSpPr txBox="1">
            <a:spLocks/>
          </p:cNvSpPr>
          <p:nvPr/>
        </p:nvSpPr>
        <p:spPr>
          <a:xfrm>
            <a:off x="838200" y="1825625"/>
            <a:ext cx="904677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Turning EAR on</a:t>
            </a:r>
          </a:p>
          <a:p>
            <a:pPr marL="0" indent="0">
              <a:buFont typeface="Arial" panose="020B0604020202020204" pitchFamily="34" charset="0"/>
              <a:buNone/>
            </a:pPr>
            <a:endParaRPr lang="en-US" dirty="0"/>
          </a:p>
          <a:p>
            <a:pPr lvl="1"/>
            <a:r>
              <a:rPr lang="en-US" dirty="0"/>
              <a:t>	So now that we have the ONCONFIG setup for EAR and we restart Informix, here are some of the messages you will see.</a:t>
            </a:r>
          </a:p>
          <a:p>
            <a:pPr lvl="1"/>
            <a:r>
              <a:rPr lang="en-US" dirty="0"/>
              <a:t>To verify the EAR is on, run “oncheck –pr”.</a:t>
            </a:r>
          </a:p>
          <a:p>
            <a:pPr lvl="1"/>
            <a:r>
              <a:rPr lang="en-US" dirty="0"/>
              <a:t>There are now the keystore files that are stored in the $INFORMIXDIR/etc directory.</a:t>
            </a:r>
          </a:p>
          <a:p>
            <a:pPr lvl="1"/>
            <a:r>
              <a:rPr lang="en-US" dirty="0"/>
              <a:t>DEMO</a:t>
            </a:r>
          </a:p>
          <a:p>
            <a:pPr marL="457200" lvl="1" indent="0">
              <a:buFont typeface="Arial" panose="020B0604020202020204" pitchFamily="34" charset="0"/>
              <a:buNone/>
            </a:pPr>
            <a:endParaRPr lang="en-US" dirty="0"/>
          </a:p>
          <a:p>
            <a:pPr lvl="2"/>
            <a:endParaRPr lang="en-US" dirty="0"/>
          </a:p>
          <a:p>
            <a:pPr lvl="2"/>
            <a:endParaRPr lang="en-US" dirty="0"/>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4591ADBE-BB1F-4A17-9AEF-7C871A3B61D4}"/>
              </a:ext>
            </a:extLst>
          </p:cNvPr>
          <p:cNvSpPr>
            <a:spLocks noGrp="1"/>
          </p:cNvSpPr>
          <p:nvPr>
            <p:ph type="title"/>
          </p:nvPr>
        </p:nvSpPr>
        <p:spPr>
          <a:xfrm>
            <a:off x="838200" y="185981"/>
            <a:ext cx="8869680" cy="917606"/>
          </a:xfrm>
        </p:spPr>
        <p:txBody>
          <a:bodyPr/>
          <a:lstStyle/>
          <a:p>
            <a:r>
              <a:rPr lang="en-US" dirty="0"/>
              <a:t>EAR – Initializing EAR</a:t>
            </a:r>
          </a:p>
        </p:txBody>
      </p:sp>
    </p:spTree>
    <p:extLst>
      <p:ext uri="{BB962C8B-B14F-4D97-AF65-F5344CB8AC3E}">
        <p14:creationId xmlns:p14="http://schemas.microsoft.com/office/powerpoint/2010/main" val="342044255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C77B28C4-3F7F-4272-8B62-B1A1CCA35445}"/>
              </a:ext>
            </a:extLst>
          </p:cNvPr>
          <p:cNvSpPr txBox="1">
            <a:spLocks/>
          </p:cNvSpPr>
          <p:nvPr/>
        </p:nvSpPr>
        <p:spPr>
          <a:xfrm>
            <a:off x="838200" y="1825625"/>
            <a:ext cx="8952186"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Add dbspaces</a:t>
            </a:r>
          </a:p>
          <a:p>
            <a:pPr marL="0" indent="0">
              <a:buFont typeface="Arial" panose="020B0604020202020204" pitchFamily="34" charset="0"/>
              <a:buNone/>
            </a:pPr>
            <a:endParaRPr lang="en-US" dirty="0"/>
          </a:p>
          <a:p>
            <a:pPr lvl="1"/>
            <a:r>
              <a:rPr lang="en-US" dirty="0"/>
              <a:t>	So now that EAR is enabled, lets create a new dbspace and show that it is encrypted.</a:t>
            </a:r>
          </a:p>
          <a:p>
            <a:pPr lvl="1"/>
            <a:r>
              <a:rPr lang="en-US" dirty="0"/>
              <a:t>DEMO</a:t>
            </a:r>
          </a:p>
          <a:p>
            <a:pPr lvl="2"/>
            <a:endParaRPr lang="en-US" dirty="0"/>
          </a:p>
          <a:p>
            <a:pPr lvl="2"/>
            <a:endParaRPr lang="en-US" dirty="0"/>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E104F831-FD9B-4B38-82A7-8A2E4417BCD7}"/>
              </a:ext>
            </a:extLst>
          </p:cNvPr>
          <p:cNvSpPr>
            <a:spLocks noGrp="1"/>
          </p:cNvSpPr>
          <p:nvPr>
            <p:ph type="title"/>
          </p:nvPr>
        </p:nvSpPr>
        <p:spPr>
          <a:xfrm>
            <a:off x="838200" y="365125"/>
            <a:ext cx="9101959" cy="777875"/>
          </a:xfrm>
        </p:spPr>
        <p:txBody>
          <a:bodyPr/>
          <a:lstStyle/>
          <a:p>
            <a:r>
              <a:rPr lang="en-US" dirty="0"/>
              <a:t>EAR – Adding Encrypted Dbspaces</a:t>
            </a:r>
          </a:p>
        </p:txBody>
      </p:sp>
    </p:spTree>
    <p:extLst>
      <p:ext uri="{BB962C8B-B14F-4D97-AF65-F5344CB8AC3E}">
        <p14:creationId xmlns:p14="http://schemas.microsoft.com/office/powerpoint/2010/main" val="18389851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4CF06FD5-05F8-4D37-AE5D-81027ABF692C}"/>
              </a:ext>
            </a:extLst>
          </p:cNvPr>
          <p:cNvSpPr txBox="1">
            <a:spLocks/>
          </p:cNvSpPr>
          <p:nvPr/>
        </p:nvSpPr>
        <p:spPr>
          <a:xfrm>
            <a:off x="838200" y="1825625"/>
            <a:ext cx="914925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Encrypt ALL Dbspaces</a:t>
            </a:r>
          </a:p>
          <a:p>
            <a:pPr marL="0" indent="0">
              <a:buFont typeface="Arial" panose="020B0604020202020204" pitchFamily="34" charset="0"/>
              <a:buNone/>
            </a:pPr>
            <a:endParaRPr lang="en-US" dirty="0"/>
          </a:p>
          <a:p>
            <a:pPr lvl="1"/>
            <a:r>
              <a:rPr lang="en-US" dirty="0"/>
              <a:t>	As was discussed before, in order to encrypt all dbspaces you either have to create the instance from scratch or for an existing instance you need to perform an Informix restore with the “-encrypt” flag.</a:t>
            </a:r>
          </a:p>
          <a:p>
            <a:pPr lvl="2"/>
            <a:r>
              <a:rPr lang="en-US" dirty="0"/>
              <a:t>ontape –r -encrypt</a:t>
            </a:r>
          </a:p>
          <a:p>
            <a:pPr lvl="1"/>
            <a:r>
              <a:rPr lang="en-US" dirty="0"/>
              <a:t>DEMO</a:t>
            </a:r>
          </a:p>
          <a:p>
            <a:pPr lvl="2"/>
            <a:endParaRPr lang="en-US" dirty="0"/>
          </a:p>
          <a:p>
            <a:pPr lvl="2"/>
            <a:endParaRPr lang="en-US" dirty="0"/>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B8B8A6F1-70E3-4AA7-9082-DEF52BE76930}"/>
              </a:ext>
            </a:extLst>
          </p:cNvPr>
          <p:cNvSpPr>
            <a:spLocks noGrp="1"/>
          </p:cNvSpPr>
          <p:nvPr>
            <p:ph type="title"/>
          </p:nvPr>
        </p:nvSpPr>
        <p:spPr>
          <a:xfrm>
            <a:off x="838200" y="317715"/>
            <a:ext cx="8589579" cy="793755"/>
          </a:xfrm>
        </p:spPr>
        <p:txBody>
          <a:bodyPr/>
          <a:lstStyle/>
          <a:p>
            <a:r>
              <a:rPr lang="en-US" dirty="0"/>
              <a:t>EAR – Encrypt ALL Dbspaces</a:t>
            </a:r>
          </a:p>
        </p:txBody>
      </p:sp>
    </p:spTree>
    <p:extLst>
      <p:ext uri="{BB962C8B-B14F-4D97-AF65-F5344CB8AC3E}">
        <p14:creationId xmlns:p14="http://schemas.microsoft.com/office/powerpoint/2010/main" val="89107151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8B294F47-87E4-4864-8ED8-9391A8396597}"/>
              </a:ext>
            </a:extLst>
          </p:cNvPr>
          <p:cNvSpPr txBox="1">
            <a:spLocks/>
          </p:cNvSpPr>
          <p:nvPr/>
        </p:nvSpPr>
        <p:spPr>
          <a:xfrm>
            <a:off x="495946" y="1759058"/>
            <a:ext cx="9341737" cy="4417905"/>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Here are some questions you may have about EAR</a:t>
            </a:r>
          </a:p>
          <a:p>
            <a:pPr marL="0" indent="0">
              <a:buFont typeface="Arial" panose="020B0604020202020204" pitchFamily="34" charset="0"/>
              <a:buNone/>
            </a:pPr>
            <a:endParaRPr lang="en-US" dirty="0"/>
          </a:p>
          <a:p>
            <a:pPr lvl="1"/>
            <a:r>
              <a:rPr lang="en-US" dirty="0"/>
              <a:t>Does the keystore files “.</a:t>
            </a:r>
            <a:r>
              <a:rPr lang="en-US" dirty="0" err="1"/>
              <a:t>sth</a:t>
            </a:r>
            <a:r>
              <a:rPr lang="en-US" dirty="0"/>
              <a:t>” and “.p12” change and if so when, ex. After an Informix backup, chunk added, etc?</a:t>
            </a:r>
            <a:br>
              <a:rPr lang="en-US" dirty="0"/>
            </a:br>
            <a:br>
              <a:rPr lang="en-US" dirty="0"/>
            </a:br>
            <a:r>
              <a:rPr lang="en-US" dirty="0"/>
              <a:t>	No, the keystore files can only be re-generated if you restore the dbspaces from an archive.</a:t>
            </a:r>
            <a:br>
              <a:rPr lang="en-US" dirty="0"/>
            </a:br>
            <a:endParaRPr lang="en-US" dirty="0"/>
          </a:p>
          <a:p>
            <a:pPr lvl="1"/>
            <a:r>
              <a:rPr lang="en-US" dirty="0"/>
              <a:t>When an Informix level 0 backup is taken, do the keystore files change?</a:t>
            </a:r>
            <a:br>
              <a:rPr lang="en-US" dirty="0"/>
            </a:br>
            <a:br>
              <a:rPr lang="en-US" dirty="0"/>
            </a:br>
            <a:r>
              <a:rPr lang="en-US" dirty="0"/>
              <a:t>	No, only at restore the keystore files are re-generated. You can also change them manually using the following command:</a:t>
            </a:r>
            <a:br>
              <a:rPr lang="en-US" dirty="0"/>
            </a:br>
            <a:br>
              <a:rPr lang="en-US" dirty="0"/>
            </a:br>
            <a:r>
              <a:rPr lang="en-US" dirty="0"/>
              <a:t>	Changing the master key for the keystore</a:t>
            </a:r>
            <a:br>
              <a:rPr lang="en-US" dirty="0"/>
            </a:br>
            <a:r>
              <a:rPr lang="en-US" dirty="0"/>
              <a:t>	</a:t>
            </a:r>
            <a:r>
              <a:rPr lang="en-US" u="sng" dirty="0">
                <a:hlinkClick r:id="rId3"/>
              </a:rPr>
              <a:t>https://www.ibm.com/support/knowledgecenter/en/SSGU8G_12.1.0/com.ibm.sec.doc/ids_sec_030.htm</a:t>
            </a:r>
            <a:br>
              <a:rPr lang="en-US" dirty="0"/>
            </a:br>
            <a:endParaRPr lang="en-US" dirty="0"/>
          </a:p>
          <a:p>
            <a:pPr lvl="2"/>
            <a:endParaRPr lang="en-US" dirty="0"/>
          </a:p>
          <a:p>
            <a:pPr lvl="2"/>
            <a:endParaRPr lang="en-US" dirty="0"/>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622E9AF1-9B34-4B6F-B479-852E4DCFEB67}"/>
              </a:ext>
            </a:extLst>
          </p:cNvPr>
          <p:cNvSpPr>
            <a:spLocks noGrp="1"/>
          </p:cNvSpPr>
          <p:nvPr>
            <p:ph type="title"/>
          </p:nvPr>
        </p:nvSpPr>
        <p:spPr>
          <a:xfrm>
            <a:off x="139485" y="61993"/>
            <a:ext cx="9779429" cy="1057359"/>
          </a:xfrm>
        </p:spPr>
        <p:txBody>
          <a:bodyPr/>
          <a:lstStyle/>
          <a:p>
            <a:r>
              <a:rPr lang="en-US" dirty="0"/>
              <a:t>EAR – Some Questions You May Have</a:t>
            </a:r>
          </a:p>
        </p:txBody>
      </p:sp>
    </p:spTree>
    <p:extLst>
      <p:ext uri="{BB962C8B-B14F-4D97-AF65-F5344CB8AC3E}">
        <p14:creationId xmlns:p14="http://schemas.microsoft.com/office/powerpoint/2010/main" val="8572635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D6131A6A-6920-4DFB-8199-E0B29783F4CE}"/>
              </a:ext>
            </a:extLst>
          </p:cNvPr>
          <p:cNvSpPr txBox="1">
            <a:spLocks/>
          </p:cNvSpPr>
          <p:nvPr/>
        </p:nvSpPr>
        <p:spPr>
          <a:xfrm>
            <a:off x="838200" y="1825625"/>
            <a:ext cx="9054662"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Here are some questions you may have about EAR</a:t>
            </a:r>
          </a:p>
          <a:p>
            <a:pPr marL="0" indent="0">
              <a:buFont typeface="Arial" panose="020B0604020202020204" pitchFamily="34" charset="0"/>
              <a:buNone/>
            </a:pPr>
            <a:endParaRPr lang="en-US" dirty="0"/>
          </a:p>
          <a:p>
            <a:pPr lvl="1"/>
            <a:r>
              <a:rPr lang="en-US" dirty="0"/>
              <a:t>If I want to restore and Informix ontape file to an instance on another server and use the encrypt option to do the restore, are there any issues with this?</a:t>
            </a:r>
            <a:br>
              <a:rPr lang="en-US" dirty="0"/>
            </a:br>
            <a:br>
              <a:rPr lang="en-US" dirty="0"/>
            </a:br>
            <a:r>
              <a:rPr lang="en-US" dirty="0"/>
              <a:t>	No, there is no issue with this, you will only have two separate instances of a server, where one is encrypted.</a:t>
            </a:r>
            <a:br>
              <a:rPr lang="en-US" dirty="0"/>
            </a:br>
            <a:endParaRPr lang="en-US" dirty="0"/>
          </a:p>
          <a:p>
            <a:pPr lvl="1"/>
            <a:r>
              <a:rPr lang="en-US" dirty="0"/>
              <a:t>The encrypt option only occurs on the restore, correct?</a:t>
            </a:r>
            <a:br>
              <a:rPr lang="en-US" dirty="0"/>
            </a:br>
            <a:br>
              <a:rPr lang="en-US" dirty="0"/>
            </a:br>
            <a:r>
              <a:rPr lang="en-US" dirty="0"/>
              <a:t>	Yes, the encrypt option is on restore only.</a:t>
            </a:r>
            <a:br>
              <a:rPr lang="en-US" dirty="0"/>
            </a:br>
            <a:endParaRPr lang="en-US" dirty="0"/>
          </a:p>
          <a:p>
            <a:pPr lvl="2"/>
            <a:endParaRPr lang="en-US" dirty="0"/>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33B2E919-131F-4270-AB01-1F38C8DBDB66}"/>
              </a:ext>
            </a:extLst>
          </p:cNvPr>
          <p:cNvSpPr>
            <a:spLocks noGrp="1"/>
          </p:cNvSpPr>
          <p:nvPr>
            <p:ph type="title"/>
          </p:nvPr>
        </p:nvSpPr>
        <p:spPr>
          <a:xfrm>
            <a:off x="209227" y="365126"/>
            <a:ext cx="9683635" cy="730578"/>
          </a:xfrm>
        </p:spPr>
        <p:txBody>
          <a:bodyPr/>
          <a:lstStyle/>
          <a:p>
            <a:r>
              <a:rPr lang="en-US" dirty="0"/>
              <a:t>EAR – Some Questions You May Have</a:t>
            </a:r>
          </a:p>
        </p:txBody>
      </p:sp>
    </p:spTree>
    <p:extLst>
      <p:ext uri="{BB962C8B-B14F-4D97-AF65-F5344CB8AC3E}">
        <p14:creationId xmlns:p14="http://schemas.microsoft.com/office/powerpoint/2010/main" val="228439443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535B85BC-77B5-49B0-9E0F-94BFB1C59ECD}"/>
              </a:ext>
            </a:extLst>
          </p:cNvPr>
          <p:cNvSpPr txBox="1">
            <a:spLocks/>
          </p:cNvSpPr>
          <p:nvPr/>
        </p:nvSpPr>
        <p:spPr>
          <a:xfrm>
            <a:off x="838200" y="1825625"/>
            <a:ext cx="9088464"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Here are some questions you may have about EAR</a:t>
            </a:r>
          </a:p>
          <a:p>
            <a:pPr marL="0" indent="0">
              <a:buFont typeface="Arial" panose="020B0604020202020204" pitchFamily="34" charset="0"/>
              <a:buNone/>
            </a:pPr>
            <a:endParaRPr lang="en-US" dirty="0"/>
          </a:p>
          <a:p>
            <a:pPr lvl="1"/>
            <a:r>
              <a:rPr lang="en-US" dirty="0"/>
              <a:t>If you have HDR or RSS, when you run the restore to the other instance, do both need to be encrypted or not encrypted?</a:t>
            </a:r>
            <a:br>
              <a:rPr lang="en-US" dirty="0"/>
            </a:br>
            <a:br>
              <a:rPr lang="en-US" dirty="0"/>
            </a:br>
            <a:r>
              <a:rPr lang="en-US" dirty="0"/>
              <a:t>	Encryption is a local feature to each server, it does not impact replication.</a:t>
            </a:r>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2DF1D59F-CF5B-402D-8F2F-25E35D4478D2}"/>
              </a:ext>
            </a:extLst>
          </p:cNvPr>
          <p:cNvSpPr>
            <a:spLocks noGrp="1"/>
          </p:cNvSpPr>
          <p:nvPr>
            <p:ph type="title"/>
          </p:nvPr>
        </p:nvSpPr>
        <p:spPr>
          <a:xfrm>
            <a:off x="100739" y="365126"/>
            <a:ext cx="9825925" cy="643868"/>
          </a:xfrm>
        </p:spPr>
        <p:txBody>
          <a:bodyPr/>
          <a:lstStyle/>
          <a:p>
            <a:r>
              <a:rPr lang="en-US" dirty="0"/>
              <a:t>EAR – Some Questions You May Have</a:t>
            </a:r>
          </a:p>
        </p:txBody>
      </p:sp>
    </p:spTree>
    <p:extLst>
      <p:ext uri="{BB962C8B-B14F-4D97-AF65-F5344CB8AC3E}">
        <p14:creationId xmlns:p14="http://schemas.microsoft.com/office/powerpoint/2010/main" val="267947258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E7B28245-876F-4B04-B16A-98D30290CAD0}"/>
              </a:ext>
            </a:extLst>
          </p:cNvPr>
          <p:cNvSpPr txBox="1">
            <a:spLocks/>
          </p:cNvSpPr>
          <p:nvPr/>
        </p:nvSpPr>
        <p:spPr>
          <a:xfrm>
            <a:off x="838200" y="1825625"/>
            <a:ext cx="9088464"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Here was an issue I ran into when trying to restore using the encrypt option.</a:t>
            </a:r>
          </a:p>
          <a:p>
            <a:pPr marL="0" indent="0">
              <a:buFont typeface="Arial" panose="020B0604020202020204" pitchFamily="34" charset="0"/>
              <a:buNone/>
            </a:pPr>
            <a:endParaRPr lang="en-US" dirty="0"/>
          </a:p>
          <a:p>
            <a:pPr lvl="1"/>
            <a:r>
              <a:rPr lang="en-US" dirty="0"/>
              <a:t>Received the error:</a:t>
            </a:r>
          </a:p>
          <a:p>
            <a:pPr lvl="2"/>
            <a:r>
              <a:rPr lang="en-US" dirty="0"/>
              <a:t> “ICC library load failed”</a:t>
            </a:r>
          </a:p>
          <a:p>
            <a:pPr marL="914400" lvl="2" indent="0">
              <a:buNone/>
            </a:pPr>
            <a:endParaRPr lang="en-US" dirty="0"/>
          </a:p>
          <a:p>
            <a:pPr lvl="1"/>
            <a:r>
              <a:rPr lang="en-US" dirty="0"/>
              <a:t>After searching around, we reinstalled the “</a:t>
            </a:r>
            <a:r>
              <a:rPr lang="en-US" dirty="0" err="1"/>
              <a:t>gskit</a:t>
            </a:r>
            <a:r>
              <a:rPr lang="en-US" dirty="0"/>
              <a:t>” on the server and then the restore with encryption worked.</a:t>
            </a:r>
          </a:p>
          <a:p>
            <a:pPr lvl="2"/>
            <a:r>
              <a:rPr lang="en-US" dirty="0"/>
              <a:t>$INFORMIXDIR/</a:t>
            </a:r>
            <a:r>
              <a:rPr lang="en-US" dirty="0" err="1"/>
              <a:t>gskit</a:t>
            </a:r>
            <a:r>
              <a:rPr lang="en-US" dirty="0"/>
              <a:t>/</a:t>
            </a:r>
            <a:r>
              <a:rPr lang="en-US" dirty="0" err="1"/>
              <a:t>installgskit</a:t>
            </a:r>
            <a:br>
              <a:rPr lang="en-US" dirty="0"/>
            </a:br>
            <a:r>
              <a:rPr lang="en-US" dirty="0"/>
              <a:t>	</a:t>
            </a:r>
          </a:p>
        </p:txBody>
      </p:sp>
      <p:sp>
        <p:nvSpPr>
          <p:cNvPr id="5" name="Title 1">
            <a:extLst>
              <a:ext uri="{FF2B5EF4-FFF2-40B4-BE49-F238E27FC236}">
                <a16:creationId xmlns:a16="http://schemas.microsoft.com/office/drawing/2014/main" id="{9C7CBC8D-2B89-40FC-B379-AEB59D236922}"/>
              </a:ext>
            </a:extLst>
          </p:cNvPr>
          <p:cNvSpPr>
            <a:spLocks noGrp="1"/>
          </p:cNvSpPr>
          <p:nvPr>
            <p:ph type="title"/>
          </p:nvPr>
        </p:nvSpPr>
        <p:spPr>
          <a:xfrm>
            <a:off x="100739" y="365126"/>
            <a:ext cx="9825925" cy="643868"/>
          </a:xfrm>
        </p:spPr>
        <p:txBody>
          <a:bodyPr/>
          <a:lstStyle/>
          <a:p>
            <a:r>
              <a:rPr lang="en-US" dirty="0"/>
              <a:t>EAR – Issue I ran into</a:t>
            </a:r>
          </a:p>
        </p:txBody>
      </p:sp>
    </p:spTree>
    <p:extLst>
      <p:ext uri="{BB962C8B-B14F-4D97-AF65-F5344CB8AC3E}">
        <p14:creationId xmlns:p14="http://schemas.microsoft.com/office/powerpoint/2010/main" val="337362070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DCA96455-0395-40B0-8082-19B1F6173F7D}"/>
              </a:ext>
            </a:extLst>
          </p:cNvPr>
          <p:cNvSpPr txBox="1">
            <a:spLocks/>
          </p:cNvSpPr>
          <p:nvPr/>
        </p:nvSpPr>
        <p:spPr>
          <a:xfrm>
            <a:off x="565688" y="1825625"/>
            <a:ext cx="925622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endParaRPr lang="en-US" dirty="0"/>
          </a:p>
          <a:p>
            <a:pPr lvl="2"/>
            <a:r>
              <a:rPr lang="en-US" dirty="0">
                <a:hlinkClick r:id="rId3"/>
              </a:rPr>
              <a:t>Shawn Moe’s Blog</a:t>
            </a:r>
          </a:p>
          <a:p>
            <a:pPr lvl="3"/>
            <a:r>
              <a:rPr lang="en-US" dirty="0">
                <a:hlinkClick r:id="rId3"/>
              </a:rPr>
              <a:t>https://www.ibm.com/developerworks/community/blogs/smoe/entry/Encryption_at_Rest_feature_in_12_10_xC8_supports_encryption_of_your_Informix_server_storage?lang=en</a:t>
            </a:r>
            <a:endParaRPr lang="en-US" dirty="0"/>
          </a:p>
          <a:p>
            <a:pPr lvl="2"/>
            <a:endParaRPr lang="en-US" dirty="0"/>
          </a:p>
          <a:p>
            <a:pPr lvl="2"/>
            <a:r>
              <a:rPr lang="en-US" dirty="0"/>
              <a:t>2017 Roadshow – Carlton Doe</a:t>
            </a:r>
          </a:p>
          <a:p>
            <a:pPr marL="914400" lvl="2" indent="0">
              <a:buFont typeface="Arial" panose="020B0604020202020204" pitchFamily="34" charset="0"/>
              <a:buNone/>
            </a:pPr>
            <a:endParaRPr lang="en-US" dirty="0"/>
          </a:p>
          <a:p>
            <a:pPr lvl="2"/>
            <a:r>
              <a:rPr lang="en-US" dirty="0"/>
              <a:t>Informix 12.10 Information Center</a:t>
            </a:r>
          </a:p>
          <a:p>
            <a:pPr lvl="3"/>
            <a:r>
              <a:rPr lang="en-US" dirty="0">
                <a:hlinkClick r:id="rId4"/>
              </a:rPr>
              <a:t>https://www.ibm.com/support/knowledgecenter/SSGU8G_12.1.0/com.ibm.adref.doc/ids_adr_1199.htm</a:t>
            </a:r>
            <a:endParaRPr lang="en-US" dirty="0"/>
          </a:p>
          <a:p>
            <a:pPr marL="1371600" lvl="3"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CE36D0B4-8B71-49D1-AA17-7197A37C405E}"/>
              </a:ext>
            </a:extLst>
          </p:cNvPr>
          <p:cNvSpPr>
            <a:spLocks noGrp="1"/>
          </p:cNvSpPr>
          <p:nvPr>
            <p:ph type="title"/>
          </p:nvPr>
        </p:nvSpPr>
        <p:spPr>
          <a:xfrm>
            <a:off x="822702" y="303131"/>
            <a:ext cx="8786648" cy="754227"/>
          </a:xfrm>
        </p:spPr>
        <p:txBody>
          <a:bodyPr/>
          <a:lstStyle/>
          <a:p>
            <a:r>
              <a:rPr lang="en-US" dirty="0"/>
              <a:t>References</a:t>
            </a:r>
          </a:p>
        </p:txBody>
      </p:sp>
    </p:spTree>
    <p:extLst>
      <p:ext uri="{BB962C8B-B14F-4D97-AF65-F5344CB8AC3E}">
        <p14:creationId xmlns:p14="http://schemas.microsoft.com/office/powerpoint/2010/main" val="186311737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dirty="0">
              <a:solidFill>
                <a:srgbClr val="000000"/>
              </a:solidFill>
              <a:uFill>
                <a:solidFill>
                  <a:srgbClr val="FFFFFF"/>
                </a:solidFill>
              </a:uFill>
              <a:latin typeface="Arial"/>
            </a:endParaRPr>
          </a:p>
        </p:txBody>
      </p:sp>
      <p:sp>
        <p:nvSpPr>
          <p:cNvPr id="4" name="Subtitle 2">
            <a:extLst>
              <a:ext uri="{FF2B5EF4-FFF2-40B4-BE49-F238E27FC236}">
                <a16:creationId xmlns:a16="http://schemas.microsoft.com/office/drawing/2014/main" id="{92DF9120-904F-4398-A9C1-E499CE696652}"/>
              </a:ext>
            </a:extLst>
          </p:cNvPr>
          <p:cNvSpPr txBox="1">
            <a:spLocks/>
          </p:cNvSpPr>
          <p:nvPr/>
        </p:nvSpPr>
        <p:spPr>
          <a:xfrm>
            <a:off x="1484889" y="2494569"/>
            <a:ext cx="6400800" cy="25705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Jeff Filippi</a:t>
            </a:r>
          </a:p>
          <a:p>
            <a:pPr marL="0" indent="0" algn="ctr">
              <a:buNone/>
            </a:pPr>
            <a:r>
              <a:rPr lang="en-US" dirty="0"/>
              <a:t>Integrated Data Consulting, LLC</a:t>
            </a:r>
          </a:p>
          <a:p>
            <a:pPr marL="0" indent="0" algn="ctr">
              <a:buNone/>
            </a:pPr>
            <a:r>
              <a:rPr lang="en-US" dirty="0">
                <a:hlinkClick r:id="rId3"/>
              </a:rPr>
              <a:t>jeff.filippi@itdataconsulting.com</a:t>
            </a:r>
            <a:endParaRPr lang="en-US" dirty="0"/>
          </a:p>
          <a:p>
            <a:pPr marL="0" indent="0" algn="ctr">
              <a:buNone/>
            </a:pPr>
            <a:r>
              <a:rPr lang="en-US" dirty="0">
                <a:hlinkClick r:id="rId4"/>
              </a:rPr>
              <a:t>www.itdataconsulting.com</a:t>
            </a:r>
            <a:endParaRPr lang="en-US" dirty="0"/>
          </a:p>
          <a:p>
            <a:pPr algn="ctr"/>
            <a:endParaRPr lang="en-US" dirty="0"/>
          </a:p>
          <a:p>
            <a:pPr algn="ctr"/>
            <a:endParaRPr lang="en-US" dirty="0"/>
          </a:p>
        </p:txBody>
      </p:sp>
      <p:pic>
        <p:nvPicPr>
          <p:cNvPr id="5" name="Picture 4" descr="itdata_logo_ibm.jpg">
            <a:extLst>
              <a:ext uri="{FF2B5EF4-FFF2-40B4-BE49-F238E27FC236}">
                <a16:creationId xmlns:a16="http://schemas.microsoft.com/office/drawing/2014/main" id="{2C291C0C-127C-4D3B-832C-8A0E8EA0147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11801" y="3031550"/>
            <a:ext cx="9429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49568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r>
              <a:rPr lang="en-US" sz="4400" b="0" strike="noStrike" spc="-1" dirty="0">
                <a:solidFill>
                  <a:srgbClr val="000000"/>
                </a:solidFill>
                <a:uFill>
                  <a:solidFill>
                    <a:srgbClr val="FFFFFF"/>
                  </a:solidFill>
                </a:uFill>
                <a:latin typeface="Arial"/>
              </a:rPr>
              <a:t>Introduction</a:t>
            </a: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455A1C72-6205-440C-ABE1-854C29E109A0}"/>
              </a:ext>
            </a:extLst>
          </p:cNvPr>
          <p:cNvSpPr txBox="1">
            <a:spLocks/>
          </p:cNvSpPr>
          <p:nvPr/>
        </p:nvSpPr>
        <p:spPr>
          <a:xfrm>
            <a:off x="457200" y="1436913"/>
            <a:ext cx="8229600" cy="49312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29 years of working with Informix products</a:t>
            </a:r>
          </a:p>
          <a:p>
            <a:r>
              <a:rPr lang="en-US" altLang="en-US" dirty="0"/>
              <a:t>25 years as an Informix DBA</a:t>
            </a:r>
          </a:p>
          <a:p>
            <a:r>
              <a:rPr lang="en-US" altLang="en-US" dirty="0"/>
              <a:t>Worked for Informix for 5 years 1996 – 2001</a:t>
            </a:r>
          </a:p>
          <a:p>
            <a:r>
              <a:rPr lang="en-US" altLang="en-US" dirty="0"/>
              <a:t>Certified Informix DBA</a:t>
            </a:r>
          </a:p>
          <a:p>
            <a:r>
              <a:rPr lang="en-US" altLang="en-US" dirty="0"/>
              <a:t>Started my own company in 2001 specializing in Informix Database Administration consulting</a:t>
            </a:r>
          </a:p>
          <a:p>
            <a:r>
              <a:rPr lang="en-US" altLang="en-US" dirty="0"/>
              <a:t>IBM Business Partner</a:t>
            </a:r>
          </a:p>
          <a:p>
            <a:r>
              <a:rPr lang="en-US" altLang="en-US" dirty="0"/>
              <a:t>OLTP and Data warehouse systems</a:t>
            </a:r>
          </a:p>
          <a:p>
            <a:r>
              <a:rPr lang="en-US" altLang="en-US" dirty="0"/>
              <a:t>Informix 4 thru 14.10</a:t>
            </a:r>
          </a:p>
        </p:txBody>
      </p:sp>
    </p:spTree>
    <p:extLst>
      <p:ext uri="{BB962C8B-B14F-4D97-AF65-F5344CB8AC3E}">
        <p14:creationId xmlns:p14="http://schemas.microsoft.com/office/powerpoint/2010/main" val="308588313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4376763"/>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C61FF5FC-8F3E-42FE-B477-46AFDDE84917}"/>
              </a:ext>
            </a:extLst>
          </p:cNvPr>
          <p:cNvSpPr txBox="1">
            <a:spLocks/>
          </p:cNvSpPr>
          <p:nvPr/>
        </p:nvSpPr>
        <p:spPr>
          <a:xfrm>
            <a:off x="504000" y="2145127"/>
            <a:ext cx="8694903" cy="29320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What is Encryption At Rest (EAR)</a:t>
            </a:r>
          </a:p>
          <a:p>
            <a:pPr marL="0" indent="0">
              <a:buNone/>
            </a:pPr>
            <a:endParaRPr lang="en-US" dirty="0"/>
          </a:p>
          <a:p>
            <a:pPr lvl="1"/>
            <a:r>
              <a:rPr lang="en-US" dirty="0"/>
              <a:t>It was introduced in Informix 12.10xC8.</a:t>
            </a:r>
          </a:p>
          <a:p>
            <a:pPr lvl="1"/>
            <a:r>
              <a:rPr lang="en-US" dirty="0"/>
              <a:t>It provides disk level encryption for dbspaces in your informix instance.</a:t>
            </a:r>
          </a:p>
          <a:p>
            <a:pPr lvl="1"/>
            <a:r>
              <a:rPr lang="en-US" dirty="0"/>
              <a:t>The encryption is done during the disk I/O operations.</a:t>
            </a:r>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226F521C-189E-4593-B57C-54115170F154}"/>
              </a:ext>
            </a:extLst>
          </p:cNvPr>
          <p:cNvSpPr>
            <a:spLocks noGrp="1"/>
          </p:cNvSpPr>
          <p:nvPr>
            <p:ph type="title"/>
          </p:nvPr>
        </p:nvSpPr>
        <p:spPr>
          <a:xfrm>
            <a:off x="692368" y="182880"/>
            <a:ext cx="8694903" cy="893203"/>
          </a:xfrm>
        </p:spPr>
        <p:txBody>
          <a:bodyPr/>
          <a:lstStyle/>
          <a:p>
            <a:r>
              <a:rPr lang="en-US" dirty="0"/>
              <a:t>EAR – What is EAR</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6225E042-C0FA-4F50-9993-DE362249D2C1}"/>
              </a:ext>
            </a:extLst>
          </p:cNvPr>
          <p:cNvSpPr txBox="1">
            <a:spLocks/>
          </p:cNvSpPr>
          <p:nvPr/>
        </p:nvSpPr>
        <p:spPr>
          <a:xfrm>
            <a:off x="594100" y="2179683"/>
            <a:ext cx="8737440" cy="32003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What are the cases to use Encryption At Rest (EAR)</a:t>
            </a:r>
          </a:p>
          <a:p>
            <a:pPr marL="0" indent="0">
              <a:buNone/>
            </a:pPr>
            <a:endParaRPr lang="en-US" dirty="0"/>
          </a:p>
          <a:p>
            <a:pPr lvl="1"/>
            <a:r>
              <a:rPr lang="en-US" dirty="0"/>
              <a:t>EAR is useful in IOT environments where the Informix instances are outside your local environments where the devices can be lost or stolen.</a:t>
            </a:r>
          </a:p>
          <a:p>
            <a:pPr lvl="1"/>
            <a:r>
              <a:rPr lang="en-US" dirty="0"/>
              <a:t>EAR is also useful in Cloud environments, ex. AWS, IBM Cloud.</a:t>
            </a:r>
          </a:p>
          <a:p>
            <a:pPr lvl="1"/>
            <a:r>
              <a:rPr lang="en-US" dirty="0"/>
              <a:t>Looking to encrypt dbspaces in your environment.</a:t>
            </a:r>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5D8E16AE-FC26-4442-BD79-95B28FA56E92}"/>
              </a:ext>
            </a:extLst>
          </p:cNvPr>
          <p:cNvSpPr>
            <a:spLocks noGrp="1"/>
          </p:cNvSpPr>
          <p:nvPr>
            <p:ph type="title"/>
          </p:nvPr>
        </p:nvSpPr>
        <p:spPr>
          <a:xfrm>
            <a:off x="799455" y="1"/>
            <a:ext cx="8737440" cy="984142"/>
          </a:xfrm>
        </p:spPr>
        <p:txBody>
          <a:bodyPr/>
          <a:lstStyle/>
          <a:p>
            <a:r>
              <a:rPr lang="en-US" dirty="0"/>
              <a:t>EAR – Use Cases</a:t>
            </a:r>
          </a:p>
        </p:txBody>
      </p:sp>
    </p:spTree>
    <p:extLst>
      <p:ext uri="{BB962C8B-B14F-4D97-AF65-F5344CB8AC3E}">
        <p14:creationId xmlns:p14="http://schemas.microsoft.com/office/powerpoint/2010/main" val="31441857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B0B804CF-C1B5-4BF9-8484-360C86B64BAF}"/>
              </a:ext>
            </a:extLst>
          </p:cNvPr>
          <p:cNvSpPr txBox="1">
            <a:spLocks/>
          </p:cNvSpPr>
          <p:nvPr/>
        </p:nvSpPr>
        <p:spPr>
          <a:xfrm>
            <a:off x="597776" y="1709388"/>
            <a:ext cx="897583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How to Setup EAR</a:t>
            </a:r>
          </a:p>
          <a:p>
            <a:pPr marL="0" indent="0">
              <a:buNone/>
            </a:pPr>
            <a:endParaRPr lang="en-US" dirty="0"/>
          </a:p>
          <a:p>
            <a:pPr lvl="1"/>
            <a:r>
              <a:rPr lang="en-US" dirty="0"/>
              <a:t>If you have a new instance you are creating, you can encrypt your dbspaces when you initialize the Informix instance.</a:t>
            </a:r>
          </a:p>
          <a:p>
            <a:pPr lvl="1"/>
            <a:r>
              <a:rPr lang="en-US" dirty="0"/>
              <a:t>Now in most cases you already have an existing instance that you will want to encrypt.</a:t>
            </a:r>
          </a:p>
          <a:p>
            <a:pPr lvl="1"/>
            <a:r>
              <a:rPr lang="en-US" dirty="0"/>
              <a:t>For an existing instance there are more steps to be done.</a:t>
            </a:r>
          </a:p>
          <a:p>
            <a:pPr lvl="2"/>
            <a:r>
              <a:rPr lang="en-US" dirty="0"/>
              <a:t>When you enable EAR on an existing instance, new dbspaces will be encrypted, but existing ones are not.</a:t>
            </a:r>
          </a:p>
          <a:p>
            <a:pPr lvl="2"/>
            <a:r>
              <a:rPr lang="en-US" dirty="0"/>
              <a:t>The only way to get existing instances to be encrypted is to perform a restore using ontape/onbar using the “-encrypt” option.</a:t>
            </a:r>
          </a:p>
          <a:p>
            <a:pPr marL="457200" lvl="1" indent="0">
              <a:buFont typeface="Arial" panose="020B0604020202020204" pitchFamily="34" charset="0"/>
              <a:buNone/>
            </a:pPr>
            <a:endParaRPr lang="en-US" dirty="0"/>
          </a:p>
        </p:txBody>
      </p:sp>
      <p:sp>
        <p:nvSpPr>
          <p:cNvPr id="5" name="TextShape 1">
            <a:extLst>
              <a:ext uri="{FF2B5EF4-FFF2-40B4-BE49-F238E27FC236}">
                <a16:creationId xmlns:a16="http://schemas.microsoft.com/office/drawing/2014/main" id="{2790FE6C-18BF-4C4D-8C14-5A7FEAC4EF74}"/>
              </a:ext>
            </a:extLst>
          </p:cNvPr>
          <p:cNvSpPr txBox="1"/>
          <p:nvPr/>
        </p:nvSpPr>
        <p:spPr>
          <a:xfrm>
            <a:off x="656400" y="335280"/>
            <a:ext cx="9071640" cy="822960"/>
          </a:xfrm>
          <a:prstGeom prst="rect">
            <a:avLst/>
          </a:prstGeom>
          <a:noFill/>
          <a:ln>
            <a:noFill/>
          </a:ln>
        </p:spPr>
        <p:txBody>
          <a:bodyPr lIns="0" tIns="0" rIns="0" bIns="0" anchor="ctr"/>
          <a:lstStyle/>
          <a:p>
            <a:pPr algn="ctr"/>
            <a:r>
              <a:rPr lang="en-US" sz="4400" spc="-1" dirty="0">
                <a:solidFill>
                  <a:srgbClr val="000000"/>
                </a:solidFill>
                <a:uFill>
                  <a:solidFill>
                    <a:srgbClr val="FFFFFF"/>
                  </a:solidFill>
                </a:uFill>
                <a:latin typeface="Arial"/>
              </a:rPr>
              <a:t>EAR – Setting up</a:t>
            </a:r>
            <a:endParaRPr lang="en-US" sz="44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85646545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dirty="0">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9E85B77C-13D9-40F5-ABF7-96EAE23E777B}"/>
              </a:ext>
            </a:extLst>
          </p:cNvPr>
          <p:cNvSpPr txBox="1">
            <a:spLocks/>
          </p:cNvSpPr>
          <p:nvPr/>
        </p:nvSpPr>
        <p:spPr>
          <a:xfrm>
            <a:off x="696311" y="1723149"/>
            <a:ext cx="919655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Preparing the Environment</a:t>
            </a:r>
          </a:p>
          <a:p>
            <a:pPr marL="0" indent="0">
              <a:buFont typeface="Arial" panose="020B0604020202020204" pitchFamily="34" charset="0"/>
              <a:buNone/>
            </a:pPr>
            <a:endParaRPr lang="en-US" dirty="0"/>
          </a:p>
          <a:p>
            <a:pPr lvl="1"/>
            <a:r>
              <a:rPr lang="en-US" dirty="0"/>
              <a:t>There is a new ONCONFIG parameter named “DISK_ENCRYPTION”.</a:t>
            </a:r>
          </a:p>
          <a:p>
            <a:pPr marL="457200" lvl="1" indent="0">
              <a:buFont typeface="Arial" panose="020B0604020202020204" pitchFamily="34" charset="0"/>
              <a:buNone/>
            </a:pPr>
            <a:endParaRPr lang="en-US" dirty="0"/>
          </a:p>
          <a:p>
            <a:pPr lvl="1"/>
            <a:r>
              <a:rPr lang="en-US" b="1" dirty="0"/>
              <a:t>NOTE</a:t>
            </a:r>
            <a:r>
              <a:rPr lang="en-US" dirty="0"/>
              <a:t>: it is not included in the default ONCONFIG file since this feature can cause more issues by accidentally turning it on.  If you did this and wanted to turn it off, you only option would be to do an Informix restore.</a:t>
            </a:r>
          </a:p>
          <a:p>
            <a:pPr marL="457200" lvl="1" indent="0">
              <a:buFont typeface="Arial" panose="020B0604020202020204" pitchFamily="34" charset="0"/>
              <a:buNone/>
            </a:pPr>
            <a:endParaRPr lang="en-US" dirty="0"/>
          </a:p>
        </p:txBody>
      </p:sp>
      <p:sp>
        <p:nvSpPr>
          <p:cNvPr id="5" name="TextShape 1">
            <a:extLst>
              <a:ext uri="{FF2B5EF4-FFF2-40B4-BE49-F238E27FC236}">
                <a16:creationId xmlns:a16="http://schemas.microsoft.com/office/drawing/2014/main" id="{099E8C5D-C7FC-47D6-9295-8337267FA1CE}"/>
              </a:ext>
            </a:extLst>
          </p:cNvPr>
          <p:cNvSpPr txBox="1"/>
          <p:nvPr/>
        </p:nvSpPr>
        <p:spPr>
          <a:xfrm>
            <a:off x="656400" y="335280"/>
            <a:ext cx="9071640" cy="822960"/>
          </a:xfrm>
          <a:prstGeom prst="rect">
            <a:avLst/>
          </a:prstGeom>
          <a:noFill/>
          <a:ln>
            <a:noFill/>
          </a:ln>
        </p:spPr>
        <p:txBody>
          <a:bodyPr lIns="0" tIns="0" rIns="0" bIns="0" anchor="ctr"/>
          <a:lstStyle/>
          <a:p>
            <a:pPr algn="ctr"/>
            <a:r>
              <a:rPr lang="en-US" sz="4400"/>
              <a:t>EAR – Preparing</a:t>
            </a:r>
            <a:endParaRPr lang="en-US" sz="44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22986529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452789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83AB7E19-8219-4DE2-8A5F-4E650DD37B9C}"/>
              </a:ext>
            </a:extLst>
          </p:cNvPr>
          <p:cNvSpPr txBox="1">
            <a:spLocks/>
          </p:cNvSpPr>
          <p:nvPr/>
        </p:nvSpPr>
        <p:spPr>
          <a:xfrm>
            <a:off x="396766" y="1731032"/>
            <a:ext cx="9367166"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DISK_ENCRYPTION - options</a:t>
            </a:r>
          </a:p>
          <a:p>
            <a:pPr marL="0" indent="0">
              <a:buFont typeface="Arial" panose="020B0604020202020204" pitchFamily="34" charset="0"/>
              <a:buNone/>
            </a:pPr>
            <a:endParaRPr lang="en-US" dirty="0"/>
          </a:p>
          <a:p>
            <a:pPr lvl="1"/>
            <a:r>
              <a:rPr lang="en-US" dirty="0"/>
              <a:t>	keystore	(The keystore specifies the name of the keystore and stash file names.  The files are created in the $INFORMIXDIR/etc directory.</a:t>
            </a:r>
          </a:p>
          <a:p>
            <a:pPr lvl="2"/>
            <a:r>
              <a:rPr lang="en-US" dirty="0"/>
              <a:t>Keystore.p12 = The keystore file that contains the security certificates.</a:t>
            </a:r>
          </a:p>
          <a:p>
            <a:pPr lvl="2"/>
            <a:r>
              <a:rPr lang="en-US" dirty="0" err="1"/>
              <a:t>Keystore.sth</a:t>
            </a:r>
            <a:r>
              <a:rPr lang="en-US" dirty="0"/>
              <a:t> = The stash file that contains the encryption password.</a:t>
            </a:r>
          </a:p>
          <a:p>
            <a:pPr marL="914400" lvl="2" indent="0">
              <a:buFont typeface="Arial" panose="020B0604020202020204" pitchFamily="34" charset="0"/>
              <a:buNone/>
            </a:pPr>
            <a:endParaRPr lang="en-US" dirty="0"/>
          </a:p>
          <a:p>
            <a:pPr lvl="1"/>
            <a:r>
              <a:rPr lang="en-US" b="1" dirty="0"/>
              <a:t>NOTE</a:t>
            </a:r>
            <a:r>
              <a:rPr lang="en-US" dirty="0"/>
              <a:t>: you must manually backup the keystore and password stash files.  These files are not backed up when you run an ontape or onbar backup.</a:t>
            </a:r>
          </a:p>
          <a:p>
            <a:pPr marL="457200" lvl="1" indent="0">
              <a:buFont typeface="Arial" panose="020B0604020202020204" pitchFamily="34" charset="0"/>
              <a:buNone/>
            </a:pPr>
            <a:endParaRPr lang="en-US" dirty="0"/>
          </a:p>
        </p:txBody>
      </p:sp>
      <p:sp>
        <p:nvSpPr>
          <p:cNvPr id="5" name="TextShape 1">
            <a:extLst>
              <a:ext uri="{FF2B5EF4-FFF2-40B4-BE49-F238E27FC236}">
                <a16:creationId xmlns:a16="http://schemas.microsoft.com/office/drawing/2014/main" id="{83E00A6A-CD24-4915-BCF4-B2DA703BA72D}"/>
              </a:ext>
            </a:extLst>
          </p:cNvPr>
          <p:cNvSpPr txBox="1"/>
          <p:nvPr/>
        </p:nvSpPr>
        <p:spPr>
          <a:xfrm>
            <a:off x="656400" y="335280"/>
            <a:ext cx="9071640" cy="822960"/>
          </a:xfrm>
          <a:prstGeom prst="rect">
            <a:avLst/>
          </a:prstGeom>
          <a:noFill/>
          <a:ln>
            <a:noFill/>
          </a:ln>
        </p:spPr>
        <p:txBody>
          <a:bodyPr lIns="0" tIns="0" rIns="0" bIns="0" anchor="ctr"/>
          <a:lstStyle/>
          <a:p>
            <a:pPr algn="ctr"/>
            <a:r>
              <a:rPr lang="en-US" sz="4400" dirty="0"/>
              <a:t>EAR – Preparing</a:t>
            </a:r>
            <a:endParaRPr lang="en-US" sz="44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00709103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65B52A68-29B2-4DE2-9003-37F5C06CB8E2}"/>
              </a:ext>
            </a:extLst>
          </p:cNvPr>
          <p:cNvSpPr txBox="1">
            <a:spLocks/>
          </p:cNvSpPr>
          <p:nvPr/>
        </p:nvSpPr>
        <p:spPr>
          <a:xfrm>
            <a:off x="838200" y="1825625"/>
            <a:ext cx="8991600" cy="41652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DISK_ENCRYPTION - options</a:t>
            </a:r>
          </a:p>
          <a:p>
            <a:pPr marL="0" indent="0">
              <a:buFont typeface="Arial" panose="020B0604020202020204" pitchFamily="34" charset="0"/>
              <a:buNone/>
            </a:pPr>
            <a:endParaRPr lang="en-US" dirty="0"/>
          </a:p>
          <a:p>
            <a:pPr lvl="1"/>
            <a:r>
              <a:rPr lang="en-US" dirty="0"/>
              <a:t>	cipher	(Specifies the encryption cipher)</a:t>
            </a:r>
          </a:p>
          <a:p>
            <a:pPr lvl="2"/>
            <a:r>
              <a:rPr lang="en-US" dirty="0"/>
              <a:t>aes128 = Default.  Advanced Encryption Standard cipher with 128-bit keys.</a:t>
            </a:r>
          </a:p>
          <a:p>
            <a:pPr lvl="2"/>
            <a:r>
              <a:rPr lang="en-US" dirty="0"/>
              <a:t>aes192 = Advanced Encryption Standard cipher with 192-bit keys.</a:t>
            </a:r>
          </a:p>
          <a:p>
            <a:pPr lvl="2"/>
            <a:r>
              <a:rPr lang="en-US" dirty="0"/>
              <a:t>aes256 = Advanced Encryption Standard cipher with 256-bit keys.</a:t>
            </a:r>
          </a:p>
          <a:p>
            <a:pPr lvl="2"/>
            <a:endParaRPr lang="en-US" dirty="0"/>
          </a:p>
          <a:p>
            <a:pPr lvl="2"/>
            <a:endParaRPr lang="en-US" dirty="0"/>
          </a:p>
          <a:p>
            <a:pPr marL="457200" lvl="1"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id="{4255E8FE-114D-4334-BC26-06A3BD05C507}"/>
              </a:ext>
            </a:extLst>
          </p:cNvPr>
          <p:cNvSpPr>
            <a:spLocks noGrp="1"/>
          </p:cNvSpPr>
          <p:nvPr>
            <p:ph type="title"/>
          </p:nvPr>
        </p:nvSpPr>
        <p:spPr>
          <a:xfrm>
            <a:off x="838200" y="240225"/>
            <a:ext cx="8368862" cy="816066"/>
          </a:xfrm>
        </p:spPr>
        <p:txBody>
          <a:bodyPr/>
          <a:lstStyle/>
          <a:p>
            <a:r>
              <a:rPr lang="en-US" dirty="0"/>
              <a:t>EAR – Preparing</a:t>
            </a:r>
          </a:p>
        </p:txBody>
      </p:sp>
    </p:spTree>
    <p:extLst>
      <p:ext uri="{BB962C8B-B14F-4D97-AF65-F5344CB8AC3E}">
        <p14:creationId xmlns:p14="http://schemas.microsoft.com/office/powerpoint/2010/main" val="25880190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2" name="TextShape 1"/>
          <p:cNvSpPr txBox="1"/>
          <p:nvPr/>
        </p:nvSpPr>
        <p:spPr>
          <a:xfrm>
            <a:off x="504000" y="1828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TextShape 2"/>
          <p:cNvSpPr txBox="1"/>
          <p:nvPr/>
        </p:nvSpPr>
        <p:spPr>
          <a:xfrm>
            <a:off x="640080" y="1554480"/>
            <a:ext cx="8869680" cy="5303520"/>
          </a:xfrm>
          <a:prstGeom prst="rect">
            <a:avLst/>
          </a:prstGeom>
          <a:noFill/>
          <a:ln>
            <a:noFill/>
          </a:ln>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4" name="Content Placeholder 2">
            <a:extLst>
              <a:ext uri="{FF2B5EF4-FFF2-40B4-BE49-F238E27FC236}">
                <a16:creationId xmlns:a16="http://schemas.microsoft.com/office/drawing/2014/main" id="{A265380F-53F9-4995-8354-11CD0AB38547}"/>
              </a:ext>
            </a:extLst>
          </p:cNvPr>
          <p:cNvSpPr txBox="1">
            <a:spLocks/>
          </p:cNvSpPr>
          <p:nvPr/>
        </p:nvSpPr>
        <p:spPr>
          <a:xfrm>
            <a:off x="838200" y="1825625"/>
            <a:ext cx="907164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DISK_ENCRYPTION - options</a:t>
            </a:r>
          </a:p>
          <a:p>
            <a:pPr marL="0" indent="0">
              <a:buFont typeface="Arial" panose="020B0604020202020204" pitchFamily="34" charset="0"/>
              <a:buNone/>
            </a:pPr>
            <a:endParaRPr lang="en-US" dirty="0"/>
          </a:p>
          <a:p>
            <a:pPr lvl="1"/>
            <a:r>
              <a:rPr lang="en-US" dirty="0"/>
              <a:t>	rollfwd_create_dbs	(Specifies whether to encrypt a storage space that is created by the rolling forward of the logical log during a restore)</a:t>
            </a:r>
          </a:p>
          <a:p>
            <a:pPr lvl="2"/>
            <a:r>
              <a:rPr lang="en-US" dirty="0"/>
              <a:t>Encrypt = Encrypt the newly create storage space.</a:t>
            </a:r>
          </a:p>
          <a:p>
            <a:pPr lvl="2"/>
            <a:r>
              <a:rPr lang="en-US" dirty="0"/>
              <a:t>Decrypt = Do not encrypt the newly created storage space.</a:t>
            </a:r>
          </a:p>
          <a:p>
            <a:pPr lvl="2"/>
            <a:endParaRPr lang="en-US" dirty="0"/>
          </a:p>
          <a:p>
            <a:pPr marL="914400" lvl="2" indent="0">
              <a:buFont typeface="Arial" panose="020B0604020202020204" pitchFamily="34" charset="0"/>
              <a:buNone/>
            </a:pPr>
            <a:r>
              <a:rPr lang="en-US" b="1" dirty="0"/>
              <a:t>NOTE</a:t>
            </a:r>
            <a:r>
              <a:rPr lang="en-US" dirty="0"/>
              <a:t>:  By default the storage spaces that are created by the rolling forward of the logical logs have the same encryption state as the original storage space.</a:t>
            </a:r>
          </a:p>
          <a:p>
            <a:pPr lvl="2"/>
            <a:endParaRPr lang="en-US" dirty="0"/>
          </a:p>
          <a:p>
            <a:pPr lvl="2"/>
            <a:endParaRPr lang="en-US" dirty="0"/>
          </a:p>
          <a:p>
            <a:pPr marL="457200" lvl="1" indent="0">
              <a:buFont typeface="Arial" panose="020B0604020202020204" pitchFamily="34" charset="0"/>
              <a:buNone/>
            </a:pPr>
            <a:endParaRPr lang="en-US" dirty="0"/>
          </a:p>
        </p:txBody>
      </p:sp>
      <p:sp>
        <p:nvSpPr>
          <p:cNvPr id="5" name="TextShape 1">
            <a:extLst>
              <a:ext uri="{FF2B5EF4-FFF2-40B4-BE49-F238E27FC236}">
                <a16:creationId xmlns:a16="http://schemas.microsoft.com/office/drawing/2014/main" id="{3A97907E-783B-41B0-82F3-793634234B4D}"/>
              </a:ext>
            </a:extLst>
          </p:cNvPr>
          <p:cNvSpPr txBox="1"/>
          <p:nvPr/>
        </p:nvSpPr>
        <p:spPr>
          <a:xfrm>
            <a:off x="656400" y="335280"/>
            <a:ext cx="9071640" cy="82296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 name="TextShape 1">
            <a:extLst>
              <a:ext uri="{FF2B5EF4-FFF2-40B4-BE49-F238E27FC236}">
                <a16:creationId xmlns:a16="http://schemas.microsoft.com/office/drawing/2014/main" id="{6A93862A-07BD-4E5A-B280-8C9212D83D74}"/>
              </a:ext>
            </a:extLst>
          </p:cNvPr>
          <p:cNvSpPr txBox="1"/>
          <p:nvPr/>
        </p:nvSpPr>
        <p:spPr>
          <a:xfrm>
            <a:off x="808800" y="487680"/>
            <a:ext cx="9071640" cy="822960"/>
          </a:xfrm>
          <a:prstGeom prst="rect">
            <a:avLst/>
          </a:prstGeom>
          <a:noFill/>
          <a:ln>
            <a:noFill/>
          </a:ln>
        </p:spPr>
        <p:txBody>
          <a:bodyPr lIns="0" tIns="0" rIns="0" bIns="0" anchor="ctr"/>
          <a:lstStyle/>
          <a:p>
            <a:pPr algn="ctr"/>
            <a:endParaRPr lang="en-US" sz="4400" b="0" strike="noStrike" spc="-1" dirty="0">
              <a:solidFill>
                <a:srgbClr val="000000"/>
              </a:solidFill>
              <a:uFill>
                <a:solidFill>
                  <a:srgbClr val="FFFFFF"/>
                </a:solidFill>
              </a:uFill>
              <a:latin typeface="Arial"/>
            </a:endParaRPr>
          </a:p>
        </p:txBody>
      </p:sp>
      <p:sp>
        <p:nvSpPr>
          <p:cNvPr id="8" name="TextShape 1">
            <a:extLst>
              <a:ext uri="{FF2B5EF4-FFF2-40B4-BE49-F238E27FC236}">
                <a16:creationId xmlns:a16="http://schemas.microsoft.com/office/drawing/2014/main" id="{9B47A145-372B-4E70-9BE1-B051430BB101}"/>
              </a:ext>
            </a:extLst>
          </p:cNvPr>
          <p:cNvSpPr txBox="1"/>
          <p:nvPr/>
        </p:nvSpPr>
        <p:spPr>
          <a:xfrm>
            <a:off x="961200" y="640080"/>
            <a:ext cx="9071640" cy="822960"/>
          </a:xfrm>
          <a:prstGeom prst="rect">
            <a:avLst/>
          </a:prstGeom>
          <a:noFill/>
          <a:ln>
            <a:noFill/>
          </a:ln>
        </p:spPr>
        <p:txBody>
          <a:bodyPr lIns="0" tIns="0" rIns="0" bIns="0" anchor="ctr"/>
          <a:lstStyle/>
          <a:p>
            <a:pPr algn="ctr"/>
            <a:r>
              <a:rPr lang="en-US" sz="4400" b="0" strike="noStrike" spc="-1" dirty="0">
                <a:solidFill>
                  <a:srgbClr val="000000"/>
                </a:solidFill>
                <a:uFill>
                  <a:solidFill>
                    <a:srgbClr val="FFFFFF"/>
                  </a:solidFill>
                </a:uFill>
                <a:latin typeface="Arial"/>
              </a:rPr>
              <a:t>EAR - Preparing</a:t>
            </a:r>
          </a:p>
        </p:txBody>
      </p:sp>
    </p:spTree>
    <p:extLst>
      <p:ext uri="{BB962C8B-B14F-4D97-AF65-F5344CB8AC3E}">
        <p14:creationId xmlns:p14="http://schemas.microsoft.com/office/powerpoint/2010/main" val="116208287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Words>706</Words>
  <Application>Microsoft Office PowerPoint</Application>
  <PresentationFormat>Custom</PresentationFormat>
  <Paragraphs>126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Symbol</vt:lpstr>
      <vt:lpstr>Times New Roman</vt:lpstr>
      <vt:lpstr>Wingdings</vt:lpstr>
      <vt:lpstr>Office Theme</vt:lpstr>
      <vt:lpstr>PowerPoint Presentation</vt:lpstr>
      <vt:lpstr>PowerPoint Presentation</vt:lpstr>
      <vt:lpstr>EAR – What is EAR</vt:lpstr>
      <vt:lpstr>EAR – Use Cases</vt:lpstr>
      <vt:lpstr>PowerPoint Presentation</vt:lpstr>
      <vt:lpstr>PowerPoint Presentation</vt:lpstr>
      <vt:lpstr>PowerPoint Presentation</vt:lpstr>
      <vt:lpstr>EAR – Preparing</vt:lpstr>
      <vt:lpstr>PowerPoint Presentation</vt:lpstr>
      <vt:lpstr>EAR – Initializing EAR</vt:lpstr>
      <vt:lpstr>EAR – Adding Encrypted Dbspaces</vt:lpstr>
      <vt:lpstr>EAR – Encrypt ALL Dbspaces</vt:lpstr>
      <vt:lpstr>EAR – Some Questions You May Have</vt:lpstr>
      <vt:lpstr>EAR – Some Questions You May Have</vt:lpstr>
      <vt:lpstr>EAR – Some Questions You May Have</vt:lpstr>
      <vt:lpstr>EAR – Issue I ran into</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Jeff_F1</dc:creator>
  <dc:description/>
  <cp:lastModifiedBy>Jeff Filippi</cp:lastModifiedBy>
  <cp:revision>6</cp:revision>
  <dcterms:created xsi:type="dcterms:W3CDTF">2018-07-31T19:54:28Z</dcterms:created>
  <dcterms:modified xsi:type="dcterms:W3CDTF">2019-08-22T00:54:12Z</dcterms:modified>
  <dc:language>en-US</dc:language>
</cp:coreProperties>
</file>