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259" r:id="rId5"/>
    <p:sldId id="260" r:id="rId6"/>
    <p:sldId id="261" r:id="rId7"/>
    <p:sldId id="347" r:id="rId8"/>
    <p:sldId id="348"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45" r:id="rId30"/>
    <p:sldId id="346" r:id="rId31"/>
    <p:sldId id="283" r:id="rId32"/>
    <p:sldId id="284" r:id="rId33"/>
    <p:sldId id="285" r:id="rId34"/>
    <p:sldId id="286" r:id="rId35"/>
    <p:sldId id="287" r:id="rId36"/>
    <p:sldId id="288" r:id="rId37"/>
    <p:sldId id="289" r:id="rId38"/>
    <p:sldId id="290" r:id="rId39"/>
    <p:sldId id="291" r:id="rId40"/>
    <p:sldId id="292" r:id="rId41"/>
    <p:sldId id="295" r:id="rId42"/>
    <p:sldId id="293" r:id="rId43"/>
    <p:sldId id="294"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8" r:id="rId86"/>
    <p:sldId id="339" r:id="rId87"/>
    <p:sldId id="343" r:id="rId88"/>
    <p:sldId id="344" r:id="rId89"/>
  </p:sldIdLst>
  <p:sldSz cx="10080625" cy="7559675"/>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517"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504000" y="1769040"/>
            <a:ext cx="907164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504000" y="4059360"/>
            <a:ext cx="907164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0" name="PlaceHolder 2"/>
          <p:cNvSpPr>
            <a:spLocks noGrp="1"/>
          </p:cNvSpPr>
          <p:nvPr>
            <p:ph type="body"/>
          </p:nvPr>
        </p:nvSpPr>
        <p:spPr>
          <a:xfrm>
            <a:off x="50400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1" name="PlaceHolder 3"/>
          <p:cNvSpPr>
            <a:spLocks noGrp="1"/>
          </p:cNvSpPr>
          <p:nvPr>
            <p:ph type="body"/>
          </p:nvPr>
        </p:nvSpPr>
        <p:spPr>
          <a:xfrm>
            <a:off x="515268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2" name="PlaceHolder 4"/>
          <p:cNvSpPr>
            <a:spLocks noGrp="1"/>
          </p:cNvSpPr>
          <p:nvPr>
            <p:ph type="body"/>
          </p:nvPr>
        </p:nvSpPr>
        <p:spPr>
          <a:xfrm>
            <a:off x="5152680" y="405936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3" name="PlaceHolder 5"/>
          <p:cNvSpPr>
            <a:spLocks noGrp="1"/>
          </p:cNvSpPr>
          <p:nvPr>
            <p:ph type="body"/>
          </p:nvPr>
        </p:nvSpPr>
        <p:spPr>
          <a:xfrm>
            <a:off x="504000" y="405936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5" name="PlaceHolder 2"/>
          <p:cNvSpPr>
            <a:spLocks noGrp="1"/>
          </p:cNvSpPr>
          <p:nvPr>
            <p:ph type="body"/>
          </p:nvPr>
        </p:nvSpPr>
        <p:spPr>
          <a:xfrm>
            <a:off x="504000" y="176904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6" name="PlaceHolder 3"/>
          <p:cNvSpPr>
            <a:spLocks noGrp="1"/>
          </p:cNvSpPr>
          <p:nvPr>
            <p:ph type="body"/>
          </p:nvPr>
        </p:nvSpPr>
        <p:spPr>
          <a:xfrm>
            <a:off x="3571200" y="176904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7" name="PlaceHolder 4"/>
          <p:cNvSpPr>
            <a:spLocks noGrp="1"/>
          </p:cNvSpPr>
          <p:nvPr>
            <p:ph type="body"/>
          </p:nvPr>
        </p:nvSpPr>
        <p:spPr>
          <a:xfrm>
            <a:off x="6638040" y="176904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8" name="PlaceHolder 5"/>
          <p:cNvSpPr>
            <a:spLocks noGrp="1"/>
          </p:cNvSpPr>
          <p:nvPr>
            <p:ph type="body"/>
          </p:nvPr>
        </p:nvSpPr>
        <p:spPr>
          <a:xfrm>
            <a:off x="6638040" y="405936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39" name="PlaceHolder 6"/>
          <p:cNvSpPr>
            <a:spLocks noGrp="1"/>
          </p:cNvSpPr>
          <p:nvPr>
            <p:ph type="body"/>
          </p:nvPr>
        </p:nvSpPr>
        <p:spPr>
          <a:xfrm>
            <a:off x="3571200" y="405936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0" name="PlaceHolder 7"/>
          <p:cNvSpPr>
            <a:spLocks noGrp="1"/>
          </p:cNvSpPr>
          <p:nvPr>
            <p:ph type="body"/>
          </p:nvPr>
        </p:nvSpPr>
        <p:spPr>
          <a:xfrm>
            <a:off x="504000" y="4059360"/>
            <a:ext cx="292068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440"/>
          </a:xfrm>
          <a:prstGeom prst="rect">
            <a:avLst/>
          </a:prstGeom>
        </p:spPr>
        <p:txBody>
          <a:bodyPr lIns="0" tIns="0" rIns="0" bIns="0" anchor="ctr"/>
          <a:lstStyle/>
          <a:p>
            <a:pPr algn="ctr"/>
            <a:endParaRPr lang="en-US" sz="20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4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0" name="PlaceHolder 2"/>
          <p:cNvSpPr>
            <a:spLocks noGrp="1"/>
          </p:cNvSpPr>
          <p:nvPr>
            <p:ph type="body"/>
          </p:nvPr>
        </p:nvSpPr>
        <p:spPr>
          <a:xfrm>
            <a:off x="504000" y="1769040"/>
            <a:ext cx="4426920" cy="43844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1" name="PlaceHolder 3"/>
          <p:cNvSpPr>
            <a:spLocks noGrp="1"/>
          </p:cNvSpPr>
          <p:nvPr>
            <p:ph type="body"/>
          </p:nvPr>
        </p:nvSpPr>
        <p:spPr>
          <a:xfrm>
            <a:off x="5152680" y="1769040"/>
            <a:ext cx="4426920" cy="43844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04000" y="301320"/>
            <a:ext cx="9071640" cy="5851800"/>
          </a:xfrm>
          <a:prstGeom prst="rect">
            <a:avLst/>
          </a:prstGeom>
        </p:spPr>
        <p:txBody>
          <a:bodyPr lIns="0" tIns="0" rIns="0" bIns="0" anchor="ctr"/>
          <a:lstStyle/>
          <a:p>
            <a:pPr algn="ctr"/>
            <a:endParaRPr lang="en-US" sz="20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5" name="PlaceHolder 2"/>
          <p:cNvSpPr>
            <a:spLocks noGrp="1"/>
          </p:cNvSpPr>
          <p:nvPr>
            <p:ph type="body"/>
          </p:nvPr>
        </p:nvSpPr>
        <p:spPr>
          <a:xfrm>
            <a:off x="50400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6" name="PlaceHolder 3"/>
          <p:cNvSpPr>
            <a:spLocks noGrp="1"/>
          </p:cNvSpPr>
          <p:nvPr>
            <p:ph type="body"/>
          </p:nvPr>
        </p:nvSpPr>
        <p:spPr>
          <a:xfrm>
            <a:off x="504000" y="405936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17" name="PlaceHolder 4"/>
          <p:cNvSpPr>
            <a:spLocks noGrp="1"/>
          </p:cNvSpPr>
          <p:nvPr>
            <p:ph type="body"/>
          </p:nvPr>
        </p:nvSpPr>
        <p:spPr>
          <a:xfrm>
            <a:off x="5152680" y="1769040"/>
            <a:ext cx="4426920" cy="43844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9" name="PlaceHolder 2"/>
          <p:cNvSpPr>
            <a:spLocks noGrp="1"/>
          </p:cNvSpPr>
          <p:nvPr>
            <p:ph type="body"/>
          </p:nvPr>
        </p:nvSpPr>
        <p:spPr>
          <a:xfrm>
            <a:off x="504000" y="1769040"/>
            <a:ext cx="4426920" cy="43844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0" name="PlaceHolder 3"/>
          <p:cNvSpPr>
            <a:spLocks noGrp="1"/>
          </p:cNvSpPr>
          <p:nvPr>
            <p:ph type="body"/>
          </p:nvPr>
        </p:nvSpPr>
        <p:spPr>
          <a:xfrm>
            <a:off x="515268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1" name="PlaceHolder 4"/>
          <p:cNvSpPr>
            <a:spLocks noGrp="1"/>
          </p:cNvSpPr>
          <p:nvPr>
            <p:ph type="body"/>
          </p:nvPr>
        </p:nvSpPr>
        <p:spPr>
          <a:xfrm>
            <a:off x="5152680" y="405936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3" name="PlaceHolder 2"/>
          <p:cNvSpPr>
            <a:spLocks noGrp="1"/>
          </p:cNvSpPr>
          <p:nvPr>
            <p:ph type="body"/>
          </p:nvPr>
        </p:nvSpPr>
        <p:spPr>
          <a:xfrm>
            <a:off x="50400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4" name="PlaceHolder 3"/>
          <p:cNvSpPr>
            <a:spLocks noGrp="1"/>
          </p:cNvSpPr>
          <p:nvPr>
            <p:ph type="body"/>
          </p:nvPr>
        </p:nvSpPr>
        <p:spPr>
          <a:xfrm>
            <a:off x="5152680" y="1769040"/>
            <a:ext cx="442692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25" name="PlaceHolder 4"/>
          <p:cNvSpPr>
            <a:spLocks noGrp="1"/>
          </p:cNvSpPr>
          <p:nvPr>
            <p:ph type="body"/>
          </p:nvPr>
        </p:nvSpPr>
        <p:spPr>
          <a:xfrm>
            <a:off x="504000" y="4059360"/>
            <a:ext cx="9071640" cy="20912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6" name="PlaceHolder 2"/>
          <p:cNvSpPr>
            <a:spLocks noGrp="1"/>
          </p:cNvSpPr>
          <p:nvPr>
            <p:ph type="body"/>
          </p:nvPr>
        </p:nvSpPr>
        <p:spPr>
          <a:xfrm>
            <a:off x="504000" y="1769040"/>
            <a:ext cx="9071640" cy="4384440"/>
          </a:xfrm>
          <a:prstGeom prst="rect">
            <a:avLst/>
          </a:prstGeom>
        </p:spPr>
        <p:txBody>
          <a:bodyPr lIns="0" tIns="0" rIns="0" bIns="0">
            <a:normAutofit/>
          </a:bodyPr>
          <a:lstStyle/>
          <a:p>
            <a:pPr marL="432000" indent="-324000">
              <a:spcBef>
                <a:spcPts val="1414"/>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
        <p:nvSpPr>
          <p:cNvPr id="2" name="PlaceHolder 3"/>
          <p:cNvSpPr>
            <a:spLocks noGrp="1"/>
          </p:cNvSpPr>
          <p:nvPr>
            <p:ph type="dt"/>
          </p:nvPr>
        </p:nvSpPr>
        <p:spPr>
          <a:xfrm>
            <a:off x="504000" y="6887160"/>
            <a:ext cx="2348280" cy="52128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&lt;date/time&gt;</a:t>
            </a:r>
          </a:p>
        </p:txBody>
      </p:sp>
      <p:sp>
        <p:nvSpPr>
          <p:cNvPr id="3" name="PlaceHolder 4"/>
          <p:cNvSpPr>
            <a:spLocks noGrp="1"/>
          </p:cNvSpPr>
          <p:nvPr>
            <p:ph type="ftr"/>
          </p:nvPr>
        </p:nvSpPr>
        <p:spPr>
          <a:xfrm>
            <a:off x="3447360" y="6887160"/>
            <a:ext cx="3195000" cy="521280"/>
          </a:xfrm>
          <a:prstGeom prst="rect">
            <a:avLst/>
          </a:prstGeom>
        </p:spPr>
        <p:txBody>
          <a:bodyPr lIns="0" tIns="0" rIns="0" bIns="0"/>
          <a:lstStyle/>
          <a:p>
            <a:pPr algn="ctr"/>
            <a:r>
              <a:rPr lang="en-US" sz="1400" b="0" strike="noStrike" spc="-1">
                <a:solidFill>
                  <a:srgbClr val="000000"/>
                </a:solidFill>
                <a:uFill>
                  <a:solidFill>
                    <a:srgbClr val="FFFFFF"/>
                  </a:solidFill>
                </a:uFill>
                <a:latin typeface="Times New Roman"/>
              </a:rPr>
              <a:t>&lt;footer&gt;</a:t>
            </a:r>
          </a:p>
        </p:txBody>
      </p:sp>
      <p:sp>
        <p:nvSpPr>
          <p:cNvPr id="4" name="PlaceHolder 5"/>
          <p:cNvSpPr>
            <a:spLocks noGrp="1"/>
          </p:cNvSpPr>
          <p:nvPr>
            <p:ph type="sldNum"/>
          </p:nvPr>
        </p:nvSpPr>
        <p:spPr>
          <a:xfrm>
            <a:off x="7227360" y="6887160"/>
            <a:ext cx="2348280" cy="521280"/>
          </a:xfrm>
          <a:prstGeom prst="rect">
            <a:avLst/>
          </a:prstGeom>
        </p:spPr>
        <p:txBody>
          <a:bodyPr lIns="0" tIns="0" rIns="0" bIns="0"/>
          <a:lstStyle/>
          <a:p>
            <a:pPr algn="r"/>
            <a:fld id="{971445BD-FE25-4D07-9AB8-B493E7F008E1}"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ff.filippi@itdataconsulting.co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support/knowledgecenter/SSGU8G_14.1.0/com.ibm.adref.doc/ids_adr_0199.htm?view=kc" TargetMode="Externa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hyperlink" Target="https://www.ibm.com/support/knowledgecenter/SSGU8G_14.1.0/com.ibm.perf.doc/ids_prf_682.htm?view=kc"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hyperlink" Target="mailto:jeff.filippi@itdataconsulting.com"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hyperlink" Target="http://www.itdataconsulting.com/"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1" name="TextShape 1"/>
          <p:cNvSpPr txBox="1"/>
          <p:nvPr/>
        </p:nvSpPr>
        <p:spPr>
          <a:xfrm>
            <a:off x="504492" y="2443941"/>
            <a:ext cx="9071640" cy="4441767"/>
          </a:xfrm>
          <a:prstGeom prst="rect">
            <a:avLst/>
          </a:prstGeom>
          <a:noFill/>
          <a:ln>
            <a:noFill/>
          </a:ln>
        </p:spPr>
        <p:txBody>
          <a:bodyPr lIns="0" tIns="0" rIns="0" bIns="0" anchor="ctr"/>
          <a:lstStyle/>
          <a:p>
            <a:pPr algn="ctr"/>
            <a:r>
              <a:rPr lang="en-US" sz="3200" b="1" spc="-1" dirty="0">
                <a:solidFill>
                  <a:srgbClr val="000000"/>
                </a:solidFill>
                <a:uFill>
                  <a:solidFill>
                    <a:srgbClr val="FFFFFF"/>
                  </a:solidFill>
                </a:uFill>
              </a:rPr>
              <a:t>Informix SQL Performance Tuning Tips</a:t>
            </a:r>
          </a:p>
          <a:p>
            <a:pPr algn="ctr"/>
            <a:endParaRPr lang="en-US" sz="3200" spc="-1" dirty="0">
              <a:solidFill>
                <a:srgbClr val="000000"/>
              </a:solidFill>
              <a:uFill>
                <a:solidFill>
                  <a:srgbClr val="FFFFFF"/>
                </a:solidFill>
              </a:uFill>
            </a:endParaRPr>
          </a:p>
          <a:p>
            <a:pPr algn="ctr"/>
            <a:r>
              <a:rPr lang="en-US" sz="3200" b="1" spc="-1" dirty="0">
                <a:solidFill>
                  <a:srgbClr val="000000"/>
                </a:solidFill>
                <a:uFill>
                  <a:solidFill>
                    <a:srgbClr val="FFFFFF"/>
                  </a:solidFill>
                </a:uFill>
              </a:rPr>
              <a:t>B09 – September 24– 2:45pm</a:t>
            </a:r>
          </a:p>
          <a:p>
            <a:pPr algn="ctr"/>
            <a:endParaRPr lang="en-US" sz="3200" b="1" spc="-1" dirty="0">
              <a:solidFill>
                <a:srgbClr val="000000"/>
              </a:solidFill>
              <a:uFill>
                <a:solidFill>
                  <a:srgbClr val="FFFFFF"/>
                </a:solidFill>
              </a:uFill>
            </a:endParaRPr>
          </a:p>
          <a:p>
            <a:pPr algn="ctr"/>
            <a:r>
              <a:rPr lang="en-US" sz="3200" b="1" spc="-1" dirty="0">
                <a:solidFill>
                  <a:srgbClr val="000000"/>
                </a:solidFill>
                <a:uFill>
                  <a:solidFill>
                    <a:srgbClr val="FFFFFF"/>
                  </a:solidFill>
                </a:uFill>
              </a:rPr>
              <a:t>Jeff Filippi</a:t>
            </a:r>
          </a:p>
          <a:p>
            <a:pPr algn="ctr"/>
            <a:r>
              <a:rPr lang="en-US" sz="3200" b="1" spc="-1" dirty="0">
                <a:solidFill>
                  <a:srgbClr val="000000"/>
                </a:solidFill>
                <a:uFill>
                  <a:solidFill>
                    <a:srgbClr val="FFFFFF"/>
                  </a:solidFill>
                </a:uFill>
              </a:rPr>
              <a:t>Integrated Data Consulting, LLC</a:t>
            </a:r>
          </a:p>
          <a:p>
            <a:pPr algn="ctr"/>
            <a:endParaRPr lang="en-US" sz="3200" b="1" spc="-1" dirty="0">
              <a:solidFill>
                <a:srgbClr val="000000"/>
              </a:solidFill>
              <a:uFill>
                <a:solidFill>
                  <a:srgbClr val="FFFFFF"/>
                </a:solidFill>
              </a:uFill>
            </a:endParaRPr>
          </a:p>
          <a:p>
            <a:pPr algn="ctr"/>
            <a:r>
              <a:rPr lang="en-US" sz="3200" b="1" spc="-1" dirty="0">
                <a:solidFill>
                  <a:srgbClr val="000000"/>
                </a:solidFill>
                <a:uFill>
                  <a:solidFill>
                    <a:srgbClr val="FFFFFF"/>
                  </a:solidFill>
                </a:uFill>
                <a:hlinkClick r:id="rId3"/>
              </a:rPr>
              <a:t>jeff.filippi@itdataconsulting.com</a:t>
            </a:r>
            <a:endParaRPr lang="en-US" sz="3200" b="1" spc="-1" dirty="0">
              <a:solidFill>
                <a:srgbClr val="000000"/>
              </a:solidFill>
              <a:uFill>
                <a:solidFill>
                  <a:srgbClr val="FFFFFF"/>
                </a:solidFill>
              </a:uFill>
            </a:endParaRPr>
          </a:p>
        </p:txBody>
      </p:sp>
      <p:pic>
        <p:nvPicPr>
          <p:cNvPr id="3" name="Picture 6" descr="itdata_logo_ibm.jpg">
            <a:extLst>
              <a:ext uri="{FF2B5EF4-FFF2-40B4-BE49-F238E27FC236}">
                <a16:creationId xmlns:a16="http://schemas.microsoft.com/office/drawing/2014/main" id="{1FF82058-C8E1-4FF4-ABB7-EB9C0D46FF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583" y="5405030"/>
            <a:ext cx="942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5913C27-8F37-4B2B-B478-9BE1F59411AF}"/>
              </a:ext>
            </a:extLst>
          </p:cNvPr>
          <p:cNvSpPr txBox="1">
            <a:spLocks/>
          </p:cNvSpPr>
          <p:nvPr/>
        </p:nvSpPr>
        <p:spPr>
          <a:xfrm>
            <a:off x="457200" y="2059709"/>
            <a:ext cx="8229600" cy="430843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dirty="0" err="1"/>
              <a:t>tabname</a:t>
            </a:r>
            <a:r>
              <a:rPr lang="en-US" altLang="en-US" dirty="0"/>
              <a:t>              </a:t>
            </a:r>
            <a:r>
              <a:rPr lang="en-US" altLang="en-US" dirty="0" err="1"/>
              <a:t>bufreads</a:t>
            </a:r>
            <a:r>
              <a:rPr lang="en-US" altLang="en-US" dirty="0"/>
              <a:t>     </a:t>
            </a:r>
            <a:r>
              <a:rPr lang="en-US" altLang="en-US" dirty="0" err="1"/>
              <a:t>pagreads</a:t>
            </a:r>
            <a:r>
              <a:rPr lang="en-US" altLang="en-US" dirty="0"/>
              <a:t>         </a:t>
            </a:r>
            <a:r>
              <a:rPr lang="en-US" altLang="en-US" dirty="0" err="1"/>
              <a:t>isreads</a:t>
            </a:r>
            <a:endParaRPr lang="en-US" altLang="en-US" dirty="0"/>
          </a:p>
          <a:p>
            <a:pPr>
              <a:buFont typeface="Arial" panose="020B0604020202020204" pitchFamily="34" charset="0"/>
              <a:buNone/>
            </a:pPr>
            <a:r>
              <a:rPr lang="en-US" altLang="en-US" sz="1800" b="1" dirty="0"/>
              <a:t>trnsit_1                               -2122091061                        429               1630786736</a:t>
            </a:r>
          </a:p>
          <a:p>
            <a:pPr>
              <a:buFont typeface="Arial" panose="020B0604020202020204" pitchFamily="34" charset="0"/>
              <a:buNone/>
            </a:pPr>
            <a:r>
              <a:rPr lang="en-US" altLang="en-US" sz="1800" b="1" dirty="0"/>
              <a:t>trnsit_1                 	             -812314372                     3162                -678524115</a:t>
            </a:r>
          </a:p>
          <a:p>
            <a:pPr>
              <a:buFont typeface="Arial" panose="020B0604020202020204" pitchFamily="34" charset="0"/>
              <a:buNone/>
            </a:pPr>
            <a:r>
              <a:rPr lang="en-US" altLang="en-US" sz="1800" b="1" dirty="0"/>
              <a:t>trnsit_1             	             -110705308                       233                -390409810</a:t>
            </a:r>
          </a:p>
          <a:p>
            <a:pPr>
              <a:buFont typeface="Arial" panose="020B0604020202020204" pitchFamily="34" charset="0"/>
              <a:buNone/>
            </a:pPr>
            <a:r>
              <a:rPr lang="en-US" altLang="en-US" sz="1800" b="1" dirty="0"/>
              <a:t>im_p_route_1   	            1806427782                       247                 865918944</a:t>
            </a:r>
          </a:p>
          <a:p>
            <a:pPr>
              <a:buFont typeface="Arial" panose="020B0604020202020204" pitchFamily="34" charset="0"/>
              <a:buNone/>
            </a:pPr>
            <a:r>
              <a:rPr lang="en-US" altLang="en-US" sz="1800" dirty="0" err="1"/>
              <a:t>ed_rl_event</a:t>
            </a:r>
            <a:r>
              <a:rPr lang="en-US" altLang="en-US" sz="1800" dirty="0"/>
              <a:t>      	            1749246222                  23550               1709746386</a:t>
            </a:r>
          </a:p>
          <a:p>
            <a:pPr>
              <a:buFont typeface="Arial" panose="020B0604020202020204" pitchFamily="34" charset="0"/>
              <a:buNone/>
            </a:pPr>
            <a:r>
              <a:rPr lang="en-US" altLang="en-US" sz="1800" dirty="0" err="1"/>
              <a:t>loc_sup_data</a:t>
            </a:r>
            <a:r>
              <a:rPr lang="en-US" altLang="en-US" sz="1800" dirty="0"/>
              <a:t>                       1479941490                         39               1108625557</a:t>
            </a:r>
          </a:p>
          <a:p>
            <a:pPr>
              <a:buFont typeface="Arial" panose="020B0604020202020204" pitchFamily="34" charset="0"/>
              <a:buNone/>
            </a:pPr>
            <a:r>
              <a:rPr lang="en-US" altLang="en-US" sz="1800" dirty="0"/>
              <a:t>ed_rl_event_3                     1186682507              2668713                 789739458</a:t>
            </a:r>
          </a:p>
          <a:p>
            <a:pPr>
              <a:buFont typeface="Arial" panose="020B0604020202020204" pitchFamily="34" charset="0"/>
              <a:buNone/>
            </a:pPr>
            <a:r>
              <a:rPr lang="en-US" altLang="en-US" sz="1800" dirty="0"/>
              <a:t>460_4902                             1125173161              1003575                 373042018</a:t>
            </a:r>
          </a:p>
          <a:p>
            <a:pPr>
              <a:buFont typeface="Arial" panose="020B0604020202020204" pitchFamily="34" charset="0"/>
              <a:buNone/>
            </a:pPr>
            <a:r>
              <a:rPr lang="en-US" altLang="en-US" sz="1800" dirty="0"/>
              <a:t>ed_rl_event_4                       893520660                   25725                 886704767</a:t>
            </a:r>
          </a:p>
          <a:p>
            <a:pPr>
              <a:buFont typeface="Arial" panose="020B0604020202020204" pitchFamily="34" charset="0"/>
              <a:buNone/>
            </a:pPr>
            <a:r>
              <a:rPr lang="en-US" altLang="en-US" sz="1800" dirty="0" err="1"/>
              <a:t>im_mv_event</a:t>
            </a:r>
            <a:r>
              <a:rPr lang="en-US" altLang="en-US" sz="1800" dirty="0"/>
              <a:t>                         870108889            30477208                 780365364</a:t>
            </a:r>
          </a:p>
        </p:txBody>
      </p:sp>
      <p:sp>
        <p:nvSpPr>
          <p:cNvPr id="5" name="TextShape 1">
            <a:extLst>
              <a:ext uri="{FF2B5EF4-FFF2-40B4-BE49-F238E27FC236}">
                <a16:creationId xmlns:a16="http://schemas.microsoft.com/office/drawing/2014/main" id="{091F1F54-5162-42E2-8B67-9BB85F9F364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Example - Reads</a:t>
            </a:r>
          </a:p>
        </p:txBody>
      </p:sp>
    </p:spTree>
    <p:extLst>
      <p:ext uri="{BB962C8B-B14F-4D97-AF65-F5344CB8AC3E}">
        <p14:creationId xmlns:p14="http://schemas.microsoft.com/office/powerpoint/2010/main" val="4536517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18FB1D7-7CAB-4FFB-842E-5AB73A21A33E}"/>
              </a:ext>
            </a:extLst>
          </p:cNvPr>
          <p:cNvSpPr txBox="1">
            <a:spLocks/>
          </p:cNvSpPr>
          <p:nvPr/>
        </p:nvSpPr>
        <p:spPr>
          <a:xfrm>
            <a:off x="457200" y="1985818"/>
            <a:ext cx="8229600" cy="4382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sz="2000" dirty="0" err="1"/>
              <a:t>tabname</a:t>
            </a:r>
            <a:r>
              <a:rPr lang="en-US" altLang="en-US" sz="2000" dirty="0"/>
              <a:t>                                     </a:t>
            </a:r>
            <a:r>
              <a:rPr lang="en-US" altLang="en-US" sz="2000" dirty="0" err="1"/>
              <a:t>bufreads</a:t>
            </a:r>
            <a:r>
              <a:rPr lang="en-US" altLang="en-US" sz="2000" dirty="0"/>
              <a:t>    </a:t>
            </a:r>
            <a:r>
              <a:rPr lang="en-US" altLang="en-US" sz="2000" dirty="0" err="1"/>
              <a:t>pagreads</a:t>
            </a:r>
            <a:r>
              <a:rPr lang="en-US" altLang="en-US" sz="2000" dirty="0"/>
              <a:t>           </a:t>
            </a:r>
            <a:r>
              <a:rPr lang="en-US" altLang="en-US" sz="2000" dirty="0" err="1"/>
              <a:t>isreads</a:t>
            </a:r>
            <a:endParaRPr lang="en-US" altLang="en-US" sz="2000" dirty="0"/>
          </a:p>
          <a:p>
            <a:pPr>
              <a:buFont typeface="Arial" panose="020B0604020202020204" pitchFamily="34" charset="0"/>
              <a:buNone/>
            </a:pPr>
            <a:endParaRPr lang="en-US" altLang="en-US" sz="2000" dirty="0"/>
          </a:p>
          <a:p>
            <a:pPr>
              <a:buFont typeface="Arial" panose="020B0604020202020204" pitchFamily="34" charset="0"/>
              <a:buNone/>
            </a:pPr>
            <a:r>
              <a:rPr lang="en-US" altLang="en-US" sz="2000" dirty="0"/>
              <a:t> 140_409                              -845911921             0             1722690950</a:t>
            </a:r>
          </a:p>
          <a:p>
            <a:pPr>
              <a:buFont typeface="Arial" panose="020B0604020202020204" pitchFamily="34" charset="0"/>
              <a:buNone/>
            </a:pPr>
            <a:r>
              <a:rPr lang="en-US" altLang="en-US" sz="2000" dirty="0" err="1"/>
              <a:t>cntrct_num</a:t>
            </a:r>
            <a:r>
              <a:rPr lang="en-US" altLang="en-US" sz="2000" dirty="0"/>
              <a:t>                         1297728722             1                    2868878</a:t>
            </a:r>
          </a:p>
          <a:p>
            <a:pPr>
              <a:buFont typeface="Arial" panose="020B0604020202020204" pitchFamily="34" charset="0"/>
              <a:buNone/>
            </a:pPr>
            <a:r>
              <a:rPr lang="en-US" altLang="en-US" sz="2000" dirty="0"/>
              <a:t> 221_1360                             812752007             0                406226191</a:t>
            </a:r>
          </a:p>
          <a:p>
            <a:pPr>
              <a:buFont typeface="Arial" panose="020B0604020202020204" pitchFamily="34" charset="0"/>
              <a:buNone/>
            </a:pPr>
            <a:r>
              <a:rPr lang="en-US" altLang="en-US" sz="2000" dirty="0"/>
              <a:t>................</a:t>
            </a:r>
          </a:p>
          <a:p>
            <a:pPr>
              <a:buFont typeface="Arial" panose="020B0604020202020204" pitchFamily="34" charset="0"/>
              <a:buNone/>
            </a:pPr>
            <a:r>
              <a:rPr lang="en-US" altLang="en-US" sz="2000" b="1" dirty="0" err="1"/>
              <a:t>trnsit</a:t>
            </a:r>
            <a:r>
              <a:rPr lang="en-US" altLang="en-US" sz="2000" b="1" dirty="0"/>
              <a:t>                                        17215024            22                 12007375</a:t>
            </a:r>
          </a:p>
          <a:p>
            <a:pPr>
              <a:buFont typeface="Arial" panose="020B0604020202020204" pitchFamily="34" charset="0"/>
              <a:buNone/>
            </a:pPr>
            <a:r>
              <a:rPr lang="en-US" altLang="en-US" sz="2000" b="1" dirty="0"/>
              <a:t>trnsit_ix1                                 15638629         106                  12898627</a:t>
            </a:r>
          </a:p>
          <a:p>
            <a:pPr>
              <a:buFont typeface="Arial" panose="020B0604020202020204" pitchFamily="34" charset="0"/>
              <a:buNone/>
            </a:pPr>
            <a:endParaRPr lang="en-US" altLang="en-US" sz="2000" b="1" dirty="0"/>
          </a:p>
          <a:p>
            <a:pPr>
              <a:buFont typeface="Arial" panose="020B0604020202020204" pitchFamily="34" charset="0"/>
              <a:buNone/>
            </a:pPr>
            <a:r>
              <a:rPr lang="en-US" altLang="en-US" sz="2000" b="1" dirty="0"/>
              <a:t>im_p_route_1		          23045              347                        12904</a:t>
            </a:r>
          </a:p>
          <a:p>
            <a:pPr marL="914400" lvl="2" indent="0">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FA8663D1-7F82-4A9B-9839-2AECF0D7BBC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New Index Added</a:t>
            </a:r>
          </a:p>
        </p:txBody>
      </p:sp>
    </p:spTree>
    <p:extLst>
      <p:ext uri="{BB962C8B-B14F-4D97-AF65-F5344CB8AC3E}">
        <p14:creationId xmlns:p14="http://schemas.microsoft.com/office/powerpoint/2010/main" val="36593026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177C0895-9CB9-482B-9837-BB619C5CD2F4}"/>
              </a:ext>
            </a:extLst>
          </p:cNvPr>
          <p:cNvSpPr txBox="1">
            <a:spLocks/>
          </p:cNvSpPr>
          <p:nvPr/>
        </p:nvSpPr>
        <p:spPr>
          <a:xfrm>
            <a:off x="457200" y="2022764"/>
            <a:ext cx="8229600" cy="43453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There are more ways to find information to tune in Informix 11 utilizing the tracing of SQL</a:t>
            </a:r>
          </a:p>
          <a:p>
            <a:pPr>
              <a:buFont typeface="Arial" panose="020B0604020202020204" pitchFamily="34" charset="0"/>
              <a:buNone/>
            </a:pPr>
            <a:endParaRPr lang="en-US" altLang="en-US" sz="2400" dirty="0"/>
          </a:p>
          <a:p>
            <a:pPr lvl="1"/>
            <a:r>
              <a:rPr lang="en-US" altLang="en-US" dirty="0"/>
              <a:t>onconfig parameter: SQLTRACE</a:t>
            </a:r>
          </a:p>
          <a:p>
            <a:pPr lvl="1"/>
            <a:r>
              <a:rPr lang="en-US" altLang="en-US" dirty="0"/>
              <a:t>SQL Admin API</a:t>
            </a:r>
          </a:p>
          <a:p>
            <a:pPr lvl="1"/>
            <a:r>
              <a:rPr lang="en-US" altLang="en-US" dirty="0"/>
              <a:t>Informix HQ (NEW)</a:t>
            </a:r>
          </a:p>
          <a:p>
            <a:pPr marL="914400" lvl="2" indent="0">
              <a:buFont typeface="Arial" panose="020B0604020202020204" pitchFamily="34" charset="0"/>
              <a:buNone/>
            </a:pPr>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EFB2B312-8185-409B-A70E-7777732EC5B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358972460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3C3FB1EE-A232-4062-AFAA-2FAD126571D1}"/>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dirty="0"/>
          </a:p>
          <a:p>
            <a:r>
              <a:rPr lang="en-US" altLang="en-US" sz="2400" dirty="0"/>
              <a:t>There are a couple ways to turn tracing on in Informix </a:t>
            </a:r>
          </a:p>
          <a:p>
            <a:pPr lvl="1"/>
            <a:r>
              <a:rPr lang="en-US" altLang="en-US" dirty="0"/>
              <a:t>onconfig parameter: SQLTRACE</a:t>
            </a:r>
          </a:p>
          <a:p>
            <a:pPr lvl="2"/>
            <a:r>
              <a:rPr lang="en-US" altLang="en-US" dirty="0"/>
              <a:t>level = [off,low,med,high]</a:t>
            </a:r>
          </a:p>
          <a:p>
            <a:pPr lvl="2"/>
            <a:r>
              <a:rPr lang="en-US" altLang="en-US" dirty="0"/>
              <a:t>ntraces = [# of traces]</a:t>
            </a:r>
          </a:p>
          <a:p>
            <a:pPr lvl="2"/>
            <a:r>
              <a:rPr lang="en-US" altLang="en-US" dirty="0"/>
              <a:t>size = [size of each trace buffer in kb]</a:t>
            </a:r>
          </a:p>
          <a:p>
            <a:pPr lvl="2"/>
            <a:r>
              <a:rPr lang="en-US" altLang="en-US" dirty="0"/>
              <a:t>mode = [global,user]</a:t>
            </a:r>
          </a:p>
          <a:p>
            <a:pPr lvl="2"/>
            <a:r>
              <a:rPr lang="en-US" altLang="en-US" dirty="0"/>
              <a:t>Example:</a:t>
            </a:r>
          </a:p>
          <a:p>
            <a:pPr lvl="3"/>
            <a:r>
              <a:rPr lang="en-US" altLang="en-US" dirty="0"/>
              <a:t>SQLTRACE level=low,ntraces=1000,size=2,mode= global</a:t>
            </a:r>
          </a:p>
          <a:p>
            <a:pPr lvl="2">
              <a:buFont typeface="Arial" panose="020B0604020202020204" pitchFamily="34" charset="0"/>
              <a:buNone/>
            </a:pPr>
            <a:r>
              <a:rPr lang="en-US" altLang="en-US" dirty="0"/>
              <a:t>		(This allows me to trace the last 1000 sql </a:t>
            </a:r>
          </a:p>
          <a:p>
            <a:pPr lvl="2">
              <a:buFont typeface="Arial" panose="020B0604020202020204" pitchFamily="34" charset="0"/>
              <a:buNone/>
            </a:pPr>
            <a:r>
              <a:rPr lang="en-US" altLang="en-US" dirty="0"/>
              <a:t>		  statements of the instance)</a:t>
            </a:r>
          </a:p>
          <a:p>
            <a:pPr lvl="1"/>
            <a:r>
              <a:rPr lang="en-US" altLang="en-US" dirty="0"/>
              <a:t>Informix HQ</a:t>
            </a:r>
          </a:p>
          <a:p>
            <a:pPr lvl="2"/>
            <a:endParaRPr lang="en-US" dirty="0"/>
          </a:p>
          <a:p>
            <a:pPr lvl="1"/>
            <a:endParaRPr lang="en-US" dirty="0"/>
          </a:p>
        </p:txBody>
      </p:sp>
      <p:sp>
        <p:nvSpPr>
          <p:cNvPr id="5" name="TextShape 1">
            <a:extLst>
              <a:ext uri="{FF2B5EF4-FFF2-40B4-BE49-F238E27FC236}">
                <a16:creationId xmlns:a16="http://schemas.microsoft.com/office/drawing/2014/main" id="{8FA685CE-6068-441B-8115-9587FE9601B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8244752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37C08610-ECB1-4FDF-8A13-578BA68FC432}"/>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dirty="0"/>
          </a:p>
          <a:p>
            <a:r>
              <a:rPr lang="en-US" altLang="en-US" dirty="0"/>
              <a:t>Improved SQL tracing with the SQL Admin API in Informix</a:t>
            </a:r>
          </a:p>
          <a:p>
            <a:pPr lvl="1"/>
            <a:r>
              <a:rPr lang="en-US" altLang="en-US" dirty="0"/>
              <a:t>You can use these new commands to manage SQL tracing by databases.</a:t>
            </a:r>
          </a:p>
          <a:p>
            <a:pPr lvl="2"/>
            <a:r>
              <a:rPr lang="en-US" altLang="en-US" dirty="0"/>
              <a:t>SET SQL TRACING DATABASE  ADD {Database}</a:t>
            </a:r>
          </a:p>
          <a:p>
            <a:pPr lvl="2">
              <a:buFont typeface="Arial" panose="020B0604020202020204" pitchFamily="34" charset="0"/>
              <a:buNone/>
            </a:pPr>
            <a:r>
              <a:rPr lang="en-US" altLang="en-US" dirty="0"/>
              <a:t>					      CLEAR</a:t>
            </a:r>
          </a:p>
          <a:p>
            <a:pPr lvl="2">
              <a:buFont typeface="Arial" panose="020B0604020202020204" pitchFamily="34" charset="0"/>
              <a:buNone/>
            </a:pPr>
            <a:r>
              <a:rPr lang="en-US" altLang="en-US" dirty="0"/>
              <a:t>					      LIST</a:t>
            </a:r>
          </a:p>
          <a:p>
            <a:pPr lvl="2">
              <a:buFont typeface="Arial" panose="020B0604020202020204" pitchFamily="34" charset="0"/>
              <a:buNone/>
            </a:pPr>
            <a:r>
              <a:rPr lang="en-US" altLang="en-US" dirty="0"/>
              <a:t>					      REMOVE {Database}</a:t>
            </a:r>
          </a:p>
          <a:p>
            <a:pPr lvl="1"/>
            <a:r>
              <a:rPr lang="en-US" altLang="en-US" dirty="0"/>
              <a:t>You can also suspend and resume all tracing at the server without de-allocating any resources.</a:t>
            </a:r>
          </a:p>
          <a:p>
            <a:pPr lvl="2"/>
            <a:r>
              <a:rPr lang="en-US" altLang="en-US" dirty="0"/>
              <a:t>SET SQL TRACING SUSPEND/RESUME</a:t>
            </a:r>
          </a:p>
          <a:p>
            <a:pPr lvl="1"/>
            <a:endParaRPr lang="en-US" dirty="0"/>
          </a:p>
        </p:txBody>
      </p:sp>
      <p:sp>
        <p:nvSpPr>
          <p:cNvPr id="5" name="TextShape 1">
            <a:extLst>
              <a:ext uri="{FF2B5EF4-FFF2-40B4-BE49-F238E27FC236}">
                <a16:creationId xmlns:a16="http://schemas.microsoft.com/office/drawing/2014/main" id="{8815905B-3026-43F3-A2BA-D53EFF7B059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12521929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8951254C-6EFE-4631-B6DC-57338B36A281}"/>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dirty="0"/>
          </a:p>
          <a:p>
            <a:r>
              <a:rPr lang="en-US" altLang="en-US" dirty="0"/>
              <a:t>Here is how you enable tracing thru the “sysadmin” database by running the following command:</a:t>
            </a:r>
          </a:p>
          <a:p>
            <a:pPr lvl="1"/>
            <a:r>
              <a:rPr lang="en-US" altLang="en-US" dirty="0"/>
              <a:t>EXECUTE FUNCTION task(“set sql tracing on”,1000,2,”low”,”global”)</a:t>
            </a:r>
          </a:p>
          <a:p>
            <a:pPr lvl="1">
              <a:buFont typeface="Arial" panose="020B0604020202020204" pitchFamily="34" charset="0"/>
              <a:buNone/>
            </a:pPr>
            <a:endParaRPr lang="en-US" altLang="en-US" dirty="0"/>
          </a:p>
          <a:p>
            <a:r>
              <a:rPr lang="en-US" altLang="en-US" dirty="0"/>
              <a:t>To validate that tracing is turned on by:</a:t>
            </a:r>
          </a:p>
          <a:p>
            <a:pPr lvl="1"/>
            <a:r>
              <a:rPr lang="en-US" altLang="en-US" dirty="0"/>
              <a:t> onstat –g his</a:t>
            </a:r>
          </a:p>
          <a:p>
            <a:pPr lvl="1"/>
            <a:r>
              <a:rPr lang="en-US" altLang="en-US" dirty="0"/>
              <a:t>This option prints information about the SQLTRACE configuration parameter.</a:t>
            </a:r>
          </a:p>
          <a:p>
            <a:pPr lvl="1"/>
            <a:endParaRPr lang="en-US" dirty="0"/>
          </a:p>
        </p:txBody>
      </p:sp>
      <p:sp>
        <p:nvSpPr>
          <p:cNvPr id="5" name="TextShape 1">
            <a:extLst>
              <a:ext uri="{FF2B5EF4-FFF2-40B4-BE49-F238E27FC236}">
                <a16:creationId xmlns:a16="http://schemas.microsoft.com/office/drawing/2014/main" id="{BDEA65E5-02D0-4FDB-9500-6CE60D934E9D}"/>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446294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461A8CB-E88D-4523-B190-C896A69163B0}"/>
              </a:ext>
            </a:extLst>
          </p:cNvPr>
          <p:cNvSpPr txBox="1">
            <a:spLocks/>
          </p:cNvSpPr>
          <p:nvPr/>
        </p:nvSpPr>
        <p:spPr>
          <a:xfrm>
            <a:off x="457200" y="1436913"/>
            <a:ext cx="8229600" cy="493122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endParaRPr lang="en-US" dirty="0"/>
          </a:p>
          <a:p>
            <a:pPr>
              <a:buFont typeface="Arial" panose="020B0604020202020204" pitchFamily="34" charset="0"/>
              <a:buNone/>
            </a:pPr>
            <a:r>
              <a:rPr lang="en-US" altLang="en-US" sz="1800" b="1" dirty="0"/>
              <a:t>onstat –g his</a:t>
            </a:r>
          </a:p>
          <a:p>
            <a:endParaRPr lang="en-US" altLang="en-US" sz="1400" dirty="0"/>
          </a:p>
          <a:p>
            <a:pPr>
              <a:buFont typeface="Arial" panose="020B0604020202020204" pitchFamily="34" charset="0"/>
              <a:buNone/>
            </a:pPr>
            <a:r>
              <a:rPr lang="en-US" altLang="en-US" sz="1600" dirty="0"/>
              <a:t>IBM Informix Dynamic Server Version 11.70.FC7   -- On-Line -- Up 25 days 23:44:15 -- 2530056 Kbytes</a:t>
            </a:r>
          </a:p>
          <a:p>
            <a:endParaRPr lang="en-US" altLang="en-US" sz="1600" dirty="0"/>
          </a:p>
          <a:p>
            <a:pPr>
              <a:buFont typeface="Arial" panose="020B0604020202020204" pitchFamily="34" charset="0"/>
              <a:buNone/>
            </a:pPr>
            <a:r>
              <a:rPr lang="en-US" altLang="en-US" sz="1600" dirty="0"/>
              <a:t>Statement history:</a:t>
            </a:r>
          </a:p>
          <a:p>
            <a:endParaRPr lang="en-US" altLang="en-US" sz="1600" dirty="0"/>
          </a:p>
          <a:p>
            <a:pPr>
              <a:buFont typeface="Arial" panose="020B0604020202020204" pitchFamily="34" charset="0"/>
              <a:buNone/>
            </a:pPr>
            <a:r>
              <a:rPr lang="en-US" altLang="en-US" sz="1600" dirty="0"/>
              <a:t>Trace Level                   Low</a:t>
            </a:r>
          </a:p>
          <a:p>
            <a:pPr>
              <a:buFont typeface="Arial" panose="020B0604020202020204" pitchFamily="34" charset="0"/>
              <a:buNone/>
            </a:pPr>
            <a:r>
              <a:rPr lang="en-US" altLang="en-US" sz="1600" dirty="0"/>
              <a:t>Trace Mode                  Global</a:t>
            </a:r>
          </a:p>
          <a:p>
            <a:pPr>
              <a:buFont typeface="Arial" panose="020B0604020202020204" pitchFamily="34" charset="0"/>
              <a:buNone/>
            </a:pPr>
            <a:r>
              <a:rPr lang="en-US" altLang="en-US" sz="1600" dirty="0"/>
              <a:t>Number of traces             3000</a:t>
            </a:r>
          </a:p>
          <a:p>
            <a:pPr>
              <a:buFont typeface="Arial" panose="020B0604020202020204" pitchFamily="34" charset="0"/>
              <a:buNone/>
            </a:pPr>
            <a:r>
              <a:rPr lang="en-US" altLang="en-US" sz="1600" dirty="0"/>
              <a:t>Current Stmt ID         939412632</a:t>
            </a:r>
          </a:p>
          <a:p>
            <a:pPr>
              <a:buFont typeface="Arial" panose="020B0604020202020204" pitchFamily="34" charset="0"/>
              <a:buNone/>
            </a:pPr>
            <a:r>
              <a:rPr lang="en-US" altLang="en-US" sz="1600" dirty="0"/>
              <a:t>Trace Buffer size            2024</a:t>
            </a:r>
          </a:p>
          <a:p>
            <a:pPr>
              <a:buFont typeface="Arial" panose="020B0604020202020204" pitchFamily="34" charset="0"/>
              <a:buNone/>
            </a:pPr>
            <a:r>
              <a:rPr lang="en-US" altLang="en-US" sz="1600" dirty="0"/>
              <a:t>Duration of buffer           8241 Seconds</a:t>
            </a:r>
          </a:p>
          <a:p>
            <a:pPr>
              <a:buFont typeface="Arial" panose="020B0604020202020204" pitchFamily="34" charset="0"/>
              <a:buNone/>
            </a:pPr>
            <a:r>
              <a:rPr lang="en-US" altLang="en-US" sz="1600" dirty="0"/>
              <a:t>Trace Flags            0x00001611</a:t>
            </a:r>
          </a:p>
          <a:p>
            <a:pPr>
              <a:buFont typeface="Arial" panose="020B0604020202020204" pitchFamily="34" charset="0"/>
              <a:buNone/>
            </a:pPr>
            <a:r>
              <a:rPr lang="en-US" altLang="en-US" sz="1600" dirty="0"/>
              <a:t>Control Block          9df53018</a:t>
            </a:r>
          </a:p>
          <a:p>
            <a:pPr lvl="1"/>
            <a:endParaRPr lang="en-US" dirty="0"/>
          </a:p>
        </p:txBody>
      </p:sp>
      <p:sp>
        <p:nvSpPr>
          <p:cNvPr id="5" name="TextShape 1">
            <a:extLst>
              <a:ext uri="{FF2B5EF4-FFF2-40B4-BE49-F238E27FC236}">
                <a16:creationId xmlns:a16="http://schemas.microsoft.com/office/drawing/2014/main" id="{CDCE2BAB-7E29-4DA1-B44C-9871507BF879}"/>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41771344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ABC76DA5-B2FA-46E6-9B1B-49E8CA94C7A3}"/>
              </a:ext>
            </a:extLst>
          </p:cNvPr>
          <p:cNvSpPr txBox="1">
            <a:spLocks/>
          </p:cNvSpPr>
          <p:nvPr/>
        </p:nvSpPr>
        <p:spPr>
          <a:xfrm>
            <a:off x="457200" y="1874982"/>
            <a:ext cx="8229600" cy="44931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sz="1600" dirty="0"/>
              <a:t>Statement # 94653656:     @ 9df68cb0</a:t>
            </a:r>
          </a:p>
          <a:p>
            <a:endParaRPr lang="en-US" altLang="en-US" sz="1600" dirty="0"/>
          </a:p>
          <a:p>
            <a:pPr>
              <a:buFont typeface="Arial" panose="020B0604020202020204" pitchFamily="34" charset="0"/>
              <a:buNone/>
            </a:pPr>
            <a:r>
              <a:rPr lang="en-US" altLang="en-US" sz="1600" dirty="0"/>
              <a:t> Database:        0x1700002</a:t>
            </a:r>
          </a:p>
          <a:p>
            <a:pPr>
              <a:buFont typeface="Arial" panose="020B0604020202020204" pitchFamily="34" charset="0"/>
              <a:buNone/>
            </a:pPr>
            <a:r>
              <a:rPr lang="en-US" altLang="en-US" sz="1600" dirty="0"/>
              <a:t> Statement text:</a:t>
            </a:r>
          </a:p>
          <a:p>
            <a:pPr>
              <a:buFont typeface="Arial" panose="020B0604020202020204" pitchFamily="34" charset="0"/>
              <a:buNone/>
            </a:pPr>
            <a:r>
              <a:rPr lang="en-US" altLang="en-US" sz="1600" dirty="0"/>
              <a:t>  SELECT * FROM invc_state WHERE seq_nbr = ?</a:t>
            </a:r>
          </a:p>
          <a:p>
            <a:endParaRPr lang="en-US" altLang="en-US" sz="1600" dirty="0"/>
          </a:p>
          <a:p>
            <a:pPr>
              <a:buFont typeface="Arial" panose="020B0604020202020204" pitchFamily="34" charset="0"/>
              <a:buNone/>
            </a:pPr>
            <a:r>
              <a:rPr lang="en-US" altLang="en-US" sz="1600" dirty="0"/>
              <a:t> Iterator/Explain</a:t>
            </a:r>
          </a:p>
          <a:p>
            <a:pPr>
              <a:buFont typeface="Arial" panose="020B0604020202020204" pitchFamily="34" charset="0"/>
              <a:buNone/>
            </a:pPr>
            <a:r>
              <a:rPr lang="en-US" altLang="en-US" sz="1600" dirty="0"/>
              <a:t> ================</a:t>
            </a:r>
          </a:p>
          <a:p>
            <a:pPr>
              <a:buFont typeface="Arial" panose="020B0604020202020204" pitchFamily="34" charset="0"/>
              <a:buNone/>
            </a:pPr>
            <a:r>
              <a:rPr lang="en-US" altLang="en-US" sz="1600" dirty="0"/>
              <a:t>    ID   Left  Right   Est Cost   Est Rows   Num Rows     Type</a:t>
            </a:r>
          </a:p>
          <a:p>
            <a:pPr>
              <a:buFont typeface="Arial" panose="020B0604020202020204" pitchFamily="34" charset="0"/>
              <a:buNone/>
            </a:pPr>
            <a:r>
              <a:rPr lang="en-US" altLang="en-US" sz="1600" dirty="0"/>
              <a:t>     1      0      0               26                 4                  6       Index Scan</a:t>
            </a:r>
          </a:p>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Statement information:</a:t>
            </a:r>
          </a:p>
          <a:p>
            <a:pPr>
              <a:buFont typeface="Arial" panose="020B0604020202020204" pitchFamily="34" charset="0"/>
              <a:buNone/>
            </a:pPr>
            <a:r>
              <a:rPr lang="en-US" altLang="en-US" sz="1600" dirty="0"/>
              <a:t>  Sess_id  User_id  Stmt Type          Finish Time    Run Time</a:t>
            </a:r>
          </a:p>
          <a:p>
            <a:pPr>
              <a:buFont typeface="Arial" panose="020B0604020202020204" pitchFamily="34" charset="0"/>
              <a:buNone/>
            </a:pPr>
            <a:r>
              <a:rPr lang="en-US" altLang="en-US" sz="1600" dirty="0"/>
              <a:t>      7640       1001     SELECT             18:44:20       0.0006</a:t>
            </a:r>
          </a:p>
          <a:p>
            <a:pPr marL="914400" lvl="2" indent="0">
              <a:buFont typeface="Arial" panose="020B0604020202020204" pitchFamily="34" charset="0"/>
              <a:buNone/>
            </a:pPr>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104C61BC-66C6-4EBB-8E75-400EE06E67B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28636638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908CEAE-4A85-4017-86B6-D963076AFB05}"/>
              </a:ext>
            </a:extLst>
          </p:cNvPr>
          <p:cNvSpPr txBox="1">
            <a:spLocks/>
          </p:cNvSpPr>
          <p:nvPr/>
        </p:nvSpPr>
        <p:spPr>
          <a:xfrm>
            <a:off x="457200" y="1607127"/>
            <a:ext cx="8229600" cy="4761015"/>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sz="1600" dirty="0"/>
              <a:t>Statement Statistics:</a:t>
            </a:r>
          </a:p>
          <a:p>
            <a:pPr>
              <a:buFont typeface="Arial" panose="020B0604020202020204" pitchFamily="34" charset="0"/>
              <a:buNone/>
            </a:pPr>
            <a:r>
              <a:rPr lang="en-US" altLang="en-US" sz="1600" dirty="0"/>
              <a:t>  Page       Buffer      Read          Buffer         Page      Buffer     Write</a:t>
            </a:r>
          </a:p>
          <a:p>
            <a:pPr>
              <a:buFont typeface="Arial" panose="020B0604020202020204" pitchFamily="34" charset="0"/>
              <a:buNone/>
            </a:pPr>
            <a:r>
              <a:rPr lang="en-US" altLang="en-US" sz="1600" dirty="0"/>
              <a:t>  Read       </a:t>
            </a:r>
            <a:r>
              <a:rPr lang="en-US" altLang="en-US" sz="1600" dirty="0" err="1"/>
              <a:t>Read</a:t>
            </a:r>
            <a:r>
              <a:rPr lang="en-US" altLang="en-US" sz="1600" dirty="0"/>
              <a:t>       % Cache    IDX Read   Write      </a:t>
            </a:r>
            <a:r>
              <a:rPr lang="en-US" altLang="en-US" sz="1600" dirty="0" err="1"/>
              <a:t>Write</a:t>
            </a:r>
            <a:r>
              <a:rPr lang="en-US" altLang="en-US" sz="1600" dirty="0"/>
              <a:t>      % Cache</a:t>
            </a:r>
          </a:p>
          <a:p>
            <a:pPr>
              <a:buFont typeface="Arial" panose="020B0604020202020204" pitchFamily="34" charset="0"/>
              <a:buNone/>
            </a:pPr>
            <a:r>
              <a:rPr lang="en-US" altLang="en-US" sz="1600" dirty="0"/>
              <a:t>  0                  17          100.00                  0          0             0          0.00</a:t>
            </a:r>
          </a:p>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Lock          </a:t>
            </a:r>
            <a:r>
              <a:rPr lang="en-US" altLang="en-US" sz="1600" dirty="0" err="1"/>
              <a:t>Lock</a:t>
            </a:r>
            <a:r>
              <a:rPr lang="en-US" altLang="en-US" sz="1600" dirty="0"/>
              <a:t>        LK Wait    Log          Num       Disk       Memory</a:t>
            </a:r>
          </a:p>
          <a:p>
            <a:pPr>
              <a:buFont typeface="Arial" panose="020B0604020202020204" pitchFamily="34" charset="0"/>
              <a:buNone/>
            </a:pPr>
            <a:r>
              <a:rPr lang="en-US" altLang="en-US" sz="1600" dirty="0"/>
              <a:t>  Requests   Waits      Time (S)   Space      Sorts      </a:t>
            </a:r>
            <a:r>
              <a:rPr lang="en-US" altLang="en-US" sz="1600" dirty="0" err="1"/>
              <a:t>Sorts</a:t>
            </a:r>
            <a:r>
              <a:rPr lang="en-US" altLang="en-US" sz="1600" dirty="0"/>
              <a:t>      </a:t>
            </a:r>
            <a:r>
              <a:rPr lang="en-US" altLang="en-US" sz="1600" dirty="0" err="1"/>
              <a:t>Sorts</a:t>
            </a:r>
            <a:endParaRPr lang="en-US" altLang="en-US" sz="1600" dirty="0"/>
          </a:p>
          <a:p>
            <a:pPr>
              <a:buFont typeface="Arial" panose="020B0604020202020204" pitchFamily="34" charset="0"/>
              <a:buNone/>
            </a:pPr>
            <a:r>
              <a:rPr lang="en-US" altLang="en-US" sz="1600" dirty="0"/>
              <a:t>          13            0          0.0000     0.000 B       0            0              0</a:t>
            </a:r>
          </a:p>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Total          </a:t>
            </a:r>
            <a:r>
              <a:rPr lang="en-US" altLang="en-US" sz="1600" dirty="0" err="1"/>
              <a:t>Total</a:t>
            </a:r>
            <a:r>
              <a:rPr lang="en-US" altLang="en-US" sz="1600" dirty="0"/>
              <a:t>         Avg           Max            Avg            I/O Wait     Avg Rows</a:t>
            </a:r>
          </a:p>
          <a:p>
            <a:pPr>
              <a:buFont typeface="Arial" panose="020B0604020202020204" pitchFamily="34" charset="0"/>
              <a:buNone/>
            </a:pPr>
            <a:r>
              <a:rPr lang="en-US" altLang="en-US" sz="1600" dirty="0"/>
              <a:t>  Executions Time (S)   Time (S)   Time (S)     IO Wait      Time (S)     Per Sec</a:t>
            </a:r>
          </a:p>
          <a:p>
            <a:pPr>
              <a:buFont typeface="Arial" panose="020B0604020202020204" pitchFamily="34" charset="0"/>
              <a:buNone/>
            </a:pPr>
            <a:r>
              <a:rPr lang="en-US" altLang="en-US" sz="1600" dirty="0"/>
              <a:t>  7294             6.6040     0.0009      0.0015     0.000000   0.000000   10869.5652</a:t>
            </a:r>
          </a:p>
          <a:p>
            <a:pPr>
              <a:buFont typeface="Arial" panose="020B0604020202020204" pitchFamily="34" charset="0"/>
              <a:buNone/>
            </a:pPr>
            <a:endParaRPr lang="en-US" altLang="en-US" sz="1600" dirty="0"/>
          </a:p>
          <a:p>
            <a:pPr>
              <a:buFont typeface="Arial" panose="020B0604020202020204" pitchFamily="34" charset="0"/>
              <a:buNone/>
            </a:pPr>
            <a:r>
              <a:rPr lang="en-US" altLang="en-US" sz="1600" dirty="0"/>
              <a:t>  Estimated  </a:t>
            </a:r>
            <a:r>
              <a:rPr lang="en-US" altLang="en-US" sz="1600" dirty="0" err="1"/>
              <a:t>Estimated</a:t>
            </a:r>
            <a:r>
              <a:rPr lang="en-US" altLang="en-US" sz="1600" dirty="0"/>
              <a:t>  Actual      SQL        ISAM       Isolation  SQL</a:t>
            </a:r>
          </a:p>
          <a:p>
            <a:pPr>
              <a:buFont typeface="Arial" panose="020B0604020202020204" pitchFamily="34" charset="0"/>
              <a:buNone/>
            </a:pPr>
            <a:r>
              <a:rPr lang="en-US" altLang="en-US" sz="1600" dirty="0"/>
              <a:t>  Cost           Rows    ,    Rows       Error       </a:t>
            </a:r>
            <a:r>
              <a:rPr lang="en-US" altLang="en-US" sz="1600" dirty="0" err="1"/>
              <a:t>Error</a:t>
            </a:r>
            <a:r>
              <a:rPr lang="en-US" altLang="en-US" sz="1600" dirty="0"/>
              <a:t>       Level        Memory</a:t>
            </a:r>
          </a:p>
          <a:p>
            <a:pPr>
              <a:buFont typeface="Arial" panose="020B0604020202020204" pitchFamily="34" charset="0"/>
              <a:buNone/>
            </a:pPr>
            <a:r>
              <a:rPr lang="en-US" altLang="en-US" sz="1600" dirty="0"/>
              <a:t>            26                4           6            0              0          LC           13416</a:t>
            </a:r>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97154B41-F474-4698-B2DA-9CB2F3C2E07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7467777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40194BE-7E1C-45A7-99B3-BE7073726604}"/>
              </a:ext>
            </a:extLst>
          </p:cNvPr>
          <p:cNvSpPr txBox="1">
            <a:spLocks/>
          </p:cNvSpPr>
          <p:nvPr/>
        </p:nvSpPr>
        <p:spPr>
          <a:xfrm>
            <a:off x="457200" y="1745673"/>
            <a:ext cx="8229600" cy="462246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You can also get information on the tracing thru the </a:t>
            </a:r>
            <a:r>
              <a:rPr lang="en-US" altLang="en-US" sz="2400" b="1" u="sng" dirty="0"/>
              <a:t>“</a:t>
            </a:r>
            <a:r>
              <a:rPr lang="en-US" altLang="en-US" sz="2400" b="1" u="sng" dirty="0" err="1"/>
              <a:t>syssqltrace</a:t>
            </a:r>
            <a:r>
              <a:rPr lang="en-US" altLang="en-US" sz="2400" b="1" u="sng" dirty="0"/>
              <a:t>” </a:t>
            </a:r>
            <a:r>
              <a:rPr lang="en-US" altLang="en-US" sz="2400" dirty="0"/>
              <a:t>table in the sysmaster database.</a:t>
            </a:r>
          </a:p>
          <a:p>
            <a:pPr lvl="1"/>
            <a:r>
              <a:rPr lang="en-US" altLang="en-US" dirty="0"/>
              <a:t>Ex. {# of queries that ran &gt; 2 seconds)</a:t>
            </a:r>
          </a:p>
          <a:p>
            <a:pPr lvl="1">
              <a:buFont typeface="Arial" panose="020B0604020202020204" pitchFamily="34" charset="0"/>
              <a:buNone/>
            </a:pPr>
            <a:r>
              <a:rPr lang="en-US" altLang="en-US" dirty="0"/>
              <a:t>		     SELECT count(*)</a:t>
            </a:r>
          </a:p>
          <a:p>
            <a:pPr lvl="1">
              <a:buFont typeface="Arial" panose="020B0604020202020204" pitchFamily="34" charset="0"/>
              <a:buNone/>
            </a:pPr>
            <a:r>
              <a:rPr lang="en-US" altLang="en-US" dirty="0"/>
              <a:t>          FROM </a:t>
            </a:r>
            <a:r>
              <a:rPr lang="en-US" altLang="en-US" dirty="0" err="1"/>
              <a:t>syssqltrace</a:t>
            </a:r>
            <a:r>
              <a:rPr lang="en-US" altLang="en-US" dirty="0"/>
              <a:t> </a:t>
            </a:r>
          </a:p>
          <a:p>
            <a:pPr lvl="1">
              <a:buFont typeface="Arial" panose="020B0604020202020204" pitchFamily="34" charset="0"/>
              <a:buNone/>
            </a:pPr>
            <a:r>
              <a:rPr lang="en-US" altLang="en-US" dirty="0"/>
              <a:t>          WHERE </a:t>
            </a:r>
            <a:r>
              <a:rPr lang="en-US" altLang="en-US" dirty="0" err="1"/>
              <a:t>sql_totaltime</a:t>
            </a:r>
            <a:r>
              <a:rPr lang="en-US" altLang="en-US" dirty="0"/>
              <a:t> &gt; 2;</a:t>
            </a:r>
          </a:p>
          <a:p>
            <a:pPr lvl="1">
              <a:buFont typeface="Arial" panose="020B0604020202020204" pitchFamily="34" charset="0"/>
              <a:buNone/>
            </a:pPr>
            <a:endParaRPr lang="en-US" altLang="en-US" dirty="0"/>
          </a:p>
          <a:p>
            <a:r>
              <a:rPr lang="en-US" altLang="en-US" sz="2400" dirty="0"/>
              <a:t>Another useful table is the </a:t>
            </a:r>
            <a:r>
              <a:rPr lang="en-US" altLang="en-US" sz="2400" b="1" u="sng" dirty="0"/>
              <a:t>“</a:t>
            </a:r>
            <a:r>
              <a:rPr lang="en-US" altLang="en-US" sz="2400" b="1" u="sng" dirty="0" err="1"/>
              <a:t>syssqltrace_iter</a:t>
            </a:r>
            <a:r>
              <a:rPr lang="en-US" altLang="en-US" sz="2400" b="1" u="sng" dirty="0"/>
              <a:t>” </a:t>
            </a:r>
            <a:r>
              <a:rPr lang="en-US" altLang="en-US" sz="2400" dirty="0"/>
              <a:t>which gives information in the form of an iteration tree for each SQL.  It allows you to identify which part of the query plan took the most time to run.</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0F4EFAB8-E257-4AFB-8AA0-A52999A2309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357265507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06FBD82-6E67-4779-9E80-5A334364FA9C}"/>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29 years of working with Informix products</a:t>
            </a:r>
          </a:p>
          <a:p>
            <a:r>
              <a:rPr lang="en-US" altLang="en-US" dirty="0"/>
              <a:t>25 years as an Informix DBA</a:t>
            </a:r>
          </a:p>
          <a:p>
            <a:r>
              <a:rPr lang="en-US" altLang="en-US" dirty="0"/>
              <a:t>Worked for Informix for 5 years 1996 – 2001</a:t>
            </a:r>
          </a:p>
          <a:p>
            <a:r>
              <a:rPr lang="en-US" altLang="en-US" dirty="0"/>
              <a:t>Certified Informix DBA</a:t>
            </a:r>
          </a:p>
          <a:p>
            <a:r>
              <a:rPr lang="en-US" altLang="en-US" dirty="0"/>
              <a:t>Started my own company in 2001 specializing in Informix Database Administration consulting</a:t>
            </a:r>
          </a:p>
          <a:p>
            <a:r>
              <a:rPr lang="en-US" altLang="en-US" dirty="0"/>
              <a:t>IBM Business Partner</a:t>
            </a:r>
          </a:p>
          <a:p>
            <a:r>
              <a:rPr lang="en-US" altLang="en-US" dirty="0"/>
              <a:t>OLTP and Data warehouse systems</a:t>
            </a:r>
          </a:p>
          <a:p>
            <a:r>
              <a:rPr lang="en-US" altLang="en-US" dirty="0"/>
              <a:t>Informix 4 thru 14.10</a:t>
            </a:r>
          </a:p>
        </p:txBody>
      </p:sp>
      <p:sp>
        <p:nvSpPr>
          <p:cNvPr id="5" name="TextShape 1">
            <a:extLst>
              <a:ext uri="{FF2B5EF4-FFF2-40B4-BE49-F238E27FC236}">
                <a16:creationId xmlns:a16="http://schemas.microsoft.com/office/drawing/2014/main" id="{45D925ED-628F-402A-9A0A-9A50E64482E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Introduction</a:t>
            </a:r>
          </a:p>
        </p:txBody>
      </p:sp>
    </p:spTree>
    <p:extLst>
      <p:ext uri="{BB962C8B-B14F-4D97-AF65-F5344CB8AC3E}">
        <p14:creationId xmlns:p14="http://schemas.microsoft.com/office/powerpoint/2010/main" val="40154645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44025704-46F4-47A5-91FE-0351F96B6F23}"/>
              </a:ext>
            </a:extLst>
          </p:cNvPr>
          <p:cNvSpPr txBox="1">
            <a:spLocks/>
          </p:cNvSpPr>
          <p:nvPr/>
        </p:nvSpPr>
        <p:spPr>
          <a:xfrm>
            <a:off x="457200" y="1690255"/>
            <a:ext cx="8229600" cy="4677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You can run the following SQL statement to get the SQL for the ones that have a higher run time than ½ a second.</a:t>
            </a:r>
          </a:p>
          <a:p>
            <a:endParaRPr lang="en-US" altLang="en-US" dirty="0"/>
          </a:p>
          <a:p>
            <a:pPr marL="0" indent="0">
              <a:buFont typeface="Arial" panose="020B0604020202020204" pitchFamily="34" charset="0"/>
              <a:buNone/>
            </a:pPr>
            <a:r>
              <a:rPr lang="en-US" altLang="en-US" dirty="0"/>
              <a:t>	select sql_runtime, sql_statement</a:t>
            </a:r>
          </a:p>
          <a:p>
            <a:pPr marL="0" indent="0">
              <a:buFont typeface="Arial" panose="020B0604020202020204" pitchFamily="34" charset="0"/>
              <a:buNone/>
            </a:pPr>
            <a:r>
              <a:rPr lang="en-US" altLang="en-US" dirty="0"/>
              <a:t>	from sysmaster:syssqltrace</a:t>
            </a:r>
          </a:p>
          <a:p>
            <a:pPr marL="0" indent="0">
              <a:buFont typeface="Arial" panose="020B0604020202020204" pitchFamily="34" charset="0"/>
              <a:buNone/>
            </a:pPr>
            <a:r>
              <a:rPr lang="en-US" altLang="en-US" dirty="0"/>
              <a:t>	where sql_runtime &gt; .5</a:t>
            </a:r>
          </a:p>
          <a:p>
            <a:pPr marL="0" indent="0">
              <a:buFont typeface="Arial" panose="020B0604020202020204" pitchFamily="34" charset="0"/>
              <a:buNone/>
            </a:pPr>
            <a:r>
              <a:rPr lang="en-US" altLang="en-US" dirty="0"/>
              <a:t>	order by 1 desc</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BDE6F572-B016-474B-AEC4-3869A2BECF67}"/>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42763271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3F1577DB-BF82-4233-997D-B40869D4EDC7}"/>
              </a:ext>
            </a:extLst>
          </p:cNvPr>
          <p:cNvSpPr txBox="1">
            <a:spLocks/>
          </p:cNvSpPr>
          <p:nvPr/>
        </p:nvSpPr>
        <p:spPr>
          <a:xfrm>
            <a:off x="457200" y="1607127"/>
            <a:ext cx="8229600" cy="4761015"/>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Here is what the “</a:t>
            </a:r>
            <a:r>
              <a:rPr lang="en-US" altLang="en-US" dirty="0" err="1"/>
              <a:t>syssqltrace</a:t>
            </a:r>
            <a:r>
              <a:rPr lang="en-US" altLang="en-US" dirty="0"/>
              <a:t>” table looks like</a:t>
            </a:r>
          </a:p>
          <a:p>
            <a:endParaRPr lang="en-US" altLang="en-US" dirty="0"/>
          </a:p>
          <a:p>
            <a:pPr marL="914400" lvl="2" indent="0">
              <a:buNone/>
            </a:pPr>
            <a:r>
              <a:rPr lang="en-US" altLang="en-US" dirty="0" err="1"/>
              <a:t>sql_id</a:t>
            </a:r>
            <a:r>
              <a:rPr lang="en-US" altLang="en-US" dirty="0"/>
              <a:t>            9894804</a:t>
            </a:r>
          </a:p>
          <a:p>
            <a:pPr marL="914400" lvl="2" indent="0">
              <a:buNone/>
            </a:pPr>
            <a:r>
              <a:rPr lang="en-US" altLang="en-US" dirty="0" err="1"/>
              <a:t>sql_address</a:t>
            </a:r>
            <a:r>
              <a:rPr lang="en-US" altLang="en-US" dirty="0"/>
              <a:t>       13746521704</a:t>
            </a:r>
          </a:p>
          <a:p>
            <a:pPr marL="914400" lvl="2" indent="0">
              <a:buNone/>
            </a:pPr>
            <a:r>
              <a:rPr lang="en-US" altLang="en-US" dirty="0" err="1"/>
              <a:t>sql_sid</a:t>
            </a:r>
            <a:r>
              <a:rPr lang="en-US" altLang="en-US" dirty="0"/>
              <a:t>           26646</a:t>
            </a:r>
          </a:p>
          <a:p>
            <a:pPr marL="914400" lvl="2" indent="0">
              <a:buNone/>
            </a:pPr>
            <a:r>
              <a:rPr lang="en-US" altLang="en-US" dirty="0" err="1"/>
              <a:t>sql_uid</a:t>
            </a:r>
            <a:r>
              <a:rPr lang="en-US" altLang="en-US" dirty="0"/>
              <a:t>           668</a:t>
            </a:r>
          </a:p>
          <a:p>
            <a:pPr marL="914400" lvl="2" indent="0">
              <a:buNone/>
            </a:pPr>
            <a:r>
              <a:rPr lang="en-US" altLang="en-US" dirty="0" err="1"/>
              <a:t>sql_stmttype</a:t>
            </a:r>
            <a:r>
              <a:rPr lang="en-US" altLang="en-US" dirty="0"/>
              <a:t>      2</a:t>
            </a:r>
          </a:p>
          <a:p>
            <a:pPr marL="914400" lvl="2" indent="0">
              <a:buNone/>
            </a:pPr>
            <a:r>
              <a:rPr lang="en-US" altLang="en-US" dirty="0" err="1"/>
              <a:t>sql_stmtname</a:t>
            </a:r>
            <a:r>
              <a:rPr lang="en-US" altLang="en-US" dirty="0"/>
              <a:t>      SELECT</a:t>
            </a:r>
          </a:p>
          <a:p>
            <a:pPr marL="914400" lvl="2" indent="0">
              <a:buNone/>
            </a:pPr>
            <a:r>
              <a:rPr lang="en-US" altLang="en-US" dirty="0" err="1"/>
              <a:t>sql_finishtime</a:t>
            </a:r>
            <a:r>
              <a:rPr lang="en-US" altLang="en-US" dirty="0"/>
              <a:t>    1396011341</a:t>
            </a:r>
          </a:p>
          <a:p>
            <a:pPr marL="914400" lvl="2" indent="0">
              <a:buNone/>
            </a:pPr>
            <a:r>
              <a:rPr lang="en-US" altLang="en-US" dirty="0" err="1"/>
              <a:t>sql_begintxtime</a:t>
            </a:r>
            <a:r>
              <a:rPr lang="en-US" altLang="en-US" dirty="0"/>
              <a:t>   301590260</a:t>
            </a:r>
          </a:p>
          <a:p>
            <a:pPr marL="914400" lvl="2" indent="0">
              <a:buNone/>
            </a:pPr>
            <a:r>
              <a:rPr lang="en-US" altLang="en-US" dirty="0" err="1"/>
              <a:t>sql_runtime</a:t>
            </a:r>
            <a:r>
              <a:rPr lang="en-US" altLang="en-US" dirty="0"/>
              <a:t>       4.7</a:t>
            </a:r>
          </a:p>
          <a:p>
            <a:pPr marL="914400" lvl="2" indent="0">
              <a:buNone/>
            </a:pPr>
            <a:r>
              <a:rPr lang="en-US" altLang="en-US" dirty="0" err="1"/>
              <a:t>sql_pgreads</a:t>
            </a:r>
            <a:r>
              <a:rPr lang="en-US" altLang="en-US" dirty="0"/>
              <a:t>       0</a:t>
            </a:r>
          </a:p>
          <a:p>
            <a:pPr marL="914400" lvl="2" indent="0">
              <a:buNone/>
            </a:pPr>
            <a:r>
              <a:rPr lang="en-US" altLang="en-US" dirty="0" err="1"/>
              <a:t>sql_bfreads</a:t>
            </a:r>
            <a:r>
              <a:rPr lang="en-US" altLang="en-US" dirty="0"/>
              <a:t>       5</a:t>
            </a:r>
          </a:p>
          <a:p>
            <a:pPr marL="914400" lvl="2" indent="0">
              <a:buNone/>
            </a:pPr>
            <a:r>
              <a:rPr lang="en-US" altLang="en-US" dirty="0" err="1"/>
              <a:t>sql_rdcache</a:t>
            </a:r>
            <a:r>
              <a:rPr lang="en-US" altLang="en-US" dirty="0"/>
              <a:t>       100.0000000000</a:t>
            </a:r>
          </a:p>
          <a:p>
            <a:pPr marL="914400" lvl="2" indent="0">
              <a:buNone/>
            </a:pPr>
            <a:r>
              <a:rPr lang="en-US" altLang="en-US" dirty="0" err="1"/>
              <a:t>sql_bfidxreads</a:t>
            </a:r>
            <a:r>
              <a:rPr lang="en-US" altLang="en-US" dirty="0"/>
              <a:t>    0</a:t>
            </a:r>
          </a:p>
          <a:p>
            <a:pPr marL="0" indent="0">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106502CC-8B85-4A99-AFCD-C703349718C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9139634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B450C15-0697-437C-9EE9-CF9E957E8918}"/>
              </a:ext>
            </a:extLst>
          </p:cNvPr>
          <p:cNvSpPr txBox="1">
            <a:spLocks/>
          </p:cNvSpPr>
          <p:nvPr/>
        </p:nvSpPr>
        <p:spPr>
          <a:xfrm>
            <a:off x="457200" y="1874982"/>
            <a:ext cx="8229600" cy="4493160"/>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r>
              <a:rPr lang="en-US" altLang="en-US" dirty="0" err="1"/>
              <a:t>sql_pgwrites</a:t>
            </a:r>
            <a:r>
              <a:rPr lang="en-US" altLang="en-US" dirty="0"/>
              <a:t>      0</a:t>
            </a:r>
          </a:p>
          <a:p>
            <a:pPr marL="914400" lvl="2" indent="0">
              <a:buNone/>
            </a:pPr>
            <a:r>
              <a:rPr lang="en-US" altLang="en-US" dirty="0" err="1"/>
              <a:t>sql_bfwrites</a:t>
            </a:r>
            <a:r>
              <a:rPr lang="en-US" altLang="en-US" dirty="0"/>
              <a:t>      0</a:t>
            </a:r>
          </a:p>
          <a:p>
            <a:pPr marL="914400" lvl="2" indent="0">
              <a:buNone/>
            </a:pPr>
            <a:r>
              <a:rPr lang="en-US" altLang="en-US" dirty="0" err="1"/>
              <a:t>sql_wrcache</a:t>
            </a:r>
            <a:r>
              <a:rPr lang="en-US" altLang="en-US" dirty="0"/>
              <a:t>       0.00</a:t>
            </a:r>
          </a:p>
          <a:p>
            <a:pPr marL="914400" lvl="2" indent="0">
              <a:buNone/>
            </a:pPr>
            <a:r>
              <a:rPr lang="en-US" altLang="en-US" dirty="0" err="1"/>
              <a:t>sql_lockreq</a:t>
            </a:r>
            <a:r>
              <a:rPr lang="en-US" altLang="en-US" dirty="0"/>
              <a:t>       1</a:t>
            </a:r>
          </a:p>
          <a:p>
            <a:pPr marL="914400" lvl="2" indent="0">
              <a:buNone/>
            </a:pPr>
            <a:r>
              <a:rPr lang="en-US" altLang="en-US" dirty="0" err="1"/>
              <a:t>sql_lockwaits</a:t>
            </a:r>
            <a:r>
              <a:rPr lang="en-US" altLang="en-US" dirty="0"/>
              <a:t>     0</a:t>
            </a:r>
          </a:p>
          <a:p>
            <a:pPr marL="914400" lvl="2" indent="0">
              <a:buNone/>
            </a:pPr>
            <a:r>
              <a:rPr lang="en-US" altLang="en-US" dirty="0" err="1"/>
              <a:t>sql_lockwttime</a:t>
            </a:r>
            <a:r>
              <a:rPr lang="en-US" altLang="en-US" dirty="0"/>
              <a:t>    0.00</a:t>
            </a:r>
          </a:p>
          <a:p>
            <a:pPr marL="914400" lvl="2" indent="0">
              <a:buNone/>
            </a:pPr>
            <a:r>
              <a:rPr lang="en-US" altLang="en-US" dirty="0" err="1"/>
              <a:t>sql_logspace</a:t>
            </a:r>
            <a:r>
              <a:rPr lang="en-US" altLang="en-US" dirty="0"/>
              <a:t>      0</a:t>
            </a:r>
          </a:p>
          <a:p>
            <a:pPr marL="914400" lvl="2" indent="0">
              <a:buNone/>
            </a:pPr>
            <a:r>
              <a:rPr lang="en-US" altLang="en-US" dirty="0" err="1"/>
              <a:t>sql_sorttotal</a:t>
            </a:r>
            <a:r>
              <a:rPr lang="en-US" altLang="en-US" dirty="0"/>
              <a:t>     0</a:t>
            </a:r>
          </a:p>
          <a:p>
            <a:pPr marL="914400" lvl="2" indent="0">
              <a:buNone/>
            </a:pPr>
            <a:r>
              <a:rPr lang="en-US" altLang="en-US" dirty="0" err="1"/>
              <a:t>sql_sortdisk</a:t>
            </a:r>
            <a:r>
              <a:rPr lang="en-US" altLang="en-US" dirty="0"/>
              <a:t>      0</a:t>
            </a:r>
          </a:p>
          <a:p>
            <a:pPr marL="914400" lvl="2" indent="0">
              <a:buNone/>
            </a:pPr>
            <a:r>
              <a:rPr lang="en-US" altLang="en-US" dirty="0" err="1"/>
              <a:t>sql_sortmem</a:t>
            </a:r>
            <a:r>
              <a:rPr lang="en-US" altLang="en-US" dirty="0"/>
              <a:t>       0</a:t>
            </a:r>
          </a:p>
          <a:p>
            <a:pPr marL="914400" lvl="2" indent="0">
              <a:buNone/>
            </a:pPr>
            <a:r>
              <a:rPr lang="en-US" altLang="en-US" dirty="0" err="1"/>
              <a:t>sql_executions</a:t>
            </a:r>
            <a:r>
              <a:rPr lang="en-US" altLang="en-US" dirty="0"/>
              <a:t>    1</a:t>
            </a:r>
          </a:p>
          <a:p>
            <a:pPr marL="914400" lvl="2" indent="0">
              <a:buNone/>
            </a:pPr>
            <a:r>
              <a:rPr lang="en-US" altLang="en-US" dirty="0" err="1"/>
              <a:t>sql_totaltime</a:t>
            </a:r>
            <a:r>
              <a:rPr lang="en-US" altLang="en-US" dirty="0"/>
              <a:t>     4.7</a:t>
            </a:r>
          </a:p>
          <a:p>
            <a:pPr marL="914400" lvl="2" indent="0">
              <a:buNone/>
            </a:pPr>
            <a:r>
              <a:rPr lang="en-US" altLang="en-US" dirty="0" err="1"/>
              <a:t>sql_avgtime</a:t>
            </a:r>
            <a:r>
              <a:rPr lang="en-US" altLang="en-US" dirty="0"/>
              <a:t>       4.7</a:t>
            </a:r>
          </a:p>
          <a:p>
            <a:pPr marL="914400" lvl="2" indent="0">
              <a:buNone/>
            </a:pPr>
            <a:r>
              <a:rPr lang="en-US" altLang="en-US" dirty="0" err="1"/>
              <a:t>sql_maxtime</a:t>
            </a:r>
            <a:r>
              <a:rPr lang="en-US" altLang="en-US" dirty="0"/>
              <a:t>       4.7</a:t>
            </a:r>
          </a:p>
          <a:p>
            <a:pPr marL="914400" lvl="2" indent="0">
              <a:buNone/>
            </a:pPr>
            <a:r>
              <a:rPr lang="en-US" altLang="en-US" dirty="0" err="1"/>
              <a:t>sql_numiowaits</a:t>
            </a:r>
            <a:r>
              <a:rPr lang="en-US" altLang="en-US" dirty="0"/>
              <a:t>    0</a:t>
            </a:r>
          </a:p>
          <a:p>
            <a:pPr marL="914400" lvl="2" indent="0">
              <a:buNone/>
            </a:pPr>
            <a:r>
              <a:rPr lang="en-US" altLang="en-US" dirty="0" err="1"/>
              <a:t>sql_avgiowaits</a:t>
            </a:r>
            <a:r>
              <a:rPr lang="en-US" altLang="en-US" dirty="0"/>
              <a:t>    0.00</a:t>
            </a:r>
          </a:p>
          <a:p>
            <a:pPr marL="914400" lvl="2" indent="0">
              <a:buNone/>
            </a:pPr>
            <a:r>
              <a:rPr lang="en-US" altLang="en-US" dirty="0" err="1"/>
              <a:t>sql_totaliowaits</a:t>
            </a:r>
            <a:r>
              <a:rPr lang="en-US" altLang="en-US" dirty="0"/>
              <a:t>  0.00</a:t>
            </a:r>
          </a:p>
          <a:p>
            <a:pPr marL="914400" lvl="2" indent="0">
              <a:buNone/>
            </a:pPr>
            <a:r>
              <a:rPr lang="en-US" altLang="en-US" dirty="0" err="1"/>
              <a:t>sql_rowspersec</a:t>
            </a:r>
            <a:r>
              <a:rPr lang="en-US" altLang="en-US" dirty="0"/>
              <a:t>    20898.94078138</a:t>
            </a:r>
          </a:p>
          <a:p>
            <a:pPr marL="0" indent="0">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87C81C37-2FB5-472D-8C4A-C00EBD50940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41300680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2EDCDB3F-6E1B-47F5-8BF2-AEDCAB8361BB}"/>
              </a:ext>
            </a:extLst>
          </p:cNvPr>
          <p:cNvSpPr txBox="1">
            <a:spLocks/>
          </p:cNvSpPr>
          <p:nvPr/>
        </p:nvSpPr>
        <p:spPr>
          <a:xfrm>
            <a:off x="457200" y="1662545"/>
            <a:ext cx="8229600" cy="470559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p>
          <a:p>
            <a:pPr marL="914400" lvl="2" indent="0">
              <a:buNone/>
            </a:pPr>
            <a:r>
              <a:rPr lang="en-US" altLang="en-US" dirty="0" err="1"/>
              <a:t>sql_estcost</a:t>
            </a:r>
            <a:r>
              <a:rPr lang="en-US" altLang="en-US" dirty="0"/>
              <a:t>       23</a:t>
            </a:r>
          </a:p>
          <a:p>
            <a:pPr marL="914400" lvl="2" indent="0">
              <a:buNone/>
            </a:pPr>
            <a:r>
              <a:rPr lang="en-US" altLang="en-US" dirty="0" err="1"/>
              <a:t>sql_estrows</a:t>
            </a:r>
            <a:r>
              <a:rPr lang="en-US" altLang="en-US" dirty="0"/>
              <a:t>       46</a:t>
            </a:r>
          </a:p>
          <a:p>
            <a:pPr marL="914400" lvl="2" indent="0">
              <a:buNone/>
            </a:pPr>
            <a:r>
              <a:rPr lang="en-US" altLang="en-US" dirty="0" err="1"/>
              <a:t>sql_actualrows</a:t>
            </a:r>
            <a:r>
              <a:rPr lang="en-US" altLang="en-US" dirty="0"/>
              <a:t>    1</a:t>
            </a:r>
          </a:p>
          <a:p>
            <a:pPr marL="914400" lvl="2" indent="0">
              <a:buNone/>
            </a:pPr>
            <a:r>
              <a:rPr lang="en-US" altLang="en-US" dirty="0" err="1"/>
              <a:t>sql_sqlerror</a:t>
            </a:r>
            <a:r>
              <a:rPr lang="en-US" altLang="en-US" dirty="0"/>
              <a:t>      0</a:t>
            </a:r>
          </a:p>
          <a:p>
            <a:pPr marL="914400" lvl="2" indent="0">
              <a:buNone/>
            </a:pPr>
            <a:r>
              <a:rPr lang="en-US" altLang="en-US" dirty="0" err="1"/>
              <a:t>sql_isamerror</a:t>
            </a:r>
            <a:r>
              <a:rPr lang="en-US" altLang="en-US" dirty="0"/>
              <a:t>     0</a:t>
            </a:r>
          </a:p>
          <a:p>
            <a:pPr marL="914400" lvl="2" indent="0">
              <a:buNone/>
            </a:pPr>
            <a:r>
              <a:rPr lang="en-US" altLang="en-US" dirty="0" err="1"/>
              <a:t>sql_isollevel</a:t>
            </a:r>
            <a:r>
              <a:rPr lang="en-US" altLang="en-US" dirty="0"/>
              <a:t>     1</a:t>
            </a:r>
          </a:p>
          <a:p>
            <a:pPr marL="914400" lvl="2" indent="0">
              <a:buNone/>
            </a:pPr>
            <a:r>
              <a:rPr lang="en-US" altLang="en-US" dirty="0" err="1"/>
              <a:t>sql_sqlmemory</a:t>
            </a:r>
            <a:r>
              <a:rPr lang="en-US" altLang="en-US" dirty="0"/>
              <a:t>     24200</a:t>
            </a:r>
          </a:p>
          <a:p>
            <a:pPr marL="914400" lvl="2" indent="0">
              <a:buNone/>
            </a:pPr>
            <a:r>
              <a:rPr lang="en-US" altLang="en-US" dirty="0" err="1"/>
              <a:t>sql_numiterators</a:t>
            </a:r>
            <a:r>
              <a:rPr lang="en-US" altLang="en-US" dirty="0"/>
              <a:t>  1</a:t>
            </a:r>
          </a:p>
          <a:p>
            <a:pPr marL="914400" lvl="2" indent="0">
              <a:buNone/>
            </a:pPr>
            <a:r>
              <a:rPr lang="en-US" altLang="en-US" dirty="0" err="1"/>
              <a:t>sql_database</a:t>
            </a:r>
            <a:r>
              <a:rPr lang="en-US" altLang="en-US" dirty="0"/>
              <a:t>      ir_live2</a:t>
            </a:r>
          </a:p>
          <a:p>
            <a:pPr marL="914400" lvl="2" indent="0">
              <a:buNone/>
            </a:pPr>
            <a:r>
              <a:rPr lang="en-US" altLang="en-US" dirty="0" err="1"/>
              <a:t>sql_numtables</a:t>
            </a:r>
            <a:r>
              <a:rPr lang="en-US" altLang="en-US" dirty="0"/>
              <a:t>     4</a:t>
            </a:r>
          </a:p>
          <a:p>
            <a:pPr marL="914400" lvl="2" indent="0">
              <a:buNone/>
            </a:pPr>
            <a:r>
              <a:rPr lang="en-US" altLang="en-US" dirty="0" err="1"/>
              <a:t>sql_tablelist</a:t>
            </a:r>
            <a:r>
              <a:rPr lang="en-US" altLang="en-US" dirty="0"/>
              <a:t>     </a:t>
            </a:r>
            <a:r>
              <a:rPr lang="en-US" altLang="en-US" dirty="0" err="1"/>
              <a:t>systables</a:t>
            </a:r>
            <a:endParaRPr lang="en-US" altLang="en-US" dirty="0"/>
          </a:p>
          <a:p>
            <a:pPr marL="914400" lvl="2" indent="0">
              <a:buNone/>
            </a:pPr>
            <a:r>
              <a:rPr lang="en-US" altLang="en-US" dirty="0" err="1"/>
              <a:t>sql_statement</a:t>
            </a:r>
            <a:r>
              <a:rPr lang="en-US" altLang="en-US" dirty="0"/>
              <a:t>     select </a:t>
            </a:r>
            <a:r>
              <a:rPr lang="en-US" altLang="en-US" dirty="0" err="1"/>
              <a:t>owner,tabname,tabtype,tabid</a:t>
            </a:r>
            <a:r>
              <a:rPr lang="en-US" altLang="en-US" dirty="0"/>
              <a:t> from </a:t>
            </a:r>
            <a:r>
              <a:rPr lang="en-US" altLang="en-US" dirty="0" err="1"/>
              <a:t>informix.systables</a:t>
            </a:r>
            <a:r>
              <a:rPr lang="en-US" altLang="en-US" dirty="0"/>
              <a:t> </a:t>
            </a:r>
          </a:p>
          <a:p>
            <a:pPr marL="914400" lvl="2" indent="0">
              <a:buNone/>
            </a:pPr>
            <a:r>
              <a:rPr lang="en-US" altLang="en-US" dirty="0" err="1"/>
              <a:t>sql_stmtlen</a:t>
            </a:r>
            <a:r>
              <a:rPr lang="en-US" altLang="en-US" dirty="0"/>
              <a:t>       117</a:t>
            </a:r>
          </a:p>
          <a:p>
            <a:pPr marL="914400" lvl="2" indent="0">
              <a:buNone/>
            </a:pPr>
            <a:r>
              <a:rPr lang="en-US" altLang="en-US" dirty="0" err="1"/>
              <a:t>sql_stmthash</a:t>
            </a:r>
            <a:r>
              <a:rPr lang="en-US" altLang="en-US" dirty="0"/>
              <a:t>      206750675</a:t>
            </a:r>
          </a:p>
          <a:p>
            <a:pPr marL="914400" lvl="2" indent="0">
              <a:buNone/>
            </a:pPr>
            <a:r>
              <a:rPr lang="en-US" altLang="en-US" dirty="0" err="1"/>
              <a:t>sql_pdq</a:t>
            </a:r>
            <a:r>
              <a:rPr lang="en-US" altLang="en-US" dirty="0"/>
              <a:t>           0</a:t>
            </a:r>
          </a:p>
          <a:p>
            <a:pPr marL="914400" lvl="2" indent="0">
              <a:buNone/>
            </a:pPr>
            <a:r>
              <a:rPr lang="en-US" altLang="en-US" dirty="0" err="1"/>
              <a:t>sql_num_hvars</a:t>
            </a:r>
            <a:r>
              <a:rPr lang="en-US" altLang="en-US" dirty="0"/>
              <a:t>     0</a:t>
            </a:r>
          </a:p>
          <a:p>
            <a:pPr marL="914400" lvl="2" indent="0">
              <a:buNone/>
            </a:pPr>
            <a:r>
              <a:rPr lang="en-US" altLang="en-US" dirty="0" err="1"/>
              <a:t>sql_dbspartnum</a:t>
            </a:r>
            <a:r>
              <a:rPr lang="en-US" altLang="en-US" dirty="0"/>
              <a:t>    10488544</a:t>
            </a:r>
          </a:p>
          <a:p>
            <a:pPr marL="914400" lvl="2" indent="0">
              <a:buNone/>
            </a:pPr>
            <a:r>
              <a:rPr lang="en-US" altLang="en-US" dirty="0" err="1"/>
              <a:t>sql_aqt</a:t>
            </a:r>
            <a:r>
              <a:rPr lang="en-US" altLang="en-US" dirty="0"/>
              <a:t>           None</a:t>
            </a:r>
          </a:p>
          <a:p>
            <a:pPr marL="914400" lvl="2" indent="0">
              <a:buNone/>
            </a:pPr>
            <a:r>
              <a:rPr lang="en-US" altLang="en-US" dirty="0" err="1"/>
              <a:t>sql_aqtinfo</a:t>
            </a:r>
            <a:r>
              <a:rPr lang="en-US" altLang="en-US" dirty="0"/>
              <a:t>       -26500</a:t>
            </a:r>
          </a:p>
          <a:p>
            <a:pPr marL="0" indent="0">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334858B7-3020-4BA2-BDC7-924BDC190A7B}"/>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23056866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E13CAC7F-5370-48C3-A396-2AA53AEB2698}"/>
              </a:ext>
            </a:extLst>
          </p:cNvPr>
          <p:cNvSpPr txBox="1">
            <a:spLocks/>
          </p:cNvSpPr>
          <p:nvPr/>
        </p:nvSpPr>
        <p:spPr>
          <a:xfrm>
            <a:off x="719001" y="1730340"/>
            <a:ext cx="8229600" cy="493122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You can also save the history of the SQL tracing information.  </a:t>
            </a:r>
            <a:r>
              <a:rPr lang="en-US" altLang="en-US" sz="2400" b="1" dirty="0"/>
              <a:t>NOTE</a:t>
            </a:r>
            <a:r>
              <a:rPr lang="en-US" altLang="en-US" sz="2400" dirty="0"/>
              <a:t>: Caution when using this, it can use a lot of space very quickly.  I had a customer fill a 20 gig </a:t>
            </a:r>
            <a:r>
              <a:rPr lang="en-US" altLang="en-US" sz="2400" dirty="0" err="1"/>
              <a:t>dbspace</a:t>
            </a:r>
            <a:r>
              <a:rPr lang="en-US" altLang="en-US" sz="2400" dirty="0"/>
              <a:t> in 24 hours.</a:t>
            </a:r>
          </a:p>
          <a:p>
            <a:pPr>
              <a:buFont typeface="Arial" panose="020B0604020202020204" pitchFamily="34" charset="0"/>
              <a:buNone/>
            </a:pPr>
            <a:endParaRPr lang="en-US" altLang="en-US" sz="2400" dirty="0"/>
          </a:p>
          <a:p>
            <a:r>
              <a:rPr lang="en-US" altLang="en-US" sz="2400" dirty="0"/>
              <a:t>In the Scheduler there is a new task “Save SQL Trace”.</a:t>
            </a:r>
          </a:p>
          <a:p>
            <a:pPr>
              <a:buFont typeface="Arial" panose="020B0604020202020204" pitchFamily="34" charset="0"/>
              <a:buNone/>
            </a:pPr>
            <a:endParaRPr lang="en-US" altLang="en-US" sz="2400" dirty="0"/>
          </a:p>
          <a:p>
            <a:r>
              <a:rPr lang="en-US" altLang="en-US" sz="2400" dirty="0"/>
              <a:t>Information is saved in the following tables in the sysadmin database:</a:t>
            </a:r>
          </a:p>
          <a:p>
            <a:pPr lvl="1"/>
            <a:r>
              <a:rPr lang="en-US" altLang="en-US" sz="2200" dirty="0" err="1"/>
              <a:t>mon_syssqltrace</a:t>
            </a:r>
            <a:r>
              <a:rPr lang="en-US" altLang="en-US" sz="2200" dirty="0"/>
              <a:t>	(SQL Statement text and profile info)</a:t>
            </a:r>
          </a:p>
          <a:p>
            <a:pPr lvl="1"/>
            <a:r>
              <a:rPr lang="en-US" altLang="en-US" sz="2200" dirty="0" err="1"/>
              <a:t>mon_syssqltrace_info</a:t>
            </a:r>
            <a:r>
              <a:rPr lang="en-US" altLang="en-US" sz="2200" dirty="0"/>
              <a:t>	(SQL Statement tracing setup info)</a:t>
            </a:r>
          </a:p>
          <a:p>
            <a:pPr lvl="1"/>
            <a:r>
              <a:rPr lang="en-US" altLang="en-US" sz="2200" dirty="0" err="1"/>
              <a:t>mon_sqltrace_iter</a:t>
            </a:r>
            <a:r>
              <a:rPr lang="en-US" altLang="en-US" sz="2200" dirty="0"/>
              <a:t>	(SQL Statement iterators)</a:t>
            </a:r>
          </a:p>
          <a:p>
            <a:pPr marL="0" indent="0">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C1846B84-74BD-44F7-B8AF-0F3A0ED95FF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57370101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8CE6A27-6EA6-4694-AFB2-B40AABBCA9E0}"/>
              </a:ext>
            </a:extLst>
          </p:cNvPr>
          <p:cNvSpPr txBox="1">
            <a:spLocks/>
          </p:cNvSpPr>
          <p:nvPr/>
        </p:nvSpPr>
        <p:spPr>
          <a:xfrm>
            <a:off x="712177" y="2133600"/>
            <a:ext cx="8229600" cy="42345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Here is an alternative to saving ALL tracing information.</a:t>
            </a:r>
          </a:p>
          <a:p>
            <a:pPr marL="0" indent="0">
              <a:buFont typeface="Arial" panose="020B0604020202020204" pitchFamily="34" charset="0"/>
              <a:buNone/>
            </a:pPr>
            <a:endParaRPr lang="en-US" altLang="en-US" sz="2400" dirty="0"/>
          </a:p>
          <a:p>
            <a:r>
              <a:rPr lang="en-US" altLang="en-US" sz="2400" dirty="0"/>
              <a:t>Create a task which saves SQL trace information for SQL’s that have a run time of greater than 10 seconds.</a:t>
            </a:r>
          </a:p>
          <a:p>
            <a:pPr marL="0" indent="0">
              <a:buFont typeface="Arial" panose="020B0604020202020204" pitchFamily="34" charset="0"/>
              <a:buNone/>
            </a:pPr>
            <a:endParaRPr lang="en-US" altLang="en-US" sz="2400" dirty="0"/>
          </a:p>
          <a:p>
            <a:r>
              <a:rPr lang="en-US" altLang="en-US" sz="2400" dirty="0"/>
              <a:t>This allows you to still trace SQL statements, but only show you the really long running SQL statements</a:t>
            </a:r>
          </a:p>
          <a:p>
            <a:pPr>
              <a:buFont typeface="Arial" panose="020B0604020202020204" pitchFamily="34" charset="0"/>
              <a:buNone/>
            </a:pPr>
            <a:endParaRPr lang="en-US" altLang="en-US" sz="2400" dirty="0"/>
          </a:p>
          <a:p>
            <a:pPr marL="0" indent="0">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C2A2CA63-76EF-4D6C-86CB-BEC003083DE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14677750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A5A0D5D4-DBD8-46BD-9C51-AF50BEACC9ED}"/>
              </a:ext>
            </a:extLst>
          </p:cNvPr>
          <p:cNvSpPr txBox="1">
            <a:spLocks/>
          </p:cNvSpPr>
          <p:nvPr/>
        </p:nvSpPr>
        <p:spPr>
          <a:xfrm>
            <a:off x="712177" y="2032000"/>
            <a:ext cx="8229600" cy="4336142"/>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300" dirty="0"/>
              <a:t>Create a Table to save the SQL Trace information</a:t>
            </a:r>
          </a:p>
          <a:p>
            <a:r>
              <a:rPr lang="en-US" altLang="en-US" sz="3300" dirty="0"/>
              <a:t>Create a new dbspace to put the table in so that if it does fill up a dbspace it does not affect any other processes.</a:t>
            </a:r>
          </a:p>
          <a:p>
            <a:pPr>
              <a:buFont typeface="Arial" panose="020B0604020202020204" pitchFamily="34" charset="0"/>
              <a:buNone/>
            </a:pPr>
            <a:endParaRPr lang="en-US" altLang="en-US" sz="2500" dirty="0"/>
          </a:p>
          <a:p>
            <a:pPr>
              <a:buFont typeface="Arial" panose="020B0604020202020204" pitchFamily="34" charset="0"/>
              <a:buNone/>
            </a:pPr>
            <a:r>
              <a:rPr lang="en-US" altLang="en-US" sz="2500" dirty="0"/>
              <a:t>		</a:t>
            </a:r>
            <a:r>
              <a:rPr lang="en-US" altLang="en-US" sz="2500" b="1" dirty="0"/>
              <a:t>create raw table "informix".save_sqltrace</a:t>
            </a:r>
          </a:p>
          <a:p>
            <a:pPr>
              <a:buFont typeface="Arial" panose="020B0604020202020204" pitchFamily="34" charset="0"/>
              <a:buNone/>
            </a:pPr>
            <a:r>
              <a:rPr lang="en-US" altLang="en-US" sz="2500" dirty="0"/>
              <a:t> 		 (</a:t>
            </a:r>
          </a:p>
          <a:p>
            <a:pPr>
              <a:buFont typeface="Arial" panose="020B0604020202020204" pitchFamily="34" charset="0"/>
              <a:buNone/>
            </a:pPr>
            <a:r>
              <a:rPr lang="en-US" altLang="en-US" sz="2500" dirty="0"/>
              <a:t>   		 date_time datetime year to second,</a:t>
            </a:r>
          </a:p>
          <a:p>
            <a:pPr>
              <a:buFont typeface="Arial" panose="020B0604020202020204" pitchFamily="34" charset="0"/>
              <a:buNone/>
            </a:pPr>
            <a:r>
              <a:rPr lang="en-US" altLang="en-US" sz="2500" dirty="0"/>
              <a:t>    		sql_id int8,</a:t>
            </a:r>
          </a:p>
          <a:p>
            <a:pPr>
              <a:buFont typeface="Arial" panose="020B0604020202020204" pitchFamily="34" charset="0"/>
              <a:buNone/>
            </a:pPr>
            <a:r>
              <a:rPr lang="en-US" altLang="en-US" sz="2500" dirty="0"/>
              <a:t>    		sql_runtime float,</a:t>
            </a:r>
          </a:p>
          <a:p>
            <a:pPr>
              <a:buFont typeface="Arial" panose="020B0604020202020204" pitchFamily="34" charset="0"/>
              <a:buNone/>
            </a:pPr>
            <a:r>
              <a:rPr lang="en-US" altLang="en-US" sz="2500" dirty="0"/>
              <a:t>    		sql_sid int8,</a:t>
            </a:r>
          </a:p>
          <a:p>
            <a:pPr>
              <a:buFont typeface="Arial" panose="020B0604020202020204" pitchFamily="34" charset="0"/>
              <a:buNone/>
            </a:pPr>
            <a:r>
              <a:rPr lang="en-US" altLang="en-US" sz="2500" dirty="0"/>
              <a:t>    		sql_uid int8,</a:t>
            </a:r>
          </a:p>
          <a:p>
            <a:pPr>
              <a:buFont typeface="Arial" panose="020B0604020202020204" pitchFamily="34" charset="0"/>
              <a:buNone/>
            </a:pPr>
            <a:r>
              <a:rPr lang="en-US" altLang="en-US" sz="2500" dirty="0"/>
              <a:t>    		sql_statement char(11000),</a:t>
            </a:r>
          </a:p>
          <a:p>
            <a:pPr>
              <a:buFont typeface="Arial" panose="020B0604020202020204" pitchFamily="34" charset="0"/>
              <a:buNone/>
            </a:pPr>
            <a:r>
              <a:rPr lang="en-US" altLang="en-US" sz="2500" dirty="0"/>
              <a:t>   	   	sql_database char(30)</a:t>
            </a:r>
          </a:p>
          <a:p>
            <a:pPr>
              <a:buFont typeface="Arial" panose="020B0604020202020204" pitchFamily="34" charset="0"/>
              <a:buNone/>
            </a:pPr>
            <a:r>
              <a:rPr lang="en-US" altLang="en-US" sz="2500" dirty="0"/>
              <a:t>  		) in sqltrace  extent size 100000 next size 50000 lock mode row;</a:t>
            </a:r>
          </a:p>
          <a:p>
            <a:pPr>
              <a:buFont typeface="Arial" panose="020B0604020202020204" pitchFamily="34" charset="0"/>
              <a:buNone/>
            </a:pPr>
            <a:endParaRPr lang="en-US" altLang="en-US" sz="2500" dirty="0"/>
          </a:p>
          <a:p>
            <a:pPr>
              <a:buFont typeface="Arial" panose="020B0604020202020204" pitchFamily="34" charset="0"/>
              <a:buNone/>
            </a:pPr>
            <a:endParaRPr lang="en-US" altLang="en-US" sz="2500" dirty="0"/>
          </a:p>
          <a:p>
            <a:pPr>
              <a:buFont typeface="Arial" panose="020B0604020202020204" pitchFamily="34" charset="0"/>
              <a:buNone/>
            </a:pPr>
            <a:r>
              <a:rPr lang="en-US" altLang="en-US" sz="2500" dirty="0"/>
              <a:t>		create index "informix".idx_savesql1 on "informix".save_sqltrace (date_time) in sqltrace;</a:t>
            </a:r>
          </a:p>
          <a:p>
            <a:pPr>
              <a:buFont typeface="Arial" panose="020B0604020202020204" pitchFamily="34" charset="0"/>
              <a:buNone/>
            </a:pPr>
            <a:r>
              <a:rPr lang="en-US" altLang="en-US" sz="2500" dirty="0"/>
              <a:t>		create index "informix".idx_savesql2 on "informix".save_sqltrace (sql_runtime) in sqltrace;</a:t>
            </a:r>
          </a:p>
          <a:p>
            <a:pPr>
              <a:buFont typeface="Arial" panose="020B0604020202020204" pitchFamily="34" charset="0"/>
              <a:buNone/>
            </a:pPr>
            <a:r>
              <a:rPr lang="en-US" altLang="en-US" sz="2500" dirty="0"/>
              <a:t>		create index "informix".idx_savesql3 on "informix".save_sqltrace  (sql_id) in sqltrace;</a:t>
            </a:r>
          </a:p>
          <a:p>
            <a:pPr>
              <a:buFont typeface="Arial" panose="020B0604020202020204" pitchFamily="34" charset="0"/>
              <a:buNone/>
            </a:pPr>
            <a:endParaRPr lang="en-US" altLang="en-US" sz="2400" dirty="0"/>
          </a:p>
          <a:p>
            <a:pPr marL="0" indent="0">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6DEF7F9-247D-45CF-8D16-E0F7B79DACD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17639725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6AC1914-4907-46EF-94F2-104CF9B8E716}"/>
              </a:ext>
            </a:extLst>
          </p:cNvPr>
          <p:cNvSpPr txBox="1">
            <a:spLocks/>
          </p:cNvSpPr>
          <p:nvPr/>
        </p:nvSpPr>
        <p:spPr>
          <a:xfrm>
            <a:off x="712177" y="1588655"/>
            <a:ext cx="8229600" cy="4779487"/>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300" dirty="0"/>
              <a:t>Here is the information that needs to be inserted into the “ph_task” table to activate the task.</a:t>
            </a:r>
          </a:p>
          <a:p>
            <a:r>
              <a:rPr lang="en-US" altLang="en-US" sz="3300" dirty="0"/>
              <a:t>In my case I was running it every minute.</a:t>
            </a:r>
          </a:p>
          <a:p>
            <a:r>
              <a:rPr lang="en-US" altLang="en-US" sz="3300" dirty="0"/>
              <a:t>You will want to see what the shortest time that your trace buffer is and make the frequency the task runs  smaller than that.</a:t>
            </a:r>
          </a:p>
          <a:p>
            <a:pPr>
              <a:buFont typeface="Arial" panose="020B0604020202020204" pitchFamily="34" charset="0"/>
              <a:buNone/>
            </a:pPr>
            <a:endParaRPr lang="en-US" altLang="en-US" sz="2500" dirty="0"/>
          </a:p>
          <a:p>
            <a:pPr>
              <a:buFont typeface="Arial" panose="020B0604020202020204" pitchFamily="34" charset="0"/>
              <a:buNone/>
            </a:pPr>
            <a:r>
              <a:rPr lang="en-US" altLang="en-US" sz="2500" dirty="0"/>
              <a:t>	0|save_trace|Saves SQL Trace when run time greater than set value.|TASK|9251|||</a:t>
            </a:r>
            <a:r>
              <a:rPr lang="en-US" altLang="en-US" sz="2500" dirty="0" err="1"/>
              <a:t>sysadmin|insert</a:t>
            </a:r>
            <a:r>
              <a:rPr lang="en-US" altLang="en-US" sz="2500" dirty="0"/>
              <a:t> into save_sqltrace </a:t>
            </a:r>
            <a:r>
              <a:rPr lang="en-US" altLang="en-US" sz="2500" b="1" dirty="0"/>
              <a:t>select current, sql_id, sql_runtime, </a:t>
            </a:r>
            <a:r>
              <a:rPr lang="en-US" altLang="en-US" sz="2500" b="1" dirty="0" err="1"/>
              <a:t>sql_finishtime</a:t>
            </a:r>
            <a:r>
              <a:rPr lang="en-US" altLang="en-US" sz="2500" b="1" dirty="0"/>
              <a:t>, sql_sid, sql_uid, sql_statement, sql_database from sysmaster:syssqltrace where (sql_runtime &gt; 5 and (</a:t>
            </a:r>
            <a:r>
              <a:rPr lang="en-US" altLang="en-US" sz="2500" b="1" dirty="0" err="1"/>
              <a:t>sql_finishtime</a:t>
            </a:r>
            <a:r>
              <a:rPr lang="en-US" altLang="en-US" sz="2500" b="1" dirty="0"/>
              <a:t> &gt; (select max(</a:t>
            </a:r>
            <a:r>
              <a:rPr lang="en-US" altLang="en-US" sz="2500" b="1" dirty="0" err="1"/>
              <a:t>sql_finishtime</a:t>
            </a:r>
            <a:r>
              <a:rPr lang="en-US" altLang="en-US" sz="2500" b="1" dirty="0"/>
              <a:t>) from save_sqltrace)) or (sql_runtime &gt; 5 and ((select count(*) from save_sqltrace) = 0)))</a:t>
            </a:r>
            <a:r>
              <a:rPr lang="en-US" altLang="en-US" sz="2500" dirty="0"/>
              <a:t>;| 30 00:00:00|00:00:00||  0 00:01:00|2014-03-27 14:54:17|9237|0|t|t|t|t|t|t|t|400|PERFORMANCE|t|0|</a:t>
            </a:r>
          </a:p>
          <a:p>
            <a:pPr>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97BAE7F5-6743-48C3-A080-D739F9130DD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Tracing SQL in Informix</a:t>
            </a:r>
          </a:p>
        </p:txBody>
      </p:sp>
    </p:spTree>
    <p:extLst>
      <p:ext uri="{BB962C8B-B14F-4D97-AF65-F5344CB8AC3E}">
        <p14:creationId xmlns:p14="http://schemas.microsoft.com/office/powerpoint/2010/main" val="40550497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88BC1DA-7579-436E-B7D0-66F1AFDA8CC6}"/>
              </a:ext>
            </a:extLst>
          </p:cNvPr>
          <p:cNvSpPr txBox="1">
            <a:spLocks/>
          </p:cNvSpPr>
          <p:nvPr/>
        </p:nvSpPr>
        <p:spPr>
          <a:xfrm>
            <a:off x="457200" y="2272145"/>
            <a:ext cx="8229600" cy="4095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Use Informix HQ to look at session information to see long running SQL.</a:t>
            </a:r>
          </a:p>
          <a:p>
            <a:pPr lvl="2">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7C1860A9-F307-4BD9-B11D-7BEAF7A44E1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Informix HQ</a:t>
            </a:r>
          </a:p>
        </p:txBody>
      </p:sp>
    </p:spTree>
    <p:extLst>
      <p:ext uri="{BB962C8B-B14F-4D97-AF65-F5344CB8AC3E}">
        <p14:creationId xmlns:p14="http://schemas.microsoft.com/office/powerpoint/2010/main" val="4259471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88BC1DA-7579-436E-B7D0-66F1AFDA8CC6}"/>
              </a:ext>
            </a:extLst>
          </p:cNvPr>
          <p:cNvSpPr txBox="1">
            <a:spLocks/>
          </p:cNvSpPr>
          <p:nvPr/>
        </p:nvSpPr>
        <p:spPr>
          <a:xfrm>
            <a:off x="457200" y="2272145"/>
            <a:ext cx="8229600" cy="4095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7C1860A9-F307-4BD9-B11D-7BEAF7A44E1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Informix HQ</a:t>
            </a:r>
          </a:p>
        </p:txBody>
      </p:sp>
      <p:pic>
        <p:nvPicPr>
          <p:cNvPr id="6" name="Picture 5">
            <a:extLst>
              <a:ext uri="{FF2B5EF4-FFF2-40B4-BE49-F238E27FC236}">
                <a16:creationId xmlns:a16="http://schemas.microsoft.com/office/drawing/2014/main" id="{79BD47A9-138D-4029-BD86-49A0F0745968}"/>
              </a:ext>
            </a:extLst>
          </p:cNvPr>
          <p:cNvPicPr/>
          <p:nvPr/>
        </p:nvPicPr>
        <p:blipFill rotWithShape="1">
          <a:blip r:embed="rId3"/>
          <a:srcRect t="14044" r="1147" b="4534"/>
          <a:stretch/>
        </p:blipFill>
        <p:spPr bwMode="auto">
          <a:xfrm>
            <a:off x="883530" y="1474506"/>
            <a:ext cx="8459025" cy="46702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66948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A69AC14A-C20F-4935-A2AC-EFAB46061D63}"/>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Identify Problem SQL Statements</a:t>
            </a:r>
          </a:p>
          <a:p>
            <a:pPr>
              <a:buFont typeface="Arial" panose="020B0604020202020204" pitchFamily="34" charset="0"/>
              <a:buNone/>
            </a:pPr>
            <a:endParaRPr lang="en-US" altLang="en-US" sz="2000" dirty="0"/>
          </a:p>
          <a:p>
            <a:r>
              <a:rPr lang="en-US" altLang="en-US" sz="2000" dirty="0"/>
              <a:t>Tracing SQL in Informix</a:t>
            </a:r>
          </a:p>
          <a:p>
            <a:pPr>
              <a:buFont typeface="Arial" panose="020B0604020202020204" pitchFamily="34" charset="0"/>
              <a:buNone/>
            </a:pPr>
            <a:endParaRPr lang="en-US" altLang="en-US" sz="2000" dirty="0"/>
          </a:p>
          <a:p>
            <a:r>
              <a:rPr lang="en-US" altLang="en-US" sz="2000" dirty="0"/>
              <a:t>Options Available with Set Explain &amp; Reading sqexplain output with tuning examples</a:t>
            </a:r>
          </a:p>
          <a:p>
            <a:pPr>
              <a:buFont typeface="Arial" panose="020B0604020202020204" pitchFamily="34" charset="0"/>
              <a:buNone/>
            </a:pPr>
            <a:endParaRPr lang="en-US" altLang="en-US" sz="2000" dirty="0"/>
          </a:p>
          <a:p>
            <a:r>
              <a:rPr lang="en-US" altLang="en-US" sz="2000" dirty="0"/>
              <a:t>Methods to use for Improving SQL Performance</a:t>
            </a:r>
          </a:p>
          <a:p>
            <a:pPr marL="0" indent="0">
              <a:buFont typeface="Arial" panose="020B0604020202020204" pitchFamily="34" charset="0"/>
              <a:buNone/>
            </a:pPr>
            <a:endParaRPr lang="en-US" altLang="en-US" sz="2000" dirty="0"/>
          </a:p>
          <a:p>
            <a:r>
              <a:rPr lang="en-US" altLang="en-US" sz="2000" dirty="0"/>
              <a:t>Subquery Support for Update/Delete</a:t>
            </a:r>
          </a:p>
          <a:p>
            <a:pPr>
              <a:buFont typeface="Arial" panose="020B0604020202020204" pitchFamily="34" charset="0"/>
              <a:buNone/>
            </a:pPr>
            <a:endParaRPr lang="en-US" altLang="en-US" sz="2000" dirty="0"/>
          </a:p>
          <a:p>
            <a:r>
              <a:rPr lang="en-US" altLang="en-US" sz="2000" dirty="0"/>
              <a:t>External Tables</a:t>
            </a:r>
          </a:p>
          <a:p>
            <a:pPr marL="0" indent="0">
              <a:buFont typeface="Arial" panose="020B0604020202020204" pitchFamily="34" charset="0"/>
              <a:buNone/>
            </a:pPr>
            <a:endParaRPr lang="en-US" altLang="en-US" sz="2000" dirty="0"/>
          </a:p>
        </p:txBody>
      </p:sp>
      <p:sp>
        <p:nvSpPr>
          <p:cNvPr id="5" name="TextShape 1">
            <a:extLst>
              <a:ext uri="{FF2B5EF4-FFF2-40B4-BE49-F238E27FC236}">
                <a16:creationId xmlns:a16="http://schemas.microsoft.com/office/drawing/2014/main" id="{CAE5136C-C276-45D1-A675-3133EA63CEE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Overview</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88BC1DA-7579-436E-B7D0-66F1AFDA8CC6}"/>
              </a:ext>
            </a:extLst>
          </p:cNvPr>
          <p:cNvSpPr txBox="1">
            <a:spLocks/>
          </p:cNvSpPr>
          <p:nvPr/>
        </p:nvSpPr>
        <p:spPr>
          <a:xfrm>
            <a:off x="457200" y="2272145"/>
            <a:ext cx="8229600" cy="4095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7C1860A9-F307-4BD9-B11D-7BEAF7A44E1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Informix HQ</a:t>
            </a:r>
          </a:p>
        </p:txBody>
      </p:sp>
      <p:pic>
        <p:nvPicPr>
          <p:cNvPr id="6" name="Picture 5">
            <a:extLst>
              <a:ext uri="{FF2B5EF4-FFF2-40B4-BE49-F238E27FC236}">
                <a16:creationId xmlns:a16="http://schemas.microsoft.com/office/drawing/2014/main" id="{2E90090C-4FD3-4541-92F4-EDC7958D2D9E}"/>
              </a:ext>
            </a:extLst>
          </p:cNvPr>
          <p:cNvPicPr/>
          <p:nvPr/>
        </p:nvPicPr>
        <p:blipFill rotWithShape="1">
          <a:blip r:embed="rId3"/>
          <a:srcRect l="535" t="14815" b="5413"/>
          <a:stretch/>
        </p:blipFill>
        <p:spPr bwMode="auto">
          <a:xfrm>
            <a:off x="767859" y="1402080"/>
            <a:ext cx="8491093" cy="47897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67701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BDDE0DE-B119-4E7B-9CA2-25D0C5F3C5DD}"/>
              </a:ext>
            </a:extLst>
          </p:cNvPr>
          <p:cNvSpPr txBox="1">
            <a:spLocks/>
          </p:cNvSpPr>
          <p:nvPr/>
        </p:nvSpPr>
        <p:spPr>
          <a:xfrm>
            <a:off x="457200" y="1865745"/>
            <a:ext cx="8229600" cy="45023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Optimizer Directives – AVOID_EXECUTE</a:t>
            </a:r>
          </a:p>
          <a:p>
            <a:pPr>
              <a:buFont typeface="Arial" panose="020B0604020202020204" pitchFamily="34" charset="0"/>
              <a:buNone/>
            </a:pPr>
            <a:endParaRPr lang="en-US" altLang="en-US" sz="2200" dirty="0"/>
          </a:p>
          <a:p>
            <a:pPr lvl="1"/>
            <a:r>
              <a:rPr lang="en-US" altLang="en-US" sz="2200" dirty="0"/>
              <a:t>Generate query plan without executing SQL, useful for getting query plans for inserts, updates and delete where data is manipulated, but you do not want to change data</a:t>
            </a:r>
          </a:p>
          <a:p>
            <a:pPr lvl="1">
              <a:buFont typeface="Arial" panose="020B0604020202020204" pitchFamily="34" charset="0"/>
              <a:buNone/>
            </a:pPr>
            <a:endParaRPr lang="en-US" altLang="en-US" sz="2200" dirty="0"/>
          </a:p>
          <a:p>
            <a:pPr lvl="1"/>
            <a:r>
              <a:rPr lang="en-US" altLang="en-US" sz="2200" dirty="0"/>
              <a:t>Example:</a:t>
            </a:r>
          </a:p>
          <a:p>
            <a:pPr lvl="2"/>
            <a:r>
              <a:rPr lang="en-US" altLang="en-US" dirty="0"/>
              <a:t>set explain on AVOID_EXECUTE;</a:t>
            </a:r>
          </a:p>
          <a:p>
            <a:pPr lvl="2"/>
            <a:r>
              <a:rPr lang="en-US" altLang="en-US" dirty="0"/>
              <a:t>SQL Statement</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BC8E80EC-5E75-43A8-ADF0-A2B9105FAAE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Options Available </a:t>
            </a:r>
            <a:r>
              <a:rPr lang="en-US" sz="4400" spc="-1" dirty="0">
                <a:solidFill>
                  <a:srgbClr val="000000"/>
                </a:solidFill>
                <a:uFill>
                  <a:solidFill>
                    <a:srgbClr val="FFFFFF"/>
                  </a:solidFill>
                </a:uFill>
                <a:latin typeface="Arial"/>
              </a:rPr>
              <a:t>with SQEXPLAIN</a:t>
            </a:r>
            <a:endParaRPr lang="en-US" sz="4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35692918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07EBE2A-7E08-4953-8327-E13871DD3DD3}"/>
              </a:ext>
            </a:extLst>
          </p:cNvPr>
          <p:cNvSpPr txBox="1">
            <a:spLocks/>
          </p:cNvSpPr>
          <p:nvPr/>
        </p:nvSpPr>
        <p:spPr>
          <a:xfrm>
            <a:off x="457200" y="1764145"/>
            <a:ext cx="8229600" cy="46039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Set Explain Enhancements</a:t>
            </a:r>
          </a:p>
          <a:p>
            <a:pPr>
              <a:buFont typeface="Arial" panose="020B0604020202020204" pitchFamily="34" charset="0"/>
              <a:buNone/>
            </a:pPr>
            <a:endParaRPr lang="en-US" altLang="en-US" dirty="0"/>
          </a:p>
          <a:p>
            <a:pPr lvl="1"/>
            <a:r>
              <a:rPr lang="en-US" altLang="en-US" sz="1600" dirty="0"/>
              <a:t>You can turn on/off explain statistics thru the onconfig parameter “EXPLAIN_STAT”.</a:t>
            </a:r>
          </a:p>
          <a:p>
            <a:pPr lvl="2"/>
            <a:r>
              <a:rPr lang="en-US" altLang="en-US" sz="1600" dirty="0"/>
              <a:t>0 – Disables the display of query statistics</a:t>
            </a:r>
          </a:p>
          <a:p>
            <a:pPr lvl="2"/>
            <a:r>
              <a:rPr lang="en-US" altLang="en-US" sz="1600" dirty="0"/>
              <a:t>1 – Enables the display of query statistics</a:t>
            </a:r>
          </a:p>
          <a:p>
            <a:pPr lvl="2">
              <a:buFont typeface="Arial" panose="020B0604020202020204" pitchFamily="34" charset="0"/>
              <a:buNone/>
            </a:pPr>
            <a:endParaRPr lang="en-US" altLang="en-US" sz="1600" dirty="0"/>
          </a:p>
          <a:p>
            <a:pPr lvl="1"/>
            <a:r>
              <a:rPr lang="en-US" altLang="en-US" sz="1600" dirty="0"/>
              <a:t>You can also set it with the following statement:</a:t>
            </a:r>
          </a:p>
          <a:p>
            <a:pPr lvl="2"/>
            <a:r>
              <a:rPr lang="en-US" altLang="en-US" sz="1600" dirty="0"/>
              <a:t>SET EXPLAIN STATISTICS</a:t>
            </a:r>
          </a:p>
          <a:p>
            <a:pPr lvl="2">
              <a:buFont typeface="Arial" panose="020B0604020202020204" pitchFamily="34" charset="0"/>
              <a:buNone/>
            </a:pPr>
            <a:endParaRPr lang="en-US" altLang="en-US" sz="1600" dirty="0"/>
          </a:p>
          <a:p>
            <a:pPr lvl="1"/>
            <a:r>
              <a:rPr lang="en-US" altLang="en-US" sz="1600" dirty="0"/>
              <a:t>When this is enabled, the inclusion of the “Query Statistics” section in the explain output file.  It shows the query plan’s estimated number of rows and the actual number of rows returned.</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5606EEBD-4567-4E4C-9747-C61F82C0AE4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Options Available with Set Explain</a:t>
            </a:r>
          </a:p>
        </p:txBody>
      </p:sp>
    </p:spTree>
    <p:extLst>
      <p:ext uri="{BB962C8B-B14F-4D97-AF65-F5344CB8AC3E}">
        <p14:creationId xmlns:p14="http://schemas.microsoft.com/office/powerpoint/2010/main" val="12061525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02644E1-628F-4B84-9745-BF7115A5F93E}"/>
              </a:ext>
            </a:extLst>
          </p:cNvPr>
          <p:cNvSpPr txBox="1">
            <a:spLocks/>
          </p:cNvSpPr>
          <p:nvPr/>
        </p:nvSpPr>
        <p:spPr>
          <a:xfrm>
            <a:off x="925512" y="1554969"/>
            <a:ext cx="8229600" cy="546680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altLang="en-US" dirty="0"/>
              <a:t>QUERY:</a:t>
            </a:r>
          </a:p>
          <a:p>
            <a:pPr>
              <a:buFont typeface="Arial" panose="020B0604020202020204" pitchFamily="34" charset="0"/>
              <a:buNone/>
            </a:pPr>
            <a:r>
              <a:rPr lang="en-US" altLang="en-US" dirty="0"/>
              <a:t>------</a:t>
            </a:r>
          </a:p>
          <a:p>
            <a:pPr>
              <a:buFont typeface="Arial" panose="020B0604020202020204" pitchFamily="34" charset="0"/>
              <a:buNone/>
            </a:pPr>
            <a:r>
              <a:rPr lang="en-US" altLang="en-US" dirty="0"/>
              <a:t>select *</a:t>
            </a:r>
          </a:p>
          <a:p>
            <a:pPr>
              <a:buFont typeface="Arial" panose="020B0604020202020204" pitchFamily="34" charset="0"/>
              <a:buNone/>
            </a:pPr>
            <a:r>
              <a:rPr lang="en-US" altLang="en-US" dirty="0"/>
              <a:t>from </a:t>
            </a:r>
            <a:r>
              <a:rPr lang="en-US" altLang="en-US" dirty="0" err="1"/>
              <a:t>partsupp</a:t>
            </a:r>
            <a:endParaRPr lang="en-US" altLang="en-US" dirty="0"/>
          </a:p>
          <a:p>
            <a:pPr>
              <a:buFont typeface="Arial" panose="020B0604020202020204" pitchFamily="34" charset="0"/>
              <a:buNone/>
            </a:pPr>
            <a:r>
              <a:rPr lang="en-US" altLang="en-US" dirty="0"/>
              <a:t>where </a:t>
            </a:r>
            <a:r>
              <a:rPr lang="en-US" altLang="en-US" dirty="0" err="1"/>
              <a:t>ps_partkey</a:t>
            </a:r>
            <a:r>
              <a:rPr lang="en-US" altLang="en-US" dirty="0"/>
              <a:t> &gt;= 1 and </a:t>
            </a:r>
            <a:r>
              <a:rPr lang="en-US" altLang="en-US" dirty="0" err="1"/>
              <a:t>ps_partkey</a:t>
            </a:r>
            <a:r>
              <a:rPr lang="en-US" altLang="en-US" dirty="0"/>
              <a:t> &lt;= 100 and </a:t>
            </a:r>
            <a:r>
              <a:rPr lang="en-US" altLang="en-US" dirty="0" err="1"/>
              <a:t>ps_suppkey</a:t>
            </a:r>
            <a:r>
              <a:rPr lang="en-US" altLang="en-US" dirty="0"/>
              <a:t> &gt;= 0 and </a:t>
            </a:r>
            <a:r>
              <a:rPr lang="en-US" altLang="en-US" dirty="0" err="1"/>
              <a:t>ps_suppkey</a:t>
            </a:r>
            <a:r>
              <a:rPr lang="en-US" altLang="en-US" dirty="0"/>
              <a:t> &lt;= 100000 and </a:t>
            </a:r>
            <a:r>
              <a:rPr lang="en-US" altLang="en-US" dirty="0" err="1"/>
              <a:t>ps_availqty</a:t>
            </a:r>
            <a:r>
              <a:rPr lang="en-US" altLang="en-US" dirty="0"/>
              <a:t> &gt;= 1000 and </a:t>
            </a:r>
            <a:r>
              <a:rPr lang="en-US" altLang="en-US" dirty="0" err="1"/>
              <a:t>ps_availqty</a:t>
            </a:r>
            <a:r>
              <a:rPr lang="en-US" altLang="en-US" dirty="0"/>
              <a:t> &lt;= 1000000</a:t>
            </a:r>
          </a:p>
          <a:p>
            <a:pPr>
              <a:buFont typeface="Arial" panose="020B0604020202020204" pitchFamily="34" charset="0"/>
              <a:buNone/>
            </a:pPr>
            <a:endParaRPr lang="en-US" altLang="en-US" dirty="0"/>
          </a:p>
          <a:p>
            <a:pPr>
              <a:buFont typeface="Arial" panose="020B0604020202020204" pitchFamily="34" charset="0"/>
              <a:buNone/>
            </a:pPr>
            <a:r>
              <a:rPr lang="en-US" altLang="en-US" dirty="0"/>
              <a:t>Estimated Cost: 49</a:t>
            </a:r>
          </a:p>
          <a:p>
            <a:pPr>
              <a:buFont typeface="Arial" panose="020B0604020202020204" pitchFamily="34" charset="0"/>
              <a:buNone/>
            </a:pPr>
            <a:r>
              <a:rPr lang="en-US" altLang="en-US" dirty="0"/>
              <a:t>Estimated # of Rows Returned: 360</a:t>
            </a:r>
          </a:p>
          <a:p>
            <a:pPr>
              <a:buFont typeface="Arial" panose="020B0604020202020204" pitchFamily="34" charset="0"/>
              <a:buNone/>
            </a:pPr>
            <a:endParaRPr lang="en-US" altLang="en-US" dirty="0"/>
          </a:p>
          <a:p>
            <a:pPr>
              <a:buFont typeface="Arial" panose="020B0604020202020204" pitchFamily="34" charset="0"/>
              <a:buNone/>
            </a:pPr>
            <a:r>
              <a:rPr lang="en-US" altLang="en-US" dirty="0"/>
              <a:t>  1) </a:t>
            </a:r>
            <a:r>
              <a:rPr lang="en-US" altLang="en-US" dirty="0" err="1"/>
              <a:t>informix.partsupp</a:t>
            </a:r>
            <a:r>
              <a:rPr lang="en-US" altLang="en-US" dirty="0"/>
              <a:t>: INDEX PATH</a:t>
            </a:r>
          </a:p>
          <a:p>
            <a:pPr>
              <a:buFont typeface="Arial" panose="020B0604020202020204" pitchFamily="34" charset="0"/>
              <a:buNone/>
            </a:pPr>
            <a:r>
              <a:rPr lang="en-US" altLang="en-US" dirty="0"/>
              <a:t>    (1) Index Keys: </a:t>
            </a:r>
            <a:r>
              <a:rPr lang="en-US" altLang="en-US" dirty="0" err="1"/>
              <a:t>ps_partkey</a:t>
            </a:r>
            <a:r>
              <a:rPr lang="en-US" altLang="en-US" dirty="0"/>
              <a:t> </a:t>
            </a:r>
            <a:r>
              <a:rPr lang="en-US" altLang="en-US" dirty="0" err="1"/>
              <a:t>ps_suppkey</a:t>
            </a:r>
            <a:r>
              <a:rPr lang="en-US" altLang="en-US" dirty="0"/>
              <a:t> </a:t>
            </a:r>
            <a:r>
              <a:rPr lang="en-US" altLang="en-US" dirty="0" err="1"/>
              <a:t>ps_availqty</a:t>
            </a:r>
            <a:r>
              <a:rPr lang="en-US" altLang="en-US" dirty="0"/>
              <a:t>   (Key-First)  (Serial, fragments: ALL)</a:t>
            </a:r>
          </a:p>
          <a:p>
            <a:pPr>
              <a:buFont typeface="Arial" panose="020B0604020202020204" pitchFamily="34" charset="0"/>
              <a:buNone/>
            </a:pPr>
            <a:r>
              <a:rPr lang="en-US" altLang="en-US" dirty="0"/>
              <a:t>        Lower Index Filter: </a:t>
            </a:r>
            <a:r>
              <a:rPr lang="en-US" altLang="en-US" dirty="0" err="1"/>
              <a:t>informix.partsupp.ps_partkey</a:t>
            </a:r>
            <a:r>
              <a:rPr lang="en-US" altLang="en-US" dirty="0"/>
              <a:t> &gt;= 1 AND (</a:t>
            </a:r>
            <a:r>
              <a:rPr lang="en-US" altLang="en-US" dirty="0" err="1"/>
              <a:t>informix.partsupp.ps_availqty</a:t>
            </a:r>
            <a:r>
              <a:rPr lang="en-US" altLang="en-US" dirty="0"/>
              <a:t> &gt;= 1000 ) AND (</a:t>
            </a:r>
            <a:r>
              <a:rPr lang="en-US" altLang="en-US" dirty="0" err="1"/>
              <a:t>informix.partsupp.ps_suppkey</a:t>
            </a:r>
            <a:r>
              <a:rPr lang="en-US" altLang="en-US" dirty="0"/>
              <a:t> &gt;= 0 ) </a:t>
            </a:r>
          </a:p>
          <a:p>
            <a:pPr>
              <a:buFont typeface="Arial" panose="020B0604020202020204" pitchFamily="34" charset="0"/>
              <a:buNone/>
            </a:pPr>
            <a:r>
              <a:rPr lang="en-US" altLang="en-US" dirty="0"/>
              <a:t>        Upper Index Filter: </a:t>
            </a:r>
            <a:r>
              <a:rPr lang="en-US" altLang="en-US" dirty="0" err="1"/>
              <a:t>informix.partsupp.ps_partkey</a:t>
            </a:r>
            <a:r>
              <a:rPr lang="en-US" altLang="en-US" dirty="0"/>
              <a:t> &lt;= 100 AND (</a:t>
            </a:r>
            <a:r>
              <a:rPr lang="en-US" altLang="en-US" dirty="0" err="1"/>
              <a:t>informix.partsupp.ps_availqty</a:t>
            </a:r>
            <a:r>
              <a:rPr lang="en-US" altLang="en-US" dirty="0"/>
              <a:t> &lt;= 1000000 ) AND (</a:t>
            </a:r>
            <a:r>
              <a:rPr lang="en-US" altLang="en-US" dirty="0" err="1"/>
              <a:t>informix.partsupp.ps_suppkey</a:t>
            </a:r>
            <a:r>
              <a:rPr lang="en-US" altLang="en-US" dirty="0"/>
              <a:t> &lt;=100000 ) </a:t>
            </a:r>
          </a:p>
          <a:p>
            <a:pPr>
              <a:buFont typeface="Arial" panose="020B0604020202020204" pitchFamily="34" charset="0"/>
              <a:buNone/>
            </a:pPr>
            <a:r>
              <a:rPr lang="en-US" altLang="en-US" dirty="0"/>
              <a:t>        Index Key Filters:  (</a:t>
            </a:r>
            <a:r>
              <a:rPr lang="en-US" altLang="en-US" dirty="0" err="1"/>
              <a:t>informix.partsupp.ps_availqty</a:t>
            </a:r>
            <a:r>
              <a:rPr lang="en-US" altLang="en-US" dirty="0"/>
              <a:t> &gt;= 1000 ) AND   (</a:t>
            </a:r>
            <a:r>
              <a:rPr lang="en-US" altLang="en-US" dirty="0" err="1"/>
              <a:t>informix.partsupp.ps_availqty</a:t>
            </a:r>
            <a:r>
              <a:rPr lang="en-US" altLang="en-US" dirty="0"/>
              <a:t> &lt;= 1000000 ) AND</a:t>
            </a:r>
          </a:p>
          <a:p>
            <a:pPr>
              <a:buFont typeface="Arial" panose="020B0604020202020204" pitchFamily="34" charset="0"/>
              <a:buNone/>
            </a:pPr>
            <a:r>
              <a:rPr lang="en-US" altLang="en-US" dirty="0"/>
              <a:t>                           (</a:t>
            </a:r>
            <a:r>
              <a:rPr lang="en-US" altLang="en-US" dirty="0" err="1"/>
              <a:t>informix.partsupp.ps_suppkey</a:t>
            </a:r>
            <a:r>
              <a:rPr lang="en-US" altLang="en-US" dirty="0"/>
              <a:t> &lt;= 100000 ) AND  (</a:t>
            </a:r>
            <a:r>
              <a:rPr lang="en-US" altLang="en-US" dirty="0" err="1"/>
              <a:t>informix.partsupp.ps_suppkey</a:t>
            </a:r>
            <a:r>
              <a:rPr lang="en-US" altLang="en-US" dirty="0"/>
              <a:t> &gt;= 0 )</a:t>
            </a:r>
          </a:p>
          <a:p>
            <a:pPr>
              <a:buFont typeface="Arial" panose="020B0604020202020204" pitchFamily="34" charset="0"/>
              <a:buNone/>
            </a:pPr>
            <a:endParaRPr lang="en-US" altLang="en-US" dirty="0"/>
          </a:p>
          <a:p>
            <a:pPr>
              <a:buFont typeface="Arial" panose="020B0604020202020204" pitchFamily="34" charset="0"/>
              <a:buNone/>
            </a:pPr>
            <a:r>
              <a:rPr lang="en-US" altLang="en-US" b="1" dirty="0"/>
              <a:t>Query statistics:</a:t>
            </a:r>
          </a:p>
          <a:p>
            <a:pPr>
              <a:buFont typeface="Arial" panose="020B0604020202020204" pitchFamily="34" charset="0"/>
              <a:buNone/>
            </a:pPr>
            <a:r>
              <a:rPr lang="en-US" altLang="en-US" b="1" dirty="0"/>
              <a:t>-----------------</a:t>
            </a:r>
          </a:p>
          <a:p>
            <a:pPr>
              <a:buFont typeface="Arial" panose="020B0604020202020204" pitchFamily="34" charset="0"/>
              <a:buNone/>
            </a:pPr>
            <a:r>
              <a:rPr lang="en-US" altLang="en-US" b="1" dirty="0"/>
              <a:t>  Table map :</a:t>
            </a:r>
          </a:p>
          <a:p>
            <a:pPr>
              <a:buFont typeface="Arial" panose="020B0604020202020204" pitchFamily="34" charset="0"/>
              <a:buNone/>
            </a:pPr>
            <a:r>
              <a:rPr lang="en-US" altLang="en-US" b="1" dirty="0"/>
              <a:t>  ----------------------------</a:t>
            </a:r>
          </a:p>
          <a:p>
            <a:pPr>
              <a:buFont typeface="Arial" panose="020B0604020202020204" pitchFamily="34" charset="0"/>
              <a:buNone/>
            </a:pPr>
            <a:r>
              <a:rPr lang="en-US" altLang="en-US" b="1" dirty="0"/>
              <a:t>  Internal name     Table name</a:t>
            </a:r>
          </a:p>
          <a:p>
            <a:pPr>
              <a:buFont typeface="Arial" panose="020B0604020202020204" pitchFamily="34" charset="0"/>
              <a:buNone/>
            </a:pPr>
            <a:r>
              <a:rPr lang="en-US" altLang="en-US" b="1" dirty="0"/>
              <a:t>  --------------------------------------</a:t>
            </a:r>
          </a:p>
          <a:p>
            <a:pPr>
              <a:buFont typeface="Arial" panose="020B0604020202020204" pitchFamily="34" charset="0"/>
              <a:buNone/>
            </a:pPr>
            <a:r>
              <a:rPr lang="en-US" altLang="en-US" b="1" dirty="0"/>
              <a:t>  t1                         </a:t>
            </a:r>
            <a:r>
              <a:rPr lang="en-US" altLang="en-US" b="1" dirty="0" err="1"/>
              <a:t>partsupp</a:t>
            </a:r>
            <a:endParaRPr lang="en-US" altLang="en-US" b="1" dirty="0"/>
          </a:p>
          <a:p>
            <a:pPr>
              <a:buFont typeface="Arial" panose="020B0604020202020204" pitchFamily="34" charset="0"/>
              <a:buNone/>
            </a:pPr>
            <a:endParaRPr lang="en-US" altLang="en-US" b="1" dirty="0"/>
          </a:p>
          <a:p>
            <a:pPr>
              <a:buFont typeface="Arial" panose="020B0604020202020204" pitchFamily="34" charset="0"/>
              <a:buNone/>
            </a:pPr>
            <a:r>
              <a:rPr lang="en-US" altLang="en-US" b="1" dirty="0"/>
              <a:t>  type     table  </a:t>
            </a:r>
            <a:r>
              <a:rPr lang="en-US" altLang="en-US" b="1" dirty="0" err="1"/>
              <a:t>rows_prod</a:t>
            </a:r>
            <a:r>
              <a:rPr lang="en-US" altLang="en-US" b="1" dirty="0"/>
              <a:t>  </a:t>
            </a:r>
            <a:r>
              <a:rPr lang="en-US" altLang="en-US" b="1" dirty="0" err="1"/>
              <a:t>est_rows</a:t>
            </a:r>
            <a:r>
              <a:rPr lang="en-US" altLang="en-US" b="1" dirty="0"/>
              <a:t>  </a:t>
            </a:r>
            <a:r>
              <a:rPr lang="en-US" altLang="en-US" b="1" dirty="0" err="1"/>
              <a:t>rows_scan</a:t>
            </a:r>
            <a:r>
              <a:rPr lang="en-US" altLang="en-US" b="1" dirty="0"/>
              <a:t>     time       </a:t>
            </a:r>
            <a:r>
              <a:rPr lang="en-US" altLang="en-US" b="1" dirty="0" err="1"/>
              <a:t>est_cost</a:t>
            </a:r>
            <a:endParaRPr lang="en-US" altLang="en-US" b="1" dirty="0"/>
          </a:p>
          <a:p>
            <a:pPr>
              <a:buFont typeface="Arial" panose="020B0604020202020204" pitchFamily="34" charset="0"/>
              <a:buNone/>
            </a:pPr>
            <a:r>
              <a:rPr lang="en-US" altLang="en-US" b="1" dirty="0"/>
              <a:t>  ------------------------------------------------------------------------------------------------</a:t>
            </a:r>
          </a:p>
          <a:p>
            <a:pPr>
              <a:buFont typeface="Arial" panose="020B0604020202020204" pitchFamily="34" charset="0"/>
              <a:buNone/>
            </a:pPr>
            <a:r>
              <a:rPr lang="fr-FR" altLang="en-US" b="1" dirty="0"/>
              <a:t>  scan     t1             26           360              26            00:00:00       49      </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6C33AA5-0218-43AD-A3EB-55DCA80F78A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Options Available with Set Explain</a:t>
            </a:r>
          </a:p>
          <a:p>
            <a:pPr algn="ctr"/>
            <a:r>
              <a:rPr lang="en-US" sz="4400" spc="-1" dirty="0">
                <a:solidFill>
                  <a:srgbClr val="000000"/>
                </a:solidFill>
                <a:uFill>
                  <a:solidFill>
                    <a:srgbClr val="FFFFFF"/>
                  </a:solidFill>
                </a:uFill>
                <a:latin typeface="Arial"/>
              </a:rPr>
              <a:t>Query Statistics</a:t>
            </a:r>
            <a:endParaRPr lang="en-US" sz="44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4994716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E45146E-1DCB-4CA9-B875-D855835EDA9B}"/>
              </a:ext>
            </a:extLst>
          </p:cNvPr>
          <p:cNvSpPr txBox="1">
            <a:spLocks/>
          </p:cNvSpPr>
          <p:nvPr/>
        </p:nvSpPr>
        <p:spPr>
          <a:xfrm>
            <a:off x="457200" y="1699491"/>
            <a:ext cx="8229600" cy="46686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800" dirty="0"/>
              <a:t>Dynamically set explain on for a session </a:t>
            </a:r>
          </a:p>
          <a:p>
            <a:pPr>
              <a:buFont typeface="Arial" panose="020B0604020202020204" pitchFamily="34" charset="0"/>
              <a:buNone/>
            </a:pPr>
            <a:r>
              <a:rPr lang="en-US" altLang="en-US" sz="1800" dirty="0"/>
              <a:t>	</a:t>
            </a:r>
            <a:r>
              <a:rPr lang="en-US" altLang="en-US" sz="1800" dirty="0" err="1"/>
              <a:t>onmode</a:t>
            </a:r>
            <a:r>
              <a:rPr lang="en-US" altLang="en-US" sz="1800" dirty="0"/>
              <a:t> –Y {session id} {0|1}  	(0 – Off/1 – On)</a:t>
            </a:r>
          </a:p>
          <a:p>
            <a:pPr lvl="1"/>
            <a:r>
              <a:rPr lang="en-US" altLang="en-US" sz="1800" dirty="0"/>
              <a:t>Output is to a file “</a:t>
            </a:r>
            <a:r>
              <a:rPr lang="en-US" altLang="en-US" sz="1800" dirty="0" err="1"/>
              <a:t>sqexplain.out</a:t>
            </a:r>
            <a:r>
              <a:rPr lang="en-US" altLang="en-US" sz="1800" dirty="0"/>
              <a:t>.{session id}</a:t>
            </a:r>
          </a:p>
          <a:p>
            <a:pPr lvl="1"/>
            <a:r>
              <a:rPr lang="en-US" altLang="en-US" sz="1800" dirty="0"/>
              <a:t>With Informix 11 there are a couple changes:</a:t>
            </a:r>
          </a:p>
          <a:p>
            <a:pPr lvl="2"/>
            <a:r>
              <a:rPr lang="en-US" altLang="en-US" sz="1800" dirty="0"/>
              <a:t>An additional value “2” (explain without statistics for session, displays query plan only)</a:t>
            </a:r>
          </a:p>
          <a:p>
            <a:pPr lvl="2"/>
            <a:r>
              <a:rPr lang="en-US" altLang="en-US" sz="1800" dirty="0"/>
              <a:t>Also you can specify the file name and directory that you want the explain output to be sent:</a:t>
            </a:r>
          </a:p>
          <a:p>
            <a:pPr lvl="3"/>
            <a:r>
              <a:rPr lang="en-US" altLang="en-US" dirty="0"/>
              <a:t>onmode –Y {session id} {0|1|2} {filename}</a:t>
            </a:r>
          </a:p>
          <a:p>
            <a:pPr lvl="3"/>
            <a:endParaRPr lang="en-US" altLang="en-US" dirty="0"/>
          </a:p>
          <a:p>
            <a:r>
              <a:rPr lang="en-US" altLang="en-US" sz="1800" dirty="0"/>
              <a:t>This is a great feature to allow you to see the SQL statements executed and the explain plan for each SQL statement.  </a:t>
            </a:r>
          </a:p>
          <a:p>
            <a:pPr lvl="1"/>
            <a:r>
              <a:rPr lang="en-US" altLang="en-US" sz="1800" b="1" dirty="0"/>
              <a:t>NOTE</a:t>
            </a:r>
            <a:r>
              <a:rPr lang="en-US" altLang="en-US" sz="1800" dirty="0"/>
              <a:t>: make sure that you only have this turned on for a short period of time, it creates a large file.</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0D2290E6-0BED-44EA-AB5D-D38BAC6F8E0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Dynamic Set Explain</a:t>
            </a:r>
          </a:p>
        </p:txBody>
      </p:sp>
    </p:spTree>
    <p:extLst>
      <p:ext uri="{BB962C8B-B14F-4D97-AF65-F5344CB8AC3E}">
        <p14:creationId xmlns:p14="http://schemas.microsoft.com/office/powerpoint/2010/main" val="16365647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81885FCA-E53F-4263-9481-784BBEAC8C66}"/>
              </a:ext>
            </a:extLst>
          </p:cNvPr>
          <p:cNvSpPr txBox="1">
            <a:spLocks/>
          </p:cNvSpPr>
          <p:nvPr/>
        </p:nvSpPr>
        <p:spPr>
          <a:xfrm>
            <a:off x="457200" y="1708727"/>
            <a:ext cx="8229600" cy="465941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Add “set explain on” before the statement you want to examine</a:t>
            </a:r>
          </a:p>
          <a:p>
            <a:endParaRPr lang="en-US" altLang="en-US" sz="2400" dirty="0"/>
          </a:p>
          <a:p>
            <a:r>
              <a:rPr lang="en-US" altLang="en-US" sz="2400" dirty="0"/>
              <a:t>You can specify the directory that you want the file to go:</a:t>
            </a:r>
          </a:p>
          <a:p>
            <a:pPr lvl="1"/>
            <a:r>
              <a:rPr lang="en-US" altLang="en-US" dirty="0"/>
              <a:t>set explain file to “filename”</a:t>
            </a:r>
          </a:p>
          <a:p>
            <a:pPr lvl="1">
              <a:buFont typeface="Arial" panose="020B0604020202020204" pitchFamily="34" charset="0"/>
              <a:buNone/>
            </a:pPr>
            <a:endParaRPr lang="en-US" altLang="en-US" dirty="0"/>
          </a:p>
          <a:p>
            <a:r>
              <a:rPr lang="en-US" altLang="en-US" sz="2400" dirty="0"/>
              <a:t>Review the “set explain” output:</a:t>
            </a:r>
          </a:p>
          <a:p>
            <a:pPr lvl="1"/>
            <a:r>
              <a:rPr lang="en-US" altLang="en-US" dirty="0"/>
              <a:t>UNIX: The file “</a:t>
            </a:r>
            <a:r>
              <a:rPr lang="en-US" altLang="en-US" dirty="0" err="1"/>
              <a:t>sqexplain.out</a:t>
            </a:r>
            <a:r>
              <a:rPr lang="en-US" altLang="en-US" dirty="0"/>
              <a:t>” will be generated in the directory that you run the query from</a:t>
            </a:r>
          </a:p>
          <a:p>
            <a:pPr lvl="1"/>
            <a:r>
              <a:rPr lang="en-US" altLang="en-US" dirty="0"/>
              <a:t>Windows: Look for a file “</a:t>
            </a:r>
            <a:r>
              <a:rPr lang="en-US" altLang="en-US" dirty="0" err="1"/>
              <a:t>username.out</a:t>
            </a:r>
            <a:r>
              <a:rPr lang="en-US" altLang="en-US" dirty="0"/>
              <a:t>” in the directory on the UNIX server %INFORMIXDIR%\</a:t>
            </a:r>
            <a:r>
              <a:rPr lang="en-US" altLang="en-US" dirty="0" err="1"/>
              <a:t>sqexpln</a:t>
            </a: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B78A690B-2F34-44A4-AF46-E1A8FCE574F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Set Explain Output</a:t>
            </a:r>
          </a:p>
        </p:txBody>
      </p:sp>
    </p:spTree>
    <p:extLst>
      <p:ext uri="{BB962C8B-B14F-4D97-AF65-F5344CB8AC3E}">
        <p14:creationId xmlns:p14="http://schemas.microsoft.com/office/powerpoint/2010/main" val="28215018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80678EAD-6BBF-4857-A92B-EB39C4CFC6F4}"/>
              </a:ext>
            </a:extLst>
          </p:cNvPr>
          <p:cNvSpPr txBox="1">
            <a:spLocks/>
          </p:cNvSpPr>
          <p:nvPr/>
        </p:nvSpPr>
        <p:spPr>
          <a:xfrm>
            <a:off x="457200" y="1436913"/>
            <a:ext cx="8229600" cy="493122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Query</a:t>
            </a:r>
            <a:r>
              <a:rPr lang="en-US" altLang="en-US" dirty="0"/>
              <a:t> – Displays the executed query and indicates whether “set optimization” was set to high or low</a:t>
            </a:r>
          </a:p>
          <a:p>
            <a:pPr>
              <a:buFont typeface="Arial" panose="020B0604020202020204" pitchFamily="34" charset="0"/>
              <a:buNone/>
            </a:pPr>
            <a:endParaRPr lang="en-US" altLang="en-US" dirty="0"/>
          </a:p>
          <a:p>
            <a:r>
              <a:rPr lang="en-US" altLang="en-US" b="1" dirty="0"/>
              <a:t>Directives Followed</a:t>
            </a:r>
            <a:r>
              <a:rPr lang="en-US" altLang="en-US" dirty="0"/>
              <a:t> – Lists any directives used for the query</a:t>
            </a:r>
          </a:p>
          <a:p>
            <a:pPr>
              <a:buFont typeface="Arial" panose="020B0604020202020204" pitchFamily="34" charset="0"/>
              <a:buNone/>
            </a:pPr>
            <a:endParaRPr lang="en-US" altLang="en-US" dirty="0"/>
          </a:p>
          <a:p>
            <a:r>
              <a:rPr lang="en-US" altLang="en-US" b="1" dirty="0"/>
              <a:t>Estimated Cost</a:t>
            </a:r>
            <a:r>
              <a:rPr lang="en-US" altLang="en-US" dirty="0"/>
              <a:t> – An estimated of the amount of work for the query.  The number does not translate into time.  Only compare to same query not others.</a:t>
            </a:r>
          </a:p>
          <a:p>
            <a:pPr>
              <a:buFont typeface="Arial" panose="020B0604020202020204" pitchFamily="34" charset="0"/>
              <a:buNone/>
            </a:pPr>
            <a:endParaRPr lang="en-US" altLang="en-US" dirty="0"/>
          </a:p>
          <a:p>
            <a:r>
              <a:rPr lang="en-US" altLang="en-US" b="1" dirty="0"/>
              <a:t>Estimated number of rows returned</a:t>
            </a:r>
            <a:r>
              <a:rPr lang="en-US" altLang="en-US" dirty="0"/>
              <a:t> – An estimate of the number of rows returned, number based on information from system catalog tables</a:t>
            </a:r>
          </a:p>
          <a:p>
            <a:pPr marL="0" indent="0">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61B9DF2D-383E-442A-9915-C2665DB20EF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Set Explain Output</a:t>
            </a:r>
          </a:p>
        </p:txBody>
      </p:sp>
    </p:spTree>
    <p:extLst>
      <p:ext uri="{BB962C8B-B14F-4D97-AF65-F5344CB8AC3E}">
        <p14:creationId xmlns:p14="http://schemas.microsoft.com/office/powerpoint/2010/main" val="37762628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9009F92-4077-4F0D-B50C-ABAC0B2857AF}"/>
              </a:ext>
            </a:extLst>
          </p:cNvPr>
          <p:cNvSpPr txBox="1">
            <a:spLocks/>
          </p:cNvSpPr>
          <p:nvPr/>
        </p:nvSpPr>
        <p:spPr>
          <a:xfrm>
            <a:off x="457200" y="1436913"/>
            <a:ext cx="8229600" cy="4931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b="1" dirty="0"/>
              <a:t>Numbered List</a:t>
            </a:r>
            <a:r>
              <a:rPr lang="en-US" altLang="en-US" dirty="0"/>
              <a:t> – The order in which tables are accessed, followed by the access method (index or sequential scan)</a:t>
            </a:r>
          </a:p>
          <a:p>
            <a:pPr>
              <a:buFont typeface="Arial" panose="020B0604020202020204" pitchFamily="34" charset="0"/>
              <a:buNone/>
            </a:pPr>
            <a:endParaRPr lang="en-US" altLang="en-US" dirty="0"/>
          </a:p>
          <a:p>
            <a:r>
              <a:rPr lang="en-US" altLang="en-US" b="1" dirty="0"/>
              <a:t>Index Keys</a:t>
            </a:r>
            <a:r>
              <a:rPr lang="en-US" altLang="en-US" dirty="0"/>
              <a:t> – The columns used as filters or indexes</a:t>
            </a:r>
          </a:p>
          <a:p>
            <a:pPr>
              <a:buFont typeface="Arial" panose="020B0604020202020204" pitchFamily="34" charset="0"/>
              <a:buNone/>
            </a:pPr>
            <a:endParaRPr lang="en-US" altLang="en-US" dirty="0"/>
          </a:p>
          <a:p>
            <a:r>
              <a:rPr lang="en-US" altLang="en-US" b="1" dirty="0"/>
              <a:t>Query Statistics </a:t>
            </a:r>
            <a:r>
              <a:rPr lang="en-US" altLang="en-US" dirty="0"/>
              <a:t>– Enabled by onconfig parameter “EXPLAIN_STAT”</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C4CF2800-1C32-41EB-B36A-B0575C65B0E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Set Explain Output</a:t>
            </a:r>
          </a:p>
        </p:txBody>
      </p:sp>
    </p:spTree>
    <p:extLst>
      <p:ext uri="{BB962C8B-B14F-4D97-AF65-F5344CB8AC3E}">
        <p14:creationId xmlns:p14="http://schemas.microsoft.com/office/powerpoint/2010/main" val="25608565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16D8EEBA-CBE6-4F48-BF2A-F8FFC68E7FBF}"/>
              </a:ext>
            </a:extLst>
          </p:cNvPr>
          <p:cNvSpPr txBox="1">
            <a:spLocks/>
          </p:cNvSpPr>
          <p:nvPr/>
        </p:nvSpPr>
        <p:spPr>
          <a:xfrm>
            <a:off x="457200" y="1662545"/>
            <a:ext cx="8229600" cy="4705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The following slides will show tuning of SQL based on the following scenarios:</a:t>
            </a:r>
          </a:p>
          <a:p>
            <a:pPr lvl="1"/>
            <a:r>
              <a:rPr lang="en-US" altLang="en-US" dirty="0"/>
              <a:t>Functions causing index to not be used</a:t>
            </a:r>
          </a:p>
          <a:p>
            <a:pPr lvl="1"/>
            <a:r>
              <a:rPr lang="en-US" altLang="en-US" dirty="0"/>
              <a:t>Criteria from views causing sequential scans</a:t>
            </a:r>
          </a:p>
          <a:p>
            <a:pPr lvl="1"/>
            <a:r>
              <a:rPr lang="en-US" altLang="en-US" dirty="0"/>
              <a:t>Using “in” causes sequential scans</a:t>
            </a:r>
          </a:p>
          <a:p>
            <a:pPr lvl="1"/>
            <a:r>
              <a:rPr lang="en-US" altLang="en-US" dirty="0"/>
              <a:t>Use of Directives</a:t>
            </a:r>
          </a:p>
          <a:p>
            <a:pPr lvl="1"/>
            <a:r>
              <a:rPr lang="en-US" altLang="en-US" dirty="0"/>
              <a:t>Use of substrings in queries</a:t>
            </a:r>
          </a:p>
          <a:p>
            <a:pPr lvl="1"/>
            <a:r>
              <a:rPr lang="en-US" altLang="en-US" dirty="0"/>
              <a:t>Use of functions in queries</a:t>
            </a:r>
          </a:p>
          <a:p>
            <a:pPr lvl="1"/>
            <a:r>
              <a:rPr lang="en-US" altLang="en-US" dirty="0"/>
              <a:t>Using a better index (Creation of new index)</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358EB760-5311-4DDA-A8F6-99E5317CB0F3}"/>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Examples of Explain Plans</a:t>
            </a:r>
          </a:p>
        </p:txBody>
      </p:sp>
    </p:spTree>
    <p:extLst>
      <p:ext uri="{BB962C8B-B14F-4D97-AF65-F5344CB8AC3E}">
        <p14:creationId xmlns:p14="http://schemas.microsoft.com/office/powerpoint/2010/main" val="21291915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DD3D71A-2CA5-4AA8-BA97-6EB75331B349}"/>
              </a:ext>
            </a:extLst>
          </p:cNvPr>
          <p:cNvSpPr txBox="1">
            <a:spLocks/>
          </p:cNvSpPr>
          <p:nvPr/>
        </p:nvSpPr>
        <p:spPr>
          <a:xfrm>
            <a:off x="457199" y="1436913"/>
            <a:ext cx="9279272" cy="493122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DISTINCT BUSINESS_UNIT, VOUCHER_ID, INVOICE_ID, GROSS_AMT,</a:t>
            </a:r>
          </a:p>
          <a:p>
            <a:pPr>
              <a:lnSpc>
                <a:spcPct val="80000"/>
              </a:lnSpc>
              <a:buFont typeface="Arial" panose="020B0604020202020204" pitchFamily="34" charset="0"/>
              <a:buNone/>
            </a:pPr>
            <a:r>
              <a:rPr lang="en-US" altLang="en-US" dirty="0"/>
              <a:t>    INVOICE_DT, VENDOR_NAME_SHORT, VENDOR_ID, NAME1, VOUCHER_STYLE,</a:t>
            </a:r>
          </a:p>
          <a:p>
            <a:pPr>
              <a:lnSpc>
                <a:spcPct val="80000"/>
              </a:lnSpc>
              <a:buFont typeface="Arial" panose="020B0604020202020204" pitchFamily="34" charset="0"/>
              <a:buNone/>
            </a:pPr>
            <a:r>
              <a:rPr lang="en-US" altLang="en-US" dirty="0"/>
              <a:t>    ENTRY_STATUS_SRH </a:t>
            </a:r>
          </a:p>
          <a:p>
            <a:pPr>
              <a:lnSpc>
                <a:spcPct val="80000"/>
              </a:lnSpc>
              <a:buFont typeface="Arial" panose="020B0604020202020204" pitchFamily="34" charset="0"/>
              <a:buNone/>
            </a:pPr>
            <a:r>
              <a:rPr lang="en-US" altLang="en-US" dirty="0"/>
              <a:t>FROM PS_VOUCHER_SRCH_VW </a:t>
            </a:r>
          </a:p>
          <a:p>
            <a:pPr>
              <a:lnSpc>
                <a:spcPct val="80000"/>
              </a:lnSpc>
              <a:buFont typeface="Arial" panose="020B0604020202020204" pitchFamily="34" charset="0"/>
              <a:buNone/>
            </a:pPr>
            <a:r>
              <a:rPr lang="en-US" altLang="en-US" dirty="0"/>
              <a:t>WHERE BUSINESS_UNIT=‘GH' </a:t>
            </a:r>
          </a:p>
          <a:p>
            <a:pPr>
              <a:lnSpc>
                <a:spcPct val="80000"/>
              </a:lnSpc>
              <a:buFont typeface="Arial" panose="020B0604020202020204" pitchFamily="34" charset="0"/>
              <a:buNone/>
            </a:pPr>
            <a:r>
              <a:rPr lang="en-US" altLang="en-US" dirty="0"/>
              <a:t>AND </a:t>
            </a:r>
            <a:r>
              <a:rPr lang="en-US" altLang="en-US" b="1" dirty="0"/>
              <a:t>UPPER(INVOICE_ID) LIKE UPPER('KURT') || '%' ESCAPE '\' </a:t>
            </a:r>
          </a:p>
          <a:p>
            <a:pPr>
              <a:lnSpc>
                <a:spcPct val="80000"/>
              </a:lnSpc>
              <a:buFont typeface="Arial" panose="020B0604020202020204" pitchFamily="34" charset="0"/>
              <a:buNone/>
            </a:pPr>
            <a:r>
              <a:rPr lang="en-US" altLang="en-US" dirty="0"/>
              <a:t>ORDER BY INVOICE_ID, BUSINESS_UNIT, VOUCHER_ID DESC FOR READ ONLY</a:t>
            </a:r>
          </a:p>
          <a:p>
            <a:pPr>
              <a:lnSpc>
                <a:spcPct val="80000"/>
              </a:lnSpc>
              <a:buFont typeface="Arial" panose="020B0604020202020204" pitchFamily="34" charset="0"/>
              <a:buNone/>
            </a:pPr>
            <a:endParaRPr lang="en-US" altLang="en-US" dirty="0"/>
          </a:p>
          <a:p>
            <a:pPr>
              <a:lnSpc>
                <a:spcPct val="80000"/>
              </a:lnSpc>
            </a:pPr>
            <a:endParaRPr lang="en-US" altLang="en-US" dirty="0"/>
          </a:p>
          <a:p>
            <a:pPr>
              <a:lnSpc>
                <a:spcPct val="80000"/>
              </a:lnSpc>
              <a:buFont typeface="Arial" panose="020B0604020202020204" pitchFamily="34" charset="0"/>
              <a:buNone/>
            </a:pPr>
            <a:r>
              <a:rPr lang="en-US" altLang="en-US" dirty="0"/>
              <a:t>Estimated Cost: 55943</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a:t>
            </a:r>
          </a:p>
          <a:p>
            <a:pPr>
              <a:lnSpc>
                <a:spcPct val="80000"/>
              </a:lnSpc>
            </a:pPr>
            <a:endParaRPr lang="en-US" altLang="en-US" dirty="0"/>
          </a:p>
          <a:p>
            <a:pPr>
              <a:lnSpc>
                <a:spcPct val="80000"/>
              </a:lnSpc>
              <a:buFont typeface="Arial" panose="020B0604020202020204" pitchFamily="34" charset="0"/>
              <a:buNone/>
            </a:pPr>
            <a:r>
              <a:rPr lang="en-US" altLang="en-US" b="1" dirty="0"/>
              <a:t>  1) </a:t>
            </a:r>
            <a:r>
              <a:rPr lang="en-US" altLang="en-US" b="1" dirty="0" err="1"/>
              <a:t>sysadm.ps_vendor</a:t>
            </a:r>
            <a:r>
              <a:rPr lang="en-US" altLang="en-US" b="1" dirty="0"/>
              <a:t>: SEQUENTIAL SCAN</a:t>
            </a:r>
          </a:p>
          <a:p>
            <a:pPr>
              <a:lnSpc>
                <a:spcPct val="80000"/>
              </a:lnSpc>
            </a:pPr>
            <a:endParaRPr lang="en-US" altLang="en-US" b="1" dirty="0"/>
          </a:p>
          <a:p>
            <a:pPr>
              <a:lnSpc>
                <a:spcPct val="80000"/>
              </a:lnSpc>
              <a:buFont typeface="Arial" panose="020B0604020202020204" pitchFamily="34" charset="0"/>
              <a:buNone/>
            </a:pPr>
            <a:r>
              <a:rPr lang="en-US" altLang="en-US" dirty="0"/>
              <a:t>  2) </a:t>
            </a:r>
            <a:r>
              <a:rPr lang="en-US" altLang="en-US" dirty="0" err="1"/>
              <a:t>sysadm.ps_voucher</a:t>
            </a:r>
            <a:r>
              <a:rPr lang="en-US" altLang="en-US" dirty="0"/>
              <a:t>: INDEX PATH</a:t>
            </a:r>
          </a:p>
          <a:p>
            <a:pPr>
              <a:lnSpc>
                <a:spcPct val="80000"/>
              </a:lnSpc>
            </a:pPr>
            <a:endParaRPr lang="en-US" altLang="en-US" dirty="0"/>
          </a:p>
          <a:p>
            <a:pPr>
              <a:lnSpc>
                <a:spcPct val="80000"/>
              </a:lnSpc>
              <a:buFont typeface="Arial" panose="020B0604020202020204" pitchFamily="34" charset="0"/>
              <a:buNone/>
            </a:pPr>
            <a:r>
              <a:rPr lang="en-US" altLang="en-US" dirty="0"/>
              <a:t>        Filters: (</a:t>
            </a:r>
            <a:r>
              <a:rPr lang="en-US" altLang="en-US" dirty="0" err="1"/>
              <a:t>sysadm.ps_voucher.entry_status</a:t>
            </a:r>
            <a:r>
              <a:rPr lang="en-US" altLang="en-US" dirty="0"/>
              <a:t> IN ('P' , 'R' , 'T' )AND UPPER(</a:t>
            </a:r>
            <a:r>
              <a:rPr lang="en-US" altLang="en-US" dirty="0" err="1"/>
              <a:t>sysadm.ps_voucher.invoice_id</a:t>
            </a:r>
            <a:r>
              <a:rPr lang="en-US" altLang="en-US" dirty="0"/>
              <a:t> ) LIKE 'KURT%' ESCAPE '\' ) </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vendor_id</a:t>
            </a:r>
            <a:r>
              <a:rPr lang="en-US" altLang="en-US" dirty="0"/>
              <a:t> </a:t>
            </a:r>
            <a:r>
              <a:rPr lang="en-US" altLang="en-US" dirty="0" err="1"/>
              <a:t>vendor_setid</a:t>
            </a:r>
            <a:r>
              <a:rPr lang="en-US" altLang="en-US" dirty="0"/>
              <a:t> </a:t>
            </a:r>
            <a:r>
              <a:rPr lang="en-US" altLang="en-US" dirty="0" err="1"/>
              <a:t>business_unit</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sysadm.ps_voucher.vendor_id</a:t>
            </a:r>
            <a:r>
              <a:rPr lang="en-US" altLang="en-US" dirty="0"/>
              <a:t> = </a:t>
            </a:r>
            <a:r>
              <a:rPr lang="en-US" altLang="en-US" dirty="0" err="1"/>
              <a:t>sysadm.ps_vendor.vendor_id</a:t>
            </a:r>
            <a:r>
              <a:rPr lang="en-US" altLang="en-US" dirty="0"/>
              <a:t> AND </a:t>
            </a:r>
            <a:r>
              <a:rPr lang="en-US" altLang="en-US" dirty="0" err="1"/>
              <a:t>sysadm.ps_voucher.vendor_setid</a:t>
            </a:r>
            <a:r>
              <a:rPr lang="en-US" altLang="en-US" dirty="0"/>
              <a:t> = </a:t>
            </a:r>
            <a:r>
              <a:rPr lang="en-US" altLang="en-US" dirty="0" err="1"/>
              <a:t>sysadm.ps_vendor.setid</a:t>
            </a:r>
            <a:r>
              <a:rPr lang="en-US" altLang="en-US" dirty="0"/>
              <a:t> ) AND </a:t>
            </a:r>
            <a:r>
              <a:rPr lang="en-US" altLang="en-US" dirty="0" err="1"/>
              <a:t>sysadm.ps_voucher.business_unit</a:t>
            </a:r>
            <a:r>
              <a:rPr lang="en-US" altLang="en-US" dirty="0"/>
              <a:t> = ‘GH' ) </a:t>
            </a:r>
          </a:p>
          <a:p>
            <a:pPr>
              <a:lnSpc>
                <a:spcPct val="80000"/>
              </a:lnSpc>
              <a:buFont typeface="Arial" panose="020B0604020202020204" pitchFamily="34" charset="0"/>
              <a:buNone/>
            </a:pPr>
            <a:r>
              <a:rPr lang="en-US" altLang="en-US" dirty="0"/>
              <a:t>NESTED LOOP JOIN</a:t>
            </a:r>
          </a:p>
        </p:txBody>
      </p:sp>
      <p:sp>
        <p:nvSpPr>
          <p:cNvPr id="5" name="TextShape 1">
            <a:extLst>
              <a:ext uri="{FF2B5EF4-FFF2-40B4-BE49-F238E27FC236}">
                <a16:creationId xmlns:a16="http://schemas.microsoft.com/office/drawing/2014/main" id="{8BD029CF-35C8-4963-8568-8CEBC66C552C}"/>
              </a:ext>
            </a:extLst>
          </p:cNvPr>
          <p:cNvSpPr txBox="1"/>
          <p:nvPr/>
        </p:nvSpPr>
        <p:spPr>
          <a:xfrm>
            <a:off x="503999" y="182880"/>
            <a:ext cx="9279272"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Functions cause index to not be used</a:t>
            </a:r>
          </a:p>
        </p:txBody>
      </p:sp>
    </p:spTree>
    <p:extLst>
      <p:ext uri="{BB962C8B-B14F-4D97-AF65-F5344CB8AC3E}">
        <p14:creationId xmlns:p14="http://schemas.microsoft.com/office/powerpoint/2010/main" val="34619478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67EAB5A3-A6A0-40AF-9C4F-53FF9AE4A5C2}"/>
              </a:ext>
            </a:extLst>
          </p:cNvPr>
          <p:cNvSpPr txBox="1">
            <a:spLocks/>
          </p:cNvSpPr>
          <p:nvPr/>
        </p:nvSpPr>
        <p:spPr>
          <a:xfrm>
            <a:off x="457200" y="1801091"/>
            <a:ext cx="8229600" cy="45670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First you have to identify what SQL statements are the culprits in causing performance issues</a:t>
            </a:r>
          </a:p>
          <a:p>
            <a:endParaRPr lang="en-US" altLang="en-US" sz="2200" dirty="0"/>
          </a:p>
          <a:p>
            <a:pPr lvl="1"/>
            <a:r>
              <a:rPr lang="en-US" altLang="en-US" sz="2000" dirty="0"/>
              <a:t>Use “onstat –g ntt” to identify the last time read/writes occurred</a:t>
            </a:r>
          </a:p>
          <a:p>
            <a:pPr lvl="1"/>
            <a:r>
              <a:rPr lang="en-US" altLang="en-US" sz="2000" dirty="0"/>
              <a:t>Gather slow SQL statements from onstats, OAT and 3</a:t>
            </a:r>
            <a:r>
              <a:rPr lang="en-US" altLang="en-US" sz="2000" baseline="30000" dirty="0"/>
              <a:t>rd</a:t>
            </a:r>
            <a:r>
              <a:rPr lang="en-US" altLang="en-US" sz="2000" dirty="0"/>
              <a:t> party tools like Server Studio.</a:t>
            </a:r>
          </a:p>
          <a:p>
            <a:pPr lvl="1"/>
            <a:r>
              <a:rPr lang="en-US" altLang="en-US" sz="2000" dirty="0"/>
              <a:t>Look at how many times SQL statements have been executed using SQL Statement Cache (onstat –g ssc)</a:t>
            </a:r>
          </a:p>
          <a:p>
            <a:pPr lvl="1"/>
            <a:r>
              <a:rPr lang="en-US" altLang="en-US" sz="2000" dirty="0"/>
              <a:t>Informix tracing feature (SQLTRACE)</a:t>
            </a:r>
          </a:p>
          <a:p>
            <a:pPr lvl="1"/>
            <a:r>
              <a:rPr lang="en-US" altLang="en-US" sz="2000" dirty="0"/>
              <a:t>Review with developers known problem areas in the application</a:t>
            </a:r>
          </a:p>
          <a:p>
            <a:pPr lvl="1"/>
            <a:r>
              <a:rPr lang="en-US" altLang="en-US" sz="2000" dirty="0"/>
              <a:t>Verify update statistics are current</a:t>
            </a:r>
          </a:p>
          <a:p>
            <a:pPr lvl="1"/>
            <a:r>
              <a:rPr lang="en-US" altLang="en-US" sz="2000" dirty="0"/>
              <a:t>Review what tables/indexes have the most reads</a:t>
            </a:r>
          </a:p>
          <a:p>
            <a:endParaRPr lang="en-US" altLang="en-US" sz="2000" dirty="0"/>
          </a:p>
        </p:txBody>
      </p:sp>
      <p:sp>
        <p:nvSpPr>
          <p:cNvPr id="5" name="TextShape 1">
            <a:extLst>
              <a:ext uri="{FF2B5EF4-FFF2-40B4-BE49-F238E27FC236}">
                <a16:creationId xmlns:a16="http://schemas.microsoft.com/office/drawing/2014/main" id="{A8542903-EFEC-452E-8EBF-D93948E64E2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Identify Problem SQL Statements</a:t>
            </a:r>
          </a:p>
        </p:txBody>
      </p:sp>
    </p:spTree>
    <p:extLst>
      <p:ext uri="{BB962C8B-B14F-4D97-AF65-F5344CB8AC3E}">
        <p14:creationId xmlns:p14="http://schemas.microsoft.com/office/powerpoint/2010/main" val="43974031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E301D05-F8F5-4C67-A432-5684322AF89D}"/>
              </a:ext>
            </a:extLst>
          </p:cNvPr>
          <p:cNvSpPr txBox="1">
            <a:spLocks/>
          </p:cNvSpPr>
          <p:nvPr/>
        </p:nvSpPr>
        <p:spPr>
          <a:xfrm>
            <a:off x="708052" y="1618408"/>
            <a:ext cx="9261335" cy="465263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DISTINCT BUSINESS_UNIT, VOUCHER_ID, INVOICE_ID, GROSS_AMT,</a:t>
            </a:r>
          </a:p>
          <a:p>
            <a:pPr>
              <a:lnSpc>
                <a:spcPct val="80000"/>
              </a:lnSpc>
              <a:buFont typeface="Arial" panose="020B0604020202020204" pitchFamily="34" charset="0"/>
              <a:buNone/>
            </a:pPr>
            <a:r>
              <a:rPr lang="en-US" altLang="en-US" dirty="0"/>
              <a:t>    INVOICE_DT, VENDOR_NAME_SHORT, VENDOR_ID, NAME1, VOUCHER_STYLE,</a:t>
            </a:r>
          </a:p>
          <a:p>
            <a:pPr>
              <a:lnSpc>
                <a:spcPct val="80000"/>
              </a:lnSpc>
              <a:buFont typeface="Arial" panose="020B0604020202020204" pitchFamily="34" charset="0"/>
              <a:buNone/>
            </a:pPr>
            <a:r>
              <a:rPr lang="en-US" altLang="en-US" dirty="0"/>
              <a:t>    ENTRY_STATUS_SRH </a:t>
            </a:r>
          </a:p>
          <a:p>
            <a:pPr>
              <a:lnSpc>
                <a:spcPct val="80000"/>
              </a:lnSpc>
              <a:buFont typeface="Arial" panose="020B0604020202020204" pitchFamily="34" charset="0"/>
              <a:buNone/>
            </a:pPr>
            <a:r>
              <a:rPr lang="en-US" altLang="en-US" dirty="0"/>
              <a:t>FROM PS_VOUCHER_SRCH_VW </a:t>
            </a:r>
          </a:p>
          <a:p>
            <a:pPr>
              <a:lnSpc>
                <a:spcPct val="80000"/>
              </a:lnSpc>
              <a:buFont typeface="Arial" panose="020B0604020202020204" pitchFamily="34" charset="0"/>
              <a:buNone/>
            </a:pPr>
            <a:r>
              <a:rPr lang="en-US" altLang="en-US" dirty="0"/>
              <a:t>WHERE BUSINESS_UNIT=‘GH' </a:t>
            </a:r>
          </a:p>
          <a:p>
            <a:pPr>
              <a:lnSpc>
                <a:spcPct val="80000"/>
              </a:lnSpc>
              <a:buFont typeface="Arial" panose="020B0604020202020204" pitchFamily="34" charset="0"/>
              <a:buNone/>
            </a:pPr>
            <a:r>
              <a:rPr lang="en-US" altLang="en-US" b="1" dirty="0"/>
              <a:t>AND INVOICE_ID LIKE 'KURT' || '%' ESCAPE '\' </a:t>
            </a:r>
          </a:p>
          <a:p>
            <a:pPr>
              <a:lnSpc>
                <a:spcPct val="80000"/>
              </a:lnSpc>
              <a:buFont typeface="Arial" panose="020B0604020202020204" pitchFamily="34" charset="0"/>
              <a:buNone/>
            </a:pPr>
            <a:r>
              <a:rPr lang="en-US" altLang="en-US" dirty="0"/>
              <a:t>ORDER BY INVOICE_ID, BUSINESS_UNIT, VOUCHER_ID DESC FOR READ ONLY</a:t>
            </a:r>
          </a:p>
          <a:p>
            <a:pPr>
              <a:lnSpc>
                <a:spcPct val="80000"/>
              </a:lnSpc>
            </a:pPr>
            <a:endParaRPr lang="en-US" altLang="en-US" dirty="0"/>
          </a:p>
          <a:p>
            <a:pPr>
              <a:lnSpc>
                <a:spcPct val="80000"/>
              </a:lnSpc>
              <a:buFont typeface="Arial" panose="020B0604020202020204" pitchFamily="34" charset="0"/>
              <a:buNone/>
            </a:pPr>
            <a:r>
              <a:rPr lang="en-US" altLang="en-US" dirty="0"/>
              <a:t>Estimated Cost: 35009</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a:t>
            </a:r>
          </a:p>
          <a:p>
            <a:pPr>
              <a:lnSpc>
                <a:spcPct val="80000"/>
              </a:lnSpc>
            </a:pPr>
            <a:endParaRPr lang="en-US" altLang="en-US" dirty="0"/>
          </a:p>
          <a:p>
            <a:pPr>
              <a:lnSpc>
                <a:spcPct val="80000"/>
              </a:lnSpc>
              <a:buFont typeface="Arial" panose="020B0604020202020204" pitchFamily="34" charset="0"/>
              <a:buNone/>
            </a:pPr>
            <a:r>
              <a:rPr lang="en-US" altLang="en-US" dirty="0"/>
              <a:t>  1) </a:t>
            </a:r>
            <a:r>
              <a:rPr lang="en-US" altLang="en-US" dirty="0" err="1"/>
              <a:t>sysadm.ps_voucher</a:t>
            </a:r>
            <a:r>
              <a:rPr lang="en-US" altLang="en-US" dirty="0"/>
              <a:t>: INDEX PATH</a:t>
            </a:r>
          </a:p>
          <a:p>
            <a:pPr>
              <a:lnSpc>
                <a:spcPct val="80000"/>
              </a:lnSpc>
            </a:pPr>
            <a:endParaRPr lang="en-US" altLang="en-US" dirty="0"/>
          </a:p>
          <a:p>
            <a:pPr>
              <a:lnSpc>
                <a:spcPct val="80000"/>
              </a:lnSpc>
              <a:buFont typeface="Arial" panose="020B0604020202020204" pitchFamily="34" charset="0"/>
              <a:buNone/>
            </a:pPr>
            <a:r>
              <a:rPr lang="en-US" altLang="en-US" dirty="0"/>
              <a:t>        Filters: </a:t>
            </a:r>
            <a:r>
              <a:rPr lang="en-US" altLang="en-US" dirty="0" err="1"/>
              <a:t>sysadm.ps_voucher.entry_status</a:t>
            </a:r>
            <a:r>
              <a:rPr lang="en-US" altLang="en-US" dirty="0"/>
              <a:t> IN ('P' , 'R' , 'T' )</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business_unit</a:t>
            </a:r>
            <a:r>
              <a:rPr lang="en-US" altLang="en-US" dirty="0"/>
              <a:t> </a:t>
            </a:r>
            <a:r>
              <a:rPr lang="en-US" altLang="en-US" dirty="0" err="1"/>
              <a:t>invoice_id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sysadm.ps_voucher.business_unit</a:t>
            </a:r>
            <a:r>
              <a:rPr lang="en-US" altLang="en-US" dirty="0"/>
              <a:t> = ‘GH' AND </a:t>
            </a:r>
            <a:r>
              <a:rPr lang="en-US" altLang="en-US" dirty="0" err="1"/>
              <a:t>sysadm.ps_voucher.invoice_id</a:t>
            </a:r>
            <a:r>
              <a:rPr lang="en-US" altLang="en-US" dirty="0"/>
              <a:t> LIKE 'KURT%' ESCAPE '\' ) </a:t>
            </a:r>
          </a:p>
          <a:p>
            <a:pPr>
              <a:lnSpc>
                <a:spcPct val="80000"/>
              </a:lnSpc>
            </a:pPr>
            <a:endParaRPr lang="en-US" altLang="en-US" dirty="0"/>
          </a:p>
          <a:p>
            <a:pPr>
              <a:lnSpc>
                <a:spcPct val="80000"/>
              </a:lnSpc>
              <a:buFont typeface="Arial" panose="020B0604020202020204" pitchFamily="34" charset="0"/>
              <a:buNone/>
            </a:pPr>
            <a:r>
              <a:rPr lang="en-US" altLang="en-US" dirty="0"/>
              <a:t>  2) </a:t>
            </a:r>
            <a:r>
              <a:rPr lang="en-US" altLang="en-US" dirty="0" err="1"/>
              <a:t>sysadm.ps_vendor</a:t>
            </a:r>
            <a:r>
              <a:rPr lang="en-US" altLang="en-US" dirty="0"/>
              <a:t>: INDEX PATH</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vendor_id</a:t>
            </a:r>
            <a:r>
              <a:rPr lang="en-US" altLang="en-US" dirty="0"/>
              <a:t> </a:t>
            </a:r>
            <a:r>
              <a:rPr lang="en-US" altLang="en-US" dirty="0" err="1"/>
              <a:t>setid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sysadm.ps_voucher.vendor_id</a:t>
            </a:r>
            <a:r>
              <a:rPr lang="en-US" altLang="en-US" dirty="0"/>
              <a:t> = </a:t>
            </a:r>
            <a:r>
              <a:rPr lang="en-US" altLang="en-US" dirty="0" err="1"/>
              <a:t>sysadm.ps_vendor.vendor_id</a:t>
            </a:r>
            <a:r>
              <a:rPr lang="en-US" altLang="en-US" dirty="0"/>
              <a:t> AND </a:t>
            </a:r>
            <a:r>
              <a:rPr lang="en-US" altLang="en-US" dirty="0" err="1"/>
              <a:t>sysadm.ps_voucher.vendor_setid</a:t>
            </a:r>
            <a:r>
              <a:rPr lang="en-US" altLang="en-US" dirty="0"/>
              <a:t> = </a:t>
            </a:r>
            <a:r>
              <a:rPr lang="en-US" altLang="en-US" dirty="0" err="1"/>
              <a:t>sysadm.ps_vendor.setid</a:t>
            </a:r>
            <a:r>
              <a:rPr lang="en-US" altLang="en-US" dirty="0"/>
              <a:t> ) </a:t>
            </a:r>
          </a:p>
          <a:p>
            <a:pPr>
              <a:lnSpc>
                <a:spcPct val="80000"/>
              </a:lnSpc>
              <a:buFont typeface="Arial" panose="020B0604020202020204" pitchFamily="34" charset="0"/>
              <a:buNone/>
            </a:pPr>
            <a:r>
              <a:rPr lang="en-US" altLang="en-US" dirty="0"/>
              <a:t>NESTED LOOP JOIN</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24405C18-D86A-4199-B9C0-43D6521179C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Function causes index to not be used</a:t>
            </a:r>
          </a:p>
        </p:txBody>
      </p:sp>
    </p:spTree>
    <p:extLst>
      <p:ext uri="{BB962C8B-B14F-4D97-AF65-F5344CB8AC3E}">
        <p14:creationId xmlns:p14="http://schemas.microsoft.com/office/powerpoint/2010/main" val="34928623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15F66A5-121D-45B8-B720-9E67C4DDFAA8}"/>
              </a:ext>
            </a:extLst>
          </p:cNvPr>
          <p:cNvSpPr txBox="1">
            <a:spLocks/>
          </p:cNvSpPr>
          <p:nvPr/>
        </p:nvSpPr>
        <p:spPr>
          <a:xfrm>
            <a:off x="619041" y="1954594"/>
            <a:ext cx="8229600" cy="34586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1600" dirty="0"/>
              <a:t>Another way is to add a function which converts a character to all upper case and change the index to include the use of the function.</a:t>
            </a:r>
          </a:p>
          <a:p>
            <a:pPr>
              <a:lnSpc>
                <a:spcPct val="80000"/>
              </a:lnSpc>
              <a:buFont typeface="Arial" panose="020B0604020202020204" pitchFamily="34" charset="0"/>
              <a:buNone/>
            </a:pPr>
            <a:endParaRPr lang="en-US" altLang="en-US" sz="1600" dirty="0"/>
          </a:p>
          <a:p>
            <a:pPr lvl="1">
              <a:lnSpc>
                <a:spcPct val="80000"/>
              </a:lnSpc>
              <a:buFont typeface="Arial" panose="020B0604020202020204" pitchFamily="34" charset="0"/>
              <a:buNone/>
            </a:pPr>
            <a:r>
              <a:rPr lang="en-US" altLang="en-US" sz="1600" dirty="0"/>
              <a:t>CREATE FUNCTION </a:t>
            </a:r>
            <a:r>
              <a:rPr lang="en-US" altLang="en-US" sz="1600" dirty="0" err="1"/>
              <a:t>upper_idx</a:t>
            </a:r>
            <a:r>
              <a:rPr lang="en-US" altLang="en-US" sz="1600" dirty="0"/>
              <a:t>(</a:t>
            </a:r>
            <a:r>
              <a:rPr lang="en-US" altLang="en-US" sz="1600" dirty="0" err="1"/>
              <a:t>char_up</a:t>
            </a:r>
            <a:r>
              <a:rPr lang="en-US" altLang="en-US" sz="1600" dirty="0"/>
              <a:t> char(20))</a:t>
            </a:r>
          </a:p>
          <a:p>
            <a:pPr lvl="1">
              <a:lnSpc>
                <a:spcPct val="80000"/>
              </a:lnSpc>
              <a:buFont typeface="Arial" panose="020B0604020202020204" pitchFamily="34" charset="0"/>
              <a:buNone/>
            </a:pPr>
            <a:r>
              <a:rPr lang="en-US" altLang="en-US" sz="1600" dirty="0"/>
              <a:t>	RETURNING char(20) WITH (not variant);</a:t>
            </a:r>
          </a:p>
          <a:p>
            <a:pPr lvl="1">
              <a:lnSpc>
                <a:spcPct val="80000"/>
              </a:lnSpc>
              <a:buFont typeface="Arial" panose="020B0604020202020204" pitchFamily="34" charset="0"/>
              <a:buNone/>
            </a:pPr>
            <a:r>
              <a:rPr lang="en-US" altLang="en-US" sz="1600" dirty="0"/>
              <a:t>	DEFINE </a:t>
            </a:r>
            <a:r>
              <a:rPr lang="en-US" altLang="en-US" sz="1600" dirty="0" err="1"/>
              <a:t>char_out</a:t>
            </a:r>
            <a:r>
              <a:rPr lang="en-US" altLang="en-US" sz="1600" dirty="0"/>
              <a:t> char(20);</a:t>
            </a:r>
          </a:p>
          <a:p>
            <a:pPr lvl="1">
              <a:lnSpc>
                <a:spcPct val="80000"/>
              </a:lnSpc>
              <a:buFont typeface="Arial" panose="020B0604020202020204" pitchFamily="34" charset="0"/>
              <a:buNone/>
            </a:pPr>
            <a:r>
              <a:rPr lang="en-US" altLang="en-US" sz="1600" dirty="0"/>
              <a:t>	LET </a:t>
            </a:r>
            <a:r>
              <a:rPr lang="en-US" altLang="en-US" sz="1600" dirty="0" err="1"/>
              <a:t>char_out</a:t>
            </a:r>
            <a:r>
              <a:rPr lang="en-US" altLang="en-US" sz="1600" dirty="0"/>
              <a:t> = upper(</a:t>
            </a:r>
            <a:r>
              <a:rPr lang="en-US" altLang="en-US" sz="1600" dirty="0" err="1"/>
              <a:t>char_up</a:t>
            </a:r>
            <a:r>
              <a:rPr lang="en-US" altLang="en-US" sz="1600" dirty="0"/>
              <a:t>);</a:t>
            </a:r>
          </a:p>
          <a:p>
            <a:pPr lvl="1">
              <a:lnSpc>
                <a:spcPct val="80000"/>
              </a:lnSpc>
              <a:buFont typeface="Arial" panose="020B0604020202020204" pitchFamily="34" charset="0"/>
              <a:buNone/>
            </a:pPr>
            <a:r>
              <a:rPr lang="en-US" altLang="en-US" sz="1600" dirty="0"/>
              <a:t>	RETURN </a:t>
            </a:r>
            <a:r>
              <a:rPr lang="en-US" altLang="en-US" sz="1600" dirty="0" err="1"/>
              <a:t>char_out</a:t>
            </a:r>
            <a:r>
              <a:rPr lang="en-US" altLang="en-US" sz="1600" dirty="0"/>
              <a:t>;</a:t>
            </a:r>
          </a:p>
          <a:p>
            <a:pPr lvl="1">
              <a:lnSpc>
                <a:spcPct val="80000"/>
              </a:lnSpc>
              <a:buFont typeface="Arial" panose="020B0604020202020204" pitchFamily="34" charset="0"/>
              <a:buNone/>
            </a:pPr>
            <a:r>
              <a:rPr lang="en-US" altLang="en-US" sz="1600" dirty="0"/>
              <a:t>END FUNCTION;</a:t>
            </a:r>
          </a:p>
          <a:p>
            <a:pPr lvl="1">
              <a:lnSpc>
                <a:spcPct val="80000"/>
              </a:lnSpc>
              <a:buFont typeface="Arial" panose="020B0604020202020204" pitchFamily="34" charset="0"/>
              <a:buNone/>
            </a:pPr>
            <a:endParaRPr lang="en-US" altLang="en-US" sz="1600" dirty="0"/>
          </a:p>
          <a:p>
            <a:pPr lvl="1">
              <a:lnSpc>
                <a:spcPct val="80000"/>
              </a:lnSpc>
              <a:buFont typeface="Arial" panose="020B0604020202020204" pitchFamily="34" charset="0"/>
              <a:buNone/>
            </a:pPr>
            <a:endParaRPr lang="en-US" altLang="en-US" sz="1600" dirty="0"/>
          </a:p>
          <a:p>
            <a:pPr lvl="1">
              <a:lnSpc>
                <a:spcPct val="80000"/>
              </a:lnSpc>
              <a:buFont typeface="Arial" panose="020B0604020202020204" pitchFamily="34" charset="0"/>
              <a:buNone/>
            </a:pPr>
            <a:r>
              <a:rPr lang="en-US" altLang="en-US" sz="1600" dirty="0"/>
              <a:t>CREATE INDEX </a:t>
            </a:r>
            <a:r>
              <a:rPr lang="en-US" altLang="en-US" sz="1600" dirty="0" err="1"/>
              <a:t>upper_idx</a:t>
            </a:r>
            <a:r>
              <a:rPr lang="en-US" altLang="en-US" sz="1600" dirty="0"/>
              <a:t> on </a:t>
            </a:r>
            <a:r>
              <a:rPr lang="en-US" altLang="en-US" sz="1600" dirty="0" err="1"/>
              <a:t>ps_vendor</a:t>
            </a:r>
            <a:r>
              <a:rPr lang="en-US" altLang="en-US" sz="1600" dirty="0"/>
              <a:t>(</a:t>
            </a:r>
            <a:r>
              <a:rPr lang="en-US" altLang="en-US" sz="1600" dirty="0" err="1"/>
              <a:t>business_unit</a:t>
            </a:r>
            <a:r>
              <a:rPr lang="en-US" altLang="en-US" sz="1600" b="1" dirty="0"/>
              <a:t>, (</a:t>
            </a:r>
            <a:r>
              <a:rPr lang="en-US" altLang="en-US" sz="1600" b="1" dirty="0" err="1"/>
              <a:t>upper_idx</a:t>
            </a:r>
            <a:r>
              <a:rPr lang="en-US" altLang="en-US" sz="1600" b="1" dirty="0"/>
              <a:t>(</a:t>
            </a:r>
            <a:r>
              <a:rPr lang="en-US" altLang="en-US" sz="1600" b="1" dirty="0" err="1"/>
              <a:t>invoice_id</a:t>
            </a:r>
            <a:r>
              <a:rPr lang="en-US" altLang="en-US" sz="1600" b="1" dirty="0"/>
              <a:t>))</a:t>
            </a:r>
          </a:p>
          <a:p>
            <a:pPr lvl="1">
              <a:lnSpc>
                <a:spcPct val="80000"/>
              </a:lnSpc>
              <a:buFont typeface="Arial" panose="020B0604020202020204" pitchFamily="34" charset="0"/>
              <a:buNone/>
            </a:pPr>
            <a:r>
              <a:rPr lang="en-US" altLang="en-US" sz="1600" dirty="0"/>
              <a:t>	USING btree;</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07399471-F06B-42A7-B843-7E94163DA79A}"/>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Function causes index to not be used</a:t>
            </a:r>
          </a:p>
        </p:txBody>
      </p:sp>
    </p:spTree>
    <p:extLst>
      <p:ext uri="{BB962C8B-B14F-4D97-AF65-F5344CB8AC3E}">
        <p14:creationId xmlns:p14="http://schemas.microsoft.com/office/powerpoint/2010/main" val="8605604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A6FD74B8-A6F0-42AE-81EE-EA9241C49EC3}"/>
              </a:ext>
            </a:extLst>
          </p:cNvPr>
          <p:cNvSpPr txBox="1">
            <a:spLocks/>
          </p:cNvSpPr>
          <p:nvPr/>
        </p:nvSpPr>
        <p:spPr>
          <a:xfrm>
            <a:off x="683777" y="1464146"/>
            <a:ext cx="8229600" cy="431766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3700" dirty="0"/>
              <a:t>QUERY:</a:t>
            </a:r>
          </a:p>
          <a:p>
            <a:pPr>
              <a:lnSpc>
                <a:spcPct val="80000"/>
              </a:lnSpc>
              <a:buFont typeface="Arial" panose="020B0604020202020204" pitchFamily="34" charset="0"/>
              <a:buNone/>
            </a:pPr>
            <a:r>
              <a:rPr lang="en-US" altLang="en-US" sz="3700" dirty="0"/>
              <a:t>------</a:t>
            </a:r>
          </a:p>
          <a:p>
            <a:pPr>
              <a:lnSpc>
                <a:spcPct val="80000"/>
              </a:lnSpc>
              <a:buFont typeface="Arial" panose="020B0604020202020204" pitchFamily="34" charset="0"/>
              <a:buNone/>
            </a:pPr>
            <a:r>
              <a:rPr lang="en-US" altLang="en-US" sz="3700" dirty="0"/>
              <a:t>SELECT BUSINESS_UNIT,INV_ITEM_ID,CM_BOOK,DT_TIMESTAMP,SEQ_NBR,</a:t>
            </a:r>
          </a:p>
          <a:p>
            <a:pPr>
              <a:lnSpc>
                <a:spcPct val="80000"/>
              </a:lnSpc>
              <a:buFont typeface="Arial" panose="020B0604020202020204" pitchFamily="34" charset="0"/>
              <a:buNone/>
            </a:pPr>
            <a:r>
              <a:rPr lang="en-US" altLang="en-US" sz="3700" dirty="0"/>
              <a:t>   CM_DT_TIMESTAMP_A,CM_SEQ_NBR_A,CM_ORIG_TRANS_DATE,CONSIGNED_FLAG,</a:t>
            </a:r>
          </a:p>
          <a:p>
            <a:pPr>
              <a:lnSpc>
                <a:spcPct val="80000"/>
              </a:lnSpc>
              <a:buFont typeface="Arial" panose="020B0604020202020204" pitchFamily="34" charset="0"/>
              <a:buNone/>
            </a:pPr>
            <a:r>
              <a:rPr lang="en-US" altLang="en-US" sz="3700" dirty="0"/>
              <a:t>   STORAGE_AREA,INV_LOT_ID,SERIAL_ID,CM_RECEIPT_QTY,CM_DEPLETE_QTY, CM_ONHAND_QTY </a:t>
            </a:r>
          </a:p>
          <a:p>
            <a:pPr>
              <a:lnSpc>
                <a:spcPct val="80000"/>
              </a:lnSpc>
              <a:buFont typeface="Arial" panose="020B0604020202020204" pitchFamily="34" charset="0"/>
              <a:buNone/>
            </a:pPr>
            <a:r>
              <a:rPr lang="en-US" altLang="en-US" sz="3700" dirty="0"/>
              <a:t>FROM PS_CM_ONHAND_VW</a:t>
            </a:r>
          </a:p>
          <a:p>
            <a:pPr>
              <a:lnSpc>
                <a:spcPct val="80000"/>
              </a:lnSpc>
              <a:buFont typeface="Arial" panose="020B0604020202020204" pitchFamily="34" charset="0"/>
              <a:buNone/>
            </a:pPr>
            <a:r>
              <a:rPr lang="en-US" altLang="en-US" sz="3700" dirty="0"/>
              <a:t>WHERE BUSINESS_UNIT = 'RPRO' </a:t>
            </a:r>
          </a:p>
          <a:p>
            <a:pPr>
              <a:lnSpc>
                <a:spcPct val="80000"/>
              </a:lnSpc>
              <a:buFont typeface="Arial" panose="020B0604020202020204" pitchFamily="34" charset="0"/>
              <a:buNone/>
            </a:pPr>
            <a:r>
              <a:rPr lang="en-US" altLang="en-US" sz="3700" dirty="0"/>
              <a:t>AND INV_ITEM_ID = '05-04-CVC-6-KINS' </a:t>
            </a:r>
          </a:p>
          <a:p>
            <a:pPr>
              <a:lnSpc>
                <a:spcPct val="80000"/>
              </a:lnSpc>
              <a:buFont typeface="Arial" panose="020B0604020202020204" pitchFamily="34" charset="0"/>
              <a:buNone/>
            </a:pPr>
            <a:r>
              <a:rPr lang="en-US" altLang="en-US" sz="3700" dirty="0"/>
              <a:t>AND CM_BOOK = 'FIN' </a:t>
            </a:r>
          </a:p>
          <a:p>
            <a:pPr>
              <a:lnSpc>
                <a:spcPct val="80000"/>
              </a:lnSpc>
              <a:buFont typeface="Arial" panose="020B0604020202020204" pitchFamily="34" charset="0"/>
              <a:buNone/>
            </a:pPr>
            <a:r>
              <a:rPr lang="en-US" altLang="en-US" sz="3700" dirty="0"/>
              <a:t>AND CONSIGNED_FLAG = 'N' </a:t>
            </a:r>
          </a:p>
          <a:p>
            <a:pPr>
              <a:lnSpc>
                <a:spcPct val="80000"/>
              </a:lnSpc>
              <a:buFont typeface="Arial" panose="020B0604020202020204" pitchFamily="34" charset="0"/>
              <a:buNone/>
            </a:pPr>
            <a:r>
              <a:rPr lang="en-US" altLang="en-US" sz="3700" dirty="0"/>
              <a:t>AND CM_ONHAND_QTY &gt; 0 </a:t>
            </a:r>
          </a:p>
          <a:p>
            <a:pPr>
              <a:lnSpc>
                <a:spcPct val="80000"/>
              </a:lnSpc>
              <a:buFont typeface="Arial" panose="020B0604020202020204" pitchFamily="34" charset="0"/>
              <a:buNone/>
            </a:pPr>
            <a:r>
              <a:rPr lang="en-US" altLang="en-US" sz="3700" dirty="0"/>
              <a:t>ORDER BY CM_ORIG_TRANS_DATE, CM_DT_TIMESTAMP_A, CM_SEQ_NBR_A FOR READ ONLY</a:t>
            </a:r>
          </a:p>
          <a:p>
            <a:pPr>
              <a:lnSpc>
                <a:spcPct val="80000"/>
              </a:lnSpc>
            </a:pPr>
            <a:endParaRPr lang="en-US" altLang="en-US" sz="3700" dirty="0"/>
          </a:p>
          <a:p>
            <a:pPr>
              <a:lnSpc>
                <a:spcPct val="80000"/>
              </a:lnSpc>
              <a:buFont typeface="Arial" panose="020B0604020202020204" pitchFamily="34" charset="0"/>
              <a:buNone/>
            </a:pPr>
            <a:r>
              <a:rPr lang="en-US" altLang="en-US" sz="3700" dirty="0"/>
              <a:t>Estimated Cost: 8425</a:t>
            </a:r>
          </a:p>
          <a:p>
            <a:pPr>
              <a:lnSpc>
                <a:spcPct val="80000"/>
              </a:lnSpc>
              <a:buFont typeface="Arial" panose="020B0604020202020204" pitchFamily="34" charset="0"/>
              <a:buNone/>
            </a:pPr>
            <a:r>
              <a:rPr lang="en-US" altLang="en-US" sz="3700" dirty="0"/>
              <a:t>Estimated # of Rows Returned: 1</a:t>
            </a:r>
          </a:p>
          <a:p>
            <a:pPr>
              <a:lnSpc>
                <a:spcPct val="80000"/>
              </a:lnSpc>
              <a:buFont typeface="Arial" panose="020B0604020202020204" pitchFamily="34" charset="0"/>
              <a:buNone/>
            </a:pPr>
            <a:r>
              <a:rPr lang="en-US" altLang="en-US" sz="3700" dirty="0"/>
              <a:t>Temporary Files Required For: Order By  Group By</a:t>
            </a:r>
          </a:p>
          <a:p>
            <a:pPr>
              <a:lnSpc>
                <a:spcPct val="80000"/>
              </a:lnSpc>
            </a:pPr>
            <a:endParaRPr lang="en-US" altLang="en-US" sz="3700" dirty="0"/>
          </a:p>
          <a:p>
            <a:pPr>
              <a:lnSpc>
                <a:spcPct val="80000"/>
              </a:lnSpc>
              <a:buFont typeface="Arial" panose="020B0604020202020204" pitchFamily="34" charset="0"/>
              <a:buNone/>
            </a:pPr>
            <a:r>
              <a:rPr lang="en-US" altLang="en-US" sz="3700" dirty="0"/>
              <a:t>  1) </a:t>
            </a:r>
            <a:r>
              <a:rPr lang="en-US" altLang="en-US" sz="3700" b="1" dirty="0" err="1"/>
              <a:t>sysadm.ps_cm_deplete</a:t>
            </a:r>
            <a:r>
              <a:rPr lang="en-US" altLang="en-US" sz="3700" b="1" dirty="0"/>
              <a:t>:</a:t>
            </a:r>
            <a:r>
              <a:rPr lang="en-US" altLang="en-US" sz="3700" dirty="0"/>
              <a:t> </a:t>
            </a:r>
            <a:r>
              <a:rPr lang="en-US" altLang="en-US" sz="3700" b="1" dirty="0"/>
              <a:t>SEQUENTIAL SCAN</a:t>
            </a:r>
          </a:p>
          <a:p>
            <a:pPr>
              <a:lnSpc>
                <a:spcPct val="80000"/>
              </a:lnSpc>
            </a:pPr>
            <a:endParaRPr lang="en-US" altLang="en-US" sz="3700" dirty="0"/>
          </a:p>
          <a:p>
            <a:pPr>
              <a:lnSpc>
                <a:spcPct val="80000"/>
              </a:lnSpc>
              <a:buFont typeface="Arial" panose="020B0604020202020204" pitchFamily="34" charset="0"/>
              <a:buNone/>
            </a:pPr>
            <a:r>
              <a:rPr lang="en-US" altLang="en-US" sz="3700" dirty="0"/>
              <a:t>  2) </a:t>
            </a:r>
            <a:r>
              <a:rPr lang="en-US" altLang="en-US" sz="3700" dirty="0" err="1"/>
              <a:t>sysadm.ps_cm_receipts</a:t>
            </a:r>
            <a:r>
              <a:rPr lang="en-US" altLang="en-US" sz="3700" dirty="0"/>
              <a:t>: INDEX PATH</a:t>
            </a:r>
          </a:p>
          <a:p>
            <a:pPr>
              <a:lnSpc>
                <a:spcPct val="80000"/>
              </a:lnSpc>
            </a:pPr>
            <a:endParaRPr lang="en-US" altLang="en-US" sz="3700" dirty="0"/>
          </a:p>
          <a:p>
            <a:pPr>
              <a:lnSpc>
                <a:spcPct val="80000"/>
              </a:lnSpc>
              <a:buFont typeface="Arial" panose="020B0604020202020204" pitchFamily="34" charset="0"/>
              <a:buNone/>
            </a:pPr>
            <a:r>
              <a:rPr lang="en-US" altLang="en-US" sz="3700" dirty="0"/>
              <a:t>    (1) Index Keys: </a:t>
            </a:r>
            <a:r>
              <a:rPr lang="en-US" altLang="en-US" sz="3700" dirty="0" err="1"/>
              <a:t>business_unit</a:t>
            </a:r>
            <a:r>
              <a:rPr lang="en-US" altLang="en-US" sz="3700" dirty="0"/>
              <a:t> </a:t>
            </a:r>
            <a:r>
              <a:rPr lang="en-US" altLang="en-US" sz="3700" dirty="0" err="1"/>
              <a:t>inv_item_id</a:t>
            </a:r>
            <a:r>
              <a:rPr lang="en-US" altLang="en-US" sz="3700" dirty="0"/>
              <a:t> </a:t>
            </a:r>
            <a:r>
              <a:rPr lang="en-US" altLang="en-US" sz="3700" dirty="0" err="1"/>
              <a:t>cm_book</a:t>
            </a:r>
            <a:r>
              <a:rPr lang="en-US" altLang="en-US" sz="3700" dirty="0"/>
              <a:t> </a:t>
            </a:r>
            <a:r>
              <a:rPr lang="en-US" altLang="en-US" sz="3700" dirty="0" err="1"/>
              <a:t>dt_timestamp</a:t>
            </a:r>
            <a:r>
              <a:rPr lang="en-US" altLang="en-US" sz="3700" dirty="0"/>
              <a:t> </a:t>
            </a:r>
            <a:r>
              <a:rPr lang="en-US" altLang="en-US" sz="3700" dirty="0" err="1"/>
              <a:t>seq_nbr</a:t>
            </a:r>
            <a:r>
              <a:rPr lang="en-US" altLang="en-US" sz="3700" dirty="0"/>
              <a:t> </a:t>
            </a:r>
            <a:r>
              <a:rPr lang="en-US" altLang="en-US" sz="3700" dirty="0" err="1"/>
              <a:t>cm_dt_timestamp_a</a:t>
            </a:r>
            <a:r>
              <a:rPr lang="en-US" altLang="en-US" sz="3700" dirty="0"/>
              <a:t> </a:t>
            </a:r>
            <a:r>
              <a:rPr lang="en-US" altLang="en-US" sz="3700" dirty="0" err="1"/>
              <a:t>cm_seq_nbr_a</a:t>
            </a:r>
            <a:r>
              <a:rPr lang="en-US" altLang="en-US" sz="3700" dirty="0"/>
              <a:t>   (Serial, fragments: ALL)</a:t>
            </a:r>
          </a:p>
          <a:p>
            <a:pPr>
              <a:lnSpc>
                <a:spcPct val="80000"/>
              </a:lnSpc>
              <a:buFont typeface="Arial" panose="020B0604020202020204" pitchFamily="34" charset="0"/>
              <a:buNone/>
            </a:pPr>
            <a:r>
              <a:rPr lang="en-US" altLang="en-US" sz="3700" dirty="0"/>
              <a:t>        Lower Index Filter: ((((((</a:t>
            </a:r>
            <a:r>
              <a:rPr lang="en-US" altLang="en-US" sz="3700" dirty="0" err="1"/>
              <a:t>sysadm.ps_cm_receipts.dt_timestamp</a:t>
            </a:r>
            <a:r>
              <a:rPr lang="en-US" altLang="en-US" sz="3700" dirty="0"/>
              <a:t> = </a:t>
            </a:r>
            <a:r>
              <a:rPr lang="en-US" altLang="en-US" sz="3700" dirty="0" err="1"/>
              <a:t>sysadm.ps_cm_deplete.cm_dt_timestamp</a:t>
            </a:r>
            <a:r>
              <a:rPr lang="en-US" altLang="en-US" sz="3700" dirty="0"/>
              <a:t> AND </a:t>
            </a:r>
            <a:r>
              <a:rPr lang="en-US" altLang="en-US" sz="3700" dirty="0" err="1"/>
              <a:t>sysadm.ps_cm_receipts.cm_dt_timestamp_a</a:t>
            </a:r>
            <a:r>
              <a:rPr lang="en-US" altLang="en-US" sz="3700" dirty="0"/>
              <a:t> = </a:t>
            </a:r>
            <a:r>
              <a:rPr lang="en-US" altLang="en-US" sz="3700" dirty="0" err="1"/>
              <a:t>sysadm.ps_cm_deplete.cm_dt_timestamp_a</a:t>
            </a:r>
            <a:r>
              <a:rPr lang="en-US" altLang="en-US" sz="3700" dirty="0"/>
              <a:t> ) AND </a:t>
            </a:r>
            <a:r>
              <a:rPr lang="en-US" altLang="en-US" sz="3700" dirty="0" err="1"/>
              <a:t>sysadm.ps_cm_receipts.inv_item_id</a:t>
            </a:r>
            <a:r>
              <a:rPr lang="en-US" altLang="en-US" sz="3700" dirty="0"/>
              <a:t> = </a:t>
            </a:r>
            <a:r>
              <a:rPr lang="en-US" altLang="en-US" sz="3700" dirty="0" err="1"/>
              <a:t>sysadm.ps_cm_deplete.inv_item_id</a:t>
            </a:r>
            <a:r>
              <a:rPr lang="en-US" altLang="en-US" sz="3700" dirty="0"/>
              <a:t> ) AND </a:t>
            </a:r>
            <a:r>
              <a:rPr lang="en-US" altLang="en-US" sz="3700" dirty="0" err="1"/>
              <a:t>sysadm.ps_cm_receipts.seq_nbr</a:t>
            </a:r>
            <a:r>
              <a:rPr lang="en-US" altLang="en-US" sz="3700" dirty="0"/>
              <a:t> = </a:t>
            </a:r>
            <a:r>
              <a:rPr lang="en-US" altLang="en-US" sz="3700" dirty="0" err="1"/>
              <a:t>sysadm.ps_cm_deplete.cm_seq_nbr</a:t>
            </a:r>
            <a:r>
              <a:rPr lang="en-US" altLang="en-US" sz="3700" dirty="0"/>
              <a:t> ) AND </a:t>
            </a:r>
            <a:r>
              <a:rPr lang="en-US" altLang="en-US" sz="3700" dirty="0" err="1"/>
              <a:t>sysadm.ps_cm_receipts.cm_seq_nbr_a</a:t>
            </a:r>
            <a:r>
              <a:rPr lang="en-US" altLang="en-US" sz="3700" dirty="0"/>
              <a:t> = </a:t>
            </a:r>
            <a:r>
              <a:rPr lang="en-US" altLang="en-US" sz="3700" dirty="0" err="1"/>
              <a:t>sysadm.ps_cm_deplete.cm_seq_nbr_a</a:t>
            </a:r>
            <a:r>
              <a:rPr lang="en-US" altLang="en-US" sz="3700" dirty="0"/>
              <a:t> ) AND </a:t>
            </a:r>
            <a:r>
              <a:rPr lang="en-US" altLang="en-US" sz="3700" dirty="0" err="1"/>
              <a:t>sysadm.ps_cm_receipts.business_unit</a:t>
            </a:r>
            <a:r>
              <a:rPr lang="en-US" altLang="en-US" sz="3700" dirty="0"/>
              <a:t> = </a:t>
            </a:r>
            <a:r>
              <a:rPr lang="en-US" altLang="en-US" sz="3700" dirty="0" err="1"/>
              <a:t>sysadm.ps_cm_deplete.business_unit</a:t>
            </a:r>
            <a:r>
              <a:rPr lang="en-US" altLang="en-US" sz="3700" dirty="0"/>
              <a:t> ) AND </a:t>
            </a:r>
            <a:r>
              <a:rPr lang="en-US" altLang="en-US" sz="3700" dirty="0" err="1"/>
              <a:t>sysadm.ps_cm_receipts.cm_book</a:t>
            </a:r>
            <a:r>
              <a:rPr lang="en-US" altLang="en-US" sz="3700" dirty="0"/>
              <a:t> = </a:t>
            </a:r>
            <a:r>
              <a:rPr lang="en-US" altLang="en-US" sz="3700" dirty="0" err="1"/>
              <a:t>sysadm.ps_cm_deplete.cm_book</a:t>
            </a:r>
            <a:r>
              <a:rPr lang="en-US" altLang="en-US" sz="3700" dirty="0"/>
              <a:t> ) </a:t>
            </a:r>
          </a:p>
          <a:p>
            <a:pPr>
              <a:lnSpc>
                <a:spcPct val="80000"/>
              </a:lnSpc>
              <a:buFont typeface="Arial" panose="020B0604020202020204" pitchFamily="34" charset="0"/>
              <a:buNone/>
            </a:pPr>
            <a:r>
              <a:rPr lang="en-US" altLang="en-US" sz="3700" dirty="0"/>
              <a:t>NESTED LOOP JOIN</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E41872FA-F2B3-4FB9-9624-021256962B3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Criteria used to select from views causes Sequential Scans</a:t>
            </a:r>
          </a:p>
        </p:txBody>
      </p:sp>
    </p:spTree>
    <p:extLst>
      <p:ext uri="{BB962C8B-B14F-4D97-AF65-F5344CB8AC3E}">
        <p14:creationId xmlns:p14="http://schemas.microsoft.com/office/powerpoint/2010/main" val="33496701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33A2312-1653-4768-80AF-73A591BB8DF1}"/>
              </a:ext>
            </a:extLst>
          </p:cNvPr>
          <p:cNvSpPr txBox="1">
            <a:spLocks/>
          </p:cNvSpPr>
          <p:nvPr/>
        </p:nvSpPr>
        <p:spPr>
          <a:xfrm>
            <a:off x="619040" y="1521058"/>
            <a:ext cx="8879802" cy="5446184"/>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SELECT BUSINESS_UNIT,INV_ITEM_ID,CM_BOOK,DT_TIMESTAMP,SEQ_NBR,</a:t>
            </a:r>
          </a:p>
          <a:p>
            <a:pPr>
              <a:lnSpc>
                <a:spcPct val="80000"/>
              </a:lnSpc>
              <a:buFont typeface="Arial" panose="020B0604020202020204" pitchFamily="34" charset="0"/>
              <a:buNone/>
            </a:pPr>
            <a:r>
              <a:rPr lang="en-US" altLang="en-US" dirty="0"/>
              <a:t>       CM_DT_TIMESTAMP_A,CM_SEQ_NBR_A,CM_ORIG_TRANS_DATE,CONSIGNED_FLAG,</a:t>
            </a:r>
          </a:p>
          <a:p>
            <a:pPr>
              <a:lnSpc>
                <a:spcPct val="80000"/>
              </a:lnSpc>
              <a:buFont typeface="Arial" panose="020B0604020202020204" pitchFamily="34" charset="0"/>
              <a:buNone/>
            </a:pPr>
            <a:r>
              <a:rPr lang="en-US" altLang="en-US" dirty="0"/>
              <a:t>       STORAGE_AREA,INV_LOT_ID,SERIAL_ID,CM_RECEIPT_QTY,CM_DEPLETE_QTY,</a:t>
            </a:r>
          </a:p>
          <a:p>
            <a:pPr>
              <a:lnSpc>
                <a:spcPct val="80000"/>
              </a:lnSpc>
              <a:buFont typeface="Arial" panose="020B0604020202020204" pitchFamily="34" charset="0"/>
              <a:buNone/>
            </a:pPr>
            <a:r>
              <a:rPr lang="en-US" altLang="en-US" dirty="0"/>
              <a:t>       CM_ONHAND_QTY </a:t>
            </a:r>
          </a:p>
          <a:p>
            <a:pPr>
              <a:lnSpc>
                <a:spcPct val="80000"/>
              </a:lnSpc>
              <a:buFont typeface="Arial" panose="020B0604020202020204" pitchFamily="34" charset="0"/>
              <a:buNone/>
            </a:pPr>
            <a:r>
              <a:rPr lang="en-US" altLang="en-US" dirty="0"/>
              <a:t>FROM PS_CM_ONHAND_VW</a:t>
            </a:r>
          </a:p>
          <a:p>
            <a:pPr>
              <a:lnSpc>
                <a:spcPct val="80000"/>
              </a:lnSpc>
              <a:buFont typeface="Arial" panose="020B0604020202020204" pitchFamily="34" charset="0"/>
              <a:buNone/>
            </a:pPr>
            <a:r>
              <a:rPr lang="en-US" altLang="en-US" dirty="0"/>
              <a:t>WHERE BUSINESS_UNIT = 'RPRO' </a:t>
            </a:r>
          </a:p>
          <a:p>
            <a:pPr>
              <a:lnSpc>
                <a:spcPct val="80000"/>
              </a:lnSpc>
              <a:buFont typeface="Arial" panose="020B0604020202020204" pitchFamily="34" charset="0"/>
              <a:buNone/>
            </a:pPr>
            <a:r>
              <a:rPr lang="en-US" altLang="en-US" dirty="0"/>
              <a:t>AND INV_ITEM_ID = '04X35-X-042' </a:t>
            </a:r>
          </a:p>
          <a:p>
            <a:pPr>
              <a:lnSpc>
                <a:spcPct val="80000"/>
              </a:lnSpc>
              <a:buFont typeface="Arial" panose="020B0604020202020204" pitchFamily="34" charset="0"/>
              <a:buNone/>
            </a:pPr>
            <a:r>
              <a:rPr lang="en-US" altLang="en-US" dirty="0"/>
              <a:t>AND CM_BOOK = 'FIN' </a:t>
            </a:r>
          </a:p>
          <a:p>
            <a:pPr>
              <a:lnSpc>
                <a:spcPct val="80000"/>
              </a:lnSpc>
              <a:buFont typeface="Arial" panose="020B0604020202020204" pitchFamily="34" charset="0"/>
              <a:buNone/>
            </a:pPr>
            <a:r>
              <a:rPr lang="en-US" altLang="en-US" dirty="0"/>
              <a:t>AND CONSIGNED_FLAG = 'N' </a:t>
            </a:r>
          </a:p>
          <a:p>
            <a:pPr>
              <a:lnSpc>
                <a:spcPct val="80000"/>
              </a:lnSpc>
              <a:buFont typeface="Arial" panose="020B0604020202020204" pitchFamily="34" charset="0"/>
              <a:buNone/>
            </a:pPr>
            <a:r>
              <a:rPr lang="en-US" altLang="en-US" b="1" dirty="0"/>
              <a:t>--AND CM_ONHAND_QTY &gt; 0 </a:t>
            </a:r>
          </a:p>
          <a:p>
            <a:pPr>
              <a:lnSpc>
                <a:spcPct val="80000"/>
              </a:lnSpc>
              <a:buFont typeface="Arial" panose="020B0604020202020204" pitchFamily="34" charset="0"/>
              <a:buNone/>
            </a:pPr>
            <a:r>
              <a:rPr lang="en-US" altLang="en-US" dirty="0"/>
              <a:t>ORDER BY CM_ORIG_TRANS_DATE, CM_DT_TIMESTAMP_A, CM_SEQ_NBR_A FOR READ ONLY</a:t>
            </a:r>
          </a:p>
          <a:p>
            <a:pPr>
              <a:lnSpc>
                <a:spcPct val="80000"/>
              </a:lnSpc>
            </a:pPr>
            <a:endParaRPr lang="en-US" altLang="en-US" dirty="0"/>
          </a:p>
          <a:p>
            <a:pPr>
              <a:lnSpc>
                <a:spcPct val="80000"/>
              </a:lnSpc>
              <a:buFont typeface="Arial" panose="020B0604020202020204" pitchFamily="34" charset="0"/>
              <a:buNone/>
            </a:pPr>
            <a:r>
              <a:rPr lang="en-US" altLang="en-US" dirty="0"/>
              <a:t>Estimated Cost: 10</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Group By</a:t>
            </a:r>
          </a:p>
          <a:p>
            <a:pPr>
              <a:lnSpc>
                <a:spcPct val="80000"/>
              </a:lnSpc>
              <a:buFont typeface="Arial" panose="020B0604020202020204" pitchFamily="34" charset="0"/>
              <a:buNone/>
            </a:pPr>
            <a:r>
              <a:rPr lang="en-US" altLang="en-US" dirty="0"/>
              <a:t>  1) </a:t>
            </a:r>
            <a:r>
              <a:rPr lang="en-US" altLang="en-US" b="1" dirty="0" err="1"/>
              <a:t>sysadm.ps_cm_deplete</a:t>
            </a:r>
            <a:r>
              <a:rPr lang="en-US" altLang="en-US" b="1" dirty="0"/>
              <a:t>: INDEX PATH</a:t>
            </a:r>
          </a:p>
          <a:p>
            <a:pPr>
              <a:lnSpc>
                <a:spcPct val="80000"/>
              </a:lnSpc>
              <a:buFont typeface="Arial" panose="020B0604020202020204" pitchFamily="34" charset="0"/>
              <a:buNone/>
            </a:pPr>
            <a:r>
              <a:rPr lang="en-US" altLang="en-US" dirty="0"/>
              <a:t>    (1) Index Keys: </a:t>
            </a:r>
            <a:r>
              <a:rPr lang="en-US" altLang="en-US" dirty="0" err="1"/>
              <a:t>business_unit</a:t>
            </a:r>
            <a:r>
              <a:rPr lang="en-US" altLang="en-US" dirty="0"/>
              <a:t> </a:t>
            </a:r>
            <a:r>
              <a:rPr lang="en-US" altLang="en-US" dirty="0" err="1"/>
              <a:t>inv_item_id</a:t>
            </a:r>
            <a:r>
              <a:rPr lang="en-US" altLang="en-US" dirty="0"/>
              <a:t> </a:t>
            </a:r>
            <a:r>
              <a:rPr lang="en-US" altLang="en-US" dirty="0" err="1"/>
              <a:t>cm_book</a:t>
            </a:r>
            <a:r>
              <a:rPr lang="en-US" altLang="en-US" dirty="0"/>
              <a:t> </a:t>
            </a:r>
            <a:r>
              <a:rPr lang="en-US" altLang="en-US" dirty="0" err="1"/>
              <a:t>dt_timestamp</a:t>
            </a:r>
            <a:r>
              <a:rPr lang="en-US" altLang="en-US" dirty="0"/>
              <a:t> </a:t>
            </a:r>
            <a:r>
              <a:rPr lang="en-US" altLang="en-US" dirty="0" err="1"/>
              <a:t>seq_nbr</a:t>
            </a:r>
            <a:r>
              <a:rPr lang="en-US" altLang="en-US" dirty="0"/>
              <a:t> </a:t>
            </a:r>
            <a:r>
              <a:rPr lang="en-US" altLang="en-US" dirty="0" err="1"/>
              <a:t>cm_dt_timestamp</a:t>
            </a:r>
            <a:r>
              <a:rPr lang="en-US" altLang="en-US" dirty="0"/>
              <a:t> </a:t>
            </a:r>
            <a:r>
              <a:rPr lang="en-US" altLang="en-US" dirty="0" err="1"/>
              <a:t>cm_seq_nbr</a:t>
            </a:r>
            <a:r>
              <a:rPr lang="en-US" altLang="en-US" dirty="0"/>
              <a:t> </a:t>
            </a:r>
            <a:r>
              <a:rPr lang="en-US" altLang="en-US" dirty="0" err="1"/>
              <a:t>cm_dt_timestamp_a</a:t>
            </a:r>
            <a:r>
              <a:rPr lang="en-US" altLang="en-US" dirty="0"/>
              <a:t> </a:t>
            </a:r>
            <a:r>
              <a:rPr lang="en-US" altLang="en-US" dirty="0" err="1"/>
              <a:t>cm_seq_nbr_a</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sysadm.ps_cm_deplete.inv_item_id</a:t>
            </a:r>
            <a:r>
              <a:rPr lang="en-US" altLang="en-US" dirty="0"/>
              <a:t> = '04X35-X-042' AND </a:t>
            </a:r>
            <a:r>
              <a:rPr lang="en-US" altLang="en-US" dirty="0" err="1"/>
              <a:t>sysadm.ps_cm_deplete.business_unit</a:t>
            </a:r>
            <a:r>
              <a:rPr lang="en-US" altLang="en-US" dirty="0"/>
              <a:t> = 'RPRO' ) AND </a:t>
            </a:r>
            <a:r>
              <a:rPr lang="en-US" altLang="en-US" dirty="0" err="1"/>
              <a:t>sysadm.ps_cm_deplete.cm_book</a:t>
            </a:r>
            <a:r>
              <a:rPr lang="en-US" altLang="en-US" dirty="0"/>
              <a:t> = 'FIN' ) </a:t>
            </a:r>
          </a:p>
          <a:p>
            <a:pPr>
              <a:lnSpc>
                <a:spcPct val="80000"/>
              </a:lnSpc>
              <a:buFont typeface="Arial" panose="020B0604020202020204" pitchFamily="34" charset="0"/>
              <a:buNone/>
            </a:pPr>
            <a:r>
              <a:rPr lang="en-US" altLang="en-US" dirty="0"/>
              <a:t>  2) </a:t>
            </a:r>
            <a:r>
              <a:rPr lang="en-US" altLang="en-US" b="1" dirty="0" err="1"/>
              <a:t>sysadm.ps_cm_receipts</a:t>
            </a:r>
            <a:r>
              <a:rPr lang="en-US" altLang="en-US" b="1" dirty="0"/>
              <a:t>: INDEX PATH</a:t>
            </a:r>
          </a:p>
          <a:p>
            <a:pPr>
              <a:lnSpc>
                <a:spcPct val="80000"/>
              </a:lnSpc>
              <a:buFont typeface="Arial" panose="020B0604020202020204" pitchFamily="34" charset="0"/>
              <a:buNone/>
            </a:pPr>
            <a:r>
              <a:rPr lang="en-US" altLang="en-US" dirty="0"/>
              <a:t>        Filters: </a:t>
            </a:r>
            <a:r>
              <a:rPr lang="en-US" altLang="en-US" dirty="0" err="1"/>
              <a:t>sysadm.ps_cm_receipts.consigned_flag</a:t>
            </a:r>
            <a:r>
              <a:rPr lang="en-US" altLang="en-US" dirty="0"/>
              <a:t> = 'N' </a:t>
            </a:r>
          </a:p>
          <a:p>
            <a:pPr>
              <a:lnSpc>
                <a:spcPct val="80000"/>
              </a:lnSpc>
              <a:buFont typeface="Arial" panose="020B0604020202020204" pitchFamily="34" charset="0"/>
              <a:buNone/>
            </a:pPr>
            <a:r>
              <a:rPr lang="en-US" altLang="en-US" dirty="0"/>
              <a:t>    (1) Index Keys: </a:t>
            </a:r>
            <a:r>
              <a:rPr lang="en-US" altLang="en-US" dirty="0" err="1"/>
              <a:t>business_unit</a:t>
            </a:r>
            <a:r>
              <a:rPr lang="en-US" altLang="en-US" dirty="0"/>
              <a:t> </a:t>
            </a:r>
            <a:r>
              <a:rPr lang="en-US" altLang="en-US" dirty="0" err="1"/>
              <a:t>inv_item_id</a:t>
            </a:r>
            <a:r>
              <a:rPr lang="en-US" altLang="en-US" dirty="0"/>
              <a:t> </a:t>
            </a:r>
            <a:r>
              <a:rPr lang="en-US" altLang="en-US" dirty="0" err="1"/>
              <a:t>cm_book</a:t>
            </a:r>
            <a:r>
              <a:rPr lang="en-US" altLang="en-US" dirty="0"/>
              <a:t> </a:t>
            </a:r>
            <a:r>
              <a:rPr lang="en-US" altLang="en-US" dirty="0" err="1"/>
              <a:t>dt_timestamp</a:t>
            </a:r>
            <a:r>
              <a:rPr lang="en-US" altLang="en-US" dirty="0"/>
              <a:t> </a:t>
            </a:r>
            <a:r>
              <a:rPr lang="en-US" altLang="en-US" dirty="0" err="1"/>
              <a:t>seq_nbr</a:t>
            </a:r>
            <a:r>
              <a:rPr lang="en-US" altLang="en-US" dirty="0"/>
              <a:t> </a:t>
            </a:r>
            <a:r>
              <a:rPr lang="en-US" altLang="en-US" dirty="0" err="1"/>
              <a:t>cm_dt_timestamp_a</a:t>
            </a:r>
            <a:r>
              <a:rPr lang="en-US" altLang="en-US" dirty="0"/>
              <a:t> </a:t>
            </a:r>
            <a:r>
              <a:rPr lang="en-US" altLang="en-US" dirty="0" err="1"/>
              <a:t>cm_seq_nbr_a</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sysadm.ps_cm_receipts.inv_item_id</a:t>
            </a:r>
            <a:r>
              <a:rPr lang="en-US" altLang="en-US" dirty="0"/>
              <a:t> = </a:t>
            </a:r>
            <a:r>
              <a:rPr lang="en-US" altLang="en-US" dirty="0" err="1"/>
              <a:t>sysadm.ps_cm_deplete.inv_item_id</a:t>
            </a:r>
            <a:r>
              <a:rPr lang="en-US" altLang="en-US" dirty="0"/>
              <a:t> AND </a:t>
            </a:r>
            <a:r>
              <a:rPr lang="en-US" altLang="en-US" dirty="0" err="1"/>
              <a:t>sysadm.ps_cm_receipts.dt_timestamp</a:t>
            </a:r>
            <a:r>
              <a:rPr lang="en-US" altLang="en-US" dirty="0"/>
              <a:t> = </a:t>
            </a:r>
            <a:r>
              <a:rPr lang="en-US" altLang="en-US" dirty="0" err="1"/>
              <a:t>sysadm.ps_cm_deplete.cm_dt_timestamp</a:t>
            </a:r>
            <a:r>
              <a:rPr lang="en-US" altLang="en-US" dirty="0"/>
              <a:t> ) AND </a:t>
            </a:r>
            <a:r>
              <a:rPr lang="en-US" altLang="en-US" dirty="0" err="1"/>
              <a:t>sysadm.ps_cm_receipts.seq_nbr</a:t>
            </a:r>
            <a:r>
              <a:rPr lang="en-US" altLang="en-US" dirty="0"/>
              <a:t> = </a:t>
            </a:r>
            <a:r>
              <a:rPr lang="en-US" altLang="en-US" dirty="0" err="1"/>
              <a:t>sysadm.ps_cm_deplete.cm_seq_nbr</a:t>
            </a:r>
            <a:r>
              <a:rPr lang="en-US" altLang="en-US" dirty="0"/>
              <a:t> ) AND </a:t>
            </a:r>
            <a:r>
              <a:rPr lang="en-US" altLang="en-US" dirty="0" err="1"/>
              <a:t>sysadm.ps_cm_receipts.cm_dt_timestamp_a</a:t>
            </a:r>
            <a:r>
              <a:rPr lang="en-US" altLang="en-US" dirty="0"/>
              <a:t> = </a:t>
            </a:r>
            <a:r>
              <a:rPr lang="en-US" altLang="en-US" dirty="0" err="1"/>
              <a:t>sysadm.ps_cm_deplete.cm_dt_timestamp_a</a:t>
            </a:r>
            <a:r>
              <a:rPr lang="en-US" altLang="en-US" dirty="0"/>
              <a:t> ) AND </a:t>
            </a:r>
            <a:r>
              <a:rPr lang="en-US" altLang="en-US" dirty="0" err="1"/>
              <a:t>sysadm.ps_cm_receipts.cm_seq_nbr_a</a:t>
            </a:r>
            <a:r>
              <a:rPr lang="en-US" altLang="en-US" dirty="0"/>
              <a:t> = </a:t>
            </a:r>
            <a:r>
              <a:rPr lang="en-US" altLang="en-US" dirty="0" err="1"/>
              <a:t>sysadm.ps_cm_deplete.cm_seq_nbr_a</a:t>
            </a:r>
            <a:r>
              <a:rPr lang="en-US" altLang="en-US" dirty="0"/>
              <a:t> ) AND </a:t>
            </a:r>
            <a:r>
              <a:rPr lang="en-US" altLang="en-US" dirty="0" err="1"/>
              <a:t>sysadm.ps_cm_receipts.business_unit</a:t>
            </a:r>
            <a:r>
              <a:rPr lang="en-US" altLang="en-US" dirty="0"/>
              <a:t> = </a:t>
            </a:r>
            <a:r>
              <a:rPr lang="en-US" altLang="en-US" dirty="0" err="1"/>
              <a:t>sysadm.ps_cm_deplete.business_unit</a:t>
            </a:r>
            <a:r>
              <a:rPr lang="en-US" altLang="en-US" dirty="0"/>
              <a:t> ) AND </a:t>
            </a:r>
            <a:r>
              <a:rPr lang="en-US" altLang="en-US" dirty="0" err="1"/>
              <a:t>sysadm.ps_cm_receipts.cm_book</a:t>
            </a:r>
            <a:r>
              <a:rPr lang="en-US" altLang="en-US" dirty="0"/>
              <a:t> = </a:t>
            </a:r>
            <a:r>
              <a:rPr lang="en-US" altLang="en-US" dirty="0" err="1"/>
              <a:t>sysadm.ps_cm_deplete.cm_book</a:t>
            </a:r>
            <a:r>
              <a:rPr lang="en-US" altLang="en-US" dirty="0"/>
              <a:t> ) </a:t>
            </a:r>
          </a:p>
          <a:p>
            <a:pPr>
              <a:lnSpc>
                <a:spcPct val="80000"/>
              </a:lnSpc>
              <a:buFont typeface="Arial" panose="020B0604020202020204" pitchFamily="34" charset="0"/>
              <a:buNone/>
            </a:pPr>
            <a:r>
              <a:rPr lang="en-US" altLang="en-US" dirty="0"/>
              <a:t>NESTED LOOP JOIN</a:t>
            </a:r>
          </a:p>
          <a:p>
            <a:pPr>
              <a:lnSpc>
                <a:spcPct val="80000"/>
              </a:lnSpc>
            </a:pPr>
            <a:endParaRPr lang="en-US" altLang="en-US" sz="3600"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44CE4082-8C4E-4E1E-8468-A0E1FF8716A1}"/>
              </a:ext>
            </a:extLst>
          </p:cNvPr>
          <p:cNvSpPr txBox="1"/>
          <p:nvPr/>
        </p:nvSpPr>
        <p:spPr>
          <a:xfrm>
            <a:off x="504492" y="180953"/>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Criteria used for view causes Sequential Scans</a:t>
            </a:r>
          </a:p>
        </p:txBody>
      </p:sp>
    </p:spTree>
    <p:extLst>
      <p:ext uri="{BB962C8B-B14F-4D97-AF65-F5344CB8AC3E}">
        <p14:creationId xmlns:p14="http://schemas.microsoft.com/office/powerpoint/2010/main" val="22115709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8B8353A-4F57-4FE4-95DC-AF028D73DFE7}"/>
              </a:ext>
            </a:extLst>
          </p:cNvPr>
          <p:cNvSpPr txBox="1">
            <a:spLocks/>
          </p:cNvSpPr>
          <p:nvPr/>
        </p:nvSpPr>
        <p:spPr>
          <a:xfrm>
            <a:off x="457200" y="1436913"/>
            <a:ext cx="8229600" cy="4931229"/>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a:t>CREATE VIEW "sysadm".ps_cm_onhand_vw </a:t>
            </a:r>
          </a:p>
          <a:p>
            <a:pPr>
              <a:lnSpc>
                <a:spcPct val="80000"/>
              </a:lnSpc>
              <a:buFont typeface="Arial" panose="020B0604020202020204" pitchFamily="34" charset="0"/>
              <a:buNone/>
            </a:pPr>
            <a:r>
              <a:rPr lang="en-US" altLang="en-US"/>
              <a:t>  (business_unit,inv_item_id,cm_book,dt_timestamp,seq_nbr,cm_dt_timestamp_a, …….</a:t>
            </a:r>
          </a:p>
          <a:p>
            <a:pPr>
              <a:lnSpc>
                <a:spcPct val="80000"/>
              </a:lnSpc>
              <a:buFont typeface="Arial" panose="020B0604020202020204" pitchFamily="34" charset="0"/>
              <a:buNone/>
            </a:pPr>
            <a:endParaRPr lang="en-US" altLang="en-US" b="1"/>
          </a:p>
          <a:p>
            <a:pPr>
              <a:lnSpc>
                <a:spcPct val="80000"/>
              </a:lnSpc>
              <a:buFont typeface="Arial" panose="020B0604020202020204" pitchFamily="34" charset="0"/>
              <a:buNone/>
            </a:pPr>
            <a:r>
              <a:rPr lang="en-US" altLang="en-US" b="1"/>
              <a:t>cm_onhand_qty</a:t>
            </a:r>
            <a:r>
              <a:rPr lang="en-US" altLang="en-US"/>
              <a:t>) AS</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SELECT x1.business_unit ,x1.inv_item_id ,x1.cm_book ,x1.cm_dt_timestamp, …….</a:t>
            </a:r>
          </a:p>
          <a:p>
            <a:pPr>
              <a:lnSpc>
                <a:spcPct val="80000"/>
              </a:lnSpc>
              <a:buFont typeface="Arial" panose="020B0604020202020204" pitchFamily="34" charset="0"/>
              <a:buNone/>
            </a:pPr>
            <a:r>
              <a:rPr lang="en-US" altLang="en-US"/>
              <a:t>   </a:t>
            </a:r>
          </a:p>
          <a:p>
            <a:pPr>
              <a:lnSpc>
                <a:spcPct val="80000"/>
              </a:lnSpc>
              <a:buFont typeface="Arial" panose="020B0604020202020204" pitchFamily="34" charset="0"/>
              <a:buNone/>
            </a:pPr>
            <a:r>
              <a:rPr lang="en-US" altLang="en-US" b="1"/>
              <a:t> (x0.qty_base - sum(x1.qty_base) )</a:t>
            </a:r>
            <a:r>
              <a:rPr lang="en-US" altLang="en-US"/>
              <a:t> </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FROM "sysadm".ps_cm_receipts x0 ,"sysadm".ps_cm_deplete x1 </a:t>
            </a:r>
          </a:p>
          <a:p>
            <a:pPr>
              <a:lnSpc>
                <a:spcPct val="80000"/>
              </a:lnSpc>
              <a:buFont typeface="Arial" panose="020B0604020202020204" pitchFamily="34" charset="0"/>
              <a:buNone/>
            </a:pPr>
            <a:r>
              <a:rPr lang="en-US" altLang="en-US"/>
              <a:t>WHERE (((((((x0.business_unit = x1.business_unit ) </a:t>
            </a:r>
          </a:p>
          <a:p>
            <a:pPr>
              <a:lnSpc>
                <a:spcPct val="80000"/>
              </a:lnSpc>
              <a:buFont typeface="Arial" panose="020B0604020202020204" pitchFamily="34" charset="0"/>
              <a:buNone/>
            </a:pPr>
            <a:r>
              <a:rPr lang="en-US" altLang="en-US"/>
              <a:t>AND (x0.inv_item_id = x1.inv_item_id ) ) </a:t>
            </a:r>
          </a:p>
          <a:p>
            <a:pPr>
              <a:lnSpc>
                <a:spcPct val="80000"/>
              </a:lnSpc>
              <a:buFont typeface="Arial" panose="020B0604020202020204" pitchFamily="34" charset="0"/>
              <a:buNone/>
            </a:pPr>
            <a:r>
              <a:rPr lang="en-US" altLang="en-US"/>
              <a:t>AND (x0.cm_book = x1.cm_book) ) </a:t>
            </a:r>
          </a:p>
          <a:p>
            <a:pPr>
              <a:lnSpc>
                <a:spcPct val="80000"/>
              </a:lnSpc>
              <a:buFont typeface="Arial" panose="020B0604020202020204" pitchFamily="34" charset="0"/>
              <a:buNone/>
            </a:pPr>
            <a:r>
              <a:rPr lang="en-US" altLang="en-US"/>
              <a:t>AND (x0.dt_timestamp = x1.cm_dt_timestamp ) ) </a:t>
            </a:r>
          </a:p>
          <a:p>
            <a:pPr>
              <a:lnSpc>
                <a:spcPct val="80000"/>
              </a:lnSpc>
              <a:buFont typeface="Arial" panose="020B0604020202020204" pitchFamily="34" charset="0"/>
              <a:buNone/>
            </a:pPr>
            <a:r>
              <a:rPr lang="en-US" altLang="en-US"/>
              <a:t>AND (x0.seq_nbr = x1.cm_seq_nbr ) ) </a:t>
            </a:r>
          </a:p>
          <a:p>
            <a:pPr>
              <a:lnSpc>
                <a:spcPct val="80000"/>
              </a:lnSpc>
              <a:buFont typeface="Arial" panose="020B0604020202020204" pitchFamily="34" charset="0"/>
              <a:buNone/>
            </a:pPr>
            <a:r>
              <a:rPr lang="en-US" altLang="en-US"/>
              <a:t>AND (x0.cm_dt_timestamp_a = x1.cm_dt_timestamp_a) ) </a:t>
            </a:r>
          </a:p>
          <a:p>
            <a:pPr>
              <a:lnSpc>
                <a:spcPct val="80000"/>
              </a:lnSpc>
              <a:buFont typeface="Arial" panose="020B0604020202020204" pitchFamily="34" charset="0"/>
              <a:buNone/>
            </a:pPr>
            <a:r>
              <a:rPr lang="en-US" altLang="en-US"/>
              <a:t>AND (x0.cm_seq_nbr_a = x1.cm_seq_nbr_a ) ) </a:t>
            </a:r>
          </a:p>
          <a:p>
            <a:pPr>
              <a:lnSpc>
                <a:spcPct val="80000"/>
              </a:lnSpc>
              <a:buFont typeface="Arial" panose="020B0604020202020204" pitchFamily="34" charset="0"/>
              <a:buNone/>
            </a:pPr>
            <a:r>
              <a:rPr lang="en-US" altLang="en-US"/>
              <a:t>GROUP BY x1.business_unit ,x1.inv_item_id ,x1.cm_book ,x1.cm_dt_timestamp ,</a:t>
            </a:r>
          </a:p>
          <a:p>
            <a:pPr>
              <a:lnSpc>
                <a:spcPct val="80000"/>
              </a:lnSpc>
              <a:buFont typeface="Arial" panose="020B0604020202020204" pitchFamily="34" charset="0"/>
              <a:buNone/>
            </a:pPr>
            <a:r>
              <a:rPr lang="en-US" altLang="en-US"/>
              <a:t>         x1.cm_seq_nbr,x0.cm_dt_timestamp_a ,x0.cm_seq_nbr_a ,</a:t>
            </a:r>
          </a:p>
          <a:p>
            <a:pPr>
              <a:lnSpc>
                <a:spcPct val="80000"/>
              </a:lnSpc>
              <a:buFont typeface="Arial" panose="020B0604020202020204" pitchFamily="34" charset="0"/>
              <a:buNone/>
            </a:pPr>
            <a:r>
              <a:rPr lang="en-US" altLang="en-US"/>
              <a:t>         x0.cm_orig_trans_date,x0.consigned_flag ,x0.storage_area ,</a:t>
            </a:r>
          </a:p>
          <a:p>
            <a:pPr>
              <a:lnSpc>
                <a:spcPct val="80000"/>
              </a:lnSpc>
              <a:buFont typeface="Arial" panose="020B0604020202020204" pitchFamily="34" charset="0"/>
              <a:buNone/>
            </a:pPr>
            <a:r>
              <a:rPr lang="en-US" altLang="en-US"/>
              <a:t>         x0.inv_lot_id ,x0.serial_id,x0.qty_base ;</a:t>
            </a:r>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86418C79-47D6-49E0-8ECB-F89EB26BF51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View used in Query</a:t>
            </a:r>
          </a:p>
        </p:txBody>
      </p:sp>
    </p:spTree>
    <p:extLst>
      <p:ext uri="{BB962C8B-B14F-4D97-AF65-F5344CB8AC3E}">
        <p14:creationId xmlns:p14="http://schemas.microsoft.com/office/powerpoint/2010/main" val="418486798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810CEA98-8B9B-423D-BEFF-0688DAE85DA9}"/>
              </a:ext>
            </a:extLst>
          </p:cNvPr>
          <p:cNvSpPr txBox="1">
            <a:spLocks/>
          </p:cNvSpPr>
          <p:nvPr/>
        </p:nvSpPr>
        <p:spPr>
          <a:xfrm>
            <a:off x="825690" y="1653309"/>
            <a:ext cx="8488242" cy="500643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dirty="0"/>
              <a:t>QUERY: </a:t>
            </a:r>
          </a:p>
          <a:p>
            <a:pPr marL="0" indent="0">
              <a:buFont typeface="Arial" panose="020B0604020202020204" pitchFamily="34" charset="0"/>
              <a:buNone/>
            </a:pPr>
            <a:r>
              <a:rPr lang="en-US" sz="4400" dirty="0"/>
              <a:t>-----------------</a:t>
            </a:r>
          </a:p>
          <a:p>
            <a:pPr marL="0" indent="0">
              <a:buFont typeface="Arial" panose="020B0604020202020204" pitchFamily="34" charset="0"/>
              <a:buNone/>
            </a:pPr>
            <a:r>
              <a:rPr lang="en-US" sz="4400" dirty="0"/>
              <a:t>SELECT inv3_invno</a:t>
            </a:r>
          </a:p>
          <a:p>
            <a:pPr marL="0" indent="0">
              <a:buFont typeface="Arial" panose="020B0604020202020204" pitchFamily="34" charset="0"/>
              <a:buNone/>
            </a:pPr>
            <a:r>
              <a:rPr lang="en-US" sz="4400" dirty="0"/>
              <a:t>FROM inv3</a:t>
            </a:r>
          </a:p>
          <a:p>
            <a:pPr marL="0" indent="0">
              <a:buFont typeface="Arial" panose="020B0604020202020204" pitchFamily="34" charset="0"/>
              <a:buNone/>
            </a:pPr>
            <a:r>
              <a:rPr lang="en-US" sz="4400" b="1" dirty="0"/>
              <a:t>WHERE 448050 IN (inv3_physcode,inv3_altphys1,inv3_altphys2)</a:t>
            </a:r>
          </a:p>
          <a:p>
            <a:pPr marL="0" indent="0">
              <a:buFont typeface="Arial" panose="020B0604020202020204" pitchFamily="34" charset="0"/>
              <a:buNone/>
            </a:pPr>
            <a:endParaRPr lang="en-US" sz="4400" dirty="0"/>
          </a:p>
          <a:p>
            <a:pPr marL="0" indent="0">
              <a:buFont typeface="Arial" panose="020B0604020202020204" pitchFamily="34" charset="0"/>
              <a:buNone/>
            </a:pPr>
            <a:r>
              <a:rPr lang="en-US" sz="4400" dirty="0"/>
              <a:t>Estimated Cost: 157852</a:t>
            </a:r>
          </a:p>
          <a:p>
            <a:pPr marL="0" indent="0">
              <a:buFont typeface="Arial" panose="020B0604020202020204" pitchFamily="34" charset="0"/>
              <a:buNone/>
            </a:pPr>
            <a:r>
              <a:rPr lang="en-US" sz="4400" dirty="0"/>
              <a:t>Estimated # of Rows Returned: 566880</a:t>
            </a:r>
          </a:p>
          <a:p>
            <a:pPr marL="0" indent="0">
              <a:buFont typeface="Arial" panose="020B0604020202020204" pitchFamily="34" charset="0"/>
              <a:buNone/>
            </a:pPr>
            <a:endParaRPr lang="en-US" sz="4400" dirty="0"/>
          </a:p>
          <a:p>
            <a:pPr marL="0" indent="0">
              <a:buFont typeface="Arial" panose="020B0604020202020204" pitchFamily="34" charset="0"/>
              <a:buNone/>
            </a:pPr>
            <a:r>
              <a:rPr lang="en-US" sz="4400" dirty="0"/>
              <a:t>  1) informix.cus3: </a:t>
            </a:r>
            <a:r>
              <a:rPr lang="en-US" sz="4400" b="1" dirty="0"/>
              <a:t>SEQUENTIAL SCAN</a:t>
            </a:r>
          </a:p>
          <a:p>
            <a:pPr marL="0" indent="0">
              <a:buFont typeface="Arial" panose="020B0604020202020204" pitchFamily="34" charset="0"/>
              <a:buNone/>
            </a:pPr>
            <a:r>
              <a:rPr lang="en-US" sz="4400" dirty="0"/>
              <a:t>        Filters: 448050 IN (informix.inv3.inv3_physcode , informix.inv3.inv3_altphys1 , informix.inv3.inv3_altphys2 )</a:t>
            </a:r>
          </a:p>
          <a:p>
            <a:pPr marL="0" indent="0">
              <a:buFont typeface="Arial" panose="020B0604020202020204" pitchFamily="34" charset="0"/>
              <a:buNone/>
            </a:pPr>
            <a:r>
              <a:rPr lang="en-US" sz="4400" dirty="0"/>
              <a:t>Query statistics:</a:t>
            </a:r>
          </a:p>
          <a:p>
            <a:pPr marL="0" indent="0">
              <a:buFont typeface="Arial" panose="020B0604020202020204" pitchFamily="34" charset="0"/>
              <a:buNone/>
            </a:pPr>
            <a:r>
              <a:rPr lang="en-US" sz="4400" dirty="0"/>
              <a:t>-----------------</a:t>
            </a:r>
          </a:p>
          <a:p>
            <a:pPr marL="0" indent="0">
              <a:buFont typeface="Arial" panose="020B0604020202020204" pitchFamily="34" charset="0"/>
              <a:buNone/>
            </a:pPr>
            <a:r>
              <a:rPr lang="en-US" sz="4400" dirty="0"/>
              <a:t>  Table map :</a:t>
            </a:r>
          </a:p>
          <a:p>
            <a:pPr marL="0" indent="0">
              <a:buFont typeface="Arial" panose="020B0604020202020204" pitchFamily="34" charset="0"/>
              <a:buNone/>
            </a:pPr>
            <a:r>
              <a:rPr lang="en-US" sz="4400" dirty="0"/>
              <a:t>  ----------------------------</a:t>
            </a:r>
          </a:p>
          <a:p>
            <a:pPr marL="0" indent="0">
              <a:buFont typeface="Arial" panose="020B0604020202020204" pitchFamily="34" charset="0"/>
              <a:buNone/>
            </a:pPr>
            <a:r>
              <a:rPr lang="en-US" sz="4400" dirty="0"/>
              <a:t>  Internal name     Table name</a:t>
            </a:r>
          </a:p>
          <a:p>
            <a:pPr marL="0" indent="0">
              <a:buFont typeface="Arial" panose="020B0604020202020204" pitchFamily="34" charset="0"/>
              <a:buNone/>
            </a:pPr>
            <a:r>
              <a:rPr lang="en-US" sz="4400" dirty="0"/>
              <a:t>  ----------------------------</a:t>
            </a:r>
          </a:p>
          <a:p>
            <a:pPr marL="0" indent="0">
              <a:buFont typeface="Arial" panose="020B0604020202020204" pitchFamily="34" charset="0"/>
              <a:buNone/>
            </a:pPr>
            <a:r>
              <a:rPr lang="en-US" sz="4400" dirty="0"/>
              <a:t>  t1                             inv3</a:t>
            </a:r>
          </a:p>
          <a:p>
            <a:pPr marL="0" indent="0">
              <a:buFont typeface="Arial" panose="020B0604020202020204" pitchFamily="34" charset="0"/>
              <a:buNone/>
            </a:pPr>
            <a:r>
              <a:rPr lang="en-US" sz="4400" dirty="0"/>
              <a:t>  type     table  </a:t>
            </a:r>
            <a:r>
              <a:rPr lang="en-US" sz="4400" dirty="0" err="1"/>
              <a:t>rows_prod</a:t>
            </a:r>
            <a:r>
              <a:rPr lang="en-US" sz="4400" dirty="0"/>
              <a:t>  </a:t>
            </a:r>
            <a:r>
              <a:rPr lang="en-US" sz="4400" dirty="0" err="1"/>
              <a:t>est_rows</a:t>
            </a:r>
            <a:r>
              <a:rPr lang="en-US" sz="4400" dirty="0"/>
              <a:t>  </a:t>
            </a:r>
            <a:r>
              <a:rPr lang="en-US" sz="4400" dirty="0" err="1"/>
              <a:t>rows_scan</a:t>
            </a:r>
            <a:r>
              <a:rPr lang="en-US" sz="4400" dirty="0"/>
              <a:t>  time       </a:t>
            </a:r>
            <a:r>
              <a:rPr lang="en-US" sz="4400" dirty="0" err="1"/>
              <a:t>est_cost</a:t>
            </a:r>
            <a:endParaRPr lang="en-US" sz="4400" dirty="0"/>
          </a:p>
          <a:p>
            <a:pPr marL="0" indent="0">
              <a:buFont typeface="Arial" panose="020B0604020202020204" pitchFamily="34" charset="0"/>
              <a:buNone/>
            </a:pPr>
            <a:r>
              <a:rPr lang="en-US" sz="4400" dirty="0"/>
              <a:t>  -------------------------------------------------------------------</a:t>
            </a:r>
          </a:p>
          <a:p>
            <a:pPr marL="0" indent="0">
              <a:buFont typeface="Arial" panose="020B0604020202020204" pitchFamily="34" charset="0"/>
              <a:buNone/>
            </a:pPr>
            <a:r>
              <a:rPr lang="en-US" sz="4400" dirty="0"/>
              <a:t>  scan      t1             21         566880    2096652    00:01.26   157852</a:t>
            </a:r>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D960AB96-62C4-4315-8627-4637644F547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Using “in” causes Sequential Scans</a:t>
            </a:r>
          </a:p>
        </p:txBody>
      </p:sp>
    </p:spTree>
    <p:extLst>
      <p:ext uri="{BB962C8B-B14F-4D97-AF65-F5344CB8AC3E}">
        <p14:creationId xmlns:p14="http://schemas.microsoft.com/office/powerpoint/2010/main" val="42694908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E74C8ADE-E00B-4A9E-966B-DA1867700FE6}"/>
              </a:ext>
            </a:extLst>
          </p:cNvPr>
          <p:cNvSpPr txBox="1">
            <a:spLocks/>
          </p:cNvSpPr>
          <p:nvPr/>
        </p:nvSpPr>
        <p:spPr>
          <a:xfrm>
            <a:off x="457200" y="2817091"/>
            <a:ext cx="8229600" cy="35510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a:t>First I create two new indexes</a:t>
            </a:r>
          </a:p>
          <a:p>
            <a:pPr>
              <a:lnSpc>
                <a:spcPct val="80000"/>
              </a:lnSpc>
            </a:pPr>
            <a:endParaRPr lang="en-US" altLang="en-US" sz="2400" dirty="0"/>
          </a:p>
          <a:p>
            <a:pPr lvl="1">
              <a:lnSpc>
                <a:spcPct val="80000"/>
              </a:lnSpc>
            </a:pPr>
            <a:r>
              <a:rPr lang="en-US" altLang="en-US" dirty="0"/>
              <a:t>create index ixinv3_altphys1 on inv3(inv3_altphys1)</a:t>
            </a:r>
          </a:p>
          <a:p>
            <a:pPr lvl="1">
              <a:lnSpc>
                <a:spcPct val="80000"/>
              </a:lnSpc>
            </a:pPr>
            <a:r>
              <a:rPr lang="en-US" altLang="en-US" dirty="0"/>
              <a:t>create index ixinv3_altphys2 on inv3(inv3_altphys2)</a:t>
            </a:r>
          </a:p>
          <a:p>
            <a:pPr marL="457200" lvl="1" indent="0">
              <a:lnSpc>
                <a:spcPct val="80000"/>
              </a:lnSpc>
              <a:buFont typeface="Arial" panose="020B0604020202020204" pitchFamily="34" charset="0"/>
              <a:buNone/>
            </a:pPr>
            <a:endParaRPr lang="en-US" altLang="en-US" dirty="0"/>
          </a:p>
          <a:p>
            <a:pPr>
              <a:lnSpc>
                <a:spcPct val="80000"/>
              </a:lnSpc>
            </a:pPr>
            <a:r>
              <a:rPr lang="en-US" altLang="en-US" sz="2400" dirty="0"/>
              <a:t>Then I changed the query to use “or” instead of “in”</a:t>
            </a:r>
          </a:p>
          <a:p>
            <a:pPr lvl="1">
              <a:lnSpc>
                <a:spcPct val="80000"/>
              </a:lnSpc>
            </a:pPr>
            <a:endParaRPr lang="en-US" altLang="en-US" sz="1600" dirty="0"/>
          </a:p>
          <a:p>
            <a:pPr marL="0" indent="0">
              <a:lnSpc>
                <a:spcPct val="80000"/>
              </a:lnSpc>
              <a:buFont typeface="Arial" panose="020B0604020202020204" pitchFamily="34" charset="0"/>
              <a:buNone/>
            </a:pPr>
            <a:endParaRPr lang="en-US" altLang="en-US" sz="4800" dirty="0"/>
          </a:p>
          <a:p>
            <a:pPr marL="0" indent="0">
              <a:lnSpc>
                <a:spcPct val="80000"/>
              </a:lnSpc>
              <a:buFont typeface="Arial" panose="020B0604020202020204" pitchFamily="34" charset="0"/>
              <a:buNone/>
            </a:pPr>
            <a:endParaRPr lang="en-US" altLang="en-US" sz="4800"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68430A95-06F4-4946-A7D9-068B578435EB}"/>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Criteria used for Using “in” Causes Sequential Scans</a:t>
            </a:r>
          </a:p>
        </p:txBody>
      </p:sp>
    </p:spTree>
    <p:extLst>
      <p:ext uri="{BB962C8B-B14F-4D97-AF65-F5344CB8AC3E}">
        <p14:creationId xmlns:p14="http://schemas.microsoft.com/office/powerpoint/2010/main" val="419278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60D6D3B7-C64D-4962-B3F7-265E327BE405}"/>
              </a:ext>
            </a:extLst>
          </p:cNvPr>
          <p:cNvSpPr txBox="1">
            <a:spLocks/>
          </p:cNvSpPr>
          <p:nvPr/>
        </p:nvSpPr>
        <p:spPr>
          <a:xfrm>
            <a:off x="1119116" y="1442344"/>
            <a:ext cx="7511040" cy="426225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altLang="en-US" sz="4400" dirty="0"/>
              <a:t>QUERY: </a:t>
            </a:r>
          </a:p>
          <a:p>
            <a:pPr marL="0" indent="0">
              <a:lnSpc>
                <a:spcPct val="80000"/>
              </a:lnSpc>
              <a:buFont typeface="Arial" panose="020B0604020202020204" pitchFamily="34" charset="0"/>
              <a:buNone/>
            </a:pPr>
            <a:r>
              <a:rPr lang="en-US" altLang="en-US" sz="4400" dirty="0"/>
              <a:t>------</a:t>
            </a:r>
          </a:p>
          <a:p>
            <a:pPr marL="0" indent="0">
              <a:lnSpc>
                <a:spcPct val="80000"/>
              </a:lnSpc>
              <a:buFont typeface="Arial" panose="020B0604020202020204" pitchFamily="34" charset="0"/>
              <a:buNone/>
            </a:pPr>
            <a:r>
              <a:rPr lang="en-US" altLang="en-US" sz="4400" dirty="0"/>
              <a:t>SELECT inv3_invno</a:t>
            </a:r>
          </a:p>
          <a:p>
            <a:pPr marL="0" indent="0">
              <a:lnSpc>
                <a:spcPct val="80000"/>
              </a:lnSpc>
              <a:buFont typeface="Arial" panose="020B0604020202020204" pitchFamily="34" charset="0"/>
              <a:buNone/>
            </a:pPr>
            <a:r>
              <a:rPr lang="en-US" altLang="en-US" sz="4400" dirty="0"/>
              <a:t>FROM inv3</a:t>
            </a:r>
          </a:p>
          <a:p>
            <a:pPr marL="0" indent="0">
              <a:lnSpc>
                <a:spcPct val="80000"/>
              </a:lnSpc>
              <a:buFont typeface="Arial" panose="020B0604020202020204" pitchFamily="34" charset="0"/>
              <a:buNone/>
            </a:pPr>
            <a:r>
              <a:rPr lang="en-US" altLang="en-US" sz="4400" b="1" dirty="0"/>
              <a:t>WHERE (inv3_physcode = 448050</a:t>
            </a:r>
          </a:p>
          <a:p>
            <a:pPr marL="0" indent="0">
              <a:lnSpc>
                <a:spcPct val="80000"/>
              </a:lnSpc>
              <a:buFont typeface="Arial" panose="020B0604020202020204" pitchFamily="34" charset="0"/>
              <a:buNone/>
            </a:pPr>
            <a:r>
              <a:rPr lang="en-US" altLang="en-US" sz="4400" b="1" dirty="0"/>
              <a:t>or inv3_altphys1 = 448050</a:t>
            </a:r>
          </a:p>
          <a:p>
            <a:pPr marL="0" indent="0">
              <a:lnSpc>
                <a:spcPct val="80000"/>
              </a:lnSpc>
              <a:buFont typeface="Arial" panose="020B0604020202020204" pitchFamily="34" charset="0"/>
              <a:buNone/>
            </a:pPr>
            <a:r>
              <a:rPr lang="en-US" altLang="en-US" sz="4400" b="1" dirty="0"/>
              <a:t>or inv3_altphys2 =  448050)</a:t>
            </a:r>
          </a:p>
          <a:p>
            <a:pPr marL="0" indent="0">
              <a:lnSpc>
                <a:spcPct val="80000"/>
              </a:lnSpc>
              <a:buFont typeface="Arial" panose="020B0604020202020204" pitchFamily="34" charset="0"/>
              <a:buNone/>
            </a:pPr>
            <a:endParaRPr lang="en-US" altLang="en-US" sz="4400" dirty="0"/>
          </a:p>
          <a:p>
            <a:pPr marL="0" indent="0">
              <a:lnSpc>
                <a:spcPct val="80000"/>
              </a:lnSpc>
              <a:buFont typeface="Arial" panose="020B0604020202020204" pitchFamily="34" charset="0"/>
              <a:buNone/>
            </a:pPr>
            <a:r>
              <a:rPr lang="en-US" altLang="en-US" sz="4400" dirty="0"/>
              <a:t>Estimated Cost: 13</a:t>
            </a:r>
          </a:p>
          <a:p>
            <a:pPr marL="0" indent="0">
              <a:lnSpc>
                <a:spcPct val="80000"/>
              </a:lnSpc>
              <a:buFont typeface="Arial" panose="020B0604020202020204" pitchFamily="34" charset="0"/>
              <a:buNone/>
            </a:pPr>
            <a:r>
              <a:rPr lang="en-US" altLang="en-US" sz="4400" dirty="0"/>
              <a:t>Estimated # of Rows Returned: 9</a:t>
            </a:r>
          </a:p>
          <a:p>
            <a:pPr marL="0" indent="0">
              <a:lnSpc>
                <a:spcPct val="80000"/>
              </a:lnSpc>
              <a:buFont typeface="Arial" panose="020B0604020202020204" pitchFamily="34" charset="0"/>
              <a:buNone/>
            </a:pPr>
            <a:endParaRPr lang="en-US" altLang="en-US" sz="4400" dirty="0"/>
          </a:p>
          <a:p>
            <a:pPr marL="0" indent="0">
              <a:lnSpc>
                <a:spcPct val="80000"/>
              </a:lnSpc>
              <a:buFont typeface="Arial" panose="020B0604020202020204" pitchFamily="34" charset="0"/>
              <a:buNone/>
            </a:pPr>
            <a:r>
              <a:rPr lang="en-US" altLang="en-US" sz="4400" dirty="0"/>
              <a:t>  1) informix.inv3: INDEX PATH</a:t>
            </a:r>
          </a:p>
          <a:p>
            <a:pPr marL="0" indent="0">
              <a:lnSpc>
                <a:spcPct val="80000"/>
              </a:lnSpc>
              <a:buFont typeface="Arial" panose="020B0604020202020204" pitchFamily="34" charset="0"/>
              <a:buNone/>
            </a:pPr>
            <a:endParaRPr lang="en-US" altLang="en-US" sz="4400" dirty="0"/>
          </a:p>
          <a:p>
            <a:pPr marL="0" indent="0">
              <a:lnSpc>
                <a:spcPct val="80000"/>
              </a:lnSpc>
              <a:buFont typeface="Arial" panose="020B0604020202020204" pitchFamily="34" charset="0"/>
              <a:buNone/>
            </a:pPr>
            <a:r>
              <a:rPr lang="en-US" altLang="en-US" sz="4400" dirty="0"/>
              <a:t>    (1) Index Name: informix.ixinv3_physcode</a:t>
            </a:r>
          </a:p>
          <a:p>
            <a:pPr marL="0" indent="0">
              <a:lnSpc>
                <a:spcPct val="80000"/>
              </a:lnSpc>
              <a:buFont typeface="Arial" panose="020B0604020202020204" pitchFamily="34" charset="0"/>
              <a:buNone/>
            </a:pPr>
            <a:r>
              <a:rPr lang="en-US" altLang="en-US" sz="4400" dirty="0"/>
              <a:t>        Index Keys: inv3_physcode   (Serial, fragments: ALL)</a:t>
            </a:r>
          </a:p>
          <a:p>
            <a:pPr marL="0" indent="0">
              <a:lnSpc>
                <a:spcPct val="80000"/>
              </a:lnSpc>
              <a:buFont typeface="Arial" panose="020B0604020202020204" pitchFamily="34" charset="0"/>
              <a:buNone/>
            </a:pPr>
            <a:r>
              <a:rPr lang="en-US" altLang="en-US" sz="4400" dirty="0"/>
              <a:t>        Lower Index Filter: informix.inv3.inv3_physcode = 448050</a:t>
            </a:r>
          </a:p>
          <a:p>
            <a:pPr marL="0" indent="0">
              <a:lnSpc>
                <a:spcPct val="80000"/>
              </a:lnSpc>
              <a:buFont typeface="Arial" panose="020B0604020202020204" pitchFamily="34" charset="0"/>
              <a:buNone/>
            </a:pPr>
            <a:endParaRPr lang="en-US" altLang="en-US" sz="4400" dirty="0"/>
          </a:p>
          <a:p>
            <a:pPr marL="0" indent="0">
              <a:lnSpc>
                <a:spcPct val="80000"/>
              </a:lnSpc>
              <a:buFont typeface="Arial" panose="020B0604020202020204" pitchFamily="34" charset="0"/>
              <a:buNone/>
            </a:pPr>
            <a:r>
              <a:rPr lang="en-US" altLang="en-US" sz="4400" dirty="0"/>
              <a:t>    (2) Index Name: informix.ixinv3_altphys2</a:t>
            </a:r>
          </a:p>
          <a:p>
            <a:pPr marL="0" indent="0">
              <a:lnSpc>
                <a:spcPct val="80000"/>
              </a:lnSpc>
              <a:buFont typeface="Arial" panose="020B0604020202020204" pitchFamily="34" charset="0"/>
              <a:buNone/>
            </a:pPr>
            <a:r>
              <a:rPr lang="en-US" altLang="en-US" sz="4400" dirty="0"/>
              <a:t>        Index Keys: inv3_altphys2   (Serial, fragments: ALL)</a:t>
            </a:r>
          </a:p>
          <a:p>
            <a:pPr marL="0" indent="0">
              <a:lnSpc>
                <a:spcPct val="80000"/>
              </a:lnSpc>
              <a:buFont typeface="Arial" panose="020B0604020202020204" pitchFamily="34" charset="0"/>
              <a:buNone/>
            </a:pPr>
            <a:r>
              <a:rPr lang="en-US" altLang="en-US" sz="4400" dirty="0"/>
              <a:t>        Lower Index Filter: informix.inv3.inv3_altphys2 = 448050</a:t>
            </a:r>
          </a:p>
          <a:p>
            <a:pPr marL="0" indent="0">
              <a:lnSpc>
                <a:spcPct val="80000"/>
              </a:lnSpc>
              <a:buFont typeface="Arial" panose="020B0604020202020204" pitchFamily="34" charset="0"/>
              <a:buNone/>
            </a:pPr>
            <a:endParaRPr lang="en-US" altLang="en-US" sz="4400" dirty="0"/>
          </a:p>
          <a:p>
            <a:pPr marL="0" indent="0">
              <a:lnSpc>
                <a:spcPct val="80000"/>
              </a:lnSpc>
              <a:buFont typeface="Arial" panose="020B0604020202020204" pitchFamily="34" charset="0"/>
              <a:buNone/>
            </a:pPr>
            <a:r>
              <a:rPr lang="en-US" altLang="en-US" sz="4400" dirty="0"/>
              <a:t>    (3) Index Name: informix.ixinv3_altphys1</a:t>
            </a:r>
          </a:p>
          <a:p>
            <a:pPr marL="0" indent="0">
              <a:lnSpc>
                <a:spcPct val="80000"/>
              </a:lnSpc>
              <a:buFont typeface="Arial" panose="020B0604020202020204" pitchFamily="34" charset="0"/>
              <a:buNone/>
            </a:pPr>
            <a:r>
              <a:rPr lang="en-US" altLang="en-US" sz="4400" dirty="0"/>
              <a:t>        Index Keys: inv3_altphys1   (Serial, fragments: ALL)</a:t>
            </a:r>
          </a:p>
          <a:p>
            <a:pPr marL="0" indent="0">
              <a:lnSpc>
                <a:spcPct val="80000"/>
              </a:lnSpc>
              <a:buFont typeface="Arial" panose="020B0604020202020204" pitchFamily="34" charset="0"/>
              <a:buNone/>
            </a:pPr>
            <a:r>
              <a:rPr lang="en-US" altLang="en-US" sz="4400" dirty="0"/>
              <a:t>        Lower Index Filter: informix.inv3.inv3_altphys1 = 448050</a:t>
            </a:r>
          </a:p>
          <a:p>
            <a:pPr marL="0" indent="0">
              <a:lnSpc>
                <a:spcPct val="80000"/>
              </a:lnSpc>
              <a:buFont typeface="Arial" panose="020B0604020202020204" pitchFamily="34" charset="0"/>
              <a:buNone/>
            </a:pPr>
            <a:endParaRPr lang="en-US" altLang="en-US" sz="4800" dirty="0"/>
          </a:p>
          <a:p>
            <a:pPr marL="0" indent="0">
              <a:lnSpc>
                <a:spcPct val="80000"/>
              </a:lnSpc>
              <a:buFont typeface="Arial" panose="020B0604020202020204" pitchFamily="34" charset="0"/>
              <a:buNone/>
            </a:pPr>
            <a:endParaRPr lang="en-US" altLang="en-US" sz="4800"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730FD8CB-0076-436B-A1DA-3BB35972769B}"/>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Criteria used for Using “in” Causes Sequential Scans</a:t>
            </a:r>
          </a:p>
        </p:txBody>
      </p:sp>
    </p:spTree>
    <p:extLst>
      <p:ext uri="{BB962C8B-B14F-4D97-AF65-F5344CB8AC3E}">
        <p14:creationId xmlns:p14="http://schemas.microsoft.com/office/powerpoint/2010/main" val="28206302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4BCC72E6-2F13-4933-A038-97DDE3C5DA9B}"/>
              </a:ext>
            </a:extLst>
          </p:cNvPr>
          <p:cNvSpPr txBox="1">
            <a:spLocks/>
          </p:cNvSpPr>
          <p:nvPr/>
        </p:nvSpPr>
        <p:spPr>
          <a:xfrm>
            <a:off x="211015" y="2068944"/>
            <a:ext cx="8783516" cy="429919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Font typeface="Arial" panose="020B0604020202020204" pitchFamily="34" charset="0"/>
              <a:buNone/>
            </a:pPr>
            <a:endParaRPr lang="en-US" altLang="en-US" sz="4800" dirty="0"/>
          </a:p>
          <a:p>
            <a:pPr marL="0" indent="0">
              <a:lnSpc>
                <a:spcPct val="80000"/>
              </a:lnSpc>
              <a:buFont typeface="Arial" panose="020B0604020202020204" pitchFamily="34" charset="0"/>
              <a:buNone/>
            </a:pPr>
            <a:r>
              <a:rPr lang="en-US" altLang="en-US" sz="4800" dirty="0"/>
              <a:t>Query statistics:</a:t>
            </a:r>
          </a:p>
          <a:p>
            <a:pPr marL="0" indent="0">
              <a:lnSpc>
                <a:spcPct val="80000"/>
              </a:lnSpc>
              <a:buFont typeface="Arial" panose="020B0604020202020204" pitchFamily="34" charset="0"/>
              <a:buNone/>
            </a:pPr>
            <a:r>
              <a:rPr lang="en-US" altLang="en-US" sz="4800" dirty="0"/>
              <a:t>-----------------</a:t>
            </a:r>
          </a:p>
          <a:p>
            <a:pPr marL="0" indent="0">
              <a:lnSpc>
                <a:spcPct val="80000"/>
              </a:lnSpc>
              <a:buFont typeface="Arial" panose="020B0604020202020204" pitchFamily="34" charset="0"/>
              <a:buNone/>
            </a:pPr>
            <a:endParaRPr lang="en-US" altLang="en-US" sz="4800" dirty="0"/>
          </a:p>
          <a:p>
            <a:pPr marL="0" indent="0">
              <a:lnSpc>
                <a:spcPct val="80000"/>
              </a:lnSpc>
              <a:buFont typeface="Arial" panose="020B0604020202020204" pitchFamily="34" charset="0"/>
              <a:buNone/>
            </a:pPr>
            <a:r>
              <a:rPr lang="en-US" altLang="en-US" sz="4800" dirty="0"/>
              <a:t>  Table map :</a:t>
            </a:r>
          </a:p>
          <a:p>
            <a:pPr marL="0" indent="0">
              <a:lnSpc>
                <a:spcPct val="80000"/>
              </a:lnSpc>
              <a:buFont typeface="Arial" panose="020B0604020202020204" pitchFamily="34" charset="0"/>
              <a:buNone/>
            </a:pPr>
            <a:r>
              <a:rPr lang="en-US" altLang="en-US" sz="4800" dirty="0"/>
              <a:t>  ----------------------------</a:t>
            </a:r>
          </a:p>
          <a:p>
            <a:pPr marL="0" indent="0">
              <a:lnSpc>
                <a:spcPct val="80000"/>
              </a:lnSpc>
              <a:buFont typeface="Arial" panose="020B0604020202020204" pitchFamily="34" charset="0"/>
              <a:buNone/>
            </a:pPr>
            <a:r>
              <a:rPr lang="en-US" altLang="en-US" sz="4800" dirty="0"/>
              <a:t>  Internal name     Table name</a:t>
            </a:r>
          </a:p>
          <a:p>
            <a:pPr marL="0" indent="0">
              <a:lnSpc>
                <a:spcPct val="80000"/>
              </a:lnSpc>
              <a:buFont typeface="Arial" panose="020B0604020202020204" pitchFamily="34" charset="0"/>
              <a:buNone/>
            </a:pPr>
            <a:r>
              <a:rPr lang="en-US" altLang="en-US" sz="4800" dirty="0"/>
              <a:t>  ----------------------------</a:t>
            </a:r>
          </a:p>
          <a:p>
            <a:pPr marL="0" indent="0">
              <a:lnSpc>
                <a:spcPct val="80000"/>
              </a:lnSpc>
              <a:buFont typeface="Arial" panose="020B0604020202020204" pitchFamily="34" charset="0"/>
              <a:buNone/>
            </a:pPr>
            <a:r>
              <a:rPr lang="en-US" altLang="en-US" sz="4800" dirty="0"/>
              <a:t>  t1                inv3</a:t>
            </a:r>
          </a:p>
          <a:p>
            <a:pPr marL="0" indent="0">
              <a:lnSpc>
                <a:spcPct val="80000"/>
              </a:lnSpc>
              <a:buFont typeface="Arial" panose="020B0604020202020204" pitchFamily="34" charset="0"/>
              <a:buNone/>
            </a:pPr>
            <a:endParaRPr lang="en-US" altLang="en-US" sz="4800" dirty="0"/>
          </a:p>
          <a:p>
            <a:pPr marL="0" indent="0">
              <a:lnSpc>
                <a:spcPct val="80000"/>
              </a:lnSpc>
              <a:buFont typeface="Arial" panose="020B0604020202020204" pitchFamily="34" charset="0"/>
              <a:buNone/>
            </a:pPr>
            <a:r>
              <a:rPr lang="en-US" altLang="en-US" sz="4800" dirty="0"/>
              <a:t>  </a:t>
            </a:r>
            <a:r>
              <a:rPr lang="en-US" altLang="en-US" sz="4800" b="1" dirty="0"/>
              <a:t>type     table  </a:t>
            </a:r>
            <a:r>
              <a:rPr lang="en-US" altLang="en-US" sz="4800" b="1" dirty="0" err="1"/>
              <a:t>rows_prod</a:t>
            </a:r>
            <a:r>
              <a:rPr lang="en-US" altLang="en-US" sz="4800" b="1" dirty="0"/>
              <a:t>  </a:t>
            </a:r>
            <a:r>
              <a:rPr lang="en-US" altLang="en-US" sz="4800" b="1" dirty="0" err="1"/>
              <a:t>est_rows</a:t>
            </a:r>
            <a:r>
              <a:rPr lang="en-US" altLang="en-US" sz="4800" b="1" dirty="0"/>
              <a:t>  </a:t>
            </a:r>
            <a:r>
              <a:rPr lang="en-US" altLang="en-US" sz="4800" b="1" dirty="0" err="1"/>
              <a:t>rows_scan</a:t>
            </a:r>
            <a:r>
              <a:rPr lang="en-US" altLang="en-US" sz="4800" b="1" dirty="0"/>
              <a:t>  time  </a:t>
            </a:r>
            <a:r>
              <a:rPr lang="en-US" altLang="en-US" sz="4800" b="1" dirty="0" err="1"/>
              <a:t>est_cost</a:t>
            </a:r>
            <a:endParaRPr lang="en-US" altLang="en-US" sz="4800" b="1" dirty="0"/>
          </a:p>
          <a:p>
            <a:pPr marL="0" indent="0">
              <a:lnSpc>
                <a:spcPct val="80000"/>
              </a:lnSpc>
              <a:buFont typeface="Arial" panose="020B0604020202020204" pitchFamily="34" charset="0"/>
              <a:buNone/>
            </a:pPr>
            <a:r>
              <a:rPr lang="en-US" altLang="en-US" sz="4800" b="1" dirty="0"/>
              <a:t>  ----------------------------------------------------------------------------------</a:t>
            </a:r>
          </a:p>
          <a:p>
            <a:pPr marL="0" indent="0">
              <a:lnSpc>
                <a:spcPct val="80000"/>
              </a:lnSpc>
              <a:buFont typeface="Arial" panose="020B0604020202020204" pitchFamily="34" charset="0"/>
              <a:buNone/>
            </a:pPr>
            <a:r>
              <a:rPr lang="en-US" altLang="en-US" sz="4800" b="1" dirty="0"/>
              <a:t>  scan     t1              21                  9          21         00:00.24   13</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EAAB0E03-B7A7-4E9F-AFFC-7FA4DCDC55D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Criteria used for Using “in” Causes Sequential Scans</a:t>
            </a:r>
          </a:p>
        </p:txBody>
      </p:sp>
    </p:spTree>
    <p:extLst>
      <p:ext uri="{BB962C8B-B14F-4D97-AF65-F5344CB8AC3E}">
        <p14:creationId xmlns:p14="http://schemas.microsoft.com/office/powerpoint/2010/main" val="26416687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2E3B11CD-8360-4966-A870-05A40A6E01DF}"/>
              </a:ext>
            </a:extLst>
          </p:cNvPr>
          <p:cNvSpPr txBox="1">
            <a:spLocks/>
          </p:cNvSpPr>
          <p:nvPr/>
        </p:nvSpPr>
        <p:spPr>
          <a:xfrm>
            <a:off x="941695" y="1553433"/>
            <a:ext cx="7731457" cy="454857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4400" dirty="0"/>
              <a:t>QUERY:</a:t>
            </a:r>
          </a:p>
          <a:p>
            <a:pPr>
              <a:lnSpc>
                <a:spcPct val="80000"/>
              </a:lnSpc>
              <a:buFont typeface="Arial" panose="020B0604020202020204" pitchFamily="34" charset="0"/>
              <a:buNone/>
            </a:pPr>
            <a:r>
              <a:rPr lang="en-US" altLang="en-US" sz="4400" dirty="0"/>
              <a:t>------</a:t>
            </a:r>
          </a:p>
          <a:p>
            <a:pPr>
              <a:lnSpc>
                <a:spcPct val="80000"/>
              </a:lnSpc>
              <a:buFont typeface="Arial" panose="020B0604020202020204" pitchFamily="34" charset="0"/>
              <a:buNone/>
            </a:pPr>
            <a:r>
              <a:rPr lang="en-US" altLang="en-US" sz="4400" dirty="0"/>
              <a:t>SELECT D.BUSINESS_UNIT, D.VENDOR_SETID, E.VENDOR_ID, E.NAME1, E.NAME2, VNDR_LOC   </a:t>
            </a:r>
          </a:p>
          <a:p>
            <a:pPr>
              <a:lnSpc>
                <a:spcPct val="80000"/>
              </a:lnSpc>
              <a:buFont typeface="Arial" panose="020B0604020202020204" pitchFamily="34" charset="0"/>
              <a:buNone/>
            </a:pPr>
            <a:r>
              <a:rPr lang="en-US" altLang="en-US" sz="4400" dirty="0"/>
              <a:t>FROM PS_PAYMENT_TBL A, PS_PYMNT_VCHR_XREF B, PS_VOUCHER_LINE C, </a:t>
            </a:r>
          </a:p>
          <a:p>
            <a:pPr>
              <a:lnSpc>
                <a:spcPct val="80000"/>
              </a:lnSpc>
              <a:buFont typeface="Arial" panose="020B0604020202020204" pitchFamily="34" charset="0"/>
              <a:buNone/>
            </a:pPr>
            <a:r>
              <a:rPr lang="en-US" altLang="en-US" sz="4400" dirty="0"/>
              <a:t>            PS_VOUCHER D, PS_VENDOR E, PS_VENDOR_LOC F</a:t>
            </a:r>
          </a:p>
          <a:p>
            <a:pPr>
              <a:lnSpc>
                <a:spcPct val="80000"/>
              </a:lnSpc>
              <a:buFont typeface="Arial" panose="020B0604020202020204" pitchFamily="34" charset="0"/>
              <a:buNone/>
            </a:pPr>
            <a:r>
              <a:rPr lang="en-US" altLang="en-US" sz="4400" dirty="0"/>
              <a:t>WHERE A.BANK_SETID = B.BANK_SETID</a:t>
            </a:r>
          </a:p>
          <a:p>
            <a:pPr>
              <a:lnSpc>
                <a:spcPct val="80000"/>
              </a:lnSpc>
              <a:buFont typeface="Arial" panose="020B0604020202020204" pitchFamily="34" charset="0"/>
              <a:buNone/>
            </a:pPr>
            <a:r>
              <a:rPr lang="en-US" altLang="en-US" sz="4400" dirty="0"/>
              <a:t>     AND A.BANK_CD = B.BANK_CD</a:t>
            </a:r>
          </a:p>
          <a:p>
            <a:pPr>
              <a:lnSpc>
                <a:spcPct val="80000"/>
              </a:lnSpc>
              <a:buFont typeface="Arial" panose="020B0604020202020204" pitchFamily="34" charset="0"/>
              <a:buNone/>
            </a:pPr>
            <a:r>
              <a:rPr lang="en-US" altLang="en-US" sz="4400" dirty="0"/>
              <a:t>     AND A.BANK_ACCT_KEY = B.BANK_ACCT_KEY</a:t>
            </a:r>
          </a:p>
          <a:p>
            <a:pPr>
              <a:lnSpc>
                <a:spcPct val="80000"/>
              </a:lnSpc>
              <a:buFont typeface="Arial" panose="020B0604020202020204" pitchFamily="34" charset="0"/>
              <a:buNone/>
            </a:pPr>
            <a:r>
              <a:rPr lang="en-US" altLang="en-US" sz="4400" dirty="0"/>
              <a:t>     AND A.PYMNT_ID = B.PYMNT_ID</a:t>
            </a:r>
          </a:p>
          <a:p>
            <a:pPr>
              <a:lnSpc>
                <a:spcPct val="80000"/>
              </a:lnSpc>
              <a:buFont typeface="Arial" panose="020B0604020202020204" pitchFamily="34" charset="0"/>
              <a:buNone/>
            </a:pPr>
            <a:r>
              <a:rPr lang="en-US" altLang="en-US" sz="4400" dirty="0"/>
              <a:t>     AND B.BUSINESS_UNIT = C.BUSINESS_UNIT</a:t>
            </a:r>
          </a:p>
          <a:p>
            <a:pPr>
              <a:lnSpc>
                <a:spcPct val="80000"/>
              </a:lnSpc>
              <a:buFont typeface="Arial" panose="020B0604020202020204" pitchFamily="34" charset="0"/>
              <a:buNone/>
            </a:pPr>
            <a:r>
              <a:rPr lang="en-US" altLang="en-US" sz="4400" dirty="0"/>
              <a:t>     AND B.VOUCHER_ID = C.VOUCHER_ID</a:t>
            </a:r>
          </a:p>
          <a:p>
            <a:pPr>
              <a:lnSpc>
                <a:spcPct val="80000"/>
              </a:lnSpc>
              <a:buFont typeface="Arial" panose="020B0604020202020204" pitchFamily="34" charset="0"/>
              <a:buNone/>
            </a:pPr>
            <a:r>
              <a:rPr lang="en-US" altLang="en-US" sz="4400" dirty="0"/>
              <a:t>     AND C.BUSINESS_UNIT = D.BUSINESS_UNIT</a:t>
            </a:r>
          </a:p>
          <a:p>
            <a:pPr>
              <a:lnSpc>
                <a:spcPct val="80000"/>
              </a:lnSpc>
              <a:buFont typeface="Arial" panose="020B0604020202020204" pitchFamily="34" charset="0"/>
              <a:buNone/>
            </a:pPr>
            <a:r>
              <a:rPr lang="en-US" altLang="en-US" sz="4400" dirty="0"/>
              <a:t>     AND C.VOUCHER_ID = D.VOUCHER_ID</a:t>
            </a:r>
          </a:p>
          <a:p>
            <a:pPr>
              <a:lnSpc>
                <a:spcPct val="80000"/>
              </a:lnSpc>
              <a:buFont typeface="Arial" panose="020B0604020202020204" pitchFamily="34" charset="0"/>
              <a:buNone/>
            </a:pPr>
            <a:r>
              <a:rPr lang="en-US" altLang="en-US" sz="4400" dirty="0"/>
              <a:t>     AND E.VENDOR_ID = D.VENDOR_ID</a:t>
            </a:r>
          </a:p>
          <a:p>
            <a:pPr>
              <a:lnSpc>
                <a:spcPct val="80000"/>
              </a:lnSpc>
              <a:buFont typeface="Arial" panose="020B0604020202020204" pitchFamily="34" charset="0"/>
              <a:buNone/>
            </a:pPr>
            <a:r>
              <a:rPr lang="en-US" altLang="en-US" sz="4400" dirty="0"/>
              <a:t>     AND A.PYMNT_STATUS = 'P'</a:t>
            </a:r>
          </a:p>
          <a:p>
            <a:pPr>
              <a:lnSpc>
                <a:spcPct val="80000"/>
              </a:lnSpc>
              <a:buFont typeface="Arial" panose="020B0604020202020204" pitchFamily="34" charset="0"/>
              <a:buNone/>
            </a:pPr>
            <a:r>
              <a:rPr lang="en-US" altLang="en-US" sz="4400" dirty="0"/>
              <a:t>     AND A.PYMNT_DT BETWEEN '01-01-2003' AND '12-31-2003'</a:t>
            </a:r>
          </a:p>
          <a:p>
            <a:pPr>
              <a:lnSpc>
                <a:spcPct val="80000"/>
              </a:lnSpc>
              <a:buFont typeface="Arial" panose="020B0604020202020204" pitchFamily="34" charset="0"/>
              <a:buNone/>
            </a:pPr>
            <a:r>
              <a:rPr lang="en-US" altLang="en-US" sz="4400" dirty="0"/>
              <a:t>     AND D.BUSINESS_UNIT IN ('CAT',‘SNCPY')</a:t>
            </a:r>
          </a:p>
          <a:p>
            <a:pPr>
              <a:lnSpc>
                <a:spcPct val="80000"/>
              </a:lnSpc>
              <a:buFont typeface="Arial" panose="020B0604020202020204" pitchFamily="34" charset="0"/>
              <a:buNone/>
            </a:pPr>
            <a:r>
              <a:rPr lang="en-US" altLang="en-US" sz="4400" dirty="0"/>
              <a:t>     AND E.SETID = F.SETID</a:t>
            </a:r>
          </a:p>
          <a:p>
            <a:pPr>
              <a:lnSpc>
                <a:spcPct val="80000"/>
              </a:lnSpc>
              <a:buFont typeface="Arial" panose="020B0604020202020204" pitchFamily="34" charset="0"/>
              <a:buNone/>
            </a:pPr>
            <a:r>
              <a:rPr lang="en-US" altLang="en-US" sz="4400" dirty="0"/>
              <a:t>     AND E.VENDOR_ID = F.VENDOR_ID</a:t>
            </a:r>
          </a:p>
          <a:p>
            <a:pPr>
              <a:lnSpc>
                <a:spcPct val="80000"/>
              </a:lnSpc>
              <a:buFont typeface="Arial" panose="020B0604020202020204" pitchFamily="34" charset="0"/>
              <a:buNone/>
            </a:pPr>
            <a:r>
              <a:rPr lang="en-US" altLang="en-US" sz="4400" dirty="0"/>
              <a:t>     AND C.WTHD_CD &lt;&gt; F.WTHD_CD</a:t>
            </a:r>
          </a:p>
          <a:p>
            <a:pPr>
              <a:lnSpc>
                <a:spcPct val="80000"/>
              </a:lnSpc>
            </a:pPr>
            <a:endParaRPr lang="en-US" altLang="en-US" sz="4400" dirty="0"/>
          </a:p>
          <a:p>
            <a:pPr>
              <a:lnSpc>
                <a:spcPct val="80000"/>
              </a:lnSpc>
              <a:buFont typeface="Arial" panose="020B0604020202020204" pitchFamily="34" charset="0"/>
              <a:buNone/>
            </a:pPr>
            <a:r>
              <a:rPr lang="en-US" altLang="en-US" sz="4400" dirty="0"/>
              <a:t>Estimated Cost: 57005</a:t>
            </a:r>
          </a:p>
          <a:p>
            <a:pPr>
              <a:lnSpc>
                <a:spcPct val="80000"/>
              </a:lnSpc>
              <a:buFont typeface="Arial" panose="020B0604020202020204" pitchFamily="34" charset="0"/>
              <a:buNone/>
            </a:pPr>
            <a:r>
              <a:rPr lang="en-US" altLang="en-US" sz="4400" dirty="0"/>
              <a:t>Estimated # of Rows Returned: 1</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BF984A4-CB2D-4150-807A-895E7C6DB55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Directives for Queries</a:t>
            </a:r>
          </a:p>
        </p:txBody>
      </p:sp>
    </p:spTree>
    <p:extLst>
      <p:ext uri="{BB962C8B-B14F-4D97-AF65-F5344CB8AC3E}">
        <p14:creationId xmlns:p14="http://schemas.microsoft.com/office/powerpoint/2010/main" val="11469933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dirty="0">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4E3C5490-E6C7-4B23-8A14-24C6D7E580D3}"/>
              </a:ext>
            </a:extLst>
          </p:cNvPr>
          <p:cNvSpPr txBox="1">
            <a:spLocks/>
          </p:cNvSpPr>
          <p:nvPr/>
        </p:nvSpPr>
        <p:spPr>
          <a:xfrm>
            <a:off x="457200" y="2179782"/>
            <a:ext cx="8229600" cy="41883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t>onstat –g ssc</a:t>
            </a:r>
          </a:p>
          <a:p>
            <a:pPr>
              <a:buFont typeface="Arial" panose="020B0604020202020204" pitchFamily="34" charset="0"/>
              <a:buNone/>
            </a:pPr>
            <a:endParaRPr lang="en-US" altLang="en-US" sz="2000" dirty="0"/>
          </a:p>
          <a:p>
            <a:r>
              <a:rPr lang="en-US" altLang="en-US" sz="2000" dirty="0"/>
              <a:t>Look at SQL's with a large number of executions.</a:t>
            </a:r>
          </a:p>
          <a:p>
            <a:pPr>
              <a:buFont typeface="Arial" panose="020B0604020202020204" pitchFamily="34" charset="0"/>
              <a:buNone/>
            </a:pPr>
            <a:endParaRPr lang="en-US" altLang="en-US" sz="2000" dirty="0"/>
          </a:p>
          <a:p>
            <a:r>
              <a:rPr lang="en-US" altLang="en-US" sz="2000" dirty="0"/>
              <a:t>Saving even a second on a SQL statement that is executed 1 million times can make a difference in performance.</a:t>
            </a:r>
          </a:p>
          <a:p>
            <a:endParaRPr lang="en-US" altLang="en-US" sz="2000" dirty="0"/>
          </a:p>
          <a:p>
            <a:r>
              <a:rPr lang="en-US" altLang="en-US" sz="2000" dirty="0"/>
              <a:t>New features with 14.10 for Statement Cache.</a:t>
            </a:r>
          </a:p>
        </p:txBody>
      </p:sp>
      <p:sp>
        <p:nvSpPr>
          <p:cNvPr id="5" name="TextShape 1">
            <a:extLst>
              <a:ext uri="{FF2B5EF4-FFF2-40B4-BE49-F238E27FC236}">
                <a16:creationId xmlns:a16="http://schemas.microsoft.com/office/drawing/2014/main" id="{88CBBC66-3668-4831-8E70-4D893D0A3B03}"/>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SQL Statement Cache</a:t>
            </a:r>
          </a:p>
        </p:txBody>
      </p:sp>
    </p:spTree>
    <p:extLst>
      <p:ext uri="{BB962C8B-B14F-4D97-AF65-F5344CB8AC3E}">
        <p14:creationId xmlns:p14="http://schemas.microsoft.com/office/powerpoint/2010/main" val="4258134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87EF5894-CBC0-4850-AB1C-DE634B4AFBB3}"/>
              </a:ext>
            </a:extLst>
          </p:cNvPr>
          <p:cNvSpPr txBox="1">
            <a:spLocks/>
          </p:cNvSpPr>
          <p:nvPr/>
        </p:nvSpPr>
        <p:spPr>
          <a:xfrm>
            <a:off x="600502" y="1476072"/>
            <a:ext cx="9118440" cy="483065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4000" dirty="0"/>
              <a:t> 1) </a:t>
            </a:r>
            <a:r>
              <a:rPr lang="en-US" altLang="en-US" sz="4000" dirty="0" err="1"/>
              <a:t>informix.f</a:t>
            </a:r>
            <a:r>
              <a:rPr lang="en-US" altLang="en-US" sz="4000" dirty="0"/>
              <a:t>: INDEX PATH</a:t>
            </a:r>
          </a:p>
          <a:p>
            <a:pPr>
              <a:lnSpc>
                <a:spcPct val="80000"/>
              </a:lnSpc>
              <a:buFont typeface="Arial" panose="020B0604020202020204" pitchFamily="34" charset="0"/>
              <a:buNone/>
            </a:pPr>
            <a:r>
              <a:rPr lang="en-US" altLang="en-US" sz="4000" dirty="0"/>
              <a:t>        Filters: </a:t>
            </a:r>
            <a:r>
              <a:rPr lang="en-US" altLang="en-US" sz="4000" dirty="0" err="1"/>
              <a:t>informix.f.effdt</a:t>
            </a:r>
            <a:r>
              <a:rPr lang="en-US" altLang="en-US" sz="4000" dirty="0"/>
              <a:t> = &lt;subquery&gt; </a:t>
            </a:r>
          </a:p>
          <a:p>
            <a:pPr>
              <a:lnSpc>
                <a:spcPct val="80000"/>
              </a:lnSpc>
              <a:buFont typeface="Arial" panose="020B0604020202020204" pitchFamily="34" charset="0"/>
              <a:buNone/>
            </a:pPr>
            <a:r>
              <a:rPr lang="en-US" altLang="en-US" sz="4000" dirty="0"/>
              <a:t>    (1) Index Keys: </a:t>
            </a:r>
            <a:r>
              <a:rPr lang="en-US" altLang="en-US" sz="4000" dirty="0" err="1"/>
              <a:t>setid</a:t>
            </a:r>
            <a:r>
              <a:rPr lang="en-US" altLang="en-US" sz="4000" dirty="0"/>
              <a:t> </a:t>
            </a:r>
            <a:r>
              <a:rPr lang="en-US" altLang="en-US" sz="4000" dirty="0" err="1"/>
              <a:t>vendor_id</a:t>
            </a:r>
            <a:r>
              <a:rPr lang="en-US" altLang="en-US" sz="4000" dirty="0"/>
              <a:t> </a:t>
            </a:r>
            <a:r>
              <a:rPr lang="en-US" altLang="en-US" sz="4000" dirty="0" err="1"/>
              <a:t>vndr_loc</a:t>
            </a:r>
            <a:r>
              <a:rPr lang="en-US" altLang="en-US" sz="4000" dirty="0"/>
              <a:t> </a:t>
            </a:r>
            <a:r>
              <a:rPr lang="en-US" altLang="en-US" sz="4000" dirty="0" err="1"/>
              <a:t>effdt</a:t>
            </a:r>
            <a:r>
              <a:rPr lang="en-US" altLang="en-US" sz="4000" dirty="0"/>
              <a:t> (desc) </a:t>
            </a:r>
            <a:r>
              <a:rPr lang="en-US" altLang="en-US" sz="4000" dirty="0" err="1"/>
              <a:t>eff_status</a:t>
            </a:r>
            <a:r>
              <a:rPr lang="en-US" altLang="en-US" sz="4000" dirty="0"/>
              <a:t>   (Serial, fragments: ALL)</a:t>
            </a:r>
          </a:p>
          <a:p>
            <a:pPr>
              <a:lnSpc>
                <a:spcPct val="80000"/>
              </a:lnSpc>
              <a:buFont typeface="Arial" panose="020B0604020202020204" pitchFamily="34" charset="0"/>
              <a:buNone/>
            </a:pPr>
            <a:r>
              <a:rPr lang="en-US" altLang="en-US" sz="4000" dirty="0"/>
              <a:t>  2) </a:t>
            </a:r>
            <a:r>
              <a:rPr lang="en-US" altLang="en-US" sz="4000" dirty="0" err="1"/>
              <a:t>informix.e</a:t>
            </a:r>
            <a:r>
              <a:rPr lang="en-US" altLang="en-US" sz="4000" dirty="0"/>
              <a:t>: INDEX PATH</a:t>
            </a:r>
          </a:p>
          <a:p>
            <a:pPr>
              <a:lnSpc>
                <a:spcPct val="80000"/>
              </a:lnSpc>
              <a:buFont typeface="Arial" panose="020B0604020202020204" pitchFamily="34" charset="0"/>
              <a:buNone/>
            </a:pPr>
            <a:r>
              <a:rPr lang="en-US" altLang="en-US" sz="4000" dirty="0"/>
              <a:t>    (1) Index Keys: </a:t>
            </a:r>
            <a:r>
              <a:rPr lang="en-US" altLang="en-US" sz="4000" dirty="0" err="1"/>
              <a:t>vendor_id</a:t>
            </a:r>
            <a:r>
              <a:rPr lang="en-US" altLang="en-US" sz="4000" dirty="0"/>
              <a:t> </a:t>
            </a:r>
            <a:r>
              <a:rPr lang="en-US" altLang="en-US" sz="4000" dirty="0" err="1"/>
              <a:t>setid</a:t>
            </a:r>
            <a:r>
              <a:rPr lang="en-US" altLang="en-US" sz="4000" dirty="0"/>
              <a:t>   (Serial, fragments: ALL)</a:t>
            </a:r>
          </a:p>
          <a:p>
            <a:pPr>
              <a:lnSpc>
                <a:spcPct val="80000"/>
              </a:lnSpc>
              <a:buFont typeface="Arial" panose="020B0604020202020204" pitchFamily="34" charset="0"/>
              <a:buNone/>
            </a:pPr>
            <a:r>
              <a:rPr lang="en-US" altLang="en-US" sz="4000" dirty="0"/>
              <a:t>        Lower Index Filter: (</a:t>
            </a:r>
            <a:r>
              <a:rPr lang="en-US" altLang="en-US" sz="4000" dirty="0" err="1"/>
              <a:t>informix.e.vendor_id</a:t>
            </a:r>
            <a:r>
              <a:rPr lang="en-US" altLang="en-US" sz="4000" dirty="0"/>
              <a:t> = </a:t>
            </a:r>
            <a:r>
              <a:rPr lang="en-US" altLang="en-US" sz="4000" dirty="0" err="1"/>
              <a:t>informix.f.vendor_id</a:t>
            </a:r>
            <a:r>
              <a:rPr lang="en-US" altLang="en-US" sz="4000" dirty="0"/>
              <a:t> AND </a:t>
            </a:r>
            <a:r>
              <a:rPr lang="en-US" altLang="en-US" sz="4000" dirty="0" err="1"/>
              <a:t>informix.e.setid</a:t>
            </a:r>
            <a:r>
              <a:rPr lang="en-US" altLang="en-US" sz="4000" dirty="0"/>
              <a:t> = </a:t>
            </a:r>
            <a:r>
              <a:rPr lang="en-US" altLang="en-US" sz="4000" dirty="0" err="1"/>
              <a:t>informix.f.setid</a:t>
            </a:r>
            <a:r>
              <a:rPr lang="en-US" altLang="en-US" sz="4000" dirty="0"/>
              <a:t> ) NESTED LOOP JOIN</a:t>
            </a:r>
          </a:p>
          <a:p>
            <a:pPr>
              <a:lnSpc>
                <a:spcPct val="80000"/>
              </a:lnSpc>
              <a:buFont typeface="Arial" panose="020B0604020202020204" pitchFamily="34" charset="0"/>
              <a:buNone/>
            </a:pPr>
            <a:r>
              <a:rPr lang="en-US" altLang="en-US" sz="4000" dirty="0"/>
              <a:t>  3) </a:t>
            </a:r>
            <a:r>
              <a:rPr lang="en-US" altLang="en-US" sz="4000" dirty="0" err="1"/>
              <a:t>informix.d</a:t>
            </a:r>
            <a:r>
              <a:rPr lang="en-US" altLang="en-US" sz="4000" dirty="0"/>
              <a:t>: INDEX PATH</a:t>
            </a:r>
          </a:p>
          <a:p>
            <a:pPr>
              <a:lnSpc>
                <a:spcPct val="80000"/>
              </a:lnSpc>
              <a:buFont typeface="Arial" panose="020B0604020202020204" pitchFamily="34" charset="0"/>
              <a:buNone/>
            </a:pPr>
            <a:r>
              <a:rPr lang="en-US" altLang="en-US" sz="4000" dirty="0"/>
              <a:t>        Filters: </a:t>
            </a:r>
            <a:r>
              <a:rPr lang="en-US" altLang="en-US" sz="4000" dirty="0" err="1"/>
              <a:t>informix.d.business_unit</a:t>
            </a:r>
            <a:r>
              <a:rPr lang="en-US" altLang="en-US" sz="4000" dirty="0"/>
              <a:t> IN ('CAT' , ‘SNCPY' )</a:t>
            </a:r>
          </a:p>
          <a:p>
            <a:pPr>
              <a:lnSpc>
                <a:spcPct val="80000"/>
              </a:lnSpc>
              <a:buFont typeface="Arial" panose="020B0604020202020204" pitchFamily="34" charset="0"/>
              <a:buNone/>
            </a:pPr>
            <a:r>
              <a:rPr lang="en-US" altLang="en-US" sz="4000" dirty="0"/>
              <a:t>    (1) Index Keys: </a:t>
            </a:r>
            <a:r>
              <a:rPr lang="en-US" altLang="en-US" sz="4000" dirty="0" err="1"/>
              <a:t>vendor_id</a:t>
            </a:r>
            <a:r>
              <a:rPr lang="en-US" altLang="en-US" sz="4000" dirty="0"/>
              <a:t> </a:t>
            </a:r>
            <a:r>
              <a:rPr lang="en-US" altLang="en-US" sz="4000" dirty="0" err="1"/>
              <a:t>vendor_setid</a:t>
            </a:r>
            <a:r>
              <a:rPr lang="en-US" altLang="en-US" sz="4000" dirty="0"/>
              <a:t> </a:t>
            </a:r>
            <a:r>
              <a:rPr lang="en-US" altLang="en-US" sz="4000" dirty="0" err="1"/>
              <a:t>entry_status</a:t>
            </a:r>
            <a:r>
              <a:rPr lang="en-US" altLang="en-US" sz="4000" dirty="0"/>
              <a:t>   (Serial, fragments: ALL)</a:t>
            </a:r>
          </a:p>
          <a:p>
            <a:pPr>
              <a:lnSpc>
                <a:spcPct val="80000"/>
              </a:lnSpc>
              <a:buFont typeface="Arial" panose="020B0604020202020204" pitchFamily="34" charset="0"/>
              <a:buNone/>
            </a:pPr>
            <a:r>
              <a:rPr lang="en-US" altLang="en-US" sz="4000" dirty="0"/>
              <a:t>        Lower Index Filter: </a:t>
            </a:r>
            <a:r>
              <a:rPr lang="en-US" altLang="en-US" sz="4000" dirty="0" err="1"/>
              <a:t>informix.d.vendor_id</a:t>
            </a:r>
            <a:r>
              <a:rPr lang="en-US" altLang="en-US" sz="4000" dirty="0"/>
              <a:t> = </a:t>
            </a:r>
            <a:r>
              <a:rPr lang="en-US" altLang="en-US" sz="4000" dirty="0" err="1"/>
              <a:t>informix.f.vendor_id</a:t>
            </a:r>
            <a:r>
              <a:rPr lang="en-US" altLang="en-US" sz="4000" dirty="0"/>
              <a:t> NESTED LOOP JOIN</a:t>
            </a:r>
          </a:p>
          <a:p>
            <a:pPr>
              <a:lnSpc>
                <a:spcPct val="80000"/>
              </a:lnSpc>
              <a:buFont typeface="Arial" panose="020B0604020202020204" pitchFamily="34" charset="0"/>
              <a:buNone/>
            </a:pPr>
            <a:r>
              <a:rPr lang="en-US" altLang="en-US" sz="4000" dirty="0"/>
              <a:t>  4) </a:t>
            </a:r>
            <a:r>
              <a:rPr lang="en-US" altLang="en-US" sz="4000" dirty="0" err="1"/>
              <a:t>informix.c</a:t>
            </a:r>
            <a:r>
              <a:rPr lang="en-US" altLang="en-US" sz="4000" dirty="0"/>
              <a:t>: INDEX PATH</a:t>
            </a:r>
          </a:p>
          <a:p>
            <a:pPr>
              <a:lnSpc>
                <a:spcPct val="80000"/>
              </a:lnSpc>
              <a:buFont typeface="Arial" panose="020B0604020202020204" pitchFamily="34" charset="0"/>
              <a:buNone/>
            </a:pPr>
            <a:r>
              <a:rPr lang="en-US" altLang="en-US" sz="4000" dirty="0"/>
              <a:t>        Filters: </a:t>
            </a:r>
            <a:r>
              <a:rPr lang="en-US" altLang="en-US" sz="4000" dirty="0" err="1"/>
              <a:t>informix.c.wthd_cd</a:t>
            </a:r>
            <a:r>
              <a:rPr lang="en-US" altLang="en-US" sz="4000" dirty="0"/>
              <a:t> != </a:t>
            </a:r>
            <a:r>
              <a:rPr lang="en-US" altLang="en-US" sz="4000" dirty="0" err="1"/>
              <a:t>informix.f.wthd_cd</a:t>
            </a:r>
            <a:r>
              <a:rPr lang="en-US" altLang="en-US" sz="4000" dirty="0"/>
              <a:t> </a:t>
            </a:r>
          </a:p>
          <a:p>
            <a:pPr>
              <a:lnSpc>
                <a:spcPct val="80000"/>
              </a:lnSpc>
              <a:buFont typeface="Arial" panose="020B0604020202020204" pitchFamily="34" charset="0"/>
              <a:buNone/>
            </a:pPr>
            <a:r>
              <a:rPr lang="en-US" altLang="en-US" sz="4000" dirty="0"/>
              <a:t>    (1) Index Keys: </a:t>
            </a:r>
            <a:r>
              <a:rPr lang="en-US" altLang="en-US" sz="4000" dirty="0" err="1"/>
              <a:t>business_unit</a:t>
            </a:r>
            <a:r>
              <a:rPr lang="en-US" altLang="en-US" sz="4000" dirty="0"/>
              <a:t> </a:t>
            </a:r>
            <a:r>
              <a:rPr lang="en-US" altLang="en-US" sz="4000" dirty="0" err="1"/>
              <a:t>voucher_id</a:t>
            </a:r>
            <a:r>
              <a:rPr lang="en-US" altLang="en-US" sz="4000" dirty="0"/>
              <a:t> (desc) </a:t>
            </a:r>
            <a:r>
              <a:rPr lang="en-US" altLang="en-US" sz="4000" dirty="0" err="1"/>
              <a:t>voucher_line_num</a:t>
            </a:r>
            <a:r>
              <a:rPr lang="en-US" altLang="en-US" sz="4000" dirty="0"/>
              <a:t>   (Serial, fragments: ALL)</a:t>
            </a:r>
          </a:p>
          <a:p>
            <a:pPr>
              <a:lnSpc>
                <a:spcPct val="80000"/>
              </a:lnSpc>
              <a:buFont typeface="Arial" panose="020B0604020202020204" pitchFamily="34" charset="0"/>
              <a:buNone/>
            </a:pPr>
            <a:r>
              <a:rPr lang="en-US" altLang="en-US" sz="4000" dirty="0"/>
              <a:t>        Lower Index Filter: (</a:t>
            </a:r>
            <a:r>
              <a:rPr lang="en-US" altLang="en-US" sz="4000" dirty="0" err="1"/>
              <a:t>informix.c.voucher_id</a:t>
            </a:r>
            <a:r>
              <a:rPr lang="en-US" altLang="en-US" sz="4000" dirty="0"/>
              <a:t> = </a:t>
            </a:r>
            <a:r>
              <a:rPr lang="en-US" altLang="en-US" sz="4000" dirty="0" err="1"/>
              <a:t>informix.d.voucher_id</a:t>
            </a:r>
            <a:r>
              <a:rPr lang="en-US" altLang="en-US" sz="4000" dirty="0"/>
              <a:t> AND </a:t>
            </a:r>
            <a:r>
              <a:rPr lang="en-US" altLang="en-US" sz="4000" dirty="0" err="1"/>
              <a:t>informix.c.business_unit</a:t>
            </a:r>
            <a:r>
              <a:rPr lang="en-US" altLang="en-US" sz="4000" dirty="0"/>
              <a:t> = </a:t>
            </a:r>
            <a:r>
              <a:rPr lang="en-US" altLang="en-US" sz="4000" dirty="0" err="1"/>
              <a:t>informix.d.business_unit</a:t>
            </a:r>
            <a:r>
              <a:rPr lang="en-US" altLang="en-US" sz="4000" dirty="0"/>
              <a:t> ) NESTED LOOP JOIN</a:t>
            </a:r>
          </a:p>
          <a:p>
            <a:pPr>
              <a:lnSpc>
                <a:spcPct val="80000"/>
              </a:lnSpc>
              <a:buFont typeface="Arial" panose="020B0604020202020204" pitchFamily="34" charset="0"/>
              <a:buNone/>
            </a:pPr>
            <a:r>
              <a:rPr lang="en-US" altLang="en-US" sz="4000" dirty="0"/>
              <a:t>  5) </a:t>
            </a:r>
            <a:r>
              <a:rPr lang="en-US" altLang="en-US" sz="4000" dirty="0" err="1"/>
              <a:t>informix.b</a:t>
            </a:r>
            <a:r>
              <a:rPr lang="en-US" altLang="en-US" sz="4000" dirty="0"/>
              <a:t>: INDEX PATH</a:t>
            </a:r>
          </a:p>
          <a:p>
            <a:pPr>
              <a:lnSpc>
                <a:spcPct val="80000"/>
              </a:lnSpc>
              <a:buFont typeface="Arial" panose="020B0604020202020204" pitchFamily="34" charset="0"/>
              <a:buNone/>
            </a:pPr>
            <a:r>
              <a:rPr lang="en-US" altLang="en-US" sz="4000" dirty="0"/>
              <a:t>    (1) Index Keys: </a:t>
            </a:r>
            <a:r>
              <a:rPr lang="en-US" altLang="en-US" sz="4000" dirty="0" err="1"/>
              <a:t>business_unit</a:t>
            </a:r>
            <a:r>
              <a:rPr lang="en-US" altLang="en-US" sz="4000" dirty="0"/>
              <a:t> </a:t>
            </a:r>
            <a:r>
              <a:rPr lang="en-US" altLang="en-US" sz="4000" dirty="0" err="1"/>
              <a:t>voucher_id</a:t>
            </a:r>
            <a:r>
              <a:rPr lang="en-US" altLang="en-US" sz="4000" dirty="0"/>
              <a:t> (desc) </a:t>
            </a:r>
            <a:r>
              <a:rPr lang="en-US" altLang="en-US" sz="4000" dirty="0" err="1"/>
              <a:t>pymnt_id</a:t>
            </a:r>
            <a:r>
              <a:rPr lang="en-US" altLang="en-US" sz="4000" dirty="0"/>
              <a:t> </a:t>
            </a:r>
            <a:r>
              <a:rPr lang="en-US" altLang="en-US" sz="4000" dirty="0" err="1"/>
              <a:t>bank_cd</a:t>
            </a:r>
            <a:r>
              <a:rPr lang="en-US" altLang="en-US" sz="4000" dirty="0"/>
              <a:t> </a:t>
            </a:r>
            <a:r>
              <a:rPr lang="en-US" altLang="en-US" sz="4000" dirty="0" err="1"/>
              <a:t>bank_acct_key</a:t>
            </a:r>
            <a:r>
              <a:rPr lang="en-US" altLang="en-US" sz="4000" dirty="0"/>
              <a:t>   (Serial, fragments: ALL)</a:t>
            </a:r>
          </a:p>
          <a:p>
            <a:pPr>
              <a:lnSpc>
                <a:spcPct val="80000"/>
              </a:lnSpc>
              <a:buFont typeface="Arial" panose="020B0604020202020204" pitchFamily="34" charset="0"/>
              <a:buNone/>
            </a:pPr>
            <a:r>
              <a:rPr lang="en-US" altLang="en-US" sz="4000" dirty="0"/>
              <a:t>        Lower Index Filter: (</a:t>
            </a:r>
            <a:r>
              <a:rPr lang="en-US" altLang="en-US" sz="4000" dirty="0" err="1"/>
              <a:t>informix.b.voucher_id</a:t>
            </a:r>
            <a:r>
              <a:rPr lang="en-US" altLang="en-US" sz="4000" dirty="0"/>
              <a:t> = </a:t>
            </a:r>
            <a:r>
              <a:rPr lang="en-US" altLang="en-US" sz="4000" dirty="0" err="1"/>
              <a:t>informix.c.voucher_id</a:t>
            </a:r>
            <a:r>
              <a:rPr lang="en-US" altLang="en-US" sz="4000" dirty="0"/>
              <a:t> AND </a:t>
            </a:r>
            <a:r>
              <a:rPr lang="en-US" altLang="en-US" sz="4000" dirty="0" err="1"/>
              <a:t>informix.b.business_unit</a:t>
            </a:r>
            <a:r>
              <a:rPr lang="en-US" altLang="en-US" sz="4000" dirty="0"/>
              <a:t> = </a:t>
            </a:r>
            <a:r>
              <a:rPr lang="en-US" altLang="en-US" sz="4000" dirty="0" err="1"/>
              <a:t>informix.d.business_unit</a:t>
            </a:r>
            <a:r>
              <a:rPr lang="en-US" altLang="en-US" sz="4000" dirty="0"/>
              <a:t> ) </a:t>
            </a:r>
          </a:p>
          <a:p>
            <a:pPr>
              <a:lnSpc>
                <a:spcPct val="80000"/>
              </a:lnSpc>
              <a:buFont typeface="Arial" panose="020B0604020202020204" pitchFamily="34" charset="0"/>
              <a:buNone/>
            </a:pPr>
            <a:r>
              <a:rPr lang="en-US" altLang="en-US" sz="4000" dirty="0"/>
              <a:t>NESTED LOOP JOIN</a:t>
            </a:r>
          </a:p>
          <a:p>
            <a:pPr>
              <a:lnSpc>
                <a:spcPct val="80000"/>
              </a:lnSpc>
              <a:buFont typeface="Arial" panose="020B0604020202020204" pitchFamily="34" charset="0"/>
              <a:buNone/>
            </a:pPr>
            <a:r>
              <a:rPr lang="en-US" altLang="en-US" sz="4000" dirty="0"/>
              <a:t>  6) </a:t>
            </a:r>
            <a:r>
              <a:rPr lang="en-US" altLang="en-US" sz="4000" dirty="0" err="1"/>
              <a:t>informix.a</a:t>
            </a:r>
            <a:r>
              <a:rPr lang="en-US" altLang="en-US" sz="4000" dirty="0"/>
              <a:t>: INDEX PATH</a:t>
            </a:r>
          </a:p>
          <a:p>
            <a:pPr>
              <a:lnSpc>
                <a:spcPct val="80000"/>
              </a:lnSpc>
              <a:buFont typeface="Arial" panose="020B0604020202020204" pitchFamily="34" charset="0"/>
              <a:buNone/>
            </a:pPr>
            <a:r>
              <a:rPr lang="en-US" altLang="en-US" sz="4000" dirty="0"/>
              <a:t>        Filters: ((</a:t>
            </a:r>
            <a:r>
              <a:rPr lang="en-US" altLang="en-US" sz="4000" dirty="0" err="1"/>
              <a:t>informix.a.pymnt_dt</a:t>
            </a:r>
            <a:r>
              <a:rPr lang="en-US" altLang="en-US" sz="4000" dirty="0"/>
              <a:t> &gt;= 01/01/2003 AND </a:t>
            </a:r>
            <a:r>
              <a:rPr lang="en-US" altLang="en-US" sz="4000" dirty="0" err="1"/>
              <a:t>informix.a.pymnt_status</a:t>
            </a:r>
            <a:r>
              <a:rPr lang="en-US" altLang="en-US" sz="4000" dirty="0"/>
              <a:t> = 'P' ) AND </a:t>
            </a:r>
            <a:r>
              <a:rPr lang="en-US" altLang="en-US" sz="4000" dirty="0" err="1"/>
              <a:t>informix.a.pymnt_dt</a:t>
            </a:r>
            <a:r>
              <a:rPr lang="en-US" altLang="en-US" sz="4000" dirty="0"/>
              <a:t> &lt;= 12/31/2003 ) </a:t>
            </a:r>
          </a:p>
          <a:p>
            <a:pPr>
              <a:lnSpc>
                <a:spcPct val="80000"/>
              </a:lnSpc>
              <a:buFont typeface="Arial" panose="020B0604020202020204" pitchFamily="34" charset="0"/>
              <a:buNone/>
            </a:pPr>
            <a:r>
              <a:rPr lang="en-US" altLang="en-US" sz="4000" dirty="0"/>
              <a:t>   </a:t>
            </a:r>
          </a:p>
          <a:p>
            <a:pPr>
              <a:lnSpc>
                <a:spcPct val="80000"/>
              </a:lnSpc>
              <a:buFont typeface="Arial" panose="020B0604020202020204" pitchFamily="34" charset="0"/>
              <a:buNone/>
            </a:pPr>
            <a:r>
              <a:rPr lang="en-US" altLang="en-US" sz="4000" dirty="0"/>
              <a:t>    (1) Index Keys: </a:t>
            </a:r>
            <a:r>
              <a:rPr lang="en-US" altLang="en-US" sz="4000" dirty="0" err="1"/>
              <a:t>pymnt_id</a:t>
            </a:r>
            <a:r>
              <a:rPr lang="en-US" altLang="en-US" sz="4000" dirty="0"/>
              <a:t> (desc) </a:t>
            </a:r>
            <a:r>
              <a:rPr lang="en-US" altLang="en-US" sz="4000" dirty="0" err="1"/>
              <a:t>bank_acct_key</a:t>
            </a:r>
            <a:r>
              <a:rPr lang="en-US" altLang="en-US" sz="4000" dirty="0"/>
              <a:t> </a:t>
            </a:r>
            <a:r>
              <a:rPr lang="en-US" altLang="en-US" sz="4000" dirty="0" err="1"/>
              <a:t>bank_cd</a:t>
            </a:r>
            <a:r>
              <a:rPr lang="en-US" altLang="en-US" sz="4000" dirty="0"/>
              <a:t> </a:t>
            </a:r>
            <a:r>
              <a:rPr lang="en-US" altLang="en-US" sz="4000" dirty="0" err="1"/>
              <a:t>bank_setid</a:t>
            </a:r>
            <a:r>
              <a:rPr lang="en-US" altLang="en-US" sz="4000" dirty="0"/>
              <a:t>   (Serial, fragments: ALL)</a:t>
            </a:r>
          </a:p>
          <a:p>
            <a:pPr>
              <a:lnSpc>
                <a:spcPct val="80000"/>
              </a:lnSpc>
              <a:buFont typeface="Arial" panose="020B0604020202020204" pitchFamily="34" charset="0"/>
              <a:buNone/>
            </a:pPr>
            <a:r>
              <a:rPr lang="en-US" altLang="en-US" sz="4000" dirty="0"/>
              <a:t>        Lower Index Filter: (((</a:t>
            </a:r>
            <a:r>
              <a:rPr lang="en-US" altLang="en-US" sz="4000" dirty="0" err="1"/>
              <a:t>informix.a.pymnt_id</a:t>
            </a:r>
            <a:r>
              <a:rPr lang="en-US" altLang="en-US" sz="4000" dirty="0"/>
              <a:t> = </a:t>
            </a:r>
            <a:r>
              <a:rPr lang="en-US" altLang="en-US" sz="4000" dirty="0" err="1"/>
              <a:t>informix.b.pymnt_id</a:t>
            </a:r>
            <a:r>
              <a:rPr lang="en-US" altLang="en-US" sz="4000" dirty="0"/>
              <a:t> AND </a:t>
            </a:r>
            <a:r>
              <a:rPr lang="en-US" altLang="en-US" sz="4000" dirty="0" err="1"/>
              <a:t>informix.a.bank_acct_key</a:t>
            </a:r>
            <a:r>
              <a:rPr lang="en-US" altLang="en-US" sz="4000" dirty="0"/>
              <a:t> = </a:t>
            </a:r>
            <a:r>
              <a:rPr lang="en-US" altLang="en-US" sz="4000" dirty="0" err="1"/>
              <a:t>informix.b.bank_acct_key</a:t>
            </a:r>
            <a:r>
              <a:rPr lang="en-US" altLang="en-US" sz="4000" dirty="0"/>
              <a:t> ) AND </a:t>
            </a:r>
            <a:r>
              <a:rPr lang="en-US" altLang="en-US" sz="4000" dirty="0" err="1"/>
              <a:t>informix.a.bank_cd</a:t>
            </a:r>
            <a:r>
              <a:rPr lang="en-US" altLang="en-US" sz="4000" dirty="0"/>
              <a:t> = </a:t>
            </a:r>
            <a:r>
              <a:rPr lang="en-US" altLang="en-US" sz="4000" dirty="0" err="1"/>
              <a:t>informix.b.bank_cd</a:t>
            </a:r>
            <a:r>
              <a:rPr lang="en-US" altLang="en-US" sz="4000" dirty="0"/>
              <a:t> ) AND </a:t>
            </a:r>
            <a:r>
              <a:rPr lang="en-US" altLang="en-US" sz="4000" dirty="0" err="1"/>
              <a:t>informix.a.bank_setid</a:t>
            </a:r>
            <a:r>
              <a:rPr lang="en-US" altLang="en-US" sz="4000" dirty="0"/>
              <a:t> = </a:t>
            </a:r>
            <a:r>
              <a:rPr lang="en-US" altLang="en-US" sz="4000" dirty="0" err="1"/>
              <a:t>informix.b.bank_setid</a:t>
            </a:r>
            <a:r>
              <a:rPr lang="en-US" altLang="en-US" sz="4000" dirty="0"/>
              <a:t> ) NESTED LOOP JOIN</a:t>
            </a:r>
          </a:p>
          <a:p>
            <a:endParaRPr lang="en-US" sz="4000" dirty="0"/>
          </a:p>
          <a:p>
            <a:pPr lvl="2"/>
            <a:endParaRPr lang="en-US" sz="4000" dirty="0"/>
          </a:p>
          <a:p>
            <a:pPr lvl="2"/>
            <a:endParaRPr lang="en-US" sz="4000" dirty="0"/>
          </a:p>
          <a:p>
            <a:pPr lvl="2"/>
            <a:endParaRPr lang="en-US" dirty="0"/>
          </a:p>
          <a:p>
            <a:pPr lvl="1"/>
            <a:endParaRPr lang="en-US" dirty="0"/>
          </a:p>
        </p:txBody>
      </p:sp>
      <p:sp>
        <p:nvSpPr>
          <p:cNvPr id="5" name="TextShape 1">
            <a:extLst>
              <a:ext uri="{FF2B5EF4-FFF2-40B4-BE49-F238E27FC236}">
                <a16:creationId xmlns:a16="http://schemas.microsoft.com/office/drawing/2014/main" id="{73A32F61-F7D9-45E8-895E-D81565833140}"/>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Directives in Queries</a:t>
            </a:r>
          </a:p>
        </p:txBody>
      </p:sp>
    </p:spTree>
    <p:extLst>
      <p:ext uri="{BB962C8B-B14F-4D97-AF65-F5344CB8AC3E}">
        <p14:creationId xmlns:p14="http://schemas.microsoft.com/office/powerpoint/2010/main" val="133292563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3EDB24F5-E1DC-4521-BA83-18A1752CFC7D}"/>
              </a:ext>
            </a:extLst>
          </p:cNvPr>
          <p:cNvSpPr txBox="1">
            <a:spLocks/>
          </p:cNvSpPr>
          <p:nvPr/>
        </p:nvSpPr>
        <p:spPr>
          <a:xfrm>
            <a:off x="791569" y="1428857"/>
            <a:ext cx="8016611" cy="4567051"/>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3200" b="1" dirty="0"/>
              <a:t>QUERY:</a:t>
            </a:r>
          </a:p>
          <a:p>
            <a:pPr>
              <a:lnSpc>
                <a:spcPct val="80000"/>
              </a:lnSpc>
              <a:buFont typeface="Arial" panose="020B0604020202020204" pitchFamily="34" charset="0"/>
              <a:buNone/>
            </a:pPr>
            <a:r>
              <a:rPr lang="en-US" altLang="en-US" sz="3200" b="1" dirty="0"/>
              <a:t>------</a:t>
            </a:r>
          </a:p>
          <a:p>
            <a:pPr>
              <a:lnSpc>
                <a:spcPct val="80000"/>
              </a:lnSpc>
              <a:buFont typeface="Arial" panose="020B0604020202020204" pitchFamily="34" charset="0"/>
              <a:buNone/>
            </a:pPr>
            <a:r>
              <a:rPr lang="en-US" altLang="en-US" sz="3200" b="1" dirty="0"/>
              <a:t>SELECT </a:t>
            </a:r>
            <a:r>
              <a:rPr lang="en-US" altLang="en-US" sz="3200" b="1" dirty="0">
                <a:solidFill>
                  <a:schemeClr val="hlink"/>
                </a:solidFill>
              </a:rPr>
              <a:t>--+ORDERED</a:t>
            </a:r>
          </a:p>
          <a:p>
            <a:pPr>
              <a:lnSpc>
                <a:spcPct val="80000"/>
              </a:lnSpc>
              <a:buFont typeface="Arial" panose="020B0604020202020204" pitchFamily="34" charset="0"/>
              <a:buNone/>
            </a:pPr>
            <a:r>
              <a:rPr lang="en-US" altLang="en-US" sz="3200" b="1" dirty="0"/>
              <a:t>D.BUSINESS_UNIT, D.VENDOR_SETID, E.VENDOR_ID, E.NAME1, E.NAME2,   B.VNDR_LOC</a:t>
            </a:r>
          </a:p>
          <a:p>
            <a:pPr>
              <a:lnSpc>
                <a:spcPct val="80000"/>
              </a:lnSpc>
              <a:buFont typeface="Arial" panose="020B0604020202020204" pitchFamily="34" charset="0"/>
              <a:buNone/>
            </a:pPr>
            <a:r>
              <a:rPr lang="en-US" altLang="en-US" sz="3200" b="1" dirty="0"/>
              <a:t>FROM PS_PAYMENT_TBL A, PS_PYMNT_VCHR_XREF B, PS_VOUCHER_LINE C, </a:t>
            </a:r>
          </a:p>
          <a:p>
            <a:pPr>
              <a:lnSpc>
                <a:spcPct val="80000"/>
              </a:lnSpc>
              <a:buFont typeface="Arial" panose="020B0604020202020204" pitchFamily="34" charset="0"/>
              <a:buNone/>
            </a:pPr>
            <a:r>
              <a:rPr lang="en-US" altLang="en-US" sz="3200" b="1" dirty="0"/>
              <a:t>     PS_VOUCHER D, PS_VENDOR E, PS_VENDOR_LOC F</a:t>
            </a:r>
          </a:p>
          <a:p>
            <a:pPr>
              <a:lnSpc>
                <a:spcPct val="80000"/>
              </a:lnSpc>
              <a:buFont typeface="Arial" panose="020B0604020202020204" pitchFamily="34" charset="0"/>
              <a:buNone/>
            </a:pPr>
            <a:r>
              <a:rPr lang="en-US" altLang="en-US" sz="3200" b="1" dirty="0"/>
              <a:t>WHERE A.BANK_SETID = B.BANK_SETID</a:t>
            </a:r>
          </a:p>
          <a:p>
            <a:pPr>
              <a:lnSpc>
                <a:spcPct val="80000"/>
              </a:lnSpc>
              <a:buFont typeface="Arial" panose="020B0604020202020204" pitchFamily="34" charset="0"/>
              <a:buNone/>
            </a:pPr>
            <a:r>
              <a:rPr lang="en-US" altLang="en-US" sz="3200" b="1" dirty="0"/>
              <a:t>     AND A.BANK_CD = B.BANK_CD</a:t>
            </a:r>
          </a:p>
          <a:p>
            <a:pPr>
              <a:lnSpc>
                <a:spcPct val="80000"/>
              </a:lnSpc>
              <a:buFont typeface="Arial" panose="020B0604020202020204" pitchFamily="34" charset="0"/>
              <a:buNone/>
            </a:pPr>
            <a:r>
              <a:rPr lang="en-US" altLang="en-US" sz="3200" b="1" dirty="0"/>
              <a:t>     AND A.BANK_ACCT_KEY = B.BANK_ACCT_KEY</a:t>
            </a:r>
          </a:p>
          <a:p>
            <a:pPr>
              <a:lnSpc>
                <a:spcPct val="80000"/>
              </a:lnSpc>
              <a:buFont typeface="Arial" panose="020B0604020202020204" pitchFamily="34" charset="0"/>
              <a:buNone/>
            </a:pPr>
            <a:r>
              <a:rPr lang="en-US" altLang="en-US" sz="3200" b="1" dirty="0"/>
              <a:t>     AND A.PYMNT_ID = B.PYMNT_ID</a:t>
            </a:r>
          </a:p>
          <a:p>
            <a:pPr>
              <a:lnSpc>
                <a:spcPct val="80000"/>
              </a:lnSpc>
              <a:buFont typeface="Arial" panose="020B0604020202020204" pitchFamily="34" charset="0"/>
              <a:buNone/>
            </a:pPr>
            <a:r>
              <a:rPr lang="en-US" altLang="en-US" sz="3200" b="1" dirty="0"/>
              <a:t>     AND B.BUSINESS_UNIT = C.BUSINESS_UNIT</a:t>
            </a:r>
          </a:p>
          <a:p>
            <a:pPr>
              <a:lnSpc>
                <a:spcPct val="80000"/>
              </a:lnSpc>
              <a:buFont typeface="Arial" panose="020B0604020202020204" pitchFamily="34" charset="0"/>
              <a:buNone/>
            </a:pPr>
            <a:r>
              <a:rPr lang="en-US" altLang="en-US" sz="3200" b="1" dirty="0"/>
              <a:t>     AND B.VOUCHER_ID = C.VOUCHER_ID</a:t>
            </a:r>
          </a:p>
          <a:p>
            <a:pPr>
              <a:lnSpc>
                <a:spcPct val="80000"/>
              </a:lnSpc>
              <a:buFont typeface="Arial" panose="020B0604020202020204" pitchFamily="34" charset="0"/>
              <a:buNone/>
            </a:pPr>
            <a:r>
              <a:rPr lang="en-US" altLang="en-US" sz="3200" b="1" dirty="0"/>
              <a:t>     AND C.BUSINESS_UNIT = D.BUSINESS_UNIT</a:t>
            </a:r>
          </a:p>
          <a:p>
            <a:pPr>
              <a:lnSpc>
                <a:spcPct val="80000"/>
              </a:lnSpc>
              <a:buFont typeface="Arial" panose="020B0604020202020204" pitchFamily="34" charset="0"/>
              <a:buNone/>
            </a:pPr>
            <a:r>
              <a:rPr lang="en-US" altLang="en-US" sz="3200" b="1" dirty="0"/>
              <a:t>     AND C.VOUCHER_ID = D.VOUCHER_ID</a:t>
            </a:r>
          </a:p>
          <a:p>
            <a:pPr>
              <a:lnSpc>
                <a:spcPct val="80000"/>
              </a:lnSpc>
              <a:buFont typeface="Arial" panose="020B0604020202020204" pitchFamily="34" charset="0"/>
              <a:buNone/>
            </a:pPr>
            <a:r>
              <a:rPr lang="en-US" altLang="en-US" sz="3200" b="1" dirty="0"/>
              <a:t>     AND E.VENDOR_ID = D.VENDOR_ID</a:t>
            </a:r>
          </a:p>
          <a:p>
            <a:pPr>
              <a:lnSpc>
                <a:spcPct val="80000"/>
              </a:lnSpc>
              <a:buFont typeface="Arial" panose="020B0604020202020204" pitchFamily="34" charset="0"/>
              <a:buNone/>
            </a:pPr>
            <a:r>
              <a:rPr lang="en-US" altLang="en-US" sz="3200" b="1" dirty="0"/>
              <a:t>     AND A.PYMNT_STATUS = 'P'</a:t>
            </a:r>
          </a:p>
          <a:p>
            <a:pPr>
              <a:lnSpc>
                <a:spcPct val="80000"/>
              </a:lnSpc>
              <a:buFont typeface="Arial" panose="020B0604020202020204" pitchFamily="34" charset="0"/>
              <a:buNone/>
            </a:pPr>
            <a:r>
              <a:rPr lang="en-US" altLang="en-US" sz="3200" b="1" dirty="0"/>
              <a:t>     AND A.PYMNT_DT BETWEEN '01-01-2003' AND '12-31-2003'</a:t>
            </a:r>
          </a:p>
          <a:p>
            <a:pPr>
              <a:lnSpc>
                <a:spcPct val="80000"/>
              </a:lnSpc>
              <a:buFont typeface="Arial" panose="020B0604020202020204" pitchFamily="34" charset="0"/>
              <a:buNone/>
            </a:pPr>
            <a:r>
              <a:rPr lang="en-US" altLang="en-US" sz="3200" b="1" dirty="0"/>
              <a:t>     AND D.BUSINESS_UNIT IN ('CAT',‘SNCPY')</a:t>
            </a:r>
          </a:p>
          <a:p>
            <a:pPr>
              <a:lnSpc>
                <a:spcPct val="80000"/>
              </a:lnSpc>
              <a:buFont typeface="Arial" panose="020B0604020202020204" pitchFamily="34" charset="0"/>
              <a:buNone/>
            </a:pPr>
            <a:r>
              <a:rPr lang="en-US" altLang="en-US" sz="3200" b="1" dirty="0"/>
              <a:t>     AND E.SETID = F.SETID</a:t>
            </a:r>
          </a:p>
          <a:p>
            <a:pPr>
              <a:lnSpc>
                <a:spcPct val="80000"/>
              </a:lnSpc>
              <a:buFont typeface="Arial" panose="020B0604020202020204" pitchFamily="34" charset="0"/>
              <a:buNone/>
            </a:pPr>
            <a:r>
              <a:rPr lang="en-US" altLang="en-US" sz="3200" b="1" dirty="0"/>
              <a:t>     AND E.VENDOR_ID = F.VENDOR_ID</a:t>
            </a:r>
          </a:p>
          <a:p>
            <a:pPr>
              <a:lnSpc>
                <a:spcPct val="80000"/>
              </a:lnSpc>
              <a:buFont typeface="Arial" panose="020B0604020202020204" pitchFamily="34" charset="0"/>
              <a:buNone/>
            </a:pPr>
            <a:r>
              <a:rPr lang="en-US" altLang="en-US" sz="3200" b="1" dirty="0"/>
              <a:t>     AND C.WTHD_CD &lt;&gt; F.WTHD_CD</a:t>
            </a:r>
          </a:p>
          <a:p>
            <a:pPr>
              <a:lnSpc>
                <a:spcPct val="80000"/>
              </a:lnSpc>
            </a:pPr>
            <a:endParaRPr lang="en-US" altLang="en-US" sz="3200" b="1" dirty="0"/>
          </a:p>
          <a:p>
            <a:pPr>
              <a:lnSpc>
                <a:spcPct val="80000"/>
              </a:lnSpc>
              <a:buFont typeface="Arial" panose="020B0604020202020204" pitchFamily="34" charset="0"/>
              <a:buNone/>
            </a:pPr>
            <a:r>
              <a:rPr lang="en-US" altLang="en-US" sz="3200" b="1" dirty="0"/>
              <a:t>DIRECTIVES FOLLOWED: </a:t>
            </a:r>
          </a:p>
          <a:p>
            <a:pPr>
              <a:lnSpc>
                <a:spcPct val="80000"/>
              </a:lnSpc>
              <a:buFont typeface="Arial" panose="020B0604020202020204" pitchFamily="34" charset="0"/>
              <a:buNone/>
            </a:pPr>
            <a:r>
              <a:rPr lang="en-US" altLang="en-US" sz="3200" b="1" dirty="0"/>
              <a:t>ORDERED </a:t>
            </a:r>
          </a:p>
          <a:p>
            <a:pPr>
              <a:lnSpc>
                <a:spcPct val="80000"/>
              </a:lnSpc>
              <a:buFont typeface="Arial" panose="020B0604020202020204" pitchFamily="34" charset="0"/>
              <a:buNone/>
            </a:pPr>
            <a:r>
              <a:rPr lang="en-US" altLang="en-US" sz="3200" b="1" dirty="0"/>
              <a:t>DIRECTIVES NOT FOLLOWED: </a:t>
            </a:r>
          </a:p>
          <a:p>
            <a:pPr>
              <a:lnSpc>
                <a:spcPct val="80000"/>
              </a:lnSpc>
              <a:buFont typeface="Arial" panose="020B0604020202020204" pitchFamily="34" charset="0"/>
              <a:buNone/>
            </a:pPr>
            <a:endParaRPr lang="en-US" altLang="en-US" sz="3200" b="1" dirty="0"/>
          </a:p>
          <a:p>
            <a:pPr>
              <a:lnSpc>
                <a:spcPct val="80000"/>
              </a:lnSpc>
              <a:buFont typeface="Arial" panose="020B0604020202020204" pitchFamily="34" charset="0"/>
              <a:buNone/>
            </a:pPr>
            <a:r>
              <a:rPr lang="en-US" altLang="en-US" sz="3200" b="1" dirty="0"/>
              <a:t>Estimated Cost: 70888		(Cost of Original Query: 57005)</a:t>
            </a:r>
          </a:p>
          <a:p>
            <a:pPr>
              <a:lnSpc>
                <a:spcPct val="80000"/>
              </a:lnSpc>
              <a:buFont typeface="Arial" panose="020B0604020202020204" pitchFamily="34" charset="0"/>
              <a:buNone/>
            </a:pPr>
            <a:r>
              <a:rPr lang="en-US" altLang="en-US" sz="3200" b="1" dirty="0"/>
              <a:t>Estimated # of Rows Returned: 1</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3F85C520-0D8C-4D91-A72B-001C5B7A77F9}"/>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Directives in Queries</a:t>
            </a:r>
          </a:p>
        </p:txBody>
      </p:sp>
    </p:spTree>
    <p:extLst>
      <p:ext uri="{BB962C8B-B14F-4D97-AF65-F5344CB8AC3E}">
        <p14:creationId xmlns:p14="http://schemas.microsoft.com/office/powerpoint/2010/main" val="57872386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B177B91-55C2-4E01-AE12-05C0DCE4CD19}"/>
              </a:ext>
            </a:extLst>
          </p:cNvPr>
          <p:cNvSpPr txBox="1">
            <a:spLocks/>
          </p:cNvSpPr>
          <p:nvPr/>
        </p:nvSpPr>
        <p:spPr>
          <a:xfrm>
            <a:off x="457199" y="1607127"/>
            <a:ext cx="8897193" cy="4826041"/>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dirty="0"/>
              <a:t>1) </a:t>
            </a:r>
            <a:r>
              <a:rPr lang="en-US" altLang="en-US" b="1" dirty="0" err="1"/>
              <a:t>informix.a</a:t>
            </a:r>
            <a:r>
              <a:rPr lang="en-US" altLang="en-US" b="1" dirty="0"/>
              <a:t>: INDEX PATH</a:t>
            </a:r>
          </a:p>
          <a:p>
            <a:pPr>
              <a:lnSpc>
                <a:spcPct val="80000"/>
              </a:lnSpc>
              <a:buFont typeface="Arial" panose="020B0604020202020204" pitchFamily="34" charset="0"/>
              <a:buNone/>
            </a:pPr>
            <a:r>
              <a:rPr lang="en-US" altLang="en-US" b="1" dirty="0"/>
              <a:t>        Filters: </a:t>
            </a:r>
            <a:r>
              <a:rPr lang="en-US" altLang="en-US" b="1" dirty="0" err="1"/>
              <a:t>informix.a.pymnt_status</a:t>
            </a:r>
            <a:r>
              <a:rPr lang="en-US" altLang="en-US" b="1" dirty="0"/>
              <a:t> = 'P' </a:t>
            </a:r>
          </a:p>
          <a:p>
            <a:pPr>
              <a:lnSpc>
                <a:spcPct val="80000"/>
              </a:lnSpc>
              <a:buFont typeface="Arial" panose="020B0604020202020204" pitchFamily="34" charset="0"/>
              <a:buNone/>
            </a:pPr>
            <a:r>
              <a:rPr lang="en-US" altLang="en-US" b="1" dirty="0"/>
              <a:t>    (1) Index Keys: </a:t>
            </a:r>
            <a:r>
              <a:rPr lang="en-US" altLang="en-US" b="1" dirty="0" err="1"/>
              <a:t>pymnt_dt</a:t>
            </a:r>
            <a:r>
              <a:rPr lang="en-US" altLang="en-US" b="1" dirty="0"/>
              <a:t> name1 </a:t>
            </a:r>
            <a:r>
              <a:rPr lang="en-US" altLang="en-US" b="1" dirty="0" err="1"/>
              <a:t>remit_setid</a:t>
            </a:r>
            <a:r>
              <a:rPr lang="en-US" altLang="en-US" b="1" dirty="0"/>
              <a:t> </a:t>
            </a:r>
            <a:r>
              <a:rPr lang="en-US" altLang="en-US" b="1" dirty="0" err="1"/>
              <a:t>currency_pymnt</a:t>
            </a:r>
            <a:r>
              <a:rPr lang="en-US" altLang="en-US" b="1" dirty="0"/>
              <a:t>   (Serial, fragments: ALL)</a:t>
            </a:r>
          </a:p>
          <a:p>
            <a:pPr>
              <a:lnSpc>
                <a:spcPct val="80000"/>
              </a:lnSpc>
              <a:buFont typeface="Arial" panose="020B0604020202020204" pitchFamily="34" charset="0"/>
              <a:buNone/>
            </a:pPr>
            <a:r>
              <a:rPr lang="en-US" altLang="en-US" b="1" dirty="0"/>
              <a:t>        Lower Index Filter: </a:t>
            </a:r>
            <a:r>
              <a:rPr lang="en-US" altLang="en-US" b="1" dirty="0" err="1"/>
              <a:t>informix.a.pymnt_dt</a:t>
            </a:r>
            <a:r>
              <a:rPr lang="en-US" altLang="en-US" b="1" dirty="0"/>
              <a:t> &gt;= 01/01/2003 </a:t>
            </a:r>
          </a:p>
          <a:p>
            <a:pPr>
              <a:lnSpc>
                <a:spcPct val="80000"/>
              </a:lnSpc>
              <a:buFont typeface="Arial" panose="020B0604020202020204" pitchFamily="34" charset="0"/>
              <a:buNone/>
            </a:pPr>
            <a:r>
              <a:rPr lang="en-US" altLang="en-US" b="1" dirty="0"/>
              <a:t>        Upper Index Filter: </a:t>
            </a:r>
            <a:r>
              <a:rPr lang="en-US" altLang="en-US" b="1" dirty="0" err="1"/>
              <a:t>informix.a.pymnt_dt</a:t>
            </a:r>
            <a:r>
              <a:rPr lang="en-US" altLang="en-US" b="1" dirty="0"/>
              <a:t> &lt;= 12/31/2003</a:t>
            </a:r>
            <a:r>
              <a:rPr lang="en-US" altLang="en-US" dirty="0"/>
              <a:t> </a:t>
            </a:r>
          </a:p>
          <a:p>
            <a:pPr>
              <a:lnSpc>
                <a:spcPct val="80000"/>
              </a:lnSpc>
              <a:buFont typeface="Arial" panose="020B0604020202020204" pitchFamily="34" charset="0"/>
              <a:buNone/>
            </a:pPr>
            <a:r>
              <a:rPr lang="en-US" altLang="en-US" dirty="0"/>
              <a:t>  2) </a:t>
            </a:r>
            <a:r>
              <a:rPr lang="en-US" altLang="en-US" dirty="0" err="1"/>
              <a:t>informix.b</a:t>
            </a:r>
            <a:r>
              <a:rPr lang="en-US" altLang="en-US" dirty="0"/>
              <a:t>: INDEX PATH</a:t>
            </a:r>
          </a:p>
          <a:p>
            <a:pPr>
              <a:lnSpc>
                <a:spcPct val="80000"/>
              </a:lnSpc>
              <a:buFont typeface="Arial" panose="020B0604020202020204" pitchFamily="34" charset="0"/>
              <a:buNone/>
            </a:pPr>
            <a:r>
              <a:rPr lang="en-US" altLang="en-US" dirty="0"/>
              <a:t>        Filters: </a:t>
            </a:r>
            <a:r>
              <a:rPr lang="en-US" altLang="en-US" dirty="0" err="1"/>
              <a:t>informix.b.business_unit</a:t>
            </a:r>
            <a:r>
              <a:rPr lang="en-US" altLang="en-US" dirty="0"/>
              <a:t> IN ('CAT' , ‘SNCPY' )</a:t>
            </a:r>
          </a:p>
          <a:p>
            <a:pPr>
              <a:lnSpc>
                <a:spcPct val="80000"/>
              </a:lnSpc>
              <a:buFont typeface="Arial" panose="020B0604020202020204" pitchFamily="34" charset="0"/>
              <a:buNone/>
            </a:pPr>
            <a:r>
              <a:rPr lang="en-US" altLang="en-US" dirty="0"/>
              <a:t>    (1) Index Keys: </a:t>
            </a:r>
            <a:r>
              <a:rPr lang="en-US" altLang="en-US" dirty="0" err="1"/>
              <a:t>bank_setid</a:t>
            </a:r>
            <a:r>
              <a:rPr lang="en-US" altLang="en-US" dirty="0"/>
              <a:t> </a:t>
            </a:r>
            <a:r>
              <a:rPr lang="en-US" altLang="en-US" dirty="0" err="1"/>
              <a:t>bank_cd</a:t>
            </a:r>
            <a:r>
              <a:rPr lang="en-US" altLang="en-US" dirty="0"/>
              <a:t> </a:t>
            </a:r>
            <a:r>
              <a:rPr lang="en-US" altLang="en-US" dirty="0" err="1"/>
              <a:t>bank_acct_key</a:t>
            </a:r>
            <a:r>
              <a:rPr lang="en-US" altLang="en-US" dirty="0"/>
              <a:t> </a:t>
            </a:r>
            <a:r>
              <a:rPr lang="en-US" altLang="en-US" dirty="0" err="1"/>
              <a:t>pymnt_id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informix.a.pymnt_id</a:t>
            </a:r>
            <a:r>
              <a:rPr lang="en-US" altLang="en-US" dirty="0"/>
              <a:t> = </a:t>
            </a:r>
            <a:r>
              <a:rPr lang="en-US" altLang="en-US" dirty="0" err="1"/>
              <a:t>informix.b.pymnt_id</a:t>
            </a:r>
            <a:r>
              <a:rPr lang="en-US" altLang="en-US" dirty="0"/>
              <a:t> AND </a:t>
            </a:r>
            <a:r>
              <a:rPr lang="en-US" altLang="en-US" dirty="0" err="1"/>
              <a:t>informix.a.bank_acct_key</a:t>
            </a:r>
            <a:r>
              <a:rPr lang="en-US" altLang="en-US" dirty="0"/>
              <a:t> = </a:t>
            </a:r>
            <a:r>
              <a:rPr lang="en-US" altLang="en-US" dirty="0" err="1"/>
              <a:t>informix.b.bank_acct_key</a:t>
            </a:r>
            <a:r>
              <a:rPr lang="en-US" altLang="en-US" dirty="0"/>
              <a:t> ) AND </a:t>
            </a:r>
            <a:r>
              <a:rPr lang="en-US" altLang="en-US" dirty="0" err="1"/>
              <a:t>informix.a.bank_cd</a:t>
            </a:r>
            <a:r>
              <a:rPr lang="en-US" altLang="en-US" dirty="0"/>
              <a:t> = </a:t>
            </a:r>
            <a:r>
              <a:rPr lang="en-US" altLang="en-US" dirty="0" err="1"/>
              <a:t>informix.b.bank_cd</a:t>
            </a:r>
            <a:r>
              <a:rPr lang="en-US" altLang="en-US" dirty="0"/>
              <a:t> ) AND </a:t>
            </a:r>
            <a:r>
              <a:rPr lang="en-US" altLang="en-US" dirty="0" err="1"/>
              <a:t>informix.a.bank_setid</a:t>
            </a:r>
            <a:r>
              <a:rPr lang="en-US" altLang="en-US" dirty="0"/>
              <a:t> = </a:t>
            </a:r>
            <a:r>
              <a:rPr lang="en-US" altLang="en-US" dirty="0" err="1"/>
              <a:t>informix.b.bank_setid</a:t>
            </a:r>
            <a:r>
              <a:rPr lang="en-US" altLang="en-US" dirty="0"/>
              <a:t> ) NESTED LOOP JOIN</a:t>
            </a:r>
          </a:p>
          <a:p>
            <a:pPr>
              <a:lnSpc>
                <a:spcPct val="80000"/>
              </a:lnSpc>
              <a:buFont typeface="Arial" panose="020B0604020202020204" pitchFamily="34" charset="0"/>
              <a:buNone/>
            </a:pPr>
            <a:r>
              <a:rPr lang="en-US" altLang="en-US" dirty="0"/>
              <a:t>  3) </a:t>
            </a:r>
            <a:r>
              <a:rPr lang="en-US" altLang="en-US" dirty="0" err="1"/>
              <a:t>informix.c</a:t>
            </a:r>
            <a:r>
              <a:rPr lang="en-US" altLang="en-US" dirty="0"/>
              <a:t>: INDEX PATH</a:t>
            </a:r>
          </a:p>
          <a:p>
            <a:pPr>
              <a:lnSpc>
                <a:spcPct val="80000"/>
              </a:lnSpc>
              <a:buFont typeface="Arial" panose="020B0604020202020204" pitchFamily="34" charset="0"/>
              <a:buNone/>
            </a:pPr>
            <a:r>
              <a:rPr lang="en-US" altLang="en-US" dirty="0"/>
              <a:t>    (1) Index Keys: </a:t>
            </a:r>
            <a:r>
              <a:rPr lang="en-US" altLang="en-US" dirty="0" err="1"/>
              <a:t>business_unit</a:t>
            </a:r>
            <a:r>
              <a:rPr lang="en-US" altLang="en-US" dirty="0"/>
              <a:t> </a:t>
            </a:r>
            <a:r>
              <a:rPr lang="en-US" altLang="en-US" dirty="0" err="1"/>
              <a:t>voucher_id</a:t>
            </a:r>
            <a:r>
              <a:rPr lang="en-US" altLang="en-US" dirty="0"/>
              <a:t> (desc) </a:t>
            </a:r>
            <a:r>
              <a:rPr lang="en-US" altLang="en-US" dirty="0" err="1"/>
              <a:t>voucher_line_num</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informix.b.voucher_id</a:t>
            </a:r>
            <a:r>
              <a:rPr lang="en-US" altLang="en-US" dirty="0"/>
              <a:t> = </a:t>
            </a:r>
            <a:r>
              <a:rPr lang="en-US" altLang="en-US" dirty="0" err="1"/>
              <a:t>informix.c.voucher_id</a:t>
            </a:r>
            <a:r>
              <a:rPr lang="en-US" altLang="en-US" dirty="0"/>
              <a:t> AND </a:t>
            </a:r>
            <a:r>
              <a:rPr lang="en-US" altLang="en-US" dirty="0" err="1"/>
              <a:t>informix.b.business_unit</a:t>
            </a:r>
            <a:r>
              <a:rPr lang="en-US" altLang="en-US" dirty="0"/>
              <a:t> = </a:t>
            </a:r>
            <a:r>
              <a:rPr lang="en-US" altLang="en-US" dirty="0" err="1"/>
              <a:t>informix.c.business_unit</a:t>
            </a:r>
            <a:r>
              <a:rPr lang="en-US" altLang="en-US" dirty="0"/>
              <a:t> ) NESTED LOOP JOIN</a:t>
            </a:r>
          </a:p>
          <a:p>
            <a:pPr>
              <a:lnSpc>
                <a:spcPct val="80000"/>
              </a:lnSpc>
              <a:buFont typeface="Arial" panose="020B0604020202020204" pitchFamily="34" charset="0"/>
              <a:buNone/>
            </a:pPr>
            <a:r>
              <a:rPr lang="en-US" altLang="en-US" dirty="0"/>
              <a:t>  4) </a:t>
            </a:r>
            <a:r>
              <a:rPr lang="en-US" altLang="en-US" dirty="0" err="1"/>
              <a:t>informix.d</a:t>
            </a:r>
            <a:r>
              <a:rPr lang="en-US" altLang="en-US" dirty="0"/>
              <a:t>: INDEX PATH</a:t>
            </a:r>
          </a:p>
          <a:p>
            <a:pPr>
              <a:lnSpc>
                <a:spcPct val="80000"/>
              </a:lnSpc>
              <a:buFont typeface="Arial" panose="020B0604020202020204" pitchFamily="34" charset="0"/>
              <a:buNone/>
            </a:pPr>
            <a:r>
              <a:rPr lang="en-US" altLang="en-US" dirty="0"/>
              <a:t>    (1) Index Keys: </a:t>
            </a:r>
            <a:r>
              <a:rPr lang="en-US" altLang="en-US" dirty="0" err="1"/>
              <a:t>voucher_id</a:t>
            </a:r>
            <a:r>
              <a:rPr lang="en-US" altLang="en-US" dirty="0"/>
              <a:t> (desc) </a:t>
            </a:r>
            <a:r>
              <a:rPr lang="en-US" altLang="en-US" dirty="0" err="1"/>
              <a:t>business_unit</a:t>
            </a:r>
            <a:r>
              <a:rPr lang="en-US" altLang="en-US" dirty="0"/>
              <a:t> </a:t>
            </a:r>
            <a:r>
              <a:rPr lang="en-US" altLang="en-US" dirty="0" err="1"/>
              <a:t>invoice_id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informix.b.voucher_id</a:t>
            </a:r>
            <a:r>
              <a:rPr lang="en-US" altLang="en-US" dirty="0"/>
              <a:t> = </a:t>
            </a:r>
            <a:r>
              <a:rPr lang="en-US" altLang="en-US" dirty="0" err="1"/>
              <a:t>informix.d.voucher_id</a:t>
            </a:r>
            <a:r>
              <a:rPr lang="en-US" altLang="en-US" dirty="0"/>
              <a:t> AND </a:t>
            </a:r>
            <a:r>
              <a:rPr lang="en-US" altLang="en-US" dirty="0" err="1"/>
              <a:t>informix.b.business_unit</a:t>
            </a:r>
            <a:r>
              <a:rPr lang="en-US" altLang="en-US" dirty="0"/>
              <a:t> = </a:t>
            </a:r>
            <a:r>
              <a:rPr lang="en-US" altLang="en-US" dirty="0" err="1"/>
              <a:t>informix.d.business_unit</a:t>
            </a:r>
            <a:r>
              <a:rPr lang="en-US" altLang="en-US" dirty="0"/>
              <a:t> ) NESTED LOOP JOIN</a:t>
            </a:r>
          </a:p>
          <a:p>
            <a:pPr>
              <a:lnSpc>
                <a:spcPct val="80000"/>
              </a:lnSpc>
              <a:buFont typeface="Arial" panose="020B0604020202020204" pitchFamily="34" charset="0"/>
              <a:buNone/>
            </a:pPr>
            <a:r>
              <a:rPr lang="en-US" altLang="en-US" dirty="0"/>
              <a:t>  5) </a:t>
            </a:r>
            <a:r>
              <a:rPr lang="en-US" altLang="en-US" dirty="0" err="1"/>
              <a:t>informix.e</a:t>
            </a:r>
            <a:r>
              <a:rPr lang="en-US" altLang="en-US" dirty="0"/>
              <a:t>: INDEX PATH</a:t>
            </a:r>
          </a:p>
          <a:p>
            <a:pPr>
              <a:lnSpc>
                <a:spcPct val="80000"/>
              </a:lnSpc>
              <a:buFont typeface="Arial" panose="020B0604020202020204" pitchFamily="34" charset="0"/>
              <a:buNone/>
            </a:pPr>
            <a:r>
              <a:rPr lang="en-US" altLang="en-US" dirty="0"/>
              <a:t>    (1) Index Keys: </a:t>
            </a:r>
            <a:r>
              <a:rPr lang="en-US" altLang="en-US" dirty="0" err="1"/>
              <a:t>vendor_id</a:t>
            </a:r>
            <a:r>
              <a:rPr lang="en-US" altLang="en-US" dirty="0"/>
              <a:t> </a:t>
            </a:r>
            <a:r>
              <a:rPr lang="en-US" altLang="en-US" dirty="0" err="1"/>
              <a:t>setid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informix.e.vendor_id</a:t>
            </a:r>
            <a:r>
              <a:rPr lang="en-US" altLang="en-US" dirty="0"/>
              <a:t> = </a:t>
            </a:r>
            <a:r>
              <a:rPr lang="en-US" altLang="en-US" dirty="0" err="1"/>
              <a:t>informix.d.vendor_id</a:t>
            </a:r>
            <a:r>
              <a:rPr lang="en-US" altLang="en-US" dirty="0"/>
              <a:t> NESTED LOOP JOIN</a:t>
            </a:r>
          </a:p>
          <a:p>
            <a:pPr>
              <a:lnSpc>
                <a:spcPct val="80000"/>
              </a:lnSpc>
              <a:buFont typeface="Arial" panose="020B0604020202020204" pitchFamily="34" charset="0"/>
              <a:buNone/>
            </a:pPr>
            <a:r>
              <a:rPr lang="en-US" altLang="en-US" dirty="0"/>
              <a:t>  6) </a:t>
            </a:r>
            <a:r>
              <a:rPr lang="en-US" altLang="en-US" dirty="0" err="1"/>
              <a:t>informix.f</a:t>
            </a:r>
            <a:r>
              <a:rPr lang="en-US" altLang="en-US" dirty="0"/>
              <a:t>: INDEX PATH</a:t>
            </a:r>
          </a:p>
          <a:p>
            <a:pPr>
              <a:lnSpc>
                <a:spcPct val="80000"/>
              </a:lnSpc>
              <a:buFont typeface="Arial" panose="020B0604020202020204" pitchFamily="34" charset="0"/>
              <a:buNone/>
            </a:pPr>
            <a:r>
              <a:rPr lang="en-US" altLang="en-US" dirty="0"/>
              <a:t>        Filters: (</a:t>
            </a:r>
            <a:r>
              <a:rPr lang="en-US" altLang="en-US" dirty="0" err="1"/>
              <a:t>informix.c.wthd_cd</a:t>
            </a:r>
            <a:r>
              <a:rPr lang="en-US" altLang="en-US" dirty="0"/>
              <a:t> != </a:t>
            </a:r>
            <a:r>
              <a:rPr lang="en-US" altLang="en-US" dirty="0" err="1"/>
              <a:t>informix.f.wthd_cd</a:t>
            </a:r>
            <a:r>
              <a:rPr lang="en-US" altLang="en-US" dirty="0"/>
              <a:t> AND </a:t>
            </a:r>
            <a:r>
              <a:rPr lang="en-US" altLang="en-US" dirty="0" err="1"/>
              <a:t>informix.f.effdt</a:t>
            </a:r>
            <a:r>
              <a:rPr lang="en-US" altLang="en-US" dirty="0"/>
              <a:t> = &lt;subquery&gt; ) </a:t>
            </a:r>
          </a:p>
          <a:p>
            <a:pPr>
              <a:lnSpc>
                <a:spcPct val="80000"/>
              </a:lnSpc>
              <a:buFont typeface="Arial" panose="020B0604020202020204" pitchFamily="34" charset="0"/>
              <a:buNone/>
            </a:pPr>
            <a:r>
              <a:rPr lang="en-US" altLang="en-US" dirty="0"/>
              <a:t>    (1) Index Keys: </a:t>
            </a:r>
            <a:r>
              <a:rPr lang="en-US" altLang="en-US" dirty="0" err="1"/>
              <a:t>setid</a:t>
            </a:r>
            <a:r>
              <a:rPr lang="en-US" altLang="en-US" dirty="0"/>
              <a:t> </a:t>
            </a:r>
            <a:r>
              <a:rPr lang="en-US" altLang="en-US" dirty="0" err="1"/>
              <a:t>vendor_id</a:t>
            </a:r>
            <a:r>
              <a:rPr lang="en-US" altLang="en-US" dirty="0"/>
              <a:t> </a:t>
            </a:r>
            <a:r>
              <a:rPr lang="en-US" altLang="en-US" dirty="0" err="1"/>
              <a:t>vndr_loc</a:t>
            </a:r>
            <a:r>
              <a:rPr lang="en-US" altLang="en-US" dirty="0"/>
              <a:t> </a:t>
            </a:r>
            <a:r>
              <a:rPr lang="en-US" altLang="en-US" dirty="0" err="1"/>
              <a:t>effdt</a:t>
            </a:r>
            <a:r>
              <a:rPr lang="en-US" altLang="en-US" dirty="0"/>
              <a:t> (desc) </a:t>
            </a:r>
            <a:r>
              <a:rPr lang="en-US" altLang="en-US" dirty="0" err="1"/>
              <a:t>eff_status</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informix.e.vendor_id</a:t>
            </a:r>
            <a:r>
              <a:rPr lang="en-US" altLang="en-US" dirty="0"/>
              <a:t> = </a:t>
            </a:r>
            <a:r>
              <a:rPr lang="en-US" altLang="en-US" dirty="0" err="1"/>
              <a:t>informix.f.vendor_id</a:t>
            </a:r>
            <a:r>
              <a:rPr lang="en-US" altLang="en-US" dirty="0"/>
              <a:t> AND </a:t>
            </a:r>
            <a:r>
              <a:rPr lang="en-US" altLang="en-US" dirty="0" err="1"/>
              <a:t>informix.e.setid</a:t>
            </a:r>
            <a:r>
              <a:rPr lang="en-US" altLang="en-US" dirty="0"/>
              <a:t> = </a:t>
            </a:r>
            <a:r>
              <a:rPr lang="en-US" altLang="en-US" dirty="0" err="1"/>
              <a:t>informix.f.setid</a:t>
            </a:r>
            <a:r>
              <a:rPr lang="en-US" altLang="en-US" dirty="0"/>
              <a:t> ) NESTED LOOP JOIN</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968FA926-D434-4528-A8F2-3027A106148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Directives in Queries</a:t>
            </a:r>
          </a:p>
        </p:txBody>
      </p:sp>
    </p:spTree>
    <p:extLst>
      <p:ext uri="{BB962C8B-B14F-4D97-AF65-F5344CB8AC3E}">
        <p14:creationId xmlns:p14="http://schemas.microsoft.com/office/powerpoint/2010/main" val="20104181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7C7ADBE-E15C-42DF-8E87-E488C3510641}"/>
              </a:ext>
            </a:extLst>
          </p:cNvPr>
          <p:cNvSpPr txBox="1">
            <a:spLocks/>
          </p:cNvSpPr>
          <p:nvPr/>
        </p:nvSpPr>
        <p:spPr>
          <a:xfrm>
            <a:off x="457200" y="1744645"/>
            <a:ext cx="8229600" cy="4692162"/>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ACLNL.MONETARY_AMOUNT</a:t>
            </a:r>
          </a:p>
          <a:p>
            <a:pPr>
              <a:lnSpc>
                <a:spcPct val="80000"/>
              </a:lnSpc>
              <a:buFont typeface="Arial" panose="020B0604020202020204" pitchFamily="34" charset="0"/>
              <a:buNone/>
            </a:pPr>
            <a:r>
              <a:rPr lang="en-US" altLang="en-US" dirty="0"/>
              <a:t>FROM PS_CM_ACCTG_LINE ACLNL</a:t>
            </a:r>
          </a:p>
          <a:p>
            <a:pPr>
              <a:lnSpc>
                <a:spcPct val="80000"/>
              </a:lnSpc>
              <a:buFont typeface="Arial" panose="020B0604020202020204" pitchFamily="34" charset="0"/>
              <a:buNone/>
            </a:pPr>
            <a:r>
              <a:rPr lang="en-US" altLang="en-US" dirty="0"/>
              <a:t>WHERE ACLNL.BUSINESS_UNIT = ‘ABCDE'</a:t>
            </a:r>
          </a:p>
          <a:p>
            <a:pPr>
              <a:lnSpc>
                <a:spcPct val="80000"/>
              </a:lnSpc>
              <a:buFont typeface="Arial" panose="020B0604020202020204" pitchFamily="34" charset="0"/>
              <a:buNone/>
            </a:pPr>
            <a:r>
              <a:rPr lang="en-US" altLang="en-US" dirty="0"/>
              <a:t>AND ACLNL.PRODUCTION_ID = '12334'</a:t>
            </a:r>
          </a:p>
          <a:p>
            <a:pPr>
              <a:lnSpc>
                <a:spcPct val="80000"/>
              </a:lnSpc>
              <a:buFont typeface="Arial" panose="020B0604020202020204" pitchFamily="34" charset="0"/>
              <a:buNone/>
            </a:pPr>
            <a:r>
              <a:rPr lang="en-US" altLang="en-US" b="1" dirty="0"/>
              <a:t>AND SUBSTR(ACLNL.ACCOUNT,1,3) IN ( '085' , '334', '072' )</a:t>
            </a:r>
          </a:p>
          <a:p>
            <a:pPr>
              <a:lnSpc>
                <a:spcPct val="80000"/>
              </a:lnSpc>
            </a:pPr>
            <a:endParaRPr lang="en-US" altLang="en-US" dirty="0"/>
          </a:p>
          <a:p>
            <a:pPr>
              <a:lnSpc>
                <a:spcPct val="80000"/>
              </a:lnSpc>
              <a:buFont typeface="Arial" panose="020B0604020202020204" pitchFamily="34" charset="0"/>
              <a:buNone/>
            </a:pPr>
            <a:r>
              <a:rPr lang="en-US" altLang="en-US" dirty="0"/>
              <a:t>Estimated Cost: 49722</a:t>
            </a:r>
          </a:p>
          <a:p>
            <a:pPr>
              <a:lnSpc>
                <a:spcPct val="80000"/>
              </a:lnSpc>
              <a:buFont typeface="Arial" panose="020B0604020202020204" pitchFamily="34" charset="0"/>
              <a:buNone/>
            </a:pPr>
            <a:r>
              <a:rPr lang="en-US" altLang="en-US" dirty="0"/>
              <a:t>Estimated # of Rows Returned: 1</a:t>
            </a:r>
          </a:p>
          <a:p>
            <a:pPr>
              <a:lnSpc>
                <a:spcPct val="80000"/>
              </a:lnSpc>
            </a:pPr>
            <a:endParaRPr lang="en-US" altLang="en-US" dirty="0"/>
          </a:p>
          <a:p>
            <a:pPr>
              <a:lnSpc>
                <a:spcPct val="80000"/>
              </a:lnSpc>
              <a:buFont typeface="Arial" panose="020B0604020202020204" pitchFamily="34" charset="0"/>
              <a:buNone/>
            </a:pPr>
            <a:r>
              <a:rPr lang="en-US" altLang="en-US" dirty="0"/>
              <a:t>  1) </a:t>
            </a:r>
            <a:r>
              <a:rPr lang="en-US" altLang="en-US" dirty="0" err="1"/>
              <a:t>informix.aclnl</a:t>
            </a:r>
            <a:r>
              <a:rPr lang="en-US" altLang="en-US" dirty="0"/>
              <a:t>: INDEX PATH</a:t>
            </a:r>
          </a:p>
          <a:p>
            <a:pPr>
              <a:lnSpc>
                <a:spcPct val="80000"/>
              </a:lnSpc>
            </a:pPr>
            <a:endParaRPr lang="en-US" altLang="en-US" dirty="0"/>
          </a:p>
          <a:p>
            <a:pPr>
              <a:lnSpc>
                <a:spcPct val="80000"/>
              </a:lnSpc>
              <a:buFont typeface="Arial" panose="020B0604020202020204" pitchFamily="34" charset="0"/>
              <a:buNone/>
            </a:pPr>
            <a:r>
              <a:rPr lang="en-US" altLang="en-US" dirty="0"/>
              <a:t>        Filters: (</a:t>
            </a:r>
            <a:r>
              <a:rPr lang="en-US" altLang="en-US" dirty="0" err="1"/>
              <a:t>informix.aclnl.production_id</a:t>
            </a:r>
            <a:r>
              <a:rPr lang="en-US" altLang="en-US" dirty="0"/>
              <a:t> = '12334' AND SUBSTR (</a:t>
            </a:r>
            <a:r>
              <a:rPr lang="en-US" altLang="en-US" dirty="0" err="1"/>
              <a:t>informix.aclnl.account</a:t>
            </a:r>
            <a:r>
              <a:rPr lang="en-US" altLang="en-US" dirty="0"/>
              <a:t> , 1 , 3 ) IN ('085' , '334' , '072' )) </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business_unit</a:t>
            </a:r>
            <a:r>
              <a:rPr lang="en-US" altLang="en-US" dirty="0"/>
              <a:t> </a:t>
            </a:r>
            <a:r>
              <a:rPr lang="en-US" altLang="en-US" dirty="0" err="1"/>
              <a:t>cm_book</a:t>
            </a:r>
            <a:r>
              <a:rPr lang="en-US" altLang="en-US" dirty="0"/>
              <a:t> </a:t>
            </a:r>
            <a:r>
              <a:rPr lang="en-US" altLang="en-US" dirty="0" err="1"/>
              <a:t>gl_distrib_status</a:t>
            </a:r>
            <a:r>
              <a:rPr lang="en-US" altLang="en-US" dirty="0"/>
              <a:t> </a:t>
            </a:r>
            <a:r>
              <a:rPr lang="en-US" altLang="en-US" dirty="0" err="1"/>
              <a:t>budget_hdr_status</a:t>
            </a:r>
            <a:r>
              <a:rPr lang="en-US" altLang="en-US" dirty="0"/>
              <a:t> </a:t>
            </a:r>
            <a:r>
              <a:rPr lang="en-US" altLang="en-US" dirty="0" err="1"/>
              <a:t>cm_iu_status</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informix.aclnl.business_unit</a:t>
            </a:r>
            <a:r>
              <a:rPr lang="en-US" altLang="en-US" dirty="0"/>
              <a:t> = ‘ABCDE' </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B5442997-DB11-461F-B653-9F8A9FFCDCE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Substrings</a:t>
            </a:r>
          </a:p>
          <a:p>
            <a:pPr algn="ctr"/>
            <a:r>
              <a:rPr lang="en-US" sz="4400" b="0" strike="noStrike" spc="-1" dirty="0">
                <a:solidFill>
                  <a:srgbClr val="000000"/>
                </a:solidFill>
                <a:uFill>
                  <a:solidFill>
                    <a:srgbClr val="FFFFFF"/>
                  </a:solidFill>
                </a:uFill>
                <a:latin typeface="Arial"/>
              </a:rPr>
              <a:t>Best index not Used</a:t>
            </a:r>
          </a:p>
        </p:txBody>
      </p:sp>
    </p:spTree>
    <p:extLst>
      <p:ext uri="{BB962C8B-B14F-4D97-AF65-F5344CB8AC3E}">
        <p14:creationId xmlns:p14="http://schemas.microsoft.com/office/powerpoint/2010/main" val="379467422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C5466B2-3675-45E1-8E27-63737CEFC736}"/>
              </a:ext>
            </a:extLst>
          </p:cNvPr>
          <p:cNvSpPr txBox="1">
            <a:spLocks/>
          </p:cNvSpPr>
          <p:nvPr/>
        </p:nvSpPr>
        <p:spPr>
          <a:xfrm>
            <a:off x="457200" y="1662545"/>
            <a:ext cx="8229600" cy="4847437"/>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ACLNL.MONETARY_AMOUNT</a:t>
            </a:r>
          </a:p>
          <a:p>
            <a:pPr>
              <a:lnSpc>
                <a:spcPct val="80000"/>
              </a:lnSpc>
              <a:buFont typeface="Arial" panose="020B0604020202020204" pitchFamily="34" charset="0"/>
              <a:buNone/>
            </a:pPr>
            <a:r>
              <a:rPr lang="en-US" altLang="en-US" dirty="0"/>
              <a:t>FROM PS_CM_ACCTG_LINE ACLNL</a:t>
            </a:r>
          </a:p>
          <a:p>
            <a:pPr>
              <a:lnSpc>
                <a:spcPct val="80000"/>
              </a:lnSpc>
              <a:buFont typeface="Arial" panose="020B0604020202020204" pitchFamily="34" charset="0"/>
              <a:buNone/>
            </a:pPr>
            <a:r>
              <a:rPr lang="en-US" altLang="en-US" dirty="0"/>
              <a:t>WHERE ACLNL.BUSINESS_UNIT = ‘ABCDE'</a:t>
            </a:r>
          </a:p>
          <a:p>
            <a:pPr>
              <a:lnSpc>
                <a:spcPct val="80000"/>
              </a:lnSpc>
              <a:buFont typeface="Arial" panose="020B0604020202020204" pitchFamily="34" charset="0"/>
              <a:buNone/>
            </a:pPr>
            <a:r>
              <a:rPr lang="en-US" altLang="en-US" dirty="0"/>
              <a:t>AND ACLNL.PRODUCTION_ID = '12334'</a:t>
            </a:r>
          </a:p>
          <a:p>
            <a:pPr>
              <a:lnSpc>
                <a:spcPct val="80000"/>
              </a:lnSpc>
              <a:buFont typeface="Arial" panose="020B0604020202020204" pitchFamily="34" charset="0"/>
              <a:buNone/>
            </a:pPr>
            <a:r>
              <a:rPr lang="en-US" altLang="en-US" b="1" dirty="0"/>
              <a:t>AND (ACLNL.ACCOUNT matches  '085*' </a:t>
            </a:r>
          </a:p>
          <a:p>
            <a:pPr>
              <a:lnSpc>
                <a:spcPct val="80000"/>
              </a:lnSpc>
              <a:buFont typeface="Arial" panose="020B0604020202020204" pitchFamily="34" charset="0"/>
              <a:buNone/>
            </a:pPr>
            <a:r>
              <a:rPr lang="en-US" altLang="en-US" b="1" dirty="0"/>
              <a:t>OR  ACLNL.ACCOUNT matches  '334*'</a:t>
            </a:r>
          </a:p>
          <a:p>
            <a:pPr>
              <a:lnSpc>
                <a:spcPct val="80000"/>
              </a:lnSpc>
              <a:buFont typeface="Arial" panose="020B0604020202020204" pitchFamily="34" charset="0"/>
              <a:buNone/>
            </a:pPr>
            <a:r>
              <a:rPr lang="en-US" altLang="en-US" b="1" dirty="0"/>
              <a:t>OR  ACLNL.ACCOUNT matches  '072*' )</a:t>
            </a:r>
          </a:p>
          <a:p>
            <a:pPr>
              <a:lnSpc>
                <a:spcPct val="80000"/>
              </a:lnSpc>
            </a:pPr>
            <a:endParaRPr lang="en-US" altLang="en-US" b="1" dirty="0"/>
          </a:p>
          <a:p>
            <a:pPr>
              <a:lnSpc>
                <a:spcPct val="80000"/>
              </a:lnSpc>
              <a:buFont typeface="Arial" panose="020B0604020202020204" pitchFamily="34" charset="0"/>
              <a:buNone/>
            </a:pPr>
            <a:r>
              <a:rPr lang="en-US" altLang="en-US" dirty="0"/>
              <a:t>Estimated Cost: 3</a:t>
            </a:r>
          </a:p>
          <a:p>
            <a:pPr>
              <a:lnSpc>
                <a:spcPct val="80000"/>
              </a:lnSpc>
              <a:buFont typeface="Arial" panose="020B0604020202020204" pitchFamily="34" charset="0"/>
              <a:buNone/>
            </a:pPr>
            <a:r>
              <a:rPr lang="en-US" altLang="en-US" dirty="0"/>
              <a:t>Estimated # of Rows Returned: 1</a:t>
            </a:r>
          </a:p>
          <a:p>
            <a:pPr>
              <a:lnSpc>
                <a:spcPct val="80000"/>
              </a:lnSpc>
            </a:pPr>
            <a:endParaRPr lang="en-US" altLang="en-US" dirty="0"/>
          </a:p>
          <a:p>
            <a:pPr>
              <a:lnSpc>
                <a:spcPct val="80000"/>
              </a:lnSpc>
              <a:buFont typeface="Arial" panose="020B0604020202020204" pitchFamily="34" charset="0"/>
              <a:buNone/>
            </a:pPr>
            <a:r>
              <a:rPr lang="en-US" altLang="en-US" dirty="0"/>
              <a:t>  </a:t>
            </a:r>
            <a:r>
              <a:rPr lang="en-US" altLang="en-US" b="1" dirty="0"/>
              <a:t>1) </a:t>
            </a:r>
            <a:r>
              <a:rPr lang="en-US" altLang="en-US" b="1" dirty="0" err="1"/>
              <a:t>informix.aclnl</a:t>
            </a:r>
            <a:r>
              <a:rPr lang="en-US" altLang="en-US" b="1" dirty="0"/>
              <a:t>: INDEX PATH</a:t>
            </a:r>
          </a:p>
          <a:p>
            <a:pPr>
              <a:lnSpc>
                <a:spcPct val="80000"/>
              </a:lnSpc>
            </a:pPr>
            <a:endParaRPr lang="en-US" altLang="en-US" b="1" dirty="0"/>
          </a:p>
          <a:p>
            <a:pPr>
              <a:lnSpc>
                <a:spcPct val="80000"/>
              </a:lnSpc>
              <a:buFont typeface="Arial" panose="020B0604020202020204" pitchFamily="34" charset="0"/>
              <a:buNone/>
            </a:pPr>
            <a:r>
              <a:rPr lang="en-US" altLang="en-US" b="1" dirty="0"/>
              <a:t>    (1) Index Keys: </a:t>
            </a:r>
            <a:r>
              <a:rPr lang="en-US" altLang="en-US" b="1" dirty="0" err="1"/>
              <a:t>business_unit</a:t>
            </a:r>
            <a:r>
              <a:rPr lang="en-US" altLang="en-US" b="1" dirty="0"/>
              <a:t> </a:t>
            </a:r>
            <a:r>
              <a:rPr lang="en-US" altLang="en-US" b="1" dirty="0" err="1"/>
              <a:t>production_id</a:t>
            </a:r>
            <a:r>
              <a:rPr lang="en-US" altLang="en-US" b="1" dirty="0"/>
              <a:t> account   (Key-First)  (Serial, fragments: ALL)</a:t>
            </a:r>
          </a:p>
          <a:p>
            <a:pPr>
              <a:lnSpc>
                <a:spcPct val="80000"/>
              </a:lnSpc>
              <a:buFont typeface="Arial" panose="020B0604020202020204" pitchFamily="34" charset="0"/>
              <a:buNone/>
            </a:pPr>
            <a:r>
              <a:rPr lang="en-US" altLang="en-US" b="1" dirty="0"/>
              <a:t>        Lower Index Filter: (</a:t>
            </a:r>
            <a:r>
              <a:rPr lang="en-US" altLang="en-US" b="1" dirty="0" err="1"/>
              <a:t>informix.aclnl.production_id</a:t>
            </a:r>
            <a:r>
              <a:rPr lang="en-US" altLang="en-US" b="1" dirty="0"/>
              <a:t> = '12334' AND </a:t>
            </a:r>
            <a:r>
              <a:rPr lang="en-US" altLang="en-US" b="1" dirty="0" err="1"/>
              <a:t>informix.aclnl.business_unit</a:t>
            </a:r>
            <a:r>
              <a:rPr lang="en-US" altLang="en-US" b="1" dirty="0"/>
              <a:t> = ‘ABCDE' ) </a:t>
            </a:r>
          </a:p>
          <a:p>
            <a:pPr>
              <a:lnSpc>
                <a:spcPct val="80000"/>
              </a:lnSpc>
              <a:buFont typeface="Arial" panose="020B0604020202020204" pitchFamily="34" charset="0"/>
              <a:buNone/>
            </a:pPr>
            <a:r>
              <a:rPr lang="en-US" altLang="en-US" b="1" dirty="0"/>
              <a:t>        Key-First Filters:  (((</a:t>
            </a:r>
            <a:r>
              <a:rPr lang="en-US" altLang="en-US" b="1" dirty="0" err="1"/>
              <a:t>informix.aclnl.account</a:t>
            </a:r>
            <a:r>
              <a:rPr lang="en-US" altLang="en-US" b="1" dirty="0"/>
              <a:t> MATCHES '085*' OR </a:t>
            </a:r>
            <a:r>
              <a:rPr lang="en-US" altLang="en-US" b="1" dirty="0" err="1"/>
              <a:t>informix.aclnl.account</a:t>
            </a:r>
            <a:r>
              <a:rPr lang="en-US" altLang="en-US" b="1" dirty="0"/>
              <a:t> MATCHES '334*' ) OR </a:t>
            </a:r>
            <a:r>
              <a:rPr lang="en-US" altLang="en-US" b="1" dirty="0" err="1"/>
              <a:t>informix.aclnl.account</a:t>
            </a:r>
            <a:r>
              <a:rPr lang="en-US" altLang="en-US" b="1" dirty="0"/>
              <a:t> MATCHES '072*' ) )</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3E9682ED-6CD7-41E2-A183-427F2D306D4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for Substrings</a:t>
            </a:r>
          </a:p>
        </p:txBody>
      </p:sp>
    </p:spTree>
    <p:extLst>
      <p:ext uri="{BB962C8B-B14F-4D97-AF65-F5344CB8AC3E}">
        <p14:creationId xmlns:p14="http://schemas.microsoft.com/office/powerpoint/2010/main" val="8072044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B9EF36C9-69FA-456D-B95A-3A75D798C736}"/>
              </a:ext>
            </a:extLst>
          </p:cNvPr>
          <p:cNvSpPr txBox="1">
            <a:spLocks/>
          </p:cNvSpPr>
          <p:nvPr/>
        </p:nvSpPr>
        <p:spPr>
          <a:xfrm>
            <a:off x="457200" y="2050473"/>
            <a:ext cx="8229600" cy="4394289"/>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a:t>QUERY:</a:t>
            </a:r>
          </a:p>
          <a:p>
            <a:pPr>
              <a:lnSpc>
                <a:spcPct val="80000"/>
              </a:lnSpc>
              <a:buFont typeface="Arial" panose="020B0604020202020204" pitchFamily="34" charset="0"/>
              <a:buNone/>
            </a:pPr>
            <a:r>
              <a:rPr lang="en-US" altLang="en-US"/>
              <a:t>------</a:t>
            </a:r>
          </a:p>
          <a:p>
            <a:pPr>
              <a:lnSpc>
                <a:spcPct val="80000"/>
              </a:lnSpc>
              <a:buFont typeface="Arial" panose="020B0604020202020204" pitchFamily="34" charset="0"/>
              <a:buNone/>
            </a:pPr>
            <a:r>
              <a:rPr lang="en-US" altLang="en-US"/>
              <a:t>SELECT od.order_id AS order_id,od.club_model_id AS club_model_id,od.purchase_type_cd AS purchase_type_cd,od.order_status_cd AS order_status_cd, </a:t>
            </a:r>
          </a:p>
          <a:p>
            <a:pPr>
              <a:lnSpc>
                <a:spcPct val="80000"/>
              </a:lnSpc>
              <a:buFont typeface="Arial" panose="020B0604020202020204" pitchFamily="34" charset="0"/>
              <a:buNone/>
            </a:pPr>
            <a:r>
              <a:rPr lang="en-US" altLang="en-US"/>
              <a:t>	EXTEND(od.create_ts, YEAR TO DAY) AS create_ts,price AS price, </a:t>
            </a:r>
          </a:p>
          <a:p>
            <a:pPr>
              <a:lnSpc>
                <a:spcPct val="80000"/>
              </a:lnSpc>
              <a:buFont typeface="Arial" panose="020B0604020202020204" pitchFamily="34" charset="0"/>
              <a:buNone/>
            </a:pPr>
            <a:r>
              <a:rPr lang="en-US" altLang="en-US"/>
              <a:t>	shipping_amt AS shipping_amt,od.session_id AS session_id</a:t>
            </a:r>
          </a:p>
          <a:p>
            <a:pPr>
              <a:lnSpc>
                <a:spcPct val="80000"/>
              </a:lnSpc>
              <a:buFont typeface="Arial" panose="020B0604020202020204" pitchFamily="34" charset="0"/>
              <a:buNone/>
            </a:pPr>
            <a:r>
              <a:rPr lang="en-US" altLang="en-US"/>
              <a:t>FROM order_detail od, order_header oh</a:t>
            </a:r>
          </a:p>
          <a:p>
            <a:pPr>
              <a:lnSpc>
                <a:spcPct val="80000"/>
              </a:lnSpc>
              <a:buFont typeface="Arial" panose="020B0604020202020204" pitchFamily="34" charset="0"/>
              <a:buNone/>
            </a:pPr>
            <a:r>
              <a:rPr lang="en-US" altLang="en-US"/>
              <a:t>WHERE oh.source_id != -1</a:t>
            </a:r>
          </a:p>
          <a:p>
            <a:pPr>
              <a:lnSpc>
                <a:spcPct val="80000"/>
              </a:lnSpc>
              <a:buFont typeface="Arial" panose="020B0604020202020204" pitchFamily="34" charset="0"/>
              <a:buNone/>
            </a:pPr>
            <a:r>
              <a:rPr lang="en-US" altLang="en-US"/>
              <a:t>AND oh.source_id IS NOT NULL</a:t>
            </a:r>
          </a:p>
          <a:p>
            <a:pPr>
              <a:lnSpc>
                <a:spcPct val="80000"/>
              </a:lnSpc>
              <a:buFont typeface="Arial" panose="020B0604020202020204" pitchFamily="34" charset="0"/>
              <a:buNone/>
            </a:pPr>
            <a:r>
              <a:rPr lang="en-US" altLang="en-US"/>
              <a:t>AND oh.source_id != 23150010</a:t>
            </a:r>
          </a:p>
          <a:p>
            <a:pPr>
              <a:lnSpc>
                <a:spcPct val="80000"/>
              </a:lnSpc>
              <a:buFont typeface="Arial" panose="020B0604020202020204" pitchFamily="34" charset="0"/>
              <a:buNone/>
            </a:pPr>
            <a:endParaRPr lang="en-US" altLang="en-US" b="1"/>
          </a:p>
          <a:p>
            <a:pPr>
              <a:lnSpc>
                <a:spcPct val="80000"/>
              </a:lnSpc>
              <a:buFont typeface="Arial" panose="020B0604020202020204" pitchFamily="34" charset="0"/>
              <a:buNone/>
            </a:pPr>
            <a:r>
              <a:rPr lang="en-US" altLang="en-US" b="1"/>
              <a:t>AND </a:t>
            </a:r>
            <a:r>
              <a:rPr lang="en-US" altLang="en-US" b="1">
                <a:solidFill>
                  <a:schemeClr val="hlink"/>
                </a:solidFill>
              </a:rPr>
              <a:t>EXTEND(od.create_ts, YEAR TO DAY) = '2004-05-17‘</a:t>
            </a:r>
          </a:p>
          <a:p>
            <a:pPr>
              <a:lnSpc>
                <a:spcPct val="80000"/>
              </a:lnSpc>
              <a:buFont typeface="Arial" panose="020B0604020202020204" pitchFamily="34" charset="0"/>
              <a:buNone/>
            </a:pPr>
            <a:endParaRPr lang="en-US" altLang="en-US" b="1">
              <a:solidFill>
                <a:schemeClr val="hlink"/>
              </a:solidFill>
            </a:endParaRPr>
          </a:p>
          <a:p>
            <a:pPr>
              <a:lnSpc>
                <a:spcPct val="80000"/>
              </a:lnSpc>
              <a:buFont typeface="Arial" panose="020B0604020202020204" pitchFamily="34" charset="0"/>
              <a:buNone/>
            </a:pPr>
            <a:r>
              <a:rPr lang="en-US" altLang="en-US"/>
              <a:t>AND od.order_id = oh.order_id</a:t>
            </a:r>
          </a:p>
          <a:p>
            <a:pPr>
              <a:lnSpc>
                <a:spcPct val="80000"/>
              </a:lnSpc>
              <a:buFont typeface="Arial" panose="020B0604020202020204" pitchFamily="34" charset="0"/>
              <a:buNone/>
            </a:pPr>
            <a:r>
              <a:rPr lang="en-US" altLang="en-US"/>
              <a:t>AND club_model_id = 10</a:t>
            </a:r>
          </a:p>
          <a:p>
            <a:pPr>
              <a:lnSpc>
                <a:spcPct val="80000"/>
              </a:lnSpc>
              <a:buFont typeface="Arial" panose="020B0604020202020204" pitchFamily="34" charset="0"/>
              <a:buNone/>
            </a:pPr>
            <a:r>
              <a:rPr lang="en-US" altLang="en-US"/>
              <a:t>AND (purchase_type_cd = 'CLUB' OR purchase_type_cd = 'SEYMOS'</a:t>
            </a:r>
          </a:p>
          <a:p>
            <a:pPr>
              <a:lnSpc>
                <a:spcPct val="80000"/>
              </a:lnSpc>
              <a:buFont typeface="Arial" panose="020B0604020202020204" pitchFamily="34" charset="0"/>
              <a:buNone/>
            </a:pPr>
            <a:r>
              <a:rPr lang="en-US" altLang="en-US"/>
              <a:t>OR purchase_type_cd = 'DCSSORC' OR purchase_type_cd = 'SHVSSORC'</a:t>
            </a:r>
          </a:p>
          <a:p>
            <a:pPr>
              <a:lnSpc>
                <a:spcPct val="80000"/>
              </a:lnSpc>
              <a:buFont typeface="Arial" panose="020B0604020202020204" pitchFamily="34" charset="0"/>
              <a:buNone/>
            </a:pPr>
            <a:r>
              <a:rPr lang="en-US" altLang="en-US"/>
              <a:t>OR purchase_type_cd = 'DDVSSORC' OR purchase_type_cd = 'HSACNUF')</a:t>
            </a:r>
          </a:p>
          <a:p>
            <a:pPr>
              <a:lnSpc>
                <a:spcPct val="80000"/>
              </a:lnSpc>
            </a:pPr>
            <a:endParaRPr lang="en-US" altLang="en-US" b="1"/>
          </a:p>
          <a:p>
            <a:pPr>
              <a:lnSpc>
                <a:spcPct val="80000"/>
              </a:lnSpc>
              <a:buFont typeface="Arial" panose="020B0604020202020204" pitchFamily="34" charset="0"/>
              <a:buNone/>
            </a:pPr>
            <a:r>
              <a:rPr lang="en-US" altLang="en-US"/>
              <a:t>Estimated Cost: 546168</a:t>
            </a:r>
          </a:p>
          <a:p>
            <a:pPr>
              <a:lnSpc>
                <a:spcPct val="80000"/>
              </a:lnSpc>
              <a:buFont typeface="Arial" panose="020B0604020202020204" pitchFamily="34" charset="0"/>
              <a:buNone/>
            </a:pPr>
            <a:r>
              <a:rPr lang="en-US" altLang="en-US"/>
              <a:t>Estimated # of Rows Returned: 67774</a:t>
            </a:r>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65CDF087-56D6-49F4-98A3-AD85DCADE987}"/>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Functions in Queries Cause Specific Index not to be used</a:t>
            </a:r>
          </a:p>
        </p:txBody>
      </p:sp>
    </p:spTree>
    <p:extLst>
      <p:ext uri="{BB962C8B-B14F-4D97-AF65-F5344CB8AC3E}">
        <p14:creationId xmlns:p14="http://schemas.microsoft.com/office/powerpoint/2010/main" val="1073016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2C5593E6-B604-4988-A88F-7F5AEE62F5AC}"/>
              </a:ext>
            </a:extLst>
          </p:cNvPr>
          <p:cNvSpPr txBox="1">
            <a:spLocks/>
          </p:cNvSpPr>
          <p:nvPr/>
        </p:nvSpPr>
        <p:spPr>
          <a:xfrm>
            <a:off x="457199" y="1440382"/>
            <a:ext cx="8905285" cy="491596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1) </a:t>
            </a:r>
            <a:r>
              <a:rPr lang="en-US" altLang="en-US" dirty="0" err="1"/>
              <a:t>informix.od</a:t>
            </a:r>
            <a:r>
              <a:rPr lang="en-US" altLang="en-US" dirty="0"/>
              <a:t>: INDEX PATH</a:t>
            </a:r>
          </a:p>
          <a:p>
            <a:pPr>
              <a:lnSpc>
                <a:spcPct val="80000"/>
              </a:lnSpc>
              <a:buFont typeface="Arial" panose="020B0604020202020204" pitchFamily="34" charset="0"/>
              <a:buNone/>
            </a:pPr>
            <a:r>
              <a:rPr lang="en-US" altLang="en-US" dirty="0"/>
              <a:t>    </a:t>
            </a:r>
            <a:r>
              <a:rPr lang="en-US" altLang="en-US" b="1" dirty="0"/>
              <a:t>Filters: (EXTEND (</a:t>
            </a:r>
            <a:r>
              <a:rPr lang="en-US" altLang="en-US" b="1" dirty="0" err="1"/>
              <a:t>informix.od.create_ts</a:t>
            </a:r>
            <a:r>
              <a:rPr lang="en-US" altLang="en-US" b="1" dirty="0"/>
              <a:t> ,year to day) = 	datetime(2004-05-17) year to day </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dirty="0"/>
              <a:t>		AND (((((</a:t>
            </a:r>
            <a:r>
              <a:rPr lang="en-US" altLang="en-US" dirty="0" err="1"/>
              <a:t>informix.od.purchase_type_cd</a:t>
            </a:r>
            <a:r>
              <a:rPr lang="en-US" altLang="en-US" dirty="0"/>
              <a:t> = 'CLUB' </a:t>
            </a:r>
          </a:p>
          <a:p>
            <a:pPr>
              <a:lnSpc>
                <a:spcPct val="80000"/>
              </a:lnSpc>
              <a:buFont typeface="Arial" panose="020B0604020202020204" pitchFamily="34" charset="0"/>
              <a:buNone/>
            </a:pPr>
            <a:r>
              <a:rPr lang="en-US" altLang="en-US" dirty="0"/>
              <a:t>		OR </a:t>
            </a:r>
            <a:r>
              <a:rPr lang="en-US" altLang="en-US" dirty="0" err="1"/>
              <a:t>informix.od.purchase_type_cd</a:t>
            </a:r>
            <a:r>
              <a:rPr lang="en-US" altLang="en-US" dirty="0"/>
              <a:t> = 'SEYMOS' ) </a:t>
            </a:r>
          </a:p>
          <a:p>
            <a:pPr>
              <a:lnSpc>
                <a:spcPct val="80000"/>
              </a:lnSpc>
              <a:buFont typeface="Arial" panose="020B0604020202020204" pitchFamily="34" charset="0"/>
              <a:buNone/>
            </a:pPr>
            <a:r>
              <a:rPr lang="en-US" altLang="en-US" dirty="0"/>
              <a:t>		OR </a:t>
            </a:r>
            <a:r>
              <a:rPr lang="en-US" altLang="en-US" dirty="0" err="1"/>
              <a:t>informix.od.purchase_type_cd</a:t>
            </a:r>
            <a:r>
              <a:rPr lang="en-US" altLang="en-US" dirty="0"/>
              <a:t> = 'DCSSORC' ) </a:t>
            </a:r>
          </a:p>
          <a:p>
            <a:pPr>
              <a:lnSpc>
                <a:spcPct val="80000"/>
              </a:lnSpc>
              <a:buFont typeface="Arial" panose="020B0604020202020204" pitchFamily="34" charset="0"/>
              <a:buNone/>
            </a:pPr>
            <a:r>
              <a:rPr lang="en-US" altLang="en-US" dirty="0"/>
              <a:t>		OR </a:t>
            </a:r>
            <a:r>
              <a:rPr lang="en-US" altLang="en-US" dirty="0" err="1"/>
              <a:t>informix.od.purchase_type_cd</a:t>
            </a:r>
            <a:r>
              <a:rPr lang="en-US" altLang="en-US" dirty="0"/>
              <a:t> = 'SHVSSORC' ) </a:t>
            </a:r>
          </a:p>
          <a:p>
            <a:pPr>
              <a:lnSpc>
                <a:spcPct val="80000"/>
              </a:lnSpc>
              <a:buFont typeface="Arial" panose="020B0604020202020204" pitchFamily="34" charset="0"/>
              <a:buNone/>
            </a:pPr>
            <a:r>
              <a:rPr lang="en-US" altLang="en-US" dirty="0"/>
              <a:t>		OR </a:t>
            </a:r>
            <a:r>
              <a:rPr lang="en-US" altLang="en-US" dirty="0" err="1"/>
              <a:t>informix.od.purchase_type_cd</a:t>
            </a:r>
            <a:r>
              <a:rPr lang="en-US" altLang="en-US" dirty="0"/>
              <a:t> = 'DDVSSORC' ) </a:t>
            </a:r>
          </a:p>
          <a:p>
            <a:pPr>
              <a:lnSpc>
                <a:spcPct val="80000"/>
              </a:lnSpc>
              <a:buFont typeface="Arial" panose="020B0604020202020204" pitchFamily="34" charset="0"/>
              <a:buNone/>
            </a:pPr>
            <a:r>
              <a:rPr lang="en-US" altLang="en-US" dirty="0"/>
              <a:t>		OR </a:t>
            </a:r>
            <a:r>
              <a:rPr lang="en-US" altLang="en-US" dirty="0" err="1"/>
              <a:t>informix.od.purchase_type_cd</a:t>
            </a:r>
            <a:r>
              <a:rPr lang="en-US" altLang="en-US" dirty="0"/>
              <a:t> = 'HSACNUF' ) )</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club_model_id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informix.od.club_model_id</a:t>
            </a:r>
            <a:r>
              <a:rPr lang="en-US" altLang="en-US" dirty="0"/>
              <a:t> = 10</a:t>
            </a:r>
          </a:p>
          <a:p>
            <a:pPr>
              <a:lnSpc>
                <a:spcPct val="80000"/>
              </a:lnSpc>
            </a:pPr>
            <a:endParaRPr lang="en-US" altLang="en-US" dirty="0"/>
          </a:p>
          <a:p>
            <a:pPr>
              <a:lnSpc>
                <a:spcPct val="80000"/>
              </a:lnSpc>
              <a:buFont typeface="Arial" panose="020B0604020202020204" pitchFamily="34" charset="0"/>
              <a:buNone/>
            </a:pPr>
            <a:r>
              <a:rPr lang="en-US" altLang="en-US" dirty="0"/>
              <a:t>2) </a:t>
            </a:r>
            <a:r>
              <a:rPr lang="en-US" altLang="en-US" dirty="0" err="1"/>
              <a:t>informix.oh</a:t>
            </a:r>
            <a:r>
              <a:rPr lang="en-US" altLang="en-US" dirty="0"/>
              <a:t>: INDEX PATH</a:t>
            </a:r>
          </a:p>
          <a:p>
            <a:pPr>
              <a:lnSpc>
                <a:spcPct val="80000"/>
              </a:lnSpc>
              <a:buFont typeface="Arial" panose="020B0604020202020204" pitchFamily="34" charset="0"/>
              <a:buNone/>
            </a:pPr>
            <a:r>
              <a:rPr lang="en-US" altLang="en-US" dirty="0"/>
              <a:t>    Filters: (</a:t>
            </a:r>
            <a:r>
              <a:rPr lang="en-US" altLang="en-US" dirty="0" err="1"/>
              <a:t>informix.oh.source_id</a:t>
            </a:r>
            <a:r>
              <a:rPr lang="en-US" altLang="en-US" dirty="0"/>
              <a:t> != -1 AND (</a:t>
            </a:r>
            <a:r>
              <a:rPr lang="en-US" altLang="en-US" dirty="0" err="1"/>
              <a:t>informix.oh.source_id</a:t>
            </a:r>
            <a:r>
              <a:rPr lang="en-US" altLang="en-US" dirty="0"/>
              <a:t> IS NOT NULL</a:t>
            </a:r>
          </a:p>
          <a:p>
            <a:pPr>
              <a:lnSpc>
                <a:spcPct val="80000"/>
              </a:lnSpc>
              <a:buFont typeface="Arial" panose="020B0604020202020204" pitchFamily="34" charset="0"/>
              <a:buNone/>
            </a:pPr>
            <a:r>
              <a:rPr lang="en-US" altLang="en-US" dirty="0"/>
              <a:t>	 AND </a:t>
            </a:r>
            <a:r>
              <a:rPr lang="en-US" altLang="en-US" dirty="0" err="1"/>
              <a:t>informix.oh.source_id</a:t>
            </a:r>
            <a:r>
              <a:rPr lang="en-US" altLang="en-US" dirty="0"/>
              <a:t> != 23150010 ) )</a:t>
            </a:r>
          </a:p>
          <a:p>
            <a:pPr>
              <a:lnSpc>
                <a:spcPct val="80000"/>
              </a:lnSpc>
            </a:pPr>
            <a:endParaRPr lang="en-US" altLang="en-US" dirty="0"/>
          </a:p>
          <a:p>
            <a:pPr>
              <a:lnSpc>
                <a:spcPct val="80000"/>
              </a:lnSpc>
              <a:buFont typeface="Arial" panose="020B0604020202020204" pitchFamily="34" charset="0"/>
              <a:buNone/>
            </a:pPr>
            <a:r>
              <a:rPr lang="en-US" altLang="en-US" dirty="0"/>
              <a:t>    (1) Index Keys: </a:t>
            </a:r>
            <a:r>
              <a:rPr lang="en-US" altLang="en-US" dirty="0" err="1"/>
              <a:t>order_id</a:t>
            </a:r>
            <a:r>
              <a:rPr lang="en-US" altLang="en-US" dirty="0"/>
              <a:t>   (Serial, fragments: ALL)</a:t>
            </a:r>
          </a:p>
          <a:p>
            <a:pPr>
              <a:lnSpc>
                <a:spcPct val="80000"/>
              </a:lnSpc>
              <a:buFont typeface="Arial" panose="020B0604020202020204" pitchFamily="34" charset="0"/>
              <a:buNone/>
            </a:pPr>
            <a:r>
              <a:rPr lang="en-US" altLang="en-US" dirty="0"/>
              <a:t>        Lower Index Filter: </a:t>
            </a:r>
            <a:r>
              <a:rPr lang="en-US" altLang="en-US" dirty="0" err="1"/>
              <a:t>informix.oh.order_id</a:t>
            </a:r>
            <a:r>
              <a:rPr lang="en-US" altLang="en-US" dirty="0"/>
              <a:t> = </a:t>
            </a:r>
            <a:r>
              <a:rPr lang="en-US" altLang="en-US" dirty="0" err="1"/>
              <a:t>informix.od.order_id</a:t>
            </a:r>
            <a:endParaRPr lang="en-US" altLang="en-US" dirty="0"/>
          </a:p>
          <a:p>
            <a:pPr>
              <a:lnSpc>
                <a:spcPct val="80000"/>
              </a:lnSpc>
              <a:buFont typeface="Arial" panose="020B0604020202020204" pitchFamily="34" charset="0"/>
              <a:buNone/>
            </a:pPr>
            <a:r>
              <a:rPr lang="en-US" altLang="en-US" dirty="0"/>
              <a:t>NESTED LOOP JOIN</a:t>
            </a:r>
          </a:p>
          <a:p>
            <a:pPr>
              <a:lnSpc>
                <a:spcPct val="80000"/>
              </a:lnSpc>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7750DE1F-88DF-47A2-A39B-38D45BB1646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of Functions in Queries Cause Specific Indexes not to be used</a:t>
            </a:r>
          </a:p>
        </p:txBody>
      </p:sp>
    </p:spTree>
    <p:extLst>
      <p:ext uri="{BB962C8B-B14F-4D97-AF65-F5344CB8AC3E}">
        <p14:creationId xmlns:p14="http://schemas.microsoft.com/office/powerpoint/2010/main" val="26332341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3942684-3D5C-426E-94D8-98A230B17ABB}"/>
              </a:ext>
            </a:extLst>
          </p:cNvPr>
          <p:cNvSpPr txBox="1">
            <a:spLocks/>
          </p:cNvSpPr>
          <p:nvPr/>
        </p:nvSpPr>
        <p:spPr>
          <a:xfrm>
            <a:off x="457200" y="1497028"/>
            <a:ext cx="9118440" cy="4976622"/>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QUERY:</a:t>
            </a:r>
          </a:p>
          <a:p>
            <a:pPr>
              <a:lnSpc>
                <a:spcPct val="80000"/>
              </a:lnSpc>
              <a:buFont typeface="Arial" panose="020B0604020202020204" pitchFamily="34" charset="0"/>
              <a:buNone/>
            </a:pPr>
            <a:r>
              <a:rPr lang="en-US" altLang="en-US" dirty="0"/>
              <a:t>------</a:t>
            </a:r>
          </a:p>
          <a:p>
            <a:pPr>
              <a:lnSpc>
                <a:spcPct val="80000"/>
              </a:lnSpc>
              <a:buFont typeface="Arial" panose="020B0604020202020204" pitchFamily="34" charset="0"/>
              <a:buNone/>
            </a:pPr>
            <a:r>
              <a:rPr lang="en-US" altLang="en-US" dirty="0"/>
              <a:t>SELECT </a:t>
            </a:r>
            <a:r>
              <a:rPr lang="en-US" altLang="en-US" dirty="0" err="1"/>
              <a:t>od.order_id</a:t>
            </a:r>
            <a:r>
              <a:rPr lang="en-US" altLang="en-US" dirty="0"/>
              <a:t> AS </a:t>
            </a:r>
            <a:r>
              <a:rPr lang="en-US" altLang="en-US" dirty="0" err="1"/>
              <a:t>order_id,od.club_model_id</a:t>
            </a:r>
            <a:r>
              <a:rPr lang="en-US" altLang="en-US" dirty="0"/>
              <a:t> AS </a:t>
            </a:r>
            <a:r>
              <a:rPr lang="en-US" altLang="en-US" dirty="0" err="1"/>
              <a:t>club_model_id</a:t>
            </a:r>
            <a:r>
              <a:rPr lang="en-US" altLang="en-US" dirty="0"/>
              <a:t>,</a:t>
            </a:r>
          </a:p>
          <a:p>
            <a:pPr>
              <a:lnSpc>
                <a:spcPct val="80000"/>
              </a:lnSpc>
              <a:buFont typeface="Arial" panose="020B0604020202020204" pitchFamily="34" charset="0"/>
              <a:buNone/>
            </a:pPr>
            <a:r>
              <a:rPr lang="en-US" altLang="en-US" dirty="0"/>
              <a:t>	</a:t>
            </a:r>
            <a:r>
              <a:rPr lang="en-US" altLang="en-US" dirty="0" err="1"/>
              <a:t>od.purchase_type_cd</a:t>
            </a:r>
            <a:r>
              <a:rPr lang="en-US" altLang="en-US" dirty="0"/>
              <a:t> AS </a:t>
            </a:r>
            <a:r>
              <a:rPr lang="en-US" altLang="en-US" dirty="0" err="1"/>
              <a:t>purchase_type_cd,od.order_status_cd</a:t>
            </a:r>
            <a:r>
              <a:rPr lang="en-US" altLang="en-US" dirty="0"/>
              <a:t> AS </a:t>
            </a:r>
            <a:r>
              <a:rPr lang="en-US" altLang="en-US" dirty="0" err="1"/>
              <a:t>order_status_cd</a:t>
            </a:r>
            <a:r>
              <a:rPr lang="en-US" altLang="en-US" dirty="0"/>
              <a:t>,</a:t>
            </a:r>
          </a:p>
          <a:p>
            <a:pPr>
              <a:lnSpc>
                <a:spcPct val="80000"/>
              </a:lnSpc>
              <a:buFont typeface="Arial" panose="020B0604020202020204" pitchFamily="34" charset="0"/>
              <a:buNone/>
            </a:pPr>
            <a:r>
              <a:rPr lang="en-US" altLang="en-US" dirty="0"/>
              <a:t>	EXTEND(</a:t>
            </a:r>
            <a:r>
              <a:rPr lang="en-US" altLang="en-US" dirty="0" err="1"/>
              <a:t>od.create_ts</a:t>
            </a:r>
            <a:r>
              <a:rPr lang="en-US" altLang="en-US" dirty="0"/>
              <a:t>, YEAR TO DAY) AS </a:t>
            </a:r>
            <a:r>
              <a:rPr lang="en-US" altLang="en-US" dirty="0" err="1"/>
              <a:t>create_ts,price</a:t>
            </a:r>
            <a:r>
              <a:rPr lang="en-US" altLang="en-US" dirty="0"/>
              <a:t> AS price, </a:t>
            </a:r>
            <a:r>
              <a:rPr lang="en-US" altLang="en-US" dirty="0" err="1"/>
              <a:t>shipping_amt</a:t>
            </a:r>
            <a:r>
              <a:rPr lang="en-US" altLang="en-US" dirty="0"/>
              <a:t> </a:t>
            </a:r>
            <a:r>
              <a:rPr lang="en-US" altLang="en-US" dirty="0" err="1"/>
              <a:t>ASshipping_amt,od.session_id</a:t>
            </a:r>
            <a:r>
              <a:rPr lang="en-US" altLang="en-US" dirty="0"/>
              <a:t> AS </a:t>
            </a:r>
            <a:r>
              <a:rPr lang="en-US" altLang="en-US" dirty="0" err="1"/>
              <a:t>session_id</a:t>
            </a:r>
            <a:endParaRPr lang="en-US" altLang="en-US" dirty="0"/>
          </a:p>
          <a:p>
            <a:pPr>
              <a:lnSpc>
                <a:spcPct val="80000"/>
              </a:lnSpc>
              <a:buFont typeface="Arial" panose="020B0604020202020204" pitchFamily="34" charset="0"/>
              <a:buNone/>
            </a:pPr>
            <a:r>
              <a:rPr lang="en-US" altLang="en-US" dirty="0"/>
              <a:t>FROM </a:t>
            </a:r>
            <a:r>
              <a:rPr lang="en-US" altLang="en-US" dirty="0" err="1"/>
              <a:t>order_detail</a:t>
            </a:r>
            <a:r>
              <a:rPr lang="en-US" altLang="en-US" dirty="0"/>
              <a:t> od, </a:t>
            </a:r>
            <a:r>
              <a:rPr lang="en-US" altLang="en-US" dirty="0" err="1"/>
              <a:t>order_header</a:t>
            </a:r>
            <a:r>
              <a:rPr lang="en-US" altLang="en-US" dirty="0"/>
              <a:t> oh</a:t>
            </a:r>
          </a:p>
          <a:p>
            <a:pPr>
              <a:lnSpc>
                <a:spcPct val="80000"/>
              </a:lnSpc>
              <a:buFont typeface="Arial" panose="020B0604020202020204" pitchFamily="34" charset="0"/>
              <a:buNone/>
            </a:pPr>
            <a:r>
              <a:rPr lang="en-US" altLang="en-US" dirty="0"/>
              <a:t>WHERE </a:t>
            </a:r>
            <a:r>
              <a:rPr lang="en-US" altLang="en-US" dirty="0" err="1"/>
              <a:t>oh.source_id</a:t>
            </a:r>
            <a:r>
              <a:rPr lang="en-US" altLang="en-US" dirty="0"/>
              <a:t> != -1</a:t>
            </a:r>
          </a:p>
          <a:p>
            <a:pPr>
              <a:lnSpc>
                <a:spcPct val="80000"/>
              </a:lnSpc>
              <a:buFont typeface="Arial" panose="020B0604020202020204" pitchFamily="34" charset="0"/>
              <a:buNone/>
            </a:pPr>
            <a:r>
              <a:rPr lang="en-US" altLang="en-US" dirty="0"/>
              <a:t>AND </a:t>
            </a:r>
            <a:r>
              <a:rPr lang="en-US" altLang="en-US" dirty="0" err="1"/>
              <a:t>oh.source_id</a:t>
            </a:r>
            <a:r>
              <a:rPr lang="en-US" altLang="en-US" dirty="0"/>
              <a:t> IS NOT NULL</a:t>
            </a:r>
          </a:p>
          <a:p>
            <a:pPr>
              <a:lnSpc>
                <a:spcPct val="80000"/>
              </a:lnSpc>
              <a:buFont typeface="Arial" panose="020B0604020202020204" pitchFamily="34" charset="0"/>
              <a:buNone/>
            </a:pPr>
            <a:r>
              <a:rPr lang="en-US" altLang="en-US" dirty="0"/>
              <a:t>AND </a:t>
            </a:r>
            <a:r>
              <a:rPr lang="en-US" altLang="en-US" dirty="0" err="1"/>
              <a:t>oh.source_id</a:t>
            </a:r>
            <a:r>
              <a:rPr lang="en-US" altLang="en-US" dirty="0"/>
              <a:t> != 23150010</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b="1" dirty="0"/>
              <a:t>AND (</a:t>
            </a:r>
            <a:r>
              <a:rPr lang="en-US" altLang="en-US" b="1" dirty="0" err="1"/>
              <a:t>od.create_ts</a:t>
            </a:r>
            <a:r>
              <a:rPr lang="en-US" altLang="en-US" b="1" dirty="0"/>
              <a:t> &gt;= '2004-05-17 00:00:00.000‘ AND </a:t>
            </a:r>
            <a:r>
              <a:rPr lang="en-US" altLang="en-US" b="1" dirty="0" err="1"/>
              <a:t>od.create_ts</a:t>
            </a:r>
            <a:r>
              <a:rPr lang="en-US" altLang="en-US" b="1" dirty="0"/>
              <a:t> &lt;= '2004-05-17 23:59:59.999')</a:t>
            </a:r>
          </a:p>
          <a:p>
            <a:pPr>
              <a:lnSpc>
                <a:spcPct val="80000"/>
              </a:lnSpc>
              <a:buFont typeface="Arial" panose="020B0604020202020204" pitchFamily="34" charset="0"/>
              <a:buNone/>
            </a:pPr>
            <a:endParaRPr lang="en-US" altLang="en-US" dirty="0">
              <a:solidFill>
                <a:schemeClr val="hlink"/>
              </a:solidFill>
            </a:endParaRPr>
          </a:p>
          <a:p>
            <a:pPr>
              <a:lnSpc>
                <a:spcPct val="80000"/>
              </a:lnSpc>
              <a:buFont typeface="Arial" panose="020B0604020202020204" pitchFamily="34" charset="0"/>
              <a:buNone/>
            </a:pPr>
            <a:r>
              <a:rPr lang="en-US" altLang="en-US" dirty="0"/>
              <a:t>AND </a:t>
            </a:r>
            <a:r>
              <a:rPr lang="en-US" altLang="en-US" dirty="0" err="1"/>
              <a:t>od.order_id</a:t>
            </a:r>
            <a:r>
              <a:rPr lang="en-US" altLang="en-US" dirty="0"/>
              <a:t> = </a:t>
            </a:r>
            <a:r>
              <a:rPr lang="en-US" altLang="en-US" dirty="0" err="1"/>
              <a:t>oh.order_id</a:t>
            </a:r>
            <a:endParaRPr lang="en-US" altLang="en-US" dirty="0"/>
          </a:p>
          <a:p>
            <a:pPr>
              <a:lnSpc>
                <a:spcPct val="80000"/>
              </a:lnSpc>
              <a:buFont typeface="Arial" panose="020B0604020202020204" pitchFamily="34" charset="0"/>
              <a:buNone/>
            </a:pPr>
            <a:r>
              <a:rPr lang="en-US" altLang="en-US" dirty="0"/>
              <a:t>AND </a:t>
            </a:r>
            <a:r>
              <a:rPr lang="en-US" altLang="en-US" dirty="0" err="1"/>
              <a:t>club_model_id</a:t>
            </a:r>
            <a:r>
              <a:rPr lang="en-US" altLang="en-US" dirty="0"/>
              <a:t> = 10</a:t>
            </a:r>
          </a:p>
          <a:p>
            <a:pPr>
              <a:lnSpc>
                <a:spcPct val="80000"/>
              </a:lnSpc>
              <a:buFont typeface="Arial" panose="020B0604020202020204" pitchFamily="34" charset="0"/>
              <a:buNone/>
            </a:pPr>
            <a:r>
              <a:rPr lang="en-US" altLang="en-US" dirty="0"/>
              <a:t>AND (</a:t>
            </a:r>
            <a:r>
              <a:rPr lang="en-US" altLang="en-US" dirty="0" err="1"/>
              <a:t>purchase_type_cd</a:t>
            </a:r>
            <a:r>
              <a:rPr lang="en-US" altLang="en-US" dirty="0"/>
              <a:t> = 'CLUB' OR </a:t>
            </a:r>
            <a:r>
              <a:rPr lang="en-US" altLang="en-US" dirty="0" err="1"/>
              <a:t>purchase_type_cd</a:t>
            </a:r>
            <a:r>
              <a:rPr lang="en-US" altLang="en-US" dirty="0"/>
              <a:t> = 'SEYMOS'</a:t>
            </a:r>
          </a:p>
          <a:p>
            <a:pPr>
              <a:lnSpc>
                <a:spcPct val="80000"/>
              </a:lnSpc>
              <a:buFont typeface="Arial" panose="020B0604020202020204" pitchFamily="34" charset="0"/>
              <a:buNone/>
            </a:pPr>
            <a:r>
              <a:rPr lang="en-US" altLang="en-US" dirty="0"/>
              <a:t>OR </a:t>
            </a:r>
            <a:r>
              <a:rPr lang="en-US" altLang="en-US" dirty="0" err="1"/>
              <a:t>purchase_type_cd</a:t>
            </a:r>
            <a:r>
              <a:rPr lang="en-US" altLang="en-US" dirty="0"/>
              <a:t> = 'DCSSORC' OR </a:t>
            </a:r>
            <a:r>
              <a:rPr lang="en-US" altLang="en-US" dirty="0" err="1"/>
              <a:t>purchase_type_cd</a:t>
            </a:r>
            <a:r>
              <a:rPr lang="en-US" altLang="en-US" dirty="0"/>
              <a:t> = 'SHVSSORC'</a:t>
            </a:r>
          </a:p>
          <a:p>
            <a:pPr>
              <a:lnSpc>
                <a:spcPct val="80000"/>
              </a:lnSpc>
              <a:buFont typeface="Arial" panose="020B0604020202020204" pitchFamily="34" charset="0"/>
              <a:buNone/>
            </a:pPr>
            <a:r>
              <a:rPr lang="en-US" altLang="en-US" dirty="0"/>
              <a:t>OR </a:t>
            </a:r>
            <a:r>
              <a:rPr lang="en-US" altLang="en-US" dirty="0" err="1"/>
              <a:t>purchase_type_cd</a:t>
            </a:r>
            <a:r>
              <a:rPr lang="en-US" altLang="en-US" dirty="0"/>
              <a:t> = 'DDVSSORC' OR </a:t>
            </a:r>
            <a:r>
              <a:rPr lang="en-US" altLang="en-US" dirty="0" err="1"/>
              <a:t>purchase_type_cd</a:t>
            </a:r>
            <a:r>
              <a:rPr lang="en-US" altLang="en-US" dirty="0"/>
              <a:t> = 'HSACNUF')</a:t>
            </a:r>
          </a:p>
          <a:p>
            <a:pPr>
              <a:lnSpc>
                <a:spcPct val="80000"/>
              </a:lnSpc>
            </a:pPr>
            <a:endParaRPr lang="en-US" altLang="en-US" dirty="0"/>
          </a:p>
          <a:p>
            <a:pPr>
              <a:lnSpc>
                <a:spcPct val="80000"/>
              </a:lnSpc>
              <a:buFont typeface="Arial" panose="020B0604020202020204" pitchFamily="34" charset="0"/>
              <a:buNone/>
            </a:pPr>
            <a:r>
              <a:rPr lang="en-US" altLang="en-US" dirty="0"/>
              <a:t>Estimated Cost: 2		</a:t>
            </a:r>
            <a:r>
              <a:rPr lang="en-US" altLang="en-US" b="1" dirty="0"/>
              <a:t>(Original Query Cost: 546168)</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61F10CF3-F31E-4F6B-9211-EF6EE0B9461A}"/>
              </a:ext>
            </a:extLst>
          </p:cNvPr>
          <p:cNvSpPr txBox="1"/>
          <p:nvPr/>
        </p:nvSpPr>
        <p:spPr>
          <a:xfrm>
            <a:off x="819589" y="199064"/>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Using Functions in Queries</a:t>
            </a:r>
          </a:p>
        </p:txBody>
      </p:sp>
    </p:spTree>
    <p:extLst>
      <p:ext uri="{BB962C8B-B14F-4D97-AF65-F5344CB8AC3E}">
        <p14:creationId xmlns:p14="http://schemas.microsoft.com/office/powerpoint/2010/main" val="4729812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F1B72A4-12F2-434B-B929-F1DFF503F1CE}"/>
              </a:ext>
            </a:extLst>
          </p:cNvPr>
          <p:cNvSpPr txBox="1">
            <a:spLocks/>
          </p:cNvSpPr>
          <p:nvPr/>
        </p:nvSpPr>
        <p:spPr>
          <a:xfrm>
            <a:off x="457200" y="1577947"/>
            <a:ext cx="9118440" cy="4691805"/>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a:t>1) informix.od: INDEX PATH</a:t>
            </a:r>
          </a:p>
          <a:p>
            <a:pPr>
              <a:lnSpc>
                <a:spcPct val="80000"/>
              </a:lnSpc>
            </a:pPr>
            <a:endParaRPr lang="en-US" altLang="en-US"/>
          </a:p>
          <a:p>
            <a:pPr>
              <a:lnSpc>
                <a:spcPct val="80000"/>
              </a:lnSpc>
              <a:buFont typeface="Arial" panose="020B0604020202020204" pitchFamily="34" charset="0"/>
              <a:buNone/>
            </a:pPr>
            <a:r>
              <a:rPr lang="en-US" altLang="en-US"/>
              <a:t>    </a:t>
            </a:r>
            <a:r>
              <a:rPr lang="en-US" altLang="en-US" b="1"/>
              <a:t>(1) Index Keys: create_ts purchase_type_cd order_status_cd club_model_id   </a:t>
            </a:r>
          </a:p>
          <a:p>
            <a:pPr>
              <a:lnSpc>
                <a:spcPct val="80000"/>
              </a:lnSpc>
              <a:buFont typeface="Arial" panose="020B0604020202020204" pitchFamily="34" charset="0"/>
              <a:buNone/>
            </a:pPr>
            <a:r>
              <a:rPr lang="en-US" altLang="en-US" b="1"/>
              <a:t>	(Key-First)  (Serial, fragments: ALL)</a:t>
            </a:r>
          </a:p>
          <a:p>
            <a:pPr>
              <a:lnSpc>
                <a:spcPct val="80000"/>
              </a:lnSpc>
              <a:buFont typeface="Arial" panose="020B0604020202020204" pitchFamily="34" charset="0"/>
              <a:buNone/>
            </a:pPr>
            <a:r>
              <a:rPr lang="en-US" altLang="en-US"/>
              <a:t>        Lower Index Filter: informix.od.create_ts &gt;= datetime(2004-05-17 00:00:00.000) year to fraction(3)</a:t>
            </a:r>
          </a:p>
          <a:p>
            <a:pPr>
              <a:lnSpc>
                <a:spcPct val="80000"/>
              </a:lnSpc>
              <a:buFont typeface="Arial" panose="020B0604020202020204" pitchFamily="34" charset="0"/>
              <a:buNone/>
            </a:pPr>
            <a:r>
              <a:rPr lang="en-US" altLang="en-US"/>
              <a:t>        Upper Index Filter: informix.od.create_ts &lt;= datetime(2004-05-17 23:59:59.999) year to fraction(3)</a:t>
            </a:r>
          </a:p>
          <a:p>
            <a:pPr>
              <a:lnSpc>
                <a:spcPct val="80000"/>
              </a:lnSpc>
              <a:buFont typeface="Arial" panose="020B0604020202020204" pitchFamily="34" charset="0"/>
              <a:buNone/>
            </a:pPr>
            <a:r>
              <a:rPr lang="en-US" altLang="en-US"/>
              <a:t>        Key-First Filters:  ((((((informix.od.purchase_type_cd = 'CLUB' </a:t>
            </a:r>
          </a:p>
          <a:p>
            <a:pPr>
              <a:lnSpc>
                <a:spcPct val="80000"/>
              </a:lnSpc>
              <a:buFont typeface="Arial" panose="020B0604020202020204" pitchFamily="34" charset="0"/>
              <a:buNone/>
            </a:pPr>
            <a:r>
              <a:rPr lang="en-US" altLang="en-US"/>
              <a:t>	OR informix.od.purchase_type_cd = 'SEYMOS' ) </a:t>
            </a:r>
          </a:p>
          <a:p>
            <a:pPr>
              <a:lnSpc>
                <a:spcPct val="80000"/>
              </a:lnSpc>
              <a:buFont typeface="Arial" panose="020B0604020202020204" pitchFamily="34" charset="0"/>
              <a:buNone/>
            </a:pPr>
            <a:r>
              <a:rPr lang="en-US" altLang="en-US"/>
              <a:t>	OR informix.od.purchase_type_cd = 'DCSSORC' ) </a:t>
            </a:r>
          </a:p>
          <a:p>
            <a:pPr>
              <a:lnSpc>
                <a:spcPct val="80000"/>
              </a:lnSpc>
              <a:buFont typeface="Arial" panose="020B0604020202020204" pitchFamily="34" charset="0"/>
              <a:buNone/>
            </a:pPr>
            <a:r>
              <a:rPr lang="en-US" altLang="en-US"/>
              <a:t>	OR informix.od.purchase_type_cd = 'SHVSSORC' ) </a:t>
            </a:r>
          </a:p>
          <a:p>
            <a:pPr>
              <a:lnSpc>
                <a:spcPct val="80000"/>
              </a:lnSpc>
              <a:buFont typeface="Arial" panose="020B0604020202020204" pitchFamily="34" charset="0"/>
              <a:buNone/>
            </a:pPr>
            <a:r>
              <a:rPr lang="en-US" altLang="en-US"/>
              <a:t>	OR informix.od.purchase_type_cd = 'DDVSSORC' ) </a:t>
            </a:r>
          </a:p>
          <a:p>
            <a:pPr>
              <a:lnSpc>
                <a:spcPct val="80000"/>
              </a:lnSpc>
              <a:buFont typeface="Arial" panose="020B0604020202020204" pitchFamily="34" charset="0"/>
              <a:buNone/>
            </a:pPr>
            <a:r>
              <a:rPr lang="en-US" altLang="en-US"/>
              <a:t>	OR informix.od.purchase_type_cd = 'HSACNUF' ) ) </a:t>
            </a:r>
          </a:p>
          <a:p>
            <a:pPr>
              <a:lnSpc>
                <a:spcPct val="80000"/>
              </a:lnSpc>
              <a:buFont typeface="Arial" panose="020B0604020202020204" pitchFamily="34" charset="0"/>
              <a:buNone/>
            </a:pPr>
            <a:r>
              <a:rPr lang="en-US" altLang="en-US"/>
              <a:t>	AND (informix.od.club_model_id = 10 )</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2) informix.oh: INDEX PATH</a:t>
            </a:r>
          </a:p>
          <a:p>
            <a:pPr>
              <a:lnSpc>
                <a:spcPct val="80000"/>
              </a:lnSpc>
            </a:pPr>
            <a:endParaRPr lang="en-US" altLang="en-US"/>
          </a:p>
          <a:p>
            <a:pPr>
              <a:lnSpc>
                <a:spcPct val="80000"/>
              </a:lnSpc>
              <a:buFont typeface="Arial" panose="020B0604020202020204" pitchFamily="34" charset="0"/>
              <a:buNone/>
            </a:pPr>
            <a:r>
              <a:rPr lang="en-US" altLang="en-US"/>
              <a:t>    Filters: (informix.oh.source_id != -1 AND (informix.oh.source_id IS NOT NULL</a:t>
            </a:r>
          </a:p>
          <a:p>
            <a:pPr>
              <a:lnSpc>
                <a:spcPct val="80000"/>
              </a:lnSpc>
              <a:buFont typeface="Arial" panose="020B0604020202020204" pitchFamily="34" charset="0"/>
              <a:buNone/>
            </a:pPr>
            <a:r>
              <a:rPr lang="en-US" altLang="en-US"/>
              <a:t> AND informix.oh.source_id != 23150010 ) )</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    (1) Index Keys: order_id   (Serial, fragments: ALL)</a:t>
            </a:r>
          </a:p>
          <a:p>
            <a:pPr>
              <a:lnSpc>
                <a:spcPct val="80000"/>
              </a:lnSpc>
              <a:buFont typeface="Arial" panose="020B0604020202020204" pitchFamily="34" charset="0"/>
              <a:buNone/>
            </a:pPr>
            <a:r>
              <a:rPr lang="en-US" altLang="en-US"/>
              <a:t>        Lower Index Filter: informix.oh.order_id = informix.od.order_id</a:t>
            </a:r>
          </a:p>
          <a:p>
            <a:pPr>
              <a:lnSpc>
                <a:spcPct val="80000"/>
              </a:lnSpc>
              <a:buFont typeface="Arial" panose="020B0604020202020204" pitchFamily="34" charset="0"/>
              <a:buNone/>
            </a:pPr>
            <a:r>
              <a:rPr lang="en-US" altLang="en-US"/>
              <a:t>	NESTED LOOP JOIN</a:t>
            </a:r>
          </a:p>
          <a:p>
            <a:pPr>
              <a:lnSpc>
                <a:spcPct val="80000"/>
              </a:lnSpc>
              <a:buFont typeface="Arial" panose="020B0604020202020204" pitchFamily="34" charset="0"/>
              <a:buNone/>
            </a:pPr>
            <a:endParaRPr lang="en-US" altLang="en-US"/>
          </a:p>
          <a:p>
            <a:endParaRPr lang="en-US"/>
          </a:p>
          <a:p>
            <a:pPr lvl="2"/>
            <a:endParaRPr lang="en-US"/>
          </a:p>
          <a:p>
            <a:pPr lvl="2"/>
            <a:endParaRPr lang="en-US"/>
          </a:p>
          <a:p>
            <a:pPr lvl="2"/>
            <a:endParaRPr lang="en-US"/>
          </a:p>
          <a:p>
            <a:pPr lvl="1"/>
            <a:endParaRPr lang="en-US" dirty="0"/>
          </a:p>
        </p:txBody>
      </p:sp>
      <p:sp>
        <p:nvSpPr>
          <p:cNvPr id="7" name="TextShape 1">
            <a:extLst>
              <a:ext uri="{FF2B5EF4-FFF2-40B4-BE49-F238E27FC236}">
                <a16:creationId xmlns:a16="http://schemas.microsoft.com/office/drawing/2014/main" id="{53C8C6B4-2994-48FA-9920-15AC0402BC4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spc="-1" dirty="0">
                <a:solidFill>
                  <a:srgbClr val="000000"/>
                </a:solidFill>
                <a:uFill>
                  <a:solidFill>
                    <a:srgbClr val="FFFFFF"/>
                  </a:solidFill>
                </a:uFill>
              </a:rPr>
              <a:t>Resolution to Using Functions in Queries</a:t>
            </a:r>
          </a:p>
        </p:txBody>
      </p:sp>
    </p:spTree>
    <p:extLst>
      <p:ext uri="{BB962C8B-B14F-4D97-AF65-F5344CB8AC3E}">
        <p14:creationId xmlns:p14="http://schemas.microsoft.com/office/powerpoint/2010/main" val="217870943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F8CF84A6-5B8A-4465-BD91-13EEDDBCBA05}"/>
              </a:ext>
            </a:extLst>
          </p:cNvPr>
          <p:cNvSpPr txBox="1">
            <a:spLocks/>
          </p:cNvSpPr>
          <p:nvPr/>
        </p:nvSpPr>
        <p:spPr>
          <a:xfrm>
            <a:off x="457200" y="1736436"/>
            <a:ext cx="8229600" cy="463170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a:t>QUERY:</a:t>
            </a:r>
          </a:p>
          <a:p>
            <a:pPr>
              <a:lnSpc>
                <a:spcPct val="80000"/>
              </a:lnSpc>
              <a:buFont typeface="Arial" panose="020B0604020202020204" pitchFamily="34" charset="0"/>
              <a:buNone/>
            </a:pPr>
            <a:r>
              <a:rPr lang="en-US" altLang="en-US" b="1"/>
              <a:t>------</a:t>
            </a:r>
          </a:p>
          <a:p>
            <a:pPr>
              <a:lnSpc>
                <a:spcPct val="80000"/>
              </a:lnSpc>
              <a:buFont typeface="Arial" panose="020B0604020202020204" pitchFamily="34" charset="0"/>
              <a:buNone/>
            </a:pPr>
            <a:r>
              <a:rPr lang="en-US" altLang="en-US" b="1"/>
              <a:t>select club_model_id, order_status_cd, count(distinct order_id) as</a:t>
            </a:r>
          </a:p>
          <a:p>
            <a:pPr>
              <a:lnSpc>
                <a:spcPct val="80000"/>
              </a:lnSpc>
              <a:buFont typeface="Arial" panose="020B0604020202020204" pitchFamily="34" charset="0"/>
              <a:buNone/>
            </a:pPr>
            <a:r>
              <a:rPr lang="en-US" altLang="en-US" b="1"/>
              <a:t>    order_count </a:t>
            </a:r>
          </a:p>
          <a:p>
            <a:pPr>
              <a:lnSpc>
                <a:spcPct val="80000"/>
              </a:lnSpc>
              <a:buFont typeface="Arial" panose="020B0604020202020204" pitchFamily="34" charset="0"/>
              <a:buNone/>
            </a:pPr>
            <a:r>
              <a:rPr lang="en-US" altLang="en-US" b="1"/>
              <a:t>from order_detail </a:t>
            </a:r>
          </a:p>
          <a:p>
            <a:pPr>
              <a:lnSpc>
                <a:spcPct val="80000"/>
              </a:lnSpc>
              <a:buFont typeface="Arial" panose="020B0604020202020204" pitchFamily="34" charset="0"/>
              <a:buNone/>
            </a:pPr>
            <a:r>
              <a:rPr lang="en-US" altLang="en-US" b="1"/>
              <a:t>where create_ts &gt;= '2004-09-30 00:00:00.000‘   and create_ts &lt; '2004-10-02 00:00:00.000' </a:t>
            </a:r>
          </a:p>
          <a:p>
            <a:pPr>
              <a:lnSpc>
                <a:spcPct val="80000"/>
              </a:lnSpc>
              <a:buFont typeface="Arial" panose="020B0604020202020204" pitchFamily="34" charset="0"/>
              <a:buNone/>
            </a:pPr>
            <a:r>
              <a:rPr lang="en-US" altLang="en-US" b="1"/>
              <a:t>  and purchase_type_cd = 'CASH' </a:t>
            </a:r>
          </a:p>
          <a:p>
            <a:pPr>
              <a:lnSpc>
                <a:spcPct val="80000"/>
              </a:lnSpc>
              <a:buFont typeface="Arial" panose="020B0604020202020204" pitchFamily="34" charset="0"/>
              <a:buNone/>
            </a:pPr>
            <a:r>
              <a:rPr lang="en-US" altLang="en-US" b="1"/>
              <a:t>  and order_status_cd not in ('REJ', ‘ACCP')  </a:t>
            </a:r>
          </a:p>
          <a:p>
            <a:pPr>
              <a:lnSpc>
                <a:spcPct val="80000"/>
              </a:lnSpc>
              <a:buFont typeface="Arial" panose="020B0604020202020204" pitchFamily="34" charset="0"/>
              <a:buNone/>
            </a:pPr>
            <a:r>
              <a:rPr lang="en-US" altLang="en-US" b="1"/>
              <a:t>group by 1,2 </a:t>
            </a:r>
          </a:p>
          <a:p>
            <a:pPr>
              <a:lnSpc>
                <a:spcPct val="80000"/>
              </a:lnSpc>
              <a:buFont typeface="Arial" panose="020B0604020202020204" pitchFamily="34" charset="0"/>
              <a:buNone/>
            </a:pPr>
            <a:r>
              <a:rPr lang="en-US" altLang="en-US" b="1"/>
              <a:t>order by 1,2</a:t>
            </a:r>
          </a:p>
          <a:p>
            <a:pPr>
              <a:lnSpc>
                <a:spcPct val="80000"/>
              </a:lnSpc>
            </a:pPr>
            <a:endParaRPr lang="en-US" altLang="en-US" b="1"/>
          </a:p>
          <a:p>
            <a:pPr>
              <a:lnSpc>
                <a:spcPct val="80000"/>
              </a:lnSpc>
            </a:pPr>
            <a:endParaRPr lang="en-US" altLang="en-US"/>
          </a:p>
          <a:p>
            <a:pPr>
              <a:lnSpc>
                <a:spcPct val="80000"/>
              </a:lnSpc>
              <a:buFont typeface="Arial" panose="020B0604020202020204" pitchFamily="34" charset="0"/>
              <a:buNone/>
            </a:pPr>
            <a:r>
              <a:rPr lang="en-US" altLang="en-US"/>
              <a:t>Estimated Cost: 407</a:t>
            </a:r>
          </a:p>
          <a:p>
            <a:pPr>
              <a:lnSpc>
                <a:spcPct val="80000"/>
              </a:lnSpc>
              <a:buFont typeface="Arial" panose="020B0604020202020204" pitchFamily="34" charset="0"/>
              <a:buNone/>
            </a:pPr>
            <a:r>
              <a:rPr lang="en-US" altLang="en-US"/>
              <a:t>Estimated # of Rows Returned: 1</a:t>
            </a:r>
          </a:p>
          <a:p>
            <a:pPr>
              <a:lnSpc>
                <a:spcPct val="80000"/>
              </a:lnSpc>
              <a:buFont typeface="Arial" panose="020B0604020202020204" pitchFamily="34" charset="0"/>
              <a:buNone/>
            </a:pPr>
            <a:r>
              <a:rPr lang="en-US" altLang="en-US"/>
              <a:t>Temporary Files Required For: Order By  Group By</a:t>
            </a:r>
          </a:p>
          <a:p>
            <a:pPr>
              <a:lnSpc>
                <a:spcPct val="80000"/>
              </a:lnSpc>
            </a:pPr>
            <a:endParaRPr lang="en-US" altLang="en-US"/>
          </a:p>
          <a:p>
            <a:pPr>
              <a:lnSpc>
                <a:spcPct val="80000"/>
              </a:lnSpc>
              <a:buFont typeface="Arial" panose="020B0604020202020204" pitchFamily="34" charset="0"/>
              <a:buNone/>
            </a:pPr>
            <a:r>
              <a:rPr lang="en-US" altLang="en-US"/>
              <a:t>1) informix.order_detail: INDEX PATH</a:t>
            </a:r>
          </a:p>
          <a:p>
            <a:pPr>
              <a:lnSpc>
                <a:spcPct val="80000"/>
              </a:lnSpc>
            </a:pPr>
            <a:endParaRPr lang="en-US" altLang="en-US"/>
          </a:p>
          <a:p>
            <a:pPr>
              <a:lnSpc>
                <a:spcPct val="80000"/>
              </a:lnSpc>
              <a:buFont typeface="Arial" panose="020B0604020202020204" pitchFamily="34" charset="0"/>
              <a:buNone/>
            </a:pPr>
            <a:r>
              <a:rPr lang="en-US" altLang="en-US"/>
              <a:t>    Filters: (informix.order_detail.create_ts &gt;= datetime(2004-09-30 00:00:00.000) year to fraction(3) AND (informix.order_detail.create_ts &lt; datetime(2004-10-02 00:00:00.000) year to fraction(3) AND informix.order_detail.order_status_cd NOT IN (‘REJ' , ‘ACCP' )) ) </a:t>
            </a:r>
          </a:p>
          <a:p>
            <a:pPr>
              <a:lnSpc>
                <a:spcPct val="80000"/>
              </a:lnSpc>
            </a:pPr>
            <a:endParaRPr lang="en-US" altLang="en-US"/>
          </a:p>
          <a:p>
            <a:pPr>
              <a:lnSpc>
                <a:spcPct val="80000"/>
              </a:lnSpc>
              <a:buFont typeface="Arial" panose="020B0604020202020204" pitchFamily="34" charset="0"/>
              <a:buNone/>
            </a:pPr>
            <a:r>
              <a:rPr lang="en-US" altLang="en-US"/>
              <a:t>    (1) </a:t>
            </a:r>
            <a:r>
              <a:rPr lang="en-US" altLang="en-US" b="1"/>
              <a:t>Index Keys: purchase_type_cd</a:t>
            </a:r>
            <a:r>
              <a:rPr lang="en-US" altLang="en-US"/>
              <a:t>   (Serial, fragments: ALL)</a:t>
            </a:r>
          </a:p>
          <a:p>
            <a:pPr>
              <a:lnSpc>
                <a:spcPct val="80000"/>
              </a:lnSpc>
              <a:buFont typeface="Arial" panose="020B0604020202020204" pitchFamily="34" charset="0"/>
              <a:buNone/>
            </a:pPr>
            <a:r>
              <a:rPr lang="en-US" altLang="en-US"/>
              <a:t>        Lower Index Filter: informix.order_detail.purchase_type_cd = 'CASH' </a:t>
            </a:r>
          </a:p>
          <a:p>
            <a:pPr>
              <a:lnSpc>
                <a:spcPct val="80000"/>
              </a:lnSpc>
              <a:buFont typeface="Arial" panose="020B0604020202020204" pitchFamily="34" charset="0"/>
              <a:buNone/>
            </a:pPr>
            <a:endParaRPr lang="en-US" altLang="en-US"/>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19B9E963-F002-4987-8CEC-8BAC2C2EF14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Using a Better Index</a:t>
            </a:r>
          </a:p>
        </p:txBody>
      </p:sp>
    </p:spTree>
    <p:extLst>
      <p:ext uri="{BB962C8B-B14F-4D97-AF65-F5344CB8AC3E}">
        <p14:creationId xmlns:p14="http://schemas.microsoft.com/office/powerpoint/2010/main" val="27984351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2805F59-08D0-4F28-8350-CBEF75C11223}"/>
              </a:ext>
            </a:extLst>
          </p:cNvPr>
          <p:cNvSpPr txBox="1">
            <a:spLocks/>
          </p:cNvSpPr>
          <p:nvPr/>
        </p:nvSpPr>
        <p:spPr>
          <a:xfrm>
            <a:off x="457199" y="1560945"/>
            <a:ext cx="9071639" cy="4807487"/>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000" dirty="0"/>
              <a:t>IBM Informix Dynamic Server Version 11.70.FC7   -- On-Line -- Up 23 days 23:46:38 -- 2530056 Kbytes</a:t>
            </a:r>
          </a:p>
          <a:p>
            <a:endParaRPr lang="en-US" altLang="en-US" sz="2000" dirty="0"/>
          </a:p>
          <a:p>
            <a:pPr>
              <a:buFontTx/>
              <a:buNone/>
            </a:pPr>
            <a:r>
              <a:rPr lang="en-US" altLang="en-US" sz="2000" dirty="0"/>
              <a:t>Statement Cache Summary:</a:t>
            </a:r>
          </a:p>
          <a:p>
            <a:pPr>
              <a:buFontTx/>
              <a:buNone/>
            </a:pPr>
            <a:r>
              <a:rPr lang="en-US" altLang="en-US" sz="2000" dirty="0"/>
              <a:t>#lrus   currsize  maxsize   Poolsize  #hits   nolimit </a:t>
            </a:r>
          </a:p>
          <a:p>
            <a:pPr>
              <a:buFontTx/>
              <a:buNone/>
            </a:pPr>
            <a:r>
              <a:rPr lang="en-US" altLang="en-US" sz="2000" dirty="0"/>
              <a:t>8       22491472  40960000  11710464  10      0       </a:t>
            </a:r>
          </a:p>
          <a:p>
            <a:endParaRPr lang="en-US" altLang="en-US" sz="2000" dirty="0"/>
          </a:p>
          <a:p>
            <a:pPr>
              <a:buFontTx/>
              <a:buNone/>
            </a:pPr>
            <a:r>
              <a:rPr lang="en-US" altLang="en-US" sz="2000" dirty="0"/>
              <a:t>Statement Cache Entries: </a:t>
            </a:r>
          </a:p>
          <a:p>
            <a:endParaRPr lang="en-US" altLang="en-US" sz="2000" dirty="0"/>
          </a:p>
          <a:p>
            <a:pPr>
              <a:buFontTx/>
              <a:buNone/>
            </a:pPr>
            <a:r>
              <a:rPr lang="en-US" altLang="en-US" sz="2000" dirty="0"/>
              <a:t>lru hash ref_cnt hits flag heap_ptr	 database           user</a:t>
            </a:r>
          </a:p>
          <a:p>
            <a:pPr>
              <a:buFontTx/>
              <a:buNone/>
            </a:pPr>
            <a:r>
              <a:rPr lang="en-US" altLang="en-US" sz="2000" dirty="0"/>
              <a:t>--------------------------------------------------------------------------------</a:t>
            </a:r>
          </a:p>
          <a:p>
            <a:pPr>
              <a:buFontTx/>
              <a:buNone/>
            </a:pPr>
            <a:r>
              <a:rPr lang="en-US" altLang="en-US" sz="2000" dirty="0"/>
              <a:t>  0  140       0   15   -F bb164020 	 ntlcom           informix</a:t>
            </a:r>
          </a:p>
          <a:p>
            <a:pPr>
              <a:buFontTx/>
              <a:buNone/>
            </a:pPr>
            <a:r>
              <a:rPr lang="en-US" altLang="en-US" sz="2000" dirty="0"/>
              <a:t>  select descr, rowid, seq_nbr from fl_cntrl where uid in ( 'all',</a:t>
            </a:r>
          </a:p>
          <a:p>
            <a:pPr>
              <a:buFontTx/>
              <a:buNone/>
            </a:pPr>
            <a:r>
              <a:rPr lang="en-US" altLang="en-US" sz="2000" dirty="0"/>
              <a:t>    'cschabel' ) and program_name in ( 'all', 'cr_inv_dl' ) and exc_type     is not null order by seq_nbr</a:t>
            </a:r>
          </a:p>
          <a:p>
            <a:pPr>
              <a:buFontTx/>
              <a:buNone/>
            </a:pPr>
            <a:endParaRPr lang="en-US" altLang="en-US" sz="2000" dirty="0"/>
          </a:p>
          <a:p>
            <a:pPr>
              <a:buFontTx/>
              <a:buNone/>
            </a:pPr>
            <a:r>
              <a:rPr lang="en-US" altLang="en-US" sz="2000" dirty="0"/>
              <a:t>  0  116       0 1011   -F aa23bc20 	 ntlcom           informix</a:t>
            </a:r>
          </a:p>
          <a:p>
            <a:pPr>
              <a:buFontTx/>
              <a:buNone/>
            </a:pPr>
            <a:r>
              <a:rPr lang="en-US" altLang="en-US" sz="2000" dirty="0"/>
              <a:t>  update state_tax set row_status = "V", updt_user_id =? where seq_nbr =?   And     ( rec_type = 6 or rec_type = 7)</a:t>
            </a:r>
          </a:p>
          <a:p>
            <a:pPr>
              <a:buFontTx/>
              <a:buNone/>
            </a:pPr>
            <a:endParaRPr lang="en-US" altLang="en-US" sz="2000" dirty="0"/>
          </a:p>
          <a:p>
            <a:pPr>
              <a:buFontTx/>
              <a:buNone/>
            </a:pPr>
            <a:r>
              <a:rPr lang="en-US" altLang="en-US" sz="2000" dirty="0"/>
              <a:t>  0  207       0 6003   -F a004f820 	 ntlcom           informix</a:t>
            </a:r>
          </a:p>
          <a:p>
            <a:pPr>
              <a:buFontTx/>
              <a:buNone/>
            </a:pPr>
            <a:r>
              <a:rPr lang="en-US" altLang="en-US" sz="2000" dirty="0"/>
              <a:t>  select count ( *) from invoice_state where cde = "CORR" and seq_nbr =?</a:t>
            </a:r>
          </a:p>
          <a:p>
            <a:pPr>
              <a:buFontTx/>
              <a:buNone/>
            </a:pPr>
            <a:r>
              <a:rPr lang="en-US" altLang="en-US" sz="2000" dirty="0"/>
              <a:t> </a:t>
            </a:r>
          </a:p>
          <a:p>
            <a:pPr>
              <a:buFontTx/>
              <a:buNone/>
            </a:pPr>
            <a:r>
              <a:rPr lang="en-US" altLang="en-US" sz="2000" dirty="0"/>
              <a:t>  2  138       0 </a:t>
            </a:r>
            <a:r>
              <a:rPr lang="en-US" altLang="en-US" sz="2000" b="1" dirty="0"/>
              <a:t>6244</a:t>
            </a:r>
            <a:r>
              <a:rPr lang="en-US" altLang="en-US" sz="2000" dirty="0"/>
              <a:t>   -F afa9ec20 	 ntlcom           informix</a:t>
            </a:r>
          </a:p>
          <a:p>
            <a:pPr>
              <a:buFontTx/>
              <a:buNone/>
            </a:pPr>
            <a:r>
              <a:rPr lang="en-US" altLang="en-US" sz="2000" dirty="0"/>
              <a:t>  select int_comm, int_comm2, updt_user_id from invoice_cmnts where seq_nbr     =? and extend ( updt_dte, year to second) = </a:t>
            </a:r>
          </a:p>
          <a:p>
            <a:pPr>
              <a:buFontTx/>
              <a:buNone/>
            </a:pPr>
            <a:r>
              <a:rPr lang="en-US" altLang="en-US" sz="2000" dirty="0"/>
              <a:t>        ( select max ( extend ( updt_dte, year to second)) from invoice_cmnts where seq_nbr =?)</a:t>
            </a:r>
          </a:p>
          <a:p>
            <a:pPr>
              <a:buFont typeface="Arial" panose="020B0604020202020204" pitchFamily="34" charset="0"/>
              <a:buNone/>
            </a:pPr>
            <a:endParaRPr lang="en-US" altLang="en-US" sz="2000" dirty="0"/>
          </a:p>
          <a:p>
            <a:pPr marL="0" indent="0">
              <a:buFont typeface="Arial" panose="020B0604020202020204" pitchFamily="34" charset="0"/>
              <a:buNone/>
            </a:pPr>
            <a:endParaRPr lang="en-US" altLang="en-US" sz="2000" dirty="0"/>
          </a:p>
        </p:txBody>
      </p:sp>
      <p:sp>
        <p:nvSpPr>
          <p:cNvPr id="5" name="TextShape 1">
            <a:extLst>
              <a:ext uri="{FF2B5EF4-FFF2-40B4-BE49-F238E27FC236}">
                <a16:creationId xmlns:a16="http://schemas.microsoft.com/office/drawing/2014/main" id="{23806D0D-2575-4C63-B037-4EC91046BB8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SQL Statement Cache</a:t>
            </a:r>
          </a:p>
        </p:txBody>
      </p:sp>
    </p:spTree>
    <p:extLst>
      <p:ext uri="{BB962C8B-B14F-4D97-AF65-F5344CB8AC3E}">
        <p14:creationId xmlns:p14="http://schemas.microsoft.com/office/powerpoint/2010/main" val="36451362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34556A93-23C0-42F9-8423-5E3D66AEDEA2}"/>
              </a:ext>
            </a:extLst>
          </p:cNvPr>
          <p:cNvSpPr txBox="1">
            <a:spLocks/>
          </p:cNvSpPr>
          <p:nvPr/>
        </p:nvSpPr>
        <p:spPr>
          <a:xfrm>
            <a:off x="457199" y="1456567"/>
            <a:ext cx="9285611" cy="4911576"/>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dirty="0"/>
              <a:t>QUERY:  (AFTER ADDING A NEW INDEX)</a:t>
            </a:r>
          </a:p>
          <a:p>
            <a:pPr>
              <a:lnSpc>
                <a:spcPct val="80000"/>
              </a:lnSpc>
              <a:buFont typeface="Arial" panose="020B0604020202020204" pitchFamily="34" charset="0"/>
              <a:buNone/>
            </a:pPr>
            <a:r>
              <a:rPr lang="en-US" altLang="en-US" b="1" dirty="0"/>
              <a:t>------</a:t>
            </a:r>
          </a:p>
          <a:p>
            <a:pPr>
              <a:lnSpc>
                <a:spcPct val="80000"/>
              </a:lnSpc>
              <a:buFont typeface="Arial" panose="020B0604020202020204" pitchFamily="34" charset="0"/>
              <a:buNone/>
            </a:pPr>
            <a:r>
              <a:rPr lang="en-US" altLang="en-US" b="1" dirty="0"/>
              <a:t>select </a:t>
            </a:r>
            <a:r>
              <a:rPr lang="en-US" altLang="en-US" b="1" dirty="0" err="1"/>
              <a:t>club_model_id</a:t>
            </a:r>
            <a:r>
              <a:rPr lang="en-US" altLang="en-US" b="1" dirty="0"/>
              <a:t>, </a:t>
            </a:r>
            <a:r>
              <a:rPr lang="en-US" altLang="en-US" b="1" dirty="0" err="1"/>
              <a:t>order_status_cd</a:t>
            </a:r>
            <a:r>
              <a:rPr lang="en-US" altLang="en-US" b="1" dirty="0"/>
              <a:t>, count(distinct </a:t>
            </a:r>
            <a:r>
              <a:rPr lang="en-US" altLang="en-US" b="1" dirty="0" err="1"/>
              <a:t>order_id</a:t>
            </a:r>
            <a:r>
              <a:rPr lang="en-US" altLang="en-US" b="1" dirty="0"/>
              <a:t>) as</a:t>
            </a:r>
          </a:p>
          <a:p>
            <a:pPr>
              <a:lnSpc>
                <a:spcPct val="80000"/>
              </a:lnSpc>
              <a:buFont typeface="Arial" panose="020B0604020202020204" pitchFamily="34" charset="0"/>
              <a:buNone/>
            </a:pPr>
            <a:r>
              <a:rPr lang="en-US" altLang="en-US" b="1" dirty="0"/>
              <a:t>    </a:t>
            </a:r>
            <a:r>
              <a:rPr lang="en-US" altLang="en-US" b="1" dirty="0" err="1"/>
              <a:t>order_count</a:t>
            </a:r>
            <a:endParaRPr lang="en-US" altLang="en-US" b="1" dirty="0"/>
          </a:p>
          <a:p>
            <a:pPr>
              <a:lnSpc>
                <a:spcPct val="80000"/>
              </a:lnSpc>
              <a:buFont typeface="Arial" panose="020B0604020202020204" pitchFamily="34" charset="0"/>
              <a:buNone/>
            </a:pPr>
            <a:r>
              <a:rPr lang="en-US" altLang="en-US" b="1" dirty="0"/>
              <a:t>from </a:t>
            </a:r>
            <a:r>
              <a:rPr lang="en-US" altLang="en-US" b="1" dirty="0" err="1"/>
              <a:t>order_detail</a:t>
            </a:r>
            <a:endParaRPr lang="en-US" altLang="en-US" b="1" dirty="0"/>
          </a:p>
          <a:p>
            <a:pPr>
              <a:lnSpc>
                <a:spcPct val="80000"/>
              </a:lnSpc>
              <a:buFont typeface="Arial" panose="020B0604020202020204" pitchFamily="34" charset="0"/>
              <a:buNone/>
            </a:pPr>
            <a:r>
              <a:rPr lang="en-US" altLang="en-US" b="1" dirty="0"/>
              <a:t>where </a:t>
            </a:r>
            <a:r>
              <a:rPr lang="en-US" altLang="en-US" b="1" dirty="0" err="1"/>
              <a:t>create_ts</a:t>
            </a:r>
            <a:r>
              <a:rPr lang="en-US" altLang="en-US" b="1" dirty="0"/>
              <a:t> &gt;= '2004-09-30 00:00:00.000'</a:t>
            </a:r>
          </a:p>
          <a:p>
            <a:pPr>
              <a:lnSpc>
                <a:spcPct val="80000"/>
              </a:lnSpc>
              <a:buFont typeface="Arial" panose="020B0604020202020204" pitchFamily="34" charset="0"/>
              <a:buNone/>
            </a:pPr>
            <a:r>
              <a:rPr lang="en-US" altLang="en-US" b="1" dirty="0"/>
              <a:t>  and </a:t>
            </a:r>
            <a:r>
              <a:rPr lang="en-US" altLang="en-US" b="1" dirty="0" err="1"/>
              <a:t>create_ts</a:t>
            </a:r>
            <a:r>
              <a:rPr lang="en-US" altLang="en-US" b="1" dirty="0"/>
              <a:t> &lt; '2004-10-02 00:00:00.000'</a:t>
            </a:r>
          </a:p>
          <a:p>
            <a:pPr>
              <a:lnSpc>
                <a:spcPct val="80000"/>
              </a:lnSpc>
              <a:buFont typeface="Arial" panose="020B0604020202020204" pitchFamily="34" charset="0"/>
              <a:buNone/>
            </a:pPr>
            <a:r>
              <a:rPr lang="en-US" altLang="en-US" b="1" dirty="0"/>
              <a:t>  and </a:t>
            </a:r>
            <a:r>
              <a:rPr lang="en-US" altLang="en-US" b="1" dirty="0" err="1"/>
              <a:t>purchase_type_cd</a:t>
            </a:r>
            <a:r>
              <a:rPr lang="en-US" altLang="en-US" b="1" dirty="0"/>
              <a:t> = 'CASH'</a:t>
            </a:r>
          </a:p>
          <a:p>
            <a:pPr>
              <a:lnSpc>
                <a:spcPct val="80000"/>
              </a:lnSpc>
              <a:buFont typeface="Arial" panose="020B0604020202020204" pitchFamily="34" charset="0"/>
              <a:buNone/>
            </a:pPr>
            <a:r>
              <a:rPr lang="en-US" altLang="en-US" b="1" dirty="0"/>
              <a:t>  and </a:t>
            </a:r>
            <a:r>
              <a:rPr lang="en-US" altLang="en-US" b="1" dirty="0" err="1"/>
              <a:t>order_status_cd</a:t>
            </a:r>
            <a:r>
              <a:rPr lang="en-US" altLang="en-US" b="1" dirty="0"/>
              <a:t> not in ('REJ', ‘ACCP')</a:t>
            </a:r>
          </a:p>
          <a:p>
            <a:pPr>
              <a:lnSpc>
                <a:spcPct val="80000"/>
              </a:lnSpc>
              <a:buFont typeface="Arial" panose="020B0604020202020204" pitchFamily="34" charset="0"/>
              <a:buNone/>
            </a:pPr>
            <a:r>
              <a:rPr lang="en-US" altLang="en-US" b="1" dirty="0"/>
              <a:t>group by 1,2</a:t>
            </a:r>
          </a:p>
          <a:p>
            <a:pPr>
              <a:lnSpc>
                <a:spcPct val="80000"/>
              </a:lnSpc>
              <a:buFont typeface="Arial" panose="020B0604020202020204" pitchFamily="34" charset="0"/>
              <a:buNone/>
            </a:pPr>
            <a:r>
              <a:rPr lang="en-US" altLang="en-US" b="1" dirty="0"/>
              <a:t>order by 1,2</a:t>
            </a:r>
          </a:p>
          <a:p>
            <a:pPr>
              <a:lnSpc>
                <a:spcPct val="80000"/>
              </a:lnSpc>
            </a:pPr>
            <a:endParaRPr lang="en-US" altLang="en-US" b="1" dirty="0"/>
          </a:p>
          <a:p>
            <a:pPr>
              <a:lnSpc>
                <a:spcPct val="80000"/>
              </a:lnSpc>
              <a:buFont typeface="Arial" panose="020B0604020202020204" pitchFamily="34" charset="0"/>
              <a:buNone/>
            </a:pPr>
            <a:r>
              <a:rPr lang="en-US" altLang="en-US" dirty="0"/>
              <a:t>Estimated Cost: 3</a:t>
            </a:r>
          </a:p>
          <a:p>
            <a:pPr>
              <a:lnSpc>
                <a:spcPct val="80000"/>
              </a:lnSpc>
              <a:buFont typeface="Arial" panose="020B0604020202020204" pitchFamily="34" charset="0"/>
              <a:buNone/>
            </a:pPr>
            <a:r>
              <a:rPr lang="en-US" altLang="en-US" dirty="0"/>
              <a:t>Estimated # of Rows Returned: 1</a:t>
            </a:r>
          </a:p>
          <a:p>
            <a:pPr>
              <a:lnSpc>
                <a:spcPct val="80000"/>
              </a:lnSpc>
              <a:buFont typeface="Arial" panose="020B0604020202020204" pitchFamily="34" charset="0"/>
              <a:buNone/>
            </a:pPr>
            <a:r>
              <a:rPr lang="en-US" altLang="en-US" dirty="0"/>
              <a:t>Temporary Files Required For: Order By  Group By</a:t>
            </a:r>
          </a:p>
          <a:p>
            <a:pPr>
              <a:lnSpc>
                <a:spcPct val="80000"/>
              </a:lnSpc>
            </a:pPr>
            <a:endParaRPr lang="en-US" altLang="en-US" dirty="0"/>
          </a:p>
          <a:p>
            <a:pPr>
              <a:lnSpc>
                <a:spcPct val="80000"/>
              </a:lnSpc>
              <a:buFont typeface="Arial" panose="020B0604020202020204" pitchFamily="34" charset="0"/>
              <a:buNone/>
            </a:pPr>
            <a:r>
              <a:rPr lang="en-US" altLang="en-US" dirty="0"/>
              <a:t>1) </a:t>
            </a:r>
            <a:r>
              <a:rPr lang="en-US" altLang="en-US" dirty="0" err="1"/>
              <a:t>informix.order_detail</a:t>
            </a:r>
            <a:r>
              <a:rPr lang="en-US" altLang="en-US" dirty="0"/>
              <a:t>: INDEX PATH</a:t>
            </a:r>
          </a:p>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dirty="0"/>
              <a:t>    </a:t>
            </a:r>
            <a:r>
              <a:rPr lang="en-US" altLang="en-US" b="1" dirty="0"/>
              <a:t>(1) Index Keys: </a:t>
            </a:r>
            <a:r>
              <a:rPr lang="en-US" altLang="en-US" b="1" dirty="0" err="1"/>
              <a:t>create_ts</a:t>
            </a:r>
            <a:r>
              <a:rPr lang="en-US" altLang="en-US" b="1" dirty="0"/>
              <a:t> </a:t>
            </a:r>
            <a:r>
              <a:rPr lang="en-US" altLang="en-US" b="1" dirty="0" err="1"/>
              <a:t>purchase_type_cd</a:t>
            </a:r>
            <a:r>
              <a:rPr lang="en-US" altLang="en-US" b="1" dirty="0"/>
              <a:t> </a:t>
            </a:r>
            <a:r>
              <a:rPr lang="en-US" altLang="en-US" b="1" dirty="0" err="1"/>
              <a:t>order_status_cd</a:t>
            </a:r>
            <a:r>
              <a:rPr lang="en-US" altLang="en-US" b="1" dirty="0"/>
              <a:t> </a:t>
            </a:r>
            <a:r>
              <a:rPr lang="en-US" altLang="en-US" b="1" dirty="0" err="1"/>
              <a:t>club_model_id</a:t>
            </a:r>
            <a:r>
              <a:rPr lang="en-US" altLang="en-US" b="1" dirty="0"/>
              <a:t>   (Key-First)  (Serial, fragments: ALL)</a:t>
            </a:r>
          </a:p>
          <a:p>
            <a:pPr>
              <a:lnSpc>
                <a:spcPct val="80000"/>
              </a:lnSpc>
              <a:buFont typeface="Arial" panose="020B0604020202020204" pitchFamily="34" charset="0"/>
              <a:buNone/>
            </a:pPr>
            <a:r>
              <a:rPr lang="en-US" altLang="en-US" dirty="0"/>
              <a:t>        Lower Index Filter: </a:t>
            </a:r>
            <a:r>
              <a:rPr lang="en-US" altLang="en-US" dirty="0" err="1"/>
              <a:t>informix.order_detail.create_ts</a:t>
            </a:r>
            <a:r>
              <a:rPr lang="en-US" altLang="en-US" dirty="0"/>
              <a:t> &gt;= datetime(2004-09-30 00:00:00.000) year to fraction(3)</a:t>
            </a:r>
          </a:p>
          <a:p>
            <a:pPr>
              <a:lnSpc>
                <a:spcPct val="80000"/>
              </a:lnSpc>
              <a:buFont typeface="Arial" panose="020B0604020202020204" pitchFamily="34" charset="0"/>
              <a:buNone/>
            </a:pPr>
            <a:r>
              <a:rPr lang="en-US" altLang="en-US" dirty="0"/>
              <a:t>        Upper Index Filter: </a:t>
            </a:r>
            <a:r>
              <a:rPr lang="en-US" altLang="en-US" dirty="0" err="1"/>
              <a:t>informix.order_detail.create_ts</a:t>
            </a:r>
            <a:r>
              <a:rPr lang="en-US" altLang="en-US" dirty="0"/>
              <a:t> &lt; datetime(2004-10-02 00:00:00.000) year to fraction(3)</a:t>
            </a:r>
          </a:p>
          <a:p>
            <a:pPr>
              <a:lnSpc>
                <a:spcPct val="80000"/>
              </a:lnSpc>
              <a:buFont typeface="Arial" panose="020B0604020202020204" pitchFamily="34" charset="0"/>
              <a:buNone/>
            </a:pPr>
            <a:r>
              <a:rPr lang="en-US" altLang="en-US" dirty="0"/>
              <a:t>        Key-First Filters:  (</a:t>
            </a:r>
            <a:r>
              <a:rPr lang="en-US" altLang="en-US" dirty="0" err="1"/>
              <a:t>informix.order_detail.order_status_cd</a:t>
            </a:r>
            <a:r>
              <a:rPr lang="en-US" altLang="en-US" dirty="0"/>
              <a:t> NOT IN ('REJ' , ‘ACCP' )) AND</a:t>
            </a:r>
          </a:p>
          <a:p>
            <a:pPr>
              <a:lnSpc>
                <a:spcPct val="80000"/>
              </a:lnSpc>
              <a:buFont typeface="Arial" panose="020B0604020202020204" pitchFamily="34" charset="0"/>
              <a:buNone/>
            </a:pPr>
            <a:r>
              <a:rPr lang="en-US" altLang="en-US" dirty="0"/>
              <a:t>                            (</a:t>
            </a:r>
            <a:r>
              <a:rPr lang="en-US" altLang="en-US" dirty="0" err="1"/>
              <a:t>informix.order_detail.purchase_type_cd</a:t>
            </a:r>
            <a:r>
              <a:rPr lang="en-US" altLang="en-US" dirty="0"/>
              <a:t> = 'CASH'</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E5F17CCE-5DD2-4510-83B7-EDCA6E7534E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Resolution to Using a Better Index</a:t>
            </a:r>
          </a:p>
        </p:txBody>
      </p:sp>
    </p:spTree>
    <p:extLst>
      <p:ext uri="{BB962C8B-B14F-4D97-AF65-F5344CB8AC3E}">
        <p14:creationId xmlns:p14="http://schemas.microsoft.com/office/powerpoint/2010/main" val="2197467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F21894C-C7A0-4E71-83A0-D7686A05D3E8}"/>
              </a:ext>
            </a:extLst>
          </p:cNvPr>
          <p:cNvSpPr txBox="1">
            <a:spLocks/>
          </p:cNvSpPr>
          <p:nvPr/>
        </p:nvSpPr>
        <p:spPr>
          <a:xfrm>
            <a:off x="457200" y="1662545"/>
            <a:ext cx="8229600" cy="4705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dirty="0"/>
              <a:t>ORIGINAL QUERY:</a:t>
            </a:r>
          </a:p>
          <a:p>
            <a:pPr>
              <a:lnSpc>
                <a:spcPct val="80000"/>
              </a:lnSpc>
              <a:buFont typeface="Arial" panose="020B0604020202020204" pitchFamily="34" charset="0"/>
              <a:buNone/>
            </a:pPr>
            <a:endParaRPr lang="en-US" altLang="en-US" b="1" dirty="0"/>
          </a:p>
          <a:p>
            <a:pPr marL="0" indent="0">
              <a:buFont typeface="Arial" panose="020B0604020202020204" pitchFamily="34" charset="0"/>
              <a:buNone/>
            </a:pPr>
            <a:r>
              <a:rPr lang="en-US" sz="2000" dirty="0"/>
              <a:t>	SELECT   *</a:t>
            </a:r>
          </a:p>
          <a:p>
            <a:pPr marL="0" indent="0">
              <a:buFont typeface="Arial" panose="020B0604020202020204" pitchFamily="34" charset="0"/>
              <a:buNone/>
            </a:pPr>
            <a:r>
              <a:rPr lang="en-US" sz="2000" dirty="0"/>
              <a:t>	FROM doc</a:t>
            </a:r>
          </a:p>
          <a:p>
            <a:pPr marL="0" indent="0">
              <a:buFont typeface="Arial" panose="020B0604020202020204" pitchFamily="34" charset="0"/>
              <a:buNone/>
            </a:pPr>
            <a:r>
              <a:rPr lang="en-US" sz="2000" dirty="0"/>
              <a:t>	WHERE </a:t>
            </a:r>
            <a:r>
              <a:rPr lang="en-US" sz="2000" dirty="0" err="1"/>
              <a:t>doc_date</a:t>
            </a:r>
            <a:r>
              <a:rPr lang="en-US" sz="2000" dirty="0"/>
              <a:t>  BETWEEN '2016-03-15 09:00' </a:t>
            </a:r>
          </a:p>
          <a:p>
            <a:pPr marL="0" indent="0">
              <a:buFont typeface="Arial" panose="020B0604020202020204" pitchFamily="34" charset="0"/>
              <a:buNone/>
            </a:pPr>
            <a:r>
              <a:rPr lang="en-US" sz="2000" dirty="0"/>
              <a:t>	   AND '2016-03-31 09:00'</a:t>
            </a:r>
          </a:p>
          <a:p>
            <a:pPr marL="0" indent="0">
              <a:buFont typeface="Arial" panose="020B0604020202020204" pitchFamily="34" charset="0"/>
              <a:buNone/>
            </a:pPr>
            <a:r>
              <a:rPr lang="en-US" sz="2000" dirty="0"/>
              <a:t>	  AND </a:t>
            </a:r>
            <a:r>
              <a:rPr lang="en-US" sz="2000" dirty="0" err="1"/>
              <a:t>doc_num</a:t>
            </a:r>
            <a:r>
              <a:rPr lang="en-US" sz="2000" dirty="0"/>
              <a:t> IN (SELECT DISTINCT </a:t>
            </a:r>
            <a:r>
              <a:rPr lang="en-US" sz="2000" dirty="0" err="1"/>
              <a:t>r_doc_num</a:t>
            </a:r>
            <a:endParaRPr lang="en-US" sz="2000" dirty="0"/>
          </a:p>
          <a:p>
            <a:pPr marL="0" indent="0">
              <a:buFont typeface="Arial" panose="020B0604020202020204" pitchFamily="34" charset="0"/>
              <a:buNone/>
            </a:pPr>
            <a:r>
              <a:rPr lang="en-US" sz="2000" dirty="0"/>
              <a:t>		              		    FROM rev</a:t>
            </a:r>
          </a:p>
          <a:p>
            <a:pPr marL="0" indent="0">
              <a:buFont typeface="Arial" panose="020B0604020202020204" pitchFamily="34" charset="0"/>
              <a:buNone/>
            </a:pPr>
            <a:r>
              <a:rPr lang="en-US" sz="2000" dirty="0"/>
              <a:t>		          		    WHERE </a:t>
            </a:r>
            <a:r>
              <a:rPr lang="en-US" sz="2000" dirty="0" err="1"/>
              <a:t>re_op_id</a:t>
            </a:r>
            <a:r>
              <a:rPr lang="en-US" sz="2000" dirty="0"/>
              <a:t>= ‘</a:t>
            </a:r>
            <a:r>
              <a:rPr lang="en-US" sz="2000" dirty="0" err="1"/>
              <a:t>johnsmith</a:t>
            </a:r>
            <a:r>
              <a:rPr lang="en-US" sz="2000" dirty="0"/>
              <a:t>')</a:t>
            </a:r>
          </a:p>
          <a:p>
            <a:pPr marL="0" indent="0">
              <a:buFont typeface="Arial" panose="020B0604020202020204" pitchFamily="34" charset="0"/>
              <a:buNone/>
            </a:pPr>
            <a:r>
              <a:rPr lang="en-US" sz="2000" dirty="0"/>
              <a:t>	ORDER BY </a:t>
            </a:r>
            <a:r>
              <a:rPr lang="en-US" sz="2000" dirty="0" err="1"/>
              <a:t>doc_num</a:t>
            </a:r>
            <a:r>
              <a:rPr lang="en-US" sz="2000" dirty="0"/>
              <a:t> DESC;</a:t>
            </a:r>
          </a:p>
          <a:p>
            <a:pPr>
              <a:lnSpc>
                <a:spcPct val="80000"/>
              </a:lnSpc>
              <a:buFont typeface="Arial" panose="020B0604020202020204" pitchFamily="34" charset="0"/>
              <a:buNone/>
            </a:pPr>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2BD7D137-A9C0-4275-AE43-DCC226265FC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Subquery – Slows Query</a:t>
            </a:r>
          </a:p>
        </p:txBody>
      </p:sp>
    </p:spTree>
    <p:extLst>
      <p:ext uri="{BB962C8B-B14F-4D97-AF65-F5344CB8AC3E}">
        <p14:creationId xmlns:p14="http://schemas.microsoft.com/office/powerpoint/2010/main" val="201503930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6720039-26F6-4006-B1AD-15DD046857E3}"/>
              </a:ext>
            </a:extLst>
          </p:cNvPr>
          <p:cNvSpPr txBox="1">
            <a:spLocks/>
          </p:cNvSpPr>
          <p:nvPr/>
        </p:nvSpPr>
        <p:spPr>
          <a:xfrm>
            <a:off x="457200" y="1662545"/>
            <a:ext cx="8229600" cy="47055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a:t>CHANGED QUERY:</a:t>
            </a:r>
          </a:p>
          <a:p>
            <a:pPr>
              <a:lnSpc>
                <a:spcPct val="80000"/>
              </a:lnSpc>
              <a:buFont typeface="Arial" panose="020B0604020202020204" pitchFamily="34" charset="0"/>
              <a:buNone/>
            </a:pPr>
            <a:endParaRPr lang="en-US" altLang="en-US" b="1"/>
          </a:p>
          <a:p>
            <a:pPr marL="0" indent="0">
              <a:buFont typeface="Arial" panose="020B0604020202020204" pitchFamily="34" charset="0"/>
              <a:buNone/>
            </a:pPr>
            <a:r>
              <a:rPr lang="en-US" sz="2000"/>
              <a:t>	SELECT   *</a:t>
            </a:r>
          </a:p>
          <a:p>
            <a:pPr marL="0" indent="0">
              <a:buFont typeface="Arial" panose="020B0604020202020204" pitchFamily="34" charset="0"/>
              <a:buNone/>
            </a:pPr>
            <a:r>
              <a:rPr lang="en-US" sz="2000"/>
              <a:t>	FROM doc</a:t>
            </a:r>
          </a:p>
          <a:p>
            <a:pPr marL="0" indent="0">
              <a:buFont typeface="Arial" panose="020B0604020202020204" pitchFamily="34" charset="0"/>
              <a:buNone/>
            </a:pPr>
            <a:r>
              <a:rPr lang="en-US" sz="2000"/>
              <a:t>	WHERE doc_date  BETWEEN '2016-02-15 08:42' </a:t>
            </a:r>
          </a:p>
          <a:p>
            <a:pPr marL="0" indent="0">
              <a:buFont typeface="Arial" panose="020B0604020202020204" pitchFamily="34" charset="0"/>
              <a:buNone/>
            </a:pPr>
            <a:r>
              <a:rPr lang="en-US" sz="2000"/>
              <a:t>	  AND '2016-02-29 08:42'</a:t>
            </a:r>
          </a:p>
          <a:p>
            <a:pPr marL="0" indent="0">
              <a:buFont typeface="Arial" panose="020B0604020202020204" pitchFamily="34" charset="0"/>
              <a:buNone/>
            </a:pPr>
            <a:r>
              <a:rPr lang="en-US" sz="2000"/>
              <a:t>	  AND doc_num IN (SELECT DISTINCT r_doc_num</a:t>
            </a:r>
          </a:p>
          <a:p>
            <a:pPr marL="0" indent="0">
              <a:buFont typeface="Arial" panose="020B0604020202020204" pitchFamily="34" charset="0"/>
              <a:buNone/>
            </a:pPr>
            <a:r>
              <a:rPr lang="en-US" sz="2000"/>
              <a:t>		              		    FROM rev</a:t>
            </a:r>
          </a:p>
          <a:p>
            <a:pPr marL="0" indent="0">
              <a:buFont typeface="Arial" panose="020B0604020202020204" pitchFamily="34" charset="0"/>
              <a:buNone/>
            </a:pPr>
            <a:r>
              <a:rPr lang="en-US" sz="2000"/>
              <a:t>		          		    WHERE re_op_id= ‘johnsmith'</a:t>
            </a:r>
          </a:p>
          <a:p>
            <a:pPr marL="0" indent="0">
              <a:buFont typeface="Arial" panose="020B0604020202020204" pitchFamily="34" charset="0"/>
              <a:buNone/>
            </a:pPr>
            <a:r>
              <a:rPr lang="en-US" sz="2000"/>
              <a:t>		           		       </a:t>
            </a:r>
            <a:r>
              <a:rPr lang="en-US" sz="2000" b="1"/>
              <a:t> AND doc_num = r_doc_num</a:t>
            </a:r>
            <a:r>
              <a:rPr lang="en-US" sz="2000"/>
              <a:t>)</a:t>
            </a:r>
          </a:p>
          <a:p>
            <a:pPr marL="0" indent="0">
              <a:buFont typeface="Arial" panose="020B0604020202020204" pitchFamily="34" charset="0"/>
              <a:buNone/>
            </a:pPr>
            <a:r>
              <a:rPr lang="en-US" sz="2000"/>
              <a:t>	ORDER BY doc_num DESC;</a:t>
            </a:r>
          </a:p>
          <a:p>
            <a:pPr>
              <a:lnSpc>
                <a:spcPct val="80000"/>
              </a:lnSpc>
              <a:buFont typeface="Arial" panose="020B0604020202020204" pitchFamily="34" charset="0"/>
              <a:buNone/>
            </a:pPr>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8A6A217A-F038-452D-8289-85C079CE55B7}"/>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Subquery – Slows Query</a:t>
            </a:r>
          </a:p>
        </p:txBody>
      </p:sp>
    </p:spTree>
    <p:extLst>
      <p:ext uri="{BB962C8B-B14F-4D97-AF65-F5344CB8AC3E}">
        <p14:creationId xmlns:p14="http://schemas.microsoft.com/office/powerpoint/2010/main" val="4571516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5CDB589-343F-4BA0-A318-3B979113E9D0}"/>
              </a:ext>
            </a:extLst>
          </p:cNvPr>
          <p:cNvSpPr txBox="1">
            <a:spLocks/>
          </p:cNvSpPr>
          <p:nvPr/>
        </p:nvSpPr>
        <p:spPr>
          <a:xfrm>
            <a:off x="457200" y="1553671"/>
            <a:ext cx="9204690" cy="48559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dirty="0"/>
          </a:p>
          <a:p>
            <a:r>
              <a:rPr lang="en-US" altLang="en-US" dirty="0"/>
              <a:t>Use Multi-Index Scans</a:t>
            </a:r>
          </a:p>
          <a:p>
            <a:r>
              <a:rPr lang="en-US" altLang="en-US" dirty="0"/>
              <a:t>Utilize “UNIONS” when you have “OR” in where clause</a:t>
            </a:r>
          </a:p>
          <a:p>
            <a:r>
              <a:rPr lang="en-US" altLang="en-US" dirty="0"/>
              <a:t>Utilize temp tables when have large “IN” clause</a:t>
            </a:r>
          </a:p>
          <a:p>
            <a:r>
              <a:rPr lang="en-US" altLang="en-US" dirty="0"/>
              <a:t>Utilize temp tables in optimizing queries by splitting the query into multiple queries</a:t>
            </a:r>
          </a:p>
          <a:p>
            <a:r>
              <a:rPr lang="en-US" altLang="en-US" dirty="0"/>
              <a:t>Utilize PDQPRIORITY</a:t>
            </a:r>
          </a:p>
          <a:p>
            <a:r>
              <a:rPr lang="en-US" altLang="en-US" dirty="0"/>
              <a:t>Utilize DS_NONPDQ_QUERY_MEM</a:t>
            </a:r>
          </a:p>
          <a:p>
            <a:r>
              <a:rPr lang="en-US" altLang="en-US" dirty="0"/>
              <a:t>Fragment tables (Understand the use of the data) to eliminate fragments from selection of the data </a:t>
            </a:r>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37335C70-B093-4A39-84E8-A57503D8C28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26131147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dirty="0">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C10744C-1EAC-4188-AD86-EA27923085D9}"/>
              </a:ext>
            </a:extLst>
          </p:cNvPr>
          <p:cNvSpPr txBox="1">
            <a:spLocks/>
          </p:cNvSpPr>
          <p:nvPr/>
        </p:nvSpPr>
        <p:spPr>
          <a:xfrm>
            <a:off x="457200" y="2043404"/>
            <a:ext cx="8229600" cy="43661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dirty="0"/>
          </a:p>
          <a:p>
            <a:pPr algn="ctr">
              <a:lnSpc>
                <a:spcPct val="80000"/>
              </a:lnSpc>
              <a:buFont typeface="Arial" panose="020B0604020202020204" pitchFamily="34" charset="0"/>
              <a:buNone/>
            </a:pPr>
            <a:r>
              <a:rPr lang="en-US" altLang="en-US" dirty="0"/>
              <a:t>MULTI-INDEX SCANS</a:t>
            </a:r>
          </a:p>
          <a:p>
            <a:pPr algn="ctr">
              <a:lnSpc>
                <a:spcPct val="80000"/>
              </a:lnSpc>
              <a:buFont typeface="Arial" panose="020B0604020202020204" pitchFamily="34" charset="0"/>
              <a:buNone/>
            </a:pPr>
            <a:endParaRPr lang="en-US" altLang="en-US" dirty="0"/>
          </a:p>
          <a:p>
            <a:r>
              <a:rPr lang="en-US" altLang="en-US" dirty="0"/>
              <a:t>With Multi-Index scans if you have a query that has multiple criteria in the where clause and you have indexes with those columns, the optimizer can utilize multiple indexes at once to improve the performance of the query.</a:t>
            </a:r>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961DE319-4BC5-4D29-825E-108B4D74B43A}"/>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238653101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A310F9F3-C140-434B-A4FC-85C4091ED609}"/>
              </a:ext>
            </a:extLst>
          </p:cNvPr>
          <p:cNvSpPr txBox="1">
            <a:spLocks/>
          </p:cNvSpPr>
          <p:nvPr/>
        </p:nvSpPr>
        <p:spPr>
          <a:xfrm>
            <a:off x="457199" y="1488935"/>
            <a:ext cx="9269427" cy="4920657"/>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1500" dirty="0"/>
              <a:t>SELECT *</a:t>
            </a:r>
          </a:p>
          <a:p>
            <a:pPr>
              <a:lnSpc>
                <a:spcPct val="80000"/>
              </a:lnSpc>
              <a:buFont typeface="Arial" panose="020B0604020202020204" pitchFamily="34" charset="0"/>
              <a:buNone/>
            </a:pPr>
            <a:r>
              <a:rPr lang="en-US" altLang="en-US" sz="1500" dirty="0"/>
              <a:t>FROM </a:t>
            </a:r>
            <a:r>
              <a:rPr lang="en-US" altLang="en-US" sz="1500" dirty="0" err="1"/>
              <a:t>fmexcp</a:t>
            </a:r>
            <a:endParaRPr lang="en-US" altLang="en-US" sz="1500" dirty="0"/>
          </a:p>
          <a:p>
            <a:pPr>
              <a:lnSpc>
                <a:spcPct val="80000"/>
              </a:lnSpc>
              <a:buFont typeface="Arial" panose="020B0604020202020204" pitchFamily="34" charset="0"/>
              <a:buNone/>
            </a:pPr>
            <a:r>
              <a:rPr lang="en-US" altLang="en-US" sz="1500" dirty="0"/>
              <a:t>WHERE (</a:t>
            </a:r>
            <a:r>
              <a:rPr lang="en-US" altLang="en-US" sz="1500" dirty="0" err="1"/>
              <a:t>fxc_catno</a:t>
            </a:r>
            <a:r>
              <a:rPr lang="en-US" altLang="en-US" sz="1500" dirty="0"/>
              <a:t> = 'JJMA028'</a:t>
            </a:r>
          </a:p>
          <a:p>
            <a:pPr>
              <a:lnSpc>
                <a:spcPct val="80000"/>
              </a:lnSpc>
              <a:buFont typeface="Arial" panose="020B0604020202020204" pitchFamily="34" charset="0"/>
              <a:buNone/>
            </a:pPr>
            <a:r>
              <a:rPr lang="en-US" altLang="en-US" sz="1500" dirty="0"/>
              <a:t>    OR </a:t>
            </a:r>
            <a:r>
              <a:rPr lang="en-US" altLang="en-US" sz="1500" dirty="0" err="1"/>
              <a:t>fxc_manuno</a:t>
            </a:r>
            <a:r>
              <a:rPr lang="en-US" altLang="en-US" sz="1500" dirty="0"/>
              <a:t> =         1789</a:t>
            </a:r>
          </a:p>
          <a:p>
            <a:pPr>
              <a:lnSpc>
                <a:spcPct val="80000"/>
              </a:lnSpc>
              <a:buFont typeface="Arial" panose="020B0604020202020204" pitchFamily="34" charset="0"/>
              <a:buNone/>
            </a:pPr>
            <a:r>
              <a:rPr lang="en-US" altLang="en-US" sz="1500" dirty="0"/>
              <a:t>    OR </a:t>
            </a:r>
            <a:r>
              <a:rPr lang="en-US" altLang="en-US" sz="1500" dirty="0" err="1"/>
              <a:t>fxc_vendno</a:t>
            </a:r>
            <a:r>
              <a:rPr lang="en-US" altLang="en-US" sz="1500" dirty="0"/>
              <a:t> =            0</a:t>
            </a:r>
          </a:p>
          <a:p>
            <a:pPr>
              <a:lnSpc>
                <a:spcPct val="80000"/>
              </a:lnSpc>
              <a:buFont typeface="Arial" panose="020B0604020202020204" pitchFamily="34" charset="0"/>
              <a:buNone/>
            </a:pPr>
            <a:r>
              <a:rPr lang="en-US" altLang="en-US" sz="1500" dirty="0"/>
              <a:t>    OR </a:t>
            </a:r>
            <a:r>
              <a:rPr lang="en-US" altLang="en-US" sz="1500" dirty="0" err="1"/>
              <a:t>fxc_custno</a:t>
            </a:r>
            <a:r>
              <a:rPr lang="en-US" altLang="en-US" sz="1500" dirty="0"/>
              <a:t> =    34514112</a:t>
            </a:r>
          </a:p>
          <a:p>
            <a:pPr>
              <a:lnSpc>
                <a:spcPct val="80000"/>
              </a:lnSpc>
              <a:buFont typeface="Arial" panose="020B0604020202020204" pitchFamily="34" charset="0"/>
              <a:buNone/>
            </a:pPr>
            <a:r>
              <a:rPr lang="en-US" altLang="en-US" sz="1500" dirty="0"/>
              <a:t>    OR </a:t>
            </a:r>
            <a:r>
              <a:rPr lang="en-US" altLang="en-US" sz="1500" dirty="0" err="1"/>
              <a:t>fxc_referral</a:t>
            </a:r>
            <a:r>
              <a:rPr lang="en-US" altLang="en-US" sz="1500" dirty="0"/>
              <a:t> =      173225</a:t>
            </a:r>
          </a:p>
          <a:p>
            <a:pPr>
              <a:lnSpc>
                <a:spcPct val="80000"/>
              </a:lnSpc>
              <a:buFont typeface="Arial" panose="020B0604020202020204" pitchFamily="34" charset="0"/>
              <a:buNone/>
            </a:pPr>
            <a:r>
              <a:rPr lang="en-US" altLang="en-US" sz="1500" dirty="0"/>
              <a:t>    OR </a:t>
            </a:r>
            <a:r>
              <a:rPr lang="en-US" altLang="en-US" sz="1500" dirty="0" err="1"/>
              <a:t>fxc_prodcode</a:t>
            </a:r>
            <a:r>
              <a:rPr lang="en-US" altLang="en-US" sz="1500" dirty="0"/>
              <a:t> =    199</a:t>
            </a:r>
          </a:p>
          <a:p>
            <a:pPr>
              <a:lnSpc>
                <a:spcPct val="80000"/>
              </a:lnSpc>
              <a:buFont typeface="Arial" panose="020B0604020202020204" pitchFamily="34" charset="0"/>
              <a:buNone/>
            </a:pPr>
            <a:r>
              <a:rPr lang="en-US" altLang="en-US" sz="1500" dirty="0"/>
              <a:t>    OR </a:t>
            </a:r>
            <a:r>
              <a:rPr lang="en-US" altLang="en-US" sz="1500" dirty="0" err="1"/>
              <a:t>fxc_hcpcs</a:t>
            </a:r>
            <a:r>
              <a:rPr lang="en-US" altLang="en-US" sz="1500" dirty="0"/>
              <a:t> = 'A6021'</a:t>
            </a:r>
          </a:p>
          <a:p>
            <a:pPr>
              <a:lnSpc>
                <a:spcPct val="80000"/>
              </a:lnSpc>
              <a:buFont typeface="Arial" panose="020B0604020202020204" pitchFamily="34" charset="0"/>
              <a:buNone/>
            </a:pPr>
            <a:r>
              <a:rPr lang="en-US" altLang="en-US" sz="1500" dirty="0"/>
              <a:t>    OR </a:t>
            </a:r>
            <a:r>
              <a:rPr lang="en-US" altLang="en-US" sz="1500" dirty="0" err="1"/>
              <a:t>fxc_inscode</a:t>
            </a:r>
            <a:r>
              <a:rPr lang="en-US" altLang="en-US" sz="1500" dirty="0"/>
              <a:t> = 14</a:t>
            </a:r>
          </a:p>
          <a:p>
            <a:pPr>
              <a:lnSpc>
                <a:spcPct val="80000"/>
              </a:lnSpc>
              <a:buFont typeface="Arial" panose="020B0604020202020204" pitchFamily="34" charset="0"/>
              <a:buNone/>
            </a:pPr>
            <a:r>
              <a:rPr lang="en-US" altLang="en-US" sz="1500" dirty="0"/>
              <a:t>    OR (</a:t>
            </a:r>
            <a:r>
              <a:rPr lang="en-US" altLang="en-US" sz="1500" dirty="0" err="1"/>
              <a:t>fxc_agency</a:t>
            </a:r>
            <a:r>
              <a:rPr lang="en-US" altLang="en-US" sz="1500" dirty="0"/>
              <a:t> = 0  AND </a:t>
            </a:r>
            <a:r>
              <a:rPr lang="en-US" altLang="en-US" sz="1500" dirty="0" err="1"/>
              <a:t>fxc_agencyloc</a:t>
            </a:r>
            <a:r>
              <a:rPr lang="en-US" altLang="en-US" sz="1500" dirty="0"/>
              <a:t> = 0)</a:t>
            </a:r>
          </a:p>
          <a:p>
            <a:pPr>
              <a:lnSpc>
                <a:spcPct val="80000"/>
              </a:lnSpc>
              <a:buFont typeface="Arial" panose="020B0604020202020204" pitchFamily="34" charset="0"/>
              <a:buNone/>
            </a:pPr>
            <a:r>
              <a:rPr lang="en-US" altLang="en-US" sz="1500" dirty="0"/>
              <a:t>    OR (</a:t>
            </a:r>
            <a:r>
              <a:rPr lang="en-US" altLang="en-US" sz="1500" dirty="0" err="1"/>
              <a:t>fxc_custtype</a:t>
            </a:r>
            <a:r>
              <a:rPr lang="en-US" altLang="en-US" sz="1500" dirty="0"/>
              <a:t> =   4510)</a:t>
            </a:r>
          </a:p>
          <a:p>
            <a:pPr>
              <a:lnSpc>
                <a:spcPct val="80000"/>
              </a:lnSpc>
              <a:buFont typeface="Arial" panose="020B0604020202020204" pitchFamily="34" charset="0"/>
              <a:buNone/>
            </a:pPr>
            <a:r>
              <a:rPr lang="en-US" altLang="en-US" sz="1500" dirty="0"/>
              <a:t>AND TODAY between </a:t>
            </a:r>
            <a:r>
              <a:rPr lang="en-US" altLang="en-US" sz="1500" dirty="0" err="1"/>
              <a:t>fxc_begdate</a:t>
            </a:r>
            <a:r>
              <a:rPr lang="en-US" altLang="en-US" sz="1500" dirty="0"/>
              <a:t> AND </a:t>
            </a:r>
            <a:r>
              <a:rPr lang="en-US" altLang="en-US" sz="1500" dirty="0" err="1"/>
              <a:t>fxc_enddate</a:t>
            </a:r>
            <a:endParaRPr lang="en-US" altLang="en-US" sz="1500" dirty="0"/>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b="1" dirty="0"/>
              <a:t>Estimated Cost: 179383</a:t>
            </a:r>
          </a:p>
          <a:p>
            <a:pPr>
              <a:lnSpc>
                <a:spcPct val="80000"/>
              </a:lnSpc>
              <a:buFont typeface="Arial" panose="020B0604020202020204" pitchFamily="34" charset="0"/>
              <a:buNone/>
            </a:pPr>
            <a:r>
              <a:rPr lang="en-US" altLang="en-US" sz="1500" b="1" dirty="0"/>
              <a:t>Estimated # of Rows Returned: 24343</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  </a:t>
            </a:r>
            <a:r>
              <a:rPr lang="en-US" altLang="en-US" sz="1500" b="1" dirty="0"/>
              <a:t>1) </a:t>
            </a:r>
            <a:r>
              <a:rPr lang="en-US" altLang="en-US" sz="1500" b="1" dirty="0" err="1"/>
              <a:t>informix.fmexcp</a:t>
            </a:r>
            <a:r>
              <a:rPr lang="en-US" altLang="en-US" sz="1500" b="1" dirty="0"/>
              <a:t>: SEQUENTIAL SCAN</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        Filters: (((((((((((</a:t>
            </a:r>
            <a:r>
              <a:rPr lang="en-US" altLang="en-US" sz="1500" dirty="0" err="1"/>
              <a:t>informix.fmexcp.fxc_hcpcs</a:t>
            </a:r>
            <a:r>
              <a:rPr lang="en-US" altLang="en-US" sz="1500" dirty="0"/>
              <a:t> = 'A6021' OR </a:t>
            </a:r>
            <a:r>
              <a:rPr lang="en-US" altLang="en-US" sz="1500" dirty="0" err="1"/>
              <a:t>informix.fmexcp.fxc_catno</a:t>
            </a:r>
            <a:r>
              <a:rPr lang="en-US" altLang="en-US" sz="1500" dirty="0"/>
              <a:t> = 'JJMA028' ) OR </a:t>
            </a:r>
            <a:r>
              <a:rPr lang="en-US" altLang="en-US" sz="1500" dirty="0" err="1"/>
              <a:t>informix.fmexcp.fxc_prodcode</a:t>
            </a:r>
            <a:r>
              <a:rPr lang="en-US" altLang="en-US" sz="1500" dirty="0"/>
              <a:t> = 199 ) OR </a:t>
            </a:r>
            <a:r>
              <a:rPr lang="en-US" altLang="en-US" sz="1500" dirty="0" err="1"/>
              <a:t>informix.fmexcp.fxc_inscode</a:t>
            </a:r>
            <a:r>
              <a:rPr lang="en-US" altLang="en-US" sz="1500" dirty="0"/>
              <a:t> = 14 ) OR inform</a:t>
            </a:r>
          </a:p>
          <a:p>
            <a:pPr>
              <a:lnSpc>
                <a:spcPct val="80000"/>
              </a:lnSpc>
              <a:buFont typeface="Arial" panose="020B0604020202020204" pitchFamily="34" charset="0"/>
              <a:buNone/>
            </a:pPr>
            <a:r>
              <a:rPr lang="en-US" altLang="en-US" sz="1500" dirty="0" err="1"/>
              <a:t>ix.fmexcp.fxc_referral</a:t>
            </a:r>
            <a:r>
              <a:rPr lang="en-US" altLang="en-US" sz="1500" dirty="0"/>
              <a:t> = 173225 ) OR </a:t>
            </a:r>
            <a:r>
              <a:rPr lang="en-US" altLang="en-US" sz="1500" dirty="0" err="1"/>
              <a:t>informix.fmexcp.fxc_manuno</a:t>
            </a:r>
            <a:r>
              <a:rPr lang="en-US" altLang="en-US" sz="1500" dirty="0"/>
              <a:t> = 1789 ) OR </a:t>
            </a:r>
            <a:r>
              <a:rPr lang="en-US" altLang="en-US" sz="1500" dirty="0" err="1"/>
              <a:t>informix.fmexcp.fxc_vendno</a:t>
            </a:r>
            <a:r>
              <a:rPr lang="en-US" altLang="en-US" sz="1500" dirty="0"/>
              <a:t> = 0 ) OR </a:t>
            </a:r>
            <a:r>
              <a:rPr lang="en-US" altLang="en-US" sz="1500" dirty="0" err="1"/>
              <a:t>informix.fmexcp.fxc_custtype</a:t>
            </a:r>
            <a:r>
              <a:rPr lang="en-US" altLang="en-US" sz="1500" dirty="0"/>
              <a:t> = 4510 ) OR </a:t>
            </a:r>
            <a:r>
              <a:rPr lang="en-US" altLang="en-US" sz="1500" dirty="0" err="1"/>
              <a:t>informix.fmexcp.fxc_custno</a:t>
            </a:r>
            <a:r>
              <a:rPr lang="en-US" altLang="en-US" sz="1500" dirty="0"/>
              <a:t> = 34514112</a:t>
            </a:r>
          </a:p>
          <a:p>
            <a:pPr>
              <a:lnSpc>
                <a:spcPct val="80000"/>
              </a:lnSpc>
              <a:buFont typeface="Arial" panose="020B0604020202020204" pitchFamily="34" charset="0"/>
              <a:buNone/>
            </a:pPr>
            <a:r>
              <a:rPr lang="en-US" altLang="en-US" sz="1500" dirty="0"/>
              <a:t> ) OR (</a:t>
            </a:r>
            <a:r>
              <a:rPr lang="en-US" altLang="en-US" sz="1500" dirty="0" err="1"/>
              <a:t>informix.fmexcp.fxc_agency</a:t>
            </a:r>
            <a:r>
              <a:rPr lang="en-US" altLang="en-US" sz="1500" dirty="0"/>
              <a:t> = 0 AND </a:t>
            </a:r>
            <a:r>
              <a:rPr lang="en-US" altLang="en-US" sz="1500" dirty="0" err="1"/>
              <a:t>informix.fmexcp.fxc_agencyloc</a:t>
            </a:r>
            <a:r>
              <a:rPr lang="en-US" altLang="en-US" sz="1500" dirty="0"/>
              <a:t> = 0 ) ) AND </a:t>
            </a:r>
            <a:r>
              <a:rPr lang="en-US" altLang="en-US" sz="1500" dirty="0" err="1"/>
              <a:t>informix.fmexcp.fxc_enddate</a:t>
            </a:r>
            <a:r>
              <a:rPr lang="en-US" altLang="en-US" sz="1500" dirty="0"/>
              <a:t> &gt;= TODAY ) AND </a:t>
            </a:r>
            <a:r>
              <a:rPr lang="en-US" altLang="en-US" sz="1500" dirty="0" err="1"/>
              <a:t>informix.fmexcp.fxc_begdate</a:t>
            </a:r>
            <a:r>
              <a:rPr lang="en-US" altLang="en-US" sz="1500" dirty="0"/>
              <a:t> &lt;= TODAY )</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endParaRPr lang="en-US" altLang="en-US" sz="1000" dirty="0"/>
          </a:p>
          <a:p>
            <a:pPr>
              <a:lnSpc>
                <a:spcPct val="80000"/>
              </a:lnSpc>
              <a:buFont typeface="Arial" panose="020B0604020202020204" pitchFamily="34" charset="0"/>
              <a:buNone/>
            </a:pPr>
            <a:endParaRPr lang="en-US" altLang="en-US" sz="1000"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6EA6E92-8F1D-4F21-8EE0-9113D171099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15914560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6D0357BC-D9A1-4D96-9B34-51D4DADA1C20}"/>
              </a:ext>
            </a:extLst>
          </p:cNvPr>
          <p:cNvSpPr txBox="1">
            <a:spLocks/>
          </p:cNvSpPr>
          <p:nvPr/>
        </p:nvSpPr>
        <p:spPr>
          <a:xfrm>
            <a:off x="457199" y="1497027"/>
            <a:ext cx="8961929" cy="49125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Query statistics:</a:t>
            </a:r>
          </a:p>
          <a:p>
            <a:pPr>
              <a:lnSpc>
                <a:spcPct val="80000"/>
              </a:lnSpc>
              <a:buFont typeface="Arial" panose="020B0604020202020204" pitchFamily="34" charset="0"/>
              <a:buNone/>
            </a:pPr>
            <a:r>
              <a:rPr lang="en-US" altLang="en-US" sz="1500" dirty="0"/>
              <a:t>-----------------</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  Table map :</a:t>
            </a:r>
          </a:p>
          <a:p>
            <a:pPr>
              <a:lnSpc>
                <a:spcPct val="80000"/>
              </a:lnSpc>
              <a:buFont typeface="Arial" panose="020B0604020202020204" pitchFamily="34" charset="0"/>
              <a:buNone/>
            </a:pPr>
            <a:r>
              <a:rPr lang="en-US" altLang="en-US" sz="1500" dirty="0"/>
              <a:t>  ----------------------------</a:t>
            </a:r>
          </a:p>
          <a:p>
            <a:pPr>
              <a:lnSpc>
                <a:spcPct val="80000"/>
              </a:lnSpc>
              <a:buFont typeface="Arial" panose="020B0604020202020204" pitchFamily="34" charset="0"/>
              <a:buNone/>
            </a:pPr>
            <a:r>
              <a:rPr lang="en-US" altLang="en-US" sz="1500" dirty="0"/>
              <a:t>  Internal name     Table name</a:t>
            </a:r>
          </a:p>
          <a:p>
            <a:pPr>
              <a:lnSpc>
                <a:spcPct val="80000"/>
              </a:lnSpc>
              <a:buFont typeface="Arial" panose="020B0604020202020204" pitchFamily="34" charset="0"/>
              <a:buNone/>
            </a:pPr>
            <a:r>
              <a:rPr lang="en-US" altLang="en-US" sz="1500" dirty="0"/>
              <a:t>  ----------------------------</a:t>
            </a:r>
          </a:p>
          <a:p>
            <a:pPr>
              <a:lnSpc>
                <a:spcPct val="80000"/>
              </a:lnSpc>
              <a:buFont typeface="Arial" panose="020B0604020202020204" pitchFamily="34" charset="0"/>
              <a:buNone/>
            </a:pPr>
            <a:r>
              <a:rPr lang="en-US" altLang="en-US" sz="1500" dirty="0"/>
              <a:t>  t1                </a:t>
            </a:r>
            <a:r>
              <a:rPr lang="en-US" altLang="en-US" sz="1500" dirty="0" err="1"/>
              <a:t>fmexcp</a:t>
            </a:r>
            <a:endParaRPr lang="en-US" altLang="en-US" sz="1500" dirty="0"/>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  type     table  </a:t>
            </a:r>
            <a:r>
              <a:rPr lang="en-US" altLang="en-US" sz="1500" dirty="0" err="1"/>
              <a:t>rows_prod</a:t>
            </a:r>
            <a:r>
              <a:rPr lang="en-US" altLang="en-US" sz="1500" dirty="0"/>
              <a:t>  </a:t>
            </a:r>
            <a:r>
              <a:rPr lang="en-US" altLang="en-US" sz="1500" dirty="0" err="1"/>
              <a:t>est_rows</a:t>
            </a:r>
            <a:r>
              <a:rPr lang="en-US" altLang="en-US" sz="1500" dirty="0"/>
              <a:t>  </a:t>
            </a:r>
            <a:r>
              <a:rPr lang="en-US" altLang="en-US" sz="1500" dirty="0" err="1"/>
              <a:t>rows_scan</a:t>
            </a:r>
            <a:r>
              <a:rPr lang="en-US" altLang="en-US" sz="1500" dirty="0"/>
              <a:t>  time       </a:t>
            </a:r>
            <a:r>
              <a:rPr lang="en-US" altLang="en-US" sz="1500" dirty="0" err="1"/>
              <a:t>est_cost</a:t>
            </a:r>
            <a:endParaRPr lang="en-US" altLang="en-US" sz="1500" dirty="0"/>
          </a:p>
          <a:p>
            <a:pPr>
              <a:lnSpc>
                <a:spcPct val="80000"/>
              </a:lnSpc>
              <a:buFont typeface="Arial" panose="020B0604020202020204" pitchFamily="34" charset="0"/>
              <a:buNone/>
            </a:pPr>
            <a:r>
              <a:rPr lang="en-US" altLang="en-US" sz="1500" dirty="0"/>
              <a:t>  -------------------------------------------------------------------</a:t>
            </a:r>
          </a:p>
          <a:p>
            <a:pPr>
              <a:lnSpc>
                <a:spcPct val="80000"/>
              </a:lnSpc>
              <a:buFont typeface="Arial" panose="020B0604020202020204" pitchFamily="34" charset="0"/>
              <a:buNone/>
            </a:pPr>
            <a:r>
              <a:rPr lang="en-US" altLang="en-US" sz="1500" dirty="0"/>
              <a:t>  scan     t1           4979           24343     20  96794    00:03.10   179383</a:t>
            </a:r>
          </a:p>
          <a:p>
            <a:pPr>
              <a:lnSpc>
                <a:spcPct val="80000"/>
              </a:lnSpc>
              <a:buFont typeface="Arial" panose="020B0604020202020204" pitchFamily="34" charset="0"/>
              <a:buNone/>
            </a:pPr>
            <a:endParaRPr lang="en-US" altLang="en-US" sz="1000" dirty="0"/>
          </a:p>
          <a:p>
            <a:pPr>
              <a:lnSpc>
                <a:spcPct val="80000"/>
              </a:lnSpc>
              <a:buFont typeface="Arial" panose="020B0604020202020204" pitchFamily="34" charset="0"/>
              <a:buNone/>
            </a:pPr>
            <a:endParaRPr lang="en-US" altLang="en-US" sz="1000"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6993200A-C903-4F12-8A51-AE7A07B979D3}"/>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28211431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15E6CE80-F944-429D-83F1-E6A4FBC1A0EF}"/>
              </a:ext>
            </a:extLst>
          </p:cNvPr>
          <p:cNvSpPr txBox="1">
            <a:spLocks/>
          </p:cNvSpPr>
          <p:nvPr/>
        </p:nvSpPr>
        <p:spPr>
          <a:xfrm>
            <a:off x="457199" y="1464658"/>
            <a:ext cx="8889101" cy="49449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Here are the current indexes on the table:</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create index fxc_idx0 on </a:t>
            </a:r>
            <a:r>
              <a:rPr lang="en-US" altLang="en-US" sz="1500" dirty="0" err="1"/>
              <a:t>fmexcp</a:t>
            </a:r>
            <a:r>
              <a:rPr lang="en-US" altLang="en-US" sz="1500" dirty="0"/>
              <a:t> (</a:t>
            </a:r>
            <a:r>
              <a:rPr lang="en-US" altLang="en-US" sz="1500" dirty="0" err="1"/>
              <a:t>fxc_catno</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fxc_idx1 on </a:t>
            </a:r>
            <a:r>
              <a:rPr lang="en-US" altLang="en-US" sz="1500" dirty="0" err="1"/>
              <a:t>fmexcp</a:t>
            </a:r>
            <a:r>
              <a:rPr lang="en-US" altLang="en-US" sz="1500" dirty="0"/>
              <a:t> (</a:t>
            </a:r>
            <a:r>
              <a:rPr lang="en-US" altLang="en-US" sz="1500" dirty="0" err="1"/>
              <a:t>fxc_manuno</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fxc_idx2 on </a:t>
            </a:r>
            <a:r>
              <a:rPr lang="en-US" altLang="en-US" sz="1500" dirty="0" err="1"/>
              <a:t>fmexcp</a:t>
            </a:r>
            <a:r>
              <a:rPr lang="en-US" altLang="en-US" sz="1500" dirty="0"/>
              <a:t> (</a:t>
            </a:r>
            <a:r>
              <a:rPr lang="en-US" altLang="en-US" sz="1500" dirty="0" err="1"/>
              <a:t>fxc_vendno</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fxc_idx3 on </a:t>
            </a:r>
            <a:r>
              <a:rPr lang="en-US" altLang="en-US" sz="1500" dirty="0" err="1"/>
              <a:t>fmexcp</a:t>
            </a:r>
            <a:r>
              <a:rPr lang="en-US" altLang="en-US" sz="1500" dirty="0"/>
              <a:t> (</a:t>
            </a:r>
            <a:r>
              <a:rPr lang="en-US" altLang="en-US" sz="1500" dirty="0" err="1"/>
              <a:t>fxc_custno</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fxc_idx4 on </a:t>
            </a:r>
            <a:r>
              <a:rPr lang="en-US" altLang="en-US" sz="1500" dirty="0" err="1"/>
              <a:t>fmexcp</a:t>
            </a:r>
            <a:r>
              <a:rPr lang="en-US" altLang="en-US" sz="1500" dirty="0"/>
              <a:t> (</a:t>
            </a:r>
            <a:r>
              <a:rPr lang="en-US" altLang="en-US" sz="1500" dirty="0" err="1"/>
              <a:t>fxc_referral</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fxc_idx5 on </a:t>
            </a:r>
            <a:r>
              <a:rPr lang="en-US" altLang="en-US" sz="1500" dirty="0" err="1"/>
              <a:t>fmexcp</a:t>
            </a:r>
            <a:r>
              <a:rPr lang="en-US" altLang="en-US" sz="1500" dirty="0"/>
              <a:t> (</a:t>
            </a:r>
            <a:r>
              <a:rPr lang="en-US" altLang="en-US" sz="1500" dirty="0" err="1"/>
              <a:t>fxc_prodcode</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fxc_idx6 on </a:t>
            </a:r>
            <a:r>
              <a:rPr lang="en-US" altLang="en-US" sz="1500" dirty="0" err="1"/>
              <a:t>fmexcp</a:t>
            </a:r>
            <a:r>
              <a:rPr lang="en-US" altLang="en-US" sz="1500" dirty="0"/>
              <a:t> (</a:t>
            </a:r>
            <a:r>
              <a:rPr lang="en-US" altLang="en-US" sz="1500" dirty="0" err="1"/>
              <a:t>fxc_inscode</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fxc_idx7 on </a:t>
            </a:r>
            <a:r>
              <a:rPr lang="en-US" altLang="en-US" sz="1500" dirty="0" err="1"/>
              <a:t>fmexcp</a:t>
            </a:r>
            <a:r>
              <a:rPr lang="en-US" altLang="en-US" sz="1500" dirty="0"/>
              <a:t> (</a:t>
            </a:r>
            <a:r>
              <a:rPr lang="en-US" altLang="en-US" sz="1500" dirty="0" err="1"/>
              <a:t>fxc_agency</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fxc_idx8 on </a:t>
            </a:r>
            <a:r>
              <a:rPr lang="en-US" altLang="en-US" sz="1500" dirty="0" err="1"/>
              <a:t>fmexcp</a:t>
            </a:r>
            <a:r>
              <a:rPr lang="en-US" altLang="en-US" sz="1500" dirty="0"/>
              <a:t> (</a:t>
            </a:r>
            <a:r>
              <a:rPr lang="en-US" altLang="en-US" sz="1500" dirty="0" err="1"/>
              <a:t>fxc_agencyloc</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r>
              <a:rPr lang="en-US" altLang="en-US" sz="1500" dirty="0"/>
              <a:t>create index fxc_idx9 on </a:t>
            </a:r>
            <a:r>
              <a:rPr lang="en-US" altLang="en-US" sz="1500" dirty="0" err="1"/>
              <a:t>fmexcp</a:t>
            </a:r>
            <a:r>
              <a:rPr lang="en-US" altLang="en-US" sz="1500" dirty="0"/>
              <a:t> (</a:t>
            </a:r>
            <a:r>
              <a:rPr lang="en-US" altLang="en-US" sz="1500" dirty="0" err="1"/>
              <a:t>fxc_custtype</a:t>
            </a:r>
            <a:r>
              <a:rPr lang="en-US" altLang="en-US" sz="1500" dirty="0"/>
              <a:t>)    using btree  in </a:t>
            </a:r>
            <a:r>
              <a:rPr lang="en-US" altLang="en-US" sz="1500" dirty="0" err="1"/>
              <a:t>indx</a:t>
            </a:r>
            <a:r>
              <a:rPr lang="en-US" altLang="en-US" sz="1500" dirty="0"/>
              <a:t>;</a:t>
            </a:r>
          </a:p>
          <a:p>
            <a:pPr>
              <a:lnSpc>
                <a:spcPct val="80000"/>
              </a:lnSpc>
              <a:buFont typeface="Arial" panose="020B0604020202020204" pitchFamily="34" charset="0"/>
              <a:buNone/>
            </a:pPr>
            <a:endParaRPr lang="en-US" altLang="en-US" sz="1000" dirty="0"/>
          </a:p>
          <a:p>
            <a:pPr>
              <a:lnSpc>
                <a:spcPct val="80000"/>
              </a:lnSpc>
              <a:buFont typeface="Arial" panose="020B0604020202020204" pitchFamily="34" charset="0"/>
              <a:buNone/>
            </a:pPr>
            <a:endParaRPr lang="en-US" altLang="en-US" sz="1000"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155475D0-0A70-4E74-893D-3D4559EA3BE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4601333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B69298E-A271-4686-B787-30B1DCD945FD}"/>
              </a:ext>
            </a:extLst>
          </p:cNvPr>
          <p:cNvSpPr txBox="1">
            <a:spLocks/>
          </p:cNvSpPr>
          <p:nvPr/>
        </p:nvSpPr>
        <p:spPr>
          <a:xfrm>
            <a:off x="457200" y="1448474"/>
            <a:ext cx="9253242" cy="496111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sz="1500"/>
          </a:p>
          <a:p>
            <a:pPr>
              <a:lnSpc>
                <a:spcPct val="80000"/>
              </a:lnSpc>
              <a:buFont typeface="Arial" panose="020B0604020202020204" pitchFamily="34" charset="0"/>
              <a:buNone/>
            </a:pPr>
            <a:r>
              <a:rPr lang="en-US" altLang="en-US" sz="1500"/>
              <a:t>SELECT *</a:t>
            </a:r>
          </a:p>
          <a:p>
            <a:pPr>
              <a:lnSpc>
                <a:spcPct val="80000"/>
              </a:lnSpc>
              <a:buFont typeface="Arial" panose="020B0604020202020204" pitchFamily="34" charset="0"/>
              <a:buNone/>
            </a:pPr>
            <a:r>
              <a:rPr lang="en-US" altLang="en-US" sz="1500"/>
              <a:t>FROM fmexcp</a:t>
            </a:r>
          </a:p>
          <a:p>
            <a:pPr>
              <a:lnSpc>
                <a:spcPct val="80000"/>
              </a:lnSpc>
              <a:buFont typeface="Arial" panose="020B0604020202020204" pitchFamily="34" charset="0"/>
              <a:buNone/>
            </a:pPr>
            <a:r>
              <a:rPr lang="en-US" altLang="en-US" sz="1500"/>
              <a:t>WHERE (fxc_catno = 'JJMA028‘			Index</a:t>
            </a:r>
          </a:p>
          <a:p>
            <a:pPr>
              <a:lnSpc>
                <a:spcPct val="80000"/>
              </a:lnSpc>
              <a:buFont typeface="Arial" panose="020B0604020202020204" pitchFamily="34" charset="0"/>
              <a:buNone/>
            </a:pPr>
            <a:r>
              <a:rPr lang="en-US" altLang="en-US" sz="1500"/>
              <a:t>    OR fxc_manuno =         1789			Index</a:t>
            </a:r>
          </a:p>
          <a:p>
            <a:pPr>
              <a:lnSpc>
                <a:spcPct val="80000"/>
              </a:lnSpc>
              <a:buFont typeface="Arial" panose="020B0604020202020204" pitchFamily="34" charset="0"/>
              <a:buNone/>
            </a:pPr>
            <a:r>
              <a:rPr lang="en-US" altLang="en-US" sz="1500"/>
              <a:t>    OR fxc_vendno =            0				Index</a:t>
            </a:r>
          </a:p>
          <a:p>
            <a:pPr>
              <a:lnSpc>
                <a:spcPct val="80000"/>
              </a:lnSpc>
              <a:buFont typeface="Arial" panose="020B0604020202020204" pitchFamily="34" charset="0"/>
              <a:buNone/>
            </a:pPr>
            <a:r>
              <a:rPr lang="en-US" altLang="en-US" sz="1500"/>
              <a:t>    OR fxc_custno =    34514112			Index</a:t>
            </a:r>
          </a:p>
          <a:p>
            <a:pPr>
              <a:lnSpc>
                <a:spcPct val="80000"/>
              </a:lnSpc>
              <a:buFont typeface="Arial" panose="020B0604020202020204" pitchFamily="34" charset="0"/>
              <a:buNone/>
            </a:pPr>
            <a:r>
              <a:rPr lang="en-US" altLang="en-US" sz="1500"/>
              <a:t>    OR fxc_referral =      173225			Index</a:t>
            </a:r>
          </a:p>
          <a:p>
            <a:pPr>
              <a:lnSpc>
                <a:spcPct val="80000"/>
              </a:lnSpc>
              <a:buFont typeface="Arial" panose="020B0604020202020204" pitchFamily="34" charset="0"/>
              <a:buNone/>
            </a:pPr>
            <a:r>
              <a:rPr lang="en-US" altLang="en-US" sz="1500"/>
              <a:t>    OR fxc_prodcode =    199				Index</a:t>
            </a:r>
          </a:p>
          <a:p>
            <a:pPr>
              <a:lnSpc>
                <a:spcPct val="80000"/>
              </a:lnSpc>
              <a:buFont typeface="Arial" panose="020B0604020202020204" pitchFamily="34" charset="0"/>
              <a:buNone/>
            </a:pPr>
            <a:r>
              <a:rPr lang="en-US" altLang="en-US" sz="1500" b="1"/>
              <a:t>    OR fxc_hcpcs = 'A6021‘	</a:t>
            </a:r>
            <a:r>
              <a:rPr lang="en-US" altLang="en-US" sz="1500"/>
              <a:t>			</a:t>
            </a:r>
          </a:p>
          <a:p>
            <a:pPr>
              <a:lnSpc>
                <a:spcPct val="80000"/>
              </a:lnSpc>
              <a:buFont typeface="Arial" panose="020B0604020202020204" pitchFamily="34" charset="0"/>
              <a:buNone/>
            </a:pPr>
            <a:r>
              <a:rPr lang="en-US" altLang="en-US" sz="1500"/>
              <a:t>    OR fxc_inscode = 14				Index</a:t>
            </a:r>
          </a:p>
          <a:p>
            <a:pPr>
              <a:lnSpc>
                <a:spcPct val="80000"/>
              </a:lnSpc>
              <a:buFont typeface="Arial" panose="020B0604020202020204" pitchFamily="34" charset="0"/>
              <a:buNone/>
            </a:pPr>
            <a:r>
              <a:rPr lang="en-US" altLang="en-US" sz="1500"/>
              <a:t>    OR (fxc_agency = 0  AND fxc_agencyloc = 0)		Index</a:t>
            </a:r>
          </a:p>
          <a:p>
            <a:pPr>
              <a:lnSpc>
                <a:spcPct val="80000"/>
              </a:lnSpc>
              <a:buFont typeface="Arial" panose="020B0604020202020204" pitchFamily="34" charset="0"/>
              <a:buNone/>
            </a:pPr>
            <a:r>
              <a:rPr lang="en-US" altLang="en-US" sz="1500"/>
              <a:t>    OR (fxc_custtype =   4510)			Index</a:t>
            </a:r>
          </a:p>
          <a:p>
            <a:pPr>
              <a:lnSpc>
                <a:spcPct val="80000"/>
              </a:lnSpc>
              <a:buFont typeface="Arial" panose="020B0604020202020204" pitchFamily="34" charset="0"/>
              <a:buNone/>
            </a:pPr>
            <a:r>
              <a:rPr lang="en-US" altLang="en-US" sz="1500"/>
              <a:t>AND TODAY between fxc_begdate AND fxc_enddate</a:t>
            </a:r>
          </a:p>
          <a:p>
            <a:pPr>
              <a:lnSpc>
                <a:spcPct val="80000"/>
              </a:lnSpc>
              <a:buFont typeface="Arial" panose="020B0604020202020204" pitchFamily="34" charset="0"/>
              <a:buNone/>
            </a:pPr>
            <a:endParaRPr lang="en-US" altLang="en-US" sz="1500"/>
          </a:p>
          <a:p>
            <a:pPr>
              <a:lnSpc>
                <a:spcPct val="80000"/>
              </a:lnSpc>
              <a:buFont typeface="Arial" panose="020B0604020202020204" pitchFamily="34" charset="0"/>
              <a:buNone/>
            </a:pPr>
            <a:endParaRPr lang="en-US" altLang="en-US" sz="1500"/>
          </a:p>
          <a:p>
            <a:pPr>
              <a:lnSpc>
                <a:spcPct val="80000"/>
              </a:lnSpc>
              <a:buFont typeface="Arial" panose="020B0604020202020204" pitchFamily="34" charset="0"/>
              <a:buNone/>
            </a:pPr>
            <a:r>
              <a:rPr lang="en-US" altLang="en-US" sz="1500"/>
              <a:t>create index fxc_idx0 on fmexcp (fxc_catno)    using btree  in indx;</a:t>
            </a:r>
          </a:p>
          <a:p>
            <a:pPr>
              <a:lnSpc>
                <a:spcPct val="80000"/>
              </a:lnSpc>
              <a:buFont typeface="Arial" panose="020B0604020202020204" pitchFamily="34" charset="0"/>
              <a:buNone/>
            </a:pPr>
            <a:r>
              <a:rPr lang="en-US" altLang="en-US" sz="1500"/>
              <a:t>create index fxc_idx1 on fmexcp (fxc_manuno)    using btree  in indx;</a:t>
            </a:r>
          </a:p>
          <a:p>
            <a:pPr>
              <a:lnSpc>
                <a:spcPct val="80000"/>
              </a:lnSpc>
              <a:buFont typeface="Arial" panose="020B0604020202020204" pitchFamily="34" charset="0"/>
              <a:buNone/>
            </a:pPr>
            <a:r>
              <a:rPr lang="en-US" altLang="en-US" sz="1500"/>
              <a:t>create index fxc_idx2 on fmexcp (fxc_vendno)    using btree  in indx;</a:t>
            </a:r>
          </a:p>
          <a:p>
            <a:pPr>
              <a:lnSpc>
                <a:spcPct val="80000"/>
              </a:lnSpc>
              <a:buFont typeface="Arial" panose="020B0604020202020204" pitchFamily="34" charset="0"/>
              <a:buNone/>
            </a:pPr>
            <a:r>
              <a:rPr lang="en-US" altLang="en-US" sz="1500"/>
              <a:t>create index fxc_idx3 on fmexcp (fxc_custno)    using btree  in indx;</a:t>
            </a:r>
          </a:p>
          <a:p>
            <a:pPr>
              <a:lnSpc>
                <a:spcPct val="80000"/>
              </a:lnSpc>
              <a:buFont typeface="Arial" panose="020B0604020202020204" pitchFamily="34" charset="0"/>
              <a:buNone/>
            </a:pPr>
            <a:r>
              <a:rPr lang="en-US" altLang="en-US" sz="1500"/>
              <a:t>create index fxc_idx4 on fmexcp (fxc_referral)    using btree  in indx;</a:t>
            </a:r>
          </a:p>
          <a:p>
            <a:pPr>
              <a:lnSpc>
                <a:spcPct val="80000"/>
              </a:lnSpc>
              <a:buFont typeface="Arial" panose="020B0604020202020204" pitchFamily="34" charset="0"/>
              <a:buNone/>
            </a:pPr>
            <a:r>
              <a:rPr lang="en-US" altLang="en-US" sz="1500"/>
              <a:t>create index fxc_idx5 on fmexcp (fxc_prodcode)    using btree  in indx;</a:t>
            </a:r>
          </a:p>
          <a:p>
            <a:pPr>
              <a:lnSpc>
                <a:spcPct val="80000"/>
              </a:lnSpc>
              <a:buFont typeface="Arial" panose="020B0604020202020204" pitchFamily="34" charset="0"/>
              <a:buNone/>
            </a:pPr>
            <a:r>
              <a:rPr lang="en-US" altLang="en-US" sz="1500"/>
              <a:t>create index fxc_idx6 on fmexcp (fxc_inscode)    using btree  in indx;</a:t>
            </a:r>
          </a:p>
          <a:p>
            <a:pPr>
              <a:lnSpc>
                <a:spcPct val="80000"/>
              </a:lnSpc>
              <a:buFont typeface="Arial" panose="020B0604020202020204" pitchFamily="34" charset="0"/>
              <a:buNone/>
            </a:pPr>
            <a:r>
              <a:rPr lang="en-US" altLang="en-US" sz="1500"/>
              <a:t>create index fxc_idx7 on fmexcp (fxc_agency)    using btree  in indx;</a:t>
            </a:r>
          </a:p>
          <a:p>
            <a:pPr>
              <a:lnSpc>
                <a:spcPct val="80000"/>
              </a:lnSpc>
              <a:buFont typeface="Arial" panose="020B0604020202020204" pitchFamily="34" charset="0"/>
              <a:buNone/>
            </a:pPr>
            <a:r>
              <a:rPr lang="en-US" altLang="en-US" sz="1500"/>
              <a:t>create index fxc_idx8 on fmexcp (fxc_agencyloc)    using btree  in indx;</a:t>
            </a:r>
          </a:p>
          <a:p>
            <a:pPr>
              <a:lnSpc>
                <a:spcPct val="80000"/>
              </a:lnSpc>
              <a:buFont typeface="Arial" panose="020B0604020202020204" pitchFamily="34" charset="0"/>
              <a:buNone/>
            </a:pPr>
            <a:r>
              <a:rPr lang="en-US" altLang="en-US" sz="1500"/>
              <a:t>create index fxc_idx9 on fmexcp (fxc_custtype)    using btree  in indx;</a:t>
            </a:r>
          </a:p>
          <a:p>
            <a:pPr>
              <a:lnSpc>
                <a:spcPct val="80000"/>
              </a:lnSpc>
              <a:buFont typeface="Arial" panose="020B0604020202020204" pitchFamily="34" charset="0"/>
              <a:buNone/>
            </a:pPr>
            <a:endParaRPr lang="en-US" altLang="en-US" sz="1000"/>
          </a:p>
          <a:p>
            <a:pPr>
              <a:lnSpc>
                <a:spcPct val="80000"/>
              </a:lnSpc>
              <a:buFont typeface="Arial" panose="020B0604020202020204" pitchFamily="34" charset="0"/>
              <a:buNone/>
            </a:pPr>
            <a:endParaRPr lang="en-US" altLang="en-US" sz="1000"/>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1B72E620-4524-4B45-A66B-1982B5D15CCD}"/>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420168159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14442A5-7BB3-4C38-ABB5-DC6FCC8870B1}"/>
              </a:ext>
            </a:extLst>
          </p:cNvPr>
          <p:cNvSpPr txBox="1">
            <a:spLocks/>
          </p:cNvSpPr>
          <p:nvPr/>
        </p:nvSpPr>
        <p:spPr>
          <a:xfrm>
            <a:off x="504000" y="1620470"/>
            <a:ext cx="8229600" cy="395564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800" b="1" dirty="0"/>
              <a:t>Added the following index:</a:t>
            </a:r>
          </a:p>
          <a:p>
            <a:pPr>
              <a:lnSpc>
                <a:spcPct val="80000"/>
              </a:lnSpc>
              <a:buFont typeface="Arial" panose="020B0604020202020204" pitchFamily="34" charset="0"/>
              <a:buNone/>
            </a:pPr>
            <a:endParaRPr lang="en-US" altLang="en-US" sz="1500" dirty="0"/>
          </a:p>
          <a:p>
            <a:pPr>
              <a:lnSpc>
                <a:spcPct val="80000"/>
              </a:lnSpc>
              <a:buFont typeface="Arial" panose="020B0604020202020204" pitchFamily="34" charset="0"/>
              <a:buNone/>
            </a:pPr>
            <a:r>
              <a:rPr lang="en-US" altLang="en-US" sz="1500" dirty="0"/>
              <a:t>	</a:t>
            </a:r>
            <a:r>
              <a:rPr lang="en-US" altLang="en-US" sz="1800" dirty="0"/>
              <a:t>create index fxc_idx10 on </a:t>
            </a:r>
            <a:r>
              <a:rPr lang="en-US" altLang="en-US" sz="1800" dirty="0" err="1"/>
              <a:t>fmexcp</a:t>
            </a:r>
            <a:r>
              <a:rPr lang="en-US" altLang="en-US" sz="1800" dirty="0"/>
              <a:t> (</a:t>
            </a:r>
            <a:r>
              <a:rPr lang="en-US" altLang="en-US" sz="1800" dirty="0" err="1"/>
              <a:t>fxc_hcpcs</a:t>
            </a:r>
            <a:r>
              <a:rPr lang="en-US" altLang="en-US" sz="1800" dirty="0"/>
              <a:t>)    using btree  in </a:t>
            </a:r>
            <a:r>
              <a:rPr lang="en-US" altLang="en-US" sz="1800" dirty="0" err="1"/>
              <a:t>indx</a:t>
            </a:r>
            <a:r>
              <a:rPr lang="en-US" altLang="en-US" sz="1800" dirty="0"/>
              <a:t>;</a:t>
            </a:r>
          </a:p>
          <a:p>
            <a:pPr>
              <a:lnSpc>
                <a:spcPct val="80000"/>
              </a:lnSpc>
              <a:buFont typeface="Arial" panose="020B0604020202020204" pitchFamily="34" charset="0"/>
              <a:buNone/>
            </a:pPr>
            <a:endParaRPr lang="en-US" altLang="en-US" sz="1800" dirty="0"/>
          </a:p>
          <a:p>
            <a:pPr>
              <a:lnSpc>
                <a:spcPct val="80000"/>
              </a:lnSpc>
              <a:buFont typeface="Arial" panose="020B0604020202020204" pitchFamily="34" charset="0"/>
              <a:buNone/>
            </a:pPr>
            <a:endParaRPr lang="en-US" altLang="en-US" sz="1000"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1FCA57D8-E435-479F-97CF-D4F2138DDB1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27807722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2805F59-08D0-4F28-8350-CBEF75C11223}"/>
              </a:ext>
            </a:extLst>
          </p:cNvPr>
          <p:cNvSpPr txBox="1">
            <a:spLocks/>
          </p:cNvSpPr>
          <p:nvPr/>
        </p:nvSpPr>
        <p:spPr>
          <a:xfrm>
            <a:off x="457199" y="1560945"/>
            <a:ext cx="9071639" cy="4807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dirty="0"/>
              <a:t>Statement cache enhancements</a:t>
            </a:r>
          </a:p>
          <a:p>
            <a:pPr fontAlgn="base"/>
            <a:r>
              <a:rPr lang="en-US" dirty="0"/>
              <a:t>New </a:t>
            </a:r>
            <a:r>
              <a:rPr lang="en-US" dirty="0" err="1"/>
              <a:t>sysmaster:syssscelem</a:t>
            </a:r>
            <a:r>
              <a:rPr lang="en-US" dirty="0"/>
              <a:t> pseudo table to coincide with </a:t>
            </a:r>
            <a:r>
              <a:rPr lang="en-US" dirty="0" err="1"/>
              <a:t>onstat</a:t>
            </a:r>
            <a:r>
              <a:rPr lang="en-US" dirty="0"/>
              <a:t> -g </a:t>
            </a:r>
            <a:r>
              <a:rPr lang="en-US" dirty="0" err="1"/>
              <a:t>ssc.For</a:t>
            </a:r>
            <a:r>
              <a:rPr lang="en-US" dirty="0"/>
              <a:t> more information, see </a:t>
            </a:r>
            <a:r>
              <a:rPr lang="en-US" i="1" dirty="0">
                <a:hlinkClick r:id="rId3"/>
              </a:rPr>
              <a:t>The </a:t>
            </a:r>
            <a:r>
              <a:rPr lang="en-US" i="1" dirty="0" err="1">
                <a:hlinkClick r:id="rId3"/>
              </a:rPr>
              <a:t>sysmaster</a:t>
            </a:r>
            <a:r>
              <a:rPr lang="en-US" i="1" dirty="0">
                <a:hlinkClick r:id="rId3"/>
              </a:rPr>
              <a:t> database</a:t>
            </a:r>
            <a:r>
              <a:rPr lang="en-US" dirty="0"/>
              <a:t>.</a:t>
            </a:r>
          </a:p>
          <a:p>
            <a:pPr fontAlgn="base"/>
            <a:r>
              <a:rPr lang="en-US" dirty="0"/>
              <a:t>Invalidate specific statement(s) in the Statement </a:t>
            </a:r>
            <a:r>
              <a:rPr lang="en-US" dirty="0" err="1"/>
              <a:t>Cache.For</a:t>
            </a:r>
            <a:r>
              <a:rPr lang="en-US" dirty="0"/>
              <a:t> more information, see </a:t>
            </a:r>
            <a:r>
              <a:rPr lang="en-US" i="1" dirty="0">
                <a:hlinkClick r:id="rId4"/>
              </a:rPr>
              <a:t>Monitoring usage of the SQL statement cache</a:t>
            </a:r>
            <a:r>
              <a:rPr lang="en-US" dirty="0"/>
              <a:t>.</a:t>
            </a:r>
          </a:p>
          <a:p>
            <a:pPr fontAlgn="base"/>
            <a:r>
              <a:rPr lang="en-US" dirty="0"/>
              <a:t>Lock query plan(s) in the Statement </a:t>
            </a:r>
            <a:r>
              <a:rPr lang="en-US" dirty="0" err="1"/>
              <a:t>Cache.For</a:t>
            </a:r>
            <a:r>
              <a:rPr lang="en-US" dirty="0"/>
              <a:t> more information, see </a:t>
            </a:r>
            <a:r>
              <a:rPr lang="en-US" i="1" dirty="0">
                <a:hlinkClick r:id="rId4"/>
              </a:rPr>
              <a:t>Monitoring usage of the SQL statement cache</a:t>
            </a:r>
            <a:r>
              <a:rPr lang="en-US" dirty="0"/>
              <a:t>.</a:t>
            </a:r>
          </a:p>
          <a:p>
            <a:pPr>
              <a:buFont typeface="Arial" panose="020B0604020202020204" pitchFamily="34" charset="0"/>
              <a:buNone/>
            </a:pPr>
            <a:endParaRPr lang="en-US" altLang="en-US" sz="2000" dirty="0"/>
          </a:p>
          <a:p>
            <a:pPr marL="0" indent="0">
              <a:buFont typeface="Arial" panose="020B0604020202020204" pitchFamily="34" charset="0"/>
              <a:buNone/>
            </a:pPr>
            <a:endParaRPr lang="en-US" altLang="en-US" sz="2000" dirty="0"/>
          </a:p>
        </p:txBody>
      </p:sp>
      <p:sp>
        <p:nvSpPr>
          <p:cNvPr id="5" name="TextShape 1">
            <a:extLst>
              <a:ext uri="{FF2B5EF4-FFF2-40B4-BE49-F238E27FC236}">
                <a16:creationId xmlns:a16="http://schemas.microsoft.com/office/drawing/2014/main" id="{23806D0D-2575-4C63-B037-4EC91046BB8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SQL Statement Cache</a:t>
            </a:r>
          </a:p>
        </p:txBody>
      </p:sp>
    </p:spTree>
    <p:extLst>
      <p:ext uri="{BB962C8B-B14F-4D97-AF65-F5344CB8AC3E}">
        <p14:creationId xmlns:p14="http://schemas.microsoft.com/office/powerpoint/2010/main" val="369769981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9DFAC7F-6C42-4849-8617-A1B98B653648}"/>
              </a:ext>
            </a:extLst>
          </p:cNvPr>
          <p:cNvSpPr txBox="1">
            <a:spLocks/>
          </p:cNvSpPr>
          <p:nvPr/>
        </p:nvSpPr>
        <p:spPr>
          <a:xfrm>
            <a:off x="457200" y="2043404"/>
            <a:ext cx="8229600" cy="436618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sz="1500"/>
              <a:t>SELECT *</a:t>
            </a:r>
          </a:p>
          <a:p>
            <a:pPr>
              <a:lnSpc>
                <a:spcPct val="80000"/>
              </a:lnSpc>
              <a:buFont typeface="Arial" panose="020B0604020202020204" pitchFamily="34" charset="0"/>
              <a:buNone/>
            </a:pPr>
            <a:r>
              <a:rPr lang="en-US" altLang="en-US" sz="1500"/>
              <a:t>FROM fmexcp</a:t>
            </a:r>
          </a:p>
          <a:p>
            <a:pPr>
              <a:lnSpc>
                <a:spcPct val="80000"/>
              </a:lnSpc>
              <a:buFont typeface="Arial" panose="020B0604020202020204" pitchFamily="34" charset="0"/>
              <a:buNone/>
            </a:pPr>
            <a:r>
              <a:rPr lang="en-US" altLang="en-US" sz="1500"/>
              <a:t>WHERE (fxc_catno = 'JJMA028'</a:t>
            </a:r>
          </a:p>
          <a:p>
            <a:pPr>
              <a:lnSpc>
                <a:spcPct val="80000"/>
              </a:lnSpc>
              <a:buFont typeface="Arial" panose="020B0604020202020204" pitchFamily="34" charset="0"/>
              <a:buNone/>
            </a:pPr>
            <a:r>
              <a:rPr lang="en-US" altLang="en-US" sz="1500"/>
              <a:t>    OR fxc_manuno =         1789</a:t>
            </a:r>
          </a:p>
          <a:p>
            <a:pPr>
              <a:lnSpc>
                <a:spcPct val="80000"/>
              </a:lnSpc>
              <a:buFont typeface="Arial" panose="020B0604020202020204" pitchFamily="34" charset="0"/>
              <a:buNone/>
            </a:pPr>
            <a:r>
              <a:rPr lang="en-US" altLang="en-US" sz="1500"/>
              <a:t>    OR fxc_vendno =            0</a:t>
            </a:r>
          </a:p>
          <a:p>
            <a:pPr>
              <a:lnSpc>
                <a:spcPct val="80000"/>
              </a:lnSpc>
              <a:buFont typeface="Arial" panose="020B0604020202020204" pitchFamily="34" charset="0"/>
              <a:buNone/>
            </a:pPr>
            <a:r>
              <a:rPr lang="en-US" altLang="en-US" sz="1500"/>
              <a:t>    OR fxc_custno =    34514112</a:t>
            </a:r>
          </a:p>
          <a:p>
            <a:pPr>
              <a:lnSpc>
                <a:spcPct val="80000"/>
              </a:lnSpc>
              <a:buFont typeface="Arial" panose="020B0604020202020204" pitchFamily="34" charset="0"/>
              <a:buNone/>
            </a:pPr>
            <a:r>
              <a:rPr lang="en-US" altLang="en-US" sz="1500"/>
              <a:t>    OR fxc_referral =      173225</a:t>
            </a:r>
          </a:p>
          <a:p>
            <a:pPr>
              <a:lnSpc>
                <a:spcPct val="80000"/>
              </a:lnSpc>
              <a:buFont typeface="Arial" panose="020B0604020202020204" pitchFamily="34" charset="0"/>
              <a:buNone/>
            </a:pPr>
            <a:r>
              <a:rPr lang="en-US" altLang="en-US" sz="1500"/>
              <a:t>    OR fxc_prodcode =    199</a:t>
            </a:r>
          </a:p>
          <a:p>
            <a:pPr>
              <a:lnSpc>
                <a:spcPct val="80000"/>
              </a:lnSpc>
              <a:buFont typeface="Arial" panose="020B0604020202020204" pitchFamily="34" charset="0"/>
              <a:buNone/>
            </a:pPr>
            <a:r>
              <a:rPr lang="en-US" altLang="en-US" sz="1500"/>
              <a:t>    OR fxc_hcpcs = 'A6021'</a:t>
            </a:r>
          </a:p>
          <a:p>
            <a:pPr>
              <a:lnSpc>
                <a:spcPct val="80000"/>
              </a:lnSpc>
              <a:buFont typeface="Arial" panose="020B0604020202020204" pitchFamily="34" charset="0"/>
              <a:buNone/>
            </a:pPr>
            <a:r>
              <a:rPr lang="en-US" altLang="en-US" sz="1500"/>
              <a:t>    OR fxc_inscode = 14</a:t>
            </a:r>
          </a:p>
          <a:p>
            <a:pPr>
              <a:lnSpc>
                <a:spcPct val="80000"/>
              </a:lnSpc>
              <a:buFont typeface="Arial" panose="020B0604020202020204" pitchFamily="34" charset="0"/>
              <a:buNone/>
            </a:pPr>
            <a:r>
              <a:rPr lang="en-US" altLang="en-US" sz="1500"/>
              <a:t>    OR (fxc_agency = 0  AND fxc_agencyloc = 0)</a:t>
            </a:r>
          </a:p>
          <a:p>
            <a:pPr>
              <a:lnSpc>
                <a:spcPct val="80000"/>
              </a:lnSpc>
              <a:buFont typeface="Arial" panose="020B0604020202020204" pitchFamily="34" charset="0"/>
              <a:buNone/>
            </a:pPr>
            <a:r>
              <a:rPr lang="en-US" altLang="en-US" sz="1500"/>
              <a:t>    OR (fxc_custtype =   4510)</a:t>
            </a:r>
          </a:p>
          <a:p>
            <a:pPr>
              <a:lnSpc>
                <a:spcPct val="80000"/>
              </a:lnSpc>
              <a:buFont typeface="Arial" panose="020B0604020202020204" pitchFamily="34" charset="0"/>
              <a:buNone/>
            </a:pPr>
            <a:r>
              <a:rPr lang="en-US" altLang="en-US" sz="1500"/>
              <a:t>AND TODAY between fxc_begdate AND fxc_enddate</a:t>
            </a:r>
          </a:p>
          <a:p>
            <a:pPr>
              <a:lnSpc>
                <a:spcPct val="80000"/>
              </a:lnSpc>
              <a:buFont typeface="Arial" panose="020B0604020202020204" pitchFamily="34" charset="0"/>
              <a:buNone/>
            </a:pPr>
            <a:endParaRPr lang="en-US" altLang="en-US" sz="1500"/>
          </a:p>
          <a:p>
            <a:pPr>
              <a:lnSpc>
                <a:spcPct val="80000"/>
              </a:lnSpc>
              <a:buFont typeface="Arial" panose="020B0604020202020204" pitchFamily="34" charset="0"/>
              <a:buNone/>
            </a:pPr>
            <a:r>
              <a:rPr lang="en-US" sz="1500" b="1"/>
              <a:t>Estimated Cost: 1166</a:t>
            </a:r>
          </a:p>
          <a:p>
            <a:pPr>
              <a:lnSpc>
                <a:spcPct val="80000"/>
              </a:lnSpc>
              <a:buFont typeface="Arial" panose="020B0604020202020204" pitchFamily="34" charset="0"/>
              <a:buNone/>
            </a:pPr>
            <a:r>
              <a:rPr lang="en-US" sz="1500" b="1"/>
              <a:t>Estimated # of Rows Returned: 1445</a:t>
            </a:r>
            <a:endParaRPr lang="en-US" altLang="en-US" sz="1500" b="1"/>
          </a:p>
          <a:p>
            <a:pPr marL="914400" lvl="2" indent="0">
              <a:buFont typeface="Arial" panose="020B0604020202020204" pitchFamily="34" charset="0"/>
              <a:buNone/>
            </a:pPr>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F4DBC9E3-9AC4-4B08-B1BC-D3FBC83F9482}"/>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36817295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3D44365-5624-4869-B168-6E018F44C51C}"/>
              </a:ext>
            </a:extLst>
          </p:cNvPr>
          <p:cNvSpPr txBox="1">
            <a:spLocks/>
          </p:cNvSpPr>
          <p:nvPr/>
        </p:nvSpPr>
        <p:spPr>
          <a:xfrm>
            <a:off x="457199" y="1666959"/>
            <a:ext cx="9374623" cy="474263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a:t>1) informix.fmexcp: INDEX PATH</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a:t>        Filters: (informix.fmexcp.fxc_enddate &gt;= TODAY AND informix.fmexcp.fxc_begdate &lt;= TODAY )</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a:t>    (1) Index Name: root.fxc_idx0</a:t>
            </a:r>
          </a:p>
          <a:p>
            <a:pPr marL="914400" lvl="2" indent="0">
              <a:buFont typeface="Arial" panose="020B0604020202020204" pitchFamily="34" charset="0"/>
              <a:buNone/>
            </a:pPr>
            <a:r>
              <a:rPr lang="en-US"/>
              <a:t>        Index Keys: fxc_catno   (Serial, fragments: ALL)</a:t>
            </a:r>
          </a:p>
          <a:p>
            <a:pPr marL="914400" lvl="2" indent="0">
              <a:buFont typeface="Arial" panose="020B0604020202020204" pitchFamily="34" charset="0"/>
              <a:buNone/>
            </a:pPr>
            <a:r>
              <a:rPr lang="en-US"/>
              <a:t>        Lower Index Filter: informix.fmexcp.fxc_catno = 'JJMA028'</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a:t>    (2) Index Name: root.fxc_idx5</a:t>
            </a:r>
          </a:p>
          <a:p>
            <a:pPr marL="914400" lvl="2" indent="0">
              <a:buFont typeface="Arial" panose="020B0604020202020204" pitchFamily="34" charset="0"/>
              <a:buNone/>
            </a:pPr>
            <a:r>
              <a:rPr lang="en-US"/>
              <a:t>        Index Keys: fxc_prodcode   (Serial, fragments: ALL)</a:t>
            </a:r>
          </a:p>
          <a:p>
            <a:pPr marL="914400" lvl="2" indent="0">
              <a:buFont typeface="Arial" panose="020B0604020202020204" pitchFamily="34" charset="0"/>
              <a:buNone/>
            </a:pPr>
            <a:r>
              <a:rPr lang="en-US"/>
              <a:t>        Lower Index Filter: informix.fmexcp.fxc_prodcode = 199</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a:t>    (3) Index Name: root.fxc_idx6</a:t>
            </a:r>
          </a:p>
          <a:p>
            <a:pPr marL="914400" lvl="2" indent="0">
              <a:buFont typeface="Arial" panose="020B0604020202020204" pitchFamily="34" charset="0"/>
              <a:buNone/>
            </a:pPr>
            <a:r>
              <a:rPr lang="en-US"/>
              <a:t>        Index Keys: fxc_inscode   (Serial, fragments: ALL)</a:t>
            </a:r>
          </a:p>
          <a:p>
            <a:pPr marL="914400" lvl="2" indent="0">
              <a:buFont typeface="Arial" panose="020B0604020202020204" pitchFamily="34" charset="0"/>
              <a:buNone/>
            </a:pPr>
            <a:r>
              <a:rPr lang="en-US"/>
              <a:t>        Lower Index Filter: informix.fmexcp.fxc_inscode = 14</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b="1"/>
              <a:t>    (4) Index Name: informix.fxc_idx10</a:t>
            </a:r>
          </a:p>
          <a:p>
            <a:pPr marL="914400" lvl="2" indent="0">
              <a:buFont typeface="Arial" panose="020B0604020202020204" pitchFamily="34" charset="0"/>
              <a:buNone/>
            </a:pPr>
            <a:r>
              <a:rPr lang="en-US" b="1"/>
              <a:t>        Index Keys: fxc_hcpcs   (Serial, fragments: ALL)</a:t>
            </a:r>
          </a:p>
          <a:p>
            <a:pPr marL="914400" lvl="2" indent="0">
              <a:buFont typeface="Arial" panose="020B0604020202020204" pitchFamily="34" charset="0"/>
              <a:buNone/>
            </a:pPr>
            <a:r>
              <a:rPr lang="en-US" b="1"/>
              <a:t>        Lower Index Filter: informix.fmexcp.fxc_hcpcs = 'A6021'</a:t>
            </a:r>
          </a:p>
          <a:p>
            <a:pPr marL="914400" lvl="2" indent="0">
              <a:buFont typeface="Arial" panose="020B0604020202020204" pitchFamily="34" charset="0"/>
              <a:buNone/>
            </a:pPr>
            <a:endParaRPr lang="en-US"/>
          </a:p>
          <a:p>
            <a:pPr marL="914400" lvl="2" indent="0">
              <a:buFont typeface="Arial" panose="020B0604020202020204" pitchFamily="34" charset="0"/>
              <a:buNone/>
            </a:pPr>
            <a:r>
              <a:rPr lang="en-US"/>
              <a:t>    (5) Index Name: root.fxc_idx4</a:t>
            </a:r>
          </a:p>
          <a:p>
            <a:pPr marL="914400" lvl="2" indent="0">
              <a:buFont typeface="Arial" panose="020B0604020202020204" pitchFamily="34" charset="0"/>
              <a:buNone/>
            </a:pPr>
            <a:r>
              <a:rPr lang="en-US"/>
              <a:t>        Index Keys: fxc_referral   (Serial, fragments: ALL)</a:t>
            </a:r>
          </a:p>
          <a:p>
            <a:pPr marL="914400" lvl="2" indent="0">
              <a:buFont typeface="Arial" panose="020B0604020202020204" pitchFamily="34" charset="0"/>
              <a:buNone/>
            </a:pPr>
            <a:r>
              <a:rPr lang="en-US"/>
              <a:t>        Lower Index Filter: informix.fmexcp.fxc_referral = 173225</a:t>
            </a:r>
          </a:p>
          <a:p>
            <a:pPr marL="914400" lvl="2" indent="0">
              <a:buFont typeface="Arial" panose="020B0604020202020204" pitchFamily="34" charset="0"/>
              <a:buNone/>
            </a:pPr>
            <a:endParaRPr lang="en-US"/>
          </a:p>
          <a:p>
            <a:pPr lvl="1"/>
            <a:endParaRPr lang="en-US" dirty="0"/>
          </a:p>
        </p:txBody>
      </p:sp>
      <p:sp>
        <p:nvSpPr>
          <p:cNvPr id="5" name="TextShape 1">
            <a:extLst>
              <a:ext uri="{FF2B5EF4-FFF2-40B4-BE49-F238E27FC236}">
                <a16:creationId xmlns:a16="http://schemas.microsoft.com/office/drawing/2014/main" id="{36AFB31D-1685-47DC-8AEC-DA0928ABBD0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34113328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9E9EA65-0EB2-4C7A-97CA-D2B5946714B0}"/>
              </a:ext>
            </a:extLst>
          </p:cNvPr>
          <p:cNvSpPr txBox="1">
            <a:spLocks/>
          </p:cNvSpPr>
          <p:nvPr/>
        </p:nvSpPr>
        <p:spPr>
          <a:xfrm>
            <a:off x="457200" y="1553671"/>
            <a:ext cx="9118440" cy="4855921"/>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5600" dirty="0"/>
              <a:t>    </a:t>
            </a:r>
            <a:r>
              <a:rPr lang="en-US" sz="4400" dirty="0"/>
              <a:t>(6) Index Name: root.fxc_idx1</a:t>
            </a:r>
          </a:p>
          <a:p>
            <a:pPr marL="914400" lvl="2" indent="0">
              <a:buFont typeface="Arial" panose="020B0604020202020204" pitchFamily="34" charset="0"/>
              <a:buNone/>
            </a:pPr>
            <a:r>
              <a:rPr lang="en-US" sz="4400" dirty="0"/>
              <a:t>        Index Keys: </a:t>
            </a:r>
            <a:r>
              <a:rPr lang="en-US" sz="4400" dirty="0" err="1"/>
              <a:t>fxc_manuno</a:t>
            </a:r>
            <a:r>
              <a:rPr lang="en-US" sz="4400" dirty="0"/>
              <a:t>   (Serial, fragments: ALL)</a:t>
            </a:r>
          </a:p>
          <a:p>
            <a:pPr marL="914400" lvl="2" indent="0">
              <a:buFont typeface="Arial" panose="020B0604020202020204" pitchFamily="34" charset="0"/>
              <a:buNone/>
            </a:pPr>
            <a:r>
              <a:rPr lang="en-US" sz="4400" dirty="0"/>
              <a:t>        Lower Index Filter: </a:t>
            </a:r>
            <a:r>
              <a:rPr lang="en-US" sz="4400" dirty="0" err="1"/>
              <a:t>informix.fmexcp.fxc_manuno</a:t>
            </a:r>
            <a:r>
              <a:rPr lang="en-US" sz="4400" dirty="0"/>
              <a:t> = 1789</a:t>
            </a:r>
          </a:p>
          <a:p>
            <a:pPr marL="914400" lvl="2" indent="0">
              <a:buFont typeface="Arial" panose="020B0604020202020204" pitchFamily="34" charset="0"/>
              <a:buNone/>
            </a:pPr>
            <a:endParaRPr lang="en-US" sz="4400" dirty="0"/>
          </a:p>
          <a:p>
            <a:pPr marL="914400" lvl="2" indent="0">
              <a:buFont typeface="Arial" panose="020B0604020202020204" pitchFamily="34" charset="0"/>
              <a:buNone/>
            </a:pPr>
            <a:r>
              <a:rPr lang="en-US" sz="4400" dirty="0"/>
              <a:t>    (7) Index Name: root.fxc_idx2</a:t>
            </a:r>
          </a:p>
          <a:p>
            <a:pPr marL="914400" lvl="2" indent="0">
              <a:buFont typeface="Arial" panose="020B0604020202020204" pitchFamily="34" charset="0"/>
              <a:buNone/>
            </a:pPr>
            <a:r>
              <a:rPr lang="en-US" sz="4400" dirty="0"/>
              <a:t>        Index Keys: </a:t>
            </a:r>
            <a:r>
              <a:rPr lang="en-US" sz="4400" dirty="0" err="1"/>
              <a:t>fxc_vendno</a:t>
            </a:r>
            <a:r>
              <a:rPr lang="en-US" sz="4400" dirty="0"/>
              <a:t>   (Serial, fragments: ALL)</a:t>
            </a:r>
          </a:p>
          <a:p>
            <a:pPr marL="914400" lvl="2" indent="0">
              <a:buFont typeface="Arial" panose="020B0604020202020204" pitchFamily="34" charset="0"/>
              <a:buNone/>
            </a:pPr>
            <a:r>
              <a:rPr lang="en-US" sz="4400" dirty="0"/>
              <a:t>        Lower Index Filter: </a:t>
            </a:r>
            <a:r>
              <a:rPr lang="en-US" sz="4400" dirty="0" err="1"/>
              <a:t>informix.fmexcp.fxc_vendno</a:t>
            </a:r>
            <a:r>
              <a:rPr lang="en-US" sz="4400" dirty="0"/>
              <a:t> = 0</a:t>
            </a:r>
          </a:p>
          <a:p>
            <a:pPr marL="914400" lvl="2" indent="0">
              <a:buFont typeface="Arial" panose="020B0604020202020204" pitchFamily="34" charset="0"/>
              <a:buNone/>
            </a:pPr>
            <a:endParaRPr lang="en-US" sz="4400" dirty="0"/>
          </a:p>
          <a:p>
            <a:pPr marL="914400" lvl="2" indent="0">
              <a:buFont typeface="Arial" panose="020B0604020202020204" pitchFamily="34" charset="0"/>
              <a:buNone/>
            </a:pPr>
            <a:r>
              <a:rPr lang="en-US" sz="4400" dirty="0"/>
              <a:t>    (8) Index Name: root.fxc_idx9</a:t>
            </a:r>
          </a:p>
          <a:p>
            <a:pPr marL="914400" lvl="2" indent="0">
              <a:buFont typeface="Arial" panose="020B0604020202020204" pitchFamily="34" charset="0"/>
              <a:buNone/>
            </a:pPr>
            <a:r>
              <a:rPr lang="en-US" sz="4400" dirty="0"/>
              <a:t>        Index Keys: </a:t>
            </a:r>
            <a:r>
              <a:rPr lang="en-US" sz="4400" dirty="0" err="1"/>
              <a:t>fxc_custtype</a:t>
            </a:r>
            <a:r>
              <a:rPr lang="en-US" sz="4400" dirty="0"/>
              <a:t>   (Serial, fragments: ALL)</a:t>
            </a:r>
          </a:p>
          <a:p>
            <a:pPr marL="914400" lvl="2" indent="0">
              <a:buFont typeface="Arial" panose="020B0604020202020204" pitchFamily="34" charset="0"/>
              <a:buNone/>
            </a:pPr>
            <a:r>
              <a:rPr lang="en-US" sz="4400" dirty="0"/>
              <a:t>        Lower Index Filter: </a:t>
            </a:r>
            <a:r>
              <a:rPr lang="en-US" sz="4400" dirty="0" err="1"/>
              <a:t>informix.fmexcp.fxc_custtype</a:t>
            </a:r>
            <a:r>
              <a:rPr lang="en-US" sz="4400" dirty="0"/>
              <a:t> = 4510</a:t>
            </a:r>
          </a:p>
          <a:p>
            <a:pPr marL="914400" lvl="2" indent="0">
              <a:buFont typeface="Arial" panose="020B0604020202020204" pitchFamily="34" charset="0"/>
              <a:buNone/>
            </a:pPr>
            <a:r>
              <a:rPr lang="en-US" sz="4400" dirty="0"/>
              <a:t>    (9) Index Name: root.fxc_idx3</a:t>
            </a:r>
          </a:p>
          <a:p>
            <a:pPr marL="914400" lvl="2" indent="0">
              <a:buFont typeface="Arial" panose="020B0604020202020204" pitchFamily="34" charset="0"/>
              <a:buNone/>
            </a:pPr>
            <a:r>
              <a:rPr lang="en-US" sz="4400" dirty="0"/>
              <a:t>        Index Keys: </a:t>
            </a:r>
            <a:r>
              <a:rPr lang="en-US" sz="4400" dirty="0" err="1"/>
              <a:t>fxc_custno</a:t>
            </a:r>
            <a:r>
              <a:rPr lang="en-US" sz="4400" dirty="0"/>
              <a:t>   (Serial, fragments: ALL)</a:t>
            </a:r>
          </a:p>
          <a:p>
            <a:pPr marL="914400" lvl="2" indent="0">
              <a:buFont typeface="Arial" panose="020B0604020202020204" pitchFamily="34" charset="0"/>
              <a:buNone/>
            </a:pPr>
            <a:r>
              <a:rPr lang="en-US" sz="4400" dirty="0"/>
              <a:t>        Lower Index Filter: </a:t>
            </a:r>
            <a:r>
              <a:rPr lang="en-US" sz="4400" dirty="0" err="1"/>
              <a:t>informix.fmexcp.fxc_custno</a:t>
            </a:r>
            <a:r>
              <a:rPr lang="en-US" sz="4400" dirty="0"/>
              <a:t> = 34514112</a:t>
            </a:r>
          </a:p>
          <a:p>
            <a:pPr marL="914400" lvl="2" indent="0">
              <a:buFont typeface="Arial" panose="020B0604020202020204" pitchFamily="34" charset="0"/>
              <a:buNone/>
            </a:pPr>
            <a:endParaRPr lang="en-US" sz="4400" dirty="0"/>
          </a:p>
          <a:p>
            <a:pPr marL="914400" lvl="2" indent="0">
              <a:buFont typeface="Arial" panose="020B0604020202020204" pitchFamily="34" charset="0"/>
              <a:buNone/>
            </a:pPr>
            <a:r>
              <a:rPr lang="en-US" sz="4400" dirty="0"/>
              <a:t>    (10) Index Name: root.fxc_idx7</a:t>
            </a:r>
          </a:p>
          <a:p>
            <a:pPr marL="914400" lvl="2" indent="0">
              <a:buFont typeface="Arial" panose="020B0604020202020204" pitchFamily="34" charset="0"/>
              <a:buNone/>
            </a:pPr>
            <a:r>
              <a:rPr lang="en-US" sz="4400" dirty="0"/>
              <a:t>        Index Keys: </a:t>
            </a:r>
            <a:r>
              <a:rPr lang="en-US" sz="4400" dirty="0" err="1"/>
              <a:t>fxc_agency</a:t>
            </a:r>
            <a:r>
              <a:rPr lang="en-US" sz="4400" dirty="0"/>
              <a:t>   (Serial, fragments: ALL)</a:t>
            </a:r>
          </a:p>
          <a:p>
            <a:pPr marL="914400" lvl="2" indent="0">
              <a:buFont typeface="Arial" panose="020B0604020202020204" pitchFamily="34" charset="0"/>
              <a:buNone/>
            </a:pPr>
            <a:r>
              <a:rPr lang="en-US" sz="4400" dirty="0"/>
              <a:t>        Lower Index Filter: </a:t>
            </a:r>
            <a:r>
              <a:rPr lang="en-US" sz="4400" dirty="0" err="1"/>
              <a:t>informix.fmexcp.fxc_agency</a:t>
            </a:r>
            <a:r>
              <a:rPr lang="en-US" sz="4400" dirty="0"/>
              <a:t> = 0</a:t>
            </a:r>
          </a:p>
          <a:p>
            <a:pPr marL="914400" lvl="2" indent="0">
              <a:buFont typeface="Arial" panose="020B0604020202020204" pitchFamily="34" charset="0"/>
              <a:buNone/>
            </a:pPr>
            <a:r>
              <a:rPr lang="en-US" sz="4400" dirty="0"/>
              <a:t>        </a:t>
            </a:r>
            <a:r>
              <a:rPr lang="en-US" sz="4400" dirty="0" err="1"/>
              <a:t>PostIndex</a:t>
            </a:r>
            <a:r>
              <a:rPr lang="en-US" sz="4400" dirty="0"/>
              <a:t> </a:t>
            </a:r>
            <a:r>
              <a:rPr lang="en-US" sz="4400" dirty="0" err="1"/>
              <a:t>Filter:informix.fmexcp.fxc_agencyloc</a:t>
            </a:r>
            <a:r>
              <a:rPr lang="en-US" sz="4400" dirty="0"/>
              <a:t> = 0</a:t>
            </a:r>
          </a:p>
          <a:p>
            <a:pPr marL="914400" lvl="2" indent="0">
              <a:buFont typeface="Arial" panose="020B0604020202020204" pitchFamily="34" charset="0"/>
              <a:buNone/>
            </a:pPr>
            <a:endParaRPr lang="en-US" sz="4400" dirty="0"/>
          </a:p>
          <a:p>
            <a:pPr marL="914400" lvl="2" indent="0">
              <a:buFont typeface="Arial" panose="020B0604020202020204" pitchFamily="34" charset="0"/>
              <a:buNone/>
            </a:pPr>
            <a:endParaRPr lang="en-US" sz="4400" dirty="0"/>
          </a:p>
          <a:p>
            <a:pPr lvl="2"/>
            <a:endParaRPr lang="en-US" sz="5600" dirty="0"/>
          </a:p>
          <a:p>
            <a:pPr lvl="2"/>
            <a:endParaRPr lang="en-US" sz="5600" dirty="0"/>
          </a:p>
          <a:p>
            <a:pPr lvl="1"/>
            <a:endParaRPr lang="en-US" dirty="0"/>
          </a:p>
        </p:txBody>
      </p:sp>
      <p:sp>
        <p:nvSpPr>
          <p:cNvPr id="5" name="TextShape 1">
            <a:extLst>
              <a:ext uri="{FF2B5EF4-FFF2-40B4-BE49-F238E27FC236}">
                <a16:creationId xmlns:a16="http://schemas.microsoft.com/office/drawing/2014/main" id="{412979FF-3F2C-4866-8C7A-D13BF8F04BDB}"/>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34709093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B8D9E664-2CC1-4FE4-AD85-3D24F46D13F5}"/>
              </a:ext>
            </a:extLst>
          </p:cNvPr>
          <p:cNvSpPr txBox="1">
            <a:spLocks/>
          </p:cNvSpPr>
          <p:nvPr/>
        </p:nvSpPr>
        <p:spPr>
          <a:xfrm>
            <a:off x="405106" y="1913931"/>
            <a:ext cx="9269427" cy="436618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4400"/>
              <a:t>Query statistics:</a:t>
            </a:r>
          </a:p>
          <a:p>
            <a:pPr marL="914400" lvl="2" indent="0">
              <a:buFont typeface="Arial" panose="020B0604020202020204" pitchFamily="34" charset="0"/>
              <a:buNone/>
            </a:pPr>
            <a:r>
              <a:rPr lang="en-US" sz="4400"/>
              <a:t>-----------------</a:t>
            </a:r>
          </a:p>
          <a:p>
            <a:pPr marL="914400" lvl="2" indent="0">
              <a:buFont typeface="Arial" panose="020B0604020202020204" pitchFamily="34" charset="0"/>
              <a:buNone/>
            </a:pPr>
            <a:endParaRPr lang="en-US" sz="4400"/>
          </a:p>
          <a:p>
            <a:pPr marL="914400" lvl="2" indent="0">
              <a:buFont typeface="Arial" panose="020B0604020202020204" pitchFamily="34" charset="0"/>
              <a:buNone/>
            </a:pPr>
            <a:r>
              <a:rPr lang="en-US" sz="4400"/>
              <a:t>  Table map :</a:t>
            </a:r>
          </a:p>
          <a:p>
            <a:pPr marL="914400" lvl="2" indent="0">
              <a:buFont typeface="Arial" panose="020B0604020202020204" pitchFamily="34" charset="0"/>
              <a:buNone/>
            </a:pPr>
            <a:r>
              <a:rPr lang="en-US" sz="4400"/>
              <a:t>  ----------------------------</a:t>
            </a:r>
          </a:p>
          <a:p>
            <a:pPr marL="914400" lvl="2" indent="0">
              <a:buFont typeface="Arial" panose="020B0604020202020204" pitchFamily="34" charset="0"/>
              <a:buNone/>
            </a:pPr>
            <a:r>
              <a:rPr lang="en-US" sz="4400"/>
              <a:t>  Internal name     Table name</a:t>
            </a:r>
          </a:p>
          <a:p>
            <a:pPr marL="914400" lvl="2" indent="0">
              <a:buFont typeface="Arial" panose="020B0604020202020204" pitchFamily="34" charset="0"/>
              <a:buNone/>
            </a:pPr>
            <a:r>
              <a:rPr lang="en-US" sz="4400"/>
              <a:t>  ----------------------------</a:t>
            </a:r>
          </a:p>
          <a:p>
            <a:pPr marL="914400" lvl="2" indent="0">
              <a:buFont typeface="Arial" panose="020B0604020202020204" pitchFamily="34" charset="0"/>
              <a:buNone/>
            </a:pPr>
            <a:r>
              <a:rPr lang="en-US" sz="4400"/>
              <a:t>  t1                fmexcp</a:t>
            </a:r>
          </a:p>
          <a:p>
            <a:pPr marL="914400" lvl="2" indent="0">
              <a:buFont typeface="Arial" panose="020B0604020202020204" pitchFamily="34" charset="0"/>
              <a:buNone/>
            </a:pPr>
            <a:endParaRPr lang="en-US" sz="4400"/>
          </a:p>
          <a:p>
            <a:pPr marL="914400" lvl="2" indent="0">
              <a:buFont typeface="Arial" panose="020B0604020202020204" pitchFamily="34" charset="0"/>
              <a:buNone/>
            </a:pPr>
            <a:r>
              <a:rPr lang="en-US" sz="4400"/>
              <a:t>  type     table  rows_prod  est_rows  rows_scan  time       est_cost</a:t>
            </a:r>
          </a:p>
          <a:p>
            <a:pPr marL="914400" lvl="2" indent="0">
              <a:buFont typeface="Arial" panose="020B0604020202020204" pitchFamily="34" charset="0"/>
              <a:buNone/>
            </a:pPr>
            <a:r>
              <a:rPr lang="en-US" sz="4400"/>
              <a:t>  -------------------------------------------------------------------</a:t>
            </a:r>
          </a:p>
          <a:p>
            <a:pPr marL="914400" lvl="2" indent="0">
              <a:buFont typeface="Arial" panose="020B0604020202020204" pitchFamily="34" charset="0"/>
              <a:buNone/>
            </a:pPr>
            <a:r>
              <a:rPr lang="en-US" sz="4400"/>
              <a:t>  </a:t>
            </a:r>
            <a:r>
              <a:rPr lang="en-US" sz="4400" b="1"/>
              <a:t>scan       t1            4979         1445          4979       00:00.02   1167</a:t>
            </a:r>
          </a:p>
          <a:p>
            <a:pPr lvl="2"/>
            <a:endParaRPr lang="en-US" sz="5600"/>
          </a:p>
          <a:p>
            <a:pPr lvl="2"/>
            <a:endParaRPr lang="en-US" sz="5600"/>
          </a:p>
          <a:p>
            <a:pPr lvl="1"/>
            <a:endParaRPr lang="en-US" dirty="0"/>
          </a:p>
        </p:txBody>
      </p:sp>
      <p:sp>
        <p:nvSpPr>
          <p:cNvPr id="5" name="TextShape 1">
            <a:extLst>
              <a:ext uri="{FF2B5EF4-FFF2-40B4-BE49-F238E27FC236}">
                <a16:creationId xmlns:a16="http://schemas.microsoft.com/office/drawing/2014/main" id="{E30D5C09-73EF-410A-B1C9-2C14163C062B}"/>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Methods for Improving SQL Performance</a:t>
            </a:r>
          </a:p>
        </p:txBody>
      </p:sp>
    </p:spTree>
    <p:extLst>
      <p:ext uri="{BB962C8B-B14F-4D97-AF65-F5344CB8AC3E}">
        <p14:creationId xmlns:p14="http://schemas.microsoft.com/office/powerpoint/2010/main" val="357561697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4D11B8DB-135B-4F8D-9A4B-A55705DBFB91}"/>
              </a:ext>
            </a:extLst>
          </p:cNvPr>
          <p:cNvSpPr txBox="1">
            <a:spLocks/>
          </p:cNvSpPr>
          <p:nvPr/>
        </p:nvSpPr>
        <p:spPr>
          <a:xfrm>
            <a:off x="457199" y="1436913"/>
            <a:ext cx="9722581" cy="5117636"/>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SELECT </a:t>
            </a:r>
            <a:r>
              <a:rPr lang="en-US" altLang="en-US" dirty="0" err="1"/>
              <a:t>a.email_template_id</a:t>
            </a:r>
            <a:r>
              <a:rPr lang="en-US" altLang="en-US" dirty="0"/>
              <a:t>, </a:t>
            </a:r>
            <a:r>
              <a:rPr lang="en-US" altLang="en-US" dirty="0" err="1"/>
              <a:t>b.description</a:t>
            </a:r>
            <a:r>
              <a:rPr lang="en-US" altLang="en-US" dirty="0"/>
              <a:t>, </a:t>
            </a:r>
            <a:r>
              <a:rPr lang="en-US" altLang="en-US" dirty="0" err="1"/>
              <a:t>a.club_model_id</a:t>
            </a:r>
            <a:r>
              <a:rPr lang="en-US" altLang="en-US" dirty="0"/>
              <a:t>, </a:t>
            </a:r>
            <a:r>
              <a:rPr lang="en-US" altLang="en-US" dirty="0" err="1"/>
              <a:t>a.email_log_id</a:t>
            </a:r>
            <a:r>
              <a:rPr lang="en-US" altLang="en-US" dirty="0"/>
              <a:t>, </a:t>
            </a:r>
            <a:r>
              <a:rPr lang="en-US" altLang="en-US" dirty="0" err="1"/>
              <a:t>efd.field_id</a:t>
            </a:r>
            <a:endParaRPr lang="en-US" altLang="en-US" dirty="0"/>
          </a:p>
          <a:p>
            <a:pPr>
              <a:lnSpc>
                <a:spcPct val="80000"/>
              </a:lnSpc>
              <a:buFont typeface="Arial" panose="020B0604020202020204" pitchFamily="34" charset="0"/>
              <a:buNone/>
            </a:pPr>
            <a:r>
              <a:rPr lang="en-US" altLang="en-US" dirty="0"/>
              <a:t>FROM </a:t>
            </a:r>
            <a:r>
              <a:rPr lang="en-US" altLang="en-US" dirty="0" err="1"/>
              <a:t>email_log</a:t>
            </a:r>
            <a:r>
              <a:rPr lang="en-US" altLang="en-US" dirty="0"/>
              <a:t> a, </a:t>
            </a:r>
            <a:r>
              <a:rPr lang="en-US" altLang="en-US" dirty="0" err="1"/>
              <a:t>email_template</a:t>
            </a:r>
            <a:r>
              <a:rPr lang="en-US" altLang="en-US" dirty="0"/>
              <a:t> b, </a:t>
            </a:r>
            <a:r>
              <a:rPr lang="en-US" altLang="en-US" dirty="0" err="1"/>
              <a:t>email_field_data</a:t>
            </a:r>
            <a:r>
              <a:rPr lang="en-US" altLang="en-US" dirty="0"/>
              <a:t> </a:t>
            </a:r>
            <a:r>
              <a:rPr lang="en-US" altLang="en-US" dirty="0" err="1"/>
              <a:t>efd</a:t>
            </a:r>
            <a:endParaRPr lang="en-US" altLang="en-US" dirty="0"/>
          </a:p>
          <a:p>
            <a:pPr>
              <a:lnSpc>
                <a:spcPct val="80000"/>
              </a:lnSpc>
              <a:buFont typeface="Arial" panose="020B0604020202020204" pitchFamily="34" charset="0"/>
              <a:buNone/>
            </a:pPr>
            <a:r>
              <a:rPr lang="en-US" altLang="en-US" dirty="0"/>
              <a:t>WHERE </a:t>
            </a:r>
            <a:r>
              <a:rPr lang="en-US" altLang="en-US" dirty="0" err="1"/>
              <a:t>a.email_template_id</a:t>
            </a:r>
            <a:r>
              <a:rPr lang="en-US" altLang="en-US" dirty="0"/>
              <a:t> = </a:t>
            </a:r>
            <a:r>
              <a:rPr lang="en-US" altLang="en-US" dirty="0" err="1"/>
              <a:t>b.email_template_id</a:t>
            </a:r>
            <a:endParaRPr lang="en-US" altLang="en-US" dirty="0"/>
          </a:p>
          <a:p>
            <a:pPr>
              <a:lnSpc>
                <a:spcPct val="80000"/>
              </a:lnSpc>
              <a:buFont typeface="Arial" panose="020B0604020202020204" pitchFamily="34" charset="0"/>
              <a:buNone/>
            </a:pPr>
            <a:r>
              <a:rPr lang="en-US" altLang="en-US" dirty="0"/>
              <a:t>AND </a:t>
            </a:r>
            <a:r>
              <a:rPr lang="en-US" altLang="en-US" dirty="0" err="1"/>
              <a:t>a.email_template_id</a:t>
            </a:r>
            <a:r>
              <a:rPr lang="en-US" altLang="en-US" dirty="0"/>
              <a:t> = </a:t>
            </a:r>
            <a:r>
              <a:rPr lang="en-US" altLang="en-US" dirty="0" err="1"/>
              <a:t>efd.email_template_id</a:t>
            </a:r>
            <a:endParaRPr lang="en-US" altLang="en-US" dirty="0"/>
          </a:p>
          <a:p>
            <a:pPr>
              <a:lnSpc>
                <a:spcPct val="80000"/>
              </a:lnSpc>
              <a:buFont typeface="Arial" panose="020B0604020202020204" pitchFamily="34" charset="0"/>
              <a:buNone/>
            </a:pPr>
            <a:r>
              <a:rPr lang="en-US" altLang="en-US" dirty="0"/>
              <a:t>AND </a:t>
            </a:r>
            <a:r>
              <a:rPr lang="en-US" altLang="en-US" dirty="0" err="1"/>
              <a:t>efd.email_log_id</a:t>
            </a:r>
            <a:r>
              <a:rPr lang="en-US" altLang="en-US" dirty="0"/>
              <a:t> = </a:t>
            </a:r>
            <a:r>
              <a:rPr lang="en-US" altLang="en-US" dirty="0" err="1"/>
              <a:t>a.email_log_id</a:t>
            </a:r>
            <a:endParaRPr lang="en-US" altLang="en-US" dirty="0"/>
          </a:p>
          <a:p>
            <a:pPr>
              <a:lnSpc>
                <a:spcPct val="80000"/>
              </a:lnSpc>
              <a:buFont typeface="Arial" panose="020B0604020202020204" pitchFamily="34" charset="0"/>
              <a:buNone/>
            </a:pPr>
            <a:r>
              <a:rPr lang="en-US" altLang="en-US" dirty="0"/>
              <a:t>AND </a:t>
            </a:r>
            <a:r>
              <a:rPr lang="en-US" altLang="en-US" dirty="0" err="1"/>
              <a:t>a.email_template_id</a:t>
            </a:r>
            <a:r>
              <a:rPr lang="en-US" altLang="en-US" dirty="0"/>
              <a:t> in ('275','128')</a:t>
            </a:r>
          </a:p>
          <a:p>
            <a:pPr>
              <a:lnSpc>
                <a:spcPct val="80000"/>
              </a:lnSpc>
              <a:buFont typeface="Arial" panose="020B0604020202020204" pitchFamily="34" charset="0"/>
              <a:buNone/>
            </a:pPr>
            <a:r>
              <a:rPr lang="en-US" altLang="en-US" b="1" dirty="0"/>
              <a:t>UNION</a:t>
            </a:r>
          </a:p>
          <a:p>
            <a:pPr>
              <a:lnSpc>
                <a:spcPct val="80000"/>
              </a:lnSpc>
              <a:buFont typeface="Arial" panose="020B0604020202020204" pitchFamily="34" charset="0"/>
              <a:buNone/>
            </a:pPr>
            <a:r>
              <a:rPr lang="en-US" altLang="en-US" dirty="0"/>
              <a:t>SELECT </a:t>
            </a:r>
            <a:r>
              <a:rPr lang="en-US" altLang="en-US" dirty="0" err="1"/>
              <a:t>a.email_template_id</a:t>
            </a:r>
            <a:r>
              <a:rPr lang="en-US" altLang="en-US" dirty="0"/>
              <a:t>, </a:t>
            </a:r>
            <a:r>
              <a:rPr lang="en-US" altLang="en-US" dirty="0" err="1"/>
              <a:t>b.description</a:t>
            </a:r>
            <a:r>
              <a:rPr lang="en-US" altLang="en-US" dirty="0"/>
              <a:t>, </a:t>
            </a:r>
            <a:r>
              <a:rPr lang="en-US" altLang="en-US" dirty="0" err="1"/>
              <a:t>a.club_model_id</a:t>
            </a:r>
            <a:r>
              <a:rPr lang="en-US" altLang="en-US" dirty="0"/>
              <a:t>, 0 as </a:t>
            </a:r>
            <a:r>
              <a:rPr lang="en-US" altLang="en-US" dirty="0" err="1"/>
              <a:t>email_log_id</a:t>
            </a:r>
            <a:r>
              <a:rPr lang="en-US" altLang="en-US" dirty="0"/>
              <a:t>, 0 as </a:t>
            </a:r>
            <a:r>
              <a:rPr lang="en-US" altLang="en-US" dirty="0" err="1"/>
              <a:t>field_id</a:t>
            </a:r>
            <a:endParaRPr lang="en-US" altLang="en-US" dirty="0"/>
          </a:p>
          <a:p>
            <a:pPr>
              <a:lnSpc>
                <a:spcPct val="80000"/>
              </a:lnSpc>
              <a:buFont typeface="Arial" panose="020B0604020202020204" pitchFamily="34" charset="0"/>
              <a:buNone/>
            </a:pPr>
            <a:r>
              <a:rPr lang="en-US" altLang="en-US" dirty="0"/>
              <a:t>FROM </a:t>
            </a:r>
            <a:r>
              <a:rPr lang="en-US" altLang="en-US" dirty="0" err="1"/>
              <a:t>email_log</a:t>
            </a:r>
            <a:r>
              <a:rPr lang="en-US" altLang="en-US" dirty="0"/>
              <a:t> a, </a:t>
            </a:r>
            <a:r>
              <a:rPr lang="en-US" altLang="en-US" dirty="0" err="1"/>
              <a:t>email_template</a:t>
            </a:r>
            <a:r>
              <a:rPr lang="en-US" altLang="en-US" dirty="0"/>
              <a:t> b</a:t>
            </a:r>
          </a:p>
          <a:p>
            <a:pPr>
              <a:lnSpc>
                <a:spcPct val="80000"/>
              </a:lnSpc>
              <a:buFont typeface="Arial" panose="020B0604020202020204" pitchFamily="34" charset="0"/>
              <a:buNone/>
            </a:pPr>
            <a:r>
              <a:rPr lang="en-US" altLang="en-US" dirty="0"/>
              <a:t>WHERE </a:t>
            </a:r>
            <a:r>
              <a:rPr lang="en-US" altLang="en-US" dirty="0" err="1"/>
              <a:t>a.email_template_id</a:t>
            </a:r>
            <a:r>
              <a:rPr lang="en-US" altLang="en-US" dirty="0"/>
              <a:t> = </a:t>
            </a:r>
            <a:r>
              <a:rPr lang="en-US" altLang="en-US" dirty="0" err="1"/>
              <a:t>b.email_template_id</a:t>
            </a:r>
            <a:endParaRPr lang="en-US" altLang="en-US" dirty="0"/>
          </a:p>
          <a:p>
            <a:pPr>
              <a:lnSpc>
                <a:spcPct val="80000"/>
              </a:lnSpc>
              <a:buFont typeface="Arial" panose="020B0604020202020204" pitchFamily="34" charset="0"/>
              <a:buNone/>
            </a:pPr>
            <a:r>
              <a:rPr lang="en-US" altLang="en-US" dirty="0"/>
              <a:t>AND </a:t>
            </a:r>
            <a:r>
              <a:rPr lang="en-US" altLang="en-US" dirty="0" err="1"/>
              <a:t>a.email_template_id</a:t>
            </a:r>
            <a:r>
              <a:rPr lang="en-US" altLang="en-US" dirty="0"/>
              <a:t> in ('125','2171')</a:t>
            </a:r>
          </a:p>
          <a:p>
            <a:pPr>
              <a:lnSpc>
                <a:spcPct val="80000"/>
              </a:lnSpc>
              <a:buFont typeface="Arial" panose="020B0604020202020204" pitchFamily="34" charset="0"/>
              <a:buNone/>
            </a:pPr>
            <a:r>
              <a:rPr lang="en-US" altLang="en-US" b="1" dirty="0"/>
              <a:t>UNION</a:t>
            </a:r>
          </a:p>
          <a:p>
            <a:pPr>
              <a:lnSpc>
                <a:spcPct val="80000"/>
              </a:lnSpc>
              <a:buFont typeface="Arial" panose="020B0604020202020204" pitchFamily="34" charset="0"/>
              <a:buNone/>
            </a:pPr>
            <a:r>
              <a:rPr lang="en-US" altLang="en-US" dirty="0"/>
              <a:t>SELECT </a:t>
            </a:r>
            <a:r>
              <a:rPr lang="en-US" altLang="en-US" dirty="0" err="1"/>
              <a:t>a.email_template_id</a:t>
            </a:r>
            <a:r>
              <a:rPr lang="en-US" altLang="en-US" dirty="0"/>
              <a:t>, </a:t>
            </a:r>
            <a:r>
              <a:rPr lang="en-US" altLang="en-US" dirty="0" err="1"/>
              <a:t>b.description</a:t>
            </a:r>
            <a:r>
              <a:rPr lang="en-US" altLang="en-US" dirty="0"/>
              <a:t>, </a:t>
            </a:r>
            <a:r>
              <a:rPr lang="en-US" altLang="en-US" dirty="0" err="1"/>
              <a:t>a.club_model_id</a:t>
            </a:r>
            <a:r>
              <a:rPr lang="en-US" altLang="en-US" dirty="0"/>
              <a:t>, 1 as </a:t>
            </a:r>
            <a:r>
              <a:rPr lang="en-US" altLang="en-US" dirty="0" err="1"/>
              <a:t>email_log_id</a:t>
            </a:r>
            <a:r>
              <a:rPr lang="en-US" altLang="en-US" dirty="0"/>
              <a:t>, 1 as </a:t>
            </a:r>
            <a:r>
              <a:rPr lang="en-US" altLang="en-US" dirty="0" err="1"/>
              <a:t>field_id</a:t>
            </a:r>
            <a:endParaRPr lang="en-US" altLang="en-US" dirty="0"/>
          </a:p>
          <a:p>
            <a:pPr>
              <a:lnSpc>
                <a:spcPct val="80000"/>
              </a:lnSpc>
              <a:buFont typeface="Arial" panose="020B0604020202020204" pitchFamily="34" charset="0"/>
              <a:buNone/>
            </a:pPr>
            <a:r>
              <a:rPr lang="en-US" altLang="en-US" dirty="0"/>
              <a:t>FROM </a:t>
            </a:r>
            <a:r>
              <a:rPr lang="en-US" altLang="en-US" dirty="0" err="1"/>
              <a:t>email_log</a:t>
            </a:r>
            <a:r>
              <a:rPr lang="en-US" altLang="en-US" dirty="0"/>
              <a:t> a, </a:t>
            </a:r>
            <a:r>
              <a:rPr lang="en-US" altLang="en-US" dirty="0" err="1"/>
              <a:t>email_template</a:t>
            </a:r>
            <a:r>
              <a:rPr lang="en-US" altLang="en-US" dirty="0"/>
              <a:t> b</a:t>
            </a:r>
          </a:p>
          <a:p>
            <a:pPr>
              <a:lnSpc>
                <a:spcPct val="80000"/>
              </a:lnSpc>
              <a:buFont typeface="Arial" panose="020B0604020202020204" pitchFamily="34" charset="0"/>
              <a:buNone/>
            </a:pPr>
            <a:r>
              <a:rPr lang="en-US" altLang="en-US" dirty="0"/>
              <a:t>WHERE </a:t>
            </a:r>
            <a:r>
              <a:rPr lang="en-US" altLang="en-US" dirty="0" err="1"/>
              <a:t>a.email_template_id</a:t>
            </a:r>
            <a:r>
              <a:rPr lang="en-US" altLang="en-US" dirty="0"/>
              <a:t> = </a:t>
            </a:r>
            <a:r>
              <a:rPr lang="en-US" altLang="en-US" dirty="0" err="1"/>
              <a:t>b.email_template_id</a:t>
            </a:r>
            <a:endParaRPr lang="en-US" altLang="en-US" dirty="0"/>
          </a:p>
          <a:p>
            <a:pPr>
              <a:lnSpc>
                <a:spcPct val="80000"/>
              </a:lnSpc>
              <a:buFont typeface="Arial" panose="020B0604020202020204" pitchFamily="34" charset="0"/>
              <a:buNone/>
            </a:pPr>
            <a:r>
              <a:rPr lang="en-US" altLang="en-US" dirty="0"/>
              <a:t>AND </a:t>
            </a:r>
            <a:r>
              <a:rPr lang="en-US" altLang="en-US" dirty="0" err="1"/>
              <a:t>a.email_template_id</a:t>
            </a:r>
            <a:r>
              <a:rPr lang="en-US" altLang="en-US" dirty="0"/>
              <a:t> = '2152';</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F4AC7BA-86BE-4D45-BDC3-95A021EFDF2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Unions</a:t>
            </a:r>
          </a:p>
        </p:txBody>
      </p:sp>
    </p:spTree>
    <p:extLst>
      <p:ext uri="{BB962C8B-B14F-4D97-AF65-F5344CB8AC3E}">
        <p14:creationId xmlns:p14="http://schemas.microsoft.com/office/powerpoint/2010/main" val="324969646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60A23989-8CFA-4F92-9678-8DF07ADF4CC7}"/>
              </a:ext>
            </a:extLst>
          </p:cNvPr>
          <p:cNvSpPr txBox="1">
            <a:spLocks/>
          </p:cNvSpPr>
          <p:nvPr/>
        </p:nvSpPr>
        <p:spPr>
          <a:xfrm>
            <a:off x="1214651" y="1378968"/>
            <a:ext cx="8495790" cy="492776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endParaRPr lang="en-US" altLang="en-US" dirty="0"/>
          </a:p>
          <a:p>
            <a:pPr>
              <a:lnSpc>
                <a:spcPct val="80000"/>
              </a:lnSpc>
              <a:buFont typeface="Arial" panose="020B0604020202020204" pitchFamily="34" charset="0"/>
              <a:buNone/>
            </a:pPr>
            <a:r>
              <a:rPr lang="en-US" altLang="en-US" sz="3200" dirty="0"/>
              <a:t>QUERY: (OPTIMIZATION TIMESTAMP: 03-31-2015 09:28:31)</a:t>
            </a:r>
          </a:p>
          <a:p>
            <a:pPr>
              <a:lnSpc>
                <a:spcPct val="80000"/>
              </a:lnSpc>
              <a:buFont typeface="Arial" panose="020B0604020202020204" pitchFamily="34" charset="0"/>
              <a:buNone/>
            </a:pPr>
            <a:r>
              <a:rPr lang="en-US" altLang="en-US" sz="3200" b="1" dirty="0"/>
              <a:t>select * </a:t>
            </a:r>
          </a:p>
          <a:p>
            <a:pPr>
              <a:lnSpc>
                <a:spcPct val="80000"/>
              </a:lnSpc>
              <a:buFont typeface="Arial" panose="020B0604020202020204" pitchFamily="34" charset="0"/>
              <a:buNone/>
            </a:pPr>
            <a:r>
              <a:rPr lang="en-US" altLang="en-US" sz="3200" b="1" dirty="0"/>
              <a:t>from </a:t>
            </a:r>
            <a:r>
              <a:rPr lang="en-US" altLang="en-US" sz="3200" b="1" dirty="0" err="1"/>
              <a:t>bike_cycle</a:t>
            </a:r>
            <a:r>
              <a:rPr lang="en-US" altLang="en-US" sz="3200" b="1" dirty="0"/>
              <a:t> </a:t>
            </a:r>
          </a:p>
          <a:p>
            <a:pPr>
              <a:lnSpc>
                <a:spcPct val="80000"/>
              </a:lnSpc>
              <a:buFont typeface="Arial" panose="020B0604020202020204" pitchFamily="34" charset="0"/>
              <a:buNone/>
            </a:pPr>
            <a:r>
              <a:rPr lang="en-US" altLang="en-US" sz="3200" b="1" dirty="0"/>
              <a:t>where </a:t>
            </a:r>
            <a:r>
              <a:rPr lang="en-US" altLang="en-US" sz="3200" b="1" dirty="0" err="1"/>
              <a:t>bike_serial</a:t>
            </a:r>
            <a:r>
              <a:rPr lang="en-US" altLang="en-US" sz="3200" b="1" dirty="0"/>
              <a:t> in (5259604,12127443,12778188,</a:t>
            </a:r>
            <a:r>
              <a:rPr lang="en-US" altLang="en-US" sz="3200" dirty="0"/>
              <a:t>23600326,23600442,23600600,23600784,23600791,</a:t>
            </a:r>
          </a:p>
          <a:p>
            <a:pPr>
              <a:lnSpc>
                <a:spcPct val="80000"/>
              </a:lnSpc>
              <a:buFont typeface="Arial" panose="020B0604020202020204" pitchFamily="34" charset="0"/>
              <a:buNone/>
            </a:pPr>
            <a:r>
              <a:rPr lang="en-US" altLang="en-US" sz="3200" dirty="0"/>
              <a:t>24893077,24893080,24893082,24893084,24893088,24893092,24893096,24893097,24893100,24893103,.....)</a:t>
            </a:r>
          </a:p>
          <a:p>
            <a:pPr>
              <a:lnSpc>
                <a:spcPct val="80000"/>
              </a:lnSpc>
              <a:buFont typeface="Arial" panose="020B0604020202020204" pitchFamily="34" charset="0"/>
              <a:buNone/>
            </a:pPr>
            <a:endParaRPr lang="en-US" altLang="en-US" sz="3200" dirty="0"/>
          </a:p>
          <a:p>
            <a:pPr>
              <a:lnSpc>
                <a:spcPct val="80000"/>
              </a:lnSpc>
              <a:buFont typeface="Arial" panose="020B0604020202020204" pitchFamily="34" charset="0"/>
              <a:buNone/>
            </a:pPr>
            <a:r>
              <a:rPr lang="en-US" altLang="en-US" sz="3200" dirty="0"/>
              <a:t>Estimated Cost: 14722</a:t>
            </a:r>
          </a:p>
          <a:p>
            <a:pPr>
              <a:lnSpc>
                <a:spcPct val="80000"/>
              </a:lnSpc>
              <a:buFont typeface="Arial" panose="020B0604020202020204" pitchFamily="34" charset="0"/>
              <a:buNone/>
            </a:pPr>
            <a:r>
              <a:rPr lang="en-US" altLang="en-US" sz="3200" dirty="0"/>
              <a:t>Estimated # of Rows Returned: 36240</a:t>
            </a:r>
          </a:p>
          <a:p>
            <a:pPr>
              <a:lnSpc>
                <a:spcPct val="80000"/>
              </a:lnSpc>
              <a:buFont typeface="Arial" panose="020B0604020202020204" pitchFamily="34" charset="0"/>
              <a:buNone/>
            </a:pPr>
            <a:endParaRPr lang="en-US" altLang="en-US" sz="3200" dirty="0"/>
          </a:p>
          <a:p>
            <a:pPr>
              <a:lnSpc>
                <a:spcPct val="80000"/>
              </a:lnSpc>
              <a:buFont typeface="Arial" panose="020B0604020202020204" pitchFamily="34" charset="0"/>
              <a:buNone/>
            </a:pPr>
            <a:r>
              <a:rPr lang="en-US" altLang="en-US" sz="3200" dirty="0"/>
              <a:t>  1) </a:t>
            </a:r>
            <a:r>
              <a:rPr lang="en-US" altLang="en-US" sz="3200" dirty="0" err="1"/>
              <a:t>informix.bike_cycle</a:t>
            </a:r>
            <a:r>
              <a:rPr lang="en-US" altLang="en-US" sz="3200" dirty="0"/>
              <a:t>: INDEX PATH</a:t>
            </a:r>
          </a:p>
          <a:p>
            <a:pPr>
              <a:lnSpc>
                <a:spcPct val="80000"/>
              </a:lnSpc>
              <a:buFont typeface="Arial" panose="020B0604020202020204" pitchFamily="34" charset="0"/>
              <a:buNone/>
            </a:pPr>
            <a:r>
              <a:rPr lang="en-US" altLang="en-US" sz="3200" dirty="0"/>
              <a:t>    (1) Index Name: informix.accy_idx_1a</a:t>
            </a:r>
          </a:p>
          <a:p>
            <a:pPr>
              <a:lnSpc>
                <a:spcPct val="80000"/>
              </a:lnSpc>
              <a:buFont typeface="Arial" panose="020B0604020202020204" pitchFamily="34" charset="0"/>
              <a:buNone/>
            </a:pPr>
            <a:r>
              <a:rPr lang="en-US" altLang="en-US" sz="3200" dirty="0"/>
              <a:t>        Index Keys: </a:t>
            </a:r>
            <a:r>
              <a:rPr lang="en-US" altLang="en-US" sz="3200" dirty="0" err="1"/>
              <a:t>bike_serial</a:t>
            </a:r>
            <a:r>
              <a:rPr lang="en-US" altLang="en-US" sz="3200" dirty="0"/>
              <a:t> </a:t>
            </a:r>
            <a:r>
              <a:rPr lang="en-US" altLang="en-US" sz="3200" dirty="0" err="1"/>
              <a:t>reported_dt</a:t>
            </a:r>
            <a:r>
              <a:rPr lang="en-US" altLang="en-US" sz="3200" dirty="0"/>
              <a:t>   (Serial, fragments: ALL)</a:t>
            </a:r>
          </a:p>
          <a:p>
            <a:pPr>
              <a:lnSpc>
                <a:spcPct val="80000"/>
              </a:lnSpc>
              <a:buFont typeface="Arial" panose="020B0604020202020204" pitchFamily="34" charset="0"/>
              <a:buNone/>
            </a:pPr>
            <a:r>
              <a:rPr lang="en-US" altLang="en-US" sz="3200" dirty="0"/>
              <a:t>        Lower Index Filter: </a:t>
            </a:r>
            <a:r>
              <a:rPr lang="en-US" altLang="en-US" sz="3200" dirty="0" err="1"/>
              <a:t>informix.bike_cycle.bike_serial</a:t>
            </a:r>
            <a:r>
              <a:rPr lang="en-US" altLang="en-US" sz="3200" dirty="0"/>
              <a:t> = 5259604 </a:t>
            </a:r>
          </a:p>
          <a:p>
            <a:pPr>
              <a:lnSpc>
                <a:spcPct val="80000"/>
              </a:lnSpc>
              <a:buFont typeface="Arial" panose="020B0604020202020204" pitchFamily="34" charset="0"/>
              <a:buNone/>
            </a:pPr>
            <a:r>
              <a:rPr lang="en-US" altLang="en-US" sz="3200" dirty="0"/>
              <a:t>    (2) Index Name: informix.accy_idx_1a</a:t>
            </a:r>
          </a:p>
          <a:p>
            <a:pPr>
              <a:lnSpc>
                <a:spcPct val="80000"/>
              </a:lnSpc>
              <a:buFont typeface="Arial" panose="020B0604020202020204" pitchFamily="34" charset="0"/>
              <a:buNone/>
            </a:pPr>
            <a:r>
              <a:rPr lang="en-US" altLang="en-US" sz="3200" dirty="0"/>
              <a:t>        Index Keys: </a:t>
            </a:r>
            <a:r>
              <a:rPr lang="en-US" altLang="en-US" sz="3200" dirty="0" err="1"/>
              <a:t>bike_serial</a:t>
            </a:r>
            <a:r>
              <a:rPr lang="en-US" altLang="en-US" sz="3200" dirty="0"/>
              <a:t> </a:t>
            </a:r>
            <a:r>
              <a:rPr lang="en-US" altLang="en-US" sz="3200" dirty="0" err="1"/>
              <a:t>reported_dt</a:t>
            </a:r>
            <a:r>
              <a:rPr lang="en-US" altLang="en-US" sz="3200" dirty="0"/>
              <a:t>   (Serial, fragments: ALL)</a:t>
            </a:r>
          </a:p>
          <a:p>
            <a:pPr>
              <a:lnSpc>
                <a:spcPct val="80000"/>
              </a:lnSpc>
              <a:buFont typeface="Arial" panose="020B0604020202020204" pitchFamily="34" charset="0"/>
              <a:buNone/>
            </a:pPr>
            <a:r>
              <a:rPr lang="en-US" altLang="en-US" sz="3200" dirty="0"/>
              <a:t>        Lower Index Filter: </a:t>
            </a:r>
            <a:r>
              <a:rPr lang="en-US" altLang="en-US" sz="3200" dirty="0" err="1"/>
              <a:t>informix.bike_cycle.bike_serial</a:t>
            </a:r>
            <a:r>
              <a:rPr lang="en-US" altLang="en-US" sz="3200" dirty="0"/>
              <a:t> = 12127443 </a:t>
            </a:r>
          </a:p>
          <a:p>
            <a:pPr>
              <a:lnSpc>
                <a:spcPct val="80000"/>
              </a:lnSpc>
              <a:buFont typeface="Arial" panose="020B0604020202020204" pitchFamily="34" charset="0"/>
              <a:buNone/>
            </a:pPr>
            <a:r>
              <a:rPr lang="en-US" altLang="en-US" sz="3200" dirty="0"/>
              <a:t>Query statistics:</a:t>
            </a:r>
          </a:p>
          <a:p>
            <a:pPr>
              <a:lnSpc>
                <a:spcPct val="80000"/>
              </a:lnSpc>
              <a:buFont typeface="Arial" panose="020B0604020202020204" pitchFamily="34" charset="0"/>
              <a:buNone/>
            </a:pPr>
            <a:r>
              <a:rPr lang="en-US" altLang="en-US" sz="3200" dirty="0"/>
              <a:t>-----------------</a:t>
            </a:r>
          </a:p>
          <a:p>
            <a:pPr>
              <a:lnSpc>
                <a:spcPct val="80000"/>
              </a:lnSpc>
              <a:buFont typeface="Arial" panose="020B0604020202020204" pitchFamily="34" charset="0"/>
              <a:buNone/>
            </a:pPr>
            <a:r>
              <a:rPr lang="en-US" altLang="en-US" sz="3200" dirty="0"/>
              <a:t>  Table map :</a:t>
            </a:r>
          </a:p>
          <a:p>
            <a:pPr>
              <a:lnSpc>
                <a:spcPct val="80000"/>
              </a:lnSpc>
              <a:buFont typeface="Arial" panose="020B0604020202020204" pitchFamily="34" charset="0"/>
              <a:buNone/>
            </a:pPr>
            <a:r>
              <a:rPr lang="en-US" altLang="en-US" sz="3200" dirty="0"/>
              <a:t>    Internal name     Table name</a:t>
            </a:r>
          </a:p>
          <a:p>
            <a:pPr>
              <a:lnSpc>
                <a:spcPct val="80000"/>
              </a:lnSpc>
              <a:buFont typeface="Arial" panose="020B0604020202020204" pitchFamily="34" charset="0"/>
              <a:buNone/>
            </a:pPr>
            <a:r>
              <a:rPr lang="en-US" altLang="en-US" sz="4800" dirty="0"/>
              <a:t>  ----------------------------</a:t>
            </a:r>
          </a:p>
          <a:p>
            <a:pPr>
              <a:lnSpc>
                <a:spcPct val="80000"/>
              </a:lnSpc>
              <a:buFont typeface="Arial" panose="020B0604020202020204" pitchFamily="34" charset="0"/>
              <a:buNone/>
            </a:pPr>
            <a:r>
              <a:rPr lang="en-US" altLang="en-US" sz="3200" dirty="0"/>
              <a:t>  t1                </a:t>
            </a:r>
            <a:r>
              <a:rPr lang="en-US" altLang="en-US" sz="3200" dirty="0" err="1"/>
              <a:t>bike_cycle</a:t>
            </a:r>
            <a:endParaRPr lang="en-US" altLang="en-US" sz="3200" dirty="0"/>
          </a:p>
          <a:p>
            <a:pPr>
              <a:lnSpc>
                <a:spcPct val="80000"/>
              </a:lnSpc>
              <a:buFont typeface="Arial" panose="020B0604020202020204" pitchFamily="34" charset="0"/>
              <a:buNone/>
            </a:pPr>
            <a:endParaRPr lang="en-US" altLang="en-US" sz="3200" dirty="0"/>
          </a:p>
          <a:p>
            <a:pPr>
              <a:lnSpc>
                <a:spcPct val="80000"/>
              </a:lnSpc>
              <a:buFont typeface="Arial" panose="020B0604020202020204" pitchFamily="34" charset="0"/>
              <a:buNone/>
            </a:pPr>
            <a:r>
              <a:rPr lang="en-US" altLang="en-US" sz="3200" dirty="0"/>
              <a:t>  type     table  </a:t>
            </a:r>
            <a:r>
              <a:rPr lang="en-US" altLang="en-US" sz="3200" dirty="0" err="1"/>
              <a:t>rows_prod</a:t>
            </a:r>
            <a:r>
              <a:rPr lang="en-US" altLang="en-US" sz="3200" dirty="0"/>
              <a:t>  </a:t>
            </a:r>
            <a:r>
              <a:rPr lang="en-US" altLang="en-US" sz="3200" dirty="0" err="1"/>
              <a:t>est_rows</a:t>
            </a:r>
            <a:r>
              <a:rPr lang="en-US" altLang="en-US" sz="3200" dirty="0"/>
              <a:t>  </a:t>
            </a:r>
            <a:r>
              <a:rPr lang="en-US" altLang="en-US" sz="3200" dirty="0" err="1"/>
              <a:t>rows_scan</a:t>
            </a:r>
            <a:r>
              <a:rPr lang="en-US" altLang="en-US" sz="3200" dirty="0"/>
              <a:t>  time       </a:t>
            </a:r>
            <a:r>
              <a:rPr lang="en-US" altLang="en-US" sz="3200" dirty="0" err="1"/>
              <a:t>est_cost</a:t>
            </a:r>
            <a:endParaRPr lang="en-US" altLang="en-US" sz="3200" dirty="0"/>
          </a:p>
          <a:p>
            <a:pPr>
              <a:lnSpc>
                <a:spcPct val="80000"/>
              </a:lnSpc>
              <a:buFont typeface="Arial" panose="020B0604020202020204" pitchFamily="34" charset="0"/>
              <a:buNone/>
            </a:pPr>
            <a:r>
              <a:rPr lang="en-US" altLang="en-US" sz="3200" dirty="0"/>
              <a:t>  -------------------------------------------------------------------</a:t>
            </a:r>
          </a:p>
          <a:p>
            <a:pPr>
              <a:lnSpc>
                <a:spcPct val="80000"/>
              </a:lnSpc>
              <a:buFont typeface="Arial" panose="020B0604020202020204" pitchFamily="34" charset="0"/>
              <a:buNone/>
            </a:pPr>
            <a:r>
              <a:rPr lang="en-US" altLang="en-US" sz="3200" b="1" dirty="0"/>
              <a:t>  scan     t1     3788       36176     3788       00:18.86   19527 </a:t>
            </a:r>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197E133E-20C3-4542-8D5C-A44DDC6C4AAD}"/>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 with “IN” for Select</a:t>
            </a:r>
          </a:p>
        </p:txBody>
      </p:sp>
    </p:spTree>
    <p:extLst>
      <p:ext uri="{BB962C8B-B14F-4D97-AF65-F5344CB8AC3E}">
        <p14:creationId xmlns:p14="http://schemas.microsoft.com/office/powerpoint/2010/main" val="14910061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BA27870D-BEC4-4E3F-8891-87BA7282F3D3}"/>
              </a:ext>
            </a:extLst>
          </p:cNvPr>
          <p:cNvSpPr txBox="1">
            <a:spLocks/>
          </p:cNvSpPr>
          <p:nvPr/>
        </p:nvSpPr>
        <p:spPr>
          <a:xfrm>
            <a:off x="457200" y="1755972"/>
            <a:ext cx="9118440" cy="474405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5600"/>
              <a:t>QUERY: (OPTIMIZATION TIMESTAMP: 04-08-2015 14:35:48)</a:t>
            </a:r>
          </a:p>
          <a:p>
            <a:pPr marL="914400" lvl="2" indent="0">
              <a:buFont typeface="Arial" panose="020B0604020202020204" pitchFamily="34" charset="0"/>
              <a:buNone/>
            </a:pPr>
            <a:r>
              <a:rPr lang="en-US" sz="5600"/>
              <a:t>------</a:t>
            </a:r>
          </a:p>
          <a:p>
            <a:pPr marL="914400" lvl="2" indent="0">
              <a:buFont typeface="Arial" panose="020B0604020202020204" pitchFamily="34" charset="0"/>
              <a:buNone/>
            </a:pPr>
            <a:r>
              <a:rPr lang="en-US" sz="5600"/>
              <a:t>select * from tst</a:t>
            </a:r>
          </a:p>
          <a:p>
            <a:pPr marL="914400" lvl="2" indent="0">
              <a:buFont typeface="Arial" panose="020B0604020202020204" pitchFamily="34" charset="0"/>
              <a:buNone/>
            </a:pPr>
            <a:endParaRPr lang="en-US" sz="5600"/>
          </a:p>
          <a:p>
            <a:pPr marL="914400" lvl="2" indent="0">
              <a:buFont typeface="Arial" panose="020B0604020202020204" pitchFamily="34" charset="0"/>
              <a:buNone/>
            </a:pPr>
            <a:r>
              <a:rPr lang="en-US" sz="5600"/>
              <a:t>Estimated Cost: 1</a:t>
            </a:r>
          </a:p>
          <a:p>
            <a:pPr marL="914400" lvl="2" indent="0">
              <a:buFont typeface="Arial" panose="020B0604020202020204" pitchFamily="34" charset="0"/>
              <a:buNone/>
            </a:pPr>
            <a:r>
              <a:rPr lang="en-US" sz="5600"/>
              <a:t>Estimated # of Rows Returned: 1</a:t>
            </a:r>
          </a:p>
          <a:p>
            <a:pPr marL="914400" lvl="2" indent="0">
              <a:buFont typeface="Arial" panose="020B0604020202020204" pitchFamily="34" charset="0"/>
              <a:buNone/>
            </a:pPr>
            <a:endParaRPr lang="en-US" sz="5600"/>
          </a:p>
          <a:p>
            <a:pPr marL="914400" lvl="2" indent="0">
              <a:buFont typeface="Arial" panose="020B0604020202020204" pitchFamily="34" charset="0"/>
              <a:buNone/>
            </a:pPr>
            <a:r>
              <a:rPr lang="en-US" sz="5600"/>
              <a:t>  1) informix.tst: SEQUENTIAL SCAN</a:t>
            </a:r>
          </a:p>
          <a:p>
            <a:pPr marL="914400" lvl="2" indent="0">
              <a:buFont typeface="Arial" panose="020B0604020202020204" pitchFamily="34" charset="0"/>
              <a:buNone/>
            </a:pPr>
            <a:endParaRPr lang="en-US" sz="5600"/>
          </a:p>
          <a:p>
            <a:pPr marL="914400" lvl="2" indent="0">
              <a:buFont typeface="Arial" panose="020B0604020202020204" pitchFamily="34" charset="0"/>
              <a:buNone/>
            </a:pPr>
            <a:r>
              <a:rPr lang="en-US" sz="5600"/>
              <a:t>Query statistics:</a:t>
            </a:r>
          </a:p>
          <a:p>
            <a:pPr marL="914400" lvl="2" indent="0">
              <a:buFont typeface="Arial" panose="020B0604020202020204" pitchFamily="34" charset="0"/>
              <a:buNone/>
            </a:pPr>
            <a:r>
              <a:rPr lang="en-US" sz="5600"/>
              <a:t>-----------------</a:t>
            </a:r>
          </a:p>
          <a:p>
            <a:pPr marL="914400" lvl="2" indent="0">
              <a:buFont typeface="Arial" panose="020B0604020202020204" pitchFamily="34" charset="0"/>
              <a:buNone/>
            </a:pPr>
            <a:r>
              <a:rPr lang="en-US" sz="5600"/>
              <a:t>  Table map :</a:t>
            </a:r>
          </a:p>
          <a:p>
            <a:pPr marL="914400" lvl="2" indent="0">
              <a:buFont typeface="Arial" panose="020B0604020202020204" pitchFamily="34" charset="0"/>
              <a:buNone/>
            </a:pPr>
            <a:r>
              <a:rPr lang="en-US" sz="5600"/>
              <a:t>  ----------------------------</a:t>
            </a:r>
          </a:p>
          <a:p>
            <a:pPr marL="914400" lvl="2" indent="0">
              <a:buFont typeface="Arial" panose="020B0604020202020204" pitchFamily="34" charset="0"/>
              <a:buNone/>
            </a:pPr>
            <a:r>
              <a:rPr lang="en-US" sz="5600"/>
              <a:t>  Internal name     Table name</a:t>
            </a:r>
          </a:p>
          <a:p>
            <a:pPr marL="914400" lvl="2" indent="0">
              <a:buFont typeface="Arial" panose="020B0604020202020204" pitchFamily="34" charset="0"/>
              <a:buNone/>
            </a:pPr>
            <a:r>
              <a:rPr lang="en-US" sz="5600"/>
              <a:t>  ----------------------------</a:t>
            </a:r>
          </a:p>
          <a:p>
            <a:pPr marL="914400" lvl="2" indent="0">
              <a:buFont typeface="Arial" panose="020B0604020202020204" pitchFamily="34" charset="0"/>
              <a:buNone/>
            </a:pPr>
            <a:r>
              <a:rPr lang="en-US" sz="5600"/>
              <a:t>  t1                tst</a:t>
            </a:r>
          </a:p>
          <a:p>
            <a:pPr marL="914400" lvl="2" indent="0">
              <a:buFont typeface="Arial" panose="020B0604020202020204" pitchFamily="34" charset="0"/>
              <a:buNone/>
            </a:pPr>
            <a:endParaRPr lang="en-US" sz="5600"/>
          </a:p>
          <a:p>
            <a:pPr marL="914400" lvl="2" indent="0">
              <a:buFont typeface="Arial" panose="020B0604020202020204" pitchFamily="34" charset="0"/>
              <a:buNone/>
            </a:pPr>
            <a:r>
              <a:rPr lang="en-US" sz="5600"/>
              <a:t>  type     table  rows_ins   time</a:t>
            </a:r>
          </a:p>
          <a:p>
            <a:pPr marL="914400" lvl="2" indent="0">
              <a:buFont typeface="Arial" panose="020B0604020202020204" pitchFamily="34" charset="0"/>
              <a:buNone/>
            </a:pPr>
            <a:r>
              <a:rPr lang="en-US" sz="5600"/>
              <a:t>  -----------------------------------</a:t>
            </a:r>
          </a:p>
          <a:p>
            <a:pPr marL="914400" lvl="2" indent="0">
              <a:buFont typeface="Arial" panose="020B0604020202020204" pitchFamily="34" charset="0"/>
              <a:buNone/>
            </a:pPr>
            <a:r>
              <a:rPr lang="en-US" sz="5600"/>
              <a:t>  insert   t1     1936       00:00.00</a:t>
            </a:r>
          </a:p>
          <a:p>
            <a:pPr marL="914400" lvl="2" indent="0">
              <a:buFont typeface="Arial" panose="020B0604020202020204" pitchFamily="34" charset="0"/>
              <a:buNone/>
            </a:pPr>
            <a:endParaRPr lang="en-US" sz="4800"/>
          </a:p>
          <a:p>
            <a:pPr lvl="1"/>
            <a:endParaRPr lang="en-US" dirty="0"/>
          </a:p>
        </p:txBody>
      </p:sp>
      <p:sp>
        <p:nvSpPr>
          <p:cNvPr id="5" name="TextShape 1">
            <a:extLst>
              <a:ext uri="{FF2B5EF4-FFF2-40B4-BE49-F238E27FC236}">
                <a16:creationId xmlns:a16="http://schemas.microsoft.com/office/drawing/2014/main" id="{7F6FCEAA-C6B7-469B-B212-326BA35EBE40}"/>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 with “IN” Use “Temp Table”</a:t>
            </a:r>
          </a:p>
        </p:txBody>
      </p:sp>
    </p:spTree>
    <p:extLst>
      <p:ext uri="{BB962C8B-B14F-4D97-AF65-F5344CB8AC3E}">
        <p14:creationId xmlns:p14="http://schemas.microsoft.com/office/powerpoint/2010/main" val="19860710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D5C7857-5D5D-4688-8038-F1D9D08575AE}"/>
              </a:ext>
            </a:extLst>
          </p:cNvPr>
          <p:cNvSpPr txBox="1">
            <a:spLocks/>
          </p:cNvSpPr>
          <p:nvPr/>
        </p:nvSpPr>
        <p:spPr>
          <a:xfrm>
            <a:off x="457199" y="1570181"/>
            <a:ext cx="8492591" cy="5154299"/>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4800"/>
              <a:t>CREATE INDEX:</a:t>
            </a:r>
          </a:p>
          <a:p>
            <a:pPr marL="914400" lvl="2" indent="0">
              <a:buFont typeface="Arial" panose="020B0604020202020204" pitchFamily="34" charset="0"/>
              <a:buNone/>
            </a:pPr>
            <a:r>
              <a:rPr lang="en-US" sz="4800"/>
              <a:t>=============</a:t>
            </a:r>
          </a:p>
          <a:p>
            <a:pPr marL="914400" lvl="2" indent="0">
              <a:buFont typeface="Arial" panose="020B0604020202020204" pitchFamily="34" charset="0"/>
              <a:buNone/>
            </a:pPr>
            <a:r>
              <a:rPr lang="en-US" sz="4800"/>
              <a:t>Index:		tst_x1 on informix.tst</a:t>
            </a:r>
          </a:p>
          <a:p>
            <a:pPr marL="914400" lvl="2" indent="0">
              <a:buFont typeface="Arial" panose="020B0604020202020204" pitchFamily="34" charset="0"/>
              <a:buNone/>
            </a:pPr>
            <a:r>
              <a:rPr lang="en-US" sz="4800"/>
              <a:t>STATISTICS CREATED AUTOMATICALLY:</a:t>
            </a:r>
          </a:p>
          <a:p>
            <a:pPr marL="914400" lvl="2" indent="0">
              <a:buFont typeface="Arial" panose="020B0604020202020204" pitchFamily="34" charset="0"/>
              <a:buNone/>
            </a:pPr>
            <a:r>
              <a:rPr lang="en-US" sz="4800"/>
              <a:t>Column Distribution for:		informix.tst.ac</a:t>
            </a:r>
          </a:p>
          <a:p>
            <a:pPr marL="914400" lvl="2" indent="0">
              <a:buFont typeface="Arial" panose="020B0604020202020204" pitchFamily="34" charset="0"/>
              <a:buNone/>
            </a:pPr>
            <a:r>
              <a:rPr lang="en-US" sz="4800"/>
              <a:t>Mode:		HIGH</a:t>
            </a:r>
          </a:p>
          <a:p>
            <a:pPr marL="914400" lvl="2" indent="0">
              <a:buFont typeface="Arial" panose="020B0604020202020204" pitchFamily="34" charset="0"/>
              <a:buNone/>
            </a:pPr>
            <a:r>
              <a:rPr lang="en-US" sz="4800"/>
              <a:t>Number of Bins:     102	Bin size:    19.0</a:t>
            </a:r>
          </a:p>
          <a:p>
            <a:pPr marL="914400" lvl="2" indent="0">
              <a:buFont typeface="Arial" panose="020B0604020202020204" pitchFamily="34" charset="0"/>
              <a:buNone/>
            </a:pPr>
            <a:r>
              <a:rPr lang="en-US" sz="4800"/>
              <a:t>Sort data:	     0.0 MB</a:t>
            </a:r>
          </a:p>
          <a:p>
            <a:pPr marL="914400" lvl="2" indent="0">
              <a:buFont typeface="Arial" panose="020B0604020202020204" pitchFamily="34" charset="0"/>
              <a:buNone/>
            </a:pPr>
            <a:r>
              <a:rPr lang="en-US" sz="4800"/>
              <a:t>Completed building distribution in:	0 minutes 0 seconds</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Index LOW statistics gathered during index build</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QUERY: (OPTIMIZATION TIMESTAMP: 04-08-2015 14:35:48)</a:t>
            </a:r>
          </a:p>
          <a:p>
            <a:pPr marL="914400" lvl="2" indent="0">
              <a:buFont typeface="Arial" panose="020B0604020202020204" pitchFamily="34" charset="0"/>
              <a:buNone/>
            </a:pPr>
            <a:r>
              <a:rPr lang="en-US" sz="4800"/>
              <a:t>------</a:t>
            </a:r>
          </a:p>
          <a:p>
            <a:pPr marL="914400" lvl="2" indent="0">
              <a:buFont typeface="Arial" panose="020B0604020202020204" pitchFamily="34" charset="0"/>
              <a:buNone/>
            </a:pPr>
            <a:r>
              <a:rPr lang="en-US" sz="4800" b="1"/>
              <a:t>select * from bike_cycle where bike_serial in (</a:t>
            </a:r>
          </a:p>
          <a:p>
            <a:pPr marL="914400" lvl="2" indent="0">
              <a:buFont typeface="Arial" panose="020B0604020202020204" pitchFamily="34" charset="0"/>
              <a:buNone/>
            </a:pPr>
            <a:r>
              <a:rPr lang="en-US" sz="4800" b="1"/>
              <a:t>select ac from tst</a:t>
            </a:r>
          </a:p>
          <a:p>
            <a:pPr marL="914400" lvl="2" indent="0">
              <a:buFont typeface="Arial" panose="020B0604020202020204" pitchFamily="34" charset="0"/>
              <a:buNone/>
            </a:pPr>
            <a:r>
              <a:rPr lang="en-US" sz="4800"/>
              <a:t>)</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Estimated Cost: 12459</a:t>
            </a:r>
          </a:p>
          <a:p>
            <a:pPr marL="914400" lvl="2" indent="0">
              <a:buFont typeface="Arial" panose="020B0604020202020204" pitchFamily="34" charset="0"/>
              <a:buNone/>
            </a:pPr>
            <a:r>
              <a:rPr lang="en-US" sz="4800"/>
              <a:t>Estimated # of Rows Returned: 24726</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1) informix.bike_cycle: INDEX PATH</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(1) Index Name: informix.accy_idx_1a</a:t>
            </a:r>
          </a:p>
          <a:p>
            <a:pPr marL="914400" lvl="2" indent="0">
              <a:buFont typeface="Arial" panose="020B0604020202020204" pitchFamily="34" charset="0"/>
              <a:buNone/>
            </a:pPr>
            <a:r>
              <a:rPr lang="en-US" sz="4800"/>
              <a:t>        Index Keys: bike_serial reported_dt   (Serial, fragments: ALL)</a:t>
            </a:r>
          </a:p>
          <a:p>
            <a:pPr marL="914400" lvl="2" indent="0">
              <a:buFont typeface="Arial" panose="020B0604020202020204" pitchFamily="34" charset="0"/>
              <a:buNone/>
            </a:pPr>
            <a:r>
              <a:rPr lang="en-US" sz="4800"/>
              <a:t>        Lower Index Filter: informix.bike_cycle.bike_serial = ANY &lt;subquery&gt; </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a:t>
            </a:r>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67539260-BF51-4486-A09E-22151F11E1E0}"/>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 with “IN”</a:t>
            </a:r>
          </a:p>
        </p:txBody>
      </p:sp>
    </p:spTree>
    <p:extLst>
      <p:ext uri="{BB962C8B-B14F-4D97-AF65-F5344CB8AC3E}">
        <p14:creationId xmlns:p14="http://schemas.microsoft.com/office/powerpoint/2010/main" val="2937829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B5CBE1EE-B9B7-4C99-A842-55DCD3C4B13F}"/>
              </a:ext>
            </a:extLst>
          </p:cNvPr>
          <p:cNvSpPr txBox="1">
            <a:spLocks/>
          </p:cNvSpPr>
          <p:nvPr/>
        </p:nvSpPr>
        <p:spPr>
          <a:xfrm>
            <a:off x="457200" y="1819564"/>
            <a:ext cx="8314566" cy="4662156"/>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4800"/>
              <a:t>    Subquery:</a:t>
            </a:r>
          </a:p>
          <a:p>
            <a:pPr marL="914400" lvl="2" indent="0">
              <a:buFont typeface="Arial" panose="020B0604020202020204" pitchFamily="34" charset="0"/>
              <a:buNone/>
            </a:pPr>
            <a:r>
              <a:rPr lang="en-US" sz="4800"/>
              <a:t>    ---------</a:t>
            </a:r>
          </a:p>
          <a:p>
            <a:pPr marL="914400" lvl="2" indent="0">
              <a:buFont typeface="Arial" panose="020B0604020202020204" pitchFamily="34" charset="0"/>
              <a:buNone/>
            </a:pPr>
            <a:r>
              <a:rPr lang="en-US" sz="4800"/>
              <a:t>    Estimated Cost: 64</a:t>
            </a:r>
          </a:p>
          <a:p>
            <a:pPr marL="914400" lvl="2" indent="0">
              <a:buFont typeface="Arial" panose="020B0604020202020204" pitchFamily="34" charset="0"/>
              <a:buNone/>
            </a:pPr>
            <a:r>
              <a:rPr lang="en-US" sz="4800"/>
              <a:t>    Estimated # of Rows Returned: 1936</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1) informix.tst: INDEX PATH</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(1) Index Name: tst_x1</a:t>
            </a:r>
          </a:p>
          <a:p>
            <a:pPr marL="914400" lvl="2" indent="0">
              <a:buFont typeface="Arial" panose="020B0604020202020204" pitchFamily="34" charset="0"/>
              <a:buNone/>
            </a:pPr>
            <a:r>
              <a:rPr lang="en-US" sz="4800"/>
              <a:t>            Index Keys: ac   (Key-Only)  (Serial, fragments: ALL)</a:t>
            </a:r>
          </a:p>
          <a:p>
            <a:pPr marL="914400" lvl="2" indent="0">
              <a:buFont typeface="Arial" panose="020B0604020202020204" pitchFamily="34" charset="0"/>
              <a:buNone/>
            </a:pPr>
            <a:endParaRPr lang="en-US" sz="4800"/>
          </a:p>
          <a:p>
            <a:pPr marL="914400" lvl="2" indent="0">
              <a:buFont typeface="Arial" panose="020B0604020202020204" pitchFamily="34" charset="0"/>
              <a:buNone/>
            </a:pPr>
            <a:endParaRPr lang="en-US" sz="4800"/>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Query statistics:</a:t>
            </a:r>
          </a:p>
          <a:p>
            <a:pPr marL="914400" lvl="2" indent="0">
              <a:buFont typeface="Arial" panose="020B0604020202020204" pitchFamily="34" charset="0"/>
              <a:buNone/>
            </a:pPr>
            <a:r>
              <a:rPr lang="en-US" sz="4800"/>
              <a:t>-----------------</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Table map :</a:t>
            </a:r>
          </a:p>
          <a:p>
            <a:pPr marL="914400" lvl="2" indent="0">
              <a:buFont typeface="Arial" panose="020B0604020202020204" pitchFamily="34" charset="0"/>
              <a:buNone/>
            </a:pPr>
            <a:r>
              <a:rPr lang="en-US" sz="4800"/>
              <a:t>  ----------------------------</a:t>
            </a:r>
          </a:p>
          <a:p>
            <a:pPr marL="914400" lvl="2" indent="0">
              <a:buFont typeface="Arial" panose="020B0604020202020204" pitchFamily="34" charset="0"/>
              <a:buNone/>
            </a:pPr>
            <a:r>
              <a:rPr lang="en-US" sz="4800"/>
              <a:t>  Internal name     Table name</a:t>
            </a:r>
          </a:p>
          <a:p>
            <a:pPr marL="914400" lvl="2" indent="0">
              <a:buFont typeface="Arial" panose="020B0604020202020204" pitchFamily="34" charset="0"/>
              <a:buNone/>
            </a:pPr>
            <a:r>
              <a:rPr lang="en-US" sz="4800"/>
              <a:t>  ----------------------------</a:t>
            </a:r>
          </a:p>
          <a:p>
            <a:pPr marL="914400" lvl="2" indent="0">
              <a:buFont typeface="Arial" panose="020B0604020202020204" pitchFamily="34" charset="0"/>
              <a:buNone/>
            </a:pPr>
            <a:r>
              <a:rPr lang="en-US" sz="4800"/>
              <a:t>  t1                bike_cycle</a:t>
            </a:r>
          </a:p>
          <a:p>
            <a:pPr marL="914400" lvl="2" indent="0">
              <a:buFont typeface="Arial" panose="020B0604020202020204" pitchFamily="34" charset="0"/>
              <a:buNone/>
            </a:pPr>
            <a:endParaRPr lang="en-US" sz="4800"/>
          </a:p>
          <a:p>
            <a:pPr marL="914400" lvl="2" indent="0">
              <a:buFont typeface="Arial" panose="020B0604020202020204" pitchFamily="34" charset="0"/>
              <a:buNone/>
            </a:pPr>
            <a:r>
              <a:rPr lang="en-US" sz="4800"/>
              <a:t>  type     table  rows_prod  est_rows  rows_scan  time       est_cost</a:t>
            </a:r>
          </a:p>
          <a:p>
            <a:pPr marL="914400" lvl="2" indent="0">
              <a:buFont typeface="Arial" panose="020B0604020202020204" pitchFamily="34" charset="0"/>
              <a:buNone/>
            </a:pPr>
            <a:r>
              <a:rPr lang="en-US" sz="4800"/>
              <a:t>  -------------------------------------------------------------------</a:t>
            </a:r>
          </a:p>
          <a:p>
            <a:pPr marL="914400" lvl="2" indent="0">
              <a:buFont typeface="Arial" panose="020B0604020202020204" pitchFamily="34" charset="0"/>
              <a:buNone/>
            </a:pPr>
            <a:r>
              <a:rPr lang="en-US" sz="4800"/>
              <a:t>  scan     t1     3788       24726     3788       00:00.04   12459   </a:t>
            </a:r>
          </a:p>
          <a:p>
            <a:pPr marL="914400" lvl="2" indent="0">
              <a:buFont typeface="Arial" panose="020B0604020202020204" pitchFamily="34" charset="0"/>
              <a:buNone/>
            </a:pPr>
            <a:endParaRPr lang="en-US" sz="4800"/>
          </a:p>
          <a:p>
            <a:pPr marL="914400" lvl="2" indent="0">
              <a:buFont typeface="Arial" panose="020B0604020202020204" pitchFamily="34" charset="0"/>
              <a:buNone/>
            </a:pPr>
            <a:endParaRPr lang="en-US" sz="4800" dirty="0"/>
          </a:p>
        </p:txBody>
      </p:sp>
      <p:sp>
        <p:nvSpPr>
          <p:cNvPr id="5" name="TextShape 1">
            <a:extLst>
              <a:ext uri="{FF2B5EF4-FFF2-40B4-BE49-F238E27FC236}">
                <a16:creationId xmlns:a16="http://schemas.microsoft.com/office/drawing/2014/main" id="{5C405771-ED23-4CA4-BDB3-409C01DAF62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 with “IN”</a:t>
            </a:r>
          </a:p>
        </p:txBody>
      </p:sp>
    </p:spTree>
    <p:extLst>
      <p:ext uri="{BB962C8B-B14F-4D97-AF65-F5344CB8AC3E}">
        <p14:creationId xmlns:p14="http://schemas.microsoft.com/office/powerpoint/2010/main" val="21434407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0FBCFB0-C18B-4FFC-8D5E-33C50BCED8BF}"/>
              </a:ext>
            </a:extLst>
          </p:cNvPr>
          <p:cNvSpPr txBox="1">
            <a:spLocks/>
          </p:cNvSpPr>
          <p:nvPr/>
        </p:nvSpPr>
        <p:spPr>
          <a:xfrm>
            <a:off x="457200" y="1616364"/>
            <a:ext cx="8229600" cy="4751778"/>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Font typeface="Arial" panose="020B0604020202020204" pitchFamily="34" charset="0"/>
              <a:buNone/>
            </a:pPr>
            <a:r>
              <a:rPr lang="en-US" sz="4800" dirty="0"/>
              <a:t>Subquery statistics:</a:t>
            </a:r>
          </a:p>
          <a:p>
            <a:pPr marL="914400" lvl="2" indent="0">
              <a:buFont typeface="Arial" panose="020B0604020202020204" pitchFamily="34" charset="0"/>
              <a:buNone/>
            </a:pPr>
            <a:r>
              <a:rPr lang="en-US" sz="4800" dirty="0"/>
              <a:t>--------------------</a:t>
            </a:r>
          </a:p>
          <a:p>
            <a:pPr marL="914400" lvl="2" indent="0">
              <a:buFont typeface="Arial" panose="020B0604020202020204" pitchFamily="34" charset="0"/>
              <a:buNone/>
            </a:pPr>
            <a:endParaRPr lang="en-US" sz="4800" dirty="0"/>
          </a:p>
          <a:p>
            <a:pPr marL="914400" lvl="2" indent="0">
              <a:buFont typeface="Arial" panose="020B0604020202020204" pitchFamily="34" charset="0"/>
              <a:buNone/>
            </a:pPr>
            <a:r>
              <a:rPr lang="en-US" sz="4800" dirty="0"/>
              <a:t>  Table map :</a:t>
            </a:r>
          </a:p>
          <a:p>
            <a:pPr marL="914400" lvl="2" indent="0">
              <a:buFont typeface="Arial" panose="020B0604020202020204" pitchFamily="34" charset="0"/>
              <a:buNone/>
            </a:pPr>
            <a:r>
              <a:rPr lang="en-US" sz="4800" dirty="0"/>
              <a:t>  ----------------------------</a:t>
            </a:r>
          </a:p>
          <a:p>
            <a:pPr marL="914400" lvl="2" indent="0">
              <a:buFont typeface="Arial" panose="020B0604020202020204" pitchFamily="34" charset="0"/>
              <a:buNone/>
            </a:pPr>
            <a:r>
              <a:rPr lang="en-US" sz="4800" dirty="0"/>
              <a:t>  Internal name     Table name</a:t>
            </a:r>
          </a:p>
          <a:p>
            <a:pPr marL="914400" lvl="2" indent="0">
              <a:buFont typeface="Arial" panose="020B0604020202020204" pitchFamily="34" charset="0"/>
              <a:buNone/>
            </a:pPr>
            <a:r>
              <a:rPr lang="en-US" sz="4800" dirty="0"/>
              <a:t>  ----------------------------</a:t>
            </a:r>
          </a:p>
          <a:p>
            <a:pPr marL="914400" lvl="2" indent="0">
              <a:buFont typeface="Arial" panose="020B0604020202020204" pitchFamily="34" charset="0"/>
              <a:buNone/>
            </a:pPr>
            <a:r>
              <a:rPr lang="en-US" sz="4800" dirty="0"/>
              <a:t>  t1                </a:t>
            </a:r>
            <a:r>
              <a:rPr lang="en-US" sz="4800" dirty="0" err="1"/>
              <a:t>tst</a:t>
            </a:r>
            <a:endParaRPr lang="en-US" sz="4800" dirty="0"/>
          </a:p>
          <a:p>
            <a:pPr marL="914400" lvl="2" indent="0">
              <a:buFont typeface="Arial" panose="020B0604020202020204" pitchFamily="34" charset="0"/>
              <a:buNone/>
            </a:pPr>
            <a:endParaRPr lang="en-US" sz="4800" dirty="0"/>
          </a:p>
          <a:p>
            <a:pPr marL="914400" lvl="2" indent="0">
              <a:buFont typeface="Arial" panose="020B0604020202020204" pitchFamily="34" charset="0"/>
              <a:buNone/>
            </a:pPr>
            <a:r>
              <a:rPr lang="en-US" sz="4800" dirty="0"/>
              <a:t>  type     table  </a:t>
            </a:r>
            <a:r>
              <a:rPr lang="en-US" sz="4800" dirty="0" err="1"/>
              <a:t>rows_prod</a:t>
            </a:r>
            <a:r>
              <a:rPr lang="en-US" sz="4800" dirty="0"/>
              <a:t>  </a:t>
            </a:r>
            <a:r>
              <a:rPr lang="en-US" sz="4800" dirty="0" err="1"/>
              <a:t>est_rows</a:t>
            </a:r>
            <a:r>
              <a:rPr lang="en-US" sz="4800" dirty="0"/>
              <a:t>  </a:t>
            </a:r>
            <a:r>
              <a:rPr lang="en-US" sz="4800" dirty="0" err="1"/>
              <a:t>rows_scan</a:t>
            </a:r>
            <a:r>
              <a:rPr lang="en-US" sz="4800" dirty="0"/>
              <a:t>  time       </a:t>
            </a:r>
            <a:r>
              <a:rPr lang="en-US" sz="4800" dirty="0" err="1"/>
              <a:t>est_cost</a:t>
            </a:r>
            <a:endParaRPr lang="en-US" sz="4800" dirty="0"/>
          </a:p>
          <a:p>
            <a:pPr marL="914400" lvl="2" indent="0">
              <a:buFont typeface="Arial" panose="020B0604020202020204" pitchFamily="34" charset="0"/>
              <a:buNone/>
            </a:pPr>
            <a:r>
              <a:rPr lang="en-US" sz="4800" dirty="0"/>
              <a:t>  -------------------------------------------------------------------</a:t>
            </a:r>
          </a:p>
          <a:p>
            <a:pPr marL="914400" lvl="2" indent="0">
              <a:buFont typeface="Arial" panose="020B0604020202020204" pitchFamily="34" charset="0"/>
              <a:buNone/>
            </a:pPr>
            <a:r>
              <a:rPr lang="en-US" sz="4800" b="1" dirty="0"/>
              <a:t>  scan     t1     1936       1936      1936       00:00.00   64      </a:t>
            </a:r>
          </a:p>
          <a:p>
            <a:pPr marL="914400" lvl="2" indent="0">
              <a:buFont typeface="Arial" panose="020B0604020202020204" pitchFamily="34" charset="0"/>
              <a:buNone/>
            </a:pPr>
            <a:endParaRPr lang="en-US" sz="4800" dirty="0"/>
          </a:p>
          <a:p>
            <a:pPr marL="914400" lvl="2" indent="0">
              <a:buFont typeface="Arial" panose="020B0604020202020204" pitchFamily="34" charset="0"/>
              <a:buNone/>
            </a:pPr>
            <a:r>
              <a:rPr lang="en-US" sz="4800" dirty="0"/>
              <a:t>  type     </a:t>
            </a:r>
            <a:r>
              <a:rPr lang="en-US" sz="4800" dirty="0" err="1"/>
              <a:t>rows_sort</a:t>
            </a:r>
            <a:r>
              <a:rPr lang="en-US" sz="4800" dirty="0"/>
              <a:t>  </a:t>
            </a:r>
            <a:r>
              <a:rPr lang="en-US" sz="4800" dirty="0" err="1"/>
              <a:t>est_rows</a:t>
            </a:r>
            <a:r>
              <a:rPr lang="en-US" sz="4800" dirty="0"/>
              <a:t>  </a:t>
            </a:r>
            <a:r>
              <a:rPr lang="en-US" sz="4800" dirty="0" err="1"/>
              <a:t>rows_cons</a:t>
            </a:r>
            <a:r>
              <a:rPr lang="en-US" sz="4800" dirty="0"/>
              <a:t>  time</a:t>
            </a:r>
          </a:p>
          <a:p>
            <a:pPr marL="914400" lvl="2" indent="0">
              <a:buFont typeface="Arial" panose="020B0604020202020204" pitchFamily="34" charset="0"/>
              <a:buNone/>
            </a:pPr>
            <a:r>
              <a:rPr lang="en-US" sz="4800" dirty="0"/>
              <a:t>  -------------------------------------------------</a:t>
            </a:r>
          </a:p>
          <a:p>
            <a:pPr marL="914400" lvl="2" indent="0">
              <a:buFont typeface="Arial" panose="020B0604020202020204" pitchFamily="34" charset="0"/>
              <a:buNone/>
            </a:pPr>
            <a:r>
              <a:rPr lang="en-US" sz="4800" b="1" dirty="0"/>
              <a:t>  sort     1936       0         1936       00:00.00</a:t>
            </a:r>
          </a:p>
          <a:p>
            <a:pPr marL="914400" lvl="2" indent="0">
              <a:buFont typeface="Arial" panose="020B0604020202020204" pitchFamily="34" charset="0"/>
              <a:buNone/>
            </a:pPr>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4E47C276-B789-44B8-BAF5-F317BD94964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 with “IN”</a:t>
            </a:r>
          </a:p>
        </p:txBody>
      </p:sp>
    </p:spTree>
    <p:extLst>
      <p:ext uri="{BB962C8B-B14F-4D97-AF65-F5344CB8AC3E}">
        <p14:creationId xmlns:p14="http://schemas.microsoft.com/office/powerpoint/2010/main" val="14372862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02805F59-08D0-4F28-8350-CBEF75C11223}"/>
              </a:ext>
            </a:extLst>
          </p:cNvPr>
          <p:cNvSpPr txBox="1">
            <a:spLocks/>
          </p:cNvSpPr>
          <p:nvPr/>
        </p:nvSpPr>
        <p:spPr>
          <a:xfrm>
            <a:off x="457199" y="1560945"/>
            <a:ext cx="9071639" cy="4807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b="1" dirty="0"/>
              <a:t>Dump query plans from Statement Cache</a:t>
            </a:r>
          </a:p>
          <a:p>
            <a:pPr fontAlgn="base"/>
            <a:r>
              <a:rPr lang="en-US" b="1" dirty="0"/>
              <a:t>New </a:t>
            </a:r>
            <a:r>
              <a:rPr lang="en-US" b="1" dirty="0" err="1"/>
              <a:t>onconfig</a:t>
            </a:r>
            <a:r>
              <a:rPr lang="en-US" b="1" dirty="0"/>
              <a:t> parameter STMT_CACHE_QUERY_PLAN</a:t>
            </a:r>
          </a:p>
          <a:p>
            <a:pPr lvl="1" fontAlgn="base"/>
            <a:r>
              <a:rPr lang="en-US" b="1" dirty="0"/>
              <a:t>0 – Disabled</a:t>
            </a:r>
          </a:p>
          <a:p>
            <a:pPr lvl="1" fontAlgn="base"/>
            <a:r>
              <a:rPr lang="en-US" b="1" dirty="0"/>
              <a:t>1 – Enabled</a:t>
            </a:r>
          </a:p>
          <a:p>
            <a:pPr fontAlgn="base"/>
            <a:r>
              <a:rPr lang="en-US" b="1" dirty="0"/>
              <a:t>Disabled by Default</a:t>
            </a:r>
          </a:p>
          <a:p>
            <a:pPr fontAlgn="base"/>
            <a:r>
              <a:rPr lang="en-US" b="1" dirty="0"/>
              <a:t>WILL consume more of your STMT_CACHE_SIZE</a:t>
            </a:r>
          </a:p>
          <a:p>
            <a:pPr fontAlgn="base"/>
            <a:r>
              <a:rPr lang="en-US" b="1" dirty="0"/>
              <a:t>Query plan is viewable in </a:t>
            </a:r>
            <a:r>
              <a:rPr lang="en-US" b="1" dirty="0" err="1"/>
              <a:t>sysaster:syssscelem.queryplan</a:t>
            </a:r>
            <a:r>
              <a:rPr lang="en-US" b="1" dirty="0"/>
              <a:t> column</a:t>
            </a:r>
          </a:p>
          <a:p>
            <a:pPr fontAlgn="base"/>
            <a:r>
              <a:rPr lang="en-US" b="1" dirty="0"/>
              <a:t>LOOK AT Jeff McMahon’s Presentation on this</a:t>
            </a:r>
            <a:endParaRPr lang="en-US" dirty="0"/>
          </a:p>
          <a:p>
            <a:pPr>
              <a:buFont typeface="Arial" panose="020B0604020202020204" pitchFamily="34" charset="0"/>
              <a:buNone/>
            </a:pPr>
            <a:endParaRPr lang="en-US" altLang="en-US" sz="2000" dirty="0"/>
          </a:p>
          <a:p>
            <a:pPr marL="0" indent="0">
              <a:buFont typeface="Arial" panose="020B0604020202020204" pitchFamily="34" charset="0"/>
              <a:buNone/>
            </a:pPr>
            <a:endParaRPr lang="en-US" altLang="en-US" sz="2000" dirty="0"/>
          </a:p>
        </p:txBody>
      </p:sp>
      <p:sp>
        <p:nvSpPr>
          <p:cNvPr id="5" name="TextShape 1">
            <a:extLst>
              <a:ext uri="{FF2B5EF4-FFF2-40B4-BE49-F238E27FC236}">
                <a16:creationId xmlns:a16="http://schemas.microsoft.com/office/drawing/2014/main" id="{23806D0D-2575-4C63-B037-4EC91046BB8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Use SQL Statement Cache</a:t>
            </a:r>
          </a:p>
        </p:txBody>
      </p:sp>
    </p:spTree>
    <p:extLst>
      <p:ext uri="{BB962C8B-B14F-4D97-AF65-F5344CB8AC3E}">
        <p14:creationId xmlns:p14="http://schemas.microsoft.com/office/powerpoint/2010/main" val="365682044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404A71B-77F6-4A2F-83E5-1247004DCD39}"/>
              </a:ext>
            </a:extLst>
          </p:cNvPr>
          <p:cNvSpPr txBox="1">
            <a:spLocks/>
          </p:cNvSpPr>
          <p:nvPr/>
        </p:nvSpPr>
        <p:spPr>
          <a:xfrm>
            <a:off x="1105469" y="1391831"/>
            <a:ext cx="8596880" cy="497631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dirty="0"/>
              <a:t>SET PDQPRIORITY 100;</a:t>
            </a:r>
          </a:p>
          <a:p>
            <a:pPr>
              <a:lnSpc>
                <a:spcPct val="80000"/>
              </a:lnSpc>
              <a:buFont typeface="Arial" panose="020B0604020202020204" pitchFamily="34" charset="0"/>
              <a:buNone/>
            </a:pPr>
            <a:r>
              <a:rPr lang="en-US" altLang="en-US" dirty="0"/>
              <a:t>SELECT </a:t>
            </a:r>
            <a:r>
              <a:rPr lang="en-US" altLang="en-US" dirty="0" err="1"/>
              <a:t>acct_n</a:t>
            </a:r>
            <a:r>
              <a:rPr lang="en-US" altLang="en-US" dirty="0"/>
              <a:t>, gender</a:t>
            </a:r>
          </a:p>
          <a:p>
            <a:pPr>
              <a:lnSpc>
                <a:spcPct val="80000"/>
              </a:lnSpc>
              <a:buFont typeface="Arial" panose="020B0604020202020204" pitchFamily="34" charset="0"/>
              <a:buNone/>
            </a:pPr>
            <a:r>
              <a:rPr lang="en-US" altLang="en-US" dirty="0"/>
              <a:t>FROM </a:t>
            </a:r>
            <a:r>
              <a:rPr lang="en-US" altLang="en-US" dirty="0" err="1"/>
              <a:t>v_master</a:t>
            </a:r>
            <a:endParaRPr lang="en-US" altLang="en-US" dirty="0"/>
          </a:p>
          <a:p>
            <a:pPr>
              <a:lnSpc>
                <a:spcPct val="80000"/>
              </a:lnSpc>
              <a:buFont typeface="Arial" panose="020B0604020202020204" pitchFamily="34" charset="0"/>
              <a:buNone/>
            </a:pPr>
            <a:r>
              <a:rPr lang="en-US" altLang="en-US" dirty="0"/>
              <a:t>WHERE </a:t>
            </a:r>
            <a:r>
              <a:rPr lang="en-US" altLang="en-US" dirty="0" err="1"/>
              <a:t>acct_n</a:t>
            </a:r>
            <a:r>
              <a:rPr lang="en-US" altLang="en-US" dirty="0"/>
              <a:t> MATCHES ‘90*’ AND </a:t>
            </a:r>
            <a:r>
              <a:rPr lang="en-US" altLang="en-US" dirty="0" err="1"/>
              <a:t>mbr_phase_cde</a:t>
            </a:r>
            <a:r>
              <a:rPr lang="en-US" altLang="en-US" dirty="0"/>
              <a:t> IN ('E','F','M','R')</a:t>
            </a:r>
          </a:p>
          <a:p>
            <a:pPr>
              <a:lnSpc>
                <a:spcPct val="80000"/>
              </a:lnSpc>
              <a:buFont typeface="Arial" panose="020B0604020202020204" pitchFamily="34" charset="0"/>
              <a:buNone/>
            </a:pPr>
            <a:r>
              <a:rPr lang="en-US" altLang="en-US" b="1" dirty="0"/>
              <a:t>INTO TEMP </a:t>
            </a:r>
            <a:r>
              <a:rPr lang="en-US" altLang="en-US" b="1" dirty="0" err="1"/>
              <a:t>tmp_v_master</a:t>
            </a:r>
            <a:r>
              <a:rPr lang="en-US" altLang="en-US" b="1" dirty="0"/>
              <a:t> WITH NO LOG;	</a:t>
            </a:r>
          </a:p>
          <a:p>
            <a:pPr>
              <a:lnSpc>
                <a:spcPct val="80000"/>
              </a:lnSpc>
              <a:buFont typeface="Arial" panose="020B0604020202020204" pitchFamily="34" charset="0"/>
              <a:buNone/>
            </a:pPr>
            <a:r>
              <a:rPr lang="en-US" altLang="en-US" b="1" dirty="0"/>
              <a:t>		NOTE: With V11.10, you can globally set the </a:t>
            </a:r>
            <a:r>
              <a:rPr lang="en-US" altLang="en-US" b="1" dirty="0" err="1"/>
              <a:t>onconfig</a:t>
            </a:r>
            <a:r>
              <a:rPr lang="en-US" altLang="en-US" b="1" dirty="0"/>
              <a:t> parameter “TEMPTAB_NOLOG”  </a:t>
            </a:r>
          </a:p>
          <a:p>
            <a:pPr>
              <a:lnSpc>
                <a:spcPct val="80000"/>
              </a:lnSpc>
              <a:buFont typeface="Arial" panose="020B0604020202020204" pitchFamily="34" charset="0"/>
              <a:buNone/>
            </a:pPr>
            <a:r>
              <a:rPr lang="en-US" altLang="en-US" b="1" dirty="0"/>
              <a:t>			0 – Off (Enable logical logging on temp tables)</a:t>
            </a:r>
          </a:p>
          <a:p>
            <a:pPr>
              <a:lnSpc>
                <a:spcPct val="80000"/>
              </a:lnSpc>
              <a:buFont typeface="Arial" panose="020B0604020202020204" pitchFamily="34" charset="0"/>
              <a:buNone/>
            </a:pPr>
            <a:r>
              <a:rPr lang="en-US" altLang="en-US" b="1" dirty="0"/>
              <a:t>			1 – On (Disable logical logging on temp tables)</a:t>
            </a:r>
          </a:p>
          <a:p>
            <a:pPr>
              <a:lnSpc>
                <a:spcPct val="80000"/>
              </a:lnSpc>
              <a:buFont typeface="Arial" panose="020B0604020202020204" pitchFamily="34" charset="0"/>
              <a:buNone/>
            </a:pPr>
            <a:r>
              <a:rPr lang="en-US" altLang="en-US" dirty="0"/>
              <a:t>CREATE INDEX </a:t>
            </a:r>
            <a:r>
              <a:rPr lang="en-US" altLang="en-US" dirty="0" err="1"/>
              <a:t>idx_vidmaster</a:t>
            </a:r>
            <a:r>
              <a:rPr lang="en-US" altLang="en-US" dirty="0"/>
              <a:t> ON </a:t>
            </a:r>
            <a:r>
              <a:rPr lang="en-US" altLang="en-US" dirty="0" err="1"/>
              <a:t>tmp_v_master</a:t>
            </a:r>
            <a:r>
              <a:rPr lang="en-US" altLang="en-US" dirty="0"/>
              <a:t>(</a:t>
            </a:r>
            <a:r>
              <a:rPr lang="en-US" altLang="en-US" dirty="0" err="1"/>
              <a:t>acct_n</a:t>
            </a:r>
            <a:r>
              <a:rPr lang="en-US" altLang="en-US" dirty="0"/>
              <a:t>);</a:t>
            </a:r>
          </a:p>
          <a:p>
            <a:pPr>
              <a:lnSpc>
                <a:spcPct val="80000"/>
              </a:lnSpc>
              <a:buFont typeface="Arial" panose="020B0604020202020204" pitchFamily="34" charset="0"/>
              <a:buNone/>
            </a:pPr>
            <a:r>
              <a:rPr lang="en-US" altLang="en-US" dirty="0"/>
              <a:t>UPDATE STATISTICS LOW FOR TABLE </a:t>
            </a:r>
            <a:r>
              <a:rPr lang="en-US" altLang="en-US" dirty="0" err="1"/>
              <a:t>tmp_v_master</a:t>
            </a:r>
            <a:r>
              <a:rPr lang="en-US" altLang="en-US" dirty="0"/>
              <a:t>;</a:t>
            </a:r>
          </a:p>
          <a:p>
            <a:pPr>
              <a:lnSpc>
                <a:spcPct val="80000"/>
              </a:lnSpc>
              <a:buFont typeface="Arial" panose="020B0604020202020204" pitchFamily="34" charset="0"/>
              <a:buNone/>
            </a:pPr>
            <a:r>
              <a:rPr lang="en-US" altLang="en-US" dirty="0"/>
              <a:t>		</a:t>
            </a:r>
            <a:r>
              <a:rPr lang="en-US" altLang="en-US" b="1" dirty="0"/>
              <a:t>NOTE: With V11.10 you no longer need to run update statistics on a temp table</a:t>
            </a:r>
          </a:p>
          <a:p>
            <a:pPr>
              <a:lnSpc>
                <a:spcPct val="80000"/>
              </a:lnSpc>
              <a:buFont typeface="Arial" panose="020B0604020202020204" pitchFamily="34" charset="0"/>
              <a:buNone/>
            </a:pPr>
            <a:r>
              <a:rPr lang="en-US" altLang="en-US" dirty="0"/>
              <a:t>SELECT pull, equip, </a:t>
            </a:r>
            <a:r>
              <a:rPr lang="en-US" altLang="en-US" dirty="0" err="1"/>
              <a:t>type_equip</a:t>
            </a:r>
            <a:endParaRPr lang="en-US" altLang="en-US" dirty="0"/>
          </a:p>
          <a:p>
            <a:pPr>
              <a:lnSpc>
                <a:spcPct val="80000"/>
              </a:lnSpc>
              <a:buFont typeface="Arial" panose="020B0604020202020204" pitchFamily="34" charset="0"/>
              <a:buNone/>
            </a:pPr>
            <a:r>
              <a:rPr lang="en-US" altLang="en-US" dirty="0"/>
              <a:t>FROM </a:t>
            </a:r>
            <a:r>
              <a:rPr lang="en-US" altLang="en-US" dirty="0" err="1"/>
              <a:t>cat_pull</a:t>
            </a:r>
            <a:endParaRPr lang="en-US" altLang="en-US" dirty="0"/>
          </a:p>
          <a:p>
            <a:pPr>
              <a:lnSpc>
                <a:spcPct val="80000"/>
              </a:lnSpc>
              <a:buFont typeface="Arial" panose="020B0604020202020204" pitchFamily="34" charset="0"/>
              <a:buNone/>
            </a:pPr>
            <a:r>
              <a:rPr lang="en-US" altLang="en-US" dirty="0"/>
              <a:t>WHERE equip in ('S','W','T','M')</a:t>
            </a:r>
          </a:p>
          <a:p>
            <a:pPr>
              <a:lnSpc>
                <a:spcPct val="80000"/>
              </a:lnSpc>
              <a:buFont typeface="Arial" panose="020B0604020202020204" pitchFamily="34" charset="0"/>
              <a:buNone/>
            </a:pPr>
            <a:r>
              <a:rPr lang="en-US" altLang="en-US" b="1" dirty="0"/>
              <a:t>INTO TEMP </a:t>
            </a:r>
            <a:r>
              <a:rPr lang="en-US" altLang="en-US" b="1" dirty="0" err="1"/>
              <a:t>temp_cat_pull</a:t>
            </a:r>
            <a:r>
              <a:rPr lang="en-US" altLang="en-US" b="1" dirty="0"/>
              <a:t> WITH NO LOG;</a:t>
            </a:r>
          </a:p>
          <a:p>
            <a:pPr>
              <a:lnSpc>
                <a:spcPct val="80000"/>
              </a:lnSpc>
            </a:pPr>
            <a:endParaRPr lang="en-US" altLang="en-US" b="1" dirty="0"/>
          </a:p>
          <a:p>
            <a:pPr>
              <a:lnSpc>
                <a:spcPct val="80000"/>
              </a:lnSpc>
              <a:buFont typeface="Arial" panose="020B0604020202020204" pitchFamily="34" charset="0"/>
              <a:buNone/>
            </a:pPr>
            <a:r>
              <a:rPr lang="en-US" altLang="en-US" dirty="0"/>
              <a:t>CREATE INDEX </a:t>
            </a:r>
            <a:r>
              <a:rPr lang="en-US" altLang="en-US" dirty="0" err="1"/>
              <a:t>idx_cat_pull</a:t>
            </a:r>
            <a:r>
              <a:rPr lang="en-US" altLang="en-US" dirty="0"/>
              <a:t> ON </a:t>
            </a:r>
            <a:r>
              <a:rPr lang="en-US" altLang="en-US" dirty="0" err="1"/>
              <a:t>temp_cat_pull</a:t>
            </a:r>
            <a:r>
              <a:rPr lang="en-US" altLang="en-US" dirty="0"/>
              <a:t>(pull, equip);</a:t>
            </a:r>
          </a:p>
          <a:p>
            <a:pPr>
              <a:lnSpc>
                <a:spcPct val="80000"/>
              </a:lnSpc>
              <a:buFont typeface="Arial" panose="020B0604020202020204" pitchFamily="34" charset="0"/>
              <a:buNone/>
            </a:pPr>
            <a:r>
              <a:rPr lang="en-US" altLang="en-US" dirty="0"/>
              <a:t>UPDATE STATISTICS LOW FOR TABLE </a:t>
            </a:r>
            <a:r>
              <a:rPr lang="en-US" altLang="en-US" dirty="0" err="1"/>
              <a:t>temp_cat_pull</a:t>
            </a:r>
            <a:r>
              <a:rPr lang="en-US" altLang="en-US" dirty="0"/>
              <a:t>;</a:t>
            </a:r>
          </a:p>
          <a:p>
            <a:pPr>
              <a:lnSpc>
                <a:spcPct val="80000"/>
              </a:lnSpc>
            </a:pPr>
            <a:endParaRPr lang="en-US" altLang="en-US" dirty="0"/>
          </a:p>
          <a:p>
            <a:pPr>
              <a:lnSpc>
                <a:spcPct val="80000"/>
              </a:lnSpc>
              <a:buFont typeface="Arial" panose="020B0604020202020204" pitchFamily="34" charset="0"/>
              <a:buNone/>
            </a:pPr>
            <a:r>
              <a:rPr lang="en-US" altLang="en-US" dirty="0"/>
              <a:t>SELECT --+ORDERED</a:t>
            </a:r>
          </a:p>
          <a:p>
            <a:pPr>
              <a:lnSpc>
                <a:spcPct val="80000"/>
              </a:lnSpc>
              <a:buFont typeface="Arial" panose="020B0604020202020204" pitchFamily="34" charset="0"/>
              <a:buNone/>
            </a:pPr>
            <a:r>
              <a:rPr lang="en-US" altLang="en-US" dirty="0"/>
              <a:t>       account, </a:t>
            </a:r>
            <a:r>
              <a:rPr lang="en-US" altLang="en-US" dirty="0" err="1"/>
              <a:t>m.gender</a:t>
            </a:r>
            <a:r>
              <a:rPr lang="en-US" altLang="en-US" dirty="0"/>
              <a:t>, </a:t>
            </a:r>
            <a:r>
              <a:rPr lang="en-US" altLang="en-US" dirty="0" err="1"/>
              <a:t>c.type_equip</a:t>
            </a:r>
            <a:r>
              <a:rPr lang="en-US" altLang="en-US" dirty="0"/>
              <a:t>,</a:t>
            </a:r>
          </a:p>
          <a:p>
            <a:pPr>
              <a:lnSpc>
                <a:spcPct val="80000"/>
              </a:lnSpc>
              <a:buFont typeface="Arial" panose="020B0604020202020204" pitchFamily="34" charset="0"/>
              <a:buNone/>
            </a:pPr>
            <a:r>
              <a:rPr lang="en-US" altLang="en-US" dirty="0"/>
              <a:t>FROM </a:t>
            </a:r>
            <a:r>
              <a:rPr lang="en-US" altLang="en-US" dirty="0" err="1"/>
              <a:t>v_trans</a:t>
            </a:r>
            <a:r>
              <a:rPr lang="en-US" altLang="en-US" dirty="0"/>
              <a:t> v, </a:t>
            </a:r>
            <a:r>
              <a:rPr lang="en-US" altLang="en-US" dirty="0" err="1"/>
              <a:t>tmp_v_master</a:t>
            </a:r>
            <a:r>
              <a:rPr lang="en-US" altLang="en-US" dirty="0"/>
              <a:t> m, </a:t>
            </a:r>
            <a:r>
              <a:rPr lang="en-US" altLang="en-US" dirty="0" err="1"/>
              <a:t>temp_cat_pull</a:t>
            </a:r>
            <a:r>
              <a:rPr lang="en-US" altLang="en-US" dirty="0"/>
              <a:t> c</a:t>
            </a:r>
          </a:p>
          <a:p>
            <a:pPr>
              <a:lnSpc>
                <a:spcPct val="80000"/>
              </a:lnSpc>
              <a:buFont typeface="Arial" panose="020B0604020202020204" pitchFamily="34" charset="0"/>
              <a:buNone/>
            </a:pPr>
            <a:r>
              <a:rPr lang="en-US" altLang="en-US" dirty="0"/>
              <a:t>WHERE </a:t>
            </a:r>
            <a:r>
              <a:rPr lang="en-US" altLang="en-US" dirty="0" err="1"/>
              <a:t>cntrl_num</a:t>
            </a:r>
            <a:r>
              <a:rPr lang="en-US" altLang="en-US" dirty="0"/>
              <a:t> &gt;= 118265 AND </a:t>
            </a:r>
            <a:r>
              <a:rPr lang="en-US" altLang="en-US" dirty="0" err="1"/>
              <a:t>cntrl_num</a:t>
            </a:r>
            <a:r>
              <a:rPr lang="en-US" altLang="en-US" dirty="0"/>
              <a:t> &lt; 118786</a:t>
            </a:r>
          </a:p>
          <a:p>
            <a:pPr>
              <a:lnSpc>
                <a:spcPct val="80000"/>
              </a:lnSpc>
              <a:buFont typeface="Arial" panose="020B0604020202020204" pitchFamily="34" charset="0"/>
              <a:buNone/>
            </a:pPr>
            <a:r>
              <a:rPr lang="en-US" altLang="en-US" dirty="0"/>
              <a:t>AND </a:t>
            </a:r>
            <a:r>
              <a:rPr lang="en-US" altLang="en-US" dirty="0" err="1"/>
              <a:t>m.acct_n</a:t>
            </a:r>
            <a:r>
              <a:rPr lang="en-US" altLang="en-US" dirty="0"/>
              <a:t> = </a:t>
            </a:r>
            <a:r>
              <a:rPr lang="en-US" altLang="en-US" dirty="0" err="1"/>
              <a:t>v.account</a:t>
            </a:r>
            <a:endParaRPr lang="en-US" altLang="en-US" dirty="0"/>
          </a:p>
          <a:p>
            <a:pPr>
              <a:lnSpc>
                <a:spcPct val="80000"/>
              </a:lnSpc>
              <a:buFont typeface="Arial" panose="020B0604020202020204" pitchFamily="34" charset="0"/>
              <a:buNone/>
            </a:pPr>
            <a:r>
              <a:rPr lang="en-US" altLang="en-US" dirty="0"/>
              <a:t>AND (</a:t>
            </a:r>
            <a:r>
              <a:rPr lang="en-US" altLang="en-US" dirty="0" err="1"/>
              <a:t>v.selection</a:t>
            </a:r>
            <a:r>
              <a:rPr lang="en-US" altLang="en-US" dirty="0"/>
              <a:t> = </a:t>
            </a:r>
            <a:r>
              <a:rPr lang="en-US" altLang="en-US" dirty="0" err="1"/>
              <a:t>c.pulland</a:t>
            </a:r>
            <a:r>
              <a:rPr lang="en-US" altLang="en-US" dirty="0"/>
              <a:t> </a:t>
            </a:r>
            <a:r>
              <a:rPr lang="en-US" altLang="en-US" dirty="0" err="1"/>
              <a:t>v.equip</a:t>
            </a:r>
            <a:r>
              <a:rPr lang="en-US" altLang="en-US" dirty="0"/>
              <a:t> = </a:t>
            </a:r>
            <a:r>
              <a:rPr lang="en-US" altLang="en-US" dirty="0" err="1"/>
              <a:t>c.equip</a:t>
            </a:r>
            <a:r>
              <a:rPr lang="en-US" altLang="en-US" dirty="0"/>
              <a:t>)</a:t>
            </a:r>
          </a:p>
          <a:p>
            <a:pPr>
              <a:lnSpc>
                <a:spcPct val="80000"/>
              </a:lnSpc>
              <a:buFont typeface="Arial" panose="020B0604020202020204" pitchFamily="34" charset="0"/>
              <a:buNone/>
            </a:pPr>
            <a:r>
              <a:rPr lang="en-US" altLang="en-US" dirty="0"/>
              <a:t>AND (</a:t>
            </a:r>
            <a:r>
              <a:rPr lang="en-US" altLang="en-US" dirty="0" err="1"/>
              <a:t>uimm</a:t>
            </a:r>
            <a:r>
              <a:rPr lang="en-US" altLang="en-US" dirty="0"/>
              <a:t> &gt; 0 OR </a:t>
            </a:r>
            <a:r>
              <a:rPr lang="en-US" altLang="en-US" dirty="0" err="1"/>
              <a:t>upos</a:t>
            </a:r>
            <a:r>
              <a:rPr lang="en-US" altLang="en-US" dirty="0"/>
              <a:t> &gt; 0 OR </a:t>
            </a:r>
            <a:r>
              <a:rPr lang="en-US" altLang="en-US" dirty="0" err="1"/>
              <a:t>udis</a:t>
            </a:r>
            <a:r>
              <a:rPr lang="en-US" altLang="en-US" dirty="0"/>
              <a:t> &gt; 0 OR </a:t>
            </a:r>
            <a:r>
              <a:rPr lang="en-US" altLang="en-US" dirty="0" err="1"/>
              <a:t>ubon</a:t>
            </a:r>
            <a:r>
              <a:rPr lang="en-US" altLang="en-US" dirty="0"/>
              <a:t> &gt; 0 OR </a:t>
            </a:r>
            <a:r>
              <a:rPr lang="en-US" altLang="en-US" dirty="0" err="1"/>
              <a:t>udoc</a:t>
            </a:r>
            <a:r>
              <a:rPr lang="en-US" altLang="en-US" dirty="0"/>
              <a:t> &gt; 0 OR </a:t>
            </a:r>
            <a:r>
              <a:rPr lang="en-US" altLang="en-US" dirty="0" err="1"/>
              <a:t>ugaf</a:t>
            </a:r>
            <a:r>
              <a:rPr lang="en-US" altLang="en-US" dirty="0"/>
              <a:t> &gt; 0</a:t>
            </a:r>
          </a:p>
          <a:p>
            <a:pPr>
              <a:lnSpc>
                <a:spcPct val="80000"/>
              </a:lnSpc>
              <a:buFont typeface="Arial" panose="020B0604020202020204" pitchFamily="34" charset="0"/>
              <a:buNone/>
            </a:pPr>
            <a:r>
              <a:rPr lang="en-US" altLang="en-US" dirty="0"/>
              <a:t>         OR </a:t>
            </a:r>
            <a:r>
              <a:rPr lang="en-US" altLang="en-US" dirty="0" err="1"/>
              <a:t>uxdoc</a:t>
            </a:r>
            <a:r>
              <a:rPr lang="en-US" altLang="en-US" dirty="0"/>
              <a:t> &gt; 0 OR </a:t>
            </a:r>
            <a:r>
              <a:rPr lang="en-US" altLang="en-US" dirty="0" err="1"/>
              <a:t>ues</a:t>
            </a:r>
            <a:r>
              <a:rPr lang="en-US" altLang="en-US" dirty="0"/>
              <a:t> &gt; 0 OR </a:t>
            </a:r>
            <a:r>
              <a:rPr lang="en-US" altLang="en-US" dirty="0" err="1"/>
              <a:t>ufso</a:t>
            </a:r>
            <a:r>
              <a:rPr lang="en-US" altLang="en-US" dirty="0"/>
              <a:t> &gt; 0 OR </a:t>
            </a:r>
            <a:r>
              <a:rPr lang="en-US" altLang="en-US" dirty="0" err="1"/>
              <a:t>urain</a:t>
            </a:r>
            <a:r>
              <a:rPr lang="en-US" altLang="en-US" dirty="0"/>
              <a:t> &gt; 0 OR </a:t>
            </a:r>
            <a:r>
              <a:rPr lang="en-US" altLang="en-US" dirty="0" err="1"/>
              <a:t>ufree</a:t>
            </a:r>
            <a:r>
              <a:rPr lang="en-US" altLang="en-US" dirty="0"/>
              <a:t> &gt; 0)</a:t>
            </a:r>
          </a:p>
          <a:p>
            <a:pPr>
              <a:lnSpc>
                <a:spcPct val="80000"/>
              </a:lnSpc>
              <a:buFont typeface="Arial" panose="020B0604020202020204" pitchFamily="34" charset="0"/>
              <a:buNone/>
            </a:pPr>
            <a:r>
              <a:rPr lang="en-US" altLang="en-US" b="1" dirty="0"/>
              <a:t>INTO TEMP </a:t>
            </a:r>
            <a:r>
              <a:rPr lang="en-US" altLang="en-US" b="1" dirty="0" err="1"/>
              <a:t>tst</a:t>
            </a:r>
            <a:r>
              <a:rPr lang="en-US" altLang="en-US" b="1" dirty="0"/>
              <a:t> WITH NO LOG;</a:t>
            </a:r>
          </a:p>
          <a:p>
            <a:pPr>
              <a:lnSpc>
                <a:spcPct val="80000"/>
              </a:lnSpc>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A9AA2914-B872-49F8-860C-A139EE349645}"/>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Temp Tables</a:t>
            </a:r>
          </a:p>
        </p:txBody>
      </p:sp>
    </p:spTree>
    <p:extLst>
      <p:ext uri="{BB962C8B-B14F-4D97-AF65-F5344CB8AC3E}">
        <p14:creationId xmlns:p14="http://schemas.microsoft.com/office/powerpoint/2010/main" val="286555485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1C53BA3-C049-455B-B095-C346D56B3C6E}"/>
              </a:ext>
            </a:extLst>
          </p:cNvPr>
          <p:cNvSpPr txBox="1">
            <a:spLocks/>
          </p:cNvSpPr>
          <p:nvPr/>
        </p:nvSpPr>
        <p:spPr>
          <a:xfrm>
            <a:off x="457200" y="1745673"/>
            <a:ext cx="8229600" cy="4622469"/>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a:t>SET PDQPRIORITY 100;</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SELECT accnt, pc, cntrl_wd, mfree, uauto, salestype</a:t>
            </a:r>
          </a:p>
          <a:p>
            <a:pPr>
              <a:lnSpc>
                <a:spcPct val="80000"/>
              </a:lnSpc>
              <a:buFont typeface="Arial" panose="020B0604020202020204" pitchFamily="34" charset="0"/>
              <a:buNone/>
            </a:pPr>
            <a:r>
              <a:rPr lang="en-US" altLang="en-US"/>
              <a:t>FROM vid_tran</a:t>
            </a:r>
          </a:p>
          <a:p>
            <a:pPr>
              <a:lnSpc>
                <a:spcPct val="80000"/>
              </a:lnSpc>
              <a:buFont typeface="Arial" panose="020B0604020202020204" pitchFamily="34" charset="0"/>
              <a:buNone/>
            </a:pPr>
            <a:r>
              <a:rPr lang="en-US" altLang="en-US"/>
              <a:t>WHERE substr(accnt,11,1) = '7'</a:t>
            </a:r>
          </a:p>
          <a:p>
            <a:pPr>
              <a:lnSpc>
                <a:spcPct val="80000"/>
              </a:lnSpc>
              <a:buFont typeface="Arial" panose="020B0604020202020204" pitchFamily="34" charset="0"/>
              <a:buNone/>
            </a:pPr>
            <a:r>
              <a:rPr lang="en-US" altLang="en-US"/>
              <a:t>AND (magz &lt;&gt; '' OR magz IS NOT NULL)</a:t>
            </a:r>
          </a:p>
          <a:p>
            <a:pPr>
              <a:lnSpc>
                <a:spcPct val="80000"/>
              </a:lnSpc>
              <a:buFont typeface="Arial" panose="020B0604020202020204" pitchFamily="34" charset="0"/>
              <a:buNone/>
            </a:pPr>
            <a:r>
              <a:rPr lang="en-US" altLang="en-US"/>
              <a:t>AND (pc LIKE 'BV1%' OR pc LIKE 'DA2%' </a:t>
            </a:r>
          </a:p>
          <a:p>
            <a:pPr>
              <a:lnSpc>
                <a:spcPct val="80000"/>
              </a:lnSpc>
              <a:buFont typeface="Arial" panose="020B0604020202020204" pitchFamily="34" charset="0"/>
              <a:buNone/>
            </a:pPr>
            <a:r>
              <a:rPr lang="en-US" altLang="en-US"/>
              <a:t>         OR pc LIKE 'DVM%' )</a:t>
            </a:r>
          </a:p>
          <a:p>
            <a:pPr>
              <a:lnSpc>
                <a:spcPct val="80000"/>
              </a:lnSpc>
              <a:buFont typeface="Arial" panose="020B0604020202020204" pitchFamily="34" charset="0"/>
              <a:buNone/>
            </a:pPr>
            <a:r>
              <a:rPr lang="en-US" altLang="en-US"/>
              <a:t>AND (cntrl_wd BETWEEN 118530 AND 119335)</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Estimated Cost: 2485223</a:t>
            </a:r>
          </a:p>
          <a:p>
            <a:pPr>
              <a:lnSpc>
                <a:spcPct val="80000"/>
              </a:lnSpc>
              <a:buFont typeface="Arial" panose="020B0604020202020204" pitchFamily="34" charset="0"/>
              <a:buNone/>
            </a:pPr>
            <a:r>
              <a:rPr lang="en-US" altLang="en-US"/>
              <a:t>Estimated # of Rows Returned: 6067559</a:t>
            </a:r>
          </a:p>
          <a:p>
            <a:pPr>
              <a:lnSpc>
                <a:spcPct val="80000"/>
              </a:lnSpc>
              <a:buFont typeface="Arial" panose="020B0604020202020204" pitchFamily="34" charset="0"/>
              <a:buNone/>
            </a:pPr>
            <a:endParaRPr lang="en-US" altLang="en-US"/>
          </a:p>
          <a:p>
            <a:pPr>
              <a:lnSpc>
                <a:spcPct val="80000"/>
              </a:lnSpc>
              <a:buFont typeface="Arial" panose="020B0604020202020204" pitchFamily="34" charset="0"/>
              <a:buNone/>
            </a:pPr>
            <a:r>
              <a:rPr lang="en-US" altLang="en-US"/>
              <a:t>Maximum Threads: 3</a:t>
            </a:r>
          </a:p>
          <a:p>
            <a:pPr>
              <a:lnSpc>
                <a:spcPct val="80000"/>
              </a:lnSpc>
              <a:buFont typeface="Arial" panose="020B0604020202020204" pitchFamily="34" charset="0"/>
              <a:buNone/>
            </a:pPr>
            <a:endParaRPr lang="en-US" altLang="en-US"/>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5561F699-52E3-4D51-8B3D-7803687903AF}"/>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PDQ Priority</a:t>
            </a:r>
          </a:p>
        </p:txBody>
      </p:sp>
    </p:spTree>
    <p:extLst>
      <p:ext uri="{BB962C8B-B14F-4D97-AF65-F5344CB8AC3E}">
        <p14:creationId xmlns:p14="http://schemas.microsoft.com/office/powerpoint/2010/main" val="19457409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2004F1DC-996D-4A90-A656-D00321E6C47B}"/>
              </a:ext>
            </a:extLst>
          </p:cNvPr>
          <p:cNvSpPr txBox="1">
            <a:spLocks/>
          </p:cNvSpPr>
          <p:nvPr/>
        </p:nvSpPr>
        <p:spPr>
          <a:xfrm>
            <a:off x="910353" y="1537486"/>
            <a:ext cx="8816273" cy="4701183"/>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a:t>DS_NONPDQ_QUERY_MEM = 50,000</a:t>
            </a:r>
          </a:p>
          <a:p>
            <a:pPr>
              <a:lnSpc>
                <a:spcPct val="80000"/>
              </a:lnSpc>
            </a:pPr>
            <a:endParaRPr lang="en-US" altLang="en-US" b="1"/>
          </a:p>
          <a:p>
            <a:pPr>
              <a:lnSpc>
                <a:spcPct val="80000"/>
              </a:lnSpc>
              <a:buFont typeface="Arial" panose="020B0604020202020204" pitchFamily="34" charset="0"/>
              <a:buNone/>
            </a:pPr>
            <a:r>
              <a:rPr lang="en-US" altLang="en-US"/>
              <a:t>session                                      #RSAM    total      used       dynamic</a:t>
            </a:r>
          </a:p>
          <a:p>
            <a:pPr>
              <a:lnSpc>
                <a:spcPct val="80000"/>
              </a:lnSpc>
              <a:buFont typeface="Arial" panose="020B0604020202020204" pitchFamily="34" charset="0"/>
              <a:buNone/>
            </a:pPr>
            <a:r>
              <a:rPr lang="en-US" altLang="en-US"/>
              <a:t>id       user     tty      pid      hostname threads  memory     memory     explain</a:t>
            </a:r>
          </a:p>
          <a:p>
            <a:pPr>
              <a:lnSpc>
                <a:spcPct val="80000"/>
              </a:lnSpc>
              <a:buFont typeface="Arial" panose="020B0604020202020204" pitchFamily="34" charset="0"/>
              <a:buNone/>
            </a:pPr>
            <a:r>
              <a:rPr lang="en-US" altLang="en-US"/>
              <a:t>324499   indprod  -        27952    prodtu   1        2367488    2328592    off</a:t>
            </a:r>
          </a:p>
          <a:p>
            <a:pPr>
              <a:lnSpc>
                <a:spcPct val="80000"/>
              </a:lnSpc>
            </a:pPr>
            <a:endParaRPr lang="en-US" altLang="en-US"/>
          </a:p>
          <a:p>
            <a:pPr>
              <a:lnSpc>
                <a:spcPct val="80000"/>
              </a:lnSpc>
              <a:buFont typeface="Arial" panose="020B0604020202020204" pitchFamily="34" charset="0"/>
              <a:buNone/>
            </a:pPr>
            <a:r>
              <a:rPr lang="en-US" altLang="en-US"/>
              <a:t>tid      name     rstcb            flags    curstk   status</a:t>
            </a:r>
          </a:p>
          <a:p>
            <a:pPr>
              <a:lnSpc>
                <a:spcPct val="80000"/>
              </a:lnSpc>
              <a:buFont typeface="Arial" panose="020B0604020202020204" pitchFamily="34" charset="0"/>
              <a:buNone/>
            </a:pPr>
            <a:r>
              <a:rPr lang="en-US" altLang="en-US"/>
              <a:t>25339601 sqlexec  c0000002b2c9ac18 ---PR--  1842583336 sleeping(Forever)</a:t>
            </a:r>
          </a:p>
          <a:p>
            <a:pPr>
              <a:lnSpc>
                <a:spcPct val="80000"/>
              </a:lnSpc>
            </a:pPr>
            <a:endParaRPr lang="en-US" altLang="en-US"/>
          </a:p>
          <a:p>
            <a:pPr>
              <a:lnSpc>
                <a:spcPct val="80000"/>
              </a:lnSpc>
              <a:buFont typeface="Arial" panose="020B0604020202020204" pitchFamily="34" charset="0"/>
              <a:buNone/>
            </a:pPr>
            <a:r>
              <a:rPr lang="en-US" altLang="en-US"/>
              <a:t>Memory pools    count 2</a:t>
            </a:r>
          </a:p>
          <a:p>
            <a:pPr>
              <a:lnSpc>
                <a:spcPct val="80000"/>
              </a:lnSpc>
              <a:buFont typeface="Arial" panose="020B0604020202020204" pitchFamily="34" charset="0"/>
              <a:buNone/>
            </a:pPr>
            <a:r>
              <a:rPr lang="en-US" altLang="en-US"/>
              <a:t>name         class addr              totalsize  freesize   #allocfrag #freefrag</a:t>
            </a:r>
          </a:p>
          <a:p>
            <a:pPr>
              <a:lnSpc>
                <a:spcPct val="80000"/>
              </a:lnSpc>
              <a:buFont typeface="Arial" panose="020B0604020202020204" pitchFamily="34" charset="0"/>
              <a:buNone/>
            </a:pPr>
            <a:r>
              <a:rPr lang="en-US" altLang="en-US"/>
              <a:t>324499       V     c0000002b60be040 2306048    34848      4315       157</a:t>
            </a:r>
          </a:p>
          <a:p>
            <a:pPr>
              <a:lnSpc>
                <a:spcPct val="80000"/>
              </a:lnSpc>
              <a:buFont typeface="Arial" panose="020B0604020202020204" pitchFamily="34" charset="0"/>
              <a:buNone/>
            </a:pPr>
            <a:r>
              <a:rPr lang="en-US" altLang="en-US"/>
              <a:t>324499_SORT  V     c0000002b59a3040 61440      4048       7          1</a:t>
            </a:r>
          </a:p>
          <a:p>
            <a:pPr>
              <a:lnSpc>
                <a:spcPct val="80000"/>
              </a:lnSpc>
            </a:pPr>
            <a:endParaRPr lang="en-US" altLang="en-US"/>
          </a:p>
          <a:p>
            <a:pPr>
              <a:lnSpc>
                <a:spcPct val="80000"/>
              </a:lnSpc>
              <a:buFont typeface="Arial" panose="020B0604020202020204" pitchFamily="34" charset="0"/>
              <a:buNone/>
            </a:pPr>
            <a:r>
              <a:rPr lang="en-US" altLang="en-US"/>
              <a:t>name           free       used           name           free       used</a:t>
            </a:r>
          </a:p>
          <a:p>
            <a:pPr>
              <a:lnSpc>
                <a:spcPct val="80000"/>
              </a:lnSpc>
              <a:buFont typeface="Arial" panose="020B0604020202020204" pitchFamily="34" charset="0"/>
              <a:buNone/>
            </a:pPr>
            <a:r>
              <a:rPr lang="en-US" altLang="en-US"/>
              <a:t>sort           0          34144          sqscb          0          41344</a:t>
            </a:r>
          </a:p>
          <a:p>
            <a:pPr>
              <a:lnSpc>
                <a:spcPct val="80000"/>
              </a:lnSpc>
              <a:buFont typeface="Arial" panose="020B0604020202020204" pitchFamily="34" charset="0"/>
              <a:buNone/>
            </a:pPr>
            <a:r>
              <a:rPr lang="en-US" altLang="en-US"/>
              <a:t>sql            0          80             </a:t>
            </a:r>
            <a:r>
              <a:rPr lang="en-US" altLang="en-US" b="1"/>
              <a:t>srtmembuf      0          20384</a:t>
            </a:r>
          </a:p>
          <a:p>
            <a:pPr>
              <a:lnSpc>
                <a:spcPct val="80000"/>
              </a:lnSpc>
            </a:pPr>
            <a:endParaRPr lang="en-US" altLang="en-US" b="1"/>
          </a:p>
          <a:p>
            <a:pPr>
              <a:lnSpc>
                <a:spcPct val="80000"/>
              </a:lnSpc>
              <a:buFont typeface="Arial" panose="020B0604020202020204" pitchFamily="34" charset="0"/>
              <a:buNone/>
            </a:pPr>
            <a:r>
              <a:rPr lang="en-US" altLang="en-US"/>
              <a:t>sqscb info</a:t>
            </a:r>
          </a:p>
          <a:p>
            <a:pPr>
              <a:lnSpc>
                <a:spcPct val="80000"/>
              </a:lnSpc>
              <a:buFont typeface="Arial" panose="020B0604020202020204" pitchFamily="34" charset="0"/>
              <a:buNone/>
            </a:pPr>
            <a:r>
              <a:rPr lang="en-US" altLang="en-US"/>
              <a:t>scb              sqscb            optofc   pdqpriority sqlstats optcompind  directives</a:t>
            </a:r>
          </a:p>
          <a:p>
            <a:pPr>
              <a:lnSpc>
                <a:spcPct val="80000"/>
              </a:lnSpc>
              <a:buFont typeface="Arial" panose="020B0604020202020204" pitchFamily="34" charset="0"/>
              <a:buNone/>
            </a:pPr>
            <a:r>
              <a:rPr lang="en-US" altLang="en-US"/>
              <a:t>c0000002b5be61d0 c0000002cb9d7030 0        0           0        0           1</a:t>
            </a:r>
          </a:p>
          <a:p>
            <a:pPr>
              <a:lnSpc>
                <a:spcPct val="80000"/>
              </a:lnSpc>
            </a:pPr>
            <a:endParaRPr lang="en-US" altLang="en-US"/>
          </a:p>
          <a:p>
            <a:pPr>
              <a:lnSpc>
                <a:spcPct val="80000"/>
              </a:lnSpc>
              <a:buFont typeface="Arial" panose="020B0604020202020204" pitchFamily="34" charset="0"/>
              <a:buNone/>
            </a:pPr>
            <a:r>
              <a:rPr lang="en-US" altLang="en-US"/>
              <a:t>Sess  SQL            Current            Iso Lock       SQL  ISAM F.E.</a:t>
            </a:r>
          </a:p>
          <a:p>
            <a:pPr>
              <a:lnSpc>
                <a:spcPct val="80000"/>
              </a:lnSpc>
              <a:buFont typeface="Arial" panose="020B0604020202020204" pitchFamily="34" charset="0"/>
              <a:buNone/>
            </a:pPr>
            <a:r>
              <a:rPr lang="en-US" altLang="en-US"/>
              <a:t>Id    Stmt type      Database           Lvl Mode       ERR  ERR  Vers Explain</a:t>
            </a:r>
          </a:p>
          <a:p>
            <a:pPr>
              <a:lnSpc>
                <a:spcPct val="80000"/>
              </a:lnSpc>
              <a:buFont typeface="Arial" panose="020B0604020202020204" pitchFamily="34" charset="0"/>
              <a:buNone/>
            </a:pPr>
            <a:r>
              <a:rPr lang="en-US" altLang="en-US"/>
              <a:t>324499 SELECT         elstest            CR  Wait 600   0    0    9.03 Off</a:t>
            </a:r>
          </a:p>
          <a:p>
            <a:pPr>
              <a:lnSpc>
                <a:spcPct val="80000"/>
              </a:lnSpc>
            </a:pPr>
            <a:endParaRPr lang="en-US" altLang="en-US"/>
          </a:p>
          <a:p>
            <a:pPr>
              <a:lnSpc>
                <a:spcPct val="80000"/>
              </a:lnSpc>
              <a:buFont typeface="Arial" panose="020B0604020202020204" pitchFamily="34" charset="0"/>
              <a:buNone/>
            </a:pPr>
            <a:r>
              <a:rPr lang="en-US" altLang="en-US"/>
              <a:t>Current SQL statement :</a:t>
            </a:r>
          </a:p>
          <a:p>
            <a:pPr>
              <a:lnSpc>
                <a:spcPct val="80000"/>
              </a:lnSpc>
              <a:buFont typeface="Arial" panose="020B0604020202020204" pitchFamily="34" charset="0"/>
              <a:buNone/>
            </a:pPr>
            <a:r>
              <a:rPr lang="en-US" altLang="en-US"/>
              <a:t>  select  unique b.* from tmp_fids a, name_init b where a.fid = b.fid</a:t>
            </a:r>
          </a:p>
          <a:p>
            <a:pPr>
              <a:lnSpc>
                <a:spcPct val="80000"/>
              </a:lnSpc>
              <a:buFont typeface="Arial" panose="020B0604020202020204" pitchFamily="34" charset="0"/>
              <a:buNone/>
            </a:pPr>
            <a:endParaRPr lang="en-US" altLang="en-US"/>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62A10E10-714D-4EF9-A223-0A3C1591B328}"/>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DS_NONPDQ_QUERY_MEM</a:t>
            </a:r>
          </a:p>
        </p:txBody>
      </p:sp>
    </p:spTree>
    <p:extLst>
      <p:ext uri="{BB962C8B-B14F-4D97-AF65-F5344CB8AC3E}">
        <p14:creationId xmlns:p14="http://schemas.microsoft.com/office/powerpoint/2010/main" val="32814249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700C9293-1A9F-47C3-A6D3-618E710C11D1}"/>
              </a:ext>
            </a:extLst>
          </p:cNvPr>
          <p:cNvSpPr txBox="1">
            <a:spLocks/>
          </p:cNvSpPr>
          <p:nvPr/>
        </p:nvSpPr>
        <p:spPr>
          <a:xfrm>
            <a:off x="679731" y="1367555"/>
            <a:ext cx="9400893" cy="500058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altLang="en-US" b="1"/>
              <a:t>DS_NONPDQ_QUERY_MEM   500,000</a:t>
            </a:r>
          </a:p>
          <a:p>
            <a:pPr>
              <a:lnSpc>
                <a:spcPct val="80000"/>
              </a:lnSpc>
            </a:pPr>
            <a:endParaRPr lang="en-US" altLang="en-US" b="1"/>
          </a:p>
          <a:p>
            <a:pPr>
              <a:lnSpc>
                <a:spcPct val="80000"/>
              </a:lnSpc>
              <a:buFont typeface="Arial" panose="020B0604020202020204" pitchFamily="34" charset="0"/>
              <a:buNone/>
            </a:pPr>
            <a:r>
              <a:rPr lang="en-US" altLang="en-US"/>
              <a:t>session                                      #RSAM    total      used       dynamic</a:t>
            </a:r>
          </a:p>
          <a:p>
            <a:pPr>
              <a:lnSpc>
                <a:spcPct val="80000"/>
              </a:lnSpc>
              <a:buFont typeface="Arial" panose="020B0604020202020204" pitchFamily="34" charset="0"/>
              <a:buNone/>
            </a:pPr>
            <a:r>
              <a:rPr lang="en-US" altLang="en-US"/>
              <a:t>id       user     tty      pid      hostname threads  memory     memory     explain</a:t>
            </a:r>
          </a:p>
          <a:p>
            <a:pPr>
              <a:lnSpc>
                <a:spcPct val="80000"/>
              </a:lnSpc>
              <a:buFont typeface="Arial" panose="020B0604020202020204" pitchFamily="34" charset="0"/>
              <a:buNone/>
            </a:pPr>
            <a:r>
              <a:rPr lang="en-US" altLang="en-US"/>
              <a:t>16354    vijays   -        16777    prodtu   1        2490368    2458128    off</a:t>
            </a:r>
          </a:p>
          <a:p>
            <a:pPr>
              <a:lnSpc>
                <a:spcPct val="80000"/>
              </a:lnSpc>
            </a:pPr>
            <a:endParaRPr lang="en-US" altLang="en-US"/>
          </a:p>
          <a:p>
            <a:pPr>
              <a:lnSpc>
                <a:spcPct val="80000"/>
              </a:lnSpc>
              <a:buFont typeface="Arial" panose="020B0604020202020204" pitchFamily="34" charset="0"/>
              <a:buNone/>
            </a:pPr>
            <a:r>
              <a:rPr lang="en-US" altLang="en-US"/>
              <a:t>Memory pools    count 2</a:t>
            </a:r>
          </a:p>
          <a:p>
            <a:pPr>
              <a:lnSpc>
                <a:spcPct val="80000"/>
              </a:lnSpc>
              <a:buFont typeface="Arial" panose="020B0604020202020204" pitchFamily="34" charset="0"/>
              <a:buNone/>
            </a:pPr>
            <a:r>
              <a:rPr lang="en-US" altLang="en-US"/>
              <a:t>name         class addr              totalsize  freesize   #allocfrag #freefrag</a:t>
            </a:r>
          </a:p>
          <a:p>
            <a:pPr>
              <a:lnSpc>
                <a:spcPct val="80000"/>
              </a:lnSpc>
              <a:buFont typeface="Arial" panose="020B0604020202020204" pitchFamily="34" charset="0"/>
              <a:buNone/>
            </a:pPr>
            <a:r>
              <a:rPr lang="en-US" altLang="en-US"/>
              <a:t>16354        V     c0000001a12a4040 2244608    27536      4211       82</a:t>
            </a:r>
          </a:p>
          <a:p>
            <a:pPr>
              <a:lnSpc>
                <a:spcPct val="80000"/>
              </a:lnSpc>
              <a:buFont typeface="Arial" panose="020B0604020202020204" pitchFamily="34" charset="0"/>
              <a:buNone/>
            </a:pPr>
            <a:r>
              <a:rPr lang="en-US" altLang="en-US"/>
              <a:t>16354_SORT_  V     c0000001b3df5040 245760     4704       7          2</a:t>
            </a:r>
          </a:p>
          <a:p>
            <a:pPr>
              <a:lnSpc>
                <a:spcPct val="80000"/>
              </a:lnSpc>
            </a:pPr>
            <a:endParaRPr lang="en-US" altLang="en-US"/>
          </a:p>
          <a:p>
            <a:pPr>
              <a:lnSpc>
                <a:spcPct val="80000"/>
              </a:lnSpc>
              <a:buFont typeface="Arial" panose="020B0604020202020204" pitchFamily="34" charset="0"/>
              <a:buNone/>
            </a:pPr>
            <a:r>
              <a:rPr lang="en-US" altLang="en-US"/>
              <a:t>name           free       used           name           free       used</a:t>
            </a:r>
          </a:p>
          <a:p>
            <a:pPr>
              <a:lnSpc>
                <a:spcPct val="80000"/>
              </a:lnSpc>
              <a:buFont typeface="Arial" panose="020B0604020202020204" pitchFamily="34" charset="0"/>
              <a:buNone/>
            </a:pPr>
            <a:r>
              <a:rPr lang="en-US" altLang="en-US"/>
              <a:t>sort           0          34128          sqscb          0          56080</a:t>
            </a:r>
          </a:p>
          <a:p>
            <a:pPr>
              <a:lnSpc>
                <a:spcPct val="80000"/>
              </a:lnSpc>
              <a:buFont typeface="Arial" panose="020B0604020202020204" pitchFamily="34" charset="0"/>
              <a:buNone/>
            </a:pPr>
            <a:r>
              <a:rPr lang="en-US" altLang="en-US"/>
              <a:t>sql            0          80             </a:t>
            </a:r>
            <a:r>
              <a:rPr lang="en-US" altLang="en-US" b="1"/>
              <a:t>srtmembuf      0          204064	             (vs 20384 with 50,000 DS_NONPDQ_QUERY_MEM)</a:t>
            </a:r>
          </a:p>
          <a:p>
            <a:pPr>
              <a:lnSpc>
                <a:spcPct val="80000"/>
              </a:lnSpc>
            </a:pPr>
            <a:endParaRPr lang="en-US" altLang="en-US"/>
          </a:p>
          <a:p>
            <a:pPr>
              <a:lnSpc>
                <a:spcPct val="80000"/>
              </a:lnSpc>
            </a:pPr>
            <a:endParaRPr lang="en-US" altLang="en-US"/>
          </a:p>
          <a:p>
            <a:pPr>
              <a:lnSpc>
                <a:spcPct val="80000"/>
              </a:lnSpc>
              <a:buFont typeface="Arial" panose="020B0604020202020204" pitchFamily="34" charset="0"/>
              <a:buNone/>
            </a:pPr>
            <a:r>
              <a:rPr lang="en-US" altLang="en-US"/>
              <a:t>sqscb info</a:t>
            </a:r>
          </a:p>
          <a:p>
            <a:pPr>
              <a:lnSpc>
                <a:spcPct val="80000"/>
              </a:lnSpc>
              <a:buFont typeface="Arial" panose="020B0604020202020204" pitchFamily="34" charset="0"/>
              <a:buNone/>
            </a:pPr>
            <a:r>
              <a:rPr lang="en-US" altLang="en-US"/>
              <a:t>scb              sqscb            optofc   pdqpriority sqlstats optcompind  directives</a:t>
            </a:r>
          </a:p>
          <a:p>
            <a:pPr>
              <a:lnSpc>
                <a:spcPct val="80000"/>
              </a:lnSpc>
              <a:buFont typeface="Arial" panose="020B0604020202020204" pitchFamily="34" charset="0"/>
              <a:buNone/>
            </a:pPr>
            <a:r>
              <a:rPr lang="en-US" altLang="en-US"/>
              <a:t>c0000001ad54a8c0 c0000001a12af030 0        0           0        0           1</a:t>
            </a:r>
          </a:p>
          <a:p>
            <a:pPr>
              <a:lnSpc>
                <a:spcPct val="80000"/>
              </a:lnSpc>
            </a:pPr>
            <a:endParaRPr lang="en-US" altLang="en-US"/>
          </a:p>
          <a:p>
            <a:pPr>
              <a:lnSpc>
                <a:spcPct val="80000"/>
              </a:lnSpc>
              <a:buFont typeface="Arial" panose="020B0604020202020204" pitchFamily="34" charset="0"/>
              <a:buNone/>
            </a:pPr>
            <a:r>
              <a:rPr lang="en-US" altLang="en-US"/>
              <a:t>Sess  SQL            Current            Iso Lock       SQL  ISAM F.E.</a:t>
            </a:r>
          </a:p>
          <a:p>
            <a:pPr>
              <a:lnSpc>
                <a:spcPct val="80000"/>
              </a:lnSpc>
              <a:buFont typeface="Arial" panose="020B0604020202020204" pitchFamily="34" charset="0"/>
              <a:buNone/>
            </a:pPr>
            <a:r>
              <a:rPr lang="en-US" altLang="en-US"/>
              <a:t>Id    Stmt type      Database           Lvl Mode       ERR  ERR  Vers Explain</a:t>
            </a:r>
          </a:p>
          <a:p>
            <a:pPr>
              <a:lnSpc>
                <a:spcPct val="80000"/>
              </a:lnSpc>
              <a:buFont typeface="Arial" panose="020B0604020202020204" pitchFamily="34" charset="0"/>
              <a:buNone/>
            </a:pPr>
            <a:r>
              <a:rPr lang="en-US" altLang="en-US"/>
              <a:t>16354 SELECT         elstest            CR  Wait 600   0    0    9.03 Off</a:t>
            </a:r>
          </a:p>
          <a:p>
            <a:pPr>
              <a:lnSpc>
                <a:spcPct val="80000"/>
              </a:lnSpc>
            </a:pPr>
            <a:endParaRPr lang="en-US" altLang="en-US"/>
          </a:p>
          <a:p>
            <a:pPr>
              <a:lnSpc>
                <a:spcPct val="80000"/>
              </a:lnSpc>
            </a:pPr>
            <a:endParaRPr lang="en-US" altLang="en-US"/>
          </a:p>
          <a:p>
            <a:pPr>
              <a:lnSpc>
                <a:spcPct val="80000"/>
              </a:lnSpc>
              <a:buFont typeface="Arial" panose="020B0604020202020204" pitchFamily="34" charset="0"/>
              <a:buNone/>
            </a:pPr>
            <a:r>
              <a:rPr lang="en-US" altLang="en-US"/>
              <a:t>Current SQL statement :</a:t>
            </a:r>
          </a:p>
          <a:p>
            <a:pPr>
              <a:lnSpc>
                <a:spcPct val="80000"/>
              </a:lnSpc>
              <a:buFont typeface="Arial" panose="020B0604020202020204" pitchFamily="34" charset="0"/>
              <a:buNone/>
            </a:pPr>
            <a:r>
              <a:rPr lang="en-US" altLang="en-US"/>
              <a:t>  select  unique b.* from tmp_fids a, name_init b where a.fid = b.fid and     a.fid &gt; 0</a:t>
            </a:r>
          </a:p>
          <a:p>
            <a:pPr>
              <a:lnSpc>
                <a:spcPct val="80000"/>
              </a:lnSpc>
              <a:buFont typeface="Arial" panose="020B0604020202020204" pitchFamily="34" charset="0"/>
              <a:buNone/>
            </a:pPr>
            <a:endParaRPr lang="en-US" altLang="en-US"/>
          </a:p>
          <a:p>
            <a:endParaRPr lang="en-US"/>
          </a:p>
          <a:p>
            <a:pPr lvl="2"/>
            <a:endParaRPr lang="en-US"/>
          </a:p>
          <a:p>
            <a:pPr lvl="2"/>
            <a:endParaRPr lang="en-US"/>
          </a:p>
          <a:p>
            <a:pPr lvl="2"/>
            <a:endParaRPr lang="en-US"/>
          </a:p>
          <a:p>
            <a:pPr lvl="1"/>
            <a:endParaRPr lang="en-US" dirty="0"/>
          </a:p>
        </p:txBody>
      </p:sp>
      <p:sp>
        <p:nvSpPr>
          <p:cNvPr id="5" name="TextShape 1">
            <a:extLst>
              <a:ext uri="{FF2B5EF4-FFF2-40B4-BE49-F238E27FC236}">
                <a16:creationId xmlns:a16="http://schemas.microsoft.com/office/drawing/2014/main" id="{A2A760F9-E571-4773-ADEC-14B86763CBA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DS_NONPDQ_QUERY_MEM</a:t>
            </a:r>
          </a:p>
        </p:txBody>
      </p:sp>
    </p:spTree>
    <p:extLst>
      <p:ext uri="{BB962C8B-B14F-4D97-AF65-F5344CB8AC3E}">
        <p14:creationId xmlns:p14="http://schemas.microsoft.com/office/powerpoint/2010/main" val="470437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CE21ED19-7745-4682-B325-DE821D3FD7CD}"/>
              </a:ext>
            </a:extLst>
          </p:cNvPr>
          <p:cNvSpPr txBox="1">
            <a:spLocks/>
          </p:cNvSpPr>
          <p:nvPr/>
        </p:nvSpPr>
        <p:spPr>
          <a:xfrm>
            <a:off x="457200" y="1791855"/>
            <a:ext cx="8229600" cy="4576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anose="020B0604020202020204" pitchFamily="34" charset="0"/>
              <a:buNone/>
            </a:pPr>
            <a:r>
              <a:rPr lang="en-US" dirty="0"/>
              <a:t>In one case at a client by increasing DS_NONPDQ_QUERY_MEM</a:t>
            </a:r>
          </a:p>
          <a:p>
            <a:pPr>
              <a:lnSpc>
                <a:spcPct val="80000"/>
              </a:lnSpc>
              <a:buFont typeface="Arial" panose="020B0604020202020204" pitchFamily="34" charset="0"/>
              <a:buNone/>
            </a:pPr>
            <a:endParaRPr lang="en-US" dirty="0"/>
          </a:p>
          <a:p>
            <a:pPr>
              <a:lnSpc>
                <a:spcPct val="80000"/>
              </a:lnSpc>
              <a:buFont typeface="Arial" panose="020B0604020202020204" pitchFamily="34" charset="0"/>
              <a:buNone/>
            </a:pPr>
            <a:r>
              <a:rPr lang="en-US" dirty="0"/>
              <a:t>	From 128 to 50000 </a:t>
            </a:r>
          </a:p>
          <a:p>
            <a:pPr>
              <a:lnSpc>
                <a:spcPct val="80000"/>
              </a:lnSpc>
              <a:buFont typeface="Arial" panose="020B0604020202020204" pitchFamily="34" charset="0"/>
              <a:buNone/>
            </a:pPr>
            <a:endParaRPr lang="en-US" dirty="0"/>
          </a:p>
          <a:p>
            <a:pPr>
              <a:lnSpc>
                <a:spcPct val="80000"/>
              </a:lnSpc>
              <a:buFont typeface="Arial" panose="020B0604020202020204" pitchFamily="34" charset="0"/>
              <a:buNone/>
            </a:pPr>
            <a:r>
              <a:rPr lang="en-US" dirty="0"/>
              <a:t>The query time for a specific query went from 2.5 seconds down to .25 seconds.</a:t>
            </a:r>
          </a:p>
          <a:p>
            <a:pPr>
              <a:lnSpc>
                <a:spcPct val="80000"/>
              </a:lnSpc>
              <a:buFont typeface="Arial" panose="020B0604020202020204" pitchFamily="34" charset="0"/>
              <a:buNone/>
            </a:pPr>
            <a:r>
              <a:rPr lang="en-US" dirty="0"/>
              <a:t>Also the wait on I/O from “top” output went from 2% to basically 0.</a:t>
            </a:r>
          </a:p>
          <a:p>
            <a:pPr>
              <a:lnSpc>
                <a:spcPct val="80000"/>
              </a:lnSpc>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4E65E5BE-1551-47C1-98E6-B0178346C80C}"/>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Utilize DS_NONPDQ_QUERY_MEM</a:t>
            </a:r>
          </a:p>
        </p:txBody>
      </p:sp>
    </p:spTree>
    <p:extLst>
      <p:ext uri="{BB962C8B-B14F-4D97-AF65-F5344CB8AC3E}">
        <p14:creationId xmlns:p14="http://schemas.microsoft.com/office/powerpoint/2010/main" val="17243130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5" name="Content Placeholder 2">
            <a:extLst>
              <a:ext uri="{FF2B5EF4-FFF2-40B4-BE49-F238E27FC236}">
                <a16:creationId xmlns:a16="http://schemas.microsoft.com/office/drawing/2014/main" id="{22ABA266-215E-4DAC-A40F-C6458BA86556}"/>
              </a:ext>
            </a:extLst>
          </p:cNvPr>
          <p:cNvSpPr txBox="1">
            <a:spLocks/>
          </p:cNvSpPr>
          <p:nvPr/>
        </p:nvSpPr>
        <p:spPr>
          <a:xfrm>
            <a:off x="457200" y="1865745"/>
            <a:ext cx="8229600" cy="450239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The FROM clause of a subquery in the WHERE clause of the UPDATE statement can specify as a data source the same table or view that the Table Options clause of the UPDATE statement specifies.</a:t>
            </a:r>
          </a:p>
          <a:p>
            <a:pPr marL="457200" lvl="1" indent="0">
              <a:buFont typeface="Arial" panose="020B0604020202020204" pitchFamily="34" charset="0"/>
              <a:buNone/>
            </a:pPr>
            <a:r>
              <a:rPr lang="en-US" dirty="0"/>
              <a:t> </a:t>
            </a:r>
          </a:p>
          <a:p>
            <a:pPr lvl="1"/>
            <a:r>
              <a:rPr lang="en-US" dirty="0"/>
              <a:t>UPDATE operations with subqueries that reference the same table object are supported only if all of the following conditions are true: </a:t>
            </a:r>
          </a:p>
          <a:p>
            <a:pPr lvl="2"/>
            <a:r>
              <a:rPr lang="en-US" dirty="0"/>
              <a:t>The subquery either returns a single row, </a:t>
            </a:r>
          </a:p>
          <a:p>
            <a:pPr lvl="2"/>
            <a:r>
              <a:rPr lang="en-US" dirty="0"/>
              <a:t>Has no correlated column references. </a:t>
            </a:r>
          </a:p>
          <a:p>
            <a:pPr marL="914400" lvl="2" indent="0">
              <a:buFont typeface="Arial" panose="020B0604020202020204" pitchFamily="34" charset="0"/>
              <a:buNone/>
            </a:pPr>
            <a:endParaRPr lang="en-US" dirty="0"/>
          </a:p>
          <a:p>
            <a:pPr lvl="1"/>
            <a:r>
              <a:rPr lang="en-US" dirty="0"/>
              <a:t>No SPL routine in the subquery can reference the same table that UPDATE is modifying. </a:t>
            </a:r>
          </a:p>
          <a:p>
            <a:endParaRPr lang="en-US" dirty="0"/>
          </a:p>
          <a:p>
            <a:pPr lvl="2"/>
            <a:endParaRPr lang="en-US" dirty="0"/>
          </a:p>
          <a:p>
            <a:pPr lvl="2"/>
            <a:endParaRPr lang="en-US" dirty="0"/>
          </a:p>
          <a:p>
            <a:pPr lvl="2"/>
            <a:endParaRPr lang="en-US" dirty="0"/>
          </a:p>
          <a:p>
            <a:pPr lvl="1"/>
            <a:endParaRPr lang="en-US" dirty="0"/>
          </a:p>
        </p:txBody>
      </p:sp>
      <p:sp>
        <p:nvSpPr>
          <p:cNvPr id="6" name="TextShape 1">
            <a:extLst>
              <a:ext uri="{FF2B5EF4-FFF2-40B4-BE49-F238E27FC236}">
                <a16:creationId xmlns:a16="http://schemas.microsoft.com/office/drawing/2014/main" id="{4ADD524D-B7CD-4D20-86BA-9D4D61311E66}"/>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Subquery Support (Update/Delete)</a:t>
            </a:r>
          </a:p>
        </p:txBody>
      </p:sp>
    </p:spTree>
    <p:extLst>
      <p:ext uri="{BB962C8B-B14F-4D97-AF65-F5344CB8AC3E}">
        <p14:creationId xmlns:p14="http://schemas.microsoft.com/office/powerpoint/2010/main" val="162489264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987E2910-3D68-45E5-B79F-DB1E0774854C}"/>
              </a:ext>
            </a:extLst>
          </p:cNvPr>
          <p:cNvSpPr txBox="1">
            <a:spLocks/>
          </p:cNvSpPr>
          <p:nvPr/>
        </p:nvSpPr>
        <p:spPr>
          <a:xfrm>
            <a:off x="457200" y="1801091"/>
            <a:ext cx="8229600" cy="4567051"/>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Example: Updates the stock table by reducing the </a:t>
            </a:r>
            <a:r>
              <a:rPr lang="en-US" altLang="en-US" dirty="0" err="1"/>
              <a:t>unit_price</a:t>
            </a:r>
            <a:r>
              <a:rPr lang="en-US" altLang="en-US" dirty="0"/>
              <a:t> value by 5% for a subset of prices. The WHERE clause specifies which prices to reduce by applying the IN operator to the rows returned by a subquery that selects only the rows of the stock table where the </a:t>
            </a:r>
            <a:r>
              <a:rPr lang="en-US" altLang="en-US" dirty="0" err="1"/>
              <a:t>unit_price</a:t>
            </a:r>
            <a:r>
              <a:rPr lang="en-US" altLang="en-US" dirty="0"/>
              <a:t> value is greater than 50: </a:t>
            </a:r>
          </a:p>
          <a:p>
            <a:endParaRPr lang="en-US" altLang="en-US" b="1" dirty="0"/>
          </a:p>
          <a:p>
            <a:pPr>
              <a:buFontTx/>
              <a:buNone/>
            </a:pPr>
            <a:r>
              <a:rPr lang="en-US" altLang="en-US" b="1" dirty="0"/>
              <a:t>UPDATE stock </a:t>
            </a:r>
          </a:p>
          <a:p>
            <a:pPr>
              <a:buFontTx/>
              <a:buNone/>
            </a:pPr>
            <a:r>
              <a:rPr lang="en-US" altLang="en-US" b="1" dirty="0"/>
              <a:t>SET </a:t>
            </a:r>
            <a:r>
              <a:rPr lang="en-US" altLang="en-US" b="1" dirty="0" err="1"/>
              <a:t>unit_price</a:t>
            </a:r>
            <a:r>
              <a:rPr lang="en-US" altLang="en-US" b="1" dirty="0"/>
              <a:t> = </a:t>
            </a:r>
            <a:r>
              <a:rPr lang="en-US" altLang="en-US" b="1" dirty="0" err="1"/>
              <a:t>unit_price</a:t>
            </a:r>
            <a:r>
              <a:rPr lang="en-US" altLang="en-US" b="1" dirty="0"/>
              <a:t> * 0.95 </a:t>
            </a:r>
          </a:p>
          <a:p>
            <a:pPr>
              <a:buFontTx/>
              <a:buNone/>
            </a:pPr>
            <a:r>
              <a:rPr lang="en-US" altLang="en-US" b="1" dirty="0"/>
              <a:t>WHERE </a:t>
            </a:r>
            <a:r>
              <a:rPr lang="en-US" altLang="en-US" b="1" dirty="0" err="1"/>
              <a:t>unit_price</a:t>
            </a:r>
            <a:r>
              <a:rPr lang="en-US" altLang="en-US" b="1" dirty="0"/>
              <a:t> IN (SELECT </a:t>
            </a:r>
            <a:r>
              <a:rPr lang="en-US" altLang="en-US" b="1" dirty="0" err="1"/>
              <a:t>unit_price</a:t>
            </a:r>
            <a:r>
              <a:rPr lang="en-US" altLang="en-US" b="1" dirty="0"/>
              <a:t> </a:t>
            </a:r>
          </a:p>
          <a:p>
            <a:pPr>
              <a:buFontTx/>
              <a:buNone/>
            </a:pPr>
            <a:r>
              <a:rPr lang="en-US" altLang="en-US" b="1" dirty="0"/>
              <a:t>                                       FROM stock </a:t>
            </a:r>
          </a:p>
          <a:p>
            <a:pPr>
              <a:buFontTx/>
              <a:buNone/>
            </a:pPr>
            <a:r>
              <a:rPr lang="en-US" altLang="en-US" b="1" dirty="0"/>
              <a:t>                                       WHERE </a:t>
            </a:r>
            <a:r>
              <a:rPr lang="en-US" altLang="en-US" b="1" dirty="0" err="1"/>
              <a:t>unit_price</a:t>
            </a:r>
            <a:r>
              <a:rPr lang="en-US" altLang="en-US" b="1" dirty="0"/>
              <a:t> &gt; 50); </a:t>
            </a: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6793D13C-7085-4292-82C1-CB08ECC4E2E3}"/>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Subquery Support (Update/Delete)</a:t>
            </a:r>
          </a:p>
        </p:txBody>
      </p:sp>
    </p:spTree>
    <p:extLst>
      <p:ext uri="{BB962C8B-B14F-4D97-AF65-F5344CB8AC3E}">
        <p14:creationId xmlns:p14="http://schemas.microsoft.com/office/powerpoint/2010/main" val="34472912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dirty="0">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5EF391E5-AD01-498B-9A6A-674266C601CF}"/>
              </a:ext>
            </a:extLst>
          </p:cNvPr>
          <p:cNvSpPr txBox="1">
            <a:spLocks/>
          </p:cNvSpPr>
          <p:nvPr/>
        </p:nvSpPr>
        <p:spPr>
          <a:xfrm>
            <a:off x="457200" y="1644073"/>
            <a:ext cx="8229600" cy="472406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Identify Problem SQL Statements</a:t>
            </a:r>
          </a:p>
          <a:p>
            <a:endParaRPr lang="en-US" altLang="en-US" dirty="0"/>
          </a:p>
          <a:p>
            <a:r>
              <a:rPr lang="en-US" altLang="en-US" dirty="0"/>
              <a:t>Tracing SQL in Informix</a:t>
            </a:r>
          </a:p>
          <a:p>
            <a:pPr>
              <a:buFont typeface="Arial" panose="020B0604020202020204" pitchFamily="34" charset="0"/>
              <a:buNone/>
            </a:pPr>
            <a:endParaRPr lang="en-US" altLang="en-US" dirty="0"/>
          </a:p>
          <a:p>
            <a:r>
              <a:rPr lang="en-US" altLang="en-US" dirty="0"/>
              <a:t>Options Available with Set Explain &amp; Reading sqexplain output with tuning examples</a:t>
            </a:r>
          </a:p>
          <a:p>
            <a:pPr>
              <a:buFont typeface="Arial" panose="020B0604020202020204" pitchFamily="34" charset="0"/>
              <a:buNone/>
            </a:pPr>
            <a:endParaRPr lang="en-US" altLang="en-US" dirty="0"/>
          </a:p>
          <a:p>
            <a:r>
              <a:rPr lang="en-US" altLang="en-US" dirty="0"/>
              <a:t>Methods to use for Improving SQL performance</a:t>
            </a:r>
          </a:p>
          <a:p>
            <a:pPr>
              <a:buFont typeface="Arial" panose="020B0604020202020204" pitchFamily="34" charset="0"/>
              <a:buNone/>
            </a:pPr>
            <a:endParaRPr lang="en-US" altLang="en-US" dirty="0"/>
          </a:p>
          <a:p>
            <a:r>
              <a:rPr lang="en-US" altLang="en-US" dirty="0"/>
              <a:t>Subquery Support for Update/Delete</a:t>
            </a:r>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a:p>
            <a:pPr>
              <a:lnSpc>
                <a:spcPct val="80000"/>
              </a:lnSpc>
              <a:buFont typeface="Arial" panose="020B0604020202020204" pitchFamily="34" charset="0"/>
              <a:buNone/>
            </a:pPr>
            <a:endParaRPr lang="en-US" altLang="en-US" dirty="0"/>
          </a:p>
          <a:p>
            <a:endParaRPr lang="en-US" dirty="0"/>
          </a:p>
          <a:p>
            <a:pPr lvl="2"/>
            <a:endParaRPr lang="en-US" dirty="0"/>
          </a:p>
          <a:p>
            <a:pPr lvl="2"/>
            <a:endParaRPr lang="en-US" dirty="0"/>
          </a:p>
          <a:p>
            <a:pPr lvl="2"/>
            <a:endParaRPr lang="en-US" dirty="0"/>
          </a:p>
          <a:p>
            <a:pPr lvl="1"/>
            <a:endParaRPr lang="en-US" dirty="0"/>
          </a:p>
        </p:txBody>
      </p:sp>
      <p:sp>
        <p:nvSpPr>
          <p:cNvPr id="5" name="TextShape 1">
            <a:extLst>
              <a:ext uri="{FF2B5EF4-FFF2-40B4-BE49-F238E27FC236}">
                <a16:creationId xmlns:a16="http://schemas.microsoft.com/office/drawing/2014/main" id="{D078EC73-97A5-4C8B-AD9D-45C45B97A071}"/>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Summary</a:t>
            </a:r>
          </a:p>
        </p:txBody>
      </p:sp>
    </p:spTree>
    <p:extLst>
      <p:ext uri="{BB962C8B-B14F-4D97-AF65-F5344CB8AC3E}">
        <p14:creationId xmlns:p14="http://schemas.microsoft.com/office/powerpoint/2010/main" val="126117111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04980" y="1514723"/>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Subtitle 2">
            <a:extLst>
              <a:ext uri="{FF2B5EF4-FFF2-40B4-BE49-F238E27FC236}">
                <a16:creationId xmlns:a16="http://schemas.microsoft.com/office/drawing/2014/main" id="{D2DF7E85-842C-4AF2-8BE3-E9937F1D7F0B}"/>
              </a:ext>
            </a:extLst>
          </p:cNvPr>
          <p:cNvSpPr txBox="1">
            <a:spLocks/>
          </p:cNvSpPr>
          <p:nvPr/>
        </p:nvSpPr>
        <p:spPr>
          <a:xfrm>
            <a:off x="1484889" y="2494569"/>
            <a:ext cx="6400800" cy="2570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Jeff Filippi</a:t>
            </a:r>
          </a:p>
          <a:p>
            <a:pPr marL="0" indent="0" algn="ctr">
              <a:buNone/>
            </a:pPr>
            <a:r>
              <a:rPr lang="en-US" dirty="0"/>
              <a:t>Integrated Data Consulting, LLC</a:t>
            </a:r>
          </a:p>
          <a:p>
            <a:pPr marL="0" indent="0" algn="ctr">
              <a:buNone/>
            </a:pPr>
            <a:r>
              <a:rPr lang="en-US" dirty="0">
                <a:hlinkClick r:id="rId3"/>
              </a:rPr>
              <a:t>jeff.filippi@itdataconsulting.com</a:t>
            </a:r>
            <a:endParaRPr lang="en-US" dirty="0"/>
          </a:p>
          <a:p>
            <a:pPr marL="0" indent="0" algn="ctr">
              <a:buNone/>
            </a:pPr>
            <a:r>
              <a:rPr lang="en-US" dirty="0">
                <a:hlinkClick r:id="rId4"/>
              </a:rPr>
              <a:t>www.itdataconsulting.com</a:t>
            </a:r>
            <a:endParaRPr lang="en-US" dirty="0"/>
          </a:p>
          <a:p>
            <a:pPr algn="ctr"/>
            <a:endParaRPr lang="en-US" dirty="0"/>
          </a:p>
          <a:p>
            <a:pPr algn="ctr"/>
            <a:endParaRPr lang="en-US" dirty="0"/>
          </a:p>
        </p:txBody>
      </p:sp>
      <p:pic>
        <p:nvPicPr>
          <p:cNvPr id="5" name="Picture 6" descr="itdata_logo_ibm.jpg">
            <a:extLst>
              <a:ext uri="{FF2B5EF4-FFF2-40B4-BE49-F238E27FC236}">
                <a16:creationId xmlns:a16="http://schemas.microsoft.com/office/drawing/2014/main" id="{12F20DDD-2093-4444-AC83-5A430768AB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3401" y="3074183"/>
            <a:ext cx="9429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1">
            <a:extLst>
              <a:ext uri="{FF2B5EF4-FFF2-40B4-BE49-F238E27FC236}">
                <a16:creationId xmlns:a16="http://schemas.microsoft.com/office/drawing/2014/main" id="{8F0BBFB0-B845-4D5D-A3BD-A8CDF9B60C84}"/>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Questions?</a:t>
            </a:r>
          </a:p>
        </p:txBody>
      </p:sp>
    </p:spTree>
    <p:extLst>
      <p:ext uri="{BB962C8B-B14F-4D97-AF65-F5344CB8AC3E}">
        <p14:creationId xmlns:p14="http://schemas.microsoft.com/office/powerpoint/2010/main" val="15418974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2" name="TextShape 1"/>
          <p:cNvSpPr txBox="1"/>
          <p:nvPr/>
        </p:nvSpPr>
        <p:spPr>
          <a:xfrm>
            <a:off x="504000" y="182880"/>
            <a:ext cx="9071640" cy="822960"/>
          </a:xfrm>
          <a:prstGeom prst="rect">
            <a:avLst/>
          </a:prstGeom>
          <a:noFill/>
          <a:ln>
            <a:noFill/>
          </a:ln>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TextShape 2"/>
          <p:cNvSpPr txBox="1"/>
          <p:nvPr/>
        </p:nvSpPr>
        <p:spPr>
          <a:xfrm>
            <a:off x="640080" y="1554480"/>
            <a:ext cx="8869680" cy="5303520"/>
          </a:xfrm>
          <a:prstGeom prst="rect">
            <a:avLst/>
          </a:prstGeom>
          <a:noFill/>
          <a:ln>
            <a:noFill/>
          </a:ln>
        </p:spPr>
        <p:txBody>
          <a:bodyPr lIns="0" tIns="0" rIns="0" bIns="0">
            <a:normAutofit/>
          </a:bodyPr>
          <a:lstStyle/>
          <a:p>
            <a:endParaRPr lang="en-US" sz="3200" b="0" strike="noStrike" spc="-1">
              <a:solidFill>
                <a:srgbClr val="000000"/>
              </a:solidFill>
              <a:uFill>
                <a:solidFill>
                  <a:srgbClr val="FFFFFF"/>
                </a:solidFill>
              </a:uFill>
              <a:latin typeface="Arial"/>
            </a:endParaRPr>
          </a:p>
        </p:txBody>
      </p:sp>
      <p:sp>
        <p:nvSpPr>
          <p:cNvPr id="4" name="Content Placeholder 2">
            <a:extLst>
              <a:ext uri="{FF2B5EF4-FFF2-40B4-BE49-F238E27FC236}">
                <a16:creationId xmlns:a16="http://schemas.microsoft.com/office/drawing/2014/main" id="{D4EF7BC3-6556-4D85-AB7A-B680A4543232}"/>
              </a:ext>
            </a:extLst>
          </p:cNvPr>
          <p:cNvSpPr txBox="1">
            <a:spLocks/>
          </p:cNvSpPr>
          <p:nvPr/>
        </p:nvSpPr>
        <p:spPr>
          <a:xfrm>
            <a:off x="457200" y="2299855"/>
            <a:ext cx="8229600" cy="4068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Use the table SYSPTPROF to look at the buffer reads, page reads, sequencial scans.</a:t>
            </a:r>
          </a:p>
          <a:p>
            <a:pPr>
              <a:buFont typeface="Arial" panose="020B0604020202020204" pitchFamily="34" charset="0"/>
              <a:buNone/>
            </a:pPr>
            <a:endParaRPr lang="en-US" altLang="en-US"/>
          </a:p>
          <a:p>
            <a:pPr marL="457200" lvl="1" indent="0">
              <a:buFont typeface="Arial" panose="020B0604020202020204" pitchFamily="34" charset="0"/>
              <a:buNone/>
            </a:pPr>
            <a:r>
              <a:rPr lang="en-US" altLang="en-US"/>
              <a:t>   SELECT tabname[1,25], bufreads, pagreads,       	isreads, seqscans     </a:t>
            </a:r>
          </a:p>
          <a:p>
            <a:pPr lvl="1">
              <a:buFont typeface="Arial" panose="020B0604020202020204" pitchFamily="34" charset="0"/>
              <a:buNone/>
            </a:pPr>
            <a:r>
              <a:rPr lang="en-US" altLang="en-US"/>
              <a:t>	FROM sysmaster:sysptprof</a:t>
            </a:r>
          </a:p>
          <a:p>
            <a:pPr lvl="1">
              <a:buFont typeface="Arial" panose="020B0604020202020204" pitchFamily="34" charset="0"/>
              <a:buNone/>
            </a:pPr>
            <a:r>
              <a:rPr lang="en-US" altLang="en-US"/>
              <a:t>	ORDER BY 2 desc</a:t>
            </a:r>
            <a:endParaRPr lang="en-US" dirty="0"/>
          </a:p>
        </p:txBody>
      </p:sp>
      <p:sp>
        <p:nvSpPr>
          <p:cNvPr id="5" name="TextShape 1">
            <a:extLst>
              <a:ext uri="{FF2B5EF4-FFF2-40B4-BE49-F238E27FC236}">
                <a16:creationId xmlns:a16="http://schemas.microsoft.com/office/drawing/2014/main" id="{B9F07D1C-05F6-4706-9A33-6E4D108D2E5E}"/>
              </a:ext>
            </a:extLst>
          </p:cNvPr>
          <p:cNvSpPr txBox="1"/>
          <p:nvPr/>
        </p:nvSpPr>
        <p:spPr>
          <a:xfrm>
            <a:off x="656400" y="335280"/>
            <a:ext cx="9071640" cy="822960"/>
          </a:xfrm>
          <a:prstGeom prst="rect">
            <a:avLst/>
          </a:prstGeom>
          <a:noFill/>
          <a:ln>
            <a:noFill/>
          </a:ln>
        </p:spPr>
        <p:txBody>
          <a:bodyPr lIns="0" tIns="0" rIns="0" bIns="0" anchor="ctr"/>
          <a:lstStyle/>
          <a:p>
            <a:pPr algn="ctr"/>
            <a:r>
              <a:rPr lang="en-US" sz="4400" b="0" strike="noStrike" spc="-1" dirty="0">
                <a:solidFill>
                  <a:srgbClr val="000000"/>
                </a:solidFill>
                <a:uFill>
                  <a:solidFill>
                    <a:srgbClr val="FFFFFF"/>
                  </a:solidFill>
                </a:uFill>
                <a:latin typeface="Arial"/>
              </a:rPr>
              <a:t>Review Number of Reads on Table/Index</a:t>
            </a:r>
          </a:p>
        </p:txBody>
      </p:sp>
    </p:spTree>
    <p:extLst>
      <p:ext uri="{BB962C8B-B14F-4D97-AF65-F5344CB8AC3E}">
        <p14:creationId xmlns:p14="http://schemas.microsoft.com/office/powerpoint/2010/main" val="35479006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9971</Words>
  <Application>Microsoft Office PowerPoint</Application>
  <PresentationFormat>Custom</PresentationFormat>
  <Paragraphs>1580</Paragraphs>
  <Slides>88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88</vt:i4>
      </vt:variant>
    </vt:vector>
  </HeadingPairs>
  <TitlesOfParts>
    <vt:vector size="93" baseType="lpstr">
      <vt:lpstr>Arial</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Jeff_F1</dc:creator>
  <dc:description/>
  <cp:lastModifiedBy>Jeff Filippi</cp:lastModifiedBy>
  <cp:revision>18</cp:revision>
  <dcterms:created xsi:type="dcterms:W3CDTF">2018-07-31T19:54:28Z</dcterms:created>
  <dcterms:modified xsi:type="dcterms:W3CDTF">2019-09-24T18:16:56Z</dcterms:modified>
  <dc:language>en-US</dc:language>
</cp:coreProperties>
</file>