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690" r:id="rId2"/>
  </p:sldMasterIdLst>
  <p:sldIdLst>
    <p:sldId id="313" r:id="rId3"/>
    <p:sldId id="331" r:id="rId4"/>
    <p:sldId id="314" r:id="rId5"/>
    <p:sldId id="318" r:id="rId6"/>
    <p:sldId id="315" r:id="rId7"/>
    <p:sldId id="324" r:id="rId8"/>
    <p:sldId id="325" r:id="rId9"/>
    <p:sldId id="326" r:id="rId10"/>
    <p:sldId id="327" r:id="rId11"/>
    <p:sldId id="328" r:id="rId12"/>
    <p:sldId id="330" r:id="rId13"/>
    <p:sldId id="329" r:id="rId14"/>
    <p:sldId id="333" r:id="rId15"/>
    <p:sldId id="332" r:id="rId16"/>
    <p:sldId id="309" r:id="rId17"/>
    <p:sldId id="303" r:id="rId18"/>
    <p:sldId id="305" r:id="rId19"/>
    <p:sldId id="323" r:id="rId20"/>
    <p:sldId id="317" r:id="rId21"/>
    <p:sldId id="321" r:id="rId22"/>
    <p:sldId id="32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D39DD-E399-88B6-A40C-44A917878F0F}" v="1026" dt="2020-09-17T21:59:21.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ites.google.com/strongschools.nyc/bk-north-summer-2019-pl/event-catalog" TargetMode="External"/><Relationship Id="rId1" Type="http://schemas.openxmlformats.org/officeDocument/2006/relationships/hyperlink" Target="https://docs.google.com/spreadsheets/u/1/d/1joah9igs_Lrw_nOsGC_4oQyyOCSVbVIMHFtyQ4CZe6s/htmlview?pru=AAABcgkYtyQ*JqyISI_P6n0hd7npmoCbeg#gid=675838659" TargetMode="Externa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hyperlink" Target="https://docs.google.com/spreadsheets/u/1/d/1joah9igs_Lrw_nOsGC_4oQyyOCSVbVIMHFtyQ4CZe6s/htmlview?pru=AAABcgkYtyQ*JqyISI_P6n0hd7npmoCbeg#gid=675838659" TargetMode="External"/><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sites.google.com/strongschools.nyc/bk-north-summer-2019-pl/event-catalo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2C8CA-A929-46F4-B2A7-4D102315C8A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3D8CC7-F6BF-46BE-8532-BA92915C691A}">
      <dgm:prSet/>
      <dgm:spPr/>
      <dgm:t>
        <a:bodyPr/>
        <a:lstStyle/>
        <a:p>
          <a:pPr>
            <a:lnSpc>
              <a:spcPct val="100000"/>
            </a:lnSpc>
            <a:defRPr cap="all"/>
          </a:pPr>
          <a:r>
            <a:rPr lang="en-US" b="0" i="0" u="none" strike="noStrike" cap="all" baseline="0" noProof="0">
              <a:solidFill>
                <a:srgbClr val="010000"/>
              </a:solidFill>
              <a:latin typeface="Century Gothic"/>
            </a:rPr>
            <a:t> DIIT PLS: </a:t>
          </a:r>
          <a:r>
            <a:rPr lang="en-US">
              <a:hlinkClick xmlns:r="http://schemas.openxmlformats.org/officeDocument/2006/relationships" r:id="rId1"/>
            </a:rPr>
            <a:t>https://docs.google.com/spreadsheets/u/1/d/1joah9igs_Lrw_nOsGC_4oQyyOCSVbVIMHFtyQ4CZe6s/htmlview?pru=AAABcgkYtyQ*JqyISI_P6n0hd7npmoCbeg#gid=675838659</a:t>
          </a:r>
          <a:endParaRPr lang="en-US" b="0" i="0" u="none" strike="noStrike" cap="all" baseline="0" noProof="0">
            <a:latin typeface="Century Gothic"/>
          </a:endParaRPr>
        </a:p>
      </dgm:t>
    </dgm:pt>
    <dgm:pt modelId="{AD8A11AF-5EC8-43E4-A1CF-D652BF7F6079}" type="parTrans" cxnId="{BDD24471-2E95-4DEE-9B8C-9E1970B3684E}">
      <dgm:prSet/>
      <dgm:spPr/>
      <dgm:t>
        <a:bodyPr/>
        <a:lstStyle/>
        <a:p>
          <a:endParaRPr lang="en-US"/>
        </a:p>
      </dgm:t>
    </dgm:pt>
    <dgm:pt modelId="{B4D94C7F-A715-42AB-AF4E-9A48A2A6A3EB}" type="sibTrans" cxnId="{BDD24471-2E95-4DEE-9B8C-9E1970B3684E}">
      <dgm:prSet/>
      <dgm:spPr/>
      <dgm:t>
        <a:bodyPr/>
        <a:lstStyle/>
        <a:p>
          <a:endParaRPr lang="en-US"/>
        </a:p>
      </dgm:t>
    </dgm:pt>
    <dgm:pt modelId="{AEC7D557-0A61-420B-A3D7-A927D57D6014}">
      <dgm:prSet/>
      <dgm:spPr/>
      <dgm:t>
        <a:bodyPr/>
        <a:lstStyle/>
        <a:p>
          <a:pPr>
            <a:lnSpc>
              <a:spcPct val="100000"/>
            </a:lnSpc>
            <a:defRPr cap="all"/>
          </a:pPr>
          <a:r>
            <a:rPr lang="en-US">
              <a:latin typeface="Century Gothic" panose="020B0502020202020204"/>
            </a:rPr>
            <a:t>BCO instructional leads are also offering Office Hours to all core content area teachers</a:t>
          </a:r>
          <a:br>
            <a:rPr lang="en-US">
              <a:solidFill>
                <a:srgbClr val="010000"/>
              </a:solidFill>
              <a:latin typeface="Century Gothic" panose="020B0502020202020204"/>
            </a:rPr>
          </a:br>
          <a:r>
            <a:rPr lang="en-US">
              <a:latin typeface="Century Gothic" panose="020B0502020202020204"/>
            </a:rPr>
            <a:t>MLL and SWD hours will be available as well</a:t>
          </a:r>
          <a:endParaRPr lang="en-US"/>
        </a:p>
      </dgm:t>
    </dgm:pt>
    <dgm:pt modelId="{0C390A75-BD25-4D97-8178-8CE13FB78D52}" type="parTrans" cxnId="{19E119FF-974C-42CD-968D-EAAD14A47171}">
      <dgm:prSet/>
      <dgm:spPr/>
      <dgm:t>
        <a:bodyPr/>
        <a:lstStyle/>
        <a:p>
          <a:endParaRPr lang="en-US"/>
        </a:p>
      </dgm:t>
    </dgm:pt>
    <dgm:pt modelId="{F776B14C-F780-4C5F-B6B5-42F74138B343}" type="sibTrans" cxnId="{19E119FF-974C-42CD-968D-EAAD14A47171}">
      <dgm:prSet/>
      <dgm:spPr/>
      <dgm:t>
        <a:bodyPr/>
        <a:lstStyle/>
        <a:p>
          <a:endParaRPr lang="en-US"/>
        </a:p>
      </dgm:t>
    </dgm:pt>
    <dgm:pt modelId="{2C2B9D30-C418-49EA-8369-470149DC6FBD}">
      <dgm:prSet phldr="0"/>
      <dgm:spPr/>
      <dgm:t>
        <a:bodyPr/>
        <a:lstStyle/>
        <a:p>
          <a:pPr>
            <a:lnSpc>
              <a:spcPct val="100000"/>
            </a:lnSpc>
            <a:defRPr cap="all"/>
          </a:pPr>
          <a:r>
            <a:rPr lang="en-US">
              <a:latin typeface="Century Gothic" panose="020B0502020202020204"/>
            </a:rPr>
            <a:t>BCO PL:  </a:t>
          </a:r>
          <a:r>
            <a:rPr lang="en-US">
              <a:hlinkClick xmlns:r="http://schemas.openxmlformats.org/officeDocument/2006/relationships" r:id="rId2"/>
            </a:rPr>
            <a:t>https://sites.google.com/strongschools.nyc/bk-north-summer-2019-pl/event-catalog</a:t>
          </a:r>
        </a:p>
      </dgm:t>
    </dgm:pt>
    <dgm:pt modelId="{E2A11431-A978-4C83-8795-8C9B4E1C38BF}" type="parTrans" cxnId="{9950D971-2AE0-4B0C-9510-510D0578B79D}">
      <dgm:prSet/>
      <dgm:spPr/>
    </dgm:pt>
    <dgm:pt modelId="{23A858FB-7310-4D83-A6B4-21EB30DB3D68}" type="sibTrans" cxnId="{9950D971-2AE0-4B0C-9510-510D0578B79D}">
      <dgm:prSet/>
      <dgm:spPr/>
    </dgm:pt>
    <dgm:pt modelId="{2EB6A139-A360-4EE7-A5E4-942F68356E87}" type="pres">
      <dgm:prSet presAssocID="{75B2C8CA-A929-46F4-B2A7-4D102315C8A0}" presName="root" presStyleCnt="0">
        <dgm:presLayoutVars>
          <dgm:dir/>
          <dgm:resizeHandles val="exact"/>
        </dgm:presLayoutVars>
      </dgm:prSet>
      <dgm:spPr/>
    </dgm:pt>
    <dgm:pt modelId="{C804F509-EB70-46CD-9704-60090603D1F3}" type="pres">
      <dgm:prSet presAssocID="{BC3D8CC7-F6BF-46BE-8532-BA92915C691A}" presName="compNode" presStyleCnt="0"/>
      <dgm:spPr/>
    </dgm:pt>
    <dgm:pt modelId="{B4A0BA40-58E9-4A64-A1B0-B363F9429F31}" type="pres">
      <dgm:prSet presAssocID="{BC3D8CC7-F6BF-46BE-8532-BA92915C691A}" presName="iconBgRect" presStyleLbl="bgShp" presStyleIdx="0" presStyleCnt="3"/>
      <dgm:spPr/>
    </dgm:pt>
    <dgm:pt modelId="{EA54F5CE-021D-4B11-AD6F-772F8B1F264E}" type="pres">
      <dgm:prSet presAssocID="{BC3D8CC7-F6BF-46BE-8532-BA92915C691A}"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icorn"/>
        </a:ext>
      </dgm:extLst>
    </dgm:pt>
    <dgm:pt modelId="{CD2DD310-700F-4684-9F9C-59603C96B8F4}" type="pres">
      <dgm:prSet presAssocID="{BC3D8CC7-F6BF-46BE-8532-BA92915C691A}" presName="spaceRect" presStyleCnt="0"/>
      <dgm:spPr/>
    </dgm:pt>
    <dgm:pt modelId="{8EDFC778-A975-44CF-9FB9-053DBBF88CEA}" type="pres">
      <dgm:prSet presAssocID="{BC3D8CC7-F6BF-46BE-8532-BA92915C691A}" presName="textRect" presStyleLbl="revTx" presStyleIdx="0" presStyleCnt="3">
        <dgm:presLayoutVars>
          <dgm:chMax val="1"/>
          <dgm:chPref val="1"/>
        </dgm:presLayoutVars>
      </dgm:prSet>
      <dgm:spPr/>
    </dgm:pt>
    <dgm:pt modelId="{A96B0371-A8E3-4168-8EE1-B715C395B0F1}" type="pres">
      <dgm:prSet presAssocID="{B4D94C7F-A715-42AB-AF4E-9A48A2A6A3EB}" presName="sibTrans" presStyleCnt="0"/>
      <dgm:spPr/>
    </dgm:pt>
    <dgm:pt modelId="{A8B7539A-6BCB-4E02-B244-C90FEBA4B10E}" type="pres">
      <dgm:prSet presAssocID="{2C2B9D30-C418-49EA-8369-470149DC6FBD}" presName="compNode" presStyleCnt="0"/>
      <dgm:spPr/>
    </dgm:pt>
    <dgm:pt modelId="{8AA9F40D-087F-40D1-A245-E9FA4A5A029E}" type="pres">
      <dgm:prSet presAssocID="{2C2B9D30-C418-49EA-8369-470149DC6FBD}" presName="iconBgRect" presStyleLbl="bgShp" presStyleIdx="1" presStyleCnt="3"/>
      <dgm:spPr/>
    </dgm:pt>
    <dgm:pt modelId="{53F46534-171C-42C0-8D8A-6DA562B57A69}" type="pres">
      <dgm:prSet presAssocID="{2C2B9D30-C418-49EA-8369-470149DC6FBD}" presName="iconRect" presStyleLbl="node1" presStyleIdx="1" presStyleCnt="3"/>
      <dgm:spPr/>
    </dgm:pt>
    <dgm:pt modelId="{01643DA9-B82A-46AC-9D83-3F7E0F4137FD}" type="pres">
      <dgm:prSet presAssocID="{2C2B9D30-C418-49EA-8369-470149DC6FBD}" presName="spaceRect" presStyleCnt="0"/>
      <dgm:spPr/>
    </dgm:pt>
    <dgm:pt modelId="{F7BA8C92-C4EE-4AEB-B6FF-DF397CCAE60C}" type="pres">
      <dgm:prSet presAssocID="{2C2B9D30-C418-49EA-8369-470149DC6FBD}" presName="textRect" presStyleLbl="revTx" presStyleIdx="1" presStyleCnt="3">
        <dgm:presLayoutVars>
          <dgm:chMax val="1"/>
          <dgm:chPref val="1"/>
        </dgm:presLayoutVars>
      </dgm:prSet>
      <dgm:spPr/>
    </dgm:pt>
    <dgm:pt modelId="{6D031B58-7CDE-41EE-A0D4-6F2EAEAD2CB1}" type="pres">
      <dgm:prSet presAssocID="{23A858FB-7310-4D83-A6B4-21EB30DB3D68}" presName="sibTrans" presStyleCnt="0"/>
      <dgm:spPr/>
    </dgm:pt>
    <dgm:pt modelId="{2588371C-E9E5-4B3D-AAEC-F5F0F082DC5E}" type="pres">
      <dgm:prSet presAssocID="{AEC7D557-0A61-420B-A3D7-A927D57D6014}" presName="compNode" presStyleCnt="0"/>
      <dgm:spPr/>
    </dgm:pt>
    <dgm:pt modelId="{AA6D7F40-EB6D-4D07-800C-8108A7081408}" type="pres">
      <dgm:prSet presAssocID="{AEC7D557-0A61-420B-A3D7-A927D57D6014}" presName="iconBgRect" presStyleLbl="bgShp" presStyleIdx="2" presStyleCnt="3"/>
      <dgm:spPr/>
    </dgm:pt>
    <dgm:pt modelId="{8CE995C9-F6CE-4CBB-9F3C-9036DBEA9AFD}" type="pres">
      <dgm:prSet presAssocID="{AEC7D557-0A61-420B-A3D7-A927D57D60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7F6C8C6C-6471-47A6-B527-35A2F8E46105}" type="pres">
      <dgm:prSet presAssocID="{AEC7D557-0A61-420B-A3D7-A927D57D6014}" presName="spaceRect" presStyleCnt="0"/>
      <dgm:spPr/>
    </dgm:pt>
    <dgm:pt modelId="{749F2033-DD45-4166-B91F-FADA5DEA9C53}" type="pres">
      <dgm:prSet presAssocID="{AEC7D557-0A61-420B-A3D7-A927D57D6014}" presName="textRect" presStyleLbl="revTx" presStyleIdx="2" presStyleCnt="3">
        <dgm:presLayoutVars>
          <dgm:chMax val="1"/>
          <dgm:chPref val="1"/>
        </dgm:presLayoutVars>
      </dgm:prSet>
      <dgm:spPr/>
    </dgm:pt>
  </dgm:ptLst>
  <dgm:cxnLst>
    <dgm:cxn modelId="{CEBC8D19-C4E2-413B-B6DA-BCFA03606122}" type="presOf" srcId="{AEC7D557-0A61-420B-A3D7-A927D57D6014}" destId="{749F2033-DD45-4166-B91F-FADA5DEA9C53}" srcOrd="0" destOrd="0" presId="urn:microsoft.com/office/officeart/2018/5/layout/IconCircleLabelList"/>
    <dgm:cxn modelId="{496C0223-250E-4333-AA8C-C58D48D33E82}" type="presOf" srcId="{75B2C8CA-A929-46F4-B2A7-4D102315C8A0}" destId="{2EB6A139-A360-4EE7-A5E4-942F68356E87}" srcOrd="0" destOrd="0" presId="urn:microsoft.com/office/officeart/2018/5/layout/IconCircleLabelList"/>
    <dgm:cxn modelId="{BDD24471-2E95-4DEE-9B8C-9E1970B3684E}" srcId="{75B2C8CA-A929-46F4-B2A7-4D102315C8A0}" destId="{BC3D8CC7-F6BF-46BE-8532-BA92915C691A}" srcOrd="0" destOrd="0" parTransId="{AD8A11AF-5EC8-43E4-A1CF-D652BF7F6079}" sibTransId="{B4D94C7F-A715-42AB-AF4E-9A48A2A6A3EB}"/>
    <dgm:cxn modelId="{9950D971-2AE0-4B0C-9510-510D0578B79D}" srcId="{75B2C8CA-A929-46F4-B2A7-4D102315C8A0}" destId="{2C2B9D30-C418-49EA-8369-470149DC6FBD}" srcOrd="1" destOrd="0" parTransId="{E2A11431-A978-4C83-8795-8C9B4E1C38BF}" sibTransId="{23A858FB-7310-4D83-A6B4-21EB30DB3D68}"/>
    <dgm:cxn modelId="{1FF67592-E3A6-43F2-8A95-4ECC5137E62C}" type="presOf" srcId="{BC3D8CC7-F6BF-46BE-8532-BA92915C691A}" destId="{8EDFC778-A975-44CF-9FB9-053DBBF88CEA}" srcOrd="0" destOrd="0" presId="urn:microsoft.com/office/officeart/2018/5/layout/IconCircleLabelList"/>
    <dgm:cxn modelId="{04F630AB-8B0C-49A0-A087-2D4575532285}" type="presOf" srcId="{2C2B9D30-C418-49EA-8369-470149DC6FBD}" destId="{F7BA8C92-C4EE-4AEB-B6FF-DF397CCAE60C}" srcOrd="0" destOrd="0" presId="urn:microsoft.com/office/officeart/2018/5/layout/IconCircleLabelList"/>
    <dgm:cxn modelId="{19E119FF-974C-42CD-968D-EAAD14A47171}" srcId="{75B2C8CA-A929-46F4-B2A7-4D102315C8A0}" destId="{AEC7D557-0A61-420B-A3D7-A927D57D6014}" srcOrd="2" destOrd="0" parTransId="{0C390A75-BD25-4D97-8178-8CE13FB78D52}" sibTransId="{F776B14C-F780-4C5F-B6B5-42F74138B343}"/>
    <dgm:cxn modelId="{121BE2F6-41F4-48C8-A04E-F0FA3EB64981}" type="presParOf" srcId="{2EB6A139-A360-4EE7-A5E4-942F68356E87}" destId="{C804F509-EB70-46CD-9704-60090603D1F3}" srcOrd="0" destOrd="0" presId="urn:microsoft.com/office/officeart/2018/5/layout/IconCircleLabelList"/>
    <dgm:cxn modelId="{1D6F056B-D769-4978-B790-F0E11947E33B}" type="presParOf" srcId="{C804F509-EB70-46CD-9704-60090603D1F3}" destId="{B4A0BA40-58E9-4A64-A1B0-B363F9429F31}" srcOrd="0" destOrd="0" presId="urn:microsoft.com/office/officeart/2018/5/layout/IconCircleLabelList"/>
    <dgm:cxn modelId="{94F38BE3-EDA7-4475-A3CC-0D95B8E0EDCC}" type="presParOf" srcId="{C804F509-EB70-46CD-9704-60090603D1F3}" destId="{EA54F5CE-021D-4B11-AD6F-772F8B1F264E}" srcOrd="1" destOrd="0" presId="urn:microsoft.com/office/officeart/2018/5/layout/IconCircleLabelList"/>
    <dgm:cxn modelId="{BCAC553F-01E1-4BD7-8029-DC4B52EA2551}" type="presParOf" srcId="{C804F509-EB70-46CD-9704-60090603D1F3}" destId="{CD2DD310-700F-4684-9F9C-59603C96B8F4}" srcOrd="2" destOrd="0" presId="urn:microsoft.com/office/officeart/2018/5/layout/IconCircleLabelList"/>
    <dgm:cxn modelId="{417058B1-6D4C-4F4E-B3F0-E88F5F0B5F2F}" type="presParOf" srcId="{C804F509-EB70-46CD-9704-60090603D1F3}" destId="{8EDFC778-A975-44CF-9FB9-053DBBF88CEA}" srcOrd="3" destOrd="0" presId="urn:microsoft.com/office/officeart/2018/5/layout/IconCircleLabelList"/>
    <dgm:cxn modelId="{6A1B7666-9955-4744-AB71-95998C99C1AC}" type="presParOf" srcId="{2EB6A139-A360-4EE7-A5E4-942F68356E87}" destId="{A96B0371-A8E3-4168-8EE1-B715C395B0F1}" srcOrd="1" destOrd="0" presId="urn:microsoft.com/office/officeart/2018/5/layout/IconCircleLabelList"/>
    <dgm:cxn modelId="{5A5B6313-0453-4450-865E-09F1629CAB4B}" type="presParOf" srcId="{2EB6A139-A360-4EE7-A5E4-942F68356E87}" destId="{A8B7539A-6BCB-4E02-B244-C90FEBA4B10E}" srcOrd="2" destOrd="0" presId="urn:microsoft.com/office/officeart/2018/5/layout/IconCircleLabelList"/>
    <dgm:cxn modelId="{2A40CFDC-2DCB-4ECD-94A3-C51C51B53C4A}" type="presParOf" srcId="{A8B7539A-6BCB-4E02-B244-C90FEBA4B10E}" destId="{8AA9F40D-087F-40D1-A245-E9FA4A5A029E}" srcOrd="0" destOrd="0" presId="urn:microsoft.com/office/officeart/2018/5/layout/IconCircleLabelList"/>
    <dgm:cxn modelId="{5C07E702-784B-41E6-9339-4973E34CD324}" type="presParOf" srcId="{A8B7539A-6BCB-4E02-B244-C90FEBA4B10E}" destId="{53F46534-171C-42C0-8D8A-6DA562B57A69}" srcOrd="1" destOrd="0" presId="urn:microsoft.com/office/officeart/2018/5/layout/IconCircleLabelList"/>
    <dgm:cxn modelId="{C7CB509B-2435-4807-B10D-73549FB226BA}" type="presParOf" srcId="{A8B7539A-6BCB-4E02-B244-C90FEBA4B10E}" destId="{01643DA9-B82A-46AC-9D83-3F7E0F4137FD}" srcOrd="2" destOrd="0" presId="urn:microsoft.com/office/officeart/2018/5/layout/IconCircleLabelList"/>
    <dgm:cxn modelId="{E896A2A3-655A-47FA-BFBA-A8F71BAE26E2}" type="presParOf" srcId="{A8B7539A-6BCB-4E02-B244-C90FEBA4B10E}" destId="{F7BA8C92-C4EE-4AEB-B6FF-DF397CCAE60C}" srcOrd="3" destOrd="0" presId="urn:microsoft.com/office/officeart/2018/5/layout/IconCircleLabelList"/>
    <dgm:cxn modelId="{5B13C264-7604-44EB-AB50-179A3128ED84}" type="presParOf" srcId="{2EB6A139-A360-4EE7-A5E4-942F68356E87}" destId="{6D031B58-7CDE-41EE-A0D4-6F2EAEAD2CB1}" srcOrd="3" destOrd="0" presId="urn:microsoft.com/office/officeart/2018/5/layout/IconCircleLabelList"/>
    <dgm:cxn modelId="{9EBB6E81-3379-40EE-94E3-BBBD1B69150D}" type="presParOf" srcId="{2EB6A139-A360-4EE7-A5E4-942F68356E87}" destId="{2588371C-E9E5-4B3D-AAEC-F5F0F082DC5E}" srcOrd="4" destOrd="0" presId="urn:microsoft.com/office/officeart/2018/5/layout/IconCircleLabelList"/>
    <dgm:cxn modelId="{B138F18A-A785-467B-8192-0AABF54D1EC0}" type="presParOf" srcId="{2588371C-E9E5-4B3D-AAEC-F5F0F082DC5E}" destId="{AA6D7F40-EB6D-4D07-800C-8108A7081408}" srcOrd="0" destOrd="0" presId="urn:microsoft.com/office/officeart/2018/5/layout/IconCircleLabelList"/>
    <dgm:cxn modelId="{4FED5528-6F41-4E38-B715-F2DCA8E2ACB9}" type="presParOf" srcId="{2588371C-E9E5-4B3D-AAEC-F5F0F082DC5E}" destId="{8CE995C9-F6CE-4CBB-9F3C-9036DBEA9AFD}" srcOrd="1" destOrd="0" presId="urn:microsoft.com/office/officeart/2018/5/layout/IconCircleLabelList"/>
    <dgm:cxn modelId="{96B8E9CE-6FC7-4B75-BC25-04C474A26CC7}" type="presParOf" srcId="{2588371C-E9E5-4B3D-AAEC-F5F0F082DC5E}" destId="{7F6C8C6C-6471-47A6-B527-35A2F8E46105}" srcOrd="2" destOrd="0" presId="urn:microsoft.com/office/officeart/2018/5/layout/IconCircleLabelList"/>
    <dgm:cxn modelId="{A51DBEE5-40A7-4458-AD92-645E4675BE8D}" type="presParOf" srcId="{2588371C-E9E5-4B3D-AAEC-F5F0F082DC5E}" destId="{749F2033-DD45-4166-B91F-FADA5DEA9C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0BA40-58E9-4A64-A1B0-B363F9429F31}">
      <dsp:nvSpPr>
        <dsp:cNvPr id="0" name=""/>
        <dsp:cNvSpPr/>
      </dsp:nvSpPr>
      <dsp:spPr>
        <a:xfrm>
          <a:off x="2219142" y="18497"/>
          <a:ext cx="1200937" cy="1200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4F5CE-021D-4B11-AD6F-772F8B1F264E}">
      <dsp:nvSpPr>
        <dsp:cNvPr id="0" name=""/>
        <dsp:cNvSpPr/>
      </dsp:nvSpPr>
      <dsp:spPr>
        <a:xfrm>
          <a:off x="2475080" y="274435"/>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DFC778-A975-44CF-9FB9-053DBBF88CEA}">
      <dsp:nvSpPr>
        <dsp:cNvPr id="0" name=""/>
        <dsp:cNvSpPr/>
      </dsp:nvSpPr>
      <dsp:spPr>
        <a:xfrm>
          <a:off x="1835236" y="1593498"/>
          <a:ext cx="196875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u="none" strike="noStrike" kern="1200" cap="all" baseline="0" noProof="0">
              <a:solidFill>
                <a:srgbClr val="010000"/>
              </a:solidFill>
              <a:latin typeface="Century Gothic"/>
            </a:rPr>
            <a:t> DIIT PLS: </a:t>
          </a:r>
          <a:r>
            <a:rPr lang="en-US" sz="1100" kern="1200">
              <a:hlinkClick xmlns:r="http://schemas.openxmlformats.org/officeDocument/2006/relationships" r:id="rId3"/>
            </a:rPr>
            <a:t>https://docs.google.com/spreadsheets/u/1/d/1joah9igs_Lrw_nOsGC_4oQyyOCSVbVIMHFtyQ4CZe6s/htmlview?pru=AAABcgkYtyQ*JqyISI_P6n0hd7npmoCbeg#gid=675838659</a:t>
          </a:r>
          <a:endParaRPr lang="en-US" sz="1100" b="0" i="0" u="none" strike="noStrike" kern="1200" cap="all" baseline="0" noProof="0">
            <a:latin typeface="Century Gothic"/>
          </a:endParaRPr>
        </a:p>
      </dsp:txBody>
      <dsp:txXfrm>
        <a:off x="1835236" y="1593498"/>
        <a:ext cx="1968750" cy="1350000"/>
      </dsp:txXfrm>
    </dsp:sp>
    <dsp:sp modelId="{8AA9F40D-087F-40D1-A245-E9FA4A5A029E}">
      <dsp:nvSpPr>
        <dsp:cNvPr id="0" name=""/>
        <dsp:cNvSpPr/>
      </dsp:nvSpPr>
      <dsp:spPr>
        <a:xfrm>
          <a:off x="4532424" y="18497"/>
          <a:ext cx="1200937" cy="1200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46534-171C-42C0-8D8A-6DA562B57A69}">
      <dsp:nvSpPr>
        <dsp:cNvPr id="0" name=""/>
        <dsp:cNvSpPr/>
      </dsp:nvSpPr>
      <dsp:spPr>
        <a:xfrm>
          <a:off x="4788361" y="274435"/>
          <a:ext cx="689062" cy="6890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A8C92-C4EE-4AEB-B6FF-DF397CCAE60C}">
      <dsp:nvSpPr>
        <dsp:cNvPr id="0" name=""/>
        <dsp:cNvSpPr/>
      </dsp:nvSpPr>
      <dsp:spPr>
        <a:xfrm>
          <a:off x="4148518" y="1593498"/>
          <a:ext cx="196875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entury Gothic" panose="020B0502020202020204"/>
            </a:rPr>
            <a:t>BCO PL:  </a:t>
          </a:r>
          <a:r>
            <a:rPr lang="en-US" sz="1100" kern="1200">
              <a:hlinkClick xmlns:r="http://schemas.openxmlformats.org/officeDocument/2006/relationships" r:id="rId4"/>
            </a:rPr>
            <a:t>https://sites.google.com/strongschools.nyc/bk-north-summer-2019-pl/event-catalog</a:t>
          </a:r>
        </a:p>
      </dsp:txBody>
      <dsp:txXfrm>
        <a:off x="4148518" y="1593498"/>
        <a:ext cx="1968750" cy="1350000"/>
      </dsp:txXfrm>
    </dsp:sp>
    <dsp:sp modelId="{AA6D7F40-EB6D-4D07-800C-8108A7081408}">
      <dsp:nvSpPr>
        <dsp:cNvPr id="0" name=""/>
        <dsp:cNvSpPr/>
      </dsp:nvSpPr>
      <dsp:spPr>
        <a:xfrm>
          <a:off x="6845705" y="18497"/>
          <a:ext cx="1200937" cy="1200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995C9-F6CE-4CBB-9F3C-9036DBEA9AFD}">
      <dsp:nvSpPr>
        <dsp:cNvPr id="0" name=""/>
        <dsp:cNvSpPr/>
      </dsp:nvSpPr>
      <dsp:spPr>
        <a:xfrm>
          <a:off x="7101643" y="274435"/>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9F2033-DD45-4166-B91F-FADA5DEA9C53}">
      <dsp:nvSpPr>
        <dsp:cNvPr id="0" name=""/>
        <dsp:cNvSpPr/>
      </dsp:nvSpPr>
      <dsp:spPr>
        <a:xfrm>
          <a:off x="6461799" y="1593498"/>
          <a:ext cx="196875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entury Gothic" panose="020B0502020202020204"/>
            </a:rPr>
            <a:t>BCO instructional leads are also offering Office Hours to all core content area teachers</a:t>
          </a:r>
          <a:br>
            <a:rPr lang="en-US" sz="1100" kern="1200">
              <a:solidFill>
                <a:srgbClr val="010000"/>
              </a:solidFill>
              <a:latin typeface="Century Gothic" panose="020B0502020202020204"/>
            </a:rPr>
          </a:br>
          <a:r>
            <a:rPr lang="en-US" sz="1100" kern="1200">
              <a:latin typeface="Century Gothic" panose="020B0502020202020204"/>
            </a:rPr>
            <a:t>MLL and SWD hours will be available as well</a:t>
          </a:r>
          <a:endParaRPr lang="en-US" sz="1100" kern="1200"/>
        </a:p>
      </dsp:txBody>
      <dsp:txXfrm>
        <a:off x="6461799" y="1593498"/>
        <a:ext cx="1968750" cy="135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7678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4675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53618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9737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419532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249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181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63775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58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335949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3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4213422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10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4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075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9093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483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69936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0421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500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78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307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28924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160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745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688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54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301589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9/17/2020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50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9/17/2020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0046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8817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29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0783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9/17/2020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884537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924617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ffl.org/2016/08/aggiornamenti-rapidi-arch-gimp-telegram-purple.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niversalacademyekp.wordpress.com/category/unabros-new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creativecommons.org/licenses/by-nc/3.0/" TargetMode="External"/><Relationship Id="rId4" Type="http://schemas.openxmlformats.org/officeDocument/2006/relationships/hyperlink" Target="http://www.legal.adv.br/20150310/atleta-urbano-mesmo-sem-quer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LIhttps:/brooklynnorth.strongschools.nyc/remote-learning-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vision-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101planners.com/blank-calenda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41">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317427"/>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3E90D137-DE2B-4F9B-9B4C-A71F7B4A2A86}"/>
              </a:ext>
            </a:extLst>
          </p:cNvPr>
          <p:cNvSpPr txBox="1"/>
          <p:nvPr/>
        </p:nvSpPr>
        <p:spPr>
          <a:xfrm>
            <a:off x="540279" y="1795849"/>
            <a:ext cx="3778870" cy="31148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spcBef>
                <a:spcPct val="0"/>
              </a:spcBef>
              <a:spcAft>
                <a:spcPts val="600"/>
              </a:spcAft>
            </a:pPr>
            <a:r>
              <a:rPr lang="en-US" sz="4000">
                <a:solidFill>
                  <a:srgbClr val="FEFFFF"/>
                </a:solidFill>
                <a:latin typeface="+mj-lt"/>
                <a:ea typeface="+mj-ea"/>
                <a:cs typeface="+mj-cs"/>
              </a:rPr>
              <a:t>BKNHS DLT/CEC </a:t>
            </a:r>
          </a:p>
          <a:p>
            <a:pPr>
              <a:spcBef>
                <a:spcPct val="0"/>
              </a:spcBef>
              <a:spcAft>
                <a:spcPts val="600"/>
              </a:spcAft>
            </a:pPr>
            <a:r>
              <a:rPr lang="en-US" sz="4000">
                <a:solidFill>
                  <a:srgbClr val="FEFFFF"/>
                </a:solidFill>
                <a:ea typeface="+mj-ea"/>
                <a:cs typeface="+mj-cs"/>
              </a:rPr>
              <a:t>WELCOME BACK SY 20/21</a:t>
            </a:r>
            <a:endParaRPr lang="en-US">
              <a:ea typeface="+mj-ea"/>
              <a:cs typeface="+mj-cs"/>
            </a:endParaRPr>
          </a:p>
          <a:p>
            <a:pPr>
              <a:spcBef>
                <a:spcPct val="0"/>
              </a:spcBef>
              <a:spcAft>
                <a:spcPts val="600"/>
              </a:spcAft>
            </a:pPr>
            <a:endParaRPr lang="en-US" sz="4000">
              <a:solidFill>
                <a:srgbClr val="FEFFFF"/>
              </a:solidFill>
              <a:ea typeface="+mj-ea"/>
              <a:cs typeface="+mj-cs"/>
            </a:endParaRPr>
          </a:p>
        </p:txBody>
      </p:sp>
      <p:pic>
        <p:nvPicPr>
          <p:cNvPr id="2" name="Picture 2" descr="A vase of flowers on a table&#10;&#10;Description automatically generated">
            <a:extLst>
              <a:ext uri="{FF2B5EF4-FFF2-40B4-BE49-F238E27FC236}">
                <a16:creationId xmlns:a16="http://schemas.microsoft.com/office/drawing/2014/main" id="{BD99E34C-4380-44A2-AC5E-08B0A42C13DF}"/>
              </a:ext>
            </a:extLst>
          </p:cNvPr>
          <p:cNvPicPr>
            <a:picLocks noChangeAspect="1"/>
          </p:cNvPicPr>
          <p:nvPr/>
        </p:nvPicPr>
        <p:blipFill rotWithShape="1">
          <a:blip r:embed="rId2"/>
          <a:srcRect l="5412" r="11720"/>
          <a:stretch/>
        </p:blipFill>
        <p:spPr>
          <a:xfrm>
            <a:off x="4646135" y="76850"/>
            <a:ext cx="7552267" cy="6857990"/>
          </a:xfrm>
          <a:prstGeom prst="rect">
            <a:avLst/>
          </a:prstGeom>
        </p:spPr>
      </p:pic>
    </p:spTree>
    <p:extLst>
      <p:ext uri="{BB962C8B-B14F-4D97-AF65-F5344CB8AC3E}">
        <p14:creationId xmlns:p14="http://schemas.microsoft.com/office/powerpoint/2010/main" val="277039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4085-B47D-E24C-AA1A-8201663305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4A35F8-8C7C-DB49-94EE-1179852A21DA}"/>
              </a:ext>
            </a:extLst>
          </p:cNvPr>
          <p:cNvSpPr>
            <a:spLocks noGrp="1"/>
          </p:cNvSpPr>
          <p:nvPr>
            <p:ph idx="1"/>
          </p:nvPr>
        </p:nvSpPr>
        <p:spPr/>
        <p:txBody>
          <a:bodyPr/>
          <a:lstStyle/>
          <a:p>
            <a:endParaRPr lang="en-US"/>
          </a:p>
        </p:txBody>
      </p:sp>
      <p:pic>
        <p:nvPicPr>
          <p:cNvPr id="7170" name="Picture 2" descr="https://powerpoint.officeapps.live.com/pods/GetClipboardImage.ashx?Id=1c70b2c7-6292-4ab4-b0fc-c85fa6599e1b&amp;DC=PUS6&amp;wdoverrides=GetClipboardImageEnabled:true">
            <a:extLst>
              <a:ext uri="{FF2B5EF4-FFF2-40B4-BE49-F238E27FC236}">
                <a16:creationId xmlns:a16="http://schemas.microsoft.com/office/drawing/2014/main" id="{0D1A4BE8-B02D-0C43-B2EC-1967C5695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5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B78C-8B64-6C4E-8DE5-D0D53D3DB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9CF46D-9F23-4B45-83D7-221A662BFF2F}"/>
              </a:ext>
            </a:extLst>
          </p:cNvPr>
          <p:cNvSpPr>
            <a:spLocks noGrp="1"/>
          </p:cNvSpPr>
          <p:nvPr>
            <p:ph idx="1"/>
          </p:nvPr>
        </p:nvSpPr>
        <p:spPr/>
        <p:txBody>
          <a:bodyPr/>
          <a:lstStyle/>
          <a:p>
            <a:endParaRPr lang="en-US"/>
          </a:p>
        </p:txBody>
      </p:sp>
      <p:pic>
        <p:nvPicPr>
          <p:cNvPr id="8194" name="Picture 2" descr="https://powerpoint.officeapps.live.com/pods/GetClipboardImage.ashx?Id=307594a8-d8bb-4be4-8c52-78658edb6648&amp;DC=PUS1&amp;wdoverrides=GetClipboardImageEnabled:true">
            <a:extLst>
              <a:ext uri="{FF2B5EF4-FFF2-40B4-BE49-F238E27FC236}">
                <a16:creationId xmlns:a16="http://schemas.microsoft.com/office/drawing/2014/main" id="{4C4FEDA2-3BB8-3F4D-8779-2206C40DB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4807-7659-694E-91F5-CF5B70C88FF5}"/>
              </a:ext>
            </a:extLst>
          </p:cNvPr>
          <p:cNvSpPr>
            <a:spLocks noGrp="1"/>
          </p:cNvSpPr>
          <p:nvPr>
            <p:ph type="title"/>
          </p:nvPr>
        </p:nvSpPr>
        <p:spPr/>
        <p:txBody>
          <a:bodyPr/>
          <a:lstStyle/>
          <a:p>
            <a:r>
              <a:rPr lang="en-US"/>
              <a:t>District 32 High Schools and Leaders</a:t>
            </a:r>
          </a:p>
        </p:txBody>
      </p:sp>
      <p:sp>
        <p:nvSpPr>
          <p:cNvPr id="3" name="Content Placeholder 2">
            <a:extLst>
              <a:ext uri="{FF2B5EF4-FFF2-40B4-BE49-F238E27FC236}">
                <a16:creationId xmlns:a16="http://schemas.microsoft.com/office/drawing/2014/main" id="{2864B813-7493-9B41-B5DB-D3AE5B7C239C}"/>
              </a:ext>
            </a:extLst>
          </p:cNvPr>
          <p:cNvSpPr>
            <a:spLocks noGrp="1"/>
          </p:cNvSpPr>
          <p:nvPr>
            <p:ph idx="1"/>
          </p:nvPr>
        </p:nvSpPr>
        <p:spPr/>
        <p:txBody>
          <a:bodyPr/>
          <a:lstStyle/>
          <a:p>
            <a:pPr fontAlgn="base"/>
            <a:r>
              <a:rPr lang="en-US"/>
              <a:t>32K403 Academy for Excellence in Leadership​- Principal </a:t>
            </a:r>
            <a:r>
              <a:rPr lang="en-US" err="1"/>
              <a:t>Chantandrea</a:t>
            </a:r>
            <a:r>
              <a:rPr lang="en-US"/>
              <a:t> </a:t>
            </a:r>
            <a:r>
              <a:rPr lang="en-US" err="1"/>
              <a:t>Blissett</a:t>
            </a:r>
            <a:r>
              <a:rPr lang="en-US"/>
              <a:t> (</a:t>
            </a:r>
            <a:r>
              <a:rPr lang="en-US">
                <a:solidFill>
                  <a:srgbClr val="0070C0"/>
                </a:solidFill>
              </a:rPr>
              <a:t>Co-located</a:t>
            </a:r>
            <a:r>
              <a:rPr lang="en-US"/>
              <a:t>)</a:t>
            </a:r>
          </a:p>
          <a:p>
            <a:pPr fontAlgn="base"/>
            <a:r>
              <a:rPr lang="en-US"/>
              <a:t>32K545 EBC High School for Public Service – Principal Shawn Brown</a:t>
            </a:r>
          </a:p>
          <a:p>
            <a:pPr fontAlgn="base"/>
            <a:r>
              <a:rPr lang="en-US"/>
              <a:t>​32K549 The Brooklyn School for Social Justice​- Principal Ana Marsh (</a:t>
            </a:r>
            <a:r>
              <a:rPr lang="en-US">
                <a:solidFill>
                  <a:srgbClr val="0070C0"/>
                </a:solidFill>
              </a:rPr>
              <a:t>Co-located</a:t>
            </a:r>
            <a:r>
              <a:rPr lang="en-US"/>
              <a:t>)</a:t>
            </a:r>
          </a:p>
          <a:p>
            <a:pPr fontAlgn="base"/>
            <a:r>
              <a:rPr lang="en-US"/>
              <a:t>32K552 The Academy of Urban Planning and Engineering​- Principal Jorge Sandoval (</a:t>
            </a:r>
            <a:r>
              <a:rPr lang="en-US">
                <a:solidFill>
                  <a:srgbClr val="0070C0"/>
                </a:solidFill>
              </a:rPr>
              <a:t>Co-located</a:t>
            </a:r>
            <a:r>
              <a:rPr lang="en-US"/>
              <a:t>)</a:t>
            </a:r>
          </a:p>
          <a:p>
            <a:pPr fontAlgn="base"/>
            <a:r>
              <a:rPr lang="en-US"/>
              <a:t>32K554 All City Leadership Secondary School​- Principal Daphne Rivera</a:t>
            </a:r>
          </a:p>
          <a:p>
            <a:pPr fontAlgn="base"/>
            <a:r>
              <a:rPr lang="en-US"/>
              <a:t>32K556 Bushwick Leaders High School for Academic Excellence- Catherine Reilly</a:t>
            </a:r>
          </a:p>
          <a:p>
            <a:pPr fontAlgn="base"/>
            <a:endParaRPr lang="en-US"/>
          </a:p>
          <a:p>
            <a:endParaRPr lang="en-US"/>
          </a:p>
        </p:txBody>
      </p:sp>
    </p:spTree>
    <p:extLst>
      <p:ext uri="{BB962C8B-B14F-4D97-AF65-F5344CB8AC3E}">
        <p14:creationId xmlns:p14="http://schemas.microsoft.com/office/powerpoint/2010/main" val="254589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06EE-2ED7-4B9A-A88F-634AFF253EFE}"/>
              </a:ext>
            </a:extLst>
          </p:cNvPr>
          <p:cNvSpPr>
            <a:spLocks noGrp="1"/>
          </p:cNvSpPr>
          <p:nvPr>
            <p:ph type="title"/>
          </p:nvPr>
        </p:nvSpPr>
        <p:spPr>
          <a:xfrm>
            <a:off x="1687669" y="624110"/>
            <a:ext cx="4137059" cy="1280890"/>
          </a:xfrm>
        </p:spPr>
        <p:txBody>
          <a:bodyPr>
            <a:normAutofit/>
          </a:bodyPr>
          <a:lstStyle/>
          <a:p>
            <a:r>
              <a:rPr lang="en-US" sz="3200"/>
              <a:t>School Updates</a:t>
            </a:r>
          </a:p>
        </p:txBody>
      </p:sp>
      <p:sp>
        <p:nvSpPr>
          <p:cNvPr id="3" name="Content Placeholder 2">
            <a:extLst>
              <a:ext uri="{FF2B5EF4-FFF2-40B4-BE49-F238E27FC236}">
                <a16:creationId xmlns:a16="http://schemas.microsoft.com/office/drawing/2014/main" id="{7090394B-A32F-4BA6-99CD-6CF8A1E33CBF}"/>
              </a:ext>
            </a:extLst>
          </p:cNvPr>
          <p:cNvSpPr>
            <a:spLocks noGrp="1"/>
          </p:cNvSpPr>
          <p:nvPr>
            <p:ph idx="1"/>
          </p:nvPr>
        </p:nvSpPr>
        <p:spPr>
          <a:xfrm>
            <a:off x="1683956" y="2133600"/>
            <a:ext cx="4140772" cy="3777622"/>
          </a:xfrm>
        </p:spPr>
        <p:txBody>
          <a:bodyPr vert="horz" lIns="91440" tIns="45720" rIns="91440" bIns="45720" rtlCol="0">
            <a:normAutofit/>
          </a:bodyPr>
          <a:lstStyle/>
          <a:p>
            <a:pPr>
              <a:lnSpc>
                <a:spcPct val="90000"/>
              </a:lnSpc>
            </a:pPr>
            <a:r>
              <a:rPr lang="en-US" b="1">
                <a:solidFill>
                  <a:srgbClr val="000000"/>
                </a:solidFill>
              </a:rPr>
              <a:t>Bushwick Leaders</a:t>
            </a:r>
            <a:r>
              <a:rPr lang="en-US">
                <a:solidFill>
                  <a:srgbClr val="000000"/>
                </a:solidFill>
              </a:rPr>
              <a:t>- using Microsoft Planner to create system for tracking program changes</a:t>
            </a:r>
          </a:p>
          <a:p>
            <a:pPr>
              <a:lnSpc>
                <a:spcPct val="90000"/>
              </a:lnSpc>
            </a:pPr>
            <a:r>
              <a:rPr lang="en-US">
                <a:solidFill>
                  <a:srgbClr val="000000"/>
                </a:solidFill>
              </a:rPr>
              <a:t>Implementing flipped classroom model</a:t>
            </a:r>
          </a:p>
          <a:p>
            <a:pPr>
              <a:lnSpc>
                <a:spcPct val="90000"/>
              </a:lnSpc>
            </a:pPr>
            <a:r>
              <a:rPr lang="en-US">
                <a:solidFill>
                  <a:srgbClr val="000000"/>
                </a:solidFill>
              </a:rPr>
              <a:t>Starting photography program</a:t>
            </a:r>
          </a:p>
          <a:p>
            <a:pPr>
              <a:lnSpc>
                <a:spcPct val="90000"/>
              </a:lnSpc>
            </a:pPr>
            <a:endParaRPr lang="en-US">
              <a:solidFill>
                <a:srgbClr val="000000"/>
              </a:solidFill>
            </a:endParaRPr>
          </a:p>
          <a:p>
            <a:pPr>
              <a:lnSpc>
                <a:spcPct val="90000"/>
              </a:lnSpc>
            </a:pPr>
            <a:r>
              <a:rPr lang="en-US" b="1">
                <a:solidFill>
                  <a:srgbClr val="000000"/>
                </a:solidFill>
              </a:rPr>
              <a:t>Academy for Excellence in Leadership</a:t>
            </a:r>
            <a:r>
              <a:rPr lang="en-US">
                <a:solidFill>
                  <a:srgbClr val="000000"/>
                </a:solidFill>
              </a:rPr>
              <a:t>- conducting all orientation sessions in English and Spanish</a:t>
            </a:r>
          </a:p>
        </p:txBody>
      </p:sp>
      <p:pic>
        <p:nvPicPr>
          <p:cNvPr id="4" name="Picture 4" descr="A close up of a card&#10;&#10;Description automatically generated">
            <a:extLst>
              <a:ext uri="{FF2B5EF4-FFF2-40B4-BE49-F238E27FC236}">
                <a16:creationId xmlns:a16="http://schemas.microsoft.com/office/drawing/2014/main" id="{3AE327E2-3162-40A8-A052-8831476B21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8681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B6279E-5E82-44F2-ACD2-D4F0CB5FAC92}"/>
              </a:ext>
            </a:extLst>
          </p:cNvPr>
          <p:cNvSpPr>
            <a:spLocks noGrp="1"/>
          </p:cNvSpPr>
          <p:nvPr>
            <p:ph type="title"/>
          </p:nvPr>
        </p:nvSpPr>
        <p:spPr>
          <a:xfrm>
            <a:off x="1843391" y="624110"/>
            <a:ext cx="9383408" cy="1280890"/>
          </a:xfrm>
        </p:spPr>
        <p:txBody>
          <a:bodyPr>
            <a:normAutofit/>
          </a:bodyPr>
          <a:lstStyle/>
          <a:p>
            <a:pPr algn="ctr"/>
            <a:r>
              <a:rPr lang="en-US">
                <a:solidFill>
                  <a:schemeClr val="bg1"/>
                </a:solidFill>
              </a:rPr>
              <a:t>2019-2020 Graduation Rates</a:t>
            </a:r>
            <a:br>
              <a:rPr lang="en-US">
                <a:solidFill>
                  <a:schemeClr val="bg1"/>
                </a:solidFill>
              </a:rPr>
            </a:br>
            <a:r>
              <a:rPr lang="en-US">
                <a:solidFill>
                  <a:schemeClr val="bg1"/>
                </a:solidFill>
              </a:rPr>
              <a:t>June/August</a:t>
            </a:r>
          </a:p>
        </p:txBody>
      </p:sp>
      <p:sp>
        <p:nvSpPr>
          <p:cNvPr id="2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Box 6">
            <a:extLst>
              <a:ext uri="{FF2B5EF4-FFF2-40B4-BE49-F238E27FC236}">
                <a16:creationId xmlns:a16="http://schemas.microsoft.com/office/drawing/2014/main" id="{F558FC7E-6FE4-4897-AE09-765E62B53BE4}"/>
              </a:ext>
            </a:extLst>
          </p:cNvPr>
          <p:cNvSpPr txBox="1"/>
          <p:nvPr/>
        </p:nvSpPr>
        <p:spPr>
          <a:xfrm>
            <a:off x="942622" y="6784622"/>
            <a:ext cx="2743200" cy="317500"/>
          </a:xfrm>
          <a:prstGeom prst="rect">
            <a:avLst/>
          </a:prstGeom>
        </p:spPr>
        <p:txBody>
          <a:bodyPr lIns="91440" tIns="45720" rIns="91440" bIns="45720" anchor="t">
            <a:normAutofit fontScale="92500" lnSpcReduction="20000"/>
          </a:bodyPr>
          <a:lstStyle/>
          <a:p>
            <a:endParaRPr lang="en-US"/>
          </a:p>
        </p:txBody>
      </p:sp>
      <p:graphicFrame>
        <p:nvGraphicFramePr>
          <p:cNvPr id="5" name="Content Placeholder 4">
            <a:extLst>
              <a:ext uri="{FF2B5EF4-FFF2-40B4-BE49-F238E27FC236}">
                <a16:creationId xmlns:a16="http://schemas.microsoft.com/office/drawing/2014/main" id="{9B7B2EFC-C1CE-4908-AE54-4BD4D91A4E82}"/>
              </a:ext>
            </a:extLst>
          </p:cNvPr>
          <p:cNvGraphicFramePr>
            <a:graphicFrameLocks noGrp="1"/>
          </p:cNvGraphicFramePr>
          <p:nvPr>
            <p:ph idx="1"/>
            <p:extLst>
              <p:ext uri="{D42A27DB-BD31-4B8C-83A1-F6EECF244321}">
                <p14:modId xmlns:p14="http://schemas.microsoft.com/office/powerpoint/2010/main" val="3667325173"/>
              </p:ext>
            </p:extLst>
          </p:nvPr>
        </p:nvGraphicFramePr>
        <p:xfrm>
          <a:off x="961012" y="3091028"/>
          <a:ext cx="10265786" cy="2641552"/>
        </p:xfrm>
        <a:graphic>
          <a:graphicData uri="http://schemas.openxmlformats.org/drawingml/2006/table">
            <a:tbl>
              <a:tblPr firstRow="1" bandRow="1">
                <a:tableStyleId>{5C22544A-7EE6-4342-B048-85BDC9FD1C3A}</a:tableStyleId>
              </a:tblPr>
              <a:tblGrid>
                <a:gridCol w="1885244">
                  <a:extLst>
                    <a:ext uri="{9D8B030D-6E8A-4147-A177-3AD203B41FA5}">
                      <a16:colId xmlns:a16="http://schemas.microsoft.com/office/drawing/2014/main" val="3135891658"/>
                    </a:ext>
                  </a:extLst>
                </a:gridCol>
                <a:gridCol w="4327287">
                  <a:extLst>
                    <a:ext uri="{9D8B030D-6E8A-4147-A177-3AD203B41FA5}">
                      <a16:colId xmlns:a16="http://schemas.microsoft.com/office/drawing/2014/main" val="1210561795"/>
                    </a:ext>
                  </a:extLst>
                </a:gridCol>
                <a:gridCol w="1930495">
                  <a:extLst>
                    <a:ext uri="{9D8B030D-6E8A-4147-A177-3AD203B41FA5}">
                      <a16:colId xmlns:a16="http://schemas.microsoft.com/office/drawing/2014/main" val="1139290090"/>
                    </a:ext>
                  </a:extLst>
                </a:gridCol>
                <a:gridCol w="2122760">
                  <a:extLst>
                    <a:ext uri="{9D8B030D-6E8A-4147-A177-3AD203B41FA5}">
                      <a16:colId xmlns:a16="http://schemas.microsoft.com/office/drawing/2014/main" val="963463372"/>
                    </a:ext>
                  </a:extLst>
                </a:gridCol>
              </a:tblGrid>
              <a:tr h="660388">
                <a:tc>
                  <a:txBody>
                    <a:bodyPr/>
                    <a:lstStyle/>
                    <a:p>
                      <a:pPr fontAlgn="b"/>
                      <a:r>
                        <a:rPr lang="en-US" sz="3000" b="0">
                          <a:solidFill>
                            <a:schemeClr val="tx1"/>
                          </a:solidFill>
                          <a:effectLst/>
                        </a:rPr>
                        <a:t>32K403</a:t>
                      </a:r>
                      <a:endParaRPr lang="en-US" sz="3000" b="0">
                        <a:solidFill>
                          <a:schemeClr val="tx1"/>
                        </a:solidFill>
                        <a:effectLst/>
                        <a:latin typeface="Calibri"/>
                      </a:endParaRPr>
                    </a:p>
                  </a:txBody>
                  <a:tcPr marL="26479" marR="26479" marT="26479" marB="127100" anchor="b"/>
                </a:tc>
                <a:tc>
                  <a:txBody>
                    <a:bodyPr/>
                    <a:lstStyle/>
                    <a:p>
                      <a:pPr fontAlgn="b"/>
                      <a:r>
                        <a:rPr lang="en-US" sz="2800" b="0">
                          <a:solidFill>
                            <a:schemeClr val="tx1"/>
                          </a:solidFill>
                          <a:effectLst/>
                        </a:rPr>
                        <a:t>Ms. </a:t>
                      </a:r>
                      <a:r>
                        <a:rPr lang="en-US" sz="2800" b="0" err="1">
                          <a:solidFill>
                            <a:schemeClr val="tx1"/>
                          </a:solidFill>
                          <a:effectLst/>
                        </a:rPr>
                        <a:t>ChantAndrea</a:t>
                      </a:r>
                      <a:r>
                        <a:rPr lang="en-US" sz="2800" b="0">
                          <a:solidFill>
                            <a:schemeClr val="tx1"/>
                          </a:solidFill>
                          <a:effectLst/>
                        </a:rPr>
                        <a:t> Blissett</a:t>
                      </a:r>
                      <a:endParaRPr lang="en-US" sz="2800" b="0">
                        <a:solidFill>
                          <a:schemeClr val="tx1"/>
                        </a:solidFill>
                        <a:effectLst/>
                        <a:latin typeface="Calibri"/>
                      </a:endParaRPr>
                    </a:p>
                  </a:txBody>
                  <a:tcPr marL="26479" marR="26479" marT="26479" marB="127100" anchor="b"/>
                </a:tc>
                <a:tc>
                  <a:txBody>
                    <a:bodyPr/>
                    <a:lstStyle/>
                    <a:p>
                      <a:pPr fontAlgn="b"/>
                      <a:r>
                        <a:rPr lang="en-US" sz="3000" b="0">
                          <a:solidFill>
                            <a:schemeClr val="tx1"/>
                          </a:solidFill>
                          <a:effectLst/>
                        </a:rPr>
                        <a:t>84.85%</a:t>
                      </a:r>
                      <a:endParaRPr lang="en-US" sz="3000" b="0">
                        <a:solidFill>
                          <a:schemeClr val="tx1"/>
                        </a:solidFill>
                        <a:effectLst/>
                        <a:latin typeface="Calibri"/>
                      </a:endParaRPr>
                    </a:p>
                  </a:txBody>
                  <a:tcPr marL="26479" marR="26479" marT="26479" marB="127100" anchor="b"/>
                </a:tc>
                <a:tc>
                  <a:txBody>
                    <a:bodyPr/>
                    <a:lstStyle/>
                    <a:p>
                      <a:pPr fontAlgn="b"/>
                      <a:r>
                        <a:rPr lang="en-US" sz="3000" b="0">
                          <a:solidFill>
                            <a:schemeClr val="tx1"/>
                          </a:solidFill>
                          <a:effectLst/>
                        </a:rPr>
                        <a:t>86.36%</a:t>
                      </a:r>
                      <a:endParaRPr lang="en-US" sz="3000" b="0">
                        <a:solidFill>
                          <a:schemeClr val="tx1"/>
                        </a:solidFill>
                        <a:effectLst/>
                        <a:latin typeface="Calibri"/>
                      </a:endParaRPr>
                    </a:p>
                  </a:txBody>
                  <a:tcPr marL="26479" marR="26479" marT="26479" marB="127100" anchor="b"/>
                </a:tc>
                <a:extLst>
                  <a:ext uri="{0D108BD9-81ED-4DB2-BD59-A6C34878D82A}">
                    <a16:rowId xmlns:a16="http://schemas.microsoft.com/office/drawing/2014/main" val="3084187245"/>
                  </a:ext>
                </a:extLst>
              </a:tr>
              <a:tr h="660388">
                <a:tc>
                  <a:txBody>
                    <a:bodyPr/>
                    <a:lstStyle/>
                    <a:p>
                      <a:pPr fontAlgn="b"/>
                      <a:r>
                        <a:rPr lang="en-US" sz="3000">
                          <a:effectLst/>
                        </a:rPr>
                        <a:t>32K545</a:t>
                      </a:r>
                      <a:endParaRPr lang="en-US" sz="3000">
                        <a:solidFill>
                          <a:srgbClr val="000000"/>
                        </a:solidFill>
                        <a:effectLst/>
                        <a:latin typeface="Calibri" panose="020F0502020204030204" pitchFamily="34" charset="0"/>
                      </a:endParaRPr>
                    </a:p>
                  </a:txBody>
                  <a:tcPr marL="26479" marR="26479" marT="26479" marB="127100" anchor="b"/>
                </a:tc>
                <a:tc>
                  <a:txBody>
                    <a:bodyPr/>
                    <a:lstStyle/>
                    <a:p>
                      <a:pPr fontAlgn="b"/>
                      <a:r>
                        <a:rPr lang="en-US" sz="2800">
                          <a:effectLst/>
                        </a:rPr>
                        <a:t>Dr. Shawn Brown</a:t>
                      </a:r>
                      <a:endParaRPr lang="en-US" sz="2800">
                        <a:solidFill>
                          <a:srgbClr val="000000"/>
                        </a:solidFill>
                        <a:effectLst/>
                        <a:latin typeface="Calibri"/>
                      </a:endParaRPr>
                    </a:p>
                  </a:txBody>
                  <a:tcPr marL="26479" marR="26479" marT="26479" marB="127100" anchor="b"/>
                </a:tc>
                <a:tc>
                  <a:txBody>
                    <a:bodyPr/>
                    <a:lstStyle/>
                    <a:p>
                      <a:pPr fontAlgn="b"/>
                      <a:r>
                        <a:rPr lang="en-US" sz="3000">
                          <a:effectLst/>
                        </a:rPr>
                        <a:t>87%</a:t>
                      </a:r>
                      <a:endParaRPr lang="en-US" sz="3000">
                        <a:solidFill>
                          <a:srgbClr val="000000"/>
                        </a:solidFill>
                        <a:effectLst/>
                        <a:latin typeface="Calibri" panose="020F0502020204030204" pitchFamily="34" charset="0"/>
                      </a:endParaRPr>
                    </a:p>
                  </a:txBody>
                  <a:tcPr marL="26479" marR="26479" marT="26479" marB="127100" anchor="b"/>
                </a:tc>
                <a:tc>
                  <a:txBody>
                    <a:bodyPr/>
                    <a:lstStyle/>
                    <a:p>
                      <a:pPr fontAlgn="b"/>
                      <a:r>
                        <a:rPr lang="en-US" sz="3000">
                          <a:effectLst/>
                        </a:rPr>
                        <a:t>88%</a:t>
                      </a:r>
                      <a:endParaRPr lang="en-US" sz="3000">
                        <a:solidFill>
                          <a:srgbClr val="000000"/>
                        </a:solidFill>
                        <a:effectLst/>
                        <a:latin typeface="Calibri" panose="020F0502020204030204" pitchFamily="34" charset="0"/>
                      </a:endParaRPr>
                    </a:p>
                  </a:txBody>
                  <a:tcPr marL="26479" marR="26479" marT="26479" marB="127100" anchor="b"/>
                </a:tc>
                <a:extLst>
                  <a:ext uri="{0D108BD9-81ED-4DB2-BD59-A6C34878D82A}">
                    <a16:rowId xmlns:a16="http://schemas.microsoft.com/office/drawing/2014/main" val="2500321142"/>
                  </a:ext>
                </a:extLst>
              </a:tr>
              <a:tr h="660388">
                <a:tc>
                  <a:txBody>
                    <a:bodyPr/>
                    <a:lstStyle/>
                    <a:p>
                      <a:pPr fontAlgn="b"/>
                      <a:r>
                        <a:rPr lang="en-US" sz="3000">
                          <a:effectLst/>
                        </a:rPr>
                        <a:t>32K552</a:t>
                      </a:r>
                      <a:endParaRPr lang="en-US" sz="3000">
                        <a:solidFill>
                          <a:srgbClr val="000000"/>
                        </a:solidFill>
                        <a:effectLst/>
                        <a:latin typeface="Calibri" panose="020F0502020204030204" pitchFamily="34" charset="0"/>
                      </a:endParaRPr>
                    </a:p>
                  </a:txBody>
                  <a:tcPr marL="26479" marR="26479" marT="26479" marB="127100" anchor="b"/>
                </a:tc>
                <a:tc>
                  <a:txBody>
                    <a:bodyPr/>
                    <a:lstStyle/>
                    <a:p>
                      <a:pPr fontAlgn="b"/>
                      <a:r>
                        <a:rPr lang="en-US" sz="2800">
                          <a:effectLst/>
                        </a:rPr>
                        <a:t>Mr. Jorge Sandoval</a:t>
                      </a:r>
                      <a:endParaRPr lang="en-US" sz="2800">
                        <a:solidFill>
                          <a:srgbClr val="000000"/>
                        </a:solidFill>
                        <a:effectLst/>
                        <a:latin typeface="Calibri"/>
                      </a:endParaRPr>
                    </a:p>
                  </a:txBody>
                  <a:tcPr marL="26479" marR="26479" marT="26479" marB="127100" anchor="b"/>
                </a:tc>
                <a:tc>
                  <a:txBody>
                    <a:bodyPr/>
                    <a:lstStyle/>
                    <a:p>
                      <a:pPr fontAlgn="b"/>
                      <a:r>
                        <a:rPr lang="en-US" sz="3000">
                          <a:effectLst/>
                        </a:rPr>
                        <a:t>93%</a:t>
                      </a:r>
                      <a:endParaRPr lang="en-US" sz="3000">
                        <a:solidFill>
                          <a:srgbClr val="000000"/>
                        </a:solidFill>
                        <a:effectLst/>
                        <a:latin typeface="Calibri" panose="020F0502020204030204" pitchFamily="34" charset="0"/>
                      </a:endParaRPr>
                    </a:p>
                  </a:txBody>
                  <a:tcPr marL="26479" marR="26479" marT="26479" marB="127100" anchor="b"/>
                </a:tc>
                <a:tc>
                  <a:txBody>
                    <a:bodyPr/>
                    <a:lstStyle/>
                    <a:p>
                      <a:pPr fontAlgn="b"/>
                      <a:r>
                        <a:rPr lang="en-US" sz="3000">
                          <a:effectLst/>
                        </a:rPr>
                        <a:t>93%</a:t>
                      </a:r>
                      <a:endParaRPr lang="en-US" sz="3000">
                        <a:solidFill>
                          <a:srgbClr val="000000"/>
                        </a:solidFill>
                        <a:effectLst/>
                        <a:latin typeface="Calibri" panose="020F0502020204030204" pitchFamily="34" charset="0"/>
                      </a:endParaRPr>
                    </a:p>
                  </a:txBody>
                  <a:tcPr marL="26479" marR="26479" marT="26479" marB="127100" anchor="b"/>
                </a:tc>
                <a:extLst>
                  <a:ext uri="{0D108BD9-81ED-4DB2-BD59-A6C34878D82A}">
                    <a16:rowId xmlns:a16="http://schemas.microsoft.com/office/drawing/2014/main" val="2672716815"/>
                  </a:ext>
                </a:extLst>
              </a:tr>
              <a:tr h="660388">
                <a:tc>
                  <a:txBody>
                    <a:bodyPr/>
                    <a:lstStyle/>
                    <a:p>
                      <a:pPr fontAlgn="b"/>
                      <a:r>
                        <a:rPr lang="en-US" sz="3000">
                          <a:effectLst/>
                        </a:rPr>
                        <a:t>32K554</a:t>
                      </a:r>
                      <a:endParaRPr lang="en-US" sz="3000">
                        <a:solidFill>
                          <a:srgbClr val="000000"/>
                        </a:solidFill>
                        <a:effectLst/>
                        <a:latin typeface="Calibri" panose="020F0502020204030204" pitchFamily="34" charset="0"/>
                      </a:endParaRPr>
                    </a:p>
                  </a:txBody>
                  <a:tcPr marL="26479" marR="26479" marT="26479" marB="127100" anchor="b"/>
                </a:tc>
                <a:tc>
                  <a:txBody>
                    <a:bodyPr/>
                    <a:lstStyle/>
                    <a:p>
                      <a:pPr fontAlgn="b"/>
                      <a:r>
                        <a:rPr lang="en-US" sz="2800">
                          <a:effectLst/>
                        </a:rPr>
                        <a:t>Ms. Daphne Rivera</a:t>
                      </a:r>
                      <a:endParaRPr lang="en-US" sz="2800">
                        <a:solidFill>
                          <a:srgbClr val="000000"/>
                        </a:solidFill>
                        <a:effectLst/>
                        <a:latin typeface="Calibri"/>
                      </a:endParaRPr>
                    </a:p>
                  </a:txBody>
                  <a:tcPr marL="26479" marR="26479" marT="26479" marB="127100" anchor="b"/>
                </a:tc>
                <a:tc>
                  <a:txBody>
                    <a:bodyPr/>
                    <a:lstStyle/>
                    <a:p>
                      <a:pPr fontAlgn="b"/>
                      <a:r>
                        <a:rPr lang="en-US" sz="3000">
                          <a:effectLst/>
                        </a:rPr>
                        <a:t>100%</a:t>
                      </a:r>
                      <a:endParaRPr lang="en-US" sz="3000">
                        <a:solidFill>
                          <a:srgbClr val="000000"/>
                        </a:solidFill>
                        <a:effectLst/>
                        <a:latin typeface="Calibri" panose="020F0502020204030204" pitchFamily="34" charset="0"/>
                      </a:endParaRPr>
                    </a:p>
                  </a:txBody>
                  <a:tcPr marL="26479" marR="26479" marT="26479" marB="127100" anchor="b"/>
                </a:tc>
                <a:tc>
                  <a:txBody>
                    <a:bodyPr/>
                    <a:lstStyle/>
                    <a:p>
                      <a:pPr fontAlgn="b"/>
                      <a:r>
                        <a:rPr lang="en-US" sz="3000">
                          <a:effectLst/>
                        </a:rPr>
                        <a:t>100%</a:t>
                      </a:r>
                      <a:endParaRPr lang="en-US" sz="3000">
                        <a:solidFill>
                          <a:srgbClr val="000000"/>
                        </a:solidFill>
                        <a:effectLst/>
                        <a:latin typeface="Calibri" panose="020F0502020204030204" pitchFamily="34" charset="0"/>
                      </a:endParaRPr>
                    </a:p>
                  </a:txBody>
                  <a:tcPr marL="26479" marR="26479" marT="26479" marB="127100" anchor="b"/>
                </a:tc>
                <a:extLst>
                  <a:ext uri="{0D108BD9-81ED-4DB2-BD59-A6C34878D82A}">
                    <a16:rowId xmlns:a16="http://schemas.microsoft.com/office/drawing/2014/main" val="3346736068"/>
                  </a:ext>
                </a:extLst>
              </a:tr>
            </a:tbl>
          </a:graphicData>
        </a:graphic>
      </p:graphicFrame>
      <p:pic>
        <p:nvPicPr>
          <p:cNvPr id="9" name="Picture 10" descr="A picture containing computer, sitting, lamp, light&#10;&#10;Description automatically generated">
            <a:extLst>
              <a:ext uri="{FF2B5EF4-FFF2-40B4-BE49-F238E27FC236}">
                <a16:creationId xmlns:a16="http://schemas.microsoft.com/office/drawing/2014/main" id="{9E10C3C5-1A6F-44E8-9C51-B4B7FE6675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06088" y="1327281"/>
            <a:ext cx="2743199" cy="1821484"/>
          </a:xfrm>
          <a:prstGeom prst="rect">
            <a:avLst/>
          </a:prstGeom>
        </p:spPr>
      </p:pic>
      <p:sp>
        <p:nvSpPr>
          <p:cNvPr id="15" name="TextBox 14">
            <a:extLst>
              <a:ext uri="{FF2B5EF4-FFF2-40B4-BE49-F238E27FC236}">
                <a16:creationId xmlns:a16="http://schemas.microsoft.com/office/drawing/2014/main" id="{F382DAFC-3AF5-4785-BBFA-CB660F3480A2}"/>
              </a:ext>
            </a:extLst>
          </p:cNvPr>
          <p:cNvSpPr txBox="1"/>
          <p:nvPr/>
        </p:nvSpPr>
        <p:spPr>
          <a:xfrm rot="-2520000">
            <a:off x="7150165" y="2522838"/>
            <a:ext cx="16538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June</a:t>
            </a:r>
            <a:endParaRPr lang="en-US" sz="2400"/>
          </a:p>
        </p:txBody>
      </p:sp>
      <p:sp>
        <p:nvSpPr>
          <p:cNvPr id="16" name="TextBox 15">
            <a:extLst>
              <a:ext uri="{FF2B5EF4-FFF2-40B4-BE49-F238E27FC236}">
                <a16:creationId xmlns:a16="http://schemas.microsoft.com/office/drawing/2014/main" id="{A469B05F-A22B-459B-85B9-0EAB00AFB16B}"/>
              </a:ext>
            </a:extLst>
          </p:cNvPr>
          <p:cNvSpPr txBox="1"/>
          <p:nvPr/>
        </p:nvSpPr>
        <p:spPr>
          <a:xfrm rot="-13980000" flipH="1" flipV="1">
            <a:off x="8911659" y="5751097"/>
            <a:ext cx="16594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August</a:t>
            </a:r>
          </a:p>
        </p:txBody>
      </p:sp>
    </p:spTree>
    <p:extLst>
      <p:ext uri="{BB962C8B-B14F-4D97-AF65-F5344CB8AC3E}">
        <p14:creationId xmlns:p14="http://schemas.microsoft.com/office/powerpoint/2010/main" val="353113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2F4737-9557-4F70-AE56-A2FE3DDB5F4D}"/>
              </a:ext>
            </a:extLst>
          </p:cNvPr>
          <p:cNvSpPr>
            <a:spLocks noGrp="1"/>
          </p:cNvSpPr>
          <p:nvPr>
            <p:ph type="title"/>
          </p:nvPr>
        </p:nvSpPr>
        <p:spPr>
          <a:xfrm>
            <a:off x="1843391" y="624110"/>
            <a:ext cx="9383408" cy="1280890"/>
          </a:xfrm>
        </p:spPr>
        <p:txBody>
          <a:bodyPr>
            <a:normAutofit/>
          </a:bodyPr>
          <a:lstStyle/>
          <a:p>
            <a:pPr algn="ctr"/>
            <a:r>
              <a:rPr lang="en-US">
                <a:solidFill>
                  <a:schemeClr val="bg1"/>
                </a:solidFill>
              </a:rPr>
              <a:t>Brooklyn North BCO and </a:t>
            </a:r>
            <a:br>
              <a:rPr lang="en-US">
                <a:solidFill>
                  <a:schemeClr val="bg1"/>
                </a:solidFill>
              </a:rPr>
            </a:br>
            <a:r>
              <a:rPr lang="en-US">
                <a:solidFill>
                  <a:schemeClr val="bg1"/>
                </a:solidFill>
              </a:rPr>
              <a:t>District Learning Calendar</a:t>
            </a:r>
          </a:p>
        </p:txBody>
      </p:sp>
      <p:sp>
        <p:nvSpPr>
          <p:cNvPr id="1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 name="Content Placeholder 3">
            <a:extLst>
              <a:ext uri="{FF2B5EF4-FFF2-40B4-BE49-F238E27FC236}">
                <a16:creationId xmlns:a16="http://schemas.microsoft.com/office/drawing/2014/main" id="{996A84F1-A408-4C95-8344-1E2F3DA66ED9}"/>
              </a:ext>
            </a:extLst>
          </p:cNvPr>
          <p:cNvGraphicFramePr>
            <a:graphicFrameLocks noGrp="1"/>
          </p:cNvGraphicFramePr>
          <p:nvPr>
            <p:ph idx="1"/>
            <p:extLst>
              <p:ext uri="{D42A27DB-BD31-4B8C-83A1-F6EECF244321}">
                <p14:modId xmlns:p14="http://schemas.microsoft.com/office/powerpoint/2010/main" val="3512150098"/>
              </p:ext>
            </p:extLst>
          </p:nvPr>
        </p:nvGraphicFramePr>
        <p:xfrm>
          <a:off x="1141634" y="3100844"/>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46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5BF5-C78D-4540-8332-6DEDBC9539D2}"/>
              </a:ext>
            </a:extLst>
          </p:cNvPr>
          <p:cNvSpPr>
            <a:spLocks noGrp="1"/>
          </p:cNvSpPr>
          <p:nvPr>
            <p:ph type="title"/>
          </p:nvPr>
        </p:nvSpPr>
        <p:spPr>
          <a:xfrm>
            <a:off x="1694854" y="215896"/>
            <a:ext cx="10081901" cy="1280890"/>
          </a:xfrm>
        </p:spPr>
        <p:txBody>
          <a:bodyPr/>
          <a:lstStyle/>
          <a:p>
            <a:pPr>
              <a:spcBef>
                <a:spcPts val="1000"/>
              </a:spcBef>
            </a:pPr>
            <a:r>
              <a:rPr lang="en-US">
                <a:ea typeface="+mj-lt"/>
                <a:cs typeface="+mj-lt"/>
              </a:rPr>
              <a:t>Synchronous vs. Asynchronous Instruction</a:t>
            </a:r>
          </a:p>
          <a:p>
            <a:endParaRPr lang="en-US"/>
          </a:p>
        </p:txBody>
      </p:sp>
      <p:sp>
        <p:nvSpPr>
          <p:cNvPr id="8" name="Content Placeholder 7">
            <a:extLst>
              <a:ext uri="{FF2B5EF4-FFF2-40B4-BE49-F238E27FC236}">
                <a16:creationId xmlns:a16="http://schemas.microsoft.com/office/drawing/2014/main" id="{9AED0EE3-F12D-4A50-9052-BB6E55F58FD8}"/>
              </a:ext>
            </a:extLst>
          </p:cNvPr>
          <p:cNvSpPr>
            <a:spLocks noGrp="1"/>
          </p:cNvSpPr>
          <p:nvPr>
            <p:ph idx="1"/>
          </p:nvPr>
        </p:nvSpPr>
        <p:spPr>
          <a:xfrm>
            <a:off x="2540586" y="2086841"/>
            <a:ext cx="8915400" cy="3777622"/>
          </a:xfrm>
        </p:spPr>
        <p:txBody>
          <a:bodyPr vert="horz" lIns="91440" tIns="45720" rIns="91440" bIns="45720" rtlCol="0" anchor="t">
            <a:normAutofit/>
          </a:bodyPr>
          <a:lstStyle/>
          <a:p>
            <a:pPr marL="457200" lvl="1" indent="0">
              <a:buNone/>
            </a:pPr>
            <a:endParaRPr lang="en-US"/>
          </a:p>
          <a:p>
            <a:pPr marL="0" indent="0">
              <a:buNone/>
            </a:pPr>
            <a:endParaRPr lang="en-US"/>
          </a:p>
        </p:txBody>
      </p:sp>
      <p:pic>
        <p:nvPicPr>
          <p:cNvPr id="5" name="Picture 5" descr="A screenshot of a cell phone&#10;&#10;Description automatically generated">
            <a:extLst>
              <a:ext uri="{FF2B5EF4-FFF2-40B4-BE49-F238E27FC236}">
                <a16:creationId xmlns:a16="http://schemas.microsoft.com/office/drawing/2014/main" id="{384A6F6A-811D-415C-B141-411F31CECFBD}"/>
              </a:ext>
            </a:extLst>
          </p:cNvPr>
          <p:cNvPicPr>
            <a:picLocks noChangeAspect="1"/>
          </p:cNvPicPr>
          <p:nvPr/>
        </p:nvPicPr>
        <p:blipFill>
          <a:blip r:embed="rId2"/>
          <a:stretch>
            <a:fillRect/>
          </a:stretch>
        </p:blipFill>
        <p:spPr>
          <a:xfrm>
            <a:off x="1969710" y="993941"/>
            <a:ext cx="9089418" cy="5691081"/>
          </a:xfrm>
          <a:prstGeom prst="rect">
            <a:avLst/>
          </a:prstGeom>
        </p:spPr>
      </p:pic>
    </p:spTree>
    <p:extLst>
      <p:ext uri="{BB962C8B-B14F-4D97-AF65-F5344CB8AC3E}">
        <p14:creationId xmlns:p14="http://schemas.microsoft.com/office/powerpoint/2010/main" val="219728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3">
            <a:extLst>
              <a:ext uri="{FF2B5EF4-FFF2-40B4-BE49-F238E27FC236}">
                <a16:creationId xmlns:a16="http://schemas.microsoft.com/office/drawing/2014/main" id="{1FCE0050-DB1F-4F5F-A7C7-CB1BD9739D8C}"/>
              </a:ext>
            </a:extLst>
          </p:cNvPr>
          <p:cNvPicPr>
            <a:picLocks noChangeAspect="1"/>
          </p:cNvPicPr>
          <p:nvPr/>
        </p:nvPicPr>
        <p:blipFill rotWithShape="1">
          <a:blip r:embed="rId2"/>
          <a:srcRect l="30398" r="29933"/>
          <a:stretch/>
        </p:blipFill>
        <p:spPr>
          <a:xfrm>
            <a:off x="20" y="1730"/>
            <a:ext cx="2720524" cy="6858000"/>
          </a:xfrm>
          <a:prstGeom prst="rect">
            <a:avLst/>
          </a:prstGeom>
        </p:spPr>
      </p:pic>
      <p:pic>
        <p:nvPicPr>
          <p:cNvPr id="2" name="Picture 4">
            <a:extLst>
              <a:ext uri="{FF2B5EF4-FFF2-40B4-BE49-F238E27FC236}">
                <a16:creationId xmlns:a16="http://schemas.microsoft.com/office/drawing/2014/main" id="{5D600516-47C2-495F-A4D6-BA33571F47E0}"/>
              </a:ext>
            </a:extLst>
          </p:cNvPr>
          <p:cNvPicPr>
            <a:picLocks noChangeAspect="1"/>
          </p:cNvPicPr>
          <p:nvPr/>
        </p:nvPicPr>
        <p:blipFill>
          <a:blip r:embed="rId3"/>
          <a:stretch>
            <a:fillRect/>
          </a:stretch>
        </p:blipFill>
        <p:spPr>
          <a:xfrm>
            <a:off x="4258733" y="1101178"/>
            <a:ext cx="7675032" cy="5269477"/>
          </a:xfrm>
          <a:prstGeom prst="rect">
            <a:avLst/>
          </a:prstGeom>
        </p:spPr>
      </p:pic>
    </p:spTree>
    <p:extLst>
      <p:ext uri="{BB962C8B-B14F-4D97-AF65-F5344CB8AC3E}">
        <p14:creationId xmlns:p14="http://schemas.microsoft.com/office/powerpoint/2010/main" val="14875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168A-2528-488A-865A-7AA534A3960E}"/>
              </a:ext>
            </a:extLst>
          </p:cNvPr>
          <p:cNvSpPr>
            <a:spLocks noGrp="1"/>
          </p:cNvSpPr>
          <p:nvPr>
            <p:ph type="title"/>
          </p:nvPr>
        </p:nvSpPr>
        <p:spPr/>
        <p:txBody>
          <a:bodyPr/>
          <a:lstStyle/>
          <a:p>
            <a:r>
              <a:rPr lang="en-US"/>
              <a:t>District specific updates – D 32 HS</a:t>
            </a:r>
          </a:p>
        </p:txBody>
      </p:sp>
      <p:sp>
        <p:nvSpPr>
          <p:cNvPr id="3" name="Content Placeholder 2">
            <a:extLst>
              <a:ext uri="{FF2B5EF4-FFF2-40B4-BE49-F238E27FC236}">
                <a16:creationId xmlns:a16="http://schemas.microsoft.com/office/drawing/2014/main" id="{5CD96AD1-16E5-42D3-B524-1222EC863FB6}"/>
              </a:ext>
            </a:extLst>
          </p:cNvPr>
          <p:cNvSpPr>
            <a:spLocks noGrp="1"/>
          </p:cNvSpPr>
          <p:nvPr>
            <p:ph idx="1"/>
          </p:nvPr>
        </p:nvSpPr>
        <p:spPr>
          <a:xfrm>
            <a:off x="2589212" y="2133600"/>
            <a:ext cx="8915400" cy="4553999"/>
          </a:xfrm>
        </p:spPr>
        <p:txBody>
          <a:bodyPr vert="horz" lIns="91440" tIns="45720" rIns="91440" bIns="45720" rtlCol="0" anchor="t">
            <a:normAutofit/>
          </a:bodyPr>
          <a:lstStyle/>
          <a:p>
            <a:r>
              <a:rPr lang="en-US" b="1"/>
              <a:t>REMOTE Vs. IN-PERSON </a:t>
            </a:r>
            <a:endParaRPr lang="en-US"/>
          </a:p>
          <a:p>
            <a:r>
              <a:rPr lang="en-US"/>
              <a:t>64/36 SPLIT </a:t>
            </a:r>
          </a:p>
          <a:p>
            <a:r>
              <a:rPr lang="en-US"/>
              <a:t>36 % of families/students chose remote learning </a:t>
            </a:r>
          </a:p>
          <a:p>
            <a:r>
              <a:rPr lang="en-US"/>
              <a:t>64% of families/students chose in-school learning</a:t>
            </a:r>
          </a:p>
          <a:p>
            <a:pPr marL="0" indent="0">
              <a:buNone/>
            </a:pPr>
            <a:endParaRPr lang="en-US" b="1"/>
          </a:p>
          <a:p>
            <a:r>
              <a:rPr lang="en-US" b="1"/>
              <a:t>SCHOOL READINESS – INSTRUCTION AND SAFETY </a:t>
            </a:r>
            <a:r>
              <a:rPr lang="en-US"/>
              <a:t> </a:t>
            </a:r>
          </a:p>
          <a:p>
            <a:r>
              <a:rPr lang="en-US"/>
              <a:t>All D 32 high schools received a 30-day supply of PPE and developed entry and exit protocols that are student centered</a:t>
            </a:r>
          </a:p>
          <a:p>
            <a:r>
              <a:rPr lang="en-US"/>
              <a:t>All D 32 high schools have working ventilation systems </a:t>
            </a:r>
          </a:p>
          <a:p>
            <a:r>
              <a:rPr lang="en-US"/>
              <a:t>All D 32 schools have completed student programming with a few one-off adjustments left to be made </a:t>
            </a:r>
          </a:p>
          <a:p>
            <a:endParaRPr lang="en-US"/>
          </a:p>
          <a:p>
            <a:endParaRPr lang="en-US"/>
          </a:p>
        </p:txBody>
      </p:sp>
    </p:spTree>
    <p:extLst>
      <p:ext uri="{BB962C8B-B14F-4D97-AF65-F5344CB8AC3E}">
        <p14:creationId xmlns:p14="http://schemas.microsoft.com/office/powerpoint/2010/main" val="179293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8"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3C9BEA31-8470-45BF-992D-021CDBFAC7DD}"/>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a:solidFill>
                  <a:srgbClr val="FFFFFF"/>
                </a:solidFill>
              </a:rPr>
              <a:t>Welcome back events highlights</a:t>
            </a:r>
            <a:br>
              <a:rPr lang="en-US" sz="5400"/>
            </a:br>
            <a:endParaRPr lang="en-US" sz="5400">
              <a:solidFill>
                <a:srgbClr val="FFFFFF"/>
              </a:solidFill>
            </a:endParaRPr>
          </a:p>
        </p:txBody>
      </p:sp>
      <p:sp>
        <p:nvSpPr>
          <p:cNvPr id="5" name="Content Placeholder 4">
            <a:extLst>
              <a:ext uri="{FF2B5EF4-FFF2-40B4-BE49-F238E27FC236}">
                <a16:creationId xmlns:a16="http://schemas.microsoft.com/office/drawing/2014/main" id="{3FB4234E-7445-4C97-9FDF-A46CDEC5304A}"/>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a:solidFill>
                  <a:schemeClr val="tx1"/>
                </a:solidFill>
              </a:rPr>
              <a:t>Beginning Wednesday (09/16) through Friday (09/18) all D 32 high schools will hold Welcome-Back student orientations for all grades.  </a:t>
            </a:r>
          </a:p>
          <a:p>
            <a:pPr marL="0" indent="0">
              <a:buNone/>
            </a:pPr>
            <a:r>
              <a:rPr lang="en-US">
                <a:solidFill>
                  <a:schemeClr val="tx1"/>
                </a:solidFill>
              </a:rPr>
              <a:t>Student attendance is expected and schools will address safety protocols, instruction/student expectations and other relevant information.</a:t>
            </a:r>
          </a:p>
        </p:txBody>
      </p:sp>
    </p:spTree>
    <p:extLst>
      <p:ext uri="{BB962C8B-B14F-4D97-AF65-F5344CB8AC3E}">
        <p14:creationId xmlns:p14="http://schemas.microsoft.com/office/powerpoint/2010/main" val="76276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11B9-B708-EF44-984F-C9969A8DD643}"/>
              </a:ext>
            </a:extLst>
          </p:cNvPr>
          <p:cNvSpPr>
            <a:spLocks noGrp="1"/>
          </p:cNvSpPr>
          <p:nvPr>
            <p:ph type="title"/>
          </p:nvPr>
        </p:nvSpPr>
        <p:spPr/>
        <p:txBody>
          <a:bodyPr>
            <a:normAutofit fontScale="90000"/>
          </a:bodyPr>
          <a:lstStyle/>
          <a:p>
            <a:pPr algn="ctr"/>
            <a:r>
              <a:rPr lang="en-US" b="1"/>
              <a:t>Community Education Council 32</a:t>
            </a:r>
            <a:br>
              <a:rPr lang="en-US"/>
            </a:br>
            <a:r>
              <a:rPr lang="en-US" sz="2200"/>
              <a:t>Ms. Sheila S.-Gorski, Community Schools Superintendent</a:t>
            </a:r>
            <a:br>
              <a:rPr lang="en-US" sz="2200"/>
            </a:br>
            <a:r>
              <a:rPr lang="en-US" sz="2200"/>
              <a:t>Ms. Janice Ross, Brooklyn North High Schools Superintendent</a:t>
            </a:r>
            <a:br>
              <a:rPr lang="en-US"/>
            </a:br>
            <a:endParaRPr lang="en-US"/>
          </a:p>
        </p:txBody>
      </p:sp>
      <p:sp>
        <p:nvSpPr>
          <p:cNvPr id="3" name="Content Placeholder 2">
            <a:extLst>
              <a:ext uri="{FF2B5EF4-FFF2-40B4-BE49-F238E27FC236}">
                <a16:creationId xmlns:a16="http://schemas.microsoft.com/office/drawing/2014/main" id="{AC246A1D-B7F5-414F-9832-CFC786EAF95B}"/>
              </a:ext>
            </a:extLst>
          </p:cNvPr>
          <p:cNvSpPr>
            <a:spLocks noGrp="1"/>
          </p:cNvSpPr>
          <p:nvPr>
            <p:ph idx="1"/>
          </p:nvPr>
        </p:nvSpPr>
        <p:spPr/>
        <p:txBody>
          <a:bodyPr>
            <a:normAutofit lnSpcReduction="10000"/>
          </a:bodyPr>
          <a:lstStyle/>
          <a:p>
            <a:pPr algn="ctr"/>
            <a:r>
              <a:rPr lang="en-US" sz="2400"/>
              <a:t>Calendar and Business Meetings Date: </a:t>
            </a:r>
          </a:p>
          <a:p>
            <a:pPr algn="ctr"/>
            <a:r>
              <a:rPr lang="en-US" sz="2400"/>
              <a:t>Thursday, September 17, 2020 </a:t>
            </a:r>
          </a:p>
          <a:p>
            <a:pPr algn="ctr"/>
            <a:r>
              <a:rPr lang="en-US" sz="2400"/>
              <a:t>Time: 6:00 PM</a:t>
            </a:r>
          </a:p>
          <a:p>
            <a:endParaRPr lang="en-US"/>
          </a:p>
          <a:p>
            <a:pPr marL="0" indent="0" algn="ctr">
              <a:buNone/>
            </a:pPr>
            <a:r>
              <a:rPr lang="en-US" b="1"/>
              <a:t>CEC Board</a:t>
            </a:r>
          </a:p>
          <a:p>
            <a:pPr algn="ctr"/>
            <a:r>
              <a:rPr lang="en-US"/>
              <a:t>President Martha </a:t>
            </a:r>
            <a:r>
              <a:rPr lang="en-US" err="1"/>
              <a:t>Bayona</a:t>
            </a:r>
            <a:r>
              <a:rPr lang="en-US"/>
              <a:t> </a:t>
            </a:r>
          </a:p>
          <a:p>
            <a:pPr algn="ctr"/>
            <a:r>
              <a:rPr lang="en-US"/>
              <a:t>Vice-President </a:t>
            </a:r>
            <a:r>
              <a:rPr lang="en-US" err="1"/>
              <a:t>Desines</a:t>
            </a:r>
            <a:r>
              <a:rPr lang="en-US"/>
              <a:t> Rodriguez </a:t>
            </a:r>
          </a:p>
          <a:p>
            <a:pPr algn="ctr"/>
            <a:r>
              <a:rPr lang="en-US"/>
              <a:t>Recording Secretary Stacie Johnson </a:t>
            </a:r>
          </a:p>
          <a:p>
            <a:pPr algn="ctr"/>
            <a:r>
              <a:rPr lang="en-US"/>
              <a:t>Treasurer Maria Lopez</a:t>
            </a:r>
          </a:p>
        </p:txBody>
      </p:sp>
    </p:spTree>
    <p:extLst>
      <p:ext uri="{BB962C8B-B14F-4D97-AF65-F5344CB8AC3E}">
        <p14:creationId xmlns:p14="http://schemas.microsoft.com/office/powerpoint/2010/main" val="254647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EBA0-4275-4E4A-9AE5-68E768CA6A46}"/>
              </a:ext>
            </a:extLst>
          </p:cNvPr>
          <p:cNvSpPr>
            <a:spLocks noGrp="1"/>
          </p:cNvSpPr>
          <p:nvPr>
            <p:ph type="title"/>
          </p:nvPr>
        </p:nvSpPr>
        <p:spPr>
          <a:xfrm>
            <a:off x="1295402" y="982132"/>
            <a:ext cx="9601196" cy="1303867"/>
          </a:xfrm>
        </p:spPr>
        <p:txBody>
          <a:bodyPr>
            <a:normAutofit/>
          </a:bodyPr>
          <a:lstStyle/>
          <a:p>
            <a:pPr>
              <a:lnSpc>
                <a:spcPct val="90000"/>
              </a:lnSpc>
            </a:pPr>
            <a:r>
              <a:rPr lang="en-US" sz="2100"/>
              <a:t>My Brother's Keeper </a:t>
            </a:r>
            <a:br>
              <a:rPr lang="en-US" sz="2100"/>
            </a:br>
            <a:r>
              <a:rPr lang="en-US" sz="2100"/>
              <a:t>and </a:t>
            </a:r>
            <a:br>
              <a:rPr lang="en-US" sz="2100"/>
            </a:br>
            <a:r>
              <a:rPr lang="en-US" sz="2100"/>
              <a:t>My Sister's Keeper @ Brooklyn North High Schools</a:t>
            </a:r>
            <a:br>
              <a:rPr lang="en-US" sz="2100"/>
            </a:br>
            <a:endParaRPr lang="en-US" sz="2100"/>
          </a:p>
        </p:txBody>
      </p:sp>
      <p:sp>
        <p:nvSpPr>
          <p:cNvPr id="3" name="Content Placeholder 2">
            <a:extLst>
              <a:ext uri="{FF2B5EF4-FFF2-40B4-BE49-F238E27FC236}">
                <a16:creationId xmlns:a16="http://schemas.microsoft.com/office/drawing/2014/main" id="{C74CBCD9-AAA2-4A5F-9AF9-16ADF94EF963}"/>
              </a:ext>
            </a:extLst>
          </p:cNvPr>
          <p:cNvSpPr>
            <a:spLocks noGrp="1"/>
          </p:cNvSpPr>
          <p:nvPr>
            <p:ph idx="1"/>
          </p:nvPr>
        </p:nvSpPr>
        <p:spPr>
          <a:xfrm>
            <a:off x="1295402" y="2556932"/>
            <a:ext cx="6256866" cy="3318936"/>
          </a:xfrm>
        </p:spPr>
        <p:txBody>
          <a:bodyPr>
            <a:normAutofit/>
          </a:bodyPr>
          <a:lstStyle/>
          <a:p>
            <a:pPr>
              <a:lnSpc>
                <a:spcPct val="90000"/>
              </a:lnSpc>
            </a:pPr>
            <a:r>
              <a:rPr lang="en-US" sz="1900">
                <a:ea typeface="+mn-lt"/>
                <a:cs typeface="+mn-lt"/>
              </a:rPr>
              <a:t>Brooklyn North currently has approximately 11,000 Black and Latino male students across 47 schools in the superintendency and 9,000 Black and Latino female students. While an average of 82% graduation rate for Black and Latino students in Brooklyn North High Schools in 2018, there is a wide gap of 15% graduation rate when compared to non-Black and Brown students. The MBK and MSK@ Brooklyn seek to provide opportunities for leadership development for these students in order to aide in closing the achievement gap.  Leadership training uses three tenets for each program.</a:t>
            </a:r>
            <a:endParaRPr lang="en-US" sz="1900"/>
          </a:p>
          <a:p>
            <a:pPr>
              <a:lnSpc>
                <a:spcPct val="90000"/>
              </a:lnSpc>
            </a:pPr>
            <a:endParaRPr lang="en-US" sz="1900">
              <a:ea typeface="+mn-lt"/>
              <a:cs typeface="+mn-lt"/>
            </a:endParaRPr>
          </a:p>
          <a:p>
            <a:pPr>
              <a:lnSpc>
                <a:spcPct val="90000"/>
              </a:lnSpc>
            </a:pPr>
            <a:endParaRPr lang="en-US" sz="1900"/>
          </a:p>
        </p:txBody>
      </p:sp>
      <p:pic>
        <p:nvPicPr>
          <p:cNvPr id="4" name="Picture 4" descr="A picture containing table, sitting, pair, light&#10;&#10;Description automatically generated">
            <a:extLst>
              <a:ext uri="{FF2B5EF4-FFF2-40B4-BE49-F238E27FC236}">
                <a16:creationId xmlns:a16="http://schemas.microsoft.com/office/drawing/2014/main" id="{97267C26-D0BF-4482-8FC2-B2125B5EE60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50" r="1613" b="6"/>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5" name="TextBox 4">
            <a:extLst>
              <a:ext uri="{FF2B5EF4-FFF2-40B4-BE49-F238E27FC236}">
                <a16:creationId xmlns:a16="http://schemas.microsoft.com/office/drawing/2014/main" id="{47F859B5-C4C7-430A-8AE9-7428321D5D85}"/>
              </a:ext>
            </a:extLst>
          </p:cNvPr>
          <p:cNvSpPr txBox="1"/>
          <p:nvPr/>
        </p:nvSpPr>
        <p:spPr>
          <a:xfrm>
            <a:off x="10465361" y="5353765"/>
            <a:ext cx="359393" cy="200055"/>
          </a:xfrm>
          <a:prstGeom prst="rect">
            <a:avLst/>
          </a:prstGeom>
          <a:solidFill>
            <a:srgbClr val="000000"/>
          </a:solidFill>
        </p:spPr>
        <p:txBody>
          <a:bodyPr wrap="none" lIns="91440" tIns="45720" rIns="91440" bIns="45720" anchor="t">
            <a:spAutoFit/>
          </a:bodyPr>
          <a:lstStyle/>
          <a:p>
            <a:pPr algn="r">
              <a:spcAft>
                <a:spcPts val="600"/>
              </a:spcAft>
            </a:pPr>
            <a:r>
              <a:rPr lang="en-US" sz="700">
                <a:solidFill>
                  <a:srgbClr val="FFFFFF"/>
                </a:solidFill>
                <a:hlinkClick r:id="rId5"/>
              </a:rPr>
              <a:t>-</a:t>
            </a:r>
            <a:r>
              <a:rPr lang="en-US" sz="700">
                <a:solidFill>
                  <a:srgbClr val="FFFFFF"/>
                </a:solidFill>
                <a:hlinkClick r:id="rId5">
                  <a:extLst>
                    <a:ext uri="{A12FA001-AC4F-418D-AE19-62706E023703}">
                      <ahyp:hlinkClr xmlns:ahyp="http://schemas.microsoft.com/office/drawing/2018/hyperlinkcolor" val="tx"/>
                    </a:ext>
                  </a:extLst>
                </a:hlinkClick>
              </a:rPr>
              <a:t>NC</a:t>
            </a:r>
            <a:r>
              <a:rPr lang="en-US" sz="700">
                <a:solidFill>
                  <a:srgbClr val="FFFFFF"/>
                </a:solidFill>
              </a:rPr>
              <a:t>.</a:t>
            </a:r>
          </a:p>
        </p:txBody>
      </p:sp>
    </p:spTree>
    <p:extLst>
      <p:ext uri="{BB962C8B-B14F-4D97-AF65-F5344CB8AC3E}">
        <p14:creationId xmlns:p14="http://schemas.microsoft.com/office/powerpoint/2010/main" val="114691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314A-2F56-42B3-81FC-88AA3304AA57}"/>
              </a:ext>
            </a:extLst>
          </p:cNvPr>
          <p:cNvSpPr>
            <a:spLocks noGrp="1"/>
          </p:cNvSpPr>
          <p:nvPr>
            <p:ph type="title"/>
          </p:nvPr>
        </p:nvSpPr>
        <p:spPr>
          <a:xfrm>
            <a:off x="649224" y="645106"/>
            <a:ext cx="10754952" cy="1259894"/>
          </a:xfrm>
        </p:spPr>
        <p:txBody>
          <a:bodyPr>
            <a:noAutofit/>
          </a:bodyPr>
          <a:lstStyle/>
          <a:p>
            <a:pPr>
              <a:lnSpc>
                <a:spcPct val="90000"/>
              </a:lnSpc>
            </a:pPr>
            <a:r>
              <a:rPr lang="en-US" sz="2800"/>
              <a:t>Track Your Child's Work and Learn from Home (found on Brooklyn North's website)</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571F53A-7CA5-4701-91C4-8C6391924476}"/>
              </a:ext>
            </a:extLst>
          </p:cNvPr>
          <p:cNvSpPr>
            <a:spLocks noGrp="1"/>
          </p:cNvSpPr>
          <p:nvPr>
            <p:ph idx="1"/>
          </p:nvPr>
        </p:nvSpPr>
        <p:spPr>
          <a:xfrm>
            <a:off x="1038692" y="2235200"/>
            <a:ext cx="8052944" cy="3759253"/>
          </a:xfrm>
        </p:spPr>
        <p:txBody>
          <a:bodyPr vert="horz" lIns="91440" tIns="45720" rIns="91440" bIns="45720" rtlCol="0" anchor="t">
            <a:normAutofit/>
          </a:bodyPr>
          <a:lstStyle/>
          <a:p>
            <a:r>
              <a:rPr lang="en-US">
                <a:ea typeface="+mn-lt"/>
                <a:cs typeface="+mn-lt"/>
              </a:rPr>
              <a:t>Contact us at </a:t>
            </a:r>
            <a:r>
              <a:rPr lang="en-US" sz="2800">
                <a:ea typeface="+mn-lt"/>
                <a:cs typeface="+mn-lt"/>
              </a:rPr>
              <a:t>bknhsparentinfo@gmail.com</a:t>
            </a:r>
          </a:p>
          <a:p>
            <a:pPr marL="0" indent="0">
              <a:buNone/>
            </a:pPr>
            <a:r>
              <a:rPr lang="en-US">
                <a:ea typeface="+mn-lt"/>
                <a:cs typeface="+mn-lt"/>
                <a:hlinkClick r:id="rId2"/>
              </a:rPr>
              <a:t>https://brooklynnorth.strongschools.nyc/remote-learning-resources</a:t>
            </a:r>
            <a:endParaRPr lang="en-US">
              <a:hlinkClick r:id="rId2"/>
            </a:endParaRPr>
          </a:p>
          <a:p>
            <a:endParaRPr lang="en-US"/>
          </a:p>
          <a:p>
            <a:endParaRPr lang="en-US"/>
          </a:p>
        </p:txBody>
      </p:sp>
      <p:pic>
        <p:nvPicPr>
          <p:cNvPr id="4" name="Picture 4" descr="A screen shot of a person&#10;&#10;Description automatically generated">
            <a:extLst>
              <a:ext uri="{FF2B5EF4-FFF2-40B4-BE49-F238E27FC236}">
                <a16:creationId xmlns:a16="http://schemas.microsoft.com/office/drawing/2014/main" id="{ADD3BC46-8D8A-460F-85CB-6654A094D300}"/>
              </a:ext>
            </a:extLst>
          </p:cNvPr>
          <p:cNvPicPr>
            <a:picLocks noChangeAspect="1"/>
          </p:cNvPicPr>
          <p:nvPr/>
        </p:nvPicPr>
        <p:blipFill>
          <a:blip r:embed="rId3"/>
          <a:stretch>
            <a:fillRect/>
          </a:stretch>
        </p:blipFill>
        <p:spPr>
          <a:xfrm>
            <a:off x="3069983" y="3309227"/>
            <a:ext cx="5909355" cy="3007420"/>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09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5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5A2D4E-3C29-4D2F-A45C-8666E84D6E72}"/>
              </a:ext>
            </a:extLst>
          </p:cNvPr>
          <p:cNvSpPr txBox="1"/>
          <p:nvPr/>
        </p:nvSpPr>
        <p:spPr>
          <a:xfrm>
            <a:off x="1712686" y="1761067"/>
            <a:ext cx="731519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What will love look like in our schools as we welcome students back to the new school year? How will student orientation align to the pedagogy of critical love?</a:t>
            </a:r>
          </a:p>
        </p:txBody>
      </p:sp>
      <p:pic>
        <p:nvPicPr>
          <p:cNvPr id="3" name="Graphic 3" descr="Heart">
            <a:extLst>
              <a:ext uri="{FF2B5EF4-FFF2-40B4-BE49-F238E27FC236}">
                <a16:creationId xmlns:a16="http://schemas.microsoft.com/office/drawing/2014/main" id="{2B0B5003-4650-47D9-8385-571D049D3B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1378" y="3287188"/>
            <a:ext cx="3101584" cy="2885923"/>
          </a:xfrm>
          <a:prstGeom prst="rect">
            <a:avLst/>
          </a:prstGeom>
        </p:spPr>
      </p:pic>
    </p:spTree>
    <p:extLst>
      <p:ext uri="{BB962C8B-B14F-4D97-AF65-F5344CB8AC3E}">
        <p14:creationId xmlns:p14="http://schemas.microsoft.com/office/powerpoint/2010/main" val="422239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E1C0-62F1-B142-AA3C-B2AF02EC1E6D}"/>
              </a:ext>
            </a:extLst>
          </p:cNvPr>
          <p:cNvSpPr>
            <a:spLocks noGrp="1"/>
          </p:cNvSpPr>
          <p:nvPr>
            <p:ph type="title"/>
          </p:nvPr>
        </p:nvSpPr>
        <p:spPr>
          <a:xfrm>
            <a:off x="649224" y="645106"/>
            <a:ext cx="3650279" cy="1259894"/>
          </a:xfrm>
        </p:spPr>
        <p:txBody>
          <a:bodyPr>
            <a:normAutofit/>
          </a:bodyPr>
          <a:lstStyle/>
          <a:p>
            <a:r>
              <a:rPr lang="en-US"/>
              <a:t>Our Mission and Vision</a:t>
            </a:r>
          </a:p>
        </p:txBody>
      </p:sp>
      <p:sp>
        <p:nvSpPr>
          <p:cNvPr id="73" name="Rectangle 7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close up of a sign&#10;&#10;Description automatically generated">
            <a:extLst>
              <a:ext uri="{FF2B5EF4-FFF2-40B4-BE49-F238E27FC236}">
                <a16:creationId xmlns:a16="http://schemas.microsoft.com/office/drawing/2014/main" id="{BCB1FDC8-14B7-4463-9BD0-5817D3A4596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49288" y="3100784"/>
            <a:ext cx="3480329" cy="1740165"/>
          </a:xfrm>
        </p:spPr>
      </p:pic>
      <p:pic>
        <p:nvPicPr>
          <p:cNvPr id="2050" name="Picture 2" descr="https://powerpoint.officeapps.live.com/pods/GetClipboardImage.ashx?Id=26b16eee-202f-42ad-95d2-741562e595e8&amp;DC=PUS3&amp;wdoverrides=GetClipboardImageEnabled:true">
            <a:extLst>
              <a:ext uri="{FF2B5EF4-FFF2-40B4-BE49-F238E27FC236}">
                <a16:creationId xmlns:a16="http://schemas.microsoft.com/office/drawing/2014/main" id="{F16D03A9-28DF-8947-85E0-B10971BFE1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41365" y="633441"/>
            <a:ext cx="7461577" cy="5198319"/>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2B8F69-DF6F-4B5D-8089-F7C3ABF4D474}"/>
              </a:ext>
            </a:extLst>
          </p:cNvPr>
          <p:cNvSpPr txBox="1"/>
          <p:nvPr/>
        </p:nvSpPr>
        <p:spPr>
          <a:xfrm>
            <a:off x="649288" y="4926013"/>
            <a:ext cx="3649662"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5"/>
              </a:rPr>
              <a:t>CC BY-NC</a:t>
            </a:r>
            <a:r>
              <a:rPr lang="en-US"/>
              <a:t>.</a:t>
            </a:r>
          </a:p>
        </p:txBody>
      </p:sp>
    </p:spTree>
    <p:extLst>
      <p:ext uri="{BB962C8B-B14F-4D97-AF65-F5344CB8AC3E}">
        <p14:creationId xmlns:p14="http://schemas.microsoft.com/office/powerpoint/2010/main" val="51188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75A6-24F8-42BB-9135-D29DEC605EF1}"/>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8C6BEDF4-D42C-4829-9116-E4F022C7E201}"/>
              </a:ext>
            </a:extLst>
          </p:cNvPr>
          <p:cNvGraphicFramePr>
            <a:graphicFrameLocks noGrp="1"/>
          </p:cNvGraphicFramePr>
          <p:nvPr>
            <p:ph idx="1"/>
            <p:extLst>
              <p:ext uri="{D42A27DB-BD31-4B8C-83A1-F6EECF244321}">
                <p14:modId xmlns:p14="http://schemas.microsoft.com/office/powerpoint/2010/main" val="3630055683"/>
              </p:ext>
            </p:extLst>
          </p:nvPr>
        </p:nvGraphicFramePr>
        <p:xfrm>
          <a:off x="1532106" y="543127"/>
          <a:ext cx="9987143" cy="5737900"/>
        </p:xfrm>
        <a:graphic>
          <a:graphicData uri="http://schemas.openxmlformats.org/drawingml/2006/table">
            <a:tbl>
              <a:tblPr firstRow="1" bandRow="1">
                <a:tableStyleId>{5C22544A-7EE6-4342-B048-85BDC9FD1C3A}</a:tableStyleId>
              </a:tblPr>
              <a:tblGrid>
                <a:gridCol w="9987143">
                  <a:extLst>
                    <a:ext uri="{9D8B030D-6E8A-4147-A177-3AD203B41FA5}">
                      <a16:colId xmlns:a16="http://schemas.microsoft.com/office/drawing/2014/main" val="4221358858"/>
                    </a:ext>
                  </a:extLst>
                </a:gridCol>
              </a:tblGrid>
              <a:tr h="751682">
                <a:tc>
                  <a:txBody>
                    <a:bodyPr/>
                    <a:lstStyle/>
                    <a:p>
                      <a:pPr algn="l" rtl="0" fontAlgn="base"/>
                      <a:r>
                        <a:rPr lang="en-US" sz="3200">
                          <a:effectLst/>
                          <a:highlight>
                            <a:srgbClr val="000000"/>
                          </a:highlight>
                        </a:rPr>
                        <a:t>Brooklyn North High Schools GOALS 2020-21</a:t>
                      </a:r>
                      <a:endParaRPr lang="en-US" sz="3200" b="0" i="0">
                        <a:effectLst/>
                        <a:highlight>
                          <a:srgbClr val="000000"/>
                        </a:highlight>
                      </a:endParaRPr>
                    </a:p>
                  </a:txBody>
                  <a:tcPr/>
                </a:tc>
                <a:extLst>
                  <a:ext uri="{0D108BD9-81ED-4DB2-BD59-A6C34878D82A}">
                    <a16:rowId xmlns:a16="http://schemas.microsoft.com/office/drawing/2014/main" val="167483257"/>
                  </a:ext>
                </a:extLst>
              </a:tr>
              <a:tr h="1304389">
                <a:tc>
                  <a:txBody>
                    <a:bodyPr/>
                    <a:lstStyle/>
                    <a:p>
                      <a:pPr algn="l" rtl="0" fontAlgn="base"/>
                      <a:r>
                        <a:rPr lang="en-US" sz="1800" b="1">
                          <a:effectLst/>
                        </a:rPr>
                        <a:t>GOAL 1</a:t>
                      </a:r>
                      <a:r>
                        <a:rPr lang="en-US" sz="1800">
                          <a:effectLst/>
                        </a:rPr>
                        <a:t> Ensure that all work in the superintendency is accomplished through patience, understanding and flexibility and with critical love, equity, and social justice.  </a:t>
                      </a:r>
                    </a:p>
                  </a:txBody>
                  <a:tcPr/>
                </a:tc>
                <a:extLst>
                  <a:ext uri="{0D108BD9-81ED-4DB2-BD59-A6C34878D82A}">
                    <a16:rowId xmlns:a16="http://schemas.microsoft.com/office/drawing/2014/main" val="3782000857"/>
                  </a:ext>
                </a:extLst>
              </a:tr>
              <a:tr h="574815">
                <a:tc>
                  <a:txBody>
                    <a:bodyPr/>
                    <a:lstStyle/>
                    <a:p>
                      <a:pPr algn="l" rtl="0" fontAlgn="base"/>
                      <a:r>
                        <a:rPr lang="en-US" sz="1800" b="1">
                          <a:effectLst/>
                        </a:rPr>
                        <a:t>GOAL 2</a:t>
                      </a:r>
                      <a:r>
                        <a:rPr lang="en-US" sz="1800">
                          <a:effectLst/>
                        </a:rPr>
                        <a:t> Ensure blended and remote model leadership expertise at all levels of the superintendency.  </a:t>
                      </a:r>
                    </a:p>
                  </a:txBody>
                  <a:tcPr/>
                </a:tc>
                <a:extLst>
                  <a:ext uri="{0D108BD9-81ED-4DB2-BD59-A6C34878D82A}">
                    <a16:rowId xmlns:a16="http://schemas.microsoft.com/office/drawing/2014/main" val="1496179663"/>
                  </a:ext>
                </a:extLst>
              </a:tr>
              <a:tr h="1658128">
                <a:tc>
                  <a:txBody>
                    <a:bodyPr/>
                    <a:lstStyle/>
                    <a:p>
                      <a:pPr algn="l" rtl="0" fontAlgn="base"/>
                      <a:r>
                        <a:rPr lang="en-US" sz="1800">
                          <a:effectLst/>
                        </a:rPr>
                        <a:t>Digital access included- </a:t>
                      </a:r>
                    </a:p>
                    <a:p>
                      <a:pPr algn="l" rtl="0" fontAlgn="base"/>
                      <a:r>
                        <a:rPr lang="en-US" sz="1800">
                          <a:effectLst/>
                        </a:rPr>
                        <a:t>  </a:t>
                      </a:r>
                    </a:p>
                    <a:p>
                      <a:pPr algn="l" rtl="0" fontAlgn="base"/>
                      <a:r>
                        <a:rPr lang="en-US" sz="1800" b="1">
                          <a:effectLst/>
                        </a:rPr>
                        <a:t>GOAL 3 </a:t>
                      </a:r>
                      <a:r>
                        <a:rPr lang="en-US" sz="1800">
                          <a:effectLst/>
                        </a:rPr>
                        <a:t>Ensure all students will graduate in four years college and career ready through active participation and performance in digitally accessible and in-person advanced academic courses in alignment to the district's Operation College and Career Ready. </a:t>
                      </a:r>
                      <a:endParaRPr lang="en-US" sz="1800" b="0" i="0">
                        <a:effectLst/>
                      </a:endParaRPr>
                    </a:p>
                  </a:txBody>
                  <a:tcPr/>
                </a:tc>
                <a:extLst>
                  <a:ext uri="{0D108BD9-81ED-4DB2-BD59-A6C34878D82A}">
                    <a16:rowId xmlns:a16="http://schemas.microsoft.com/office/drawing/2014/main" val="1080507882"/>
                  </a:ext>
                </a:extLst>
              </a:tr>
              <a:tr h="1304389">
                <a:tc>
                  <a:txBody>
                    <a:bodyPr/>
                    <a:lstStyle/>
                    <a:p>
                      <a:pPr algn="l" rtl="0" fontAlgn="base"/>
                      <a:r>
                        <a:rPr lang="en-US" sz="1800" b="1">
                          <a:effectLst/>
                        </a:rPr>
                        <a:t>GOAL 4</a:t>
                      </a:r>
                      <a:r>
                        <a:rPr lang="en-US" sz="1800">
                          <a:effectLst/>
                        </a:rPr>
                        <a:t> Ensure and maximize transparent communication by providing meaningful feedback and digital accessibility of all resources, and creating space for voice and agency that will promote continuous improvement through empowering partnerships with community stakeholders, families and students. </a:t>
                      </a:r>
                      <a:endParaRPr lang="en-US" sz="1800" b="0" i="0">
                        <a:effectLst/>
                      </a:endParaRPr>
                    </a:p>
                  </a:txBody>
                  <a:tcPr/>
                </a:tc>
                <a:extLst>
                  <a:ext uri="{0D108BD9-81ED-4DB2-BD59-A6C34878D82A}">
                    <a16:rowId xmlns:a16="http://schemas.microsoft.com/office/drawing/2014/main" val="959303630"/>
                  </a:ext>
                </a:extLst>
              </a:tr>
            </a:tbl>
          </a:graphicData>
        </a:graphic>
      </p:graphicFrame>
    </p:spTree>
    <p:extLst>
      <p:ext uri="{BB962C8B-B14F-4D97-AF65-F5344CB8AC3E}">
        <p14:creationId xmlns:p14="http://schemas.microsoft.com/office/powerpoint/2010/main" val="418344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F8D5-307C-3A4B-9A44-6BB2FCF99EB7}"/>
              </a:ext>
            </a:extLst>
          </p:cNvPr>
          <p:cNvSpPr>
            <a:spLocks noGrp="1"/>
          </p:cNvSpPr>
          <p:nvPr>
            <p:ph type="title"/>
          </p:nvPr>
        </p:nvSpPr>
        <p:spPr>
          <a:xfrm>
            <a:off x="2011547" y="319311"/>
            <a:ext cx="9493065" cy="1009956"/>
          </a:xfrm>
        </p:spPr>
        <p:txBody>
          <a:bodyPr/>
          <a:lstStyle/>
          <a:p>
            <a:r>
              <a:rPr lang="en-US"/>
              <a:t>Update on School Opening</a:t>
            </a:r>
          </a:p>
        </p:txBody>
      </p:sp>
      <p:pic>
        <p:nvPicPr>
          <p:cNvPr id="4" name="Picture 4">
            <a:extLst>
              <a:ext uri="{FF2B5EF4-FFF2-40B4-BE49-F238E27FC236}">
                <a16:creationId xmlns:a16="http://schemas.microsoft.com/office/drawing/2014/main" id="{124FB151-34B1-433F-B7F0-B6967F34C07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567513" y="1095023"/>
            <a:ext cx="10106487" cy="5443359"/>
          </a:xfrm>
        </p:spPr>
      </p:pic>
      <p:sp>
        <p:nvSpPr>
          <p:cNvPr id="7" name="TextBox 6">
            <a:extLst>
              <a:ext uri="{FF2B5EF4-FFF2-40B4-BE49-F238E27FC236}">
                <a16:creationId xmlns:a16="http://schemas.microsoft.com/office/drawing/2014/main" id="{07844727-1602-4321-9070-97FEB267AF8E}"/>
              </a:ext>
            </a:extLst>
          </p:cNvPr>
          <p:cNvSpPr txBox="1"/>
          <p:nvPr/>
        </p:nvSpPr>
        <p:spPr>
          <a:xfrm>
            <a:off x="5187244" y="3392311"/>
            <a:ext cx="9144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Star: 5 Points 7">
            <a:extLst>
              <a:ext uri="{FF2B5EF4-FFF2-40B4-BE49-F238E27FC236}">
                <a16:creationId xmlns:a16="http://schemas.microsoft.com/office/drawing/2014/main" id="{74C1CBF0-C725-40E9-9F9F-64B7CC3370B1}"/>
              </a:ext>
            </a:extLst>
          </p:cNvPr>
          <p:cNvSpPr/>
          <p:nvPr/>
        </p:nvSpPr>
        <p:spPr>
          <a:xfrm>
            <a:off x="6978297" y="5191830"/>
            <a:ext cx="914400" cy="9144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4F8A9C6-B0D9-4152-B679-A9C4DAA10502}"/>
              </a:ext>
            </a:extLst>
          </p:cNvPr>
          <p:cNvSpPr/>
          <p:nvPr/>
        </p:nvSpPr>
        <p:spPr>
          <a:xfrm>
            <a:off x="5843763" y="3848451"/>
            <a:ext cx="1004712" cy="8805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p>
        </p:txBody>
      </p:sp>
      <p:sp>
        <p:nvSpPr>
          <p:cNvPr id="12" name="TextBox 11">
            <a:extLst>
              <a:ext uri="{FF2B5EF4-FFF2-40B4-BE49-F238E27FC236}">
                <a16:creationId xmlns:a16="http://schemas.microsoft.com/office/drawing/2014/main" id="{50E1D9F8-C471-409F-B7BD-3608EDDDA3D4}"/>
              </a:ext>
            </a:extLst>
          </p:cNvPr>
          <p:cNvSpPr txBox="1"/>
          <p:nvPr/>
        </p:nvSpPr>
        <p:spPr>
          <a:xfrm>
            <a:off x="6726061" y="394899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omic Sans MS"/>
              </a:rPr>
              <a:t>Remote Learning Begins for all Students</a:t>
            </a:r>
          </a:p>
        </p:txBody>
      </p:sp>
      <p:sp>
        <p:nvSpPr>
          <p:cNvPr id="13" name="TextBox 12">
            <a:extLst>
              <a:ext uri="{FF2B5EF4-FFF2-40B4-BE49-F238E27FC236}">
                <a16:creationId xmlns:a16="http://schemas.microsoft.com/office/drawing/2014/main" id="{EB127C80-8B73-4F7B-A1E9-4233210969C4}"/>
              </a:ext>
            </a:extLst>
          </p:cNvPr>
          <p:cNvSpPr txBox="1"/>
          <p:nvPr/>
        </p:nvSpPr>
        <p:spPr>
          <a:xfrm>
            <a:off x="7907514" y="5288490"/>
            <a:ext cx="272062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omic Sans MS"/>
              </a:rPr>
              <a:t>In Person Learning Begins for MS, HS, Secondary, Transfer/Adult Education </a:t>
            </a:r>
          </a:p>
        </p:txBody>
      </p:sp>
      <p:sp>
        <p:nvSpPr>
          <p:cNvPr id="14" name="Star: 5 Points 13">
            <a:extLst>
              <a:ext uri="{FF2B5EF4-FFF2-40B4-BE49-F238E27FC236}">
                <a16:creationId xmlns:a16="http://schemas.microsoft.com/office/drawing/2014/main" id="{571D3101-BCD0-4367-9E27-3B41F9798B87}"/>
              </a:ext>
            </a:extLst>
          </p:cNvPr>
          <p:cNvSpPr/>
          <p:nvPr/>
        </p:nvSpPr>
        <p:spPr>
          <a:xfrm>
            <a:off x="3512608" y="4497563"/>
            <a:ext cx="914400" cy="914400"/>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p>
        </p:txBody>
      </p:sp>
      <p:sp>
        <p:nvSpPr>
          <p:cNvPr id="15" name="Star: 5 Points 14">
            <a:extLst>
              <a:ext uri="{FF2B5EF4-FFF2-40B4-BE49-F238E27FC236}">
                <a16:creationId xmlns:a16="http://schemas.microsoft.com/office/drawing/2014/main" id="{C0D57422-7AFB-4BD2-A72B-3C1E1C722186}"/>
              </a:ext>
            </a:extLst>
          </p:cNvPr>
          <p:cNvSpPr/>
          <p:nvPr/>
        </p:nvSpPr>
        <p:spPr>
          <a:xfrm>
            <a:off x="4850341" y="5191829"/>
            <a:ext cx="914400" cy="914400"/>
          </a:xfrm>
          <a:prstGeom prst="star5">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p>
        </p:txBody>
      </p:sp>
      <p:sp>
        <p:nvSpPr>
          <p:cNvPr id="16" name="TextBox 15">
            <a:extLst>
              <a:ext uri="{FF2B5EF4-FFF2-40B4-BE49-F238E27FC236}">
                <a16:creationId xmlns:a16="http://schemas.microsoft.com/office/drawing/2014/main" id="{437B2658-D179-48EE-AFE5-BED7795144C6}"/>
              </a:ext>
            </a:extLst>
          </p:cNvPr>
          <p:cNvSpPr txBox="1"/>
          <p:nvPr/>
        </p:nvSpPr>
        <p:spPr>
          <a:xfrm>
            <a:off x="4110566" y="4658162"/>
            <a:ext cx="39285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sz="1400">
                <a:latin typeface="Comic Sans MS"/>
              </a:rPr>
              <a:t> 3-K, Pre-K, District 75 in Person      Learning Begins</a:t>
            </a:r>
          </a:p>
        </p:txBody>
      </p:sp>
      <p:sp>
        <p:nvSpPr>
          <p:cNvPr id="17" name="TextBox 16">
            <a:extLst>
              <a:ext uri="{FF2B5EF4-FFF2-40B4-BE49-F238E27FC236}">
                <a16:creationId xmlns:a16="http://schemas.microsoft.com/office/drawing/2014/main" id="{E4AB642D-C7DB-4783-A922-56A6900E71D8}"/>
              </a:ext>
            </a:extLst>
          </p:cNvPr>
          <p:cNvSpPr txBox="1"/>
          <p:nvPr/>
        </p:nvSpPr>
        <p:spPr>
          <a:xfrm flipH="1">
            <a:off x="4422777" y="6042813"/>
            <a:ext cx="24158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omic Sans MS"/>
              </a:rPr>
              <a:t>K-5 and K-8 In-Person Learning Begins</a:t>
            </a:r>
          </a:p>
        </p:txBody>
      </p:sp>
    </p:spTree>
    <p:extLst>
      <p:ext uri="{BB962C8B-B14F-4D97-AF65-F5344CB8AC3E}">
        <p14:creationId xmlns:p14="http://schemas.microsoft.com/office/powerpoint/2010/main" val="63073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E531-679C-E540-A0D6-B4BA044ACC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B5D843-B1A0-5C46-99BD-E1178787EF04}"/>
              </a:ext>
            </a:extLst>
          </p:cNvPr>
          <p:cNvSpPr>
            <a:spLocks noGrp="1"/>
          </p:cNvSpPr>
          <p:nvPr>
            <p:ph idx="1"/>
          </p:nvPr>
        </p:nvSpPr>
        <p:spPr/>
        <p:txBody>
          <a:bodyPr/>
          <a:lstStyle/>
          <a:p>
            <a:endParaRPr lang="en-US"/>
          </a:p>
        </p:txBody>
      </p:sp>
      <p:pic>
        <p:nvPicPr>
          <p:cNvPr id="4098" name="Picture 2" descr="https://powerpoint.officeapps.live.com/pods/GetClipboardImage.ashx?Id=6b5bc258-fa4c-47b1-aa03-ea6362bce5cb&amp;DC=PUS6&amp;wdoverrides=GetClipboardImageEnabled:true">
            <a:extLst>
              <a:ext uri="{FF2B5EF4-FFF2-40B4-BE49-F238E27FC236}">
                <a16:creationId xmlns:a16="http://schemas.microsoft.com/office/drawing/2014/main" id="{B78E15D5-5F3A-2A40-B0F4-67AA66508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0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C356-02C4-3942-8E95-46BB0E29D5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8FBCFC-AF61-0240-8DE9-271E2A705C91}"/>
              </a:ext>
            </a:extLst>
          </p:cNvPr>
          <p:cNvSpPr>
            <a:spLocks noGrp="1"/>
          </p:cNvSpPr>
          <p:nvPr>
            <p:ph idx="1"/>
          </p:nvPr>
        </p:nvSpPr>
        <p:spPr/>
        <p:txBody>
          <a:bodyPr/>
          <a:lstStyle/>
          <a:p>
            <a:endParaRPr lang="en-US"/>
          </a:p>
        </p:txBody>
      </p:sp>
      <p:pic>
        <p:nvPicPr>
          <p:cNvPr id="5122" name="Picture 2" descr="https://powerpoint.officeapps.live.com/pods/GetClipboardImage.ashx?Id=fe35aefc-7e77-4b77-8d15-3be318edcaa6&amp;DC=PUS6&amp;wdoverrides=GetClipboardImageEnabled:true">
            <a:extLst>
              <a:ext uri="{FF2B5EF4-FFF2-40B4-BE49-F238E27FC236}">
                <a16:creationId xmlns:a16="http://schemas.microsoft.com/office/drawing/2014/main" id="{993F7BE6-BF87-AE4D-BAAA-0BA96E1B8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6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7B19-0209-2747-9384-165348D993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531765-9361-8548-91D5-8A7A462BCCA1}"/>
              </a:ext>
            </a:extLst>
          </p:cNvPr>
          <p:cNvSpPr>
            <a:spLocks noGrp="1"/>
          </p:cNvSpPr>
          <p:nvPr>
            <p:ph idx="1"/>
          </p:nvPr>
        </p:nvSpPr>
        <p:spPr/>
        <p:txBody>
          <a:bodyPr/>
          <a:lstStyle/>
          <a:p>
            <a:endParaRPr lang="en-US"/>
          </a:p>
        </p:txBody>
      </p:sp>
      <p:pic>
        <p:nvPicPr>
          <p:cNvPr id="6146" name="Picture 2" descr="https://powerpoint.officeapps.live.com/pods/GetClipboardImage.ashx?Id=ba05f516-2584-4dbf-a132-3e2a11cc472b&amp;DC=PUS6&amp;wdoverrides=GetClipboardImageEnabled:true">
            <a:extLst>
              <a:ext uri="{FF2B5EF4-FFF2-40B4-BE49-F238E27FC236}">
                <a16:creationId xmlns:a16="http://schemas.microsoft.com/office/drawing/2014/main" id="{FBFA7A01-9F8D-E743-97E0-5EC43C7CE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064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Wisp</vt:lpstr>
      <vt:lpstr>Organic</vt:lpstr>
      <vt:lpstr>PowerPoint Presentation</vt:lpstr>
      <vt:lpstr>Community Education Council 32 Ms. Sheila S.-Gorski, Community Schools Superintendent Ms. Janice Ross, Brooklyn North High Schools Superintendent </vt:lpstr>
      <vt:lpstr>PowerPoint Presentation</vt:lpstr>
      <vt:lpstr>Our Mission and Vision</vt:lpstr>
      <vt:lpstr>PowerPoint Presentation</vt:lpstr>
      <vt:lpstr>Update on School Opening</vt:lpstr>
      <vt:lpstr>PowerPoint Presentation</vt:lpstr>
      <vt:lpstr>PowerPoint Presentation</vt:lpstr>
      <vt:lpstr>PowerPoint Presentation</vt:lpstr>
      <vt:lpstr>PowerPoint Presentation</vt:lpstr>
      <vt:lpstr>PowerPoint Presentation</vt:lpstr>
      <vt:lpstr>District 32 High Schools and Leaders</vt:lpstr>
      <vt:lpstr>School Updates</vt:lpstr>
      <vt:lpstr>2019-2020 Graduation Rates June/August</vt:lpstr>
      <vt:lpstr>Brooklyn North BCO and  District Learning Calendar</vt:lpstr>
      <vt:lpstr>Synchronous vs. Asynchronous Instruction </vt:lpstr>
      <vt:lpstr>PowerPoint Presentation</vt:lpstr>
      <vt:lpstr>District specific updates – D 32 HS</vt:lpstr>
      <vt:lpstr>Welcome back events highlights </vt:lpstr>
      <vt:lpstr>My Brother's Keeper  and  My Sister's Keeper @ Brooklyn North High Schools </vt:lpstr>
      <vt:lpstr>Track Your Child's Work and Learn from Home (found on Brooklyn North's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 Tu</dc:creator>
  <cp:revision>2</cp:revision>
  <dcterms:created xsi:type="dcterms:W3CDTF">2020-03-31T18:07:35Z</dcterms:created>
  <dcterms:modified xsi:type="dcterms:W3CDTF">2020-09-17T23:04:28Z</dcterms:modified>
</cp:coreProperties>
</file>