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6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30AB-84AD-4FBB-8C17-624BAF85B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16418D-3B68-467B-8396-C9C1C0DC8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98310-515C-4E87-8513-5B316D39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97F5A-DE79-4A48-AC1D-A5929550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EF96D-C251-41C4-AEE8-917BE4AC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6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FE2A-3F7B-4581-A619-275B2CCE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66DEC-6BA9-486C-9501-D2A15E25B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E1325-5DAB-4F93-9829-753349F0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EA43-5EFF-4691-BA6E-46D6F992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A1A9C-2630-4D34-BAA0-FDA4A708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9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D44FA-7000-4DFE-8566-6221E35EB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D0BB8-28F7-4BBC-BE3A-10EAEA696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3C0B6-DEE9-454E-93BF-9FAC6B79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158B8-C2E8-4AC2-AEAB-A2DDE88E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B553-6FFC-4EF3-8A02-64FF2C3D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E65D-D0FA-4200-A324-06137AFC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29238-8F84-477D-A5EF-576E6680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4378-3D4C-4898-8F13-2BA17CB4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3D728-3B34-4672-B62E-CBFFF539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36732-E0D6-4C70-97FA-EC6F4C2B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2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DAA0B-5459-40D6-8485-532D7727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37142-4D0A-4006-A511-6408F1BCE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4B94-4695-4081-8334-9F5F8220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04907-87A4-4BF7-A7D9-29934550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0BA1D-E824-4718-9454-111D84C7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8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5C80-B90C-44B8-B3F9-257BA931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1B44C-1F95-4E9B-8249-23D9EF439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EED1C-88D1-4C54-BE7F-5984D5246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98EF5-450B-43A3-AFD9-197CF29C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10280-1EF6-4569-9A03-21BA6C14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E703-EA20-481D-A226-F2B347EA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2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0E92A-608F-42B2-BA1D-3EFE3326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A8AA-FE7C-47C6-A3B1-76CFF457B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2BBE9-AA48-47A9-A935-BE262DCED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781B8-1209-4A3D-9C61-FDB0355A0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29B6FA-72D5-46F8-A1C0-95D2E736A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E41F8-7ED2-46EE-ACE5-6E3E4402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2D856-2138-43BC-BDB3-2334D05E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C8C3D-2BEA-47BC-BB51-066630B5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9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DBB3-37A8-4261-BB7F-343A6600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DFF09-3CC7-4978-8125-2289D712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0111-B674-4407-AB82-7B5FCC45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7779C-2FC9-459E-B8CE-8BE422C1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5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F2755-2B2D-4E8B-8788-E5A84576F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FF824F-DD9C-4C16-A717-538A5648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89C3F-1F93-4314-91D1-0B9A61A9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3537E-DAD7-45F9-8C30-F35A188D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E2CFD-9A8E-4A73-9C43-DF26A069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389DF-C148-4D5B-BDF6-92E9B0743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08CF0-DFF8-4A4F-A885-7BBA3F8D4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BAA0E-29D8-4D2E-B16A-E29A2555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724AB-32C4-4F6D-835D-C9610D4D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2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6ECD-D4CA-44C3-B084-7AC281AC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B9A98-170A-43BD-872C-D2435D7CF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C41F1-11BB-402E-9679-29375FC28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C4D18-0E37-4316-8B49-715DA5CE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7718F-F6BA-461E-8AC8-54B45BCD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779C3-7C57-4033-9E9A-3C17BA49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7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E7C77-DCD8-4055-85E7-1DA67C9A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A492D-77B5-4D04-A67F-520F442B4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B40E2-06D2-427E-9166-1993201B0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85F6F-7BDB-472C-A55C-864F7BF4B39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1AAA7-5A18-49C5-AF37-364D7727F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C09A5-7AA5-46D7-90FA-3D6369B47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1603E-5D23-40A6-A897-0954BB1E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2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8085-1048-4F4F-B037-74548E2BE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Grumman EA-6B Prowler</a:t>
            </a:r>
          </a:p>
        </p:txBody>
      </p:sp>
      <p:pic>
        <p:nvPicPr>
          <p:cNvPr id="4" name="Picture 4" descr="p3a">
            <a:extLst>
              <a:ext uri="{FF2B5EF4-FFF2-40B4-BE49-F238E27FC236}">
                <a16:creationId xmlns:a16="http://schemas.microsoft.com/office/drawing/2014/main" id="{41AC1811-3DD7-4B11-99D2-C7D1BD54C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r="4480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20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E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3CDA2F-7F1E-4783-A1BB-99A908DD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EA-6B General Characteristics</a:t>
            </a:r>
          </a:p>
        </p:txBody>
      </p:sp>
      <p:pic>
        <p:nvPicPr>
          <p:cNvPr id="5" name="Picture 4" descr="A military jet fighter plane flying in the sky&#10;&#10;Description automatically generated">
            <a:extLst>
              <a:ext uri="{FF2B5EF4-FFF2-40B4-BE49-F238E27FC236}">
                <a16:creationId xmlns:a16="http://schemas.microsoft.com/office/drawing/2014/main" id="{FA187C08-2B2A-4C9E-BCFC-99EEFC0C0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 r="1" b="981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C9569-4F6C-4E5F-916F-47B188B82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082" y="917725"/>
            <a:ext cx="3914661" cy="5289892"/>
          </a:xfrm>
        </p:spPr>
        <p:txBody>
          <a:bodyPr anchor="ctr">
            <a:norm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Primary Function: Electronic Attack (electronic countermeasures)</a:t>
            </a:r>
          </a:p>
          <a:p>
            <a:r>
              <a:rPr lang="en-US" sz="1300">
                <a:solidFill>
                  <a:srgbClr val="FFFFFF"/>
                </a:solidFill>
              </a:rPr>
              <a:t>Contractor: Northrop Grumman Systems Corporation</a:t>
            </a:r>
          </a:p>
          <a:p>
            <a:r>
              <a:rPr lang="en-US" sz="1300">
                <a:solidFill>
                  <a:srgbClr val="FFFFFF"/>
                </a:solidFill>
              </a:rPr>
              <a:t>First Flight: May 25, 1968; Operational Capability: July 1971</a:t>
            </a:r>
          </a:p>
          <a:p>
            <a:r>
              <a:rPr lang="en-US" sz="1300">
                <a:solidFill>
                  <a:srgbClr val="FFFFFF"/>
                </a:solidFill>
              </a:rPr>
              <a:t>Propulsion: Two Pratt &amp; Whitney J52-P408 engines (10,400 lbs thrust each)</a:t>
            </a:r>
          </a:p>
          <a:p>
            <a:r>
              <a:rPr lang="en-US" sz="1300">
                <a:solidFill>
                  <a:srgbClr val="FFFFFF"/>
                </a:solidFill>
              </a:rPr>
              <a:t>Length: 59 ft, 10 in, Height: 16 ft, 8 in, Wingspan: 53 ft</a:t>
            </a:r>
          </a:p>
          <a:p>
            <a:r>
              <a:rPr lang="en-US" sz="1300">
                <a:solidFill>
                  <a:srgbClr val="FFFFFF"/>
                </a:solidFill>
              </a:rPr>
              <a:t>Wing area: 528.9 sq ft </a:t>
            </a:r>
          </a:p>
          <a:p>
            <a:r>
              <a:rPr lang="en-US" sz="1300">
                <a:solidFill>
                  <a:srgbClr val="FFFFFF"/>
                </a:solidFill>
              </a:rPr>
              <a:t>Weight: Maximum Take Off Gross Weight:	61,500	lbs, Empty: 31,160 lb</a:t>
            </a:r>
          </a:p>
          <a:p>
            <a:r>
              <a:rPr lang="en-US" sz="1300">
                <a:solidFill>
                  <a:srgbClr val="FFFFFF"/>
                </a:solidFill>
              </a:rPr>
              <a:t>Airspeed: 566 Kts+ (651 mph)</a:t>
            </a:r>
          </a:p>
          <a:p>
            <a:r>
              <a:rPr lang="en-US" sz="1300">
                <a:solidFill>
                  <a:srgbClr val="FFFFFF"/>
                </a:solidFill>
              </a:rPr>
              <a:t>Ceiling: 37,600 ft</a:t>
            </a:r>
          </a:p>
          <a:p>
            <a:r>
              <a:rPr lang="en-US" sz="1300">
                <a:solidFill>
                  <a:srgbClr val="FFFFFF"/>
                </a:solidFill>
              </a:rPr>
              <a:t>Range: 1,000 nm+ (1,150 mi)</a:t>
            </a:r>
          </a:p>
          <a:p>
            <a:r>
              <a:rPr lang="en-US" sz="1300">
                <a:solidFill>
                  <a:srgbClr val="FFFFFF"/>
                </a:solidFill>
              </a:rPr>
              <a:t>Crew: 4, Pilot and three electronic countermeasures officers (ECMOs) </a:t>
            </a:r>
          </a:p>
          <a:p>
            <a:endParaRPr lang="en-US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3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1378D-26A8-47B3-BEDF-0480B062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b="1" dirty="0"/>
              <a:t>A Short Prowler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D17E9-56FE-42E7-A5AE-FFEFD3B7C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Derivative of the A-6 Intruder (EA-6A)</a:t>
            </a:r>
          </a:p>
          <a:p>
            <a:r>
              <a:rPr lang="en-US" sz="2000"/>
              <a:t>EA-6B first deployed in 1972, directly into combat and was still in service with the U.S. Navy and Marine Corps over forty years later</a:t>
            </a:r>
          </a:p>
          <a:p>
            <a:r>
              <a:rPr lang="en-US" sz="2000"/>
              <a:t>While no Prowler has ever been lost in combat, fifty of the 170 built were destroyed in various accidents, 44 crew members lost</a:t>
            </a:r>
          </a:p>
          <a:p>
            <a:r>
              <a:rPr lang="en-US" sz="2000"/>
              <a:t>Five major system capability improvements</a:t>
            </a:r>
          </a:p>
          <a:p>
            <a:r>
              <a:rPr lang="en-US" sz="2000"/>
              <a:t>Last Navy squadron transitioned to the EA-18G Growler in 2015, last USMC squadron deployed in 2018, disestablished in 2019</a:t>
            </a:r>
          </a:p>
        </p:txBody>
      </p:sp>
      <p:pic>
        <p:nvPicPr>
          <p:cNvPr id="5" name="Picture 4" descr="A fighter jet flying through a blue sky&#10;&#10;Description automatically generated">
            <a:extLst>
              <a:ext uri="{FF2B5EF4-FFF2-40B4-BE49-F238E27FC236}">
                <a16:creationId xmlns:a16="http://schemas.microsoft.com/office/drawing/2014/main" id="{061E395A-FA3D-4C31-BF2F-29B4C8548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742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5F4B-E9E2-434A-B0F2-8B1CE754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EA-6B ICAP III</a:t>
            </a:r>
            <a:endParaRPr lang="en-US" dirty="0"/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16B5949D-1C92-446E-A61D-D2F5994353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528820"/>
              </p:ext>
            </p:extLst>
          </p:nvPr>
        </p:nvGraphicFramePr>
        <p:xfrm>
          <a:off x="2016760" y="1363979"/>
          <a:ext cx="6967220" cy="522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Slide" r:id="rId3" imgW="5272456" imgH="3953976" progId="PowerPoint.Slide.8">
                  <p:embed/>
                </p:oleObj>
              </mc:Choice>
              <mc:Fallback>
                <p:oleObj name="Slide" r:id="rId3" imgW="5272456" imgH="3953976" progId="PowerPoint.Slide.8">
                  <p:embed/>
                  <p:pic>
                    <p:nvPicPr>
                      <p:cNvPr id="661509" name="Object 5">
                        <a:extLst>
                          <a:ext uri="{FF2B5EF4-FFF2-40B4-BE49-F238E27FC236}">
                            <a16:creationId xmlns:a16="http://schemas.microsoft.com/office/drawing/2014/main" id="{C2808892-5AE6-40ED-B129-5B4625FCD7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760" y="1363979"/>
                        <a:ext cx="6967220" cy="52254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203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A44D-ACD8-472A-9A31-D05D8C07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ALQ-99 TJS Transmitters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4A2808-1162-43E0-983D-D013308380CE}"/>
              </a:ext>
            </a:extLst>
          </p:cNvPr>
          <p:cNvGrpSpPr>
            <a:grpSpLocks/>
          </p:cNvGrpSpPr>
          <p:nvPr/>
        </p:nvGrpSpPr>
        <p:grpSpPr bwMode="auto">
          <a:xfrm>
            <a:off x="2103164" y="1396890"/>
            <a:ext cx="7004050" cy="5257800"/>
            <a:chOff x="676" y="774"/>
            <a:chExt cx="4412" cy="3312"/>
          </a:xfrm>
        </p:grpSpPr>
        <p:pic>
          <p:nvPicPr>
            <p:cNvPr id="4" name="Picture 2" descr="npo00002a">
              <a:extLst>
                <a:ext uri="{FF2B5EF4-FFF2-40B4-BE49-F238E27FC236}">
                  <a16:creationId xmlns:a16="http://schemas.microsoft.com/office/drawing/2014/main" id="{B57E8DA0-461C-4633-B1C8-292D221E4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774"/>
              <a:ext cx="4412" cy="331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BF848438-BE5E-4C01-A829-FC772A4FA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2" y="976"/>
              <a:ext cx="2544" cy="21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en-US" sz="1600">
                  <a:solidFill>
                    <a:srgbClr val="FFFF00"/>
                  </a:solidFill>
                </a:rPr>
                <a:t>Ram Air Turbo-Generator (RAT)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3FCC9CA3-F63B-45F8-8B3F-2CA10E2DE6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2" y="1200"/>
              <a:ext cx="576" cy="83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B63A37DE-2571-41C3-B9B4-AB5FC91BB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" y="1344"/>
              <a:ext cx="3240" cy="21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en-US" sz="1600">
                  <a:solidFill>
                    <a:srgbClr val="FFFF00"/>
                  </a:solidFill>
                </a:rPr>
                <a:t>Hardback  (HDBK) / -521 &amp;-523 Configurations</a:t>
              </a:r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E7879EEF-60DF-4AD8-9145-553638F8ED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8" y="1544"/>
              <a:ext cx="312" cy="3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00F3AD18-4E91-4C35-9DAD-A4F2EC4BF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" y="2296"/>
              <a:ext cx="104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>
                  <a:solidFill>
                    <a:srgbClr val="FFFF00"/>
                  </a:solidFill>
                </a:rPr>
                <a:t>Exciter (EXTR)</a:t>
              </a:r>
              <a:endParaRPr lang="en-US" altLang="en-US" sz="1400">
                <a:solidFill>
                  <a:schemeClr val="accent2"/>
                </a:solidFill>
              </a:endParaRP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AFB8258B-A561-4073-9C9A-DF66AAB75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2" y="2296"/>
              <a:ext cx="1288" cy="17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altLang="en-US" sz="1400">
                  <a:solidFill>
                    <a:srgbClr val="FFFF00"/>
                  </a:solidFill>
                </a:rPr>
                <a:t>Transmitter (XMTR)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E15CD7-C999-4800-96B0-F55FE5A1B6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" y="1440"/>
              <a:ext cx="504" cy="356"/>
              <a:chOff x="48" y="912"/>
              <a:chExt cx="504" cy="356"/>
            </a:xfrm>
          </p:grpSpPr>
          <p:sp>
            <p:nvSpPr>
              <p:cNvPr id="22" name="AutoShape 11">
                <a:extLst>
                  <a:ext uri="{FF2B5EF4-FFF2-40B4-BE49-F238E27FC236}">
                    <a16:creationId xmlns:a16="http://schemas.microsoft.com/office/drawing/2014/main" id="{A6710C61-3F84-4F6E-A60D-2E71E6E5E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12"/>
                <a:ext cx="384" cy="192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B11AFEA4-2BA4-4FEC-BAD1-3B1F39CF40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" y="1056"/>
                <a:ext cx="504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altLang="en-US" sz="1600">
                    <a:solidFill>
                      <a:srgbClr val="FFFF00"/>
                    </a:solidFill>
                  </a:rPr>
                  <a:t>FWD</a:t>
                </a:r>
              </a:p>
            </p:txBody>
          </p:sp>
        </p:grp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C54994ED-7695-49D1-866E-63EF436F4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2" y="2296"/>
              <a:ext cx="1320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dirty="0">
                  <a:solidFill>
                    <a:srgbClr val="FFFF00"/>
                  </a:solidFill>
                </a:rPr>
                <a:t>Transmitter (XMTR)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1200" dirty="0">
                  <a:solidFill>
                    <a:srgbClr val="FFFF00"/>
                  </a:solidFill>
                </a:rPr>
                <a:t>10 Unique </a:t>
              </a: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6E48986-5531-44F5-B685-5D5A6F109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" y="3072"/>
              <a:ext cx="432" cy="240"/>
            </a:xfrm>
            <a:custGeom>
              <a:avLst/>
              <a:gdLst>
                <a:gd name="T0" fmla="*/ 432 w 432"/>
                <a:gd name="T1" fmla="*/ 96 h 96"/>
                <a:gd name="T2" fmla="*/ 0 w 432"/>
                <a:gd name="T3" fmla="*/ 96 h 96"/>
                <a:gd name="T4" fmla="*/ 96 w 432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96">
                  <a:moveTo>
                    <a:pt x="432" y="96"/>
                  </a:moveTo>
                  <a:lnTo>
                    <a:pt x="0" y="96"/>
                  </a:lnTo>
                  <a:lnTo>
                    <a:pt x="96" y="0"/>
                  </a:lnTo>
                </a:path>
              </a:pathLst>
            </a:custGeom>
            <a:noFill/>
            <a:ln w="22225">
              <a:solidFill>
                <a:schemeClr val="accent2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C132C423-FB4C-4477-A970-2569A914E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248"/>
              <a:ext cx="1576" cy="57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accent1"/>
                  </a:solidFill>
                  <a:latin typeface="Tahoma" panose="020B0604030504040204" pitchFamily="34" charset="0"/>
                </a:rPr>
                <a:t>Radome (4 Configurations)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accent1"/>
                  </a:solidFill>
                  <a:latin typeface="Tahoma" panose="020B0604030504040204" pitchFamily="34" charset="0"/>
                </a:rPr>
                <a:t>Extended Low Band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accent1"/>
                  </a:solidFill>
                  <a:latin typeface="Tahoma" panose="020B0604030504040204" pitchFamily="34" charset="0"/>
                </a:rPr>
                <a:t>High Band Extended High Band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accent1"/>
                  </a:solidFill>
                  <a:latin typeface="Tahoma" panose="020B0604030504040204" pitchFamily="34" charset="0"/>
                </a:rPr>
                <a:t>Modified Extended High Band</a:t>
              </a:r>
              <a:endParaRPr lang="en-US" altLang="en-US" sz="12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6C44A0D4-AEAB-4E2A-8462-80DC450463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0" y="1568"/>
              <a:ext cx="416" cy="348"/>
              <a:chOff x="5296" y="912"/>
              <a:chExt cx="416" cy="348"/>
            </a:xfrm>
          </p:grpSpPr>
          <p:sp>
            <p:nvSpPr>
              <p:cNvPr id="20" name="AutoShape 17">
                <a:extLst>
                  <a:ext uri="{FF2B5EF4-FFF2-40B4-BE49-F238E27FC236}">
                    <a16:creationId xmlns:a16="http://schemas.microsoft.com/office/drawing/2014/main" id="{397177A6-8A1D-46FD-8A8E-BDB52F69D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785646">
                <a:off x="5328" y="912"/>
                <a:ext cx="384" cy="192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18">
                <a:extLst>
                  <a:ext uri="{FF2B5EF4-FFF2-40B4-BE49-F238E27FC236}">
                    <a16:creationId xmlns:a16="http://schemas.microsoft.com/office/drawing/2014/main" id="{C408E4CF-6747-488C-9B3A-26812B9786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96" y="1048"/>
                <a:ext cx="368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altLang="en-US" sz="1600">
                    <a:solidFill>
                      <a:srgbClr val="FFFF00"/>
                    </a:solidFill>
                  </a:rPr>
                  <a:t>AFT</a:t>
                </a:r>
              </a:p>
            </p:txBody>
          </p:sp>
        </p:grpSp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id="{67808B45-832E-40ED-A324-817DBA2CA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" y="2818"/>
              <a:ext cx="1864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en-US" sz="1200">
                  <a:solidFill>
                    <a:schemeClr val="accent2"/>
                  </a:solidFill>
                  <a:latin typeface="Tahoma" panose="020B0604030504040204" pitchFamily="34" charset="0"/>
                </a:rPr>
                <a:t>(LBT, 1, 2, 2/3, 4, 5/6, 7, 8, 9, 9/10)</a:t>
              </a:r>
              <a:endParaRPr lang="en-US" altLang="en-US" sz="12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2FF6C0DF-07B0-4FBF-AA69-B845DF68B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648"/>
              <a:ext cx="120" cy="240"/>
            </a:xfrm>
            <a:custGeom>
              <a:avLst/>
              <a:gdLst>
                <a:gd name="T0" fmla="*/ 432 w 432"/>
                <a:gd name="T1" fmla="*/ 96 h 96"/>
                <a:gd name="T2" fmla="*/ 0 w 432"/>
                <a:gd name="T3" fmla="*/ 96 h 96"/>
                <a:gd name="T4" fmla="*/ 96 w 432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96">
                  <a:moveTo>
                    <a:pt x="432" y="96"/>
                  </a:moveTo>
                  <a:lnTo>
                    <a:pt x="0" y="96"/>
                  </a:lnTo>
                  <a:lnTo>
                    <a:pt x="96" y="0"/>
                  </a:lnTo>
                </a:path>
              </a:pathLst>
            </a:custGeom>
            <a:noFill/>
            <a:ln w="22225">
              <a:solidFill>
                <a:schemeClr val="accent2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A861EE34-09C1-41ED-8FD5-90029DCA1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" y="2650"/>
              <a:ext cx="1683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 defTabSz="9112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en-US" sz="1200">
                  <a:solidFill>
                    <a:schemeClr val="accent2"/>
                  </a:solidFill>
                  <a:latin typeface="Tahoma" panose="020B0604030504040204" pitchFamily="34" charset="0"/>
                </a:rPr>
                <a:t>Universal Exciter Upgrade (UEU)</a:t>
              </a:r>
              <a:endParaRPr lang="en-US" altLang="en-US" sz="12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19249A53-2B82-4FE3-BD6C-4B252EDBF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2488"/>
              <a:ext cx="120" cy="240"/>
            </a:xfrm>
            <a:custGeom>
              <a:avLst/>
              <a:gdLst>
                <a:gd name="T0" fmla="*/ 432 w 432"/>
                <a:gd name="T1" fmla="*/ 96 h 96"/>
                <a:gd name="T2" fmla="*/ 0 w 432"/>
                <a:gd name="T3" fmla="*/ 96 h 96"/>
                <a:gd name="T4" fmla="*/ 96 w 432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96">
                  <a:moveTo>
                    <a:pt x="432" y="96"/>
                  </a:moveTo>
                  <a:lnTo>
                    <a:pt x="0" y="96"/>
                  </a:lnTo>
                  <a:lnTo>
                    <a:pt x="96" y="0"/>
                  </a:lnTo>
                </a:path>
              </a:pathLst>
            </a:custGeom>
            <a:noFill/>
            <a:ln w="22225">
              <a:solidFill>
                <a:schemeClr val="accent2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844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5395D-81EE-4DD7-8F27-82D6683C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dirty="0"/>
              <a:t>Electronic Attack—What is it?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7843A-4B3F-495C-A9A4-448FF8928EDB}"/>
              </a:ext>
            </a:extLst>
          </p:cNvPr>
          <p:cNvSpPr txBox="1">
            <a:spLocks/>
          </p:cNvSpPr>
          <p:nvPr/>
        </p:nvSpPr>
        <p:spPr>
          <a:xfrm>
            <a:off x="9006114" y="6891020"/>
            <a:ext cx="1219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F01CE-E5B1-41CB-AC5F-2709D89854C1}" type="slidenum">
              <a:rPr lang="en-US" altLang="en-US" smtClean="0"/>
              <a:pPr/>
              <a:t>6</a:t>
            </a:fld>
            <a:endParaRPr lang="en-US" alt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1E34098-5228-489B-AB79-FF2FD98ECD4D}"/>
              </a:ext>
            </a:extLst>
          </p:cNvPr>
          <p:cNvGrpSpPr>
            <a:grpSpLocks/>
          </p:cNvGrpSpPr>
          <p:nvPr/>
        </p:nvGrpSpPr>
        <p:grpSpPr bwMode="auto">
          <a:xfrm>
            <a:off x="6734402" y="1461770"/>
            <a:ext cx="1952625" cy="1812925"/>
            <a:chOff x="2112" y="1336"/>
            <a:chExt cx="1528" cy="1632"/>
          </a:xfrm>
        </p:grpSpPr>
        <p:graphicFrame>
          <p:nvGraphicFramePr>
            <p:cNvPr id="5" name="Object 3">
              <a:extLst>
                <a:ext uri="{FF2B5EF4-FFF2-40B4-BE49-F238E27FC236}">
                  <a16:creationId xmlns:a16="http://schemas.microsoft.com/office/drawing/2014/main" id="{8A735891-9FE9-4700-B835-2692B56E8FB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20" y="1352"/>
            <a:ext cx="1520" cy="1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Image" r:id="rId3" imgW="2412698" imgH="2565079" progId="Photoshop.Image.6">
                    <p:embed/>
                  </p:oleObj>
                </mc:Choice>
                <mc:Fallback>
                  <p:oleObj name="Image" r:id="rId3" imgW="2412698" imgH="2565079" progId="Photoshop.Image.6">
                    <p:embed/>
                    <p:pic>
                      <p:nvPicPr>
                        <p:cNvPr id="721923" name="Object 3">
                          <a:extLst>
                            <a:ext uri="{FF2B5EF4-FFF2-40B4-BE49-F238E27FC236}">
                              <a16:creationId xmlns:a16="http://schemas.microsoft.com/office/drawing/2014/main" id="{80B21B32-CD71-45AD-AFC1-BB50AE1170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0" y="1352"/>
                          <a:ext cx="1520" cy="1616"/>
                        </a:xfrm>
                        <a:prstGeom prst="rect">
                          <a:avLst/>
                        </a:prstGeom>
                        <a:noFill/>
                        <a:ln w="2857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913BDF68-DCBD-4ADA-8501-26A328D24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336"/>
              <a:ext cx="1512" cy="1632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 descr="Antey 2500 1">
            <a:extLst>
              <a:ext uri="{FF2B5EF4-FFF2-40B4-BE49-F238E27FC236}">
                <a16:creationId xmlns:a16="http://schemas.microsoft.com/office/drawing/2014/main" id="{D159860E-C4B6-4595-82BC-DC1880F4E3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77" y="2441575"/>
            <a:ext cx="2276475" cy="39814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B5D79872-8ACE-4805-B1A6-2AF99A9C0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514" y="1435735"/>
            <a:ext cx="215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While modern IADS will continue to be an important focus…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0346E-AC11-4D52-B51E-57C4EBC2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14" y="1474470"/>
            <a:ext cx="1804988" cy="1765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61D01D-BDF5-43DE-A191-0003A9EE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14" y="3390583"/>
            <a:ext cx="2886075" cy="19589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D7C72-BCE0-4E90-9BB1-6F6E3DAC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2336" r="6453" b="7007"/>
          <a:stretch>
            <a:fillRect/>
          </a:stretch>
        </p:blipFill>
        <p:spPr bwMode="auto">
          <a:xfrm>
            <a:off x="7888514" y="3392170"/>
            <a:ext cx="1793875" cy="1973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692A65D7-BD49-4ABE-ACE3-18CFDC8B6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39" y="5387658"/>
            <a:ext cx="4667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-1143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buClr>
                <a:srgbClr val="003399"/>
              </a:buClr>
              <a:buSzPct val="85000"/>
            </a:pPr>
            <a:r>
              <a:rPr lang="en-US" altLang="en-US" sz="1600" dirty="0">
                <a:latin typeface="Arial" panose="020B0604020202020204" pitchFamily="34" charset="0"/>
              </a:rPr>
              <a:t>…Ground Force Support (Combined Arms) </a:t>
            </a:r>
          </a:p>
          <a:p>
            <a:pPr lvl="1">
              <a:lnSpc>
                <a:spcPct val="110000"/>
              </a:lnSpc>
              <a:buClr>
                <a:srgbClr val="003399"/>
              </a:buClr>
              <a:buFontTx/>
              <a:buChar char="­"/>
            </a:pPr>
            <a:r>
              <a:rPr lang="en-US" altLang="en-US" sz="1600" dirty="0">
                <a:latin typeface="Arial" panose="020B0604020202020204" pitchFamily="34" charset="0"/>
              </a:rPr>
              <a:t>Assisting ground scheme of maneuver </a:t>
            </a:r>
          </a:p>
          <a:p>
            <a:pPr lvl="1">
              <a:lnSpc>
                <a:spcPct val="110000"/>
              </a:lnSpc>
              <a:buClr>
                <a:srgbClr val="003399"/>
              </a:buClr>
              <a:buFontTx/>
              <a:buChar char="­"/>
            </a:pPr>
            <a:r>
              <a:rPr lang="en-US" altLang="en-US" sz="1600" dirty="0">
                <a:latin typeface="Arial" panose="020B0604020202020204" pitchFamily="34" charset="0"/>
              </a:rPr>
              <a:t>EW Close Air Support (EW CAS)</a:t>
            </a:r>
          </a:p>
          <a:p>
            <a:pPr lvl="1">
              <a:lnSpc>
                <a:spcPct val="110000"/>
              </a:lnSpc>
              <a:buClr>
                <a:srgbClr val="003399"/>
              </a:buClr>
              <a:buFontTx/>
              <a:buChar char="­"/>
            </a:pPr>
            <a:r>
              <a:rPr lang="en-US" altLang="en-US" sz="1600" dirty="0">
                <a:latin typeface="Arial" panose="020B0604020202020204" pitchFamily="34" charset="0"/>
              </a:rPr>
              <a:t>COMMs EA</a:t>
            </a:r>
          </a:p>
          <a:p>
            <a:pPr lvl="1">
              <a:lnSpc>
                <a:spcPct val="110000"/>
              </a:lnSpc>
              <a:buClr>
                <a:srgbClr val="003399"/>
              </a:buClr>
              <a:buFontTx/>
              <a:buChar char="­"/>
            </a:pPr>
            <a:r>
              <a:rPr lang="en-US" altLang="en-US" sz="1600" dirty="0">
                <a:latin typeface="Arial" panose="020B0604020202020204" pitchFamily="34" charset="0"/>
              </a:rPr>
              <a:t>Non-traditional target sets</a:t>
            </a: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C125D8D7-5738-4571-9642-D745703461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5514" y="1273174"/>
            <a:ext cx="12700" cy="5483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4" name="Picture 14" descr="speed_gun_finch">
            <a:extLst>
              <a:ext uri="{FF2B5EF4-FFF2-40B4-BE49-F238E27FC236}">
                <a16:creationId xmlns:a16="http://schemas.microsoft.com/office/drawing/2014/main" id="{62705582-62AD-4A30-B552-AD979F3A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14" y="1490345"/>
            <a:ext cx="1335088" cy="1792288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31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a6b17">
            <a:extLst>
              <a:ext uri="{FF2B5EF4-FFF2-40B4-BE49-F238E27FC236}">
                <a16:creationId xmlns:a16="http://schemas.microsoft.com/office/drawing/2014/main" id="{0445C268-B13A-4E4E-AEB7-BA3B5A91A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b="-20984"/>
          <a:stretch/>
        </p:blipFill>
        <p:spPr bwMode="auto">
          <a:xfrm>
            <a:off x="-6" y="-6"/>
            <a:ext cx="12201525" cy="87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1185FDFA-5DBD-42A6-982D-315CB372F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740" y="142698"/>
            <a:ext cx="34036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 algn="l" defTabSz="911225">
              <a:lnSpc>
                <a:spcPct val="88000"/>
              </a:lnSpc>
              <a:spcBef>
                <a:spcPct val="30000"/>
              </a:spcBef>
              <a:buClr>
                <a:schemeClr val="accent2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69913" indent="-169863" algn="l" defTabSz="911225">
              <a:lnSpc>
                <a:spcPct val="88000"/>
              </a:lnSpc>
              <a:spcBef>
                <a:spcPct val="30000"/>
              </a:spcBef>
              <a:buClr>
                <a:schemeClr val="accent2"/>
              </a:buClr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563" indent="-228600" algn="l" defTabSz="911225">
              <a:lnSpc>
                <a:spcPct val="88000"/>
              </a:lnSpc>
              <a:spcBef>
                <a:spcPct val="30000"/>
              </a:spcBef>
              <a:buFont typeface="Monotype Sorts" pitchFamily="2" charset="2"/>
              <a:buChar char="u"/>
              <a:defRPr sz="1600" b="1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598613" indent="-228600" algn="l" defTabSz="9112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8600" algn="l" defTabSz="9112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8600" defTabSz="911225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8600" defTabSz="911225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8600" defTabSz="911225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8600" defTabSz="911225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3056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292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Office Theme</vt:lpstr>
      <vt:lpstr>Image</vt:lpstr>
      <vt:lpstr>Slide</vt:lpstr>
      <vt:lpstr>Grumman EA-6B Prowler</vt:lpstr>
      <vt:lpstr>EA-6B General Characteristics</vt:lpstr>
      <vt:lpstr>A Short Prowler History</vt:lpstr>
      <vt:lpstr>EA-6B ICAP III</vt:lpstr>
      <vt:lpstr>ALQ-99 TJS Transmitters</vt:lpstr>
      <vt:lpstr>Electronic Attack—What is it?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Grumman EA-6B Prowler</dc:title>
  <dc:creator>Kenneth Smolana</dc:creator>
  <cp:lastModifiedBy>Kenneth Smolana</cp:lastModifiedBy>
  <cp:revision>1</cp:revision>
  <dcterms:created xsi:type="dcterms:W3CDTF">2019-07-12T00:47:19Z</dcterms:created>
  <dcterms:modified xsi:type="dcterms:W3CDTF">2019-07-12T00:49:29Z</dcterms:modified>
</cp:coreProperties>
</file>