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2" r:id="rId7"/>
    <p:sldId id="261" r:id="rId8"/>
    <p:sldId id="264" r:id="rId9"/>
    <p:sldId id="265" r:id="rId10"/>
    <p:sldId id="272" r:id="rId11"/>
    <p:sldId id="266" r:id="rId12"/>
    <p:sldId id="267" r:id="rId13"/>
    <p:sldId id="268" r:id="rId14"/>
    <p:sldId id="271" r:id="rId15"/>
    <p:sldId id="269" r:id="rId16"/>
    <p:sldId id="270"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979"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6/4/2023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6/4/2023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6/4/2023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6/4/2023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6/4/2023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6/4/2023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6/4/2023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6/4/2023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6/4/2023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6/4/2023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6/4/2023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6/4/2023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couting.org/wp-content/uploads/2022/07/512-72822c-Eagle-Scout-Application_WEB.pdf"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dvancement@Troop839.com" TargetMode="External"/><Relationship Id="rId2" Type="http://schemas.openxmlformats.org/officeDocument/2006/relationships/hyperlink" Target="mailto:Scoutmaster@Troop839.com" TargetMode="External"/><Relationship Id="rId1" Type="http://schemas.openxmlformats.org/officeDocument/2006/relationships/slideLayout" Target="../slideLayouts/slideLayout2.xml"/><Relationship Id="rId6" Type="http://schemas.openxmlformats.org/officeDocument/2006/relationships/hyperlink" Target="mailto:davidm.mason@gmail.com" TargetMode="External"/><Relationship Id="rId5" Type="http://schemas.openxmlformats.org/officeDocument/2006/relationships/hyperlink" Target="mailto:Davidgodell@outlook.com"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amhoustonbsa.org/advancing-from-life-to-eagle-scout"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D0621-8C5A-ED94-C5F1-0B856175349F}"/>
              </a:ext>
            </a:extLst>
          </p:cNvPr>
          <p:cNvSpPr>
            <a:spLocks noGrp="1"/>
          </p:cNvSpPr>
          <p:nvPr>
            <p:ph type="ctrTitle"/>
          </p:nvPr>
        </p:nvSpPr>
        <p:spPr/>
        <p:txBody>
          <a:bodyPr/>
          <a:lstStyle/>
          <a:p>
            <a:r>
              <a:rPr lang="en-US" dirty="0"/>
              <a:t>Life to Eagle </a:t>
            </a:r>
          </a:p>
        </p:txBody>
      </p:sp>
      <p:sp>
        <p:nvSpPr>
          <p:cNvPr id="3" name="Subtitle 2">
            <a:extLst>
              <a:ext uri="{FF2B5EF4-FFF2-40B4-BE49-F238E27FC236}">
                <a16:creationId xmlns:a16="http://schemas.microsoft.com/office/drawing/2014/main" id="{3E71F582-47E8-59A0-E106-03C745710E27}"/>
              </a:ext>
            </a:extLst>
          </p:cNvPr>
          <p:cNvSpPr>
            <a:spLocks noGrp="1"/>
          </p:cNvSpPr>
          <p:nvPr>
            <p:ph type="subTitle" idx="1"/>
          </p:nvPr>
        </p:nvSpPr>
        <p:spPr/>
        <p:txBody>
          <a:bodyPr/>
          <a:lstStyle/>
          <a:p>
            <a:r>
              <a:rPr lang="en-US" dirty="0"/>
              <a:t>Troop 839</a:t>
            </a:r>
          </a:p>
          <a:p>
            <a:r>
              <a:rPr lang="en-US" dirty="0"/>
              <a:t>A Guide to the Final Climb</a:t>
            </a:r>
          </a:p>
        </p:txBody>
      </p:sp>
      <p:pic>
        <p:nvPicPr>
          <p:cNvPr id="5" name="Picture 4">
            <a:extLst>
              <a:ext uri="{FF2B5EF4-FFF2-40B4-BE49-F238E27FC236}">
                <a16:creationId xmlns:a16="http://schemas.microsoft.com/office/drawing/2014/main" id="{4332A1E9-5D33-DF37-D119-F4D51492F438}"/>
              </a:ext>
            </a:extLst>
          </p:cNvPr>
          <p:cNvPicPr>
            <a:picLocks noChangeAspect="1"/>
          </p:cNvPicPr>
          <p:nvPr/>
        </p:nvPicPr>
        <p:blipFill>
          <a:blip r:embed="rId2"/>
          <a:stretch>
            <a:fillRect/>
          </a:stretch>
        </p:blipFill>
        <p:spPr>
          <a:xfrm>
            <a:off x="8592181" y="1829910"/>
            <a:ext cx="2193126" cy="1929290"/>
          </a:xfrm>
          <a:prstGeom prst="rect">
            <a:avLst/>
          </a:prstGeom>
        </p:spPr>
      </p:pic>
    </p:spTree>
    <p:extLst>
      <p:ext uri="{BB962C8B-B14F-4D97-AF65-F5344CB8AC3E}">
        <p14:creationId xmlns:p14="http://schemas.microsoft.com/office/powerpoint/2010/main" val="3880949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156E8-BBA1-EEF0-C42F-31210AEAD892}"/>
              </a:ext>
            </a:extLst>
          </p:cNvPr>
          <p:cNvSpPr>
            <a:spLocks noGrp="1"/>
          </p:cNvSpPr>
          <p:nvPr>
            <p:ph type="title"/>
          </p:nvPr>
        </p:nvSpPr>
        <p:spPr>
          <a:xfrm>
            <a:off x="1069848" y="484632"/>
            <a:ext cx="10058400" cy="1060389"/>
          </a:xfrm>
        </p:spPr>
        <p:txBody>
          <a:bodyPr/>
          <a:lstStyle/>
          <a:p>
            <a:r>
              <a:rPr lang="en-US" dirty="0"/>
              <a:t>		The Project Process</a:t>
            </a:r>
          </a:p>
        </p:txBody>
      </p:sp>
      <p:pic>
        <p:nvPicPr>
          <p:cNvPr id="5" name="Picture 4">
            <a:extLst>
              <a:ext uri="{FF2B5EF4-FFF2-40B4-BE49-F238E27FC236}">
                <a16:creationId xmlns:a16="http://schemas.microsoft.com/office/drawing/2014/main" id="{D968D303-A597-54EF-8A79-5BCAB6974E01}"/>
              </a:ext>
            </a:extLst>
          </p:cNvPr>
          <p:cNvPicPr>
            <a:picLocks noChangeAspect="1"/>
          </p:cNvPicPr>
          <p:nvPr/>
        </p:nvPicPr>
        <p:blipFill>
          <a:blip r:embed="rId2"/>
          <a:stretch>
            <a:fillRect/>
          </a:stretch>
        </p:blipFill>
        <p:spPr>
          <a:xfrm>
            <a:off x="1063752" y="484632"/>
            <a:ext cx="1013548" cy="891617"/>
          </a:xfrm>
          <a:prstGeom prst="rect">
            <a:avLst/>
          </a:prstGeom>
        </p:spPr>
      </p:pic>
      <p:cxnSp>
        <p:nvCxnSpPr>
          <p:cNvPr id="7" name="Straight Connector 6">
            <a:extLst>
              <a:ext uri="{FF2B5EF4-FFF2-40B4-BE49-F238E27FC236}">
                <a16:creationId xmlns:a16="http://schemas.microsoft.com/office/drawing/2014/main" id="{9484C166-B522-AD3B-1D25-39278F40C08A}"/>
              </a:ext>
            </a:extLst>
          </p:cNvPr>
          <p:cNvCxnSpPr/>
          <p:nvPr/>
        </p:nvCxnSpPr>
        <p:spPr>
          <a:xfrm>
            <a:off x="1063752" y="1555531"/>
            <a:ext cx="10064496" cy="0"/>
          </a:xfrm>
          <a:prstGeom prst="line">
            <a:avLst/>
          </a:prstGeom>
        </p:spPr>
        <p:style>
          <a:lnRef idx="2">
            <a:schemeClr val="dk1"/>
          </a:lnRef>
          <a:fillRef idx="0">
            <a:schemeClr val="dk1"/>
          </a:fillRef>
          <a:effectRef idx="1">
            <a:schemeClr val="dk1"/>
          </a:effectRef>
          <a:fontRef idx="minor">
            <a:schemeClr val="tx1"/>
          </a:fontRef>
        </p:style>
      </p:cxnSp>
      <p:sp>
        <p:nvSpPr>
          <p:cNvPr id="6" name="Content Placeholder 2">
            <a:extLst>
              <a:ext uri="{FF2B5EF4-FFF2-40B4-BE49-F238E27FC236}">
                <a16:creationId xmlns:a16="http://schemas.microsoft.com/office/drawing/2014/main" id="{282DBB02-2675-152C-8B6D-1FF75EE82BF4}"/>
              </a:ext>
            </a:extLst>
          </p:cNvPr>
          <p:cNvSpPr>
            <a:spLocks noGrp="1"/>
          </p:cNvSpPr>
          <p:nvPr>
            <p:ph idx="1"/>
          </p:nvPr>
        </p:nvSpPr>
        <p:spPr>
          <a:xfrm>
            <a:off x="1069975" y="1724025"/>
            <a:ext cx="10058400" cy="4649339"/>
          </a:xfrm>
        </p:spPr>
        <p:txBody>
          <a:bodyPr>
            <a:normAutofit/>
          </a:bodyPr>
          <a:lstStyle/>
          <a:p>
            <a:r>
              <a:rPr lang="en-US" b="1" dirty="0">
                <a:latin typeface="Comic Sans MS" panose="030F0702030302020204" pitchFamily="66" charset="0"/>
              </a:rPr>
              <a:t>DO NOT START YOUR PROJECT</a:t>
            </a:r>
            <a:r>
              <a:rPr lang="en-US" dirty="0">
                <a:latin typeface="Comic Sans MS" panose="030F0702030302020204" pitchFamily="66" charset="0"/>
              </a:rPr>
              <a:t> until you have all four approvals: </a:t>
            </a:r>
          </a:p>
          <a:p>
            <a:pPr lvl="1"/>
            <a:r>
              <a:rPr lang="en-US" dirty="0">
                <a:latin typeface="Comic Sans MS" panose="030F0702030302020204" pitchFamily="66" charset="0"/>
              </a:rPr>
              <a:t>1) Beneficiary, 2) Unit Leader, 3) Unit Committee AND 4) Council. </a:t>
            </a:r>
          </a:p>
          <a:p>
            <a:r>
              <a:rPr lang="en-US" b="1" dirty="0">
                <a:latin typeface="Comic Sans MS" panose="030F0702030302020204" pitchFamily="66" charset="0"/>
              </a:rPr>
              <a:t>Time to do the work</a:t>
            </a:r>
          </a:p>
          <a:p>
            <a:pPr lvl="1"/>
            <a:r>
              <a:rPr lang="en-US" dirty="0">
                <a:latin typeface="Comic Sans MS" panose="030F0702030302020204" pitchFamily="66" charset="0"/>
              </a:rPr>
              <a:t>Document everything; pictures before, during, and after are </a:t>
            </a:r>
            <a:r>
              <a:rPr lang="en-US" u="sng" dirty="0">
                <a:latin typeface="Comic Sans MS" panose="030F0702030302020204" pitchFamily="66" charset="0"/>
              </a:rPr>
              <a:t>very</a:t>
            </a:r>
            <a:r>
              <a:rPr lang="en-US" dirty="0">
                <a:latin typeface="Comic Sans MS" panose="030F0702030302020204" pitchFamily="66" charset="0"/>
              </a:rPr>
              <a:t> helpful</a:t>
            </a:r>
          </a:p>
          <a:p>
            <a:pPr lvl="1"/>
            <a:r>
              <a:rPr lang="en-US" dirty="0">
                <a:latin typeface="Comic Sans MS" panose="030F0702030302020204" pitchFamily="66" charset="0"/>
              </a:rPr>
              <a:t>Sign in sheet must be completed every time Scouts are helping with the project</a:t>
            </a:r>
          </a:p>
          <a:p>
            <a:r>
              <a:rPr lang="en-US" b="1" dirty="0">
                <a:latin typeface="Comic Sans MS" panose="030F0702030302020204" pitchFamily="66" charset="0"/>
              </a:rPr>
              <a:t>After the work day is complete:</a:t>
            </a:r>
          </a:p>
          <a:p>
            <a:pPr lvl="1"/>
            <a:r>
              <a:rPr lang="en-US" dirty="0">
                <a:latin typeface="Comic Sans MS" panose="030F0702030302020204" pitchFamily="66" charset="0"/>
              </a:rPr>
              <a:t>Complete the final project report including entering hours worked by various groups.</a:t>
            </a:r>
          </a:p>
          <a:p>
            <a:pPr lvl="1"/>
            <a:r>
              <a:rPr lang="en-US" dirty="0">
                <a:latin typeface="Comic Sans MS" panose="030F0702030302020204" pitchFamily="66" charset="0"/>
              </a:rPr>
              <a:t>Get the beneficiary’s signature</a:t>
            </a:r>
          </a:p>
          <a:p>
            <a:pPr lvl="1"/>
            <a:r>
              <a:rPr lang="en-US" dirty="0">
                <a:latin typeface="Comic Sans MS" panose="030F0702030302020204" pitchFamily="66" charset="0"/>
              </a:rPr>
              <a:t>Meet with the Scout Master to review the project and get a final signature</a:t>
            </a:r>
          </a:p>
        </p:txBody>
      </p:sp>
    </p:spTree>
    <p:extLst>
      <p:ext uri="{BB962C8B-B14F-4D97-AF65-F5344CB8AC3E}">
        <p14:creationId xmlns:p14="http://schemas.microsoft.com/office/powerpoint/2010/main" val="559692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156E8-BBA1-EEF0-C42F-31210AEAD892}"/>
              </a:ext>
            </a:extLst>
          </p:cNvPr>
          <p:cNvSpPr>
            <a:spLocks noGrp="1"/>
          </p:cNvSpPr>
          <p:nvPr>
            <p:ph type="title"/>
          </p:nvPr>
        </p:nvSpPr>
        <p:spPr>
          <a:xfrm>
            <a:off x="1069848" y="484632"/>
            <a:ext cx="10058400" cy="1060389"/>
          </a:xfrm>
        </p:spPr>
        <p:txBody>
          <a:bodyPr/>
          <a:lstStyle/>
          <a:p>
            <a:r>
              <a:rPr lang="en-US" dirty="0"/>
              <a:t>		The Eagle Rank Application</a:t>
            </a:r>
          </a:p>
        </p:txBody>
      </p:sp>
      <p:pic>
        <p:nvPicPr>
          <p:cNvPr id="5" name="Picture 4">
            <a:extLst>
              <a:ext uri="{FF2B5EF4-FFF2-40B4-BE49-F238E27FC236}">
                <a16:creationId xmlns:a16="http://schemas.microsoft.com/office/drawing/2014/main" id="{D968D303-A597-54EF-8A79-5BCAB6974E01}"/>
              </a:ext>
            </a:extLst>
          </p:cNvPr>
          <p:cNvPicPr>
            <a:picLocks noChangeAspect="1"/>
          </p:cNvPicPr>
          <p:nvPr/>
        </p:nvPicPr>
        <p:blipFill>
          <a:blip r:embed="rId2"/>
          <a:stretch>
            <a:fillRect/>
          </a:stretch>
        </p:blipFill>
        <p:spPr>
          <a:xfrm>
            <a:off x="1063752" y="484632"/>
            <a:ext cx="1013548" cy="891617"/>
          </a:xfrm>
          <a:prstGeom prst="rect">
            <a:avLst/>
          </a:prstGeom>
        </p:spPr>
      </p:pic>
      <p:cxnSp>
        <p:nvCxnSpPr>
          <p:cNvPr id="7" name="Straight Connector 6">
            <a:extLst>
              <a:ext uri="{FF2B5EF4-FFF2-40B4-BE49-F238E27FC236}">
                <a16:creationId xmlns:a16="http://schemas.microsoft.com/office/drawing/2014/main" id="{9484C166-B522-AD3B-1D25-39278F40C08A}"/>
              </a:ext>
            </a:extLst>
          </p:cNvPr>
          <p:cNvCxnSpPr/>
          <p:nvPr/>
        </p:nvCxnSpPr>
        <p:spPr>
          <a:xfrm>
            <a:off x="1063752" y="1555531"/>
            <a:ext cx="10064496" cy="0"/>
          </a:xfrm>
          <a:prstGeom prst="line">
            <a:avLst/>
          </a:prstGeom>
        </p:spPr>
        <p:style>
          <a:lnRef idx="2">
            <a:schemeClr val="dk1"/>
          </a:lnRef>
          <a:fillRef idx="0">
            <a:schemeClr val="dk1"/>
          </a:fillRef>
          <a:effectRef idx="1">
            <a:schemeClr val="dk1"/>
          </a:effectRef>
          <a:fontRef idx="minor">
            <a:schemeClr val="tx1"/>
          </a:fontRef>
        </p:style>
      </p:cxnSp>
      <p:sp>
        <p:nvSpPr>
          <p:cNvPr id="6" name="Content Placeholder 2">
            <a:extLst>
              <a:ext uri="{FF2B5EF4-FFF2-40B4-BE49-F238E27FC236}">
                <a16:creationId xmlns:a16="http://schemas.microsoft.com/office/drawing/2014/main" id="{282DBB02-2675-152C-8B6D-1FF75EE82BF4}"/>
              </a:ext>
            </a:extLst>
          </p:cNvPr>
          <p:cNvSpPr>
            <a:spLocks noGrp="1"/>
          </p:cNvSpPr>
          <p:nvPr>
            <p:ph idx="1"/>
          </p:nvPr>
        </p:nvSpPr>
        <p:spPr>
          <a:xfrm>
            <a:off x="1069975" y="1724025"/>
            <a:ext cx="10058400" cy="4649339"/>
          </a:xfrm>
        </p:spPr>
        <p:txBody>
          <a:bodyPr>
            <a:normAutofit/>
          </a:bodyPr>
          <a:lstStyle/>
          <a:p>
            <a:r>
              <a:rPr lang="en-US" dirty="0">
                <a:latin typeface="Comic Sans MS" panose="030F0702030302020204" pitchFamily="66" charset="0"/>
              </a:rPr>
              <a:t>Application must be the latest version on </a:t>
            </a:r>
            <a:r>
              <a:rPr lang="en-US" dirty="0">
                <a:latin typeface="Comic Sans MS" panose="030F0702030302020204" pitchFamily="66" charset="0"/>
                <a:hlinkClick r:id="rId3"/>
              </a:rPr>
              <a:t>Scouting.org</a:t>
            </a:r>
            <a:endParaRPr lang="en-US" dirty="0">
              <a:latin typeface="Comic Sans MS" panose="030F0702030302020204" pitchFamily="66" charset="0"/>
            </a:endParaRPr>
          </a:p>
          <a:p>
            <a:r>
              <a:rPr lang="en-US" dirty="0">
                <a:latin typeface="Comic Sans MS" panose="030F0702030302020204" pitchFamily="66" charset="0"/>
              </a:rPr>
              <a:t>Merit badge validation.  </a:t>
            </a:r>
          </a:p>
          <a:p>
            <a:pPr lvl="1"/>
            <a:r>
              <a:rPr lang="en-US" dirty="0">
                <a:latin typeface="Comic Sans MS" panose="030F0702030302020204" pitchFamily="66" charset="0"/>
              </a:rPr>
              <a:t>Contact Advancement Coordinators to confirm the dates within Scoutbook and Troop Master</a:t>
            </a:r>
          </a:p>
          <a:p>
            <a:pPr lvl="1"/>
            <a:r>
              <a:rPr lang="en-US" dirty="0">
                <a:latin typeface="Comic Sans MS" panose="030F0702030302020204" pitchFamily="66" charset="0"/>
              </a:rPr>
              <a:t>Enter dates on Eagle Application (double check nothing has been transposed)</a:t>
            </a:r>
          </a:p>
          <a:p>
            <a:r>
              <a:rPr lang="en-US" dirty="0">
                <a:latin typeface="Comic Sans MS" panose="030F0702030302020204" pitchFamily="66" charset="0"/>
              </a:rPr>
              <a:t>References</a:t>
            </a:r>
          </a:p>
          <a:p>
            <a:pPr lvl="1"/>
            <a:r>
              <a:rPr lang="en-US" dirty="0">
                <a:latin typeface="Comic Sans MS" panose="030F0702030302020204" pitchFamily="66" charset="0"/>
              </a:rPr>
              <a:t>Like a job, we and the BSA ask for reference letters</a:t>
            </a:r>
          </a:p>
          <a:p>
            <a:pPr lvl="1"/>
            <a:r>
              <a:rPr lang="en-US" b="1" u="sng" dirty="0">
                <a:latin typeface="Comic Sans MS" panose="030F0702030302020204" pitchFamily="66" charset="0"/>
              </a:rPr>
              <a:t>The Eagle Scout coordinator will solicit the references confidentially.  </a:t>
            </a:r>
          </a:p>
          <a:p>
            <a:pPr lvl="1"/>
            <a:r>
              <a:rPr lang="en-US" dirty="0">
                <a:latin typeface="Comic Sans MS" panose="030F0702030302020204" pitchFamily="66" charset="0"/>
              </a:rPr>
              <a:t>The Scout’s responsibility is to </a:t>
            </a:r>
            <a:r>
              <a:rPr lang="en-US" u="sng" dirty="0">
                <a:latin typeface="Comic Sans MS" panose="030F0702030302020204" pitchFamily="66" charset="0"/>
              </a:rPr>
              <a:t>provide names and addresses only </a:t>
            </a:r>
            <a:r>
              <a:rPr lang="en-US" dirty="0">
                <a:latin typeface="Comic Sans MS" panose="030F0702030302020204" pitchFamily="66" charset="0"/>
              </a:rPr>
              <a:t>(these go on the Eagle Application as well).</a:t>
            </a:r>
          </a:p>
          <a:p>
            <a:pPr lvl="1"/>
            <a:r>
              <a:rPr lang="en-US" dirty="0">
                <a:latin typeface="Comic Sans MS" panose="030F0702030302020204" pitchFamily="66" charset="0"/>
              </a:rPr>
              <a:t>References are: a) Parents, b) an educator, c) a religious leader, d) an employer (if applicable) and e) 2 other persons that are familiar with the Scout.</a:t>
            </a:r>
          </a:p>
          <a:p>
            <a:pPr lvl="1"/>
            <a:r>
              <a:rPr lang="en-US" dirty="0">
                <a:latin typeface="Comic Sans MS" panose="030F0702030302020204" pitchFamily="66" charset="0"/>
              </a:rPr>
              <a:t>The Scout will not be provided the letters, they will be turned into Council</a:t>
            </a:r>
          </a:p>
        </p:txBody>
      </p:sp>
    </p:spTree>
    <p:extLst>
      <p:ext uri="{BB962C8B-B14F-4D97-AF65-F5344CB8AC3E}">
        <p14:creationId xmlns:p14="http://schemas.microsoft.com/office/powerpoint/2010/main" val="1261976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156E8-BBA1-EEF0-C42F-31210AEAD892}"/>
              </a:ext>
            </a:extLst>
          </p:cNvPr>
          <p:cNvSpPr>
            <a:spLocks noGrp="1"/>
          </p:cNvSpPr>
          <p:nvPr>
            <p:ph type="title"/>
          </p:nvPr>
        </p:nvSpPr>
        <p:spPr>
          <a:xfrm>
            <a:off x="1069848" y="484632"/>
            <a:ext cx="10058400" cy="1060389"/>
          </a:xfrm>
        </p:spPr>
        <p:txBody>
          <a:bodyPr/>
          <a:lstStyle/>
          <a:p>
            <a:r>
              <a:rPr lang="en-US" dirty="0"/>
              <a:t>		The Eagle Rank Application</a:t>
            </a:r>
          </a:p>
        </p:txBody>
      </p:sp>
      <p:pic>
        <p:nvPicPr>
          <p:cNvPr id="5" name="Picture 4">
            <a:extLst>
              <a:ext uri="{FF2B5EF4-FFF2-40B4-BE49-F238E27FC236}">
                <a16:creationId xmlns:a16="http://schemas.microsoft.com/office/drawing/2014/main" id="{D968D303-A597-54EF-8A79-5BCAB6974E01}"/>
              </a:ext>
            </a:extLst>
          </p:cNvPr>
          <p:cNvPicPr>
            <a:picLocks noChangeAspect="1"/>
          </p:cNvPicPr>
          <p:nvPr/>
        </p:nvPicPr>
        <p:blipFill>
          <a:blip r:embed="rId2"/>
          <a:stretch>
            <a:fillRect/>
          </a:stretch>
        </p:blipFill>
        <p:spPr>
          <a:xfrm>
            <a:off x="1063752" y="484632"/>
            <a:ext cx="1013548" cy="891617"/>
          </a:xfrm>
          <a:prstGeom prst="rect">
            <a:avLst/>
          </a:prstGeom>
        </p:spPr>
      </p:pic>
      <p:cxnSp>
        <p:nvCxnSpPr>
          <p:cNvPr id="7" name="Straight Connector 6">
            <a:extLst>
              <a:ext uri="{FF2B5EF4-FFF2-40B4-BE49-F238E27FC236}">
                <a16:creationId xmlns:a16="http://schemas.microsoft.com/office/drawing/2014/main" id="{9484C166-B522-AD3B-1D25-39278F40C08A}"/>
              </a:ext>
            </a:extLst>
          </p:cNvPr>
          <p:cNvCxnSpPr/>
          <p:nvPr/>
        </p:nvCxnSpPr>
        <p:spPr>
          <a:xfrm>
            <a:off x="1063752" y="1555531"/>
            <a:ext cx="10064496" cy="0"/>
          </a:xfrm>
          <a:prstGeom prst="line">
            <a:avLst/>
          </a:prstGeom>
        </p:spPr>
        <p:style>
          <a:lnRef idx="2">
            <a:schemeClr val="dk1"/>
          </a:lnRef>
          <a:fillRef idx="0">
            <a:schemeClr val="dk1"/>
          </a:fillRef>
          <a:effectRef idx="1">
            <a:schemeClr val="dk1"/>
          </a:effectRef>
          <a:fontRef idx="minor">
            <a:schemeClr val="tx1"/>
          </a:fontRef>
        </p:style>
      </p:cxnSp>
      <p:sp>
        <p:nvSpPr>
          <p:cNvPr id="6" name="Content Placeholder 2">
            <a:extLst>
              <a:ext uri="{FF2B5EF4-FFF2-40B4-BE49-F238E27FC236}">
                <a16:creationId xmlns:a16="http://schemas.microsoft.com/office/drawing/2014/main" id="{282DBB02-2675-152C-8B6D-1FF75EE82BF4}"/>
              </a:ext>
            </a:extLst>
          </p:cNvPr>
          <p:cNvSpPr>
            <a:spLocks noGrp="1"/>
          </p:cNvSpPr>
          <p:nvPr>
            <p:ph idx="1"/>
          </p:nvPr>
        </p:nvSpPr>
        <p:spPr>
          <a:xfrm>
            <a:off x="1069975" y="1724025"/>
            <a:ext cx="10058400" cy="4649339"/>
          </a:xfrm>
        </p:spPr>
        <p:txBody>
          <a:bodyPr>
            <a:normAutofit/>
          </a:bodyPr>
          <a:lstStyle/>
          <a:p>
            <a:r>
              <a:rPr lang="en-US" dirty="0">
                <a:latin typeface="Comic Sans MS" panose="030F0702030302020204" pitchFamily="66" charset="0"/>
              </a:rPr>
              <a:t>Letter of Aspiration</a:t>
            </a:r>
          </a:p>
          <a:p>
            <a:pPr lvl="1"/>
            <a:r>
              <a:rPr lang="en-US" dirty="0">
                <a:latin typeface="Comic Sans MS" panose="030F0702030302020204" pitchFamily="66" charset="0"/>
              </a:rPr>
              <a:t>The scout drafts a one page “letter” outlining their history in scouting, future plans and what being an Eagle means</a:t>
            </a:r>
          </a:p>
          <a:p>
            <a:r>
              <a:rPr lang="en-US" dirty="0">
                <a:latin typeface="Comic Sans MS" panose="030F0702030302020204" pitchFamily="66" charset="0"/>
              </a:rPr>
              <a:t>Scout Master Conference</a:t>
            </a:r>
          </a:p>
          <a:p>
            <a:pPr lvl="1"/>
            <a:r>
              <a:rPr lang="en-US" dirty="0">
                <a:latin typeface="Comic Sans MS" panose="030F0702030302020204" pitchFamily="66" charset="0"/>
              </a:rPr>
              <a:t>Finish all requirements, then seek a SM Conference (An appointment with the Scoutmaster)</a:t>
            </a:r>
          </a:p>
          <a:p>
            <a:pPr lvl="1"/>
            <a:r>
              <a:rPr lang="en-US" dirty="0">
                <a:latin typeface="Comic Sans MS" panose="030F0702030302020204" pitchFamily="66" charset="0"/>
              </a:rPr>
              <a:t>There is a place on the application for signature as well as a place in the Scout’s handbook.</a:t>
            </a:r>
          </a:p>
          <a:p>
            <a:pPr lvl="1"/>
            <a:r>
              <a:rPr lang="en-US" dirty="0">
                <a:latin typeface="Comic Sans MS" panose="030F0702030302020204" pitchFamily="66" charset="0"/>
              </a:rPr>
              <a:t>The SM Conference must be completed </a:t>
            </a:r>
            <a:r>
              <a:rPr lang="en-US" b="1" u="sng" dirty="0">
                <a:latin typeface="Comic Sans MS" panose="030F0702030302020204" pitchFamily="66" charset="0"/>
              </a:rPr>
              <a:t>on or before the Scout’s 18</a:t>
            </a:r>
            <a:r>
              <a:rPr lang="en-US" b="1" u="sng" baseline="30000" dirty="0">
                <a:latin typeface="Comic Sans MS" panose="030F0702030302020204" pitchFamily="66" charset="0"/>
              </a:rPr>
              <a:t>th</a:t>
            </a:r>
            <a:r>
              <a:rPr lang="en-US" b="1" u="sng" dirty="0">
                <a:latin typeface="Comic Sans MS" panose="030F0702030302020204" pitchFamily="66" charset="0"/>
              </a:rPr>
              <a:t> Birthday</a:t>
            </a:r>
          </a:p>
          <a:p>
            <a:r>
              <a:rPr lang="en-US" dirty="0"/>
              <a:t>After the Scout Master Conference contact the Eagle Coordinator to inform them you are complete and submit your project binder with completed application</a:t>
            </a:r>
          </a:p>
          <a:p>
            <a:r>
              <a:rPr lang="en-US" dirty="0"/>
              <a:t>The Eagle Coordinator will request the Letters of Reference on behalf of the Scout</a:t>
            </a:r>
          </a:p>
          <a:p>
            <a:pPr lvl="1"/>
            <a:endParaRPr lang="en-US" b="1" u="sng" dirty="0">
              <a:latin typeface="Comic Sans MS" panose="030F0702030302020204" pitchFamily="66" charset="0"/>
            </a:endParaRPr>
          </a:p>
        </p:txBody>
      </p:sp>
    </p:spTree>
    <p:extLst>
      <p:ext uri="{BB962C8B-B14F-4D97-AF65-F5344CB8AC3E}">
        <p14:creationId xmlns:p14="http://schemas.microsoft.com/office/powerpoint/2010/main" val="3092614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156E8-BBA1-EEF0-C42F-31210AEAD892}"/>
              </a:ext>
            </a:extLst>
          </p:cNvPr>
          <p:cNvSpPr>
            <a:spLocks noGrp="1"/>
          </p:cNvSpPr>
          <p:nvPr>
            <p:ph type="title"/>
          </p:nvPr>
        </p:nvSpPr>
        <p:spPr>
          <a:xfrm>
            <a:off x="1069848" y="484632"/>
            <a:ext cx="10058400" cy="1060389"/>
          </a:xfrm>
        </p:spPr>
        <p:txBody>
          <a:bodyPr/>
          <a:lstStyle/>
          <a:p>
            <a:r>
              <a:rPr lang="en-US" dirty="0"/>
              <a:t>		Board of Review Process</a:t>
            </a:r>
          </a:p>
        </p:txBody>
      </p:sp>
      <p:pic>
        <p:nvPicPr>
          <p:cNvPr id="5" name="Picture 4">
            <a:extLst>
              <a:ext uri="{FF2B5EF4-FFF2-40B4-BE49-F238E27FC236}">
                <a16:creationId xmlns:a16="http://schemas.microsoft.com/office/drawing/2014/main" id="{D968D303-A597-54EF-8A79-5BCAB6974E01}"/>
              </a:ext>
            </a:extLst>
          </p:cNvPr>
          <p:cNvPicPr>
            <a:picLocks noChangeAspect="1"/>
          </p:cNvPicPr>
          <p:nvPr/>
        </p:nvPicPr>
        <p:blipFill>
          <a:blip r:embed="rId2"/>
          <a:stretch>
            <a:fillRect/>
          </a:stretch>
        </p:blipFill>
        <p:spPr>
          <a:xfrm>
            <a:off x="1063752" y="484632"/>
            <a:ext cx="1013548" cy="891617"/>
          </a:xfrm>
          <a:prstGeom prst="rect">
            <a:avLst/>
          </a:prstGeom>
        </p:spPr>
      </p:pic>
      <p:cxnSp>
        <p:nvCxnSpPr>
          <p:cNvPr id="7" name="Straight Connector 6">
            <a:extLst>
              <a:ext uri="{FF2B5EF4-FFF2-40B4-BE49-F238E27FC236}">
                <a16:creationId xmlns:a16="http://schemas.microsoft.com/office/drawing/2014/main" id="{9484C166-B522-AD3B-1D25-39278F40C08A}"/>
              </a:ext>
            </a:extLst>
          </p:cNvPr>
          <p:cNvCxnSpPr/>
          <p:nvPr/>
        </p:nvCxnSpPr>
        <p:spPr>
          <a:xfrm>
            <a:off x="1063752" y="1555531"/>
            <a:ext cx="10064496" cy="0"/>
          </a:xfrm>
          <a:prstGeom prst="line">
            <a:avLst/>
          </a:prstGeom>
        </p:spPr>
        <p:style>
          <a:lnRef idx="2">
            <a:schemeClr val="dk1"/>
          </a:lnRef>
          <a:fillRef idx="0">
            <a:schemeClr val="dk1"/>
          </a:fillRef>
          <a:effectRef idx="1">
            <a:schemeClr val="dk1"/>
          </a:effectRef>
          <a:fontRef idx="minor">
            <a:schemeClr val="tx1"/>
          </a:fontRef>
        </p:style>
      </p:cxnSp>
      <p:sp>
        <p:nvSpPr>
          <p:cNvPr id="6" name="Content Placeholder 2">
            <a:extLst>
              <a:ext uri="{FF2B5EF4-FFF2-40B4-BE49-F238E27FC236}">
                <a16:creationId xmlns:a16="http://schemas.microsoft.com/office/drawing/2014/main" id="{282DBB02-2675-152C-8B6D-1FF75EE82BF4}"/>
              </a:ext>
            </a:extLst>
          </p:cNvPr>
          <p:cNvSpPr>
            <a:spLocks noGrp="1"/>
          </p:cNvSpPr>
          <p:nvPr>
            <p:ph idx="1"/>
          </p:nvPr>
        </p:nvSpPr>
        <p:spPr>
          <a:xfrm>
            <a:off x="1069975" y="1724025"/>
            <a:ext cx="10058400" cy="4649339"/>
          </a:xfrm>
        </p:spPr>
        <p:txBody>
          <a:bodyPr>
            <a:normAutofit/>
          </a:bodyPr>
          <a:lstStyle/>
          <a:p>
            <a:r>
              <a:rPr lang="en-US" dirty="0">
                <a:latin typeface="Comic Sans MS" panose="030F0702030302020204" pitchFamily="66" charset="0"/>
              </a:rPr>
              <a:t>After getting the Scout Master signature and the reference letters, the Eagle Coordinator makes a trip to Council for approval to conduct a Board of Review.</a:t>
            </a:r>
          </a:p>
          <a:p>
            <a:r>
              <a:rPr lang="en-US" dirty="0">
                <a:latin typeface="Comic Sans MS" panose="030F0702030302020204" pitchFamily="66" charset="0"/>
              </a:rPr>
              <a:t>With the Council approval (signature), the Eagle Coordinator schedules a Board of Review</a:t>
            </a:r>
          </a:p>
          <a:p>
            <a:pPr lvl="1"/>
            <a:r>
              <a:rPr lang="en-US" dirty="0">
                <a:latin typeface="Comic Sans MS" panose="030F0702030302020204" pitchFamily="66" charset="0"/>
              </a:rPr>
              <a:t>These are different than other BORs and do require a Council representative to be present</a:t>
            </a:r>
          </a:p>
          <a:p>
            <a:r>
              <a:rPr lang="en-US" dirty="0">
                <a:latin typeface="Comic Sans MS" panose="030F0702030302020204" pitchFamily="66" charset="0"/>
              </a:rPr>
              <a:t>On Approval</a:t>
            </a:r>
          </a:p>
          <a:p>
            <a:pPr lvl="1"/>
            <a:r>
              <a:rPr lang="en-US" dirty="0">
                <a:latin typeface="Comic Sans MS" panose="030F0702030302020204" pitchFamily="66" charset="0"/>
              </a:rPr>
              <a:t>The BOR date is the Eagle Scout’s official “Eagle Rank Earned” date but it is not final</a:t>
            </a:r>
          </a:p>
          <a:p>
            <a:pPr lvl="1"/>
            <a:r>
              <a:rPr lang="en-US" dirty="0">
                <a:latin typeface="Comic Sans MS" panose="030F0702030302020204" pitchFamily="66" charset="0"/>
              </a:rPr>
              <a:t>Another trip to Council (Eagle Coordinator) to submit the application with signatures and letters</a:t>
            </a:r>
          </a:p>
          <a:p>
            <a:pPr lvl="1"/>
            <a:r>
              <a:rPr lang="en-US" dirty="0">
                <a:latin typeface="Comic Sans MS" panose="030F0702030302020204" pitchFamily="66" charset="0"/>
              </a:rPr>
              <a:t>Council sends the application to National for final approval.</a:t>
            </a:r>
          </a:p>
          <a:p>
            <a:pPr lvl="1"/>
            <a:endParaRPr lang="en-US" b="1" u="sng" dirty="0">
              <a:latin typeface="Comic Sans MS" panose="030F0702030302020204" pitchFamily="66" charset="0"/>
            </a:endParaRPr>
          </a:p>
        </p:txBody>
      </p:sp>
    </p:spTree>
    <p:extLst>
      <p:ext uri="{BB962C8B-B14F-4D97-AF65-F5344CB8AC3E}">
        <p14:creationId xmlns:p14="http://schemas.microsoft.com/office/powerpoint/2010/main" val="765925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156E8-BBA1-EEF0-C42F-31210AEAD892}"/>
              </a:ext>
            </a:extLst>
          </p:cNvPr>
          <p:cNvSpPr>
            <a:spLocks noGrp="1"/>
          </p:cNvSpPr>
          <p:nvPr>
            <p:ph type="title"/>
          </p:nvPr>
        </p:nvSpPr>
        <p:spPr>
          <a:xfrm>
            <a:off x="1069848" y="484632"/>
            <a:ext cx="10058400" cy="1060389"/>
          </a:xfrm>
        </p:spPr>
        <p:txBody>
          <a:bodyPr/>
          <a:lstStyle/>
          <a:p>
            <a:r>
              <a:rPr lang="en-US" dirty="0"/>
              <a:t>		Eagle Credentials</a:t>
            </a:r>
          </a:p>
        </p:txBody>
      </p:sp>
      <p:pic>
        <p:nvPicPr>
          <p:cNvPr id="5" name="Picture 4">
            <a:extLst>
              <a:ext uri="{FF2B5EF4-FFF2-40B4-BE49-F238E27FC236}">
                <a16:creationId xmlns:a16="http://schemas.microsoft.com/office/drawing/2014/main" id="{D968D303-A597-54EF-8A79-5BCAB6974E01}"/>
              </a:ext>
            </a:extLst>
          </p:cNvPr>
          <p:cNvPicPr>
            <a:picLocks noChangeAspect="1"/>
          </p:cNvPicPr>
          <p:nvPr/>
        </p:nvPicPr>
        <p:blipFill>
          <a:blip r:embed="rId2"/>
          <a:stretch>
            <a:fillRect/>
          </a:stretch>
        </p:blipFill>
        <p:spPr>
          <a:xfrm>
            <a:off x="1063752" y="484632"/>
            <a:ext cx="1013548" cy="891617"/>
          </a:xfrm>
          <a:prstGeom prst="rect">
            <a:avLst/>
          </a:prstGeom>
        </p:spPr>
      </p:pic>
      <p:cxnSp>
        <p:nvCxnSpPr>
          <p:cNvPr id="7" name="Straight Connector 6">
            <a:extLst>
              <a:ext uri="{FF2B5EF4-FFF2-40B4-BE49-F238E27FC236}">
                <a16:creationId xmlns:a16="http://schemas.microsoft.com/office/drawing/2014/main" id="{9484C166-B522-AD3B-1D25-39278F40C08A}"/>
              </a:ext>
            </a:extLst>
          </p:cNvPr>
          <p:cNvCxnSpPr/>
          <p:nvPr/>
        </p:nvCxnSpPr>
        <p:spPr>
          <a:xfrm>
            <a:off x="1063752" y="1555531"/>
            <a:ext cx="10064496" cy="0"/>
          </a:xfrm>
          <a:prstGeom prst="line">
            <a:avLst/>
          </a:prstGeom>
        </p:spPr>
        <p:style>
          <a:lnRef idx="2">
            <a:schemeClr val="dk1"/>
          </a:lnRef>
          <a:fillRef idx="0">
            <a:schemeClr val="dk1"/>
          </a:fillRef>
          <a:effectRef idx="1">
            <a:schemeClr val="dk1"/>
          </a:effectRef>
          <a:fontRef idx="minor">
            <a:schemeClr val="tx1"/>
          </a:fontRef>
        </p:style>
      </p:cxnSp>
      <p:sp>
        <p:nvSpPr>
          <p:cNvPr id="6" name="Content Placeholder 2">
            <a:extLst>
              <a:ext uri="{FF2B5EF4-FFF2-40B4-BE49-F238E27FC236}">
                <a16:creationId xmlns:a16="http://schemas.microsoft.com/office/drawing/2014/main" id="{282DBB02-2675-152C-8B6D-1FF75EE82BF4}"/>
              </a:ext>
            </a:extLst>
          </p:cNvPr>
          <p:cNvSpPr>
            <a:spLocks noGrp="1"/>
          </p:cNvSpPr>
          <p:nvPr>
            <p:ph idx="1"/>
          </p:nvPr>
        </p:nvSpPr>
        <p:spPr>
          <a:xfrm>
            <a:off x="1069975" y="1724025"/>
            <a:ext cx="10058400" cy="4649339"/>
          </a:xfrm>
        </p:spPr>
        <p:txBody>
          <a:bodyPr>
            <a:normAutofit/>
          </a:bodyPr>
          <a:lstStyle/>
          <a:p>
            <a:r>
              <a:rPr lang="en-US" dirty="0">
                <a:latin typeface="Comic Sans MS" panose="030F0702030302020204" pitchFamily="66" charset="0"/>
              </a:rPr>
              <a:t>Upon approval from National, the Eagle Coordinator will contact the Advancement Coordinator for a listing of all completed merit badges for the collection of Palms</a:t>
            </a:r>
          </a:p>
          <a:p>
            <a:pPr lvl="1"/>
            <a:r>
              <a:rPr lang="en-US" dirty="0">
                <a:latin typeface="Comic Sans MS" panose="030F0702030302020204" pitchFamily="66" charset="0"/>
              </a:rPr>
              <a:t>Awarded Eagles are allowed to earn palms (in multiples of 5) </a:t>
            </a:r>
            <a:r>
              <a:rPr lang="en-US" u="sng" dirty="0">
                <a:latin typeface="Comic Sans MS" panose="030F0702030302020204" pitchFamily="66" charset="0"/>
              </a:rPr>
              <a:t>at the time of their BOR </a:t>
            </a:r>
            <a:r>
              <a:rPr lang="en-US" dirty="0">
                <a:latin typeface="Comic Sans MS" panose="030F0702030302020204" pitchFamily="66" charset="0"/>
              </a:rPr>
              <a:t>without the additional “time” requirement.</a:t>
            </a:r>
          </a:p>
          <a:p>
            <a:pPr lvl="1"/>
            <a:r>
              <a:rPr lang="en-US" dirty="0">
                <a:latin typeface="Comic Sans MS" panose="030F0702030302020204" pitchFamily="66" charset="0"/>
              </a:rPr>
              <a:t>For example, if a scout has 36 MB’s at the time of their BOR, they are eligible for 3 Palms (21 MB’s for base Eagle, 5 MB x 3 palms for the other 15)</a:t>
            </a:r>
          </a:p>
          <a:p>
            <a:r>
              <a:rPr lang="en-US" dirty="0">
                <a:latin typeface="Comic Sans MS" panose="030F0702030302020204" pitchFamily="66" charset="0"/>
              </a:rPr>
              <a:t>In addition to the Palms, the Eagle Coordinator will purchase the credentials from Council</a:t>
            </a:r>
          </a:p>
          <a:p>
            <a:r>
              <a:rPr lang="en-US" dirty="0">
                <a:latin typeface="Comic Sans MS" panose="030F0702030302020204" pitchFamily="66" charset="0"/>
              </a:rPr>
              <a:t>The Eagle Coordinator will contact the Scout to schedule a time for them to pick their credentials up</a:t>
            </a:r>
          </a:p>
          <a:p>
            <a:pPr lvl="1"/>
            <a:r>
              <a:rPr lang="en-US" dirty="0">
                <a:latin typeface="Comic Sans MS" panose="030F0702030302020204" pitchFamily="66" charset="0"/>
              </a:rPr>
              <a:t>The credentials include; A sealed envelope with the official Eagle Scout documents, a neckerchief and slides along with the Eagle Scout medals and pins </a:t>
            </a:r>
          </a:p>
          <a:p>
            <a:r>
              <a:rPr lang="en-US" dirty="0">
                <a:latin typeface="Comic Sans MS" panose="030F0702030302020204" pitchFamily="66" charset="0"/>
              </a:rPr>
              <a:t>After an Eagle Scout’s 18</a:t>
            </a:r>
            <a:r>
              <a:rPr lang="en-US" baseline="30000" dirty="0">
                <a:latin typeface="Comic Sans MS" panose="030F0702030302020204" pitchFamily="66" charset="0"/>
              </a:rPr>
              <a:t>th</a:t>
            </a:r>
            <a:r>
              <a:rPr lang="en-US" dirty="0">
                <a:latin typeface="Comic Sans MS" panose="030F0702030302020204" pitchFamily="66" charset="0"/>
              </a:rPr>
              <a:t> birthday they can purchase the knot patches to wear in lieu of the neckerchief </a:t>
            </a:r>
          </a:p>
          <a:p>
            <a:pPr marL="274320" lvl="1" indent="0">
              <a:buNone/>
            </a:pPr>
            <a:endParaRPr lang="en-US" b="1" u="sng" dirty="0">
              <a:latin typeface="Comic Sans MS" panose="030F0702030302020204" pitchFamily="66" charset="0"/>
            </a:endParaRPr>
          </a:p>
          <a:p>
            <a:pPr marL="274320" lvl="1" indent="0">
              <a:buNone/>
            </a:pPr>
            <a:endParaRPr lang="en-US" b="1" u="sng" dirty="0">
              <a:latin typeface="Comic Sans MS" panose="030F0702030302020204" pitchFamily="66" charset="0"/>
            </a:endParaRPr>
          </a:p>
        </p:txBody>
      </p:sp>
    </p:spTree>
    <p:extLst>
      <p:ext uri="{BB962C8B-B14F-4D97-AF65-F5344CB8AC3E}">
        <p14:creationId xmlns:p14="http://schemas.microsoft.com/office/powerpoint/2010/main" val="2677899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156E8-BBA1-EEF0-C42F-31210AEAD892}"/>
              </a:ext>
            </a:extLst>
          </p:cNvPr>
          <p:cNvSpPr>
            <a:spLocks noGrp="1"/>
          </p:cNvSpPr>
          <p:nvPr>
            <p:ph type="title"/>
          </p:nvPr>
        </p:nvSpPr>
        <p:spPr>
          <a:xfrm>
            <a:off x="1069848" y="484632"/>
            <a:ext cx="10058400" cy="1060389"/>
          </a:xfrm>
        </p:spPr>
        <p:txBody>
          <a:bodyPr/>
          <a:lstStyle/>
          <a:p>
            <a:r>
              <a:rPr lang="en-US" dirty="0"/>
              <a:t>		Eagle Court of Honor</a:t>
            </a:r>
          </a:p>
        </p:txBody>
      </p:sp>
      <p:pic>
        <p:nvPicPr>
          <p:cNvPr id="5" name="Picture 4">
            <a:extLst>
              <a:ext uri="{FF2B5EF4-FFF2-40B4-BE49-F238E27FC236}">
                <a16:creationId xmlns:a16="http://schemas.microsoft.com/office/drawing/2014/main" id="{D968D303-A597-54EF-8A79-5BCAB6974E01}"/>
              </a:ext>
            </a:extLst>
          </p:cNvPr>
          <p:cNvPicPr>
            <a:picLocks noChangeAspect="1"/>
          </p:cNvPicPr>
          <p:nvPr/>
        </p:nvPicPr>
        <p:blipFill>
          <a:blip r:embed="rId2"/>
          <a:stretch>
            <a:fillRect/>
          </a:stretch>
        </p:blipFill>
        <p:spPr>
          <a:xfrm>
            <a:off x="1063752" y="484632"/>
            <a:ext cx="1013548" cy="891617"/>
          </a:xfrm>
          <a:prstGeom prst="rect">
            <a:avLst/>
          </a:prstGeom>
        </p:spPr>
      </p:pic>
      <p:cxnSp>
        <p:nvCxnSpPr>
          <p:cNvPr id="7" name="Straight Connector 6">
            <a:extLst>
              <a:ext uri="{FF2B5EF4-FFF2-40B4-BE49-F238E27FC236}">
                <a16:creationId xmlns:a16="http://schemas.microsoft.com/office/drawing/2014/main" id="{9484C166-B522-AD3B-1D25-39278F40C08A}"/>
              </a:ext>
            </a:extLst>
          </p:cNvPr>
          <p:cNvCxnSpPr/>
          <p:nvPr/>
        </p:nvCxnSpPr>
        <p:spPr>
          <a:xfrm>
            <a:off x="1063752" y="1555531"/>
            <a:ext cx="10064496" cy="0"/>
          </a:xfrm>
          <a:prstGeom prst="line">
            <a:avLst/>
          </a:prstGeom>
        </p:spPr>
        <p:style>
          <a:lnRef idx="2">
            <a:schemeClr val="dk1"/>
          </a:lnRef>
          <a:fillRef idx="0">
            <a:schemeClr val="dk1"/>
          </a:fillRef>
          <a:effectRef idx="1">
            <a:schemeClr val="dk1"/>
          </a:effectRef>
          <a:fontRef idx="minor">
            <a:schemeClr val="tx1"/>
          </a:fontRef>
        </p:style>
      </p:cxnSp>
      <p:sp>
        <p:nvSpPr>
          <p:cNvPr id="6" name="Content Placeholder 2">
            <a:extLst>
              <a:ext uri="{FF2B5EF4-FFF2-40B4-BE49-F238E27FC236}">
                <a16:creationId xmlns:a16="http://schemas.microsoft.com/office/drawing/2014/main" id="{282DBB02-2675-152C-8B6D-1FF75EE82BF4}"/>
              </a:ext>
            </a:extLst>
          </p:cNvPr>
          <p:cNvSpPr>
            <a:spLocks noGrp="1"/>
          </p:cNvSpPr>
          <p:nvPr>
            <p:ph idx="1"/>
          </p:nvPr>
        </p:nvSpPr>
        <p:spPr>
          <a:xfrm>
            <a:off x="1069975" y="1724025"/>
            <a:ext cx="10058400" cy="4649339"/>
          </a:xfrm>
        </p:spPr>
        <p:txBody>
          <a:bodyPr>
            <a:normAutofit/>
          </a:bodyPr>
          <a:lstStyle/>
          <a:p>
            <a:r>
              <a:rPr lang="en-US" dirty="0">
                <a:latin typeface="Comic Sans MS" panose="030F0702030302020204" pitchFamily="66" charset="0"/>
              </a:rPr>
              <a:t>Scouts and Parents should plan an Eagle COH</a:t>
            </a:r>
          </a:p>
          <a:p>
            <a:r>
              <a:rPr lang="en-US" dirty="0">
                <a:latin typeface="Comic Sans MS" panose="030F0702030302020204" pitchFamily="66" charset="0"/>
              </a:rPr>
              <a:t>The Eagle Court of Honor is different than “regular” Courts of Honor</a:t>
            </a:r>
          </a:p>
          <a:p>
            <a:pPr lvl="1"/>
            <a:r>
              <a:rPr lang="en-US" dirty="0">
                <a:latin typeface="Comic Sans MS" panose="030F0702030302020204" pitchFamily="66" charset="0"/>
              </a:rPr>
              <a:t>As such, they are usually done independently and at the convenience of the Scout and Family</a:t>
            </a:r>
          </a:p>
          <a:p>
            <a:pPr lvl="1"/>
            <a:r>
              <a:rPr lang="en-US" dirty="0">
                <a:latin typeface="Comic Sans MS" panose="030F0702030302020204" pitchFamily="66" charset="0"/>
              </a:rPr>
              <a:t>This is a special celebration and great opportunity for extended family to participate</a:t>
            </a:r>
          </a:p>
          <a:p>
            <a:pPr lvl="1"/>
            <a:r>
              <a:rPr lang="en-US" dirty="0">
                <a:latin typeface="Comic Sans MS" panose="030F0702030302020204" pitchFamily="66" charset="0"/>
              </a:rPr>
              <a:t>We can provide guidance on a script </a:t>
            </a:r>
          </a:p>
          <a:p>
            <a:r>
              <a:rPr lang="en-US" dirty="0">
                <a:latin typeface="Comic Sans MS" panose="030F0702030302020204" pitchFamily="66" charset="0"/>
              </a:rPr>
              <a:t>Dignitary Letters:</a:t>
            </a:r>
          </a:p>
          <a:p>
            <a:pPr lvl="1"/>
            <a:r>
              <a:rPr lang="en-US" dirty="0">
                <a:latin typeface="Comic Sans MS" panose="030F0702030302020204" pitchFamily="66" charset="0"/>
              </a:rPr>
              <a:t>In preparation for the Eagle’s COH (as time allows), the Eagle Coordinator will seek 3-4 letters of commendation from local, state, and national officials.</a:t>
            </a:r>
          </a:p>
          <a:p>
            <a:pPr lvl="1"/>
            <a:r>
              <a:rPr lang="en-US" dirty="0">
                <a:latin typeface="Comic Sans MS" panose="030F0702030302020204" pitchFamily="66" charset="0"/>
              </a:rPr>
              <a:t>The Scout and Family are welcome to seek more than these.</a:t>
            </a:r>
          </a:p>
          <a:p>
            <a:r>
              <a:rPr lang="en-US" dirty="0">
                <a:latin typeface="Comic Sans MS" panose="030F0702030302020204" pitchFamily="66" charset="0"/>
              </a:rPr>
              <a:t>Many COH’s are followed by a reception to honor/congratulate the Scout</a:t>
            </a:r>
          </a:p>
          <a:p>
            <a:pPr lvl="1"/>
            <a:endParaRPr lang="en-US" b="1" u="sng" dirty="0">
              <a:latin typeface="Comic Sans MS" panose="030F0702030302020204" pitchFamily="66" charset="0"/>
            </a:endParaRPr>
          </a:p>
        </p:txBody>
      </p:sp>
    </p:spTree>
    <p:extLst>
      <p:ext uri="{BB962C8B-B14F-4D97-AF65-F5344CB8AC3E}">
        <p14:creationId xmlns:p14="http://schemas.microsoft.com/office/powerpoint/2010/main" val="3472998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156E8-BBA1-EEF0-C42F-31210AEAD892}"/>
              </a:ext>
            </a:extLst>
          </p:cNvPr>
          <p:cNvSpPr>
            <a:spLocks noGrp="1"/>
          </p:cNvSpPr>
          <p:nvPr>
            <p:ph type="title"/>
          </p:nvPr>
        </p:nvSpPr>
        <p:spPr>
          <a:xfrm>
            <a:off x="1069848" y="484632"/>
            <a:ext cx="10058400" cy="1060389"/>
          </a:xfrm>
        </p:spPr>
        <p:txBody>
          <a:bodyPr/>
          <a:lstStyle/>
          <a:p>
            <a:r>
              <a:rPr lang="en-US" dirty="0"/>
              <a:t>		Life as an Eagle Scout</a:t>
            </a:r>
          </a:p>
        </p:txBody>
      </p:sp>
      <p:pic>
        <p:nvPicPr>
          <p:cNvPr id="5" name="Picture 4">
            <a:extLst>
              <a:ext uri="{FF2B5EF4-FFF2-40B4-BE49-F238E27FC236}">
                <a16:creationId xmlns:a16="http://schemas.microsoft.com/office/drawing/2014/main" id="{D968D303-A597-54EF-8A79-5BCAB6974E01}"/>
              </a:ext>
            </a:extLst>
          </p:cNvPr>
          <p:cNvPicPr>
            <a:picLocks noChangeAspect="1"/>
          </p:cNvPicPr>
          <p:nvPr/>
        </p:nvPicPr>
        <p:blipFill>
          <a:blip r:embed="rId2"/>
          <a:stretch>
            <a:fillRect/>
          </a:stretch>
        </p:blipFill>
        <p:spPr>
          <a:xfrm>
            <a:off x="1063752" y="484632"/>
            <a:ext cx="1013548" cy="891617"/>
          </a:xfrm>
          <a:prstGeom prst="rect">
            <a:avLst/>
          </a:prstGeom>
        </p:spPr>
      </p:pic>
      <p:cxnSp>
        <p:nvCxnSpPr>
          <p:cNvPr id="7" name="Straight Connector 6">
            <a:extLst>
              <a:ext uri="{FF2B5EF4-FFF2-40B4-BE49-F238E27FC236}">
                <a16:creationId xmlns:a16="http://schemas.microsoft.com/office/drawing/2014/main" id="{9484C166-B522-AD3B-1D25-39278F40C08A}"/>
              </a:ext>
            </a:extLst>
          </p:cNvPr>
          <p:cNvCxnSpPr/>
          <p:nvPr/>
        </p:nvCxnSpPr>
        <p:spPr>
          <a:xfrm>
            <a:off x="1063752" y="1555531"/>
            <a:ext cx="10064496" cy="0"/>
          </a:xfrm>
          <a:prstGeom prst="line">
            <a:avLst/>
          </a:prstGeom>
        </p:spPr>
        <p:style>
          <a:lnRef idx="2">
            <a:schemeClr val="dk1"/>
          </a:lnRef>
          <a:fillRef idx="0">
            <a:schemeClr val="dk1"/>
          </a:fillRef>
          <a:effectRef idx="1">
            <a:schemeClr val="dk1"/>
          </a:effectRef>
          <a:fontRef idx="minor">
            <a:schemeClr val="tx1"/>
          </a:fontRef>
        </p:style>
      </p:cxnSp>
      <p:sp>
        <p:nvSpPr>
          <p:cNvPr id="6" name="Content Placeholder 2">
            <a:extLst>
              <a:ext uri="{FF2B5EF4-FFF2-40B4-BE49-F238E27FC236}">
                <a16:creationId xmlns:a16="http://schemas.microsoft.com/office/drawing/2014/main" id="{282DBB02-2675-152C-8B6D-1FF75EE82BF4}"/>
              </a:ext>
            </a:extLst>
          </p:cNvPr>
          <p:cNvSpPr>
            <a:spLocks noGrp="1"/>
          </p:cNvSpPr>
          <p:nvPr>
            <p:ph idx="1"/>
          </p:nvPr>
        </p:nvSpPr>
        <p:spPr>
          <a:xfrm>
            <a:off x="1069975" y="1724025"/>
            <a:ext cx="10058400" cy="4649339"/>
          </a:xfrm>
        </p:spPr>
        <p:txBody>
          <a:bodyPr>
            <a:normAutofit/>
          </a:bodyPr>
          <a:lstStyle/>
          <a:p>
            <a:r>
              <a:rPr lang="en-US" dirty="0">
                <a:latin typeface="Comic Sans MS" panose="030F0702030302020204" pitchFamily="66" charset="0"/>
              </a:rPr>
              <a:t>After Eagle, the Scout is encouraged to continue to participate in the Troop (to give back) and be a mentor for the younger Scouts.</a:t>
            </a:r>
          </a:p>
          <a:p>
            <a:endParaRPr lang="en-US" dirty="0">
              <a:latin typeface="Comic Sans MS" panose="030F0702030302020204" pitchFamily="66" charset="0"/>
            </a:endParaRPr>
          </a:p>
          <a:p>
            <a:r>
              <a:rPr lang="en-US" dirty="0">
                <a:latin typeface="Comic Sans MS" panose="030F0702030302020204" pitchFamily="66" charset="0"/>
              </a:rPr>
              <a:t>You will be asked by National to give back at a later time in your adult life. This is something that the Scout should consider and that the Troop encourages. Many of the parents in Troop 839 are former Eagle Scouts giving back to Scouting.</a:t>
            </a:r>
          </a:p>
          <a:p>
            <a:endParaRPr lang="en-US" dirty="0">
              <a:latin typeface="Comic Sans MS" panose="030F0702030302020204" pitchFamily="66" charset="0"/>
            </a:endParaRPr>
          </a:p>
          <a:p>
            <a:r>
              <a:rPr lang="en-US" b="1" dirty="0">
                <a:latin typeface="Comic Sans MS" panose="030F0702030302020204" pitchFamily="66" charset="0"/>
              </a:rPr>
              <a:t>Remember</a:t>
            </a:r>
            <a:r>
              <a:rPr lang="en-US" dirty="0">
                <a:latin typeface="Comic Sans MS" panose="030F0702030302020204" pitchFamily="66" charset="0"/>
              </a:rPr>
              <a:t>: </a:t>
            </a:r>
          </a:p>
          <a:p>
            <a:pPr lvl="1"/>
            <a:r>
              <a:rPr lang="en-US" sz="2000" dirty="0">
                <a:latin typeface="Comic Sans MS" panose="030F0702030302020204" pitchFamily="66" charset="0"/>
              </a:rPr>
              <a:t>Once you earn the rank of Eagle Scout you will always be an Eagle Scout!</a:t>
            </a:r>
          </a:p>
        </p:txBody>
      </p:sp>
    </p:spTree>
    <p:extLst>
      <p:ext uri="{BB962C8B-B14F-4D97-AF65-F5344CB8AC3E}">
        <p14:creationId xmlns:p14="http://schemas.microsoft.com/office/powerpoint/2010/main" val="2496421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156E8-BBA1-EEF0-C42F-31210AEAD892}"/>
              </a:ext>
            </a:extLst>
          </p:cNvPr>
          <p:cNvSpPr>
            <a:spLocks noGrp="1"/>
          </p:cNvSpPr>
          <p:nvPr>
            <p:ph type="title"/>
          </p:nvPr>
        </p:nvSpPr>
        <p:spPr>
          <a:xfrm>
            <a:off x="1069848" y="484632"/>
            <a:ext cx="10058400" cy="1060389"/>
          </a:xfrm>
        </p:spPr>
        <p:txBody>
          <a:bodyPr/>
          <a:lstStyle/>
          <a:p>
            <a:r>
              <a:rPr lang="en-US" dirty="0"/>
              <a:t>		Life to Eagle</a:t>
            </a:r>
          </a:p>
        </p:txBody>
      </p:sp>
      <p:sp>
        <p:nvSpPr>
          <p:cNvPr id="3" name="Content Placeholder 2">
            <a:extLst>
              <a:ext uri="{FF2B5EF4-FFF2-40B4-BE49-F238E27FC236}">
                <a16:creationId xmlns:a16="http://schemas.microsoft.com/office/drawing/2014/main" id="{4C6069BC-090B-6C38-EADC-3006FDF5551E}"/>
              </a:ext>
            </a:extLst>
          </p:cNvPr>
          <p:cNvSpPr>
            <a:spLocks noGrp="1"/>
          </p:cNvSpPr>
          <p:nvPr>
            <p:ph idx="1"/>
          </p:nvPr>
        </p:nvSpPr>
        <p:spPr>
          <a:xfrm>
            <a:off x="1069848" y="1724303"/>
            <a:ext cx="10058400" cy="4447897"/>
          </a:xfrm>
        </p:spPr>
        <p:txBody>
          <a:bodyPr/>
          <a:lstStyle/>
          <a:p>
            <a:pPr>
              <a:spcAft>
                <a:spcPts val="1200"/>
              </a:spcAft>
            </a:pPr>
            <a:r>
              <a:rPr lang="en-US" dirty="0">
                <a:latin typeface="Comic Sans MS" panose="030F0702030302020204" pitchFamily="66" charset="0"/>
              </a:rPr>
              <a:t>The goal of this document is to help everyone understand the steps necessary to get to Eagle</a:t>
            </a:r>
          </a:p>
          <a:p>
            <a:pPr>
              <a:spcAft>
                <a:spcPts val="1200"/>
              </a:spcAft>
            </a:pPr>
            <a:r>
              <a:rPr lang="en-US" dirty="0">
                <a:latin typeface="Comic Sans MS" panose="030F0702030302020204" pitchFamily="66" charset="0"/>
              </a:rPr>
              <a:t>The final climb is not like any other rank advancement, the Scout must display</a:t>
            </a:r>
          </a:p>
          <a:p>
            <a:pPr lvl="1"/>
            <a:r>
              <a:rPr lang="en-US" dirty="0">
                <a:latin typeface="Comic Sans MS" panose="030F0702030302020204" pitchFamily="66" charset="0"/>
              </a:rPr>
              <a:t>Leadership</a:t>
            </a:r>
          </a:p>
          <a:p>
            <a:pPr lvl="1"/>
            <a:r>
              <a:rPr lang="en-US" dirty="0">
                <a:latin typeface="Comic Sans MS" panose="030F0702030302020204" pitchFamily="66" charset="0"/>
              </a:rPr>
              <a:t>Character</a:t>
            </a:r>
          </a:p>
          <a:p>
            <a:pPr lvl="1"/>
            <a:r>
              <a:rPr lang="en-US" dirty="0">
                <a:latin typeface="Comic Sans MS" panose="030F0702030302020204" pitchFamily="66" charset="0"/>
              </a:rPr>
              <a:t>Effort</a:t>
            </a:r>
          </a:p>
          <a:p>
            <a:endParaRPr lang="en-US" dirty="0"/>
          </a:p>
        </p:txBody>
      </p:sp>
      <p:pic>
        <p:nvPicPr>
          <p:cNvPr id="5" name="Picture 4">
            <a:extLst>
              <a:ext uri="{FF2B5EF4-FFF2-40B4-BE49-F238E27FC236}">
                <a16:creationId xmlns:a16="http://schemas.microsoft.com/office/drawing/2014/main" id="{D968D303-A597-54EF-8A79-5BCAB6974E01}"/>
              </a:ext>
            </a:extLst>
          </p:cNvPr>
          <p:cNvPicPr>
            <a:picLocks noChangeAspect="1"/>
          </p:cNvPicPr>
          <p:nvPr/>
        </p:nvPicPr>
        <p:blipFill>
          <a:blip r:embed="rId2"/>
          <a:stretch>
            <a:fillRect/>
          </a:stretch>
        </p:blipFill>
        <p:spPr>
          <a:xfrm>
            <a:off x="1063752" y="484632"/>
            <a:ext cx="1013548" cy="891617"/>
          </a:xfrm>
          <a:prstGeom prst="rect">
            <a:avLst/>
          </a:prstGeom>
        </p:spPr>
      </p:pic>
      <p:cxnSp>
        <p:nvCxnSpPr>
          <p:cNvPr id="7" name="Straight Connector 6">
            <a:extLst>
              <a:ext uri="{FF2B5EF4-FFF2-40B4-BE49-F238E27FC236}">
                <a16:creationId xmlns:a16="http://schemas.microsoft.com/office/drawing/2014/main" id="{9484C166-B522-AD3B-1D25-39278F40C08A}"/>
              </a:ext>
            </a:extLst>
          </p:cNvPr>
          <p:cNvCxnSpPr/>
          <p:nvPr/>
        </p:nvCxnSpPr>
        <p:spPr>
          <a:xfrm>
            <a:off x="1063752" y="1555531"/>
            <a:ext cx="10064496"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670657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156E8-BBA1-EEF0-C42F-31210AEAD892}"/>
              </a:ext>
            </a:extLst>
          </p:cNvPr>
          <p:cNvSpPr>
            <a:spLocks noGrp="1"/>
          </p:cNvSpPr>
          <p:nvPr>
            <p:ph type="title"/>
          </p:nvPr>
        </p:nvSpPr>
        <p:spPr>
          <a:xfrm>
            <a:off x="1069848" y="484632"/>
            <a:ext cx="10058400" cy="1060389"/>
          </a:xfrm>
        </p:spPr>
        <p:txBody>
          <a:bodyPr/>
          <a:lstStyle/>
          <a:p>
            <a:r>
              <a:rPr lang="en-US" dirty="0"/>
              <a:t>		Key Contacts</a:t>
            </a:r>
          </a:p>
        </p:txBody>
      </p:sp>
      <p:sp>
        <p:nvSpPr>
          <p:cNvPr id="3" name="Content Placeholder 2">
            <a:extLst>
              <a:ext uri="{FF2B5EF4-FFF2-40B4-BE49-F238E27FC236}">
                <a16:creationId xmlns:a16="http://schemas.microsoft.com/office/drawing/2014/main" id="{4C6069BC-090B-6C38-EADC-3006FDF5551E}"/>
              </a:ext>
            </a:extLst>
          </p:cNvPr>
          <p:cNvSpPr>
            <a:spLocks noGrp="1"/>
          </p:cNvSpPr>
          <p:nvPr>
            <p:ph idx="1"/>
          </p:nvPr>
        </p:nvSpPr>
        <p:spPr>
          <a:xfrm>
            <a:off x="1069848" y="1724303"/>
            <a:ext cx="10058400" cy="4447897"/>
          </a:xfrm>
        </p:spPr>
        <p:txBody>
          <a:bodyPr>
            <a:normAutofit/>
          </a:bodyPr>
          <a:lstStyle/>
          <a:p>
            <a:r>
              <a:rPr lang="en-US" dirty="0">
                <a:latin typeface="Comic Sans MS" panose="030F0702030302020204" pitchFamily="66" charset="0"/>
              </a:rPr>
              <a:t>There are a few times through the process (project and application to name two) where you need some key contacts:</a:t>
            </a:r>
          </a:p>
          <a:p>
            <a:r>
              <a:rPr lang="en-US" dirty="0">
                <a:latin typeface="Comic Sans MS" panose="030F0702030302020204" pitchFamily="66" charset="0"/>
              </a:rPr>
              <a:t>Remember when making contact with any leader you have another adult on the email or text (2 deep)</a:t>
            </a:r>
          </a:p>
          <a:p>
            <a:r>
              <a:rPr lang="en-US" dirty="0">
                <a:latin typeface="Comic Sans MS" panose="030F0702030302020204" pitchFamily="66" charset="0"/>
              </a:rPr>
              <a:t>First point of contact for any questions and direction regarding the Life to Eagle process</a:t>
            </a:r>
          </a:p>
          <a:p>
            <a:endParaRPr lang="en-US" dirty="0">
              <a:latin typeface="Comic Sans MS" panose="030F0702030302020204" pitchFamily="66" charset="0"/>
            </a:endParaRPr>
          </a:p>
          <a:p>
            <a:pPr lvl="1"/>
            <a:r>
              <a:rPr lang="en-US" sz="2000" dirty="0">
                <a:latin typeface="Comic Sans MS" panose="030F0702030302020204" pitchFamily="66" charset="0"/>
              </a:rPr>
              <a:t>Eagle Coordinator and  Project Coach: </a:t>
            </a:r>
            <a:r>
              <a:rPr lang="en-US" sz="2000" b="1" dirty="0">
                <a:latin typeface="Comic Sans MS" panose="030F0702030302020204" pitchFamily="66" charset="0"/>
              </a:rPr>
              <a:t>Judy Endris</a:t>
            </a:r>
          </a:p>
          <a:p>
            <a:pPr marL="914400" lvl="2" indent="0">
              <a:buNone/>
            </a:pPr>
            <a:r>
              <a:rPr lang="en-US" sz="2000" dirty="0">
                <a:latin typeface="Comic Sans MS" panose="030F0702030302020204" pitchFamily="66" charset="0"/>
              </a:rPr>
              <a:t>1715 Dewberry Brook Court</a:t>
            </a:r>
          </a:p>
          <a:p>
            <a:pPr marL="914400" lvl="2" indent="0">
              <a:buNone/>
            </a:pPr>
            <a:r>
              <a:rPr lang="en-US" sz="2000" dirty="0">
                <a:latin typeface="Comic Sans MS" panose="030F0702030302020204" pitchFamily="66" charset="0"/>
              </a:rPr>
              <a:t>Kingwood, Texas 77345</a:t>
            </a:r>
          </a:p>
          <a:p>
            <a:pPr marL="914400" lvl="2" indent="0">
              <a:buNone/>
            </a:pPr>
            <a:r>
              <a:rPr lang="en-US" sz="2000" dirty="0">
                <a:solidFill>
                  <a:srgbClr val="0070C0"/>
                </a:solidFill>
                <a:latin typeface="Comic Sans MS" panose="030F0702030302020204" pitchFamily="66" charset="0"/>
              </a:rPr>
              <a:t>LifetoEAgleTroop839@gmail.com</a:t>
            </a:r>
          </a:p>
          <a:p>
            <a:pPr marL="914400" lvl="2" indent="0">
              <a:buNone/>
            </a:pPr>
            <a:r>
              <a:rPr lang="en-US" sz="2000" dirty="0">
                <a:latin typeface="Comic Sans MS" panose="030F0702030302020204" pitchFamily="66" charset="0"/>
              </a:rPr>
              <a:t>(713) 303-9893</a:t>
            </a:r>
          </a:p>
          <a:p>
            <a:endParaRPr lang="en-US" dirty="0"/>
          </a:p>
        </p:txBody>
      </p:sp>
      <p:pic>
        <p:nvPicPr>
          <p:cNvPr id="5" name="Picture 4">
            <a:extLst>
              <a:ext uri="{FF2B5EF4-FFF2-40B4-BE49-F238E27FC236}">
                <a16:creationId xmlns:a16="http://schemas.microsoft.com/office/drawing/2014/main" id="{D968D303-A597-54EF-8A79-5BCAB6974E01}"/>
              </a:ext>
            </a:extLst>
          </p:cNvPr>
          <p:cNvPicPr>
            <a:picLocks noChangeAspect="1"/>
          </p:cNvPicPr>
          <p:nvPr/>
        </p:nvPicPr>
        <p:blipFill>
          <a:blip r:embed="rId2"/>
          <a:stretch>
            <a:fillRect/>
          </a:stretch>
        </p:blipFill>
        <p:spPr>
          <a:xfrm>
            <a:off x="1063752" y="484632"/>
            <a:ext cx="1013548" cy="891617"/>
          </a:xfrm>
          <a:prstGeom prst="rect">
            <a:avLst/>
          </a:prstGeom>
        </p:spPr>
      </p:pic>
      <p:cxnSp>
        <p:nvCxnSpPr>
          <p:cNvPr id="7" name="Straight Connector 6">
            <a:extLst>
              <a:ext uri="{FF2B5EF4-FFF2-40B4-BE49-F238E27FC236}">
                <a16:creationId xmlns:a16="http://schemas.microsoft.com/office/drawing/2014/main" id="{9484C166-B522-AD3B-1D25-39278F40C08A}"/>
              </a:ext>
            </a:extLst>
          </p:cNvPr>
          <p:cNvCxnSpPr/>
          <p:nvPr/>
        </p:nvCxnSpPr>
        <p:spPr>
          <a:xfrm>
            <a:off x="1063752" y="1555531"/>
            <a:ext cx="10064496"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128262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156E8-BBA1-EEF0-C42F-31210AEAD892}"/>
              </a:ext>
            </a:extLst>
          </p:cNvPr>
          <p:cNvSpPr>
            <a:spLocks noGrp="1"/>
          </p:cNvSpPr>
          <p:nvPr>
            <p:ph type="title"/>
          </p:nvPr>
        </p:nvSpPr>
        <p:spPr>
          <a:xfrm>
            <a:off x="1069848" y="484632"/>
            <a:ext cx="10058400" cy="1060389"/>
          </a:xfrm>
        </p:spPr>
        <p:txBody>
          <a:bodyPr/>
          <a:lstStyle/>
          <a:p>
            <a:r>
              <a:rPr lang="en-US" dirty="0"/>
              <a:t>		Key Contacts</a:t>
            </a:r>
          </a:p>
        </p:txBody>
      </p:sp>
      <p:sp>
        <p:nvSpPr>
          <p:cNvPr id="3" name="Content Placeholder 2">
            <a:extLst>
              <a:ext uri="{FF2B5EF4-FFF2-40B4-BE49-F238E27FC236}">
                <a16:creationId xmlns:a16="http://schemas.microsoft.com/office/drawing/2014/main" id="{4C6069BC-090B-6C38-EADC-3006FDF5551E}"/>
              </a:ext>
            </a:extLst>
          </p:cNvPr>
          <p:cNvSpPr>
            <a:spLocks noGrp="1"/>
          </p:cNvSpPr>
          <p:nvPr>
            <p:ph idx="1"/>
          </p:nvPr>
        </p:nvSpPr>
        <p:spPr>
          <a:xfrm>
            <a:off x="1063751" y="1925471"/>
            <a:ext cx="5032249" cy="4447897"/>
          </a:xfrm>
        </p:spPr>
        <p:txBody>
          <a:bodyPr>
            <a:normAutofit/>
          </a:bodyPr>
          <a:lstStyle/>
          <a:p>
            <a:pPr marL="49212" lvl="1" indent="0">
              <a:buNone/>
            </a:pPr>
            <a:r>
              <a:rPr lang="en-US" sz="2000" dirty="0">
                <a:latin typeface="Comic Sans MS" panose="030F0702030302020204" pitchFamily="66" charset="0"/>
              </a:rPr>
              <a:t>Scout Master: </a:t>
            </a:r>
            <a:r>
              <a:rPr lang="en-US" sz="2000" b="1" dirty="0">
                <a:latin typeface="Comic Sans MS" panose="030F0702030302020204" pitchFamily="66" charset="0"/>
              </a:rPr>
              <a:t>Bill </a:t>
            </a:r>
            <a:r>
              <a:rPr lang="en-US" sz="2000" b="1" dirty="0" err="1">
                <a:latin typeface="Comic Sans MS" panose="030F0702030302020204" pitchFamily="66" charset="0"/>
              </a:rPr>
              <a:t>Spijkerman</a:t>
            </a:r>
            <a:endParaRPr lang="en-US" sz="2000" b="1" dirty="0">
              <a:latin typeface="Comic Sans MS" panose="030F0702030302020204" pitchFamily="66" charset="0"/>
            </a:endParaRPr>
          </a:p>
          <a:p>
            <a:pPr marL="506095" lvl="3" indent="-182563">
              <a:buNone/>
            </a:pPr>
            <a:r>
              <a:rPr lang="en-US" sz="2000" dirty="0">
                <a:latin typeface="Comic Sans MS" panose="030F0702030302020204" pitchFamily="66" charset="0"/>
                <a:hlinkClick r:id="rId2">
                  <a:extLst>
                    <a:ext uri="{A12FA001-AC4F-418D-AE19-62706E023703}">
                      <ahyp:hlinkClr xmlns:ahyp="http://schemas.microsoft.com/office/drawing/2018/hyperlinkcolor" val="tx"/>
                    </a:ext>
                  </a:extLst>
                </a:hlinkClick>
              </a:rPr>
              <a:t>Scoutmaster@Troop839.com</a:t>
            </a:r>
            <a:r>
              <a:rPr lang="en-US" sz="2000" dirty="0">
                <a:latin typeface="Comic Sans MS" panose="030F0702030302020204" pitchFamily="66" charset="0"/>
              </a:rPr>
              <a:t> </a:t>
            </a:r>
          </a:p>
          <a:p>
            <a:pPr marL="506095" lvl="3" indent="-182563">
              <a:buNone/>
            </a:pPr>
            <a:r>
              <a:rPr lang="en-US" sz="2000" dirty="0">
                <a:latin typeface="Comic Sans MS" panose="030F0702030302020204" pitchFamily="66" charset="0"/>
              </a:rPr>
              <a:t>2702 Kings Forest Drive</a:t>
            </a:r>
          </a:p>
          <a:p>
            <a:pPr marL="506095" lvl="3" indent="-182563">
              <a:buNone/>
            </a:pPr>
            <a:r>
              <a:rPr lang="en-US" sz="2000" dirty="0">
                <a:latin typeface="Comic Sans MS" panose="030F0702030302020204" pitchFamily="66" charset="0"/>
              </a:rPr>
              <a:t>Kingwood, Texas, 77339</a:t>
            </a:r>
          </a:p>
          <a:p>
            <a:pPr marL="506095" lvl="3" indent="-182563">
              <a:buNone/>
            </a:pPr>
            <a:r>
              <a:rPr lang="en-US" sz="2000" dirty="0">
                <a:latin typeface="Comic Sans MS" panose="030F0702030302020204" pitchFamily="66" charset="0"/>
              </a:rPr>
              <a:t>(713) 823-1515</a:t>
            </a:r>
          </a:p>
          <a:p>
            <a:pPr marL="0" indent="0">
              <a:spcBef>
                <a:spcPts val="400"/>
              </a:spcBef>
              <a:spcAft>
                <a:spcPts val="200"/>
              </a:spcAft>
              <a:buNone/>
            </a:pPr>
            <a:endParaRPr lang="en-US" dirty="0">
              <a:latin typeface="Comic Sans MS" panose="030F0702030302020204" pitchFamily="66" charset="0"/>
            </a:endParaRPr>
          </a:p>
          <a:p>
            <a:pPr marL="0" indent="0">
              <a:spcBef>
                <a:spcPts val="400"/>
              </a:spcBef>
              <a:spcAft>
                <a:spcPts val="200"/>
              </a:spcAft>
              <a:buNone/>
            </a:pPr>
            <a:endParaRPr lang="en-US" dirty="0">
              <a:latin typeface="Comic Sans MS" panose="030F0702030302020204" pitchFamily="66" charset="0"/>
            </a:endParaRPr>
          </a:p>
          <a:p>
            <a:pPr marL="0" indent="0">
              <a:spcBef>
                <a:spcPts val="400"/>
              </a:spcBef>
              <a:spcAft>
                <a:spcPts val="200"/>
              </a:spcAft>
              <a:buNone/>
            </a:pPr>
            <a:r>
              <a:rPr lang="en-US" dirty="0">
                <a:latin typeface="Comic Sans MS" panose="030F0702030302020204" pitchFamily="66" charset="0"/>
              </a:rPr>
              <a:t>Advancement Coordinator:</a:t>
            </a:r>
          </a:p>
          <a:p>
            <a:pPr marL="0" indent="0">
              <a:spcBef>
                <a:spcPts val="400"/>
              </a:spcBef>
              <a:spcAft>
                <a:spcPts val="200"/>
              </a:spcAft>
              <a:buNone/>
            </a:pPr>
            <a:r>
              <a:rPr lang="en-US" dirty="0">
                <a:latin typeface="Comic Sans MS" panose="030F0702030302020204" pitchFamily="66" charset="0"/>
              </a:rPr>
              <a:t>     </a:t>
            </a:r>
            <a:r>
              <a:rPr lang="en-US" b="1" dirty="0">
                <a:latin typeface="Comic Sans MS" panose="030F0702030302020204" pitchFamily="66" charset="0"/>
              </a:rPr>
              <a:t>Carl Torres / Jarrod Reese</a:t>
            </a:r>
          </a:p>
          <a:p>
            <a:pPr marL="0" indent="0">
              <a:spcBef>
                <a:spcPts val="400"/>
              </a:spcBef>
              <a:spcAft>
                <a:spcPts val="200"/>
              </a:spcAft>
              <a:buNone/>
            </a:pPr>
            <a:r>
              <a:rPr lang="en-US" dirty="0">
                <a:latin typeface="Comic Sans MS" panose="030F0702030302020204" pitchFamily="66" charset="0"/>
              </a:rPr>
              <a:t>     </a:t>
            </a:r>
            <a:r>
              <a:rPr lang="en-US" dirty="0">
                <a:latin typeface="Comic Sans MS" panose="030F0702030302020204" pitchFamily="66" charset="0"/>
                <a:hlinkClick r:id="rId3">
                  <a:extLst>
                    <a:ext uri="{A12FA001-AC4F-418D-AE19-62706E023703}">
                      <ahyp:hlinkClr xmlns:ahyp="http://schemas.microsoft.com/office/drawing/2018/hyperlinkcolor" val="tx"/>
                    </a:ext>
                  </a:extLst>
                </a:hlinkClick>
              </a:rPr>
              <a:t>Advancement@Troop839.com</a:t>
            </a:r>
            <a:endParaRPr lang="en-US" dirty="0">
              <a:latin typeface="Comic Sans MS" panose="030F0702030302020204" pitchFamily="66" charset="0"/>
            </a:endParaRPr>
          </a:p>
          <a:p>
            <a:pPr marL="0" indent="0">
              <a:spcBef>
                <a:spcPts val="400"/>
              </a:spcBef>
              <a:spcAft>
                <a:spcPts val="200"/>
              </a:spcAft>
              <a:buNone/>
            </a:pPr>
            <a:r>
              <a:rPr lang="en-US" sz="2000" dirty="0">
                <a:latin typeface="Comic Sans MS" panose="030F0702030302020204" pitchFamily="66" charset="0"/>
              </a:rPr>
              <a:t>     (713) 201-7170 / (281) 546-6911</a:t>
            </a:r>
          </a:p>
          <a:p>
            <a:pPr marL="0" indent="0">
              <a:spcBef>
                <a:spcPts val="400"/>
              </a:spcBef>
              <a:spcAft>
                <a:spcPts val="200"/>
              </a:spcAft>
              <a:buNone/>
            </a:pPr>
            <a:endParaRPr lang="en-US" dirty="0">
              <a:latin typeface="Comic Sans MS" panose="030F0702030302020204" pitchFamily="66" charset="0"/>
            </a:endParaRPr>
          </a:p>
          <a:p>
            <a:pPr marL="0" indent="0">
              <a:buNone/>
            </a:pPr>
            <a:endParaRPr lang="en-US" dirty="0"/>
          </a:p>
        </p:txBody>
      </p:sp>
      <p:pic>
        <p:nvPicPr>
          <p:cNvPr id="5" name="Picture 4">
            <a:extLst>
              <a:ext uri="{FF2B5EF4-FFF2-40B4-BE49-F238E27FC236}">
                <a16:creationId xmlns:a16="http://schemas.microsoft.com/office/drawing/2014/main" id="{D968D303-A597-54EF-8A79-5BCAB6974E01}"/>
              </a:ext>
            </a:extLst>
          </p:cNvPr>
          <p:cNvPicPr>
            <a:picLocks noChangeAspect="1"/>
          </p:cNvPicPr>
          <p:nvPr/>
        </p:nvPicPr>
        <p:blipFill>
          <a:blip r:embed="rId4"/>
          <a:stretch>
            <a:fillRect/>
          </a:stretch>
        </p:blipFill>
        <p:spPr>
          <a:xfrm>
            <a:off x="1063752" y="484632"/>
            <a:ext cx="1013548" cy="891617"/>
          </a:xfrm>
          <a:prstGeom prst="rect">
            <a:avLst/>
          </a:prstGeom>
        </p:spPr>
      </p:pic>
      <p:cxnSp>
        <p:nvCxnSpPr>
          <p:cNvPr id="7" name="Straight Connector 6">
            <a:extLst>
              <a:ext uri="{FF2B5EF4-FFF2-40B4-BE49-F238E27FC236}">
                <a16:creationId xmlns:a16="http://schemas.microsoft.com/office/drawing/2014/main" id="{9484C166-B522-AD3B-1D25-39278F40C08A}"/>
              </a:ext>
            </a:extLst>
          </p:cNvPr>
          <p:cNvCxnSpPr/>
          <p:nvPr/>
        </p:nvCxnSpPr>
        <p:spPr>
          <a:xfrm>
            <a:off x="1063752" y="1555531"/>
            <a:ext cx="10064496" cy="0"/>
          </a:xfrm>
          <a:prstGeom prst="line">
            <a:avLst/>
          </a:prstGeom>
        </p:spPr>
        <p:style>
          <a:lnRef idx="2">
            <a:schemeClr val="dk1"/>
          </a:lnRef>
          <a:fillRef idx="0">
            <a:schemeClr val="dk1"/>
          </a:fillRef>
          <a:effectRef idx="1">
            <a:schemeClr val="dk1"/>
          </a:effectRef>
          <a:fontRef idx="minor">
            <a:schemeClr val="tx1"/>
          </a:fontRef>
        </p:style>
      </p:cxnSp>
      <p:sp>
        <p:nvSpPr>
          <p:cNvPr id="9" name="Content Placeholder 2">
            <a:extLst>
              <a:ext uri="{FF2B5EF4-FFF2-40B4-BE49-F238E27FC236}">
                <a16:creationId xmlns:a16="http://schemas.microsoft.com/office/drawing/2014/main" id="{53F99AE0-9996-ACE4-A129-DF2E809FB7A8}"/>
              </a:ext>
            </a:extLst>
          </p:cNvPr>
          <p:cNvSpPr txBox="1">
            <a:spLocks/>
          </p:cNvSpPr>
          <p:nvPr/>
        </p:nvSpPr>
        <p:spPr>
          <a:xfrm>
            <a:off x="5746110" y="1914960"/>
            <a:ext cx="5032249" cy="4447897"/>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49212" lvl="1" indent="0">
              <a:buFont typeface="Wingdings" pitchFamily="2" charset="2"/>
              <a:buNone/>
            </a:pPr>
            <a:r>
              <a:rPr lang="en-US" sz="2000" dirty="0">
                <a:latin typeface="Comic Sans MS" panose="030F0702030302020204" pitchFamily="66" charset="0"/>
              </a:rPr>
              <a:t>Committee Chair: </a:t>
            </a:r>
            <a:r>
              <a:rPr lang="en-US" sz="2000" b="1" dirty="0">
                <a:latin typeface="Comic Sans MS" panose="030F0702030302020204" pitchFamily="66" charset="0"/>
              </a:rPr>
              <a:t>David Godell</a:t>
            </a:r>
          </a:p>
          <a:p>
            <a:pPr marL="506095" lvl="3" indent="-182563">
              <a:buFont typeface="Wingdings" pitchFamily="2" charset="2"/>
              <a:buNone/>
            </a:pPr>
            <a:r>
              <a:rPr lang="en-US" sz="2000" dirty="0">
                <a:latin typeface="Comic Sans MS" panose="030F0702030302020204" pitchFamily="66" charset="0"/>
                <a:hlinkClick r:id="rId5">
                  <a:extLst>
                    <a:ext uri="{A12FA001-AC4F-418D-AE19-62706E023703}">
                      <ahyp:hlinkClr xmlns:ahyp="http://schemas.microsoft.com/office/drawing/2018/hyperlinkcolor" val="tx"/>
                    </a:ext>
                  </a:extLst>
                </a:hlinkClick>
              </a:rPr>
              <a:t>Davidgodell@outlook.com</a:t>
            </a:r>
            <a:endParaRPr lang="en-US" sz="2000" dirty="0">
              <a:latin typeface="Comic Sans MS" panose="030F0702030302020204" pitchFamily="66" charset="0"/>
            </a:endParaRPr>
          </a:p>
          <a:p>
            <a:pPr marL="506095" lvl="3" indent="-182563">
              <a:buFont typeface="Wingdings" pitchFamily="2" charset="2"/>
              <a:buNone/>
            </a:pPr>
            <a:r>
              <a:rPr lang="en-US" sz="2000" dirty="0">
                <a:latin typeface="Comic Sans MS" panose="030F0702030302020204" pitchFamily="66" charset="0"/>
              </a:rPr>
              <a:t>311 Knoll Manor Drive</a:t>
            </a:r>
          </a:p>
          <a:p>
            <a:pPr marL="506095" lvl="3" indent="-182563">
              <a:buFont typeface="Wingdings" pitchFamily="2" charset="2"/>
              <a:buNone/>
            </a:pPr>
            <a:r>
              <a:rPr lang="en-US" sz="2000" dirty="0">
                <a:latin typeface="Comic Sans MS" panose="030F0702030302020204" pitchFamily="66" charset="0"/>
              </a:rPr>
              <a:t>Kingwood  TX  77345 </a:t>
            </a:r>
          </a:p>
          <a:p>
            <a:pPr marL="506095" lvl="3" indent="-182563">
              <a:buFont typeface="Wingdings" pitchFamily="2" charset="2"/>
              <a:buNone/>
            </a:pPr>
            <a:r>
              <a:rPr lang="en-US" sz="2000" dirty="0">
                <a:latin typeface="Comic Sans MS" panose="030F0702030302020204" pitchFamily="66" charset="0"/>
              </a:rPr>
              <a:t>Committeechair@Troop839.com</a:t>
            </a:r>
          </a:p>
          <a:p>
            <a:pPr marL="506095" lvl="3" indent="-182563">
              <a:buFont typeface="Wingdings" pitchFamily="2" charset="2"/>
              <a:buNone/>
            </a:pPr>
            <a:r>
              <a:rPr lang="en-US" sz="2000" dirty="0">
                <a:latin typeface="Comic Sans MS" panose="030F0702030302020204" pitchFamily="66" charset="0"/>
              </a:rPr>
              <a:t>(281) 384-4611 </a:t>
            </a:r>
          </a:p>
          <a:p>
            <a:pPr marL="0" indent="0">
              <a:spcBef>
                <a:spcPts val="400"/>
              </a:spcBef>
              <a:spcAft>
                <a:spcPts val="200"/>
              </a:spcAft>
              <a:buFont typeface="Wingdings" pitchFamily="2" charset="2"/>
              <a:buNone/>
            </a:pPr>
            <a:endParaRPr lang="en-US" dirty="0">
              <a:latin typeface="Comic Sans MS" panose="030F0702030302020204" pitchFamily="66" charset="0"/>
            </a:endParaRPr>
          </a:p>
          <a:p>
            <a:pPr marL="0" indent="0">
              <a:spcBef>
                <a:spcPts val="400"/>
              </a:spcBef>
              <a:spcAft>
                <a:spcPts val="200"/>
              </a:spcAft>
              <a:buFont typeface="Wingdings" pitchFamily="2" charset="2"/>
              <a:buNone/>
            </a:pPr>
            <a:r>
              <a:rPr lang="en-US" dirty="0">
                <a:latin typeface="Comic Sans MS" panose="030F0702030302020204" pitchFamily="66" charset="0"/>
              </a:rPr>
              <a:t>District Representative: </a:t>
            </a:r>
            <a:r>
              <a:rPr lang="en-US" b="1" dirty="0">
                <a:latin typeface="Comic Sans MS" panose="030F0702030302020204" pitchFamily="66" charset="0"/>
              </a:rPr>
              <a:t>David Mason</a:t>
            </a:r>
          </a:p>
          <a:p>
            <a:pPr marL="0" indent="0">
              <a:spcBef>
                <a:spcPts val="400"/>
              </a:spcBef>
              <a:spcAft>
                <a:spcPts val="200"/>
              </a:spcAft>
              <a:buFont typeface="Wingdings" pitchFamily="2" charset="2"/>
              <a:buNone/>
            </a:pPr>
            <a:r>
              <a:rPr lang="en-US" dirty="0">
                <a:latin typeface="Comic Sans MS" panose="030F0702030302020204" pitchFamily="66" charset="0"/>
              </a:rPr>
              <a:t>     </a:t>
            </a:r>
            <a:r>
              <a:rPr lang="en-US" dirty="0">
                <a:latin typeface="Comic Sans MS" panose="030F0702030302020204" pitchFamily="66" charset="0"/>
                <a:hlinkClick r:id="rId6">
                  <a:extLst>
                    <a:ext uri="{A12FA001-AC4F-418D-AE19-62706E023703}">
                      <ahyp:hlinkClr xmlns:ahyp="http://schemas.microsoft.com/office/drawing/2018/hyperlinkcolor" val="tx"/>
                    </a:ext>
                  </a:extLst>
                </a:hlinkClick>
              </a:rPr>
              <a:t>davidm.mason71@gmail.com</a:t>
            </a:r>
            <a:endParaRPr lang="en-US" dirty="0">
              <a:latin typeface="Comic Sans MS" panose="030F0702030302020204" pitchFamily="66" charset="0"/>
            </a:endParaRPr>
          </a:p>
          <a:p>
            <a:pPr marL="0" indent="0">
              <a:spcBef>
                <a:spcPts val="400"/>
              </a:spcBef>
              <a:spcAft>
                <a:spcPts val="200"/>
              </a:spcAft>
              <a:buFont typeface="Wingdings" pitchFamily="2" charset="2"/>
              <a:buNone/>
            </a:pPr>
            <a:r>
              <a:rPr lang="en-US" dirty="0">
                <a:latin typeface="Comic Sans MS" panose="030F0702030302020204" pitchFamily="66" charset="0"/>
              </a:rPr>
              <a:t>     (281) 736-1799</a:t>
            </a:r>
          </a:p>
          <a:p>
            <a:endParaRPr lang="en-US" dirty="0"/>
          </a:p>
        </p:txBody>
      </p:sp>
    </p:spTree>
    <p:extLst>
      <p:ext uri="{BB962C8B-B14F-4D97-AF65-F5344CB8AC3E}">
        <p14:creationId xmlns:p14="http://schemas.microsoft.com/office/powerpoint/2010/main" val="250203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156E8-BBA1-EEF0-C42F-31210AEAD892}"/>
              </a:ext>
            </a:extLst>
          </p:cNvPr>
          <p:cNvSpPr>
            <a:spLocks noGrp="1"/>
          </p:cNvSpPr>
          <p:nvPr>
            <p:ph type="title"/>
          </p:nvPr>
        </p:nvSpPr>
        <p:spPr>
          <a:xfrm>
            <a:off x="1069848" y="484632"/>
            <a:ext cx="10058400" cy="1060389"/>
          </a:xfrm>
        </p:spPr>
        <p:txBody>
          <a:bodyPr/>
          <a:lstStyle/>
          <a:p>
            <a:r>
              <a:rPr lang="en-US" dirty="0"/>
              <a:t>		Process for Eagle</a:t>
            </a:r>
          </a:p>
        </p:txBody>
      </p:sp>
      <p:pic>
        <p:nvPicPr>
          <p:cNvPr id="5" name="Picture 4">
            <a:extLst>
              <a:ext uri="{FF2B5EF4-FFF2-40B4-BE49-F238E27FC236}">
                <a16:creationId xmlns:a16="http://schemas.microsoft.com/office/drawing/2014/main" id="{D968D303-A597-54EF-8A79-5BCAB6974E01}"/>
              </a:ext>
            </a:extLst>
          </p:cNvPr>
          <p:cNvPicPr>
            <a:picLocks noChangeAspect="1"/>
          </p:cNvPicPr>
          <p:nvPr/>
        </p:nvPicPr>
        <p:blipFill>
          <a:blip r:embed="rId2"/>
          <a:stretch>
            <a:fillRect/>
          </a:stretch>
        </p:blipFill>
        <p:spPr>
          <a:xfrm>
            <a:off x="1063752" y="484632"/>
            <a:ext cx="1013548" cy="891617"/>
          </a:xfrm>
          <a:prstGeom prst="rect">
            <a:avLst/>
          </a:prstGeom>
        </p:spPr>
      </p:pic>
      <p:cxnSp>
        <p:nvCxnSpPr>
          <p:cNvPr id="7" name="Straight Connector 6">
            <a:extLst>
              <a:ext uri="{FF2B5EF4-FFF2-40B4-BE49-F238E27FC236}">
                <a16:creationId xmlns:a16="http://schemas.microsoft.com/office/drawing/2014/main" id="{9484C166-B522-AD3B-1D25-39278F40C08A}"/>
              </a:ext>
            </a:extLst>
          </p:cNvPr>
          <p:cNvCxnSpPr/>
          <p:nvPr/>
        </p:nvCxnSpPr>
        <p:spPr>
          <a:xfrm>
            <a:off x="1063752" y="1555531"/>
            <a:ext cx="10064496" cy="0"/>
          </a:xfrm>
          <a:prstGeom prst="line">
            <a:avLst/>
          </a:prstGeom>
        </p:spPr>
        <p:style>
          <a:lnRef idx="2">
            <a:schemeClr val="dk1"/>
          </a:lnRef>
          <a:fillRef idx="0">
            <a:schemeClr val="dk1"/>
          </a:fillRef>
          <a:effectRef idx="1">
            <a:schemeClr val="dk1"/>
          </a:effectRef>
          <a:fontRef idx="minor">
            <a:schemeClr val="tx1"/>
          </a:fontRef>
        </p:style>
      </p:cxnSp>
      <p:sp>
        <p:nvSpPr>
          <p:cNvPr id="6" name="Content Placeholder 2">
            <a:extLst>
              <a:ext uri="{FF2B5EF4-FFF2-40B4-BE49-F238E27FC236}">
                <a16:creationId xmlns:a16="http://schemas.microsoft.com/office/drawing/2014/main" id="{282DBB02-2675-152C-8B6D-1FF75EE82BF4}"/>
              </a:ext>
            </a:extLst>
          </p:cNvPr>
          <p:cNvSpPr>
            <a:spLocks noGrp="1"/>
          </p:cNvSpPr>
          <p:nvPr>
            <p:ph idx="1"/>
          </p:nvPr>
        </p:nvSpPr>
        <p:spPr>
          <a:xfrm>
            <a:off x="1069975" y="1724025"/>
            <a:ext cx="10058400" cy="4448175"/>
          </a:xfrm>
        </p:spPr>
        <p:txBody>
          <a:bodyPr>
            <a:normAutofit lnSpcReduction="10000"/>
          </a:bodyPr>
          <a:lstStyle/>
          <a:p>
            <a:r>
              <a:rPr lang="en-US" sz="2400" b="1" dirty="0">
                <a:latin typeface="Comic Sans MS" panose="030F0702030302020204" pitchFamily="66" charset="0"/>
              </a:rPr>
              <a:t>Merit Badges</a:t>
            </a:r>
          </a:p>
          <a:p>
            <a:pPr lvl="1"/>
            <a:r>
              <a:rPr lang="en-US" sz="2000" dirty="0">
                <a:latin typeface="Comic Sans MS" panose="030F0702030302020204" pitchFamily="66" charset="0"/>
              </a:rPr>
              <a:t>There is a tendency to leave the harder merit badges, the Eagle required merit badges, to the end.</a:t>
            </a:r>
          </a:p>
          <a:p>
            <a:pPr lvl="1"/>
            <a:r>
              <a:rPr lang="en-US" sz="2000" dirty="0">
                <a:latin typeface="Comic Sans MS" panose="030F0702030302020204" pitchFamily="66" charset="0"/>
              </a:rPr>
              <a:t>Remember, some of these take time and need to be planned.  Don’t wait until there are only a few weeks to the 18</a:t>
            </a:r>
            <a:r>
              <a:rPr lang="en-US" sz="2000" baseline="30000" dirty="0">
                <a:latin typeface="Comic Sans MS" panose="030F0702030302020204" pitchFamily="66" charset="0"/>
              </a:rPr>
              <a:t>th</a:t>
            </a:r>
            <a:r>
              <a:rPr lang="en-US" sz="2000" dirty="0">
                <a:latin typeface="Comic Sans MS" panose="030F0702030302020204" pitchFamily="66" charset="0"/>
              </a:rPr>
              <a:t> birthday to finish</a:t>
            </a:r>
          </a:p>
          <a:p>
            <a:r>
              <a:rPr lang="en-US" sz="2400" b="1" dirty="0">
                <a:latin typeface="Comic Sans MS" panose="030F0702030302020204" pitchFamily="66" charset="0"/>
              </a:rPr>
              <a:t>Leadership Requirement</a:t>
            </a:r>
          </a:p>
          <a:p>
            <a:pPr lvl="1"/>
            <a:r>
              <a:rPr lang="en-US" sz="2000" dirty="0">
                <a:latin typeface="Comic Sans MS" panose="030F0702030302020204" pitchFamily="66" charset="0"/>
              </a:rPr>
              <a:t>6 months of leadership while in Life Rank for your unit</a:t>
            </a:r>
          </a:p>
          <a:p>
            <a:pPr lvl="1"/>
            <a:r>
              <a:rPr lang="en-US" sz="2000" dirty="0">
                <a:latin typeface="Comic Sans MS" panose="030F0702030302020204" pitchFamily="66" charset="0"/>
              </a:rPr>
              <a:t>Hold a position of responsibility while in Life Rank for your Troop</a:t>
            </a:r>
          </a:p>
          <a:p>
            <a:pPr lvl="1"/>
            <a:r>
              <a:rPr lang="en-US" sz="2000" dirty="0">
                <a:latin typeface="Comic Sans MS" panose="030F0702030302020204" pitchFamily="66" charset="0"/>
              </a:rPr>
              <a:t>All Leadership positions coordinated through Troop Elections</a:t>
            </a:r>
          </a:p>
          <a:p>
            <a:pPr>
              <a:lnSpc>
                <a:spcPct val="100000"/>
              </a:lnSpc>
            </a:pPr>
            <a:r>
              <a:rPr lang="en-US" sz="2400" b="1" dirty="0">
                <a:latin typeface="Comic Sans MS" panose="030F0702030302020204" pitchFamily="66" charset="0"/>
              </a:rPr>
              <a:t>The project: </a:t>
            </a:r>
            <a:r>
              <a:rPr lang="en-US" sz="2400" dirty="0">
                <a:latin typeface="Comic Sans MS" panose="030F0702030302020204" pitchFamily="66" charset="0"/>
              </a:rPr>
              <a:t>Planning, execution and documentation</a:t>
            </a:r>
          </a:p>
          <a:p>
            <a:pPr>
              <a:lnSpc>
                <a:spcPct val="110000"/>
              </a:lnSpc>
            </a:pPr>
            <a:r>
              <a:rPr lang="en-US" sz="2400" b="1" dirty="0">
                <a:latin typeface="Comic Sans MS" panose="030F0702030302020204" pitchFamily="66" charset="0"/>
              </a:rPr>
              <a:t>The application process</a:t>
            </a:r>
          </a:p>
          <a:p>
            <a:pPr lvl="1"/>
            <a:r>
              <a:rPr lang="en-US" sz="2000" dirty="0">
                <a:latin typeface="Comic Sans MS" panose="030F0702030302020204" pitchFamily="66" charset="0"/>
              </a:rPr>
              <a:t>While not complex, this is a process and takes time</a:t>
            </a:r>
          </a:p>
        </p:txBody>
      </p:sp>
    </p:spTree>
    <p:extLst>
      <p:ext uri="{BB962C8B-B14F-4D97-AF65-F5344CB8AC3E}">
        <p14:creationId xmlns:p14="http://schemas.microsoft.com/office/powerpoint/2010/main" val="950955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156E8-BBA1-EEF0-C42F-31210AEAD892}"/>
              </a:ext>
            </a:extLst>
          </p:cNvPr>
          <p:cNvSpPr>
            <a:spLocks noGrp="1"/>
          </p:cNvSpPr>
          <p:nvPr>
            <p:ph type="title"/>
          </p:nvPr>
        </p:nvSpPr>
        <p:spPr>
          <a:xfrm>
            <a:off x="1069848" y="484632"/>
            <a:ext cx="10058400" cy="1060389"/>
          </a:xfrm>
        </p:spPr>
        <p:txBody>
          <a:bodyPr/>
          <a:lstStyle/>
          <a:p>
            <a:r>
              <a:rPr lang="en-US" dirty="0"/>
              <a:t>		Merit Badges</a:t>
            </a:r>
          </a:p>
        </p:txBody>
      </p:sp>
      <p:pic>
        <p:nvPicPr>
          <p:cNvPr id="5" name="Picture 4">
            <a:extLst>
              <a:ext uri="{FF2B5EF4-FFF2-40B4-BE49-F238E27FC236}">
                <a16:creationId xmlns:a16="http://schemas.microsoft.com/office/drawing/2014/main" id="{D968D303-A597-54EF-8A79-5BCAB6974E01}"/>
              </a:ext>
            </a:extLst>
          </p:cNvPr>
          <p:cNvPicPr>
            <a:picLocks noChangeAspect="1"/>
          </p:cNvPicPr>
          <p:nvPr/>
        </p:nvPicPr>
        <p:blipFill>
          <a:blip r:embed="rId2"/>
          <a:stretch>
            <a:fillRect/>
          </a:stretch>
        </p:blipFill>
        <p:spPr>
          <a:xfrm>
            <a:off x="1063752" y="484632"/>
            <a:ext cx="1013548" cy="891617"/>
          </a:xfrm>
          <a:prstGeom prst="rect">
            <a:avLst/>
          </a:prstGeom>
        </p:spPr>
      </p:pic>
      <p:cxnSp>
        <p:nvCxnSpPr>
          <p:cNvPr id="7" name="Straight Connector 6">
            <a:extLst>
              <a:ext uri="{FF2B5EF4-FFF2-40B4-BE49-F238E27FC236}">
                <a16:creationId xmlns:a16="http://schemas.microsoft.com/office/drawing/2014/main" id="{9484C166-B522-AD3B-1D25-39278F40C08A}"/>
              </a:ext>
            </a:extLst>
          </p:cNvPr>
          <p:cNvCxnSpPr/>
          <p:nvPr/>
        </p:nvCxnSpPr>
        <p:spPr>
          <a:xfrm>
            <a:off x="1063752" y="1555531"/>
            <a:ext cx="10064496" cy="0"/>
          </a:xfrm>
          <a:prstGeom prst="line">
            <a:avLst/>
          </a:prstGeom>
        </p:spPr>
        <p:style>
          <a:lnRef idx="2">
            <a:schemeClr val="dk1"/>
          </a:lnRef>
          <a:fillRef idx="0">
            <a:schemeClr val="dk1"/>
          </a:fillRef>
          <a:effectRef idx="1">
            <a:schemeClr val="dk1"/>
          </a:effectRef>
          <a:fontRef idx="minor">
            <a:schemeClr val="tx1"/>
          </a:fontRef>
        </p:style>
      </p:cxnSp>
      <p:sp>
        <p:nvSpPr>
          <p:cNvPr id="6" name="Content Placeholder 2">
            <a:extLst>
              <a:ext uri="{FF2B5EF4-FFF2-40B4-BE49-F238E27FC236}">
                <a16:creationId xmlns:a16="http://schemas.microsoft.com/office/drawing/2014/main" id="{282DBB02-2675-152C-8B6D-1FF75EE82BF4}"/>
              </a:ext>
            </a:extLst>
          </p:cNvPr>
          <p:cNvSpPr>
            <a:spLocks noGrp="1"/>
          </p:cNvSpPr>
          <p:nvPr>
            <p:ph idx="1"/>
          </p:nvPr>
        </p:nvSpPr>
        <p:spPr>
          <a:xfrm>
            <a:off x="1069975" y="1724026"/>
            <a:ext cx="10058400" cy="1340906"/>
          </a:xfrm>
        </p:spPr>
        <p:txBody>
          <a:bodyPr>
            <a:normAutofit/>
          </a:bodyPr>
          <a:lstStyle/>
          <a:p>
            <a:r>
              <a:rPr lang="en-US" dirty="0">
                <a:latin typeface="Comic Sans MS" panose="030F0702030302020204" pitchFamily="66" charset="0"/>
              </a:rPr>
              <a:t>Merit badges required while in Star and Life </a:t>
            </a:r>
          </a:p>
          <a:p>
            <a:r>
              <a:rPr lang="en-US" dirty="0">
                <a:latin typeface="Comic Sans MS" panose="030F0702030302020204" pitchFamily="66" charset="0"/>
              </a:rPr>
              <a:t>21 total merit badges are required </a:t>
            </a:r>
          </a:p>
          <a:p>
            <a:r>
              <a:rPr lang="en-US" sz="2000" dirty="0">
                <a:latin typeface="Comic Sans MS" panose="030F0702030302020204" pitchFamily="66" charset="0"/>
              </a:rPr>
              <a:t>14 Eagle re</a:t>
            </a:r>
            <a:r>
              <a:rPr lang="en-US" dirty="0">
                <a:latin typeface="Comic Sans MS" panose="030F0702030302020204" pitchFamily="66" charset="0"/>
              </a:rPr>
              <a:t>quired specific Merit Badges</a:t>
            </a:r>
          </a:p>
          <a:p>
            <a:endParaRPr lang="en-US" sz="2000" dirty="0">
              <a:latin typeface="Comic Sans MS" panose="030F0702030302020204" pitchFamily="66" charset="0"/>
            </a:endParaRPr>
          </a:p>
        </p:txBody>
      </p:sp>
      <p:graphicFrame>
        <p:nvGraphicFramePr>
          <p:cNvPr id="11" name="Table 11">
            <a:extLst>
              <a:ext uri="{FF2B5EF4-FFF2-40B4-BE49-F238E27FC236}">
                <a16:creationId xmlns:a16="http://schemas.microsoft.com/office/drawing/2014/main" id="{C4932D39-A1CA-73CB-8505-10FF49406236}"/>
              </a:ext>
            </a:extLst>
          </p:cNvPr>
          <p:cNvGraphicFramePr>
            <a:graphicFrameLocks noGrp="1"/>
          </p:cNvGraphicFramePr>
          <p:nvPr>
            <p:extLst>
              <p:ext uri="{D42A27DB-BD31-4B8C-83A1-F6EECF244321}">
                <p14:modId xmlns:p14="http://schemas.microsoft.com/office/powerpoint/2010/main" val="3727247542"/>
              </p:ext>
            </p:extLst>
          </p:nvPr>
        </p:nvGraphicFramePr>
        <p:xfrm>
          <a:off x="1063752" y="3315437"/>
          <a:ext cx="9115424" cy="3031475"/>
        </p:xfrm>
        <a:graphic>
          <a:graphicData uri="http://schemas.openxmlformats.org/drawingml/2006/table">
            <a:tbl>
              <a:tblPr firstRow="1" bandRow="1">
                <a:tableStyleId>{3B4B98B0-60AC-42C2-AFA5-B58CD77FA1E5}</a:tableStyleId>
              </a:tblPr>
              <a:tblGrid>
                <a:gridCol w="2278856">
                  <a:extLst>
                    <a:ext uri="{9D8B030D-6E8A-4147-A177-3AD203B41FA5}">
                      <a16:colId xmlns:a16="http://schemas.microsoft.com/office/drawing/2014/main" val="2860006800"/>
                    </a:ext>
                  </a:extLst>
                </a:gridCol>
                <a:gridCol w="2235995">
                  <a:extLst>
                    <a:ext uri="{9D8B030D-6E8A-4147-A177-3AD203B41FA5}">
                      <a16:colId xmlns:a16="http://schemas.microsoft.com/office/drawing/2014/main" val="3157251732"/>
                    </a:ext>
                  </a:extLst>
                </a:gridCol>
                <a:gridCol w="2321717">
                  <a:extLst>
                    <a:ext uri="{9D8B030D-6E8A-4147-A177-3AD203B41FA5}">
                      <a16:colId xmlns:a16="http://schemas.microsoft.com/office/drawing/2014/main" val="1404285144"/>
                    </a:ext>
                  </a:extLst>
                </a:gridCol>
                <a:gridCol w="2278856">
                  <a:extLst>
                    <a:ext uri="{9D8B030D-6E8A-4147-A177-3AD203B41FA5}">
                      <a16:colId xmlns:a16="http://schemas.microsoft.com/office/drawing/2014/main" val="3302186295"/>
                    </a:ext>
                  </a:extLst>
                </a:gridCol>
              </a:tblGrid>
              <a:tr h="562595">
                <a:tc>
                  <a:txBody>
                    <a:bodyPr/>
                    <a:lstStyle/>
                    <a:p>
                      <a:pPr algn="ctr"/>
                      <a:r>
                        <a:rPr lang="en-US" sz="1800" b="0" dirty="0">
                          <a:latin typeface="Comic Sans MS" panose="030F0702030302020204" pitchFamily="66" charset="0"/>
                        </a:rPr>
                        <a:t>Camping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latin typeface="Comic Sans MS" panose="030F0702030302020204" pitchFamily="66" charset="0"/>
                        </a:rPr>
                        <a:t>Citizenship in the Community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latin typeface="Comic Sans MS" panose="030F0702030302020204" pitchFamily="66" charset="0"/>
                        </a:rPr>
                        <a:t>Citizenship in the Nation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latin typeface="Comic Sans MS" panose="030F0702030302020204" pitchFamily="66" charset="0"/>
                        </a:rPr>
                        <a:t>Citizenship in Society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8573801"/>
                  </a:ext>
                </a:extLst>
              </a:tr>
              <a:tr h="562595">
                <a:tc>
                  <a:txBody>
                    <a:bodyPr/>
                    <a:lstStyle/>
                    <a:p>
                      <a:pPr algn="ctr"/>
                      <a:r>
                        <a:rPr lang="en-US" sz="1800" dirty="0">
                          <a:latin typeface="Comic Sans MS" panose="030F0702030302020204" pitchFamily="66" charset="0"/>
                        </a:rPr>
                        <a:t>Citizenship in the World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latin typeface="Comic Sans MS" panose="030F0702030302020204" pitchFamily="66" charset="0"/>
                        </a:rPr>
                        <a:t>Communication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latin typeface="Comic Sans MS" panose="030F0702030302020204" pitchFamily="66" charset="0"/>
                        </a:rPr>
                        <a:t>Cooking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latin typeface="Comic Sans MS" panose="030F0702030302020204" pitchFamily="66" charset="0"/>
                        </a:rPr>
                        <a:t>Emergency Preparedness </a:t>
                      </a:r>
                      <a:r>
                        <a:rPr lang="en-US" sz="1800" b="1" dirty="0">
                          <a:latin typeface="Comic Sans MS" panose="030F0702030302020204" pitchFamily="66" charset="0"/>
                        </a:rPr>
                        <a:t>OR</a:t>
                      </a:r>
                      <a:r>
                        <a:rPr lang="en-US" sz="1800" dirty="0">
                          <a:latin typeface="Comic Sans MS" panose="030F0702030302020204" pitchFamily="66" charset="0"/>
                        </a:rPr>
                        <a:t> Lifesaving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7101799"/>
                  </a:ext>
                </a:extLst>
              </a:tr>
              <a:tr h="562595">
                <a:tc>
                  <a:txBody>
                    <a:bodyPr/>
                    <a:lstStyle/>
                    <a:p>
                      <a:pPr algn="ctr"/>
                      <a:r>
                        <a:rPr lang="en-US" sz="1800" dirty="0">
                          <a:latin typeface="Comic Sans MS" panose="030F0702030302020204" pitchFamily="66" charset="0"/>
                        </a:rPr>
                        <a:t>Environmental Science </a:t>
                      </a:r>
                      <a:r>
                        <a:rPr lang="en-US" sz="1800" b="1" dirty="0">
                          <a:latin typeface="Comic Sans MS" panose="030F0702030302020204" pitchFamily="66" charset="0"/>
                        </a:rPr>
                        <a:t>OR</a:t>
                      </a:r>
                      <a:r>
                        <a:rPr lang="en-US" sz="1800" dirty="0">
                          <a:latin typeface="Comic Sans MS" panose="030F0702030302020204" pitchFamily="66" charset="0"/>
                        </a:rPr>
                        <a:t> Sustainability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latin typeface="Comic Sans MS" panose="030F0702030302020204" pitchFamily="66" charset="0"/>
                        </a:rPr>
                        <a:t>First Aid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latin typeface="Comic Sans MS" panose="030F0702030302020204" pitchFamily="66" charset="0"/>
                        </a:rPr>
                        <a:t>Swimming </a:t>
                      </a:r>
                      <a:r>
                        <a:rPr lang="en-US" sz="1800" b="1" dirty="0">
                          <a:latin typeface="Comic Sans MS" panose="030F0702030302020204" pitchFamily="66" charset="0"/>
                        </a:rPr>
                        <a:t>OR</a:t>
                      </a:r>
                      <a:r>
                        <a:rPr lang="en-US" sz="1800" dirty="0">
                          <a:latin typeface="Comic Sans MS" panose="030F0702030302020204" pitchFamily="66" charset="0"/>
                        </a:rPr>
                        <a:t> Hiking </a:t>
                      </a:r>
                      <a:r>
                        <a:rPr lang="en-US" sz="1800" b="1" dirty="0">
                          <a:latin typeface="Comic Sans MS" panose="030F0702030302020204" pitchFamily="66" charset="0"/>
                        </a:rPr>
                        <a:t>OR</a:t>
                      </a:r>
                      <a:r>
                        <a:rPr lang="en-US" sz="1800" dirty="0">
                          <a:latin typeface="Comic Sans MS" panose="030F0702030302020204" pitchFamily="66" charset="0"/>
                        </a:rPr>
                        <a:t> Cycling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latin typeface="Comic Sans MS" panose="030F0702030302020204" pitchFamily="66" charset="0"/>
                        </a:rPr>
                        <a:t>Personal Management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3999381"/>
                  </a:ext>
                </a:extLst>
              </a:tr>
              <a:tr h="562595">
                <a:tc>
                  <a:txBody>
                    <a:bodyPr/>
                    <a:lstStyle/>
                    <a:p>
                      <a:pPr algn="ctr"/>
                      <a:r>
                        <a:rPr lang="en-US" sz="1800" dirty="0">
                          <a:latin typeface="Comic Sans MS" panose="030F0702030302020204" pitchFamily="66" charset="0"/>
                        </a:rPr>
                        <a:t>Personal Fitness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latin typeface="Comic Sans MS" panose="030F0702030302020204" pitchFamily="66" charset="0"/>
                        </a:rPr>
                        <a:t>Family Life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0685730"/>
                  </a:ext>
                </a:extLst>
              </a:tr>
            </a:tbl>
          </a:graphicData>
        </a:graphic>
      </p:graphicFrame>
    </p:spTree>
    <p:extLst>
      <p:ext uri="{BB962C8B-B14F-4D97-AF65-F5344CB8AC3E}">
        <p14:creationId xmlns:p14="http://schemas.microsoft.com/office/powerpoint/2010/main" val="692268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156E8-BBA1-EEF0-C42F-31210AEAD892}"/>
              </a:ext>
            </a:extLst>
          </p:cNvPr>
          <p:cNvSpPr>
            <a:spLocks noGrp="1"/>
          </p:cNvSpPr>
          <p:nvPr>
            <p:ph type="title"/>
          </p:nvPr>
        </p:nvSpPr>
        <p:spPr>
          <a:xfrm>
            <a:off x="1069848" y="484632"/>
            <a:ext cx="10058400" cy="1060389"/>
          </a:xfrm>
        </p:spPr>
        <p:txBody>
          <a:bodyPr/>
          <a:lstStyle/>
          <a:p>
            <a:r>
              <a:rPr lang="en-US" dirty="0"/>
              <a:t>		Selecting a Project</a:t>
            </a:r>
          </a:p>
        </p:txBody>
      </p:sp>
      <p:pic>
        <p:nvPicPr>
          <p:cNvPr id="5" name="Picture 4">
            <a:extLst>
              <a:ext uri="{FF2B5EF4-FFF2-40B4-BE49-F238E27FC236}">
                <a16:creationId xmlns:a16="http://schemas.microsoft.com/office/drawing/2014/main" id="{D968D303-A597-54EF-8A79-5BCAB6974E01}"/>
              </a:ext>
            </a:extLst>
          </p:cNvPr>
          <p:cNvPicPr>
            <a:picLocks noChangeAspect="1"/>
          </p:cNvPicPr>
          <p:nvPr/>
        </p:nvPicPr>
        <p:blipFill>
          <a:blip r:embed="rId2"/>
          <a:stretch>
            <a:fillRect/>
          </a:stretch>
        </p:blipFill>
        <p:spPr>
          <a:xfrm>
            <a:off x="1063752" y="484632"/>
            <a:ext cx="1013548" cy="891617"/>
          </a:xfrm>
          <a:prstGeom prst="rect">
            <a:avLst/>
          </a:prstGeom>
        </p:spPr>
      </p:pic>
      <p:cxnSp>
        <p:nvCxnSpPr>
          <p:cNvPr id="7" name="Straight Connector 6">
            <a:extLst>
              <a:ext uri="{FF2B5EF4-FFF2-40B4-BE49-F238E27FC236}">
                <a16:creationId xmlns:a16="http://schemas.microsoft.com/office/drawing/2014/main" id="{9484C166-B522-AD3B-1D25-39278F40C08A}"/>
              </a:ext>
            </a:extLst>
          </p:cNvPr>
          <p:cNvCxnSpPr/>
          <p:nvPr/>
        </p:nvCxnSpPr>
        <p:spPr>
          <a:xfrm>
            <a:off x="1063752" y="1555531"/>
            <a:ext cx="10064496" cy="0"/>
          </a:xfrm>
          <a:prstGeom prst="line">
            <a:avLst/>
          </a:prstGeom>
        </p:spPr>
        <p:style>
          <a:lnRef idx="2">
            <a:schemeClr val="dk1"/>
          </a:lnRef>
          <a:fillRef idx="0">
            <a:schemeClr val="dk1"/>
          </a:fillRef>
          <a:effectRef idx="1">
            <a:schemeClr val="dk1"/>
          </a:effectRef>
          <a:fontRef idx="minor">
            <a:schemeClr val="tx1"/>
          </a:fontRef>
        </p:style>
      </p:cxnSp>
      <p:sp>
        <p:nvSpPr>
          <p:cNvPr id="6" name="Content Placeholder 2">
            <a:extLst>
              <a:ext uri="{FF2B5EF4-FFF2-40B4-BE49-F238E27FC236}">
                <a16:creationId xmlns:a16="http://schemas.microsoft.com/office/drawing/2014/main" id="{282DBB02-2675-152C-8B6D-1FF75EE82BF4}"/>
              </a:ext>
            </a:extLst>
          </p:cNvPr>
          <p:cNvSpPr>
            <a:spLocks noGrp="1"/>
          </p:cNvSpPr>
          <p:nvPr>
            <p:ph idx="1"/>
          </p:nvPr>
        </p:nvSpPr>
        <p:spPr>
          <a:xfrm>
            <a:off x="1069975" y="1724025"/>
            <a:ext cx="10058400" cy="4649339"/>
          </a:xfrm>
        </p:spPr>
        <p:txBody>
          <a:bodyPr>
            <a:normAutofit lnSpcReduction="10000"/>
          </a:bodyPr>
          <a:lstStyle/>
          <a:p>
            <a:r>
              <a:rPr lang="en-US" dirty="0">
                <a:latin typeface="Comic Sans MS" panose="030F0702030302020204" pitchFamily="66" charset="0"/>
              </a:rPr>
              <a:t>We have developed a document </a:t>
            </a:r>
          </a:p>
          <a:p>
            <a:pPr lvl="1"/>
            <a:r>
              <a:rPr lang="en-US" b="1" i="1" dirty="0">
                <a:latin typeface="Comic Sans MS" panose="030F0702030302020204" pitchFamily="66" charset="0"/>
              </a:rPr>
              <a:t>Eagle Scout Project Guidelines</a:t>
            </a:r>
          </a:p>
          <a:p>
            <a:pPr lvl="1"/>
            <a:r>
              <a:rPr lang="en-US" b="1" i="1" dirty="0">
                <a:latin typeface="Comic Sans MS" panose="030F0702030302020204" pitchFamily="66" charset="0"/>
              </a:rPr>
              <a:t>Eagle Scout Service Project Workbook</a:t>
            </a:r>
            <a:r>
              <a:rPr lang="en-US" i="1" dirty="0">
                <a:latin typeface="Comic Sans MS" panose="030F0702030302020204" pitchFamily="66" charset="0"/>
              </a:rPr>
              <a:t> </a:t>
            </a:r>
            <a:r>
              <a:rPr lang="en-US" i="1" dirty="0">
                <a:latin typeface="Comic Sans MS" panose="030F0702030302020204" pitchFamily="66" charset="0"/>
                <a:hlinkClick r:id="rId3"/>
              </a:rPr>
              <a:t>(can be found online)</a:t>
            </a:r>
            <a:endParaRPr lang="en-US" i="1" dirty="0">
              <a:latin typeface="Comic Sans MS" panose="030F0702030302020204" pitchFamily="66" charset="0"/>
            </a:endParaRPr>
          </a:p>
          <a:p>
            <a:r>
              <a:rPr lang="en-US" dirty="0">
                <a:latin typeface="Comic Sans MS" panose="030F0702030302020204" pitchFamily="66" charset="0"/>
              </a:rPr>
              <a:t>The purposes of the project:</a:t>
            </a:r>
          </a:p>
          <a:p>
            <a:pPr lvl="1"/>
            <a:r>
              <a:rPr lang="en-US" dirty="0">
                <a:latin typeface="Comic Sans MS" panose="030F0702030302020204" pitchFamily="66" charset="0"/>
              </a:rPr>
              <a:t>Provide the experience of planning and leadership. </a:t>
            </a:r>
          </a:p>
          <a:p>
            <a:pPr lvl="1"/>
            <a:r>
              <a:rPr lang="en-US" dirty="0">
                <a:latin typeface="Comic Sans MS" panose="030F0702030302020204" pitchFamily="66" charset="0"/>
              </a:rPr>
              <a:t>Benefit to an organization that services the community in which the scout lives, such as a service organization, church or school.</a:t>
            </a:r>
          </a:p>
          <a:p>
            <a:r>
              <a:rPr lang="en-US" dirty="0">
                <a:latin typeface="Comic Sans MS" panose="030F0702030302020204" pitchFamily="66" charset="0"/>
              </a:rPr>
              <a:t>Choosing a project</a:t>
            </a:r>
          </a:p>
          <a:p>
            <a:pPr lvl="1"/>
            <a:r>
              <a:rPr lang="en-US" dirty="0">
                <a:latin typeface="Comic Sans MS" panose="030F0702030302020204" pitchFamily="66" charset="0"/>
              </a:rPr>
              <a:t>The project should be meaningful to the Scout</a:t>
            </a:r>
          </a:p>
          <a:p>
            <a:pPr lvl="2"/>
            <a:r>
              <a:rPr lang="en-US" dirty="0">
                <a:latin typeface="Comic Sans MS" panose="030F0702030302020204" pitchFamily="66" charset="0"/>
              </a:rPr>
              <a:t>Something that tells a story.  Remember, this will be an interview question at some point for the scout.</a:t>
            </a:r>
          </a:p>
          <a:p>
            <a:pPr lvl="1"/>
            <a:r>
              <a:rPr lang="en-US" dirty="0">
                <a:latin typeface="Comic Sans MS" panose="030F0702030302020204" pitchFamily="66" charset="0"/>
              </a:rPr>
              <a:t>We have a list of ideas to help those that are “stuck” – Contact the Project Coach for ideas	 </a:t>
            </a:r>
          </a:p>
          <a:p>
            <a:pPr lvl="2"/>
            <a:r>
              <a:rPr lang="en-US" dirty="0">
                <a:latin typeface="Comic Sans MS" panose="030F0702030302020204" pitchFamily="66" charset="0"/>
              </a:rPr>
              <a:t>Schools and churches are always in needs</a:t>
            </a:r>
          </a:p>
          <a:p>
            <a:pPr lvl="2"/>
            <a:r>
              <a:rPr lang="en-US" dirty="0">
                <a:latin typeface="Comic Sans MS" panose="030F0702030302020204" pitchFamily="66" charset="0"/>
              </a:rPr>
              <a:t>Jessie Jones Park has a list</a:t>
            </a:r>
          </a:p>
          <a:p>
            <a:endParaRPr lang="en-US" sz="2000" dirty="0">
              <a:latin typeface="Comic Sans MS" panose="030F0702030302020204" pitchFamily="66" charset="0"/>
            </a:endParaRPr>
          </a:p>
          <a:p>
            <a:endParaRPr lang="en-US" sz="2000" dirty="0">
              <a:latin typeface="Comic Sans MS" panose="030F0702030302020204" pitchFamily="66" charset="0"/>
            </a:endParaRPr>
          </a:p>
        </p:txBody>
      </p:sp>
    </p:spTree>
    <p:extLst>
      <p:ext uri="{BB962C8B-B14F-4D97-AF65-F5344CB8AC3E}">
        <p14:creationId xmlns:p14="http://schemas.microsoft.com/office/powerpoint/2010/main" val="3844451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156E8-BBA1-EEF0-C42F-31210AEAD892}"/>
              </a:ext>
            </a:extLst>
          </p:cNvPr>
          <p:cNvSpPr>
            <a:spLocks noGrp="1"/>
          </p:cNvSpPr>
          <p:nvPr>
            <p:ph type="title"/>
          </p:nvPr>
        </p:nvSpPr>
        <p:spPr>
          <a:xfrm>
            <a:off x="1069848" y="484632"/>
            <a:ext cx="10058400" cy="1060389"/>
          </a:xfrm>
        </p:spPr>
        <p:txBody>
          <a:bodyPr/>
          <a:lstStyle/>
          <a:p>
            <a:r>
              <a:rPr lang="en-US" dirty="0"/>
              <a:t>		The Project Process</a:t>
            </a:r>
          </a:p>
        </p:txBody>
      </p:sp>
      <p:pic>
        <p:nvPicPr>
          <p:cNvPr id="5" name="Picture 4">
            <a:extLst>
              <a:ext uri="{FF2B5EF4-FFF2-40B4-BE49-F238E27FC236}">
                <a16:creationId xmlns:a16="http://schemas.microsoft.com/office/drawing/2014/main" id="{D968D303-A597-54EF-8A79-5BCAB6974E01}"/>
              </a:ext>
            </a:extLst>
          </p:cNvPr>
          <p:cNvPicPr>
            <a:picLocks noChangeAspect="1"/>
          </p:cNvPicPr>
          <p:nvPr/>
        </p:nvPicPr>
        <p:blipFill>
          <a:blip r:embed="rId2"/>
          <a:stretch>
            <a:fillRect/>
          </a:stretch>
        </p:blipFill>
        <p:spPr>
          <a:xfrm>
            <a:off x="1063752" y="484632"/>
            <a:ext cx="1013548" cy="891617"/>
          </a:xfrm>
          <a:prstGeom prst="rect">
            <a:avLst/>
          </a:prstGeom>
        </p:spPr>
      </p:pic>
      <p:cxnSp>
        <p:nvCxnSpPr>
          <p:cNvPr id="7" name="Straight Connector 6">
            <a:extLst>
              <a:ext uri="{FF2B5EF4-FFF2-40B4-BE49-F238E27FC236}">
                <a16:creationId xmlns:a16="http://schemas.microsoft.com/office/drawing/2014/main" id="{9484C166-B522-AD3B-1D25-39278F40C08A}"/>
              </a:ext>
            </a:extLst>
          </p:cNvPr>
          <p:cNvCxnSpPr/>
          <p:nvPr/>
        </p:nvCxnSpPr>
        <p:spPr>
          <a:xfrm>
            <a:off x="1063752" y="1555531"/>
            <a:ext cx="10064496" cy="0"/>
          </a:xfrm>
          <a:prstGeom prst="line">
            <a:avLst/>
          </a:prstGeom>
        </p:spPr>
        <p:style>
          <a:lnRef idx="2">
            <a:schemeClr val="dk1"/>
          </a:lnRef>
          <a:fillRef idx="0">
            <a:schemeClr val="dk1"/>
          </a:fillRef>
          <a:effectRef idx="1">
            <a:schemeClr val="dk1"/>
          </a:effectRef>
          <a:fontRef idx="minor">
            <a:schemeClr val="tx1"/>
          </a:fontRef>
        </p:style>
      </p:cxnSp>
      <p:sp>
        <p:nvSpPr>
          <p:cNvPr id="6" name="Content Placeholder 2">
            <a:extLst>
              <a:ext uri="{FF2B5EF4-FFF2-40B4-BE49-F238E27FC236}">
                <a16:creationId xmlns:a16="http://schemas.microsoft.com/office/drawing/2014/main" id="{282DBB02-2675-152C-8B6D-1FF75EE82BF4}"/>
              </a:ext>
            </a:extLst>
          </p:cNvPr>
          <p:cNvSpPr>
            <a:spLocks noGrp="1"/>
          </p:cNvSpPr>
          <p:nvPr>
            <p:ph idx="1"/>
          </p:nvPr>
        </p:nvSpPr>
        <p:spPr>
          <a:xfrm>
            <a:off x="1069975" y="1724025"/>
            <a:ext cx="10058400" cy="4649339"/>
          </a:xfrm>
        </p:spPr>
        <p:txBody>
          <a:bodyPr>
            <a:normAutofit/>
          </a:bodyPr>
          <a:lstStyle/>
          <a:p>
            <a:r>
              <a:rPr lang="en-US" b="1" dirty="0">
                <a:latin typeface="Comic Sans MS" panose="030F0702030302020204" pitchFamily="66" charset="0"/>
              </a:rPr>
              <a:t>Review ideas </a:t>
            </a:r>
            <a:r>
              <a:rPr lang="en-US" dirty="0">
                <a:latin typeface="Comic Sans MS" panose="030F0702030302020204" pitchFamily="66" charset="0"/>
              </a:rPr>
              <a:t>with the Eagle Scout Coordinator</a:t>
            </a:r>
          </a:p>
          <a:p>
            <a:r>
              <a:rPr lang="en-US" b="1" dirty="0">
                <a:latin typeface="Comic Sans MS" panose="030F0702030302020204" pitchFamily="66" charset="0"/>
              </a:rPr>
              <a:t>Type/Write up the proposal</a:t>
            </a:r>
          </a:p>
          <a:p>
            <a:pPr lvl="1"/>
            <a:r>
              <a:rPr lang="en-US" dirty="0">
                <a:latin typeface="Comic Sans MS" panose="030F0702030302020204" pitchFamily="66" charset="0"/>
              </a:rPr>
              <a:t>Discuss it with the Eagle Scout Coordinator.</a:t>
            </a:r>
          </a:p>
          <a:p>
            <a:pPr lvl="2"/>
            <a:r>
              <a:rPr lang="en-US" dirty="0">
                <a:latin typeface="Comic Sans MS" panose="030F0702030302020204" pitchFamily="66" charset="0"/>
              </a:rPr>
              <a:t>Must be thought out, neat and “professional”</a:t>
            </a:r>
          </a:p>
          <a:p>
            <a:pPr lvl="1"/>
            <a:r>
              <a:rPr lang="en-US" dirty="0">
                <a:latin typeface="Comic Sans MS" panose="030F0702030302020204" pitchFamily="66" charset="0"/>
              </a:rPr>
              <a:t>Start the detail plan once you have “cleared” the idea with the Eagle Scout coordinator.  This will help answer questions for the upcoming steps</a:t>
            </a:r>
          </a:p>
          <a:p>
            <a:r>
              <a:rPr lang="en-US" b="1" dirty="0">
                <a:latin typeface="Comic Sans MS" panose="030F0702030302020204" pitchFamily="66" charset="0"/>
              </a:rPr>
              <a:t>Signatures </a:t>
            </a:r>
            <a:r>
              <a:rPr lang="en-US" dirty="0">
                <a:latin typeface="Comic Sans MS" panose="030F0702030302020204" pitchFamily="66" charset="0"/>
              </a:rPr>
              <a:t>(may take 1-2+ meetings): 1. Scout Master, 2.Committee Chair, 3. Beneficiary, and lastly 4. District/Council representative (Garth Bragg)</a:t>
            </a:r>
          </a:p>
          <a:p>
            <a:r>
              <a:rPr lang="en-US" b="1" dirty="0">
                <a:latin typeface="Comic Sans MS" panose="030F0702030302020204" pitchFamily="66" charset="0"/>
              </a:rPr>
              <a:t>Finish Detailed plans</a:t>
            </a:r>
          </a:p>
          <a:p>
            <a:pPr lvl="1"/>
            <a:r>
              <a:rPr lang="en-US" dirty="0">
                <a:latin typeface="Comic Sans MS" panose="030F0702030302020204" pitchFamily="66" charset="0"/>
              </a:rPr>
              <a:t>Finalize it and start getting things ready</a:t>
            </a:r>
          </a:p>
          <a:p>
            <a:pPr lvl="1"/>
            <a:r>
              <a:rPr lang="en-US" dirty="0">
                <a:latin typeface="Comic Sans MS" panose="030F0702030302020204" pitchFamily="66" charset="0"/>
              </a:rPr>
              <a:t>Schedule your project with the Scout Master.</a:t>
            </a:r>
          </a:p>
          <a:p>
            <a:pPr lvl="2"/>
            <a:r>
              <a:rPr lang="en-US" dirty="0">
                <a:latin typeface="Comic Sans MS" panose="030F0702030302020204" pitchFamily="66" charset="0"/>
              </a:rPr>
              <a:t>Plan to announce it to the troop at least twice along with providing a sign-up sheet at least 3 weeks before you do the project.</a:t>
            </a:r>
          </a:p>
          <a:p>
            <a:endParaRPr lang="en-US" sz="2000" dirty="0">
              <a:latin typeface="Comic Sans MS" panose="030F0702030302020204" pitchFamily="66" charset="0"/>
            </a:endParaRPr>
          </a:p>
          <a:p>
            <a:endParaRPr lang="en-US" sz="2000" dirty="0">
              <a:latin typeface="Comic Sans MS" panose="030F0702030302020204" pitchFamily="66" charset="0"/>
            </a:endParaRPr>
          </a:p>
        </p:txBody>
      </p:sp>
    </p:spTree>
    <p:extLst>
      <p:ext uri="{BB962C8B-B14F-4D97-AF65-F5344CB8AC3E}">
        <p14:creationId xmlns:p14="http://schemas.microsoft.com/office/powerpoint/2010/main" val="1614895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156E8-BBA1-EEF0-C42F-31210AEAD892}"/>
              </a:ext>
            </a:extLst>
          </p:cNvPr>
          <p:cNvSpPr>
            <a:spLocks noGrp="1"/>
          </p:cNvSpPr>
          <p:nvPr>
            <p:ph type="title"/>
          </p:nvPr>
        </p:nvSpPr>
        <p:spPr>
          <a:xfrm>
            <a:off x="1069848" y="484632"/>
            <a:ext cx="10058400" cy="1060389"/>
          </a:xfrm>
        </p:spPr>
        <p:txBody>
          <a:bodyPr/>
          <a:lstStyle/>
          <a:p>
            <a:r>
              <a:rPr lang="en-US" dirty="0"/>
              <a:t>		The Project Process</a:t>
            </a:r>
          </a:p>
        </p:txBody>
      </p:sp>
      <p:pic>
        <p:nvPicPr>
          <p:cNvPr id="5" name="Picture 4">
            <a:extLst>
              <a:ext uri="{FF2B5EF4-FFF2-40B4-BE49-F238E27FC236}">
                <a16:creationId xmlns:a16="http://schemas.microsoft.com/office/drawing/2014/main" id="{D968D303-A597-54EF-8A79-5BCAB6974E01}"/>
              </a:ext>
            </a:extLst>
          </p:cNvPr>
          <p:cNvPicPr>
            <a:picLocks noChangeAspect="1"/>
          </p:cNvPicPr>
          <p:nvPr/>
        </p:nvPicPr>
        <p:blipFill>
          <a:blip r:embed="rId2"/>
          <a:stretch>
            <a:fillRect/>
          </a:stretch>
        </p:blipFill>
        <p:spPr>
          <a:xfrm>
            <a:off x="1063752" y="484632"/>
            <a:ext cx="1013548" cy="891617"/>
          </a:xfrm>
          <a:prstGeom prst="rect">
            <a:avLst/>
          </a:prstGeom>
        </p:spPr>
      </p:pic>
      <p:cxnSp>
        <p:nvCxnSpPr>
          <p:cNvPr id="7" name="Straight Connector 6">
            <a:extLst>
              <a:ext uri="{FF2B5EF4-FFF2-40B4-BE49-F238E27FC236}">
                <a16:creationId xmlns:a16="http://schemas.microsoft.com/office/drawing/2014/main" id="{9484C166-B522-AD3B-1D25-39278F40C08A}"/>
              </a:ext>
            </a:extLst>
          </p:cNvPr>
          <p:cNvCxnSpPr/>
          <p:nvPr/>
        </p:nvCxnSpPr>
        <p:spPr>
          <a:xfrm>
            <a:off x="1063752" y="1555531"/>
            <a:ext cx="10064496" cy="0"/>
          </a:xfrm>
          <a:prstGeom prst="line">
            <a:avLst/>
          </a:prstGeom>
        </p:spPr>
        <p:style>
          <a:lnRef idx="2">
            <a:schemeClr val="dk1"/>
          </a:lnRef>
          <a:fillRef idx="0">
            <a:schemeClr val="dk1"/>
          </a:fillRef>
          <a:effectRef idx="1">
            <a:schemeClr val="dk1"/>
          </a:effectRef>
          <a:fontRef idx="minor">
            <a:schemeClr val="tx1"/>
          </a:fontRef>
        </p:style>
      </p:cxnSp>
      <p:sp>
        <p:nvSpPr>
          <p:cNvPr id="6" name="Content Placeholder 2">
            <a:extLst>
              <a:ext uri="{FF2B5EF4-FFF2-40B4-BE49-F238E27FC236}">
                <a16:creationId xmlns:a16="http://schemas.microsoft.com/office/drawing/2014/main" id="{282DBB02-2675-152C-8B6D-1FF75EE82BF4}"/>
              </a:ext>
            </a:extLst>
          </p:cNvPr>
          <p:cNvSpPr>
            <a:spLocks noGrp="1"/>
          </p:cNvSpPr>
          <p:nvPr>
            <p:ph idx="1"/>
          </p:nvPr>
        </p:nvSpPr>
        <p:spPr>
          <a:xfrm>
            <a:off x="1069975" y="1724025"/>
            <a:ext cx="10058400" cy="4649339"/>
          </a:xfrm>
        </p:spPr>
        <p:txBody>
          <a:bodyPr>
            <a:normAutofit/>
          </a:bodyPr>
          <a:lstStyle/>
          <a:p>
            <a:r>
              <a:rPr lang="en-US" b="1" dirty="0">
                <a:latin typeface="Comic Sans MS" panose="030F0702030302020204" pitchFamily="66" charset="0"/>
              </a:rPr>
              <a:t>Funding your project</a:t>
            </a:r>
            <a:endParaRPr lang="en-US" dirty="0">
              <a:latin typeface="Comic Sans MS" panose="030F0702030302020204" pitchFamily="66" charset="0"/>
            </a:endParaRPr>
          </a:p>
          <a:p>
            <a:pPr lvl="1"/>
            <a:r>
              <a:rPr lang="en-US" dirty="0">
                <a:latin typeface="Comic Sans MS" panose="030F0702030302020204" pitchFamily="66" charset="0"/>
              </a:rPr>
              <a:t>The BSA prefers, in fact, that Scouts choose projects that can be done at little or no cost</a:t>
            </a:r>
          </a:p>
          <a:p>
            <a:pPr lvl="1"/>
            <a:r>
              <a:rPr lang="en-US" dirty="0">
                <a:latin typeface="Comic Sans MS" panose="030F0702030302020204" pitchFamily="66" charset="0"/>
              </a:rPr>
              <a:t>Funding your project can be done with money earned by the Scout, from the benefactor or donations</a:t>
            </a:r>
          </a:p>
          <a:p>
            <a:pPr lvl="1"/>
            <a:r>
              <a:rPr lang="en-US" dirty="0">
                <a:latin typeface="Comic Sans MS" panose="030F0702030302020204" pitchFamily="66" charset="0"/>
              </a:rPr>
              <a:t>Fundraising for an Eagle Scout service project shall not be required of any candidate</a:t>
            </a:r>
          </a:p>
          <a:p>
            <a:pPr lvl="1"/>
            <a:r>
              <a:rPr lang="en-US" dirty="0">
                <a:latin typeface="Comic Sans MS" panose="030F0702030302020204" pitchFamily="66" charset="0"/>
              </a:rPr>
              <a:t>If a Scout wants to fundraise, the application will have to be approved by Council and District</a:t>
            </a:r>
          </a:p>
          <a:p>
            <a:pPr lvl="1"/>
            <a:r>
              <a:rPr lang="en-US" dirty="0">
                <a:latin typeface="Comic Sans MS" panose="030F0702030302020204" pitchFamily="66" charset="0"/>
              </a:rPr>
              <a:t>If fundraising is to take place, it is best that it be kept simple. Typical unit fundraisers with which unit leadership is familiar, such as car washes, are the best options</a:t>
            </a:r>
          </a:p>
          <a:p>
            <a:pPr lvl="1"/>
            <a:r>
              <a:rPr lang="en-US" dirty="0">
                <a:latin typeface="Comic Sans MS" panose="030F0702030302020204" pitchFamily="66" charset="0"/>
              </a:rPr>
              <a:t>Fundraising done via the internet will require approval from Local Council. If this route will be taken contact Judy Endris or David Eastwood for assistance </a:t>
            </a:r>
          </a:p>
        </p:txBody>
      </p:sp>
    </p:spTree>
    <p:extLst>
      <p:ext uri="{BB962C8B-B14F-4D97-AF65-F5344CB8AC3E}">
        <p14:creationId xmlns:p14="http://schemas.microsoft.com/office/powerpoint/2010/main" val="7378813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23534</TotalTime>
  <Words>1693</Words>
  <Application>Microsoft Office PowerPoint</Application>
  <PresentationFormat>Widescreen</PresentationFormat>
  <Paragraphs>165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Comic Sans MS</vt:lpstr>
      <vt:lpstr>Rockwell</vt:lpstr>
      <vt:lpstr>Rockwell Condensed</vt:lpstr>
      <vt:lpstr>Wingdings</vt:lpstr>
      <vt:lpstr>Wood Type</vt:lpstr>
      <vt:lpstr>Life to Eagle </vt:lpstr>
      <vt:lpstr>  Life to Eagle</vt:lpstr>
      <vt:lpstr>  Key Contacts</vt:lpstr>
      <vt:lpstr>  Key Contacts</vt:lpstr>
      <vt:lpstr>  Process for Eagle</vt:lpstr>
      <vt:lpstr>  Merit Badges</vt:lpstr>
      <vt:lpstr>  Selecting a Project</vt:lpstr>
      <vt:lpstr>  The Project Process</vt:lpstr>
      <vt:lpstr>  The Project Process</vt:lpstr>
      <vt:lpstr>  The Project Process</vt:lpstr>
      <vt:lpstr>  The Eagle Rank Application</vt:lpstr>
      <vt:lpstr>  The Eagle Rank Application</vt:lpstr>
      <vt:lpstr>  Board of Review Process</vt:lpstr>
      <vt:lpstr>  Eagle Credentials</vt:lpstr>
      <vt:lpstr>  Eagle Court of Honor</vt:lpstr>
      <vt:lpstr>  Life as an Eagle Scout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to Eagle</dc:title>
  <dc:creator>judy endris</dc:creator>
  <cp:lastModifiedBy>judy endris</cp:lastModifiedBy>
  <cp:revision>15</cp:revision>
  <cp:lastPrinted>2023-05-24T23:04:24Z</cp:lastPrinted>
  <dcterms:created xsi:type="dcterms:W3CDTF">2023-04-17T01:12:36Z</dcterms:created>
  <dcterms:modified xsi:type="dcterms:W3CDTF">2023-06-04T19:54:26Z</dcterms:modified>
</cp:coreProperties>
</file>