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82"/>
    <p:restoredTop sz="94694"/>
  </p:normalViewPr>
  <p:slideViewPr>
    <p:cSldViewPr snapToGrid="0">
      <p:cViewPr varScale="1">
        <p:scale>
          <a:sx n="60" d="100"/>
          <a:sy n="60" d="100"/>
        </p:scale>
        <p:origin x="192" y="1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8389-F5B9-2F69-B151-97707F6ED4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882772-CAAD-8B42-CED4-82B084707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5B441B-A64F-F885-5F5E-E038C802F269}"/>
              </a:ext>
            </a:extLst>
          </p:cNvPr>
          <p:cNvSpPr>
            <a:spLocks noGrp="1"/>
          </p:cNvSpPr>
          <p:nvPr>
            <p:ph type="dt" sz="half" idx="10"/>
          </p:nvPr>
        </p:nvSpPr>
        <p:spPr/>
        <p:txBody>
          <a:bodyPr/>
          <a:lstStyle/>
          <a:p>
            <a:fld id="{557A8C7F-315F-EA47-8138-C48EFA396BC8}" type="datetimeFigureOut">
              <a:rPr lang="en-US" smtClean="0"/>
              <a:t>5/14/25</a:t>
            </a:fld>
            <a:endParaRPr lang="en-US"/>
          </a:p>
        </p:txBody>
      </p:sp>
      <p:sp>
        <p:nvSpPr>
          <p:cNvPr id="5" name="Footer Placeholder 4">
            <a:extLst>
              <a:ext uri="{FF2B5EF4-FFF2-40B4-BE49-F238E27FC236}">
                <a16:creationId xmlns:a16="http://schemas.microsoft.com/office/drawing/2014/main" id="{19C24D96-150E-5307-1C7D-447FB5BE6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88FB6-45E7-5DF0-A593-26C13ED636C4}"/>
              </a:ext>
            </a:extLst>
          </p:cNvPr>
          <p:cNvSpPr>
            <a:spLocks noGrp="1"/>
          </p:cNvSpPr>
          <p:nvPr>
            <p:ph type="sldNum" sz="quarter" idx="12"/>
          </p:nvPr>
        </p:nvSpPr>
        <p:spPr/>
        <p:txBody>
          <a:bodyPr/>
          <a:lstStyle/>
          <a:p>
            <a:fld id="{FB02ED5D-F99D-2C4A-AE3C-860FC092FFA4}" type="slidenum">
              <a:rPr lang="en-US" smtClean="0"/>
              <a:t>‹#›</a:t>
            </a:fld>
            <a:endParaRPr lang="en-US"/>
          </a:p>
        </p:txBody>
      </p:sp>
    </p:spTree>
    <p:extLst>
      <p:ext uri="{BB962C8B-B14F-4D97-AF65-F5344CB8AC3E}">
        <p14:creationId xmlns:p14="http://schemas.microsoft.com/office/powerpoint/2010/main" val="112761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F8F9-9E5E-3CD0-4F7B-7829E4CA5A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8F855-C428-5E59-2384-18ACC29697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66315-B0C3-DB23-AE95-8A2B529F96A9}"/>
              </a:ext>
            </a:extLst>
          </p:cNvPr>
          <p:cNvSpPr>
            <a:spLocks noGrp="1"/>
          </p:cNvSpPr>
          <p:nvPr>
            <p:ph type="dt" sz="half" idx="10"/>
          </p:nvPr>
        </p:nvSpPr>
        <p:spPr/>
        <p:txBody>
          <a:bodyPr/>
          <a:lstStyle/>
          <a:p>
            <a:fld id="{557A8C7F-315F-EA47-8138-C48EFA396BC8}" type="datetimeFigureOut">
              <a:rPr lang="en-US" smtClean="0"/>
              <a:t>5/14/25</a:t>
            </a:fld>
            <a:endParaRPr lang="en-US"/>
          </a:p>
        </p:txBody>
      </p:sp>
      <p:sp>
        <p:nvSpPr>
          <p:cNvPr id="5" name="Footer Placeholder 4">
            <a:extLst>
              <a:ext uri="{FF2B5EF4-FFF2-40B4-BE49-F238E27FC236}">
                <a16:creationId xmlns:a16="http://schemas.microsoft.com/office/drawing/2014/main" id="{DA08A524-2088-0E3C-45FB-7443734B3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74916-52BC-6DDF-4FD6-843837781F37}"/>
              </a:ext>
            </a:extLst>
          </p:cNvPr>
          <p:cNvSpPr>
            <a:spLocks noGrp="1"/>
          </p:cNvSpPr>
          <p:nvPr>
            <p:ph type="sldNum" sz="quarter" idx="12"/>
          </p:nvPr>
        </p:nvSpPr>
        <p:spPr/>
        <p:txBody>
          <a:bodyPr/>
          <a:lstStyle/>
          <a:p>
            <a:fld id="{FB02ED5D-F99D-2C4A-AE3C-860FC092FFA4}" type="slidenum">
              <a:rPr lang="en-US" smtClean="0"/>
              <a:t>‹#›</a:t>
            </a:fld>
            <a:endParaRPr lang="en-US"/>
          </a:p>
        </p:txBody>
      </p:sp>
    </p:spTree>
    <p:extLst>
      <p:ext uri="{BB962C8B-B14F-4D97-AF65-F5344CB8AC3E}">
        <p14:creationId xmlns:p14="http://schemas.microsoft.com/office/powerpoint/2010/main" val="157109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F6F87A-C4B1-33D0-EC37-EE1D9EA048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EBB144-B6F9-4ECF-66C9-72CCE38D84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2FA72-96F7-9ED9-2665-B2DB5E7AA532}"/>
              </a:ext>
            </a:extLst>
          </p:cNvPr>
          <p:cNvSpPr>
            <a:spLocks noGrp="1"/>
          </p:cNvSpPr>
          <p:nvPr>
            <p:ph type="dt" sz="half" idx="10"/>
          </p:nvPr>
        </p:nvSpPr>
        <p:spPr/>
        <p:txBody>
          <a:bodyPr/>
          <a:lstStyle/>
          <a:p>
            <a:fld id="{557A8C7F-315F-EA47-8138-C48EFA396BC8}" type="datetimeFigureOut">
              <a:rPr lang="en-US" smtClean="0"/>
              <a:t>5/14/25</a:t>
            </a:fld>
            <a:endParaRPr lang="en-US"/>
          </a:p>
        </p:txBody>
      </p:sp>
      <p:sp>
        <p:nvSpPr>
          <p:cNvPr id="5" name="Footer Placeholder 4">
            <a:extLst>
              <a:ext uri="{FF2B5EF4-FFF2-40B4-BE49-F238E27FC236}">
                <a16:creationId xmlns:a16="http://schemas.microsoft.com/office/drawing/2014/main" id="{0FDC4021-2652-FC44-9885-2D32CC525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FFCBF-FDDF-DE3F-9D1D-139AEC5BF9F8}"/>
              </a:ext>
            </a:extLst>
          </p:cNvPr>
          <p:cNvSpPr>
            <a:spLocks noGrp="1"/>
          </p:cNvSpPr>
          <p:nvPr>
            <p:ph type="sldNum" sz="quarter" idx="12"/>
          </p:nvPr>
        </p:nvSpPr>
        <p:spPr/>
        <p:txBody>
          <a:bodyPr/>
          <a:lstStyle/>
          <a:p>
            <a:fld id="{FB02ED5D-F99D-2C4A-AE3C-860FC092FFA4}" type="slidenum">
              <a:rPr lang="en-US" smtClean="0"/>
              <a:t>‹#›</a:t>
            </a:fld>
            <a:endParaRPr lang="en-US"/>
          </a:p>
        </p:txBody>
      </p:sp>
    </p:spTree>
    <p:extLst>
      <p:ext uri="{BB962C8B-B14F-4D97-AF65-F5344CB8AC3E}">
        <p14:creationId xmlns:p14="http://schemas.microsoft.com/office/powerpoint/2010/main" val="139349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6992-2853-DBC0-4025-3CC7C98B0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15604E-8460-23D1-F9BF-2A6990C4CB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8D717-197F-5E1A-0B39-931555038DE7}"/>
              </a:ext>
            </a:extLst>
          </p:cNvPr>
          <p:cNvSpPr>
            <a:spLocks noGrp="1"/>
          </p:cNvSpPr>
          <p:nvPr>
            <p:ph type="dt" sz="half" idx="10"/>
          </p:nvPr>
        </p:nvSpPr>
        <p:spPr/>
        <p:txBody>
          <a:bodyPr/>
          <a:lstStyle/>
          <a:p>
            <a:fld id="{557A8C7F-315F-EA47-8138-C48EFA396BC8}" type="datetimeFigureOut">
              <a:rPr lang="en-US" smtClean="0"/>
              <a:t>5/14/25</a:t>
            </a:fld>
            <a:endParaRPr lang="en-US"/>
          </a:p>
        </p:txBody>
      </p:sp>
      <p:sp>
        <p:nvSpPr>
          <p:cNvPr id="5" name="Footer Placeholder 4">
            <a:extLst>
              <a:ext uri="{FF2B5EF4-FFF2-40B4-BE49-F238E27FC236}">
                <a16:creationId xmlns:a16="http://schemas.microsoft.com/office/drawing/2014/main" id="{6F56A1FA-7E84-AF5B-1B92-CD2D60CFA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880C2-10AA-BB1D-8212-99C2241E2A8D}"/>
              </a:ext>
            </a:extLst>
          </p:cNvPr>
          <p:cNvSpPr>
            <a:spLocks noGrp="1"/>
          </p:cNvSpPr>
          <p:nvPr>
            <p:ph type="sldNum" sz="quarter" idx="12"/>
          </p:nvPr>
        </p:nvSpPr>
        <p:spPr/>
        <p:txBody>
          <a:bodyPr/>
          <a:lstStyle/>
          <a:p>
            <a:fld id="{FB02ED5D-F99D-2C4A-AE3C-860FC092FFA4}" type="slidenum">
              <a:rPr lang="en-US" smtClean="0"/>
              <a:t>‹#›</a:t>
            </a:fld>
            <a:endParaRPr lang="en-US"/>
          </a:p>
        </p:txBody>
      </p:sp>
    </p:spTree>
    <p:extLst>
      <p:ext uri="{BB962C8B-B14F-4D97-AF65-F5344CB8AC3E}">
        <p14:creationId xmlns:p14="http://schemas.microsoft.com/office/powerpoint/2010/main" val="47869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2104-AB2A-31EA-6BFE-A7F0AA6DA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564FB7-7F8A-B12E-F201-B8A988B4A6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6AEB40-FE9E-F340-1977-CFD3DCFAE9CC}"/>
              </a:ext>
            </a:extLst>
          </p:cNvPr>
          <p:cNvSpPr>
            <a:spLocks noGrp="1"/>
          </p:cNvSpPr>
          <p:nvPr>
            <p:ph type="dt" sz="half" idx="10"/>
          </p:nvPr>
        </p:nvSpPr>
        <p:spPr/>
        <p:txBody>
          <a:bodyPr/>
          <a:lstStyle/>
          <a:p>
            <a:fld id="{557A8C7F-315F-EA47-8138-C48EFA396BC8}" type="datetimeFigureOut">
              <a:rPr lang="en-US" smtClean="0"/>
              <a:t>5/14/25</a:t>
            </a:fld>
            <a:endParaRPr lang="en-US"/>
          </a:p>
        </p:txBody>
      </p:sp>
      <p:sp>
        <p:nvSpPr>
          <p:cNvPr id="5" name="Footer Placeholder 4">
            <a:extLst>
              <a:ext uri="{FF2B5EF4-FFF2-40B4-BE49-F238E27FC236}">
                <a16:creationId xmlns:a16="http://schemas.microsoft.com/office/drawing/2014/main" id="{13CE50CC-9842-7643-4FDF-9F281783C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5160B-AAD9-47FF-3E52-7DCDF36FEE34}"/>
              </a:ext>
            </a:extLst>
          </p:cNvPr>
          <p:cNvSpPr>
            <a:spLocks noGrp="1"/>
          </p:cNvSpPr>
          <p:nvPr>
            <p:ph type="sldNum" sz="quarter" idx="12"/>
          </p:nvPr>
        </p:nvSpPr>
        <p:spPr/>
        <p:txBody>
          <a:bodyPr/>
          <a:lstStyle/>
          <a:p>
            <a:fld id="{FB02ED5D-F99D-2C4A-AE3C-860FC092FFA4}" type="slidenum">
              <a:rPr lang="en-US" smtClean="0"/>
              <a:t>‹#›</a:t>
            </a:fld>
            <a:endParaRPr lang="en-US"/>
          </a:p>
        </p:txBody>
      </p:sp>
    </p:spTree>
    <p:extLst>
      <p:ext uri="{BB962C8B-B14F-4D97-AF65-F5344CB8AC3E}">
        <p14:creationId xmlns:p14="http://schemas.microsoft.com/office/powerpoint/2010/main" val="210653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3822B-9A3B-BAAD-C72B-339E342F6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5B7993-0141-6F44-FC3D-9E3B3B415C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68EA82-8ECC-5F54-CA1C-F13F1EED4D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3BB72-11E8-ACB7-A1BB-6B3DAD24D0B6}"/>
              </a:ext>
            </a:extLst>
          </p:cNvPr>
          <p:cNvSpPr>
            <a:spLocks noGrp="1"/>
          </p:cNvSpPr>
          <p:nvPr>
            <p:ph type="dt" sz="half" idx="10"/>
          </p:nvPr>
        </p:nvSpPr>
        <p:spPr/>
        <p:txBody>
          <a:bodyPr/>
          <a:lstStyle/>
          <a:p>
            <a:fld id="{557A8C7F-315F-EA47-8138-C48EFA396BC8}" type="datetimeFigureOut">
              <a:rPr lang="en-US" smtClean="0"/>
              <a:t>5/14/25</a:t>
            </a:fld>
            <a:endParaRPr lang="en-US"/>
          </a:p>
        </p:txBody>
      </p:sp>
      <p:sp>
        <p:nvSpPr>
          <p:cNvPr id="6" name="Footer Placeholder 5">
            <a:extLst>
              <a:ext uri="{FF2B5EF4-FFF2-40B4-BE49-F238E27FC236}">
                <a16:creationId xmlns:a16="http://schemas.microsoft.com/office/drawing/2014/main" id="{8F37AF2D-BF87-F361-48D2-0D1E4F4EC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55B3C-099C-0CD0-A0C0-7280C4B7039B}"/>
              </a:ext>
            </a:extLst>
          </p:cNvPr>
          <p:cNvSpPr>
            <a:spLocks noGrp="1"/>
          </p:cNvSpPr>
          <p:nvPr>
            <p:ph type="sldNum" sz="quarter" idx="12"/>
          </p:nvPr>
        </p:nvSpPr>
        <p:spPr/>
        <p:txBody>
          <a:bodyPr/>
          <a:lstStyle/>
          <a:p>
            <a:fld id="{FB02ED5D-F99D-2C4A-AE3C-860FC092FFA4}" type="slidenum">
              <a:rPr lang="en-US" smtClean="0"/>
              <a:t>‹#›</a:t>
            </a:fld>
            <a:endParaRPr lang="en-US"/>
          </a:p>
        </p:txBody>
      </p:sp>
    </p:spTree>
    <p:extLst>
      <p:ext uri="{BB962C8B-B14F-4D97-AF65-F5344CB8AC3E}">
        <p14:creationId xmlns:p14="http://schemas.microsoft.com/office/powerpoint/2010/main" val="13848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D7AF-9659-16FD-7D48-9625963A81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A0E48-38EC-56DA-B358-52EA5F90C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2AE56E-7C46-AD1F-A091-4C1EED47F0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350BA-46B9-E198-FF65-26694323D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4CDDF2-8B40-A0AF-88DF-87C8F8F60B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76F3B7-32D2-759C-7442-E56F88ED90E2}"/>
              </a:ext>
            </a:extLst>
          </p:cNvPr>
          <p:cNvSpPr>
            <a:spLocks noGrp="1"/>
          </p:cNvSpPr>
          <p:nvPr>
            <p:ph type="dt" sz="half" idx="10"/>
          </p:nvPr>
        </p:nvSpPr>
        <p:spPr/>
        <p:txBody>
          <a:bodyPr/>
          <a:lstStyle/>
          <a:p>
            <a:fld id="{557A8C7F-315F-EA47-8138-C48EFA396BC8}" type="datetimeFigureOut">
              <a:rPr lang="en-US" smtClean="0"/>
              <a:t>5/14/25</a:t>
            </a:fld>
            <a:endParaRPr lang="en-US"/>
          </a:p>
        </p:txBody>
      </p:sp>
      <p:sp>
        <p:nvSpPr>
          <p:cNvPr id="8" name="Footer Placeholder 7">
            <a:extLst>
              <a:ext uri="{FF2B5EF4-FFF2-40B4-BE49-F238E27FC236}">
                <a16:creationId xmlns:a16="http://schemas.microsoft.com/office/drawing/2014/main" id="{E6D3B568-719D-9613-819D-29055607E5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C0D302-FD45-C995-28E2-6C9DF33D2BCA}"/>
              </a:ext>
            </a:extLst>
          </p:cNvPr>
          <p:cNvSpPr>
            <a:spLocks noGrp="1"/>
          </p:cNvSpPr>
          <p:nvPr>
            <p:ph type="sldNum" sz="quarter" idx="12"/>
          </p:nvPr>
        </p:nvSpPr>
        <p:spPr/>
        <p:txBody>
          <a:bodyPr/>
          <a:lstStyle/>
          <a:p>
            <a:fld id="{FB02ED5D-F99D-2C4A-AE3C-860FC092FFA4}" type="slidenum">
              <a:rPr lang="en-US" smtClean="0"/>
              <a:t>‹#›</a:t>
            </a:fld>
            <a:endParaRPr lang="en-US"/>
          </a:p>
        </p:txBody>
      </p:sp>
    </p:spTree>
    <p:extLst>
      <p:ext uri="{BB962C8B-B14F-4D97-AF65-F5344CB8AC3E}">
        <p14:creationId xmlns:p14="http://schemas.microsoft.com/office/powerpoint/2010/main" val="185850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925B-0B21-4328-7E0E-6E3FA0D23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2F7CEE-D8B0-7763-C20F-46B91E193727}"/>
              </a:ext>
            </a:extLst>
          </p:cNvPr>
          <p:cNvSpPr>
            <a:spLocks noGrp="1"/>
          </p:cNvSpPr>
          <p:nvPr>
            <p:ph type="dt" sz="half" idx="10"/>
          </p:nvPr>
        </p:nvSpPr>
        <p:spPr/>
        <p:txBody>
          <a:bodyPr/>
          <a:lstStyle/>
          <a:p>
            <a:fld id="{557A8C7F-315F-EA47-8138-C48EFA396BC8}" type="datetimeFigureOut">
              <a:rPr lang="en-US" smtClean="0"/>
              <a:t>5/14/25</a:t>
            </a:fld>
            <a:endParaRPr lang="en-US"/>
          </a:p>
        </p:txBody>
      </p:sp>
      <p:sp>
        <p:nvSpPr>
          <p:cNvPr id="4" name="Footer Placeholder 3">
            <a:extLst>
              <a:ext uri="{FF2B5EF4-FFF2-40B4-BE49-F238E27FC236}">
                <a16:creationId xmlns:a16="http://schemas.microsoft.com/office/drawing/2014/main" id="{166679E7-E70B-8DE1-CE41-55EB9AAA91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FF6CEC-DB2B-7B4A-D573-24DD4C64F6B8}"/>
              </a:ext>
            </a:extLst>
          </p:cNvPr>
          <p:cNvSpPr>
            <a:spLocks noGrp="1"/>
          </p:cNvSpPr>
          <p:nvPr>
            <p:ph type="sldNum" sz="quarter" idx="12"/>
          </p:nvPr>
        </p:nvSpPr>
        <p:spPr/>
        <p:txBody>
          <a:bodyPr/>
          <a:lstStyle/>
          <a:p>
            <a:fld id="{FB02ED5D-F99D-2C4A-AE3C-860FC092FFA4}" type="slidenum">
              <a:rPr lang="en-US" smtClean="0"/>
              <a:t>‹#›</a:t>
            </a:fld>
            <a:endParaRPr lang="en-US"/>
          </a:p>
        </p:txBody>
      </p:sp>
    </p:spTree>
    <p:extLst>
      <p:ext uri="{BB962C8B-B14F-4D97-AF65-F5344CB8AC3E}">
        <p14:creationId xmlns:p14="http://schemas.microsoft.com/office/powerpoint/2010/main" val="289235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ECA89-0128-71A8-E299-775F4CA385AB}"/>
              </a:ext>
            </a:extLst>
          </p:cNvPr>
          <p:cNvSpPr>
            <a:spLocks noGrp="1"/>
          </p:cNvSpPr>
          <p:nvPr>
            <p:ph type="dt" sz="half" idx="10"/>
          </p:nvPr>
        </p:nvSpPr>
        <p:spPr/>
        <p:txBody>
          <a:bodyPr/>
          <a:lstStyle/>
          <a:p>
            <a:fld id="{557A8C7F-315F-EA47-8138-C48EFA396BC8}" type="datetimeFigureOut">
              <a:rPr lang="en-US" smtClean="0"/>
              <a:t>5/14/25</a:t>
            </a:fld>
            <a:endParaRPr lang="en-US"/>
          </a:p>
        </p:txBody>
      </p:sp>
      <p:sp>
        <p:nvSpPr>
          <p:cNvPr id="3" name="Footer Placeholder 2">
            <a:extLst>
              <a:ext uri="{FF2B5EF4-FFF2-40B4-BE49-F238E27FC236}">
                <a16:creationId xmlns:a16="http://schemas.microsoft.com/office/drawing/2014/main" id="{A93EF1E9-B56A-25E1-1FED-6DCE7C03B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BB9547-B3E4-B9BE-E897-101D746689AB}"/>
              </a:ext>
            </a:extLst>
          </p:cNvPr>
          <p:cNvSpPr>
            <a:spLocks noGrp="1"/>
          </p:cNvSpPr>
          <p:nvPr>
            <p:ph type="sldNum" sz="quarter" idx="12"/>
          </p:nvPr>
        </p:nvSpPr>
        <p:spPr/>
        <p:txBody>
          <a:bodyPr/>
          <a:lstStyle/>
          <a:p>
            <a:fld id="{FB02ED5D-F99D-2C4A-AE3C-860FC092FFA4}" type="slidenum">
              <a:rPr lang="en-US" smtClean="0"/>
              <a:t>‹#›</a:t>
            </a:fld>
            <a:endParaRPr lang="en-US"/>
          </a:p>
        </p:txBody>
      </p:sp>
    </p:spTree>
    <p:extLst>
      <p:ext uri="{BB962C8B-B14F-4D97-AF65-F5344CB8AC3E}">
        <p14:creationId xmlns:p14="http://schemas.microsoft.com/office/powerpoint/2010/main" val="189569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0A83-4916-D752-EB57-3D1C72D35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26FC17-E139-3EFF-699D-D3A19302C9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892A1A-F8C6-DDDB-C181-114296966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3BE743-ABE1-84B4-29AE-A5A50107321A}"/>
              </a:ext>
            </a:extLst>
          </p:cNvPr>
          <p:cNvSpPr>
            <a:spLocks noGrp="1"/>
          </p:cNvSpPr>
          <p:nvPr>
            <p:ph type="dt" sz="half" idx="10"/>
          </p:nvPr>
        </p:nvSpPr>
        <p:spPr/>
        <p:txBody>
          <a:bodyPr/>
          <a:lstStyle/>
          <a:p>
            <a:fld id="{557A8C7F-315F-EA47-8138-C48EFA396BC8}" type="datetimeFigureOut">
              <a:rPr lang="en-US" smtClean="0"/>
              <a:t>5/14/25</a:t>
            </a:fld>
            <a:endParaRPr lang="en-US"/>
          </a:p>
        </p:txBody>
      </p:sp>
      <p:sp>
        <p:nvSpPr>
          <p:cNvPr id="6" name="Footer Placeholder 5">
            <a:extLst>
              <a:ext uri="{FF2B5EF4-FFF2-40B4-BE49-F238E27FC236}">
                <a16:creationId xmlns:a16="http://schemas.microsoft.com/office/drawing/2014/main" id="{85F07B8F-8DBE-4A6C-3DAE-5CDF136A3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A887F-6345-A852-DA34-69ACFFAD8C1D}"/>
              </a:ext>
            </a:extLst>
          </p:cNvPr>
          <p:cNvSpPr>
            <a:spLocks noGrp="1"/>
          </p:cNvSpPr>
          <p:nvPr>
            <p:ph type="sldNum" sz="quarter" idx="12"/>
          </p:nvPr>
        </p:nvSpPr>
        <p:spPr/>
        <p:txBody>
          <a:bodyPr/>
          <a:lstStyle/>
          <a:p>
            <a:fld id="{FB02ED5D-F99D-2C4A-AE3C-860FC092FFA4}" type="slidenum">
              <a:rPr lang="en-US" smtClean="0"/>
              <a:t>‹#›</a:t>
            </a:fld>
            <a:endParaRPr lang="en-US"/>
          </a:p>
        </p:txBody>
      </p:sp>
    </p:spTree>
    <p:extLst>
      <p:ext uri="{BB962C8B-B14F-4D97-AF65-F5344CB8AC3E}">
        <p14:creationId xmlns:p14="http://schemas.microsoft.com/office/powerpoint/2010/main" val="376271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E838-61D6-6EC6-CD8E-4DD83ECEC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68FE6C-D019-14A0-E2D3-C7566D921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138E7D-019B-2B0D-8E86-8617CECE8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56A63-8F0B-B9C0-E283-BE8C42B5609A}"/>
              </a:ext>
            </a:extLst>
          </p:cNvPr>
          <p:cNvSpPr>
            <a:spLocks noGrp="1"/>
          </p:cNvSpPr>
          <p:nvPr>
            <p:ph type="dt" sz="half" idx="10"/>
          </p:nvPr>
        </p:nvSpPr>
        <p:spPr/>
        <p:txBody>
          <a:bodyPr/>
          <a:lstStyle/>
          <a:p>
            <a:fld id="{557A8C7F-315F-EA47-8138-C48EFA396BC8}" type="datetimeFigureOut">
              <a:rPr lang="en-US" smtClean="0"/>
              <a:t>5/14/25</a:t>
            </a:fld>
            <a:endParaRPr lang="en-US"/>
          </a:p>
        </p:txBody>
      </p:sp>
      <p:sp>
        <p:nvSpPr>
          <p:cNvPr id="6" name="Footer Placeholder 5">
            <a:extLst>
              <a:ext uri="{FF2B5EF4-FFF2-40B4-BE49-F238E27FC236}">
                <a16:creationId xmlns:a16="http://schemas.microsoft.com/office/drawing/2014/main" id="{61205A88-E693-37F7-90EB-223C00D3E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5092B-6B52-629A-6829-72275911272A}"/>
              </a:ext>
            </a:extLst>
          </p:cNvPr>
          <p:cNvSpPr>
            <a:spLocks noGrp="1"/>
          </p:cNvSpPr>
          <p:nvPr>
            <p:ph type="sldNum" sz="quarter" idx="12"/>
          </p:nvPr>
        </p:nvSpPr>
        <p:spPr/>
        <p:txBody>
          <a:bodyPr/>
          <a:lstStyle/>
          <a:p>
            <a:fld id="{FB02ED5D-F99D-2C4A-AE3C-860FC092FFA4}" type="slidenum">
              <a:rPr lang="en-US" smtClean="0"/>
              <a:t>‹#›</a:t>
            </a:fld>
            <a:endParaRPr lang="en-US"/>
          </a:p>
        </p:txBody>
      </p:sp>
    </p:spTree>
    <p:extLst>
      <p:ext uri="{BB962C8B-B14F-4D97-AF65-F5344CB8AC3E}">
        <p14:creationId xmlns:p14="http://schemas.microsoft.com/office/powerpoint/2010/main" val="296702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92670-C049-71A1-D1B0-67C630960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838583-8BF6-E242-01F8-EA3D866BA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6954C-200B-DCCD-D6E2-FFBE78EB0C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7A8C7F-315F-EA47-8138-C48EFA396BC8}" type="datetimeFigureOut">
              <a:rPr lang="en-US" smtClean="0"/>
              <a:t>5/14/25</a:t>
            </a:fld>
            <a:endParaRPr lang="en-US"/>
          </a:p>
        </p:txBody>
      </p:sp>
      <p:sp>
        <p:nvSpPr>
          <p:cNvPr id="5" name="Footer Placeholder 4">
            <a:extLst>
              <a:ext uri="{FF2B5EF4-FFF2-40B4-BE49-F238E27FC236}">
                <a16:creationId xmlns:a16="http://schemas.microsoft.com/office/drawing/2014/main" id="{C1F49571-3D48-C855-6F3A-97F6B7B203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3945021-125D-5584-CF67-43FAE94BB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02ED5D-F99D-2C4A-AE3C-860FC092FFA4}" type="slidenum">
              <a:rPr lang="en-US" smtClean="0"/>
              <a:t>‹#›</a:t>
            </a:fld>
            <a:endParaRPr lang="en-US"/>
          </a:p>
        </p:txBody>
      </p:sp>
    </p:spTree>
    <p:extLst>
      <p:ext uri="{BB962C8B-B14F-4D97-AF65-F5344CB8AC3E}">
        <p14:creationId xmlns:p14="http://schemas.microsoft.com/office/powerpoint/2010/main" val="4161410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npgc.org/" TargetMode="External"/><Relationship Id="rId1" Type="http://schemas.openxmlformats.org/officeDocument/2006/relationships/slideLayout" Target="../slideLayouts/slideLayout7.xml"/><Relationship Id="rId4" Type="http://schemas.openxmlformats.org/officeDocument/2006/relationships/image" Target="file:////Users/teddymanywounds/Library/Containers/com.microsoft.Outlook/Data/Library/Caches/Signatures/signature_258160586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ABA8E7-F515-B188-0D9D-E05F13FFFDCA}"/>
              </a:ext>
            </a:extLst>
          </p:cNvPr>
          <p:cNvSpPr>
            <a:spLocks noGrp="1"/>
          </p:cNvSpPr>
          <p:nvPr>
            <p:ph type="ctrTitle"/>
          </p:nvPr>
        </p:nvSpPr>
        <p:spPr>
          <a:xfrm>
            <a:off x="5297762" y="640080"/>
            <a:ext cx="6251110" cy="3566160"/>
          </a:xfrm>
        </p:spPr>
        <p:txBody>
          <a:bodyPr anchor="b">
            <a:normAutofit/>
          </a:bodyPr>
          <a:lstStyle/>
          <a:p>
            <a:pPr algn="l"/>
            <a:r>
              <a:rPr lang="en-US" sz="5400" b="1">
                <a:latin typeface="Times New Roman" panose="02020603050405020304" pitchFamily="18" charset="0"/>
                <a:cs typeface="Times New Roman" panose="02020603050405020304" pitchFamily="18" charset="0"/>
              </a:rPr>
              <a:t>Empowering First Nations Police Governance </a:t>
            </a:r>
            <a:br>
              <a:rPr lang="en-US" sz="5400">
                <a:latin typeface="Times New Roman" panose="02020603050405020304" pitchFamily="18" charset="0"/>
                <a:cs typeface="Times New Roman" panose="02020603050405020304" pitchFamily="18" charset="0"/>
              </a:rPr>
            </a:br>
            <a:endParaRPr lang="en-US" sz="540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FA54AC09-4977-2F7C-60D2-C5D91600D3A4}"/>
              </a:ext>
            </a:extLst>
          </p:cNvPr>
          <p:cNvSpPr>
            <a:spLocks noGrp="1"/>
          </p:cNvSpPr>
          <p:nvPr>
            <p:ph type="subTitle" idx="1"/>
          </p:nvPr>
        </p:nvSpPr>
        <p:spPr>
          <a:xfrm>
            <a:off x="5297760" y="4636008"/>
            <a:ext cx="6251111" cy="1572768"/>
          </a:xfrm>
        </p:spPr>
        <p:txBody>
          <a:bodyPr>
            <a:normAutofit/>
          </a:bodyPr>
          <a:lstStyle/>
          <a:p>
            <a:pPr algn="l"/>
            <a:r>
              <a:rPr lang="en-US" dirty="0">
                <a:latin typeface="Times New Roman" panose="02020603050405020304" pitchFamily="18" charset="0"/>
                <a:cs typeface="Times New Roman" panose="02020603050405020304" pitchFamily="18" charset="0"/>
              </a:rPr>
              <a:t>Teddy Manywounds, the Importance of Governance in Our First Nations communities </a:t>
            </a: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EAC416F-7B99-A35D-E846-588B5B06ED82}"/>
              </a:ext>
            </a:extLst>
          </p:cNvPr>
          <p:cNvPicPr>
            <a:picLocks noChangeAspect="1"/>
          </p:cNvPicPr>
          <p:nvPr/>
        </p:nvPicPr>
        <p:blipFill>
          <a:blip r:embed="rId2"/>
          <a:srcRect l="37246" r="24554"/>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7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BF8243F-D9AD-351F-37D3-4EFB3AEC484F}"/>
              </a:ext>
            </a:extLst>
          </p:cNvPr>
          <p:cNvSpPr txBox="1"/>
          <p:nvPr/>
        </p:nvSpPr>
        <p:spPr>
          <a:xfrm>
            <a:off x="1171074" y="1396686"/>
            <a:ext cx="3240506" cy="40646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Capacity. </a:t>
            </a:r>
            <a:endParaRPr lang="en-US" sz="44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D5AD4DF-F713-0670-0131-2EEFE1FFDB24}"/>
              </a:ext>
            </a:extLst>
          </p:cNvPr>
          <p:cNvSpPr txBox="1"/>
          <p:nvPr/>
        </p:nvSpPr>
        <p:spPr>
          <a:xfrm>
            <a:off x="5370153" y="1526033"/>
            <a:ext cx="5536397"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t>First Nations policing governance is essential for building capacity within communities. Effective governance structures ensure that the unique needs, principles, and values of First Nations are acknowledged and supported. Historically, governance in First Nations communities functioned in a manner that maintained order and clarity, supporting the collective and ensuring the safety and sustainability of the community.</a:t>
            </a:r>
          </a:p>
        </p:txBody>
      </p:sp>
    </p:spTree>
    <p:extLst>
      <p:ext uri="{BB962C8B-B14F-4D97-AF65-F5344CB8AC3E}">
        <p14:creationId xmlns:p14="http://schemas.microsoft.com/office/powerpoint/2010/main" val="428666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ne in a crowd">
            <a:extLst>
              <a:ext uri="{FF2B5EF4-FFF2-40B4-BE49-F238E27FC236}">
                <a16:creationId xmlns:a16="http://schemas.microsoft.com/office/drawing/2014/main" id="{62055AB9-C67F-6C43-37A5-7E653EE86EB4}"/>
              </a:ext>
            </a:extLst>
          </p:cNvPr>
          <p:cNvPicPr>
            <a:picLocks noChangeAspect="1"/>
          </p:cNvPicPr>
          <p:nvPr/>
        </p:nvPicPr>
        <p:blipFill>
          <a:blip r:embed="rId2"/>
          <a:srcRect l="24512" r="16321"/>
          <a:stretch>
            <a:fillRect/>
          </a:stretch>
        </p:blipFill>
        <p:spPr>
          <a:xfrm>
            <a:off x="-1" y="-2"/>
            <a:ext cx="5410198" cy="6858002"/>
          </a:xfrm>
          <a:prstGeom prst="rect">
            <a:avLst/>
          </a:prstGeom>
        </p:spPr>
      </p:pic>
      <p:sp useBgFill="1">
        <p:nvSpPr>
          <p:cNvPr id="10" name="Rectangle 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DA8CEA8-22D5-D5E4-F686-F3061671ACA5}"/>
              </a:ext>
            </a:extLst>
          </p:cNvPr>
          <p:cNvSpPr txBox="1"/>
          <p:nvPr/>
        </p:nvSpPr>
        <p:spPr>
          <a:xfrm>
            <a:off x="6115317" y="2743200"/>
            <a:ext cx="5247340" cy="349687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To empower First Nations policing governance, it is crucial to determine the objectives and focus of each policing service, understand the mandates of leadership, and address the needs within the community. Successful governance requires a structured approach, including terms of reference, value statements, mission statements, and, if necessary, ratified legislation. These structures provide a mechanism to maintain cohesive objectives, support the service, and ensure accountability.</a:t>
            </a:r>
          </a:p>
        </p:txBody>
      </p:sp>
    </p:spTree>
    <p:extLst>
      <p:ext uri="{BB962C8B-B14F-4D97-AF65-F5344CB8AC3E}">
        <p14:creationId xmlns:p14="http://schemas.microsoft.com/office/powerpoint/2010/main" val="4125297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378988CF-9742-AA6C-3EE8-96517EA60F43}"/>
              </a:ext>
            </a:extLst>
          </p:cNvPr>
          <p:cNvSpPr txBox="1"/>
          <p:nvPr/>
        </p:nvSpPr>
        <p:spPr>
          <a:xfrm>
            <a:off x="838200" y="669925"/>
            <a:ext cx="4508946" cy="1325563"/>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400" b="1" kern="1200">
                <a:solidFill>
                  <a:schemeClr val="bg1"/>
                </a:solidFill>
                <a:latin typeface="+mj-lt"/>
                <a:ea typeface="+mj-ea"/>
                <a:cs typeface="+mj-cs"/>
              </a:rPr>
              <a:t>Our rights, Treaty and inherent.</a:t>
            </a:r>
            <a:endParaRPr lang="en-US" sz="4400" kern="1200">
              <a:solidFill>
                <a:schemeClr val="bg1"/>
              </a:solidFill>
              <a:latin typeface="+mj-lt"/>
              <a:ea typeface="+mj-ea"/>
              <a:cs typeface="+mj-cs"/>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8404D98-BEB6-4185-CB3E-5F964194ABD5}"/>
              </a:ext>
            </a:extLst>
          </p:cNvPr>
          <p:cNvSpPr txBox="1"/>
          <p:nvPr/>
        </p:nvSpPr>
        <p:spPr>
          <a:xfrm>
            <a:off x="1392667" y="2398957"/>
            <a:ext cx="9406666" cy="3526144"/>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r>
              <a:rPr lang="en-US" sz="1400" b="1">
                <a:solidFill>
                  <a:schemeClr val="bg1"/>
                </a:solidFill>
              </a:rPr>
              <a:t>Historical Agreements</a:t>
            </a:r>
            <a:r>
              <a:rPr lang="en-US" sz="1400">
                <a:solidFill>
                  <a:schemeClr val="bg1"/>
                </a:solidFill>
              </a:rPr>
              <a:t>: Treaties are legally binding agreements that were established between First Nations and the Crown. These agreements were meant to ensure mutual respect, cooperation, and the protection of rights and lands. Respecting these treaties is essential to honor the commitments made historically.</a:t>
            </a:r>
          </a:p>
          <a:p>
            <a:pPr lvl="0" indent="-228600">
              <a:lnSpc>
                <a:spcPct val="90000"/>
              </a:lnSpc>
              <a:spcAft>
                <a:spcPts val="600"/>
              </a:spcAft>
              <a:buFont typeface="Arial" panose="020B0604020202020204" pitchFamily="34" charset="0"/>
              <a:buChar char="•"/>
            </a:pPr>
            <a:r>
              <a:rPr lang="en-US" sz="1400" b="1">
                <a:solidFill>
                  <a:schemeClr val="bg1"/>
                </a:solidFill>
              </a:rPr>
              <a:t>Legal Obligations</a:t>
            </a:r>
            <a:r>
              <a:rPr lang="en-US" sz="1400">
                <a:solidFill>
                  <a:schemeClr val="bg1"/>
                </a:solidFill>
              </a:rPr>
              <a:t>: Treaties are recognized under Canadian law and international law. The Canadian government has a legal obligation to uphold these agreements and ensure that the rights of First Nations are protected and respected.</a:t>
            </a:r>
          </a:p>
          <a:p>
            <a:pPr lvl="0" indent="-228600">
              <a:lnSpc>
                <a:spcPct val="90000"/>
              </a:lnSpc>
              <a:spcAft>
                <a:spcPts val="600"/>
              </a:spcAft>
              <a:buFont typeface="Arial" panose="020B0604020202020204" pitchFamily="34" charset="0"/>
              <a:buChar char="•"/>
            </a:pPr>
            <a:r>
              <a:rPr lang="en-US" sz="1400" b="1">
                <a:solidFill>
                  <a:schemeClr val="bg1"/>
                </a:solidFill>
              </a:rPr>
              <a:t>Cultural Preservation</a:t>
            </a:r>
            <a:r>
              <a:rPr lang="en-US" sz="1400">
                <a:solidFill>
                  <a:schemeClr val="bg1"/>
                </a:solidFill>
              </a:rPr>
              <a:t>: Treaties often include provisions that protect the cultural practices, traditions, and ways of life of First Nations. Respecting these rights is vital for the preservation and continuation of First Nations cultures and identities.</a:t>
            </a:r>
          </a:p>
          <a:p>
            <a:pPr lvl="0" indent="-228600">
              <a:lnSpc>
                <a:spcPct val="90000"/>
              </a:lnSpc>
              <a:spcAft>
                <a:spcPts val="600"/>
              </a:spcAft>
              <a:buFont typeface="Arial" panose="020B0604020202020204" pitchFamily="34" charset="0"/>
              <a:buChar char="•"/>
            </a:pPr>
            <a:r>
              <a:rPr lang="en-US" sz="1400" b="1">
                <a:solidFill>
                  <a:schemeClr val="bg1"/>
                </a:solidFill>
              </a:rPr>
              <a:t>Social Justice</a:t>
            </a:r>
            <a:r>
              <a:rPr lang="en-US" sz="1400">
                <a:solidFill>
                  <a:schemeClr val="bg1"/>
                </a:solidFill>
              </a:rPr>
              <a:t>: Respecting treaty rights is a matter of social justice. It acknowledges the historical injustices faced by First Nations and aims to rectify them by ensuring that their rights are upheld and respected.</a:t>
            </a:r>
          </a:p>
          <a:p>
            <a:pPr lvl="0" indent="-228600">
              <a:lnSpc>
                <a:spcPct val="90000"/>
              </a:lnSpc>
              <a:spcAft>
                <a:spcPts val="600"/>
              </a:spcAft>
              <a:buFont typeface="Arial" panose="020B0604020202020204" pitchFamily="34" charset="0"/>
              <a:buChar char="•"/>
            </a:pPr>
            <a:r>
              <a:rPr lang="en-US" sz="1400" b="1">
                <a:solidFill>
                  <a:schemeClr val="bg1"/>
                </a:solidFill>
              </a:rPr>
              <a:t>Building Trust</a:t>
            </a:r>
            <a:r>
              <a:rPr lang="en-US" sz="1400">
                <a:solidFill>
                  <a:schemeClr val="bg1"/>
                </a:solidFill>
              </a:rPr>
              <a:t>: Respecting treaty rights helps build trust between First Nations and the Canadian government. It fosters a relationship based on mutual respect and cooperation, which is essential for effective governance and collaboration.</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92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671F6C2-1967-DB21-28DA-DDBEB8649432}"/>
              </a:ext>
            </a:extLst>
          </p:cNvPr>
          <p:cNvSpPr txBox="1"/>
          <p:nvPr/>
        </p:nvSpPr>
        <p:spPr>
          <a:xfrm>
            <a:off x="827088" y="1641752"/>
            <a:ext cx="3527425" cy="436693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a:solidFill>
                  <a:schemeClr val="tx1"/>
                </a:solidFill>
                <a:latin typeface="+mj-lt"/>
                <a:ea typeface="+mj-ea"/>
                <a:cs typeface="+mj-cs"/>
              </a:rPr>
              <a:t>Women and girls in our communities; a seat at the table! </a:t>
            </a:r>
            <a:endParaRPr lang="en-US" sz="4000" kern="1200">
              <a:solidFill>
                <a:schemeClr val="tx1"/>
              </a:solidFill>
              <a:latin typeface="+mj-lt"/>
              <a:ea typeface="+mj-ea"/>
              <a:cs typeface="+mj-cs"/>
            </a:endParaRPr>
          </a:p>
        </p:txBody>
      </p:sp>
      <p:sp>
        <p:nvSpPr>
          <p:cNvPr id="3" name="TextBox 2">
            <a:extLst>
              <a:ext uri="{FF2B5EF4-FFF2-40B4-BE49-F238E27FC236}">
                <a16:creationId xmlns:a16="http://schemas.microsoft.com/office/drawing/2014/main" id="{5D47367E-073C-5E05-4142-1EA8DED2ED2B}"/>
              </a:ext>
            </a:extLst>
          </p:cNvPr>
          <p:cNvSpPr txBox="1"/>
          <p:nvPr/>
        </p:nvSpPr>
        <p:spPr>
          <a:xfrm>
            <a:off x="5222081" y="1641752"/>
            <a:ext cx="5260975" cy="3960000"/>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r>
              <a:rPr lang="en-US" sz="1300" b="1">
                <a:solidFill>
                  <a:schemeClr val="tx1">
                    <a:alpha val="80000"/>
                  </a:schemeClr>
                </a:solidFill>
              </a:rPr>
              <a:t>Diverse Perspectives</a:t>
            </a:r>
            <a:r>
              <a:rPr lang="en-US" sz="1300">
                <a:solidFill>
                  <a:schemeClr val="tx1">
                    <a:alpha val="80000"/>
                  </a:schemeClr>
                </a:solidFill>
              </a:rPr>
              <a:t>: Women and girls bring unique perspectives and experiences that are crucial for comprehensive decision-making. Their involvement ensures that the governance structures are more inclusive and representative of the entire community.</a:t>
            </a:r>
          </a:p>
          <a:p>
            <a:pPr lvl="0" indent="-228600">
              <a:lnSpc>
                <a:spcPct val="90000"/>
              </a:lnSpc>
              <a:spcAft>
                <a:spcPts val="600"/>
              </a:spcAft>
              <a:buFont typeface="Arial" panose="020B0604020202020204" pitchFamily="34" charset="0"/>
              <a:buChar char="•"/>
            </a:pPr>
            <a:r>
              <a:rPr lang="en-US" sz="1300" b="1">
                <a:solidFill>
                  <a:schemeClr val="tx1">
                    <a:alpha val="80000"/>
                  </a:schemeClr>
                </a:solidFill>
              </a:rPr>
              <a:t>Cultural Continuity</a:t>
            </a:r>
            <a:r>
              <a:rPr lang="en-US" sz="1300">
                <a:solidFill>
                  <a:schemeClr val="tx1">
                    <a:alpha val="80000"/>
                  </a:schemeClr>
                </a:solidFill>
              </a:rPr>
              <a:t>: In many First Nations communities, women play a vital role in preserving and transmitting cultural knowledge and practices. Their participation in governance helps maintain cultural continuity and ensures that traditional values and practices are upheld.</a:t>
            </a:r>
          </a:p>
          <a:p>
            <a:pPr lvl="0" indent="-228600">
              <a:lnSpc>
                <a:spcPct val="90000"/>
              </a:lnSpc>
              <a:spcAft>
                <a:spcPts val="600"/>
              </a:spcAft>
              <a:buFont typeface="Arial" panose="020B0604020202020204" pitchFamily="34" charset="0"/>
              <a:buChar char="•"/>
            </a:pPr>
            <a:r>
              <a:rPr lang="en-US" sz="1300" b="1">
                <a:solidFill>
                  <a:schemeClr val="tx1">
                    <a:alpha val="80000"/>
                  </a:schemeClr>
                </a:solidFill>
              </a:rPr>
              <a:t>Empowerment and Equality</a:t>
            </a:r>
            <a:r>
              <a:rPr lang="en-US" sz="1300">
                <a:solidFill>
                  <a:schemeClr val="tx1">
                    <a:alpha val="80000"/>
                  </a:schemeClr>
                </a:solidFill>
              </a:rPr>
              <a:t>: Including women and girls in governance promotes gender equality and empowers them to take on leadership roles. This not only benefits the individuals involved but also strengthens the community as a whole by fostering a more balanced and equitable society.</a:t>
            </a:r>
          </a:p>
          <a:p>
            <a:pPr lvl="0" indent="-228600">
              <a:lnSpc>
                <a:spcPct val="90000"/>
              </a:lnSpc>
              <a:spcAft>
                <a:spcPts val="600"/>
              </a:spcAft>
              <a:buFont typeface="Arial" panose="020B0604020202020204" pitchFamily="34" charset="0"/>
              <a:buChar char="•"/>
            </a:pPr>
            <a:r>
              <a:rPr lang="en-US" sz="1300" b="1">
                <a:solidFill>
                  <a:schemeClr val="tx1">
                    <a:alpha val="80000"/>
                  </a:schemeClr>
                </a:solidFill>
              </a:rPr>
              <a:t>Holistic Approach</a:t>
            </a:r>
            <a:r>
              <a:rPr lang="en-US" sz="1300">
                <a:solidFill>
                  <a:schemeClr val="tx1">
                    <a:alpha val="80000"/>
                  </a:schemeClr>
                </a:solidFill>
              </a:rPr>
              <a:t>: Women and girls often have a holistic approach to community well-being, considering the social, emotional, and physical aspects of safety and security. Their involvement in policing governance can lead to more comprehensive and effective strategies for community safety.</a:t>
            </a:r>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6663782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0"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extBox 1">
            <a:extLst>
              <a:ext uri="{FF2B5EF4-FFF2-40B4-BE49-F238E27FC236}">
                <a16:creationId xmlns:a16="http://schemas.microsoft.com/office/drawing/2014/main" id="{CA55AD8F-0744-CC55-3CB0-A55B4339EA5B}"/>
              </a:ext>
            </a:extLst>
          </p:cNvPr>
          <p:cNvSpPr txBox="1"/>
          <p:nvPr/>
        </p:nvSpPr>
        <p:spPr>
          <a:xfrm>
            <a:off x="1102368" y="3306515"/>
            <a:ext cx="3826286" cy="3215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a:solidFill>
                  <a:schemeClr val="bg1"/>
                </a:solidFill>
                <a:latin typeface="+mj-lt"/>
                <a:ea typeface="+mj-ea"/>
                <a:cs typeface="+mj-cs"/>
              </a:rPr>
              <a:t>Elders and youth! </a:t>
            </a:r>
            <a:endParaRPr lang="en-US" sz="4400" kern="1200">
              <a:solidFill>
                <a:schemeClr val="bg1"/>
              </a:solidFill>
              <a:latin typeface="+mj-lt"/>
              <a:ea typeface="+mj-ea"/>
              <a:cs typeface="+mj-cs"/>
            </a:endParaRPr>
          </a:p>
        </p:txBody>
      </p:sp>
      <p:sp>
        <p:nvSpPr>
          <p:cNvPr id="31"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2"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3"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xtBox 2">
            <a:extLst>
              <a:ext uri="{FF2B5EF4-FFF2-40B4-BE49-F238E27FC236}">
                <a16:creationId xmlns:a16="http://schemas.microsoft.com/office/drawing/2014/main" id="{81AB5E95-E585-89DF-54ED-DEE91AD21A4B}"/>
              </a:ext>
            </a:extLst>
          </p:cNvPr>
          <p:cNvSpPr txBox="1"/>
          <p:nvPr/>
        </p:nvSpPr>
        <p:spPr>
          <a:xfrm>
            <a:off x="5211448" y="706508"/>
            <a:ext cx="5217173" cy="4351338"/>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r>
              <a:rPr lang="en-US" sz="1400" b="1">
                <a:solidFill>
                  <a:schemeClr val="bg1"/>
                </a:solidFill>
              </a:rPr>
              <a:t>Wisdom and Experience</a:t>
            </a:r>
            <a:r>
              <a:rPr lang="en-US" sz="1400">
                <a:solidFill>
                  <a:schemeClr val="bg1"/>
                </a:solidFill>
              </a:rPr>
              <a:t>: Elders possess a wealth of knowledge and experience that is invaluable for decision-making. Their insights can guide the governance structures to ensure they are rooted in traditional values and practices, which are crucial for maintaining cultural continuity and community cohesion.</a:t>
            </a:r>
          </a:p>
          <a:p>
            <a:pPr lvl="0" indent="-228600">
              <a:lnSpc>
                <a:spcPct val="90000"/>
              </a:lnSpc>
              <a:spcAft>
                <a:spcPts val="600"/>
              </a:spcAft>
              <a:buFont typeface="Arial" panose="020B0604020202020204" pitchFamily="34" charset="0"/>
              <a:buChar char="•"/>
            </a:pPr>
            <a:r>
              <a:rPr lang="en-US" sz="1400" b="1">
                <a:solidFill>
                  <a:schemeClr val="bg1"/>
                </a:solidFill>
              </a:rPr>
              <a:t>Future Generations</a:t>
            </a:r>
            <a:r>
              <a:rPr lang="en-US" sz="1400">
                <a:solidFill>
                  <a:schemeClr val="bg1"/>
                </a:solidFill>
              </a:rPr>
              <a:t>: Youth represent the future of the community. Their involvement in governance ensures that the perspectives and needs of younger generations are considered. This helps create policies and strategies that are forward-thinking and sustainable.</a:t>
            </a:r>
          </a:p>
          <a:p>
            <a:pPr lvl="0" indent="-228600">
              <a:lnSpc>
                <a:spcPct val="90000"/>
              </a:lnSpc>
              <a:spcAft>
                <a:spcPts val="600"/>
              </a:spcAft>
              <a:buFont typeface="Arial" panose="020B0604020202020204" pitchFamily="34" charset="0"/>
              <a:buChar char="•"/>
            </a:pPr>
            <a:r>
              <a:rPr lang="en-US" sz="1400" b="1">
                <a:solidFill>
                  <a:schemeClr val="bg1"/>
                </a:solidFill>
              </a:rPr>
              <a:t>Intergenerational Dialogue</a:t>
            </a:r>
            <a:r>
              <a:rPr lang="en-US" sz="1400">
                <a:solidFill>
                  <a:schemeClr val="bg1"/>
                </a:solidFill>
              </a:rPr>
              <a:t>: Including both elders and youth fosters intergenerational dialogue, which is vital for the transfer of knowledge and cultural practices. This dialogue helps bridge the gap between generations and ensures that governance structures are inclusive and representative of the entire community.</a:t>
            </a:r>
          </a:p>
          <a:p>
            <a:pPr lvl="0" indent="-228600">
              <a:lnSpc>
                <a:spcPct val="90000"/>
              </a:lnSpc>
              <a:spcAft>
                <a:spcPts val="600"/>
              </a:spcAft>
              <a:buFont typeface="Arial" panose="020B0604020202020204" pitchFamily="34" charset="0"/>
              <a:buChar char="•"/>
            </a:pPr>
            <a:r>
              <a:rPr lang="en-US" sz="1400" b="1">
                <a:solidFill>
                  <a:schemeClr val="bg1"/>
                </a:solidFill>
              </a:rPr>
              <a:t>Empowerment and Engagement</a:t>
            </a:r>
            <a:r>
              <a:rPr lang="en-US" sz="1400">
                <a:solidFill>
                  <a:schemeClr val="bg1"/>
                </a:solidFill>
              </a:rPr>
              <a:t>: Involving elders and youth in governance empowers them to take active roles in their community. This engagement promotes a sense of ownership and responsibility, which is essential for the success and sustainability of governance structures.</a:t>
            </a: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11194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FBFF80-B017-FF9E-1E9E-8AB7FADC3EB3}"/>
              </a:ext>
            </a:extLst>
          </p:cNvPr>
          <p:cNvSpPr txBox="1"/>
          <p:nvPr/>
        </p:nvSpPr>
        <p:spPr>
          <a:xfrm>
            <a:off x="8115300" y="1562669"/>
            <a:ext cx="3389515" cy="238068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a:solidFill>
                  <a:schemeClr val="tx1">
                    <a:lumMod val="85000"/>
                    <a:lumOff val="15000"/>
                  </a:schemeClr>
                </a:solidFill>
                <a:latin typeface="+mj-lt"/>
                <a:ea typeface="+mj-ea"/>
                <a:cs typeface="+mj-cs"/>
              </a:rPr>
              <a:t>The value of First Nations. police governance!</a:t>
            </a:r>
          </a:p>
        </p:txBody>
      </p:sp>
      <p:pic>
        <p:nvPicPr>
          <p:cNvPr id="4" name="Picture 3">
            <a:extLst>
              <a:ext uri="{FF2B5EF4-FFF2-40B4-BE49-F238E27FC236}">
                <a16:creationId xmlns:a16="http://schemas.microsoft.com/office/drawing/2014/main" id="{3B7C82E8-3636-FBC6-1E9F-1DD36A03FD43}"/>
              </a:ext>
            </a:extLst>
          </p:cNvPr>
          <p:cNvPicPr>
            <a:picLocks noChangeAspect="1"/>
          </p:cNvPicPr>
          <p:nvPr/>
        </p:nvPicPr>
        <p:blipFill>
          <a:blip r:embed="rId2"/>
          <a:srcRect l="24909" r="12217"/>
          <a:stretch>
            <a:fillRect/>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367402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7ECB66-751A-D93F-89D5-CDE8DBAD33CB}"/>
              </a:ext>
            </a:extLst>
          </p:cNvPr>
          <p:cNvSpPr txBox="1"/>
          <p:nvPr/>
        </p:nvSpPr>
        <p:spPr>
          <a:xfrm>
            <a:off x="1401288" y="1543793"/>
            <a:ext cx="10664042" cy="646331"/>
          </a:xfrm>
          <a:prstGeom prst="rect">
            <a:avLst/>
          </a:prstGeom>
          <a:noFill/>
        </p:spPr>
        <p:txBody>
          <a:bodyPr wrap="square" rtlCol="0">
            <a:spAutoFit/>
          </a:bodyPr>
          <a:lstStyle/>
          <a:p>
            <a:endParaRPr lang="en-US" dirty="0"/>
          </a:p>
          <a:p>
            <a:endParaRPr lang="en-US" dirty="0"/>
          </a:p>
        </p:txBody>
      </p:sp>
      <p:sp>
        <p:nvSpPr>
          <p:cNvPr id="3" name="Rectangle 2">
            <a:extLst>
              <a:ext uri="{FF2B5EF4-FFF2-40B4-BE49-F238E27FC236}">
                <a16:creationId xmlns:a16="http://schemas.microsoft.com/office/drawing/2014/main" id="{EF17B80E-1164-8886-FC89-6E73549B58E6}"/>
              </a:ext>
            </a:extLst>
          </p:cNvPr>
          <p:cNvSpPr>
            <a:spLocks noChangeArrowheads="1"/>
          </p:cNvSpPr>
          <p:nvPr/>
        </p:nvSpPr>
        <p:spPr bwMode="auto">
          <a:xfrm>
            <a:off x="1535672" y="862172"/>
            <a:ext cx="8154797"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156082"/>
                </a:solidFill>
                <a:effectLst/>
                <a:latin typeface="Times New Roman" panose="02020603050405020304" pitchFamily="18" charset="0"/>
                <a:ea typeface="Times New Roman" panose="02020603050405020304" pitchFamily="18" charset="0"/>
                <a:cs typeface="Times New Roman" panose="02020603050405020304" pitchFamily="18" charset="0"/>
              </a:rPr>
              <a:t>Teddy Manywounds.</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156082"/>
                </a:solidFill>
                <a:effectLst/>
                <a:latin typeface="Times New Roman" panose="02020603050405020304" pitchFamily="18" charset="0"/>
                <a:ea typeface="Times New Roman" panose="02020603050405020304" pitchFamily="18" charset="0"/>
                <a:cs typeface="Times New Roman" panose="02020603050405020304" pitchFamily="18" charset="0"/>
              </a:rPr>
              <a:t>Chair First Nations Police Governance Council. </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156082"/>
                </a:solidFill>
                <a:effectLst/>
                <a:latin typeface="Times New Roman" panose="02020603050405020304" pitchFamily="18" charset="0"/>
                <a:ea typeface="Times New Roman" panose="02020603050405020304" pitchFamily="18" charset="0"/>
                <a:cs typeface="Times New Roman" panose="02020603050405020304" pitchFamily="18" charset="0"/>
              </a:rPr>
              <a:t>FNCPA. </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467886"/>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https://fnpgc.org/</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descr="signature_2581605865">
            <a:extLst>
              <a:ext uri="{FF2B5EF4-FFF2-40B4-BE49-F238E27FC236}">
                <a16:creationId xmlns:a16="http://schemas.microsoft.com/office/drawing/2014/main" id="{067B9EE4-96F7-7687-0E3A-D4D644E9814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578930" y="3201274"/>
            <a:ext cx="2933205" cy="29332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952B165-E4BE-A2C1-F11D-0C2035EADDFE}"/>
              </a:ext>
            </a:extLst>
          </p:cNvPr>
          <p:cNvSpPr>
            <a:spLocks noChangeArrowheads="1"/>
          </p:cNvSpPr>
          <p:nvPr/>
        </p:nvSpPr>
        <p:spPr bwMode="auto">
          <a:xfrm>
            <a:off x="653143" y="2554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74BE04BB-908E-0F1D-DF27-811A6D41D511}"/>
              </a:ext>
            </a:extLst>
          </p:cNvPr>
          <p:cNvSpPr txBox="1"/>
          <p:nvPr/>
        </p:nvSpPr>
        <p:spPr>
          <a:xfrm>
            <a:off x="1535672" y="4070267"/>
            <a:ext cx="5723906" cy="1477328"/>
          </a:xfrm>
          <a:prstGeom prst="rect">
            <a:avLst/>
          </a:prstGeom>
          <a:noFill/>
        </p:spPr>
        <p:txBody>
          <a:bodyPr wrap="squar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Thank you!</a:t>
            </a:r>
          </a:p>
          <a:p>
            <a:r>
              <a:rPr lang="en-US" sz="2400" dirty="0" err="1">
                <a:solidFill>
                  <a:srgbClr val="C00000"/>
                </a:solidFill>
                <a:latin typeface="Times New Roman" panose="02020603050405020304" pitchFamily="18" charset="0"/>
                <a:cs typeface="Times New Roman" panose="02020603050405020304" pitchFamily="18" charset="0"/>
              </a:rPr>
              <a:t>Sīyísgáàs</a:t>
            </a:r>
            <a:r>
              <a:rPr lang="en-US" sz="2400" dirty="0">
                <a:solidFill>
                  <a:srgbClr val="C00000"/>
                </a:solidFill>
                <a:latin typeface="Times New Roman" panose="02020603050405020304" pitchFamily="18" charset="0"/>
                <a:cs typeface="Times New Roman" panose="02020603050405020304" pitchFamily="18" charset="0"/>
              </a:rPr>
              <a:t> (Thank you, Tsuut’ina)</a:t>
            </a:r>
          </a:p>
          <a:p>
            <a:r>
              <a:rPr lang="en-US" sz="2400" dirty="0" err="1">
                <a:solidFill>
                  <a:srgbClr val="C00000"/>
                </a:solidFill>
                <a:latin typeface="Times New Roman" panose="02020603050405020304" pitchFamily="18" charset="0"/>
                <a:cs typeface="Times New Roman" panose="02020603050405020304" pitchFamily="18" charset="0"/>
              </a:rPr>
              <a:t>Îsniyés</a:t>
            </a:r>
            <a:r>
              <a:rPr lang="en-US" sz="2400" dirty="0">
                <a:solidFill>
                  <a:srgbClr val="C00000"/>
                </a:solidFill>
                <a:latin typeface="Times New Roman" panose="02020603050405020304" pitchFamily="18" charset="0"/>
                <a:cs typeface="Times New Roman" panose="02020603050405020304" pitchFamily="18" charset="0"/>
              </a:rPr>
              <a:t> (Thank you, Stoney)</a:t>
            </a:r>
          </a:p>
          <a:p>
            <a:endParaRPr lang="en-US" dirty="0"/>
          </a:p>
        </p:txBody>
      </p:sp>
    </p:spTree>
    <p:extLst>
      <p:ext uri="{BB962C8B-B14F-4D97-AF65-F5344CB8AC3E}">
        <p14:creationId xmlns:p14="http://schemas.microsoft.com/office/powerpoint/2010/main" val="181921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8AD75CB-0879-35FC-F7CF-7932BCEFB02F}"/>
              </a:ext>
            </a:extLst>
          </p:cNvPr>
          <p:cNvPicPr>
            <a:picLocks noChangeAspect="1"/>
          </p:cNvPicPr>
          <p:nvPr/>
        </p:nvPicPr>
        <p:blipFill>
          <a:blip r:embed="rId2"/>
          <a:stretch>
            <a:fillRect/>
          </a:stretch>
        </p:blipFill>
        <p:spPr>
          <a:xfrm>
            <a:off x="3800285" y="457200"/>
            <a:ext cx="4591430" cy="5943600"/>
          </a:xfrm>
          <a:prstGeom prst="rect">
            <a:avLst/>
          </a:prstGeom>
        </p:spPr>
      </p:pic>
    </p:spTree>
    <p:extLst>
      <p:ext uri="{BB962C8B-B14F-4D97-AF65-F5344CB8AC3E}">
        <p14:creationId xmlns:p14="http://schemas.microsoft.com/office/powerpoint/2010/main" val="318090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and touching a small plant">
            <a:extLst>
              <a:ext uri="{FF2B5EF4-FFF2-40B4-BE49-F238E27FC236}">
                <a16:creationId xmlns:a16="http://schemas.microsoft.com/office/drawing/2014/main" id="{8998A9BF-E20F-68EA-6418-2FB4943C8578}"/>
              </a:ext>
            </a:extLst>
          </p:cNvPr>
          <p:cNvPicPr>
            <a:picLocks noChangeAspect="1"/>
          </p:cNvPicPr>
          <p:nvPr/>
        </p:nvPicPr>
        <p:blipFill>
          <a:blip r:embed="rId2"/>
          <a:srcRect l="5884" r="-1" b="-1"/>
          <a:stretch>
            <a:fillRect/>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8A0669D-204A-240E-2E3F-E991B7F390CB}"/>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Governance structures in our camps and in our Nations functioned in a manner that acknowledged the needs, principles, and values which supported the collective. Concerns of the day also accounted for the unique distinctions and circumstances of the surroundings we occupied. The land, the weather, season(s), inhabitants, infrastructure, food systems, education mechanisms, and all the needs of our societies were very much a dependent relationship with the land and with each other. </a:t>
            </a:r>
          </a:p>
        </p:txBody>
      </p:sp>
    </p:spTree>
    <p:extLst>
      <p:ext uri="{BB962C8B-B14F-4D97-AF65-F5344CB8AC3E}">
        <p14:creationId xmlns:p14="http://schemas.microsoft.com/office/powerpoint/2010/main" val="175696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2" name="Freeform: Shape 11">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5"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9"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0" name="Freeform: Shape 19">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0"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1" name="Freeform: Shape 190">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2" name="TextBox 1">
            <a:extLst>
              <a:ext uri="{FF2B5EF4-FFF2-40B4-BE49-F238E27FC236}">
                <a16:creationId xmlns:a16="http://schemas.microsoft.com/office/drawing/2014/main" id="{EE2DFA24-479F-F910-D46E-F965D98F6CFD}"/>
              </a:ext>
            </a:extLst>
          </p:cNvPr>
          <p:cNvSpPr txBox="1"/>
          <p:nvPr/>
        </p:nvSpPr>
        <p:spPr>
          <a:xfrm>
            <a:off x="6477270" y="1130846"/>
            <a:ext cx="4974771"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solidFill>
                  <a:schemeClr val="bg1"/>
                </a:solidFill>
              </a:rPr>
              <a:t>And how was all this managed? How were the systems we lived by kept in manner that provided order and clarity. How did the systems and mechanisms we lived by keep us safe and sustained before contact with the newcomers. </a:t>
            </a:r>
          </a:p>
        </p:txBody>
      </p:sp>
    </p:spTree>
    <p:extLst>
      <p:ext uri="{BB962C8B-B14F-4D97-AF65-F5344CB8AC3E}">
        <p14:creationId xmlns:p14="http://schemas.microsoft.com/office/powerpoint/2010/main" val="94214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wo people holding each other's hands">
            <a:extLst>
              <a:ext uri="{FF2B5EF4-FFF2-40B4-BE49-F238E27FC236}">
                <a16:creationId xmlns:a16="http://schemas.microsoft.com/office/drawing/2014/main" id="{0ABB1E85-A95C-AF93-43CD-BD1CD79F826A}"/>
              </a:ext>
            </a:extLst>
          </p:cNvPr>
          <p:cNvPicPr>
            <a:picLocks noChangeAspect="1"/>
          </p:cNvPicPr>
          <p:nvPr/>
        </p:nvPicPr>
        <p:blipFill>
          <a:blip r:embed="rId2"/>
          <a:srcRect r="5882" b="-1"/>
          <a:stretch>
            <a:fillRect/>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1489166-2617-17DC-B8EE-66C1AC4493AA}"/>
              </a:ext>
            </a:extLst>
          </p:cNvPr>
          <p:cNvSpPr txBox="1"/>
          <p:nvPr/>
        </p:nvSpPr>
        <p:spPr>
          <a:xfrm>
            <a:off x="753161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300" b="1"/>
          </a:p>
          <a:p>
            <a:pPr indent="-228600">
              <a:lnSpc>
                <a:spcPct val="90000"/>
              </a:lnSpc>
              <a:spcAft>
                <a:spcPts val="600"/>
              </a:spcAft>
              <a:buFont typeface="Arial" panose="020B0604020202020204" pitchFamily="34" charset="0"/>
              <a:buChar char="•"/>
            </a:pPr>
            <a:r>
              <a:rPr lang="en-US" sz="1300" b="1"/>
              <a:t>Governance. </a:t>
            </a:r>
          </a:p>
          <a:p>
            <a:pPr indent="-228600">
              <a:lnSpc>
                <a:spcPct val="90000"/>
              </a:lnSpc>
              <a:spcAft>
                <a:spcPts val="600"/>
              </a:spcAft>
              <a:buFont typeface="Arial" panose="020B0604020202020204" pitchFamily="34" charset="0"/>
              <a:buChar char="•"/>
            </a:pPr>
            <a:endParaRPr lang="en-US" sz="1300" b="1"/>
          </a:p>
          <a:p>
            <a:pPr indent="-228600">
              <a:lnSpc>
                <a:spcPct val="90000"/>
              </a:lnSpc>
              <a:spcAft>
                <a:spcPts val="600"/>
              </a:spcAft>
              <a:buFont typeface="Arial" panose="020B0604020202020204" pitchFamily="34" charset="0"/>
              <a:buChar char="•"/>
            </a:pPr>
            <a:endParaRPr lang="en-US" sz="1300" b="1"/>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In all our distinct languages, governance, may have been described as a system of support, of understanding, of accountability. The individuals who were tasked to make governance decisions were often the wise and informed members of our communities. All individuals in our camps added value to the system. Governance remains an order or mechanism to maintain a homeostatic structure of society. And how can we empower First Nations policing governance structures? what can empowerment look like, and how may this be achieved? </a:t>
            </a:r>
          </a:p>
          <a:p>
            <a:pPr indent="-228600">
              <a:lnSpc>
                <a:spcPct val="90000"/>
              </a:lnSpc>
              <a:spcAft>
                <a:spcPts val="600"/>
              </a:spcAft>
              <a:buFont typeface="Arial" panose="020B0604020202020204" pitchFamily="34" charset="0"/>
              <a:buChar char="•"/>
            </a:pPr>
            <a:endParaRPr lang="en-US" sz="1300"/>
          </a:p>
        </p:txBody>
      </p:sp>
    </p:spTree>
    <p:extLst>
      <p:ext uri="{BB962C8B-B14F-4D97-AF65-F5344CB8AC3E}">
        <p14:creationId xmlns:p14="http://schemas.microsoft.com/office/powerpoint/2010/main" val="528464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6D09843-EB26-6284-AF48-A35B6E2C0205}"/>
              </a:ext>
            </a:extLst>
          </p:cNvPr>
          <p:cNvSpPr txBox="1"/>
          <p:nvPr/>
        </p:nvSpPr>
        <p:spPr>
          <a:xfrm>
            <a:off x="6367461" y="728664"/>
            <a:ext cx="4984813" cy="3157080"/>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5200" b="1">
                <a:latin typeface="+mj-lt"/>
                <a:ea typeface="+mj-ea"/>
                <a:cs typeface="+mj-cs"/>
              </a:rPr>
              <a:t>What I have learned, the paths I’ve walked </a:t>
            </a:r>
            <a:endParaRPr lang="en-US" sz="5200">
              <a:latin typeface="+mj-lt"/>
              <a:ea typeface="+mj-ea"/>
              <a:cs typeface="+mj-cs"/>
            </a:endParaRPr>
          </a:p>
        </p:txBody>
      </p:sp>
      <p:pic>
        <p:nvPicPr>
          <p:cNvPr id="4" name="Picture 3">
            <a:extLst>
              <a:ext uri="{FF2B5EF4-FFF2-40B4-BE49-F238E27FC236}">
                <a16:creationId xmlns:a16="http://schemas.microsoft.com/office/drawing/2014/main" id="{C6861502-561E-855F-D3CA-8408F3E1400E}"/>
              </a:ext>
            </a:extLst>
          </p:cNvPr>
          <p:cNvPicPr>
            <a:picLocks noChangeAspect="1"/>
          </p:cNvPicPr>
          <p:nvPr/>
        </p:nvPicPr>
        <p:blipFill>
          <a:blip r:embed="rId2"/>
          <a:srcRect l="14951" r="35792"/>
          <a:stretch>
            <a:fillRect/>
          </a:stretch>
        </p:blipFill>
        <p:spPr>
          <a:xfrm>
            <a:off x="1" y="10"/>
            <a:ext cx="6005512" cy="6857990"/>
          </a:xfrm>
          <a:prstGeom prst="rect">
            <a:avLst/>
          </a:prstGeom>
        </p:spPr>
      </p:pic>
    </p:spTree>
    <p:extLst>
      <p:ext uri="{BB962C8B-B14F-4D97-AF65-F5344CB8AC3E}">
        <p14:creationId xmlns:p14="http://schemas.microsoft.com/office/powerpoint/2010/main" val="121607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6A57EACD-61CA-4775-9551-2078FC0BC7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10" name="Freeform: Shape 9">
              <a:extLst>
                <a:ext uri="{FF2B5EF4-FFF2-40B4-BE49-F238E27FC236}">
                  <a16:creationId xmlns:a16="http://schemas.microsoft.com/office/drawing/2014/main" id="{5EA9CEFA-65DF-4773-AB16-4E0811348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5B46568-197D-4462-A2AB-B32016E07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1" name="Freeform: Shape 11">
              <a:extLst>
                <a:ext uri="{FF2B5EF4-FFF2-40B4-BE49-F238E27FC236}">
                  <a16:creationId xmlns:a16="http://schemas.microsoft.com/office/drawing/2014/main" id="{3A310550-C5D3-4B44-A74F-CA522D3EA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2" name="Freeform: Shape 12">
              <a:extLst>
                <a:ext uri="{FF2B5EF4-FFF2-40B4-BE49-F238E27FC236}">
                  <a16:creationId xmlns:a16="http://schemas.microsoft.com/office/drawing/2014/main" id="{F4320944-CB85-404B-ACEB-4C621A2DE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3" name="Freeform: Shape 13">
              <a:extLst>
                <a:ext uri="{FF2B5EF4-FFF2-40B4-BE49-F238E27FC236}">
                  <a16:creationId xmlns:a16="http://schemas.microsoft.com/office/drawing/2014/main" id="{CF09ADAE-8ED7-4349-9F53-C9846B34A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4" name="Freeform: Shape 14">
              <a:extLst>
                <a:ext uri="{FF2B5EF4-FFF2-40B4-BE49-F238E27FC236}">
                  <a16:creationId xmlns:a16="http://schemas.microsoft.com/office/drawing/2014/main" id="{44A30888-D632-4303-AD63-F9F6425F6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5" name="Freeform: Shape 15">
              <a:extLst>
                <a:ext uri="{FF2B5EF4-FFF2-40B4-BE49-F238E27FC236}">
                  <a16:creationId xmlns:a16="http://schemas.microsoft.com/office/drawing/2014/main" id="{C494E026-3245-4E27-8FA4-B5E50398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6" name="Freeform: Shape 16">
              <a:extLst>
                <a:ext uri="{FF2B5EF4-FFF2-40B4-BE49-F238E27FC236}">
                  <a16:creationId xmlns:a16="http://schemas.microsoft.com/office/drawing/2014/main" id="{70980A2D-E8F8-4D53-96BD-549B6E43C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7" name="Freeform: Shape 17">
              <a:extLst>
                <a:ext uri="{FF2B5EF4-FFF2-40B4-BE49-F238E27FC236}">
                  <a16:creationId xmlns:a16="http://schemas.microsoft.com/office/drawing/2014/main" id="{F9B2DDE9-70F9-46DE-A98D-A9E6A15B0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8" name="Freeform: Shape 18">
              <a:extLst>
                <a:ext uri="{FF2B5EF4-FFF2-40B4-BE49-F238E27FC236}">
                  <a16:creationId xmlns:a16="http://schemas.microsoft.com/office/drawing/2014/main" id="{CD6359C0-FED2-4F38-AF2C-D2CCB137C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69" name="Freeform: Shape 19">
              <a:extLst>
                <a:ext uri="{FF2B5EF4-FFF2-40B4-BE49-F238E27FC236}">
                  <a16:creationId xmlns:a16="http://schemas.microsoft.com/office/drawing/2014/main" id="{E731DFD6-7643-4367-B357-419597215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0" name="Freeform: Shape 20">
              <a:extLst>
                <a:ext uri="{FF2B5EF4-FFF2-40B4-BE49-F238E27FC236}">
                  <a16:creationId xmlns:a16="http://schemas.microsoft.com/office/drawing/2014/main" id="{BD5AD929-BDD1-4C17-B069-7F26DA239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71" name="Freeform: Shape 21">
              <a:extLst>
                <a:ext uri="{FF2B5EF4-FFF2-40B4-BE49-F238E27FC236}">
                  <a16:creationId xmlns:a16="http://schemas.microsoft.com/office/drawing/2014/main" id="{6A89B223-AC6D-428A-ADA0-A8107F132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2" name="Freeform: Shape 22">
              <a:extLst>
                <a:ext uri="{FF2B5EF4-FFF2-40B4-BE49-F238E27FC236}">
                  <a16:creationId xmlns:a16="http://schemas.microsoft.com/office/drawing/2014/main" id="{D55AE910-CDA0-467B-91F1-30022FC70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3" name="Freeform: Shape 23">
              <a:extLst>
                <a:ext uri="{FF2B5EF4-FFF2-40B4-BE49-F238E27FC236}">
                  <a16:creationId xmlns:a16="http://schemas.microsoft.com/office/drawing/2014/main" id="{A280BBB4-49D0-40C7-949B-CE40E918B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4" name="Freeform: Shape 24">
              <a:extLst>
                <a:ext uri="{FF2B5EF4-FFF2-40B4-BE49-F238E27FC236}">
                  <a16:creationId xmlns:a16="http://schemas.microsoft.com/office/drawing/2014/main" id="{25A691FB-DA8E-4CB6-B2CB-43996A8A6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5" name="Freeform: Shape 25">
              <a:extLst>
                <a:ext uri="{FF2B5EF4-FFF2-40B4-BE49-F238E27FC236}">
                  <a16:creationId xmlns:a16="http://schemas.microsoft.com/office/drawing/2014/main" id="{26ABC7EF-0297-4356-A5FE-85B70C226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6" name="Freeform: Shape 26">
              <a:extLst>
                <a:ext uri="{FF2B5EF4-FFF2-40B4-BE49-F238E27FC236}">
                  <a16:creationId xmlns:a16="http://schemas.microsoft.com/office/drawing/2014/main" id="{E2A4C124-2BE2-47A7-88BD-0D0E70225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7" name="Freeform: Shape 27">
              <a:extLst>
                <a:ext uri="{FF2B5EF4-FFF2-40B4-BE49-F238E27FC236}">
                  <a16:creationId xmlns:a16="http://schemas.microsoft.com/office/drawing/2014/main" id="{C77B5782-F97B-49E6-B4CF-05080D43F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8" name="Freeform: Shape 28">
              <a:extLst>
                <a:ext uri="{FF2B5EF4-FFF2-40B4-BE49-F238E27FC236}">
                  <a16:creationId xmlns:a16="http://schemas.microsoft.com/office/drawing/2014/main" id="{8B45F28A-82A7-4E2A-AC1D-A9080F5F5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9" name="Freeform: Shape 29">
              <a:extLst>
                <a:ext uri="{FF2B5EF4-FFF2-40B4-BE49-F238E27FC236}">
                  <a16:creationId xmlns:a16="http://schemas.microsoft.com/office/drawing/2014/main" id="{904D3904-C2B3-4481-9AD0-4F4B97BF7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0" name="Freeform: Shape 30">
              <a:extLst>
                <a:ext uri="{FF2B5EF4-FFF2-40B4-BE49-F238E27FC236}">
                  <a16:creationId xmlns:a16="http://schemas.microsoft.com/office/drawing/2014/main" id="{17E99BD2-8425-452F-BBC9-DA271A4D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1" name="Freeform: Shape 31">
              <a:extLst>
                <a:ext uri="{FF2B5EF4-FFF2-40B4-BE49-F238E27FC236}">
                  <a16:creationId xmlns:a16="http://schemas.microsoft.com/office/drawing/2014/main" id="{26826B2E-CE5F-4751-AB16-2F5D38E0D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2" name="Freeform: Shape 32">
              <a:extLst>
                <a:ext uri="{FF2B5EF4-FFF2-40B4-BE49-F238E27FC236}">
                  <a16:creationId xmlns:a16="http://schemas.microsoft.com/office/drawing/2014/main" id="{73D69C59-2023-4CEC-BA7C-5EE1834EC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3" name="Freeform: Shape 33">
              <a:extLst>
                <a:ext uri="{FF2B5EF4-FFF2-40B4-BE49-F238E27FC236}">
                  <a16:creationId xmlns:a16="http://schemas.microsoft.com/office/drawing/2014/main" id="{CB90D7BC-1D4E-4E24-B1E4-700CFE90C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84" name="Freeform: Shape 34">
              <a:extLst>
                <a:ext uri="{FF2B5EF4-FFF2-40B4-BE49-F238E27FC236}">
                  <a16:creationId xmlns:a16="http://schemas.microsoft.com/office/drawing/2014/main" id="{79425F03-8DA8-4B30-8D52-0F823F557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5" name="Freeform: Shape 35">
              <a:extLst>
                <a:ext uri="{FF2B5EF4-FFF2-40B4-BE49-F238E27FC236}">
                  <a16:creationId xmlns:a16="http://schemas.microsoft.com/office/drawing/2014/main" id="{E5042418-2AFD-437C-BDFE-95057749D1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86" name="Freeform: Shape 36">
              <a:extLst>
                <a:ext uri="{FF2B5EF4-FFF2-40B4-BE49-F238E27FC236}">
                  <a16:creationId xmlns:a16="http://schemas.microsoft.com/office/drawing/2014/main" id="{6F7247EC-FBD7-42B0-89E1-981401897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87" name="Freeform: Shape 37">
              <a:extLst>
                <a:ext uri="{FF2B5EF4-FFF2-40B4-BE49-F238E27FC236}">
                  <a16:creationId xmlns:a16="http://schemas.microsoft.com/office/drawing/2014/main" id="{C642B17A-8F41-4932-B0D0-CAA198A36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8" name="Freeform: Shape 38">
              <a:extLst>
                <a:ext uri="{FF2B5EF4-FFF2-40B4-BE49-F238E27FC236}">
                  <a16:creationId xmlns:a16="http://schemas.microsoft.com/office/drawing/2014/main" id="{0BC09251-BDF7-47DB-8213-2FD24431C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9" name="Freeform: Shape 39">
              <a:extLst>
                <a:ext uri="{FF2B5EF4-FFF2-40B4-BE49-F238E27FC236}">
                  <a16:creationId xmlns:a16="http://schemas.microsoft.com/office/drawing/2014/main" id="{0F3F5D47-FD51-41B4-B385-72FB1B83F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0" name="Freeform: Shape 40">
              <a:extLst>
                <a:ext uri="{FF2B5EF4-FFF2-40B4-BE49-F238E27FC236}">
                  <a16:creationId xmlns:a16="http://schemas.microsoft.com/office/drawing/2014/main" id="{5FEDA36F-4DFB-4CF9-AFCB-DF2830797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1" name="Freeform: Shape 41">
              <a:extLst>
                <a:ext uri="{FF2B5EF4-FFF2-40B4-BE49-F238E27FC236}">
                  <a16:creationId xmlns:a16="http://schemas.microsoft.com/office/drawing/2014/main" id="{74B82A4E-24F2-4AF9-ACD9-032004D5C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2" name="Freeform: Shape 42">
              <a:extLst>
                <a:ext uri="{FF2B5EF4-FFF2-40B4-BE49-F238E27FC236}">
                  <a16:creationId xmlns:a16="http://schemas.microsoft.com/office/drawing/2014/main" id="{948A1B0D-4A06-45BC-B4BC-CFC5300FB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3" name="Freeform: Shape 43">
              <a:extLst>
                <a:ext uri="{FF2B5EF4-FFF2-40B4-BE49-F238E27FC236}">
                  <a16:creationId xmlns:a16="http://schemas.microsoft.com/office/drawing/2014/main" id="{E5FAD49E-FD72-4576-A940-2428587BC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4" name="Freeform: Shape 44">
              <a:extLst>
                <a:ext uri="{FF2B5EF4-FFF2-40B4-BE49-F238E27FC236}">
                  <a16:creationId xmlns:a16="http://schemas.microsoft.com/office/drawing/2014/main" id="{50C5050F-FCF4-41AE-A014-DA0E79C9D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95" name="Freeform: Shape 45">
              <a:extLst>
                <a:ext uri="{FF2B5EF4-FFF2-40B4-BE49-F238E27FC236}">
                  <a16:creationId xmlns:a16="http://schemas.microsoft.com/office/drawing/2014/main" id="{C05C37E2-39BD-41F3-A48B-0D6656AFD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6" name="Freeform: Shape 46">
              <a:extLst>
                <a:ext uri="{FF2B5EF4-FFF2-40B4-BE49-F238E27FC236}">
                  <a16:creationId xmlns:a16="http://schemas.microsoft.com/office/drawing/2014/main" id="{AADE8E63-21C2-4361-9759-81558A67F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97" name="Freeform: Shape 47">
              <a:extLst>
                <a:ext uri="{FF2B5EF4-FFF2-40B4-BE49-F238E27FC236}">
                  <a16:creationId xmlns:a16="http://schemas.microsoft.com/office/drawing/2014/main" id="{1BB2F91E-6261-407E-AB8B-BC2971C5E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8" name="Freeform: Shape 48">
              <a:extLst>
                <a:ext uri="{FF2B5EF4-FFF2-40B4-BE49-F238E27FC236}">
                  <a16:creationId xmlns:a16="http://schemas.microsoft.com/office/drawing/2014/main" id="{51B8D98F-3287-4463-9C66-4D5562880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99" name="Freeform: Shape 49">
              <a:extLst>
                <a:ext uri="{FF2B5EF4-FFF2-40B4-BE49-F238E27FC236}">
                  <a16:creationId xmlns:a16="http://schemas.microsoft.com/office/drawing/2014/main" id="{94B4DF75-5954-4360-BD08-C0F14F07B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0" name="Freeform: Shape 50">
              <a:extLst>
                <a:ext uri="{FF2B5EF4-FFF2-40B4-BE49-F238E27FC236}">
                  <a16:creationId xmlns:a16="http://schemas.microsoft.com/office/drawing/2014/main" id="{D9646D91-7334-4EF7-854E-31229C0EB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1" name="Freeform: Shape 51">
              <a:extLst>
                <a:ext uri="{FF2B5EF4-FFF2-40B4-BE49-F238E27FC236}">
                  <a16:creationId xmlns:a16="http://schemas.microsoft.com/office/drawing/2014/main" id="{6B52D0D3-BAB6-4E87-A7E3-042FE194E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2" name="Freeform: Shape 52">
              <a:extLst>
                <a:ext uri="{FF2B5EF4-FFF2-40B4-BE49-F238E27FC236}">
                  <a16:creationId xmlns:a16="http://schemas.microsoft.com/office/drawing/2014/main" id="{7C99FAD0-CAF0-416B-A5C2-BF67795C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3" name="Freeform: Shape 53">
              <a:extLst>
                <a:ext uri="{FF2B5EF4-FFF2-40B4-BE49-F238E27FC236}">
                  <a16:creationId xmlns:a16="http://schemas.microsoft.com/office/drawing/2014/main" id="{0E22E26C-C150-4D82-9949-7CBE6C6E3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4" name="Freeform: Shape 54">
              <a:extLst>
                <a:ext uri="{FF2B5EF4-FFF2-40B4-BE49-F238E27FC236}">
                  <a16:creationId xmlns:a16="http://schemas.microsoft.com/office/drawing/2014/main" id="{D072F62D-B9FA-4CBD-8427-DCDAE9724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5" name="Freeform: Shape 55">
              <a:extLst>
                <a:ext uri="{FF2B5EF4-FFF2-40B4-BE49-F238E27FC236}">
                  <a16:creationId xmlns:a16="http://schemas.microsoft.com/office/drawing/2014/main" id="{4A5E7E19-8DF1-4E35-B975-14DB353C5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6" name="Freeform: Shape 56">
              <a:extLst>
                <a:ext uri="{FF2B5EF4-FFF2-40B4-BE49-F238E27FC236}">
                  <a16:creationId xmlns:a16="http://schemas.microsoft.com/office/drawing/2014/main" id="{F29CC129-69D0-48B1-969C-406A8EC16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7" name="Freeform: Shape 57">
              <a:extLst>
                <a:ext uri="{FF2B5EF4-FFF2-40B4-BE49-F238E27FC236}">
                  <a16:creationId xmlns:a16="http://schemas.microsoft.com/office/drawing/2014/main" id="{0863A762-C2BE-4B7F-8F77-FB38598F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08" name="Freeform: Shape 58">
              <a:extLst>
                <a:ext uri="{FF2B5EF4-FFF2-40B4-BE49-F238E27FC236}">
                  <a16:creationId xmlns:a16="http://schemas.microsoft.com/office/drawing/2014/main" id="{875ED5B7-A269-4716-8A91-60C4640BC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9" name="Freeform: Shape 59">
              <a:extLst>
                <a:ext uri="{FF2B5EF4-FFF2-40B4-BE49-F238E27FC236}">
                  <a16:creationId xmlns:a16="http://schemas.microsoft.com/office/drawing/2014/main" id="{B53D700F-89B5-47C3-88CF-F491CCA23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10" name="Freeform: Shape 60">
              <a:extLst>
                <a:ext uri="{FF2B5EF4-FFF2-40B4-BE49-F238E27FC236}">
                  <a16:creationId xmlns:a16="http://schemas.microsoft.com/office/drawing/2014/main" id="{A60B6165-C5E0-4495-B9AC-5D3FAA17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1" name="Freeform: Shape 61">
              <a:extLst>
                <a:ext uri="{FF2B5EF4-FFF2-40B4-BE49-F238E27FC236}">
                  <a16:creationId xmlns:a16="http://schemas.microsoft.com/office/drawing/2014/main" id="{72C06BE7-B255-49E8-AFD7-16EA0DEE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2" name="Freeform: Shape 62">
              <a:extLst>
                <a:ext uri="{FF2B5EF4-FFF2-40B4-BE49-F238E27FC236}">
                  <a16:creationId xmlns:a16="http://schemas.microsoft.com/office/drawing/2014/main" id="{A62BAA60-4FD3-4ED5-85B8-FA1AEBB54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3" name="Freeform: Shape 63">
              <a:extLst>
                <a:ext uri="{FF2B5EF4-FFF2-40B4-BE49-F238E27FC236}">
                  <a16:creationId xmlns:a16="http://schemas.microsoft.com/office/drawing/2014/main" id="{7D285C5F-B15D-4C99-876E-11EA0EDDB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4" name="Freeform: Shape 64">
              <a:extLst>
                <a:ext uri="{FF2B5EF4-FFF2-40B4-BE49-F238E27FC236}">
                  <a16:creationId xmlns:a16="http://schemas.microsoft.com/office/drawing/2014/main" id="{31D3315B-6CF6-4B8A-9AD6-15E8ED774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5" name="Freeform: Shape 65">
              <a:extLst>
                <a:ext uri="{FF2B5EF4-FFF2-40B4-BE49-F238E27FC236}">
                  <a16:creationId xmlns:a16="http://schemas.microsoft.com/office/drawing/2014/main" id="{22316A1B-DF30-4B08-A25E-634088C3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6" name="Freeform: Shape 66">
              <a:extLst>
                <a:ext uri="{FF2B5EF4-FFF2-40B4-BE49-F238E27FC236}">
                  <a16:creationId xmlns:a16="http://schemas.microsoft.com/office/drawing/2014/main" id="{13B9824C-F3A0-4BB5-BA2D-E7B2C8739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7" name="Freeform: Shape 67">
              <a:extLst>
                <a:ext uri="{FF2B5EF4-FFF2-40B4-BE49-F238E27FC236}">
                  <a16:creationId xmlns:a16="http://schemas.microsoft.com/office/drawing/2014/main" id="{E74AA607-331A-4D12-9628-01D4184C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8" name="Freeform: Shape 68">
              <a:extLst>
                <a:ext uri="{FF2B5EF4-FFF2-40B4-BE49-F238E27FC236}">
                  <a16:creationId xmlns:a16="http://schemas.microsoft.com/office/drawing/2014/main" id="{BC5FC238-AD32-4501-B2D5-55A3F1409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9" name="Freeform: Shape 69">
              <a:extLst>
                <a:ext uri="{FF2B5EF4-FFF2-40B4-BE49-F238E27FC236}">
                  <a16:creationId xmlns:a16="http://schemas.microsoft.com/office/drawing/2014/main" id="{92651C95-EE88-4D97-A4BD-842E093F0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0" name="Freeform: Shape 70">
              <a:extLst>
                <a:ext uri="{FF2B5EF4-FFF2-40B4-BE49-F238E27FC236}">
                  <a16:creationId xmlns:a16="http://schemas.microsoft.com/office/drawing/2014/main" id="{DD800BB2-C68A-40A6-8CD4-A733BD0DB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21" name="Freeform: Shape 71">
              <a:extLst>
                <a:ext uri="{FF2B5EF4-FFF2-40B4-BE49-F238E27FC236}">
                  <a16:creationId xmlns:a16="http://schemas.microsoft.com/office/drawing/2014/main" id="{8697780E-7DCF-4651-9953-FE1A7062C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2" name="Freeform: Shape 72">
              <a:extLst>
                <a:ext uri="{FF2B5EF4-FFF2-40B4-BE49-F238E27FC236}">
                  <a16:creationId xmlns:a16="http://schemas.microsoft.com/office/drawing/2014/main" id="{6B417FEE-0006-405F-A3EF-741EC0C6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23" name="Freeform: Shape 73">
              <a:extLst>
                <a:ext uri="{FF2B5EF4-FFF2-40B4-BE49-F238E27FC236}">
                  <a16:creationId xmlns:a16="http://schemas.microsoft.com/office/drawing/2014/main" id="{ED2CA75D-333A-4FC0-A35C-150218932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4" name="Freeform: Shape 74">
              <a:extLst>
                <a:ext uri="{FF2B5EF4-FFF2-40B4-BE49-F238E27FC236}">
                  <a16:creationId xmlns:a16="http://schemas.microsoft.com/office/drawing/2014/main" id="{71FE7FEB-856E-4B91-9524-7CB608A04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25" name="Freeform: Shape 75">
              <a:extLst>
                <a:ext uri="{FF2B5EF4-FFF2-40B4-BE49-F238E27FC236}">
                  <a16:creationId xmlns:a16="http://schemas.microsoft.com/office/drawing/2014/main" id="{B815A820-71A2-4F06-909A-802956FC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6" name="Freeform: Shape 76">
              <a:extLst>
                <a:ext uri="{FF2B5EF4-FFF2-40B4-BE49-F238E27FC236}">
                  <a16:creationId xmlns:a16="http://schemas.microsoft.com/office/drawing/2014/main" id="{4135222E-6463-4F37-A52D-8E5F48B17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7" name="Freeform: Shape 77">
              <a:extLst>
                <a:ext uri="{FF2B5EF4-FFF2-40B4-BE49-F238E27FC236}">
                  <a16:creationId xmlns:a16="http://schemas.microsoft.com/office/drawing/2014/main" id="{34C684AC-F7CB-4096-BD97-E024A220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8" name="Freeform: Shape 78">
              <a:extLst>
                <a:ext uri="{FF2B5EF4-FFF2-40B4-BE49-F238E27FC236}">
                  <a16:creationId xmlns:a16="http://schemas.microsoft.com/office/drawing/2014/main" id="{2AEB483C-20AB-4095-912D-AB52A7C32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9" name="Freeform: Shape 79">
              <a:extLst>
                <a:ext uri="{FF2B5EF4-FFF2-40B4-BE49-F238E27FC236}">
                  <a16:creationId xmlns:a16="http://schemas.microsoft.com/office/drawing/2014/main" id="{2D1625C5-4D6F-4AF0-8F52-3E430AD86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0" name="Freeform: Shape 80">
              <a:extLst>
                <a:ext uri="{FF2B5EF4-FFF2-40B4-BE49-F238E27FC236}">
                  <a16:creationId xmlns:a16="http://schemas.microsoft.com/office/drawing/2014/main" id="{BE6AC22C-25A4-400A-8E40-0DA9119C5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1" name="Freeform: Shape 81">
              <a:extLst>
                <a:ext uri="{FF2B5EF4-FFF2-40B4-BE49-F238E27FC236}">
                  <a16:creationId xmlns:a16="http://schemas.microsoft.com/office/drawing/2014/main" id="{B4586291-7B87-4844-A3C7-1B10E7070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2" name="Freeform: Shape 82">
              <a:extLst>
                <a:ext uri="{FF2B5EF4-FFF2-40B4-BE49-F238E27FC236}">
                  <a16:creationId xmlns:a16="http://schemas.microsoft.com/office/drawing/2014/main" id="{7E6C849B-AC63-4611-9425-967763280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3" name="Freeform: Shape 83">
              <a:extLst>
                <a:ext uri="{FF2B5EF4-FFF2-40B4-BE49-F238E27FC236}">
                  <a16:creationId xmlns:a16="http://schemas.microsoft.com/office/drawing/2014/main" id="{D3DD2AB7-F94D-4A1E-8D17-3A8418C7D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34" name="Freeform: Shape 84">
              <a:extLst>
                <a:ext uri="{FF2B5EF4-FFF2-40B4-BE49-F238E27FC236}">
                  <a16:creationId xmlns:a16="http://schemas.microsoft.com/office/drawing/2014/main" id="{D99CE3DE-A5D3-4CBC-9771-BA0D4A71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5" name="Freeform: Shape 85">
              <a:extLst>
                <a:ext uri="{FF2B5EF4-FFF2-40B4-BE49-F238E27FC236}">
                  <a16:creationId xmlns:a16="http://schemas.microsoft.com/office/drawing/2014/main" id="{F51F4BCD-DCFB-49C5-AA53-912A2644D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36" name="Freeform: Shape 86">
              <a:extLst>
                <a:ext uri="{FF2B5EF4-FFF2-40B4-BE49-F238E27FC236}">
                  <a16:creationId xmlns:a16="http://schemas.microsoft.com/office/drawing/2014/main" id="{217BD47A-2F24-467E-A016-650656A3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7" name="Freeform: Shape 87">
              <a:extLst>
                <a:ext uri="{FF2B5EF4-FFF2-40B4-BE49-F238E27FC236}">
                  <a16:creationId xmlns:a16="http://schemas.microsoft.com/office/drawing/2014/main" id="{260F5B69-D34A-4A38-AC4F-E04BB730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8" name="Freeform: Shape 88">
              <a:extLst>
                <a:ext uri="{FF2B5EF4-FFF2-40B4-BE49-F238E27FC236}">
                  <a16:creationId xmlns:a16="http://schemas.microsoft.com/office/drawing/2014/main" id="{36D5DFC6-ED6D-4E93-BBFD-32876861C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9" name="Freeform: Shape 89">
              <a:extLst>
                <a:ext uri="{FF2B5EF4-FFF2-40B4-BE49-F238E27FC236}">
                  <a16:creationId xmlns:a16="http://schemas.microsoft.com/office/drawing/2014/main" id="{046009FB-3E9E-46F5-9DC9-B225C7B7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0" name="Freeform: Shape 90">
              <a:extLst>
                <a:ext uri="{FF2B5EF4-FFF2-40B4-BE49-F238E27FC236}">
                  <a16:creationId xmlns:a16="http://schemas.microsoft.com/office/drawing/2014/main" id="{E10C4A9D-1BAD-4C1A-B643-39CEA7C5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1" name="Freeform: Shape 91">
              <a:extLst>
                <a:ext uri="{FF2B5EF4-FFF2-40B4-BE49-F238E27FC236}">
                  <a16:creationId xmlns:a16="http://schemas.microsoft.com/office/drawing/2014/main" id="{B3786231-B3C8-45C0-AB76-F0F35D7E1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2" name="Freeform: Shape 92">
              <a:extLst>
                <a:ext uri="{FF2B5EF4-FFF2-40B4-BE49-F238E27FC236}">
                  <a16:creationId xmlns:a16="http://schemas.microsoft.com/office/drawing/2014/main" id="{8E05DBD8-3FC9-47DE-88E7-849A2BE28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3" name="Freeform: Shape 93">
              <a:extLst>
                <a:ext uri="{FF2B5EF4-FFF2-40B4-BE49-F238E27FC236}">
                  <a16:creationId xmlns:a16="http://schemas.microsoft.com/office/drawing/2014/main" id="{F8B45623-D400-48AE-99CB-C50EF8208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4" name="Freeform: Shape 94">
              <a:extLst>
                <a:ext uri="{FF2B5EF4-FFF2-40B4-BE49-F238E27FC236}">
                  <a16:creationId xmlns:a16="http://schemas.microsoft.com/office/drawing/2014/main" id="{650817F4-286D-4A64-A707-31996411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5" name="Freeform: Shape 95">
              <a:extLst>
                <a:ext uri="{FF2B5EF4-FFF2-40B4-BE49-F238E27FC236}">
                  <a16:creationId xmlns:a16="http://schemas.microsoft.com/office/drawing/2014/main" id="{CE2CBB23-BC03-4233-B66D-F3E1BC361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6" name="Freeform: Shape 96">
              <a:extLst>
                <a:ext uri="{FF2B5EF4-FFF2-40B4-BE49-F238E27FC236}">
                  <a16:creationId xmlns:a16="http://schemas.microsoft.com/office/drawing/2014/main" id="{45B057C8-A242-41ED-B0DB-78B245C07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47" name="Freeform: Shape 97">
              <a:extLst>
                <a:ext uri="{FF2B5EF4-FFF2-40B4-BE49-F238E27FC236}">
                  <a16:creationId xmlns:a16="http://schemas.microsoft.com/office/drawing/2014/main" id="{9CB4C1C0-5F41-4E24-A7CD-AFB1DE7B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8" name="Freeform: Shape 98">
              <a:extLst>
                <a:ext uri="{FF2B5EF4-FFF2-40B4-BE49-F238E27FC236}">
                  <a16:creationId xmlns:a16="http://schemas.microsoft.com/office/drawing/2014/main" id="{9153209C-5637-4CEC-AB94-73A0EA2C7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49" name="Freeform: Shape 99">
              <a:extLst>
                <a:ext uri="{FF2B5EF4-FFF2-40B4-BE49-F238E27FC236}">
                  <a16:creationId xmlns:a16="http://schemas.microsoft.com/office/drawing/2014/main" id="{F7A55A31-FEC9-482A-B837-965828913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0" name="Freeform: Shape 100">
              <a:extLst>
                <a:ext uri="{FF2B5EF4-FFF2-40B4-BE49-F238E27FC236}">
                  <a16:creationId xmlns:a16="http://schemas.microsoft.com/office/drawing/2014/main" id="{93BA94A3-F00C-4D17-9254-A955E4414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51" name="Freeform: Shape 101">
              <a:extLst>
                <a:ext uri="{FF2B5EF4-FFF2-40B4-BE49-F238E27FC236}">
                  <a16:creationId xmlns:a16="http://schemas.microsoft.com/office/drawing/2014/main" id="{9A2902DE-23EF-49CE-A669-B9096A9D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2" name="Freeform: Shape 102">
              <a:extLst>
                <a:ext uri="{FF2B5EF4-FFF2-40B4-BE49-F238E27FC236}">
                  <a16:creationId xmlns:a16="http://schemas.microsoft.com/office/drawing/2014/main" id="{35780746-7CB1-459B-ACF8-EE4C8FA2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3" name="Freeform: Shape 103">
              <a:extLst>
                <a:ext uri="{FF2B5EF4-FFF2-40B4-BE49-F238E27FC236}">
                  <a16:creationId xmlns:a16="http://schemas.microsoft.com/office/drawing/2014/main" id="{6EC72100-CCC7-485B-AB73-AFE6263C2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4" name="Freeform: Shape 104">
              <a:extLst>
                <a:ext uri="{FF2B5EF4-FFF2-40B4-BE49-F238E27FC236}">
                  <a16:creationId xmlns:a16="http://schemas.microsoft.com/office/drawing/2014/main" id="{90330226-7157-4C26-8B12-849E7E40B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5" name="Freeform: Shape 105">
              <a:extLst>
                <a:ext uri="{FF2B5EF4-FFF2-40B4-BE49-F238E27FC236}">
                  <a16:creationId xmlns:a16="http://schemas.microsoft.com/office/drawing/2014/main" id="{F6FC5CE2-A4E9-48A9-A687-9D3CBDF2C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6" name="Freeform: Shape 106">
              <a:extLst>
                <a:ext uri="{FF2B5EF4-FFF2-40B4-BE49-F238E27FC236}">
                  <a16:creationId xmlns:a16="http://schemas.microsoft.com/office/drawing/2014/main" id="{971F8A61-039C-4875-ABD2-DDAD0AF61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7" name="Freeform: Shape 107">
              <a:extLst>
                <a:ext uri="{FF2B5EF4-FFF2-40B4-BE49-F238E27FC236}">
                  <a16:creationId xmlns:a16="http://schemas.microsoft.com/office/drawing/2014/main" id="{5E9C48D7-E617-453A-95A7-4CBADCB70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8" name="Freeform: Shape 108">
              <a:extLst>
                <a:ext uri="{FF2B5EF4-FFF2-40B4-BE49-F238E27FC236}">
                  <a16:creationId xmlns:a16="http://schemas.microsoft.com/office/drawing/2014/main" id="{6028847A-3236-456C-ABCA-F17FACC74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9" name="Freeform: Shape 109">
              <a:extLst>
                <a:ext uri="{FF2B5EF4-FFF2-40B4-BE49-F238E27FC236}">
                  <a16:creationId xmlns:a16="http://schemas.microsoft.com/office/drawing/2014/main" id="{768F10DA-E024-4DFF-B71A-284CE3783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460" name="Freeform: Shape 110">
              <a:extLst>
                <a:ext uri="{FF2B5EF4-FFF2-40B4-BE49-F238E27FC236}">
                  <a16:creationId xmlns:a16="http://schemas.microsoft.com/office/drawing/2014/main" id="{5D1258F2-08D2-4674-BB2B-00DA3F054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61" name="Freeform: Shape 111">
              <a:extLst>
                <a:ext uri="{FF2B5EF4-FFF2-40B4-BE49-F238E27FC236}">
                  <a16:creationId xmlns:a16="http://schemas.microsoft.com/office/drawing/2014/main" id="{1CA4E673-ADD3-4C6A-B67D-077CD7F76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462" name="Freeform: Shape 112">
              <a:extLst>
                <a:ext uri="{FF2B5EF4-FFF2-40B4-BE49-F238E27FC236}">
                  <a16:creationId xmlns:a16="http://schemas.microsoft.com/office/drawing/2014/main" id="{E8412C5A-7E5C-437B-A36E-FD4ADC57E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3" name="Freeform: Shape 113">
              <a:extLst>
                <a:ext uri="{FF2B5EF4-FFF2-40B4-BE49-F238E27FC236}">
                  <a16:creationId xmlns:a16="http://schemas.microsoft.com/office/drawing/2014/main" id="{B56AC8FA-ED34-4749-9A15-E878B408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64" name="Freeform: Shape 114">
              <a:extLst>
                <a:ext uri="{FF2B5EF4-FFF2-40B4-BE49-F238E27FC236}">
                  <a16:creationId xmlns:a16="http://schemas.microsoft.com/office/drawing/2014/main" id="{EEE8845F-6312-4CB4-8345-10FAA6E91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65" name="Freeform: Shape 115">
              <a:extLst>
                <a:ext uri="{FF2B5EF4-FFF2-40B4-BE49-F238E27FC236}">
                  <a16:creationId xmlns:a16="http://schemas.microsoft.com/office/drawing/2014/main" id="{B6649974-BABE-465B-934C-798CD398A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6" name="Freeform: Shape 116">
              <a:extLst>
                <a:ext uri="{FF2B5EF4-FFF2-40B4-BE49-F238E27FC236}">
                  <a16:creationId xmlns:a16="http://schemas.microsoft.com/office/drawing/2014/main" id="{9A2E8120-B8AC-4058-AB81-44A99CF53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7" name="Freeform: Shape 117">
              <a:extLst>
                <a:ext uri="{FF2B5EF4-FFF2-40B4-BE49-F238E27FC236}">
                  <a16:creationId xmlns:a16="http://schemas.microsoft.com/office/drawing/2014/main" id="{EB3ACBEF-904A-4B73-A8B1-3A62AC125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8" name="Freeform: Shape 118">
              <a:extLst>
                <a:ext uri="{FF2B5EF4-FFF2-40B4-BE49-F238E27FC236}">
                  <a16:creationId xmlns:a16="http://schemas.microsoft.com/office/drawing/2014/main" id="{F80CD75B-0C3D-4186-B1D8-E58A7580E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69" name="Freeform: Shape 119">
              <a:extLst>
                <a:ext uri="{FF2B5EF4-FFF2-40B4-BE49-F238E27FC236}">
                  <a16:creationId xmlns:a16="http://schemas.microsoft.com/office/drawing/2014/main" id="{C17D40FB-488F-4EFD-9019-8E5802A73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0" name="Freeform: Shape 120">
              <a:extLst>
                <a:ext uri="{FF2B5EF4-FFF2-40B4-BE49-F238E27FC236}">
                  <a16:creationId xmlns:a16="http://schemas.microsoft.com/office/drawing/2014/main" id="{7089A9FA-C815-459B-8D43-862AC2805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1" name="Freeform: Shape 121">
              <a:extLst>
                <a:ext uri="{FF2B5EF4-FFF2-40B4-BE49-F238E27FC236}">
                  <a16:creationId xmlns:a16="http://schemas.microsoft.com/office/drawing/2014/main" id="{CA360E5B-3ABC-46DD-9DFE-5D8D1D4D2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2" name="Freeform: Shape 122">
              <a:extLst>
                <a:ext uri="{FF2B5EF4-FFF2-40B4-BE49-F238E27FC236}">
                  <a16:creationId xmlns:a16="http://schemas.microsoft.com/office/drawing/2014/main" id="{DBCC9121-E8F5-49AE-869E-1245398D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3" name="Freeform: Shape 123">
              <a:extLst>
                <a:ext uri="{FF2B5EF4-FFF2-40B4-BE49-F238E27FC236}">
                  <a16:creationId xmlns:a16="http://schemas.microsoft.com/office/drawing/2014/main" id="{B190A7C8-B00C-4DCB-929A-328811039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4" name="Freeform: Shape 124">
              <a:extLst>
                <a:ext uri="{FF2B5EF4-FFF2-40B4-BE49-F238E27FC236}">
                  <a16:creationId xmlns:a16="http://schemas.microsoft.com/office/drawing/2014/main" id="{DFBC02C4-69CC-4293-9249-E28D9F2C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75" name="Freeform: Shape 125">
              <a:extLst>
                <a:ext uri="{FF2B5EF4-FFF2-40B4-BE49-F238E27FC236}">
                  <a16:creationId xmlns:a16="http://schemas.microsoft.com/office/drawing/2014/main" id="{C4748328-B03B-4EDD-96F0-DAF652720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476" name="Freeform: Shape 126">
              <a:extLst>
                <a:ext uri="{FF2B5EF4-FFF2-40B4-BE49-F238E27FC236}">
                  <a16:creationId xmlns:a16="http://schemas.microsoft.com/office/drawing/2014/main" id="{17E29EF6-5C38-4836-AE46-64215DD78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77" name="Freeform: Shape 127">
              <a:extLst>
                <a:ext uri="{FF2B5EF4-FFF2-40B4-BE49-F238E27FC236}">
                  <a16:creationId xmlns:a16="http://schemas.microsoft.com/office/drawing/2014/main" id="{333BC27D-A755-4489-B73A-5B0EA4BD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8" name="Freeform: Shape 128">
              <a:extLst>
                <a:ext uri="{FF2B5EF4-FFF2-40B4-BE49-F238E27FC236}">
                  <a16:creationId xmlns:a16="http://schemas.microsoft.com/office/drawing/2014/main" id="{E018ADBF-7412-4D0F-BC0F-8710DB9A4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9" name="Freeform: Shape 129">
              <a:extLst>
                <a:ext uri="{FF2B5EF4-FFF2-40B4-BE49-F238E27FC236}">
                  <a16:creationId xmlns:a16="http://schemas.microsoft.com/office/drawing/2014/main" id="{370D54CD-D372-4C7F-B2AC-AB600FE52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0" name="Freeform: Shape 130">
              <a:extLst>
                <a:ext uri="{FF2B5EF4-FFF2-40B4-BE49-F238E27FC236}">
                  <a16:creationId xmlns:a16="http://schemas.microsoft.com/office/drawing/2014/main" id="{9BB9398E-F21C-4918-8C5A-90735B80B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1" name="Freeform: Shape 131">
              <a:extLst>
                <a:ext uri="{FF2B5EF4-FFF2-40B4-BE49-F238E27FC236}">
                  <a16:creationId xmlns:a16="http://schemas.microsoft.com/office/drawing/2014/main" id="{4A7E3180-5F52-4B48-B3BD-F02177C4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2" name="Freeform: Shape 132">
              <a:extLst>
                <a:ext uri="{FF2B5EF4-FFF2-40B4-BE49-F238E27FC236}">
                  <a16:creationId xmlns:a16="http://schemas.microsoft.com/office/drawing/2014/main" id="{B657DEC7-1A91-41CA-B3FD-593EFF942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3" name="Freeform: Shape 133">
              <a:extLst>
                <a:ext uri="{FF2B5EF4-FFF2-40B4-BE49-F238E27FC236}">
                  <a16:creationId xmlns:a16="http://schemas.microsoft.com/office/drawing/2014/main" id="{1F66DBED-0EF0-4BC7-A733-8CEB9301F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4" name="Freeform: Shape 134">
              <a:extLst>
                <a:ext uri="{FF2B5EF4-FFF2-40B4-BE49-F238E27FC236}">
                  <a16:creationId xmlns:a16="http://schemas.microsoft.com/office/drawing/2014/main" id="{327BC7E2-BB50-457E-8D53-CBADC3D0A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5" name="Freeform: Shape 135">
              <a:extLst>
                <a:ext uri="{FF2B5EF4-FFF2-40B4-BE49-F238E27FC236}">
                  <a16:creationId xmlns:a16="http://schemas.microsoft.com/office/drawing/2014/main" id="{2E5B2F2A-FBC8-42A5-9305-B5C98A24D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86" name="Freeform: Shape 136">
              <a:extLst>
                <a:ext uri="{FF2B5EF4-FFF2-40B4-BE49-F238E27FC236}">
                  <a16:creationId xmlns:a16="http://schemas.microsoft.com/office/drawing/2014/main" id="{67BC862E-B59F-4BFB-A777-05409E727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7" name="Freeform: Shape 137">
              <a:extLst>
                <a:ext uri="{FF2B5EF4-FFF2-40B4-BE49-F238E27FC236}">
                  <a16:creationId xmlns:a16="http://schemas.microsoft.com/office/drawing/2014/main" id="{33FB1571-92E7-4829-BCCD-7DCB0FE98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88" name="Freeform: Shape 138">
              <a:extLst>
                <a:ext uri="{FF2B5EF4-FFF2-40B4-BE49-F238E27FC236}">
                  <a16:creationId xmlns:a16="http://schemas.microsoft.com/office/drawing/2014/main" id="{E4F917C1-A8BC-4A0E-AE36-F9D0BE981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9" name="Freeform: Shape 139">
              <a:extLst>
                <a:ext uri="{FF2B5EF4-FFF2-40B4-BE49-F238E27FC236}">
                  <a16:creationId xmlns:a16="http://schemas.microsoft.com/office/drawing/2014/main" id="{76F8931C-3AC8-4029-B30C-5361BFBCA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0" name="Freeform: Shape 140">
              <a:extLst>
                <a:ext uri="{FF2B5EF4-FFF2-40B4-BE49-F238E27FC236}">
                  <a16:creationId xmlns:a16="http://schemas.microsoft.com/office/drawing/2014/main" id="{076E87F7-1BC0-472D-B19E-FFB49424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1" name="Freeform: Shape 141">
              <a:extLst>
                <a:ext uri="{FF2B5EF4-FFF2-40B4-BE49-F238E27FC236}">
                  <a16:creationId xmlns:a16="http://schemas.microsoft.com/office/drawing/2014/main" id="{465149F4-5FFD-4DA3-B387-25DDFF149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2" name="Freeform: Shape 142">
              <a:extLst>
                <a:ext uri="{FF2B5EF4-FFF2-40B4-BE49-F238E27FC236}">
                  <a16:creationId xmlns:a16="http://schemas.microsoft.com/office/drawing/2014/main" id="{FCC143A2-5B71-45E0-A5DC-1AE44CF2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3" name="Freeform: Shape 143">
              <a:extLst>
                <a:ext uri="{FF2B5EF4-FFF2-40B4-BE49-F238E27FC236}">
                  <a16:creationId xmlns:a16="http://schemas.microsoft.com/office/drawing/2014/main" id="{A29C66E6-99F1-4166-B11B-8C47DD310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4" name="Freeform: Shape 144">
              <a:extLst>
                <a:ext uri="{FF2B5EF4-FFF2-40B4-BE49-F238E27FC236}">
                  <a16:creationId xmlns:a16="http://schemas.microsoft.com/office/drawing/2014/main" id="{5D782C24-70D1-4DF0-A631-9FA264292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5" name="Freeform: Shape 145">
              <a:extLst>
                <a:ext uri="{FF2B5EF4-FFF2-40B4-BE49-F238E27FC236}">
                  <a16:creationId xmlns:a16="http://schemas.microsoft.com/office/drawing/2014/main" id="{204EA4D6-FB90-4EE9-9C94-FACE6D79A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6" name="Freeform: Shape 146">
              <a:extLst>
                <a:ext uri="{FF2B5EF4-FFF2-40B4-BE49-F238E27FC236}">
                  <a16:creationId xmlns:a16="http://schemas.microsoft.com/office/drawing/2014/main" id="{F71E17C7-CF11-4295-85DA-5237670B3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7" name="Freeform: Shape 147">
              <a:extLst>
                <a:ext uri="{FF2B5EF4-FFF2-40B4-BE49-F238E27FC236}">
                  <a16:creationId xmlns:a16="http://schemas.microsoft.com/office/drawing/2014/main" id="{73AF0AFB-AF22-44B2-B981-AF6098F19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8" name="Freeform: Shape 148">
              <a:extLst>
                <a:ext uri="{FF2B5EF4-FFF2-40B4-BE49-F238E27FC236}">
                  <a16:creationId xmlns:a16="http://schemas.microsoft.com/office/drawing/2014/main" id="{EC7A3631-6B95-4E40-89A4-0DC231A1A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99" name="Freeform: Shape 149">
              <a:extLst>
                <a:ext uri="{FF2B5EF4-FFF2-40B4-BE49-F238E27FC236}">
                  <a16:creationId xmlns:a16="http://schemas.microsoft.com/office/drawing/2014/main" id="{E320EDD3-FA1E-4F06-B5E6-86BA66BFF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0" name="Freeform: Shape 150">
              <a:extLst>
                <a:ext uri="{FF2B5EF4-FFF2-40B4-BE49-F238E27FC236}">
                  <a16:creationId xmlns:a16="http://schemas.microsoft.com/office/drawing/2014/main" id="{25CB6263-11E9-4CF8-B171-7C627720C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01" name="Freeform: Shape 151">
              <a:extLst>
                <a:ext uri="{FF2B5EF4-FFF2-40B4-BE49-F238E27FC236}">
                  <a16:creationId xmlns:a16="http://schemas.microsoft.com/office/drawing/2014/main" id="{19FB7707-C4F1-4107-A1AA-C702870A5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6ECFCEE-AD53-819D-4C37-854A5530A5BB}"/>
              </a:ext>
            </a:extLst>
          </p:cNvPr>
          <p:cNvSpPr txBox="1"/>
          <p:nvPr/>
        </p:nvSpPr>
        <p:spPr>
          <a:xfrm>
            <a:off x="892228" y="1257565"/>
            <a:ext cx="5217173"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solidFill>
                  <a:schemeClr val="bg1"/>
                </a:solidFill>
              </a:rPr>
              <a:t>Public safety is incumbent to the success of any community! Before contact, our Nations maintained order and cohesion by remaining aware of the objectives which supported our way(s) of life, ways of knowing, and our survival. </a:t>
            </a:r>
          </a:p>
          <a:p>
            <a:pPr indent="-228600">
              <a:lnSpc>
                <a:spcPct val="90000"/>
              </a:lnSpc>
              <a:spcAft>
                <a:spcPts val="600"/>
              </a:spcAft>
              <a:buFont typeface="Arial" panose="020B0604020202020204" pitchFamily="34" charset="0"/>
              <a:buChar char="•"/>
            </a:pPr>
            <a:r>
              <a:rPr lang="en-US">
                <a:solidFill>
                  <a:schemeClr val="bg1"/>
                </a:solidFill>
              </a:rPr>
              <a:t>First Nations over the 20th century and after contact have been largely pre prescribed systems which have left us disconnected from the ways of life which we intrinsically understand as important. Because of this our governance structures require to be built and implemented with an understanding of what “may” work for us. May, as often First Nations are building models that require to align with systems that are not our own making, therefore, successful governance may not always be guaranteed- under pre prescribed conditions.  </a:t>
            </a:r>
          </a:p>
        </p:txBody>
      </p:sp>
      <p:grpSp>
        <p:nvGrpSpPr>
          <p:cNvPr id="502" name="Graphic 190">
            <a:extLst>
              <a:ext uri="{FF2B5EF4-FFF2-40B4-BE49-F238E27FC236}">
                <a16:creationId xmlns:a16="http://schemas.microsoft.com/office/drawing/2014/main" id="{55A100E1-E66E-4ED2-A56A-F7A819228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725954"/>
            <a:ext cx="1598829" cy="531293"/>
            <a:chOff x="2504802" y="1755501"/>
            <a:chExt cx="1598829" cy="531293"/>
          </a:xfrm>
          <a:solidFill>
            <a:schemeClr val="bg1"/>
          </a:solidFill>
        </p:grpSpPr>
        <p:sp>
          <p:nvSpPr>
            <p:cNvPr id="503" name="Freeform: Shape 154">
              <a:extLst>
                <a:ext uri="{FF2B5EF4-FFF2-40B4-BE49-F238E27FC236}">
                  <a16:creationId xmlns:a16="http://schemas.microsoft.com/office/drawing/2014/main" id="{4AB9672F-EB60-4C69-965D-C7AD5217C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504" name="Freeform: Shape 155">
              <a:extLst>
                <a:ext uri="{FF2B5EF4-FFF2-40B4-BE49-F238E27FC236}">
                  <a16:creationId xmlns:a16="http://schemas.microsoft.com/office/drawing/2014/main" id="{47B9190C-E3A6-476A-9BBD-79CC3E7A0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505" name="Graphic 212">
            <a:extLst>
              <a:ext uri="{FF2B5EF4-FFF2-40B4-BE49-F238E27FC236}">
                <a16:creationId xmlns:a16="http://schemas.microsoft.com/office/drawing/2014/main" id="{CAB9AD4F-A248-4D49-8779-CE40E64C0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06" name="Graphic 212">
            <a:extLst>
              <a:ext uri="{FF2B5EF4-FFF2-40B4-BE49-F238E27FC236}">
                <a16:creationId xmlns:a16="http://schemas.microsoft.com/office/drawing/2014/main" id="{3D4C1981-3D8B-446C-BFAE-E7EE5CF2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Tree>
    <p:extLst>
      <p:ext uri="{BB962C8B-B14F-4D97-AF65-F5344CB8AC3E}">
        <p14:creationId xmlns:p14="http://schemas.microsoft.com/office/powerpoint/2010/main" val="345196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extBox 1">
            <a:extLst>
              <a:ext uri="{FF2B5EF4-FFF2-40B4-BE49-F238E27FC236}">
                <a16:creationId xmlns:a16="http://schemas.microsoft.com/office/drawing/2014/main" id="{EE9BF0AD-EE4E-4CE9-4DE8-CD43BDDC7259}"/>
              </a:ext>
            </a:extLst>
          </p:cNvPr>
          <p:cNvSpPr txBox="1"/>
          <p:nvPr/>
        </p:nvSpPr>
        <p:spPr>
          <a:xfrm>
            <a:off x="1932903" y="949325"/>
            <a:ext cx="8071706"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100" b="1" kern="1200">
                <a:solidFill>
                  <a:schemeClr val="bg1"/>
                </a:solidFill>
                <a:latin typeface="+mj-lt"/>
                <a:ea typeface="+mj-ea"/>
                <a:cs typeface="+mj-cs"/>
              </a:rPr>
              <a:t>If people don’t understand how something works, it won’t work!” </a:t>
            </a:r>
            <a:endParaRPr lang="en-US" sz="5100" kern="1200">
              <a:solidFill>
                <a:schemeClr val="bg1"/>
              </a:solidFill>
              <a:latin typeface="+mj-lt"/>
              <a:ea typeface="+mj-ea"/>
              <a:cs typeface="+mj-cs"/>
            </a:endParaRPr>
          </a:p>
        </p:txBody>
      </p:sp>
      <p:cxnSp>
        <p:nvCxnSpPr>
          <p:cNvPr id="39" name="Straight Connector 38">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47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Hands holding each other's wrists and interlinked to form a circle">
            <a:extLst>
              <a:ext uri="{FF2B5EF4-FFF2-40B4-BE49-F238E27FC236}">
                <a16:creationId xmlns:a16="http://schemas.microsoft.com/office/drawing/2014/main" id="{B29D5483-2F55-118E-A764-D75F5381E6F7}"/>
              </a:ext>
            </a:extLst>
          </p:cNvPr>
          <p:cNvPicPr>
            <a:picLocks noChangeAspect="1"/>
          </p:cNvPicPr>
          <p:nvPr/>
        </p:nvPicPr>
        <p:blipFill>
          <a:blip r:embed="rId2"/>
          <a:srcRect l="3184" r="-1" b="-1"/>
          <a:stretch>
            <a:fillRect/>
          </a:stretch>
        </p:blipFill>
        <p:spPr>
          <a:xfrm>
            <a:off x="20" y="10"/>
            <a:ext cx="9947062" cy="6857990"/>
          </a:xfrm>
          <a:prstGeom prst="rect">
            <a:avLst/>
          </a:prstGeom>
        </p:spPr>
      </p:pic>
      <p:sp>
        <p:nvSpPr>
          <p:cNvPr id="10" name="Freeform: Shape 9">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2" name="Freeform: Shape 11">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4" name="Freeform: Shape 13">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extBox 1">
            <a:extLst>
              <a:ext uri="{FF2B5EF4-FFF2-40B4-BE49-F238E27FC236}">
                <a16:creationId xmlns:a16="http://schemas.microsoft.com/office/drawing/2014/main" id="{FE3C5280-3121-010C-33E0-878B1135E83D}"/>
              </a:ext>
            </a:extLst>
          </p:cNvPr>
          <p:cNvSpPr txBox="1"/>
          <p:nvPr/>
        </p:nvSpPr>
        <p:spPr>
          <a:xfrm>
            <a:off x="8046719" y="2722729"/>
            <a:ext cx="3633747" cy="27000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To empower First Nations police governance, we need to determine the objectives and focus of each First Nations policing service, what are the mandates of leadership, and what are the needs within community? 3 eco systems of people need to be considered for First Nations Police governance boards or commissions. </a:t>
            </a:r>
          </a:p>
          <a:p>
            <a:pPr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829979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1208</Words>
  <Application>Microsoft Macintosh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Meiryo</vt:lpstr>
      <vt:lpstr>Aptos</vt:lpstr>
      <vt:lpstr>Aptos Display</vt:lpstr>
      <vt:lpstr>Arial</vt:lpstr>
      <vt:lpstr>Calibri</vt:lpstr>
      <vt:lpstr>Times New Roman</vt:lpstr>
      <vt:lpstr>Office Theme</vt:lpstr>
      <vt:lpstr>Empowering First Nations Police Governance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Teddy Manywounds</dc:creator>
  <cp:lastModifiedBy>Teddy Manywounds</cp:lastModifiedBy>
  <cp:revision>2</cp:revision>
  <dcterms:created xsi:type="dcterms:W3CDTF">2025-05-14T13:25:18Z</dcterms:created>
  <dcterms:modified xsi:type="dcterms:W3CDTF">2025-05-14T14:20:09Z</dcterms:modified>
</cp:coreProperties>
</file>