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6" r:id="rId2"/>
    <p:sldId id="257" r:id="rId3"/>
    <p:sldId id="260" r:id="rId4"/>
    <p:sldId id="263" r:id="rId5"/>
    <p:sldId id="280" r:id="rId6"/>
    <p:sldId id="281" r:id="rId7"/>
    <p:sldId id="282" r:id="rId8"/>
    <p:sldId id="258" r:id="rId9"/>
    <p:sldId id="261" r:id="rId10"/>
    <p:sldId id="268" r:id="rId11"/>
    <p:sldId id="269" r:id="rId12"/>
    <p:sldId id="270" r:id="rId13"/>
    <p:sldId id="271" r:id="rId14"/>
    <p:sldId id="272" r:id="rId15"/>
    <p:sldId id="273" r:id="rId16"/>
    <p:sldId id="284" r:id="rId17"/>
    <p:sldId id="278" r:id="rId18"/>
    <p:sldId id="276" r:id="rId19"/>
    <p:sldId id="277" r:id="rId20"/>
    <p:sldId id="285" r:id="rId21"/>
    <p:sldId id="286" r:id="rId22"/>
    <p:sldId id="262" r:id="rId23"/>
    <p:sldId id="265" r:id="rId24"/>
    <p:sldId id="266" r:id="rId25"/>
    <p:sldId id="267" r:id="rId26"/>
    <p:sldId id="289" r:id="rId27"/>
    <p:sldId id="275" r:id="rId28"/>
    <p:sldId id="283" r:id="rId29"/>
    <p:sldId id="287" r:id="rId30"/>
    <p:sldId id="288" r:id="rId31"/>
    <p:sldId id="264"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5E1A5E-3ADA-4309-AC16-30903FE66B7F}">
          <p14:sldIdLst>
            <p14:sldId id="256"/>
            <p14:sldId id="257"/>
            <p14:sldId id="260"/>
            <p14:sldId id="263"/>
            <p14:sldId id="280"/>
            <p14:sldId id="281"/>
            <p14:sldId id="282"/>
            <p14:sldId id="258"/>
            <p14:sldId id="261"/>
            <p14:sldId id="268"/>
            <p14:sldId id="269"/>
            <p14:sldId id="270"/>
            <p14:sldId id="271"/>
            <p14:sldId id="272"/>
            <p14:sldId id="273"/>
            <p14:sldId id="284"/>
            <p14:sldId id="278"/>
            <p14:sldId id="276"/>
            <p14:sldId id="277"/>
            <p14:sldId id="285"/>
            <p14:sldId id="286"/>
            <p14:sldId id="262"/>
            <p14:sldId id="265"/>
            <p14:sldId id="266"/>
            <p14:sldId id="267"/>
            <p14:sldId id="289"/>
            <p14:sldId id="275"/>
            <p14:sldId id="283"/>
            <p14:sldId id="287"/>
            <p14:sldId id="288"/>
            <p14:sldId id="264"/>
            <p14:sldId id="27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mela Caskie" initials="PC" lastIdx="15" clrIdx="0">
    <p:extLst>
      <p:ext uri="{19B8F6BF-5375-455C-9EA6-DF929625EA0E}">
        <p15:presenceInfo xmlns:p15="http://schemas.microsoft.com/office/powerpoint/2012/main" userId="4e3d7c04b22a80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D5EF"/>
    <a:srgbClr val="15EFDA"/>
    <a:srgbClr val="D692C1"/>
    <a:srgbClr val="B94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ECE73-DE5E-42D7-B7B5-74E576D35CFF}" v="113" dt="2020-02-18T18:56:39.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1" autoAdjust="0"/>
    <p:restoredTop sz="86411" autoAdjust="0"/>
  </p:normalViewPr>
  <p:slideViewPr>
    <p:cSldViewPr snapToGrid="0">
      <p:cViewPr varScale="1">
        <p:scale>
          <a:sx n="74" d="100"/>
          <a:sy n="74" d="100"/>
        </p:scale>
        <p:origin x="36" y="4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3789-88D5-4BE2-9481-01C95CF9A95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F1A0950-C9AF-4994-9660-3FA575B94868}">
      <dgm:prSet phldrT="[Text]"/>
      <dgm:spPr/>
      <dgm:t>
        <a:bodyPr/>
        <a:lstStyle/>
        <a:p>
          <a:r>
            <a:rPr lang="en-US" dirty="0"/>
            <a:t>Environmental</a:t>
          </a:r>
        </a:p>
        <a:p>
          <a:r>
            <a:rPr lang="en-US" dirty="0"/>
            <a:t>Scan</a:t>
          </a:r>
        </a:p>
      </dgm:t>
    </dgm:pt>
    <dgm:pt modelId="{BF240FA8-FD9D-4257-AA34-0637E3D9F0E4}" type="parTrans" cxnId="{26E94000-86A0-473E-A7BD-90F74F3DD22A}">
      <dgm:prSet/>
      <dgm:spPr/>
      <dgm:t>
        <a:bodyPr/>
        <a:lstStyle/>
        <a:p>
          <a:endParaRPr lang="en-US"/>
        </a:p>
      </dgm:t>
    </dgm:pt>
    <dgm:pt modelId="{D4F67ED7-9CA8-4516-A873-B53290C93A3D}" type="sibTrans" cxnId="{26E94000-86A0-473E-A7BD-90F74F3DD22A}">
      <dgm:prSet/>
      <dgm:spPr/>
      <dgm:t>
        <a:bodyPr/>
        <a:lstStyle/>
        <a:p>
          <a:endParaRPr lang="en-US"/>
        </a:p>
      </dgm:t>
    </dgm:pt>
    <dgm:pt modelId="{9A932536-487D-4F7B-96B6-B3F4110D54A6}">
      <dgm:prSet phldrT="[Text]"/>
      <dgm:spPr/>
      <dgm:t>
        <a:bodyPr/>
        <a:lstStyle/>
        <a:p>
          <a:r>
            <a:rPr lang="en-US" dirty="0"/>
            <a:t>Visioning</a:t>
          </a:r>
        </a:p>
      </dgm:t>
    </dgm:pt>
    <dgm:pt modelId="{D17C2FFF-FADF-4E63-BAFF-3CBC194D397C}" type="parTrans" cxnId="{CD88B843-8BAE-4A36-9571-B12B1052D6EC}">
      <dgm:prSet/>
      <dgm:spPr/>
      <dgm:t>
        <a:bodyPr/>
        <a:lstStyle/>
        <a:p>
          <a:endParaRPr lang="en-US"/>
        </a:p>
      </dgm:t>
    </dgm:pt>
    <dgm:pt modelId="{08598DA3-0892-4146-B675-2D481F65769C}" type="sibTrans" cxnId="{CD88B843-8BAE-4A36-9571-B12B1052D6EC}">
      <dgm:prSet/>
      <dgm:spPr/>
      <dgm:t>
        <a:bodyPr/>
        <a:lstStyle/>
        <a:p>
          <a:endParaRPr lang="en-US"/>
        </a:p>
      </dgm:t>
    </dgm:pt>
    <dgm:pt modelId="{C75865D4-008A-426E-B8CD-4A196AAE2D6C}">
      <dgm:prSet phldrT="[Text]"/>
      <dgm:spPr/>
      <dgm:t>
        <a:bodyPr/>
        <a:lstStyle/>
        <a:p>
          <a:r>
            <a:rPr lang="en-US" dirty="0"/>
            <a:t>Action </a:t>
          </a:r>
        </a:p>
        <a:p>
          <a:r>
            <a:rPr lang="en-US" dirty="0"/>
            <a:t>Plan</a:t>
          </a:r>
        </a:p>
      </dgm:t>
    </dgm:pt>
    <dgm:pt modelId="{0AA6CFDF-7DE1-4172-AD67-20E3DC373A0A}" type="parTrans" cxnId="{2F09A0F3-CDE3-4DE9-BD28-C61BEA95F633}">
      <dgm:prSet/>
      <dgm:spPr/>
      <dgm:t>
        <a:bodyPr/>
        <a:lstStyle/>
        <a:p>
          <a:endParaRPr lang="en-US"/>
        </a:p>
      </dgm:t>
    </dgm:pt>
    <dgm:pt modelId="{4F03C068-915D-4CC5-A307-D2817C512CB4}" type="sibTrans" cxnId="{2F09A0F3-CDE3-4DE9-BD28-C61BEA95F633}">
      <dgm:prSet/>
      <dgm:spPr/>
      <dgm:t>
        <a:bodyPr/>
        <a:lstStyle/>
        <a:p>
          <a:endParaRPr lang="en-US"/>
        </a:p>
      </dgm:t>
    </dgm:pt>
    <dgm:pt modelId="{10F818C0-43D4-49F3-8417-C30054A404A5}">
      <dgm:prSet phldrT="[Text]"/>
      <dgm:spPr/>
      <dgm:t>
        <a:bodyPr/>
        <a:lstStyle/>
        <a:p>
          <a:r>
            <a:rPr lang="en-US" dirty="0" err="1"/>
            <a:t>Implmentation</a:t>
          </a:r>
          <a:endParaRPr lang="en-US" dirty="0"/>
        </a:p>
      </dgm:t>
    </dgm:pt>
    <dgm:pt modelId="{913400C7-379E-40BF-9423-589CABDBF75C}" type="parTrans" cxnId="{D06354F6-04DD-42F2-B259-D2A47A64811C}">
      <dgm:prSet/>
      <dgm:spPr/>
      <dgm:t>
        <a:bodyPr/>
        <a:lstStyle/>
        <a:p>
          <a:endParaRPr lang="en-US"/>
        </a:p>
      </dgm:t>
    </dgm:pt>
    <dgm:pt modelId="{75281D04-8FA5-48B4-81B3-71183FCD77C8}" type="sibTrans" cxnId="{D06354F6-04DD-42F2-B259-D2A47A64811C}">
      <dgm:prSet/>
      <dgm:spPr/>
      <dgm:t>
        <a:bodyPr/>
        <a:lstStyle/>
        <a:p>
          <a:endParaRPr lang="en-US"/>
        </a:p>
      </dgm:t>
    </dgm:pt>
    <dgm:pt modelId="{90DA33A5-6506-4F0A-B4C2-BF2A2B2213E0}">
      <dgm:prSet phldrT="[Text]"/>
      <dgm:spPr/>
      <dgm:t>
        <a:bodyPr/>
        <a:lstStyle/>
        <a:p>
          <a:r>
            <a:rPr lang="en-US" dirty="0"/>
            <a:t>Evaluation</a:t>
          </a:r>
        </a:p>
      </dgm:t>
    </dgm:pt>
    <dgm:pt modelId="{5D1CCCC9-9642-432F-BAD0-A60D00685B36}" type="parTrans" cxnId="{86EDF1C5-E40B-4604-A73B-FD8152E7D199}">
      <dgm:prSet/>
      <dgm:spPr/>
      <dgm:t>
        <a:bodyPr/>
        <a:lstStyle/>
        <a:p>
          <a:endParaRPr lang="en-US"/>
        </a:p>
      </dgm:t>
    </dgm:pt>
    <dgm:pt modelId="{4BDFF86C-14B1-4211-9CF9-93ECFD784D38}" type="sibTrans" cxnId="{86EDF1C5-E40B-4604-A73B-FD8152E7D199}">
      <dgm:prSet/>
      <dgm:spPr/>
      <dgm:t>
        <a:bodyPr/>
        <a:lstStyle/>
        <a:p>
          <a:endParaRPr lang="en-US"/>
        </a:p>
      </dgm:t>
    </dgm:pt>
    <dgm:pt modelId="{57E7CFDC-AB0D-4AF8-BF65-73AB42C50805}" type="pres">
      <dgm:prSet presAssocID="{85C83789-88D5-4BE2-9481-01C95CF9A95D}" presName="cycle" presStyleCnt="0">
        <dgm:presLayoutVars>
          <dgm:dir/>
          <dgm:resizeHandles val="exact"/>
        </dgm:presLayoutVars>
      </dgm:prSet>
      <dgm:spPr/>
    </dgm:pt>
    <dgm:pt modelId="{EC922D57-73CD-4E79-9110-F4983EE11737}" type="pres">
      <dgm:prSet presAssocID="{BF1A0950-C9AF-4994-9660-3FA575B94868}" presName="node" presStyleLbl="node1" presStyleIdx="0" presStyleCnt="5">
        <dgm:presLayoutVars>
          <dgm:bulletEnabled val="1"/>
        </dgm:presLayoutVars>
      </dgm:prSet>
      <dgm:spPr/>
    </dgm:pt>
    <dgm:pt modelId="{4993E1B5-E806-48A5-9A9E-8DC48AD1B724}" type="pres">
      <dgm:prSet presAssocID="{D4F67ED7-9CA8-4516-A873-B53290C93A3D}" presName="sibTrans" presStyleLbl="sibTrans2D1" presStyleIdx="0" presStyleCnt="5"/>
      <dgm:spPr/>
    </dgm:pt>
    <dgm:pt modelId="{A3CE658E-1A1D-42A8-9770-364800E72CB9}" type="pres">
      <dgm:prSet presAssocID="{D4F67ED7-9CA8-4516-A873-B53290C93A3D}" presName="connectorText" presStyleLbl="sibTrans2D1" presStyleIdx="0" presStyleCnt="5"/>
      <dgm:spPr/>
    </dgm:pt>
    <dgm:pt modelId="{716E025E-14C8-4715-873C-764F0184EBA1}" type="pres">
      <dgm:prSet presAssocID="{9A932536-487D-4F7B-96B6-B3F4110D54A6}" presName="node" presStyleLbl="node1" presStyleIdx="1" presStyleCnt="5">
        <dgm:presLayoutVars>
          <dgm:bulletEnabled val="1"/>
        </dgm:presLayoutVars>
      </dgm:prSet>
      <dgm:spPr/>
    </dgm:pt>
    <dgm:pt modelId="{F8AB0511-D961-45F8-B79D-0EB3B2B06735}" type="pres">
      <dgm:prSet presAssocID="{08598DA3-0892-4146-B675-2D481F65769C}" presName="sibTrans" presStyleLbl="sibTrans2D1" presStyleIdx="1" presStyleCnt="5"/>
      <dgm:spPr/>
    </dgm:pt>
    <dgm:pt modelId="{047C5463-5EDB-4DE0-B24F-BB271EED186D}" type="pres">
      <dgm:prSet presAssocID="{08598DA3-0892-4146-B675-2D481F65769C}" presName="connectorText" presStyleLbl="sibTrans2D1" presStyleIdx="1" presStyleCnt="5"/>
      <dgm:spPr/>
    </dgm:pt>
    <dgm:pt modelId="{5BC00FDF-1E4F-4465-B8AC-1588FAB79638}" type="pres">
      <dgm:prSet presAssocID="{C75865D4-008A-426E-B8CD-4A196AAE2D6C}" presName="node" presStyleLbl="node1" presStyleIdx="2" presStyleCnt="5">
        <dgm:presLayoutVars>
          <dgm:bulletEnabled val="1"/>
        </dgm:presLayoutVars>
      </dgm:prSet>
      <dgm:spPr/>
    </dgm:pt>
    <dgm:pt modelId="{1BDBD4CE-5EF0-4BE9-BA21-4AFDA626C02A}" type="pres">
      <dgm:prSet presAssocID="{4F03C068-915D-4CC5-A307-D2817C512CB4}" presName="sibTrans" presStyleLbl="sibTrans2D1" presStyleIdx="2" presStyleCnt="5"/>
      <dgm:spPr/>
    </dgm:pt>
    <dgm:pt modelId="{C50DD820-106A-4A54-BE15-23984462DAC8}" type="pres">
      <dgm:prSet presAssocID="{4F03C068-915D-4CC5-A307-D2817C512CB4}" presName="connectorText" presStyleLbl="sibTrans2D1" presStyleIdx="2" presStyleCnt="5"/>
      <dgm:spPr/>
    </dgm:pt>
    <dgm:pt modelId="{1C23B999-B1D4-4E4C-BC35-7C588883E9E6}" type="pres">
      <dgm:prSet presAssocID="{10F818C0-43D4-49F3-8417-C30054A404A5}" presName="node" presStyleLbl="node1" presStyleIdx="3" presStyleCnt="5">
        <dgm:presLayoutVars>
          <dgm:bulletEnabled val="1"/>
        </dgm:presLayoutVars>
      </dgm:prSet>
      <dgm:spPr/>
    </dgm:pt>
    <dgm:pt modelId="{8EE63BA9-F6A9-4346-8130-970CBB120DCA}" type="pres">
      <dgm:prSet presAssocID="{75281D04-8FA5-48B4-81B3-71183FCD77C8}" presName="sibTrans" presStyleLbl="sibTrans2D1" presStyleIdx="3" presStyleCnt="5"/>
      <dgm:spPr/>
    </dgm:pt>
    <dgm:pt modelId="{114AF31E-89DE-44AE-A0BE-59A052362FBD}" type="pres">
      <dgm:prSet presAssocID="{75281D04-8FA5-48B4-81B3-71183FCD77C8}" presName="connectorText" presStyleLbl="sibTrans2D1" presStyleIdx="3" presStyleCnt="5"/>
      <dgm:spPr/>
    </dgm:pt>
    <dgm:pt modelId="{4F0D9EDF-718E-4208-816B-DA4E3635BE86}" type="pres">
      <dgm:prSet presAssocID="{90DA33A5-6506-4F0A-B4C2-BF2A2B2213E0}" presName="node" presStyleLbl="node1" presStyleIdx="4" presStyleCnt="5">
        <dgm:presLayoutVars>
          <dgm:bulletEnabled val="1"/>
        </dgm:presLayoutVars>
      </dgm:prSet>
      <dgm:spPr/>
    </dgm:pt>
    <dgm:pt modelId="{966DBBFE-94E6-46E3-B483-5B8A50AA64D1}" type="pres">
      <dgm:prSet presAssocID="{4BDFF86C-14B1-4211-9CF9-93ECFD784D38}" presName="sibTrans" presStyleLbl="sibTrans2D1" presStyleIdx="4" presStyleCnt="5"/>
      <dgm:spPr/>
    </dgm:pt>
    <dgm:pt modelId="{6B065097-9070-4013-A9A7-5EEA7D0053A6}" type="pres">
      <dgm:prSet presAssocID="{4BDFF86C-14B1-4211-9CF9-93ECFD784D38}" presName="connectorText" presStyleLbl="sibTrans2D1" presStyleIdx="4" presStyleCnt="5"/>
      <dgm:spPr/>
    </dgm:pt>
  </dgm:ptLst>
  <dgm:cxnLst>
    <dgm:cxn modelId="{26E94000-86A0-473E-A7BD-90F74F3DD22A}" srcId="{85C83789-88D5-4BE2-9481-01C95CF9A95D}" destId="{BF1A0950-C9AF-4994-9660-3FA575B94868}" srcOrd="0" destOrd="0" parTransId="{BF240FA8-FD9D-4257-AA34-0637E3D9F0E4}" sibTransId="{D4F67ED7-9CA8-4516-A873-B53290C93A3D}"/>
    <dgm:cxn modelId="{E2259308-3CF3-4639-9F52-42C3BC843264}" type="presOf" srcId="{4F03C068-915D-4CC5-A307-D2817C512CB4}" destId="{1BDBD4CE-5EF0-4BE9-BA21-4AFDA626C02A}" srcOrd="0" destOrd="0" presId="urn:microsoft.com/office/officeart/2005/8/layout/cycle2"/>
    <dgm:cxn modelId="{FBE7440D-5B95-40DB-8B7D-450C0DCB61C7}" type="presOf" srcId="{4BDFF86C-14B1-4211-9CF9-93ECFD784D38}" destId="{6B065097-9070-4013-A9A7-5EEA7D0053A6}" srcOrd="1" destOrd="0" presId="urn:microsoft.com/office/officeart/2005/8/layout/cycle2"/>
    <dgm:cxn modelId="{1BC8B428-F9F6-4559-B1AB-8DDA3012D96F}" type="presOf" srcId="{D4F67ED7-9CA8-4516-A873-B53290C93A3D}" destId="{A3CE658E-1A1D-42A8-9770-364800E72CB9}" srcOrd="1" destOrd="0" presId="urn:microsoft.com/office/officeart/2005/8/layout/cycle2"/>
    <dgm:cxn modelId="{162DED5F-530B-4DA7-8DA8-C42DF9DBFC12}" type="presOf" srcId="{85C83789-88D5-4BE2-9481-01C95CF9A95D}" destId="{57E7CFDC-AB0D-4AF8-BF65-73AB42C50805}" srcOrd="0" destOrd="0" presId="urn:microsoft.com/office/officeart/2005/8/layout/cycle2"/>
    <dgm:cxn modelId="{CD88B843-8BAE-4A36-9571-B12B1052D6EC}" srcId="{85C83789-88D5-4BE2-9481-01C95CF9A95D}" destId="{9A932536-487D-4F7B-96B6-B3F4110D54A6}" srcOrd="1" destOrd="0" parTransId="{D17C2FFF-FADF-4E63-BAFF-3CBC194D397C}" sibTransId="{08598DA3-0892-4146-B675-2D481F65769C}"/>
    <dgm:cxn modelId="{397BF569-E890-48D9-A69F-E7E7A93F02F6}" type="presOf" srcId="{C75865D4-008A-426E-B8CD-4A196AAE2D6C}" destId="{5BC00FDF-1E4F-4465-B8AC-1588FAB79638}" srcOrd="0" destOrd="0" presId="urn:microsoft.com/office/officeart/2005/8/layout/cycle2"/>
    <dgm:cxn modelId="{3498D44C-D339-4B22-AAE5-6238CD1FE8F1}" type="presOf" srcId="{10F818C0-43D4-49F3-8417-C30054A404A5}" destId="{1C23B999-B1D4-4E4C-BC35-7C588883E9E6}" srcOrd="0" destOrd="0" presId="urn:microsoft.com/office/officeart/2005/8/layout/cycle2"/>
    <dgm:cxn modelId="{F6AD666E-62D1-4451-9C1D-04A622E2A28F}" type="presOf" srcId="{08598DA3-0892-4146-B675-2D481F65769C}" destId="{F8AB0511-D961-45F8-B79D-0EB3B2B06735}" srcOrd="0" destOrd="0" presId="urn:microsoft.com/office/officeart/2005/8/layout/cycle2"/>
    <dgm:cxn modelId="{199AA56E-A0F4-4A97-A434-39588AA72009}" type="presOf" srcId="{4F03C068-915D-4CC5-A307-D2817C512CB4}" destId="{C50DD820-106A-4A54-BE15-23984462DAC8}" srcOrd="1" destOrd="0" presId="urn:microsoft.com/office/officeart/2005/8/layout/cycle2"/>
    <dgm:cxn modelId="{B1C64376-2069-4DE5-B47F-36E8172A992E}" type="presOf" srcId="{9A932536-487D-4F7B-96B6-B3F4110D54A6}" destId="{716E025E-14C8-4715-873C-764F0184EBA1}" srcOrd="0" destOrd="0" presId="urn:microsoft.com/office/officeart/2005/8/layout/cycle2"/>
    <dgm:cxn modelId="{2C3C8158-3A3E-4517-8960-A9C8822775FA}" type="presOf" srcId="{4BDFF86C-14B1-4211-9CF9-93ECFD784D38}" destId="{966DBBFE-94E6-46E3-B483-5B8A50AA64D1}" srcOrd="0" destOrd="0" presId="urn:microsoft.com/office/officeart/2005/8/layout/cycle2"/>
    <dgm:cxn modelId="{13607B86-91E1-43AB-8854-83C3C61A5BAA}" type="presOf" srcId="{90DA33A5-6506-4F0A-B4C2-BF2A2B2213E0}" destId="{4F0D9EDF-718E-4208-816B-DA4E3635BE86}" srcOrd="0" destOrd="0" presId="urn:microsoft.com/office/officeart/2005/8/layout/cycle2"/>
    <dgm:cxn modelId="{AA115D96-F79E-48D9-AB19-B2D5BD11C300}" type="presOf" srcId="{D4F67ED7-9CA8-4516-A873-B53290C93A3D}" destId="{4993E1B5-E806-48A5-9A9E-8DC48AD1B724}" srcOrd="0" destOrd="0" presId="urn:microsoft.com/office/officeart/2005/8/layout/cycle2"/>
    <dgm:cxn modelId="{C3915999-7C4F-4421-A018-A009424CD255}" type="presOf" srcId="{75281D04-8FA5-48B4-81B3-71183FCD77C8}" destId="{8EE63BA9-F6A9-4346-8130-970CBB120DCA}" srcOrd="0" destOrd="0" presId="urn:microsoft.com/office/officeart/2005/8/layout/cycle2"/>
    <dgm:cxn modelId="{86EDF1C5-E40B-4604-A73B-FD8152E7D199}" srcId="{85C83789-88D5-4BE2-9481-01C95CF9A95D}" destId="{90DA33A5-6506-4F0A-B4C2-BF2A2B2213E0}" srcOrd="4" destOrd="0" parTransId="{5D1CCCC9-9642-432F-BAD0-A60D00685B36}" sibTransId="{4BDFF86C-14B1-4211-9CF9-93ECFD784D38}"/>
    <dgm:cxn modelId="{4F4111D4-5BB8-452F-8B88-25C3CDC94860}" type="presOf" srcId="{75281D04-8FA5-48B4-81B3-71183FCD77C8}" destId="{114AF31E-89DE-44AE-A0BE-59A052362FBD}" srcOrd="1" destOrd="0" presId="urn:microsoft.com/office/officeart/2005/8/layout/cycle2"/>
    <dgm:cxn modelId="{DA6036E3-EF06-4AB9-A699-81CE9B082D1F}" type="presOf" srcId="{BF1A0950-C9AF-4994-9660-3FA575B94868}" destId="{EC922D57-73CD-4E79-9110-F4983EE11737}" srcOrd="0" destOrd="0" presId="urn:microsoft.com/office/officeart/2005/8/layout/cycle2"/>
    <dgm:cxn modelId="{6FAE95EA-5DA9-4E19-9C84-675CAB5A2441}" type="presOf" srcId="{08598DA3-0892-4146-B675-2D481F65769C}" destId="{047C5463-5EDB-4DE0-B24F-BB271EED186D}" srcOrd="1" destOrd="0" presId="urn:microsoft.com/office/officeart/2005/8/layout/cycle2"/>
    <dgm:cxn modelId="{2F09A0F3-CDE3-4DE9-BD28-C61BEA95F633}" srcId="{85C83789-88D5-4BE2-9481-01C95CF9A95D}" destId="{C75865D4-008A-426E-B8CD-4A196AAE2D6C}" srcOrd="2" destOrd="0" parTransId="{0AA6CFDF-7DE1-4172-AD67-20E3DC373A0A}" sibTransId="{4F03C068-915D-4CC5-A307-D2817C512CB4}"/>
    <dgm:cxn modelId="{D06354F6-04DD-42F2-B259-D2A47A64811C}" srcId="{85C83789-88D5-4BE2-9481-01C95CF9A95D}" destId="{10F818C0-43D4-49F3-8417-C30054A404A5}" srcOrd="3" destOrd="0" parTransId="{913400C7-379E-40BF-9423-589CABDBF75C}" sibTransId="{75281D04-8FA5-48B4-81B3-71183FCD77C8}"/>
    <dgm:cxn modelId="{75EA3BE6-E72E-4BD9-B248-A3EF6BFD6D3A}" type="presParOf" srcId="{57E7CFDC-AB0D-4AF8-BF65-73AB42C50805}" destId="{EC922D57-73CD-4E79-9110-F4983EE11737}" srcOrd="0" destOrd="0" presId="urn:microsoft.com/office/officeart/2005/8/layout/cycle2"/>
    <dgm:cxn modelId="{54E08CA7-BBF4-471A-900F-B7F8C7331C05}" type="presParOf" srcId="{57E7CFDC-AB0D-4AF8-BF65-73AB42C50805}" destId="{4993E1B5-E806-48A5-9A9E-8DC48AD1B724}" srcOrd="1" destOrd="0" presId="urn:microsoft.com/office/officeart/2005/8/layout/cycle2"/>
    <dgm:cxn modelId="{D8D1E561-FABF-460B-82AB-99EF7CF0406F}" type="presParOf" srcId="{4993E1B5-E806-48A5-9A9E-8DC48AD1B724}" destId="{A3CE658E-1A1D-42A8-9770-364800E72CB9}" srcOrd="0" destOrd="0" presId="urn:microsoft.com/office/officeart/2005/8/layout/cycle2"/>
    <dgm:cxn modelId="{456F863A-D067-46A3-A7F5-42D47E0892CB}" type="presParOf" srcId="{57E7CFDC-AB0D-4AF8-BF65-73AB42C50805}" destId="{716E025E-14C8-4715-873C-764F0184EBA1}" srcOrd="2" destOrd="0" presId="urn:microsoft.com/office/officeart/2005/8/layout/cycle2"/>
    <dgm:cxn modelId="{F4B1BF96-CFED-48F5-81AE-310AB315D825}" type="presParOf" srcId="{57E7CFDC-AB0D-4AF8-BF65-73AB42C50805}" destId="{F8AB0511-D961-45F8-B79D-0EB3B2B06735}" srcOrd="3" destOrd="0" presId="urn:microsoft.com/office/officeart/2005/8/layout/cycle2"/>
    <dgm:cxn modelId="{A4A09D20-DD4B-4CF2-9C74-E4FFD8CCA8B1}" type="presParOf" srcId="{F8AB0511-D961-45F8-B79D-0EB3B2B06735}" destId="{047C5463-5EDB-4DE0-B24F-BB271EED186D}" srcOrd="0" destOrd="0" presId="urn:microsoft.com/office/officeart/2005/8/layout/cycle2"/>
    <dgm:cxn modelId="{B94AB4F1-CE02-4899-A918-37BD4CAD01FC}" type="presParOf" srcId="{57E7CFDC-AB0D-4AF8-BF65-73AB42C50805}" destId="{5BC00FDF-1E4F-4465-B8AC-1588FAB79638}" srcOrd="4" destOrd="0" presId="urn:microsoft.com/office/officeart/2005/8/layout/cycle2"/>
    <dgm:cxn modelId="{B71F0EFE-6A0E-4997-864F-F74B3022C569}" type="presParOf" srcId="{57E7CFDC-AB0D-4AF8-BF65-73AB42C50805}" destId="{1BDBD4CE-5EF0-4BE9-BA21-4AFDA626C02A}" srcOrd="5" destOrd="0" presId="urn:microsoft.com/office/officeart/2005/8/layout/cycle2"/>
    <dgm:cxn modelId="{9542D4B4-0A5F-4FA8-ABB7-383450876ABC}" type="presParOf" srcId="{1BDBD4CE-5EF0-4BE9-BA21-4AFDA626C02A}" destId="{C50DD820-106A-4A54-BE15-23984462DAC8}" srcOrd="0" destOrd="0" presId="urn:microsoft.com/office/officeart/2005/8/layout/cycle2"/>
    <dgm:cxn modelId="{13BA7DB5-FA11-499E-82C2-1BB3DDD9F57B}" type="presParOf" srcId="{57E7CFDC-AB0D-4AF8-BF65-73AB42C50805}" destId="{1C23B999-B1D4-4E4C-BC35-7C588883E9E6}" srcOrd="6" destOrd="0" presId="urn:microsoft.com/office/officeart/2005/8/layout/cycle2"/>
    <dgm:cxn modelId="{C380C80A-B9DC-44DD-B989-DFA43D313904}" type="presParOf" srcId="{57E7CFDC-AB0D-4AF8-BF65-73AB42C50805}" destId="{8EE63BA9-F6A9-4346-8130-970CBB120DCA}" srcOrd="7" destOrd="0" presId="urn:microsoft.com/office/officeart/2005/8/layout/cycle2"/>
    <dgm:cxn modelId="{9988B2CE-D676-4042-8290-56CD6621ABB9}" type="presParOf" srcId="{8EE63BA9-F6A9-4346-8130-970CBB120DCA}" destId="{114AF31E-89DE-44AE-A0BE-59A052362FBD}" srcOrd="0" destOrd="0" presId="urn:microsoft.com/office/officeart/2005/8/layout/cycle2"/>
    <dgm:cxn modelId="{17817858-3F07-4A3B-830B-40137C9A3602}" type="presParOf" srcId="{57E7CFDC-AB0D-4AF8-BF65-73AB42C50805}" destId="{4F0D9EDF-718E-4208-816B-DA4E3635BE86}" srcOrd="8" destOrd="0" presId="urn:microsoft.com/office/officeart/2005/8/layout/cycle2"/>
    <dgm:cxn modelId="{F188190E-98E0-44EF-9F8D-3285731E2C3D}" type="presParOf" srcId="{57E7CFDC-AB0D-4AF8-BF65-73AB42C50805}" destId="{966DBBFE-94E6-46E3-B483-5B8A50AA64D1}" srcOrd="9" destOrd="0" presId="urn:microsoft.com/office/officeart/2005/8/layout/cycle2"/>
    <dgm:cxn modelId="{1DF9B78B-BC34-43F3-9B81-4F5DE966F048}" type="presParOf" srcId="{966DBBFE-94E6-46E3-B483-5B8A50AA64D1}" destId="{6B065097-9070-4013-A9A7-5EEA7D0053A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22D57-73CD-4E79-9110-F4983EE11737}">
      <dsp:nvSpPr>
        <dsp:cNvPr id="0" name=""/>
        <dsp:cNvSpPr/>
      </dsp:nvSpPr>
      <dsp:spPr>
        <a:xfrm>
          <a:off x="3979947" y="1321"/>
          <a:ext cx="1971183" cy="1971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Environmental</a:t>
          </a:r>
        </a:p>
        <a:p>
          <a:pPr marL="0" lvl="0" indent="0" algn="ctr" defTabSz="755650">
            <a:lnSpc>
              <a:spcPct val="90000"/>
            </a:lnSpc>
            <a:spcBef>
              <a:spcPct val="0"/>
            </a:spcBef>
            <a:spcAft>
              <a:spcPct val="35000"/>
            </a:spcAft>
            <a:buNone/>
          </a:pPr>
          <a:r>
            <a:rPr lang="en-US" sz="1700" kern="1200" dirty="0"/>
            <a:t>Scan</a:t>
          </a:r>
        </a:p>
      </dsp:txBody>
      <dsp:txXfrm>
        <a:off x="4268620" y="289994"/>
        <a:ext cx="1393837" cy="1393837"/>
      </dsp:txXfrm>
    </dsp:sp>
    <dsp:sp modelId="{4993E1B5-E806-48A5-9A9E-8DC48AD1B724}">
      <dsp:nvSpPr>
        <dsp:cNvPr id="0" name=""/>
        <dsp:cNvSpPr/>
      </dsp:nvSpPr>
      <dsp:spPr>
        <a:xfrm rot="2160000">
          <a:off x="5888792" y="1515354"/>
          <a:ext cx="523839" cy="6652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03799" y="1602223"/>
        <a:ext cx="366687" cy="399164"/>
      </dsp:txXfrm>
    </dsp:sp>
    <dsp:sp modelId="{716E025E-14C8-4715-873C-764F0184EBA1}">
      <dsp:nvSpPr>
        <dsp:cNvPr id="0" name=""/>
        <dsp:cNvSpPr/>
      </dsp:nvSpPr>
      <dsp:spPr>
        <a:xfrm>
          <a:off x="6374281" y="1740906"/>
          <a:ext cx="1971183" cy="1971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Visioning</a:t>
          </a:r>
        </a:p>
      </dsp:txBody>
      <dsp:txXfrm>
        <a:off x="6662954" y="2029579"/>
        <a:ext cx="1393837" cy="1393837"/>
      </dsp:txXfrm>
    </dsp:sp>
    <dsp:sp modelId="{F8AB0511-D961-45F8-B79D-0EB3B2B06735}">
      <dsp:nvSpPr>
        <dsp:cNvPr id="0" name=""/>
        <dsp:cNvSpPr/>
      </dsp:nvSpPr>
      <dsp:spPr>
        <a:xfrm rot="6480000">
          <a:off x="6645257" y="3787115"/>
          <a:ext cx="523839" cy="6652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748114" y="3845440"/>
        <a:ext cx="366687" cy="399164"/>
      </dsp:txXfrm>
    </dsp:sp>
    <dsp:sp modelId="{5BC00FDF-1E4F-4465-B8AC-1588FAB79638}">
      <dsp:nvSpPr>
        <dsp:cNvPr id="0" name=""/>
        <dsp:cNvSpPr/>
      </dsp:nvSpPr>
      <dsp:spPr>
        <a:xfrm>
          <a:off x="5459727" y="4555615"/>
          <a:ext cx="1971183" cy="1971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Action </a:t>
          </a:r>
        </a:p>
        <a:p>
          <a:pPr marL="0" lvl="0" indent="0" algn="ctr" defTabSz="755650">
            <a:lnSpc>
              <a:spcPct val="90000"/>
            </a:lnSpc>
            <a:spcBef>
              <a:spcPct val="0"/>
            </a:spcBef>
            <a:spcAft>
              <a:spcPct val="35000"/>
            </a:spcAft>
            <a:buNone/>
          </a:pPr>
          <a:r>
            <a:rPr lang="en-US" sz="1700" kern="1200" dirty="0"/>
            <a:t>Plan</a:t>
          </a:r>
        </a:p>
      </dsp:txBody>
      <dsp:txXfrm>
        <a:off x="5748400" y="4844288"/>
        <a:ext cx="1393837" cy="1393837"/>
      </dsp:txXfrm>
    </dsp:sp>
    <dsp:sp modelId="{1BDBD4CE-5EF0-4BE9-BA21-4AFDA626C02A}">
      <dsp:nvSpPr>
        <dsp:cNvPr id="0" name=""/>
        <dsp:cNvSpPr/>
      </dsp:nvSpPr>
      <dsp:spPr>
        <a:xfrm rot="10800000">
          <a:off x="4718444" y="5208570"/>
          <a:ext cx="523839" cy="6652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875596" y="5341625"/>
        <a:ext cx="366687" cy="399164"/>
      </dsp:txXfrm>
    </dsp:sp>
    <dsp:sp modelId="{1C23B999-B1D4-4E4C-BC35-7C588883E9E6}">
      <dsp:nvSpPr>
        <dsp:cNvPr id="0" name=""/>
        <dsp:cNvSpPr/>
      </dsp:nvSpPr>
      <dsp:spPr>
        <a:xfrm>
          <a:off x="2500167" y="4555615"/>
          <a:ext cx="1971183" cy="1971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t>Implmentation</a:t>
          </a:r>
          <a:endParaRPr lang="en-US" sz="1700" kern="1200" dirty="0"/>
        </a:p>
      </dsp:txBody>
      <dsp:txXfrm>
        <a:off x="2788840" y="4844288"/>
        <a:ext cx="1393837" cy="1393837"/>
      </dsp:txXfrm>
    </dsp:sp>
    <dsp:sp modelId="{8EE63BA9-F6A9-4346-8130-970CBB120DCA}">
      <dsp:nvSpPr>
        <dsp:cNvPr id="0" name=""/>
        <dsp:cNvSpPr/>
      </dsp:nvSpPr>
      <dsp:spPr>
        <a:xfrm rot="15120000">
          <a:off x="2771143" y="3815315"/>
          <a:ext cx="523839" cy="6652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874000" y="4023100"/>
        <a:ext cx="366687" cy="399164"/>
      </dsp:txXfrm>
    </dsp:sp>
    <dsp:sp modelId="{4F0D9EDF-718E-4208-816B-DA4E3635BE86}">
      <dsp:nvSpPr>
        <dsp:cNvPr id="0" name=""/>
        <dsp:cNvSpPr/>
      </dsp:nvSpPr>
      <dsp:spPr>
        <a:xfrm>
          <a:off x="1585613" y="1740906"/>
          <a:ext cx="1971183" cy="1971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Evaluation</a:t>
          </a:r>
        </a:p>
      </dsp:txBody>
      <dsp:txXfrm>
        <a:off x="1874286" y="2029579"/>
        <a:ext cx="1393837" cy="1393837"/>
      </dsp:txXfrm>
    </dsp:sp>
    <dsp:sp modelId="{966DBBFE-94E6-46E3-B483-5B8A50AA64D1}">
      <dsp:nvSpPr>
        <dsp:cNvPr id="0" name=""/>
        <dsp:cNvSpPr/>
      </dsp:nvSpPr>
      <dsp:spPr>
        <a:xfrm rot="19440000">
          <a:off x="3494457" y="1532782"/>
          <a:ext cx="523839" cy="6652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09464" y="1712023"/>
        <a:ext cx="366687" cy="39916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F1DD0-264D-457C-8BBE-3DD30DB4CF2B}"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2ADE6-6184-4F72-B282-5921E4A20B36}" type="slidenum">
              <a:rPr lang="en-US" smtClean="0"/>
              <a:t>‹#›</a:t>
            </a:fld>
            <a:endParaRPr lang="en-US"/>
          </a:p>
        </p:txBody>
      </p:sp>
    </p:spTree>
    <p:extLst>
      <p:ext uri="{BB962C8B-B14F-4D97-AF65-F5344CB8AC3E}">
        <p14:creationId xmlns:p14="http://schemas.microsoft.com/office/powerpoint/2010/main" val="142591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C792-75A5-48AC-B6AF-ED36A3909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D88B3-B3C1-4D92-875E-B993A9817F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6AAECE-C2AF-4BEC-BE1A-D72AA18404B7}"/>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5" name="Footer Placeholder 4">
            <a:extLst>
              <a:ext uri="{FF2B5EF4-FFF2-40B4-BE49-F238E27FC236}">
                <a16:creationId xmlns:a16="http://schemas.microsoft.com/office/drawing/2014/main" id="{F7776B03-18AD-4A17-928E-38E166F62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2AC0D-AFA4-4490-862F-19D7D872E500}"/>
              </a:ext>
            </a:extLst>
          </p:cNvPr>
          <p:cNvSpPr>
            <a:spLocks noGrp="1"/>
          </p:cNvSpPr>
          <p:nvPr>
            <p:ph type="sldNum" sz="quarter" idx="12"/>
          </p:nvPr>
        </p:nvSpPr>
        <p:spPr/>
        <p:txBody>
          <a:bodyPr/>
          <a:lstStyle/>
          <a:p>
            <a:fld id="{F0FD41D7-6233-4990-A4E3-90FCD4BB795B}" type="slidenum">
              <a:rPr lang="en-US" smtClean="0"/>
              <a:t>‹#›</a:t>
            </a:fld>
            <a:endParaRPr lang="en-US"/>
          </a:p>
        </p:txBody>
      </p:sp>
      <p:sp>
        <p:nvSpPr>
          <p:cNvPr id="8" name="Title 1">
            <a:extLst>
              <a:ext uri="{FF2B5EF4-FFF2-40B4-BE49-F238E27FC236}">
                <a16:creationId xmlns:a16="http://schemas.microsoft.com/office/drawing/2014/main" id="{104F5727-00FB-4E12-B789-AE9C4F8BA3F8}"/>
              </a:ext>
            </a:extLst>
          </p:cNvPr>
          <p:cNvSpPr txBox="1">
            <a:spLocks/>
          </p:cNvSpPr>
          <p:nvPr/>
        </p:nvSpPr>
        <p:spPr>
          <a:xfrm>
            <a:off x="1524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9" name="Subtitle 2">
            <a:extLst>
              <a:ext uri="{FF2B5EF4-FFF2-40B4-BE49-F238E27FC236}">
                <a16:creationId xmlns:a16="http://schemas.microsoft.com/office/drawing/2014/main" id="{872450EA-F11D-471B-B0CA-D7EA07317E9B}"/>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schemeClr val="bg1"/>
                </a:solidFill>
              </a:rPr>
              <a:t>August, 2019</a:t>
            </a:r>
            <a:endParaRPr lang="en-US" sz="4000" dirty="0">
              <a:solidFill>
                <a:schemeClr val="bg1"/>
              </a:solidFill>
            </a:endParaRPr>
          </a:p>
        </p:txBody>
      </p:sp>
      <p:pic>
        <p:nvPicPr>
          <p:cNvPr id="10" name="Picture 9">
            <a:extLst>
              <a:ext uri="{FF2B5EF4-FFF2-40B4-BE49-F238E27FC236}">
                <a16:creationId xmlns:a16="http://schemas.microsoft.com/office/drawing/2014/main" id="{28DD9FF8-38EB-45E4-A00D-ADE77DC8E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042" y="3509963"/>
            <a:ext cx="3780183" cy="3780183"/>
          </a:xfrm>
          <a:prstGeom prst="rect">
            <a:avLst/>
          </a:prstGeom>
        </p:spPr>
      </p:pic>
      <p:cxnSp>
        <p:nvCxnSpPr>
          <p:cNvPr id="11" name="Straight Connector 10">
            <a:extLst>
              <a:ext uri="{FF2B5EF4-FFF2-40B4-BE49-F238E27FC236}">
                <a16:creationId xmlns:a16="http://schemas.microsoft.com/office/drawing/2014/main" id="{B941FDD6-D191-418A-B545-1343336EAFD9}"/>
              </a:ext>
            </a:extLst>
          </p:cNvPr>
          <p:cNvCxnSpPr>
            <a:cxnSpLocks/>
          </p:cNvCxnSpPr>
          <p:nvPr/>
        </p:nvCxnSpPr>
        <p:spPr>
          <a:xfrm flipH="1" flipV="1">
            <a:off x="4717143" y="-108857"/>
            <a:ext cx="5310178" cy="4423544"/>
          </a:xfrm>
          <a:prstGeom prst="line">
            <a:avLst/>
          </a:prstGeom>
          <a:ln w="203200">
            <a:solidFill>
              <a:srgbClr val="F0F8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3983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F14C-070E-444C-AF8C-515AE88DC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CFF26E-110F-4E76-9585-10F67A8F67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7E391-AA82-49F8-B609-27BB9784C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2E74F-DBE7-445E-8F11-1B4C0971EFD2}"/>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6" name="Footer Placeholder 5">
            <a:extLst>
              <a:ext uri="{FF2B5EF4-FFF2-40B4-BE49-F238E27FC236}">
                <a16:creationId xmlns:a16="http://schemas.microsoft.com/office/drawing/2014/main" id="{647BBD10-D86D-4065-A183-057727B41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9D333-0B95-45C8-B7AF-804AD88B829D}"/>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217724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6D7B-EF72-4273-AB41-21B6F834F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16C9A-CCC1-4F10-8CE9-22ED91128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1E7FF7C-2408-462B-B3EC-434AE5F1E6F9}"/>
              </a:ext>
            </a:extLst>
          </p:cNvPr>
          <p:cNvSpPr>
            <a:spLocks noGrp="1"/>
          </p:cNvSpPr>
          <p:nvPr>
            <p:ph type="body" sz="half" idx="2"/>
          </p:nvPr>
        </p:nvSpPr>
        <p:spPr>
          <a:xfrm>
            <a:off x="839788" y="2057400"/>
            <a:ext cx="3932237" cy="3811588"/>
          </a:xfrm>
        </p:spPr>
        <p:txBody>
          <a:bodyPr/>
          <a:lstStyle>
            <a:lvl1pPr marL="285750" indent="-285750">
              <a:buFontTx/>
              <a:buBlip>
                <a:blip r:embed="rId2"/>
              </a:buBlip>
              <a:defRPr sz="1600"/>
            </a:lvl1pPr>
            <a:lvl2pPr marL="742950" indent="-285750">
              <a:buFontTx/>
              <a:buBlip>
                <a:blip r:embed="rId2"/>
              </a:buBlip>
              <a:defRPr sz="1400"/>
            </a:lvl2pPr>
            <a:lvl3pPr marL="1085850" indent="-171450">
              <a:buFontTx/>
              <a:buBlip>
                <a:blip r:embed="rId3"/>
              </a:buBlip>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 </a:t>
            </a:r>
            <a:r>
              <a:rPr lang="en-US" dirty="0" err="1"/>
              <a:t>fdsfdsfsa</a:t>
            </a:r>
            <a:endParaRPr lang="en-US" dirty="0"/>
          </a:p>
          <a:p>
            <a:pPr lvl="2"/>
            <a:endParaRPr lang="en-US" dirty="0"/>
          </a:p>
          <a:p>
            <a:pPr lvl="1"/>
            <a:endParaRPr lang="en-US" dirty="0"/>
          </a:p>
        </p:txBody>
      </p:sp>
      <p:sp>
        <p:nvSpPr>
          <p:cNvPr id="5" name="Date Placeholder 4">
            <a:extLst>
              <a:ext uri="{FF2B5EF4-FFF2-40B4-BE49-F238E27FC236}">
                <a16:creationId xmlns:a16="http://schemas.microsoft.com/office/drawing/2014/main" id="{1E8ACD3B-AC93-459F-AF68-30AE0F0FB39F}"/>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6" name="Footer Placeholder 5">
            <a:extLst>
              <a:ext uri="{FF2B5EF4-FFF2-40B4-BE49-F238E27FC236}">
                <a16:creationId xmlns:a16="http://schemas.microsoft.com/office/drawing/2014/main" id="{B8BBD470-9565-45A4-93D3-F1FAA7B25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5101F-37DF-4277-A8D2-E8732B9205E1}"/>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162014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5AB0-BDB0-4708-89FA-633BF9125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986A3-6123-48C8-A096-8076097632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72724-E5D9-4F68-A146-368C5A6A53CB}"/>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5" name="Footer Placeholder 4">
            <a:extLst>
              <a:ext uri="{FF2B5EF4-FFF2-40B4-BE49-F238E27FC236}">
                <a16:creationId xmlns:a16="http://schemas.microsoft.com/office/drawing/2014/main" id="{CC9738F1-F4D0-4DC2-AE41-2772BC5D929B}"/>
              </a:ext>
            </a:extLst>
          </p:cNvPr>
          <p:cNvSpPr>
            <a:spLocks noGrp="1"/>
          </p:cNvSpPr>
          <p:nvPr>
            <p:ph type="ftr" sz="quarter" idx="11"/>
          </p:nvPr>
        </p:nvSpPr>
        <p:spPr/>
        <p:txBody>
          <a:bodyPr/>
          <a:lstStyle/>
          <a:p>
            <a:r>
              <a:rPr lang="en-US" dirty="0"/>
              <a:t>www.abryteidea.com</a:t>
            </a:r>
          </a:p>
        </p:txBody>
      </p:sp>
      <p:sp>
        <p:nvSpPr>
          <p:cNvPr id="6" name="Slide Number Placeholder 5">
            <a:extLst>
              <a:ext uri="{FF2B5EF4-FFF2-40B4-BE49-F238E27FC236}">
                <a16:creationId xmlns:a16="http://schemas.microsoft.com/office/drawing/2014/main" id="{59331013-8C65-4A39-B6D9-6EE56D240031}"/>
              </a:ext>
            </a:extLst>
          </p:cNvPr>
          <p:cNvSpPr>
            <a:spLocks noGrp="1"/>
          </p:cNvSpPr>
          <p:nvPr>
            <p:ph type="sldNum" sz="quarter" idx="12"/>
          </p:nvPr>
        </p:nvSpPr>
        <p:spPr/>
        <p:txBody>
          <a:bodyPr/>
          <a:lstStyle/>
          <a:p>
            <a:fld id="{F0FD41D7-6233-4990-A4E3-90FCD4BB795B}" type="slidenum">
              <a:rPr lang="en-US" smtClean="0"/>
              <a:t>‹#›</a:t>
            </a:fld>
            <a:endParaRPr lang="en-US"/>
          </a:p>
        </p:txBody>
      </p:sp>
      <p:pic>
        <p:nvPicPr>
          <p:cNvPr id="12" name="Picture 11" descr="A picture containing yellow&#10;&#10;Description automatically generated">
            <a:extLst>
              <a:ext uri="{FF2B5EF4-FFF2-40B4-BE49-F238E27FC236}">
                <a16:creationId xmlns:a16="http://schemas.microsoft.com/office/drawing/2014/main" id="{D889556A-26E0-4AC3-A3A0-A24301126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2466" y="5649118"/>
            <a:ext cx="1159868" cy="1325563"/>
          </a:xfrm>
          <a:prstGeom prst="rect">
            <a:avLst/>
          </a:prstGeom>
        </p:spPr>
      </p:pic>
    </p:spTree>
    <p:extLst>
      <p:ext uri="{BB962C8B-B14F-4D97-AF65-F5344CB8AC3E}">
        <p14:creationId xmlns:p14="http://schemas.microsoft.com/office/powerpoint/2010/main" val="285029079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86E7-36F4-48FE-B394-60828ADABB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125AAC-3722-4F67-80DE-26F8C082C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BD801-DDB9-4957-AD24-5B265FFB3F83}"/>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5" name="Footer Placeholder 4">
            <a:extLst>
              <a:ext uri="{FF2B5EF4-FFF2-40B4-BE49-F238E27FC236}">
                <a16:creationId xmlns:a16="http://schemas.microsoft.com/office/drawing/2014/main" id="{F63E732C-E4B2-4AE8-BEE5-8FA00BA9FCAC}"/>
              </a:ext>
            </a:extLst>
          </p:cNvPr>
          <p:cNvSpPr>
            <a:spLocks noGrp="1"/>
          </p:cNvSpPr>
          <p:nvPr>
            <p:ph type="ftr" sz="quarter" idx="11"/>
          </p:nvPr>
        </p:nvSpPr>
        <p:spPr/>
        <p:txBody>
          <a:bodyPr/>
          <a:lstStyle/>
          <a:p>
            <a:r>
              <a:rPr lang="en-US" dirty="0"/>
              <a:t>www.abryteidea.com</a:t>
            </a:r>
          </a:p>
        </p:txBody>
      </p:sp>
      <p:sp>
        <p:nvSpPr>
          <p:cNvPr id="6" name="Slide Number Placeholder 5">
            <a:extLst>
              <a:ext uri="{FF2B5EF4-FFF2-40B4-BE49-F238E27FC236}">
                <a16:creationId xmlns:a16="http://schemas.microsoft.com/office/drawing/2014/main" id="{6F9B207C-967F-4D81-9890-397EB1FDD2A6}"/>
              </a:ext>
            </a:extLst>
          </p:cNvPr>
          <p:cNvSpPr>
            <a:spLocks noGrp="1"/>
          </p:cNvSpPr>
          <p:nvPr>
            <p:ph type="sldNum" sz="quarter" idx="12"/>
          </p:nvPr>
        </p:nvSpPr>
        <p:spPr/>
        <p:txBody>
          <a:bodyPr/>
          <a:lstStyle/>
          <a:p>
            <a:fld id="{F0FD41D7-6233-4990-A4E3-90FCD4BB795B}" type="slidenum">
              <a:rPr lang="en-US" smtClean="0"/>
              <a:t>‹#›</a:t>
            </a:fld>
            <a:endParaRPr lang="en-US"/>
          </a:p>
        </p:txBody>
      </p:sp>
      <p:pic>
        <p:nvPicPr>
          <p:cNvPr id="8" name="Picture 7" descr="A picture containing yellow&#10;&#10;Description automatically generated">
            <a:extLst>
              <a:ext uri="{FF2B5EF4-FFF2-40B4-BE49-F238E27FC236}">
                <a16:creationId xmlns:a16="http://schemas.microsoft.com/office/drawing/2014/main" id="{16B2E9A1-4CCD-45EC-9C5E-4017EC714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4906" y="5506064"/>
            <a:ext cx="1227093" cy="1402391"/>
          </a:xfrm>
          <a:prstGeom prst="rect">
            <a:avLst/>
          </a:prstGeom>
        </p:spPr>
      </p:pic>
    </p:spTree>
    <p:extLst>
      <p:ext uri="{BB962C8B-B14F-4D97-AF65-F5344CB8AC3E}">
        <p14:creationId xmlns:p14="http://schemas.microsoft.com/office/powerpoint/2010/main" val="380374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092C-30AD-4CAD-A3BC-6D4D3121C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6402F-0B17-4FBE-A75B-359B3C5963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8ABA2-13CA-4811-BADA-E03665D11B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FE840-DDB4-488B-89B4-3AFBEA8C94B2}"/>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6" name="Footer Placeholder 5">
            <a:extLst>
              <a:ext uri="{FF2B5EF4-FFF2-40B4-BE49-F238E27FC236}">
                <a16:creationId xmlns:a16="http://schemas.microsoft.com/office/drawing/2014/main" id="{4D9BED4A-C000-493C-9FCC-43EDC7274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E400F-CF0A-49F6-BBD1-0BD9FBEB6A74}"/>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371471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4B28-DFC8-4AB5-BC6F-56ABE7EF44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90F777-A80D-47D1-A94D-7B45C419C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BD3E4B-1FF5-49F1-B644-417A01E28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698ED-01B3-4920-AAB6-CE97AFFEE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40A80-1DF5-46E5-AED5-CA65906F41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800104-C833-4B15-8400-BEFADF84C104}"/>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8" name="Footer Placeholder 7">
            <a:extLst>
              <a:ext uri="{FF2B5EF4-FFF2-40B4-BE49-F238E27FC236}">
                <a16:creationId xmlns:a16="http://schemas.microsoft.com/office/drawing/2014/main" id="{8BCAF39E-A63C-433B-9B97-6DAFC911E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39A682-1E34-412A-9C1C-0371ECE9E443}"/>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4129478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3680-0482-4DE3-BE11-ACE1FC69DE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E58D68-AA27-4710-908D-47B6391096EF}"/>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4" name="Footer Placeholder 3">
            <a:extLst>
              <a:ext uri="{FF2B5EF4-FFF2-40B4-BE49-F238E27FC236}">
                <a16:creationId xmlns:a16="http://schemas.microsoft.com/office/drawing/2014/main" id="{D173061B-89C8-4D18-BDB0-0E385F97D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EFFE5-D19D-4D33-A32C-D8413C81AA61}"/>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199087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yte">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D5B2-EB52-4A09-BD43-1FE19886CC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A6153-EB62-439B-9BDA-A6BC6152F36C}"/>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4" name="Footer Placeholder 3">
            <a:extLst>
              <a:ext uri="{FF2B5EF4-FFF2-40B4-BE49-F238E27FC236}">
                <a16:creationId xmlns:a16="http://schemas.microsoft.com/office/drawing/2014/main" id="{D88CAEA6-66B3-4F6A-9566-3049ADD03E11}"/>
              </a:ext>
            </a:extLst>
          </p:cNvPr>
          <p:cNvSpPr>
            <a:spLocks noGrp="1"/>
          </p:cNvSpPr>
          <p:nvPr>
            <p:ph type="ftr" sz="quarter" idx="11"/>
          </p:nvPr>
        </p:nvSpPr>
        <p:spPr/>
        <p:txBody>
          <a:bodyPr/>
          <a:lstStyle/>
          <a:p>
            <a:r>
              <a:rPr lang="en-US" dirty="0"/>
              <a:t>www.abryteidea.com</a:t>
            </a:r>
          </a:p>
        </p:txBody>
      </p:sp>
      <p:sp>
        <p:nvSpPr>
          <p:cNvPr id="5" name="Slide Number Placeholder 4">
            <a:extLst>
              <a:ext uri="{FF2B5EF4-FFF2-40B4-BE49-F238E27FC236}">
                <a16:creationId xmlns:a16="http://schemas.microsoft.com/office/drawing/2014/main" id="{1286D4A5-B58F-4A25-8BDC-5533C69485E2}"/>
              </a:ext>
            </a:extLst>
          </p:cNvPr>
          <p:cNvSpPr>
            <a:spLocks noGrp="1"/>
          </p:cNvSpPr>
          <p:nvPr>
            <p:ph type="sldNum" sz="quarter" idx="12"/>
          </p:nvPr>
        </p:nvSpPr>
        <p:spPr/>
        <p:txBody>
          <a:bodyPr/>
          <a:lstStyle/>
          <a:p>
            <a:fld id="{F0FD41D7-6233-4990-A4E3-90FCD4BB795B}" type="slidenum">
              <a:rPr lang="en-US" smtClean="0"/>
              <a:t>‹#›</a:t>
            </a:fld>
            <a:endParaRPr lang="en-US"/>
          </a:p>
        </p:txBody>
      </p:sp>
    </p:spTree>
    <p:extLst>
      <p:ext uri="{BB962C8B-B14F-4D97-AF65-F5344CB8AC3E}">
        <p14:creationId xmlns:p14="http://schemas.microsoft.com/office/powerpoint/2010/main" val="391334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Ref idx="1002">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B2C68-7B44-4F4B-9DC1-9CC8DF4FE7D9}"/>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3" name="Footer Placeholder 2">
            <a:extLst>
              <a:ext uri="{FF2B5EF4-FFF2-40B4-BE49-F238E27FC236}">
                <a16:creationId xmlns:a16="http://schemas.microsoft.com/office/drawing/2014/main" id="{D680F8C4-6D18-4D17-88E4-99C82DC0D1E3}"/>
              </a:ext>
            </a:extLst>
          </p:cNvPr>
          <p:cNvSpPr>
            <a:spLocks noGrp="1"/>
          </p:cNvSpPr>
          <p:nvPr>
            <p:ph type="ftr" sz="quarter" idx="11"/>
          </p:nvPr>
        </p:nvSpPr>
        <p:spPr/>
        <p:txBody>
          <a:bodyPr/>
          <a:lstStyle/>
          <a:p>
            <a:r>
              <a:rPr lang="en-US" dirty="0"/>
              <a:t>www.abryteidea.com</a:t>
            </a:r>
          </a:p>
        </p:txBody>
      </p:sp>
      <p:sp>
        <p:nvSpPr>
          <p:cNvPr id="4" name="Slide Number Placeholder 3">
            <a:extLst>
              <a:ext uri="{FF2B5EF4-FFF2-40B4-BE49-F238E27FC236}">
                <a16:creationId xmlns:a16="http://schemas.microsoft.com/office/drawing/2014/main" id="{F2D4917E-5259-4817-9C06-0607F35229F4}"/>
              </a:ext>
            </a:extLst>
          </p:cNvPr>
          <p:cNvSpPr>
            <a:spLocks noGrp="1"/>
          </p:cNvSpPr>
          <p:nvPr>
            <p:ph type="sldNum" sz="quarter" idx="12"/>
          </p:nvPr>
        </p:nvSpPr>
        <p:spPr/>
        <p:txBody>
          <a:bodyPr/>
          <a:lstStyle/>
          <a:p>
            <a:fld id="{F0FD41D7-6233-4990-A4E3-90FCD4BB795B}" type="slidenum">
              <a:rPr lang="en-US" smtClean="0"/>
              <a:t>‹#›</a:t>
            </a:fld>
            <a:endParaRPr lang="en-US"/>
          </a:p>
        </p:txBody>
      </p:sp>
      <p:pic>
        <p:nvPicPr>
          <p:cNvPr id="5" name="Picture 4">
            <a:extLst>
              <a:ext uri="{FF2B5EF4-FFF2-40B4-BE49-F238E27FC236}">
                <a16:creationId xmlns:a16="http://schemas.microsoft.com/office/drawing/2014/main" id="{0A4CC54A-FFC0-4818-8839-C60F719D5C7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116861" y="136525"/>
            <a:ext cx="6658429" cy="6658429"/>
          </a:xfrm>
          <a:prstGeom prst="rect">
            <a:avLst/>
          </a:prstGeom>
        </p:spPr>
      </p:pic>
    </p:spTree>
    <p:extLst>
      <p:ext uri="{BB962C8B-B14F-4D97-AF65-F5344CB8AC3E}">
        <p14:creationId xmlns:p14="http://schemas.microsoft.com/office/powerpoint/2010/main" val="305487083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B2C68-7B44-4F4B-9DC1-9CC8DF4FE7D9}"/>
              </a:ext>
            </a:extLst>
          </p:cNvPr>
          <p:cNvSpPr>
            <a:spLocks noGrp="1"/>
          </p:cNvSpPr>
          <p:nvPr>
            <p:ph type="dt" sz="half" idx="10"/>
          </p:nvPr>
        </p:nvSpPr>
        <p:spPr/>
        <p:txBody>
          <a:bodyPr/>
          <a:lstStyle/>
          <a:p>
            <a:fld id="{C5832DCC-2B72-4F68-ADEB-FBB8DB6C0282}" type="datetimeFigureOut">
              <a:rPr lang="en-US" smtClean="0"/>
              <a:t>2/18/2020</a:t>
            </a:fld>
            <a:endParaRPr lang="en-US"/>
          </a:p>
        </p:txBody>
      </p:sp>
      <p:sp>
        <p:nvSpPr>
          <p:cNvPr id="3" name="Footer Placeholder 2">
            <a:extLst>
              <a:ext uri="{FF2B5EF4-FFF2-40B4-BE49-F238E27FC236}">
                <a16:creationId xmlns:a16="http://schemas.microsoft.com/office/drawing/2014/main" id="{D680F8C4-6D18-4D17-88E4-99C82DC0D1E3}"/>
              </a:ext>
            </a:extLst>
          </p:cNvPr>
          <p:cNvSpPr>
            <a:spLocks noGrp="1"/>
          </p:cNvSpPr>
          <p:nvPr>
            <p:ph type="ftr" sz="quarter" idx="11"/>
          </p:nvPr>
        </p:nvSpPr>
        <p:spPr/>
        <p:txBody>
          <a:bodyPr/>
          <a:lstStyle/>
          <a:p>
            <a:r>
              <a:rPr lang="en-US" dirty="0"/>
              <a:t>www.abryteidea.com</a:t>
            </a:r>
          </a:p>
        </p:txBody>
      </p:sp>
      <p:sp>
        <p:nvSpPr>
          <p:cNvPr id="4" name="Slide Number Placeholder 3">
            <a:extLst>
              <a:ext uri="{FF2B5EF4-FFF2-40B4-BE49-F238E27FC236}">
                <a16:creationId xmlns:a16="http://schemas.microsoft.com/office/drawing/2014/main" id="{F2D4917E-5259-4817-9C06-0607F35229F4}"/>
              </a:ext>
            </a:extLst>
          </p:cNvPr>
          <p:cNvSpPr>
            <a:spLocks noGrp="1"/>
          </p:cNvSpPr>
          <p:nvPr>
            <p:ph type="sldNum" sz="quarter" idx="12"/>
          </p:nvPr>
        </p:nvSpPr>
        <p:spPr/>
        <p:txBody>
          <a:bodyPr/>
          <a:lstStyle/>
          <a:p>
            <a:fld id="{F0FD41D7-6233-4990-A4E3-90FCD4BB795B}" type="slidenum">
              <a:rPr lang="en-US" smtClean="0"/>
              <a:t>‹#›</a:t>
            </a:fld>
            <a:endParaRPr lang="en-US"/>
          </a:p>
        </p:txBody>
      </p:sp>
      <p:pic>
        <p:nvPicPr>
          <p:cNvPr id="5" name="Picture 4">
            <a:extLst>
              <a:ext uri="{FF2B5EF4-FFF2-40B4-BE49-F238E27FC236}">
                <a16:creationId xmlns:a16="http://schemas.microsoft.com/office/drawing/2014/main" id="{0A4CC54A-FFC0-4818-8839-C60F719D5C7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375318" y="86283"/>
            <a:ext cx="6658429" cy="6658429"/>
          </a:xfrm>
          <a:prstGeom prst="rect">
            <a:avLst/>
          </a:prstGeom>
        </p:spPr>
      </p:pic>
    </p:spTree>
    <p:extLst>
      <p:ext uri="{BB962C8B-B14F-4D97-AF65-F5344CB8AC3E}">
        <p14:creationId xmlns:p14="http://schemas.microsoft.com/office/powerpoint/2010/main" val="315989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F05C46-7F45-499F-9D23-AB5C80255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1D7C12-DCFF-414A-A76A-059A98788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40E11-8F07-48FB-AA94-270C0DF26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2DCC-2B72-4F68-ADEB-FBB8DB6C0282}" type="datetimeFigureOut">
              <a:rPr lang="en-US" smtClean="0"/>
              <a:t>2/18/2020</a:t>
            </a:fld>
            <a:endParaRPr lang="en-US"/>
          </a:p>
        </p:txBody>
      </p:sp>
      <p:sp>
        <p:nvSpPr>
          <p:cNvPr id="5" name="Footer Placeholder 4">
            <a:extLst>
              <a:ext uri="{FF2B5EF4-FFF2-40B4-BE49-F238E27FC236}">
                <a16:creationId xmlns:a16="http://schemas.microsoft.com/office/drawing/2014/main" id="{0E6368AF-D65B-4CE6-9BD2-F05EF99C8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722A5-56CF-4D11-BB5B-9D7A8EC3F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D41D7-6233-4990-A4E3-90FCD4BB795B}" type="slidenum">
              <a:rPr lang="en-US" smtClean="0"/>
              <a:t>‹#›</a:t>
            </a:fld>
            <a:endParaRPr lang="en-US"/>
          </a:p>
        </p:txBody>
      </p:sp>
    </p:spTree>
    <p:extLst>
      <p:ext uri="{BB962C8B-B14F-4D97-AF65-F5344CB8AC3E}">
        <p14:creationId xmlns:p14="http://schemas.microsoft.com/office/powerpoint/2010/main" val="2063229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3"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ragon-quest.org/wiki/Green_dragon"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File:Noahs_Ark_Icon_Lebor_Gabala.sv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5A85-6967-4CFE-8EA8-D2E88E102856}"/>
              </a:ext>
            </a:extLst>
          </p:cNvPr>
          <p:cNvSpPr>
            <a:spLocks noGrp="1"/>
          </p:cNvSpPr>
          <p:nvPr>
            <p:ph type="ctrTitle"/>
          </p:nvPr>
        </p:nvSpPr>
        <p:spPr>
          <a:xfrm>
            <a:off x="420757" y="3249337"/>
            <a:ext cx="9144000" cy="2387600"/>
          </a:xfrm>
        </p:spPr>
        <p:txBody>
          <a:bodyPr>
            <a:noAutofit/>
          </a:bodyPr>
          <a:lstStyle/>
          <a:p>
            <a:r>
              <a:rPr lang="en-US" sz="7200" dirty="0"/>
              <a:t>Strategic</a:t>
            </a:r>
            <a:r>
              <a:rPr lang="en-US" sz="7200" baseline="0" dirty="0"/>
              <a:t> Planning:</a:t>
            </a:r>
            <a:br>
              <a:rPr lang="en-US" sz="7200" baseline="0" dirty="0"/>
            </a:br>
            <a:r>
              <a:rPr lang="en-US" sz="7200" baseline="0" dirty="0"/>
              <a:t>A Bright Idea!</a:t>
            </a:r>
            <a:endParaRPr lang="en-US" sz="7200" dirty="0"/>
          </a:p>
        </p:txBody>
      </p:sp>
    </p:spTree>
    <p:extLst>
      <p:ext uri="{BB962C8B-B14F-4D97-AF65-F5344CB8AC3E}">
        <p14:creationId xmlns:p14="http://schemas.microsoft.com/office/powerpoint/2010/main" val="1016361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9486FB56-3CA2-444C-8BA9-35585427C0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4108" y="104172"/>
            <a:ext cx="8740248" cy="6753828"/>
          </a:xfrm>
        </p:spPr>
      </p:pic>
    </p:spTree>
    <p:extLst>
      <p:ext uri="{BB962C8B-B14F-4D97-AF65-F5344CB8AC3E}">
        <p14:creationId xmlns:p14="http://schemas.microsoft.com/office/powerpoint/2010/main" val="385467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73F1-4C52-40B7-87B6-60E4BF372889}"/>
              </a:ext>
            </a:extLst>
          </p:cNvPr>
          <p:cNvSpPr>
            <a:spLocks noGrp="1"/>
          </p:cNvSpPr>
          <p:nvPr>
            <p:ph type="title"/>
          </p:nvPr>
        </p:nvSpPr>
        <p:spPr/>
        <p:txBody>
          <a:bodyPr/>
          <a:lstStyle/>
          <a:p>
            <a:r>
              <a:rPr lang="en-US" dirty="0"/>
              <a:t>HAVE’s</a:t>
            </a:r>
          </a:p>
        </p:txBody>
      </p:sp>
      <p:sp>
        <p:nvSpPr>
          <p:cNvPr id="3" name="Content Placeholder 2">
            <a:extLst>
              <a:ext uri="{FF2B5EF4-FFF2-40B4-BE49-F238E27FC236}">
                <a16:creationId xmlns:a16="http://schemas.microsoft.com/office/drawing/2014/main" id="{6784EC84-524C-4FC6-9B4B-624849585A24}"/>
              </a:ext>
            </a:extLst>
          </p:cNvPr>
          <p:cNvSpPr>
            <a:spLocks noGrp="1"/>
          </p:cNvSpPr>
          <p:nvPr>
            <p:ph idx="1"/>
          </p:nvPr>
        </p:nvSpPr>
        <p:spPr/>
        <p:txBody>
          <a:bodyPr>
            <a:normAutofit/>
          </a:bodyPr>
          <a:lstStyle/>
          <a:p>
            <a:r>
              <a:rPr lang="en-US" sz="5400" dirty="0"/>
              <a:t>Hooks</a:t>
            </a:r>
          </a:p>
          <a:p>
            <a:r>
              <a:rPr lang="en-US" sz="5400" dirty="0"/>
              <a:t>Assets (Natural)</a:t>
            </a:r>
          </a:p>
          <a:p>
            <a:r>
              <a:rPr lang="en-US" sz="5400" dirty="0"/>
              <a:t>Venues</a:t>
            </a:r>
          </a:p>
          <a:p>
            <a:r>
              <a:rPr lang="en-US" sz="5400" dirty="0"/>
              <a:t>Entertainment/Events</a:t>
            </a:r>
          </a:p>
        </p:txBody>
      </p:sp>
    </p:spTree>
    <p:extLst>
      <p:ext uri="{BB962C8B-B14F-4D97-AF65-F5344CB8AC3E}">
        <p14:creationId xmlns:p14="http://schemas.microsoft.com/office/powerpoint/2010/main" val="227554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BDF6-9201-4BEA-AE29-E220A03C3B35}"/>
              </a:ext>
            </a:extLst>
          </p:cNvPr>
          <p:cNvSpPr>
            <a:spLocks noGrp="1"/>
          </p:cNvSpPr>
          <p:nvPr>
            <p:ph type="title"/>
          </p:nvPr>
        </p:nvSpPr>
        <p:spPr/>
        <p:txBody>
          <a:bodyPr/>
          <a:lstStyle/>
          <a:p>
            <a:r>
              <a:rPr lang="en-US" dirty="0"/>
              <a:t>HOOKS</a:t>
            </a:r>
          </a:p>
        </p:txBody>
      </p:sp>
      <p:pic>
        <p:nvPicPr>
          <p:cNvPr id="6" name="Content Placeholder 5" descr="A car parked in a field&#10;&#10;Description automatically generated">
            <a:extLst>
              <a:ext uri="{FF2B5EF4-FFF2-40B4-BE49-F238E27FC236}">
                <a16:creationId xmlns:a16="http://schemas.microsoft.com/office/drawing/2014/main" id="{887A93BE-49E3-46C1-8F03-42CE348130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6292" y="670195"/>
            <a:ext cx="7356812" cy="5517609"/>
          </a:xfrm>
        </p:spPr>
      </p:pic>
      <p:sp>
        <p:nvSpPr>
          <p:cNvPr id="4" name="TextBox 3">
            <a:extLst>
              <a:ext uri="{FF2B5EF4-FFF2-40B4-BE49-F238E27FC236}">
                <a16:creationId xmlns:a16="http://schemas.microsoft.com/office/drawing/2014/main" id="{332D43F4-93D2-44CC-A2CB-58FEAF56D854}"/>
              </a:ext>
            </a:extLst>
          </p:cNvPr>
          <p:cNvSpPr txBox="1"/>
          <p:nvPr/>
        </p:nvSpPr>
        <p:spPr>
          <a:xfrm>
            <a:off x="838200" y="1446836"/>
            <a:ext cx="2372139" cy="3970318"/>
          </a:xfrm>
          <a:prstGeom prst="rect">
            <a:avLst/>
          </a:prstGeom>
          <a:noFill/>
        </p:spPr>
        <p:txBody>
          <a:bodyPr wrap="square" rtlCol="0">
            <a:spAutoFit/>
          </a:bodyPr>
          <a:lstStyle/>
          <a:p>
            <a:r>
              <a:rPr lang="en-US" sz="2800" dirty="0"/>
              <a:t>A usually free attraction that causes visitors to come to the community to spend some time, however limited, to see the attraction.  </a:t>
            </a:r>
          </a:p>
        </p:txBody>
      </p:sp>
    </p:spTree>
    <p:extLst>
      <p:ext uri="{BB962C8B-B14F-4D97-AF65-F5344CB8AC3E}">
        <p14:creationId xmlns:p14="http://schemas.microsoft.com/office/powerpoint/2010/main" val="32811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263E-6C28-4EE2-A9A8-43EE7AD3BB0A}"/>
              </a:ext>
            </a:extLst>
          </p:cNvPr>
          <p:cNvSpPr>
            <a:spLocks noGrp="1"/>
          </p:cNvSpPr>
          <p:nvPr>
            <p:ph type="title"/>
          </p:nvPr>
        </p:nvSpPr>
        <p:spPr/>
        <p:txBody>
          <a:bodyPr/>
          <a:lstStyle/>
          <a:p>
            <a:r>
              <a:rPr lang="en-US" dirty="0"/>
              <a:t>Assets (Natural)</a:t>
            </a:r>
          </a:p>
        </p:txBody>
      </p:sp>
      <p:sp>
        <p:nvSpPr>
          <p:cNvPr id="3" name="Content Placeholder 2">
            <a:extLst>
              <a:ext uri="{FF2B5EF4-FFF2-40B4-BE49-F238E27FC236}">
                <a16:creationId xmlns:a16="http://schemas.microsoft.com/office/drawing/2014/main" id="{EC47450F-5A8B-4703-B4E8-02BE3AD9D479}"/>
              </a:ext>
            </a:extLst>
          </p:cNvPr>
          <p:cNvSpPr>
            <a:spLocks noGrp="1"/>
          </p:cNvSpPr>
          <p:nvPr>
            <p:ph idx="1"/>
          </p:nvPr>
        </p:nvSpPr>
        <p:spPr>
          <a:xfrm>
            <a:off x="838200" y="2893671"/>
            <a:ext cx="10515600" cy="3283292"/>
          </a:xfrm>
        </p:spPr>
        <p:txBody>
          <a:bodyPr/>
          <a:lstStyle/>
          <a:p>
            <a:r>
              <a:rPr lang="en-US" dirty="0"/>
              <a:t>Mountains</a:t>
            </a:r>
          </a:p>
          <a:p>
            <a:r>
              <a:rPr lang="en-US" dirty="0"/>
              <a:t>Beaches</a:t>
            </a:r>
          </a:p>
          <a:p>
            <a:r>
              <a:rPr lang="en-US" dirty="0"/>
              <a:t>Geological Land Forms</a:t>
            </a:r>
          </a:p>
          <a:p>
            <a:r>
              <a:rPr lang="en-US" dirty="0"/>
              <a:t>Waterfalls</a:t>
            </a:r>
          </a:p>
        </p:txBody>
      </p:sp>
      <p:sp>
        <p:nvSpPr>
          <p:cNvPr id="4" name="TextBox 3">
            <a:extLst>
              <a:ext uri="{FF2B5EF4-FFF2-40B4-BE49-F238E27FC236}">
                <a16:creationId xmlns:a16="http://schemas.microsoft.com/office/drawing/2014/main" id="{F04C33DC-C2CA-4994-A7C3-2B67390F7F15}"/>
              </a:ext>
            </a:extLst>
          </p:cNvPr>
          <p:cNvSpPr txBox="1"/>
          <p:nvPr/>
        </p:nvSpPr>
        <p:spPr>
          <a:xfrm>
            <a:off x="935915" y="1324011"/>
            <a:ext cx="4401399" cy="1569660"/>
          </a:xfrm>
          <a:prstGeom prst="rect">
            <a:avLst/>
          </a:prstGeom>
          <a:noFill/>
        </p:spPr>
        <p:txBody>
          <a:bodyPr wrap="square" rtlCol="0">
            <a:spAutoFit/>
          </a:bodyPr>
          <a:lstStyle/>
          <a:p>
            <a:r>
              <a:rPr lang="en-US" sz="3200" dirty="0"/>
              <a:t>Natural Beauty that attracts people to visit the area</a:t>
            </a:r>
          </a:p>
        </p:txBody>
      </p:sp>
      <p:pic>
        <p:nvPicPr>
          <p:cNvPr id="6" name="Picture 5" descr="A view of a canyon&#10;&#10;Description automatically generated">
            <a:extLst>
              <a:ext uri="{FF2B5EF4-FFF2-40B4-BE49-F238E27FC236}">
                <a16:creationId xmlns:a16="http://schemas.microsoft.com/office/drawing/2014/main" id="{35C864C3-FC84-425D-9DAB-47A49824B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314" y="1027906"/>
            <a:ext cx="6453588" cy="4320170"/>
          </a:xfrm>
          <a:prstGeom prst="rect">
            <a:avLst/>
          </a:prstGeom>
        </p:spPr>
      </p:pic>
    </p:spTree>
    <p:extLst>
      <p:ext uri="{BB962C8B-B14F-4D97-AF65-F5344CB8AC3E}">
        <p14:creationId xmlns:p14="http://schemas.microsoft.com/office/powerpoint/2010/main" val="396034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4706-FBB6-4942-80AA-0DA49D280023}"/>
              </a:ext>
            </a:extLst>
          </p:cNvPr>
          <p:cNvSpPr>
            <a:spLocks noGrp="1"/>
          </p:cNvSpPr>
          <p:nvPr>
            <p:ph type="title"/>
          </p:nvPr>
        </p:nvSpPr>
        <p:spPr/>
        <p:txBody>
          <a:bodyPr/>
          <a:lstStyle/>
          <a:p>
            <a:r>
              <a:rPr lang="en-US" dirty="0"/>
              <a:t>Venues</a:t>
            </a:r>
          </a:p>
        </p:txBody>
      </p:sp>
      <p:sp>
        <p:nvSpPr>
          <p:cNvPr id="3" name="Content Placeholder 2">
            <a:extLst>
              <a:ext uri="{FF2B5EF4-FFF2-40B4-BE49-F238E27FC236}">
                <a16:creationId xmlns:a16="http://schemas.microsoft.com/office/drawing/2014/main" id="{A51E4E0E-0C5F-4CEC-B804-4E7455974B54}"/>
              </a:ext>
            </a:extLst>
          </p:cNvPr>
          <p:cNvSpPr>
            <a:spLocks noGrp="1"/>
          </p:cNvSpPr>
          <p:nvPr>
            <p:ph idx="1"/>
          </p:nvPr>
        </p:nvSpPr>
        <p:spPr>
          <a:xfrm>
            <a:off x="718931" y="2500131"/>
            <a:ext cx="4678017" cy="2772137"/>
          </a:xfrm>
        </p:spPr>
        <p:txBody>
          <a:bodyPr>
            <a:normAutofit lnSpcReduction="10000"/>
          </a:bodyPr>
          <a:lstStyle/>
          <a:p>
            <a:r>
              <a:rPr lang="en-US" dirty="0"/>
              <a:t>Amusement or Water Parks</a:t>
            </a:r>
          </a:p>
          <a:p>
            <a:r>
              <a:rPr lang="en-US" dirty="0"/>
              <a:t>Casino Hotels</a:t>
            </a:r>
          </a:p>
          <a:p>
            <a:r>
              <a:rPr lang="en-US" dirty="0"/>
              <a:t>Ski Parks</a:t>
            </a:r>
          </a:p>
          <a:p>
            <a:r>
              <a:rPr lang="en-US" dirty="0"/>
              <a:t>Marinas</a:t>
            </a:r>
          </a:p>
          <a:p>
            <a:r>
              <a:rPr lang="en-US" dirty="0"/>
              <a:t>Golf Courses (More than 5 courses)</a:t>
            </a:r>
          </a:p>
          <a:p>
            <a:endParaRPr lang="en-US" dirty="0"/>
          </a:p>
        </p:txBody>
      </p:sp>
      <p:sp>
        <p:nvSpPr>
          <p:cNvPr id="4" name="TextBox 3">
            <a:extLst>
              <a:ext uri="{FF2B5EF4-FFF2-40B4-BE49-F238E27FC236}">
                <a16:creationId xmlns:a16="http://schemas.microsoft.com/office/drawing/2014/main" id="{FA7453F9-224F-4243-AD90-9F263ECB81EA}"/>
              </a:ext>
            </a:extLst>
          </p:cNvPr>
          <p:cNvSpPr txBox="1"/>
          <p:nvPr/>
        </p:nvSpPr>
        <p:spPr>
          <a:xfrm>
            <a:off x="838200" y="1357132"/>
            <a:ext cx="10674626" cy="830997"/>
          </a:xfrm>
          <a:prstGeom prst="rect">
            <a:avLst/>
          </a:prstGeom>
          <a:noFill/>
        </p:spPr>
        <p:txBody>
          <a:bodyPr wrap="square" rtlCol="0">
            <a:spAutoFit/>
          </a:bodyPr>
          <a:lstStyle/>
          <a:p>
            <a:r>
              <a:rPr lang="en-US" sz="2400" dirty="0"/>
              <a:t>An attraction that encourages visitors to spend a significant portion of the day at a price that generally is not an unbudgeted expense for most families.  </a:t>
            </a:r>
          </a:p>
        </p:txBody>
      </p:sp>
      <p:pic>
        <p:nvPicPr>
          <p:cNvPr id="6" name="Picture 5" descr="A large building&#10;&#10;Description automatically generated">
            <a:extLst>
              <a:ext uri="{FF2B5EF4-FFF2-40B4-BE49-F238E27FC236}">
                <a16:creationId xmlns:a16="http://schemas.microsoft.com/office/drawing/2014/main" id="{87B8CDB7-D685-4623-B002-015D1E192209}"/>
              </a:ext>
            </a:extLst>
          </p:cNvPr>
          <p:cNvPicPr>
            <a:picLocks noChangeAspect="1"/>
          </p:cNvPicPr>
          <p:nvPr/>
        </p:nvPicPr>
        <p:blipFill rotWithShape="1">
          <a:blip r:embed="rId2">
            <a:extLst>
              <a:ext uri="{28A0092B-C50C-407E-A947-70E740481C1C}">
                <a14:useLocalDpi xmlns:a14="http://schemas.microsoft.com/office/drawing/2010/main" val="0"/>
              </a:ext>
            </a:extLst>
          </a:blip>
          <a:srcRect l="10327" t="23162"/>
          <a:stretch/>
        </p:blipFill>
        <p:spPr>
          <a:xfrm>
            <a:off x="5158409" y="2188129"/>
            <a:ext cx="6479449" cy="3413428"/>
          </a:xfrm>
          <a:prstGeom prst="rect">
            <a:avLst/>
          </a:prstGeom>
        </p:spPr>
      </p:pic>
    </p:spTree>
    <p:extLst>
      <p:ext uri="{BB962C8B-B14F-4D97-AF65-F5344CB8AC3E}">
        <p14:creationId xmlns:p14="http://schemas.microsoft.com/office/powerpoint/2010/main" val="245522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7304-4E49-4EFC-829E-9AC12D426774}"/>
              </a:ext>
            </a:extLst>
          </p:cNvPr>
          <p:cNvSpPr>
            <a:spLocks noGrp="1"/>
          </p:cNvSpPr>
          <p:nvPr>
            <p:ph type="title"/>
          </p:nvPr>
        </p:nvSpPr>
        <p:spPr/>
        <p:txBody>
          <a:bodyPr/>
          <a:lstStyle/>
          <a:p>
            <a:r>
              <a:rPr lang="en-US" dirty="0"/>
              <a:t>Entertainment/EVENTS</a:t>
            </a:r>
          </a:p>
        </p:txBody>
      </p:sp>
      <p:sp>
        <p:nvSpPr>
          <p:cNvPr id="3" name="Content Placeholder 2">
            <a:extLst>
              <a:ext uri="{FF2B5EF4-FFF2-40B4-BE49-F238E27FC236}">
                <a16:creationId xmlns:a16="http://schemas.microsoft.com/office/drawing/2014/main" id="{D1C84003-097B-4EE5-AE71-F77C95C9B8DD}"/>
              </a:ext>
            </a:extLst>
          </p:cNvPr>
          <p:cNvSpPr>
            <a:spLocks noGrp="1"/>
          </p:cNvSpPr>
          <p:nvPr>
            <p:ph idx="1"/>
          </p:nvPr>
        </p:nvSpPr>
        <p:spPr>
          <a:xfrm>
            <a:off x="838200" y="3275635"/>
            <a:ext cx="5257800" cy="2901327"/>
          </a:xfrm>
        </p:spPr>
        <p:txBody>
          <a:bodyPr/>
          <a:lstStyle/>
          <a:p>
            <a:r>
              <a:rPr lang="en-US" dirty="0"/>
              <a:t>Musicians playing in a retail area</a:t>
            </a:r>
          </a:p>
          <a:p>
            <a:r>
              <a:rPr lang="en-US" dirty="0"/>
              <a:t>Street performers</a:t>
            </a:r>
          </a:p>
          <a:p>
            <a:r>
              <a:rPr lang="en-US" dirty="0"/>
              <a:t>Light displays</a:t>
            </a:r>
          </a:p>
          <a:p>
            <a:endParaRPr lang="en-US" dirty="0"/>
          </a:p>
          <a:p>
            <a:endParaRPr lang="en-US" dirty="0"/>
          </a:p>
        </p:txBody>
      </p:sp>
      <p:sp>
        <p:nvSpPr>
          <p:cNvPr id="4" name="TextBox 3">
            <a:extLst>
              <a:ext uri="{FF2B5EF4-FFF2-40B4-BE49-F238E27FC236}">
                <a16:creationId xmlns:a16="http://schemas.microsoft.com/office/drawing/2014/main" id="{83B939F0-1FC0-4D62-A10F-53162EC08298}"/>
              </a:ext>
            </a:extLst>
          </p:cNvPr>
          <p:cNvSpPr txBox="1"/>
          <p:nvPr/>
        </p:nvSpPr>
        <p:spPr>
          <a:xfrm>
            <a:off x="838200" y="1410817"/>
            <a:ext cx="10515600" cy="1477328"/>
          </a:xfrm>
          <a:prstGeom prst="rect">
            <a:avLst/>
          </a:prstGeom>
          <a:noFill/>
        </p:spPr>
        <p:txBody>
          <a:bodyPr wrap="square" rtlCol="0">
            <a:spAutoFit/>
          </a:bodyPr>
          <a:lstStyle/>
          <a:p>
            <a:r>
              <a:rPr lang="en-US" sz="2400" dirty="0"/>
              <a:t>Entertainment venues which do not charge an admission fee but provide entertainment in an area which may also provide other activities such as amusements, eateries, or retail.   Events are scheduled for a specific date and place.</a:t>
            </a:r>
          </a:p>
          <a:p>
            <a:endParaRPr lang="en-US" dirty="0"/>
          </a:p>
        </p:txBody>
      </p:sp>
      <p:pic>
        <p:nvPicPr>
          <p:cNvPr id="6" name="Picture 5" descr="A picture containing indoor, person, standing, holding&#10;&#10;Description automatically generated">
            <a:extLst>
              <a:ext uri="{FF2B5EF4-FFF2-40B4-BE49-F238E27FC236}">
                <a16:creationId xmlns:a16="http://schemas.microsoft.com/office/drawing/2014/main" id="{BAD770A7-6EC9-43EE-956D-28930D8510C5}"/>
              </a:ext>
            </a:extLst>
          </p:cNvPr>
          <p:cNvPicPr>
            <a:picLocks noChangeAspect="1"/>
          </p:cNvPicPr>
          <p:nvPr/>
        </p:nvPicPr>
        <p:blipFill rotWithShape="1">
          <a:blip r:embed="rId2">
            <a:extLst>
              <a:ext uri="{28A0092B-C50C-407E-A947-70E740481C1C}">
                <a14:useLocalDpi xmlns:a14="http://schemas.microsoft.com/office/drawing/2010/main" val="0"/>
              </a:ext>
            </a:extLst>
          </a:blip>
          <a:srcRect l="15840" t="19590" r="17636"/>
          <a:stretch/>
        </p:blipFill>
        <p:spPr>
          <a:xfrm>
            <a:off x="6599583" y="2736380"/>
            <a:ext cx="4184374" cy="3793350"/>
          </a:xfrm>
          <a:prstGeom prst="rect">
            <a:avLst/>
          </a:prstGeom>
        </p:spPr>
      </p:pic>
    </p:spTree>
    <p:extLst>
      <p:ext uri="{BB962C8B-B14F-4D97-AF65-F5344CB8AC3E}">
        <p14:creationId xmlns:p14="http://schemas.microsoft.com/office/powerpoint/2010/main" val="40630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ECEA-14DA-413C-BE9D-EABBF28749A5}"/>
              </a:ext>
            </a:extLst>
          </p:cNvPr>
          <p:cNvSpPr>
            <a:spLocks noGrp="1"/>
          </p:cNvSpPr>
          <p:nvPr>
            <p:ph type="title"/>
          </p:nvPr>
        </p:nvSpPr>
        <p:spPr/>
        <p:txBody>
          <a:bodyPr/>
          <a:lstStyle/>
          <a:p>
            <a:r>
              <a:rPr lang="en-US" dirty="0"/>
              <a:t>After they are there, you need:</a:t>
            </a:r>
          </a:p>
        </p:txBody>
      </p:sp>
      <p:sp>
        <p:nvSpPr>
          <p:cNvPr id="3" name="Content Placeholder 2">
            <a:extLst>
              <a:ext uri="{FF2B5EF4-FFF2-40B4-BE49-F238E27FC236}">
                <a16:creationId xmlns:a16="http://schemas.microsoft.com/office/drawing/2014/main" id="{6FD55388-C66A-45A3-AE80-8077E9C0CB95}"/>
              </a:ext>
            </a:extLst>
          </p:cNvPr>
          <p:cNvSpPr>
            <a:spLocks noGrp="1"/>
          </p:cNvSpPr>
          <p:nvPr>
            <p:ph idx="1"/>
          </p:nvPr>
        </p:nvSpPr>
        <p:spPr>
          <a:xfrm>
            <a:off x="470452" y="1507573"/>
            <a:ext cx="6695661" cy="2299114"/>
          </a:xfrm>
        </p:spPr>
        <p:txBody>
          <a:bodyPr/>
          <a:lstStyle/>
          <a:p>
            <a:r>
              <a:rPr lang="en-US" dirty="0"/>
              <a:t>Something else to keep them busy</a:t>
            </a:r>
          </a:p>
          <a:p>
            <a:r>
              <a:rPr lang="en-US" dirty="0"/>
              <a:t>Some place for them to stay</a:t>
            </a:r>
          </a:p>
          <a:p>
            <a:r>
              <a:rPr lang="en-US" dirty="0"/>
              <a:t>Some place for them to eat</a:t>
            </a:r>
          </a:p>
          <a:p>
            <a:r>
              <a:rPr lang="en-US" dirty="0"/>
              <a:t>OF COURSE, Some Place for them to shop!</a:t>
            </a:r>
          </a:p>
        </p:txBody>
      </p:sp>
      <p:sp>
        <p:nvSpPr>
          <p:cNvPr id="4" name="TextBox 3">
            <a:extLst>
              <a:ext uri="{FF2B5EF4-FFF2-40B4-BE49-F238E27FC236}">
                <a16:creationId xmlns:a16="http://schemas.microsoft.com/office/drawing/2014/main" id="{E98926A5-BDE7-4FDC-A218-C2FE63253CD4}"/>
              </a:ext>
            </a:extLst>
          </p:cNvPr>
          <p:cNvSpPr txBox="1"/>
          <p:nvPr/>
        </p:nvSpPr>
        <p:spPr>
          <a:xfrm>
            <a:off x="1590261" y="4512365"/>
            <a:ext cx="8488017" cy="1384995"/>
          </a:xfrm>
          <a:prstGeom prst="rect">
            <a:avLst/>
          </a:prstGeom>
          <a:noFill/>
        </p:spPr>
        <p:txBody>
          <a:bodyPr wrap="square" rtlCol="0">
            <a:spAutoFit/>
          </a:bodyPr>
          <a:lstStyle/>
          <a:p>
            <a:pPr algn="ctr"/>
            <a:r>
              <a:rPr lang="en-US" sz="2800" dirty="0">
                <a:latin typeface="+mj-lt"/>
              </a:rPr>
              <a:t>The more you have for them to do, the longer they stay!  The longer they stay, the more money they spend in your community as opposed to someone else's.</a:t>
            </a:r>
          </a:p>
        </p:txBody>
      </p:sp>
      <p:pic>
        <p:nvPicPr>
          <p:cNvPr id="6" name="Picture 5" descr="A picture containing building, colorful, room, light&#10;&#10;Description automatically generated">
            <a:extLst>
              <a:ext uri="{FF2B5EF4-FFF2-40B4-BE49-F238E27FC236}">
                <a16:creationId xmlns:a16="http://schemas.microsoft.com/office/drawing/2014/main" id="{4A971AF3-E793-4808-ABE5-8C683B581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914" y="1362179"/>
            <a:ext cx="4165634" cy="2773017"/>
          </a:xfrm>
          <a:prstGeom prst="rect">
            <a:avLst/>
          </a:prstGeom>
        </p:spPr>
      </p:pic>
    </p:spTree>
    <p:extLst>
      <p:ext uri="{BB962C8B-B14F-4D97-AF65-F5344CB8AC3E}">
        <p14:creationId xmlns:p14="http://schemas.microsoft.com/office/powerpoint/2010/main" val="4289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B198-E7A1-4E3F-8E6D-C0A7F7F3DF5F}"/>
              </a:ext>
            </a:extLst>
          </p:cNvPr>
          <p:cNvSpPr>
            <a:spLocks noGrp="1"/>
          </p:cNvSpPr>
          <p:nvPr>
            <p:ph type="title"/>
          </p:nvPr>
        </p:nvSpPr>
        <p:spPr/>
        <p:txBody>
          <a:bodyPr/>
          <a:lstStyle/>
          <a:p>
            <a:r>
              <a:rPr lang="en-US" dirty="0"/>
              <a:t>Attractions</a:t>
            </a:r>
          </a:p>
        </p:txBody>
      </p:sp>
      <p:sp>
        <p:nvSpPr>
          <p:cNvPr id="3" name="Content Placeholder 2">
            <a:extLst>
              <a:ext uri="{FF2B5EF4-FFF2-40B4-BE49-F238E27FC236}">
                <a16:creationId xmlns:a16="http://schemas.microsoft.com/office/drawing/2014/main" id="{A35AC537-EF48-4C88-885C-8F3BAD4C0211}"/>
              </a:ext>
            </a:extLst>
          </p:cNvPr>
          <p:cNvSpPr>
            <a:spLocks noGrp="1"/>
          </p:cNvSpPr>
          <p:nvPr>
            <p:ph idx="1"/>
          </p:nvPr>
        </p:nvSpPr>
        <p:spPr>
          <a:xfrm>
            <a:off x="838200" y="1825625"/>
            <a:ext cx="6397487" cy="4351338"/>
          </a:xfrm>
        </p:spPr>
        <p:txBody>
          <a:bodyPr/>
          <a:lstStyle/>
          <a:p>
            <a:r>
              <a:rPr lang="en-US" dirty="0"/>
              <a:t>Wineries, Cideries</a:t>
            </a:r>
          </a:p>
          <a:p>
            <a:r>
              <a:rPr lang="en-US" dirty="0"/>
              <a:t>Museums, Zoos, Historical Sites</a:t>
            </a:r>
          </a:p>
          <a:p>
            <a:r>
              <a:rPr lang="en-US" dirty="0"/>
              <a:t>Arcades, Casinos (Not Hotels)</a:t>
            </a:r>
          </a:p>
          <a:p>
            <a:r>
              <a:rPr lang="en-US" dirty="0"/>
              <a:t>Sporting Venues</a:t>
            </a:r>
          </a:p>
          <a:p>
            <a:r>
              <a:rPr lang="en-US" dirty="0"/>
              <a:t>Performing Arts Venues, Theater and Dance Companies</a:t>
            </a:r>
          </a:p>
          <a:p>
            <a:r>
              <a:rPr lang="en-US" dirty="0"/>
              <a:t>Attractions, not counted somewhere else</a:t>
            </a:r>
          </a:p>
          <a:p>
            <a:r>
              <a:rPr lang="en-US" dirty="0"/>
              <a:t>Site Seeing Transportation</a:t>
            </a:r>
          </a:p>
          <a:p>
            <a:endParaRPr lang="en-US" dirty="0"/>
          </a:p>
        </p:txBody>
      </p:sp>
      <p:pic>
        <p:nvPicPr>
          <p:cNvPr id="5" name="Picture 4" descr="A variety of items on a tabletop&#10;&#10;Description automatically generated">
            <a:extLst>
              <a:ext uri="{FF2B5EF4-FFF2-40B4-BE49-F238E27FC236}">
                <a16:creationId xmlns:a16="http://schemas.microsoft.com/office/drawing/2014/main" id="{CEC48F00-9DF1-441C-8894-609CBB256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469" y="1027906"/>
            <a:ext cx="5151053" cy="3429000"/>
          </a:xfrm>
          <a:prstGeom prst="rect">
            <a:avLst/>
          </a:prstGeom>
        </p:spPr>
      </p:pic>
    </p:spTree>
    <p:extLst>
      <p:ext uri="{BB962C8B-B14F-4D97-AF65-F5344CB8AC3E}">
        <p14:creationId xmlns:p14="http://schemas.microsoft.com/office/powerpoint/2010/main" val="25527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E524-1A4A-432D-A786-E06D2FD5DAC1}"/>
              </a:ext>
            </a:extLst>
          </p:cNvPr>
          <p:cNvSpPr>
            <a:spLocks noGrp="1"/>
          </p:cNvSpPr>
          <p:nvPr>
            <p:ph type="title"/>
          </p:nvPr>
        </p:nvSpPr>
        <p:spPr/>
        <p:txBody>
          <a:bodyPr/>
          <a:lstStyle/>
          <a:p>
            <a:r>
              <a:rPr lang="en-US" dirty="0"/>
              <a:t>Accommodations</a:t>
            </a:r>
          </a:p>
        </p:txBody>
      </p:sp>
      <p:sp>
        <p:nvSpPr>
          <p:cNvPr id="3" name="Content Placeholder 2">
            <a:extLst>
              <a:ext uri="{FF2B5EF4-FFF2-40B4-BE49-F238E27FC236}">
                <a16:creationId xmlns:a16="http://schemas.microsoft.com/office/drawing/2014/main" id="{5914C255-EF35-4AA2-A59A-85B6B18D165E}"/>
              </a:ext>
            </a:extLst>
          </p:cNvPr>
          <p:cNvSpPr>
            <a:spLocks noGrp="1"/>
          </p:cNvSpPr>
          <p:nvPr>
            <p:ph idx="1"/>
          </p:nvPr>
        </p:nvSpPr>
        <p:spPr>
          <a:xfrm>
            <a:off x="838200" y="1825625"/>
            <a:ext cx="4200939" cy="4351338"/>
          </a:xfrm>
        </p:spPr>
        <p:txBody>
          <a:bodyPr>
            <a:normAutofit/>
          </a:bodyPr>
          <a:lstStyle/>
          <a:p>
            <a:r>
              <a:rPr lang="en-US" sz="3600" dirty="0"/>
              <a:t>Hotels</a:t>
            </a:r>
          </a:p>
          <a:p>
            <a:r>
              <a:rPr lang="en-US" sz="3600" dirty="0"/>
              <a:t>Bed &amp; Breakfasts</a:t>
            </a:r>
          </a:p>
          <a:p>
            <a:r>
              <a:rPr lang="en-US" sz="3600" dirty="0"/>
              <a:t>Timeshare</a:t>
            </a:r>
          </a:p>
          <a:p>
            <a:r>
              <a:rPr lang="en-US" sz="3600" dirty="0"/>
              <a:t>Campgrounds</a:t>
            </a:r>
          </a:p>
          <a:p>
            <a:r>
              <a:rPr lang="en-US" sz="3600" dirty="0"/>
              <a:t>Air </a:t>
            </a:r>
            <a:r>
              <a:rPr lang="en-US" sz="3600" dirty="0" err="1"/>
              <a:t>BnB’s</a:t>
            </a:r>
            <a:endParaRPr lang="en-US" sz="3600" dirty="0"/>
          </a:p>
          <a:p>
            <a:r>
              <a:rPr lang="en-US" sz="3600" dirty="0"/>
              <a:t>Family Lodging </a:t>
            </a:r>
          </a:p>
        </p:txBody>
      </p:sp>
      <p:pic>
        <p:nvPicPr>
          <p:cNvPr id="5" name="Picture 4" descr="A large building in the background&#10;&#10;Description automatically generated">
            <a:extLst>
              <a:ext uri="{FF2B5EF4-FFF2-40B4-BE49-F238E27FC236}">
                <a16:creationId xmlns:a16="http://schemas.microsoft.com/office/drawing/2014/main" id="{4D853F77-FBAC-4956-AFEB-5E3B9ADD4D04}"/>
              </a:ext>
            </a:extLst>
          </p:cNvPr>
          <p:cNvPicPr>
            <a:picLocks noChangeAspect="1"/>
          </p:cNvPicPr>
          <p:nvPr/>
        </p:nvPicPr>
        <p:blipFill rotWithShape="1">
          <a:blip r:embed="rId2">
            <a:extLst>
              <a:ext uri="{28A0092B-C50C-407E-A947-70E740481C1C}">
                <a14:useLocalDpi xmlns:a14="http://schemas.microsoft.com/office/drawing/2010/main" val="0"/>
              </a:ext>
            </a:extLst>
          </a:blip>
          <a:srcRect r="18886" b="3695"/>
          <a:stretch/>
        </p:blipFill>
        <p:spPr>
          <a:xfrm>
            <a:off x="4505266" y="1341782"/>
            <a:ext cx="7232848" cy="4174436"/>
          </a:xfrm>
          <a:prstGeom prst="rect">
            <a:avLst/>
          </a:prstGeom>
        </p:spPr>
      </p:pic>
    </p:spTree>
    <p:extLst>
      <p:ext uri="{BB962C8B-B14F-4D97-AF65-F5344CB8AC3E}">
        <p14:creationId xmlns:p14="http://schemas.microsoft.com/office/powerpoint/2010/main" val="238068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CEE9-27C4-45CF-9845-3530E7EA619C}"/>
              </a:ext>
            </a:extLst>
          </p:cNvPr>
          <p:cNvSpPr>
            <a:spLocks noGrp="1"/>
          </p:cNvSpPr>
          <p:nvPr>
            <p:ph type="title"/>
          </p:nvPr>
        </p:nvSpPr>
        <p:spPr/>
        <p:txBody>
          <a:bodyPr/>
          <a:lstStyle/>
          <a:p>
            <a:r>
              <a:rPr lang="en-US" dirty="0"/>
              <a:t>Eateries</a:t>
            </a:r>
          </a:p>
        </p:txBody>
      </p:sp>
      <p:sp>
        <p:nvSpPr>
          <p:cNvPr id="3" name="Content Placeholder 2">
            <a:extLst>
              <a:ext uri="{FF2B5EF4-FFF2-40B4-BE49-F238E27FC236}">
                <a16:creationId xmlns:a16="http://schemas.microsoft.com/office/drawing/2014/main" id="{18670319-8DBD-4D6C-BB6A-E46C036CBAD8}"/>
              </a:ext>
            </a:extLst>
          </p:cNvPr>
          <p:cNvSpPr>
            <a:spLocks noGrp="1"/>
          </p:cNvSpPr>
          <p:nvPr>
            <p:ph idx="1"/>
          </p:nvPr>
        </p:nvSpPr>
        <p:spPr>
          <a:xfrm>
            <a:off x="838200" y="1825625"/>
            <a:ext cx="4956313" cy="4351338"/>
          </a:xfrm>
        </p:spPr>
        <p:txBody>
          <a:bodyPr/>
          <a:lstStyle/>
          <a:p>
            <a:r>
              <a:rPr lang="en-US" dirty="0"/>
              <a:t>Full-Service Restaurants</a:t>
            </a:r>
          </a:p>
          <a:p>
            <a:r>
              <a:rPr lang="en-US" dirty="0"/>
              <a:t>Limited Service Restaurants</a:t>
            </a:r>
          </a:p>
          <a:p>
            <a:r>
              <a:rPr lang="en-US" dirty="0"/>
              <a:t>Cafeteria and Buffets</a:t>
            </a:r>
          </a:p>
          <a:p>
            <a:r>
              <a:rPr lang="en-US" dirty="0"/>
              <a:t>Snacks and Non-Alcoholic Beverage Bars</a:t>
            </a:r>
          </a:p>
          <a:p>
            <a:r>
              <a:rPr lang="en-US" dirty="0"/>
              <a:t>Breweries</a:t>
            </a:r>
          </a:p>
          <a:p>
            <a:r>
              <a:rPr lang="en-US" dirty="0"/>
              <a:t>Food Trucks</a:t>
            </a:r>
          </a:p>
          <a:p>
            <a:endParaRPr lang="en-US" dirty="0"/>
          </a:p>
          <a:p>
            <a:endParaRPr lang="en-US" dirty="0"/>
          </a:p>
        </p:txBody>
      </p:sp>
      <p:pic>
        <p:nvPicPr>
          <p:cNvPr id="5" name="Picture 4" descr="A picture containing indoor, monitor, table, computer&#10;&#10;Description automatically generated">
            <a:extLst>
              <a:ext uri="{FF2B5EF4-FFF2-40B4-BE49-F238E27FC236}">
                <a16:creationId xmlns:a16="http://schemas.microsoft.com/office/drawing/2014/main" id="{B45B3CFF-8F87-4B37-A297-06A03A237743}"/>
              </a:ext>
            </a:extLst>
          </p:cNvPr>
          <p:cNvPicPr>
            <a:picLocks noChangeAspect="1"/>
          </p:cNvPicPr>
          <p:nvPr/>
        </p:nvPicPr>
        <p:blipFill rotWithShape="1">
          <a:blip r:embed="rId2">
            <a:extLst>
              <a:ext uri="{28A0092B-C50C-407E-A947-70E740481C1C}">
                <a14:useLocalDpi xmlns:a14="http://schemas.microsoft.com/office/drawing/2010/main" val="0"/>
              </a:ext>
            </a:extLst>
          </a:blip>
          <a:srcRect l="4592" t="9761" b="27739"/>
          <a:stretch/>
        </p:blipFill>
        <p:spPr>
          <a:xfrm>
            <a:off x="6785112" y="745435"/>
            <a:ext cx="4956313" cy="2435087"/>
          </a:xfrm>
          <a:prstGeom prst="rect">
            <a:avLst/>
          </a:prstGeom>
        </p:spPr>
      </p:pic>
      <p:pic>
        <p:nvPicPr>
          <p:cNvPr id="7" name="Picture 6" descr="A pan of food on a table&#10;&#10;Description automatically generated">
            <a:extLst>
              <a:ext uri="{FF2B5EF4-FFF2-40B4-BE49-F238E27FC236}">
                <a16:creationId xmlns:a16="http://schemas.microsoft.com/office/drawing/2014/main" id="{C9B9A04D-9864-4B8C-B00C-249E0656D082}"/>
              </a:ext>
            </a:extLst>
          </p:cNvPr>
          <p:cNvPicPr>
            <a:picLocks noChangeAspect="1"/>
          </p:cNvPicPr>
          <p:nvPr/>
        </p:nvPicPr>
        <p:blipFill rotWithShape="1">
          <a:blip r:embed="rId3">
            <a:extLst>
              <a:ext uri="{28A0092B-C50C-407E-A947-70E740481C1C}">
                <a14:useLocalDpi xmlns:a14="http://schemas.microsoft.com/office/drawing/2010/main" val="0"/>
              </a:ext>
            </a:extLst>
          </a:blip>
          <a:srcRect l="6285" t="11603" b="27072"/>
          <a:stretch/>
        </p:blipFill>
        <p:spPr>
          <a:xfrm>
            <a:off x="5705061" y="2733262"/>
            <a:ext cx="4495799" cy="2206486"/>
          </a:xfrm>
          <a:prstGeom prst="rect">
            <a:avLst/>
          </a:prstGeom>
        </p:spPr>
      </p:pic>
    </p:spTree>
    <p:extLst>
      <p:ext uri="{BB962C8B-B14F-4D97-AF65-F5344CB8AC3E}">
        <p14:creationId xmlns:p14="http://schemas.microsoft.com/office/powerpoint/2010/main" val="16956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ppt_x"/>
                                          </p:val>
                                        </p:tav>
                                        <p:tav tm="100000">
                                          <p:val>
                                            <p:strVal val="#ppt_x"/>
                                          </p:val>
                                        </p:tav>
                                      </p:tavLst>
                                    </p:anim>
                                    <p:anim calcmode="lin" valueType="num">
                                      <p:cBhvr additive="base">
                                        <p:cTn id="1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mall boat in a body of water with a mountain in the background&#10;&#10;Description automatically generated">
            <a:extLst>
              <a:ext uri="{FF2B5EF4-FFF2-40B4-BE49-F238E27FC236}">
                <a16:creationId xmlns:a16="http://schemas.microsoft.com/office/drawing/2014/main" id="{39F22EB0-E6F4-40B6-AB39-C95185524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065" y="931653"/>
            <a:ext cx="8424773" cy="5391959"/>
          </a:xfrm>
          <a:prstGeom prst="rect">
            <a:avLst/>
          </a:prstGeom>
          <a:ln>
            <a:noFill/>
          </a:ln>
          <a:effectLst>
            <a:softEdge rad="112500"/>
          </a:effectLst>
        </p:spPr>
      </p:pic>
      <p:sp>
        <p:nvSpPr>
          <p:cNvPr id="2" name="Title 1">
            <a:extLst>
              <a:ext uri="{FF2B5EF4-FFF2-40B4-BE49-F238E27FC236}">
                <a16:creationId xmlns:a16="http://schemas.microsoft.com/office/drawing/2014/main" id="{621A32AD-E9EB-4D4C-8B27-4428A92222C7}"/>
              </a:ext>
            </a:extLst>
          </p:cNvPr>
          <p:cNvSpPr>
            <a:spLocks noGrp="1"/>
          </p:cNvSpPr>
          <p:nvPr>
            <p:ph type="title"/>
          </p:nvPr>
        </p:nvSpPr>
        <p:spPr>
          <a:xfrm>
            <a:off x="7775259" y="931653"/>
            <a:ext cx="3145784" cy="1595797"/>
          </a:xfrm>
        </p:spPr>
        <p:txBody>
          <a:bodyPr/>
          <a:lstStyle/>
          <a:p>
            <a:r>
              <a:rPr lang="en-US" dirty="0">
                <a:ln w="0"/>
                <a:solidFill>
                  <a:schemeClr val="accent1"/>
                </a:solidFill>
                <a:effectLst>
                  <a:outerShdw blurRad="50800" dist="38100" dir="2700000" algn="tl" rotWithShape="0">
                    <a:prstClr val="black">
                      <a:alpha val="40000"/>
                    </a:prstClr>
                  </a:outerShdw>
                </a:effectLst>
              </a:rPr>
              <a:t>Why plan?</a:t>
            </a:r>
          </a:p>
        </p:txBody>
      </p:sp>
      <p:sp>
        <p:nvSpPr>
          <p:cNvPr id="13" name="TextBox 12">
            <a:extLst>
              <a:ext uri="{FF2B5EF4-FFF2-40B4-BE49-F238E27FC236}">
                <a16:creationId xmlns:a16="http://schemas.microsoft.com/office/drawing/2014/main" id="{D5A8A34D-9286-4D80-9D70-76956F078E85}"/>
              </a:ext>
            </a:extLst>
          </p:cNvPr>
          <p:cNvSpPr txBox="1"/>
          <p:nvPr/>
        </p:nvSpPr>
        <p:spPr>
          <a:xfrm flipH="1">
            <a:off x="724617" y="1317270"/>
            <a:ext cx="3476446" cy="4371201"/>
          </a:xfrm>
          <a:prstGeom prst="ellipse">
            <a:avLst/>
          </a:prstGeom>
          <a:solidFill>
            <a:srgbClr val="B0D5EF"/>
          </a:solidFill>
          <a:ln w="38100">
            <a:solidFill>
              <a:schemeClr val="accent1">
                <a:lumMod val="50000"/>
              </a:schemeClr>
            </a:solidFill>
          </a:ln>
        </p:spPr>
        <p:txBody>
          <a:bodyPr wrap="square" rtlCol="0">
            <a:spAutoFit/>
          </a:bodyPr>
          <a:lstStyle/>
          <a:p>
            <a:pPr algn="ctr"/>
            <a:r>
              <a:rPr lang="en-US" sz="2800" dirty="0">
                <a:solidFill>
                  <a:schemeClr val="accent1">
                    <a:lumMod val="75000"/>
                  </a:schemeClr>
                </a:solidFill>
                <a:latin typeface="Harlow Solid Italic" panose="04030604020F02020D02" pitchFamily="82" charset="0"/>
                <a:cs typeface="Aharoni" panose="020B0604020202020204" pitchFamily="2" charset="-79"/>
              </a:rPr>
              <a:t>Without goals and plans to reach them, you are like a ship that has set sail without winds or a destination</a:t>
            </a:r>
          </a:p>
        </p:txBody>
      </p:sp>
    </p:spTree>
    <p:extLst>
      <p:ext uri="{BB962C8B-B14F-4D97-AF65-F5344CB8AC3E}">
        <p14:creationId xmlns:p14="http://schemas.microsoft.com/office/powerpoint/2010/main" val="2909607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6078-E7D1-401A-BF19-ADB0579FB394}"/>
              </a:ext>
            </a:extLst>
          </p:cNvPr>
          <p:cNvSpPr>
            <a:spLocks noGrp="1"/>
          </p:cNvSpPr>
          <p:nvPr>
            <p:ph type="title"/>
          </p:nvPr>
        </p:nvSpPr>
        <p:spPr>
          <a:xfrm>
            <a:off x="838200" y="365125"/>
            <a:ext cx="2898913" cy="1325563"/>
          </a:xfrm>
        </p:spPr>
        <p:txBody>
          <a:bodyPr/>
          <a:lstStyle/>
          <a:p>
            <a:r>
              <a:rPr lang="en-US" dirty="0"/>
              <a:t>Take Stock</a:t>
            </a:r>
          </a:p>
        </p:txBody>
      </p:sp>
      <p:sp>
        <p:nvSpPr>
          <p:cNvPr id="3" name="Content Placeholder 2">
            <a:extLst>
              <a:ext uri="{FF2B5EF4-FFF2-40B4-BE49-F238E27FC236}">
                <a16:creationId xmlns:a16="http://schemas.microsoft.com/office/drawing/2014/main" id="{9B34A381-6DD3-49B0-84E4-96AA1537E2F0}"/>
              </a:ext>
            </a:extLst>
          </p:cNvPr>
          <p:cNvSpPr>
            <a:spLocks noGrp="1"/>
          </p:cNvSpPr>
          <p:nvPr>
            <p:ph idx="1"/>
          </p:nvPr>
        </p:nvSpPr>
        <p:spPr>
          <a:xfrm>
            <a:off x="838199" y="1825624"/>
            <a:ext cx="8524461" cy="3382479"/>
          </a:xfrm>
        </p:spPr>
        <p:txBody>
          <a:bodyPr>
            <a:normAutofit/>
          </a:bodyPr>
          <a:lstStyle/>
          <a:p>
            <a:r>
              <a:rPr lang="en-US" sz="3200" dirty="0"/>
              <a:t>What do you have?</a:t>
            </a:r>
          </a:p>
          <a:p>
            <a:r>
              <a:rPr lang="en-US" sz="3200" dirty="0"/>
              <a:t>What do you need?</a:t>
            </a:r>
          </a:p>
          <a:p>
            <a:r>
              <a:rPr lang="en-US" sz="3200" dirty="0"/>
              <a:t>What could be improved?</a:t>
            </a:r>
          </a:p>
          <a:p>
            <a:r>
              <a:rPr lang="en-US" sz="3200" dirty="0"/>
              <a:t>How do things look?</a:t>
            </a:r>
          </a:p>
          <a:p>
            <a:r>
              <a:rPr lang="en-US" sz="3200" dirty="0"/>
              <a:t>Are you taking care of  your visitor?</a:t>
            </a:r>
          </a:p>
          <a:p>
            <a:endParaRPr lang="en-US" dirty="0"/>
          </a:p>
        </p:txBody>
      </p:sp>
    </p:spTree>
    <p:extLst>
      <p:ext uri="{BB962C8B-B14F-4D97-AF65-F5344CB8AC3E}">
        <p14:creationId xmlns:p14="http://schemas.microsoft.com/office/powerpoint/2010/main" val="9439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03DE-64B2-4BBD-8AFA-D5125DAD1B1A}"/>
              </a:ext>
            </a:extLst>
          </p:cNvPr>
          <p:cNvSpPr>
            <a:spLocks noGrp="1"/>
          </p:cNvSpPr>
          <p:nvPr>
            <p:ph type="title"/>
          </p:nvPr>
        </p:nvSpPr>
        <p:spPr/>
        <p:txBody>
          <a:bodyPr/>
          <a:lstStyle/>
          <a:p>
            <a:r>
              <a:rPr lang="en-US" dirty="0"/>
              <a:t>And Don’t forget</a:t>
            </a:r>
          </a:p>
        </p:txBody>
      </p:sp>
      <p:sp>
        <p:nvSpPr>
          <p:cNvPr id="3" name="Content Placeholder 2">
            <a:extLst>
              <a:ext uri="{FF2B5EF4-FFF2-40B4-BE49-F238E27FC236}">
                <a16:creationId xmlns:a16="http://schemas.microsoft.com/office/drawing/2014/main" id="{5D10F907-AA45-4BE0-B178-43C6AED6C460}"/>
              </a:ext>
            </a:extLst>
          </p:cNvPr>
          <p:cNvSpPr>
            <a:spLocks noGrp="1"/>
          </p:cNvSpPr>
          <p:nvPr>
            <p:ph idx="1"/>
          </p:nvPr>
        </p:nvSpPr>
        <p:spPr>
          <a:xfrm>
            <a:off x="838200" y="1825625"/>
            <a:ext cx="8812696" cy="4351338"/>
          </a:xfrm>
        </p:spPr>
        <p:txBody>
          <a:bodyPr/>
          <a:lstStyle/>
          <a:p>
            <a:pPr marL="342900" indent="-342900"/>
            <a:r>
              <a:rPr lang="en-US" dirty="0"/>
              <a:t>How are you doing on marketing?</a:t>
            </a:r>
          </a:p>
          <a:p>
            <a:pPr marL="342900" indent="-342900"/>
            <a:r>
              <a:rPr lang="en-US" dirty="0"/>
              <a:t>Do you have the leadership  you need to accomplish things?</a:t>
            </a:r>
          </a:p>
          <a:p>
            <a:pPr marL="342900" indent="-342900"/>
            <a:r>
              <a:rPr lang="en-US" dirty="0"/>
              <a:t>How is your financial position?</a:t>
            </a:r>
          </a:p>
          <a:p>
            <a:pPr marL="342900" indent="-342900"/>
            <a:r>
              <a:rPr lang="en-US" dirty="0"/>
              <a:t>Do you have the political support you need?</a:t>
            </a:r>
          </a:p>
          <a:p>
            <a:endParaRPr lang="en-US" dirty="0"/>
          </a:p>
        </p:txBody>
      </p:sp>
    </p:spTree>
    <p:extLst>
      <p:ext uri="{BB962C8B-B14F-4D97-AF65-F5344CB8AC3E}">
        <p14:creationId xmlns:p14="http://schemas.microsoft.com/office/powerpoint/2010/main" val="27149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F6172-691D-4964-9D6A-B87E5E0E4909}"/>
              </a:ext>
            </a:extLst>
          </p:cNvPr>
          <p:cNvSpPr>
            <a:spLocks noGrp="1"/>
          </p:cNvSpPr>
          <p:nvPr>
            <p:ph type="title"/>
          </p:nvPr>
        </p:nvSpPr>
        <p:spPr/>
        <p:txBody>
          <a:bodyPr/>
          <a:lstStyle/>
          <a:p>
            <a:r>
              <a:rPr lang="en-US" dirty="0"/>
              <a:t>Looking outside your organization</a:t>
            </a:r>
          </a:p>
        </p:txBody>
      </p:sp>
      <p:sp>
        <p:nvSpPr>
          <p:cNvPr id="5" name="TextBox 4">
            <a:extLst>
              <a:ext uri="{FF2B5EF4-FFF2-40B4-BE49-F238E27FC236}">
                <a16:creationId xmlns:a16="http://schemas.microsoft.com/office/drawing/2014/main" id="{E8A5F59F-9065-4BEE-9CBC-E7A38BFD339A}"/>
              </a:ext>
            </a:extLst>
          </p:cNvPr>
          <p:cNvSpPr txBox="1"/>
          <p:nvPr/>
        </p:nvSpPr>
        <p:spPr>
          <a:xfrm>
            <a:off x="978226" y="2028616"/>
            <a:ext cx="5260528" cy="3477875"/>
          </a:xfrm>
          <a:prstGeom prst="rect">
            <a:avLst/>
          </a:prstGeom>
          <a:noFill/>
        </p:spPr>
        <p:txBody>
          <a:bodyPr wrap="square" rtlCol="0">
            <a:spAutoFit/>
          </a:bodyPr>
          <a:lstStyle/>
          <a:p>
            <a:r>
              <a:rPr lang="en-US" dirty="0"/>
              <a:t>“</a:t>
            </a:r>
            <a:r>
              <a:rPr lang="en-US" sz="4400" dirty="0">
                <a:latin typeface="Harlow Solid Italic" panose="04030604020F02020D02" pitchFamily="82" charset="0"/>
              </a:rPr>
              <a:t>If does not do to leave a live dragon out of your calculations if you live near one. “</a:t>
            </a:r>
          </a:p>
          <a:p>
            <a:pPr algn="r"/>
            <a:r>
              <a:rPr lang="en-US" sz="4400" dirty="0">
                <a:latin typeface="Harlow Solid Italic" panose="04030604020F02020D02" pitchFamily="82" charset="0"/>
              </a:rPr>
              <a:t>-J.R.R. Tolkien</a:t>
            </a:r>
          </a:p>
        </p:txBody>
      </p:sp>
      <p:pic>
        <p:nvPicPr>
          <p:cNvPr id="7" name="Picture 6">
            <a:extLst>
              <a:ext uri="{FF2B5EF4-FFF2-40B4-BE49-F238E27FC236}">
                <a16:creationId xmlns:a16="http://schemas.microsoft.com/office/drawing/2014/main" id="{A090F7B1-12B0-4615-ABC3-8F539E1EAB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5791972" y="1074204"/>
            <a:ext cx="6400028" cy="5222423"/>
          </a:xfrm>
          <a:prstGeom prst="rect">
            <a:avLst/>
          </a:prstGeom>
        </p:spPr>
      </p:pic>
    </p:spTree>
    <p:extLst>
      <p:ext uri="{BB962C8B-B14F-4D97-AF65-F5344CB8AC3E}">
        <p14:creationId xmlns:p14="http://schemas.microsoft.com/office/powerpoint/2010/main" val="413100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BA93-ED06-447F-B49B-CCFAFD71231A}"/>
              </a:ext>
            </a:extLst>
          </p:cNvPr>
          <p:cNvSpPr>
            <a:spLocks noGrp="1"/>
          </p:cNvSpPr>
          <p:nvPr>
            <p:ph type="title"/>
          </p:nvPr>
        </p:nvSpPr>
        <p:spPr>
          <a:xfrm>
            <a:off x="6920948" y="549758"/>
            <a:ext cx="2183296" cy="1325563"/>
          </a:xfrm>
        </p:spPr>
        <p:txBody>
          <a:bodyPr/>
          <a:lstStyle/>
          <a:p>
            <a:r>
              <a:rPr lang="en-US" dirty="0">
                <a:solidFill>
                  <a:schemeClr val="accent4">
                    <a:lumMod val="75000"/>
                  </a:schemeClr>
                </a:solidFill>
              </a:rPr>
              <a:t>PESTLE</a:t>
            </a:r>
          </a:p>
        </p:txBody>
      </p:sp>
      <p:sp>
        <p:nvSpPr>
          <p:cNvPr id="3" name="Content Placeholder 2">
            <a:extLst>
              <a:ext uri="{FF2B5EF4-FFF2-40B4-BE49-F238E27FC236}">
                <a16:creationId xmlns:a16="http://schemas.microsoft.com/office/drawing/2014/main" id="{F467C1C9-2361-4959-9699-77EFA10E9B86}"/>
              </a:ext>
            </a:extLst>
          </p:cNvPr>
          <p:cNvSpPr>
            <a:spLocks noGrp="1"/>
          </p:cNvSpPr>
          <p:nvPr>
            <p:ph idx="1"/>
          </p:nvPr>
        </p:nvSpPr>
        <p:spPr>
          <a:xfrm>
            <a:off x="6831496" y="1875321"/>
            <a:ext cx="3763617" cy="4351338"/>
          </a:xfrm>
        </p:spPr>
        <p:txBody>
          <a:bodyPr>
            <a:normAutofit/>
          </a:bodyPr>
          <a:lstStyle/>
          <a:p>
            <a:r>
              <a:rPr lang="en-US" sz="3600" dirty="0">
                <a:solidFill>
                  <a:schemeClr val="accent4">
                    <a:lumMod val="75000"/>
                  </a:schemeClr>
                </a:solidFill>
              </a:rPr>
              <a:t>Political</a:t>
            </a:r>
          </a:p>
          <a:p>
            <a:r>
              <a:rPr lang="en-US" sz="3600" dirty="0">
                <a:solidFill>
                  <a:schemeClr val="accent4">
                    <a:lumMod val="75000"/>
                  </a:schemeClr>
                </a:solidFill>
              </a:rPr>
              <a:t>Economic</a:t>
            </a:r>
          </a:p>
          <a:p>
            <a:r>
              <a:rPr lang="en-US" sz="3600" dirty="0">
                <a:solidFill>
                  <a:schemeClr val="accent4">
                    <a:lumMod val="75000"/>
                  </a:schemeClr>
                </a:solidFill>
              </a:rPr>
              <a:t>Social</a:t>
            </a:r>
          </a:p>
          <a:p>
            <a:r>
              <a:rPr lang="en-US" sz="3600" dirty="0">
                <a:solidFill>
                  <a:schemeClr val="accent4">
                    <a:lumMod val="75000"/>
                  </a:schemeClr>
                </a:solidFill>
              </a:rPr>
              <a:t>Technological</a:t>
            </a:r>
          </a:p>
          <a:p>
            <a:r>
              <a:rPr lang="en-US" sz="3600" dirty="0">
                <a:solidFill>
                  <a:schemeClr val="accent4">
                    <a:lumMod val="75000"/>
                  </a:schemeClr>
                </a:solidFill>
              </a:rPr>
              <a:t>Legal</a:t>
            </a:r>
          </a:p>
          <a:p>
            <a:r>
              <a:rPr lang="en-US" sz="3600" dirty="0">
                <a:solidFill>
                  <a:schemeClr val="accent4">
                    <a:lumMod val="75000"/>
                  </a:schemeClr>
                </a:solidFill>
              </a:rPr>
              <a:t>Environmental</a:t>
            </a:r>
          </a:p>
        </p:txBody>
      </p:sp>
      <p:sp>
        <p:nvSpPr>
          <p:cNvPr id="4" name="TextBox 3">
            <a:extLst>
              <a:ext uri="{FF2B5EF4-FFF2-40B4-BE49-F238E27FC236}">
                <a16:creationId xmlns:a16="http://schemas.microsoft.com/office/drawing/2014/main" id="{1F81E9E7-3E1E-40E4-9A2B-E4B369CC0E4A}"/>
              </a:ext>
            </a:extLst>
          </p:cNvPr>
          <p:cNvSpPr txBox="1"/>
          <p:nvPr/>
        </p:nvSpPr>
        <p:spPr>
          <a:xfrm>
            <a:off x="675861" y="669385"/>
            <a:ext cx="5118652" cy="4985980"/>
          </a:xfrm>
          <a:prstGeom prst="rect">
            <a:avLst/>
          </a:prstGeom>
          <a:noFill/>
        </p:spPr>
        <p:txBody>
          <a:bodyPr wrap="square" rtlCol="0">
            <a:spAutoFit/>
          </a:bodyPr>
          <a:lstStyle/>
          <a:p>
            <a:r>
              <a:rPr lang="en-US" sz="4400" dirty="0"/>
              <a:t>External Impacts</a:t>
            </a:r>
          </a:p>
          <a:p>
            <a:endParaRPr lang="en-US" dirty="0"/>
          </a:p>
          <a:p>
            <a:r>
              <a:rPr lang="en-US" sz="3200" dirty="0"/>
              <a:t>Factors that come at you from outside your organization that can impact – positively or negatively your accomplishment of your goals.  They can also influence what your goals are and how they may change.  </a:t>
            </a:r>
          </a:p>
        </p:txBody>
      </p:sp>
    </p:spTree>
    <p:extLst>
      <p:ext uri="{BB962C8B-B14F-4D97-AF65-F5344CB8AC3E}">
        <p14:creationId xmlns:p14="http://schemas.microsoft.com/office/powerpoint/2010/main" val="30197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793E-D4FF-43A1-A0A0-0536E10D1C3C}"/>
              </a:ext>
            </a:extLst>
          </p:cNvPr>
          <p:cNvSpPr>
            <a:spLocks noGrp="1"/>
          </p:cNvSpPr>
          <p:nvPr>
            <p:ph type="title"/>
          </p:nvPr>
        </p:nvSpPr>
        <p:spPr/>
        <p:txBody>
          <a:bodyPr/>
          <a:lstStyle/>
          <a:p>
            <a:r>
              <a:rPr lang="en-US" dirty="0"/>
              <a:t>SWOT</a:t>
            </a:r>
          </a:p>
        </p:txBody>
      </p:sp>
      <p:pic>
        <p:nvPicPr>
          <p:cNvPr id="5" name="Content Placeholder 4" descr="A screenshot of a cell phone&#10;&#10;Description automatically generated">
            <a:extLst>
              <a:ext uri="{FF2B5EF4-FFF2-40B4-BE49-F238E27FC236}">
                <a16:creationId xmlns:a16="http://schemas.microsoft.com/office/drawing/2014/main" id="{48E5F186-B6D4-4A0F-A363-B2B262A11B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9797" y="608559"/>
            <a:ext cx="5869641" cy="5884316"/>
          </a:xfrm>
        </p:spPr>
      </p:pic>
    </p:spTree>
    <p:extLst>
      <p:ext uri="{BB962C8B-B14F-4D97-AF65-F5344CB8AC3E}">
        <p14:creationId xmlns:p14="http://schemas.microsoft.com/office/powerpoint/2010/main" val="319601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5C33-4DB3-4176-8A65-5CC18CFD75E2}"/>
              </a:ext>
            </a:extLst>
          </p:cNvPr>
          <p:cNvSpPr>
            <a:spLocks noGrp="1"/>
          </p:cNvSpPr>
          <p:nvPr>
            <p:ph type="title"/>
          </p:nvPr>
        </p:nvSpPr>
        <p:spPr/>
        <p:txBody>
          <a:bodyPr/>
          <a:lstStyle/>
          <a:p>
            <a:r>
              <a:rPr lang="en-US" dirty="0"/>
              <a:t>VISIONING</a:t>
            </a:r>
          </a:p>
        </p:txBody>
      </p:sp>
      <p:sp>
        <p:nvSpPr>
          <p:cNvPr id="3" name="Content Placeholder 2">
            <a:extLst>
              <a:ext uri="{FF2B5EF4-FFF2-40B4-BE49-F238E27FC236}">
                <a16:creationId xmlns:a16="http://schemas.microsoft.com/office/drawing/2014/main" id="{961B32A0-185E-4318-B0CB-BC6CB2D0809F}"/>
              </a:ext>
            </a:extLst>
          </p:cNvPr>
          <p:cNvSpPr>
            <a:spLocks noGrp="1"/>
          </p:cNvSpPr>
          <p:nvPr>
            <p:ph idx="1"/>
          </p:nvPr>
        </p:nvSpPr>
        <p:spPr>
          <a:xfrm>
            <a:off x="838200" y="1825625"/>
            <a:ext cx="10515600" cy="1202247"/>
          </a:xfrm>
        </p:spPr>
        <p:txBody>
          <a:bodyPr/>
          <a:lstStyle/>
          <a:p>
            <a:r>
              <a:rPr lang="en-US" dirty="0"/>
              <a:t>Stated as a positive in current tense, not future tense</a:t>
            </a:r>
          </a:p>
          <a:p>
            <a:r>
              <a:rPr lang="en-US" dirty="0"/>
              <a:t>Use action verbs and plenty of adjectives</a:t>
            </a:r>
          </a:p>
          <a:p>
            <a:endParaRPr lang="en-US" dirty="0"/>
          </a:p>
        </p:txBody>
      </p:sp>
      <p:sp>
        <p:nvSpPr>
          <p:cNvPr id="4" name="TextBox 3">
            <a:extLst>
              <a:ext uri="{FF2B5EF4-FFF2-40B4-BE49-F238E27FC236}">
                <a16:creationId xmlns:a16="http://schemas.microsoft.com/office/drawing/2014/main" id="{7C3F1E87-D2E8-47D0-AF8C-92E4BDD6C801}"/>
              </a:ext>
            </a:extLst>
          </p:cNvPr>
          <p:cNvSpPr txBox="1"/>
          <p:nvPr/>
        </p:nvSpPr>
        <p:spPr>
          <a:xfrm>
            <a:off x="1052423" y="3429000"/>
            <a:ext cx="9471803" cy="1815882"/>
          </a:xfrm>
          <a:prstGeom prst="rect">
            <a:avLst/>
          </a:prstGeom>
          <a:solidFill>
            <a:schemeClr val="accent1">
              <a:lumMod val="40000"/>
              <a:lumOff val="60000"/>
            </a:schemeClr>
          </a:solidFill>
        </p:spPr>
        <p:txBody>
          <a:bodyPr wrap="square" rtlCol="0">
            <a:spAutoFit/>
          </a:bodyPr>
          <a:lstStyle/>
          <a:p>
            <a:r>
              <a:rPr lang="en-US" sz="2800" dirty="0">
                <a:solidFill>
                  <a:schemeClr val="accent1">
                    <a:lumMod val="50000"/>
                  </a:schemeClr>
                </a:solidFill>
                <a:latin typeface="Harlow Solid Italic" panose="04030604020F02020D02" pitchFamily="82" charset="0"/>
              </a:rPr>
              <a:t>Our downtown is an inviting, pedestrian friendly dining, entertaining, and shopping environment that invites locals and visitors alike, to spend their time and money while enjoying friends and family and creating lifelong memories.  </a:t>
            </a:r>
          </a:p>
        </p:txBody>
      </p:sp>
    </p:spTree>
    <p:extLst>
      <p:ext uri="{BB962C8B-B14F-4D97-AF65-F5344CB8AC3E}">
        <p14:creationId xmlns:p14="http://schemas.microsoft.com/office/powerpoint/2010/main" val="1886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E610411F-F4C4-4138-95F4-8BC698B5A1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7086" y="566530"/>
            <a:ext cx="6015797" cy="6015797"/>
          </a:xfrm>
        </p:spPr>
      </p:pic>
    </p:spTree>
    <p:extLst>
      <p:ext uri="{BB962C8B-B14F-4D97-AF65-F5344CB8AC3E}">
        <p14:creationId xmlns:p14="http://schemas.microsoft.com/office/powerpoint/2010/main" val="3685176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9771-5EEE-4676-9E9B-C8AE3C9709AD}"/>
              </a:ext>
            </a:extLst>
          </p:cNvPr>
          <p:cNvSpPr>
            <a:spLocks noGrp="1"/>
          </p:cNvSpPr>
          <p:nvPr>
            <p:ph type="title"/>
          </p:nvPr>
        </p:nvSpPr>
        <p:spPr>
          <a:xfrm>
            <a:off x="984939" y="-314144"/>
            <a:ext cx="11426952" cy="1594463"/>
          </a:xfrm>
        </p:spPr>
        <p:txBody>
          <a:bodyPr/>
          <a:lstStyle/>
          <a:p>
            <a:r>
              <a:rPr lang="en-US" dirty="0"/>
              <a:t>ACTION</a:t>
            </a:r>
            <a:r>
              <a:rPr lang="en-US" baseline="0" dirty="0"/>
              <a:t> PLANS</a:t>
            </a:r>
            <a:endParaRPr lang="en-US" dirty="0"/>
          </a:p>
        </p:txBody>
      </p:sp>
      <p:sp>
        <p:nvSpPr>
          <p:cNvPr id="6" name="Content Placeholder 5">
            <a:extLst>
              <a:ext uri="{FF2B5EF4-FFF2-40B4-BE49-F238E27FC236}">
                <a16:creationId xmlns:a16="http://schemas.microsoft.com/office/drawing/2014/main" id="{BB943B96-5E6E-497D-9DD3-A07D366D3D75}"/>
              </a:ext>
            </a:extLst>
          </p:cNvPr>
          <p:cNvSpPr>
            <a:spLocks noGrp="1"/>
          </p:cNvSpPr>
          <p:nvPr>
            <p:ph idx="1"/>
          </p:nvPr>
        </p:nvSpPr>
        <p:spPr/>
        <p:txBody>
          <a:bodyPr/>
          <a:lstStyle/>
          <a:p>
            <a:r>
              <a:rPr lang="en-US" dirty="0"/>
              <a:t>Each vision should have a series of action plans that when accomplished will ensure the achievement of the desire vision</a:t>
            </a:r>
          </a:p>
          <a:p>
            <a:r>
              <a:rPr lang="en-US" dirty="0"/>
              <a:t>The action plan steps should identify the responsible party, what the expected deliverable will be, and time frame for accomplishment.</a:t>
            </a:r>
          </a:p>
          <a:p>
            <a:r>
              <a:rPr lang="en-US" dirty="0"/>
              <a:t>If you can’t get from start to finish – get started!  </a:t>
            </a:r>
          </a:p>
          <a:p>
            <a:r>
              <a:rPr lang="en-US" dirty="0"/>
              <a:t>Action Plans should be revisited annually to move the goals forward.  </a:t>
            </a:r>
          </a:p>
        </p:txBody>
      </p:sp>
    </p:spTree>
    <p:extLst>
      <p:ext uri="{BB962C8B-B14F-4D97-AF65-F5344CB8AC3E}">
        <p14:creationId xmlns:p14="http://schemas.microsoft.com/office/powerpoint/2010/main" val="174914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2059-4822-4E9A-BE60-1978320175A0}"/>
              </a:ext>
            </a:extLst>
          </p:cNvPr>
          <p:cNvSpPr>
            <a:spLocks noGrp="1"/>
          </p:cNvSpPr>
          <p:nvPr>
            <p:ph type="title"/>
          </p:nvPr>
        </p:nvSpPr>
        <p:spPr/>
        <p:txBody>
          <a:bodyPr/>
          <a:lstStyle/>
          <a:p>
            <a:r>
              <a:rPr lang="en-US" dirty="0"/>
              <a:t>Put it all together!</a:t>
            </a:r>
          </a:p>
        </p:txBody>
      </p:sp>
      <p:sp>
        <p:nvSpPr>
          <p:cNvPr id="3" name="Content Placeholder 2">
            <a:extLst>
              <a:ext uri="{FF2B5EF4-FFF2-40B4-BE49-F238E27FC236}">
                <a16:creationId xmlns:a16="http://schemas.microsoft.com/office/drawing/2014/main" id="{5E63DAA9-80BF-4F15-934E-162D8D0842D4}"/>
              </a:ext>
            </a:extLst>
          </p:cNvPr>
          <p:cNvSpPr>
            <a:spLocks noGrp="1"/>
          </p:cNvSpPr>
          <p:nvPr>
            <p:ph idx="1"/>
          </p:nvPr>
        </p:nvSpPr>
        <p:spPr/>
        <p:txBody>
          <a:bodyPr/>
          <a:lstStyle/>
          <a:p>
            <a:r>
              <a:rPr lang="en-US" dirty="0"/>
              <a:t>It doesn’t matter how pretty or neat it is</a:t>
            </a:r>
          </a:p>
          <a:p>
            <a:r>
              <a:rPr lang="en-US" dirty="0"/>
              <a:t>Number of pages does not count!</a:t>
            </a:r>
          </a:p>
          <a:p>
            <a:r>
              <a:rPr lang="en-US" dirty="0"/>
              <a:t>What matters is that the members of the organization is behind the plan 100%</a:t>
            </a:r>
          </a:p>
          <a:p>
            <a:r>
              <a:rPr lang="en-US" dirty="0"/>
              <a:t>They are willing to do the hard work of making it happen!</a:t>
            </a:r>
          </a:p>
          <a:p>
            <a:pPr marL="0" indent="0">
              <a:buNone/>
            </a:pPr>
            <a:r>
              <a:rPr lang="en-US" dirty="0"/>
              <a:t>.  </a:t>
            </a:r>
          </a:p>
        </p:txBody>
      </p:sp>
    </p:spTree>
    <p:extLst>
      <p:ext uri="{BB962C8B-B14F-4D97-AF65-F5344CB8AC3E}">
        <p14:creationId xmlns:p14="http://schemas.microsoft.com/office/powerpoint/2010/main" val="1873657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456C4D7-2639-452B-AE83-0EA789FF7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267" y="1577141"/>
            <a:ext cx="5550176" cy="4662148"/>
          </a:xfrm>
          <a:prstGeom prst="rect">
            <a:avLst/>
          </a:prstGeom>
        </p:spPr>
      </p:pic>
      <p:sp>
        <p:nvSpPr>
          <p:cNvPr id="2" name="Title 1">
            <a:extLst>
              <a:ext uri="{FF2B5EF4-FFF2-40B4-BE49-F238E27FC236}">
                <a16:creationId xmlns:a16="http://schemas.microsoft.com/office/drawing/2014/main" id="{DD0E131C-035D-4582-9D62-0AF61084CC36}"/>
              </a:ext>
            </a:extLst>
          </p:cNvPr>
          <p:cNvSpPr>
            <a:spLocks noGrp="1"/>
          </p:cNvSpPr>
          <p:nvPr>
            <p:ph type="title"/>
          </p:nvPr>
        </p:nvSpPr>
        <p:spPr/>
        <p:txBody>
          <a:bodyPr/>
          <a:lstStyle/>
          <a:p>
            <a:r>
              <a:rPr lang="en-US" dirty="0"/>
              <a:t>Wash, Rinse, Repeat!</a:t>
            </a:r>
          </a:p>
        </p:txBody>
      </p:sp>
      <p:sp>
        <p:nvSpPr>
          <p:cNvPr id="3" name="Content Placeholder 2">
            <a:extLst>
              <a:ext uri="{FF2B5EF4-FFF2-40B4-BE49-F238E27FC236}">
                <a16:creationId xmlns:a16="http://schemas.microsoft.com/office/drawing/2014/main" id="{2CA2067F-0C13-4149-8F83-69F02B470E4F}"/>
              </a:ext>
            </a:extLst>
          </p:cNvPr>
          <p:cNvSpPr>
            <a:spLocks noGrp="1"/>
          </p:cNvSpPr>
          <p:nvPr>
            <p:ph idx="1"/>
          </p:nvPr>
        </p:nvSpPr>
        <p:spPr>
          <a:xfrm>
            <a:off x="838200" y="2282825"/>
            <a:ext cx="5632174" cy="2796070"/>
          </a:xfrm>
        </p:spPr>
        <p:txBody>
          <a:bodyPr>
            <a:normAutofit/>
          </a:bodyPr>
          <a:lstStyle/>
          <a:p>
            <a:r>
              <a:rPr lang="en-US" dirty="0"/>
              <a:t>Do quarterly assessments of where you are on your action plans</a:t>
            </a:r>
          </a:p>
          <a:p>
            <a:r>
              <a:rPr lang="en-US" dirty="0"/>
              <a:t>Do annual assessments to </a:t>
            </a:r>
            <a:r>
              <a:rPr lang="en-US" dirty="0" err="1"/>
              <a:t>esure</a:t>
            </a:r>
            <a:r>
              <a:rPr lang="en-US" dirty="0"/>
              <a:t> you are on the right path</a:t>
            </a:r>
          </a:p>
          <a:p>
            <a:r>
              <a:rPr lang="en-US" dirty="0"/>
              <a:t>Every 3 -4 years, start all over again.  </a:t>
            </a:r>
          </a:p>
        </p:txBody>
      </p:sp>
    </p:spTree>
    <p:extLst>
      <p:ext uri="{BB962C8B-B14F-4D97-AF65-F5344CB8AC3E}">
        <p14:creationId xmlns:p14="http://schemas.microsoft.com/office/powerpoint/2010/main" val="28083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A6D014-ABD5-415E-9C41-ECB5568A1D4F}"/>
              </a:ext>
            </a:extLst>
          </p:cNvPr>
          <p:cNvSpPr>
            <a:spLocks noGrp="1"/>
          </p:cNvSpPr>
          <p:nvPr>
            <p:ph idx="1"/>
          </p:nvPr>
        </p:nvSpPr>
        <p:spPr/>
        <p:txBody>
          <a:bodyPr/>
          <a:lstStyle/>
          <a:p>
            <a:endParaRPr lang="en-US"/>
          </a:p>
        </p:txBody>
      </p:sp>
      <p:pic>
        <p:nvPicPr>
          <p:cNvPr id="1026" name="Picture 2" descr="Image result for which way do I go?">
            <a:extLst>
              <a:ext uri="{FF2B5EF4-FFF2-40B4-BE49-F238E27FC236}">
                <a16:creationId xmlns:a16="http://schemas.microsoft.com/office/drawing/2014/main" id="{C49B9A57-3BD3-427C-9112-F52CA2673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9924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2476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C430-4E05-4DF1-963C-CD9002329C7F}"/>
              </a:ext>
            </a:extLst>
          </p:cNvPr>
          <p:cNvSpPr>
            <a:spLocks noGrp="1"/>
          </p:cNvSpPr>
          <p:nvPr>
            <p:ph type="title"/>
          </p:nvPr>
        </p:nvSpPr>
        <p:spPr>
          <a:xfrm>
            <a:off x="708991" y="4688646"/>
            <a:ext cx="10515600" cy="1325563"/>
          </a:xfrm>
        </p:spPr>
        <p:txBody>
          <a:bodyPr/>
          <a:lstStyle/>
          <a:p>
            <a:r>
              <a:rPr lang="en-US" dirty="0"/>
              <a:t>Raise your hand!</a:t>
            </a:r>
            <a:br>
              <a:rPr lang="en-US" dirty="0"/>
            </a:br>
            <a:r>
              <a:rPr lang="en-US" dirty="0"/>
              <a:t>I promise to ban the words to die by:  </a:t>
            </a:r>
          </a:p>
        </p:txBody>
      </p:sp>
      <p:sp>
        <p:nvSpPr>
          <p:cNvPr id="4" name="Content Placeholder 3">
            <a:extLst>
              <a:ext uri="{FF2B5EF4-FFF2-40B4-BE49-F238E27FC236}">
                <a16:creationId xmlns:a16="http://schemas.microsoft.com/office/drawing/2014/main" id="{DE42226F-F0DB-48C4-B44C-B45DB054D5AA}"/>
              </a:ext>
            </a:extLst>
          </p:cNvPr>
          <p:cNvSpPr txBox="1">
            <a:spLocks noGrp="1"/>
          </p:cNvSpPr>
          <p:nvPr>
            <p:ph idx="1"/>
          </p:nvPr>
        </p:nvSpPr>
        <p:spPr>
          <a:xfrm>
            <a:off x="838200" y="1825625"/>
            <a:ext cx="10515600" cy="2426818"/>
          </a:xfrm>
          <a:prstGeom prst="rect">
            <a:avLst/>
          </a:prstGeom>
          <a:noFill/>
        </p:spPr>
        <p:txBody>
          <a:bodyPr wrap="square" rtlCol="0">
            <a:spAutoFit/>
          </a:bodyPr>
          <a:lstStyle/>
          <a:p>
            <a:r>
              <a:rPr lang="en-US" sz="2800" dirty="0">
                <a:solidFill>
                  <a:schemeClr val="tx1">
                    <a:lumMod val="75000"/>
                  </a:schemeClr>
                </a:solidFill>
                <a:latin typeface="Segoe Script" panose="030B0504020000000003" pitchFamily="66" charset="0"/>
              </a:rPr>
              <a:t>We’ve always done it this way</a:t>
            </a:r>
          </a:p>
          <a:p>
            <a:r>
              <a:rPr lang="en-US" sz="2800" dirty="0">
                <a:solidFill>
                  <a:schemeClr val="tx1">
                    <a:lumMod val="75000"/>
                  </a:schemeClr>
                </a:solidFill>
                <a:latin typeface="Segoe Script" panose="030B0504020000000003" pitchFamily="66" charset="0"/>
              </a:rPr>
              <a:t>We tried that once</a:t>
            </a:r>
          </a:p>
          <a:p>
            <a:r>
              <a:rPr lang="en-US" sz="2800" dirty="0">
                <a:solidFill>
                  <a:schemeClr val="tx1">
                    <a:lumMod val="75000"/>
                  </a:schemeClr>
                </a:solidFill>
                <a:latin typeface="Segoe Script" panose="030B0504020000000003" pitchFamily="66" charset="0"/>
              </a:rPr>
              <a:t>We did a plan 10 years ago, we haven’t accomplished those things yet, why do it again?</a:t>
            </a:r>
          </a:p>
          <a:p>
            <a:r>
              <a:rPr lang="en-US" sz="2800" dirty="0">
                <a:solidFill>
                  <a:schemeClr val="tx1">
                    <a:lumMod val="75000"/>
                  </a:schemeClr>
                </a:solidFill>
                <a:latin typeface="Segoe Script" panose="030B0504020000000003" pitchFamily="66" charset="0"/>
              </a:rPr>
              <a:t>We are too busy doing to plan</a:t>
            </a:r>
          </a:p>
        </p:txBody>
      </p:sp>
      <p:sp>
        <p:nvSpPr>
          <p:cNvPr id="5" name="Rectangle 4">
            <a:extLst>
              <a:ext uri="{FF2B5EF4-FFF2-40B4-BE49-F238E27FC236}">
                <a16:creationId xmlns:a16="http://schemas.microsoft.com/office/drawing/2014/main" id="{2EC33CF1-2827-41A8-975F-AC2A5DE6B3C9}"/>
              </a:ext>
            </a:extLst>
          </p:cNvPr>
          <p:cNvSpPr/>
          <p:nvPr/>
        </p:nvSpPr>
        <p:spPr>
          <a:xfrm>
            <a:off x="1039753" y="619981"/>
            <a:ext cx="5530013" cy="769441"/>
          </a:xfrm>
          <a:prstGeom prst="rect">
            <a:avLst/>
          </a:prstGeom>
        </p:spPr>
        <p:txBody>
          <a:bodyPr wrap="square">
            <a:spAutoFit/>
          </a:bodyPr>
          <a:lstStyle/>
          <a:p>
            <a:r>
              <a:rPr lang="en-US" sz="4400" dirty="0">
                <a:latin typeface="+mj-lt"/>
              </a:rPr>
              <a:t>words to die by: </a:t>
            </a:r>
          </a:p>
        </p:txBody>
      </p:sp>
    </p:spTree>
    <p:extLst>
      <p:ext uri="{BB962C8B-B14F-4D97-AF65-F5344CB8AC3E}">
        <p14:creationId xmlns:p14="http://schemas.microsoft.com/office/powerpoint/2010/main" val="24734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6BCE-32A9-457A-BFE1-25DDB7EC3455}"/>
              </a:ext>
            </a:extLst>
          </p:cNvPr>
          <p:cNvSpPr>
            <a:spLocks noGrp="1"/>
          </p:cNvSpPr>
          <p:nvPr>
            <p:ph type="title"/>
          </p:nvPr>
        </p:nvSpPr>
        <p:spPr/>
        <p:txBody>
          <a:bodyPr/>
          <a:lstStyle/>
          <a:p>
            <a:r>
              <a:rPr lang="en-US" dirty="0"/>
              <a:t>Ways to get started</a:t>
            </a:r>
          </a:p>
        </p:txBody>
      </p:sp>
      <p:sp>
        <p:nvSpPr>
          <p:cNvPr id="3" name="Content Placeholder 2">
            <a:extLst>
              <a:ext uri="{FF2B5EF4-FFF2-40B4-BE49-F238E27FC236}">
                <a16:creationId xmlns:a16="http://schemas.microsoft.com/office/drawing/2014/main" id="{A0EA1699-487A-4BE5-B95E-7485423F8D84}"/>
              </a:ext>
            </a:extLst>
          </p:cNvPr>
          <p:cNvSpPr>
            <a:spLocks noGrp="1"/>
          </p:cNvSpPr>
          <p:nvPr>
            <p:ph idx="1"/>
          </p:nvPr>
        </p:nvSpPr>
        <p:spPr/>
        <p:txBody>
          <a:bodyPr>
            <a:normAutofit lnSpcReduction="10000"/>
          </a:bodyPr>
          <a:lstStyle/>
          <a:p>
            <a:r>
              <a:rPr lang="en-US" dirty="0"/>
              <a:t>Goal Setting Session</a:t>
            </a:r>
          </a:p>
          <a:p>
            <a:pPr lvl="1"/>
            <a:r>
              <a:rPr lang="en-US" dirty="0"/>
              <a:t>Organizationally oriented for the next couple of years</a:t>
            </a:r>
          </a:p>
          <a:p>
            <a:pPr lvl="1"/>
            <a:r>
              <a:rPr lang="en-US" dirty="0"/>
              <a:t>Not as deep and doesn’t take as long as other choices</a:t>
            </a:r>
          </a:p>
          <a:p>
            <a:r>
              <a:rPr lang="en-US" dirty="0"/>
              <a:t>Strategic Plan</a:t>
            </a:r>
          </a:p>
          <a:p>
            <a:pPr lvl="1"/>
            <a:r>
              <a:rPr lang="en-US" dirty="0"/>
              <a:t>Time frame of the next 5 – 10 years</a:t>
            </a:r>
          </a:p>
          <a:p>
            <a:pPr lvl="1"/>
            <a:r>
              <a:rPr lang="en-US" dirty="0"/>
              <a:t>Much broader involvement with more input and involvement</a:t>
            </a:r>
          </a:p>
          <a:p>
            <a:r>
              <a:rPr lang="en-US" dirty="0"/>
              <a:t>Long Range Strategic Plan</a:t>
            </a:r>
          </a:p>
          <a:p>
            <a:pPr lvl="1"/>
            <a:r>
              <a:rPr lang="en-US" dirty="0"/>
              <a:t>Time from is often as long as 20 years</a:t>
            </a:r>
          </a:p>
          <a:p>
            <a:pPr lvl="1"/>
            <a:r>
              <a:rPr lang="en-US" dirty="0"/>
              <a:t>Process is similar to the strategic plan</a:t>
            </a:r>
          </a:p>
          <a:p>
            <a:pPr lvl="1"/>
            <a:r>
              <a:rPr lang="en-US" dirty="0"/>
              <a:t>Usually includes more technical consulting – such as marketing or wayfinding as a part of the planning process.  </a:t>
            </a:r>
          </a:p>
        </p:txBody>
      </p:sp>
    </p:spTree>
    <p:extLst>
      <p:ext uri="{BB962C8B-B14F-4D97-AF65-F5344CB8AC3E}">
        <p14:creationId xmlns:p14="http://schemas.microsoft.com/office/powerpoint/2010/main" val="651121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BFD88-693F-4DCB-947F-8630B9F6BF56}"/>
              </a:ext>
            </a:extLst>
          </p:cNvPr>
          <p:cNvSpPr>
            <a:spLocks noGrp="1"/>
          </p:cNvSpPr>
          <p:nvPr>
            <p:ph type="title"/>
          </p:nvPr>
        </p:nvSpPr>
        <p:spPr>
          <a:xfrm>
            <a:off x="2756503" y="1774170"/>
            <a:ext cx="5754145" cy="2318252"/>
          </a:xfrm>
        </p:spPr>
        <p:txBody>
          <a:bodyPr>
            <a:normAutofit/>
          </a:bodyPr>
          <a:lstStyle/>
          <a:p>
            <a:r>
              <a:rPr lang="en-US" dirty="0"/>
              <a:t>IF not now, When?</a:t>
            </a:r>
            <a:br>
              <a:rPr lang="en-US" dirty="0"/>
            </a:br>
            <a:endParaRPr lang="en-US" dirty="0"/>
          </a:p>
        </p:txBody>
      </p:sp>
      <p:sp>
        <p:nvSpPr>
          <p:cNvPr id="3" name="Content Placeholder 2">
            <a:extLst>
              <a:ext uri="{FF2B5EF4-FFF2-40B4-BE49-F238E27FC236}">
                <a16:creationId xmlns:a16="http://schemas.microsoft.com/office/drawing/2014/main" id="{2608B1DB-8120-4E58-BD75-6DDB6B2E17DF}"/>
              </a:ext>
            </a:extLst>
          </p:cNvPr>
          <p:cNvSpPr>
            <a:spLocks noGrp="1"/>
          </p:cNvSpPr>
          <p:nvPr>
            <p:ph type="body" idx="1"/>
          </p:nvPr>
        </p:nvSpPr>
        <p:spPr>
          <a:xfrm>
            <a:off x="6005131" y="3813023"/>
            <a:ext cx="3430366" cy="558799"/>
          </a:xfrm>
        </p:spPr>
        <p:txBody>
          <a:bodyPr>
            <a:normAutofit lnSpcReduction="10000"/>
          </a:bodyPr>
          <a:lstStyle/>
          <a:p>
            <a:pPr marL="0" indent="0" algn="r">
              <a:buNone/>
            </a:pPr>
            <a:r>
              <a:rPr lang="en-US" sz="3600" dirty="0">
                <a:latin typeface="+mj-lt"/>
              </a:rPr>
              <a:t>Hillel the Elder</a:t>
            </a:r>
          </a:p>
        </p:txBody>
      </p:sp>
    </p:spTree>
    <p:extLst>
      <p:ext uri="{BB962C8B-B14F-4D97-AF65-F5344CB8AC3E}">
        <p14:creationId xmlns:p14="http://schemas.microsoft.com/office/powerpoint/2010/main" val="387018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0DE39-52A8-402E-BBA8-F6873FA831E2}"/>
              </a:ext>
            </a:extLst>
          </p:cNvPr>
          <p:cNvSpPr txBox="1"/>
          <p:nvPr/>
        </p:nvSpPr>
        <p:spPr>
          <a:xfrm>
            <a:off x="810227" y="644385"/>
            <a:ext cx="10908176" cy="1323439"/>
          </a:xfrm>
          <a:prstGeom prst="rect">
            <a:avLst/>
          </a:prstGeom>
          <a:noFill/>
        </p:spPr>
        <p:txBody>
          <a:bodyPr wrap="square" rtlCol="0">
            <a:spAutoFit/>
          </a:bodyPr>
          <a:lstStyle/>
          <a:p>
            <a:pPr algn="ctr"/>
            <a:r>
              <a:rPr lang="en-US" sz="4000" dirty="0">
                <a:latin typeface="Harlow Solid Italic" panose="04030604020F02020D02" pitchFamily="82" charset="0"/>
              </a:rPr>
              <a:t>Always Plan Ahead</a:t>
            </a:r>
          </a:p>
          <a:p>
            <a:pPr algn="ctr"/>
            <a:r>
              <a:rPr lang="en-US" sz="4000" dirty="0">
                <a:latin typeface="Harlow Solid Italic" panose="04030604020F02020D02" pitchFamily="82" charset="0"/>
              </a:rPr>
              <a:t>It wasn’t raining when Noah built the ark</a:t>
            </a:r>
          </a:p>
        </p:txBody>
      </p:sp>
      <p:pic>
        <p:nvPicPr>
          <p:cNvPr id="6" name="Picture 5" descr="A picture containing building, orange, sitting, yellow&#10;&#10;Description automatically generated">
            <a:extLst>
              <a:ext uri="{FF2B5EF4-FFF2-40B4-BE49-F238E27FC236}">
                <a16:creationId xmlns:a16="http://schemas.microsoft.com/office/drawing/2014/main" id="{AE5A79B2-E2F6-48FB-A9AE-FA082B7648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1000" y="2241690"/>
            <a:ext cx="11430000" cy="3971925"/>
          </a:xfrm>
          <a:prstGeom prst="rect">
            <a:avLst/>
          </a:prstGeom>
        </p:spPr>
      </p:pic>
    </p:spTree>
    <p:extLst>
      <p:ext uri="{BB962C8B-B14F-4D97-AF65-F5344CB8AC3E}">
        <p14:creationId xmlns:p14="http://schemas.microsoft.com/office/powerpoint/2010/main" val="2426910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346E-0CFB-4C66-B443-609155D352A6}"/>
              </a:ext>
            </a:extLst>
          </p:cNvPr>
          <p:cNvSpPr>
            <a:spLocks noGrp="1"/>
          </p:cNvSpPr>
          <p:nvPr>
            <p:ph type="title"/>
          </p:nvPr>
        </p:nvSpPr>
        <p:spPr/>
        <p:txBody>
          <a:bodyPr/>
          <a:lstStyle/>
          <a:p>
            <a:r>
              <a:rPr lang="en-US" dirty="0"/>
              <a:t>First you start – Where are you?</a:t>
            </a:r>
          </a:p>
        </p:txBody>
      </p:sp>
      <p:sp>
        <p:nvSpPr>
          <p:cNvPr id="3" name="Content Placeholder 2">
            <a:extLst>
              <a:ext uri="{FF2B5EF4-FFF2-40B4-BE49-F238E27FC236}">
                <a16:creationId xmlns:a16="http://schemas.microsoft.com/office/drawing/2014/main" id="{3073A36A-660D-47ED-8E35-DD8A932EB5AB}"/>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D2289E52-A357-444D-BA66-1C0F2162C577}"/>
              </a:ext>
            </a:extLst>
          </p:cNvPr>
          <p:cNvPicPr>
            <a:picLocks noChangeAspect="1"/>
          </p:cNvPicPr>
          <p:nvPr/>
        </p:nvPicPr>
        <p:blipFill>
          <a:blip r:embed="rId2"/>
          <a:stretch>
            <a:fillRect/>
          </a:stretch>
        </p:blipFill>
        <p:spPr>
          <a:xfrm>
            <a:off x="2245210" y="1410833"/>
            <a:ext cx="7701580" cy="5264922"/>
          </a:xfrm>
          <a:prstGeom prst="rect">
            <a:avLst/>
          </a:prstGeom>
        </p:spPr>
      </p:pic>
      <p:sp>
        <p:nvSpPr>
          <p:cNvPr id="5" name="Freeform: Shape 4">
            <a:extLst>
              <a:ext uri="{FF2B5EF4-FFF2-40B4-BE49-F238E27FC236}">
                <a16:creationId xmlns:a16="http://schemas.microsoft.com/office/drawing/2014/main" id="{CB85E6D0-2AF5-4E34-9E15-F106203D21E3}"/>
              </a:ext>
            </a:extLst>
          </p:cNvPr>
          <p:cNvSpPr/>
          <p:nvPr/>
        </p:nvSpPr>
        <p:spPr>
          <a:xfrm>
            <a:off x="2548745" y="2736396"/>
            <a:ext cx="3414532" cy="2421235"/>
          </a:xfrm>
          <a:custGeom>
            <a:avLst/>
            <a:gdLst>
              <a:gd name="connsiteX0" fmla="*/ 3183038 w 3414532"/>
              <a:gd name="connsiteY0" fmla="*/ 625032 h 2421235"/>
              <a:gd name="connsiteX1" fmla="*/ 3125165 w 3414532"/>
              <a:gd name="connsiteY1" fmla="*/ 590308 h 2421235"/>
              <a:gd name="connsiteX2" fmla="*/ 3044142 w 3414532"/>
              <a:gd name="connsiteY2" fmla="*/ 555584 h 2421235"/>
              <a:gd name="connsiteX3" fmla="*/ 3009418 w 3414532"/>
              <a:gd name="connsiteY3" fmla="*/ 520860 h 2421235"/>
              <a:gd name="connsiteX4" fmla="*/ 2928395 w 3414532"/>
              <a:gd name="connsiteY4" fmla="*/ 486136 h 2421235"/>
              <a:gd name="connsiteX5" fmla="*/ 2905246 w 3414532"/>
              <a:gd name="connsiteY5" fmla="*/ 451412 h 2421235"/>
              <a:gd name="connsiteX6" fmla="*/ 2870522 w 3414532"/>
              <a:gd name="connsiteY6" fmla="*/ 439837 h 2421235"/>
              <a:gd name="connsiteX7" fmla="*/ 2835798 w 3414532"/>
              <a:gd name="connsiteY7" fmla="*/ 416688 h 2421235"/>
              <a:gd name="connsiteX8" fmla="*/ 2789499 w 3414532"/>
              <a:gd name="connsiteY8" fmla="*/ 370389 h 2421235"/>
              <a:gd name="connsiteX9" fmla="*/ 2754775 w 3414532"/>
              <a:gd name="connsiteY9" fmla="*/ 335665 h 2421235"/>
              <a:gd name="connsiteX10" fmla="*/ 2685327 w 3414532"/>
              <a:gd name="connsiteY10" fmla="*/ 289367 h 2421235"/>
              <a:gd name="connsiteX11" fmla="*/ 2650603 w 3414532"/>
              <a:gd name="connsiteY11" fmla="*/ 266217 h 2421235"/>
              <a:gd name="connsiteX12" fmla="*/ 2581155 w 3414532"/>
              <a:gd name="connsiteY12" fmla="*/ 219919 h 2421235"/>
              <a:gd name="connsiteX13" fmla="*/ 2546431 w 3414532"/>
              <a:gd name="connsiteY13" fmla="*/ 196769 h 2421235"/>
              <a:gd name="connsiteX14" fmla="*/ 2500132 w 3414532"/>
              <a:gd name="connsiteY14" fmla="*/ 185194 h 2421235"/>
              <a:gd name="connsiteX15" fmla="*/ 2465408 w 3414532"/>
              <a:gd name="connsiteY15" fmla="*/ 162045 h 2421235"/>
              <a:gd name="connsiteX16" fmla="*/ 2372810 w 3414532"/>
              <a:gd name="connsiteY16" fmla="*/ 138896 h 2421235"/>
              <a:gd name="connsiteX17" fmla="*/ 2291788 w 3414532"/>
              <a:gd name="connsiteY17" fmla="*/ 104172 h 2421235"/>
              <a:gd name="connsiteX18" fmla="*/ 2233914 w 3414532"/>
              <a:gd name="connsiteY18" fmla="*/ 92597 h 2421235"/>
              <a:gd name="connsiteX19" fmla="*/ 2199190 w 3414532"/>
              <a:gd name="connsiteY19" fmla="*/ 81022 h 2421235"/>
              <a:gd name="connsiteX20" fmla="*/ 2060294 w 3414532"/>
              <a:gd name="connsiteY20" fmla="*/ 57873 h 2421235"/>
              <a:gd name="connsiteX21" fmla="*/ 2013995 w 3414532"/>
              <a:gd name="connsiteY21" fmla="*/ 46298 h 2421235"/>
              <a:gd name="connsiteX22" fmla="*/ 1944547 w 3414532"/>
              <a:gd name="connsiteY22" fmla="*/ 23149 h 2421235"/>
              <a:gd name="connsiteX23" fmla="*/ 1828800 w 3414532"/>
              <a:gd name="connsiteY23" fmla="*/ 0 h 2421235"/>
              <a:gd name="connsiteX24" fmla="*/ 972274 w 3414532"/>
              <a:gd name="connsiteY24" fmla="*/ 11574 h 2421235"/>
              <a:gd name="connsiteX25" fmla="*/ 844952 w 3414532"/>
              <a:gd name="connsiteY25" fmla="*/ 46298 h 2421235"/>
              <a:gd name="connsiteX26" fmla="*/ 810228 w 3414532"/>
              <a:gd name="connsiteY26" fmla="*/ 57873 h 2421235"/>
              <a:gd name="connsiteX27" fmla="*/ 717631 w 3414532"/>
              <a:gd name="connsiteY27" fmla="*/ 81022 h 2421235"/>
              <a:gd name="connsiteX28" fmla="*/ 648183 w 3414532"/>
              <a:gd name="connsiteY28" fmla="*/ 104172 h 2421235"/>
              <a:gd name="connsiteX29" fmla="*/ 555585 w 3414532"/>
              <a:gd name="connsiteY29" fmla="*/ 138896 h 2421235"/>
              <a:gd name="connsiteX30" fmla="*/ 509286 w 3414532"/>
              <a:gd name="connsiteY30" fmla="*/ 173620 h 2421235"/>
              <a:gd name="connsiteX31" fmla="*/ 428264 w 3414532"/>
              <a:gd name="connsiteY31" fmla="*/ 196769 h 2421235"/>
              <a:gd name="connsiteX32" fmla="*/ 381965 w 3414532"/>
              <a:gd name="connsiteY32" fmla="*/ 243068 h 2421235"/>
              <a:gd name="connsiteX33" fmla="*/ 335666 w 3414532"/>
              <a:gd name="connsiteY33" fmla="*/ 266217 h 2421235"/>
              <a:gd name="connsiteX34" fmla="*/ 312517 w 3414532"/>
              <a:gd name="connsiteY34" fmla="*/ 300941 h 2421235"/>
              <a:gd name="connsiteX35" fmla="*/ 277793 w 3414532"/>
              <a:gd name="connsiteY35" fmla="*/ 335665 h 2421235"/>
              <a:gd name="connsiteX36" fmla="*/ 231494 w 3414532"/>
              <a:gd name="connsiteY36" fmla="*/ 405113 h 2421235"/>
              <a:gd name="connsiteX37" fmla="*/ 185195 w 3414532"/>
              <a:gd name="connsiteY37" fmla="*/ 497711 h 2421235"/>
              <a:gd name="connsiteX38" fmla="*/ 173621 w 3414532"/>
              <a:gd name="connsiteY38" fmla="*/ 555584 h 2421235"/>
              <a:gd name="connsiteX39" fmla="*/ 150471 w 3414532"/>
              <a:gd name="connsiteY39" fmla="*/ 590308 h 2421235"/>
              <a:gd name="connsiteX40" fmla="*/ 104172 w 3414532"/>
              <a:gd name="connsiteY40" fmla="*/ 671331 h 2421235"/>
              <a:gd name="connsiteX41" fmla="*/ 81023 w 3414532"/>
              <a:gd name="connsiteY41" fmla="*/ 775503 h 2421235"/>
              <a:gd name="connsiteX42" fmla="*/ 69448 w 3414532"/>
              <a:gd name="connsiteY42" fmla="*/ 810227 h 2421235"/>
              <a:gd name="connsiteX43" fmla="*/ 46299 w 3414532"/>
              <a:gd name="connsiteY43" fmla="*/ 844951 h 2421235"/>
              <a:gd name="connsiteX44" fmla="*/ 34724 w 3414532"/>
              <a:gd name="connsiteY44" fmla="*/ 914400 h 2421235"/>
              <a:gd name="connsiteX45" fmla="*/ 11575 w 3414532"/>
              <a:gd name="connsiteY45" fmla="*/ 960698 h 2421235"/>
              <a:gd name="connsiteX46" fmla="*/ 0 w 3414532"/>
              <a:gd name="connsiteY46" fmla="*/ 1006997 h 2421235"/>
              <a:gd name="connsiteX47" fmla="*/ 11575 w 3414532"/>
              <a:gd name="connsiteY47" fmla="*/ 1435260 h 2421235"/>
              <a:gd name="connsiteX48" fmla="*/ 46299 w 3414532"/>
              <a:gd name="connsiteY48" fmla="*/ 1516283 h 2421235"/>
              <a:gd name="connsiteX49" fmla="*/ 57874 w 3414532"/>
              <a:gd name="connsiteY49" fmla="*/ 1562582 h 2421235"/>
              <a:gd name="connsiteX50" fmla="*/ 104172 w 3414532"/>
              <a:gd name="connsiteY50" fmla="*/ 1643605 h 2421235"/>
              <a:gd name="connsiteX51" fmla="*/ 115747 w 3414532"/>
              <a:gd name="connsiteY51" fmla="*/ 1678329 h 2421235"/>
              <a:gd name="connsiteX52" fmla="*/ 162046 w 3414532"/>
              <a:gd name="connsiteY52" fmla="*/ 1770926 h 2421235"/>
              <a:gd name="connsiteX53" fmla="*/ 185195 w 3414532"/>
              <a:gd name="connsiteY53" fmla="*/ 1817225 h 2421235"/>
              <a:gd name="connsiteX54" fmla="*/ 219919 w 3414532"/>
              <a:gd name="connsiteY54" fmla="*/ 1863524 h 2421235"/>
              <a:gd name="connsiteX55" fmla="*/ 289367 w 3414532"/>
              <a:gd name="connsiteY55" fmla="*/ 1932972 h 2421235"/>
              <a:gd name="connsiteX56" fmla="*/ 324091 w 3414532"/>
              <a:gd name="connsiteY56" fmla="*/ 1979270 h 2421235"/>
              <a:gd name="connsiteX57" fmla="*/ 393540 w 3414532"/>
              <a:gd name="connsiteY57" fmla="*/ 2025569 h 2421235"/>
              <a:gd name="connsiteX58" fmla="*/ 462988 w 3414532"/>
              <a:gd name="connsiteY58" fmla="*/ 2083443 h 2421235"/>
              <a:gd name="connsiteX59" fmla="*/ 532436 w 3414532"/>
              <a:gd name="connsiteY59" fmla="*/ 2141316 h 2421235"/>
              <a:gd name="connsiteX60" fmla="*/ 555585 w 3414532"/>
              <a:gd name="connsiteY60" fmla="*/ 2187615 h 2421235"/>
              <a:gd name="connsiteX61" fmla="*/ 706056 w 3414532"/>
              <a:gd name="connsiteY61" fmla="*/ 2268637 h 2421235"/>
              <a:gd name="connsiteX62" fmla="*/ 752355 w 3414532"/>
              <a:gd name="connsiteY62" fmla="*/ 2291787 h 2421235"/>
              <a:gd name="connsiteX63" fmla="*/ 810228 w 3414532"/>
              <a:gd name="connsiteY63" fmla="*/ 2303362 h 2421235"/>
              <a:gd name="connsiteX64" fmla="*/ 960699 w 3414532"/>
              <a:gd name="connsiteY64" fmla="*/ 2338086 h 2421235"/>
              <a:gd name="connsiteX65" fmla="*/ 1250066 w 3414532"/>
              <a:gd name="connsiteY65" fmla="*/ 2395959 h 2421235"/>
              <a:gd name="connsiteX66" fmla="*/ 1296365 w 3414532"/>
              <a:gd name="connsiteY66" fmla="*/ 2407534 h 2421235"/>
              <a:gd name="connsiteX67" fmla="*/ 1898248 w 3414532"/>
              <a:gd name="connsiteY67" fmla="*/ 2407534 h 2421235"/>
              <a:gd name="connsiteX68" fmla="*/ 1944547 w 3414532"/>
              <a:gd name="connsiteY68" fmla="*/ 2395959 h 2421235"/>
              <a:gd name="connsiteX69" fmla="*/ 1979271 w 3414532"/>
              <a:gd name="connsiteY69" fmla="*/ 2384384 h 2421235"/>
              <a:gd name="connsiteX70" fmla="*/ 2037145 w 3414532"/>
              <a:gd name="connsiteY70" fmla="*/ 2372810 h 2421235"/>
              <a:gd name="connsiteX71" fmla="*/ 2176041 w 3414532"/>
              <a:gd name="connsiteY71" fmla="*/ 2326511 h 2421235"/>
              <a:gd name="connsiteX72" fmla="*/ 2280213 w 3414532"/>
              <a:gd name="connsiteY72" fmla="*/ 2268637 h 2421235"/>
              <a:gd name="connsiteX73" fmla="*/ 2314937 w 3414532"/>
              <a:gd name="connsiteY73" fmla="*/ 2257063 h 2421235"/>
              <a:gd name="connsiteX74" fmla="*/ 2384385 w 3414532"/>
              <a:gd name="connsiteY74" fmla="*/ 2210764 h 2421235"/>
              <a:gd name="connsiteX75" fmla="*/ 2419109 w 3414532"/>
              <a:gd name="connsiteY75" fmla="*/ 2187615 h 2421235"/>
              <a:gd name="connsiteX76" fmla="*/ 2442259 w 3414532"/>
              <a:gd name="connsiteY76" fmla="*/ 2164465 h 2421235"/>
              <a:gd name="connsiteX77" fmla="*/ 2500132 w 3414532"/>
              <a:gd name="connsiteY77" fmla="*/ 2129741 h 2421235"/>
              <a:gd name="connsiteX78" fmla="*/ 2558005 w 3414532"/>
              <a:gd name="connsiteY78" fmla="*/ 2083443 h 2421235"/>
              <a:gd name="connsiteX79" fmla="*/ 2639028 w 3414532"/>
              <a:gd name="connsiteY79" fmla="*/ 2037144 h 2421235"/>
              <a:gd name="connsiteX80" fmla="*/ 2673752 w 3414532"/>
              <a:gd name="connsiteY80" fmla="*/ 2002420 h 2421235"/>
              <a:gd name="connsiteX81" fmla="*/ 2743200 w 3414532"/>
              <a:gd name="connsiteY81" fmla="*/ 1956121 h 2421235"/>
              <a:gd name="connsiteX82" fmla="*/ 2766350 w 3414532"/>
              <a:gd name="connsiteY82" fmla="*/ 1932972 h 2421235"/>
              <a:gd name="connsiteX83" fmla="*/ 2801074 w 3414532"/>
              <a:gd name="connsiteY83" fmla="*/ 1921397 h 2421235"/>
              <a:gd name="connsiteX84" fmla="*/ 2835798 w 3414532"/>
              <a:gd name="connsiteY84" fmla="*/ 1875098 h 2421235"/>
              <a:gd name="connsiteX85" fmla="*/ 2916821 w 3414532"/>
              <a:gd name="connsiteY85" fmla="*/ 1828800 h 2421235"/>
              <a:gd name="connsiteX86" fmla="*/ 2963119 w 3414532"/>
              <a:gd name="connsiteY86" fmla="*/ 1782501 h 2421235"/>
              <a:gd name="connsiteX87" fmla="*/ 2997843 w 3414532"/>
              <a:gd name="connsiteY87" fmla="*/ 1759351 h 2421235"/>
              <a:gd name="connsiteX88" fmla="*/ 3020993 w 3414532"/>
              <a:gd name="connsiteY88" fmla="*/ 1724627 h 2421235"/>
              <a:gd name="connsiteX89" fmla="*/ 3055717 w 3414532"/>
              <a:gd name="connsiteY89" fmla="*/ 1689903 h 2421235"/>
              <a:gd name="connsiteX90" fmla="*/ 3102016 w 3414532"/>
              <a:gd name="connsiteY90" fmla="*/ 1620455 h 2421235"/>
              <a:gd name="connsiteX91" fmla="*/ 3171464 w 3414532"/>
              <a:gd name="connsiteY91" fmla="*/ 1527858 h 2421235"/>
              <a:gd name="connsiteX92" fmla="*/ 3264061 w 3414532"/>
              <a:gd name="connsiteY92" fmla="*/ 1388962 h 2421235"/>
              <a:gd name="connsiteX93" fmla="*/ 3310360 w 3414532"/>
              <a:gd name="connsiteY93" fmla="*/ 1331088 h 2421235"/>
              <a:gd name="connsiteX94" fmla="*/ 3321934 w 3414532"/>
              <a:gd name="connsiteY94" fmla="*/ 1296364 h 2421235"/>
              <a:gd name="connsiteX95" fmla="*/ 3345084 w 3414532"/>
              <a:gd name="connsiteY95" fmla="*/ 1261640 h 2421235"/>
              <a:gd name="connsiteX96" fmla="*/ 3379808 w 3414532"/>
              <a:gd name="connsiteY96" fmla="*/ 1180617 h 2421235"/>
              <a:gd name="connsiteX97" fmla="*/ 3402957 w 3414532"/>
              <a:gd name="connsiteY97" fmla="*/ 1111169 h 2421235"/>
              <a:gd name="connsiteX98" fmla="*/ 3414532 w 3414532"/>
              <a:gd name="connsiteY98" fmla="*/ 1076445 h 2421235"/>
              <a:gd name="connsiteX99" fmla="*/ 3391383 w 3414532"/>
              <a:gd name="connsiteY99" fmla="*/ 798653 h 2421235"/>
              <a:gd name="connsiteX100" fmla="*/ 3379808 w 3414532"/>
              <a:gd name="connsiteY100" fmla="*/ 752354 h 2421235"/>
              <a:gd name="connsiteX101" fmla="*/ 3356659 w 3414532"/>
              <a:gd name="connsiteY101" fmla="*/ 717630 h 2421235"/>
              <a:gd name="connsiteX102" fmla="*/ 3333509 w 3414532"/>
              <a:gd name="connsiteY102" fmla="*/ 648182 h 2421235"/>
              <a:gd name="connsiteX103" fmla="*/ 3298785 w 3414532"/>
              <a:gd name="connsiteY103" fmla="*/ 590308 h 2421235"/>
              <a:gd name="connsiteX104" fmla="*/ 3240912 w 3414532"/>
              <a:gd name="connsiteY104" fmla="*/ 578734 h 2421235"/>
              <a:gd name="connsiteX105" fmla="*/ 2974694 w 3414532"/>
              <a:gd name="connsiteY105" fmla="*/ 578734 h 24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414532" h="2421235">
                <a:moveTo>
                  <a:pt x="3183038" y="625032"/>
                </a:moveTo>
                <a:cubicBezTo>
                  <a:pt x="3163747" y="613457"/>
                  <a:pt x="3145287" y="600369"/>
                  <a:pt x="3125165" y="590308"/>
                </a:cubicBezTo>
                <a:cubicBezTo>
                  <a:pt x="3074782" y="565117"/>
                  <a:pt x="3100349" y="595732"/>
                  <a:pt x="3044142" y="555584"/>
                </a:cubicBezTo>
                <a:cubicBezTo>
                  <a:pt x="3030822" y="546070"/>
                  <a:pt x="3022738" y="530374"/>
                  <a:pt x="3009418" y="520860"/>
                </a:cubicBezTo>
                <a:cubicBezTo>
                  <a:pt x="2984390" y="502983"/>
                  <a:pt x="2956731" y="495582"/>
                  <a:pt x="2928395" y="486136"/>
                </a:cubicBezTo>
                <a:cubicBezTo>
                  <a:pt x="2920679" y="474561"/>
                  <a:pt x="2916109" y="460102"/>
                  <a:pt x="2905246" y="451412"/>
                </a:cubicBezTo>
                <a:cubicBezTo>
                  <a:pt x="2895719" y="443790"/>
                  <a:pt x="2881435" y="445293"/>
                  <a:pt x="2870522" y="439837"/>
                </a:cubicBezTo>
                <a:cubicBezTo>
                  <a:pt x="2858080" y="433616"/>
                  <a:pt x="2847373" y="424404"/>
                  <a:pt x="2835798" y="416688"/>
                </a:cubicBezTo>
                <a:cubicBezTo>
                  <a:pt x="2813750" y="350547"/>
                  <a:pt x="2842412" y="405665"/>
                  <a:pt x="2789499" y="370389"/>
                </a:cubicBezTo>
                <a:cubicBezTo>
                  <a:pt x="2775879" y="361309"/>
                  <a:pt x="2767696" y="345715"/>
                  <a:pt x="2754775" y="335665"/>
                </a:cubicBezTo>
                <a:cubicBezTo>
                  <a:pt x="2732814" y="318584"/>
                  <a:pt x="2708476" y="304800"/>
                  <a:pt x="2685327" y="289367"/>
                </a:cubicBezTo>
                <a:lnTo>
                  <a:pt x="2650603" y="266217"/>
                </a:lnTo>
                <a:lnTo>
                  <a:pt x="2581155" y="219919"/>
                </a:lnTo>
                <a:cubicBezTo>
                  <a:pt x="2569580" y="212202"/>
                  <a:pt x="2559927" y="200143"/>
                  <a:pt x="2546431" y="196769"/>
                </a:cubicBezTo>
                <a:lnTo>
                  <a:pt x="2500132" y="185194"/>
                </a:lnTo>
                <a:cubicBezTo>
                  <a:pt x="2488557" y="177478"/>
                  <a:pt x="2477850" y="168266"/>
                  <a:pt x="2465408" y="162045"/>
                </a:cubicBezTo>
                <a:cubicBezTo>
                  <a:pt x="2441677" y="150180"/>
                  <a:pt x="2394828" y="143299"/>
                  <a:pt x="2372810" y="138896"/>
                </a:cubicBezTo>
                <a:cubicBezTo>
                  <a:pt x="2339678" y="122329"/>
                  <a:pt x="2325855" y="112688"/>
                  <a:pt x="2291788" y="104172"/>
                </a:cubicBezTo>
                <a:cubicBezTo>
                  <a:pt x="2272702" y="99401"/>
                  <a:pt x="2253000" y="97369"/>
                  <a:pt x="2233914" y="92597"/>
                </a:cubicBezTo>
                <a:cubicBezTo>
                  <a:pt x="2222077" y="89638"/>
                  <a:pt x="2211154" y="83415"/>
                  <a:pt x="2199190" y="81022"/>
                </a:cubicBezTo>
                <a:cubicBezTo>
                  <a:pt x="2153164" y="71817"/>
                  <a:pt x="2105830" y="69257"/>
                  <a:pt x="2060294" y="57873"/>
                </a:cubicBezTo>
                <a:cubicBezTo>
                  <a:pt x="2044861" y="54015"/>
                  <a:pt x="2029232" y="50869"/>
                  <a:pt x="2013995" y="46298"/>
                </a:cubicBezTo>
                <a:cubicBezTo>
                  <a:pt x="1990623" y="39286"/>
                  <a:pt x="1968616" y="27161"/>
                  <a:pt x="1944547" y="23149"/>
                </a:cubicBezTo>
                <a:cubicBezTo>
                  <a:pt x="1859408" y="8959"/>
                  <a:pt x="1897867" y="17266"/>
                  <a:pt x="1828800" y="0"/>
                </a:cubicBezTo>
                <a:lnTo>
                  <a:pt x="972274" y="11574"/>
                </a:lnTo>
                <a:cubicBezTo>
                  <a:pt x="936866" y="12470"/>
                  <a:pt x="875520" y="36109"/>
                  <a:pt x="844952" y="46298"/>
                </a:cubicBezTo>
                <a:cubicBezTo>
                  <a:pt x="833377" y="50156"/>
                  <a:pt x="822065" y="54914"/>
                  <a:pt x="810228" y="57873"/>
                </a:cubicBezTo>
                <a:cubicBezTo>
                  <a:pt x="779362" y="65589"/>
                  <a:pt x="747814" y="70961"/>
                  <a:pt x="717631" y="81022"/>
                </a:cubicBezTo>
                <a:cubicBezTo>
                  <a:pt x="694482" y="88739"/>
                  <a:pt x="670009" y="93259"/>
                  <a:pt x="648183" y="104172"/>
                </a:cubicBezTo>
                <a:cubicBezTo>
                  <a:pt x="587655" y="134435"/>
                  <a:pt x="618623" y="123136"/>
                  <a:pt x="555585" y="138896"/>
                </a:cubicBezTo>
                <a:cubicBezTo>
                  <a:pt x="540152" y="150471"/>
                  <a:pt x="526036" y="164049"/>
                  <a:pt x="509286" y="173620"/>
                </a:cubicBezTo>
                <a:cubicBezTo>
                  <a:pt x="496375" y="180998"/>
                  <a:pt x="438282" y="194264"/>
                  <a:pt x="428264" y="196769"/>
                </a:cubicBezTo>
                <a:cubicBezTo>
                  <a:pt x="412831" y="212202"/>
                  <a:pt x="399425" y="229973"/>
                  <a:pt x="381965" y="243068"/>
                </a:cubicBezTo>
                <a:cubicBezTo>
                  <a:pt x="368161" y="253421"/>
                  <a:pt x="348921" y="255171"/>
                  <a:pt x="335666" y="266217"/>
                </a:cubicBezTo>
                <a:cubicBezTo>
                  <a:pt x="324979" y="275123"/>
                  <a:pt x="321423" y="290254"/>
                  <a:pt x="312517" y="300941"/>
                </a:cubicBezTo>
                <a:cubicBezTo>
                  <a:pt x="302038" y="313516"/>
                  <a:pt x="289368" y="324090"/>
                  <a:pt x="277793" y="335665"/>
                </a:cubicBezTo>
                <a:cubicBezTo>
                  <a:pt x="248116" y="424694"/>
                  <a:pt x="292187" y="309738"/>
                  <a:pt x="231494" y="405113"/>
                </a:cubicBezTo>
                <a:cubicBezTo>
                  <a:pt x="212967" y="434227"/>
                  <a:pt x="185195" y="497711"/>
                  <a:pt x="185195" y="497711"/>
                </a:cubicBezTo>
                <a:cubicBezTo>
                  <a:pt x="181337" y="517002"/>
                  <a:pt x="180529" y="537164"/>
                  <a:pt x="173621" y="555584"/>
                </a:cubicBezTo>
                <a:cubicBezTo>
                  <a:pt x="168736" y="568609"/>
                  <a:pt x="156692" y="577865"/>
                  <a:pt x="150471" y="590308"/>
                </a:cubicBezTo>
                <a:cubicBezTo>
                  <a:pt x="106282" y="678686"/>
                  <a:pt x="188142" y="559374"/>
                  <a:pt x="104172" y="671331"/>
                </a:cubicBezTo>
                <a:cubicBezTo>
                  <a:pt x="96214" y="711121"/>
                  <a:pt x="91923" y="737354"/>
                  <a:pt x="81023" y="775503"/>
                </a:cubicBezTo>
                <a:cubicBezTo>
                  <a:pt x="77671" y="787234"/>
                  <a:pt x="74904" y="799314"/>
                  <a:pt x="69448" y="810227"/>
                </a:cubicBezTo>
                <a:cubicBezTo>
                  <a:pt x="63227" y="822669"/>
                  <a:pt x="54015" y="833376"/>
                  <a:pt x="46299" y="844951"/>
                </a:cubicBezTo>
                <a:cubicBezTo>
                  <a:pt x="42441" y="868101"/>
                  <a:pt x="41468" y="891921"/>
                  <a:pt x="34724" y="914400"/>
                </a:cubicBezTo>
                <a:cubicBezTo>
                  <a:pt x="29766" y="930927"/>
                  <a:pt x="17633" y="944542"/>
                  <a:pt x="11575" y="960698"/>
                </a:cubicBezTo>
                <a:cubicBezTo>
                  <a:pt x="5989" y="975593"/>
                  <a:pt x="3858" y="991564"/>
                  <a:pt x="0" y="1006997"/>
                </a:cubicBezTo>
                <a:cubicBezTo>
                  <a:pt x="3858" y="1149751"/>
                  <a:pt x="4443" y="1292632"/>
                  <a:pt x="11575" y="1435260"/>
                </a:cubicBezTo>
                <a:cubicBezTo>
                  <a:pt x="12680" y="1457367"/>
                  <a:pt x="40217" y="1500063"/>
                  <a:pt x="46299" y="1516283"/>
                </a:cubicBezTo>
                <a:cubicBezTo>
                  <a:pt x="51885" y="1531178"/>
                  <a:pt x="52288" y="1547687"/>
                  <a:pt x="57874" y="1562582"/>
                </a:cubicBezTo>
                <a:cubicBezTo>
                  <a:pt x="88312" y="1643751"/>
                  <a:pt x="70591" y="1576443"/>
                  <a:pt x="104172" y="1643605"/>
                </a:cubicBezTo>
                <a:cubicBezTo>
                  <a:pt x="109628" y="1654518"/>
                  <a:pt x="110698" y="1667222"/>
                  <a:pt x="115747" y="1678329"/>
                </a:cubicBezTo>
                <a:cubicBezTo>
                  <a:pt x="130027" y="1709745"/>
                  <a:pt x="146613" y="1740060"/>
                  <a:pt x="162046" y="1770926"/>
                </a:cubicBezTo>
                <a:cubicBezTo>
                  <a:pt x="169762" y="1786359"/>
                  <a:pt x="174842" y="1803421"/>
                  <a:pt x="185195" y="1817225"/>
                </a:cubicBezTo>
                <a:cubicBezTo>
                  <a:pt x="196770" y="1832658"/>
                  <a:pt x="207014" y="1849185"/>
                  <a:pt x="219919" y="1863524"/>
                </a:cubicBezTo>
                <a:cubicBezTo>
                  <a:pt x="241820" y="1887858"/>
                  <a:pt x="269724" y="1906782"/>
                  <a:pt x="289367" y="1932972"/>
                </a:cubicBezTo>
                <a:cubicBezTo>
                  <a:pt x="300942" y="1948405"/>
                  <a:pt x="309673" y="1966454"/>
                  <a:pt x="324091" y="1979270"/>
                </a:cubicBezTo>
                <a:cubicBezTo>
                  <a:pt x="344886" y="1997754"/>
                  <a:pt x="373867" y="2005895"/>
                  <a:pt x="393540" y="2025569"/>
                </a:cubicBezTo>
                <a:cubicBezTo>
                  <a:pt x="430330" y="2062360"/>
                  <a:pt x="407959" y="2042171"/>
                  <a:pt x="462988" y="2083443"/>
                </a:cubicBezTo>
                <a:cubicBezTo>
                  <a:pt x="543065" y="2203561"/>
                  <a:pt x="414954" y="2023834"/>
                  <a:pt x="532436" y="2141316"/>
                </a:cubicBezTo>
                <a:cubicBezTo>
                  <a:pt x="544637" y="2153517"/>
                  <a:pt x="542330" y="2176569"/>
                  <a:pt x="555585" y="2187615"/>
                </a:cubicBezTo>
                <a:cubicBezTo>
                  <a:pt x="676220" y="2288144"/>
                  <a:pt x="630158" y="2236109"/>
                  <a:pt x="706056" y="2268637"/>
                </a:cubicBezTo>
                <a:cubicBezTo>
                  <a:pt x="721916" y="2275434"/>
                  <a:pt x="735986" y="2286330"/>
                  <a:pt x="752355" y="2291787"/>
                </a:cubicBezTo>
                <a:cubicBezTo>
                  <a:pt x="771018" y="2298008"/>
                  <a:pt x="791248" y="2298186"/>
                  <a:pt x="810228" y="2303362"/>
                </a:cubicBezTo>
                <a:cubicBezTo>
                  <a:pt x="950042" y="2341493"/>
                  <a:pt x="805785" y="2315955"/>
                  <a:pt x="960699" y="2338086"/>
                </a:cubicBezTo>
                <a:cubicBezTo>
                  <a:pt x="1155575" y="2398047"/>
                  <a:pt x="1058874" y="2380026"/>
                  <a:pt x="1250066" y="2395959"/>
                </a:cubicBezTo>
                <a:cubicBezTo>
                  <a:pt x="1265499" y="2399817"/>
                  <a:pt x="1280597" y="2405432"/>
                  <a:pt x="1296365" y="2407534"/>
                </a:cubicBezTo>
                <a:cubicBezTo>
                  <a:pt x="1504630" y="2435302"/>
                  <a:pt x="1665657" y="2413207"/>
                  <a:pt x="1898248" y="2407534"/>
                </a:cubicBezTo>
                <a:cubicBezTo>
                  <a:pt x="1913681" y="2403676"/>
                  <a:pt x="1929251" y="2400329"/>
                  <a:pt x="1944547" y="2395959"/>
                </a:cubicBezTo>
                <a:cubicBezTo>
                  <a:pt x="1956278" y="2392607"/>
                  <a:pt x="1967434" y="2387343"/>
                  <a:pt x="1979271" y="2384384"/>
                </a:cubicBezTo>
                <a:cubicBezTo>
                  <a:pt x="1998357" y="2379613"/>
                  <a:pt x="2018271" y="2378361"/>
                  <a:pt x="2037145" y="2372810"/>
                </a:cubicBezTo>
                <a:cubicBezTo>
                  <a:pt x="2083965" y="2359040"/>
                  <a:pt x="2135434" y="2353582"/>
                  <a:pt x="2176041" y="2326511"/>
                </a:cubicBezTo>
                <a:cubicBezTo>
                  <a:pt x="2221294" y="2296343"/>
                  <a:pt x="2218801" y="2295932"/>
                  <a:pt x="2280213" y="2268637"/>
                </a:cubicBezTo>
                <a:cubicBezTo>
                  <a:pt x="2291362" y="2263682"/>
                  <a:pt x="2303362" y="2260921"/>
                  <a:pt x="2314937" y="2257063"/>
                </a:cubicBezTo>
                <a:lnTo>
                  <a:pt x="2384385" y="2210764"/>
                </a:lnTo>
                <a:cubicBezTo>
                  <a:pt x="2395960" y="2203048"/>
                  <a:pt x="2409272" y="2197452"/>
                  <a:pt x="2419109" y="2187615"/>
                </a:cubicBezTo>
                <a:cubicBezTo>
                  <a:pt x="2426826" y="2179898"/>
                  <a:pt x="2433379" y="2170808"/>
                  <a:pt x="2442259" y="2164465"/>
                </a:cubicBezTo>
                <a:cubicBezTo>
                  <a:pt x="2460566" y="2151389"/>
                  <a:pt x="2481702" y="2142642"/>
                  <a:pt x="2500132" y="2129741"/>
                </a:cubicBezTo>
                <a:cubicBezTo>
                  <a:pt x="2520371" y="2115574"/>
                  <a:pt x="2537450" y="2097147"/>
                  <a:pt x="2558005" y="2083443"/>
                </a:cubicBezTo>
                <a:cubicBezTo>
                  <a:pt x="2583887" y="2066188"/>
                  <a:pt x="2613545" y="2054982"/>
                  <a:pt x="2639028" y="2037144"/>
                </a:cubicBezTo>
                <a:cubicBezTo>
                  <a:pt x="2652438" y="2027757"/>
                  <a:pt x="2660831" y="2012470"/>
                  <a:pt x="2673752" y="2002420"/>
                </a:cubicBezTo>
                <a:cubicBezTo>
                  <a:pt x="2695713" y="1985339"/>
                  <a:pt x="2723526" y="1975794"/>
                  <a:pt x="2743200" y="1956121"/>
                </a:cubicBezTo>
                <a:cubicBezTo>
                  <a:pt x="2750917" y="1948405"/>
                  <a:pt x="2756992" y="1938587"/>
                  <a:pt x="2766350" y="1932972"/>
                </a:cubicBezTo>
                <a:cubicBezTo>
                  <a:pt x="2776812" y="1926695"/>
                  <a:pt x="2789499" y="1925255"/>
                  <a:pt x="2801074" y="1921397"/>
                </a:cubicBezTo>
                <a:cubicBezTo>
                  <a:pt x="2812649" y="1905964"/>
                  <a:pt x="2822157" y="1888739"/>
                  <a:pt x="2835798" y="1875098"/>
                </a:cubicBezTo>
                <a:cubicBezTo>
                  <a:pt x="2852158" y="1858738"/>
                  <a:pt x="2898665" y="1837878"/>
                  <a:pt x="2916821" y="1828800"/>
                </a:cubicBezTo>
                <a:cubicBezTo>
                  <a:pt x="2932254" y="1813367"/>
                  <a:pt x="2946548" y="1796705"/>
                  <a:pt x="2963119" y="1782501"/>
                </a:cubicBezTo>
                <a:cubicBezTo>
                  <a:pt x="2973681" y="1773448"/>
                  <a:pt x="2988006" y="1769188"/>
                  <a:pt x="2997843" y="1759351"/>
                </a:cubicBezTo>
                <a:cubicBezTo>
                  <a:pt x="3007680" y="1749514"/>
                  <a:pt x="3012087" y="1735314"/>
                  <a:pt x="3020993" y="1724627"/>
                </a:cubicBezTo>
                <a:cubicBezTo>
                  <a:pt x="3031472" y="1712052"/>
                  <a:pt x="3045667" y="1702824"/>
                  <a:pt x="3055717" y="1689903"/>
                </a:cubicBezTo>
                <a:cubicBezTo>
                  <a:pt x="3072798" y="1667942"/>
                  <a:pt x="3085323" y="1642713"/>
                  <a:pt x="3102016" y="1620455"/>
                </a:cubicBezTo>
                <a:cubicBezTo>
                  <a:pt x="3125165" y="1589589"/>
                  <a:pt x="3151016" y="1560576"/>
                  <a:pt x="3171464" y="1527858"/>
                </a:cubicBezTo>
                <a:cubicBezTo>
                  <a:pt x="3239561" y="1418901"/>
                  <a:pt x="3207498" y="1464379"/>
                  <a:pt x="3264061" y="1388962"/>
                </a:cubicBezTo>
                <a:cubicBezTo>
                  <a:pt x="3293156" y="1301678"/>
                  <a:pt x="3250525" y="1405883"/>
                  <a:pt x="3310360" y="1331088"/>
                </a:cubicBezTo>
                <a:cubicBezTo>
                  <a:pt x="3317982" y="1321561"/>
                  <a:pt x="3316478" y="1307277"/>
                  <a:pt x="3321934" y="1296364"/>
                </a:cubicBezTo>
                <a:cubicBezTo>
                  <a:pt x="3328155" y="1283921"/>
                  <a:pt x="3337367" y="1273215"/>
                  <a:pt x="3345084" y="1261640"/>
                </a:cubicBezTo>
                <a:cubicBezTo>
                  <a:pt x="3375704" y="1139162"/>
                  <a:pt x="3334131" y="1283392"/>
                  <a:pt x="3379808" y="1180617"/>
                </a:cubicBezTo>
                <a:cubicBezTo>
                  <a:pt x="3389718" y="1158319"/>
                  <a:pt x="3395241" y="1134318"/>
                  <a:pt x="3402957" y="1111169"/>
                </a:cubicBezTo>
                <a:lnTo>
                  <a:pt x="3414532" y="1076445"/>
                </a:lnTo>
                <a:cubicBezTo>
                  <a:pt x="3395307" y="672737"/>
                  <a:pt x="3429670" y="932659"/>
                  <a:pt x="3391383" y="798653"/>
                </a:cubicBezTo>
                <a:cubicBezTo>
                  <a:pt x="3387013" y="783357"/>
                  <a:pt x="3386074" y="766976"/>
                  <a:pt x="3379808" y="752354"/>
                </a:cubicBezTo>
                <a:cubicBezTo>
                  <a:pt x="3374328" y="739568"/>
                  <a:pt x="3362309" y="730342"/>
                  <a:pt x="3356659" y="717630"/>
                </a:cubicBezTo>
                <a:cubicBezTo>
                  <a:pt x="3346749" y="695332"/>
                  <a:pt x="3341226" y="671331"/>
                  <a:pt x="3333509" y="648182"/>
                </a:cubicBezTo>
                <a:cubicBezTo>
                  <a:pt x="3326379" y="626791"/>
                  <a:pt x="3323499" y="600900"/>
                  <a:pt x="3298785" y="590308"/>
                </a:cubicBezTo>
                <a:cubicBezTo>
                  <a:pt x="3280703" y="582558"/>
                  <a:pt x="3260572" y="579436"/>
                  <a:pt x="3240912" y="578734"/>
                </a:cubicBezTo>
                <a:cubicBezTo>
                  <a:pt x="3152229" y="575567"/>
                  <a:pt x="3063433" y="578734"/>
                  <a:pt x="2974694" y="578734"/>
                </a:cubicBezTo>
              </a:path>
            </a:pathLst>
          </a:cu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highlight>
                <a:srgbClr val="FFFF00"/>
              </a:highlight>
            </a:endParaRPr>
          </a:p>
        </p:txBody>
      </p:sp>
    </p:spTree>
    <p:extLst>
      <p:ext uri="{BB962C8B-B14F-4D97-AF65-F5344CB8AC3E}">
        <p14:creationId xmlns:p14="http://schemas.microsoft.com/office/powerpoint/2010/main" val="17556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BFB7-B5FF-4B2A-8550-CB30F96EE4F2}"/>
              </a:ext>
            </a:extLst>
          </p:cNvPr>
          <p:cNvSpPr>
            <a:spLocks noGrp="1"/>
          </p:cNvSpPr>
          <p:nvPr>
            <p:ph type="title"/>
          </p:nvPr>
        </p:nvSpPr>
        <p:spPr/>
        <p:txBody>
          <a:bodyPr/>
          <a:lstStyle/>
          <a:p>
            <a:r>
              <a:rPr lang="en-US" dirty="0"/>
              <a:t>Where do you want to go?</a:t>
            </a:r>
          </a:p>
        </p:txBody>
      </p:sp>
      <p:pic>
        <p:nvPicPr>
          <p:cNvPr id="4" name="Content Placeholder 3">
            <a:extLst>
              <a:ext uri="{FF2B5EF4-FFF2-40B4-BE49-F238E27FC236}">
                <a16:creationId xmlns:a16="http://schemas.microsoft.com/office/drawing/2014/main" id="{0B4EC3AB-3042-4F09-8BAE-97AFE6056C9E}"/>
              </a:ext>
            </a:extLst>
          </p:cNvPr>
          <p:cNvPicPr>
            <a:picLocks noGrp="1" noChangeAspect="1"/>
          </p:cNvPicPr>
          <p:nvPr>
            <p:ph idx="1"/>
          </p:nvPr>
        </p:nvPicPr>
        <p:blipFill>
          <a:blip r:embed="rId2"/>
          <a:stretch>
            <a:fillRect/>
          </a:stretch>
        </p:blipFill>
        <p:spPr>
          <a:xfrm>
            <a:off x="1566333" y="1478528"/>
            <a:ext cx="9059333" cy="5014347"/>
          </a:xfrm>
          <a:prstGeom prst="rect">
            <a:avLst/>
          </a:prstGeom>
        </p:spPr>
      </p:pic>
      <p:sp>
        <p:nvSpPr>
          <p:cNvPr id="5" name="Freeform: Shape 4">
            <a:extLst>
              <a:ext uri="{FF2B5EF4-FFF2-40B4-BE49-F238E27FC236}">
                <a16:creationId xmlns:a16="http://schemas.microsoft.com/office/drawing/2014/main" id="{4785EEAC-8ACD-4BAD-94BA-239B024676DF}"/>
              </a:ext>
            </a:extLst>
          </p:cNvPr>
          <p:cNvSpPr/>
          <p:nvPr/>
        </p:nvSpPr>
        <p:spPr>
          <a:xfrm>
            <a:off x="5432249" y="2958237"/>
            <a:ext cx="3414532" cy="2421235"/>
          </a:xfrm>
          <a:custGeom>
            <a:avLst/>
            <a:gdLst>
              <a:gd name="connsiteX0" fmla="*/ 3183038 w 3414532"/>
              <a:gd name="connsiteY0" fmla="*/ 625032 h 2421235"/>
              <a:gd name="connsiteX1" fmla="*/ 3125165 w 3414532"/>
              <a:gd name="connsiteY1" fmla="*/ 590308 h 2421235"/>
              <a:gd name="connsiteX2" fmla="*/ 3044142 w 3414532"/>
              <a:gd name="connsiteY2" fmla="*/ 555584 h 2421235"/>
              <a:gd name="connsiteX3" fmla="*/ 3009418 w 3414532"/>
              <a:gd name="connsiteY3" fmla="*/ 520860 h 2421235"/>
              <a:gd name="connsiteX4" fmla="*/ 2928395 w 3414532"/>
              <a:gd name="connsiteY4" fmla="*/ 486136 h 2421235"/>
              <a:gd name="connsiteX5" fmla="*/ 2905246 w 3414532"/>
              <a:gd name="connsiteY5" fmla="*/ 451412 h 2421235"/>
              <a:gd name="connsiteX6" fmla="*/ 2870522 w 3414532"/>
              <a:gd name="connsiteY6" fmla="*/ 439837 h 2421235"/>
              <a:gd name="connsiteX7" fmla="*/ 2835798 w 3414532"/>
              <a:gd name="connsiteY7" fmla="*/ 416688 h 2421235"/>
              <a:gd name="connsiteX8" fmla="*/ 2789499 w 3414532"/>
              <a:gd name="connsiteY8" fmla="*/ 370389 h 2421235"/>
              <a:gd name="connsiteX9" fmla="*/ 2754775 w 3414532"/>
              <a:gd name="connsiteY9" fmla="*/ 335665 h 2421235"/>
              <a:gd name="connsiteX10" fmla="*/ 2685327 w 3414532"/>
              <a:gd name="connsiteY10" fmla="*/ 289367 h 2421235"/>
              <a:gd name="connsiteX11" fmla="*/ 2650603 w 3414532"/>
              <a:gd name="connsiteY11" fmla="*/ 266217 h 2421235"/>
              <a:gd name="connsiteX12" fmla="*/ 2581155 w 3414532"/>
              <a:gd name="connsiteY12" fmla="*/ 219919 h 2421235"/>
              <a:gd name="connsiteX13" fmla="*/ 2546431 w 3414532"/>
              <a:gd name="connsiteY13" fmla="*/ 196769 h 2421235"/>
              <a:gd name="connsiteX14" fmla="*/ 2500132 w 3414532"/>
              <a:gd name="connsiteY14" fmla="*/ 185194 h 2421235"/>
              <a:gd name="connsiteX15" fmla="*/ 2465408 w 3414532"/>
              <a:gd name="connsiteY15" fmla="*/ 162045 h 2421235"/>
              <a:gd name="connsiteX16" fmla="*/ 2372810 w 3414532"/>
              <a:gd name="connsiteY16" fmla="*/ 138896 h 2421235"/>
              <a:gd name="connsiteX17" fmla="*/ 2291788 w 3414532"/>
              <a:gd name="connsiteY17" fmla="*/ 104172 h 2421235"/>
              <a:gd name="connsiteX18" fmla="*/ 2233914 w 3414532"/>
              <a:gd name="connsiteY18" fmla="*/ 92597 h 2421235"/>
              <a:gd name="connsiteX19" fmla="*/ 2199190 w 3414532"/>
              <a:gd name="connsiteY19" fmla="*/ 81022 h 2421235"/>
              <a:gd name="connsiteX20" fmla="*/ 2060294 w 3414532"/>
              <a:gd name="connsiteY20" fmla="*/ 57873 h 2421235"/>
              <a:gd name="connsiteX21" fmla="*/ 2013995 w 3414532"/>
              <a:gd name="connsiteY21" fmla="*/ 46298 h 2421235"/>
              <a:gd name="connsiteX22" fmla="*/ 1944547 w 3414532"/>
              <a:gd name="connsiteY22" fmla="*/ 23149 h 2421235"/>
              <a:gd name="connsiteX23" fmla="*/ 1828800 w 3414532"/>
              <a:gd name="connsiteY23" fmla="*/ 0 h 2421235"/>
              <a:gd name="connsiteX24" fmla="*/ 972274 w 3414532"/>
              <a:gd name="connsiteY24" fmla="*/ 11574 h 2421235"/>
              <a:gd name="connsiteX25" fmla="*/ 844952 w 3414532"/>
              <a:gd name="connsiteY25" fmla="*/ 46298 h 2421235"/>
              <a:gd name="connsiteX26" fmla="*/ 810228 w 3414532"/>
              <a:gd name="connsiteY26" fmla="*/ 57873 h 2421235"/>
              <a:gd name="connsiteX27" fmla="*/ 717631 w 3414532"/>
              <a:gd name="connsiteY27" fmla="*/ 81022 h 2421235"/>
              <a:gd name="connsiteX28" fmla="*/ 648183 w 3414532"/>
              <a:gd name="connsiteY28" fmla="*/ 104172 h 2421235"/>
              <a:gd name="connsiteX29" fmla="*/ 555585 w 3414532"/>
              <a:gd name="connsiteY29" fmla="*/ 138896 h 2421235"/>
              <a:gd name="connsiteX30" fmla="*/ 509286 w 3414532"/>
              <a:gd name="connsiteY30" fmla="*/ 173620 h 2421235"/>
              <a:gd name="connsiteX31" fmla="*/ 428264 w 3414532"/>
              <a:gd name="connsiteY31" fmla="*/ 196769 h 2421235"/>
              <a:gd name="connsiteX32" fmla="*/ 381965 w 3414532"/>
              <a:gd name="connsiteY32" fmla="*/ 243068 h 2421235"/>
              <a:gd name="connsiteX33" fmla="*/ 335666 w 3414532"/>
              <a:gd name="connsiteY33" fmla="*/ 266217 h 2421235"/>
              <a:gd name="connsiteX34" fmla="*/ 312517 w 3414532"/>
              <a:gd name="connsiteY34" fmla="*/ 300941 h 2421235"/>
              <a:gd name="connsiteX35" fmla="*/ 277793 w 3414532"/>
              <a:gd name="connsiteY35" fmla="*/ 335665 h 2421235"/>
              <a:gd name="connsiteX36" fmla="*/ 231494 w 3414532"/>
              <a:gd name="connsiteY36" fmla="*/ 405113 h 2421235"/>
              <a:gd name="connsiteX37" fmla="*/ 185195 w 3414532"/>
              <a:gd name="connsiteY37" fmla="*/ 497711 h 2421235"/>
              <a:gd name="connsiteX38" fmla="*/ 173621 w 3414532"/>
              <a:gd name="connsiteY38" fmla="*/ 555584 h 2421235"/>
              <a:gd name="connsiteX39" fmla="*/ 150471 w 3414532"/>
              <a:gd name="connsiteY39" fmla="*/ 590308 h 2421235"/>
              <a:gd name="connsiteX40" fmla="*/ 104172 w 3414532"/>
              <a:gd name="connsiteY40" fmla="*/ 671331 h 2421235"/>
              <a:gd name="connsiteX41" fmla="*/ 81023 w 3414532"/>
              <a:gd name="connsiteY41" fmla="*/ 775503 h 2421235"/>
              <a:gd name="connsiteX42" fmla="*/ 69448 w 3414532"/>
              <a:gd name="connsiteY42" fmla="*/ 810227 h 2421235"/>
              <a:gd name="connsiteX43" fmla="*/ 46299 w 3414532"/>
              <a:gd name="connsiteY43" fmla="*/ 844951 h 2421235"/>
              <a:gd name="connsiteX44" fmla="*/ 34724 w 3414532"/>
              <a:gd name="connsiteY44" fmla="*/ 914400 h 2421235"/>
              <a:gd name="connsiteX45" fmla="*/ 11575 w 3414532"/>
              <a:gd name="connsiteY45" fmla="*/ 960698 h 2421235"/>
              <a:gd name="connsiteX46" fmla="*/ 0 w 3414532"/>
              <a:gd name="connsiteY46" fmla="*/ 1006997 h 2421235"/>
              <a:gd name="connsiteX47" fmla="*/ 11575 w 3414532"/>
              <a:gd name="connsiteY47" fmla="*/ 1435260 h 2421235"/>
              <a:gd name="connsiteX48" fmla="*/ 46299 w 3414532"/>
              <a:gd name="connsiteY48" fmla="*/ 1516283 h 2421235"/>
              <a:gd name="connsiteX49" fmla="*/ 57874 w 3414532"/>
              <a:gd name="connsiteY49" fmla="*/ 1562582 h 2421235"/>
              <a:gd name="connsiteX50" fmla="*/ 104172 w 3414532"/>
              <a:gd name="connsiteY50" fmla="*/ 1643605 h 2421235"/>
              <a:gd name="connsiteX51" fmla="*/ 115747 w 3414532"/>
              <a:gd name="connsiteY51" fmla="*/ 1678329 h 2421235"/>
              <a:gd name="connsiteX52" fmla="*/ 162046 w 3414532"/>
              <a:gd name="connsiteY52" fmla="*/ 1770926 h 2421235"/>
              <a:gd name="connsiteX53" fmla="*/ 185195 w 3414532"/>
              <a:gd name="connsiteY53" fmla="*/ 1817225 h 2421235"/>
              <a:gd name="connsiteX54" fmla="*/ 219919 w 3414532"/>
              <a:gd name="connsiteY54" fmla="*/ 1863524 h 2421235"/>
              <a:gd name="connsiteX55" fmla="*/ 289367 w 3414532"/>
              <a:gd name="connsiteY55" fmla="*/ 1932972 h 2421235"/>
              <a:gd name="connsiteX56" fmla="*/ 324091 w 3414532"/>
              <a:gd name="connsiteY56" fmla="*/ 1979270 h 2421235"/>
              <a:gd name="connsiteX57" fmla="*/ 393540 w 3414532"/>
              <a:gd name="connsiteY57" fmla="*/ 2025569 h 2421235"/>
              <a:gd name="connsiteX58" fmla="*/ 462988 w 3414532"/>
              <a:gd name="connsiteY58" fmla="*/ 2083443 h 2421235"/>
              <a:gd name="connsiteX59" fmla="*/ 532436 w 3414532"/>
              <a:gd name="connsiteY59" fmla="*/ 2141316 h 2421235"/>
              <a:gd name="connsiteX60" fmla="*/ 555585 w 3414532"/>
              <a:gd name="connsiteY60" fmla="*/ 2187615 h 2421235"/>
              <a:gd name="connsiteX61" fmla="*/ 706056 w 3414532"/>
              <a:gd name="connsiteY61" fmla="*/ 2268637 h 2421235"/>
              <a:gd name="connsiteX62" fmla="*/ 752355 w 3414532"/>
              <a:gd name="connsiteY62" fmla="*/ 2291787 h 2421235"/>
              <a:gd name="connsiteX63" fmla="*/ 810228 w 3414532"/>
              <a:gd name="connsiteY63" fmla="*/ 2303362 h 2421235"/>
              <a:gd name="connsiteX64" fmla="*/ 960699 w 3414532"/>
              <a:gd name="connsiteY64" fmla="*/ 2338086 h 2421235"/>
              <a:gd name="connsiteX65" fmla="*/ 1250066 w 3414532"/>
              <a:gd name="connsiteY65" fmla="*/ 2395959 h 2421235"/>
              <a:gd name="connsiteX66" fmla="*/ 1296365 w 3414532"/>
              <a:gd name="connsiteY66" fmla="*/ 2407534 h 2421235"/>
              <a:gd name="connsiteX67" fmla="*/ 1898248 w 3414532"/>
              <a:gd name="connsiteY67" fmla="*/ 2407534 h 2421235"/>
              <a:gd name="connsiteX68" fmla="*/ 1944547 w 3414532"/>
              <a:gd name="connsiteY68" fmla="*/ 2395959 h 2421235"/>
              <a:gd name="connsiteX69" fmla="*/ 1979271 w 3414532"/>
              <a:gd name="connsiteY69" fmla="*/ 2384384 h 2421235"/>
              <a:gd name="connsiteX70" fmla="*/ 2037145 w 3414532"/>
              <a:gd name="connsiteY70" fmla="*/ 2372810 h 2421235"/>
              <a:gd name="connsiteX71" fmla="*/ 2176041 w 3414532"/>
              <a:gd name="connsiteY71" fmla="*/ 2326511 h 2421235"/>
              <a:gd name="connsiteX72" fmla="*/ 2280213 w 3414532"/>
              <a:gd name="connsiteY72" fmla="*/ 2268637 h 2421235"/>
              <a:gd name="connsiteX73" fmla="*/ 2314937 w 3414532"/>
              <a:gd name="connsiteY73" fmla="*/ 2257063 h 2421235"/>
              <a:gd name="connsiteX74" fmla="*/ 2384385 w 3414532"/>
              <a:gd name="connsiteY74" fmla="*/ 2210764 h 2421235"/>
              <a:gd name="connsiteX75" fmla="*/ 2419109 w 3414532"/>
              <a:gd name="connsiteY75" fmla="*/ 2187615 h 2421235"/>
              <a:gd name="connsiteX76" fmla="*/ 2442259 w 3414532"/>
              <a:gd name="connsiteY76" fmla="*/ 2164465 h 2421235"/>
              <a:gd name="connsiteX77" fmla="*/ 2500132 w 3414532"/>
              <a:gd name="connsiteY77" fmla="*/ 2129741 h 2421235"/>
              <a:gd name="connsiteX78" fmla="*/ 2558005 w 3414532"/>
              <a:gd name="connsiteY78" fmla="*/ 2083443 h 2421235"/>
              <a:gd name="connsiteX79" fmla="*/ 2639028 w 3414532"/>
              <a:gd name="connsiteY79" fmla="*/ 2037144 h 2421235"/>
              <a:gd name="connsiteX80" fmla="*/ 2673752 w 3414532"/>
              <a:gd name="connsiteY80" fmla="*/ 2002420 h 2421235"/>
              <a:gd name="connsiteX81" fmla="*/ 2743200 w 3414532"/>
              <a:gd name="connsiteY81" fmla="*/ 1956121 h 2421235"/>
              <a:gd name="connsiteX82" fmla="*/ 2766350 w 3414532"/>
              <a:gd name="connsiteY82" fmla="*/ 1932972 h 2421235"/>
              <a:gd name="connsiteX83" fmla="*/ 2801074 w 3414532"/>
              <a:gd name="connsiteY83" fmla="*/ 1921397 h 2421235"/>
              <a:gd name="connsiteX84" fmla="*/ 2835798 w 3414532"/>
              <a:gd name="connsiteY84" fmla="*/ 1875098 h 2421235"/>
              <a:gd name="connsiteX85" fmla="*/ 2916821 w 3414532"/>
              <a:gd name="connsiteY85" fmla="*/ 1828800 h 2421235"/>
              <a:gd name="connsiteX86" fmla="*/ 2963119 w 3414532"/>
              <a:gd name="connsiteY86" fmla="*/ 1782501 h 2421235"/>
              <a:gd name="connsiteX87" fmla="*/ 2997843 w 3414532"/>
              <a:gd name="connsiteY87" fmla="*/ 1759351 h 2421235"/>
              <a:gd name="connsiteX88" fmla="*/ 3020993 w 3414532"/>
              <a:gd name="connsiteY88" fmla="*/ 1724627 h 2421235"/>
              <a:gd name="connsiteX89" fmla="*/ 3055717 w 3414532"/>
              <a:gd name="connsiteY89" fmla="*/ 1689903 h 2421235"/>
              <a:gd name="connsiteX90" fmla="*/ 3102016 w 3414532"/>
              <a:gd name="connsiteY90" fmla="*/ 1620455 h 2421235"/>
              <a:gd name="connsiteX91" fmla="*/ 3171464 w 3414532"/>
              <a:gd name="connsiteY91" fmla="*/ 1527858 h 2421235"/>
              <a:gd name="connsiteX92" fmla="*/ 3264061 w 3414532"/>
              <a:gd name="connsiteY92" fmla="*/ 1388962 h 2421235"/>
              <a:gd name="connsiteX93" fmla="*/ 3310360 w 3414532"/>
              <a:gd name="connsiteY93" fmla="*/ 1331088 h 2421235"/>
              <a:gd name="connsiteX94" fmla="*/ 3321934 w 3414532"/>
              <a:gd name="connsiteY94" fmla="*/ 1296364 h 2421235"/>
              <a:gd name="connsiteX95" fmla="*/ 3345084 w 3414532"/>
              <a:gd name="connsiteY95" fmla="*/ 1261640 h 2421235"/>
              <a:gd name="connsiteX96" fmla="*/ 3379808 w 3414532"/>
              <a:gd name="connsiteY96" fmla="*/ 1180617 h 2421235"/>
              <a:gd name="connsiteX97" fmla="*/ 3402957 w 3414532"/>
              <a:gd name="connsiteY97" fmla="*/ 1111169 h 2421235"/>
              <a:gd name="connsiteX98" fmla="*/ 3414532 w 3414532"/>
              <a:gd name="connsiteY98" fmla="*/ 1076445 h 2421235"/>
              <a:gd name="connsiteX99" fmla="*/ 3391383 w 3414532"/>
              <a:gd name="connsiteY99" fmla="*/ 798653 h 2421235"/>
              <a:gd name="connsiteX100" fmla="*/ 3379808 w 3414532"/>
              <a:gd name="connsiteY100" fmla="*/ 752354 h 2421235"/>
              <a:gd name="connsiteX101" fmla="*/ 3356659 w 3414532"/>
              <a:gd name="connsiteY101" fmla="*/ 717630 h 2421235"/>
              <a:gd name="connsiteX102" fmla="*/ 3333509 w 3414532"/>
              <a:gd name="connsiteY102" fmla="*/ 648182 h 2421235"/>
              <a:gd name="connsiteX103" fmla="*/ 3298785 w 3414532"/>
              <a:gd name="connsiteY103" fmla="*/ 590308 h 2421235"/>
              <a:gd name="connsiteX104" fmla="*/ 3240912 w 3414532"/>
              <a:gd name="connsiteY104" fmla="*/ 578734 h 2421235"/>
              <a:gd name="connsiteX105" fmla="*/ 2974694 w 3414532"/>
              <a:gd name="connsiteY105" fmla="*/ 578734 h 24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414532" h="2421235">
                <a:moveTo>
                  <a:pt x="3183038" y="625032"/>
                </a:moveTo>
                <a:cubicBezTo>
                  <a:pt x="3163747" y="613457"/>
                  <a:pt x="3145287" y="600369"/>
                  <a:pt x="3125165" y="590308"/>
                </a:cubicBezTo>
                <a:cubicBezTo>
                  <a:pt x="3074782" y="565117"/>
                  <a:pt x="3100349" y="595732"/>
                  <a:pt x="3044142" y="555584"/>
                </a:cubicBezTo>
                <a:cubicBezTo>
                  <a:pt x="3030822" y="546070"/>
                  <a:pt x="3022738" y="530374"/>
                  <a:pt x="3009418" y="520860"/>
                </a:cubicBezTo>
                <a:cubicBezTo>
                  <a:pt x="2984390" y="502983"/>
                  <a:pt x="2956731" y="495582"/>
                  <a:pt x="2928395" y="486136"/>
                </a:cubicBezTo>
                <a:cubicBezTo>
                  <a:pt x="2920679" y="474561"/>
                  <a:pt x="2916109" y="460102"/>
                  <a:pt x="2905246" y="451412"/>
                </a:cubicBezTo>
                <a:cubicBezTo>
                  <a:pt x="2895719" y="443790"/>
                  <a:pt x="2881435" y="445293"/>
                  <a:pt x="2870522" y="439837"/>
                </a:cubicBezTo>
                <a:cubicBezTo>
                  <a:pt x="2858080" y="433616"/>
                  <a:pt x="2847373" y="424404"/>
                  <a:pt x="2835798" y="416688"/>
                </a:cubicBezTo>
                <a:cubicBezTo>
                  <a:pt x="2813750" y="350547"/>
                  <a:pt x="2842412" y="405665"/>
                  <a:pt x="2789499" y="370389"/>
                </a:cubicBezTo>
                <a:cubicBezTo>
                  <a:pt x="2775879" y="361309"/>
                  <a:pt x="2767696" y="345715"/>
                  <a:pt x="2754775" y="335665"/>
                </a:cubicBezTo>
                <a:cubicBezTo>
                  <a:pt x="2732814" y="318584"/>
                  <a:pt x="2708476" y="304800"/>
                  <a:pt x="2685327" y="289367"/>
                </a:cubicBezTo>
                <a:lnTo>
                  <a:pt x="2650603" y="266217"/>
                </a:lnTo>
                <a:lnTo>
                  <a:pt x="2581155" y="219919"/>
                </a:lnTo>
                <a:cubicBezTo>
                  <a:pt x="2569580" y="212202"/>
                  <a:pt x="2559927" y="200143"/>
                  <a:pt x="2546431" y="196769"/>
                </a:cubicBezTo>
                <a:lnTo>
                  <a:pt x="2500132" y="185194"/>
                </a:lnTo>
                <a:cubicBezTo>
                  <a:pt x="2488557" y="177478"/>
                  <a:pt x="2477850" y="168266"/>
                  <a:pt x="2465408" y="162045"/>
                </a:cubicBezTo>
                <a:cubicBezTo>
                  <a:pt x="2441677" y="150180"/>
                  <a:pt x="2394828" y="143299"/>
                  <a:pt x="2372810" y="138896"/>
                </a:cubicBezTo>
                <a:cubicBezTo>
                  <a:pt x="2339678" y="122329"/>
                  <a:pt x="2325855" y="112688"/>
                  <a:pt x="2291788" y="104172"/>
                </a:cubicBezTo>
                <a:cubicBezTo>
                  <a:pt x="2272702" y="99401"/>
                  <a:pt x="2253000" y="97369"/>
                  <a:pt x="2233914" y="92597"/>
                </a:cubicBezTo>
                <a:cubicBezTo>
                  <a:pt x="2222077" y="89638"/>
                  <a:pt x="2211154" y="83415"/>
                  <a:pt x="2199190" y="81022"/>
                </a:cubicBezTo>
                <a:cubicBezTo>
                  <a:pt x="2153164" y="71817"/>
                  <a:pt x="2105830" y="69257"/>
                  <a:pt x="2060294" y="57873"/>
                </a:cubicBezTo>
                <a:cubicBezTo>
                  <a:pt x="2044861" y="54015"/>
                  <a:pt x="2029232" y="50869"/>
                  <a:pt x="2013995" y="46298"/>
                </a:cubicBezTo>
                <a:cubicBezTo>
                  <a:pt x="1990623" y="39286"/>
                  <a:pt x="1968616" y="27161"/>
                  <a:pt x="1944547" y="23149"/>
                </a:cubicBezTo>
                <a:cubicBezTo>
                  <a:pt x="1859408" y="8959"/>
                  <a:pt x="1897867" y="17266"/>
                  <a:pt x="1828800" y="0"/>
                </a:cubicBezTo>
                <a:lnTo>
                  <a:pt x="972274" y="11574"/>
                </a:lnTo>
                <a:cubicBezTo>
                  <a:pt x="936866" y="12470"/>
                  <a:pt x="875520" y="36109"/>
                  <a:pt x="844952" y="46298"/>
                </a:cubicBezTo>
                <a:cubicBezTo>
                  <a:pt x="833377" y="50156"/>
                  <a:pt x="822065" y="54914"/>
                  <a:pt x="810228" y="57873"/>
                </a:cubicBezTo>
                <a:cubicBezTo>
                  <a:pt x="779362" y="65589"/>
                  <a:pt x="747814" y="70961"/>
                  <a:pt x="717631" y="81022"/>
                </a:cubicBezTo>
                <a:cubicBezTo>
                  <a:pt x="694482" y="88739"/>
                  <a:pt x="670009" y="93259"/>
                  <a:pt x="648183" y="104172"/>
                </a:cubicBezTo>
                <a:cubicBezTo>
                  <a:pt x="587655" y="134435"/>
                  <a:pt x="618623" y="123136"/>
                  <a:pt x="555585" y="138896"/>
                </a:cubicBezTo>
                <a:cubicBezTo>
                  <a:pt x="540152" y="150471"/>
                  <a:pt x="526036" y="164049"/>
                  <a:pt x="509286" y="173620"/>
                </a:cubicBezTo>
                <a:cubicBezTo>
                  <a:pt x="496375" y="180998"/>
                  <a:pt x="438282" y="194264"/>
                  <a:pt x="428264" y="196769"/>
                </a:cubicBezTo>
                <a:cubicBezTo>
                  <a:pt x="412831" y="212202"/>
                  <a:pt x="399425" y="229973"/>
                  <a:pt x="381965" y="243068"/>
                </a:cubicBezTo>
                <a:cubicBezTo>
                  <a:pt x="368161" y="253421"/>
                  <a:pt x="348921" y="255171"/>
                  <a:pt x="335666" y="266217"/>
                </a:cubicBezTo>
                <a:cubicBezTo>
                  <a:pt x="324979" y="275123"/>
                  <a:pt x="321423" y="290254"/>
                  <a:pt x="312517" y="300941"/>
                </a:cubicBezTo>
                <a:cubicBezTo>
                  <a:pt x="302038" y="313516"/>
                  <a:pt x="289368" y="324090"/>
                  <a:pt x="277793" y="335665"/>
                </a:cubicBezTo>
                <a:cubicBezTo>
                  <a:pt x="248116" y="424694"/>
                  <a:pt x="292187" y="309738"/>
                  <a:pt x="231494" y="405113"/>
                </a:cubicBezTo>
                <a:cubicBezTo>
                  <a:pt x="212967" y="434227"/>
                  <a:pt x="185195" y="497711"/>
                  <a:pt x="185195" y="497711"/>
                </a:cubicBezTo>
                <a:cubicBezTo>
                  <a:pt x="181337" y="517002"/>
                  <a:pt x="180529" y="537164"/>
                  <a:pt x="173621" y="555584"/>
                </a:cubicBezTo>
                <a:cubicBezTo>
                  <a:pt x="168736" y="568609"/>
                  <a:pt x="156692" y="577865"/>
                  <a:pt x="150471" y="590308"/>
                </a:cubicBezTo>
                <a:cubicBezTo>
                  <a:pt x="106282" y="678686"/>
                  <a:pt x="188142" y="559374"/>
                  <a:pt x="104172" y="671331"/>
                </a:cubicBezTo>
                <a:cubicBezTo>
                  <a:pt x="96214" y="711121"/>
                  <a:pt x="91923" y="737354"/>
                  <a:pt x="81023" y="775503"/>
                </a:cubicBezTo>
                <a:cubicBezTo>
                  <a:pt x="77671" y="787234"/>
                  <a:pt x="74904" y="799314"/>
                  <a:pt x="69448" y="810227"/>
                </a:cubicBezTo>
                <a:cubicBezTo>
                  <a:pt x="63227" y="822669"/>
                  <a:pt x="54015" y="833376"/>
                  <a:pt x="46299" y="844951"/>
                </a:cubicBezTo>
                <a:cubicBezTo>
                  <a:pt x="42441" y="868101"/>
                  <a:pt x="41468" y="891921"/>
                  <a:pt x="34724" y="914400"/>
                </a:cubicBezTo>
                <a:cubicBezTo>
                  <a:pt x="29766" y="930927"/>
                  <a:pt x="17633" y="944542"/>
                  <a:pt x="11575" y="960698"/>
                </a:cubicBezTo>
                <a:cubicBezTo>
                  <a:pt x="5989" y="975593"/>
                  <a:pt x="3858" y="991564"/>
                  <a:pt x="0" y="1006997"/>
                </a:cubicBezTo>
                <a:cubicBezTo>
                  <a:pt x="3858" y="1149751"/>
                  <a:pt x="4443" y="1292632"/>
                  <a:pt x="11575" y="1435260"/>
                </a:cubicBezTo>
                <a:cubicBezTo>
                  <a:pt x="12680" y="1457367"/>
                  <a:pt x="40217" y="1500063"/>
                  <a:pt x="46299" y="1516283"/>
                </a:cubicBezTo>
                <a:cubicBezTo>
                  <a:pt x="51885" y="1531178"/>
                  <a:pt x="52288" y="1547687"/>
                  <a:pt x="57874" y="1562582"/>
                </a:cubicBezTo>
                <a:cubicBezTo>
                  <a:pt x="88312" y="1643751"/>
                  <a:pt x="70591" y="1576443"/>
                  <a:pt x="104172" y="1643605"/>
                </a:cubicBezTo>
                <a:cubicBezTo>
                  <a:pt x="109628" y="1654518"/>
                  <a:pt x="110698" y="1667222"/>
                  <a:pt x="115747" y="1678329"/>
                </a:cubicBezTo>
                <a:cubicBezTo>
                  <a:pt x="130027" y="1709745"/>
                  <a:pt x="146613" y="1740060"/>
                  <a:pt x="162046" y="1770926"/>
                </a:cubicBezTo>
                <a:cubicBezTo>
                  <a:pt x="169762" y="1786359"/>
                  <a:pt x="174842" y="1803421"/>
                  <a:pt x="185195" y="1817225"/>
                </a:cubicBezTo>
                <a:cubicBezTo>
                  <a:pt x="196770" y="1832658"/>
                  <a:pt x="207014" y="1849185"/>
                  <a:pt x="219919" y="1863524"/>
                </a:cubicBezTo>
                <a:cubicBezTo>
                  <a:pt x="241820" y="1887858"/>
                  <a:pt x="269724" y="1906782"/>
                  <a:pt x="289367" y="1932972"/>
                </a:cubicBezTo>
                <a:cubicBezTo>
                  <a:pt x="300942" y="1948405"/>
                  <a:pt x="309673" y="1966454"/>
                  <a:pt x="324091" y="1979270"/>
                </a:cubicBezTo>
                <a:cubicBezTo>
                  <a:pt x="344886" y="1997754"/>
                  <a:pt x="373867" y="2005895"/>
                  <a:pt x="393540" y="2025569"/>
                </a:cubicBezTo>
                <a:cubicBezTo>
                  <a:pt x="430330" y="2062360"/>
                  <a:pt x="407959" y="2042171"/>
                  <a:pt x="462988" y="2083443"/>
                </a:cubicBezTo>
                <a:cubicBezTo>
                  <a:pt x="543065" y="2203561"/>
                  <a:pt x="414954" y="2023834"/>
                  <a:pt x="532436" y="2141316"/>
                </a:cubicBezTo>
                <a:cubicBezTo>
                  <a:pt x="544637" y="2153517"/>
                  <a:pt x="542330" y="2176569"/>
                  <a:pt x="555585" y="2187615"/>
                </a:cubicBezTo>
                <a:cubicBezTo>
                  <a:pt x="676220" y="2288144"/>
                  <a:pt x="630158" y="2236109"/>
                  <a:pt x="706056" y="2268637"/>
                </a:cubicBezTo>
                <a:cubicBezTo>
                  <a:pt x="721916" y="2275434"/>
                  <a:pt x="735986" y="2286330"/>
                  <a:pt x="752355" y="2291787"/>
                </a:cubicBezTo>
                <a:cubicBezTo>
                  <a:pt x="771018" y="2298008"/>
                  <a:pt x="791248" y="2298186"/>
                  <a:pt x="810228" y="2303362"/>
                </a:cubicBezTo>
                <a:cubicBezTo>
                  <a:pt x="950042" y="2341493"/>
                  <a:pt x="805785" y="2315955"/>
                  <a:pt x="960699" y="2338086"/>
                </a:cubicBezTo>
                <a:cubicBezTo>
                  <a:pt x="1155575" y="2398047"/>
                  <a:pt x="1058874" y="2380026"/>
                  <a:pt x="1250066" y="2395959"/>
                </a:cubicBezTo>
                <a:cubicBezTo>
                  <a:pt x="1265499" y="2399817"/>
                  <a:pt x="1280597" y="2405432"/>
                  <a:pt x="1296365" y="2407534"/>
                </a:cubicBezTo>
                <a:cubicBezTo>
                  <a:pt x="1504630" y="2435302"/>
                  <a:pt x="1665657" y="2413207"/>
                  <a:pt x="1898248" y="2407534"/>
                </a:cubicBezTo>
                <a:cubicBezTo>
                  <a:pt x="1913681" y="2403676"/>
                  <a:pt x="1929251" y="2400329"/>
                  <a:pt x="1944547" y="2395959"/>
                </a:cubicBezTo>
                <a:cubicBezTo>
                  <a:pt x="1956278" y="2392607"/>
                  <a:pt x="1967434" y="2387343"/>
                  <a:pt x="1979271" y="2384384"/>
                </a:cubicBezTo>
                <a:cubicBezTo>
                  <a:pt x="1998357" y="2379613"/>
                  <a:pt x="2018271" y="2378361"/>
                  <a:pt x="2037145" y="2372810"/>
                </a:cubicBezTo>
                <a:cubicBezTo>
                  <a:pt x="2083965" y="2359040"/>
                  <a:pt x="2135434" y="2353582"/>
                  <a:pt x="2176041" y="2326511"/>
                </a:cubicBezTo>
                <a:cubicBezTo>
                  <a:pt x="2221294" y="2296343"/>
                  <a:pt x="2218801" y="2295932"/>
                  <a:pt x="2280213" y="2268637"/>
                </a:cubicBezTo>
                <a:cubicBezTo>
                  <a:pt x="2291362" y="2263682"/>
                  <a:pt x="2303362" y="2260921"/>
                  <a:pt x="2314937" y="2257063"/>
                </a:cubicBezTo>
                <a:lnTo>
                  <a:pt x="2384385" y="2210764"/>
                </a:lnTo>
                <a:cubicBezTo>
                  <a:pt x="2395960" y="2203048"/>
                  <a:pt x="2409272" y="2197452"/>
                  <a:pt x="2419109" y="2187615"/>
                </a:cubicBezTo>
                <a:cubicBezTo>
                  <a:pt x="2426826" y="2179898"/>
                  <a:pt x="2433379" y="2170808"/>
                  <a:pt x="2442259" y="2164465"/>
                </a:cubicBezTo>
                <a:cubicBezTo>
                  <a:pt x="2460566" y="2151389"/>
                  <a:pt x="2481702" y="2142642"/>
                  <a:pt x="2500132" y="2129741"/>
                </a:cubicBezTo>
                <a:cubicBezTo>
                  <a:pt x="2520371" y="2115574"/>
                  <a:pt x="2537450" y="2097147"/>
                  <a:pt x="2558005" y="2083443"/>
                </a:cubicBezTo>
                <a:cubicBezTo>
                  <a:pt x="2583887" y="2066188"/>
                  <a:pt x="2613545" y="2054982"/>
                  <a:pt x="2639028" y="2037144"/>
                </a:cubicBezTo>
                <a:cubicBezTo>
                  <a:pt x="2652438" y="2027757"/>
                  <a:pt x="2660831" y="2012470"/>
                  <a:pt x="2673752" y="2002420"/>
                </a:cubicBezTo>
                <a:cubicBezTo>
                  <a:pt x="2695713" y="1985339"/>
                  <a:pt x="2723526" y="1975794"/>
                  <a:pt x="2743200" y="1956121"/>
                </a:cubicBezTo>
                <a:cubicBezTo>
                  <a:pt x="2750917" y="1948405"/>
                  <a:pt x="2756992" y="1938587"/>
                  <a:pt x="2766350" y="1932972"/>
                </a:cubicBezTo>
                <a:cubicBezTo>
                  <a:pt x="2776812" y="1926695"/>
                  <a:pt x="2789499" y="1925255"/>
                  <a:pt x="2801074" y="1921397"/>
                </a:cubicBezTo>
                <a:cubicBezTo>
                  <a:pt x="2812649" y="1905964"/>
                  <a:pt x="2822157" y="1888739"/>
                  <a:pt x="2835798" y="1875098"/>
                </a:cubicBezTo>
                <a:cubicBezTo>
                  <a:pt x="2852158" y="1858738"/>
                  <a:pt x="2898665" y="1837878"/>
                  <a:pt x="2916821" y="1828800"/>
                </a:cubicBezTo>
                <a:cubicBezTo>
                  <a:pt x="2932254" y="1813367"/>
                  <a:pt x="2946548" y="1796705"/>
                  <a:pt x="2963119" y="1782501"/>
                </a:cubicBezTo>
                <a:cubicBezTo>
                  <a:pt x="2973681" y="1773448"/>
                  <a:pt x="2988006" y="1769188"/>
                  <a:pt x="2997843" y="1759351"/>
                </a:cubicBezTo>
                <a:cubicBezTo>
                  <a:pt x="3007680" y="1749514"/>
                  <a:pt x="3012087" y="1735314"/>
                  <a:pt x="3020993" y="1724627"/>
                </a:cubicBezTo>
                <a:cubicBezTo>
                  <a:pt x="3031472" y="1712052"/>
                  <a:pt x="3045667" y="1702824"/>
                  <a:pt x="3055717" y="1689903"/>
                </a:cubicBezTo>
                <a:cubicBezTo>
                  <a:pt x="3072798" y="1667942"/>
                  <a:pt x="3085323" y="1642713"/>
                  <a:pt x="3102016" y="1620455"/>
                </a:cubicBezTo>
                <a:cubicBezTo>
                  <a:pt x="3125165" y="1589589"/>
                  <a:pt x="3151016" y="1560576"/>
                  <a:pt x="3171464" y="1527858"/>
                </a:cubicBezTo>
                <a:cubicBezTo>
                  <a:pt x="3239561" y="1418901"/>
                  <a:pt x="3207498" y="1464379"/>
                  <a:pt x="3264061" y="1388962"/>
                </a:cubicBezTo>
                <a:cubicBezTo>
                  <a:pt x="3293156" y="1301678"/>
                  <a:pt x="3250525" y="1405883"/>
                  <a:pt x="3310360" y="1331088"/>
                </a:cubicBezTo>
                <a:cubicBezTo>
                  <a:pt x="3317982" y="1321561"/>
                  <a:pt x="3316478" y="1307277"/>
                  <a:pt x="3321934" y="1296364"/>
                </a:cubicBezTo>
                <a:cubicBezTo>
                  <a:pt x="3328155" y="1283921"/>
                  <a:pt x="3337367" y="1273215"/>
                  <a:pt x="3345084" y="1261640"/>
                </a:cubicBezTo>
                <a:cubicBezTo>
                  <a:pt x="3375704" y="1139162"/>
                  <a:pt x="3334131" y="1283392"/>
                  <a:pt x="3379808" y="1180617"/>
                </a:cubicBezTo>
                <a:cubicBezTo>
                  <a:pt x="3389718" y="1158319"/>
                  <a:pt x="3395241" y="1134318"/>
                  <a:pt x="3402957" y="1111169"/>
                </a:cubicBezTo>
                <a:lnTo>
                  <a:pt x="3414532" y="1076445"/>
                </a:lnTo>
                <a:cubicBezTo>
                  <a:pt x="3395307" y="672737"/>
                  <a:pt x="3429670" y="932659"/>
                  <a:pt x="3391383" y="798653"/>
                </a:cubicBezTo>
                <a:cubicBezTo>
                  <a:pt x="3387013" y="783357"/>
                  <a:pt x="3386074" y="766976"/>
                  <a:pt x="3379808" y="752354"/>
                </a:cubicBezTo>
                <a:cubicBezTo>
                  <a:pt x="3374328" y="739568"/>
                  <a:pt x="3362309" y="730342"/>
                  <a:pt x="3356659" y="717630"/>
                </a:cubicBezTo>
                <a:cubicBezTo>
                  <a:pt x="3346749" y="695332"/>
                  <a:pt x="3341226" y="671331"/>
                  <a:pt x="3333509" y="648182"/>
                </a:cubicBezTo>
                <a:cubicBezTo>
                  <a:pt x="3326379" y="626791"/>
                  <a:pt x="3323499" y="600900"/>
                  <a:pt x="3298785" y="590308"/>
                </a:cubicBezTo>
                <a:cubicBezTo>
                  <a:pt x="3280703" y="582558"/>
                  <a:pt x="3260572" y="579436"/>
                  <a:pt x="3240912" y="578734"/>
                </a:cubicBezTo>
                <a:cubicBezTo>
                  <a:pt x="3152229" y="575567"/>
                  <a:pt x="3063433" y="578734"/>
                  <a:pt x="2974694" y="578734"/>
                </a:cubicBezTo>
              </a:path>
            </a:pathLst>
          </a:cu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highlight>
                <a:srgbClr val="FFFF00"/>
              </a:highlight>
            </a:endParaRPr>
          </a:p>
        </p:txBody>
      </p:sp>
    </p:spTree>
    <p:extLst>
      <p:ext uri="{BB962C8B-B14F-4D97-AF65-F5344CB8AC3E}">
        <p14:creationId xmlns:p14="http://schemas.microsoft.com/office/powerpoint/2010/main" val="7879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773E-A382-4C01-A453-B1AD0529E87A}"/>
              </a:ext>
            </a:extLst>
          </p:cNvPr>
          <p:cNvSpPr>
            <a:spLocks noGrp="1"/>
          </p:cNvSpPr>
          <p:nvPr>
            <p:ph type="title"/>
          </p:nvPr>
        </p:nvSpPr>
        <p:spPr>
          <a:xfrm>
            <a:off x="838201" y="1384028"/>
            <a:ext cx="3368040" cy="3396978"/>
          </a:xfrm>
        </p:spPr>
        <p:txBody>
          <a:bodyPr/>
          <a:lstStyle/>
          <a:p>
            <a:r>
              <a:rPr lang="en-US" dirty="0"/>
              <a:t>Then, How do We get there?</a:t>
            </a:r>
          </a:p>
        </p:txBody>
      </p:sp>
      <p:pic>
        <p:nvPicPr>
          <p:cNvPr id="4" name="Content Placeholder 3">
            <a:extLst>
              <a:ext uri="{FF2B5EF4-FFF2-40B4-BE49-F238E27FC236}">
                <a16:creationId xmlns:a16="http://schemas.microsoft.com/office/drawing/2014/main" id="{D738DDA0-D431-4DEB-8D70-CA304CD56813}"/>
              </a:ext>
            </a:extLst>
          </p:cNvPr>
          <p:cNvPicPr>
            <a:picLocks noGrp="1" noChangeAspect="1"/>
          </p:cNvPicPr>
          <p:nvPr>
            <p:ph idx="1"/>
          </p:nvPr>
        </p:nvPicPr>
        <p:blipFill>
          <a:blip r:embed="rId2"/>
          <a:stretch>
            <a:fillRect/>
          </a:stretch>
        </p:blipFill>
        <p:spPr>
          <a:xfrm>
            <a:off x="4701401" y="508181"/>
            <a:ext cx="5330873" cy="6166939"/>
          </a:xfrm>
          <a:prstGeom prst="rect">
            <a:avLst/>
          </a:prstGeom>
        </p:spPr>
      </p:pic>
    </p:spTree>
    <p:extLst>
      <p:ext uri="{BB962C8B-B14F-4D97-AF65-F5344CB8AC3E}">
        <p14:creationId xmlns:p14="http://schemas.microsoft.com/office/powerpoint/2010/main" val="21874375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04FB-D933-493E-A55D-B8AF12802553}"/>
              </a:ext>
            </a:extLst>
          </p:cNvPr>
          <p:cNvSpPr>
            <a:spLocks noGrp="1"/>
          </p:cNvSpPr>
          <p:nvPr>
            <p:ph type="title"/>
          </p:nvPr>
        </p:nvSpPr>
        <p:spPr/>
        <p:txBody>
          <a:bodyPr/>
          <a:lstStyle/>
          <a:p>
            <a:r>
              <a:rPr lang="en-US" dirty="0"/>
              <a:t>The Planning Cycle</a:t>
            </a:r>
          </a:p>
        </p:txBody>
      </p:sp>
      <p:graphicFrame>
        <p:nvGraphicFramePr>
          <p:cNvPr id="7" name="Diagram 6">
            <a:extLst>
              <a:ext uri="{FF2B5EF4-FFF2-40B4-BE49-F238E27FC236}">
                <a16:creationId xmlns:a16="http://schemas.microsoft.com/office/drawing/2014/main" id="{EA059636-19FE-4EE3-BF77-EDA12FD55D89}"/>
              </a:ext>
            </a:extLst>
          </p:cNvPr>
          <p:cNvGraphicFramePr/>
          <p:nvPr>
            <p:extLst>
              <p:ext uri="{D42A27DB-BD31-4B8C-83A1-F6EECF244321}">
                <p14:modId xmlns:p14="http://schemas.microsoft.com/office/powerpoint/2010/main" val="807812504"/>
              </p:ext>
            </p:extLst>
          </p:nvPr>
        </p:nvGraphicFramePr>
        <p:xfrm>
          <a:off x="1666754" y="150472"/>
          <a:ext cx="9931078" cy="6528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6452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BD57-0779-4B00-B514-FD630B8A3039}"/>
              </a:ext>
            </a:extLst>
          </p:cNvPr>
          <p:cNvSpPr>
            <a:spLocks noGrp="1"/>
          </p:cNvSpPr>
          <p:nvPr>
            <p:ph type="title"/>
          </p:nvPr>
        </p:nvSpPr>
        <p:spPr/>
        <p:txBody>
          <a:bodyPr/>
          <a:lstStyle/>
          <a:p>
            <a:r>
              <a:rPr lang="en-US" dirty="0"/>
              <a:t>Environmental Scan</a:t>
            </a:r>
          </a:p>
        </p:txBody>
      </p:sp>
      <p:sp>
        <p:nvSpPr>
          <p:cNvPr id="3" name="Content Placeholder 2">
            <a:extLst>
              <a:ext uri="{FF2B5EF4-FFF2-40B4-BE49-F238E27FC236}">
                <a16:creationId xmlns:a16="http://schemas.microsoft.com/office/drawing/2014/main" id="{8217BF6D-F809-417B-9AF7-0E40559823EF}"/>
              </a:ext>
            </a:extLst>
          </p:cNvPr>
          <p:cNvSpPr>
            <a:spLocks noGrp="1"/>
          </p:cNvSpPr>
          <p:nvPr>
            <p:ph idx="1"/>
          </p:nvPr>
        </p:nvSpPr>
        <p:spPr/>
        <p:txBody>
          <a:bodyPr/>
          <a:lstStyle/>
          <a:p>
            <a:r>
              <a:rPr lang="en-US" dirty="0"/>
              <a:t>Consists of two parts</a:t>
            </a:r>
          </a:p>
          <a:p>
            <a:pPr lvl="1"/>
            <a:r>
              <a:rPr lang="en-US" dirty="0"/>
              <a:t>Internal Conditions</a:t>
            </a:r>
          </a:p>
          <a:p>
            <a:pPr lvl="1"/>
            <a:r>
              <a:rPr lang="en-US" dirty="0"/>
              <a:t>External Impact</a:t>
            </a:r>
          </a:p>
          <a:p>
            <a:r>
              <a:rPr lang="en-US" dirty="0"/>
              <a:t>Leave no stone unturned!</a:t>
            </a:r>
          </a:p>
          <a:p>
            <a:pPr lvl="1"/>
            <a:r>
              <a:rPr lang="en-US" dirty="0"/>
              <a:t>What is your Tourism Infrastructure</a:t>
            </a:r>
          </a:p>
          <a:p>
            <a:pPr lvl="1"/>
            <a:r>
              <a:rPr lang="en-US" dirty="0"/>
              <a:t>Marketing</a:t>
            </a:r>
          </a:p>
          <a:p>
            <a:pPr lvl="1"/>
            <a:r>
              <a:rPr lang="en-US" dirty="0"/>
              <a:t>Staffing</a:t>
            </a:r>
          </a:p>
          <a:p>
            <a:pPr lvl="1"/>
            <a:r>
              <a:rPr lang="en-US" dirty="0"/>
              <a:t>Visitors Profiles</a:t>
            </a:r>
          </a:p>
        </p:txBody>
      </p:sp>
    </p:spTree>
    <p:extLst>
      <p:ext uri="{BB962C8B-B14F-4D97-AF65-F5344CB8AC3E}">
        <p14:creationId xmlns:p14="http://schemas.microsoft.com/office/powerpoint/2010/main" val="9798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 Bryte Idea">
  <a:themeElements>
    <a:clrScheme name="Custom 1">
      <a:dk1>
        <a:sysClr val="windowText" lastClr="000000"/>
      </a:dk1>
      <a:lt1>
        <a:srgbClr val="FFF2CC"/>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Timeout Sa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id="{7D7BDAAB-D20E-4485-8DB9-5635550829A0}" vid="{560BFD1C-CFE4-4B4D-9FED-9B289A1589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11650</TotalTime>
  <Words>898</Words>
  <Application>Microsoft Office PowerPoint</Application>
  <PresentationFormat>Widescreen</PresentationFormat>
  <Paragraphs>141</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Harlow Solid Italic</vt:lpstr>
      <vt:lpstr>Segoe Script</vt:lpstr>
      <vt:lpstr>Timeout Sans</vt:lpstr>
      <vt:lpstr>A Bryte Idea</vt:lpstr>
      <vt:lpstr>Strategic Planning: A Bright Idea!</vt:lpstr>
      <vt:lpstr>Why plan?</vt:lpstr>
      <vt:lpstr>PowerPoint Presentation</vt:lpstr>
      <vt:lpstr>PowerPoint Presentation</vt:lpstr>
      <vt:lpstr>First you start – Where are you?</vt:lpstr>
      <vt:lpstr>Where do you want to go?</vt:lpstr>
      <vt:lpstr>Then, How do We get there?</vt:lpstr>
      <vt:lpstr>The Planning Cycle</vt:lpstr>
      <vt:lpstr>Environmental Scan</vt:lpstr>
      <vt:lpstr>PowerPoint Presentation</vt:lpstr>
      <vt:lpstr>HAVE’s</vt:lpstr>
      <vt:lpstr>HOOKS</vt:lpstr>
      <vt:lpstr>Assets (Natural)</vt:lpstr>
      <vt:lpstr>Venues</vt:lpstr>
      <vt:lpstr>Entertainment/EVENTS</vt:lpstr>
      <vt:lpstr>After they are there, you need:</vt:lpstr>
      <vt:lpstr>Attractions</vt:lpstr>
      <vt:lpstr>Accommodations</vt:lpstr>
      <vt:lpstr>Eateries</vt:lpstr>
      <vt:lpstr>Take Stock</vt:lpstr>
      <vt:lpstr>And Don’t forget</vt:lpstr>
      <vt:lpstr>Looking outside your organization</vt:lpstr>
      <vt:lpstr>PESTLE</vt:lpstr>
      <vt:lpstr>SWOT</vt:lpstr>
      <vt:lpstr>VISIONING</vt:lpstr>
      <vt:lpstr>PowerPoint Presentation</vt:lpstr>
      <vt:lpstr>ACTION PLANS</vt:lpstr>
      <vt:lpstr>Put it all together!</vt:lpstr>
      <vt:lpstr>Wash, Rinse, Repeat!</vt:lpstr>
      <vt:lpstr>Raise your hand! I promise to ban the words to die by:  </vt:lpstr>
      <vt:lpstr>Ways to get started</vt:lpstr>
      <vt:lpstr>IF not now, When?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Pamela Caskie</dc:creator>
  <cp:lastModifiedBy>Pamela Caskie</cp:lastModifiedBy>
  <cp:revision>109</cp:revision>
  <dcterms:created xsi:type="dcterms:W3CDTF">2019-08-20T12:59:50Z</dcterms:created>
  <dcterms:modified xsi:type="dcterms:W3CDTF">2020-02-19T04:00:46Z</dcterms:modified>
</cp:coreProperties>
</file>