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98" r:id="rId4"/>
    <p:sldId id="300" r:id="rId5"/>
    <p:sldId id="299" r:id="rId6"/>
    <p:sldId id="262" r:id="rId7"/>
    <p:sldId id="265" r:id="rId8"/>
    <p:sldId id="286" r:id="rId9"/>
    <p:sldId id="287" r:id="rId10"/>
    <p:sldId id="288" r:id="rId11"/>
    <p:sldId id="289" r:id="rId12"/>
    <p:sldId id="290" r:id="rId13"/>
    <p:sldId id="291" r:id="rId14"/>
    <p:sldId id="266" r:id="rId15"/>
    <p:sldId id="285" r:id="rId16"/>
    <p:sldId id="321" r:id="rId17"/>
    <p:sldId id="292" r:id="rId18"/>
    <p:sldId id="303" r:id="rId19"/>
    <p:sldId id="304" r:id="rId20"/>
    <p:sldId id="305" r:id="rId21"/>
    <p:sldId id="306" r:id="rId22"/>
    <p:sldId id="307" r:id="rId23"/>
    <p:sldId id="308" r:id="rId24"/>
    <p:sldId id="293" r:id="rId25"/>
    <p:sldId id="309" r:id="rId26"/>
    <p:sldId id="310" r:id="rId27"/>
    <p:sldId id="311" r:id="rId28"/>
    <p:sldId id="312" r:id="rId29"/>
    <p:sldId id="301" r:id="rId30"/>
    <p:sldId id="294" r:id="rId31"/>
    <p:sldId id="313" r:id="rId32"/>
    <p:sldId id="314" r:id="rId33"/>
    <p:sldId id="315" r:id="rId34"/>
    <p:sldId id="316" r:id="rId35"/>
    <p:sldId id="295" r:id="rId36"/>
    <p:sldId id="317" r:id="rId37"/>
    <p:sldId id="318" r:id="rId38"/>
    <p:sldId id="319" r:id="rId39"/>
    <p:sldId id="302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D98C"/>
    <a:srgbClr val="FDD476"/>
    <a:srgbClr val="4CCED1"/>
    <a:srgbClr val="109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>
        <p:scale>
          <a:sx n="93" d="100"/>
          <a:sy n="93" d="100"/>
        </p:scale>
        <p:origin x="9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2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1357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0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203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57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09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5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705ED-8886-415D-BBCD-5B3839F38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3C0B29-7D35-4619-803B-02E45ECF4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F7AD0-3186-4CAB-835B-807314C2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8356D-8F0E-407E-8946-576272CEF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503BF-A94D-48BC-A777-B7E7EBD0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98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6525-22D7-4711-AB85-3ADAAFDE6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3399F-55A6-428E-A8FB-FB2FEFEC4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48C0F-CB2C-4DE0-9CE9-1633CBF10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ECD9A-4FA2-4473-B40B-BDBCB872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587D4-B7A5-44ED-B2C6-EBA96553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83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7BFE0-A4A0-4F9A-BA10-5523270FB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31930-54BC-49A6-AD46-C3D224DC5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233EC-0871-4C2D-9AF3-95DD5C3A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F4EA7-DFA4-4291-9332-20924E50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16DEC-9C5F-4640-948E-42813AF2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8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39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3C983-3F0A-4353-9B60-4C4735BFE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5D435-0501-475D-9288-45F08B243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BB3E-ECB3-4F64-9E11-DFECF6267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30953-DFE3-474F-957C-BC0ADA1E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4496CF-794E-4485-9DE6-1840F0741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59356-BCDC-4E45-B244-CBD3923C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52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C1709-2C57-4A4D-82C6-85C394AD7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2E90F-650C-4FEE-8694-AF8B1FF11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E9B220-1EA3-40A6-9E4F-C573EC329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7593F5-D45D-4244-913A-1065AEAA5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C7EB74-2A4E-452A-87AA-A93AD9B7EA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0D50E2-BFAC-403D-A344-31626B867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9B2063-DF49-43DE-A160-ED794E280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C5C9BE-8063-4CE3-B663-82E4A4369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309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FE519-04E3-4230-B763-C3EC68F6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925069-8CAA-4DA9-8FFF-58E8681B0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897B3-3EBF-43B8-8921-897BECFF5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9321C-DB3F-47EA-AA62-89C842768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66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907B64-4C51-49AD-BB50-AEBFE30E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516956-1151-4343-96A9-BC0A1FC9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6DAF8-0DEA-4446-9A5E-9E59095B1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97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1D721-5F73-4ABA-A9E5-056C614A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98CCE-A2C5-4813-9F98-EA244D541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EEF1C-DED1-474A-BA1C-B3437E86D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F293E-0E0C-4D37-B8E4-F4DD50B5D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2CFAF-57CD-4D89-8FD5-2045D81EC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DB7BA-1094-4834-939D-EA1A8CED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39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AE66E-67C3-40BD-9496-5074CE856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821D5C-45EF-48D9-A65F-9C29E256D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8EA49-D2C3-46A0-AFFB-C35FC3E34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755B7-8236-4979-AB57-E597402F5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778C28-F7B7-4C4D-BABB-C725CA9FE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D5316-2663-4686-BB73-7AF2C684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99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627DC-04B1-424D-994C-E419F133A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7B034-BE05-45FB-9FE8-C69303120A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1C3BE-F1E6-4662-9EA0-C09E9F3F4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C3DC-FCA4-4BA7-84D0-C7D103AAE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CD7FB-0ACF-46A7-9E37-658FCA5DA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805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AE551-9F03-4DE4-949F-196207D177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182A7B-A8C0-4ABC-888D-EF72B8C13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F08C-DCA6-4C5E-ADC6-8EE55EB2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39309-315B-4C9E-885D-DBA4E5CD3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0F1E8-E511-4F3A-BF91-0A3E879B9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2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4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7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5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51FF7CE6-5EE9-4EBD-BBF0-267A982855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791" y="5758328"/>
            <a:ext cx="40576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024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0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148D1-9B5F-4E2E-834E-EE3B3B98A10B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67C1C1-A14F-43FE-BDF7-6581DF6C4B1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E815CED-E56B-4DE0-9F48-0BC0B89B78B1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57" y="5747676"/>
            <a:ext cx="40576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63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C52B63-9163-43E0-AFB8-746D4400A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387B0-C87E-4D99-93B6-6C1C99847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05021-E5A0-4E79-9E92-D2E4F2F32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FE2BE-DCD0-4F3D-8519-011E978B055A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B6C65-E2A4-4D42-87D6-68978E4EF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C7B07-4246-4310-9071-911E78F4B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59BCB-2A30-4C61-AD15-83214B52AF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9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bryteidea.com/present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agon-quest.org/wiki/Green_drag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15DF5D4-2FBF-443D-94E1-1A1FA703C81A}"/>
              </a:ext>
            </a:extLst>
          </p:cNvPr>
          <p:cNvSpPr/>
          <p:nvPr/>
        </p:nvSpPr>
        <p:spPr>
          <a:xfrm>
            <a:off x="1640281" y="1581293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 err="1">
                <a:latin typeface="Cooper Black" panose="0208090404030B020404" pitchFamily="18" charset="0"/>
              </a:rPr>
              <a:t>Kyela</a:t>
            </a:r>
            <a:r>
              <a:rPr lang="en-US" sz="2800" dirty="0">
                <a:latin typeface="Cooper Black" panose="0208090404030B020404" pitchFamily="18" charset="0"/>
              </a:rPr>
              <a:t> </a:t>
            </a:r>
            <a:r>
              <a:rPr lang="en-US" sz="2800" dirty="0" err="1">
                <a:latin typeface="Cooper Black" panose="0208090404030B020404" pitchFamily="18" charset="0"/>
              </a:rPr>
              <a:t>Disrict</a:t>
            </a:r>
            <a:r>
              <a:rPr lang="en-US" sz="2800" dirty="0">
                <a:latin typeface="Cooper Black" panose="0208090404030B020404" pitchFamily="18" charset="0"/>
              </a:rPr>
              <a:t> Chapter of</a:t>
            </a:r>
          </a:p>
          <a:p>
            <a:pPr algn="ctr"/>
            <a:r>
              <a:rPr lang="en-US" sz="2800" dirty="0">
                <a:latin typeface="Cooper Black" panose="0208090404030B020404" pitchFamily="18" charset="0"/>
              </a:rPr>
              <a:t>TCCIA</a:t>
            </a:r>
          </a:p>
          <a:p>
            <a:pPr algn="ctr"/>
            <a:endParaRPr lang="en-US" sz="2800" dirty="0">
              <a:latin typeface="Cooper Black" panose="0208090404030B020404" pitchFamily="18" charset="0"/>
            </a:endParaRPr>
          </a:p>
          <a:p>
            <a:pPr algn="ctr"/>
            <a:r>
              <a:rPr lang="en-US" sz="2800" dirty="0">
                <a:latin typeface="Cooper Black" panose="0208090404030B020404" pitchFamily="18" charset="0"/>
              </a:rPr>
              <a:t>Strengths, Weaknesses, Opportunities, and Threat Analysis.</a:t>
            </a:r>
          </a:p>
          <a:p>
            <a:pPr algn="ctr"/>
            <a:endParaRPr lang="en-US" sz="2800" dirty="0">
              <a:latin typeface="Cooper Black" panose="0208090404030B020404" pitchFamily="18" charset="0"/>
            </a:endParaRPr>
          </a:p>
          <a:p>
            <a:pPr algn="ctr"/>
            <a:r>
              <a:rPr lang="en-US" sz="2800" dirty="0">
                <a:latin typeface="Cooper Black" panose="0208090404030B020404" pitchFamily="18" charset="0"/>
              </a:rPr>
              <a:t>Pam Caskie</a:t>
            </a:r>
          </a:p>
          <a:p>
            <a:pPr algn="ctr"/>
            <a:r>
              <a:rPr lang="en-US" sz="2800" dirty="0">
                <a:latin typeface="Cooper Black" panose="0208090404030B020404" pitchFamily="18" charset="0"/>
              </a:rPr>
              <a:t>March 9, 2020</a:t>
            </a:r>
          </a:p>
        </p:txBody>
      </p:sp>
    </p:spTree>
    <p:extLst>
      <p:ext uri="{BB962C8B-B14F-4D97-AF65-F5344CB8AC3E}">
        <p14:creationId xmlns:p14="http://schemas.microsoft.com/office/powerpoint/2010/main" val="1214836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FF1E8-D196-4FD9-8B40-91D371082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1C701-80DF-4680-A09A-4C542709C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Technology is expensive to provide</a:t>
            </a:r>
          </a:p>
          <a:p>
            <a:r>
              <a:rPr lang="en-US" dirty="0"/>
              <a:t>Need for Skilled manpower</a:t>
            </a:r>
          </a:p>
          <a:p>
            <a:r>
              <a:rPr lang="en-US" dirty="0"/>
              <a:t>Frequent changes of technology advancement requiring reinvestment</a:t>
            </a:r>
          </a:p>
          <a:p>
            <a:r>
              <a:rPr lang="en-US" dirty="0"/>
              <a:t>Technological language used is not familiar to members of TCCIA</a:t>
            </a:r>
          </a:p>
          <a:p>
            <a:r>
              <a:rPr lang="en-US" dirty="0"/>
              <a:t>Modern communications system is not available to every potential member of TCCIA</a:t>
            </a:r>
          </a:p>
          <a:p>
            <a:r>
              <a:rPr lang="en-US" dirty="0"/>
              <a:t>Many average business people lack basic education creating great hindrances to participation to TCCIA affairs – some cannot read and write.</a:t>
            </a:r>
          </a:p>
        </p:txBody>
      </p:sp>
    </p:spTree>
    <p:extLst>
      <p:ext uri="{BB962C8B-B14F-4D97-AF65-F5344CB8AC3E}">
        <p14:creationId xmlns:p14="http://schemas.microsoft.com/office/powerpoint/2010/main" val="3823530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26E9-15CD-4129-ABA2-A9200F24A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CA9E4-B368-4A69-8373-BFEF16377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4901"/>
            <a:ext cx="8596668" cy="3880773"/>
          </a:xfrm>
        </p:spPr>
        <p:txBody>
          <a:bodyPr/>
          <a:lstStyle/>
          <a:p>
            <a:r>
              <a:rPr lang="en-US" dirty="0"/>
              <a:t>Registration of more than one association dealing with the same functions</a:t>
            </a:r>
          </a:p>
          <a:p>
            <a:r>
              <a:rPr lang="en-US" dirty="0"/>
              <a:t>By-laws of the LGA</a:t>
            </a:r>
          </a:p>
          <a:p>
            <a:r>
              <a:rPr lang="en-US" dirty="0"/>
              <a:t>Laws do not allow TCCIA to have member for all licensed businesses</a:t>
            </a:r>
          </a:p>
          <a:p>
            <a:r>
              <a:rPr lang="en-US" dirty="0"/>
              <a:t>Laws of the Central Government</a:t>
            </a:r>
          </a:p>
          <a:p>
            <a:r>
              <a:rPr lang="en-US" dirty="0"/>
              <a:t>Changes in laws not communicated to the community in a timely manner</a:t>
            </a:r>
          </a:p>
          <a:p>
            <a:r>
              <a:rPr lang="en-US" dirty="0"/>
              <a:t>Some potential members believe that joining TCCIA is join an arm of the government, others believe that TCCIA is opposing the government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348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2F153-86E6-4575-A616-27941242E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03CB3-4D02-4A92-974F-F5241239E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462" y="1638075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weather causes floods and droughts leading to calamities</a:t>
            </a:r>
          </a:p>
          <a:p>
            <a:r>
              <a:rPr lang="en-US" dirty="0"/>
              <a:t>Deforestation</a:t>
            </a:r>
          </a:p>
          <a:p>
            <a:r>
              <a:rPr lang="en-US" dirty="0"/>
              <a:t>Lack of knowledge of the environment by the people</a:t>
            </a:r>
          </a:p>
          <a:p>
            <a:r>
              <a:rPr lang="en-US" dirty="0"/>
              <a:t>Adverse weather affect potential members in terms of productivity, thereby affecting their attitudes toward joining TCCIA</a:t>
            </a:r>
          </a:p>
          <a:p>
            <a:r>
              <a:rPr lang="en-US" dirty="0"/>
              <a:t>Some infrastructure like roads are highly affected by weather making people fail to attend call for TCCIA</a:t>
            </a:r>
          </a:p>
          <a:p>
            <a:r>
              <a:rPr lang="en-US" dirty="0"/>
              <a:t>Frequent NEMC Charges</a:t>
            </a:r>
          </a:p>
          <a:p>
            <a:r>
              <a:rPr lang="en-US" dirty="0"/>
              <a:t>Frequent changes to laws governing environmental matters</a:t>
            </a:r>
          </a:p>
          <a:p>
            <a:r>
              <a:rPr lang="en-US" dirty="0"/>
              <a:t>Eruptions of diseases in crops</a:t>
            </a:r>
          </a:p>
          <a:p>
            <a:r>
              <a:rPr lang="en-US" dirty="0"/>
              <a:t>Infestations, such as locusts, and pest.  </a:t>
            </a:r>
          </a:p>
        </p:txBody>
      </p:sp>
    </p:spTree>
    <p:extLst>
      <p:ext uri="{BB962C8B-B14F-4D97-AF65-F5344CB8AC3E}">
        <p14:creationId xmlns:p14="http://schemas.microsoft.com/office/powerpoint/2010/main" val="444881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F793E-D4FF-43A1-A0A0-0536E10D1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8E5F186-B6D4-4A0F-A363-B2B262A11B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797" y="608559"/>
            <a:ext cx="5869641" cy="5884316"/>
          </a:xfrm>
        </p:spPr>
      </p:pic>
    </p:spTree>
    <p:extLst>
      <p:ext uri="{BB962C8B-B14F-4D97-AF65-F5344CB8AC3E}">
        <p14:creationId xmlns:p14="http://schemas.microsoft.com/office/powerpoint/2010/main" val="3196014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6078-E7D1-401A-BF19-ADB0579FB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00723" cy="1325563"/>
          </a:xfrm>
        </p:spPr>
        <p:txBody>
          <a:bodyPr/>
          <a:lstStyle/>
          <a:p>
            <a:r>
              <a:rPr lang="en-US" dirty="0"/>
              <a:t>Evaluate ourselves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4A381-6DD3-49B0-84E4-96AA1537E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8524461" cy="3382479"/>
          </a:xfrm>
        </p:spPr>
        <p:txBody>
          <a:bodyPr>
            <a:normAutofit/>
          </a:bodyPr>
          <a:lstStyle/>
          <a:p>
            <a:r>
              <a:rPr lang="en-US" dirty="0"/>
              <a:t>Do we have the membership that we need</a:t>
            </a:r>
          </a:p>
          <a:p>
            <a:r>
              <a:rPr lang="en-US" dirty="0"/>
              <a:t>Do we have the treasury that we need</a:t>
            </a:r>
          </a:p>
          <a:p>
            <a:r>
              <a:rPr lang="en-US" dirty="0"/>
              <a:t>Do we have all of our forms and policies in place</a:t>
            </a:r>
          </a:p>
          <a:p>
            <a:r>
              <a:rPr lang="en-US" dirty="0"/>
              <a:t>Does everyone know who we are</a:t>
            </a:r>
          </a:p>
          <a:p>
            <a:r>
              <a:rPr lang="en-US" dirty="0"/>
              <a:t>Do we have the leadership we need</a:t>
            </a:r>
          </a:p>
          <a:p>
            <a:r>
              <a:rPr lang="en-US" dirty="0"/>
              <a:t>Do we have the participation of the membership that we want</a:t>
            </a:r>
          </a:p>
          <a:p>
            <a:r>
              <a:rPr lang="en-US" dirty="0"/>
              <a:t>Do we have the resource mobilization that we want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93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1686C-9F00-44C1-9826-E54DB7FD59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1097CC"/>
                </a:solidFill>
              </a:rPr>
              <a:t>STRENGTHS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D350A-6E9C-44BF-8464-9CA2EDFC04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14428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5594B-FBF8-45D8-8BAE-467E0C05E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097CC"/>
                </a:solidFill>
              </a:rPr>
              <a:t>Positive Government Relations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0DC60-B045-42CA-86C7-A9F26CE0F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Recognized by law</a:t>
            </a:r>
          </a:p>
          <a:p>
            <a:r>
              <a:rPr lang="en-US" dirty="0"/>
              <a:t>Acceptance of the Government</a:t>
            </a:r>
          </a:p>
          <a:p>
            <a:r>
              <a:rPr lang="en-US" dirty="0"/>
              <a:t>Linked fully by the government</a:t>
            </a:r>
          </a:p>
          <a:p>
            <a:r>
              <a:rPr lang="en-US" dirty="0"/>
              <a:t>Good relations with Government</a:t>
            </a:r>
          </a:p>
          <a:p>
            <a:r>
              <a:rPr lang="en-US" dirty="0"/>
              <a:t>It has succeeded to make strong </a:t>
            </a:r>
            <a:r>
              <a:rPr lang="en-US" dirty="0" err="1"/>
              <a:t>dialouge</a:t>
            </a:r>
            <a:r>
              <a:rPr lang="en-US" dirty="0"/>
              <a:t> with the government on how to improve policies in the business environment.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30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7D373-F826-456F-AAF4-56363B8FE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097CC"/>
                </a:solidFill>
              </a:rPr>
              <a:t>Large community of Possible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3B8A2-862F-4928-BD05-A79FB7B6F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1822"/>
            <a:ext cx="8596668" cy="4391465"/>
          </a:xfrm>
        </p:spPr>
        <p:txBody>
          <a:bodyPr/>
          <a:lstStyle/>
          <a:p>
            <a:r>
              <a:rPr lang="en-US" dirty="0"/>
              <a:t>Good coverage</a:t>
            </a:r>
          </a:p>
          <a:p>
            <a:pPr lvl="1"/>
            <a:r>
              <a:rPr lang="en-US" dirty="0"/>
              <a:t>Commerce</a:t>
            </a:r>
          </a:p>
          <a:p>
            <a:pPr lvl="1"/>
            <a:r>
              <a:rPr lang="en-US" dirty="0"/>
              <a:t>Industries</a:t>
            </a:r>
          </a:p>
          <a:p>
            <a:pPr lvl="1"/>
            <a:r>
              <a:rPr lang="en-US" dirty="0"/>
              <a:t>Agriculture</a:t>
            </a:r>
          </a:p>
          <a:p>
            <a:r>
              <a:rPr lang="en-US" dirty="0"/>
              <a:t>Presences of Possible members</a:t>
            </a:r>
          </a:p>
          <a:p>
            <a:r>
              <a:rPr lang="en-US" dirty="0"/>
              <a:t>Strong Member base</a:t>
            </a:r>
          </a:p>
          <a:p>
            <a:r>
              <a:rPr lang="en-US" dirty="0"/>
              <a:t>It succeeded in inviting members and non-members to attend its seminar</a:t>
            </a:r>
          </a:p>
          <a:p>
            <a:r>
              <a:rPr lang="en-US" dirty="0"/>
              <a:t>More members are joining</a:t>
            </a:r>
          </a:p>
          <a:p>
            <a:r>
              <a:rPr lang="en-US" dirty="0"/>
              <a:t>It succeeded to influence people to join the Chamber</a:t>
            </a:r>
          </a:p>
          <a:p>
            <a:r>
              <a:rPr lang="en-US" dirty="0"/>
              <a:t>Large registered business community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19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41C7-D842-49A9-B645-E5947D690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097CC"/>
                </a:solidFill>
              </a:rPr>
              <a:t>Assisting with problem solving for members and non-members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FB2DC-2695-4CC7-9FC5-2CEC02478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Solving problems for business members</a:t>
            </a:r>
          </a:p>
          <a:p>
            <a:r>
              <a:rPr lang="en-US" dirty="0"/>
              <a:t>To solve conflicts between the government and business people</a:t>
            </a:r>
          </a:p>
          <a:p>
            <a:r>
              <a:rPr lang="en-US" dirty="0"/>
              <a:t>Facilitated bank loans and resolved bank problems</a:t>
            </a:r>
          </a:p>
          <a:p>
            <a:r>
              <a:rPr lang="en-US" dirty="0"/>
              <a:t>Advocating for members and non-members</a:t>
            </a:r>
          </a:p>
          <a:p>
            <a:r>
              <a:rPr lang="en-US" dirty="0"/>
              <a:t>Lobbying to financial institutions for loans to women</a:t>
            </a:r>
          </a:p>
          <a:p>
            <a:r>
              <a:rPr lang="en-US" dirty="0"/>
              <a:t>IT has solved some problems for businessmen concerning with loans and taxes to the TRA</a:t>
            </a:r>
          </a:p>
          <a:p>
            <a:r>
              <a:rPr lang="en-US" dirty="0"/>
              <a:t>It looks for external markets for products</a:t>
            </a:r>
          </a:p>
        </p:txBody>
      </p:sp>
    </p:spTree>
    <p:extLst>
      <p:ext uri="{BB962C8B-B14F-4D97-AF65-F5344CB8AC3E}">
        <p14:creationId xmlns:p14="http://schemas.microsoft.com/office/powerpoint/2010/main" val="4246269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AE635-CD15-473D-AEF3-ABCFCC608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097CC"/>
                </a:solidFill>
              </a:rPr>
              <a:t>The ability to </a:t>
            </a:r>
            <a:r>
              <a:rPr lang="en-US" dirty="0" err="1">
                <a:solidFill>
                  <a:srgbClr val="1097CC"/>
                </a:solidFill>
              </a:rPr>
              <a:t>engergize</a:t>
            </a:r>
            <a:r>
              <a:rPr lang="en-US" dirty="0">
                <a:solidFill>
                  <a:srgbClr val="1097CC"/>
                </a:solidFill>
              </a:rPr>
              <a:t> people to be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0C29C-A9F4-4562-9253-BD6C5945E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Existence of a good network of partners</a:t>
            </a:r>
          </a:p>
          <a:p>
            <a:r>
              <a:rPr lang="en-US" dirty="0"/>
              <a:t>They work well together</a:t>
            </a:r>
          </a:p>
          <a:p>
            <a:r>
              <a:rPr lang="en-US" dirty="0"/>
              <a:t>Ability of people to make meetings</a:t>
            </a:r>
          </a:p>
          <a:p>
            <a:r>
              <a:rPr lang="en-US" dirty="0"/>
              <a:t>There is people to work</a:t>
            </a:r>
          </a:p>
          <a:p>
            <a:r>
              <a:rPr lang="en-US" dirty="0"/>
              <a:t>Ability of mobilizing people</a:t>
            </a:r>
          </a:p>
        </p:txBody>
      </p:sp>
    </p:spTree>
    <p:extLst>
      <p:ext uri="{BB962C8B-B14F-4D97-AF65-F5344CB8AC3E}">
        <p14:creationId xmlns:p14="http://schemas.microsoft.com/office/powerpoint/2010/main" val="331661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A2F59-B314-41C1-8EE6-2B3342606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984D8-A8B1-4CF2-A630-8C387774B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Constitution says there should be a minimum of 30 members.  </a:t>
            </a:r>
          </a:p>
          <a:p>
            <a:pPr lvl="1"/>
            <a:r>
              <a:rPr lang="en-US" dirty="0"/>
              <a:t>The chapter has far less than that.</a:t>
            </a:r>
          </a:p>
          <a:p>
            <a:r>
              <a:rPr lang="en-US" dirty="0"/>
              <a:t>The district membership is supposed to meet at least 2 a year</a:t>
            </a:r>
          </a:p>
          <a:p>
            <a:pPr lvl="1"/>
            <a:r>
              <a:rPr lang="en-US" dirty="0"/>
              <a:t>There has been none since March 2018</a:t>
            </a:r>
          </a:p>
          <a:p>
            <a:r>
              <a:rPr lang="en-US" dirty="0"/>
              <a:t>The District Council is supposed to meet 6 times a year</a:t>
            </a:r>
          </a:p>
          <a:p>
            <a:pPr lvl="1"/>
            <a:r>
              <a:rPr lang="en-US" dirty="0"/>
              <a:t>There have been no meetings this past year</a:t>
            </a:r>
          </a:p>
          <a:p>
            <a:r>
              <a:rPr lang="en-US" dirty="0"/>
              <a:t>There is no regular communication with members or possible members</a:t>
            </a:r>
          </a:p>
          <a:p>
            <a:r>
              <a:rPr lang="en-US" dirty="0"/>
              <a:t>There has been no activities for the membership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3345775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9B3AD-ADDC-4588-B97F-83A78E85C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097CC"/>
                </a:solidFill>
              </a:rPr>
              <a:t>There is a strong regional and National Staff to Assist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C906A-4F37-43D9-9EA8-26CE824DF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Approachable TCCIA staff</a:t>
            </a:r>
          </a:p>
          <a:p>
            <a:r>
              <a:rPr lang="en-US" dirty="0"/>
              <a:t>Good history, long experience in business and industry affairs</a:t>
            </a:r>
          </a:p>
          <a:p>
            <a:r>
              <a:rPr lang="en-US" dirty="0"/>
              <a:t>Accessible TCCIA office in </a:t>
            </a:r>
            <a:r>
              <a:rPr lang="en-US" dirty="0" err="1"/>
              <a:t>Mbyea</a:t>
            </a:r>
            <a:r>
              <a:rPr lang="en-US" dirty="0"/>
              <a:t>, and well identified using big bill 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24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7A20-50ED-4EF6-AAA9-E252E672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They work at educating the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B0AA4-33FA-4B63-AF6A-EE957758A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Edducating</a:t>
            </a:r>
            <a:r>
              <a:rPr lang="en-US" dirty="0"/>
              <a:t> people to TCCIA</a:t>
            </a:r>
          </a:p>
          <a:p>
            <a:r>
              <a:rPr lang="en-US" dirty="0" err="1"/>
              <a:t>Edcuating</a:t>
            </a:r>
            <a:r>
              <a:rPr lang="en-US" dirty="0"/>
              <a:t> the community</a:t>
            </a:r>
          </a:p>
          <a:p>
            <a:r>
              <a:rPr lang="en-US" dirty="0"/>
              <a:t>Giving education to non-members to join </a:t>
            </a:r>
            <a:r>
              <a:rPr lang="en-US" dirty="0" err="1"/>
              <a:t>Tccia</a:t>
            </a:r>
            <a:r>
              <a:rPr lang="en-US" dirty="0"/>
              <a:t> and </a:t>
            </a:r>
            <a:r>
              <a:rPr lang="en-US" dirty="0" err="1"/>
              <a:t>Imporantance</a:t>
            </a:r>
            <a:r>
              <a:rPr lang="en-US" dirty="0"/>
              <a:t> of being a member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437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B2894-610A-4115-A277-A63FDC568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097CC"/>
                </a:solidFill>
              </a:rPr>
              <a:t>Available Leadership and Strong identified management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AC000-3EEB-45E4-B34A-A26FCF92E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proper leadership</a:t>
            </a:r>
          </a:p>
          <a:p>
            <a:r>
              <a:rPr lang="en-US" dirty="0"/>
              <a:t>There is proper management</a:t>
            </a:r>
          </a:p>
          <a:p>
            <a:r>
              <a:rPr lang="en-US" dirty="0" err="1"/>
              <a:t>Availablity</a:t>
            </a:r>
            <a:r>
              <a:rPr lang="en-US" dirty="0"/>
              <a:t> of strong management, committed team</a:t>
            </a:r>
          </a:p>
          <a:p>
            <a:r>
              <a:rPr lang="en-US" dirty="0"/>
              <a:t>Started to build good </a:t>
            </a:r>
            <a:r>
              <a:rPr lang="en-US" dirty="0" err="1"/>
              <a:t>ledership</a:t>
            </a:r>
            <a:r>
              <a:rPr lang="en-US" dirty="0"/>
              <a:t> and independent members</a:t>
            </a:r>
          </a:p>
          <a:p>
            <a:r>
              <a:rPr lang="en-US" dirty="0"/>
              <a:t>Ready available </a:t>
            </a:r>
            <a:r>
              <a:rPr lang="en-US" dirty="0" err="1"/>
              <a:t>internatl</a:t>
            </a:r>
            <a:r>
              <a:rPr lang="en-US" dirty="0"/>
              <a:t> organization structure</a:t>
            </a:r>
          </a:p>
          <a:p>
            <a:r>
              <a:rPr lang="en-US" dirty="0"/>
              <a:t>Constitution</a:t>
            </a:r>
          </a:p>
          <a:p>
            <a:r>
              <a:rPr lang="en-US" dirty="0"/>
              <a:t>Proper planned agenda</a:t>
            </a:r>
          </a:p>
        </p:txBody>
      </p:sp>
    </p:spTree>
    <p:extLst>
      <p:ext uri="{BB962C8B-B14F-4D97-AF65-F5344CB8AC3E}">
        <p14:creationId xmlns:p14="http://schemas.microsoft.com/office/powerpoint/2010/main" val="669316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8C906-D4BF-403D-8E25-AC3782D32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4CCED1"/>
                </a:solidFill>
              </a:rPr>
              <a:t>WEAKNESSES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A36FF61-9454-4859-AFC5-55A9B976C5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39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1564-FAFC-4B89-89B7-1816C08D3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CCED1"/>
                </a:solidFill>
              </a:rPr>
              <a:t>Poor Community Visibility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FDB1C-53CB-4156-B088-75A5F2693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not known to everyone</a:t>
            </a:r>
          </a:p>
          <a:p>
            <a:r>
              <a:rPr lang="en-US" dirty="0"/>
              <a:t>Not known to the people</a:t>
            </a:r>
          </a:p>
          <a:p>
            <a:r>
              <a:rPr lang="en-US" dirty="0"/>
              <a:t>It is not known to everybody</a:t>
            </a:r>
          </a:p>
          <a:p>
            <a:r>
              <a:rPr lang="en-US" dirty="0"/>
              <a:t>Poor visibility</a:t>
            </a:r>
          </a:p>
          <a:p>
            <a:r>
              <a:rPr lang="en-US" dirty="0"/>
              <a:t>It is not known well</a:t>
            </a:r>
          </a:p>
          <a:p>
            <a:r>
              <a:rPr lang="en-US" dirty="0"/>
              <a:t>It is found only in the towns</a:t>
            </a:r>
          </a:p>
          <a:p>
            <a:r>
              <a:rPr lang="en-US" dirty="0"/>
              <a:t>It is found in the towns only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40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1413-E40C-4715-91B3-84C6C38B4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CCED1"/>
                </a:solidFill>
              </a:rPr>
              <a:t>Lack of adequate active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F6713-7C57-407A-9E8E-02D5E18A4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Inactive standing committees and members</a:t>
            </a:r>
          </a:p>
          <a:p>
            <a:r>
              <a:rPr lang="en-US" dirty="0"/>
              <a:t>Members are not innovative and creative</a:t>
            </a:r>
          </a:p>
          <a:p>
            <a:r>
              <a:rPr lang="en-US" dirty="0"/>
              <a:t>Presence of inactive members</a:t>
            </a:r>
          </a:p>
          <a:p>
            <a:r>
              <a:rPr lang="en-US" dirty="0"/>
              <a:t>Many members are not active</a:t>
            </a:r>
          </a:p>
          <a:p>
            <a:r>
              <a:rPr lang="en-US" dirty="0"/>
              <a:t>Does not hold public meetings</a:t>
            </a:r>
          </a:p>
          <a:p>
            <a:r>
              <a:rPr lang="en-US" dirty="0"/>
              <a:t>No frequent meetings</a:t>
            </a:r>
          </a:p>
          <a:p>
            <a:r>
              <a:rPr lang="en-US" dirty="0"/>
              <a:t>Meetings not convened as per the constitution</a:t>
            </a:r>
          </a:p>
        </p:txBody>
      </p:sp>
    </p:spTree>
    <p:extLst>
      <p:ext uri="{BB962C8B-B14F-4D97-AF65-F5344CB8AC3E}">
        <p14:creationId xmlns:p14="http://schemas.microsoft.com/office/powerpoint/2010/main" val="2876016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8E8E-1CD9-4995-B5CF-558107A07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CCED1"/>
                </a:solidFill>
              </a:rPr>
              <a:t>Inadequate financial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1F086-5FB7-463C-8089-75B34BE65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Inadequate financial resources</a:t>
            </a:r>
          </a:p>
          <a:p>
            <a:r>
              <a:rPr lang="en-US" dirty="0"/>
              <a:t>No Money</a:t>
            </a:r>
          </a:p>
          <a:p>
            <a:r>
              <a:rPr lang="en-US" dirty="0"/>
              <a:t>Economics are a problem in running the office</a:t>
            </a:r>
          </a:p>
        </p:txBody>
      </p:sp>
    </p:spTree>
    <p:extLst>
      <p:ext uri="{BB962C8B-B14F-4D97-AF65-F5344CB8AC3E}">
        <p14:creationId xmlns:p14="http://schemas.microsoft.com/office/powerpoint/2010/main" val="4258212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1B0B-9B32-4929-A62A-9B43FF05D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4CCED1"/>
                </a:solidFill>
              </a:rPr>
              <a:t>Inadequate Skilled Manpower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EE2D7-C6BB-43E4-B18D-26B866FCA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Poor record keeping</a:t>
            </a:r>
          </a:p>
          <a:p>
            <a:r>
              <a:rPr lang="en-US" dirty="0"/>
              <a:t>Most activities handled by the regional office</a:t>
            </a:r>
          </a:p>
          <a:p>
            <a:r>
              <a:rPr lang="en-US" dirty="0"/>
              <a:t>No expert leaders</a:t>
            </a:r>
          </a:p>
          <a:p>
            <a:r>
              <a:rPr lang="en-US" dirty="0"/>
              <a:t>Inadequate skilled manpower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1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07C7C-1B71-4223-82BB-04912C6F9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we evaluate our external influences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A8CA0-970F-4531-BDCC-CEDA1A404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will the Political environment our District chapter</a:t>
            </a:r>
          </a:p>
          <a:p>
            <a:r>
              <a:rPr lang="en-US" dirty="0"/>
              <a:t>How with the Economic environment affect our District chapter</a:t>
            </a:r>
          </a:p>
          <a:p>
            <a:r>
              <a:rPr lang="en-US" dirty="0"/>
              <a:t>How will the Social environment affect our District chapter </a:t>
            </a:r>
            <a:r>
              <a:rPr lang="en-US" dirty="0" err="1"/>
              <a:t>chapter</a:t>
            </a:r>
            <a:endParaRPr lang="en-US" dirty="0"/>
          </a:p>
          <a:p>
            <a:r>
              <a:rPr lang="en-US" dirty="0"/>
              <a:t>How will</a:t>
            </a:r>
          </a:p>
        </p:txBody>
      </p:sp>
    </p:spTree>
    <p:extLst>
      <p:ext uri="{BB962C8B-B14F-4D97-AF65-F5344CB8AC3E}">
        <p14:creationId xmlns:p14="http://schemas.microsoft.com/office/powerpoint/2010/main" val="905561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B7B7E-9D3D-4DE6-8FA0-AAD4878E01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DD476"/>
                </a:solidFill>
              </a:rPr>
              <a:t>Opportunity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9164B724-A80D-4951-AD87-7F03F949B2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12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16C2B-64BC-4C15-B326-09A49D9CA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EEDDC-C668-4760-92D1-9FB12D665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must be leadership of Chairman, 3 Vice Chairmen, Treasurer and 3 appointed Council members and an appointed secretary</a:t>
            </a:r>
          </a:p>
          <a:p>
            <a:pPr lvl="1"/>
            <a:r>
              <a:rPr lang="en-US" dirty="0"/>
              <a:t>There is only a chairman and secretary</a:t>
            </a:r>
          </a:p>
          <a:p>
            <a:r>
              <a:rPr lang="en-US" dirty="0"/>
              <a:t>The District Council is supposed to meet 6 times a year</a:t>
            </a:r>
          </a:p>
          <a:p>
            <a:pPr lvl="1"/>
            <a:r>
              <a:rPr lang="en-US" dirty="0"/>
              <a:t>There have been no meetings this past year</a:t>
            </a:r>
          </a:p>
          <a:p>
            <a:r>
              <a:rPr lang="en-US" dirty="0"/>
              <a:t>There is supposed to be 6 standing committees with 5 members each</a:t>
            </a:r>
          </a:p>
          <a:p>
            <a:pPr lvl="1"/>
            <a:r>
              <a:rPr lang="en-US" dirty="0"/>
              <a:t>Commerce, Communications and Transport</a:t>
            </a:r>
          </a:p>
          <a:p>
            <a:pPr lvl="1"/>
            <a:r>
              <a:rPr lang="en-US" dirty="0"/>
              <a:t>Industry, Mining and Energy</a:t>
            </a:r>
          </a:p>
          <a:p>
            <a:pPr lvl="1"/>
            <a:r>
              <a:rPr lang="en-US" dirty="0"/>
              <a:t>Agriculture and Environment</a:t>
            </a:r>
          </a:p>
          <a:p>
            <a:pPr lvl="1"/>
            <a:r>
              <a:rPr lang="en-US" dirty="0"/>
              <a:t>Finance and Resource Mobilization</a:t>
            </a:r>
          </a:p>
          <a:p>
            <a:pPr lvl="1"/>
            <a:r>
              <a:rPr lang="en-US" dirty="0"/>
              <a:t>Governmental Affairs</a:t>
            </a:r>
          </a:p>
          <a:p>
            <a:pPr lvl="1"/>
            <a:r>
              <a:rPr lang="en-US" dirty="0"/>
              <a:t>Woman and Youth Development</a:t>
            </a:r>
          </a:p>
        </p:txBody>
      </p:sp>
    </p:spTree>
    <p:extLst>
      <p:ext uri="{BB962C8B-B14F-4D97-AF65-F5344CB8AC3E}">
        <p14:creationId xmlns:p14="http://schemas.microsoft.com/office/powerpoint/2010/main" val="39609935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A26E9-7966-4C95-B1FC-1100BD711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DD476"/>
                </a:solidFill>
              </a:rPr>
              <a:t>Many Membership Recruitment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E3C79-02B7-449F-B7DA-8BB830AA0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6293"/>
            <a:ext cx="8596668" cy="4515070"/>
          </a:xfrm>
        </p:spPr>
        <p:txBody>
          <a:bodyPr/>
          <a:lstStyle/>
          <a:p>
            <a:r>
              <a:rPr lang="en-US" dirty="0"/>
              <a:t>Partnering with other institutions</a:t>
            </a:r>
          </a:p>
          <a:p>
            <a:r>
              <a:rPr lang="en-US" dirty="0"/>
              <a:t>Abundancy of Agribusiness</a:t>
            </a:r>
          </a:p>
          <a:p>
            <a:r>
              <a:rPr lang="en-US" dirty="0"/>
              <a:t>Recruiting possible members</a:t>
            </a:r>
          </a:p>
          <a:p>
            <a:r>
              <a:rPr lang="en-US" dirty="0"/>
              <a:t>Institutions of Higher Learning</a:t>
            </a:r>
          </a:p>
          <a:p>
            <a:r>
              <a:rPr lang="en-US" dirty="0"/>
              <a:t>TO open industries that help farmers</a:t>
            </a:r>
          </a:p>
          <a:p>
            <a:r>
              <a:rPr lang="en-US" dirty="0"/>
              <a:t>To be know to other people, businesses and companies</a:t>
            </a:r>
          </a:p>
          <a:p>
            <a:r>
              <a:rPr lang="en-US" dirty="0"/>
              <a:t>There are people that work</a:t>
            </a:r>
          </a:p>
          <a:p>
            <a:r>
              <a:rPr lang="en-US" dirty="0"/>
              <a:t>Youth groups to be motivated to work</a:t>
            </a:r>
          </a:p>
          <a:p>
            <a:r>
              <a:rPr lang="en-US" dirty="0"/>
              <a:t>Women Advancement to join chamber</a:t>
            </a:r>
          </a:p>
          <a:p>
            <a:r>
              <a:rPr lang="en-US" dirty="0"/>
              <a:t>Marketing</a:t>
            </a:r>
          </a:p>
          <a:p>
            <a:r>
              <a:rPr lang="en-US" dirty="0"/>
              <a:t>To find more people by providing education</a:t>
            </a:r>
          </a:p>
        </p:txBody>
      </p:sp>
    </p:spTree>
    <p:extLst>
      <p:ext uri="{BB962C8B-B14F-4D97-AF65-F5344CB8AC3E}">
        <p14:creationId xmlns:p14="http://schemas.microsoft.com/office/powerpoint/2010/main" val="751593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FA165-53DD-4855-A249-B367C0F5F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DD476"/>
                </a:solidFill>
              </a:rPr>
              <a:t>Assist Businesses with Markets and Trade to provide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B37CE-79B7-4F57-AD72-A5F1C491A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markets</a:t>
            </a:r>
          </a:p>
          <a:p>
            <a:r>
              <a:rPr lang="en-US" dirty="0"/>
              <a:t>To assist businesses with local and international trade development</a:t>
            </a:r>
          </a:p>
          <a:p>
            <a:r>
              <a:rPr lang="en-US" dirty="0" err="1"/>
              <a:t>Serarch</a:t>
            </a:r>
            <a:r>
              <a:rPr lang="en-US" dirty="0"/>
              <a:t> for productive areas to boost the economy of the people</a:t>
            </a:r>
          </a:p>
          <a:p>
            <a:r>
              <a:rPr lang="en-US" dirty="0"/>
              <a:t>Cross border trade</a:t>
            </a:r>
          </a:p>
          <a:p>
            <a:r>
              <a:rPr lang="en-US" dirty="0"/>
              <a:t>To open industries that will help farms</a:t>
            </a:r>
          </a:p>
        </p:txBody>
      </p:sp>
    </p:spTree>
    <p:extLst>
      <p:ext uri="{BB962C8B-B14F-4D97-AF65-F5344CB8AC3E}">
        <p14:creationId xmlns:p14="http://schemas.microsoft.com/office/powerpoint/2010/main" val="22667143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B692F-7D11-47EF-823D-D31B45F07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DD476"/>
                </a:solidFill>
              </a:rPr>
              <a:t>Research &amp;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8EB09-4063-4448-8CF7-C9620BC6B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papers concerning on how to help the youth create income</a:t>
            </a:r>
          </a:p>
          <a:p>
            <a:r>
              <a:rPr lang="en-US" dirty="0"/>
              <a:t>Do market </a:t>
            </a:r>
            <a:r>
              <a:rPr lang="en-US" dirty="0" err="1"/>
              <a:t>resrarch</a:t>
            </a:r>
            <a:r>
              <a:rPr lang="en-US" dirty="0"/>
              <a:t> on economic opportunities </a:t>
            </a:r>
          </a:p>
          <a:p>
            <a:r>
              <a:rPr lang="en-US" dirty="0"/>
              <a:t>Research ways to provide productivity for businesses to increase income</a:t>
            </a:r>
          </a:p>
        </p:txBody>
      </p:sp>
    </p:spTree>
    <p:extLst>
      <p:ext uri="{BB962C8B-B14F-4D97-AF65-F5344CB8AC3E}">
        <p14:creationId xmlns:p14="http://schemas.microsoft.com/office/powerpoint/2010/main" val="3049728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DACCC-A4F7-40CD-A38F-655DDAA8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DD476"/>
                </a:solidFill>
              </a:rPr>
              <a:t>Enhance District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2579-061B-4D57-8F19-6731D88EA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educated people to lead TCCIA</a:t>
            </a:r>
          </a:p>
          <a:p>
            <a:r>
              <a:rPr lang="en-US" dirty="0"/>
              <a:t>Obtain technical skills from other professionals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341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004D4-592F-447A-AE48-12FCF2E972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A0D98C"/>
                </a:solidFill>
              </a:rPr>
              <a:t>Threats</a:t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EA17652-9025-406C-8AC2-A3EFF4EB2F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813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93A73-B327-4182-8100-2C8BFF923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D98C"/>
                </a:solidFill>
              </a:rPr>
              <a:t>Political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64B0F-2C6C-4FD2-A4F3-98DEBAA42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Politics</a:t>
            </a:r>
          </a:p>
          <a:p>
            <a:r>
              <a:rPr lang="en-US" dirty="0"/>
              <a:t>Politics</a:t>
            </a:r>
          </a:p>
          <a:p>
            <a:r>
              <a:rPr lang="en-US" dirty="0"/>
              <a:t>Political Interference</a:t>
            </a:r>
          </a:p>
          <a:p>
            <a:r>
              <a:rPr lang="en-US" dirty="0"/>
              <a:t>Politics Intrude</a:t>
            </a:r>
          </a:p>
          <a:p>
            <a:r>
              <a:rPr lang="en-US" dirty="0"/>
              <a:t>Political </a:t>
            </a:r>
            <a:r>
              <a:rPr lang="en-US" dirty="0" err="1"/>
              <a:t>Hcanges</a:t>
            </a:r>
            <a:endParaRPr lang="en-US" dirty="0"/>
          </a:p>
          <a:p>
            <a:r>
              <a:rPr lang="en-US" dirty="0" err="1"/>
              <a:t>Inteference</a:t>
            </a:r>
            <a:r>
              <a:rPr lang="en-US" dirty="0"/>
              <a:t> of the Politicians</a:t>
            </a:r>
          </a:p>
          <a:p>
            <a:r>
              <a:rPr lang="en-US" dirty="0"/>
              <a:t>New/Improved Guidance by Government</a:t>
            </a:r>
          </a:p>
        </p:txBody>
      </p:sp>
    </p:spTree>
    <p:extLst>
      <p:ext uri="{BB962C8B-B14F-4D97-AF65-F5344CB8AC3E}">
        <p14:creationId xmlns:p14="http://schemas.microsoft.com/office/powerpoint/2010/main" val="32722820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22675-2883-4A34-B42A-A86828ED4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D98C"/>
                </a:solidFill>
              </a:rPr>
              <a:t>Strong Leadership will not exist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BB2EE-9E19-4F44-813A-FA3659E29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Committed member</a:t>
            </a:r>
          </a:p>
          <a:p>
            <a:r>
              <a:rPr lang="en-US" dirty="0"/>
              <a:t>Fees are not paid</a:t>
            </a:r>
          </a:p>
          <a:p>
            <a:r>
              <a:rPr lang="en-US" dirty="0"/>
              <a:t>Lack of cooperation among Members</a:t>
            </a:r>
          </a:p>
          <a:p>
            <a:r>
              <a:rPr lang="en-US" dirty="0"/>
              <a:t>Members dropout</a:t>
            </a:r>
          </a:p>
          <a:p>
            <a:r>
              <a:rPr lang="en-US" dirty="0"/>
              <a:t>Members are not paying fees</a:t>
            </a:r>
          </a:p>
          <a:p>
            <a:r>
              <a:rPr lang="en-US" dirty="0"/>
              <a:t>Inactive Leaders and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15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9592B-91B2-4539-A548-6D7846A81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D98C"/>
                </a:solidFill>
              </a:rPr>
              <a:t>Other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74E82-0BF3-41DC-97AC-8CB2BEB07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Climate change</a:t>
            </a:r>
          </a:p>
          <a:p>
            <a:r>
              <a:rPr lang="en-US" dirty="0"/>
              <a:t>Increased competition</a:t>
            </a:r>
          </a:p>
          <a:p>
            <a:r>
              <a:rPr lang="en-US" dirty="0" err="1"/>
              <a:t>Faculation</a:t>
            </a:r>
            <a:r>
              <a:rPr lang="en-US" dirty="0"/>
              <a:t> of Communication and Transport</a:t>
            </a:r>
          </a:p>
          <a:p>
            <a:r>
              <a:rPr lang="en-US" dirty="0"/>
              <a:t>Members economic instability</a:t>
            </a:r>
          </a:p>
        </p:txBody>
      </p:sp>
    </p:spTree>
    <p:extLst>
      <p:ext uri="{BB962C8B-B14F-4D97-AF65-F5344CB8AC3E}">
        <p14:creationId xmlns:p14="http://schemas.microsoft.com/office/powerpoint/2010/main" val="3848152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1B85C-EDB5-4F9C-9855-5AA99EF92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a copy of this presentation;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Go to: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8F7C31-D55A-4C70-A589-1644624C7503}"/>
              </a:ext>
            </a:extLst>
          </p:cNvPr>
          <p:cNvSpPr txBox="1"/>
          <p:nvPr/>
        </p:nvSpPr>
        <p:spPr>
          <a:xfrm>
            <a:off x="1635071" y="3136612"/>
            <a:ext cx="7965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linkClick r:id="rId2"/>
              </a:rPr>
              <a:t>https://abryteidea.com/presentations</a:t>
            </a: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5BAE42-FA16-4FCF-B898-DDF0ABA42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22" y="0"/>
            <a:ext cx="2613890" cy="298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50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543C5-4280-44D3-9EB1-64BDD6E40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and Record Keeping Facts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49001-DA4C-4ADB-99DC-DEF46FDDD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44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Treasury has 70,000 </a:t>
            </a:r>
            <a:r>
              <a:rPr lang="en-US" dirty="0" err="1"/>
              <a:t>Tsh</a:t>
            </a:r>
            <a:endParaRPr lang="en-US" dirty="0"/>
          </a:p>
          <a:p>
            <a:r>
              <a:rPr lang="en-US" dirty="0"/>
              <a:t>There is not budget for income and expenses</a:t>
            </a:r>
          </a:p>
          <a:p>
            <a:r>
              <a:rPr lang="en-US" dirty="0"/>
              <a:t>There is no currently available record of receipts</a:t>
            </a:r>
          </a:p>
          <a:p>
            <a:r>
              <a:rPr lang="en-US" dirty="0"/>
              <a:t>There is no currently available membership roster</a:t>
            </a:r>
          </a:p>
          <a:p>
            <a:r>
              <a:rPr lang="en-US" dirty="0"/>
              <a:t>There is no currently available record of expenses</a:t>
            </a:r>
          </a:p>
          <a:p>
            <a:r>
              <a:rPr lang="en-US" dirty="0"/>
              <a:t>There is no listing of possible member available</a:t>
            </a:r>
          </a:p>
          <a:p>
            <a:r>
              <a:rPr lang="en-US" dirty="0"/>
              <a:t>There is no assets register</a:t>
            </a:r>
          </a:p>
          <a:p>
            <a:r>
              <a:rPr lang="en-US" dirty="0"/>
              <a:t>There is not an office or furnishings for the office</a:t>
            </a:r>
          </a:p>
          <a:p>
            <a:r>
              <a:rPr lang="en-US" dirty="0"/>
              <a:t>Is there a listing of the Certificates of Origins issued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28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CF6172-691D-4964-9D6A-B87E5E0E4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outside your organization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5F59F-9065-4BEE-9CBC-E7A38BFD339A}"/>
              </a:ext>
            </a:extLst>
          </p:cNvPr>
          <p:cNvSpPr txBox="1"/>
          <p:nvPr/>
        </p:nvSpPr>
        <p:spPr>
          <a:xfrm>
            <a:off x="978226" y="2028616"/>
            <a:ext cx="52605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</a:t>
            </a:r>
            <a:r>
              <a:rPr lang="en-US" sz="4400" dirty="0">
                <a:latin typeface="Harlow Solid Italic" panose="04030604020F02020D02" pitchFamily="82" charset="0"/>
              </a:rPr>
              <a:t>It does not do to leave a live dragon out of your calculations if you live near one. “</a:t>
            </a:r>
          </a:p>
          <a:p>
            <a:pPr algn="r"/>
            <a:r>
              <a:rPr lang="en-US" sz="4400" dirty="0">
                <a:latin typeface="Harlow Solid Italic" panose="04030604020F02020D02" pitchFamily="82" charset="0"/>
              </a:rPr>
              <a:t>-J.R.R. Tolkien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90F7B1-12B0-4615-ABC3-8F539E1EA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flipH="1">
            <a:off x="5791972" y="1074204"/>
            <a:ext cx="6400028" cy="522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6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CBA93-ED06-447F-B49B-CCFAFD712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948" y="549758"/>
            <a:ext cx="2183296" cy="1325563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PESTLE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7C1C9-2361-4959-9699-77EFA10E9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1496" y="1875321"/>
            <a:ext cx="3763617" cy="435133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Political</a:t>
            </a:r>
          </a:p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Economic</a:t>
            </a:r>
          </a:p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Social</a:t>
            </a:r>
          </a:p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Technological</a:t>
            </a:r>
          </a:p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Legal</a:t>
            </a:r>
          </a:p>
          <a:p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Environmental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81E9E7-3E1E-40E4-9A2B-E4B369CC0E4A}"/>
              </a:ext>
            </a:extLst>
          </p:cNvPr>
          <p:cNvSpPr txBox="1"/>
          <p:nvPr/>
        </p:nvSpPr>
        <p:spPr>
          <a:xfrm>
            <a:off x="675861" y="669385"/>
            <a:ext cx="511865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External Impacts</a:t>
            </a:r>
          </a:p>
          <a:p>
            <a:endParaRPr lang="en-US" dirty="0"/>
          </a:p>
          <a:p>
            <a:r>
              <a:rPr lang="en-US" sz="3200" dirty="0"/>
              <a:t>Factors that come at you from outside your organization that can impact – positively or negatively your accomplishment of your goals.  They can also influence what your goals are and how they may change.  </a:t>
            </a:r>
          </a:p>
        </p:txBody>
      </p:sp>
    </p:spTree>
    <p:extLst>
      <p:ext uri="{BB962C8B-B14F-4D97-AF65-F5344CB8AC3E}">
        <p14:creationId xmlns:p14="http://schemas.microsoft.com/office/powerpoint/2010/main" val="301975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4CECB-71E0-4EC2-93CB-377A8A58E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5C182-DE89-4ED6-8D85-B928C223C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836" y="1287323"/>
            <a:ext cx="8596668" cy="4309080"/>
          </a:xfrm>
        </p:spPr>
        <p:txBody>
          <a:bodyPr/>
          <a:lstStyle/>
          <a:p>
            <a:r>
              <a:rPr lang="en-US" dirty="0"/>
              <a:t>Interference of politicians</a:t>
            </a:r>
          </a:p>
          <a:p>
            <a:r>
              <a:rPr lang="en-US" dirty="0"/>
              <a:t>The Ignorance of the Director of the Council</a:t>
            </a:r>
          </a:p>
          <a:p>
            <a:r>
              <a:rPr lang="en-US" dirty="0"/>
              <a:t>The </a:t>
            </a:r>
            <a:r>
              <a:rPr lang="en-US" dirty="0" err="1"/>
              <a:t>Multipartism</a:t>
            </a:r>
            <a:endParaRPr lang="en-US" dirty="0"/>
          </a:p>
          <a:p>
            <a:r>
              <a:rPr lang="en-US" dirty="0"/>
              <a:t>The Ignorance of people concerning TCCIA</a:t>
            </a:r>
          </a:p>
          <a:p>
            <a:r>
              <a:rPr lang="en-US" dirty="0"/>
              <a:t>The communing general Election</a:t>
            </a:r>
          </a:p>
          <a:p>
            <a:r>
              <a:rPr lang="en-US" dirty="0"/>
              <a:t>Some public leaders are not aware of TCCIA Activities</a:t>
            </a:r>
          </a:p>
          <a:p>
            <a:r>
              <a:rPr lang="en-US" dirty="0"/>
              <a:t>Frequent changes of the District LGA Leadership</a:t>
            </a:r>
          </a:p>
          <a:p>
            <a:r>
              <a:rPr lang="en-US" dirty="0"/>
              <a:t>Political influence in 2015 affected TCCIA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3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0D042-1637-4BDC-A3D7-6D9AB20C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3AEB3-8BB2-4DA3-94A3-31F8E060C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of new bylaws for agricultural and levies</a:t>
            </a:r>
          </a:p>
          <a:p>
            <a:r>
              <a:rPr lang="en-US" dirty="0"/>
              <a:t>Currency fluctuations</a:t>
            </a:r>
          </a:p>
          <a:p>
            <a:r>
              <a:rPr lang="en-US" dirty="0"/>
              <a:t>Lack of market outlets for main crops</a:t>
            </a:r>
          </a:p>
          <a:p>
            <a:r>
              <a:rPr lang="en-US" dirty="0"/>
              <a:t>High interest rates for loans from Financial Institutions</a:t>
            </a:r>
          </a:p>
          <a:p>
            <a:r>
              <a:rPr lang="en-US" dirty="0"/>
              <a:t>Instability of the economy in other countries e.g. EAC, SADC etc.</a:t>
            </a:r>
          </a:p>
          <a:p>
            <a:r>
              <a:rPr lang="en-US" dirty="0"/>
              <a:t>Economic Embargo or export controls</a:t>
            </a:r>
          </a:p>
          <a:p>
            <a:r>
              <a:rPr lang="en-US" dirty="0"/>
              <a:t>Effects of weather of drought and floods weaken the economy of the people</a:t>
            </a:r>
          </a:p>
        </p:txBody>
      </p:sp>
    </p:spTree>
    <p:extLst>
      <p:ext uri="{BB962C8B-B14F-4D97-AF65-F5344CB8AC3E}">
        <p14:creationId xmlns:p14="http://schemas.microsoft.com/office/powerpoint/2010/main" val="234194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1A48E-14B4-42C9-B0D1-4D2B42AC0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C22F8-FAB5-468E-801F-4921616DA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Mosst</a:t>
            </a:r>
            <a:r>
              <a:rPr lang="en-US" dirty="0"/>
              <a:t> people believe that to be a number of TCCIA, you should have a strong economy</a:t>
            </a:r>
          </a:p>
          <a:p>
            <a:r>
              <a:rPr lang="en-US" dirty="0"/>
              <a:t>Lack of awareness to people about TCCIA</a:t>
            </a:r>
          </a:p>
          <a:p>
            <a:r>
              <a:rPr lang="en-US" dirty="0"/>
              <a:t>People are in a dilemma to be a member of TCCIA or JWT</a:t>
            </a:r>
          </a:p>
          <a:p>
            <a:r>
              <a:rPr lang="en-US" dirty="0"/>
              <a:t>Cultural value segregate some groups, such as women and youth</a:t>
            </a:r>
          </a:p>
          <a:p>
            <a:r>
              <a:rPr lang="en-US" dirty="0"/>
              <a:t>Outbreak of disease make people avoid group meetings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060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840</TotalTime>
  <Words>1442</Words>
  <Application>Microsoft Office PowerPoint</Application>
  <PresentationFormat>Widescreen</PresentationFormat>
  <Paragraphs>235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Calibri</vt:lpstr>
      <vt:lpstr>Calibri Light</vt:lpstr>
      <vt:lpstr>Cooper Black</vt:lpstr>
      <vt:lpstr>Harlow Solid Italic</vt:lpstr>
      <vt:lpstr>Trebuchet MS</vt:lpstr>
      <vt:lpstr>Wingdings 3</vt:lpstr>
      <vt:lpstr>Facet</vt:lpstr>
      <vt:lpstr>Custom Design</vt:lpstr>
      <vt:lpstr>PowerPoint Presentation</vt:lpstr>
      <vt:lpstr>Membership Facts</vt:lpstr>
      <vt:lpstr>Leadership Facts</vt:lpstr>
      <vt:lpstr>Financial and Record Keeping Facts </vt:lpstr>
      <vt:lpstr>Looking outside your organization</vt:lpstr>
      <vt:lpstr>PESTLE</vt:lpstr>
      <vt:lpstr>Political</vt:lpstr>
      <vt:lpstr>Economic</vt:lpstr>
      <vt:lpstr>Social</vt:lpstr>
      <vt:lpstr>Technology</vt:lpstr>
      <vt:lpstr>Legal</vt:lpstr>
      <vt:lpstr>Environmental</vt:lpstr>
      <vt:lpstr>SWOT</vt:lpstr>
      <vt:lpstr>Evaluate ourselves</vt:lpstr>
      <vt:lpstr>STRENGTHS</vt:lpstr>
      <vt:lpstr>Positive Government Relations </vt:lpstr>
      <vt:lpstr>Large community of Possible members</vt:lpstr>
      <vt:lpstr>Assisting with problem solving for members and non-members</vt:lpstr>
      <vt:lpstr>The ability to engergize people to be involved</vt:lpstr>
      <vt:lpstr>There is a strong regional and National Staff to Assist</vt:lpstr>
      <vt:lpstr>They work at educating the community</vt:lpstr>
      <vt:lpstr>Available Leadership and Strong identified management structure</vt:lpstr>
      <vt:lpstr>WEAKNESSES</vt:lpstr>
      <vt:lpstr>Poor Community Visibility</vt:lpstr>
      <vt:lpstr>Lack of adequate active members</vt:lpstr>
      <vt:lpstr>Inadequate financial resources</vt:lpstr>
      <vt:lpstr>Inadequate Skilled Manpower</vt:lpstr>
      <vt:lpstr>And we evaluate our external influences</vt:lpstr>
      <vt:lpstr>Opportunity</vt:lpstr>
      <vt:lpstr>Many Membership Recruitment Options</vt:lpstr>
      <vt:lpstr>Assist Businesses with Markets and Trade to provide value</vt:lpstr>
      <vt:lpstr>Research &amp; Development</vt:lpstr>
      <vt:lpstr>Enhance District Leadership</vt:lpstr>
      <vt:lpstr>Threats </vt:lpstr>
      <vt:lpstr>Political Interference</vt:lpstr>
      <vt:lpstr>Strong Leadership will not exist</vt:lpstr>
      <vt:lpstr>Other Concerns</vt:lpstr>
      <vt:lpstr>For a copy of this presentation;  Go to: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Caskie</dc:creator>
  <cp:lastModifiedBy>Pamela Caskie</cp:lastModifiedBy>
  <cp:revision>29</cp:revision>
  <dcterms:created xsi:type="dcterms:W3CDTF">2020-03-05T10:00:30Z</dcterms:created>
  <dcterms:modified xsi:type="dcterms:W3CDTF">2020-03-09T15:54:25Z</dcterms:modified>
</cp:coreProperties>
</file>